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5"/>
  </p:notesMasterIdLst>
  <p:sldIdLst>
    <p:sldId id="256" r:id="rId2"/>
    <p:sldId id="2304" r:id="rId3"/>
    <p:sldId id="2303" r:id="rId4"/>
    <p:sldId id="311" r:id="rId5"/>
    <p:sldId id="2275" r:id="rId6"/>
    <p:sldId id="2282" r:id="rId7"/>
    <p:sldId id="2271" r:id="rId8"/>
    <p:sldId id="2274" r:id="rId9"/>
    <p:sldId id="618" r:id="rId10"/>
    <p:sldId id="322" r:id="rId11"/>
    <p:sldId id="324" r:id="rId12"/>
    <p:sldId id="2284" r:id="rId13"/>
    <p:sldId id="2292" r:id="rId14"/>
    <p:sldId id="1123" r:id="rId15"/>
    <p:sldId id="2306" r:id="rId16"/>
    <p:sldId id="2349" r:id="rId17"/>
    <p:sldId id="2308" r:id="rId18"/>
    <p:sldId id="2309" r:id="rId19"/>
    <p:sldId id="2310" r:id="rId20"/>
    <p:sldId id="2314" r:id="rId21"/>
    <p:sldId id="2311" r:id="rId22"/>
    <p:sldId id="2313" r:id="rId23"/>
    <p:sldId id="2336" r:id="rId24"/>
    <p:sldId id="2320" r:id="rId25"/>
    <p:sldId id="2321" r:id="rId26"/>
    <p:sldId id="2340" r:id="rId27"/>
    <p:sldId id="2322" r:id="rId28"/>
    <p:sldId id="263" r:id="rId29"/>
    <p:sldId id="2324" r:id="rId30"/>
    <p:sldId id="2342" r:id="rId31"/>
    <p:sldId id="2326" r:id="rId32"/>
    <p:sldId id="2345" r:id="rId33"/>
    <p:sldId id="2346" r:id="rId34"/>
    <p:sldId id="2316" r:id="rId35"/>
    <p:sldId id="2307" r:id="rId36"/>
    <p:sldId id="2317" r:id="rId37"/>
    <p:sldId id="2319" r:id="rId38"/>
    <p:sldId id="2344" r:id="rId39"/>
    <p:sldId id="2291" r:id="rId40"/>
    <p:sldId id="2305" r:id="rId41"/>
    <p:sldId id="2347" r:id="rId42"/>
    <p:sldId id="2339" r:id="rId43"/>
    <p:sldId id="2333"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A3A25A-1466-E14D-B104-A9CB9E57CF05}" v="331" dt="2025-10-31T11:01:54.3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15" autoAdjust="0"/>
    <p:restoredTop sz="94756"/>
  </p:normalViewPr>
  <p:slideViewPr>
    <p:cSldViewPr snapToGrid="0" snapToObjects="1">
      <p:cViewPr varScale="1">
        <p:scale>
          <a:sx n="142" d="100"/>
          <a:sy n="142" d="100"/>
        </p:scale>
        <p:origin x="344" y="16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scher, Wolfram" userId="99129c38-454d-40b3-bad3-fa13926f419c" providerId="ADAL" clId="{83DBFA2D-0759-53BA-9977-A3C37E44B875}"/>
    <pc:docChg chg="undo custSel addSld delSld modSld sldOrd modMainMaster modShowInfo">
      <pc:chgData name="Fischer, Wolfram" userId="99129c38-454d-40b3-bad3-fa13926f419c" providerId="ADAL" clId="{83DBFA2D-0759-53BA-9977-A3C37E44B875}" dt="2025-10-31T11:01:54.318" v="8318" actId="207"/>
      <pc:docMkLst>
        <pc:docMk/>
      </pc:docMkLst>
      <pc:sldChg chg="modSp mod">
        <pc:chgData name="Fischer, Wolfram" userId="99129c38-454d-40b3-bad3-fa13926f419c" providerId="ADAL" clId="{83DBFA2D-0759-53BA-9977-A3C37E44B875}" dt="2025-10-29T19:30:02.697" v="4908" actId="20577"/>
        <pc:sldMkLst>
          <pc:docMk/>
          <pc:sldMk cId="2246755923" sldId="256"/>
        </pc:sldMkLst>
        <pc:spChg chg="mod">
          <ac:chgData name="Fischer, Wolfram" userId="99129c38-454d-40b3-bad3-fa13926f419c" providerId="ADAL" clId="{83DBFA2D-0759-53BA-9977-A3C37E44B875}" dt="2025-10-29T19:30:02.697" v="4908" actId="20577"/>
          <ac:spMkLst>
            <pc:docMk/>
            <pc:sldMk cId="2246755923" sldId="256"/>
            <ac:spMk id="2" creationId="{1C156CBC-DA70-7741-BB3F-BCDBBE052F88}"/>
          </ac:spMkLst>
        </pc:spChg>
        <pc:spChg chg="mod">
          <ac:chgData name="Fischer, Wolfram" userId="99129c38-454d-40b3-bad3-fa13926f419c" providerId="ADAL" clId="{83DBFA2D-0759-53BA-9977-A3C37E44B875}" dt="2025-10-28T20:12:32.668" v="3878" actId="6549"/>
          <ac:spMkLst>
            <pc:docMk/>
            <pc:sldMk cId="2246755923" sldId="256"/>
            <ac:spMk id="3" creationId="{FDB0E14B-6889-F849-8A8C-D01D7C36038D}"/>
          </ac:spMkLst>
        </pc:spChg>
        <pc:spChg chg="mod">
          <ac:chgData name="Fischer, Wolfram" userId="99129c38-454d-40b3-bad3-fa13926f419c" providerId="ADAL" clId="{83DBFA2D-0759-53BA-9977-A3C37E44B875}" dt="2025-10-28T20:12:19.715" v="3858" actId="20577"/>
          <ac:spMkLst>
            <pc:docMk/>
            <pc:sldMk cId="2246755923" sldId="256"/>
            <ac:spMk id="4" creationId="{BD0F4563-AB5E-1F4E-B28C-08AC1323034C}"/>
          </ac:spMkLst>
        </pc:spChg>
      </pc:sldChg>
      <pc:sldChg chg="modSp add mod">
        <pc:chgData name="Fischer, Wolfram" userId="99129c38-454d-40b3-bad3-fa13926f419c" providerId="ADAL" clId="{83DBFA2D-0759-53BA-9977-A3C37E44B875}" dt="2025-10-30T12:49:23.569" v="7752" actId="6549"/>
        <pc:sldMkLst>
          <pc:docMk/>
          <pc:sldMk cId="651685136" sldId="263"/>
        </pc:sldMkLst>
        <pc:spChg chg="mod">
          <ac:chgData name="Fischer, Wolfram" userId="99129c38-454d-40b3-bad3-fa13926f419c" providerId="ADAL" clId="{83DBFA2D-0759-53BA-9977-A3C37E44B875}" dt="2025-10-30T12:49:23.569" v="7752" actId="6549"/>
          <ac:spMkLst>
            <pc:docMk/>
            <pc:sldMk cId="651685136" sldId="263"/>
            <ac:spMk id="18" creationId="{794F27DE-A3F1-4020-B6CB-97585E0A7836}"/>
          </ac:spMkLst>
        </pc:spChg>
        <pc:cxnChg chg="mod">
          <ac:chgData name="Fischer, Wolfram" userId="99129c38-454d-40b3-bad3-fa13926f419c" providerId="ADAL" clId="{83DBFA2D-0759-53BA-9977-A3C37E44B875}" dt="2025-10-30T12:49:03.164" v="7750" actId="1076"/>
          <ac:cxnSpMkLst>
            <pc:docMk/>
            <pc:sldMk cId="651685136" sldId="263"/>
            <ac:cxnSpMk id="21" creationId="{00000000-0000-0000-0000-000000000000}"/>
          </ac:cxnSpMkLst>
        </pc:cxnChg>
      </pc:sldChg>
      <pc:sldChg chg="modSp mod">
        <pc:chgData name="Fischer, Wolfram" userId="99129c38-454d-40b3-bad3-fa13926f419c" providerId="ADAL" clId="{83DBFA2D-0759-53BA-9977-A3C37E44B875}" dt="2025-10-30T11:24:24.550" v="6933" actId="20577"/>
        <pc:sldMkLst>
          <pc:docMk/>
          <pc:sldMk cId="1610930838" sldId="311"/>
        </pc:sldMkLst>
        <pc:spChg chg="mod">
          <ac:chgData name="Fischer, Wolfram" userId="99129c38-454d-40b3-bad3-fa13926f419c" providerId="ADAL" clId="{83DBFA2D-0759-53BA-9977-A3C37E44B875}" dt="2025-10-30T09:51:14.879" v="5131" actId="1036"/>
          <ac:spMkLst>
            <pc:docMk/>
            <pc:sldMk cId="1610930838" sldId="311"/>
            <ac:spMk id="9" creationId="{EC4D7CA7-36AD-2247-BCE1-A0F1881C17DC}"/>
          </ac:spMkLst>
        </pc:spChg>
        <pc:spChg chg="mod">
          <ac:chgData name="Fischer, Wolfram" userId="99129c38-454d-40b3-bad3-fa13926f419c" providerId="ADAL" clId="{83DBFA2D-0759-53BA-9977-A3C37E44B875}" dt="2025-10-30T11:24:24.550" v="6933" actId="20577"/>
          <ac:spMkLst>
            <pc:docMk/>
            <pc:sldMk cId="1610930838" sldId="311"/>
            <ac:spMk id="19" creationId="{2B39155D-ED45-5946-AAF9-ABE5B70A656D}"/>
          </ac:spMkLst>
        </pc:spChg>
      </pc:sldChg>
      <pc:sldChg chg="delSp modSp mod">
        <pc:chgData name="Fischer, Wolfram" userId="99129c38-454d-40b3-bad3-fa13926f419c" providerId="ADAL" clId="{83DBFA2D-0759-53BA-9977-A3C37E44B875}" dt="2025-10-29T19:37:33.713" v="4948" actId="6549"/>
        <pc:sldMkLst>
          <pc:docMk/>
          <pc:sldMk cId="1159891755" sldId="322"/>
        </pc:sldMkLst>
        <pc:spChg chg="mod">
          <ac:chgData name="Fischer, Wolfram" userId="99129c38-454d-40b3-bad3-fa13926f419c" providerId="ADAL" clId="{83DBFA2D-0759-53BA-9977-A3C37E44B875}" dt="2025-10-29T19:37:33.713" v="4948" actId="6549"/>
          <ac:spMkLst>
            <pc:docMk/>
            <pc:sldMk cId="1159891755" sldId="322"/>
            <ac:spMk id="15" creationId="{00000000-0000-0000-0000-000000000000}"/>
          </ac:spMkLst>
        </pc:spChg>
      </pc:sldChg>
      <pc:sldChg chg="addSp modSp mod">
        <pc:chgData name="Fischer, Wolfram" userId="99129c38-454d-40b3-bad3-fa13926f419c" providerId="ADAL" clId="{83DBFA2D-0759-53BA-9977-A3C37E44B875}" dt="2025-10-29T19:44:21.686" v="4973" actId="1076"/>
        <pc:sldMkLst>
          <pc:docMk/>
          <pc:sldMk cId="1491388371" sldId="324"/>
        </pc:sldMkLst>
        <pc:spChg chg="add mod">
          <ac:chgData name="Fischer, Wolfram" userId="99129c38-454d-40b3-bad3-fa13926f419c" providerId="ADAL" clId="{83DBFA2D-0759-53BA-9977-A3C37E44B875}" dt="2025-10-29T19:44:21.686" v="4973" actId="1076"/>
          <ac:spMkLst>
            <pc:docMk/>
            <pc:sldMk cId="1491388371" sldId="324"/>
            <ac:spMk id="5" creationId="{BBF15847-C35B-B2B5-905D-82D7C213016E}"/>
          </ac:spMkLst>
        </pc:spChg>
        <pc:spChg chg="mod">
          <ac:chgData name="Fischer, Wolfram" userId="99129c38-454d-40b3-bad3-fa13926f419c" providerId="ADAL" clId="{83DBFA2D-0759-53BA-9977-A3C37E44B875}" dt="2025-10-29T19:43:27.541" v="4950" actId="1076"/>
          <ac:spMkLst>
            <pc:docMk/>
            <pc:sldMk cId="1491388371" sldId="324"/>
            <ac:spMk id="11" creationId="{00000000-0000-0000-0000-000000000000}"/>
          </ac:spMkLst>
        </pc:spChg>
        <pc:picChg chg="mod">
          <ac:chgData name="Fischer, Wolfram" userId="99129c38-454d-40b3-bad3-fa13926f419c" providerId="ADAL" clId="{83DBFA2D-0759-53BA-9977-A3C37E44B875}" dt="2025-10-29T19:43:24.374" v="4949" actId="1076"/>
          <ac:picMkLst>
            <pc:docMk/>
            <pc:sldMk cId="1491388371" sldId="324"/>
            <ac:picMk id="7" creationId="{00000000-0000-0000-0000-000000000000}"/>
          </ac:picMkLst>
        </pc:picChg>
      </pc:sldChg>
      <pc:sldChg chg="addSp delSp modSp mod modAnim">
        <pc:chgData name="Fischer, Wolfram" userId="99129c38-454d-40b3-bad3-fa13926f419c" providerId="ADAL" clId="{83DBFA2D-0759-53BA-9977-A3C37E44B875}" dt="2025-10-30T12:29:19.751" v="7701"/>
        <pc:sldMkLst>
          <pc:docMk/>
          <pc:sldMk cId="520992838" sldId="2291"/>
        </pc:sldMkLst>
        <pc:spChg chg="add del mod">
          <ac:chgData name="Fischer, Wolfram" userId="99129c38-454d-40b3-bad3-fa13926f419c" providerId="ADAL" clId="{83DBFA2D-0759-53BA-9977-A3C37E44B875}" dt="2025-10-30T11:49:40.394" v="7600" actId="478"/>
          <ac:spMkLst>
            <pc:docMk/>
            <pc:sldMk cId="520992838" sldId="2291"/>
            <ac:spMk id="5" creationId="{581286D2-3E2C-A12D-922A-7062BD785503}"/>
          </ac:spMkLst>
        </pc:spChg>
        <pc:spChg chg="add del mod">
          <ac:chgData name="Fischer, Wolfram" userId="99129c38-454d-40b3-bad3-fa13926f419c" providerId="ADAL" clId="{83DBFA2D-0759-53BA-9977-A3C37E44B875}" dt="2025-10-30T11:48:41.599" v="7592" actId="478"/>
          <ac:spMkLst>
            <pc:docMk/>
            <pc:sldMk cId="520992838" sldId="2291"/>
            <ac:spMk id="15" creationId="{E943DEE7-F959-5FCF-DB1B-58F038488F2F}"/>
          </ac:spMkLst>
        </pc:spChg>
        <pc:spChg chg="add mod">
          <ac:chgData name="Fischer, Wolfram" userId="99129c38-454d-40b3-bad3-fa13926f419c" providerId="ADAL" clId="{83DBFA2D-0759-53BA-9977-A3C37E44B875}" dt="2025-10-30T11:49:43.919" v="7601" actId="1076"/>
          <ac:spMkLst>
            <pc:docMk/>
            <pc:sldMk cId="520992838" sldId="2291"/>
            <ac:spMk id="16" creationId="{90EDA98C-E150-F4ED-3084-81BDC9CA0553}"/>
          </ac:spMkLst>
        </pc:spChg>
        <pc:spChg chg="add mod">
          <ac:chgData name="Fischer, Wolfram" userId="99129c38-454d-40b3-bad3-fa13926f419c" providerId="ADAL" clId="{83DBFA2D-0759-53BA-9977-A3C37E44B875}" dt="2025-10-30T12:00:07.178" v="7697" actId="20577"/>
          <ac:spMkLst>
            <pc:docMk/>
            <pc:sldMk cId="520992838" sldId="2291"/>
            <ac:spMk id="17" creationId="{E86FD927-3940-1665-5F1F-B70FE6CEDB5B}"/>
          </ac:spMkLst>
        </pc:spChg>
        <pc:spChg chg="add mod">
          <ac:chgData name="Fischer, Wolfram" userId="99129c38-454d-40b3-bad3-fa13926f419c" providerId="ADAL" clId="{83DBFA2D-0759-53BA-9977-A3C37E44B875}" dt="2025-10-30T11:50:33.370" v="7649" actId="1076"/>
          <ac:spMkLst>
            <pc:docMk/>
            <pc:sldMk cId="520992838" sldId="2291"/>
            <ac:spMk id="18" creationId="{4CBBAF81-E561-8763-B449-EEA2D40F4D0A}"/>
          </ac:spMkLst>
        </pc:spChg>
        <pc:spChg chg="add mod">
          <ac:chgData name="Fischer, Wolfram" userId="99129c38-454d-40b3-bad3-fa13926f419c" providerId="ADAL" clId="{83DBFA2D-0759-53BA-9977-A3C37E44B875}" dt="2025-10-30T11:50:40.026" v="7651" actId="1076"/>
          <ac:spMkLst>
            <pc:docMk/>
            <pc:sldMk cId="520992838" sldId="2291"/>
            <ac:spMk id="19" creationId="{9D054695-CAE1-C6FA-0474-47745C5387DE}"/>
          </ac:spMkLst>
        </pc:spChg>
        <pc:spChg chg="add mod">
          <ac:chgData name="Fischer, Wolfram" userId="99129c38-454d-40b3-bad3-fa13926f419c" providerId="ADAL" clId="{83DBFA2D-0759-53BA-9977-A3C37E44B875}" dt="2025-10-30T11:50:48.369" v="7653" actId="1076"/>
          <ac:spMkLst>
            <pc:docMk/>
            <pc:sldMk cId="520992838" sldId="2291"/>
            <ac:spMk id="20" creationId="{02656AFA-4BFD-2BB0-EA85-B310D2F748F9}"/>
          </ac:spMkLst>
        </pc:spChg>
        <pc:spChg chg="add mod">
          <ac:chgData name="Fischer, Wolfram" userId="99129c38-454d-40b3-bad3-fa13926f419c" providerId="ADAL" clId="{83DBFA2D-0759-53BA-9977-A3C37E44B875}" dt="2025-10-30T11:51:25.119" v="7660" actId="1076"/>
          <ac:spMkLst>
            <pc:docMk/>
            <pc:sldMk cId="520992838" sldId="2291"/>
            <ac:spMk id="21" creationId="{42D47196-E3B7-D648-C04E-69A38A55357B}"/>
          </ac:spMkLst>
        </pc:spChg>
        <pc:spChg chg="add mod">
          <ac:chgData name="Fischer, Wolfram" userId="99129c38-454d-40b3-bad3-fa13926f419c" providerId="ADAL" clId="{83DBFA2D-0759-53BA-9977-A3C37E44B875}" dt="2025-10-30T11:51:22.383" v="7659" actId="1076"/>
          <ac:spMkLst>
            <pc:docMk/>
            <pc:sldMk cId="520992838" sldId="2291"/>
            <ac:spMk id="22" creationId="{175D45C4-92D0-59BD-1AE4-B9086E505754}"/>
          </ac:spMkLst>
        </pc:spChg>
        <pc:spChg chg="add mod">
          <ac:chgData name="Fischer, Wolfram" userId="99129c38-454d-40b3-bad3-fa13926f419c" providerId="ADAL" clId="{83DBFA2D-0759-53BA-9977-A3C37E44B875}" dt="2025-10-30T11:51:16.815" v="7658" actId="1076"/>
          <ac:spMkLst>
            <pc:docMk/>
            <pc:sldMk cId="520992838" sldId="2291"/>
            <ac:spMk id="23" creationId="{D8CE86E8-D29B-3268-D205-3A9F27FCD5BF}"/>
          </ac:spMkLst>
        </pc:spChg>
        <pc:spChg chg="add mod">
          <ac:chgData name="Fischer, Wolfram" userId="99129c38-454d-40b3-bad3-fa13926f419c" providerId="ADAL" clId="{83DBFA2D-0759-53BA-9977-A3C37E44B875}" dt="2025-10-30T11:56:45.801" v="7669" actId="1076"/>
          <ac:spMkLst>
            <pc:docMk/>
            <pc:sldMk cId="520992838" sldId="2291"/>
            <ac:spMk id="24" creationId="{19E78971-F04D-6019-6C7A-6446EC404C7D}"/>
          </ac:spMkLst>
        </pc:spChg>
        <pc:spChg chg="add mod">
          <ac:chgData name="Fischer, Wolfram" userId="99129c38-454d-40b3-bad3-fa13926f419c" providerId="ADAL" clId="{83DBFA2D-0759-53BA-9977-A3C37E44B875}" dt="2025-10-30T11:55:50.167" v="7663" actId="571"/>
          <ac:spMkLst>
            <pc:docMk/>
            <pc:sldMk cId="520992838" sldId="2291"/>
            <ac:spMk id="25" creationId="{99B40744-548D-3175-7099-DCBB1B7581DA}"/>
          </ac:spMkLst>
        </pc:spChg>
        <pc:spChg chg="add mod">
          <ac:chgData name="Fischer, Wolfram" userId="99129c38-454d-40b3-bad3-fa13926f419c" providerId="ADAL" clId="{83DBFA2D-0759-53BA-9977-A3C37E44B875}" dt="2025-10-30T11:57:13.611" v="7671" actId="1076"/>
          <ac:spMkLst>
            <pc:docMk/>
            <pc:sldMk cId="520992838" sldId="2291"/>
            <ac:spMk id="26" creationId="{A9F2A817-45C7-79BF-1B8B-97B39D70E6C1}"/>
          </ac:spMkLst>
        </pc:spChg>
        <pc:spChg chg="add mod">
          <ac:chgData name="Fischer, Wolfram" userId="99129c38-454d-40b3-bad3-fa13926f419c" providerId="ADAL" clId="{83DBFA2D-0759-53BA-9977-A3C37E44B875}" dt="2025-10-30T11:57:40.268" v="7673" actId="1076"/>
          <ac:spMkLst>
            <pc:docMk/>
            <pc:sldMk cId="520992838" sldId="2291"/>
            <ac:spMk id="27" creationId="{92D0E6FE-9CD2-A2FD-AC79-CE827BC97E80}"/>
          </ac:spMkLst>
        </pc:spChg>
        <pc:spChg chg="add mod">
          <ac:chgData name="Fischer, Wolfram" userId="99129c38-454d-40b3-bad3-fa13926f419c" providerId="ADAL" clId="{83DBFA2D-0759-53BA-9977-A3C37E44B875}" dt="2025-10-30T11:58:01.562" v="7675" actId="1076"/>
          <ac:spMkLst>
            <pc:docMk/>
            <pc:sldMk cId="520992838" sldId="2291"/>
            <ac:spMk id="28" creationId="{1F7C720E-2167-07D3-0AFF-95FB2F6ADDDC}"/>
          </ac:spMkLst>
        </pc:spChg>
        <pc:spChg chg="add mod">
          <ac:chgData name="Fischer, Wolfram" userId="99129c38-454d-40b3-bad3-fa13926f419c" providerId="ADAL" clId="{83DBFA2D-0759-53BA-9977-A3C37E44B875}" dt="2025-10-30T11:58:56.795" v="7677" actId="1076"/>
          <ac:spMkLst>
            <pc:docMk/>
            <pc:sldMk cId="520992838" sldId="2291"/>
            <ac:spMk id="29" creationId="{6F8BAAB8-FED7-842A-F86D-CFFF7EF3CA38}"/>
          </ac:spMkLst>
        </pc:spChg>
        <pc:grpChg chg="mod">
          <ac:chgData name="Fischer, Wolfram" userId="99129c38-454d-40b3-bad3-fa13926f419c" providerId="ADAL" clId="{83DBFA2D-0759-53BA-9977-A3C37E44B875}" dt="2025-10-30T11:56:21.130" v="7668" actId="1076"/>
          <ac:grpSpMkLst>
            <pc:docMk/>
            <pc:sldMk cId="520992838" sldId="2291"/>
            <ac:grpSpMk id="9" creationId="{717967B4-CA67-4451-957E-78680878B157}"/>
          </ac:grpSpMkLst>
        </pc:grpChg>
        <pc:grpChg chg="add">
          <ac:chgData name="Fischer, Wolfram" userId="99129c38-454d-40b3-bad3-fa13926f419c" providerId="ADAL" clId="{83DBFA2D-0759-53BA-9977-A3C37E44B875}" dt="2025-10-30T12:25:43.823" v="7700" actId="164"/>
          <ac:grpSpMkLst>
            <pc:docMk/>
            <pc:sldMk cId="520992838" sldId="2291"/>
            <ac:grpSpMk id="30" creationId="{DD3D94F2-19F7-839D-BF41-61A41781F862}"/>
          </ac:grpSpMkLst>
        </pc:grpChg>
        <pc:picChg chg="mod">
          <ac:chgData name="Fischer, Wolfram" userId="99129c38-454d-40b3-bad3-fa13926f419c" providerId="ADAL" clId="{83DBFA2D-0759-53BA-9977-A3C37E44B875}" dt="2025-10-30T12:25:17.589" v="7699" actId="1076"/>
          <ac:picMkLst>
            <pc:docMk/>
            <pc:sldMk cId="520992838" sldId="2291"/>
            <ac:picMk id="2050" creationId="{C34748C8-6524-A1E2-9A68-55035657776C}"/>
          </ac:picMkLst>
        </pc:picChg>
        <pc:cxnChg chg="add del mod">
          <ac:chgData name="Fischer, Wolfram" userId="99129c38-454d-40b3-bad3-fa13926f419c" providerId="ADAL" clId="{83DBFA2D-0759-53BA-9977-A3C37E44B875}" dt="2025-10-30T11:49:38.100" v="7599" actId="478"/>
          <ac:cxnSpMkLst>
            <pc:docMk/>
            <pc:sldMk cId="520992838" sldId="2291"/>
            <ac:cxnSpMk id="2" creationId="{0E48B4FC-500D-54BF-FBAF-523ABD1ED4C0}"/>
          </ac:cxnSpMkLst>
        </pc:cxnChg>
      </pc:sldChg>
      <pc:sldChg chg="modSp mod">
        <pc:chgData name="Fischer, Wolfram" userId="99129c38-454d-40b3-bad3-fa13926f419c" providerId="ADAL" clId="{83DBFA2D-0759-53BA-9977-A3C37E44B875}" dt="2025-10-31T11:00:59.168" v="8316" actId="6549"/>
        <pc:sldMkLst>
          <pc:docMk/>
          <pc:sldMk cId="3003186297" sldId="2303"/>
        </pc:sldMkLst>
        <pc:spChg chg="mod">
          <ac:chgData name="Fischer, Wolfram" userId="99129c38-454d-40b3-bad3-fa13926f419c" providerId="ADAL" clId="{83DBFA2D-0759-53BA-9977-A3C37E44B875}" dt="2025-10-31T11:00:59.168" v="8316" actId="6549"/>
          <ac:spMkLst>
            <pc:docMk/>
            <pc:sldMk cId="3003186297" sldId="2303"/>
            <ac:spMk id="3" creationId="{D6081B9B-EF1E-63AA-5A80-FDF05684346B}"/>
          </ac:spMkLst>
        </pc:spChg>
      </pc:sldChg>
      <pc:sldChg chg="modSp mod">
        <pc:chgData name="Fischer, Wolfram" userId="99129c38-454d-40b3-bad3-fa13926f419c" providerId="ADAL" clId="{83DBFA2D-0759-53BA-9977-A3C37E44B875}" dt="2025-10-29T19:31:27.437" v="4943" actId="1076"/>
        <pc:sldMkLst>
          <pc:docMk/>
          <pc:sldMk cId="3163562951" sldId="2304"/>
        </pc:sldMkLst>
        <pc:spChg chg="mod">
          <ac:chgData name="Fischer, Wolfram" userId="99129c38-454d-40b3-bad3-fa13926f419c" providerId="ADAL" clId="{83DBFA2D-0759-53BA-9977-A3C37E44B875}" dt="2025-10-29T19:31:27.437" v="4943" actId="1076"/>
          <ac:spMkLst>
            <pc:docMk/>
            <pc:sldMk cId="3163562951" sldId="2304"/>
            <ac:spMk id="4" creationId="{2F760A63-C1E5-18B4-501F-D4AD67545426}"/>
          </ac:spMkLst>
        </pc:spChg>
        <pc:grpChg chg="mod">
          <ac:chgData name="Fischer, Wolfram" userId="99129c38-454d-40b3-bad3-fa13926f419c" providerId="ADAL" clId="{83DBFA2D-0759-53BA-9977-A3C37E44B875}" dt="2025-10-29T19:31:00.527" v="4936" actId="1076"/>
          <ac:grpSpMkLst>
            <pc:docMk/>
            <pc:sldMk cId="3163562951" sldId="2304"/>
            <ac:grpSpMk id="9" creationId="{36E3C495-8AC1-62E0-65F6-B2D92B370D5A}"/>
          </ac:grpSpMkLst>
        </pc:grpChg>
      </pc:sldChg>
      <pc:sldChg chg="modSp mod modAnim">
        <pc:chgData name="Fischer, Wolfram" userId="99129c38-454d-40b3-bad3-fa13926f419c" providerId="ADAL" clId="{83DBFA2D-0759-53BA-9977-A3C37E44B875}" dt="2025-10-31T11:01:54.318" v="8318" actId="207"/>
        <pc:sldMkLst>
          <pc:docMk/>
          <pc:sldMk cId="74779884" sldId="2305"/>
        </pc:sldMkLst>
        <pc:spChg chg="mod">
          <ac:chgData name="Fischer, Wolfram" userId="99129c38-454d-40b3-bad3-fa13926f419c" providerId="ADAL" clId="{83DBFA2D-0759-53BA-9977-A3C37E44B875}" dt="2025-10-31T11:01:54.318" v="8318" actId="207"/>
          <ac:spMkLst>
            <pc:docMk/>
            <pc:sldMk cId="74779884" sldId="2305"/>
            <ac:spMk id="3" creationId="{F6E41673-85E5-1BE8-5058-A8CC68F824FE}"/>
          </ac:spMkLst>
        </pc:spChg>
      </pc:sldChg>
      <pc:sldChg chg="del">
        <pc:chgData name="Fischer, Wolfram" userId="99129c38-454d-40b3-bad3-fa13926f419c" providerId="ADAL" clId="{83DBFA2D-0759-53BA-9977-A3C37E44B875}" dt="2025-10-30T10:43:31.618" v="5637" actId="2696"/>
        <pc:sldMkLst>
          <pc:docMk/>
          <pc:sldMk cId="1720378898" sldId="2307"/>
        </pc:sldMkLst>
      </pc:sldChg>
      <pc:sldChg chg="add del">
        <pc:chgData name="Fischer, Wolfram" userId="99129c38-454d-40b3-bad3-fa13926f419c" providerId="ADAL" clId="{83DBFA2D-0759-53BA-9977-A3C37E44B875}" dt="2025-10-30T10:49:33.921" v="5639" actId="2696"/>
        <pc:sldMkLst>
          <pc:docMk/>
          <pc:sldMk cId="2057138943" sldId="2307"/>
        </pc:sldMkLst>
      </pc:sldChg>
      <pc:sldChg chg="add">
        <pc:chgData name="Fischer, Wolfram" userId="99129c38-454d-40b3-bad3-fa13926f419c" providerId="ADAL" clId="{83DBFA2D-0759-53BA-9977-A3C37E44B875}" dt="2025-10-30T10:49:40.385" v="5640"/>
        <pc:sldMkLst>
          <pc:docMk/>
          <pc:sldMk cId="2911779229" sldId="2307"/>
        </pc:sldMkLst>
      </pc:sldChg>
      <pc:sldChg chg="modSp mod">
        <pc:chgData name="Fischer, Wolfram" userId="99129c38-454d-40b3-bad3-fa13926f419c" providerId="ADAL" clId="{83DBFA2D-0759-53BA-9977-A3C37E44B875}" dt="2025-10-30T15:56:24.956" v="8234" actId="404"/>
        <pc:sldMkLst>
          <pc:docMk/>
          <pc:sldMk cId="910581419" sldId="2308"/>
        </pc:sldMkLst>
        <pc:spChg chg="mod">
          <ac:chgData name="Fischer, Wolfram" userId="99129c38-454d-40b3-bad3-fa13926f419c" providerId="ADAL" clId="{83DBFA2D-0759-53BA-9977-A3C37E44B875}" dt="2025-10-30T15:56:24.956" v="8234" actId="404"/>
          <ac:spMkLst>
            <pc:docMk/>
            <pc:sldMk cId="910581419" sldId="2308"/>
            <ac:spMk id="3" creationId="{54AD38D8-674A-FBE0-2248-5E62F4226703}"/>
          </ac:spMkLst>
        </pc:spChg>
      </pc:sldChg>
      <pc:sldChg chg="modSp mod">
        <pc:chgData name="Fischer, Wolfram" userId="99129c38-454d-40b3-bad3-fa13926f419c" providerId="ADAL" clId="{83DBFA2D-0759-53BA-9977-A3C37E44B875}" dt="2025-10-31T10:45:28.550" v="8273" actId="27636"/>
        <pc:sldMkLst>
          <pc:docMk/>
          <pc:sldMk cId="2673102790" sldId="2310"/>
        </pc:sldMkLst>
        <pc:spChg chg="mod">
          <ac:chgData name="Fischer, Wolfram" userId="99129c38-454d-40b3-bad3-fa13926f419c" providerId="ADAL" clId="{83DBFA2D-0759-53BA-9977-A3C37E44B875}" dt="2025-10-31T10:45:28.550" v="8273" actId="27636"/>
          <ac:spMkLst>
            <pc:docMk/>
            <pc:sldMk cId="2673102790" sldId="2310"/>
            <ac:spMk id="3" creationId="{6530B12B-284D-9A7B-8283-A5B4EB47C6AE}"/>
          </ac:spMkLst>
        </pc:spChg>
      </pc:sldChg>
      <pc:sldChg chg="modAnim">
        <pc:chgData name="Fischer, Wolfram" userId="99129c38-454d-40b3-bad3-fa13926f419c" providerId="ADAL" clId="{83DBFA2D-0759-53BA-9977-A3C37E44B875}" dt="2025-10-31T10:46:29.880" v="8274"/>
        <pc:sldMkLst>
          <pc:docMk/>
          <pc:sldMk cId="3092538925" sldId="2311"/>
        </pc:sldMkLst>
      </pc:sldChg>
      <pc:sldChg chg="del">
        <pc:chgData name="Fischer, Wolfram" userId="99129c38-454d-40b3-bad3-fa13926f419c" providerId="ADAL" clId="{83DBFA2D-0759-53BA-9977-A3C37E44B875}" dt="2025-10-30T10:49:33.921" v="5639" actId="2696"/>
        <pc:sldMkLst>
          <pc:docMk/>
          <pc:sldMk cId="163251758" sldId="2316"/>
        </pc:sldMkLst>
      </pc:sldChg>
      <pc:sldChg chg="add">
        <pc:chgData name="Fischer, Wolfram" userId="99129c38-454d-40b3-bad3-fa13926f419c" providerId="ADAL" clId="{83DBFA2D-0759-53BA-9977-A3C37E44B875}" dt="2025-10-30T10:49:40.385" v="5640"/>
        <pc:sldMkLst>
          <pc:docMk/>
          <pc:sldMk cId="1002504779" sldId="2316"/>
        </pc:sldMkLst>
      </pc:sldChg>
      <pc:sldChg chg="del">
        <pc:chgData name="Fischer, Wolfram" userId="99129c38-454d-40b3-bad3-fa13926f419c" providerId="ADAL" clId="{83DBFA2D-0759-53BA-9977-A3C37E44B875}" dt="2025-10-30T10:49:33.921" v="5639" actId="2696"/>
        <pc:sldMkLst>
          <pc:docMk/>
          <pc:sldMk cId="645205885" sldId="2317"/>
        </pc:sldMkLst>
      </pc:sldChg>
      <pc:sldChg chg="add">
        <pc:chgData name="Fischer, Wolfram" userId="99129c38-454d-40b3-bad3-fa13926f419c" providerId="ADAL" clId="{83DBFA2D-0759-53BA-9977-A3C37E44B875}" dt="2025-10-30T10:49:40.385" v="5640"/>
        <pc:sldMkLst>
          <pc:docMk/>
          <pc:sldMk cId="3871192529" sldId="2317"/>
        </pc:sldMkLst>
      </pc:sldChg>
      <pc:sldChg chg="addSp modSp add mod">
        <pc:chgData name="Fischer, Wolfram" userId="99129c38-454d-40b3-bad3-fa13926f419c" providerId="ADAL" clId="{83DBFA2D-0759-53BA-9977-A3C37E44B875}" dt="2025-10-30T10:52:24.517" v="5873" actId="404"/>
        <pc:sldMkLst>
          <pc:docMk/>
          <pc:sldMk cId="934979652" sldId="2319"/>
        </pc:sldMkLst>
        <pc:spChg chg="add mod">
          <ac:chgData name="Fischer, Wolfram" userId="99129c38-454d-40b3-bad3-fa13926f419c" providerId="ADAL" clId="{83DBFA2D-0759-53BA-9977-A3C37E44B875}" dt="2025-10-30T10:52:24.517" v="5873" actId="404"/>
          <ac:spMkLst>
            <pc:docMk/>
            <pc:sldMk cId="934979652" sldId="2319"/>
            <ac:spMk id="11" creationId="{D2DADE70-7672-61E6-CCF0-DE4B65B0EDA2}"/>
          </ac:spMkLst>
        </pc:spChg>
      </pc:sldChg>
      <pc:sldChg chg="del">
        <pc:chgData name="Fischer, Wolfram" userId="99129c38-454d-40b3-bad3-fa13926f419c" providerId="ADAL" clId="{83DBFA2D-0759-53BA-9977-A3C37E44B875}" dt="2025-10-30T10:49:33.921" v="5639" actId="2696"/>
        <pc:sldMkLst>
          <pc:docMk/>
          <pc:sldMk cId="4055699877" sldId="2319"/>
        </pc:sldMkLst>
      </pc:sldChg>
      <pc:sldChg chg="modSp mod">
        <pc:chgData name="Fischer, Wolfram" userId="99129c38-454d-40b3-bad3-fa13926f419c" providerId="ADAL" clId="{83DBFA2D-0759-53BA-9977-A3C37E44B875}" dt="2025-10-31T10:55:33.756" v="8293" actId="1035"/>
        <pc:sldMkLst>
          <pc:docMk/>
          <pc:sldMk cId="875161648" sldId="2322"/>
        </pc:sldMkLst>
        <pc:spChg chg="mod">
          <ac:chgData name="Fischer, Wolfram" userId="99129c38-454d-40b3-bad3-fa13926f419c" providerId="ADAL" clId="{83DBFA2D-0759-53BA-9977-A3C37E44B875}" dt="2025-10-31T10:55:33.756" v="8293" actId="1035"/>
          <ac:spMkLst>
            <pc:docMk/>
            <pc:sldMk cId="875161648" sldId="2322"/>
            <ac:spMk id="2" creationId="{071BE410-B5A6-8233-F1A9-55A8236D8308}"/>
          </ac:spMkLst>
        </pc:spChg>
      </pc:sldChg>
      <pc:sldChg chg="modSp mod ord">
        <pc:chgData name="Fischer, Wolfram" userId="99129c38-454d-40b3-bad3-fa13926f419c" providerId="ADAL" clId="{83DBFA2D-0759-53BA-9977-A3C37E44B875}" dt="2025-10-31T11:00:48.372" v="8314" actId="20578"/>
        <pc:sldMkLst>
          <pc:docMk/>
          <pc:sldMk cId="1522805749" sldId="2333"/>
        </pc:sldMkLst>
        <pc:spChg chg="mod">
          <ac:chgData name="Fischer, Wolfram" userId="99129c38-454d-40b3-bad3-fa13926f419c" providerId="ADAL" clId="{83DBFA2D-0759-53BA-9977-A3C37E44B875}" dt="2025-10-30T10:12:28.952" v="5373" actId="27636"/>
          <ac:spMkLst>
            <pc:docMk/>
            <pc:sldMk cId="1522805749" sldId="2333"/>
            <ac:spMk id="3" creationId="{AB87BD56-649C-94C5-26BA-0F18F5932914}"/>
          </ac:spMkLst>
        </pc:spChg>
      </pc:sldChg>
      <pc:sldChg chg="delSp mod">
        <pc:chgData name="Fischer, Wolfram" userId="99129c38-454d-40b3-bad3-fa13926f419c" providerId="ADAL" clId="{83DBFA2D-0759-53BA-9977-A3C37E44B875}" dt="2025-10-31T10:47:36.192" v="8275" actId="478"/>
        <pc:sldMkLst>
          <pc:docMk/>
          <pc:sldMk cId="2330118600" sldId="2336"/>
        </pc:sldMkLst>
        <pc:spChg chg="del">
          <ac:chgData name="Fischer, Wolfram" userId="99129c38-454d-40b3-bad3-fa13926f419c" providerId="ADAL" clId="{83DBFA2D-0759-53BA-9977-A3C37E44B875}" dt="2025-10-31T10:47:36.192" v="8275" actId="478"/>
          <ac:spMkLst>
            <pc:docMk/>
            <pc:sldMk cId="2330118600" sldId="2336"/>
            <ac:spMk id="6" creationId="{36EE348C-005A-BB2A-4918-077785A6AC3B}"/>
          </ac:spMkLst>
        </pc:spChg>
      </pc:sldChg>
      <pc:sldChg chg="addSp delSp modSp del mod">
        <pc:chgData name="Fischer, Wolfram" userId="99129c38-454d-40b3-bad3-fa13926f419c" providerId="ADAL" clId="{83DBFA2D-0759-53BA-9977-A3C37E44B875}" dt="2025-10-30T11:05:03.707" v="6207" actId="2696"/>
        <pc:sldMkLst>
          <pc:docMk/>
          <pc:sldMk cId="1229084454" sldId="2337"/>
        </pc:sldMkLst>
        <pc:spChg chg="mod">
          <ac:chgData name="Fischer, Wolfram" userId="99129c38-454d-40b3-bad3-fa13926f419c" providerId="ADAL" clId="{83DBFA2D-0759-53BA-9977-A3C37E44B875}" dt="2025-10-30T10:57:19.012" v="6093" actId="20577"/>
          <ac:spMkLst>
            <pc:docMk/>
            <pc:sldMk cId="1229084454" sldId="2337"/>
            <ac:spMk id="2" creationId="{0AD9D037-A6CD-504E-8998-370632B6AFA6}"/>
          </ac:spMkLst>
        </pc:spChg>
        <pc:spChg chg="mod">
          <ac:chgData name="Fischer, Wolfram" userId="99129c38-454d-40b3-bad3-fa13926f419c" providerId="ADAL" clId="{83DBFA2D-0759-53BA-9977-A3C37E44B875}" dt="2025-10-30T10:57:41.365" v="6095" actId="1076"/>
          <ac:spMkLst>
            <pc:docMk/>
            <pc:sldMk cId="1229084454" sldId="2337"/>
            <ac:spMk id="6" creationId="{ED5CFD47-2B76-355E-236E-6A8F517C17BE}"/>
          </ac:spMkLst>
        </pc:spChg>
        <pc:spChg chg="mod">
          <ac:chgData name="Fischer, Wolfram" userId="99129c38-454d-40b3-bad3-fa13926f419c" providerId="ADAL" clId="{83DBFA2D-0759-53BA-9977-A3C37E44B875}" dt="2025-10-30T10:57:04.889" v="6078" actId="404"/>
          <ac:spMkLst>
            <pc:docMk/>
            <pc:sldMk cId="1229084454" sldId="2337"/>
            <ac:spMk id="7" creationId="{2F88D092-934B-6DE0-EBDF-98D3521570EC}"/>
          </ac:spMkLst>
        </pc:spChg>
        <pc:spChg chg="add del mod">
          <ac:chgData name="Fischer, Wolfram" userId="99129c38-454d-40b3-bad3-fa13926f419c" providerId="ADAL" clId="{83DBFA2D-0759-53BA-9977-A3C37E44B875}" dt="2025-10-30T10:56:04.586" v="5878" actId="478"/>
          <ac:spMkLst>
            <pc:docMk/>
            <pc:sldMk cId="1229084454" sldId="2337"/>
            <ac:spMk id="10" creationId="{DA2F83AD-69B6-9019-DBBB-23E4DC1D9AD6}"/>
          </ac:spMkLst>
        </pc:spChg>
        <pc:grpChg chg="mod">
          <ac:chgData name="Fischer, Wolfram" userId="99129c38-454d-40b3-bad3-fa13926f419c" providerId="ADAL" clId="{83DBFA2D-0759-53BA-9977-A3C37E44B875}" dt="2025-10-30T10:58:20.028" v="6101" actId="1076"/>
          <ac:grpSpMkLst>
            <pc:docMk/>
            <pc:sldMk cId="1229084454" sldId="2337"/>
            <ac:grpSpMk id="19" creationId="{176F38C2-FA13-B945-C037-A87B5E9F3A31}"/>
          </ac:grpSpMkLst>
        </pc:grpChg>
        <pc:picChg chg="add mod">
          <ac:chgData name="Fischer, Wolfram" userId="99129c38-454d-40b3-bad3-fa13926f419c" providerId="ADAL" clId="{83DBFA2D-0759-53BA-9977-A3C37E44B875}" dt="2025-10-30T10:56:09.145" v="5879" actId="167"/>
          <ac:picMkLst>
            <pc:docMk/>
            <pc:sldMk cId="1229084454" sldId="2337"/>
            <ac:picMk id="3" creationId="{DC5CBE10-460A-A7FA-2316-C85E2349738A}"/>
          </ac:picMkLst>
        </pc:picChg>
        <pc:picChg chg="del">
          <ac:chgData name="Fischer, Wolfram" userId="99129c38-454d-40b3-bad3-fa13926f419c" providerId="ADAL" clId="{83DBFA2D-0759-53BA-9977-A3C37E44B875}" dt="2025-10-30T10:55:49.316" v="5876" actId="478"/>
          <ac:picMkLst>
            <pc:docMk/>
            <pc:sldMk cId="1229084454" sldId="2337"/>
            <ac:picMk id="5" creationId="{F6DEB0FA-0018-6007-8456-F241EFF62DAB}"/>
          </ac:picMkLst>
        </pc:picChg>
        <pc:picChg chg="mod">
          <ac:chgData name="Fischer, Wolfram" userId="99129c38-454d-40b3-bad3-fa13926f419c" providerId="ADAL" clId="{83DBFA2D-0759-53BA-9977-A3C37E44B875}" dt="2025-10-30T10:58:10.449" v="6100" actId="1076"/>
          <ac:picMkLst>
            <pc:docMk/>
            <pc:sldMk cId="1229084454" sldId="2337"/>
            <ac:picMk id="9" creationId="{66381413-B092-5974-908D-BBBC98D81DFA}"/>
          </ac:picMkLst>
        </pc:picChg>
        <pc:cxnChg chg="mod">
          <ac:chgData name="Fischer, Wolfram" userId="99129c38-454d-40b3-bad3-fa13926f419c" providerId="ADAL" clId="{83DBFA2D-0759-53BA-9977-A3C37E44B875}" dt="2025-10-30T10:58:28.668" v="6103" actId="14100"/>
          <ac:cxnSpMkLst>
            <pc:docMk/>
            <pc:sldMk cId="1229084454" sldId="2337"/>
            <ac:cxnSpMk id="16" creationId="{05D180E9-F2C0-B20F-FEC1-C18BFFFC0C82}"/>
          </ac:cxnSpMkLst>
        </pc:cxnChg>
      </pc:sldChg>
      <pc:sldChg chg="modSp add mod ord">
        <pc:chgData name="Fischer, Wolfram" userId="99129c38-454d-40b3-bad3-fa13926f419c" providerId="ADAL" clId="{83DBFA2D-0759-53BA-9977-A3C37E44B875}" dt="2025-10-31T11:00:51.275" v="8315" actId="20578"/>
        <pc:sldMkLst>
          <pc:docMk/>
          <pc:sldMk cId="2609144629" sldId="2339"/>
        </pc:sldMkLst>
        <pc:spChg chg="mod">
          <ac:chgData name="Fischer, Wolfram" userId="99129c38-454d-40b3-bad3-fa13926f419c" providerId="ADAL" clId="{83DBFA2D-0759-53BA-9977-A3C37E44B875}" dt="2025-10-27T11:31:57.268" v="3832" actId="27636"/>
          <ac:spMkLst>
            <pc:docMk/>
            <pc:sldMk cId="2609144629" sldId="2339"/>
            <ac:spMk id="3" creationId="{0BD308A8-3DCF-11EE-DC3D-2D5CCA406FB0}"/>
          </ac:spMkLst>
        </pc:spChg>
      </pc:sldChg>
      <pc:sldChg chg="modSp new mod ord modAnim">
        <pc:chgData name="Fischer, Wolfram" userId="99129c38-454d-40b3-bad3-fa13926f419c" providerId="ADAL" clId="{83DBFA2D-0759-53BA-9977-A3C37E44B875}" dt="2025-10-30T15:58:09.939" v="8247"/>
        <pc:sldMkLst>
          <pc:docMk/>
          <pc:sldMk cId="4227432332" sldId="2340"/>
        </pc:sldMkLst>
        <pc:spChg chg="mod">
          <ac:chgData name="Fischer, Wolfram" userId="99129c38-454d-40b3-bad3-fa13926f419c" providerId="ADAL" clId="{83DBFA2D-0759-53BA-9977-A3C37E44B875}" dt="2025-10-29T11:55:24.665" v="4488" actId="5793"/>
          <ac:spMkLst>
            <pc:docMk/>
            <pc:sldMk cId="4227432332" sldId="2340"/>
            <ac:spMk id="2" creationId="{41D6C23B-AF27-3696-F8F2-54F32517C22B}"/>
          </ac:spMkLst>
        </pc:spChg>
        <pc:spChg chg="mod">
          <ac:chgData name="Fischer, Wolfram" userId="99129c38-454d-40b3-bad3-fa13926f419c" providerId="ADAL" clId="{83DBFA2D-0759-53BA-9977-A3C37E44B875}" dt="2025-10-30T15:56:51.003" v="8236" actId="114"/>
          <ac:spMkLst>
            <pc:docMk/>
            <pc:sldMk cId="4227432332" sldId="2340"/>
            <ac:spMk id="3" creationId="{AE4774E1-1E39-72F8-5F43-D20A7884B675}"/>
          </ac:spMkLst>
        </pc:spChg>
      </pc:sldChg>
      <pc:sldChg chg="modSp add del mod">
        <pc:chgData name="Fischer, Wolfram" userId="99129c38-454d-40b3-bad3-fa13926f419c" providerId="ADAL" clId="{83DBFA2D-0759-53BA-9977-A3C37E44B875}" dt="2025-10-31T10:57:26.649" v="8295" actId="2696"/>
        <pc:sldMkLst>
          <pc:docMk/>
          <pc:sldMk cId="992637454" sldId="2341"/>
        </pc:sldMkLst>
        <pc:spChg chg="mod">
          <ac:chgData name="Fischer, Wolfram" userId="99129c38-454d-40b3-bad3-fa13926f419c" providerId="ADAL" clId="{83DBFA2D-0759-53BA-9977-A3C37E44B875}" dt="2025-10-30T15:00:34.874" v="8068" actId="255"/>
          <ac:spMkLst>
            <pc:docMk/>
            <pc:sldMk cId="992637454" sldId="2341"/>
            <ac:spMk id="3" creationId="{D40D23DB-E13B-3D0F-6FB2-2B87EF270983}"/>
          </ac:spMkLst>
        </pc:spChg>
      </pc:sldChg>
      <pc:sldChg chg="addSp delSp modSp new mod ord modNotesTx">
        <pc:chgData name="Fischer, Wolfram" userId="99129c38-454d-40b3-bad3-fa13926f419c" providerId="ADAL" clId="{83DBFA2D-0759-53BA-9977-A3C37E44B875}" dt="2025-10-30T15:01:29.411" v="8079" actId="1035"/>
        <pc:sldMkLst>
          <pc:docMk/>
          <pc:sldMk cId="1529667796" sldId="2342"/>
        </pc:sldMkLst>
        <pc:spChg chg="mod">
          <ac:chgData name="Fischer, Wolfram" userId="99129c38-454d-40b3-bad3-fa13926f419c" providerId="ADAL" clId="{83DBFA2D-0759-53BA-9977-A3C37E44B875}" dt="2025-10-30T15:01:29.411" v="8079" actId="1035"/>
          <ac:spMkLst>
            <pc:docMk/>
            <pc:sldMk cId="1529667796" sldId="2342"/>
            <ac:spMk id="2" creationId="{FC21EE0A-5D51-E99D-49BC-50FCCF81C873}"/>
          </ac:spMkLst>
        </pc:spChg>
        <pc:spChg chg="del">
          <ac:chgData name="Fischer, Wolfram" userId="99129c38-454d-40b3-bad3-fa13926f419c" providerId="ADAL" clId="{83DBFA2D-0759-53BA-9977-A3C37E44B875}" dt="2025-10-30T10:03:20.237" v="5221" actId="931"/>
          <ac:spMkLst>
            <pc:docMk/>
            <pc:sldMk cId="1529667796" sldId="2342"/>
            <ac:spMk id="3" creationId="{3FE91CD9-5857-D85F-F8EA-144857AA6238}"/>
          </ac:spMkLst>
        </pc:spChg>
        <pc:picChg chg="add mod">
          <ac:chgData name="Fischer, Wolfram" userId="99129c38-454d-40b3-bad3-fa13926f419c" providerId="ADAL" clId="{83DBFA2D-0759-53BA-9977-A3C37E44B875}" dt="2025-10-30T14:59:48.908" v="8063" actId="1035"/>
          <ac:picMkLst>
            <pc:docMk/>
            <pc:sldMk cId="1529667796" sldId="2342"/>
            <ac:picMk id="6" creationId="{31748B1B-DF7E-A7DF-5312-F12EDB59AE52}"/>
          </ac:picMkLst>
        </pc:picChg>
      </pc:sldChg>
      <pc:sldChg chg="delSp add del mod">
        <pc:chgData name="Fischer, Wolfram" userId="99129c38-454d-40b3-bad3-fa13926f419c" providerId="ADAL" clId="{83DBFA2D-0759-53BA-9977-A3C37E44B875}" dt="2025-10-30T11:05:03.707" v="6207" actId="2696"/>
        <pc:sldMkLst>
          <pc:docMk/>
          <pc:sldMk cId="2230292937" sldId="2343"/>
        </pc:sldMkLst>
        <pc:picChg chg="del">
          <ac:chgData name="Fischer, Wolfram" userId="99129c38-454d-40b3-bad3-fa13926f419c" providerId="ADAL" clId="{83DBFA2D-0759-53BA-9977-A3C37E44B875}" dt="2025-10-30T11:00:47.257" v="6105" actId="478"/>
          <ac:picMkLst>
            <pc:docMk/>
            <pc:sldMk cId="2230292937" sldId="2343"/>
            <ac:picMk id="10" creationId="{8210F9DC-4B37-670A-B2E0-9EF0CCC78BF8}"/>
          </ac:picMkLst>
        </pc:picChg>
      </pc:sldChg>
      <pc:sldChg chg="addSp delSp modSp add mod">
        <pc:chgData name="Fischer, Wolfram" userId="99129c38-454d-40b3-bad3-fa13926f419c" providerId="ADAL" clId="{83DBFA2D-0759-53BA-9977-A3C37E44B875}" dt="2025-10-30T11:03:35.651" v="6206" actId="6549"/>
        <pc:sldMkLst>
          <pc:docMk/>
          <pc:sldMk cId="1326724937" sldId="2344"/>
        </pc:sldMkLst>
        <pc:spChg chg="mod">
          <ac:chgData name="Fischer, Wolfram" userId="99129c38-454d-40b3-bad3-fa13926f419c" providerId="ADAL" clId="{83DBFA2D-0759-53BA-9977-A3C37E44B875}" dt="2025-10-30T11:03:35.651" v="6206" actId="6549"/>
          <ac:spMkLst>
            <pc:docMk/>
            <pc:sldMk cId="1326724937" sldId="2344"/>
            <ac:spMk id="23" creationId="{5E7B2E87-F825-723B-8EF7-DD64FBF5E87E}"/>
          </ac:spMkLst>
        </pc:spChg>
        <pc:grpChg chg="mod">
          <ac:chgData name="Fischer, Wolfram" userId="99129c38-454d-40b3-bad3-fa13926f419c" providerId="ADAL" clId="{83DBFA2D-0759-53BA-9977-A3C37E44B875}" dt="2025-10-30T11:02:26.947" v="6196" actId="1036"/>
          <ac:grpSpMkLst>
            <pc:docMk/>
            <pc:sldMk cId="1326724937" sldId="2344"/>
            <ac:grpSpMk id="19" creationId="{176F38C2-FA13-B945-C037-A87B5E9F3A31}"/>
          </ac:grpSpMkLst>
        </pc:grpChg>
        <pc:grpChg chg="mod">
          <ac:chgData name="Fischer, Wolfram" userId="99129c38-454d-40b3-bad3-fa13926f419c" providerId="ADAL" clId="{83DBFA2D-0759-53BA-9977-A3C37E44B875}" dt="2025-10-30T11:02:55.303" v="6200" actId="1076"/>
          <ac:grpSpMkLst>
            <pc:docMk/>
            <pc:sldMk cId="1326724937" sldId="2344"/>
            <ac:grpSpMk id="30" creationId="{582CA411-1443-68D1-99FE-0C1AAA1497BB}"/>
          </ac:grpSpMkLst>
        </pc:grpChg>
        <pc:picChg chg="add mod">
          <ac:chgData name="Fischer, Wolfram" userId="99129c38-454d-40b3-bad3-fa13926f419c" providerId="ADAL" clId="{83DBFA2D-0759-53BA-9977-A3C37E44B875}" dt="2025-10-30T11:01:55.140" v="6148" actId="1035"/>
          <ac:picMkLst>
            <pc:docMk/>
            <pc:sldMk cId="1326724937" sldId="2344"/>
            <ac:picMk id="5" creationId="{AB047965-5CD9-796A-A8A9-40D955E0136A}"/>
          </ac:picMkLst>
        </pc:picChg>
        <pc:picChg chg="del mod">
          <ac:chgData name="Fischer, Wolfram" userId="99129c38-454d-40b3-bad3-fa13926f419c" providerId="ADAL" clId="{83DBFA2D-0759-53BA-9977-A3C37E44B875}" dt="2025-10-30T11:00:59.340" v="6108" actId="478"/>
          <ac:picMkLst>
            <pc:docMk/>
            <pc:sldMk cId="1326724937" sldId="2344"/>
            <ac:picMk id="10" creationId="{8210F9DC-4B37-670A-B2E0-9EF0CCC78BF8}"/>
          </ac:picMkLst>
        </pc:picChg>
        <pc:picChg chg="mod">
          <ac:chgData name="Fischer, Wolfram" userId="99129c38-454d-40b3-bad3-fa13926f419c" providerId="ADAL" clId="{83DBFA2D-0759-53BA-9977-A3C37E44B875}" dt="2025-10-30T11:02:14.219" v="6167" actId="1035"/>
          <ac:picMkLst>
            <pc:docMk/>
            <pc:sldMk cId="1326724937" sldId="2344"/>
            <ac:picMk id="29" creationId="{5CC2E9F5-AAF3-9E37-A087-DCFF27964AD5}"/>
          </ac:picMkLst>
        </pc:picChg>
        <pc:cxnChg chg="del">
          <ac:chgData name="Fischer, Wolfram" userId="99129c38-454d-40b3-bad3-fa13926f419c" providerId="ADAL" clId="{83DBFA2D-0759-53BA-9977-A3C37E44B875}" dt="2025-10-30T11:01:27.929" v="6113" actId="478"/>
          <ac:cxnSpMkLst>
            <pc:docMk/>
            <pc:sldMk cId="1326724937" sldId="2344"/>
            <ac:cxnSpMk id="13" creationId="{1329D21E-2895-1371-4803-4FB7432E6A08}"/>
          </ac:cxnSpMkLst>
        </pc:cxnChg>
        <pc:cxnChg chg="mod">
          <ac:chgData name="Fischer, Wolfram" userId="99129c38-454d-40b3-bad3-fa13926f419c" providerId="ADAL" clId="{83DBFA2D-0759-53BA-9977-A3C37E44B875}" dt="2025-10-30T11:03:19.503" v="6204" actId="14100"/>
          <ac:cxnSpMkLst>
            <pc:docMk/>
            <pc:sldMk cId="1326724937" sldId="2344"/>
            <ac:cxnSpMk id="15" creationId="{D4F9ADCD-7E00-3DCE-2F43-05B41D81D453}"/>
          </ac:cxnSpMkLst>
        </pc:cxnChg>
        <pc:cxnChg chg="mod">
          <ac:chgData name="Fischer, Wolfram" userId="99129c38-454d-40b3-bad3-fa13926f419c" providerId="ADAL" clId="{83DBFA2D-0759-53BA-9977-A3C37E44B875}" dt="2025-10-30T11:03:08.821" v="6203" actId="14100"/>
          <ac:cxnSpMkLst>
            <pc:docMk/>
            <pc:sldMk cId="1326724937" sldId="2344"/>
            <ac:cxnSpMk id="16" creationId="{05D180E9-F2C0-B20F-FEC1-C18BFFFC0C82}"/>
          </ac:cxnSpMkLst>
        </pc:cxnChg>
        <pc:cxnChg chg="del">
          <ac:chgData name="Fischer, Wolfram" userId="99129c38-454d-40b3-bad3-fa13926f419c" providerId="ADAL" clId="{83DBFA2D-0759-53BA-9977-A3C37E44B875}" dt="2025-10-30T11:02:50.392" v="6199" actId="478"/>
          <ac:cxnSpMkLst>
            <pc:docMk/>
            <pc:sldMk cId="1326724937" sldId="2344"/>
            <ac:cxnSpMk id="17" creationId="{88D2DDEE-43AC-3F3B-91FA-B71D5F9F9333}"/>
          </ac:cxnSpMkLst>
        </pc:cxnChg>
        <pc:cxnChg chg="mod">
          <ac:chgData name="Fischer, Wolfram" userId="99129c38-454d-40b3-bad3-fa13926f419c" providerId="ADAL" clId="{83DBFA2D-0759-53BA-9977-A3C37E44B875}" dt="2025-10-30T11:03:03.751" v="6202" actId="14100"/>
          <ac:cxnSpMkLst>
            <pc:docMk/>
            <pc:sldMk cId="1326724937" sldId="2344"/>
            <ac:cxnSpMk id="25" creationId="{7705E1D5-40DC-7C95-AFE2-586D4842D27C}"/>
          </ac:cxnSpMkLst>
        </pc:cxnChg>
      </pc:sldChg>
      <pc:sldChg chg="modSp new mod">
        <pc:chgData name="Fischer, Wolfram" userId="99129c38-454d-40b3-bad3-fa13926f419c" providerId="ADAL" clId="{83DBFA2D-0759-53BA-9977-A3C37E44B875}" dt="2025-10-31T10:57:49.054" v="8313" actId="20577"/>
        <pc:sldMkLst>
          <pc:docMk/>
          <pc:sldMk cId="443431913" sldId="2345"/>
        </pc:sldMkLst>
        <pc:spChg chg="mod">
          <ac:chgData name="Fischer, Wolfram" userId="99129c38-454d-40b3-bad3-fa13926f419c" providerId="ADAL" clId="{83DBFA2D-0759-53BA-9977-A3C37E44B875}" dt="2025-10-31T10:57:49.054" v="8313" actId="20577"/>
          <ac:spMkLst>
            <pc:docMk/>
            <pc:sldMk cId="443431913" sldId="2345"/>
            <ac:spMk id="2" creationId="{B6B163DB-1B5A-D093-DF03-8A799C339EDB}"/>
          </ac:spMkLst>
        </pc:spChg>
        <pc:spChg chg="mod">
          <ac:chgData name="Fischer, Wolfram" userId="99129c38-454d-40b3-bad3-fa13926f419c" providerId="ADAL" clId="{83DBFA2D-0759-53BA-9977-A3C37E44B875}" dt="2025-10-30T14:50:05.085" v="7982" actId="20577"/>
          <ac:spMkLst>
            <pc:docMk/>
            <pc:sldMk cId="443431913" sldId="2345"/>
            <ac:spMk id="3" creationId="{5C6F0693-0076-8C44-86CF-10F3F963E65D}"/>
          </ac:spMkLst>
        </pc:spChg>
      </pc:sldChg>
      <pc:sldChg chg="addSp delSp modSp new mod">
        <pc:chgData name="Fischer, Wolfram" userId="99129c38-454d-40b3-bad3-fa13926f419c" providerId="ADAL" clId="{83DBFA2D-0759-53BA-9977-A3C37E44B875}" dt="2025-10-30T11:46:46.188" v="7583" actId="1076"/>
        <pc:sldMkLst>
          <pc:docMk/>
          <pc:sldMk cId="3002187712" sldId="2346"/>
        </pc:sldMkLst>
        <pc:spChg chg="mod">
          <ac:chgData name="Fischer, Wolfram" userId="99129c38-454d-40b3-bad3-fa13926f419c" providerId="ADAL" clId="{83DBFA2D-0759-53BA-9977-A3C37E44B875}" dt="2025-10-30T11:46:34.276" v="7580" actId="1076"/>
          <ac:spMkLst>
            <pc:docMk/>
            <pc:sldMk cId="3002187712" sldId="2346"/>
            <ac:spMk id="2" creationId="{6A5F9F73-DDC4-489B-66C9-5E4466524497}"/>
          </ac:spMkLst>
        </pc:spChg>
        <pc:spChg chg="del">
          <ac:chgData name="Fischer, Wolfram" userId="99129c38-454d-40b3-bad3-fa13926f419c" providerId="ADAL" clId="{83DBFA2D-0759-53BA-9977-A3C37E44B875}" dt="2025-10-30T11:45:49.876" v="7542" actId="478"/>
          <ac:spMkLst>
            <pc:docMk/>
            <pc:sldMk cId="3002187712" sldId="2346"/>
            <ac:spMk id="3" creationId="{D9C15801-4AF6-59C1-1E30-0775F48029DB}"/>
          </ac:spMkLst>
        </pc:spChg>
        <pc:spChg chg="add mod">
          <ac:chgData name="Fischer, Wolfram" userId="99129c38-454d-40b3-bad3-fa13926f419c" providerId="ADAL" clId="{83DBFA2D-0759-53BA-9977-A3C37E44B875}" dt="2025-10-30T11:46:43.267" v="7582" actId="1076"/>
          <ac:spMkLst>
            <pc:docMk/>
            <pc:sldMk cId="3002187712" sldId="2346"/>
            <ac:spMk id="6" creationId="{8636065C-05FC-13A6-11DF-D3DE00E27758}"/>
          </ac:spMkLst>
        </pc:spChg>
        <pc:picChg chg="add mod">
          <ac:chgData name="Fischer, Wolfram" userId="99129c38-454d-40b3-bad3-fa13926f419c" providerId="ADAL" clId="{83DBFA2D-0759-53BA-9977-A3C37E44B875}" dt="2025-10-30T11:46:46.188" v="7583" actId="1076"/>
          <ac:picMkLst>
            <pc:docMk/>
            <pc:sldMk cId="3002187712" sldId="2346"/>
            <ac:picMk id="5" creationId="{CA00C129-858B-7D49-F53D-16D1480882D7}"/>
          </ac:picMkLst>
        </pc:picChg>
      </pc:sldChg>
      <pc:sldChg chg="addSp modSp new mod">
        <pc:chgData name="Fischer, Wolfram" userId="99129c38-454d-40b3-bad3-fa13926f419c" providerId="ADAL" clId="{83DBFA2D-0759-53BA-9977-A3C37E44B875}" dt="2025-10-30T11:30:07.811" v="7016" actId="6549"/>
        <pc:sldMkLst>
          <pc:docMk/>
          <pc:sldMk cId="267159053" sldId="2347"/>
        </pc:sldMkLst>
        <pc:spChg chg="add mod">
          <ac:chgData name="Fischer, Wolfram" userId="99129c38-454d-40b3-bad3-fa13926f419c" providerId="ADAL" clId="{83DBFA2D-0759-53BA-9977-A3C37E44B875}" dt="2025-10-30T11:30:07.811" v="7016" actId="6549"/>
          <ac:spMkLst>
            <pc:docMk/>
            <pc:sldMk cId="267159053" sldId="2347"/>
            <ac:spMk id="5" creationId="{305FDE97-8A04-7559-55BA-FA005FBC14C8}"/>
          </ac:spMkLst>
        </pc:spChg>
        <pc:picChg chg="add mod">
          <ac:chgData name="Fischer, Wolfram" userId="99129c38-454d-40b3-bad3-fa13926f419c" providerId="ADAL" clId="{83DBFA2D-0759-53BA-9977-A3C37E44B875}" dt="2025-10-30T11:26:59.347" v="7003" actId="1037"/>
          <ac:picMkLst>
            <pc:docMk/>
            <pc:sldMk cId="267159053" sldId="2347"/>
            <ac:picMk id="4" creationId="{2A385A8F-F166-48BA-DFE6-E337FBCE17B7}"/>
          </ac:picMkLst>
        </pc:picChg>
      </pc:sldChg>
      <pc:sldChg chg="modSp new del mod">
        <pc:chgData name="Fischer, Wolfram" userId="99129c38-454d-40b3-bad3-fa13926f419c" providerId="ADAL" clId="{83DBFA2D-0759-53BA-9977-A3C37E44B875}" dt="2025-10-31T10:55:38.307" v="8294" actId="2696"/>
        <pc:sldMkLst>
          <pc:docMk/>
          <pc:sldMk cId="1899885579" sldId="2348"/>
        </pc:sldMkLst>
        <pc:spChg chg="mod">
          <ac:chgData name="Fischer, Wolfram" userId="99129c38-454d-40b3-bad3-fa13926f419c" providerId="ADAL" clId="{83DBFA2D-0759-53BA-9977-A3C37E44B875}" dt="2025-10-30T12:47:55.172" v="7746" actId="404"/>
          <ac:spMkLst>
            <pc:docMk/>
            <pc:sldMk cId="1899885579" sldId="2348"/>
            <ac:spMk id="2" creationId="{B1859656-4CC7-26F8-3145-405F944F6ACA}"/>
          </ac:spMkLst>
        </pc:spChg>
      </pc:sldChg>
      <pc:sldChg chg="addSp delSp modSp new mod">
        <pc:chgData name="Fischer, Wolfram" userId="99129c38-454d-40b3-bad3-fa13926f419c" providerId="ADAL" clId="{83DBFA2D-0759-53BA-9977-A3C37E44B875}" dt="2025-10-30T15:53:51.261" v="8165" actId="20577"/>
        <pc:sldMkLst>
          <pc:docMk/>
          <pc:sldMk cId="2182085878" sldId="2349"/>
        </pc:sldMkLst>
        <pc:spChg chg="mod">
          <ac:chgData name="Fischer, Wolfram" userId="99129c38-454d-40b3-bad3-fa13926f419c" providerId="ADAL" clId="{83DBFA2D-0759-53BA-9977-A3C37E44B875}" dt="2025-10-30T15:53:51.261" v="8165" actId="20577"/>
          <ac:spMkLst>
            <pc:docMk/>
            <pc:sldMk cId="2182085878" sldId="2349"/>
            <ac:spMk id="2" creationId="{0D450DE6-C784-A56F-CC62-9C3D48D2E5AF}"/>
          </ac:spMkLst>
        </pc:spChg>
        <pc:spChg chg="del mod">
          <ac:chgData name="Fischer, Wolfram" userId="99129c38-454d-40b3-bad3-fa13926f419c" providerId="ADAL" clId="{83DBFA2D-0759-53BA-9977-A3C37E44B875}" dt="2025-10-30T15:44:52.512" v="8121" actId="931"/>
          <ac:spMkLst>
            <pc:docMk/>
            <pc:sldMk cId="2182085878" sldId="2349"/>
            <ac:spMk id="3" creationId="{0414BEDF-680D-92BE-1AB2-12F92D2695BB}"/>
          </ac:spMkLst>
        </pc:spChg>
        <pc:spChg chg="add mod">
          <ac:chgData name="Fischer, Wolfram" userId="99129c38-454d-40b3-bad3-fa13926f419c" providerId="ADAL" clId="{83DBFA2D-0759-53BA-9977-A3C37E44B875}" dt="2025-10-30T15:49:28.506" v="8155" actId="20577"/>
          <ac:spMkLst>
            <pc:docMk/>
            <pc:sldMk cId="2182085878" sldId="2349"/>
            <ac:spMk id="9" creationId="{7F3E3437-E653-AA1C-89CD-A710B594AA4B}"/>
          </ac:spMkLst>
        </pc:spChg>
        <pc:picChg chg="add mod">
          <ac:chgData name="Fischer, Wolfram" userId="99129c38-454d-40b3-bad3-fa13926f419c" providerId="ADAL" clId="{83DBFA2D-0759-53BA-9977-A3C37E44B875}" dt="2025-10-30T15:49:09.022" v="8130" actId="1076"/>
          <ac:picMkLst>
            <pc:docMk/>
            <pc:sldMk cId="2182085878" sldId="2349"/>
            <ac:picMk id="6" creationId="{16F2AB14-396B-DDA2-F7B7-7801536F2327}"/>
          </ac:picMkLst>
        </pc:picChg>
        <pc:picChg chg="add mod">
          <ac:chgData name="Fischer, Wolfram" userId="99129c38-454d-40b3-bad3-fa13926f419c" providerId="ADAL" clId="{83DBFA2D-0759-53BA-9977-A3C37E44B875}" dt="2025-10-30T15:49:07.213" v="8129" actId="1076"/>
          <ac:picMkLst>
            <pc:docMk/>
            <pc:sldMk cId="2182085878" sldId="2349"/>
            <ac:picMk id="8" creationId="{0D83DCF2-510F-E744-5761-E5E69FDBD7D5}"/>
          </ac:picMkLst>
        </pc:picChg>
      </pc:sldChg>
      <pc:sldChg chg="delSp new del mod">
        <pc:chgData name="Fischer, Wolfram" userId="99129c38-454d-40b3-bad3-fa13926f419c" providerId="ADAL" clId="{83DBFA2D-0759-53BA-9977-A3C37E44B875}" dt="2025-10-30T12:49:14.606" v="7751" actId="2696"/>
        <pc:sldMkLst>
          <pc:docMk/>
          <pc:sldMk cId="4050804183" sldId="2349"/>
        </pc:sldMkLst>
        <pc:spChg chg="del">
          <ac:chgData name="Fischer, Wolfram" userId="99129c38-454d-40b3-bad3-fa13926f419c" providerId="ADAL" clId="{83DBFA2D-0759-53BA-9977-A3C37E44B875}" dt="2025-10-30T12:48:59.946" v="7748" actId="478"/>
          <ac:spMkLst>
            <pc:docMk/>
            <pc:sldMk cId="4050804183" sldId="2349"/>
            <ac:spMk id="3" creationId="{91BBCAFD-A695-D4FE-A1F3-B2CEE30DD0E1}"/>
          </ac:spMkLst>
        </pc:spChg>
      </pc:sldChg>
      <pc:sldMasterChg chg="delSldLayout">
        <pc:chgData name="Fischer, Wolfram" userId="99129c38-454d-40b3-bad3-fa13926f419c" providerId="ADAL" clId="{83DBFA2D-0759-53BA-9977-A3C37E44B875}" dt="2025-10-30T10:49:33.921" v="5639" actId="2696"/>
        <pc:sldMasterMkLst>
          <pc:docMk/>
          <pc:sldMasterMk cId="544521178" sldId="2147483660"/>
        </pc:sldMasterMkLst>
        <pc:sldLayoutChg chg="del">
          <pc:chgData name="Fischer, Wolfram" userId="99129c38-454d-40b3-bad3-fa13926f419c" providerId="ADAL" clId="{83DBFA2D-0759-53BA-9977-A3C37E44B875}" dt="2025-10-30T10:43:31.618" v="5637" actId="2696"/>
          <pc:sldLayoutMkLst>
            <pc:docMk/>
            <pc:sldMasterMk cId="544521178" sldId="2147483660"/>
            <pc:sldLayoutMk cId="2893679456" sldId="2147483674"/>
          </pc:sldLayoutMkLst>
        </pc:sldLayoutChg>
        <pc:sldLayoutChg chg="del">
          <pc:chgData name="Fischer, Wolfram" userId="99129c38-454d-40b3-bad3-fa13926f419c" providerId="ADAL" clId="{83DBFA2D-0759-53BA-9977-A3C37E44B875}" dt="2025-10-30T10:49:33.921" v="5639" actId="2696"/>
          <pc:sldLayoutMkLst>
            <pc:docMk/>
            <pc:sldMasterMk cId="544521178" sldId="2147483660"/>
            <pc:sldLayoutMk cId="4139303783" sldId="214748367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10/31/25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30 min including questions =&gt; 25 slides</a:t>
            </a:r>
          </a:p>
        </p:txBody>
      </p:sp>
      <p:sp>
        <p:nvSpPr>
          <p:cNvPr id="4" name="Slide Number Placeholder 3"/>
          <p:cNvSpPr>
            <a:spLocks noGrp="1"/>
          </p:cNvSpPr>
          <p:nvPr>
            <p:ph type="sldNum" sz="quarter" idx="5"/>
          </p:nvPr>
        </p:nvSpPr>
        <p:spPr/>
        <p:txBody>
          <a:bodyPr/>
          <a:lstStyle/>
          <a:p>
            <a:fld id="{515839EF-EF2D-A244-8B03-02564FD38722}" type="slidenum">
              <a:rPr lang="en-US" smtClean="0"/>
              <a:t>1</a:t>
            </a:fld>
            <a:endParaRPr lang="en-US"/>
          </a:p>
        </p:txBody>
      </p:sp>
    </p:spTree>
    <p:extLst>
      <p:ext uri="{BB962C8B-B14F-4D97-AF65-F5344CB8AC3E}">
        <p14:creationId xmlns:p14="http://schemas.microsoft.com/office/powerpoint/2010/main" val="3938939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526DDA-7751-A039-DBC0-B3E2583AF1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C98754-AB41-730B-5FC1-02115630FAD8}"/>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E375F602-7FE6-EEA4-B7E0-E39206B9B44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10B0806-C253-EE60-3C08-DEF580A082B5}"/>
              </a:ext>
            </a:extLst>
          </p:cNvPr>
          <p:cNvSpPr>
            <a:spLocks noGrp="1"/>
          </p:cNvSpPr>
          <p:nvPr>
            <p:ph type="sldNum" sz="quarter" idx="5"/>
          </p:nvPr>
        </p:nvSpPr>
        <p:spPr/>
        <p:txBody>
          <a:bodyPr/>
          <a:lstStyle/>
          <a:p>
            <a:fld id="{515839EF-EF2D-A244-8B03-02564FD38722}" type="slidenum">
              <a:rPr lang="en-US" smtClean="0"/>
              <a:t>40</a:t>
            </a:fld>
            <a:endParaRPr lang="en-US"/>
          </a:p>
        </p:txBody>
      </p:sp>
    </p:spTree>
    <p:extLst>
      <p:ext uri="{BB962C8B-B14F-4D97-AF65-F5344CB8AC3E}">
        <p14:creationId xmlns:p14="http://schemas.microsoft.com/office/powerpoint/2010/main" val="3738057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3F010C-C1C3-7D51-C44E-1F402DF1F0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08D01B-7CA3-4DBD-8C47-ABB143B85AD3}"/>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59561CB2-98B9-5AC1-3679-AB20A47AE3BA}"/>
              </a:ext>
            </a:extLst>
          </p:cNvPr>
          <p:cNvSpPr>
            <a:spLocks noGrp="1"/>
          </p:cNvSpPr>
          <p:nvPr>
            <p:ph type="body" idx="1"/>
          </p:nvPr>
        </p:nvSpPr>
        <p:spPr/>
        <p:txBody>
          <a:bodyPr/>
          <a:lstStyle/>
          <a:p>
            <a:r>
              <a:rPr lang="en-US" dirty="0"/>
              <a:t>~</a:t>
            </a:r>
            <a:r>
              <a:rPr lang="en-US"/>
              <a:t>45 min, ~40 slides</a:t>
            </a:r>
            <a:endParaRPr lang="en-US" dirty="0"/>
          </a:p>
        </p:txBody>
      </p:sp>
      <p:sp>
        <p:nvSpPr>
          <p:cNvPr id="4" name="Slide Number Placeholder 3">
            <a:extLst>
              <a:ext uri="{FF2B5EF4-FFF2-40B4-BE49-F238E27FC236}">
                <a16:creationId xmlns:a16="http://schemas.microsoft.com/office/drawing/2014/main" id="{789B7431-D5B4-4D52-1B6B-5370C5A719EC}"/>
              </a:ext>
            </a:extLst>
          </p:cNvPr>
          <p:cNvSpPr>
            <a:spLocks noGrp="1"/>
          </p:cNvSpPr>
          <p:nvPr>
            <p:ph type="sldNum" sz="quarter" idx="5"/>
          </p:nvPr>
        </p:nvSpPr>
        <p:spPr/>
        <p:txBody>
          <a:bodyPr/>
          <a:lstStyle/>
          <a:p>
            <a:fld id="{515839EF-EF2D-A244-8B03-02564FD38722}" type="slidenum">
              <a:rPr lang="en-US" smtClean="0"/>
              <a:t>42</a:t>
            </a:fld>
            <a:endParaRPr lang="en-US"/>
          </a:p>
        </p:txBody>
      </p:sp>
    </p:spTree>
    <p:extLst>
      <p:ext uri="{BB962C8B-B14F-4D97-AF65-F5344CB8AC3E}">
        <p14:creationId xmlns:p14="http://schemas.microsoft.com/office/powerpoint/2010/main" val="2967844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xfrm>
            <a:off x="4143843" y="9119496"/>
            <a:ext cx="3169699" cy="48006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079" tIns="47540" rIns="95079" bIns="47540"/>
          <a:lstStyle>
            <a:lvl1pPr defTabSz="963999">
              <a:defRPr sz="2500" b="1">
                <a:solidFill>
                  <a:schemeClr val="tx1"/>
                </a:solidFill>
                <a:latin typeface="Times New Roman" charset="0"/>
                <a:ea typeface="ＭＳ Ｐゴシック" charset="0"/>
                <a:cs typeface="ＭＳ Ｐゴシック" charset="0"/>
              </a:defRPr>
            </a:lvl1pPr>
            <a:lvl2pPr marL="772519" indent="-297123" defTabSz="963999">
              <a:defRPr sz="2500" b="1">
                <a:solidFill>
                  <a:schemeClr val="tx1"/>
                </a:solidFill>
                <a:latin typeface="Times New Roman" charset="0"/>
                <a:ea typeface="ＭＳ Ｐゴシック" charset="0"/>
              </a:defRPr>
            </a:lvl2pPr>
            <a:lvl3pPr marL="1188491" indent="-237698" defTabSz="963999">
              <a:defRPr sz="2500" b="1">
                <a:solidFill>
                  <a:schemeClr val="tx1"/>
                </a:solidFill>
                <a:latin typeface="Times New Roman" charset="0"/>
                <a:ea typeface="ＭＳ Ｐゴシック" charset="0"/>
              </a:defRPr>
            </a:lvl3pPr>
            <a:lvl4pPr marL="1663888" indent="-237698" defTabSz="963999">
              <a:defRPr sz="2500" b="1">
                <a:solidFill>
                  <a:schemeClr val="tx1"/>
                </a:solidFill>
                <a:latin typeface="Times New Roman" charset="0"/>
                <a:ea typeface="ＭＳ Ｐゴシック" charset="0"/>
              </a:defRPr>
            </a:lvl4pPr>
            <a:lvl5pPr marL="2139285" indent="-237698" defTabSz="963999">
              <a:defRPr sz="2500" b="1">
                <a:solidFill>
                  <a:schemeClr val="tx1"/>
                </a:solidFill>
                <a:latin typeface="Times New Roman" charset="0"/>
                <a:ea typeface="ＭＳ Ｐゴシック" charset="0"/>
              </a:defRPr>
            </a:lvl5pPr>
            <a:lvl6pPr marL="2614681" indent="-237698" algn="ctr" defTabSz="963999" eaLnBrk="0" fontAlgn="base" hangingPunct="0">
              <a:spcBef>
                <a:spcPct val="0"/>
              </a:spcBef>
              <a:spcAft>
                <a:spcPct val="0"/>
              </a:spcAft>
              <a:defRPr sz="2500" b="1">
                <a:solidFill>
                  <a:schemeClr val="tx1"/>
                </a:solidFill>
                <a:latin typeface="Times New Roman" charset="0"/>
                <a:ea typeface="ＭＳ Ｐゴシック" charset="0"/>
              </a:defRPr>
            </a:lvl6pPr>
            <a:lvl7pPr marL="3090078" indent="-237698" algn="ctr" defTabSz="963999" eaLnBrk="0" fontAlgn="base" hangingPunct="0">
              <a:spcBef>
                <a:spcPct val="0"/>
              </a:spcBef>
              <a:spcAft>
                <a:spcPct val="0"/>
              </a:spcAft>
              <a:defRPr sz="2500" b="1">
                <a:solidFill>
                  <a:schemeClr val="tx1"/>
                </a:solidFill>
                <a:latin typeface="Times New Roman" charset="0"/>
                <a:ea typeface="ＭＳ Ｐゴシック" charset="0"/>
              </a:defRPr>
            </a:lvl7pPr>
            <a:lvl8pPr marL="3565474" indent="-237698" algn="ctr" defTabSz="963999" eaLnBrk="0" fontAlgn="base" hangingPunct="0">
              <a:spcBef>
                <a:spcPct val="0"/>
              </a:spcBef>
              <a:spcAft>
                <a:spcPct val="0"/>
              </a:spcAft>
              <a:defRPr sz="2500" b="1">
                <a:solidFill>
                  <a:schemeClr val="tx1"/>
                </a:solidFill>
                <a:latin typeface="Times New Roman" charset="0"/>
                <a:ea typeface="ＭＳ Ｐゴシック" charset="0"/>
              </a:defRPr>
            </a:lvl8pPr>
            <a:lvl9pPr marL="4040871" indent="-237698" algn="ctr" defTabSz="963999" eaLnBrk="0" fontAlgn="base" hangingPunct="0">
              <a:spcBef>
                <a:spcPct val="0"/>
              </a:spcBef>
              <a:spcAft>
                <a:spcPct val="0"/>
              </a:spcAft>
              <a:defRPr sz="2500" b="1">
                <a:solidFill>
                  <a:schemeClr val="tx1"/>
                </a:solidFill>
                <a:latin typeface="Times New Roman" charset="0"/>
                <a:ea typeface="ＭＳ Ｐゴシック" charset="0"/>
              </a:defRPr>
            </a:lvl9pPr>
          </a:lstStyle>
          <a:p>
            <a:fld id="{0654B7E5-F6E1-0045-80DF-0ECD44742973}" type="slidenum">
              <a:rPr lang="en-US" sz="1200" b="0"/>
              <a:pPr/>
              <a:t>9</a:t>
            </a:fld>
            <a:endParaRPr lang="en-US" sz="1200" b="0"/>
          </a:p>
        </p:txBody>
      </p:sp>
      <p:sp>
        <p:nvSpPr>
          <p:cNvPr id="8194" name="Rectangle 2"/>
          <p:cNvSpPr>
            <a:spLocks noGrp="1" noRot="1" noChangeAspect="1" noChangeArrowheads="1" noTextEdit="1"/>
          </p:cNvSpPr>
          <p:nvPr>
            <p:ph type="sldImg"/>
          </p:nvPr>
        </p:nvSpPr>
        <p:spPr>
          <a:xfrm>
            <a:off x="461963" y="720725"/>
            <a:ext cx="6400800" cy="3600450"/>
          </a:xfrm>
          <a:ln/>
        </p:spPr>
        <p:txBody>
          <a:bodyPr/>
          <a:lstStyle/>
          <a:p>
            <a:endParaRPr lang="en-US"/>
          </a:p>
        </p:txBody>
      </p:sp>
      <p:sp>
        <p:nvSpPr>
          <p:cNvPr id="8195" name="Rectangle 3"/>
          <p:cNvSpPr>
            <a:spLocks noGrp="1" noChangeArrowheads="1"/>
          </p:cNvSpPr>
          <p:nvPr>
            <p:ph type="body" idx="1"/>
          </p:nvPr>
        </p:nvSpPr>
        <p:spPr>
          <a:xfrm>
            <a:off x="975803" y="4562215"/>
            <a:ext cx="5363595" cy="431889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lIns="96638" tIns="48321" rIns="96638" bIns="48321"/>
          <a:lstStyle/>
          <a:p>
            <a:pPr eaLnBrk="1" hangingPunct="1"/>
            <a:endParaRPr lang="en-US" dirty="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710336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MAKE REAL CALCULATION FOR DX MOVE</a:t>
            </a:r>
          </a:p>
        </p:txBody>
      </p:sp>
    </p:spTree>
    <p:extLst>
      <p:ext uri="{BB962C8B-B14F-4D97-AF65-F5344CB8AC3E}">
        <p14:creationId xmlns:p14="http://schemas.microsoft.com/office/powerpoint/2010/main" val="2012284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D4E0A-9757-CE21-EE40-7C1A51FFF0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D36894-3607-46D9-CF4F-5669D0EC633F}"/>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EF72F5FB-063F-E51D-2AC0-6360258E3477}"/>
              </a:ext>
            </a:extLst>
          </p:cNvPr>
          <p:cNvSpPr>
            <a:spLocks noGrp="1"/>
          </p:cNvSpPr>
          <p:nvPr>
            <p:ph type="body" idx="1"/>
          </p:nvPr>
        </p:nvSpPr>
        <p:spPr/>
        <p:txBody>
          <a:bodyPr/>
          <a:lstStyle/>
          <a:p>
            <a:r>
              <a:rPr lang="en-US" dirty="0"/>
              <a:t>A little sloppy with 10% effects </a:t>
            </a:r>
          </a:p>
        </p:txBody>
      </p:sp>
      <p:sp>
        <p:nvSpPr>
          <p:cNvPr id="4" name="Slide Number Placeholder 3">
            <a:extLst>
              <a:ext uri="{FF2B5EF4-FFF2-40B4-BE49-F238E27FC236}">
                <a16:creationId xmlns:a16="http://schemas.microsoft.com/office/drawing/2014/main" id="{E92EA854-524A-8441-6A99-3ADB7255B739}"/>
              </a:ext>
            </a:extLst>
          </p:cNvPr>
          <p:cNvSpPr>
            <a:spLocks noGrp="1"/>
          </p:cNvSpPr>
          <p:nvPr>
            <p:ph type="sldNum" sz="quarter" idx="5"/>
          </p:nvPr>
        </p:nvSpPr>
        <p:spPr/>
        <p:txBody>
          <a:bodyPr/>
          <a:lstStyle/>
          <a:p>
            <a:fld id="{515839EF-EF2D-A244-8B03-02564FD38722}" type="slidenum">
              <a:rPr lang="en-US" smtClean="0"/>
              <a:t>15</a:t>
            </a:fld>
            <a:endParaRPr lang="en-US"/>
          </a:p>
        </p:txBody>
      </p:sp>
    </p:spTree>
    <p:extLst>
      <p:ext uri="{BB962C8B-B14F-4D97-AF65-F5344CB8AC3E}">
        <p14:creationId xmlns:p14="http://schemas.microsoft.com/office/powerpoint/2010/main" val="891894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45470E-A97A-A34C-037D-748870B676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2FE877-8893-7DBC-5236-A084F6C661CC}"/>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0718690A-C088-15C1-020B-FB0F800BC76C}"/>
              </a:ext>
            </a:extLst>
          </p:cNvPr>
          <p:cNvSpPr>
            <a:spLocks noGrp="1"/>
          </p:cNvSpPr>
          <p:nvPr>
            <p:ph type="body" idx="1"/>
          </p:nvPr>
        </p:nvSpPr>
        <p:spPr/>
        <p:txBody>
          <a:bodyPr>
            <a:normAutofit/>
          </a:bodyPr>
          <a:lstStyle/>
          <a:p>
            <a:r>
              <a:rPr lang="en-US" dirty="0"/>
              <a:t>Frequency range: 5-8 GHz transverse, 6-9</a:t>
            </a:r>
            <a:r>
              <a:rPr lang="en-US" baseline="0" dirty="0"/>
              <a:t> GHz longitudinal</a:t>
            </a:r>
            <a:endParaRPr lang="en-US" dirty="0"/>
          </a:p>
        </p:txBody>
      </p:sp>
    </p:spTree>
    <p:extLst>
      <p:ext uri="{BB962C8B-B14F-4D97-AF65-F5344CB8AC3E}">
        <p14:creationId xmlns:p14="http://schemas.microsoft.com/office/powerpoint/2010/main" val="4192557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E4079-FD93-306F-00F9-66B5444A56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28A547-2751-15E9-C8D7-9427F2234A8D}"/>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498FFAE5-293E-4785-4B59-681657DF8582}"/>
              </a:ext>
            </a:extLst>
          </p:cNvPr>
          <p:cNvSpPr>
            <a:spLocks noGrp="1"/>
          </p:cNvSpPr>
          <p:nvPr>
            <p:ph type="body" idx="1"/>
          </p:nvPr>
        </p:nvSpPr>
        <p:spPr/>
        <p:txBody>
          <a:bodyPr/>
          <a:lstStyle/>
          <a:p>
            <a:r>
              <a:rPr lang="en-US" dirty="0"/>
              <a:t>Picture from 2015 NSAC long-range plan</a:t>
            </a:r>
          </a:p>
        </p:txBody>
      </p:sp>
      <p:sp>
        <p:nvSpPr>
          <p:cNvPr id="4" name="Slide Number Placeholder 3">
            <a:extLst>
              <a:ext uri="{FF2B5EF4-FFF2-40B4-BE49-F238E27FC236}">
                <a16:creationId xmlns:a16="http://schemas.microsoft.com/office/drawing/2014/main" id="{E9DFE067-BEBD-7378-EDEB-042C8F4764F7}"/>
              </a:ext>
            </a:extLst>
          </p:cNvPr>
          <p:cNvSpPr>
            <a:spLocks noGrp="1"/>
          </p:cNvSpPr>
          <p:nvPr>
            <p:ph type="sldNum" sz="quarter" idx="10"/>
          </p:nvPr>
        </p:nvSpPr>
        <p:spPr>
          <a:xfrm>
            <a:off x="4143843" y="9119496"/>
            <a:ext cx="3169699" cy="480060"/>
          </a:xfrm>
          <a:prstGeom prst="rect">
            <a:avLst/>
          </a:prstGeom>
        </p:spPr>
        <p:txBody>
          <a:bodyPr lIns="95079" tIns="47540" rIns="95079" bIns="47540"/>
          <a:lstStyle/>
          <a:p>
            <a:pPr>
              <a:defRPr/>
            </a:pPr>
            <a:fld id="{855FB499-52C8-4342-9C3D-246A6BF1B330}" type="slidenum">
              <a:rPr lang="en-US" smtClean="0"/>
              <a:pPr>
                <a:defRPr/>
              </a:pPr>
              <a:t>27</a:t>
            </a:fld>
            <a:endParaRPr lang="en-US" dirty="0"/>
          </a:p>
        </p:txBody>
      </p:sp>
    </p:spTree>
    <p:extLst>
      <p:ext uri="{BB962C8B-B14F-4D97-AF65-F5344CB8AC3E}">
        <p14:creationId xmlns:p14="http://schemas.microsoft.com/office/powerpoint/2010/main" val="4218130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xfrm>
            <a:off x="700086" y="4406545"/>
            <a:ext cx="5594353" cy="417679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Times New Roman" pitchFamily="18" charset="0"/>
              <a:ea typeface="ＭＳ Ｐゴシック" pitchFamily="34" charset="-128"/>
            </a:endParaRPr>
          </a:p>
        </p:txBody>
      </p:sp>
      <p:sp>
        <p:nvSpPr>
          <p:cNvPr id="5124" name="Slide Number Placeholder 3"/>
          <p:cNvSpPr>
            <a:spLocks noGrp="1"/>
          </p:cNvSpPr>
          <p:nvPr>
            <p:ph type="sldNum" sz="quarter" idx="5"/>
          </p:nvPr>
        </p:nvSpPr>
        <p:spPr>
          <a:xfrm>
            <a:off x="3962400" y="8839200"/>
            <a:ext cx="3048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charset="0"/>
                <a:ea typeface="ＭＳ Ｐゴシック" pitchFamily="34" charset="-128"/>
              </a:defRPr>
            </a:lvl1pPr>
            <a:lvl2pPr marL="741390" indent="-285150">
              <a:defRPr sz="2200">
                <a:solidFill>
                  <a:schemeClr val="tx1"/>
                </a:solidFill>
                <a:latin typeface="Arial" charset="0"/>
                <a:ea typeface="ＭＳ Ｐゴシック" pitchFamily="34" charset="-128"/>
              </a:defRPr>
            </a:lvl2pPr>
            <a:lvl3pPr marL="1140600" indent="-228120">
              <a:defRPr sz="2200">
                <a:solidFill>
                  <a:schemeClr val="tx1"/>
                </a:solidFill>
                <a:latin typeface="Arial" charset="0"/>
                <a:ea typeface="ＭＳ Ｐゴシック" pitchFamily="34" charset="-128"/>
              </a:defRPr>
            </a:lvl3pPr>
            <a:lvl4pPr marL="1596840" indent="-228120">
              <a:defRPr sz="2200">
                <a:solidFill>
                  <a:schemeClr val="tx1"/>
                </a:solidFill>
                <a:latin typeface="Arial" charset="0"/>
                <a:ea typeface="ＭＳ Ｐゴシック" pitchFamily="34" charset="-128"/>
              </a:defRPr>
            </a:lvl4pPr>
            <a:lvl5pPr marL="2053079" indent="-228120">
              <a:defRPr sz="2200">
                <a:solidFill>
                  <a:schemeClr val="tx1"/>
                </a:solidFill>
                <a:latin typeface="Arial" charset="0"/>
                <a:ea typeface="ＭＳ Ｐゴシック" pitchFamily="34" charset="-128"/>
              </a:defRPr>
            </a:lvl5pPr>
            <a:lvl6pPr marL="2509319" indent="-228120" eaLnBrk="0" fontAlgn="base" hangingPunct="0">
              <a:spcBef>
                <a:spcPct val="0"/>
              </a:spcBef>
              <a:spcAft>
                <a:spcPct val="0"/>
              </a:spcAft>
              <a:defRPr sz="2200">
                <a:solidFill>
                  <a:schemeClr val="tx1"/>
                </a:solidFill>
                <a:latin typeface="Arial" charset="0"/>
                <a:ea typeface="ＭＳ Ｐゴシック" pitchFamily="34" charset="-128"/>
              </a:defRPr>
            </a:lvl6pPr>
            <a:lvl7pPr marL="2965559" indent="-228120" eaLnBrk="0" fontAlgn="base" hangingPunct="0">
              <a:spcBef>
                <a:spcPct val="0"/>
              </a:spcBef>
              <a:spcAft>
                <a:spcPct val="0"/>
              </a:spcAft>
              <a:defRPr sz="2200">
                <a:solidFill>
                  <a:schemeClr val="tx1"/>
                </a:solidFill>
                <a:latin typeface="Arial" charset="0"/>
                <a:ea typeface="ＭＳ Ｐゴシック" pitchFamily="34" charset="-128"/>
              </a:defRPr>
            </a:lvl7pPr>
            <a:lvl8pPr marL="3421799" indent="-228120" eaLnBrk="0" fontAlgn="base" hangingPunct="0">
              <a:spcBef>
                <a:spcPct val="0"/>
              </a:spcBef>
              <a:spcAft>
                <a:spcPct val="0"/>
              </a:spcAft>
              <a:defRPr sz="2200">
                <a:solidFill>
                  <a:schemeClr val="tx1"/>
                </a:solidFill>
                <a:latin typeface="Arial" charset="0"/>
                <a:ea typeface="ＭＳ Ｐゴシック" pitchFamily="34" charset="-128"/>
              </a:defRPr>
            </a:lvl8pPr>
            <a:lvl9pPr marL="3878039" indent="-228120" eaLnBrk="0" fontAlgn="base" hangingPunct="0">
              <a:spcBef>
                <a:spcPct val="0"/>
              </a:spcBef>
              <a:spcAft>
                <a:spcPct val="0"/>
              </a:spcAft>
              <a:defRPr sz="2200">
                <a:solidFill>
                  <a:schemeClr val="tx1"/>
                </a:solidFill>
                <a:latin typeface="Arial" charset="0"/>
                <a:ea typeface="ＭＳ Ｐゴシック" pitchFamily="34" charset="-128"/>
              </a:defRPr>
            </a:lvl9pPr>
          </a:lstStyle>
          <a:p>
            <a:fld id="{8BCCE513-371F-4DD3-8BEF-F1923CBD5938}" type="slidenum">
              <a:rPr lang="en-US" altLang="en-US" sz="1200">
                <a:latin typeface="Helvetica" pitchFamily="34" charset="0"/>
              </a:rPr>
              <a:pPr/>
              <a:t>28</a:t>
            </a:fld>
            <a:endParaRPr lang="en-US" altLang="en-US" sz="1200">
              <a:latin typeface="Helvetica" pitchFamily="34" charset="0"/>
            </a:endParaRPr>
          </a:p>
        </p:txBody>
      </p:sp>
    </p:spTree>
    <p:extLst>
      <p:ext uri="{BB962C8B-B14F-4D97-AF65-F5344CB8AC3E}">
        <p14:creationId xmlns:p14="http://schemas.microsoft.com/office/powerpoint/2010/main" val="981056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dirty="0"/>
              <a:t>5 Apr 2025</a:t>
            </a:r>
          </a:p>
        </p:txBody>
      </p:sp>
      <p:sp>
        <p:nvSpPr>
          <p:cNvPr id="4" name="Slide Number Placeholder 3"/>
          <p:cNvSpPr>
            <a:spLocks noGrp="1"/>
          </p:cNvSpPr>
          <p:nvPr>
            <p:ph type="sldNum" sz="quarter" idx="5"/>
          </p:nvPr>
        </p:nvSpPr>
        <p:spPr/>
        <p:txBody>
          <a:bodyPr/>
          <a:lstStyle/>
          <a:p>
            <a:fld id="{515839EF-EF2D-A244-8B03-02564FD38722}" type="slidenum">
              <a:rPr lang="en-US" smtClean="0"/>
              <a:t>30</a:t>
            </a:fld>
            <a:endParaRPr lang="en-US"/>
          </a:p>
        </p:txBody>
      </p:sp>
    </p:spTree>
    <p:extLst>
      <p:ext uri="{BB962C8B-B14F-4D97-AF65-F5344CB8AC3E}">
        <p14:creationId xmlns:p14="http://schemas.microsoft.com/office/powerpoint/2010/main" val="833479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87CFF-7AC7-6EA3-51D0-AEE1046347EC}"/>
            </a:ext>
          </a:extLst>
        </p:cNvPr>
        <p:cNvGrpSpPr/>
        <p:nvPr/>
      </p:nvGrpSpPr>
      <p:grpSpPr>
        <a:xfrm>
          <a:off x="0" y="0"/>
          <a:ext cx="0" cy="0"/>
          <a:chOff x="0" y="0"/>
          <a:chExt cx="0" cy="0"/>
        </a:xfrm>
      </p:grpSpPr>
      <p:sp>
        <p:nvSpPr>
          <p:cNvPr id="75778" name="Slide Image Placeholder 1">
            <a:extLst>
              <a:ext uri="{FF2B5EF4-FFF2-40B4-BE49-F238E27FC236}">
                <a16:creationId xmlns:a16="http://schemas.microsoft.com/office/drawing/2014/main" id="{701C988A-8794-BADC-38ED-FB3B2E41FDA0}"/>
              </a:ext>
            </a:extLst>
          </p:cNvPr>
          <p:cNvSpPr>
            <a:spLocks noGrp="1" noRot="1" noChangeAspect="1" noTextEdit="1"/>
          </p:cNvSpPr>
          <p:nvPr>
            <p:ph type="sldImg"/>
          </p:nvPr>
        </p:nvSpPr>
        <p:spPr bwMode="auto">
          <a:noFill/>
          <a:ln>
            <a:solidFill>
              <a:srgbClr val="000000"/>
            </a:solidFill>
            <a:miter lim="800000"/>
            <a:headEnd/>
            <a:tailEnd/>
          </a:ln>
        </p:spPr>
        <p:txBody>
          <a:bodyPr/>
          <a:lstStyle/>
          <a:p>
            <a:endParaRPr lang="en-US"/>
          </a:p>
        </p:txBody>
      </p:sp>
      <p:sp>
        <p:nvSpPr>
          <p:cNvPr id="75779" name="Notes Placeholder 2">
            <a:extLst>
              <a:ext uri="{FF2B5EF4-FFF2-40B4-BE49-F238E27FC236}">
                <a16:creationId xmlns:a16="http://schemas.microsoft.com/office/drawing/2014/main" id="{2E433A7A-8EAB-B636-D6CA-B1991A6BBEF5}"/>
              </a:ext>
            </a:extLst>
          </p:cNvPr>
          <p:cNvSpPr>
            <a:spLocks noGrp="1"/>
          </p:cNvSpPr>
          <p:nvPr>
            <p:ph type="body" idx="1"/>
          </p:nvPr>
        </p:nvSpPr>
        <p:spPr bwMode="auto">
          <a:noFill/>
        </p:spPr>
        <p:txBody>
          <a:bodyPr/>
          <a:lstStyle/>
          <a:p>
            <a:endParaRPr lang="en-US" dirty="0"/>
          </a:p>
        </p:txBody>
      </p:sp>
      <p:sp>
        <p:nvSpPr>
          <p:cNvPr id="75780" name="Slide Number Placeholder 3">
            <a:extLst>
              <a:ext uri="{FF2B5EF4-FFF2-40B4-BE49-F238E27FC236}">
                <a16:creationId xmlns:a16="http://schemas.microsoft.com/office/drawing/2014/main" id="{92C2D35B-C51C-F9AD-F8C3-FEFDBD40B23B}"/>
              </a:ext>
            </a:extLst>
          </p:cNvPr>
          <p:cNvSpPr>
            <a:spLocks noGrp="1"/>
          </p:cNvSpPr>
          <p:nvPr>
            <p:ph type="sldNum" sz="quarter" idx="5"/>
          </p:nvPr>
        </p:nvSpPr>
        <p:spPr bwMode="auto">
          <a:xfrm>
            <a:off x="4142962" y="9119173"/>
            <a:ext cx="3170583" cy="480388"/>
          </a:xfrm>
          <a:prstGeom prst="rect">
            <a:avLst/>
          </a:prstGeom>
          <a:noFill/>
          <a:ln>
            <a:miter lim="800000"/>
            <a:headEnd/>
            <a:tailEnd/>
          </a:ln>
        </p:spPr>
        <p:txBody>
          <a:bodyPr lIns="94851" tIns="47425" rIns="94851" bIns="47425"/>
          <a:lstStyle/>
          <a:p>
            <a:fld id="{F10181F4-0B34-4443-988E-81F22583804C}" type="slidenum">
              <a:rPr lang="en-US"/>
              <a:pPr/>
              <a:t>35</a:t>
            </a:fld>
            <a:endParaRPr lang="en-US" dirty="0"/>
          </a:p>
        </p:txBody>
      </p:sp>
    </p:spTree>
    <p:extLst>
      <p:ext uri="{BB962C8B-B14F-4D97-AF65-F5344CB8AC3E}">
        <p14:creationId xmlns:p14="http://schemas.microsoft.com/office/powerpoint/2010/main" val="28668744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a:alphaModFix amt="60000"/>
          </a:blip>
          <a:srcRect/>
          <a:stretch/>
        </p:blipFill>
        <p:spPr>
          <a:xfrm>
            <a:off x="8418740" y="5755088"/>
            <a:ext cx="3173185" cy="41910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60339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811919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81660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066097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Title 4"/>
          <p:cNvSpPr>
            <a:spLocks noGrp="1"/>
          </p:cNvSpPr>
          <p:nvPr>
            <p:ph type="title"/>
          </p:nvPr>
        </p:nvSpPr>
        <p:spPr>
          <a:xfrm>
            <a:off x="477080" y="365127"/>
            <a:ext cx="11105321" cy="646378"/>
          </a:xfrm>
        </p:spPr>
        <p:txBody>
          <a:bodyPr/>
          <a:lstStyle/>
          <a:p>
            <a:r>
              <a:rPr lang="en-US" dirty="0"/>
              <a:t>Click to edit Master title style</a:t>
            </a:r>
          </a:p>
        </p:txBody>
      </p:sp>
      <p:sp>
        <p:nvSpPr>
          <p:cNvPr id="9" name="Rectangle 6">
            <a:extLst>
              <a:ext uri="{FF2B5EF4-FFF2-40B4-BE49-F238E27FC236}">
                <a16:creationId xmlns:a16="http://schemas.microsoft.com/office/drawing/2014/main" id="{FC32DBA4-F079-EC4A-BBC8-8D44D94EB954}"/>
              </a:ext>
            </a:extLst>
          </p:cNvPr>
          <p:cNvSpPr txBox="1">
            <a:spLocks noChangeArrowheads="1"/>
          </p:cNvSpPr>
          <p:nvPr userDrawn="1"/>
        </p:nvSpPr>
        <p:spPr>
          <a:xfrm>
            <a:off x="10054129" y="6482932"/>
            <a:ext cx="1320800" cy="457200"/>
          </a:xfrm>
          <a:prstGeom prst="rect">
            <a:avLst/>
          </a:prstGeom>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82E0A0-C266-4798-8C8F-B9F91E9DA37E}" type="slidenum">
              <a:rPr lang="en-US" sz="1200" b="1" smtClean="0">
                <a:solidFill>
                  <a:schemeClr val="tx1">
                    <a:lumMod val="50000"/>
                    <a:lumOff val="50000"/>
                  </a:schemeClr>
                </a:solidFill>
              </a:rPr>
              <a:pPr/>
              <a:t>‹#›</a:t>
            </a:fld>
            <a:endParaRPr lang="en-US" sz="1200" b="1" dirty="0">
              <a:solidFill>
                <a:schemeClr val="tx1">
                  <a:lumMod val="50000"/>
                  <a:lumOff val="50000"/>
                </a:schemeClr>
              </a:solidFill>
            </a:endParaRPr>
          </a:p>
        </p:txBody>
      </p:sp>
    </p:spTree>
    <p:extLst>
      <p:ext uri="{BB962C8B-B14F-4D97-AF65-F5344CB8AC3E}">
        <p14:creationId xmlns:p14="http://schemas.microsoft.com/office/powerpoint/2010/main" val="64480432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032000" y="190500"/>
            <a:ext cx="9347200" cy="1257300"/>
          </a:xfrm>
        </p:spPr>
        <p:txBody>
          <a:bodyPr/>
          <a:lstStyle/>
          <a:p>
            <a:r>
              <a:rPr lang="en-US"/>
              <a:t>Click to edit Master title style</a:t>
            </a:r>
          </a:p>
        </p:txBody>
      </p:sp>
      <p:sp>
        <p:nvSpPr>
          <p:cNvPr id="3" name="Content Placeholder 2"/>
          <p:cNvSpPr>
            <a:spLocks noGrp="1"/>
          </p:cNvSpPr>
          <p:nvPr>
            <p:ph sz="quarter" idx="1"/>
          </p:nvPr>
        </p:nvSpPr>
        <p:spPr>
          <a:xfrm>
            <a:off x="2032000" y="1905000"/>
            <a:ext cx="4572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807200" y="1905000"/>
            <a:ext cx="4572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2032000" y="4038600"/>
            <a:ext cx="4572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807200" y="4038600"/>
            <a:ext cx="4572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SpinFest, August 7, 2008</a:t>
            </a:r>
          </a:p>
        </p:txBody>
      </p:sp>
      <p:sp>
        <p:nvSpPr>
          <p:cNvPr id="9" name="Rectangle 6"/>
          <p:cNvSpPr>
            <a:spLocks noGrp="1" noChangeArrowheads="1"/>
          </p:cNvSpPr>
          <p:nvPr>
            <p:ph type="sldNum" sz="quarter" idx="12"/>
          </p:nvPr>
        </p:nvSpPr>
        <p:spPr>
          <a:xfrm>
            <a:off x="2032000" y="6248400"/>
            <a:ext cx="1727200" cy="457200"/>
          </a:xfrm>
          <a:prstGeom prst="rect">
            <a:avLst/>
          </a:prstGeom>
          <a:ln/>
        </p:spPr>
        <p:txBody>
          <a:bodyPr/>
          <a:lstStyle>
            <a:lvl1pPr>
              <a:defRPr/>
            </a:lvl1pPr>
          </a:lstStyle>
          <a:p>
            <a:pPr>
              <a:defRPr/>
            </a:pPr>
            <a:fld id="{54566129-ECE8-4532-9D06-C8A6385A7636}" type="slidenum">
              <a:rPr lang="en-US"/>
              <a:pPr>
                <a:defRPr/>
              </a:pPr>
              <a:t>‹#›</a:t>
            </a:fld>
            <a:endParaRPr lang="en-US"/>
          </a:p>
        </p:txBody>
      </p:sp>
    </p:spTree>
    <p:extLst>
      <p:ext uri="{BB962C8B-B14F-4D97-AF65-F5344CB8AC3E}">
        <p14:creationId xmlns:p14="http://schemas.microsoft.com/office/powerpoint/2010/main" val="386626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7" name="Picture 6">
            <a:extLst>
              <a:ext uri="{FF2B5EF4-FFF2-40B4-BE49-F238E27FC236}">
                <a16:creationId xmlns:a16="http://schemas.microsoft.com/office/drawing/2014/main" id="{E64EB6B9-C6AF-7F40-9A3F-E71E87EB2DF9}"/>
              </a:ext>
            </a:extLst>
          </p:cNvPr>
          <p:cNvPicPr>
            <a:picLocks noChangeAspect="1"/>
          </p:cNvPicPr>
          <p:nvPr userDrawn="1"/>
        </p:nvPicPr>
        <p:blipFill>
          <a:blip r:embed="rId3"/>
          <a:srcRect/>
          <a:stretch/>
        </p:blipFill>
        <p:spPr>
          <a:xfrm>
            <a:off x="8418740" y="5742910"/>
            <a:ext cx="3173185" cy="419100"/>
          </a:xfrm>
          <a:prstGeom prst="rect">
            <a:avLst/>
          </a:prstGeom>
        </p:spPr>
      </p:pic>
    </p:spTree>
    <p:extLst>
      <p:ext uri="{BB962C8B-B14F-4D97-AF65-F5344CB8AC3E}">
        <p14:creationId xmlns:p14="http://schemas.microsoft.com/office/powerpoint/2010/main" val="3440654292"/>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79456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422368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1724543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63061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73931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3359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91252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
        <p:nvSpPr>
          <p:cNvPr id="4" name="TextBox 3">
            <a:extLst>
              <a:ext uri="{FF2B5EF4-FFF2-40B4-BE49-F238E27FC236}">
                <a16:creationId xmlns:a16="http://schemas.microsoft.com/office/drawing/2014/main" id="{7F197529-49AB-B428-8531-EB3AEFD82A2B}"/>
              </a:ext>
            </a:extLst>
          </p:cNvPr>
          <p:cNvSpPr txBox="1"/>
          <p:nvPr userDrawn="1"/>
        </p:nvSpPr>
        <p:spPr>
          <a:xfrm>
            <a:off x="9312965" y="6316595"/>
            <a:ext cx="1300805" cy="276999"/>
          </a:xfrm>
          <a:prstGeom prst="rect">
            <a:avLst/>
          </a:prstGeom>
          <a:noFill/>
        </p:spPr>
        <p:txBody>
          <a:bodyPr wrap="none" rtlCol="0">
            <a:spAutoFit/>
          </a:bodyPr>
          <a:lstStyle/>
          <a:p>
            <a:r>
              <a:rPr lang="en-US" sz="1200" dirty="0"/>
              <a:t>Wolfram Fischer</a:t>
            </a:r>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3" r:id="rId4"/>
    <p:sldLayoutId id="214748367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5" r:id="rId14"/>
    <p:sldLayoutId id="2147483676" r:id="rId15"/>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4.jpg"/></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8.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tiff"/><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37.jpeg"/><Relationship Id="rId1" Type="http://schemas.openxmlformats.org/officeDocument/2006/relationships/slideLayout" Target="../slideLayouts/slideLayout3.xml"/><Relationship Id="rId4" Type="http://schemas.openxmlformats.org/officeDocument/2006/relationships/image" Target="../media/image38.emf"/></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jpg"/><Relationship Id="rId7" Type="http://schemas.openxmlformats.org/officeDocument/2006/relationships/image" Target="../media/image43.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png"/><Relationship Id="rId9" Type="http://schemas.openxmlformats.org/officeDocument/2006/relationships/image" Target="../media/image45.jpeg"/></Relationships>
</file>

<file path=ppt/slides/_rels/slide22.xml.rels><?xml version="1.0" encoding="UTF-8" standalone="yes"?>
<Relationships xmlns="http://schemas.openxmlformats.org/package/2006/relationships"><Relationship Id="rId3" Type="http://schemas.openxmlformats.org/officeDocument/2006/relationships/image" Target="../media/image47.tiff"/><Relationship Id="rId2" Type="http://schemas.openxmlformats.org/officeDocument/2006/relationships/image" Target="../media/image46.tiff"/><Relationship Id="rId1" Type="http://schemas.openxmlformats.org/officeDocument/2006/relationships/slideLayout" Target="../slideLayouts/slideLayout8.xml"/><Relationship Id="rId4" Type="http://schemas.openxmlformats.org/officeDocument/2006/relationships/image" Target="../media/image48.tif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49.png"/><Relationship Id="rId1" Type="http://schemas.openxmlformats.org/officeDocument/2006/relationships/slideLayout" Target="../slideLayouts/slideLayout8.xml"/><Relationship Id="rId4" Type="http://schemas.openxmlformats.org/officeDocument/2006/relationships/image" Target="../media/image38.emf"/></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8.xml"/><Relationship Id="rId5" Type="http://schemas.openxmlformats.org/officeDocument/2006/relationships/image" Target="../media/image53.jpe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5.tiff"/><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 Id="rId9" Type="http://schemas.openxmlformats.org/officeDocument/2006/relationships/image" Target="../media/image71.jpeg"/></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72.png"/><Relationship Id="rId1" Type="http://schemas.openxmlformats.org/officeDocument/2006/relationships/slideLayout" Target="../slideLayouts/slideLayout8.xml"/><Relationship Id="rId4" Type="http://schemas.openxmlformats.org/officeDocument/2006/relationships/image" Target="../media/image38.emf"/></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tiff"/><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png"/><Relationship Id="rId1" Type="http://schemas.openxmlformats.org/officeDocument/2006/relationships/slideLayout" Target="../slideLayouts/slideLayout3.xml"/><Relationship Id="rId5" Type="http://schemas.openxmlformats.org/officeDocument/2006/relationships/image" Target="../media/image78.jpeg"/><Relationship Id="rId4" Type="http://schemas.openxmlformats.org/officeDocument/2006/relationships/image" Target="../media/image77.JPG"/></Relationships>
</file>

<file path=ppt/slides/_rels/slide3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6" Type="http://schemas.openxmlformats.org/officeDocument/2006/relationships/image" Target="../media/image16.tiff"/><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CBC-DA70-7741-BB3F-BCDBBE052F88}"/>
              </a:ext>
            </a:extLst>
          </p:cNvPr>
          <p:cNvSpPr>
            <a:spLocks noGrp="1"/>
          </p:cNvSpPr>
          <p:nvPr>
            <p:ph type="ctrTitle"/>
          </p:nvPr>
        </p:nvSpPr>
        <p:spPr>
          <a:xfrm>
            <a:off x="813175" y="1481540"/>
            <a:ext cx="10334625" cy="1947460"/>
          </a:xfrm>
        </p:spPr>
        <p:txBody>
          <a:bodyPr>
            <a:normAutofit fontScale="90000"/>
          </a:bodyPr>
          <a:lstStyle/>
          <a:p>
            <a:r>
              <a:rPr lang="en-US" dirty="0"/>
              <a:t>25 years of RHIC</a:t>
            </a:r>
            <a:br>
              <a:rPr lang="en-US" sz="4400" dirty="0"/>
            </a:br>
            <a:r>
              <a:rPr lang="en-US" sz="4400" b="0" dirty="0"/>
              <a:t>       Achieved performance and the role </a:t>
            </a:r>
            <a:br>
              <a:rPr lang="en-US" sz="4400" b="0" dirty="0"/>
            </a:br>
            <a:r>
              <a:rPr lang="en-US" sz="4400" b="0" dirty="0"/>
              <a:t>       of stochastic and electron cooling</a:t>
            </a:r>
          </a:p>
        </p:txBody>
      </p:sp>
      <p:sp>
        <p:nvSpPr>
          <p:cNvPr id="3" name="Subtitle 2">
            <a:extLst>
              <a:ext uri="{FF2B5EF4-FFF2-40B4-BE49-F238E27FC236}">
                <a16:creationId xmlns:a16="http://schemas.microsoft.com/office/drawing/2014/main" id="{FDB0E14B-6889-F849-8A8C-D01D7C36038D}"/>
              </a:ext>
            </a:extLst>
          </p:cNvPr>
          <p:cNvSpPr>
            <a:spLocks noGrp="1"/>
          </p:cNvSpPr>
          <p:nvPr>
            <p:ph type="subTitle" idx="1"/>
          </p:nvPr>
        </p:nvSpPr>
        <p:spPr/>
        <p:txBody>
          <a:bodyPr/>
          <a:lstStyle/>
          <a:p>
            <a:r>
              <a:rPr lang="en-US" dirty="0"/>
              <a:t>31 October 2025</a:t>
            </a:r>
          </a:p>
        </p:txBody>
      </p:sp>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p:txBody>
          <a:bodyPr/>
          <a:lstStyle/>
          <a:p>
            <a:r>
              <a:rPr lang="en-US" dirty="0"/>
              <a:t>Wolfram Fischer</a:t>
            </a:r>
            <a:br>
              <a:rPr lang="en-US" dirty="0"/>
            </a:br>
            <a:r>
              <a:rPr lang="en-US" dirty="0"/>
              <a:t>Deputy ALD for Accelerators, Nuclear and Particle Physics</a:t>
            </a:r>
            <a:br>
              <a:rPr lang="en-US" dirty="0"/>
            </a:br>
            <a:r>
              <a:rPr lang="en-US" dirty="0"/>
              <a:t>Chair, Collider-Accelerator Department</a:t>
            </a:r>
          </a:p>
        </p:txBody>
      </p:sp>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ic.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1" y="228600"/>
            <a:ext cx="8126919" cy="6342596"/>
          </a:xfrm>
          <a:prstGeom prst="rect">
            <a:avLst/>
          </a:prstGeom>
        </p:spPr>
      </p:pic>
      <p:sp>
        <p:nvSpPr>
          <p:cNvPr id="2" name="Title 1"/>
          <p:cNvSpPr>
            <a:spLocks noGrp="1"/>
          </p:cNvSpPr>
          <p:nvPr>
            <p:ph type="title"/>
          </p:nvPr>
        </p:nvSpPr>
        <p:spPr>
          <a:xfrm>
            <a:off x="337820" y="171194"/>
            <a:ext cx="7688580" cy="477485"/>
          </a:xfrm>
          <a:solidFill>
            <a:schemeClr val="bg1"/>
          </a:solidFill>
        </p:spPr>
        <p:txBody>
          <a:bodyPr>
            <a:normAutofit fontScale="90000"/>
          </a:bodyPr>
          <a:lstStyle/>
          <a:p>
            <a:r>
              <a:rPr lang="en-US" dirty="0"/>
              <a:t>RHIC Design Manual</a:t>
            </a:r>
          </a:p>
        </p:txBody>
      </p:sp>
      <p:sp>
        <p:nvSpPr>
          <p:cNvPr id="4" name="Footer Placeholder 3"/>
          <p:cNvSpPr>
            <a:spLocks noGrp="1"/>
          </p:cNvSpPr>
          <p:nvPr>
            <p:ph type="ftr" sz="quarter" idx="11"/>
          </p:nvPr>
        </p:nvSpPr>
        <p:spPr bwMode="auto">
          <a:xfrm>
            <a:off x="8534400" y="6553200"/>
            <a:ext cx="4572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 </a:t>
            </a:r>
            <a:fld id="{6DDFC27F-93F2-477E-AD06-9129FC5F425E}" type="slidenum">
              <a:rPr lang="en-US" smtClean="0"/>
              <a:pPr>
                <a:defRPr/>
              </a:pPr>
              <a:t>10</a:t>
            </a:fld>
            <a:r>
              <a:rPr lang="en-US"/>
              <a:t> </a:t>
            </a:r>
            <a:endParaRPr lang="en-US" sz="800" dirty="0">
              <a:latin typeface="Times New Roman" pitchFamily="18" charset="0"/>
            </a:endParaRPr>
          </a:p>
        </p:txBody>
      </p:sp>
      <p:grpSp>
        <p:nvGrpSpPr>
          <p:cNvPr id="19" name="Group 18"/>
          <p:cNvGrpSpPr/>
          <p:nvPr/>
        </p:nvGrpSpPr>
        <p:grpSpPr>
          <a:xfrm>
            <a:off x="2362200" y="1447800"/>
            <a:ext cx="7391400" cy="381000"/>
            <a:chOff x="838200" y="1447800"/>
            <a:chExt cx="7391400" cy="381000"/>
          </a:xfrm>
        </p:grpSpPr>
        <p:cxnSp>
          <p:nvCxnSpPr>
            <p:cNvPr id="7" name="Straight Connector 6"/>
            <p:cNvCxnSpPr/>
            <p:nvPr/>
          </p:nvCxnSpPr>
          <p:spPr bwMode="auto">
            <a:xfrm>
              <a:off x="4953000" y="1447800"/>
              <a:ext cx="3276600" cy="0"/>
            </a:xfrm>
            <a:prstGeom prst="line">
              <a:avLst/>
            </a:prstGeom>
            <a:noFill/>
            <a:ln w="25400" cap="flat" cmpd="sng" algn="ctr">
              <a:solidFill>
                <a:srgbClr val="FF0000"/>
              </a:solidFill>
              <a:prstDash val="solid"/>
              <a:round/>
              <a:headEnd type="none" w="med" len="med"/>
              <a:tailEnd type="none" w="med" len="med"/>
            </a:ln>
            <a:effectLst/>
          </p:spPr>
        </p:cxnSp>
        <p:cxnSp>
          <p:nvCxnSpPr>
            <p:cNvPr id="8" name="Straight Connector 7"/>
            <p:cNvCxnSpPr/>
            <p:nvPr/>
          </p:nvCxnSpPr>
          <p:spPr bwMode="auto">
            <a:xfrm>
              <a:off x="838200" y="1828800"/>
              <a:ext cx="381000" cy="0"/>
            </a:xfrm>
            <a:prstGeom prst="line">
              <a:avLst/>
            </a:prstGeom>
            <a:noFill/>
            <a:ln w="25400" cap="flat" cmpd="sng" algn="ctr">
              <a:solidFill>
                <a:srgbClr val="FF0000"/>
              </a:solidFill>
              <a:prstDash val="solid"/>
              <a:round/>
              <a:headEnd type="none" w="med" len="med"/>
              <a:tailEnd type="none" w="med" len="med"/>
            </a:ln>
            <a:effectLst/>
          </p:spPr>
        </p:cxnSp>
      </p:grpSp>
      <p:sp>
        <p:nvSpPr>
          <p:cNvPr id="10" name="TextBox 9"/>
          <p:cNvSpPr txBox="1"/>
          <p:nvPr/>
        </p:nvSpPr>
        <p:spPr>
          <a:xfrm>
            <a:off x="7045109" y="752326"/>
            <a:ext cx="5045292" cy="400110"/>
          </a:xfrm>
          <a:prstGeom prst="rect">
            <a:avLst/>
          </a:prstGeom>
          <a:solidFill>
            <a:schemeClr val="bg1"/>
          </a:solidFill>
        </p:spPr>
        <p:txBody>
          <a:bodyPr wrap="square" rtlCol="0">
            <a:spAutoFit/>
          </a:bodyPr>
          <a:lstStyle/>
          <a:p>
            <a:pPr algn="l"/>
            <a:r>
              <a:rPr lang="en-US" sz="2000" dirty="0">
                <a:solidFill>
                  <a:srgbClr val="FF0000"/>
                </a:solidFill>
                <a:latin typeface="Arial" panose="020B0604020202020204" pitchFamily="34" charset="0"/>
                <a:cs typeface="Arial" panose="020B0604020202020204" pitchFamily="34" charset="0"/>
              </a:rPr>
              <a:t>reached </a:t>
            </a:r>
            <a:r>
              <a:rPr lang="en-US" sz="2000" i="1" dirty="0">
                <a:solidFill>
                  <a:srgbClr val="FF0000"/>
                </a:solidFill>
                <a:latin typeface="Arial" panose="020B0604020202020204" pitchFamily="34" charset="0"/>
                <a:cs typeface="Arial" panose="020B0604020202020204" pitchFamily="34" charset="0"/>
              </a:rPr>
              <a:t>L</a:t>
            </a:r>
            <a:r>
              <a:rPr lang="en-US" sz="2000" baseline="-25000" dirty="0">
                <a:solidFill>
                  <a:srgbClr val="FF0000"/>
                </a:solidFill>
                <a:latin typeface="Arial" panose="020B0604020202020204" pitchFamily="34" charset="0"/>
                <a:cs typeface="Arial" panose="020B0604020202020204" pitchFamily="34" charset="0"/>
              </a:rPr>
              <a:t>avg</a:t>
            </a:r>
            <a:r>
              <a:rPr lang="en-US" sz="2000" dirty="0">
                <a:solidFill>
                  <a:srgbClr val="FF0000"/>
                </a:solidFill>
                <a:latin typeface="Arial" panose="020B0604020202020204" pitchFamily="34" charset="0"/>
                <a:cs typeface="Arial" panose="020B0604020202020204" pitchFamily="34" charset="0"/>
              </a:rPr>
              <a:t> = 88×10</a:t>
            </a:r>
            <a:r>
              <a:rPr lang="en-US" sz="2000" baseline="30000" dirty="0">
                <a:solidFill>
                  <a:srgbClr val="FF0000"/>
                </a:solidFill>
                <a:latin typeface="Arial" panose="020B0604020202020204" pitchFamily="34" charset="0"/>
                <a:cs typeface="Arial" panose="020B0604020202020204" pitchFamily="34" charset="0"/>
              </a:rPr>
              <a:t>26 </a:t>
            </a:r>
            <a:r>
              <a:rPr lang="en-US" sz="2000" dirty="0">
                <a:solidFill>
                  <a:srgbClr val="FF0000"/>
                </a:solidFill>
                <a:latin typeface="Arial" panose="020B0604020202020204" pitchFamily="34" charset="0"/>
                <a:cs typeface="Arial" panose="020B0604020202020204" pitchFamily="34" charset="0"/>
              </a:rPr>
              <a:t>cm</a:t>
            </a:r>
            <a:r>
              <a:rPr lang="en-US" sz="2000" baseline="30000" dirty="0">
                <a:solidFill>
                  <a:srgbClr val="FF0000"/>
                </a:solidFill>
                <a:latin typeface="Arial" panose="020B0604020202020204" pitchFamily="34" charset="0"/>
                <a:cs typeface="Arial" panose="020B0604020202020204" pitchFamily="34" charset="0"/>
              </a:rPr>
              <a:t>-2</a:t>
            </a:r>
            <a:r>
              <a:rPr lang="en-US" sz="2000" dirty="0">
                <a:solidFill>
                  <a:srgbClr val="FF0000"/>
                </a:solidFill>
                <a:latin typeface="Arial" panose="020B0604020202020204" pitchFamily="34" charset="0"/>
                <a:cs typeface="Arial" panose="020B0604020202020204" pitchFamily="34" charset="0"/>
              </a:rPr>
              <a:t>s</a:t>
            </a:r>
            <a:r>
              <a:rPr lang="en-US" sz="2000" baseline="30000" dirty="0">
                <a:solidFill>
                  <a:srgbClr val="FF0000"/>
                </a:solidFill>
                <a:latin typeface="Arial" panose="020B0604020202020204" pitchFamily="34" charset="0"/>
                <a:cs typeface="Arial" panose="020B0604020202020204" pitchFamily="34" charset="0"/>
              </a:rPr>
              <a:t>-1 </a:t>
            </a:r>
            <a:r>
              <a:rPr lang="en-US" sz="2000" dirty="0">
                <a:solidFill>
                  <a:srgbClr val="FF0000"/>
                </a:solidFill>
                <a:latin typeface="Arial" panose="020B0604020202020204" pitchFamily="34" charset="0"/>
                <a:cs typeface="Arial" panose="020B0604020202020204" pitchFamily="34" charset="0"/>
              </a:rPr>
              <a:t>(44x design)</a:t>
            </a:r>
            <a:endParaRPr lang="en-US" sz="2000" baseline="30000" dirty="0">
              <a:solidFill>
                <a:srgbClr val="FF0000"/>
              </a:solidFill>
              <a:latin typeface="Arial" panose="020B0604020202020204" pitchFamily="34" charset="0"/>
              <a:cs typeface="Arial" panose="020B0604020202020204" pitchFamily="34" charset="0"/>
            </a:endParaRPr>
          </a:p>
        </p:txBody>
      </p:sp>
      <p:cxnSp>
        <p:nvCxnSpPr>
          <p:cNvPr id="12" name="Straight Connector 11"/>
          <p:cNvCxnSpPr/>
          <p:nvPr/>
        </p:nvCxnSpPr>
        <p:spPr bwMode="auto">
          <a:xfrm>
            <a:off x="3962400" y="3124200"/>
            <a:ext cx="2590800" cy="0"/>
          </a:xfrm>
          <a:prstGeom prst="line">
            <a:avLst/>
          </a:prstGeom>
          <a:noFill/>
          <a:ln w="25400" cap="flat" cmpd="sng" algn="ctr">
            <a:solidFill>
              <a:srgbClr val="0432FF"/>
            </a:solidFill>
            <a:prstDash val="solid"/>
            <a:round/>
            <a:headEnd type="none" w="med" len="med"/>
            <a:tailEnd type="none" w="med" len="med"/>
          </a:ln>
          <a:effectLst/>
        </p:spPr>
      </p:cxnSp>
      <p:sp>
        <p:nvSpPr>
          <p:cNvPr id="15" name="TextBox 14"/>
          <p:cNvSpPr txBox="1"/>
          <p:nvPr/>
        </p:nvSpPr>
        <p:spPr>
          <a:xfrm>
            <a:off x="5031065" y="2381190"/>
            <a:ext cx="7231467" cy="400110"/>
          </a:xfrm>
          <a:prstGeom prst="rect">
            <a:avLst/>
          </a:prstGeom>
          <a:solidFill>
            <a:schemeClr val="bg1"/>
          </a:solidFill>
        </p:spPr>
        <p:txBody>
          <a:bodyPr wrap="none" rtlCol="0">
            <a:spAutoFit/>
          </a:bodyPr>
          <a:lstStyle/>
          <a:p>
            <a:r>
              <a:rPr lang="en-US" sz="2000" dirty="0">
                <a:solidFill>
                  <a:srgbClr val="0432FF"/>
                </a:solidFill>
                <a:latin typeface="Arial" panose="020B0604020202020204" pitchFamily="34" charset="0"/>
                <a:cs typeface="Arial" panose="020B0604020202020204" pitchFamily="34" charset="0"/>
              </a:rPr>
              <a:t>reached </a:t>
            </a:r>
            <a:r>
              <a:rPr lang="en-US" sz="2000" i="1" dirty="0">
                <a:solidFill>
                  <a:srgbClr val="0432FF"/>
                </a:solidFill>
                <a:latin typeface="Arial" panose="020B0604020202020204" pitchFamily="34" charset="0"/>
                <a:cs typeface="Arial" panose="020B0604020202020204" pitchFamily="34" charset="0"/>
              </a:rPr>
              <a:t>L</a:t>
            </a:r>
            <a:r>
              <a:rPr lang="en-US" sz="2000" baseline="-25000" dirty="0">
                <a:solidFill>
                  <a:srgbClr val="0432FF"/>
                </a:solidFill>
                <a:latin typeface="Arial" panose="020B0604020202020204" pitchFamily="34" charset="0"/>
                <a:cs typeface="Arial" panose="020B0604020202020204" pitchFamily="34" charset="0"/>
              </a:rPr>
              <a:t>avg</a:t>
            </a:r>
            <a:r>
              <a:rPr lang="en-US" sz="2000" dirty="0">
                <a:solidFill>
                  <a:srgbClr val="0432FF"/>
                </a:solidFill>
                <a:latin typeface="Arial" panose="020B0604020202020204" pitchFamily="34" charset="0"/>
                <a:cs typeface="Arial" panose="020B0604020202020204" pitchFamily="34" charset="0"/>
              </a:rPr>
              <a:t> = 24.8×10</a:t>
            </a:r>
            <a:r>
              <a:rPr lang="en-US" sz="2000" baseline="30000" dirty="0">
                <a:solidFill>
                  <a:srgbClr val="0432FF"/>
                </a:solidFill>
                <a:latin typeface="Arial" panose="020B0604020202020204" pitchFamily="34" charset="0"/>
                <a:cs typeface="Arial" panose="020B0604020202020204" pitchFamily="34" charset="0"/>
              </a:rPr>
              <a:t>31 </a:t>
            </a:r>
            <a:r>
              <a:rPr lang="en-US" sz="2000" dirty="0">
                <a:solidFill>
                  <a:srgbClr val="0432FF"/>
                </a:solidFill>
                <a:latin typeface="Arial" panose="020B0604020202020204" pitchFamily="34" charset="0"/>
                <a:cs typeface="Arial" panose="020B0604020202020204" pitchFamily="34" charset="0"/>
              </a:rPr>
              <a:t>cm</a:t>
            </a:r>
            <a:r>
              <a:rPr lang="en-US" sz="2000" baseline="30000" dirty="0">
                <a:solidFill>
                  <a:srgbClr val="0432FF"/>
                </a:solidFill>
                <a:latin typeface="Arial" panose="020B0604020202020204" pitchFamily="34" charset="0"/>
                <a:cs typeface="Arial" panose="020B0604020202020204" pitchFamily="34" charset="0"/>
              </a:rPr>
              <a:t>-2</a:t>
            </a:r>
            <a:r>
              <a:rPr lang="en-US" sz="2000" dirty="0">
                <a:solidFill>
                  <a:srgbClr val="0432FF"/>
                </a:solidFill>
                <a:latin typeface="Arial" panose="020B0604020202020204" pitchFamily="34" charset="0"/>
                <a:cs typeface="Arial" panose="020B0604020202020204" pitchFamily="34" charset="0"/>
              </a:rPr>
              <a:t>s</a:t>
            </a:r>
            <a:r>
              <a:rPr lang="en-US" sz="2000" baseline="30000" dirty="0">
                <a:solidFill>
                  <a:srgbClr val="0432FF"/>
                </a:solidFill>
                <a:latin typeface="Arial" panose="020B0604020202020204" pitchFamily="34" charset="0"/>
                <a:cs typeface="Arial" panose="020B0604020202020204" pitchFamily="34" charset="0"/>
              </a:rPr>
              <a:t>-1</a:t>
            </a:r>
            <a:r>
              <a:rPr lang="en-US" sz="2000" dirty="0">
                <a:solidFill>
                  <a:srgbClr val="0432FF"/>
                </a:solidFill>
                <a:latin typeface="Arial" panose="020B0604020202020204" pitchFamily="34" charset="0"/>
                <a:cs typeface="Arial" panose="020B0604020202020204" pitchFamily="34" charset="0"/>
              </a:rPr>
              <a:t> (25x design) with P</a:t>
            </a:r>
            <a:r>
              <a:rPr lang="en-US" sz="2000" baseline="-25000" dirty="0">
                <a:solidFill>
                  <a:srgbClr val="0432FF"/>
                </a:solidFill>
                <a:latin typeface="Arial" panose="020B0604020202020204" pitchFamily="34" charset="0"/>
                <a:cs typeface="Arial" panose="020B0604020202020204" pitchFamily="34" charset="0"/>
              </a:rPr>
              <a:t>avg</a:t>
            </a:r>
            <a:r>
              <a:rPr lang="en-US" sz="2000" dirty="0">
                <a:solidFill>
                  <a:srgbClr val="0432FF"/>
                </a:solidFill>
                <a:latin typeface="Arial" panose="020B0604020202020204" pitchFamily="34" charset="0"/>
                <a:cs typeface="Arial" panose="020B0604020202020204" pitchFamily="34" charset="0"/>
              </a:rPr>
              <a:t> = 57%</a:t>
            </a:r>
            <a:endParaRPr lang="en-US" sz="2000" baseline="30000" dirty="0">
              <a:solidFill>
                <a:srgbClr val="0432FF"/>
              </a:solidFill>
              <a:latin typeface="Arial" panose="020B0604020202020204" pitchFamily="34" charset="0"/>
              <a:cs typeface="Arial" panose="020B0604020202020204" pitchFamily="34" charset="0"/>
            </a:endParaRPr>
          </a:p>
        </p:txBody>
      </p:sp>
      <p:cxnSp>
        <p:nvCxnSpPr>
          <p:cNvPr id="17" name="Straight Connector 16"/>
          <p:cNvCxnSpPr/>
          <p:nvPr/>
        </p:nvCxnSpPr>
        <p:spPr bwMode="auto">
          <a:xfrm>
            <a:off x="3886200" y="1828800"/>
            <a:ext cx="5791200" cy="0"/>
          </a:xfrm>
          <a:prstGeom prst="line">
            <a:avLst/>
          </a:prstGeom>
          <a:noFill/>
          <a:ln w="25400" cap="flat" cmpd="sng" algn="ctr">
            <a:solidFill>
              <a:srgbClr val="FF0000"/>
            </a:solidFill>
            <a:prstDash val="solid"/>
            <a:round/>
            <a:headEnd type="none" w="med" len="med"/>
            <a:tailEnd type="none" w="med" len="med"/>
          </a:ln>
          <a:effectLst/>
        </p:spPr>
      </p:cxnSp>
      <p:grpSp>
        <p:nvGrpSpPr>
          <p:cNvPr id="24" name="Group 23"/>
          <p:cNvGrpSpPr/>
          <p:nvPr/>
        </p:nvGrpSpPr>
        <p:grpSpPr>
          <a:xfrm>
            <a:off x="2362200" y="4495800"/>
            <a:ext cx="7391400" cy="304800"/>
            <a:chOff x="914400" y="4495800"/>
            <a:chExt cx="7391400" cy="304800"/>
          </a:xfrm>
        </p:grpSpPr>
        <p:cxnSp>
          <p:nvCxnSpPr>
            <p:cNvPr id="20" name="Straight Connector 19"/>
            <p:cNvCxnSpPr/>
            <p:nvPr/>
          </p:nvCxnSpPr>
          <p:spPr bwMode="auto">
            <a:xfrm>
              <a:off x="6934200" y="4495800"/>
              <a:ext cx="1371600" cy="0"/>
            </a:xfrm>
            <a:prstGeom prst="line">
              <a:avLst/>
            </a:prstGeom>
            <a:noFill/>
            <a:ln w="25400" cap="flat" cmpd="sng" algn="ctr">
              <a:solidFill>
                <a:srgbClr val="FF0000"/>
              </a:solidFill>
              <a:prstDash val="solid"/>
              <a:round/>
              <a:headEnd type="none" w="med" len="med"/>
              <a:tailEnd type="none" w="med" len="med"/>
            </a:ln>
            <a:effectLst/>
          </p:spPr>
        </p:cxnSp>
        <p:cxnSp>
          <p:nvCxnSpPr>
            <p:cNvPr id="21" name="Straight Connector 20"/>
            <p:cNvCxnSpPr/>
            <p:nvPr/>
          </p:nvCxnSpPr>
          <p:spPr bwMode="auto">
            <a:xfrm>
              <a:off x="914400" y="4800600"/>
              <a:ext cx="4343400" cy="0"/>
            </a:xfrm>
            <a:prstGeom prst="line">
              <a:avLst/>
            </a:prstGeom>
            <a:noFill/>
            <a:ln w="25400" cap="flat" cmpd="sng" algn="ctr">
              <a:solidFill>
                <a:srgbClr val="FF0000"/>
              </a:solidFill>
              <a:prstDash val="solid"/>
              <a:round/>
              <a:headEnd type="none" w="med" len="med"/>
              <a:tailEnd type="none" w="med" len="med"/>
            </a:ln>
            <a:effectLst/>
          </p:spPr>
        </p:cxnSp>
      </p:grpSp>
    </p:spTree>
    <p:extLst>
      <p:ext uri="{BB962C8B-B14F-4D97-AF65-F5344CB8AC3E}">
        <p14:creationId xmlns:p14="http://schemas.microsoft.com/office/powerpoint/2010/main" val="1159891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pic.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1" y="914400"/>
            <a:ext cx="6095999" cy="5159938"/>
          </a:xfrm>
          <a:prstGeom prst="rect">
            <a:avLst/>
          </a:prstGeom>
        </p:spPr>
      </p:pic>
      <p:sp>
        <p:nvSpPr>
          <p:cNvPr id="2" name="Title 1"/>
          <p:cNvSpPr>
            <a:spLocks noGrp="1"/>
          </p:cNvSpPr>
          <p:nvPr>
            <p:ph type="title"/>
          </p:nvPr>
        </p:nvSpPr>
        <p:spPr>
          <a:xfrm>
            <a:off x="226060" y="137755"/>
            <a:ext cx="9161780" cy="544367"/>
          </a:xfrm>
        </p:spPr>
        <p:txBody>
          <a:bodyPr>
            <a:normAutofit/>
          </a:bodyPr>
          <a:lstStyle/>
          <a:p>
            <a:r>
              <a:rPr lang="en-US" sz="3200" dirty="0"/>
              <a:t>RHIC Design Manual (July 1998)</a:t>
            </a:r>
          </a:p>
        </p:txBody>
      </p:sp>
      <p:sp>
        <p:nvSpPr>
          <p:cNvPr id="3" name="Date Placeholder 2"/>
          <p:cNvSpPr>
            <a:spLocks noGrp="1"/>
          </p:cNvSpPr>
          <p:nvPr>
            <p:ph type="dt" sz="half" idx="10"/>
          </p:nvPr>
        </p:nvSpPr>
        <p:spPr bwMode="auto">
          <a:xfrm>
            <a:off x="76200" y="6553200"/>
            <a:ext cx="17526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tabLst>
                <a:tab pos="1714500" algn="r"/>
              </a:tabLs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Wolfram Fischer</a:t>
            </a:r>
            <a:endParaRPr lang="en-US" dirty="0">
              <a:latin typeface="Times New Roman" pitchFamily="18" charset="0"/>
            </a:endParaRPr>
          </a:p>
        </p:txBody>
      </p:sp>
      <p:sp>
        <p:nvSpPr>
          <p:cNvPr id="4" name="Footer Placeholder 3"/>
          <p:cNvSpPr>
            <a:spLocks noGrp="1"/>
          </p:cNvSpPr>
          <p:nvPr>
            <p:ph type="ftr" sz="quarter" idx="11"/>
          </p:nvPr>
        </p:nvSpPr>
        <p:spPr bwMode="auto">
          <a:xfrm>
            <a:off x="8534400" y="6553200"/>
            <a:ext cx="4572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 </a:t>
            </a:r>
            <a:fld id="{6DDFC27F-93F2-477E-AD06-9129FC5F425E}" type="slidenum">
              <a:rPr lang="en-US" smtClean="0"/>
              <a:pPr>
                <a:defRPr/>
              </a:pPr>
              <a:t>11</a:t>
            </a:fld>
            <a:r>
              <a:rPr lang="en-US"/>
              <a:t> </a:t>
            </a:r>
            <a:endParaRPr lang="en-US" sz="800" dirty="0">
              <a:latin typeface="Times New Roman" pitchFamily="18" charset="0"/>
            </a:endParaRPr>
          </a:p>
        </p:txBody>
      </p:sp>
      <p:sp>
        <p:nvSpPr>
          <p:cNvPr id="6" name="TextBox 5"/>
          <p:cNvSpPr txBox="1"/>
          <p:nvPr/>
        </p:nvSpPr>
        <p:spPr>
          <a:xfrm>
            <a:off x="1752600" y="609600"/>
            <a:ext cx="5943600" cy="400110"/>
          </a:xfrm>
          <a:prstGeom prst="rect">
            <a:avLst/>
          </a:prstGeom>
          <a:noFill/>
        </p:spPr>
        <p:txBody>
          <a:bodyPr wrap="square" rtlCol="0">
            <a:spAutoFit/>
          </a:bodyPr>
          <a:lstStyle/>
          <a:p>
            <a:pPr algn="l"/>
            <a:r>
              <a:rPr lang="en-US" sz="2000" b="1" dirty="0">
                <a:solidFill>
                  <a:srgbClr val="0000FF"/>
                </a:solidFill>
              </a:rPr>
              <a:t>IR design with beam splitting DX dipoles first</a:t>
            </a:r>
          </a:p>
        </p:txBody>
      </p:sp>
      <p:pic>
        <p:nvPicPr>
          <p:cNvPr id="7" name="Picture 6" descr="2001-1127 DX Crotch Triple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6112" y="3505200"/>
            <a:ext cx="4470400" cy="3352800"/>
          </a:xfrm>
          <a:prstGeom prst="rect">
            <a:avLst/>
          </a:prstGeom>
        </p:spPr>
      </p:pic>
      <p:sp>
        <p:nvSpPr>
          <p:cNvPr id="8" name="TextBox 7"/>
          <p:cNvSpPr txBox="1"/>
          <p:nvPr/>
        </p:nvSpPr>
        <p:spPr>
          <a:xfrm>
            <a:off x="6477000" y="5410200"/>
            <a:ext cx="1249060" cy="369332"/>
          </a:xfrm>
          <a:prstGeom prst="rect">
            <a:avLst/>
          </a:prstGeom>
          <a:noFill/>
        </p:spPr>
        <p:txBody>
          <a:bodyPr wrap="none" rtlCol="0">
            <a:spAutoFit/>
          </a:bodyPr>
          <a:lstStyle/>
          <a:p>
            <a:pPr algn="l"/>
            <a:r>
              <a:rPr lang="en-US" b="1" dirty="0"/>
              <a:t>DX dipole</a:t>
            </a:r>
          </a:p>
        </p:txBody>
      </p:sp>
      <p:sp>
        <p:nvSpPr>
          <p:cNvPr id="9" name="TextBox 8"/>
          <p:cNvSpPr txBox="1"/>
          <p:nvPr/>
        </p:nvSpPr>
        <p:spPr>
          <a:xfrm>
            <a:off x="8763000" y="4338935"/>
            <a:ext cx="1390124" cy="369332"/>
          </a:xfrm>
          <a:prstGeom prst="rect">
            <a:avLst/>
          </a:prstGeom>
          <a:noFill/>
        </p:spPr>
        <p:txBody>
          <a:bodyPr wrap="none" rtlCol="0">
            <a:spAutoFit/>
          </a:bodyPr>
          <a:lstStyle/>
          <a:p>
            <a:pPr algn="l"/>
            <a:r>
              <a:rPr lang="en-US" b="1" dirty="0">
                <a:solidFill>
                  <a:schemeClr val="bg1"/>
                </a:solidFill>
              </a:rPr>
              <a:t>D0,Q1—Q3</a:t>
            </a:r>
          </a:p>
        </p:txBody>
      </p:sp>
      <p:sp>
        <p:nvSpPr>
          <p:cNvPr id="11" name="TextBox 10"/>
          <p:cNvSpPr txBox="1"/>
          <p:nvPr/>
        </p:nvSpPr>
        <p:spPr>
          <a:xfrm>
            <a:off x="7860951" y="256907"/>
            <a:ext cx="3159839" cy="2000548"/>
          </a:xfrm>
          <a:prstGeom prst="rect">
            <a:avLst/>
          </a:prstGeom>
          <a:noFill/>
        </p:spPr>
        <p:txBody>
          <a:bodyPr wrap="none" rtlCol="0">
            <a:spAutoFit/>
          </a:bodyPr>
          <a:lstStyle/>
          <a:p>
            <a:pPr algn="l"/>
            <a:r>
              <a:rPr lang="en-US" sz="2000" dirty="0"/>
              <a:t>DX dipoles</a:t>
            </a:r>
          </a:p>
          <a:p>
            <a:pPr marL="342900" indent="-342900">
              <a:buFont typeface="Arial"/>
              <a:buChar char="•"/>
            </a:pPr>
            <a:r>
              <a:rPr lang="en-US" i="1" dirty="0">
                <a:latin typeface="Times New Roman"/>
                <a:cs typeface="Times New Roman"/>
              </a:rPr>
              <a:t>L</a:t>
            </a:r>
            <a:r>
              <a:rPr lang="en-US" baseline="-25000" dirty="0">
                <a:latin typeface="Times New Roman"/>
                <a:cs typeface="Times New Roman"/>
              </a:rPr>
              <a:t>mag</a:t>
            </a:r>
            <a:r>
              <a:rPr lang="en-US" dirty="0"/>
              <a:t> = 3.7 </a:t>
            </a:r>
            <a:r>
              <a:rPr lang="en-US" dirty="0">
                <a:latin typeface="Times New Roman"/>
                <a:cs typeface="Times New Roman"/>
              </a:rPr>
              <a:t>m</a:t>
            </a:r>
            <a:r>
              <a:rPr lang="en-US" dirty="0"/>
              <a:t>, </a:t>
            </a:r>
            <a:r>
              <a:rPr lang="en-US" i="1" dirty="0">
                <a:latin typeface="Times New Roman"/>
                <a:cs typeface="Times New Roman"/>
              </a:rPr>
              <a:t>B</a:t>
            </a:r>
            <a:r>
              <a:rPr lang="en-US" baseline="-25000" dirty="0">
                <a:latin typeface="Times New Roman"/>
                <a:cs typeface="Times New Roman"/>
              </a:rPr>
              <a:t>max</a:t>
            </a:r>
            <a:r>
              <a:rPr lang="en-US" dirty="0"/>
              <a:t> = 4.3 </a:t>
            </a:r>
            <a:r>
              <a:rPr lang="en-US" dirty="0">
                <a:latin typeface="Times New Roman"/>
                <a:cs typeface="Times New Roman"/>
              </a:rPr>
              <a:t>T</a:t>
            </a:r>
          </a:p>
          <a:p>
            <a:pPr marL="342900" indent="-342900">
              <a:buFont typeface="Arial"/>
              <a:buChar char="•"/>
            </a:pPr>
            <a:r>
              <a:rPr lang="en-US" dirty="0"/>
              <a:t>large aperture </a:t>
            </a:r>
            <a:br>
              <a:rPr lang="en-US" dirty="0"/>
            </a:br>
            <a:r>
              <a:rPr lang="en-US" sz="1600" dirty="0"/>
              <a:t>(18 cm coil ID)</a:t>
            </a:r>
          </a:p>
          <a:p>
            <a:pPr marL="342900" indent="-342900">
              <a:buFont typeface="Arial"/>
              <a:buChar char="•"/>
            </a:pPr>
            <a:r>
              <a:rPr lang="en-US" dirty="0"/>
              <a:t>only magnets that </a:t>
            </a:r>
            <a:br>
              <a:rPr lang="en-US" dirty="0"/>
            </a:br>
            <a:r>
              <a:rPr lang="en-US" dirty="0"/>
              <a:t>need training </a:t>
            </a:r>
            <a:br>
              <a:rPr lang="en-US" dirty="0"/>
            </a:br>
            <a:r>
              <a:rPr lang="en-US" sz="1600" dirty="0"/>
              <a:t>(~5 for IR6/8 only)</a:t>
            </a:r>
          </a:p>
        </p:txBody>
      </p:sp>
      <p:sp>
        <p:nvSpPr>
          <p:cNvPr id="12" name="Rectangle 11"/>
          <p:cNvSpPr/>
          <p:nvPr/>
        </p:nvSpPr>
        <p:spPr bwMode="auto">
          <a:xfrm>
            <a:off x="4711571" y="2527055"/>
            <a:ext cx="712501" cy="1587745"/>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fontAlgn="base" hangingPunct="0">
              <a:spcBef>
                <a:spcPct val="0"/>
              </a:spcBef>
              <a:spcAft>
                <a:spcPct val="0"/>
              </a:spcAft>
            </a:pPr>
            <a:endParaRPr lang="en-US" sz="2400" dirty="0">
              <a:latin typeface="Arial" charset="0"/>
            </a:endParaRPr>
          </a:p>
        </p:txBody>
      </p:sp>
      <p:sp>
        <p:nvSpPr>
          <p:cNvPr id="5" name="TextBox 4">
            <a:extLst>
              <a:ext uri="{FF2B5EF4-FFF2-40B4-BE49-F238E27FC236}">
                <a16:creationId xmlns:a16="http://schemas.microsoft.com/office/drawing/2014/main" id="{BBF15847-C35B-B2B5-905D-82D7C213016E}"/>
              </a:ext>
            </a:extLst>
          </p:cNvPr>
          <p:cNvSpPr txBox="1"/>
          <p:nvPr/>
        </p:nvSpPr>
        <p:spPr>
          <a:xfrm>
            <a:off x="7462632" y="3091190"/>
            <a:ext cx="2143536" cy="369332"/>
          </a:xfrm>
          <a:prstGeom prst="rect">
            <a:avLst/>
          </a:prstGeom>
          <a:noFill/>
        </p:spPr>
        <p:txBody>
          <a:bodyPr wrap="none" rtlCol="0">
            <a:spAutoFit/>
          </a:bodyPr>
          <a:lstStyle/>
          <a:p>
            <a:r>
              <a:rPr lang="en-US" dirty="0">
                <a:sym typeface="Symbol" pitchFamily="2" charset="2"/>
              </a:rPr>
              <a:t> </a:t>
            </a:r>
            <a:r>
              <a:rPr lang="en-US" dirty="0"/>
              <a:t>Interaction Point</a:t>
            </a:r>
          </a:p>
        </p:txBody>
      </p:sp>
    </p:spTree>
    <p:extLst>
      <p:ext uri="{BB962C8B-B14F-4D97-AF65-F5344CB8AC3E}">
        <p14:creationId xmlns:p14="http://schemas.microsoft.com/office/powerpoint/2010/main" val="149138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1" nodeType="clickEffect">
                                  <p:stCondLst>
                                    <p:cond delay="0"/>
                                  </p:stCondLst>
                                  <p:childTnLst>
                                    <p:animMotion origin="layout" path="M 2.90871E-6 2.08189E-6 L -0.0007 0.05158 " pathEditMode="relative" rAng="0" ptsTypes="AA">
                                      <p:cBhvr>
                                        <p:cTn id="10" dur="2000" fill="hold"/>
                                        <p:tgtEl>
                                          <p:spTgt spid="12"/>
                                        </p:tgtEl>
                                        <p:attrNameLst>
                                          <p:attrName>ppt_x</p:attrName>
                                          <p:attrName>ppt_y</p:attrName>
                                        </p:attrNameLst>
                                      </p:cBhvr>
                                      <p:rCtr x="-35" y="256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6E7AB-4135-0E4F-BE3F-0F9881276F5D}"/>
              </a:ext>
            </a:extLst>
          </p:cNvPr>
          <p:cNvSpPr>
            <a:spLocks noGrp="1"/>
          </p:cNvSpPr>
          <p:nvPr>
            <p:ph type="title"/>
          </p:nvPr>
        </p:nvSpPr>
        <p:spPr>
          <a:xfrm>
            <a:off x="571500" y="365125"/>
            <a:ext cx="11049000" cy="742315"/>
          </a:xfrm>
        </p:spPr>
        <p:txBody>
          <a:bodyPr/>
          <a:lstStyle/>
          <a:p>
            <a:r>
              <a:rPr lang="en-US" dirty="0"/>
              <a:t>Transition crossing – with sc magnets</a:t>
            </a:r>
          </a:p>
        </p:txBody>
      </p:sp>
      <p:sp>
        <p:nvSpPr>
          <p:cNvPr id="4" name="Slide Number Placeholder 3">
            <a:extLst>
              <a:ext uri="{FF2B5EF4-FFF2-40B4-BE49-F238E27FC236}">
                <a16:creationId xmlns:a16="http://schemas.microsoft.com/office/drawing/2014/main" id="{46581460-30FC-1E4D-BD44-3A6B7AB6E370}"/>
              </a:ext>
            </a:extLst>
          </p:cNvPr>
          <p:cNvSpPr>
            <a:spLocks noGrp="1"/>
          </p:cNvSpPr>
          <p:nvPr>
            <p:ph type="sldNum" sz="quarter" idx="4"/>
          </p:nvPr>
        </p:nvSpPr>
        <p:spPr/>
        <p:txBody>
          <a:bodyPr/>
          <a:lstStyle/>
          <a:p>
            <a:fld id="{933A556B-7C63-244D-9B7C-B0EA8042B330}" type="slidenum">
              <a:rPr lang="en-US" smtClean="0"/>
              <a:pPr/>
              <a:t>12</a:t>
            </a:fld>
            <a:endParaRPr lang="en-US" sz="1000" dirty="0"/>
          </a:p>
        </p:txBody>
      </p:sp>
      <p:pic>
        <p:nvPicPr>
          <p:cNvPr id="5" name="Picture 4">
            <a:extLst>
              <a:ext uri="{FF2B5EF4-FFF2-40B4-BE49-F238E27FC236}">
                <a16:creationId xmlns:a16="http://schemas.microsoft.com/office/drawing/2014/main" id="{D3850D7F-7963-6B47-B9E2-4AFAD0933725}"/>
              </a:ext>
            </a:extLst>
          </p:cNvPr>
          <p:cNvPicPr>
            <a:picLocks noChangeAspect="1"/>
          </p:cNvPicPr>
          <p:nvPr/>
        </p:nvPicPr>
        <p:blipFill>
          <a:blip r:embed="rId2"/>
          <a:stretch>
            <a:fillRect/>
          </a:stretch>
        </p:blipFill>
        <p:spPr>
          <a:xfrm>
            <a:off x="1371562" y="1503154"/>
            <a:ext cx="5963958" cy="4724925"/>
          </a:xfrm>
          <a:prstGeom prst="rect">
            <a:avLst/>
          </a:prstGeom>
        </p:spPr>
      </p:pic>
      <p:sp>
        <p:nvSpPr>
          <p:cNvPr id="6" name="TextBox 5">
            <a:extLst>
              <a:ext uri="{FF2B5EF4-FFF2-40B4-BE49-F238E27FC236}">
                <a16:creationId xmlns:a16="http://schemas.microsoft.com/office/drawing/2014/main" id="{473DFB49-12C3-9340-9B7F-8960CABCB13B}"/>
              </a:ext>
            </a:extLst>
          </p:cNvPr>
          <p:cNvSpPr txBox="1"/>
          <p:nvPr/>
        </p:nvSpPr>
        <p:spPr>
          <a:xfrm>
            <a:off x="2113249" y="6550223"/>
            <a:ext cx="8406340" cy="307777"/>
          </a:xfrm>
          <a:prstGeom prst="rect">
            <a:avLst/>
          </a:prstGeom>
          <a:noFill/>
        </p:spPr>
        <p:txBody>
          <a:bodyPr wrap="none" rtlCol="0">
            <a:spAutoFit/>
          </a:bodyPr>
          <a:lstStyle/>
          <a:p>
            <a:r>
              <a:rPr lang="en-US" sz="1400" dirty="0"/>
              <a:t>[M. Harrison, S. Peggs, and T. Roser, “The RHIC accelerator”, Annu. Rev. </a:t>
            </a:r>
            <a:r>
              <a:rPr lang="en-US" sz="1400" dirty="0" err="1"/>
              <a:t>Nucl</a:t>
            </a:r>
            <a:r>
              <a:rPr lang="en-US" sz="1400" dirty="0"/>
              <a:t>. Sci. 2002. 52:425-369]</a:t>
            </a:r>
          </a:p>
        </p:txBody>
      </p:sp>
      <p:sp>
        <p:nvSpPr>
          <p:cNvPr id="7" name="TextBox 6">
            <a:extLst>
              <a:ext uri="{FF2B5EF4-FFF2-40B4-BE49-F238E27FC236}">
                <a16:creationId xmlns:a16="http://schemas.microsoft.com/office/drawing/2014/main" id="{6F7E3463-BE83-8440-8FD9-82B5D701905E}"/>
              </a:ext>
            </a:extLst>
          </p:cNvPr>
          <p:cNvSpPr txBox="1"/>
          <p:nvPr/>
        </p:nvSpPr>
        <p:spPr>
          <a:xfrm>
            <a:off x="7473244" y="1879600"/>
            <a:ext cx="4147256" cy="1938992"/>
          </a:xfrm>
          <a:prstGeom prst="rect">
            <a:avLst/>
          </a:prstGeom>
          <a:noFill/>
        </p:spPr>
        <p:txBody>
          <a:bodyPr wrap="square" rtlCol="0">
            <a:spAutoFit/>
          </a:bodyPr>
          <a:lstStyle/>
          <a:p>
            <a:r>
              <a:rPr lang="en-US" sz="2400" dirty="0"/>
              <a:t>Did limit intensity </a:t>
            </a:r>
            <a:br>
              <a:rPr lang="en-US" sz="2400" dirty="0"/>
            </a:br>
            <a:r>
              <a:rPr lang="en-US" sz="2400" dirty="0"/>
              <a:t>for some time:</a:t>
            </a:r>
          </a:p>
          <a:p>
            <a:pPr marL="285750" indent="-285750">
              <a:buFontTx/>
              <a:buChar char="-"/>
            </a:pPr>
            <a:r>
              <a:rPr lang="en-US" sz="2400" dirty="0"/>
              <a:t>Initially no gamma-t quads</a:t>
            </a:r>
          </a:p>
          <a:p>
            <a:pPr marL="285750" indent="-285750">
              <a:buFontTx/>
              <a:buChar char="-"/>
            </a:pPr>
            <a:r>
              <a:rPr lang="en-US" sz="2400" dirty="0"/>
              <a:t>Electron clouds</a:t>
            </a:r>
          </a:p>
          <a:p>
            <a:pPr marL="285750" indent="-285750">
              <a:buFontTx/>
              <a:buChar char="-"/>
            </a:pPr>
            <a:r>
              <a:rPr lang="en-US" sz="2400" dirty="0"/>
              <a:t>Instabilities</a:t>
            </a:r>
            <a:endParaRPr lang="en-US" dirty="0"/>
          </a:p>
        </p:txBody>
      </p:sp>
    </p:spTree>
    <p:extLst>
      <p:ext uri="{BB962C8B-B14F-4D97-AF65-F5344CB8AC3E}">
        <p14:creationId xmlns:p14="http://schemas.microsoft.com/office/powerpoint/2010/main" val="2105011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ow Low Can RHIC Go? | BNL Newsroom">
            <a:extLst>
              <a:ext uri="{FF2B5EF4-FFF2-40B4-BE49-F238E27FC236}">
                <a16:creationId xmlns:a16="http://schemas.microsoft.com/office/drawing/2014/main" id="{A77129DE-2E2E-7C4F-8237-B4DFC08D88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6074" y="1428003"/>
            <a:ext cx="4445000" cy="44323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63457DD-86FE-2247-9FFE-9B25381E37E2}"/>
              </a:ext>
            </a:extLst>
          </p:cNvPr>
          <p:cNvPicPr>
            <a:picLocks noChangeAspect="1"/>
          </p:cNvPicPr>
          <p:nvPr/>
        </p:nvPicPr>
        <p:blipFill>
          <a:blip r:embed="rId3"/>
          <a:stretch>
            <a:fillRect/>
          </a:stretch>
        </p:blipFill>
        <p:spPr>
          <a:xfrm>
            <a:off x="1802720" y="1586912"/>
            <a:ext cx="7340895" cy="4830607"/>
          </a:xfrm>
          <a:prstGeom prst="rect">
            <a:avLst/>
          </a:prstGeom>
          <a:ln>
            <a:solidFill>
              <a:schemeClr val="tx1"/>
            </a:solidFill>
          </a:ln>
        </p:spPr>
      </p:pic>
      <p:pic>
        <p:nvPicPr>
          <p:cNvPr id="5" name="Picture 4">
            <a:extLst>
              <a:ext uri="{FF2B5EF4-FFF2-40B4-BE49-F238E27FC236}">
                <a16:creationId xmlns:a16="http://schemas.microsoft.com/office/drawing/2014/main" id="{F6BD8D44-8F7E-454F-974B-CC22E554D4E7}"/>
              </a:ext>
            </a:extLst>
          </p:cNvPr>
          <p:cNvPicPr>
            <a:picLocks noChangeAspect="1"/>
          </p:cNvPicPr>
          <p:nvPr/>
        </p:nvPicPr>
        <p:blipFill>
          <a:blip r:embed="rId4"/>
          <a:stretch>
            <a:fillRect/>
          </a:stretch>
        </p:blipFill>
        <p:spPr>
          <a:xfrm>
            <a:off x="1404099" y="523761"/>
            <a:ext cx="7824779" cy="5826963"/>
          </a:xfrm>
          <a:prstGeom prst="rect">
            <a:avLst/>
          </a:prstGeom>
        </p:spPr>
      </p:pic>
      <p:sp>
        <p:nvSpPr>
          <p:cNvPr id="6" name="TextBox 5">
            <a:extLst>
              <a:ext uri="{FF2B5EF4-FFF2-40B4-BE49-F238E27FC236}">
                <a16:creationId xmlns:a16="http://schemas.microsoft.com/office/drawing/2014/main" id="{3F07F320-758B-404B-871C-CE3DB6E4487D}"/>
              </a:ext>
            </a:extLst>
          </p:cNvPr>
          <p:cNvSpPr txBox="1"/>
          <p:nvPr/>
        </p:nvSpPr>
        <p:spPr>
          <a:xfrm>
            <a:off x="8887336" y="5687908"/>
            <a:ext cx="2377574" cy="646331"/>
          </a:xfrm>
          <a:prstGeom prst="rect">
            <a:avLst/>
          </a:prstGeom>
          <a:noFill/>
        </p:spPr>
        <p:txBody>
          <a:bodyPr wrap="none" rtlCol="0">
            <a:spAutoFit/>
          </a:bodyPr>
          <a:lstStyle/>
          <a:p>
            <a:r>
              <a:rPr lang="en-US" dirty="0"/>
              <a:t>Claudia Ratti,</a:t>
            </a:r>
          </a:p>
          <a:p>
            <a:r>
              <a:rPr lang="en-US" dirty="0"/>
              <a:t>University of Houston</a:t>
            </a:r>
          </a:p>
        </p:txBody>
      </p:sp>
      <p:sp>
        <p:nvSpPr>
          <p:cNvPr id="3" name="Slide Number Placeholder 2">
            <a:extLst>
              <a:ext uri="{FF2B5EF4-FFF2-40B4-BE49-F238E27FC236}">
                <a16:creationId xmlns:a16="http://schemas.microsoft.com/office/drawing/2014/main" id="{A68BA48F-92C8-114B-B8AE-A390FFB80B9D}"/>
              </a:ext>
            </a:extLst>
          </p:cNvPr>
          <p:cNvSpPr>
            <a:spLocks noGrp="1"/>
          </p:cNvSpPr>
          <p:nvPr>
            <p:ph type="sldNum" sz="quarter" idx="4"/>
          </p:nvPr>
        </p:nvSpPr>
        <p:spPr/>
        <p:txBody>
          <a:bodyPr/>
          <a:lstStyle/>
          <a:p>
            <a:fld id="{933A556B-7C63-244D-9B7C-B0EA8042B330}" type="slidenum">
              <a:rPr lang="en-US" smtClean="0"/>
              <a:pPr/>
              <a:t>13</a:t>
            </a:fld>
            <a:endParaRPr lang="en-US" sz="1000" dirty="0"/>
          </a:p>
        </p:txBody>
      </p:sp>
      <p:grpSp>
        <p:nvGrpSpPr>
          <p:cNvPr id="10" name="Group 9">
            <a:extLst>
              <a:ext uri="{FF2B5EF4-FFF2-40B4-BE49-F238E27FC236}">
                <a16:creationId xmlns:a16="http://schemas.microsoft.com/office/drawing/2014/main" id="{22C8C56C-E66F-414E-BF1A-FC7EDBE09503}"/>
              </a:ext>
            </a:extLst>
          </p:cNvPr>
          <p:cNvGrpSpPr/>
          <p:nvPr/>
        </p:nvGrpSpPr>
        <p:grpSpPr>
          <a:xfrm>
            <a:off x="1268632" y="0"/>
            <a:ext cx="9654735" cy="6858000"/>
            <a:chOff x="1268632" y="0"/>
            <a:chExt cx="9654735" cy="6858000"/>
          </a:xfrm>
          <a:solidFill>
            <a:schemeClr val="bg2"/>
          </a:solidFill>
        </p:grpSpPr>
        <p:pic>
          <p:nvPicPr>
            <p:cNvPr id="8" name="Picture 7">
              <a:extLst>
                <a:ext uri="{FF2B5EF4-FFF2-40B4-BE49-F238E27FC236}">
                  <a16:creationId xmlns:a16="http://schemas.microsoft.com/office/drawing/2014/main" id="{396BB8A3-BDF0-C340-9B69-2BB0AD43C967}"/>
                </a:ext>
              </a:extLst>
            </p:cNvPr>
            <p:cNvPicPr>
              <a:picLocks noChangeAspect="1"/>
            </p:cNvPicPr>
            <p:nvPr/>
          </p:nvPicPr>
          <p:blipFill>
            <a:blip r:embed="rId5"/>
            <a:stretch>
              <a:fillRect/>
            </a:stretch>
          </p:blipFill>
          <p:spPr>
            <a:xfrm>
              <a:off x="1268632" y="0"/>
              <a:ext cx="9654735" cy="6858000"/>
            </a:xfrm>
            <a:prstGeom prst="rect">
              <a:avLst/>
            </a:prstGeom>
            <a:grpFill/>
          </p:spPr>
        </p:pic>
        <p:sp>
          <p:nvSpPr>
            <p:cNvPr id="9" name="TextBox 8">
              <a:extLst>
                <a:ext uri="{FF2B5EF4-FFF2-40B4-BE49-F238E27FC236}">
                  <a16:creationId xmlns:a16="http://schemas.microsoft.com/office/drawing/2014/main" id="{3F96D824-D77B-4343-ADC2-DBDAF10B2570}"/>
                </a:ext>
              </a:extLst>
            </p:cNvPr>
            <p:cNvSpPr txBox="1"/>
            <p:nvPr/>
          </p:nvSpPr>
          <p:spPr>
            <a:xfrm>
              <a:off x="8496744" y="154429"/>
              <a:ext cx="1954381" cy="369332"/>
            </a:xfrm>
            <a:prstGeom prst="rect">
              <a:avLst/>
            </a:prstGeom>
            <a:grpFill/>
          </p:spPr>
          <p:txBody>
            <a:bodyPr wrap="none" rtlCol="0">
              <a:spAutoFit/>
            </a:bodyPr>
            <a:lstStyle/>
            <a:p>
              <a:r>
                <a:rPr lang="en-US" dirty="0"/>
                <a:t>RHIC CDR, 1986</a:t>
              </a:r>
            </a:p>
          </p:txBody>
        </p:sp>
      </p:grpSp>
    </p:spTree>
    <p:extLst>
      <p:ext uri="{BB962C8B-B14F-4D97-AF65-F5344CB8AC3E}">
        <p14:creationId xmlns:p14="http://schemas.microsoft.com/office/powerpoint/2010/main" val="235493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E4CDD7-4534-6E43-8421-C902DB740574}"/>
              </a:ext>
            </a:extLst>
          </p:cNvPr>
          <p:cNvSpPr>
            <a:spLocks noGrp="1"/>
          </p:cNvSpPr>
          <p:nvPr>
            <p:ph type="sldNum" sz="quarter" idx="4"/>
          </p:nvPr>
        </p:nvSpPr>
        <p:spPr/>
        <p:txBody>
          <a:bodyPr/>
          <a:lstStyle/>
          <a:p>
            <a:fld id="{933A556B-7C63-244D-9B7C-B0EA8042B330}" type="slidenum">
              <a:rPr lang="en-US" smtClean="0"/>
              <a:pPr/>
              <a:t>14</a:t>
            </a:fld>
            <a:endParaRPr lang="en-US" sz="1000" dirty="0"/>
          </a:p>
        </p:txBody>
      </p:sp>
      <p:pic>
        <p:nvPicPr>
          <p:cNvPr id="3" name="Picture 2">
            <a:extLst>
              <a:ext uri="{FF2B5EF4-FFF2-40B4-BE49-F238E27FC236}">
                <a16:creationId xmlns:a16="http://schemas.microsoft.com/office/drawing/2014/main" id="{6A415325-C441-C346-B667-87B7539F53FE}"/>
              </a:ext>
            </a:extLst>
          </p:cNvPr>
          <p:cNvPicPr>
            <a:picLocks noChangeAspect="1"/>
          </p:cNvPicPr>
          <p:nvPr/>
        </p:nvPicPr>
        <p:blipFill>
          <a:blip r:embed="rId2"/>
          <a:stretch>
            <a:fillRect/>
          </a:stretch>
        </p:blipFill>
        <p:spPr>
          <a:xfrm>
            <a:off x="109063" y="219062"/>
            <a:ext cx="8540086" cy="6097533"/>
          </a:xfrm>
          <a:prstGeom prst="rect">
            <a:avLst/>
          </a:prstGeom>
        </p:spPr>
      </p:pic>
      <p:pic>
        <p:nvPicPr>
          <p:cNvPr id="4" name="Picture 3">
            <a:extLst>
              <a:ext uri="{FF2B5EF4-FFF2-40B4-BE49-F238E27FC236}">
                <a16:creationId xmlns:a16="http://schemas.microsoft.com/office/drawing/2014/main" id="{8F8EF7EB-6E80-AF40-8626-E37FBBB96DD9}"/>
              </a:ext>
            </a:extLst>
          </p:cNvPr>
          <p:cNvPicPr>
            <a:picLocks noChangeAspect="1"/>
          </p:cNvPicPr>
          <p:nvPr/>
        </p:nvPicPr>
        <p:blipFill>
          <a:blip r:embed="rId3"/>
          <a:stretch>
            <a:fillRect/>
          </a:stretch>
        </p:blipFill>
        <p:spPr>
          <a:xfrm>
            <a:off x="7795114" y="1957892"/>
            <a:ext cx="4084913" cy="4025216"/>
          </a:xfrm>
          <a:prstGeom prst="rect">
            <a:avLst/>
          </a:prstGeom>
        </p:spPr>
      </p:pic>
    </p:spTree>
    <p:extLst>
      <p:ext uri="{BB962C8B-B14F-4D97-AF65-F5344CB8AC3E}">
        <p14:creationId xmlns:p14="http://schemas.microsoft.com/office/powerpoint/2010/main" val="3145692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B91D10-79E4-351B-5E9F-685B4FD558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32A7FC-5513-EF1B-32AD-4E92E65BA9A1}"/>
              </a:ext>
            </a:extLst>
          </p:cNvPr>
          <p:cNvSpPr>
            <a:spLocks noGrp="1"/>
          </p:cNvSpPr>
          <p:nvPr>
            <p:ph type="title"/>
          </p:nvPr>
        </p:nvSpPr>
        <p:spPr/>
        <p:txBody>
          <a:bodyPr>
            <a:normAutofit/>
          </a:bodyPr>
          <a:lstStyle/>
          <a:p>
            <a:r>
              <a:rPr lang="en-US" dirty="0"/>
              <a:t>Configuration Manual Polarized Proton Collider, 2006</a:t>
            </a:r>
          </a:p>
        </p:txBody>
      </p:sp>
      <p:sp>
        <p:nvSpPr>
          <p:cNvPr id="4" name="Slide Number Placeholder 3">
            <a:extLst>
              <a:ext uri="{FF2B5EF4-FFF2-40B4-BE49-F238E27FC236}">
                <a16:creationId xmlns:a16="http://schemas.microsoft.com/office/drawing/2014/main" id="{CE7B52F5-6224-5408-1573-5293DF5460A2}"/>
              </a:ext>
            </a:extLst>
          </p:cNvPr>
          <p:cNvSpPr>
            <a:spLocks noGrp="1"/>
          </p:cNvSpPr>
          <p:nvPr>
            <p:ph type="sldNum" sz="quarter" idx="4"/>
          </p:nvPr>
        </p:nvSpPr>
        <p:spPr/>
        <p:txBody>
          <a:bodyPr/>
          <a:lstStyle/>
          <a:p>
            <a:fld id="{933A556B-7C63-244D-9B7C-B0EA8042B330}" type="slidenum">
              <a:rPr lang="en-US" smtClean="0"/>
              <a:pPr/>
              <a:t>15</a:t>
            </a:fld>
            <a:endParaRPr lang="en-US" sz="1000" dirty="0"/>
          </a:p>
        </p:txBody>
      </p:sp>
      <p:pic>
        <p:nvPicPr>
          <p:cNvPr id="5" name="Picture 4">
            <a:extLst>
              <a:ext uri="{FF2B5EF4-FFF2-40B4-BE49-F238E27FC236}">
                <a16:creationId xmlns:a16="http://schemas.microsoft.com/office/drawing/2014/main" id="{56A2AEC3-59D5-24D8-8CD1-A6FDE3B6849A}"/>
              </a:ext>
            </a:extLst>
          </p:cNvPr>
          <p:cNvPicPr>
            <a:picLocks noChangeAspect="1"/>
          </p:cNvPicPr>
          <p:nvPr/>
        </p:nvPicPr>
        <p:blipFill>
          <a:blip r:embed="rId3"/>
          <a:stretch>
            <a:fillRect/>
          </a:stretch>
        </p:blipFill>
        <p:spPr>
          <a:xfrm>
            <a:off x="315544" y="1666525"/>
            <a:ext cx="5273408" cy="4805680"/>
          </a:xfrm>
          <a:prstGeom prst="rect">
            <a:avLst/>
          </a:prstGeom>
        </p:spPr>
      </p:pic>
      <p:sp>
        <p:nvSpPr>
          <p:cNvPr id="6" name="TextBox 5">
            <a:extLst>
              <a:ext uri="{FF2B5EF4-FFF2-40B4-BE49-F238E27FC236}">
                <a16:creationId xmlns:a16="http://schemas.microsoft.com/office/drawing/2014/main" id="{69658BA6-5EBD-B6D0-0A0D-63C3A5B91E36}"/>
              </a:ext>
            </a:extLst>
          </p:cNvPr>
          <p:cNvSpPr txBox="1"/>
          <p:nvPr/>
        </p:nvSpPr>
        <p:spPr>
          <a:xfrm>
            <a:off x="5241537" y="2207844"/>
            <a:ext cx="3760966" cy="400110"/>
          </a:xfrm>
          <a:prstGeom prst="rect">
            <a:avLst/>
          </a:prstGeom>
          <a:solidFill>
            <a:schemeClr val="bg1"/>
          </a:solidFill>
        </p:spPr>
        <p:txBody>
          <a:bodyPr wrap="none" rtlCol="0">
            <a:spAutoFit/>
          </a:bodyPr>
          <a:lstStyle/>
          <a:p>
            <a:pPr algn="l"/>
            <a:r>
              <a:rPr lang="en-US" sz="2000" dirty="0">
                <a:solidFill>
                  <a:srgbClr val="0432FF"/>
                </a:solidFill>
                <a:latin typeface="Arial" panose="020B0604020202020204" pitchFamily="34" charset="0"/>
                <a:cs typeface="Arial" panose="020B0604020202020204" pitchFamily="34" charset="0"/>
              </a:rPr>
              <a:t>reached </a:t>
            </a:r>
            <a:r>
              <a:rPr lang="en-US" sz="2000" i="1" dirty="0">
                <a:solidFill>
                  <a:srgbClr val="0432FF"/>
                </a:solidFill>
                <a:latin typeface="Arial" panose="020B0604020202020204" pitchFamily="34" charset="0"/>
                <a:cs typeface="Arial" panose="020B0604020202020204" pitchFamily="34" charset="0"/>
              </a:rPr>
              <a:t>L</a:t>
            </a:r>
            <a:r>
              <a:rPr lang="en-US" sz="2000" baseline="-25000" dirty="0">
                <a:solidFill>
                  <a:srgbClr val="0432FF"/>
                </a:solidFill>
                <a:latin typeface="Arial" panose="020B0604020202020204" pitchFamily="34" charset="0"/>
                <a:cs typeface="Arial" panose="020B0604020202020204" pitchFamily="34" charset="0"/>
              </a:rPr>
              <a:t>avg</a:t>
            </a:r>
            <a:r>
              <a:rPr lang="en-US" sz="2000" dirty="0">
                <a:solidFill>
                  <a:srgbClr val="0432FF"/>
                </a:solidFill>
                <a:latin typeface="Arial" panose="020B0604020202020204" pitchFamily="34" charset="0"/>
                <a:cs typeface="Arial" panose="020B0604020202020204" pitchFamily="34" charset="0"/>
              </a:rPr>
              <a:t> = 2.5×10</a:t>
            </a:r>
            <a:r>
              <a:rPr lang="en-US" sz="2000" baseline="30000" dirty="0">
                <a:solidFill>
                  <a:srgbClr val="0432FF"/>
                </a:solidFill>
                <a:latin typeface="Arial" panose="020B0604020202020204" pitchFamily="34" charset="0"/>
                <a:cs typeface="Arial" panose="020B0604020202020204" pitchFamily="34" charset="0"/>
              </a:rPr>
              <a:t>32 </a:t>
            </a:r>
            <a:r>
              <a:rPr lang="en-US" sz="2000" dirty="0">
                <a:solidFill>
                  <a:srgbClr val="0432FF"/>
                </a:solidFill>
                <a:latin typeface="Arial" panose="020B0604020202020204" pitchFamily="34" charset="0"/>
                <a:cs typeface="Arial" panose="020B0604020202020204" pitchFamily="34" charset="0"/>
              </a:rPr>
              <a:t>cm</a:t>
            </a:r>
            <a:r>
              <a:rPr lang="en-US" sz="2000" baseline="30000" dirty="0">
                <a:solidFill>
                  <a:srgbClr val="0432FF"/>
                </a:solidFill>
                <a:latin typeface="Arial" panose="020B0604020202020204" pitchFamily="34" charset="0"/>
                <a:cs typeface="Arial" panose="020B0604020202020204" pitchFamily="34" charset="0"/>
              </a:rPr>
              <a:t>-2</a:t>
            </a:r>
            <a:r>
              <a:rPr lang="en-US" sz="2000" dirty="0">
                <a:solidFill>
                  <a:srgbClr val="0432FF"/>
                </a:solidFill>
                <a:latin typeface="Arial" panose="020B0604020202020204" pitchFamily="34" charset="0"/>
                <a:cs typeface="Arial" panose="020B0604020202020204" pitchFamily="34" charset="0"/>
              </a:rPr>
              <a:t>s</a:t>
            </a:r>
            <a:r>
              <a:rPr lang="en-US" sz="2000" baseline="30000" dirty="0">
                <a:solidFill>
                  <a:srgbClr val="0432FF"/>
                </a:solidFill>
                <a:latin typeface="Arial" panose="020B0604020202020204" pitchFamily="34" charset="0"/>
                <a:cs typeface="Arial" panose="020B0604020202020204" pitchFamily="34" charset="0"/>
              </a:rPr>
              <a:t>-1</a:t>
            </a:r>
            <a:r>
              <a:rPr lang="en-US" sz="2000" dirty="0">
                <a:solidFill>
                  <a:srgbClr val="0432FF"/>
                </a:solidFill>
                <a:latin typeface="Arial" panose="020B0604020202020204" pitchFamily="34" charset="0"/>
                <a:cs typeface="Arial" panose="020B0604020202020204" pitchFamily="34" charset="0"/>
              </a:rPr>
              <a:t> </a:t>
            </a:r>
            <a:endParaRPr lang="en-US" sz="2000" baseline="30000" dirty="0">
              <a:solidFill>
                <a:srgbClr val="0432FF"/>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E5B09D1A-3FBB-F5B3-D758-B997470FF7EE}"/>
              </a:ext>
            </a:extLst>
          </p:cNvPr>
          <p:cNvSpPr txBox="1"/>
          <p:nvPr/>
        </p:nvSpPr>
        <p:spPr>
          <a:xfrm>
            <a:off x="5265966" y="3837453"/>
            <a:ext cx="6219972" cy="400110"/>
          </a:xfrm>
          <a:prstGeom prst="rect">
            <a:avLst/>
          </a:prstGeom>
          <a:solidFill>
            <a:schemeClr val="bg1"/>
          </a:solidFill>
        </p:spPr>
        <p:txBody>
          <a:bodyPr wrap="none" rtlCol="0">
            <a:spAutoFit/>
          </a:bodyPr>
          <a:lstStyle/>
          <a:p>
            <a:pPr algn="l"/>
            <a:r>
              <a:rPr lang="en-US" sz="2000" dirty="0">
                <a:solidFill>
                  <a:srgbClr val="0432FF"/>
                </a:solidFill>
                <a:latin typeface="Arial" panose="020B0604020202020204" pitchFamily="34" charset="0"/>
                <a:cs typeface="Arial" panose="020B0604020202020204" pitchFamily="34" charset="0"/>
              </a:rPr>
              <a:t>reached </a:t>
            </a:r>
            <a:r>
              <a:rPr lang="en-US" sz="2000" dirty="0" err="1">
                <a:solidFill>
                  <a:srgbClr val="0432FF"/>
                </a:solidFill>
                <a:latin typeface="Arial" panose="020B0604020202020204" pitchFamily="34" charset="0"/>
                <a:cs typeface="Arial" panose="020B0604020202020204" pitchFamily="34" charset="0"/>
              </a:rPr>
              <a:t>P</a:t>
            </a:r>
            <a:r>
              <a:rPr lang="en-US" sz="2000" baseline="-25000" dirty="0" err="1">
                <a:solidFill>
                  <a:srgbClr val="0432FF"/>
                </a:solidFill>
                <a:latin typeface="Arial" panose="020B0604020202020204" pitchFamily="34" charset="0"/>
                <a:cs typeface="Arial" panose="020B0604020202020204" pitchFamily="34" charset="0"/>
              </a:rPr>
              <a:t>avg</a:t>
            </a:r>
            <a:r>
              <a:rPr lang="en-US" sz="2000" dirty="0">
                <a:solidFill>
                  <a:srgbClr val="0432FF"/>
                </a:solidFill>
                <a:latin typeface="Arial" panose="020B0604020202020204" pitchFamily="34" charset="0"/>
                <a:cs typeface="Arial" panose="020B0604020202020204" pitchFamily="34" charset="0"/>
              </a:rPr>
              <a:t> = 57% </a:t>
            </a:r>
            <a:r>
              <a:rPr lang="en-US" dirty="0">
                <a:solidFill>
                  <a:srgbClr val="0432FF"/>
                </a:solidFill>
                <a:latin typeface="Arial" panose="020B0604020202020204" pitchFamily="34" charset="0"/>
                <a:cs typeface="Arial" panose="020B0604020202020204" pitchFamily="34" charset="0"/>
              </a:rPr>
              <a:t>(avg. over 3D distribution and time)</a:t>
            </a:r>
            <a:endParaRPr lang="en-US" baseline="30000" dirty="0">
              <a:solidFill>
                <a:srgbClr val="0432FF"/>
              </a:solidFill>
              <a:latin typeface="Arial" panose="020B0604020202020204" pitchFamily="34" charset="0"/>
              <a:cs typeface="Arial" panose="020B0604020202020204" pitchFamily="34" charset="0"/>
            </a:endParaRPr>
          </a:p>
        </p:txBody>
      </p:sp>
      <p:cxnSp>
        <p:nvCxnSpPr>
          <p:cNvPr id="10" name="Straight Connector 9">
            <a:extLst>
              <a:ext uri="{FF2B5EF4-FFF2-40B4-BE49-F238E27FC236}">
                <a16:creationId xmlns:a16="http://schemas.microsoft.com/office/drawing/2014/main" id="{DE2A4A64-68D0-1BB2-C0CD-8552FF2F6513}"/>
              </a:ext>
            </a:extLst>
          </p:cNvPr>
          <p:cNvCxnSpPr>
            <a:cxnSpLocks/>
          </p:cNvCxnSpPr>
          <p:nvPr/>
        </p:nvCxnSpPr>
        <p:spPr bwMode="auto">
          <a:xfrm>
            <a:off x="828040" y="2555240"/>
            <a:ext cx="4302760" cy="0"/>
          </a:xfrm>
          <a:prstGeom prst="line">
            <a:avLst/>
          </a:prstGeom>
          <a:noFill/>
          <a:ln w="25400" cap="flat" cmpd="sng" algn="ctr">
            <a:solidFill>
              <a:srgbClr val="FF0000"/>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E57D629A-E4DF-91E9-D90E-27E6FBDF0C02}"/>
              </a:ext>
            </a:extLst>
          </p:cNvPr>
          <p:cNvCxnSpPr>
            <a:cxnSpLocks/>
          </p:cNvCxnSpPr>
          <p:nvPr/>
        </p:nvCxnSpPr>
        <p:spPr bwMode="auto">
          <a:xfrm>
            <a:off x="828040" y="4203696"/>
            <a:ext cx="4302760" cy="0"/>
          </a:xfrm>
          <a:prstGeom prst="line">
            <a:avLst/>
          </a:prstGeom>
          <a:noFill/>
          <a:ln w="254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628804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50DE6-C784-A56F-CC62-9C3D48D2E5AF}"/>
              </a:ext>
            </a:extLst>
          </p:cNvPr>
          <p:cNvSpPr>
            <a:spLocks noGrp="1"/>
          </p:cNvSpPr>
          <p:nvPr>
            <p:ph type="title"/>
          </p:nvPr>
        </p:nvSpPr>
        <p:spPr>
          <a:xfrm>
            <a:off x="571500" y="365125"/>
            <a:ext cx="11049000" cy="772559"/>
          </a:xfrm>
        </p:spPr>
        <p:txBody>
          <a:bodyPr/>
          <a:lstStyle/>
          <a:p>
            <a:r>
              <a:rPr lang="en-US" dirty="0"/>
              <a:t>Early interest in cooling for RHIC</a:t>
            </a:r>
          </a:p>
        </p:txBody>
      </p:sp>
      <p:pic>
        <p:nvPicPr>
          <p:cNvPr id="6" name="Content Placeholder 5" descr="Text&#10;&#10;AI-generated content may be incorrect.">
            <a:extLst>
              <a:ext uri="{FF2B5EF4-FFF2-40B4-BE49-F238E27FC236}">
                <a16:creationId xmlns:a16="http://schemas.microsoft.com/office/drawing/2014/main" id="{16F2AB14-396B-DDA2-F7B7-7801536F2327}"/>
              </a:ext>
            </a:extLst>
          </p:cNvPr>
          <p:cNvPicPr>
            <a:picLocks noGrp="1" noChangeAspect="1"/>
          </p:cNvPicPr>
          <p:nvPr>
            <p:ph idx="1"/>
          </p:nvPr>
        </p:nvPicPr>
        <p:blipFill>
          <a:blip r:embed="rId2"/>
          <a:stretch>
            <a:fillRect/>
          </a:stretch>
        </p:blipFill>
        <p:spPr>
          <a:xfrm>
            <a:off x="488301" y="1374849"/>
            <a:ext cx="4428000" cy="3664984"/>
          </a:xfrm>
          <a:ln>
            <a:solidFill>
              <a:schemeClr val="accent1">
                <a:shade val="15000"/>
              </a:schemeClr>
            </a:solidFill>
          </a:ln>
        </p:spPr>
      </p:pic>
      <p:sp>
        <p:nvSpPr>
          <p:cNvPr id="4" name="Slide Number Placeholder 3">
            <a:extLst>
              <a:ext uri="{FF2B5EF4-FFF2-40B4-BE49-F238E27FC236}">
                <a16:creationId xmlns:a16="http://schemas.microsoft.com/office/drawing/2014/main" id="{5DEE2CF1-3F8B-0E1E-A0A8-2068615720AC}"/>
              </a:ext>
            </a:extLst>
          </p:cNvPr>
          <p:cNvSpPr>
            <a:spLocks noGrp="1"/>
          </p:cNvSpPr>
          <p:nvPr>
            <p:ph type="sldNum" sz="quarter" idx="4"/>
          </p:nvPr>
        </p:nvSpPr>
        <p:spPr/>
        <p:txBody>
          <a:bodyPr/>
          <a:lstStyle/>
          <a:p>
            <a:fld id="{933A556B-7C63-244D-9B7C-B0EA8042B330}" type="slidenum">
              <a:rPr lang="en-US" smtClean="0"/>
              <a:pPr/>
              <a:t>16</a:t>
            </a:fld>
            <a:endParaRPr lang="en-US" sz="1000" dirty="0"/>
          </a:p>
        </p:txBody>
      </p:sp>
      <p:pic>
        <p:nvPicPr>
          <p:cNvPr id="8" name="Picture 7">
            <a:extLst>
              <a:ext uri="{FF2B5EF4-FFF2-40B4-BE49-F238E27FC236}">
                <a16:creationId xmlns:a16="http://schemas.microsoft.com/office/drawing/2014/main" id="{0D83DCF2-510F-E744-5761-E5E69FDBD7D5}"/>
              </a:ext>
            </a:extLst>
          </p:cNvPr>
          <p:cNvPicPr>
            <a:picLocks noChangeAspect="1"/>
          </p:cNvPicPr>
          <p:nvPr/>
        </p:nvPicPr>
        <p:blipFill>
          <a:blip r:embed="rId3"/>
          <a:stretch>
            <a:fillRect/>
          </a:stretch>
        </p:blipFill>
        <p:spPr>
          <a:xfrm>
            <a:off x="5289017" y="2126510"/>
            <a:ext cx="4493993" cy="4051005"/>
          </a:xfrm>
          <a:prstGeom prst="rect">
            <a:avLst/>
          </a:prstGeom>
        </p:spPr>
      </p:pic>
      <p:sp>
        <p:nvSpPr>
          <p:cNvPr id="9" name="TextBox 8">
            <a:extLst>
              <a:ext uri="{FF2B5EF4-FFF2-40B4-BE49-F238E27FC236}">
                <a16:creationId xmlns:a16="http://schemas.microsoft.com/office/drawing/2014/main" id="{7F3E3437-E653-AA1C-89CD-A710B594AA4B}"/>
              </a:ext>
            </a:extLst>
          </p:cNvPr>
          <p:cNvSpPr txBox="1"/>
          <p:nvPr/>
        </p:nvSpPr>
        <p:spPr>
          <a:xfrm>
            <a:off x="5380074" y="1477926"/>
            <a:ext cx="2911951" cy="369332"/>
          </a:xfrm>
          <a:prstGeom prst="rect">
            <a:avLst/>
          </a:prstGeom>
          <a:noFill/>
        </p:spPr>
        <p:txBody>
          <a:bodyPr wrap="none" rtlCol="0">
            <a:spAutoFit/>
          </a:bodyPr>
          <a:lstStyle/>
          <a:p>
            <a:r>
              <a:rPr lang="en-US" dirty="0"/>
              <a:t>Simon Van der Meer, 1984</a:t>
            </a:r>
          </a:p>
        </p:txBody>
      </p:sp>
    </p:spTree>
    <p:extLst>
      <p:ext uri="{BB962C8B-B14F-4D97-AF65-F5344CB8AC3E}">
        <p14:creationId xmlns:p14="http://schemas.microsoft.com/office/powerpoint/2010/main" val="2182085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81515-6328-A9C2-12F7-B4E8162AC7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E90EF9-8E74-C6AC-35A2-EF3DC18E1002}"/>
              </a:ext>
            </a:extLst>
          </p:cNvPr>
          <p:cNvSpPr>
            <a:spLocks noGrp="1"/>
          </p:cNvSpPr>
          <p:nvPr>
            <p:ph type="title"/>
          </p:nvPr>
        </p:nvSpPr>
        <p:spPr/>
        <p:txBody>
          <a:bodyPr/>
          <a:lstStyle/>
          <a:p>
            <a:r>
              <a:rPr lang="en-US" dirty="0"/>
              <a:t>RHIC performance evolutions</a:t>
            </a:r>
          </a:p>
        </p:txBody>
      </p:sp>
      <p:sp>
        <p:nvSpPr>
          <p:cNvPr id="3" name="Content Placeholder 2">
            <a:extLst>
              <a:ext uri="{FF2B5EF4-FFF2-40B4-BE49-F238E27FC236}">
                <a16:creationId xmlns:a16="http://schemas.microsoft.com/office/drawing/2014/main" id="{54AD38D8-674A-FBE0-2248-5E62F4226703}"/>
              </a:ext>
            </a:extLst>
          </p:cNvPr>
          <p:cNvSpPr>
            <a:spLocks noGrp="1"/>
          </p:cNvSpPr>
          <p:nvPr>
            <p:ph idx="1"/>
          </p:nvPr>
        </p:nvSpPr>
        <p:spPr/>
        <p:txBody>
          <a:bodyPr>
            <a:normAutofit/>
          </a:bodyPr>
          <a:lstStyle/>
          <a:p>
            <a:pPr marL="457200" indent="-457200">
              <a:buFont typeface="Arial" panose="020B0604020202020204" pitchFamily="34" charset="0"/>
              <a:buChar char="•"/>
            </a:pPr>
            <a:r>
              <a:rPr lang="en-US" dirty="0"/>
              <a:t>Au+Au luminosity at 100 GeV/nucleon</a:t>
            </a:r>
          </a:p>
          <a:p>
            <a:pPr marL="457200" indent="-457200">
              <a:buFont typeface="Arial" panose="020B0604020202020204" pitchFamily="34" charset="0"/>
              <a:buChar char="•"/>
            </a:pPr>
            <a:r>
              <a:rPr kumimoji="1" lang="en-US" dirty="0">
                <a:solidFill>
                  <a:schemeClr val="tx2"/>
                </a:solidFill>
                <a:latin typeface="Helvetica" charset="0"/>
                <a:cs typeface="Helvetica" charset="0"/>
              </a:rPr>
              <a:t>p</a:t>
            </a:r>
            <a:r>
              <a:rPr kumimoji="1" lang="en-US" dirty="0">
                <a:solidFill>
                  <a:schemeClr val="tx2"/>
                </a:solidFill>
                <a:latin typeface="Helvetica" charset="0"/>
                <a:cs typeface="Helvetica" charset="0"/>
                <a:sym typeface="Symbol" charset="0"/>
              </a:rPr>
              <a:t>+</a:t>
            </a:r>
            <a:r>
              <a:rPr kumimoji="1" lang="en-US" dirty="0">
                <a:solidFill>
                  <a:schemeClr val="tx2"/>
                </a:solidFill>
                <a:latin typeface="Helvetica" charset="0"/>
                <a:cs typeface="Helvetica" charset="0"/>
              </a:rPr>
              <a:t>p</a:t>
            </a:r>
            <a:r>
              <a:rPr kumimoji="1" lang="en-US" dirty="0">
                <a:solidFill>
                  <a:schemeClr val="tx2"/>
                </a:solidFill>
                <a:latin typeface="Helvetica" charset="0"/>
                <a:cs typeface="Helvetica" charset="0"/>
                <a:sym typeface="Symbol" charset="0"/>
              </a:rPr>
              <a:t> </a:t>
            </a:r>
            <a:r>
              <a:rPr lang="en-US" dirty="0"/>
              <a:t>luminosity and polarization (100 and 255 GeV)</a:t>
            </a:r>
          </a:p>
          <a:p>
            <a:pPr marL="457200" indent="-457200">
              <a:buFont typeface="Arial" panose="020B0604020202020204" pitchFamily="34" charset="0"/>
              <a:buChar char="•"/>
            </a:pPr>
            <a:r>
              <a:rPr lang="en-US" dirty="0"/>
              <a:t>Medium heavy (Cu+Cu, O+O)</a:t>
            </a:r>
          </a:p>
          <a:p>
            <a:pPr marL="457200" indent="-457200">
              <a:buFont typeface="Arial" panose="020B0604020202020204" pitchFamily="34" charset="0"/>
              <a:buChar char="•"/>
            </a:pPr>
            <a:r>
              <a:rPr lang="en-US" dirty="0"/>
              <a:t>Asymmetric collisions (p</a:t>
            </a:r>
            <a:r>
              <a:rPr kumimoji="1" lang="en-US" dirty="0">
                <a:solidFill>
                  <a:schemeClr val="tx2"/>
                </a:solidFill>
                <a:latin typeface="Helvetica" charset="0"/>
                <a:cs typeface="Helvetica" charset="0"/>
                <a:sym typeface="Symbol" charset="0"/>
              </a:rPr>
              <a:t></a:t>
            </a:r>
            <a:r>
              <a:rPr lang="en-US" dirty="0"/>
              <a:t>+Au, d+Au, h+Au, Cu+Au)</a:t>
            </a:r>
          </a:p>
          <a:p>
            <a:pPr marL="457200" indent="-457200">
              <a:buFont typeface="Arial" panose="020B0604020202020204" pitchFamily="34" charset="0"/>
              <a:buChar char="•"/>
            </a:pPr>
            <a:r>
              <a:rPr lang="en-US" dirty="0"/>
              <a:t>U+U </a:t>
            </a:r>
            <a:r>
              <a:rPr lang="en-US" sz="2000" dirty="0"/>
              <a:t>(non-spherical)</a:t>
            </a:r>
            <a:r>
              <a:rPr lang="en-US" dirty="0"/>
              <a:t>, Zr+Zr / Ru+Ru </a:t>
            </a:r>
            <a:r>
              <a:rPr lang="en-US" sz="2000" dirty="0"/>
              <a:t>(same A = 95, max different </a:t>
            </a:r>
            <a:r>
              <a:rPr lang="en-US" sz="2000" dirty="0">
                <a:latin typeface="Symbol" pitchFamily="2" charset="2"/>
              </a:rPr>
              <a:t>D</a:t>
            </a:r>
            <a:r>
              <a:rPr lang="en-US" sz="2000" dirty="0"/>
              <a:t>Z = 4)</a:t>
            </a:r>
            <a:endParaRPr lang="en-US" dirty="0"/>
          </a:p>
          <a:p>
            <a:pPr marL="457200" indent="-457200">
              <a:buFont typeface="Arial" panose="020B0604020202020204" pitchFamily="34" charset="0"/>
              <a:buChar char="•"/>
            </a:pPr>
            <a:r>
              <a:rPr lang="en-US" dirty="0"/>
              <a:t>Au+Au luminosity at 3.85 to 9.8 GeV/nucleon </a:t>
            </a:r>
            <a:br>
              <a:rPr lang="en-US" dirty="0"/>
            </a:br>
            <a:r>
              <a:rPr lang="en-US" dirty="0"/>
              <a:t> </a:t>
            </a:r>
            <a:r>
              <a:rPr lang="en-US" sz="2000" dirty="0"/>
              <a:t>(Beam Energy Scan, including a fixed target program)</a:t>
            </a:r>
          </a:p>
          <a:p>
            <a:pPr marL="457200" indent="-457200">
              <a:buFont typeface="Arial" panose="020B0604020202020204" pitchFamily="34" charset="0"/>
              <a:buChar char="•"/>
            </a:pPr>
            <a:r>
              <a:rPr lang="en-US" dirty="0"/>
              <a:t>New detector for 2023 to 2025: sPHENIX</a:t>
            </a:r>
          </a:p>
        </p:txBody>
      </p:sp>
      <p:sp>
        <p:nvSpPr>
          <p:cNvPr id="4" name="Slide Number Placeholder 3">
            <a:extLst>
              <a:ext uri="{FF2B5EF4-FFF2-40B4-BE49-F238E27FC236}">
                <a16:creationId xmlns:a16="http://schemas.microsoft.com/office/drawing/2014/main" id="{2C24A325-FE0B-2C57-91C6-D26D0102EC82}"/>
              </a:ext>
            </a:extLst>
          </p:cNvPr>
          <p:cNvSpPr>
            <a:spLocks noGrp="1"/>
          </p:cNvSpPr>
          <p:nvPr>
            <p:ph type="sldNum" sz="quarter" idx="4"/>
          </p:nvPr>
        </p:nvSpPr>
        <p:spPr/>
        <p:txBody>
          <a:bodyPr/>
          <a:lstStyle/>
          <a:p>
            <a:fld id="{933A556B-7C63-244D-9B7C-B0EA8042B330}" type="slidenum">
              <a:rPr lang="en-US" smtClean="0"/>
              <a:pPr/>
              <a:t>17</a:t>
            </a:fld>
            <a:endParaRPr lang="en-US" sz="1000" dirty="0"/>
          </a:p>
        </p:txBody>
      </p:sp>
      <p:grpSp>
        <p:nvGrpSpPr>
          <p:cNvPr id="8" name="Group 7">
            <a:extLst>
              <a:ext uri="{FF2B5EF4-FFF2-40B4-BE49-F238E27FC236}">
                <a16:creationId xmlns:a16="http://schemas.microsoft.com/office/drawing/2014/main" id="{E0712EF0-41D6-3F73-5D8B-FA28DF4B75EA}"/>
              </a:ext>
            </a:extLst>
          </p:cNvPr>
          <p:cNvGrpSpPr/>
          <p:nvPr/>
        </p:nvGrpSpPr>
        <p:grpSpPr>
          <a:xfrm>
            <a:off x="5955957" y="2435631"/>
            <a:ext cx="6111955" cy="1477328"/>
            <a:chOff x="5955957" y="2634411"/>
            <a:chExt cx="6111955" cy="1477328"/>
          </a:xfrm>
        </p:grpSpPr>
        <p:sp>
          <p:nvSpPr>
            <p:cNvPr id="5" name="TextBox 4">
              <a:extLst>
                <a:ext uri="{FF2B5EF4-FFF2-40B4-BE49-F238E27FC236}">
                  <a16:creationId xmlns:a16="http://schemas.microsoft.com/office/drawing/2014/main" id="{20EEAA8F-D681-2E86-EA17-CCDE8D77A30A}"/>
                </a:ext>
              </a:extLst>
            </p:cNvPr>
            <p:cNvSpPr txBox="1"/>
            <p:nvPr/>
          </p:nvSpPr>
          <p:spPr>
            <a:xfrm>
              <a:off x="9780106" y="2634411"/>
              <a:ext cx="2287806" cy="1477328"/>
            </a:xfrm>
            <a:prstGeom prst="rect">
              <a:avLst/>
            </a:prstGeom>
            <a:noFill/>
          </p:spPr>
          <p:txBody>
            <a:bodyPr wrap="none" rtlCol="0">
              <a:spAutoFit/>
            </a:bodyPr>
            <a:lstStyle/>
            <a:p>
              <a:r>
                <a:rPr lang="en-US" dirty="0">
                  <a:solidFill>
                    <a:srgbClr val="0432FF"/>
                  </a:solidFill>
                </a:rPr>
                <a:t>only ion combination</a:t>
              </a:r>
              <a:br>
                <a:rPr lang="en-US" dirty="0">
                  <a:solidFill>
                    <a:srgbClr val="0432FF"/>
                  </a:solidFill>
                </a:rPr>
              </a:br>
              <a:r>
                <a:rPr lang="en-US" dirty="0">
                  <a:solidFill>
                    <a:srgbClr val="0432FF"/>
                  </a:solidFill>
                </a:rPr>
                <a:t>shared between</a:t>
              </a:r>
            </a:p>
            <a:p>
              <a:r>
                <a:rPr lang="en-US" dirty="0">
                  <a:solidFill>
                    <a:srgbClr val="0432FF"/>
                  </a:solidFill>
                </a:rPr>
                <a:t>RHIC and LHC is </a:t>
              </a:r>
              <a:br>
                <a:rPr lang="en-US" dirty="0">
                  <a:solidFill>
                    <a:srgbClr val="0432FF"/>
                  </a:solidFill>
                </a:rPr>
              </a:br>
              <a:r>
                <a:rPr lang="en-US" dirty="0">
                  <a:solidFill>
                    <a:srgbClr val="0432FF"/>
                  </a:solidFill>
                </a:rPr>
                <a:t>O+O (except for p)</a:t>
              </a:r>
              <a:br>
                <a:rPr lang="en-US" dirty="0">
                  <a:solidFill>
                    <a:srgbClr val="0432FF"/>
                  </a:solidFill>
                </a:rPr>
              </a:br>
              <a:endParaRPr lang="en-US" dirty="0">
                <a:solidFill>
                  <a:srgbClr val="0432FF"/>
                </a:solidFill>
              </a:endParaRPr>
            </a:p>
          </p:txBody>
        </p:sp>
        <p:cxnSp>
          <p:nvCxnSpPr>
            <p:cNvPr id="7" name="Straight Arrow Connector 6">
              <a:extLst>
                <a:ext uri="{FF2B5EF4-FFF2-40B4-BE49-F238E27FC236}">
                  <a16:creationId xmlns:a16="http://schemas.microsoft.com/office/drawing/2014/main" id="{84AABFA5-CF3C-4D4A-2AF8-61C8ACFDFACE}"/>
                </a:ext>
              </a:extLst>
            </p:cNvPr>
            <p:cNvCxnSpPr>
              <a:cxnSpLocks/>
            </p:cNvCxnSpPr>
            <p:nvPr/>
          </p:nvCxnSpPr>
          <p:spPr>
            <a:xfrm flipH="1">
              <a:off x="5955957" y="3311290"/>
              <a:ext cx="3824149" cy="0"/>
            </a:xfrm>
            <a:prstGeom prst="straightConnector1">
              <a:avLst/>
            </a:prstGeom>
            <a:ln w="31750">
              <a:solidFill>
                <a:srgbClr val="0432FF"/>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10581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25505-4CAA-AD14-7B11-BC108501F6C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2E11D98-5C67-1AE9-2FA4-4C7D9846FB17}"/>
              </a:ext>
            </a:extLst>
          </p:cNvPr>
          <p:cNvSpPr>
            <a:spLocks noGrp="1"/>
          </p:cNvSpPr>
          <p:nvPr>
            <p:ph type="dt" sz="half" idx="10"/>
          </p:nvPr>
        </p:nvSpPr>
        <p:spPr bwMode="auto">
          <a:xfrm>
            <a:off x="76200" y="6553200"/>
            <a:ext cx="17526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tabLst>
                <a:tab pos="1714500" algn="r"/>
              </a:tabLs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Wolfram Fischer</a:t>
            </a:r>
            <a:endParaRPr lang="en-US" dirty="0">
              <a:latin typeface="Times New Roman" pitchFamily="18" charset="0"/>
            </a:endParaRPr>
          </a:p>
        </p:txBody>
      </p:sp>
      <p:sp>
        <p:nvSpPr>
          <p:cNvPr id="3" name="Footer Placeholder 2">
            <a:extLst>
              <a:ext uri="{FF2B5EF4-FFF2-40B4-BE49-F238E27FC236}">
                <a16:creationId xmlns:a16="http://schemas.microsoft.com/office/drawing/2014/main" id="{7411B6D5-A6BA-C41B-E61F-1373D3A9CB2A}"/>
              </a:ext>
            </a:extLst>
          </p:cNvPr>
          <p:cNvSpPr>
            <a:spLocks noGrp="1"/>
          </p:cNvSpPr>
          <p:nvPr>
            <p:ph type="ftr" sz="quarter" idx="11"/>
          </p:nvPr>
        </p:nvSpPr>
        <p:spPr bwMode="auto">
          <a:xfrm>
            <a:off x="8534400" y="6553200"/>
            <a:ext cx="4572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fld id="{B558D05A-655E-48D6-BEE5-5A6C8F729379}" type="slidenum">
              <a:rPr lang="en-US" smtClean="0"/>
              <a:pPr>
                <a:defRPr/>
              </a:pPr>
              <a:t>18</a:t>
            </a:fld>
            <a:r>
              <a:rPr lang="en-US"/>
              <a:t> </a:t>
            </a:r>
            <a:endParaRPr lang="en-US" sz="800" dirty="0">
              <a:latin typeface="Times New Roman" pitchFamily="18" charset="0"/>
            </a:endParaRPr>
          </a:p>
        </p:txBody>
      </p:sp>
      <p:sp>
        <p:nvSpPr>
          <p:cNvPr id="5" name="TextBox 4">
            <a:extLst>
              <a:ext uri="{FF2B5EF4-FFF2-40B4-BE49-F238E27FC236}">
                <a16:creationId xmlns:a16="http://schemas.microsoft.com/office/drawing/2014/main" id="{61FC5388-CCF0-229A-8C3F-FE60F86C4BC5}"/>
              </a:ext>
            </a:extLst>
          </p:cNvPr>
          <p:cNvSpPr txBox="1"/>
          <p:nvPr/>
        </p:nvSpPr>
        <p:spPr>
          <a:xfrm>
            <a:off x="3718969" y="5313258"/>
            <a:ext cx="8228343" cy="584775"/>
          </a:xfrm>
          <a:prstGeom prst="rect">
            <a:avLst/>
          </a:prstGeom>
          <a:noFill/>
        </p:spPr>
        <p:txBody>
          <a:bodyPr wrap="none" rtlCol="0">
            <a:spAutoFit/>
          </a:bodyPr>
          <a:lstStyle/>
          <a:p>
            <a:pPr algn="l"/>
            <a:r>
              <a:rPr lang="en-US" sz="3200" dirty="0"/>
              <a:t>RHIC Au+Au / U+U operation at full energy</a:t>
            </a:r>
          </a:p>
        </p:txBody>
      </p:sp>
      <p:pic>
        <p:nvPicPr>
          <p:cNvPr id="6" name="Picture 5" descr="Untitled.tiff">
            <a:extLst>
              <a:ext uri="{FF2B5EF4-FFF2-40B4-BE49-F238E27FC236}">
                <a16:creationId xmlns:a16="http://schemas.microsoft.com/office/drawing/2014/main" id="{50B9745B-849D-8D34-F0AF-27EFBCEA8A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0077" y="402224"/>
            <a:ext cx="5951257" cy="4105006"/>
          </a:xfrm>
          <a:prstGeom prst="rect">
            <a:avLst/>
          </a:prstGeom>
        </p:spPr>
      </p:pic>
      <p:pic>
        <p:nvPicPr>
          <p:cNvPr id="7" name="Picture 6" descr="Chart, line chart&#10;&#10;Description automatically generated">
            <a:extLst>
              <a:ext uri="{FF2B5EF4-FFF2-40B4-BE49-F238E27FC236}">
                <a16:creationId xmlns:a16="http://schemas.microsoft.com/office/drawing/2014/main" id="{5349E8A3-3CF1-FB5B-68F5-AE9D22243246}"/>
              </a:ext>
            </a:extLst>
          </p:cNvPr>
          <p:cNvPicPr>
            <a:picLocks noChangeAspect="1"/>
          </p:cNvPicPr>
          <p:nvPr/>
        </p:nvPicPr>
        <p:blipFill>
          <a:blip r:embed="rId3"/>
          <a:stretch>
            <a:fillRect/>
          </a:stretch>
        </p:blipFill>
        <p:spPr>
          <a:xfrm>
            <a:off x="267252" y="90281"/>
            <a:ext cx="4394200" cy="4466068"/>
          </a:xfrm>
          <a:prstGeom prst="rect">
            <a:avLst/>
          </a:prstGeom>
        </p:spPr>
      </p:pic>
      <p:grpSp>
        <p:nvGrpSpPr>
          <p:cNvPr id="10" name="Group 9">
            <a:extLst>
              <a:ext uri="{FF2B5EF4-FFF2-40B4-BE49-F238E27FC236}">
                <a16:creationId xmlns:a16="http://schemas.microsoft.com/office/drawing/2014/main" id="{0B7B5701-6D62-4AFA-C615-4C19A1CB1BEA}"/>
              </a:ext>
            </a:extLst>
          </p:cNvPr>
          <p:cNvGrpSpPr/>
          <p:nvPr/>
        </p:nvGrpSpPr>
        <p:grpSpPr>
          <a:xfrm>
            <a:off x="3376277" y="3979276"/>
            <a:ext cx="2060179" cy="990857"/>
            <a:chOff x="3614815" y="5142155"/>
            <a:chExt cx="2060179" cy="990857"/>
          </a:xfrm>
        </p:grpSpPr>
        <p:sp>
          <p:nvSpPr>
            <p:cNvPr id="8" name="TextBox 7">
              <a:extLst>
                <a:ext uri="{FF2B5EF4-FFF2-40B4-BE49-F238E27FC236}">
                  <a16:creationId xmlns:a16="http://schemas.microsoft.com/office/drawing/2014/main" id="{35EA143C-6DC0-3486-0B68-CA90B342A98C}"/>
                </a:ext>
              </a:extLst>
            </p:cNvPr>
            <p:cNvSpPr txBox="1"/>
            <p:nvPr/>
          </p:nvSpPr>
          <p:spPr>
            <a:xfrm>
              <a:off x="3614815" y="5671347"/>
              <a:ext cx="2060179" cy="461665"/>
            </a:xfrm>
            <a:prstGeom prst="rect">
              <a:avLst/>
            </a:prstGeom>
            <a:noFill/>
          </p:spPr>
          <p:txBody>
            <a:bodyPr wrap="none" rtlCol="0">
              <a:spAutoFit/>
            </a:bodyPr>
            <a:lstStyle/>
            <a:p>
              <a:r>
                <a:rPr lang="en-US" sz="1200" dirty="0"/>
                <a:t>can now be done in </a:t>
              </a:r>
              <a:r>
                <a:rPr lang="en-US" sz="1200"/>
                <a:t>1/2 day</a:t>
              </a:r>
              <a:br>
                <a:rPr lang="en-US" sz="1200"/>
              </a:br>
              <a:r>
                <a:rPr lang="en-US" sz="1200"/>
                <a:t>(200x faster)</a:t>
              </a:r>
              <a:endParaRPr lang="en-US" sz="1200" dirty="0"/>
            </a:p>
          </p:txBody>
        </p:sp>
        <p:cxnSp>
          <p:nvCxnSpPr>
            <p:cNvPr id="9" name="Straight Arrow Connector 8">
              <a:extLst>
                <a:ext uri="{FF2B5EF4-FFF2-40B4-BE49-F238E27FC236}">
                  <a16:creationId xmlns:a16="http://schemas.microsoft.com/office/drawing/2014/main" id="{571A6D3E-5F9C-55C0-8EE9-53B6C9EC166E}"/>
                </a:ext>
              </a:extLst>
            </p:cNvPr>
            <p:cNvCxnSpPr>
              <a:cxnSpLocks/>
              <a:stCxn id="8" idx="0"/>
            </p:cNvCxnSpPr>
            <p:nvPr/>
          </p:nvCxnSpPr>
          <p:spPr>
            <a:xfrm flipH="1" flipV="1">
              <a:off x="3915784" y="5142155"/>
              <a:ext cx="729121" cy="52919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8960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1982E-2655-A72F-5B28-1EDB0989B8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24047D-16D7-00A0-CCCC-0BBAB02D4450}"/>
              </a:ext>
            </a:extLst>
          </p:cNvPr>
          <p:cNvSpPr>
            <a:spLocks noGrp="1"/>
          </p:cNvSpPr>
          <p:nvPr>
            <p:ph type="title"/>
          </p:nvPr>
        </p:nvSpPr>
        <p:spPr/>
        <p:txBody>
          <a:bodyPr>
            <a:normAutofit/>
          </a:bodyPr>
          <a:lstStyle/>
          <a:p>
            <a:r>
              <a:rPr lang="en-US" sz="4000" dirty="0"/>
              <a:t>Performance limits – RHIC ions, high energy</a:t>
            </a:r>
          </a:p>
        </p:txBody>
      </p:sp>
      <p:sp>
        <p:nvSpPr>
          <p:cNvPr id="3" name="Content Placeholder 2">
            <a:extLst>
              <a:ext uri="{FF2B5EF4-FFF2-40B4-BE49-F238E27FC236}">
                <a16:creationId xmlns:a16="http://schemas.microsoft.com/office/drawing/2014/main" id="{6530B12B-284D-9A7B-8283-A5B4EB47C6AE}"/>
              </a:ext>
            </a:extLst>
          </p:cNvPr>
          <p:cNvSpPr>
            <a:spLocks noGrp="1"/>
          </p:cNvSpPr>
          <p:nvPr>
            <p:ph idx="1"/>
          </p:nvPr>
        </p:nvSpPr>
        <p:spPr>
          <a:xfrm>
            <a:off x="571500" y="1825625"/>
            <a:ext cx="11049000" cy="4496153"/>
          </a:xfrm>
        </p:spPr>
        <p:txBody>
          <a:bodyPr>
            <a:normAutofit fontScale="85000" lnSpcReduction="20000"/>
          </a:bodyPr>
          <a:lstStyle/>
          <a:p>
            <a:pPr marL="342900" indent="-342900">
              <a:buFont typeface="Arial"/>
              <a:buChar char="•"/>
            </a:pPr>
            <a:r>
              <a:rPr lang="en-US" dirty="0"/>
              <a:t>Bunch intensity </a:t>
            </a:r>
            <a:r>
              <a:rPr lang="en-US" i="1" dirty="0">
                <a:latin typeface="Times New Roman"/>
                <a:cs typeface="Times New Roman"/>
              </a:rPr>
              <a:t>N</a:t>
            </a:r>
            <a:r>
              <a:rPr lang="en-US" i="1" baseline="-25000" dirty="0">
                <a:latin typeface="Times New Roman"/>
                <a:cs typeface="Times New Roman"/>
              </a:rPr>
              <a:t>b</a:t>
            </a:r>
            <a:r>
              <a:rPr lang="en-US" dirty="0"/>
              <a:t>, limited by injectors</a:t>
            </a:r>
            <a:br>
              <a:rPr lang="en-US" dirty="0">
                <a:solidFill>
                  <a:schemeClr val="accent2"/>
                </a:solidFill>
              </a:rPr>
            </a:br>
            <a:r>
              <a:rPr lang="en-US" dirty="0">
                <a:solidFill>
                  <a:schemeClr val="accent2"/>
                </a:solidFill>
              </a:rPr>
              <a:t> </a:t>
            </a:r>
            <a:r>
              <a:rPr lang="en-US" dirty="0">
                <a:solidFill>
                  <a:srgbClr val="0432FF"/>
                </a:solidFill>
              </a:rPr>
              <a:t>EBIS, bunch </a:t>
            </a:r>
            <a:r>
              <a:rPr lang="en-US" dirty="0">
                <a:solidFill>
                  <a:srgbClr val="0000FF"/>
                </a:solidFill>
              </a:rPr>
              <a:t>merges in Booster and AGS</a:t>
            </a:r>
            <a:br>
              <a:rPr lang="en-US" dirty="0">
                <a:solidFill>
                  <a:srgbClr val="0000FF"/>
                </a:solidFill>
              </a:rPr>
            </a:br>
            <a:r>
              <a:rPr lang="en-US" dirty="0">
                <a:solidFill>
                  <a:srgbClr val="0000FF"/>
                </a:solidFill>
              </a:rPr>
              <a:t> transition instability</a:t>
            </a:r>
            <a:br>
              <a:rPr lang="en-US" dirty="0">
                <a:solidFill>
                  <a:srgbClr val="0000FF"/>
                </a:solidFill>
              </a:rPr>
            </a:br>
            <a:r>
              <a:rPr lang="en-US" dirty="0">
                <a:solidFill>
                  <a:srgbClr val="0000FF"/>
                </a:solidFill>
              </a:rPr>
              <a:t> luminosity lifetime </a:t>
            </a:r>
            <a:br>
              <a:rPr lang="en-US" dirty="0">
                <a:solidFill>
                  <a:srgbClr val="0000FF"/>
                </a:solidFill>
              </a:rPr>
            </a:br>
            <a:r>
              <a:rPr lang="en-US" dirty="0">
                <a:solidFill>
                  <a:srgbClr val="0000FF"/>
                </a:solidFill>
              </a:rPr>
              <a:t> aim for &gt;2x10</a:t>
            </a:r>
            <a:r>
              <a:rPr lang="en-US" baseline="30000" dirty="0">
                <a:solidFill>
                  <a:srgbClr val="0000FF"/>
                </a:solidFill>
              </a:rPr>
              <a:t>9</a:t>
            </a:r>
            <a:r>
              <a:rPr lang="en-US" dirty="0">
                <a:solidFill>
                  <a:srgbClr val="0000FF"/>
                </a:solidFill>
              </a:rPr>
              <a:t> in store ultimately</a:t>
            </a:r>
          </a:p>
          <a:p>
            <a:pPr marL="342900" indent="-342900">
              <a:buFont typeface="Arial"/>
              <a:buChar char="•"/>
            </a:pPr>
            <a:endParaRPr lang="en-US" dirty="0"/>
          </a:p>
          <a:p>
            <a:pPr marL="342900" indent="-342900">
              <a:buFont typeface="Arial"/>
              <a:buChar char="•"/>
            </a:pPr>
            <a:r>
              <a:rPr lang="en-US" dirty="0"/>
              <a:t>Intrabeam scattering </a:t>
            </a:r>
            <a:br>
              <a:rPr lang="en-US" dirty="0"/>
            </a:br>
            <a:r>
              <a:rPr lang="en-US" dirty="0"/>
              <a:t>  </a:t>
            </a:r>
            <a:r>
              <a:rPr lang="en-US" dirty="0">
                <a:solidFill>
                  <a:srgbClr val="0000FF"/>
                </a:solidFill>
              </a:rPr>
              <a:t>=&gt; stochastic cooling</a:t>
            </a:r>
            <a:br>
              <a:rPr lang="en-US" dirty="0">
                <a:solidFill>
                  <a:srgbClr val="0000FF"/>
                </a:solidFill>
              </a:rPr>
            </a:br>
            <a:br>
              <a:rPr lang="en-US" sz="1600" dirty="0">
                <a:solidFill>
                  <a:srgbClr val="0000FF"/>
                </a:solidFill>
              </a:rPr>
            </a:br>
            <a:endParaRPr lang="en-US" sz="1600" dirty="0">
              <a:solidFill>
                <a:srgbClr val="0000FF"/>
              </a:solidFill>
            </a:endParaRPr>
          </a:p>
          <a:p>
            <a:pPr marL="342900" indent="-342900">
              <a:buFont typeface="Arial"/>
              <a:buChar char="•"/>
            </a:pPr>
            <a:r>
              <a:rPr lang="en-US" dirty="0"/>
              <a:t>Lattice with small </a:t>
            </a:r>
            <a:r>
              <a:rPr lang="en-US" dirty="0">
                <a:latin typeface="Symbol" charset="2"/>
                <a:cs typeface="Symbol" charset="2"/>
              </a:rPr>
              <a:t>b</a:t>
            </a:r>
            <a:r>
              <a:rPr lang="en-US" dirty="0"/>
              <a:t>* and large off-momentum dynamic aperture</a:t>
            </a:r>
            <a:br>
              <a:rPr lang="en-US" dirty="0"/>
            </a:br>
            <a:r>
              <a:rPr lang="en-US" dirty="0"/>
              <a:t>  </a:t>
            </a:r>
            <a:r>
              <a:rPr lang="en-US" dirty="0">
                <a:solidFill>
                  <a:srgbClr val="0000FF"/>
                </a:solidFill>
              </a:rPr>
              <a:t>with hourglass factor ≈0.5 at end of store, need large </a:t>
            </a:r>
            <a:r>
              <a:rPr lang="en-US" dirty="0">
                <a:solidFill>
                  <a:srgbClr val="0000FF"/>
                </a:solidFill>
                <a:latin typeface="Symbol" charset="2"/>
                <a:cs typeface="Symbol" charset="2"/>
              </a:rPr>
              <a:t>b</a:t>
            </a:r>
            <a:r>
              <a:rPr lang="en-US" dirty="0">
                <a:solidFill>
                  <a:srgbClr val="0000FF"/>
                </a:solidFill>
              </a:rPr>
              <a:t>* reduction </a:t>
            </a:r>
            <a:br>
              <a:rPr lang="en-US" dirty="0">
                <a:solidFill>
                  <a:srgbClr val="0000FF"/>
                </a:solidFill>
              </a:rPr>
            </a:br>
            <a:r>
              <a:rPr lang="en-US" dirty="0">
                <a:solidFill>
                  <a:srgbClr val="0000FF"/>
                </a:solidFill>
              </a:rPr>
              <a:t>  any lattice change must not result in additional beam losses</a:t>
            </a:r>
            <a:br>
              <a:rPr lang="en-US" dirty="0"/>
            </a:br>
            <a:r>
              <a:rPr lang="en-US" dirty="0"/>
              <a:t>  </a:t>
            </a:r>
            <a:r>
              <a:rPr lang="en-US" dirty="0">
                <a:solidFill>
                  <a:srgbClr val="0000FF"/>
                </a:solidFill>
              </a:rPr>
              <a:t>dynamic </a:t>
            </a:r>
            <a:r>
              <a:rPr lang="en-US" dirty="0">
                <a:solidFill>
                  <a:srgbClr val="0000FF"/>
                </a:solidFill>
                <a:latin typeface="Symbol" charset="2"/>
                <a:cs typeface="Symbol" charset="2"/>
              </a:rPr>
              <a:t>b</a:t>
            </a:r>
            <a:r>
              <a:rPr lang="en-US" dirty="0">
                <a:solidFill>
                  <a:srgbClr val="0000FF"/>
                </a:solidFill>
              </a:rPr>
              <a:t>* reduction after emittance decreased by cooling </a:t>
            </a:r>
            <a:br>
              <a:rPr lang="en-US" dirty="0">
                <a:solidFill>
                  <a:srgbClr val="0000FF"/>
                </a:solidFill>
              </a:rPr>
            </a:br>
            <a:endParaRPr lang="en-US" dirty="0"/>
          </a:p>
          <a:p>
            <a:pPr marL="0" indent="0"/>
            <a:r>
              <a:rPr lang="en-US" dirty="0">
                <a:solidFill>
                  <a:srgbClr val="FF0000"/>
                </a:solidFill>
              </a:rPr>
              <a:t>Goal is to have burn-off as the dominant beam loss mechanism.</a:t>
            </a:r>
          </a:p>
        </p:txBody>
      </p:sp>
      <p:sp>
        <p:nvSpPr>
          <p:cNvPr id="4" name="Footer Placeholder 3">
            <a:extLst>
              <a:ext uri="{FF2B5EF4-FFF2-40B4-BE49-F238E27FC236}">
                <a16:creationId xmlns:a16="http://schemas.microsoft.com/office/drawing/2014/main" id="{95919501-5EB0-46BE-1391-5B757CE92718}"/>
              </a:ext>
            </a:extLst>
          </p:cNvPr>
          <p:cNvSpPr>
            <a:spLocks noGrp="1"/>
          </p:cNvSpPr>
          <p:nvPr>
            <p:ph type="ftr" sz="quarter" idx="11"/>
          </p:nvPr>
        </p:nvSpPr>
        <p:spPr bwMode="auto">
          <a:xfrm>
            <a:off x="8534400" y="6553200"/>
            <a:ext cx="4572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fld id="{4458C1C5-6436-4E31-8D48-2E701D44914F}" type="slidenum">
              <a:rPr lang="en-US" smtClean="0"/>
              <a:pPr>
                <a:defRPr/>
              </a:pPr>
              <a:t>19</a:t>
            </a:fld>
            <a:r>
              <a:rPr lang="en-US"/>
              <a:t> </a:t>
            </a:r>
            <a:endParaRPr lang="en-US" sz="800" dirty="0">
              <a:latin typeface="Times New Roman" pitchFamily="18" charset="0"/>
            </a:endParaRPr>
          </a:p>
        </p:txBody>
      </p:sp>
      <p:pic>
        <p:nvPicPr>
          <p:cNvPr id="5" name="Picture 1028" descr="C:\Documents and Settings\wfischer\My Documents\CADXXX_02.jpg">
            <a:extLst>
              <a:ext uri="{FF2B5EF4-FFF2-40B4-BE49-F238E27FC236}">
                <a16:creationId xmlns:a16="http://schemas.microsoft.com/office/drawing/2014/main" id="{258803B4-8B52-7D34-4D16-088D3F287E72}"/>
              </a:ext>
            </a:extLst>
          </p:cNvPr>
          <p:cNvPicPr>
            <a:picLocks noChangeAspect="1" noChangeArrowheads="1"/>
          </p:cNvPicPr>
          <p:nvPr/>
        </p:nvPicPr>
        <p:blipFill>
          <a:blip r:embed="rId2"/>
          <a:srcRect/>
          <a:stretch>
            <a:fillRect/>
          </a:stretch>
        </p:blipFill>
        <p:spPr bwMode="auto">
          <a:xfrm>
            <a:off x="8013894" y="2340615"/>
            <a:ext cx="3606606" cy="1934767"/>
          </a:xfrm>
          <a:prstGeom prst="rect">
            <a:avLst/>
          </a:prstGeom>
          <a:noFill/>
          <a:ln w="9525">
            <a:noFill/>
            <a:miter lim="800000"/>
            <a:headEnd/>
            <a:tailEnd/>
          </a:ln>
        </p:spPr>
      </p:pic>
      <p:graphicFrame>
        <p:nvGraphicFramePr>
          <p:cNvPr id="6" name="Object 2048">
            <a:extLst>
              <a:ext uri="{FF2B5EF4-FFF2-40B4-BE49-F238E27FC236}">
                <a16:creationId xmlns:a16="http://schemas.microsoft.com/office/drawing/2014/main" id="{AD2AA0C3-BC44-F100-CE5E-8EB1D0890B38}"/>
              </a:ext>
            </a:extLst>
          </p:cNvPr>
          <p:cNvGraphicFramePr>
            <a:graphicFrameLocks noChangeAspect="1"/>
          </p:cNvGraphicFramePr>
          <p:nvPr>
            <p:extLst>
              <p:ext uri="{D42A27DB-BD31-4B8C-83A1-F6EECF244321}">
                <p14:modId xmlns:p14="http://schemas.microsoft.com/office/powerpoint/2010/main" val="501412628"/>
              </p:ext>
            </p:extLst>
          </p:nvPr>
        </p:nvGraphicFramePr>
        <p:xfrm>
          <a:off x="8013894" y="1493683"/>
          <a:ext cx="3622675" cy="779463"/>
        </p:xfrm>
        <a:graphic>
          <a:graphicData uri="http://schemas.openxmlformats.org/presentationml/2006/ole">
            <mc:AlternateContent xmlns:mc="http://schemas.openxmlformats.org/markup-compatibility/2006">
              <mc:Choice xmlns:v="urn:schemas-microsoft-com:vml" Requires="v">
                <p:oleObj name="Equation" r:id="rId3" imgW="2146300" imgH="444500" progId="Equation.3">
                  <p:embed/>
                </p:oleObj>
              </mc:Choice>
              <mc:Fallback>
                <p:oleObj name="Equation" r:id="rId3" imgW="2146300" imgH="444500" progId="Equation.3">
                  <p:embed/>
                  <p:pic>
                    <p:nvPicPr>
                      <p:cNvPr id="6" name="Object 2048">
                        <a:extLst>
                          <a:ext uri="{FF2B5EF4-FFF2-40B4-BE49-F238E27FC236}">
                            <a16:creationId xmlns:a16="http://schemas.microsoft.com/office/drawing/2014/main" id="{AD2AA0C3-BC44-F100-CE5E-8EB1D0890B38}"/>
                          </a:ext>
                        </a:extLst>
                      </p:cNvPr>
                      <p:cNvPicPr>
                        <a:picLocks noChangeAspect="1" noChangeArrowheads="1"/>
                      </p:cNvPicPr>
                      <p:nvPr/>
                    </p:nvPicPr>
                    <p:blipFill>
                      <a:blip r:embed="rId4"/>
                      <a:srcRect/>
                      <a:stretch>
                        <a:fillRect/>
                      </a:stretch>
                    </p:blipFill>
                    <p:spPr bwMode="auto">
                      <a:xfrm>
                        <a:off x="8013894" y="1493683"/>
                        <a:ext cx="3622675" cy="779463"/>
                      </a:xfrm>
                      <a:prstGeom prst="rect">
                        <a:avLst/>
                      </a:prstGeom>
                      <a:solidFill>
                        <a:srgbClr val="FFFF99"/>
                      </a:solidFill>
                    </p:spPr>
                  </p:pic>
                </p:oleObj>
              </mc:Fallback>
            </mc:AlternateContent>
          </a:graphicData>
        </a:graphic>
      </p:graphicFrame>
    </p:spTree>
    <p:extLst>
      <p:ext uri="{BB962C8B-B14F-4D97-AF65-F5344CB8AC3E}">
        <p14:creationId xmlns:p14="http://schemas.microsoft.com/office/powerpoint/2010/main" val="2673102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57C54C-520D-EBED-DF0B-7CA67FC4AB0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27FFAB-ED8C-C18C-BDE0-9F3EB7AE8095}"/>
              </a:ext>
            </a:extLst>
          </p:cNvPr>
          <p:cNvSpPr>
            <a:spLocks noGrp="1"/>
          </p:cNvSpPr>
          <p:nvPr>
            <p:ph type="sldNum" sz="quarter" idx="4"/>
          </p:nvPr>
        </p:nvSpPr>
        <p:spPr/>
        <p:txBody>
          <a:bodyPr/>
          <a:lstStyle/>
          <a:p>
            <a:fld id="{933A556B-7C63-244D-9B7C-B0EA8042B330}" type="slidenum">
              <a:rPr lang="en-US" smtClean="0"/>
              <a:pPr/>
              <a:t>2</a:t>
            </a:fld>
            <a:endParaRPr lang="en-US" sz="1000" dirty="0"/>
          </a:p>
        </p:txBody>
      </p:sp>
      <p:pic>
        <p:nvPicPr>
          <p:cNvPr id="3" name="Picture 2">
            <a:extLst>
              <a:ext uri="{FF2B5EF4-FFF2-40B4-BE49-F238E27FC236}">
                <a16:creationId xmlns:a16="http://schemas.microsoft.com/office/drawing/2014/main" id="{16C30C37-12AE-E707-5D75-AB59DB5A6234}"/>
              </a:ext>
            </a:extLst>
          </p:cNvPr>
          <p:cNvPicPr>
            <a:picLocks noChangeAspect="1"/>
          </p:cNvPicPr>
          <p:nvPr/>
        </p:nvPicPr>
        <p:blipFill>
          <a:blip r:embed="rId2"/>
          <a:stretch>
            <a:fillRect/>
          </a:stretch>
        </p:blipFill>
        <p:spPr>
          <a:xfrm>
            <a:off x="0" y="-75304"/>
            <a:ext cx="12192000" cy="6933304"/>
          </a:xfrm>
          <a:prstGeom prst="rect">
            <a:avLst/>
          </a:prstGeom>
        </p:spPr>
      </p:pic>
      <p:grpSp>
        <p:nvGrpSpPr>
          <p:cNvPr id="9" name="Group 8">
            <a:extLst>
              <a:ext uri="{FF2B5EF4-FFF2-40B4-BE49-F238E27FC236}">
                <a16:creationId xmlns:a16="http://schemas.microsoft.com/office/drawing/2014/main" id="{36E3C495-8AC1-62E0-65F6-B2D92B370D5A}"/>
              </a:ext>
            </a:extLst>
          </p:cNvPr>
          <p:cNvGrpSpPr/>
          <p:nvPr/>
        </p:nvGrpSpPr>
        <p:grpSpPr>
          <a:xfrm>
            <a:off x="7553104" y="1189839"/>
            <a:ext cx="4638896" cy="1086661"/>
            <a:chOff x="7520830" y="1107897"/>
            <a:chExt cx="4638896" cy="1086661"/>
          </a:xfrm>
        </p:grpSpPr>
        <p:sp>
          <p:nvSpPr>
            <p:cNvPr id="4" name="TextBox 3">
              <a:extLst>
                <a:ext uri="{FF2B5EF4-FFF2-40B4-BE49-F238E27FC236}">
                  <a16:creationId xmlns:a16="http://schemas.microsoft.com/office/drawing/2014/main" id="{2F760A63-C1E5-18B4-501F-D4AD67545426}"/>
                </a:ext>
              </a:extLst>
            </p:cNvPr>
            <p:cNvSpPr txBox="1"/>
            <p:nvPr/>
          </p:nvSpPr>
          <p:spPr>
            <a:xfrm>
              <a:off x="7520830" y="1107897"/>
              <a:ext cx="4638896" cy="461665"/>
            </a:xfrm>
            <a:prstGeom prst="rect">
              <a:avLst/>
            </a:prstGeom>
            <a:noFill/>
          </p:spPr>
          <p:txBody>
            <a:bodyPr wrap="square" rtlCol="0">
              <a:spAutoFit/>
            </a:bodyPr>
            <a:lstStyle/>
            <a:p>
              <a:pPr algn="ctr"/>
              <a:r>
                <a:rPr lang="en-US" sz="2400" b="1" dirty="0">
                  <a:solidFill>
                    <a:schemeClr val="bg1"/>
                  </a:solidFill>
                </a:rPr>
                <a:t>Relativistic Heavy Ion Collider</a:t>
              </a:r>
              <a:endParaRPr lang="en-US" b="1" dirty="0">
                <a:solidFill>
                  <a:schemeClr val="bg1"/>
                </a:solidFill>
              </a:endParaRPr>
            </a:p>
          </p:txBody>
        </p:sp>
        <p:cxnSp>
          <p:nvCxnSpPr>
            <p:cNvPr id="6" name="Straight Arrow Connector 5">
              <a:extLst>
                <a:ext uri="{FF2B5EF4-FFF2-40B4-BE49-F238E27FC236}">
                  <a16:creationId xmlns:a16="http://schemas.microsoft.com/office/drawing/2014/main" id="{0E656984-7D10-AB0C-6EE9-69E82F2B6C46}"/>
                </a:ext>
              </a:extLst>
            </p:cNvPr>
            <p:cNvCxnSpPr>
              <a:cxnSpLocks/>
            </p:cNvCxnSpPr>
            <p:nvPr/>
          </p:nvCxnSpPr>
          <p:spPr>
            <a:xfrm>
              <a:off x="10112188" y="1666519"/>
              <a:ext cx="0" cy="528039"/>
            </a:xfrm>
            <a:prstGeom prst="straightConnector1">
              <a:avLst/>
            </a:prstGeom>
            <a:ln w="3175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5" name="TextBox 4">
            <a:extLst>
              <a:ext uri="{FF2B5EF4-FFF2-40B4-BE49-F238E27FC236}">
                <a16:creationId xmlns:a16="http://schemas.microsoft.com/office/drawing/2014/main" id="{076C7773-5A23-31FD-906D-F1796BB3B8CF}"/>
              </a:ext>
            </a:extLst>
          </p:cNvPr>
          <p:cNvSpPr txBox="1"/>
          <p:nvPr/>
        </p:nvSpPr>
        <p:spPr>
          <a:xfrm>
            <a:off x="596347" y="3289852"/>
            <a:ext cx="2225738" cy="461665"/>
          </a:xfrm>
          <a:prstGeom prst="rect">
            <a:avLst/>
          </a:prstGeom>
          <a:noFill/>
        </p:spPr>
        <p:txBody>
          <a:bodyPr wrap="none" rtlCol="0">
            <a:spAutoFit/>
          </a:bodyPr>
          <a:lstStyle/>
          <a:p>
            <a:r>
              <a:rPr lang="en-US" sz="2400" b="1" dirty="0">
                <a:solidFill>
                  <a:schemeClr val="bg1"/>
                </a:solidFill>
              </a:rPr>
              <a:t>New York City</a:t>
            </a:r>
          </a:p>
        </p:txBody>
      </p:sp>
    </p:spTree>
    <p:extLst>
      <p:ext uri="{BB962C8B-B14F-4D97-AF65-F5344CB8AC3E}">
        <p14:creationId xmlns:p14="http://schemas.microsoft.com/office/powerpoint/2010/main" val="3163562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7E597A-5CA0-3FA6-3A31-F06654E8C7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638BEB-476A-DB88-9D5B-0FC6D8E91D3B}"/>
              </a:ext>
            </a:extLst>
          </p:cNvPr>
          <p:cNvSpPr>
            <a:spLocks noGrp="1"/>
          </p:cNvSpPr>
          <p:nvPr>
            <p:ph type="title"/>
          </p:nvPr>
        </p:nvSpPr>
        <p:spPr>
          <a:xfrm>
            <a:off x="571500" y="365125"/>
            <a:ext cx="11049000" cy="646331"/>
          </a:xfrm>
        </p:spPr>
        <p:txBody>
          <a:bodyPr>
            <a:normAutofit fontScale="90000"/>
          </a:bodyPr>
          <a:lstStyle/>
          <a:p>
            <a:r>
              <a:rPr lang="en-US" dirty="0"/>
              <a:t>RHIC Run-14                         </a:t>
            </a:r>
            <a:r>
              <a:rPr lang="en-US" sz="2800" b="0" dirty="0">
                <a:solidFill>
                  <a:schemeClr val="tx2"/>
                </a:solidFill>
              </a:rPr>
              <a:t>Delivering RHIC-II luminosity</a:t>
            </a:r>
            <a:endParaRPr lang="en-US" b="0" dirty="0">
              <a:solidFill>
                <a:schemeClr val="tx2"/>
              </a:solidFill>
            </a:endParaRPr>
          </a:p>
        </p:txBody>
      </p:sp>
      <p:pic>
        <p:nvPicPr>
          <p:cNvPr id="4" name="Picture 3" descr="Untitled.tiff">
            <a:extLst>
              <a:ext uri="{FF2B5EF4-FFF2-40B4-BE49-F238E27FC236}">
                <a16:creationId xmlns:a16="http://schemas.microsoft.com/office/drawing/2014/main" id="{D15CEB66-C23B-C3DD-C670-FEF6F8EB7B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1" y="1638660"/>
            <a:ext cx="6683000" cy="4609741"/>
          </a:xfrm>
          <a:prstGeom prst="rect">
            <a:avLst/>
          </a:prstGeom>
        </p:spPr>
      </p:pic>
      <p:grpSp>
        <p:nvGrpSpPr>
          <p:cNvPr id="27" name="Group 26">
            <a:extLst>
              <a:ext uri="{FF2B5EF4-FFF2-40B4-BE49-F238E27FC236}">
                <a16:creationId xmlns:a16="http://schemas.microsoft.com/office/drawing/2014/main" id="{7BD098A2-7F9A-A060-34C4-9CA224F68A23}"/>
              </a:ext>
            </a:extLst>
          </p:cNvPr>
          <p:cNvGrpSpPr/>
          <p:nvPr/>
        </p:nvGrpSpPr>
        <p:grpSpPr>
          <a:xfrm>
            <a:off x="7620000" y="4365681"/>
            <a:ext cx="3092050" cy="646331"/>
            <a:chOff x="6172200" y="4047871"/>
            <a:chExt cx="3092050" cy="646331"/>
          </a:xfrm>
        </p:grpSpPr>
        <p:cxnSp>
          <p:nvCxnSpPr>
            <p:cNvPr id="6" name="Straight Arrow Connector 5">
              <a:extLst>
                <a:ext uri="{FF2B5EF4-FFF2-40B4-BE49-F238E27FC236}">
                  <a16:creationId xmlns:a16="http://schemas.microsoft.com/office/drawing/2014/main" id="{073FC852-8D7A-6884-6FA6-9C0F86491195}"/>
                </a:ext>
              </a:extLst>
            </p:cNvPr>
            <p:cNvCxnSpPr/>
            <p:nvPr/>
          </p:nvCxnSpPr>
          <p:spPr bwMode="auto">
            <a:xfrm flipH="1">
              <a:off x="6172200" y="4254191"/>
              <a:ext cx="990600" cy="13009"/>
            </a:xfrm>
            <a:prstGeom prst="straightConnector1">
              <a:avLst/>
            </a:prstGeom>
            <a:noFill/>
            <a:ln w="38100" cap="flat" cmpd="sng" algn="ctr">
              <a:solidFill>
                <a:srgbClr val="FF0000"/>
              </a:solidFill>
              <a:prstDash val="solid"/>
              <a:round/>
              <a:headEnd type="none" w="med" len="med"/>
              <a:tailEnd type="arrow"/>
            </a:ln>
            <a:effectLst/>
          </p:spPr>
        </p:cxnSp>
        <p:sp>
          <p:nvSpPr>
            <p:cNvPr id="7" name="TextBox 6">
              <a:extLst>
                <a:ext uri="{FF2B5EF4-FFF2-40B4-BE49-F238E27FC236}">
                  <a16:creationId xmlns:a16="http://schemas.microsoft.com/office/drawing/2014/main" id="{649EF11F-0482-7C27-E281-E2E9BA16588D}"/>
                </a:ext>
              </a:extLst>
            </p:cNvPr>
            <p:cNvSpPr txBox="1"/>
            <p:nvPr/>
          </p:nvSpPr>
          <p:spPr>
            <a:xfrm>
              <a:off x="7142305" y="4047871"/>
              <a:ext cx="2121945" cy="646331"/>
            </a:xfrm>
            <a:prstGeom prst="rect">
              <a:avLst/>
            </a:prstGeom>
            <a:noFill/>
          </p:spPr>
          <p:txBody>
            <a:bodyPr wrap="none" rtlCol="0">
              <a:spAutoFit/>
            </a:bodyPr>
            <a:lstStyle/>
            <a:p>
              <a:pPr algn="l"/>
              <a:r>
                <a:rPr lang="en-US" dirty="0">
                  <a:solidFill>
                    <a:srgbClr val="FF0000"/>
                  </a:solidFill>
                  <a:latin typeface="Arial"/>
                  <a:cs typeface="Arial"/>
                </a:rPr>
                <a:t>2007, </a:t>
              </a:r>
              <a:r>
                <a:rPr lang="en-US" u="sng" dirty="0">
                  <a:solidFill>
                    <a:srgbClr val="FF0000"/>
                  </a:solidFill>
                  <a:latin typeface="Arial"/>
                  <a:cs typeface="Arial"/>
                </a:rPr>
                <a:t>Beginning</a:t>
              </a:r>
              <a:br>
                <a:rPr lang="en-US" dirty="0">
                  <a:solidFill>
                    <a:srgbClr val="FF0000"/>
                  </a:solidFill>
                  <a:latin typeface="Arial"/>
                  <a:cs typeface="Arial"/>
                </a:rPr>
              </a:br>
              <a:r>
                <a:rPr lang="en-US" dirty="0">
                  <a:solidFill>
                    <a:srgbClr val="FF0000"/>
                  </a:solidFill>
                  <a:latin typeface="Arial"/>
                  <a:cs typeface="Arial"/>
                </a:rPr>
                <a:t>of RHIC-II upgrade</a:t>
              </a:r>
            </a:p>
          </p:txBody>
        </p:sp>
      </p:grpSp>
      <p:grpSp>
        <p:nvGrpSpPr>
          <p:cNvPr id="26" name="Group 25">
            <a:extLst>
              <a:ext uri="{FF2B5EF4-FFF2-40B4-BE49-F238E27FC236}">
                <a16:creationId xmlns:a16="http://schemas.microsoft.com/office/drawing/2014/main" id="{F4715F24-C69E-4550-96F5-E7B440A5DFEE}"/>
              </a:ext>
            </a:extLst>
          </p:cNvPr>
          <p:cNvGrpSpPr/>
          <p:nvPr/>
        </p:nvGrpSpPr>
        <p:grpSpPr>
          <a:xfrm>
            <a:off x="7772400" y="2096870"/>
            <a:ext cx="2627302" cy="646331"/>
            <a:chOff x="6324600" y="1868490"/>
            <a:chExt cx="2627302" cy="646331"/>
          </a:xfrm>
        </p:grpSpPr>
        <p:cxnSp>
          <p:nvCxnSpPr>
            <p:cNvPr id="8" name="Straight Arrow Connector 7">
              <a:extLst>
                <a:ext uri="{FF2B5EF4-FFF2-40B4-BE49-F238E27FC236}">
                  <a16:creationId xmlns:a16="http://schemas.microsoft.com/office/drawing/2014/main" id="{35F445DD-F458-C2EE-9B94-2C5CC89CA370}"/>
                </a:ext>
              </a:extLst>
            </p:cNvPr>
            <p:cNvCxnSpPr/>
            <p:nvPr/>
          </p:nvCxnSpPr>
          <p:spPr bwMode="auto">
            <a:xfrm flipH="1" flipV="1">
              <a:off x="6324600" y="2057401"/>
              <a:ext cx="838200" cy="220"/>
            </a:xfrm>
            <a:prstGeom prst="straightConnector1">
              <a:avLst/>
            </a:prstGeom>
            <a:noFill/>
            <a:ln w="38100" cap="flat" cmpd="sng" algn="ctr">
              <a:solidFill>
                <a:schemeClr val="tx1"/>
              </a:solidFill>
              <a:prstDash val="solid"/>
              <a:round/>
              <a:headEnd type="none" w="med" len="med"/>
              <a:tailEnd type="arrow"/>
            </a:ln>
            <a:effectLst/>
          </p:spPr>
        </p:cxnSp>
        <p:sp>
          <p:nvSpPr>
            <p:cNvPr id="9" name="TextBox 8">
              <a:extLst>
                <a:ext uri="{FF2B5EF4-FFF2-40B4-BE49-F238E27FC236}">
                  <a16:creationId xmlns:a16="http://schemas.microsoft.com/office/drawing/2014/main" id="{D60DA2AC-43AD-B29B-ADA2-D8A1884E88FE}"/>
                </a:ext>
              </a:extLst>
            </p:cNvPr>
            <p:cNvSpPr txBox="1"/>
            <p:nvPr/>
          </p:nvSpPr>
          <p:spPr>
            <a:xfrm>
              <a:off x="7086600" y="1868490"/>
              <a:ext cx="1865302" cy="646331"/>
            </a:xfrm>
            <a:prstGeom prst="rect">
              <a:avLst/>
            </a:prstGeom>
            <a:noFill/>
          </p:spPr>
          <p:txBody>
            <a:bodyPr wrap="none" rtlCol="0">
              <a:spAutoFit/>
            </a:bodyPr>
            <a:lstStyle/>
            <a:p>
              <a:pPr algn="l"/>
              <a:r>
                <a:rPr lang="en-US" dirty="0">
                  <a:latin typeface="Arial"/>
                  <a:cs typeface="Arial"/>
                </a:rPr>
                <a:t>2014, </a:t>
              </a:r>
              <a:r>
                <a:rPr lang="en-US" u="sng" dirty="0">
                  <a:latin typeface="Arial"/>
                  <a:cs typeface="Arial"/>
                </a:rPr>
                <a:t>End</a:t>
              </a:r>
              <a:r>
                <a:rPr lang="en-US" dirty="0">
                  <a:latin typeface="Arial"/>
                  <a:cs typeface="Arial"/>
                </a:rPr>
                <a:t> of</a:t>
              </a:r>
              <a:br>
                <a:rPr lang="en-US" dirty="0">
                  <a:latin typeface="Arial"/>
                  <a:cs typeface="Arial"/>
                </a:rPr>
              </a:br>
              <a:r>
                <a:rPr lang="en-US" dirty="0">
                  <a:latin typeface="Arial"/>
                  <a:cs typeface="Arial"/>
                </a:rPr>
                <a:t>RHIC-II upgrade</a:t>
              </a:r>
            </a:p>
          </p:txBody>
        </p:sp>
      </p:grpSp>
      <p:grpSp>
        <p:nvGrpSpPr>
          <p:cNvPr id="24" name="Group 23">
            <a:extLst>
              <a:ext uri="{FF2B5EF4-FFF2-40B4-BE49-F238E27FC236}">
                <a16:creationId xmlns:a16="http://schemas.microsoft.com/office/drawing/2014/main" id="{1C2E12F1-0354-3C69-2F4B-6962F4358AF4}"/>
              </a:ext>
            </a:extLst>
          </p:cNvPr>
          <p:cNvGrpSpPr/>
          <p:nvPr/>
        </p:nvGrpSpPr>
        <p:grpSpPr>
          <a:xfrm>
            <a:off x="2767764" y="1030070"/>
            <a:ext cx="3404436" cy="3313331"/>
            <a:chOff x="1243764" y="801469"/>
            <a:chExt cx="3404436" cy="3313331"/>
          </a:xfrm>
        </p:grpSpPr>
        <p:cxnSp>
          <p:nvCxnSpPr>
            <p:cNvPr id="14" name="Straight Arrow Connector 13">
              <a:extLst>
                <a:ext uri="{FF2B5EF4-FFF2-40B4-BE49-F238E27FC236}">
                  <a16:creationId xmlns:a16="http://schemas.microsoft.com/office/drawing/2014/main" id="{23902A78-25E8-2D8A-3B8B-7CBFE0EB19FD}"/>
                </a:ext>
              </a:extLst>
            </p:cNvPr>
            <p:cNvCxnSpPr/>
            <p:nvPr/>
          </p:nvCxnSpPr>
          <p:spPr bwMode="auto">
            <a:xfrm>
              <a:off x="4648200" y="1752600"/>
              <a:ext cx="0" cy="2362200"/>
            </a:xfrm>
            <a:prstGeom prst="straightConnector1">
              <a:avLst/>
            </a:prstGeom>
            <a:noFill/>
            <a:ln w="25400" cap="flat" cmpd="sng" algn="ctr">
              <a:solidFill>
                <a:srgbClr val="0000FF"/>
              </a:solidFill>
              <a:prstDash val="solid"/>
              <a:round/>
              <a:headEnd type="oval"/>
              <a:tailEnd type="oval"/>
            </a:ln>
            <a:effectLst/>
          </p:spPr>
        </p:cxnSp>
        <p:sp>
          <p:nvSpPr>
            <p:cNvPr id="15" name="TextBox 14">
              <a:extLst>
                <a:ext uri="{FF2B5EF4-FFF2-40B4-BE49-F238E27FC236}">
                  <a16:creationId xmlns:a16="http://schemas.microsoft.com/office/drawing/2014/main" id="{3129D4FC-E485-9C18-41F0-7AB041E51C93}"/>
                </a:ext>
              </a:extLst>
            </p:cNvPr>
            <p:cNvSpPr txBox="1"/>
            <p:nvPr/>
          </p:nvSpPr>
          <p:spPr>
            <a:xfrm>
              <a:off x="1243764" y="801469"/>
              <a:ext cx="3264047" cy="646331"/>
            </a:xfrm>
            <a:prstGeom prst="rect">
              <a:avLst/>
            </a:prstGeom>
            <a:noFill/>
          </p:spPr>
          <p:txBody>
            <a:bodyPr wrap="none" rtlCol="0">
              <a:spAutoFit/>
            </a:bodyPr>
            <a:lstStyle/>
            <a:p>
              <a:pPr algn="l"/>
              <a:r>
                <a:rPr lang="en-US" dirty="0">
                  <a:solidFill>
                    <a:srgbClr val="0000FF"/>
                  </a:solidFill>
                  <a:latin typeface="Arial"/>
                  <a:cs typeface="Arial"/>
                </a:rPr>
                <a:t>Increase in initial luminosity</a:t>
              </a:r>
              <a:br>
                <a:rPr lang="en-US" dirty="0">
                  <a:solidFill>
                    <a:srgbClr val="0000FF"/>
                  </a:solidFill>
                  <a:latin typeface="Arial"/>
                  <a:cs typeface="Arial"/>
                </a:rPr>
              </a:br>
              <a:r>
                <a:rPr lang="en-US" dirty="0">
                  <a:solidFill>
                    <a:srgbClr val="0000FF"/>
                  </a:solidFill>
                  <a:latin typeface="Arial"/>
                  <a:cs typeface="Arial"/>
                </a:rPr>
                <a:t>result of larger bunch intensity</a:t>
              </a:r>
            </a:p>
          </p:txBody>
        </p:sp>
        <p:cxnSp>
          <p:nvCxnSpPr>
            <p:cNvPr id="17" name="Straight Arrow Connector 16">
              <a:extLst>
                <a:ext uri="{FF2B5EF4-FFF2-40B4-BE49-F238E27FC236}">
                  <a16:creationId xmlns:a16="http://schemas.microsoft.com/office/drawing/2014/main" id="{118DC713-4801-C469-8B50-8159ABB2AC54}"/>
                </a:ext>
              </a:extLst>
            </p:cNvPr>
            <p:cNvCxnSpPr/>
            <p:nvPr/>
          </p:nvCxnSpPr>
          <p:spPr bwMode="auto">
            <a:xfrm>
              <a:off x="3962400" y="1447800"/>
              <a:ext cx="609600" cy="1066800"/>
            </a:xfrm>
            <a:prstGeom prst="straightConnector1">
              <a:avLst/>
            </a:prstGeom>
            <a:noFill/>
            <a:ln w="25400" cap="flat" cmpd="sng" algn="ctr">
              <a:solidFill>
                <a:srgbClr val="0000FF"/>
              </a:solidFill>
              <a:prstDash val="solid"/>
              <a:round/>
              <a:headEnd type="none" w="med" len="med"/>
              <a:tailEnd type="arrow"/>
            </a:ln>
            <a:effectLst/>
          </p:spPr>
        </p:cxnSp>
      </p:grpSp>
      <p:grpSp>
        <p:nvGrpSpPr>
          <p:cNvPr id="25" name="Group 24">
            <a:extLst>
              <a:ext uri="{FF2B5EF4-FFF2-40B4-BE49-F238E27FC236}">
                <a16:creationId xmlns:a16="http://schemas.microsoft.com/office/drawing/2014/main" id="{472BAE9E-45E8-5DDC-7F70-51B654F16FCF}"/>
              </a:ext>
            </a:extLst>
          </p:cNvPr>
          <p:cNvGrpSpPr/>
          <p:nvPr/>
        </p:nvGrpSpPr>
        <p:grpSpPr>
          <a:xfrm>
            <a:off x="6656406" y="1066800"/>
            <a:ext cx="3818919" cy="1752600"/>
            <a:chOff x="5181600" y="838200"/>
            <a:chExt cx="3818919" cy="1752600"/>
          </a:xfrm>
        </p:grpSpPr>
        <p:cxnSp>
          <p:nvCxnSpPr>
            <p:cNvPr id="18" name="Straight Arrow Connector 17">
              <a:extLst>
                <a:ext uri="{FF2B5EF4-FFF2-40B4-BE49-F238E27FC236}">
                  <a16:creationId xmlns:a16="http://schemas.microsoft.com/office/drawing/2014/main" id="{958C93A5-F224-B257-78BB-F054F06DFA38}"/>
                </a:ext>
              </a:extLst>
            </p:cNvPr>
            <p:cNvCxnSpPr/>
            <p:nvPr/>
          </p:nvCxnSpPr>
          <p:spPr bwMode="auto">
            <a:xfrm flipH="1">
              <a:off x="5181600" y="1430240"/>
              <a:ext cx="893425" cy="1160560"/>
            </a:xfrm>
            <a:prstGeom prst="straightConnector1">
              <a:avLst/>
            </a:prstGeom>
            <a:noFill/>
            <a:ln w="25400" cap="flat" cmpd="sng" algn="ctr">
              <a:solidFill>
                <a:srgbClr val="0000FF"/>
              </a:solidFill>
              <a:prstDash val="solid"/>
              <a:round/>
              <a:headEnd type="none" w="med" len="med"/>
              <a:tailEnd type="arrow"/>
            </a:ln>
            <a:effectLst/>
          </p:spPr>
        </p:cxnSp>
        <p:sp>
          <p:nvSpPr>
            <p:cNvPr id="21" name="TextBox 20">
              <a:extLst>
                <a:ext uri="{FF2B5EF4-FFF2-40B4-BE49-F238E27FC236}">
                  <a16:creationId xmlns:a16="http://schemas.microsoft.com/office/drawing/2014/main" id="{0DAF858D-7C0C-CC59-AAD0-B670F0526759}"/>
                </a:ext>
              </a:extLst>
            </p:cNvPr>
            <p:cNvSpPr txBox="1"/>
            <p:nvPr/>
          </p:nvSpPr>
          <p:spPr>
            <a:xfrm>
              <a:off x="5250775" y="838200"/>
              <a:ext cx="3749744" cy="646331"/>
            </a:xfrm>
            <a:prstGeom prst="rect">
              <a:avLst/>
            </a:prstGeom>
            <a:noFill/>
          </p:spPr>
          <p:txBody>
            <a:bodyPr wrap="none" rtlCol="0">
              <a:spAutoFit/>
            </a:bodyPr>
            <a:lstStyle/>
            <a:p>
              <a:pPr algn="l"/>
              <a:r>
                <a:rPr lang="en-US" dirty="0">
                  <a:solidFill>
                    <a:srgbClr val="0000FF"/>
                  </a:solidFill>
                  <a:latin typeface="Arial"/>
                  <a:cs typeface="Arial"/>
                </a:rPr>
                <a:t>Increase in luminosity lifetime</a:t>
              </a:r>
              <a:br>
                <a:rPr lang="en-US" dirty="0">
                  <a:solidFill>
                    <a:srgbClr val="0000FF"/>
                  </a:solidFill>
                  <a:latin typeface="Arial"/>
                  <a:cs typeface="Arial"/>
                </a:rPr>
              </a:br>
              <a:r>
                <a:rPr lang="en-US" dirty="0">
                  <a:solidFill>
                    <a:srgbClr val="0000FF"/>
                  </a:solidFill>
                  <a:latin typeface="Arial"/>
                  <a:cs typeface="Arial"/>
                </a:rPr>
                <a:t>result of 3D cooling,</a:t>
              </a:r>
              <a:r>
                <a:rPr lang="en-US" dirty="0">
                  <a:solidFill>
                    <a:srgbClr val="FF0000"/>
                  </a:solidFill>
                  <a:latin typeface="Arial"/>
                  <a:cs typeface="Arial"/>
                </a:rPr>
                <a:t> &gt;90% burn-off</a:t>
              </a:r>
            </a:p>
          </p:txBody>
        </p:sp>
      </p:grpSp>
    </p:spTree>
    <p:extLst>
      <p:ext uri="{BB962C8B-B14F-4D97-AF65-F5344CB8AC3E}">
        <p14:creationId xmlns:p14="http://schemas.microsoft.com/office/powerpoint/2010/main" val="2203570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A70AC-7E4E-FA6B-2D9B-14CB63C085DF}"/>
            </a:ext>
          </a:extLst>
        </p:cNvPr>
        <p:cNvGrpSpPr/>
        <p:nvPr/>
      </p:nvGrpSpPr>
      <p:grpSpPr>
        <a:xfrm>
          <a:off x="0" y="0"/>
          <a:ext cx="0" cy="0"/>
          <a:chOff x="0" y="0"/>
          <a:chExt cx="0" cy="0"/>
        </a:xfrm>
      </p:grpSpPr>
      <p:pic>
        <p:nvPicPr>
          <p:cNvPr id="27" name="Picture 26" descr="CCnew7_03_08.jpg">
            <a:extLst>
              <a:ext uri="{FF2B5EF4-FFF2-40B4-BE49-F238E27FC236}">
                <a16:creationId xmlns:a16="http://schemas.microsoft.com/office/drawing/2014/main" id="{E19309CB-7F25-595C-DD74-C9E7E83465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4154" y="838200"/>
            <a:ext cx="5561646" cy="5181600"/>
          </a:xfrm>
          <a:prstGeom prst="rect">
            <a:avLst/>
          </a:prstGeom>
        </p:spPr>
      </p:pic>
      <p:pic>
        <p:nvPicPr>
          <p:cNvPr id="30" name="Picture 1" descr="pic.tiff">
            <a:extLst>
              <a:ext uri="{FF2B5EF4-FFF2-40B4-BE49-F238E27FC236}">
                <a16:creationId xmlns:a16="http://schemas.microsoft.com/office/drawing/2014/main" id="{884A9E63-4524-F2E6-4C8C-ADC22E0FAA6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18414" y="2500301"/>
            <a:ext cx="2897187" cy="19192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a:extLst>
              <a:ext uri="{FF2B5EF4-FFF2-40B4-BE49-F238E27FC236}">
                <a16:creationId xmlns:a16="http://schemas.microsoft.com/office/drawing/2014/main" id="{1A452158-B96F-6883-B827-8F56E85D1F37}"/>
              </a:ext>
            </a:extLst>
          </p:cNvPr>
          <p:cNvSpPr>
            <a:spLocks noGrp="1"/>
          </p:cNvSpPr>
          <p:nvPr>
            <p:ph type="title"/>
          </p:nvPr>
        </p:nvSpPr>
        <p:spPr>
          <a:xfrm>
            <a:off x="1600200" y="228600"/>
            <a:ext cx="8382000" cy="414338"/>
          </a:xfrm>
        </p:spPr>
        <p:txBody>
          <a:bodyPr>
            <a:normAutofit fontScale="90000"/>
          </a:bodyPr>
          <a:lstStyle/>
          <a:p>
            <a:pPr algn="l"/>
            <a:r>
              <a:rPr lang="en-US" dirty="0"/>
              <a:t> </a:t>
            </a:r>
            <a:r>
              <a:rPr lang="en-US" sz="2800" b="0" dirty="0">
                <a:solidFill>
                  <a:srgbClr val="FF0000"/>
                </a:solidFill>
              </a:rPr>
              <a:t>3D stochastic cooling for heavy ions</a:t>
            </a:r>
          </a:p>
        </p:txBody>
      </p:sp>
      <p:sp>
        <p:nvSpPr>
          <p:cNvPr id="7" name="TextBox 6">
            <a:extLst>
              <a:ext uri="{FF2B5EF4-FFF2-40B4-BE49-F238E27FC236}">
                <a16:creationId xmlns:a16="http://schemas.microsoft.com/office/drawing/2014/main" id="{AE1AFB0C-2FC5-CC0A-20AE-7FC19D7ADDED}"/>
              </a:ext>
            </a:extLst>
          </p:cNvPr>
          <p:cNvSpPr txBox="1"/>
          <p:nvPr/>
        </p:nvSpPr>
        <p:spPr>
          <a:xfrm>
            <a:off x="1600200" y="6474023"/>
            <a:ext cx="8915400" cy="338554"/>
          </a:xfrm>
          <a:prstGeom prst="rect">
            <a:avLst/>
          </a:prstGeom>
          <a:solidFill>
            <a:schemeClr val="bg1"/>
          </a:solidFill>
        </p:spPr>
        <p:txBody>
          <a:bodyPr wrap="square" rtlCol="0">
            <a:spAutoFit/>
          </a:bodyPr>
          <a:lstStyle/>
          <a:p>
            <a:pPr algn="ctr"/>
            <a:r>
              <a:rPr lang="en-US" sz="1600" dirty="0"/>
              <a:t>M. Brennan, M. Blaskiewicz, F. Severino, PRL </a:t>
            </a:r>
            <a:r>
              <a:rPr lang="en-US" sz="1600" b="1" dirty="0"/>
              <a:t>100</a:t>
            </a:r>
            <a:r>
              <a:rPr lang="en-US" sz="1600" dirty="0"/>
              <a:t> 174803 (2008); K. Mernick </a:t>
            </a:r>
            <a:r>
              <a:rPr lang="en-US" sz="1200" dirty="0"/>
              <a:t>PRSTAB, PAC, EPAC</a:t>
            </a:r>
            <a:endParaRPr lang="en-US" sz="1400" dirty="0"/>
          </a:p>
        </p:txBody>
      </p:sp>
      <p:pic>
        <p:nvPicPr>
          <p:cNvPr id="9" name="Picture 8" descr="pic.jpg">
            <a:extLst>
              <a:ext uri="{FF2B5EF4-FFF2-40B4-BE49-F238E27FC236}">
                <a16:creationId xmlns:a16="http://schemas.microsoft.com/office/drawing/2014/main" id="{EA199A2D-135A-6BB0-29F0-9E9157DCEE03}"/>
              </a:ext>
            </a:extLst>
          </p:cNvPr>
          <p:cNvPicPr>
            <a:picLocks noChangeAspect="1"/>
          </p:cNvPicPr>
          <p:nvPr/>
        </p:nvPicPr>
        <p:blipFill>
          <a:blip r:embed="rId5" cstate="print"/>
          <a:stretch>
            <a:fillRect/>
          </a:stretch>
        </p:blipFill>
        <p:spPr>
          <a:xfrm>
            <a:off x="3352800" y="2701212"/>
            <a:ext cx="1295400" cy="1718388"/>
          </a:xfrm>
          <a:prstGeom prst="rect">
            <a:avLst/>
          </a:prstGeom>
        </p:spPr>
      </p:pic>
      <p:sp>
        <p:nvSpPr>
          <p:cNvPr id="11" name="TextBox 10">
            <a:extLst>
              <a:ext uri="{FF2B5EF4-FFF2-40B4-BE49-F238E27FC236}">
                <a16:creationId xmlns:a16="http://schemas.microsoft.com/office/drawing/2014/main" id="{6A44FE9A-21DF-69AB-FB8B-C5A7026D3452}"/>
              </a:ext>
            </a:extLst>
          </p:cNvPr>
          <p:cNvSpPr txBox="1"/>
          <p:nvPr/>
        </p:nvSpPr>
        <p:spPr>
          <a:xfrm>
            <a:off x="7391400" y="228600"/>
            <a:ext cx="1524000" cy="1077218"/>
          </a:xfrm>
          <a:prstGeom prst="rect">
            <a:avLst/>
          </a:prstGeom>
          <a:noFill/>
        </p:spPr>
        <p:txBody>
          <a:bodyPr wrap="square" rtlCol="0">
            <a:spAutoFit/>
          </a:bodyPr>
          <a:lstStyle/>
          <a:p>
            <a:pPr algn="r"/>
            <a:r>
              <a:rPr lang="en-US" sz="1600" dirty="0"/>
              <a:t>longitudinal</a:t>
            </a:r>
            <a:br>
              <a:rPr lang="en-US" sz="1600" dirty="0"/>
            </a:br>
            <a:r>
              <a:rPr lang="en-US" sz="1600" dirty="0"/>
              <a:t> kicker cavity </a:t>
            </a:r>
            <a:br>
              <a:rPr lang="en-US" sz="1600" dirty="0"/>
            </a:br>
            <a:r>
              <a:rPr lang="en-US" sz="1600" dirty="0"/>
              <a:t>(half side with</a:t>
            </a:r>
            <a:br>
              <a:rPr lang="en-US" sz="1600" dirty="0"/>
            </a:br>
            <a:r>
              <a:rPr lang="en-US" sz="1600" dirty="0"/>
              <a:t>waveguides)</a:t>
            </a:r>
          </a:p>
        </p:txBody>
      </p:sp>
      <p:sp>
        <p:nvSpPr>
          <p:cNvPr id="12" name="TextBox 11">
            <a:extLst>
              <a:ext uri="{FF2B5EF4-FFF2-40B4-BE49-F238E27FC236}">
                <a16:creationId xmlns:a16="http://schemas.microsoft.com/office/drawing/2014/main" id="{AA88DCA2-830E-CE29-3E1C-B44C441ED575}"/>
              </a:ext>
            </a:extLst>
          </p:cNvPr>
          <p:cNvSpPr txBox="1"/>
          <p:nvPr/>
        </p:nvSpPr>
        <p:spPr>
          <a:xfrm>
            <a:off x="8577305" y="2544169"/>
            <a:ext cx="1874231" cy="584775"/>
          </a:xfrm>
          <a:prstGeom prst="rect">
            <a:avLst/>
          </a:prstGeom>
          <a:noFill/>
        </p:spPr>
        <p:txBody>
          <a:bodyPr wrap="none" rtlCol="0">
            <a:spAutoFit/>
          </a:bodyPr>
          <a:lstStyle/>
          <a:p>
            <a:pPr algn="r"/>
            <a:r>
              <a:rPr lang="en-US" sz="1600" b="1" dirty="0">
                <a:solidFill>
                  <a:schemeClr val="bg1"/>
                </a:solidFill>
              </a:rPr>
              <a:t>horizontal kicker </a:t>
            </a:r>
            <a:br>
              <a:rPr lang="en-US" sz="1600" b="1" dirty="0">
                <a:solidFill>
                  <a:schemeClr val="bg1"/>
                </a:solidFill>
              </a:rPr>
            </a:br>
            <a:r>
              <a:rPr lang="en-US" sz="1600" b="1" dirty="0">
                <a:solidFill>
                  <a:schemeClr val="bg1"/>
                </a:solidFill>
              </a:rPr>
              <a:t>(open)</a:t>
            </a:r>
          </a:p>
        </p:txBody>
      </p:sp>
      <p:sp>
        <p:nvSpPr>
          <p:cNvPr id="13" name="TextBox 12">
            <a:extLst>
              <a:ext uri="{FF2B5EF4-FFF2-40B4-BE49-F238E27FC236}">
                <a16:creationId xmlns:a16="http://schemas.microsoft.com/office/drawing/2014/main" id="{17BBCBB2-D29B-4967-BC45-C86B6F704112}"/>
              </a:ext>
            </a:extLst>
          </p:cNvPr>
          <p:cNvSpPr txBox="1"/>
          <p:nvPr/>
        </p:nvSpPr>
        <p:spPr>
          <a:xfrm>
            <a:off x="1632308" y="4395522"/>
            <a:ext cx="1585690" cy="584775"/>
          </a:xfrm>
          <a:prstGeom prst="rect">
            <a:avLst/>
          </a:prstGeom>
          <a:noFill/>
        </p:spPr>
        <p:txBody>
          <a:bodyPr wrap="none" rtlCol="0">
            <a:spAutoFit/>
          </a:bodyPr>
          <a:lstStyle/>
          <a:p>
            <a:pPr algn="l"/>
            <a:r>
              <a:rPr lang="en-US" sz="1600" dirty="0"/>
              <a:t>horizontal and</a:t>
            </a:r>
            <a:br>
              <a:rPr lang="en-US" sz="1600" dirty="0"/>
            </a:br>
            <a:r>
              <a:rPr lang="en-US" sz="1600" dirty="0"/>
              <a:t>vertical pickups</a:t>
            </a:r>
          </a:p>
        </p:txBody>
      </p:sp>
      <p:sp>
        <p:nvSpPr>
          <p:cNvPr id="15" name="TextBox 14">
            <a:extLst>
              <a:ext uri="{FF2B5EF4-FFF2-40B4-BE49-F238E27FC236}">
                <a16:creationId xmlns:a16="http://schemas.microsoft.com/office/drawing/2014/main" id="{E03C42F4-1386-EFD8-6C1A-F8C245F137B5}"/>
              </a:ext>
            </a:extLst>
          </p:cNvPr>
          <p:cNvSpPr txBox="1"/>
          <p:nvPr/>
        </p:nvSpPr>
        <p:spPr>
          <a:xfrm>
            <a:off x="1524001" y="609600"/>
            <a:ext cx="1872929" cy="338554"/>
          </a:xfrm>
          <a:prstGeom prst="rect">
            <a:avLst/>
          </a:prstGeom>
          <a:noFill/>
        </p:spPr>
        <p:txBody>
          <a:bodyPr wrap="none" rtlCol="0">
            <a:spAutoFit/>
          </a:bodyPr>
          <a:lstStyle/>
          <a:p>
            <a:pPr algn="l"/>
            <a:r>
              <a:rPr lang="en-US" sz="1600" dirty="0"/>
              <a:t>longitudinal pickup</a:t>
            </a:r>
          </a:p>
        </p:txBody>
      </p:sp>
      <p:sp>
        <p:nvSpPr>
          <p:cNvPr id="16" name="TextBox 15">
            <a:extLst>
              <a:ext uri="{FF2B5EF4-FFF2-40B4-BE49-F238E27FC236}">
                <a16:creationId xmlns:a16="http://schemas.microsoft.com/office/drawing/2014/main" id="{7DE615A3-B019-C5B8-4800-1F84D0510F55}"/>
              </a:ext>
            </a:extLst>
          </p:cNvPr>
          <p:cNvSpPr txBox="1"/>
          <p:nvPr/>
        </p:nvSpPr>
        <p:spPr>
          <a:xfrm>
            <a:off x="3892662" y="5948082"/>
            <a:ext cx="3038011" cy="369332"/>
          </a:xfrm>
          <a:prstGeom prst="rect">
            <a:avLst/>
          </a:prstGeom>
          <a:solidFill>
            <a:srgbClr val="FFC000"/>
          </a:solidFill>
        </p:spPr>
        <p:txBody>
          <a:bodyPr wrap="none" rtlCol="0">
            <a:spAutoFit/>
          </a:bodyPr>
          <a:lstStyle/>
          <a:p>
            <a:pPr algn="l"/>
            <a:r>
              <a:rPr lang="en-US" dirty="0"/>
              <a:t>5-9 GHz, cooling times ~1 h</a:t>
            </a:r>
          </a:p>
        </p:txBody>
      </p:sp>
      <p:pic>
        <p:nvPicPr>
          <p:cNvPr id="18" name="Picture 17" descr="2010 RHIC transverse pick-up.JPG">
            <a:extLst>
              <a:ext uri="{FF2B5EF4-FFF2-40B4-BE49-F238E27FC236}">
                <a16:creationId xmlns:a16="http://schemas.microsoft.com/office/drawing/2014/main" id="{35C87B64-B55E-D70C-7E43-807FEE506905}"/>
              </a:ext>
            </a:extLst>
          </p:cNvPr>
          <p:cNvPicPr>
            <a:picLocks noChangeAspect="1"/>
          </p:cNvPicPr>
          <p:nvPr/>
        </p:nvPicPr>
        <p:blipFill>
          <a:blip r:embed="rId6" cstate="print"/>
          <a:stretch>
            <a:fillRect/>
          </a:stretch>
        </p:blipFill>
        <p:spPr>
          <a:xfrm>
            <a:off x="1703684" y="4988256"/>
            <a:ext cx="1953917" cy="1307994"/>
          </a:xfrm>
          <a:prstGeom prst="rect">
            <a:avLst/>
          </a:prstGeom>
        </p:spPr>
      </p:pic>
      <p:sp>
        <p:nvSpPr>
          <p:cNvPr id="19" name="TextBox 18">
            <a:extLst>
              <a:ext uri="{FF2B5EF4-FFF2-40B4-BE49-F238E27FC236}">
                <a16:creationId xmlns:a16="http://schemas.microsoft.com/office/drawing/2014/main" id="{8BE514AD-9CF9-FEEC-8492-7FB063E2BF8D}"/>
              </a:ext>
            </a:extLst>
          </p:cNvPr>
          <p:cNvSpPr txBox="1"/>
          <p:nvPr/>
        </p:nvSpPr>
        <p:spPr>
          <a:xfrm>
            <a:off x="7499345" y="5148462"/>
            <a:ext cx="914032" cy="830997"/>
          </a:xfrm>
          <a:prstGeom prst="rect">
            <a:avLst/>
          </a:prstGeom>
          <a:noFill/>
        </p:spPr>
        <p:txBody>
          <a:bodyPr wrap="none" rtlCol="0">
            <a:spAutoFit/>
          </a:bodyPr>
          <a:lstStyle/>
          <a:p>
            <a:pPr algn="r"/>
            <a:r>
              <a:rPr lang="en-US" sz="1600" dirty="0"/>
              <a:t>vertical</a:t>
            </a:r>
            <a:br>
              <a:rPr lang="en-US" sz="1600" dirty="0"/>
            </a:br>
            <a:r>
              <a:rPr lang="en-US" sz="1600" dirty="0"/>
              <a:t>kicker</a:t>
            </a:r>
            <a:br>
              <a:rPr lang="en-US" sz="1600" dirty="0"/>
            </a:br>
            <a:r>
              <a:rPr lang="en-US" sz="1600" dirty="0"/>
              <a:t>(closed)</a:t>
            </a:r>
          </a:p>
        </p:txBody>
      </p:sp>
      <p:pic>
        <p:nvPicPr>
          <p:cNvPr id="21" name="Picture 20" descr="2010 RHIC stochastic cooling, vertical kicker, closed.JPG">
            <a:extLst>
              <a:ext uri="{FF2B5EF4-FFF2-40B4-BE49-F238E27FC236}">
                <a16:creationId xmlns:a16="http://schemas.microsoft.com/office/drawing/2014/main" id="{5FAB5D6F-4043-48C0-EC0B-82A3203FBF33}"/>
              </a:ext>
            </a:extLst>
          </p:cNvPr>
          <p:cNvPicPr>
            <a:picLocks noChangeAspect="1"/>
          </p:cNvPicPr>
          <p:nvPr/>
        </p:nvPicPr>
        <p:blipFill>
          <a:blip r:embed="rId7" cstate="print"/>
          <a:stretch>
            <a:fillRect/>
          </a:stretch>
        </p:blipFill>
        <p:spPr>
          <a:xfrm>
            <a:off x="8360586" y="4482353"/>
            <a:ext cx="2231215" cy="1905000"/>
          </a:xfrm>
          <a:prstGeom prst="rect">
            <a:avLst/>
          </a:prstGeom>
        </p:spPr>
      </p:pic>
      <p:pic>
        <p:nvPicPr>
          <p:cNvPr id="22" name="Picture 2">
            <a:extLst>
              <a:ext uri="{FF2B5EF4-FFF2-40B4-BE49-F238E27FC236}">
                <a16:creationId xmlns:a16="http://schemas.microsoft.com/office/drawing/2014/main" id="{E288ED92-307B-7C2E-5540-D3F4DAB78697}"/>
              </a:ext>
            </a:extLst>
          </p:cNvPr>
          <p:cNvPicPr>
            <a:picLocks noChangeAspect="1" noChangeArrowheads="1"/>
          </p:cNvPicPr>
          <p:nvPr/>
        </p:nvPicPr>
        <p:blipFill rotWithShape="1">
          <a:blip r:embed="rId8" cstate="print"/>
          <a:srcRect b="39415"/>
          <a:stretch/>
        </p:blipFill>
        <p:spPr bwMode="auto">
          <a:xfrm>
            <a:off x="1524000" y="914401"/>
            <a:ext cx="2057400" cy="1293223"/>
          </a:xfrm>
          <a:prstGeom prst="rect">
            <a:avLst/>
          </a:prstGeom>
          <a:noFill/>
          <a:ln w="9525">
            <a:noFill/>
            <a:miter lim="800000"/>
            <a:headEnd/>
            <a:tailEnd/>
          </a:ln>
        </p:spPr>
      </p:pic>
      <p:pic>
        <p:nvPicPr>
          <p:cNvPr id="29" name="Picture 28">
            <a:extLst>
              <a:ext uri="{FF2B5EF4-FFF2-40B4-BE49-F238E27FC236}">
                <a16:creationId xmlns:a16="http://schemas.microsoft.com/office/drawing/2014/main" id="{2BB70A4B-A755-C447-235F-31F23EF56C5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915401" y="1"/>
            <a:ext cx="1714499" cy="2571405"/>
          </a:xfrm>
          <a:prstGeom prst="rect">
            <a:avLst/>
          </a:prstGeom>
        </p:spPr>
      </p:pic>
    </p:spTree>
    <p:extLst>
      <p:ext uri="{BB962C8B-B14F-4D97-AF65-F5344CB8AC3E}">
        <p14:creationId xmlns:p14="http://schemas.microsoft.com/office/powerpoint/2010/main" val="30925389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17927-382D-8507-C353-4B8B6D9488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1F8A54-11D8-B05B-5303-15652CB8B81A}"/>
              </a:ext>
            </a:extLst>
          </p:cNvPr>
          <p:cNvSpPr>
            <a:spLocks noGrp="1"/>
          </p:cNvSpPr>
          <p:nvPr>
            <p:ph type="title"/>
          </p:nvPr>
        </p:nvSpPr>
        <p:spPr>
          <a:xfrm>
            <a:off x="466569" y="15051"/>
            <a:ext cx="11049000" cy="819018"/>
          </a:xfrm>
        </p:spPr>
        <p:txBody>
          <a:bodyPr/>
          <a:lstStyle/>
          <a:p>
            <a:r>
              <a:rPr lang="en-US" dirty="0"/>
              <a:t>Operation at burn-off limit in U+U</a:t>
            </a:r>
          </a:p>
        </p:txBody>
      </p:sp>
      <p:sp>
        <p:nvSpPr>
          <p:cNvPr id="3" name="Footer Placeholder 2">
            <a:extLst>
              <a:ext uri="{FF2B5EF4-FFF2-40B4-BE49-F238E27FC236}">
                <a16:creationId xmlns:a16="http://schemas.microsoft.com/office/drawing/2014/main" id="{EC61B384-98CA-DD02-3E2E-25412428BA4E}"/>
              </a:ext>
            </a:extLst>
          </p:cNvPr>
          <p:cNvSpPr>
            <a:spLocks noGrp="1"/>
          </p:cNvSpPr>
          <p:nvPr>
            <p:ph type="ftr" sz="quarter" idx="11"/>
          </p:nvPr>
        </p:nvSpPr>
        <p:spPr bwMode="auto">
          <a:xfrm>
            <a:off x="8534400" y="6553200"/>
            <a:ext cx="4572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 </a:t>
            </a:r>
            <a:fld id="{6DDFC27F-93F2-477E-AD06-9129FC5F425E}" type="slidenum">
              <a:rPr lang="en-US" smtClean="0"/>
              <a:pPr>
                <a:defRPr/>
              </a:pPr>
              <a:t>22</a:t>
            </a:fld>
            <a:r>
              <a:rPr lang="en-US"/>
              <a:t> </a:t>
            </a:r>
            <a:endParaRPr lang="en-US" sz="800" dirty="0">
              <a:latin typeface="Times New Roman" pitchFamily="18" charset="0"/>
            </a:endParaRPr>
          </a:p>
        </p:txBody>
      </p:sp>
      <p:pic>
        <p:nvPicPr>
          <p:cNvPr id="4" name="Picture 3" descr="Untitled.tiff">
            <a:extLst>
              <a:ext uri="{FF2B5EF4-FFF2-40B4-BE49-F238E27FC236}">
                <a16:creationId xmlns:a16="http://schemas.microsoft.com/office/drawing/2014/main" id="{A77C2FF5-A4E1-4D00-78AB-8967864501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217950"/>
            <a:ext cx="9144000" cy="3954664"/>
          </a:xfrm>
          <a:prstGeom prst="rect">
            <a:avLst/>
          </a:prstGeom>
        </p:spPr>
      </p:pic>
      <p:grpSp>
        <p:nvGrpSpPr>
          <p:cNvPr id="17" name="Group 16">
            <a:extLst>
              <a:ext uri="{FF2B5EF4-FFF2-40B4-BE49-F238E27FC236}">
                <a16:creationId xmlns:a16="http://schemas.microsoft.com/office/drawing/2014/main" id="{25176326-C460-7C10-08D1-BB93FA804874}"/>
              </a:ext>
            </a:extLst>
          </p:cNvPr>
          <p:cNvGrpSpPr/>
          <p:nvPr/>
        </p:nvGrpSpPr>
        <p:grpSpPr>
          <a:xfrm>
            <a:off x="4370247" y="731161"/>
            <a:ext cx="3651813" cy="945240"/>
            <a:chOff x="2846246" y="731160"/>
            <a:chExt cx="3651813" cy="1049255"/>
          </a:xfrm>
        </p:grpSpPr>
        <p:sp>
          <p:nvSpPr>
            <p:cNvPr id="5" name="TextBox 4">
              <a:extLst>
                <a:ext uri="{FF2B5EF4-FFF2-40B4-BE49-F238E27FC236}">
                  <a16:creationId xmlns:a16="http://schemas.microsoft.com/office/drawing/2014/main" id="{C5DC0DD3-13AF-F4D4-AC10-1030FCC9BFD9}"/>
                </a:ext>
              </a:extLst>
            </p:cNvPr>
            <p:cNvSpPr txBox="1"/>
            <p:nvPr/>
          </p:nvSpPr>
          <p:spPr>
            <a:xfrm>
              <a:off x="2847060" y="731160"/>
              <a:ext cx="3650999" cy="409974"/>
            </a:xfrm>
            <a:prstGeom prst="rect">
              <a:avLst/>
            </a:prstGeom>
            <a:noFill/>
          </p:spPr>
          <p:txBody>
            <a:bodyPr wrap="none" rtlCol="0">
              <a:spAutoFit/>
            </a:bodyPr>
            <a:lstStyle/>
            <a:p>
              <a:pPr algn="l"/>
              <a:r>
                <a:rPr lang="en-US" dirty="0"/>
                <a:t>97% of intensity burned off at </a:t>
              </a:r>
              <a:r>
                <a:rPr lang="en-US" i="1" dirty="0" err="1"/>
                <a:t>L</a:t>
              </a:r>
              <a:r>
                <a:rPr lang="en-US" baseline="-25000" dirty="0" err="1"/>
                <a:t>max</a:t>
              </a:r>
              <a:endParaRPr lang="en-US" baseline="-25000" dirty="0"/>
            </a:p>
          </p:txBody>
        </p:sp>
        <p:cxnSp>
          <p:nvCxnSpPr>
            <p:cNvPr id="7" name="Straight Arrow Connector 6">
              <a:extLst>
                <a:ext uri="{FF2B5EF4-FFF2-40B4-BE49-F238E27FC236}">
                  <a16:creationId xmlns:a16="http://schemas.microsoft.com/office/drawing/2014/main" id="{2875D64F-F583-019C-9A21-DD95C04CB80A}"/>
                </a:ext>
              </a:extLst>
            </p:cNvPr>
            <p:cNvCxnSpPr/>
            <p:nvPr/>
          </p:nvCxnSpPr>
          <p:spPr bwMode="auto">
            <a:xfrm flipH="1">
              <a:off x="2846246" y="871273"/>
              <a:ext cx="814" cy="909142"/>
            </a:xfrm>
            <a:prstGeom prst="straightConnector1">
              <a:avLst/>
            </a:prstGeom>
            <a:noFill/>
            <a:ln w="31750" cap="flat" cmpd="sng" algn="ctr">
              <a:solidFill>
                <a:srgbClr val="0432FF"/>
              </a:solidFill>
              <a:prstDash val="solid"/>
              <a:round/>
              <a:headEnd type="none" w="med" len="med"/>
              <a:tailEnd type="arrow"/>
            </a:ln>
            <a:effectLst/>
          </p:spPr>
        </p:cxnSp>
      </p:grpSp>
      <p:grpSp>
        <p:nvGrpSpPr>
          <p:cNvPr id="16" name="Group 15">
            <a:extLst>
              <a:ext uri="{FF2B5EF4-FFF2-40B4-BE49-F238E27FC236}">
                <a16:creationId xmlns:a16="http://schemas.microsoft.com/office/drawing/2014/main" id="{B7DC6FBB-6A5C-01D6-3935-E0532A6D414D}"/>
              </a:ext>
            </a:extLst>
          </p:cNvPr>
          <p:cNvGrpSpPr/>
          <p:nvPr/>
        </p:nvGrpSpPr>
        <p:grpSpPr>
          <a:xfrm>
            <a:off x="1676401" y="4724400"/>
            <a:ext cx="10103720" cy="1839218"/>
            <a:chOff x="440499" y="5018782"/>
            <a:chExt cx="9779981" cy="1839218"/>
          </a:xfrm>
        </p:grpSpPr>
        <p:pic>
          <p:nvPicPr>
            <p:cNvPr id="9" name="Picture 8" descr="Untitled.tiff">
              <a:extLst>
                <a:ext uri="{FF2B5EF4-FFF2-40B4-BE49-F238E27FC236}">
                  <a16:creationId xmlns:a16="http://schemas.microsoft.com/office/drawing/2014/main" id="{0EBFF385-1ACF-8004-C0F7-E1629A90BD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0570" y="5486400"/>
              <a:ext cx="5379910" cy="1371600"/>
            </a:xfrm>
            <a:prstGeom prst="rect">
              <a:avLst/>
            </a:prstGeom>
          </p:spPr>
        </p:pic>
        <p:sp>
          <p:nvSpPr>
            <p:cNvPr id="10" name="TextBox 9">
              <a:extLst>
                <a:ext uri="{FF2B5EF4-FFF2-40B4-BE49-F238E27FC236}">
                  <a16:creationId xmlns:a16="http://schemas.microsoft.com/office/drawing/2014/main" id="{94BE3170-AC4A-006E-625A-FEAD700ACBA1}"/>
                </a:ext>
              </a:extLst>
            </p:cNvPr>
            <p:cNvSpPr txBox="1"/>
            <p:nvPr/>
          </p:nvSpPr>
          <p:spPr>
            <a:xfrm>
              <a:off x="515008" y="5018782"/>
              <a:ext cx="4461279" cy="1077218"/>
            </a:xfrm>
            <a:prstGeom prst="rect">
              <a:avLst/>
            </a:prstGeom>
            <a:solidFill>
              <a:schemeClr val="bg1"/>
            </a:solidFill>
          </p:spPr>
          <p:txBody>
            <a:bodyPr wrap="none" rtlCol="0">
              <a:spAutoFit/>
            </a:bodyPr>
            <a:lstStyle/>
            <a:p>
              <a:pPr algn="l"/>
              <a:r>
                <a:rPr lang="en-US" sz="1600" dirty="0"/>
                <a:t>Burn-off dominated operation allows for</a:t>
              </a:r>
              <a:br>
                <a:rPr lang="en-US" sz="1600" dirty="0"/>
              </a:br>
              <a:r>
                <a:rPr lang="en-US" sz="1600" dirty="0"/>
                <a:t>determination of total U+U cross section</a:t>
              </a:r>
              <a:br>
                <a:rPr lang="en-US" sz="1600" dirty="0"/>
              </a:br>
              <a:r>
                <a:rPr lang="en-US" sz="1600" dirty="0"/>
                <a:t>– and comparison with calculation (mostly QED) </a:t>
              </a:r>
              <a:br>
                <a:rPr lang="en-US" sz="1600" dirty="0"/>
              </a:br>
              <a:r>
                <a:rPr lang="en-US" sz="1400" dirty="0"/>
                <a:t>(published in Phys. Rev. C)</a:t>
              </a:r>
              <a:r>
                <a:rPr lang="en-US" sz="1600" dirty="0"/>
                <a:t> =&gt; </a:t>
              </a:r>
            </a:p>
          </p:txBody>
        </p:sp>
        <p:pic>
          <p:nvPicPr>
            <p:cNvPr id="15" name="Picture 14" descr="Untitled.tiff">
              <a:extLst>
                <a:ext uri="{FF2B5EF4-FFF2-40B4-BE49-F238E27FC236}">
                  <a16:creationId xmlns:a16="http://schemas.microsoft.com/office/drawing/2014/main" id="{FFE2344F-28F4-2F59-4C4E-7C55DE7E89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499" y="6237982"/>
              <a:ext cx="3674301" cy="609600"/>
            </a:xfrm>
            <a:prstGeom prst="rect">
              <a:avLst/>
            </a:prstGeom>
          </p:spPr>
        </p:pic>
      </p:grpSp>
    </p:spTree>
    <p:extLst>
      <p:ext uri="{BB962C8B-B14F-4D97-AF65-F5344CB8AC3E}">
        <p14:creationId xmlns:p14="http://schemas.microsoft.com/office/powerpoint/2010/main" val="1831277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8E7A3E-104F-5E29-91B7-F7FFF067B7E0}"/>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D495E7B6-3AB0-A86F-B87B-278AA736CDB8}"/>
              </a:ext>
            </a:extLst>
          </p:cNvPr>
          <p:cNvPicPr>
            <a:picLocks noChangeAspect="1"/>
          </p:cNvPicPr>
          <p:nvPr/>
        </p:nvPicPr>
        <p:blipFill>
          <a:blip r:embed="rId2"/>
          <a:stretch>
            <a:fillRect/>
          </a:stretch>
        </p:blipFill>
        <p:spPr>
          <a:xfrm>
            <a:off x="1683911" y="2218395"/>
            <a:ext cx="5710177" cy="4457387"/>
          </a:xfrm>
          <a:prstGeom prst="rect">
            <a:avLst/>
          </a:prstGeom>
        </p:spPr>
      </p:pic>
      <p:sp>
        <p:nvSpPr>
          <p:cNvPr id="2" name="Title 1">
            <a:extLst>
              <a:ext uri="{FF2B5EF4-FFF2-40B4-BE49-F238E27FC236}">
                <a16:creationId xmlns:a16="http://schemas.microsoft.com/office/drawing/2014/main" id="{E16F3245-B094-27E0-C9E9-9C0F49779E35}"/>
              </a:ext>
            </a:extLst>
          </p:cNvPr>
          <p:cNvSpPr>
            <a:spLocks noGrp="1"/>
          </p:cNvSpPr>
          <p:nvPr>
            <p:ph type="title"/>
          </p:nvPr>
        </p:nvSpPr>
        <p:spPr>
          <a:xfrm>
            <a:off x="651013" y="224491"/>
            <a:ext cx="11049000" cy="374595"/>
          </a:xfrm>
        </p:spPr>
        <p:txBody>
          <a:bodyPr>
            <a:normAutofit fontScale="90000"/>
          </a:bodyPr>
          <a:lstStyle/>
          <a:p>
            <a:r>
              <a:rPr lang="en-US" dirty="0"/>
              <a:t>Au bunch intensity evolution</a:t>
            </a:r>
          </a:p>
        </p:txBody>
      </p:sp>
      <p:sp>
        <p:nvSpPr>
          <p:cNvPr id="3" name="Date Placeholder 2">
            <a:extLst>
              <a:ext uri="{FF2B5EF4-FFF2-40B4-BE49-F238E27FC236}">
                <a16:creationId xmlns:a16="http://schemas.microsoft.com/office/drawing/2014/main" id="{52371474-B9DA-4056-78B2-9F19365EAAE8}"/>
              </a:ext>
            </a:extLst>
          </p:cNvPr>
          <p:cNvSpPr>
            <a:spLocks noGrp="1"/>
          </p:cNvSpPr>
          <p:nvPr>
            <p:ph type="dt" sz="half" idx="10"/>
          </p:nvPr>
        </p:nvSpPr>
        <p:spPr bwMode="auto">
          <a:xfrm>
            <a:off x="76200" y="6553200"/>
            <a:ext cx="17526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tabLst>
                <a:tab pos="1714500" algn="r"/>
              </a:tabLs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Wolfram Fischer</a:t>
            </a:r>
            <a:endParaRPr lang="en-US" dirty="0">
              <a:latin typeface="Times New Roman" pitchFamily="18" charset="0"/>
            </a:endParaRPr>
          </a:p>
        </p:txBody>
      </p:sp>
      <p:sp>
        <p:nvSpPr>
          <p:cNvPr id="4" name="Footer Placeholder 3">
            <a:extLst>
              <a:ext uri="{FF2B5EF4-FFF2-40B4-BE49-F238E27FC236}">
                <a16:creationId xmlns:a16="http://schemas.microsoft.com/office/drawing/2014/main" id="{069C2BD2-41B8-9BFA-E74A-3866F41FF9C1}"/>
              </a:ext>
            </a:extLst>
          </p:cNvPr>
          <p:cNvSpPr>
            <a:spLocks noGrp="1"/>
          </p:cNvSpPr>
          <p:nvPr>
            <p:ph type="ftr" sz="quarter" idx="11"/>
          </p:nvPr>
        </p:nvSpPr>
        <p:spPr bwMode="auto">
          <a:xfrm>
            <a:off x="8534400" y="6553200"/>
            <a:ext cx="4572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 </a:t>
            </a:r>
            <a:fld id="{6DDFC27F-93F2-477E-AD06-9129FC5F425E}" type="slidenum">
              <a:rPr lang="en-US" smtClean="0"/>
              <a:pPr>
                <a:defRPr/>
              </a:pPr>
              <a:t>23</a:t>
            </a:fld>
            <a:r>
              <a:rPr lang="en-US"/>
              <a:t> </a:t>
            </a:r>
            <a:endParaRPr lang="en-US" sz="800" dirty="0">
              <a:latin typeface="Times New Roman" pitchFamily="18" charset="0"/>
            </a:endParaRPr>
          </a:p>
        </p:txBody>
      </p:sp>
      <p:sp>
        <p:nvSpPr>
          <p:cNvPr id="8" name="TextBox 7">
            <a:extLst>
              <a:ext uri="{FF2B5EF4-FFF2-40B4-BE49-F238E27FC236}">
                <a16:creationId xmlns:a16="http://schemas.microsoft.com/office/drawing/2014/main" id="{DF2439C4-82A3-99DA-5926-7D3EE89C09CD}"/>
              </a:ext>
            </a:extLst>
          </p:cNvPr>
          <p:cNvSpPr txBox="1"/>
          <p:nvPr/>
        </p:nvSpPr>
        <p:spPr>
          <a:xfrm>
            <a:off x="7414590" y="3572184"/>
            <a:ext cx="2274982" cy="1477328"/>
          </a:xfrm>
          <a:prstGeom prst="rect">
            <a:avLst/>
          </a:prstGeom>
          <a:noFill/>
        </p:spPr>
        <p:txBody>
          <a:bodyPr wrap="none" rtlCol="0">
            <a:spAutoFit/>
          </a:bodyPr>
          <a:lstStyle/>
          <a:p>
            <a:pPr algn="l"/>
            <a:r>
              <a:rPr lang="en-US" dirty="0"/>
              <a:t>main limits:</a:t>
            </a:r>
            <a:br>
              <a:rPr lang="en-US" dirty="0"/>
            </a:br>
            <a:r>
              <a:rPr lang="en-US" dirty="0">
                <a:solidFill>
                  <a:srgbClr val="FF0000"/>
                </a:solidFill>
              </a:rPr>
              <a:t>- injectors output</a:t>
            </a:r>
            <a:br>
              <a:rPr lang="en-US" dirty="0">
                <a:solidFill>
                  <a:srgbClr val="FF0000"/>
                </a:solidFill>
              </a:rPr>
            </a:br>
            <a:r>
              <a:rPr lang="en-US" dirty="0">
                <a:solidFill>
                  <a:srgbClr val="FF0000"/>
                </a:solidFill>
              </a:rPr>
              <a:t>- e-cloud in RHIC</a:t>
            </a:r>
          </a:p>
          <a:p>
            <a:pPr algn="l"/>
            <a:r>
              <a:rPr lang="en-US" dirty="0">
                <a:solidFill>
                  <a:srgbClr val="FF0000"/>
                </a:solidFill>
              </a:rPr>
              <a:t>- transition instability</a:t>
            </a:r>
            <a:br>
              <a:rPr lang="en-US" dirty="0">
                <a:solidFill>
                  <a:srgbClr val="FF0000"/>
                </a:solidFill>
              </a:rPr>
            </a:br>
            <a:r>
              <a:rPr lang="en-US" dirty="0">
                <a:solidFill>
                  <a:srgbClr val="FF0000"/>
                </a:solidFill>
              </a:rPr>
              <a:t>   in RHIC</a:t>
            </a:r>
          </a:p>
        </p:txBody>
      </p:sp>
      <p:grpSp>
        <p:nvGrpSpPr>
          <p:cNvPr id="11" name="Group 10">
            <a:extLst>
              <a:ext uri="{FF2B5EF4-FFF2-40B4-BE49-F238E27FC236}">
                <a16:creationId xmlns:a16="http://schemas.microsoft.com/office/drawing/2014/main" id="{EB6E6EBA-F19B-CB9B-7DFA-ED553EEA0242}"/>
              </a:ext>
            </a:extLst>
          </p:cNvPr>
          <p:cNvGrpSpPr/>
          <p:nvPr/>
        </p:nvGrpSpPr>
        <p:grpSpPr>
          <a:xfrm>
            <a:off x="7272129" y="2309192"/>
            <a:ext cx="2350205" cy="369332"/>
            <a:chOff x="5410200" y="2057400"/>
            <a:chExt cx="2350205" cy="369332"/>
          </a:xfrm>
        </p:grpSpPr>
        <p:sp>
          <p:nvSpPr>
            <p:cNvPr id="5" name="TextBox 4">
              <a:extLst>
                <a:ext uri="{FF2B5EF4-FFF2-40B4-BE49-F238E27FC236}">
                  <a16:creationId xmlns:a16="http://schemas.microsoft.com/office/drawing/2014/main" id="{01F47E6D-412B-D7C0-3BCA-6F95C42D0C9A}"/>
                </a:ext>
              </a:extLst>
            </p:cNvPr>
            <p:cNvSpPr txBox="1"/>
            <p:nvPr/>
          </p:nvSpPr>
          <p:spPr>
            <a:xfrm>
              <a:off x="6019800" y="2057400"/>
              <a:ext cx="1740605" cy="369332"/>
            </a:xfrm>
            <a:prstGeom prst="rect">
              <a:avLst/>
            </a:prstGeom>
            <a:noFill/>
          </p:spPr>
          <p:txBody>
            <a:bodyPr wrap="none" rtlCol="0">
              <a:spAutoFit/>
            </a:bodyPr>
            <a:lstStyle/>
            <a:p>
              <a:pPr algn="l"/>
              <a:r>
                <a:rPr lang="en-US" b="1" dirty="0">
                  <a:solidFill>
                    <a:srgbClr val="0432FF"/>
                  </a:solidFill>
                </a:rPr>
                <a:t>Today, Run-25</a:t>
              </a:r>
            </a:p>
          </p:txBody>
        </p:sp>
        <p:cxnSp>
          <p:nvCxnSpPr>
            <p:cNvPr id="10" name="Straight Arrow Connector 9">
              <a:extLst>
                <a:ext uri="{FF2B5EF4-FFF2-40B4-BE49-F238E27FC236}">
                  <a16:creationId xmlns:a16="http://schemas.microsoft.com/office/drawing/2014/main" id="{AA2D6017-20FD-6C7B-FA83-E59CFF5E0D6A}"/>
                </a:ext>
              </a:extLst>
            </p:cNvPr>
            <p:cNvCxnSpPr/>
            <p:nvPr/>
          </p:nvCxnSpPr>
          <p:spPr bwMode="auto">
            <a:xfrm flipH="1">
              <a:off x="5410200" y="2286000"/>
              <a:ext cx="609600" cy="0"/>
            </a:xfrm>
            <a:prstGeom prst="straightConnector1">
              <a:avLst/>
            </a:prstGeom>
            <a:noFill/>
            <a:ln w="19050" cap="flat" cmpd="sng" algn="ctr">
              <a:solidFill>
                <a:schemeClr val="tx1"/>
              </a:solidFill>
              <a:prstDash val="solid"/>
              <a:round/>
              <a:headEnd type="none" w="med" len="med"/>
              <a:tailEnd type="arrow"/>
            </a:ln>
            <a:effectLst/>
          </p:spPr>
        </p:cxnSp>
      </p:grpSp>
      <p:grpSp>
        <p:nvGrpSpPr>
          <p:cNvPr id="41" name="Group 40">
            <a:extLst>
              <a:ext uri="{FF2B5EF4-FFF2-40B4-BE49-F238E27FC236}">
                <a16:creationId xmlns:a16="http://schemas.microsoft.com/office/drawing/2014/main" id="{CA0280DA-C2E5-9494-ACEB-67F46E0BC392}"/>
              </a:ext>
            </a:extLst>
          </p:cNvPr>
          <p:cNvGrpSpPr/>
          <p:nvPr/>
        </p:nvGrpSpPr>
        <p:grpSpPr>
          <a:xfrm>
            <a:off x="5295713" y="1916668"/>
            <a:ext cx="2377574" cy="521732"/>
            <a:chOff x="3821141" y="1916668"/>
            <a:chExt cx="2377574" cy="521732"/>
          </a:xfrm>
        </p:grpSpPr>
        <p:cxnSp>
          <p:nvCxnSpPr>
            <p:cNvPr id="20" name="Straight Arrow Connector 19">
              <a:extLst>
                <a:ext uri="{FF2B5EF4-FFF2-40B4-BE49-F238E27FC236}">
                  <a16:creationId xmlns:a16="http://schemas.microsoft.com/office/drawing/2014/main" id="{0610F7CB-D3DD-2706-5B6F-5A1790315F37}"/>
                </a:ext>
              </a:extLst>
            </p:cNvPr>
            <p:cNvCxnSpPr>
              <a:cxnSpLocks/>
            </p:cNvCxnSpPr>
            <p:nvPr/>
          </p:nvCxnSpPr>
          <p:spPr bwMode="auto">
            <a:xfrm>
              <a:off x="3962400" y="2226366"/>
              <a:ext cx="0" cy="212034"/>
            </a:xfrm>
            <a:prstGeom prst="straightConnector1">
              <a:avLst/>
            </a:prstGeom>
            <a:noFill/>
            <a:ln w="19050" cap="flat" cmpd="sng" algn="ctr">
              <a:solidFill>
                <a:schemeClr val="tx1"/>
              </a:solidFill>
              <a:prstDash val="solid"/>
              <a:round/>
              <a:headEnd type="none" w="med" len="med"/>
              <a:tailEnd type="arrow"/>
            </a:ln>
            <a:effectLst/>
          </p:spPr>
        </p:cxnSp>
        <p:sp>
          <p:nvSpPr>
            <p:cNvPr id="21" name="TextBox 20">
              <a:extLst>
                <a:ext uri="{FF2B5EF4-FFF2-40B4-BE49-F238E27FC236}">
                  <a16:creationId xmlns:a16="http://schemas.microsoft.com/office/drawing/2014/main" id="{D68C9118-B661-4527-7A5C-BDE48C5EB482}"/>
                </a:ext>
              </a:extLst>
            </p:cNvPr>
            <p:cNvSpPr txBox="1"/>
            <p:nvPr/>
          </p:nvSpPr>
          <p:spPr>
            <a:xfrm>
              <a:off x="3821141" y="1916668"/>
              <a:ext cx="2377574" cy="369332"/>
            </a:xfrm>
            <a:prstGeom prst="rect">
              <a:avLst/>
            </a:prstGeom>
            <a:noFill/>
          </p:spPr>
          <p:txBody>
            <a:bodyPr wrap="none" rtlCol="0">
              <a:spAutoFit/>
            </a:bodyPr>
            <a:lstStyle/>
            <a:p>
              <a:r>
                <a:rPr lang="en-US" dirty="0"/>
                <a:t>AGS 12</a:t>
              </a:r>
              <a:r>
                <a:rPr lang="en-US" dirty="0">
                  <a:solidFill>
                    <a:srgbClr val="000000"/>
                  </a:solidFill>
                  <a:latin typeface="Wingdings 3" charset="2"/>
                  <a:cs typeface="Wingdings 3" charset="2"/>
                </a:rPr>
                <a:t>g</a:t>
              </a:r>
              <a:r>
                <a:rPr lang="en-US" dirty="0"/>
                <a:t>6</a:t>
              </a:r>
              <a:r>
                <a:rPr lang="en-US" dirty="0">
                  <a:solidFill>
                    <a:srgbClr val="000000"/>
                  </a:solidFill>
                  <a:latin typeface="Wingdings 3" charset="2"/>
                  <a:cs typeface="Wingdings 3" charset="2"/>
                </a:rPr>
                <a:t>g</a:t>
              </a:r>
              <a:r>
                <a:rPr lang="en-US" dirty="0"/>
                <a:t>2 merge</a:t>
              </a:r>
            </a:p>
          </p:txBody>
        </p:sp>
      </p:grpSp>
      <p:grpSp>
        <p:nvGrpSpPr>
          <p:cNvPr id="40" name="Group 39">
            <a:extLst>
              <a:ext uri="{FF2B5EF4-FFF2-40B4-BE49-F238E27FC236}">
                <a16:creationId xmlns:a16="http://schemas.microsoft.com/office/drawing/2014/main" id="{EDC7ACC7-6326-69C4-3508-DD2A4E9AA8F8}"/>
              </a:ext>
            </a:extLst>
          </p:cNvPr>
          <p:cNvGrpSpPr/>
          <p:nvPr/>
        </p:nvGrpSpPr>
        <p:grpSpPr>
          <a:xfrm>
            <a:off x="4880922" y="1676400"/>
            <a:ext cx="4737259" cy="1437503"/>
            <a:chOff x="3048000" y="1676400"/>
            <a:chExt cx="4737259" cy="1437503"/>
          </a:xfrm>
        </p:grpSpPr>
        <p:cxnSp>
          <p:nvCxnSpPr>
            <p:cNvPr id="19" name="Straight Arrow Connector 18">
              <a:extLst>
                <a:ext uri="{FF2B5EF4-FFF2-40B4-BE49-F238E27FC236}">
                  <a16:creationId xmlns:a16="http://schemas.microsoft.com/office/drawing/2014/main" id="{AA3C28A9-69D4-829D-C8F2-9826FA3B82AF}"/>
                </a:ext>
              </a:extLst>
            </p:cNvPr>
            <p:cNvCxnSpPr>
              <a:cxnSpLocks/>
            </p:cNvCxnSpPr>
            <p:nvPr/>
          </p:nvCxnSpPr>
          <p:spPr bwMode="auto">
            <a:xfrm>
              <a:off x="3256105" y="2014620"/>
              <a:ext cx="0" cy="1099283"/>
            </a:xfrm>
            <a:prstGeom prst="straightConnector1">
              <a:avLst/>
            </a:prstGeom>
            <a:noFill/>
            <a:ln w="19050" cap="flat" cmpd="sng" algn="ctr">
              <a:solidFill>
                <a:schemeClr val="tx1"/>
              </a:solidFill>
              <a:prstDash val="solid"/>
              <a:round/>
              <a:headEnd type="none" w="med" len="med"/>
              <a:tailEnd type="arrow"/>
            </a:ln>
            <a:effectLst/>
          </p:spPr>
        </p:cxnSp>
        <p:sp>
          <p:nvSpPr>
            <p:cNvPr id="26" name="TextBox 25">
              <a:extLst>
                <a:ext uri="{FF2B5EF4-FFF2-40B4-BE49-F238E27FC236}">
                  <a16:creationId xmlns:a16="http://schemas.microsoft.com/office/drawing/2014/main" id="{E4E44622-C6B9-0BE7-917B-255538E8F2C4}"/>
                </a:ext>
              </a:extLst>
            </p:cNvPr>
            <p:cNvSpPr txBox="1"/>
            <p:nvPr/>
          </p:nvSpPr>
          <p:spPr>
            <a:xfrm>
              <a:off x="3048000" y="1676400"/>
              <a:ext cx="4737259" cy="369332"/>
            </a:xfrm>
            <a:prstGeom prst="rect">
              <a:avLst/>
            </a:prstGeom>
            <a:noFill/>
          </p:spPr>
          <p:txBody>
            <a:bodyPr wrap="none" rtlCol="0">
              <a:spAutoFit/>
            </a:bodyPr>
            <a:lstStyle/>
            <a:p>
              <a:r>
                <a:rPr lang="en-US" dirty="0"/>
                <a:t>EBIS, Booster 4</a:t>
              </a:r>
              <a:r>
                <a:rPr lang="en-US" dirty="0">
                  <a:solidFill>
                    <a:srgbClr val="000000"/>
                  </a:solidFill>
                  <a:latin typeface="Wingdings 3" charset="2"/>
                  <a:cs typeface="Wingdings 3" charset="2"/>
                </a:rPr>
                <a:t>g</a:t>
              </a:r>
              <a:r>
                <a:rPr lang="en-US" dirty="0"/>
                <a:t>2</a:t>
              </a:r>
              <a:r>
                <a:rPr lang="en-US" dirty="0">
                  <a:solidFill>
                    <a:srgbClr val="000000"/>
                  </a:solidFill>
                  <a:latin typeface="Wingdings 3" charset="2"/>
                  <a:cs typeface="Wingdings 3" charset="2"/>
                </a:rPr>
                <a:t>g</a:t>
              </a:r>
              <a:r>
                <a:rPr lang="en-US" dirty="0"/>
                <a:t>1, AGS 8</a:t>
              </a:r>
              <a:r>
                <a:rPr lang="en-US" dirty="0">
                  <a:solidFill>
                    <a:srgbClr val="000000"/>
                  </a:solidFill>
                  <a:latin typeface="Wingdings 3" charset="2"/>
                  <a:cs typeface="Wingdings 3" charset="2"/>
                </a:rPr>
                <a:t>g</a:t>
              </a:r>
              <a:r>
                <a:rPr lang="en-US" dirty="0"/>
                <a:t>4</a:t>
              </a:r>
              <a:r>
                <a:rPr lang="en-US" dirty="0">
                  <a:solidFill>
                    <a:srgbClr val="000000"/>
                  </a:solidFill>
                  <a:latin typeface="Wingdings 3" charset="2"/>
                  <a:cs typeface="Wingdings 3" charset="2"/>
                </a:rPr>
                <a:t>g</a:t>
              </a:r>
              <a:r>
                <a:rPr lang="en-US" dirty="0"/>
                <a:t>2 merge </a:t>
              </a:r>
            </a:p>
          </p:txBody>
        </p:sp>
      </p:grpSp>
      <p:grpSp>
        <p:nvGrpSpPr>
          <p:cNvPr id="39" name="Group 38">
            <a:extLst>
              <a:ext uri="{FF2B5EF4-FFF2-40B4-BE49-F238E27FC236}">
                <a16:creationId xmlns:a16="http://schemas.microsoft.com/office/drawing/2014/main" id="{11C70AF5-F62E-5CF8-7FC6-FFF6F7DD3ED8}"/>
              </a:ext>
            </a:extLst>
          </p:cNvPr>
          <p:cNvGrpSpPr/>
          <p:nvPr/>
        </p:nvGrpSpPr>
        <p:grpSpPr>
          <a:xfrm>
            <a:off x="4399105" y="1339960"/>
            <a:ext cx="2494230" cy="2243220"/>
            <a:chOff x="2875105" y="1339960"/>
            <a:chExt cx="2494230" cy="2243220"/>
          </a:xfrm>
        </p:grpSpPr>
        <p:cxnSp>
          <p:nvCxnSpPr>
            <p:cNvPr id="18" name="Straight Arrow Connector 17">
              <a:extLst>
                <a:ext uri="{FF2B5EF4-FFF2-40B4-BE49-F238E27FC236}">
                  <a16:creationId xmlns:a16="http://schemas.microsoft.com/office/drawing/2014/main" id="{380F63DC-C262-B566-2FDF-4772D5FEFC2B}"/>
                </a:ext>
              </a:extLst>
            </p:cNvPr>
            <p:cNvCxnSpPr/>
            <p:nvPr/>
          </p:nvCxnSpPr>
          <p:spPr bwMode="auto">
            <a:xfrm>
              <a:off x="3014577" y="1678180"/>
              <a:ext cx="0" cy="1905000"/>
            </a:xfrm>
            <a:prstGeom prst="straightConnector1">
              <a:avLst/>
            </a:prstGeom>
            <a:noFill/>
            <a:ln w="19050" cap="flat" cmpd="sng" algn="ctr">
              <a:solidFill>
                <a:schemeClr val="tx1"/>
              </a:solidFill>
              <a:prstDash val="solid"/>
              <a:round/>
              <a:headEnd type="none" w="med" len="med"/>
              <a:tailEnd type="arrow"/>
            </a:ln>
            <a:effectLst/>
          </p:spPr>
        </p:cxnSp>
        <p:sp>
          <p:nvSpPr>
            <p:cNvPr id="28" name="TextBox 27">
              <a:extLst>
                <a:ext uri="{FF2B5EF4-FFF2-40B4-BE49-F238E27FC236}">
                  <a16:creationId xmlns:a16="http://schemas.microsoft.com/office/drawing/2014/main" id="{F3EE16E6-C3D2-BA0C-1691-20FE8CF9F619}"/>
                </a:ext>
              </a:extLst>
            </p:cNvPr>
            <p:cNvSpPr txBox="1"/>
            <p:nvPr/>
          </p:nvSpPr>
          <p:spPr>
            <a:xfrm>
              <a:off x="2875105" y="1339960"/>
              <a:ext cx="2494230" cy="369332"/>
            </a:xfrm>
            <a:prstGeom prst="rect">
              <a:avLst/>
            </a:prstGeom>
            <a:noFill/>
          </p:spPr>
          <p:txBody>
            <a:bodyPr wrap="none" rtlCol="0">
              <a:spAutoFit/>
            </a:bodyPr>
            <a:lstStyle/>
            <a:p>
              <a:r>
                <a:rPr lang="en-US" dirty="0"/>
                <a:t>scrubbing with protons</a:t>
              </a:r>
            </a:p>
          </p:txBody>
        </p:sp>
      </p:grpSp>
      <p:grpSp>
        <p:nvGrpSpPr>
          <p:cNvPr id="38" name="Group 37">
            <a:extLst>
              <a:ext uri="{FF2B5EF4-FFF2-40B4-BE49-F238E27FC236}">
                <a16:creationId xmlns:a16="http://schemas.microsoft.com/office/drawing/2014/main" id="{7F229C86-D147-25ED-9055-F1E5CAAD408B}"/>
              </a:ext>
            </a:extLst>
          </p:cNvPr>
          <p:cNvGrpSpPr/>
          <p:nvPr/>
        </p:nvGrpSpPr>
        <p:grpSpPr>
          <a:xfrm>
            <a:off x="4168719" y="1035160"/>
            <a:ext cx="1472391" cy="2972888"/>
            <a:chOff x="2644718" y="1035160"/>
            <a:chExt cx="1472391" cy="2972888"/>
          </a:xfrm>
        </p:grpSpPr>
        <p:cxnSp>
          <p:nvCxnSpPr>
            <p:cNvPr id="17" name="Straight Arrow Connector 16">
              <a:extLst>
                <a:ext uri="{FF2B5EF4-FFF2-40B4-BE49-F238E27FC236}">
                  <a16:creationId xmlns:a16="http://schemas.microsoft.com/office/drawing/2014/main" id="{437B70D7-5A59-20B4-3122-7CEA1A565523}"/>
                </a:ext>
              </a:extLst>
            </p:cNvPr>
            <p:cNvCxnSpPr/>
            <p:nvPr/>
          </p:nvCxnSpPr>
          <p:spPr bwMode="auto">
            <a:xfrm>
              <a:off x="2819400" y="1371600"/>
              <a:ext cx="11441" cy="2636448"/>
            </a:xfrm>
            <a:prstGeom prst="straightConnector1">
              <a:avLst/>
            </a:prstGeom>
            <a:noFill/>
            <a:ln w="19050" cap="flat" cmpd="sng" algn="ctr">
              <a:solidFill>
                <a:schemeClr val="tx1"/>
              </a:solidFill>
              <a:prstDash val="solid"/>
              <a:round/>
              <a:headEnd type="none" w="med" len="med"/>
              <a:tailEnd type="arrow"/>
            </a:ln>
            <a:effectLst/>
          </p:spPr>
        </p:cxnSp>
        <p:sp>
          <p:nvSpPr>
            <p:cNvPr id="30" name="TextBox 29">
              <a:extLst>
                <a:ext uri="{FF2B5EF4-FFF2-40B4-BE49-F238E27FC236}">
                  <a16:creationId xmlns:a16="http://schemas.microsoft.com/office/drawing/2014/main" id="{906CF4EF-F720-CF93-613A-96EBE901F42D}"/>
                </a:ext>
              </a:extLst>
            </p:cNvPr>
            <p:cNvSpPr txBox="1"/>
            <p:nvPr/>
          </p:nvSpPr>
          <p:spPr>
            <a:xfrm>
              <a:off x="2644718" y="1035160"/>
              <a:ext cx="1472391" cy="369332"/>
            </a:xfrm>
            <a:prstGeom prst="rect">
              <a:avLst/>
            </a:prstGeom>
            <a:noFill/>
          </p:spPr>
          <p:txBody>
            <a:bodyPr wrap="none" rtlCol="0">
              <a:spAutoFit/>
            </a:bodyPr>
            <a:lstStyle/>
            <a:p>
              <a:r>
                <a:rPr lang="en-US" dirty="0"/>
                <a:t>111 bunches</a:t>
              </a:r>
            </a:p>
          </p:txBody>
        </p:sp>
      </p:grpSp>
      <p:grpSp>
        <p:nvGrpSpPr>
          <p:cNvPr id="37" name="Group 36">
            <a:extLst>
              <a:ext uri="{FF2B5EF4-FFF2-40B4-BE49-F238E27FC236}">
                <a16:creationId xmlns:a16="http://schemas.microsoft.com/office/drawing/2014/main" id="{78A8466D-32D7-43B1-1656-52491A0EE721}"/>
              </a:ext>
            </a:extLst>
          </p:cNvPr>
          <p:cNvGrpSpPr/>
          <p:nvPr/>
        </p:nvGrpSpPr>
        <p:grpSpPr>
          <a:xfrm>
            <a:off x="2971801" y="1688068"/>
            <a:ext cx="1378277" cy="2320100"/>
            <a:chOff x="1447800" y="1688068"/>
            <a:chExt cx="1378277" cy="2320100"/>
          </a:xfrm>
        </p:grpSpPr>
        <p:cxnSp>
          <p:nvCxnSpPr>
            <p:cNvPr id="16" name="Straight Arrow Connector 15">
              <a:extLst>
                <a:ext uri="{FF2B5EF4-FFF2-40B4-BE49-F238E27FC236}">
                  <a16:creationId xmlns:a16="http://schemas.microsoft.com/office/drawing/2014/main" id="{65345C92-C2A4-9A4C-A936-1EB6F3F66DBC}"/>
                </a:ext>
              </a:extLst>
            </p:cNvPr>
            <p:cNvCxnSpPr/>
            <p:nvPr/>
          </p:nvCxnSpPr>
          <p:spPr bwMode="auto">
            <a:xfrm flipH="1">
              <a:off x="1729718" y="2057400"/>
              <a:ext cx="22882" cy="1950768"/>
            </a:xfrm>
            <a:prstGeom prst="straightConnector1">
              <a:avLst/>
            </a:prstGeom>
            <a:noFill/>
            <a:ln w="19050" cap="flat" cmpd="sng" algn="ctr">
              <a:solidFill>
                <a:schemeClr val="tx1"/>
              </a:solidFill>
              <a:prstDash val="solid"/>
              <a:round/>
              <a:headEnd type="none" w="med" len="med"/>
              <a:tailEnd type="arrow"/>
            </a:ln>
            <a:effectLst/>
          </p:spPr>
        </p:cxnSp>
        <p:sp>
          <p:nvSpPr>
            <p:cNvPr id="32" name="TextBox 31">
              <a:extLst>
                <a:ext uri="{FF2B5EF4-FFF2-40B4-BE49-F238E27FC236}">
                  <a16:creationId xmlns:a16="http://schemas.microsoft.com/office/drawing/2014/main" id="{603B2AFB-C9F0-CC12-3B4F-454EF7022200}"/>
                </a:ext>
              </a:extLst>
            </p:cNvPr>
            <p:cNvSpPr txBox="1"/>
            <p:nvPr/>
          </p:nvSpPr>
          <p:spPr>
            <a:xfrm>
              <a:off x="1447800" y="1688068"/>
              <a:ext cx="1378277" cy="369332"/>
            </a:xfrm>
            <a:prstGeom prst="rect">
              <a:avLst/>
            </a:prstGeom>
            <a:noFill/>
          </p:spPr>
          <p:txBody>
            <a:bodyPr wrap="none" rtlCol="0">
              <a:spAutoFit/>
            </a:bodyPr>
            <a:lstStyle/>
            <a:p>
              <a:r>
                <a:rPr lang="en-US" dirty="0"/>
                <a:t>43 bunches</a:t>
              </a:r>
            </a:p>
          </p:txBody>
        </p:sp>
      </p:grpSp>
      <p:grpSp>
        <p:nvGrpSpPr>
          <p:cNvPr id="36" name="Group 35">
            <a:extLst>
              <a:ext uri="{FF2B5EF4-FFF2-40B4-BE49-F238E27FC236}">
                <a16:creationId xmlns:a16="http://schemas.microsoft.com/office/drawing/2014/main" id="{BF3398F6-0DE2-39C3-AC38-DD73D1859F58}"/>
              </a:ext>
            </a:extLst>
          </p:cNvPr>
          <p:cNvGrpSpPr/>
          <p:nvPr/>
        </p:nvGrpSpPr>
        <p:grpSpPr>
          <a:xfrm>
            <a:off x="2689282" y="764308"/>
            <a:ext cx="3328180" cy="4145912"/>
            <a:chOff x="1196318" y="697468"/>
            <a:chExt cx="3328180" cy="4145912"/>
          </a:xfrm>
        </p:grpSpPr>
        <p:cxnSp>
          <p:nvCxnSpPr>
            <p:cNvPr id="13" name="Straight Arrow Connector 12">
              <a:extLst>
                <a:ext uri="{FF2B5EF4-FFF2-40B4-BE49-F238E27FC236}">
                  <a16:creationId xmlns:a16="http://schemas.microsoft.com/office/drawing/2014/main" id="{4172002C-4D94-8C44-172B-522442BE8B89}"/>
                </a:ext>
              </a:extLst>
            </p:cNvPr>
            <p:cNvCxnSpPr/>
            <p:nvPr/>
          </p:nvCxnSpPr>
          <p:spPr bwMode="auto">
            <a:xfrm>
              <a:off x="1391495" y="1109580"/>
              <a:ext cx="0" cy="3733800"/>
            </a:xfrm>
            <a:prstGeom prst="straightConnector1">
              <a:avLst/>
            </a:prstGeom>
            <a:noFill/>
            <a:ln w="19050" cap="flat" cmpd="sng" algn="ctr">
              <a:solidFill>
                <a:schemeClr val="tx1"/>
              </a:solidFill>
              <a:prstDash val="solid"/>
              <a:round/>
              <a:headEnd type="none" w="med" len="med"/>
              <a:tailEnd type="arrow"/>
            </a:ln>
            <a:effectLst/>
          </p:spPr>
        </p:cxnSp>
        <p:sp>
          <p:nvSpPr>
            <p:cNvPr id="35" name="TextBox 34">
              <a:extLst>
                <a:ext uri="{FF2B5EF4-FFF2-40B4-BE49-F238E27FC236}">
                  <a16:creationId xmlns:a16="http://schemas.microsoft.com/office/drawing/2014/main" id="{B8360A24-CB9A-3E1D-88AA-0677ECC4031D}"/>
                </a:ext>
              </a:extLst>
            </p:cNvPr>
            <p:cNvSpPr txBox="1"/>
            <p:nvPr/>
          </p:nvSpPr>
          <p:spPr>
            <a:xfrm>
              <a:off x="1196318" y="697468"/>
              <a:ext cx="3328180" cy="369332"/>
            </a:xfrm>
            <a:prstGeom prst="rect">
              <a:avLst/>
            </a:prstGeom>
            <a:noFill/>
          </p:spPr>
          <p:txBody>
            <a:bodyPr wrap="none" rtlCol="0">
              <a:spAutoFit/>
            </a:bodyPr>
            <a:lstStyle/>
            <a:p>
              <a:r>
                <a:rPr lang="en-US" dirty="0" err="1">
                  <a:latin typeface="Symbol" charset="2"/>
                  <a:cs typeface="Symbol" charset="2"/>
                </a:rPr>
                <a:t>g</a:t>
              </a:r>
              <a:r>
                <a:rPr lang="en-US" baseline="-25000" dirty="0" err="1"/>
                <a:t>t</a:t>
              </a:r>
              <a:r>
                <a:rPr lang="en-US" dirty="0"/>
                <a:t>-jump, octupoles at transition</a:t>
              </a:r>
            </a:p>
          </p:txBody>
        </p:sp>
      </p:grpSp>
      <p:graphicFrame>
        <p:nvGraphicFramePr>
          <p:cNvPr id="42" name="Object 2048">
            <a:extLst>
              <a:ext uri="{FF2B5EF4-FFF2-40B4-BE49-F238E27FC236}">
                <a16:creationId xmlns:a16="http://schemas.microsoft.com/office/drawing/2014/main" id="{69489FC6-BBBF-FEF8-2518-F3A593EB90E8}"/>
              </a:ext>
            </a:extLst>
          </p:cNvPr>
          <p:cNvGraphicFramePr>
            <a:graphicFrameLocks noChangeAspect="1"/>
          </p:cNvGraphicFramePr>
          <p:nvPr/>
        </p:nvGraphicFramePr>
        <p:xfrm>
          <a:off x="8452691" y="759380"/>
          <a:ext cx="3622675" cy="779463"/>
        </p:xfrm>
        <a:graphic>
          <a:graphicData uri="http://schemas.openxmlformats.org/presentationml/2006/ole">
            <mc:AlternateContent xmlns:mc="http://schemas.openxmlformats.org/markup-compatibility/2006">
              <mc:Choice xmlns:v="urn:schemas-microsoft-com:vml" Requires="v">
                <p:oleObj name="Equation" r:id="rId3" imgW="2146300" imgH="444500" progId="Equation.3">
                  <p:embed/>
                </p:oleObj>
              </mc:Choice>
              <mc:Fallback>
                <p:oleObj name="Equation" r:id="rId3" imgW="2146300" imgH="444500" progId="Equation.3">
                  <p:embed/>
                  <p:pic>
                    <p:nvPicPr>
                      <p:cNvPr id="42" name="Object 2048">
                        <a:extLst>
                          <a:ext uri="{FF2B5EF4-FFF2-40B4-BE49-F238E27FC236}">
                            <a16:creationId xmlns:a16="http://schemas.microsoft.com/office/drawing/2014/main" id="{69489FC6-BBBF-FEF8-2518-F3A593EB90E8}"/>
                          </a:ext>
                        </a:extLst>
                      </p:cNvPr>
                      <p:cNvPicPr>
                        <a:picLocks noChangeAspect="1" noChangeArrowheads="1"/>
                      </p:cNvPicPr>
                      <p:nvPr/>
                    </p:nvPicPr>
                    <p:blipFill>
                      <a:blip r:embed="rId4"/>
                      <a:srcRect/>
                      <a:stretch>
                        <a:fillRect/>
                      </a:stretch>
                    </p:blipFill>
                    <p:spPr bwMode="auto">
                      <a:xfrm>
                        <a:off x="8452691" y="759380"/>
                        <a:ext cx="3622675" cy="779463"/>
                      </a:xfrm>
                      <a:prstGeom prst="rect">
                        <a:avLst/>
                      </a:prstGeom>
                      <a:solidFill>
                        <a:srgbClr val="FFFF99"/>
                      </a:solidFill>
                    </p:spPr>
                  </p:pic>
                </p:oleObj>
              </mc:Fallback>
            </mc:AlternateContent>
          </a:graphicData>
        </a:graphic>
      </p:graphicFrame>
      <p:sp>
        <p:nvSpPr>
          <p:cNvPr id="45" name="Oval 44">
            <a:extLst>
              <a:ext uri="{FF2B5EF4-FFF2-40B4-BE49-F238E27FC236}">
                <a16:creationId xmlns:a16="http://schemas.microsoft.com/office/drawing/2014/main" id="{81A6F3C5-AE2D-799C-000A-595B7B8D82FC}"/>
              </a:ext>
            </a:extLst>
          </p:cNvPr>
          <p:cNvSpPr/>
          <p:nvPr/>
        </p:nvSpPr>
        <p:spPr bwMode="auto">
          <a:xfrm>
            <a:off x="10121347" y="719220"/>
            <a:ext cx="457200" cy="457200"/>
          </a:xfrm>
          <a:prstGeom prst="ellipse">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fontAlgn="base" hangingPunct="0">
              <a:spcBef>
                <a:spcPct val="0"/>
              </a:spcBef>
              <a:spcAft>
                <a:spcPct val="0"/>
              </a:spcAft>
            </a:pPr>
            <a:endParaRPr lang="en-US" sz="2400">
              <a:latin typeface="Arial" charset="0"/>
            </a:endParaRPr>
          </a:p>
        </p:txBody>
      </p:sp>
    </p:spTree>
    <p:extLst>
      <p:ext uri="{BB962C8B-B14F-4D97-AF65-F5344CB8AC3E}">
        <p14:creationId xmlns:p14="http://schemas.microsoft.com/office/powerpoint/2010/main" val="233011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45E36-35E5-0E4B-4AF5-7414BF7254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9B05E2-34FD-6549-2CF2-050091093825}"/>
              </a:ext>
            </a:extLst>
          </p:cNvPr>
          <p:cNvSpPr>
            <a:spLocks noGrp="1"/>
          </p:cNvSpPr>
          <p:nvPr>
            <p:ph type="title"/>
          </p:nvPr>
        </p:nvSpPr>
        <p:spPr>
          <a:xfrm>
            <a:off x="451332" y="55764"/>
            <a:ext cx="11545197" cy="828819"/>
          </a:xfrm>
        </p:spPr>
        <p:txBody>
          <a:bodyPr>
            <a:normAutofit fontScale="90000"/>
          </a:bodyPr>
          <a:lstStyle/>
          <a:p>
            <a:r>
              <a:rPr lang="en-US" sz="4000" dirty="0"/>
              <a:t>Run-18 Zr+Zr/Ru+Ru – same A, different Z (CME)                               </a:t>
            </a:r>
            <a:br>
              <a:rPr lang="en-US" dirty="0">
                <a:solidFill>
                  <a:srgbClr val="FF0000"/>
                </a:solidFill>
              </a:rPr>
            </a:br>
            <a:r>
              <a:rPr lang="en-US" sz="2800" b="0" dirty="0"/>
              <a:t>Zr-96/Ru-96 </a:t>
            </a:r>
            <a:endParaRPr lang="en-US" dirty="0"/>
          </a:p>
        </p:txBody>
      </p:sp>
      <p:pic>
        <p:nvPicPr>
          <p:cNvPr id="3" name="Picture 2">
            <a:extLst>
              <a:ext uri="{FF2B5EF4-FFF2-40B4-BE49-F238E27FC236}">
                <a16:creationId xmlns:a16="http://schemas.microsoft.com/office/drawing/2014/main" id="{5B95E5D2-1D3F-9A60-8686-357D5473E9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6120" y="4230356"/>
            <a:ext cx="3894213" cy="2590800"/>
          </a:xfrm>
          <a:prstGeom prst="rect">
            <a:avLst/>
          </a:prstGeom>
        </p:spPr>
      </p:pic>
      <p:pic>
        <p:nvPicPr>
          <p:cNvPr id="4" name="Picture 3">
            <a:extLst>
              <a:ext uri="{FF2B5EF4-FFF2-40B4-BE49-F238E27FC236}">
                <a16:creationId xmlns:a16="http://schemas.microsoft.com/office/drawing/2014/main" id="{B239B18D-8502-655E-74A0-EB3F947137F6}"/>
              </a:ext>
            </a:extLst>
          </p:cNvPr>
          <p:cNvPicPr>
            <a:picLocks noChangeAspect="1"/>
          </p:cNvPicPr>
          <p:nvPr/>
        </p:nvPicPr>
        <p:blipFill>
          <a:blip r:embed="rId3"/>
          <a:stretch>
            <a:fillRect/>
          </a:stretch>
        </p:blipFill>
        <p:spPr>
          <a:xfrm>
            <a:off x="3838324" y="1336274"/>
            <a:ext cx="3624444" cy="5385421"/>
          </a:xfrm>
          <a:prstGeom prst="rect">
            <a:avLst/>
          </a:prstGeom>
        </p:spPr>
      </p:pic>
      <p:pic>
        <p:nvPicPr>
          <p:cNvPr id="5" name="Picture 4">
            <a:extLst>
              <a:ext uri="{FF2B5EF4-FFF2-40B4-BE49-F238E27FC236}">
                <a16:creationId xmlns:a16="http://schemas.microsoft.com/office/drawing/2014/main" id="{A18ADE4B-7F1C-A957-A5BF-3FC13843E805}"/>
              </a:ext>
            </a:extLst>
          </p:cNvPr>
          <p:cNvPicPr>
            <a:picLocks noChangeAspect="1"/>
          </p:cNvPicPr>
          <p:nvPr/>
        </p:nvPicPr>
        <p:blipFill>
          <a:blip r:embed="rId4"/>
          <a:stretch>
            <a:fillRect/>
          </a:stretch>
        </p:blipFill>
        <p:spPr>
          <a:xfrm>
            <a:off x="691667" y="1267036"/>
            <a:ext cx="3003306" cy="5554120"/>
          </a:xfrm>
          <a:prstGeom prst="rect">
            <a:avLst/>
          </a:prstGeom>
        </p:spPr>
      </p:pic>
      <p:sp>
        <p:nvSpPr>
          <p:cNvPr id="6" name="TextBox 5">
            <a:extLst>
              <a:ext uri="{FF2B5EF4-FFF2-40B4-BE49-F238E27FC236}">
                <a16:creationId xmlns:a16="http://schemas.microsoft.com/office/drawing/2014/main" id="{C76E69B8-D899-AAE0-640D-A339A6725A23}"/>
              </a:ext>
            </a:extLst>
          </p:cNvPr>
          <p:cNvSpPr txBox="1"/>
          <p:nvPr/>
        </p:nvSpPr>
        <p:spPr>
          <a:xfrm>
            <a:off x="5620748" y="642939"/>
            <a:ext cx="4916732" cy="646331"/>
          </a:xfrm>
          <a:prstGeom prst="rect">
            <a:avLst/>
          </a:prstGeom>
          <a:noFill/>
        </p:spPr>
        <p:txBody>
          <a:bodyPr wrap="none" rtlCol="0">
            <a:spAutoFit/>
          </a:bodyPr>
          <a:lstStyle/>
          <a:p>
            <a:pPr algn="r"/>
            <a:r>
              <a:rPr lang="en-US" dirty="0"/>
              <a:t>Extraordinary help from DOE, ORNL, RIKEN</a:t>
            </a:r>
            <a:br>
              <a:rPr lang="en-US" dirty="0"/>
            </a:br>
            <a:r>
              <a:rPr lang="en-US" dirty="0"/>
              <a:t>for source material and preparation</a:t>
            </a:r>
          </a:p>
        </p:txBody>
      </p:sp>
      <p:pic>
        <p:nvPicPr>
          <p:cNvPr id="7" name="Picture 2" descr="500 milligrams of the rare isotope ruthenium-96">
            <a:extLst>
              <a:ext uri="{FF2B5EF4-FFF2-40B4-BE49-F238E27FC236}">
                <a16:creationId xmlns:a16="http://schemas.microsoft.com/office/drawing/2014/main" id="{D0914138-D29C-A057-9DDE-F0B597E68C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26151" y="1765667"/>
            <a:ext cx="1454150" cy="2286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8DF9E9E-878B-8BEF-7DF1-C0C9C7E446D3}"/>
              </a:ext>
            </a:extLst>
          </p:cNvPr>
          <p:cNvSpPr txBox="1"/>
          <p:nvPr/>
        </p:nvSpPr>
        <p:spPr>
          <a:xfrm>
            <a:off x="8826151" y="6324600"/>
            <a:ext cx="1402948" cy="369332"/>
          </a:xfrm>
          <a:prstGeom prst="rect">
            <a:avLst/>
          </a:prstGeom>
          <a:noFill/>
        </p:spPr>
        <p:txBody>
          <a:bodyPr wrap="none" rtlCol="0">
            <a:spAutoFit/>
          </a:bodyPr>
          <a:lstStyle/>
          <a:p>
            <a:pPr algn="l"/>
            <a:r>
              <a:rPr lang="en-US" dirty="0">
                <a:solidFill>
                  <a:schemeClr val="bg1"/>
                </a:solidFill>
              </a:rPr>
              <a:t>Ru isotopes</a:t>
            </a:r>
          </a:p>
        </p:txBody>
      </p:sp>
    </p:spTree>
    <p:extLst>
      <p:ext uri="{BB962C8B-B14F-4D97-AF65-F5344CB8AC3E}">
        <p14:creationId xmlns:p14="http://schemas.microsoft.com/office/powerpoint/2010/main" val="825871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5416F-D391-08A2-18CA-9730CABE00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FDF7C5-D0FF-3CDD-1AC8-462E9F366C8F}"/>
              </a:ext>
            </a:extLst>
          </p:cNvPr>
          <p:cNvSpPr>
            <a:spLocks noGrp="1"/>
          </p:cNvSpPr>
          <p:nvPr>
            <p:ph type="title"/>
          </p:nvPr>
        </p:nvSpPr>
        <p:spPr/>
        <p:txBody>
          <a:bodyPr/>
          <a:lstStyle/>
          <a:p>
            <a:r>
              <a:rPr lang="en-US" dirty="0"/>
              <a:t>Run-18 Zr+Zr/Ru+Ru at 100 GeV/nucleon</a:t>
            </a:r>
          </a:p>
        </p:txBody>
      </p:sp>
      <p:sp>
        <p:nvSpPr>
          <p:cNvPr id="4" name="Slide Number Placeholder 3">
            <a:extLst>
              <a:ext uri="{FF2B5EF4-FFF2-40B4-BE49-F238E27FC236}">
                <a16:creationId xmlns:a16="http://schemas.microsoft.com/office/drawing/2014/main" id="{922E6E73-2533-404C-0946-C5731B4B44A4}"/>
              </a:ext>
            </a:extLst>
          </p:cNvPr>
          <p:cNvSpPr>
            <a:spLocks noGrp="1"/>
          </p:cNvSpPr>
          <p:nvPr>
            <p:ph type="sldNum" sz="quarter" idx="4"/>
          </p:nvPr>
        </p:nvSpPr>
        <p:spPr/>
        <p:txBody>
          <a:bodyPr/>
          <a:lstStyle/>
          <a:p>
            <a:fld id="{933A556B-7C63-244D-9B7C-B0EA8042B330}" type="slidenum">
              <a:rPr lang="en-US" smtClean="0"/>
              <a:pPr/>
              <a:t>25</a:t>
            </a:fld>
            <a:endParaRPr lang="en-US" sz="1000" dirty="0"/>
          </a:p>
        </p:txBody>
      </p:sp>
      <p:sp>
        <p:nvSpPr>
          <p:cNvPr id="5" name="TextBox 4">
            <a:extLst>
              <a:ext uri="{FF2B5EF4-FFF2-40B4-BE49-F238E27FC236}">
                <a16:creationId xmlns:a16="http://schemas.microsoft.com/office/drawing/2014/main" id="{051DDB90-48D4-7642-5E5B-CE4CB0238C9F}"/>
              </a:ext>
            </a:extLst>
          </p:cNvPr>
          <p:cNvSpPr txBox="1"/>
          <p:nvPr/>
        </p:nvSpPr>
        <p:spPr>
          <a:xfrm>
            <a:off x="8624111" y="1329178"/>
            <a:ext cx="3373039" cy="707886"/>
          </a:xfrm>
          <a:prstGeom prst="rect">
            <a:avLst/>
          </a:prstGeom>
          <a:noFill/>
        </p:spPr>
        <p:txBody>
          <a:bodyPr wrap="none" rtlCol="0">
            <a:spAutoFit/>
          </a:bodyPr>
          <a:lstStyle/>
          <a:p>
            <a:pPr algn="l"/>
            <a:r>
              <a:rPr lang="en-US" sz="2000" dirty="0">
                <a:latin typeface="Arial"/>
                <a:cs typeface="Arial"/>
              </a:rPr>
              <a:t>Run Coordinator: Greg Marr</a:t>
            </a:r>
            <a:br>
              <a:rPr lang="en-US" sz="2000" dirty="0">
                <a:latin typeface="Arial"/>
                <a:cs typeface="Arial"/>
              </a:rPr>
            </a:br>
            <a:r>
              <a:rPr lang="en-US" sz="2000" dirty="0">
                <a:latin typeface="Arial"/>
                <a:cs typeface="Arial"/>
              </a:rPr>
              <a:t>paper: IPAC 2019</a:t>
            </a:r>
          </a:p>
        </p:txBody>
      </p:sp>
      <p:grpSp>
        <p:nvGrpSpPr>
          <p:cNvPr id="6" name="Group 5">
            <a:extLst>
              <a:ext uri="{FF2B5EF4-FFF2-40B4-BE49-F238E27FC236}">
                <a16:creationId xmlns:a16="http://schemas.microsoft.com/office/drawing/2014/main" id="{0432268D-62AE-CFFF-963A-50D017B1F7E6}"/>
              </a:ext>
            </a:extLst>
          </p:cNvPr>
          <p:cNvGrpSpPr/>
          <p:nvPr/>
        </p:nvGrpSpPr>
        <p:grpSpPr>
          <a:xfrm>
            <a:off x="1690140" y="2100842"/>
            <a:ext cx="7758430" cy="5145653"/>
            <a:chOff x="76200" y="1636147"/>
            <a:chExt cx="7758430" cy="5145653"/>
          </a:xfrm>
        </p:grpSpPr>
        <p:pic>
          <p:nvPicPr>
            <p:cNvPr id="7" name="Picture 6">
              <a:extLst>
                <a:ext uri="{FF2B5EF4-FFF2-40B4-BE49-F238E27FC236}">
                  <a16:creationId xmlns:a16="http://schemas.microsoft.com/office/drawing/2014/main" id="{636EFCC3-91EE-2EE9-EB70-9677D05E98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1636147"/>
              <a:ext cx="7758430" cy="5145653"/>
            </a:xfrm>
            <a:prstGeom prst="rect">
              <a:avLst/>
            </a:prstGeom>
          </p:spPr>
        </p:pic>
        <p:sp>
          <p:nvSpPr>
            <p:cNvPr id="8" name="TextBox 7">
              <a:extLst>
                <a:ext uri="{FF2B5EF4-FFF2-40B4-BE49-F238E27FC236}">
                  <a16:creationId xmlns:a16="http://schemas.microsoft.com/office/drawing/2014/main" id="{F03CBF8F-6213-28EA-F2B6-2CD7F359B2D8}"/>
                </a:ext>
              </a:extLst>
            </p:cNvPr>
            <p:cNvSpPr txBox="1"/>
            <p:nvPr/>
          </p:nvSpPr>
          <p:spPr>
            <a:xfrm>
              <a:off x="762000" y="1820813"/>
              <a:ext cx="755335" cy="369332"/>
            </a:xfrm>
            <a:prstGeom prst="rect">
              <a:avLst/>
            </a:prstGeom>
            <a:noFill/>
          </p:spPr>
          <p:txBody>
            <a:bodyPr wrap="none" rtlCol="0">
              <a:spAutoFit/>
            </a:bodyPr>
            <a:lstStyle/>
            <a:p>
              <a:pPr algn="l"/>
              <a:r>
                <a:rPr lang="en-US" dirty="0"/>
                <a:t>Zr+Zr</a:t>
              </a:r>
            </a:p>
          </p:txBody>
        </p:sp>
        <p:sp>
          <p:nvSpPr>
            <p:cNvPr id="9" name="TextBox 8">
              <a:extLst>
                <a:ext uri="{FF2B5EF4-FFF2-40B4-BE49-F238E27FC236}">
                  <a16:creationId xmlns:a16="http://schemas.microsoft.com/office/drawing/2014/main" id="{C582A461-EE06-31B5-F4FB-88A28594EDC5}"/>
                </a:ext>
              </a:extLst>
            </p:cNvPr>
            <p:cNvSpPr txBox="1"/>
            <p:nvPr/>
          </p:nvSpPr>
          <p:spPr>
            <a:xfrm>
              <a:off x="1605377" y="1981200"/>
              <a:ext cx="909223" cy="369332"/>
            </a:xfrm>
            <a:prstGeom prst="rect">
              <a:avLst/>
            </a:prstGeom>
            <a:noFill/>
          </p:spPr>
          <p:txBody>
            <a:bodyPr wrap="none" rtlCol="0">
              <a:spAutoFit/>
            </a:bodyPr>
            <a:lstStyle/>
            <a:p>
              <a:pPr algn="l"/>
              <a:r>
                <a:rPr lang="en-US" dirty="0"/>
                <a:t>Ru+Ru</a:t>
              </a:r>
            </a:p>
          </p:txBody>
        </p:sp>
        <p:sp>
          <p:nvSpPr>
            <p:cNvPr id="10" name="TextBox 9">
              <a:extLst>
                <a:ext uri="{FF2B5EF4-FFF2-40B4-BE49-F238E27FC236}">
                  <a16:creationId xmlns:a16="http://schemas.microsoft.com/office/drawing/2014/main" id="{88A43BBA-9219-4A2C-BFC3-8C9A97AE9E57}"/>
                </a:ext>
              </a:extLst>
            </p:cNvPr>
            <p:cNvSpPr txBox="1"/>
            <p:nvPr/>
          </p:nvSpPr>
          <p:spPr>
            <a:xfrm>
              <a:off x="2486818" y="1833289"/>
              <a:ext cx="755335" cy="369332"/>
            </a:xfrm>
            <a:prstGeom prst="rect">
              <a:avLst/>
            </a:prstGeom>
            <a:noFill/>
          </p:spPr>
          <p:txBody>
            <a:bodyPr wrap="none" rtlCol="0">
              <a:spAutoFit/>
            </a:bodyPr>
            <a:lstStyle/>
            <a:p>
              <a:pPr algn="l"/>
              <a:r>
                <a:rPr lang="en-US" dirty="0"/>
                <a:t>Zr+Zr</a:t>
              </a:r>
            </a:p>
          </p:txBody>
        </p:sp>
        <p:sp>
          <p:nvSpPr>
            <p:cNvPr id="11" name="TextBox 10">
              <a:extLst>
                <a:ext uri="{FF2B5EF4-FFF2-40B4-BE49-F238E27FC236}">
                  <a16:creationId xmlns:a16="http://schemas.microsoft.com/office/drawing/2014/main" id="{7631FB53-02FA-6256-1492-F58DBC6A970B}"/>
                </a:ext>
              </a:extLst>
            </p:cNvPr>
            <p:cNvSpPr txBox="1"/>
            <p:nvPr/>
          </p:nvSpPr>
          <p:spPr>
            <a:xfrm>
              <a:off x="3591754" y="1981200"/>
              <a:ext cx="909223" cy="369332"/>
            </a:xfrm>
            <a:prstGeom prst="rect">
              <a:avLst/>
            </a:prstGeom>
            <a:noFill/>
          </p:spPr>
          <p:txBody>
            <a:bodyPr wrap="none" rtlCol="0">
              <a:spAutoFit/>
            </a:bodyPr>
            <a:lstStyle/>
            <a:p>
              <a:pPr algn="l"/>
              <a:r>
                <a:rPr lang="en-US" dirty="0"/>
                <a:t>Ru+Ru</a:t>
              </a:r>
            </a:p>
          </p:txBody>
        </p:sp>
        <p:sp>
          <p:nvSpPr>
            <p:cNvPr id="12" name="TextBox 11">
              <a:extLst>
                <a:ext uri="{FF2B5EF4-FFF2-40B4-BE49-F238E27FC236}">
                  <a16:creationId xmlns:a16="http://schemas.microsoft.com/office/drawing/2014/main" id="{BE383E4D-D8F7-3399-1B35-9F91BEB2FA71}"/>
                </a:ext>
              </a:extLst>
            </p:cNvPr>
            <p:cNvSpPr txBox="1"/>
            <p:nvPr/>
          </p:nvSpPr>
          <p:spPr>
            <a:xfrm>
              <a:off x="4478368" y="1981200"/>
              <a:ext cx="909223" cy="369332"/>
            </a:xfrm>
            <a:prstGeom prst="rect">
              <a:avLst/>
            </a:prstGeom>
            <a:noFill/>
          </p:spPr>
          <p:txBody>
            <a:bodyPr wrap="none" rtlCol="0">
              <a:spAutoFit/>
            </a:bodyPr>
            <a:lstStyle/>
            <a:p>
              <a:pPr algn="l"/>
              <a:r>
                <a:rPr lang="en-US" dirty="0"/>
                <a:t>Ru+Ru</a:t>
              </a:r>
            </a:p>
          </p:txBody>
        </p:sp>
        <p:sp>
          <p:nvSpPr>
            <p:cNvPr id="13" name="TextBox 12">
              <a:extLst>
                <a:ext uri="{FF2B5EF4-FFF2-40B4-BE49-F238E27FC236}">
                  <a16:creationId xmlns:a16="http://schemas.microsoft.com/office/drawing/2014/main" id="{75B467D2-C7AE-0DE2-9135-0816B9916BDD}"/>
                </a:ext>
              </a:extLst>
            </p:cNvPr>
            <p:cNvSpPr txBox="1"/>
            <p:nvPr/>
          </p:nvSpPr>
          <p:spPr>
            <a:xfrm>
              <a:off x="5193442" y="1854030"/>
              <a:ext cx="755335" cy="369332"/>
            </a:xfrm>
            <a:prstGeom prst="rect">
              <a:avLst/>
            </a:prstGeom>
            <a:noFill/>
          </p:spPr>
          <p:txBody>
            <a:bodyPr wrap="none" rtlCol="0">
              <a:spAutoFit/>
            </a:bodyPr>
            <a:lstStyle/>
            <a:p>
              <a:pPr algn="l"/>
              <a:r>
                <a:rPr lang="en-US" dirty="0"/>
                <a:t>Zr+Zr</a:t>
              </a:r>
            </a:p>
          </p:txBody>
        </p:sp>
        <p:sp>
          <p:nvSpPr>
            <p:cNvPr id="14" name="TextBox 13">
              <a:extLst>
                <a:ext uri="{FF2B5EF4-FFF2-40B4-BE49-F238E27FC236}">
                  <a16:creationId xmlns:a16="http://schemas.microsoft.com/office/drawing/2014/main" id="{A8E6472A-98A1-BAC6-AE3C-F84C2BFA8EBA}"/>
                </a:ext>
              </a:extLst>
            </p:cNvPr>
            <p:cNvSpPr txBox="1"/>
            <p:nvPr/>
          </p:nvSpPr>
          <p:spPr>
            <a:xfrm>
              <a:off x="5948777" y="1981200"/>
              <a:ext cx="909223" cy="369332"/>
            </a:xfrm>
            <a:prstGeom prst="rect">
              <a:avLst/>
            </a:prstGeom>
            <a:noFill/>
          </p:spPr>
          <p:txBody>
            <a:bodyPr wrap="none" rtlCol="0">
              <a:spAutoFit/>
            </a:bodyPr>
            <a:lstStyle/>
            <a:p>
              <a:pPr algn="l"/>
              <a:r>
                <a:rPr lang="en-US" dirty="0"/>
                <a:t>Ru+Ru</a:t>
              </a:r>
            </a:p>
          </p:txBody>
        </p:sp>
        <p:sp>
          <p:nvSpPr>
            <p:cNvPr id="15" name="TextBox 14">
              <a:extLst>
                <a:ext uri="{FF2B5EF4-FFF2-40B4-BE49-F238E27FC236}">
                  <a16:creationId xmlns:a16="http://schemas.microsoft.com/office/drawing/2014/main" id="{0FC05A76-7ED7-C02C-657D-F410703A84E3}"/>
                </a:ext>
              </a:extLst>
            </p:cNvPr>
            <p:cNvSpPr txBox="1"/>
            <p:nvPr/>
          </p:nvSpPr>
          <p:spPr>
            <a:xfrm>
              <a:off x="6755402" y="1904000"/>
              <a:ext cx="755335" cy="369332"/>
            </a:xfrm>
            <a:prstGeom prst="rect">
              <a:avLst/>
            </a:prstGeom>
            <a:noFill/>
          </p:spPr>
          <p:txBody>
            <a:bodyPr wrap="none" rtlCol="0">
              <a:spAutoFit/>
            </a:bodyPr>
            <a:lstStyle/>
            <a:p>
              <a:pPr algn="l"/>
              <a:r>
                <a:rPr lang="en-US" dirty="0"/>
                <a:t>Zr+Zr</a:t>
              </a:r>
            </a:p>
          </p:txBody>
        </p:sp>
      </p:grpSp>
      <p:sp>
        <p:nvSpPr>
          <p:cNvPr id="16" name="TextBox 15">
            <a:extLst>
              <a:ext uri="{FF2B5EF4-FFF2-40B4-BE49-F238E27FC236}">
                <a16:creationId xmlns:a16="http://schemas.microsoft.com/office/drawing/2014/main" id="{5CF80358-3CF9-1DC0-E038-471E2658BFCE}"/>
              </a:ext>
            </a:extLst>
          </p:cNvPr>
          <p:cNvSpPr txBox="1"/>
          <p:nvPr/>
        </p:nvSpPr>
        <p:spPr>
          <a:xfrm>
            <a:off x="4523284" y="2872665"/>
            <a:ext cx="1184940" cy="646331"/>
          </a:xfrm>
          <a:prstGeom prst="rect">
            <a:avLst/>
          </a:prstGeom>
          <a:noFill/>
        </p:spPr>
        <p:txBody>
          <a:bodyPr wrap="none" rtlCol="0">
            <a:spAutoFit/>
          </a:bodyPr>
          <a:lstStyle/>
          <a:p>
            <a:pPr algn="ctr"/>
            <a:r>
              <a:rPr lang="en-US" dirty="0"/>
              <a:t>CeC PoP</a:t>
            </a:r>
            <a:br>
              <a:rPr lang="en-US" dirty="0"/>
            </a:br>
            <a:r>
              <a:rPr lang="en-US" dirty="0"/>
              <a:t>dedicated</a:t>
            </a:r>
          </a:p>
        </p:txBody>
      </p:sp>
      <p:sp>
        <p:nvSpPr>
          <p:cNvPr id="17" name="TextBox 16">
            <a:extLst>
              <a:ext uri="{FF2B5EF4-FFF2-40B4-BE49-F238E27FC236}">
                <a16:creationId xmlns:a16="http://schemas.microsoft.com/office/drawing/2014/main" id="{381F097D-0B17-A703-7597-65E04A1A91F5}"/>
              </a:ext>
            </a:extLst>
          </p:cNvPr>
          <p:cNvSpPr txBox="1"/>
          <p:nvPr/>
        </p:nvSpPr>
        <p:spPr>
          <a:xfrm>
            <a:off x="5211902" y="3531600"/>
            <a:ext cx="1505540" cy="646331"/>
          </a:xfrm>
          <a:prstGeom prst="rect">
            <a:avLst/>
          </a:prstGeom>
          <a:noFill/>
        </p:spPr>
        <p:txBody>
          <a:bodyPr wrap="none" rtlCol="0">
            <a:spAutoFit/>
          </a:bodyPr>
          <a:lstStyle/>
          <a:p>
            <a:pPr algn="ctr"/>
            <a:r>
              <a:rPr lang="en-US" dirty="0"/>
              <a:t>scheduled</a:t>
            </a:r>
            <a:br>
              <a:rPr lang="en-US" dirty="0"/>
            </a:br>
            <a:r>
              <a:rPr lang="en-US" dirty="0"/>
              <a:t>maintenance</a:t>
            </a:r>
          </a:p>
        </p:txBody>
      </p:sp>
      <p:cxnSp>
        <p:nvCxnSpPr>
          <p:cNvPr id="18" name="Straight Arrow Connector 17">
            <a:extLst>
              <a:ext uri="{FF2B5EF4-FFF2-40B4-BE49-F238E27FC236}">
                <a16:creationId xmlns:a16="http://schemas.microsoft.com/office/drawing/2014/main" id="{FB3406CE-BF50-7F37-6D3B-83C6E094EB0A}"/>
              </a:ext>
            </a:extLst>
          </p:cNvPr>
          <p:cNvCxnSpPr>
            <a:cxnSpLocks/>
          </p:cNvCxnSpPr>
          <p:nvPr/>
        </p:nvCxnSpPr>
        <p:spPr bwMode="auto">
          <a:xfrm flipV="1">
            <a:off x="5053124" y="2449810"/>
            <a:ext cx="0" cy="422854"/>
          </a:xfrm>
          <a:prstGeom prst="straightConnector1">
            <a:avLst/>
          </a:prstGeom>
          <a:noFill/>
          <a:ln w="19050" cap="flat" cmpd="sng" algn="ctr">
            <a:solidFill>
              <a:schemeClr val="tx1"/>
            </a:solidFill>
            <a:prstDash val="solid"/>
            <a:round/>
            <a:headEnd type="none" w="med" len="med"/>
            <a:tailEnd type="triangle"/>
          </a:ln>
          <a:effectLst/>
        </p:spPr>
      </p:cxnSp>
      <p:cxnSp>
        <p:nvCxnSpPr>
          <p:cNvPr id="19" name="Straight Arrow Connector 18">
            <a:extLst>
              <a:ext uri="{FF2B5EF4-FFF2-40B4-BE49-F238E27FC236}">
                <a16:creationId xmlns:a16="http://schemas.microsoft.com/office/drawing/2014/main" id="{CDDAD8FE-24FF-5CD6-C6EE-6CE95482659B}"/>
              </a:ext>
            </a:extLst>
          </p:cNvPr>
          <p:cNvCxnSpPr>
            <a:cxnSpLocks/>
          </p:cNvCxnSpPr>
          <p:nvPr/>
        </p:nvCxnSpPr>
        <p:spPr bwMode="auto">
          <a:xfrm flipH="1" flipV="1">
            <a:off x="5906982" y="2489476"/>
            <a:ext cx="1128" cy="1017812"/>
          </a:xfrm>
          <a:prstGeom prst="straightConnector1">
            <a:avLst/>
          </a:prstGeom>
          <a:noFill/>
          <a:ln w="19050" cap="flat" cmpd="sng" algn="ctr">
            <a:solidFill>
              <a:schemeClr val="tx1"/>
            </a:solidFill>
            <a:prstDash val="solid"/>
            <a:round/>
            <a:headEnd type="none" w="med" len="med"/>
            <a:tailEnd type="triangle"/>
          </a:ln>
          <a:effectLst/>
        </p:spPr>
      </p:cxnSp>
      <p:sp>
        <p:nvSpPr>
          <p:cNvPr id="20" name="TextBox 19">
            <a:extLst>
              <a:ext uri="{FF2B5EF4-FFF2-40B4-BE49-F238E27FC236}">
                <a16:creationId xmlns:a16="http://schemas.microsoft.com/office/drawing/2014/main" id="{7E8BAAE6-0908-7956-EF5D-4B92F8A89318}"/>
              </a:ext>
            </a:extLst>
          </p:cNvPr>
          <p:cNvSpPr txBox="1"/>
          <p:nvPr/>
        </p:nvSpPr>
        <p:spPr>
          <a:xfrm>
            <a:off x="304319" y="1314433"/>
            <a:ext cx="8167621" cy="677108"/>
          </a:xfrm>
          <a:prstGeom prst="rect">
            <a:avLst/>
          </a:prstGeom>
          <a:noFill/>
        </p:spPr>
        <p:txBody>
          <a:bodyPr wrap="none" rtlCol="0">
            <a:spAutoFit/>
          </a:bodyPr>
          <a:lstStyle/>
          <a:p>
            <a:r>
              <a:rPr lang="en-US" sz="2000" dirty="0">
                <a:solidFill>
                  <a:srgbClr val="0432FF"/>
                </a:solidFill>
              </a:rPr>
              <a:t>Store-by-store species change and flat luminosity of 21.5×10</a:t>
            </a:r>
            <a:r>
              <a:rPr lang="en-US" sz="2000" baseline="30000" dirty="0">
                <a:solidFill>
                  <a:srgbClr val="0432FF"/>
                </a:solidFill>
              </a:rPr>
              <a:t>26</a:t>
            </a:r>
            <a:r>
              <a:rPr lang="en-US" sz="2000" dirty="0">
                <a:solidFill>
                  <a:srgbClr val="0432FF"/>
                </a:solidFill>
              </a:rPr>
              <a:t> cm</a:t>
            </a:r>
            <a:r>
              <a:rPr lang="en-US" sz="2000" baseline="30000" dirty="0">
                <a:solidFill>
                  <a:srgbClr val="0432FF"/>
                </a:solidFill>
              </a:rPr>
              <a:t>-2</a:t>
            </a:r>
            <a:r>
              <a:rPr lang="en-US" sz="2000" dirty="0">
                <a:solidFill>
                  <a:srgbClr val="0432FF"/>
                </a:solidFill>
              </a:rPr>
              <a:t>s</a:t>
            </a:r>
            <a:r>
              <a:rPr lang="en-US" sz="2000" baseline="30000" dirty="0">
                <a:solidFill>
                  <a:srgbClr val="0432FF"/>
                </a:solidFill>
              </a:rPr>
              <a:t>-1</a:t>
            </a:r>
            <a:r>
              <a:rPr lang="en-US" dirty="0"/>
              <a:t> </a:t>
            </a:r>
          </a:p>
          <a:p>
            <a:r>
              <a:rPr lang="en-US" dirty="0">
                <a:solidFill>
                  <a:srgbClr val="0432FF"/>
                </a:solidFill>
              </a:rPr>
              <a:t>20 h nominal store length </a:t>
            </a:r>
            <a:r>
              <a:rPr lang="en-US" sz="1400" dirty="0">
                <a:solidFill>
                  <a:srgbClr val="0432FF"/>
                </a:solidFill>
              </a:rPr>
              <a:t>(WEEK: 30-Apr-18 to 07-May-18)</a:t>
            </a:r>
            <a:endParaRPr lang="en-US" dirty="0">
              <a:solidFill>
                <a:srgbClr val="0432FF"/>
              </a:solidFill>
            </a:endParaRPr>
          </a:p>
        </p:txBody>
      </p:sp>
    </p:spTree>
    <p:extLst>
      <p:ext uri="{BB962C8B-B14F-4D97-AF65-F5344CB8AC3E}">
        <p14:creationId xmlns:p14="http://schemas.microsoft.com/office/powerpoint/2010/main" val="15684280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6C23B-AF27-3696-F8F2-54F32517C22B}"/>
              </a:ext>
            </a:extLst>
          </p:cNvPr>
          <p:cNvSpPr>
            <a:spLocks noGrp="1"/>
          </p:cNvSpPr>
          <p:nvPr>
            <p:ph type="title"/>
          </p:nvPr>
        </p:nvSpPr>
        <p:spPr/>
        <p:txBody>
          <a:bodyPr/>
          <a:lstStyle/>
          <a:p>
            <a:r>
              <a:rPr lang="en-US" dirty="0"/>
              <a:t>How did stochastic cooling change heavy ion collider operation?</a:t>
            </a:r>
          </a:p>
        </p:txBody>
      </p:sp>
      <p:sp>
        <p:nvSpPr>
          <p:cNvPr id="3" name="Content Placeholder 2">
            <a:extLst>
              <a:ext uri="{FF2B5EF4-FFF2-40B4-BE49-F238E27FC236}">
                <a16:creationId xmlns:a16="http://schemas.microsoft.com/office/drawing/2014/main" id="{AE4774E1-1E39-72F8-5F43-D20A7884B675}"/>
              </a:ext>
            </a:extLst>
          </p:cNvPr>
          <p:cNvSpPr>
            <a:spLocks noGrp="1"/>
          </p:cNvSpPr>
          <p:nvPr>
            <p:ph idx="1"/>
          </p:nvPr>
        </p:nvSpPr>
        <p:spPr/>
        <p:txBody>
          <a:bodyPr>
            <a:normAutofit/>
          </a:bodyPr>
          <a:lstStyle/>
          <a:p>
            <a:pPr marL="457200" indent="-457200">
              <a:buFont typeface="Arial" panose="020B0604020202020204" pitchFamily="34" charset="0"/>
              <a:buChar char="•"/>
            </a:pPr>
            <a:r>
              <a:rPr lang="en-US" dirty="0"/>
              <a:t>Increased in luminosity lifetime from ~2.5 h Au+Au up to infinite</a:t>
            </a:r>
          </a:p>
          <a:p>
            <a:pPr marL="457200" indent="-457200">
              <a:buFont typeface="Arial" panose="020B0604020202020204" pitchFamily="34" charset="0"/>
              <a:buChar char="•"/>
            </a:pPr>
            <a:r>
              <a:rPr lang="en-US" dirty="0"/>
              <a:t>Allowed for increase in bunch intensity </a:t>
            </a:r>
            <a:r>
              <a:rPr lang="en-US" i="1" dirty="0"/>
              <a:t>L</a:t>
            </a:r>
            <a:r>
              <a:rPr lang="en-US" dirty="0"/>
              <a:t> ~ N</a:t>
            </a:r>
            <a:r>
              <a:rPr lang="en-US" baseline="-25000" dirty="0"/>
              <a:t>b</a:t>
            </a:r>
            <a:r>
              <a:rPr lang="en-US" baseline="30000" dirty="0"/>
              <a:t>2</a:t>
            </a:r>
          </a:p>
          <a:p>
            <a:pPr marL="457200" indent="-457200">
              <a:buFont typeface="Arial" panose="020B0604020202020204" pitchFamily="34" charset="0"/>
              <a:buChar char="•"/>
            </a:pPr>
            <a:r>
              <a:rPr lang="en-US" dirty="0"/>
              <a:t>Increased optimum store length from 4 to 8 h for Au+Au, </a:t>
            </a:r>
            <a:br>
              <a:rPr lang="en-US" dirty="0"/>
            </a:br>
            <a:r>
              <a:rPr lang="en-US" dirty="0"/>
              <a:t>resulting in more time in collision, less time refilling </a:t>
            </a:r>
          </a:p>
          <a:p>
            <a:pPr marL="457200" indent="-457200">
              <a:buFont typeface="Arial" panose="020B0604020202020204" pitchFamily="34" charset="0"/>
              <a:buChar char="•"/>
            </a:pPr>
            <a:r>
              <a:rPr lang="en-US" dirty="0"/>
              <a:t>Can tolerate emittance growth during acceleration (from IBS, transition instabilities) as long as no intensity is lost </a:t>
            </a:r>
          </a:p>
          <a:p>
            <a:pPr marL="457200" indent="-457200">
              <a:buFont typeface="Arial" panose="020B0604020202020204" pitchFamily="34" charset="0"/>
              <a:buChar char="•"/>
            </a:pPr>
            <a:r>
              <a:rPr lang="en-US" dirty="0"/>
              <a:t>Operation close to burn-off limit, full use of accelerated intensity</a:t>
            </a:r>
          </a:p>
          <a:p>
            <a:pPr marL="457200" indent="-457200">
              <a:buFont typeface="Arial" panose="020B0604020202020204" pitchFamily="34" charset="0"/>
              <a:buChar char="•"/>
            </a:pPr>
            <a:r>
              <a:rPr lang="en-US" dirty="0"/>
              <a:t>Allowed flat luminosity for alternating species (Ru+Ru/Zr+Zr)</a:t>
            </a:r>
          </a:p>
        </p:txBody>
      </p:sp>
      <p:sp>
        <p:nvSpPr>
          <p:cNvPr id="4" name="Slide Number Placeholder 3">
            <a:extLst>
              <a:ext uri="{FF2B5EF4-FFF2-40B4-BE49-F238E27FC236}">
                <a16:creationId xmlns:a16="http://schemas.microsoft.com/office/drawing/2014/main" id="{FF676C43-F223-2C08-DDBA-47ACBD3409FA}"/>
              </a:ext>
            </a:extLst>
          </p:cNvPr>
          <p:cNvSpPr>
            <a:spLocks noGrp="1"/>
          </p:cNvSpPr>
          <p:nvPr>
            <p:ph type="sldNum" sz="quarter" idx="4"/>
          </p:nvPr>
        </p:nvSpPr>
        <p:spPr/>
        <p:txBody>
          <a:bodyPr/>
          <a:lstStyle/>
          <a:p>
            <a:fld id="{933A556B-7C63-244D-9B7C-B0EA8042B330}" type="slidenum">
              <a:rPr lang="en-US" smtClean="0"/>
              <a:pPr/>
              <a:t>26</a:t>
            </a:fld>
            <a:endParaRPr lang="en-US" sz="1000" dirty="0"/>
          </a:p>
        </p:txBody>
      </p:sp>
    </p:spTree>
    <p:extLst>
      <p:ext uri="{BB962C8B-B14F-4D97-AF65-F5344CB8AC3E}">
        <p14:creationId xmlns:p14="http://schemas.microsoft.com/office/powerpoint/2010/main" val="422743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D331F1-52E8-8A23-4435-541458232B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1BE410-B5A6-8233-F1A9-55A8236D8308}"/>
              </a:ext>
            </a:extLst>
          </p:cNvPr>
          <p:cNvSpPr>
            <a:spLocks noGrp="1"/>
          </p:cNvSpPr>
          <p:nvPr>
            <p:ph type="title"/>
          </p:nvPr>
        </p:nvSpPr>
        <p:spPr>
          <a:xfrm>
            <a:off x="375920" y="174809"/>
            <a:ext cx="9911080" cy="820271"/>
          </a:xfrm>
        </p:spPr>
        <p:txBody>
          <a:bodyPr>
            <a:noAutofit/>
          </a:bodyPr>
          <a:lstStyle/>
          <a:p>
            <a:br>
              <a:rPr lang="en-US" sz="2800" dirty="0"/>
            </a:br>
            <a:r>
              <a:rPr lang="en-US" sz="2800" dirty="0"/>
              <a:t>Low-Energy RHIC electron Cooling (LEReC)  for the</a:t>
            </a:r>
            <a:br>
              <a:rPr lang="en-US" sz="2800" dirty="0"/>
            </a:br>
            <a:r>
              <a:rPr lang="en-US" sz="2800" dirty="0"/>
              <a:t>Beam Energy Scan I and II (BES-I, II)</a:t>
            </a:r>
            <a:r>
              <a:rPr lang="en-US" sz="2800" dirty="0">
                <a:solidFill>
                  <a:srgbClr val="000000"/>
                </a:solidFill>
              </a:rPr>
              <a:t> </a:t>
            </a:r>
            <a:endParaRPr lang="en-US" dirty="0">
              <a:solidFill>
                <a:srgbClr val="FF0000"/>
              </a:solidFill>
            </a:endParaRPr>
          </a:p>
        </p:txBody>
      </p:sp>
      <p:pic>
        <p:nvPicPr>
          <p:cNvPr id="3" name="Picture 2" descr="Untitled.tiff">
            <a:extLst>
              <a:ext uri="{FF2B5EF4-FFF2-40B4-BE49-F238E27FC236}">
                <a16:creationId xmlns:a16="http://schemas.microsoft.com/office/drawing/2014/main" id="{527AAED2-5859-8CBA-02AF-584650A763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862" y="1165082"/>
            <a:ext cx="8336224" cy="5041840"/>
          </a:xfrm>
          <a:prstGeom prst="rect">
            <a:avLst/>
          </a:prstGeom>
        </p:spPr>
      </p:pic>
      <p:sp>
        <p:nvSpPr>
          <p:cNvPr id="4" name="TextBox 3">
            <a:extLst>
              <a:ext uri="{FF2B5EF4-FFF2-40B4-BE49-F238E27FC236}">
                <a16:creationId xmlns:a16="http://schemas.microsoft.com/office/drawing/2014/main" id="{3C388041-9E3F-8241-42A3-4BE29DE4D661}"/>
              </a:ext>
            </a:extLst>
          </p:cNvPr>
          <p:cNvSpPr txBox="1"/>
          <p:nvPr/>
        </p:nvSpPr>
        <p:spPr bwMode="auto">
          <a:xfrm>
            <a:off x="276862" y="6206922"/>
            <a:ext cx="6044393" cy="400110"/>
          </a:xfrm>
          <a:prstGeom prst="rect">
            <a:avLst/>
          </a:prstGeom>
          <a:solidFill>
            <a:schemeClr val="bg1"/>
          </a:solidFill>
          <a:ln>
            <a:noFill/>
          </a:ln>
        </p:spPr>
        <p:txBody>
          <a:bodyPr wrap="none" rtlCol="0">
            <a:spAutoFit/>
          </a:bodyPr>
          <a:lstStyle/>
          <a:p>
            <a:r>
              <a:rPr lang="en-US" sz="2000" dirty="0">
                <a:latin typeface="Helvetica"/>
                <a:cs typeface="Helvetica"/>
              </a:rPr>
              <a:t>[2015 NSAC Long Range Plan for Nuclear Science]</a:t>
            </a:r>
          </a:p>
        </p:txBody>
      </p:sp>
      <p:sp>
        <p:nvSpPr>
          <p:cNvPr id="5" name="TextBox 4">
            <a:extLst>
              <a:ext uri="{FF2B5EF4-FFF2-40B4-BE49-F238E27FC236}">
                <a16:creationId xmlns:a16="http://schemas.microsoft.com/office/drawing/2014/main" id="{B082F432-3E42-A79C-2B7F-219B97B8F877}"/>
              </a:ext>
            </a:extLst>
          </p:cNvPr>
          <p:cNvSpPr txBox="1"/>
          <p:nvPr/>
        </p:nvSpPr>
        <p:spPr>
          <a:xfrm>
            <a:off x="4950145" y="2868014"/>
            <a:ext cx="3148619" cy="1015663"/>
          </a:xfrm>
          <a:prstGeom prst="rect">
            <a:avLst/>
          </a:prstGeom>
          <a:solidFill>
            <a:schemeClr val="bg1"/>
          </a:solidFill>
        </p:spPr>
        <p:txBody>
          <a:bodyPr wrap="none" rtlCol="0">
            <a:spAutoFit/>
          </a:bodyPr>
          <a:lstStyle/>
          <a:p>
            <a:pPr marL="285750" indent="-285750">
              <a:buFont typeface="Arial" panose="020B0604020202020204" pitchFamily="34" charset="0"/>
              <a:buChar char="•"/>
            </a:pPr>
            <a:r>
              <a:rPr lang="en-US" sz="2000" dirty="0"/>
              <a:t>BES-I in 2010/11/14</a:t>
            </a:r>
          </a:p>
          <a:p>
            <a:pPr marL="285750" indent="-285750">
              <a:buFont typeface="Arial" panose="020B0604020202020204" pitchFamily="34" charset="0"/>
              <a:buChar char="•"/>
            </a:pPr>
            <a:r>
              <a:rPr lang="en-US" sz="2000" dirty="0"/>
              <a:t>BES-II: 10x increase</a:t>
            </a:r>
            <a:br>
              <a:rPr lang="en-US" sz="2000" dirty="0"/>
            </a:br>
            <a:r>
              <a:rPr lang="en-US" sz="2000" dirty="0"/>
              <a:t>in the number of events</a:t>
            </a:r>
          </a:p>
        </p:txBody>
      </p:sp>
      <p:sp>
        <p:nvSpPr>
          <p:cNvPr id="6" name="Content Placeholder 5">
            <a:extLst>
              <a:ext uri="{FF2B5EF4-FFF2-40B4-BE49-F238E27FC236}">
                <a16:creationId xmlns:a16="http://schemas.microsoft.com/office/drawing/2014/main" id="{5CAE842C-E89E-758E-62EA-B171F4AA46C8}"/>
              </a:ext>
            </a:extLst>
          </p:cNvPr>
          <p:cNvSpPr txBox="1">
            <a:spLocks/>
          </p:cNvSpPr>
          <p:nvPr/>
        </p:nvSpPr>
        <p:spPr>
          <a:xfrm>
            <a:off x="8613086" y="1365137"/>
            <a:ext cx="3302000" cy="50418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Au+Au collisions</a:t>
            </a:r>
            <a:br>
              <a:rPr lang="en-US" sz="2400" dirty="0"/>
            </a:br>
            <a:r>
              <a:rPr lang="en-US" sz="2400" dirty="0"/>
              <a:t>down to 3.85 GeV/n </a:t>
            </a:r>
            <a:br>
              <a:rPr lang="en-US" sz="2400" dirty="0"/>
            </a:br>
            <a:r>
              <a:rPr lang="en-US" sz="1800" dirty="0"/>
              <a:t>(40% of </a:t>
            </a:r>
            <a:r>
              <a:rPr lang="en-US" sz="1800" dirty="0" err="1"/>
              <a:t>CoM</a:t>
            </a:r>
            <a:r>
              <a:rPr lang="en-US" sz="1800" dirty="0"/>
              <a:t> energy at </a:t>
            </a:r>
            <a:br>
              <a:rPr lang="en-US" sz="1800" dirty="0"/>
            </a:br>
            <a:r>
              <a:rPr lang="en-US" sz="1800" dirty="0"/>
              <a:t>nominal injection)</a:t>
            </a:r>
          </a:p>
          <a:p>
            <a:pPr marL="0" indent="0">
              <a:buNone/>
            </a:pPr>
            <a:r>
              <a:rPr lang="en-US" sz="1800" dirty="0"/>
              <a:t>Luminosity really low </a:t>
            </a:r>
          </a:p>
          <a:p>
            <a:pPr marL="457200" lvl="1" indent="0">
              <a:buNone/>
            </a:pPr>
            <a:r>
              <a:rPr lang="en-US" sz="1400" dirty="0"/>
              <a:t>Space charge</a:t>
            </a:r>
          </a:p>
          <a:p>
            <a:pPr marL="457200" lvl="1" indent="0">
              <a:buNone/>
            </a:pPr>
            <a:r>
              <a:rPr lang="en-US" sz="1400" dirty="0"/>
              <a:t>Intrabeam scattering</a:t>
            </a:r>
          </a:p>
          <a:p>
            <a:pPr marL="457200" lvl="1" indent="0">
              <a:buNone/>
            </a:pPr>
            <a:r>
              <a:rPr lang="en-US" sz="1400" dirty="0"/>
              <a:t>Magnetic field errors (also </a:t>
            </a:r>
            <a:br>
              <a:rPr lang="en-US" sz="1400" dirty="0"/>
            </a:br>
            <a:r>
              <a:rPr lang="en-US" sz="1400" dirty="0"/>
              <a:t>  time dependent)</a:t>
            </a:r>
          </a:p>
          <a:p>
            <a:pPr marL="457200" lvl="1" indent="0">
              <a:buNone/>
            </a:pPr>
            <a:r>
              <a:rPr lang="en-US" sz="1400" dirty="0"/>
              <a:t>Large beam with losses </a:t>
            </a:r>
          </a:p>
          <a:p>
            <a:pPr marL="0" indent="0">
              <a:buNone/>
            </a:pPr>
            <a:endParaRPr lang="en-US" sz="1800" dirty="0"/>
          </a:p>
          <a:p>
            <a:pPr marL="0" indent="0">
              <a:buNone/>
            </a:pPr>
            <a:r>
              <a:rPr lang="en-US" sz="1800" dirty="0"/>
              <a:t>BES-II goal of 4x luminosity</a:t>
            </a:r>
            <a:br>
              <a:rPr lang="en-US" sz="1800" dirty="0"/>
            </a:br>
            <a:r>
              <a:rPr lang="en-US" sz="1800" dirty="0"/>
              <a:t>over 3.85 – 9.8 GeV/n </a:t>
            </a:r>
            <a:br>
              <a:rPr lang="en-US" sz="1800" dirty="0"/>
            </a:br>
            <a:r>
              <a:rPr lang="en-US" sz="1400" dirty="0"/>
              <a:t>(highest energy is nominal injection)</a:t>
            </a:r>
          </a:p>
          <a:p>
            <a:pPr marL="0" indent="0">
              <a:buNone/>
            </a:pPr>
            <a:endParaRPr lang="en-US" sz="1800" dirty="0"/>
          </a:p>
          <a:p>
            <a:pPr marL="0" indent="0">
              <a:buNone/>
            </a:pPr>
            <a:r>
              <a:rPr lang="en-US" sz="1800" dirty="0"/>
              <a:t>Designed cooler for </a:t>
            </a:r>
            <a:br>
              <a:rPr lang="en-US" sz="1800" dirty="0"/>
            </a:br>
            <a:r>
              <a:rPr lang="en-US" sz="1800" dirty="0"/>
              <a:t>2 lowest energies</a:t>
            </a:r>
          </a:p>
          <a:p>
            <a:pPr marL="457200" indent="-457200"/>
            <a:endParaRPr lang="en-US" sz="2000" dirty="0"/>
          </a:p>
        </p:txBody>
      </p:sp>
    </p:spTree>
    <p:extLst>
      <p:ext uri="{BB962C8B-B14F-4D97-AF65-F5344CB8AC3E}">
        <p14:creationId xmlns:p14="http://schemas.microsoft.com/office/powerpoint/2010/main" val="875161648"/>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6700" y="2941639"/>
            <a:ext cx="9144000" cy="116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eft Brace 4"/>
          <p:cNvSpPr/>
          <p:nvPr/>
        </p:nvSpPr>
        <p:spPr>
          <a:xfrm rot="16200000">
            <a:off x="2930526" y="3279776"/>
            <a:ext cx="174625" cy="1584325"/>
          </a:xfrm>
          <a:prstGeom prst="leftBrace">
            <a:avLst>
              <a:gd name="adj1" fmla="val 0"/>
              <a:gd name="adj2" fmla="val 50000"/>
            </a:avLst>
          </a:prstGeom>
          <a:solidFill>
            <a:srgbClr val="00B0F0"/>
          </a:solidFill>
          <a:ln w="19050">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3076" name="TextBox 5"/>
          <p:cNvSpPr txBox="1">
            <a:spLocks noChangeArrowheads="1"/>
          </p:cNvSpPr>
          <p:nvPr/>
        </p:nvSpPr>
        <p:spPr bwMode="auto">
          <a:xfrm>
            <a:off x="2238375" y="4157663"/>
            <a:ext cx="1498600" cy="431800"/>
          </a:xfrm>
          <a:prstGeom prst="rect">
            <a:avLst/>
          </a:prstGeom>
          <a:solidFill>
            <a:srgbClr val="00B0F0"/>
          </a:solidFill>
          <a:ln w="9525">
            <a:solidFill>
              <a:schemeClr val="tx1"/>
            </a:solidFill>
            <a:miter lim="800000"/>
            <a:headEnd/>
            <a:tailEnd/>
          </a:ln>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100" b="1"/>
              <a:t>COOLING</a:t>
            </a:r>
          </a:p>
          <a:p>
            <a:pPr algn="ctr">
              <a:spcBef>
                <a:spcPct val="0"/>
              </a:spcBef>
              <a:buClrTx/>
              <a:buFontTx/>
              <a:buNone/>
            </a:pPr>
            <a:r>
              <a:rPr lang="en-US" altLang="en-US" sz="1100" b="1"/>
              <a:t>in Blue RHIC ring</a:t>
            </a:r>
          </a:p>
        </p:txBody>
      </p:sp>
      <p:sp>
        <p:nvSpPr>
          <p:cNvPr id="7" name="Left Brace 6"/>
          <p:cNvSpPr/>
          <p:nvPr/>
        </p:nvSpPr>
        <p:spPr>
          <a:xfrm rot="16200000" flipH="1">
            <a:off x="2876551" y="2486026"/>
            <a:ext cx="222250" cy="1571625"/>
          </a:xfrm>
          <a:prstGeom prst="leftBrace">
            <a:avLst/>
          </a:prstGeom>
          <a:solidFill>
            <a:srgbClr val="FFFF00"/>
          </a:solidFill>
          <a:ln w="19050">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3078" name="TextBox 7"/>
          <p:cNvSpPr txBox="1">
            <a:spLocks noChangeArrowheads="1"/>
          </p:cNvSpPr>
          <p:nvPr/>
        </p:nvSpPr>
        <p:spPr bwMode="auto">
          <a:xfrm>
            <a:off x="2312988" y="2728913"/>
            <a:ext cx="1479550" cy="431800"/>
          </a:xfrm>
          <a:prstGeom prst="rect">
            <a:avLst/>
          </a:prstGeom>
          <a:solidFill>
            <a:srgbClr val="FFFF00"/>
          </a:solidFill>
          <a:ln w="15875">
            <a:solidFill>
              <a:schemeClr val="tx1"/>
            </a:solidFill>
            <a:miter lim="800000"/>
            <a:headEnd/>
            <a:tailEnd/>
          </a:ln>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100" b="1"/>
              <a:t>COOLING</a:t>
            </a:r>
          </a:p>
          <a:p>
            <a:pPr algn="ctr">
              <a:spcBef>
                <a:spcPct val="0"/>
              </a:spcBef>
              <a:buClrTx/>
              <a:buFontTx/>
              <a:buNone/>
            </a:pPr>
            <a:r>
              <a:rPr lang="en-US" altLang="en-US" sz="1100" b="1"/>
              <a:t>in Yellow RHIC ring</a:t>
            </a:r>
          </a:p>
        </p:txBody>
      </p:sp>
      <p:sp>
        <p:nvSpPr>
          <p:cNvPr id="3079" name="TextBox 16"/>
          <p:cNvSpPr txBox="1">
            <a:spLocks noChangeArrowheads="1"/>
          </p:cNvSpPr>
          <p:nvPr/>
        </p:nvSpPr>
        <p:spPr bwMode="auto">
          <a:xfrm>
            <a:off x="5349875" y="5008563"/>
            <a:ext cx="105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a:t>High-Power Beam Dump</a:t>
            </a:r>
          </a:p>
        </p:txBody>
      </p:sp>
      <p:cxnSp>
        <p:nvCxnSpPr>
          <p:cNvPr id="19" name="Straight Arrow Connector 18"/>
          <p:cNvCxnSpPr/>
          <p:nvPr/>
        </p:nvCxnSpPr>
        <p:spPr>
          <a:xfrm flipV="1">
            <a:off x="5873750" y="4062413"/>
            <a:ext cx="0" cy="93345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3081" name="TextBox 19"/>
          <p:cNvSpPr txBox="1">
            <a:spLocks noChangeArrowheads="1"/>
          </p:cNvSpPr>
          <p:nvPr/>
        </p:nvSpPr>
        <p:spPr bwMode="auto">
          <a:xfrm>
            <a:off x="4295775" y="5006976"/>
            <a:ext cx="1054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dirty="0"/>
              <a:t>Extraction beam line</a:t>
            </a:r>
          </a:p>
        </p:txBody>
      </p:sp>
      <p:cxnSp>
        <p:nvCxnSpPr>
          <p:cNvPr id="21" name="Straight Arrow Connector 20"/>
          <p:cNvCxnSpPr/>
          <p:nvPr/>
        </p:nvCxnSpPr>
        <p:spPr>
          <a:xfrm flipH="1" flipV="1">
            <a:off x="4214814" y="4171158"/>
            <a:ext cx="406400" cy="1204912"/>
          </a:xfrm>
          <a:prstGeom prst="straightConnector1">
            <a:avLst/>
          </a:prstGeom>
          <a:ln w="22225">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cxnSpLocks/>
          </p:cNvCxnSpPr>
          <p:nvPr/>
        </p:nvCxnSpPr>
        <p:spPr>
          <a:xfrm flipV="1">
            <a:off x="4749801" y="3984625"/>
            <a:ext cx="430213" cy="102235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3084" name="TextBox 26"/>
          <p:cNvSpPr txBox="1">
            <a:spLocks noChangeArrowheads="1"/>
          </p:cNvSpPr>
          <p:nvPr/>
        </p:nvSpPr>
        <p:spPr bwMode="auto">
          <a:xfrm>
            <a:off x="9445625" y="3536951"/>
            <a:ext cx="679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a:t>DC </a:t>
            </a:r>
            <a:br>
              <a:rPr lang="en-US" altLang="en-US" sz="1200" b="1"/>
            </a:br>
            <a:r>
              <a:rPr lang="en-US" altLang="en-US" sz="1200" b="1"/>
              <a:t>e</a:t>
            </a:r>
            <a:r>
              <a:rPr lang="en-US" altLang="en-US" sz="1200" b="1" baseline="30000"/>
              <a:t>-</a:t>
            </a:r>
            <a:r>
              <a:rPr lang="en-US" altLang="en-US" sz="1200" b="1"/>
              <a:t> Gun</a:t>
            </a:r>
          </a:p>
        </p:txBody>
      </p:sp>
      <p:sp>
        <p:nvSpPr>
          <p:cNvPr id="3085" name="TextBox 27"/>
          <p:cNvSpPr txBox="1">
            <a:spLocks noChangeArrowheads="1"/>
          </p:cNvSpPr>
          <p:nvPr/>
        </p:nvSpPr>
        <p:spPr bwMode="auto">
          <a:xfrm>
            <a:off x="8991600" y="1219201"/>
            <a:ext cx="7937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a:t>704 MHz SRF </a:t>
            </a:r>
          </a:p>
          <a:p>
            <a:pPr algn="ctr">
              <a:spcBef>
                <a:spcPct val="0"/>
              </a:spcBef>
              <a:buClrTx/>
              <a:buFontTx/>
              <a:buNone/>
            </a:pPr>
            <a:r>
              <a:rPr lang="en-US" altLang="en-US" sz="1200" b="1"/>
              <a:t>Booster Cavity</a:t>
            </a:r>
          </a:p>
        </p:txBody>
      </p:sp>
      <p:sp>
        <p:nvSpPr>
          <p:cNvPr id="3086" name="TextBox 28"/>
          <p:cNvSpPr txBox="1">
            <a:spLocks noChangeArrowheads="1"/>
          </p:cNvSpPr>
          <p:nvPr/>
        </p:nvSpPr>
        <p:spPr bwMode="auto">
          <a:xfrm>
            <a:off x="8382000" y="2105026"/>
            <a:ext cx="10556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a:t>2.1 GHz </a:t>
            </a:r>
            <a:br>
              <a:rPr lang="en-US" altLang="en-US" sz="1200" b="1"/>
            </a:br>
            <a:r>
              <a:rPr lang="en-US" altLang="en-US" sz="1200" b="1"/>
              <a:t>Cu Cavity</a:t>
            </a:r>
          </a:p>
        </p:txBody>
      </p:sp>
      <p:cxnSp>
        <p:nvCxnSpPr>
          <p:cNvPr id="30" name="Straight Arrow Connector 29"/>
          <p:cNvCxnSpPr>
            <a:stCxn id="3086" idx="2"/>
          </p:cNvCxnSpPr>
          <p:nvPr/>
        </p:nvCxnSpPr>
        <p:spPr>
          <a:xfrm>
            <a:off x="8910639" y="2565401"/>
            <a:ext cx="155575" cy="722313"/>
          </a:xfrm>
          <a:prstGeom prst="straightConnector1">
            <a:avLst/>
          </a:prstGeom>
          <a:ln w="25400">
            <a:tailEnd type="arrow"/>
          </a:ln>
        </p:spPr>
        <p:style>
          <a:lnRef idx="2">
            <a:schemeClr val="accent6"/>
          </a:lnRef>
          <a:fillRef idx="0">
            <a:schemeClr val="accent6"/>
          </a:fillRef>
          <a:effectRef idx="1">
            <a:schemeClr val="accent6"/>
          </a:effectRef>
          <a:fontRef idx="minor">
            <a:schemeClr val="tx1"/>
          </a:fontRef>
        </p:style>
      </p:cxnSp>
      <p:sp>
        <p:nvSpPr>
          <p:cNvPr id="3088" name="TextBox 31"/>
          <p:cNvSpPr txBox="1">
            <a:spLocks noChangeArrowheads="1"/>
          </p:cNvSpPr>
          <p:nvPr/>
        </p:nvSpPr>
        <p:spPr bwMode="auto">
          <a:xfrm>
            <a:off x="6373814" y="2284414"/>
            <a:ext cx="1055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a:t>9 MHz </a:t>
            </a:r>
            <a:br>
              <a:rPr lang="en-US" altLang="en-US" sz="1200" b="1"/>
            </a:br>
            <a:r>
              <a:rPr lang="en-US" altLang="en-US" sz="1200" b="1"/>
              <a:t>Cu Cavity</a:t>
            </a:r>
          </a:p>
        </p:txBody>
      </p:sp>
      <p:sp>
        <p:nvSpPr>
          <p:cNvPr id="3089" name="TextBox 32"/>
          <p:cNvSpPr txBox="1">
            <a:spLocks noChangeArrowheads="1"/>
          </p:cNvSpPr>
          <p:nvPr/>
        </p:nvSpPr>
        <p:spPr bwMode="auto">
          <a:xfrm>
            <a:off x="5029200" y="2227263"/>
            <a:ext cx="1055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dirty="0"/>
              <a:t>704 MHz </a:t>
            </a:r>
            <a:br>
              <a:rPr lang="en-US" altLang="en-US" sz="1200" b="1" dirty="0"/>
            </a:br>
            <a:r>
              <a:rPr lang="en-US" altLang="en-US" sz="1200" b="1" dirty="0"/>
              <a:t>Cu Cavity</a:t>
            </a:r>
          </a:p>
        </p:txBody>
      </p:sp>
      <p:cxnSp>
        <p:nvCxnSpPr>
          <p:cNvPr id="34" name="Straight Arrow Connector 33"/>
          <p:cNvCxnSpPr>
            <a:stCxn id="3089" idx="2"/>
          </p:cNvCxnSpPr>
          <p:nvPr/>
        </p:nvCxnSpPr>
        <p:spPr>
          <a:xfrm>
            <a:off x="5557838" y="2689225"/>
            <a:ext cx="0" cy="509588"/>
          </a:xfrm>
          <a:prstGeom prst="straightConnector1">
            <a:avLst/>
          </a:prstGeom>
          <a:ln w="25400">
            <a:tailEnd type="arrow"/>
          </a:ln>
        </p:spPr>
        <p:style>
          <a:lnRef idx="2">
            <a:schemeClr val="accent6"/>
          </a:lnRef>
          <a:fillRef idx="0">
            <a:schemeClr val="accent6"/>
          </a:fillRef>
          <a:effectRef idx="1">
            <a:schemeClr val="accent6"/>
          </a:effectRef>
          <a:fontRef idx="minor">
            <a:schemeClr val="tx1"/>
          </a:fontRef>
        </p:style>
      </p:cxnSp>
      <p:cxnSp>
        <p:nvCxnSpPr>
          <p:cNvPr id="36" name="Straight Arrow Connector 35"/>
          <p:cNvCxnSpPr/>
          <p:nvPr/>
        </p:nvCxnSpPr>
        <p:spPr>
          <a:xfrm>
            <a:off x="6900863" y="2768600"/>
            <a:ext cx="0" cy="458788"/>
          </a:xfrm>
          <a:prstGeom prst="straightConnector1">
            <a:avLst/>
          </a:prstGeom>
          <a:ln w="25400">
            <a:tailEnd type="arrow"/>
          </a:ln>
        </p:spPr>
        <p:style>
          <a:lnRef idx="2">
            <a:schemeClr val="accent6"/>
          </a:lnRef>
          <a:fillRef idx="0">
            <a:schemeClr val="accent6"/>
          </a:fillRef>
          <a:effectRef idx="1">
            <a:schemeClr val="accent6"/>
          </a:effectRef>
          <a:fontRef idx="minor">
            <a:schemeClr val="tx1"/>
          </a:fontRef>
        </p:style>
      </p:cxnSp>
      <p:cxnSp>
        <p:nvCxnSpPr>
          <p:cNvPr id="38" name="Straight Arrow Connector 37"/>
          <p:cNvCxnSpPr>
            <a:stCxn id="3085" idx="2"/>
          </p:cNvCxnSpPr>
          <p:nvPr/>
        </p:nvCxnSpPr>
        <p:spPr>
          <a:xfrm>
            <a:off x="9388475" y="2049464"/>
            <a:ext cx="0" cy="1036637"/>
          </a:xfrm>
          <a:prstGeom prst="straightConnector1">
            <a:avLst/>
          </a:prstGeom>
          <a:ln w="25400">
            <a:tailEnd type="arrow"/>
          </a:ln>
        </p:spPr>
        <p:style>
          <a:lnRef idx="2">
            <a:schemeClr val="accent6"/>
          </a:lnRef>
          <a:fillRef idx="0">
            <a:schemeClr val="accent6"/>
          </a:fillRef>
          <a:effectRef idx="1">
            <a:schemeClr val="accent6"/>
          </a:effectRef>
          <a:fontRef idx="minor">
            <a:schemeClr val="tx1"/>
          </a:fontRef>
        </p:style>
      </p:cxnSp>
      <p:sp>
        <p:nvSpPr>
          <p:cNvPr id="3093" name="TextBox 45"/>
          <p:cNvSpPr txBox="1">
            <a:spLocks noChangeArrowheads="1"/>
          </p:cNvSpPr>
          <p:nvPr/>
        </p:nvSpPr>
        <p:spPr bwMode="auto">
          <a:xfrm>
            <a:off x="7167035" y="1879947"/>
            <a:ext cx="1101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dirty="0"/>
              <a:t>Injection beam dump</a:t>
            </a:r>
          </a:p>
        </p:txBody>
      </p:sp>
      <p:cxnSp>
        <p:nvCxnSpPr>
          <p:cNvPr id="47" name="Straight Arrow Connector 46"/>
          <p:cNvCxnSpPr>
            <a:cxnSpLocks/>
          </p:cNvCxnSpPr>
          <p:nvPr/>
        </p:nvCxnSpPr>
        <p:spPr>
          <a:xfrm>
            <a:off x="7763934" y="2360614"/>
            <a:ext cx="160867" cy="542925"/>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3095" name="TextBox 50"/>
          <p:cNvSpPr txBox="1">
            <a:spLocks noChangeArrowheads="1"/>
          </p:cNvSpPr>
          <p:nvPr/>
        </p:nvSpPr>
        <p:spPr bwMode="auto">
          <a:xfrm>
            <a:off x="3011488" y="1811338"/>
            <a:ext cx="1435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a:t>RF Diagnostic Beamline</a:t>
            </a:r>
          </a:p>
        </p:txBody>
      </p:sp>
      <p:cxnSp>
        <p:nvCxnSpPr>
          <p:cNvPr id="52" name="Straight Arrow Connector 51"/>
          <p:cNvCxnSpPr>
            <a:stCxn id="3095" idx="2"/>
          </p:cNvCxnSpPr>
          <p:nvPr/>
        </p:nvCxnSpPr>
        <p:spPr>
          <a:xfrm>
            <a:off x="3729038" y="2273301"/>
            <a:ext cx="385762" cy="1109663"/>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3097" name="TextBox 53"/>
          <p:cNvSpPr txBox="1">
            <a:spLocks noChangeArrowheads="1"/>
          </p:cNvSpPr>
          <p:nvPr/>
        </p:nvSpPr>
        <p:spPr bwMode="auto">
          <a:xfrm>
            <a:off x="4930776" y="3521076"/>
            <a:ext cx="14573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a:t>RHIC TRIPLET</a:t>
            </a:r>
          </a:p>
        </p:txBody>
      </p:sp>
      <p:sp>
        <p:nvSpPr>
          <p:cNvPr id="3098" name="TextBox 54"/>
          <p:cNvSpPr txBox="1">
            <a:spLocks noChangeArrowheads="1"/>
          </p:cNvSpPr>
          <p:nvPr/>
        </p:nvSpPr>
        <p:spPr bwMode="auto">
          <a:xfrm>
            <a:off x="7580314" y="3540125"/>
            <a:ext cx="9032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100" b="1"/>
              <a:t>RHIC  DX</a:t>
            </a:r>
          </a:p>
        </p:txBody>
      </p:sp>
      <p:sp>
        <p:nvSpPr>
          <p:cNvPr id="3099" name="TextBox 55"/>
          <p:cNvSpPr txBox="1">
            <a:spLocks noChangeArrowheads="1"/>
          </p:cNvSpPr>
          <p:nvPr/>
        </p:nvSpPr>
        <p:spPr bwMode="auto">
          <a:xfrm>
            <a:off x="1581151" y="4905376"/>
            <a:ext cx="898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a:t>180°</a:t>
            </a:r>
          </a:p>
          <a:p>
            <a:pPr algn="ctr">
              <a:spcBef>
                <a:spcPct val="0"/>
              </a:spcBef>
              <a:buClrTx/>
              <a:buFontTx/>
              <a:buNone/>
            </a:pPr>
            <a:r>
              <a:rPr lang="en-US" altLang="en-US" sz="1200" b="1"/>
              <a:t>Bending</a:t>
            </a:r>
          </a:p>
          <a:p>
            <a:pPr algn="ctr">
              <a:spcBef>
                <a:spcPct val="0"/>
              </a:spcBef>
              <a:buClrTx/>
              <a:buFontTx/>
              <a:buNone/>
            </a:pPr>
            <a:r>
              <a:rPr lang="en-US" altLang="en-US" sz="1200" b="1"/>
              <a:t>Magnet</a:t>
            </a:r>
          </a:p>
        </p:txBody>
      </p:sp>
      <p:cxnSp>
        <p:nvCxnSpPr>
          <p:cNvPr id="57" name="Straight Arrow Connector 56"/>
          <p:cNvCxnSpPr>
            <a:stCxn id="3099" idx="0"/>
          </p:cNvCxnSpPr>
          <p:nvPr/>
        </p:nvCxnSpPr>
        <p:spPr>
          <a:xfrm flipH="1" flipV="1">
            <a:off x="2030413" y="3798889"/>
            <a:ext cx="0" cy="1106487"/>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59" name="Right Arrow 58"/>
          <p:cNvSpPr/>
          <p:nvPr/>
        </p:nvSpPr>
        <p:spPr>
          <a:xfrm rot="10800000" flipV="1">
            <a:off x="7239001" y="3086101"/>
            <a:ext cx="430213" cy="149225"/>
          </a:xfrm>
          <a:prstGeom prst="rightArrow">
            <a:avLst>
              <a:gd name="adj1" fmla="val 50000"/>
              <a:gd name="adj2" fmla="val 88400"/>
            </a:avLst>
          </a:prstGeom>
          <a:ln>
            <a:solidFill>
              <a:srgbClr val="C00000"/>
            </a:solid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p>
        </p:txBody>
      </p:sp>
      <p:sp>
        <p:nvSpPr>
          <p:cNvPr id="60" name="Rectangle 59"/>
          <p:cNvSpPr/>
          <p:nvPr/>
        </p:nvSpPr>
        <p:spPr>
          <a:xfrm>
            <a:off x="7306951" y="2761091"/>
            <a:ext cx="364202" cy="369332"/>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b="1" dirty="0">
                <a:ln w="11430"/>
                <a:solidFill>
                  <a:srgbClr val="C00000"/>
                </a:solidFill>
                <a:effectLst>
                  <a:outerShdw blurRad="50800" dist="39000" dir="5460000" algn="tl">
                    <a:srgbClr val="000000">
                      <a:alpha val="38000"/>
                    </a:srgbClr>
                  </a:outerShdw>
                </a:effectLst>
              </a:rPr>
              <a:t>e</a:t>
            </a:r>
            <a:r>
              <a:rPr lang="en-US" b="1" baseline="30000" dirty="0">
                <a:ln w="11430"/>
                <a:solidFill>
                  <a:srgbClr val="C00000"/>
                </a:solidFill>
                <a:effectLst>
                  <a:outerShdw blurRad="50800" dist="39000" dir="5460000" algn="tl">
                    <a:srgbClr val="000000">
                      <a:alpha val="38000"/>
                    </a:srgbClr>
                  </a:outerShdw>
                </a:effectLst>
              </a:rPr>
              <a:t>-</a:t>
            </a:r>
          </a:p>
        </p:txBody>
      </p:sp>
      <p:sp>
        <p:nvSpPr>
          <p:cNvPr id="61" name="Right Arrow 60"/>
          <p:cNvSpPr/>
          <p:nvPr/>
        </p:nvSpPr>
        <p:spPr>
          <a:xfrm flipV="1">
            <a:off x="3135313" y="3835401"/>
            <a:ext cx="431800" cy="149225"/>
          </a:xfrm>
          <a:prstGeom prst="rightArrow">
            <a:avLst>
              <a:gd name="adj1" fmla="val 50000"/>
              <a:gd name="adj2" fmla="val 88400"/>
            </a:avLst>
          </a:prstGeom>
          <a:ln>
            <a:solidFill>
              <a:srgbClr val="C00000"/>
            </a:solid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p>
        </p:txBody>
      </p:sp>
      <p:sp>
        <p:nvSpPr>
          <p:cNvPr id="62" name="Rectangle 61"/>
          <p:cNvSpPr/>
          <p:nvPr/>
        </p:nvSpPr>
        <p:spPr>
          <a:xfrm>
            <a:off x="2715100" y="3648281"/>
            <a:ext cx="364202" cy="369332"/>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b="1" dirty="0">
                <a:ln w="11430"/>
                <a:solidFill>
                  <a:srgbClr val="C00000"/>
                </a:solidFill>
                <a:effectLst>
                  <a:outerShdw blurRad="50800" dist="39000" dir="5460000" algn="tl">
                    <a:srgbClr val="000000">
                      <a:alpha val="38000"/>
                    </a:srgbClr>
                  </a:outerShdw>
                </a:effectLst>
              </a:rPr>
              <a:t>e</a:t>
            </a:r>
            <a:r>
              <a:rPr lang="en-US" b="1" baseline="30000" dirty="0">
                <a:ln w="11430"/>
                <a:solidFill>
                  <a:srgbClr val="C00000"/>
                </a:solidFill>
                <a:effectLst>
                  <a:outerShdw blurRad="50800" dist="39000" dir="5460000" algn="tl">
                    <a:srgbClr val="000000">
                      <a:alpha val="38000"/>
                    </a:srgbClr>
                  </a:outerShdw>
                </a:effectLst>
              </a:rPr>
              <a:t>-</a:t>
            </a:r>
          </a:p>
        </p:txBody>
      </p:sp>
      <p:sp>
        <p:nvSpPr>
          <p:cNvPr id="64" name="Right Arrow 63"/>
          <p:cNvSpPr/>
          <p:nvPr/>
        </p:nvSpPr>
        <p:spPr>
          <a:xfrm rot="10800000" flipV="1">
            <a:off x="6750050" y="3578225"/>
            <a:ext cx="196850" cy="82550"/>
          </a:xfrm>
          <a:prstGeom prst="rightArrow">
            <a:avLst>
              <a:gd name="adj1" fmla="val 50000"/>
              <a:gd name="adj2" fmla="val 88400"/>
            </a:avLst>
          </a:prstGeom>
          <a:solidFill>
            <a:srgbClr val="FFFF00"/>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p>
        </p:txBody>
      </p:sp>
      <p:sp>
        <p:nvSpPr>
          <p:cNvPr id="65" name="Right Arrow 64"/>
          <p:cNvSpPr/>
          <p:nvPr/>
        </p:nvSpPr>
        <p:spPr>
          <a:xfrm rot="10800000" flipV="1">
            <a:off x="4513263" y="3575050"/>
            <a:ext cx="196850" cy="82550"/>
          </a:xfrm>
          <a:prstGeom prst="rightArrow">
            <a:avLst>
              <a:gd name="adj1" fmla="val 50000"/>
              <a:gd name="adj2" fmla="val 88400"/>
            </a:avLst>
          </a:prstGeom>
          <a:solidFill>
            <a:srgbClr val="FFFF00"/>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p>
        </p:txBody>
      </p:sp>
      <p:sp>
        <p:nvSpPr>
          <p:cNvPr id="66" name="Right Arrow 65"/>
          <p:cNvSpPr/>
          <p:nvPr/>
        </p:nvSpPr>
        <p:spPr>
          <a:xfrm flipV="1">
            <a:off x="4510088" y="3695700"/>
            <a:ext cx="196850" cy="82550"/>
          </a:xfrm>
          <a:prstGeom prst="rightArrow">
            <a:avLst>
              <a:gd name="adj1" fmla="val 50000"/>
              <a:gd name="adj2" fmla="val 88400"/>
            </a:avLst>
          </a:prstGeom>
          <a:solidFill>
            <a:srgbClr val="00B0F0"/>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p>
        </p:txBody>
      </p:sp>
      <p:sp>
        <p:nvSpPr>
          <p:cNvPr id="67" name="Right Arrow 66"/>
          <p:cNvSpPr/>
          <p:nvPr/>
        </p:nvSpPr>
        <p:spPr>
          <a:xfrm flipV="1">
            <a:off x="6762750" y="3659188"/>
            <a:ext cx="196850" cy="82550"/>
          </a:xfrm>
          <a:prstGeom prst="rightArrow">
            <a:avLst>
              <a:gd name="adj1" fmla="val 50000"/>
              <a:gd name="adj2" fmla="val 88400"/>
            </a:avLst>
          </a:prstGeom>
          <a:solidFill>
            <a:srgbClr val="00B0F0"/>
          </a:solidFill>
          <a:ln w="12700">
            <a:solidFill>
              <a:schemeClr val="tx1"/>
            </a:solid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p>
        </p:txBody>
      </p:sp>
      <p:sp>
        <p:nvSpPr>
          <p:cNvPr id="48" name="Right Arrow 47"/>
          <p:cNvSpPr/>
          <p:nvPr/>
        </p:nvSpPr>
        <p:spPr>
          <a:xfrm rot="10800000" flipV="1">
            <a:off x="2751138" y="3425826"/>
            <a:ext cx="430212" cy="149225"/>
          </a:xfrm>
          <a:prstGeom prst="rightArrow">
            <a:avLst>
              <a:gd name="adj1" fmla="val 50000"/>
              <a:gd name="adj2" fmla="val 88400"/>
            </a:avLst>
          </a:prstGeom>
          <a:ln>
            <a:solidFill>
              <a:srgbClr val="C00000"/>
            </a:solid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p>
        </p:txBody>
      </p:sp>
      <p:sp>
        <p:nvSpPr>
          <p:cNvPr id="3" name="Rectangle 2"/>
          <p:cNvSpPr/>
          <p:nvPr/>
        </p:nvSpPr>
        <p:spPr>
          <a:xfrm>
            <a:off x="3148013" y="3230563"/>
            <a:ext cx="364202" cy="369332"/>
          </a:xfrm>
          <a:prstGeom prst="rect">
            <a:avLst/>
          </a:prstGeom>
        </p:spPr>
        <p:txBody>
          <a:bodyPr wrap="none">
            <a:spAutoFit/>
          </a:bodyPr>
          <a:lstStyle/>
          <a:p>
            <a:pPr>
              <a:defRPr/>
            </a:pPr>
            <a:r>
              <a:rPr lang="en-US" b="1" dirty="0">
                <a:ln w="11430"/>
                <a:solidFill>
                  <a:srgbClr val="C00000"/>
                </a:solidFill>
                <a:effectLst>
                  <a:outerShdw blurRad="50800" dist="39000" dir="5460000" algn="tl">
                    <a:srgbClr val="000000">
                      <a:alpha val="38000"/>
                    </a:srgbClr>
                  </a:outerShdw>
                </a:effectLst>
              </a:rPr>
              <a:t>e</a:t>
            </a:r>
            <a:r>
              <a:rPr lang="en-US" b="1" baseline="30000" dirty="0">
                <a:ln w="11430"/>
                <a:solidFill>
                  <a:srgbClr val="C00000"/>
                </a:solidFill>
                <a:effectLst>
                  <a:outerShdw blurRad="50800" dist="39000" dir="5460000" algn="tl">
                    <a:srgbClr val="000000">
                      <a:alpha val="38000"/>
                    </a:srgbClr>
                  </a:outerShdw>
                </a:effectLst>
              </a:rPr>
              <a:t>-</a:t>
            </a:r>
            <a:endParaRPr lang="en-US" dirty="0"/>
          </a:p>
        </p:txBody>
      </p:sp>
      <p:sp>
        <p:nvSpPr>
          <p:cNvPr id="3112" name="TextBox 15"/>
          <p:cNvSpPr txBox="1">
            <a:spLocks noChangeArrowheads="1"/>
          </p:cNvSpPr>
          <p:nvPr/>
        </p:nvSpPr>
        <p:spPr bwMode="auto">
          <a:xfrm>
            <a:off x="2590801" y="5670550"/>
            <a:ext cx="182721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spcBef>
                <a:spcPct val="0"/>
              </a:spcBef>
              <a:buClrTx/>
              <a:buFontTx/>
              <a:buNone/>
            </a:pPr>
            <a:r>
              <a:rPr lang="en-US" altLang="en-US" sz="1100"/>
              <a:t>* </a:t>
            </a:r>
            <a:r>
              <a:rPr lang="en-US" altLang="en-US" sz="1100">
                <a:solidFill>
                  <a:srgbClr val="FF0000"/>
                </a:solidFill>
              </a:rPr>
              <a:t>NOT to scale</a:t>
            </a:r>
          </a:p>
        </p:txBody>
      </p:sp>
      <p:cxnSp>
        <p:nvCxnSpPr>
          <p:cNvPr id="63" name="Straight Arrow Connector 62"/>
          <p:cNvCxnSpPr/>
          <p:nvPr/>
        </p:nvCxnSpPr>
        <p:spPr>
          <a:xfrm flipH="1">
            <a:off x="10167939" y="2049464"/>
            <a:ext cx="103186" cy="1063625"/>
          </a:xfrm>
          <a:prstGeom prst="straightConnector1">
            <a:avLst/>
          </a:prstGeom>
          <a:ln w="22225">
            <a:tailEnd type="arrow"/>
          </a:ln>
        </p:spPr>
        <p:style>
          <a:lnRef idx="2">
            <a:schemeClr val="accent6"/>
          </a:lnRef>
          <a:fillRef idx="0">
            <a:schemeClr val="accent6"/>
          </a:fillRef>
          <a:effectRef idx="1">
            <a:schemeClr val="accent6"/>
          </a:effectRef>
          <a:fontRef idx="minor">
            <a:schemeClr val="tx1"/>
          </a:fontRef>
        </p:style>
      </p:cxnSp>
      <p:sp>
        <p:nvSpPr>
          <p:cNvPr id="3115" name="TextBox 67"/>
          <p:cNvSpPr txBox="1">
            <a:spLocks noChangeArrowheads="1"/>
          </p:cNvSpPr>
          <p:nvPr/>
        </p:nvSpPr>
        <p:spPr bwMode="auto">
          <a:xfrm>
            <a:off x="9887821" y="1396207"/>
            <a:ext cx="793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dirty="0"/>
              <a:t>Cathode</a:t>
            </a:r>
          </a:p>
          <a:p>
            <a:pPr algn="ctr">
              <a:spcBef>
                <a:spcPct val="0"/>
              </a:spcBef>
              <a:buClrTx/>
              <a:buFontTx/>
              <a:buNone/>
            </a:pPr>
            <a:r>
              <a:rPr lang="en-US" altLang="en-US" sz="1200" b="1" dirty="0"/>
              <a:t>loading system</a:t>
            </a:r>
          </a:p>
        </p:txBody>
      </p:sp>
      <p:grpSp>
        <p:nvGrpSpPr>
          <p:cNvPr id="3116" name="Group 75"/>
          <p:cNvGrpSpPr>
            <a:grpSpLocks/>
          </p:cNvGrpSpPr>
          <p:nvPr/>
        </p:nvGrpSpPr>
        <p:grpSpPr bwMode="auto">
          <a:xfrm>
            <a:off x="6575425" y="4589463"/>
            <a:ext cx="4046538" cy="1263650"/>
            <a:chOff x="5051509" y="4589313"/>
            <a:chExt cx="4046261" cy="1264261"/>
          </a:xfrm>
        </p:grpSpPr>
        <p:pic>
          <p:nvPicPr>
            <p:cNvPr id="31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8669" y="4648291"/>
              <a:ext cx="382504" cy="1180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25" name="TextBox 1"/>
            <p:cNvSpPr txBox="1">
              <a:spLocks noChangeArrowheads="1"/>
            </p:cNvSpPr>
            <p:nvPr/>
          </p:nvSpPr>
          <p:spPr bwMode="auto">
            <a:xfrm>
              <a:off x="5333716" y="4628150"/>
              <a:ext cx="130741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eaLnBrk="1" hangingPunct="1">
                <a:lnSpc>
                  <a:spcPct val="200000"/>
                </a:lnSpc>
                <a:spcBef>
                  <a:spcPct val="0"/>
                </a:spcBef>
                <a:buClrTx/>
                <a:buFontTx/>
                <a:buNone/>
              </a:pPr>
              <a:r>
                <a:rPr lang="en-US" altLang="en-US" sz="900" b="1"/>
                <a:t>LF solenoid</a:t>
              </a:r>
            </a:p>
            <a:p>
              <a:pPr eaLnBrk="1" hangingPunct="1">
                <a:lnSpc>
                  <a:spcPct val="200000"/>
                </a:lnSpc>
                <a:spcBef>
                  <a:spcPct val="0"/>
                </a:spcBef>
                <a:buClrTx/>
                <a:buFontTx/>
                <a:buNone/>
              </a:pPr>
              <a:r>
                <a:rPr lang="en-US" altLang="en-US" sz="900" b="1"/>
                <a:t>HF solenoid</a:t>
              </a:r>
            </a:p>
            <a:p>
              <a:pPr eaLnBrk="1" hangingPunct="1">
                <a:lnSpc>
                  <a:spcPct val="200000"/>
                </a:lnSpc>
                <a:spcBef>
                  <a:spcPct val="0"/>
                </a:spcBef>
                <a:buClrTx/>
                <a:buFontTx/>
                <a:buNone/>
              </a:pPr>
              <a:r>
                <a:rPr lang="en-US" altLang="en-US" sz="900" b="1"/>
                <a:t>Transport solenoid</a:t>
              </a:r>
            </a:p>
            <a:p>
              <a:pPr eaLnBrk="1" hangingPunct="1">
                <a:lnSpc>
                  <a:spcPct val="200000"/>
                </a:lnSpc>
                <a:spcBef>
                  <a:spcPct val="0"/>
                </a:spcBef>
                <a:buClrTx/>
                <a:buFontTx/>
                <a:buNone/>
              </a:pPr>
              <a:r>
                <a:rPr lang="en-US" altLang="en-US" sz="900" b="1"/>
                <a:t>ERL solenoid</a:t>
              </a:r>
            </a:p>
          </p:txBody>
        </p:sp>
        <p:sp>
          <p:nvSpPr>
            <p:cNvPr id="45" name="Rounded Rectangle 44"/>
            <p:cNvSpPr/>
            <p:nvPr/>
          </p:nvSpPr>
          <p:spPr>
            <a:xfrm>
              <a:off x="5051509" y="4589313"/>
              <a:ext cx="3919270" cy="1264261"/>
            </a:xfrm>
            <a:prstGeom prst="roundRect">
              <a:avLst/>
            </a:prstGeom>
            <a:noFill/>
          </p:spPr>
          <p:style>
            <a:lnRef idx="2">
              <a:schemeClr val="accent1"/>
            </a:lnRef>
            <a:fillRef idx="1">
              <a:schemeClr val="lt1"/>
            </a:fillRef>
            <a:effectRef idx="0">
              <a:schemeClr val="accent1"/>
            </a:effectRef>
            <a:fontRef idx="minor">
              <a:schemeClr val="dk1"/>
            </a:fontRef>
          </p:style>
          <p:txBody>
            <a:bodyPr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endParaRPr lang="en-US"/>
            </a:p>
          </p:txBody>
        </p:sp>
        <p:sp>
          <p:nvSpPr>
            <p:cNvPr id="3127" name="TextBox 1"/>
            <p:cNvSpPr txBox="1">
              <a:spLocks noChangeArrowheads="1"/>
            </p:cNvSpPr>
            <p:nvPr/>
          </p:nvSpPr>
          <p:spPr bwMode="auto">
            <a:xfrm>
              <a:off x="6799985" y="4621278"/>
              <a:ext cx="129510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eaLnBrk="1" hangingPunct="1">
                <a:lnSpc>
                  <a:spcPct val="200000"/>
                </a:lnSpc>
                <a:spcBef>
                  <a:spcPct val="0"/>
                </a:spcBef>
                <a:buClrTx/>
                <a:buFontTx/>
                <a:buNone/>
              </a:pPr>
              <a:r>
                <a:rPr lang="en-US" altLang="en-US" sz="900" b="1"/>
                <a:t>Quad corrector</a:t>
              </a:r>
            </a:p>
            <a:p>
              <a:pPr eaLnBrk="1" hangingPunct="1">
                <a:lnSpc>
                  <a:spcPct val="200000"/>
                </a:lnSpc>
                <a:spcBef>
                  <a:spcPct val="0"/>
                </a:spcBef>
                <a:buClrTx/>
                <a:buFontTx/>
                <a:buNone/>
              </a:pPr>
              <a:r>
                <a:rPr lang="en-US" altLang="en-US" sz="900" b="1"/>
                <a:t>Trim corrector</a:t>
              </a:r>
            </a:p>
            <a:p>
              <a:pPr eaLnBrk="1" hangingPunct="1">
                <a:lnSpc>
                  <a:spcPct val="200000"/>
                </a:lnSpc>
                <a:spcBef>
                  <a:spcPct val="0"/>
                </a:spcBef>
                <a:buClrTx/>
                <a:buFontTx/>
                <a:buNone/>
              </a:pPr>
              <a:r>
                <a:rPr lang="en-US" altLang="en-US" sz="900" b="1"/>
                <a:t>Corrector 3.8 ID</a:t>
              </a:r>
            </a:p>
            <a:p>
              <a:pPr eaLnBrk="1" hangingPunct="1">
                <a:lnSpc>
                  <a:spcPct val="200000"/>
                </a:lnSpc>
                <a:spcBef>
                  <a:spcPct val="0"/>
                </a:spcBef>
                <a:buClrTx/>
                <a:buFontTx/>
                <a:buNone/>
              </a:pPr>
              <a:r>
                <a:rPr lang="en-US" altLang="en-US" sz="900" b="1"/>
                <a:t>Corrector 6.0 ID</a:t>
              </a:r>
            </a:p>
          </p:txBody>
        </p:sp>
        <p:pic>
          <p:nvPicPr>
            <p:cNvPr id="31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9644" y="4724401"/>
              <a:ext cx="204411"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41978" y="4762500"/>
              <a:ext cx="144496" cy="990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30" name="TextBox 1"/>
            <p:cNvSpPr txBox="1">
              <a:spLocks noChangeArrowheads="1"/>
            </p:cNvSpPr>
            <p:nvPr/>
          </p:nvSpPr>
          <p:spPr bwMode="auto">
            <a:xfrm>
              <a:off x="8086474" y="4625909"/>
              <a:ext cx="10112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eaLnBrk="1" hangingPunct="1">
                <a:lnSpc>
                  <a:spcPct val="200000"/>
                </a:lnSpc>
                <a:spcBef>
                  <a:spcPct val="0"/>
                </a:spcBef>
                <a:buClrTx/>
                <a:buFontTx/>
                <a:buNone/>
              </a:pPr>
              <a:r>
                <a:rPr lang="en-US" altLang="en-US" sz="900" b="1"/>
                <a:t>BPM 2.4 ID</a:t>
              </a:r>
            </a:p>
            <a:p>
              <a:pPr eaLnBrk="1" hangingPunct="1">
                <a:lnSpc>
                  <a:spcPct val="200000"/>
                </a:lnSpc>
                <a:spcBef>
                  <a:spcPct val="0"/>
                </a:spcBef>
                <a:buClrTx/>
                <a:buFontTx/>
                <a:buNone/>
              </a:pPr>
              <a:r>
                <a:rPr lang="en-US" altLang="en-US" sz="900" b="1"/>
                <a:t>BPM 4.8 ID</a:t>
              </a:r>
            </a:p>
            <a:p>
              <a:pPr eaLnBrk="1" hangingPunct="1">
                <a:lnSpc>
                  <a:spcPct val="200000"/>
                </a:lnSpc>
                <a:spcBef>
                  <a:spcPct val="0"/>
                </a:spcBef>
                <a:buClrTx/>
                <a:buFontTx/>
                <a:buNone/>
              </a:pPr>
              <a:r>
                <a:rPr lang="en-US" altLang="en-US" sz="900" b="1"/>
                <a:t>Bellows</a:t>
              </a:r>
            </a:p>
            <a:p>
              <a:pPr eaLnBrk="1" hangingPunct="1">
                <a:lnSpc>
                  <a:spcPct val="200000"/>
                </a:lnSpc>
                <a:spcBef>
                  <a:spcPct val="0"/>
                </a:spcBef>
                <a:buClrTx/>
                <a:buFontTx/>
                <a:buNone/>
              </a:pPr>
              <a:r>
                <a:rPr lang="en-US" altLang="en-US" sz="900" b="1"/>
                <a:t>Ion pump</a:t>
              </a:r>
            </a:p>
          </p:txBody>
        </p:sp>
      </p:grpSp>
      <p:cxnSp>
        <p:nvCxnSpPr>
          <p:cNvPr id="54" name="Straight Arrow Connector 53"/>
          <p:cNvCxnSpPr>
            <a:stCxn id="3119" idx="2"/>
          </p:cNvCxnSpPr>
          <p:nvPr/>
        </p:nvCxnSpPr>
        <p:spPr>
          <a:xfrm flipH="1">
            <a:off x="4740276" y="2360614"/>
            <a:ext cx="111125" cy="1095375"/>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3119" name="Rectangle 3"/>
          <p:cNvSpPr>
            <a:spLocks noChangeArrowheads="1"/>
          </p:cNvSpPr>
          <p:nvPr/>
        </p:nvSpPr>
        <p:spPr bwMode="auto">
          <a:xfrm>
            <a:off x="4395789" y="1898651"/>
            <a:ext cx="911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Char char="•"/>
              <a:defRPr sz="2200">
                <a:solidFill>
                  <a:schemeClr val="tx1"/>
                </a:solidFill>
                <a:latin typeface="Arial" charset="0"/>
                <a:ea typeface="ＭＳ Ｐゴシック" pitchFamily="34" charset="-128"/>
                <a:cs typeface="Helvetica" pitchFamily="34" charset="0"/>
              </a:defRPr>
            </a:lvl1pPr>
            <a:lvl2pPr marL="742950" indent="-285750">
              <a:spcBef>
                <a:spcPct val="20000"/>
              </a:spcBef>
              <a:buClr>
                <a:schemeClr val="tx1"/>
              </a:buClr>
              <a:buChar char="–"/>
              <a:defRPr sz="2200">
                <a:solidFill>
                  <a:schemeClr val="tx1"/>
                </a:solidFill>
                <a:latin typeface="Arial" charset="0"/>
                <a:ea typeface="ＭＳ Ｐゴシック" pitchFamily="34" charset="-128"/>
              </a:defRPr>
            </a:lvl2pPr>
            <a:lvl3pPr marL="1143000" indent="-228600">
              <a:spcBef>
                <a:spcPct val="20000"/>
              </a:spcBef>
              <a:buClr>
                <a:schemeClr val="tx1"/>
              </a:buClr>
              <a:buFont typeface="Wingdings" pitchFamily="2" charset="2"/>
              <a:buChar char="§"/>
              <a:defRPr sz="22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Helvetica" pitchFamily="34" charset="0"/>
                <a:ea typeface="ＭＳ Ｐゴシック" pitchFamily="34" charset="-128"/>
              </a:defRPr>
            </a:lvl4pPr>
            <a:lvl5pPr marL="2057400" indent="-228600">
              <a:spcBef>
                <a:spcPct val="20000"/>
              </a:spcBef>
              <a:buChar char="»"/>
              <a:defRPr sz="2000">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Helvetica" pitchFamily="34" charset="0"/>
                <a:ea typeface="ＭＳ Ｐゴシック" pitchFamily="34" charset="-128"/>
              </a:defRPr>
            </a:lvl9pPr>
          </a:lstStyle>
          <a:p>
            <a:pPr algn="ctr">
              <a:spcBef>
                <a:spcPct val="0"/>
              </a:spcBef>
              <a:buClrTx/>
              <a:buFontTx/>
              <a:buNone/>
            </a:pPr>
            <a:r>
              <a:rPr lang="en-US" altLang="en-US" sz="1200" b="1"/>
              <a:t>Merger</a:t>
            </a:r>
          </a:p>
          <a:p>
            <a:pPr algn="ctr">
              <a:spcBef>
                <a:spcPct val="0"/>
              </a:spcBef>
              <a:buClrTx/>
              <a:buFontTx/>
              <a:buNone/>
            </a:pPr>
            <a:r>
              <a:rPr lang="en-US" altLang="en-US" sz="1200" b="1"/>
              <a:t> Beamline</a:t>
            </a:r>
          </a:p>
        </p:txBody>
      </p:sp>
      <p:sp>
        <p:nvSpPr>
          <p:cNvPr id="3120" name="Rectangle 1"/>
          <p:cNvSpPr>
            <a:spLocks noChangeArrowheads="1"/>
          </p:cNvSpPr>
          <p:nvPr/>
        </p:nvSpPr>
        <p:spPr bwMode="auto">
          <a:xfrm>
            <a:off x="5619750" y="1673226"/>
            <a:ext cx="1143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charset="0"/>
                <a:ea typeface="ＭＳ Ｐゴシック" pitchFamily="34" charset="-128"/>
              </a:defRPr>
            </a:lvl1pPr>
            <a:lvl2pPr marL="742950" indent="-285750">
              <a:defRPr sz="2200">
                <a:solidFill>
                  <a:schemeClr val="tx1"/>
                </a:solidFill>
                <a:latin typeface="Arial" charset="0"/>
                <a:ea typeface="ＭＳ Ｐゴシック" pitchFamily="34" charset="-128"/>
              </a:defRPr>
            </a:lvl2pPr>
            <a:lvl3pPr marL="1143000" indent="-228600">
              <a:defRPr sz="2200">
                <a:solidFill>
                  <a:schemeClr val="tx1"/>
                </a:solidFill>
                <a:latin typeface="Arial" charset="0"/>
                <a:ea typeface="ＭＳ Ｐゴシック" pitchFamily="34" charset="-128"/>
              </a:defRPr>
            </a:lvl3pPr>
            <a:lvl4pPr marL="1600200" indent="-228600">
              <a:defRPr sz="2200">
                <a:solidFill>
                  <a:schemeClr val="tx1"/>
                </a:solidFill>
                <a:latin typeface="Arial" charset="0"/>
                <a:ea typeface="ＭＳ Ｐゴシック" pitchFamily="34" charset="-128"/>
              </a:defRPr>
            </a:lvl4pPr>
            <a:lvl5pPr marL="2057400" indent="-228600">
              <a:defRPr sz="22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2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2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2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200">
                <a:solidFill>
                  <a:schemeClr val="tx1"/>
                </a:solidFill>
                <a:latin typeface="Arial" charset="0"/>
                <a:ea typeface="ＭＳ Ｐゴシック" pitchFamily="34" charset="-128"/>
              </a:defRPr>
            </a:lvl9pPr>
          </a:lstStyle>
          <a:p>
            <a:pPr algn="ctr"/>
            <a:r>
              <a:rPr lang="en-US" altLang="en-US" sz="1200" b="1" dirty="0"/>
              <a:t>Transport</a:t>
            </a:r>
          </a:p>
          <a:p>
            <a:pPr algn="ctr"/>
            <a:r>
              <a:rPr lang="en-US" altLang="en-US" sz="1200" b="1" dirty="0"/>
              <a:t> Beamline</a:t>
            </a:r>
          </a:p>
        </p:txBody>
      </p:sp>
      <p:cxnSp>
        <p:nvCxnSpPr>
          <p:cNvPr id="56" name="Straight Arrow Connector 55"/>
          <p:cNvCxnSpPr/>
          <p:nvPr/>
        </p:nvCxnSpPr>
        <p:spPr>
          <a:xfrm>
            <a:off x="6248400" y="2135188"/>
            <a:ext cx="0" cy="114935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3122" name="Rectangle 13"/>
          <p:cNvSpPr>
            <a:spLocks noChangeArrowheads="1"/>
          </p:cNvSpPr>
          <p:nvPr/>
        </p:nvSpPr>
        <p:spPr bwMode="auto">
          <a:xfrm>
            <a:off x="3784601" y="1341397"/>
            <a:ext cx="16748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200">
                <a:solidFill>
                  <a:schemeClr val="tx1"/>
                </a:solidFill>
                <a:latin typeface="Arial" charset="0"/>
                <a:ea typeface="ＭＳ Ｐゴシック" pitchFamily="34" charset="-128"/>
              </a:defRPr>
            </a:lvl1pPr>
            <a:lvl2pPr marL="742950" indent="-285750">
              <a:defRPr sz="2200">
                <a:solidFill>
                  <a:schemeClr val="tx1"/>
                </a:solidFill>
                <a:latin typeface="Arial" charset="0"/>
                <a:ea typeface="ＭＳ Ｐゴシック" pitchFamily="34" charset="-128"/>
              </a:defRPr>
            </a:lvl2pPr>
            <a:lvl3pPr marL="1143000" indent="-228600">
              <a:defRPr sz="2200">
                <a:solidFill>
                  <a:schemeClr val="tx1"/>
                </a:solidFill>
                <a:latin typeface="Arial" charset="0"/>
                <a:ea typeface="ＭＳ Ｐゴシック" pitchFamily="34" charset="-128"/>
              </a:defRPr>
            </a:lvl3pPr>
            <a:lvl4pPr marL="1600200" indent="-228600">
              <a:defRPr sz="2200">
                <a:solidFill>
                  <a:schemeClr val="tx1"/>
                </a:solidFill>
                <a:latin typeface="Arial" charset="0"/>
                <a:ea typeface="ＭＳ Ｐゴシック" pitchFamily="34" charset="-128"/>
              </a:defRPr>
            </a:lvl4pPr>
            <a:lvl5pPr marL="2057400" indent="-228600">
              <a:defRPr sz="22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2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2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2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200">
                <a:solidFill>
                  <a:schemeClr val="tx1"/>
                </a:solidFill>
                <a:latin typeface="Arial" charset="0"/>
                <a:ea typeface="ＭＳ Ｐゴシック" pitchFamily="34" charset="-128"/>
              </a:defRPr>
            </a:lvl9pPr>
          </a:lstStyle>
          <a:p>
            <a:pPr algn="ctr"/>
            <a:r>
              <a:rPr lang="en-US" altLang="en-US" sz="1200" b="1" dirty="0"/>
              <a:t>704 MHz </a:t>
            </a:r>
            <a:br>
              <a:rPr lang="en-US" altLang="en-US" sz="1200" b="1" dirty="0"/>
            </a:br>
            <a:r>
              <a:rPr lang="en-US" altLang="en-US" sz="1200" b="1" dirty="0"/>
              <a:t>Cu Deflector Cavity</a:t>
            </a:r>
          </a:p>
        </p:txBody>
      </p:sp>
      <p:cxnSp>
        <p:nvCxnSpPr>
          <p:cNvPr id="68" name="Straight Arrow Connector 67"/>
          <p:cNvCxnSpPr/>
          <p:nvPr/>
        </p:nvCxnSpPr>
        <p:spPr>
          <a:xfrm flipH="1">
            <a:off x="4332289" y="1760538"/>
            <a:ext cx="117475" cy="1503362"/>
          </a:xfrm>
          <a:prstGeom prst="straightConnector1">
            <a:avLst/>
          </a:prstGeom>
          <a:ln w="25400">
            <a:tailEnd type="arrow"/>
          </a:ln>
        </p:spPr>
        <p:style>
          <a:lnRef idx="2">
            <a:schemeClr val="accent6"/>
          </a:lnRef>
          <a:fillRef idx="0">
            <a:schemeClr val="accent6"/>
          </a:fillRef>
          <a:effectRef idx="1">
            <a:schemeClr val="accent6"/>
          </a:effectRef>
          <a:fontRef idx="minor">
            <a:schemeClr val="tx1"/>
          </a:fontRef>
        </p:style>
      </p:cxnSp>
      <p:sp>
        <p:nvSpPr>
          <p:cNvPr id="18" name="Title 17">
            <a:extLst>
              <a:ext uri="{FF2B5EF4-FFF2-40B4-BE49-F238E27FC236}">
                <a16:creationId xmlns:a16="http://schemas.microsoft.com/office/drawing/2014/main" id="{794F27DE-A3F1-4020-B6CB-97585E0A7836}"/>
              </a:ext>
            </a:extLst>
          </p:cNvPr>
          <p:cNvSpPr>
            <a:spLocks noGrp="1"/>
          </p:cNvSpPr>
          <p:nvPr>
            <p:ph type="title"/>
          </p:nvPr>
        </p:nvSpPr>
        <p:spPr>
          <a:xfrm>
            <a:off x="1676400" y="97633"/>
            <a:ext cx="9144000" cy="808037"/>
          </a:xfrm>
        </p:spPr>
        <p:txBody>
          <a:bodyPr>
            <a:normAutofit fontScale="90000"/>
          </a:bodyPr>
          <a:lstStyle/>
          <a:p>
            <a:r>
              <a:rPr lang="en-US" sz="2400" dirty="0"/>
              <a:t>                                    LEReC Accelerator </a:t>
            </a:r>
            <a:br>
              <a:rPr lang="en-US" sz="2400" dirty="0"/>
            </a:br>
            <a:r>
              <a:rPr lang="en-US" sz="2400" dirty="0"/>
              <a:t>  </a:t>
            </a:r>
            <a:r>
              <a:rPr lang="en-US" sz="2200" b="0" dirty="0"/>
              <a:t>(100 meters of beamlines with the DC Gun, high-power fiber laser, 5 RF</a:t>
            </a:r>
            <a:br>
              <a:rPr lang="en-US" sz="2200" b="0" dirty="0"/>
            </a:br>
            <a:r>
              <a:rPr lang="en-US" sz="2200" b="0" dirty="0"/>
              <a:t>         systems, including one SRF, many magnets and instrumentation)  </a:t>
            </a:r>
          </a:p>
        </p:txBody>
      </p:sp>
    </p:spTree>
    <p:extLst>
      <p:ext uri="{BB962C8B-B14F-4D97-AF65-F5344CB8AC3E}">
        <p14:creationId xmlns:p14="http://schemas.microsoft.com/office/powerpoint/2010/main" val="6516851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F1FA69-48A8-3188-2631-320F7C44E8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2199B8-2035-D221-4DC7-63338361191B}"/>
              </a:ext>
            </a:extLst>
          </p:cNvPr>
          <p:cNvSpPr>
            <a:spLocks noGrp="1"/>
          </p:cNvSpPr>
          <p:nvPr>
            <p:ph type="title"/>
          </p:nvPr>
        </p:nvSpPr>
        <p:spPr>
          <a:xfrm>
            <a:off x="355257" y="91391"/>
            <a:ext cx="11049000" cy="752475"/>
          </a:xfrm>
        </p:spPr>
        <p:txBody>
          <a:bodyPr>
            <a:normAutofit/>
          </a:bodyPr>
          <a:lstStyle/>
          <a:p>
            <a:r>
              <a:rPr lang="en-US" dirty="0"/>
              <a:t>Low Energy RHIC electron Cooler</a:t>
            </a:r>
          </a:p>
        </p:txBody>
      </p:sp>
      <p:sp>
        <p:nvSpPr>
          <p:cNvPr id="4" name="Slide Number Placeholder 3">
            <a:extLst>
              <a:ext uri="{FF2B5EF4-FFF2-40B4-BE49-F238E27FC236}">
                <a16:creationId xmlns:a16="http://schemas.microsoft.com/office/drawing/2014/main" id="{BA7ECFC7-322B-08DE-B405-507356292E47}"/>
              </a:ext>
            </a:extLst>
          </p:cNvPr>
          <p:cNvSpPr>
            <a:spLocks noGrp="1"/>
          </p:cNvSpPr>
          <p:nvPr>
            <p:ph type="sldNum" sz="quarter" idx="4"/>
          </p:nvPr>
        </p:nvSpPr>
        <p:spPr/>
        <p:txBody>
          <a:bodyPr/>
          <a:lstStyle/>
          <a:p>
            <a:fld id="{933A556B-7C63-244D-9B7C-B0EA8042B330}" type="slidenum">
              <a:rPr lang="en-US" smtClean="0"/>
              <a:pPr/>
              <a:t>29</a:t>
            </a:fld>
            <a:endParaRPr lang="en-US" sz="1000" dirty="0"/>
          </a:p>
        </p:txBody>
      </p:sp>
      <p:pic>
        <p:nvPicPr>
          <p:cNvPr id="6" name="Picture 5">
            <a:extLst>
              <a:ext uri="{FF2B5EF4-FFF2-40B4-BE49-F238E27FC236}">
                <a16:creationId xmlns:a16="http://schemas.microsoft.com/office/drawing/2014/main" id="{230875A4-0643-554F-B3B4-3E72AAB1388E}"/>
              </a:ext>
            </a:extLst>
          </p:cNvPr>
          <p:cNvPicPr>
            <a:picLocks noChangeAspect="1"/>
          </p:cNvPicPr>
          <p:nvPr/>
        </p:nvPicPr>
        <p:blipFill>
          <a:blip r:embed="rId2"/>
          <a:stretch>
            <a:fillRect/>
          </a:stretch>
        </p:blipFill>
        <p:spPr>
          <a:xfrm>
            <a:off x="6333066" y="1633530"/>
            <a:ext cx="5858933" cy="4033880"/>
          </a:xfrm>
          <a:prstGeom prst="rect">
            <a:avLst/>
          </a:prstGeom>
        </p:spPr>
      </p:pic>
      <p:sp>
        <p:nvSpPr>
          <p:cNvPr id="8" name="TextBox 7">
            <a:extLst>
              <a:ext uri="{FF2B5EF4-FFF2-40B4-BE49-F238E27FC236}">
                <a16:creationId xmlns:a16="http://schemas.microsoft.com/office/drawing/2014/main" id="{411F4E83-EBBE-53A0-7B11-309103CA131D}"/>
              </a:ext>
            </a:extLst>
          </p:cNvPr>
          <p:cNvSpPr txBox="1"/>
          <p:nvPr/>
        </p:nvSpPr>
        <p:spPr>
          <a:xfrm>
            <a:off x="2167123" y="5978041"/>
            <a:ext cx="9237134" cy="338554"/>
          </a:xfrm>
          <a:prstGeom prst="rect">
            <a:avLst/>
          </a:prstGeom>
          <a:noFill/>
        </p:spPr>
        <p:txBody>
          <a:bodyPr wrap="square">
            <a:spAutoFit/>
          </a:bodyPr>
          <a:lstStyle/>
          <a:p>
            <a:r>
              <a:rPr lang="en-US" sz="1600" dirty="0"/>
              <a:t>A.V. Fedotov et al., “Experimental demonstration of hadron beam … “, PRL 124, 084801 (2020)]</a:t>
            </a:r>
          </a:p>
        </p:txBody>
      </p:sp>
      <p:sp>
        <p:nvSpPr>
          <p:cNvPr id="9" name="TextBox 8">
            <a:extLst>
              <a:ext uri="{FF2B5EF4-FFF2-40B4-BE49-F238E27FC236}">
                <a16:creationId xmlns:a16="http://schemas.microsoft.com/office/drawing/2014/main" id="{5F4C0AAB-41C8-05B5-26C7-1D29DA34A317}"/>
              </a:ext>
            </a:extLst>
          </p:cNvPr>
          <p:cNvSpPr txBox="1"/>
          <p:nvPr/>
        </p:nvSpPr>
        <p:spPr>
          <a:xfrm>
            <a:off x="439530" y="1729794"/>
            <a:ext cx="5537200" cy="3847207"/>
          </a:xfrm>
          <a:prstGeom prst="rect">
            <a:avLst/>
          </a:prstGeom>
          <a:noFill/>
        </p:spPr>
        <p:txBody>
          <a:bodyPr wrap="square" rtlCol="0">
            <a:spAutoFit/>
          </a:bodyPr>
          <a:lstStyle/>
          <a:p>
            <a:pPr marL="285750" indent="-285750">
              <a:buFont typeface="Arial" panose="020B0604020202020204" pitchFamily="34" charset="0"/>
              <a:buChar char="•"/>
            </a:pPr>
            <a:r>
              <a:rPr lang="en-US" sz="2400" dirty="0"/>
              <a:t>LEReC operational electron cooler:</a:t>
            </a:r>
          </a:p>
          <a:p>
            <a:pPr marL="742950" lvl="1" indent="-285750">
              <a:buFont typeface="Arial" panose="020B0604020202020204" pitchFamily="34" charset="0"/>
              <a:buChar char="•"/>
            </a:pPr>
            <a:endParaRPr lang="en-US" sz="2400" dirty="0"/>
          </a:p>
          <a:p>
            <a:pPr marL="742950" lvl="1" indent="-285750">
              <a:buFont typeface="Arial" panose="020B0604020202020204" pitchFamily="34" charset="0"/>
              <a:buChar char="•"/>
            </a:pPr>
            <a:r>
              <a:rPr lang="en-US" sz="2000" dirty="0"/>
              <a:t>utilizes RF-accelerated electron bunches</a:t>
            </a:r>
          </a:p>
          <a:p>
            <a:pPr marL="742950" lvl="1" indent="-285750">
              <a:buFont typeface="Arial" panose="020B0604020202020204" pitchFamily="34" charset="0"/>
              <a:buChar char="•"/>
            </a:pPr>
            <a:r>
              <a:rPr lang="en-US" sz="2000" dirty="0"/>
              <a:t>uses non-magnetized electron beam</a:t>
            </a:r>
            <a:br>
              <a:rPr lang="en-US" sz="2000" dirty="0"/>
            </a:br>
            <a:r>
              <a:rPr lang="en-US" sz="2000" dirty="0"/>
              <a:t>(no magnetization at the cathode and no continuous solenoidal field in cooling section)</a:t>
            </a:r>
          </a:p>
          <a:p>
            <a:pPr marL="285750" indent="-285750">
              <a:buFont typeface="Arial" panose="020B0604020202020204" pitchFamily="34" charset="0"/>
              <a:buChar char="•"/>
            </a:pPr>
            <a:endParaRPr lang="en-US" sz="2400" dirty="0">
              <a:solidFill>
                <a:srgbClr val="0432FF"/>
              </a:solidFill>
            </a:endParaRPr>
          </a:p>
          <a:p>
            <a:pPr marL="285750" indent="-285750">
              <a:buFont typeface="Arial" panose="020B0604020202020204" pitchFamily="34" charset="0"/>
              <a:buChar char="•"/>
            </a:pPr>
            <a:r>
              <a:rPr lang="en-US" sz="2400" dirty="0">
                <a:solidFill>
                  <a:srgbClr val="0432FF"/>
                </a:solidFill>
              </a:rPr>
              <a:t>LEReC approach to cooling is directly scalable to high-energies – pre-cooler in EIC at injection</a:t>
            </a:r>
          </a:p>
        </p:txBody>
      </p:sp>
    </p:spTree>
    <p:extLst>
      <p:ext uri="{BB962C8B-B14F-4D97-AF65-F5344CB8AC3E}">
        <p14:creationId xmlns:p14="http://schemas.microsoft.com/office/powerpoint/2010/main" val="659531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A57B9-95D3-2E9D-17E1-CCD049FAEE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9E8672-C7D8-09B8-60CB-5CCCA0CC9B1E}"/>
              </a:ext>
            </a:extLst>
          </p:cNvPr>
          <p:cNvSpPr>
            <a:spLocks noGrp="1"/>
          </p:cNvSpPr>
          <p:nvPr>
            <p:ph type="title"/>
          </p:nvPr>
        </p:nvSpPr>
        <p:spPr>
          <a:xfrm>
            <a:off x="571500" y="365126"/>
            <a:ext cx="11049000" cy="885424"/>
          </a:xfrm>
        </p:spPr>
        <p:txBody>
          <a:bodyPr/>
          <a:lstStyle/>
          <a:p>
            <a:r>
              <a:rPr lang="en-US" dirty="0"/>
              <a:t>Contents</a:t>
            </a:r>
          </a:p>
        </p:txBody>
      </p:sp>
      <p:sp>
        <p:nvSpPr>
          <p:cNvPr id="3" name="Content Placeholder 2">
            <a:extLst>
              <a:ext uri="{FF2B5EF4-FFF2-40B4-BE49-F238E27FC236}">
                <a16:creationId xmlns:a16="http://schemas.microsoft.com/office/drawing/2014/main" id="{D6081B9B-EF1E-63AA-5A80-FDF05684346B}"/>
              </a:ext>
            </a:extLst>
          </p:cNvPr>
          <p:cNvSpPr>
            <a:spLocks noGrp="1"/>
          </p:cNvSpPr>
          <p:nvPr>
            <p:ph idx="1"/>
          </p:nvPr>
        </p:nvSpPr>
        <p:spPr>
          <a:xfrm>
            <a:off x="571500" y="1534333"/>
            <a:ext cx="11049000" cy="4498478"/>
          </a:xfrm>
        </p:spPr>
        <p:txBody>
          <a:bodyPr>
            <a:normAutofit/>
          </a:bodyPr>
          <a:lstStyle/>
          <a:p>
            <a:pPr marL="457200" indent="-457200">
              <a:buFont typeface="Arial" panose="020B0604020202020204" pitchFamily="34" charset="0"/>
              <a:buChar char="•"/>
            </a:pPr>
            <a:r>
              <a:rPr lang="en-US" dirty="0"/>
              <a:t>Before RHIC</a:t>
            </a:r>
          </a:p>
          <a:p>
            <a:pPr marL="457200" indent="-457200">
              <a:buFont typeface="Arial" panose="020B0604020202020204" pitchFamily="34" charset="0"/>
              <a:buChar char="•"/>
            </a:pPr>
            <a:r>
              <a:rPr lang="en-US" dirty="0"/>
              <a:t>The RHIC design </a:t>
            </a:r>
          </a:p>
          <a:p>
            <a:pPr marL="914400" lvl="1" indent="-457200"/>
            <a:r>
              <a:rPr lang="en-US" dirty="0"/>
              <a:t>Ions</a:t>
            </a:r>
          </a:p>
          <a:p>
            <a:pPr marL="914400" lvl="1" indent="-457200"/>
            <a:r>
              <a:rPr lang="en-US" dirty="0"/>
              <a:t>Polarized protons</a:t>
            </a:r>
          </a:p>
          <a:p>
            <a:pPr marL="457200" indent="-457200">
              <a:buFont typeface="Arial" panose="020B0604020202020204" pitchFamily="34" charset="0"/>
              <a:buChar char="•"/>
            </a:pPr>
            <a:r>
              <a:rPr lang="en-US" dirty="0"/>
              <a:t>Performance evolutions</a:t>
            </a:r>
          </a:p>
          <a:p>
            <a:pPr marL="914400" lvl="1" indent="-457200"/>
            <a:r>
              <a:rPr lang="en-US" dirty="0"/>
              <a:t>Luminosity, polarization</a:t>
            </a:r>
          </a:p>
          <a:p>
            <a:pPr marL="914400" lvl="1" indent="-457200"/>
            <a:r>
              <a:rPr lang="en-US" dirty="0"/>
              <a:t>Species and “exotic runs”</a:t>
            </a:r>
          </a:p>
        </p:txBody>
      </p:sp>
      <p:sp>
        <p:nvSpPr>
          <p:cNvPr id="4" name="Slide Number Placeholder 3">
            <a:extLst>
              <a:ext uri="{FF2B5EF4-FFF2-40B4-BE49-F238E27FC236}">
                <a16:creationId xmlns:a16="http://schemas.microsoft.com/office/drawing/2014/main" id="{B2A117DF-8C1D-3B6D-B664-976AE46B9B27}"/>
              </a:ext>
            </a:extLst>
          </p:cNvPr>
          <p:cNvSpPr>
            <a:spLocks noGrp="1"/>
          </p:cNvSpPr>
          <p:nvPr>
            <p:ph type="sldNum" sz="quarter" idx="4"/>
          </p:nvPr>
        </p:nvSpPr>
        <p:spPr/>
        <p:txBody>
          <a:bodyPr/>
          <a:lstStyle/>
          <a:p>
            <a:fld id="{933A556B-7C63-244D-9B7C-B0EA8042B330}" type="slidenum">
              <a:rPr lang="en-US" smtClean="0"/>
              <a:pPr/>
              <a:t>3</a:t>
            </a:fld>
            <a:endParaRPr lang="en-US" sz="1000" dirty="0"/>
          </a:p>
        </p:txBody>
      </p:sp>
    </p:spTree>
    <p:extLst>
      <p:ext uri="{BB962C8B-B14F-4D97-AF65-F5344CB8AC3E}">
        <p14:creationId xmlns:p14="http://schemas.microsoft.com/office/powerpoint/2010/main" val="30031862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1EE0A-5D51-E99D-49BC-50FCCF81C873}"/>
              </a:ext>
            </a:extLst>
          </p:cNvPr>
          <p:cNvSpPr>
            <a:spLocks noGrp="1"/>
          </p:cNvSpPr>
          <p:nvPr>
            <p:ph type="title"/>
          </p:nvPr>
        </p:nvSpPr>
        <p:spPr>
          <a:xfrm>
            <a:off x="571500" y="290695"/>
            <a:ext cx="11049000" cy="687498"/>
          </a:xfrm>
        </p:spPr>
        <p:txBody>
          <a:bodyPr>
            <a:normAutofit fontScale="90000"/>
          </a:bodyPr>
          <a:lstStyle/>
          <a:p>
            <a:r>
              <a:rPr lang="en-US" sz="4000" dirty="0"/>
              <a:t>First LEReC cooling observation    5 Apr 2019</a:t>
            </a:r>
          </a:p>
        </p:txBody>
      </p:sp>
      <p:pic>
        <p:nvPicPr>
          <p:cNvPr id="6" name="Content Placeholder 5" descr="A group of people in a room&#10;&#10;AI-generated content may be incorrect.">
            <a:extLst>
              <a:ext uri="{FF2B5EF4-FFF2-40B4-BE49-F238E27FC236}">
                <a16:creationId xmlns:a16="http://schemas.microsoft.com/office/drawing/2014/main" id="{31748B1B-DF7E-A7DF-5312-F12EDB59AE52}"/>
              </a:ext>
            </a:extLst>
          </p:cNvPr>
          <p:cNvPicPr>
            <a:picLocks noGrp="1" noChangeAspect="1"/>
          </p:cNvPicPr>
          <p:nvPr>
            <p:ph idx="1"/>
          </p:nvPr>
        </p:nvPicPr>
        <p:blipFill>
          <a:blip r:embed="rId3"/>
          <a:stretch>
            <a:fillRect/>
          </a:stretch>
        </p:blipFill>
        <p:spPr>
          <a:xfrm>
            <a:off x="2291958" y="1090740"/>
            <a:ext cx="6958369" cy="5218778"/>
          </a:xfrm>
        </p:spPr>
      </p:pic>
      <p:sp>
        <p:nvSpPr>
          <p:cNvPr id="4" name="Slide Number Placeholder 3">
            <a:extLst>
              <a:ext uri="{FF2B5EF4-FFF2-40B4-BE49-F238E27FC236}">
                <a16:creationId xmlns:a16="http://schemas.microsoft.com/office/drawing/2014/main" id="{AE4BC42A-09CF-0C21-ED8E-74C4A8B422F1}"/>
              </a:ext>
            </a:extLst>
          </p:cNvPr>
          <p:cNvSpPr>
            <a:spLocks noGrp="1"/>
          </p:cNvSpPr>
          <p:nvPr>
            <p:ph type="sldNum" sz="quarter" idx="4"/>
          </p:nvPr>
        </p:nvSpPr>
        <p:spPr/>
        <p:txBody>
          <a:bodyPr/>
          <a:lstStyle/>
          <a:p>
            <a:fld id="{933A556B-7C63-244D-9B7C-B0EA8042B330}" type="slidenum">
              <a:rPr lang="en-US" smtClean="0"/>
              <a:pPr/>
              <a:t>30</a:t>
            </a:fld>
            <a:endParaRPr lang="en-US" sz="1000" dirty="0"/>
          </a:p>
        </p:txBody>
      </p:sp>
    </p:spTree>
    <p:extLst>
      <p:ext uri="{BB962C8B-B14F-4D97-AF65-F5344CB8AC3E}">
        <p14:creationId xmlns:p14="http://schemas.microsoft.com/office/powerpoint/2010/main" val="15296677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0493B-30CF-5387-8DB3-BF4B426291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2FF1C5-F9BD-10DB-30B8-2B6DFB8D3D5B}"/>
              </a:ext>
            </a:extLst>
          </p:cNvPr>
          <p:cNvSpPr>
            <a:spLocks noGrp="1"/>
          </p:cNvSpPr>
          <p:nvPr>
            <p:ph type="title"/>
          </p:nvPr>
        </p:nvSpPr>
        <p:spPr>
          <a:xfrm>
            <a:off x="429985" y="152259"/>
            <a:ext cx="11614046" cy="614075"/>
          </a:xfrm>
        </p:spPr>
        <p:txBody>
          <a:bodyPr>
            <a:normAutofit fontScale="90000"/>
          </a:bodyPr>
          <a:lstStyle/>
          <a:p>
            <a:r>
              <a:rPr lang="en-US" dirty="0"/>
              <a:t>BES-I vs BES-II luminosity</a:t>
            </a:r>
          </a:p>
        </p:txBody>
      </p:sp>
      <p:sp>
        <p:nvSpPr>
          <p:cNvPr id="4" name="Slide Number Placeholder 3">
            <a:extLst>
              <a:ext uri="{FF2B5EF4-FFF2-40B4-BE49-F238E27FC236}">
                <a16:creationId xmlns:a16="http://schemas.microsoft.com/office/drawing/2014/main" id="{73E11C04-DF66-396A-D5A0-FD32EAA05980}"/>
              </a:ext>
            </a:extLst>
          </p:cNvPr>
          <p:cNvSpPr>
            <a:spLocks noGrp="1"/>
          </p:cNvSpPr>
          <p:nvPr>
            <p:ph type="sldNum" sz="quarter" idx="4"/>
          </p:nvPr>
        </p:nvSpPr>
        <p:spPr/>
        <p:txBody>
          <a:bodyPr/>
          <a:lstStyle/>
          <a:p>
            <a:fld id="{933A556B-7C63-244D-9B7C-B0EA8042B330}" type="slidenum">
              <a:rPr lang="en-US" smtClean="0"/>
              <a:pPr/>
              <a:t>31</a:t>
            </a:fld>
            <a:endParaRPr lang="en-US" sz="1000" dirty="0"/>
          </a:p>
        </p:txBody>
      </p:sp>
      <p:sp>
        <p:nvSpPr>
          <p:cNvPr id="10" name="TextBox 9">
            <a:extLst>
              <a:ext uri="{FF2B5EF4-FFF2-40B4-BE49-F238E27FC236}">
                <a16:creationId xmlns:a16="http://schemas.microsoft.com/office/drawing/2014/main" id="{9447F58F-A06A-E585-72E4-C7E68529D4A3}"/>
              </a:ext>
            </a:extLst>
          </p:cNvPr>
          <p:cNvSpPr txBox="1"/>
          <p:nvPr/>
        </p:nvSpPr>
        <p:spPr>
          <a:xfrm>
            <a:off x="7595870" y="201689"/>
            <a:ext cx="4596130" cy="369332"/>
          </a:xfrm>
          <a:prstGeom prst="rect">
            <a:avLst/>
          </a:prstGeom>
          <a:noFill/>
        </p:spPr>
        <p:txBody>
          <a:bodyPr wrap="none" rtlCol="0">
            <a:spAutoFit/>
          </a:bodyPr>
          <a:lstStyle/>
          <a:p>
            <a:r>
              <a:rPr lang="en-US" dirty="0"/>
              <a:t>Run Coordinator: Chuyu Liu (Run-19 to 21)</a:t>
            </a:r>
          </a:p>
        </p:txBody>
      </p:sp>
      <p:grpSp>
        <p:nvGrpSpPr>
          <p:cNvPr id="14" name="Group 13">
            <a:extLst>
              <a:ext uri="{FF2B5EF4-FFF2-40B4-BE49-F238E27FC236}">
                <a16:creationId xmlns:a16="http://schemas.microsoft.com/office/drawing/2014/main" id="{683162E2-9A48-45D6-238C-E529CA45D351}"/>
              </a:ext>
            </a:extLst>
          </p:cNvPr>
          <p:cNvGrpSpPr/>
          <p:nvPr/>
        </p:nvGrpSpPr>
        <p:grpSpPr>
          <a:xfrm>
            <a:off x="619684" y="735622"/>
            <a:ext cx="7623114" cy="6127524"/>
            <a:chOff x="1991287" y="735622"/>
            <a:chExt cx="7623114" cy="6127524"/>
          </a:xfrm>
        </p:grpSpPr>
        <p:grpSp>
          <p:nvGrpSpPr>
            <p:cNvPr id="5" name="Group 4">
              <a:extLst>
                <a:ext uri="{FF2B5EF4-FFF2-40B4-BE49-F238E27FC236}">
                  <a16:creationId xmlns:a16="http://schemas.microsoft.com/office/drawing/2014/main" id="{97514612-F88A-2518-666C-EA51ACB015F0}"/>
                </a:ext>
              </a:extLst>
            </p:cNvPr>
            <p:cNvGrpSpPr/>
            <p:nvPr/>
          </p:nvGrpSpPr>
          <p:grpSpPr>
            <a:xfrm>
              <a:off x="1991287" y="766334"/>
              <a:ext cx="7623114" cy="6096812"/>
              <a:chOff x="2072048" y="1796141"/>
              <a:chExt cx="4999904" cy="3907971"/>
            </a:xfrm>
          </p:grpSpPr>
          <p:pic>
            <p:nvPicPr>
              <p:cNvPr id="6" name="Picture 5">
                <a:extLst>
                  <a:ext uri="{FF2B5EF4-FFF2-40B4-BE49-F238E27FC236}">
                    <a16:creationId xmlns:a16="http://schemas.microsoft.com/office/drawing/2014/main" id="{D2271040-B99D-5116-AE75-4C1E0B59188A}"/>
                  </a:ext>
                </a:extLst>
              </p:cNvPr>
              <p:cNvPicPr>
                <a:picLocks noChangeAspect="1"/>
              </p:cNvPicPr>
              <p:nvPr/>
            </p:nvPicPr>
            <p:blipFill>
              <a:blip r:embed="rId2"/>
              <a:stretch>
                <a:fillRect/>
              </a:stretch>
            </p:blipFill>
            <p:spPr>
              <a:xfrm>
                <a:off x="2072048" y="1796141"/>
                <a:ext cx="4999904" cy="3907971"/>
              </a:xfrm>
              <a:prstGeom prst="rect">
                <a:avLst/>
              </a:prstGeom>
            </p:spPr>
          </p:pic>
          <p:sp>
            <p:nvSpPr>
              <p:cNvPr id="7" name="Rectangle 6">
                <a:extLst>
                  <a:ext uri="{FF2B5EF4-FFF2-40B4-BE49-F238E27FC236}">
                    <a16:creationId xmlns:a16="http://schemas.microsoft.com/office/drawing/2014/main" id="{6E9C61A9-E5F6-112C-79D3-E18CE950CED9}"/>
                  </a:ext>
                </a:extLst>
              </p:cNvPr>
              <p:cNvSpPr/>
              <p:nvPr/>
            </p:nvSpPr>
            <p:spPr>
              <a:xfrm>
                <a:off x="2834114" y="2032878"/>
                <a:ext cx="767443" cy="2993571"/>
              </a:xfrm>
              <a:prstGeom prst="rect">
                <a:avLst/>
              </a:prstGeom>
              <a:solidFill>
                <a:srgbClr val="FFC000">
                  <a:alpha val="2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D98B67F-2720-925F-29DC-269367F7B7F7}"/>
                  </a:ext>
                </a:extLst>
              </p:cNvPr>
              <p:cNvSpPr/>
              <p:nvPr/>
            </p:nvSpPr>
            <p:spPr>
              <a:xfrm>
                <a:off x="5149565" y="2033176"/>
                <a:ext cx="1707152" cy="3000098"/>
              </a:xfrm>
              <a:prstGeom prst="rect">
                <a:avLst/>
              </a:prstGeom>
              <a:solidFill>
                <a:srgbClr val="92D050">
                  <a:alpha val="2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AAA19BD-228F-5362-E3D7-3C0A572C9785}"/>
                  </a:ext>
                </a:extLst>
              </p:cNvPr>
              <p:cNvSpPr/>
              <p:nvPr/>
            </p:nvSpPr>
            <p:spPr>
              <a:xfrm>
                <a:off x="3610806" y="2039702"/>
                <a:ext cx="1534886" cy="2993571"/>
              </a:xfrm>
              <a:prstGeom prst="rect">
                <a:avLst/>
              </a:prstGeom>
              <a:solidFill>
                <a:srgbClr val="00B0F0">
                  <a:alpha val="2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3A89BE9A-E93E-6C3C-BFB5-D51246A279A6}"/>
                </a:ext>
              </a:extLst>
            </p:cNvPr>
            <p:cNvSpPr txBox="1"/>
            <p:nvPr/>
          </p:nvSpPr>
          <p:spPr>
            <a:xfrm>
              <a:off x="3235874" y="776981"/>
              <a:ext cx="962123" cy="369332"/>
            </a:xfrm>
            <a:prstGeom prst="rect">
              <a:avLst/>
            </a:prstGeom>
            <a:noFill/>
          </p:spPr>
          <p:txBody>
            <a:bodyPr wrap="none" rtlCol="0">
              <a:spAutoFit/>
            </a:bodyPr>
            <a:lstStyle/>
            <a:p>
              <a:r>
                <a:rPr lang="en-US" dirty="0">
                  <a:solidFill>
                    <a:srgbClr val="FFC000"/>
                  </a:solidFill>
                </a:rPr>
                <a:t>3</a:t>
              </a:r>
              <a:r>
                <a:rPr lang="en-US" baseline="30000" dirty="0">
                  <a:solidFill>
                    <a:srgbClr val="FFC000"/>
                  </a:solidFill>
                </a:rPr>
                <a:t>rd</a:t>
              </a:r>
              <a:r>
                <a:rPr lang="en-US" dirty="0">
                  <a:solidFill>
                    <a:srgbClr val="FFC000"/>
                  </a:solidFill>
                </a:rPr>
                <a:t> year</a:t>
              </a:r>
            </a:p>
          </p:txBody>
        </p:sp>
        <p:sp>
          <p:nvSpPr>
            <p:cNvPr id="12" name="TextBox 11">
              <a:extLst>
                <a:ext uri="{FF2B5EF4-FFF2-40B4-BE49-F238E27FC236}">
                  <a16:creationId xmlns:a16="http://schemas.microsoft.com/office/drawing/2014/main" id="{024F5980-DB8C-FF4F-E82A-385BD11A2588}"/>
                </a:ext>
              </a:extLst>
            </p:cNvPr>
            <p:cNvSpPr txBox="1"/>
            <p:nvPr/>
          </p:nvSpPr>
          <p:spPr>
            <a:xfrm>
              <a:off x="7486943" y="766334"/>
              <a:ext cx="946093" cy="369332"/>
            </a:xfrm>
            <a:prstGeom prst="rect">
              <a:avLst/>
            </a:prstGeom>
            <a:noFill/>
          </p:spPr>
          <p:txBody>
            <a:bodyPr wrap="none" rtlCol="0">
              <a:spAutoFit/>
            </a:bodyPr>
            <a:lstStyle/>
            <a:p>
              <a:r>
                <a:rPr lang="en-US" dirty="0">
                  <a:solidFill>
                    <a:srgbClr val="92D050"/>
                  </a:solidFill>
                </a:rPr>
                <a:t>1</a:t>
              </a:r>
              <a:r>
                <a:rPr lang="en-US" baseline="30000" dirty="0">
                  <a:solidFill>
                    <a:srgbClr val="92D050"/>
                  </a:solidFill>
                </a:rPr>
                <a:t>st</a:t>
              </a:r>
              <a:r>
                <a:rPr lang="en-US" dirty="0">
                  <a:solidFill>
                    <a:srgbClr val="92D050"/>
                  </a:solidFill>
                </a:rPr>
                <a:t> year</a:t>
              </a:r>
            </a:p>
          </p:txBody>
        </p:sp>
        <p:sp>
          <p:nvSpPr>
            <p:cNvPr id="13" name="TextBox 12">
              <a:extLst>
                <a:ext uri="{FF2B5EF4-FFF2-40B4-BE49-F238E27FC236}">
                  <a16:creationId xmlns:a16="http://schemas.microsoft.com/office/drawing/2014/main" id="{0AE0142C-061C-5A38-886C-EBBEFE5CC0DA}"/>
                </a:ext>
              </a:extLst>
            </p:cNvPr>
            <p:cNvSpPr txBox="1"/>
            <p:nvPr/>
          </p:nvSpPr>
          <p:spPr>
            <a:xfrm>
              <a:off x="4962384" y="735622"/>
              <a:ext cx="995785" cy="369332"/>
            </a:xfrm>
            <a:prstGeom prst="rect">
              <a:avLst/>
            </a:prstGeom>
            <a:noFill/>
          </p:spPr>
          <p:txBody>
            <a:bodyPr wrap="none" rtlCol="0">
              <a:spAutoFit/>
            </a:bodyPr>
            <a:lstStyle/>
            <a:p>
              <a:r>
                <a:rPr lang="en-US" dirty="0">
                  <a:solidFill>
                    <a:srgbClr val="00B0F0"/>
                  </a:solidFill>
                </a:rPr>
                <a:t>2</a:t>
              </a:r>
              <a:r>
                <a:rPr lang="en-US" baseline="30000" dirty="0">
                  <a:solidFill>
                    <a:srgbClr val="00B0F0"/>
                  </a:solidFill>
                </a:rPr>
                <a:t>nd</a:t>
              </a:r>
              <a:r>
                <a:rPr lang="en-US" dirty="0">
                  <a:solidFill>
                    <a:srgbClr val="00B0F0"/>
                  </a:solidFill>
                </a:rPr>
                <a:t> year</a:t>
              </a:r>
            </a:p>
          </p:txBody>
        </p:sp>
      </p:grpSp>
      <p:sp>
        <p:nvSpPr>
          <p:cNvPr id="3" name="TextBox 2">
            <a:extLst>
              <a:ext uri="{FF2B5EF4-FFF2-40B4-BE49-F238E27FC236}">
                <a16:creationId xmlns:a16="http://schemas.microsoft.com/office/drawing/2014/main" id="{D7F7AD2B-1D59-8DE5-E147-5671721EDF6A}"/>
              </a:ext>
            </a:extLst>
          </p:cNvPr>
          <p:cNvSpPr txBox="1"/>
          <p:nvPr/>
        </p:nvSpPr>
        <p:spPr>
          <a:xfrm>
            <a:off x="8584519" y="1712068"/>
            <a:ext cx="3275256" cy="923330"/>
          </a:xfrm>
          <a:prstGeom prst="rect">
            <a:avLst/>
          </a:prstGeom>
          <a:noFill/>
        </p:spPr>
        <p:txBody>
          <a:bodyPr wrap="none" rtlCol="0">
            <a:spAutoFit/>
          </a:bodyPr>
          <a:lstStyle/>
          <a:p>
            <a:r>
              <a:rPr lang="en-US" dirty="0"/>
              <a:t>Goal was </a:t>
            </a:r>
          </a:p>
          <a:p>
            <a:endParaRPr lang="en-US" dirty="0"/>
          </a:p>
          <a:p>
            <a:r>
              <a:rPr lang="en-US" i="1" dirty="0" err="1"/>
              <a:t>L</a:t>
            </a:r>
            <a:r>
              <a:rPr lang="en-US" baseline="-25000" dirty="0" err="1"/>
              <a:t>avg</a:t>
            </a:r>
            <a:r>
              <a:rPr lang="en-US" dirty="0"/>
              <a:t> (BES-II) = 4x </a:t>
            </a:r>
            <a:r>
              <a:rPr lang="en-US" i="1" dirty="0" err="1"/>
              <a:t>L</a:t>
            </a:r>
            <a:r>
              <a:rPr lang="en-US" baseline="-25000" dirty="0" err="1"/>
              <a:t>avg</a:t>
            </a:r>
            <a:r>
              <a:rPr lang="en-US" dirty="0"/>
              <a:t> (BES-I) </a:t>
            </a:r>
          </a:p>
        </p:txBody>
      </p:sp>
    </p:spTree>
    <p:extLst>
      <p:ext uri="{BB962C8B-B14F-4D97-AF65-F5344CB8AC3E}">
        <p14:creationId xmlns:p14="http://schemas.microsoft.com/office/powerpoint/2010/main" val="26831158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163DB-1B5A-D093-DF03-8A799C339EDB}"/>
              </a:ext>
            </a:extLst>
          </p:cNvPr>
          <p:cNvSpPr>
            <a:spLocks noGrp="1"/>
          </p:cNvSpPr>
          <p:nvPr>
            <p:ph type="title"/>
          </p:nvPr>
        </p:nvSpPr>
        <p:spPr>
          <a:xfrm>
            <a:off x="571500" y="365126"/>
            <a:ext cx="11049000" cy="716253"/>
          </a:xfrm>
        </p:spPr>
        <p:txBody>
          <a:bodyPr>
            <a:normAutofit/>
          </a:bodyPr>
          <a:lstStyle/>
          <a:p>
            <a:r>
              <a:rPr lang="en-US" dirty="0"/>
              <a:t>R&amp;D for high-energy cooling in EIC</a:t>
            </a:r>
          </a:p>
        </p:txBody>
      </p:sp>
      <p:sp>
        <p:nvSpPr>
          <p:cNvPr id="3" name="Content Placeholder 2">
            <a:extLst>
              <a:ext uri="{FF2B5EF4-FFF2-40B4-BE49-F238E27FC236}">
                <a16:creationId xmlns:a16="http://schemas.microsoft.com/office/drawing/2014/main" id="{5C6F0693-0076-8C44-86CF-10F3F963E65D}"/>
              </a:ext>
            </a:extLst>
          </p:cNvPr>
          <p:cNvSpPr>
            <a:spLocks noGrp="1"/>
          </p:cNvSpPr>
          <p:nvPr>
            <p:ph idx="1"/>
          </p:nvPr>
        </p:nvSpPr>
        <p:spPr>
          <a:xfrm>
            <a:off x="571500" y="1081379"/>
            <a:ext cx="11049000" cy="5235216"/>
          </a:xfrm>
        </p:spPr>
        <p:txBody>
          <a:bodyPr>
            <a:normAutofit fontScale="55000" lnSpcReduction="20000"/>
          </a:bodyPr>
          <a:lstStyle/>
          <a:p>
            <a:pPr marL="0" indent="0"/>
            <a:r>
              <a:rPr lang="en-US" sz="3600" dirty="0"/>
              <a:t>CeC Experiment at RHIC</a:t>
            </a:r>
          </a:p>
          <a:p>
            <a:pPr marL="457200" indent="-457200">
              <a:buFont typeface="Arial" panose="020B0604020202020204" pitchFamily="34" charset="0"/>
              <a:buChar char="•"/>
            </a:pPr>
            <a:r>
              <a:rPr lang="en-US" sz="3600" dirty="0"/>
              <a:t>V. Litvinenko, “Results on the Coherent electron Cooling experiment at RHIC” (MOD3)</a:t>
            </a:r>
          </a:p>
          <a:p>
            <a:pPr marL="457200" indent="-457200">
              <a:buFont typeface="Arial" panose="020B0604020202020204" pitchFamily="34" charset="0"/>
              <a:buChar char="•"/>
            </a:pPr>
            <a:r>
              <a:rPr lang="en-US" sz="3600" dirty="0"/>
              <a:t>Y. Jing, “Electron beam dynamics simulation in CeC performance with low beam current” (THA2)</a:t>
            </a:r>
          </a:p>
          <a:p>
            <a:pPr marL="457200" indent="-457200">
              <a:buFont typeface="Arial" panose="020B0604020202020204" pitchFamily="34" charset="0"/>
              <a:buChar char="•"/>
            </a:pPr>
            <a:r>
              <a:rPr lang="en-US" sz="3600" dirty="0"/>
              <a:t>G. Wang, “Simulation of the ion bunch in the presence of the CeC for the new energy scheme” (THA3)</a:t>
            </a:r>
          </a:p>
          <a:p>
            <a:pPr marL="457200" indent="-457200">
              <a:buFont typeface="Arial" panose="020B0604020202020204" pitchFamily="34" charset="0"/>
              <a:buChar char="•"/>
            </a:pPr>
            <a:endParaRPr lang="en-US" sz="3600" dirty="0"/>
          </a:p>
          <a:p>
            <a:pPr marL="0" indent="0"/>
            <a:r>
              <a:rPr lang="en-US" sz="2500" dirty="0"/>
              <a:t>Design studies for EIC</a:t>
            </a:r>
          </a:p>
          <a:p>
            <a:pPr marL="457200" indent="-457200">
              <a:buFont typeface="Arial" panose="020B0604020202020204" pitchFamily="34" charset="0"/>
              <a:buChar char="•"/>
            </a:pPr>
            <a:r>
              <a:rPr lang="en-US" sz="2500" dirty="0"/>
              <a:t>A. Fedotov, “Hadron beam cooling and cooler design status for the EIC” (TUA1)</a:t>
            </a:r>
          </a:p>
          <a:p>
            <a:pPr marL="457200" indent="-457200">
              <a:buFont typeface="Arial" panose="020B0604020202020204" pitchFamily="34" charset="0"/>
              <a:buChar char="•"/>
            </a:pPr>
            <a:r>
              <a:rPr lang="en-US" sz="2500" dirty="0"/>
              <a:t>E. Wang, “Electron Ion Collider Strong Hadron Cooling design summary” (TUA2)</a:t>
            </a:r>
          </a:p>
          <a:p>
            <a:pPr marL="457200" indent="-457200">
              <a:buFont typeface="Arial" panose="020B0604020202020204" pitchFamily="34" charset="0"/>
              <a:buChar char="•"/>
            </a:pPr>
            <a:r>
              <a:rPr lang="en-US" sz="2500" dirty="0"/>
              <a:t>W. Bergan, “EIC luminosity models for various hadron cooling scenarios” (TUA3)</a:t>
            </a:r>
          </a:p>
          <a:p>
            <a:pPr marL="457200" indent="-457200">
              <a:buFont typeface="Arial" panose="020B0604020202020204" pitchFamily="34" charset="0"/>
              <a:buChar char="•"/>
            </a:pPr>
            <a:r>
              <a:rPr lang="en-US" sz="2500" dirty="0"/>
              <a:t>S. Seletskiy, “Development of storage ring electron cooler for high energy applications” (TUB1)</a:t>
            </a:r>
          </a:p>
          <a:p>
            <a:pPr marL="457200" indent="-457200">
              <a:buFont typeface="Arial" panose="020B0604020202020204" pitchFamily="34" charset="0"/>
              <a:buChar char="•"/>
            </a:pPr>
            <a:r>
              <a:rPr lang="en-US" sz="2500" dirty="0"/>
              <a:t>D. Kayran, “Electron cooler for high-energy hadrons based on ERL” (TUB2)</a:t>
            </a:r>
          </a:p>
          <a:p>
            <a:pPr marL="457200" indent="-457200">
              <a:buFont typeface="Arial" panose="020B0604020202020204" pitchFamily="34" charset="0"/>
              <a:buChar char="•"/>
            </a:pPr>
            <a:r>
              <a:rPr lang="en-US" sz="2500" dirty="0"/>
              <a:t>M. Blaskiewicz, “Stochastic cooling for the EIC” (TUB3)</a:t>
            </a:r>
          </a:p>
          <a:p>
            <a:pPr marL="457200" indent="-457200">
              <a:buFont typeface="Arial" panose="020B0604020202020204" pitchFamily="34" charset="0"/>
              <a:buChar char="•"/>
            </a:pPr>
            <a:r>
              <a:rPr lang="en-US" sz="2500" dirty="0"/>
              <a:t>K. Deitrick, “Design of a microbunched electron cooler ERL” (THB1)</a:t>
            </a:r>
          </a:p>
          <a:p>
            <a:pPr marL="457200" indent="-457200">
              <a:buFont typeface="Arial" panose="020B0604020202020204" pitchFamily="34" charset="0"/>
              <a:buChar char="•"/>
            </a:pPr>
            <a:r>
              <a:rPr lang="en-US" sz="2500" dirty="0"/>
              <a:t>J. Kewisch, “Optics design for a storage ring based electron cooler for cooling at high energies” (THB2) </a:t>
            </a:r>
          </a:p>
          <a:p>
            <a:pPr marL="457200" indent="-457200">
              <a:buFont typeface="Arial" panose="020B0604020202020204" pitchFamily="34" charset="0"/>
              <a:buChar char="•"/>
            </a:pPr>
            <a:r>
              <a:rPr lang="en-US" sz="2500" dirty="0"/>
              <a:t>S. </a:t>
            </a:r>
            <a:r>
              <a:rPr lang="en-US" sz="2500" dirty="0" err="1"/>
              <a:t>Setiniyaz</a:t>
            </a:r>
            <a:r>
              <a:rPr lang="en-US" sz="2500" dirty="0"/>
              <a:t>, “BBU threshold and digital feedback suppression for frequency-scaled BNL cavities in the EIC ERL” (THC2)</a:t>
            </a:r>
          </a:p>
          <a:p>
            <a:pPr marL="457200" indent="-457200">
              <a:buFont typeface="Arial" panose="020B0604020202020204" pitchFamily="34" charset="0"/>
              <a:buChar char="•"/>
            </a:pPr>
            <a:r>
              <a:rPr lang="en-US" sz="2500" dirty="0"/>
              <a:t>I. </a:t>
            </a:r>
            <a:r>
              <a:rPr lang="en-US" sz="2500" dirty="0" err="1"/>
              <a:t>Pinayev</a:t>
            </a:r>
            <a:r>
              <a:rPr lang="en-US" sz="2500" dirty="0"/>
              <a:t>, “Beam position monitoring for low energy cooling section” (THC3)</a:t>
            </a:r>
          </a:p>
        </p:txBody>
      </p:sp>
      <p:sp>
        <p:nvSpPr>
          <p:cNvPr id="4" name="Slide Number Placeholder 3">
            <a:extLst>
              <a:ext uri="{FF2B5EF4-FFF2-40B4-BE49-F238E27FC236}">
                <a16:creationId xmlns:a16="http://schemas.microsoft.com/office/drawing/2014/main" id="{8D5AAD4E-F6AA-C8E8-8578-B22313E8C757}"/>
              </a:ext>
            </a:extLst>
          </p:cNvPr>
          <p:cNvSpPr>
            <a:spLocks noGrp="1"/>
          </p:cNvSpPr>
          <p:nvPr>
            <p:ph type="sldNum" sz="quarter" idx="4"/>
          </p:nvPr>
        </p:nvSpPr>
        <p:spPr/>
        <p:txBody>
          <a:bodyPr/>
          <a:lstStyle/>
          <a:p>
            <a:fld id="{933A556B-7C63-244D-9B7C-B0EA8042B330}" type="slidenum">
              <a:rPr lang="en-US" smtClean="0"/>
              <a:pPr/>
              <a:t>32</a:t>
            </a:fld>
            <a:endParaRPr lang="en-US" sz="1000" dirty="0"/>
          </a:p>
        </p:txBody>
      </p:sp>
    </p:spTree>
    <p:extLst>
      <p:ext uri="{BB962C8B-B14F-4D97-AF65-F5344CB8AC3E}">
        <p14:creationId xmlns:p14="http://schemas.microsoft.com/office/powerpoint/2010/main" val="4434319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F9F73-DDC4-489B-66C9-5E4466524497}"/>
              </a:ext>
            </a:extLst>
          </p:cNvPr>
          <p:cNvSpPr>
            <a:spLocks noGrp="1"/>
          </p:cNvSpPr>
          <p:nvPr>
            <p:ph type="title"/>
          </p:nvPr>
        </p:nvSpPr>
        <p:spPr>
          <a:xfrm>
            <a:off x="571500" y="176280"/>
            <a:ext cx="11049000" cy="690943"/>
          </a:xfrm>
        </p:spPr>
        <p:txBody>
          <a:bodyPr>
            <a:normAutofit fontScale="90000"/>
          </a:bodyPr>
          <a:lstStyle/>
          <a:p>
            <a:r>
              <a:rPr lang="en-US" dirty="0"/>
              <a:t>CeC experiment – Vladimir Litvinenko</a:t>
            </a:r>
          </a:p>
        </p:txBody>
      </p:sp>
      <p:sp>
        <p:nvSpPr>
          <p:cNvPr id="4" name="Slide Number Placeholder 3">
            <a:extLst>
              <a:ext uri="{FF2B5EF4-FFF2-40B4-BE49-F238E27FC236}">
                <a16:creationId xmlns:a16="http://schemas.microsoft.com/office/drawing/2014/main" id="{65D647C5-EF68-C6EA-6A98-3C25FCFA10F2}"/>
              </a:ext>
            </a:extLst>
          </p:cNvPr>
          <p:cNvSpPr>
            <a:spLocks noGrp="1"/>
          </p:cNvSpPr>
          <p:nvPr>
            <p:ph type="sldNum" sz="quarter" idx="4"/>
          </p:nvPr>
        </p:nvSpPr>
        <p:spPr/>
        <p:txBody>
          <a:bodyPr/>
          <a:lstStyle/>
          <a:p>
            <a:fld id="{933A556B-7C63-244D-9B7C-B0EA8042B330}" type="slidenum">
              <a:rPr lang="en-US" smtClean="0"/>
              <a:pPr/>
              <a:t>33</a:t>
            </a:fld>
            <a:endParaRPr lang="en-US" sz="1000" dirty="0"/>
          </a:p>
        </p:txBody>
      </p:sp>
      <p:pic>
        <p:nvPicPr>
          <p:cNvPr id="5" name="Picture 4">
            <a:extLst>
              <a:ext uri="{FF2B5EF4-FFF2-40B4-BE49-F238E27FC236}">
                <a16:creationId xmlns:a16="http://schemas.microsoft.com/office/drawing/2014/main" id="{CA00C129-858B-7D49-F53D-16D1480882D7}"/>
              </a:ext>
            </a:extLst>
          </p:cNvPr>
          <p:cNvPicPr>
            <a:picLocks noChangeAspect="1"/>
          </p:cNvPicPr>
          <p:nvPr/>
        </p:nvPicPr>
        <p:blipFill>
          <a:blip r:embed="rId2"/>
          <a:stretch>
            <a:fillRect/>
          </a:stretch>
        </p:blipFill>
        <p:spPr>
          <a:xfrm>
            <a:off x="1846509" y="923946"/>
            <a:ext cx="8727046" cy="5010107"/>
          </a:xfrm>
          <a:prstGeom prst="rect">
            <a:avLst/>
          </a:prstGeom>
        </p:spPr>
      </p:pic>
      <p:sp>
        <p:nvSpPr>
          <p:cNvPr id="6" name="TextBox 5">
            <a:extLst>
              <a:ext uri="{FF2B5EF4-FFF2-40B4-BE49-F238E27FC236}">
                <a16:creationId xmlns:a16="http://schemas.microsoft.com/office/drawing/2014/main" id="{8636065C-05FC-13A6-11DF-D3DE00E27758}"/>
              </a:ext>
            </a:extLst>
          </p:cNvPr>
          <p:cNvSpPr txBox="1"/>
          <p:nvPr/>
        </p:nvSpPr>
        <p:spPr>
          <a:xfrm>
            <a:off x="2640169" y="5934053"/>
            <a:ext cx="9089027" cy="369332"/>
          </a:xfrm>
          <a:prstGeom prst="rect">
            <a:avLst/>
          </a:prstGeom>
          <a:noFill/>
        </p:spPr>
        <p:txBody>
          <a:bodyPr wrap="none" rtlCol="0">
            <a:spAutoFit/>
          </a:bodyPr>
          <a:lstStyle/>
          <a:p>
            <a:r>
              <a:rPr lang="en-US" dirty="0"/>
              <a:t>[V. Litvinenko, “Results on the Coherent electron Cooling experiment at RHIC” (MOD3)]</a:t>
            </a:r>
          </a:p>
        </p:txBody>
      </p:sp>
    </p:spTree>
    <p:extLst>
      <p:ext uri="{BB962C8B-B14F-4D97-AF65-F5344CB8AC3E}">
        <p14:creationId xmlns:p14="http://schemas.microsoft.com/office/powerpoint/2010/main" val="30021877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1981F-B08E-9294-1523-EBCAC5B236B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D13B50F-018D-9E3B-66C8-F0FC9E69AE83}"/>
              </a:ext>
            </a:extLst>
          </p:cNvPr>
          <p:cNvSpPr>
            <a:spLocks noGrp="1"/>
          </p:cNvSpPr>
          <p:nvPr>
            <p:ph type="dt" sz="half" idx="10"/>
          </p:nvPr>
        </p:nvSpPr>
        <p:spPr bwMode="auto">
          <a:xfrm>
            <a:off x="76200" y="6553200"/>
            <a:ext cx="17526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tabLst>
                <a:tab pos="1714500" algn="r"/>
              </a:tabLs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Wolfram Fischer</a:t>
            </a:r>
            <a:endParaRPr lang="en-US" dirty="0">
              <a:latin typeface="Times New Roman" pitchFamily="18" charset="0"/>
            </a:endParaRPr>
          </a:p>
        </p:txBody>
      </p:sp>
      <p:sp>
        <p:nvSpPr>
          <p:cNvPr id="3" name="Footer Placeholder 2">
            <a:extLst>
              <a:ext uri="{FF2B5EF4-FFF2-40B4-BE49-F238E27FC236}">
                <a16:creationId xmlns:a16="http://schemas.microsoft.com/office/drawing/2014/main" id="{692F3594-C51E-916B-CE5E-78D6A603CD54}"/>
              </a:ext>
            </a:extLst>
          </p:cNvPr>
          <p:cNvSpPr>
            <a:spLocks noGrp="1"/>
          </p:cNvSpPr>
          <p:nvPr>
            <p:ph type="ftr" sz="quarter" idx="11"/>
          </p:nvPr>
        </p:nvSpPr>
        <p:spPr bwMode="auto">
          <a:xfrm>
            <a:off x="8534400" y="6553200"/>
            <a:ext cx="4572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fld id="{B558D05A-655E-48D6-BEE5-5A6C8F729379}" type="slidenum">
              <a:rPr lang="en-US" smtClean="0"/>
              <a:pPr>
                <a:defRPr/>
              </a:pPr>
              <a:t>34</a:t>
            </a:fld>
            <a:r>
              <a:rPr lang="en-US"/>
              <a:t> </a:t>
            </a:r>
            <a:endParaRPr lang="en-US" sz="800" dirty="0">
              <a:latin typeface="Times New Roman" pitchFamily="18" charset="0"/>
            </a:endParaRPr>
          </a:p>
        </p:txBody>
      </p:sp>
      <p:sp>
        <p:nvSpPr>
          <p:cNvPr id="5" name="TextBox 4">
            <a:extLst>
              <a:ext uri="{FF2B5EF4-FFF2-40B4-BE49-F238E27FC236}">
                <a16:creationId xmlns:a16="http://schemas.microsoft.com/office/drawing/2014/main" id="{60F88841-FC74-FCBE-E944-9E333EC18C68}"/>
              </a:ext>
            </a:extLst>
          </p:cNvPr>
          <p:cNvSpPr txBox="1"/>
          <p:nvPr/>
        </p:nvSpPr>
        <p:spPr>
          <a:xfrm>
            <a:off x="3299793" y="4925632"/>
            <a:ext cx="7523213" cy="584775"/>
          </a:xfrm>
          <a:prstGeom prst="rect">
            <a:avLst/>
          </a:prstGeom>
          <a:noFill/>
        </p:spPr>
        <p:txBody>
          <a:bodyPr wrap="none" rtlCol="0">
            <a:spAutoFit/>
          </a:bodyPr>
          <a:lstStyle/>
          <a:p>
            <a:r>
              <a:rPr lang="en-US" sz="3200" dirty="0"/>
              <a:t>RHIC </a:t>
            </a:r>
            <a:r>
              <a:rPr kumimoji="1" lang="en-US" sz="3200" dirty="0">
                <a:solidFill>
                  <a:schemeClr val="tx2"/>
                </a:solidFill>
                <a:latin typeface="Helvetica" charset="0"/>
                <a:cs typeface="Helvetica" charset="0"/>
              </a:rPr>
              <a:t>p</a:t>
            </a:r>
            <a:r>
              <a:rPr kumimoji="1" lang="en-US" sz="3200" dirty="0">
                <a:solidFill>
                  <a:schemeClr val="tx2"/>
                </a:solidFill>
                <a:latin typeface="Helvetica" charset="0"/>
                <a:cs typeface="Helvetica" charset="0"/>
                <a:sym typeface="Symbol" charset="0"/>
              </a:rPr>
              <a:t>+</a:t>
            </a:r>
            <a:r>
              <a:rPr kumimoji="1" lang="en-US" sz="3200" dirty="0">
                <a:solidFill>
                  <a:schemeClr val="tx2"/>
                </a:solidFill>
                <a:latin typeface="Helvetica" charset="0"/>
                <a:cs typeface="Helvetica" charset="0"/>
              </a:rPr>
              <a:t>p</a:t>
            </a:r>
            <a:r>
              <a:rPr kumimoji="1" lang="en-US" sz="3200" dirty="0">
                <a:solidFill>
                  <a:schemeClr val="tx2"/>
                </a:solidFill>
                <a:latin typeface="Helvetica" charset="0"/>
                <a:cs typeface="Helvetica" charset="0"/>
                <a:sym typeface="Symbol" charset="0"/>
              </a:rPr>
              <a:t> </a:t>
            </a:r>
            <a:r>
              <a:rPr lang="en-US" sz="3200" dirty="0"/>
              <a:t>operation at 100 / 255 GeV</a:t>
            </a:r>
          </a:p>
        </p:txBody>
      </p:sp>
      <p:grpSp>
        <p:nvGrpSpPr>
          <p:cNvPr id="7" name="Group 344">
            <a:extLst>
              <a:ext uri="{FF2B5EF4-FFF2-40B4-BE49-F238E27FC236}">
                <a16:creationId xmlns:a16="http://schemas.microsoft.com/office/drawing/2014/main" id="{31C1FB09-BC58-D965-6E03-EA2F3DDFD284}"/>
              </a:ext>
            </a:extLst>
          </p:cNvPr>
          <p:cNvGrpSpPr>
            <a:grpSpLocks/>
          </p:cNvGrpSpPr>
          <p:nvPr/>
        </p:nvGrpSpPr>
        <p:grpSpPr bwMode="auto">
          <a:xfrm>
            <a:off x="4853781" y="298173"/>
            <a:ext cx="7361238" cy="4191000"/>
            <a:chOff x="528" y="720"/>
            <a:chExt cx="4637" cy="2640"/>
          </a:xfrm>
        </p:grpSpPr>
        <p:sp>
          <p:nvSpPr>
            <p:cNvPr id="10" name="Oval 349">
              <a:extLst>
                <a:ext uri="{FF2B5EF4-FFF2-40B4-BE49-F238E27FC236}">
                  <a16:creationId xmlns:a16="http://schemas.microsoft.com/office/drawing/2014/main" id="{A09306A5-5A72-D1E4-7638-DBB329C2BDAA}"/>
                </a:ext>
              </a:extLst>
            </p:cNvPr>
            <p:cNvSpPr>
              <a:spLocks noChangeArrowheads="1"/>
            </p:cNvSpPr>
            <p:nvPr/>
          </p:nvSpPr>
          <p:spPr bwMode="auto">
            <a:xfrm rot="-2682010">
              <a:off x="4446" y="1566"/>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11" name="Line 350">
              <a:extLst>
                <a:ext uri="{FF2B5EF4-FFF2-40B4-BE49-F238E27FC236}">
                  <a16:creationId xmlns:a16="http://schemas.microsoft.com/office/drawing/2014/main" id="{7F815075-6EE8-09B6-1D90-2ED2F0AD7622}"/>
                </a:ext>
              </a:extLst>
            </p:cNvPr>
            <p:cNvSpPr>
              <a:spLocks noChangeShapeType="1"/>
            </p:cNvSpPr>
            <p:nvPr/>
          </p:nvSpPr>
          <p:spPr bwMode="auto">
            <a:xfrm>
              <a:off x="1984" y="2724"/>
              <a:ext cx="69" cy="27"/>
            </a:xfrm>
            <a:prstGeom prst="line">
              <a:avLst/>
            </a:prstGeom>
            <a:noFill/>
            <a:ln w="9525">
              <a:solidFill>
                <a:srgbClr val="FF0000"/>
              </a:solidFill>
              <a:round/>
              <a:headEnd/>
              <a:tailEnd/>
            </a:ln>
          </p:spPr>
          <p:txBody>
            <a:bodyPr wrap="none" anchor="ctr"/>
            <a:lstStyle/>
            <a:p>
              <a:endParaRPr lang="en-US"/>
            </a:p>
          </p:txBody>
        </p:sp>
        <p:sp>
          <p:nvSpPr>
            <p:cNvPr id="12" name="Freeform 351">
              <a:extLst>
                <a:ext uri="{FF2B5EF4-FFF2-40B4-BE49-F238E27FC236}">
                  <a16:creationId xmlns:a16="http://schemas.microsoft.com/office/drawing/2014/main" id="{0ABDA2FF-96D6-41AE-D15E-806D5C5C6B10}"/>
                </a:ext>
              </a:extLst>
            </p:cNvPr>
            <p:cNvSpPr>
              <a:spLocks/>
            </p:cNvSpPr>
            <p:nvPr/>
          </p:nvSpPr>
          <p:spPr bwMode="auto">
            <a:xfrm>
              <a:off x="4194" y="1643"/>
              <a:ext cx="292" cy="246"/>
            </a:xfrm>
            <a:custGeom>
              <a:avLst/>
              <a:gdLst>
                <a:gd name="T0" fmla="*/ 0 w 292"/>
                <a:gd name="T1" fmla="*/ 246 h 246"/>
                <a:gd name="T2" fmla="*/ 64 w 292"/>
                <a:gd name="T3" fmla="*/ 214 h 246"/>
                <a:gd name="T4" fmla="*/ 66 w 292"/>
                <a:gd name="T5" fmla="*/ 172 h 246"/>
                <a:gd name="T6" fmla="*/ 232 w 292"/>
                <a:gd name="T7" fmla="*/ 106 h 246"/>
                <a:gd name="T8" fmla="*/ 232 w 292"/>
                <a:gd name="T9" fmla="*/ 61 h 246"/>
                <a:gd name="T10" fmla="*/ 292 w 292"/>
                <a:gd name="T11" fmla="*/ 0 h 246"/>
                <a:gd name="T12" fmla="*/ 0 60000 65536"/>
                <a:gd name="T13" fmla="*/ 0 60000 65536"/>
                <a:gd name="T14" fmla="*/ 0 60000 65536"/>
                <a:gd name="T15" fmla="*/ 0 60000 65536"/>
                <a:gd name="T16" fmla="*/ 0 60000 65536"/>
                <a:gd name="T17" fmla="*/ 0 60000 65536"/>
                <a:gd name="T18" fmla="*/ 0 w 292"/>
                <a:gd name="T19" fmla="*/ 0 h 246"/>
                <a:gd name="T20" fmla="*/ 292 w 292"/>
                <a:gd name="T21" fmla="*/ 246 h 246"/>
              </a:gdLst>
              <a:ahLst/>
              <a:cxnLst>
                <a:cxn ang="T12">
                  <a:pos x="T0" y="T1"/>
                </a:cxn>
                <a:cxn ang="T13">
                  <a:pos x="T2" y="T3"/>
                </a:cxn>
                <a:cxn ang="T14">
                  <a:pos x="T4" y="T5"/>
                </a:cxn>
                <a:cxn ang="T15">
                  <a:pos x="T6" y="T7"/>
                </a:cxn>
                <a:cxn ang="T16">
                  <a:pos x="T8" y="T9"/>
                </a:cxn>
                <a:cxn ang="T17">
                  <a:pos x="T10" y="T11"/>
                </a:cxn>
              </a:cxnLst>
              <a:rect l="T18" t="T19" r="T20" b="T21"/>
              <a:pathLst>
                <a:path w="292" h="246">
                  <a:moveTo>
                    <a:pt x="0" y="246"/>
                  </a:moveTo>
                  <a:lnTo>
                    <a:pt x="64" y="214"/>
                  </a:lnTo>
                  <a:lnTo>
                    <a:pt x="66" y="172"/>
                  </a:lnTo>
                  <a:lnTo>
                    <a:pt x="232" y="106"/>
                  </a:lnTo>
                  <a:lnTo>
                    <a:pt x="232" y="61"/>
                  </a:lnTo>
                  <a:lnTo>
                    <a:pt x="292" y="0"/>
                  </a:lnTo>
                </a:path>
              </a:pathLst>
            </a:custGeom>
            <a:noFill/>
            <a:ln w="28575">
              <a:solidFill>
                <a:srgbClr val="FFCC00"/>
              </a:solidFill>
              <a:round/>
              <a:headEnd/>
              <a:tailEnd/>
            </a:ln>
          </p:spPr>
          <p:txBody>
            <a:bodyPr wrap="none" anchor="ctr"/>
            <a:lstStyle/>
            <a:p>
              <a:endParaRPr lang="en-US"/>
            </a:p>
          </p:txBody>
        </p:sp>
        <p:sp>
          <p:nvSpPr>
            <p:cNvPr id="13" name="Rectangle 352">
              <a:extLst>
                <a:ext uri="{FF2B5EF4-FFF2-40B4-BE49-F238E27FC236}">
                  <a16:creationId xmlns:a16="http://schemas.microsoft.com/office/drawing/2014/main" id="{ED63FE2D-4415-CF32-9A84-04DC9C931837}"/>
                </a:ext>
              </a:extLst>
            </p:cNvPr>
            <p:cNvSpPr>
              <a:spLocks noChangeArrowheads="1"/>
            </p:cNvSpPr>
            <p:nvPr/>
          </p:nvSpPr>
          <p:spPr bwMode="auto">
            <a:xfrm>
              <a:off x="4012" y="788"/>
              <a:ext cx="1153" cy="303"/>
            </a:xfrm>
            <a:prstGeom prst="rect">
              <a:avLst/>
            </a:prstGeom>
            <a:noFill/>
            <a:ln w="9525">
              <a:noFill/>
              <a:miter lim="800000"/>
              <a:headEnd/>
              <a:tailEnd/>
            </a:ln>
          </p:spPr>
          <p:txBody>
            <a:bodyPr/>
            <a:lstStyle/>
            <a:p>
              <a:endParaRPr lang="en-US"/>
            </a:p>
          </p:txBody>
        </p:sp>
        <p:sp>
          <p:nvSpPr>
            <p:cNvPr id="14" name="Rectangle 353">
              <a:extLst>
                <a:ext uri="{FF2B5EF4-FFF2-40B4-BE49-F238E27FC236}">
                  <a16:creationId xmlns:a16="http://schemas.microsoft.com/office/drawing/2014/main" id="{CF6C3ADA-0D80-3889-8298-1ECE06934F7B}"/>
                </a:ext>
              </a:extLst>
            </p:cNvPr>
            <p:cNvSpPr>
              <a:spLocks noChangeArrowheads="1"/>
            </p:cNvSpPr>
            <p:nvPr/>
          </p:nvSpPr>
          <p:spPr bwMode="auto">
            <a:xfrm>
              <a:off x="4363" y="1780"/>
              <a:ext cx="643" cy="174"/>
            </a:xfrm>
            <a:prstGeom prst="rect">
              <a:avLst/>
            </a:prstGeom>
            <a:noFill/>
            <a:ln w="9525">
              <a:noFill/>
              <a:miter lim="800000"/>
              <a:headEnd/>
              <a:tailEnd/>
            </a:ln>
          </p:spPr>
          <p:txBody>
            <a:bodyPr/>
            <a:lstStyle/>
            <a:p>
              <a:endParaRPr lang="en-US"/>
            </a:p>
          </p:txBody>
        </p:sp>
        <p:sp>
          <p:nvSpPr>
            <p:cNvPr id="15" name="Rectangle 354">
              <a:extLst>
                <a:ext uri="{FF2B5EF4-FFF2-40B4-BE49-F238E27FC236}">
                  <a16:creationId xmlns:a16="http://schemas.microsoft.com/office/drawing/2014/main" id="{9B405612-3DD5-6D92-2C9E-5AA7B9B7701B}"/>
                </a:ext>
              </a:extLst>
            </p:cNvPr>
            <p:cNvSpPr>
              <a:spLocks noChangeArrowheads="1"/>
            </p:cNvSpPr>
            <p:nvPr/>
          </p:nvSpPr>
          <p:spPr bwMode="auto">
            <a:xfrm>
              <a:off x="2950" y="2041"/>
              <a:ext cx="643" cy="304"/>
            </a:xfrm>
            <a:prstGeom prst="rect">
              <a:avLst/>
            </a:prstGeom>
            <a:noFill/>
            <a:ln w="9525">
              <a:noFill/>
              <a:miter lim="800000"/>
              <a:headEnd/>
              <a:tailEnd/>
            </a:ln>
          </p:spPr>
          <p:txBody>
            <a:bodyPr/>
            <a:lstStyle/>
            <a:p>
              <a:endParaRPr lang="en-US"/>
            </a:p>
          </p:txBody>
        </p:sp>
        <p:sp>
          <p:nvSpPr>
            <p:cNvPr id="16" name="Rectangle 355">
              <a:extLst>
                <a:ext uri="{FF2B5EF4-FFF2-40B4-BE49-F238E27FC236}">
                  <a16:creationId xmlns:a16="http://schemas.microsoft.com/office/drawing/2014/main" id="{A5A5F766-4BD5-8923-B49D-A8808CEEAE49}"/>
                </a:ext>
              </a:extLst>
            </p:cNvPr>
            <p:cNvSpPr>
              <a:spLocks noChangeArrowheads="1"/>
            </p:cNvSpPr>
            <p:nvPr/>
          </p:nvSpPr>
          <p:spPr bwMode="auto">
            <a:xfrm>
              <a:off x="1057" y="1926"/>
              <a:ext cx="655" cy="304"/>
            </a:xfrm>
            <a:prstGeom prst="rect">
              <a:avLst/>
            </a:prstGeom>
            <a:noFill/>
            <a:ln w="9525">
              <a:noFill/>
              <a:miter lim="800000"/>
              <a:headEnd/>
              <a:tailEnd/>
            </a:ln>
          </p:spPr>
          <p:txBody>
            <a:bodyPr/>
            <a:lstStyle/>
            <a:p>
              <a:endParaRPr lang="en-US"/>
            </a:p>
          </p:txBody>
        </p:sp>
        <p:sp>
          <p:nvSpPr>
            <p:cNvPr id="169" name="Rectangle 357">
              <a:extLst>
                <a:ext uri="{FF2B5EF4-FFF2-40B4-BE49-F238E27FC236}">
                  <a16:creationId xmlns:a16="http://schemas.microsoft.com/office/drawing/2014/main" id="{BA9E16DE-0826-9083-DE6C-E2A93B6178F1}"/>
                </a:ext>
              </a:extLst>
            </p:cNvPr>
            <p:cNvSpPr>
              <a:spLocks noChangeArrowheads="1"/>
            </p:cNvSpPr>
            <p:nvPr/>
          </p:nvSpPr>
          <p:spPr bwMode="auto">
            <a:xfrm>
              <a:off x="4918" y="900"/>
              <a:ext cx="21" cy="9"/>
            </a:xfrm>
            <a:prstGeom prst="rect">
              <a:avLst/>
            </a:prstGeom>
            <a:solidFill>
              <a:srgbClr val="0000FF"/>
            </a:solidFill>
            <a:ln w="9525">
              <a:noFill/>
              <a:miter lim="800000"/>
              <a:headEnd/>
              <a:tailEnd/>
            </a:ln>
          </p:spPr>
          <p:txBody>
            <a:bodyPr/>
            <a:lstStyle/>
            <a:p>
              <a:endParaRPr lang="en-US"/>
            </a:p>
          </p:txBody>
        </p:sp>
        <p:grpSp>
          <p:nvGrpSpPr>
            <p:cNvPr id="18" name="Group 359">
              <a:extLst>
                <a:ext uri="{FF2B5EF4-FFF2-40B4-BE49-F238E27FC236}">
                  <a16:creationId xmlns:a16="http://schemas.microsoft.com/office/drawing/2014/main" id="{65A9FDEF-D3CC-A9BD-D060-169AEA9FC2D8}"/>
                </a:ext>
              </a:extLst>
            </p:cNvPr>
            <p:cNvGrpSpPr>
              <a:grpSpLocks/>
            </p:cNvGrpSpPr>
            <p:nvPr/>
          </p:nvGrpSpPr>
          <p:grpSpPr bwMode="auto">
            <a:xfrm>
              <a:off x="3031" y="1760"/>
              <a:ext cx="56" cy="36"/>
              <a:chOff x="3140" y="2171"/>
              <a:chExt cx="56" cy="36"/>
            </a:xfrm>
          </p:grpSpPr>
          <p:sp>
            <p:nvSpPr>
              <p:cNvPr id="167" name="Rectangle 360">
                <a:extLst>
                  <a:ext uri="{FF2B5EF4-FFF2-40B4-BE49-F238E27FC236}">
                    <a16:creationId xmlns:a16="http://schemas.microsoft.com/office/drawing/2014/main" id="{4C7139B1-BF18-625B-4E8F-C3280260B9EC}"/>
                  </a:ext>
                </a:extLst>
              </p:cNvPr>
              <p:cNvSpPr>
                <a:spLocks noChangeArrowheads="1"/>
              </p:cNvSpPr>
              <p:nvPr/>
            </p:nvSpPr>
            <p:spPr bwMode="auto">
              <a:xfrm>
                <a:off x="3140" y="2184"/>
                <a:ext cx="21" cy="9"/>
              </a:xfrm>
              <a:prstGeom prst="rect">
                <a:avLst/>
              </a:prstGeom>
              <a:solidFill>
                <a:srgbClr val="0000FF"/>
              </a:solidFill>
              <a:ln w="9525">
                <a:noFill/>
                <a:miter lim="800000"/>
                <a:headEnd/>
                <a:tailEnd/>
              </a:ln>
            </p:spPr>
            <p:txBody>
              <a:bodyPr/>
              <a:lstStyle/>
              <a:p>
                <a:endParaRPr lang="en-US"/>
              </a:p>
            </p:txBody>
          </p:sp>
          <p:sp>
            <p:nvSpPr>
              <p:cNvPr id="168" name="Freeform 361">
                <a:extLst>
                  <a:ext uri="{FF2B5EF4-FFF2-40B4-BE49-F238E27FC236}">
                    <a16:creationId xmlns:a16="http://schemas.microsoft.com/office/drawing/2014/main" id="{92B9C67B-73C3-C4D5-5978-97729D53022B}"/>
                  </a:ext>
                </a:extLst>
              </p:cNvPr>
              <p:cNvSpPr>
                <a:spLocks/>
              </p:cNvSpPr>
              <p:nvPr/>
            </p:nvSpPr>
            <p:spPr bwMode="auto">
              <a:xfrm>
                <a:off x="3159" y="2171"/>
                <a:ext cx="37" cy="36"/>
              </a:xfrm>
              <a:custGeom>
                <a:avLst/>
                <a:gdLst>
                  <a:gd name="T0" fmla="*/ 0 w 73"/>
                  <a:gd name="T1" fmla="*/ 0 h 74"/>
                  <a:gd name="T2" fmla="*/ 1 w 73"/>
                  <a:gd name="T3" fmla="*/ 0 h 74"/>
                  <a:gd name="T4" fmla="*/ 0 w 73"/>
                  <a:gd name="T5" fmla="*/ 0 h 74"/>
                  <a:gd name="T6" fmla="*/ 0 w 73"/>
                  <a:gd name="T7" fmla="*/ 0 h 74"/>
                  <a:gd name="T8" fmla="*/ 0 60000 65536"/>
                  <a:gd name="T9" fmla="*/ 0 60000 65536"/>
                  <a:gd name="T10" fmla="*/ 0 60000 65536"/>
                  <a:gd name="T11" fmla="*/ 0 60000 65536"/>
                  <a:gd name="T12" fmla="*/ 0 w 73"/>
                  <a:gd name="T13" fmla="*/ 0 h 74"/>
                  <a:gd name="T14" fmla="*/ 73 w 73"/>
                  <a:gd name="T15" fmla="*/ 74 h 74"/>
                </a:gdLst>
                <a:ahLst/>
                <a:cxnLst>
                  <a:cxn ang="T8">
                    <a:pos x="T0" y="T1"/>
                  </a:cxn>
                  <a:cxn ang="T9">
                    <a:pos x="T2" y="T3"/>
                  </a:cxn>
                  <a:cxn ang="T10">
                    <a:pos x="T4" y="T5"/>
                  </a:cxn>
                  <a:cxn ang="T11">
                    <a:pos x="T6" y="T7"/>
                  </a:cxn>
                </a:cxnLst>
                <a:rect l="T12" t="T13" r="T14" b="T15"/>
                <a:pathLst>
                  <a:path w="73" h="74">
                    <a:moveTo>
                      <a:pt x="0" y="74"/>
                    </a:moveTo>
                    <a:lnTo>
                      <a:pt x="73" y="36"/>
                    </a:lnTo>
                    <a:lnTo>
                      <a:pt x="0" y="0"/>
                    </a:lnTo>
                    <a:lnTo>
                      <a:pt x="0" y="74"/>
                    </a:lnTo>
                    <a:close/>
                  </a:path>
                </a:pathLst>
              </a:custGeom>
              <a:solidFill>
                <a:srgbClr val="0000FF"/>
              </a:solidFill>
              <a:ln w="9525">
                <a:noFill/>
                <a:round/>
                <a:headEnd/>
                <a:tailEnd/>
              </a:ln>
            </p:spPr>
            <p:txBody>
              <a:bodyPr/>
              <a:lstStyle/>
              <a:p>
                <a:endParaRPr lang="en-US"/>
              </a:p>
            </p:txBody>
          </p:sp>
        </p:grpSp>
        <p:sp>
          <p:nvSpPr>
            <p:cNvPr id="19" name="Rectangle 362">
              <a:extLst>
                <a:ext uri="{FF2B5EF4-FFF2-40B4-BE49-F238E27FC236}">
                  <a16:creationId xmlns:a16="http://schemas.microsoft.com/office/drawing/2014/main" id="{54DF2DA7-B047-D30A-2612-1D3D7889BF16}"/>
                </a:ext>
              </a:extLst>
            </p:cNvPr>
            <p:cNvSpPr>
              <a:spLocks noChangeArrowheads="1"/>
            </p:cNvSpPr>
            <p:nvPr/>
          </p:nvSpPr>
          <p:spPr bwMode="auto">
            <a:xfrm>
              <a:off x="1448" y="1572"/>
              <a:ext cx="594" cy="136"/>
            </a:xfrm>
            <a:prstGeom prst="rect">
              <a:avLst/>
            </a:prstGeom>
            <a:noFill/>
            <a:ln w="9525">
              <a:noFill/>
              <a:miter lim="800000"/>
              <a:headEnd/>
              <a:tailEnd/>
            </a:ln>
          </p:spPr>
          <p:txBody>
            <a:bodyPr wrap="none" lIns="0" tIns="0" rIns="0" bIns="0">
              <a:spAutoFit/>
            </a:bodyPr>
            <a:lstStyle/>
            <a:p>
              <a:r>
                <a:rPr lang="en-US" sz="1400" b="1" i="1" u="sng">
                  <a:latin typeface="Times New Roman" pitchFamily="-65" charset="0"/>
                </a:rPr>
                <a:t>PHENIX (p)</a:t>
              </a:r>
              <a:endParaRPr lang="en-US" sz="2400">
                <a:latin typeface="Times New Roman" pitchFamily="-65" charset="0"/>
              </a:endParaRPr>
            </a:p>
          </p:txBody>
        </p:sp>
        <p:grpSp>
          <p:nvGrpSpPr>
            <p:cNvPr id="20" name="Group 363">
              <a:extLst>
                <a:ext uri="{FF2B5EF4-FFF2-40B4-BE49-F238E27FC236}">
                  <a16:creationId xmlns:a16="http://schemas.microsoft.com/office/drawing/2014/main" id="{2769DF8E-A396-D976-5DF1-13854BDFAC3A}"/>
                </a:ext>
              </a:extLst>
            </p:cNvPr>
            <p:cNvGrpSpPr>
              <a:grpSpLocks/>
            </p:cNvGrpSpPr>
            <p:nvPr/>
          </p:nvGrpSpPr>
          <p:grpSpPr bwMode="auto">
            <a:xfrm>
              <a:off x="1957" y="1584"/>
              <a:ext cx="57" cy="37"/>
              <a:chOff x="1391" y="2056"/>
              <a:chExt cx="57" cy="37"/>
            </a:xfrm>
          </p:grpSpPr>
          <p:sp>
            <p:nvSpPr>
              <p:cNvPr id="165" name="Rectangle 364">
                <a:extLst>
                  <a:ext uri="{FF2B5EF4-FFF2-40B4-BE49-F238E27FC236}">
                    <a16:creationId xmlns:a16="http://schemas.microsoft.com/office/drawing/2014/main" id="{BEEF2243-DB56-4590-7215-8E2D50E4EB29}"/>
                  </a:ext>
                </a:extLst>
              </p:cNvPr>
              <p:cNvSpPr>
                <a:spLocks noChangeArrowheads="1"/>
              </p:cNvSpPr>
              <p:nvPr/>
            </p:nvSpPr>
            <p:spPr bwMode="auto">
              <a:xfrm>
                <a:off x="1391" y="2069"/>
                <a:ext cx="21" cy="9"/>
              </a:xfrm>
              <a:prstGeom prst="rect">
                <a:avLst/>
              </a:prstGeom>
              <a:solidFill>
                <a:srgbClr val="0000FF"/>
              </a:solidFill>
              <a:ln w="9525">
                <a:noFill/>
                <a:miter lim="800000"/>
                <a:headEnd/>
                <a:tailEnd/>
              </a:ln>
            </p:spPr>
            <p:txBody>
              <a:bodyPr/>
              <a:lstStyle/>
              <a:p>
                <a:endParaRPr lang="en-US"/>
              </a:p>
            </p:txBody>
          </p:sp>
          <p:sp>
            <p:nvSpPr>
              <p:cNvPr id="166" name="Freeform 365">
                <a:extLst>
                  <a:ext uri="{FF2B5EF4-FFF2-40B4-BE49-F238E27FC236}">
                    <a16:creationId xmlns:a16="http://schemas.microsoft.com/office/drawing/2014/main" id="{7DC13A82-34F5-4DA8-D048-AF82B8252D0C}"/>
                  </a:ext>
                </a:extLst>
              </p:cNvPr>
              <p:cNvSpPr>
                <a:spLocks/>
              </p:cNvSpPr>
              <p:nvPr/>
            </p:nvSpPr>
            <p:spPr bwMode="auto">
              <a:xfrm>
                <a:off x="1411" y="2056"/>
                <a:ext cx="37" cy="37"/>
              </a:xfrm>
              <a:custGeom>
                <a:avLst/>
                <a:gdLst>
                  <a:gd name="T0" fmla="*/ 0 w 73"/>
                  <a:gd name="T1" fmla="*/ 1 h 73"/>
                  <a:gd name="T2" fmla="*/ 1 w 73"/>
                  <a:gd name="T3" fmla="*/ 1 h 73"/>
                  <a:gd name="T4" fmla="*/ 0 w 73"/>
                  <a:gd name="T5" fmla="*/ 0 h 73"/>
                  <a:gd name="T6" fmla="*/ 0 w 73"/>
                  <a:gd name="T7" fmla="*/ 1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0" y="73"/>
                    </a:moveTo>
                    <a:lnTo>
                      <a:pt x="73" y="36"/>
                    </a:lnTo>
                    <a:lnTo>
                      <a:pt x="0" y="0"/>
                    </a:lnTo>
                    <a:lnTo>
                      <a:pt x="0" y="73"/>
                    </a:lnTo>
                    <a:close/>
                  </a:path>
                </a:pathLst>
              </a:custGeom>
              <a:solidFill>
                <a:srgbClr val="0000FF"/>
              </a:solidFill>
              <a:ln w="9525">
                <a:noFill/>
                <a:round/>
                <a:headEnd/>
                <a:tailEnd/>
              </a:ln>
            </p:spPr>
            <p:txBody>
              <a:bodyPr/>
              <a:lstStyle/>
              <a:p>
                <a:endParaRPr lang="en-US"/>
              </a:p>
            </p:txBody>
          </p:sp>
        </p:grpSp>
        <p:sp>
          <p:nvSpPr>
            <p:cNvPr id="21" name="Rectangle 366">
              <a:extLst>
                <a:ext uri="{FF2B5EF4-FFF2-40B4-BE49-F238E27FC236}">
                  <a16:creationId xmlns:a16="http://schemas.microsoft.com/office/drawing/2014/main" id="{3F94662E-CBAB-83D3-B0B9-8ACE96E377D1}"/>
                </a:ext>
              </a:extLst>
            </p:cNvPr>
            <p:cNvSpPr>
              <a:spLocks noChangeArrowheads="1"/>
            </p:cNvSpPr>
            <p:nvPr/>
          </p:nvSpPr>
          <p:spPr bwMode="auto">
            <a:xfrm>
              <a:off x="2598" y="1312"/>
              <a:ext cx="569" cy="274"/>
            </a:xfrm>
            <a:prstGeom prst="rect">
              <a:avLst/>
            </a:prstGeom>
            <a:noFill/>
            <a:ln w="9525">
              <a:noFill/>
              <a:miter lim="800000"/>
              <a:headEnd/>
              <a:tailEnd/>
            </a:ln>
          </p:spPr>
          <p:txBody>
            <a:bodyPr/>
            <a:lstStyle/>
            <a:p>
              <a:endParaRPr lang="en-US"/>
            </a:p>
          </p:txBody>
        </p:sp>
        <p:sp>
          <p:nvSpPr>
            <p:cNvPr id="22" name="Rectangle 367">
              <a:extLst>
                <a:ext uri="{FF2B5EF4-FFF2-40B4-BE49-F238E27FC236}">
                  <a16:creationId xmlns:a16="http://schemas.microsoft.com/office/drawing/2014/main" id="{DC59CE5D-5C96-829E-A49D-A9E23685C931}"/>
                </a:ext>
              </a:extLst>
            </p:cNvPr>
            <p:cNvSpPr>
              <a:spLocks noChangeArrowheads="1"/>
            </p:cNvSpPr>
            <p:nvPr/>
          </p:nvSpPr>
          <p:spPr bwMode="auto">
            <a:xfrm>
              <a:off x="2472" y="2662"/>
              <a:ext cx="335" cy="188"/>
            </a:xfrm>
            <a:prstGeom prst="rect">
              <a:avLst/>
            </a:prstGeom>
            <a:noFill/>
            <a:ln w="9525">
              <a:noFill/>
              <a:miter lim="800000"/>
              <a:headEnd/>
              <a:tailEnd/>
            </a:ln>
          </p:spPr>
          <p:txBody>
            <a:bodyPr/>
            <a:lstStyle/>
            <a:p>
              <a:endParaRPr lang="en-US"/>
            </a:p>
          </p:txBody>
        </p:sp>
        <p:sp>
          <p:nvSpPr>
            <p:cNvPr id="23" name="Rectangle 368">
              <a:extLst>
                <a:ext uri="{FF2B5EF4-FFF2-40B4-BE49-F238E27FC236}">
                  <a16:creationId xmlns:a16="http://schemas.microsoft.com/office/drawing/2014/main" id="{0582E2E2-0A8E-9484-BBEC-1316FB666A61}"/>
                </a:ext>
              </a:extLst>
            </p:cNvPr>
            <p:cNvSpPr>
              <a:spLocks noChangeArrowheads="1"/>
            </p:cNvSpPr>
            <p:nvPr/>
          </p:nvSpPr>
          <p:spPr bwMode="auto">
            <a:xfrm>
              <a:off x="2576" y="2725"/>
              <a:ext cx="247" cy="144"/>
            </a:xfrm>
            <a:prstGeom prst="rect">
              <a:avLst/>
            </a:prstGeom>
            <a:noFill/>
            <a:ln w="9525">
              <a:noFill/>
              <a:miter lim="800000"/>
              <a:headEnd/>
              <a:tailEnd/>
            </a:ln>
          </p:spPr>
          <p:txBody>
            <a:bodyPr wrap="none" lIns="0" tIns="0" rIns="0" bIns="0">
              <a:spAutoFit/>
            </a:bodyPr>
            <a:lstStyle/>
            <a:p>
              <a:r>
                <a:rPr lang="en-US" sz="1500" b="1">
                  <a:latin typeface="Times New Roman" pitchFamily="-65" charset="0"/>
                </a:rPr>
                <a:t>AGS</a:t>
              </a:r>
              <a:endParaRPr lang="en-US" sz="2400">
                <a:latin typeface="Times New Roman" pitchFamily="-65" charset="0"/>
              </a:endParaRPr>
            </a:p>
          </p:txBody>
        </p:sp>
        <p:sp>
          <p:nvSpPr>
            <p:cNvPr id="24" name="Rectangle 369">
              <a:extLst>
                <a:ext uri="{FF2B5EF4-FFF2-40B4-BE49-F238E27FC236}">
                  <a16:creationId xmlns:a16="http://schemas.microsoft.com/office/drawing/2014/main" id="{9202D756-5069-9294-415E-58ACE726119A}"/>
                </a:ext>
              </a:extLst>
            </p:cNvPr>
            <p:cNvSpPr>
              <a:spLocks noChangeArrowheads="1"/>
            </p:cNvSpPr>
            <p:nvPr/>
          </p:nvSpPr>
          <p:spPr bwMode="auto">
            <a:xfrm>
              <a:off x="1242" y="2596"/>
              <a:ext cx="396" cy="160"/>
            </a:xfrm>
            <a:prstGeom prst="rect">
              <a:avLst/>
            </a:prstGeom>
            <a:noFill/>
            <a:ln w="9525">
              <a:noFill/>
              <a:miter lim="800000"/>
              <a:headEnd/>
              <a:tailEnd/>
            </a:ln>
          </p:spPr>
          <p:txBody>
            <a:bodyPr/>
            <a:lstStyle/>
            <a:p>
              <a:endParaRPr lang="en-US"/>
            </a:p>
          </p:txBody>
        </p:sp>
        <p:sp>
          <p:nvSpPr>
            <p:cNvPr id="25" name="Rectangle 370">
              <a:extLst>
                <a:ext uri="{FF2B5EF4-FFF2-40B4-BE49-F238E27FC236}">
                  <a16:creationId xmlns:a16="http://schemas.microsoft.com/office/drawing/2014/main" id="{CA7EB60F-3658-147D-8013-52D4F7121E77}"/>
                </a:ext>
              </a:extLst>
            </p:cNvPr>
            <p:cNvSpPr>
              <a:spLocks noChangeArrowheads="1"/>
            </p:cNvSpPr>
            <p:nvPr/>
          </p:nvSpPr>
          <p:spPr bwMode="auto">
            <a:xfrm>
              <a:off x="1636" y="2447"/>
              <a:ext cx="258" cy="96"/>
            </a:xfrm>
            <a:prstGeom prst="rect">
              <a:avLst/>
            </a:prstGeom>
            <a:noFill/>
            <a:ln w="9525">
              <a:noFill/>
              <a:miter lim="800000"/>
              <a:headEnd/>
              <a:tailEnd/>
            </a:ln>
          </p:spPr>
          <p:txBody>
            <a:bodyPr wrap="none" lIns="0" tIns="0" rIns="0" bIns="0">
              <a:spAutoFit/>
            </a:bodyPr>
            <a:lstStyle/>
            <a:p>
              <a:r>
                <a:rPr lang="en-US" sz="1000" b="1">
                  <a:latin typeface="Times New Roman" pitchFamily="-65" charset="0"/>
                </a:rPr>
                <a:t>LINAC</a:t>
              </a:r>
              <a:endParaRPr lang="en-US" sz="800">
                <a:latin typeface="Times New Roman" pitchFamily="-65" charset="0"/>
              </a:endParaRPr>
            </a:p>
          </p:txBody>
        </p:sp>
        <p:sp>
          <p:nvSpPr>
            <p:cNvPr id="26" name="Rectangle 371">
              <a:extLst>
                <a:ext uri="{FF2B5EF4-FFF2-40B4-BE49-F238E27FC236}">
                  <a16:creationId xmlns:a16="http://schemas.microsoft.com/office/drawing/2014/main" id="{0DE2778A-73EE-4086-5FE6-FAE2DB4A3774}"/>
                </a:ext>
              </a:extLst>
            </p:cNvPr>
            <p:cNvSpPr>
              <a:spLocks noChangeArrowheads="1"/>
            </p:cNvSpPr>
            <p:nvPr/>
          </p:nvSpPr>
          <p:spPr bwMode="auto">
            <a:xfrm>
              <a:off x="1996" y="2504"/>
              <a:ext cx="311" cy="77"/>
            </a:xfrm>
            <a:prstGeom prst="rect">
              <a:avLst/>
            </a:prstGeom>
            <a:noFill/>
            <a:ln w="9525">
              <a:noFill/>
              <a:miter lim="800000"/>
              <a:headEnd/>
              <a:tailEnd/>
            </a:ln>
          </p:spPr>
          <p:txBody>
            <a:bodyPr wrap="none" lIns="0" tIns="0" rIns="0" bIns="0">
              <a:spAutoFit/>
            </a:bodyPr>
            <a:lstStyle/>
            <a:p>
              <a:r>
                <a:rPr lang="en-US" sz="800" b="1">
                  <a:solidFill>
                    <a:srgbClr val="000000"/>
                  </a:solidFill>
                  <a:latin typeface="Times New Roman" pitchFamily="-65" charset="0"/>
                </a:rPr>
                <a:t>BOOSTER</a:t>
              </a:r>
              <a:endParaRPr lang="en-US" sz="800">
                <a:latin typeface="Times New Roman" pitchFamily="-65" charset="0"/>
              </a:endParaRPr>
            </a:p>
          </p:txBody>
        </p:sp>
        <p:sp>
          <p:nvSpPr>
            <p:cNvPr id="27" name="Rectangle 372">
              <a:extLst>
                <a:ext uri="{FF2B5EF4-FFF2-40B4-BE49-F238E27FC236}">
                  <a16:creationId xmlns:a16="http://schemas.microsoft.com/office/drawing/2014/main" id="{07EDFB46-8B37-7896-AC33-1A565F268C05}"/>
                </a:ext>
              </a:extLst>
            </p:cNvPr>
            <p:cNvSpPr>
              <a:spLocks noChangeArrowheads="1"/>
            </p:cNvSpPr>
            <p:nvPr/>
          </p:nvSpPr>
          <p:spPr bwMode="auto">
            <a:xfrm>
              <a:off x="1638" y="2247"/>
              <a:ext cx="627" cy="160"/>
            </a:xfrm>
            <a:prstGeom prst="rect">
              <a:avLst/>
            </a:prstGeom>
            <a:noFill/>
            <a:ln w="9525">
              <a:noFill/>
              <a:miter lim="800000"/>
              <a:headEnd/>
              <a:tailEnd/>
            </a:ln>
          </p:spPr>
          <p:txBody>
            <a:bodyPr/>
            <a:lstStyle/>
            <a:p>
              <a:endParaRPr lang="en-US"/>
            </a:p>
          </p:txBody>
        </p:sp>
        <p:sp>
          <p:nvSpPr>
            <p:cNvPr id="28" name="Oval 373">
              <a:extLst>
                <a:ext uri="{FF2B5EF4-FFF2-40B4-BE49-F238E27FC236}">
                  <a16:creationId xmlns:a16="http://schemas.microsoft.com/office/drawing/2014/main" id="{E26D1388-F5FA-693A-9424-66AF81E99694}"/>
                </a:ext>
              </a:extLst>
            </p:cNvPr>
            <p:cNvSpPr>
              <a:spLocks noChangeArrowheads="1"/>
            </p:cNvSpPr>
            <p:nvPr/>
          </p:nvSpPr>
          <p:spPr bwMode="auto">
            <a:xfrm>
              <a:off x="2173" y="2575"/>
              <a:ext cx="1045" cy="469"/>
            </a:xfrm>
            <a:prstGeom prst="ellipse">
              <a:avLst/>
            </a:prstGeom>
            <a:noFill/>
            <a:ln w="28575">
              <a:solidFill>
                <a:srgbClr val="FF0000"/>
              </a:solidFill>
              <a:round/>
              <a:headEnd/>
              <a:tailEnd/>
            </a:ln>
          </p:spPr>
          <p:txBody>
            <a:bodyPr/>
            <a:lstStyle/>
            <a:p>
              <a:endParaRPr lang="en-US"/>
            </a:p>
          </p:txBody>
        </p:sp>
        <p:sp>
          <p:nvSpPr>
            <p:cNvPr id="29" name="Arc 374">
              <a:extLst>
                <a:ext uri="{FF2B5EF4-FFF2-40B4-BE49-F238E27FC236}">
                  <a16:creationId xmlns:a16="http://schemas.microsoft.com/office/drawing/2014/main" id="{4F82A3F2-54AE-517E-8ACD-AFD1A6BE400B}"/>
                </a:ext>
              </a:extLst>
            </p:cNvPr>
            <p:cNvSpPr>
              <a:spLocks/>
            </p:cNvSpPr>
            <p:nvPr/>
          </p:nvSpPr>
          <p:spPr bwMode="auto">
            <a:xfrm flipH="1">
              <a:off x="1762" y="1043"/>
              <a:ext cx="1195" cy="448"/>
            </a:xfrm>
            <a:custGeom>
              <a:avLst/>
              <a:gdLst>
                <a:gd name="T0" fmla="*/ 0 w 15493"/>
                <a:gd name="T1" fmla="*/ 0 h 21120"/>
                <a:gd name="T2" fmla="*/ 0 w 15493"/>
                <a:gd name="T3" fmla="*/ 0 h 21120"/>
                <a:gd name="T4" fmla="*/ 0 w 15493"/>
                <a:gd name="T5" fmla="*/ 0 h 21120"/>
                <a:gd name="T6" fmla="*/ 0 60000 65536"/>
                <a:gd name="T7" fmla="*/ 0 60000 65536"/>
                <a:gd name="T8" fmla="*/ 0 60000 65536"/>
                <a:gd name="T9" fmla="*/ 0 w 15493"/>
                <a:gd name="T10" fmla="*/ 0 h 21120"/>
                <a:gd name="T11" fmla="*/ 15493 w 15493"/>
                <a:gd name="T12" fmla="*/ 21120 h 21120"/>
              </a:gdLst>
              <a:ahLst/>
              <a:cxnLst>
                <a:cxn ang="T6">
                  <a:pos x="T0" y="T1"/>
                </a:cxn>
                <a:cxn ang="T7">
                  <a:pos x="T2" y="T3"/>
                </a:cxn>
                <a:cxn ang="T8">
                  <a:pos x="T4" y="T5"/>
                </a:cxn>
              </a:cxnLst>
              <a:rect l="T9" t="T10" r="T11" b="T12"/>
              <a:pathLst>
                <a:path w="15493" h="21120" fill="none" extrusionOk="0">
                  <a:moveTo>
                    <a:pt x="4529" y="0"/>
                  </a:moveTo>
                  <a:cubicBezTo>
                    <a:pt x="8703" y="895"/>
                    <a:pt x="12518" y="3007"/>
                    <a:pt x="15492" y="6069"/>
                  </a:cubicBezTo>
                </a:path>
                <a:path w="15493" h="21120" stroke="0" extrusionOk="0">
                  <a:moveTo>
                    <a:pt x="4529" y="0"/>
                  </a:moveTo>
                  <a:cubicBezTo>
                    <a:pt x="8703" y="895"/>
                    <a:pt x="12518" y="3007"/>
                    <a:pt x="15492" y="6069"/>
                  </a:cubicBezTo>
                  <a:lnTo>
                    <a:pt x="0" y="21120"/>
                  </a:lnTo>
                  <a:close/>
                </a:path>
              </a:pathLst>
            </a:custGeom>
            <a:noFill/>
            <a:ln w="28575">
              <a:solidFill>
                <a:srgbClr val="FFCC00"/>
              </a:solidFill>
              <a:round/>
              <a:headEnd/>
              <a:tailEnd/>
            </a:ln>
          </p:spPr>
          <p:txBody>
            <a:bodyPr wrap="none" anchor="ctr"/>
            <a:lstStyle/>
            <a:p>
              <a:endParaRPr lang="en-US"/>
            </a:p>
          </p:txBody>
        </p:sp>
        <p:sp>
          <p:nvSpPr>
            <p:cNvPr id="30" name="Arc 375">
              <a:extLst>
                <a:ext uri="{FF2B5EF4-FFF2-40B4-BE49-F238E27FC236}">
                  <a16:creationId xmlns:a16="http://schemas.microsoft.com/office/drawing/2014/main" id="{69F362A0-416E-45B4-0B32-CED8CD3A471B}"/>
                </a:ext>
              </a:extLst>
            </p:cNvPr>
            <p:cNvSpPr>
              <a:spLocks/>
            </p:cNvSpPr>
            <p:nvPr/>
          </p:nvSpPr>
          <p:spPr bwMode="auto">
            <a:xfrm flipH="1">
              <a:off x="1252" y="1308"/>
              <a:ext cx="1667" cy="343"/>
            </a:xfrm>
            <a:custGeom>
              <a:avLst/>
              <a:gdLst>
                <a:gd name="T0" fmla="*/ 0 w 21600"/>
                <a:gd name="T1" fmla="*/ 0 h 16156"/>
                <a:gd name="T2" fmla="*/ 0 w 21600"/>
                <a:gd name="T3" fmla="*/ 0 h 16156"/>
                <a:gd name="T4" fmla="*/ 0 w 21600"/>
                <a:gd name="T5" fmla="*/ 0 h 16156"/>
                <a:gd name="T6" fmla="*/ 0 60000 65536"/>
                <a:gd name="T7" fmla="*/ 0 60000 65536"/>
                <a:gd name="T8" fmla="*/ 0 60000 65536"/>
                <a:gd name="T9" fmla="*/ 0 w 21600"/>
                <a:gd name="T10" fmla="*/ 0 h 16156"/>
                <a:gd name="T11" fmla="*/ 21600 w 21600"/>
                <a:gd name="T12" fmla="*/ 16156 h 16156"/>
              </a:gdLst>
              <a:ahLst/>
              <a:cxnLst>
                <a:cxn ang="T6">
                  <a:pos x="T0" y="T1"/>
                </a:cxn>
                <a:cxn ang="T7">
                  <a:pos x="T2" y="T3"/>
                </a:cxn>
                <a:cxn ang="T8">
                  <a:pos x="T4" y="T5"/>
                </a:cxn>
              </a:cxnLst>
              <a:rect l="T9" t="T10" r="T11" b="T12"/>
              <a:pathLst>
                <a:path w="21600" h="16156" fill="none" extrusionOk="0">
                  <a:moveTo>
                    <a:pt x="19847" y="0"/>
                  </a:moveTo>
                  <a:cubicBezTo>
                    <a:pt x="21003" y="2692"/>
                    <a:pt x="21600" y="5591"/>
                    <a:pt x="21600" y="8522"/>
                  </a:cubicBezTo>
                  <a:cubicBezTo>
                    <a:pt x="21600" y="11129"/>
                    <a:pt x="21127" y="13716"/>
                    <a:pt x="20205" y="16155"/>
                  </a:cubicBezTo>
                </a:path>
                <a:path w="21600" h="16156" stroke="0" extrusionOk="0">
                  <a:moveTo>
                    <a:pt x="19847" y="0"/>
                  </a:moveTo>
                  <a:cubicBezTo>
                    <a:pt x="21003" y="2692"/>
                    <a:pt x="21600" y="5591"/>
                    <a:pt x="21600" y="8522"/>
                  </a:cubicBezTo>
                  <a:cubicBezTo>
                    <a:pt x="21600" y="11129"/>
                    <a:pt x="21127" y="13716"/>
                    <a:pt x="20205" y="16155"/>
                  </a:cubicBezTo>
                  <a:lnTo>
                    <a:pt x="0" y="8522"/>
                  </a:lnTo>
                  <a:close/>
                </a:path>
              </a:pathLst>
            </a:custGeom>
            <a:noFill/>
            <a:ln w="28575">
              <a:solidFill>
                <a:srgbClr val="0066FF"/>
              </a:solidFill>
              <a:round/>
              <a:headEnd/>
              <a:tailEnd/>
            </a:ln>
          </p:spPr>
          <p:txBody>
            <a:bodyPr wrap="none" anchor="ctr"/>
            <a:lstStyle/>
            <a:p>
              <a:endParaRPr lang="en-US"/>
            </a:p>
          </p:txBody>
        </p:sp>
        <p:sp>
          <p:nvSpPr>
            <p:cNvPr id="31" name="Arc 376">
              <a:extLst>
                <a:ext uri="{FF2B5EF4-FFF2-40B4-BE49-F238E27FC236}">
                  <a16:creationId xmlns:a16="http://schemas.microsoft.com/office/drawing/2014/main" id="{C48BBE23-C828-6058-8787-FAA04B2AB36A}"/>
                </a:ext>
              </a:extLst>
            </p:cNvPr>
            <p:cNvSpPr>
              <a:spLocks/>
            </p:cNvSpPr>
            <p:nvPr/>
          </p:nvSpPr>
          <p:spPr bwMode="auto">
            <a:xfrm flipH="1">
              <a:off x="2917" y="1304"/>
              <a:ext cx="1667" cy="339"/>
            </a:xfrm>
            <a:custGeom>
              <a:avLst/>
              <a:gdLst>
                <a:gd name="T0" fmla="*/ 0 w 21600"/>
                <a:gd name="T1" fmla="*/ 0 h 15969"/>
                <a:gd name="T2" fmla="*/ 0 w 21600"/>
                <a:gd name="T3" fmla="*/ 0 h 15969"/>
                <a:gd name="T4" fmla="*/ 0 w 21600"/>
                <a:gd name="T5" fmla="*/ 0 h 15969"/>
                <a:gd name="T6" fmla="*/ 0 60000 65536"/>
                <a:gd name="T7" fmla="*/ 0 60000 65536"/>
                <a:gd name="T8" fmla="*/ 0 60000 65536"/>
                <a:gd name="T9" fmla="*/ 0 w 21600"/>
                <a:gd name="T10" fmla="*/ 0 h 15969"/>
                <a:gd name="T11" fmla="*/ 21600 w 21600"/>
                <a:gd name="T12" fmla="*/ 15969 h 15969"/>
              </a:gdLst>
              <a:ahLst/>
              <a:cxnLst>
                <a:cxn ang="T6">
                  <a:pos x="T0" y="T1"/>
                </a:cxn>
                <a:cxn ang="T7">
                  <a:pos x="T2" y="T3"/>
                </a:cxn>
                <a:cxn ang="T8">
                  <a:pos x="T4" y="T5"/>
                </a:cxn>
              </a:cxnLst>
              <a:rect l="T9" t="T10" r="T11" b="T12"/>
              <a:pathLst>
                <a:path w="21600" h="15969" fill="none" extrusionOk="0">
                  <a:moveTo>
                    <a:pt x="1306" y="15969"/>
                  </a:moveTo>
                  <a:cubicBezTo>
                    <a:pt x="442" y="13597"/>
                    <a:pt x="0" y="11093"/>
                    <a:pt x="0" y="8570"/>
                  </a:cubicBezTo>
                  <a:cubicBezTo>
                    <a:pt x="0" y="5622"/>
                    <a:pt x="603" y="2705"/>
                    <a:pt x="1772" y="-1"/>
                  </a:cubicBezTo>
                </a:path>
                <a:path w="21600" h="15969" stroke="0" extrusionOk="0">
                  <a:moveTo>
                    <a:pt x="1306" y="15969"/>
                  </a:moveTo>
                  <a:cubicBezTo>
                    <a:pt x="442" y="13597"/>
                    <a:pt x="0" y="11093"/>
                    <a:pt x="0" y="8570"/>
                  </a:cubicBezTo>
                  <a:cubicBezTo>
                    <a:pt x="0" y="5622"/>
                    <a:pt x="603" y="2705"/>
                    <a:pt x="1772" y="-1"/>
                  </a:cubicBezTo>
                  <a:lnTo>
                    <a:pt x="21600" y="8570"/>
                  </a:lnTo>
                  <a:close/>
                </a:path>
              </a:pathLst>
            </a:custGeom>
            <a:noFill/>
            <a:ln w="28575">
              <a:solidFill>
                <a:srgbClr val="FFCC00"/>
              </a:solidFill>
              <a:round/>
              <a:headEnd/>
              <a:tailEnd/>
            </a:ln>
          </p:spPr>
          <p:txBody>
            <a:bodyPr wrap="none" anchor="ctr"/>
            <a:lstStyle/>
            <a:p>
              <a:endParaRPr lang="en-US"/>
            </a:p>
          </p:txBody>
        </p:sp>
        <p:sp>
          <p:nvSpPr>
            <p:cNvPr id="32" name="Arc 377">
              <a:extLst>
                <a:ext uri="{FF2B5EF4-FFF2-40B4-BE49-F238E27FC236}">
                  <a16:creationId xmlns:a16="http://schemas.microsoft.com/office/drawing/2014/main" id="{15965579-E450-3D78-FD6A-BF43E8ED5A47}"/>
                </a:ext>
              </a:extLst>
            </p:cNvPr>
            <p:cNvSpPr>
              <a:spLocks/>
            </p:cNvSpPr>
            <p:nvPr/>
          </p:nvSpPr>
          <p:spPr bwMode="auto">
            <a:xfrm flipH="1">
              <a:off x="3004" y="1420"/>
              <a:ext cx="1121" cy="522"/>
            </a:xfrm>
            <a:custGeom>
              <a:avLst/>
              <a:gdLst>
                <a:gd name="T0" fmla="*/ 0 w 14614"/>
                <a:gd name="T1" fmla="*/ 0 h 21395"/>
                <a:gd name="T2" fmla="*/ 0 w 14614"/>
                <a:gd name="T3" fmla="*/ 0 h 21395"/>
                <a:gd name="T4" fmla="*/ 0 w 14614"/>
                <a:gd name="T5" fmla="*/ 0 h 21395"/>
                <a:gd name="T6" fmla="*/ 0 60000 65536"/>
                <a:gd name="T7" fmla="*/ 0 60000 65536"/>
                <a:gd name="T8" fmla="*/ 0 60000 65536"/>
                <a:gd name="T9" fmla="*/ 0 w 14614"/>
                <a:gd name="T10" fmla="*/ 0 h 21395"/>
                <a:gd name="T11" fmla="*/ 14614 w 14614"/>
                <a:gd name="T12" fmla="*/ 21395 h 21395"/>
              </a:gdLst>
              <a:ahLst/>
              <a:cxnLst>
                <a:cxn ang="T6">
                  <a:pos x="T0" y="T1"/>
                </a:cxn>
                <a:cxn ang="T7">
                  <a:pos x="T2" y="T3"/>
                </a:cxn>
                <a:cxn ang="T8">
                  <a:pos x="T4" y="T5"/>
                </a:cxn>
              </a:cxnLst>
              <a:rect l="T9" t="T10" r="T11" b="T12"/>
              <a:pathLst>
                <a:path w="14614" h="21395" fill="none" extrusionOk="0">
                  <a:moveTo>
                    <a:pt x="11645" y="21395"/>
                  </a:moveTo>
                  <a:cubicBezTo>
                    <a:pt x="7296" y="20791"/>
                    <a:pt x="3233" y="18876"/>
                    <a:pt x="0" y="15905"/>
                  </a:cubicBezTo>
                </a:path>
                <a:path w="14614" h="21395" stroke="0" extrusionOk="0">
                  <a:moveTo>
                    <a:pt x="11645" y="21395"/>
                  </a:moveTo>
                  <a:cubicBezTo>
                    <a:pt x="7296" y="20791"/>
                    <a:pt x="3233" y="18876"/>
                    <a:pt x="0" y="15905"/>
                  </a:cubicBezTo>
                  <a:lnTo>
                    <a:pt x="14614" y="0"/>
                  </a:lnTo>
                  <a:close/>
                </a:path>
              </a:pathLst>
            </a:custGeom>
            <a:noFill/>
            <a:ln w="28575">
              <a:solidFill>
                <a:srgbClr val="0066FF"/>
              </a:solidFill>
              <a:round/>
              <a:headEnd/>
              <a:tailEnd/>
            </a:ln>
          </p:spPr>
          <p:txBody>
            <a:bodyPr wrap="none" anchor="ctr"/>
            <a:lstStyle/>
            <a:p>
              <a:endParaRPr lang="en-US"/>
            </a:p>
          </p:txBody>
        </p:sp>
        <p:sp>
          <p:nvSpPr>
            <p:cNvPr id="33" name="Arc 378">
              <a:extLst>
                <a:ext uri="{FF2B5EF4-FFF2-40B4-BE49-F238E27FC236}">
                  <a16:creationId xmlns:a16="http://schemas.microsoft.com/office/drawing/2014/main" id="{620A917E-E8B2-46FF-6D67-70D000E8D23B}"/>
                </a:ext>
              </a:extLst>
            </p:cNvPr>
            <p:cNvSpPr>
              <a:spLocks/>
            </p:cNvSpPr>
            <p:nvPr/>
          </p:nvSpPr>
          <p:spPr bwMode="auto">
            <a:xfrm flipH="1">
              <a:off x="1748" y="1540"/>
              <a:ext cx="1241" cy="398"/>
            </a:xfrm>
            <a:custGeom>
              <a:avLst/>
              <a:gdLst>
                <a:gd name="T0" fmla="*/ 0 w 16143"/>
                <a:gd name="T1" fmla="*/ 0 h 21035"/>
                <a:gd name="T2" fmla="*/ 0 w 16143"/>
                <a:gd name="T3" fmla="*/ 0 h 21035"/>
                <a:gd name="T4" fmla="*/ 0 w 16143"/>
                <a:gd name="T5" fmla="*/ 0 h 21035"/>
                <a:gd name="T6" fmla="*/ 0 60000 65536"/>
                <a:gd name="T7" fmla="*/ 0 60000 65536"/>
                <a:gd name="T8" fmla="*/ 0 60000 65536"/>
                <a:gd name="T9" fmla="*/ 0 w 16143"/>
                <a:gd name="T10" fmla="*/ 0 h 21035"/>
                <a:gd name="T11" fmla="*/ 16143 w 16143"/>
                <a:gd name="T12" fmla="*/ 21035 h 21035"/>
              </a:gdLst>
              <a:ahLst/>
              <a:cxnLst>
                <a:cxn ang="T6">
                  <a:pos x="T0" y="T1"/>
                </a:cxn>
                <a:cxn ang="T7">
                  <a:pos x="T2" y="T3"/>
                </a:cxn>
                <a:cxn ang="T8">
                  <a:pos x="T4" y="T5"/>
                </a:cxn>
              </a:cxnLst>
              <a:rect l="T9" t="T10" r="T11" b="T12"/>
              <a:pathLst>
                <a:path w="16143" h="21035" fill="none" extrusionOk="0">
                  <a:moveTo>
                    <a:pt x="16143" y="14351"/>
                  </a:moveTo>
                  <a:cubicBezTo>
                    <a:pt x="13178" y="17686"/>
                    <a:pt x="9252" y="20021"/>
                    <a:pt x="4907" y="21035"/>
                  </a:cubicBezTo>
                </a:path>
                <a:path w="16143" h="21035" stroke="0" extrusionOk="0">
                  <a:moveTo>
                    <a:pt x="16143" y="14351"/>
                  </a:moveTo>
                  <a:cubicBezTo>
                    <a:pt x="13178" y="17686"/>
                    <a:pt x="9252" y="20021"/>
                    <a:pt x="4907" y="21035"/>
                  </a:cubicBezTo>
                  <a:lnTo>
                    <a:pt x="0" y="0"/>
                  </a:lnTo>
                  <a:close/>
                </a:path>
              </a:pathLst>
            </a:custGeom>
            <a:noFill/>
            <a:ln w="28575">
              <a:solidFill>
                <a:srgbClr val="FFCC00"/>
              </a:solidFill>
              <a:round/>
              <a:headEnd/>
              <a:tailEnd/>
            </a:ln>
          </p:spPr>
          <p:txBody>
            <a:bodyPr wrap="none" anchor="ctr"/>
            <a:lstStyle/>
            <a:p>
              <a:endParaRPr lang="en-US"/>
            </a:p>
          </p:txBody>
        </p:sp>
        <p:sp>
          <p:nvSpPr>
            <p:cNvPr id="34" name="Arc 379">
              <a:extLst>
                <a:ext uri="{FF2B5EF4-FFF2-40B4-BE49-F238E27FC236}">
                  <a16:creationId xmlns:a16="http://schemas.microsoft.com/office/drawing/2014/main" id="{53BE2BC1-ED61-A0D9-85E3-742E6FDC6D87}"/>
                </a:ext>
              </a:extLst>
            </p:cNvPr>
            <p:cNvSpPr>
              <a:spLocks/>
            </p:cNvSpPr>
            <p:nvPr/>
          </p:nvSpPr>
          <p:spPr bwMode="auto">
            <a:xfrm flipH="1">
              <a:off x="2913" y="1047"/>
              <a:ext cx="1167" cy="441"/>
            </a:xfrm>
            <a:custGeom>
              <a:avLst/>
              <a:gdLst>
                <a:gd name="T0" fmla="*/ 0 w 15115"/>
                <a:gd name="T1" fmla="*/ 0 h 21197"/>
                <a:gd name="T2" fmla="*/ 0 w 15115"/>
                <a:gd name="T3" fmla="*/ 0 h 21197"/>
                <a:gd name="T4" fmla="*/ 0 w 15115"/>
                <a:gd name="T5" fmla="*/ 0 h 21197"/>
                <a:gd name="T6" fmla="*/ 0 60000 65536"/>
                <a:gd name="T7" fmla="*/ 0 60000 65536"/>
                <a:gd name="T8" fmla="*/ 0 60000 65536"/>
                <a:gd name="T9" fmla="*/ 0 w 15115"/>
                <a:gd name="T10" fmla="*/ 0 h 21197"/>
                <a:gd name="T11" fmla="*/ 15115 w 15115"/>
                <a:gd name="T12" fmla="*/ 21197 h 21197"/>
              </a:gdLst>
              <a:ahLst/>
              <a:cxnLst>
                <a:cxn ang="T6">
                  <a:pos x="T0" y="T1"/>
                </a:cxn>
                <a:cxn ang="T7">
                  <a:pos x="T2" y="T3"/>
                </a:cxn>
                <a:cxn ang="T8">
                  <a:pos x="T4" y="T5"/>
                </a:cxn>
              </a:cxnLst>
              <a:rect l="T9" t="T10" r="T11" b="T12"/>
              <a:pathLst>
                <a:path w="15115" h="21197" fill="none" extrusionOk="0">
                  <a:moveTo>
                    <a:pt x="0" y="5766"/>
                  </a:moveTo>
                  <a:cubicBezTo>
                    <a:pt x="3013" y="2815"/>
                    <a:pt x="6824" y="810"/>
                    <a:pt x="10962" y="-1"/>
                  </a:cubicBezTo>
                </a:path>
                <a:path w="15115" h="21197" stroke="0" extrusionOk="0">
                  <a:moveTo>
                    <a:pt x="0" y="5766"/>
                  </a:moveTo>
                  <a:cubicBezTo>
                    <a:pt x="3013" y="2815"/>
                    <a:pt x="6824" y="810"/>
                    <a:pt x="10962" y="-1"/>
                  </a:cubicBezTo>
                  <a:lnTo>
                    <a:pt x="15115" y="21197"/>
                  </a:lnTo>
                  <a:close/>
                </a:path>
              </a:pathLst>
            </a:custGeom>
            <a:noFill/>
            <a:ln w="28575">
              <a:solidFill>
                <a:srgbClr val="0066FF"/>
              </a:solidFill>
              <a:round/>
              <a:headEnd/>
              <a:tailEnd/>
            </a:ln>
          </p:spPr>
          <p:txBody>
            <a:bodyPr wrap="none" anchor="ctr"/>
            <a:lstStyle/>
            <a:p>
              <a:endParaRPr lang="en-US"/>
            </a:p>
          </p:txBody>
        </p:sp>
        <p:sp>
          <p:nvSpPr>
            <p:cNvPr id="35" name="Arc 380">
              <a:extLst>
                <a:ext uri="{FF2B5EF4-FFF2-40B4-BE49-F238E27FC236}">
                  <a16:creationId xmlns:a16="http://schemas.microsoft.com/office/drawing/2014/main" id="{95C61AFA-34E0-2091-FA72-9F6F6276DF7A}"/>
                </a:ext>
              </a:extLst>
            </p:cNvPr>
            <p:cNvSpPr>
              <a:spLocks/>
            </p:cNvSpPr>
            <p:nvPr/>
          </p:nvSpPr>
          <p:spPr bwMode="auto">
            <a:xfrm>
              <a:off x="2921" y="1505"/>
              <a:ext cx="1272" cy="534"/>
            </a:xfrm>
            <a:custGeom>
              <a:avLst/>
              <a:gdLst>
                <a:gd name="T0" fmla="*/ 0 w 15361"/>
                <a:gd name="T1" fmla="*/ 0 h 21244"/>
                <a:gd name="T2" fmla="*/ 0 w 15361"/>
                <a:gd name="T3" fmla="*/ 0 h 21244"/>
                <a:gd name="T4" fmla="*/ 0 w 15361"/>
                <a:gd name="T5" fmla="*/ 0 h 21244"/>
                <a:gd name="T6" fmla="*/ 0 60000 65536"/>
                <a:gd name="T7" fmla="*/ 0 60000 65536"/>
                <a:gd name="T8" fmla="*/ 0 60000 65536"/>
                <a:gd name="T9" fmla="*/ 0 w 15361"/>
                <a:gd name="T10" fmla="*/ 0 h 21244"/>
                <a:gd name="T11" fmla="*/ 15361 w 15361"/>
                <a:gd name="T12" fmla="*/ 21244 h 21244"/>
              </a:gdLst>
              <a:ahLst/>
              <a:cxnLst>
                <a:cxn ang="T6">
                  <a:pos x="T0" y="T1"/>
                </a:cxn>
                <a:cxn ang="T7">
                  <a:pos x="T2" y="T3"/>
                </a:cxn>
                <a:cxn ang="T8">
                  <a:pos x="T4" y="T5"/>
                </a:cxn>
              </a:cxnLst>
              <a:rect l="T9" t="T10" r="T11" b="T12"/>
              <a:pathLst>
                <a:path w="15361" h="21244" fill="none" extrusionOk="0">
                  <a:moveTo>
                    <a:pt x="15361" y="15185"/>
                  </a:moveTo>
                  <a:cubicBezTo>
                    <a:pt x="12253" y="18329"/>
                    <a:pt x="8255" y="20444"/>
                    <a:pt x="3906" y="21243"/>
                  </a:cubicBezTo>
                </a:path>
                <a:path w="15361" h="21244" stroke="0" extrusionOk="0">
                  <a:moveTo>
                    <a:pt x="15361" y="15185"/>
                  </a:moveTo>
                  <a:cubicBezTo>
                    <a:pt x="12253" y="18329"/>
                    <a:pt x="8255" y="20444"/>
                    <a:pt x="3906" y="21243"/>
                  </a:cubicBezTo>
                  <a:lnTo>
                    <a:pt x="0" y="0"/>
                  </a:lnTo>
                  <a:close/>
                </a:path>
              </a:pathLst>
            </a:custGeom>
            <a:noFill/>
            <a:ln w="28575">
              <a:solidFill>
                <a:srgbClr val="FFCC00"/>
              </a:solidFill>
              <a:round/>
              <a:headEnd/>
              <a:tailEnd/>
            </a:ln>
          </p:spPr>
          <p:txBody>
            <a:bodyPr wrap="none" anchor="ctr"/>
            <a:lstStyle/>
            <a:p>
              <a:endParaRPr lang="en-US"/>
            </a:p>
          </p:txBody>
        </p:sp>
        <p:sp>
          <p:nvSpPr>
            <p:cNvPr id="36" name="Arc 381">
              <a:extLst>
                <a:ext uri="{FF2B5EF4-FFF2-40B4-BE49-F238E27FC236}">
                  <a16:creationId xmlns:a16="http://schemas.microsoft.com/office/drawing/2014/main" id="{DDA32D51-887B-74F7-B12E-325FE98AEA81}"/>
                </a:ext>
              </a:extLst>
            </p:cNvPr>
            <p:cNvSpPr>
              <a:spLocks/>
            </p:cNvSpPr>
            <p:nvPr/>
          </p:nvSpPr>
          <p:spPr bwMode="auto">
            <a:xfrm>
              <a:off x="1683" y="1505"/>
              <a:ext cx="1243" cy="534"/>
            </a:xfrm>
            <a:custGeom>
              <a:avLst/>
              <a:gdLst>
                <a:gd name="T0" fmla="*/ 0 w 15013"/>
                <a:gd name="T1" fmla="*/ 0 h 21246"/>
                <a:gd name="T2" fmla="*/ 0 w 15013"/>
                <a:gd name="T3" fmla="*/ 0 h 21246"/>
                <a:gd name="T4" fmla="*/ 0 w 15013"/>
                <a:gd name="T5" fmla="*/ 0 h 21246"/>
                <a:gd name="T6" fmla="*/ 0 60000 65536"/>
                <a:gd name="T7" fmla="*/ 0 60000 65536"/>
                <a:gd name="T8" fmla="*/ 0 60000 65536"/>
                <a:gd name="T9" fmla="*/ 0 w 15013"/>
                <a:gd name="T10" fmla="*/ 0 h 21246"/>
                <a:gd name="T11" fmla="*/ 15013 w 15013"/>
                <a:gd name="T12" fmla="*/ 21246 h 21246"/>
              </a:gdLst>
              <a:ahLst/>
              <a:cxnLst>
                <a:cxn ang="T6">
                  <a:pos x="T0" y="T1"/>
                </a:cxn>
                <a:cxn ang="T7">
                  <a:pos x="T2" y="T3"/>
                </a:cxn>
                <a:cxn ang="T8">
                  <a:pos x="T4" y="T5"/>
                </a:cxn>
              </a:cxnLst>
              <a:rect l="T9" t="T10" r="T11" b="T12"/>
              <a:pathLst>
                <a:path w="15013" h="21246" fill="none" extrusionOk="0">
                  <a:moveTo>
                    <a:pt x="11119" y="21246"/>
                  </a:moveTo>
                  <a:cubicBezTo>
                    <a:pt x="6930" y="20478"/>
                    <a:pt x="3062" y="18489"/>
                    <a:pt x="0" y="15529"/>
                  </a:cubicBezTo>
                </a:path>
                <a:path w="15013" h="21246" stroke="0" extrusionOk="0">
                  <a:moveTo>
                    <a:pt x="11119" y="21246"/>
                  </a:moveTo>
                  <a:cubicBezTo>
                    <a:pt x="6930" y="20478"/>
                    <a:pt x="3062" y="18489"/>
                    <a:pt x="0" y="15529"/>
                  </a:cubicBezTo>
                  <a:lnTo>
                    <a:pt x="15013" y="0"/>
                  </a:lnTo>
                  <a:close/>
                </a:path>
              </a:pathLst>
            </a:custGeom>
            <a:noFill/>
            <a:ln w="28575">
              <a:solidFill>
                <a:srgbClr val="0066FF"/>
              </a:solidFill>
              <a:round/>
              <a:headEnd/>
              <a:tailEnd/>
            </a:ln>
          </p:spPr>
          <p:txBody>
            <a:bodyPr wrap="none" anchor="ctr"/>
            <a:lstStyle/>
            <a:p>
              <a:endParaRPr lang="en-US"/>
            </a:p>
          </p:txBody>
        </p:sp>
        <p:sp>
          <p:nvSpPr>
            <p:cNvPr id="37" name="Arc 382">
              <a:extLst>
                <a:ext uri="{FF2B5EF4-FFF2-40B4-BE49-F238E27FC236}">
                  <a16:creationId xmlns:a16="http://schemas.microsoft.com/office/drawing/2014/main" id="{28F38323-0748-FCA5-CAEB-3437B5DBB068}"/>
                </a:ext>
              </a:extLst>
            </p:cNvPr>
            <p:cNvSpPr>
              <a:spLocks/>
            </p:cNvSpPr>
            <p:nvPr/>
          </p:nvSpPr>
          <p:spPr bwMode="auto">
            <a:xfrm>
              <a:off x="1139" y="1273"/>
              <a:ext cx="1788" cy="444"/>
            </a:xfrm>
            <a:custGeom>
              <a:avLst/>
              <a:gdLst>
                <a:gd name="T0" fmla="*/ 0 w 21600"/>
                <a:gd name="T1" fmla="*/ 0 h 17626"/>
                <a:gd name="T2" fmla="*/ 0 w 21600"/>
                <a:gd name="T3" fmla="*/ 0 h 17626"/>
                <a:gd name="T4" fmla="*/ 0 w 21600"/>
                <a:gd name="T5" fmla="*/ 0 h 17626"/>
                <a:gd name="T6" fmla="*/ 0 60000 65536"/>
                <a:gd name="T7" fmla="*/ 0 60000 65536"/>
                <a:gd name="T8" fmla="*/ 0 60000 65536"/>
                <a:gd name="T9" fmla="*/ 0 w 21600"/>
                <a:gd name="T10" fmla="*/ 0 h 17626"/>
                <a:gd name="T11" fmla="*/ 21600 w 21600"/>
                <a:gd name="T12" fmla="*/ 17626 h 17626"/>
              </a:gdLst>
              <a:ahLst/>
              <a:cxnLst>
                <a:cxn ang="T6">
                  <a:pos x="T0" y="T1"/>
                </a:cxn>
                <a:cxn ang="T7">
                  <a:pos x="T2" y="T3"/>
                </a:cxn>
                <a:cxn ang="T8">
                  <a:pos x="T4" y="T5"/>
                </a:cxn>
              </a:cxnLst>
              <a:rect l="T9" t="T10" r="T11" b="T12"/>
              <a:pathLst>
                <a:path w="21600" h="17626" fill="none" extrusionOk="0">
                  <a:moveTo>
                    <a:pt x="1688" y="17626"/>
                  </a:moveTo>
                  <a:cubicBezTo>
                    <a:pt x="574" y="14975"/>
                    <a:pt x="0" y="12128"/>
                    <a:pt x="0" y="9253"/>
                  </a:cubicBezTo>
                  <a:cubicBezTo>
                    <a:pt x="0" y="6052"/>
                    <a:pt x="711" y="2892"/>
                    <a:pt x="2082" y="0"/>
                  </a:cubicBezTo>
                </a:path>
                <a:path w="21600" h="17626" stroke="0" extrusionOk="0">
                  <a:moveTo>
                    <a:pt x="1688" y="17626"/>
                  </a:moveTo>
                  <a:cubicBezTo>
                    <a:pt x="574" y="14975"/>
                    <a:pt x="0" y="12128"/>
                    <a:pt x="0" y="9253"/>
                  </a:cubicBezTo>
                  <a:cubicBezTo>
                    <a:pt x="0" y="6052"/>
                    <a:pt x="711" y="2892"/>
                    <a:pt x="2082" y="0"/>
                  </a:cubicBezTo>
                  <a:lnTo>
                    <a:pt x="21600" y="9253"/>
                  </a:lnTo>
                  <a:close/>
                </a:path>
              </a:pathLst>
            </a:custGeom>
            <a:noFill/>
            <a:ln w="28575">
              <a:solidFill>
                <a:srgbClr val="FFCC00"/>
              </a:solidFill>
              <a:round/>
              <a:headEnd/>
              <a:tailEnd/>
            </a:ln>
          </p:spPr>
          <p:txBody>
            <a:bodyPr wrap="none" anchor="ctr"/>
            <a:lstStyle/>
            <a:p>
              <a:endParaRPr lang="en-US"/>
            </a:p>
          </p:txBody>
        </p:sp>
        <p:sp>
          <p:nvSpPr>
            <p:cNvPr id="38" name="Arc 383">
              <a:extLst>
                <a:ext uri="{FF2B5EF4-FFF2-40B4-BE49-F238E27FC236}">
                  <a16:creationId xmlns:a16="http://schemas.microsoft.com/office/drawing/2014/main" id="{13FDC757-3E6C-3696-C4CD-76269250EF26}"/>
                </a:ext>
              </a:extLst>
            </p:cNvPr>
            <p:cNvSpPr>
              <a:spLocks/>
            </p:cNvSpPr>
            <p:nvPr/>
          </p:nvSpPr>
          <p:spPr bwMode="auto">
            <a:xfrm>
              <a:off x="1705" y="968"/>
              <a:ext cx="1222" cy="542"/>
            </a:xfrm>
            <a:custGeom>
              <a:avLst/>
              <a:gdLst>
                <a:gd name="T0" fmla="*/ 0 w 14768"/>
                <a:gd name="T1" fmla="*/ 0 h 21256"/>
                <a:gd name="T2" fmla="*/ 0 w 14768"/>
                <a:gd name="T3" fmla="*/ 0 h 21256"/>
                <a:gd name="T4" fmla="*/ 0 w 14768"/>
                <a:gd name="T5" fmla="*/ 0 h 21256"/>
                <a:gd name="T6" fmla="*/ 0 60000 65536"/>
                <a:gd name="T7" fmla="*/ 0 60000 65536"/>
                <a:gd name="T8" fmla="*/ 0 60000 65536"/>
                <a:gd name="T9" fmla="*/ 0 w 14768"/>
                <a:gd name="T10" fmla="*/ 0 h 21256"/>
                <a:gd name="T11" fmla="*/ 14768 w 14768"/>
                <a:gd name="T12" fmla="*/ 21256 h 21256"/>
              </a:gdLst>
              <a:ahLst/>
              <a:cxnLst>
                <a:cxn ang="T6">
                  <a:pos x="T0" y="T1"/>
                </a:cxn>
                <a:cxn ang="T7">
                  <a:pos x="T2" y="T3"/>
                </a:cxn>
                <a:cxn ang="T8">
                  <a:pos x="T4" y="T5"/>
                </a:cxn>
              </a:cxnLst>
              <a:rect l="T9" t="T10" r="T11" b="T12"/>
              <a:pathLst>
                <a:path w="14768" h="21256" fill="none" extrusionOk="0">
                  <a:moveTo>
                    <a:pt x="0" y="5493"/>
                  </a:moveTo>
                  <a:cubicBezTo>
                    <a:pt x="3037" y="2647"/>
                    <a:pt x="6833" y="739"/>
                    <a:pt x="10929" y="-1"/>
                  </a:cubicBezTo>
                </a:path>
                <a:path w="14768" h="21256" stroke="0" extrusionOk="0">
                  <a:moveTo>
                    <a:pt x="0" y="5493"/>
                  </a:moveTo>
                  <a:cubicBezTo>
                    <a:pt x="3037" y="2647"/>
                    <a:pt x="6833" y="739"/>
                    <a:pt x="10929" y="-1"/>
                  </a:cubicBezTo>
                  <a:lnTo>
                    <a:pt x="14768" y="21256"/>
                  </a:lnTo>
                  <a:close/>
                </a:path>
              </a:pathLst>
            </a:custGeom>
            <a:noFill/>
            <a:ln w="28575">
              <a:solidFill>
                <a:srgbClr val="0066FF"/>
              </a:solidFill>
              <a:round/>
              <a:headEnd/>
              <a:tailEnd type="triangle" w="med" len="med"/>
            </a:ln>
          </p:spPr>
          <p:txBody>
            <a:bodyPr wrap="none" anchor="ctr"/>
            <a:lstStyle/>
            <a:p>
              <a:endParaRPr lang="en-US"/>
            </a:p>
          </p:txBody>
        </p:sp>
        <p:sp>
          <p:nvSpPr>
            <p:cNvPr id="39" name="Arc 384">
              <a:extLst>
                <a:ext uri="{FF2B5EF4-FFF2-40B4-BE49-F238E27FC236}">
                  <a16:creationId xmlns:a16="http://schemas.microsoft.com/office/drawing/2014/main" id="{7E341FDA-1A7B-58EF-383E-89EFC8D00501}"/>
                </a:ext>
              </a:extLst>
            </p:cNvPr>
            <p:cNvSpPr>
              <a:spLocks/>
            </p:cNvSpPr>
            <p:nvPr/>
          </p:nvSpPr>
          <p:spPr bwMode="auto">
            <a:xfrm>
              <a:off x="2921" y="971"/>
              <a:ext cx="1212" cy="538"/>
            </a:xfrm>
            <a:custGeom>
              <a:avLst/>
              <a:gdLst>
                <a:gd name="T0" fmla="*/ 0 w 14647"/>
                <a:gd name="T1" fmla="*/ 0 h 21263"/>
                <a:gd name="T2" fmla="*/ 0 w 14647"/>
                <a:gd name="T3" fmla="*/ 0 h 21263"/>
                <a:gd name="T4" fmla="*/ 0 w 14647"/>
                <a:gd name="T5" fmla="*/ 0 h 21263"/>
                <a:gd name="T6" fmla="*/ 0 60000 65536"/>
                <a:gd name="T7" fmla="*/ 0 60000 65536"/>
                <a:gd name="T8" fmla="*/ 0 60000 65536"/>
                <a:gd name="T9" fmla="*/ 0 w 14647"/>
                <a:gd name="T10" fmla="*/ 0 h 21263"/>
                <a:gd name="T11" fmla="*/ 14647 w 14647"/>
                <a:gd name="T12" fmla="*/ 21263 h 21263"/>
              </a:gdLst>
              <a:ahLst/>
              <a:cxnLst>
                <a:cxn ang="T6">
                  <a:pos x="T0" y="T1"/>
                </a:cxn>
                <a:cxn ang="T7">
                  <a:pos x="T2" y="T3"/>
                </a:cxn>
                <a:cxn ang="T8">
                  <a:pos x="T4" y="T5"/>
                </a:cxn>
              </a:cxnLst>
              <a:rect l="T9" t="T10" r="T11" b="T12"/>
              <a:pathLst>
                <a:path w="14647" h="21263" fill="none" extrusionOk="0">
                  <a:moveTo>
                    <a:pt x="3802" y="0"/>
                  </a:moveTo>
                  <a:cubicBezTo>
                    <a:pt x="7857" y="725"/>
                    <a:pt x="11619" y="2594"/>
                    <a:pt x="14647" y="5387"/>
                  </a:cubicBezTo>
                </a:path>
                <a:path w="14647" h="21263" stroke="0" extrusionOk="0">
                  <a:moveTo>
                    <a:pt x="3802" y="0"/>
                  </a:moveTo>
                  <a:cubicBezTo>
                    <a:pt x="7857" y="725"/>
                    <a:pt x="11619" y="2594"/>
                    <a:pt x="14647" y="5387"/>
                  </a:cubicBezTo>
                  <a:lnTo>
                    <a:pt x="0" y="21263"/>
                  </a:lnTo>
                  <a:close/>
                </a:path>
              </a:pathLst>
            </a:custGeom>
            <a:noFill/>
            <a:ln w="28575">
              <a:solidFill>
                <a:srgbClr val="FFCC00"/>
              </a:solidFill>
              <a:round/>
              <a:headEnd type="triangle" w="med" len="med"/>
              <a:tailEnd/>
            </a:ln>
          </p:spPr>
          <p:txBody>
            <a:bodyPr wrap="none" anchor="ctr"/>
            <a:lstStyle/>
            <a:p>
              <a:endParaRPr lang="en-US"/>
            </a:p>
          </p:txBody>
        </p:sp>
        <p:sp>
          <p:nvSpPr>
            <p:cNvPr id="40" name="Arc 385">
              <a:extLst>
                <a:ext uri="{FF2B5EF4-FFF2-40B4-BE49-F238E27FC236}">
                  <a16:creationId xmlns:a16="http://schemas.microsoft.com/office/drawing/2014/main" id="{FD2A0A76-7C29-A46C-6E83-E387B92B05B8}"/>
                </a:ext>
              </a:extLst>
            </p:cNvPr>
            <p:cNvSpPr>
              <a:spLocks/>
            </p:cNvSpPr>
            <p:nvPr/>
          </p:nvSpPr>
          <p:spPr bwMode="auto">
            <a:xfrm>
              <a:off x="2921" y="1264"/>
              <a:ext cx="1788" cy="451"/>
            </a:xfrm>
            <a:custGeom>
              <a:avLst/>
              <a:gdLst>
                <a:gd name="T0" fmla="*/ 0 w 21600"/>
                <a:gd name="T1" fmla="*/ 0 h 17979"/>
                <a:gd name="T2" fmla="*/ 0 w 21600"/>
                <a:gd name="T3" fmla="*/ 0 h 17979"/>
                <a:gd name="T4" fmla="*/ 0 w 21600"/>
                <a:gd name="T5" fmla="*/ 0 h 17979"/>
                <a:gd name="T6" fmla="*/ 0 60000 65536"/>
                <a:gd name="T7" fmla="*/ 0 60000 65536"/>
                <a:gd name="T8" fmla="*/ 0 60000 65536"/>
                <a:gd name="T9" fmla="*/ 0 w 21600"/>
                <a:gd name="T10" fmla="*/ 0 h 17979"/>
                <a:gd name="T11" fmla="*/ 21600 w 21600"/>
                <a:gd name="T12" fmla="*/ 17979 h 17979"/>
              </a:gdLst>
              <a:ahLst/>
              <a:cxnLst>
                <a:cxn ang="T6">
                  <a:pos x="T0" y="T1"/>
                </a:cxn>
                <a:cxn ang="T7">
                  <a:pos x="T2" y="T3"/>
                </a:cxn>
                <a:cxn ang="T8">
                  <a:pos x="T4" y="T5"/>
                </a:cxn>
              </a:cxnLst>
              <a:rect l="T9" t="T10" r="T11" b="T12"/>
              <a:pathLst>
                <a:path w="21600" h="17979" fill="none" extrusionOk="0">
                  <a:moveTo>
                    <a:pt x="19360" y="0"/>
                  </a:moveTo>
                  <a:cubicBezTo>
                    <a:pt x="20833" y="2977"/>
                    <a:pt x="21600" y="6254"/>
                    <a:pt x="21600" y="9577"/>
                  </a:cubicBezTo>
                  <a:cubicBezTo>
                    <a:pt x="21600" y="12463"/>
                    <a:pt x="21021" y="15320"/>
                    <a:pt x="19898" y="17978"/>
                  </a:cubicBezTo>
                </a:path>
                <a:path w="21600" h="17979" stroke="0" extrusionOk="0">
                  <a:moveTo>
                    <a:pt x="19360" y="0"/>
                  </a:moveTo>
                  <a:cubicBezTo>
                    <a:pt x="20833" y="2977"/>
                    <a:pt x="21600" y="6254"/>
                    <a:pt x="21600" y="9577"/>
                  </a:cubicBezTo>
                  <a:cubicBezTo>
                    <a:pt x="21600" y="12463"/>
                    <a:pt x="21021" y="15320"/>
                    <a:pt x="19898" y="17978"/>
                  </a:cubicBezTo>
                  <a:lnTo>
                    <a:pt x="0" y="9577"/>
                  </a:lnTo>
                  <a:close/>
                </a:path>
              </a:pathLst>
            </a:custGeom>
            <a:noFill/>
            <a:ln w="28575">
              <a:solidFill>
                <a:srgbClr val="0066FF"/>
              </a:solidFill>
              <a:round/>
              <a:headEnd/>
              <a:tailEnd/>
            </a:ln>
          </p:spPr>
          <p:txBody>
            <a:bodyPr wrap="none" anchor="ctr"/>
            <a:lstStyle/>
            <a:p>
              <a:endParaRPr lang="en-US"/>
            </a:p>
          </p:txBody>
        </p:sp>
        <p:sp>
          <p:nvSpPr>
            <p:cNvPr id="41" name="Freeform 386">
              <a:extLst>
                <a:ext uri="{FF2B5EF4-FFF2-40B4-BE49-F238E27FC236}">
                  <a16:creationId xmlns:a16="http://schemas.microsoft.com/office/drawing/2014/main" id="{74792DF7-9D1E-26A2-B9E1-B395904F24A0}"/>
                </a:ext>
              </a:extLst>
            </p:cNvPr>
            <p:cNvSpPr>
              <a:spLocks/>
            </p:cNvSpPr>
            <p:nvPr/>
          </p:nvSpPr>
          <p:spPr bwMode="auto">
            <a:xfrm>
              <a:off x="2607" y="1938"/>
              <a:ext cx="639" cy="99"/>
            </a:xfrm>
            <a:custGeom>
              <a:avLst/>
              <a:gdLst>
                <a:gd name="T0" fmla="*/ 0 w 639"/>
                <a:gd name="T1" fmla="*/ 0 h 99"/>
                <a:gd name="T2" fmla="*/ 172 w 639"/>
                <a:gd name="T3" fmla="*/ 18 h 99"/>
                <a:gd name="T4" fmla="*/ 220 w 639"/>
                <a:gd name="T5" fmla="*/ 57 h 99"/>
                <a:gd name="T6" fmla="*/ 406 w 639"/>
                <a:gd name="T7" fmla="*/ 57 h 99"/>
                <a:gd name="T8" fmla="*/ 445 w 639"/>
                <a:gd name="T9" fmla="*/ 95 h 99"/>
                <a:gd name="T10" fmla="*/ 639 w 639"/>
                <a:gd name="T11" fmla="*/ 99 h 99"/>
                <a:gd name="T12" fmla="*/ 0 60000 65536"/>
                <a:gd name="T13" fmla="*/ 0 60000 65536"/>
                <a:gd name="T14" fmla="*/ 0 60000 65536"/>
                <a:gd name="T15" fmla="*/ 0 60000 65536"/>
                <a:gd name="T16" fmla="*/ 0 60000 65536"/>
                <a:gd name="T17" fmla="*/ 0 60000 65536"/>
                <a:gd name="T18" fmla="*/ 0 w 639"/>
                <a:gd name="T19" fmla="*/ 0 h 99"/>
                <a:gd name="T20" fmla="*/ 639 w 639"/>
                <a:gd name="T21" fmla="*/ 99 h 99"/>
              </a:gdLst>
              <a:ahLst/>
              <a:cxnLst>
                <a:cxn ang="T12">
                  <a:pos x="T0" y="T1"/>
                </a:cxn>
                <a:cxn ang="T13">
                  <a:pos x="T2" y="T3"/>
                </a:cxn>
                <a:cxn ang="T14">
                  <a:pos x="T4" y="T5"/>
                </a:cxn>
                <a:cxn ang="T15">
                  <a:pos x="T6" y="T7"/>
                </a:cxn>
                <a:cxn ang="T16">
                  <a:pos x="T8" y="T9"/>
                </a:cxn>
                <a:cxn ang="T17">
                  <a:pos x="T10" y="T11"/>
                </a:cxn>
              </a:cxnLst>
              <a:rect l="T18" t="T19" r="T20" b="T21"/>
              <a:pathLst>
                <a:path w="639" h="99">
                  <a:moveTo>
                    <a:pt x="0" y="0"/>
                  </a:moveTo>
                  <a:lnTo>
                    <a:pt x="172" y="18"/>
                  </a:lnTo>
                  <a:lnTo>
                    <a:pt x="220" y="57"/>
                  </a:lnTo>
                  <a:lnTo>
                    <a:pt x="406" y="57"/>
                  </a:lnTo>
                  <a:lnTo>
                    <a:pt x="445" y="95"/>
                  </a:lnTo>
                  <a:lnTo>
                    <a:pt x="639" y="99"/>
                  </a:lnTo>
                </a:path>
              </a:pathLst>
            </a:custGeom>
            <a:noFill/>
            <a:ln w="28575">
              <a:solidFill>
                <a:srgbClr val="FFCC00"/>
              </a:solidFill>
              <a:round/>
              <a:headEnd/>
              <a:tailEnd/>
            </a:ln>
          </p:spPr>
          <p:txBody>
            <a:bodyPr wrap="none" anchor="ctr"/>
            <a:lstStyle/>
            <a:p>
              <a:endParaRPr lang="en-US"/>
            </a:p>
          </p:txBody>
        </p:sp>
        <p:sp>
          <p:nvSpPr>
            <p:cNvPr id="42" name="Freeform 387">
              <a:extLst>
                <a:ext uri="{FF2B5EF4-FFF2-40B4-BE49-F238E27FC236}">
                  <a16:creationId xmlns:a16="http://schemas.microsoft.com/office/drawing/2014/main" id="{84CDF066-74E2-1865-C353-AECFB14273B6}"/>
                </a:ext>
              </a:extLst>
            </p:cNvPr>
            <p:cNvSpPr>
              <a:spLocks/>
            </p:cNvSpPr>
            <p:nvPr/>
          </p:nvSpPr>
          <p:spPr bwMode="auto">
            <a:xfrm>
              <a:off x="2602" y="1941"/>
              <a:ext cx="630" cy="97"/>
            </a:xfrm>
            <a:custGeom>
              <a:avLst/>
              <a:gdLst>
                <a:gd name="T0" fmla="*/ 0 w 630"/>
                <a:gd name="T1" fmla="*/ 97 h 97"/>
                <a:gd name="T2" fmla="*/ 177 w 630"/>
                <a:gd name="T3" fmla="*/ 96 h 97"/>
                <a:gd name="T4" fmla="*/ 225 w 630"/>
                <a:gd name="T5" fmla="*/ 51 h 97"/>
                <a:gd name="T6" fmla="*/ 408 w 630"/>
                <a:gd name="T7" fmla="*/ 51 h 97"/>
                <a:gd name="T8" fmla="*/ 449 w 630"/>
                <a:gd name="T9" fmla="*/ 15 h 97"/>
                <a:gd name="T10" fmla="*/ 630 w 630"/>
                <a:gd name="T11" fmla="*/ 0 h 97"/>
                <a:gd name="T12" fmla="*/ 0 60000 65536"/>
                <a:gd name="T13" fmla="*/ 0 60000 65536"/>
                <a:gd name="T14" fmla="*/ 0 60000 65536"/>
                <a:gd name="T15" fmla="*/ 0 60000 65536"/>
                <a:gd name="T16" fmla="*/ 0 60000 65536"/>
                <a:gd name="T17" fmla="*/ 0 60000 65536"/>
                <a:gd name="T18" fmla="*/ 0 w 630"/>
                <a:gd name="T19" fmla="*/ 0 h 97"/>
                <a:gd name="T20" fmla="*/ 630 w 630"/>
                <a:gd name="T21" fmla="*/ 97 h 97"/>
              </a:gdLst>
              <a:ahLst/>
              <a:cxnLst>
                <a:cxn ang="T12">
                  <a:pos x="T0" y="T1"/>
                </a:cxn>
                <a:cxn ang="T13">
                  <a:pos x="T2" y="T3"/>
                </a:cxn>
                <a:cxn ang="T14">
                  <a:pos x="T4" y="T5"/>
                </a:cxn>
                <a:cxn ang="T15">
                  <a:pos x="T6" y="T7"/>
                </a:cxn>
                <a:cxn ang="T16">
                  <a:pos x="T8" y="T9"/>
                </a:cxn>
                <a:cxn ang="T17">
                  <a:pos x="T10" y="T11"/>
                </a:cxn>
              </a:cxnLst>
              <a:rect l="T18" t="T19" r="T20" b="T21"/>
              <a:pathLst>
                <a:path w="630" h="97">
                  <a:moveTo>
                    <a:pt x="0" y="97"/>
                  </a:moveTo>
                  <a:lnTo>
                    <a:pt x="177" y="96"/>
                  </a:lnTo>
                  <a:lnTo>
                    <a:pt x="225" y="51"/>
                  </a:lnTo>
                  <a:lnTo>
                    <a:pt x="408" y="51"/>
                  </a:lnTo>
                  <a:lnTo>
                    <a:pt x="449" y="15"/>
                  </a:lnTo>
                  <a:lnTo>
                    <a:pt x="630" y="0"/>
                  </a:lnTo>
                </a:path>
              </a:pathLst>
            </a:custGeom>
            <a:noFill/>
            <a:ln w="28575">
              <a:solidFill>
                <a:srgbClr val="0066FF"/>
              </a:solidFill>
              <a:round/>
              <a:headEnd/>
              <a:tailEnd/>
            </a:ln>
          </p:spPr>
          <p:txBody>
            <a:bodyPr wrap="none" anchor="ctr"/>
            <a:lstStyle/>
            <a:p>
              <a:endParaRPr lang="en-US"/>
            </a:p>
          </p:txBody>
        </p:sp>
        <p:sp>
          <p:nvSpPr>
            <p:cNvPr id="43" name="Rectangle 388">
              <a:extLst>
                <a:ext uri="{FF2B5EF4-FFF2-40B4-BE49-F238E27FC236}">
                  <a16:creationId xmlns:a16="http://schemas.microsoft.com/office/drawing/2014/main" id="{0C83E6B4-615F-1995-7051-E9721B9906D4}"/>
                </a:ext>
              </a:extLst>
            </p:cNvPr>
            <p:cNvSpPr>
              <a:spLocks noChangeArrowheads="1"/>
            </p:cNvSpPr>
            <p:nvPr/>
          </p:nvSpPr>
          <p:spPr bwMode="auto">
            <a:xfrm>
              <a:off x="2874" y="1967"/>
              <a:ext cx="95" cy="58"/>
            </a:xfrm>
            <a:prstGeom prst="rect">
              <a:avLst/>
            </a:prstGeom>
            <a:solidFill>
              <a:schemeClr val="accent1"/>
            </a:solidFill>
            <a:ln w="7938">
              <a:solidFill>
                <a:srgbClr val="000000"/>
              </a:solidFill>
              <a:miter lim="800000"/>
              <a:headEnd/>
              <a:tailEnd/>
            </a:ln>
          </p:spPr>
          <p:txBody>
            <a:bodyPr/>
            <a:lstStyle/>
            <a:p>
              <a:endParaRPr lang="en-US"/>
            </a:p>
          </p:txBody>
        </p:sp>
        <p:sp>
          <p:nvSpPr>
            <p:cNvPr id="44" name="Arc 389">
              <a:extLst>
                <a:ext uri="{FF2B5EF4-FFF2-40B4-BE49-F238E27FC236}">
                  <a16:creationId xmlns:a16="http://schemas.microsoft.com/office/drawing/2014/main" id="{A0DE969A-9CEB-3CEA-00B3-63D36007C997}"/>
                </a:ext>
              </a:extLst>
            </p:cNvPr>
            <p:cNvSpPr>
              <a:spLocks/>
            </p:cNvSpPr>
            <p:nvPr/>
          </p:nvSpPr>
          <p:spPr bwMode="auto">
            <a:xfrm>
              <a:off x="2281" y="2023"/>
              <a:ext cx="641" cy="310"/>
            </a:xfrm>
            <a:custGeom>
              <a:avLst/>
              <a:gdLst>
                <a:gd name="T0" fmla="*/ 0 w 21600"/>
                <a:gd name="T1" fmla="*/ 0 h 21188"/>
                <a:gd name="T2" fmla="*/ 0 w 21600"/>
                <a:gd name="T3" fmla="*/ 0 h 21188"/>
                <a:gd name="T4" fmla="*/ 0 w 21600"/>
                <a:gd name="T5" fmla="*/ 0 h 21188"/>
                <a:gd name="T6" fmla="*/ 0 60000 65536"/>
                <a:gd name="T7" fmla="*/ 0 60000 65536"/>
                <a:gd name="T8" fmla="*/ 0 60000 65536"/>
                <a:gd name="T9" fmla="*/ 0 w 21600"/>
                <a:gd name="T10" fmla="*/ 0 h 21188"/>
                <a:gd name="T11" fmla="*/ 21600 w 21600"/>
                <a:gd name="T12" fmla="*/ 21188 h 21188"/>
              </a:gdLst>
              <a:ahLst/>
              <a:cxnLst>
                <a:cxn ang="T6">
                  <a:pos x="T0" y="T1"/>
                </a:cxn>
                <a:cxn ang="T7">
                  <a:pos x="T2" y="T3"/>
                </a:cxn>
                <a:cxn ang="T8">
                  <a:pos x="T4" y="T5"/>
                </a:cxn>
              </a:cxnLst>
              <a:rect l="T9" t="T10" r="T11" b="T12"/>
              <a:pathLst>
                <a:path w="21600" h="21188" fill="none" extrusionOk="0">
                  <a:moveTo>
                    <a:pt x="4198" y="-1"/>
                  </a:moveTo>
                  <a:cubicBezTo>
                    <a:pt x="14312" y="2003"/>
                    <a:pt x="21600" y="10877"/>
                    <a:pt x="21600" y="21188"/>
                  </a:cubicBezTo>
                </a:path>
                <a:path w="21600" h="21188" stroke="0" extrusionOk="0">
                  <a:moveTo>
                    <a:pt x="4198" y="-1"/>
                  </a:moveTo>
                  <a:cubicBezTo>
                    <a:pt x="14312" y="2003"/>
                    <a:pt x="21600" y="10877"/>
                    <a:pt x="21600" y="21188"/>
                  </a:cubicBezTo>
                  <a:lnTo>
                    <a:pt x="0" y="21188"/>
                  </a:lnTo>
                  <a:close/>
                </a:path>
              </a:pathLst>
            </a:custGeom>
            <a:noFill/>
            <a:ln w="28575">
              <a:solidFill>
                <a:srgbClr val="0066FF"/>
              </a:solidFill>
              <a:round/>
              <a:headEnd/>
              <a:tailEnd/>
            </a:ln>
          </p:spPr>
          <p:txBody>
            <a:bodyPr wrap="none" anchor="ctr"/>
            <a:lstStyle/>
            <a:p>
              <a:endParaRPr lang="en-US"/>
            </a:p>
          </p:txBody>
        </p:sp>
        <p:sp>
          <p:nvSpPr>
            <p:cNvPr id="45" name="Arc 390">
              <a:extLst>
                <a:ext uri="{FF2B5EF4-FFF2-40B4-BE49-F238E27FC236}">
                  <a16:creationId xmlns:a16="http://schemas.microsoft.com/office/drawing/2014/main" id="{C51CD199-FB2D-24C3-56AB-8BD436036C55}"/>
                </a:ext>
              </a:extLst>
            </p:cNvPr>
            <p:cNvSpPr>
              <a:spLocks/>
            </p:cNvSpPr>
            <p:nvPr/>
          </p:nvSpPr>
          <p:spPr bwMode="auto">
            <a:xfrm flipH="1">
              <a:off x="2925" y="2023"/>
              <a:ext cx="641" cy="310"/>
            </a:xfrm>
            <a:custGeom>
              <a:avLst/>
              <a:gdLst>
                <a:gd name="T0" fmla="*/ 0 w 21600"/>
                <a:gd name="T1" fmla="*/ 0 h 21188"/>
                <a:gd name="T2" fmla="*/ 0 w 21600"/>
                <a:gd name="T3" fmla="*/ 0 h 21188"/>
                <a:gd name="T4" fmla="*/ 0 w 21600"/>
                <a:gd name="T5" fmla="*/ 0 h 21188"/>
                <a:gd name="T6" fmla="*/ 0 60000 65536"/>
                <a:gd name="T7" fmla="*/ 0 60000 65536"/>
                <a:gd name="T8" fmla="*/ 0 60000 65536"/>
                <a:gd name="T9" fmla="*/ 0 w 21600"/>
                <a:gd name="T10" fmla="*/ 0 h 21188"/>
                <a:gd name="T11" fmla="*/ 21600 w 21600"/>
                <a:gd name="T12" fmla="*/ 21188 h 21188"/>
              </a:gdLst>
              <a:ahLst/>
              <a:cxnLst>
                <a:cxn ang="T6">
                  <a:pos x="T0" y="T1"/>
                </a:cxn>
                <a:cxn ang="T7">
                  <a:pos x="T2" y="T3"/>
                </a:cxn>
                <a:cxn ang="T8">
                  <a:pos x="T4" y="T5"/>
                </a:cxn>
              </a:cxnLst>
              <a:rect l="T9" t="T10" r="T11" b="T12"/>
              <a:pathLst>
                <a:path w="21600" h="21188" fill="none" extrusionOk="0">
                  <a:moveTo>
                    <a:pt x="4198" y="-1"/>
                  </a:moveTo>
                  <a:cubicBezTo>
                    <a:pt x="14312" y="2003"/>
                    <a:pt x="21600" y="10877"/>
                    <a:pt x="21600" y="21188"/>
                  </a:cubicBezTo>
                </a:path>
                <a:path w="21600" h="21188" stroke="0" extrusionOk="0">
                  <a:moveTo>
                    <a:pt x="4198" y="-1"/>
                  </a:moveTo>
                  <a:cubicBezTo>
                    <a:pt x="14312" y="2003"/>
                    <a:pt x="21600" y="10877"/>
                    <a:pt x="21600" y="21188"/>
                  </a:cubicBezTo>
                  <a:lnTo>
                    <a:pt x="0" y="21188"/>
                  </a:lnTo>
                  <a:close/>
                </a:path>
              </a:pathLst>
            </a:custGeom>
            <a:noFill/>
            <a:ln w="28575">
              <a:solidFill>
                <a:srgbClr val="FFCC00"/>
              </a:solidFill>
              <a:round/>
              <a:headEnd/>
              <a:tailEnd/>
            </a:ln>
          </p:spPr>
          <p:txBody>
            <a:bodyPr wrap="none" anchor="ctr"/>
            <a:lstStyle/>
            <a:p>
              <a:endParaRPr lang="en-US"/>
            </a:p>
          </p:txBody>
        </p:sp>
        <p:sp>
          <p:nvSpPr>
            <p:cNvPr id="46" name="Freeform 391">
              <a:extLst>
                <a:ext uri="{FF2B5EF4-FFF2-40B4-BE49-F238E27FC236}">
                  <a16:creationId xmlns:a16="http://schemas.microsoft.com/office/drawing/2014/main" id="{F3FBB281-E996-9B24-D6FC-C68D683D4A6B}"/>
                </a:ext>
              </a:extLst>
            </p:cNvPr>
            <p:cNvSpPr>
              <a:spLocks/>
            </p:cNvSpPr>
            <p:nvPr/>
          </p:nvSpPr>
          <p:spPr bwMode="auto">
            <a:xfrm>
              <a:off x="2604" y="968"/>
              <a:ext cx="636" cy="80"/>
            </a:xfrm>
            <a:custGeom>
              <a:avLst/>
              <a:gdLst>
                <a:gd name="T0" fmla="*/ 0 w 636"/>
                <a:gd name="T1" fmla="*/ 0 h 80"/>
                <a:gd name="T2" fmla="*/ 172 w 636"/>
                <a:gd name="T3" fmla="*/ 2 h 80"/>
                <a:gd name="T4" fmla="*/ 222 w 636"/>
                <a:gd name="T5" fmla="*/ 32 h 80"/>
                <a:gd name="T6" fmla="*/ 400 w 636"/>
                <a:gd name="T7" fmla="*/ 30 h 80"/>
                <a:gd name="T8" fmla="*/ 446 w 636"/>
                <a:gd name="T9" fmla="*/ 68 h 80"/>
                <a:gd name="T10" fmla="*/ 636 w 636"/>
                <a:gd name="T11" fmla="*/ 80 h 80"/>
                <a:gd name="T12" fmla="*/ 0 60000 65536"/>
                <a:gd name="T13" fmla="*/ 0 60000 65536"/>
                <a:gd name="T14" fmla="*/ 0 60000 65536"/>
                <a:gd name="T15" fmla="*/ 0 60000 65536"/>
                <a:gd name="T16" fmla="*/ 0 60000 65536"/>
                <a:gd name="T17" fmla="*/ 0 60000 65536"/>
                <a:gd name="T18" fmla="*/ 0 w 636"/>
                <a:gd name="T19" fmla="*/ 0 h 80"/>
                <a:gd name="T20" fmla="*/ 636 w 636"/>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636" h="80">
                  <a:moveTo>
                    <a:pt x="0" y="0"/>
                  </a:moveTo>
                  <a:lnTo>
                    <a:pt x="172" y="2"/>
                  </a:lnTo>
                  <a:lnTo>
                    <a:pt x="222" y="32"/>
                  </a:lnTo>
                  <a:lnTo>
                    <a:pt x="400" y="30"/>
                  </a:lnTo>
                  <a:lnTo>
                    <a:pt x="446" y="68"/>
                  </a:lnTo>
                  <a:lnTo>
                    <a:pt x="636" y="80"/>
                  </a:lnTo>
                </a:path>
              </a:pathLst>
            </a:custGeom>
            <a:noFill/>
            <a:ln w="28575">
              <a:solidFill>
                <a:srgbClr val="0066FF"/>
              </a:solidFill>
              <a:round/>
              <a:headEnd/>
              <a:tailEnd/>
            </a:ln>
          </p:spPr>
          <p:txBody>
            <a:bodyPr wrap="none" anchor="ctr"/>
            <a:lstStyle/>
            <a:p>
              <a:endParaRPr lang="en-US"/>
            </a:p>
          </p:txBody>
        </p:sp>
        <p:sp>
          <p:nvSpPr>
            <p:cNvPr id="47" name="Freeform 392">
              <a:extLst>
                <a:ext uri="{FF2B5EF4-FFF2-40B4-BE49-F238E27FC236}">
                  <a16:creationId xmlns:a16="http://schemas.microsoft.com/office/drawing/2014/main" id="{4A89A205-7310-1B7E-2192-B39C96221422}"/>
                </a:ext>
              </a:extLst>
            </p:cNvPr>
            <p:cNvSpPr>
              <a:spLocks/>
            </p:cNvSpPr>
            <p:nvPr/>
          </p:nvSpPr>
          <p:spPr bwMode="auto">
            <a:xfrm>
              <a:off x="2602" y="966"/>
              <a:ext cx="638" cy="80"/>
            </a:xfrm>
            <a:custGeom>
              <a:avLst/>
              <a:gdLst>
                <a:gd name="T0" fmla="*/ 0 w 638"/>
                <a:gd name="T1" fmla="*/ 80 h 80"/>
                <a:gd name="T2" fmla="*/ 178 w 638"/>
                <a:gd name="T3" fmla="*/ 74 h 80"/>
                <a:gd name="T4" fmla="*/ 222 w 638"/>
                <a:gd name="T5" fmla="*/ 32 h 80"/>
                <a:gd name="T6" fmla="*/ 398 w 638"/>
                <a:gd name="T7" fmla="*/ 32 h 80"/>
                <a:gd name="T8" fmla="*/ 452 w 638"/>
                <a:gd name="T9" fmla="*/ 0 h 80"/>
                <a:gd name="T10" fmla="*/ 638 w 638"/>
                <a:gd name="T11" fmla="*/ 4 h 80"/>
                <a:gd name="T12" fmla="*/ 0 60000 65536"/>
                <a:gd name="T13" fmla="*/ 0 60000 65536"/>
                <a:gd name="T14" fmla="*/ 0 60000 65536"/>
                <a:gd name="T15" fmla="*/ 0 60000 65536"/>
                <a:gd name="T16" fmla="*/ 0 60000 65536"/>
                <a:gd name="T17" fmla="*/ 0 60000 65536"/>
                <a:gd name="T18" fmla="*/ 0 w 638"/>
                <a:gd name="T19" fmla="*/ 0 h 80"/>
                <a:gd name="T20" fmla="*/ 638 w 638"/>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638" h="80">
                  <a:moveTo>
                    <a:pt x="0" y="80"/>
                  </a:moveTo>
                  <a:lnTo>
                    <a:pt x="178" y="74"/>
                  </a:lnTo>
                  <a:lnTo>
                    <a:pt x="222" y="32"/>
                  </a:lnTo>
                  <a:lnTo>
                    <a:pt x="398" y="32"/>
                  </a:lnTo>
                  <a:lnTo>
                    <a:pt x="452" y="0"/>
                  </a:lnTo>
                  <a:lnTo>
                    <a:pt x="638" y="4"/>
                  </a:lnTo>
                </a:path>
              </a:pathLst>
            </a:custGeom>
            <a:noFill/>
            <a:ln w="28575">
              <a:solidFill>
                <a:srgbClr val="FFCC00"/>
              </a:solidFill>
              <a:round/>
              <a:headEnd/>
              <a:tailEnd/>
            </a:ln>
          </p:spPr>
          <p:txBody>
            <a:bodyPr wrap="none" anchor="ctr"/>
            <a:lstStyle/>
            <a:p>
              <a:endParaRPr lang="en-US"/>
            </a:p>
          </p:txBody>
        </p:sp>
        <p:sp>
          <p:nvSpPr>
            <p:cNvPr id="48" name="Freeform 393">
              <a:extLst>
                <a:ext uri="{FF2B5EF4-FFF2-40B4-BE49-F238E27FC236}">
                  <a16:creationId xmlns:a16="http://schemas.microsoft.com/office/drawing/2014/main" id="{5E7C2964-8EEB-858F-7C5E-A56A4EA3BCCD}"/>
                </a:ext>
              </a:extLst>
            </p:cNvPr>
            <p:cNvSpPr>
              <a:spLocks/>
            </p:cNvSpPr>
            <p:nvPr/>
          </p:nvSpPr>
          <p:spPr bwMode="auto">
            <a:xfrm>
              <a:off x="1280" y="1718"/>
              <a:ext cx="470" cy="96"/>
            </a:xfrm>
            <a:custGeom>
              <a:avLst/>
              <a:gdLst>
                <a:gd name="T0" fmla="*/ 0 w 470"/>
                <a:gd name="T1" fmla="*/ 0 h 96"/>
                <a:gd name="T2" fmla="*/ 106 w 470"/>
                <a:gd name="T3" fmla="*/ 54 h 96"/>
                <a:gd name="T4" fmla="*/ 152 w 470"/>
                <a:gd name="T5" fmla="*/ 44 h 96"/>
                <a:gd name="T6" fmla="*/ 270 w 470"/>
                <a:gd name="T7" fmla="*/ 90 h 96"/>
                <a:gd name="T8" fmla="*/ 344 w 470"/>
                <a:gd name="T9" fmla="*/ 68 h 96"/>
                <a:gd name="T10" fmla="*/ 470 w 470"/>
                <a:gd name="T11" fmla="*/ 96 h 96"/>
                <a:gd name="T12" fmla="*/ 0 60000 65536"/>
                <a:gd name="T13" fmla="*/ 0 60000 65536"/>
                <a:gd name="T14" fmla="*/ 0 60000 65536"/>
                <a:gd name="T15" fmla="*/ 0 60000 65536"/>
                <a:gd name="T16" fmla="*/ 0 60000 65536"/>
                <a:gd name="T17" fmla="*/ 0 60000 65536"/>
                <a:gd name="T18" fmla="*/ 0 w 470"/>
                <a:gd name="T19" fmla="*/ 0 h 96"/>
                <a:gd name="T20" fmla="*/ 470 w 470"/>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470" h="96">
                  <a:moveTo>
                    <a:pt x="0" y="0"/>
                  </a:moveTo>
                  <a:lnTo>
                    <a:pt x="106" y="54"/>
                  </a:lnTo>
                  <a:lnTo>
                    <a:pt x="152" y="44"/>
                  </a:lnTo>
                  <a:lnTo>
                    <a:pt x="270" y="90"/>
                  </a:lnTo>
                  <a:lnTo>
                    <a:pt x="344" y="68"/>
                  </a:lnTo>
                  <a:lnTo>
                    <a:pt x="470" y="96"/>
                  </a:lnTo>
                </a:path>
              </a:pathLst>
            </a:custGeom>
            <a:noFill/>
            <a:ln w="28575">
              <a:solidFill>
                <a:srgbClr val="FFCC00"/>
              </a:solidFill>
              <a:round/>
              <a:headEnd/>
              <a:tailEnd/>
            </a:ln>
          </p:spPr>
          <p:txBody>
            <a:bodyPr wrap="none" anchor="ctr"/>
            <a:lstStyle/>
            <a:p>
              <a:endParaRPr lang="en-US"/>
            </a:p>
          </p:txBody>
        </p:sp>
        <p:sp>
          <p:nvSpPr>
            <p:cNvPr id="49" name="Freeform 394">
              <a:extLst>
                <a:ext uri="{FF2B5EF4-FFF2-40B4-BE49-F238E27FC236}">
                  <a16:creationId xmlns:a16="http://schemas.microsoft.com/office/drawing/2014/main" id="{79F2D7B0-A0E3-6EDB-53E3-76141ADBD196}"/>
                </a:ext>
              </a:extLst>
            </p:cNvPr>
            <p:cNvSpPr>
              <a:spLocks/>
            </p:cNvSpPr>
            <p:nvPr/>
          </p:nvSpPr>
          <p:spPr bwMode="auto">
            <a:xfrm>
              <a:off x="1358" y="1650"/>
              <a:ext cx="330" cy="248"/>
            </a:xfrm>
            <a:custGeom>
              <a:avLst/>
              <a:gdLst>
                <a:gd name="T0" fmla="*/ 0 w 330"/>
                <a:gd name="T1" fmla="*/ 0 h 248"/>
                <a:gd name="T2" fmla="*/ 68 w 330"/>
                <a:gd name="T3" fmla="*/ 46 h 248"/>
                <a:gd name="T4" fmla="*/ 78 w 330"/>
                <a:gd name="T5" fmla="*/ 110 h 248"/>
                <a:gd name="T6" fmla="*/ 192 w 330"/>
                <a:gd name="T7" fmla="*/ 156 h 248"/>
                <a:gd name="T8" fmla="*/ 196 w 330"/>
                <a:gd name="T9" fmla="*/ 202 h 248"/>
                <a:gd name="T10" fmla="*/ 330 w 330"/>
                <a:gd name="T11" fmla="*/ 248 h 248"/>
                <a:gd name="T12" fmla="*/ 0 60000 65536"/>
                <a:gd name="T13" fmla="*/ 0 60000 65536"/>
                <a:gd name="T14" fmla="*/ 0 60000 65536"/>
                <a:gd name="T15" fmla="*/ 0 60000 65536"/>
                <a:gd name="T16" fmla="*/ 0 60000 65536"/>
                <a:gd name="T17" fmla="*/ 0 60000 65536"/>
                <a:gd name="T18" fmla="*/ 0 w 330"/>
                <a:gd name="T19" fmla="*/ 0 h 248"/>
                <a:gd name="T20" fmla="*/ 330 w 330"/>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330" h="248">
                  <a:moveTo>
                    <a:pt x="0" y="0"/>
                  </a:moveTo>
                  <a:lnTo>
                    <a:pt x="68" y="46"/>
                  </a:lnTo>
                  <a:lnTo>
                    <a:pt x="78" y="110"/>
                  </a:lnTo>
                  <a:lnTo>
                    <a:pt x="192" y="156"/>
                  </a:lnTo>
                  <a:lnTo>
                    <a:pt x="196" y="202"/>
                  </a:lnTo>
                  <a:lnTo>
                    <a:pt x="330" y="248"/>
                  </a:lnTo>
                </a:path>
              </a:pathLst>
            </a:custGeom>
            <a:noFill/>
            <a:ln w="28575">
              <a:solidFill>
                <a:srgbClr val="3333FF"/>
              </a:solidFill>
              <a:round/>
              <a:headEnd/>
              <a:tailEnd/>
            </a:ln>
          </p:spPr>
          <p:txBody>
            <a:bodyPr wrap="none" anchor="ctr"/>
            <a:lstStyle/>
            <a:p>
              <a:endParaRPr lang="en-US"/>
            </a:p>
          </p:txBody>
        </p:sp>
        <p:sp>
          <p:nvSpPr>
            <p:cNvPr id="50" name="Rectangle 395">
              <a:extLst>
                <a:ext uri="{FF2B5EF4-FFF2-40B4-BE49-F238E27FC236}">
                  <a16:creationId xmlns:a16="http://schemas.microsoft.com/office/drawing/2014/main" id="{DCE0E2B3-CAA0-998C-017B-FF92EFD6CFFD}"/>
                </a:ext>
              </a:extLst>
            </p:cNvPr>
            <p:cNvSpPr>
              <a:spLocks noChangeArrowheads="1"/>
            </p:cNvSpPr>
            <p:nvPr/>
          </p:nvSpPr>
          <p:spPr bwMode="auto">
            <a:xfrm rot="1511052">
              <a:off x="1448" y="1748"/>
              <a:ext cx="95" cy="58"/>
            </a:xfrm>
            <a:prstGeom prst="rect">
              <a:avLst/>
            </a:prstGeom>
            <a:solidFill>
              <a:schemeClr val="accent1"/>
            </a:solidFill>
            <a:ln w="7938">
              <a:solidFill>
                <a:srgbClr val="000000"/>
              </a:solidFill>
              <a:miter lim="800000"/>
              <a:headEnd/>
              <a:tailEnd/>
            </a:ln>
          </p:spPr>
          <p:txBody>
            <a:bodyPr/>
            <a:lstStyle/>
            <a:p>
              <a:endParaRPr lang="en-US"/>
            </a:p>
          </p:txBody>
        </p:sp>
        <p:sp>
          <p:nvSpPr>
            <p:cNvPr id="51" name="Freeform 396">
              <a:extLst>
                <a:ext uri="{FF2B5EF4-FFF2-40B4-BE49-F238E27FC236}">
                  <a16:creationId xmlns:a16="http://schemas.microsoft.com/office/drawing/2014/main" id="{7F0A348A-8A1F-6007-F66C-63A4F2E20B8C}"/>
                </a:ext>
              </a:extLst>
            </p:cNvPr>
            <p:cNvSpPr>
              <a:spLocks/>
            </p:cNvSpPr>
            <p:nvPr/>
          </p:nvSpPr>
          <p:spPr bwMode="auto">
            <a:xfrm>
              <a:off x="1310" y="1168"/>
              <a:ext cx="456" cy="110"/>
            </a:xfrm>
            <a:custGeom>
              <a:avLst/>
              <a:gdLst>
                <a:gd name="T0" fmla="*/ 0 w 456"/>
                <a:gd name="T1" fmla="*/ 110 h 110"/>
                <a:gd name="T2" fmla="*/ 80 w 456"/>
                <a:gd name="T3" fmla="*/ 70 h 110"/>
                <a:gd name="T4" fmla="*/ 136 w 456"/>
                <a:gd name="T5" fmla="*/ 68 h 110"/>
                <a:gd name="T6" fmla="*/ 296 w 456"/>
                <a:gd name="T7" fmla="*/ 2 h 110"/>
                <a:gd name="T8" fmla="*/ 348 w 456"/>
                <a:gd name="T9" fmla="*/ 22 h 110"/>
                <a:gd name="T10" fmla="*/ 456 w 456"/>
                <a:gd name="T11" fmla="*/ 0 h 110"/>
                <a:gd name="T12" fmla="*/ 0 60000 65536"/>
                <a:gd name="T13" fmla="*/ 0 60000 65536"/>
                <a:gd name="T14" fmla="*/ 0 60000 65536"/>
                <a:gd name="T15" fmla="*/ 0 60000 65536"/>
                <a:gd name="T16" fmla="*/ 0 60000 65536"/>
                <a:gd name="T17" fmla="*/ 0 60000 65536"/>
                <a:gd name="T18" fmla="*/ 0 w 456"/>
                <a:gd name="T19" fmla="*/ 0 h 110"/>
                <a:gd name="T20" fmla="*/ 456 w 456"/>
                <a:gd name="T21" fmla="*/ 110 h 110"/>
              </a:gdLst>
              <a:ahLst/>
              <a:cxnLst>
                <a:cxn ang="T12">
                  <a:pos x="T0" y="T1"/>
                </a:cxn>
                <a:cxn ang="T13">
                  <a:pos x="T2" y="T3"/>
                </a:cxn>
                <a:cxn ang="T14">
                  <a:pos x="T4" y="T5"/>
                </a:cxn>
                <a:cxn ang="T15">
                  <a:pos x="T6" y="T7"/>
                </a:cxn>
                <a:cxn ang="T16">
                  <a:pos x="T8" y="T9"/>
                </a:cxn>
                <a:cxn ang="T17">
                  <a:pos x="T10" y="T11"/>
                </a:cxn>
              </a:cxnLst>
              <a:rect l="T18" t="T19" r="T20" b="T21"/>
              <a:pathLst>
                <a:path w="456" h="110">
                  <a:moveTo>
                    <a:pt x="0" y="110"/>
                  </a:moveTo>
                  <a:lnTo>
                    <a:pt x="80" y="70"/>
                  </a:lnTo>
                  <a:lnTo>
                    <a:pt x="136" y="68"/>
                  </a:lnTo>
                  <a:lnTo>
                    <a:pt x="296" y="2"/>
                  </a:lnTo>
                  <a:lnTo>
                    <a:pt x="348" y="22"/>
                  </a:lnTo>
                  <a:lnTo>
                    <a:pt x="456" y="0"/>
                  </a:lnTo>
                </a:path>
              </a:pathLst>
            </a:custGeom>
            <a:noFill/>
            <a:ln w="28575">
              <a:solidFill>
                <a:srgbClr val="FFCC00"/>
              </a:solidFill>
              <a:round/>
              <a:headEnd/>
              <a:tailEnd/>
            </a:ln>
          </p:spPr>
          <p:txBody>
            <a:bodyPr wrap="none" anchor="ctr"/>
            <a:lstStyle/>
            <a:p>
              <a:endParaRPr lang="en-US"/>
            </a:p>
          </p:txBody>
        </p:sp>
        <p:sp>
          <p:nvSpPr>
            <p:cNvPr id="52" name="Freeform 397">
              <a:extLst>
                <a:ext uri="{FF2B5EF4-FFF2-40B4-BE49-F238E27FC236}">
                  <a16:creationId xmlns:a16="http://schemas.microsoft.com/office/drawing/2014/main" id="{C761130D-20DE-647F-3C29-A5E05D69012D}"/>
                </a:ext>
              </a:extLst>
            </p:cNvPr>
            <p:cNvSpPr>
              <a:spLocks/>
            </p:cNvSpPr>
            <p:nvPr/>
          </p:nvSpPr>
          <p:spPr bwMode="auto">
            <a:xfrm>
              <a:off x="1386" y="1106"/>
              <a:ext cx="322" cy="204"/>
            </a:xfrm>
            <a:custGeom>
              <a:avLst/>
              <a:gdLst>
                <a:gd name="T0" fmla="*/ 0 w 322"/>
                <a:gd name="T1" fmla="*/ 204 h 204"/>
                <a:gd name="T2" fmla="*/ 58 w 322"/>
                <a:gd name="T3" fmla="*/ 164 h 204"/>
                <a:gd name="T4" fmla="*/ 58 w 322"/>
                <a:gd name="T5" fmla="*/ 130 h 204"/>
                <a:gd name="T6" fmla="*/ 218 w 322"/>
                <a:gd name="T7" fmla="*/ 66 h 204"/>
                <a:gd name="T8" fmla="*/ 222 w 322"/>
                <a:gd name="T9" fmla="*/ 30 h 204"/>
                <a:gd name="T10" fmla="*/ 322 w 322"/>
                <a:gd name="T11" fmla="*/ 0 h 204"/>
                <a:gd name="T12" fmla="*/ 0 60000 65536"/>
                <a:gd name="T13" fmla="*/ 0 60000 65536"/>
                <a:gd name="T14" fmla="*/ 0 60000 65536"/>
                <a:gd name="T15" fmla="*/ 0 60000 65536"/>
                <a:gd name="T16" fmla="*/ 0 60000 65536"/>
                <a:gd name="T17" fmla="*/ 0 60000 65536"/>
                <a:gd name="T18" fmla="*/ 0 w 322"/>
                <a:gd name="T19" fmla="*/ 0 h 204"/>
                <a:gd name="T20" fmla="*/ 322 w 322"/>
                <a:gd name="T21" fmla="*/ 204 h 204"/>
              </a:gdLst>
              <a:ahLst/>
              <a:cxnLst>
                <a:cxn ang="T12">
                  <a:pos x="T0" y="T1"/>
                </a:cxn>
                <a:cxn ang="T13">
                  <a:pos x="T2" y="T3"/>
                </a:cxn>
                <a:cxn ang="T14">
                  <a:pos x="T4" y="T5"/>
                </a:cxn>
                <a:cxn ang="T15">
                  <a:pos x="T6" y="T7"/>
                </a:cxn>
                <a:cxn ang="T16">
                  <a:pos x="T8" y="T9"/>
                </a:cxn>
                <a:cxn ang="T17">
                  <a:pos x="T10" y="T11"/>
                </a:cxn>
              </a:cxnLst>
              <a:rect l="T18" t="T19" r="T20" b="T21"/>
              <a:pathLst>
                <a:path w="322" h="204">
                  <a:moveTo>
                    <a:pt x="0" y="204"/>
                  </a:moveTo>
                  <a:lnTo>
                    <a:pt x="58" y="164"/>
                  </a:lnTo>
                  <a:lnTo>
                    <a:pt x="58" y="130"/>
                  </a:lnTo>
                  <a:lnTo>
                    <a:pt x="218" y="66"/>
                  </a:lnTo>
                  <a:lnTo>
                    <a:pt x="222" y="30"/>
                  </a:lnTo>
                  <a:lnTo>
                    <a:pt x="322" y="0"/>
                  </a:lnTo>
                </a:path>
              </a:pathLst>
            </a:custGeom>
            <a:noFill/>
            <a:ln w="28575">
              <a:solidFill>
                <a:srgbClr val="3333FF"/>
              </a:solidFill>
              <a:round/>
              <a:headEnd/>
              <a:tailEnd/>
            </a:ln>
          </p:spPr>
          <p:txBody>
            <a:bodyPr wrap="none" anchor="ctr"/>
            <a:lstStyle/>
            <a:p>
              <a:endParaRPr lang="en-US"/>
            </a:p>
          </p:txBody>
        </p:sp>
        <p:sp>
          <p:nvSpPr>
            <p:cNvPr id="53" name="Rectangle 398">
              <a:extLst>
                <a:ext uri="{FF2B5EF4-FFF2-40B4-BE49-F238E27FC236}">
                  <a16:creationId xmlns:a16="http://schemas.microsoft.com/office/drawing/2014/main" id="{078EE318-FBA9-569B-E5FF-4504561DC245}"/>
                </a:ext>
              </a:extLst>
            </p:cNvPr>
            <p:cNvSpPr>
              <a:spLocks noChangeArrowheads="1"/>
            </p:cNvSpPr>
            <p:nvPr/>
          </p:nvSpPr>
          <p:spPr bwMode="auto">
            <a:xfrm rot="-1277282">
              <a:off x="1486" y="1170"/>
              <a:ext cx="95" cy="58"/>
            </a:xfrm>
            <a:prstGeom prst="rect">
              <a:avLst/>
            </a:prstGeom>
            <a:solidFill>
              <a:schemeClr val="accent1"/>
            </a:solidFill>
            <a:ln w="7938">
              <a:solidFill>
                <a:srgbClr val="000000"/>
              </a:solidFill>
              <a:miter lim="800000"/>
              <a:headEnd/>
              <a:tailEnd/>
            </a:ln>
          </p:spPr>
          <p:txBody>
            <a:bodyPr/>
            <a:lstStyle/>
            <a:p>
              <a:endParaRPr lang="en-US"/>
            </a:p>
          </p:txBody>
        </p:sp>
        <p:sp>
          <p:nvSpPr>
            <p:cNvPr id="54" name="Freeform 399">
              <a:extLst>
                <a:ext uri="{FF2B5EF4-FFF2-40B4-BE49-F238E27FC236}">
                  <a16:creationId xmlns:a16="http://schemas.microsoft.com/office/drawing/2014/main" id="{F104388C-DCAA-4867-F02D-DDC9EB9A4C60}"/>
                </a:ext>
              </a:extLst>
            </p:cNvPr>
            <p:cNvSpPr>
              <a:spLocks/>
            </p:cNvSpPr>
            <p:nvPr/>
          </p:nvSpPr>
          <p:spPr bwMode="auto">
            <a:xfrm>
              <a:off x="4134" y="1107"/>
              <a:ext cx="316" cy="197"/>
            </a:xfrm>
            <a:custGeom>
              <a:avLst/>
              <a:gdLst>
                <a:gd name="T0" fmla="*/ 0 w 316"/>
                <a:gd name="T1" fmla="*/ 0 h 197"/>
                <a:gd name="T2" fmla="*/ 75 w 316"/>
                <a:gd name="T3" fmla="*/ 24 h 197"/>
                <a:gd name="T4" fmla="*/ 87 w 316"/>
                <a:gd name="T5" fmla="*/ 57 h 197"/>
                <a:gd name="T6" fmla="*/ 264 w 316"/>
                <a:gd name="T7" fmla="*/ 125 h 197"/>
                <a:gd name="T8" fmla="*/ 262 w 316"/>
                <a:gd name="T9" fmla="*/ 164 h 197"/>
                <a:gd name="T10" fmla="*/ 316 w 316"/>
                <a:gd name="T11" fmla="*/ 197 h 197"/>
                <a:gd name="T12" fmla="*/ 0 60000 65536"/>
                <a:gd name="T13" fmla="*/ 0 60000 65536"/>
                <a:gd name="T14" fmla="*/ 0 60000 65536"/>
                <a:gd name="T15" fmla="*/ 0 60000 65536"/>
                <a:gd name="T16" fmla="*/ 0 60000 65536"/>
                <a:gd name="T17" fmla="*/ 0 60000 65536"/>
                <a:gd name="T18" fmla="*/ 0 w 316"/>
                <a:gd name="T19" fmla="*/ 0 h 197"/>
                <a:gd name="T20" fmla="*/ 316 w 316"/>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316" h="197">
                  <a:moveTo>
                    <a:pt x="0" y="0"/>
                  </a:moveTo>
                  <a:lnTo>
                    <a:pt x="75" y="24"/>
                  </a:lnTo>
                  <a:lnTo>
                    <a:pt x="87" y="57"/>
                  </a:lnTo>
                  <a:lnTo>
                    <a:pt x="264" y="125"/>
                  </a:lnTo>
                  <a:lnTo>
                    <a:pt x="262" y="164"/>
                  </a:lnTo>
                  <a:lnTo>
                    <a:pt x="316" y="197"/>
                  </a:lnTo>
                </a:path>
              </a:pathLst>
            </a:custGeom>
            <a:noFill/>
            <a:ln w="28575">
              <a:solidFill>
                <a:srgbClr val="FFCC00"/>
              </a:solidFill>
              <a:round/>
              <a:headEnd/>
              <a:tailEnd/>
            </a:ln>
          </p:spPr>
          <p:txBody>
            <a:bodyPr wrap="none" anchor="ctr"/>
            <a:lstStyle/>
            <a:p>
              <a:endParaRPr lang="en-US"/>
            </a:p>
          </p:txBody>
        </p:sp>
        <p:sp>
          <p:nvSpPr>
            <p:cNvPr id="55" name="Freeform 400">
              <a:extLst>
                <a:ext uri="{FF2B5EF4-FFF2-40B4-BE49-F238E27FC236}">
                  <a16:creationId xmlns:a16="http://schemas.microsoft.com/office/drawing/2014/main" id="{81C7BFC1-8ED2-A67D-1A3A-F9A4883BCF40}"/>
                </a:ext>
              </a:extLst>
            </p:cNvPr>
            <p:cNvSpPr>
              <a:spLocks/>
            </p:cNvSpPr>
            <p:nvPr/>
          </p:nvSpPr>
          <p:spPr bwMode="auto">
            <a:xfrm>
              <a:off x="4122" y="1715"/>
              <a:ext cx="448" cy="100"/>
            </a:xfrm>
            <a:custGeom>
              <a:avLst/>
              <a:gdLst>
                <a:gd name="T0" fmla="*/ 0 w 448"/>
                <a:gd name="T1" fmla="*/ 102 h 99"/>
                <a:gd name="T2" fmla="*/ 93 w 448"/>
                <a:gd name="T3" fmla="*/ 83 h 99"/>
                <a:gd name="T4" fmla="*/ 141 w 448"/>
                <a:gd name="T5" fmla="*/ 110 h 99"/>
                <a:gd name="T6" fmla="*/ 304 w 448"/>
                <a:gd name="T7" fmla="*/ 33 h 99"/>
                <a:gd name="T8" fmla="*/ 354 w 448"/>
                <a:gd name="T9" fmla="*/ 62 h 99"/>
                <a:gd name="T10" fmla="*/ 448 w 448"/>
                <a:gd name="T11" fmla="*/ 0 h 99"/>
                <a:gd name="T12" fmla="*/ 0 60000 65536"/>
                <a:gd name="T13" fmla="*/ 0 60000 65536"/>
                <a:gd name="T14" fmla="*/ 0 60000 65536"/>
                <a:gd name="T15" fmla="*/ 0 60000 65536"/>
                <a:gd name="T16" fmla="*/ 0 60000 65536"/>
                <a:gd name="T17" fmla="*/ 0 60000 65536"/>
                <a:gd name="T18" fmla="*/ 0 w 448"/>
                <a:gd name="T19" fmla="*/ 0 h 99"/>
                <a:gd name="T20" fmla="*/ 448 w 448"/>
                <a:gd name="T21" fmla="*/ 99 h 99"/>
              </a:gdLst>
              <a:ahLst/>
              <a:cxnLst>
                <a:cxn ang="T12">
                  <a:pos x="T0" y="T1"/>
                </a:cxn>
                <a:cxn ang="T13">
                  <a:pos x="T2" y="T3"/>
                </a:cxn>
                <a:cxn ang="T14">
                  <a:pos x="T4" y="T5"/>
                </a:cxn>
                <a:cxn ang="T15">
                  <a:pos x="T6" y="T7"/>
                </a:cxn>
                <a:cxn ang="T16">
                  <a:pos x="T8" y="T9"/>
                </a:cxn>
                <a:cxn ang="T17">
                  <a:pos x="T10" y="T11"/>
                </a:cxn>
              </a:cxnLst>
              <a:rect l="T18" t="T19" r="T20" b="T21"/>
              <a:pathLst>
                <a:path w="448" h="99">
                  <a:moveTo>
                    <a:pt x="0" y="91"/>
                  </a:moveTo>
                  <a:lnTo>
                    <a:pt x="93" y="72"/>
                  </a:lnTo>
                  <a:lnTo>
                    <a:pt x="141" y="99"/>
                  </a:lnTo>
                  <a:lnTo>
                    <a:pt x="304" y="33"/>
                  </a:lnTo>
                  <a:lnTo>
                    <a:pt x="354" y="51"/>
                  </a:lnTo>
                  <a:lnTo>
                    <a:pt x="448" y="0"/>
                  </a:lnTo>
                </a:path>
              </a:pathLst>
            </a:custGeom>
            <a:noFill/>
            <a:ln w="28575">
              <a:solidFill>
                <a:srgbClr val="3333FF"/>
              </a:solidFill>
              <a:round/>
              <a:headEnd/>
              <a:tailEnd/>
            </a:ln>
          </p:spPr>
          <p:txBody>
            <a:bodyPr wrap="none" anchor="ctr"/>
            <a:lstStyle/>
            <a:p>
              <a:endParaRPr lang="en-US"/>
            </a:p>
          </p:txBody>
        </p:sp>
        <p:sp>
          <p:nvSpPr>
            <p:cNvPr id="56" name="Freeform 401">
              <a:extLst>
                <a:ext uri="{FF2B5EF4-FFF2-40B4-BE49-F238E27FC236}">
                  <a16:creationId xmlns:a16="http://schemas.microsoft.com/office/drawing/2014/main" id="{F313BBAB-9029-D5EF-CB88-B9477EB7A7F6}"/>
                </a:ext>
              </a:extLst>
            </p:cNvPr>
            <p:cNvSpPr>
              <a:spLocks/>
            </p:cNvSpPr>
            <p:nvPr/>
          </p:nvSpPr>
          <p:spPr bwMode="auto">
            <a:xfrm>
              <a:off x="4077" y="1166"/>
              <a:ext cx="449" cy="101"/>
            </a:xfrm>
            <a:custGeom>
              <a:avLst/>
              <a:gdLst>
                <a:gd name="T0" fmla="*/ 0 w 450"/>
                <a:gd name="T1" fmla="*/ 0 h 96"/>
                <a:gd name="T2" fmla="*/ 84 w 450"/>
                <a:gd name="T3" fmla="*/ 31 h 96"/>
                <a:gd name="T4" fmla="*/ 147 w 450"/>
                <a:gd name="T5" fmla="*/ 0 h 96"/>
                <a:gd name="T6" fmla="*/ 308 w 450"/>
                <a:gd name="T7" fmla="*/ 115 h 96"/>
                <a:gd name="T8" fmla="*/ 368 w 450"/>
                <a:gd name="T9" fmla="*/ 99 h 96"/>
                <a:gd name="T10" fmla="*/ 439 w 450"/>
                <a:gd name="T11" fmla="*/ 168 h 96"/>
                <a:gd name="T12" fmla="*/ 0 60000 65536"/>
                <a:gd name="T13" fmla="*/ 0 60000 65536"/>
                <a:gd name="T14" fmla="*/ 0 60000 65536"/>
                <a:gd name="T15" fmla="*/ 0 60000 65536"/>
                <a:gd name="T16" fmla="*/ 0 60000 65536"/>
                <a:gd name="T17" fmla="*/ 0 60000 65536"/>
                <a:gd name="T18" fmla="*/ 0 w 450"/>
                <a:gd name="T19" fmla="*/ 0 h 96"/>
                <a:gd name="T20" fmla="*/ 450 w 450"/>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450" h="96">
                  <a:moveTo>
                    <a:pt x="0" y="0"/>
                  </a:moveTo>
                  <a:lnTo>
                    <a:pt x="84" y="19"/>
                  </a:lnTo>
                  <a:lnTo>
                    <a:pt x="147" y="0"/>
                  </a:lnTo>
                  <a:lnTo>
                    <a:pt x="319" y="66"/>
                  </a:lnTo>
                  <a:lnTo>
                    <a:pt x="379" y="57"/>
                  </a:lnTo>
                  <a:lnTo>
                    <a:pt x="450" y="96"/>
                  </a:lnTo>
                </a:path>
              </a:pathLst>
            </a:custGeom>
            <a:noFill/>
            <a:ln w="28575">
              <a:solidFill>
                <a:srgbClr val="3333FF"/>
              </a:solidFill>
              <a:round/>
              <a:headEnd/>
              <a:tailEnd/>
            </a:ln>
          </p:spPr>
          <p:txBody>
            <a:bodyPr wrap="none" anchor="ctr"/>
            <a:lstStyle/>
            <a:p>
              <a:endParaRPr lang="en-US"/>
            </a:p>
          </p:txBody>
        </p:sp>
        <p:sp>
          <p:nvSpPr>
            <p:cNvPr id="57" name="Rectangle 402">
              <a:extLst>
                <a:ext uri="{FF2B5EF4-FFF2-40B4-BE49-F238E27FC236}">
                  <a16:creationId xmlns:a16="http://schemas.microsoft.com/office/drawing/2014/main" id="{C487794A-53A5-4CFF-CE5D-D4DEF0CA9F47}"/>
                </a:ext>
              </a:extLst>
            </p:cNvPr>
            <p:cNvSpPr>
              <a:spLocks noChangeArrowheads="1"/>
            </p:cNvSpPr>
            <p:nvPr/>
          </p:nvSpPr>
          <p:spPr bwMode="auto">
            <a:xfrm rot="1511052">
              <a:off x="4265" y="1169"/>
              <a:ext cx="95" cy="58"/>
            </a:xfrm>
            <a:prstGeom prst="rect">
              <a:avLst/>
            </a:prstGeom>
            <a:solidFill>
              <a:schemeClr val="accent1"/>
            </a:solidFill>
            <a:ln w="7938">
              <a:solidFill>
                <a:srgbClr val="000000"/>
              </a:solidFill>
              <a:miter lim="800000"/>
              <a:headEnd/>
              <a:tailEnd/>
            </a:ln>
          </p:spPr>
          <p:txBody>
            <a:bodyPr/>
            <a:lstStyle/>
            <a:p>
              <a:endParaRPr lang="en-US"/>
            </a:p>
          </p:txBody>
        </p:sp>
        <p:sp>
          <p:nvSpPr>
            <p:cNvPr id="58" name="Oval 403">
              <a:extLst>
                <a:ext uri="{FF2B5EF4-FFF2-40B4-BE49-F238E27FC236}">
                  <a16:creationId xmlns:a16="http://schemas.microsoft.com/office/drawing/2014/main" id="{3763978E-D927-EEBA-A88F-240D616893BF}"/>
                </a:ext>
              </a:extLst>
            </p:cNvPr>
            <p:cNvSpPr>
              <a:spLocks noChangeArrowheads="1"/>
            </p:cNvSpPr>
            <p:nvPr/>
          </p:nvSpPr>
          <p:spPr bwMode="auto">
            <a:xfrm rot="93880">
              <a:off x="3053" y="1994"/>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59" name="AutoShape 404">
              <a:extLst>
                <a:ext uri="{FF2B5EF4-FFF2-40B4-BE49-F238E27FC236}">
                  <a16:creationId xmlns:a16="http://schemas.microsoft.com/office/drawing/2014/main" id="{584EBFEF-C458-4B95-F579-6B8DDEE42C4B}"/>
                </a:ext>
              </a:extLst>
            </p:cNvPr>
            <p:cNvSpPr>
              <a:spLocks noChangeArrowheads="1"/>
            </p:cNvSpPr>
            <p:nvPr/>
          </p:nvSpPr>
          <p:spPr bwMode="auto">
            <a:xfrm rot="245893">
              <a:off x="3089" y="2005"/>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60" name="Oval 405">
              <a:extLst>
                <a:ext uri="{FF2B5EF4-FFF2-40B4-BE49-F238E27FC236}">
                  <a16:creationId xmlns:a16="http://schemas.microsoft.com/office/drawing/2014/main" id="{00A75472-DA6B-733E-D034-C40910EEA914}"/>
                </a:ext>
              </a:extLst>
            </p:cNvPr>
            <p:cNvSpPr>
              <a:spLocks noChangeArrowheads="1"/>
            </p:cNvSpPr>
            <p:nvPr/>
          </p:nvSpPr>
          <p:spPr bwMode="auto">
            <a:xfrm rot="-205518">
              <a:off x="3048" y="1905"/>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61" name="AutoShape 406">
              <a:extLst>
                <a:ext uri="{FF2B5EF4-FFF2-40B4-BE49-F238E27FC236}">
                  <a16:creationId xmlns:a16="http://schemas.microsoft.com/office/drawing/2014/main" id="{FF42FDFA-E0F8-9778-867B-E221B073D1AF}"/>
                </a:ext>
              </a:extLst>
            </p:cNvPr>
            <p:cNvSpPr>
              <a:spLocks noChangeArrowheads="1"/>
            </p:cNvSpPr>
            <p:nvPr/>
          </p:nvSpPr>
          <p:spPr bwMode="auto">
            <a:xfrm rot="-53504">
              <a:off x="3084" y="1912"/>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62" name="Oval 407">
              <a:extLst>
                <a:ext uri="{FF2B5EF4-FFF2-40B4-BE49-F238E27FC236}">
                  <a16:creationId xmlns:a16="http://schemas.microsoft.com/office/drawing/2014/main" id="{AD05A619-B4E4-CF5F-291A-4847496517FA}"/>
                </a:ext>
              </a:extLst>
            </p:cNvPr>
            <p:cNvSpPr>
              <a:spLocks noChangeArrowheads="1"/>
            </p:cNvSpPr>
            <p:nvPr/>
          </p:nvSpPr>
          <p:spPr bwMode="auto">
            <a:xfrm rot="-205518">
              <a:off x="2639" y="1992"/>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63" name="AutoShape 408">
              <a:extLst>
                <a:ext uri="{FF2B5EF4-FFF2-40B4-BE49-F238E27FC236}">
                  <a16:creationId xmlns:a16="http://schemas.microsoft.com/office/drawing/2014/main" id="{F23EA370-5670-9BDD-2FD2-A12541B6F586}"/>
                </a:ext>
              </a:extLst>
            </p:cNvPr>
            <p:cNvSpPr>
              <a:spLocks noChangeArrowheads="1"/>
            </p:cNvSpPr>
            <p:nvPr/>
          </p:nvSpPr>
          <p:spPr bwMode="auto">
            <a:xfrm rot="-53504">
              <a:off x="2675" y="1999"/>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64" name="Oval 409">
              <a:extLst>
                <a:ext uri="{FF2B5EF4-FFF2-40B4-BE49-F238E27FC236}">
                  <a16:creationId xmlns:a16="http://schemas.microsoft.com/office/drawing/2014/main" id="{25F3990B-33AE-78B8-C751-AB950B5C50A9}"/>
                </a:ext>
              </a:extLst>
            </p:cNvPr>
            <p:cNvSpPr>
              <a:spLocks noChangeArrowheads="1"/>
            </p:cNvSpPr>
            <p:nvPr/>
          </p:nvSpPr>
          <p:spPr bwMode="auto">
            <a:xfrm rot="93880">
              <a:off x="2635" y="1903"/>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65" name="AutoShape 410">
              <a:extLst>
                <a:ext uri="{FF2B5EF4-FFF2-40B4-BE49-F238E27FC236}">
                  <a16:creationId xmlns:a16="http://schemas.microsoft.com/office/drawing/2014/main" id="{4B13E92A-77A4-550E-CFA6-C5BF0C4EB1DD}"/>
                </a:ext>
              </a:extLst>
            </p:cNvPr>
            <p:cNvSpPr>
              <a:spLocks noChangeArrowheads="1"/>
            </p:cNvSpPr>
            <p:nvPr/>
          </p:nvSpPr>
          <p:spPr bwMode="auto">
            <a:xfrm rot="245893">
              <a:off x="2671" y="1914"/>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66" name="Oval 411">
              <a:extLst>
                <a:ext uri="{FF2B5EF4-FFF2-40B4-BE49-F238E27FC236}">
                  <a16:creationId xmlns:a16="http://schemas.microsoft.com/office/drawing/2014/main" id="{72FB245A-7372-09A0-C1A9-060310386D8C}"/>
                </a:ext>
              </a:extLst>
            </p:cNvPr>
            <p:cNvSpPr>
              <a:spLocks noChangeArrowheads="1"/>
            </p:cNvSpPr>
            <p:nvPr/>
          </p:nvSpPr>
          <p:spPr bwMode="auto">
            <a:xfrm rot="814006">
              <a:off x="1642" y="1768"/>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67" name="AutoShape 412">
              <a:extLst>
                <a:ext uri="{FF2B5EF4-FFF2-40B4-BE49-F238E27FC236}">
                  <a16:creationId xmlns:a16="http://schemas.microsoft.com/office/drawing/2014/main" id="{48ED1689-BDB6-54A9-873A-320AF156DC13}"/>
                </a:ext>
              </a:extLst>
            </p:cNvPr>
            <p:cNvSpPr>
              <a:spLocks noChangeArrowheads="1"/>
            </p:cNvSpPr>
            <p:nvPr/>
          </p:nvSpPr>
          <p:spPr bwMode="auto">
            <a:xfrm rot="966021">
              <a:off x="1677" y="1780"/>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68" name="Oval 413">
              <a:extLst>
                <a:ext uri="{FF2B5EF4-FFF2-40B4-BE49-F238E27FC236}">
                  <a16:creationId xmlns:a16="http://schemas.microsoft.com/office/drawing/2014/main" id="{E0BDB4AB-F154-49BC-F794-EB48B91110E2}"/>
                </a:ext>
              </a:extLst>
            </p:cNvPr>
            <p:cNvSpPr>
              <a:spLocks noChangeArrowheads="1"/>
            </p:cNvSpPr>
            <p:nvPr/>
          </p:nvSpPr>
          <p:spPr bwMode="auto">
            <a:xfrm rot="1050912">
              <a:off x="1570" y="1842"/>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69" name="AutoShape 414">
              <a:extLst>
                <a:ext uri="{FF2B5EF4-FFF2-40B4-BE49-F238E27FC236}">
                  <a16:creationId xmlns:a16="http://schemas.microsoft.com/office/drawing/2014/main" id="{97017607-F70D-F8AC-7152-53B761AD57AB}"/>
                </a:ext>
              </a:extLst>
            </p:cNvPr>
            <p:cNvSpPr>
              <a:spLocks noChangeArrowheads="1"/>
            </p:cNvSpPr>
            <p:nvPr/>
          </p:nvSpPr>
          <p:spPr bwMode="auto">
            <a:xfrm rot="1202926">
              <a:off x="1607" y="1851"/>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70" name="Oval 415">
              <a:extLst>
                <a:ext uri="{FF2B5EF4-FFF2-40B4-BE49-F238E27FC236}">
                  <a16:creationId xmlns:a16="http://schemas.microsoft.com/office/drawing/2014/main" id="{A39734A5-815B-59C9-49F0-27AAE661CC6C}"/>
                </a:ext>
              </a:extLst>
            </p:cNvPr>
            <p:cNvSpPr>
              <a:spLocks noChangeArrowheads="1"/>
            </p:cNvSpPr>
            <p:nvPr/>
          </p:nvSpPr>
          <p:spPr bwMode="auto">
            <a:xfrm rot="1911330">
              <a:off x="1287" y="1606"/>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71" name="AutoShape 416">
              <a:extLst>
                <a:ext uri="{FF2B5EF4-FFF2-40B4-BE49-F238E27FC236}">
                  <a16:creationId xmlns:a16="http://schemas.microsoft.com/office/drawing/2014/main" id="{497F70BB-00A9-5CF2-C4DF-A1B9C2FC3257}"/>
                </a:ext>
              </a:extLst>
            </p:cNvPr>
            <p:cNvSpPr>
              <a:spLocks noChangeArrowheads="1"/>
            </p:cNvSpPr>
            <p:nvPr/>
          </p:nvSpPr>
          <p:spPr bwMode="auto">
            <a:xfrm rot="2063342">
              <a:off x="1324" y="1617"/>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72" name="Oval 417">
              <a:extLst>
                <a:ext uri="{FF2B5EF4-FFF2-40B4-BE49-F238E27FC236}">
                  <a16:creationId xmlns:a16="http://schemas.microsoft.com/office/drawing/2014/main" id="{AC8F6C40-6672-8232-0826-DF85E8538662}"/>
                </a:ext>
              </a:extLst>
            </p:cNvPr>
            <p:cNvSpPr>
              <a:spLocks noChangeArrowheads="1"/>
            </p:cNvSpPr>
            <p:nvPr/>
          </p:nvSpPr>
          <p:spPr bwMode="auto">
            <a:xfrm rot="1594986">
              <a:off x="1224" y="1676"/>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73" name="AutoShape 418">
              <a:extLst>
                <a:ext uri="{FF2B5EF4-FFF2-40B4-BE49-F238E27FC236}">
                  <a16:creationId xmlns:a16="http://schemas.microsoft.com/office/drawing/2014/main" id="{4B5EFFBC-15EF-5F01-836D-C47AF3773B33}"/>
                </a:ext>
              </a:extLst>
            </p:cNvPr>
            <p:cNvSpPr>
              <a:spLocks noChangeArrowheads="1"/>
            </p:cNvSpPr>
            <p:nvPr/>
          </p:nvSpPr>
          <p:spPr bwMode="auto">
            <a:xfrm rot="1746998">
              <a:off x="1259" y="1689"/>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74" name="Oval 419">
              <a:extLst>
                <a:ext uri="{FF2B5EF4-FFF2-40B4-BE49-F238E27FC236}">
                  <a16:creationId xmlns:a16="http://schemas.microsoft.com/office/drawing/2014/main" id="{F553DCC6-4186-EB4F-010D-A24E488DA145}"/>
                </a:ext>
              </a:extLst>
            </p:cNvPr>
            <p:cNvSpPr>
              <a:spLocks noChangeArrowheads="1"/>
            </p:cNvSpPr>
            <p:nvPr/>
          </p:nvSpPr>
          <p:spPr bwMode="auto">
            <a:xfrm rot="-2650724">
              <a:off x="1152" y="1299"/>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75" name="AutoShape 420">
              <a:extLst>
                <a:ext uri="{FF2B5EF4-FFF2-40B4-BE49-F238E27FC236}">
                  <a16:creationId xmlns:a16="http://schemas.microsoft.com/office/drawing/2014/main" id="{84C139EA-925C-8561-137C-A227FC5EA4FB}"/>
                </a:ext>
              </a:extLst>
            </p:cNvPr>
            <p:cNvSpPr>
              <a:spLocks noChangeArrowheads="1"/>
            </p:cNvSpPr>
            <p:nvPr/>
          </p:nvSpPr>
          <p:spPr bwMode="auto">
            <a:xfrm rot="-2498712">
              <a:off x="1186" y="1305"/>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76" name="Oval 421">
              <a:extLst>
                <a:ext uri="{FF2B5EF4-FFF2-40B4-BE49-F238E27FC236}">
                  <a16:creationId xmlns:a16="http://schemas.microsoft.com/office/drawing/2014/main" id="{FE887F04-D217-D5BA-D112-065BD33E08F2}"/>
                </a:ext>
              </a:extLst>
            </p:cNvPr>
            <p:cNvSpPr>
              <a:spLocks noChangeArrowheads="1"/>
            </p:cNvSpPr>
            <p:nvPr/>
          </p:nvSpPr>
          <p:spPr bwMode="auto">
            <a:xfrm rot="-2719334">
              <a:off x="1248" y="1329"/>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77" name="AutoShape 422">
              <a:extLst>
                <a:ext uri="{FF2B5EF4-FFF2-40B4-BE49-F238E27FC236}">
                  <a16:creationId xmlns:a16="http://schemas.microsoft.com/office/drawing/2014/main" id="{A151E950-6B80-3099-1BA3-068DEB3066C8}"/>
                </a:ext>
              </a:extLst>
            </p:cNvPr>
            <p:cNvSpPr>
              <a:spLocks noChangeArrowheads="1"/>
            </p:cNvSpPr>
            <p:nvPr/>
          </p:nvSpPr>
          <p:spPr bwMode="auto">
            <a:xfrm rot="-2567322">
              <a:off x="1279" y="1333"/>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78" name="Oval 423">
              <a:extLst>
                <a:ext uri="{FF2B5EF4-FFF2-40B4-BE49-F238E27FC236}">
                  <a16:creationId xmlns:a16="http://schemas.microsoft.com/office/drawing/2014/main" id="{2773C9E8-4D8A-82BC-8F98-8C4EF6B4E2A3}"/>
                </a:ext>
              </a:extLst>
            </p:cNvPr>
            <p:cNvSpPr>
              <a:spLocks noChangeArrowheads="1"/>
            </p:cNvSpPr>
            <p:nvPr/>
          </p:nvSpPr>
          <p:spPr bwMode="auto">
            <a:xfrm rot="-2875454">
              <a:off x="4569" y="1603"/>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79" name="AutoShape 424">
              <a:extLst>
                <a:ext uri="{FF2B5EF4-FFF2-40B4-BE49-F238E27FC236}">
                  <a16:creationId xmlns:a16="http://schemas.microsoft.com/office/drawing/2014/main" id="{ABD6F492-7D8C-B52F-B924-E212B7FF7531}"/>
                </a:ext>
              </a:extLst>
            </p:cNvPr>
            <p:cNvSpPr>
              <a:spLocks noChangeArrowheads="1"/>
            </p:cNvSpPr>
            <p:nvPr/>
          </p:nvSpPr>
          <p:spPr bwMode="auto">
            <a:xfrm rot="-2723441">
              <a:off x="4600" y="1606"/>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80" name="Freeform 425">
              <a:extLst>
                <a:ext uri="{FF2B5EF4-FFF2-40B4-BE49-F238E27FC236}">
                  <a16:creationId xmlns:a16="http://schemas.microsoft.com/office/drawing/2014/main" id="{E1351B70-67FF-1265-7E85-039E30B9B784}"/>
                </a:ext>
              </a:extLst>
            </p:cNvPr>
            <p:cNvSpPr>
              <a:spLocks/>
            </p:cNvSpPr>
            <p:nvPr/>
          </p:nvSpPr>
          <p:spPr bwMode="auto">
            <a:xfrm>
              <a:off x="1828" y="2637"/>
              <a:ext cx="177" cy="89"/>
            </a:xfrm>
            <a:custGeom>
              <a:avLst/>
              <a:gdLst>
                <a:gd name="T0" fmla="*/ 177 w 177"/>
                <a:gd name="T1" fmla="*/ 0 h 89"/>
                <a:gd name="T2" fmla="*/ 138 w 177"/>
                <a:gd name="T3" fmla="*/ 44 h 89"/>
                <a:gd name="T4" fmla="*/ 155 w 177"/>
                <a:gd name="T5" fmla="*/ 89 h 89"/>
                <a:gd name="T6" fmla="*/ 0 w 177"/>
                <a:gd name="T7" fmla="*/ 36 h 89"/>
                <a:gd name="T8" fmla="*/ 0 60000 65536"/>
                <a:gd name="T9" fmla="*/ 0 60000 65536"/>
                <a:gd name="T10" fmla="*/ 0 60000 65536"/>
                <a:gd name="T11" fmla="*/ 0 60000 65536"/>
                <a:gd name="T12" fmla="*/ 0 w 177"/>
                <a:gd name="T13" fmla="*/ 0 h 89"/>
                <a:gd name="T14" fmla="*/ 177 w 177"/>
                <a:gd name="T15" fmla="*/ 89 h 89"/>
              </a:gdLst>
              <a:ahLst/>
              <a:cxnLst>
                <a:cxn ang="T8">
                  <a:pos x="T0" y="T1"/>
                </a:cxn>
                <a:cxn ang="T9">
                  <a:pos x="T2" y="T3"/>
                </a:cxn>
                <a:cxn ang="T10">
                  <a:pos x="T4" y="T5"/>
                </a:cxn>
                <a:cxn ang="T11">
                  <a:pos x="T6" y="T7"/>
                </a:cxn>
              </a:cxnLst>
              <a:rect l="T12" t="T13" r="T14" b="T15"/>
              <a:pathLst>
                <a:path w="177" h="89">
                  <a:moveTo>
                    <a:pt x="177" y="0"/>
                  </a:moveTo>
                  <a:lnTo>
                    <a:pt x="138" y="44"/>
                  </a:lnTo>
                  <a:lnTo>
                    <a:pt x="155" y="89"/>
                  </a:lnTo>
                  <a:lnTo>
                    <a:pt x="0" y="36"/>
                  </a:lnTo>
                </a:path>
              </a:pathLst>
            </a:custGeom>
            <a:noFill/>
            <a:ln w="28575">
              <a:solidFill>
                <a:srgbClr val="FF0000"/>
              </a:solidFill>
              <a:round/>
              <a:headEnd/>
              <a:tailEnd/>
            </a:ln>
          </p:spPr>
          <p:txBody>
            <a:bodyPr wrap="none" anchor="ctr"/>
            <a:lstStyle/>
            <a:p>
              <a:endParaRPr lang="en-US"/>
            </a:p>
          </p:txBody>
        </p:sp>
        <p:sp>
          <p:nvSpPr>
            <p:cNvPr id="81" name="Line 426">
              <a:extLst>
                <a:ext uri="{FF2B5EF4-FFF2-40B4-BE49-F238E27FC236}">
                  <a16:creationId xmlns:a16="http://schemas.microsoft.com/office/drawing/2014/main" id="{2BCC65B4-4D1F-8353-ED46-D9E502DB7C0C}"/>
                </a:ext>
              </a:extLst>
            </p:cNvPr>
            <p:cNvSpPr>
              <a:spLocks noChangeShapeType="1"/>
            </p:cNvSpPr>
            <p:nvPr/>
          </p:nvSpPr>
          <p:spPr bwMode="auto">
            <a:xfrm>
              <a:off x="1316" y="2496"/>
              <a:ext cx="126" cy="40"/>
            </a:xfrm>
            <a:prstGeom prst="line">
              <a:avLst/>
            </a:prstGeom>
            <a:noFill/>
            <a:ln w="28575">
              <a:solidFill>
                <a:srgbClr val="FF0000"/>
              </a:solidFill>
              <a:round/>
              <a:headEnd/>
              <a:tailEnd/>
            </a:ln>
          </p:spPr>
          <p:txBody>
            <a:bodyPr wrap="none" anchor="ctr"/>
            <a:lstStyle/>
            <a:p>
              <a:endParaRPr lang="en-US"/>
            </a:p>
          </p:txBody>
        </p:sp>
        <p:sp>
          <p:nvSpPr>
            <p:cNvPr id="82" name="Freeform 427">
              <a:extLst>
                <a:ext uri="{FF2B5EF4-FFF2-40B4-BE49-F238E27FC236}">
                  <a16:creationId xmlns:a16="http://schemas.microsoft.com/office/drawing/2014/main" id="{2F8EAC22-9ED8-BBEB-C17E-A17DFF128F66}"/>
                </a:ext>
              </a:extLst>
            </p:cNvPr>
            <p:cNvSpPr>
              <a:spLocks/>
            </p:cNvSpPr>
            <p:nvPr/>
          </p:nvSpPr>
          <p:spPr bwMode="auto">
            <a:xfrm>
              <a:off x="1281" y="2522"/>
              <a:ext cx="103" cy="91"/>
            </a:xfrm>
            <a:custGeom>
              <a:avLst/>
              <a:gdLst>
                <a:gd name="T0" fmla="*/ 0 w 103"/>
                <a:gd name="T1" fmla="*/ 67 h 91"/>
                <a:gd name="T2" fmla="*/ 73 w 103"/>
                <a:gd name="T3" fmla="*/ 91 h 91"/>
                <a:gd name="T4" fmla="*/ 103 w 103"/>
                <a:gd name="T5" fmla="*/ 0 h 91"/>
                <a:gd name="T6" fmla="*/ 0 60000 65536"/>
                <a:gd name="T7" fmla="*/ 0 60000 65536"/>
                <a:gd name="T8" fmla="*/ 0 60000 65536"/>
                <a:gd name="T9" fmla="*/ 0 w 103"/>
                <a:gd name="T10" fmla="*/ 0 h 91"/>
                <a:gd name="T11" fmla="*/ 103 w 103"/>
                <a:gd name="T12" fmla="*/ 91 h 91"/>
              </a:gdLst>
              <a:ahLst/>
              <a:cxnLst>
                <a:cxn ang="T6">
                  <a:pos x="T0" y="T1"/>
                </a:cxn>
                <a:cxn ang="T7">
                  <a:pos x="T2" y="T3"/>
                </a:cxn>
                <a:cxn ang="T8">
                  <a:pos x="T4" y="T5"/>
                </a:cxn>
              </a:cxnLst>
              <a:rect l="T9" t="T10" r="T11" b="T12"/>
              <a:pathLst>
                <a:path w="103" h="91">
                  <a:moveTo>
                    <a:pt x="0" y="67"/>
                  </a:moveTo>
                  <a:lnTo>
                    <a:pt x="73" y="91"/>
                  </a:lnTo>
                  <a:lnTo>
                    <a:pt x="103" y="0"/>
                  </a:lnTo>
                </a:path>
              </a:pathLst>
            </a:custGeom>
            <a:noFill/>
            <a:ln w="28575">
              <a:solidFill>
                <a:srgbClr val="FF0000"/>
              </a:solidFill>
              <a:round/>
              <a:headEnd/>
              <a:tailEnd/>
            </a:ln>
          </p:spPr>
          <p:txBody>
            <a:bodyPr wrap="none" anchor="ctr"/>
            <a:lstStyle/>
            <a:p>
              <a:endParaRPr lang="en-US"/>
            </a:p>
          </p:txBody>
        </p:sp>
        <p:sp>
          <p:nvSpPr>
            <p:cNvPr id="83" name="Freeform 428">
              <a:extLst>
                <a:ext uri="{FF2B5EF4-FFF2-40B4-BE49-F238E27FC236}">
                  <a16:creationId xmlns:a16="http://schemas.microsoft.com/office/drawing/2014/main" id="{4363F535-4D83-36B5-37B2-B4969BE4A1FF}"/>
                </a:ext>
              </a:extLst>
            </p:cNvPr>
            <p:cNvSpPr>
              <a:spLocks/>
            </p:cNvSpPr>
            <p:nvPr/>
          </p:nvSpPr>
          <p:spPr bwMode="auto">
            <a:xfrm>
              <a:off x="2176" y="2610"/>
              <a:ext cx="51" cy="168"/>
            </a:xfrm>
            <a:custGeom>
              <a:avLst/>
              <a:gdLst>
                <a:gd name="T0" fmla="*/ 9 w 54"/>
                <a:gd name="T1" fmla="*/ 0 h 168"/>
                <a:gd name="T2" fmla="*/ 29 w 54"/>
                <a:gd name="T3" fmla="*/ 54 h 168"/>
                <a:gd name="T4" fmla="*/ 0 w 54"/>
                <a:gd name="T5" fmla="*/ 168 h 168"/>
                <a:gd name="T6" fmla="*/ 0 60000 65536"/>
                <a:gd name="T7" fmla="*/ 0 60000 65536"/>
                <a:gd name="T8" fmla="*/ 0 60000 65536"/>
                <a:gd name="T9" fmla="*/ 0 w 54"/>
                <a:gd name="T10" fmla="*/ 0 h 168"/>
                <a:gd name="T11" fmla="*/ 54 w 54"/>
                <a:gd name="T12" fmla="*/ 168 h 168"/>
              </a:gdLst>
              <a:ahLst/>
              <a:cxnLst>
                <a:cxn ang="T6">
                  <a:pos x="T0" y="T1"/>
                </a:cxn>
                <a:cxn ang="T7">
                  <a:pos x="T2" y="T3"/>
                </a:cxn>
                <a:cxn ang="T8">
                  <a:pos x="T4" y="T5"/>
                </a:cxn>
              </a:cxnLst>
              <a:rect l="T9" t="T10" r="T11" b="T12"/>
              <a:pathLst>
                <a:path w="54" h="168">
                  <a:moveTo>
                    <a:pt x="9" y="0"/>
                  </a:moveTo>
                  <a:lnTo>
                    <a:pt x="54" y="54"/>
                  </a:lnTo>
                  <a:lnTo>
                    <a:pt x="0" y="168"/>
                  </a:lnTo>
                </a:path>
              </a:pathLst>
            </a:custGeom>
            <a:noFill/>
            <a:ln w="28575">
              <a:solidFill>
                <a:srgbClr val="FF0000"/>
              </a:solidFill>
              <a:round/>
              <a:headEnd/>
              <a:tailEnd/>
            </a:ln>
          </p:spPr>
          <p:txBody>
            <a:bodyPr wrap="none" anchor="ctr"/>
            <a:lstStyle/>
            <a:p>
              <a:endParaRPr lang="en-US"/>
            </a:p>
          </p:txBody>
        </p:sp>
        <p:sp>
          <p:nvSpPr>
            <p:cNvPr id="84" name="Oval 429">
              <a:extLst>
                <a:ext uri="{FF2B5EF4-FFF2-40B4-BE49-F238E27FC236}">
                  <a16:creationId xmlns:a16="http://schemas.microsoft.com/office/drawing/2014/main" id="{3F32AD2F-EA1B-21BF-6D33-6451BF0BFF93}"/>
                </a:ext>
              </a:extLst>
            </p:cNvPr>
            <p:cNvSpPr>
              <a:spLocks noChangeArrowheads="1"/>
            </p:cNvSpPr>
            <p:nvPr/>
          </p:nvSpPr>
          <p:spPr bwMode="auto">
            <a:xfrm>
              <a:off x="2005" y="2595"/>
              <a:ext cx="203" cy="108"/>
            </a:xfrm>
            <a:prstGeom prst="ellipse">
              <a:avLst/>
            </a:prstGeom>
            <a:noFill/>
            <a:ln w="28575">
              <a:solidFill>
                <a:srgbClr val="FF0000"/>
              </a:solidFill>
              <a:round/>
              <a:headEnd/>
              <a:tailEnd/>
            </a:ln>
          </p:spPr>
          <p:txBody>
            <a:bodyPr/>
            <a:lstStyle/>
            <a:p>
              <a:endParaRPr lang="en-US"/>
            </a:p>
          </p:txBody>
        </p:sp>
        <p:sp>
          <p:nvSpPr>
            <p:cNvPr id="85" name="Freeform 430">
              <a:extLst>
                <a:ext uri="{FF2B5EF4-FFF2-40B4-BE49-F238E27FC236}">
                  <a16:creationId xmlns:a16="http://schemas.microsoft.com/office/drawing/2014/main" id="{F171B0CF-E995-C14D-510D-798F84B60FD3}"/>
                </a:ext>
              </a:extLst>
            </p:cNvPr>
            <p:cNvSpPr>
              <a:spLocks/>
            </p:cNvSpPr>
            <p:nvPr/>
          </p:nvSpPr>
          <p:spPr bwMode="auto">
            <a:xfrm>
              <a:off x="2923" y="2325"/>
              <a:ext cx="243" cy="378"/>
            </a:xfrm>
            <a:custGeom>
              <a:avLst/>
              <a:gdLst>
                <a:gd name="T0" fmla="*/ 243 w 243"/>
                <a:gd name="T1" fmla="*/ 378 h 378"/>
                <a:gd name="T2" fmla="*/ 90 w 243"/>
                <a:gd name="T3" fmla="*/ 252 h 378"/>
                <a:gd name="T4" fmla="*/ 42 w 243"/>
                <a:gd name="T5" fmla="*/ 180 h 378"/>
                <a:gd name="T6" fmla="*/ 0 w 243"/>
                <a:gd name="T7" fmla="*/ 0 h 378"/>
                <a:gd name="T8" fmla="*/ 0 60000 65536"/>
                <a:gd name="T9" fmla="*/ 0 60000 65536"/>
                <a:gd name="T10" fmla="*/ 0 60000 65536"/>
                <a:gd name="T11" fmla="*/ 0 60000 65536"/>
                <a:gd name="T12" fmla="*/ 0 w 243"/>
                <a:gd name="T13" fmla="*/ 0 h 378"/>
                <a:gd name="T14" fmla="*/ 243 w 243"/>
                <a:gd name="T15" fmla="*/ 378 h 378"/>
              </a:gdLst>
              <a:ahLst/>
              <a:cxnLst>
                <a:cxn ang="T8">
                  <a:pos x="T0" y="T1"/>
                </a:cxn>
                <a:cxn ang="T9">
                  <a:pos x="T2" y="T3"/>
                </a:cxn>
                <a:cxn ang="T10">
                  <a:pos x="T4" y="T5"/>
                </a:cxn>
                <a:cxn ang="T11">
                  <a:pos x="T6" y="T7"/>
                </a:cxn>
              </a:cxnLst>
              <a:rect l="T12" t="T13" r="T14" b="T15"/>
              <a:pathLst>
                <a:path w="243" h="378">
                  <a:moveTo>
                    <a:pt x="243" y="378"/>
                  </a:moveTo>
                  <a:lnTo>
                    <a:pt x="90" y="252"/>
                  </a:lnTo>
                  <a:lnTo>
                    <a:pt x="42" y="180"/>
                  </a:lnTo>
                  <a:lnTo>
                    <a:pt x="0" y="0"/>
                  </a:lnTo>
                </a:path>
              </a:pathLst>
            </a:custGeom>
            <a:noFill/>
            <a:ln w="28575">
              <a:solidFill>
                <a:srgbClr val="FF0000"/>
              </a:solidFill>
              <a:round/>
              <a:headEnd/>
              <a:tailEnd/>
            </a:ln>
          </p:spPr>
          <p:txBody>
            <a:bodyPr wrap="none" anchor="ctr"/>
            <a:lstStyle/>
            <a:p>
              <a:endParaRPr lang="en-US"/>
            </a:p>
          </p:txBody>
        </p:sp>
        <p:sp>
          <p:nvSpPr>
            <p:cNvPr id="86" name="Rectangle 431">
              <a:extLst>
                <a:ext uri="{FF2B5EF4-FFF2-40B4-BE49-F238E27FC236}">
                  <a16:creationId xmlns:a16="http://schemas.microsoft.com/office/drawing/2014/main" id="{31C67C06-C676-D88D-F3E2-B3F825D31B85}"/>
                </a:ext>
              </a:extLst>
            </p:cNvPr>
            <p:cNvSpPr>
              <a:spLocks noChangeArrowheads="1"/>
            </p:cNvSpPr>
            <p:nvPr/>
          </p:nvSpPr>
          <p:spPr bwMode="auto">
            <a:xfrm rot="1147844">
              <a:off x="1170" y="2537"/>
              <a:ext cx="114"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7" name="Rectangle 432">
              <a:extLst>
                <a:ext uri="{FF2B5EF4-FFF2-40B4-BE49-F238E27FC236}">
                  <a16:creationId xmlns:a16="http://schemas.microsoft.com/office/drawing/2014/main" id="{1E6FE21C-E32E-CE1E-F14A-8898EDFC5CCD}"/>
                </a:ext>
              </a:extLst>
            </p:cNvPr>
            <p:cNvSpPr>
              <a:spLocks noChangeArrowheads="1"/>
            </p:cNvSpPr>
            <p:nvPr/>
          </p:nvSpPr>
          <p:spPr bwMode="auto">
            <a:xfrm rot="1147844">
              <a:off x="1204" y="2443"/>
              <a:ext cx="114"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8" name="Rectangle 433">
              <a:extLst>
                <a:ext uri="{FF2B5EF4-FFF2-40B4-BE49-F238E27FC236}">
                  <a16:creationId xmlns:a16="http://schemas.microsoft.com/office/drawing/2014/main" id="{728FACFF-A427-3030-228D-411750725394}"/>
                </a:ext>
              </a:extLst>
            </p:cNvPr>
            <p:cNvSpPr>
              <a:spLocks noChangeArrowheads="1"/>
            </p:cNvSpPr>
            <p:nvPr/>
          </p:nvSpPr>
          <p:spPr bwMode="auto">
            <a:xfrm rot="1147844">
              <a:off x="1429" y="2574"/>
              <a:ext cx="428"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9" name="Rectangle 434">
              <a:extLst>
                <a:ext uri="{FF2B5EF4-FFF2-40B4-BE49-F238E27FC236}">
                  <a16:creationId xmlns:a16="http://schemas.microsoft.com/office/drawing/2014/main" id="{35B7D13C-4071-D517-DD03-6AF02CE5C7C6}"/>
                </a:ext>
              </a:extLst>
            </p:cNvPr>
            <p:cNvSpPr>
              <a:spLocks noChangeArrowheads="1"/>
            </p:cNvSpPr>
            <p:nvPr/>
          </p:nvSpPr>
          <p:spPr bwMode="auto">
            <a:xfrm>
              <a:off x="528" y="2592"/>
              <a:ext cx="668" cy="154"/>
            </a:xfrm>
            <a:prstGeom prst="rect">
              <a:avLst/>
            </a:prstGeom>
            <a:noFill/>
            <a:ln w="9525">
              <a:noFill/>
              <a:miter lim="800000"/>
              <a:headEnd/>
              <a:tailEnd/>
            </a:ln>
          </p:spPr>
          <p:txBody>
            <a:bodyPr wrap="none" lIns="0" tIns="0" rIns="0" bIns="0">
              <a:spAutoFit/>
            </a:bodyPr>
            <a:lstStyle/>
            <a:p>
              <a:r>
                <a:rPr lang="en-US" sz="1400">
                  <a:latin typeface="Times New Roman" pitchFamily="-65" charset="0"/>
                </a:rPr>
                <a:t>Pol. H</a:t>
              </a:r>
              <a:r>
                <a:rPr lang="en-US" sz="2400" baseline="30000">
                  <a:latin typeface="Times New Roman" pitchFamily="-65" charset="0"/>
                </a:rPr>
                <a:t>-</a:t>
              </a:r>
              <a:r>
                <a:rPr lang="en-US" sz="1400">
                  <a:latin typeface="Times New Roman" pitchFamily="-65" charset="0"/>
                </a:rPr>
                <a:t> Source</a:t>
              </a:r>
            </a:p>
          </p:txBody>
        </p:sp>
        <p:sp>
          <p:nvSpPr>
            <p:cNvPr id="90" name="Oval 435">
              <a:extLst>
                <a:ext uri="{FF2B5EF4-FFF2-40B4-BE49-F238E27FC236}">
                  <a16:creationId xmlns:a16="http://schemas.microsoft.com/office/drawing/2014/main" id="{52C82F10-DB51-FFD5-243D-5234D901A457}"/>
                </a:ext>
              </a:extLst>
            </p:cNvPr>
            <p:cNvSpPr>
              <a:spLocks noChangeArrowheads="1"/>
            </p:cNvSpPr>
            <p:nvPr/>
          </p:nvSpPr>
          <p:spPr bwMode="auto">
            <a:xfrm rot="275636">
              <a:off x="2718" y="2538"/>
              <a:ext cx="144" cy="80"/>
            </a:xfrm>
            <a:prstGeom prst="ellipse">
              <a:avLst/>
            </a:prstGeom>
            <a:solidFill>
              <a:srgbClr val="FF0000"/>
            </a:solidFill>
            <a:ln w="9525">
              <a:solidFill>
                <a:schemeClr val="tx1"/>
              </a:solidFill>
              <a:round/>
              <a:headEnd/>
              <a:tailEnd/>
            </a:ln>
          </p:spPr>
          <p:txBody>
            <a:bodyPr wrap="none" anchor="ctr"/>
            <a:lstStyle/>
            <a:p>
              <a:endParaRPr lang="en-US"/>
            </a:p>
          </p:txBody>
        </p:sp>
        <p:sp>
          <p:nvSpPr>
            <p:cNvPr id="91" name="AutoShape 436">
              <a:extLst>
                <a:ext uri="{FF2B5EF4-FFF2-40B4-BE49-F238E27FC236}">
                  <a16:creationId xmlns:a16="http://schemas.microsoft.com/office/drawing/2014/main" id="{7663EDA8-BA75-2A6B-BEFA-6C4363CF7D9A}"/>
                </a:ext>
              </a:extLst>
            </p:cNvPr>
            <p:cNvSpPr>
              <a:spLocks noChangeArrowheads="1"/>
            </p:cNvSpPr>
            <p:nvPr/>
          </p:nvSpPr>
          <p:spPr bwMode="auto">
            <a:xfrm rot="427649">
              <a:off x="2754" y="2548"/>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92" name="Text Box 437">
              <a:extLst>
                <a:ext uri="{FF2B5EF4-FFF2-40B4-BE49-F238E27FC236}">
                  <a16:creationId xmlns:a16="http://schemas.microsoft.com/office/drawing/2014/main" id="{9D24C093-0E9D-AC3D-5017-0A7BB75C7FDC}"/>
                </a:ext>
              </a:extLst>
            </p:cNvPr>
            <p:cNvSpPr txBox="1">
              <a:spLocks noChangeArrowheads="1"/>
            </p:cNvSpPr>
            <p:nvPr/>
          </p:nvSpPr>
          <p:spPr bwMode="auto">
            <a:xfrm>
              <a:off x="1426" y="2238"/>
              <a:ext cx="1537" cy="192"/>
            </a:xfrm>
            <a:prstGeom prst="rect">
              <a:avLst/>
            </a:prstGeom>
            <a:noFill/>
            <a:ln w="9525">
              <a:noFill/>
              <a:miter lim="800000"/>
              <a:headEnd/>
              <a:tailEnd/>
            </a:ln>
          </p:spPr>
          <p:txBody>
            <a:bodyPr wrap="none">
              <a:spAutoFit/>
            </a:bodyPr>
            <a:lstStyle/>
            <a:p>
              <a:r>
                <a:rPr lang="en-US" sz="1400">
                  <a:latin typeface="Times New Roman" pitchFamily="-65" charset="0"/>
                </a:rPr>
                <a:t>Solenoid Partial Siberian Snake</a:t>
              </a:r>
            </a:p>
          </p:txBody>
        </p:sp>
        <p:sp>
          <p:nvSpPr>
            <p:cNvPr id="93" name="Line 438">
              <a:extLst>
                <a:ext uri="{FF2B5EF4-FFF2-40B4-BE49-F238E27FC236}">
                  <a16:creationId xmlns:a16="http://schemas.microsoft.com/office/drawing/2014/main" id="{3D13FD2D-EB4B-A3A8-6600-83F0A4AEFF33}"/>
                </a:ext>
              </a:extLst>
            </p:cNvPr>
            <p:cNvSpPr>
              <a:spLocks noChangeShapeType="1"/>
            </p:cNvSpPr>
            <p:nvPr/>
          </p:nvSpPr>
          <p:spPr bwMode="auto">
            <a:xfrm>
              <a:off x="2772" y="2388"/>
              <a:ext cx="22" cy="138"/>
            </a:xfrm>
            <a:prstGeom prst="line">
              <a:avLst/>
            </a:prstGeom>
            <a:noFill/>
            <a:ln w="9525">
              <a:solidFill>
                <a:schemeClr val="tx1"/>
              </a:solidFill>
              <a:round/>
              <a:headEnd/>
              <a:tailEnd type="triangle" w="med" len="med"/>
            </a:ln>
          </p:spPr>
          <p:txBody>
            <a:bodyPr wrap="none" anchor="ctr"/>
            <a:lstStyle/>
            <a:p>
              <a:endParaRPr lang="en-US"/>
            </a:p>
          </p:txBody>
        </p:sp>
        <p:sp>
          <p:nvSpPr>
            <p:cNvPr id="94" name="Oval 439">
              <a:extLst>
                <a:ext uri="{FF2B5EF4-FFF2-40B4-BE49-F238E27FC236}">
                  <a16:creationId xmlns:a16="http://schemas.microsoft.com/office/drawing/2014/main" id="{F086B032-70C4-7040-FDC6-B03DE9A3CC3C}"/>
                </a:ext>
              </a:extLst>
            </p:cNvPr>
            <p:cNvSpPr>
              <a:spLocks noChangeArrowheads="1"/>
            </p:cNvSpPr>
            <p:nvPr/>
          </p:nvSpPr>
          <p:spPr bwMode="auto">
            <a:xfrm rot="2676702">
              <a:off x="3109" y="2913"/>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95" name="Line 440">
              <a:extLst>
                <a:ext uri="{FF2B5EF4-FFF2-40B4-BE49-F238E27FC236}">
                  <a16:creationId xmlns:a16="http://schemas.microsoft.com/office/drawing/2014/main" id="{6AF14351-C7D8-F1E3-9A47-20F6E090C45B}"/>
                </a:ext>
              </a:extLst>
            </p:cNvPr>
            <p:cNvSpPr>
              <a:spLocks noChangeAspect="1" noChangeShapeType="1"/>
            </p:cNvSpPr>
            <p:nvPr/>
          </p:nvSpPr>
          <p:spPr bwMode="auto">
            <a:xfrm rot="2676702">
              <a:off x="3170" y="2923"/>
              <a:ext cx="23" cy="23"/>
            </a:xfrm>
            <a:prstGeom prst="line">
              <a:avLst/>
            </a:prstGeom>
            <a:noFill/>
            <a:ln w="9525">
              <a:solidFill>
                <a:srgbClr val="CC00CC"/>
              </a:solidFill>
              <a:round/>
              <a:headEnd/>
              <a:tailEnd/>
            </a:ln>
          </p:spPr>
          <p:txBody>
            <a:bodyPr wrap="none" anchor="ctr"/>
            <a:lstStyle/>
            <a:p>
              <a:endParaRPr lang="en-US"/>
            </a:p>
          </p:txBody>
        </p:sp>
        <p:sp>
          <p:nvSpPr>
            <p:cNvPr id="96" name="Line 441">
              <a:extLst>
                <a:ext uri="{FF2B5EF4-FFF2-40B4-BE49-F238E27FC236}">
                  <a16:creationId xmlns:a16="http://schemas.microsoft.com/office/drawing/2014/main" id="{83F99781-04BE-698D-49DC-FBC11F372592}"/>
                </a:ext>
              </a:extLst>
            </p:cNvPr>
            <p:cNvSpPr>
              <a:spLocks noChangeAspect="1" noChangeShapeType="1"/>
            </p:cNvSpPr>
            <p:nvPr/>
          </p:nvSpPr>
          <p:spPr bwMode="auto">
            <a:xfrm rot="2676702">
              <a:off x="3195" y="2922"/>
              <a:ext cx="23" cy="23"/>
            </a:xfrm>
            <a:prstGeom prst="line">
              <a:avLst/>
            </a:prstGeom>
            <a:noFill/>
            <a:ln w="9525">
              <a:solidFill>
                <a:srgbClr val="CC00CC"/>
              </a:solidFill>
              <a:round/>
              <a:headEnd/>
              <a:tailEnd/>
            </a:ln>
          </p:spPr>
          <p:txBody>
            <a:bodyPr wrap="none" anchor="ctr"/>
            <a:lstStyle/>
            <a:p>
              <a:endParaRPr lang="en-US"/>
            </a:p>
          </p:txBody>
        </p:sp>
        <p:sp>
          <p:nvSpPr>
            <p:cNvPr id="97" name="Line 442">
              <a:extLst>
                <a:ext uri="{FF2B5EF4-FFF2-40B4-BE49-F238E27FC236}">
                  <a16:creationId xmlns:a16="http://schemas.microsoft.com/office/drawing/2014/main" id="{D540CAC5-C335-5258-5E1C-A2A1C0999CDA}"/>
                </a:ext>
              </a:extLst>
            </p:cNvPr>
            <p:cNvSpPr>
              <a:spLocks noChangeAspect="1" noChangeShapeType="1"/>
            </p:cNvSpPr>
            <p:nvPr/>
          </p:nvSpPr>
          <p:spPr bwMode="auto">
            <a:xfrm rot="-2723298">
              <a:off x="3129" y="2878"/>
              <a:ext cx="23" cy="23"/>
            </a:xfrm>
            <a:prstGeom prst="line">
              <a:avLst/>
            </a:prstGeom>
            <a:noFill/>
            <a:ln w="9525">
              <a:solidFill>
                <a:srgbClr val="CC00CC"/>
              </a:solidFill>
              <a:round/>
              <a:headEnd/>
              <a:tailEnd/>
            </a:ln>
          </p:spPr>
          <p:txBody>
            <a:bodyPr wrap="none" anchor="ctr"/>
            <a:lstStyle/>
            <a:p>
              <a:endParaRPr lang="en-US"/>
            </a:p>
          </p:txBody>
        </p:sp>
        <p:sp>
          <p:nvSpPr>
            <p:cNvPr id="98" name="Line 443">
              <a:extLst>
                <a:ext uri="{FF2B5EF4-FFF2-40B4-BE49-F238E27FC236}">
                  <a16:creationId xmlns:a16="http://schemas.microsoft.com/office/drawing/2014/main" id="{5B6C93C6-8D1A-C304-2083-67EA8469D137}"/>
                </a:ext>
              </a:extLst>
            </p:cNvPr>
            <p:cNvSpPr>
              <a:spLocks noChangeAspect="1" noChangeShapeType="1"/>
            </p:cNvSpPr>
            <p:nvPr/>
          </p:nvSpPr>
          <p:spPr bwMode="auto">
            <a:xfrm rot="-2723298">
              <a:off x="3129" y="2853"/>
              <a:ext cx="23" cy="23"/>
            </a:xfrm>
            <a:prstGeom prst="line">
              <a:avLst/>
            </a:prstGeom>
            <a:noFill/>
            <a:ln w="9525">
              <a:solidFill>
                <a:srgbClr val="CC00CC"/>
              </a:solidFill>
              <a:round/>
              <a:headEnd/>
              <a:tailEnd/>
            </a:ln>
          </p:spPr>
          <p:txBody>
            <a:bodyPr wrap="none" anchor="ctr"/>
            <a:lstStyle/>
            <a:p>
              <a:endParaRPr lang="en-US"/>
            </a:p>
          </p:txBody>
        </p:sp>
        <p:sp>
          <p:nvSpPr>
            <p:cNvPr id="99" name="Oval 444">
              <a:extLst>
                <a:ext uri="{FF2B5EF4-FFF2-40B4-BE49-F238E27FC236}">
                  <a16:creationId xmlns:a16="http://schemas.microsoft.com/office/drawing/2014/main" id="{D3AEF7AF-9FAB-116D-7D81-7C2A7643C45D}"/>
                </a:ext>
              </a:extLst>
            </p:cNvPr>
            <p:cNvSpPr>
              <a:spLocks noChangeArrowheads="1"/>
            </p:cNvSpPr>
            <p:nvPr/>
          </p:nvSpPr>
          <p:spPr bwMode="auto">
            <a:xfrm rot="6499683">
              <a:off x="2045" y="2734"/>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100" name="Line 445">
              <a:extLst>
                <a:ext uri="{FF2B5EF4-FFF2-40B4-BE49-F238E27FC236}">
                  <a16:creationId xmlns:a16="http://schemas.microsoft.com/office/drawing/2014/main" id="{52D5FEA8-CD51-CE10-A074-626A2AF9771D}"/>
                </a:ext>
              </a:extLst>
            </p:cNvPr>
            <p:cNvSpPr>
              <a:spLocks noChangeAspect="1" noChangeShapeType="1"/>
            </p:cNvSpPr>
            <p:nvPr/>
          </p:nvSpPr>
          <p:spPr bwMode="auto">
            <a:xfrm rot="6499683">
              <a:off x="2080" y="2788"/>
              <a:ext cx="23" cy="23"/>
            </a:xfrm>
            <a:prstGeom prst="line">
              <a:avLst/>
            </a:prstGeom>
            <a:noFill/>
            <a:ln w="9525">
              <a:solidFill>
                <a:srgbClr val="CC00CC"/>
              </a:solidFill>
              <a:round/>
              <a:headEnd/>
              <a:tailEnd/>
            </a:ln>
          </p:spPr>
          <p:txBody>
            <a:bodyPr wrap="none" anchor="ctr"/>
            <a:lstStyle/>
            <a:p>
              <a:endParaRPr lang="en-US"/>
            </a:p>
          </p:txBody>
        </p:sp>
        <p:sp>
          <p:nvSpPr>
            <p:cNvPr id="101" name="Line 446">
              <a:extLst>
                <a:ext uri="{FF2B5EF4-FFF2-40B4-BE49-F238E27FC236}">
                  <a16:creationId xmlns:a16="http://schemas.microsoft.com/office/drawing/2014/main" id="{097FF752-F6F9-99B8-2527-114465084912}"/>
                </a:ext>
              </a:extLst>
            </p:cNvPr>
            <p:cNvSpPr>
              <a:spLocks noChangeAspect="1" noChangeShapeType="1"/>
            </p:cNvSpPr>
            <p:nvPr/>
          </p:nvSpPr>
          <p:spPr bwMode="auto">
            <a:xfrm rot="6499683">
              <a:off x="2092" y="2811"/>
              <a:ext cx="23" cy="23"/>
            </a:xfrm>
            <a:prstGeom prst="line">
              <a:avLst/>
            </a:prstGeom>
            <a:noFill/>
            <a:ln w="9525">
              <a:solidFill>
                <a:srgbClr val="CC00CC"/>
              </a:solidFill>
              <a:round/>
              <a:headEnd/>
              <a:tailEnd/>
            </a:ln>
          </p:spPr>
          <p:txBody>
            <a:bodyPr wrap="none" anchor="ctr"/>
            <a:lstStyle/>
            <a:p>
              <a:endParaRPr lang="en-US"/>
            </a:p>
          </p:txBody>
        </p:sp>
        <p:sp>
          <p:nvSpPr>
            <p:cNvPr id="102" name="Line 447">
              <a:extLst>
                <a:ext uri="{FF2B5EF4-FFF2-40B4-BE49-F238E27FC236}">
                  <a16:creationId xmlns:a16="http://schemas.microsoft.com/office/drawing/2014/main" id="{6B5677FA-0F0F-190C-18B2-D4F3949C61A1}"/>
                </a:ext>
              </a:extLst>
            </p:cNvPr>
            <p:cNvSpPr>
              <a:spLocks noChangeAspect="1" noChangeShapeType="1"/>
            </p:cNvSpPr>
            <p:nvPr/>
          </p:nvSpPr>
          <p:spPr bwMode="auto">
            <a:xfrm rot="1099684">
              <a:off x="2102" y="2732"/>
              <a:ext cx="23" cy="23"/>
            </a:xfrm>
            <a:prstGeom prst="line">
              <a:avLst/>
            </a:prstGeom>
            <a:noFill/>
            <a:ln w="9525">
              <a:solidFill>
                <a:srgbClr val="CC00CC"/>
              </a:solidFill>
              <a:round/>
              <a:headEnd/>
              <a:tailEnd/>
            </a:ln>
          </p:spPr>
          <p:txBody>
            <a:bodyPr wrap="none" anchor="ctr"/>
            <a:lstStyle/>
            <a:p>
              <a:endParaRPr lang="en-US"/>
            </a:p>
          </p:txBody>
        </p:sp>
        <p:sp>
          <p:nvSpPr>
            <p:cNvPr id="103" name="Line 448">
              <a:extLst>
                <a:ext uri="{FF2B5EF4-FFF2-40B4-BE49-F238E27FC236}">
                  <a16:creationId xmlns:a16="http://schemas.microsoft.com/office/drawing/2014/main" id="{017EBC4D-E2F4-8FCC-218C-D90AB7B0926A}"/>
                </a:ext>
              </a:extLst>
            </p:cNvPr>
            <p:cNvSpPr>
              <a:spLocks noChangeAspect="1" noChangeShapeType="1"/>
            </p:cNvSpPr>
            <p:nvPr/>
          </p:nvSpPr>
          <p:spPr bwMode="auto">
            <a:xfrm rot="1099684">
              <a:off x="2125" y="2721"/>
              <a:ext cx="23" cy="23"/>
            </a:xfrm>
            <a:prstGeom prst="line">
              <a:avLst/>
            </a:prstGeom>
            <a:noFill/>
            <a:ln w="9525">
              <a:solidFill>
                <a:srgbClr val="CC00CC"/>
              </a:solidFill>
              <a:round/>
              <a:headEnd/>
              <a:tailEnd/>
            </a:ln>
          </p:spPr>
          <p:txBody>
            <a:bodyPr wrap="none" anchor="ctr"/>
            <a:lstStyle/>
            <a:p>
              <a:endParaRPr lang="en-US"/>
            </a:p>
          </p:txBody>
        </p:sp>
        <p:sp>
          <p:nvSpPr>
            <p:cNvPr id="104" name="Oval 449">
              <a:extLst>
                <a:ext uri="{FF2B5EF4-FFF2-40B4-BE49-F238E27FC236}">
                  <a16:creationId xmlns:a16="http://schemas.microsoft.com/office/drawing/2014/main" id="{E7692770-228B-F514-D30E-82F5F9A48536}"/>
                </a:ext>
              </a:extLst>
            </p:cNvPr>
            <p:cNvSpPr>
              <a:spLocks noChangeArrowheads="1"/>
            </p:cNvSpPr>
            <p:nvPr/>
          </p:nvSpPr>
          <p:spPr bwMode="auto">
            <a:xfrm rot="5400000">
              <a:off x="3107" y="1015"/>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105" name="Line 450">
              <a:extLst>
                <a:ext uri="{FF2B5EF4-FFF2-40B4-BE49-F238E27FC236}">
                  <a16:creationId xmlns:a16="http://schemas.microsoft.com/office/drawing/2014/main" id="{E711B23F-EDA4-6704-0905-4F2CAC8B17BA}"/>
                </a:ext>
              </a:extLst>
            </p:cNvPr>
            <p:cNvSpPr>
              <a:spLocks noChangeAspect="1" noChangeShapeType="1"/>
            </p:cNvSpPr>
            <p:nvPr/>
          </p:nvSpPr>
          <p:spPr bwMode="auto">
            <a:xfrm rot="5400000">
              <a:off x="3155" y="1060"/>
              <a:ext cx="23" cy="23"/>
            </a:xfrm>
            <a:prstGeom prst="line">
              <a:avLst/>
            </a:prstGeom>
            <a:noFill/>
            <a:ln w="9525">
              <a:solidFill>
                <a:srgbClr val="CC00CC"/>
              </a:solidFill>
              <a:round/>
              <a:headEnd/>
              <a:tailEnd/>
            </a:ln>
          </p:spPr>
          <p:txBody>
            <a:bodyPr wrap="none" anchor="ctr"/>
            <a:lstStyle/>
            <a:p>
              <a:endParaRPr lang="en-US"/>
            </a:p>
          </p:txBody>
        </p:sp>
        <p:sp>
          <p:nvSpPr>
            <p:cNvPr id="106" name="Line 451">
              <a:extLst>
                <a:ext uri="{FF2B5EF4-FFF2-40B4-BE49-F238E27FC236}">
                  <a16:creationId xmlns:a16="http://schemas.microsoft.com/office/drawing/2014/main" id="{9A7DCD71-C223-EFD2-BCD2-0423036EDCC8}"/>
                </a:ext>
              </a:extLst>
            </p:cNvPr>
            <p:cNvSpPr>
              <a:spLocks noChangeAspect="1" noChangeShapeType="1"/>
            </p:cNvSpPr>
            <p:nvPr/>
          </p:nvSpPr>
          <p:spPr bwMode="auto">
            <a:xfrm rot="5400000">
              <a:off x="3173" y="1078"/>
              <a:ext cx="23" cy="23"/>
            </a:xfrm>
            <a:prstGeom prst="line">
              <a:avLst/>
            </a:prstGeom>
            <a:noFill/>
            <a:ln w="9525">
              <a:solidFill>
                <a:srgbClr val="CC00CC"/>
              </a:solidFill>
              <a:round/>
              <a:headEnd/>
              <a:tailEnd/>
            </a:ln>
          </p:spPr>
          <p:txBody>
            <a:bodyPr wrap="none" anchor="ctr"/>
            <a:lstStyle/>
            <a:p>
              <a:endParaRPr lang="en-US"/>
            </a:p>
          </p:txBody>
        </p:sp>
        <p:sp>
          <p:nvSpPr>
            <p:cNvPr id="107" name="Line 452">
              <a:extLst>
                <a:ext uri="{FF2B5EF4-FFF2-40B4-BE49-F238E27FC236}">
                  <a16:creationId xmlns:a16="http://schemas.microsoft.com/office/drawing/2014/main" id="{53696FA9-8D84-C2C5-FCE9-D154CF6A341F}"/>
                </a:ext>
              </a:extLst>
            </p:cNvPr>
            <p:cNvSpPr>
              <a:spLocks noChangeAspect="1" noChangeShapeType="1"/>
            </p:cNvSpPr>
            <p:nvPr/>
          </p:nvSpPr>
          <p:spPr bwMode="auto">
            <a:xfrm>
              <a:off x="3158" y="1000"/>
              <a:ext cx="23" cy="23"/>
            </a:xfrm>
            <a:prstGeom prst="line">
              <a:avLst/>
            </a:prstGeom>
            <a:noFill/>
            <a:ln w="9525">
              <a:solidFill>
                <a:srgbClr val="CC00CC"/>
              </a:solidFill>
              <a:round/>
              <a:headEnd/>
              <a:tailEnd/>
            </a:ln>
          </p:spPr>
          <p:txBody>
            <a:bodyPr wrap="none" anchor="ctr"/>
            <a:lstStyle/>
            <a:p>
              <a:endParaRPr lang="en-US"/>
            </a:p>
          </p:txBody>
        </p:sp>
        <p:sp>
          <p:nvSpPr>
            <p:cNvPr id="108" name="Line 453">
              <a:extLst>
                <a:ext uri="{FF2B5EF4-FFF2-40B4-BE49-F238E27FC236}">
                  <a16:creationId xmlns:a16="http://schemas.microsoft.com/office/drawing/2014/main" id="{FDE308DD-13AF-C858-1718-4D4532564BD9}"/>
                </a:ext>
              </a:extLst>
            </p:cNvPr>
            <p:cNvSpPr>
              <a:spLocks noChangeAspect="1" noChangeShapeType="1"/>
            </p:cNvSpPr>
            <p:nvPr/>
          </p:nvSpPr>
          <p:spPr bwMode="auto">
            <a:xfrm>
              <a:off x="3176" y="982"/>
              <a:ext cx="23" cy="23"/>
            </a:xfrm>
            <a:prstGeom prst="line">
              <a:avLst/>
            </a:prstGeom>
            <a:noFill/>
            <a:ln w="9525">
              <a:solidFill>
                <a:srgbClr val="CC00CC"/>
              </a:solidFill>
              <a:round/>
              <a:headEnd/>
              <a:tailEnd/>
            </a:ln>
          </p:spPr>
          <p:txBody>
            <a:bodyPr wrap="none" anchor="ctr"/>
            <a:lstStyle/>
            <a:p>
              <a:endParaRPr lang="en-US"/>
            </a:p>
          </p:txBody>
        </p:sp>
        <p:sp>
          <p:nvSpPr>
            <p:cNvPr id="109" name="Oval 454">
              <a:extLst>
                <a:ext uri="{FF2B5EF4-FFF2-40B4-BE49-F238E27FC236}">
                  <a16:creationId xmlns:a16="http://schemas.microsoft.com/office/drawing/2014/main" id="{BC90A8B7-1AFE-8A69-27A3-30CE42606970}"/>
                </a:ext>
              </a:extLst>
            </p:cNvPr>
            <p:cNvSpPr>
              <a:spLocks noChangeArrowheads="1"/>
            </p:cNvSpPr>
            <p:nvPr/>
          </p:nvSpPr>
          <p:spPr bwMode="auto">
            <a:xfrm rot="-5400000">
              <a:off x="3093" y="944"/>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110" name="Line 455">
              <a:extLst>
                <a:ext uri="{FF2B5EF4-FFF2-40B4-BE49-F238E27FC236}">
                  <a16:creationId xmlns:a16="http://schemas.microsoft.com/office/drawing/2014/main" id="{86FC6ECB-6F48-9B78-7480-DB4C2A71639D}"/>
                </a:ext>
              </a:extLst>
            </p:cNvPr>
            <p:cNvSpPr>
              <a:spLocks noChangeAspect="1" noChangeShapeType="1"/>
            </p:cNvSpPr>
            <p:nvPr/>
          </p:nvSpPr>
          <p:spPr bwMode="auto">
            <a:xfrm rot="-5400000">
              <a:off x="3069" y="923"/>
              <a:ext cx="23" cy="23"/>
            </a:xfrm>
            <a:prstGeom prst="line">
              <a:avLst/>
            </a:prstGeom>
            <a:noFill/>
            <a:ln w="9525">
              <a:solidFill>
                <a:srgbClr val="CC00CC"/>
              </a:solidFill>
              <a:round/>
              <a:headEnd/>
              <a:tailEnd/>
            </a:ln>
          </p:spPr>
          <p:txBody>
            <a:bodyPr wrap="none" anchor="ctr"/>
            <a:lstStyle/>
            <a:p>
              <a:endParaRPr lang="en-US"/>
            </a:p>
          </p:txBody>
        </p:sp>
        <p:sp>
          <p:nvSpPr>
            <p:cNvPr id="111" name="Line 456">
              <a:extLst>
                <a:ext uri="{FF2B5EF4-FFF2-40B4-BE49-F238E27FC236}">
                  <a16:creationId xmlns:a16="http://schemas.microsoft.com/office/drawing/2014/main" id="{5238267B-3048-A916-BDA9-302720414CFD}"/>
                </a:ext>
              </a:extLst>
            </p:cNvPr>
            <p:cNvSpPr>
              <a:spLocks noChangeAspect="1" noChangeShapeType="1"/>
            </p:cNvSpPr>
            <p:nvPr/>
          </p:nvSpPr>
          <p:spPr bwMode="auto">
            <a:xfrm rot="10800000">
              <a:off x="3066" y="983"/>
              <a:ext cx="23" cy="23"/>
            </a:xfrm>
            <a:prstGeom prst="line">
              <a:avLst/>
            </a:prstGeom>
            <a:noFill/>
            <a:ln w="9525">
              <a:solidFill>
                <a:srgbClr val="CC00CC"/>
              </a:solidFill>
              <a:round/>
              <a:headEnd/>
              <a:tailEnd/>
            </a:ln>
          </p:spPr>
          <p:txBody>
            <a:bodyPr wrap="none" anchor="ctr"/>
            <a:lstStyle/>
            <a:p>
              <a:endParaRPr lang="en-US"/>
            </a:p>
          </p:txBody>
        </p:sp>
        <p:sp>
          <p:nvSpPr>
            <p:cNvPr id="112" name="Line 457">
              <a:extLst>
                <a:ext uri="{FF2B5EF4-FFF2-40B4-BE49-F238E27FC236}">
                  <a16:creationId xmlns:a16="http://schemas.microsoft.com/office/drawing/2014/main" id="{E3DBA6EB-06EF-AD91-DFF3-66150A64E02A}"/>
                </a:ext>
              </a:extLst>
            </p:cNvPr>
            <p:cNvSpPr>
              <a:spLocks noChangeAspect="1" noChangeShapeType="1"/>
            </p:cNvSpPr>
            <p:nvPr/>
          </p:nvSpPr>
          <p:spPr bwMode="auto">
            <a:xfrm rot="10800000">
              <a:off x="3048" y="1001"/>
              <a:ext cx="23" cy="23"/>
            </a:xfrm>
            <a:prstGeom prst="line">
              <a:avLst/>
            </a:prstGeom>
            <a:noFill/>
            <a:ln w="9525">
              <a:solidFill>
                <a:srgbClr val="CC00CC"/>
              </a:solidFill>
              <a:round/>
              <a:headEnd/>
              <a:tailEnd/>
            </a:ln>
          </p:spPr>
          <p:txBody>
            <a:bodyPr wrap="none" anchor="ctr"/>
            <a:lstStyle/>
            <a:p>
              <a:endParaRPr lang="en-US"/>
            </a:p>
          </p:txBody>
        </p:sp>
        <p:sp>
          <p:nvSpPr>
            <p:cNvPr id="113" name="Rectangle 458">
              <a:extLst>
                <a:ext uri="{FF2B5EF4-FFF2-40B4-BE49-F238E27FC236}">
                  <a16:creationId xmlns:a16="http://schemas.microsoft.com/office/drawing/2014/main" id="{6A60E8C5-F0F6-909D-14FE-E6964C3B1970}"/>
                </a:ext>
              </a:extLst>
            </p:cNvPr>
            <p:cNvSpPr>
              <a:spLocks noChangeArrowheads="1"/>
            </p:cNvSpPr>
            <p:nvPr/>
          </p:nvSpPr>
          <p:spPr bwMode="auto">
            <a:xfrm>
              <a:off x="868" y="2784"/>
              <a:ext cx="984" cy="136"/>
            </a:xfrm>
            <a:prstGeom prst="rect">
              <a:avLst/>
            </a:prstGeom>
            <a:noFill/>
            <a:ln w="9525">
              <a:noFill/>
              <a:miter lim="800000"/>
              <a:headEnd/>
              <a:tailEnd/>
            </a:ln>
          </p:spPr>
          <p:txBody>
            <a:bodyPr wrap="none" lIns="0" tIns="0" rIns="0" bIns="0">
              <a:spAutoFit/>
            </a:bodyPr>
            <a:lstStyle/>
            <a:p>
              <a:r>
                <a:rPr lang="en-US" sz="1400">
                  <a:latin typeface="Times New Roman" pitchFamily="-65" charset="0"/>
                </a:rPr>
                <a:t>200 MeV Polarimeter</a:t>
              </a:r>
            </a:p>
          </p:txBody>
        </p:sp>
        <p:sp>
          <p:nvSpPr>
            <p:cNvPr id="114" name="Rectangle 459">
              <a:extLst>
                <a:ext uri="{FF2B5EF4-FFF2-40B4-BE49-F238E27FC236}">
                  <a16:creationId xmlns:a16="http://schemas.microsoft.com/office/drawing/2014/main" id="{0DBA2CEC-2998-47FB-510F-F930BDA0C518}"/>
                </a:ext>
              </a:extLst>
            </p:cNvPr>
            <p:cNvSpPr>
              <a:spLocks noChangeArrowheads="1"/>
            </p:cNvSpPr>
            <p:nvPr/>
          </p:nvSpPr>
          <p:spPr bwMode="auto">
            <a:xfrm rot="2732973">
              <a:off x="2188" y="2889"/>
              <a:ext cx="95" cy="58"/>
            </a:xfrm>
            <a:prstGeom prst="rect">
              <a:avLst/>
            </a:prstGeom>
            <a:solidFill>
              <a:srgbClr val="33CC33"/>
            </a:solidFill>
            <a:ln w="7938">
              <a:solidFill>
                <a:srgbClr val="000000"/>
              </a:solidFill>
              <a:miter lim="800000"/>
              <a:headEnd/>
              <a:tailEnd/>
            </a:ln>
          </p:spPr>
          <p:txBody>
            <a:bodyPr/>
            <a:lstStyle/>
            <a:p>
              <a:endParaRPr lang="en-US"/>
            </a:p>
          </p:txBody>
        </p:sp>
        <p:sp>
          <p:nvSpPr>
            <p:cNvPr id="115" name="Line 460">
              <a:extLst>
                <a:ext uri="{FF2B5EF4-FFF2-40B4-BE49-F238E27FC236}">
                  <a16:creationId xmlns:a16="http://schemas.microsoft.com/office/drawing/2014/main" id="{F9FFE420-139F-B7D5-417E-8E2DBFC47083}"/>
                </a:ext>
              </a:extLst>
            </p:cNvPr>
            <p:cNvSpPr>
              <a:spLocks noChangeShapeType="1"/>
            </p:cNvSpPr>
            <p:nvPr/>
          </p:nvSpPr>
          <p:spPr bwMode="auto">
            <a:xfrm flipV="1">
              <a:off x="1776" y="2784"/>
              <a:ext cx="192" cy="21"/>
            </a:xfrm>
            <a:prstGeom prst="line">
              <a:avLst/>
            </a:prstGeom>
            <a:noFill/>
            <a:ln w="9525">
              <a:solidFill>
                <a:schemeClr val="tx1"/>
              </a:solidFill>
              <a:round/>
              <a:headEnd/>
              <a:tailEnd type="triangle" w="med" len="med"/>
            </a:ln>
          </p:spPr>
          <p:txBody>
            <a:bodyPr wrap="none" anchor="ctr"/>
            <a:lstStyle/>
            <a:p>
              <a:endParaRPr lang="en-US"/>
            </a:p>
          </p:txBody>
        </p:sp>
        <p:sp>
          <p:nvSpPr>
            <p:cNvPr id="116" name="Oval 461">
              <a:extLst>
                <a:ext uri="{FF2B5EF4-FFF2-40B4-BE49-F238E27FC236}">
                  <a16:creationId xmlns:a16="http://schemas.microsoft.com/office/drawing/2014/main" id="{DE766A4B-6234-04C3-083C-BD242FF71BB4}"/>
                </a:ext>
              </a:extLst>
            </p:cNvPr>
            <p:cNvSpPr>
              <a:spLocks noChangeArrowheads="1"/>
            </p:cNvSpPr>
            <p:nvPr/>
          </p:nvSpPr>
          <p:spPr bwMode="auto">
            <a:xfrm rot="8100306">
              <a:off x="2888" y="973"/>
              <a:ext cx="48" cy="48"/>
            </a:xfrm>
            <a:prstGeom prst="ellipse">
              <a:avLst/>
            </a:prstGeom>
            <a:solidFill>
              <a:srgbClr val="CC00CC"/>
            </a:solidFill>
            <a:ln w="9525">
              <a:solidFill>
                <a:schemeClr val="tx1"/>
              </a:solidFill>
              <a:round/>
              <a:headEnd/>
              <a:tailEnd/>
            </a:ln>
          </p:spPr>
          <p:txBody>
            <a:bodyPr wrap="none" anchor="ctr"/>
            <a:lstStyle/>
            <a:p>
              <a:endParaRPr lang="en-US"/>
            </a:p>
          </p:txBody>
        </p:sp>
        <p:grpSp>
          <p:nvGrpSpPr>
            <p:cNvPr id="117" name="Group 462">
              <a:extLst>
                <a:ext uri="{FF2B5EF4-FFF2-40B4-BE49-F238E27FC236}">
                  <a16:creationId xmlns:a16="http://schemas.microsoft.com/office/drawing/2014/main" id="{E6847F2D-A2BB-A038-F4BB-1D180F0FBDB4}"/>
                </a:ext>
              </a:extLst>
            </p:cNvPr>
            <p:cNvGrpSpPr>
              <a:grpSpLocks/>
            </p:cNvGrpSpPr>
            <p:nvPr/>
          </p:nvGrpSpPr>
          <p:grpSpPr bwMode="auto">
            <a:xfrm rot="2700306">
              <a:off x="2893" y="1037"/>
              <a:ext cx="41" cy="41"/>
              <a:chOff x="3936" y="1517"/>
              <a:chExt cx="41" cy="41"/>
            </a:xfrm>
          </p:grpSpPr>
          <p:sp>
            <p:nvSpPr>
              <p:cNvPr id="163" name="Line 463">
                <a:extLst>
                  <a:ext uri="{FF2B5EF4-FFF2-40B4-BE49-F238E27FC236}">
                    <a16:creationId xmlns:a16="http://schemas.microsoft.com/office/drawing/2014/main" id="{E37E4318-97C3-5D2F-EC9E-3D8EC3524B07}"/>
                  </a:ext>
                </a:extLst>
              </p:cNvPr>
              <p:cNvSpPr>
                <a:spLocks noChangeAspect="1" noChangeShapeType="1"/>
              </p:cNvSpPr>
              <p:nvPr/>
            </p:nvSpPr>
            <p:spPr bwMode="auto">
              <a:xfrm rot="5400000">
                <a:off x="3936" y="1517"/>
                <a:ext cx="23" cy="23"/>
              </a:xfrm>
              <a:prstGeom prst="line">
                <a:avLst/>
              </a:prstGeom>
              <a:noFill/>
              <a:ln w="9525">
                <a:solidFill>
                  <a:srgbClr val="CC00CC"/>
                </a:solidFill>
                <a:round/>
                <a:headEnd/>
                <a:tailEnd/>
              </a:ln>
            </p:spPr>
            <p:txBody>
              <a:bodyPr wrap="none" anchor="ctr"/>
              <a:lstStyle/>
              <a:p>
                <a:endParaRPr lang="en-US"/>
              </a:p>
            </p:txBody>
          </p:sp>
          <p:sp>
            <p:nvSpPr>
              <p:cNvPr id="164" name="Line 464">
                <a:extLst>
                  <a:ext uri="{FF2B5EF4-FFF2-40B4-BE49-F238E27FC236}">
                    <a16:creationId xmlns:a16="http://schemas.microsoft.com/office/drawing/2014/main" id="{8E4E3B2D-8D4A-BF22-28A0-BF29EDE8A355}"/>
                  </a:ext>
                </a:extLst>
              </p:cNvPr>
              <p:cNvSpPr>
                <a:spLocks noChangeAspect="1" noChangeShapeType="1"/>
              </p:cNvSpPr>
              <p:nvPr/>
            </p:nvSpPr>
            <p:spPr bwMode="auto">
              <a:xfrm rot="5400000">
                <a:off x="3954" y="1535"/>
                <a:ext cx="23" cy="23"/>
              </a:xfrm>
              <a:prstGeom prst="line">
                <a:avLst/>
              </a:prstGeom>
              <a:noFill/>
              <a:ln w="9525">
                <a:solidFill>
                  <a:srgbClr val="CC00CC"/>
                </a:solidFill>
                <a:round/>
                <a:headEnd/>
                <a:tailEnd/>
              </a:ln>
            </p:spPr>
            <p:txBody>
              <a:bodyPr wrap="none" anchor="ctr"/>
              <a:lstStyle/>
              <a:p>
                <a:endParaRPr lang="en-US"/>
              </a:p>
            </p:txBody>
          </p:sp>
        </p:grpSp>
        <p:grpSp>
          <p:nvGrpSpPr>
            <p:cNvPr id="118" name="Group 465">
              <a:extLst>
                <a:ext uri="{FF2B5EF4-FFF2-40B4-BE49-F238E27FC236}">
                  <a16:creationId xmlns:a16="http://schemas.microsoft.com/office/drawing/2014/main" id="{772D3937-D3DA-0FFD-E373-5ABD2909AC1D}"/>
                </a:ext>
              </a:extLst>
            </p:cNvPr>
            <p:cNvGrpSpPr>
              <a:grpSpLocks/>
            </p:cNvGrpSpPr>
            <p:nvPr/>
          </p:nvGrpSpPr>
          <p:grpSpPr bwMode="auto">
            <a:xfrm rot="2700306">
              <a:off x="2894" y="922"/>
              <a:ext cx="41" cy="41"/>
              <a:chOff x="3936" y="1517"/>
              <a:chExt cx="41" cy="41"/>
            </a:xfrm>
          </p:grpSpPr>
          <p:sp>
            <p:nvSpPr>
              <p:cNvPr id="161" name="Line 466">
                <a:extLst>
                  <a:ext uri="{FF2B5EF4-FFF2-40B4-BE49-F238E27FC236}">
                    <a16:creationId xmlns:a16="http://schemas.microsoft.com/office/drawing/2014/main" id="{DC3CA060-8836-89E6-DC51-336CA8BC2DC5}"/>
                  </a:ext>
                </a:extLst>
              </p:cNvPr>
              <p:cNvSpPr>
                <a:spLocks noChangeAspect="1" noChangeShapeType="1"/>
              </p:cNvSpPr>
              <p:nvPr/>
            </p:nvSpPr>
            <p:spPr bwMode="auto">
              <a:xfrm rot="5400000">
                <a:off x="3936" y="1517"/>
                <a:ext cx="23" cy="23"/>
              </a:xfrm>
              <a:prstGeom prst="line">
                <a:avLst/>
              </a:prstGeom>
              <a:noFill/>
              <a:ln w="9525">
                <a:solidFill>
                  <a:srgbClr val="CC00CC"/>
                </a:solidFill>
                <a:round/>
                <a:headEnd/>
                <a:tailEnd/>
              </a:ln>
            </p:spPr>
            <p:txBody>
              <a:bodyPr wrap="none" anchor="ctr"/>
              <a:lstStyle/>
              <a:p>
                <a:endParaRPr lang="en-US"/>
              </a:p>
            </p:txBody>
          </p:sp>
          <p:sp>
            <p:nvSpPr>
              <p:cNvPr id="162" name="Line 467">
                <a:extLst>
                  <a:ext uri="{FF2B5EF4-FFF2-40B4-BE49-F238E27FC236}">
                    <a16:creationId xmlns:a16="http://schemas.microsoft.com/office/drawing/2014/main" id="{AC769CB4-8C0B-E166-0173-8476DD5E5D8D}"/>
                  </a:ext>
                </a:extLst>
              </p:cNvPr>
              <p:cNvSpPr>
                <a:spLocks noChangeAspect="1" noChangeShapeType="1"/>
              </p:cNvSpPr>
              <p:nvPr/>
            </p:nvSpPr>
            <p:spPr bwMode="auto">
              <a:xfrm rot="5400000">
                <a:off x="3954" y="1535"/>
                <a:ext cx="23" cy="23"/>
              </a:xfrm>
              <a:prstGeom prst="line">
                <a:avLst/>
              </a:prstGeom>
              <a:noFill/>
              <a:ln w="9525">
                <a:solidFill>
                  <a:srgbClr val="CC00CC"/>
                </a:solidFill>
                <a:round/>
                <a:headEnd/>
                <a:tailEnd/>
              </a:ln>
            </p:spPr>
            <p:txBody>
              <a:bodyPr wrap="none" anchor="ctr"/>
              <a:lstStyle/>
              <a:p>
                <a:endParaRPr lang="en-US"/>
              </a:p>
            </p:txBody>
          </p:sp>
        </p:grpSp>
        <p:sp>
          <p:nvSpPr>
            <p:cNvPr id="119" name="Rectangle 468">
              <a:extLst>
                <a:ext uri="{FF2B5EF4-FFF2-40B4-BE49-F238E27FC236}">
                  <a16:creationId xmlns:a16="http://schemas.microsoft.com/office/drawing/2014/main" id="{FE9E3852-18A3-8294-84CD-0BB7DBE34A6B}"/>
                </a:ext>
              </a:extLst>
            </p:cNvPr>
            <p:cNvSpPr>
              <a:spLocks noChangeArrowheads="1"/>
            </p:cNvSpPr>
            <p:nvPr/>
          </p:nvSpPr>
          <p:spPr bwMode="auto">
            <a:xfrm>
              <a:off x="4918" y="900"/>
              <a:ext cx="21" cy="9"/>
            </a:xfrm>
            <a:prstGeom prst="rect">
              <a:avLst/>
            </a:prstGeom>
            <a:solidFill>
              <a:srgbClr val="0000FF"/>
            </a:solidFill>
            <a:ln w="9525">
              <a:noFill/>
              <a:miter lim="800000"/>
              <a:headEnd/>
              <a:tailEnd/>
            </a:ln>
          </p:spPr>
          <p:txBody>
            <a:bodyPr/>
            <a:lstStyle/>
            <a:p>
              <a:endParaRPr lang="en-US"/>
            </a:p>
          </p:txBody>
        </p:sp>
        <p:sp>
          <p:nvSpPr>
            <p:cNvPr id="121" name="Oval 470">
              <a:extLst>
                <a:ext uri="{FF2B5EF4-FFF2-40B4-BE49-F238E27FC236}">
                  <a16:creationId xmlns:a16="http://schemas.microsoft.com/office/drawing/2014/main" id="{15DE801E-C3C2-D158-5624-60A0E587B433}"/>
                </a:ext>
              </a:extLst>
            </p:cNvPr>
            <p:cNvSpPr>
              <a:spLocks noChangeArrowheads="1"/>
            </p:cNvSpPr>
            <p:nvPr/>
          </p:nvSpPr>
          <p:spPr bwMode="auto">
            <a:xfrm rot="3845359">
              <a:off x="2973" y="2978"/>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122" name="Line 471">
              <a:extLst>
                <a:ext uri="{FF2B5EF4-FFF2-40B4-BE49-F238E27FC236}">
                  <a16:creationId xmlns:a16="http://schemas.microsoft.com/office/drawing/2014/main" id="{76ECEF43-A170-2A4C-6A78-6F656AC2A2B9}"/>
                </a:ext>
              </a:extLst>
            </p:cNvPr>
            <p:cNvSpPr>
              <a:spLocks noChangeAspect="1" noChangeShapeType="1"/>
            </p:cNvSpPr>
            <p:nvPr/>
          </p:nvSpPr>
          <p:spPr bwMode="auto">
            <a:xfrm rot="3845359">
              <a:off x="3032" y="3004"/>
              <a:ext cx="23" cy="23"/>
            </a:xfrm>
            <a:prstGeom prst="line">
              <a:avLst/>
            </a:prstGeom>
            <a:noFill/>
            <a:ln w="9525">
              <a:solidFill>
                <a:srgbClr val="CC00CC"/>
              </a:solidFill>
              <a:round/>
              <a:headEnd/>
              <a:tailEnd/>
            </a:ln>
          </p:spPr>
          <p:txBody>
            <a:bodyPr wrap="none" anchor="ctr"/>
            <a:lstStyle/>
            <a:p>
              <a:endParaRPr lang="en-US"/>
            </a:p>
          </p:txBody>
        </p:sp>
        <p:sp>
          <p:nvSpPr>
            <p:cNvPr id="123" name="Line 472">
              <a:extLst>
                <a:ext uri="{FF2B5EF4-FFF2-40B4-BE49-F238E27FC236}">
                  <a16:creationId xmlns:a16="http://schemas.microsoft.com/office/drawing/2014/main" id="{2C31AE22-B3B0-D2C9-5F93-7A6930E29C8F}"/>
                </a:ext>
              </a:extLst>
            </p:cNvPr>
            <p:cNvSpPr>
              <a:spLocks noChangeAspect="1" noChangeShapeType="1"/>
            </p:cNvSpPr>
            <p:nvPr/>
          </p:nvSpPr>
          <p:spPr bwMode="auto">
            <a:xfrm rot="3845359">
              <a:off x="3056" y="3013"/>
              <a:ext cx="23" cy="23"/>
            </a:xfrm>
            <a:prstGeom prst="line">
              <a:avLst/>
            </a:prstGeom>
            <a:noFill/>
            <a:ln w="9525">
              <a:solidFill>
                <a:srgbClr val="CC00CC"/>
              </a:solidFill>
              <a:round/>
              <a:headEnd/>
              <a:tailEnd/>
            </a:ln>
          </p:spPr>
          <p:txBody>
            <a:bodyPr wrap="none" anchor="ctr"/>
            <a:lstStyle/>
            <a:p>
              <a:endParaRPr lang="en-US"/>
            </a:p>
          </p:txBody>
        </p:sp>
        <p:sp>
          <p:nvSpPr>
            <p:cNvPr id="124" name="Line 473">
              <a:extLst>
                <a:ext uri="{FF2B5EF4-FFF2-40B4-BE49-F238E27FC236}">
                  <a16:creationId xmlns:a16="http://schemas.microsoft.com/office/drawing/2014/main" id="{5B9FF7D6-F820-6295-B67C-E472F4EC9941}"/>
                </a:ext>
              </a:extLst>
            </p:cNvPr>
            <p:cNvSpPr>
              <a:spLocks noChangeAspect="1" noChangeShapeType="1"/>
            </p:cNvSpPr>
            <p:nvPr/>
          </p:nvSpPr>
          <p:spPr bwMode="auto">
            <a:xfrm rot="-1554641">
              <a:off x="3009" y="2949"/>
              <a:ext cx="23" cy="23"/>
            </a:xfrm>
            <a:prstGeom prst="line">
              <a:avLst/>
            </a:prstGeom>
            <a:noFill/>
            <a:ln w="9525">
              <a:solidFill>
                <a:srgbClr val="CC00CC"/>
              </a:solidFill>
              <a:round/>
              <a:headEnd/>
              <a:tailEnd/>
            </a:ln>
          </p:spPr>
          <p:txBody>
            <a:bodyPr wrap="none" anchor="ctr"/>
            <a:lstStyle/>
            <a:p>
              <a:endParaRPr lang="en-US"/>
            </a:p>
          </p:txBody>
        </p:sp>
        <p:sp>
          <p:nvSpPr>
            <p:cNvPr id="125" name="Line 474">
              <a:extLst>
                <a:ext uri="{FF2B5EF4-FFF2-40B4-BE49-F238E27FC236}">
                  <a16:creationId xmlns:a16="http://schemas.microsoft.com/office/drawing/2014/main" id="{2C150BF2-F0FE-A7E4-7587-C66C763C271D}"/>
                </a:ext>
              </a:extLst>
            </p:cNvPr>
            <p:cNvSpPr>
              <a:spLocks noChangeAspect="1" noChangeShapeType="1"/>
            </p:cNvSpPr>
            <p:nvPr/>
          </p:nvSpPr>
          <p:spPr bwMode="auto">
            <a:xfrm rot="-1554641">
              <a:off x="3017" y="2925"/>
              <a:ext cx="23" cy="23"/>
            </a:xfrm>
            <a:prstGeom prst="line">
              <a:avLst/>
            </a:prstGeom>
            <a:noFill/>
            <a:ln w="9525">
              <a:solidFill>
                <a:srgbClr val="CC00CC"/>
              </a:solidFill>
              <a:round/>
              <a:headEnd/>
              <a:tailEnd/>
            </a:ln>
          </p:spPr>
          <p:txBody>
            <a:bodyPr wrap="none" anchor="ctr"/>
            <a:lstStyle/>
            <a:p>
              <a:endParaRPr lang="en-US"/>
            </a:p>
          </p:txBody>
        </p:sp>
        <p:sp>
          <p:nvSpPr>
            <p:cNvPr id="126" name="Oval 475">
              <a:extLst>
                <a:ext uri="{FF2B5EF4-FFF2-40B4-BE49-F238E27FC236}">
                  <a16:creationId xmlns:a16="http://schemas.microsoft.com/office/drawing/2014/main" id="{F8F7F123-B479-7EE7-918B-CFC3EBFD1504}"/>
                </a:ext>
              </a:extLst>
            </p:cNvPr>
            <p:cNvSpPr>
              <a:spLocks noChangeArrowheads="1"/>
            </p:cNvSpPr>
            <p:nvPr/>
          </p:nvSpPr>
          <p:spPr bwMode="auto">
            <a:xfrm rot="1733776">
              <a:off x="2299" y="2949"/>
              <a:ext cx="144" cy="80"/>
            </a:xfrm>
            <a:prstGeom prst="ellipse">
              <a:avLst/>
            </a:prstGeom>
            <a:solidFill>
              <a:srgbClr val="33CC33"/>
            </a:solidFill>
            <a:ln w="9525">
              <a:solidFill>
                <a:schemeClr val="tx1"/>
              </a:solidFill>
              <a:round/>
              <a:headEnd/>
              <a:tailEnd/>
            </a:ln>
          </p:spPr>
          <p:txBody>
            <a:bodyPr wrap="none" anchor="ctr"/>
            <a:lstStyle/>
            <a:p>
              <a:endParaRPr lang="en-US"/>
            </a:p>
          </p:txBody>
        </p:sp>
        <p:sp>
          <p:nvSpPr>
            <p:cNvPr id="127" name="AutoShape 476">
              <a:extLst>
                <a:ext uri="{FF2B5EF4-FFF2-40B4-BE49-F238E27FC236}">
                  <a16:creationId xmlns:a16="http://schemas.microsoft.com/office/drawing/2014/main" id="{A08A3262-C56C-D8D6-68FF-62E2F8AE1D9C}"/>
                </a:ext>
              </a:extLst>
            </p:cNvPr>
            <p:cNvSpPr>
              <a:spLocks noChangeArrowheads="1"/>
            </p:cNvSpPr>
            <p:nvPr/>
          </p:nvSpPr>
          <p:spPr bwMode="auto">
            <a:xfrm rot="-88525">
              <a:off x="2326" y="2947"/>
              <a:ext cx="83" cy="58"/>
            </a:xfrm>
            <a:prstGeom prst="curvedDownArrow">
              <a:avLst>
                <a:gd name="adj1" fmla="val 39035"/>
                <a:gd name="adj2" fmla="val 67656"/>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28" name="Oval 477">
              <a:extLst>
                <a:ext uri="{FF2B5EF4-FFF2-40B4-BE49-F238E27FC236}">
                  <a16:creationId xmlns:a16="http://schemas.microsoft.com/office/drawing/2014/main" id="{03BECAD2-E830-3E54-773B-AD3A535E0A58}"/>
                </a:ext>
              </a:extLst>
            </p:cNvPr>
            <p:cNvSpPr>
              <a:spLocks noChangeArrowheads="1"/>
            </p:cNvSpPr>
            <p:nvPr/>
          </p:nvSpPr>
          <p:spPr bwMode="auto">
            <a:xfrm rot="3438710">
              <a:off x="3108" y="2700"/>
              <a:ext cx="144" cy="80"/>
            </a:xfrm>
            <a:prstGeom prst="ellipse">
              <a:avLst/>
            </a:prstGeom>
            <a:solidFill>
              <a:srgbClr val="33CC33"/>
            </a:solidFill>
            <a:ln w="9525">
              <a:solidFill>
                <a:schemeClr val="tx1"/>
              </a:solidFill>
              <a:round/>
              <a:headEnd/>
              <a:tailEnd/>
            </a:ln>
          </p:spPr>
          <p:txBody>
            <a:bodyPr wrap="none" anchor="ctr"/>
            <a:lstStyle/>
            <a:p>
              <a:endParaRPr lang="en-US"/>
            </a:p>
          </p:txBody>
        </p:sp>
        <p:sp>
          <p:nvSpPr>
            <p:cNvPr id="129" name="AutoShape 478">
              <a:extLst>
                <a:ext uri="{FF2B5EF4-FFF2-40B4-BE49-F238E27FC236}">
                  <a16:creationId xmlns:a16="http://schemas.microsoft.com/office/drawing/2014/main" id="{E28AE6E1-5C3E-3D0C-C591-0416ED9033DA}"/>
                </a:ext>
              </a:extLst>
            </p:cNvPr>
            <p:cNvSpPr>
              <a:spLocks noChangeArrowheads="1"/>
            </p:cNvSpPr>
            <p:nvPr/>
          </p:nvSpPr>
          <p:spPr bwMode="auto">
            <a:xfrm rot="3590724">
              <a:off x="3143" y="2715"/>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30" name="Text Box 479">
              <a:extLst>
                <a:ext uri="{FF2B5EF4-FFF2-40B4-BE49-F238E27FC236}">
                  <a16:creationId xmlns:a16="http://schemas.microsoft.com/office/drawing/2014/main" id="{790F39C7-03FA-B1B8-FCB4-5EFB5642E485}"/>
                </a:ext>
              </a:extLst>
            </p:cNvPr>
            <p:cNvSpPr txBox="1">
              <a:spLocks noChangeArrowheads="1"/>
            </p:cNvSpPr>
            <p:nvPr/>
          </p:nvSpPr>
          <p:spPr bwMode="auto">
            <a:xfrm>
              <a:off x="3360" y="2562"/>
              <a:ext cx="798" cy="330"/>
            </a:xfrm>
            <a:prstGeom prst="rect">
              <a:avLst/>
            </a:prstGeom>
            <a:noFill/>
            <a:ln w="9525">
              <a:noFill/>
              <a:miter lim="800000"/>
              <a:headEnd/>
              <a:tailEnd/>
            </a:ln>
          </p:spPr>
          <p:txBody>
            <a:bodyPr wrap="none">
              <a:spAutoFit/>
            </a:bodyPr>
            <a:lstStyle/>
            <a:p>
              <a:r>
                <a:rPr lang="en-US" sz="1400" dirty="0">
                  <a:latin typeface="Times New Roman" pitchFamily="-65" charset="0"/>
                </a:rPr>
                <a:t>Helical Partial </a:t>
              </a:r>
            </a:p>
            <a:p>
              <a:r>
                <a:rPr lang="en-US" sz="1400" dirty="0">
                  <a:latin typeface="Times New Roman" pitchFamily="-65" charset="0"/>
                </a:rPr>
                <a:t>Siberian Snake</a:t>
              </a:r>
            </a:p>
          </p:txBody>
        </p:sp>
        <p:sp>
          <p:nvSpPr>
            <p:cNvPr id="131" name="Line 480">
              <a:extLst>
                <a:ext uri="{FF2B5EF4-FFF2-40B4-BE49-F238E27FC236}">
                  <a16:creationId xmlns:a16="http://schemas.microsoft.com/office/drawing/2014/main" id="{8CA0033E-388F-D7B5-0596-F4A17801D6C9}"/>
                </a:ext>
              </a:extLst>
            </p:cNvPr>
            <p:cNvSpPr>
              <a:spLocks noChangeShapeType="1"/>
            </p:cNvSpPr>
            <p:nvPr/>
          </p:nvSpPr>
          <p:spPr bwMode="auto">
            <a:xfrm flipH="1">
              <a:off x="3249" y="2679"/>
              <a:ext cx="139" cy="28"/>
            </a:xfrm>
            <a:prstGeom prst="line">
              <a:avLst/>
            </a:prstGeom>
            <a:noFill/>
            <a:ln w="9525">
              <a:solidFill>
                <a:schemeClr val="tx1"/>
              </a:solidFill>
              <a:round/>
              <a:headEnd/>
              <a:tailEnd type="triangle" w="med" len="med"/>
            </a:ln>
          </p:spPr>
          <p:txBody>
            <a:bodyPr wrap="none" anchor="ctr"/>
            <a:lstStyle/>
            <a:p>
              <a:endParaRPr lang="en-US"/>
            </a:p>
          </p:txBody>
        </p:sp>
        <p:sp>
          <p:nvSpPr>
            <p:cNvPr id="132" name="Text Box 481">
              <a:extLst>
                <a:ext uri="{FF2B5EF4-FFF2-40B4-BE49-F238E27FC236}">
                  <a16:creationId xmlns:a16="http://schemas.microsoft.com/office/drawing/2014/main" id="{886DD1AE-CD7D-D25C-8FF1-0A7DCC7A7410}"/>
                </a:ext>
              </a:extLst>
            </p:cNvPr>
            <p:cNvSpPr txBox="1">
              <a:spLocks noChangeArrowheads="1"/>
            </p:cNvSpPr>
            <p:nvPr/>
          </p:nvSpPr>
          <p:spPr bwMode="auto">
            <a:xfrm>
              <a:off x="2922" y="2064"/>
              <a:ext cx="1306" cy="330"/>
            </a:xfrm>
            <a:prstGeom prst="rect">
              <a:avLst/>
            </a:prstGeom>
            <a:noFill/>
            <a:ln w="9525">
              <a:noFill/>
              <a:miter lim="800000"/>
              <a:headEnd/>
              <a:tailEnd/>
            </a:ln>
          </p:spPr>
          <p:txBody>
            <a:bodyPr wrap="none">
              <a:spAutoFit/>
            </a:bodyPr>
            <a:lstStyle/>
            <a:p>
              <a:pPr algn="ctr"/>
              <a:r>
                <a:rPr lang="en-US" sz="1400" dirty="0">
                  <a:latin typeface="Times New Roman" pitchFamily="-65" charset="0"/>
                </a:rPr>
                <a:t>Spin Rotators</a:t>
              </a:r>
            </a:p>
            <a:p>
              <a:pPr algn="ctr"/>
              <a:r>
                <a:rPr lang="en-US" sz="1400" dirty="0">
                  <a:latin typeface="Times New Roman" pitchFamily="-65" charset="0"/>
                </a:rPr>
                <a:t>(longitudinal polarization)</a:t>
              </a:r>
            </a:p>
          </p:txBody>
        </p:sp>
        <p:sp>
          <p:nvSpPr>
            <p:cNvPr id="133" name="Rectangle 482">
              <a:extLst>
                <a:ext uri="{FF2B5EF4-FFF2-40B4-BE49-F238E27FC236}">
                  <a16:creationId xmlns:a16="http://schemas.microsoft.com/office/drawing/2014/main" id="{F821EBBC-1D0D-4E91-6DE4-A861E3C73D49}"/>
                </a:ext>
              </a:extLst>
            </p:cNvPr>
            <p:cNvSpPr>
              <a:spLocks noChangeArrowheads="1"/>
            </p:cNvSpPr>
            <p:nvPr/>
          </p:nvSpPr>
          <p:spPr bwMode="auto">
            <a:xfrm rot="-1213039">
              <a:off x="4296" y="1755"/>
              <a:ext cx="95" cy="58"/>
            </a:xfrm>
            <a:prstGeom prst="rect">
              <a:avLst/>
            </a:prstGeom>
            <a:solidFill>
              <a:srgbClr val="33CC33"/>
            </a:solidFill>
            <a:ln w="7938">
              <a:solidFill>
                <a:srgbClr val="000000"/>
              </a:solidFill>
              <a:miter lim="800000"/>
              <a:headEnd/>
              <a:tailEnd/>
            </a:ln>
          </p:spPr>
          <p:txBody>
            <a:bodyPr/>
            <a:lstStyle/>
            <a:p>
              <a:endParaRPr lang="en-US"/>
            </a:p>
          </p:txBody>
        </p:sp>
        <p:sp>
          <p:nvSpPr>
            <p:cNvPr id="134" name="Text Box 483">
              <a:extLst>
                <a:ext uri="{FF2B5EF4-FFF2-40B4-BE49-F238E27FC236}">
                  <a16:creationId xmlns:a16="http://schemas.microsoft.com/office/drawing/2014/main" id="{4C52BF6D-A6D7-CDE0-3B51-A567051E51FF}"/>
                </a:ext>
              </a:extLst>
            </p:cNvPr>
            <p:cNvSpPr txBox="1">
              <a:spLocks noChangeArrowheads="1"/>
            </p:cNvSpPr>
            <p:nvPr/>
          </p:nvSpPr>
          <p:spPr bwMode="auto">
            <a:xfrm>
              <a:off x="1680" y="1260"/>
              <a:ext cx="835" cy="192"/>
            </a:xfrm>
            <a:prstGeom prst="rect">
              <a:avLst/>
            </a:prstGeom>
            <a:noFill/>
            <a:ln w="9525">
              <a:noFill/>
              <a:miter lim="800000"/>
              <a:headEnd/>
              <a:tailEnd/>
            </a:ln>
          </p:spPr>
          <p:txBody>
            <a:bodyPr wrap="none">
              <a:spAutoFit/>
            </a:bodyPr>
            <a:lstStyle/>
            <a:p>
              <a:r>
                <a:rPr lang="en-US" sz="1400">
                  <a:latin typeface="Times New Roman" pitchFamily="-65" charset="0"/>
                </a:rPr>
                <a:t>Siberian Snakes</a:t>
              </a:r>
            </a:p>
          </p:txBody>
        </p:sp>
        <p:sp>
          <p:nvSpPr>
            <p:cNvPr id="135" name="Line 484">
              <a:extLst>
                <a:ext uri="{FF2B5EF4-FFF2-40B4-BE49-F238E27FC236}">
                  <a16:creationId xmlns:a16="http://schemas.microsoft.com/office/drawing/2014/main" id="{BC7D1059-6CEF-B812-5C46-2BC18B3D8438}"/>
                </a:ext>
              </a:extLst>
            </p:cNvPr>
            <p:cNvSpPr>
              <a:spLocks noChangeShapeType="1"/>
            </p:cNvSpPr>
            <p:nvPr/>
          </p:nvSpPr>
          <p:spPr bwMode="auto">
            <a:xfrm flipH="1">
              <a:off x="1432" y="1368"/>
              <a:ext cx="252" cy="0"/>
            </a:xfrm>
            <a:prstGeom prst="line">
              <a:avLst/>
            </a:prstGeom>
            <a:noFill/>
            <a:ln w="9525">
              <a:solidFill>
                <a:schemeClr val="tx1"/>
              </a:solidFill>
              <a:round/>
              <a:headEnd/>
              <a:tailEnd type="triangle" w="med" len="med"/>
            </a:ln>
          </p:spPr>
          <p:txBody>
            <a:bodyPr wrap="none" anchor="ctr"/>
            <a:lstStyle/>
            <a:p>
              <a:endParaRPr lang="en-US"/>
            </a:p>
          </p:txBody>
        </p:sp>
        <p:sp>
          <p:nvSpPr>
            <p:cNvPr id="139" name="AutoShape 489">
              <a:extLst>
                <a:ext uri="{FF2B5EF4-FFF2-40B4-BE49-F238E27FC236}">
                  <a16:creationId xmlns:a16="http://schemas.microsoft.com/office/drawing/2014/main" id="{027DDE82-A688-DF5A-804F-FDAC23D838E2}"/>
                </a:ext>
              </a:extLst>
            </p:cNvPr>
            <p:cNvSpPr>
              <a:spLocks noChangeArrowheads="1"/>
            </p:cNvSpPr>
            <p:nvPr/>
          </p:nvSpPr>
          <p:spPr bwMode="auto">
            <a:xfrm rot="-2529997">
              <a:off x="4480" y="1572"/>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43" name="Line 493">
              <a:extLst>
                <a:ext uri="{FF2B5EF4-FFF2-40B4-BE49-F238E27FC236}">
                  <a16:creationId xmlns:a16="http://schemas.microsoft.com/office/drawing/2014/main" id="{E4D35B1E-77BF-4634-D5B6-F07B2EFB5F77}"/>
                </a:ext>
              </a:extLst>
            </p:cNvPr>
            <p:cNvSpPr>
              <a:spLocks noChangeShapeType="1"/>
            </p:cNvSpPr>
            <p:nvPr/>
          </p:nvSpPr>
          <p:spPr bwMode="auto">
            <a:xfrm flipH="1" flipV="1">
              <a:off x="2400" y="3024"/>
              <a:ext cx="384" cy="144"/>
            </a:xfrm>
            <a:prstGeom prst="line">
              <a:avLst/>
            </a:prstGeom>
            <a:noFill/>
            <a:ln w="9525">
              <a:solidFill>
                <a:schemeClr val="tx1"/>
              </a:solidFill>
              <a:round/>
              <a:headEnd/>
              <a:tailEnd type="triangle" w="med" len="med"/>
            </a:ln>
          </p:spPr>
          <p:txBody>
            <a:bodyPr/>
            <a:lstStyle/>
            <a:p>
              <a:endParaRPr lang="en-US"/>
            </a:p>
          </p:txBody>
        </p:sp>
        <p:sp>
          <p:nvSpPr>
            <p:cNvPr id="147" name="Text Box 497">
              <a:extLst>
                <a:ext uri="{FF2B5EF4-FFF2-40B4-BE49-F238E27FC236}">
                  <a16:creationId xmlns:a16="http://schemas.microsoft.com/office/drawing/2014/main" id="{AA4ED6DB-E53E-2E22-DA21-137F333F91C0}"/>
                </a:ext>
              </a:extLst>
            </p:cNvPr>
            <p:cNvSpPr txBox="1">
              <a:spLocks noChangeArrowheads="1"/>
            </p:cNvSpPr>
            <p:nvPr/>
          </p:nvSpPr>
          <p:spPr bwMode="auto">
            <a:xfrm>
              <a:off x="858" y="1872"/>
              <a:ext cx="1306" cy="330"/>
            </a:xfrm>
            <a:prstGeom prst="rect">
              <a:avLst/>
            </a:prstGeom>
            <a:noFill/>
            <a:ln w="9525">
              <a:noFill/>
              <a:miter lim="800000"/>
              <a:headEnd/>
              <a:tailEnd/>
            </a:ln>
          </p:spPr>
          <p:txBody>
            <a:bodyPr wrap="none">
              <a:spAutoFit/>
            </a:bodyPr>
            <a:lstStyle/>
            <a:p>
              <a:pPr algn="ctr"/>
              <a:r>
                <a:rPr lang="en-US" sz="1400">
                  <a:latin typeface="Times New Roman" pitchFamily="-65" charset="0"/>
                </a:rPr>
                <a:t>Spin Rotators</a:t>
              </a:r>
            </a:p>
            <a:p>
              <a:pPr algn="ctr"/>
              <a:r>
                <a:rPr lang="en-US" sz="1400">
                  <a:latin typeface="Times New Roman" pitchFamily="-65" charset="0"/>
                </a:rPr>
                <a:t>(longitudinal polarization)</a:t>
              </a:r>
            </a:p>
          </p:txBody>
        </p:sp>
        <p:sp>
          <p:nvSpPr>
            <p:cNvPr id="148" name="Line 498">
              <a:extLst>
                <a:ext uri="{FF2B5EF4-FFF2-40B4-BE49-F238E27FC236}">
                  <a16:creationId xmlns:a16="http://schemas.microsoft.com/office/drawing/2014/main" id="{0A18E2B6-6BDA-A890-710C-3708B6302E24}"/>
                </a:ext>
              </a:extLst>
            </p:cNvPr>
            <p:cNvSpPr>
              <a:spLocks noChangeShapeType="1"/>
            </p:cNvSpPr>
            <p:nvPr/>
          </p:nvSpPr>
          <p:spPr bwMode="auto">
            <a:xfrm flipH="1" flipV="1">
              <a:off x="1296" y="1728"/>
              <a:ext cx="54" cy="168"/>
            </a:xfrm>
            <a:prstGeom prst="line">
              <a:avLst/>
            </a:prstGeom>
            <a:noFill/>
            <a:ln w="9525">
              <a:solidFill>
                <a:schemeClr val="tx1"/>
              </a:solidFill>
              <a:round/>
              <a:headEnd/>
              <a:tailEnd type="triangle" w="med" len="med"/>
            </a:ln>
          </p:spPr>
          <p:txBody>
            <a:bodyPr wrap="none" anchor="ctr"/>
            <a:lstStyle/>
            <a:p>
              <a:endParaRPr lang="en-US"/>
            </a:p>
          </p:txBody>
        </p:sp>
        <p:sp>
          <p:nvSpPr>
            <p:cNvPr id="149" name="Line 499">
              <a:extLst>
                <a:ext uri="{FF2B5EF4-FFF2-40B4-BE49-F238E27FC236}">
                  <a16:creationId xmlns:a16="http://schemas.microsoft.com/office/drawing/2014/main" id="{6E02786B-B2D9-A6A2-4F1F-721ACD25AF09}"/>
                </a:ext>
              </a:extLst>
            </p:cNvPr>
            <p:cNvSpPr>
              <a:spLocks noChangeShapeType="1"/>
            </p:cNvSpPr>
            <p:nvPr/>
          </p:nvSpPr>
          <p:spPr bwMode="auto">
            <a:xfrm flipV="1">
              <a:off x="1440" y="1872"/>
              <a:ext cx="144" cy="48"/>
            </a:xfrm>
            <a:prstGeom prst="line">
              <a:avLst/>
            </a:prstGeom>
            <a:noFill/>
            <a:ln w="9525">
              <a:solidFill>
                <a:schemeClr val="tx1"/>
              </a:solidFill>
              <a:round/>
              <a:headEnd/>
              <a:tailEnd type="triangle" w="med" len="med"/>
            </a:ln>
          </p:spPr>
          <p:txBody>
            <a:bodyPr wrap="none" anchor="ctr"/>
            <a:lstStyle/>
            <a:p>
              <a:endParaRPr lang="en-US"/>
            </a:p>
          </p:txBody>
        </p:sp>
        <p:sp>
          <p:nvSpPr>
            <p:cNvPr id="150" name="Text Box 500">
              <a:extLst>
                <a:ext uri="{FF2B5EF4-FFF2-40B4-BE49-F238E27FC236}">
                  <a16:creationId xmlns:a16="http://schemas.microsoft.com/office/drawing/2014/main" id="{3207EDBA-EF1D-189C-70A8-7F3694305968}"/>
                </a:ext>
              </a:extLst>
            </p:cNvPr>
            <p:cNvSpPr txBox="1">
              <a:spLocks noChangeArrowheads="1"/>
            </p:cNvSpPr>
            <p:nvPr/>
          </p:nvSpPr>
          <p:spPr bwMode="auto">
            <a:xfrm>
              <a:off x="2640" y="3168"/>
              <a:ext cx="1017" cy="192"/>
            </a:xfrm>
            <a:prstGeom prst="rect">
              <a:avLst/>
            </a:prstGeom>
            <a:noFill/>
            <a:ln w="9525">
              <a:noFill/>
              <a:miter lim="800000"/>
              <a:headEnd/>
              <a:tailEnd/>
            </a:ln>
          </p:spPr>
          <p:txBody>
            <a:bodyPr wrap="none">
              <a:spAutoFit/>
            </a:bodyPr>
            <a:lstStyle/>
            <a:p>
              <a:r>
                <a:rPr lang="en-US" sz="1400" b="1">
                  <a:solidFill>
                    <a:schemeClr val="bg1"/>
                  </a:solidFill>
                  <a:latin typeface="Times New Roman" pitchFamily="-65" charset="0"/>
                </a:rPr>
                <a:t>Strong AGS Snake</a:t>
              </a:r>
            </a:p>
          </p:txBody>
        </p:sp>
        <p:sp>
          <p:nvSpPr>
            <p:cNvPr id="151" name="Rectangle 501">
              <a:extLst>
                <a:ext uri="{FF2B5EF4-FFF2-40B4-BE49-F238E27FC236}">
                  <a16:creationId xmlns:a16="http://schemas.microsoft.com/office/drawing/2014/main" id="{95018F6B-CFAC-9057-E338-A92C9C3C10A7}"/>
                </a:ext>
              </a:extLst>
            </p:cNvPr>
            <p:cNvSpPr>
              <a:spLocks noChangeArrowheads="1"/>
            </p:cNvSpPr>
            <p:nvPr/>
          </p:nvSpPr>
          <p:spPr bwMode="auto">
            <a:xfrm>
              <a:off x="3216" y="1200"/>
              <a:ext cx="1031" cy="136"/>
            </a:xfrm>
            <a:prstGeom prst="rect">
              <a:avLst/>
            </a:prstGeom>
            <a:noFill/>
            <a:ln w="9525">
              <a:noFill/>
              <a:miter lim="800000"/>
              <a:headEnd/>
              <a:tailEnd/>
            </a:ln>
          </p:spPr>
          <p:txBody>
            <a:bodyPr wrap="none" lIns="0" tIns="0" rIns="0" bIns="0">
              <a:spAutoFit/>
            </a:bodyPr>
            <a:lstStyle/>
            <a:p>
              <a:r>
                <a:rPr lang="en-US" sz="1400" dirty="0">
                  <a:latin typeface="Times New Roman" pitchFamily="-65" charset="0"/>
                </a:rPr>
                <a:t>RHIC </a:t>
              </a:r>
              <a:r>
                <a:rPr lang="en-US" sz="1400" dirty="0" err="1">
                  <a:latin typeface="Times New Roman" pitchFamily="-65" charset="0"/>
                </a:rPr>
                <a:t>pC</a:t>
              </a:r>
              <a:r>
                <a:rPr lang="en-US" sz="1400" dirty="0">
                  <a:latin typeface="Times New Roman" pitchFamily="-65" charset="0"/>
                </a:rPr>
                <a:t> Polarimeters</a:t>
              </a:r>
            </a:p>
          </p:txBody>
        </p:sp>
        <p:sp>
          <p:nvSpPr>
            <p:cNvPr id="152" name="Rectangle 502">
              <a:extLst>
                <a:ext uri="{FF2B5EF4-FFF2-40B4-BE49-F238E27FC236}">
                  <a16:creationId xmlns:a16="http://schemas.microsoft.com/office/drawing/2014/main" id="{DB04E303-46FF-CE9F-A412-5E16985AB81E}"/>
                </a:ext>
              </a:extLst>
            </p:cNvPr>
            <p:cNvSpPr>
              <a:spLocks noChangeArrowheads="1"/>
            </p:cNvSpPr>
            <p:nvPr/>
          </p:nvSpPr>
          <p:spPr bwMode="auto">
            <a:xfrm>
              <a:off x="1584" y="720"/>
              <a:ext cx="1290" cy="136"/>
            </a:xfrm>
            <a:prstGeom prst="rect">
              <a:avLst/>
            </a:prstGeom>
            <a:noFill/>
            <a:ln w="9525">
              <a:noFill/>
              <a:miter lim="800000"/>
              <a:headEnd/>
              <a:tailEnd/>
            </a:ln>
          </p:spPr>
          <p:txBody>
            <a:bodyPr wrap="none" lIns="0" tIns="0" rIns="0" bIns="0">
              <a:spAutoFit/>
            </a:bodyPr>
            <a:lstStyle/>
            <a:p>
              <a:r>
                <a:rPr lang="en-US" sz="1400" dirty="0">
                  <a:latin typeface="Times New Roman" pitchFamily="-65" charset="0"/>
                </a:rPr>
                <a:t>Absolute Polarimeter (H jet)</a:t>
              </a:r>
            </a:p>
          </p:txBody>
        </p:sp>
        <p:sp>
          <p:nvSpPr>
            <p:cNvPr id="153" name="Line 504">
              <a:extLst>
                <a:ext uri="{FF2B5EF4-FFF2-40B4-BE49-F238E27FC236}">
                  <a16:creationId xmlns:a16="http://schemas.microsoft.com/office/drawing/2014/main" id="{9214C4DD-433A-C81E-2118-A08546814415}"/>
                </a:ext>
              </a:extLst>
            </p:cNvPr>
            <p:cNvSpPr>
              <a:spLocks noChangeShapeType="1"/>
            </p:cNvSpPr>
            <p:nvPr/>
          </p:nvSpPr>
          <p:spPr bwMode="auto">
            <a:xfrm>
              <a:off x="2736" y="864"/>
              <a:ext cx="144" cy="144"/>
            </a:xfrm>
            <a:prstGeom prst="line">
              <a:avLst/>
            </a:prstGeom>
            <a:noFill/>
            <a:ln w="9525">
              <a:solidFill>
                <a:schemeClr val="tx1"/>
              </a:solidFill>
              <a:round/>
              <a:headEnd/>
              <a:tailEnd type="triangle" w="med" len="med"/>
            </a:ln>
          </p:spPr>
          <p:txBody>
            <a:bodyPr wrap="none" anchor="ctr"/>
            <a:lstStyle/>
            <a:p>
              <a:endParaRPr lang="en-US"/>
            </a:p>
          </p:txBody>
        </p:sp>
        <p:sp>
          <p:nvSpPr>
            <p:cNvPr id="154" name="Line 505">
              <a:extLst>
                <a:ext uri="{FF2B5EF4-FFF2-40B4-BE49-F238E27FC236}">
                  <a16:creationId xmlns:a16="http://schemas.microsoft.com/office/drawing/2014/main" id="{8F84976C-6E6A-1086-C95A-666F4E2C772C}"/>
                </a:ext>
              </a:extLst>
            </p:cNvPr>
            <p:cNvSpPr>
              <a:spLocks noChangeShapeType="1"/>
            </p:cNvSpPr>
            <p:nvPr/>
          </p:nvSpPr>
          <p:spPr bwMode="auto">
            <a:xfrm flipH="1" flipV="1">
              <a:off x="3216" y="1104"/>
              <a:ext cx="144" cy="96"/>
            </a:xfrm>
            <a:prstGeom prst="line">
              <a:avLst/>
            </a:prstGeom>
            <a:noFill/>
            <a:ln w="9525">
              <a:solidFill>
                <a:schemeClr val="tx1"/>
              </a:solidFill>
              <a:round/>
              <a:headEnd/>
              <a:tailEnd type="triangle" w="med" len="med"/>
            </a:ln>
          </p:spPr>
          <p:txBody>
            <a:bodyPr wrap="none" anchor="ctr"/>
            <a:lstStyle/>
            <a:p>
              <a:endParaRPr lang="en-US"/>
            </a:p>
          </p:txBody>
        </p:sp>
        <p:sp>
          <p:nvSpPr>
            <p:cNvPr id="155" name="Rectangle 506">
              <a:extLst>
                <a:ext uri="{FF2B5EF4-FFF2-40B4-BE49-F238E27FC236}">
                  <a16:creationId xmlns:a16="http://schemas.microsoft.com/office/drawing/2014/main" id="{B0670D1A-3AFC-F8AA-1307-C8C7E4650AB3}"/>
                </a:ext>
              </a:extLst>
            </p:cNvPr>
            <p:cNvSpPr>
              <a:spLocks noChangeArrowheads="1"/>
            </p:cNvSpPr>
            <p:nvPr/>
          </p:nvSpPr>
          <p:spPr bwMode="auto">
            <a:xfrm>
              <a:off x="2676" y="1747"/>
              <a:ext cx="436" cy="136"/>
            </a:xfrm>
            <a:prstGeom prst="rect">
              <a:avLst/>
            </a:prstGeom>
            <a:noFill/>
            <a:ln w="9525">
              <a:noFill/>
              <a:miter lim="800000"/>
              <a:headEnd/>
              <a:tailEnd/>
            </a:ln>
          </p:spPr>
          <p:txBody>
            <a:bodyPr wrap="none" lIns="0" tIns="0" rIns="0" bIns="0">
              <a:spAutoFit/>
            </a:bodyPr>
            <a:lstStyle/>
            <a:p>
              <a:r>
                <a:rPr lang="en-US" sz="1400" b="1" i="1" u="sng">
                  <a:latin typeface="Times New Roman" pitchFamily="-65" charset="0"/>
                </a:rPr>
                <a:t>STAR (p)</a:t>
              </a:r>
              <a:endParaRPr lang="en-US" sz="2400">
                <a:latin typeface="Times New Roman" pitchFamily="-65" charset="0"/>
              </a:endParaRPr>
            </a:p>
          </p:txBody>
        </p:sp>
        <p:sp>
          <p:nvSpPr>
            <p:cNvPr id="156" name="Rectangle 509">
              <a:extLst>
                <a:ext uri="{FF2B5EF4-FFF2-40B4-BE49-F238E27FC236}">
                  <a16:creationId xmlns:a16="http://schemas.microsoft.com/office/drawing/2014/main" id="{E7066B60-FF51-7D18-D103-EDC9B2A6C146}"/>
                </a:ext>
              </a:extLst>
            </p:cNvPr>
            <p:cNvSpPr>
              <a:spLocks noChangeArrowheads="1"/>
            </p:cNvSpPr>
            <p:nvPr/>
          </p:nvSpPr>
          <p:spPr bwMode="auto">
            <a:xfrm>
              <a:off x="3072" y="2976"/>
              <a:ext cx="826" cy="136"/>
            </a:xfrm>
            <a:prstGeom prst="rect">
              <a:avLst/>
            </a:prstGeom>
            <a:noFill/>
            <a:ln w="9525">
              <a:noFill/>
              <a:miter lim="800000"/>
              <a:headEnd/>
              <a:tailEnd/>
            </a:ln>
          </p:spPr>
          <p:txBody>
            <a:bodyPr wrap="none" lIns="0" tIns="0" rIns="0" bIns="0">
              <a:spAutoFit/>
            </a:bodyPr>
            <a:lstStyle/>
            <a:p>
              <a:r>
                <a:rPr lang="en-US" sz="1400" dirty="0">
                  <a:latin typeface="Times New Roman" pitchFamily="-65" charset="0"/>
                </a:rPr>
                <a:t>AGS Polarimeters</a:t>
              </a:r>
            </a:p>
          </p:txBody>
        </p:sp>
        <p:sp>
          <p:nvSpPr>
            <p:cNvPr id="157" name="Text Box 510">
              <a:extLst>
                <a:ext uri="{FF2B5EF4-FFF2-40B4-BE49-F238E27FC236}">
                  <a16:creationId xmlns:a16="http://schemas.microsoft.com/office/drawing/2014/main" id="{AD0C520C-5FD5-AF3B-23F5-CBDCA5334678}"/>
                </a:ext>
              </a:extLst>
            </p:cNvPr>
            <p:cNvSpPr txBox="1">
              <a:spLocks noChangeArrowheads="1"/>
            </p:cNvSpPr>
            <p:nvPr/>
          </p:nvSpPr>
          <p:spPr bwMode="auto">
            <a:xfrm>
              <a:off x="3552" y="1536"/>
              <a:ext cx="658" cy="194"/>
            </a:xfrm>
            <a:prstGeom prst="rect">
              <a:avLst/>
            </a:prstGeom>
            <a:noFill/>
            <a:ln w="9525">
              <a:noFill/>
              <a:miter lim="800000"/>
              <a:headEnd/>
              <a:tailEnd/>
            </a:ln>
          </p:spPr>
          <p:txBody>
            <a:bodyPr wrap="none">
              <a:spAutoFit/>
            </a:bodyPr>
            <a:lstStyle/>
            <a:p>
              <a:r>
                <a:rPr lang="en-US" sz="1400" dirty="0">
                  <a:latin typeface="Times New Roman" pitchFamily="-65" charset="0"/>
                </a:rPr>
                <a:t>Spin flipper</a:t>
              </a:r>
            </a:p>
          </p:txBody>
        </p:sp>
        <p:sp>
          <p:nvSpPr>
            <p:cNvPr id="158" name="Line 511">
              <a:extLst>
                <a:ext uri="{FF2B5EF4-FFF2-40B4-BE49-F238E27FC236}">
                  <a16:creationId xmlns:a16="http://schemas.microsoft.com/office/drawing/2014/main" id="{E8CC61CB-E7B8-DF5B-6D16-A9CF35E5B49B}"/>
                </a:ext>
              </a:extLst>
            </p:cNvPr>
            <p:cNvSpPr>
              <a:spLocks noChangeShapeType="1"/>
            </p:cNvSpPr>
            <p:nvPr/>
          </p:nvSpPr>
          <p:spPr bwMode="auto">
            <a:xfrm>
              <a:off x="4176" y="1680"/>
              <a:ext cx="96" cy="48"/>
            </a:xfrm>
            <a:prstGeom prst="line">
              <a:avLst/>
            </a:prstGeom>
            <a:noFill/>
            <a:ln w="9525">
              <a:solidFill>
                <a:schemeClr val="tx1"/>
              </a:solidFill>
              <a:round/>
              <a:headEnd/>
              <a:tailEnd type="triangle" w="med" len="med"/>
            </a:ln>
          </p:spPr>
          <p:txBody>
            <a:bodyPr wrap="none" anchor="ctr"/>
            <a:lstStyle/>
            <a:p>
              <a:endParaRPr lang="en-US"/>
            </a:p>
          </p:txBody>
        </p:sp>
        <p:sp>
          <p:nvSpPr>
            <p:cNvPr id="159" name="Line 512">
              <a:extLst>
                <a:ext uri="{FF2B5EF4-FFF2-40B4-BE49-F238E27FC236}">
                  <a16:creationId xmlns:a16="http://schemas.microsoft.com/office/drawing/2014/main" id="{8C77E670-EFDD-2150-9AB6-92B1DB5CB5EE}"/>
                </a:ext>
              </a:extLst>
            </p:cNvPr>
            <p:cNvSpPr>
              <a:spLocks noChangeShapeType="1"/>
            </p:cNvSpPr>
            <p:nvPr/>
          </p:nvSpPr>
          <p:spPr bwMode="auto">
            <a:xfrm flipH="1" flipV="1">
              <a:off x="2736" y="2064"/>
              <a:ext cx="336" cy="144"/>
            </a:xfrm>
            <a:prstGeom prst="line">
              <a:avLst/>
            </a:prstGeom>
            <a:noFill/>
            <a:ln w="9525">
              <a:solidFill>
                <a:schemeClr val="tx1"/>
              </a:solidFill>
              <a:round/>
              <a:headEnd/>
              <a:tailEnd type="triangle" w="med" len="med"/>
            </a:ln>
          </p:spPr>
          <p:txBody>
            <a:bodyPr/>
            <a:lstStyle/>
            <a:p>
              <a:endParaRPr lang="en-US"/>
            </a:p>
          </p:txBody>
        </p:sp>
        <p:sp>
          <p:nvSpPr>
            <p:cNvPr id="160" name="Line 513">
              <a:extLst>
                <a:ext uri="{FF2B5EF4-FFF2-40B4-BE49-F238E27FC236}">
                  <a16:creationId xmlns:a16="http://schemas.microsoft.com/office/drawing/2014/main" id="{FE2B7425-120B-4CEB-A6D4-012EA6A5DFC5}"/>
                </a:ext>
              </a:extLst>
            </p:cNvPr>
            <p:cNvSpPr>
              <a:spLocks noChangeShapeType="1"/>
            </p:cNvSpPr>
            <p:nvPr/>
          </p:nvSpPr>
          <p:spPr bwMode="auto">
            <a:xfrm flipH="1" flipV="1">
              <a:off x="3120" y="2064"/>
              <a:ext cx="48" cy="144"/>
            </a:xfrm>
            <a:prstGeom prst="line">
              <a:avLst/>
            </a:prstGeom>
            <a:noFill/>
            <a:ln w="9525">
              <a:solidFill>
                <a:schemeClr val="tx1"/>
              </a:solidFill>
              <a:round/>
              <a:headEnd/>
              <a:tailEnd type="triangle" w="med" len="med"/>
            </a:ln>
          </p:spPr>
          <p:txBody>
            <a:bodyPr/>
            <a:lstStyle/>
            <a:p>
              <a:endParaRPr lang="en-US"/>
            </a:p>
          </p:txBody>
        </p:sp>
      </p:grpSp>
      <p:pic>
        <p:nvPicPr>
          <p:cNvPr id="1026" name="Picture 2" descr="RHIC&#10;      luminosity PP">
            <a:extLst>
              <a:ext uri="{FF2B5EF4-FFF2-40B4-BE49-F238E27FC236}">
                <a16:creationId xmlns:a16="http://schemas.microsoft.com/office/drawing/2014/main" id="{126A42CE-567D-B0E9-BD66-51FE746BA7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212" y="99392"/>
            <a:ext cx="4484024" cy="4084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5047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474CF-B327-5D49-1140-3162BC412775}"/>
            </a:ext>
          </a:extLst>
        </p:cNvPr>
        <p:cNvGrpSpPr/>
        <p:nvPr/>
      </p:nvGrpSpPr>
      <p:grpSpPr>
        <a:xfrm>
          <a:off x="0" y="0"/>
          <a:ext cx="0" cy="0"/>
          <a:chOff x="0" y="0"/>
          <a:chExt cx="0" cy="0"/>
        </a:xfrm>
      </p:grpSpPr>
      <p:grpSp>
        <p:nvGrpSpPr>
          <p:cNvPr id="2" name="Group 344">
            <a:extLst>
              <a:ext uri="{FF2B5EF4-FFF2-40B4-BE49-F238E27FC236}">
                <a16:creationId xmlns:a16="http://schemas.microsoft.com/office/drawing/2014/main" id="{704FF521-5626-A612-EBE8-0C3136E79088}"/>
              </a:ext>
            </a:extLst>
          </p:cNvPr>
          <p:cNvGrpSpPr>
            <a:grpSpLocks/>
          </p:cNvGrpSpPr>
          <p:nvPr/>
        </p:nvGrpSpPr>
        <p:grpSpPr bwMode="auto">
          <a:xfrm>
            <a:off x="1524000" y="0"/>
            <a:ext cx="9144000" cy="6858000"/>
            <a:chOff x="0" y="0"/>
            <a:chExt cx="5760" cy="4320"/>
          </a:xfrm>
        </p:grpSpPr>
        <p:pic>
          <p:nvPicPr>
            <p:cNvPr id="16390" name="Picture 345" descr="Hel_Sect_Photo">
              <a:extLst>
                <a:ext uri="{FF2B5EF4-FFF2-40B4-BE49-F238E27FC236}">
                  <a16:creationId xmlns:a16="http://schemas.microsoft.com/office/drawing/2014/main" id="{E4D5FAD5-3D4D-3A1E-C488-292156316781}"/>
                </a:ext>
              </a:extLst>
            </p:cNvPr>
            <p:cNvPicPr>
              <a:picLocks noChangeAspect="1" noChangeArrowheads="1"/>
            </p:cNvPicPr>
            <p:nvPr/>
          </p:nvPicPr>
          <p:blipFill>
            <a:blip r:embed="rId3" cstate="print"/>
            <a:srcRect l="21216" t="14598" r="21674" b="15193"/>
            <a:stretch>
              <a:fillRect/>
            </a:stretch>
          </p:blipFill>
          <p:spPr bwMode="auto">
            <a:xfrm>
              <a:off x="144" y="1440"/>
              <a:ext cx="912" cy="800"/>
            </a:xfrm>
            <a:prstGeom prst="rect">
              <a:avLst/>
            </a:prstGeom>
            <a:noFill/>
            <a:ln w="9525">
              <a:noFill/>
              <a:miter lim="800000"/>
              <a:headEnd/>
              <a:tailEnd/>
            </a:ln>
          </p:spPr>
        </p:pic>
        <p:pic>
          <p:nvPicPr>
            <p:cNvPr id="16391" name="Picture 347" descr="P1010001-cropped">
              <a:extLst>
                <a:ext uri="{FF2B5EF4-FFF2-40B4-BE49-F238E27FC236}">
                  <a16:creationId xmlns:a16="http://schemas.microsoft.com/office/drawing/2014/main" id="{D125BC48-B833-2EA7-F29D-3D3FC48AD6E8}"/>
                </a:ext>
              </a:extLst>
            </p:cNvPr>
            <p:cNvPicPr>
              <a:picLocks noChangeAspect="1" noChangeArrowheads="1"/>
            </p:cNvPicPr>
            <p:nvPr/>
          </p:nvPicPr>
          <p:blipFill>
            <a:blip r:embed="rId4" cstate="print"/>
            <a:srcRect/>
            <a:stretch>
              <a:fillRect/>
            </a:stretch>
          </p:blipFill>
          <p:spPr bwMode="auto">
            <a:xfrm>
              <a:off x="4436" y="0"/>
              <a:ext cx="1324" cy="1248"/>
            </a:xfrm>
            <a:prstGeom prst="rect">
              <a:avLst/>
            </a:prstGeom>
            <a:noFill/>
            <a:ln w="9525">
              <a:noFill/>
              <a:miter lim="800000"/>
              <a:headEnd/>
              <a:tailEnd/>
            </a:ln>
          </p:spPr>
        </p:pic>
        <p:sp>
          <p:nvSpPr>
            <p:cNvPr id="16393" name="Oval 349">
              <a:extLst>
                <a:ext uri="{FF2B5EF4-FFF2-40B4-BE49-F238E27FC236}">
                  <a16:creationId xmlns:a16="http://schemas.microsoft.com/office/drawing/2014/main" id="{1F06F6B2-B553-C5EE-C252-77BABD35A268}"/>
                </a:ext>
              </a:extLst>
            </p:cNvPr>
            <p:cNvSpPr>
              <a:spLocks noChangeArrowheads="1"/>
            </p:cNvSpPr>
            <p:nvPr/>
          </p:nvSpPr>
          <p:spPr bwMode="auto">
            <a:xfrm rot="-2682010">
              <a:off x="4446" y="1566"/>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16394" name="Line 350">
              <a:extLst>
                <a:ext uri="{FF2B5EF4-FFF2-40B4-BE49-F238E27FC236}">
                  <a16:creationId xmlns:a16="http://schemas.microsoft.com/office/drawing/2014/main" id="{EF25F55F-B659-74C7-0783-952D55DC4422}"/>
                </a:ext>
              </a:extLst>
            </p:cNvPr>
            <p:cNvSpPr>
              <a:spLocks noChangeShapeType="1"/>
            </p:cNvSpPr>
            <p:nvPr/>
          </p:nvSpPr>
          <p:spPr bwMode="auto">
            <a:xfrm>
              <a:off x="1984" y="2724"/>
              <a:ext cx="69" cy="27"/>
            </a:xfrm>
            <a:prstGeom prst="line">
              <a:avLst/>
            </a:prstGeom>
            <a:noFill/>
            <a:ln w="9525">
              <a:solidFill>
                <a:srgbClr val="FF0000"/>
              </a:solidFill>
              <a:round/>
              <a:headEnd/>
              <a:tailEnd/>
            </a:ln>
          </p:spPr>
          <p:txBody>
            <a:bodyPr wrap="none" anchor="ctr"/>
            <a:lstStyle/>
            <a:p>
              <a:endParaRPr lang="en-US"/>
            </a:p>
          </p:txBody>
        </p:sp>
        <p:sp>
          <p:nvSpPr>
            <p:cNvPr id="16395" name="Freeform 351">
              <a:extLst>
                <a:ext uri="{FF2B5EF4-FFF2-40B4-BE49-F238E27FC236}">
                  <a16:creationId xmlns:a16="http://schemas.microsoft.com/office/drawing/2014/main" id="{4A49DD51-5DAB-1E3B-E27A-5BEF3C0D4ACF}"/>
                </a:ext>
              </a:extLst>
            </p:cNvPr>
            <p:cNvSpPr>
              <a:spLocks/>
            </p:cNvSpPr>
            <p:nvPr/>
          </p:nvSpPr>
          <p:spPr bwMode="auto">
            <a:xfrm>
              <a:off x="4194" y="1643"/>
              <a:ext cx="292" cy="246"/>
            </a:xfrm>
            <a:custGeom>
              <a:avLst/>
              <a:gdLst>
                <a:gd name="T0" fmla="*/ 0 w 292"/>
                <a:gd name="T1" fmla="*/ 246 h 246"/>
                <a:gd name="T2" fmla="*/ 64 w 292"/>
                <a:gd name="T3" fmla="*/ 214 h 246"/>
                <a:gd name="T4" fmla="*/ 66 w 292"/>
                <a:gd name="T5" fmla="*/ 172 h 246"/>
                <a:gd name="T6" fmla="*/ 232 w 292"/>
                <a:gd name="T7" fmla="*/ 106 h 246"/>
                <a:gd name="T8" fmla="*/ 232 w 292"/>
                <a:gd name="T9" fmla="*/ 61 h 246"/>
                <a:gd name="T10" fmla="*/ 292 w 292"/>
                <a:gd name="T11" fmla="*/ 0 h 246"/>
                <a:gd name="T12" fmla="*/ 0 60000 65536"/>
                <a:gd name="T13" fmla="*/ 0 60000 65536"/>
                <a:gd name="T14" fmla="*/ 0 60000 65536"/>
                <a:gd name="T15" fmla="*/ 0 60000 65536"/>
                <a:gd name="T16" fmla="*/ 0 60000 65536"/>
                <a:gd name="T17" fmla="*/ 0 60000 65536"/>
                <a:gd name="T18" fmla="*/ 0 w 292"/>
                <a:gd name="T19" fmla="*/ 0 h 246"/>
                <a:gd name="T20" fmla="*/ 292 w 292"/>
                <a:gd name="T21" fmla="*/ 246 h 246"/>
              </a:gdLst>
              <a:ahLst/>
              <a:cxnLst>
                <a:cxn ang="T12">
                  <a:pos x="T0" y="T1"/>
                </a:cxn>
                <a:cxn ang="T13">
                  <a:pos x="T2" y="T3"/>
                </a:cxn>
                <a:cxn ang="T14">
                  <a:pos x="T4" y="T5"/>
                </a:cxn>
                <a:cxn ang="T15">
                  <a:pos x="T6" y="T7"/>
                </a:cxn>
                <a:cxn ang="T16">
                  <a:pos x="T8" y="T9"/>
                </a:cxn>
                <a:cxn ang="T17">
                  <a:pos x="T10" y="T11"/>
                </a:cxn>
              </a:cxnLst>
              <a:rect l="T18" t="T19" r="T20" b="T21"/>
              <a:pathLst>
                <a:path w="292" h="246">
                  <a:moveTo>
                    <a:pt x="0" y="246"/>
                  </a:moveTo>
                  <a:lnTo>
                    <a:pt x="64" y="214"/>
                  </a:lnTo>
                  <a:lnTo>
                    <a:pt x="66" y="172"/>
                  </a:lnTo>
                  <a:lnTo>
                    <a:pt x="232" y="106"/>
                  </a:lnTo>
                  <a:lnTo>
                    <a:pt x="232" y="61"/>
                  </a:lnTo>
                  <a:lnTo>
                    <a:pt x="292" y="0"/>
                  </a:lnTo>
                </a:path>
              </a:pathLst>
            </a:custGeom>
            <a:noFill/>
            <a:ln w="28575">
              <a:solidFill>
                <a:srgbClr val="FFCC00"/>
              </a:solidFill>
              <a:round/>
              <a:headEnd/>
              <a:tailEnd/>
            </a:ln>
          </p:spPr>
          <p:txBody>
            <a:bodyPr wrap="none" anchor="ctr"/>
            <a:lstStyle/>
            <a:p>
              <a:endParaRPr lang="en-US"/>
            </a:p>
          </p:txBody>
        </p:sp>
        <p:sp>
          <p:nvSpPr>
            <p:cNvPr id="16396" name="Rectangle 352">
              <a:extLst>
                <a:ext uri="{FF2B5EF4-FFF2-40B4-BE49-F238E27FC236}">
                  <a16:creationId xmlns:a16="http://schemas.microsoft.com/office/drawing/2014/main" id="{2622A805-D86A-4704-D6BB-C3D251E914C8}"/>
                </a:ext>
              </a:extLst>
            </p:cNvPr>
            <p:cNvSpPr>
              <a:spLocks noChangeArrowheads="1"/>
            </p:cNvSpPr>
            <p:nvPr/>
          </p:nvSpPr>
          <p:spPr bwMode="auto">
            <a:xfrm>
              <a:off x="4012" y="788"/>
              <a:ext cx="1153" cy="303"/>
            </a:xfrm>
            <a:prstGeom prst="rect">
              <a:avLst/>
            </a:prstGeom>
            <a:noFill/>
            <a:ln w="9525">
              <a:noFill/>
              <a:miter lim="800000"/>
              <a:headEnd/>
              <a:tailEnd/>
            </a:ln>
          </p:spPr>
          <p:txBody>
            <a:bodyPr/>
            <a:lstStyle/>
            <a:p>
              <a:endParaRPr lang="en-US"/>
            </a:p>
          </p:txBody>
        </p:sp>
        <p:sp>
          <p:nvSpPr>
            <p:cNvPr id="16397" name="Rectangle 353">
              <a:extLst>
                <a:ext uri="{FF2B5EF4-FFF2-40B4-BE49-F238E27FC236}">
                  <a16:creationId xmlns:a16="http://schemas.microsoft.com/office/drawing/2014/main" id="{C5C560F9-DB84-255D-5D80-37A860B75A1E}"/>
                </a:ext>
              </a:extLst>
            </p:cNvPr>
            <p:cNvSpPr>
              <a:spLocks noChangeArrowheads="1"/>
            </p:cNvSpPr>
            <p:nvPr/>
          </p:nvSpPr>
          <p:spPr bwMode="auto">
            <a:xfrm>
              <a:off x="4363" y="1780"/>
              <a:ext cx="643" cy="174"/>
            </a:xfrm>
            <a:prstGeom prst="rect">
              <a:avLst/>
            </a:prstGeom>
            <a:noFill/>
            <a:ln w="9525">
              <a:noFill/>
              <a:miter lim="800000"/>
              <a:headEnd/>
              <a:tailEnd/>
            </a:ln>
          </p:spPr>
          <p:txBody>
            <a:bodyPr/>
            <a:lstStyle/>
            <a:p>
              <a:endParaRPr lang="en-US"/>
            </a:p>
          </p:txBody>
        </p:sp>
        <p:sp>
          <p:nvSpPr>
            <p:cNvPr id="16398" name="Rectangle 354">
              <a:extLst>
                <a:ext uri="{FF2B5EF4-FFF2-40B4-BE49-F238E27FC236}">
                  <a16:creationId xmlns:a16="http://schemas.microsoft.com/office/drawing/2014/main" id="{B898CCDE-6EDC-A82B-FCC3-E23B4BDB39DD}"/>
                </a:ext>
              </a:extLst>
            </p:cNvPr>
            <p:cNvSpPr>
              <a:spLocks noChangeArrowheads="1"/>
            </p:cNvSpPr>
            <p:nvPr/>
          </p:nvSpPr>
          <p:spPr bwMode="auto">
            <a:xfrm>
              <a:off x="2950" y="2041"/>
              <a:ext cx="643" cy="304"/>
            </a:xfrm>
            <a:prstGeom prst="rect">
              <a:avLst/>
            </a:prstGeom>
            <a:noFill/>
            <a:ln w="9525">
              <a:noFill/>
              <a:miter lim="800000"/>
              <a:headEnd/>
              <a:tailEnd/>
            </a:ln>
          </p:spPr>
          <p:txBody>
            <a:bodyPr/>
            <a:lstStyle/>
            <a:p>
              <a:endParaRPr lang="en-US"/>
            </a:p>
          </p:txBody>
        </p:sp>
        <p:sp>
          <p:nvSpPr>
            <p:cNvPr id="16399" name="Rectangle 355">
              <a:extLst>
                <a:ext uri="{FF2B5EF4-FFF2-40B4-BE49-F238E27FC236}">
                  <a16:creationId xmlns:a16="http://schemas.microsoft.com/office/drawing/2014/main" id="{FF404F46-AA1B-D9C7-F045-FC5D5845DB46}"/>
                </a:ext>
              </a:extLst>
            </p:cNvPr>
            <p:cNvSpPr>
              <a:spLocks noChangeArrowheads="1"/>
            </p:cNvSpPr>
            <p:nvPr/>
          </p:nvSpPr>
          <p:spPr bwMode="auto">
            <a:xfrm>
              <a:off x="1057" y="1926"/>
              <a:ext cx="655" cy="304"/>
            </a:xfrm>
            <a:prstGeom prst="rect">
              <a:avLst/>
            </a:prstGeom>
            <a:noFill/>
            <a:ln w="9525">
              <a:noFill/>
              <a:miter lim="800000"/>
              <a:headEnd/>
              <a:tailEnd/>
            </a:ln>
          </p:spPr>
          <p:txBody>
            <a:bodyPr/>
            <a:lstStyle/>
            <a:p>
              <a:endParaRPr lang="en-US"/>
            </a:p>
          </p:txBody>
        </p:sp>
        <p:grpSp>
          <p:nvGrpSpPr>
            <p:cNvPr id="3" name="Group 356">
              <a:extLst>
                <a:ext uri="{FF2B5EF4-FFF2-40B4-BE49-F238E27FC236}">
                  <a16:creationId xmlns:a16="http://schemas.microsoft.com/office/drawing/2014/main" id="{E4E175B4-9B31-1202-8435-C71F83D4B55D}"/>
                </a:ext>
              </a:extLst>
            </p:cNvPr>
            <p:cNvGrpSpPr>
              <a:grpSpLocks/>
            </p:cNvGrpSpPr>
            <p:nvPr/>
          </p:nvGrpSpPr>
          <p:grpSpPr bwMode="auto">
            <a:xfrm>
              <a:off x="4918" y="887"/>
              <a:ext cx="57" cy="37"/>
              <a:chOff x="4845" y="916"/>
              <a:chExt cx="57" cy="37"/>
            </a:xfrm>
          </p:grpSpPr>
          <p:sp>
            <p:nvSpPr>
              <p:cNvPr id="16556" name="Rectangle 357">
                <a:extLst>
                  <a:ext uri="{FF2B5EF4-FFF2-40B4-BE49-F238E27FC236}">
                    <a16:creationId xmlns:a16="http://schemas.microsoft.com/office/drawing/2014/main" id="{2860EB17-F510-E180-796C-8D3C30920CEF}"/>
                  </a:ext>
                </a:extLst>
              </p:cNvPr>
              <p:cNvSpPr>
                <a:spLocks noChangeArrowheads="1"/>
              </p:cNvSpPr>
              <p:nvPr/>
            </p:nvSpPr>
            <p:spPr bwMode="auto">
              <a:xfrm>
                <a:off x="4845" y="929"/>
                <a:ext cx="21" cy="9"/>
              </a:xfrm>
              <a:prstGeom prst="rect">
                <a:avLst/>
              </a:prstGeom>
              <a:solidFill>
                <a:srgbClr val="0000FF"/>
              </a:solidFill>
              <a:ln w="9525">
                <a:noFill/>
                <a:miter lim="800000"/>
                <a:headEnd/>
                <a:tailEnd/>
              </a:ln>
            </p:spPr>
            <p:txBody>
              <a:bodyPr/>
              <a:lstStyle/>
              <a:p>
                <a:endParaRPr lang="en-US"/>
              </a:p>
            </p:txBody>
          </p:sp>
          <p:sp>
            <p:nvSpPr>
              <p:cNvPr id="16557" name="Freeform 358">
                <a:extLst>
                  <a:ext uri="{FF2B5EF4-FFF2-40B4-BE49-F238E27FC236}">
                    <a16:creationId xmlns:a16="http://schemas.microsoft.com/office/drawing/2014/main" id="{07C223AD-098D-E1C0-7167-A108C579D84E}"/>
                  </a:ext>
                </a:extLst>
              </p:cNvPr>
              <p:cNvSpPr>
                <a:spLocks/>
              </p:cNvSpPr>
              <p:nvPr/>
            </p:nvSpPr>
            <p:spPr bwMode="auto">
              <a:xfrm>
                <a:off x="4865" y="916"/>
                <a:ext cx="37" cy="37"/>
              </a:xfrm>
              <a:custGeom>
                <a:avLst/>
                <a:gdLst>
                  <a:gd name="T0" fmla="*/ 0 w 73"/>
                  <a:gd name="T1" fmla="*/ 1 h 73"/>
                  <a:gd name="T2" fmla="*/ 1 w 73"/>
                  <a:gd name="T3" fmla="*/ 1 h 73"/>
                  <a:gd name="T4" fmla="*/ 0 w 73"/>
                  <a:gd name="T5" fmla="*/ 0 h 73"/>
                  <a:gd name="T6" fmla="*/ 0 w 73"/>
                  <a:gd name="T7" fmla="*/ 1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0" y="73"/>
                    </a:moveTo>
                    <a:lnTo>
                      <a:pt x="73" y="36"/>
                    </a:lnTo>
                    <a:lnTo>
                      <a:pt x="0" y="0"/>
                    </a:lnTo>
                    <a:lnTo>
                      <a:pt x="0" y="73"/>
                    </a:lnTo>
                    <a:close/>
                  </a:path>
                </a:pathLst>
              </a:custGeom>
              <a:solidFill>
                <a:srgbClr val="0000FF"/>
              </a:solidFill>
              <a:ln w="9525">
                <a:noFill/>
                <a:round/>
                <a:headEnd/>
                <a:tailEnd/>
              </a:ln>
            </p:spPr>
            <p:txBody>
              <a:bodyPr/>
              <a:lstStyle/>
              <a:p>
                <a:endParaRPr lang="en-US"/>
              </a:p>
            </p:txBody>
          </p:sp>
        </p:grpSp>
        <p:grpSp>
          <p:nvGrpSpPr>
            <p:cNvPr id="4" name="Group 359">
              <a:extLst>
                <a:ext uri="{FF2B5EF4-FFF2-40B4-BE49-F238E27FC236}">
                  <a16:creationId xmlns:a16="http://schemas.microsoft.com/office/drawing/2014/main" id="{40C521E9-6FBA-D1F4-E756-24323AE0F76C}"/>
                </a:ext>
              </a:extLst>
            </p:cNvPr>
            <p:cNvGrpSpPr>
              <a:grpSpLocks/>
            </p:cNvGrpSpPr>
            <p:nvPr/>
          </p:nvGrpSpPr>
          <p:grpSpPr bwMode="auto">
            <a:xfrm>
              <a:off x="3031" y="1760"/>
              <a:ext cx="56" cy="36"/>
              <a:chOff x="3140" y="2171"/>
              <a:chExt cx="56" cy="36"/>
            </a:xfrm>
          </p:grpSpPr>
          <p:sp>
            <p:nvSpPr>
              <p:cNvPr id="16554" name="Rectangle 360">
                <a:extLst>
                  <a:ext uri="{FF2B5EF4-FFF2-40B4-BE49-F238E27FC236}">
                    <a16:creationId xmlns:a16="http://schemas.microsoft.com/office/drawing/2014/main" id="{5487257C-5F95-92A5-B752-2E623BF4D69C}"/>
                  </a:ext>
                </a:extLst>
              </p:cNvPr>
              <p:cNvSpPr>
                <a:spLocks noChangeArrowheads="1"/>
              </p:cNvSpPr>
              <p:nvPr/>
            </p:nvSpPr>
            <p:spPr bwMode="auto">
              <a:xfrm>
                <a:off x="3140" y="2184"/>
                <a:ext cx="21" cy="9"/>
              </a:xfrm>
              <a:prstGeom prst="rect">
                <a:avLst/>
              </a:prstGeom>
              <a:solidFill>
                <a:srgbClr val="0000FF"/>
              </a:solidFill>
              <a:ln w="9525">
                <a:noFill/>
                <a:miter lim="800000"/>
                <a:headEnd/>
                <a:tailEnd/>
              </a:ln>
            </p:spPr>
            <p:txBody>
              <a:bodyPr/>
              <a:lstStyle/>
              <a:p>
                <a:endParaRPr lang="en-US"/>
              </a:p>
            </p:txBody>
          </p:sp>
          <p:sp>
            <p:nvSpPr>
              <p:cNvPr id="16555" name="Freeform 361">
                <a:extLst>
                  <a:ext uri="{FF2B5EF4-FFF2-40B4-BE49-F238E27FC236}">
                    <a16:creationId xmlns:a16="http://schemas.microsoft.com/office/drawing/2014/main" id="{292BAEB5-0A7F-EB00-6EC1-F3CF4AC102A6}"/>
                  </a:ext>
                </a:extLst>
              </p:cNvPr>
              <p:cNvSpPr>
                <a:spLocks/>
              </p:cNvSpPr>
              <p:nvPr/>
            </p:nvSpPr>
            <p:spPr bwMode="auto">
              <a:xfrm>
                <a:off x="3159" y="2171"/>
                <a:ext cx="37" cy="36"/>
              </a:xfrm>
              <a:custGeom>
                <a:avLst/>
                <a:gdLst>
                  <a:gd name="T0" fmla="*/ 0 w 73"/>
                  <a:gd name="T1" fmla="*/ 0 h 74"/>
                  <a:gd name="T2" fmla="*/ 1 w 73"/>
                  <a:gd name="T3" fmla="*/ 0 h 74"/>
                  <a:gd name="T4" fmla="*/ 0 w 73"/>
                  <a:gd name="T5" fmla="*/ 0 h 74"/>
                  <a:gd name="T6" fmla="*/ 0 w 73"/>
                  <a:gd name="T7" fmla="*/ 0 h 74"/>
                  <a:gd name="T8" fmla="*/ 0 60000 65536"/>
                  <a:gd name="T9" fmla="*/ 0 60000 65536"/>
                  <a:gd name="T10" fmla="*/ 0 60000 65536"/>
                  <a:gd name="T11" fmla="*/ 0 60000 65536"/>
                  <a:gd name="T12" fmla="*/ 0 w 73"/>
                  <a:gd name="T13" fmla="*/ 0 h 74"/>
                  <a:gd name="T14" fmla="*/ 73 w 73"/>
                  <a:gd name="T15" fmla="*/ 74 h 74"/>
                </a:gdLst>
                <a:ahLst/>
                <a:cxnLst>
                  <a:cxn ang="T8">
                    <a:pos x="T0" y="T1"/>
                  </a:cxn>
                  <a:cxn ang="T9">
                    <a:pos x="T2" y="T3"/>
                  </a:cxn>
                  <a:cxn ang="T10">
                    <a:pos x="T4" y="T5"/>
                  </a:cxn>
                  <a:cxn ang="T11">
                    <a:pos x="T6" y="T7"/>
                  </a:cxn>
                </a:cxnLst>
                <a:rect l="T12" t="T13" r="T14" b="T15"/>
                <a:pathLst>
                  <a:path w="73" h="74">
                    <a:moveTo>
                      <a:pt x="0" y="74"/>
                    </a:moveTo>
                    <a:lnTo>
                      <a:pt x="73" y="36"/>
                    </a:lnTo>
                    <a:lnTo>
                      <a:pt x="0" y="0"/>
                    </a:lnTo>
                    <a:lnTo>
                      <a:pt x="0" y="74"/>
                    </a:lnTo>
                    <a:close/>
                  </a:path>
                </a:pathLst>
              </a:custGeom>
              <a:solidFill>
                <a:srgbClr val="0000FF"/>
              </a:solidFill>
              <a:ln w="9525">
                <a:noFill/>
                <a:round/>
                <a:headEnd/>
                <a:tailEnd/>
              </a:ln>
            </p:spPr>
            <p:txBody>
              <a:bodyPr/>
              <a:lstStyle/>
              <a:p>
                <a:endParaRPr lang="en-US"/>
              </a:p>
            </p:txBody>
          </p:sp>
        </p:grpSp>
        <p:sp>
          <p:nvSpPr>
            <p:cNvPr id="16402" name="Rectangle 362">
              <a:extLst>
                <a:ext uri="{FF2B5EF4-FFF2-40B4-BE49-F238E27FC236}">
                  <a16:creationId xmlns:a16="http://schemas.microsoft.com/office/drawing/2014/main" id="{DE04267A-5DE3-8998-4821-576C29EB0360}"/>
                </a:ext>
              </a:extLst>
            </p:cNvPr>
            <p:cNvSpPr>
              <a:spLocks noChangeArrowheads="1"/>
            </p:cNvSpPr>
            <p:nvPr/>
          </p:nvSpPr>
          <p:spPr bwMode="auto">
            <a:xfrm>
              <a:off x="1448" y="1572"/>
              <a:ext cx="594" cy="136"/>
            </a:xfrm>
            <a:prstGeom prst="rect">
              <a:avLst/>
            </a:prstGeom>
            <a:noFill/>
            <a:ln w="9525">
              <a:noFill/>
              <a:miter lim="800000"/>
              <a:headEnd/>
              <a:tailEnd/>
            </a:ln>
          </p:spPr>
          <p:txBody>
            <a:bodyPr wrap="none" lIns="0" tIns="0" rIns="0" bIns="0">
              <a:spAutoFit/>
            </a:bodyPr>
            <a:lstStyle/>
            <a:p>
              <a:r>
                <a:rPr lang="en-US" sz="1400" b="1" i="1" u="sng">
                  <a:latin typeface="Times New Roman" pitchFamily="-65" charset="0"/>
                </a:rPr>
                <a:t>PHENIX (p)</a:t>
              </a:r>
              <a:endParaRPr lang="en-US" sz="2400">
                <a:latin typeface="Times New Roman" pitchFamily="-65" charset="0"/>
              </a:endParaRPr>
            </a:p>
          </p:txBody>
        </p:sp>
        <p:grpSp>
          <p:nvGrpSpPr>
            <p:cNvPr id="5" name="Group 363">
              <a:extLst>
                <a:ext uri="{FF2B5EF4-FFF2-40B4-BE49-F238E27FC236}">
                  <a16:creationId xmlns:a16="http://schemas.microsoft.com/office/drawing/2014/main" id="{15D867EB-3E97-1B4E-39B2-44320CD02A33}"/>
                </a:ext>
              </a:extLst>
            </p:cNvPr>
            <p:cNvGrpSpPr>
              <a:grpSpLocks/>
            </p:cNvGrpSpPr>
            <p:nvPr/>
          </p:nvGrpSpPr>
          <p:grpSpPr bwMode="auto">
            <a:xfrm>
              <a:off x="1957" y="1584"/>
              <a:ext cx="57" cy="37"/>
              <a:chOff x="1391" y="2056"/>
              <a:chExt cx="57" cy="37"/>
            </a:xfrm>
          </p:grpSpPr>
          <p:sp>
            <p:nvSpPr>
              <p:cNvPr id="16552" name="Rectangle 364">
                <a:extLst>
                  <a:ext uri="{FF2B5EF4-FFF2-40B4-BE49-F238E27FC236}">
                    <a16:creationId xmlns:a16="http://schemas.microsoft.com/office/drawing/2014/main" id="{2442D0A4-0E62-BEAC-93DE-65CE509C7251}"/>
                  </a:ext>
                </a:extLst>
              </p:cNvPr>
              <p:cNvSpPr>
                <a:spLocks noChangeArrowheads="1"/>
              </p:cNvSpPr>
              <p:nvPr/>
            </p:nvSpPr>
            <p:spPr bwMode="auto">
              <a:xfrm>
                <a:off x="1391" y="2069"/>
                <a:ext cx="21" cy="9"/>
              </a:xfrm>
              <a:prstGeom prst="rect">
                <a:avLst/>
              </a:prstGeom>
              <a:solidFill>
                <a:srgbClr val="0000FF"/>
              </a:solidFill>
              <a:ln w="9525">
                <a:noFill/>
                <a:miter lim="800000"/>
                <a:headEnd/>
                <a:tailEnd/>
              </a:ln>
            </p:spPr>
            <p:txBody>
              <a:bodyPr/>
              <a:lstStyle/>
              <a:p>
                <a:endParaRPr lang="en-US"/>
              </a:p>
            </p:txBody>
          </p:sp>
          <p:sp>
            <p:nvSpPr>
              <p:cNvPr id="16553" name="Freeform 365">
                <a:extLst>
                  <a:ext uri="{FF2B5EF4-FFF2-40B4-BE49-F238E27FC236}">
                    <a16:creationId xmlns:a16="http://schemas.microsoft.com/office/drawing/2014/main" id="{D4306EF4-5552-EB9D-54FD-CE59E054740A}"/>
                  </a:ext>
                </a:extLst>
              </p:cNvPr>
              <p:cNvSpPr>
                <a:spLocks/>
              </p:cNvSpPr>
              <p:nvPr/>
            </p:nvSpPr>
            <p:spPr bwMode="auto">
              <a:xfrm>
                <a:off x="1411" y="2056"/>
                <a:ext cx="37" cy="37"/>
              </a:xfrm>
              <a:custGeom>
                <a:avLst/>
                <a:gdLst>
                  <a:gd name="T0" fmla="*/ 0 w 73"/>
                  <a:gd name="T1" fmla="*/ 1 h 73"/>
                  <a:gd name="T2" fmla="*/ 1 w 73"/>
                  <a:gd name="T3" fmla="*/ 1 h 73"/>
                  <a:gd name="T4" fmla="*/ 0 w 73"/>
                  <a:gd name="T5" fmla="*/ 0 h 73"/>
                  <a:gd name="T6" fmla="*/ 0 w 73"/>
                  <a:gd name="T7" fmla="*/ 1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0" y="73"/>
                    </a:moveTo>
                    <a:lnTo>
                      <a:pt x="73" y="36"/>
                    </a:lnTo>
                    <a:lnTo>
                      <a:pt x="0" y="0"/>
                    </a:lnTo>
                    <a:lnTo>
                      <a:pt x="0" y="73"/>
                    </a:lnTo>
                    <a:close/>
                  </a:path>
                </a:pathLst>
              </a:custGeom>
              <a:solidFill>
                <a:srgbClr val="0000FF"/>
              </a:solidFill>
              <a:ln w="9525">
                <a:noFill/>
                <a:round/>
                <a:headEnd/>
                <a:tailEnd/>
              </a:ln>
            </p:spPr>
            <p:txBody>
              <a:bodyPr/>
              <a:lstStyle/>
              <a:p>
                <a:endParaRPr lang="en-US"/>
              </a:p>
            </p:txBody>
          </p:sp>
        </p:grpSp>
        <p:sp>
          <p:nvSpPr>
            <p:cNvPr id="16404" name="Rectangle 366">
              <a:extLst>
                <a:ext uri="{FF2B5EF4-FFF2-40B4-BE49-F238E27FC236}">
                  <a16:creationId xmlns:a16="http://schemas.microsoft.com/office/drawing/2014/main" id="{428F1955-51F3-0223-5085-AA3214A5615F}"/>
                </a:ext>
              </a:extLst>
            </p:cNvPr>
            <p:cNvSpPr>
              <a:spLocks noChangeArrowheads="1"/>
            </p:cNvSpPr>
            <p:nvPr/>
          </p:nvSpPr>
          <p:spPr bwMode="auto">
            <a:xfrm>
              <a:off x="2598" y="1312"/>
              <a:ext cx="569" cy="274"/>
            </a:xfrm>
            <a:prstGeom prst="rect">
              <a:avLst/>
            </a:prstGeom>
            <a:noFill/>
            <a:ln w="9525">
              <a:noFill/>
              <a:miter lim="800000"/>
              <a:headEnd/>
              <a:tailEnd/>
            </a:ln>
          </p:spPr>
          <p:txBody>
            <a:bodyPr/>
            <a:lstStyle/>
            <a:p>
              <a:endParaRPr lang="en-US"/>
            </a:p>
          </p:txBody>
        </p:sp>
        <p:sp>
          <p:nvSpPr>
            <p:cNvPr id="16405" name="Rectangle 367">
              <a:extLst>
                <a:ext uri="{FF2B5EF4-FFF2-40B4-BE49-F238E27FC236}">
                  <a16:creationId xmlns:a16="http://schemas.microsoft.com/office/drawing/2014/main" id="{63A78A23-ECA5-5DBC-2B37-A3E6232D78CC}"/>
                </a:ext>
              </a:extLst>
            </p:cNvPr>
            <p:cNvSpPr>
              <a:spLocks noChangeArrowheads="1"/>
            </p:cNvSpPr>
            <p:nvPr/>
          </p:nvSpPr>
          <p:spPr bwMode="auto">
            <a:xfrm>
              <a:off x="2472" y="2662"/>
              <a:ext cx="335" cy="188"/>
            </a:xfrm>
            <a:prstGeom prst="rect">
              <a:avLst/>
            </a:prstGeom>
            <a:noFill/>
            <a:ln w="9525">
              <a:noFill/>
              <a:miter lim="800000"/>
              <a:headEnd/>
              <a:tailEnd/>
            </a:ln>
          </p:spPr>
          <p:txBody>
            <a:bodyPr/>
            <a:lstStyle/>
            <a:p>
              <a:endParaRPr lang="en-US"/>
            </a:p>
          </p:txBody>
        </p:sp>
        <p:sp>
          <p:nvSpPr>
            <p:cNvPr id="16406" name="Rectangle 368">
              <a:extLst>
                <a:ext uri="{FF2B5EF4-FFF2-40B4-BE49-F238E27FC236}">
                  <a16:creationId xmlns:a16="http://schemas.microsoft.com/office/drawing/2014/main" id="{AA8756A2-BD45-6ECF-2432-787BA9686692}"/>
                </a:ext>
              </a:extLst>
            </p:cNvPr>
            <p:cNvSpPr>
              <a:spLocks noChangeArrowheads="1"/>
            </p:cNvSpPr>
            <p:nvPr/>
          </p:nvSpPr>
          <p:spPr bwMode="auto">
            <a:xfrm>
              <a:off x="2576" y="2725"/>
              <a:ext cx="247" cy="144"/>
            </a:xfrm>
            <a:prstGeom prst="rect">
              <a:avLst/>
            </a:prstGeom>
            <a:noFill/>
            <a:ln w="9525">
              <a:noFill/>
              <a:miter lim="800000"/>
              <a:headEnd/>
              <a:tailEnd/>
            </a:ln>
          </p:spPr>
          <p:txBody>
            <a:bodyPr wrap="none" lIns="0" tIns="0" rIns="0" bIns="0">
              <a:spAutoFit/>
            </a:bodyPr>
            <a:lstStyle/>
            <a:p>
              <a:r>
                <a:rPr lang="en-US" sz="1500" b="1">
                  <a:latin typeface="Times New Roman" pitchFamily="-65" charset="0"/>
                </a:rPr>
                <a:t>AGS</a:t>
              </a:r>
              <a:endParaRPr lang="en-US" sz="2400">
                <a:latin typeface="Times New Roman" pitchFamily="-65" charset="0"/>
              </a:endParaRPr>
            </a:p>
          </p:txBody>
        </p:sp>
        <p:sp>
          <p:nvSpPr>
            <p:cNvPr id="16407" name="Rectangle 369">
              <a:extLst>
                <a:ext uri="{FF2B5EF4-FFF2-40B4-BE49-F238E27FC236}">
                  <a16:creationId xmlns:a16="http://schemas.microsoft.com/office/drawing/2014/main" id="{AD825943-71EE-6521-80C3-7868A4332B99}"/>
                </a:ext>
              </a:extLst>
            </p:cNvPr>
            <p:cNvSpPr>
              <a:spLocks noChangeArrowheads="1"/>
            </p:cNvSpPr>
            <p:nvPr/>
          </p:nvSpPr>
          <p:spPr bwMode="auto">
            <a:xfrm>
              <a:off x="1242" y="2596"/>
              <a:ext cx="396" cy="160"/>
            </a:xfrm>
            <a:prstGeom prst="rect">
              <a:avLst/>
            </a:prstGeom>
            <a:noFill/>
            <a:ln w="9525">
              <a:noFill/>
              <a:miter lim="800000"/>
              <a:headEnd/>
              <a:tailEnd/>
            </a:ln>
          </p:spPr>
          <p:txBody>
            <a:bodyPr/>
            <a:lstStyle/>
            <a:p>
              <a:endParaRPr lang="en-US"/>
            </a:p>
          </p:txBody>
        </p:sp>
        <p:sp>
          <p:nvSpPr>
            <p:cNvPr id="16408" name="Rectangle 370">
              <a:extLst>
                <a:ext uri="{FF2B5EF4-FFF2-40B4-BE49-F238E27FC236}">
                  <a16:creationId xmlns:a16="http://schemas.microsoft.com/office/drawing/2014/main" id="{57424383-2594-7BEF-1C5C-19374BA72791}"/>
                </a:ext>
              </a:extLst>
            </p:cNvPr>
            <p:cNvSpPr>
              <a:spLocks noChangeArrowheads="1"/>
            </p:cNvSpPr>
            <p:nvPr/>
          </p:nvSpPr>
          <p:spPr bwMode="auto">
            <a:xfrm>
              <a:off x="1636" y="2447"/>
              <a:ext cx="258" cy="96"/>
            </a:xfrm>
            <a:prstGeom prst="rect">
              <a:avLst/>
            </a:prstGeom>
            <a:noFill/>
            <a:ln w="9525">
              <a:noFill/>
              <a:miter lim="800000"/>
              <a:headEnd/>
              <a:tailEnd/>
            </a:ln>
          </p:spPr>
          <p:txBody>
            <a:bodyPr wrap="none" lIns="0" tIns="0" rIns="0" bIns="0">
              <a:spAutoFit/>
            </a:bodyPr>
            <a:lstStyle/>
            <a:p>
              <a:r>
                <a:rPr lang="en-US" sz="1000" b="1">
                  <a:latin typeface="Times New Roman" pitchFamily="-65" charset="0"/>
                </a:rPr>
                <a:t>LINAC</a:t>
              </a:r>
              <a:endParaRPr lang="en-US" sz="800">
                <a:latin typeface="Times New Roman" pitchFamily="-65" charset="0"/>
              </a:endParaRPr>
            </a:p>
          </p:txBody>
        </p:sp>
        <p:sp>
          <p:nvSpPr>
            <p:cNvPr id="16409" name="Rectangle 371">
              <a:extLst>
                <a:ext uri="{FF2B5EF4-FFF2-40B4-BE49-F238E27FC236}">
                  <a16:creationId xmlns:a16="http://schemas.microsoft.com/office/drawing/2014/main" id="{12393CDF-9135-BCC9-9100-A3A756C1A68A}"/>
                </a:ext>
              </a:extLst>
            </p:cNvPr>
            <p:cNvSpPr>
              <a:spLocks noChangeArrowheads="1"/>
            </p:cNvSpPr>
            <p:nvPr/>
          </p:nvSpPr>
          <p:spPr bwMode="auto">
            <a:xfrm>
              <a:off x="1996" y="2504"/>
              <a:ext cx="311" cy="77"/>
            </a:xfrm>
            <a:prstGeom prst="rect">
              <a:avLst/>
            </a:prstGeom>
            <a:noFill/>
            <a:ln w="9525">
              <a:noFill/>
              <a:miter lim="800000"/>
              <a:headEnd/>
              <a:tailEnd/>
            </a:ln>
          </p:spPr>
          <p:txBody>
            <a:bodyPr wrap="none" lIns="0" tIns="0" rIns="0" bIns="0">
              <a:spAutoFit/>
            </a:bodyPr>
            <a:lstStyle/>
            <a:p>
              <a:r>
                <a:rPr lang="en-US" sz="800" b="1">
                  <a:solidFill>
                    <a:srgbClr val="000000"/>
                  </a:solidFill>
                  <a:latin typeface="Times New Roman" pitchFamily="-65" charset="0"/>
                </a:rPr>
                <a:t>BOOSTER</a:t>
              </a:r>
              <a:endParaRPr lang="en-US" sz="800">
                <a:latin typeface="Times New Roman" pitchFamily="-65" charset="0"/>
              </a:endParaRPr>
            </a:p>
          </p:txBody>
        </p:sp>
        <p:sp>
          <p:nvSpPr>
            <p:cNvPr id="16410" name="Rectangle 372">
              <a:extLst>
                <a:ext uri="{FF2B5EF4-FFF2-40B4-BE49-F238E27FC236}">
                  <a16:creationId xmlns:a16="http://schemas.microsoft.com/office/drawing/2014/main" id="{1ED82B09-4D71-F2DD-09BE-1AB99C6E7CF3}"/>
                </a:ext>
              </a:extLst>
            </p:cNvPr>
            <p:cNvSpPr>
              <a:spLocks noChangeArrowheads="1"/>
            </p:cNvSpPr>
            <p:nvPr/>
          </p:nvSpPr>
          <p:spPr bwMode="auto">
            <a:xfrm>
              <a:off x="1638" y="2247"/>
              <a:ext cx="627" cy="160"/>
            </a:xfrm>
            <a:prstGeom prst="rect">
              <a:avLst/>
            </a:prstGeom>
            <a:noFill/>
            <a:ln w="9525">
              <a:noFill/>
              <a:miter lim="800000"/>
              <a:headEnd/>
              <a:tailEnd/>
            </a:ln>
          </p:spPr>
          <p:txBody>
            <a:bodyPr/>
            <a:lstStyle/>
            <a:p>
              <a:endParaRPr lang="en-US"/>
            </a:p>
          </p:txBody>
        </p:sp>
        <p:sp>
          <p:nvSpPr>
            <p:cNvPr id="16411" name="Oval 373">
              <a:extLst>
                <a:ext uri="{FF2B5EF4-FFF2-40B4-BE49-F238E27FC236}">
                  <a16:creationId xmlns:a16="http://schemas.microsoft.com/office/drawing/2014/main" id="{AEBA33EE-D9E1-36D1-D61A-9C9B93BB64E1}"/>
                </a:ext>
              </a:extLst>
            </p:cNvPr>
            <p:cNvSpPr>
              <a:spLocks noChangeArrowheads="1"/>
            </p:cNvSpPr>
            <p:nvPr/>
          </p:nvSpPr>
          <p:spPr bwMode="auto">
            <a:xfrm>
              <a:off x="2173" y="2575"/>
              <a:ext cx="1045" cy="469"/>
            </a:xfrm>
            <a:prstGeom prst="ellipse">
              <a:avLst/>
            </a:prstGeom>
            <a:noFill/>
            <a:ln w="28575">
              <a:solidFill>
                <a:srgbClr val="FF0000"/>
              </a:solidFill>
              <a:round/>
              <a:headEnd/>
              <a:tailEnd/>
            </a:ln>
          </p:spPr>
          <p:txBody>
            <a:bodyPr/>
            <a:lstStyle/>
            <a:p>
              <a:endParaRPr lang="en-US"/>
            </a:p>
          </p:txBody>
        </p:sp>
        <p:sp>
          <p:nvSpPr>
            <p:cNvPr id="16412" name="Arc 374">
              <a:extLst>
                <a:ext uri="{FF2B5EF4-FFF2-40B4-BE49-F238E27FC236}">
                  <a16:creationId xmlns:a16="http://schemas.microsoft.com/office/drawing/2014/main" id="{EAB09CE3-DA9C-7BBC-0DC3-C0A46D849C69}"/>
                </a:ext>
              </a:extLst>
            </p:cNvPr>
            <p:cNvSpPr>
              <a:spLocks/>
            </p:cNvSpPr>
            <p:nvPr/>
          </p:nvSpPr>
          <p:spPr bwMode="auto">
            <a:xfrm flipH="1">
              <a:off x="1762" y="1043"/>
              <a:ext cx="1195" cy="448"/>
            </a:xfrm>
            <a:custGeom>
              <a:avLst/>
              <a:gdLst>
                <a:gd name="T0" fmla="*/ 0 w 15493"/>
                <a:gd name="T1" fmla="*/ 0 h 21120"/>
                <a:gd name="T2" fmla="*/ 0 w 15493"/>
                <a:gd name="T3" fmla="*/ 0 h 21120"/>
                <a:gd name="T4" fmla="*/ 0 w 15493"/>
                <a:gd name="T5" fmla="*/ 0 h 21120"/>
                <a:gd name="T6" fmla="*/ 0 60000 65536"/>
                <a:gd name="T7" fmla="*/ 0 60000 65536"/>
                <a:gd name="T8" fmla="*/ 0 60000 65536"/>
                <a:gd name="T9" fmla="*/ 0 w 15493"/>
                <a:gd name="T10" fmla="*/ 0 h 21120"/>
                <a:gd name="T11" fmla="*/ 15493 w 15493"/>
                <a:gd name="T12" fmla="*/ 21120 h 21120"/>
              </a:gdLst>
              <a:ahLst/>
              <a:cxnLst>
                <a:cxn ang="T6">
                  <a:pos x="T0" y="T1"/>
                </a:cxn>
                <a:cxn ang="T7">
                  <a:pos x="T2" y="T3"/>
                </a:cxn>
                <a:cxn ang="T8">
                  <a:pos x="T4" y="T5"/>
                </a:cxn>
              </a:cxnLst>
              <a:rect l="T9" t="T10" r="T11" b="T12"/>
              <a:pathLst>
                <a:path w="15493" h="21120" fill="none" extrusionOk="0">
                  <a:moveTo>
                    <a:pt x="4529" y="0"/>
                  </a:moveTo>
                  <a:cubicBezTo>
                    <a:pt x="8703" y="895"/>
                    <a:pt x="12518" y="3007"/>
                    <a:pt x="15492" y="6069"/>
                  </a:cubicBezTo>
                </a:path>
                <a:path w="15493" h="21120" stroke="0" extrusionOk="0">
                  <a:moveTo>
                    <a:pt x="4529" y="0"/>
                  </a:moveTo>
                  <a:cubicBezTo>
                    <a:pt x="8703" y="895"/>
                    <a:pt x="12518" y="3007"/>
                    <a:pt x="15492" y="6069"/>
                  </a:cubicBezTo>
                  <a:lnTo>
                    <a:pt x="0" y="21120"/>
                  </a:lnTo>
                  <a:close/>
                </a:path>
              </a:pathLst>
            </a:custGeom>
            <a:noFill/>
            <a:ln w="28575">
              <a:solidFill>
                <a:srgbClr val="FFCC00"/>
              </a:solidFill>
              <a:round/>
              <a:headEnd/>
              <a:tailEnd/>
            </a:ln>
          </p:spPr>
          <p:txBody>
            <a:bodyPr wrap="none" anchor="ctr"/>
            <a:lstStyle/>
            <a:p>
              <a:endParaRPr lang="en-US"/>
            </a:p>
          </p:txBody>
        </p:sp>
        <p:sp>
          <p:nvSpPr>
            <p:cNvPr id="16413" name="Arc 375">
              <a:extLst>
                <a:ext uri="{FF2B5EF4-FFF2-40B4-BE49-F238E27FC236}">
                  <a16:creationId xmlns:a16="http://schemas.microsoft.com/office/drawing/2014/main" id="{61009EB3-41C2-A37C-BD69-D20588EC8758}"/>
                </a:ext>
              </a:extLst>
            </p:cNvPr>
            <p:cNvSpPr>
              <a:spLocks/>
            </p:cNvSpPr>
            <p:nvPr/>
          </p:nvSpPr>
          <p:spPr bwMode="auto">
            <a:xfrm flipH="1">
              <a:off x="1252" y="1308"/>
              <a:ext cx="1667" cy="343"/>
            </a:xfrm>
            <a:custGeom>
              <a:avLst/>
              <a:gdLst>
                <a:gd name="T0" fmla="*/ 0 w 21600"/>
                <a:gd name="T1" fmla="*/ 0 h 16156"/>
                <a:gd name="T2" fmla="*/ 0 w 21600"/>
                <a:gd name="T3" fmla="*/ 0 h 16156"/>
                <a:gd name="T4" fmla="*/ 0 w 21600"/>
                <a:gd name="T5" fmla="*/ 0 h 16156"/>
                <a:gd name="T6" fmla="*/ 0 60000 65536"/>
                <a:gd name="T7" fmla="*/ 0 60000 65536"/>
                <a:gd name="T8" fmla="*/ 0 60000 65536"/>
                <a:gd name="T9" fmla="*/ 0 w 21600"/>
                <a:gd name="T10" fmla="*/ 0 h 16156"/>
                <a:gd name="T11" fmla="*/ 21600 w 21600"/>
                <a:gd name="T12" fmla="*/ 16156 h 16156"/>
              </a:gdLst>
              <a:ahLst/>
              <a:cxnLst>
                <a:cxn ang="T6">
                  <a:pos x="T0" y="T1"/>
                </a:cxn>
                <a:cxn ang="T7">
                  <a:pos x="T2" y="T3"/>
                </a:cxn>
                <a:cxn ang="T8">
                  <a:pos x="T4" y="T5"/>
                </a:cxn>
              </a:cxnLst>
              <a:rect l="T9" t="T10" r="T11" b="T12"/>
              <a:pathLst>
                <a:path w="21600" h="16156" fill="none" extrusionOk="0">
                  <a:moveTo>
                    <a:pt x="19847" y="0"/>
                  </a:moveTo>
                  <a:cubicBezTo>
                    <a:pt x="21003" y="2692"/>
                    <a:pt x="21600" y="5591"/>
                    <a:pt x="21600" y="8522"/>
                  </a:cubicBezTo>
                  <a:cubicBezTo>
                    <a:pt x="21600" y="11129"/>
                    <a:pt x="21127" y="13716"/>
                    <a:pt x="20205" y="16155"/>
                  </a:cubicBezTo>
                </a:path>
                <a:path w="21600" h="16156" stroke="0" extrusionOk="0">
                  <a:moveTo>
                    <a:pt x="19847" y="0"/>
                  </a:moveTo>
                  <a:cubicBezTo>
                    <a:pt x="21003" y="2692"/>
                    <a:pt x="21600" y="5591"/>
                    <a:pt x="21600" y="8522"/>
                  </a:cubicBezTo>
                  <a:cubicBezTo>
                    <a:pt x="21600" y="11129"/>
                    <a:pt x="21127" y="13716"/>
                    <a:pt x="20205" y="16155"/>
                  </a:cubicBezTo>
                  <a:lnTo>
                    <a:pt x="0" y="8522"/>
                  </a:lnTo>
                  <a:close/>
                </a:path>
              </a:pathLst>
            </a:custGeom>
            <a:noFill/>
            <a:ln w="28575">
              <a:solidFill>
                <a:srgbClr val="0066FF"/>
              </a:solidFill>
              <a:round/>
              <a:headEnd/>
              <a:tailEnd/>
            </a:ln>
          </p:spPr>
          <p:txBody>
            <a:bodyPr wrap="none" anchor="ctr"/>
            <a:lstStyle/>
            <a:p>
              <a:endParaRPr lang="en-US"/>
            </a:p>
          </p:txBody>
        </p:sp>
        <p:sp>
          <p:nvSpPr>
            <p:cNvPr id="16414" name="Arc 376">
              <a:extLst>
                <a:ext uri="{FF2B5EF4-FFF2-40B4-BE49-F238E27FC236}">
                  <a16:creationId xmlns:a16="http://schemas.microsoft.com/office/drawing/2014/main" id="{0D2827AC-0CFF-F516-DE44-1595A49C29FA}"/>
                </a:ext>
              </a:extLst>
            </p:cNvPr>
            <p:cNvSpPr>
              <a:spLocks/>
            </p:cNvSpPr>
            <p:nvPr/>
          </p:nvSpPr>
          <p:spPr bwMode="auto">
            <a:xfrm flipH="1">
              <a:off x="2917" y="1304"/>
              <a:ext cx="1667" cy="339"/>
            </a:xfrm>
            <a:custGeom>
              <a:avLst/>
              <a:gdLst>
                <a:gd name="T0" fmla="*/ 0 w 21600"/>
                <a:gd name="T1" fmla="*/ 0 h 15969"/>
                <a:gd name="T2" fmla="*/ 0 w 21600"/>
                <a:gd name="T3" fmla="*/ 0 h 15969"/>
                <a:gd name="T4" fmla="*/ 0 w 21600"/>
                <a:gd name="T5" fmla="*/ 0 h 15969"/>
                <a:gd name="T6" fmla="*/ 0 60000 65536"/>
                <a:gd name="T7" fmla="*/ 0 60000 65536"/>
                <a:gd name="T8" fmla="*/ 0 60000 65536"/>
                <a:gd name="T9" fmla="*/ 0 w 21600"/>
                <a:gd name="T10" fmla="*/ 0 h 15969"/>
                <a:gd name="T11" fmla="*/ 21600 w 21600"/>
                <a:gd name="T12" fmla="*/ 15969 h 15969"/>
              </a:gdLst>
              <a:ahLst/>
              <a:cxnLst>
                <a:cxn ang="T6">
                  <a:pos x="T0" y="T1"/>
                </a:cxn>
                <a:cxn ang="T7">
                  <a:pos x="T2" y="T3"/>
                </a:cxn>
                <a:cxn ang="T8">
                  <a:pos x="T4" y="T5"/>
                </a:cxn>
              </a:cxnLst>
              <a:rect l="T9" t="T10" r="T11" b="T12"/>
              <a:pathLst>
                <a:path w="21600" h="15969" fill="none" extrusionOk="0">
                  <a:moveTo>
                    <a:pt x="1306" y="15969"/>
                  </a:moveTo>
                  <a:cubicBezTo>
                    <a:pt x="442" y="13597"/>
                    <a:pt x="0" y="11093"/>
                    <a:pt x="0" y="8570"/>
                  </a:cubicBezTo>
                  <a:cubicBezTo>
                    <a:pt x="0" y="5622"/>
                    <a:pt x="603" y="2705"/>
                    <a:pt x="1772" y="-1"/>
                  </a:cubicBezTo>
                </a:path>
                <a:path w="21600" h="15969" stroke="0" extrusionOk="0">
                  <a:moveTo>
                    <a:pt x="1306" y="15969"/>
                  </a:moveTo>
                  <a:cubicBezTo>
                    <a:pt x="442" y="13597"/>
                    <a:pt x="0" y="11093"/>
                    <a:pt x="0" y="8570"/>
                  </a:cubicBezTo>
                  <a:cubicBezTo>
                    <a:pt x="0" y="5622"/>
                    <a:pt x="603" y="2705"/>
                    <a:pt x="1772" y="-1"/>
                  </a:cubicBezTo>
                  <a:lnTo>
                    <a:pt x="21600" y="8570"/>
                  </a:lnTo>
                  <a:close/>
                </a:path>
              </a:pathLst>
            </a:custGeom>
            <a:noFill/>
            <a:ln w="28575">
              <a:solidFill>
                <a:srgbClr val="FFCC00"/>
              </a:solidFill>
              <a:round/>
              <a:headEnd/>
              <a:tailEnd/>
            </a:ln>
          </p:spPr>
          <p:txBody>
            <a:bodyPr wrap="none" anchor="ctr"/>
            <a:lstStyle/>
            <a:p>
              <a:endParaRPr lang="en-US"/>
            </a:p>
          </p:txBody>
        </p:sp>
        <p:sp>
          <p:nvSpPr>
            <p:cNvPr id="16415" name="Arc 377">
              <a:extLst>
                <a:ext uri="{FF2B5EF4-FFF2-40B4-BE49-F238E27FC236}">
                  <a16:creationId xmlns:a16="http://schemas.microsoft.com/office/drawing/2014/main" id="{E5F82EA3-860B-98D9-4344-FE4F4A4910A2}"/>
                </a:ext>
              </a:extLst>
            </p:cNvPr>
            <p:cNvSpPr>
              <a:spLocks/>
            </p:cNvSpPr>
            <p:nvPr/>
          </p:nvSpPr>
          <p:spPr bwMode="auto">
            <a:xfrm flipH="1">
              <a:off x="3004" y="1420"/>
              <a:ext cx="1121" cy="522"/>
            </a:xfrm>
            <a:custGeom>
              <a:avLst/>
              <a:gdLst>
                <a:gd name="T0" fmla="*/ 0 w 14614"/>
                <a:gd name="T1" fmla="*/ 0 h 21395"/>
                <a:gd name="T2" fmla="*/ 0 w 14614"/>
                <a:gd name="T3" fmla="*/ 0 h 21395"/>
                <a:gd name="T4" fmla="*/ 0 w 14614"/>
                <a:gd name="T5" fmla="*/ 0 h 21395"/>
                <a:gd name="T6" fmla="*/ 0 60000 65536"/>
                <a:gd name="T7" fmla="*/ 0 60000 65536"/>
                <a:gd name="T8" fmla="*/ 0 60000 65536"/>
                <a:gd name="T9" fmla="*/ 0 w 14614"/>
                <a:gd name="T10" fmla="*/ 0 h 21395"/>
                <a:gd name="T11" fmla="*/ 14614 w 14614"/>
                <a:gd name="T12" fmla="*/ 21395 h 21395"/>
              </a:gdLst>
              <a:ahLst/>
              <a:cxnLst>
                <a:cxn ang="T6">
                  <a:pos x="T0" y="T1"/>
                </a:cxn>
                <a:cxn ang="T7">
                  <a:pos x="T2" y="T3"/>
                </a:cxn>
                <a:cxn ang="T8">
                  <a:pos x="T4" y="T5"/>
                </a:cxn>
              </a:cxnLst>
              <a:rect l="T9" t="T10" r="T11" b="T12"/>
              <a:pathLst>
                <a:path w="14614" h="21395" fill="none" extrusionOk="0">
                  <a:moveTo>
                    <a:pt x="11645" y="21395"/>
                  </a:moveTo>
                  <a:cubicBezTo>
                    <a:pt x="7296" y="20791"/>
                    <a:pt x="3233" y="18876"/>
                    <a:pt x="0" y="15905"/>
                  </a:cubicBezTo>
                </a:path>
                <a:path w="14614" h="21395" stroke="0" extrusionOk="0">
                  <a:moveTo>
                    <a:pt x="11645" y="21395"/>
                  </a:moveTo>
                  <a:cubicBezTo>
                    <a:pt x="7296" y="20791"/>
                    <a:pt x="3233" y="18876"/>
                    <a:pt x="0" y="15905"/>
                  </a:cubicBezTo>
                  <a:lnTo>
                    <a:pt x="14614" y="0"/>
                  </a:lnTo>
                  <a:close/>
                </a:path>
              </a:pathLst>
            </a:custGeom>
            <a:noFill/>
            <a:ln w="28575">
              <a:solidFill>
                <a:srgbClr val="0066FF"/>
              </a:solidFill>
              <a:round/>
              <a:headEnd/>
              <a:tailEnd/>
            </a:ln>
          </p:spPr>
          <p:txBody>
            <a:bodyPr wrap="none" anchor="ctr"/>
            <a:lstStyle/>
            <a:p>
              <a:endParaRPr lang="en-US"/>
            </a:p>
          </p:txBody>
        </p:sp>
        <p:sp>
          <p:nvSpPr>
            <p:cNvPr id="16416" name="Arc 378">
              <a:extLst>
                <a:ext uri="{FF2B5EF4-FFF2-40B4-BE49-F238E27FC236}">
                  <a16:creationId xmlns:a16="http://schemas.microsoft.com/office/drawing/2014/main" id="{7A79ECD3-5F41-7A42-C9C0-D55BEC16BF1B}"/>
                </a:ext>
              </a:extLst>
            </p:cNvPr>
            <p:cNvSpPr>
              <a:spLocks/>
            </p:cNvSpPr>
            <p:nvPr/>
          </p:nvSpPr>
          <p:spPr bwMode="auto">
            <a:xfrm flipH="1">
              <a:off x="1748" y="1540"/>
              <a:ext cx="1241" cy="398"/>
            </a:xfrm>
            <a:custGeom>
              <a:avLst/>
              <a:gdLst>
                <a:gd name="T0" fmla="*/ 0 w 16143"/>
                <a:gd name="T1" fmla="*/ 0 h 21035"/>
                <a:gd name="T2" fmla="*/ 0 w 16143"/>
                <a:gd name="T3" fmla="*/ 0 h 21035"/>
                <a:gd name="T4" fmla="*/ 0 w 16143"/>
                <a:gd name="T5" fmla="*/ 0 h 21035"/>
                <a:gd name="T6" fmla="*/ 0 60000 65536"/>
                <a:gd name="T7" fmla="*/ 0 60000 65536"/>
                <a:gd name="T8" fmla="*/ 0 60000 65536"/>
                <a:gd name="T9" fmla="*/ 0 w 16143"/>
                <a:gd name="T10" fmla="*/ 0 h 21035"/>
                <a:gd name="T11" fmla="*/ 16143 w 16143"/>
                <a:gd name="T12" fmla="*/ 21035 h 21035"/>
              </a:gdLst>
              <a:ahLst/>
              <a:cxnLst>
                <a:cxn ang="T6">
                  <a:pos x="T0" y="T1"/>
                </a:cxn>
                <a:cxn ang="T7">
                  <a:pos x="T2" y="T3"/>
                </a:cxn>
                <a:cxn ang="T8">
                  <a:pos x="T4" y="T5"/>
                </a:cxn>
              </a:cxnLst>
              <a:rect l="T9" t="T10" r="T11" b="T12"/>
              <a:pathLst>
                <a:path w="16143" h="21035" fill="none" extrusionOk="0">
                  <a:moveTo>
                    <a:pt x="16143" y="14351"/>
                  </a:moveTo>
                  <a:cubicBezTo>
                    <a:pt x="13178" y="17686"/>
                    <a:pt x="9252" y="20021"/>
                    <a:pt x="4907" y="21035"/>
                  </a:cubicBezTo>
                </a:path>
                <a:path w="16143" h="21035" stroke="0" extrusionOk="0">
                  <a:moveTo>
                    <a:pt x="16143" y="14351"/>
                  </a:moveTo>
                  <a:cubicBezTo>
                    <a:pt x="13178" y="17686"/>
                    <a:pt x="9252" y="20021"/>
                    <a:pt x="4907" y="21035"/>
                  </a:cubicBezTo>
                  <a:lnTo>
                    <a:pt x="0" y="0"/>
                  </a:lnTo>
                  <a:close/>
                </a:path>
              </a:pathLst>
            </a:custGeom>
            <a:noFill/>
            <a:ln w="28575">
              <a:solidFill>
                <a:srgbClr val="FFCC00"/>
              </a:solidFill>
              <a:round/>
              <a:headEnd/>
              <a:tailEnd/>
            </a:ln>
          </p:spPr>
          <p:txBody>
            <a:bodyPr wrap="none" anchor="ctr"/>
            <a:lstStyle/>
            <a:p>
              <a:endParaRPr lang="en-US"/>
            </a:p>
          </p:txBody>
        </p:sp>
        <p:sp>
          <p:nvSpPr>
            <p:cNvPr id="16417" name="Arc 379">
              <a:extLst>
                <a:ext uri="{FF2B5EF4-FFF2-40B4-BE49-F238E27FC236}">
                  <a16:creationId xmlns:a16="http://schemas.microsoft.com/office/drawing/2014/main" id="{B25555EF-F7F1-8606-46E4-B3EA51DD1204}"/>
                </a:ext>
              </a:extLst>
            </p:cNvPr>
            <p:cNvSpPr>
              <a:spLocks/>
            </p:cNvSpPr>
            <p:nvPr/>
          </p:nvSpPr>
          <p:spPr bwMode="auto">
            <a:xfrm flipH="1">
              <a:off x="2913" y="1047"/>
              <a:ext cx="1167" cy="441"/>
            </a:xfrm>
            <a:custGeom>
              <a:avLst/>
              <a:gdLst>
                <a:gd name="T0" fmla="*/ 0 w 15115"/>
                <a:gd name="T1" fmla="*/ 0 h 21197"/>
                <a:gd name="T2" fmla="*/ 0 w 15115"/>
                <a:gd name="T3" fmla="*/ 0 h 21197"/>
                <a:gd name="T4" fmla="*/ 0 w 15115"/>
                <a:gd name="T5" fmla="*/ 0 h 21197"/>
                <a:gd name="T6" fmla="*/ 0 60000 65536"/>
                <a:gd name="T7" fmla="*/ 0 60000 65536"/>
                <a:gd name="T8" fmla="*/ 0 60000 65536"/>
                <a:gd name="T9" fmla="*/ 0 w 15115"/>
                <a:gd name="T10" fmla="*/ 0 h 21197"/>
                <a:gd name="T11" fmla="*/ 15115 w 15115"/>
                <a:gd name="T12" fmla="*/ 21197 h 21197"/>
              </a:gdLst>
              <a:ahLst/>
              <a:cxnLst>
                <a:cxn ang="T6">
                  <a:pos x="T0" y="T1"/>
                </a:cxn>
                <a:cxn ang="T7">
                  <a:pos x="T2" y="T3"/>
                </a:cxn>
                <a:cxn ang="T8">
                  <a:pos x="T4" y="T5"/>
                </a:cxn>
              </a:cxnLst>
              <a:rect l="T9" t="T10" r="T11" b="T12"/>
              <a:pathLst>
                <a:path w="15115" h="21197" fill="none" extrusionOk="0">
                  <a:moveTo>
                    <a:pt x="0" y="5766"/>
                  </a:moveTo>
                  <a:cubicBezTo>
                    <a:pt x="3013" y="2815"/>
                    <a:pt x="6824" y="810"/>
                    <a:pt x="10962" y="-1"/>
                  </a:cubicBezTo>
                </a:path>
                <a:path w="15115" h="21197" stroke="0" extrusionOk="0">
                  <a:moveTo>
                    <a:pt x="0" y="5766"/>
                  </a:moveTo>
                  <a:cubicBezTo>
                    <a:pt x="3013" y="2815"/>
                    <a:pt x="6824" y="810"/>
                    <a:pt x="10962" y="-1"/>
                  </a:cubicBezTo>
                  <a:lnTo>
                    <a:pt x="15115" y="21197"/>
                  </a:lnTo>
                  <a:close/>
                </a:path>
              </a:pathLst>
            </a:custGeom>
            <a:noFill/>
            <a:ln w="28575">
              <a:solidFill>
                <a:srgbClr val="0066FF"/>
              </a:solidFill>
              <a:round/>
              <a:headEnd/>
              <a:tailEnd/>
            </a:ln>
          </p:spPr>
          <p:txBody>
            <a:bodyPr wrap="none" anchor="ctr"/>
            <a:lstStyle/>
            <a:p>
              <a:endParaRPr lang="en-US"/>
            </a:p>
          </p:txBody>
        </p:sp>
        <p:sp>
          <p:nvSpPr>
            <p:cNvPr id="16418" name="Arc 380">
              <a:extLst>
                <a:ext uri="{FF2B5EF4-FFF2-40B4-BE49-F238E27FC236}">
                  <a16:creationId xmlns:a16="http://schemas.microsoft.com/office/drawing/2014/main" id="{C8E56ED8-322E-EFA4-9D1A-F788261D0794}"/>
                </a:ext>
              </a:extLst>
            </p:cNvPr>
            <p:cNvSpPr>
              <a:spLocks/>
            </p:cNvSpPr>
            <p:nvPr/>
          </p:nvSpPr>
          <p:spPr bwMode="auto">
            <a:xfrm>
              <a:off x="2921" y="1505"/>
              <a:ext cx="1272" cy="534"/>
            </a:xfrm>
            <a:custGeom>
              <a:avLst/>
              <a:gdLst>
                <a:gd name="T0" fmla="*/ 0 w 15361"/>
                <a:gd name="T1" fmla="*/ 0 h 21244"/>
                <a:gd name="T2" fmla="*/ 0 w 15361"/>
                <a:gd name="T3" fmla="*/ 0 h 21244"/>
                <a:gd name="T4" fmla="*/ 0 w 15361"/>
                <a:gd name="T5" fmla="*/ 0 h 21244"/>
                <a:gd name="T6" fmla="*/ 0 60000 65536"/>
                <a:gd name="T7" fmla="*/ 0 60000 65536"/>
                <a:gd name="T8" fmla="*/ 0 60000 65536"/>
                <a:gd name="T9" fmla="*/ 0 w 15361"/>
                <a:gd name="T10" fmla="*/ 0 h 21244"/>
                <a:gd name="T11" fmla="*/ 15361 w 15361"/>
                <a:gd name="T12" fmla="*/ 21244 h 21244"/>
              </a:gdLst>
              <a:ahLst/>
              <a:cxnLst>
                <a:cxn ang="T6">
                  <a:pos x="T0" y="T1"/>
                </a:cxn>
                <a:cxn ang="T7">
                  <a:pos x="T2" y="T3"/>
                </a:cxn>
                <a:cxn ang="T8">
                  <a:pos x="T4" y="T5"/>
                </a:cxn>
              </a:cxnLst>
              <a:rect l="T9" t="T10" r="T11" b="T12"/>
              <a:pathLst>
                <a:path w="15361" h="21244" fill="none" extrusionOk="0">
                  <a:moveTo>
                    <a:pt x="15361" y="15185"/>
                  </a:moveTo>
                  <a:cubicBezTo>
                    <a:pt x="12253" y="18329"/>
                    <a:pt x="8255" y="20444"/>
                    <a:pt x="3906" y="21243"/>
                  </a:cubicBezTo>
                </a:path>
                <a:path w="15361" h="21244" stroke="0" extrusionOk="0">
                  <a:moveTo>
                    <a:pt x="15361" y="15185"/>
                  </a:moveTo>
                  <a:cubicBezTo>
                    <a:pt x="12253" y="18329"/>
                    <a:pt x="8255" y="20444"/>
                    <a:pt x="3906" y="21243"/>
                  </a:cubicBezTo>
                  <a:lnTo>
                    <a:pt x="0" y="0"/>
                  </a:lnTo>
                  <a:close/>
                </a:path>
              </a:pathLst>
            </a:custGeom>
            <a:noFill/>
            <a:ln w="28575">
              <a:solidFill>
                <a:srgbClr val="FFCC00"/>
              </a:solidFill>
              <a:round/>
              <a:headEnd/>
              <a:tailEnd/>
            </a:ln>
          </p:spPr>
          <p:txBody>
            <a:bodyPr wrap="none" anchor="ctr"/>
            <a:lstStyle/>
            <a:p>
              <a:endParaRPr lang="en-US"/>
            </a:p>
          </p:txBody>
        </p:sp>
        <p:sp>
          <p:nvSpPr>
            <p:cNvPr id="16419" name="Arc 381">
              <a:extLst>
                <a:ext uri="{FF2B5EF4-FFF2-40B4-BE49-F238E27FC236}">
                  <a16:creationId xmlns:a16="http://schemas.microsoft.com/office/drawing/2014/main" id="{633C33B7-4AC5-D615-43F5-2266F90C77AD}"/>
                </a:ext>
              </a:extLst>
            </p:cNvPr>
            <p:cNvSpPr>
              <a:spLocks/>
            </p:cNvSpPr>
            <p:nvPr/>
          </p:nvSpPr>
          <p:spPr bwMode="auto">
            <a:xfrm>
              <a:off x="1683" y="1505"/>
              <a:ext cx="1243" cy="534"/>
            </a:xfrm>
            <a:custGeom>
              <a:avLst/>
              <a:gdLst>
                <a:gd name="T0" fmla="*/ 0 w 15013"/>
                <a:gd name="T1" fmla="*/ 0 h 21246"/>
                <a:gd name="T2" fmla="*/ 0 w 15013"/>
                <a:gd name="T3" fmla="*/ 0 h 21246"/>
                <a:gd name="T4" fmla="*/ 0 w 15013"/>
                <a:gd name="T5" fmla="*/ 0 h 21246"/>
                <a:gd name="T6" fmla="*/ 0 60000 65536"/>
                <a:gd name="T7" fmla="*/ 0 60000 65536"/>
                <a:gd name="T8" fmla="*/ 0 60000 65536"/>
                <a:gd name="T9" fmla="*/ 0 w 15013"/>
                <a:gd name="T10" fmla="*/ 0 h 21246"/>
                <a:gd name="T11" fmla="*/ 15013 w 15013"/>
                <a:gd name="T12" fmla="*/ 21246 h 21246"/>
              </a:gdLst>
              <a:ahLst/>
              <a:cxnLst>
                <a:cxn ang="T6">
                  <a:pos x="T0" y="T1"/>
                </a:cxn>
                <a:cxn ang="T7">
                  <a:pos x="T2" y="T3"/>
                </a:cxn>
                <a:cxn ang="T8">
                  <a:pos x="T4" y="T5"/>
                </a:cxn>
              </a:cxnLst>
              <a:rect l="T9" t="T10" r="T11" b="T12"/>
              <a:pathLst>
                <a:path w="15013" h="21246" fill="none" extrusionOk="0">
                  <a:moveTo>
                    <a:pt x="11119" y="21246"/>
                  </a:moveTo>
                  <a:cubicBezTo>
                    <a:pt x="6930" y="20478"/>
                    <a:pt x="3062" y="18489"/>
                    <a:pt x="0" y="15529"/>
                  </a:cubicBezTo>
                </a:path>
                <a:path w="15013" h="21246" stroke="0" extrusionOk="0">
                  <a:moveTo>
                    <a:pt x="11119" y="21246"/>
                  </a:moveTo>
                  <a:cubicBezTo>
                    <a:pt x="6930" y="20478"/>
                    <a:pt x="3062" y="18489"/>
                    <a:pt x="0" y="15529"/>
                  </a:cubicBezTo>
                  <a:lnTo>
                    <a:pt x="15013" y="0"/>
                  </a:lnTo>
                  <a:close/>
                </a:path>
              </a:pathLst>
            </a:custGeom>
            <a:noFill/>
            <a:ln w="28575">
              <a:solidFill>
                <a:srgbClr val="0066FF"/>
              </a:solidFill>
              <a:round/>
              <a:headEnd/>
              <a:tailEnd/>
            </a:ln>
          </p:spPr>
          <p:txBody>
            <a:bodyPr wrap="none" anchor="ctr"/>
            <a:lstStyle/>
            <a:p>
              <a:endParaRPr lang="en-US"/>
            </a:p>
          </p:txBody>
        </p:sp>
        <p:sp>
          <p:nvSpPr>
            <p:cNvPr id="16420" name="Arc 382">
              <a:extLst>
                <a:ext uri="{FF2B5EF4-FFF2-40B4-BE49-F238E27FC236}">
                  <a16:creationId xmlns:a16="http://schemas.microsoft.com/office/drawing/2014/main" id="{AED2DFC3-C409-0C23-5A79-DCB890B45627}"/>
                </a:ext>
              </a:extLst>
            </p:cNvPr>
            <p:cNvSpPr>
              <a:spLocks/>
            </p:cNvSpPr>
            <p:nvPr/>
          </p:nvSpPr>
          <p:spPr bwMode="auto">
            <a:xfrm>
              <a:off x="1139" y="1273"/>
              <a:ext cx="1788" cy="444"/>
            </a:xfrm>
            <a:custGeom>
              <a:avLst/>
              <a:gdLst>
                <a:gd name="T0" fmla="*/ 0 w 21600"/>
                <a:gd name="T1" fmla="*/ 0 h 17626"/>
                <a:gd name="T2" fmla="*/ 0 w 21600"/>
                <a:gd name="T3" fmla="*/ 0 h 17626"/>
                <a:gd name="T4" fmla="*/ 0 w 21600"/>
                <a:gd name="T5" fmla="*/ 0 h 17626"/>
                <a:gd name="T6" fmla="*/ 0 60000 65536"/>
                <a:gd name="T7" fmla="*/ 0 60000 65536"/>
                <a:gd name="T8" fmla="*/ 0 60000 65536"/>
                <a:gd name="T9" fmla="*/ 0 w 21600"/>
                <a:gd name="T10" fmla="*/ 0 h 17626"/>
                <a:gd name="T11" fmla="*/ 21600 w 21600"/>
                <a:gd name="T12" fmla="*/ 17626 h 17626"/>
              </a:gdLst>
              <a:ahLst/>
              <a:cxnLst>
                <a:cxn ang="T6">
                  <a:pos x="T0" y="T1"/>
                </a:cxn>
                <a:cxn ang="T7">
                  <a:pos x="T2" y="T3"/>
                </a:cxn>
                <a:cxn ang="T8">
                  <a:pos x="T4" y="T5"/>
                </a:cxn>
              </a:cxnLst>
              <a:rect l="T9" t="T10" r="T11" b="T12"/>
              <a:pathLst>
                <a:path w="21600" h="17626" fill="none" extrusionOk="0">
                  <a:moveTo>
                    <a:pt x="1688" y="17626"/>
                  </a:moveTo>
                  <a:cubicBezTo>
                    <a:pt x="574" y="14975"/>
                    <a:pt x="0" y="12128"/>
                    <a:pt x="0" y="9253"/>
                  </a:cubicBezTo>
                  <a:cubicBezTo>
                    <a:pt x="0" y="6052"/>
                    <a:pt x="711" y="2892"/>
                    <a:pt x="2082" y="0"/>
                  </a:cubicBezTo>
                </a:path>
                <a:path w="21600" h="17626" stroke="0" extrusionOk="0">
                  <a:moveTo>
                    <a:pt x="1688" y="17626"/>
                  </a:moveTo>
                  <a:cubicBezTo>
                    <a:pt x="574" y="14975"/>
                    <a:pt x="0" y="12128"/>
                    <a:pt x="0" y="9253"/>
                  </a:cubicBezTo>
                  <a:cubicBezTo>
                    <a:pt x="0" y="6052"/>
                    <a:pt x="711" y="2892"/>
                    <a:pt x="2082" y="0"/>
                  </a:cubicBezTo>
                  <a:lnTo>
                    <a:pt x="21600" y="9253"/>
                  </a:lnTo>
                  <a:close/>
                </a:path>
              </a:pathLst>
            </a:custGeom>
            <a:noFill/>
            <a:ln w="28575">
              <a:solidFill>
                <a:srgbClr val="FFCC00"/>
              </a:solidFill>
              <a:round/>
              <a:headEnd/>
              <a:tailEnd/>
            </a:ln>
          </p:spPr>
          <p:txBody>
            <a:bodyPr wrap="none" anchor="ctr"/>
            <a:lstStyle/>
            <a:p>
              <a:endParaRPr lang="en-US"/>
            </a:p>
          </p:txBody>
        </p:sp>
        <p:sp>
          <p:nvSpPr>
            <p:cNvPr id="16421" name="Arc 383">
              <a:extLst>
                <a:ext uri="{FF2B5EF4-FFF2-40B4-BE49-F238E27FC236}">
                  <a16:creationId xmlns:a16="http://schemas.microsoft.com/office/drawing/2014/main" id="{AC688565-BF06-899A-616E-684175A35701}"/>
                </a:ext>
              </a:extLst>
            </p:cNvPr>
            <p:cNvSpPr>
              <a:spLocks/>
            </p:cNvSpPr>
            <p:nvPr/>
          </p:nvSpPr>
          <p:spPr bwMode="auto">
            <a:xfrm>
              <a:off x="1705" y="968"/>
              <a:ext cx="1222" cy="542"/>
            </a:xfrm>
            <a:custGeom>
              <a:avLst/>
              <a:gdLst>
                <a:gd name="T0" fmla="*/ 0 w 14768"/>
                <a:gd name="T1" fmla="*/ 0 h 21256"/>
                <a:gd name="T2" fmla="*/ 0 w 14768"/>
                <a:gd name="T3" fmla="*/ 0 h 21256"/>
                <a:gd name="T4" fmla="*/ 0 w 14768"/>
                <a:gd name="T5" fmla="*/ 0 h 21256"/>
                <a:gd name="T6" fmla="*/ 0 60000 65536"/>
                <a:gd name="T7" fmla="*/ 0 60000 65536"/>
                <a:gd name="T8" fmla="*/ 0 60000 65536"/>
                <a:gd name="T9" fmla="*/ 0 w 14768"/>
                <a:gd name="T10" fmla="*/ 0 h 21256"/>
                <a:gd name="T11" fmla="*/ 14768 w 14768"/>
                <a:gd name="T12" fmla="*/ 21256 h 21256"/>
              </a:gdLst>
              <a:ahLst/>
              <a:cxnLst>
                <a:cxn ang="T6">
                  <a:pos x="T0" y="T1"/>
                </a:cxn>
                <a:cxn ang="T7">
                  <a:pos x="T2" y="T3"/>
                </a:cxn>
                <a:cxn ang="T8">
                  <a:pos x="T4" y="T5"/>
                </a:cxn>
              </a:cxnLst>
              <a:rect l="T9" t="T10" r="T11" b="T12"/>
              <a:pathLst>
                <a:path w="14768" h="21256" fill="none" extrusionOk="0">
                  <a:moveTo>
                    <a:pt x="0" y="5493"/>
                  </a:moveTo>
                  <a:cubicBezTo>
                    <a:pt x="3037" y="2647"/>
                    <a:pt x="6833" y="739"/>
                    <a:pt x="10929" y="-1"/>
                  </a:cubicBezTo>
                </a:path>
                <a:path w="14768" h="21256" stroke="0" extrusionOk="0">
                  <a:moveTo>
                    <a:pt x="0" y="5493"/>
                  </a:moveTo>
                  <a:cubicBezTo>
                    <a:pt x="3037" y="2647"/>
                    <a:pt x="6833" y="739"/>
                    <a:pt x="10929" y="-1"/>
                  </a:cubicBezTo>
                  <a:lnTo>
                    <a:pt x="14768" y="21256"/>
                  </a:lnTo>
                  <a:close/>
                </a:path>
              </a:pathLst>
            </a:custGeom>
            <a:noFill/>
            <a:ln w="28575">
              <a:solidFill>
                <a:srgbClr val="0066FF"/>
              </a:solidFill>
              <a:round/>
              <a:headEnd/>
              <a:tailEnd type="triangle" w="med" len="med"/>
            </a:ln>
          </p:spPr>
          <p:txBody>
            <a:bodyPr wrap="none" anchor="ctr"/>
            <a:lstStyle/>
            <a:p>
              <a:endParaRPr lang="en-US"/>
            </a:p>
          </p:txBody>
        </p:sp>
        <p:sp>
          <p:nvSpPr>
            <p:cNvPr id="16422" name="Arc 384">
              <a:extLst>
                <a:ext uri="{FF2B5EF4-FFF2-40B4-BE49-F238E27FC236}">
                  <a16:creationId xmlns:a16="http://schemas.microsoft.com/office/drawing/2014/main" id="{CC9ECD5E-9BEE-39FC-A6C9-8A93786E988E}"/>
                </a:ext>
              </a:extLst>
            </p:cNvPr>
            <p:cNvSpPr>
              <a:spLocks/>
            </p:cNvSpPr>
            <p:nvPr/>
          </p:nvSpPr>
          <p:spPr bwMode="auto">
            <a:xfrm>
              <a:off x="2921" y="971"/>
              <a:ext cx="1212" cy="538"/>
            </a:xfrm>
            <a:custGeom>
              <a:avLst/>
              <a:gdLst>
                <a:gd name="T0" fmla="*/ 0 w 14647"/>
                <a:gd name="T1" fmla="*/ 0 h 21263"/>
                <a:gd name="T2" fmla="*/ 0 w 14647"/>
                <a:gd name="T3" fmla="*/ 0 h 21263"/>
                <a:gd name="T4" fmla="*/ 0 w 14647"/>
                <a:gd name="T5" fmla="*/ 0 h 21263"/>
                <a:gd name="T6" fmla="*/ 0 60000 65536"/>
                <a:gd name="T7" fmla="*/ 0 60000 65536"/>
                <a:gd name="T8" fmla="*/ 0 60000 65536"/>
                <a:gd name="T9" fmla="*/ 0 w 14647"/>
                <a:gd name="T10" fmla="*/ 0 h 21263"/>
                <a:gd name="T11" fmla="*/ 14647 w 14647"/>
                <a:gd name="T12" fmla="*/ 21263 h 21263"/>
              </a:gdLst>
              <a:ahLst/>
              <a:cxnLst>
                <a:cxn ang="T6">
                  <a:pos x="T0" y="T1"/>
                </a:cxn>
                <a:cxn ang="T7">
                  <a:pos x="T2" y="T3"/>
                </a:cxn>
                <a:cxn ang="T8">
                  <a:pos x="T4" y="T5"/>
                </a:cxn>
              </a:cxnLst>
              <a:rect l="T9" t="T10" r="T11" b="T12"/>
              <a:pathLst>
                <a:path w="14647" h="21263" fill="none" extrusionOk="0">
                  <a:moveTo>
                    <a:pt x="3802" y="0"/>
                  </a:moveTo>
                  <a:cubicBezTo>
                    <a:pt x="7857" y="725"/>
                    <a:pt x="11619" y="2594"/>
                    <a:pt x="14647" y="5387"/>
                  </a:cubicBezTo>
                </a:path>
                <a:path w="14647" h="21263" stroke="0" extrusionOk="0">
                  <a:moveTo>
                    <a:pt x="3802" y="0"/>
                  </a:moveTo>
                  <a:cubicBezTo>
                    <a:pt x="7857" y="725"/>
                    <a:pt x="11619" y="2594"/>
                    <a:pt x="14647" y="5387"/>
                  </a:cubicBezTo>
                  <a:lnTo>
                    <a:pt x="0" y="21263"/>
                  </a:lnTo>
                  <a:close/>
                </a:path>
              </a:pathLst>
            </a:custGeom>
            <a:noFill/>
            <a:ln w="28575">
              <a:solidFill>
                <a:srgbClr val="FFCC00"/>
              </a:solidFill>
              <a:round/>
              <a:headEnd type="triangle" w="med" len="med"/>
              <a:tailEnd/>
            </a:ln>
          </p:spPr>
          <p:txBody>
            <a:bodyPr wrap="none" anchor="ctr"/>
            <a:lstStyle/>
            <a:p>
              <a:endParaRPr lang="en-US"/>
            </a:p>
          </p:txBody>
        </p:sp>
        <p:sp>
          <p:nvSpPr>
            <p:cNvPr id="16423" name="Arc 385">
              <a:extLst>
                <a:ext uri="{FF2B5EF4-FFF2-40B4-BE49-F238E27FC236}">
                  <a16:creationId xmlns:a16="http://schemas.microsoft.com/office/drawing/2014/main" id="{7B6E59A9-7F3C-1349-56F4-BC79CD1FEAA5}"/>
                </a:ext>
              </a:extLst>
            </p:cNvPr>
            <p:cNvSpPr>
              <a:spLocks/>
            </p:cNvSpPr>
            <p:nvPr/>
          </p:nvSpPr>
          <p:spPr bwMode="auto">
            <a:xfrm>
              <a:off x="2921" y="1264"/>
              <a:ext cx="1788" cy="451"/>
            </a:xfrm>
            <a:custGeom>
              <a:avLst/>
              <a:gdLst>
                <a:gd name="T0" fmla="*/ 0 w 21600"/>
                <a:gd name="T1" fmla="*/ 0 h 17979"/>
                <a:gd name="T2" fmla="*/ 0 w 21600"/>
                <a:gd name="T3" fmla="*/ 0 h 17979"/>
                <a:gd name="T4" fmla="*/ 0 w 21600"/>
                <a:gd name="T5" fmla="*/ 0 h 17979"/>
                <a:gd name="T6" fmla="*/ 0 60000 65536"/>
                <a:gd name="T7" fmla="*/ 0 60000 65536"/>
                <a:gd name="T8" fmla="*/ 0 60000 65536"/>
                <a:gd name="T9" fmla="*/ 0 w 21600"/>
                <a:gd name="T10" fmla="*/ 0 h 17979"/>
                <a:gd name="T11" fmla="*/ 21600 w 21600"/>
                <a:gd name="T12" fmla="*/ 17979 h 17979"/>
              </a:gdLst>
              <a:ahLst/>
              <a:cxnLst>
                <a:cxn ang="T6">
                  <a:pos x="T0" y="T1"/>
                </a:cxn>
                <a:cxn ang="T7">
                  <a:pos x="T2" y="T3"/>
                </a:cxn>
                <a:cxn ang="T8">
                  <a:pos x="T4" y="T5"/>
                </a:cxn>
              </a:cxnLst>
              <a:rect l="T9" t="T10" r="T11" b="T12"/>
              <a:pathLst>
                <a:path w="21600" h="17979" fill="none" extrusionOk="0">
                  <a:moveTo>
                    <a:pt x="19360" y="0"/>
                  </a:moveTo>
                  <a:cubicBezTo>
                    <a:pt x="20833" y="2977"/>
                    <a:pt x="21600" y="6254"/>
                    <a:pt x="21600" y="9577"/>
                  </a:cubicBezTo>
                  <a:cubicBezTo>
                    <a:pt x="21600" y="12463"/>
                    <a:pt x="21021" y="15320"/>
                    <a:pt x="19898" y="17978"/>
                  </a:cubicBezTo>
                </a:path>
                <a:path w="21600" h="17979" stroke="0" extrusionOk="0">
                  <a:moveTo>
                    <a:pt x="19360" y="0"/>
                  </a:moveTo>
                  <a:cubicBezTo>
                    <a:pt x="20833" y="2977"/>
                    <a:pt x="21600" y="6254"/>
                    <a:pt x="21600" y="9577"/>
                  </a:cubicBezTo>
                  <a:cubicBezTo>
                    <a:pt x="21600" y="12463"/>
                    <a:pt x="21021" y="15320"/>
                    <a:pt x="19898" y="17978"/>
                  </a:cubicBezTo>
                  <a:lnTo>
                    <a:pt x="0" y="9577"/>
                  </a:lnTo>
                  <a:close/>
                </a:path>
              </a:pathLst>
            </a:custGeom>
            <a:noFill/>
            <a:ln w="28575">
              <a:solidFill>
                <a:srgbClr val="0066FF"/>
              </a:solidFill>
              <a:round/>
              <a:headEnd/>
              <a:tailEnd/>
            </a:ln>
          </p:spPr>
          <p:txBody>
            <a:bodyPr wrap="none" anchor="ctr"/>
            <a:lstStyle/>
            <a:p>
              <a:endParaRPr lang="en-US"/>
            </a:p>
          </p:txBody>
        </p:sp>
        <p:sp>
          <p:nvSpPr>
            <p:cNvPr id="16424" name="Freeform 386">
              <a:extLst>
                <a:ext uri="{FF2B5EF4-FFF2-40B4-BE49-F238E27FC236}">
                  <a16:creationId xmlns:a16="http://schemas.microsoft.com/office/drawing/2014/main" id="{69914FF8-3C35-F3A1-32E3-6127E5747F35}"/>
                </a:ext>
              </a:extLst>
            </p:cNvPr>
            <p:cNvSpPr>
              <a:spLocks/>
            </p:cNvSpPr>
            <p:nvPr/>
          </p:nvSpPr>
          <p:spPr bwMode="auto">
            <a:xfrm>
              <a:off x="2607" y="1938"/>
              <a:ext cx="639" cy="99"/>
            </a:xfrm>
            <a:custGeom>
              <a:avLst/>
              <a:gdLst>
                <a:gd name="T0" fmla="*/ 0 w 639"/>
                <a:gd name="T1" fmla="*/ 0 h 99"/>
                <a:gd name="T2" fmla="*/ 172 w 639"/>
                <a:gd name="T3" fmla="*/ 18 h 99"/>
                <a:gd name="T4" fmla="*/ 220 w 639"/>
                <a:gd name="T5" fmla="*/ 57 h 99"/>
                <a:gd name="T6" fmla="*/ 406 w 639"/>
                <a:gd name="T7" fmla="*/ 57 h 99"/>
                <a:gd name="T8" fmla="*/ 445 w 639"/>
                <a:gd name="T9" fmla="*/ 95 h 99"/>
                <a:gd name="T10" fmla="*/ 639 w 639"/>
                <a:gd name="T11" fmla="*/ 99 h 99"/>
                <a:gd name="T12" fmla="*/ 0 60000 65536"/>
                <a:gd name="T13" fmla="*/ 0 60000 65536"/>
                <a:gd name="T14" fmla="*/ 0 60000 65536"/>
                <a:gd name="T15" fmla="*/ 0 60000 65536"/>
                <a:gd name="T16" fmla="*/ 0 60000 65536"/>
                <a:gd name="T17" fmla="*/ 0 60000 65536"/>
                <a:gd name="T18" fmla="*/ 0 w 639"/>
                <a:gd name="T19" fmla="*/ 0 h 99"/>
                <a:gd name="T20" fmla="*/ 639 w 639"/>
                <a:gd name="T21" fmla="*/ 99 h 99"/>
              </a:gdLst>
              <a:ahLst/>
              <a:cxnLst>
                <a:cxn ang="T12">
                  <a:pos x="T0" y="T1"/>
                </a:cxn>
                <a:cxn ang="T13">
                  <a:pos x="T2" y="T3"/>
                </a:cxn>
                <a:cxn ang="T14">
                  <a:pos x="T4" y="T5"/>
                </a:cxn>
                <a:cxn ang="T15">
                  <a:pos x="T6" y="T7"/>
                </a:cxn>
                <a:cxn ang="T16">
                  <a:pos x="T8" y="T9"/>
                </a:cxn>
                <a:cxn ang="T17">
                  <a:pos x="T10" y="T11"/>
                </a:cxn>
              </a:cxnLst>
              <a:rect l="T18" t="T19" r="T20" b="T21"/>
              <a:pathLst>
                <a:path w="639" h="99">
                  <a:moveTo>
                    <a:pt x="0" y="0"/>
                  </a:moveTo>
                  <a:lnTo>
                    <a:pt x="172" y="18"/>
                  </a:lnTo>
                  <a:lnTo>
                    <a:pt x="220" y="57"/>
                  </a:lnTo>
                  <a:lnTo>
                    <a:pt x="406" y="57"/>
                  </a:lnTo>
                  <a:lnTo>
                    <a:pt x="445" y="95"/>
                  </a:lnTo>
                  <a:lnTo>
                    <a:pt x="639" y="99"/>
                  </a:lnTo>
                </a:path>
              </a:pathLst>
            </a:custGeom>
            <a:noFill/>
            <a:ln w="28575">
              <a:solidFill>
                <a:srgbClr val="FFCC00"/>
              </a:solidFill>
              <a:round/>
              <a:headEnd/>
              <a:tailEnd/>
            </a:ln>
          </p:spPr>
          <p:txBody>
            <a:bodyPr wrap="none" anchor="ctr"/>
            <a:lstStyle/>
            <a:p>
              <a:endParaRPr lang="en-US"/>
            </a:p>
          </p:txBody>
        </p:sp>
        <p:sp>
          <p:nvSpPr>
            <p:cNvPr id="16425" name="Freeform 387">
              <a:extLst>
                <a:ext uri="{FF2B5EF4-FFF2-40B4-BE49-F238E27FC236}">
                  <a16:creationId xmlns:a16="http://schemas.microsoft.com/office/drawing/2014/main" id="{7E9E5978-CE0A-53E4-2EC1-BA33F8660774}"/>
                </a:ext>
              </a:extLst>
            </p:cNvPr>
            <p:cNvSpPr>
              <a:spLocks/>
            </p:cNvSpPr>
            <p:nvPr/>
          </p:nvSpPr>
          <p:spPr bwMode="auto">
            <a:xfrm>
              <a:off x="2602" y="1941"/>
              <a:ext cx="630" cy="97"/>
            </a:xfrm>
            <a:custGeom>
              <a:avLst/>
              <a:gdLst>
                <a:gd name="T0" fmla="*/ 0 w 630"/>
                <a:gd name="T1" fmla="*/ 97 h 97"/>
                <a:gd name="T2" fmla="*/ 177 w 630"/>
                <a:gd name="T3" fmla="*/ 96 h 97"/>
                <a:gd name="T4" fmla="*/ 225 w 630"/>
                <a:gd name="T5" fmla="*/ 51 h 97"/>
                <a:gd name="T6" fmla="*/ 408 w 630"/>
                <a:gd name="T7" fmla="*/ 51 h 97"/>
                <a:gd name="T8" fmla="*/ 449 w 630"/>
                <a:gd name="T9" fmla="*/ 15 h 97"/>
                <a:gd name="T10" fmla="*/ 630 w 630"/>
                <a:gd name="T11" fmla="*/ 0 h 97"/>
                <a:gd name="T12" fmla="*/ 0 60000 65536"/>
                <a:gd name="T13" fmla="*/ 0 60000 65536"/>
                <a:gd name="T14" fmla="*/ 0 60000 65536"/>
                <a:gd name="T15" fmla="*/ 0 60000 65536"/>
                <a:gd name="T16" fmla="*/ 0 60000 65536"/>
                <a:gd name="T17" fmla="*/ 0 60000 65536"/>
                <a:gd name="T18" fmla="*/ 0 w 630"/>
                <a:gd name="T19" fmla="*/ 0 h 97"/>
                <a:gd name="T20" fmla="*/ 630 w 630"/>
                <a:gd name="T21" fmla="*/ 97 h 97"/>
              </a:gdLst>
              <a:ahLst/>
              <a:cxnLst>
                <a:cxn ang="T12">
                  <a:pos x="T0" y="T1"/>
                </a:cxn>
                <a:cxn ang="T13">
                  <a:pos x="T2" y="T3"/>
                </a:cxn>
                <a:cxn ang="T14">
                  <a:pos x="T4" y="T5"/>
                </a:cxn>
                <a:cxn ang="T15">
                  <a:pos x="T6" y="T7"/>
                </a:cxn>
                <a:cxn ang="T16">
                  <a:pos x="T8" y="T9"/>
                </a:cxn>
                <a:cxn ang="T17">
                  <a:pos x="T10" y="T11"/>
                </a:cxn>
              </a:cxnLst>
              <a:rect l="T18" t="T19" r="T20" b="T21"/>
              <a:pathLst>
                <a:path w="630" h="97">
                  <a:moveTo>
                    <a:pt x="0" y="97"/>
                  </a:moveTo>
                  <a:lnTo>
                    <a:pt x="177" y="96"/>
                  </a:lnTo>
                  <a:lnTo>
                    <a:pt x="225" y="51"/>
                  </a:lnTo>
                  <a:lnTo>
                    <a:pt x="408" y="51"/>
                  </a:lnTo>
                  <a:lnTo>
                    <a:pt x="449" y="15"/>
                  </a:lnTo>
                  <a:lnTo>
                    <a:pt x="630" y="0"/>
                  </a:lnTo>
                </a:path>
              </a:pathLst>
            </a:custGeom>
            <a:noFill/>
            <a:ln w="28575">
              <a:solidFill>
                <a:srgbClr val="0066FF"/>
              </a:solidFill>
              <a:round/>
              <a:headEnd/>
              <a:tailEnd/>
            </a:ln>
          </p:spPr>
          <p:txBody>
            <a:bodyPr wrap="none" anchor="ctr"/>
            <a:lstStyle/>
            <a:p>
              <a:endParaRPr lang="en-US"/>
            </a:p>
          </p:txBody>
        </p:sp>
        <p:sp>
          <p:nvSpPr>
            <p:cNvPr id="16426" name="Rectangle 388">
              <a:extLst>
                <a:ext uri="{FF2B5EF4-FFF2-40B4-BE49-F238E27FC236}">
                  <a16:creationId xmlns:a16="http://schemas.microsoft.com/office/drawing/2014/main" id="{66E838E1-49BB-2D79-34E1-3EC8E7787FF7}"/>
                </a:ext>
              </a:extLst>
            </p:cNvPr>
            <p:cNvSpPr>
              <a:spLocks noChangeArrowheads="1"/>
            </p:cNvSpPr>
            <p:nvPr/>
          </p:nvSpPr>
          <p:spPr bwMode="auto">
            <a:xfrm>
              <a:off x="2874" y="1967"/>
              <a:ext cx="95" cy="58"/>
            </a:xfrm>
            <a:prstGeom prst="rect">
              <a:avLst/>
            </a:prstGeom>
            <a:solidFill>
              <a:schemeClr val="accent1"/>
            </a:solidFill>
            <a:ln w="7938">
              <a:solidFill>
                <a:srgbClr val="000000"/>
              </a:solidFill>
              <a:miter lim="800000"/>
              <a:headEnd/>
              <a:tailEnd/>
            </a:ln>
          </p:spPr>
          <p:txBody>
            <a:bodyPr/>
            <a:lstStyle/>
            <a:p>
              <a:endParaRPr lang="en-US"/>
            </a:p>
          </p:txBody>
        </p:sp>
        <p:sp>
          <p:nvSpPr>
            <p:cNvPr id="16427" name="Arc 389">
              <a:extLst>
                <a:ext uri="{FF2B5EF4-FFF2-40B4-BE49-F238E27FC236}">
                  <a16:creationId xmlns:a16="http://schemas.microsoft.com/office/drawing/2014/main" id="{195B975C-53F9-2243-6F5C-0A516A416F03}"/>
                </a:ext>
              </a:extLst>
            </p:cNvPr>
            <p:cNvSpPr>
              <a:spLocks/>
            </p:cNvSpPr>
            <p:nvPr/>
          </p:nvSpPr>
          <p:spPr bwMode="auto">
            <a:xfrm>
              <a:off x="2281" y="2023"/>
              <a:ext cx="641" cy="310"/>
            </a:xfrm>
            <a:custGeom>
              <a:avLst/>
              <a:gdLst>
                <a:gd name="T0" fmla="*/ 0 w 21600"/>
                <a:gd name="T1" fmla="*/ 0 h 21188"/>
                <a:gd name="T2" fmla="*/ 0 w 21600"/>
                <a:gd name="T3" fmla="*/ 0 h 21188"/>
                <a:gd name="T4" fmla="*/ 0 w 21600"/>
                <a:gd name="T5" fmla="*/ 0 h 21188"/>
                <a:gd name="T6" fmla="*/ 0 60000 65536"/>
                <a:gd name="T7" fmla="*/ 0 60000 65536"/>
                <a:gd name="T8" fmla="*/ 0 60000 65536"/>
                <a:gd name="T9" fmla="*/ 0 w 21600"/>
                <a:gd name="T10" fmla="*/ 0 h 21188"/>
                <a:gd name="T11" fmla="*/ 21600 w 21600"/>
                <a:gd name="T12" fmla="*/ 21188 h 21188"/>
              </a:gdLst>
              <a:ahLst/>
              <a:cxnLst>
                <a:cxn ang="T6">
                  <a:pos x="T0" y="T1"/>
                </a:cxn>
                <a:cxn ang="T7">
                  <a:pos x="T2" y="T3"/>
                </a:cxn>
                <a:cxn ang="T8">
                  <a:pos x="T4" y="T5"/>
                </a:cxn>
              </a:cxnLst>
              <a:rect l="T9" t="T10" r="T11" b="T12"/>
              <a:pathLst>
                <a:path w="21600" h="21188" fill="none" extrusionOk="0">
                  <a:moveTo>
                    <a:pt x="4198" y="-1"/>
                  </a:moveTo>
                  <a:cubicBezTo>
                    <a:pt x="14312" y="2003"/>
                    <a:pt x="21600" y="10877"/>
                    <a:pt x="21600" y="21188"/>
                  </a:cubicBezTo>
                </a:path>
                <a:path w="21600" h="21188" stroke="0" extrusionOk="0">
                  <a:moveTo>
                    <a:pt x="4198" y="-1"/>
                  </a:moveTo>
                  <a:cubicBezTo>
                    <a:pt x="14312" y="2003"/>
                    <a:pt x="21600" y="10877"/>
                    <a:pt x="21600" y="21188"/>
                  </a:cubicBezTo>
                  <a:lnTo>
                    <a:pt x="0" y="21188"/>
                  </a:lnTo>
                  <a:close/>
                </a:path>
              </a:pathLst>
            </a:custGeom>
            <a:noFill/>
            <a:ln w="28575">
              <a:solidFill>
                <a:srgbClr val="0066FF"/>
              </a:solidFill>
              <a:round/>
              <a:headEnd/>
              <a:tailEnd/>
            </a:ln>
          </p:spPr>
          <p:txBody>
            <a:bodyPr wrap="none" anchor="ctr"/>
            <a:lstStyle/>
            <a:p>
              <a:endParaRPr lang="en-US"/>
            </a:p>
          </p:txBody>
        </p:sp>
        <p:sp>
          <p:nvSpPr>
            <p:cNvPr id="16428" name="Arc 390">
              <a:extLst>
                <a:ext uri="{FF2B5EF4-FFF2-40B4-BE49-F238E27FC236}">
                  <a16:creationId xmlns:a16="http://schemas.microsoft.com/office/drawing/2014/main" id="{1F1BFEF3-FD2C-9E1C-ABE5-5173BDB02DB2}"/>
                </a:ext>
              </a:extLst>
            </p:cNvPr>
            <p:cNvSpPr>
              <a:spLocks/>
            </p:cNvSpPr>
            <p:nvPr/>
          </p:nvSpPr>
          <p:spPr bwMode="auto">
            <a:xfrm flipH="1">
              <a:off x="2925" y="2023"/>
              <a:ext cx="641" cy="310"/>
            </a:xfrm>
            <a:custGeom>
              <a:avLst/>
              <a:gdLst>
                <a:gd name="T0" fmla="*/ 0 w 21600"/>
                <a:gd name="T1" fmla="*/ 0 h 21188"/>
                <a:gd name="T2" fmla="*/ 0 w 21600"/>
                <a:gd name="T3" fmla="*/ 0 h 21188"/>
                <a:gd name="T4" fmla="*/ 0 w 21600"/>
                <a:gd name="T5" fmla="*/ 0 h 21188"/>
                <a:gd name="T6" fmla="*/ 0 60000 65536"/>
                <a:gd name="T7" fmla="*/ 0 60000 65536"/>
                <a:gd name="T8" fmla="*/ 0 60000 65536"/>
                <a:gd name="T9" fmla="*/ 0 w 21600"/>
                <a:gd name="T10" fmla="*/ 0 h 21188"/>
                <a:gd name="T11" fmla="*/ 21600 w 21600"/>
                <a:gd name="T12" fmla="*/ 21188 h 21188"/>
              </a:gdLst>
              <a:ahLst/>
              <a:cxnLst>
                <a:cxn ang="T6">
                  <a:pos x="T0" y="T1"/>
                </a:cxn>
                <a:cxn ang="T7">
                  <a:pos x="T2" y="T3"/>
                </a:cxn>
                <a:cxn ang="T8">
                  <a:pos x="T4" y="T5"/>
                </a:cxn>
              </a:cxnLst>
              <a:rect l="T9" t="T10" r="T11" b="T12"/>
              <a:pathLst>
                <a:path w="21600" h="21188" fill="none" extrusionOk="0">
                  <a:moveTo>
                    <a:pt x="4198" y="-1"/>
                  </a:moveTo>
                  <a:cubicBezTo>
                    <a:pt x="14312" y="2003"/>
                    <a:pt x="21600" y="10877"/>
                    <a:pt x="21600" y="21188"/>
                  </a:cubicBezTo>
                </a:path>
                <a:path w="21600" h="21188" stroke="0" extrusionOk="0">
                  <a:moveTo>
                    <a:pt x="4198" y="-1"/>
                  </a:moveTo>
                  <a:cubicBezTo>
                    <a:pt x="14312" y="2003"/>
                    <a:pt x="21600" y="10877"/>
                    <a:pt x="21600" y="21188"/>
                  </a:cubicBezTo>
                  <a:lnTo>
                    <a:pt x="0" y="21188"/>
                  </a:lnTo>
                  <a:close/>
                </a:path>
              </a:pathLst>
            </a:custGeom>
            <a:noFill/>
            <a:ln w="28575">
              <a:solidFill>
                <a:srgbClr val="FFCC00"/>
              </a:solidFill>
              <a:round/>
              <a:headEnd/>
              <a:tailEnd/>
            </a:ln>
          </p:spPr>
          <p:txBody>
            <a:bodyPr wrap="none" anchor="ctr"/>
            <a:lstStyle/>
            <a:p>
              <a:endParaRPr lang="en-US"/>
            </a:p>
          </p:txBody>
        </p:sp>
        <p:sp>
          <p:nvSpPr>
            <p:cNvPr id="16429" name="Freeform 391">
              <a:extLst>
                <a:ext uri="{FF2B5EF4-FFF2-40B4-BE49-F238E27FC236}">
                  <a16:creationId xmlns:a16="http://schemas.microsoft.com/office/drawing/2014/main" id="{CFC0C21A-ABAE-3B78-7DB6-123005C1A940}"/>
                </a:ext>
              </a:extLst>
            </p:cNvPr>
            <p:cNvSpPr>
              <a:spLocks/>
            </p:cNvSpPr>
            <p:nvPr/>
          </p:nvSpPr>
          <p:spPr bwMode="auto">
            <a:xfrm>
              <a:off x="2604" y="968"/>
              <a:ext cx="636" cy="80"/>
            </a:xfrm>
            <a:custGeom>
              <a:avLst/>
              <a:gdLst>
                <a:gd name="T0" fmla="*/ 0 w 636"/>
                <a:gd name="T1" fmla="*/ 0 h 80"/>
                <a:gd name="T2" fmla="*/ 172 w 636"/>
                <a:gd name="T3" fmla="*/ 2 h 80"/>
                <a:gd name="T4" fmla="*/ 222 w 636"/>
                <a:gd name="T5" fmla="*/ 32 h 80"/>
                <a:gd name="T6" fmla="*/ 400 w 636"/>
                <a:gd name="T7" fmla="*/ 30 h 80"/>
                <a:gd name="T8" fmla="*/ 446 w 636"/>
                <a:gd name="T9" fmla="*/ 68 h 80"/>
                <a:gd name="T10" fmla="*/ 636 w 636"/>
                <a:gd name="T11" fmla="*/ 80 h 80"/>
                <a:gd name="T12" fmla="*/ 0 60000 65536"/>
                <a:gd name="T13" fmla="*/ 0 60000 65536"/>
                <a:gd name="T14" fmla="*/ 0 60000 65536"/>
                <a:gd name="T15" fmla="*/ 0 60000 65536"/>
                <a:gd name="T16" fmla="*/ 0 60000 65536"/>
                <a:gd name="T17" fmla="*/ 0 60000 65536"/>
                <a:gd name="T18" fmla="*/ 0 w 636"/>
                <a:gd name="T19" fmla="*/ 0 h 80"/>
                <a:gd name="T20" fmla="*/ 636 w 636"/>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636" h="80">
                  <a:moveTo>
                    <a:pt x="0" y="0"/>
                  </a:moveTo>
                  <a:lnTo>
                    <a:pt x="172" y="2"/>
                  </a:lnTo>
                  <a:lnTo>
                    <a:pt x="222" y="32"/>
                  </a:lnTo>
                  <a:lnTo>
                    <a:pt x="400" y="30"/>
                  </a:lnTo>
                  <a:lnTo>
                    <a:pt x="446" y="68"/>
                  </a:lnTo>
                  <a:lnTo>
                    <a:pt x="636" y="80"/>
                  </a:lnTo>
                </a:path>
              </a:pathLst>
            </a:custGeom>
            <a:noFill/>
            <a:ln w="28575">
              <a:solidFill>
                <a:srgbClr val="0066FF"/>
              </a:solidFill>
              <a:round/>
              <a:headEnd/>
              <a:tailEnd/>
            </a:ln>
          </p:spPr>
          <p:txBody>
            <a:bodyPr wrap="none" anchor="ctr"/>
            <a:lstStyle/>
            <a:p>
              <a:endParaRPr lang="en-US"/>
            </a:p>
          </p:txBody>
        </p:sp>
        <p:sp>
          <p:nvSpPr>
            <p:cNvPr id="16430" name="Freeform 392">
              <a:extLst>
                <a:ext uri="{FF2B5EF4-FFF2-40B4-BE49-F238E27FC236}">
                  <a16:creationId xmlns:a16="http://schemas.microsoft.com/office/drawing/2014/main" id="{C3E41FE5-ED57-78D2-F4A4-0EF9B686F3B3}"/>
                </a:ext>
              </a:extLst>
            </p:cNvPr>
            <p:cNvSpPr>
              <a:spLocks/>
            </p:cNvSpPr>
            <p:nvPr/>
          </p:nvSpPr>
          <p:spPr bwMode="auto">
            <a:xfrm>
              <a:off x="2602" y="966"/>
              <a:ext cx="638" cy="80"/>
            </a:xfrm>
            <a:custGeom>
              <a:avLst/>
              <a:gdLst>
                <a:gd name="T0" fmla="*/ 0 w 638"/>
                <a:gd name="T1" fmla="*/ 80 h 80"/>
                <a:gd name="T2" fmla="*/ 178 w 638"/>
                <a:gd name="T3" fmla="*/ 74 h 80"/>
                <a:gd name="T4" fmla="*/ 222 w 638"/>
                <a:gd name="T5" fmla="*/ 32 h 80"/>
                <a:gd name="T6" fmla="*/ 398 w 638"/>
                <a:gd name="T7" fmla="*/ 32 h 80"/>
                <a:gd name="T8" fmla="*/ 452 w 638"/>
                <a:gd name="T9" fmla="*/ 0 h 80"/>
                <a:gd name="T10" fmla="*/ 638 w 638"/>
                <a:gd name="T11" fmla="*/ 4 h 80"/>
                <a:gd name="T12" fmla="*/ 0 60000 65536"/>
                <a:gd name="T13" fmla="*/ 0 60000 65536"/>
                <a:gd name="T14" fmla="*/ 0 60000 65536"/>
                <a:gd name="T15" fmla="*/ 0 60000 65536"/>
                <a:gd name="T16" fmla="*/ 0 60000 65536"/>
                <a:gd name="T17" fmla="*/ 0 60000 65536"/>
                <a:gd name="T18" fmla="*/ 0 w 638"/>
                <a:gd name="T19" fmla="*/ 0 h 80"/>
                <a:gd name="T20" fmla="*/ 638 w 638"/>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638" h="80">
                  <a:moveTo>
                    <a:pt x="0" y="80"/>
                  </a:moveTo>
                  <a:lnTo>
                    <a:pt x="178" y="74"/>
                  </a:lnTo>
                  <a:lnTo>
                    <a:pt x="222" y="32"/>
                  </a:lnTo>
                  <a:lnTo>
                    <a:pt x="398" y="32"/>
                  </a:lnTo>
                  <a:lnTo>
                    <a:pt x="452" y="0"/>
                  </a:lnTo>
                  <a:lnTo>
                    <a:pt x="638" y="4"/>
                  </a:lnTo>
                </a:path>
              </a:pathLst>
            </a:custGeom>
            <a:noFill/>
            <a:ln w="28575">
              <a:solidFill>
                <a:srgbClr val="FFCC00"/>
              </a:solidFill>
              <a:round/>
              <a:headEnd/>
              <a:tailEnd/>
            </a:ln>
          </p:spPr>
          <p:txBody>
            <a:bodyPr wrap="none" anchor="ctr"/>
            <a:lstStyle/>
            <a:p>
              <a:endParaRPr lang="en-US"/>
            </a:p>
          </p:txBody>
        </p:sp>
        <p:sp>
          <p:nvSpPr>
            <p:cNvPr id="16431" name="Freeform 393">
              <a:extLst>
                <a:ext uri="{FF2B5EF4-FFF2-40B4-BE49-F238E27FC236}">
                  <a16:creationId xmlns:a16="http://schemas.microsoft.com/office/drawing/2014/main" id="{F47D651B-6583-599D-32F2-389CFA68301A}"/>
                </a:ext>
              </a:extLst>
            </p:cNvPr>
            <p:cNvSpPr>
              <a:spLocks/>
            </p:cNvSpPr>
            <p:nvPr/>
          </p:nvSpPr>
          <p:spPr bwMode="auto">
            <a:xfrm>
              <a:off x="1280" y="1718"/>
              <a:ext cx="470" cy="96"/>
            </a:xfrm>
            <a:custGeom>
              <a:avLst/>
              <a:gdLst>
                <a:gd name="T0" fmla="*/ 0 w 470"/>
                <a:gd name="T1" fmla="*/ 0 h 96"/>
                <a:gd name="T2" fmla="*/ 106 w 470"/>
                <a:gd name="T3" fmla="*/ 54 h 96"/>
                <a:gd name="T4" fmla="*/ 152 w 470"/>
                <a:gd name="T5" fmla="*/ 44 h 96"/>
                <a:gd name="T6" fmla="*/ 270 w 470"/>
                <a:gd name="T7" fmla="*/ 90 h 96"/>
                <a:gd name="T8" fmla="*/ 344 w 470"/>
                <a:gd name="T9" fmla="*/ 68 h 96"/>
                <a:gd name="T10" fmla="*/ 470 w 470"/>
                <a:gd name="T11" fmla="*/ 96 h 96"/>
                <a:gd name="T12" fmla="*/ 0 60000 65536"/>
                <a:gd name="T13" fmla="*/ 0 60000 65536"/>
                <a:gd name="T14" fmla="*/ 0 60000 65536"/>
                <a:gd name="T15" fmla="*/ 0 60000 65536"/>
                <a:gd name="T16" fmla="*/ 0 60000 65536"/>
                <a:gd name="T17" fmla="*/ 0 60000 65536"/>
                <a:gd name="T18" fmla="*/ 0 w 470"/>
                <a:gd name="T19" fmla="*/ 0 h 96"/>
                <a:gd name="T20" fmla="*/ 470 w 470"/>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470" h="96">
                  <a:moveTo>
                    <a:pt x="0" y="0"/>
                  </a:moveTo>
                  <a:lnTo>
                    <a:pt x="106" y="54"/>
                  </a:lnTo>
                  <a:lnTo>
                    <a:pt x="152" y="44"/>
                  </a:lnTo>
                  <a:lnTo>
                    <a:pt x="270" y="90"/>
                  </a:lnTo>
                  <a:lnTo>
                    <a:pt x="344" y="68"/>
                  </a:lnTo>
                  <a:lnTo>
                    <a:pt x="470" y="96"/>
                  </a:lnTo>
                </a:path>
              </a:pathLst>
            </a:custGeom>
            <a:noFill/>
            <a:ln w="28575">
              <a:solidFill>
                <a:srgbClr val="FFCC00"/>
              </a:solidFill>
              <a:round/>
              <a:headEnd/>
              <a:tailEnd/>
            </a:ln>
          </p:spPr>
          <p:txBody>
            <a:bodyPr wrap="none" anchor="ctr"/>
            <a:lstStyle/>
            <a:p>
              <a:endParaRPr lang="en-US"/>
            </a:p>
          </p:txBody>
        </p:sp>
        <p:sp>
          <p:nvSpPr>
            <p:cNvPr id="16432" name="Freeform 394">
              <a:extLst>
                <a:ext uri="{FF2B5EF4-FFF2-40B4-BE49-F238E27FC236}">
                  <a16:creationId xmlns:a16="http://schemas.microsoft.com/office/drawing/2014/main" id="{D66609F9-C031-B69C-A664-AA1484B68830}"/>
                </a:ext>
              </a:extLst>
            </p:cNvPr>
            <p:cNvSpPr>
              <a:spLocks/>
            </p:cNvSpPr>
            <p:nvPr/>
          </p:nvSpPr>
          <p:spPr bwMode="auto">
            <a:xfrm>
              <a:off x="1358" y="1650"/>
              <a:ext cx="330" cy="248"/>
            </a:xfrm>
            <a:custGeom>
              <a:avLst/>
              <a:gdLst>
                <a:gd name="T0" fmla="*/ 0 w 330"/>
                <a:gd name="T1" fmla="*/ 0 h 248"/>
                <a:gd name="T2" fmla="*/ 68 w 330"/>
                <a:gd name="T3" fmla="*/ 46 h 248"/>
                <a:gd name="T4" fmla="*/ 78 w 330"/>
                <a:gd name="T5" fmla="*/ 110 h 248"/>
                <a:gd name="T6" fmla="*/ 192 w 330"/>
                <a:gd name="T7" fmla="*/ 156 h 248"/>
                <a:gd name="T8" fmla="*/ 196 w 330"/>
                <a:gd name="T9" fmla="*/ 202 h 248"/>
                <a:gd name="T10" fmla="*/ 330 w 330"/>
                <a:gd name="T11" fmla="*/ 248 h 248"/>
                <a:gd name="T12" fmla="*/ 0 60000 65536"/>
                <a:gd name="T13" fmla="*/ 0 60000 65536"/>
                <a:gd name="T14" fmla="*/ 0 60000 65536"/>
                <a:gd name="T15" fmla="*/ 0 60000 65536"/>
                <a:gd name="T16" fmla="*/ 0 60000 65536"/>
                <a:gd name="T17" fmla="*/ 0 60000 65536"/>
                <a:gd name="T18" fmla="*/ 0 w 330"/>
                <a:gd name="T19" fmla="*/ 0 h 248"/>
                <a:gd name="T20" fmla="*/ 330 w 330"/>
                <a:gd name="T21" fmla="*/ 248 h 248"/>
              </a:gdLst>
              <a:ahLst/>
              <a:cxnLst>
                <a:cxn ang="T12">
                  <a:pos x="T0" y="T1"/>
                </a:cxn>
                <a:cxn ang="T13">
                  <a:pos x="T2" y="T3"/>
                </a:cxn>
                <a:cxn ang="T14">
                  <a:pos x="T4" y="T5"/>
                </a:cxn>
                <a:cxn ang="T15">
                  <a:pos x="T6" y="T7"/>
                </a:cxn>
                <a:cxn ang="T16">
                  <a:pos x="T8" y="T9"/>
                </a:cxn>
                <a:cxn ang="T17">
                  <a:pos x="T10" y="T11"/>
                </a:cxn>
              </a:cxnLst>
              <a:rect l="T18" t="T19" r="T20" b="T21"/>
              <a:pathLst>
                <a:path w="330" h="248">
                  <a:moveTo>
                    <a:pt x="0" y="0"/>
                  </a:moveTo>
                  <a:lnTo>
                    <a:pt x="68" y="46"/>
                  </a:lnTo>
                  <a:lnTo>
                    <a:pt x="78" y="110"/>
                  </a:lnTo>
                  <a:lnTo>
                    <a:pt x="192" y="156"/>
                  </a:lnTo>
                  <a:lnTo>
                    <a:pt x="196" y="202"/>
                  </a:lnTo>
                  <a:lnTo>
                    <a:pt x="330" y="248"/>
                  </a:lnTo>
                </a:path>
              </a:pathLst>
            </a:custGeom>
            <a:noFill/>
            <a:ln w="28575">
              <a:solidFill>
                <a:srgbClr val="3333FF"/>
              </a:solidFill>
              <a:round/>
              <a:headEnd/>
              <a:tailEnd/>
            </a:ln>
          </p:spPr>
          <p:txBody>
            <a:bodyPr wrap="none" anchor="ctr"/>
            <a:lstStyle/>
            <a:p>
              <a:endParaRPr lang="en-US"/>
            </a:p>
          </p:txBody>
        </p:sp>
        <p:sp>
          <p:nvSpPr>
            <p:cNvPr id="16433" name="Rectangle 395">
              <a:extLst>
                <a:ext uri="{FF2B5EF4-FFF2-40B4-BE49-F238E27FC236}">
                  <a16:creationId xmlns:a16="http://schemas.microsoft.com/office/drawing/2014/main" id="{3395D9BD-6C1E-F506-925C-530B33C7B6EB}"/>
                </a:ext>
              </a:extLst>
            </p:cNvPr>
            <p:cNvSpPr>
              <a:spLocks noChangeArrowheads="1"/>
            </p:cNvSpPr>
            <p:nvPr/>
          </p:nvSpPr>
          <p:spPr bwMode="auto">
            <a:xfrm rot="1511052">
              <a:off x="1448" y="1748"/>
              <a:ext cx="95" cy="58"/>
            </a:xfrm>
            <a:prstGeom prst="rect">
              <a:avLst/>
            </a:prstGeom>
            <a:solidFill>
              <a:schemeClr val="accent1"/>
            </a:solidFill>
            <a:ln w="7938">
              <a:solidFill>
                <a:srgbClr val="000000"/>
              </a:solidFill>
              <a:miter lim="800000"/>
              <a:headEnd/>
              <a:tailEnd/>
            </a:ln>
          </p:spPr>
          <p:txBody>
            <a:bodyPr/>
            <a:lstStyle/>
            <a:p>
              <a:endParaRPr lang="en-US"/>
            </a:p>
          </p:txBody>
        </p:sp>
        <p:sp>
          <p:nvSpPr>
            <p:cNvPr id="16434" name="Freeform 396">
              <a:extLst>
                <a:ext uri="{FF2B5EF4-FFF2-40B4-BE49-F238E27FC236}">
                  <a16:creationId xmlns:a16="http://schemas.microsoft.com/office/drawing/2014/main" id="{51961C02-3ED6-DE79-ADEA-B1A15051D5F8}"/>
                </a:ext>
              </a:extLst>
            </p:cNvPr>
            <p:cNvSpPr>
              <a:spLocks/>
            </p:cNvSpPr>
            <p:nvPr/>
          </p:nvSpPr>
          <p:spPr bwMode="auto">
            <a:xfrm>
              <a:off x="1310" y="1168"/>
              <a:ext cx="456" cy="110"/>
            </a:xfrm>
            <a:custGeom>
              <a:avLst/>
              <a:gdLst>
                <a:gd name="T0" fmla="*/ 0 w 456"/>
                <a:gd name="T1" fmla="*/ 110 h 110"/>
                <a:gd name="T2" fmla="*/ 80 w 456"/>
                <a:gd name="T3" fmla="*/ 70 h 110"/>
                <a:gd name="T4" fmla="*/ 136 w 456"/>
                <a:gd name="T5" fmla="*/ 68 h 110"/>
                <a:gd name="T6" fmla="*/ 296 w 456"/>
                <a:gd name="T7" fmla="*/ 2 h 110"/>
                <a:gd name="T8" fmla="*/ 348 w 456"/>
                <a:gd name="T9" fmla="*/ 22 h 110"/>
                <a:gd name="T10" fmla="*/ 456 w 456"/>
                <a:gd name="T11" fmla="*/ 0 h 110"/>
                <a:gd name="T12" fmla="*/ 0 60000 65536"/>
                <a:gd name="T13" fmla="*/ 0 60000 65536"/>
                <a:gd name="T14" fmla="*/ 0 60000 65536"/>
                <a:gd name="T15" fmla="*/ 0 60000 65536"/>
                <a:gd name="T16" fmla="*/ 0 60000 65536"/>
                <a:gd name="T17" fmla="*/ 0 60000 65536"/>
                <a:gd name="T18" fmla="*/ 0 w 456"/>
                <a:gd name="T19" fmla="*/ 0 h 110"/>
                <a:gd name="T20" fmla="*/ 456 w 456"/>
                <a:gd name="T21" fmla="*/ 110 h 110"/>
              </a:gdLst>
              <a:ahLst/>
              <a:cxnLst>
                <a:cxn ang="T12">
                  <a:pos x="T0" y="T1"/>
                </a:cxn>
                <a:cxn ang="T13">
                  <a:pos x="T2" y="T3"/>
                </a:cxn>
                <a:cxn ang="T14">
                  <a:pos x="T4" y="T5"/>
                </a:cxn>
                <a:cxn ang="T15">
                  <a:pos x="T6" y="T7"/>
                </a:cxn>
                <a:cxn ang="T16">
                  <a:pos x="T8" y="T9"/>
                </a:cxn>
                <a:cxn ang="T17">
                  <a:pos x="T10" y="T11"/>
                </a:cxn>
              </a:cxnLst>
              <a:rect l="T18" t="T19" r="T20" b="T21"/>
              <a:pathLst>
                <a:path w="456" h="110">
                  <a:moveTo>
                    <a:pt x="0" y="110"/>
                  </a:moveTo>
                  <a:lnTo>
                    <a:pt x="80" y="70"/>
                  </a:lnTo>
                  <a:lnTo>
                    <a:pt x="136" y="68"/>
                  </a:lnTo>
                  <a:lnTo>
                    <a:pt x="296" y="2"/>
                  </a:lnTo>
                  <a:lnTo>
                    <a:pt x="348" y="22"/>
                  </a:lnTo>
                  <a:lnTo>
                    <a:pt x="456" y="0"/>
                  </a:lnTo>
                </a:path>
              </a:pathLst>
            </a:custGeom>
            <a:noFill/>
            <a:ln w="28575">
              <a:solidFill>
                <a:srgbClr val="FFCC00"/>
              </a:solidFill>
              <a:round/>
              <a:headEnd/>
              <a:tailEnd/>
            </a:ln>
          </p:spPr>
          <p:txBody>
            <a:bodyPr wrap="none" anchor="ctr"/>
            <a:lstStyle/>
            <a:p>
              <a:endParaRPr lang="en-US"/>
            </a:p>
          </p:txBody>
        </p:sp>
        <p:sp>
          <p:nvSpPr>
            <p:cNvPr id="16435" name="Freeform 397">
              <a:extLst>
                <a:ext uri="{FF2B5EF4-FFF2-40B4-BE49-F238E27FC236}">
                  <a16:creationId xmlns:a16="http://schemas.microsoft.com/office/drawing/2014/main" id="{F0FA97EE-7330-329D-6A8B-EC1637BF6A49}"/>
                </a:ext>
              </a:extLst>
            </p:cNvPr>
            <p:cNvSpPr>
              <a:spLocks/>
            </p:cNvSpPr>
            <p:nvPr/>
          </p:nvSpPr>
          <p:spPr bwMode="auto">
            <a:xfrm>
              <a:off x="1386" y="1106"/>
              <a:ext cx="322" cy="204"/>
            </a:xfrm>
            <a:custGeom>
              <a:avLst/>
              <a:gdLst>
                <a:gd name="T0" fmla="*/ 0 w 322"/>
                <a:gd name="T1" fmla="*/ 204 h 204"/>
                <a:gd name="T2" fmla="*/ 58 w 322"/>
                <a:gd name="T3" fmla="*/ 164 h 204"/>
                <a:gd name="T4" fmla="*/ 58 w 322"/>
                <a:gd name="T5" fmla="*/ 130 h 204"/>
                <a:gd name="T6" fmla="*/ 218 w 322"/>
                <a:gd name="T7" fmla="*/ 66 h 204"/>
                <a:gd name="T8" fmla="*/ 222 w 322"/>
                <a:gd name="T9" fmla="*/ 30 h 204"/>
                <a:gd name="T10" fmla="*/ 322 w 322"/>
                <a:gd name="T11" fmla="*/ 0 h 204"/>
                <a:gd name="T12" fmla="*/ 0 60000 65536"/>
                <a:gd name="T13" fmla="*/ 0 60000 65536"/>
                <a:gd name="T14" fmla="*/ 0 60000 65536"/>
                <a:gd name="T15" fmla="*/ 0 60000 65536"/>
                <a:gd name="T16" fmla="*/ 0 60000 65536"/>
                <a:gd name="T17" fmla="*/ 0 60000 65536"/>
                <a:gd name="T18" fmla="*/ 0 w 322"/>
                <a:gd name="T19" fmla="*/ 0 h 204"/>
                <a:gd name="T20" fmla="*/ 322 w 322"/>
                <a:gd name="T21" fmla="*/ 204 h 204"/>
              </a:gdLst>
              <a:ahLst/>
              <a:cxnLst>
                <a:cxn ang="T12">
                  <a:pos x="T0" y="T1"/>
                </a:cxn>
                <a:cxn ang="T13">
                  <a:pos x="T2" y="T3"/>
                </a:cxn>
                <a:cxn ang="T14">
                  <a:pos x="T4" y="T5"/>
                </a:cxn>
                <a:cxn ang="T15">
                  <a:pos x="T6" y="T7"/>
                </a:cxn>
                <a:cxn ang="T16">
                  <a:pos x="T8" y="T9"/>
                </a:cxn>
                <a:cxn ang="T17">
                  <a:pos x="T10" y="T11"/>
                </a:cxn>
              </a:cxnLst>
              <a:rect l="T18" t="T19" r="T20" b="T21"/>
              <a:pathLst>
                <a:path w="322" h="204">
                  <a:moveTo>
                    <a:pt x="0" y="204"/>
                  </a:moveTo>
                  <a:lnTo>
                    <a:pt x="58" y="164"/>
                  </a:lnTo>
                  <a:lnTo>
                    <a:pt x="58" y="130"/>
                  </a:lnTo>
                  <a:lnTo>
                    <a:pt x="218" y="66"/>
                  </a:lnTo>
                  <a:lnTo>
                    <a:pt x="222" y="30"/>
                  </a:lnTo>
                  <a:lnTo>
                    <a:pt x="322" y="0"/>
                  </a:lnTo>
                </a:path>
              </a:pathLst>
            </a:custGeom>
            <a:noFill/>
            <a:ln w="28575">
              <a:solidFill>
                <a:srgbClr val="3333FF"/>
              </a:solidFill>
              <a:round/>
              <a:headEnd/>
              <a:tailEnd/>
            </a:ln>
          </p:spPr>
          <p:txBody>
            <a:bodyPr wrap="none" anchor="ctr"/>
            <a:lstStyle/>
            <a:p>
              <a:endParaRPr lang="en-US"/>
            </a:p>
          </p:txBody>
        </p:sp>
        <p:sp>
          <p:nvSpPr>
            <p:cNvPr id="16436" name="Rectangle 398">
              <a:extLst>
                <a:ext uri="{FF2B5EF4-FFF2-40B4-BE49-F238E27FC236}">
                  <a16:creationId xmlns:a16="http://schemas.microsoft.com/office/drawing/2014/main" id="{6F0670E3-8AA8-8545-17D9-89E59C155632}"/>
                </a:ext>
              </a:extLst>
            </p:cNvPr>
            <p:cNvSpPr>
              <a:spLocks noChangeArrowheads="1"/>
            </p:cNvSpPr>
            <p:nvPr/>
          </p:nvSpPr>
          <p:spPr bwMode="auto">
            <a:xfrm rot="-1277282">
              <a:off x="1486" y="1170"/>
              <a:ext cx="95" cy="58"/>
            </a:xfrm>
            <a:prstGeom prst="rect">
              <a:avLst/>
            </a:prstGeom>
            <a:solidFill>
              <a:schemeClr val="accent1"/>
            </a:solidFill>
            <a:ln w="7938">
              <a:solidFill>
                <a:srgbClr val="000000"/>
              </a:solidFill>
              <a:miter lim="800000"/>
              <a:headEnd/>
              <a:tailEnd/>
            </a:ln>
          </p:spPr>
          <p:txBody>
            <a:bodyPr/>
            <a:lstStyle/>
            <a:p>
              <a:endParaRPr lang="en-US"/>
            </a:p>
          </p:txBody>
        </p:sp>
        <p:sp>
          <p:nvSpPr>
            <p:cNvPr id="16437" name="Freeform 399">
              <a:extLst>
                <a:ext uri="{FF2B5EF4-FFF2-40B4-BE49-F238E27FC236}">
                  <a16:creationId xmlns:a16="http://schemas.microsoft.com/office/drawing/2014/main" id="{DFA58796-A9AF-B672-16A9-6EB872E6DB59}"/>
                </a:ext>
              </a:extLst>
            </p:cNvPr>
            <p:cNvSpPr>
              <a:spLocks/>
            </p:cNvSpPr>
            <p:nvPr/>
          </p:nvSpPr>
          <p:spPr bwMode="auto">
            <a:xfrm>
              <a:off x="4134" y="1107"/>
              <a:ext cx="316" cy="197"/>
            </a:xfrm>
            <a:custGeom>
              <a:avLst/>
              <a:gdLst>
                <a:gd name="T0" fmla="*/ 0 w 316"/>
                <a:gd name="T1" fmla="*/ 0 h 197"/>
                <a:gd name="T2" fmla="*/ 75 w 316"/>
                <a:gd name="T3" fmla="*/ 24 h 197"/>
                <a:gd name="T4" fmla="*/ 87 w 316"/>
                <a:gd name="T5" fmla="*/ 57 h 197"/>
                <a:gd name="T6" fmla="*/ 264 w 316"/>
                <a:gd name="T7" fmla="*/ 125 h 197"/>
                <a:gd name="T8" fmla="*/ 262 w 316"/>
                <a:gd name="T9" fmla="*/ 164 h 197"/>
                <a:gd name="T10" fmla="*/ 316 w 316"/>
                <a:gd name="T11" fmla="*/ 197 h 197"/>
                <a:gd name="T12" fmla="*/ 0 60000 65536"/>
                <a:gd name="T13" fmla="*/ 0 60000 65536"/>
                <a:gd name="T14" fmla="*/ 0 60000 65536"/>
                <a:gd name="T15" fmla="*/ 0 60000 65536"/>
                <a:gd name="T16" fmla="*/ 0 60000 65536"/>
                <a:gd name="T17" fmla="*/ 0 60000 65536"/>
                <a:gd name="T18" fmla="*/ 0 w 316"/>
                <a:gd name="T19" fmla="*/ 0 h 197"/>
                <a:gd name="T20" fmla="*/ 316 w 316"/>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316" h="197">
                  <a:moveTo>
                    <a:pt x="0" y="0"/>
                  </a:moveTo>
                  <a:lnTo>
                    <a:pt x="75" y="24"/>
                  </a:lnTo>
                  <a:lnTo>
                    <a:pt x="87" y="57"/>
                  </a:lnTo>
                  <a:lnTo>
                    <a:pt x="264" y="125"/>
                  </a:lnTo>
                  <a:lnTo>
                    <a:pt x="262" y="164"/>
                  </a:lnTo>
                  <a:lnTo>
                    <a:pt x="316" y="197"/>
                  </a:lnTo>
                </a:path>
              </a:pathLst>
            </a:custGeom>
            <a:noFill/>
            <a:ln w="28575">
              <a:solidFill>
                <a:srgbClr val="FFCC00"/>
              </a:solidFill>
              <a:round/>
              <a:headEnd/>
              <a:tailEnd/>
            </a:ln>
          </p:spPr>
          <p:txBody>
            <a:bodyPr wrap="none" anchor="ctr"/>
            <a:lstStyle/>
            <a:p>
              <a:endParaRPr lang="en-US"/>
            </a:p>
          </p:txBody>
        </p:sp>
        <p:sp>
          <p:nvSpPr>
            <p:cNvPr id="16438" name="Freeform 400">
              <a:extLst>
                <a:ext uri="{FF2B5EF4-FFF2-40B4-BE49-F238E27FC236}">
                  <a16:creationId xmlns:a16="http://schemas.microsoft.com/office/drawing/2014/main" id="{E4C4EAC4-A272-8C08-93A1-CE6CFA8FE44C}"/>
                </a:ext>
              </a:extLst>
            </p:cNvPr>
            <p:cNvSpPr>
              <a:spLocks/>
            </p:cNvSpPr>
            <p:nvPr/>
          </p:nvSpPr>
          <p:spPr bwMode="auto">
            <a:xfrm>
              <a:off x="4122" y="1715"/>
              <a:ext cx="448" cy="100"/>
            </a:xfrm>
            <a:custGeom>
              <a:avLst/>
              <a:gdLst>
                <a:gd name="T0" fmla="*/ 0 w 448"/>
                <a:gd name="T1" fmla="*/ 102 h 99"/>
                <a:gd name="T2" fmla="*/ 93 w 448"/>
                <a:gd name="T3" fmla="*/ 83 h 99"/>
                <a:gd name="T4" fmla="*/ 141 w 448"/>
                <a:gd name="T5" fmla="*/ 110 h 99"/>
                <a:gd name="T6" fmla="*/ 304 w 448"/>
                <a:gd name="T7" fmla="*/ 33 h 99"/>
                <a:gd name="T8" fmla="*/ 354 w 448"/>
                <a:gd name="T9" fmla="*/ 62 h 99"/>
                <a:gd name="T10" fmla="*/ 448 w 448"/>
                <a:gd name="T11" fmla="*/ 0 h 99"/>
                <a:gd name="T12" fmla="*/ 0 60000 65536"/>
                <a:gd name="T13" fmla="*/ 0 60000 65536"/>
                <a:gd name="T14" fmla="*/ 0 60000 65536"/>
                <a:gd name="T15" fmla="*/ 0 60000 65536"/>
                <a:gd name="T16" fmla="*/ 0 60000 65536"/>
                <a:gd name="T17" fmla="*/ 0 60000 65536"/>
                <a:gd name="T18" fmla="*/ 0 w 448"/>
                <a:gd name="T19" fmla="*/ 0 h 99"/>
                <a:gd name="T20" fmla="*/ 448 w 448"/>
                <a:gd name="T21" fmla="*/ 99 h 99"/>
              </a:gdLst>
              <a:ahLst/>
              <a:cxnLst>
                <a:cxn ang="T12">
                  <a:pos x="T0" y="T1"/>
                </a:cxn>
                <a:cxn ang="T13">
                  <a:pos x="T2" y="T3"/>
                </a:cxn>
                <a:cxn ang="T14">
                  <a:pos x="T4" y="T5"/>
                </a:cxn>
                <a:cxn ang="T15">
                  <a:pos x="T6" y="T7"/>
                </a:cxn>
                <a:cxn ang="T16">
                  <a:pos x="T8" y="T9"/>
                </a:cxn>
                <a:cxn ang="T17">
                  <a:pos x="T10" y="T11"/>
                </a:cxn>
              </a:cxnLst>
              <a:rect l="T18" t="T19" r="T20" b="T21"/>
              <a:pathLst>
                <a:path w="448" h="99">
                  <a:moveTo>
                    <a:pt x="0" y="91"/>
                  </a:moveTo>
                  <a:lnTo>
                    <a:pt x="93" y="72"/>
                  </a:lnTo>
                  <a:lnTo>
                    <a:pt x="141" y="99"/>
                  </a:lnTo>
                  <a:lnTo>
                    <a:pt x="304" y="33"/>
                  </a:lnTo>
                  <a:lnTo>
                    <a:pt x="354" y="51"/>
                  </a:lnTo>
                  <a:lnTo>
                    <a:pt x="448" y="0"/>
                  </a:lnTo>
                </a:path>
              </a:pathLst>
            </a:custGeom>
            <a:noFill/>
            <a:ln w="28575">
              <a:solidFill>
                <a:srgbClr val="3333FF"/>
              </a:solidFill>
              <a:round/>
              <a:headEnd/>
              <a:tailEnd/>
            </a:ln>
          </p:spPr>
          <p:txBody>
            <a:bodyPr wrap="none" anchor="ctr"/>
            <a:lstStyle/>
            <a:p>
              <a:endParaRPr lang="en-US"/>
            </a:p>
          </p:txBody>
        </p:sp>
        <p:sp>
          <p:nvSpPr>
            <p:cNvPr id="16439" name="Freeform 401">
              <a:extLst>
                <a:ext uri="{FF2B5EF4-FFF2-40B4-BE49-F238E27FC236}">
                  <a16:creationId xmlns:a16="http://schemas.microsoft.com/office/drawing/2014/main" id="{58CF95AB-E0F0-DD1A-E58F-F55C8C86A95D}"/>
                </a:ext>
              </a:extLst>
            </p:cNvPr>
            <p:cNvSpPr>
              <a:spLocks/>
            </p:cNvSpPr>
            <p:nvPr/>
          </p:nvSpPr>
          <p:spPr bwMode="auto">
            <a:xfrm>
              <a:off x="4077" y="1166"/>
              <a:ext cx="449" cy="101"/>
            </a:xfrm>
            <a:custGeom>
              <a:avLst/>
              <a:gdLst>
                <a:gd name="T0" fmla="*/ 0 w 450"/>
                <a:gd name="T1" fmla="*/ 0 h 96"/>
                <a:gd name="T2" fmla="*/ 84 w 450"/>
                <a:gd name="T3" fmla="*/ 31 h 96"/>
                <a:gd name="T4" fmla="*/ 147 w 450"/>
                <a:gd name="T5" fmla="*/ 0 h 96"/>
                <a:gd name="T6" fmla="*/ 308 w 450"/>
                <a:gd name="T7" fmla="*/ 115 h 96"/>
                <a:gd name="T8" fmla="*/ 368 w 450"/>
                <a:gd name="T9" fmla="*/ 99 h 96"/>
                <a:gd name="T10" fmla="*/ 439 w 450"/>
                <a:gd name="T11" fmla="*/ 168 h 96"/>
                <a:gd name="T12" fmla="*/ 0 60000 65536"/>
                <a:gd name="T13" fmla="*/ 0 60000 65536"/>
                <a:gd name="T14" fmla="*/ 0 60000 65536"/>
                <a:gd name="T15" fmla="*/ 0 60000 65536"/>
                <a:gd name="T16" fmla="*/ 0 60000 65536"/>
                <a:gd name="T17" fmla="*/ 0 60000 65536"/>
                <a:gd name="T18" fmla="*/ 0 w 450"/>
                <a:gd name="T19" fmla="*/ 0 h 96"/>
                <a:gd name="T20" fmla="*/ 450 w 450"/>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450" h="96">
                  <a:moveTo>
                    <a:pt x="0" y="0"/>
                  </a:moveTo>
                  <a:lnTo>
                    <a:pt x="84" y="19"/>
                  </a:lnTo>
                  <a:lnTo>
                    <a:pt x="147" y="0"/>
                  </a:lnTo>
                  <a:lnTo>
                    <a:pt x="319" y="66"/>
                  </a:lnTo>
                  <a:lnTo>
                    <a:pt x="379" y="57"/>
                  </a:lnTo>
                  <a:lnTo>
                    <a:pt x="450" y="96"/>
                  </a:lnTo>
                </a:path>
              </a:pathLst>
            </a:custGeom>
            <a:noFill/>
            <a:ln w="28575">
              <a:solidFill>
                <a:srgbClr val="3333FF"/>
              </a:solidFill>
              <a:round/>
              <a:headEnd/>
              <a:tailEnd/>
            </a:ln>
          </p:spPr>
          <p:txBody>
            <a:bodyPr wrap="none" anchor="ctr"/>
            <a:lstStyle/>
            <a:p>
              <a:endParaRPr lang="en-US"/>
            </a:p>
          </p:txBody>
        </p:sp>
        <p:sp>
          <p:nvSpPr>
            <p:cNvPr id="16440" name="Rectangle 402">
              <a:extLst>
                <a:ext uri="{FF2B5EF4-FFF2-40B4-BE49-F238E27FC236}">
                  <a16:creationId xmlns:a16="http://schemas.microsoft.com/office/drawing/2014/main" id="{A9FD0A89-D87B-191A-1DC2-DF7BE0271381}"/>
                </a:ext>
              </a:extLst>
            </p:cNvPr>
            <p:cNvSpPr>
              <a:spLocks noChangeArrowheads="1"/>
            </p:cNvSpPr>
            <p:nvPr/>
          </p:nvSpPr>
          <p:spPr bwMode="auto">
            <a:xfrm rot="1511052">
              <a:off x="4265" y="1169"/>
              <a:ext cx="95" cy="58"/>
            </a:xfrm>
            <a:prstGeom prst="rect">
              <a:avLst/>
            </a:prstGeom>
            <a:solidFill>
              <a:schemeClr val="accent1"/>
            </a:solidFill>
            <a:ln w="7938">
              <a:solidFill>
                <a:srgbClr val="000000"/>
              </a:solidFill>
              <a:miter lim="800000"/>
              <a:headEnd/>
              <a:tailEnd/>
            </a:ln>
          </p:spPr>
          <p:txBody>
            <a:bodyPr/>
            <a:lstStyle/>
            <a:p>
              <a:endParaRPr lang="en-US"/>
            </a:p>
          </p:txBody>
        </p:sp>
        <p:sp>
          <p:nvSpPr>
            <p:cNvPr id="16441" name="Oval 403">
              <a:extLst>
                <a:ext uri="{FF2B5EF4-FFF2-40B4-BE49-F238E27FC236}">
                  <a16:creationId xmlns:a16="http://schemas.microsoft.com/office/drawing/2014/main" id="{4B168B44-8C97-D1B8-3237-A4F912047AA1}"/>
                </a:ext>
              </a:extLst>
            </p:cNvPr>
            <p:cNvSpPr>
              <a:spLocks noChangeArrowheads="1"/>
            </p:cNvSpPr>
            <p:nvPr/>
          </p:nvSpPr>
          <p:spPr bwMode="auto">
            <a:xfrm rot="93880">
              <a:off x="3053" y="1994"/>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16442" name="AutoShape 404">
              <a:extLst>
                <a:ext uri="{FF2B5EF4-FFF2-40B4-BE49-F238E27FC236}">
                  <a16:creationId xmlns:a16="http://schemas.microsoft.com/office/drawing/2014/main" id="{6A014A41-ED4F-62D1-88FE-B285688C9A4A}"/>
                </a:ext>
              </a:extLst>
            </p:cNvPr>
            <p:cNvSpPr>
              <a:spLocks noChangeArrowheads="1"/>
            </p:cNvSpPr>
            <p:nvPr/>
          </p:nvSpPr>
          <p:spPr bwMode="auto">
            <a:xfrm rot="245893">
              <a:off x="3089" y="2005"/>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43" name="Oval 405">
              <a:extLst>
                <a:ext uri="{FF2B5EF4-FFF2-40B4-BE49-F238E27FC236}">
                  <a16:creationId xmlns:a16="http://schemas.microsoft.com/office/drawing/2014/main" id="{48A16FC5-438B-F921-A685-3B772570F21F}"/>
                </a:ext>
              </a:extLst>
            </p:cNvPr>
            <p:cNvSpPr>
              <a:spLocks noChangeArrowheads="1"/>
            </p:cNvSpPr>
            <p:nvPr/>
          </p:nvSpPr>
          <p:spPr bwMode="auto">
            <a:xfrm rot="-205518">
              <a:off x="3048" y="1905"/>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16444" name="AutoShape 406">
              <a:extLst>
                <a:ext uri="{FF2B5EF4-FFF2-40B4-BE49-F238E27FC236}">
                  <a16:creationId xmlns:a16="http://schemas.microsoft.com/office/drawing/2014/main" id="{D1E246BC-A658-55DB-F992-59ED4742A800}"/>
                </a:ext>
              </a:extLst>
            </p:cNvPr>
            <p:cNvSpPr>
              <a:spLocks noChangeArrowheads="1"/>
            </p:cNvSpPr>
            <p:nvPr/>
          </p:nvSpPr>
          <p:spPr bwMode="auto">
            <a:xfrm rot="-53504">
              <a:off x="3084" y="1912"/>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45" name="Oval 407">
              <a:extLst>
                <a:ext uri="{FF2B5EF4-FFF2-40B4-BE49-F238E27FC236}">
                  <a16:creationId xmlns:a16="http://schemas.microsoft.com/office/drawing/2014/main" id="{C9562F41-6540-A7A8-B2BA-4EAEE73CEF0C}"/>
                </a:ext>
              </a:extLst>
            </p:cNvPr>
            <p:cNvSpPr>
              <a:spLocks noChangeArrowheads="1"/>
            </p:cNvSpPr>
            <p:nvPr/>
          </p:nvSpPr>
          <p:spPr bwMode="auto">
            <a:xfrm rot="-205518">
              <a:off x="2639" y="1992"/>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16446" name="AutoShape 408">
              <a:extLst>
                <a:ext uri="{FF2B5EF4-FFF2-40B4-BE49-F238E27FC236}">
                  <a16:creationId xmlns:a16="http://schemas.microsoft.com/office/drawing/2014/main" id="{53AEF81F-D71B-0978-F4A5-BDFD85B65E4F}"/>
                </a:ext>
              </a:extLst>
            </p:cNvPr>
            <p:cNvSpPr>
              <a:spLocks noChangeArrowheads="1"/>
            </p:cNvSpPr>
            <p:nvPr/>
          </p:nvSpPr>
          <p:spPr bwMode="auto">
            <a:xfrm rot="-53504">
              <a:off x="2675" y="1999"/>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47" name="Oval 409">
              <a:extLst>
                <a:ext uri="{FF2B5EF4-FFF2-40B4-BE49-F238E27FC236}">
                  <a16:creationId xmlns:a16="http://schemas.microsoft.com/office/drawing/2014/main" id="{7E7BF824-79B0-4312-E2FC-FC9997D4451B}"/>
                </a:ext>
              </a:extLst>
            </p:cNvPr>
            <p:cNvSpPr>
              <a:spLocks noChangeArrowheads="1"/>
            </p:cNvSpPr>
            <p:nvPr/>
          </p:nvSpPr>
          <p:spPr bwMode="auto">
            <a:xfrm rot="93880">
              <a:off x="2635" y="1903"/>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16448" name="AutoShape 410">
              <a:extLst>
                <a:ext uri="{FF2B5EF4-FFF2-40B4-BE49-F238E27FC236}">
                  <a16:creationId xmlns:a16="http://schemas.microsoft.com/office/drawing/2014/main" id="{309CF329-29C2-9B90-1502-A7D0766417C3}"/>
                </a:ext>
              </a:extLst>
            </p:cNvPr>
            <p:cNvSpPr>
              <a:spLocks noChangeArrowheads="1"/>
            </p:cNvSpPr>
            <p:nvPr/>
          </p:nvSpPr>
          <p:spPr bwMode="auto">
            <a:xfrm rot="245893">
              <a:off x="2671" y="1914"/>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49" name="Oval 411">
              <a:extLst>
                <a:ext uri="{FF2B5EF4-FFF2-40B4-BE49-F238E27FC236}">
                  <a16:creationId xmlns:a16="http://schemas.microsoft.com/office/drawing/2014/main" id="{9F584A4A-220A-EB61-20BE-9EB88C5B94C0}"/>
                </a:ext>
              </a:extLst>
            </p:cNvPr>
            <p:cNvSpPr>
              <a:spLocks noChangeArrowheads="1"/>
            </p:cNvSpPr>
            <p:nvPr/>
          </p:nvSpPr>
          <p:spPr bwMode="auto">
            <a:xfrm rot="814006">
              <a:off x="1642" y="1768"/>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16450" name="AutoShape 412">
              <a:extLst>
                <a:ext uri="{FF2B5EF4-FFF2-40B4-BE49-F238E27FC236}">
                  <a16:creationId xmlns:a16="http://schemas.microsoft.com/office/drawing/2014/main" id="{9C52C927-20A4-C98E-122D-B3FD6ACF37B2}"/>
                </a:ext>
              </a:extLst>
            </p:cNvPr>
            <p:cNvSpPr>
              <a:spLocks noChangeArrowheads="1"/>
            </p:cNvSpPr>
            <p:nvPr/>
          </p:nvSpPr>
          <p:spPr bwMode="auto">
            <a:xfrm rot="966021">
              <a:off x="1677" y="1780"/>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51" name="Oval 413">
              <a:extLst>
                <a:ext uri="{FF2B5EF4-FFF2-40B4-BE49-F238E27FC236}">
                  <a16:creationId xmlns:a16="http://schemas.microsoft.com/office/drawing/2014/main" id="{9FB2F4C5-22E7-430F-8F82-0456CB98764D}"/>
                </a:ext>
              </a:extLst>
            </p:cNvPr>
            <p:cNvSpPr>
              <a:spLocks noChangeArrowheads="1"/>
            </p:cNvSpPr>
            <p:nvPr/>
          </p:nvSpPr>
          <p:spPr bwMode="auto">
            <a:xfrm rot="1050912">
              <a:off x="1570" y="1842"/>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16452" name="AutoShape 414">
              <a:extLst>
                <a:ext uri="{FF2B5EF4-FFF2-40B4-BE49-F238E27FC236}">
                  <a16:creationId xmlns:a16="http://schemas.microsoft.com/office/drawing/2014/main" id="{B08785CC-818E-91C8-C41D-4DC78B86A5EF}"/>
                </a:ext>
              </a:extLst>
            </p:cNvPr>
            <p:cNvSpPr>
              <a:spLocks noChangeArrowheads="1"/>
            </p:cNvSpPr>
            <p:nvPr/>
          </p:nvSpPr>
          <p:spPr bwMode="auto">
            <a:xfrm rot="1202926">
              <a:off x="1607" y="1851"/>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53" name="Oval 415">
              <a:extLst>
                <a:ext uri="{FF2B5EF4-FFF2-40B4-BE49-F238E27FC236}">
                  <a16:creationId xmlns:a16="http://schemas.microsoft.com/office/drawing/2014/main" id="{C17923DF-6285-44FB-ED5E-7189C220345E}"/>
                </a:ext>
              </a:extLst>
            </p:cNvPr>
            <p:cNvSpPr>
              <a:spLocks noChangeArrowheads="1"/>
            </p:cNvSpPr>
            <p:nvPr/>
          </p:nvSpPr>
          <p:spPr bwMode="auto">
            <a:xfrm rot="1911330">
              <a:off x="1287" y="1606"/>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16454" name="AutoShape 416">
              <a:extLst>
                <a:ext uri="{FF2B5EF4-FFF2-40B4-BE49-F238E27FC236}">
                  <a16:creationId xmlns:a16="http://schemas.microsoft.com/office/drawing/2014/main" id="{E998C213-DB8E-8E5F-A979-2B47230A128E}"/>
                </a:ext>
              </a:extLst>
            </p:cNvPr>
            <p:cNvSpPr>
              <a:spLocks noChangeArrowheads="1"/>
            </p:cNvSpPr>
            <p:nvPr/>
          </p:nvSpPr>
          <p:spPr bwMode="auto">
            <a:xfrm rot="2063342">
              <a:off x="1324" y="1617"/>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55" name="Oval 417">
              <a:extLst>
                <a:ext uri="{FF2B5EF4-FFF2-40B4-BE49-F238E27FC236}">
                  <a16:creationId xmlns:a16="http://schemas.microsoft.com/office/drawing/2014/main" id="{BE9B3280-E33B-357C-C34C-B7BC4153951A}"/>
                </a:ext>
              </a:extLst>
            </p:cNvPr>
            <p:cNvSpPr>
              <a:spLocks noChangeArrowheads="1"/>
            </p:cNvSpPr>
            <p:nvPr/>
          </p:nvSpPr>
          <p:spPr bwMode="auto">
            <a:xfrm rot="1594986">
              <a:off x="1224" y="1676"/>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16456" name="AutoShape 418">
              <a:extLst>
                <a:ext uri="{FF2B5EF4-FFF2-40B4-BE49-F238E27FC236}">
                  <a16:creationId xmlns:a16="http://schemas.microsoft.com/office/drawing/2014/main" id="{B0B0C4EB-174A-668C-CFD1-5494F4DE2EC2}"/>
                </a:ext>
              </a:extLst>
            </p:cNvPr>
            <p:cNvSpPr>
              <a:spLocks noChangeArrowheads="1"/>
            </p:cNvSpPr>
            <p:nvPr/>
          </p:nvSpPr>
          <p:spPr bwMode="auto">
            <a:xfrm rot="1746998">
              <a:off x="1259" y="1689"/>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57" name="Oval 419">
              <a:extLst>
                <a:ext uri="{FF2B5EF4-FFF2-40B4-BE49-F238E27FC236}">
                  <a16:creationId xmlns:a16="http://schemas.microsoft.com/office/drawing/2014/main" id="{C75D340F-24C0-5E64-C7FD-305517F60517}"/>
                </a:ext>
              </a:extLst>
            </p:cNvPr>
            <p:cNvSpPr>
              <a:spLocks noChangeArrowheads="1"/>
            </p:cNvSpPr>
            <p:nvPr/>
          </p:nvSpPr>
          <p:spPr bwMode="auto">
            <a:xfrm rot="-2650724">
              <a:off x="1152" y="1299"/>
              <a:ext cx="144" cy="80"/>
            </a:xfrm>
            <a:prstGeom prst="ellipse">
              <a:avLst/>
            </a:prstGeom>
            <a:solidFill>
              <a:srgbClr val="FFCC00"/>
            </a:solidFill>
            <a:ln w="9525">
              <a:solidFill>
                <a:schemeClr val="tx1"/>
              </a:solidFill>
              <a:round/>
              <a:headEnd/>
              <a:tailEnd/>
            </a:ln>
          </p:spPr>
          <p:txBody>
            <a:bodyPr wrap="none" anchor="ctr"/>
            <a:lstStyle/>
            <a:p>
              <a:endParaRPr lang="en-US"/>
            </a:p>
          </p:txBody>
        </p:sp>
        <p:sp>
          <p:nvSpPr>
            <p:cNvPr id="16458" name="AutoShape 420">
              <a:extLst>
                <a:ext uri="{FF2B5EF4-FFF2-40B4-BE49-F238E27FC236}">
                  <a16:creationId xmlns:a16="http://schemas.microsoft.com/office/drawing/2014/main" id="{4E72E564-78FF-F26F-0992-EE77677A8BC9}"/>
                </a:ext>
              </a:extLst>
            </p:cNvPr>
            <p:cNvSpPr>
              <a:spLocks noChangeArrowheads="1"/>
            </p:cNvSpPr>
            <p:nvPr/>
          </p:nvSpPr>
          <p:spPr bwMode="auto">
            <a:xfrm rot="-2498712">
              <a:off x="1186" y="1305"/>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59" name="Oval 421">
              <a:extLst>
                <a:ext uri="{FF2B5EF4-FFF2-40B4-BE49-F238E27FC236}">
                  <a16:creationId xmlns:a16="http://schemas.microsoft.com/office/drawing/2014/main" id="{C7F89E4B-0FB7-80EC-70AE-D8FCB81ECE6F}"/>
                </a:ext>
              </a:extLst>
            </p:cNvPr>
            <p:cNvSpPr>
              <a:spLocks noChangeArrowheads="1"/>
            </p:cNvSpPr>
            <p:nvPr/>
          </p:nvSpPr>
          <p:spPr bwMode="auto">
            <a:xfrm rot="-2719334">
              <a:off x="1248" y="1329"/>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16460" name="AutoShape 422">
              <a:extLst>
                <a:ext uri="{FF2B5EF4-FFF2-40B4-BE49-F238E27FC236}">
                  <a16:creationId xmlns:a16="http://schemas.microsoft.com/office/drawing/2014/main" id="{7238CA8E-8E46-2A58-BAFC-B59AFDEEAE14}"/>
                </a:ext>
              </a:extLst>
            </p:cNvPr>
            <p:cNvSpPr>
              <a:spLocks noChangeArrowheads="1"/>
            </p:cNvSpPr>
            <p:nvPr/>
          </p:nvSpPr>
          <p:spPr bwMode="auto">
            <a:xfrm rot="-2567322">
              <a:off x="1279" y="1333"/>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61" name="Oval 423">
              <a:extLst>
                <a:ext uri="{FF2B5EF4-FFF2-40B4-BE49-F238E27FC236}">
                  <a16:creationId xmlns:a16="http://schemas.microsoft.com/office/drawing/2014/main" id="{C2A03C8E-6B8B-7E00-BF36-D64A1BA5872E}"/>
                </a:ext>
              </a:extLst>
            </p:cNvPr>
            <p:cNvSpPr>
              <a:spLocks noChangeArrowheads="1"/>
            </p:cNvSpPr>
            <p:nvPr/>
          </p:nvSpPr>
          <p:spPr bwMode="auto">
            <a:xfrm rot="-2875454">
              <a:off x="4569" y="1603"/>
              <a:ext cx="144" cy="80"/>
            </a:xfrm>
            <a:prstGeom prst="ellipse">
              <a:avLst/>
            </a:prstGeom>
            <a:solidFill>
              <a:srgbClr val="6699FF"/>
            </a:solidFill>
            <a:ln w="9525">
              <a:solidFill>
                <a:schemeClr val="tx1"/>
              </a:solidFill>
              <a:round/>
              <a:headEnd/>
              <a:tailEnd/>
            </a:ln>
          </p:spPr>
          <p:txBody>
            <a:bodyPr wrap="none" anchor="ctr"/>
            <a:lstStyle/>
            <a:p>
              <a:endParaRPr lang="en-US"/>
            </a:p>
          </p:txBody>
        </p:sp>
        <p:sp>
          <p:nvSpPr>
            <p:cNvPr id="16462" name="AutoShape 424">
              <a:extLst>
                <a:ext uri="{FF2B5EF4-FFF2-40B4-BE49-F238E27FC236}">
                  <a16:creationId xmlns:a16="http://schemas.microsoft.com/office/drawing/2014/main" id="{D496EA60-FD67-D498-A7D6-EEB177D8F08F}"/>
                </a:ext>
              </a:extLst>
            </p:cNvPr>
            <p:cNvSpPr>
              <a:spLocks noChangeArrowheads="1"/>
            </p:cNvSpPr>
            <p:nvPr/>
          </p:nvSpPr>
          <p:spPr bwMode="auto">
            <a:xfrm rot="-2723441">
              <a:off x="4600" y="1606"/>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63" name="Freeform 425">
              <a:extLst>
                <a:ext uri="{FF2B5EF4-FFF2-40B4-BE49-F238E27FC236}">
                  <a16:creationId xmlns:a16="http://schemas.microsoft.com/office/drawing/2014/main" id="{3BDDFC8F-1778-8B8C-690D-773FF8462590}"/>
                </a:ext>
              </a:extLst>
            </p:cNvPr>
            <p:cNvSpPr>
              <a:spLocks/>
            </p:cNvSpPr>
            <p:nvPr/>
          </p:nvSpPr>
          <p:spPr bwMode="auto">
            <a:xfrm>
              <a:off x="1828" y="2637"/>
              <a:ext cx="177" cy="89"/>
            </a:xfrm>
            <a:custGeom>
              <a:avLst/>
              <a:gdLst>
                <a:gd name="T0" fmla="*/ 177 w 177"/>
                <a:gd name="T1" fmla="*/ 0 h 89"/>
                <a:gd name="T2" fmla="*/ 138 w 177"/>
                <a:gd name="T3" fmla="*/ 44 h 89"/>
                <a:gd name="T4" fmla="*/ 155 w 177"/>
                <a:gd name="T5" fmla="*/ 89 h 89"/>
                <a:gd name="T6" fmla="*/ 0 w 177"/>
                <a:gd name="T7" fmla="*/ 36 h 89"/>
                <a:gd name="T8" fmla="*/ 0 60000 65536"/>
                <a:gd name="T9" fmla="*/ 0 60000 65536"/>
                <a:gd name="T10" fmla="*/ 0 60000 65536"/>
                <a:gd name="T11" fmla="*/ 0 60000 65536"/>
                <a:gd name="T12" fmla="*/ 0 w 177"/>
                <a:gd name="T13" fmla="*/ 0 h 89"/>
                <a:gd name="T14" fmla="*/ 177 w 177"/>
                <a:gd name="T15" fmla="*/ 89 h 89"/>
              </a:gdLst>
              <a:ahLst/>
              <a:cxnLst>
                <a:cxn ang="T8">
                  <a:pos x="T0" y="T1"/>
                </a:cxn>
                <a:cxn ang="T9">
                  <a:pos x="T2" y="T3"/>
                </a:cxn>
                <a:cxn ang="T10">
                  <a:pos x="T4" y="T5"/>
                </a:cxn>
                <a:cxn ang="T11">
                  <a:pos x="T6" y="T7"/>
                </a:cxn>
              </a:cxnLst>
              <a:rect l="T12" t="T13" r="T14" b="T15"/>
              <a:pathLst>
                <a:path w="177" h="89">
                  <a:moveTo>
                    <a:pt x="177" y="0"/>
                  </a:moveTo>
                  <a:lnTo>
                    <a:pt x="138" y="44"/>
                  </a:lnTo>
                  <a:lnTo>
                    <a:pt x="155" y="89"/>
                  </a:lnTo>
                  <a:lnTo>
                    <a:pt x="0" y="36"/>
                  </a:lnTo>
                </a:path>
              </a:pathLst>
            </a:custGeom>
            <a:noFill/>
            <a:ln w="28575">
              <a:solidFill>
                <a:srgbClr val="FF0000"/>
              </a:solidFill>
              <a:round/>
              <a:headEnd/>
              <a:tailEnd/>
            </a:ln>
          </p:spPr>
          <p:txBody>
            <a:bodyPr wrap="none" anchor="ctr"/>
            <a:lstStyle/>
            <a:p>
              <a:endParaRPr lang="en-US"/>
            </a:p>
          </p:txBody>
        </p:sp>
        <p:sp>
          <p:nvSpPr>
            <p:cNvPr id="16464" name="Line 426">
              <a:extLst>
                <a:ext uri="{FF2B5EF4-FFF2-40B4-BE49-F238E27FC236}">
                  <a16:creationId xmlns:a16="http://schemas.microsoft.com/office/drawing/2014/main" id="{D161BED3-23F1-A4AD-E516-2CAAE7D8BDE9}"/>
                </a:ext>
              </a:extLst>
            </p:cNvPr>
            <p:cNvSpPr>
              <a:spLocks noChangeShapeType="1"/>
            </p:cNvSpPr>
            <p:nvPr/>
          </p:nvSpPr>
          <p:spPr bwMode="auto">
            <a:xfrm>
              <a:off x="1316" y="2496"/>
              <a:ext cx="126" cy="40"/>
            </a:xfrm>
            <a:prstGeom prst="line">
              <a:avLst/>
            </a:prstGeom>
            <a:noFill/>
            <a:ln w="28575">
              <a:solidFill>
                <a:srgbClr val="FF0000"/>
              </a:solidFill>
              <a:round/>
              <a:headEnd/>
              <a:tailEnd/>
            </a:ln>
          </p:spPr>
          <p:txBody>
            <a:bodyPr wrap="none" anchor="ctr"/>
            <a:lstStyle/>
            <a:p>
              <a:endParaRPr lang="en-US"/>
            </a:p>
          </p:txBody>
        </p:sp>
        <p:sp>
          <p:nvSpPr>
            <p:cNvPr id="16465" name="Freeform 427">
              <a:extLst>
                <a:ext uri="{FF2B5EF4-FFF2-40B4-BE49-F238E27FC236}">
                  <a16:creationId xmlns:a16="http://schemas.microsoft.com/office/drawing/2014/main" id="{7081B81B-8414-6959-4043-A66D1A1A7FBD}"/>
                </a:ext>
              </a:extLst>
            </p:cNvPr>
            <p:cNvSpPr>
              <a:spLocks/>
            </p:cNvSpPr>
            <p:nvPr/>
          </p:nvSpPr>
          <p:spPr bwMode="auto">
            <a:xfrm>
              <a:off x="1281" y="2522"/>
              <a:ext cx="103" cy="91"/>
            </a:xfrm>
            <a:custGeom>
              <a:avLst/>
              <a:gdLst>
                <a:gd name="T0" fmla="*/ 0 w 103"/>
                <a:gd name="T1" fmla="*/ 67 h 91"/>
                <a:gd name="T2" fmla="*/ 73 w 103"/>
                <a:gd name="T3" fmla="*/ 91 h 91"/>
                <a:gd name="T4" fmla="*/ 103 w 103"/>
                <a:gd name="T5" fmla="*/ 0 h 91"/>
                <a:gd name="T6" fmla="*/ 0 60000 65536"/>
                <a:gd name="T7" fmla="*/ 0 60000 65536"/>
                <a:gd name="T8" fmla="*/ 0 60000 65536"/>
                <a:gd name="T9" fmla="*/ 0 w 103"/>
                <a:gd name="T10" fmla="*/ 0 h 91"/>
                <a:gd name="T11" fmla="*/ 103 w 103"/>
                <a:gd name="T12" fmla="*/ 91 h 91"/>
              </a:gdLst>
              <a:ahLst/>
              <a:cxnLst>
                <a:cxn ang="T6">
                  <a:pos x="T0" y="T1"/>
                </a:cxn>
                <a:cxn ang="T7">
                  <a:pos x="T2" y="T3"/>
                </a:cxn>
                <a:cxn ang="T8">
                  <a:pos x="T4" y="T5"/>
                </a:cxn>
              </a:cxnLst>
              <a:rect l="T9" t="T10" r="T11" b="T12"/>
              <a:pathLst>
                <a:path w="103" h="91">
                  <a:moveTo>
                    <a:pt x="0" y="67"/>
                  </a:moveTo>
                  <a:lnTo>
                    <a:pt x="73" y="91"/>
                  </a:lnTo>
                  <a:lnTo>
                    <a:pt x="103" y="0"/>
                  </a:lnTo>
                </a:path>
              </a:pathLst>
            </a:custGeom>
            <a:noFill/>
            <a:ln w="28575">
              <a:solidFill>
                <a:srgbClr val="FF0000"/>
              </a:solidFill>
              <a:round/>
              <a:headEnd/>
              <a:tailEnd/>
            </a:ln>
          </p:spPr>
          <p:txBody>
            <a:bodyPr wrap="none" anchor="ctr"/>
            <a:lstStyle/>
            <a:p>
              <a:endParaRPr lang="en-US"/>
            </a:p>
          </p:txBody>
        </p:sp>
        <p:sp>
          <p:nvSpPr>
            <p:cNvPr id="16466" name="Freeform 428">
              <a:extLst>
                <a:ext uri="{FF2B5EF4-FFF2-40B4-BE49-F238E27FC236}">
                  <a16:creationId xmlns:a16="http://schemas.microsoft.com/office/drawing/2014/main" id="{46F20401-347F-F491-F827-3BEC3B87D2FF}"/>
                </a:ext>
              </a:extLst>
            </p:cNvPr>
            <p:cNvSpPr>
              <a:spLocks/>
            </p:cNvSpPr>
            <p:nvPr/>
          </p:nvSpPr>
          <p:spPr bwMode="auto">
            <a:xfrm>
              <a:off x="2176" y="2610"/>
              <a:ext cx="51" cy="168"/>
            </a:xfrm>
            <a:custGeom>
              <a:avLst/>
              <a:gdLst>
                <a:gd name="T0" fmla="*/ 9 w 54"/>
                <a:gd name="T1" fmla="*/ 0 h 168"/>
                <a:gd name="T2" fmla="*/ 29 w 54"/>
                <a:gd name="T3" fmla="*/ 54 h 168"/>
                <a:gd name="T4" fmla="*/ 0 w 54"/>
                <a:gd name="T5" fmla="*/ 168 h 168"/>
                <a:gd name="T6" fmla="*/ 0 60000 65536"/>
                <a:gd name="T7" fmla="*/ 0 60000 65536"/>
                <a:gd name="T8" fmla="*/ 0 60000 65536"/>
                <a:gd name="T9" fmla="*/ 0 w 54"/>
                <a:gd name="T10" fmla="*/ 0 h 168"/>
                <a:gd name="T11" fmla="*/ 54 w 54"/>
                <a:gd name="T12" fmla="*/ 168 h 168"/>
              </a:gdLst>
              <a:ahLst/>
              <a:cxnLst>
                <a:cxn ang="T6">
                  <a:pos x="T0" y="T1"/>
                </a:cxn>
                <a:cxn ang="T7">
                  <a:pos x="T2" y="T3"/>
                </a:cxn>
                <a:cxn ang="T8">
                  <a:pos x="T4" y="T5"/>
                </a:cxn>
              </a:cxnLst>
              <a:rect l="T9" t="T10" r="T11" b="T12"/>
              <a:pathLst>
                <a:path w="54" h="168">
                  <a:moveTo>
                    <a:pt x="9" y="0"/>
                  </a:moveTo>
                  <a:lnTo>
                    <a:pt x="54" y="54"/>
                  </a:lnTo>
                  <a:lnTo>
                    <a:pt x="0" y="168"/>
                  </a:lnTo>
                </a:path>
              </a:pathLst>
            </a:custGeom>
            <a:noFill/>
            <a:ln w="28575">
              <a:solidFill>
                <a:srgbClr val="FF0000"/>
              </a:solidFill>
              <a:round/>
              <a:headEnd/>
              <a:tailEnd/>
            </a:ln>
          </p:spPr>
          <p:txBody>
            <a:bodyPr wrap="none" anchor="ctr"/>
            <a:lstStyle/>
            <a:p>
              <a:endParaRPr lang="en-US"/>
            </a:p>
          </p:txBody>
        </p:sp>
        <p:sp>
          <p:nvSpPr>
            <p:cNvPr id="16467" name="Oval 429">
              <a:extLst>
                <a:ext uri="{FF2B5EF4-FFF2-40B4-BE49-F238E27FC236}">
                  <a16:creationId xmlns:a16="http://schemas.microsoft.com/office/drawing/2014/main" id="{9A2EE429-A871-32CA-896C-6DE5538F7AF3}"/>
                </a:ext>
              </a:extLst>
            </p:cNvPr>
            <p:cNvSpPr>
              <a:spLocks noChangeArrowheads="1"/>
            </p:cNvSpPr>
            <p:nvPr/>
          </p:nvSpPr>
          <p:spPr bwMode="auto">
            <a:xfrm>
              <a:off x="2005" y="2595"/>
              <a:ext cx="203" cy="108"/>
            </a:xfrm>
            <a:prstGeom prst="ellipse">
              <a:avLst/>
            </a:prstGeom>
            <a:noFill/>
            <a:ln w="28575">
              <a:solidFill>
                <a:srgbClr val="FF0000"/>
              </a:solidFill>
              <a:round/>
              <a:headEnd/>
              <a:tailEnd/>
            </a:ln>
          </p:spPr>
          <p:txBody>
            <a:bodyPr/>
            <a:lstStyle/>
            <a:p>
              <a:endParaRPr lang="en-US"/>
            </a:p>
          </p:txBody>
        </p:sp>
        <p:sp>
          <p:nvSpPr>
            <p:cNvPr id="16468" name="Freeform 430">
              <a:extLst>
                <a:ext uri="{FF2B5EF4-FFF2-40B4-BE49-F238E27FC236}">
                  <a16:creationId xmlns:a16="http://schemas.microsoft.com/office/drawing/2014/main" id="{7615C7DB-A9D8-8505-CB98-66D9E00D899E}"/>
                </a:ext>
              </a:extLst>
            </p:cNvPr>
            <p:cNvSpPr>
              <a:spLocks/>
            </p:cNvSpPr>
            <p:nvPr/>
          </p:nvSpPr>
          <p:spPr bwMode="auto">
            <a:xfrm>
              <a:off x="2923" y="2325"/>
              <a:ext cx="243" cy="378"/>
            </a:xfrm>
            <a:custGeom>
              <a:avLst/>
              <a:gdLst>
                <a:gd name="T0" fmla="*/ 243 w 243"/>
                <a:gd name="T1" fmla="*/ 378 h 378"/>
                <a:gd name="T2" fmla="*/ 90 w 243"/>
                <a:gd name="T3" fmla="*/ 252 h 378"/>
                <a:gd name="T4" fmla="*/ 42 w 243"/>
                <a:gd name="T5" fmla="*/ 180 h 378"/>
                <a:gd name="T6" fmla="*/ 0 w 243"/>
                <a:gd name="T7" fmla="*/ 0 h 378"/>
                <a:gd name="T8" fmla="*/ 0 60000 65536"/>
                <a:gd name="T9" fmla="*/ 0 60000 65536"/>
                <a:gd name="T10" fmla="*/ 0 60000 65536"/>
                <a:gd name="T11" fmla="*/ 0 60000 65536"/>
                <a:gd name="T12" fmla="*/ 0 w 243"/>
                <a:gd name="T13" fmla="*/ 0 h 378"/>
                <a:gd name="T14" fmla="*/ 243 w 243"/>
                <a:gd name="T15" fmla="*/ 378 h 378"/>
              </a:gdLst>
              <a:ahLst/>
              <a:cxnLst>
                <a:cxn ang="T8">
                  <a:pos x="T0" y="T1"/>
                </a:cxn>
                <a:cxn ang="T9">
                  <a:pos x="T2" y="T3"/>
                </a:cxn>
                <a:cxn ang="T10">
                  <a:pos x="T4" y="T5"/>
                </a:cxn>
                <a:cxn ang="T11">
                  <a:pos x="T6" y="T7"/>
                </a:cxn>
              </a:cxnLst>
              <a:rect l="T12" t="T13" r="T14" b="T15"/>
              <a:pathLst>
                <a:path w="243" h="378">
                  <a:moveTo>
                    <a:pt x="243" y="378"/>
                  </a:moveTo>
                  <a:lnTo>
                    <a:pt x="90" y="252"/>
                  </a:lnTo>
                  <a:lnTo>
                    <a:pt x="42" y="180"/>
                  </a:lnTo>
                  <a:lnTo>
                    <a:pt x="0" y="0"/>
                  </a:lnTo>
                </a:path>
              </a:pathLst>
            </a:custGeom>
            <a:noFill/>
            <a:ln w="28575">
              <a:solidFill>
                <a:srgbClr val="FF0000"/>
              </a:solidFill>
              <a:round/>
              <a:headEnd/>
              <a:tailEnd/>
            </a:ln>
          </p:spPr>
          <p:txBody>
            <a:bodyPr wrap="none" anchor="ctr"/>
            <a:lstStyle/>
            <a:p>
              <a:endParaRPr lang="en-US"/>
            </a:p>
          </p:txBody>
        </p:sp>
        <p:sp>
          <p:nvSpPr>
            <p:cNvPr id="16469" name="Rectangle 431">
              <a:extLst>
                <a:ext uri="{FF2B5EF4-FFF2-40B4-BE49-F238E27FC236}">
                  <a16:creationId xmlns:a16="http://schemas.microsoft.com/office/drawing/2014/main" id="{703985BC-70CD-F36A-31E0-8CAF74BF76D8}"/>
                </a:ext>
              </a:extLst>
            </p:cNvPr>
            <p:cNvSpPr>
              <a:spLocks noChangeArrowheads="1"/>
            </p:cNvSpPr>
            <p:nvPr/>
          </p:nvSpPr>
          <p:spPr bwMode="auto">
            <a:xfrm rot="1147844">
              <a:off x="1170" y="2537"/>
              <a:ext cx="114"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6470" name="Rectangle 432">
              <a:extLst>
                <a:ext uri="{FF2B5EF4-FFF2-40B4-BE49-F238E27FC236}">
                  <a16:creationId xmlns:a16="http://schemas.microsoft.com/office/drawing/2014/main" id="{17EC1715-C50E-F8F2-7D4A-92C8529C4497}"/>
                </a:ext>
              </a:extLst>
            </p:cNvPr>
            <p:cNvSpPr>
              <a:spLocks noChangeArrowheads="1"/>
            </p:cNvSpPr>
            <p:nvPr/>
          </p:nvSpPr>
          <p:spPr bwMode="auto">
            <a:xfrm rot="1147844">
              <a:off x="1204" y="2443"/>
              <a:ext cx="114"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6471" name="Rectangle 433">
              <a:extLst>
                <a:ext uri="{FF2B5EF4-FFF2-40B4-BE49-F238E27FC236}">
                  <a16:creationId xmlns:a16="http://schemas.microsoft.com/office/drawing/2014/main" id="{7D489BDE-750A-3C94-6ABD-4B86DB7A4B39}"/>
                </a:ext>
              </a:extLst>
            </p:cNvPr>
            <p:cNvSpPr>
              <a:spLocks noChangeArrowheads="1"/>
            </p:cNvSpPr>
            <p:nvPr/>
          </p:nvSpPr>
          <p:spPr bwMode="auto">
            <a:xfrm rot="1147844">
              <a:off x="1429" y="2574"/>
              <a:ext cx="428" cy="6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6472" name="Rectangle 434">
              <a:extLst>
                <a:ext uri="{FF2B5EF4-FFF2-40B4-BE49-F238E27FC236}">
                  <a16:creationId xmlns:a16="http://schemas.microsoft.com/office/drawing/2014/main" id="{4E890485-DDC1-18AE-19BE-B831108D051D}"/>
                </a:ext>
              </a:extLst>
            </p:cNvPr>
            <p:cNvSpPr>
              <a:spLocks noChangeArrowheads="1"/>
            </p:cNvSpPr>
            <p:nvPr/>
          </p:nvSpPr>
          <p:spPr bwMode="auto">
            <a:xfrm>
              <a:off x="528" y="2592"/>
              <a:ext cx="668" cy="154"/>
            </a:xfrm>
            <a:prstGeom prst="rect">
              <a:avLst/>
            </a:prstGeom>
            <a:noFill/>
            <a:ln w="9525">
              <a:noFill/>
              <a:miter lim="800000"/>
              <a:headEnd/>
              <a:tailEnd/>
            </a:ln>
          </p:spPr>
          <p:txBody>
            <a:bodyPr wrap="none" lIns="0" tIns="0" rIns="0" bIns="0">
              <a:spAutoFit/>
            </a:bodyPr>
            <a:lstStyle/>
            <a:p>
              <a:r>
                <a:rPr lang="en-US" sz="1400">
                  <a:latin typeface="Times New Roman" pitchFamily="-65" charset="0"/>
                </a:rPr>
                <a:t>Pol. H</a:t>
              </a:r>
              <a:r>
                <a:rPr lang="en-US" sz="2400" baseline="30000">
                  <a:latin typeface="Times New Roman" pitchFamily="-65" charset="0"/>
                </a:rPr>
                <a:t>-</a:t>
              </a:r>
              <a:r>
                <a:rPr lang="en-US" sz="1400">
                  <a:latin typeface="Times New Roman" pitchFamily="-65" charset="0"/>
                </a:rPr>
                <a:t> Source</a:t>
              </a:r>
            </a:p>
          </p:txBody>
        </p:sp>
        <p:sp>
          <p:nvSpPr>
            <p:cNvPr id="16473" name="Oval 435">
              <a:extLst>
                <a:ext uri="{FF2B5EF4-FFF2-40B4-BE49-F238E27FC236}">
                  <a16:creationId xmlns:a16="http://schemas.microsoft.com/office/drawing/2014/main" id="{55D1A8E8-39C4-F2F8-1698-BDB059ED7C55}"/>
                </a:ext>
              </a:extLst>
            </p:cNvPr>
            <p:cNvSpPr>
              <a:spLocks noChangeArrowheads="1"/>
            </p:cNvSpPr>
            <p:nvPr/>
          </p:nvSpPr>
          <p:spPr bwMode="auto">
            <a:xfrm rot="275636">
              <a:off x="2718" y="2538"/>
              <a:ext cx="144" cy="80"/>
            </a:xfrm>
            <a:prstGeom prst="ellipse">
              <a:avLst/>
            </a:prstGeom>
            <a:solidFill>
              <a:srgbClr val="FF0000"/>
            </a:solidFill>
            <a:ln w="9525">
              <a:solidFill>
                <a:schemeClr val="tx1"/>
              </a:solidFill>
              <a:round/>
              <a:headEnd/>
              <a:tailEnd/>
            </a:ln>
          </p:spPr>
          <p:txBody>
            <a:bodyPr wrap="none" anchor="ctr"/>
            <a:lstStyle/>
            <a:p>
              <a:endParaRPr lang="en-US"/>
            </a:p>
          </p:txBody>
        </p:sp>
        <p:sp>
          <p:nvSpPr>
            <p:cNvPr id="16474" name="AutoShape 436">
              <a:extLst>
                <a:ext uri="{FF2B5EF4-FFF2-40B4-BE49-F238E27FC236}">
                  <a16:creationId xmlns:a16="http://schemas.microsoft.com/office/drawing/2014/main" id="{B2C3C896-1E74-E58D-0AA2-213CF3FB8BF9}"/>
                </a:ext>
              </a:extLst>
            </p:cNvPr>
            <p:cNvSpPr>
              <a:spLocks noChangeArrowheads="1"/>
            </p:cNvSpPr>
            <p:nvPr/>
          </p:nvSpPr>
          <p:spPr bwMode="auto">
            <a:xfrm rot="427649">
              <a:off x="2754" y="2548"/>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475" name="Text Box 437">
              <a:extLst>
                <a:ext uri="{FF2B5EF4-FFF2-40B4-BE49-F238E27FC236}">
                  <a16:creationId xmlns:a16="http://schemas.microsoft.com/office/drawing/2014/main" id="{944BDEEB-A0F9-03B4-8163-D91C5DF1D0A8}"/>
                </a:ext>
              </a:extLst>
            </p:cNvPr>
            <p:cNvSpPr txBox="1">
              <a:spLocks noChangeArrowheads="1"/>
            </p:cNvSpPr>
            <p:nvPr/>
          </p:nvSpPr>
          <p:spPr bwMode="auto">
            <a:xfrm>
              <a:off x="1426" y="2238"/>
              <a:ext cx="1537" cy="192"/>
            </a:xfrm>
            <a:prstGeom prst="rect">
              <a:avLst/>
            </a:prstGeom>
            <a:noFill/>
            <a:ln w="9525">
              <a:noFill/>
              <a:miter lim="800000"/>
              <a:headEnd/>
              <a:tailEnd/>
            </a:ln>
          </p:spPr>
          <p:txBody>
            <a:bodyPr wrap="none">
              <a:spAutoFit/>
            </a:bodyPr>
            <a:lstStyle/>
            <a:p>
              <a:r>
                <a:rPr lang="en-US" sz="1400">
                  <a:latin typeface="Times New Roman" pitchFamily="-65" charset="0"/>
                </a:rPr>
                <a:t>Solenoid Partial Siberian Snake</a:t>
              </a:r>
            </a:p>
          </p:txBody>
        </p:sp>
        <p:sp>
          <p:nvSpPr>
            <p:cNvPr id="16476" name="Line 438">
              <a:extLst>
                <a:ext uri="{FF2B5EF4-FFF2-40B4-BE49-F238E27FC236}">
                  <a16:creationId xmlns:a16="http://schemas.microsoft.com/office/drawing/2014/main" id="{F804C70A-8ED6-39D9-7565-273636B3C02F}"/>
                </a:ext>
              </a:extLst>
            </p:cNvPr>
            <p:cNvSpPr>
              <a:spLocks noChangeShapeType="1"/>
            </p:cNvSpPr>
            <p:nvPr/>
          </p:nvSpPr>
          <p:spPr bwMode="auto">
            <a:xfrm>
              <a:off x="2772" y="2388"/>
              <a:ext cx="22" cy="138"/>
            </a:xfrm>
            <a:prstGeom prst="line">
              <a:avLst/>
            </a:prstGeom>
            <a:noFill/>
            <a:ln w="9525">
              <a:solidFill>
                <a:schemeClr val="tx1"/>
              </a:solidFill>
              <a:round/>
              <a:headEnd/>
              <a:tailEnd type="triangle" w="med" len="med"/>
            </a:ln>
          </p:spPr>
          <p:txBody>
            <a:bodyPr wrap="none" anchor="ctr"/>
            <a:lstStyle/>
            <a:p>
              <a:endParaRPr lang="en-US"/>
            </a:p>
          </p:txBody>
        </p:sp>
        <p:sp>
          <p:nvSpPr>
            <p:cNvPr id="16477" name="Oval 439">
              <a:extLst>
                <a:ext uri="{FF2B5EF4-FFF2-40B4-BE49-F238E27FC236}">
                  <a16:creationId xmlns:a16="http://schemas.microsoft.com/office/drawing/2014/main" id="{0D189E01-41B8-34B4-EED9-3513D52FAEE1}"/>
                </a:ext>
              </a:extLst>
            </p:cNvPr>
            <p:cNvSpPr>
              <a:spLocks noChangeArrowheads="1"/>
            </p:cNvSpPr>
            <p:nvPr/>
          </p:nvSpPr>
          <p:spPr bwMode="auto">
            <a:xfrm rot="2676702">
              <a:off x="3109" y="2913"/>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16478" name="Line 440">
              <a:extLst>
                <a:ext uri="{FF2B5EF4-FFF2-40B4-BE49-F238E27FC236}">
                  <a16:creationId xmlns:a16="http://schemas.microsoft.com/office/drawing/2014/main" id="{C0F845C6-916D-F406-BDE1-AC521A7906BD}"/>
                </a:ext>
              </a:extLst>
            </p:cNvPr>
            <p:cNvSpPr>
              <a:spLocks noChangeAspect="1" noChangeShapeType="1"/>
            </p:cNvSpPr>
            <p:nvPr/>
          </p:nvSpPr>
          <p:spPr bwMode="auto">
            <a:xfrm rot="2676702">
              <a:off x="3170" y="2923"/>
              <a:ext cx="23" cy="23"/>
            </a:xfrm>
            <a:prstGeom prst="line">
              <a:avLst/>
            </a:prstGeom>
            <a:noFill/>
            <a:ln w="9525">
              <a:solidFill>
                <a:srgbClr val="CC00CC"/>
              </a:solidFill>
              <a:round/>
              <a:headEnd/>
              <a:tailEnd/>
            </a:ln>
          </p:spPr>
          <p:txBody>
            <a:bodyPr wrap="none" anchor="ctr"/>
            <a:lstStyle/>
            <a:p>
              <a:endParaRPr lang="en-US"/>
            </a:p>
          </p:txBody>
        </p:sp>
        <p:sp>
          <p:nvSpPr>
            <p:cNvPr id="16479" name="Line 441">
              <a:extLst>
                <a:ext uri="{FF2B5EF4-FFF2-40B4-BE49-F238E27FC236}">
                  <a16:creationId xmlns:a16="http://schemas.microsoft.com/office/drawing/2014/main" id="{07EB98C0-EA99-964C-EA90-778A78B68F4F}"/>
                </a:ext>
              </a:extLst>
            </p:cNvPr>
            <p:cNvSpPr>
              <a:spLocks noChangeAspect="1" noChangeShapeType="1"/>
            </p:cNvSpPr>
            <p:nvPr/>
          </p:nvSpPr>
          <p:spPr bwMode="auto">
            <a:xfrm rot="2676702">
              <a:off x="3195" y="2922"/>
              <a:ext cx="23" cy="23"/>
            </a:xfrm>
            <a:prstGeom prst="line">
              <a:avLst/>
            </a:prstGeom>
            <a:noFill/>
            <a:ln w="9525">
              <a:solidFill>
                <a:srgbClr val="CC00CC"/>
              </a:solidFill>
              <a:round/>
              <a:headEnd/>
              <a:tailEnd/>
            </a:ln>
          </p:spPr>
          <p:txBody>
            <a:bodyPr wrap="none" anchor="ctr"/>
            <a:lstStyle/>
            <a:p>
              <a:endParaRPr lang="en-US"/>
            </a:p>
          </p:txBody>
        </p:sp>
        <p:sp>
          <p:nvSpPr>
            <p:cNvPr id="16480" name="Line 442">
              <a:extLst>
                <a:ext uri="{FF2B5EF4-FFF2-40B4-BE49-F238E27FC236}">
                  <a16:creationId xmlns:a16="http://schemas.microsoft.com/office/drawing/2014/main" id="{EA6FD07B-0F95-6971-32E8-8E109D8EA593}"/>
                </a:ext>
              </a:extLst>
            </p:cNvPr>
            <p:cNvSpPr>
              <a:spLocks noChangeAspect="1" noChangeShapeType="1"/>
            </p:cNvSpPr>
            <p:nvPr/>
          </p:nvSpPr>
          <p:spPr bwMode="auto">
            <a:xfrm rot="-2723298">
              <a:off x="3129" y="2878"/>
              <a:ext cx="23" cy="23"/>
            </a:xfrm>
            <a:prstGeom prst="line">
              <a:avLst/>
            </a:prstGeom>
            <a:noFill/>
            <a:ln w="9525">
              <a:solidFill>
                <a:srgbClr val="CC00CC"/>
              </a:solidFill>
              <a:round/>
              <a:headEnd/>
              <a:tailEnd/>
            </a:ln>
          </p:spPr>
          <p:txBody>
            <a:bodyPr wrap="none" anchor="ctr"/>
            <a:lstStyle/>
            <a:p>
              <a:endParaRPr lang="en-US"/>
            </a:p>
          </p:txBody>
        </p:sp>
        <p:sp>
          <p:nvSpPr>
            <p:cNvPr id="16481" name="Line 443">
              <a:extLst>
                <a:ext uri="{FF2B5EF4-FFF2-40B4-BE49-F238E27FC236}">
                  <a16:creationId xmlns:a16="http://schemas.microsoft.com/office/drawing/2014/main" id="{1FC7A77A-A2F9-0422-27CE-0A55719E79E0}"/>
                </a:ext>
              </a:extLst>
            </p:cNvPr>
            <p:cNvSpPr>
              <a:spLocks noChangeAspect="1" noChangeShapeType="1"/>
            </p:cNvSpPr>
            <p:nvPr/>
          </p:nvSpPr>
          <p:spPr bwMode="auto">
            <a:xfrm rot="-2723298">
              <a:off x="3129" y="2853"/>
              <a:ext cx="23" cy="23"/>
            </a:xfrm>
            <a:prstGeom prst="line">
              <a:avLst/>
            </a:prstGeom>
            <a:noFill/>
            <a:ln w="9525">
              <a:solidFill>
                <a:srgbClr val="CC00CC"/>
              </a:solidFill>
              <a:round/>
              <a:headEnd/>
              <a:tailEnd/>
            </a:ln>
          </p:spPr>
          <p:txBody>
            <a:bodyPr wrap="none" anchor="ctr"/>
            <a:lstStyle/>
            <a:p>
              <a:endParaRPr lang="en-US"/>
            </a:p>
          </p:txBody>
        </p:sp>
        <p:sp>
          <p:nvSpPr>
            <p:cNvPr id="16482" name="Oval 444">
              <a:extLst>
                <a:ext uri="{FF2B5EF4-FFF2-40B4-BE49-F238E27FC236}">
                  <a16:creationId xmlns:a16="http://schemas.microsoft.com/office/drawing/2014/main" id="{3FB45491-1B37-4FD9-E198-413EB7A7CA59}"/>
                </a:ext>
              </a:extLst>
            </p:cNvPr>
            <p:cNvSpPr>
              <a:spLocks noChangeArrowheads="1"/>
            </p:cNvSpPr>
            <p:nvPr/>
          </p:nvSpPr>
          <p:spPr bwMode="auto">
            <a:xfrm rot="6499683">
              <a:off x="2045" y="2734"/>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16483" name="Line 445">
              <a:extLst>
                <a:ext uri="{FF2B5EF4-FFF2-40B4-BE49-F238E27FC236}">
                  <a16:creationId xmlns:a16="http://schemas.microsoft.com/office/drawing/2014/main" id="{365AD8D8-0676-C5DC-A1AB-B716DC9C1F40}"/>
                </a:ext>
              </a:extLst>
            </p:cNvPr>
            <p:cNvSpPr>
              <a:spLocks noChangeAspect="1" noChangeShapeType="1"/>
            </p:cNvSpPr>
            <p:nvPr/>
          </p:nvSpPr>
          <p:spPr bwMode="auto">
            <a:xfrm rot="6499683">
              <a:off x="2080" y="2788"/>
              <a:ext cx="23" cy="23"/>
            </a:xfrm>
            <a:prstGeom prst="line">
              <a:avLst/>
            </a:prstGeom>
            <a:noFill/>
            <a:ln w="9525">
              <a:solidFill>
                <a:srgbClr val="CC00CC"/>
              </a:solidFill>
              <a:round/>
              <a:headEnd/>
              <a:tailEnd/>
            </a:ln>
          </p:spPr>
          <p:txBody>
            <a:bodyPr wrap="none" anchor="ctr"/>
            <a:lstStyle/>
            <a:p>
              <a:endParaRPr lang="en-US"/>
            </a:p>
          </p:txBody>
        </p:sp>
        <p:sp>
          <p:nvSpPr>
            <p:cNvPr id="16484" name="Line 446">
              <a:extLst>
                <a:ext uri="{FF2B5EF4-FFF2-40B4-BE49-F238E27FC236}">
                  <a16:creationId xmlns:a16="http://schemas.microsoft.com/office/drawing/2014/main" id="{932C9984-97A8-37E6-79EB-E539A899F291}"/>
                </a:ext>
              </a:extLst>
            </p:cNvPr>
            <p:cNvSpPr>
              <a:spLocks noChangeAspect="1" noChangeShapeType="1"/>
            </p:cNvSpPr>
            <p:nvPr/>
          </p:nvSpPr>
          <p:spPr bwMode="auto">
            <a:xfrm rot="6499683">
              <a:off x="2092" y="2811"/>
              <a:ext cx="23" cy="23"/>
            </a:xfrm>
            <a:prstGeom prst="line">
              <a:avLst/>
            </a:prstGeom>
            <a:noFill/>
            <a:ln w="9525">
              <a:solidFill>
                <a:srgbClr val="CC00CC"/>
              </a:solidFill>
              <a:round/>
              <a:headEnd/>
              <a:tailEnd/>
            </a:ln>
          </p:spPr>
          <p:txBody>
            <a:bodyPr wrap="none" anchor="ctr"/>
            <a:lstStyle/>
            <a:p>
              <a:endParaRPr lang="en-US"/>
            </a:p>
          </p:txBody>
        </p:sp>
        <p:sp>
          <p:nvSpPr>
            <p:cNvPr id="16485" name="Line 447">
              <a:extLst>
                <a:ext uri="{FF2B5EF4-FFF2-40B4-BE49-F238E27FC236}">
                  <a16:creationId xmlns:a16="http://schemas.microsoft.com/office/drawing/2014/main" id="{6C92276F-5D8A-870A-70AD-646AA65C345C}"/>
                </a:ext>
              </a:extLst>
            </p:cNvPr>
            <p:cNvSpPr>
              <a:spLocks noChangeAspect="1" noChangeShapeType="1"/>
            </p:cNvSpPr>
            <p:nvPr/>
          </p:nvSpPr>
          <p:spPr bwMode="auto">
            <a:xfrm rot="1099684">
              <a:off x="2102" y="2732"/>
              <a:ext cx="23" cy="23"/>
            </a:xfrm>
            <a:prstGeom prst="line">
              <a:avLst/>
            </a:prstGeom>
            <a:noFill/>
            <a:ln w="9525">
              <a:solidFill>
                <a:srgbClr val="CC00CC"/>
              </a:solidFill>
              <a:round/>
              <a:headEnd/>
              <a:tailEnd/>
            </a:ln>
          </p:spPr>
          <p:txBody>
            <a:bodyPr wrap="none" anchor="ctr"/>
            <a:lstStyle/>
            <a:p>
              <a:endParaRPr lang="en-US"/>
            </a:p>
          </p:txBody>
        </p:sp>
        <p:sp>
          <p:nvSpPr>
            <p:cNvPr id="16486" name="Line 448">
              <a:extLst>
                <a:ext uri="{FF2B5EF4-FFF2-40B4-BE49-F238E27FC236}">
                  <a16:creationId xmlns:a16="http://schemas.microsoft.com/office/drawing/2014/main" id="{2C9FC912-5DA1-B96A-F2F4-03E1664D8076}"/>
                </a:ext>
              </a:extLst>
            </p:cNvPr>
            <p:cNvSpPr>
              <a:spLocks noChangeAspect="1" noChangeShapeType="1"/>
            </p:cNvSpPr>
            <p:nvPr/>
          </p:nvSpPr>
          <p:spPr bwMode="auto">
            <a:xfrm rot="1099684">
              <a:off x="2125" y="2721"/>
              <a:ext cx="23" cy="23"/>
            </a:xfrm>
            <a:prstGeom prst="line">
              <a:avLst/>
            </a:prstGeom>
            <a:noFill/>
            <a:ln w="9525">
              <a:solidFill>
                <a:srgbClr val="CC00CC"/>
              </a:solidFill>
              <a:round/>
              <a:headEnd/>
              <a:tailEnd/>
            </a:ln>
          </p:spPr>
          <p:txBody>
            <a:bodyPr wrap="none" anchor="ctr"/>
            <a:lstStyle/>
            <a:p>
              <a:endParaRPr lang="en-US"/>
            </a:p>
          </p:txBody>
        </p:sp>
        <p:sp>
          <p:nvSpPr>
            <p:cNvPr id="16487" name="Oval 449">
              <a:extLst>
                <a:ext uri="{FF2B5EF4-FFF2-40B4-BE49-F238E27FC236}">
                  <a16:creationId xmlns:a16="http://schemas.microsoft.com/office/drawing/2014/main" id="{B2B2C28C-D467-2BED-00E7-9914FBF36F23}"/>
                </a:ext>
              </a:extLst>
            </p:cNvPr>
            <p:cNvSpPr>
              <a:spLocks noChangeArrowheads="1"/>
            </p:cNvSpPr>
            <p:nvPr/>
          </p:nvSpPr>
          <p:spPr bwMode="auto">
            <a:xfrm rot="5400000">
              <a:off x="3107" y="1015"/>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16488" name="Line 450">
              <a:extLst>
                <a:ext uri="{FF2B5EF4-FFF2-40B4-BE49-F238E27FC236}">
                  <a16:creationId xmlns:a16="http://schemas.microsoft.com/office/drawing/2014/main" id="{02D45EBA-8422-5719-4DD1-EC15D1538683}"/>
                </a:ext>
              </a:extLst>
            </p:cNvPr>
            <p:cNvSpPr>
              <a:spLocks noChangeAspect="1" noChangeShapeType="1"/>
            </p:cNvSpPr>
            <p:nvPr/>
          </p:nvSpPr>
          <p:spPr bwMode="auto">
            <a:xfrm rot="5400000">
              <a:off x="3155" y="1060"/>
              <a:ext cx="23" cy="23"/>
            </a:xfrm>
            <a:prstGeom prst="line">
              <a:avLst/>
            </a:prstGeom>
            <a:noFill/>
            <a:ln w="9525">
              <a:solidFill>
                <a:srgbClr val="CC00CC"/>
              </a:solidFill>
              <a:round/>
              <a:headEnd/>
              <a:tailEnd/>
            </a:ln>
          </p:spPr>
          <p:txBody>
            <a:bodyPr wrap="none" anchor="ctr"/>
            <a:lstStyle/>
            <a:p>
              <a:endParaRPr lang="en-US"/>
            </a:p>
          </p:txBody>
        </p:sp>
        <p:sp>
          <p:nvSpPr>
            <p:cNvPr id="16489" name="Line 451">
              <a:extLst>
                <a:ext uri="{FF2B5EF4-FFF2-40B4-BE49-F238E27FC236}">
                  <a16:creationId xmlns:a16="http://schemas.microsoft.com/office/drawing/2014/main" id="{63CE60B7-EE6D-C161-7151-9C9B8A965975}"/>
                </a:ext>
              </a:extLst>
            </p:cNvPr>
            <p:cNvSpPr>
              <a:spLocks noChangeAspect="1" noChangeShapeType="1"/>
            </p:cNvSpPr>
            <p:nvPr/>
          </p:nvSpPr>
          <p:spPr bwMode="auto">
            <a:xfrm rot="5400000">
              <a:off x="3173" y="1078"/>
              <a:ext cx="23" cy="23"/>
            </a:xfrm>
            <a:prstGeom prst="line">
              <a:avLst/>
            </a:prstGeom>
            <a:noFill/>
            <a:ln w="9525">
              <a:solidFill>
                <a:srgbClr val="CC00CC"/>
              </a:solidFill>
              <a:round/>
              <a:headEnd/>
              <a:tailEnd/>
            </a:ln>
          </p:spPr>
          <p:txBody>
            <a:bodyPr wrap="none" anchor="ctr"/>
            <a:lstStyle/>
            <a:p>
              <a:endParaRPr lang="en-US"/>
            </a:p>
          </p:txBody>
        </p:sp>
        <p:sp>
          <p:nvSpPr>
            <p:cNvPr id="16490" name="Line 452">
              <a:extLst>
                <a:ext uri="{FF2B5EF4-FFF2-40B4-BE49-F238E27FC236}">
                  <a16:creationId xmlns:a16="http://schemas.microsoft.com/office/drawing/2014/main" id="{2F9B2E7C-104B-EA4D-60C3-ED082F0BEFD3}"/>
                </a:ext>
              </a:extLst>
            </p:cNvPr>
            <p:cNvSpPr>
              <a:spLocks noChangeAspect="1" noChangeShapeType="1"/>
            </p:cNvSpPr>
            <p:nvPr/>
          </p:nvSpPr>
          <p:spPr bwMode="auto">
            <a:xfrm>
              <a:off x="3158" y="1000"/>
              <a:ext cx="23" cy="23"/>
            </a:xfrm>
            <a:prstGeom prst="line">
              <a:avLst/>
            </a:prstGeom>
            <a:noFill/>
            <a:ln w="9525">
              <a:solidFill>
                <a:srgbClr val="CC00CC"/>
              </a:solidFill>
              <a:round/>
              <a:headEnd/>
              <a:tailEnd/>
            </a:ln>
          </p:spPr>
          <p:txBody>
            <a:bodyPr wrap="none" anchor="ctr"/>
            <a:lstStyle/>
            <a:p>
              <a:endParaRPr lang="en-US"/>
            </a:p>
          </p:txBody>
        </p:sp>
        <p:sp>
          <p:nvSpPr>
            <p:cNvPr id="16491" name="Line 453">
              <a:extLst>
                <a:ext uri="{FF2B5EF4-FFF2-40B4-BE49-F238E27FC236}">
                  <a16:creationId xmlns:a16="http://schemas.microsoft.com/office/drawing/2014/main" id="{D64CC8FE-D573-BA4A-ED26-3E7BDFB78FC5}"/>
                </a:ext>
              </a:extLst>
            </p:cNvPr>
            <p:cNvSpPr>
              <a:spLocks noChangeAspect="1" noChangeShapeType="1"/>
            </p:cNvSpPr>
            <p:nvPr/>
          </p:nvSpPr>
          <p:spPr bwMode="auto">
            <a:xfrm>
              <a:off x="3176" y="982"/>
              <a:ext cx="23" cy="23"/>
            </a:xfrm>
            <a:prstGeom prst="line">
              <a:avLst/>
            </a:prstGeom>
            <a:noFill/>
            <a:ln w="9525">
              <a:solidFill>
                <a:srgbClr val="CC00CC"/>
              </a:solidFill>
              <a:round/>
              <a:headEnd/>
              <a:tailEnd/>
            </a:ln>
          </p:spPr>
          <p:txBody>
            <a:bodyPr wrap="none" anchor="ctr"/>
            <a:lstStyle/>
            <a:p>
              <a:endParaRPr lang="en-US"/>
            </a:p>
          </p:txBody>
        </p:sp>
        <p:sp>
          <p:nvSpPr>
            <p:cNvPr id="16492" name="Oval 454">
              <a:extLst>
                <a:ext uri="{FF2B5EF4-FFF2-40B4-BE49-F238E27FC236}">
                  <a16:creationId xmlns:a16="http://schemas.microsoft.com/office/drawing/2014/main" id="{8EA7CF12-6C54-1D16-CB60-C886CA6AAEDB}"/>
                </a:ext>
              </a:extLst>
            </p:cNvPr>
            <p:cNvSpPr>
              <a:spLocks noChangeArrowheads="1"/>
            </p:cNvSpPr>
            <p:nvPr/>
          </p:nvSpPr>
          <p:spPr bwMode="auto">
            <a:xfrm rot="-5400000">
              <a:off x="3093" y="944"/>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16493" name="Line 455">
              <a:extLst>
                <a:ext uri="{FF2B5EF4-FFF2-40B4-BE49-F238E27FC236}">
                  <a16:creationId xmlns:a16="http://schemas.microsoft.com/office/drawing/2014/main" id="{D5D13AE6-04D9-DDB7-5BB7-2E000EB3328D}"/>
                </a:ext>
              </a:extLst>
            </p:cNvPr>
            <p:cNvSpPr>
              <a:spLocks noChangeAspect="1" noChangeShapeType="1"/>
            </p:cNvSpPr>
            <p:nvPr/>
          </p:nvSpPr>
          <p:spPr bwMode="auto">
            <a:xfrm rot="-5400000">
              <a:off x="3069" y="923"/>
              <a:ext cx="23" cy="23"/>
            </a:xfrm>
            <a:prstGeom prst="line">
              <a:avLst/>
            </a:prstGeom>
            <a:noFill/>
            <a:ln w="9525">
              <a:solidFill>
                <a:srgbClr val="CC00CC"/>
              </a:solidFill>
              <a:round/>
              <a:headEnd/>
              <a:tailEnd/>
            </a:ln>
          </p:spPr>
          <p:txBody>
            <a:bodyPr wrap="none" anchor="ctr"/>
            <a:lstStyle/>
            <a:p>
              <a:endParaRPr lang="en-US"/>
            </a:p>
          </p:txBody>
        </p:sp>
        <p:sp>
          <p:nvSpPr>
            <p:cNvPr id="16494" name="Line 456">
              <a:extLst>
                <a:ext uri="{FF2B5EF4-FFF2-40B4-BE49-F238E27FC236}">
                  <a16:creationId xmlns:a16="http://schemas.microsoft.com/office/drawing/2014/main" id="{CD0BDBED-761C-80BA-7ADD-13FC8E1BD372}"/>
                </a:ext>
              </a:extLst>
            </p:cNvPr>
            <p:cNvSpPr>
              <a:spLocks noChangeAspect="1" noChangeShapeType="1"/>
            </p:cNvSpPr>
            <p:nvPr/>
          </p:nvSpPr>
          <p:spPr bwMode="auto">
            <a:xfrm rot="10800000">
              <a:off x="3066" y="983"/>
              <a:ext cx="23" cy="23"/>
            </a:xfrm>
            <a:prstGeom prst="line">
              <a:avLst/>
            </a:prstGeom>
            <a:noFill/>
            <a:ln w="9525">
              <a:solidFill>
                <a:srgbClr val="CC00CC"/>
              </a:solidFill>
              <a:round/>
              <a:headEnd/>
              <a:tailEnd/>
            </a:ln>
          </p:spPr>
          <p:txBody>
            <a:bodyPr wrap="none" anchor="ctr"/>
            <a:lstStyle/>
            <a:p>
              <a:endParaRPr lang="en-US"/>
            </a:p>
          </p:txBody>
        </p:sp>
        <p:sp>
          <p:nvSpPr>
            <p:cNvPr id="16495" name="Line 457">
              <a:extLst>
                <a:ext uri="{FF2B5EF4-FFF2-40B4-BE49-F238E27FC236}">
                  <a16:creationId xmlns:a16="http://schemas.microsoft.com/office/drawing/2014/main" id="{5AABEA00-C71A-371F-F02F-C5F5D51E4CB1}"/>
                </a:ext>
              </a:extLst>
            </p:cNvPr>
            <p:cNvSpPr>
              <a:spLocks noChangeAspect="1" noChangeShapeType="1"/>
            </p:cNvSpPr>
            <p:nvPr/>
          </p:nvSpPr>
          <p:spPr bwMode="auto">
            <a:xfrm rot="10800000">
              <a:off x="3048" y="1001"/>
              <a:ext cx="23" cy="23"/>
            </a:xfrm>
            <a:prstGeom prst="line">
              <a:avLst/>
            </a:prstGeom>
            <a:noFill/>
            <a:ln w="9525">
              <a:solidFill>
                <a:srgbClr val="CC00CC"/>
              </a:solidFill>
              <a:round/>
              <a:headEnd/>
              <a:tailEnd/>
            </a:ln>
          </p:spPr>
          <p:txBody>
            <a:bodyPr wrap="none" anchor="ctr"/>
            <a:lstStyle/>
            <a:p>
              <a:endParaRPr lang="en-US"/>
            </a:p>
          </p:txBody>
        </p:sp>
        <p:sp>
          <p:nvSpPr>
            <p:cNvPr id="16496" name="Rectangle 458">
              <a:extLst>
                <a:ext uri="{FF2B5EF4-FFF2-40B4-BE49-F238E27FC236}">
                  <a16:creationId xmlns:a16="http://schemas.microsoft.com/office/drawing/2014/main" id="{99F1096E-31DD-CB9C-6947-79DC957500CF}"/>
                </a:ext>
              </a:extLst>
            </p:cNvPr>
            <p:cNvSpPr>
              <a:spLocks noChangeArrowheads="1"/>
            </p:cNvSpPr>
            <p:nvPr/>
          </p:nvSpPr>
          <p:spPr bwMode="auto">
            <a:xfrm>
              <a:off x="868" y="2784"/>
              <a:ext cx="984" cy="136"/>
            </a:xfrm>
            <a:prstGeom prst="rect">
              <a:avLst/>
            </a:prstGeom>
            <a:noFill/>
            <a:ln w="9525">
              <a:noFill/>
              <a:miter lim="800000"/>
              <a:headEnd/>
              <a:tailEnd/>
            </a:ln>
          </p:spPr>
          <p:txBody>
            <a:bodyPr wrap="none" lIns="0" tIns="0" rIns="0" bIns="0">
              <a:spAutoFit/>
            </a:bodyPr>
            <a:lstStyle/>
            <a:p>
              <a:r>
                <a:rPr lang="en-US" sz="1400">
                  <a:latin typeface="Times New Roman" pitchFamily="-65" charset="0"/>
                </a:rPr>
                <a:t>200 MeV Polarimeter</a:t>
              </a:r>
            </a:p>
          </p:txBody>
        </p:sp>
        <p:sp>
          <p:nvSpPr>
            <p:cNvPr id="16497" name="Rectangle 459">
              <a:extLst>
                <a:ext uri="{FF2B5EF4-FFF2-40B4-BE49-F238E27FC236}">
                  <a16:creationId xmlns:a16="http://schemas.microsoft.com/office/drawing/2014/main" id="{77E70B70-414B-3CD3-AB93-70C95E924D2B}"/>
                </a:ext>
              </a:extLst>
            </p:cNvPr>
            <p:cNvSpPr>
              <a:spLocks noChangeArrowheads="1"/>
            </p:cNvSpPr>
            <p:nvPr/>
          </p:nvSpPr>
          <p:spPr bwMode="auto">
            <a:xfrm rot="2732973">
              <a:off x="2188" y="2889"/>
              <a:ext cx="95" cy="58"/>
            </a:xfrm>
            <a:prstGeom prst="rect">
              <a:avLst/>
            </a:prstGeom>
            <a:solidFill>
              <a:srgbClr val="33CC33"/>
            </a:solidFill>
            <a:ln w="7938">
              <a:solidFill>
                <a:srgbClr val="000000"/>
              </a:solidFill>
              <a:miter lim="800000"/>
              <a:headEnd/>
              <a:tailEnd/>
            </a:ln>
          </p:spPr>
          <p:txBody>
            <a:bodyPr/>
            <a:lstStyle/>
            <a:p>
              <a:endParaRPr lang="en-US"/>
            </a:p>
          </p:txBody>
        </p:sp>
        <p:sp>
          <p:nvSpPr>
            <p:cNvPr id="16498" name="Line 460">
              <a:extLst>
                <a:ext uri="{FF2B5EF4-FFF2-40B4-BE49-F238E27FC236}">
                  <a16:creationId xmlns:a16="http://schemas.microsoft.com/office/drawing/2014/main" id="{867A1473-57F8-42A0-A12D-B5FCCE210ABB}"/>
                </a:ext>
              </a:extLst>
            </p:cNvPr>
            <p:cNvSpPr>
              <a:spLocks noChangeShapeType="1"/>
            </p:cNvSpPr>
            <p:nvPr/>
          </p:nvSpPr>
          <p:spPr bwMode="auto">
            <a:xfrm flipV="1">
              <a:off x="1776" y="2784"/>
              <a:ext cx="192" cy="21"/>
            </a:xfrm>
            <a:prstGeom prst="line">
              <a:avLst/>
            </a:prstGeom>
            <a:noFill/>
            <a:ln w="9525">
              <a:solidFill>
                <a:schemeClr val="tx1"/>
              </a:solidFill>
              <a:round/>
              <a:headEnd/>
              <a:tailEnd type="triangle" w="med" len="med"/>
            </a:ln>
          </p:spPr>
          <p:txBody>
            <a:bodyPr wrap="none" anchor="ctr"/>
            <a:lstStyle/>
            <a:p>
              <a:endParaRPr lang="en-US"/>
            </a:p>
          </p:txBody>
        </p:sp>
        <p:sp>
          <p:nvSpPr>
            <p:cNvPr id="16499" name="Oval 461">
              <a:extLst>
                <a:ext uri="{FF2B5EF4-FFF2-40B4-BE49-F238E27FC236}">
                  <a16:creationId xmlns:a16="http://schemas.microsoft.com/office/drawing/2014/main" id="{48E8E687-6185-1E47-141E-1B21E14F3736}"/>
                </a:ext>
              </a:extLst>
            </p:cNvPr>
            <p:cNvSpPr>
              <a:spLocks noChangeArrowheads="1"/>
            </p:cNvSpPr>
            <p:nvPr/>
          </p:nvSpPr>
          <p:spPr bwMode="auto">
            <a:xfrm rot="8100306">
              <a:off x="2888" y="973"/>
              <a:ext cx="48" cy="48"/>
            </a:xfrm>
            <a:prstGeom prst="ellipse">
              <a:avLst/>
            </a:prstGeom>
            <a:solidFill>
              <a:srgbClr val="CC00CC"/>
            </a:solidFill>
            <a:ln w="9525">
              <a:solidFill>
                <a:schemeClr val="tx1"/>
              </a:solidFill>
              <a:round/>
              <a:headEnd/>
              <a:tailEnd/>
            </a:ln>
          </p:spPr>
          <p:txBody>
            <a:bodyPr wrap="none" anchor="ctr"/>
            <a:lstStyle/>
            <a:p>
              <a:endParaRPr lang="en-US"/>
            </a:p>
          </p:txBody>
        </p:sp>
        <p:grpSp>
          <p:nvGrpSpPr>
            <p:cNvPr id="6" name="Group 462">
              <a:extLst>
                <a:ext uri="{FF2B5EF4-FFF2-40B4-BE49-F238E27FC236}">
                  <a16:creationId xmlns:a16="http://schemas.microsoft.com/office/drawing/2014/main" id="{3D466AD3-61E9-E0B0-2BCA-9DBF43D983E2}"/>
                </a:ext>
              </a:extLst>
            </p:cNvPr>
            <p:cNvGrpSpPr>
              <a:grpSpLocks/>
            </p:cNvGrpSpPr>
            <p:nvPr/>
          </p:nvGrpSpPr>
          <p:grpSpPr bwMode="auto">
            <a:xfrm rot="2700306">
              <a:off x="2893" y="1037"/>
              <a:ext cx="41" cy="41"/>
              <a:chOff x="3936" y="1517"/>
              <a:chExt cx="41" cy="41"/>
            </a:xfrm>
          </p:grpSpPr>
          <p:sp>
            <p:nvSpPr>
              <p:cNvPr id="16550" name="Line 463">
                <a:extLst>
                  <a:ext uri="{FF2B5EF4-FFF2-40B4-BE49-F238E27FC236}">
                    <a16:creationId xmlns:a16="http://schemas.microsoft.com/office/drawing/2014/main" id="{38B6AC0E-049A-716A-4380-89F70008A6BA}"/>
                  </a:ext>
                </a:extLst>
              </p:cNvPr>
              <p:cNvSpPr>
                <a:spLocks noChangeAspect="1" noChangeShapeType="1"/>
              </p:cNvSpPr>
              <p:nvPr/>
            </p:nvSpPr>
            <p:spPr bwMode="auto">
              <a:xfrm rot="5400000">
                <a:off x="3936" y="1517"/>
                <a:ext cx="23" cy="23"/>
              </a:xfrm>
              <a:prstGeom prst="line">
                <a:avLst/>
              </a:prstGeom>
              <a:noFill/>
              <a:ln w="9525">
                <a:solidFill>
                  <a:srgbClr val="CC00CC"/>
                </a:solidFill>
                <a:round/>
                <a:headEnd/>
                <a:tailEnd/>
              </a:ln>
            </p:spPr>
            <p:txBody>
              <a:bodyPr wrap="none" anchor="ctr"/>
              <a:lstStyle/>
              <a:p>
                <a:endParaRPr lang="en-US"/>
              </a:p>
            </p:txBody>
          </p:sp>
          <p:sp>
            <p:nvSpPr>
              <p:cNvPr id="16551" name="Line 464">
                <a:extLst>
                  <a:ext uri="{FF2B5EF4-FFF2-40B4-BE49-F238E27FC236}">
                    <a16:creationId xmlns:a16="http://schemas.microsoft.com/office/drawing/2014/main" id="{55F9D372-C9F2-D2AF-E704-6E26F8A38C45}"/>
                  </a:ext>
                </a:extLst>
              </p:cNvPr>
              <p:cNvSpPr>
                <a:spLocks noChangeAspect="1" noChangeShapeType="1"/>
              </p:cNvSpPr>
              <p:nvPr/>
            </p:nvSpPr>
            <p:spPr bwMode="auto">
              <a:xfrm rot="5400000">
                <a:off x="3954" y="1535"/>
                <a:ext cx="23" cy="23"/>
              </a:xfrm>
              <a:prstGeom prst="line">
                <a:avLst/>
              </a:prstGeom>
              <a:noFill/>
              <a:ln w="9525">
                <a:solidFill>
                  <a:srgbClr val="CC00CC"/>
                </a:solidFill>
                <a:round/>
                <a:headEnd/>
                <a:tailEnd/>
              </a:ln>
            </p:spPr>
            <p:txBody>
              <a:bodyPr wrap="none" anchor="ctr"/>
              <a:lstStyle/>
              <a:p>
                <a:endParaRPr lang="en-US"/>
              </a:p>
            </p:txBody>
          </p:sp>
        </p:grpSp>
        <p:grpSp>
          <p:nvGrpSpPr>
            <p:cNvPr id="7" name="Group 465">
              <a:extLst>
                <a:ext uri="{FF2B5EF4-FFF2-40B4-BE49-F238E27FC236}">
                  <a16:creationId xmlns:a16="http://schemas.microsoft.com/office/drawing/2014/main" id="{2CA9B925-7E98-7519-BCDA-FB2883E5FB5A}"/>
                </a:ext>
              </a:extLst>
            </p:cNvPr>
            <p:cNvGrpSpPr>
              <a:grpSpLocks/>
            </p:cNvGrpSpPr>
            <p:nvPr/>
          </p:nvGrpSpPr>
          <p:grpSpPr bwMode="auto">
            <a:xfrm rot="2700306">
              <a:off x="2894" y="922"/>
              <a:ext cx="41" cy="41"/>
              <a:chOff x="3936" y="1517"/>
              <a:chExt cx="41" cy="41"/>
            </a:xfrm>
          </p:grpSpPr>
          <p:sp>
            <p:nvSpPr>
              <p:cNvPr id="16548" name="Line 466">
                <a:extLst>
                  <a:ext uri="{FF2B5EF4-FFF2-40B4-BE49-F238E27FC236}">
                    <a16:creationId xmlns:a16="http://schemas.microsoft.com/office/drawing/2014/main" id="{F8D1EB8A-76EA-C36F-FA11-E4150A216EAD}"/>
                  </a:ext>
                </a:extLst>
              </p:cNvPr>
              <p:cNvSpPr>
                <a:spLocks noChangeAspect="1" noChangeShapeType="1"/>
              </p:cNvSpPr>
              <p:nvPr/>
            </p:nvSpPr>
            <p:spPr bwMode="auto">
              <a:xfrm rot="5400000">
                <a:off x="3936" y="1517"/>
                <a:ext cx="23" cy="23"/>
              </a:xfrm>
              <a:prstGeom prst="line">
                <a:avLst/>
              </a:prstGeom>
              <a:noFill/>
              <a:ln w="9525">
                <a:solidFill>
                  <a:srgbClr val="CC00CC"/>
                </a:solidFill>
                <a:round/>
                <a:headEnd/>
                <a:tailEnd/>
              </a:ln>
            </p:spPr>
            <p:txBody>
              <a:bodyPr wrap="none" anchor="ctr"/>
              <a:lstStyle/>
              <a:p>
                <a:endParaRPr lang="en-US"/>
              </a:p>
            </p:txBody>
          </p:sp>
          <p:sp>
            <p:nvSpPr>
              <p:cNvPr id="16549" name="Line 467">
                <a:extLst>
                  <a:ext uri="{FF2B5EF4-FFF2-40B4-BE49-F238E27FC236}">
                    <a16:creationId xmlns:a16="http://schemas.microsoft.com/office/drawing/2014/main" id="{2D836BD3-8E9E-D7C6-F213-F228D3A4D0B0}"/>
                  </a:ext>
                </a:extLst>
              </p:cNvPr>
              <p:cNvSpPr>
                <a:spLocks noChangeAspect="1" noChangeShapeType="1"/>
              </p:cNvSpPr>
              <p:nvPr/>
            </p:nvSpPr>
            <p:spPr bwMode="auto">
              <a:xfrm rot="5400000">
                <a:off x="3954" y="1535"/>
                <a:ext cx="23" cy="23"/>
              </a:xfrm>
              <a:prstGeom prst="line">
                <a:avLst/>
              </a:prstGeom>
              <a:noFill/>
              <a:ln w="9525">
                <a:solidFill>
                  <a:srgbClr val="CC00CC"/>
                </a:solidFill>
                <a:round/>
                <a:headEnd/>
                <a:tailEnd/>
              </a:ln>
            </p:spPr>
            <p:txBody>
              <a:bodyPr wrap="none" anchor="ctr"/>
              <a:lstStyle/>
              <a:p>
                <a:endParaRPr lang="en-US"/>
              </a:p>
            </p:txBody>
          </p:sp>
        </p:grpSp>
        <p:sp>
          <p:nvSpPr>
            <p:cNvPr id="16502" name="Rectangle 468">
              <a:extLst>
                <a:ext uri="{FF2B5EF4-FFF2-40B4-BE49-F238E27FC236}">
                  <a16:creationId xmlns:a16="http://schemas.microsoft.com/office/drawing/2014/main" id="{8FC68CD6-C605-795D-8BE3-3FBD2CE4E7AE}"/>
                </a:ext>
              </a:extLst>
            </p:cNvPr>
            <p:cNvSpPr>
              <a:spLocks noChangeArrowheads="1"/>
            </p:cNvSpPr>
            <p:nvPr/>
          </p:nvSpPr>
          <p:spPr bwMode="auto">
            <a:xfrm>
              <a:off x="4918" y="900"/>
              <a:ext cx="21" cy="9"/>
            </a:xfrm>
            <a:prstGeom prst="rect">
              <a:avLst/>
            </a:prstGeom>
            <a:solidFill>
              <a:srgbClr val="0000FF"/>
            </a:solidFill>
            <a:ln w="9525">
              <a:noFill/>
              <a:miter lim="800000"/>
              <a:headEnd/>
              <a:tailEnd/>
            </a:ln>
          </p:spPr>
          <p:txBody>
            <a:bodyPr/>
            <a:lstStyle/>
            <a:p>
              <a:endParaRPr lang="en-US"/>
            </a:p>
          </p:txBody>
        </p:sp>
        <p:sp>
          <p:nvSpPr>
            <p:cNvPr id="16503" name="Freeform 469">
              <a:extLst>
                <a:ext uri="{FF2B5EF4-FFF2-40B4-BE49-F238E27FC236}">
                  <a16:creationId xmlns:a16="http://schemas.microsoft.com/office/drawing/2014/main" id="{741BABFC-EEA0-63BF-85B7-F05BDBDADA1C}"/>
                </a:ext>
              </a:extLst>
            </p:cNvPr>
            <p:cNvSpPr>
              <a:spLocks/>
            </p:cNvSpPr>
            <p:nvPr/>
          </p:nvSpPr>
          <p:spPr bwMode="auto">
            <a:xfrm>
              <a:off x="4938" y="887"/>
              <a:ext cx="37" cy="37"/>
            </a:xfrm>
            <a:custGeom>
              <a:avLst/>
              <a:gdLst>
                <a:gd name="T0" fmla="*/ 0 w 73"/>
                <a:gd name="T1" fmla="*/ 1 h 73"/>
                <a:gd name="T2" fmla="*/ 1 w 73"/>
                <a:gd name="T3" fmla="*/ 1 h 73"/>
                <a:gd name="T4" fmla="*/ 0 w 73"/>
                <a:gd name="T5" fmla="*/ 0 h 73"/>
                <a:gd name="T6" fmla="*/ 0 w 73"/>
                <a:gd name="T7" fmla="*/ 1 h 73"/>
                <a:gd name="T8" fmla="*/ 0 60000 65536"/>
                <a:gd name="T9" fmla="*/ 0 60000 65536"/>
                <a:gd name="T10" fmla="*/ 0 60000 65536"/>
                <a:gd name="T11" fmla="*/ 0 60000 65536"/>
                <a:gd name="T12" fmla="*/ 0 w 73"/>
                <a:gd name="T13" fmla="*/ 0 h 73"/>
                <a:gd name="T14" fmla="*/ 73 w 73"/>
                <a:gd name="T15" fmla="*/ 73 h 73"/>
              </a:gdLst>
              <a:ahLst/>
              <a:cxnLst>
                <a:cxn ang="T8">
                  <a:pos x="T0" y="T1"/>
                </a:cxn>
                <a:cxn ang="T9">
                  <a:pos x="T2" y="T3"/>
                </a:cxn>
                <a:cxn ang="T10">
                  <a:pos x="T4" y="T5"/>
                </a:cxn>
                <a:cxn ang="T11">
                  <a:pos x="T6" y="T7"/>
                </a:cxn>
              </a:cxnLst>
              <a:rect l="T12" t="T13" r="T14" b="T15"/>
              <a:pathLst>
                <a:path w="73" h="73">
                  <a:moveTo>
                    <a:pt x="0" y="73"/>
                  </a:moveTo>
                  <a:lnTo>
                    <a:pt x="73" y="36"/>
                  </a:lnTo>
                  <a:lnTo>
                    <a:pt x="0" y="0"/>
                  </a:lnTo>
                  <a:lnTo>
                    <a:pt x="0" y="73"/>
                  </a:lnTo>
                  <a:close/>
                </a:path>
              </a:pathLst>
            </a:custGeom>
            <a:solidFill>
              <a:srgbClr val="0000FF"/>
            </a:solidFill>
            <a:ln w="9525">
              <a:noFill/>
              <a:round/>
              <a:headEnd/>
              <a:tailEnd/>
            </a:ln>
          </p:spPr>
          <p:txBody>
            <a:bodyPr/>
            <a:lstStyle/>
            <a:p>
              <a:endParaRPr lang="en-US"/>
            </a:p>
          </p:txBody>
        </p:sp>
        <p:sp>
          <p:nvSpPr>
            <p:cNvPr id="16504" name="Oval 470">
              <a:extLst>
                <a:ext uri="{FF2B5EF4-FFF2-40B4-BE49-F238E27FC236}">
                  <a16:creationId xmlns:a16="http://schemas.microsoft.com/office/drawing/2014/main" id="{2AFE87A1-B85F-EC52-21D7-FA3011A0D573}"/>
                </a:ext>
              </a:extLst>
            </p:cNvPr>
            <p:cNvSpPr>
              <a:spLocks noChangeArrowheads="1"/>
            </p:cNvSpPr>
            <p:nvPr/>
          </p:nvSpPr>
          <p:spPr bwMode="auto">
            <a:xfrm rot="3845359">
              <a:off x="2973" y="2978"/>
              <a:ext cx="48" cy="48"/>
            </a:xfrm>
            <a:prstGeom prst="ellipse">
              <a:avLst/>
            </a:prstGeom>
            <a:solidFill>
              <a:srgbClr val="CC00CC"/>
            </a:solidFill>
            <a:ln w="9525">
              <a:solidFill>
                <a:schemeClr val="tx1"/>
              </a:solidFill>
              <a:round/>
              <a:headEnd/>
              <a:tailEnd/>
            </a:ln>
          </p:spPr>
          <p:txBody>
            <a:bodyPr wrap="none" anchor="ctr"/>
            <a:lstStyle/>
            <a:p>
              <a:endParaRPr lang="en-US"/>
            </a:p>
          </p:txBody>
        </p:sp>
        <p:sp>
          <p:nvSpPr>
            <p:cNvPr id="16505" name="Line 471">
              <a:extLst>
                <a:ext uri="{FF2B5EF4-FFF2-40B4-BE49-F238E27FC236}">
                  <a16:creationId xmlns:a16="http://schemas.microsoft.com/office/drawing/2014/main" id="{149D09DB-CAFE-5C1E-4A2E-89F339F6482E}"/>
                </a:ext>
              </a:extLst>
            </p:cNvPr>
            <p:cNvSpPr>
              <a:spLocks noChangeAspect="1" noChangeShapeType="1"/>
            </p:cNvSpPr>
            <p:nvPr/>
          </p:nvSpPr>
          <p:spPr bwMode="auto">
            <a:xfrm rot="3845359">
              <a:off x="3032" y="3004"/>
              <a:ext cx="23" cy="23"/>
            </a:xfrm>
            <a:prstGeom prst="line">
              <a:avLst/>
            </a:prstGeom>
            <a:noFill/>
            <a:ln w="9525">
              <a:solidFill>
                <a:srgbClr val="CC00CC"/>
              </a:solidFill>
              <a:round/>
              <a:headEnd/>
              <a:tailEnd/>
            </a:ln>
          </p:spPr>
          <p:txBody>
            <a:bodyPr wrap="none" anchor="ctr"/>
            <a:lstStyle/>
            <a:p>
              <a:endParaRPr lang="en-US"/>
            </a:p>
          </p:txBody>
        </p:sp>
        <p:sp>
          <p:nvSpPr>
            <p:cNvPr id="16506" name="Line 472">
              <a:extLst>
                <a:ext uri="{FF2B5EF4-FFF2-40B4-BE49-F238E27FC236}">
                  <a16:creationId xmlns:a16="http://schemas.microsoft.com/office/drawing/2014/main" id="{192263F0-8D3D-8BCC-AAF2-35F2E96127E6}"/>
                </a:ext>
              </a:extLst>
            </p:cNvPr>
            <p:cNvSpPr>
              <a:spLocks noChangeAspect="1" noChangeShapeType="1"/>
            </p:cNvSpPr>
            <p:nvPr/>
          </p:nvSpPr>
          <p:spPr bwMode="auto">
            <a:xfrm rot="3845359">
              <a:off x="3056" y="3013"/>
              <a:ext cx="23" cy="23"/>
            </a:xfrm>
            <a:prstGeom prst="line">
              <a:avLst/>
            </a:prstGeom>
            <a:noFill/>
            <a:ln w="9525">
              <a:solidFill>
                <a:srgbClr val="CC00CC"/>
              </a:solidFill>
              <a:round/>
              <a:headEnd/>
              <a:tailEnd/>
            </a:ln>
          </p:spPr>
          <p:txBody>
            <a:bodyPr wrap="none" anchor="ctr"/>
            <a:lstStyle/>
            <a:p>
              <a:endParaRPr lang="en-US"/>
            </a:p>
          </p:txBody>
        </p:sp>
        <p:sp>
          <p:nvSpPr>
            <p:cNvPr id="16507" name="Line 473">
              <a:extLst>
                <a:ext uri="{FF2B5EF4-FFF2-40B4-BE49-F238E27FC236}">
                  <a16:creationId xmlns:a16="http://schemas.microsoft.com/office/drawing/2014/main" id="{F943F1E9-FCFA-C60C-F256-3DDA2125643F}"/>
                </a:ext>
              </a:extLst>
            </p:cNvPr>
            <p:cNvSpPr>
              <a:spLocks noChangeAspect="1" noChangeShapeType="1"/>
            </p:cNvSpPr>
            <p:nvPr/>
          </p:nvSpPr>
          <p:spPr bwMode="auto">
            <a:xfrm rot="-1554641">
              <a:off x="3009" y="2949"/>
              <a:ext cx="23" cy="23"/>
            </a:xfrm>
            <a:prstGeom prst="line">
              <a:avLst/>
            </a:prstGeom>
            <a:noFill/>
            <a:ln w="9525">
              <a:solidFill>
                <a:srgbClr val="CC00CC"/>
              </a:solidFill>
              <a:round/>
              <a:headEnd/>
              <a:tailEnd/>
            </a:ln>
          </p:spPr>
          <p:txBody>
            <a:bodyPr wrap="none" anchor="ctr"/>
            <a:lstStyle/>
            <a:p>
              <a:endParaRPr lang="en-US"/>
            </a:p>
          </p:txBody>
        </p:sp>
        <p:sp>
          <p:nvSpPr>
            <p:cNvPr id="16508" name="Line 474">
              <a:extLst>
                <a:ext uri="{FF2B5EF4-FFF2-40B4-BE49-F238E27FC236}">
                  <a16:creationId xmlns:a16="http://schemas.microsoft.com/office/drawing/2014/main" id="{E312B3DF-BB4E-7FF4-AF8D-20F8C7C9C44A}"/>
                </a:ext>
              </a:extLst>
            </p:cNvPr>
            <p:cNvSpPr>
              <a:spLocks noChangeAspect="1" noChangeShapeType="1"/>
            </p:cNvSpPr>
            <p:nvPr/>
          </p:nvSpPr>
          <p:spPr bwMode="auto">
            <a:xfrm rot="-1554641">
              <a:off x="3017" y="2925"/>
              <a:ext cx="23" cy="23"/>
            </a:xfrm>
            <a:prstGeom prst="line">
              <a:avLst/>
            </a:prstGeom>
            <a:noFill/>
            <a:ln w="9525">
              <a:solidFill>
                <a:srgbClr val="CC00CC"/>
              </a:solidFill>
              <a:round/>
              <a:headEnd/>
              <a:tailEnd/>
            </a:ln>
          </p:spPr>
          <p:txBody>
            <a:bodyPr wrap="none" anchor="ctr"/>
            <a:lstStyle/>
            <a:p>
              <a:endParaRPr lang="en-US"/>
            </a:p>
          </p:txBody>
        </p:sp>
        <p:sp>
          <p:nvSpPr>
            <p:cNvPr id="16509" name="Oval 475">
              <a:extLst>
                <a:ext uri="{FF2B5EF4-FFF2-40B4-BE49-F238E27FC236}">
                  <a16:creationId xmlns:a16="http://schemas.microsoft.com/office/drawing/2014/main" id="{CCD17912-4D4E-4F11-3B5F-CD097E4D0167}"/>
                </a:ext>
              </a:extLst>
            </p:cNvPr>
            <p:cNvSpPr>
              <a:spLocks noChangeArrowheads="1"/>
            </p:cNvSpPr>
            <p:nvPr/>
          </p:nvSpPr>
          <p:spPr bwMode="auto">
            <a:xfrm rot="1733776">
              <a:off x="2299" y="2949"/>
              <a:ext cx="144" cy="80"/>
            </a:xfrm>
            <a:prstGeom prst="ellipse">
              <a:avLst/>
            </a:prstGeom>
            <a:solidFill>
              <a:srgbClr val="33CC33"/>
            </a:solidFill>
            <a:ln w="9525">
              <a:solidFill>
                <a:schemeClr val="tx1"/>
              </a:solidFill>
              <a:round/>
              <a:headEnd/>
              <a:tailEnd/>
            </a:ln>
          </p:spPr>
          <p:txBody>
            <a:bodyPr wrap="none" anchor="ctr"/>
            <a:lstStyle/>
            <a:p>
              <a:endParaRPr lang="en-US"/>
            </a:p>
          </p:txBody>
        </p:sp>
        <p:sp>
          <p:nvSpPr>
            <p:cNvPr id="16510" name="AutoShape 476">
              <a:extLst>
                <a:ext uri="{FF2B5EF4-FFF2-40B4-BE49-F238E27FC236}">
                  <a16:creationId xmlns:a16="http://schemas.microsoft.com/office/drawing/2014/main" id="{5F11104E-86F9-FB0D-79DF-F760CE45C150}"/>
                </a:ext>
              </a:extLst>
            </p:cNvPr>
            <p:cNvSpPr>
              <a:spLocks noChangeArrowheads="1"/>
            </p:cNvSpPr>
            <p:nvPr/>
          </p:nvSpPr>
          <p:spPr bwMode="auto">
            <a:xfrm rot="-88525">
              <a:off x="2326" y="2947"/>
              <a:ext cx="83" cy="58"/>
            </a:xfrm>
            <a:prstGeom prst="curvedDownArrow">
              <a:avLst>
                <a:gd name="adj1" fmla="val 39035"/>
                <a:gd name="adj2" fmla="val 67656"/>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511" name="Oval 477">
              <a:extLst>
                <a:ext uri="{FF2B5EF4-FFF2-40B4-BE49-F238E27FC236}">
                  <a16:creationId xmlns:a16="http://schemas.microsoft.com/office/drawing/2014/main" id="{19346DEE-93A7-4A81-D9EF-4255C9A536FD}"/>
                </a:ext>
              </a:extLst>
            </p:cNvPr>
            <p:cNvSpPr>
              <a:spLocks noChangeArrowheads="1"/>
            </p:cNvSpPr>
            <p:nvPr/>
          </p:nvSpPr>
          <p:spPr bwMode="auto">
            <a:xfrm rot="3438710">
              <a:off x="3108" y="2700"/>
              <a:ext cx="144" cy="80"/>
            </a:xfrm>
            <a:prstGeom prst="ellipse">
              <a:avLst/>
            </a:prstGeom>
            <a:solidFill>
              <a:srgbClr val="33CC33"/>
            </a:solidFill>
            <a:ln w="9525">
              <a:solidFill>
                <a:schemeClr val="tx1"/>
              </a:solidFill>
              <a:round/>
              <a:headEnd/>
              <a:tailEnd/>
            </a:ln>
          </p:spPr>
          <p:txBody>
            <a:bodyPr wrap="none" anchor="ctr"/>
            <a:lstStyle/>
            <a:p>
              <a:endParaRPr lang="en-US"/>
            </a:p>
          </p:txBody>
        </p:sp>
        <p:sp>
          <p:nvSpPr>
            <p:cNvPr id="16512" name="AutoShape 478">
              <a:extLst>
                <a:ext uri="{FF2B5EF4-FFF2-40B4-BE49-F238E27FC236}">
                  <a16:creationId xmlns:a16="http://schemas.microsoft.com/office/drawing/2014/main" id="{5EF51028-1FB9-C4AB-78E6-4AEC64FA0B01}"/>
                </a:ext>
              </a:extLst>
            </p:cNvPr>
            <p:cNvSpPr>
              <a:spLocks noChangeArrowheads="1"/>
            </p:cNvSpPr>
            <p:nvPr/>
          </p:nvSpPr>
          <p:spPr bwMode="auto">
            <a:xfrm rot="3590724">
              <a:off x="3143" y="2715"/>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sp>
          <p:nvSpPr>
            <p:cNvPr id="16513" name="Text Box 479">
              <a:extLst>
                <a:ext uri="{FF2B5EF4-FFF2-40B4-BE49-F238E27FC236}">
                  <a16:creationId xmlns:a16="http://schemas.microsoft.com/office/drawing/2014/main" id="{73EAF92F-C289-80A4-1210-BA3A1762839E}"/>
                </a:ext>
              </a:extLst>
            </p:cNvPr>
            <p:cNvSpPr txBox="1">
              <a:spLocks noChangeArrowheads="1"/>
            </p:cNvSpPr>
            <p:nvPr/>
          </p:nvSpPr>
          <p:spPr bwMode="auto">
            <a:xfrm>
              <a:off x="3360" y="2562"/>
              <a:ext cx="798" cy="330"/>
            </a:xfrm>
            <a:prstGeom prst="rect">
              <a:avLst/>
            </a:prstGeom>
            <a:noFill/>
            <a:ln w="9525">
              <a:noFill/>
              <a:miter lim="800000"/>
              <a:headEnd/>
              <a:tailEnd/>
            </a:ln>
          </p:spPr>
          <p:txBody>
            <a:bodyPr wrap="none">
              <a:spAutoFit/>
            </a:bodyPr>
            <a:lstStyle/>
            <a:p>
              <a:r>
                <a:rPr lang="en-US" sz="1400" dirty="0">
                  <a:latin typeface="Times New Roman" pitchFamily="-65" charset="0"/>
                </a:rPr>
                <a:t>Helical Partial </a:t>
              </a:r>
            </a:p>
            <a:p>
              <a:r>
                <a:rPr lang="en-US" sz="1400" dirty="0">
                  <a:latin typeface="Times New Roman" pitchFamily="-65" charset="0"/>
                </a:rPr>
                <a:t>Siberian Snake</a:t>
              </a:r>
            </a:p>
          </p:txBody>
        </p:sp>
        <p:sp>
          <p:nvSpPr>
            <p:cNvPr id="16514" name="Line 480">
              <a:extLst>
                <a:ext uri="{FF2B5EF4-FFF2-40B4-BE49-F238E27FC236}">
                  <a16:creationId xmlns:a16="http://schemas.microsoft.com/office/drawing/2014/main" id="{8D4F42F3-CE06-6635-29AC-9E0AFDAA953E}"/>
                </a:ext>
              </a:extLst>
            </p:cNvPr>
            <p:cNvSpPr>
              <a:spLocks noChangeShapeType="1"/>
            </p:cNvSpPr>
            <p:nvPr/>
          </p:nvSpPr>
          <p:spPr bwMode="auto">
            <a:xfrm flipH="1">
              <a:off x="3249" y="2679"/>
              <a:ext cx="139" cy="28"/>
            </a:xfrm>
            <a:prstGeom prst="line">
              <a:avLst/>
            </a:prstGeom>
            <a:noFill/>
            <a:ln w="9525">
              <a:solidFill>
                <a:schemeClr val="tx1"/>
              </a:solidFill>
              <a:round/>
              <a:headEnd/>
              <a:tailEnd type="triangle" w="med" len="med"/>
            </a:ln>
          </p:spPr>
          <p:txBody>
            <a:bodyPr wrap="none" anchor="ctr"/>
            <a:lstStyle/>
            <a:p>
              <a:endParaRPr lang="en-US"/>
            </a:p>
          </p:txBody>
        </p:sp>
        <p:sp>
          <p:nvSpPr>
            <p:cNvPr id="16515" name="Text Box 481">
              <a:extLst>
                <a:ext uri="{FF2B5EF4-FFF2-40B4-BE49-F238E27FC236}">
                  <a16:creationId xmlns:a16="http://schemas.microsoft.com/office/drawing/2014/main" id="{338380B9-C00C-9B22-19F9-9103F7F34C03}"/>
                </a:ext>
              </a:extLst>
            </p:cNvPr>
            <p:cNvSpPr txBox="1">
              <a:spLocks noChangeArrowheads="1"/>
            </p:cNvSpPr>
            <p:nvPr/>
          </p:nvSpPr>
          <p:spPr bwMode="auto">
            <a:xfrm>
              <a:off x="2922" y="2064"/>
              <a:ext cx="1306" cy="330"/>
            </a:xfrm>
            <a:prstGeom prst="rect">
              <a:avLst/>
            </a:prstGeom>
            <a:noFill/>
            <a:ln w="9525">
              <a:noFill/>
              <a:miter lim="800000"/>
              <a:headEnd/>
              <a:tailEnd/>
            </a:ln>
          </p:spPr>
          <p:txBody>
            <a:bodyPr wrap="none">
              <a:spAutoFit/>
            </a:bodyPr>
            <a:lstStyle/>
            <a:p>
              <a:pPr algn="ctr"/>
              <a:r>
                <a:rPr lang="en-US" sz="1400" dirty="0">
                  <a:latin typeface="Times New Roman" pitchFamily="-65" charset="0"/>
                </a:rPr>
                <a:t>Spin Rotators</a:t>
              </a:r>
            </a:p>
            <a:p>
              <a:pPr algn="ctr"/>
              <a:r>
                <a:rPr lang="en-US" sz="1400" dirty="0">
                  <a:latin typeface="Times New Roman" pitchFamily="-65" charset="0"/>
                </a:rPr>
                <a:t>(longitudinal polarization)</a:t>
              </a:r>
            </a:p>
          </p:txBody>
        </p:sp>
        <p:sp>
          <p:nvSpPr>
            <p:cNvPr id="16516" name="Rectangle 482">
              <a:extLst>
                <a:ext uri="{FF2B5EF4-FFF2-40B4-BE49-F238E27FC236}">
                  <a16:creationId xmlns:a16="http://schemas.microsoft.com/office/drawing/2014/main" id="{B10A61AF-C8DF-BBF3-551E-30DC40FE4F70}"/>
                </a:ext>
              </a:extLst>
            </p:cNvPr>
            <p:cNvSpPr>
              <a:spLocks noChangeArrowheads="1"/>
            </p:cNvSpPr>
            <p:nvPr/>
          </p:nvSpPr>
          <p:spPr bwMode="auto">
            <a:xfrm rot="-1213039">
              <a:off x="4296" y="1755"/>
              <a:ext cx="95" cy="58"/>
            </a:xfrm>
            <a:prstGeom prst="rect">
              <a:avLst/>
            </a:prstGeom>
            <a:solidFill>
              <a:srgbClr val="33CC33"/>
            </a:solidFill>
            <a:ln w="7938">
              <a:solidFill>
                <a:srgbClr val="000000"/>
              </a:solidFill>
              <a:miter lim="800000"/>
              <a:headEnd/>
              <a:tailEnd/>
            </a:ln>
          </p:spPr>
          <p:txBody>
            <a:bodyPr/>
            <a:lstStyle/>
            <a:p>
              <a:endParaRPr lang="en-US"/>
            </a:p>
          </p:txBody>
        </p:sp>
        <p:sp>
          <p:nvSpPr>
            <p:cNvPr id="16517" name="Text Box 483">
              <a:extLst>
                <a:ext uri="{FF2B5EF4-FFF2-40B4-BE49-F238E27FC236}">
                  <a16:creationId xmlns:a16="http://schemas.microsoft.com/office/drawing/2014/main" id="{A3AC37DC-B583-DDA9-4EC6-F181CEC40483}"/>
                </a:ext>
              </a:extLst>
            </p:cNvPr>
            <p:cNvSpPr txBox="1">
              <a:spLocks noChangeArrowheads="1"/>
            </p:cNvSpPr>
            <p:nvPr/>
          </p:nvSpPr>
          <p:spPr bwMode="auto">
            <a:xfrm>
              <a:off x="1680" y="1260"/>
              <a:ext cx="835" cy="192"/>
            </a:xfrm>
            <a:prstGeom prst="rect">
              <a:avLst/>
            </a:prstGeom>
            <a:noFill/>
            <a:ln w="9525">
              <a:noFill/>
              <a:miter lim="800000"/>
              <a:headEnd/>
              <a:tailEnd/>
            </a:ln>
          </p:spPr>
          <p:txBody>
            <a:bodyPr wrap="none">
              <a:spAutoFit/>
            </a:bodyPr>
            <a:lstStyle/>
            <a:p>
              <a:r>
                <a:rPr lang="en-US" sz="1400">
                  <a:latin typeface="Times New Roman" pitchFamily="-65" charset="0"/>
                </a:rPr>
                <a:t>Siberian Snakes</a:t>
              </a:r>
            </a:p>
          </p:txBody>
        </p:sp>
        <p:sp>
          <p:nvSpPr>
            <p:cNvPr id="16518" name="Line 484">
              <a:extLst>
                <a:ext uri="{FF2B5EF4-FFF2-40B4-BE49-F238E27FC236}">
                  <a16:creationId xmlns:a16="http://schemas.microsoft.com/office/drawing/2014/main" id="{FD84E98F-1D2D-E2FA-A74B-70E8391FD24C}"/>
                </a:ext>
              </a:extLst>
            </p:cNvPr>
            <p:cNvSpPr>
              <a:spLocks noChangeShapeType="1"/>
            </p:cNvSpPr>
            <p:nvPr/>
          </p:nvSpPr>
          <p:spPr bwMode="auto">
            <a:xfrm flipH="1">
              <a:off x="1432" y="1368"/>
              <a:ext cx="252" cy="0"/>
            </a:xfrm>
            <a:prstGeom prst="line">
              <a:avLst/>
            </a:prstGeom>
            <a:noFill/>
            <a:ln w="9525">
              <a:solidFill>
                <a:schemeClr val="tx1"/>
              </a:solidFill>
              <a:round/>
              <a:headEnd/>
              <a:tailEnd type="triangle" w="med" len="med"/>
            </a:ln>
          </p:spPr>
          <p:txBody>
            <a:bodyPr wrap="none" anchor="ctr"/>
            <a:lstStyle/>
            <a:p>
              <a:endParaRPr lang="en-US"/>
            </a:p>
          </p:txBody>
        </p:sp>
        <p:pic>
          <p:nvPicPr>
            <p:cNvPr id="16520" name="Picture 486" descr="F-1">
              <a:extLst>
                <a:ext uri="{FF2B5EF4-FFF2-40B4-BE49-F238E27FC236}">
                  <a16:creationId xmlns:a16="http://schemas.microsoft.com/office/drawing/2014/main" id="{A49DAF29-3B10-E793-E101-C8233C7CA9AD}"/>
                </a:ext>
              </a:extLst>
            </p:cNvPr>
            <p:cNvPicPr>
              <a:picLocks noChangeAspect="1" noChangeArrowheads="1"/>
            </p:cNvPicPr>
            <p:nvPr/>
          </p:nvPicPr>
          <p:blipFill>
            <a:blip r:embed="rId5">
              <a:lum bright="6000"/>
            </a:blip>
            <a:srcRect t="6250" r="33853" b="22487"/>
            <a:stretch>
              <a:fillRect/>
            </a:stretch>
          </p:blipFill>
          <p:spPr bwMode="auto">
            <a:xfrm>
              <a:off x="0" y="3072"/>
              <a:ext cx="1664" cy="1248"/>
            </a:xfrm>
            <a:prstGeom prst="rect">
              <a:avLst/>
            </a:prstGeom>
            <a:noFill/>
            <a:ln w="9525">
              <a:noFill/>
              <a:miter lim="800000"/>
              <a:headEnd/>
              <a:tailEnd/>
            </a:ln>
          </p:spPr>
        </p:pic>
        <p:pic>
          <p:nvPicPr>
            <p:cNvPr id="16521" name="Picture 487" descr="B-7">
              <a:extLst>
                <a:ext uri="{FF2B5EF4-FFF2-40B4-BE49-F238E27FC236}">
                  <a16:creationId xmlns:a16="http://schemas.microsoft.com/office/drawing/2014/main" id="{733FC9C2-DE86-C433-5A63-774EDF2B6649}"/>
                </a:ext>
              </a:extLst>
            </p:cNvPr>
            <p:cNvPicPr>
              <a:picLocks noChangeAspect="1" noChangeArrowheads="1"/>
            </p:cNvPicPr>
            <p:nvPr/>
          </p:nvPicPr>
          <p:blipFill>
            <a:blip r:embed="rId6">
              <a:lum bright="-6000"/>
            </a:blip>
            <a:srcRect l="21875" t="10417" b="18750"/>
            <a:stretch>
              <a:fillRect/>
            </a:stretch>
          </p:blipFill>
          <p:spPr bwMode="auto">
            <a:xfrm>
              <a:off x="4096" y="3072"/>
              <a:ext cx="1664" cy="1248"/>
            </a:xfrm>
            <a:prstGeom prst="rect">
              <a:avLst/>
            </a:prstGeom>
            <a:noFill/>
            <a:ln w="9525">
              <a:noFill/>
              <a:miter lim="800000"/>
              <a:headEnd/>
              <a:tailEnd/>
            </a:ln>
          </p:spPr>
        </p:pic>
        <p:pic>
          <p:nvPicPr>
            <p:cNvPr id="16522" name="Picture 488" descr="rf3">
              <a:extLst>
                <a:ext uri="{FF2B5EF4-FFF2-40B4-BE49-F238E27FC236}">
                  <a16:creationId xmlns:a16="http://schemas.microsoft.com/office/drawing/2014/main" id="{B34310C3-D72A-E274-2A72-B7F83AAE463D}"/>
                </a:ext>
              </a:extLst>
            </p:cNvPr>
            <p:cNvPicPr>
              <a:picLocks noChangeAspect="1" noChangeArrowheads="1"/>
            </p:cNvPicPr>
            <p:nvPr/>
          </p:nvPicPr>
          <p:blipFill>
            <a:blip r:embed="rId7" cstate="print"/>
            <a:srcRect/>
            <a:stretch>
              <a:fillRect/>
            </a:stretch>
          </p:blipFill>
          <p:spPr bwMode="auto">
            <a:xfrm>
              <a:off x="4395" y="1824"/>
              <a:ext cx="1365" cy="1014"/>
            </a:xfrm>
            <a:prstGeom prst="rect">
              <a:avLst/>
            </a:prstGeom>
            <a:noFill/>
            <a:ln w="9525">
              <a:noFill/>
              <a:miter lim="800000"/>
              <a:headEnd/>
              <a:tailEnd/>
            </a:ln>
          </p:spPr>
        </p:pic>
        <p:sp>
          <p:nvSpPr>
            <p:cNvPr id="16523" name="AutoShape 489">
              <a:extLst>
                <a:ext uri="{FF2B5EF4-FFF2-40B4-BE49-F238E27FC236}">
                  <a16:creationId xmlns:a16="http://schemas.microsoft.com/office/drawing/2014/main" id="{DA9CD2CE-546A-3228-F2EC-3F5643C4679F}"/>
                </a:ext>
              </a:extLst>
            </p:cNvPr>
            <p:cNvSpPr>
              <a:spLocks noChangeArrowheads="1"/>
            </p:cNvSpPr>
            <p:nvPr/>
          </p:nvSpPr>
          <p:spPr bwMode="auto">
            <a:xfrm rot="-2529997">
              <a:off x="4480" y="1572"/>
              <a:ext cx="83" cy="58"/>
            </a:xfrm>
            <a:prstGeom prst="curvedDownArrow">
              <a:avLst>
                <a:gd name="adj1" fmla="val 28621"/>
                <a:gd name="adj2" fmla="val 57241"/>
                <a:gd name="adj3" fmla="val 42009"/>
              </a:avLst>
            </a:prstGeom>
            <a:solidFill>
              <a:srgbClr val="FFFFFF"/>
            </a:solidFill>
            <a:ln w="3175">
              <a:solidFill>
                <a:schemeClr val="tx1"/>
              </a:solidFill>
              <a:miter lim="800000"/>
              <a:headEnd/>
              <a:tailEnd/>
            </a:ln>
          </p:spPr>
          <p:txBody>
            <a:bodyPr wrap="none" anchor="ctr"/>
            <a:lstStyle/>
            <a:p>
              <a:endParaRPr lang="en-US"/>
            </a:p>
          </p:txBody>
        </p:sp>
        <p:pic>
          <p:nvPicPr>
            <p:cNvPr id="16524" name="Picture 490" descr="AGScoldhelix">
              <a:extLst>
                <a:ext uri="{FF2B5EF4-FFF2-40B4-BE49-F238E27FC236}">
                  <a16:creationId xmlns:a16="http://schemas.microsoft.com/office/drawing/2014/main" id="{55F54AE3-22DB-41AD-8B0D-430A9A9BCA53}"/>
                </a:ext>
              </a:extLst>
            </p:cNvPr>
            <p:cNvPicPr>
              <a:picLocks noChangeAspect="1" noChangeArrowheads="1"/>
            </p:cNvPicPr>
            <p:nvPr/>
          </p:nvPicPr>
          <p:blipFill>
            <a:blip r:embed="rId8" cstate="print"/>
            <a:srcRect/>
            <a:stretch>
              <a:fillRect/>
            </a:stretch>
          </p:blipFill>
          <p:spPr bwMode="auto">
            <a:xfrm>
              <a:off x="1776" y="3168"/>
              <a:ext cx="2256" cy="1152"/>
            </a:xfrm>
            <a:prstGeom prst="rect">
              <a:avLst/>
            </a:prstGeom>
            <a:noFill/>
            <a:ln w="9525">
              <a:noFill/>
              <a:miter lim="800000"/>
              <a:headEnd/>
              <a:tailEnd/>
            </a:ln>
          </p:spPr>
        </p:pic>
        <p:sp>
          <p:nvSpPr>
            <p:cNvPr id="16525" name="Line 491">
              <a:extLst>
                <a:ext uri="{FF2B5EF4-FFF2-40B4-BE49-F238E27FC236}">
                  <a16:creationId xmlns:a16="http://schemas.microsoft.com/office/drawing/2014/main" id="{8A942E18-74DD-B35B-F2A7-33720C5E8849}"/>
                </a:ext>
              </a:extLst>
            </p:cNvPr>
            <p:cNvSpPr>
              <a:spLocks noChangeShapeType="1"/>
            </p:cNvSpPr>
            <p:nvPr/>
          </p:nvSpPr>
          <p:spPr bwMode="auto">
            <a:xfrm>
              <a:off x="528" y="1056"/>
              <a:ext cx="624" cy="1488"/>
            </a:xfrm>
            <a:prstGeom prst="line">
              <a:avLst/>
            </a:prstGeom>
            <a:noFill/>
            <a:ln w="9525">
              <a:solidFill>
                <a:schemeClr val="tx1"/>
              </a:solidFill>
              <a:round/>
              <a:headEnd/>
              <a:tailEnd type="triangle" w="med" len="med"/>
            </a:ln>
          </p:spPr>
          <p:txBody>
            <a:bodyPr/>
            <a:lstStyle/>
            <a:p>
              <a:endParaRPr lang="en-US"/>
            </a:p>
          </p:txBody>
        </p:sp>
        <p:sp>
          <p:nvSpPr>
            <p:cNvPr id="16526" name="Line 492">
              <a:extLst>
                <a:ext uri="{FF2B5EF4-FFF2-40B4-BE49-F238E27FC236}">
                  <a16:creationId xmlns:a16="http://schemas.microsoft.com/office/drawing/2014/main" id="{22621C96-B250-A67A-7A6A-75285B63BA70}"/>
                </a:ext>
              </a:extLst>
            </p:cNvPr>
            <p:cNvSpPr>
              <a:spLocks noChangeShapeType="1"/>
            </p:cNvSpPr>
            <p:nvPr/>
          </p:nvSpPr>
          <p:spPr bwMode="auto">
            <a:xfrm flipV="1">
              <a:off x="1632" y="2688"/>
              <a:ext cx="432" cy="624"/>
            </a:xfrm>
            <a:prstGeom prst="line">
              <a:avLst/>
            </a:prstGeom>
            <a:noFill/>
            <a:ln w="9525">
              <a:solidFill>
                <a:schemeClr val="tx1"/>
              </a:solidFill>
              <a:round/>
              <a:headEnd/>
              <a:tailEnd type="triangle" w="med" len="med"/>
            </a:ln>
          </p:spPr>
          <p:txBody>
            <a:bodyPr/>
            <a:lstStyle/>
            <a:p>
              <a:endParaRPr lang="en-US"/>
            </a:p>
          </p:txBody>
        </p:sp>
        <p:sp>
          <p:nvSpPr>
            <p:cNvPr id="16527" name="Line 493">
              <a:extLst>
                <a:ext uri="{FF2B5EF4-FFF2-40B4-BE49-F238E27FC236}">
                  <a16:creationId xmlns:a16="http://schemas.microsoft.com/office/drawing/2014/main" id="{4401B6EF-B4B5-D1F2-3EC8-DEF562AF3993}"/>
                </a:ext>
              </a:extLst>
            </p:cNvPr>
            <p:cNvSpPr>
              <a:spLocks noChangeShapeType="1"/>
            </p:cNvSpPr>
            <p:nvPr/>
          </p:nvSpPr>
          <p:spPr bwMode="auto">
            <a:xfrm flipH="1" flipV="1">
              <a:off x="2400" y="3024"/>
              <a:ext cx="384" cy="144"/>
            </a:xfrm>
            <a:prstGeom prst="line">
              <a:avLst/>
            </a:prstGeom>
            <a:noFill/>
            <a:ln w="9525">
              <a:solidFill>
                <a:schemeClr val="tx1"/>
              </a:solidFill>
              <a:round/>
              <a:headEnd/>
              <a:tailEnd type="triangle" w="med" len="med"/>
            </a:ln>
          </p:spPr>
          <p:txBody>
            <a:bodyPr/>
            <a:lstStyle/>
            <a:p>
              <a:endParaRPr lang="en-US"/>
            </a:p>
          </p:txBody>
        </p:sp>
        <p:sp>
          <p:nvSpPr>
            <p:cNvPr id="16528" name="Line 494">
              <a:extLst>
                <a:ext uri="{FF2B5EF4-FFF2-40B4-BE49-F238E27FC236}">
                  <a16:creationId xmlns:a16="http://schemas.microsoft.com/office/drawing/2014/main" id="{743B18BA-2618-BF61-29D1-84FF11ADE1D8}"/>
                </a:ext>
              </a:extLst>
            </p:cNvPr>
            <p:cNvSpPr>
              <a:spLocks noChangeShapeType="1"/>
            </p:cNvSpPr>
            <p:nvPr/>
          </p:nvSpPr>
          <p:spPr bwMode="auto">
            <a:xfrm flipH="1" flipV="1">
              <a:off x="3216" y="2880"/>
              <a:ext cx="864" cy="240"/>
            </a:xfrm>
            <a:prstGeom prst="line">
              <a:avLst/>
            </a:prstGeom>
            <a:noFill/>
            <a:ln w="9525">
              <a:solidFill>
                <a:schemeClr val="tx1"/>
              </a:solidFill>
              <a:round/>
              <a:headEnd/>
              <a:tailEnd type="triangle" w="med" len="med"/>
            </a:ln>
          </p:spPr>
          <p:txBody>
            <a:bodyPr/>
            <a:lstStyle/>
            <a:p>
              <a:endParaRPr lang="en-US"/>
            </a:p>
          </p:txBody>
        </p:sp>
        <p:sp>
          <p:nvSpPr>
            <p:cNvPr id="16529" name="Line 495">
              <a:extLst>
                <a:ext uri="{FF2B5EF4-FFF2-40B4-BE49-F238E27FC236}">
                  <a16:creationId xmlns:a16="http://schemas.microsoft.com/office/drawing/2014/main" id="{793C9876-5BD6-A2CE-C289-2A0D66399894}"/>
                </a:ext>
              </a:extLst>
            </p:cNvPr>
            <p:cNvSpPr>
              <a:spLocks noChangeShapeType="1"/>
            </p:cNvSpPr>
            <p:nvPr/>
          </p:nvSpPr>
          <p:spPr bwMode="auto">
            <a:xfrm flipH="1">
              <a:off x="4704" y="1248"/>
              <a:ext cx="192" cy="336"/>
            </a:xfrm>
            <a:prstGeom prst="line">
              <a:avLst/>
            </a:prstGeom>
            <a:noFill/>
            <a:ln w="9525">
              <a:solidFill>
                <a:schemeClr val="tx1"/>
              </a:solidFill>
              <a:round/>
              <a:headEnd/>
              <a:tailEnd type="triangle" w="med" len="med"/>
            </a:ln>
          </p:spPr>
          <p:txBody>
            <a:bodyPr/>
            <a:lstStyle/>
            <a:p>
              <a:endParaRPr lang="en-US"/>
            </a:p>
          </p:txBody>
        </p:sp>
        <p:sp>
          <p:nvSpPr>
            <p:cNvPr id="16530" name="Line 496">
              <a:extLst>
                <a:ext uri="{FF2B5EF4-FFF2-40B4-BE49-F238E27FC236}">
                  <a16:creationId xmlns:a16="http://schemas.microsoft.com/office/drawing/2014/main" id="{15C668A5-D2D9-0073-02B1-F147B3A1C80F}"/>
                </a:ext>
              </a:extLst>
            </p:cNvPr>
            <p:cNvSpPr>
              <a:spLocks noChangeShapeType="1"/>
            </p:cNvSpPr>
            <p:nvPr/>
          </p:nvSpPr>
          <p:spPr bwMode="auto">
            <a:xfrm flipV="1">
              <a:off x="960" y="1344"/>
              <a:ext cx="192" cy="96"/>
            </a:xfrm>
            <a:prstGeom prst="line">
              <a:avLst/>
            </a:prstGeom>
            <a:noFill/>
            <a:ln w="9525">
              <a:solidFill>
                <a:schemeClr val="tx1"/>
              </a:solidFill>
              <a:round/>
              <a:headEnd/>
              <a:tailEnd type="triangle" w="med" len="med"/>
            </a:ln>
          </p:spPr>
          <p:txBody>
            <a:bodyPr/>
            <a:lstStyle/>
            <a:p>
              <a:endParaRPr lang="en-US"/>
            </a:p>
          </p:txBody>
        </p:sp>
        <p:sp>
          <p:nvSpPr>
            <p:cNvPr id="16531" name="Text Box 497">
              <a:extLst>
                <a:ext uri="{FF2B5EF4-FFF2-40B4-BE49-F238E27FC236}">
                  <a16:creationId xmlns:a16="http://schemas.microsoft.com/office/drawing/2014/main" id="{FE1E1389-5323-F038-5DDF-86D35BB83001}"/>
                </a:ext>
              </a:extLst>
            </p:cNvPr>
            <p:cNvSpPr txBox="1">
              <a:spLocks noChangeArrowheads="1"/>
            </p:cNvSpPr>
            <p:nvPr/>
          </p:nvSpPr>
          <p:spPr bwMode="auto">
            <a:xfrm>
              <a:off x="858" y="1872"/>
              <a:ext cx="1306" cy="330"/>
            </a:xfrm>
            <a:prstGeom prst="rect">
              <a:avLst/>
            </a:prstGeom>
            <a:noFill/>
            <a:ln w="9525">
              <a:noFill/>
              <a:miter lim="800000"/>
              <a:headEnd/>
              <a:tailEnd/>
            </a:ln>
          </p:spPr>
          <p:txBody>
            <a:bodyPr wrap="none">
              <a:spAutoFit/>
            </a:bodyPr>
            <a:lstStyle/>
            <a:p>
              <a:pPr algn="ctr"/>
              <a:r>
                <a:rPr lang="en-US" sz="1400">
                  <a:latin typeface="Times New Roman" pitchFamily="-65" charset="0"/>
                </a:rPr>
                <a:t>Spin Rotators</a:t>
              </a:r>
            </a:p>
            <a:p>
              <a:pPr algn="ctr"/>
              <a:r>
                <a:rPr lang="en-US" sz="1400">
                  <a:latin typeface="Times New Roman" pitchFamily="-65" charset="0"/>
                </a:rPr>
                <a:t>(longitudinal polarization)</a:t>
              </a:r>
            </a:p>
          </p:txBody>
        </p:sp>
        <p:sp>
          <p:nvSpPr>
            <p:cNvPr id="16532" name="Line 498">
              <a:extLst>
                <a:ext uri="{FF2B5EF4-FFF2-40B4-BE49-F238E27FC236}">
                  <a16:creationId xmlns:a16="http://schemas.microsoft.com/office/drawing/2014/main" id="{D9B29C6E-22AE-2E7A-5D8B-302672D4DAE6}"/>
                </a:ext>
              </a:extLst>
            </p:cNvPr>
            <p:cNvSpPr>
              <a:spLocks noChangeShapeType="1"/>
            </p:cNvSpPr>
            <p:nvPr/>
          </p:nvSpPr>
          <p:spPr bwMode="auto">
            <a:xfrm flipH="1" flipV="1">
              <a:off x="1296" y="1728"/>
              <a:ext cx="54" cy="168"/>
            </a:xfrm>
            <a:prstGeom prst="line">
              <a:avLst/>
            </a:prstGeom>
            <a:noFill/>
            <a:ln w="9525">
              <a:solidFill>
                <a:schemeClr val="tx1"/>
              </a:solidFill>
              <a:round/>
              <a:headEnd/>
              <a:tailEnd type="triangle" w="med" len="med"/>
            </a:ln>
          </p:spPr>
          <p:txBody>
            <a:bodyPr wrap="none" anchor="ctr"/>
            <a:lstStyle/>
            <a:p>
              <a:endParaRPr lang="en-US"/>
            </a:p>
          </p:txBody>
        </p:sp>
        <p:sp>
          <p:nvSpPr>
            <p:cNvPr id="16533" name="Line 499">
              <a:extLst>
                <a:ext uri="{FF2B5EF4-FFF2-40B4-BE49-F238E27FC236}">
                  <a16:creationId xmlns:a16="http://schemas.microsoft.com/office/drawing/2014/main" id="{4ECA89AE-8FA2-A2B3-116D-FE9519F707B2}"/>
                </a:ext>
              </a:extLst>
            </p:cNvPr>
            <p:cNvSpPr>
              <a:spLocks noChangeShapeType="1"/>
            </p:cNvSpPr>
            <p:nvPr/>
          </p:nvSpPr>
          <p:spPr bwMode="auto">
            <a:xfrm flipV="1">
              <a:off x="1440" y="1872"/>
              <a:ext cx="144" cy="48"/>
            </a:xfrm>
            <a:prstGeom prst="line">
              <a:avLst/>
            </a:prstGeom>
            <a:noFill/>
            <a:ln w="9525">
              <a:solidFill>
                <a:schemeClr val="tx1"/>
              </a:solidFill>
              <a:round/>
              <a:headEnd/>
              <a:tailEnd type="triangle" w="med" len="med"/>
            </a:ln>
          </p:spPr>
          <p:txBody>
            <a:bodyPr wrap="none" anchor="ctr"/>
            <a:lstStyle/>
            <a:p>
              <a:endParaRPr lang="en-US"/>
            </a:p>
          </p:txBody>
        </p:sp>
        <p:sp>
          <p:nvSpPr>
            <p:cNvPr id="16534" name="Text Box 500">
              <a:extLst>
                <a:ext uri="{FF2B5EF4-FFF2-40B4-BE49-F238E27FC236}">
                  <a16:creationId xmlns:a16="http://schemas.microsoft.com/office/drawing/2014/main" id="{EA612A1E-E676-E8AA-6696-D5E2BFAED0DA}"/>
                </a:ext>
              </a:extLst>
            </p:cNvPr>
            <p:cNvSpPr txBox="1">
              <a:spLocks noChangeArrowheads="1"/>
            </p:cNvSpPr>
            <p:nvPr/>
          </p:nvSpPr>
          <p:spPr bwMode="auto">
            <a:xfrm>
              <a:off x="2640" y="3168"/>
              <a:ext cx="1017" cy="192"/>
            </a:xfrm>
            <a:prstGeom prst="rect">
              <a:avLst/>
            </a:prstGeom>
            <a:noFill/>
            <a:ln w="9525">
              <a:noFill/>
              <a:miter lim="800000"/>
              <a:headEnd/>
              <a:tailEnd/>
            </a:ln>
          </p:spPr>
          <p:txBody>
            <a:bodyPr wrap="none">
              <a:spAutoFit/>
            </a:bodyPr>
            <a:lstStyle/>
            <a:p>
              <a:r>
                <a:rPr lang="en-US" sz="1400" b="1">
                  <a:solidFill>
                    <a:schemeClr val="bg1"/>
                  </a:solidFill>
                  <a:latin typeface="Times New Roman" pitchFamily="-65" charset="0"/>
                </a:rPr>
                <a:t>Strong AGS Snake</a:t>
              </a:r>
            </a:p>
          </p:txBody>
        </p:sp>
        <p:sp>
          <p:nvSpPr>
            <p:cNvPr id="16535" name="Rectangle 501">
              <a:extLst>
                <a:ext uri="{FF2B5EF4-FFF2-40B4-BE49-F238E27FC236}">
                  <a16:creationId xmlns:a16="http://schemas.microsoft.com/office/drawing/2014/main" id="{DB2D1D19-32C1-E66D-1DF5-F2E493C29547}"/>
                </a:ext>
              </a:extLst>
            </p:cNvPr>
            <p:cNvSpPr>
              <a:spLocks noChangeArrowheads="1"/>
            </p:cNvSpPr>
            <p:nvPr/>
          </p:nvSpPr>
          <p:spPr bwMode="auto">
            <a:xfrm>
              <a:off x="3216" y="1200"/>
              <a:ext cx="1031" cy="136"/>
            </a:xfrm>
            <a:prstGeom prst="rect">
              <a:avLst/>
            </a:prstGeom>
            <a:noFill/>
            <a:ln w="9525">
              <a:noFill/>
              <a:miter lim="800000"/>
              <a:headEnd/>
              <a:tailEnd/>
            </a:ln>
          </p:spPr>
          <p:txBody>
            <a:bodyPr wrap="none" lIns="0" tIns="0" rIns="0" bIns="0">
              <a:spAutoFit/>
            </a:bodyPr>
            <a:lstStyle/>
            <a:p>
              <a:r>
                <a:rPr lang="en-US" sz="1400" dirty="0">
                  <a:latin typeface="Times New Roman" pitchFamily="-65" charset="0"/>
                </a:rPr>
                <a:t>RHIC </a:t>
              </a:r>
              <a:r>
                <a:rPr lang="en-US" sz="1400" dirty="0" err="1">
                  <a:latin typeface="Times New Roman" pitchFamily="-65" charset="0"/>
                </a:rPr>
                <a:t>pC</a:t>
              </a:r>
              <a:r>
                <a:rPr lang="en-US" sz="1400" dirty="0">
                  <a:latin typeface="Times New Roman" pitchFamily="-65" charset="0"/>
                </a:rPr>
                <a:t> Polarimeters</a:t>
              </a:r>
            </a:p>
          </p:txBody>
        </p:sp>
        <p:sp>
          <p:nvSpPr>
            <p:cNvPr id="16536" name="Rectangle 502">
              <a:extLst>
                <a:ext uri="{FF2B5EF4-FFF2-40B4-BE49-F238E27FC236}">
                  <a16:creationId xmlns:a16="http://schemas.microsoft.com/office/drawing/2014/main" id="{DDC37E87-8B33-D229-F329-08E219318B91}"/>
                </a:ext>
              </a:extLst>
            </p:cNvPr>
            <p:cNvSpPr>
              <a:spLocks noChangeArrowheads="1"/>
            </p:cNvSpPr>
            <p:nvPr/>
          </p:nvSpPr>
          <p:spPr bwMode="auto">
            <a:xfrm>
              <a:off x="1584" y="720"/>
              <a:ext cx="1290" cy="136"/>
            </a:xfrm>
            <a:prstGeom prst="rect">
              <a:avLst/>
            </a:prstGeom>
            <a:noFill/>
            <a:ln w="9525">
              <a:noFill/>
              <a:miter lim="800000"/>
              <a:headEnd/>
              <a:tailEnd/>
            </a:ln>
          </p:spPr>
          <p:txBody>
            <a:bodyPr wrap="none" lIns="0" tIns="0" rIns="0" bIns="0">
              <a:spAutoFit/>
            </a:bodyPr>
            <a:lstStyle/>
            <a:p>
              <a:r>
                <a:rPr lang="en-US" sz="1400" dirty="0">
                  <a:latin typeface="Times New Roman" pitchFamily="-65" charset="0"/>
                </a:rPr>
                <a:t>Absolute Polarimeter (H jet)</a:t>
              </a:r>
            </a:p>
          </p:txBody>
        </p:sp>
        <p:sp>
          <p:nvSpPr>
            <p:cNvPr id="16538" name="Line 504">
              <a:extLst>
                <a:ext uri="{FF2B5EF4-FFF2-40B4-BE49-F238E27FC236}">
                  <a16:creationId xmlns:a16="http://schemas.microsoft.com/office/drawing/2014/main" id="{62840AF4-A479-DD00-367D-FBD7C240C871}"/>
                </a:ext>
              </a:extLst>
            </p:cNvPr>
            <p:cNvSpPr>
              <a:spLocks noChangeShapeType="1"/>
            </p:cNvSpPr>
            <p:nvPr/>
          </p:nvSpPr>
          <p:spPr bwMode="auto">
            <a:xfrm>
              <a:off x="2736" y="864"/>
              <a:ext cx="144" cy="144"/>
            </a:xfrm>
            <a:prstGeom prst="line">
              <a:avLst/>
            </a:prstGeom>
            <a:noFill/>
            <a:ln w="9525">
              <a:solidFill>
                <a:schemeClr val="tx1"/>
              </a:solidFill>
              <a:round/>
              <a:headEnd/>
              <a:tailEnd type="triangle" w="med" len="med"/>
            </a:ln>
          </p:spPr>
          <p:txBody>
            <a:bodyPr wrap="none" anchor="ctr"/>
            <a:lstStyle/>
            <a:p>
              <a:endParaRPr lang="en-US"/>
            </a:p>
          </p:txBody>
        </p:sp>
        <p:sp>
          <p:nvSpPr>
            <p:cNvPr id="16539" name="Line 505">
              <a:extLst>
                <a:ext uri="{FF2B5EF4-FFF2-40B4-BE49-F238E27FC236}">
                  <a16:creationId xmlns:a16="http://schemas.microsoft.com/office/drawing/2014/main" id="{EE452C0C-A498-FE5D-E22D-4973F630C4B1}"/>
                </a:ext>
              </a:extLst>
            </p:cNvPr>
            <p:cNvSpPr>
              <a:spLocks noChangeShapeType="1"/>
            </p:cNvSpPr>
            <p:nvPr/>
          </p:nvSpPr>
          <p:spPr bwMode="auto">
            <a:xfrm flipH="1" flipV="1">
              <a:off x="3216" y="1104"/>
              <a:ext cx="144" cy="96"/>
            </a:xfrm>
            <a:prstGeom prst="line">
              <a:avLst/>
            </a:prstGeom>
            <a:noFill/>
            <a:ln w="9525">
              <a:solidFill>
                <a:schemeClr val="tx1"/>
              </a:solidFill>
              <a:round/>
              <a:headEnd/>
              <a:tailEnd type="triangle" w="med" len="med"/>
            </a:ln>
          </p:spPr>
          <p:txBody>
            <a:bodyPr wrap="none" anchor="ctr"/>
            <a:lstStyle/>
            <a:p>
              <a:endParaRPr lang="en-US"/>
            </a:p>
          </p:txBody>
        </p:sp>
        <p:sp>
          <p:nvSpPr>
            <p:cNvPr id="16540" name="Rectangle 506">
              <a:extLst>
                <a:ext uri="{FF2B5EF4-FFF2-40B4-BE49-F238E27FC236}">
                  <a16:creationId xmlns:a16="http://schemas.microsoft.com/office/drawing/2014/main" id="{920777F9-BFEE-A0D6-C739-8774693AE174}"/>
                </a:ext>
              </a:extLst>
            </p:cNvPr>
            <p:cNvSpPr>
              <a:spLocks noChangeArrowheads="1"/>
            </p:cNvSpPr>
            <p:nvPr/>
          </p:nvSpPr>
          <p:spPr bwMode="auto">
            <a:xfrm>
              <a:off x="2676" y="1747"/>
              <a:ext cx="436" cy="136"/>
            </a:xfrm>
            <a:prstGeom prst="rect">
              <a:avLst/>
            </a:prstGeom>
            <a:noFill/>
            <a:ln w="9525">
              <a:noFill/>
              <a:miter lim="800000"/>
              <a:headEnd/>
              <a:tailEnd/>
            </a:ln>
          </p:spPr>
          <p:txBody>
            <a:bodyPr wrap="none" lIns="0" tIns="0" rIns="0" bIns="0">
              <a:spAutoFit/>
            </a:bodyPr>
            <a:lstStyle/>
            <a:p>
              <a:r>
                <a:rPr lang="en-US" sz="1400" b="1" i="1" u="sng">
                  <a:latin typeface="Times New Roman" pitchFamily="-65" charset="0"/>
                </a:rPr>
                <a:t>STAR (p)</a:t>
              </a:r>
              <a:endParaRPr lang="en-US" sz="2400">
                <a:latin typeface="Times New Roman" pitchFamily="-65" charset="0"/>
              </a:endParaRPr>
            </a:p>
          </p:txBody>
        </p:sp>
        <p:sp>
          <p:nvSpPr>
            <p:cNvPr id="16543" name="Rectangle 509">
              <a:extLst>
                <a:ext uri="{FF2B5EF4-FFF2-40B4-BE49-F238E27FC236}">
                  <a16:creationId xmlns:a16="http://schemas.microsoft.com/office/drawing/2014/main" id="{15E4E94E-E214-25B8-9A76-1868160B24F9}"/>
                </a:ext>
              </a:extLst>
            </p:cNvPr>
            <p:cNvSpPr>
              <a:spLocks noChangeArrowheads="1"/>
            </p:cNvSpPr>
            <p:nvPr/>
          </p:nvSpPr>
          <p:spPr bwMode="auto">
            <a:xfrm>
              <a:off x="3072" y="2976"/>
              <a:ext cx="826" cy="136"/>
            </a:xfrm>
            <a:prstGeom prst="rect">
              <a:avLst/>
            </a:prstGeom>
            <a:noFill/>
            <a:ln w="9525">
              <a:noFill/>
              <a:miter lim="800000"/>
              <a:headEnd/>
              <a:tailEnd/>
            </a:ln>
          </p:spPr>
          <p:txBody>
            <a:bodyPr wrap="none" lIns="0" tIns="0" rIns="0" bIns="0">
              <a:spAutoFit/>
            </a:bodyPr>
            <a:lstStyle/>
            <a:p>
              <a:r>
                <a:rPr lang="en-US" sz="1400" dirty="0">
                  <a:latin typeface="Times New Roman" pitchFamily="-65" charset="0"/>
                </a:rPr>
                <a:t>AGS Polarimeters</a:t>
              </a:r>
            </a:p>
          </p:txBody>
        </p:sp>
        <p:sp>
          <p:nvSpPr>
            <p:cNvPr id="16544" name="Text Box 510">
              <a:extLst>
                <a:ext uri="{FF2B5EF4-FFF2-40B4-BE49-F238E27FC236}">
                  <a16:creationId xmlns:a16="http://schemas.microsoft.com/office/drawing/2014/main" id="{3F4F3B4F-72E8-1F0C-F35F-65DA5B5A7307}"/>
                </a:ext>
              </a:extLst>
            </p:cNvPr>
            <p:cNvSpPr txBox="1">
              <a:spLocks noChangeArrowheads="1"/>
            </p:cNvSpPr>
            <p:nvPr/>
          </p:nvSpPr>
          <p:spPr bwMode="auto">
            <a:xfrm>
              <a:off x="3552" y="1536"/>
              <a:ext cx="658" cy="194"/>
            </a:xfrm>
            <a:prstGeom prst="rect">
              <a:avLst/>
            </a:prstGeom>
            <a:noFill/>
            <a:ln w="9525">
              <a:noFill/>
              <a:miter lim="800000"/>
              <a:headEnd/>
              <a:tailEnd/>
            </a:ln>
          </p:spPr>
          <p:txBody>
            <a:bodyPr wrap="none">
              <a:spAutoFit/>
            </a:bodyPr>
            <a:lstStyle/>
            <a:p>
              <a:r>
                <a:rPr lang="en-US" sz="1400" dirty="0">
                  <a:latin typeface="Times New Roman" pitchFamily="-65" charset="0"/>
                </a:rPr>
                <a:t>Spin flipper</a:t>
              </a:r>
            </a:p>
          </p:txBody>
        </p:sp>
        <p:sp>
          <p:nvSpPr>
            <p:cNvPr id="16545" name="Line 511">
              <a:extLst>
                <a:ext uri="{FF2B5EF4-FFF2-40B4-BE49-F238E27FC236}">
                  <a16:creationId xmlns:a16="http://schemas.microsoft.com/office/drawing/2014/main" id="{A32E6677-4FD8-0227-D626-A4B267136B3E}"/>
                </a:ext>
              </a:extLst>
            </p:cNvPr>
            <p:cNvSpPr>
              <a:spLocks noChangeShapeType="1"/>
            </p:cNvSpPr>
            <p:nvPr/>
          </p:nvSpPr>
          <p:spPr bwMode="auto">
            <a:xfrm>
              <a:off x="4176" y="1680"/>
              <a:ext cx="96" cy="48"/>
            </a:xfrm>
            <a:prstGeom prst="line">
              <a:avLst/>
            </a:prstGeom>
            <a:noFill/>
            <a:ln w="9525">
              <a:solidFill>
                <a:schemeClr val="tx1"/>
              </a:solidFill>
              <a:round/>
              <a:headEnd/>
              <a:tailEnd type="triangle" w="med" len="med"/>
            </a:ln>
          </p:spPr>
          <p:txBody>
            <a:bodyPr wrap="none" anchor="ctr"/>
            <a:lstStyle/>
            <a:p>
              <a:endParaRPr lang="en-US"/>
            </a:p>
          </p:txBody>
        </p:sp>
        <p:sp>
          <p:nvSpPr>
            <p:cNvPr id="16546" name="Line 512">
              <a:extLst>
                <a:ext uri="{FF2B5EF4-FFF2-40B4-BE49-F238E27FC236}">
                  <a16:creationId xmlns:a16="http://schemas.microsoft.com/office/drawing/2014/main" id="{13DB0AAD-E928-34D7-3632-8B2014CE7AE7}"/>
                </a:ext>
              </a:extLst>
            </p:cNvPr>
            <p:cNvSpPr>
              <a:spLocks noChangeShapeType="1"/>
            </p:cNvSpPr>
            <p:nvPr/>
          </p:nvSpPr>
          <p:spPr bwMode="auto">
            <a:xfrm flipH="1" flipV="1">
              <a:off x="2736" y="2064"/>
              <a:ext cx="336" cy="144"/>
            </a:xfrm>
            <a:prstGeom prst="line">
              <a:avLst/>
            </a:prstGeom>
            <a:noFill/>
            <a:ln w="9525">
              <a:solidFill>
                <a:schemeClr val="tx1"/>
              </a:solidFill>
              <a:round/>
              <a:headEnd/>
              <a:tailEnd type="triangle" w="med" len="med"/>
            </a:ln>
          </p:spPr>
          <p:txBody>
            <a:bodyPr/>
            <a:lstStyle/>
            <a:p>
              <a:endParaRPr lang="en-US"/>
            </a:p>
          </p:txBody>
        </p:sp>
        <p:sp>
          <p:nvSpPr>
            <p:cNvPr id="16547" name="Line 513">
              <a:extLst>
                <a:ext uri="{FF2B5EF4-FFF2-40B4-BE49-F238E27FC236}">
                  <a16:creationId xmlns:a16="http://schemas.microsoft.com/office/drawing/2014/main" id="{997E527A-BFF3-E8A6-5130-9CE2045DBE1E}"/>
                </a:ext>
              </a:extLst>
            </p:cNvPr>
            <p:cNvSpPr>
              <a:spLocks noChangeShapeType="1"/>
            </p:cNvSpPr>
            <p:nvPr/>
          </p:nvSpPr>
          <p:spPr bwMode="auto">
            <a:xfrm flipH="1" flipV="1">
              <a:off x="3120" y="2064"/>
              <a:ext cx="48" cy="144"/>
            </a:xfrm>
            <a:prstGeom prst="line">
              <a:avLst/>
            </a:prstGeom>
            <a:noFill/>
            <a:ln w="9525">
              <a:solidFill>
                <a:schemeClr val="tx1"/>
              </a:solidFill>
              <a:round/>
              <a:headEnd/>
              <a:tailEnd type="triangle" w="med" len="med"/>
            </a:ln>
          </p:spPr>
          <p:txBody>
            <a:bodyPr/>
            <a:lstStyle/>
            <a:p>
              <a:endParaRPr lang="en-US"/>
            </a:p>
          </p:txBody>
        </p:sp>
      </p:grpSp>
      <p:sp>
        <p:nvSpPr>
          <p:cNvPr id="16388" name="Footer Placeholder 171">
            <a:extLst>
              <a:ext uri="{FF2B5EF4-FFF2-40B4-BE49-F238E27FC236}">
                <a16:creationId xmlns:a16="http://schemas.microsoft.com/office/drawing/2014/main" id="{873945D3-9B92-A255-DAF2-D047D9BB0B23}"/>
              </a:ext>
            </a:extLst>
          </p:cNvPr>
          <p:cNvSpPr>
            <a:spLocks noGrp="1"/>
          </p:cNvSpPr>
          <p:nvPr>
            <p:ph type="ftr" sz="quarter" idx="11"/>
          </p:nvPr>
        </p:nvSpPr>
        <p:spPr>
          <a:noFill/>
        </p:spPr>
        <p:txBody>
          <a:bodyPr/>
          <a:lstStyle/>
          <a:p>
            <a:r>
              <a:rPr lang="en-US" dirty="0"/>
              <a:t>S</a:t>
            </a:r>
          </a:p>
        </p:txBody>
      </p:sp>
      <p:sp>
        <p:nvSpPr>
          <p:cNvPr id="16389" name="Slide Number Placeholder 172">
            <a:extLst>
              <a:ext uri="{FF2B5EF4-FFF2-40B4-BE49-F238E27FC236}">
                <a16:creationId xmlns:a16="http://schemas.microsoft.com/office/drawing/2014/main" id="{043FEDFB-E5E0-0143-A46C-328290643BA6}"/>
              </a:ext>
            </a:extLst>
          </p:cNvPr>
          <p:cNvSpPr>
            <a:spLocks noGrp="1"/>
          </p:cNvSpPr>
          <p:nvPr>
            <p:ph type="sldNum" sz="quarter" idx="12"/>
          </p:nvPr>
        </p:nvSpPr>
        <p:spPr>
          <a:noFill/>
        </p:spPr>
        <p:txBody>
          <a:bodyPr/>
          <a:lstStyle/>
          <a:p>
            <a:fld id="{B1EEB4AC-EA5F-4AFF-ADD6-66292C15200F}" type="slidenum">
              <a:rPr lang="en-US"/>
              <a:pPr/>
              <a:t>35</a:t>
            </a:fld>
            <a:endParaRPr lang="en-US"/>
          </a:p>
        </p:txBody>
      </p:sp>
      <p:sp>
        <p:nvSpPr>
          <p:cNvPr id="174" name="TextBox 173">
            <a:extLst>
              <a:ext uri="{FF2B5EF4-FFF2-40B4-BE49-F238E27FC236}">
                <a16:creationId xmlns:a16="http://schemas.microsoft.com/office/drawing/2014/main" id="{D1BC2D13-ED60-609E-8A01-67B52B773398}"/>
              </a:ext>
            </a:extLst>
          </p:cNvPr>
          <p:cNvSpPr txBox="1"/>
          <p:nvPr/>
        </p:nvSpPr>
        <p:spPr>
          <a:xfrm>
            <a:off x="3861262" y="344270"/>
            <a:ext cx="4673139" cy="646331"/>
          </a:xfrm>
          <a:prstGeom prst="rect">
            <a:avLst/>
          </a:prstGeom>
          <a:noFill/>
        </p:spPr>
        <p:txBody>
          <a:bodyPr wrap="none" rtlCol="0">
            <a:spAutoFit/>
          </a:bodyPr>
          <a:lstStyle/>
          <a:p>
            <a:pPr algn="ctr"/>
            <a:r>
              <a:rPr lang="en-US" dirty="0"/>
              <a:t>Special devices for polarized protons:</a:t>
            </a:r>
            <a:br>
              <a:rPr lang="en-US" dirty="0"/>
            </a:br>
            <a:r>
              <a:rPr lang="en-US" dirty="0"/>
              <a:t>source, polarimeters, snakes, rotator, flipper</a:t>
            </a:r>
          </a:p>
        </p:txBody>
      </p:sp>
      <p:pic>
        <p:nvPicPr>
          <p:cNvPr id="175" name="Picture 3" descr="IMG_6535">
            <a:extLst>
              <a:ext uri="{FF2B5EF4-FFF2-40B4-BE49-F238E27FC236}">
                <a16:creationId xmlns:a16="http://schemas.microsoft.com/office/drawing/2014/main" id="{719BA6CD-650E-1949-CE04-063A217B281E}"/>
              </a:ext>
            </a:extLst>
          </p:cNvPr>
          <p:cNvPicPr>
            <a:picLocks noGrp="1" noChangeAspect="1" noChangeArrowheads="1"/>
          </p:cNvPicPr>
          <p:nvPr>
            <p:ph sz="half" idx="4294967295"/>
          </p:nvPr>
        </p:nvPicPr>
        <p:blipFill>
          <a:blip r:embed="rId9" cstate="print"/>
          <a:srcRect/>
          <a:stretch>
            <a:fillRect/>
          </a:stretch>
        </p:blipFill>
        <p:spPr>
          <a:xfrm>
            <a:off x="1524000" y="0"/>
            <a:ext cx="2362200" cy="1653540"/>
          </a:xfrm>
          <a:noFill/>
        </p:spPr>
      </p:pic>
    </p:spTree>
    <p:extLst>
      <p:ext uri="{BB962C8B-B14F-4D97-AF65-F5344CB8AC3E}">
        <p14:creationId xmlns:p14="http://schemas.microsoft.com/office/powerpoint/2010/main" val="2911779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D5D047-FA77-6D1C-80D5-E7159CE7434E}"/>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DF35A19E-89A5-2581-6769-8EBD2C88E0F2}"/>
              </a:ext>
            </a:extLst>
          </p:cNvPr>
          <p:cNvPicPr>
            <a:picLocks noChangeAspect="1"/>
          </p:cNvPicPr>
          <p:nvPr/>
        </p:nvPicPr>
        <p:blipFill>
          <a:blip r:embed="rId2"/>
          <a:stretch>
            <a:fillRect/>
          </a:stretch>
        </p:blipFill>
        <p:spPr>
          <a:xfrm>
            <a:off x="1712029" y="2608339"/>
            <a:ext cx="5818960" cy="4309324"/>
          </a:xfrm>
          <a:prstGeom prst="rect">
            <a:avLst/>
          </a:prstGeom>
        </p:spPr>
      </p:pic>
      <p:sp>
        <p:nvSpPr>
          <p:cNvPr id="46" name="TextBox 45">
            <a:extLst>
              <a:ext uri="{FF2B5EF4-FFF2-40B4-BE49-F238E27FC236}">
                <a16:creationId xmlns:a16="http://schemas.microsoft.com/office/drawing/2014/main" id="{52224A4F-5819-17ED-D554-F7AE734FE66E}"/>
              </a:ext>
            </a:extLst>
          </p:cNvPr>
          <p:cNvSpPr txBox="1"/>
          <p:nvPr/>
        </p:nvSpPr>
        <p:spPr>
          <a:xfrm>
            <a:off x="9927990" y="2204153"/>
            <a:ext cx="2000869" cy="369332"/>
          </a:xfrm>
          <a:prstGeom prst="rect">
            <a:avLst/>
          </a:prstGeom>
          <a:solidFill>
            <a:srgbClr val="F3FF7B"/>
          </a:solidFill>
        </p:spPr>
        <p:txBody>
          <a:bodyPr wrap="none" rtlCol="0">
            <a:spAutoFit/>
          </a:bodyPr>
          <a:lstStyle/>
          <a:p>
            <a:pPr algn="l"/>
            <a:r>
              <a:rPr lang="en-US" i="1" dirty="0">
                <a:latin typeface="Times New Roman"/>
                <a:cs typeface="Times New Roman"/>
              </a:rPr>
              <a:t>FOM </a:t>
            </a:r>
            <a:r>
              <a:rPr lang="en-US" dirty="0">
                <a:latin typeface="Times New Roman"/>
                <a:cs typeface="Times New Roman"/>
              </a:rPr>
              <a:t>= </a:t>
            </a:r>
            <a:r>
              <a:rPr lang="en-US" i="1" dirty="0">
                <a:latin typeface="Times New Roman"/>
                <a:cs typeface="Times New Roman"/>
              </a:rPr>
              <a:t>LP</a:t>
            </a:r>
            <a:r>
              <a:rPr lang="en-US" baseline="30000" dirty="0">
                <a:latin typeface="Times New Roman"/>
                <a:cs typeface="Times New Roman"/>
              </a:rPr>
              <a:t>4 ~ </a:t>
            </a:r>
            <a:r>
              <a:rPr lang="en-US" i="1" dirty="0">
                <a:latin typeface="Times New Roman"/>
                <a:cs typeface="Times New Roman"/>
              </a:rPr>
              <a:t>N</a:t>
            </a:r>
            <a:r>
              <a:rPr lang="en-US" i="1" baseline="-25000" dirty="0">
                <a:latin typeface="Times New Roman"/>
                <a:cs typeface="Times New Roman"/>
              </a:rPr>
              <a:t>b</a:t>
            </a:r>
            <a:r>
              <a:rPr lang="en-US" baseline="30000" dirty="0">
                <a:latin typeface="Times New Roman"/>
                <a:cs typeface="Times New Roman"/>
              </a:rPr>
              <a:t>2</a:t>
            </a:r>
            <a:r>
              <a:rPr lang="en-US" i="1" dirty="0">
                <a:latin typeface="Times New Roman"/>
                <a:cs typeface="Times New Roman"/>
              </a:rPr>
              <a:t>P</a:t>
            </a:r>
            <a:r>
              <a:rPr lang="en-US" baseline="30000" dirty="0">
                <a:latin typeface="Times New Roman"/>
                <a:cs typeface="Times New Roman"/>
              </a:rPr>
              <a:t>4 </a:t>
            </a:r>
          </a:p>
        </p:txBody>
      </p:sp>
      <p:sp>
        <p:nvSpPr>
          <p:cNvPr id="2" name="Title 1">
            <a:extLst>
              <a:ext uri="{FF2B5EF4-FFF2-40B4-BE49-F238E27FC236}">
                <a16:creationId xmlns:a16="http://schemas.microsoft.com/office/drawing/2014/main" id="{B15EAD99-DA2F-F5CF-4BE0-0FF40385E252}"/>
              </a:ext>
            </a:extLst>
          </p:cNvPr>
          <p:cNvSpPr>
            <a:spLocks noGrp="1"/>
          </p:cNvSpPr>
          <p:nvPr>
            <p:ph type="title"/>
          </p:nvPr>
        </p:nvSpPr>
        <p:spPr>
          <a:xfrm>
            <a:off x="271697" y="-84347"/>
            <a:ext cx="11049000" cy="1325563"/>
          </a:xfrm>
        </p:spPr>
        <p:txBody>
          <a:bodyPr/>
          <a:lstStyle/>
          <a:p>
            <a:r>
              <a:rPr lang="en-US" dirty="0"/>
              <a:t>p bunch intensity and polarization</a:t>
            </a:r>
          </a:p>
        </p:txBody>
      </p:sp>
      <p:sp>
        <p:nvSpPr>
          <p:cNvPr id="3" name="Date Placeholder 2">
            <a:extLst>
              <a:ext uri="{FF2B5EF4-FFF2-40B4-BE49-F238E27FC236}">
                <a16:creationId xmlns:a16="http://schemas.microsoft.com/office/drawing/2014/main" id="{52F76A5E-2910-453A-112C-DAE5BB9A4EE8}"/>
              </a:ext>
            </a:extLst>
          </p:cNvPr>
          <p:cNvSpPr>
            <a:spLocks noGrp="1"/>
          </p:cNvSpPr>
          <p:nvPr>
            <p:ph type="dt" sz="half" idx="10"/>
          </p:nvPr>
        </p:nvSpPr>
        <p:spPr bwMode="auto">
          <a:xfrm>
            <a:off x="76200" y="6553200"/>
            <a:ext cx="17526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tabLst>
                <a:tab pos="1714500" algn="r"/>
              </a:tabLs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Wolfram Fischer</a:t>
            </a:r>
            <a:endParaRPr lang="en-US" dirty="0">
              <a:latin typeface="Times New Roman" pitchFamily="18" charset="0"/>
            </a:endParaRPr>
          </a:p>
        </p:txBody>
      </p:sp>
      <p:sp>
        <p:nvSpPr>
          <p:cNvPr id="4" name="Footer Placeholder 3">
            <a:extLst>
              <a:ext uri="{FF2B5EF4-FFF2-40B4-BE49-F238E27FC236}">
                <a16:creationId xmlns:a16="http://schemas.microsoft.com/office/drawing/2014/main" id="{5F7A7C68-940B-EB57-2A7C-1B51F602809A}"/>
              </a:ext>
            </a:extLst>
          </p:cNvPr>
          <p:cNvSpPr>
            <a:spLocks noGrp="1"/>
          </p:cNvSpPr>
          <p:nvPr>
            <p:ph type="ftr" sz="quarter" idx="11"/>
          </p:nvPr>
        </p:nvSpPr>
        <p:spPr bwMode="auto">
          <a:xfrm>
            <a:off x="8534400" y="6553200"/>
            <a:ext cx="4572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 </a:t>
            </a:r>
            <a:fld id="{6DDFC27F-93F2-477E-AD06-9129FC5F425E}" type="slidenum">
              <a:rPr lang="en-US" smtClean="0"/>
              <a:pPr>
                <a:defRPr/>
              </a:pPr>
              <a:t>36</a:t>
            </a:fld>
            <a:r>
              <a:rPr lang="en-US"/>
              <a:t> </a:t>
            </a:r>
            <a:endParaRPr lang="en-US" sz="800" dirty="0">
              <a:latin typeface="Times New Roman" pitchFamily="18" charset="0"/>
            </a:endParaRPr>
          </a:p>
        </p:txBody>
      </p:sp>
      <p:sp>
        <p:nvSpPr>
          <p:cNvPr id="9" name="TextBox 8">
            <a:extLst>
              <a:ext uri="{FF2B5EF4-FFF2-40B4-BE49-F238E27FC236}">
                <a16:creationId xmlns:a16="http://schemas.microsoft.com/office/drawing/2014/main" id="{6F92E956-F26B-AC46-0548-6805492377FE}"/>
              </a:ext>
            </a:extLst>
          </p:cNvPr>
          <p:cNvSpPr txBox="1"/>
          <p:nvPr/>
        </p:nvSpPr>
        <p:spPr>
          <a:xfrm>
            <a:off x="7608859" y="3906128"/>
            <a:ext cx="2428870" cy="1477328"/>
          </a:xfrm>
          <a:prstGeom prst="rect">
            <a:avLst/>
          </a:prstGeom>
          <a:noFill/>
        </p:spPr>
        <p:txBody>
          <a:bodyPr wrap="none" rtlCol="0">
            <a:spAutoFit/>
          </a:bodyPr>
          <a:lstStyle/>
          <a:p>
            <a:pPr algn="l"/>
            <a:r>
              <a:rPr lang="en-US" dirty="0"/>
              <a:t>main limits:</a:t>
            </a:r>
            <a:br>
              <a:rPr lang="en-US" dirty="0"/>
            </a:br>
            <a:r>
              <a:rPr lang="en-US" dirty="0">
                <a:solidFill>
                  <a:srgbClr val="FF0000"/>
                </a:solidFill>
              </a:rPr>
              <a:t>- injectors output</a:t>
            </a:r>
            <a:br>
              <a:rPr lang="en-US" dirty="0">
                <a:solidFill>
                  <a:srgbClr val="FF0000"/>
                </a:solidFill>
              </a:rPr>
            </a:br>
            <a:r>
              <a:rPr lang="en-US" dirty="0">
                <a:solidFill>
                  <a:srgbClr val="FF0000"/>
                </a:solidFill>
              </a:rPr>
              <a:t>- polarization</a:t>
            </a:r>
            <a:br>
              <a:rPr lang="en-US" dirty="0">
                <a:solidFill>
                  <a:srgbClr val="FF0000"/>
                </a:solidFill>
              </a:rPr>
            </a:br>
            <a:r>
              <a:rPr lang="en-US" dirty="0">
                <a:solidFill>
                  <a:srgbClr val="FF0000"/>
                </a:solidFill>
              </a:rPr>
              <a:t>- e-cloud in RHIC</a:t>
            </a:r>
            <a:br>
              <a:rPr lang="en-US" dirty="0">
                <a:solidFill>
                  <a:srgbClr val="FF0000"/>
                </a:solidFill>
              </a:rPr>
            </a:br>
            <a:r>
              <a:rPr lang="en-US" dirty="0">
                <a:solidFill>
                  <a:srgbClr val="FF0000"/>
                </a:solidFill>
              </a:rPr>
              <a:t>- beam-beam in RHIC</a:t>
            </a:r>
          </a:p>
        </p:txBody>
      </p:sp>
      <p:graphicFrame>
        <p:nvGraphicFramePr>
          <p:cNvPr id="10" name="Object 2048">
            <a:extLst>
              <a:ext uri="{FF2B5EF4-FFF2-40B4-BE49-F238E27FC236}">
                <a16:creationId xmlns:a16="http://schemas.microsoft.com/office/drawing/2014/main" id="{DEE6B61F-0FC1-5092-8BFE-B84BAB04F84C}"/>
              </a:ext>
            </a:extLst>
          </p:cNvPr>
          <p:cNvGraphicFramePr>
            <a:graphicFrameLocks noChangeAspect="1"/>
          </p:cNvGraphicFramePr>
          <p:nvPr/>
        </p:nvGraphicFramePr>
        <p:xfrm>
          <a:off x="8306184" y="892452"/>
          <a:ext cx="3622675" cy="779463"/>
        </p:xfrm>
        <a:graphic>
          <a:graphicData uri="http://schemas.openxmlformats.org/presentationml/2006/ole">
            <mc:AlternateContent xmlns:mc="http://schemas.openxmlformats.org/markup-compatibility/2006">
              <mc:Choice xmlns:v="urn:schemas-microsoft-com:vml" Requires="v">
                <p:oleObj name="Equation" r:id="rId3" imgW="2146300" imgH="444500" progId="Equation.3">
                  <p:embed/>
                </p:oleObj>
              </mc:Choice>
              <mc:Fallback>
                <p:oleObj name="Equation" r:id="rId3" imgW="2146300" imgH="444500" progId="Equation.3">
                  <p:embed/>
                  <p:pic>
                    <p:nvPicPr>
                      <p:cNvPr id="10" name="Object 2048">
                        <a:extLst>
                          <a:ext uri="{FF2B5EF4-FFF2-40B4-BE49-F238E27FC236}">
                            <a16:creationId xmlns:a16="http://schemas.microsoft.com/office/drawing/2014/main" id="{DEE6B61F-0FC1-5092-8BFE-B84BAB04F84C}"/>
                          </a:ext>
                        </a:extLst>
                      </p:cNvPr>
                      <p:cNvPicPr>
                        <a:picLocks noChangeAspect="1" noChangeArrowheads="1"/>
                      </p:cNvPicPr>
                      <p:nvPr/>
                    </p:nvPicPr>
                    <p:blipFill>
                      <a:blip r:embed="rId4"/>
                      <a:srcRect/>
                      <a:stretch>
                        <a:fillRect/>
                      </a:stretch>
                    </p:blipFill>
                    <p:spPr bwMode="auto">
                      <a:xfrm>
                        <a:off x="8306184" y="892452"/>
                        <a:ext cx="3622675" cy="779463"/>
                      </a:xfrm>
                      <a:prstGeom prst="rect">
                        <a:avLst/>
                      </a:prstGeom>
                      <a:solidFill>
                        <a:srgbClr val="FFFF99"/>
                      </a:solidFill>
                    </p:spPr>
                  </p:pic>
                </p:oleObj>
              </mc:Fallback>
            </mc:AlternateContent>
          </a:graphicData>
        </a:graphic>
      </p:graphicFrame>
      <p:sp>
        <p:nvSpPr>
          <p:cNvPr id="11" name="Oval 10">
            <a:extLst>
              <a:ext uri="{FF2B5EF4-FFF2-40B4-BE49-F238E27FC236}">
                <a16:creationId xmlns:a16="http://schemas.microsoft.com/office/drawing/2014/main" id="{7D12477E-4AC6-EC45-C9C9-67C03B35A0F2}"/>
              </a:ext>
            </a:extLst>
          </p:cNvPr>
          <p:cNvSpPr/>
          <p:nvPr/>
        </p:nvSpPr>
        <p:spPr bwMode="auto">
          <a:xfrm>
            <a:off x="10605483" y="2165768"/>
            <a:ext cx="1305888" cy="386698"/>
          </a:xfrm>
          <a:prstGeom prst="ellipse">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fontAlgn="base" hangingPunct="0">
              <a:spcBef>
                <a:spcPct val="0"/>
              </a:spcBef>
              <a:spcAft>
                <a:spcPct val="0"/>
              </a:spcAft>
            </a:pPr>
            <a:endParaRPr lang="en-US" sz="2400">
              <a:latin typeface="Arial" charset="0"/>
            </a:endParaRPr>
          </a:p>
        </p:txBody>
      </p:sp>
      <p:grpSp>
        <p:nvGrpSpPr>
          <p:cNvPr id="15" name="Group 14">
            <a:extLst>
              <a:ext uri="{FF2B5EF4-FFF2-40B4-BE49-F238E27FC236}">
                <a16:creationId xmlns:a16="http://schemas.microsoft.com/office/drawing/2014/main" id="{A944DB56-757C-C11E-A235-02EEF7F29BA8}"/>
              </a:ext>
            </a:extLst>
          </p:cNvPr>
          <p:cNvGrpSpPr/>
          <p:nvPr/>
        </p:nvGrpSpPr>
        <p:grpSpPr>
          <a:xfrm>
            <a:off x="5029201" y="2165768"/>
            <a:ext cx="2980303" cy="756305"/>
            <a:chOff x="3821141" y="1916668"/>
            <a:chExt cx="2980303" cy="756305"/>
          </a:xfrm>
        </p:grpSpPr>
        <p:cxnSp>
          <p:nvCxnSpPr>
            <p:cNvPr id="16" name="Straight Arrow Connector 15">
              <a:extLst>
                <a:ext uri="{FF2B5EF4-FFF2-40B4-BE49-F238E27FC236}">
                  <a16:creationId xmlns:a16="http://schemas.microsoft.com/office/drawing/2014/main" id="{A475174B-6360-0E0B-05CF-DC4398B10E9C}"/>
                </a:ext>
              </a:extLst>
            </p:cNvPr>
            <p:cNvCxnSpPr>
              <a:cxnSpLocks/>
            </p:cNvCxnSpPr>
            <p:nvPr/>
          </p:nvCxnSpPr>
          <p:spPr bwMode="auto">
            <a:xfrm>
              <a:off x="3951259" y="2265500"/>
              <a:ext cx="0" cy="407473"/>
            </a:xfrm>
            <a:prstGeom prst="straightConnector1">
              <a:avLst/>
            </a:prstGeom>
            <a:noFill/>
            <a:ln w="19050" cap="flat" cmpd="sng" algn="ctr">
              <a:solidFill>
                <a:schemeClr val="tx1"/>
              </a:solidFill>
              <a:prstDash val="solid"/>
              <a:round/>
              <a:headEnd type="none" w="med" len="med"/>
              <a:tailEnd type="arrow"/>
            </a:ln>
            <a:effectLst/>
          </p:spPr>
        </p:cxnSp>
        <p:sp>
          <p:nvSpPr>
            <p:cNvPr id="17" name="TextBox 16">
              <a:extLst>
                <a:ext uri="{FF2B5EF4-FFF2-40B4-BE49-F238E27FC236}">
                  <a16:creationId xmlns:a16="http://schemas.microsoft.com/office/drawing/2014/main" id="{C421294A-3B6E-C5A3-CC38-8C1AA71F1C7D}"/>
                </a:ext>
              </a:extLst>
            </p:cNvPr>
            <p:cNvSpPr txBox="1"/>
            <p:nvPr/>
          </p:nvSpPr>
          <p:spPr>
            <a:xfrm>
              <a:off x="3821141" y="1916668"/>
              <a:ext cx="2980303" cy="369332"/>
            </a:xfrm>
            <a:prstGeom prst="rect">
              <a:avLst/>
            </a:prstGeom>
            <a:noFill/>
          </p:spPr>
          <p:txBody>
            <a:bodyPr wrap="none" rtlCol="0">
              <a:spAutoFit/>
            </a:bodyPr>
            <a:lstStyle/>
            <a:p>
              <a:r>
                <a:rPr lang="en-US" dirty="0"/>
                <a:t>beam-beam compensation </a:t>
              </a:r>
            </a:p>
          </p:txBody>
        </p:sp>
      </p:grpSp>
      <p:grpSp>
        <p:nvGrpSpPr>
          <p:cNvPr id="18" name="Group 17">
            <a:extLst>
              <a:ext uri="{FF2B5EF4-FFF2-40B4-BE49-F238E27FC236}">
                <a16:creationId xmlns:a16="http://schemas.microsoft.com/office/drawing/2014/main" id="{9E2530AC-7295-4841-67A5-B63D45B0757A}"/>
              </a:ext>
            </a:extLst>
          </p:cNvPr>
          <p:cNvGrpSpPr/>
          <p:nvPr/>
        </p:nvGrpSpPr>
        <p:grpSpPr>
          <a:xfrm>
            <a:off x="4572000" y="1905000"/>
            <a:ext cx="5509366" cy="1653746"/>
            <a:chOff x="3821141" y="1916668"/>
            <a:chExt cx="5509366" cy="1653746"/>
          </a:xfrm>
        </p:grpSpPr>
        <p:cxnSp>
          <p:nvCxnSpPr>
            <p:cNvPr id="19" name="Straight Arrow Connector 18">
              <a:extLst>
                <a:ext uri="{FF2B5EF4-FFF2-40B4-BE49-F238E27FC236}">
                  <a16:creationId xmlns:a16="http://schemas.microsoft.com/office/drawing/2014/main" id="{160EE57C-B55D-179E-7CA4-25A76AFF01E8}"/>
                </a:ext>
              </a:extLst>
            </p:cNvPr>
            <p:cNvCxnSpPr>
              <a:cxnSpLocks/>
            </p:cNvCxnSpPr>
            <p:nvPr/>
          </p:nvCxnSpPr>
          <p:spPr bwMode="auto">
            <a:xfrm>
              <a:off x="3973541" y="2297668"/>
              <a:ext cx="0" cy="1272746"/>
            </a:xfrm>
            <a:prstGeom prst="straightConnector1">
              <a:avLst/>
            </a:prstGeom>
            <a:noFill/>
            <a:ln w="19050" cap="flat" cmpd="sng" algn="ctr">
              <a:solidFill>
                <a:schemeClr val="tx1"/>
              </a:solidFill>
              <a:prstDash val="solid"/>
              <a:round/>
              <a:headEnd type="none" w="med" len="med"/>
              <a:tailEnd type="arrow"/>
            </a:ln>
            <a:effectLst/>
          </p:spPr>
        </p:cxnSp>
        <p:sp>
          <p:nvSpPr>
            <p:cNvPr id="20" name="TextBox 19">
              <a:extLst>
                <a:ext uri="{FF2B5EF4-FFF2-40B4-BE49-F238E27FC236}">
                  <a16:creationId xmlns:a16="http://schemas.microsoft.com/office/drawing/2014/main" id="{CE297BB8-1FB0-5A4C-58D9-A15014796D2F}"/>
                </a:ext>
              </a:extLst>
            </p:cNvPr>
            <p:cNvSpPr txBox="1"/>
            <p:nvPr/>
          </p:nvSpPr>
          <p:spPr>
            <a:xfrm>
              <a:off x="3821141" y="1916668"/>
              <a:ext cx="5509366" cy="369332"/>
            </a:xfrm>
            <a:prstGeom prst="rect">
              <a:avLst/>
            </a:prstGeom>
            <a:noFill/>
          </p:spPr>
          <p:txBody>
            <a:bodyPr wrap="none" rtlCol="0">
              <a:spAutoFit/>
            </a:bodyPr>
            <a:lstStyle/>
            <a:p>
              <a:r>
                <a:rPr lang="en-US" dirty="0"/>
                <a:t>polarized source upgrade with Atomic Beam Source</a:t>
              </a:r>
            </a:p>
          </p:txBody>
        </p:sp>
      </p:grpSp>
      <p:grpSp>
        <p:nvGrpSpPr>
          <p:cNvPr id="21" name="Group 20">
            <a:extLst>
              <a:ext uri="{FF2B5EF4-FFF2-40B4-BE49-F238E27FC236}">
                <a16:creationId xmlns:a16="http://schemas.microsoft.com/office/drawing/2014/main" id="{2A798DAE-0E9E-0109-F0DD-19E59E5A142D}"/>
              </a:ext>
            </a:extLst>
          </p:cNvPr>
          <p:cNvGrpSpPr/>
          <p:nvPr/>
        </p:nvGrpSpPr>
        <p:grpSpPr>
          <a:xfrm>
            <a:off x="4267201" y="1630632"/>
            <a:ext cx="3733401" cy="2101109"/>
            <a:chOff x="3821141" y="1916668"/>
            <a:chExt cx="3733401" cy="2101109"/>
          </a:xfrm>
        </p:grpSpPr>
        <p:cxnSp>
          <p:nvCxnSpPr>
            <p:cNvPr id="22" name="Straight Arrow Connector 21">
              <a:extLst>
                <a:ext uri="{FF2B5EF4-FFF2-40B4-BE49-F238E27FC236}">
                  <a16:creationId xmlns:a16="http://schemas.microsoft.com/office/drawing/2014/main" id="{DC5FB62B-A3A6-FF43-1AAE-25F27207FE4E}"/>
                </a:ext>
              </a:extLst>
            </p:cNvPr>
            <p:cNvCxnSpPr>
              <a:cxnSpLocks/>
            </p:cNvCxnSpPr>
            <p:nvPr/>
          </p:nvCxnSpPr>
          <p:spPr bwMode="auto">
            <a:xfrm>
              <a:off x="3973541" y="2267236"/>
              <a:ext cx="0" cy="1750541"/>
            </a:xfrm>
            <a:prstGeom prst="straightConnector1">
              <a:avLst/>
            </a:prstGeom>
            <a:noFill/>
            <a:ln w="19050" cap="flat" cmpd="sng" algn="ctr">
              <a:solidFill>
                <a:schemeClr val="tx1"/>
              </a:solidFill>
              <a:prstDash val="solid"/>
              <a:round/>
              <a:headEnd type="none" w="med" len="med"/>
              <a:tailEnd type="arrow"/>
            </a:ln>
            <a:effectLst/>
          </p:spPr>
        </p:cxnSp>
        <p:sp>
          <p:nvSpPr>
            <p:cNvPr id="23" name="TextBox 22">
              <a:extLst>
                <a:ext uri="{FF2B5EF4-FFF2-40B4-BE49-F238E27FC236}">
                  <a16:creationId xmlns:a16="http://schemas.microsoft.com/office/drawing/2014/main" id="{425472ED-3EC1-AF84-B21F-B9A0520D2085}"/>
                </a:ext>
              </a:extLst>
            </p:cNvPr>
            <p:cNvSpPr txBox="1"/>
            <p:nvPr/>
          </p:nvSpPr>
          <p:spPr>
            <a:xfrm>
              <a:off x="3821141" y="1916668"/>
              <a:ext cx="3733401" cy="369332"/>
            </a:xfrm>
            <a:prstGeom prst="rect">
              <a:avLst/>
            </a:prstGeom>
            <a:noFill/>
          </p:spPr>
          <p:txBody>
            <a:bodyPr wrap="none" rtlCol="0">
              <a:spAutoFit/>
            </a:bodyPr>
            <a:lstStyle/>
            <a:p>
              <a:r>
                <a:rPr lang="en-US" dirty="0"/>
                <a:t>AGS tune jumps, RHIC 9 MHz RF</a:t>
              </a:r>
              <a:endParaRPr lang="en-US" sz="1400" dirty="0"/>
            </a:p>
          </p:txBody>
        </p:sp>
      </p:grpSp>
      <p:grpSp>
        <p:nvGrpSpPr>
          <p:cNvPr id="27" name="Group 26">
            <a:extLst>
              <a:ext uri="{FF2B5EF4-FFF2-40B4-BE49-F238E27FC236}">
                <a16:creationId xmlns:a16="http://schemas.microsoft.com/office/drawing/2014/main" id="{C6003716-3D14-FAD7-0B06-9D9457FCA2FA}"/>
              </a:ext>
            </a:extLst>
          </p:cNvPr>
          <p:cNvGrpSpPr/>
          <p:nvPr/>
        </p:nvGrpSpPr>
        <p:grpSpPr>
          <a:xfrm>
            <a:off x="3425471" y="1371600"/>
            <a:ext cx="1852653" cy="2903838"/>
            <a:chOff x="3821141" y="1916668"/>
            <a:chExt cx="1852653" cy="2903838"/>
          </a:xfrm>
        </p:grpSpPr>
        <p:cxnSp>
          <p:nvCxnSpPr>
            <p:cNvPr id="28" name="Straight Arrow Connector 27">
              <a:extLst>
                <a:ext uri="{FF2B5EF4-FFF2-40B4-BE49-F238E27FC236}">
                  <a16:creationId xmlns:a16="http://schemas.microsoft.com/office/drawing/2014/main" id="{3141C4E7-C42D-FAC1-ED67-D6C0C4F2BF78}"/>
                </a:ext>
              </a:extLst>
            </p:cNvPr>
            <p:cNvCxnSpPr>
              <a:cxnSpLocks/>
            </p:cNvCxnSpPr>
            <p:nvPr/>
          </p:nvCxnSpPr>
          <p:spPr bwMode="auto">
            <a:xfrm>
              <a:off x="3951259" y="2278376"/>
              <a:ext cx="0" cy="2542130"/>
            </a:xfrm>
            <a:prstGeom prst="straightConnector1">
              <a:avLst/>
            </a:prstGeom>
            <a:noFill/>
            <a:ln w="19050" cap="flat" cmpd="sng" algn="ctr">
              <a:solidFill>
                <a:schemeClr val="tx1"/>
              </a:solidFill>
              <a:prstDash val="solid"/>
              <a:round/>
              <a:headEnd type="none" w="med" len="med"/>
              <a:tailEnd type="arrow"/>
            </a:ln>
            <a:effectLst/>
          </p:spPr>
        </p:cxnSp>
        <p:sp>
          <p:nvSpPr>
            <p:cNvPr id="29" name="TextBox 28">
              <a:extLst>
                <a:ext uri="{FF2B5EF4-FFF2-40B4-BE49-F238E27FC236}">
                  <a16:creationId xmlns:a16="http://schemas.microsoft.com/office/drawing/2014/main" id="{D94CCC62-B394-A765-A20A-6387605383A8}"/>
                </a:ext>
              </a:extLst>
            </p:cNvPr>
            <p:cNvSpPr txBox="1"/>
            <p:nvPr/>
          </p:nvSpPr>
          <p:spPr>
            <a:xfrm>
              <a:off x="3821141" y="1916668"/>
              <a:ext cx="1852653" cy="369332"/>
            </a:xfrm>
            <a:prstGeom prst="rect">
              <a:avLst/>
            </a:prstGeom>
            <a:noFill/>
          </p:spPr>
          <p:txBody>
            <a:bodyPr wrap="none" rtlCol="0">
              <a:spAutoFit/>
            </a:bodyPr>
            <a:lstStyle/>
            <a:p>
              <a:r>
                <a:rPr lang="en-US" dirty="0"/>
                <a:t>AGS cold snake</a:t>
              </a:r>
              <a:endParaRPr lang="en-US" sz="1400" dirty="0"/>
            </a:p>
          </p:txBody>
        </p:sp>
      </p:grpSp>
      <p:grpSp>
        <p:nvGrpSpPr>
          <p:cNvPr id="34" name="Group 33">
            <a:extLst>
              <a:ext uri="{FF2B5EF4-FFF2-40B4-BE49-F238E27FC236}">
                <a16:creationId xmlns:a16="http://schemas.microsoft.com/office/drawing/2014/main" id="{65A1C6FF-A425-700F-E49C-0F1B8CAA58A6}"/>
              </a:ext>
            </a:extLst>
          </p:cNvPr>
          <p:cNvGrpSpPr/>
          <p:nvPr/>
        </p:nvGrpSpPr>
        <p:grpSpPr>
          <a:xfrm>
            <a:off x="3252747" y="990600"/>
            <a:ext cx="4483244" cy="3962400"/>
            <a:chOff x="3821141" y="1916668"/>
            <a:chExt cx="4483244" cy="3962400"/>
          </a:xfrm>
        </p:grpSpPr>
        <p:cxnSp>
          <p:nvCxnSpPr>
            <p:cNvPr id="35" name="Straight Arrow Connector 34">
              <a:extLst>
                <a:ext uri="{FF2B5EF4-FFF2-40B4-BE49-F238E27FC236}">
                  <a16:creationId xmlns:a16="http://schemas.microsoft.com/office/drawing/2014/main" id="{FC39CE0E-EB95-07C5-C69B-7F49A8398B2A}"/>
                </a:ext>
              </a:extLst>
            </p:cNvPr>
            <p:cNvCxnSpPr/>
            <p:nvPr/>
          </p:nvCxnSpPr>
          <p:spPr bwMode="auto">
            <a:xfrm>
              <a:off x="3954617" y="2297668"/>
              <a:ext cx="1" cy="3581400"/>
            </a:xfrm>
            <a:prstGeom prst="straightConnector1">
              <a:avLst/>
            </a:prstGeom>
            <a:noFill/>
            <a:ln w="19050" cap="flat" cmpd="sng" algn="ctr">
              <a:solidFill>
                <a:schemeClr val="tx1"/>
              </a:solidFill>
              <a:prstDash val="solid"/>
              <a:round/>
              <a:headEnd type="none" w="med" len="med"/>
              <a:tailEnd type="arrow"/>
            </a:ln>
            <a:effectLst/>
          </p:spPr>
        </p:cxnSp>
        <p:sp>
          <p:nvSpPr>
            <p:cNvPr id="36" name="TextBox 35">
              <a:extLst>
                <a:ext uri="{FF2B5EF4-FFF2-40B4-BE49-F238E27FC236}">
                  <a16:creationId xmlns:a16="http://schemas.microsoft.com/office/drawing/2014/main" id="{0808A9F7-618B-4E85-A977-E64A9D55F912}"/>
                </a:ext>
              </a:extLst>
            </p:cNvPr>
            <p:cNvSpPr txBox="1"/>
            <p:nvPr/>
          </p:nvSpPr>
          <p:spPr>
            <a:xfrm>
              <a:off x="3821141" y="1916668"/>
              <a:ext cx="4483244" cy="369332"/>
            </a:xfrm>
            <a:prstGeom prst="rect">
              <a:avLst/>
            </a:prstGeom>
            <a:noFill/>
          </p:spPr>
          <p:txBody>
            <a:bodyPr wrap="none" rtlCol="0">
              <a:spAutoFit/>
            </a:bodyPr>
            <a:lstStyle/>
            <a:p>
              <a:r>
                <a:rPr lang="en-US" dirty="0"/>
                <a:t>polarized source upgrade with </a:t>
              </a:r>
              <a:r>
                <a:rPr lang="en-US" dirty="0" err="1"/>
                <a:t>sc</a:t>
              </a:r>
              <a:r>
                <a:rPr lang="en-US" dirty="0"/>
                <a:t> solenoid</a:t>
              </a:r>
              <a:endParaRPr lang="en-US" sz="1400" dirty="0"/>
            </a:p>
          </p:txBody>
        </p:sp>
      </p:grpSp>
      <p:grpSp>
        <p:nvGrpSpPr>
          <p:cNvPr id="41" name="Group 40">
            <a:extLst>
              <a:ext uri="{FF2B5EF4-FFF2-40B4-BE49-F238E27FC236}">
                <a16:creationId xmlns:a16="http://schemas.microsoft.com/office/drawing/2014/main" id="{9F1AA198-1DA8-AE73-1446-CE95B853EA71}"/>
              </a:ext>
            </a:extLst>
          </p:cNvPr>
          <p:cNvGrpSpPr/>
          <p:nvPr/>
        </p:nvGrpSpPr>
        <p:grpSpPr>
          <a:xfrm>
            <a:off x="3060557" y="762000"/>
            <a:ext cx="1993429" cy="4419600"/>
            <a:chOff x="3821141" y="1916668"/>
            <a:chExt cx="1993429" cy="4419600"/>
          </a:xfrm>
        </p:grpSpPr>
        <p:cxnSp>
          <p:nvCxnSpPr>
            <p:cNvPr id="42" name="Straight Arrow Connector 41">
              <a:extLst>
                <a:ext uri="{FF2B5EF4-FFF2-40B4-BE49-F238E27FC236}">
                  <a16:creationId xmlns:a16="http://schemas.microsoft.com/office/drawing/2014/main" id="{95246374-AF49-F028-DCF4-185B6874AD20}"/>
                </a:ext>
              </a:extLst>
            </p:cNvPr>
            <p:cNvCxnSpPr/>
            <p:nvPr/>
          </p:nvCxnSpPr>
          <p:spPr bwMode="auto">
            <a:xfrm>
              <a:off x="3954617" y="2297668"/>
              <a:ext cx="6368" cy="4038600"/>
            </a:xfrm>
            <a:prstGeom prst="straightConnector1">
              <a:avLst/>
            </a:prstGeom>
            <a:noFill/>
            <a:ln w="19050" cap="flat" cmpd="sng" algn="ctr">
              <a:solidFill>
                <a:schemeClr val="tx1"/>
              </a:solidFill>
              <a:prstDash val="solid"/>
              <a:round/>
              <a:headEnd type="none" w="med" len="med"/>
              <a:tailEnd type="arrow"/>
            </a:ln>
            <a:effectLst/>
          </p:spPr>
        </p:cxnSp>
        <p:sp>
          <p:nvSpPr>
            <p:cNvPr id="43" name="TextBox 42">
              <a:extLst>
                <a:ext uri="{FF2B5EF4-FFF2-40B4-BE49-F238E27FC236}">
                  <a16:creationId xmlns:a16="http://schemas.microsoft.com/office/drawing/2014/main" id="{745B11D5-2F38-E447-42A5-C30112BBC637}"/>
                </a:ext>
              </a:extLst>
            </p:cNvPr>
            <p:cNvSpPr txBox="1"/>
            <p:nvPr/>
          </p:nvSpPr>
          <p:spPr>
            <a:xfrm>
              <a:off x="3821141" y="1916668"/>
              <a:ext cx="1993429" cy="369332"/>
            </a:xfrm>
            <a:prstGeom prst="rect">
              <a:avLst/>
            </a:prstGeom>
            <a:noFill/>
          </p:spPr>
          <p:txBody>
            <a:bodyPr wrap="none" rtlCol="0">
              <a:spAutoFit/>
            </a:bodyPr>
            <a:lstStyle/>
            <a:p>
              <a:r>
                <a:rPr lang="en-US" dirty="0"/>
                <a:t>AGS warm snake</a:t>
              </a:r>
              <a:endParaRPr lang="en-US" sz="1400" dirty="0"/>
            </a:p>
          </p:txBody>
        </p:sp>
      </p:grpSp>
      <p:sp>
        <p:nvSpPr>
          <p:cNvPr id="31" name="TextBox 30">
            <a:extLst>
              <a:ext uri="{FF2B5EF4-FFF2-40B4-BE49-F238E27FC236}">
                <a16:creationId xmlns:a16="http://schemas.microsoft.com/office/drawing/2014/main" id="{26B159BF-F94D-B67C-DF8F-B7B27021F6F8}"/>
              </a:ext>
            </a:extLst>
          </p:cNvPr>
          <p:cNvSpPr txBox="1"/>
          <p:nvPr/>
        </p:nvSpPr>
        <p:spPr>
          <a:xfrm>
            <a:off x="7530989" y="5717463"/>
            <a:ext cx="3633051" cy="707886"/>
          </a:xfrm>
          <a:prstGeom prst="rect">
            <a:avLst/>
          </a:prstGeom>
          <a:solidFill>
            <a:schemeClr val="bg1"/>
          </a:solidFill>
        </p:spPr>
        <p:txBody>
          <a:bodyPr wrap="none" rtlCol="0">
            <a:spAutoFit/>
          </a:bodyPr>
          <a:lstStyle/>
          <a:p>
            <a:pPr algn="l"/>
            <a:r>
              <a:rPr lang="en-US" sz="2000" dirty="0"/>
              <a:t>A. Zelenski, H. Huang, </a:t>
            </a:r>
            <a:br>
              <a:rPr lang="en-US" sz="2000" dirty="0"/>
            </a:br>
            <a:r>
              <a:rPr lang="en-US" sz="2000" dirty="0"/>
              <a:t>K. Gardner, K. Zeno, RF, et al.</a:t>
            </a:r>
          </a:p>
        </p:txBody>
      </p:sp>
      <p:sp>
        <p:nvSpPr>
          <p:cNvPr id="5" name="TextBox 4">
            <a:extLst>
              <a:ext uri="{FF2B5EF4-FFF2-40B4-BE49-F238E27FC236}">
                <a16:creationId xmlns:a16="http://schemas.microsoft.com/office/drawing/2014/main" id="{057829D3-4918-E45C-1CAB-36E0CB013B25}"/>
              </a:ext>
            </a:extLst>
          </p:cNvPr>
          <p:cNvSpPr txBox="1"/>
          <p:nvPr/>
        </p:nvSpPr>
        <p:spPr>
          <a:xfrm>
            <a:off x="9803775" y="2614296"/>
            <a:ext cx="2320042" cy="307777"/>
          </a:xfrm>
          <a:prstGeom prst="rect">
            <a:avLst/>
          </a:prstGeom>
          <a:noFill/>
        </p:spPr>
        <p:txBody>
          <a:bodyPr wrap="square" rtlCol="0">
            <a:spAutoFit/>
          </a:bodyPr>
          <a:lstStyle/>
          <a:p>
            <a:r>
              <a:rPr lang="en-US" sz="1400" dirty="0"/>
              <a:t>(double-spin experiments)</a:t>
            </a:r>
          </a:p>
        </p:txBody>
      </p:sp>
    </p:spTree>
    <p:extLst>
      <p:ext uri="{BB962C8B-B14F-4D97-AF65-F5344CB8AC3E}">
        <p14:creationId xmlns:p14="http://schemas.microsoft.com/office/powerpoint/2010/main" val="387119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EFE5B-4A3B-8B8F-932B-F9A78AB38290}"/>
            </a:ext>
          </a:extLst>
        </p:cNvPr>
        <p:cNvGrpSpPr/>
        <p:nvPr/>
      </p:nvGrpSpPr>
      <p:grpSpPr>
        <a:xfrm>
          <a:off x="0" y="0"/>
          <a:ext cx="0" cy="0"/>
          <a:chOff x="0" y="0"/>
          <a:chExt cx="0" cy="0"/>
        </a:xfrm>
      </p:grpSpPr>
      <p:pic>
        <p:nvPicPr>
          <p:cNvPr id="8" name="Picture 7" descr="RHOBBCf2.tiff">
            <a:extLst>
              <a:ext uri="{FF2B5EF4-FFF2-40B4-BE49-F238E27FC236}">
                <a16:creationId xmlns:a16="http://schemas.microsoft.com/office/drawing/2014/main" id="{79923622-61EA-6C1D-6853-547BB199A9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0441" y="477065"/>
            <a:ext cx="6021560" cy="2142568"/>
          </a:xfrm>
          <a:prstGeom prst="rect">
            <a:avLst/>
          </a:prstGeom>
        </p:spPr>
      </p:pic>
      <p:sp>
        <p:nvSpPr>
          <p:cNvPr id="2" name="Title 1">
            <a:extLst>
              <a:ext uri="{FF2B5EF4-FFF2-40B4-BE49-F238E27FC236}">
                <a16:creationId xmlns:a16="http://schemas.microsoft.com/office/drawing/2014/main" id="{E398CE87-7A95-1280-DF12-C52F0839A856}"/>
              </a:ext>
            </a:extLst>
          </p:cNvPr>
          <p:cNvSpPr>
            <a:spLocks noGrp="1"/>
          </p:cNvSpPr>
          <p:nvPr>
            <p:ph type="title"/>
          </p:nvPr>
        </p:nvSpPr>
        <p:spPr>
          <a:xfrm>
            <a:off x="301677" y="65147"/>
            <a:ext cx="11049000" cy="1325563"/>
          </a:xfrm>
        </p:spPr>
        <p:txBody>
          <a:bodyPr>
            <a:normAutofit/>
          </a:bodyPr>
          <a:lstStyle/>
          <a:p>
            <a:r>
              <a:rPr lang="en-US" sz="3600" dirty="0"/>
              <a:t>Head-on</a:t>
            </a:r>
            <a:r>
              <a:rPr lang="en-US" sz="4000" dirty="0"/>
              <a:t> bb compensation</a:t>
            </a:r>
            <a:endParaRPr lang="en-US" sz="2400" b="0" dirty="0">
              <a:solidFill>
                <a:srgbClr val="FF0000"/>
              </a:solidFill>
            </a:endParaRPr>
          </a:p>
        </p:txBody>
      </p:sp>
      <p:sp>
        <p:nvSpPr>
          <p:cNvPr id="3" name="Date Placeholder 2">
            <a:extLst>
              <a:ext uri="{FF2B5EF4-FFF2-40B4-BE49-F238E27FC236}">
                <a16:creationId xmlns:a16="http://schemas.microsoft.com/office/drawing/2014/main" id="{3D886BF7-8C2B-8B0E-2E65-9F0885F2BC14}"/>
              </a:ext>
            </a:extLst>
          </p:cNvPr>
          <p:cNvSpPr>
            <a:spLocks noGrp="1"/>
          </p:cNvSpPr>
          <p:nvPr>
            <p:ph type="dt" sz="half" idx="10"/>
          </p:nvPr>
        </p:nvSpPr>
        <p:spPr bwMode="auto">
          <a:xfrm>
            <a:off x="76200" y="6553200"/>
            <a:ext cx="17526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tabLst>
                <a:tab pos="1714500" algn="r"/>
              </a:tabLs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Wolfram Fischer</a:t>
            </a:r>
            <a:endParaRPr lang="en-US" dirty="0">
              <a:latin typeface="Times New Roman" pitchFamily="18" charset="0"/>
            </a:endParaRPr>
          </a:p>
        </p:txBody>
      </p:sp>
      <p:sp>
        <p:nvSpPr>
          <p:cNvPr id="4" name="Footer Placeholder 3">
            <a:extLst>
              <a:ext uri="{FF2B5EF4-FFF2-40B4-BE49-F238E27FC236}">
                <a16:creationId xmlns:a16="http://schemas.microsoft.com/office/drawing/2014/main" id="{344020F8-0336-F8A0-BEA3-8AC51FC318EB}"/>
              </a:ext>
            </a:extLst>
          </p:cNvPr>
          <p:cNvSpPr>
            <a:spLocks noGrp="1"/>
          </p:cNvSpPr>
          <p:nvPr>
            <p:ph type="ftr" sz="quarter" idx="11"/>
          </p:nvPr>
        </p:nvSpPr>
        <p:spPr bwMode="auto">
          <a:xfrm>
            <a:off x="8534400" y="6553200"/>
            <a:ext cx="457200" cy="30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a:lstStyle>
          <a:p>
            <a:pPr>
              <a:defRPr/>
            </a:pPr>
            <a:r>
              <a:rPr lang="en-US"/>
              <a:t> </a:t>
            </a:r>
            <a:fld id="{6DDFC27F-93F2-477E-AD06-9129FC5F425E}" type="slidenum">
              <a:rPr lang="en-US" smtClean="0"/>
              <a:pPr>
                <a:defRPr/>
              </a:pPr>
              <a:t>37</a:t>
            </a:fld>
            <a:r>
              <a:rPr lang="en-US"/>
              <a:t> </a:t>
            </a:r>
            <a:endParaRPr lang="en-US" sz="800" dirty="0">
              <a:latin typeface="Times New Roman" pitchFamily="18" charset="0"/>
            </a:endParaRPr>
          </a:p>
        </p:txBody>
      </p:sp>
      <p:sp>
        <p:nvSpPr>
          <p:cNvPr id="16" name="TextBox 15">
            <a:extLst>
              <a:ext uri="{FF2B5EF4-FFF2-40B4-BE49-F238E27FC236}">
                <a16:creationId xmlns:a16="http://schemas.microsoft.com/office/drawing/2014/main" id="{164015FA-C1C8-9C3A-510E-6F1C675DE86B}"/>
              </a:ext>
            </a:extLst>
          </p:cNvPr>
          <p:cNvSpPr txBox="1"/>
          <p:nvPr/>
        </p:nvSpPr>
        <p:spPr>
          <a:xfrm>
            <a:off x="635930" y="2155471"/>
            <a:ext cx="7599481" cy="800219"/>
          </a:xfrm>
          <a:prstGeom prst="rect">
            <a:avLst/>
          </a:prstGeom>
          <a:noFill/>
        </p:spPr>
        <p:txBody>
          <a:bodyPr wrap="none" rtlCol="0">
            <a:spAutoFit/>
          </a:bodyPr>
          <a:lstStyle/>
          <a:p>
            <a:r>
              <a:rPr lang="en-US" dirty="0"/>
              <a:t>tune distribution measured with BTF and p+Al collisions</a:t>
            </a:r>
            <a:br>
              <a:rPr lang="en-US" dirty="0"/>
            </a:br>
            <a:r>
              <a:rPr lang="en-US" sz="1600" dirty="0"/>
              <a:t>   </a:t>
            </a:r>
            <a:r>
              <a:rPr lang="en-US" sz="1200" dirty="0">
                <a:solidFill>
                  <a:srgbClr val="0000FF"/>
                </a:solidFill>
              </a:rPr>
              <a:t>proton beam: (</a:t>
            </a:r>
            <a:r>
              <a:rPr lang="en-US" sz="1200" i="1" dirty="0" err="1">
                <a:solidFill>
                  <a:srgbClr val="0000FF"/>
                </a:solidFill>
              </a:rPr>
              <a:t>Q</a:t>
            </a:r>
            <a:r>
              <a:rPr lang="en-US" sz="1200" i="1" baseline="-25000" dirty="0" err="1">
                <a:solidFill>
                  <a:srgbClr val="0000FF"/>
                </a:solidFill>
              </a:rPr>
              <a:t>x</a:t>
            </a:r>
            <a:r>
              <a:rPr lang="en-US" sz="1200" dirty="0" err="1">
                <a:solidFill>
                  <a:srgbClr val="0000FF"/>
                </a:solidFill>
              </a:rPr>
              <a:t>,</a:t>
            </a:r>
            <a:r>
              <a:rPr lang="en-US" sz="1200" i="1" dirty="0" err="1">
                <a:solidFill>
                  <a:srgbClr val="0000FF"/>
                </a:solidFill>
              </a:rPr>
              <a:t>Q</a:t>
            </a:r>
            <a:r>
              <a:rPr lang="en-US" sz="1200" i="1" baseline="-25000" dirty="0" err="1">
                <a:solidFill>
                  <a:srgbClr val="0000FF"/>
                </a:solidFill>
              </a:rPr>
              <a:t>y</a:t>
            </a:r>
            <a:r>
              <a:rPr lang="en-US" sz="1200" dirty="0">
                <a:solidFill>
                  <a:srgbClr val="0000FF"/>
                </a:solidFill>
              </a:rPr>
              <a:t>) = (.685,.695); Al beam: (</a:t>
            </a:r>
            <a:r>
              <a:rPr lang="en-US" sz="1200" i="1" dirty="0" err="1">
                <a:solidFill>
                  <a:srgbClr val="0000FF"/>
                </a:solidFill>
              </a:rPr>
              <a:t>Q</a:t>
            </a:r>
            <a:r>
              <a:rPr lang="en-US" sz="1200" i="1" baseline="-25000" dirty="0" err="1">
                <a:solidFill>
                  <a:srgbClr val="0000FF"/>
                </a:solidFill>
              </a:rPr>
              <a:t>x</a:t>
            </a:r>
            <a:r>
              <a:rPr lang="en-US" sz="1200" dirty="0" err="1">
                <a:solidFill>
                  <a:srgbClr val="0000FF"/>
                </a:solidFill>
              </a:rPr>
              <a:t>,</a:t>
            </a:r>
            <a:r>
              <a:rPr lang="en-US" sz="1200" i="1" dirty="0" err="1">
                <a:solidFill>
                  <a:srgbClr val="0000FF"/>
                </a:solidFill>
              </a:rPr>
              <a:t>Q</a:t>
            </a:r>
            <a:r>
              <a:rPr lang="en-US" sz="1200" i="1" baseline="-25000" dirty="0" err="1">
                <a:solidFill>
                  <a:srgbClr val="0000FF"/>
                </a:solidFill>
              </a:rPr>
              <a:t>y</a:t>
            </a:r>
            <a:r>
              <a:rPr lang="en-US" sz="1200" dirty="0">
                <a:solidFill>
                  <a:srgbClr val="0000FF"/>
                </a:solidFill>
              </a:rPr>
              <a:t>) = (.685,.695); </a:t>
            </a:r>
            <a:r>
              <a:rPr lang="en-US" sz="1200" dirty="0" err="1">
                <a:solidFill>
                  <a:srgbClr val="0000FF"/>
                </a:solidFill>
                <a:latin typeface="Symbol" charset="2"/>
                <a:cs typeface="Symbol" charset="2"/>
              </a:rPr>
              <a:t>D</a:t>
            </a:r>
            <a:r>
              <a:rPr lang="en-US" sz="1200" i="1" dirty="0" err="1">
                <a:solidFill>
                  <a:srgbClr val="0000FF"/>
                </a:solidFill>
              </a:rPr>
              <a:t>Q</a:t>
            </a:r>
            <a:r>
              <a:rPr lang="en-US" sz="1200" i="1" baseline="-25000" dirty="0" err="1">
                <a:solidFill>
                  <a:srgbClr val="0000FF"/>
                </a:solidFill>
              </a:rPr>
              <a:t>x</a:t>
            </a:r>
            <a:r>
              <a:rPr lang="en-US" sz="1200" dirty="0">
                <a:solidFill>
                  <a:srgbClr val="0000FF"/>
                </a:solidFill>
              </a:rPr>
              <a:t>, </a:t>
            </a:r>
            <a:r>
              <a:rPr lang="en-US" sz="1200" dirty="0" err="1">
                <a:solidFill>
                  <a:srgbClr val="0000FF"/>
                </a:solidFill>
                <a:latin typeface="Symbol" charset="2"/>
                <a:cs typeface="Symbol" charset="2"/>
              </a:rPr>
              <a:t>D</a:t>
            </a:r>
            <a:r>
              <a:rPr lang="en-US" sz="1200" i="1" dirty="0" err="1">
                <a:solidFill>
                  <a:srgbClr val="0000FF"/>
                </a:solidFill>
              </a:rPr>
              <a:t>Q</a:t>
            </a:r>
            <a:r>
              <a:rPr lang="en-US" sz="1200" i="1" baseline="-25000" dirty="0" err="1">
                <a:solidFill>
                  <a:srgbClr val="0000FF"/>
                </a:solidFill>
              </a:rPr>
              <a:t>y</a:t>
            </a:r>
            <a:r>
              <a:rPr lang="en-US" sz="1200" dirty="0">
                <a:solidFill>
                  <a:srgbClr val="0000FF"/>
                </a:solidFill>
              </a:rPr>
              <a:t> &gt;&gt; </a:t>
            </a:r>
            <a:r>
              <a:rPr lang="en-US" sz="1200" i="1" dirty="0">
                <a:solidFill>
                  <a:srgbClr val="0000FF"/>
                </a:solidFill>
                <a:latin typeface="Symbol" charset="2"/>
                <a:cs typeface="Symbol" charset="2"/>
              </a:rPr>
              <a:t>x</a:t>
            </a:r>
            <a:r>
              <a:rPr lang="en-US" sz="1200" dirty="0">
                <a:solidFill>
                  <a:srgbClr val="0000FF"/>
                </a:solidFill>
              </a:rPr>
              <a:t> =&gt; no coherent modes</a:t>
            </a:r>
            <a:br>
              <a:rPr lang="en-US" sz="1200" dirty="0">
                <a:solidFill>
                  <a:srgbClr val="0000FF"/>
                </a:solidFill>
              </a:rPr>
            </a:br>
            <a:endParaRPr lang="en-US" sz="1200" dirty="0">
              <a:solidFill>
                <a:srgbClr val="0000FF"/>
              </a:solidFill>
            </a:endParaRPr>
          </a:p>
        </p:txBody>
      </p:sp>
      <p:pic>
        <p:nvPicPr>
          <p:cNvPr id="10" name="Picture 9" descr="Untitled.png">
            <a:extLst>
              <a:ext uri="{FF2B5EF4-FFF2-40B4-BE49-F238E27FC236}">
                <a16:creationId xmlns:a16="http://schemas.microsoft.com/office/drawing/2014/main" id="{B120D712-8479-7FBA-418C-DB9A0D5C4F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677" y="2731353"/>
            <a:ext cx="7239000" cy="4088565"/>
          </a:xfrm>
          <a:prstGeom prst="rect">
            <a:avLst/>
          </a:prstGeom>
        </p:spPr>
      </p:pic>
      <p:grpSp>
        <p:nvGrpSpPr>
          <p:cNvPr id="7" name="Group 6">
            <a:extLst>
              <a:ext uri="{FF2B5EF4-FFF2-40B4-BE49-F238E27FC236}">
                <a16:creationId xmlns:a16="http://schemas.microsoft.com/office/drawing/2014/main" id="{8E51AE79-F8E8-60BD-9EDD-E070770C0C85}"/>
              </a:ext>
            </a:extLst>
          </p:cNvPr>
          <p:cNvGrpSpPr/>
          <p:nvPr/>
        </p:nvGrpSpPr>
        <p:grpSpPr>
          <a:xfrm>
            <a:off x="1641260" y="5660698"/>
            <a:ext cx="1720829" cy="400110"/>
            <a:chOff x="2264104" y="5660698"/>
            <a:chExt cx="1720829" cy="400110"/>
          </a:xfrm>
        </p:grpSpPr>
        <p:sp>
          <p:nvSpPr>
            <p:cNvPr id="13" name="TextBox 12">
              <a:extLst>
                <a:ext uri="{FF2B5EF4-FFF2-40B4-BE49-F238E27FC236}">
                  <a16:creationId xmlns:a16="http://schemas.microsoft.com/office/drawing/2014/main" id="{CC5D778A-919D-F173-44BA-FDA3AB5EFF61}"/>
                </a:ext>
              </a:extLst>
            </p:cNvPr>
            <p:cNvSpPr txBox="1"/>
            <p:nvPr/>
          </p:nvSpPr>
          <p:spPr bwMode="auto">
            <a:xfrm>
              <a:off x="2818100" y="5660698"/>
              <a:ext cx="82649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spcBef>
                  <a:spcPct val="50000"/>
                </a:spcBef>
              </a:pPr>
              <a:r>
                <a:rPr lang="en-US" sz="2000" dirty="0">
                  <a:solidFill>
                    <a:srgbClr val="000000"/>
                  </a:solidFill>
                  <a:latin typeface="Helvetica"/>
                  <a:cs typeface="Helvetica"/>
                </a:rPr>
                <a:t>no bb</a:t>
              </a:r>
            </a:p>
          </p:txBody>
        </p:sp>
        <p:cxnSp>
          <p:nvCxnSpPr>
            <p:cNvPr id="15" name="Straight Arrow Connector 14">
              <a:extLst>
                <a:ext uri="{FF2B5EF4-FFF2-40B4-BE49-F238E27FC236}">
                  <a16:creationId xmlns:a16="http://schemas.microsoft.com/office/drawing/2014/main" id="{AB07F551-5AAA-6854-9A2B-B62C98ADE62C}"/>
                </a:ext>
              </a:extLst>
            </p:cNvPr>
            <p:cNvCxnSpPr/>
            <p:nvPr/>
          </p:nvCxnSpPr>
          <p:spPr bwMode="auto">
            <a:xfrm>
              <a:off x="2264104" y="5736898"/>
              <a:ext cx="1720829" cy="11177"/>
            </a:xfrm>
            <a:prstGeom prst="straightConnector1">
              <a:avLst/>
            </a:prstGeom>
            <a:solidFill>
              <a:schemeClr val="accent1"/>
            </a:solidFill>
            <a:ln w="19050" cap="flat" cmpd="sng" algn="ctr">
              <a:solidFill>
                <a:schemeClr val="tx1"/>
              </a:solidFill>
              <a:prstDash val="solid"/>
              <a:round/>
              <a:headEnd type="arrow"/>
              <a:tailEnd type="arrow"/>
            </a:ln>
            <a:effectLst/>
          </p:spPr>
        </p:cxnSp>
      </p:grpSp>
      <p:grpSp>
        <p:nvGrpSpPr>
          <p:cNvPr id="9" name="Group 8">
            <a:extLst>
              <a:ext uri="{FF2B5EF4-FFF2-40B4-BE49-F238E27FC236}">
                <a16:creationId xmlns:a16="http://schemas.microsoft.com/office/drawing/2014/main" id="{84ED1146-E849-8E4A-2861-D9E80AFE8767}"/>
              </a:ext>
            </a:extLst>
          </p:cNvPr>
          <p:cNvGrpSpPr/>
          <p:nvPr/>
        </p:nvGrpSpPr>
        <p:grpSpPr>
          <a:xfrm>
            <a:off x="3342403" y="5366414"/>
            <a:ext cx="2234273" cy="400110"/>
            <a:chOff x="4104399" y="5366414"/>
            <a:chExt cx="2234273" cy="400110"/>
          </a:xfrm>
        </p:grpSpPr>
        <p:cxnSp>
          <p:nvCxnSpPr>
            <p:cNvPr id="17" name="Straight Arrow Connector 16">
              <a:extLst>
                <a:ext uri="{FF2B5EF4-FFF2-40B4-BE49-F238E27FC236}">
                  <a16:creationId xmlns:a16="http://schemas.microsoft.com/office/drawing/2014/main" id="{2DF888D2-F2AB-54D2-02AF-E4D1D1641570}"/>
                </a:ext>
              </a:extLst>
            </p:cNvPr>
            <p:cNvCxnSpPr/>
            <p:nvPr/>
          </p:nvCxnSpPr>
          <p:spPr bwMode="auto">
            <a:xfrm flipV="1">
              <a:off x="4104399" y="5737126"/>
              <a:ext cx="2234273" cy="11602"/>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9" name="TextBox 18">
              <a:extLst>
                <a:ext uri="{FF2B5EF4-FFF2-40B4-BE49-F238E27FC236}">
                  <a16:creationId xmlns:a16="http://schemas.microsoft.com/office/drawing/2014/main" id="{E0770D21-7AE3-79C9-F1C4-8BCC00D3E660}"/>
                </a:ext>
              </a:extLst>
            </p:cNvPr>
            <p:cNvSpPr txBox="1"/>
            <p:nvPr/>
          </p:nvSpPr>
          <p:spPr bwMode="auto">
            <a:xfrm>
              <a:off x="4791622" y="5366414"/>
              <a:ext cx="81209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spcBef>
                  <a:spcPct val="50000"/>
                </a:spcBef>
              </a:pPr>
              <a:r>
                <a:rPr lang="en-US" sz="2000" dirty="0">
                  <a:solidFill>
                    <a:srgbClr val="000000"/>
                  </a:solidFill>
                  <a:latin typeface="Helvetica"/>
                  <a:cs typeface="Helvetica"/>
                </a:rPr>
                <a:t>2x bb</a:t>
              </a:r>
            </a:p>
          </p:txBody>
        </p:sp>
      </p:grpSp>
      <p:grpSp>
        <p:nvGrpSpPr>
          <p:cNvPr id="20" name="Group 19">
            <a:extLst>
              <a:ext uri="{FF2B5EF4-FFF2-40B4-BE49-F238E27FC236}">
                <a16:creationId xmlns:a16="http://schemas.microsoft.com/office/drawing/2014/main" id="{03439A5B-26EE-0DE0-8A53-79F3E953D3C7}"/>
              </a:ext>
            </a:extLst>
          </p:cNvPr>
          <p:cNvGrpSpPr/>
          <p:nvPr/>
        </p:nvGrpSpPr>
        <p:grpSpPr>
          <a:xfrm>
            <a:off x="3415751" y="4441056"/>
            <a:ext cx="1638300" cy="646331"/>
            <a:chOff x="5562600" y="4649832"/>
            <a:chExt cx="1638300" cy="646331"/>
          </a:xfrm>
        </p:grpSpPr>
        <p:cxnSp>
          <p:nvCxnSpPr>
            <p:cNvPr id="21" name="Straight Arrow Connector 20">
              <a:extLst>
                <a:ext uri="{FF2B5EF4-FFF2-40B4-BE49-F238E27FC236}">
                  <a16:creationId xmlns:a16="http://schemas.microsoft.com/office/drawing/2014/main" id="{0716F4FC-A6ED-1510-9803-C7AA64A098D9}"/>
                </a:ext>
              </a:extLst>
            </p:cNvPr>
            <p:cNvCxnSpPr/>
            <p:nvPr/>
          </p:nvCxnSpPr>
          <p:spPr bwMode="auto">
            <a:xfrm flipH="1" flipV="1">
              <a:off x="5596515" y="5256134"/>
              <a:ext cx="1604385" cy="1666"/>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22" name="TextBox 21">
              <a:extLst>
                <a:ext uri="{FF2B5EF4-FFF2-40B4-BE49-F238E27FC236}">
                  <a16:creationId xmlns:a16="http://schemas.microsoft.com/office/drawing/2014/main" id="{D18A5245-EA4D-AC09-6818-88A41E2DA147}"/>
                </a:ext>
              </a:extLst>
            </p:cNvPr>
            <p:cNvSpPr txBox="1"/>
            <p:nvPr/>
          </p:nvSpPr>
          <p:spPr bwMode="auto">
            <a:xfrm>
              <a:off x="5562600" y="4649832"/>
              <a:ext cx="1519166"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spcBef>
                  <a:spcPct val="50000"/>
                </a:spcBef>
              </a:pPr>
              <a:r>
                <a:rPr lang="en-US" dirty="0">
                  <a:solidFill>
                    <a:srgbClr val="FF0000"/>
                  </a:solidFill>
                  <a:latin typeface="Symbol" charset="2"/>
                  <a:cs typeface="Symbol" charset="2"/>
                </a:rPr>
                <a:t>D</a:t>
              </a:r>
              <a:r>
                <a:rPr lang="en-US" dirty="0">
                  <a:solidFill>
                    <a:srgbClr val="FF0000"/>
                  </a:solidFill>
                  <a:latin typeface="Helvetica"/>
                  <a:cs typeface="Helvetica"/>
                </a:rPr>
                <a:t>Q reduction</a:t>
              </a:r>
              <a:br>
                <a:rPr lang="en-US" dirty="0">
                  <a:solidFill>
                    <a:srgbClr val="FF0000"/>
                  </a:solidFill>
                  <a:latin typeface="Helvetica"/>
                  <a:cs typeface="Helvetica"/>
                </a:rPr>
              </a:br>
              <a:r>
                <a:rPr lang="en-US" dirty="0">
                  <a:solidFill>
                    <a:srgbClr val="FF0000"/>
                  </a:solidFill>
                  <a:latin typeface="Helvetica"/>
                  <a:cs typeface="Helvetica"/>
                </a:rPr>
                <a:t>from e-lens</a:t>
              </a:r>
            </a:p>
          </p:txBody>
        </p:sp>
      </p:grpSp>
      <p:sp>
        <p:nvSpPr>
          <p:cNvPr id="5" name="TextBox 4">
            <a:extLst>
              <a:ext uri="{FF2B5EF4-FFF2-40B4-BE49-F238E27FC236}">
                <a16:creationId xmlns:a16="http://schemas.microsoft.com/office/drawing/2014/main" id="{E5F98329-9E7B-A5CA-291F-3515D017E012}"/>
              </a:ext>
            </a:extLst>
          </p:cNvPr>
          <p:cNvSpPr txBox="1"/>
          <p:nvPr/>
        </p:nvSpPr>
        <p:spPr>
          <a:xfrm>
            <a:off x="7727245" y="3007301"/>
            <a:ext cx="2436259" cy="1015663"/>
          </a:xfrm>
          <a:prstGeom prst="rect">
            <a:avLst/>
          </a:prstGeom>
          <a:solidFill>
            <a:schemeClr val="bg1"/>
          </a:solidFill>
        </p:spPr>
        <p:txBody>
          <a:bodyPr wrap="none" rtlCol="0">
            <a:spAutoFit/>
          </a:bodyPr>
          <a:lstStyle/>
          <a:p>
            <a:pPr algn="l"/>
            <a:r>
              <a:rPr lang="en-US" sz="2000" dirty="0"/>
              <a:t>Can only reduced</a:t>
            </a:r>
            <a:br>
              <a:rPr lang="en-US" sz="2000" dirty="0"/>
            </a:br>
            <a:r>
              <a:rPr lang="en-US" sz="2000" dirty="0"/>
              <a:t>BB tune spread</a:t>
            </a:r>
            <a:br>
              <a:rPr lang="en-US" sz="2000" dirty="0"/>
            </a:br>
            <a:r>
              <a:rPr lang="en-US" sz="2000" dirty="0"/>
              <a:t>(black curve is limit)</a:t>
            </a:r>
          </a:p>
        </p:txBody>
      </p:sp>
      <p:sp>
        <p:nvSpPr>
          <p:cNvPr id="6" name="TextBox 5">
            <a:extLst>
              <a:ext uri="{FF2B5EF4-FFF2-40B4-BE49-F238E27FC236}">
                <a16:creationId xmlns:a16="http://schemas.microsoft.com/office/drawing/2014/main" id="{14084764-C05F-7D08-22D5-5EE3709013F7}"/>
              </a:ext>
            </a:extLst>
          </p:cNvPr>
          <p:cNvSpPr txBox="1"/>
          <p:nvPr/>
        </p:nvSpPr>
        <p:spPr>
          <a:xfrm>
            <a:off x="339387" y="1170566"/>
            <a:ext cx="4413388" cy="830997"/>
          </a:xfrm>
          <a:prstGeom prst="rect">
            <a:avLst/>
          </a:prstGeom>
          <a:noFill/>
        </p:spPr>
        <p:txBody>
          <a:bodyPr wrap="none" rtlCol="0">
            <a:spAutoFit/>
          </a:bodyPr>
          <a:lstStyle/>
          <a:p>
            <a:r>
              <a:rPr lang="en-US" sz="2400" dirty="0">
                <a:solidFill>
                  <a:srgbClr val="FF0000"/>
                </a:solidFill>
              </a:rPr>
              <a:t>Tune footprint compression</a:t>
            </a:r>
            <a:br>
              <a:rPr lang="en-US" sz="2400" dirty="0">
                <a:solidFill>
                  <a:srgbClr val="FF0000"/>
                </a:solidFill>
              </a:rPr>
            </a:br>
            <a:r>
              <a:rPr lang="en-US" sz="2400" dirty="0">
                <a:solidFill>
                  <a:srgbClr val="FF0000"/>
                </a:solidFill>
              </a:rPr>
              <a:t>with a Gaussian electron beam</a:t>
            </a:r>
          </a:p>
        </p:txBody>
      </p:sp>
      <p:sp>
        <p:nvSpPr>
          <p:cNvPr id="11" name="TextBox 10">
            <a:extLst>
              <a:ext uri="{FF2B5EF4-FFF2-40B4-BE49-F238E27FC236}">
                <a16:creationId xmlns:a16="http://schemas.microsoft.com/office/drawing/2014/main" id="{D2DADE70-7672-61E6-CCF0-DE4B65B0EDA2}"/>
              </a:ext>
            </a:extLst>
          </p:cNvPr>
          <p:cNvSpPr txBox="1"/>
          <p:nvPr/>
        </p:nvSpPr>
        <p:spPr>
          <a:xfrm>
            <a:off x="7350285" y="5397192"/>
            <a:ext cx="4108432" cy="646331"/>
          </a:xfrm>
          <a:prstGeom prst="rect">
            <a:avLst/>
          </a:prstGeom>
          <a:noFill/>
        </p:spPr>
        <p:txBody>
          <a:bodyPr wrap="none" rtlCol="0">
            <a:spAutoFit/>
          </a:bodyPr>
          <a:lstStyle/>
          <a:p>
            <a:r>
              <a:rPr lang="en-US" sz="1200" dirty="0"/>
              <a:t>[W. Fischer, et al., ”Operational head-on beam-beam </a:t>
            </a:r>
            <a:br>
              <a:rPr lang="en-US" sz="1200" dirty="0"/>
            </a:br>
            <a:r>
              <a:rPr lang="en-US" sz="1200" dirty="0"/>
              <a:t>compensation with electron lenses in the Relativistic </a:t>
            </a:r>
            <a:br>
              <a:rPr lang="en-US" sz="1200" dirty="0"/>
            </a:br>
            <a:r>
              <a:rPr lang="en-US" sz="1200" dirty="0"/>
              <a:t>Heavy Ion Collider", Phys. Rev. Lett. 115, 264801 (2015).]</a:t>
            </a:r>
          </a:p>
        </p:txBody>
      </p:sp>
    </p:spTree>
    <p:extLst>
      <p:ext uri="{BB962C8B-B14F-4D97-AF65-F5344CB8AC3E}">
        <p14:creationId xmlns:p14="http://schemas.microsoft.com/office/powerpoint/2010/main" val="93497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line chart&#10;&#10;AI-generated content may be incorrect.">
            <a:extLst>
              <a:ext uri="{FF2B5EF4-FFF2-40B4-BE49-F238E27FC236}">
                <a16:creationId xmlns:a16="http://schemas.microsoft.com/office/drawing/2014/main" id="{AB047965-5CD9-796A-A8A9-40D955E0136A}"/>
              </a:ext>
            </a:extLst>
          </p:cNvPr>
          <p:cNvPicPr>
            <a:picLocks noChangeAspect="1"/>
          </p:cNvPicPr>
          <p:nvPr/>
        </p:nvPicPr>
        <p:blipFill>
          <a:blip r:embed="rId2"/>
          <a:stretch>
            <a:fillRect/>
          </a:stretch>
        </p:blipFill>
        <p:spPr>
          <a:xfrm>
            <a:off x="2677574" y="0"/>
            <a:ext cx="9027492" cy="6820014"/>
          </a:xfrm>
          <a:prstGeom prst="rect">
            <a:avLst/>
          </a:prstGeom>
        </p:spPr>
      </p:pic>
      <p:sp>
        <p:nvSpPr>
          <p:cNvPr id="2" name="Title 1">
            <a:extLst>
              <a:ext uri="{FF2B5EF4-FFF2-40B4-BE49-F238E27FC236}">
                <a16:creationId xmlns:a16="http://schemas.microsoft.com/office/drawing/2014/main" id="{0AD9D037-A6CD-504E-8998-370632B6AFA6}"/>
              </a:ext>
            </a:extLst>
          </p:cNvPr>
          <p:cNvSpPr>
            <a:spLocks noGrp="1"/>
          </p:cNvSpPr>
          <p:nvPr>
            <p:ph type="title"/>
          </p:nvPr>
        </p:nvSpPr>
        <p:spPr>
          <a:xfrm>
            <a:off x="355257" y="176280"/>
            <a:ext cx="11049000" cy="646332"/>
          </a:xfrm>
        </p:spPr>
        <p:txBody>
          <a:bodyPr>
            <a:normAutofit fontScale="90000"/>
          </a:bodyPr>
          <a:lstStyle/>
          <a:p>
            <a:r>
              <a:rPr lang="en-US" dirty="0"/>
              <a:t>Run-25</a:t>
            </a:r>
          </a:p>
        </p:txBody>
      </p:sp>
      <p:sp>
        <p:nvSpPr>
          <p:cNvPr id="4" name="Slide Number Placeholder 3">
            <a:extLst>
              <a:ext uri="{FF2B5EF4-FFF2-40B4-BE49-F238E27FC236}">
                <a16:creationId xmlns:a16="http://schemas.microsoft.com/office/drawing/2014/main" id="{23240C4C-A308-4B37-D90B-FE54E4C0C6DF}"/>
              </a:ext>
            </a:extLst>
          </p:cNvPr>
          <p:cNvSpPr>
            <a:spLocks noGrp="1"/>
          </p:cNvSpPr>
          <p:nvPr>
            <p:ph type="sldNum" sz="quarter" idx="4"/>
          </p:nvPr>
        </p:nvSpPr>
        <p:spPr/>
        <p:txBody>
          <a:bodyPr/>
          <a:lstStyle/>
          <a:p>
            <a:fld id="{933A556B-7C63-244D-9B7C-B0EA8042B330}" type="slidenum">
              <a:rPr lang="en-US" smtClean="0"/>
              <a:pPr/>
              <a:t>38</a:t>
            </a:fld>
            <a:endParaRPr lang="en-US" sz="1000" dirty="0"/>
          </a:p>
        </p:txBody>
      </p:sp>
      <p:grpSp>
        <p:nvGrpSpPr>
          <p:cNvPr id="20" name="Group 19">
            <a:extLst>
              <a:ext uri="{FF2B5EF4-FFF2-40B4-BE49-F238E27FC236}">
                <a16:creationId xmlns:a16="http://schemas.microsoft.com/office/drawing/2014/main" id="{BDFB2010-C874-C80A-C686-41182AC3A5C9}"/>
              </a:ext>
            </a:extLst>
          </p:cNvPr>
          <p:cNvGrpSpPr/>
          <p:nvPr/>
        </p:nvGrpSpPr>
        <p:grpSpPr>
          <a:xfrm>
            <a:off x="291601" y="2468191"/>
            <a:ext cx="3278462" cy="3649274"/>
            <a:chOff x="291601" y="2468191"/>
            <a:chExt cx="3278462" cy="3649274"/>
          </a:xfrm>
        </p:grpSpPr>
        <p:sp>
          <p:nvSpPr>
            <p:cNvPr id="6" name="TextBox 5">
              <a:extLst>
                <a:ext uri="{FF2B5EF4-FFF2-40B4-BE49-F238E27FC236}">
                  <a16:creationId xmlns:a16="http://schemas.microsoft.com/office/drawing/2014/main" id="{ED5CFD47-2B76-355E-236E-6A8F517C17BE}"/>
                </a:ext>
              </a:extLst>
            </p:cNvPr>
            <p:cNvSpPr txBox="1"/>
            <p:nvPr/>
          </p:nvSpPr>
          <p:spPr>
            <a:xfrm>
              <a:off x="291601" y="2468191"/>
              <a:ext cx="3278462" cy="1077218"/>
            </a:xfrm>
            <a:prstGeom prst="rect">
              <a:avLst/>
            </a:prstGeom>
            <a:solidFill>
              <a:schemeClr val="bg1">
                <a:alpha val="90000"/>
              </a:schemeClr>
            </a:solidFill>
          </p:spPr>
          <p:txBody>
            <a:bodyPr wrap="none" rtlCol="0">
              <a:spAutoFit/>
            </a:bodyPr>
            <a:lstStyle/>
            <a:p>
              <a:pPr marL="285750" indent="-285750">
                <a:buFont typeface="Arial" panose="020B0604020202020204" pitchFamily="34" charset="0"/>
                <a:buChar char="•"/>
              </a:pPr>
              <a:r>
                <a:rPr lang="en-US" sz="1600" dirty="0"/>
                <a:t>short in superconducting bus</a:t>
              </a:r>
            </a:p>
            <a:p>
              <a:pPr marL="285750" indent="-285750">
                <a:buFont typeface="Arial" panose="020B0604020202020204" pitchFamily="34" charset="0"/>
                <a:buChar char="•"/>
              </a:pPr>
              <a:r>
                <a:rPr lang="en-US" sz="1600" dirty="0"/>
                <a:t>repair required partial warm-up</a:t>
              </a:r>
            </a:p>
            <a:p>
              <a:pPr marL="285750" indent="-285750">
                <a:buFont typeface="Arial" panose="020B0604020202020204" pitchFamily="34" charset="0"/>
                <a:buChar char="•"/>
              </a:pPr>
              <a:r>
                <a:rPr lang="en-US" sz="1600" dirty="0"/>
                <a:t>opened several cryostats</a:t>
              </a:r>
            </a:p>
            <a:p>
              <a:pPr marL="285750" indent="-285750">
                <a:buFont typeface="Arial" panose="020B0604020202020204" pitchFamily="34" charset="0"/>
                <a:buChar char="•"/>
              </a:pPr>
              <a:r>
                <a:rPr lang="en-US" sz="1600" dirty="0"/>
                <a:t>65 days</a:t>
              </a:r>
            </a:p>
          </p:txBody>
        </p:sp>
        <p:pic>
          <p:nvPicPr>
            <p:cNvPr id="12" name="Picture 11" descr="A picture containing indoor&#10;&#10;AI-generated content may be incorrect.">
              <a:extLst>
                <a:ext uri="{FF2B5EF4-FFF2-40B4-BE49-F238E27FC236}">
                  <a16:creationId xmlns:a16="http://schemas.microsoft.com/office/drawing/2014/main" id="{A23E34A8-8396-EC37-ECBA-F79E69C872F8}"/>
                </a:ext>
              </a:extLst>
            </p:cNvPr>
            <p:cNvPicPr>
              <a:picLocks noChangeAspect="1"/>
            </p:cNvPicPr>
            <p:nvPr/>
          </p:nvPicPr>
          <p:blipFill>
            <a:blip r:embed="rId3"/>
            <a:stretch>
              <a:fillRect/>
            </a:stretch>
          </p:blipFill>
          <p:spPr>
            <a:xfrm>
              <a:off x="355257" y="3528036"/>
              <a:ext cx="2710069" cy="2032552"/>
            </a:xfrm>
            <a:prstGeom prst="rect">
              <a:avLst/>
            </a:prstGeom>
          </p:spPr>
        </p:pic>
        <p:cxnSp>
          <p:nvCxnSpPr>
            <p:cNvPr id="15" name="Straight Arrow Connector 14">
              <a:extLst>
                <a:ext uri="{FF2B5EF4-FFF2-40B4-BE49-F238E27FC236}">
                  <a16:creationId xmlns:a16="http://schemas.microsoft.com/office/drawing/2014/main" id="{D4F9ADCD-7E00-3DCE-2F43-05B41D81D453}"/>
                </a:ext>
              </a:extLst>
            </p:cNvPr>
            <p:cNvCxnSpPr>
              <a:cxnSpLocks/>
              <a:stCxn id="12" idx="2"/>
            </p:cNvCxnSpPr>
            <p:nvPr/>
          </p:nvCxnSpPr>
          <p:spPr>
            <a:xfrm>
              <a:off x="1710292" y="5560588"/>
              <a:ext cx="1143781" cy="5568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176F38C2-FA13-B945-C037-A87B5E9F3A31}"/>
              </a:ext>
            </a:extLst>
          </p:cNvPr>
          <p:cNvGrpSpPr/>
          <p:nvPr/>
        </p:nvGrpSpPr>
        <p:grpSpPr>
          <a:xfrm>
            <a:off x="2977907" y="296216"/>
            <a:ext cx="4697901" cy="3794401"/>
            <a:chOff x="8168287" y="1405712"/>
            <a:chExt cx="4697901" cy="3794401"/>
          </a:xfrm>
        </p:grpSpPr>
        <p:sp>
          <p:nvSpPr>
            <p:cNvPr id="7" name="TextBox 6">
              <a:extLst>
                <a:ext uri="{FF2B5EF4-FFF2-40B4-BE49-F238E27FC236}">
                  <a16:creationId xmlns:a16="http://schemas.microsoft.com/office/drawing/2014/main" id="{2F88D092-934B-6DE0-EBDF-98D3521570EC}"/>
                </a:ext>
              </a:extLst>
            </p:cNvPr>
            <p:cNvSpPr txBox="1"/>
            <p:nvPr/>
          </p:nvSpPr>
          <p:spPr>
            <a:xfrm>
              <a:off x="8168287" y="1405712"/>
              <a:ext cx="3732112" cy="1077218"/>
            </a:xfrm>
            <a:prstGeom prst="rect">
              <a:avLst/>
            </a:prstGeom>
            <a:solidFill>
              <a:schemeClr val="bg1">
                <a:alpha val="90000"/>
              </a:schemeClr>
            </a:solidFill>
          </p:spPr>
          <p:txBody>
            <a:bodyPr wrap="none" rtlCol="0">
              <a:spAutoFit/>
            </a:bodyPr>
            <a:lstStyle/>
            <a:p>
              <a:pPr marL="285750" indent="-285750">
                <a:buFont typeface="Arial" panose="020B0604020202020204" pitchFamily="34" charset="0"/>
                <a:buChar char="•"/>
              </a:pPr>
              <a:r>
                <a:rPr lang="en-US" sz="1600" dirty="0"/>
                <a:t>damaged 69 kV power line</a:t>
              </a:r>
            </a:p>
            <a:p>
              <a:pPr marL="285750" indent="-285750">
                <a:buFont typeface="Arial" panose="020B0604020202020204" pitchFamily="34" charset="0"/>
                <a:buChar char="•"/>
              </a:pPr>
              <a:r>
                <a:rPr lang="en-US" sz="1600" dirty="0"/>
                <a:t>repair shut off Central Cryo Plant</a:t>
              </a:r>
            </a:p>
            <a:p>
              <a:pPr marL="285750" indent="-285750">
                <a:buFont typeface="Arial" panose="020B0604020202020204" pitchFamily="34" charset="0"/>
                <a:buChar char="•"/>
              </a:pPr>
              <a:r>
                <a:rPr lang="en-US" sz="1600" dirty="0"/>
                <a:t>required managing helium inventory</a:t>
              </a:r>
            </a:p>
            <a:p>
              <a:pPr marL="285750" indent="-285750">
                <a:buFont typeface="Arial" panose="020B0604020202020204" pitchFamily="34" charset="0"/>
                <a:buChar char="•"/>
              </a:pPr>
              <a:r>
                <a:rPr lang="en-US" sz="1600" dirty="0"/>
                <a:t>15 days</a:t>
              </a:r>
            </a:p>
          </p:txBody>
        </p:sp>
        <p:pic>
          <p:nvPicPr>
            <p:cNvPr id="9" name="Picture 8" descr="A picture containing sky, outdoor, light, power line&#10;&#10;AI-generated content may be incorrect.">
              <a:extLst>
                <a:ext uri="{FF2B5EF4-FFF2-40B4-BE49-F238E27FC236}">
                  <a16:creationId xmlns:a16="http://schemas.microsoft.com/office/drawing/2014/main" id="{66381413-B092-5974-908D-BBBC98D81DFA}"/>
                </a:ext>
              </a:extLst>
            </p:cNvPr>
            <p:cNvPicPr>
              <a:picLocks noChangeAspect="1"/>
            </p:cNvPicPr>
            <p:nvPr/>
          </p:nvPicPr>
          <p:blipFill>
            <a:blip r:embed="rId4"/>
            <a:stretch>
              <a:fillRect/>
            </a:stretch>
          </p:blipFill>
          <p:spPr>
            <a:xfrm>
              <a:off x="8259417" y="2468938"/>
              <a:ext cx="3640982" cy="2731175"/>
            </a:xfrm>
            <a:prstGeom prst="rect">
              <a:avLst/>
            </a:prstGeom>
          </p:spPr>
        </p:pic>
        <p:cxnSp>
          <p:nvCxnSpPr>
            <p:cNvPr id="16" name="Straight Arrow Connector 15">
              <a:extLst>
                <a:ext uri="{FF2B5EF4-FFF2-40B4-BE49-F238E27FC236}">
                  <a16:creationId xmlns:a16="http://schemas.microsoft.com/office/drawing/2014/main" id="{05D180E9-F2C0-B20F-FEC1-C18BFFFC0C82}"/>
                </a:ext>
              </a:extLst>
            </p:cNvPr>
            <p:cNvCxnSpPr>
              <a:cxnSpLocks/>
            </p:cNvCxnSpPr>
            <p:nvPr/>
          </p:nvCxnSpPr>
          <p:spPr>
            <a:xfrm>
              <a:off x="11900399" y="2228324"/>
              <a:ext cx="965789" cy="260316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582CA411-1443-68D1-99FE-0C1AAA1497BB}"/>
              </a:ext>
            </a:extLst>
          </p:cNvPr>
          <p:cNvGrpSpPr/>
          <p:nvPr/>
        </p:nvGrpSpPr>
        <p:grpSpPr>
          <a:xfrm>
            <a:off x="9032336" y="3193961"/>
            <a:ext cx="3159664" cy="3122634"/>
            <a:chOff x="8544798" y="2849409"/>
            <a:chExt cx="3159664" cy="3122634"/>
          </a:xfrm>
        </p:grpSpPr>
        <p:sp>
          <p:nvSpPr>
            <p:cNvPr id="23" name="TextBox 22">
              <a:extLst>
                <a:ext uri="{FF2B5EF4-FFF2-40B4-BE49-F238E27FC236}">
                  <a16:creationId xmlns:a16="http://schemas.microsoft.com/office/drawing/2014/main" id="{5E7B2E87-F825-723B-8EF7-DD64FBF5E87E}"/>
                </a:ext>
              </a:extLst>
            </p:cNvPr>
            <p:cNvSpPr txBox="1"/>
            <p:nvPr/>
          </p:nvSpPr>
          <p:spPr>
            <a:xfrm>
              <a:off x="8700113" y="3150677"/>
              <a:ext cx="3004349" cy="830997"/>
            </a:xfrm>
            <a:prstGeom prst="rect">
              <a:avLst/>
            </a:prstGeom>
            <a:solidFill>
              <a:schemeClr val="bg1">
                <a:alpha val="90000"/>
              </a:schemeClr>
            </a:solidFill>
          </p:spPr>
          <p:txBody>
            <a:bodyPr wrap="none" rtlCol="0">
              <a:spAutoFit/>
            </a:bodyPr>
            <a:lstStyle/>
            <a:p>
              <a:pPr marL="285750" indent="-285750">
                <a:buFont typeface="Arial" panose="020B0604020202020204" pitchFamily="34" charset="0"/>
                <a:buChar char="•"/>
              </a:pPr>
              <a:r>
                <a:rPr lang="en-US" sz="1600" dirty="0"/>
                <a:t>unsynchronized beam abort</a:t>
              </a:r>
            </a:p>
            <a:p>
              <a:pPr marL="285750" indent="-285750">
                <a:buFont typeface="Arial" panose="020B0604020202020204" pitchFamily="34" charset="0"/>
                <a:buChar char="•"/>
              </a:pPr>
              <a:r>
                <a:rPr lang="en-US" sz="1600" dirty="0"/>
                <a:t>Yellow abort vacuum repair</a:t>
              </a:r>
            </a:p>
            <a:p>
              <a:pPr marL="285750" indent="-285750">
                <a:buFont typeface="Arial" panose="020B0604020202020204" pitchFamily="34" charset="0"/>
                <a:buChar char="•"/>
              </a:pPr>
              <a:r>
                <a:rPr lang="en-US" sz="1600" dirty="0"/>
                <a:t>14 days</a:t>
              </a:r>
            </a:p>
          </p:txBody>
        </p:sp>
        <p:cxnSp>
          <p:nvCxnSpPr>
            <p:cNvPr id="25" name="Straight Arrow Connector 24">
              <a:extLst>
                <a:ext uri="{FF2B5EF4-FFF2-40B4-BE49-F238E27FC236}">
                  <a16:creationId xmlns:a16="http://schemas.microsoft.com/office/drawing/2014/main" id="{7705E1D5-40DC-7C95-AFE2-586D4842D27C}"/>
                </a:ext>
              </a:extLst>
            </p:cNvPr>
            <p:cNvCxnSpPr>
              <a:cxnSpLocks/>
            </p:cNvCxnSpPr>
            <p:nvPr/>
          </p:nvCxnSpPr>
          <p:spPr>
            <a:xfrm flipH="1" flipV="1">
              <a:off x="8544798" y="2849409"/>
              <a:ext cx="660052" cy="35144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9" name="Picture 28" descr="A close up of a speaker&#10;&#10;AI-generated content may be incorrect.">
              <a:extLst>
                <a:ext uri="{FF2B5EF4-FFF2-40B4-BE49-F238E27FC236}">
                  <a16:creationId xmlns:a16="http://schemas.microsoft.com/office/drawing/2014/main" id="{5CC2E9F5-AAF3-9E37-A087-DCFF27964AD5}"/>
                </a:ext>
              </a:extLst>
            </p:cNvPr>
            <p:cNvPicPr>
              <a:picLocks noChangeAspect="1"/>
            </p:cNvPicPr>
            <p:nvPr/>
          </p:nvPicPr>
          <p:blipFill>
            <a:blip r:embed="rId5"/>
            <a:stretch>
              <a:fillRect/>
            </a:stretch>
          </p:blipFill>
          <p:spPr>
            <a:xfrm>
              <a:off x="8799809" y="3939491"/>
              <a:ext cx="2710069" cy="2032552"/>
            </a:xfrm>
            <a:prstGeom prst="rect">
              <a:avLst/>
            </a:prstGeom>
          </p:spPr>
        </p:pic>
      </p:grpSp>
      <p:sp>
        <p:nvSpPr>
          <p:cNvPr id="34" name="TextBox 33">
            <a:extLst>
              <a:ext uri="{FF2B5EF4-FFF2-40B4-BE49-F238E27FC236}">
                <a16:creationId xmlns:a16="http://schemas.microsoft.com/office/drawing/2014/main" id="{B9CABC14-4865-DE68-501C-56E23811733A}"/>
              </a:ext>
            </a:extLst>
          </p:cNvPr>
          <p:cNvSpPr txBox="1"/>
          <p:nvPr/>
        </p:nvSpPr>
        <p:spPr>
          <a:xfrm>
            <a:off x="10066108" y="77056"/>
            <a:ext cx="1941557" cy="646331"/>
          </a:xfrm>
          <a:prstGeom prst="rect">
            <a:avLst/>
          </a:prstGeom>
          <a:noFill/>
        </p:spPr>
        <p:txBody>
          <a:bodyPr wrap="none" rtlCol="0">
            <a:spAutoFit/>
          </a:bodyPr>
          <a:lstStyle/>
          <a:p>
            <a:r>
              <a:rPr lang="en-US" dirty="0"/>
              <a:t>Run Coordinator:</a:t>
            </a:r>
            <a:br>
              <a:rPr lang="en-US" dirty="0"/>
            </a:br>
            <a:r>
              <a:rPr lang="en-US" dirty="0"/>
              <a:t>Travis Shrey</a:t>
            </a:r>
          </a:p>
        </p:txBody>
      </p:sp>
    </p:spTree>
    <p:extLst>
      <p:ext uri="{BB962C8B-B14F-4D97-AF65-F5344CB8AC3E}">
        <p14:creationId xmlns:p14="http://schemas.microsoft.com/office/powerpoint/2010/main" val="1326724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2B09F45-ADDF-3F4D-BAFC-F3FFCEB61436}"/>
              </a:ext>
            </a:extLst>
          </p:cNvPr>
          <p:cNvSpPr>
            <a:spLocks noGrp="1"/>
          </p:cNvSpPr>
          <p:nvPr>
            <p:ph type="sldNum" sz="quarter" idx="4"/>
          </p:nvPr>
        </p:nvSpPr>
        <p:spPr/>
        <p:txBody>
          <a:bodyPr/>
          <a:lstStyle/>
          <a:p>
            <a:fld id="{933A556B-7C63-244D-9B7C-B0EA8042B330}" type="slidenum">
              <a:rPr lang="en-US" smtClean="0"/>
              <a:pPr/>
              <a:t>39</a:t>
            </a:fld>
            <a:endParaRPr lang="en-US" sz="1000" dirty="0"/>
          </a:p>
        </p:txBody>
      </p:sp>
      <p:pic>
        <p:nvPicPr>
          <p:cNvPr id="2050" name="Picture 2" descr="RHIC Summary">
            <a:extLst>
              <a:ext uri="{FF2B5EF4-FFF2-40B4-BE49-F238E27FC236}">
                <a16:creationId xmlns:a16="http://schemas.microsoft.com/office/drawing/2014/main" id="{C34748C8-6524-A1E2-9A68-5503565777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488" y="0"/>
            <a:ext cx="9215437"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27560857-3D83-B701-B1CA-08B749171B37}"/>
              </a:ext>
            </a:extLst>
          </p:cNvPr>
          <p:cNvGrpSpPr/>
          <p:nvPr/>
        </p:nvGrpSpPr>
        <p:grpSpPr>
          <a:xfrm>
            <a:off x="8663415" y="4876800"/>
            <a:ext cx="958917" cy="338554"/>
            <a:chOff x="10854588" y="2794000"/>
            <a:chExt cx="958917" cy="338554"/>
          </a:xfrm>
        </p:grpSpPr>
        <p:sp>
          <p:nvSpPr>
            <p:cNvPr id="7" name="TextBox 6">
              <a:extLst>
                <a:ext uri="{FF2B5EF4-FFF2-40B4-BE49-F238E27FC236}">
                  <a16:creationId xmlns:a16="http://schemas.microsoft.com/office/drawing/2014/main" id="{16C2ED04-90D8-66BC-4CB9-AB8E122B8BA5}"/>
                </a:ext>
              </a:extLst>
            </p:cNvPr>
            <p:cNvSpPr txBox="1"/>
            <p:nvPr/>
          </p:nvSpPr>
          <p:spPr>
            <a:xfrm>
              <a:off x="10854588" y="2794000"/>
              <a:ext cx="958917" cy="338554"/>
            </a:xfrm>
            <a:prstGeom prst="rect">
              <a:avLst/>
            </a:prstGeom>
            <a:solidFill>
              <a:schemeClr val="bg1">
                <a:alpha val="50000"/>
              </a:schemeClr>
            </a:solidFill>
          </p:spPr>
          <p:txBody>
            <a:bodyPr wrap="none" rtlCol="0">
              <a:spAutoFit/>
            </a:bodyPr>
            <a:lstStyle/>
            <a:p>
              <a:r>
                <a:rPr lang="en-US" sz="1600" i="1" dirty="0">
                  <a:solidFill>
                    <a:srgbClr val="FF0000"/>
                  </a:solidFill>
                </a:rPr>
                <a:t>L</a:t>
              </a:r>
              <a:r>
                <a:rPr lang="en-US" sz="1600" dirty="0">
                  <a:solidFill>
                    <a:srgbClr val="FF0000"/>
                  </a:solidFill>
                </a:rPr>
                <a:t> design</a:t>
              </a:r>
            </a:p>
          </p:txBody>
        </p:sp>
        <p:cxnSp>
          <p:nvCxnSpPr>
            <p:cNvPr id="8" name="Straight Arrow Connector 7">
              <a:extLst>
                <a:ext uri="{FF2B5EF4-FFF2-40B4-BE49-F238E27FC236}">
                  <a16:creationId xmlns:a16="http://schemas.microsoft.com/office/drawing/2014/main" id="{281389C0-93BF-DEF7-A0FB-8E125940118F}"/>
                </a:ext>
              </a:extLst>
            </p:cNvPr>
            <p:cNvCxnSpPr/>
            <p:nvPr/>
          </p:nvCxnSpPr>
          <p:spPr>
            <a:xfrm flipH="1">
              <a:off x="10854588" y="2794000"/>
              <a:ext cx="589280"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717967B4-CA67-4451-957E-78680878B157}"/>
              </a:ext>
            </a:extLst>
          </p:cNvPr>
          <p:cNvGrpSpPr/>
          <p:nvPr/>
        </p:nvGrpSpPr>
        <p:grpSpPr>
          <a:xfrm>
            <a:off x="4711174" y="5896443"/>
            <a:ext cx="1709122" cy="602714"/>
            <a:chOff x="10854588" y="2529840"/>
            <a:chExt cx="1709122" cy="602714"/>
          </a:xfrm>
          <a:solidFill>
            <a:schemeClr val="bg1"/>
          </a:solidFill>
        </p:grpSpPr>
        <p:sp>
          <p:nvSpPr>
            <p:cNvPr id="10" name="TextBox 9">
              <a:extLst>
                <a:ext uri="{FF2B5EF4-FFF2-40B4-BE49-F238E27FC236}">
                  <a16:creationId xmlns:a16="http://schemas.microsoft.com/office/drawing/2014/main" id="{32D9F36B-1062-A637-B7C6-8969A36C62EE}"/>
                </a:ext>
              </a:extLst>
            </p:cNvPr>
            <p:cNvSpPr txBox="1"/>
            <p:nvPr/>
          </p:nvSpPr>
          <p:spPr>
            <a:xfrm>
              <a:off x="10854588" y="2794000"/>
              <a:ext cx="1709122" cy="338554"/>
            </a:xfrm>
            <a:prstGeom prst="rect">
              <a:avLst/>
            </a:prstGeom>
            <a:solidFill>
              <a:schemeClr val="bg1"/>
            </a:solidFill>
          </p:spPr>
          <p:txBody>
            <a:bodyPr wrap="none" rtlCol="0">
              <a:spAutoFit/>
            </a:bodyPr>
            <a:lstStyle/>
            <a:p>
              <a:r>
                <a:rPr lang="en-US" sz="1600" dirty="0">
                  <a:solidFill>
                    <a:srgbClr val="FF0000"/>
                  </a:solidFill>
                </a:rPr>
                <a:t>nominal injection</a:t>
              </a:r>
            </a:p>
          </p:txBody>
        </p:sp>
        <p:cxnSp>
          <p:nvCxnSpPr>
            <p:cNvPr id="11" name="Straight Arrow Connector 10">
              <a:extLst>
                <a:ext uri="{FF2B5EF4-FFF2-40B4-BE49-F238E27FC236}">
                  <a16:creationId xmlns:a16="http://schemas.microsoft.com/office/drawing/2014/main" id="{37A17C14-B7FE-6ED3-64BB-D0C4BCCD084A}"/>
                </a:ext>
              </a:extLst>
            </p:cNvPr>
            <p:cNvCxnSpPr>
              <a:cxnSpLocks/>
            </p:cNvCxnSpPr>
            <p:nvPr/>
          </p:nvCxnSpPr>
          <p:spPr>
            <a:xfrm flipV="1">
              <a:off x="11443868" y="2529840"/>
              <a:ext cx="0" cy="264160"/>
            </a:xfrm>
            <a:prstGeom prst="straightConnector1">
              <a:avLst/>
            </a:prstGeom>
            <a:grpFill/>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1FDC6796-0066-17D8-63FD-19513F57A49A}"/>
              </a:ext>
            </a:extLst>
          </p:cNvPr>
          <p:cNvGrpSpPr/>
          <p:nvPr/>
        </p:nvGrpSpPr>
        <p:grpSpPr>
          <a:xfrm>
            <a:off x="9252695" y="1981200"/>
            <a:ext cx="958917" cy="338554"/>
            <a:chOff x="10854588" y="2794000"/>
            <a:chExt cx="958917" cy="338554"/>
          </a:xfrm>
        </p:grpSpPr>
        <p:sp>
          <p:nvSpPr>
            <p:cNvPr id="13" name="TextBox 12">
              <a:extLst>
                <a:ext uri="{FF2B5EF4-FFF2-40B4-BE49-F238E27FC236}">
                  <a16:creationId xmlns:a16="http://schemas.microsoft.com/office/drawing/2014/main" id="{F7A14742-150F-4B98-3383-505C94A189EE}"/>
                </a:ext>
              </a:extLst>
            </p:cNvPr>
            <p:cNvSpPr txBox="1"/>
            <p:nvPr/>
          </p:nvSpPr>
          <p:spPr>
            <a:xfrm>
              <a:off x="10854588" y="2794000"/>
              <a:ext cx="958917" cy="338554"/>
            </a:xfrm>
            <a:prstGeom prst="rect">
              <a:avLst/>
            </a:prstGeom>
            <a:solidFill>
              <a:schemeClr val="bg1">
                <a:alpha val="50000"/>
              </a:schemeClr>
            </a:solidFill>
          </p:spPr>
          <p:txBody>
            <a:bodyPr wrap="none" rtlCol="0">
              <a:spAutoFit/>
            </a:bodyPr>
            <a:lstStyle/>
            <a:p>
              <a:r>
                <a:rPr lang="en-US" sz="1600" i="1" dirty="0">
                  <a:solidFill>
                    <a:srgbClr val="FF0000"/>
                  </a:solidFill>
                </a:rPr>
                <a:t>L</a:t>
              </a:r>
              <a:r>
                <a:rPr lang="en-US" sz="1600" dirty="0">
                  <a:solidFill>
                    <a:srgbClr val="FF0000"/>
                  </a:solidFill>
                </a:rPr>
                <a:t> design</a:t>
              </a:r>
            </a:p>
          </p:txBody>
        </p:sp>
        <p:cxnSp>
          <p:nvCxnSpPr>
            <p:cNvPr id="14" name="Straight Arrow Connector 13">
              <a:extLst>
                <a:ext uri="{FF2B5EF4-FFF2-40B4-BE49-F238E27FC236}">
                  <a16:creationId xmlns:a16="http://schemas.microsoft.com/office/drawing/2014/main" id="{BC830A28-FBF7-00F4-5213-2AE9DA65C26B}"/>
                </a:ext>
              </a:extLst>
            </p:cNvPr>
            <p:cNvCxnSpPr/>
            <p:nvPr/>
          </p:nvCxnSpPr>
          <p:spPr>
            <a:xfrm flipH="1">
              <a:off x="10854588" y="2794000"/>
              <a:ext cx="589280"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DD3D94F2-19F7-839D-BF41-61A41781F862}"/>
              </a:ext>
            </a:extLst>
          </p:cNvPr>
          <p:cNvGrpSpPr/>
          <p:nvPr/>
        </p:nvGrpSpPr>
        <p:grpSpPr>
          <a:xfrm>
            <a:off x="485539" y="605825"/>
            <a:ext cx="8549082" cy="4118574"/>
            <a:chOff x="485539" y="605825"/>
            <a:chExt cx="8549082" cy="4118574"/>
          </a:xfrm>
        </p:grpSpPr>
        <p:sp>
          <p:nvSpPr>
            <p:cNvPr id="16" name="Down Arrow 15">
              <a:extLst>
                <a:ext uri="{FF2B5EF4-FFF2-40B4-BE49-F238E27FC236}">
                  <a16:creationId xmlns:a16="http://schemas.microsoft.com/office/drawing/2014/main" id="{90EDA98C-E150-F4ED-3084-81BDC9CA0553}"/>
                </a:ext>
              </a:extLst>
            </p:cNvPr>
            <p:cNvSpPr/>
            <p:nvPr/>
          </p:nvSpPr>
          <p:spPr>
            <a:xfrm>
              <a:off x="485539" y="817123"/>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E86FD927-3940-1665-5F1F-B70FE6CEDB5B}"/>
                </a:ext>
              </a:extLst>
            </p:cNvPr>
            <p:cNvSpPr txBox="1"/>
            <p:nvPr/>
          </p:nvSpPr>
          <p:spPr>
            <a:xfrm>
              <a:off x="671208" y="605825"/>
              <a:ext cx="2146742" cy="923330"/>
            </a:xfrm>
            <a:prstGeom prst="rect">
              <a:avLst/>
            </a:prstGeom>
            <a:noFill/>
          </p:spPr>
          <p:txBody>
            <a:bodyPr wrap="none" rtlCol="0">
              <a:spAutoFit/>
            </a:bodyPr>
            <a:lstStyle/>
            <a:p>
              <a:r>
                <a:rPr lang="en-US" dirty="0"/>
                <a:t>Used stochastic or </a:t>
              </a:r>
              <a:br>
                <a:rPr lang="en-US" dirty="0"/>
              </a:br>
              <a:r>
                <a:rPr lang="en-US" dirty="0"/>
                <a:t>electron cooling in</a:t>
              </a:r>
              <a:br>
                <a:rPr lang="en-US" dirty="0"/>
              </a:br>
              <a:r>
                <a:rPr lang="en-US" dirty="0"/>
                <a:t>1 or 2 beams</a:t>
              </a:r>
            </a:p>
          </p:txBody>
        </p:sp>
        <p:sp>
          <p:nvSpPr>
            <p:cNvPr id="18" name="Down Arrow 17">
              <a:extLst>
                <a:ext uri="{FF2B5EF4-FFF2-40B4-BE49-F238E27FC236}">
                  <a16:creationId xmlns:a16="http://schemas.microsoft.com/office/drawing/2014/main" id="{4CBBAF81-E561-8763-B449-EEA2D40F4D0A}"/>
                </a:ext>
              </a:extLst>
            </p:cNvPr>
            <p:cNvSpPr/>
            <p:nvPr/>
          </p:nvSpPr>
          <p:spPr>
            <a:xfrm>
              <a:off x="3206041" y="4500663"/>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a:extLst>
                <a:ext uri="{FF2B5EF4-FFF2-40B4-BE49-F238E27FC236}">
                  <a16:creationId xmlns:a16="http://schemas.microsoft.com/office/drawing/2014/main" id="{9D054695-CAE1-C6FA-0474-47745C5387DE}"/>
                </a:ext>
              </a:extLst>
            </p:cNvPr>
            <p:cNvSpPr/>
            <p:nvPr/>
          </p:nvSpPr>
          <p:spPr>
            <a:xfrm>
              <a:off x="3541420" y="4481207"/>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a:extLst>
                <a:ext uri="{FF2B5EF4-FFF2-40B4-BE49-F238E27FC236}">
                  <a16:creationId xmlns:a16="http://schemas.microsoft.com/office/drawing/2014/main" id="{02656AFA-4BFD-2BB0-EA85-B310D2F748F9}"/>
                </a:ext>
              </a:extLst>
            </p:cNvPr>
            <p:cNvSpPr/>
            <p:nvPr/>
          </p:nvSpPr>
          <p:spPr>
            <a:xfrm>
              <a:off x="8322790" y="4024008"/>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a:extLst>
                <a:ext uri="{FF2B5EF4-FFF2-40B4-BE49-F238E27FC236}">
                  <a16:creationId xmlns:a16="http://schemas.microsoft.com/office/drawing/2014/main" id="{42D47196-E3B7-D648-C04E-69A38A55357B}"/>
                </a:ext>
              </a:extLst>
            </p:cNvPr>
            <p:cNvSpPr/>
            <p:nvPr/>
          </p:nvSpPr>
          <p:spPr>
            <a:xfrm>
              <a:off x="8848952" y="3117423"/>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a:extLst>
                <a:ext uri="{FF2B5EF4-FFF2-40B4-BE49-F238E27FC236}">
                  <a16:creationId xmlns:a16="http://schemas.microsoft.com/office/drawing/2014/main" id="{175D45C4-92D0-59BD-1AE4-B9086E505754}"/>
                </a:ext>
              </a:extLst>
            </p:cNvPr>
            <p:cNvSpPr/>
            <p:nvPr/>
          </p:nvSpPr>
          <p:spPr>
            <a:xfrm>
              <a:off x="8539434" y="3122286"/>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a:extLst>
                <a:ext uri="{FF2B5EF4-FFF2-40B4-BE49-F238E27FC236}">
                  <a16:creationId xmlns:a16="http://schemas.microsoft.com/office/drawing/2014/main" id="{D8CE86E8-D29B-3268-D205-3A9F27FCD5BF}"/>
                </a:ext>
              </a:extLst>
            </p:cNvPr>
            <p:cNvSpPr/>
            <p:nvPr/>
          </p:nvSpPr>
          <p:spPr>
            <a:xfrm>
              <a:off x="8570580" y="3440056"/>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a:extLst>
                <a:ext uri="{FF2B5EF4-FFF2-40B4-BE49-F238E27FC236}">
                  <a16:creationId xmlns:a16="http://schemas.microsoft.com/office/drawing/2014/main" id="{19E78971-F04D-6019-6C7A-6446EC404C7D}"/>
                </a:ext>
              </a:extLst>
            </p:cNvPr>
            <p:cNvSpPr/>
            <p:nvPr/>
          </p:nvSpPr>
          <p:spPr>
            <a:xfrm>
              <a:off x="7260156" y="1631534"/>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wn Arrow 24">
              <a:extLst>
                <a:ext uri="{FF2B5EF4-FFF2-40B4-BE49-F238E27FC236}">
                  <a16:creationId xmlns:a16="http://schemas.microsoft.com/office/drawing/2014/main" id="{99B40744-548D-3175-7099-DCBB1B7581DA}"/>
                </a:ext>
              </a:extLst>
            </p:cNvPr>
            <p:cNvSpPr/>
            <p:nvPr/>
          </p:nvSpPr>
          <p:spPr>
            <a:xfrm>
              <a:off x="6199840" y="2044136"/>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Down Arrow 25">
              <a:extLst>
                <a:ext uri="{FF2B5EF4-FFF2-40B4-BE49-F238E27FC236}">
                  <a16:creationId xmlns:a16="http://schemas.microsoft.com/office/drawing/2014/main" id="{A9F2A817-45C7-79BF-1B8B-97B39D70E6C1}"/>
                </a:ext>
              </a:extLst>
            </p:cNvPr>
            <p:cNvSpPr/>
            <p:nvPr/>
          </p:nvSpPr>
          <p:spPr>
            <a:xfrm>
              <a:off x="8446599" y="1092448"/>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a:extLst>
                <a:ext uri="{FF2B5EF4-FFF2-40B4-BE49-F238E27FC236}">
                  <a16:creationId xmlns:a16="http://schemas.microsoft.com/office/drawing/2014/main" id="{92D0E6FE-9CD2-A2FD-AC79-CE827BC97E80}"/>
                </a:ext>
              </a:extLst>
            </p:cNvPr>
            <p:cNvSpPr/>
            <p:nvPr/>
          </p:nvSpPr>
          <p:spPr>
            <a:xfrm>
              <a:off x="8322789" y="861934"/>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a:extLst>
                <a:ext uri="{FF2B5EF4-FFF2-40B4-BE49-F238E27FC236}">
                  <a16:creationId xmlns:a16="http://schemas.microsoft.com/office/drawing/2014/main" id="{1F7C720E-2167-07D3-0AFF-95FB2F6ADDDC}"/>
                </a:ext>
              </a:extLst>
            </p:cNvPr>
            <p:cNvSpPr/>
            <p:nvPr/>
          </p:nvSpPr>
          <p:spPr>
            <a:xfrm>
              <a:off x="8353764" y="954347"/>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Down Arrow 28">
              <a:extLst>
                <a:ext uri="{FF2B5EF4-FFF2-40B4-BE49-F238E27FC236}">
                  <a16:creationId xmlns:a16="http://schemas.microsoft.com/office/drawing/2014/main" id="{6F8BAAB8-FED7-842A-F86D-CFFF7EF3CA38}"/>
                </a:ext>
              </a:extLst>
            </p:cNvPr>
            <p:cNvSpPr/>
            <p:nvPr/>
          </p:nvSpPr>
          <p:spPr>
            <a:xfrm>
              <a:off x="8628337" y="2334492"/>
              <a:ext cx="185669" cy="223736"/>
            </a:xfrm>
            <a:prstGeom prst="downArrow">
              <a:avLst/>
            </a:prstGeom>
            <a:solidFill>
              <a:schemeClr val="accent1">
                <a:lumMod val="60000"/>
                <a:lumOff val="4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20992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66BE58ED-7F0C-70C6-99FE-A7B144A3BAD9}"/>
              </a:ext>
            </a:extLst>
          </p:cNvPr>
          <p:cNvPicPr>
            <a:picLocks noChangeAspect="1"/>
          </p:cNvPicPr>
          <p:nvPr/>
        </p:nvPicPr>
        <p:blipFill>
          <a:blip r:embed="rId2"/>
          <a:stretch>
            <a:fillRect/>
          </a:stretch>
        </p:blipFill>
        <p:spPr>
          <a:xfrm>
            <a:off x="408795" y="1058762"/>
            <a:ext cx="9996554" cy="5259725"/>
          </a:xfrm>
          <a:prstGeom prst="rect">
            <a:avLst/>
          </a:prstGeom>
        </p:spPr>
      </p:pic>
      <p:sp>
        <p:nvSpPr>
          <p:cNvPr id="2" name="Title 1">
            <a:extLst>
              <a:ext uri="{FF2B5EF4-FFF2-40B4-BE49-F238E27FC236}">
                <a16:creationId xmlns:a16="http://schemas.microsoft.com/office/drawing/2014/main" id="{F637C917-479C-BF45-B046-66AFD8C8F948}"/>
              </a:ext>
            </a:extLst>
          </p:cNvPr>
          <p:cNvSpPr>
            <a:spLocks noGrp="1"/>
          </p:cNvSpPr>
          <p:nvPr>
            <p:ph type="title"/>
          </p:nvPr>
        </p:nvSpPr>
        <p:spPr>
          <a:xfrm>
            <a:off x="967986" y="297392"/>
            <a:ext cx="10652513" cy="832304"/>
          </a:xfrm>
        </p:spPr>
        <p:txBody>
          <a:bodyPr>
            <a:noAutofit/>
          </a:bodyPr>
          <a:lstStyle/>
          <a:p>
            <a:r>
              <a:rPr lang="en-US" sz="3600" dirty="0"/>
              <a:t>Life cycle of a large accelerator facility</a:t>
            </a:r>
          </a:p>
        </p:txBody>
      </p:sp>
      <p:sp>
        <p:nvSpPr>
          <p:cNvPr id="3" name="Slide Number Placeholder 2">
            <a:extLst>
              <a:ext uri="{FF2B5EF4-FFF2-40B4-BE49-F238E27FC236}">
                <a16:creationId xmlns:a16="http://schemas.microsoft.com/office/drawing/2014/main" id="{6BA97640-0152-E54D-A92E-7A6EB5AD16FD}"/>
              </a:ext>
            </a:extLst>
          </p:cNvPr>
          <p:cNvSpPr>
            <a:spLocks noGrp="1"/>
          </p:cNvSpPr>
          <p:nvPr>
            <p:ph type="sldNum" sz="quarter" idx="4"/>
          </p:nvPr>
        </p:nvSpPr>
        <p:spPr/>
        <p:txBody>
          <a:bodyPr/>
          <a:lstStyle/>
          <a:p>
            <a:fld id="{933A556B-7C63-244D-9B7C-B0EA8042B330}" type="slidenum">
              <a:rPr lang="en-US" smtClean="0"/>
              <a:pPr/>
              <a:t>4</a:t>
            </a:fld>
            <a:endParaRPr lang="en-US" sz="1000" dirty="0"/>
          </a:p>
        </p:txBody>
      </p:sp>
      <p:grpSp>
        <p:nvGrpSpPr>
          <p:cNvPr id="12" name="Group 11">
            <a:extLst>
              <a:ext uri="{FF2B5EF4-FFF2-40B4-BE49-F238E27FC236}">
                <a16:creationId xmlns:a16="http://schemas.microsoft.com/office/drawing/2014/main" id="{D12AE79B-4DD8-3A4B-97F2-8650E97DC935}"/>
              </a:ext>
            </a:extLst>
          </p:cNvPr>
          <p:cNvGrpSpPr/>
          <p:nvPr/>
        </p:nvGrpSpPr>
        <p:grpSpPr>
          <a:xfrm>
            <a:off x="9014447" y="1901995"/>
            <a:ext cx="1223412" cy="1406108"/>
            <a:chOff x="9149247" y="2109978"/>
            <a:chExt cx="1223412" cy="1406108"/>
          </a:xfrm>
        </p:grpSpPr>
        <p:sp>
          <p:nvSpPr>
            <p:cNvPr id="9" name="TextBox 8">
              <a:extLst>
                <a:ext uri="{FF2B5EF4-FFF2-40B4-BE49-F238E27FC236}">
                  <a16:creationId xmlns:a16="http://schemas.microsoft.com/office/drawing/2014/main" id="{EC4D7CA7-36AD-2247-BCE1-A0F1881C17DC}"/>
                </a:ext>
              </a:extLst>
            </p:cNvPr>
            <p:cNvSpPr txBox="1"/>
            <p:nvPr/>
          </p:nvSpPr>
          <p:spPr>
            <a:xfrm>
              <a:off x="9149247" y="2109978"/>
              <a:ext cx="1223412" cy="892552"/>
            </a:xfrm>
            <a:prstGeom prst="rect">
              <a:avLst/>
            </a:prstGeom>
            <a:noFill/>
          </p:spPr>
          <p:txBody>
            <a:bodyPr wrap="none" rtlCol="0">
              <a:spAutoFit/>
            </a:bodyPr>
            <a:lstStyle/>
            <a:p>
              <a:pPr algn="r"/>
              <a:r>
                <a:rPr lang="en-US" sz="3200" b="1" dirty="0"/>
                <a:t>RHIC</a:t>
              </a:r>
              <a:br>
                <a:rPr lang="en-US" sz="3200" b="1" dirty="0"/>
              </a:br>
              <a:r>
                <a:rPr lang="en-US" dirty="0"/>
                <a:t>(this talk)</a:t>
              </a:r>
              <a:endParaRPr lang="en-US" sz="1400" dirty="0"/>
            </a:p>
          </p:txBody>
        </p:sp>
        <p:cxnSp>
          <p:nvCxnSpPr>
            <p:cNvPr id="11" name="Straight Arrow Connector 10">
              <a:extLst>
                <a:ext uri="{FF2B5EF4-FFF2-40B4-BE49-F238E27FC236}">
                  <a16:creationId xmlns:a16="http://schemas.microsoft.com/office/drawing/2014/main" id="{A289F15B-C12D-874D-9257-BCC97712C607}"/>
                </a:ext>
              </a:extLst>
            </p:cNvPr>
            <p:cNvCxnSpPr/>
            <p:nvPr/>
          </p:nvCxnSpPr>
          <p:spPr>
            <a:xfrm>
              <a:off x="10234994" y="2975030"/>
              <a:ext cx="0" cy="541056"/>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F1B03C4C-1075-9E4A-814B-FE642DDE8985}"/>
              </a:ext>
            </a:extLst>
          </p:cNvPr>
          <p:cNvGrpSpPr/>
          <p:nvPr/>
        </p:nvGrpSpPr>
        <p:grpSpPr>
          <a:xfrm>
            <a:off x="3965916" y="1870589"/>
            <a:ext cx="2018501" cy="1639576"/>
            <a:chOff x="8900457" y="1876510"/>
            <a:chExt cx="2018501" cy="1639576"/>
          </a:xfrm>
        </p:grpSpPr>
        <p:sp>
          <p:nvSpPr>
            <p:cNvPr id="19" name="TextBox 18">
              <a:extLst>
                <a:ext uri="{FF2B5EF4-FFF2-40B4-BE49-F238E27FC236}">
                  <a16:creationId xmlns:a16="http://schemas.microsoft.com/office/drawing/2014/main" id="{2B39155D-ED45-5946-AAF9-ABE5B70A656D}"/>
                </a:ext>
              </a:extLst>
            </p:cNvPr>
            <p:cNvSpPr txBox="1"/>
            <p:nvPr/>
          </p:nvSpPr>
          <p:spPr>
            <a:xfrm>
              <a:off x="8900457" y="1876510"/>
              <a:ext cx="2018501" cy="1138773"/>
            </a:xfrm>
            <a:prstGeom prst="rect">
              <a:avLst/>
            </a:prstGeom>
            <a:noFill/>
          </p:spPr>
          <p:txBody>
            <a:bodyPr wrap="none" rtlCol="0">
              <a:spAutoFit/>
            </a:bodyPr>
            <a:lstStyle/>
            <a:p>
              <a:pPr algn="ctr"/>
              <a:r>
                <a:rPr lang="en-US" sz="3200" b="1" dirty="0"/>
                <a:t>EIC</a:t>
              </a:r>
              <a:br>
                <a:rPr lang="en-US" sz="3200" b="1" dirty="0"/>
              </a:br>
              <a:r>
                <a:rPr lang="en-US" dirty="0"/>
                <a:t>(Mon talk MOA1</a:t>
              </a:r>
              <a:br>
                <a:rPr lang="en-US" dirty="0"/>
              </a:br>
              <a:r>
                <a:rPr lang="en-US" dirty="0"/>
                <a:t>Sergei Nagaitsev)</a:t>
              </a:r>
            </a:p>
          </p:txBody>
        </p:sp>
        <p:cxnSp>
          <p:nvCxnSpPr>
            <p:cNvPr id="20" name="Straight Arrow Connector 19">
              <a:extLst>
                <a:ext uri="{FF2B5EF4-FFF2-40B4-BE49-F238E27FC236}">
                  <a16:creationId xmlns:a16="http://schemas.microsoft.com/office/drawing/2014/main" id="{B40B476A-2DFA-984D-9013-FCEDF626AD29}"/>
                </a:ext>
              </a:extLst>
            </p:cNvPr>
            <p:cNvCxnSpPr/>
            <p:nvPr/>
          </p:nvCxnSpPr>
          <p:spPr>
            <a:xfrm>
              <a:off x="9862457" y="2975030"/>
              <a:ext cx="0" cy="541056"/>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F773F760-F7D1-C24F-9C88-D38D05CBD324}"/>
              </a:ext>
            </a:extLst>
          </p:cNvPr>
          <p:cNvGrpSpPr/>
          <p:nvPr/>
        </p:nvGrpSpPr>
        <p:grpSpPr>
          <a:xfrm>
            <a:off x="967987" y="4963886"/>
            <a:ext cx="3564748" cy="646331"/>
            <a:chOff x="967987" y="4963886"/>
            <a:chExt cx="3564748" cy="646331"/>
          </a:xfrm>
        </p:grpSpPr>
        <p:sp>
          <p:nvSpPr>
            <p:cNvPr id="5" name="TextBox 4">
              <a:extLst>
                <a:ext uri="{FF2B5EF4-FFF2-40B4-BE49-F238E27FC236}">
                  <a16:creationId xmlns:a16="http://schemas.microsoft.com/office/drawing/2014/main" id="{5C4CAD5A-6D0B-4F49-966E-8622010746A6}"/>
                </a:ext>
              </a:extLst>
            </p:cNvPr>
            <p:cNvSpPr txBox="1"/>
            <p:nvPr/>
          </p:nvSpPr>
          <p:spPr>
            <a:xfrm>
              <a:off x="1760342" y="4963886"/>
              <a:ext cx="1967206" cy="646331"/>
            </a:xfrm>
            <a:prstGeom prst="rect">
              <a:avLst/>
            </a:prstGeom>
            <a:noFill/>
          </p:spPr>
          <p:txBody>
            <a:bodyPr wrap="none" rtlCol="0">
              <a:spAutoFit/>
            </a:bodyPr>
            <a:lstStyle/>
            <a:p>
              <a:pPr algn="ctr"/>
              <a:r>
                <a:rPr lang="en-US" b="1" dirty="0"/>
                <a:t>Pre-project R&amp;D</a:t>
              </a:r>
              <a:br>
                <a:rPr lang="en-US" b="1" dirty="0"/>
              </a:br>
              <a:r>
                <a:rPr lang="en-US" dirty="0"/>
                <a:t>[few decades]</a:t>
              </a:r>
            </a:p>
          </p:txBody>
        </p:sp>
        <p:cxnSp>
          <p:nvCxnSpPr>
            <p:cNvPr id="21" name="Straight Arrow Connector 20">
              <a:extLst>
                <a:ext uri="{FF2B5EF4-FFF2-40B4-BE49-F238E27FC236}">
                  <a16:creationId xmlns:a16="http://schemas.microsoft.com/office/drawing/2014/main" id="{CB9C139E-A19B-9A4C-A94C-61D5EE9E575D}"/>
                </a:ext>
              </a:extLst>
            </p:cNvPr>
            <p:cNvCxnSpPr>
              <a:cxnSpLocks/>
            </p:cNvCxnSpPr>
            <p:nvPr/>
          </p:nvCxnSpPr>
          <p:spPr>
            <a:xfrm>
              <a:off x="967987" y="5287051"/>
              <a:ext cx="3564748" cy="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748354EF-9CDC-EA4B-B1B7-35CA2628869B}"/>
              </a:ext>
            </a:extLst>
          </p:cNvPr>
          <p:cNvGrpSpPr/>
          <p:nvPr/>
        </p:nvGrpSpPr>
        <p:grpSpPr>
          <a:xfrm>
            <a:off x="6409343" y="4873042"/>
            <a:ext cx="3807453" cy="892552"/>
            <a:chOff x="6409343" y="4873042"/>
            <a:chExt cx="3807453" cy="892552"/>
          </a:xfrm>
        </p:grpSpPr>
        <p:sp>
          <p:nvSpPr>
            <p:cNvPr id="7" name="TextBox 6">
              <a:extLst>
                <a:ext uri="{FF2B5EF4-FFF2-40B4-BE49-F238E27FC236}">
                  <a16:creationId xmlns:a16="http://schemas.microsoft.com/office/drawing/2014/main" id="{583B4C48-8800-7D44-B10A-3C500CF8D022}"/>
                </a:ext>
              </a:extLst>
            </p:cNvPr>
            <p:cNvSpPr txBox="1"/>
            <p:nvPr/>
          </p:nvSpPr>
          <p:spPr>
            <a:xfrm>
              <a:off x="6409343" y="4873042"/>
              <a:ext cx="3807453" cy="892552"/>
            </a:xfrm>
            <a:prstGeom prst="rect">
              <a:avLst/>
            </a:prstGeom>
            <a:noFill/>
          </p:spPr>
          <p:txBody>
            <a:bodyPr wrap="none" rtlCol="0">
              <a:spAutoFit/>
            </a:bodyPr>
            <a:lstStyle/>
            <a:p>
              <a:pPr algn="ctr"/>
              <a:r>
                <a:rPr lang="en-US" b="1" dirty="0"/>
                <a:t>Operation</a:t>
              </a:r>
              <a:r>
                <a:rPr lang="en-US" dirty="0"/>
                <a:t> </a:t>
              </a:r>
              <a:br>
                <a:rPr lang="en-US" dirty="0"/>
              </a:br>
              <a:r>
                <a:rPr lang="en-US" sz="1600" dirty="0"/>
                <a:t>annual ops cost ~10% construction cost</a:t>
              </a:r>
              <a:br>
                <a:rPr lang="en-US" sz="1600" dirty="0"/>
              </a:br>
              <a:r>
                <a:rPr lang="en-US" dirty="0"/>
                <a:t>[few decades]</a:t>
              </a:r>
            </a:p>
          </p:txBody>
        </p:sp>
        <p:cxnSp>
          <p:nvCxnSpPr>
            <p:cNvPr id="22" name="Straight Arrow Connector 21">
              <a:extLst>
                <a:ext uri="{FF2B5EF4-FFF2-40B4-BE49-F238E27FC236}">
                  <a16:creationId xmlns:a16="http://schemas.microsoft.com/office/drawing/2014/main" id="{1B2CB55D-B096-FA44-9755-6697AC5DF8E8}"/>
                </a:ext>
              </a:extLst>
            </p:cNvPr>
            <p:cNvCxnSpPr>
              <a:cxnSpLocks/>
            </p:cNvCxnSpPr>
            <p:nvPr/>
          </p:nvCxnSpPr>
          <p:spPr>
            <a:xfrm>
              <a:off x="6525554" y="5186322"/>
              <a:ext cx="3574640" cy="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F3B4F382-78D0-0343-8EE9-AE3C1D08D801}"/>
              </a:ext>
            </a:extLst>
          </p:cNvPr>
          <p:cNvGrpSpPr/>
          <p:nvPr/>
        </p:nvGrpSpPr>
        <p:grpSpPr>
          <a:xfrm>
            <a:off x="10365071" y="2285240"/>
            <a:ext cx="1542221" cy="1741385"/>
            <a:chOff x="10590851" y="2928706"/>
            <a:chExt cx="1542221" cy="1741385"/>
          </a:xfrm>
        </p:grpSpPr>
        <p:sp>
          <p:nvSpPr>
            <p:cNvPr id="8" name="TextBox 7">
              <a:extLst>
                <a:ext uri="{FF2B5EF4-FFF2-40B4-BE49-F238E27FC236}">
                  <a16:creationId xmlns:a16="http://schemas.microsoft.com/office/drawing/2014/main" id="{9960E798-8B68-704F-9918-469E0534D07A}"/>
                </a:ext>
              </a:extLst>
            </p:cNvPr>
            <p:cNvSpPr txBox="1"/>
            <p:nvPr/>
          </p:nvSpPr>
          <p:spPr>
            <a:xfrm>
              <a:off x="10819892" y="2928706"/>
              <a:ext cx="1313180" cy="1200329"/>
            </a:xfrm>
            <a:prstGeom prst="rect">
              <a:avLst/>
            </a:prstGeom>
            <a:noFill/>
          </p:spPr>
          <p:txBody>
            <a:bodyPr wrap="none" rtlCol="0">
              <a:spAutoFit/>
            </a:bodyPr>
            <a:lstStyle/>
            <a:p>
              <a:r>
                <a:rPr lang="en-US" dirty="0"/>
                <a:t>Re-use</a:t>
              </a:r>
              <a:br>
                <a:rPr lang="en-US" dirty="0"/>
              </a:br>
              <a:r>
                <a:rPr lang="en-US" dirty="0"/>
                <a:t>for next </a:t>
              </a:r>
              <a:br>
                <a:rPr lang="en-US" dirty="0"/>
              </a:br>
              <a:r>
                <a:rPr lang="en-US" dirty="0"/>
                <a:t>facility or</a:t>
              </a:r>
              <a:br>
                <a:rPr lang="en-US" dirty="0"/>
              </a:br>
              <a:r>
                <a:rPr lang="en-US" dirty="0"/>
                <a:t>shut-down </a:t>
              </a:r>
            </a:p>
          </p:txBody>
        </p:sp>
        <p:cxnSp>
          <p:nvCxnSpPr>
            <p:cNvPr id="27" name="Straight Arrow Connector 26">
              <a:extLst>
                <a:ext uri="{FF2B5EF4-FFF2-40B4-BE49-F238E27FC236}">
                  <a16:creationId xmlns:a16="http://schemas.microsoft.com/office/drawing/2014/main" id="{E894C601-5C2D-BB42-91D2-2C0BEF2CEE88}"/>
                </a:ext>
              </a:extLst>
            </p:cNvPr>
            <p:cNvCxnSpPr>
              <a:cxnSpLocks/>
            </p:cNvCxnSpPr>
            <p:nvPr/>
          </p:nvCxnSpPr>
          <p:spPr>
            <a:xfrm flipH="1">
              <a:off x="10590851" y="4129035"/>
              <a:ext cx="597163" cy="541056"/>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5F3081F3-1C96-9F76-424C-7F6081E46D63}"/>
              </a:ext>
            </a:extLst>
          </p:cNvPr>
          <p:cNvGrpSpPr/>
          <p:nvPr/>
        </p:nvGrpSpPr>
        <p:grpSpPr>
          <a:xfrm>
            <a:off x="4645825" y="3638352"/>
            <a:ext cx="1859273" cy="646331"/>
            <a:chOff x="4658063" y="2808715"/>
            <a:chExt cx="1867491" cy="646331"/>
          </a:xfrm>
        </p:grpSpPr>
        <p:sp>
          <p:nvSpPr>
            <p:cNvPr id="28" name="TextBox 27">
              <a:extLst>
                <a:ext uri="{FF2B5EF4-FFF2-40B4-BE49-F238E27FC236}">
                  <a16:creationId xmlns:a16="http://schemas.microsoft.com/office/drawing/2014/main" id="{450FD478-E2B1-0210-5EDE-7BAB5CF82AD6}"/>
                </a:ext>
              </a:extLst>
            </p:cNvPr>
            <p:cNvSpPr txBox="1"/>
            <p:nvPr/>
          </p:nvSpPr>
          <p:spPr>
            <a:xfrm>
              <a:off x="4855703" y="2808715"/>
              <a:ext cx="1628122" cy="646331"/>
            </a:xfrm>
            <a:prstGeom prst="rect">
              <a:avLst/>
            </a:prstGeom>
            <a:noFill/>
          </p:spPr>
          <p:txBody>
            <a:bodyPr wrap="none" rtlCol="0">
              <a:spAutoFit/>
            </a:bodyPr>
            <a:lstStyle/>
            <a:p>
              <a:pPr algn="ctr"/>
              <a:r>
                <a:rPr lang="en-US" b="1" dirty="0"/>
                <a:t>Construction</a:t>
              </a:r>
              <a:br>
                <a:rPr lang="en-US" b="1" dirty="0"/>
              </a:br>
              <a:r>
                <a:rPr lang="en-US" dirty="0"/>
                <a:t>[~decade]</a:t>
              </a:r>
            </a:p>
          </p:txBody>
        </p:sp>
        <p:cxnSp>
          <p:nvCxnSpPr>
            <p:cNvPr id="30" name="Straight Arrow Connector 29">
              <a:extLst>
                <a:ext uri="{FF2B5EF4-FFF2-40B4-BE49-F238E27FC236}">
                  <a16:creationId xmlns:a16="http://schemas.microsoft.com/office/drawing/2014/main" id="{E7240D10-11C0-141E-479E-77CFFA366C14}"/>
                </a:ext>
              </a:extLst>
            </p:cNvPr>
            <p:cNvCxnSpPr/>
            <p:nvPr/>
          </p:nvCxnSpPr>
          <p:spPr>
            <a:xfrm flipV="1">
              <a:off x="4658063" y="3131880"/>
              <a:ext cx="1867491" cy="9886"/>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10930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EDB745-FA4D-7241-6346-CA16A578507F}"/>
            </a:ext>
          </a:extLst>
        </p:cNvPr>
        <p:cNvGrpSpPr/>
        <p:nvPr/>
      </p:nvGrpSpPr>
      <p:grpSpPr>
        <a:xfrm>
          <a:off x="0" y="0"/>
          <a:ext cx="0" cy="0"/>
          <a:chOff x="0" y="0"/>
          <a:chExt cx="0" cy="0"/>
        </a:xfrm>
      </p:grpSpPr>
      <p:pic>
        <p:nvPicPr>
          <p:cNvPr id="4098" name="Picture 2" descr="RHIC Summary">
            <a:extLst>
              <a:ext uri="{FF2B5EF4-FFF2-40B4-BE49-F238E27FC236}">
                <a16:creationId xmlns:a16="http://schemas.microsoft.com/office/drawing/2014/main" id="{CB5B1379-58CD-B1D9-7B04-758816C9E5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5613" y="0"/>
            <a:ext cx="5426387" cy="403824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1915DE1-1215-306B-DB0A-358875283E9C}"/>
              </a:ext>
            </a:extLst>
          </p:cNvPr>
          <p:cNvSpPr>
            <a:spLocks noGrp="1"/>
          </p:cNvSpPr>
          <p:nvPr>
            <p:ph type="title"/>
          </p:nvPr>
        </p:nvSpPr>
        <p:spPr>
          <a:xfrm>
            <a:off x="571500" y="365125"/>
            <a:ext cx="11049000" cy="571853"/>
          </a:xfrm>
        </p:spPr>
        <p:txBody>
          <a:bodyPr>
            <a:normAutofit fontScale="90000"/>
          </a:bodyPr>
          <a:lstStyle/>
          <a:p>
            <a:r>
              <a:rPr lang="en-US" dirty="0"/>
              <a:t>RHIC after 25 years of physics …</a:t>
            </a:r>
          </a:p>
        </p:txBody>
      </p:sp>
      <p:sp>
        <p:nvSpPr>
          <p:cNvPr id="3" name="Content Placeholder 2">
            <a:extLst>
              <a:ext uri="{FF2B5EF4-FFF2-40B4-BE49-F238E27FC236}">
                <a16:creationId xmlns:a16="http://schemas.microsoft.com/office/drawing/2014/main" id="{F6E41673-85E5-1BE8-5058-A8CC68F824FE}"/>
              </a:ext>
            </a:extLst>
          </p:cNvPr>
          <p:cNvSpPr>
            <a:spLocks noGrp="1"/>
          </p:cNvSpPr>
          <p:nvPr>
            <p:ph idx="1"/>
          </p:nvPr>
        </p:nvSpPr>
        <p:spPr>
          <a:xfrm>
            <a:off x="571500" y="1592863"/>
            <a:ext cx="11468100" cy="4836188"/>
          </a:xfrm>
        </p:spPr>
        <p:txBody>
          <a:bodyPr>
            <a:normAutofit fontScale="92500" lnSpcReduction="20000"/>
          </a:bodyPr>
          <a:lstStyle/>
          <a:p>
            <a:pPr marL="457200" indent="-457200">
              <a:buFont typeface="Arial" panose="020B0604020202020204" pitchFamily="34" charset="0"/>
              <a:buChar char="•"/>
            </a:pPr>
            <a:r>
              <a:rPr lang="en-US" dirty="0"/>
              <a:t>Full energy Au+Au </a:t>
            </a:r>
            <a:r>
              <a:rPr lang="en-US" i="1" dirty="0" err="1"/>
              <a:t>L</a:t>
            </a:r>
            <a:r>
              <a:rPr lang="en-US" baseline="-25000" dirty="0" err="1"/>
              <a:t>avg</a:t>
            </a:r>
            <a:r>
              <a:rPr lang="en-US" dirty="0"/>
              <a:t> = 44x design</a:t>
            </a:r>
            <a:br>
              <a:rPr lang="en-US" dirty="0"/>
            </a:br>
            <a:r>
              <a:rPr lang="en-US" dirty="0">
                <a:solidFill>
                  <a:srgbClr val="FF0000"/>
                </a:solidFill>
              </a:rPr>
              <a:t>   </a:t>
            </a:r>
            <a:r>
              <a:rPr lang="en-US" sz="2200" i="1" dirty="0">
                <a:solidFill>
                  <a:srgbClr val="0432FF"/>
                </a:solidFill>
              </a:rPr>
              <a:t>enabled by stochastic cooling</a:t>
            </a:r>
            <a:endParaRPr lang="en-US" i="1" dirty="0">
              <a:solidFill>
                <a:srgbClr val="0432FF"/>
              </a:solidFill>
            </a:endParaRPr>
          </a:p>
          <a:p>
            <a:pPr marL="457200" indent="-457200">
              <a:buFont typeface="Arial" panose="020B0604020202020204" pitchFamily="34" charset="0"/>
              <a:buChar char="•"/>
            </a:pPr>
            <a:r>
              <a:rPr lang="en-US" dirty="0"/>
              <a:t>Only </a:t>
            </a:r>
            <a:r>
              <a:rPr kumimoji="1" lang="en-US" dirty="0">
                <a:solidFill>
                  <a:schemeClr val="tx2"/>
                </a:solidFill>
                <a:latin typeface="Helvetica" charset="0"/>
                <a:cs typeface="Helvetica" charset="0"/>
              </a:rPr>
              <a:t>p</a:t>
            </a:r>
            <a:r>
              <a:rPr kumimoji="1" lang="en-US" dirty="0">
                <a:solidFill>
                  <a:schemeClr val="tx2"/>
                </a:solidFill>
                <a:latin typeface="Helvetica" charset="0"/>
                <a:cs typeface="Helvetica" charset="0"/>
                <a:sym typeface="Symbol" charset="0"/>
              </a:rPr>
              <a:t>+</a:t>
            </a:r>
            <a:r>
              <a:rPr kumimoji="1" lang="en-US" dirty="0">
                <a:solidFill>
                  <a:schemeClr val="tx2"/>
                </a:solidFill>
                <a:latin typeface="Helvetica" charset="0"/>
                <a:cs typeface="Helvetica" charset="0"/>
              </a:rPr>
              <a:t>p</a:t>
            </a:r>
            <a:r>
              <a:rPr kumimoji="1" lang="en-US" dirty="0">
                <a:solidFill>
                  <a:schemeClr val="tx2"/>
                </a:solidFill>
                <a:latin typeface="Helvetica" charset="0"/>
                <a:cs typeface="Helvetica" charset="0"/>
                <a:sym typeface="Symbol" charset="0"/>
              </a:rPr>
              <a:t> collider, </a:t>
            </a:r>
            <a:r>
              <a:rPr kumimoji="1" lang="en-US" i="1" dirty="0" err="1">
                <a:solidFill>
                  <a:schemeClr val="tx2"/>
                </a:solidFill>
                <a:latin typeface="Helvetica" charset="0"/>
                <a:cs typeface="Helvetica" charset="0"/>
                <a:sym typeface="Symbol" charset="0"/>
              </a:rPr>
              <a:t>L</a:t>
            </a:r>
            <a:r>
              <a:rPr lang="en-US" baseline="-25000" dirty="0" err="1"/>
              <a:t>avg</a:t>
            </a:r>
            <a:r>
              <a:rPr kumimoji="1" lang="en-US" dirty="0">
                <a:solidFill>
                  <a:schemeClr val="tx2"/>
                </a:solidFill>
                <a:latin typeface="Helvetica" charset="0"/>
                <a:cs typeface="Helvetica" charset="0"/>
                <a:sym typeface="Symbol" charset="0"/>
              </a:rPr>
              <a:t> = 1.3x d</a:t>
            </a:r>
            <a:r>
              <a:rPr lang="en-US" dirty="0"/>
              <a:t>esign, </a:t>
            </a:r>
            <a:br>
              <a:rPr lang="en-US" dirty="0"/>
            </a:br>
            <a:r>
              <a:rPr lang="en-US" i="1" dirty="0"/>
              <a:t>P</a:t>
            </a:r>
            <a:r>
              <a:rPr lang="en-US" dirty="0"/>
              <a:t> ~ 57% (70% design)</a:t>
            </a:r>
          </a:p>
          <a:p>
            <a:pPr marL="457200" indent="-457200">
              <a:buFont typeface="Arial" panose="020B0604020202020204" pitchFamily="34" charset="0"/>
              <a:buChar char="•"/>
            </a:pPr>
            <a:r>
              <a:rPr lang="en-US" dirty="0"/>
              <a:t>Many species and combinations, incl. </a:t>
            </a:r>
            <a:br>
              <a:rPr lang="en-US" dirty="0"/>
            </a:br>
            <a:r>
              <a:rPr lang="en-US" dirty="0"/>
              <a:t>asymmetric and low natural abundance</a:t>
            </a:r>
            <a:br>
              <a:rPr lang="en-US" dirty="0"/>
            </a:br>
            <a:r>
              <a:rPr lang="en-US" dirty="0"/>
              <a:t>   </a:t>
            </a:r>
            <a:r>
              <a:rPr lang="en-US" i="1" dirty="0"/>
              <a:t> </a:t>
            </a:r>
            <a:r>
              <a:rPr lang="en-US" sz="2200" i="1" dirty="0">
                <a:solidFill>
                  <a:srgbClr val="0432FF"/>
                </a:solidFill>
              </a:rPr>
              <a:t>some only possible with stochastic cooling</a:t>
            </a:r>
            <a:endParaRPr lang="en-US" i="1" dirty="0">
              <a:solidFill>
                <a:srgbClr val="0432FF"/>
              </a:solidFill>
            </a:endParaRPr>
          </a:p>
          <a:p>
            <a:pPr marL="457200" indent="-457200">
              <a:buFont typeface="Arial" panose="020B0604020202020204" pitchFamily="34" charset="0"/>
              <a:buChar char="•"/>
            </a:pPr>
            <a:r>
              <a:rPr lang="en-US" dirty="0"/>
              <a:t>Extended energy range slightly above;</a:t>
            </a:r>
            <a:br>
              <a:rPr lang="en-US" dirty="0"/>
            </a:br>
            <a:r>
              <a:rPr lang="en-US" dirty="0"/>
              <a:t>and significantly below nominal injection</a:t>
            </a:r>
            <a:br>
              <a:rPr lang="en-US" dirty="0"/>
            </a:br>
            <a:r>
              <a:rPr lang="en-US" dirty="0">
                <a:solidFill>
                  <a:srgbClr val="FF0000"/>
                </a:solidFill>
              </a:rPr>
              <a:t>    </a:t>
            </a:r>
            <a:r>
              <a:rPr lang="en-US" sz="2200" i="1" dirty="0">
                <a:solidFill>
                  <a:srgbClr val="0432FF"/>
                </a:solidFill>
              </a:rPr>
              <a:t>enabled by electron cooling</a:t>
            </a:r>
            <a:r>
              <a:rPr lang="en-US" i="1" dirty="0"/>
              <a:t> </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sz="2400" dirty="0"/>
              <a:t>Developed technology for evolving program: </a:t>
            </a:r>
            <a:r>
              <a:rPr lang="en-US" sz="2200" i="1" dirty="0">
                <a:solidFill>
                  <a:srgbClr val="0432FF"/>
                </a:solidFill>
              </a:rPr>
              <a:t>polarized beams, sources,</a:t>
            </a:r>
            <a:r>
              <a:rPr lang="en-US" sz="2200" dirty="0"/>
              <a:t> </a:t>
            </a:r>
            <a:r>
              <a:rPr lang="en-US" sz="2200" i="1" dirty="0">
                <a:solidFill>
                  <a:srgbClr val="0432FF"/>
                </a:solidFill>
              </a:rPr>
              <a:t>cooling</a:t>
            </a:r>
            <a:endParaRPr lang="en-US" sz="2200" i="1" dirty="0"/>
          </a:p>
          <a:p>
            <a:pPr marL="457200" indent="-457200">
              <a:buFont typeface="Arial" panose="020B0604020202020204" pitchFamily="34" charset="0"/>
              <a:buChar char="•"/>
            </a:pPr>
            <a:r>
              <a:rPr lang="en-US" sz="2400" dirty="0"/>
              <a:t>Most of RHIC complex will be re-used for the Electron-Ion Collider</a:t>
            </a:r>
            <a:br>
              <a:rPr lang="en-US" sz="2400" dirty="0"/>
            </a:br>
            <a:r>
              <a:rPr lang="en-US" sz="2200" i="1" dirty="0">
                <a:solidFill>
                  <a:srgbClr val="0432FF"/>
                </a:solidFill>
              </a:rPr>
              <a:t>    demonstration of RF accelerated electron cooling used for proton pre-cooling</a:t>
            </a:r>
          </a:p>
        </p:txBody>
      </p:sp>
      <p:sp>
        <p:nvSpPr>
          <p:cNvPr id="4" name="Slide Number Placeholder 3">
            <a:extLst>
              <a:ext uri="{FF2B5EF4-FFF2-40B4-BE49-F238E27FC236}">
                <a16:creationId xmlns:a16="http://schemas.microsoft.com/office/drawing/2014/main" id="{14233846-055E-6CC2-C3E8-2633A063CBCF}"/>
              </a:ext>
            </a:extLst>
          </p:cNvPr>
          <p:cNvSpPr>
            <a:spLocks noGrp="1"/>
          </p:cNvSpPr>
          <p:nvPr>
            <p:ph type="sldNum" sz="quarter" idx="4"/>
          </p:nvPr>
        </p:nvSpPr>
        <p:spPr/>
        <p:txBody>
          <a:bodyPr/>
          <a:lstStyle/>
          <a:p>
            <a:fld id="{933A556B-7C63-244D-9B7C-B0EA8042B330}" type="slidenum">
              <a:rPr lang="en-US" smtClean="0"/>
              <a:pPr/>
              <a:t>40</a:t>
            </a:fld>
            <a:endParaRPr lang="en-US" sz="1000" dirty="0"/>
          </a:p>
        </p:txBody>
      </p:sp>
      <p:grpSp>
        <p:nvGrpSpPr>
          <p:cNvPr id="12" name="Group 11">
            <a:extLst>
              <a:ext uri="{FF2B5EF4-FFF2-40B4-BE49-F238E27FC236}">
                <a16:creationId xmlns:a16="http://schemas.microsoft.com/office/drawing/2014/main" id="{BF28FDEF-7942-29D4-C52C-E2D3F3720345}"/>
              </a:ext>
            </a:extLst>
          </p:cNvPr>
          <p:cNvGrpSpPr/>
          <p:nvPr/>
        </p:nvGrpSpPr>
        <p:grpSpPr>
          <a:xfrm>
            <a:off x="8436509" y="3774082"/>
            <a:ext cx="1742785" cy="602714"/>
            <a:chOff x="10854588" y="2529840"/>
            <a:chExt cx="1742785" cy="602714"/>
          </a:xfrm>
        </p:grpSpPr>
        <p:sp>
          <p:nvSpPr>
            <p:cNvPr id="13" name="TextBox 12">
              <a:extLst>
                <a:ext uri="{FF2B5EF4-FFF2-40B4-BE49-F238E27FC236}">
                  <a16:creationId xmlns:a16="http://schemas.microsoft.com/office/drawing/2014/main" id="{5D5AC298-EC50-A218-A4EB-99D58C6A2AD5}"/>
                </a:ext>
              </a:extLst>
            </p:cNvPr>
            <p:cNvSpPr txBox="1"/>
            <p:nvPr/>
          </p:nvSpPr>
          <p:spPr>
            <a:xfrm>
              <a:off x="10854588" y="2794000"/>
              <a:ext cx="1742785" cy="338554"/>
            </a:xfrm>
            <a:prstGeom prst="rect">
              <a:avLst/>
            </a:prstGeom>
            <a:solidFill>
              <a:schemeClr val="bg1">
                <a:alpha val="50000"/>
              </a:schemeClr>
            </a:solidFill>
          </p:spPr>
          <p:txBody>
            <a:bodyPr wrap="none" rtlCol="0">
              <a:spAutoFit/>
            </a:bodyPr>
            <a:lstStyle/>
            <a:p>
              <a:r>
                <a:rPr lang="en-US" sz="1600" dirty="0">
                  <a:solidFill>
                    <a:srgbClr val="FF0000"/>
                  </a:solidFill>
                </a:rPr>
                <a:t>Nominal injection</a:t>
              </a:r>
            </a:p>
          </p:txBody>
        </p:sp>
        <p:cxnSp>
          <p:nvCxnSpPr>
            <p:cNvPr id="14" name="Straight Arrow Connector 13">
              <a:extLst>
                <a:ext uri="{FF2B5EF4-FFF2-40B4-BE49-F238E27FC236}">
                  <a16:creationId xmlns:a16="http://schemas.microsoft.com/office/drawing/2014/main" id="{5460B903-AB32-2E21-4446-8BB9CDF4428E}"/>
                </a:ext>
              </a:extLst>
            </p:cNvPr>
            <p:cNvCxnSpPr>
              <a:cxnSpLocks/>
            </p:cNvCxnSpPr>
            <p:nvPr/>
          </p:nvCxnSpPr>
          <p:spPr>
            <a:xfrm flipV="1">
              <a:off x="11443868" y="2529840"/>
              <a:ext cx="0" cy="26416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Oval 15">
            <a:extLst>
              <a:ext uri="{FF2B5EF4-FFF2-40B4-BE49-F238E27FC236}">
                <a16:creationId xmlns:a16="http://schemas.microsoft.com/office/drawing/2014/main" id="{93D7E0BA-33A0-5496-7C59-FD7E231F1B25}"/>
              </a:ext>
            </a:extLst>
          </p:cNvPr>
          <p:cNvSpPr/>
          <p:nvPr/>
        </p:nvSpPr>
        <p:spPr>
          <a:xfrm rot="-720000">
            <a:off x="11620512" y="1828668"/>
            <a:ext cx="448056" cy="1785917"/>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779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37F42C-6D63-8B4F-03BF-3BEEABC714EA}"/>
              </a:ext>
            </a:extLst>
          </p:cNvPr>
          <p:cNvSpPr>
            <a:spLocks noGrp="1"/>
          </p:cNvSpPr>
          <p:nvPr>
            <p:ph type="sldNum" sz="quarter" idx="4"/>
          </p:nvPr>
        </p:nvSpPr>
        <p:spPr/>
        <p:txBody>
          <a:bodyPr/>
          <a:lstStyle/>
          <a:p>
            <a:fld id="{933A556B-7C63-244D-9B7C-B0EA8042B330}" type="slidenum">
              <a:rPr lang="en-US" smtClean="0"/>
              <a:pPr/>
              <a:t>41</a:t>
            </a:fld>
            <a:endParaRPr lang="en-US" sz="1000" dirty="0"/>
          </a:p>
        </p:txBody>
      </p:sp>
      <p:pic>
        <p:nvPicPr>
          <p:cNvPr id="4" name="Picture 3" descr="A group of people posing for a photo&#10;&#10;AI-generated content may be incorrect.">
            <a:extLst>
              <a:ext uri="{FF2B5EF4-FFF2-40B4-BE49-F238E27FC236}">
                <a16:creationId xmlns:a16="http://schemas.microsoft.com/office/drawing/2014/main" id="{2A385A8F-F166-48BA-DFE6-E337FBCE17B7}"/>
              </a:ext>
            </a:extLst>
          </p:cNvPr>
          <p:cNvPicPr>
            <a:picLocks noChangeAspect="1"/>
          </p:cNvPicPr>
          <p:nvPr/>
        </p:nvPicPr>
        <p:blipFill>
          <a:blip r:embed="rId2"/>
          <a:stretch>
            <a:fillRect/>
          </a:stretch>
        </p:blipFill>
        <p:spPr>
          <a:xfrm>
            <a:off x="795075" y="25758"/>
            <a:ext cx="10602727" cy="6825403"/>
          </a:xfrm>
          <a:prstGeom prst="rect">
            <a:avLst/>
          </a:prstGeom>
        </p:spPr>
      </p:pic>
      <p:sp>
        <p:nvSpPr>
          <p:cNvPr id="5" name="TextBox 4">
            <a:extLst>
              <a:ext uri="{FF2B5EF4-FFF2-40B4-BE49-F238E27FC236}">
                <a16:creationId xmlns:a16="http://schemas.microsoft.com/office/drawing/2014/main" id="{305FDE97-8A04-7559-55BA-FA005FBC14C8}"/>
              </a:ext>
            </a:extLst>
          </p:cNvPr>
          <p:cNvSpPr txBox="1"/>
          <p:nvPr/>
        </p:nvSpPr>
        <p:spPr>
          <a:xfrm>
            <a:off x="3787825" y="292191"/>
            <a:ext cx="7622856" cy="461665"/>
          </a:xfrm>
          <a:prstGeom prst="rect">
            <a:avLst/>
          </a:prstGeom>
          <a:noFill/>
        </p:spPr>
        <p:txBody>
          <a:bodyPr wrap="none" rtlCol="0">
            <a:spAutoFit/>
          </a:bodyPr>
          <a:lstStyle/>
          <a:p>
            <a:r>
              <a:rPr lang="en-US" sz="2400" dirty="0">
                <a:solidFill>
                  <a:schemeClr val="bg1"/>
                </a:solidFill>
              </a:rPr>
              <a:t>COOL’25, Stony Brook University, 26-31 October 2025</a:t>
            </a:r>
          </a:p>
        </p:txBody>
      </p:sp>
    </p:spTree>
    <p:extLst>
      <p:ext uri="{BB962C8B-B14F-4D97-AF65-F5344CB8AC3E}">
        <p14:creationId xmlns:p14="http://schemas.microsoft.com/office/powerpoint/2010/main" val="2671590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EB6601-0F59-3E06-202A-40915CDD4D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077678-E4E2-34D7-A5BD-4EF52E1EE9FA}"/>
              </a:ext>
            </a:extLst>
          </p:cNvPr>
          <p:cNvSpPr>
            <a:spLocks noGrp="1"/>
          </p:cNvSpPr>
          <p:nvPr>
            <p:ph type="title"/>
          </p:nvPr>
        </p:nvSpPr>
        <p:spPr/>
        <p:txBody>
          <a:bodyPr/>
          <a:lstStyle/>
          <a:p>
            <a:r>
              <a:rPr lang="en-US" dirty="0"/>
              <a:t>Abstract</a:t>
            </a:r>
          </a:p>
        </p:txBody>
      </p:sp>
      <p:sp>
        <p:nvSpPr>
          <p:cNvPr id="3" name="Content Placeholder 2">
            <a:extLst>
              <a:ext uri="{FF2B5EF4-FFF2-40B4-BE49-F238E27FC236}">
                <a16:creationId xmlns:a16="http://schemas.microsoft.com/office/drawing/2014/main" id="{0BD308A8-3DCF-11EE-DC3D-2D5CCA406FB0}"/>
              </a:ext>
            </a:extLst>
          </p:cNvPr>
          <p:cNvSpPr>
            <a:spLocks noGrp="1"/>
          </p:cNvSpPr>
          <p:nvPr>
            <p:ph idx="1"/>
          </p:nvPr>
        </p:nvSpPr>
        <p:spPr/>
        <p:txBody>
          <a:bodyPr>
            <a:normAutofit fontScale="92500" lnSpcReduction="10000"/>
          </a:bodyPr>
          <a:lstStyle/>
          <a:p>
            <a:r>
              <a:rPr lang="en-US" dirty="0"/>
              <a:t>  The Relativistic Heavy Ion Collider (RHIC) at Brookhaven National Laboratory began operation 25 years ago, initiating a program of high-energy ion collisions that has since evolved in remarkable ways. Within a few years, polarized proton collisions were introduced, and over the following decades RHIC continuously expanded its capabilities—achieving higher luminosity, greater polarization, and a wide range of ion species and operating modes. As RHIC now enters its final physics run, its hadron injectors, one of its collider rings, and its technical infrastructure are being prepared to support the next major facility, the Electron-Ion Collider. We reflect on 25 years of RHIC operations and highlight the key performance advances that made its success possible, particularly the impact of stochastic and electron cooling.</a:t>
            </a:r>
          </a:p>
        </p:txBody>
      </p:sp>
      <p:sp>
        <p:nvSpPr>
          <p:cNvPr id="4" name="Slide Number Placeholder 3">
            <a:extLst>
              <a:ext uri="{FF2B5EF4-FFF2-40B4-BE49-F238E27FC236}">
                <a16:creationId xmlns:a16="http://schemas.microsoft.com/office/drawing/2014/main" id="{F887C749-B5F2-9CB3-6FDD-1E70F1C3C534}"/>
              </a:ext>
            </a:extLst>
          </p:cNvPr>
          <p:cNvSpPr>
            <a:spLocks noGrp="1"/>
          </p:cNvSpPr>
          <p:nvPr>
            <p:ph type="sldNum" sz="quarter" idx="4"/>
          </p:nvPr>
        </p:nvSpPr>
        <p:spPr/>
        <p:txBody>
          <a:bodyPr/>
          <a:lstStyle/>
          <a:p>
            <a:fld id="{933A556B-7C63-244D-9B7C-B0EA8042B330}" type="slidenum">
              <a:rPr lang="en-US" smtClean="0"/>
              <a:pPr/>
              <a:t>42</a:t>
            </a:fld>
            <a:endParaRPr lang="en-US" sz="1000" dirty="0"/>
          </a:p>
        </p:txBody>
      </p:sp>
    </p:spTree>
    <p:extLst>
      <p:ext uri="{BB962C8B-B14F-4D97-AF65-F5344CB8AC3E}">
        <p14:creationId xmlns:p14="http://schemas.microsoft.com/office/powerpoint/2010/main" val="26091446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02ABF-7890-082F-F1B0-9D2FE4F76B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77B196-8E6E-49C2-59A6-7AD5E5D96657}"/>
              </a:ext>
            </a:extLst>
          </p:cNvPr>
          <p:cNvSpPr>
            <a:spLocks noGrp="1"/>
          </p:cNvSpPr>
          <p:nvPr>
            <p:ph type="title"/>
          </p:nvPr>
        </p:nvSpPr>
        <p:spPr>
          <a:xfrm>
            <a:off x="571500" y="365125"/>
            <a:ext cx="11049000" cy="732155"/>
          </a:xfrm>
        </p:spPr>
        <p:txBody>
          <a:bodyPr/>
          <a:lstStyle/>
          <a:p>
            <a:r>
              <a:rPr lang="en-US" dirty="0"/>
              <a:t>What made 25 years possible?</a:t>
            </a:r>
          </a:p>
        </p:txBody>
      </p:sp>
      <p:sp>
        <p:nvSpPr>
          <p:cNvPr id="3" name="Content Placeholder 2">
            <a:extLst>
              <a:ext uri="{FF2B5EF4-FFF2-40B4-BE49-F238E27FC236}">
                <a16:creationId xmlns:a16="http://schemas.microsoft.com/office/drawing/2014/main" id="{AB87BD56-649C-94C5-26BA-0F18F5932914}"/>
              </a:ext>
            </a:extLst>
          </p:cNvPr>
          <p:cNvSpPr>
            <a:spLocks noGrp="1"/>
          </p:cNvSpPr>
          <p:nvPr>
            <p:ph idx="1"/>
          </p:nvPr>
        </p:nvSpPr>
        <p:spPr>
          <a:xfrm>
            <a:off x="571499" y="1258645"/>
            <a:ext cx="11247967" cy="4774165"/>
          </a:xfrm>
        </p:spPr>
        <p:txBody>
          <a:bodyPr>
            <a:normAutofit fontScale="92500"/>
          </a:bodyPr>
          <a:lstStyle/>
          <a:p>
            <a:pPr marL="514350" indent="-514350">
              <a:buFont typeface="+mj-lt"/>
              <a:buAutoNum type="arabicPeriod"/>
            </a:pPr>
            <a:r>
              <a:rPr lang="en-US" dirty="0"/>
              <a:t>Facility remains priority of science community, </a:t>
            </a:r>
            <a:br>
              <a:rPr lang="en-US" dirty="0"/>
            </a:br>
            <a:r>
              <a:rPr lang="en-US" dirty="0"/>
              <a:t>science program evolved in new directions, detector upgrades</a:t>
            </a:r>
            <a:endParaRPr lang="en-US" sz="1900" dirty="0"/>
          </a:p>
          <a:p>
            <a:pPr marL="514350" indent="-514350">
              <a:buFont typeface="+mj-lt"/>
              <a:buAutoNum type="arabicPeriod"/>
            </a:pPr>
            <a:endParaRPr lang="en-US" sz="1900" dirty="0"/>
          </a:p>
          <a:p>
            <a:pPr marL="514350" indent="-514350">
              <a:buFont typeface="+mj-lt"/>
              <a:buAutoNum type="arabicPeriod"/>
            </a:pPr>
            <a:r>
              <a:rPr lang="en-US" dirty="0"/>
              <a:t>Evolving physics program needs could be met with evolving </a:t>
            </a:r>
            <a:br>
              <a:rPr lang="en-US" dirty="0"/>
            </a:br>
            <a:r>
              <a:rPr lang="en-US" dirty="0"/>
              <a:t>accelerator developments (</a:t>
            </a:r>
            <a:r>
              <a:rPr lang="en-US" i="1" dirty="0"/>
              <a:t>L</a:t>
            </a:r>
            <a:r>
              <a:rPr lang="en-US" dirty="0"/>
              <a:t>, </a:t>
            </a:r>
            <a:r>
              <a:rPr lang="en-US" i="1" dirty="0"/>
              <a:t>P</a:t>
            </a:r>
            <a:r>
              <a:rPr lang="en-US" dirty="0"/>
              <a:t>, flexibility)</a:t>
            </a:r>
            <a:br>
              <a:rPr lang="en-US" sz="1000" dirty="0"/>
            </a:br>
            <a:endParaRPr lang="en-US" sz="1000" dirty="0"/>
          </a:p>
          <a:p>
            <a:pPr lvl="1"/>
            <a:r>
              <a:rPr lang="en-US" dirty="0">
                <a:solidFill>
                  <a:srgbClr val="0432FF"/>
                </a:solidFill>
              </a:rPr>
              <a:t>Stochastic cooling enabled heavy ion </a:t>
            </a:r>
            <a:r>
              <a:rPr lang="en-US" i="1" dirty="0">
                <a:solidFill>
                  <a:srgbClr val="0432FF"/>
                </a:solidFill>
              </a:rPr>
              <a:t>L</a:t>
            </a:r>
            <a:r>
              <a:rPr lang="en-US" dirty="0">
                <a:solidFill>
                  <a:srgbClr val="0432FF"/>
                </a:solidFill>
              </a:rPr>
              <a:t> increases</a:t>
            </a:r>
          </a:p>
          <a:p>
            <a:pPr lvl="1"/>
            <a:r>
              <a:rPr lang="en-US" dirty="0">
                <a:solidFill>
                  <a:srgbClr val="0432FF"/>
                </a:solidFill>
              </a:rPr>
              <a:t>Rare species (Ru-96/Zr-96) </a:t>
            </a:r>
            <a:br>
              <a:rPr lang="en-US" dirty="0">
                <a:solidFill>
                  <a:srgbClr val="0432FF"/>
                </a:solidFill>
              </a:rPr>
            </a:br>
            <a:r>
              <a:rPr lang="en-US" dirty="0">
                <a:solidFill>
                  <a:srgbClr val="0432FF"/>
                </a:solidFill>
              </a:rPr>
              <a:t>=&gt; required ORNL for Run-96 enrichment (with DOE support), </a:t>
            </a:r>
            <a:br>
              <a:rPr lang="en-US" dirty="0">
                <a:solidFill>
                  <a:srgbClr val="0432FF"/>
                </a:solidFill>
              </a:rPr>
            </a:br>
            <a:r>
              <a:rPr lang="en-US" dirty="0">
                <a:solidFill>
                  <a:srgbClr val="0432FF"/>
                </a:solidFill>
              </a:rPr>
              <a:t>     existing BNL sources, help from RIKEN, stochastic cooling</a:t>
            </a:r>
          </a:p>
          <a:p>
            <a:pPr lvl="1"/>
            <a:r>
              <a:rPr lang="en-US" dirty="0">
                <a:solidFill>
                  <a:srgbClr val="0432FF"/>
                </a:solidFill>
              </a:rPr>
              <a:t>Electron cooling (LEReC) enabled operation far below nominal injection energy</a:t>
            </a:r>
            <a:br>
              <a:rPr lang="en-US" dirty="0">
                <a:solidFill>
                  <a:srgbClr val="0432FF"/>
                </a:solidFill>
              </a:rPr>
            </a:br>
            <a:endParaRPr lang="en-US" sz="1900" dirty="0"/>
          </a:p>
          <a:p>
            <a:pPr marL="514350" indent="-514350">
              <a:buFont typeface="+mj-lt"/>
              <a:buAutoNum type="arabicPeriod"/>
            </a:pPr>
            <a:r>
              <a:rPr lang="en-US" dirty="0"/>
              <a:t>Strong funding agency commitment – DOE Office of Nuclear Physics</a:t>
            </a:r>
          </a:p>
        </p:txBody>
      </p:sp>
      <p:sp>
        <p:nvSpPr>
          <p:cNvPr id="4" name="Slide Number Placeholder 3">
            <a:extLst>
              <a:ext uri="{FF2B5EF4-FFF2-40B4-BE49-F238E27FC236}">
                <a16:creationId xmlns:a16="http://schemas.microsoft.com/office/drawing/2014/main" id="{616A5021-B9C3-5444-9470-D4DDF7A9CD49}"/>
              </a:ext>
            </a:extLst>
          </p:cNvPr>
          <p:cNvSpPr>
            <a:spLocks noGrp="1"/>
          </p:cNvSpPr>
          <p:nvPr>
            <p:ph type="sldNum" sz="quarter" idx="4"/>
          </p:nvPr>
        </p:nvSpPr>
        <p:spPr/>
        <p:txBody>
          <a:bodyPr/>
          <a:lstStyle/>
          <a:p>
            <a:fld id="{933A556B-7C63-244D-9B7C-B0EA8042B330}" type="slidenum">
              <a:rPr lang="en-US" smtClean="0"/>
              <a:pPr/>
              <a:t>43</a:t>
            </a:fld>
            <a:endParaRPr lang="en-US" sz="1000" dirty="0"/>
          </a:p>
        </p:txBody>
      </p:sp>
    </p:spTree>
    <p:extLst>
      <p:ext uri="{BB962C8B-B14F-4D97-AF65-F5344CB8AC3E}">
        <p14:creationId xmlns:p14="http://schemas.microsoft.com/office/powerpoint/2010/main" val="1522805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4EB80E5-13B4-A542-ACEE-BC87587D6168}"/>
              </a:ext>
            </a:extLst>
          </p:cNvPr>
          <p:cNvSpPr>
            <a:spLocks noGrp="1"/>
          </p:cNvSpPr>
          <p:nvPr>
            <p:ph type="sldNum" sz="quarter" idx="4"/>
          </p:nvPr>
        </p:nvSpPr>
        <p:spPr/>
        <p:txBody>
          <a:bodyPr/>
          <a:lstStyle/>
          <a:p>
            <a:fld id="{933A556B-7C63-244D-9B7C-B0EA8042B330}" type="slidenum">
              <a:rPr lang="en-US" smtClean="0"/>
              <a:pPr/>
              <a:t>5</a:t>
            </a:fld>
            <a:endParaRPr lang="en-US" sz="1000" dirty="0"/>
          </a:p>
        </p:txBody>
      </p:sp>
      <p:pic>
        <p:nvPicPr>
          <p:cNvPr id="1026" name="Picture 2" descr="Hadron&#10;        Collider Luminosity Evolution">
            <a:extLst>
              <a:ext uri="{FF2B5EF4-FFF2-40B4-BE49-F238E27FC236}">
                <a16:creationId xmlns:a16="http://schemas.microsoft.com/office/drawing/2014/main" id="{6B72D5A6-02EB-A005-48E5-FD627DFD22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962" y="441325"/>
            <a:ext cx="11768037" cy="5767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7232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2B5DB7-58CB-8E4C-B390-C2DC8D260485}"/>
              </a:ext>
            </a:extLst>
          </p:cNvPr>
          <p:cNvSpPr>
            <a:spLocks noGrp="1"/>
          </p:cNvSpPr>
          <p:nvPr>
            <p:ph type="sldNum" sz="quarter" idx="4"/>
          </p:nvPr>
        </p:nvSpPr>
        <p:spPr/>
        <p:txBody>
          <a:bodyPr/>
          <a:lstStyle/>
          <a:p>
            <a:fld id="{933A556B-7C63-244D-9B7C-B0EA8042B330}" type="slidenum">
              <a:rPr lang="en-US" smtClean="0"/>
              <a:pPr/>
              <a:t>6</a:t>
            </a:fld>
            <a:endParaRPr lang="en-US" sz="1000" dirty="0"/>
          </a:p>
        </p:txBody>
      </p:sp>
      <p:pic>
        <p:nvPicPr>
          <p:cNvPr id="4" name="Picture 3">
            <a:extLst>
              <a:ext uri="{FF2B5EF4-FFF2-40B4-BE49-F238E27FC236}">
                <a16:creationId xmlns:a16="http://schemas.microsoft.com/office/drawing/2014/main" id="{BD148BAA-6E2D-E74B-AD1E-EB13F1553B83}"/>
              </a:ext>
            </a:extLst>
          </p:cNvPr>
          <p:cNvPicPr>
            <a:picLocks noChangeAspect="1"/>
          </p:cNvPicPr>
          <p:nvPr/>
        </p:nvPicPr>
        <p:blipFill>
          <a:blip r:embed="rId2"/>
          <a:stretch>
            <a:fillRect/>
          </a:stretch>
        </p:blipFill>
        <p:spPr>
          <a:xfrm>
            <a:off x="109070" y="548003"/>
            <a:ext cx="7842573" cy="5470264"/>
          </a:xfrm>
          <a:prstGeom prst="rect">
            <a:avLst/>
          </a:prstGeom>
        </p:spPr>
      </p:pic>
      <p:sp>
        <p:nvSpPr>
          <p:cNvPr id="5" name="TextBox 4">
            <a:extLst>
              <a:ext uri="{FF2B5EF4-FFF2-40B4-BE49-F238E27FC236}">
                <a16:creationId xmlns:a16="http://schemas.microsoft.com/office/drawing/2014/main" id="{596FD8AD-DD1C-B646-9E55-7521B1DD5FAA}"/>
              </a:ext>
            </a:extLst>
          </p:cNvPr>
          <p:cNvSpPr txBox="1"/>
          <p:nvPr/>
        </p:nvSpPr>
        <p:spPr>
          <a:xfrm>
            <a:off x="248923" y="6488668"/>
            <a:ext cx="10636310" cy="338554"/>
          </a:xfrm>
          <a:prstGeom prst="rect">
            <a:avLst/>
          </a:prstGeom>
          <a:noFill/>
        </p:spPr>
        <p:txBody>
          <a:bodyPr wrap="none" rtlCol="0">
            <a:spAutoFit/>
          </a:bodyPr>
          <a:lstStyle/>
          <a:p>
            <a:r>
              <a:rPr lang="en-US" sz="1600" dirty="0"/>
              <a:t>[Y.Y. Lee, ”50 years of the BNL AGS”, 14</a:t>
            </a:r>
            <a:r>
              <a:rPr lang="en-US" sz="1600" baseline="30000" dirty="0"/>
              <a:t>th</a:t>
            </a:r>
            <a:r>
              <a:rPr lang="en-US" sz="1600" dirty="0"/>
              <a:t> Intl. Conf. on Accelerator and Beam Utilization, Gyeongju, Korea (2010).]</a:t>
            </a:r>
          </a:p>
        </p:txBody>
      </p:sp>
      <p:pic>
        <p:nvPicPr>
          <p:cNvPr id="6" name="Picture 5">
            <a:extLst>
              <a:ext uri="{FF2B5EF4-FFF2-40B4-BE49-F238E27FC236}">
                <a16:creationId xmlns:a16="http://schemas.microsoft.com/office/drawing/2014/main" id="{5078F08A-E7F4-F746-BD16-11C785E6A35D}"/>
              </a:ext>
            </a:extLst>
          </p:cNvPr>
          <p:cNvPicPr>
            <a:picLocks noChangeAspect="1"/>
          </p:cNvPicPr>
          <p:nvPr/>
        </p:nvPicPr>
        <p:blipFill>
          <a:blip r:embed="rId3"/>
          <a:stretch>
            <a:fillRect/>
          </a:stretch>
        </p:blipFill>
        <p:spPr>
          <a:xfrm>
            <a:off x="7896112" y="0"/>
            <a:ext cx="4295887" cy="2946435"/>
          </a:xfrm>
          <a:prstGeom prst="rect">
            <a:avLst/>
          </a:prstGeom>
        </p:spPr>
      </p:pic>
      <p:sp>
        <p:nvSpPr>
          <p:cNvPr id="7" name="TextBox 6">
            <a:extLst>
              <a:ext uri="{FF2B5EF4-FFF2-40B4-BE49-F238E27FC236}">
                <a16:creationId xmlns:a16="http://schemas.microsoft.com/office/drawing/2014/main" id="{599290EC-956D-CC41-A4B3-D3FA09A1646F}"/>
              </a:ext>
            </a:extLst>
          </p:cNvPr>
          <p:cNvSpPr txBox="1"/>
          <p:nvPr/>
        </p:nvSpPr>
        <p:spPr>
          <a:xfrm>
            <a:off x="7896113" y="548003"/>
            <a:ext cx="3352200" cy="646331"/>
          </a:xfrm>
          <a:prstGeom prst="rect">
            <a:avLst/>
          </a:prstGeom>
          <a:noFill/>
        </p:spPr>
        <p:txBody>
          <a:bodyPr wrap="none" rtlCol="0">
            <a:spAutoFit/>
          </a:bodyPr>
          <a:lstStyle/>
          <a:p>
            <a:r>
              <a:rPr lang="en-US" dirty="0">
                <a:solidFill>
                  <a:schemeClr val="bg1"/>
                </a:solidFill>
              </a:rPr>
              <a:t>No 200 MeV Linac yet (1970)</a:t>
            </a:r>
            <a:br>
              <a:rPr lang="en-US" dirty="0">
                <a:solidFill>
                  <a:schemeClr val="bg1"/>
                </a:solidFill>
              </a:rPr>
            </a:br>
            <a:r>
              <a:rPr lang="en-US" dirty="0">
                <a:solidFill>
                  <a:schemeClr val="bg1"/>
                </a:solidFill>
              </a:rPr>
              <a:t>No 1.5 GeV Booster yet (1990)</a:t>
            </a:r>
          </a:p>
        </p:txBody>
      </p:sp>
      <p:sp>
        <p:nvSpPr>
          <p:cNvPr id="8" name="TextBox 7">
            <a:extLst>
              <a:ext uri="{FF2B5EF4-FFF2-40B4-BE49-F238E27FC236}">
                <a16:creationId xmlns:a16="http://schemas.microsoft.com/office/drawing/2014/main" id="{67B97C13-1FE6-4B4D-83F7-33D65AE83F21}"/>
              </a:ext>
            </a:extLst>
          </p:cNvPr>
          <p:cNvSpPr txBox="1"/>
          <p:nvPr/>
        </p:nvSpPr>
        <p:spPr>
          <a:xfrm>
            <a:off x="4970033" y="2312895"/>
            <a:ext cx="1851789" cy="369332"/>
          </a:xfrm>
          <a:prstGeom prst="rect">
            <a:avLst/>
          </a:prstGeom>
          <a:noFill/>
        </p:spPr>
        <p:txBody>
          <a:bodyPr wrap="none" rtlCol="0">
            <a:spAutoFit/>
          </a:bodyPr>
          <a:lstStyle/>
          <a:p>
            <a:r>
              <a:rPr lang="en-US" b="1" dirty="0"/>
              <a:t>1959</a:t>
            </a:r>
            <a:r>
              <a:rPr lang="en-US" dirty="0"/>
              <a:t>: CERN PS</a:t>
            </a:r>
          </a:p>
        </p:txBody>
      </p:sp>
      <p:pic>
        <p:nvPicPr>
          <p:cNvPr id="9" name="Picture 8">
            <a:extLst>
              <a:ext uri="{FF2B5EF4-FFF2-40B4-BE49-F238E27FC236}">
                <a16:creationId xmlns:a16="http://schemas.microsoft.com/office/drawing/2014/main" id="{E44BB28B-5B24-544E-AAD9-763B60711C95}"/>
              </a:ext>
            </a:extLst>
          </p:cNvPr>
          <p:cNvPicPr>
            <a:picLocks noChangeAspect="1"/>
          </p:cNvPicPr>
          <p:nvPr/>
        </p:nvPicPr>
        <p:blipFill>
          <a:blip r:embed="rId4"/>
          <a:stretch>
            <a:fillRect/>
          </a:stretch>
        </p:blipFill>
        <p:spPr>
          <a:xfrm>
            <a:off x="7038261" y="1664735"/>
            <a:ext cx="1826763" cy="1720308"/>
          </a:xfrm>
          <a:prstGeom prst="rect">
            <a:avLst/>
          </a:prstGeom>
          <a:ln>
            <a:solidFill>
              <a:srgbClr val="000000"/>
            </a:solidFill>
          </a:ln>
        </p:spPr>
      </p:pic>
      <p:pic>
        <p:nvPicPr>
          <p:cNvPr id="10" name="Picture 9">
            <a:extLst>
              <a:ext uri="{FF2B5EF4-FFF2-40B4-BE49-F238E27FC236}">
                <a16:creationId xmlns:a16="http://schemas.microsoft.com/office/drawing/2014/main" id="{DFBAEB45-1561-8441-AB53-C48D63C37764}"/>
              </a:ext>
            </a:extLst>
          </p:cNvPr>
          <p:cNvPicPr>
            <a:picLocks noChangeAspect="1"/>
          </p:cNvPicPr>
          <p:nvPr/>
        </p:nvPicPr>
        <p:blipFill>
          <a:blip r:embed="rId5"/>
          <a:stretch>
            <a:fillRect/>
          </a:stretch>
        </p:blipFill>
        <p:spPr>
          <a:xfrm>
            <a:off x="8016313" y="2816862"/>
            <a:ext cx="1849048" cy="1839803"/>
          </a:xfrm>
          <a:prstGeom prst="rect">
            <a:avLst/>
          </a:prstGeom>
          <a:ln>
            <a:solidFill>
              <a:srgbClr val="000000"/>
            </a:solidFill>
          </a:ln>
        </p:spPr>
      </p:pic>
      <p:pic>
        <p:nvPicPr>
          <p:cNvPr id="11" name="Picture 10">
            <a:extLst>
              <a:ext uri="{FF2B5EF4-FFF2-40B4-BE49-F238E27FC236}">
                <a16:creationId xmlns:a16="http://schemas.microsoft.com/office/drawing/2014/main" id="{C13EE51C-CF02-3F4A-BADA-75E75692C2E9}"/>
              </a:ext>
            </a:extLst>
          </p:cNvPr>
          <p:cNvPicPr>
            <a:picLocks noChangeAspect="1"/>
          </p:cNvPicPr>
          <p:nvPr/>
        </p:nvPicPr>
        <p:blipFill>
          <a:blip r:embed="rId6"/>
          <a:stretch>
            <a:fillRect/>
          </a:stretch>
        </p:blipFill>
        <p:spPr>
          <a:xfrm>
            <a:off x="7556052" y="4297959"/>
            <a:ext cx="1912477" cy="1839803"/>
          </a:xfrm>
          <a:prstGeom prst="rect">
            <a:avLst/>
          </a:prstGeom>
        </p:spPr>
      </p:pic>
    </p:spTree>
    <p:extLst>
      <p:ext uri="{BB962C8B-B14F-4D97-AF65-F5344CB8AC3E}">
        <p14:creationId xmlns:p14="http://schemas.microsoft.com/office/powerpoint/2010/main" val="4161622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7E70A-E2F8-E046-A79D-773F6880715C}"/>
              </a:ext>
            </a:extLst>
          </p:cNvPr>
          <p:cNvSpPr>
            <a:spLocks noGrp="1"/>
          </p:cNvSpPr>
          <p:nvPr>
            <p:ph type="title"/>
          </p:nvPr>
        </p:nvSpPr>
        <p:spPr/>
        <p:txBody>
          <a:bodyPr/>
          <a:lstStyle/>
          <a:p>
            <a:r>
              <a:rPr lang="en-US" dirty="0"/>
              <a:t>ISABELLE</a:t>
            </a:r>
          </a:p>
        </p:txBody>
      </p:sp>
      <p:sp>
        <p:nvSpPr>
          <p:cNvPr id="3" name="Content Placeholder 2">
            <a:extLst>
              <a:ext uri="{FF2B5EF4-FFF2-40B4-BE49-F238E27FC236}">
                <a16:creationId xmlns:a16="http://schemas.microsoft.com/office/drawing/2014/main" id="{47DE2C7D-784F-6C4E-BA9E-97D0886B60C9}"/>
              </a:ext>
            </a:extLst>
          </p:cNvPr>
          <p:cNvSpPr>
            <a:spLocks noGrp="1"/>
          </p:cNvSpPr>
          <p:nvPr>
            <p:ph idx="1"/>
          </p:nvPr>
        </p:nvSpPr>
        <p:spPr>
          <a:xfrm>
            <a:off x="503766" y="1527587"/>
            <a:ext cx="11236678" cy="4505224"/>
          </a:xfrm>
        </p:spPr>
        <p:txBody>
          <a:bodyPr>
            <a:normAutofit/>
          </a:bodyPr>
          <a:lstStyle/>
          <a:p>
            <a:pPr marL="457200" indent="-457200">
              <a:buFont typeface="Arial" panose="020B0604020202020204" pitchFamily="34" charset="0"/>
              <a:buChar char="•"/>
            </a:pPr>
            <a:r>
              <a:rPr lang="en-US" dirty="0"/>
              <a:t>Early 1970 studies for 200+200 GeV proton-proton collider </a:t>
            </a:r>
            <a:br>
              <a:rPr lang="en-US" dirty="0"/>
            </a:br>
            <a:r>
              <a:rPr lang="en-US" dirty="0"/>
              <a:t>superconducting magnets</a:t>
            </a:r>
          </a:p>
          <a:p>
            <a:pPr marL="457200" indent="-457200">
              <a:buFont typeface="Arial" panose="020B0604020202020204" pitchFamily="34" charset="0"/>
              <a:buChar char="•"/>
            </a:pPr>
            <a:r>
              <a:rPr lang="en-US" dirty="0">
                <a:solidFill>
                  <a:srgbClr val="0432FF"/>
                </a:solidFill>
              </a:rPr>
              <a:t>3.8 km circumference, 6 intersection, AGS as injector </a:t>
            </a:r>
          </a:p>
          <a:p>
            <a:pPr marL="457200" indent="-457200">
              <a:buFont typeface="Arial" panose="020B0604020202020204" pitchFamily="34" charset="0"/>
              <a:buChar char="•"/>
            </a:pPr>
            <a:r>
              <a:rPr lang="en-US" dirty="0"/>
              <a:t>At the same time Fermilab started working on the Tevatron </a:t>
            </a:r>
          </a:p>
          <a:p>
            <a:pPr marL="457200" indent="-457200">
              <a:buFont typeface="Arial" panose="020B0604020202020204" pitchFamily="34" charset="0"/>
              <a:buChar char="•"/>
            </a:pPr>
            <a:r>
              <a:rPr lang="en-US" dirty="0">
                <a:solidFill>
                  <a:srgbClr val="0432FF"/>
                </a:solidFill>
              </a:rPr>
              <a:t>Tunnel, office building, He cryo plant built </a:t>
            </a:r>
            <a:r>
              <a:rPr lang="en-US" sz="2300" dirty="0">
                <a:solidFill>
                  <a:srgbClr val="0432FF"/>
                </a:solidFill>
              </a:rPr>
              <a:t>(updated and still in use today)</a:t>
            </a:r>
          </a:p>
          <a:p>
            <a:pPr marL="457200" indent="-457200">
              <a:buFont typeface="Arial" panose="020B0604020202020204" pitchFamily="34" charset="0"/>
              <a:buChar char="•"/>
            </a:pPr>
            <a:r>
              <a:rPr lang="en-US" dirty="0"/>
              <a:t>Only one working dipole prototype (Mark V) – sc cable issues</a:t>
            </a:r>
          </a:p>
          <a:p>
            <a:pPr marL="457200" indent="-457200">
              <a:buFont typeface="Arial" panose="020B0604020202020204" pitchFamily="34" charset="0"/>
              <a:buChar char="•"/>
            </a:pPr>
            <a:r>
              <a:rPr lang="en-US" dirty="0"/>
              <a:t>1983 canceled in favor of SSC </a:t>
            </a:r>
            <a:r>
              <a:rPr lang="en-US" sz="2400" dirty="0"/>
              <a:t>(itself canceled in 1993)</a:t>
            </a:r>
          </a:p>
          <a:p>
            <a:pPr marL="457200" indent="-457200">
              <a:buFont typeface="Arial" panose="020B0604020202020204" pitchFamily="34" charset="0"/>
              <a:buChar char="•"/>
            </a:pPr>
            <a:r>
              <a:rPr lang="en-US" dirty="0"/>
              <a:t>BNL quickly build a heavy ion physics program with AGS</a:t>
            </a:r>
          </a:p>
        </p:txBody>
      </p:sp>
      <p:sp>
        <p:nvSpPr>
          <p:cNvPr id="4" name="Slide Number Placeholder 3">
            <a:extLst>
              <a:ext uri="{FF2B5EF4-FFF2-40B4-BE49-F238E27FC236}">
                <a16:creationId xmlns:a16="http://schemas.microsoft.com/office/drawing/2014/main" id="{D5191D62-4A07-EA47-9B60-3377B902D631}"/>
              </a:ext>
            </a:extLst>
          </p:cNvPr>
          <p:cNvSpPr>
            <a:spLocks noGrp="1"/>
          </p:cNvSpPr>
          <p:nvPr>
            <p:ph type="sldNum" sz="quarter" idx="4"/>
          </p:nvPr>
        </p:nvSpPr>
        <p:spPr/>
        <p:txBody>
          <a:bodyPr/>
          <a:lstStyle/>
          <a:p>
            <a:fld id="{933A556B-7C63-244D-9B7C-B0EA8042B330}" type="slidenum">
              <a:rPr lang="en-US" smtClean="0"/>
              <a:pPr/>
              <a:t>7</a:t>
            </a:fld>
            <a:endParaRPr lang="en-US" sz="1000" dirty="0"/>
          </a:p>
        </p:txBody>
      </p:sp>
      <p:pic>
        <p:nvPicPr>
          <p:cNvPr id="1026" name="Picture 2" descr="Ernest Courant">
            <a:extLst>
              <a:ext uri="{FF2B5EF4-FFF2-40B4-BE49-F238E27FC236}">
                <a16:creationId xmlns:a16="http://schemas.microsoft.com/office/drawing/2014/main" id="{AE6494C7-4540-5545-850C-2A9532EDE8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73806" y="0"/>
            <a:ext cx="1818194" cy="268941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7C5741C-520A-1140-9D2C-09A4B75BC03C}"/>
              </a:ext>
            </a:extLst>
          </p:cNvPr>
          <p:cNvSpPr txBox="1"/>
          <p:nvPr/>
        </p:nvSpPr>
        <p:spPr>
          <a:xfrm>
            <a:off x="10413402" y="2549558"/>
            <a:ext cx="1736373" cy="646331"/>
          </a:xfrm>
          <a:prstGeom prst="rect">
            <a:avLst/>
          </a:prstGeom>
          <a:solidFill>
            <a:schemeClr val="bg1"/>
          </a:solidFill>
        </p:spPr>
        <p:txBody>
          <a:bodyPr wrap="none" rtlCol="0">
            <a:spAutoFit/>
          </a:bodyPr>
          <a:lstStyle/>
          <a:p>
            <a:pPr algn="ctr"/>
            <a:r>
              <a:rPr lang="en-US" dirty="0"/>
              <a:t>Ernest Courant</a:t>
            </a:r>
            <a:br>
              <a:rPr lang="en-US" dirty="0"/>
            </a:br>
            <a:r>
              <a:rPr lang="en-US" dirty="0"/>
              <a:t>1920-2020</a:t>
            </a:r>
          </a:p>
        </p:txBody>
      </p:sp>
      <p:sp>
        <p:nvSpPr>
          <p:cNvPr id="6" name="TextBox 5">
            <a:extLst>
              <a:ext uri="{FF2B5EF4-FFF2-40B4-BE49-F238E27FC236}">
                <a16:creationId xmlns:a16="http://schemas.microsoft.com/office/drawing/2014/main" id="{E6904CE8-B444-D244-8E58-4E484EAE5AC8}"/>
              </a:ext>
            </a:extLst>
          </p:cNvPr>
          <p:cNvSpPr txBox="1"/>
          <p:nvPr/>
        </p:nvSpPr>
        <p:spPr>
          <a:xfrm>
            <a:off x="2389694" y="6492875"/>
            <a:ext cx="8716489" cy="338554"/>
          </a:xfrm>
          <a:prstGeom prst="rect">
            <a:avLst/>
          </a:prstGeom>
          <a:noFill/>
        </p:spPr>
        <p:txBody>
          <a:bodyPr wrap="none" rtlCol="0">
            <a:spAutoFit/>
          </a:bodyPr>
          <a:lstStyle/>
          <a:p>
            <a:r>
              <a:rPr lang="en-US" sz="1600" dirty="0"/>
              <a:t>[Ernest D. Courant, “Accelerators, colliders, and snakes”, </a:t>
            </a:r>
            <a:r>
              <a:rPr lang="en-US" sz="1600" dirty="0" err="1"/>
              <a:t>Annu</a:t>
            </a:r>
            <a:r>
              <a:rPr lang="en-US" sz="1600" dirty="0"/>
              <a:t>. Rev. </a:t>
            </a:r>
            <a:r>
              <a:rPr lang="en-US" sz="1600" dirty="0" err="1"/>
              <a:t>Nucl</a:t>
            </a:r>
            <a:r>
              <a:rPr lang="en-US" sz="1600" dirty="0"/>
              <a:t>. Sci. 2003. 53:1-37]</a:t>
            </a:r>
          </a:p>
        </p:txBody>
      </p:sp>
    </p:spTree>
    <p:extLst>
      <p:ext uri="{BB962C8B-B14F-4D97-AF65-F5344CB8AC3E}">
        <p14:creationId xmlns:p14="http://schemas.microsoft.com/office/powerpoint/2010/main" val="1564012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A023A-28EB-1E43-A4CE-CF6ED2BCB9AA}"/>
              </a:ext>
            </a:extLst>
          </p:cNvPr>
          <p:cNvSpPr>
            <a:spLocks noGrp="1"/>
          </p:cNvSpPr>
          <p:nvPr>
            <p:ph type="title"/>
          </p:nvPr>
        </p:nvSpPr>
        <p:spPr>
          <a:xfrm>
            <a:off x="571500" y="365126"/>
            <a:ext cx="11049000" cy="893520"/>
          </a:xfrm>
        </p:spPr>
        <p:txBody>
          <a:bodyPr/>
          <a:lstStyle/>
          <a:p>
            <a:r>
              <a:rPr lang="en-US" dirty="0"/>
              <a:t>Relativistic Heavy Ion Collider</a:t>
            </a:r>
          </a:p>
        </p:txBody>
      </p:sp>
      <p:sp>
        <p:nvSpPr>
          <p:cNvPr id="3" name="Content Placeholder 2">
            <a:extLst>
              <a:ext uri="{FF2B5EF4-FFF2-40B4-BE49-F238E27FC236}">
                <a16:creationId xmlns:a16="http://schemas.microsoft.com/office/drawing/2014/main" id="{4F1B56A6-D4E7-9640-B53F-0DB7811DBC4F}"/>
              </a:ext>
            </a:extLst>
          </p:cNvPr>
          <p:cNvSpPr>
            <a:spLocks noGrp="1"/>
          </p:cNvSpPr>
          <p:nvPr>
            <p:ph idx="1"/>
          </p:nvPr>
        </p:nvSpPr>
        <p:spPr>
          <a:xfrm>
            <a:off x="571500" y="1366221"/>
            <a:ext cx="11049000" cy="4666589"/>
          </a:xfrm>
        </p:spPr>
        <p:txBody>
          <a:bodyPr/>
          <a:lstStyle/>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1984 began to think about heavy ion collider</a:t>
            </a:r>
          </a:p>
          <a:p>
            <a:pPr marL="457200" indent="-457200">
              <a:buFont typeface="Arial" panose="020B0604020202020204" pitchFamily="34" charset="0"/>
              <a:buChar char="•"/>
            </a:pPr>
            <a:r>
              <a:rPr lang="en-US" dirty="0"/>
              <a:t>~100 GeV/nucleon, </a:t>
            </a:r>
            <a:br>
              <a:rPr lang="en-US" dirty="0"/>
            </a:br>
            <a:r>
              <a:rPr lang="en-US" dirty="0"/>
              <a:t>dipoles ~3.5 T (5 T for ISABELLE) </a:t>
            </a:r>
          </a:p>
          <a:p>
            <a:pPr marL="457200" indent="-457200">
              <a:buFont typeface="Arial" panose="020B0604020202020204" pitchFamily="34" charset="0"/>
              <a:buChar char="•"/>
            </a:pPr>
            <a:r>
              <a:rPr lang="en-US" dirty="0"/>
              <a:t>transfer line from Tandem, develop heavy ion</a:t>
            </a:r>
            <a:br>
              <a:rPr lang="en-US" dirty="0"/>
            </a:br>
            <a:r>
              <a:rPr lang="en-US" dirty="0"/>
              <a:t>beams in AGS, with heavy ion experiments</a:t>
            </a:r>
          </a:p>
          <a:p>
            <a:pPr marL="457200" indent="-457200">
              <a:buFont typeface="Arial" panose="020B0604020202020204" pitchFamily="34" charset="0"/>
              <a:buChar char="•"/>
            </a:pPr>
            <a:r>
              <a:rPr lang="en-US" dirty="0"/>
              <a:t>1991 construction begins</a:t>
            </a:r>
          </a:p>
          <a:p>
            <a:pPr marL="457200" indent="-457200">
              <a:buFont typeface="Arial" panose="020B0604020202020204" pitchFamily="34" charset="0"/>
              <a:buChar char="•"/>
            </a:pPr>
            <a:r>
              <a:rPr lang="en-US" dirty="0"/>
              <a:t>2000 first collisions</a:t>
            </a:r>
          </a:p>
        </p:txBody>
      </p:sp>
      <p:sp>
        <p:nvSpPr>
          <p:cNvPr id="4" name="Slide Number Placeholder 3">
            <a:extLst>
              <a:ext uri="{FF2B5EF4-FFF2-40B4-BE49-F238E27FC236}">
                <a16:creationId xmlns:a16="http://schemas.microsoft.com/office/drawing/2014/main" id="{4ECD2FDF-7F04-5941-A897-106B4D4C2E05}"/>
              </a:ext>
            </a:extLst>
          </p:cNvPr>
          <p:cNvSpPr>
            <a:spLocks noGrp="1"/>
          </p:cNvSpPr>
          <p:nvPr>
            <p:ph type="sldNum" sz="quarter" idx="4"/>
          </p:nvPr>
        </p:nvSpPr>
        <p:spPr/>
        <p:txBody>
          <a:bodyPr/>
          <a:lstStyle/>
          <a:p>
            <a:fld id="{933A556B-7C63-244D-9B7C-B0EA8042B330}" type="slidenum">
              <a:rPr lang="en-US" smtClean="0"/>
              <a:pPr/>
              <a:t>8</a:t>
            </a:fld>
            <a:endParaRPr lang="en-US" sz="1000" dirty="0"/>
          </a:p>
        </p:txBody>
      </p:sp>
      <p:sp>
        <p:nvSpPr>
          <p:cNvPr id="5" name="TextBox 4">
            <a:extLst>
              <a:ext uri="{FF2B5EF4-FFF2-40B4-BE49-F238E27FC236}">
                <a16:creationId xmlns:a16="http://schemas.microsoft.com/office/drawing/2014/main" id="{12117F59-07AC-FF4E-B65B-ACD97DCBED68}"/>
              </a:ext>
            </a:extLst>
          </p:cNvPr>
          <p:cNvSpPr txBox="1"/>
          <p:nvPr/>
        </p:nvSpPr>
        <p:spPr>
          <a:xfrm>
            <a:off x="422168" y="6527831"/>
            <a:ext cx="7625036" cy="307777"/>
          </a:xfrm>
          <a:prstGeom prst="rect">
            <a:avLst/>
          </a:prstGeom>
          <a:noFill/>
        </p:spPr>
        <p:txBody>
          <a:bodyPr wrap="none" rtlCol="0">
            <a:spAutoFit/>
          </a:bodyPr>
          <a:lstStyle/>
          <a:p>
            <a:r>
              <a:rPr lang="en-US" sz="1400" dirty="0"/>
              <a:t>[Ernest D. Courant, “Accelerators, colliders, and snakes”, </a:t>
            </a:r>
            <a:r>
              <a:rPr lang="en-US" sz="1400" dirty="0" err="1"/>
              <a:t>Annu</a:t>
            </a:r>
            <a:r>
              <a:rPr lang="en-US" sz="1400" dirty="0"/>
              <a:t>. Rev. </a:t>
            </a:r>
            <a:r>
              <a:rPr lang="en-US" sz="1400" dirty="0" err="1"/>
              <a:t>Nucl</a:t>
            </a:r>
            <a:r>
              <a:rPr lang="en-US" sz="1400" dirty="0"/>
              <a:t>. Sci. 2003. 53:1-37]</a:t>
            </a:r>
          </a:p>
        </p:txBody>
      </p:sp>
      <p:pic>
        <p:nvPicPr>
          <p:cNvPr id="3076" name="Picture 4" descr="Student Exchange Program Established to Honor Late World-Renowned  Physicist, Satoshi Ozaki | BNL Newsroom">
            <a:extLst>
              <a:ext uri="{FF2B5EF4-FFF2-40B4-BE49-F238E27FC236}">
                <a16:creationId xmlns:a16="http://schemas.microsoft.com/office/drawing/2014/main" id="{BAA09EBA-C45A-A147-86E1-7C8CEAC439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4909" y="-1"/>
            <a:ext cx="3177092" cy="446582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homas Ludlam Named Chair of Brookhaven Lab&amp;#39;s Physics Department | BNL  Newsroom">
            <a:extLst>
              <a:ext uri="{FF2B5EF4-FFF2-40B4-BE49-F238E27FC236}">
                <a16:creationId xmlns:a16="http://schemas.microsoft.com/office/drawing/2014/main" id="{317C77FA-7F1D-8643-8213-824B5FD228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5055" y="4151705"/>
            <a:ext cx="1991994" cy="27062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57AE5535-3750-1245-8FA3-9DE7A006D2FA}"/>
              </a:ext>
            </a:extLst>
          </p:cNvPr>
          <p:cNvPicPr>
            <a:picLocks noChangeAspect="1"/>
          </p:cNvPicPr>
          <p:nvPr/>
        </p:nvPicPr>
        <p:blipFill>
          <a:blip r:embed="rId4"/>
          <a:stretch>
            <a:fillRect/>
          </a:stretch>
        </p:blipFill>
        <p:spPr>
          <a:xfrm>
            <a:off x="8115671" y="4151704"/>
            <a:ext cx="2112231" cy="2706296"/>
          </a:xfrm>
          <a:prstGeom prst="rect">
            <a:avLst/>
          </a:prstGeom>
        </p:spPr>
      </p:pic>
      <p:sp>
        <p:nvSpPr>
          <p:cNvPr id="7" name="TextBox 6">
            <a:extLst>
              <a:ext uri="{FF2B5EF4-FFF2-40B4-BE49-F238E27FC236}">
                <a16:creationId xmlns:a16="http://schemas.microsoft.com/office/drawing/2014/main" id="{BF5CD394-547D-6247-8492-79EFB4F86601}"/>
              </a:ext>
            </a:extLst>
          </p:cNvPr>
          <p:cNvSpPr txBox="1"/>
          <p:nvPr/>
        </p:nvSpPr>
        <p:spPr>
          <a:xfrm>
            <a:off x="9283849" y="3646842"/>
            <a:ext cx="1608133" cy="369332"/>
          </a:xfrm>
          <a:prstGeom prst="rect">
            <a:avLst/>
          </a:prstGeom>
          <a:noFill/>
        </p:spPr>
        <p:txBody>
          <a:bodyPr wrap="none" rtlCol="0">
            <a:spAutoFit/>
          </a:bodyPr>
          <a:lstStyle/>
          <a:p>
            <a:r>
              <a:rPr lang="en-US" dirty="0"/>
              <a:t>Satoshi Ozaki</a:t>
            </a:r>
          </a:p>
        </p:txBody>
      </p:sp>
      <p:sp>
        <p:nvSpPr>
          <p:cNvPr id="11" name="TextBox 10">
            <a:extLst>
              <a:ext uri="{FF2B5EF4-FFF2-40B4-BE49-F238E27FC236}">
                <a16:creationId xmlns:a16="http://schemas.microsoft.com/office/drawing/2014/main" id="{1A9B5D7A-7F68-2840-9341-46496C6561AE}"/>
              </a:ext>
            </a:extLst>
          </p:cNvPr>
          <p:cNvSpPr txBox="1"/>
          <p:nvPr/>
        </p:nvSpPr>
        <p:spPr>
          <a:xfrm>
            <a:off x="8295759" y="6327777"/>
            <a:ext cx="1608133" cy="369332"/>
          </a:xfrm>
          <a:prstGeom prst="rect">
            <a:avLst/>
          </a:prstGeom>
          <a:noFill/>
        </p:spPr>
        <p:txBody>
          <a:bodyPr wrap="none" rtlCol="0">
            <a:spAutoFit/>
          </a:bodyPr>
          <a:lstStyle/>
          <a:p>
            <a:r>
              <a:rPr lang="en-US" dirty="0">
                <a:solidFill>
                  <a:schemeClr val="bg1"/>
                </a:solidFill>
              </a:rPr>
              <a:t>Mike Harrison</a:t>
            </a:r>
          </a:p>
        </p:txBody>
      </p:sp>
      <p:sp>
        <p:nvSpPr>
          <p:cNvPr id="12" name="TextBox 11">
            <a:extLst>
              <a:ext uri="{FF2B5EF4-FFF2-40B4-BE49-F238E27FC236}">
                <a16:creationId xmlns:a16="http://schemas.microsoft.com/office/drawing/2014/main" id="{0E1EA73B-63C4-9745-8305-2169138C4DE1}"/>
              </a:ext>
            </a:extLst>
          </p:cNvPr>
          <p:cNvSpPr txBox="1"/>
          <p:nvPr/>
        </p:nvSpPr>
        <p:spPr>
          <a:xfrm>
            <a:off x="10427570" y="6372597"/>
            <a:ext cx="1441485" cy="369332"/>
          </a:xfrm>
          <a:prstGeom prst="rect">
            <a:avLst/>
          </a:prstGeom>
          <a:noFill/>
        </p:spPr>
        <p:txBody>
          <a:bodyPr wrap="none" rtlCol="0">
            <a:spAutoFit/>
          </a:bodyPr>
          <a:lstStyle/>
          <a:p>
            <a:r>
              <a:rPr lang="en-US" dirty="0"/>
              <a:t>Tom Ludlam</a:t>
            </a:r>
          </a:p>
        </p:txBody>
      </p:sp>
    </p:spTree>
    <p:extLst>
      <p:ext uri="{BB962C8B-B14F-4D97-AF65-F5344CB8AC3E}">
        <p14:creationId xmlns:p14="http://schemas.microsoft.com/office/powerpoint/2010/main" val="4024925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2988" y="806383"/>
            <a:ext cx="9185012" cy="60850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170" name="Oval 3"/>
          <p:cNvSpPr>
            <a:spLocks noChangeArrowheads="1"/>
          </p:cNvSpPr>
          <p:nvPr/>
        </p:nvSpPr>
        <p:spPr bwMode="auto">
          <a:xfrm>
            <a:off x="2438400" y="1182688"/>
            <a:ext cx="7924800" cy="1676400"/>
          </a:xfrm>
          <a:prstGeom prst="ellipse">
            <a:avLst/>
          </a:prstGeom>
          <a:noFill/>
          <a:ln w="25400">
            <a:solidFill>
              <a:srgbClr val="0000FF"/>
            </a:solidFill>
            <a:round/>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171" name="Oval 4"/>
          <p:cNvSpPr>
            <a:spLocks noChangeArrowheads="1"/>
          </p:cNvSpPr>
          <p:nvPr/>
        </p:nvSpPr>
        <p:spPr bwMode="auto">
          <a:xfrm>
            <a:off x="2438400" y="1143000"/>
            <a:ext cx="7924800" cy="1676400"/>
          </a:xfrm>
          <a:prstGeom prst="ellipse">
            <a:avLst/>
          </a:prstGeom>
          <a:noFill/>
          <a:ln w="25400">
            <a:solidFill>
              <a:srgbClr val="FFFF00"/>
            </a:solidFill>
            <a:round/>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172" name="Line 5"/>
          <p:cNvSpPr>
            <a:spLocks noChangeShapeType="1"/>
          </p:cNvSpPr>
          <p:nvPr/>
        </p:nvSpPr>
        <p:spPr bwMode="auto">
          <a:xfrm flipH="1">
            <a:off x="4724400" y="3087689"/>
            <a:ext cx="304800" cy="457200"/>
          </a:xfrm>
          <a:prstGeom prst="line">
            <a:avLst/>
          </a:prstGeom>
          <a:noFill/>
          <a:ln w="25400">
            <a:solidFill>
              <a:srgbClr val="00FF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73" name="Line 6"/>
          <p:cNvSpPr>
            <a:spLocks noChangeShapeType="1"/>
          </p:cNvSpPr>
          <p:nvPr/>
        </p:nvSpPr>
        <p:spPr bwMode="auto">
          <a:xfrm>
            <a:off x="4724400" y="3544889"/>
            <a:ext cx="76200" cy="533400"/>
          </a:xfrm>
          <a:prstGeom prst="line">
            <a:avLst/>
          </a:prstGeom>
          <a:noFill/>
          <a:ln w="25400">
            <a:solidFill>
              <a:srgbClr val="00FF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74" name="Arc 7"/>
          <p:cNvSpPr>
            <a:spLocks/>
          </p:cNvSpPr>
          <p:nvPr/>
        </p:nvSpPr>
        <p:spPr bwMode="auto">
          <a:xfrm>
            <a:off x="4724400" y="2782888"/>
            <a:ext cx="304800" cy="304800"/>
          </a:xfrm>
          <a:custGeom>
            <a:avLst/>
            <a:gdLst>
              <a:gd name="T0" fmla="*/ 0 w 21600"/>
              <a:gd name="T1" fmla="*/ 0 h 25397"/>
              <a:gd name="T2" fmla="*/ 2147483647 w 21600"/>
              <a:gd name="T3" fmla="*/ 2147483647 h 25397"/>
              <a:gd name="T4" fmla="*/ 0 w 21600"/>
              <a:gd name="T5" fmla="*/ 2147483647 h 25397"/>
              <a:gd name="T6" fmla="*/ 0 60000 65536"/>
              <a:gd name="T7" fmla="*/ 0 60000 65536"/>
              <a:gd name="T8" fmla="*/ 0 60000 65536"/>
              <a:gd name="T9" fmla="*/ 0 w 21600"/>
              <a:gd name="T10" fmla="*/ 0 h 25397"/>
              <a:gd name="T11" fmla="*/ 21600 w 21600"/>
              <a:gd name="T12" fmla="*/ 25397 h 25397"/>
            </a:gdLst>
            <a:ahLst/>
            <a:cxnLst>
              <a:cxn ang="T6">
                <a:pos x="T0" y="T1"/>
              </a:cxn>
              <a:cxn ang="T7">
                <a:pos x="T2" y="T3"/>
              </a:cxn>
              <a:cxn ang="T8">
                <a:pos x="T4" y="T5"/>
              </a:cxn>
            </a:cxnLst>
            <a:rect l="T9" t="T10" r="T11" b="T12"/>
            <a:pathLst>
              <a:path w="21600" h="25397" fill="none" extrusionOk="0">
                <a:moveTo>
                  <a:pt x="0" y="-1"/>
                </a:moveTo>
                <a:cubicBezTo>
                  <a:pt x="11929" y="0"/>
                  <a:pt x="21600" y="9670"/>
                  <a:pt x="21600" y="21600"/>
                </a:cubicBezTo>
                <a:cubicBezTo>
                  <a:pt x="21600" y="22873"/>
                  <a:pt x="21487" y="24143"/>
                  <a:pt x="21263" y="25396"/>
                </a:cubicBezTo>
              </a:path>
              <a:path w="21600" h="25397" stroke="0" extrusionOk="0">
                <a:moveTo>
                  <a:pt x="0" y="-1"/>
                </a:moveTo>
                <a:cubicBezTo>
                  <a:pt x="11929" y="0"/>
                  <a:pt x="21600" y="9670"/>
                  <a:pt x="21600" y="21600"/>
                </a:cubicBezTo>
                <a:cubicBezTo>
                  <a:pt x="21600" y="22873"/>
                  <a:pt x="21487" y="24143"/>
                  <a:pt x="21263" y="25396"/>
                </a:cubicBezTo>
                <a:lnTo>
                  <a:pt x="0" y="21600"/>
                </a:lnTo>
                <a:lnTo>
                  <a:pt x="0" y="-1"/>
                </a:lnTo>
                <a:close/>
              </a:path>
            </a:pathLst>
          </a:custGeom>
          <a:noFill/>
          <a:ln w="25400">
            <a:solidFill>
              <a:srgbClr val="0000FF"/>
            </a:solidFill>
            <a:round/>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p>
        </p:txBody>
      </p:sp>
      <p:sp>
        <p:nvSpPr>
          <p:cNvPr id="7175" name="Freeform 8"/>
          <p:cNvSpPr>
            <a:spLocks/>
          </p:cNvSpPr>
          <p:nvPr/>
        </p:nvSpPr>
        <p:spPr bwMode="auto">
          <a:xfrm>
            <a:off x="5029201" y="2870201"/>
            <a:ext cx="539750" cy="228600"/>
          </a:xfrm>
          <a:custGeom>
            <a:avLst/>
            <a:gdLst>
              <a:gd name="T0" fmla="*/ 0 w 288"/>
              <a:gd name="T1" fmla="*/ 2147483647 h 144"/>
              <a:gd name="T2" fmla="*/ 2147483647 w 288"/>
              <a:gd name="T3" fmla="*/ 2147483647 h 144"/>
              <a:gd name="T4" fmla="*/ 2147483647 w 288"/>
              <a:gd name="T5" fmla="*/ 0 h 144"/>
              <a:gd name="T6" fmla="*/ 0 60000 65536"/>
              <a:gd name="T7" fmla="*/ 0 60000 65536"/>
              <a:gd name="T8" fmla="*/ 0 60000 65536"/>
              <a:gd name="T9" fmla="*/ 0 w 288"/>
              <a:gd name="T10" fmla="*/ 0 h 144"/>
              <a:gd name="T11" fmla="*/ 288 w 288"/>
              <a:gd name="T12" fmla="*/ 144 h 144"/>
            </a:gdLst>
            <a:ahLst/>
            <a:cxnLst>
              <a:cxn ang="T6">
                <a:pos x="T0" y="T1"/>
              </a:cxn>
              <a:cxn ang="T7">
                <a:pos x="T2" y="T3"/>
              </a:cxn>
              <a:cxn ang="T8">
                <a:pos x="T4" y="T5"/>
              </a:cxn>
            </a:cxnLst>
            <a:rect l="T9" t="T10" r="T11" b="T12"/>
            <a:pathLst>
              <a:path w="288" h="144">
                <a:moveTo>
                  <a:pt x="0" y="144"/>
                </a:moveTo>
                <a:cubicBezTo>
                  <a:pt x="24" y="108"/>
                  <a:pt x="48" y="72"/>
                  <a:pt x="96" y="48"/>
                </a:cubicBezTo>
                <a:cubicBezTo>
                  <a:pt x="144" y="24"/>
                  <a:pt x="256" y="8"/>
                  <a:pt x="288" y="0"/>
                </a:cubicBezTo>
              </a:path>
            </a:pathLst>
          </a:custGeom>
          <a:noFill/>
          <a:ln w="25400">
            <a:solidFill>
              <a:srgbClr val="FFFF00"/>
            </a:solidFill>
            <a:round/>
            <a:headEnd/>
            <a:tailEnd/>
          </a:ln>
          <a:extLst>
            <a:ext uri="{909E8E84-426E-40dd-AFC4-6F175D3DCCD1}">
              <a14:hiddenFill xmlns:a14="http://schemas.microsoft.com/office/drawing/2010/main" xmlns="">
                <a:solidFill>
                  <a:srgbClr val="FFFFFF"/>
                </a:solidFill>
              </a14:hiddenFill>
            </a:ext>
          </a:extLst>
        </p:spPr>
        <p:txBody>
          <a:bodyPr lIns="91428" tIns="45714" rIns="91428" bIns="45714"/>
          <a:lstStyle/>
          <a:p>
            <a:endParaRPr lang="en-US"/>
          </a:p>
        </p:txBody>
      </p:sp>
      <p:sp>
        <p:nvSpPr>
          <p:cNvPr id="7176" name="Line 9"/>
          <p:cNvSpPr>
            <a:spLocks noChangeShapeType="1"/>
          </p:cNvSpPr>
          <p:nvPr/>
        </p:nvSpPr>
        <p:spPr bwMode="auto">
          <a:xfrm rot="20365824" flipH="1">
            <a:off x="2798763" y="3884613"/>
            <a:ext cx="233362" cy="133350"/>
          </a:xfrm>
          <a:prstGeom prst="line">
            <a:avLst/>
          </a:prstGeom>
          <a:noFill/>
          <a:ln w="25400">
            <a:solidFill>
              <a:srgbClr val="33CCCC"/>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77" name="Line 10"/>
          <p:cNvSpPr>
            <a:spLocks noChangeShapeType="1"/>
          </p:cNvSpPr>
          <p:nvPr/>
        </p:nvSpPr>
        <p:spPr bwMode="auto">
          <a:xfrm>
            <a:off x="1801815" y="3529014"/>
            <a:ext cx="733425" cy="323850"/>
          </a:xfrm>
          <a:prstGeom prst="line">
            <a:avLst/>
          </a:prstGeom>
          <a:noFill/>
          <a:ln w="25400">
            <a:solidFill>
              <a:srgbClr val="FF00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78" name="Line 11"/>
          <p:cNvSpPr>
            <a:spLocks noChangeShapeType="1"/>
          </p:cNvSpPr>
          <p:nvPr/>
        </p:nvSpPr>
        <p:spPr bwMode="auto">
          <a:xfrm rot="855002" flipV="1">
            <a:off x="2540001" y="3776665"/>
            <a:ext cx="26988" cy="79375"/>
          </a:xfrm>
          <a:prstGeom prst="line">
            <a:avLst/>
          </a:prstGeom>
          <a:noFill/>
          <a:ln w="25400">
            <a:solidFill>
              <a:srgbClr val="FF00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79" name="Line 12"/>
          <p:cNvSpPr>
            <a:spLocks noChangeShapeType="1"/>
          </p:cNvSpPr>
          <p:nvPr/>
        </p:nvSpPr>
        <p:spPr bwMode="auto">
          <a:xfrm>
            <a:off x="2590800" y="3773488"/>
            <a:ext cx="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0" name="Line 13"/>
          <p:cNvSpPr>
            <a:spLocks noChangeShapeType="1"/>
          </p:cNvSpPr>
          <p:nvPr/>
        </p:nvSpPr>
        <p:spPr bwMode="auto">
          <a:xfrm rot="855002" flipV="1">
            <a:off x="1673227" y="3489326"/>
            <a:ext cx="150813" cy="130175"/>
          </a:xfrm>
          <a:prstGeom prst="line">
            <a:avLst/>
          </a:prstGeom>
          <a:noFill/>
          <a:ln w="25400">
            <a:solidFill>
              <a:srgbClr val="FF00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1" name="Line 14"/>
          <p:cNvSpPr>
            <a:spLocks noChangeShapeType="1"/>
          </p:cNvSpPr>
          <p:nvPr/>
        </p:nvSpPr>
        <p:spPr bwMode="auto">
          <a:xfrm rot="855002" flipV="1">
            <a:off x="1568453" y="3436940"/>
            <a:ext cx="150813" cy="130175"/>
          </a:xfrm>
          <a:prstGeom prst="line">
            <a:avLst/>
          </a:prstGeom>
          <a:noFill/>
          <a:ln w="25400">
            <a:solidFill>
              <a:srgbClr val="FF00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2" name="Line 15"/>
          <p:cNvSpPr>
            <a:spLocks noChangeShapeType="1"/>
          </p:cNvSpPr>
          <p:nvPr/>
        </p:nvSpPr>
        <p:spPr bwMode="auto">
          <a:xfrm rot="-741322">
            <a:off x="1568451" y="3527426"/>
            <a:ext cx="92076" cy="76200"/>
          </a:xfrm>
          <a:prstGeom prst="line">
            <a:avLst/>
          </a:prstGeom>
          <a:noFill/>
          <a:ln w="25400">
            <a:solidFill>
              <a:srgbClr val="FF00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3" name="Line 16"/>
          <p:cNvSpPr>
            <a:spLocks noChangeShapeType="1"/>
          </p:cNvSpPr>
          <p:nvPr/>
        </p:nvSpPr>
        <p:spPr bwMode="auto">
          <a:xfrm rot="-369779">
            <a:off x="1724025" y="3444875"/>
            <a:ext cx="109538" cy="76200"/>
          </a:xfrm>
          <a:prstGeom prst="line">
            <a:avLst/>
          </a:prstGeom>
          <a:noFill/>
          <a:ln w="25400">
            <a:solidFill>
              <a:srgbClr val="FF00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4" name="Line 17"/>
          <p:cNvSpPr>
            <a:spLocks noChangeShapeType="1"/>
          </p:cNvSpPr>
          <p:nvPr/>
        </p:nvSpPr>
        <p:spPr bwMode="auto">
          <a:xfrm rot="344547">
            <a:off x="2555875" y="3825875"/>
            <a:ext cx="26988" cy="344488"/>
          </a:xfrm>
          <a:prstGeom prst="line">
            <a:avLst/>
          </a:prstGeom>
          <a:noFill/>
          <a:ln w="25400">
            <a:solidFill>
              <a:srgbClr val="FFCC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5" name="Line 18"/>
          <p:cNvSpPr>
            <a:spLocks noChangeShapeType="1"/>
          </p:cNvSpPr>
          <p:nvPr/>
        </p:nvSpPr>
        <p:spPr bwMode="auto">
          <a:xfrm>
            <a:off x="2565400" y="4168778"/>
            <a:ext cx="101600" cy="138113"/>
          </a:xfrm>
          <a:prstGeom prst="line">
            <a:avLst/>
          </a:prstGeom>
          <a:noFill/>
          <a:ln w="25400">
            <a:solidFill>
              <a:srgbClr val="FFCC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6" name="Line 19"/>
          <p:cNvSpPr>
            <a:spLocks noChangeShapeType="1"/>
          </p:cNvSpPr>
          <p:nvPr/>
        </p:nvSpPr>
        <p:spPr bwMode="auto">
          <a:xfrm>
            <a:off x="2667001" y="4306889"/>
            <a:ext cx="1066800" cy="762000"/>
          </a:xfrm>
          <a:prstGeom prst="line">
            <a:avLst/>
          </a:prstGeom>
          <a:noFill/>
          <a:ln w="25400">
            <a:solidFill>
              <a:srgbClr val="FFCC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7" name="Line 20"/>
          <p:cNvSpPr>
            <a:spLocks noChangeShapeType="1"/>
          </p:cNvSpPr>
          <p:nvPr/>
        </p:nvSpPr>
        <p:spPr bwMode="auto">
          <a:xfrm>
            <a:off x="3733801" y="5068889"/>
            <a:ext cx="304800" cy="152400"/>
          </a:xfrm>
          <a:prstGeom prst="line">
            <a:avLst/>
          </a:prstGeom>
          <a:noFill/>
          <a:ln w="25400">
            <a:solidFill>
              <a:srgbClr val="FFCC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8" name="Line 21"/>
          <p:cNvSpPr>
            <a:spLocks noChangeShapeType="1"/>
          </p:cNvSpPr>
          <p:nvPr/>
        </p:nvSpPr>
        <p:spPr bwMode="auto">
          <a:xfrm>
            <a:off x="4038601" y="5221289"/>
            <a:ext cx="3200400" cy="152400"/>
          </a:xfrm>
          <a:prstGeom prst="line">
            <a:avLst/>
          </a:prstGeom>
          <a:noFill/>
          <a:ln w="25400">
            <a:solidFill>
              <a:srgbClr val="FFCC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89" name="Line 22"/>
          <p:cNvSpPr>
            <a:spLocks noChangeShapeType="1"/>
          </p:cNvSpPr>
          <p:nvPr/>
        </p:nvSpPr>
        <p:spPr bwMode="auto">
          <a:xfrm flipH="1">
            <a:off x="7162801" y="5373690"/>
            <a:ext cx="76200" cy="109536"/>
          </a:xfrm>
          <a:prstGeom prst="line">
            <a:avLst/>
          </a:prstGeom>
          <a:noFill/>
          <a:ln w="25400">
            <a:solidFill>
              <a:srgbClr val="FFCC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90" name="Rectangle 23"/>
          <p:cNvSpPr>
            <a:spLocks noChangeArrowheads="1"/>
          </p:cNvSpPr>
          <p:nvPr/>
        </p:nvSpPr>
        <p:spPr bwMode="auto">
          <a:xfrm rot="183840">
            <a:off x="6096001" y="5373689"/>
            <a:ext cx="304800" cy="76200"/>
          </a:xfrm>
          <a:prstGeom prst="rect">
            <a:avLst/>
          </a:prstGeom>
          <a:solidFill>
            <a:srgbClr val="FFCC00"/>
          </a:solidFill>
          <a:ln w="9525">
            <a:solidFill>
              <a:srgbClr val="FFCC00"/>
            </a:solidFill>
            <a:miter lim="800000"/>
            <a:headEnd/>
            <a:tailEnd/>
          </a:ln>
        </p:spPr>
        <p:txBody>
          <a:bodyPr wrap="none" lIns="91428" tIns="45714" rIns="91428" bIns="45714" anchor="ctr"/>
          <a:lstStyle/>
          <a:p>
            <a:endParaRPr lang="en-US">
              <a:latin typeface="Helvetica" charset="0"/>
              <a:cs typeface="Helvetica" charset="0"/>
            </a:endParaRPr>
          </a:p>
        </p:txBody>
      </p:sp>
      <p:sp>
        <p:nvSpPr>
          <p:cNvPr id="7191" name="Rectangle 24"/>
          <p:cNvSpPr>
            <a:spLocks noChangeArrowheads="1"/>
          </p:cNvSpPr>
          <p:nvPr/>
        </p:nvSpPr>
        <p:spPr bwMode="auto">
          <a:xfrm rot="183840">
            <a:off x="6629400" y="5410200"/>
            <a:ext cx="304800" cy="76200"/>
          </a:xfrm>
          <a:prstGeom prst="rect">
            <a:avLst/>
          </a:prstGeom>
          <a:solidFill>
            <a:srgbClr val="FFCC00"/>
          </a:solidFill>
          <a:ln w="9525">
            <a:solidFill>
              <a:srgbClr val="FFCC00"/>
            </a:solidFill>
            <a:miter lim="800000"/>
            <a:headEnd/>
            <a:tailEnd/>
          </a:ln>
        </p:spPr>
        <p:txBody>
          <a:bodyPr wrap="none" lIns="91428" tIns="45714" rIns="91428" bIns="45714" anchor="ctr"/>
          <a:lstStyle/>
          <a:p>
            <a:endParaRPr lang="en-US">
              <a:latin typeface="Helvetica" charset="0"/>
              <a:cs typeface="Helvetica" charset="0"/>
            </a:endParaRPr>
          </a:p>
        </p:txBody>
      </p:sp>
      <p:sp>
        <p:nvSpPr>
          <p:cNvPr id="7192" name="Line 25"/>
          <p:cNvSpPr>
            <a:spLocks noChangeShapeType="1"/>
          </p:cNvSpPr>
          <p:nvPr/>
        </p:nvSpPr>
        <p:spPr bwMode="auto">
          <a:xfrm rot="216884" flipH="1">
            <a:off x="6934201" y="5465763"/>
            <a:ext cx="255588" cy="0"/>
          </a:xfrm>
          <a:prstGeom prst="line">
            <a:avLst/>
          </a:prstGeom>
          <a:noFill/>
          <a:ln w="25400">
            <a:solidFill>
              <a:srgbClr val="FFCC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93" name="Line 26"/>
          <p:cNvSpPr>
            <a:spLocks noChangeShapeType="1"/>
          </p:cNvSpPr>
          <p:nvPr/>
        </p:nvSpPr>
        <p:spPr bwMode="auto">
          <a:xfrm rot="216884" flipH="1">
            <a:off x="6400801" y="5419725"/>
            <a:ext cx="152400" cy="0"/>
          </a:xfrm>
          <a:prstGeom prst="line">
            <a:avLst/>
          </a:prstGeom>
          <a:noFill/>
          <a:ln w="25400">
            <a:solidFill>
              <a:srgbClr val="FFCC00"/>
            </a:solidFill>
            <a:prstDash val="sysDot"/>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94" name="Line 27"/>
          <p:cNvSpPr>
            <a:spLocks noChangeShapeType="1"/>
          </p:cNvSpPr>
          <p:nvPr/>
        </p:nvSpPr>
        <p:spPr bwMode="auto">
          <a:xfrm rot="216884" flipH="1">
            <a:off x="6554789" y="5370513"/>
            <a:ext cx="76200" cy="76200"/>
          </a:xfrm>
          <a:prstGeom prst="line">
            <a:avLst/>
          </a:prstGeom>
          <a:noFill/>
          <a:ln w="25400">
            <a:solidFill>
              <a:srgbClr val="FFCC00"/>
            </a:solidFill>
            <a:prstDash val="sysDot"/>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95" name="Line 28"/>
          <p:cNvSpPr>
            <a:spLocks noChangeShapeType="1"/>
          </p:cNvSpPr>
          <p:nvPr/>
        </p:nvSpPr>
        <p:spPr bwMode="auto">
          <a:xfrm rot="274163" flipH="1">
            <a:off x="6629401" y="5378451"/>
            <a:ext cx="381000" cy="9525"/>
          </a:xfrm>
          <a:prstGeom prst="line">
            <a:avLst/>
          </a:prstGeom>
          <a:noFill/>
          <a:ln w="25400">
            <a:solidFill>
              <a:srgbClr val="FFCC00"/>
            </a:solidFill>
            <a:prstDash val="sysDot"/>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96" name="Line 29"/>
          <p:cNvSpPr>
            <a:spLocks noChangeShapeType="1"/>
          </p:cNvSpPr>
          <p:nvPr/>
        </p:nvSpPr>
        <p:spPr bwMode="auto">
          <a:xfrm rot="216884" flipH="1" flipV="1">
            <a:off x="7004050" y="5383213"/>
            <a:ext cx="76200" cy="76200"/>
          </a:xfrm>
          <a:prstGeom prst="line">
            <a:avLst/>
          </a:prstGeom>
          <a:noFill/>
          <a:ln w="25400">
            <a:solidFill>
              <a:srgbClr val="FFCC00"/>
            </a:solidFill>
            <a:prstDash val="sysDot"/>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97" name="Line 34"/>
          <p:cNvSpPr>
            <a:spLocks noChangeShapeType="1"/>
          </p:cNvSpPr>
          <p:nvPr/>
        </p:nvSpPr>
        <p:spPr bwMode="auto">
          <a:xfrm flipH="1">
            <a:off x="4724400" y="4154489"/>
            <a:ext cx="228600" cy="123825"/>
          </a:xfrm>
          <a:prstGeom prst="line">
            <a:avLst/>
          </a:prstGeom>
          <a:noFill/>
          <a:ln w="25400">
            <a:solidFill>
              <a:srgbClr val="00FF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98" name="Line 35"/>
          <p:cNvSpPr>
            <a:spLocks noChangeShapeType="1"/>
          </p:cNvSpPr>
          <p:nvPr/>
        </p:nvSpPr>
        <p:spPr bwMode="auto">
          <a:xfrm flipH="1">
            <a:off x="4800601" y="3849688"/>
            <a:ext cx="304800" cy="381000"/>
          </a:xfrm>
          <a:prstGeom prst="line">
            <a:avLst/>
          </a:prstGeom>
          <a:noFill/>
          <a:ln w="25400">
            <a:solidFill>
              <a:srgbClr val="00FF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199" name="Line 36"/>
          <p:cNvSpPr>
            <a:spLocks noChangeShapeType="1"/>
          </p:cNvSpPr>
          <p:nvPr/>
        </p:nvSpPr>
        <p:spPr bwMode="auto">
          <a:xfrm flipH="1">
            <a:off x="4953000" y="4002088"/>
            <a:ext cx="152400" cy="152400"/>
          </a:xfrm>
          <a:prstGeom prst="line">
            <a:avLst/>
          </a:prstGeom>
          <a:noFill/>
          <a:ln w="25400">
            <a:solidFill>
              <a:srgbClr val="00FF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200" name="Line 37"/>
          <p:cNvSpPr>
            <a:spLocks noChangeShapeType="1"/>
          </p:cNvSpPr>
          <p:nvPr/>
        </p:nvSpPr>
        <p:spPr bwMode="auto">
          <a:xfrm flipH="1">
            <a:off x="4953000" y="4002088"/>
            <a:ext cx="381000" cy="152400"/>
          </a:xfrm>
          <a:prstGeom prst="line">
            <a:avLst/>
          </a:prstGeom>
          <a:noFill/>
          <a:ln w="25400">
            <a:solidFill>
              <a:srgbClr val="00FF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201" name="Line 38"/>
          <p:cNvSpPr>
            <a:spLocks noChangeShapeType="1"/>
          </p:cNvSpPr>
          <p:nvPr/>
        </p:nvSpPr>
        <p:spPr bwMode="auto">
          <a:xfrm rot="20674670" flipH="1">
            <a:off x="5257800" y="3925888"/>
            <a:ext cx="152400" cy="76200"/>
          </a:xfrm>
          <a:prstGeom prst="line">
            <a:avLst/>
          </a:prstGeom>
          <a:noFill/>
          <a:ln w="25400">
            <a:solidFill>
              <a:srgbClr val="00FF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202" name="Line 39"/>
          <p:cNvSpPr>
            <a:spLocks noChangeShapeType="1"/>
          </p:cNvSpPr>
          <p:nvPr/>
        </p:nvSpPr>
        <p:spPr bwMode="auto">
          <a:xfrm rot="21278497" flipH="1">
            <a:off x="5332413" y="3829051"/>
            <a:ext cx="393700" cy="152400"/>
          </a:xfrm>
          <a:prstGeom prst="line">
            <a:avLst/>
          </a:prstGeom>
          <a:noFill/>
          <a:ln w="25400">
            <a:solidFill>
              <a:srgbClr val="00FF00"/>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203" name="Line 41"/>
          <p:cNvSpPr>
            <a:spLocks noChangeShapeType="1"/>
          </p:cNvSpPr>
          <p:nvPr/>
        </p:nvSpPr>
        <p:spPr bwMode="auto">
          <a:xfrm flipH="1" flipV="1">
            <a:off x="4648200" y="3316288"/>
            <a:ext cx="76200" cy="228600"/>
          </a:xfrm>
          <a:prstGeom prst="line">
            <a:avLst/>
          </a:prstGeom>
          <a:noFill/>
          <a:ln w="25400">
            <a:solidFill>
              <a:srgbClr val="00CCFF"/>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204" name="Line 42"/>
          <p:cNvSpPr>
            <a:spLocks noChangeShapeType="1"/>
          </p:cNvSpPr>
          <p:nvPr/>
        </p:nvSpPr>
        <p:spPr bwMode="auto">
          <a:xfrm rot="13263285" flipV="1">
            <a:off x="2846388" y="3652839"/>
            <a:ext cx="215900" cy="160337"/>
          </a:xfrm>
          <a:prstGeom prst="line">
            <a:avLst/>
          </a:prstGeom>
          <a:noFill/>
          <a:ln w="25400">
            <a:solidFill>
              <a:srgbClr val="993366"/>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205" name="Rectangle 43"/>
          <p:cNvSpPr>
            <a:spLocks noChangeArrowheads="1"/>
          </p:cNvSpPr>
          <p:nvPr/>
        </p:nvSpPr>
        <p:spPr bwMode="auto">
          <a:xfrm rot="4257526">
            <a:off x="3397250" y="3584576"/>
            <a:ext cx="76200" cy="152400"/>
          </a:xfrm>
          <a:prstGeom prst="rect">
            <a:avLst/>
          </a:prstGeom>
          <a:solidFill>
            <a:srgbClr val="800080"/>
          </a:solidFill>
          <a:ln w="9525">
            <a:solidFill>
              <a:srgbClr val="0000FF"/>
            </a:solidFill>
            <a:miter lim="800000"/>
            <a:headEnd/>
            <a:tailEnd/>
          </a:ln>
        </p:spPr>
        <p:txBody>
          <a:bodyPr wrap="none" lIns="91428" tIns="45714" rIns="91428" bIns="45714" anchor="ctr"/>
          <a:lstStyle/>
          <a:p>
            <a:endParaRPr lang="en-US">
              <a:latin typeface="Helvetica" charset="0"/>
              <a:cs typeface="Helvetica" charset="0"/>
            </a:endParaRPr>
          </a:p>
        </p:txBody>
      </p:sp>
      <p:sp>
        <p:nvSpPr>
          <p:cNvPr id="7206" name="Line 44"/>
          <p:cNvSpPr>
            <a:spLocks noChangeShapeType="1"/>
          </p:cNvSpPr>
          <p:nvPr/>
        </p:nvSpPr>
        <p:spPr bwMode="auto">
          <a:xfrm rot="21414741" flipH="1">
            <a:off x="3079752" y="3692527"/>
            <a:ext cx="284163" cy="49213"/>
          </a:xfrm>
          <a:prstGeom prst="line">
            <a:avLst/>
          </a:prstGeom>
          <a:noFill/>
          <a:ln w="25400">
            <a:solidFill>
              <a:srgbClr val="993366"/>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213" name="Rectangle 51"/>
          <p:cNvSpPr>
            <a:spLocks noChangeArrowheads="1"/>
          </p:cNvSpPr>
          <p:nvPr/>
        </p:nvSpPr>
        <p:spPr bwMode="auto">
          <a:xfrm rot="219660">
            <a:off x="5105401" y="2782890"/>
            <a:ext cx="152400" cy="98425"/>
          </a:xfrm>
          <a:prstGeom prst="rect">
            <a:avLst/>
          </a:prstGeom>
          <a:noFill/>
          <a:ln w="254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214" name="Rectangle 52"/>
          <p:cNvSpPr>
            <a:spLocks noChangeArrowheads="1"/>
          </p:cNvSpPr>
          <p:nvPr/>
        </p:nvSpPr>
        <p:spPr bwMode="auto">
          <a:xfrm rot="3112852">
            <a:off x="2424113" y="2151063"/>
            <a:ext cx="152400" cy="98426"/>
          </a:xfrm>
          <a:prstGeom prst="rect">
            <a:avLst/>
          </a:prstGeom>
          <a:noFill/>
          <a:ln w="254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215" name="Rectangle 53"/>
          <p:cNvSpPr>
            <a:spLocks noChangeArrowheads="1"/>
          </p:cNvSpPr>
          <p:nvPr/>
        </p:nvSpPr>
        <p:spPr bwMode="auto">
          <a:xfrm rot="-771096">
            <a:off x="9353550" y="2525715"/>
            <a:ext cx="152400" cy="98425"/>
          </a:xfrm>
          <a:prstGeom prst="rect">
            <a:avLst/>
          </a:prstGeom>
          <a:noFill/>
          <a:ln w="254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216" name="Rectangle 54"/>
          <p:cNvSpPr>
            <a:spLocks noChangeArrowheads="1"/>
          </p:cNvSpPr>
          <p:nvPr/>
        </p:nvSpPr>
        <p:spPr bwMode="auto">
          <a:xfrm rot="1180436">
            <a:off x="9750426" y="1570041"/>
            <a:ext cx="152400" cy="98425"/>
          </a:xfrm>
          <a:prstGeom prst="rect">
            <a:avLst/>
          </a:prstGeom>
          <a:noFill/>
          <a:ln w="254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217" name="Rectangle 55"/>
          <p:cNvSpPr>
            <a:spLocks noChangeArrowheads="1"/>
          </p:cNvSpPr>
          <p:nvPr/>
        </p:nvSpPr>
        <p:spPr bwMode="auto">
          <a:xfrm rot="181585">
            <a:off x="7151689" y="1166816"/>
            <a:ext cx="152400" cy="98425"/>
          </a:xfrm>
          <a:prstGeom prst="rect">
            <a:avLst/>
          </a:prstGeom>
          <a:noFill/>
          <a:ln w="254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218" name="Rectangle 56"/>
          <p:cNvSpPr>
            <a:spLocks noChangeArrowheads="1"/>
          </p:cNvSpPr>
          <p:nvPr/>
        </p:nvSpPr>
        <p:spPr bwMode="auto">
          <a:xfrm rot="-581619">
            <a:off x="4022726" y="1303341"/>
            <a:ext cx="152400" cy="98425"/>
          </a:xfrm>
          <a:prstGeom prst="rect">
            <a:avLst/>
          </a:prstGeom>
          <a:noFill/>
          <a:ln w="25400">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223" name="Text Box 61"/>
          <p:cNvSpPr txBox="1">
            <a:spLocks noChangeArrowheads="1"/>
          </p:cNvSpPr>
          <p:nvPr/>
        </p:nvSpPr>
        <p:spPr bwMode="auto">
          <a:xfrm>
            <a:off x="9347151" y="2590803"/>
            <a:ext cx="423965" cy="307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dirty="0">
                <a:solidFill>
                  <a:schemeClr val="bg1"/>
                </a:solidFill>
                <a:latin typeface="Helvetica" charset="0"/>
                <a:cs typeface="Helvetica" charset="0"/>
              </a:rPr>
              <a:t>RF</a:t>
            </a:r>
          </a:p>
        </p:txBody>
      </p:sp>
      <p:sp>
        <p:nvSpPr>
          <p:cNvPr id="7228" name="Line 66"/>
          <p:cNvSpPr>
            <a:spLocks noChangeShapeType="1"/>
          </p:cNvSpPr>
          <p:nvPr/>
        </p:nvSpPr>
        <p:spPr bwMode="auto">
          <a:xfrm>
            <a:off x="2360614" y="3741738"/>
            <a:ext cx="220661" cy="100012"/>
          </a:xfrm>
          <a:prstGeom prst="line">
            <a:avLst/>
          </a:prstGeom>
          <a:noFill/>
          <a:ln w="25400">
            <a:solidFill>
              <a:srgbClr val="0066FF"/>
            </a:solidFill>
            <a:round/>
            <a:headEnd/>
            <a:tailEnd/>
          </a:ln>
          <a:extLst>
            <a:ext uri="{909E8E84-426E-40dd-AFC4-6F175D3DCCD1}">
              <a14:hiddenFill xmlns:a14="http://schemas.microsoft.com/office/drawing/2010/main" xmlns="">
                <a:noFill/>
              </a14:hiddenFill>
            </a:ext>
          </a:extLst>
        </p:spPr>
        <p:txBody>
          <a:bodyPr lIns="91428" tIns="45714" rIns="91428" bIns="45714"/>
          <a:lstStyle/>
          <a:p>
            <a:endParaRPr lang="en-US"/>
          </a:p>
        </p:txBody>
      </p:sp>
      <p:sp>
        <p:nvSpPr>
          <p:cNvPr id="7229" name="Oval 67"/>
          <p:cNvSpPr>
            <a:spLocks noChangeArrowheads="1"/>
          </p:cNvSpPr>
          <p:nvPr/>
        </p:nvSpPr>
        <p:spPr bwMode="auto">
          <a:xfrm>
            <a:off x="2568575" y="3722690"/>
            <a:ext cx="473076" cy="166687"/>
          </a:xfrm>
          <a:prstGeom prst="ellipse">
            <a:avLst/>
          </a:prstGeom>
          <a:noFill/>
          <a:ln w="25400">
            <a:solidFill>
              <a:srgbClr val="33CCCC"/>
            </a:solidFill>
            <a:round/>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230" name="Oval 68"/>
          <p:cNvSpPr>
            <a:spLocks noChangeArrowheads="1"/>
          </p:cNvSpPr>
          <p:nvPr/>
        </p:nvSpPr>
        <p:spPr bwMode="auto">
          <a:xfrm>
            <a:off x="2819400" y="3746502"/>
            <a:ext cx="1981200" cy="758825"/>
          </a:xfrm>
          <a:prstGeom prst="ellipse">
            <a:avLst/>
          </a:prstGeom>
          <a:noFill/>
          <a:ln w="25400">
            <a:solidFill>
              <a:srgbClr val="00FF00"/>
            </a:solidFill>
            <a:round/>
            <a:headEnd/>
            <a:tailEnd/>
          </a:ln>
          <a:extLst>
            <a:ext uri="{909E8E84-426E-40dd-AFC4-6F175D3DCCD1}">
              <a14:hiddenFill xmlns:a14="http://schemas.microsoft.com/office/drawing/2010/main" xmlns="">
                <a:solidFill>
                  <a:srgbClr val="FFFFFF"/>
                </a:solidFill>
              </a14:hiddenFill>
            </a:ext>
          </a:extLst>
        </p:spPr>
        <p:txBody>
          <a:bodyPr wrap="none" lIns="91428" tIns="45714" rIns="91428" bIns="45714" anchor="ctr"/>
          <a:lstStyle/>
          <a:p>
            <a:endParaRPr lang="en-US">
              <a:latin typeface="Helvetica" charset="0"/>
              <a:cs typeface="Helvetica" charset="0"/>
            </a:endParaRPr>
          </a:p>
        </p:txBody>
      </p:sp>
      <p:sp>
        <p:nvSpPr>
          <p:cNvPr id="7231" name="Freeform 69"/>
          <p:cNvSpPr>
            <a:spLocks/>
          </p:cNvSpPr>
          <p:nvPr/>
        </p:nvSpPr>
        <p:spPr bwMode="auto">
          <a:xfrm>
            <a:off x="2230439" y="3656014"/>
            <a:ext cx="246062" cy="107950"/>
          </a:xfrm>
          <a:custGeom>
            <a:avLst/>
            <a:gdLst>
              <a:gd name="T0" fmla="*/ 0 w 126"/>
              <a:gd name="T1" fmla="*/ 2147483647 h 67"/>
              <a:gd name="T2" fmla="*/ 2147483647 w 126"/>
              <a:gd name="T3" fmla="*/ 2147483647 h 67"/>
              <a:gd name="T4" fmla="*/ 2147483647 w 126"/>
              <a:gd name="T5" fmla="*/ 2147483647 h 67"/>
              <a:gd name="T6" fmla="*/ 2147483647 w 126"/>
              <a:gd name="T7" fmla="*/ 0 h 67"/>
              <a:gd name="T8" fmla="*/ 0 w 126"/>
              <a:gd name="T9" fmla="*/ 2147483647 h 67"/>
              <a:gd name="T10" fmla="*/ 0 60000 65536"/>
              <a:gd name="T11" fmla="*/ 0 60000 65536"/>
              <a:gd name="T12" fmla="*/ 0 60000 65536"/>
              <a:gd name="T13" fmla="*/ 0 60000 65536"/>
              <a:gd name="T14" fmla="*/ 0 60000 65536"/>
              <a:gd name="T15" fmla="*/ 0 w 126"/>
              <a:gd name="T16" fmla="*/ 0 h 67"/>
              <a:gd name="T17" fmla="*/ 126 w 126"/>
              <a:gd name="T18" fmla="*/ 67 h 67"/>
            </a:gdLst>
            <a:ahLst/>
            <a:cxnLst>
              <a:cxn ang="T10">
                <a:pos x="T0" y="T1"/>
              </a:cxn>
              <a:cxn ang="T11">
                <a:pos x="T2" y="T3"/>
              </a:cxn>
              <a:cxn ang="T12">
                <a:pos x="T4" y="T5"/>
              </a:cxn>
              <a:cxn ang="T13">
                <a:pos x="T6" y="T7"/>
              </a:cxn>
              <a:cxn ang="T14">
                <a:pos x="T8" y="T9"/>
              </a:cxn>
            </a:cxnLst>
            <a:rect l="T15" t="T16" r="T17" b="T18"/>
            <a:pathLst>
              <a:path w="126" h="67">
                <a:moveTo>
                  <a:pt x="0" y="24"/>
                </a:moveTo>
                <a:lnTo>
                  <a:pt x="93" y="67"/>
                </a:lnTo>
                <a:lnTo>
                  <a:pt x="126" y="45"/>
                </a:lnTo>
                <a:lnTo>
                  <a:pt x="33" y="0"/>
                </a:lnTo>
                <a:lnTo>
                  <a:pt x="0" y="24"/>
                </a:lnTo>
                <a:close/>
              </a:path>
            </a:pathLst>
          </a:custGeom>
          <a:solidFill>
            <a:srgbClr val="0066FF"/>
          </a:solidFill>
          <a:ln w="9525">
            <a:solidFill>
              <a:srgbClr val="0066FF"/>
            </a:solidFill>
            <a:round/>
            <a:headEnd/>
            <a:tailEnd/>
          </a:ln>
        </p:spPr>
        <p:txBody>
          <a:bodyPr lIns="91428" tIns="45714" rIns="91428" bIns="45714"/>
          <a:lstStyle/>
          <a:p>
            <a:endParaRPr lang="en-US"/>
          </a:p>
        </p:txBody>
      </p:sp>
      <p:grpSp>
        <p:nvGrpSpPr>
          <p:cNvPr id="2" name="Group 1"/>
          <p:cNvGrpSpPr/>
          <p:nvPr/>
        </p:nvGrpSpPr>
        <p:grpSpPr>
          <a:xfrm>
            <a:off x="1482988" y="1219202"/>
            <a:ext cx="8533588" cy="4161186"/>
            <a:chOff x="-41012" y="1219202"/>
            <a:chExt cx="8533588" cy="4161186"/>
          </a:xfrm>
        </p:grpSpPr>
        <p:sp>
          <p:nvSpPr>
            <p:cNvPr id="7207" name="Text Box 45"/>
            <p:cNvSpPr txBox="1">
              <a:spLocks noChangeArrowheads="1"/>
            </p:cNvSpPr>
            <p:nvPr/>
          </p:nvSpPr>
          <p:spPr bwMode="auto">
            <a:xfrm>
              <a:off x="4216400" y="1616076"/>
              <a:ext cx="1062038"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2700">
                  <a:solidFill>
                    <a:schemeClr val="bg1"/>
                  </a:solidFill>
                  <a:latin typeface="Helvetica" charset="0"/>
                  <a:cs typeface="Helvetica" charset="0"/>
                </a:rPr>
                <a:t>RHIC</a:t>
              </a:r>
            </a:p>
          </p:txBody>
        </p:sp>
        <p:sp>
          <p:nvSpPr>
            <p:cNvPr id="7208" name="Text Box 46"/>
            <p:cNvSpPr txBox="1">
              <a:spLocks noChangeArrowheads="1"/>
            </p:cNvSpPr>
            <p:nvPr/>
          </p:nvSpPr>
          <p:spPr bwMode="auto">
            <a:xfrm>
              <a:off x="1481038" y="3284540"/>
              <a:ext cx="668539" cy="3162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a:solidFill>
                    <a:schemeClr val="bg1"/>
                  </a:solidFill>
                  <a:latin typeface="Helvetica" charset="0"/>
                  <a:cs typeface="Helvetica" charset="0"/>
                </a:rPr>
                <a:t>NSRL</a:t>
              </a:r>
            </a:p>
          </p:txBody>
        </p:sp>
        <p:sp>
          <p:nvSpPr>
            <p:cNvPr id="7209" name="Text Box 47"/>
            <p:cNvSpPr txBox="1">
              <a:spLocks noChangeArrowheads="1"/>
            </p:cNvSpPr>
            <p:nvPr/>
          </p:nvSpPr>
          <p:spPr bwMode="auto">
            <a:xfrm>
              <a:off x="-41012" y="3175001"/>
              <a:ext cx="736075" cy="307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a:solidFill>
                    <a:schemeClr val="bg1"/>
                  </a:solidFill>
                  <a:latin typeface="Helvetica" charset="0"/>
                  <a:cs typeface="Helvetica" charset="0"/>
                </a:rPr>
                <a:t>LINAC</a:t>
              </a:r>
            </a:p>
          </p:txBody>
        </p:sp>
        <p:sp>
          <p:nvSpPr>
            <p:cNvPr id="7210" name="Text Box 48"/>
            <p:cNvSpPr txBox="1">
              <a:spLocks noChangeArrowheads="1"/>
            </p:cNvSpPr>
            <p:nvPr/>
          </p:nvSpPr>
          <p:spPr bwMode="auto">
            <a:xfrm>
              <a:off x="926467" y="3476626"/>
              <a:ext cx="858518" cy="3162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dirty="0">
                  <a:solidFill>
                    <a:schemeClr val="bg1"/>
                  </a:solidFill>
                  <a:latin typeface="Helvetica" charset="0"/>
                  <a:cs typeface="Helvetica" charset="0"/>
                </a:rPr>
                <a:t>Booster</a:t>
              </a:r>
            </a:p>
          </p:txBody>
        </p:sp>
        <p:sp>
          <p:nvSpPr>
            <p:cNvPr id="7211" name="Text Box 49"/>
            <p:cNvSpPr txBox="1">
              <a:spLocks noChangeArrowheads="1"/>
            </p:cNvSpPr>
            <p:nvPr/>
          </p:nvSpPr>
          <p:spPr bwMode="auto">
            <a:xfrm>
              <a:off x="1907455" y="3886200"/>
              <a:ext cx="712643" cy="3847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900">
                  <a:solidFill>
                    <a:schemeClr val="bg1"/>
                  </a:solidFill>
                  <a:latin typeface="Helvetica" charset="0"/>
                  <a:cs typeface="Helvetica" charset="0"/>
                </a:rPr>
                <a:t>AGS</a:t>
              </a:r>
            </a:p>
          </p:txBody>
        </p:sp>
        <p:sp>
          <p:nvSpPr>
            <p:cNvPr id="7212" name="Text Box 50"/>
            <p:cNvSpPr txBox="1">
              <a:spLocks noChangeArrowheads="1"/>
            </p:cNvSpPr>
            <p:nvPr/>
          </p:nvSpPr>
          <p:spPr bwMode="auto">
            <a:xfrm>
              <a:off x="4680640" y="5072624"/>
              <a:ext cx="966907" cy="307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dirty="0">
                  <a:solidFill>
                    <a:schemeClr val="bg1"/>
                  </a:solidFill>
                  <a:latin typeface="Helvetica" charset="0"/>
                  <a:cs typeface="Helvetica" charset="0"/>
                </a:rPr>
                <a:t>Tandems</a:t>
              </a:r>
            </a:p>
          </p:txBody>
        </p:sp>
        <p:sp>
          <p:nvSpPr>
            <p:cNvPr id="7219" name="Text Box 57"/>
            <p:cNvSpPr txBox="1">
              <a:spLocks noChangeArrowheads="1"/>
            </p:cNvSpPr>
            <p:nvPr/>
          </p:nvSpPr>
          <p:spPr bwMode="auto">
            <a:xfrm>
              <a:off x="3818866" y="2905127"/>
              <a:ext cx="660132" cy="307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dirty="0">
                  <a:solidFill>
                    <a:schemeClr val="bg1"/>
                  </a:solidFill>
                  <a:latin typeface="Helvetica" charset="0"/>
                  <a:cs typeface="Helvetica" charset="0"/>
                </a:rPr>
                <a:t>STAR</a:t>
              </a:r>
            </a:p>
          </p:txBody>
        </p:sp>
        <p:sp>
          <p:nvSpPr>
            <p:cNvPr id="7220" name="Text Box 58"/>
            <p:cNvSpPr txBox="1">
              <a:spLocks noChangeArrowheads="1"/>
            </p:cNvSpPr>
            <p:nvPr/>
          </p:nvSpPr>
          <p:spPr bwMode="auto">
            <a:xfrm>
              <a:off x="283529" y="2286002"/>
              <a:ext cx="1072705" cy="307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dirty="0">
                  <a:solidFill>
                    <a:schemeClr val="bg1"/>
                  </a:solidFill>
                  <a:latin typeface="Helvetica" charset="0"/>
                  <a:cs typeface="Helvetica" charset="0"/>
                </a:rPr>
                <a:t>(s)PHENIX</a:t>
              </a:r>
            </a:p>
          </p:txBody>
        </p:sp>
        <p:sp>
          <p:nvSpPr>
            <p:cNvPr id="7221" name="Text Box 59"/>
            <p:cNvSpPr txBox="1">
              <a:spLocks noChangeArrowheads="1"/>
            </p:cNvSpPr>
            <p:nvPr/>
          </p:nvSpPr>
          <p:spPr bwMode="auto">
            <a:xfrm>
              <a:off x="2080074" y="1393826"/>
              <a:ext cx="1507120" cy="523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dirty="0">
                  <a:solidFill>
                    <a:schemeClr val="bg1"/>
                  </a:solidFill>
                  <a:latin typeface="Helvetica" charset="0"/>
                  <a:cs typeface="Helvetica" charset="0"/>
                </a:rPr>
                <a:t>(PHOBOS)</a:t>
              </a:r>
              <a:br>
                <a:rPr lang="en-US" sz="1400" dirty="0">
                  <a:solidFill>
                    <a:schemeClr val="bg1"/>
                  </a:solidFill>
                  <a:latin typeface="Helvetica" charset="0"/>
                  <a:cs typeface="Helvetica" charset="0"/>
                </a:rPr>
              </a:br>
              <a:r>
                <a:rPr lang="en-US" sz="1400" dirty="0">
                  <a:solidFill>
                    <a:schemeClr val="bg1"/>
                  </a:solidFill>
                  <a:latin typeface="Helvetica" charset="0"/>
                  <a:cs typeface="Helvetica" charset="0"/>
                </a:rPr>
                <a:t>Electron lenses</a:t>
              </a:r>
            </a:p>
          </p:txBody>
        </p:sp>
        <p:sp>
          <p:nvSpPr>
            <p:cNvPr id="7222" name="Text Box 60"/>
            <p:cNvSpPr txBox="1">
              <a:spLocks noChangeArrowheads="1"/>
            </p:cNvSpPr>
            <p:nvPr/>
          </p:nvSpPr>
          <p:spPr bwMode="auto">
            <a:xfrm>
              <a:off x="4921764" y="1219202"/>
              <a:ext cx="1861110" cy="3162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dirty="0">
                  <a:solidFill>
                    <a:schemeClr val="bg1"/>
                  </a:solidFill>
                  <a:latin typeface="Helvetica" charset="0"/>
                  <a:cs typeface="Helvetica" charset="0"/>
                </a:rPr>
                <a:t>Polarized Jet Target</a:t>
              </a:r>
            </a:p>
          </p:txBody>
        </p:sp>
        <p:sp>
          <p:nvSpPr>
            <p:cNvPr id="7224" name="Text Box 62"/>
            <p:cNvSpPr txBox="1">
              <a:spLocks noChangeArrowheads="1"/>
            </p:cNvSpPr>
            <p:nvPr/>
          </p:nvSpPr>
          <p:spPr bwMode="auto">
            <a:xfrm>
              <a:off x="6906910" y="1647827"/>
              <a:ext cx="1585666" cy="523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dirty="0">
                  <a:solidFill>
                    <a:schemeClr val="bg1"/>
                  </a:solidFill>
                  <a:latin typeface="Helvetica" charset="0"/>
                  <a:cs typeface="Helvetica" charset="0"/>
                </a:rPr>
                <a:t>(BRAHMS)</a:t>
              </a:r>
              <a:br>
                <a:rPr lang="en-US" sz="1400" dirty="0">
                  <a:solidFill>
                    <a:schemeClr val="bg1"/>
                  </a:solidFill>
                  <a:latin typeface="Helvetica" charset="0"/>
                  <a:cs typeface="Helvetica" charset="0"/>
                </a:rPr>
              </a:br>
              <a:r>
                <a:rPr lang="en-US" sz="1400" dirty="0">
                  <a:solidFill>
                    <a:schemeClr val="bg1"/>
                  </a:solidFill>
                  <a:latin typeface="Helvetica" charset="0"/>
                  <a:cs typeface="Helvetica" charset="0"/>
                </a:rPr>
                <a:t>Electron cooling</a:t>
              </a:r>
            </a:p>
          </p:txBody>
        </p:sp>
        <p:sp>
          <p:nvSpPr>
            <p:cNvPr id="7232" name="Text Box 70"/>
            <p:cNvSpPr txBox="1">
              <a:spLocks noChangeArrowheads="1"/>
            </p:cNvSpPr>
            <p:nvPr/>
          </p:nvSpPr>
          <p:spPr bwMode="auto">
            <a:xfrm>
              <a:off x="545887" y="3352801"/>
              <a:ext cx="603677" cy="307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a:solidFill>
                    <a:schemeClr val="bg1"/>
                  </a:solidFill>
                  <a:latin typeface="Helvetica" charset="0"/>
                  <a:cs typeface="Helvetica" charset="0"/>
                </a:rPr>
                <a:t>EBIS</a:t>
              </a:r>
            </a:p>
          </p:txBody>
        </p:sp>
        <p:sp>
          <p:nvSpPr>
            <p:cNvPr id="7233" name="Text Box 70"/>
            <p:cNvSpPr txBox="1">
              <a:spLocks noChangeArrowheads="1"/>
            </p:cNvSpPr>
            <p:nvPr/>
          </p:nvSpPr>
          <p:spPr bwMode="auto">
            <a:xfrm>
              <a:off x="343052" y="3806826"/>
              <a:ext cx="595010" cy="307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a:solidFill>
                    <a:schemeClr val="bg1"/>
                  </a:solidFill>
                  <a:latin typeface="Helvetica" charset="0"/>
                  <a:cs typeface="Helvetica" charset="0"/>
                </a:rPr>
                <a:t>BLIP</a:t>
              </a:r>
            </a:p>
          </p:txBody>
        </p:sp>
        <p:sp>
          <p:nvSpPr>
            <p:cNvPr id="68" name="Text Box 70"/>
            <p:cNvSpPr txBox="1">
              <a:spLocks noChangeArrowheads="1"/>
            </p:cNvSpPr>
            <p:nvPr/>
          </p:nvSpPr>
          <p:spPr bwMode="auto">
            <a:xfrm>
              <a:off x="4607794" y="4572002"/>
              <a:ext cx="523727" cy="307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28" tIns="45714" rIns="91428" bIns="45714">
              <a:spAutoFit/>
            </a:bodyPr>
            <a:lstStyle>
              <a:lvl1pPr>
                <a:defRPr sz="2400" b="1">
                  <a:solidFill>
                    <a:schemeClr val="tx1"/>
                  </a:solidFill>
                  <a:latin typeface="Times New Roman" charset="0"/>
                  <a:ea typeface="ＭＳ Ｐゴシック" charset="0"/>
                  <a:cs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1400" dirty="0">
                  <a:solidFill>
                    <a:schemeClr val="bg1"/>
                  </a:solidFill>
                  <a:latin typeface="Helvetica" charset="0"/>
                  <a:cs typeface="Helvetica" charset="0"/>
                </a:rPr>
                <a:t>TPL</a:t>
              </a:r>
            </a:p>
          </p:txBody>
        </p:sp>
      </p:grpSp>
      <p:sp>
        <p:nvSpPr>
          <p:cNvPr id="72" name="TextBox 71"/>
          <p:cNvSpPr txBox="1"/>
          <p:nvPr/>
        </p:nvSpPr>
        <p:spPr>
          <a:xfrm>
            <a:off x="5915645" y="3959434"/>
            <a:ext cx="5562600" cy="2308324"/>
          </a:xfrm>
          <a:prstGeom prst="rect">
            <a:avLst/>
          </a:prstGeom>
          <a:solidFill>
            <a:schemeClr val="bg1"/>
          </a:solidFill>
        </p:spPr>
        <p:txBody>
          <a:bodyPr wrap="square" rtlCol="0">
            <a:spAutoFit/>
          </a:bodyPr>
          <a:lstStyle/>
          <a:p>
            <a:r>
              <a:rPr lang="en-US" dirty="0"/>
              <a:t>Start operation	: 2000</a:t>
            </a:r>
          </a:p>
          <a:p>
            <a:pPr algn="l"/>
            <a:r>
              <a:rPr lang="en-US" dirty="0"/>
              <a:t>Circumference   	: 3.8 km</a:t>
            </a:r>
          </a:p>
          <a:p>
            <a:pPr algn="l"/>
            <a:r>
              <a:rPr lang="en-US" dirty="0"/>
              <a:t>Max dipole field	: 3.5 T</a:t>
            </a:r>
            <a:br>
              <a:rPr lang="en-US" dirty="0"/>
            </a:br>
            <a:r>
              <a:rPr lang="en-US" dirty="0"/>
              <a:t>Energy               	: 255 GeV polarized p</a:t>
            </a:r>
            <a:br>
              <a:rPr lang="en-US" dirty="0"/>
            </a:br>
            <a:r>
              <a:rPr lang="en-US" dirty="0"/>
              <a:t>	   	: 100 GeV/nucleon Au</a:t>
            </a:r>
          </a:p>
          <a:p>
            <a:r>
              <a:rPr lang="en-US" dirty="0"/>
              <a:t>Species          	: p</a:t>
            </a:r>
            <a:r>
              <a:rPr lang="en-US" dirty="0">
                <a:latin typeface="Wingdings 3" charset="2"/>
                <a:cs typeface="Wingdings 3" charset="2"/>
              </a:rPr>
              <a:t>h</a:t>
            </a:r>
            <a:r>
              <a:rPr lang="en-US" dirty="0"/>
              <a:t> to U (incl. asymmetric)</a:t>
            </a:r>
            <a:br>
              <a:rPr lang="en-US" dirty="0"/>
            </a:br>
            <a:r>
              <a:rPr lang="en-US" dirty="0"/>
              <a:t>Experiments	: BRAHMS, PHOBOS (complete)</a:t>
            </a:r>
            <a:br>
              <a:rPr lang="en-US" dirty="0"/>
            </a:br>
            <a:r>
              <a:rPr lang="en-US" dirty="0"/>
              <a:t>		  STAR, </a:t>
            </a:r>
            <a:r>
              <a:rPr lang="en-US" dirty="0" err="1"/>
              <a:t>PHENIX</a:t>
            </a:r>
            <a:r>
              <a:rPr lang="en-US" dirty="0" err="1">
                <a:latin typeface="Wingdings 3" charset="2"/>
                <a:cs typeface="Wingdings 3" charset="2"/>
              </a:rPr>
              <a:t>g</a:t>
            </a:r>
            <a:r>
              <a:rPr lang="en-US" dirty="0" err="1"/>
              <a:t>sPHENIX</a:t>
            </a:r>
            <a:endParaRPr lang="en-US" dirty="0"/>
          </a:p>
        </p:txBody>
      </p:sp>
      <p:sp>
        <p:nvSpPr>
          <p:cNvPr id="3" name="Title 2"/>
          <p:cNvSpPr>
            <a:spLocks noGrp="1"/>
          </p:cNvSpPr>
          <p:nvPr>
            <p:ph type="title"/>
          </p:nvPr>
        </p:nvSpPr>
        <p:spPr>
          <a:xfrm>
            <a:off x="345589" y="-193231"/>
            <a:ext cx="11049000" cy="1325563"/>
          </a:xfrm>
        </p:spPr>
        <p:txBody>
          <a:bodyPr>
            <a:normAutofit/>
          </a:bodyPr>
          <a:lstStyle/>
          <a:p>
            <a:r>
              <a:rPr lang="en-US" sz="3600" dirty="0"/>
              <a:t>Relativistic Heavy Ion Collider – main parameters</a:t>
            </a:r>
          </a:p>
        </p:txBody>
      </p:sp>
    </p:spTree>
    <p:extLst>
      <p:ext uri="{BB962C8B-B14F-4D97-AF65-F5344CB8AC3E}">
        <p14:creationId xmlns:p14="http://schemas.microsoft.com/office/powerpoint/2010/main" val="1521604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Lst>
  </p:timing>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9" id="{EA740E63-8231-234F-9059-7F6E415520C6}" vid="{315AC291-A142-F24B-B412-7E021522D55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bnl-ppt-template-widescreen</Template>
  <TotalTime>6983</TotalTime>
  <Words>2912</Words>
  <Application>Microsoft Macintosh PowerPoint</Application>
  <PresentationFormat>Widescreen</PresentationFormat>
  <Paragraphs>408</Paragraphs>
  <Slides>43</Slides>
  <Notes>11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1" baseType="lpstr">
      <vt:lpstr>Arial</vt:lpstr>
      <vt:lpstr>Calibri</vt:lpstr>
      <vt:lpstr>Helvetica</vt:lpstr>
      <vt:lpstr>Symbol</vt:lpstr>
      <vt:lpstr>Times New Roman</vt:lpstr>
      <vt:lpstr>Wingdings 3</vt:lpstr>
      <vt:lpstr>BNL</vt:lpstr>
      <vt:lpstr>Equation</vt:lpstr>
      <vt:lpstr>25 years of RHIC        Achieved performance and the role         of stochastic and electron cooling</vt:lpstr>
      <vt:lpstr>PowerPoint Presentation</vt:lpstr>
      <vt:lpstr>Contents</vt:lpstr>
      <vt:lpstr>Life cycle of a large accelerator facility</vt:lpstr>
      <vt:lpstr>PowerPoint Presentation</vt:lpstr>
      <vt:lpstr>PowerPoint Presentation</vt:lpstr>
      <vt:lpstr>ISABELLE</vt:lpstr>
      <vt:lpstr>Relativistic Heavy Ion Collider</vt:lpstr>
      <vt:lpstr>Relativistic Heavy Ion Collider – main parameters</vt:lpstr>
      <vt:lpstr>RHIC Design Manual</vt:lpstr>
      <vt:lpstr>RHIC Design Manual (July 1998)</vt:lpstr>
      <vt:lpstr>Transition crossing – with sc magnets</vt:lpstr>
      <vt:lpstr>PowerPoint Presentation</vt:lpstr>
      <vt:lpstr>PowerPoint Presentation</vt:lpstr>
      <vt:lpstr>Configuration Manual Polarized Proton Collider, 2006</vt:lpstr>
      <vt:lpstr>Early interest in cooling for RHIC</vt:lpstr>
      <vt:lpstr>RHIC performance evolutions</vt:lpstr>
      <vt:lpstr>PowerPoint Presentation</vt:lpstr>
      <vt:lpstr>Performance limits – RHIC ions, high energy</vt:lpstr>
      <vt:lpstr>RHIC Run-14                         Delivering RHIC-II luminosity</vt:lpstr>
      <vt:lpstr> 3D stochastic cooling for heavy ions</vt:lpstr>
      <vt:lpstr>Operation at burn-off limit in U+U</vt:lpstr>
      <vt:lpstr>Au bunch intensity evolution</vt:lpstr>
      <vt:lpstr>Run-18 Zr+Zr/Ru+Ru – same A, different Z (CME)                                Zr-96/Ru-96 </vt:lpstr>
      <vt:lpstr>Run-18 Zr+Zr/Ru+Ru at 100 GeV/nucleon</vt:lpstr>
      <vt:lpstr>How did stochastic cooling change heavy ion collider operation?</vt:lpstr>
      <vt:lpstr> Low-Energy RHIC electron Cooling (LEReC)  for the Beam Energy Scan I and II (BES-I, II) </vt:lpstr>
      <vt:lpstr>                                    LEReC Accelerator    (100 meters of beamlines with the DC Gun, high-power fiber laser, 5 RF          systems, including one SRF, many magnets and instrumentation)  </vt:lpstr>
      <vt:lpstr>Low Energy RHIC electron Cooler</vt:lpstr>
      <vt:lpstr>First LEReC cooling observation    5 Apr 2019</vt:lpstr>
      <vt:lpstr>BES-I vs BES-II luminosity</vt:lpstr>
      <vt:lpstr>R&amp;D for high-energy cooling in EIC</vt:lpstr>
      <vt:lpstr>CeC experiment – Vladimir Litvinenko</vt:lpstr>
      <vt:lpstr>PowerPoint Presentation</vt:lpstr>
      <vt:lpstr>PowerPoint Presentation</vt:lpstr>
      <vt:lpstr>p bunch intensity and polarization</vt:lpstr>
      <vt:lpstr>Head-on bb compensation</vt:lpstr>
      <vt:lpstr>Run-25</vt:lpstr>
      <vt:lpstr>PowerPoint Presentation</vt:lpstr>
      <vt:lpstr>RHIC after 25 years of physics …</vt:lpstr>
      <vt:lpstr>PowerPoint Presentation</vt:lpstr>
      <vt:lpstr>Abstract</vt:lpstr>
      <vt:lpstr>What made 25 years possible?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Capasso, Frances</dc:creator>
  <cp:keywords/>
  <dc:description/>
  <cp:lastModifiedBy>Fischer, Wolfram</cp:lastModifiedBy>
  <cp:revision>1</cp:revision>
  <dcterms:created xsi:type="dcterms:W3CDTF">2024-05-17T16:57:26Z</dcterms:created>
  <dcterms:modified xsi:type="dcterms:W3CDTF">2025-10-31T11:01:57Z</dcterms:modified>
  <cp:category/>
</cp:coreProperties>
</file>