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4"/>
  </p:sldMasterIdLst>
  <p:notesMasterIdLst>
    <p:notesMasterId r:id="rId15"/>
  </p:notesMasterIdLst>
  <p:sldIdLst>
    <p:sldId id="5935" r:id="rId5"/>
    <p:sldId id="4411" r:id="rId6"/>
    <p:sldId id="5940" r:id="rId7"/>
    <p:sldId id="5941" r:id="rId8"/>
    <p:sldId id="5942" r:id="rId9"/>
    <p:sldId id="5943" r:id="rId10"/>
    <p:sldId id="5944" r:id="rId11"/>
    <p:sldId id="5937" r:id="rId12"/>
    <p:sldId id="5938" r:id="rId13"/>
    <p:sldId id="5939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649A"/>
    <a:srgbClr val="0000FF"/>
    <a:srgbClr val="0432FF"/>
    <a:srgbClr val="363636"/>
    <a:srgbClr val="B58DFF"/>
    <a:srgbClr val="D6ACFF"/>
    <a:srgbClr val="76D6FF"/>
    <a:srgbClr val="163B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5" autoAdjust="0"/>
    <p:restoredTop sz="91761" autoAdjust="0"/>
  </p:normalViewPr>
  <p:slideViewPr>
    <p:cSldViewPr snapToGrid="0" snapToObjects="1">
      <p:cViewPr>
        <p:scale>
          <a:sx n="100" d="100"/>
          <a:sy n="100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41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74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2685326"/>
            <a:ext cx="10334625" cy="1803939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z="1800" dirty="0"/>
              <a:t>Director's Review of Injector Operations and RHIC R&amp;R</a:t>
            </a:r>
            <a:endParaRPr lang="en-US" sz="1800" dirty="0">
              <a:cs typeface="Arial"/>
            </a:endParaRPr>
          </a:p>
          <a:p>
            <a:r>
              <a:rPr lang="en-US" sz="1800" dirty="0"/>
              <a:t>July 8-10, 2025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0000"/>
          </a:blip>
          <a:srcRect/>
          <a:stretch/>
        </p:blipFill>
        <p:spPr>
          <a:xfrm>
            <a:off x="8418740" y="5755088"/>
            <a:ext cx="3173185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D49091-F249-3849-7023-82F10893D98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838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D2629-3F20-EEF8-90C4-0C05759D8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9B3BAB-4E36-170E-B889-B89A1C92D4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5575150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01117"/>
            <a:ext cx="110490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6852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33150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50641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51959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40981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24553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75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80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7"/>
            <a:ext cx="11499851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0F61F-46E5-985A-9549-F34F678B07B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849563" y="668178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206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68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fld id="{B5FB6E5B-7B6C-4C82-B4DE-2A629539FD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5662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650602"/>
            <a:ext cx="10334625" cy="1838663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418740" y="5742910"/>
            <a:ext cx="3173185" cy="419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55234C-600B-E7D1-3A75-7ABEFB96015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86083" y="5742910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31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047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bout 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About Me- (First Name, Last Name)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  <a:lvl2pPr>
              <a:defRPr/>
            </a:lvl2pPr>
          </a:lstStyle>
          <a:p>
            <a:r>
              <a:rPr lang="en-US" sz="2200" dirty="0"/>
              <a:t>Current Role:</a:t>
            </a:r>
          </a:p>
          <a:p>
            <a:pPr lvl="1"/>
            <a:endParaRPr lang="en-US" sz="1700" dirty="0"/>
          </a:p>
          <a:p>
            <a:pPr lvl="1"/>
            <a:endParaRPr lang="en-US" sz="100" dirty="0"/>
          </a:p>
          <a:p>
            <a:pPr lvl="1"/>
            <a:endParaRPr lang="en-US" sz="100" dirty="0"/>
          </a:p>
          <a:p>
            <a:endParaRPr lang="en-US" sz="2200" dirty="0"/>
          </a:p>
          <a:p>
            <a:r>
              <a:rPr lang="en-US" sz="2200" dirty="0"/>
              <a:t>Experience:</a:t>
            </a:r>
          </a:p>
          <a:p>
            <a:pPr lvl="1"/>
            <a:endParaRPr lang="en-US" sz="1700" dirty="0"/>
          </a:p>
          <a:p>
            <a:endParaRPr lang="en-US" sz="2200" dirty="0"/>
          </a:p>
          <a:p>
            <a:r>
              <a:rPr lang="en-US" sz="2200" dirty="0"/>
              <a:t>Education: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418794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h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4400"/>
              <a:t>Charge Questions Addressed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  <a:lvl2pPr>
              <a:defRPr/>
            </a:lvl2pPr>
          </a:lstStyle>
          <a:p>
            <a:r>
              <a:rPr lang="en-US" sz="2200" dirty="0"/>
              <a:t>Current Role:</a:t>
            </a:r>
          </a:p>
          <a:p>
            <a:pPr lvl="1"/>
            <a:endParaRPr lang="en-US" sz="1700" dirty="0"/>
          </a:p>
          <a:p>
            <a:pPr lvl="1"/>
            <a:endParaRPr lang="en-US" sz="100" dirty="0"/>
          </a:p>
          <a:p>
            <a:pPr lvl="1"/>
            <a:endParaRPr lang="en-US" sz="100" dirty="0"/>
          </a:p>
          <a:p>
            <a:endParaRPr lang="en-US" sz="2200" dirty="0"/>
          </a:p>
          <a:p>
            <a:r>
              <a:rPr lang="en-US" sz="2200" dirty="0"/>
              <a:t>Experience:</a:t>
            </a:r>
          </a:p>
          <a:p>
            <a:pPr lvl="1"/>
            <a:endParaRPr lang="en-US" sz="1700" dirty="0"/>
          </a:p>
          <a:p>
            <a:endParaRPr lang="en-US" sz="2200" dirty="0"/>
          </a:p>
          <a:p>
            <a:r>
              <a:rPr lang="en-US" sz="2200" dirty="0"/>
              <a:t>Education: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7861361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847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734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3493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8543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9995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>
          <p15:clr>
            <a:srgbClr val="F26B43"/>
          </p15:clr>
        </p15:guide>
        <p15:guide id="8" pos="3840">
          <p15:clr>
            <a:srgbClr val="F26B43"/>
          </p15:clr>
        </p15:guide>
        <p15:guide id="9" pos="360">
          <p15:clr>
            <a:srgbClr val="F26B43"/>
          </p15:clr>
        </p15:guide>
        <p15:guide id="10" orient="horz" pos="3888">
          <p15:clr>
            <a:srgbClr val="F26B43"/>
          </p15:clr>
        </p15:guide>
        <p15:guide id="11" pos="7320">
          <p15:clr>
            <a:srgbClr val="F26B43"/>
          </p15:clr>
        </p15:guide>
        <p15:guide id="12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53AC6-5602-4FE8-AFC9-6FCA15F2F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2538" y="883584"/>
            <a:ext cx="4535923" cy="2004734"/>
          </a:xfrm>
        </p:spPr>
        <p:txBody>
          <a:bodyPr>
            <a:normAutofit/>
          </a:bodyPr>
          <a:lstStyle/>
          <a:p>
            <a:pPr marL="0" indent="0"/>
            <a:r>
              <a:rPr lang="en-US" sz="4000" b="1" dirty="0">
                <a:solidFill>
                  <a:srgbClr val="18649A"/>
                </a:solidFill>
                <a:latin typeface="Brush Script MT" panose="03060802040406070304" pitchFamily="66" charset="0"/>
              </a:rPr>
              <a:t>Welcome to COOL25!</a:t>
            </a:r>
            <a:endParaRPr lang="en-US" sz="2400" b="1" dirty="0"/>
          </a:p>
          <a:p>
            <a:pPr marL="0" indent="0"/>
            <a:r>
              <a:rPr lang="en-US" sz="4000" b="1" dirty="0">
                <a:solidFill>
                  <a:srgbClr val="FFC000"/>
                </a:solidFill>
                <a:latin typeface="Brush Script MT" panose="03060802040406070304" pitchFamily="66" charset="0"/>
              </a:rPr>
              <a:t>Welcome to Long Island!</a:t>
            </a:r>
          </a:p>
          <a:p>
            <a:pPr marL="0" indent="0"/>
            <a:r>
              <a:rPr lang="en-US" sz="4000" b="1" dirty="0">
                <a:solidFill>
                  <a:srgbClr val="FF0000"/>
                </a:solidFill>
                <a:latin typeface="Brush Script MT" panose="03060802040406070304" pitchFamily="66" charset="0"/>
              </a:rPr>
              <a:t>Welcome to Stony Brook!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97ABC-BEC1-6003-0D48-4DEF6FC69C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59514" y="6498465"/>
            <a:ext cx="432486" cy="365125"/>
          </a:xfrm>
        </p:spPr>
        <p:txBody>
          <a:bodyPr/>
          <a:lstStyle/>
          <a:p>
            <a:fld id="{933A556B-7C63-244D-9B7C-B0EA8042B330}" type="slidenum">
              <a:rPr lang="en-US" sz="1200" smtClean="0"/>
              <a:pPr/>
              <a:t>1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2EE6E8-F4BA-68A1-92AE-BF1184593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327" y="9105"/>
            <a:ext cx="4407673" cy="68544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93E206-F562-D827-D41B-645734326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140" y="3777959"/>
            <a:ext cx="7522187" cy="3080041"/>
          </a:xfrm>
          <a:prstGeom prst="rect">
            <a:avLst/>
          </a:prstGeom>
        </p:spPr>
      </p:pic>
      <p:sp>
        <p:nvSpPr>
          <p:cNvPr id="2" name="Star: 5 Points 1">
            <a:extLst>
              <a:ext uri="{FF2B5EF4-FFF2-40B4-BE49-F238E27FC236}">
                <a16:creationId xmlns:a16="http://schemas.microsoft.com/office/drawing/2014/main" id="{2FB77662-BFA3-8E57-C63A-F237126708BA}"/>
              </a:ext>
            </a:extLst>
          </p:cNvPr>
          <p:cNvSpPr/>
          <p:nvPr/>
        </p:nvSpPr>
        <p:spPr>
          <a:xfrm>
            <a:off x="4078385" y="4727332"/>
            <a:ext cx="194209" cy="18553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45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41AF9-A023-D47B-A1A3-A285D74E0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E894B-E827-4715-3F85-49C39E562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1305"/>
            <a:ext cx="11049000" cy="460065"/>
          </a:xfrm>
        </p:spPr>
        <p:txBody>
          <a:bodyPr>
            <a:noAutofit/>
          </a:bodyPr>
          <a:lstStyle/>
          <a:p>
            <a:r>
              <a:rPr lang="en-US" sz="3600" dirty="0"/>
              <a:t>Food nearby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215E4-15AF-004E-C7C3-3C3A1D0EB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425390"/>
            <a:ext cx="11049000" cy="420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7012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1E816B-0920-8825-2020-01DBDF97C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10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0EF39EE7-DDFD-53B5-7831-1AABDC764C9A}"/>
              </a:ext>
            </a:extLst>
          </p:cNvPr>
          <p:cNvSpPr txBox="1">
            <a:spLocks/>
          </p:cNvSpPr>
          <p:nvPr/>
        </p:nvSpPr>
        <p:spPr>
          <a:xfrm>
            <a:off x="11759514" y="6521632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200" smtClean="0"/>
              <a:pPr/>
              <a:t>10</a:t>
            </a:fld>
            <a:endParaRPr lang="en-US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585BCD-D82C-57D3-5BA0-DC1C774EC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" y="1378501"/>
            <a:ext cx="7139940" cy="53256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AA1DDB-9048-F485-DD21-6B153FE01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4423" y="2525609"/>
            <a:ext cx="3022257" cy="20067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7F6A88-1DAD-0C39-0F5C-CA123937E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4423" y="347130"/>
            <a:ext cx="2942385" cy="20627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0E320E3-D676-0732-D615-071F1E094E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0386" y="4648092"/>
            <a:ext cx="3046294" cy="19530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7CDC5D-70AB-2C3A-8BF7-D14E81954EE0}"/>
              </a:ext>
            </a:extLst>
          </p:cNvPr>
          <p:cNvSpPr txBox="1"/>
          <p:nvPr/>
        </p:nvSpPr>
        <p:spPr>
          <a:xfrm>
            <a:off x="403493" y="847502"/>
            <a:ext cx="7391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restaurants across campus on the other side of Rail Road Station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580E88A-2977-CB4A-F2CF-50D76020624E}"/>
              </a:ext>
            </a:extLst>
          </p:cNvPr>
          <p:cNvCxnSpPr>
            <a:cxnSpLocks/>
          </p:cNvCxnSpPr>
          <p:nvPr/>
        </p:nvCxnSpPr>
        <p:spPr>
          <a:xfrm flipH="1">
            <a:off x="4145280" y="1670672"/>
            <a:ext cx="4319751" cy="249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AD63A80-13DB-A090-22B0-BC72461E2126}"/>
              </a:ext>
            </a:extLst>
          </p:cNvPr>
          <p:cNvCxnSpPr/>
          <p:nvPr/>
        </p:nvCxnSpPr>
        <p:spPr>
          <a:xfrm flipH="1" flipV="1">
            <a:off x="4564380" y="3147060"/>
            <a:ext cx="3900651" cy="617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48CDF45-55C5-1BD4-A733-DC72D9823BD7}"/>
              </a:ext>
            </a:extLst>
          </p:cNvPr>
          <p:cNvCxnSpPr/>
          <p:nvPr/>
        </p:nvCxnSpPr>
        <p:spPr>
          <a:xfrm flipH="1">
            <a:off x="5981700" y="5836920"/>
            <a:ext cx="2400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E18A0C1-2DCE-FF18-F342-1BDFFFFDD967}"/>
              </a:ext>
            </a:extLst>
          </p:cNvPr>
          <p:cNvSpPr txBox="1"/>
          <p:nvPr/>
        </p:nvSpPr>
        <p:spPr>
          <a:xfrm>
            <a:off x="3543300" y="1670672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East Side</a:t>
            </a:r>
          </a:p>
          <a:p>
            <a:r>
              <a:rPr lang="en-US" sz="1200" dirty="0">
                <a:solidFill>
                  <a:srgbClr val="C00000"/>
                </a:solidFill>
              </a:rPr>
              <a:t>Dining</a:t>
            </a:r>
          </a:p>
        </p:txBody>
      </p:sp>
    </p:spTree>
    <p:extLst>
      <p:ext uri="{BB962C8B-B14F-4D97-AF65-F5344CB8AC3E}">
        <p14:creationId xmlns:p14="http://schemas.microsoft.com/office/powerpoint/2010/main" val="2787204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5BDE1-2F4A-4110-85B6-75A0AD807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1305"/>
            <a:ext cx="11049000" cy="460065"/>
          </a:xfrm>
        </p:spPr>
        <p:txBody>
          <a:bodyPr>
            <a:noAutofit/>
          </a:bodyPr>
          <a:lstStyle/>
          <a:p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9B40-9BCA-47EB-8296-FE4DA2281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433"/>
            <a:ext cx="11049000" cy="420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This is 15</a:t>
            </a:r>
            <a:r>
              <a:rPr lang="en-US" sz="2200" baseline="30000" dirty="0"/>
              <a:t>th</a:t>
            </a:r>
            <a:r>
              <a:rPr lang="en-US" sz="2200" dirty="0"/>
              <a:t> Beam Cooling workshop, bi-annual meetings with the first one held in Montreux in 1993.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18649A"/>
                </a:solidFill>
              </a:rPr>
              <a:t>This is 3</a:t>
            </a:r>
            <a:r>
              <a:rPr lang="en-US" sz="2200" baseline="30000" dirty="0">
                <a:solidFill>
                  <a:srgbClr val="18649A"/>
                </a:solidFill>
              </a:rPr>
              <a:t>rd</a:t>
            </a:r>
            <a:r>
              <a:rPr lang="en-US" sz="2200" dirty="0">
                <a:solidFill>
                  <a:srgbClr val="18649A"/>
                </a:solidFill>
              </a:rPr>
              <a:t> workshop held in the USA: </a:t>
            </a:r>
          </a:p>
          <a:p>
            <a:pPr marL="0" indent="0"/>
            <a:r>
              <a:rPr lang="en-US" sz="2200" dirty="0">
                <a:solidFill>
                  <a:srgbClr val="18649A"/>
                </a:solidFill>
              </a:rPr>
              <a:t>      COOL05 (Galina, IL), COOL15 (JLAB, VA), COOL25 (Stony Brook, NY)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ea typeface="Calibri"/>
                <a:cs typeface="Arial"/>
              </a:rPr>
              <a:t>Making COOL25 scientific program was challenging due to ongoing geo-political situation with several cancelations, including some last-minute.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ea typeface="Calibri"/>
                <a:cs typeface="Arial"/>
              </a:rPr>
              <a:t>We have 43 oral talks this year with good representation on various beam cooling topics (electron, stochastic, muon, laser cooling and development of advanced beam cooling techniques) from various countries:</a:t>
            </a:r>
          </a:p>
          <a:p>
            <a:pPr marL="0" indent="0"/>
            <a:r>
              <a:rPr lang="en-US" sz="2200" dirty="0">
                <a:ea typeface="Calibri"/>
                <a:cs typeface="Arial"/>
              </a:rPr>
              <a:t>      </a:t>
            </a:r>
            <a:r>
              <a:rPr lang="en-US" sz="2200" dirty="0">
                <a:solidFill>
                  <a:srgbClr val="18649A"/>
                </a:solidFill>
                <a:ea typeface="Calibri"/>
                <a:cs typeface="Arial"/>
              </a:rPr>
              <a:t>USA, Switzerland, France, Germany, China and Japan</a:t>
            </a:r>
          </a:p>
          <a:p>
            <a:pPr marL="227012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03DC8-0E96-4E81-89A8-806B1D8E34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2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47E8CFA-97D8-3FAB-E1EA-1275E1278ACB}"/>
              </a:ext>
            </a:extLst>
          </p:cNvPr>
          <p:cNvSpPr txBox="1">
            <a:spLocks/>
          </p:cNvSpPr>
          <p:nvPr/>
        </p:nvSpPr>
        <p:spPr>
          <a:xfrm>
            <a:off x="11759514" y="6521632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200" smtClean="0"/>
              <a:pPr/>
              <a:t>2</a:t>
            </a:fld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3F9438-B5D3-A565-A94B-9B223B654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8580"/>
            <a:ext cx="11409125" cy="183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071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8DB8C-0B8F-BD90-1F7C-00BDBDB9E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1F107-C9D4-B349-9BD6-C275F76C4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425390"/>
            <a:ext cx="11049000" cy="420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/>
            <a:endParaRPr lang="en-US" sz="2200" dirty="0">
              <a:ea typeface="Calibri"/>
              <a:cs typeface="Arial"/>
            </a:endParaRPr>
          </a:p>
          <a:p>
            <a:pPr marL="227012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66024-2EEB-B2DF-D5F3-99793F27B7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2312D19-9228-AC35-D980-DF58A3C7F2A8}"/>
              </a:ext>
            </a:extLst>
          </p:cNvPr>
          <p:cNvSpPr txBox="1">
            <a:spLocks/>
          </p:cNvSpPr>
          <p:nvPr/>
        </p:nvSpPr>
        <p:spPr>
          <a:xfrm>
            <a:off x="11759514" y="6521632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200" smtClean="0"/>
              <a:pPr/>
              <a:t>3</a:t>
            </a:fld>
            <a:endParaRPr lang="en-US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1D0C22-2755-D226-DA9B-E052793BF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950" y="7527"/>
            <a:ext cx="5112013" cy="66741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603602-CFBB-8AD7-6A1D-E8D84FFEC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5977" y="1123814"/>
            <a:ext cx="5188217" cy="529617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C0B3588-BC37-772A-F143-E1363922BC63}"/>
              </a:ext>
            </a:extLst>
          </p:cNvPr>
          <p:cNvSpPr/>
          <p:nvPr/>
        </p:nvSpPr>
        <p:spPr>
          <a:xfrm>
            <a:off x="581129" y="5696793"/>
            <a:ext cx="1846481" cy="48510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5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3A8E7-3EC8-3CFA-ADF1-FFA7D4244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7C136-B281-EDCB-737F-D712C45E7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425390"/>
            <a:ext cx="11049000" cy="420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/>
            <a:endParaRPr lang="en-US" sz="2200" dirty="0">
              <a:ea typeface="Calibri"/>
              <a:cs typeface="Arial"/>
            </a:endParaRPr>
          </a:p>
          <a:p>
            <a:pPr marL="227012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8932-9069-E11C-F785-681C1D751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4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A338418A-3FBD-97EB-708F-7D1B3CD14B02}"/>
              </a:ext>
            </a:extLst>
          </p:cNvPr>
          <p:cNvSpPr txBox="1">
            <a:spLocks/>
          </p:cNvSpPr>
          <p:nvPr/>
        </p:nvSpPr>
        <p:spPr>
          <a:xfrm>
            <a:off x="11759514" y="6521632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200" smtClean="0"/>
              <a:pPr/>
              <a:t>4</a:t>
            </a:fld>
            <a:endParaRPr lang="en-US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882884-0DC7-5E3F-BCFC-CAB00F8CE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35" y="-76200"/>
            <a:ext cx="4947727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F4A450F-2515-F772-9A1E-614A678A8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582" y="1039654"/>
            <a:ext cx="5112013" cy="497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34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4ECEB-7BC4-E017-998C-B47B135C0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FE01D-A234-41CF-ADB1-A45BC0D78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425390"/>
            <a:ext cx="11049000" cy="420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/>
            <a:endParaRPr lang="en-US" sz="2200" dirty="0">
              <a:ea typeface="Calibri"/>
              <a:cs typeface="Arial"/>
            </a:endParaRPr>
          </a:p>
          <a:p>
            <a:pPr marL="227012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B97EC-7979-5935-CE5F-FBEA4E20B6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A795F1F6-EAB0-980C-0395-D7ADCB142312}"/>
              </a:ext>
            </a:extLst>
          </p:cNvPr>
          <p:cNvSpPr txBox="1">
            <a:spLocks/>
          </p:cNvSpPr>
          <p:nvPr/>
        </p:nvSpPr>
        <p:spPr>
          <a:xfrm>
            <a:off x="11759514" y="6521632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200" smtClean="0"/>
              <a:pPr/>
              <a:t>5</a:t>
            </a:fld>
            <a:endParaRPr lang="en-US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5F7083-199D-1A53-54DC-1A749F71E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" y="37925"/>
            <a:ext cx="5131064" cy="6782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29B5D3-E5BF-3544-E3C2-12708B14F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520" y="3407044"/>
            <a:ext cx="3452453" cy="34130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5DA51E-DDC4-0C7E-5E68-B8E9A7948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384" y="3428999"/>
            <a:ext cx="2775785" cy="17792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F0DE56-4DCF-B3FB-116D-72ECA78E7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2794" y="105196"/>
            <a:ext cx="6344339" cy="323516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ADB48F-8563-2145-9E04-C102819562AE}"/>
              </a:ext>
            </a:extLst>
          </p:cNvPr>
          <p:cNvCxnSpPr>
            <a:cxnSpLocks/>
          </p:cNvCxnSpPr>
          <p:nvPr/>
        </p:nvCxnSpPr>
        <p:spPr>
          <a:xfrm>
            <a:off x="6179820" y="1137684"/>
            <a:ext cx="2203952" cy="43593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38A7546-382A-CD1F-DD9F-5F4B5AA13F89}"/>
              </a:ext>
            </a:extLst>
          </p:cNvPr>
          <p:cNvSpPr txBox="1"/>
          <p:nvPr/>
        </p:nvSpPr>
        <p:spPr>
          <a:xfrm>
            <a:off x="8246175" y="1564711"/>
            <a:ext cx="58541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BNL</a:t>
            </a:r>
          </a:p>
          <a:p>
            <a:r>
              <a:rPr lang="en-US" sz="1000" dirty="0">
                <a:solidFill>
                  <a:schemeClr val="bg1"/>
                </a:solidFill>
              </a:rPr>
              <a:t>(RHIC)</a:t>
            </a:r>
          </a:p>
        </p:txBody>
      </p:sp>
    </p:spTree>
    <p:extLst>
      <p:ext uri="{BB962C8B-B14F-4D97-AF65-F5344CB8AC3E}">
        <p14:creationId xmlns:p14="http://schemas.microsoft.com/office/powerpoint/2010/main" val="530565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98471-BD00-8ED7-8F4F-1234CA1DC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B1E26-0803-04B0-D6CC-2A8BBD2F0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425390"/>
            <a:ext cx="11049000" cy="420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/>
            <a:endParaRPr lang="en-US" sz="2200" dirty="0">
              <a:ea typeface="Calibri"/>
              <a:cs typeface="Arial"/>
            </a:endParaRPr>
          </a:p>
          <a:p>
            <a:pPr marL="227012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5FE2C7-3D83-8ADB-1DDE-2907158852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5617EA67-F0DC-B66B-CDA0-01FE7DE92570}"/>
              </a:ext>
            </a:extLst>
          </p:cNvPr>
          <p:cNvSpPr txBox="1">
            <a:spLocks/>
          </p:cNvSpPr>
          <p:nvPr/>
        </p:nvSpPr>
        <p:spPr>
          <a:xfrm>
            <a:off x="11759514" y="6521632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200" smtClean="0"/>
              <a:pPr/>
              <a:t>6</a:t>
            </a:fld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299144-38C8-63F0-FA2E-58114695C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60" y="30001"/>
            <a:ext cx="5112013" cy="66741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2F462B-50D9-8327-3810-3313158AB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616" y="91904"/>
            <a:ext cx="5131064" cy="44452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5C4FCE-03DB-96FD-5795-4D46F1A7E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799" y="4560422"/>
            <a:ext cx="3201475" cy="20298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2A61C08-17F9-5335-91E2-E8B185CAD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9229" y="4560422"/>
            <a:ext cx="3093340" cy="202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77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5E0CB-C8D1-19C1-F2D4-78AB66956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7174D-FB1F-7AF8-F76B-BE2513DF8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425390"/>
            <a:ext cx="11049000" cy="420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/>
            <a:endParaRPr lang="en-US" sz="2200" dirty="0">
              <a:ea typeface="Calibri"/>
              <a:cs typeface="Arial"/>
            </a:endParaRPr>
          </a:p>
          <a:p>
            <a:pPr marL="227012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90163-3E81-3BB2-C286-7EEDE50F3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7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C355551-4C6C-F185-0DF4-5C63CBCD8C20}"/>
              </a:ext>
            </a:extLst>
          </p:cNvPr>
          <p:cNvSpPr txBox="1">
            <a:spLocks/>
          </p:cNvSpPr>
          <p:nvPr/>
        </p:nvSpPr>
        <p:spPr>
          <a:xfrm>
            <a:off x="11759514" y="6521632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200" smtClean="0"/>
              <a:pPr/>
              <a:t>7</a:t>
            </a:fld>
            <a:endParaRPr lang="en-US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291F99-61F1-1ED4-1457-8646A25E9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875" y="505035"/>
            <a:ext cx="6583666" cy="581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32DDB-1D8D-AC8F-E181-6BF195D34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7CEC9-0B33-DE1F-C56B-886138DDB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1305"/>
            <a:ext cx="11049000" cy="460065"/>
          </a:xfrm>
        </p:spPr>
        <p:txBody>
          <a:bodyPr>
            <a:noAutofit/>
          </a:bodyPr>
          <a:lstStyle/>
          <a:p>
            <a:r>
              <a:rPr lang="en-US" sz="3600" dirty="0"/>
              <a:t>Long Island North Shore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6E529-8CF4-6725-629F-470632565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425390"/>
            <a:ext cx="11049000" cy="420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7012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FB20FF-F38F-97D4-A0B6-60969BE0EA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BE85489C-CB5D-242D-EF11-AE65BB4E093D}"/>
              </a:ext>
            </a:extLst>
          </p:cNvPr>
          <p:cNvSpPr txBox="1">
            <a:spLocks/>
          </p:cNvSpPr>
          <p:nvPr/>
        </p:nvSpPr>
        <p:spPr>
          <a:xfrm>
            <a:off x="11759514" y="6521632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200" smtClean="0"/>
              <a:pPr/>
              <a:t>8</a:t>
            </a:fld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F79055-707B-932B-A1CE-EA6AEC36B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67" y="2137036"/>
            <a:ext cx="11721657" cy="47209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96EB88-D54F-506A-5BE2-16AD014E41EA}"/>
              </a:ext>
            </a:extLst>
          </p:cNvPr>
          <p:cNvSpPr txBox="1"/>
          <p:nvPr/>
        </p:nvSpPr>
        <p:spPr>
          <a:xfrm>
            <a:off x="708660" y="1112520"/>
            <a:ext cx="10021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Places to visit nearby: Port Jefferson, Avalon Park, Long Island Museum, West Meadow beach, </a:t>
            </a:r>
          </a:p>
          <a:p>
            <a:r>
              <a:rPr lang="en-US" dirty="0"/>
              <a:t>Vanderbilt museum…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C4AC73-1829-D212-D713-DF296DE226C8}"/>
              </a:ext>
            </a:extLst>
          </p:cNvPr>
          <p:cNvSpPr txBox="1"/>
          <p:nvPr/>
        </p:nvSpPr>
        <p:spPr>
          <a:xfrm>
            <a:off x="5719198" y="3272249"/>
            <a:ext cx="153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West Meadow </a:t>
            </a:r>
          </a:p>
          <a:p>
            <a:r>
              <a:rPr lang="en-US" sz="1600" dirty="0">
                <a:solidFill>
                  <a:srgbClr val="C00000"/>
                </a:solidFill>
              </a:rPr>
              <a:t>Beach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79CF987-5CB7-F688-3FBC-C99C2EB24A50}"/>
              </a:ext>
            </a:extLst>
          </p:cNvPr>
          <p:cNvCxnSpPr>
            <a:cxnSpLocks/>
          </p:cNvCxnSpPr>
          <p:nvPr/>
        </p:nvCxnSpPr>
        <p:spPr>
          <a:xfrm>
            <a:off x="6598609" y="3564636"/>
            <a:ext cx="789419" cy="469094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37C518E-EDD5-7E89-68FA-F2CB60311D22}"/>
              </a:ext>
            </a:extLst>
          </p:cNvPr>
          <p:cNvCxnSpPr>
            <a:cxnSpLocks/>
          </p:cNvCxnSpPr>
          <p:nvPr/>
        </p:nvCxnSpPr>
        <p:spPr>
          <a:xfrm>
            <a:off x="6724650" y="4572000"/>
            <a:ext cx="455919" cy="334491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91F7B31-EC09-8AD6-9295-06AD1F6605CC}"/>
              </a:ext>
            </a:extLst>
          </p:cNvPr>
          <p:cNvSpPr txBox="1"/>
          <p:nvPr/>
        </p:nvSpPr>
        <p:spPr>
          <a:xfrm>
            <a:off x="5672656" y="4266375"/>
            <a:ext cx="1479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Avalon Nature</a:t>
            </a:r>
          </a:p>
          <a:p>
            <a:r>
              <a:rPr lang="en-US" sz="1600" dirty="0">
                <a:solidFill>
                  <a:srgbClr val="C00000"/>
                </a:solidFill>
              </a:rPr>
              <a:t>Preserve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01A6A2-E09B-2027-9645-8B3D30DB229E}"/>
              </a:ext>
            </a:extLst>
          </p:cNvPr>
          <p:cNvSpPr txBox="1"/>
          <p:nvPr/>
        </p:nvSpPr>
        <p:spPr>
          <a:xfrm>
            <a:off x="6899147" y="3453058"/>
            <a:ext cx="1156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Old Field Club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FBA85E-6464-F876-53EA-B59E9B763E75}"/>
              </a:ext>
            </a:extLst>
          </p:cNvPr>
          <p:cNvCxnSpPr>
            <a:cxnSpLocks/>
          </p:cNvCxnSpPr>
          <p:nvPr/>
        </p:nvCxnSpPr>
        <p:spPr>
          <a:xfrm>
            <a:off x="7341258" y="3691151"/>
            <a:ext cx="131229" cy="150484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4014FD6-8ACB-DF57-9427-BC278A211256}"/>
              </a:ext>
            </a:extLst>
          </p:cNvPr>
          <p:cNvCxnSpPr>
            <a:cxnSpLocks/>
          </p:cNvCxnSpPr>
          <p:nvPr/>
        </p:nvCxnSpPr>
        <p:spPr>
          <a:xfrm flipH="1">
            <a:off x="7341258" y="4572000"/>
            <a:ext cx="65614" cy="222250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720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6E548E-8EC9-4959-55D8-5A0726BA7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B0631-2707-1536-9EB3-35C2BAC66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1305"/>
            <a:ext cx="11049000" cy="460065"/>
          </a:xfrm>
        </p:spPr>
        <p:txBody>
          <a:bodyPr>
            <a:noAutofit/>
          </a:bodyPr>
          <a:lstStyle/>
          <a:p>
            <a:r>
              <a:rPr lang="en-US" sz="3600" dirty="0"/>
              <a:t>Long Island South Shore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E17BA-9841-9DCE-03A8-663D4D1E8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425390"/>
            <a:ext cx="11049000" cy="420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7012" lvl="1" indent="0">
              <a:buNone/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9B1255-B81F-291A-DA2C-C88FF1296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4D13559-710D-65EB-5B2A-5CF7AF0D7F6E}"/>
              </a:ext>
            </a:extLst>
          </p:cNvPr>
          <p:cNvSpPr txBox="1">
            <a:spLocks/>
          </p:cNvSpPr>
          <p:nvPr/>
        </p:nvSpPr>
        <p:spPr>
          <a:xfrm>
            <a:off x="11759514" y="6521632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200" smtClean="0"/>
              <a:pPr/>
              <a:t>9</a:t>
            </a:fld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D635A9-3B46-D98B-97C2-981466C54365}"/>
              </a:ext>
            </a:extLst>
          </p:cNvPr>
          <p:cNvSpPr txBox="1"/>
          <p:nvPr/>
        </p:nvSpPr>
        <p:spPr>
          <a:xfrm>
            <a:off x="541020" y="927854"/>
            <a:ext cx="10760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Robert Moses State Park: Fire Island Lighthouse, Smith Point, </a:t>
            </a:r>
            <a:r>
              <a:rPr lang="en-US" dirty="0" err="1"/>
              <a:t>Cupsogue</a:t>
            </a:r>
            <a:r>
              <a:rPr lang="en-US" dirty="0"/>
              <a:t> Beach Park in Westhampton…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DA7AED-117B-15EF-E20E-81E3FBD38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" y="1425390"/>
            <a:ext cx="10789566" cy="540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7859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5" id="{02B1611D-C42F-0A41-BAED-D3B41970EBE3}" vid="{7E203859-C242-EE45-BB6D-C700A593D7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B04E25AE8D134E9A9CA82B82F0D600" ma:contentTypeVersion="0" ma:contentTypeDescription="Create a new document." ma:contentTypeScope="" ma:versionID="3bc7eb245500aee58d27cb0d521a44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55f3c9b82ee137ba3b238d9d282459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C116DD-416B-45F2-885F-465E8DCB7FBA}">
  <ds:schemaRefs>
    <ds:schemaRef ds:uri="http://www.w3.org/XML/1998/namespace"/>
    <ds:schemaRef ds:uri="http://purl.org/dc/elements/1.1/"/>
    <ds:schemaRef ds:uri="http://schemas.openxmlformats.org/package/2006/metadata/core-properties"/>
    <ds:schemaRef ds:uri="b4cce93a-0467-4bfa-a4ef-ec0c05fb17a8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90006a9c-ebef-4c87-9b52-c0eb4bdc4b3a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85F8C78-1249-49AA-8349-30DAB8A115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15051F-DB64-4F28-B63D-824CAAC670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TEMPLATE-DOE REVIEW</Template>
  <TotalTime>51375</TotalTime>
  <Words>228</Words>
  <Application>Microsoft Office PowerPoint</Application>
  <PresentationFormat>Widescreen</PresentationFormat>
  <Paragraphs>60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Brush Script MT</vt:lpstr>
      <vt:lpstr>Calibri</vt:lpstr>
      <vt:lpstr>BNL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Long Island North Shore</vt:lpstr>
      <vt:lpstr>Long Island South Shore</vt:lpstr>
      <vt:lpstr>Food nearby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Operations</dc:title>
  <dc:subject/>
  <dc:creator>Minty, Michiko</dc:creator>
  <cp:keywords/>
  <dc:description/>
  <cp:lastModifiedBy>Fedotov, Alexei</cp:lastModifiedBy>
  <cp:revision>909</cp:revision>
  <cp:lastPrinted>2025-05-07T12:47:27Z</cp:lastPrinted>
  <dcterms:created xsi:type="dcterms:W3CDTF">2021-10-13T00:50:42Z</dcterms:created>
  <dcterms:modified xsi:type="dcterms:W3CDTF">2025-10-24T13:27:33Z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0x010100D2B04E25AE8D134E9A9CA82B82F0D600</vt:lpwstr>
  </property>
</Properties>
</file>