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36.jpg" ContentType="image/jp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5"/>
  </p:notesMasterIdLst>
  <p:sldIdLst>
    <p:sldId id="3700" r:id="rId2"/>
    <p:sldId id="4002" r:id="rId3"/>
    <p:sldId id="2319" r:id="rId4"/>
    <p:sldId id="2369" r:id="rId5"/>
    <p:sldId id="4004" r:id="rId6"/>
    <p:sldId id="2394" r:id="rId7"/>
    <p:sldId id="1399" r:id="rId8"/>
    <p:sldId id="3945" r:id="rId9"/>
    <p:sldId id="3910" r:id="rId10"/>
    <p:sldId id="3947" r:id="rId11"/>
    <p:sldId id="4018" r:id="rId12"/>
    <p:sldId id="2424" r:id="rId13"/>
    <p:sldId id="3991" r:id="rId14"/>
    <p:sldId id="4016" r:id="rId15"/>
    <p:sldId id="3938" r:id="rId16"/>
    <p:sldId id="4015" r:id="rId17"/>
    <p:sldId id="3913" r:id="rId18"/>
    <p:sldId id="3904" r:id="rId19"/>
    <p:sldId id="2336" r:id="rId20"/>
    <p:sldId id="3911" r:id="rId21"/>
    <p:sldId id="4012" r:id="rId22"/>
    <p:sldId id="4007" r:id="rId23"/>
    <p:sldId id="4008" r:id="rId24"/>
    <p:sldId id="4010" r:id="rId25"/>
    <p:sldId id="3641" r:id="rId26"/>
    <p:sldId id="3946" r:id="rId27"/>
    <p:sldId id="4017" r:id="rId28"/>
    <p:sldId id="4019" r:id="rId29"/>
    <p:sldId id="4009" r:id="rId30"/>
    <p:sldId id="3709" r:id="rId31"/>
    <p:sldId id="298" r:id="rId32"/>
    <p:sldId id="3940" r:id="rId33"/>
    <p:sldId id="3941" r:id="rId34"/>
    <p:sldId id="3942" r:id="rId35"/>
    <p:sldId id="3943" r:id="rId36"/>
    <p:sldId id="4014" r:id="rId37"/>
    <p:sldId id="3935" r:id="rId38"/>
    <p:sldId id="4000" r:id="rId39"/>
    <p:sldId id="3891" r:id="rId40"/>
    <p:sldId id="289" r:id="rId41"/>
    <p:sldId id="3907" r:id="rId42"/>
    <p:sldId id="3909" r:id="rId43"/>
    <p:sldId id="349"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AA01"/>
    <a:srgbClr val="009051"/>
    <a:srgbClr val="105C79"/>
    <a:srgbClr val="FF40FF"/>
    <a:srgbClr val="0A00AA"/>
    <a:srgbClr val="0432FF"/>
    <a:srgbClr val="2A30BA"/>
    <a:srgbClr val="00AA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13"/>
    <p:restoredTop sz="80616"/>
  </p:normalViewPr>
  <p:slideViewPr>
    <p:cSldViewPr snapToGrid="0" snapToObjects="1">
      <p:cViewPr>
        <p:scale>
          <a:sx n="128" d="100"/>
          <a:sy n="128" d="100"/>
        </p:scale>
        <p:origin x="952" y="-70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10/27/25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1</a:t>
            </a:fld>
            <a:endParaRPr lang="en-US"/>
          </a:p>
        </p:txBody>
      </p:sp>
    </p:spTree>
    <p:extLst>
      <p:ext uri="{BB962C8B-B14F-4D97-AF65-F5344CB8AC3E}">
        <p14:creationId xmlns:p14="http://schemas.microsoft.com/office/powerpoint/2010/main" val="1742659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32</a:t>
            </a:fld>
            <a:endParaRPr lang="en-US"/>
          </a:p>
        </p:txBody>
      </p:sp>
    </p:spTree>
    <p:extLst>
      <p:ext uri="{BB962C8B-B14F-4D97-AF65-F5344CB8AC3E}">
        <p14:creationId xmlns:p14="http://schemas.microsoft.com/office/powerpoint/2010/main" val="3131990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hadron momentum change/ proton momentum at 275 GeV through the kick</a:t>
            </a:r>
          </a:p>
        </p:txBody>
      </p:sp>
      <p:sp>
        <p:nvSpPr>
          <p:cNvPr id="4" name="Slide Number Placeholder 3"/>
          <p:cNvSpPr>
            <a:spLocks noGrp="1"/>
          </p:cNvSpPr>
          <p:nvPr>
            <p:ph type="sldNum" sz="quarter" idx="5"/>
          </p:nvPr>
        </p:nvSpPr>
        <p:spPr/>
        <p:txBody>
          <a:bodyPr/>
          <a:lstStyle/>
          <a:p>
            <a:fld id="{515839EF-EF2D-A244-8B03-02564FD38722}" type="slidenum">
              <a:rPr lang="en-US" smtClean="0"/>
              <a:t>35</a:t>
            </a:fld>
            <a:endParaRPr lang="en-US"/>
          </a:p>
        </p:txBody>
      </p:sp>
    </p:spTree>
    <p:extLst>
      <p:ext uri="{BB962C8B-B14F-4D97-AF65-F5344CB8AC3E}">
        <p14:creationId xmlns:p14="http://schemas.microsoft.com/office/powerpoint/2010/main" val="1687120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Calibri" panose="020F0502020204030204" pitchFamily="34" charset="0"/>
              </a:rPr>
              <a:t>SPACE code is a parallel, relativistic, three-dimensional (3D), electromagnetic (EM) Particle-in-Cell (PIC) code.</a:t>
            </a:r>
          </a:p>
          <a:p>
            <a:endParaRPr lang="en-US" b="0" i="0" u="none" strike="noStrike" dirty="0">
              <a:solidFill>
                <a:srgbClr val="000000"/>
              </a:solidFill>
              <a:effectLst/>
              <a:latin typeface="Calibri" panose="020F0502020204030204" pitchFamily="34" charset="0"/>
            </a:endParaRPr>
          </a:p>
          <a:p>
            <a:r>
              <a:rPr lang="en-US" b="0" i="0" u="none" strike="noStrike" dirty="0">
                <a:solidFill>
                  <a:srgbClr val="000000"/>
                </a:solidFill>
                <a:effectLst/>
                <a:latin typeface="Calibri" panose="020F0502020204030204" pitchFamily="34" charset="0"/>
              </a:rPr>
              <a:t> 6e+6 computational particles in the simulations. The longitudinal length is 3e-4 m (1 </a:t>
            </a:r>
            <a:r>
              <a:rPr lang="en-US" b="0" i="0" u="none" strike="noStrike" dirty="0" err="1">
                <a:solidFill>
                  <a:srgbClr val="000000"/>
                </a:solidFill>
                <a:effectLst/>
                <a:latin typeface="Calibri" panose="020F0502020204030204" pitchFamily="34" charset="0"/>
              </a:rPr>
              <a:t>ps</a:t>
            </a:r>
            <a:r>
              <a:rPr lang="en-US" b="0" i="0" u="none" strike="noStrike" dirty="0">
                <a:solidFill>
                  <a:srgbClr val="000000"/>
                </a:solidFill>
                <a:effectLst/>
                <a:latin typeface="Calibri" panose="020F0502020204030204" pitchFamily="34" charset="0"/>
              </a:rPr>
              <a:t>). The electron beam has Gaussian distribution in transverse planes and uniform distribution in longitudinal. Using open boundary in transverse and periodic boundary in longitudinal</a:t>
            </a:r>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36</a:t>
            </a:fld>
            <a:endParaRPr lang="en-US" dirty="0"/>
          </a:p>
        </p:txBody>
      </p:sp>
    </p:spTree>
    <p:extLst>
      <p:ext uri="{BB962C8B-B14F-4D97-AF65-F5344CB8AC3E}">
        <p14:creationId xmlns:p14="http://schemas.microsoft.com/office/powerpoint/2010/main" val="4008715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evaluation of average luminosity, we should cool the vertical in first 2 hours in the store. We plan to maintain the collisions in the same time, by slowly adjusting down electron vertical beta-function in the IP as the proton vertical emittance decreases. </a:t>
            </a:r>
            <a:r>
              <a:rPr lang="en-US" sz="1200" kern="1200">
                <a:solidFill>
                  <a:schemeClr val="tx1"/>
                </a:solidFill>
                <a:effectLst/>
                <a:latin typeface="+mn-lt"/>
                <a:ea typeface="+mn-ea"/>
                <a:cs typeface="+mn-cs"/>
              </a:rPr>
              <a:t>After 2 hours the proton beam emittances should be at their design table values, then the cooler is retuned to maintaining these emittances against IBS.</a:t>
            </a:r>
          </a:p>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38</a:t>
            </a:fld>
            <a:endParaRPr lang="en-US"/>
          </a:p>
        </p:txBody>
      </p:sp>
    </p:spTree>
    <p:extLst>
      <p:ext uri="{BB962C8B-B14F-4D97-AF65-F5344CB8AC3E}">
        <p14:creationId xmlns:p14="http://schemas.microsoft.com/office/powerpoint/2010/main" val="2669338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For 275 GeV, the protons are 0.59mm horizontal and 0.17mm vertical. The electrons in the modulator are 0.85mm horizontal and 0.31mm vertical. In the kicker, the electrons are 0.51mm horizontal and 0.15mm vertical.</a:t>
            </a:r>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39</a:t>
            </a:fld>
            <a:endParaRPr lang="en-US" dirty="0"/>
          </a:p>
        </p:txBody>
      </p:sp>
    </p:spTree>
    <p:extLst>
      <p:ext uri="{BB962C8B-B14F-4D97-AF65-F5344CB8AC3E}">
        <p14:creationId xmlns:p14="http://schemas.microsoft.com/office/powerpoint/2010/main" val="1935513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Calibri" panose="020F0502020204030204" pitchFamily="34" charset="0"/>
              </a:rPr>
              <a:t>SPACE code is a parallel, relativistic, three-dimensional (3D), electromagnetic (EM) Particle-in-Cell (PIC) code.</a:t>
            </a:r>
          </a:p>
          <a:p>
            <a:endParaRPr lang="en-US" b="0" i="0" u="none" strike="noStrike" dirty="0">
              <a:solidFill>
                <a:srgbClr val="000000"/>
              </a:solidFill>
              <a:effectLst/>
              <a:latin typeface="Calibri" panose="020F0502020204030204" pitchFamily="34" charset="0"/>
            </a:endParaRPr>
          </a:p>
          <a:p>
            <a:r>
              <a:rPr lang="en-US" b="0" i="0" u="none" strike="noStrike" dirty="0">
                <a:solidFill>
                  <a:srgbClr val="000000"/>
                </a:solidFill>
                <a:effectLst/>
                <a:latin typeface="Calibri" panose="020F0502020204030204" pitchFamily="34" charset="0"/>
              </a:rPr>
              <a:t> 6e+6 computational particles in the simulations. The longitudinal length is 3e-4 m (1 </a:t>
            </a:r>
            <a:r>
              <a:rPr lang="en-US" b="0" i="0" u="none" strike="noStrike" dirty="0" err="1">
                <a:solidFill>
                  <a:srgbClr val="000000"/>
                </a:solidFill>
                <a:effectLst/>
                <a:latin typeface="Calibri" panose="020F0502020204030204" pitchFamily="34" charset="0"/>
              </a:rPr>
              <a:t>ps</a:t>
            </a:r>
            <a:r>
              <a:rPr lang="en-US" b="0" i="0" u="none" strike="noStrike" dirty="0">
                <a:solidFill>
                  <a:srgbClr val="000000"/>
                </a:solidFill>
                <a:effectLst/>
                <a:latin typeface="Calibri" panose="020F0502020204030204" pitchFamily="34" charset="0"/>
              </a:rPr>
              <a:t>). The electron beam has Gaussian distribution in transverse planes and uniform distribution in longitudinal. Using open boundary in transverse and periodic boundary in longitudinal</a:t>
            </a:r>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42</a:t>
            </a:fld>
            <a:endParaRPr lang="en-US" dirty="0"/>
          </a:p>
        </p:txBody>
      </p:sp>
    </p:spTree>
    <p:extLst>
      <p:ext uri="{BB962C8B-B14F-4D97-AF65-F5344CB8AC3E}">
        <p14:creationId xmlns:p14="http://schemas.microsoft.com/office/powerpoint/2010/main" val="400871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evaluation of average luminosity, we should cool the vertical in first 2 hours in the store. We plan to maintain the collisions in the same time, by slowly adjusting down electron vertical beta-function in the IP as the proton vertical emittance decreases. </a:t>
            </a:r>
            <a:r>
              <a:rPr lang="en-US" sz="1200" kern="1200">
                <a:solidFill>
                  <a:schemeClr val="tx1"/>
                </a:solidFill>
                <a:effectLst/>
                <a:latin typeface="+mn-lt"/>
                <a:ea typeface="+mn-ea"/>
                <a:cs typeface="+mn-cs"/>
              </a:rPr>
              <a:t>After 2 hours the proton beam emittances should be at their design table values, then the cooler is retuned to maintaining these emittances against IBS.</a:t>
            </a:r>
          </a:p>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3</a:t>
            </a:fld>
            <a:endParaRPr lang="en-US"/>
          </a:p>
        </p:txBody>
      </p:sp>
    </p:spTree>
    <p:extLst>
      <p:ext uri="{BB962C8B-B14F-4D97-AF65-F5344CB8AC3E}">
        <p14:creationId xmlns:p14="http://schemas.microsoft.com/office/powerpoint/2010/main" val="306704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5</a:t>
            </a:fld>
            <a:endParaRPr lang="en-US"/>
          </a:p>
        </p:txBody>
      </p:sp>
    </p:spTree>
    <p:extLst>
      <p:ext uri="{BB962C8B-B14F-4D97-AF65-F5344CB8AC3E}">
        <p14:creationId xmlns:p14="http://schemas.microsoft.com/office/powerpoint/2010/main" val="2113128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8</a:t>
            </a:fld>
            <a:endParaRPr lang="en-US"/>
          </a:p>
        </p:txBody>
      </p:sp>
    </p:spTree>
    <p:extLst>
      <p:ext uri="{BB962C8B-B14F-4D97-AF65-F5344CB8AC3E}">
        <p14:creationId xmlns:p14="http://schemas.microsoft.com/office/powerpoint/2010/main" val="1706279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Small energy spread caused saturation in amplifier.</a:t>
            </a:r>
          </a:p>
          <a:p>
            <a:pPr marL="285750" indent="-285750">
              <a:buFont typeface="Arial" panose="020B0604020202020204" pitchFamily="34" charset="0"/>
              <a:buChar char="•"/>
            </a:pPr>
            <a:r>
              <a:rPr lang="en-US" dirty="0"/>
              <a:t>Factor 3-4 variation cause only a few slice can provide good cooling.</a:t>
            </a:r>
          </a:p>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15</a:t>
            </a:fld>
            <a:endParaRPr lang="en-US" dirty="0"/>
          </a:p>
        </p:txBody>
      </p:sp>
    </p:spTree>
    <p:extLst>
      <p:ext uri="{BB962C8B-B14F-4D97-AF65-F5344CB8AC3E}">
        <p14:creationId xmlns:p14="http://schemas.microsoft.com/office/powerpoint/2010/main" val="2776772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18</a:t>
            </a:fld>
            <a:endParaRPr lang="en-US"/>
          </a:p>
        </p:txBody>
      </p:sp>
    </p:spTree>
    <p:extLst>
      <p:ext uri="{BB962C8B-B14F-4D97-AF65-F5344CB8AC3E}">
        <p14:creationId xmlns:p14="http://schemas.microsoft.com/office/powerpoint/2010/main" val="975729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we have chicane in amplification stage, one effect we find is unequal path length of electron and protons caused cooling time increase</a:t>
            </a:r>
          </a:p>
        </p:txBody>
      </p:sp>
      <p:sp>
        <p:nvSpPr>
          <p:cNvPr id="4" name="Slide Number Placeholder 3"/>
          <p:cNvSpPr>
            <a:spLocks noGrp="1"/>
          </p:cNvSpPr>
          <p:nvPr>
            <p:ph type="sldNum" sz="quarter" idx="5"/>
          </p:nvPr>
        </p:nvSpPr>
        <p:spPr/>
        <p:txBody>
          <a:bodyPr/>
          <a:lstStyle/>
          <a:p>
            <a:fld id="{58010FB5-4D6F-42F5-A809-7A1093A9D772}" type="slidenum">
              <a:rPr lang="en-US" smtClean="0"/>
              <a:t>19</a:t>
            </a:fld>
            <a:endParaRPr lang="en-US" dirty="0"/>
          </a:p>
        </p:txBody>
      </p:sp>
    </p:spTree>
    <p:extLst>
      <p:ext uri="{BB962C8B-B14F-4D97-AF65-F5344CB8AC3E}">
        <p14:creationId xmlns:p14="http://schemas.microsoft.com/office/powerpoint/2010/main" val="212698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5B152-EFB6-A37C-63C5-5281CCD7E3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1DBB41-2213-ABBA-D1A9-832EBF9933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042575-63AB-79D5-449A-CE6FDCE06154}"/>
              </a:ext>
            </a:extLst>
          </p:cNvPr>
          <p:cNvSpPr>
            <a:spLocks noGrp="1"/>
          </p:cNvSpPr>
          <p:nvPr>
            <p:ph type="body" idx="1"/>
          </p:nvPr>
        </p:nvSpPr>
        <p:spPr/>
        <p:txBody>
          <a:bodyPr/>
          <a:lstStyle/>
          <a:p>
            <a:r>
              <a:rPr lang="en-US" dirty="0"/>
              <a:t>Fractional change in the spectral power in the hadron beam at the </a:t>
            </a:r>
            <a:r>
              <a:rPr lang="en-US" altLang="zh-CN" dirty="0"/>
              <a:t>3.6</a:t>
            </a:r>
            <a:r>
              <a:rPr lang="zh-CN" altLang="en-US" dirty="0"/>
              <a:t> </a:t>
            </a:r>
            <a:r>
              <a:rPr lang="en-US" dirty="0"/>
              <a:t>µm wavelength for the fully nonlinear case. Good agreement between theory and simulation is observed. Hadron FFT signal, square of amplitude</a:t>
            </a:r>
          </a:p>
        </p:txBody>
      </p:sp>
      <p:sp>
        <p:nvSpPr>
          <p:cNvPr id="4" name="Slide Number Placeholder 3">
            <a:extLst>
              <a:ext uri="{FF2B5EF4-FFF2-40B4-BE49-F238E27FC236}">
                <a16:creationId xmlns:a16="http://schemas.microsoft.com/office/drawing/2014/main" id="{316601EF-9797-43DB-5469-6EE9515094D7}"/>
              </a:ext>
            </a:extLst>
          </p:cNvPr>
          <p:cNvSpPr>
            <a:spLocks noGrp="1"/>
          </p:cNvSpPr>
          <p:nvPr>
            <p:ph type="sldNum" sz="quarter" idx="5"/>
          </p:nvPr>
        </p:nvSpPr>
        <p:spPr/>
        <p:txBody>
          <a:bodyPr/>
          <a:lstStyle/>
          <a:p>
            <a:fld id="{58010FB5-4D6F-42F5-A809-7A1093A9D772}" type="slidenum">
              <a:rPr lang="en-US" smtClean="0"/>
              <a:t>23</a:t>
            </a:fld>
            <a:endParaRPr lang="en-US" dirty="0"/>
          </a:p>
        </p:txBody>
      </p:sp>
    </p:spTree>
    <p:extLst>
      <p:ext uri="{BB962C8B-B14F-4D97-AF65-F5344CB8AC3E}">
        <p14:creationId xmlns:p14="http://schemas.microsoft.com/office/powerpoint/2010/main" val="4067399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signal is very small, it is impossible to see from the phase space.</a:t>
            </a:r>
          </a:p>
          <a:p>
            <a:r>
              <a:rPr lang="en-US" dirty="0"/>
              <a:t>To let audients better understand the the modulator impact and </a:t>
            </a:r>
            <a:r>
              <a:rPr lang="en-US" dirty="0" err="1"/>
              <a:t>microbunch</a:t>
            </a:r>
            <a:r>
              <a:rPr lang="en-US" dirty="0"/>
              <a:t> generation. Here I increased the proton charge by factor of 50 million</a:t>
            </a:r>
          </a:p>
        </p:txBody>
      </p:sp>
      <p:sp>
        <p:nvSpPr>
          <p:cNvPr id="4" name="Slide Number Placeholder 3"/>
          <p:cNvSpPr>
            <a:spLocks noGrp="1"/>
          </p:cNvSpPr>
          <p:nvPr>
            <p:ph type="sldNum" sz="quarter" idx="5"/>
          </p:nvPr>
        </p:nvSpPr>
        <p:spPr/>
        <p:txBody>
          <a:bodyPr/>
          <a:lstStyle/>
          <a:p>
            <a:fld id="{515839EF-EF2D-A244-8B03-02564FD38722}" type="slidenum">
              <a:rPr lang="en-US" smtClean="0"/>
              <a:t>30</a:t>
            </a:fld>
            <a:endParaRPr lang="en-US"/>
          </a:p>
        </p:txBody>
      </p:sp>
    </p:spTree>
    <p:extLst>
      <p:ext uri="{BB962C8B-B14F-4D97-AF65-F5344CB8AC3E}">
        <p14:creationId xmlns:p14="http://schemas.microsoft.com/office/powerpoint/2010/main" val="34386242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2347991341"/>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91252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60339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11919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816605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06609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a:xfrm>
            <a:off x="571500" y="252001"/>
            <a:ext cx="11049000" cy="1325563"/>
          </a:xfrm>
        </p:spPr>
        <p:txBody>
          <a:bodyPr/>
          <a:lstStyle>
            <a:lvl1pPr>
              <a:defRPr b="0" i="0">
                <a:latin typeface="Avenir Book" panose="02000503020000020003" pitchFamily="2"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sz="2400" b="0" i="0">
                <a:latin typeface="Avenir Book" panose="02000503020000020003" pitchFamily="2" charset="0"/>
              </a:defRPr>
            </a:lvl1pPr>
            <a:lvl2pPr>
              <a:defRPr sz="1800" b="0" i="0">
                <a:latin typeface="Avenir Book" panose="02000503020000020003" pitchFamily="2" charset="0"/>
              </a:defRPr>
            </a:lvl2pPr>
            <a:lvl3pPr>
              <a:defRPr sz="1400" b="0" i="0">
                <a:latin typeface="Avenir Book" panose="02000503020000020003" pitchFamily="2" charset="0"/>
              </a:defRPr>
            </a:lvl3pPr>
            <a:lvl4pPr>
              <a:defRPr sz="1200" b="0" i="0">
                <a:latin typeface="Avenir Book" panose="02000503020000020003" pitchFamily="2" charset="0"/>
              </a:defRPr>
            </a:lvl4pPr>
            <a:lvl5pPr>
              <a:defRPr sz="1000" b="0" i="0">
                <a:latin typeface="Avenir Book" panose="02000503020000020003"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b="0" i="0">
                <a:latin typeface="Avenir Book" panose="02000503020000020003" pitchFamily="2" charset="0"/>
              </a:defRPr>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Slide_Print-friend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0" i="0">
                <a:solidFill>
                  <a:schemeClr val="tx1"/>
                </a:solidFill>
                <a:latin typeface="Avenir Light" panose="020B0402020203020204" pitchFamily="34" charset="77"/>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b="0" i="0">
                <a:solidFill>
                  <a:schemeClr val="tx1"/>
                </a:solidFill>
                <a:latin typeface="Avenir Light" panose="020B0402020203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b="0" i="0">
                <a:solidFill>
                  <a:schemeClr val="tx1"/>
                </a:solidFill>
                <a:latin typeface="Avenir Light" panose="020B0402020203020204" pitchFamily="34" charset="77"/>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6083" y="5742910"/>
            <a:ext cx="3238500" cy="419100"/>
          </a:xfrm>
          <a:prstGeom prst="rect">
            <a:avLst/>
          </a:prstGeom>
        </p:spPr>
      </p:pic>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Section Header_Print-friendly">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b="0" i="0">
                <a:solidFill>
                  <a:schemeClr val="tx1"/>
                </a:solidFill>
                <a:latin typeface="Avenir Book" panose="02000503020000020003" pitchFamily="2" charset="0"/>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0" i="0">
                <a:solidFill>
                  <a:schemeClr val="tx1"/>
                </a:solidFill>
                <a:latin typeface="Avenir Book" panose="02000503020000020003" pitchFamily="2" charset="0"/>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b="0" i="0">
                <a:solidFill>
                  <a:schemeClr val="tx1"/>
                </a:solidFill>
                <a:latin typeface="Avenir Book" panose="02000503020000020003" pitchFamily="2" charset="0"/>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724543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630614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lvl1pPr>
              <a:defRPr b="0" i="0">
                <a:latin typeface="Avenir Book" panose="02000503020000020003" pitchFamily="2" charset="0"/>
                <a:cs typeface="Calibri Light" panose="020F0302020204030204" pitchFamily="34" charset="0"/>
              </a:defRPr>
            </a:lvl1pPr>
          </a:lstStyle>
          <a:p>
            <a:r>
              <a:rPr lang="en-US" dirty="0"/>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b="0" i="0">
                <a:latin typeface="Avenir Light" panose="020B0402020203020204" pitchFamily="34" charset="77"/>
              </a:defRPr>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4133593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62" r:id="rId3"/>
    <p:sldLayoutId id="2147483672" r:id="rId4"/>
    <p:sldLayoutId id="2147483663" r:id="rId5"/>
    <p:sldLayoutId id="214748367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9.emf"/><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g"/></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13" Type="http://schemas.openxmlformats.org/officeDocument/2006/relationships/image" Target="../media/image52.png"/><Relationship Id="rId3"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3.xml"/><Relationship Id="rId11" Type="http://schemas.openxmlformats.org/officeDocument/2006/relationships/image" Target="../media/image58.png"/><Relationship Id="rId6" Type="http://schemas.openxmlformats.org/officeDocument/2006/relationships/image" Target="../media/image53.png"/><Relationship Id="rId5" Type="http://schemas.openxmlformats.org/officeDocument/2006/relationships/image" Target="../media/image48.emf"/><Relationship Id="rId10" Type="http://schemas.openxmlformats.org/officeDocument/2006/relationships/image" Target="../media/image57.png"/><Relationship Id="rId4" Type="http://schemas.openxmlformats.org/officeDocument/2006/relationships/image" Target="../media/image47.png"/><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hyperlink" Target="https://www.osti.gov/biblio/2574100" TargetMode="Externa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jpeg"/></Relationships>
</file>

<file path=ppt/slides/_rels/slide2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6.svg"/></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3.xml"/><Relationship Id="rId4" Type="http://schemas.openxmlformats.org/officeDocument/2006/relationships/image" Target="../media/image65.t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72.jpeg"/><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80.jpeg"/></Relationships>
</file>

<file path=ppt/slides/_rels/slide37.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83.png"/><Relationship Id="rId4" Type="http://schemas.openxmlformats.org/officeDocument/2006/relationships/image" Target="../media/image82.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84.pn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80.jpeg"/></Relationships>
</file>

<file path=ppt/slides/_rels/slide4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0.xml"/><Relationship Id="rId5" Type="http://schemas.openxmlformats.org/officeDocument/2006/relationships/image" Target="../media/image92.png"/><Relationship Id="rId4" Type="http://schemas.openxmlformats.org/officeDocument/2006/relationships/image" Target="../media/image91.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DDA2-9307-61D8-1B80-1B21FFA558A6}"/>
              </a:ext>
            </a:extLst>
          </p:cNvPr>
          <p:cNvSpPr>
            <a:spLocks noGrp="1"/>
          </p:cNvSpPr>
          <p:nvPr>
            <p:ph type="ctrTitle"/>
          </p:nvPr>
        </p:nvSpPr>
        <p:spPr/>
        <p:txBody>
          <a:bodyPr>
            <a:normAutofit fontScale="90000"/>
          </a:bodyPr>
          <a:lstStyle/>
          <a:p>
            <a:r>
              <a:rPr lang="en-US" altLang="zh-CN" dirty="0"/>
              <a:t>Electron</a:t>
            </a:r>
            <a:r>
              <a:rPr lang="zh-CN" altLang="en-US" dirty="0"/>
              <a:t> </a:t>
            </a:r>
            <a:r>
              <a:rPr lang="en-US" altLang="zh-CN" dirty="0"/>
              <a:t>Ion</a:t>
            </a:r>
            <a:r>
              <a:rPr lang="zh-CN" altLang="en-US" dirty="0"/>
              <a:t> </a:t>
            </a:r>
            <a:r>
              <a:rPr lang="en-US" altLang="zh-CN" dirty="0"/>
              <a:t>Collider</a:t>
            </a:r>
            <a:r>
              <a:rPr lang="zh-CN" altLang="en-US" dirty="0"/>
              <a:t> </a:t>
            </a:r>
            <a:r>
              <a:rPr lang="en-US" altLang="zh-CN" dirty="0"/>
              <a:t>Strong</a:t>
            </a:r>
            <a:r>
              <a:rPr lang="zh-CN" altLang="en-US" dirty="0"/>
              <a:t> </a:t>
            </a:r>
            <a:r>
              <a:rPr lang="en-US" altLang="zh-CN" dirty="0"/>
              <a:t>Hadron</a:t>
            </a:r>
            <a:r>
              <a:rPr lang="zh-CN" altLang="en-US" dirty="0"/>
              <a:t> </a:t>
            </a:r>
            <a:r>
              <a:rPr lang="en-US" altLang="zh-CN" dirty="0"/>
              <a:t>Cooling</a:t>
            </a:r>
            <a:r>
              <a:rPr lang="zh-CN" altLang="en-US" dirty="0"/>
              <a:t> </a:t>
            </a:r>
            <a:r>
              <a:rPr lang="en-US" altLang="zh-CN" dirty="0"/>
              <a:t>Design</a:t>
            </a:r>
            <a:r>
              <a:rPr lang="zh-CN" altLang="en-US" dirty="0"/>
              <a:t> </a:t>
            </a:r>
            <a:r>
              <a:rPr lang="en-US" altLang="zh-CN" dirty="0"/>
              <a:t>Summary</a:t>
            </a:r>
            <a:endParaRPr lang="en-US" sz="2800" dirty="0"/>
          </a:p>
        </p:txBody>
      </p:sp>
      <p:sp>
        <p:nvSpPr>
          <p:cNvPr id="3" name="Subtitle 2">
            <a:extLst>
              <a:ext uri="{FF2B5EF4-FFF2-40B4-BE49-F238E27FC236}">
                <a16:creationId xmlns:a16="http://schemas.microsoft.com/office/drawing/2014/main" id="{FE4AEE5B-890E-2036-9DFB-0349D6251A43}"/>
              </a:ext>
            </a:extLst>
          </p:cNvPr>
          <p:cNvSpPr>
            <a:spLocks noGrp="1"/>
          </p:cNvSpPr>
          <p:nvPr>
            <p:ph type="subTitle" idx="1"/>
          </p:nvPr>
        </p:nvSpPr>
        <p:spPr>
          <a:xfrm>
            <a:off x="813175" y="6074229"/>
            <a:ext cx="10334625" cy="445185"/>
          </a:xfrm>
        </p:spPr>
        <p:txBody>
          <a:bodyPr/>
          <a:lstStyle/>
          <a:p>
            <a:r>
              <a:rPr lang="en-US" altLang="zh-CN" dirty="0"/>
              <a:t>COOL ‘25</a:t>
            </a:r>
            <a:endParaRPr lang="en-US" b="0" i="0" cap="all" dirty="0">
              <a:effectLst/>
              <a:latin typeface="Gotham SSm A"/>
            </a:endParaRPr>
          </a:p>
          <a:p>
            <a:endParaRPr lang="en-US" dirty="0"/>
          </a:p>
        </p:txBody>
      </p:sp>
      <p:sp>
        <p:nvSpPr>
          <p:cNvPr id="4" name="Text Placeholder 3">
            <a:extLst>
              <a:ext uri="{FF2B5EF4-FFF2-40B4-BE49-F238E27FC236}">
                <a16:creationId xmlns:a16="http://schemas.microsoft.com/office/drawing/2014/main" id="{B6216463-0843-720C-361B-D510AC51EE1E}"/>
              </a:ext>
            </a:extLst>
          </p:cNvPr>
          <p:cNvSpPr>
            <a:spLocks noGrp="1"/>
          </p:cNvSpPr>
          <p:nvPr>
            <p:ph type="body" sz="quarter" idx="10"/>
          </p:nvPr>
        </p:nvSpPr>
        <p:spPr/>
        <p:txBody>
          <a:bodyPr/>
          <a:lstStyle/>
          <a:p>
            <a:r>
              <a:rPr lang="en-US" dirty="0"/>
              <a:t>Erdong Wang, Electron Ion Collider</a:t>
            </a:r>
          </a:p>
          <a:p>
            <a:r>
              <a:rPr lang="en-US" dirty="0"/>
              <a:t>Brookhaven National Laboratory</a:t>
            </a:r>
          </a:p>
          <a:p>
            <a:r>
              <a:rPr lang="en-US" altLang="zh-CN" dirty="0"/>
              <a:t>Oct.</a:t>
            </a:r>
            <a:r>
              <a:rPr lang="en-US" dirty="0"/>
              <a:t> </a:t>
            </a:r>
            <a:r>
              <a:rPr lang="en-US" altLang="zh-CN" dirty="0"/>
              <a:t>2</a:t>
            </a:r>
            <a:r>
              <a:rPr lang="en-US" dirty="0"/>
              <a:t>8th, 202</a:t>
            </a:r>
            <a:r>
              <a:rPr lang="en-US" altLang="zh-CN" dirty="0"/>
              <a:t>5</a:t>
            </a:r>
            <a:r>
              <a:rPr lang="en-US" dirty="0"/>
              <a:t> </a:t>
            </a:r>
          </a:p>
        </p:txBody>
      </p:sp>
    </p:spTree>
    <p:extLst>
      <p:ext uri="{BB962C8B-B14F-4D97-AF65-F5344CB8AC3E}">
        <p14:creationId xmlns:p14="http://schemas.microsoft.com/office/powerpoint/2010/main" val="1941626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EAAC4-2448-019C-4D0A-C148115448D0}"/>
              </a:ext>
            </a:extLst>
          </p:cNvPr>
          <p:cNvSpPr>
            <a:spLocks noGrp="1"/>
          </p:cNvSpPr>
          <p:nvPr>
            <p:ph type="title"/>
          </p:nvPr>
        </p:nvSpPr>
        <p:spPr/>
        <p:txBody>
          <a:bodyPr/>
          <a:lstStyle/>
          <a:p>
            <a:r>
              <a:rPr lang="en-US" dirty="0"/>
              <a:t>Initial and final hadron spatial distributions after 10 hours</a:t>
            </a:r>
          </a:p>
        </p:txBody>
      </p:sp>
      <p:sp>
        <p:nvSpPr>
          <p:cNvPr id="3" name="Slide Number Placeholder 2">
            <a:extLst>
              <a:ext uri="{FF2B5EF4-FFF2-40B4-BE49-F238E27FC236}">
                <a16:creationId xmlns:a16="http://schemas.microsoft.com/office/drawing/2014/main" id="{E3FFD76B-7FF6-7279-4EDE-158976EF0EE2}"/>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10</a:t>
            </a:fld>
            <a:endParaRPr lang="en-US" dirty="0"/>
          </a:p>
        </p:txBody>
      </p:sp>
      <p:pic>
        <p:nvPicPr>
          <p:cNvPr id="4" name="Picture 3">
            <a:extLst>
              <a:ext uri="{FF2B5EF4-FFF2-40B4-BE49-F238E27FC236}">
                <a16:creationId xmlns:a16="http://schemas.microsoft.com/office/drawing/2014/main" id="{B8081D7F-5466-87D6-2B74-ABEA7A997FBC}"/>
              </a:ext>
            </a:extLst>
          </p:cNvPr>
          <p:cNvPicPr/>
          <p:nvPr/>
        </p:nvPicPr>
        <p:blipFill>
          <a:blip r:embed="rId2"/>
          <a:stretch/>
        </p:blipFill>
        <p:spPr>
          <a:xfrm>
            <a:off x="758857" y="1985757"/>
            <a:ext cx="3657600" cy="2642760"/>
          </a:xfrm>
          <a:prstGeom prst="rect">
            <a:avLst/>
          </a:prstGeom>
          <a:ln>
            <a:noFill/>
          </a:ln>
        </p:spPr>
      </p:pic>
      <p:pic>
        <p:nvPicPr>
          <p:cNvPr id="5" name="Picture 4">
            <a:extLst>
              <a:ext uri="{FF2B5EF4-FFF2-40B4-BE49-F238E27FC236}">
                <a16:creationId xmlns:a16="http://schemas.microsoft.com/office/drawing/2014/main" id="{52B4F472-7BC5-EA4D-E03A-C864AEE0DAFB}"/>
              </a:ext>
            </a:extLst>
          </p:cNvPr>
          <p:cNvPicPr/>
          <p:nvPr/>
        </p:nvPicPr>
        <p:blipFill>
          <a:blip r:embed="rId3"/>
          <a:stretch/>
        </p:blipFill>
        <p:spPr>
          <a:xfrm>
            <a:off x="4623847" y="1985757"/>
            <a:ext cx="3657600" cy="2642760"/>
          </a:xfrm>
          <a:prstGeom prst="rect">
            <a:avLst/>
          </a:prstGeom>
          <a:ln>
            <a:noFill/>
          </a:ln>
        </p:spPr>
      </p:pic>
      <p:pic>
        <p:nvPicPr>
          <p:cNvPr id="9" name="Picture 8">
            <a:extLst>
              <a:ext uri="{FF2B5EF4-FFF2-40B4-BE49-F238E27FC236}">
                <a16:creationId xmlns:a16="http://schemas.microsoft.com/office/drawing/2014/main" id="{BC6A7CAD-5C43-71E6-6A36-120877C1B90E}"/>
              </a:ext>
            </a:extLst>
          </p:cNvPr>
          <p:cNvPicPr/>
          <p:nvPr/>
        </p:nvPicPr>
        <p:blipFill>
          <a:blip r:embed="rId4"/>
          <a:stretch/>
        </p:blipFill>
        <p:spPr>
          <a:xfrm>
            <a:off x="8534400" y="2097142"/>
            <a:ext cx="3657600" cy="2642760"/>
          </a:xfrm>
          <a:prstGeom prst="rect">
            <a:avLst/>
          </a:prstGeom>
          <a:ln>
            <a:noFill/>
          </a:ln>
        </p:spPr>
      </p:pic>
      <p:sp>
        <p:nvSpPr>
          <p:cNvPr id="10" name="TextShape 2">
            <a:extLst>
              <a:ext uri="{FF2B5EF4-FFF2-40B4-BE49-F238E27FC236}">
                <a16:creationId xmlns:a16="http://schemas.microsoft.com/office/drawing/2014/main" id="{9213FF87-68A6-51A9-25D1-E9D47569712F}"/>
              </a:ext>
            </a:extLst>
          </p:cNvPr>
          <p:cNvSpPr txBox="1"/>
          <p:nvPr/>
        </p:nvSpPr>
        <p:spPr>
          <a:xfrm>
            <a:off x="1065228" y="5034971"/>
            <a:ext cx="10774838" cy="1085604"/>
          </a:xfrm>
          <a:prstGeom prst="rect">
            <a:avLst/>
          </a:prstGeom>
          <a:noFill/>
          <a:ln>
            <a:noFill/>
          </a:ln>
        </p:spPr>
        <p:txBody>
          <a:bodyPr lIns="90000" tIns="45000" rIns="90000" bIns="45000">
            <a:noAutofit/>
          </a:bodyPr>
          <a:lstStyle/>
          <a:p>
            <a:r>
              <a:rPr lang="en-US" sz="2400" b="0" strike="noStrike" spc="-1" dirty="0">
                <a:solidFill>
                  <a:srgbClr val="000000"/>
                </a:solidFill>
                <a:latin typeface="Avenir Book" panose="02000503020000020003" pitchFamily="2" charset="0"/>
                <a:ea typeface="Arial"/>
              </a:rPr>
              <a:t>Tracking for 10</a:t>
            </a:r>
            <a:r>
              <a:rPr lang="en-US" sz="2400" spc="-1" dirty="0">
                <a:solidFill>
                  <a:srgbClr val="000000"/>
                </a:solidFill>
                <a:latin typeface="Avenir Book" panose="02000503020000020003" pitchFamily="2" charset="0"/>
                <a:ea typeface="Arial"/>
              </a:rPr>
              <a:t> </a:t>
            </a:r>
            <a:r>
              <a:rPr lang="en-US" sz="2400" b="0" strike="noStrike" spc="-1" dirty="0" err="1">
                <a:solidFill>
                  <a:srgbClr val="000000"/>
                </a:solidFill>
                <a:latin typeface="Avenir Book" panose="02000503020000020003" pitchFamily="2" charset="0"/>
                <a:ea typeface="Arial"/>
              </a:rPr>
              <a:t>hr</a:t>
            </a:r>
            <a:r>
              <a:rPr lang="en-US" sz="2400" b="0" strike="noStrike" spc="-1" dirty="0">
                <a:solidFill>
                  <a:srgbClr val="000000"/>
                </a:solidFill>
                <a:latin typeface="Avenir Book" panose="02000503020000020003" pitchFamily="2" charset="0"/>
                <a:ea typeface="Arial"/>
              </a:rPr>
              <a:t> with IBS and beam-beam emittance growth</a:t>
            </a:r>
            <a:endParaRPr lang="en-US" sz="2400" b="0" strike="noStrike" spc="-1" dirty="0">
              <a:latin typeface="Avenir Book" panose="02000503020000020003" pitchFamily="2" charset="0"/>
            </a:endParaRPr>
          </a:p>
        </p:txBody>
      </p:sp>
      <p:sp>
        <p:nvSpPr>
          <p:cNvPr id="11" name="Slide Number Placeholder 4">
            <a:extLst>
              <a:ext uri="{FF2B5EF4-FFF2-40B4-BE49-F238E27FC236}">
                <a16:creationId xmlns:a16="http://schemas.microsoft.com/office/drawing/2014/main" id="{172B3039-2DA3-B648-60A5-38F21FE03F9C}"/>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10</a:t>
            </a:fld>
            <a:endParaRPr lang="en-US" dirty="0"/>
          </a:p>
        </p:txBody>
      </p:sp>
    </p:spTree>
    <p:extLst>
      <p:ext uri="{BB962C8B-B14F-4D97-AF65-F5344CB8AC3E}">
        <p14:creationId xmlns:p14="http://schemas.microsoft.com/office/powerpoint/2010/main" val="3972247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215E5-459C-B02A-A396-2E2A5D21F3F4}"/>
              </a:ext>
            </a:extLst>
          </p:cNvPr>
          <p:cNvSpPr>
            <a:spLocks noGrp="1"/>
          </p:cNvSpPr>
          <p:nvPr>
            <p:ph type="title"/>
          </p:nvPr>
        </p:nvSpPr>
        <p:spPr/>
        <p:txBody>
          <a:bodyPr/>
          <a:lstStyle/>
          <a:p>
            <a:r>
              <a:rPr lang="en-US" altLang="zh-CN" dirty="0"/>
              <a:t>Luminosity</a:t>
            </a:r>
            <a:r>
              <a:rPr lang="zh-CN" altLang="en-US" dirty="0"/>
              <a:t> </a:t>
            </a:r>
            <a:r>
              <a:rPr lang="en-US" altLang="zh-CN" dirty="0"/>
              <a:t>with</a:t>
            </a:r>
            <a:r>
              <a:rPr lang="zh-CN" altLang="en-US" dirty="0"/>
              <a:t> </a:t>
            </a:r>
            <a:r>
              <a:rPr lang="en-US" altLang="zh-CN" dirty="0"/>
              <a:t>SHC</a:t>
            </a:r>
            <a:r>
              <a:rPr lang="zh-CN" altLang="en-US" dirty="0"/>
              <a:t> </a:t>
            </a:r>
            <a:endParaRPr lang="en-US" dirty="0"/>
          </a:p>
        </p:txBody>
      </p:sp>
      <p:sp>
        <p:nvSpPr>
          <p:cNvPr id="3" name="Slide Number Placeholder 2">
            <a:extLst>
              <a:ext uri="{FF2B5EF4-FFF2-40B4-BE49-F238E27FC236}">
                <a16:creationId xmlns:a16="http://schemas.microsoft.com/office/drawing/2014/main" id="{A0BF29D8-B256-B22C-F08A-5317D068A371}"/>
              </a:ext>
            </a:extLst>
          </p:cNvPr>
          <p:cNvSpPr>
            <a:spLocks noGrp="1"/>
          </p:cNvSpPr>
          <p:nvPr>
            <p:ph type="sldNum" sz="quarter" idx="4"/>
          </p:nvPr>
        </p:nvSpPr>
        <p:spPr/>
        <p:txBody>
          <a:bodyPr/>
          <a:lstStyle/>
          <a:p>
            <a:fld id="{933A556B-7C63-244D-9B7C-B0EA8042B330}" type="slidenum">
              <a:rPr lang="en-US" smtClean="0"/>
              <a:pPr/>
              <a:t>11</a:t>
            </a:fld>
            <a:endParaRPr lang="en-US" dirty="0"/>
          </a:p>
        </p:txBody>
      </p:sp>
      <p:sp>
        <p:nvSpPr>
          <p:cNvPr id="6" name="TextBox 5">
            <a:extLst>
              <a:ext uri="{FF2B5EF4-FFF2-40B4-BE49-F238E27FC236}">
                <a16:creationId xmlns:a16="http://schemas.microsoft.com/office/drawing/2014/main" id="{6CFCA259-F62C-C616-3B67-CEBCC16F4DCE}"/>
              </a:ext>
            </a:extLst>
          </p:cNvPr>
          <p:cNvSpPr txBox="1"/>
          <p:nvPr/>
        </p:nvSpPr>
        <p:spPr>
          <a:xfrm>
            <a:off x="472327" y="1491391"/>
            <a:ext cx="6098058" cy="2862322"/>
          </a:xfrm>
          <a:prstGeom prst="rect">
            <a:avLst/>
          </a:prstGeom>
          <a:noFill/>
        </p:spPr>
        <p:txBody>
          <a:bodyPr wrap="square">
            <a:spAutoFit/>
          </a:bodyPr>
          <a:lstStyle/>
          <a:p>
            <a:r>
              <a:rPr lang="en-US" altLang="zh-CN" sz="2000" dirty="0">
                <a:latin typeface="+mj-lt"/>
              </a:rPr>
              <a:t>We</a:t>
            </a:r>
            <a:r>
              <a:rPr lang="zh-CN" altLang="en-US" sz="2000" dirty="0">
                <a:latin typeface="+mj-lt"/>
              </a:rPr>
              <a:t> </a:t>
            </a:r>
            <a:r>
              <a:rPr lang="en-US" altLang="zh-CN" sz="2000" dirty="0">
                <a:latin typeface="+mj-lt"/>
              </a:rPr>
              <a:t>hoped</a:t>
            </a:r>
            <a:r>
              <a:rPr lang="zh-CN" altLang="en-US" sz="2000" dirty="0">
                <a:latin typeface="+mj-lt"/>
              </a:rPr>
              <a:t> </a:t>
            </a:r>
            <a:r>
              <a:rPr lang="en-US" altLang="zh-CN" sz="2000" dirty="0">
                <a:latin typeface="+mj-lt"/>
              </a:rPr>
              <a:t>to</a:t>
            </a:r>
            <a:r>
              <a:rPr lang="zh-CN" altLang="en-US" sz="2000" dirty="0">
                <a:latin typeface="+mj-lt"/>
              </a:rPr>
              <a:t> </a:t>
            </a:r>
            <a:r>
              <a:rPr lang="en-US" altLang="zh-CN" sz="2000" dirty="0">
                <a:latin typeface="+mj-lt"/>
              </a:rPr>
              <a:t>get</a:t>
            </a:r>
            <a:r>
              <a:rPr lang="zh-CN" altLang="en-US" sz="2000" dirty="0">
                <a:latin typeface="+mj-lt"/>
              </a:rPr>
              <a:t> </a:t>
            </a:r>
            <a:r>
              <a:rPr lang="en-US" altLang="zh-CN" sz="2000" dirty="0">
                <a:latin typeface="+mj-lt"/>
              </a:rPr>
              <a:t>1e34</a:t>
            </a:r>
            <a:r>
              <a:rPr lang="zh-CN" altLang="en-US" sz="2000" dirty="0">
                <a:latin typeface="+mj-lt"/>
              </a:rPr>
              <a:t> </a:t>
            </a:r>
            <a:r>
              <a:rPr lang="en-US" altLang="zh-CN" sz="2000" dirty="0">
                <a:latin typeface="+mj-lt"/>
              </a:rPr>
              <a:t>cm</a:t>
            </a:r>
            <a:r>
              <a:rPr lang="en-US" altLang="zh-CN" sz="2000" baseline="30000" dirty="0">
                <a:latin typeface="+mj-lt"/>
              </a:rPr>
              <a:t>-2</a:t>
            </a:r>
            <a:r>
              <a:rPr lang="en-US" altLang="zh-CN" sz="2000" dirty="0">
                <a:latin typeface="+mj-lt"/>
              </a:rPr>
              <a:t>s</a:t>
            </a:r>
            <a:r>
              <a:rPr lang="en-US" altLang="zh-CN" sz="2000" baseline="30000" dirty="0">
                <a:latin typeface="+mj-lt"/>
              </a:rPr>
              <a:t>-1</a:t>
            </a:r>
            <a:r>
              <a:rPr lang="zh-CN" altLang="en-US" sz="2000" dirty="0">
                <a:latin typeface="+mj-lt"/>
              </a:rPr>
              <a:t> </a:t>
            </a:r>
            <a:r>
              <a:rPr lang="en-US" altLang="zh-CN" sz="2000" dirty="0">
                <a:latin typeface="+mj-lt"/>
              </a:rPr>
              <a:t>average</a:t>
            </a:r>
            <a:r>
              <a:rPr lang="zh-CN" altLang="en-US" sz="2000" dirty="0">
                <a:latin typeface="+mj-lt"/>
              </a:rPr>
              <a:t> </a:t>
            </a:r>
            <a:r>
              <a:rPr lang="en-US" altLang="zh-CN" sz="2000" dirty="0">
                <a:latin typeface="+mj-lt"/>
              </a:rPr>
              <a:t>luminosity.</a:t>
            </a:r>
            <a:r>
              <a:rPr lang="zh-CN" altLang="en-US" sz="2000" dirty="0">
                <a:latin typeface="+mj-lt"/>
              </a:rPr>
              <a:t> </a:t>
            </a:r>
            <a:r>
              <a:rPr lang="en-US" altLang="zh-CN" sz="2000" dirty="0">
                <a:latin typeface="+mj-lt"/>
              </a:rPr>
              <a:t>However,</a:t>
            </a:r>
            <a:r>
              <a:rPr lang="zh-CN" altLang="en-US" sz="2000" dirty="0">
                <a:latin typeface="+mj-lt"/>
              </a:rPr>
              <a:t> </a:t>
            </a:r>
            <a:r>
              <a:rPr lang="en-US" altLang="zh-CN" sz="2000" dirty="0">
                <a:latin typeface="+mj-lt"/>
              </a:rPr>
              <a:t>with</a:t>
            </a:r>
            <a:r>
              <a:rPr lang="zh-CN" altLang="en-US" sz="2000" dirty="0">
                <a:latin typeface="+mj-lt"/>
              </a:rPr>
              <a:t> </a:t>
            </a:r>
            <a:r>
              <a:rPr lang="en-US" altLang="zh-CN" sz="2000" dirty="0">
                <a:latin typeface="+mj-lt"/>
              </a:rPr>
              <a:t>more</a:t>
            </a:r>
            <a:r>
              <a:rPr lang="zh-CN" altLang="en-US" sz="2000" dirty="0">
                <a:latin typeface="+mj-lt"/>
              </a:rPr>
              <a:t> </a:t>
            </a:r>
            <a:r>
              <a:rPr lang="en-US" altLang="zh-CN" sz="2000" dirty="0">
                <a:latin typeface="+mj-lt"/>
              </a:rPr>
              <a:t>realistic</a:t>
            </a:r>
            <a:r>
              <a:rPr lang="zh-CN" altLang="en-US" sz="2000" dirty="0">
                <a:latin typeface="+mj-lt"/>
              </a:rPr>
              <a:t> </a:t>
            </a:r>
            <a:r>
              <a:rPr lang="en-US" altLang="zh-CN" sz="2000" dirty="0">
                <a:latin typeface="+mj-lt"/>
              </a:rPr>
              <a:t>calculations,</a:t>
            </a:r>
            <a:r>
              <a:rPr lang="zh-CN" altLang="en-US" sz="2000" dirty="0">
                <a:latin typeface="+mj-lt"/>
              </a:rPr>
              <a:t> </a:t>
            </a:r>
            <a:r>
              <a:rPr lang="en-US" altLang="zh-CN" sz="2000" dirty="0">
                <a:latin typeface="+mj-lt"/>
              </a:rPr>
              <a:t>the</a:t>
            </a:r>
            <a:r>
              <a:rPr lang="zh-CN" altLang="en-US" sz="2000" dirty="0">
                <a:latin typeface="+mj-lt"/>
              </a:rPr>
              <a:t> </a:t>
            </a:r>
            <a:r>
              <a:rPr lang="en-US" altLang="zh-CN" sz="2000" dirty="0">
                <a:latin typeface="+mj-lt"/>
              </a:rPr>
              <a:t>average</a:t>
            </a:r>
            <a:r>
              <a:rPr lang="zh-CN" altLang="en-US" sz="2000" dirty="0">
                <a:latin typeface="+mj-lt"/>
              </a:rPr>
              <a:t> </a:t>
            </a:r>
            <a:r>
              <a:rPr lang="en-US" altLang="zh-CN" sz="2000" dirty="0">
                <a:latin typeface="+mj-lt"/>
              </a:rPr>
              <a:t>luminosity</a:t>
            </a:r>
            <a:r>
              <a:rPr lang="zh-CN" altLang="en-US" sz="2000" dirty="0">
                <a:latin typeface="+mj-lt"/>
              </a:rPr>
              <a:t> </a:t>
            </a:r>
            <a:r>
              <a:rPr lang="en-US" altLang="zh-CN" sz="2000" dirty="0">
                <a:latin typeface="+mj-lt"/>
              </a:rPr>
              <a:t>barely</a:t>
            </a:r>
            <a:r>
              <a:rPr lang="zh-CN" altLang="en-US" sz="2000" dirty="0">
                <a:latin typeface="+mj-lt"/>
              </a:rPr>
              <a:t> </a:t>
            </a:r>
            <a:r>
              <a:rPr lang="en-US" altLang="zh-CN" sz="2000" dirty="0">
                <a:latin typeface="+mj-lt"/>
              </a:rPr>
              <a:t>above</a:t>
            </a:r>
            <a:r>
              <a:rPr lang="zh-CN" altLang="en-US" sz="2000" dirty="0">
                <a:latin typeface="+mj-lt"/>
              </a:rPr>
              <a:t> </a:t>
            </a:r>
            <a:r>
              <a:rPr lang="en-US" altLang="zh-CN" sz="2000" dirty="0">
                <a:latin typeface="+mj-lt"/>
              </a:rPr>
              <a:t>4e33 cm</a:t>
            </a:r>
            <a:r>
              <a:rPr lang="en-US" altLang="zh-CN" sz="2000" baseline="30000" dirty="0">
                <a:latin typeface="+mj-lt"/>
              </a:rPr>
              <a:t>-2</a:t>
            </a:r>
            <a:r>
              <a:rPr lang="en-US" altLang="zh-CN" sz="2000" dirty="0">
                <a:latin typeface="+mj-lt"/>
              </a:rPr>
              <a:t>s</a:t>
            </a:r>
            <a:r>
              <a:rPr lang="en-US" altLang="zh-CN" sz="2000" baseline="30000" dirty="0">
                <a:latin typeface="+mj-lt"/>
              </a:rPr>
              <a:t>-1</a:t>
            </a:r>
            <a:r>
              <a:rPr lang="en-US" altLang="zh-CN" sz="2000" dirty="0">
                <a:latin typeface="+mj-lt"/>
              </a:rPr>
              <a:t>.</a:t>
            </a:r>
            <a:endParaRPr lang="en-US" sz="2000" dirty="0">
              <a:latin typeface="+mj-lt"/>
            </a:endParaRPr>
          </a:p>
          <a:p>
            <a:pPr marL="342900" indent="-342900">
              <a:buFont typeface="Arial" panose="020B0604020202020204" pitchFamily="34" charset="0"/>
              <a:buChar char="•"/>
            </a:pPr>
            <a:r>
              <a:rPr lang="en-US" altLang="zh-CN" sz="2000" dirty="0">
                <a:latin typeface="+mj-lt"/>
              </a:rPr>
              <a:t>The electron</a:t>
            </a:r>
            <a:r>
              <a:rPr lang="zh-CN" altLang="en-US" sz="2000" dirty="0">
                <a:latin typeface="+mj-lt"/>
              </a:rPr>
              <a:t> </a:t>
            </a:r>
            <a:r>
              <a:rPr lang="en-US" altLang="zh-CN" sz="2000" dirty="0">
                <a:latin typeface="+mj-lt"/>
              </a:rPr>
              <a:t>bunch overlaps</a:t>
            </a:r>
            <a:r>
              <a:rPr lang="zh-CN" altLang="en-US" sz="2000" dirty="0">
                <a:latin typeface="+mj-lt"/>
              </a:rPr>
              <a:t> </a:t>
            </a:r>
            <a:r>
              <a:rPr lang="en-US" altLang="zh-CN" sz="2000" dirty="0">
                <a:latin typeface="+mj-lt"/>
              </a:rPr>
              <a:t>with</a:t>
            </a:r>
            <a:r>
              <a:rPr lang="zh-CN" altLang="en-US" sz="2000" dirty="0">
                <a:latin typeface="+mj-lt"/>
              </a:rPr>
              <a:t> </a:t>
            </a:r>
            <a:r>
              <a:rPr lang="en-US" altLang="zh-CN" sz="2000" dirty="0">
                <a:latin typeface="+mj-lt"/>
              </a:rPr>
              <a:t>the proton bunch’s</a:t>
            </a:r>
            <a:r>
              <a:rPr lang="zh-CN" altLang="en-US" sz="2000" dirty="0">
                <a:latin typeface="+mj-lt"/>
              </a:rPr>
              <a:t> </a:t>
            </a:r>
            <a:r>
              <a:rPr lang="en-US" altLang="zh-CN" sz="2000" dirty="0">
                <a:latin typeface="+mj-lt"/>
              </a:rPr>
              <a:t>center.</a:t>
            </a:r>
            <a:r>
              <a:rPr lang="zh-CN" altLang="en-US" sz="2000" dirty="0">
                <a:latin typeface="+mj-lt"/>
              </a:rPr>
              <a:t> </a:t>
            </a:r>
            <a:r>
              <a:rPr lang="en-US" altLang="zh-CN" sz="2000" dirty="0">
                <a:latin typeface="+mj-lt"/>
              </a:rPr>
              <a:t>This w</a:t>
            </a:r>
            <a:r>
              <a:rPr lang="en-US" sz="2000" dirty="0">
                <a:latin typeface="+mj-lt"/>
              </a:rPr>
              <a:t>orks well for cooling the core of the bunch, but not the tails</a:t>
            </a:r>
            <a:r>
              <a:rPr lang="en-US" altLang="zh-CN" sz="2000" dirty="0">
                <a:latin typeface="+mj-lt"/>
              </a:rPr>
              <a:t>.</a:t>
            </a:r>
          </a:p>
          <a:p>
            <a:pPr marL="342900" indent="-342900">
              <a:buFont typeface="Arial" panose="020B0604020202020204" pitchFamily="34" charset="0"/>
              <a:buChar char="•"/>
            </a:pPr>
            <a:r>
              <a:rPr lang="en-US" altLang="zh-CN" sz="2000" dirty="0">
                <a:latin typeface="+mj-lt"/>
              </a:rPr>
              <a:t>Protons with l</a:t>
            </a:r>
            <a:r>
              <a:rPr lang="en-US" sz="2000" dirty="0">
                <a:latin typeface="+mj-lt"/>
              </a:rPr>
              <a:t>arge actions</a:t>
            </a:r>
            <a:r>
              <a:rPr lang="zh-CN" altLang="en-US" sz="2000" dirty="0">
                <a:latin typeface="+mj-lt"/>
              </a:rPr>
              <a:t> </a:t>
            </a:r>
            <a:r>
              <a:rPr lang="en-US" altLang="zh-CN" sz="2000" dirty="0">
                <a:latin typeface="+mj-lt"/>
              </a:rPr>
              <a:t>have</a:t>
            </a:r>
            <a:r>
              <a:rPr lang="zh-CN" altLang="en-US" sz="2000" dirty="0">
                <a:latin typeface="+mj-lt"/>
              </a:rPr>
              <a:t> </a:t>
            </a:r>
            <a:r>
              <a:rPr lang="en-US" sz="2000" dirty="0">
                <a:latin typeface="+mj-lt"/>
              </a:rPr>
              <a:t>large delays</a:t>
            </a:r>
            <a:r>
              <a:rPr lang="zh-CN" altLang="en-US" sz="2000" dirty="0">
                <a:latin typeface="+mj-lt"/>
              </a:rPr>
              <a:t> </a:t>
            </a:r>
            <a:r>
              <a:rPr lang="en-US" altLang="zh-CN" sz="2000" dirty="0">
                <a:latin typeface="+mj-lt"/>
              </a:rPr>
              <a:t>and</a:t>
            </a:r>
            <a:r>
              <a:rPr lang="zh-CN" altLang="en-US" sz="2000" dirty="0">
                <a:latin typeface="+mj-lt"/>
              </a:rPr>
              <a:t> </a:t>
            </a:r>
            <a:r>
              <a:rPr lang="en-US" altLang="zh-CN" sz="2000" dirty="0">
                <a:latin typeface="+mj-lt"/>
              </a:rPr>
              <a:t>see</a:t>
            </a:r>
            <a:r>
              <a:rPr lang="zh-CN" altLang="en-US" sz="2000" dirty="0">
                <a:latin typeface="+mj-lt"/>
              </a:rPr>
              <a:t> </a:t>
            </a:r>
            <a:r>
              <a:rPr lang="en-US" sz="2000" dirty="0">
                <a:latin typeface="+mj-lt"/>
              </a:rPr>
              <a:t>nonlinear </a:t>
            </a:r>
            <a:r>
              <a:rPr lang="en-US" altLang="zh-CN" sz="2000" dirty="0">
                <a:latin typeface="+mj-lt"/>
              </a:rPr>
              <a:t>or</a:t>
            </a:r>
            <a:r>
              <a:rPr lang="zh-CN" altLang="en-US" sz="2000" dirty="0">
                <a:latin typeface="+mj-lt"/>
              </a:rPr>
              <a:t> </a:t>
            </a:r>
            <a:r>
              <a:rPr lang="en-US" altLang="zh-CN" sz="2000" dirty="0">
                <a:latin typeface="+mj-lt"/>
              </a:rPr>
              <a:t>anti-cooling</a:t>
            </a:r>
            <a:r>
              <a:rPr lang="zh-CN" altLang="en-US" sz="2000" dirty="0">
                <a:latin typeface="+mj-lt"/>
              </a:rPr>
              <a:t> </a:t>
            </a:r>
            <a:r>
              <a:rPr lang="en-US" altLang="zh-CN" sz="2000" dirty="0">
                <a:latin typeface="+mj-lt"/>
              </a:rPr>
              <a:t>regions</a:t>
            </a:r>
            <a:r>
              <a:rPr lang="zh-CN" altLang="en-US" sz="2000" dirty="0">
                <a:latin typeface="+mj-lt"/>
              </a:rPr>
              <a:t> </a:t>
            </a:r>
            <a:r>
              <a:rPr lang="en-US" altLang="zh-CN" sz="2000" dirty="0">
                <a:latin typeface="+mj-lt"/>
              </a:rPr>
              <a:t>of</a:t>
            </a:r>
            <a:r>
              <a:rPr lang="zh-CN" altLang="en-US" sz="2000" dirty="0">
                <a:latin typeface="+mj-lt"/>
              </a:rPr>
              <a:t> </a:t>
            </a:r>
            <a:r>
              <a:rPr lang="en-US" altLang="zh-CN" sz="2000" dirty="0">
                <a:latin typeface="+mj-lt"/>
              </a:rPr>
              <a:t>the</a:t>
            </a:r>
            <a:r>
              <a:rPr lang="zh-CN" altLang="en-US" sz="2000" dirty="0">
                <a:latin typeface="+mj-lt"/>
              </a:rPr>
              <a:t> </a:t>
            </a:r>
            <a:r>
              <a:rPr lang="en-US" altLang="zh-CN" sz="2000" dirty="0">
                <a:latin typeface="+mj-lt"/>
              </a:rPr>
              <a:t>wake</a:t>
            </a:r>
            <a:r>
              <a:rPr lang="en-US" sz="2000" dirty="0">
                <a:latin typeface="+mj-lt"/>
              </a:rPr>
              <a:t>. </a:t>
            </a:r>
          </a:p>
          <a:p>
            <a:pPr marL="342900" indent="-342900">
              <a:buFont typeface="Arial" panose="020B0604020202020204" pitchFamily="34" charset="0"/>
              <a:buChar char="•"/>
            </a:pPr>
            <a:r>
              <a:rPr lang="en-US" altLang="zh-CN" sz="2000" dirty="0">
                <a:latin typeface="+mj-lt"/>
              </a:rPr>
              <a:t>Beam</a:t>
            </a:r>
            <a:r>
              <a:rPr lang="zh-CN" altLang="en-US" sz="2000" dirty="0">
                <a:latin typeface="+mj-lt"/>
              </a:rPr>
              <a:t> </a:t>
            </a:r>
            <a:r>
              <a:rPr lang="en-US" altLang="zh-CN" sz="2000" dirty="0">
                <a:latin typeface="+mj-lt"/>
              </a:rPr>
              <a:t>loss</a:t>
            </a:r>
            <a:r>
              <a:rPr lang="zh-CN" altLang="en-US" sz="2000" dirty="0">
                <a:latin typeface="+mj-lt"/>
              </a:rPr>
              <a:t> </a:t>
            </a:r>
            <a:r>
              <a:rPr lang="en-US" altLang="zh-CN" sz="2000" dirty="0">
                <a:latin typeface="+mj-lt"/>
              </a:rPr>
              <a:t>was observed.</a:t>
            </a:r>
          </a:p>
        </p:txBody>
      </p:sp>
      <p:pic>
        <p:nvPicPr>
          <p:cNvPr id="7" name="Picture 6">
            <a:extLst>
              <a:ext uri="{FF2B5EF4-FFF2-40B4-BE49-F238E27FC236}">
                <a16:creationId xmlns:a16="http://schemas.microsoft.com/office/drawing/2014/main" id="{7002D0C9-075E-9335-5309-3CCD0C1FB2DE}"/>
              </a:ext>
            </a:extLst>
          </p:cNvPr>
          <p:cNvPicPr>
            <a:picLocks noChangeAspect="1"/>
          </p:cNvPicPr>
          <p:nvPr/>
        </p:nvPicPr>
        <p:blipFill>
          <a:blip r:embed="rId2"/>
          <a:stretch>
            <a:fillRect/>
          </a:stretch>
        </p:blipFill>
        <p:spPr>
          <a:xfrm>
            <a:off x="6989558" y="3017570"/>
            <a:ext cx="4144125" cy="2991248"/>
          </a:xfrm>
          <a:prstGeom prst="rect">
            <a:avLst/>
          </a:prstGeom>
        </p:spPr>
      </p:pic>
      <p:sp>
        <p:nvSpPr>
          <p:cNvPr id="8" name="TextBox 7">
            <a:extLst>
              <a:ext uri="{FF2B5EF4-FFF2-40B4-BE49-F238E27FC236}">
                <a16:creationId xmlns:a16="http://schemas.microsoft.com/office/drawing/2014/main" id="{6D7EB972-A15E-43AE-6FFD-915E23FC34AF}"/>
              </a:ext>
            </a:extLst>
          </p:cNvPr>
          <p:cNvSpPr txBox="1"/>
          <p:nvPr/>
        </p:nvSpPr>
        <p:spPr>
          <a:xfrm>
            <a:off x="4969902" y="6008818"/>
            <a:ext cx="6422464" cy="307777"/>
          </a:xfrm>
          <a:prstGeom prst="rect">
            <a:avLst/>
          </a:prstGeom>
          <a:noFill/>
          <a:ln>
            <a:solidFill>
              <a:schemeClr val="accent1">
                <a:shade val="15000"/>
              </a:schemeClr>
            </a:solidFill>
          </a:ln>
        </p:spPr>
        <p:txBody>
          <a:bodyPr wrap="none" rtlCol="0">
            <a:spAutoFit/>
          </a:bodyPr>
          <a:lstStyle/>
          <a:p>
            <a:r>
              <a:rPr lang="en-US" altLang="zh-CN" sz="1400" dirty="0"/>
              <a:t>For details</a:t>
            </a:r>
            <a:r>
              <a:rPr lang="zh-CN" altLang="en-US" sz="1400" dirty="0"/>
              <a:t> </a:t>
            </a:r>
            <a:r>
              <a:rPr lang="en-US" altLang="zh-CN" sz="1400" dirty="0"/>
              <a:t>see</a:t>
            </a:r>
            <a:r>
              <a:rPr lang="zh-CN" altLang="en-US" sz="1400" dirty="0"/>
              <a:t> </a:t>
            </a:r>
            <a:r>
              <a:rPr lang="en-US" altLang="zh-CN" sz="1400" dirty="0"/>
              <a:t>W.</a:t>
            </a:r>
            <a:r>
              <a:rPr lang="zh-CN" altLang="en-US" sz="1400" dirty="0"/>
              <a:t> </a:t>
            </a:r>
            <a:r>
              <a:rPr lang="en-US" altLang="zh-CN" sz="1400" dirty="0"/>
              <a:t>Bergan</a:t>
            </a:r>
            <a:r>
              <a:rPr lang="zh-CN" altLang="en-US" sz="1400" dirty="0"/>
              <a:t> </a:t>
            </a:r>
            <a:r>
              <a:rPr lang="en-US" altLang="zh-CN" sz="1400" dirty="0"/>
              <a:t>:</a:t>
            </a:r>
            <a:r>
              <a:rPr lang="zh-CN" altLang="en-US" sz="1400" dirty="0"/>
              <a:t> </a:t>
            </a:r>
            <a:r>
              <a:rPr lang="en-US" altLang="zh-CN" sz="1400" dirty="0"/>
              <a:t>EIC</a:t>
            </a:r>
            <a:r>
              <a:rPr lang="zh-CN" altLang="en-US" sz="1400" dirty="0"/>
              <a:t> </a:t>
            </a:r>
            <a:r>
              <a:rPr lang="en-US" altLang="zh-CN" sz="1400" dirty="0"/>
              <a:t>luminosity</a:t>
            </a:r>
            <a:r>
              <a:rPr lang="zh-CN" altLang="en-US" sz="1400" dirty="0"/>
              <a:t> </a:t>
            </a:r>
            <a:r>
              <a:rPr lang="en-US" altLang="zh-CN" sz="1400" dirty="0"/>
              <a:t>Models</a:t>
            </a:r>
            <a:r>
              <a:rPr lang="zh-CN" altLang="en-US" sz="1400" dirty="0"/>
              <a:t> </a:t>
            </a:r>
            <a:r>
              <a:rPr lang="en-US" altLang="zh-CN" sz="1400" dirty="0"/>
              <a:t>for</a:t>
            </a:r>
            <a:r>
              <a:rPr lang="zh-CN" altLang="en-US" sz="1400" dirty="0"/>
              <a:t> </a:t>
            </a:r>
            <a:r>
              <a:rPr lang="en-US" altLang="zh-CN" sz="1400" dirty="0"/>
              <a:t>Various</a:t>
            </a:r>
            <a:r>
              <a:rPr lang="zh-CN" altLang="en-US" sz="1400" dirty="0"/>
              <a:t> </a:t>
            </a:r>
            <a:r>
              <a:rPr lang="en-US" altLang="zh-CN" sz="1400" dirty="0"/>
              <a:t>hadron</a:t>
            </a:r>
            <a:r>
              <a:rPr lang="zh-CN" altLang="en-US" sz="1400" dirty="0"/>
              <a:t> </a:t>
            </a:r>
            <a:r>
              <a:rPr lang="en-US" altLang="zh-CN" sz="1400" dirty="0"/>
              <a:t>cooling</a:t>
            </a:r>
            <a:r>
              <a:rPr lang="zh-CN" altLang="en-US" sz="1400" dirty="0"/>
              <a:t> </a:t>
            </a:r>
            <a:r>
              <a:rPr lang="en-US" altLang="zh-CN" sz="1400" dirty="0"/>
              <a:t>scenarios</a:t>
            </a:r>
            <a:endParaRPr lang="en-US" sz="1400" dirty="0"/>
          </a:p>
        </p:txBody>
      </p:sp>
      <p:pic>
        <p:nvPicPr>
          <p:cNvPr id="5" name="Picture 4">
            <a:extLst>
              <a:ext uri="{FF2B5EF4-FFF2-40B4-BE49-F238E27FC236}">
                <a16:creationId xmlns:a16="http://schemas.microsoft.com/office/drawing/2014/main" id="{393C7087-E78E-B771-BB19-C213843B4390}"/>
              </a:ext>
            </a:extLst>
          </p:cNvPr>
          <p:cNvPicPr>
            <a:picLocks noChangeAspect="1"/>
          </p:cNvPicPr>
          <p:nvPr/>
        </p:nvPicPr>
        <p:blipFill>
          <a:blip r:embed="rId3"/>
          <a:stretch>
            <a:fillRect/>
          </a:stretch>
        </p:blipFill>
        <p:spPr>
          <a:xfrm>
            <a:off x="6989558" y="425599"/>
            <a:ext cx="4068800" cy="2530178"/>
          </a:xfrm>
          <a:prstGeom prst="rect">
            <a:avLst/>
          </a:prstGeom>
        </p:spPr>
      </p:pic>
      <p:sp>
        <p:nvSpPr>
          <p:cNvPr id="9" name="TextBox 8">
            <a:extLst>
              <a:ext uri="{FF2B5EF4-FFF2-40B4-BE49-F238E27FC236}">
                <a16:creationId xmlns:a16="http://schemas.microsoft.com/office/drawing/2014/main" id="{E5E76C1A-5BB5-925A-69FD-D51472127E5F}"/>
              </a:ext>
            </a:extLst>
          </p:cNvPr>
          <p:cNvSpPr txBox="1"/>
          <p:nvPr/>
        </p:nvSpPr>
        <p:spPr>
          <a:xfrm>
            <a:off x="9303026" y="541405"/>
            <a:ext cx="643125" cy="369332"/>
          </a:xfrm>
          <a:prstGeom prst="rect">
            <a:avLst/>
          </a:prstGeom>
          <a:solidFill>
            <a:schemeClr val="tx1"/>
          </a:solidFill>
        </p:spPr>
        <p:txBody>
          <a:bodyPr wrap="none" rtlCol="0">
            <a:spAutoFit/>
          </a:bodyPr>
          <a:lstStyle/>
          <a:p>
            <a:r>
              <a:rPr lang="en-US" dirty="0">
                <a:solidFill>
                  <a:schemeClr val="bg1"/>
                </a:solidFill>
              </a:rPr>
              <a:t>Ideal</a:t>
            </a:r>
          </a:p>
        </p:txBody>
      </p:sp>
      <p:sp>
        <p:nvSpPr>
          <p:cNvPr id="10" name="TextBox 9">
            <a:extLst>
              <a:ext uri="{FF2B5EF4-FFF2-40B4-BE49-F238E27FC236}">
                <a16:creationId xmlns:a16="http://schemas.microsoft.com/office/drawing/2014/main" id="{5E56DC93-A52C-E9B0-4B85-A48A5415DC64}"/>
              </a:ext>
            </a:extLst>
          </p:cNvPr>
          <p:cNvSpPr txBox="1"/>
          <p:nvPr/>
        </p:nvSpPr>
        <p:spPr>
          <a:xfrm>
            <a:off x="9762198" y="4112966"/>
            <a:ext cx="952312" cy="369332"/>
          </a:xfrm>
          <a:prstGeom prst="rect">
            <a:avLst/>
          </a:prstGeom>
          <a:solidFill>
            <a:schemeClr val="tx1"/>
          </a:solidFill>
        </p:spPr>
        <p:txBody>
          <a:bodyPr wrap="none" rtlCol="0">
            <a:spAutoFit/>
          </a:bodyPr>
          <a:lstStyle/>
          <a:p>
            <a:r>
              <a:rPr lang="en-US" dirty="0">
                <a:solidFill>
                  <a:schemeClr val="bg1"/>
                </a:solidFill>
              </a:rPr>
              <a:t>Realistic</a:t>
            </a:r>
          </a:p>
        </p:txBody>
      </p:sp>
      <p:grpSp>
        <p:nvGrpSpPr>
          <p:cNvPr id="26" name="Group 25">
            <a:extLst>
              <a:ext uri="{FF2B5EF4-FFF2-40B4-BE49-F238E27FC236}">
                <a16:creationId xmlns:a16="http://schemas.microsoft.com/office/drawing/2014/main" id="{6C201AA3-FB71-EC7D-4186-CB22407005BC}"/>
              </a:ext>
            </a:extLst>
          </p:cNvPr>
          <p:cNvGrpSpPr/>
          <p:nvPr/>
        </p:nvGrpSpPr>
        <p:grpSpPr>
          <a:xfrm>
            <a:off x="799633" y="4344244"/>
            <a:ext cx="5362770" cy="1942161"/>
            <a:chOff x="799633" y="4447756"/>
            <a:chExt cx="5362770" cy="1942161"/>
          </a:xfrm>
        </p:grpSpPr>
        <p:grpSp>
          <p:nvGrpSpPr>
            <p:cNvPr id="13" name="Group 12">
              <a:extLst>
                <a:ext uri="{FF2B5EF4-FFF2-40B4-BE49-F238E27FC236}">
                  <a16:creationId xmlns:a16="http://schemas.microsoft.com/office/drawing/2014/main" id="{CA354533-EDAE-632D-49DD-8D89EFB89056}"/>
                </a:ext>
              </a:extLst>
            </p:cNvPr>
            <p:cNvGrpSpPr/>
            <p:nvPr/>
          </p:nvGrpSpPr>
          <p:grpSpPr>
            <a:xfrm>
              <a:off x="799633" y="4447756"/>
              <a:ext cx="3898599" cy="1942161"/>
              <a:chOff x="7187447" y="982278"/>
              <a:chExt cx="4036510" cy="2156061"/>
            </a:xfrm>
          </p:grpSpPr>
          <p:pic>
            <p:nvPicPr>
              <p:cNvPr id="4" name="Picture 3">
                <a:extLst>
                  <a:ext uri="{FF2B5EF4-FFF2-40B4-BE49-F238E27FC236}">
                    <a16:creationId xmlns:a16="http://schemas.microsoft.com/office/drawing/2014/main" id="{588BA651-822C-C53D-9774-CD6CD62A48AA}"/>
                  </a:ext>
                </a:extLst>
              </p:cNvPr>
              <p:cNvPicPr/>
              <p:nvPr/>
            </p:nvPicPr>
            <p:blipFill>
              <a:blip r:embed="rId4"/>
              <a:srcRect l="5560" t="7175" r="6153"/>
              <a:stretch>
                <a:fillRect/>
              </a:stretch>
            </p:blipFill>
            <p:spPr>
              <a:xfrm>
                <a:off x="7187447" y="982278"/>
                <a:ext cx="4036510" cy="2156061"/>
              </a:xfrm>
              <a:prstGeom prst="rect">
                <a:avLst/>
              </a:prstGeom>
              <a:ln>
                <a:noFill/>
              </a:ln>
            </p:spPr>
          </p:pic>
          <p:cxnSp>
            <p:nvCxnSpPr>
              <p:cNvPr id="12" name="Straight Connector 11">
                <a:extLst>
                  <a:ext uri="{FF2B5EF4-FFF2-40B4-BE49-F238E27FC236}">
                    <a16:creationId xmlns:a16="http://schemas.microsoft.com/office/drawing/2014/main" id="{DA058ACA-DAF0-1E04-3D5F-407468B6D7B9}"/>
                  </a:ext>
                </a:extLst>
              </p:cNvPr>
              <p:cNvCxnSpPr>
                <a:cxnSpLocks/>
              </p:cNvCxnSpPr>
              <p:nvPr/>
            </p:nvCxnSpPr>
            <p:spPr>
              <a:xfrm>
                <a:off x="7513983" y="1997765"/>
                <a:ext cx="354355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a:extLst>
                <a:ext uri="{FF2B5EF4-FFF2-40B4-BE49-F238E27FC236}">
                  <a16:creationId xmlns:a16="http://schemas.microsoft.com/office/drawing/2014/main" id="{D9CF8AED-3DDD-A835-1873-609B2439FA33}"/>
                </a:ext>
              </a:extLst>
            </p:cNvPr>
            <p:cNvCxnSpPr>
              <a:cxnSpLocks/>
            </p:cNvCxnSpPr>
            <p:nvPr/>
          </p:nvCxnSpPr>
          <p:spPr>
            <a:xfrm>
              <a:off x="2738993" y="4736300"/>
              <a:ext cx="173172" cy="127251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852ACE9-62FD-54A7-48A0-B9CE1EC31F79}"/>
                </a:ext>
              </a:extLst>
            </p:cNvPr>
            <p:cNvSpPr txBox="1"/>
            <p:nvPr/>
          </p:nvSpPr>
          <p:spPr>
            <a:xfrm>
              <a:off x="2912165" y="4482298"/>
              <a:ext cx="1369477" cy="369332"/>
            </a:xfrm>
            <a:prstGeom prst="rect">
              <a:avLst/>
            </a:prstGeom>
            <a:solidFill>
              <a:srgbClr val="FFC000"/>
            </a:solidFill>
          </p:spPr>
          <p:txBody>
            <a:bodyPr wrap="none" rtlCol="0">
              <a:spAutoFit/>
            </a:bodyPr>
            <a:lstStyle/>
            <a:p>
              <a:r>
                <a:rPr lang="en-US" altLang="zh-CN" dirty="0">
                  <a:solidFill>
                    <a:schemeClr val="bg1"/>
                  </a:solidFill>
                </a:rPr>
                <a:t>linear region</a:t>
              </a:r>
              <a:endParaRPr lang="en-US" dirty="0">
                <a:solidFill>
                  <a:schemeClr val="bg1"/>
                </a:solidFill>
              </a:endParaRPr>
            </a:p>
          </p:txBody>
        </p:sp>
        <p:sp>
          <p:nvSpPr>
            <p:cNvPr id="21" name="TextBox 20">
              <a:extLst>
                <a:ext uri="{FF2B5EF4-FFF2-40B4-BE49-F238E27FC236}">
                  <a16:creationId xmlns:a16="http://schemas.microsoft.com/office/drawing/2014/main" id="{7690F33E-5E5D-3CDE-05A0-392DE03AEB00}"/>
                </a:ext>
              </a:extLst>
            </p:cNvPr>
            <p:cNvSpPr txBox="1"/>
            <p:nvPr/>
          </p:nvSpPr>
          <p:spPr>
            <a:xfrm>
              <a:off x="3341742" y="5766371"/>
              <a:ext cx="1369477" cy="369332"/>
            </a:xfrm>
            <a:prstGeom prst="rect">
              <a:avLst/>
            </a:prstGeom>
            <a:solidFill>
              <a:schemeClr val="accent1"/>
            </a:solidFill>
          </p:spPr>
          <p:txBody>
            <a:bodyPr wrap="none" rtlCol="0">
              <a:spAutoFit/>
            </a:bodyPr>
            <a:lstStyle/>
            <a:p>
              <a:r>
                <a:rPr lang="en-US" altLang="zh-CN" dirty="0">
                  <a:solidFill>
                    <a:schemeClr val="bg1"/>
                  </a:solidFill>
                </a:rPr>
                <a:t>linear region</a:t>
              </a:r>
              <a:endParaRPr lang="en-US" dirty="0">
                <a:solidFill>
                  <a:schemeClr val="bg1"/>
                </a:solidFill>
              </a:endParaRPr>
            </a:p>
          </p:txBody>
        </p:sp>
        <p:sp>
          <p:nvSpPr>
            <p:cNvPr id="22" name="TextBox 21">
              <a:extLst>
                <a:ext uri="{FF2B5EF4-FFF2-40B4-BE49-F238E27FC236}">
                  <a16:creationId xmlns:a16="http://schemas.microsoft.com/office/drawing/2014/main" id="{4B070AEC-85BC-BD7F-28B7-ADE5D25290A6}"/>
                </a:ext>
              </a:extLst>
            </p:cNvPr>
            <p:cNvSpPr txBox="1"/>
            <p:nvPr/>
          </p:nvSpPr>
          <p:spPr>
            <a:xfrm>
              <a:off x="4219884" y="4923618"/>
              <a:ext cx="1942519" cy="369332"/>
            </a:xfrm>
            <a:prstGeom prst="rect">
              <a:avLst/>
            </a:prstGeom>
            <a:solidFill>
              <a:srgbClr val="FF0000"/>
            </a:solidFill>
          </p:spPr>
          <p:txBody>
            <a:bodyPr wrap="none" rtlCol="0">
              <a:spAutoFit/>
            </a:bodyPr>
            <a:lstStyle/>
            <a:p>
              <a:r>
                <a:rPr lang="en-US" altLang="zh-CN" dirty="0">
                  <a:solidFill>
                    <a:schemeClr val="bg1"/>
                  </a:solidFill>
                </a:rPr>
                <a:t>anti-cooling region</a:t>
              </a:r>
              <a:endParaRPr lang="en-US" dirty="0">
                <a:solidFill>
                  <a:schemeClr val="bg1"/>
                </a:solidFill>
              </a:endParaRPr>
            </a:p>
          </p:txBody>
        </p:sp>
        <p:sp>
          <p:nvSpPr>
            <p:cNvPr id="25" name="Freeform 24">
              <a:extLst>
                <a:ext uri="{FF2B5EF4-FFF2-40B4-BE49-F238E27FC236}">
                  <a16:creationId xmlns:a16="http://schemas.microsoft.com/office/drawing/2014/main" id="{608F7C0A-FD60-7AB0-6183-CB59B97ED661}"/>
                </a:ext>
              </a:extLst>
            </p:cNvPr>
            <p:cNvSpPr/>
            <p:nvPr/>
          </p:nvSpPr>
          <p:spPr>
            <a:xfrm>
              <a:off x="3236631" y="5220485"/>
              <a:ext cx="890246" cy="148597"/>
            </a:xfrm>
            <a:custGeom>
              <a:avLst/>
              <a:gdLst>
                <a:gd name="connsiteX0" fmla="*/ 0 w 890246"/>
                <a:gd name="connsiteY0" fmla="*/ 145146 h 148597"/>
                <a:gd name="connsiteX1" fmla="*/ 69011 w 890246"/>
                <a:gd name="connsiteY1" fmla="*/ 27827 h 148597"/>
                <a:gd name="connsiteX2" fmla="*/ 103516 w 890246"/>
                <a:gd name="connsiteY2" fmla="*/ 7123 h 148597"/>
                <a:gd name="connsiteX3" fmla="*/ 134572 w 890246"/>
                <a:gd name="connsiteY3" fmla="*/ 222 h 148597"/>
                <a:gd name="connsiteX4" fmla="*/ 200132 w 890246"/>
                <a:gd name="connsiteY4" fmla="*/ 14025 h 148597"/>
                <a:gd name="connsiteX5" fmla="*/ 279495 w 890246"/>
                <a:gd name="connsiteY5" fmla="*/ 38179 h 148597"/>
                <a:gd name="connsiteX6" fmla="*/ 424419 w 890246"/>
                <a:gd name="connsiteY6" fmla="*/ 83036 h 148597"/>
                <a:gd name="connsiteX7" fmla="*/ 524486 w 890246"/>
                <a:gd name="connsiteY7" fmla="*/ 114091 h 148597"/>
                <a:gd name="connsiteX8" fmla="*/ 659058 w 890246"/>
                <a:gd name="connsiteY8" fmla="*/ 131344 h 148597"/>
                <a:gd name="connsiteX9" fmla="*/ 759124 w 890246"/>
                <a:gd name="connsiteY9" fmla="*/ 138245 h 148597"/>
                <a:gd name="connsiteX10" fmla="*/ 890246 w 890246"/>
                <a:gd name="connsiteY10" fmla="*/ 148597 h 14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0246" h="148597">
                  <a:moveTo>
                    <a:pt x="0" y="145146"/>
                  </a:moveTo>
                  <a:cubicBezTo>
                    <a:pt x="25879" y="97988"/>
                    <a:pt x="51758" y="50831"/>
                    <a:pt x="69011" y="27827"/>
                  </a:cubicBezTo>
                  <a:cubicBezTo>
                    <a:pt x="86264" y="4823"/>
                    <a:pt x="92589" y="11724"/>
                    <a:pt x="103516" y="7123"/>
                  </a:cubicBezTo>
                  <a:cubicBezTo>
                    <a:pt x="114443" y="2522"/>
                    <a:pt x="118469" y="-928"/>
                    <a:pt x="134572" y="222"/>
                  </a:cubicBezTo>
                  <a:cubicBezTo>
                    <a:pt x="150675" y="1372"/>
                    <a:pt x="175978" y="7699"/>
                    <a:pt x="200132" y="14025"/>
                  </a:cubicBezTo>
                  <a:cubicBezTo>
                    <a:pt x="224286" y="20351"/>
                    <a:pt x="279495" y="38179"/>
                    <a:pt x="279495" y="38179"/>
                  </a:cubicBezTo>
                  <a:lnTo>
                    <a:pt x="424419" y="83036"/>
                  </a:lnTo>
                  <a:cubicBezTo>
                    <a:pt x="465251" y="95688"/>
                    <a:pt x="485380" y="106040"/>
                    <a:pt x="524486" y="114091"/>
                  </a:cubicBezTo>
                  <a:cubicBezTo>
                    <a:pt x="563592" y="122142"/>
                    <a:pt x="619952" y="127318"/>
                    <a:pt x="659058" y="131344"/>
                  </a:cubicBezTo>
                  <a:cubicBezTo>
                    <a:pt x="698164" y="135370"/>
                    <a:pt x="759124" y="138245"/>
                    <a:pt x="759124" y="138245"/>
                  </a:cubicBezTo>
                  <a:lnTo>
                    <a:pt x="890246" y="148597"/>
                  </a:lnTo>
                </a:path>
              </a:pathLst>
            </a:cu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63196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D4E8005A-049D-A0B9-7422-AA260197A87B}"/>
              </a:ext>
            </a:extLst>
          </p:cNvPr>
          <p:cNvPicPr>
            <a:picLocks noChangeAspect="1"/>
          </p:cNvPicPr>
          <p:nvPr/>
        </p:nvPicPr>
        <p:blipFill>
          <a:blip r:embed="rId2"/>
          <a:stretch>
            <a:fillRect/>
          </a:stretch>
        </p:blipFill>
        <p:spPr>
          <a:xfrm>
            <a:off x="1645242" y="1562179"/>
            <a:ext cx="8901515" cy="4303489"/>
          </a:xfrm>
          <a:prstGeom prst="rect">
            <a:avLst/>
          </a:prstGeom>
        </p:spPr>
      </p:pic>
      <p:sp>
        <p:nvSpPr>
          <p:cNvPr id="2" name="Title 1">
            <a:extLst>
              <a:ext uri="{FF2B5EF4-FFF2-40B4-BE49-F238E27FC236}">
                <a16:creationId xmlns:a16="http://schemas.microsoft.com/office/drawing/2014/main" id="{CA8A4641-03FC-BA9E-394F-5B2D811644FB}"/>
              </a:ext>
            </a:extLst>
          </p:cNvPr>
          <p:cNvSpPr>
            <a:spLocks noGrp="1"/>
          </p:cNvSpPr>
          <p:nvPr>
            <p:ph type="title"/>
          </p:nvPr>
        </p:nvSpPr>
        <p:spPr>
          <a:xfrm>
            <a:off x="1667304" y="130870"/>
            <a:ext cx="8416496" cy="1325563"/>
          </a:xfrm>
        </p:spPr>
        <p:txBody>
          <a:bodyPr/>
          <a:lstStyle/>
          <a:p>
            <a:r>
              <a:rPr lang="en-US" altLang="zh-CN" dirty="0"/>
              <a:t>SHC/precooler</a:t>
            </a:r>
            <a:r>
              <a:rPr lang="zh-CN" altLang="en-US" dirty="0"/>
              <a:t> </a:t>
            </a:r>
            <a:r>
              <a:rPr lang="en-US" altLang="zh-CN" dirty="0"/>
              <a:t>facility layout</a:t>
            </a:r>
            <a:endParaRPr lang="en-US" dirty="0"/>
          </a:p>
        </p:txBody>
      </p:sp>
      <p:pic>
        <p:nvPicPr>
          <p:cNvPr id="28" name="Picture 27">
            <a:extLst>
              <a:ext uri="{FF2B5EF4-FFF2-40B4-BE49-F238E27FC236}">
                <a16:creationId xmlns:a16="http://schemas.microsoft.com/office/drawing/2014/main" id="{E4A081E7-5823-9B09-2638-75F0B48B480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1481670">
            <a:off x="7822487" y="1441308"/>
            <a:ext cx="2939093" cy="1536586"/>
          </a:xfrm>
          <a:prstGeom prst="rect">
            <a:avLst/>
          </a:prstGeom>
        </p:spPr>
      </p:pic>
      <p:sp>
        <p:nvSpPr>
          <p:cNvPr id="29" name="TextBox 28">
            <a:extLst>
              <a:ext uri="{FF2B5EF4-FFF2-40B4-BE49-F238E27FC236}">
                <a16:creationId xmlns:a16="http://schemas.microsoft.com/office/drawing/2014/main" id="{8A3D8B8B-C6C9-EFDD-2749-FEC747EE0A46}"/>
              </a:ext>
            </a:extLst>
          </p:cNvPr>
          <p:cNvSpPr txBox="1"/>
          <p:nvPr/>
        </p:nvSpPr>
        <p:spPr>
          <a:xfrm>
            <a:off x="9292033" y="1650536"/>
            <a:ext cx="1185389" cy="369332"/>
          </a:xfrm>
          <a:prstGeom prst="rect">
            <a:avLst/>
          </a:prstGeom>
          <a:noFill/>
        </p:spPr>
        <p:txBody>
          <a:bodyPr wrap="none" rtlCol="0">
            <a:spAutoFit/>
          </a:bodyPr>
          <a:lstStyle/>
          <a:p>
            <a:r>
              <a:rPr lang="en-US" altLang="zh-CN" dirty="0">
                <a:latin typeface="+mj-lt"/>
              </a:rPr>
              <a:t>Modulator</a:t>
            </a:r>
            <a:endParaRPr lang="en-US" dirty="0">
              <a:latin typeface="+mj-lt"/>
            </a:endParaRPr>
          </a:p>
        </p:txBody>
      </p:sp>
      <p:grpSp>
        <p:nvGrpSpPr>
          <p:cNvPr id="30" name="Group 29">
            <a:extLst>
              <a:ext uri="{FF2B5EF4-FFF2-40B4-BE49-F238E27FC236}">
                <a16:creationId xmlns:a16="http://schemas.microsoft.com/office/drawing/2014/main" id="{2C233A5A-012B-CA2B-9D09-9C562E6021F7}"/>
              </a:ext>
            </a:extLst>
          </p:cNvPr>
          <p:cNvGrpSpPr/>
          <p:nvPr/>
        </p:nvGrpSpPr>
        <p:grpSpPr>
          <a:xfrm>
            <a:off x="935141" y="1204828"/>
            <a:ext cx="2658186" cy="1597559"/>
            <a:chOff x="102731" y="976908"/>
            <a:chExt cx="3308773" cy="2127068"/>
          </a:xfrm>
        </p:grpSpPr>
        <p:pic>
          <p:nvPicPr>
            <p:cNvPr id="31" name="Picture 30">
              <a:extLst>
                <a:ext uri="{FF2B5EF4-FFF2-40B4-BE49-F238E27FC236}">
                  <a16:creationId xmlns:a16="http://schemas.microsoft.com/office/drawing/2014/main" id="{E134D85D-20A3-7B34-F363-0650BF5EBFC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77281" y="976908"/>
              <a:ext cx="3234223" cy="1678622"/>
            </a:xfrm>
            <a:prstGeom prst="rect">
              <a:avLst/>
            </a:prstGeom>
          </p:spPr>
        </p:pic>
        <p:sp>
          <p:nvSpPr>
            <p:cNvPr id="32" name="TextBox 31">
              <a:extLst>
                <a:ext uri="{FF2B5EF4-FFF2-40B4-BE49-F238E27FC236}">
                  <a16:creationId xmlns:a16="http://schemas.microsoft.com/office/drawing/2014/main" id="{7F943230-4B6D-D330-84AD-F7DFEE3FAAD1}"/>
                </a:ext>
              </a:extLst>
            </p:cNvPr>
            <p:cNvSpPr txBox="1"/>
            <p:nvPr/>
          </p:nvSpPr>
          <p:spPr>
            <a:xfrm>
              <a:off x="102731" y="2612229"/>
              <a:ext cx="2487931" cy="491747"/>
            </a:xfrm>
            <a:prstGeom prst="rect">
              <a:avLst/>
            </a:prstGeom>
            <a:noFill/>
          </p:spPr>
          <p:txBody>
            <a:bodyPr wrap="square" rtlCol="0">
              <a:spAutoFit/>
            </a:bodyPr>
            <a:lstStyle/>
            <a:p>
              <a:r>
                <a:rPr lang="en-US" altLang="zh-CN" dirty="0">
                  <a:latin typeface="+mj-lt"/>
                </a:rPr>
                <a:t>Amplifier &amp;Hadron</a:t>
              </a:r>
            </a:p>
          </p:txBody>
        </p:sp>
      </p:grpSp>
      <p:sp>
        <p:nvSpPr>
          <p:cNvPr id="5" name="Slide Number Placeholder 4">
            <a:extLst>
              <a:ext uri="{FF2B5EF4-FFF2-40B4-BE49-F238E27FC236}">
                <a16:creationId xmlns:a16="http://schemas.microsoft.com/office/drawing/2014/main" id="{ADAC7A53-1653-B73B-DF1C-0A38FD103708}"/>
              </a:ext>
            </a:extLst>
          </p:cNvPr>
          <p:cNvSpPr>
            <a:spLocks noGrp="1"/>
          </p:cNvSpPr>
          <p:nvPr>
            <p:ph type="sldNum" sz="quarter" idx="4"/>
          </p:nvPr>
        </p:nvSpPr>
        <p:spPr/>
        <p:txBody>
          <a:bodyPr/>
          <a:lstStyle/>
          <a:p>
            <a:fld id="{933A556B-7C63-244D-9B7C-B0EA8042B330}" type="slidenum">
              <a:rPr lang="en-US" smtClean="0"/>
              <a:pPr/>
              <a:t>12</a:t>
            </a:fld>
            <a:endParaRPr lang="en-US" dirty="0"/>
          </a:p>
        </p:txBody>
      </p:sp>
      <p:grpSp>
        <p:nvGrpSpPr>
          <p:cNvPr id="10" name="Group 9">
            <a:extLst>
              <a:ext uri="{FF2B5EF4-FFF2-40B4-BE49-F238E27FC236}">
                <a16:creationId xmlns:a16="http://schemas.microsoft.com/office/drawing/2014/main" id="{B230C181-0A9E-5731-5026-687BA804DFFD}"/>
              </a:ext>
            </a:extLst>
          </p:cNvPr>
          <p:cNvGrpSpPr/>
          <p:nvPr/>
        </p:nvGrpSpPr>
        <p:grpSpPr>
          <a:xfrm>
            <a:off x="686587" y="4498202"/>
            <a:ext cx="8605446" cy="1690593"/>
            <a:chOff x="1143001" y="1873417"/>
            <a:chExt cx="7207232" cy="1287918"/>
          </a:xfrm>
        </p:grpSpPr>
        <p:pic>
          <p:nvPicPr>
            <p:cNvPr id="11" name="Picture 10">
              <a:extLst>
                <a:ext uri="{FF2B5EF4-FFF2-40B4-BE49-F238E27FC236}">
                  <a16:creationId xmlns:a16="http://schemas.microsoft.com/office/drawing/2014/main" id="{EC1C0A64-F07A-2CFB-800A-C7A8D3AD538A}"/>
                </a:ext>
              </a:extLst>
            </p:cNvPr>
            <p:cNvPicPr>
              <a:picLocks noChangeAspect="1"/>
            </p:cNvPicPr>
            <p:nvPr/>
          </p:nvPicPr>
          <p:blipFill rotWithShape="1">
            <a:blip r:embed="rId5"/>
            <a:srcRect r="4180"/>
            <a:stretch/>
          </p:blipFill>
          <p:spPr>
            <a:xfrm>
              <a:off x="1143001" y="1873417"/>
              <a:ext cx="6639133" cy="1107203"/>
            </a:xfrm>
            <a:prstGeom prst="rect">
              <a:avLst/>
            </a:prstGeom>
          </p:spPr>
        </p:pic>
        <p:cxnSp>
          <p:nvCxnSpPr>
            <p:cNvPr id="13" name="Straight Connector 12">
              <a:extLst>
                <a:ext uri="{FF2B5EF4-FFF2-40B4-BE49-F238E27FC236}">
                  <a16:creationId xmlns:a16="http://schemas.microsoft.com/office/drawing/2014/main" id="{A32B4360-9E20-BB80-6588-A4E3ED55641B}"/>
                </a:ext>
              </a:extLst>
            </p:cNvPr>
            <p:cNvCxnSpPr/>
            <p:nvPr/>
          </p:nvCxnSpPr>
          <p:spPr>
            <a:xfrm>
              <a:off x="6390909" y="2481513"/>
              <a:ext cx="202397" cy="1714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F44A2CC-2BB8-C8E5-5BE3-0D9B85E6CC51}"/>
                </a:ext>
              </a:extLst>
            </p:cNvPr>
            <p:cNvCxnSpPr>
              <a:cxnSpLocks/>
            </p:cNvCxnSpPr>
            <p:nvPr/>
          </p:nvCxnSpPr>
          <p:spPr>
            <a:xfrm>
              <a:off x="6593306" y="2649955"/>
              <a:ext cx="81901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C2368FD-029F-C1EF-5F31-6BEE6B0FFB33}"/>
                </a:ext>
              </a:extLst>
            </p:cNvPr>
            <p:cNvCxnSpPr>
              <a:cxnSpLocks/>
            </p:cNvCxnSpPr>
            <p:nvPr/>
          </p:nvCxnSpPr>
          <p:spPr>
            <a:xfrm flipH="1">
              <a:off x="7409984" y="2475870"/>
              <a:ext cx="187242" cy="18273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BBC17BBD-69C7-4873-7B66-88B9108564C9}"/>
                </a:ext>
              </a:extLst>
            </p:cNvPr>
            <p:cNvSpPr/>
            <p:nvPr/>
          </p:nvSpPr>
          <p:spPr>
            <a:xfrm>
              <a:off x="6728661" y="2603334"/>
              <a:ext cx="586540" cy="91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0" name="Straight Connector 19">
              <a:extLst>
                <a:ext uri="{FF2B5EF4-FFF2-40B4-BE49-F238E27FC236}">
                  <a16:creationId xmlns:a16="http://schemas.microsoft.com/office/drawing/2014/main" id="{B97286B6-6A77-2011-AFCC-FF8427733714}"/>
                </a:ext>
              </a:extLst>
            </p:cNvPr>
            <p:cNvCxnSpPr/>
            <p:nvPr/>
          </p:nvCxnSpPr>
          <p:spPr>
            <a:xfrm>
              <a:off x="6492107" y="2658606"/>
              <a:ext cx="110511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D2D1A96-CCAC-23DC-9632-D6E513959100}"/>
                </a:ext>
              </a:extLst>
            </p:cNvPr>
            <p:cNvCxnSpPr>
              <a:cxnSpLocks/>
            </p:cNvCxnSpPr>
            <p:nvPr/>
          </p:nvCxnSpPr>
          <p:spPr>
            <a:xfrm>
              <a:off x="6492107" y="2658607"/>
              <a:ext cx="0" cy="2829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7711D9F-AD1D-3426-1C27-95EFD0192CA1}"/>
                </a:ext>
              </a:extLst>
            </p:cNvPr>
            <p:cNvSpPr txBox="1"/>
            <p:nvPr/>
          </p:nvSpPr>
          <p:spPr>
            <a:xfrm>
              <a:off x="6597830" y="2861253"/>
              <a:ext cx="1752403" cy="300082"/>
            </a:xfrm>
            <a:prstGeom prst="rect">
              <a:avLst/>
            </a:prstGeom>
            <a:noFill/>
          </p:spPr>
          <p:txBody>
            <a:bodyPr wrap="none" rtlCol="0">
              <a:spAutoFit/>
            </a:bodyPr>
            <a:lstStyle/>
            <a:p>
              <a:r>
                <a:rPr lang="en-US" sz="1350"/>
                <a:t>Laser heater section</a:t>
              </a:r>
            </a:p>
          </p:txBody>
        </p:sp>
      </p:grpSp>
      <p:sp>
        <p:nvSpPr>
          <p:cNvPr id="26" name="Freeform 25">
            <a:extLst>
              <a:ext uri="{FF2B5EF4-FFF2-40B4-BE49-F238E27FC236}">
                <a16:creationId xmlns:a16="http://schemas.microsoft.com/office/drawing/2014/main" id="{FE63C696-7B36-2012-4E3D-812C37DBEE77}"/>
              </a:ext>
            </a:extLst>
          </p:cNvPr>
          <p:cNvSpPr/>
          <p:nvPr/>
        </p:nvSpPr>
        <p:spPr>
          <a:xfrm rot="6168649">
            <a:off x="8458552" y="3428265"/>
            <a:ext cx="2394815" cy="2557190"/>
          </a:xfrm>
          <a:custGeom>
            <a:avLst/>
            <a:gdLst>
              <a:gd name="connsiteX0" fmla="*/ 549 w 2507315"/>
              <a:gd name="connsiteY0" fmla="*/ 1368895 h 1674893"/>
              <a:gd name="connsiteX1" fmla="*/ 35196 w 2507315"/>
              <a:gd name="connsiteY1" fmla="*/ 1298986 h 1674893"/>
              <a:gd name="connsiteX2" fmla="*/ 2259747 w 2507315"/>
              <a:gd name="connsiteY2" fmla="*/ 9528 h 1674893"/>
              <a:gd name="connsiteX3" fmla="*/ 2356207 w 2507315"/>
              <a:gd name="connsiteY3" fmla="*/ 35196 h 1674893"/>
              <a:gd name="connsiteX4" fmla="*/ 2497787 w 2507315"/>
              <a:gd name="connsiteY4" fmla="*/ 279447 h 1674893"/>
              <a:gd name="connsiteX5" fmla="*/ 2472119 w 2507315"/>
              <a:gd name="connsiteY5" fmla="*/ 375907 h 1674893"/>
              <a:gd name="connsiteX6" fmla="*/ 2309330 w 2507315"/>
              <a:gd name="connsiteY6" fmla="*/ 470268 h 1674893"/>
              <a:gd name="connsiteX7" fmla="*/ 2309330 w 2507315"/>
              <a:gd name="connsiteY7" fmla="*/ 662107 h 1674893"/>
              <a:gd name="connsiteX8" fmla="*/ 2369386 w 2507315"/>
              <a:gd name="connsiteY8" fmla="*/ 662107 h 1674893"/>
              <a:gd name="connsiteX9" fmla="*/ 2249274 w 2507315"/>
              <a:gd name="connsiteY9" fmla="*/ 782219 h 1674893"/>
              <a:gd name="connsiteX10" fmla="*/ 2129162 w 2507315"/>
              <a:gd name="connsiteY10" fmla="*/ 662107 h 1674893"/>
              <a:gd name="connsiteX11" fmla="*/ 2189218 w 2507315"/>
              <a:gd name="connsiteY11" fmla="*/ 662107 h 1674893"/>
              <a:gd name="connsiteX12" fmla="*/ 2189218 w 2507315"/>
              <a:gd name="connsiteY12" fmla="*/ 539891 h 1674893"/>
              <a:gd name="connsiteX13" fmla="*/ 247568 w 2507315"/>
              <a:gd name="connsiteY13" fmla="*/ 1665365 h 1674893"/>
              <a:gd name="connsiteX14" fmla="*/ 151108 w 2507315"/>
              <a:gd name="connsiteY14" fmla="*/ 1639697 h 1674893"/>
              <a:gd name="connsiteX15" fmla="*/ 9528 w 2507315"/>
              <a:gd name="connsiteY15" fmla="*/ 1395446 h 1674893"/>
              <a:gd name="connsiteX16" fmla="*/ 549 w 2507315"/>
              <a:gd name="connsiteY16" fmla="*/ 1368895 h 167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7315" h="1674893">
                <a:moveTo>
                  <a:pt x="549" y="1368895"/>
                </a:moveTo>
                <a:cubicBezTo>
                  <a:pt x="-2885" y="1341605"/>
                  <a:pt x="9903" y="1313647"/>
                  <a:pt x="35196" y="1298986"/>
                </a:cubicBezTo>
                <a:lnTo>
                  <a:pt x="2259747" y="9528"/>
                </a:lnTo>
                <a:cubicBezTo>
                  <a:pt x="2293472" y="-10021"/>
                  <a:pt x="2336659" y="1471"/>
                  <a:pt x="2356207" y="35196"/>
                </a:cubicBezTo>
                <a:lnTo>
                  <a:pt x="2497787" y="279447"/>
                </a:lnTo>
                <a:cubicBezTo>
                  <a:pt x="2517336" y="313172"/>
                  <a:pt x="2505844" y="356358"/>
                  <a:pt x="2472119" y="375907"/>
                </a:cubicBezTo>
                <a:lnTo>
                  <a:pt x="2309330" y="470268"/>
                </a:lnTo>
                <a:lnTo>
                  <a:pt x="2309330" y="662107"/>
                </a:lnTo>
                <a:lnTo>
                  <a:pt x="2369386" y="662107"/>
                </a:lnTo>
                <a:lnTo>
                  <a:pt x="2249274" y="782219"/>
                </a:lnTo>
                <a:lnTo>
                  <a:pt x="2129162" y="662107"/>
                </a:lnTo>
                <a:lnTo>
                  <a:pt x="2189218" y="662107"/>
                </a:lnTo>
                <a:lnTo>
                  <a:pt x="2189218" y="539891"/>
                </a:lnTo>
                <a:lnTo>
                  <a:pt x="247568" y="1665365"/>
                </a:lnTo>
                <a:cubicBezTo>
                  <a:pt x="213843" y="1684914"/>
                  <a:pt x="170657" y="1673422"/>
                  <a:pt x="151108" y="1639697"/>
                </a:cubicBezTo>
                <a:lnTo>
                  <a:pt x="9528" y="1395446"/>
                </a:lnTo>
                <a:cubicBezTo>
                  <a:pt x="4641" y="1387014"/>
                  <a:pt x="1694" y="1377992"/>
                  <a:pt x="549" y="1368895"/>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289864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32EF9-30B5-8396-737B-6B4F607D9032}"/>
              </a:ext>
            </a:extLst>
          </p:cNvPr>
          <p:cNvSpPr>
            <a:spLocks noGrp="1"/>
          </p:cNvSpPr>
          <p:nvPr>
            <p:ph type="title"/>
          </p:nvPr>
        </p:nvSpPr>
        <p:spPr/>
        <p:txBody>
          <a:bodyPr/>
          <a:lstStyle/>
          <a:p>
            <a:r>
              <a:rPr lang="en-US" dirty="0"/>
              <a:t>Selected SHC design challenges</a:t>
            </a:r>
          </a:p>
        </p:txBody>
      </p:sp>
      <p:sp>
        <p:nvSpPr>
          <p:cNvPr id="3" name="Content Placeholder 2">
            <a:extLst>
              <a:ext uri="{FF2B5EF4-FFF2-40B4-BE49-F238E27FC236}">
                <a16:creationId xmlns:a16="http://schemas.microsoft.com/office/drawing/2014/main" id="{A14A5ADD-93E4-DF93-14AB-5674F77D323F}"/>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latin typeface="+mj-lt"/>
              </a:rPr>
              <a:t>A </a:t>
            </a:r>
            <a:r>
              <a:rPr lang="en-US" b="1" i="1" dirty="0">
                <a:solidFill>
                  <a:schemeClr val="accent5"/>
                </a:solidFill>
                <a:latin typeface="+mn-lt"/>
              </a:rPr>
              <a:t>high-current ERL </a:t>
            </a:r>
            <a:r>
              <a:rPr lang="en-US" dirty="0">
                <a:latin typeface="+mj-lt"/>
              </a:rPr>
              <a:t>to generate a beam with a uniform energy spread, and a  super gaussian distribution.</a:t>
            </a:r>
          </a:p>
          <a:p>
            <a:pPr marL="457200" indent="-457200">
              <a:buFont typeface="Arial" panose="020B0604020202020204" pitchFamily="34" charset="0"/>
              <a:buChar char="•"/>
            </a:pPr>
            <a:r>
              <a:rPr lang="en-US" dirty="0">
                <a:latin typeface="+mj-lt"/>
              </a:rPr>
              <a:t>A </a:t>
            </a:r>
            <a:r>
              <a:rPr lang="en-US" b="1" i="1" dirty="0">
                <a:solidFill>
                  <a:srgbClr val="105C79"/>
                </a:solidFill>
                <a:latin typeface="+mn-lt"/>
              </a:rPr>
              <a:t>high-quality, high-current </a:t>
            </a:r>
            <a:r>
              <a:rPr lang="en-US" dirty="0">
                <a:latin typeface="+mj-lt"/>
              </a:rPr>
              <a:t>electron beam with </a:t>
            </a:r>
            <a:r>
              <a:rPr lang="en-US" b="1" i="1" dirty="0">
                <a:solidFill>
                  <a:schemeClr val="accent1"/>
                </a:solidFill>
                <a:latin typeface="+mn-lt"/>
              </a:rPr>
              <a:t>a</a:t>
            </a:r>
            <a:r>
              <a:rPr lang="en-US" b="1" dirty="0">
                <a:latin typeface="+mn-lt"/>
              </a:rPr>
              <a:t> </a:t>
            </a:r>
            <a:r>
              <a:rPr lang="en-US" b="1" i="1" dirty="0">
                <a:solidFill>
                  <a:schemeClr val="accent1"/>
                </a:solidFill>
                <a:latin typeface="+mn-lt"/>
              </a:rPr>
              <a:t>small energy spread</a:t>
            </a:r>
            <a:r>
              <a:rPr lang="en-US" dirty="0">
                <a:latin typeface="+mj-lt"/>
              </a:rPr>
              <a:t>, and </a:t>
            </a:r>
            <a:r>
              <a:rPr lang="en-US" b="1" i="1" dirty="0">
                <a:solidFill>
                  <a:schemeClr val="accent1"/>
                </a:solidFill>
                <a:latin typeface="+mn-lt"/>
              </a:rPr>
              <a:t>low noise</a:t>
            </a:r>
            <a:r>
              <a:rPr lang="en-US" dirty="0">
                <a:latin typeface="+mj-lt"/>
              </a:rPr>
              <a:t>. </a:t>
            </a:r>
          </a:p>
          <a:p>
            <a:pPr marL="457200" indent="-457200">
              <a:buFont typeface="Arial" panose="020B0604020202020204" pitchFamily="34" charset="0"/>
              <a:buChar char="•"/>
            </a:pPr>
            <a:r>
              <a:rPr lang="en-US" dirty="0">
                <a:latin typeface="+mj-lt"/>
              </a:rPr>
              <a:t>The total R56 (M to K) must be zero to avoid slice slippage.</a:t>
            </a:r>
            <a:endParaRPr lang="en-US" b="0" dirty="0">
              <a:latin typeface="+mj-lt"/>
              <a:ea typeface="Cambria Math" panose="02040503050406030204" pitchFamily="18" charset="0"/>
            </a:endParaRPr>
          </a:p>
          <a:p>
            <a:pPr marL="457200" indent="-457200">
              <a:buFont typeface="Arial" panose="020B0604020202020204" pitchFamily="34" charset="0"/>
              <a:buChar char="•"/>
            </a:pPr>
            <a:r>
              <a:rPr lang="en-US" dirty="0">
                <a:latin typeface="+mj-lt"/>
              </a:rPr>
              <a:t>Path length control for electrons and hadrons with </a:t>
            </a:r>
            <a:r>
              <a:rPr lang="en-US" b="1" i="1" dirty="0">
                <a:solidFill>
                  <a:schemeClr val="accent5"/>
                </a:solidFill>
                <a:latin typeface="+mn-lt"/>
              </a:rPr>
              <a:t>sub-micron</a:t>
            </a:r>
            <a:r>
              <a:rPr lang="en-US" dirty="0">
                <a:solidFill>
                  <a:schemeClr val="accent5"/>
                </a:solidFill>
                <a:latin typeface="+mj-lt"/>
              </a:rPr>
              <a:t> </a:t>
            </a:r>
            <a:r>
              <a:rPr lang="en-US" dirty="0">
                <a:latin typeface="+mj-lt"/>
              </a:rPr>
              <a:t>accuracy over the 150-meters cooling channel. An exquisite stability of the system.</a:t>
            </a:r>
          </a:p>
          <a:p>
            <a:pPr marL="457200" indent="-457200">
              <a:buFont typeface="Arial" panose="020B0604020202020204" pitchFamily="34" charset="0"/>
              <a:buChar char="•"/>
            </a:pPr>
            <a:endParaRPr lang="en-US" dirty="0">
              <a:latin typeface="+mj-lt"/>
            </a:endParaRPr>
          </a:p>
        </p:txBody>
      </p:sp>
      <p:sp>
        <p:nvSpPr>
          <p:cNvPr id="4" name="Slide Number Placeholder 3">
            <a:extLst>
              <a:ext uri="{FF2B5EF4-FFF2-40B4-BE49-F238E27FC236}">
                <a16:creationId xmlns:a16="http://schemas.microsoft.com/office/drawing/2014/main" id="{ECD2D769-A8C4-F56F-27C3-D25F83D8DD2E}"/>
              </a:ext>
            </a:extLst>
          </p:cNvPr>
          <p:cNvSpPr>
            <a:spLocks noGrp="1"/>
          </p:cNvSpPr>
          <p:nvPr>
            <p:ph type="sldNum" sz="quarter" idx="4"/>
          </p:nvPr>
        </p:nvSpPr>
        <p:spPr/>
        <p:txBody>
          <a:bodyPr/>
          <a:lstStyle/>
          <a:p>
            <a:fld id="{933A556B-7C63-244D-9B7C-B0EA8042B330}" type="slidenum">
              <a:rPr lang="en-US" smtClean="0"/>
              <a:pPr/>
              <a:t>13</a:t>
            </a:fld>
            <a:endParaRPr lang="en-US" dirty="0"/>
          </a:p>
        </p:txBody>
      </p:sp>
    </p:spTree>
    <p:extLst>
      <p:ext uri="{BB962C8B-B14F-4D97-AF65-F5344CB8AC3E}">
        <p14:creationId xmlns:p14="http://schemas.microsoft.com/office/powerpoint/2010/main" val="1964320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39EB3-F546-8C9D-42F6-E0C5BF985F1E}"/>
              </a:ext>
            </a:extLst>
          </p:cNvPr>
          <p:cNvSpPr>
            <a:spLocks noGrp="1"/>
          </p:cNvSpPr>
          <p:nvPr>
            <p:ph type="title"/>
          </p:nvPr>
        </p:nvSpPr>
        <p:spPr/>
        <p:txBody>
          <a:bodyPr/>
          <a:lstStyle/>
          <a:p>
            <a:r>
              <a:rPr lang="en-US" dirty="0"/>
              <a:t>High current ERL</a:t>
            </a:r>
          </a:p>
        </p:txBody>
      </p:sp>
      <p:sp>
        <p:nvSpPr>
          <p:cNvPr id="3" name="Content Placeholder 2">
            <a:extLst>
              <a:ext uri="{FF2B5EF4-FFF2-40B4-BE49-F238E27FC236}">
                <a16:creationId xmlns:a16="http://schemas.microsoft.com/office/drawing/2014/main" id="{5FEA14C5-2D60-CDE7-EDCA-CA330E73536F}"/>
              </a:ext>
            </a:extLst>
          </p:cNvPr>
          <p:cNvSpPr>
            <a:spLocks noGrp="1"/>
          </p:cNvSpPr>
          <p:nvPr>
            <p:ph idx="1"/>
          </p:nvPr>
        </p:nvSpPr>
        <p:spPr>
          <a:xfrm>
            <a:off x="208909" y="1389938"/>
            <a:ext cx="5685113" cy="4207185"/>
          </a:xfrm>
        </p:spPr>
        <p:txBody>
          <a:bodyPr>
            <a:normAutofit fontScale="92500"/>
          </a:bodyPr>
          <a:lstStyle/>
          <a:p>
            <a:pPr marL="342900" indent="-342900">
              <a:buFont typeface="Arial" panose="020B0604020202020204" pitchFamily="34" charset="0"/>
              <a:buChar char="•"/>
            </a:pPr>
            <a:r>
              <a:rPr lang="en-US" altLang="zh-CN" dirty="0"/>
              <a:t>SHC</a:t>
            </a:r>
            <a:r>
              <a:rPr lang="zh-CN" altLang="en-US" dirty="0"/>
              <a:t> </a:t>
            </a:r>
            <a:r>
              <a:rPr lang="en-US" altLang="zh-CN" dirty="0"/>
              <a:t>ERL</a:t>
            </a:r>
            <a:r>
              <a:rPr lang="zh-CN" altLang="en-US" dirty="0"/>
              <a:t> </a:t>
            </a:r>
            <a:r>
              <a:rPr lang="en-US" altLang="zh-CN" dirty="0"/>
              <a:t>is</a:t>
            </a:r>
            <a:r>
              <a:rPr lang="zh-CN" altLang="en-US" dirty="0"/>
              <a:t> </a:t>
            </a:r>
            <a:r>
              <a:rPr lang="en-US" altLang="zh-CN" dirty="0"/>
              <a:t>beyond</a:t>
            </a:r>
            <a:r>
              <a:rPr lang="zh-CN" altLang="en-US" dirty="0"/>
              <a:t> </a:t>
            </a:r>
            <a:r>
              <a:rPr lang="en-US" altLang="zh-CN" dirty="0"/>
              <a:t>the</a:t>
            </a:r>
            <a:r>
              <a:rPr lang="zh-CN" altLang="en-US" dirty="0"/>
              <a:t> </a:t>
            </a:r>
            <a:r>
              <a:rPr lang="en-US" altLang="zh-CN" dirty="0"/>
              <a:t>state</a:t>
            </a:r>
            <a:r>
              <a:rPr lang="zh-CN" altLang="en-US" dirty="0"/>
              <a:t> </a:t>
            </a:r>
            <a:r>
              <a:rPr lang="en-US" altLang="zh-CN" dirty="0"/>
              <a:t>of</a:t>
            </a:r>
            <a:r>
              <a:rPr lang="zh-CN" altLang="en-US" dirty="0"/>
              <a:t> </a:t>
            </a:r>
            <a:r>
              <a:rPr lang="en-US" altLang="zh-CN" dirty="0"/>
              <a:t>the</a:t>
            </a:r>
            <a:r>
              <a:rPr lang="zh-CN" altLang="en-US" dirty="0"/>
              <a:t> </a:t>
            </a:r>
            <a:r>
              <a:rPr lang="en-US" altLang="zh-CN" dirty="0"/>
              <a:t>art.</a:t>
            </a:r>
          </a:p>
          <a:p>
            <a:pPr lvl="1">
              <a:buFont typeface="Courier New" panose="02070309020205020404" pitchFamily="49" charset="0"/>
              <a:buChar char="o"/>
            </a:pPr>
            <a:r>
              <a:rPr lang="en-US" altLang="zh-CN" dirty="0"/>
              <a:t>High</a:t>
            </a:r>
            <a:r>
              <a:rPr lang="zh-CN" altLang="en-US" dirty="0"/>
              <a:t> </a:t>
            </a:r>
            <a:r>
              <a:rPr lang="en-US" altLang="zh-CN" dirty="0"/>
              <a:t>current/charge</a:t>
            </a:r>
          </a:p>
          <a:p>
            <a:pPr lvl="1">
              <a:buFont typeface="Courier New" panose="02070309020205020404" pitchFamily="49" charset="0"/>
              <a:buChar char="o"/>
            </a:pPr>
            <a:r>
              <a:rPr lang="en-US" altLang="zh-CN" dirty="0"/>
              <a:t>electron</a:t>
            </a:r>
            <a:r>
              <a:rPr lang="zh-CN" altLang="en-US" dirty="0"/>
              <a:t> </a:t>
            </a:r>
            <a:r>
              <a:rPr lang="en-US" altLang="zh-CN" dirty="0"/>
              <a:t>source</a:t>
            </a:r>
          </a:p>
          <a:p>
            <a:pPr lvl="1">
              <a:buFont typeface="Courier New" panose="02070309020205020404" pitchFamily="49" charset="0"/>
              <a:buChar char="o"/>
            </a:pPr>
            <a:r>
              <a:rPr lang="en-US" altLang="zh-CN" dirty="0"/>
              <a:t>beam</a:t>
            </a:r>
            <a:r>
              <a:rPr lang="zh-CN" altLang="en-US" dirty="0"/>
              <a:t> </a:t>
            </a:r>
            <a:r>
              <a:rPr lang="en-US" altLang="zh-CN" dirty="0"/>
              <a:t>halo/loss</a:t>
            </a:r>
          </a:p>
          <a:p>
            <a:pPr lvl="1">
              <a:buFont typeface="Courier New" panose="02070309020205020404" pitchFamily="49" charset="0"/>
              <a:buChar char="o"/>
            </a:pPr>
            <a:r>
              <a:rPr lang="en-US" altLang="zh-CN" dirty="0"/>
              <a:t>BBU</a:t>
            </a:r>
          </a:p>
          <a:p>
            <a:pPr lvl="1">
              <a:buFont typeface="Courier New" panose="02070309020205020404" pitchFamily="49" charset="0"/>
              <a:buChar char="o"/>
            </a:pPr>
            <a:r>
              <a:rPr lang="en-US" altLang="zh-CN" dirty="0"/>
              <a:t>CSR</a:t>
            </a:r>
          </a:p>
          <a:p>
            <a:pPr lvl="1">
              <a:buFont typeface="Courier New" panose="02070309020205020404" pitchFamily="49" charset="0"/>
              <a:buChar char="o"/>
            </a:pPr>
            <a:r>
              <a:rPr lang="en-US" altLang="zh-CN" dirty="0"/>
              <a:t>Ion</a:t>
            </a:r>
            <a:r>
              <a:rPr lang="zh-CN" altLang="en-US" dirty="0"/>
              <a:t> </a:t>
            </a:r>
            <a:r>
              <a:rPr lang="en-US" altLang="zh-CN" dirty="0"/>
              <a:t>trapping</a:t>
            </a:r>
          </a:p>
          <a:p>
            <a:pPr marL="342900" indent="-342900">
              <a:buFont typeface="Arial" panose="020B0604020202020204" pitchFamily="34" charset="0"/>
              <a:buChar char="•"/>
            </a:pPr>
            <a:r>
              <a:rPr lang="en-US" altLang="zh-CN" dirty="0"/>
              <a:t>A</a:t>
            </a:r>
            <a:r>
              <a:rPr lang="zh-CN" altLang="en-US" dirty="0"/>
              <a:t> </a:t>
            </a:r>
            <a:r>
              <a:rPr lang="en-US" altLang="zh-CN" dirty="0"/>
              <a:t>full</a:t>
            </a:r>
            <a:r>
              <a:rPr lang="zh-CN" altLang="en-US" dirty="0"/>
              <a:t> </a:t>
            </a:r>
            <a:r>
              <a:rPr lang="en-US" altLang="zh-CN" dirty="0"/>
              <a:t>lattice</a:t>
            </a:r>
            <a:r>
              <a:rPr lang="zh-CN" altLang="en-US" dirty="0"/>
              <a:t> </a:t>
            </a:r>
            <a:r>
              <a:rPr lang="en-US" altLang="zh-CN" dirty="0"/>
              <a:t>has</a:t>
            </a:r>
            <a:r>
              <a:rPr lang="zh-CN" altLang="en-US" dirty="0"/>
              <a:t> </a:t>
            </a:r>
            <a:r>
              <a:rPr lang="en-US" altLang="zh-CN" dirty="0"/>
              <a:t>been</a:t>
            </a:r>
            <a:r>
              <a:rPr lang="zh-CN" altLang="en-US" dirty="0"/>
              <a:t> </a:t>
            </a:r>
            <a:r>
              <a:rPr lang="en-US" altLang="zh-CN" dirty="0"/>
              <a:t>developed.</a:t>
            </a:r>
            <a:r>
              <a:rPr lang="zh-CN" altLang="en-US" dirty="0"/>
              <a:t> </a:t>
            </a:r>
            <a:r>
              <a:rPr lang="en-US" altLang="zh-CN" dirty="0"/>
              <a:t>BBU,</a:t>
            </a:r>
            <a:r>
              <a:rPr lang="zh-CN" altLang="en-US" dirty="0"/>
              <a:t> </a:t>
            </a:r>
            <a:r>
              <a:rPr lang="en-US" altLang="zh-CN" dirty="0"/>
              <a:t>beam</a:t>
            </a:r>
            <a:r>
              <a:rPr lang="zh-CN" altLang="en-US" dirty="0"/>
              <a:t> </a:t>
            </a:r>
            <a:r>
              <a:rPr lang="en-US" altLang="zh-CN" dirty="0"/>
              <a:t>halo,</a:t>
            </a:r>
            <a:r>
              <a:rPr lang="zh-CN" altLang="en-US" dirty="0"/>
              <a:t> </a:t>
            </a:r>
            <a:r>
              <a:rPr lang="en-US" altLang="zh-CN" dirty="0"/>
              <a:t>beam</a:t>
            </a:r>
            <a:r>
              <a:rPr lang="zh-CN" altLang="en-US" dirty="0"/>
              <a:t> </a:t>
            </a:r>
            <a:r>
              <a:rPr lang="en-US" altLang="zh-CN" dirty="0"/>
              <a:t>loading</a:t>
            </a:r>
            <a:r>
              <a:rPr lang="zh-CN" altLang="en-US" dirty="0"/>
              <a:t> </a:t>
            </a:r>
            <a:r>
              <a:rPr lang="en-US" altLang="zh-CN" dirty="0"/>
              <a:t>were</a:t>
            </a:r>
            <a:r>
              <a:rPr lang="zh-CN" altLang="en-US" dirty="0"/>
              <a:t> </a:t>
            </a:r>
            <a:r>
              <a:rPr lang="en-US" altLang="zh-CN" dirty="0"/>
              <a:t>studied.</a:t>
            </a:r>
            <a:r>
              <a:rPr lang="zh-CN" altLang="en-US" dirty="0"/>
              <a:t> </a:t>
            </a:r>
            <a:r>
              <a:rPr lang="en-US" altLang="zh-CN" dirty="0"/>
              <a:t>The</a:t>
            </a:r>
            <a:r>
              <a:rPr lang="zh-CN" altLang="en-US" dirty="0"/>
              <a:t> </a:t>
            </a:r>
            <a:r>
              <a:rPr lang="en-US" altLang="zh-CN" dirty="0"/>
              <a:t>ERL</a:t>
            </a:r>
            <a:r>
              <a:rPr lang="zh-CN" altLang="en-US" dirty="0"/>
              <a:t> </a:t>
            </a:r>
            <a:r>
              <a:rPr lang="en-US" altLang="zh-CN" dirty="0"/>
              <a:t>design</a:t>
            </a:r>
            <a:r>
              <a:rPr lang="zh-CN" altLang="en-US" dirty="0"/>
              <a:t> </a:t>
            </a:r>
            <a:r>
              <a:rPr lang="en-US" altLang="zh-CN" dirty="0"/>
              <a:t>seems</a:t>
            </a:r>
            <a:r>
              <a:rPr lang="zh-CN" altLang="en-US" dirty="0"/>
              <a:t> </a:t>
            </a:r>
            <a:r>
              <a:rPr lang="en-US" altLang="zh-CN" dirty="0"/>
              <a:t>promising,</a:t>
            </a:r>
            <a:r>
              <a:rPr lang="zh-CN" altLang="en-US" dirty="0"/>
              <a:t> </a:t>
            </a:r>
            <a:r>
              <a:rPr lang="en-US" altLang="zh-CN" dirty="0"/>
              <a:t>with the exception of </a:t>
            </a:r>
            <a:r>
              <a:rPr lang="zh-CN" altLang="en-US" dirty="0"/>
              <a:t> </a:t>
            </a:r>
            <a:r>
              <a:rPr lang="en-US" altLang="zh-CN" dirty="0"/>
              <a:t>the</a:t>
            </a:r>
            <a:r>
              <a:rPr lang="zh-CN" altLang="en-US" dirty="0"/>
              <a:t> </a:t>
            </a:r>
            <a:r>
              <a:rPr lang="en-US" altLang="zh-CN" dirty="0"/>
              <a:t>sub-um</a:t>
            </a:r>
            <a:r>
              <a:rPr lang="zh-CN" altLang="en-US" dirty="0"/>
              <a:t> </a:t>
            </a:r>
            <a:r>
              <a:rPr lang="en-US" altLang="zh-CN" dirty="0"/>
              <a:t>longitudinal</a:t>
            </a:r>
            <a:r>
              <a:rPr lang="zh-CN" altLang="en-US" dirty="0"/>
              <a:t> </a:t>
            </a:r>
            <a:r>
              <a:rPr lang="en-US" altLang="zh-CN" dirty="0"/>
              <a:t>alignment requirement.</a:t>
            </a:r>
            <a:endParaRPr lang="en-US" dirty="0"/>
          </a:p>
        </p:txBody>
      </p:sp>
      <p:sp>
        <p:nvSpPr>
          <p:cNvPr id="4" name="Slide Number Placeholder 3">
            <a:extLst>
              <a:ext uri="{FF2B5EF4-FFF2-40B4-BE49-F238E27FC236}">
                <a16:creationId xmlns:a16="http://schemas.microsoft.com/office/drawing/2014/main" id="{C83E0495-F864-01EE-F0E5-463C2BAF8FE2}"/>
              </a:ext>
            </a:extLst>
          </p:cNvPr>
          <p:cNvSpPr>
            <a:spLocks noGrp="1"/>
          </p:cNvSpPr>
          <p:nvPr>
            <p:ph type="sldNum" sz="quarter" idx="4"/>
          </p:nvPr>
        </p:nvSpPr>
        <p:spPr/>
        <p:txBody>
          <a:bodyPr/>
          <a:lstStyle/>
          <a:p>
            <a:fld id="{933A556B-7C63-244D-9B7C-B0EA8042B330}" type="slidenum">
              <a:rPr lang="en-US" smtClean="0"/>
              <a:pPr/>
              <a:t>14</a:t>
            </a:fld>
            <a:endParaRPr lang="en-US" dirty="0"/>
          </a:p>
        </p:txBody>
      </p:sp>
      <p:grpSp>
        <p:nvGrpSpPr>
          <p:cNvPr id="11" name="Group 10">
            <a:extLst>
              <a:ext uri="{FF2B5EF4-FFF2-40B4-BE49-F238E27FC236}">
                <a16:creationId xmlns:a16="http://schemas.microsoft.com/office/drawing/2014/main" id="{3F8EF30A-414A-388B-0C8C-DCC5604A9BFB}"/>
              </a:ext>
            </a:extLst>
          </p:cNvPr>
          <p:cNvGrpSpPr/>
          <p:nvPr/>
        </p:nvGrpSpPr>
        <p:grpSpPr>
          <a:xfrm>
            <a:off x="5762010" y="252000"/>
            <a:ext cx="6221081" cy="4013312"/>
            <a:chOff x="5970919" y="1422344"/>
            <a:chExt cx="6221081" cy="4013312"/>
          </a:xfrm>
        </p:grpSpPr>
        <p:pic>
          <p:nvPicPr>
            <p:cNvPr id="5" name="Picture 4">
              <a:extLst>
                <a:ext uri="{FF2B5EF4-FFF2-40B4-BE49-F238E27FC236}">
                  <a16:creationId xmlns:a16="http://schemas.microsoft.com/office/drawing/2014/main" id="{3241DB7D-C233-F3B8-9FC5-4E665BF3A83A}"/>
                </a:ext>
              </a:extLst>
            </p:cNvPr>
            <p:cNvPicPr>
              <a:picLocks noChangeAspect="1"/>
            </p:cNvPicPr>
            <p:nvPr/>
          </p:nvPicPr>
          <p:blipFill>
            <a:blip r:embed="rId2"/>
            <a:stretch>
              <a:fillRect/>
            </a:stretch>
          </p:blipFill>
          <p:spPr>
            <a:xfrm>
              <a:off x="5970919" y="1422344"/>
              <a:ext cx="6221081" cy="4013312"/>
            </a:xfrm>
            <a:prstGeom prst="rect">
              <a:avLst/>
            </a:prstGeom>
          </p:spPr>
        </p:pic>
        <p:sp>
          <p:nvSpPr>
            <p:cNvPr id="8" name="Freeform 7">
              <a:extLst>
                <a:ext uri="{FF2B5EF4-FFF2-40B4-BE49-F238E27FC236}">
                  <a16:creationId xmlns:a16="http://schemas.microsoft.com/office/drawing/2014/main" id="{5DEDA4CB-035B-3465-572A-E93143EED16A}"/>
                </a:ext>
              </a:extLst>
            </p:cNvPr>
            <p:cNvSpPr/>
            <p:nvPr/>
          </p:nvSpPr>
          <p:spPr>
            <a:xfrm>
              <a:off x="6845643" y="2693773"/>
              <a:ext cx="3547304" cy="2261286"/>
            </a:xfrm>
            <a:custGeom>
              <a:avLst/>
              <a:gdLst>
                <a:gd name="connsiteX0" fmla="*/ 0 w 3547304"/>
                <a:gd name="connsiteY0" fmla="*/ 0 h 2261286"/>
                <a:gd name="connsiteX1" fmla="*/ 457200 w 3547304"/>
                <a:gd name="connsiteY1" fmla="*/ 12357 h 2261286"/>
                <a:gd name="connsiteX2" fmla="*/ 1149179 w 3547304"/>
                <a:gd name="connsiteY2" fmla="*/ 61784 h 2261286"/>
                <a:gd name="connsiteX3" fmla="*/ 1816443 w 3547304"/>
                <a:gd name="connsiteY3" fmla="*/ 210065 h 2261286"/>
                <a:gd name="connsiteX4" fmla="*/ 2879125 w 3547304"/>
                <a:gd name="connsiteY4" fmla="*/ 568411 h 2261286"/>
                <a:gd name="connsiteX5" fmla="*/ 3113903 w 3547304"/>
                <a:gd name="connsiteY5" fmla="*/ 654908 h 2261286"/>
                <a:gd name="connsiteX6" fmla="*/ 3286898 w 3547304"/>
                <a:gd name="connsiteY6" fmla="*/ 778476 h 2261286"/>
                <a:gd name="connsiteX7" fmla="*/ 3410465 w 3547304"/>
                <a:gd name="connsiteY7" fmla="*/ 914400 h 2261286"/>
                <a:gd name="connsiteX8" fmla="*/ 3496962 w 3547304"/>
                <a:gd name="connsiteY8" fmla="*/ 1075038 h 2261286"/>
                <a:gd name="connsiteX9" fmla="*/ 3534033 w 3547304"/>
                <a:gd name="connsiteY9" fmla="*/ 1309816 h 2261286"/>
                <a:gd name="connsiteX10" fmla="*/ 3546389 w 3547304"/>
                <a:gd name="connsiteY10" fmla="*/ 1532238 h 2261286"/>
                <a:gd name="connsiteX11" fmla="*/ 3546389 w 3547304"/>
                <a:gd name="connsiteY11" fmla="*/ 1989438 h 2261286"/>
                <a:gd name="connsiteX12" fmla="*/ 3546389 w 3547304"/>
                <a:gd name="connsiteY12" fmla="*/ 2261286 h 226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47304" h="2261286">
                  <a:moveTo>
                    <a:pt x="0" y="0"/>
                  </a:moveTo>
                  <a:cubicBezTo>
                    <a:pt x="132835" y="1030"/>
                    <a:pt x="265670" y="2060"/>
                    <a:pt x="457200" y="12357"/>
                  </a:cubicBezTo>
                  <a:cubicBezTo>
                    <a:pt x="648730" y="22654"/>
                    <a:pt x="922639" y="28833"/>
                    <a:pt x="1149179" y="61784"/>
                  </a:cubicBezTo>
                  <a:cubicBezTo>
                    <a:pt x="1375719" y="94735"/>
                    <a:pt x="1528119" y="125627"/>
                    <a:pt x="1816443" y="210065"/>
                  </a:cubicBezTo>
                  <a:cubicBezTo>
                    <a:pt x="2104767" y="294503"/>
                    <a:pt x="2662882" y="494271"/>
                    <a:pt x="2879125" y="568411"/>
                  </a:cubicBezTo>
                  <a:cubicBezTo>
                    <a:pt x="3095368" y="642551"/>
                    <a:pt x="3045941" y="619897"/>
                    <a:pt x="3113903" y="654908"/>
                  </a:cubicBezTo>
                  <a:cubicBezTo>
                    <a:pt x="3181865" y="689919"/>
                    <a:pt x="3237471" y="735227"/>
                    <a:pt x="3286898" y="778476"/>
                  </a:cubicBezTo>
                  <a:cubicBezTo>
                    <a:pt x="3336325" y="821725"/>
                    <a:pt x="3375454" y="864973"/>
                    <a:pt x="3410465" y="914400"/>
                  </a:cubicBezTo>
                  <a:cubicBezTo>
                    <a:pt x="3445476" y="963827"/>
                    <a:pt x="3476367" y="1009135"/>
                    <a:pt x="3496962" y="1075038"/>
                  </a:cubicBezTo>
                  <a:cubicBezTo>
                    <a:pt x="3517557" y="1140941"/>
                    <a:pt x="3525795" y="1233616"/>
                    <a:pt x="3534033" y="1309816"/>
                  </a:cubicBezTo>
                  <a:cubicBezTo>
                    <a:pt x="3542271" y="1386016"/>
                    <a:pt x="3544330" y="1418968"/>
                    <a:pt x="3546389" y="1532238"/>
                  </a:cubicBezTo>
                  <a:cubicBezTo>
                    <a:pt x="3548448" y="1645508"/>
                    <a:pt x="3546389" y="1989438"/>
                    <a:pt x="3546389" y="1989438"/>
                  </a:cubicBezTo>
                  <a:lnTo>
                    <a:pt x="3546389" y="2261286"/>
                  </a:lnTo>
                </a:path>
              </a:pathLst>
            </a:custGeom>
            <a:noFill/>
            <a:ln w="38100">
              <a:solidFill>
                <a:srgbClr val="02AA0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a:extLst>
                <a:ext uri="{FF2B5EF4-FFF2-40B4-BE49-F238E27FC236}">
                  <a16:creationId xmlns:a16="http://schemas.microsoft.com/office/drawing/2014/main" id="{6A8A87CE-7830-A4D5-8F81-0A5726BD6BA3}"/>
                </a:ext>
              </a:extLst>
            </p:cNvPr>
            <p:cNvSpPr/>
            <p:nvPr/>
          </p:nvSpPr>
          <p:spPr>
            <a:xfrm>
              <a:off x="9440562" y="2903838"/>
              <a:ext cx="1569308" cy="963827"/>
            </a:xfrm>
            <a:prstGeom prst="arc">
              <a:avLst>
                <a:gd name="adj1" fmla="val 16200000"/>
                <a:gd name="adj2" fmla="val 48762"/>
              </a:avLst>
            </a:prstGeom>
            <a:noFill/>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Up Arrow 9">
              <a:extLst>
                <a:ext uri="{FF2B5EF4-FFF2-40B4-BE49-F238E27FC236}">
                  <a16:creationId xmlns:a16="http://schemas.microsoft.com/office/drawing/2014/main" id="{A3C03778-0414-FA39-B6F4-8D51C0DE7E64}"/>
                </a:ext>
              </a:extLst>
            </p:cNvPr>
            <p:cNvSpPr/>
            <p:nvPr/>
          </p:nvSpPr>
          <p:spPr>
            <a:xfrm rot="2910122">
              <a:off x="10605741" y="3262572"/>
              <a:ext cx="149041" cy="734794"/>
            </a:xfrm>
            <a:prstGeom prst="upArrow">
              <a:avLst/>
            </a:prstGeom>
            <a:solidFill>
              <a:srgbClr val="02AA01"/>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a:extLst>
              <a:ext uri="{FF2B5EF4-FFF2-40B4-BE49-F238E27FC236}">
                <a16:creationId xmlns:a16="http://schemas.microsoft.com/office/drawing/2014/main" id="{E6C09F5E-8272-926F-211D-CDAF7E499D34}"/>
              </a:ext>
            </a:extLst>
          </p:cNvPr>
          <p:cNvPicPr>
            <a:picLocks noChangeAspect="1"/>
          </p:cNvPicPr>
          <p:nvPr/>
        </p:nvPicPr>
        <p:blipFill>
          <a:blip r:embed="rId3"/>
          <a:stretch>
            <a:fillRect/>
          </a:stretch>
        </p:blipFill>
        <p:spPr>
          <a:xfrm>
            <a:off x="6636734" y="4164063"/>
            <a:ext cx="4257120" cy="2648514"/>
          </a:xfrm>
          <a:prstGeom prst="rect">
            <a:avLst/>
          </a:prstGeom>
        </p:spPr>
      </p:pic>
      <p:sp>
        <p:nvSpPr>
          <p:cNvPr id="14" name="TextBox 13">
            <a:extLst>
              <a:ext uri="{FF2B5EF4-FFF2-40B4-BE49-F238E27FC236}">
                <a16:creationId xmlns:a16="http://schemas.microsoft.com/office/drawing/2014/main" id="{E7F28FE5-E960-4FBD-19EE-8FE09637A296}"/>
              </a:ext>
            </a:extLst>
          </p:cNvPr>
          <p:cNvSpPr txBox="1"/>
          <p:nvPr/>
        </p:nvSpPr>
        <p:spPr>
          <a:xfrm>
            <a:off x="374947" y="5403249"/>
            <a:ext cx="5721053" cy="738664"/>
          </a:xfrm>
          <a:prstGeom prst="rect">
            <a:avLst/>
          </a:prstGeom>
          <a:noFill/>
          <a:ln>
            <a:solidFill>
              <a:schemeClr val="accent1">
                <a:shade val="15000"/>
              </a:schemeClr>
            </a:solidFill>
          </a:ln>
        </p:spPr>
        <p:txBody>
          <a:bodyPr wrap="none" rtlCol="0">
            <a:spAutoFit/>
          </a:bodyPr>
          <a:lstStyle/>
          <a:p>
            <a:r>
              <a:rPr lang="en-US" altLang="zh-CN" sz="1400" dirty="0">
                <a:latin typeface="+mj-lt"/>
              </a:rPr>
              <a:t>See the talks in this workshop</a:t>
            </a:r>
          </a:p>
          <a:p>
            <a:r>
              <a:rPr lang="en-US" altLang="zh-CN" sz="1400" dirty="0">
                <a:latin typeface="+mj-lt"/>
              </a:rPr>
              <a:t>K.</a:t>
            </a:r>
            <a:r>
              <a:rPr lang="zh-CN" altLang="en-US" sz="1400" dirty="0">
                <a:latin typeface="+mj-lt"/>
              </a:rPr>
              <a:t> </a:t>
            </a:r>
            <a:r>
              <a:rPr lang="en-US" altLang="zh-CN" sz="1400" dirty="0">
                <a:latin typeface="+mj-lt"/>
              </a:rPr>
              <a:t>Deitrick:</a:t>
            </a:r>
            <a:r>
              <a:rPr lang="zh-CN" altLang="en-US" sz="1400" dirty="0">
                <a:latin typeface="+mj-lt"/>
              </a:rPr>
              <a:t> </a:t>
            </a:r>
            <a:r>
              <a:rPr lang="en-US" altLang="zh-CN" sz="1400" dirty="0">
                <a:latin typeface="+mj-lt"/>
              </a:rPr>
              <a:t>Design</a:t>
            </a:r>
            <a:r>
              <a:rPr lang="zh-CN" altLang="en-US" sz="1400" dirty="0">
                <a:latin typeface="+mj-lt"/>
              </a:rPr>
              <a:t> </a:t>
            </a:r>
            <a:r>
              <a:rPr lang="en-US" altLang="zh-CN" sz="1400" dirty="0">
                <a:latin typeface="+mj-lt"/>
              </a:rPr>
              <a:t>of</a:t>
            </a:r>
            <a:r>
              <a:rPr lang="zh-CN" altLang="en-US" sz="1400" dirty="0">
                <a:latin typeface="+mj-lt"/>
              </a:rPr>
              <a:t> </a:t>
            </a:r>
            <a:r>
              <a:rPr lang="en-US" altLang="zh-CN" sz="1400" dirty="0">
                <a:latin typeface="+mj-lt"/>
              </a:rPr>
              <a:t>a</a:t>
            </a:r>
            <a:r>
              <a:rPr lang="zh-CN" altLang="en-US" sz="1400" dirty="0">
                <a:latin typeface="+mj-lt"/>
              </a:rPr>
              <a:t> </a:t>
            </a:r>
            <a:r>
              <a:rPr lang="en-US" altLang="zh-CN" sz="1400" dirty="0" err="1">
                <a:latin typeface="+mj-lt"/>
              </a:rPr>
              <a:t>Microbunched</a:t>
            </a:r>
            <a:r>
              <a:rPr lang="zh-CN" altLang="en-US" sz="1400" dirty="0">
                <a:latin typeface="+mj-lt"/>
              </a:rPr>
              <a:t> </a:t>
            </a:r>
            <a:r>
              <a:rPr lang="en-US" altLang="zh-CN" sz="1400" dirty="0">
                <a:latin typeface="+mj-lt"/>
              </a:rPr>
              <a:t>electron</a:t>
            </a:r>
            <a:r>
              <a:rPr lang="zh-CN" altLang="en-US" sz="1400" dirty="0">
                <a:latin typeface="+mj-lt"/>
              </a:rPr>
              <a:t> </a:t>
            </a:r>
            <a:r>
              <a:rPr lang="en-US" altLang="zh-CN" sz="1400" dirty="0">
                <a:latin typeface="+mj-lt"/>
              </a:rPr>
              <a:t>cooler</a:t>
            </a:r>
            <a:r>
              <a:rPr lang="zh-CN" altLang="en-US" sz="1400" dirty="0">
                <a:latin typeface="+mj-lt"/>
              </a:rPr>
              <a:t> </a:t>
            </a:r>
            <a:r>
              <a:rPr lang="en-US" altLang="zh-CN" sz="1400" dirty="0">
                <a:latin typeface="+mj-lt"/>
              </a:rPr>
              <a:t>Energy</a:t>
            </a:r>
            <a:r>
              <a:rPr lang="zh-CN" altLang="en-US" sz="1400" dirty="0">
                <a:latin typeface="+mj-lt"/>
              </a:rPr>
              <a:t> </a:t>
            </a:r>
            <a:r>
              <a:rPr lang="en-US" altLang="zh-CN" sz="1400" dirty="0">
                <a:latin typeface="+mj-lt"/>
              </a:rPr>
              <a:t>recovery</a:t>
            </a:r>
            <a:r>
              <a:rPr lang="zh-CN" altLang="en-US" sz="1400" dirty="0">
                <a:latin typeface="+mj-lt"/>
              </a:rPr>
              <a:t> </a:t>
            </a:r>
            <a:r>
              <a:rPr lang="en-US" altLang="zh-CN" sz="1400" dirty="0">
                <a:latin typeface="+mj-lt"/>
              </a:rPr>
              <a:t>Linac</a:t>
            </a:r>
          </a:p>
          <a:p>
            <a:r>
              <a:rPr lang="en-US" altLang="zh-CN" sz="1400" dirty="0">
                <a:latin typeface="+mj-lt"/>
              </a:rPr>
              <a:t>S.</a:t>
            </a:r>
            <a:r>
              <a:rPr lang="zh-CN" altLang="en-US" sz="1400" dirty="0">
                <a:latin typeface="+mj-lt"/>
              </a:rPr>
              <a:t> </a:t>
            </a:r>
            <a:r>
              <a:rPr lang="en-US" altLang="zh-CN" sz="1400" dirty="0" err="1">
                <a:latin typeface="+mj-lt"/>
              </a:rPr>
              <a:t>Setiniyaz</a:t>
            </a:r>
            <a:r>
              <a:rPr lang="en-US" altLang="zh-CN" sz="1400" dirty="0">
                <a:latin typeface="+mj-lt"/>
              </a:rPr>
              <a:t>:</a:t>
            </a:r>
            <a:r>
              <a:rPr lang="zh-CN" altLang="en-US" sz="1400" dirty="0">
                <a:latin typeface="+mj-lt"/>
              </a:rPr>
              <a:t> </a:t>
            </a:r>
            <a:r>
              <a:rPr lang="en-US" altLang="zh-CN" sz="1400" dirty="0">
                <a:latin typeface="+mj-lt"/>
              </a:rPr>
              <a:t>BBU</a:t>
            </a:r>
            <a:r>
              <a:rPr lang="zh-CN" altLang="en-US" sz="1400" dirty="0">
                <a:latin typeface="+mj-lt"/>
              </a:rPr>
              <a:t> </a:t>
            </a:r>
            <a:r>
              <a:rPr lang="en-US" altLang="zh-CN" sz="1400" dirty="0">
                <a:latin typeface="+mj-lt"/>
              </a:rPr>
              <a:t>thresholds</a:t>
            </a:r>
            <a:r>
              <a:rPr lang="zh-CN" altLang="en-US" sz="1400" dirty="0">
                <a:latin typeface="+mj-lt"/>
              </a:rPr>
              <a:t> </a:t>
            </a:r>
            <a:r>
              <a:rPr lang="en-US" altLang="zh-CN" sz="1400" dirty="0">
                <a:latin typeface="+mj-lt"/>
              </a:rPr>
              <a:t>and</a:t>
            </a:r>
            <a:r>
              <a:rPr lang="zh-CN" altLang="en-US" sz="1400" dirty="0">
                <a:latin typeface="+mj-lt"/>
              </a:rPr>
              <a:t> </a:t>
            </a:r>
            <a:r>
              <a:rPr lang="en-US" altLang="zh-CN" sz="1400" dirty="0">
                <a:latin typeface="+mj-lt"/>
              </a:rPr>
              <a:t>Digital</a:t>
            </a:r>
            <a:r>
              <a:rPr lang="zh-CN" altLang="en-US" sz="1400" dirty="0">
                <a:latin typeface="+mj-lt"/>
              </a:rPr>
              <a:t> </a:t>
            </a:r>
            <a:r>
              <a:rPr lang="en-US" altLang="zh-CN" sz="1400" dirty="0">
                <a:latin typeface="+mj-lt"/>
              </a:rPr>
              <a:t>Feedback</a:t>
            </a:r>
            <a:r>
              <a:rPr lang="zh-CN" altLang="en-US" sz="1400" dirty="0">
                <a:latin typeface="+mj-lt"/>
              </a:rPr>
              <a:t> </a:t>
            </a:r>
            <a:r>
              <a:rPr lang="en-US" altLang="zh-CN" sz="1400" dirty="0">
                <a:latin typeface="+mj-lt"/>
              </a:rPr>
              <a:t>Suppression</a:t>
            </a:r>
            <a:r>
              <a:rPr lang="zh-CN" altLang="en-US" sz="1400" dirty="0">
                <a:latin typeface="+mj-lt"/>
              </a:rPr>
              <a:t> </a:t>
            </a:r>
            <a:r>
              <a:rPr lang="en-US" altLang="zh-CN" sz="1400" dirty="0">
                <a:latin typeface="+mj-lt"/>
              </a:rPr>
              <a:t>in</a:t>
            </a:r>
            <a:r>
              <a:rPr lang="zh-CN" altLang="en-US" sz="1400" dirty="0">
                <a:latin typeface="+mj-lt"/>
              </a:rPr>
              <a:t> </a:t>
            </a:r>
            <a:r>
              <a:rPr lang="en-US" altLang="zh-CN" sz="1400" dirty="0">
                <a:latin typeface="+mj-lt"/>
              </a:rPr>
              <a:t>the</a:t>
            </a:r>
            <a:r>
              <a:rPr lang="zh-CN" altLang="en-US" sz="1400" dirty="0">
                <a:latin typeface="+mj-lt"/>
              </a:rPr>
              <a:t> </a:t>
            </a:r>
            <a:r>
              <a:rPr lang="en-US" altLang="zh-CN" sz="1400" dirty="0">
                <a:latin typeface="+mj-lt"/>
              </a:rPr>
              <a:t>EIC</a:t>
            </a:r>
            <a:r>
              <a:rPr lang="zh-CN" altLang="en-US" sz="1400" dirty="0">
                <a:latin typeface="+mj-lt"/>
              </a:rPr>
              <a:t> </a:t>
            </a:r>
            <a:r>
              <a:rPr lang="en-US" altLang="zh-CN" sz="1400" dirty="0">
                <a:latin typeface="+mj-lt"/>
              </a:rPr>
              <a:t>ERL</a:t>
            </a:r>
            <a:endParaRPr lang="en-US" sz="1400" dirty="0">
              <a:latin typeface="+mj-lt"/>
            </a:endParaRPr>
          </a:p>
        </p:txBody>
      </p:sp>
    </p:spTree>
    <p:extLst>
      <p:ext uri="{BB962C8B-B14F-4D97-AF65-F5344CB8AC3E}">
        <p14:creationId xmlns:p14="http://schemas.microsoft.com/office/powerpoint/2010/main" val="1300691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0214F5-5E12-FAE1-675A-A3FA8CD2AEAB}"/>
              </a:ext>
            </a:extLst>
          </p:cNvPr>
          <p:cNvPicPr>
            <a:picLocks noChangeAspect="1"/>
          </p:cNvPicPr>
          <p:nvPr/>
        </p:nvPicPr>
        <p:blipFill>
          <a:blip r:embed="rId3"/>
          <a:stretch>
            <a:fillRect/>
          </a:stretch>
        </p:blipFill>
        <p:spPr>
          <a:xfrm>
            <a:off x="3081443" y="3713705"/>
            <a:ext cx="3178740" cy="2231881"/>
          </a:xfrm>
          <a:prstGeom prst="rect">
            <a:avLst/>
          </a:prstGeom>
        </p:spPr>
      </p:pic>
      <p:sp>
        <p:nvSpPr>
          <p:cNvPr id="2" name="Title 1">
            <a:extLst>
              <a:ext uri="{FF2B5EF4-FFF2-40B4-BE49-F238E27FC236}">
                <a16:creationId xmlns:a16="http://schemas.microsoft.com/office/drawing/2014/main" id="{19129739-2E36-7206-A5A4-57DAF42C8BA2}"/>
              </a:ext>
            </a:extLst>
          </p:cNvPr>
          <p:cNvSpPr>
            <a:spLocks noGrp="1"/>
          </p:cNvSpPr>
          <p:nvPr>
            <p:ph type="title"/>
          </p:nvPr>
        </p:nvSpPr>
        <p:spPr/>
        <p:txBody>
          <a:bodyPr/>
          <a:lstStyle/>
          <a:p>
            <a:r>
              <a:rPr lang="en-US" dirty="0"/>
              <a:t>Creating</a:t>
            </a:r>
            <a:r>
              <a:rPr lang="en-US" sz="4000" dirty="0"/>
              <a:t> a Super-Gaussian bunch in the Cooler</a:t>
            </a:r>
            <a:endParaRPr lang="en-US" dirty="0"/>
          </a:p>
        </p:txBody>
      </p:sp>
      <p:pic>
        <p:nvPicPr>
          <p:cNvPr id="6" name="Picture 2">
            <a:extLst>
              <a:ext uri="{FF2B5EF4-FFF2-40B4-BE49-F238E27FC236}">
                <a16:creationId xmlns:a16="http://schemas.microsoft.com/office/drawing/2014/main" id="{1E183592-027B-477B-7507-25757FA6FDA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6877" y="3713705"/>
            <a:ext cx="2926787" cy="219180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9BE1D9D-5007-F749-D0ED-5503D5C9B55B}"/>
              </a:ext>
            </a:extLst>
          </p:cNvPr>
          <p:cNvSpPr txBox="1"/>
          <p:nvPr/>
        </p:nvSpPr>
        <p:spPr>
          <a:xfrm>
            <a:off x="1148360" y="1251895"/>
            <a:ext cx="3685624" cy="369332"/>
          </a:xfrm>
          <a:prstGeom prst="rect">
            <a:avLst/>
          </a:prstGeom>
          <a:noFill/>
        </p:spPr>
        <p:txBody>
          <a:bodyPr wrap="none" rtlCol="0">
            <a:spAutoFit/>
          </a:bodyPr>
          <a:lstStyle/>
          <a:p>
            <a:r>
              <a:rPr lang="en-US" dirty="0">
                <a:latin typeface="Avenir Book" panose="02000503020000020003" pitchFamily="2" charset="0"/>
              </a:rPr>
              <a:t>Initial Laser distribution in the gun</a:t>
            </a:r>
          </a:p>
        </p:txBody>
      </p:sp>
      <p:sp>
        <p:nvSpPr>
          <p:cNvPr id="9" name="TextBox 8">
            <a:extLst>
              <a:ext uri="{FF2B5EF4-FFF2-40B4-BE49-F238E27FC236}">
                <a16:creationId xmlns:a16="http://schemas.microsoft.com/office/drawing/2014/main" id="{621B8ADA-3267-B6CF-7B33-567455363753}"/>
              </a:ext>
            </a:extLst>
          </p:cNvPr>
          <p:cNvSpPr txBox="1"/>
          <p:nvPr/>
        </p:nvSpPr>
        <p:spPr>
          <a:xfrm>
            <a:off x="428237" y="3344373"/>
            <a:ext cx="5879628" cy="369332"/>
          </a:xfrm>
          <a:prstGeom prst="rect">
            <a:avLst/>
          </a:prstGeom>
          <a:noFill/>
        </p:spPr>
        <p:txBody>
          <a:bodyPr wrap="square" rtlCol="0">
            <a:spAutoFit/>
          </a:bodyPr>
          <a:lstStyle/>
          <a:p>
            <a:r>
              <a:rPr lang="en-US" dirty="0">
                <a:latin typeface="Avenir Book" panose="02000503020000020003" pitchFamily="2" charset="0"/>
              </a:rPr>
              <a:t>Super-Gaussian distribution at the end of Linac </a:t>
            </a:r>
          </a:p>
        </p:txBody>
      </p:sp>
      <p:sp>
        <p:nvSpPr>
          <p:cNvPr id="11" name="TextBox 10">
            <a:extLst>
              <a:ext uri="{FF2B5EF4-FFF2-40B4-BE49-F238E27FC236}">
                <a16:creationId xmlns:a16="http://schemas.microsoft.com/office/drawing/2014/main" id="{6030BE56-9855-703C-1477-23C7B56A489E}"/>
              </a:ext>
            </a:extLst>
          </p:cNvPr>
          <p:cNvSpPr txBox="1"/>
          <p:nvPr/>
        </p:nvSpPr>
        <p:spPr>
          <a:xfrm>
            <a:off x="5933660" y="5146877"/>
            <a:ext cx="6383329"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venir Book" panose="02000503020000020003" pitchFamily="2" charset="0"/>
              </a:rPr>
              <a:t>A uniform current along the bunch provides a higher cooling rate</a:t>
            </a:r>
          </a:p>
          <a:p>
            <a:pPr marL="285750" indent="-285750">
              <a:buFont typeface="Arial" panose="020B0604020202020204" pitchFamily="34" charset="0"/>
              <a:buChar char="•"/>
            </a:pPr>
            <a:r>
              <a:rPr lang="en-US" altLang="zh-CN" dirty="0">
                <a:latin typeface="Avenir Book" panose="02000503020000020003" pitchFamily="2" charset="0"/>
              </a:rPr>
              <a:t>The chicane’s</a:t>
            </a:r>
            <a:r>
              <a:rPr lang="zh-CN" altLang="en-US" dirty="0">
                <a:latin typeface="Avenir Book" panose="02000503020000020003" pitchFamily="2" charset="0"/>
              </a:rPr>
              <a:t> </a:t>
            </a:r>
            <a:r>
              <a:rPr lang="en-US" dirty="0">
                <a:latin typeface="Avenir Book" panose="02000503020000020003" pitchFamily="2" charset="0"/>
              </a:rPr>
              <a:t>T</a:t>
            </a:r>
            <a:r>
              <a:rPr lang="en-US" baseline="-25000" dirty="0">
                <a:latin typeface="Avenir Book" panose="02000503020000020003" pitchFamily="2" charset="0"/>
              </a:rPr>
              <a:t>566</a:t>
            </a:r>
            <a:r>
              <a:rPr lang="en-US" dirty="0">
                <a:latin typeface="Avenir Book" panose="02000503020000020003" pitchFamily="2" charset="0"/>
              </a:rPr>
              <a:t> is compensated here using 3</a:t>
            </a:r>
            <a:r>
              <a:rPr lang="en-US" baseline="30000" dirty="0">
                <a:latin typeface="Avenir Book" panose="02000503020000020003" pitchFamily="2" charset="0"/>
              </a:rPr>
              <a:t>rd</a:t>
            </a:r>
            <a:r>
              <a:rPr lang="en-US" dirty="0">
                <a:latin typeface="Avenir Book" panose="02000503020000020003" pitchFamily="2" charset="0"/>
              </a:rPr>
              <a:t> harmonic RF gradient</a:t>
            </a:r>
          </a:p>
          <a:p>
            <a:pPr marL="285750" indent="-285750">
              <a:buFont typeface="Arial" panose="020B0604020202020204" pitchFamily="34" charset="0"/>
              <a:buChar char="•"/>
            </a:pPr>
            <a:r>
              <a:rPr lang="en-US" dirty="0">
                <a:latin typeface="Avenir Book" panose="02000503020000020003" pitchFamily="2" charset="0"/>
              </a:rPr>
              <a:t>While simulation shows sound results, what are the practical implication for commissioning?</a:t>
            </a:r>
          </a:p>
        </p:txBody>
      </p:sp>
      <p:graphicFrame>
        <p:nvGraphicFramePr>
          <p:cNvPr id="15" name="Table 26">
            <a:extLst>
              <a:ext uri="{FF2B5EF4-FFF2-40B4-BE49-F238E27FC236}">
                <a16:creationId xmlns:a16="http://schemas.microsoft.com/office/drawing/2014/main" id="{AEB264DB-872D-EBA3-24C5-4F6111BFFD23}"/>
              </a:ext>
            </a:extLst>
          </p:cNvPr>
          <p:cNvGraphicFramePr>
            <a:graphicFrameLocks noGrp="1"/>
          </p:cNvGraphicFramePr>
          <p:nvPr>
            <p:extLst>
              <p:ext uri="{D42A27DB-BD31-4B8C-83A1-F6EECF244321}">
                <p14:modId xmlns:p14="http://schemas.microsoft.com/office/powerpoint/2010/main" val="2469251253"/>
              </p:ext>
            </p:extLst>
          </p:nvPr>
        </p:nvGraphicFramePr>
        <p:xfrm>
          <a:off x="6984702" y="2999263"/>
          <a:ext cx="4701880" cy="2080260"/>
        </p:xfrm>
        <a:graphic>
          <a:graphicData uri="http://schemas.openxmlformats.org/drawingml/2006/table">
            <a:tbl>
              <a:tblPr firstRow="1" bandRow="1">
                <a:tableStyleId>{5C22544A-7EE6-4342-B048-85BDC9FD1C3A}</a:tableStyleId>
              </a:tblPr>
              <a:tblGrid>
                <a:gridCol w="2350940">
                  <a:extLst>
                    <a:ext uri="{9D8B030D-6E8A-4147-A177-3AD203B41FA5}">
                      <a16:colId xmlns:a16="http://schemas.microsoft.com/office/drawing/2014/main" val="2094989633"/>
                    </a:ext>
                  </a:extLst>
                </a:gridCol>
                <a:gridCol w="2350940">
                  <a:extLst>
                    <a:ext uri="{9D8B030D-6E8A-4147-A177-3AD203B41FA5}">
                      <a16:colId xmlns:a16="http://schemas.microsoft.com/office/drawing/2014/main" val="2352779881"/>
                    </a:ext>
                  </a:extLst>
                </a:gridCol>
              </a:tblGrid>
              <a:tr h="278130">
                <a:tc>
                  <a:txBody>
                    <a:bodyPr/>
                    <a:lstStyle/>
                    <a:p>
                      <a:r>
                        <a:rPr lang="en-US" sz="1800" dirty="0">
                          <a:latin typeface="+mj-lt"/>
                        </a:rPr>
                        <a:t>3D GPT simulation</a:t>
                      </a:r>
                    </a:p>
                  </a:txBody>
                  <a:tcPr marL="68580" marR="68580" marT="34290" marB="34290">
                    <a:solidFill>
                      <a:srgbClr val="24407B"/>
                    </a:solidFill>
                  </a:tcPr>
                </a:tc>
                <a:tc>
                  <a:txBody>
                    <a:bodyPr/>
                    <a:lstStyle/>
                    <a:p>
                      <a:r>
                        <a:rPr lang="en-US" sz="1800" dirty="0">
                          <a:latin typeface="+mj-lt"/>
                        </a:rPr>
                        <a:t> Beam parameters</a:t>
                      </a:r>
                    </a:p>
                  </a:txBody>
                  <a:tcPr marL="68580" marR="68580" marT="34290" marB="34290">
                    <a:solidFill>
                      <a:srgbClr val="24407B"/>
                    </a:solidFill>
                  </a:tcPr>
                </a:tc>
                <a:extLst>
                  <a:ext uri="{0D108BD9-81ED-4DB2-BD59-A6C34878D82A}">
                    <a16:rowId xmlns:a16="http://schemas.microsoft.com/office/drawing/2014/main" val="2916461940"/>
                  </a:ext>
                </a:extLst>
              </a:tr>
              <a:tr h="278130">
                <a:tc>
                  <a:txBody>
                    <a:bodyPr/>
                    <a:lstStyle/>
                    <a:p>
                      <a:r>
                        <a:rPr lang="en-US" sz="1800" dirty="0">
                          <a:latin typeface="+mj-lt"/>
                        </a:rPr>
                        <a:t>Bunch charge</a:t>
                      </a:r>
                    </a:p>
                  </a:txBody>
                  <a:tcPr marL="68580" marR="68580" marT="34290" marB="34290"/>
                </a:tc>
                <a:tc>
                  <a:txBody>
                    <a:bodyPr/>
                    <a:lstStyle/>
                    <a:p>
                      <a:r>
                        <a:rPr lang="en-US" sz="1800" dirty="0">
                          <a:latin typeface="+mj-lt"/>
                        </a:rPr>
                        <a:t>1 </a:t>
                      </a:r>
                      <a:r>
                        <a:rPr lang="en-US" sz="1800" dirty="0" err="1">
                          <a:latin typeface="+mj-lt"/>
                        </a:rPr>
                        <a:t>nC</a:t>
                      </a:r>
                      <a:endParaRPr lang="en-US" sz="1800" dirty="0">
                        <a:latin typeface="+mj-lt"/>
                      </a:endParaRPr>
                    </a:p>
                  </a:txBody>
                  <a:tcPr/>
                </a:tc>
                <a:extLst>
                  <a:ext uri="{0D108BD9-81ED-4DB2-BD59-A6C34878D82A}">
                    <a16:rowId xmlns:a16="http://schemas.microsoft.com/office/drawing/2014/main" val="3197688070"/>
                  </a:ext>
                </a:extLst>
              </a:tr>
              <a:tr h="278130">
                <a:tc>
                  <a:txBody>
                    <a:bodyPr/>
                    <a:lstStyle/>
                    <a:p>
                      <a:r>
                        <a:rPr lang="en-US" sz="1800" dirty="0">
                          <a:latin typeface="+mj-lt"/>
                        </a:rPr>
                        <a:t>RMS emittance x/y</a:t>
                      </a:r>
                    </a:p>
                  </a:txBody>
                  <a:tcPr marL="68580" marR="68580" marT="34290" marB="34290"/>
                </a:tc>
                <a:tc>
                  <a:txBody>
                    <a:bodyPr/>
                    <a:lstStyle/>
                    <a:p>
                      <a:r>
                        <a:rPr lang="en-US" sz="1800" dirty="0">
                          <a:latin typeface="+mj-lt"/>
                        </a:rPr>
                        <a:t>2.6 mm-</a:t>
                      </a:r>
                      <a:r>
                        <a:rPr lang="en-US" sz="1800" dirty="0" err="1">
                          <a:latin typeface="+mj-lt"/>
                        </a:rPr>
                        <a:t>mrad</a:t>
                      </a:r>
                      <a:endParaRPr lang="en-US" sz="1800" dirty="0">
                        <a:latin typeface="+mj-lt"/>
                      </a:endParaRPr>
                    </a:p>
                  </a:txBody>
                  <a:tcPr marL="68580" marR="68580" marT="34290" marB="34290"/>
                </a:tc>
                <a:extLst>
                  <a:ext uri="{0D108BD9-81ED-4DB2-BD59-A6C34878D82A}">
                    <a16:rowId xmlns:a16="http://schemas.microsoft.com/office/drawing/2014/main" val="1689996772"/>
                  </a:ext>
                </a:extLst>
              </a:tr>
              <a:tr h="278130">
                <a:tc>
                  <a:txBody>
                    <a:bodyPr/>
                    <a:lstStyle/>
                    <a:p>
                      <a:r>
                        <a:rPr lang="en-US" sz="1800" dirty="0">
                          <a:latin typeface="+mj-lt"/>
                        </a:rPr>
                        <a:t>rms </a:t>
                      </a:r>
                      <a:r>
                        <a:rPr lang="en-US" sz="1800" dirty="0" err="1">
                          <a:latin typeface="+mj-lt"/>
                        </a:rPr>
                        <a:t>dp</a:t>
                      </a:r>
                      <a:r>
                        <a:rPr lang="en-US" sz="1800" dirty="0">
                          <a:latin typeface="+mj-lt"/>
                        </a:rPr>
                        <a:t>/p</a:t>
                      </a:r>
                    </a:p>
                  </a:txBody>
                  <a:tcPr marL="68580" marR="68580" marT="34290" marB="34290"/>
                </a:tc>
                <a:tc>
                  <a:txBody>
                    <a:bodyPr/>
                    <a:lstStyle/>
                    <a:p>
                      <a:r>
                        <a:rPr lang="en-US" sz="1800" dirty="0">
                          <a:latin typeface="+mj-lt"/>
                        </a:rPr>
                        <a:t>5e-5</a:t>
                      </a:r>
                    </a:p>
                  </a:txBody>
                  <a:tcPr marL="68580" marR="68580" marT="34290" marB="34290"/>
                </a:tc>
                <a:extLst>
                  <a:ext uri="{0D108BD9-81ED-4DB2-BD59-A6C34878D82A}">
                    <a16:rowId xmlns:a16="http://schemas.microsoft.com/office/drawing/2014/main" val="2051595860"/>
                  </a:ext>
                </a:extLst>
              </a:tr>
              <a:tr h="278130">
                <a:tc>
                  <a:txBody>
                    <a:bodyPr/>
                    <a:lstStyle/>
                    <a:p>
                      <a:r>
                        <a:rPr lang="en-US" sz="1800" dirty="0">
                          <a:latin typeface="+mj-lt"/>
                        </a:rPr>
                        <a:t>Slice </a:t>
                      </a:r>
                      <a:r>
                        <a:rPr lang="en-US" sz="1800" dirty="0" err="1">
                          <a:latin typeface="+mj-lt"/>
                        </a:rPr>
                        <a:t>dp</a:t>
                      </a:r>
                      <a:r>
                        <a:rPr lang="en-US" sz="1800" dirty="0">
                          <a:latin typeface="+mj-lt"/>
                        </a:rPr>
                        <a:t>/p</a:t>
                      </a:r>
                    </a:p>
                  </a:txBody>
                  <a:tcPr marL="68580" marR="68580" marT="34290" marB="34290"/>
                </a:tc>
                <a:tc>
                  <a:txBody>
                    <a:bodyPr/>
                    <a:lstStyle/>
                    <a:p>
                      <a:r>
                        <a:rPr lang="en-US" sz="1800" dirty="0">
                          <a:latin typeface="+mj-lt"/>
                        </a:rPr>
                        <a:t>&lt; 3e-5</a:t>
                      </a:r>
                    </a:p>
                  </a:txBody>
                  <a:tcPr marL="68580" marR="68580" marT="34290" marB="34290"/>
                </a:tc>
                <a:extLst>
                  <a:ext uri="{0D108BD9-81ED-4DB2-BD59-A6C34878D82A}">
                    <a16:rowId xmlns:a16="http://schemas.microsoft.com/office/drawing/2014/main" val="4098893401"/>
                  </a:ext>
                </a:extLst>
              </a:tr>
              <a:tr h="278130">
                <a:tc>
                  <a:txBody>
                    <a:bodyPr/>
                    <a:lstStyle/>
                    <a:p>
                      <a:r>
                        <a:rPr lang="en-US" sz="1800" dirty="0">
                          <a:latin typeface="+mj-lt"/>
                        </a:rPr>
                        <a:t>rms Bunch length</a:t>
                      </a:r>
                    </a:p>
                  </a:txBody>
                  <a:tcPr marL="68580" marR="68580" marT="34290" marB="34290"/>
                </a:tc>
                <a:tc>
                  <a:txBody>
                    <a:bodyPr/>
                    <a:lstStyle/>
                    <a:p>
                      <a:r>
                        <a:rPr lang="en-US" sz="1800" dirty="0">
                          <a:latin typeface="+mj-lt"/>
                        </a:rPr>
                        <a:t>7 mm</a:t>
                      </a:r>
                    </a:p>
                  </a:txBody>
                  <a:tcPr marL="68580" marR="68580" marT="34290" marB="34290"/>
                </a:tc>
                <a:extLst>
                  <a:ext uri="{0D108BD9-81ED-4DB2-BD59-A6C34878D82A}">
                    <a16:rowId xmlns:a16="http://schemas.microsoft.com/office/drawing/2014/main" val="4165461873"/>
                  </a:ext>
                </a:extLst>
              </a:tr>
            </a:tbl>
          </a:graphicData>
        </a:graphic>
      </p:graphicFrame>
      <p:grpSp>
        <p:nvGrpSpPr>
          <p:cNvPr id="10" name="Group 9">
            <a:extLst>
              <a:ext uri="{FF2B5EF4-FFF2-40B4-BE49-F238E27FC236}">
                <a16:creationId xmlns:a16="http://schemas.microsoft.com/office/drawing/2014/main" id="{3FF514E3-2149-B2F7-B05D-95BBE96AB6ED}"/>
              </a:ext>
            </a:extLst>
          </p:cNvPr>
          <p:cNvGrpSpPr/>
          <p:nvPr/>
        </p:nvGrpSpPr>
        <p:grpSpPr>
          <a:xfrm>
            <a:off x="1486586" y="1567333"/>
            <a:ext cx="2855956" cy="1777040"/>
            <a:chOff x="1486586" y="1567333"/>
            <a:chExt cx="2855956" cy="1777040"/>
          </a:xfrm>
        </p:grpSpPr>
        <p:pic>
          <p:nvPicPr>
            <p:cNvPr id="5" name="Picture 4">
              <a:extLst>
                <a:ext uri="{FF2B5EF4-FFF2-40B4-BE49-F238E27FC236}">
                  <a16:creationId xmlns:a16="http://schemas.microsoft.com/office/drawing/2014/main" id="{0261F1D9-1001-1BAD-FE0E-A74634039AF7}"/>
                </a:ext>
              </a:extLst>
            </p:cNvPr>
            <p:cNvPicPr>
              <a:picLocks noChangeAspect="1"/>
            </p:cNvPicPr>
            <p:nvPr/>
          </p:nvPicPr>
          <p:blipFill>
            <a:blip r:embed="rId5"/>
            <a:stretch>
              <a:fillRect/>
            </a:stretch>
          </p:blipFill>
          <p:spPr>
            <a:xfrm>
              <a:off x="1486586" y="1567333"/>
              <a:ext cx="2855956" cy="1777040"/>
            </a:xfrm>
            <a:prstGeom prst="rect">
              <a:avLst/>
            </a:prstGeom>
          </p:spPr>
        </p:pic>
        <p:cxnSp>
          <p:nvCxnSpPr>
            <p:cNvPr id="12" name="Straight Arrow Connector 11">
              <a:extLst>
                <a:ext uri="{FF2B5EF4-FFF2-40B4-BE49-F238E27FC236}">
                  <a16:creationId xmlns:a16="http://schemas.microsoft.com/office/drawing/2014/main" id="{70CADACD-60EB-D83F-6DC3-C7E8BD98CDB2}"/>
                </a:ext>
              </a:extLst>
            </p:cNvPr>
            <p:cNvCxnSpPr/>
            <p:nvPr/>
          </p:nvCxnSpPr>
          <p:spPr>
            <a:xfrm>
              <a:off x="2334159" y="1820297"/>
              <a:ext cx="414780"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E7345D7-DFD3-5312-CCAB-6239D48A977C}"/>
                </a:ext>
              </a:extLst>
            </p:cNvPr>
            <p:cNvCxnSpPr>
              <a:cxnSpLocks/>
            </p:cNvCxnSpPr>
            <p:nvPr/>
          </p:nvCxnSpPr>
          <p:spPr>
            <a:xfrm flipH="1">
              <a:off x="1693137" y="1821868"/>
              <a:ext cx="43363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CD3838E-3674-754D-74C4-4F402BE40470}"/>
                </a:ext>
              </a:extLst>
            </p:cNvPr>
            <p:cNvCxnSpPr/>
            <p:nvPr/>
          </p:nvCxnSpPr>
          <p:spPr>
            <a:xfrm>
              <a:off x="3730897" y="1831295"/>
              <a:ext cx="414780"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82CF0B5-7DB9-D646-ED90-A6CDF7CC2599}"/>
                </a:ext>
              </a:extLst>
            </p:cNvPr>
            <p:cNvCxnSpPr>
              <a:cxnSpLocks/>
            </p:cNvCxnSpPr>
            <p:nvPr/>
          </p:nvCxnSpPr>
          <p:spPr>
            <a:xfrm flipH="1">
              <a:off x="3027645" y="1834437"/>
              <a:ext cx="50276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A334A4B7-D72D-B849-95AF-F05A80595FCA}"/>
              </a:ext>
            </a:extLst>
          </p:cNvPr>
          <p:cNvSpPr/>
          <p:nvPr/>
        </p:nvSpPr>
        <p:spPr>
          <a:xfrm>
            <a:off x="6307865" y="1577564"/>
            <a:ext cx="4900605" cy="590601"/>
          </a:xfrm>
          <a:prstGeom prst="rect">
            <a:avLst/>
          </a:prstGeom>
          <a:gradFill flip="none" rotWithShape="1">
            <a:gsLst>
              <a:gs pos="0">
                <a:schemeClr val="accent1">
                  <a:lumMod val="5000"/>
                  <a:lumOff val="95000"/>
                </a:schemeClr>
              </a:gs>
              <a:gs pos="46000">
                <a:schemeClr val="accent1">
                  <a:lumMod val="45000"/>
                  <a:lumOff val="55000"/>
                </a:schemeClr>
              </a:gs>
              <a:gs pos="100000">
                <a:schemeClr val="bg1"/>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dirty="0">
                <a:latin typeface="Avenir Book" panose="02000503020000020003" pitchFamily="2" charset="0"/>
              </a:rPr>
              <a:t>                          </a:t>
            </a:r>
            <a:r>
              <a:rPr lang="en-US" dirty="0">
                <a:solidFill>
                  <a:schemeClr val="accent1"/>
                </a:solidFill>
                <a:latin typeface="Avenir Book" panose="02000503020000020003" pitchFamily="2" charset="0"/>
              </a:rPr>
              <a:t>Ion bunch</a:t>
            </a:r>
          </a:p>
        </p:txBody>
      </p:sp>
      <p:sp>
        <p:nvSpPr>
          <p:cNvPr id="21" name="Rectangle 20">
            <a:extLst>
              <a:ext uri="{FF2B5EF4-FFF2-40B4-BE49-F238E27FC236}">
                <a16:creationId xmlns:a16="http://schemas.microsoft.com/office/drawing/2014/main" id="{E8A60CC5-6F0F-7C4F-D6E3-632608EDD8E9}"/>
              </a:ext>
            </a:extLst>
          </p:cNvPr>
          <p:cNvSpPr/>
          <p:nvPr/>
        </p:nvSpPr>
        <p:spPr>
          <a:xfrm>
            <a:off x="8180692" y="1565839"/>
            <a:ext cx="1154950" cy="590601"/>
          </a:xfrm>
          <a:prstGeom prst="rect">
            <a:avLst/>
          </a:prstGeom>
          <a:gradFill flip="none" rotWithShape="1">
            <a:gsLst>
              <a:gs pos="0">
                <a:schemeClr val="accent1">
                  <a:lumMod val="5000"/>
                  <a:lumOff val="95000"/>
                </a:schemeClr>
              </a:gs>
              <a:gs pos="46000">
                <a:srgbClr val="FF0000"/>
              </a:gs>
              <a:gs pos="100000">
                <a:schemeClr val="bg1"/>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22" name="Oval 21">
            <a:extLst>
              <a:ext uri="{FF2B5EF4-FFF2-40B4-BE49-F238E27FC236}">
                <a16:creationId xmlns:a16="http://schemas.microsoft.com/office/drawing/2014/main" id="{AE37729F-FDE5-467E-C7C3-0A107B5DCC70}"/>
              </a:ext>
            </a:extLst>
          </p:cNvPr>
          <p:cNvSpPr/>
          <p:nvPr/>
        </p:nvSpPr>
        <p:spPr>
          <a:xfrm>
            <a:off x="8305014" y="1565839"/>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23" name="Oval 22">
            <a:extLst>
              <a:ext uri="{FF2B5EF4-FFF2-40B4-BE49-F238E27FC236}">
                <a16:creationId xmlns:a16="http://schemas.microsoft.com/office/drawing/2014/main" id="{8A2A3213-6695-76A1-8C82-4A9A1429B3E1}"/>
              </a:ext>
            </a:extLst>
          </p:cNvPr>
          <p:cNvSpPr/>
          <p:nvPr/>
        </p:nvSpPr>
        <p:spPr>
          <a:xfrm>
            <a:off x="8379402" y="1567407"/>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0" name="Oval 29">
            <a:extLst>
              <a:ext uri="{FF2B5EF4-FFF2-40B4-BE49-F238E27FC236}">
                <a16:creationId xmlns:a16="http://schemas.microsoft.com/office/drawing/2014/main" id="{A40FB72B-3857-D2DF-EB04-0C5555ACD7AF}"/>
              </a:ext>
            </a:extLst>
          </p:cNvPr>
          <p:cNvSpPr/>
          <p:nvPr/>
        </p:nvSpPr>
        <p:spPr>
          <a:xfrm>
            <a:off x="8452277" y="1564129"/>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1" name="Oval 30">
            <a:extLst>
              <a:ext uri="{FF2B5EF4-FFF2-40B4-BE49-F238E27FC236}">
                <a16:creationId xmlns:a16="http://schemas.microsoft.com/office/drawing/2014/main" id="{22B6FF0E-2894-AEF6-D5B3-D7AD175D50FA}"/>
              </a:ext>
            </a:extLst>
          </p:cNvPr>
          <p:cNvSpPr/>
          <p:nvPr/>
        </p:nvSpPr>
        <p:spPr>
          <a:xfrm>
            <a:off x="8526665" y="1565697"/>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2" name="Oval 31">
            <a:extLst>
              <a:ext uri="{FF2B5EF4-FFF2-40B4-BE49-F238E27FC236}">
                <a16:creationId xmlns:a16="http://schemas.microsoft.com/office/drawing/2014/main" id="{7BB7E96A-628E-D463-41B7-0DCD9F2203CD}"/>
              </a:ext>
            </a:extLst>
          </p:cNvPr>
          <p:cNvSpPr/>
          <p:nvPr/>
        </p:nvSpPr>
        <p:spPr>
          <a:xfrm>
            <a:off x="8601250" y="1574403"/>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3" name="Oval 32">
            <a:extLst>
              <a:ext uri="{FF2B5EF4-FFF2-40B4-BE49-F238E27FC236}">
                <a16:creationId xmlns:a16="http://schemas.microsoft.com/office/drawing/2014/main" id="{2E1CA84D-1B01-AF71-2A02-CE6683B8587C}"/>
              </a:ext>
            </a:extLst>
          </p:cNvPr>
          <p:cNvSpPr/>
          <p:nvPr/>
        </p:nvSpPr>
        <p:spPr>
          <a:xfrm>
            <a:off x="8675638" y="1575971"/>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4" name="Oval 33">
            <a:extLst>
              <a:ext uri="{FF2B5EF4-FFF2-40B4-BE49-F238E27FC236}">
                <a16:creationId xmlns:a16="http://schemas.microsoft.com/office/drawing/2014/main" id="{45B68451-A489-07DA-CDB1-B076EFE2E0C0}"/>
              </a:ext>
            </a:extLst>
          </p:cNvPr>
          <p:cNvSpPr/>
          <p:nvPr/>
        </p:nvSpPr>
        <p:spPr>
          <a:xfrm>
            <a:off x="8748513" y="1572693"/>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5" name="Oval 34">
            <a:extLst>
              <a:ext uri="{FF2B5EF4-FFF2-40B4-BE49-F238E27FC236}">
                <a16:creationId xmlns:a16="http://schemas.microsoft.com/office/drawing/2014/main" id="{E8271637-E49C-E773-1980-045854B2A48B}"/>
              </a:ext>
            </a:extLst>
          </p:cNvPr>
          <p:cNvSpPr/>
          <p:nvPr/>
        </p:nvSpPr>
        <p:spPr>
          <a:xfrm>
            <a:off x="8822901" y="1574261"/>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6" name="Oval 35">
            <a:extLst>
              <a:ext uri="{FF2B5EF4-FFF2-40B4-BE49-F238E27FC236}">
                <a16:creationId xmlns:a16="http://schemas.microsoft.com/office/drawing/2014/main" id="{13E1F8D7-EC86-3EC9-418C-BE416EEC637B}"/>
              </a:ext>
            </a:extLst>
          </p:cNvPr>
          <p:cNvSpPr/>
          <p:nvPr/>
        </p:nvSpPr>
        <p:spPr>
          <a:xfrm>
            <a:off x="8899196" y="1574403"/>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7" name="Oval 36">
            <a:extLst>
              <a:ext uri="{FF2B5EF4-FFF2-40B4-BE49-F238E27FC236}">
                <a16:creationId xmlns:a16="http://schemas.microsoft.com/office/drawing/2014/main" id="{0B47F21C-E4EB-FEC2-2801-37D17D9DFF91}"/>
              </a:ext>
            </a:extLst>
          </p:cNvPr>
          <p:cNvSpPr/>
          <p:nvPr/>
        </p:nvSpPr>
        <p:spPr>
          <a:xfrm>
            <a:off x="8973584" y="1575971"/>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8" name="Oval 37">
            <a:extLst>
              <a:ext uri="{FF2B5EF4-FFF2-40B4-BE49-F238E27FC236}">
                <a16:creationId xmlns:a16="http://schemas.microsoft.com/office/drawing/2014/main" id="{4D06EB83-EAAE-69E8-51ED-DCDCFDA569E5}"/>
              </a:ext>
            </a:extLst>
          </p:cNvPr>
          <p:cNvSpPr/>
          <p:nvPr/>
        </p:nvSpPr>
        <p:spPr>
          <a:xfrm>
            <a:off x="9046459" y="1572693"/>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9" name="Oval 38">
            <a:extLst>
              <a:ext uri="{FF2B5EF4-FFF2-40B4-BE49-F238E27FC236}">
                <a16:creationId xmlns:a16="http://schemas.microsoft.com/office/drawing/2014/main" id="{F0EAF556-E436-0B69-1429-1C9194B41A96}"/>
              </a:ext>
            </a:extLst>
          </p:cNvPr>
          <p:cNvSpPr/>
          <p:nvPr/>
        </p:nvSpPr>
        <p:spPr>
          <a:xfrm>
            <a:off x="9120847" y="1574261"/>
            <a:ext cx="94268" cy="602326"/>
          </a:xfrm>
          <a:prstGeom prst="ellipse">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40" name="TextBox 39">
            <a:extLst>
              <a:ext uri="{FF2B5EF4-FFF2-40B4-BE49-F238E27FC236}">
                <a16:creationId xmlns:a16="http://schemas.microsoft.com/office/drawing/2014/main" id="{52DF68AD-D34C-87C2-4D26-37A53C069004}"/>
              </a:ext>
            </a:extLst>
          </p:cNvPr>
          <p:cNvSpPr txBox="1"/>
          <p:nvPr/>
        </p:nvSpPr>
        <p:spPr>
          <a:xfrm>
            <a:off x="7894278" y="1195510"/>
            <a:ext cx="1730602" cy="369332"/>
          </a:xfrm>
          <a:prstGeom prst="rect">
            <a:avLst/>
          </a:prstGeom>
          <a:noFill/>
        </p:spPr>
        <p:txBody>
          <a:bodyPr wrap="none" rtlCol="0">
            <a:spAutoFit/>
          </a:bodyPr>
          <a:lstStyle/>
          <a:p>
            <a:r>
              <a:rPr lang="en-US" dirty="0">
                <a:solidFill>
                  <a:schemeClr val="accent5"/>
                </a:solidFill>
                <a:latin typeface="Avenir Book" panose="02000503020000020003" pitchFamily="2" charset="0"/>
              </a:rPr>
              <a:t>Electron bunch</a:t>
            </a:r>
          </a:p>
        </p:txBody>
      </p:sp>
      <p:pic>
        <p:nvPicPr>
          <p:cNvPr id="42" name="Picture 41">
            <a:extLst>
              <a:ext uri="{FF2B5EF4-FFF2-40B4-BE49-F238E27FC236}">
                <a16:creationId xmlns:a16="http://schemas.microsoft.com/office/drawing/2014/main" id="{BF3D7623-3AEB-CA8C-77D3-084599124A29}"/>
              </a:ext>
            </a:extLst>
          </p:cNvPr>
          <p:cNvPicPr>
            <a:picLocks noChangeAspect="1"/>
          </p:cNvPicPr>
          <p:nvPr/>
        </p:nvPicPr>
        <p:blipFill>
          <a:blip r:embed="rId6"/>
          <a:stretch>
            <a:fillRect/>
          </a:stretch>
        </p:blipFill>
        <p:spPr>
          <a:xfrm>
            <a:off x="8360363" y="2307764"/>
            <a:ext cx="2484772" cy="622428"/>
          </a:xfrm>
          <a:prstGeom prst="rect">
            <a:avLst/>
          </a:prstGeom>
        </p:spPr>
      </p:pic>
      <p:sp>
        <p:nvSpPr>
          <p:cNvPr id="43" name="TextBox 42">
            <a:extLst>
              <a:ext uri="{FF2B5EF4-FFF2-40B4-BE49-F238E27FC236}">
                <a16:creationId xmlns:a16="http://schemas.microsoft.com/office/drawing/2014/main" id="{2EC4D603-3429-1011-C93D-2D59EB4904AA}"/>
              </a:ext>
            </a:extLst>
          </p:cNvPr>
          <p:cNvSpPr txBox="1"/>
          <p:nvPr/>
        </p:nvSpPr>
        <p:spPr>
          <a:xfrm>
            <a:off x="6865630" y="2482723"/>
            <a:ext cx="1402948" cy="369332"/>
          </a:xfrm>
          <a:prstGeom prst="rect">
            <a:avLst/>
          </a:prstGeom>
          <a:noFill/>
        </p:spPr>
        <p:txBody>
          <a:bodyPr wrap="none" rtlCol="0">
            <a:spAutoFit/>
          </a:bodyPr>
          <a:lstStyle/>
          <a:p>
            <a:r>
              <a:rPr lang="en-US" dirty="0">
                <a:latin typeface="Avenir Book" panose="02000503020000020003" pitchFamily="2" charset="0"/>
              </a:rPr>
              <a:t>In amplifier:</a:t>
            </a:r>
          </a:p>
        </p:txBody>
      </p:sp>
      <p:sp>
        <p:nvSpPr>
          <p:cNvPr id="44" name="Slide Number Placeholder 4">
            <a:extLst>
              <a:ext uri="{FF2B5EF4-FFF2-40B4-BE49-F238E27FC236}">
                <a16:creationId xmlns:a16="http://schemas.microsoft.com/office/drawing/2014/main" id="{F3AB8DE0-0D2B-8056-B274-B27E8012AFAB}"/>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15</a:t>
            </a:fld>
            <a:endParaRPr lang="en-US" dirty="0"/>
          </a:p>
        </p:txBody>
      </p:sp>
      <p:sp>
        <p:nvSpPr>
          <p:cNvPr id="46" name="Rectangle 45">
            <a:extLst>
              <a:ext uri="{FF2B5EF4-FFF2-40B4-BE49-F238E27FC236}">
                <a16:creationId xmlns:a16="http://schemas.microsoft.com/office/drawing/2014/main" id="{B7321490-EE79-D122-85D1-B88F556C4927}"/>
              </a:ext>
            </a:extLst>
          </p:cNvPr>
          <p:cNvSpPr/>
          <p:nvPr/>
        </p:nvSpPr>
        <p:spPr>
          <a:xfrm>
            <a:off x="8993464" y="2482722"/>
            <a:ext cx="424856" cy="36933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7638F577-D7F2-FEEE-8412-1B5FFAA0D129}"/>
              </a:ext>
            </a:extLst>
          </p:cNvPr>
          <p:cNvSpPr/>
          <p:nvPr/>
        </p:nvSpPr>
        <p:spPr>
          <a:xfrm>
            <a:off x="10189839" y="2295997"/>
            <a:ext cx="268611" cy="36933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81899DA-D925-7A33-01E2-C4D726F17001}"/>
              </a:ext>
            </a:extLst>
          </p:cNvPr>
          <p:cNvSpPr txBox="1"/>
          <p:nvPr/>
        </p:nvSpPr>
        <p:spPr>
          <a:xfrm>
            <a:off x="1570112" y="5079523"/>
            <a:ext cx="560346" cy="369332"/>
          </a:xfrm>
          <a:prstGeom prst="rect">
            <a:avLst/>
          </a:prstGeom>
          <a:noFill/>
        </p:spPr>
        <p:txBody>
          <a:bodyPr wrap="none" rtlCol="0">
            <a:spAutoFit/>
          </a:bodyPr>
          <a:lstStyle/>
          <a:p>
            <a:r>
              <a:rPr lang="en-US" dirty="0"/>
              <a:t>GPT</a:t>
            </a:r>
          </a:p>
        </p:txBody>
      </p:sp>
      <p:sp>
        <p:nvSpPr>
          <p:cNvPr id="7" name="TextBox 6">
            <a:extLst>
              <a:ext uri="{FF2B5EF4-FFF2-40B4-BE49-F238E27FC236}">
                <a16:creationId xmlns:a16="http://schemas.microsoft.com/office/drawing/2014/main" id="{471105FF-DD41-9AB1-8150-D22E05109BE4}"/>
              </a:ext>
            </a:extLst>
          </p:cNvPr>
          <p:cNvSpPr txBox="1"/>
          <p:nvPr/>
        </p:nvSpPr>
        <p:spPr>
          <a:xfrm>
            <a:off x="5103276" y="3743300"/>
            <a:ext cx="782587" cy="369332"/>
          </a:xfrm>
          <a:prstGeom prst="rect">
            <a:avLst/>
          </a:prstGeom>
          <a:noFill/>
        </p:spPr>
        <p:txBody>
          <a:bodyPr wrap="none" rtlCol="0">
            <a:spAutoFit/>
          </a:bodyPr>
          <a:lstStyle/>
          <a:p>
            <a:r>
              <a:rPr lang="en-US" dirty="0"/>
              <a:t>BMAD</a:t>
            </a:r>
          </a:p>
        </p:txBody>
      </p:sp>
    </p:spTree>
    <p:extLst>
      <p:ext uri="{BB962C8B-B14F-4D97-AF65-F5344CB8AC3E}">
        <p14:creationId xmlns:p14="http://schemas.microsoft.com/office/powerpoint/2010/main" val="500234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75FF0-98E5-2836-3B57-25292C1535A1}"/>
              </a:ext>
            </a:extLst>
          </p:cNvPr>
          <p:cNvSpPr>
            <a:spLocks noGrp="1"/>
          </p:cNvSpPr>
          <p:nvPr>
            <p:ph type="title"/>
          </p:nvPr>
        </p:nvSpPr>
        <p:spPr/>
        <p:txBody>
          <a:bodyPr/>
          <a:lstStyle/>
          <a:p>
            <a:r>
              <a:rPr lang="en-US" dirty="0"/>
              <a:t>Uniform energy spread generation</a:t>
            </a:r>
          </a:p>
        </p:txBody>
      </p:sp>
      <p:sp>
        <p:nvSpPr>
          <p:cNvPr id="4" name="Slide Number Placeholder 3">
            <a:extLst>
              <a:ext uri="{FF2B5EF4-FFF2-40B4-BE49-F238E27FC236}">
                <a16:creationId xmlns:a16="http://schemas.microsoft.com/office/drawing/2014/main" id="{33531A15-7870-AC92-2F3C-1D63176EDBF7}"/>
              </a:ext>
            </a:extLst>
          </p:cNvPr>
          <p:cNvSpPr>
            <a:spLocks noGrp="1"/>
          </p:cNvSpPr>
          <p:nvPr>
            <p:ph type="sldNum" sz="quarter" idx="4"/>
          </p:nvPr>
        </p:nvSpPr>
        <p:spPr/>
        <p:txBody>
          <a:bodyPr/>
          <a:lstStyle/>
          <a:p>
            <a:fld id="{933A556B-7C63-244D-9B7C-B0EA8042B330}" type="slidenum">
              <a:rPr lang="en-US" smtClean="0"/>
              <a:pPr/>
              <a:t>16</a:t>
            </a:fld>
            <a:endParaRPr lang="en-US" dirty="0"/>
          </a:p>
        </p:txBody>
      </p:sp>
      <p:grpSp>
        <p:nvGrpSpPr>
          <p:cNvPr id="7" name="Group 6">
            <a:extLst>
              <a:ext uri="{FF2B5EF4-FFF2-40B4-BE49-F238E27FC236}">
                <a16:creationId xmlns:a16="http://schemas.microsoft.com/office/drawing/2014/main" id="{3C60D8A9-F5E3-29A9-1215-6D2BC2D7E68F}"/>
              </a:ext>
            </a:extLst>
          </p:cNvPr>
          <p:cNvGrpSpPr/>
          <p:nvPr/>
        </p:nvGrpSpPr>
        <p:grpSpPr>
          <a:xfrm>
            <a:off x="829596" y="1657732"/>
            <a:ext cx="6843850" cy="1349300"/>
            <a:chOff x="1143001" y="1873417"/>
            <a:chExt cx="6843850" cy="1349300"/>
          </a:xfrm>
        </p:grpSpPr>
        <p:pic>
          <p:nvPicPr>
            <p:cNvPr id="8" name="Picture 7">
              <a:extLst>
                <a:ext uri="{FF2B5EF4-FFF2-40B4-BE49-F238E27FC236}">
                  <a16:creationId xmlns:a16="http://schemas.microsoft.com/office/drawing/2014/main" id="{719A32D2-AE36-2971-8E48-22105857FC81}"/>
                </a:ext>
              </a:extLst>
            </p:cNvPr>
            <p:cNvPicPr>
              <a:picLocks noChangeAspect="1"/>
            </p:cNvPicPr>
            <p:nvPr/>
          </p:nvPicPr>
          <p:blipFill rotWithShape="1">
            <a:blip r:embed="rId2"/>
            <a:srcRect r="4180"/>
            <a:stretch/>
          </p:blipFill>
          <p:spPr>
            <a:xfrm>
              <a:off x="1143001" y="1873417"/>
              <a:ext cx="6639133" cy="1107203"/>
            </a:xfrm>
            <a:prstGeom prst="rect">
              <a:avLst/>
            </a:prstGeom>
          </p:spPr>
        </p:pic>
        <p:cxnSp>
          <p:nvCxnSpPr>
            <p:cNvPr id="9" name="Straight Connector 8">
              <a:extLst>
                <a:ext uri="{FF2B5EF4-FFF2-40B4-BE49-F238E27FC236}">
                  <a16:creationId xmlns:a16="http://schemas.microsoft.com/office/drawing/2014/main" id="{8656C31F-4C26-D5B1-85F1-33A0F47C9393}"/>
                </a:ext>
              </a:extLst>
            </p:cNvPr>
            <p:cNvCxnSpPr/>
            <p:nvPr/>
          </p:nvCxnSpPr>
          <p:spPr>
            <a:xfrm>
              <a:off x="6390909" y="2481513"/>
              <a:ext cx="202397" cy="1714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0DA49A1-6623-EDD6-EF10-364955B93C23}"/>
                </a:ext>
              </a:extLst>
            </p:cNvPr>
            <p:cNvCxnSpPr>
              <a:cxnSpLocks/>
            </p:cNvCxnSpPr>
            <p:nvPr/>
          </p:nvCxnSpPr>
          <p:spPr>
            <a:xfrm>
              <a:off x="6593306" y="2649955"/>
              <a:ext cx="81901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3483737-5499-B72B-1231-838793BBAE1B}"/>
                </a:ext>
              </a:extLst>
            </p:cNvPr>
            <p:cNvCxnSpPr>
              <a:cxnSpLocks/>
            </p:cNvCxnSpPr>
            <p:nvPr/>
          </p:nvCxnSpPr>
          <p:spPr>
            <a:xfrm flipH="1">
              <a:off x="7409984" y="2475870"/>
              <a:ext cx="187242" cy="18273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033C240E-71E8-234D-AC28-9E1995F7EA1F}"/>
                </a:ext>
              </a:extLst>
            </p:cNvPr>
            <p:cNvSpPr/>
            <p:nvPr/>
          </p:nvSpPr>
          <p:spPr>
            <a:xfrm>
              <a:off x="6728661" y="2603334"/>
              <a:ext cx="586540" cy="91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3" name="Straight Connector 12">
              <a:extLst>
                <a:ext uri="{FF2B5EF4-FFF2-40B4-BE49-F238E27FC236}">
                  <a16:creationId xmlns:a16="http://schemas.microsoft.com/office/drawing/2014/main" id="{A3BBE3C3-825D-71E0-45A0-BDF670475DBC}"/>
                </a:ext>
              </a:extLst>
            </p:cNvPr>
            <p:cNvCxnSpPr/>
            <p:nvPr/>
          </p:nvCxnSpPr>
          <p:spPr>
            <a:xfrm>
              <a:off x="6492107" y="2658606"/>
              <a:ext cx="110511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907DAF-D436-B995-19CA-B6640B2E7B45}"/>
                </a:ext>
              </a:extLst>
            </p:cNvPr>
            <p:cNvCxnSpPr>
              <a:cxnSpLocks/>
            </p:cNvCxnSpPr>
            <p:nvPr/>
          </p:nvCxnSpPr>
          <p:spPr>
            <a:xfrm>
              <a:off x="6492107" y="2658607"/>
              <a:ext cx="0" cy="2829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A297F48-0AE9-2111-5BFE-A3F4549AC58E}"/>
                </a:ext>
              </a:extLst>
            </p:cNvPr>
            <p:cNvSpPr txBox="1"/>
            <p:nvPr/>
          </p:nvSpPr>
          <p:spPr>
            <a:xfrm>
              <a:off x="6383783" y="2922635"/>
              <a:ext cx="1603068" cy="300082"/>
            </a:xfrm>
            <a:prstGeom prst="rect">
              <a:avLst/>
            </a:prstGeom>
            <a:noFill/>
          </p:spPr>
          <p:txBody>
            <a:bodyPr wrap="none" rtlCol="0">
              <a:spAutoFit/>
            </a:bodyPr>
            <a:lstStyle/>
            <a:p>
              <a:r>
                <a:rPr lang="en-US" sz="1350" dirty="0"/>
                <a:t>Laser heater section</a:t>
              </a:r>
            </a:p>
          </p:txBody>
        </p:sp>
      </p:grpSp>
      <p:sp>
        <p:nvSpPr>
          <p:cNvPr id="17" name="TextBox 16">
            <a:extLst>
              <a:ext uri="{FF2B5EF4-FFF2-40B4-BE49-F238E27FC236}">
                <a16:creationId xmlns:a16="http://schemas.microsoft.com/office/drawing/2014/main" id="{A74351FE-6421-9758-FAD3-18A9B66C20DC}"/>
              </a:ext>
            </a:extLst>
          </p:cNvPr>
          <p:cNvSpPr txBox="1"/>
          <p:nvPr/>
        </p:nvSpPr>
        <p:spPr>
          <a:xfrm>
            <a:off x="633605" y="3228813"/>
            <a:ext cx="6835124" cy="2246769"/>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mj-lt"/>
              </a:rPr>
              <a:t>Factor 3-4 variation of energy spread causes only a few slices can provide good cooling.</a:t>
            </a:r>
            <a:endParaRPr lang="en-US" sz="2000" dirty="0">
              <a:solidFill>
                <a:srgbClr val="000000"/>
              </a:solidFill>
              <a:latin typeface="+mj-lt"/>
            </a:endParaRPr>
          </a:p>
          <a:p>
            <a:pPr marL="214313" indent="-214313">
              <a:buFont typeface="Arial" panose="020B0604020202020204" pitchFamily="34" charset="0"/>
              <a:buChar char="•"/>
            </a:pPr>
            <a:r>
              <a:rPr lang="en-US" sz="2000" dirty="0">
                <a:solidFill>
                  <a:srgbClr val="000000"/>
                </a:solidFill>
                <a:latin typeface="+mj-lt"/>
              </a:rPr>
              <a:t>At the end of Linac(150 MeV), the 98.5 MHz beam is propagated with a laser in an undulator</a:t>
            </a:r>
          </a:p>
          <a:p>
            <a:pPr marL="214313" indent="-214313">
              <a:buFont typeface="Arial" panose="020B0604020202020204" pitchFamily="34" charset="0"/>
              <a:buChar char="•"/>
            </a:pPr>
            <a:r>
              <a:rPr lang="en-US" sz="2000" dirty="0">
                <a:solidFill>
                  <a:srgbClr val="000000"/>
                </a:solidFill>
                <a:latin typeface="+mj-lt"/>
              </a:rPr>
              <a:t>This increase the slice energy spread by 7.5 keV(5e-5), making it more uniform</a:t>
            </a:r>
          </a:p>
          <a:p>
            <a:pPr marL="214313" indent="-214313">
              <a:buFont typeface="Arial" panose="020B0604020202020204" pitchFamily="34" charset="0"/>
              <a:buChar char="•"/>
            </a:pPr>
            <a:r>
              <a:rPr lang="en-US" sz="2000" dirty="0">
                <a:latin typeface="+mj-lt"/>
                <a:cs typeface="Calibri"/>
              </a:rPr>
              <a:t>1.06 um wavelength of laser heater will not be amplified.</a:t>
            </a:r>
            <a:endParaRPr lang="en-US" sz="2000" dirty="0">
              <a:solidFill>
                <a:srgbClr val="000000"/>
              </a:solidFill>
              <a:latin typeface="+mj-lt"/>
            </a:endParaRPr>
          </a:p>
        </p:txBody>
      </p:sp>
      <p:grpSp>
        <p:nvGrpSpPr>
          <p:cNvPr id="3" name="Group 2">
            <a:extLst>
              <a:ext uri="{FF2B5EF4-FFF2-40B4-BE49-F238E27FC236}">
                <a16:creationId xmlns:a16="http://schemas.microsoft.com/office/drawing/2014/main" id="{7E87326A-89D7-3A63-0316-97ACB2C79704}"/>
              </a:ext>
            </a:extLst>
          </p:cNvPr>
          <p:cNvGrpSpPr/>
          <p:nvPr/>
        </p:nvGrpSpPr>
        <p:grpSpPr>
          <a:xfrm>
            <a:off x="7875843" y="1970487"/>
            <a:ext cx="4251520" cy="3084720"/>
            <a:chOff x="7909999" y="2433333"/>
            <a:chExt cx="4251520" cy="3084720"/>
          </a:xfrm>
        </p:grpSpPr>
        <p:pic>
          <p:nvPicPr>
            <p:cNvPr id="18" name="Picture 17">
              <a:extLst>
                <a:ext uri="{FF2B5EF4-FFF2-40B4-BE49-F238E27FC236}">
                  <a16:creationId xmlns:a16="http://schemas.microsoft.com/office/drawing/2014/main" id="{020B941F-1531-EB8D-1BAD-2963E0BFFE26}"/>
                </a:ext>
              </a:extLst>
            </p:cNvPr>
            <p:cNvPicPr>
              <a:picLocks noChangeAspect="1"/>
            </p:cNvPicPr>
            <p:nvPr/>
          </p:nvPicPr>
          <p:blipFill>
            <a:blip r:embed="rId3"/>
            <a:stretch>
              <a:fillRect/>
            </a:stretch>
          </p:blipFill>
          <p:spPr>
            <a:xfrm>
              <a:off x="7909999" y="2433333"/>
              <a:ext cx="4251520" cy="3084720"/>
            </a:xfrm>
            <a:prstGeom prst="rect">
              <a:avLst/>
            </a:prstGeom>
          </p:spPr>
        </p:pic>
        <p:sp>
          <p:nvSpPr>
            <p:cNvPr id="19" name="TextBox 18">
              <a:extLst>
                <a:ext uri="{FF2B5EF4-FFF2-40B4-BE49-F238E27FC236}">
                  <a16:creationId xmlns:a16="http://schemas.microsoft.com/office/drawing/2014/main" id="{EF7CCC80-8701-3E15-0B16-0C8FDA9C2D3E}"/>
                </a:ext>
              </a:extLst>
            </p:cNvPr>
            <p:cNvSpPr txBox="1"/>
            <p:nvPr/>
          </p:nvSpPr>
          <p:spPr>
            <a:xfrm>
              <a:off x="10038522" y="3007032"/>
              <a:ext cx="1491627" cy="369332"/>
            </a:xfrm>
            <a:prstGeom prst="rect">
              <a:avLst/>
            </a:prstGeom>
            <a:noFill/>
          </p:spPr>
          <p:txBody>
            <a:bodyPr wrap="none" rtlCol="0">
              <a:spAutoFit/>
            </a:bodyPr>
            <a:lstStyle/>
            <a:p>
              <a:r>
                <a:rPr lang="en-US" dirty="0">
                  <a:latin typeface="+mj-lt"/>
                </a:rPr>
                <a:t>Amplifier gain</a:t>
              </a:r>
            </a:p>
          </p:txBody>
        </p:sp>
        <p:sp>
          <p:nvSpPr>
            <p:cNvPr id="20" name="5-Point Star 19">
              <a:extLst>
                <a:ext uri="{FF2B5EF4-FFF2-40B4-BE49-F238E27FC236}">
                  <a16:creationId xmlns:a16="http://schemas.microsoft.com/office/drawing/2014/main" id="{4A4B1CF1-5CC8-0777-BEE6-9722A1E6A0F6}"/>
                </a:ext>
              </a:extLst>
            </p:cNvPr>
            <p:cNvSpPr/>
            <p:nvPr/>
          </p:nvSpPr>
          <p:spPr>
            <a:xfrm>
              <a:off x="10446027" y="4623279"/>
              <a:ext cx="99391" cy="99392"/>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1" name="TextBox 20">
              <a:extLst>
                <a:ext uri="{FF2B5EF4-FFF2-40B4-BE49-F238E27FC236}">
                  <a16:creationId xmlns:a16="http://schemas.microsoft.com/office/drawing/2014/main" id="{396CC49A-9D3C-8568-5E05-9303A178CC65}"/>
                </a:ext>
              </a:extLst>
            </p:cNvPr>
            <p:cNvSpPr txBox="1"/>
            <p:nvPr/>
          </p:nvSpPr>
          <p:spPr>
            <a:xfrm>
              <a:off x="9251859" y="4744133"/>
              <a:ext cx="2587118" cy="369332"/>
            </a:xfrm>
            <a:prstGeom prst="rect">
              <a:avLst/>
            </a:prstGeom>
            <a:noFill/>
          </p:spPr>
          <p:txBody>
            <a:bodyPr wrap="none" rtlCol="0">
              <a:spAutoFit/>
            </a:bodyPr>
            <a:lstStyle/>
            <a:p>
              <a:r>
                <a:rPr lang="en-US" dirty="0">
                  <a:latin typeface="+mj-lt"/>
                </a:rPr>
                <a:t>laser heater wavenumber</a:t>
              </a:r>
            </a:p>
          </p:txBody>
        </p:sp>
      </p:grpSp>
    </p:spTree>
    <p:extLst>
      <p:ext uri="{BB962C8B-B14F-4D97-AF65-F5344CB8AC3E}">
        <p14:creationId xmlns:p14="http://schemas.microsoft.com/office/powerpoint/2010/main" val="3911398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90DA8-B9F2-26B8-E8A4-03EE1BE510F6}"/>
              </a:ext>
            </a:extLst>
          </p:cNvPr>
          <p:cNvSpPr>
            <a:spLocks noGrp="1"/>
          </p:cNvSpPr>
          <p:nvPr>
            <p:ph type="title"/>
          </p:nvPr>
        </p:nvSpPr>
        <p:spPr/>
        <p:txBody>
          <a:bodyPr/>
          <a:lstStyle/>
          <a:p>
            <a:r>
              <a:rPr lang="en-US" dirty="0"/>
              <a:t>Beam noise simulation</a:t>
            </a:r>
          </a:p>
        </p:txBody>
      </p:sp>
      <p:sp>
        <p:nvSpPr>
          <p:cNvPr id="4" name="Slide Number Placeholder 3">
            <a:extLst>
              <a:ext uri="{FF2B5EF4-FFF2-40B4-BE49-F238E27FC236}">
                <a16:creationId xmlns:a16="http://schemas.microsoft.com/office/drawing/2014/main" id="{9D0B3D38-2417-440B-D40C-5476955BF71E}"/>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17</a:t>
            </a:fld>
            <a:endParaRPr lang="en-US" dirty="0"/>
          </a:p>
        </p:txBody>
      </p:sp>
      <p:sp>
        <p:nvSpPr>
          <p:cNvPr id="5" name="TextBox 4">
            <a:extLst>
              <a:ext uri="{FF2B5EF4-FFF2-40B4-BE49-F238E27FC236}">
                <a16:creationId xmlns:a16="http://schemas.microsoft.com/office/drawing/2014/main" id="{174617DF-56EA-460B-9829-B3066591AD6D}"/>
              </a:ext>
            </a:extLst>
          </p:cNvPr>
          <p:cNvSpPr txBox="1"/>
          <p:nvPr/>
        </p:nvSpPr>
        <p:spPr>
          <a:xfrm>
            <a:off x="1066080" y="4462059"/>
            <a:ext cx="10133093" cy="1631216"/>
          </a:xfrm>
          <a:prstGeom prst="rect">
            <a:avLst/>
          </a:prstGeom>
          <a:noFill/>
        </p:spPr>
        <p:txBody>
          <a:bodyPr wrap="square" rtlCol="0">
            <a:spAutoFit/>
          </a:bodyPr>
          <a:lstStyle/>
          <a:p>
            <a:pPr marL="285750" indent="-285750">
              <a:buFont typeface="Arial" panose="020B0604020202020204" pitchFamily="34" charset="0"/>
              <a:buChar char="•"/>
            </a:pPr>
            <a:r>
              <a:rPr lang="en-US" altLang="zh-CN" sz="2000" spc="-11" dirty="0">
                <a:latin typeface="Avenir Book" panose="02000503020000020003" pitchFamily="2" charset="0"/>
                <a:cs typeface="Calibri"/>
              </a:rPr>
              <a:t>Beam shot noise is created initially. The question is how to avoid an increase in noise.</a:t>
            </a:r>
            <a:endParaRPr lang="en-US" sz="2000" dirty="0">
              <a:latin typeface="Avenir Book" panose="02000503020000020003" pitchFamily="2" charset="0"/>
            </a:endParaRPr>
          </a:p>
          <a:p>
            <a:pPr marL="285750" indent="-285750">
              <a:buFont typeface="Arial" panose="020B0604020202020204" pitchFamily="34" charset="0"/>
              <a:buChar char="•"/>
            </a:pPr>
            <a:r>
              <a:rPr lang="en-US" sz="2000" dirty="0">
                <a:latin typeface="Avenir Book" panose="02000503020000020003" pitchFamily="2" charset="0"/>
              </a:rPr>
              <a:t>Observed  &gt; 250 um modulation </a:t>
            </a:r>
            <a:r>
              <a:rPr lang="en-US" altLang="zh-CN" sz="2000" dirty="0">
                <a:latin typeface="Avenir Book" panose="02000503020000020003" pitchFamily="2" charset="0"/>
              </a:rPr>
              <a:t>with</a:t>
            </a:r>
            <a:r>
              <a:rPr lang="en-US" sz="2000" dirty="0">
                <a:latin typeface="Avenir Book" panose="02000503020000020003" pitchFamily="2" charset="0"/>
              </a:rPr>
              <a:t> </a:t>
            </a:r>
            <a:r>
              <a:rPr lang="en-US" altLang="zh-CN" sz="2000" dirty="0">
                <a:latin typeface="Avenir Book" panose="02000503020000020003" pitchFamily="2" charset="0"/>
              </a:rPr>
              <a:t>noise</a:t>
            </a:r>
            <a:r>
              <a:rPr lang="zh-CN" altLang="en-US" sz="2000" dirty="0">
                <a:latin typeface="Avenir Book" panose="02000503020000020003" pitchFamily="2" charset="0"/>
              </a:rPr>
              <a:t> </a:t>
            </a:r>
            <a:r>
              <a:rPr lang="en-US" altLang="zh-CN" sz="2000" dirty="0">
                <a:latin typeface="Avenir Book" panose="02000503020000020003" pitchFamily="2" charset="0"/>
              </a:rPr>
              <a:t>amplitude</a:t>
            </a:r>
            <a:r>
              <a:rPr lang="zh-CN" altLang="en-US" sz="2000" dirty="0">
                <a:latin typeface="Avenir Book" panose="02000503020000020003" pitchFamily="2" charset="0"/>
              </a:rPr>
              <a:t> </a:t>
            </a:r>
            <a:r>
              <a:rPr lang="en-US" altLang="zh-CN" sz="2000" dirty="0">
                <a:latin typeface="Avenir Book" panose="02000503020000020003" pitchFamily="2" charset="0"/>
              </a:rPr>
              <a:t>2x</a:t>
            </a:r>
            <a:r>
              <a:rPr lang="zh-CN" altLang="en-US" sz="2000" dirty="0">
                <a:latin typeface="Avenir Book" panose="02000503020000020003" pitchFamily="2" charset="0"/>
              </a:rPr>
              <a:t> </a:t>
            </a:r>
            <a:r>
              <a:rPr lang="en-US" altLang="zh-CN" sz="2000" dirty="0">
                <a:latin typeface="Avenir Book" panose="02000503020000020003" pitchFamily="2" charset="0"/>
              </a:rPr>
              <a:t>shot</a:t>
            </a:r>
            <a:r>
              <a:rPr lang="zh-CN" altLang="en-US" sz="2000" dirty="0">
                <a:latin typeface="Avenir Book" panose="02000503020000020003" pitchFamily="2" charset="0"/>
              </a:rPr>
              <a:t> </a:t>
            </a:r>
            <a:r>
              <a:rPr lang="en-US" altLang="zh-CN" sz="2000" dirty="0">
                <a:latin typeface="Avenir Book" panose="02000503020000020003" pitchFamily="2" charset="0"/>
              </a:rPr>
              <a:t>noise.</a:t>
            </a:r>
            <a:r>
              <a:rPr lang="zh-CN" altLang="en-US" sz="2000" dirty="0">
                <a:latin typeface="Avenir Book" panose="02000503020000020003" pitchFamily="2" charset="0"/>
              </a:rPr>
              <a:t> </a:t>
            </a:r>
            <a:r>
              <a:rPr lang="en-US" altLang="zh-CN" sz="2000" dirty="0">
                <a:latin typeface="Avenir Book" panose="02000503020000020003" pitchFamily="2" charset="0"/>
              </a:rPr>
              <a:t>It</a:t>
            </a:r>
            <a:r>
              <a:rPr lang="zh-CN" altLang="en-US" sz="2000" dirty="0">
                <a:latin typeface="Avenir Book" panose="02000503020000020003" pitchFamily="2" charset="0"/>
              </a:rPr>
              <a:t> </a:t>
            </a:r>
            <a:r>
              <a:rPr lang="en-US" altLang="zh-CN" sz="2000" dirty="0">
                <a:latin typeface="Avenir Book" panose="02000503020000020003" pitchFamily="2" charset="0"/>
              </a:rPr>
              <a:t>will</a:t>
            </a:r>
            <a:r>
              <a:rPr lang="zh-CN" altLang="en-US" sz="2000" dirty="0">
                <a:latin typeface="Avenir Book" panose="02000503020000020003" pitchFamily="2" charset="0"/>
              </a:rPr>
              <a:t> </a:t>
            </a:r>
            <a:r>
              <a:rPr lang="en-US" altLang="zh-CN" sz="2000" dirty="0">
                <a:latin typeface="Avenir Book" panose="02000503020000020003" pitchFamily="2" charset="0"/>
              </a:rPr>
              <a:t>not</a:t>
            </a:r>
            <a:r>
              <a:rPr lang="zh-CN" altLang="en-US" sz="2000" dirty="0">
                <a:latin typeface="Avenir Book" panose="02000503020000020003" pitchFamily="2" charset="0"/>
              </a:rPr>
              <a:t> </a:t>
            </a:r>
            <a:r>
              <a:rPr lang="en-US" altLang="zh-CN" sz="2000" dirty="0">
                <a:latin typeface="Avenir Book" panose="02000503020000020003" pitchFamily="2" charset="0"/>
              </a:rPr>
              <a:t>be</a:t>
            </a:r>
            <a:r>
              <a:rPr lang="zh-CN" altLang="en-US" sz="2000" dirty="0">
                <a:latin typeface="Avenir Book" panose="02000503020000020003" pitchFamily="2" charset="0"/>
              </a:rPr>
              <a:t> </a:t>
            </a:r>
            <a:r>
              <a:rPr lang="en-US" altLang="zh-CN" sz="2000" dirty="0">
                <a:latin typeface="Avenir Book" panose="02000503020000020003" pitchFamily="2" charset="0"/>
              </a:rPr>
              <a:t>amplified</a:t>
            </a:r>
            <a:r>
              <a:rPr lang="zh-CN" altLang="en-US" sz="2000" dirty="0">
                <a:latin typeface="Avenir Book" panose="02000503020000020003" pitchFamily="2" charset="0"/>
              </a:rPr>
              <a:t> </a:t>
            </a:r>
            <a:r>
              <a:rPr lang="en-US" altLang="zh-CN" sz="2000" dirty="0">
                <a:latin typeface="Avenir Book" panose="02000503020000020003" pitchFamily="2" charset="0"/>
              </a:rPr>
              <a:t>in</a:t>
            </a:r>
            <a:r>
              <a:rPr lang="zh-CN" altLang="en-US" sz="2000" dirty="0">
                <a:latin typeface="Avenir Book" panose="02000503020000020003" pitchFamily="2" charset="0"/>
              </a:rPr>
              <a:t> </a:t>
            </a:r>
            <a:r>
              <a:rPr lang="en-US" altLang="zh-CN" sz="2000" dirty="0">
                <a:latin typeface="Avenir Book" panose="02000503020000020003" pitchFamily="2" charset="0"/>
              </a:rPr>
              <a:t>the</a:t>
            </a:r>
            <a:r>
              <a:rPr lang="zh-CN" altLang="en-US" sz="2000" dirty="0">
                <a:latin typeface="Avenir Book" panose="02000503020000020003" pitchFamily="2" charset="0"/>
              </a:rPr>
              <a:t> </a:t>
            </a:r>
            <a:r>
              <a:rPr lang="en-US" altLang="zh-CN" sz="2000" dirty="0">
                <a:latin typeface="Avenir Book" panose="02000503020000020003" pitchFamily="2" charset="0"/>
              </a:rPr>
              <a:t>cooler.</a:t>
            </a:r>
            <a:r>
              <a:rPr lang="zh-CN" altLang="en-US" sz="2000" dirty="0">
                <a:latin typeface="Avenir Book" panose="02000503020000020003" pitchFamily="2" charset="0"/>
              </a:rPr>
              <a:t>（</a:t>
            </a:r>
            <a:r>
              <a:rPr lang="en-US" altLang="zh-CN" sz="2000" dirty="0">
                <a:latin typeface="Avenir Book" panose="02000503020000020003" pitchFamily="2" charset="0"/>
              </a:rPr>
              <a:t>The typical amplified</a:t>
            </a:r>
            <a:r>
              <a:rPr lang="zh-CN" altLang="en-US" sz="2000" dirty="0">
                <a:latin typeface="Avenir Book" panose="02000503020000020003" pitchFamily="2" charset="0"/>
              </a:rPr>
              <a:t> </a:t>
            </a:r>
            <a:r>
              <a:rPr lang="en-US" altLang="zh-CN" sz="2000" dirty="0">
                <a:latin typeface="Avenir Book" panose="02000503020000020003" pitchFamily="2" charset="0"/>
              </a:rPr>
              <a:t>signal</a:t>
            </a:r>
            <a:r>
              <a:rPr lang="zh-CN" altLang="en-US" sz="2000" dirty="0">
                <a:latin typeface="Avenir Book" panose="02000503020000020003" pitchFamily="2" charset="0"/>
              </a:rPr>
              <a:t> </a:t>
            </a:r>
            <a:r>
              <a:rPr lang="en-US" altLang="zh-CN" sz="2000" dirty="0">
                <a:latin typeface="Avenir Book" panose="02000503020000020003" pitchFamily="2" charset="0"/>
              </a:rPr>
              <a:t>is ~40 THz(3 um)).</a:t>
            </a:r>
            <a:r>
              <a:rPr lang="zh-CN" altLang="en-US" sz="2000" dirty="0">
                <a:latin typeface="Avenir Book" panose="02000503020000020003" pitchFamily="2" charset="0"/>
              </a:rPr>
              <a:t> </a:t>
            </a:r>
            <a:endParaRPr lang="en-US" altLang="zh-CN" sz="2000" dirty="0">
              <a:latin typeface="Avenir Book" panose="02000503020000020003" pitchFamily="2" charset="0"/>
            </a:endParaRPr>
          </a:p>
          <a:p>
            <a:pPr marL="285750" indent="-285750">
              <a:buFont typeface="Arial" panose="020B0604020202020204" pitchFamily="34" charset="0"/>
              <a:buChar char="•"/>
            </a:pPr>
            <a:r>
              <a:rPr lang="en-US" sz="2000" dirty="0">
                <a:latin typeface="Avenir Book" panose="02000503020000020003" pitchFamily="2" charset="0"/>
              </a:rPr>
              <a:t>This 250 um modulation</a:t>
            </a:r>
            <a:r>
              <a:rPr lang="zh-CN" altLang="en-US" sz="2000" dirty="0">
                <a:latin typeface="Avenir Book" panose="02000503020000020003" pitchFamily="2" charset="0"/>
              </a:rPr>
              <a:t> </a:t>
            </a:r>
            <a:r>
              <a:rPr lang="en-US" altLang="zh-CN" sz="2000" dirty="0">
                <a:latin typeface="Avenir Book" panose="02000503020000020003" pitchFamily="2" charset="0"/>
              </a:rPr>
              <a:t>will</a:t>
            </a:r>
            <a:r>
              <a:rPr lang="zh-CN" altLang="en-US" sz="2000" dirty="0">
                <a:latin typeface="Avenir Book" panose="02000503020000020003" pitchFamily="2" charset="0"/>
              </a:rPr>
              <a:t> </a:t>
            </a:r>
            <a:r>
              <a:rPr lang="en-US" altLang="zh-CN" sz="2000" b="1" i="1" dirty="0">
                <a:solidFill>
                  <a:srgbClr val="4D9746"/>
                </a:solidFill>
                <a:latin typeface="Avenir Heavy Oblique" panose="02000503020000020003" pitchFamily="2" charset="0"/>
              </a:rPr>
              <a:t>not</a:t>
            </a:r>
            <a:r>
              <a:rPr lang="zh-CN" altLang="en-US" sz="2000" b="1" i="1" dirty="0">
                <a:solidFill>
                  <a:srgbClr val="4D9746"/>
                </a:solidFill>
                <a:latin typeface="Avenir Heavy Oblique" panose="02000503020000020003" pitchFamily="2" charset="0"/>
              </a:rPr>
              <a:t> </a:t>
            </a:r>
            <a:r>
              <a:rPr lang="en-US" altLang="zh-CN" sz="2000" b="1" i="1" dirty="0">
                <a:solidFill>
                  <a:srgbClr val="4D9746"/>
                </a:solidFill>
                <a:latin typeface="Avenir Heavy Oblique" panose="02000503020000020003" pitchFamily="2" charset="0"/>
              </a:rPr>
              <a:t>affect</a:t>
            </a:r>
            <a:r>
              <a:rPr lang="zh-CN" altLang="en-US" sz="2000" b="1" i="1" dirty="0">
                <a:solidFill>
                  <a:srgbClr val="4D9746"/>
                </a:solidFill>
                <a:latin typeface="Avenir Heavy Oblique" panose="02000503020000020003" pitchFamily="2" charset="0"/>
              </a:rPr>
              <a:t> </a:t>
            </a:r>
            <a:r>
              <a:rPr lang="en-US" altLang="zh-CN" sz="2000" b="1" i="1" dirty="0">
                <a:solidFill>
                  <a:srgbClr val="4D9746"/>
                </a:solidFill>
                <a:latin typeface="Avenir Heavy Oblique" panose="02000503020000020003" pitchFamily="2" charset="0"/>
              </a:rPr>
              <a:t>the cooling</a:t>
            </a:r>
            <a:r>
              <a:rPr lang="zh-CN" altLang="en-US" sz="2000" b="1" i="1" dirty="0">
                <a:solidFill>
                  <a:srgbClr val="4D9746"/>
                </a:solidFill>
                <a:latin typeface="Avenir Heavy Oblique" panose="02000503020000020003" pitchFamily="2" charset="0"/>
              </a:rPr>
              <a:t> </a:t>
            </a:r>
            <a:r>
              <a:rPr lang="en-US" altLang="zh-CN" sz="2000" b="1" i="1" dirty="0">
                <a:solidFill>
                  <a:srgbClr val="4D9746"/>
                </a:solidFill>
                <a:latin typeface="Avenir Heavy Oblique" panose="02000503020000020003" pitchFamily="2" charset="0"/>
              </a:rPr>
              <a:t>rate</a:t>
            </a:r>
            <a:r>
              <a:rPr lang="en-US" altLang="zh-CN" sz="2000" dirty="0">
                <a:latin typeface="Avenir Book" panose="02000503020000020003" pitchFamily="2" charset="0"/>
              </a:rPr>
              <a:t>. </a:t>
            </a:r>
          </a:p>
          <a:p>
            <a:pPr marL="285750" indent="-285750">
              <a:buFont typeface="Arial" panose="020B0604020202020204" pitchFamily="34" charset="0"/>
              <a:buChar char="•"/>
            </a:pPr>
            <a:r>
              <a:rPr lang="en-US" sz="2000" spc="-10" dirty="0">
                <a:latin typeface="Avenir Book" panose="02000503020000020003" pitchFamily="2" charset="0"/>
                <a:cs typeface="Calibri"/>
              </a:rPr>
              <a:t>current </a:t>
            </a:r>
            <a:r>
              <a:rPr lang="en-US" sz="2000" spc="-5" dirty="0">
                <a:latin typeface="Avenir Book" panose="02000503020000020003" pitchFamily="2" charset="0"/>
                <a:cs typeface="Calibri"/>
              </a:rPr>
              <a:t>fluctuation </a:t>
            </a:r>
            <a:r>
              <a:rPr lang="en-US" sz="2000" spc="-10" dirty="0">
                <a:latin typeface="Avenir Book" panose="02000503020000020003" pitchFamily="2" charset="0"/>
                <a:cs typeface="Calibri"/>
              </a:rPr>
              <a:t>through </a:t>
            </a:r>
            <a:r>
              <a:rPr lang="en-US" sz="2000" dirty="0">
                <a:latin typeface="Avenir Book" panose="02000503020000020003" pitchFamily="2" charset="0"/>
                <a:cs typeface="Calibri"/>
              </a:rPr>
              <a:t>the </a:t>
            </a:r>
            <a:r>
              <a:rPr lang="en-US" sz="2000" dirty="0" err="1">
                <a:latin typeface="Avenir Book" panose="02000503020000020003" pitchFamily="2" charset="0"/>
                <a:cs typeface="Calibri"/>
              </a:rPr>
              <a:t>linac</a:t>
            </a:r>
            <a:r>
              <a:rPr lang="en-US" sz="2000" dirty="0">
                <a:latin typeface="Avenir Book" panose="02000503020000020003" pitchFamily="2" charset="0"/>
                <a:cs typeface="Calibri"/>
              </a:rPr>
              <a:t> and the </a:t>
            </a:r>
            <a:r>
              <a:rPr lang="en-US" sz="2000" spc="-10" dirty="0">
                <a:latin typeface="Avenir Book" panose="02000503020000020003" pitchFamily="2" charset="0"/>
                <a:cs typeface="Calibri"/>
              </a:rPr>
              <a:t>merger </a:t>
            </a:r>
            <a:r>
              <a:rPr lang="en-US" sz="2000" dirty="0">
                <a:latin typeface="Avenir Book" panose="02000503020000020003" pitchFamily="2" charset="0"/>
                <a:cs typeface="Calibri"/>
              </a:rPr>
              <a:t>is </a:t>
            </a:r>
            <a:r>
              <a:rPr lang="en-US" sz="2000" b="1" i="1" spc="-5" dirty="0">
                <a:solidFill>
                  <a:srgbClr val="4D9746"/>
                </a:solidFill>
                <a:latin typeface="Avenir Heavy Oblique" panose="02000503020000020003" pitchFamily="2" charset="0"/>
                <a:cs typeface="Calibri"/>
              </a:rPr>
              <a:t>close </a:t>
            </a:r>
            <a:r>
              <a:rPr lang="en-US" sz="2000" b="1" i="1" spc="-15" dirty="0">
                <a:solidFill>
                  <a:srgbClr val="4D9746"/>
                </a:solidFill>
                <a:latin typeface="Avenir Heavy Oblique" panose="02000503020000020003" pitchFamily="2" charset="0"/>
                <a:cs typeface="Calibri"/>
              </a:rPr>
              <a:t>to </a:t>
            </a:r>
            <a:r>
              <a:rPr lang="en-US" sz="2000" b="1" i="1" dirty="0">
                <a:solidFill>
                  <a:srgbClr val="4D9746"/>
                </a:solidFill>
                <a:latin typeface="Avenir Heavy Oblique" panose="02000503020000020003" pitchFamily="2" charset="0"/>
                <a:cs typeface="Calibri"/>
              </a:rPr>
              <a:t>the</a:t>
            </a:r>
            <a:r>
              <a:rPr lang="en-US" sz="2000" b="1" i="1" spc="-10" dirty="0">
                <a:solidFill>
                  <a:srgbClr val="4D9746"/>
                </a:solidFill>
                <a:latin typeface="Avenir Heavy Oblique" panose="02000503020000020003" pitchFamily="2" charset="0"/>
                <a:cs typeface="Calibri"/>
              </a:rPr>
              <a:t> </a:t>
            </a:r>
            <a:r>
              <a:rPr lang="en-US" sz="2000" b="1" i="1" spc="-5" dirty="0">
                <a:solidFill>
                  <a:srgbClr val="4D9746"/>
                </a:solidFill>
                <a:latin typeface="Avenir Heavy Oblique" panose="02000503020000020003" pitchFamily="2" charset="0"/>
                <a:cs typeface="Calibri"/>
              </a:rPr>
              <a:t>shot</a:t>
            </a:r>
            <a:r>
              <a:rPr lang="en-US" sz="2000" b="1" i="1" dirty="0">
                <a:solidFill>
                  <a:srgbClr val="4D9746"/>
                </a:solidFill>
                <a:latin typeface="Avenir Heavy Oblique" panose="02000503020000020003" pitchFamily="2" charset="0"/>
                <a:cs typeface="Calibri"/>
              </a:rPr>
              <a:t> </a:t>
            </a:r>
            <a:r>
              <a:rPr lang="en-US" sz="2000" b="1" i="1" spc="-10" dirty="0">
                <a:solidFill>
                  <a:srgbClr val="4D9746"/>
                </a:solidFill>
                <a:latin typeface="Avenir Heavy Oblique" panose="02000503020000020003" pitchFamily="2" charset="0"/>
                <a:cs typeface="Calibri"/>
              </a:rPr>
              <a:t>noise</a:t>
            </a:r>
            <a:r>
              <a:rPr lang="en-US" sz="2000" b="1" i="1" spc="10" dirty="0">
                <a:solidFill>
                  <a:srgbClr val="4D9746"/>
                </a:solidFill>
                <a:latin typeface="Avenir Heavy Oblique" panose="02000503020000020003" pitchFamily="2" charset="0"/>
                <a:cs typeface="Calibri"/>
              </a:rPr>
              <a:t> </a:t>
            </a:r>
            <a:r>
              <a:rPr lang="en-US" sz="2000" b="1" i="1" spc="-10" dirty="0">
                <a:solidFill>
                  <a:srgbClr val="4D9746"/>
                </a:solidFill>
                <a:latin typeface="Avenir Heavy Oblique" panose="02000503020000020003" pitchFamily="2" charset="0"/>
                <a:cs typeface="Calibri"/>
              </a:rPr>
              <a:t>level</a:t>
            </a:r>
            <a:r>
              <a:rPr lang="en-US" sz="2000" spc="-10" dirty="0">
                <a:solidFill>
                  <a:srgbClr val="4D9746"/>
                </a:solidFill>
                <a:latin typeface="Avenir Book" panose="02000503020000020003" pitchFamily="2" charset="0"/>
                <a:cs typeface="Calibri"/>
              </a:rPr>
              <a:t>.</a:t>
            </a:r>
            <a:endParaRPr lang="en-US" sz="2000" dirty="0">
              <a:solidFill>
                <a:srgbClr val="4D9746"/>
              </a:solidFill>
              <a:latin typeface="Avenir Book" panose="02000503020000020003" pitchFamily="2" charset="0"/>
              <a:cs typeface="Calibri"/>
            </a:endParaRPr>
          </a:p>
        </p:txBody>
      </p:sp>
      <p:pic>
        <p:nvPicPr>
          <p:cNvPr id="6" name="object 6">
            <a:extLst>
              <a:ext uri="{FF2B5EF4-FFF2-40B4-BE49-F238E27FC236}">
                <a16:creationId xmlns:a16="http://schemas.microsoft.com/office/drawing/2014/main" id="{2432A4C2-182D-B24D-4EAA-8E82A9E9F919}"/>
              </a:ext>
            </a:extLst>
          </p:cNvPr>
          <p:cNvPicPr/>
          <p:nvPr/>
        </p:nvPicPr>
        <p:blipFill>
          <a:blip r:embed="rId2" cstate="print"/>
          <a:stretch>
            <a:fillRect/>
          </a:stretch>
        </p:blipFill>
        <p:spPr>
          <a:xfrm>
            <a:off x="4156285" y="2052414"/>
            <a:ext cx="3302365" cy="2186910"/>
          </a:xfrm>
          <a:prstGeom prst="rect">
            <a:avLst/>
          </a:prstGeom>
        </p:spPr>
      </p:pic>
      <p:pic>
        <p:nvPicPr>
          <p:cNvPr id="7" name="object 7">
            <a:extLst>
              <a:ext uri="{FF2B5EF4-FFF2-40B4-BE49-F238E27FC236}">
                <a16:creationId xmlns:a16="http://schemas.microsoft.com/office/drawing/2014/main" id="{CC1DA4DF-9803-3CBF-DC0C-29D5BD0A84B6}"/>
              </a:ext>
            </a:extLst>
          </p:cNvPr>
          <p:cNvPicPr/>
          <p:nvPr/>
        </p:nvPicPr>
        <p:blipFill>
          <a:blip r:embed="rId3" cstate="print"/>
          <a:stretch>
            <a:fillRect/>
          </a:stretch>
        </p:blipFill>
        <p:spPr>
          <a:xfrm>
            <a:off x="7898408" y="2052413"/>
            <a:ext cx="3189599" cy="2186911"/>
          </a:xfrm>
          <a:prstGeom prst="rect">
            <a:avLst/>
          </a:prstGeom>
        </p:spPr>
      </p:pic>
      <p:pic>
        <p:nvPicPr>
          <p:cNvPr id="8" name="object 7">
            <a:extLst>
              <a:ext uri="{FF2B5EF4-FFF2-40B4-BE49-F238E27FC236}">
                <a16:creationId xmlns:a16="http://schemas.microsoft.com/office/drawing/2014/main" id="{E5FC576E-21ED-6DA0-36CA-2B6DACE39E7E}"/>
              </a:ext>
            </a:extLst>
          </p:cNvPr>
          <p:cNvPicPr/>
          <p:nvPr/>
        </p:nvPicPr>
        <p:blipFill>
          <a:blip r:embed="rId4" cstate="print"/>
          <a:stretch>
            <a:fillRect/>
          </a:stretch>
        </p:blipFill>
        <p:spPr>
          <a:xfrm>
            <a:off x="1066080" y="2107772"/>
            <a:ext cx="2650447" cy="1963066"/>
          </a:xfrm>
          <a:prstGeom prst="rect">
            <a:avLst/>
          </a:prstGeom>
        </p:spPr>
      </p:pic>
      <p:pic>
        <p:nvPicPr>
          <p:cNvPr id="3" name="Picture 2">
            <a:extLst>
              <a:ext uri="{FF2B5EF4-FFF2-40B4-BE49-F238E27FC236}">
                <a16:creationId xmlns:a16="http://schemas.microsoft.com/office/drawing/2014/main" id="{F40B36DB-CE5C-A816-B952-D73A4707C5E0}"/>
              </a:ext>
            </a:extLst>
          </p:cNvPr>
          <p:cNvPicPr>
            <a:picLocks noChangeAspect="1"/>
          </p:cNvPicPr>
          <p:nvPr/>
        </p:nvPicPr>
        <p:blipFill>
          <a:blip r:embed="rId5"/>
          <a:stretch>
            <a:fillRect/>
          </a:stretch>
        </p:blipFill>
        <p:spPr>
          <a:xfrm>
            <a:off x="6973737" y="52762"/>
            <a:ext cx="2080875" cy="2025873"/>
          </a:xfrm>
          <a:prstGeom prst="rect">
            <a:avLst/>
          </a:prstGeom>
        </p:spPr>
      </p:pic>
      <p:pic>
        <p:nvPicPr>
          <p:cNvPr id="9" name="Picture 8">
            <a:extLst>
              <a:ext uri="{FF2B5EF4-FFF2-40B4-BE49-F238E27FC236}">
                <a16:creationId xmlns:a16="http://schemas.microsoft.com/office/drawing/2014/main" id="{BFD257A1-7FCE-BAE7-AF5A-55B78834A689}"/>
              </a:ext>
            </a:extLst>
          </p:cNvPr>
          <p:cNvPicPr>
            <a:picLocks noChangeAspect="1"/>
          </p:cNvPicPr>
          <p:nvPr/>
        </p:nvPicPr>
        <p:blipFill>
          <a:blip r:embed="rId6"/>
          <a:stretch>
            <a:fillRect/>
          </a:stretch>
        </p:blipFill>
        <p:spPr>
          <a:xfrm>
            <a:off x="9087742" y="81705"/>
            <a:ext cx="2111431" cy="1899405"/>
          </a:xfrm>
          <a:prstGeom prst="rect">
            <a:avLst/>
          </a:prstGeom>
        </p:spPr>
      </p:pic>
      <p:sp>
        <p:nvSpPr>
          <p:cNvPr id="10" name="Slide Number Placeholder 4">
            <a:extLst>
              <a:ext uri="{FF2B5EF4-FFF2-40B4-BE49-F238E27FC236}">
                <a16:creationId xmlns:a16="http://schemas.microsoft.com/office/drawing/2014/main" id="{7C01579E-D640-1102-2D92-B51C8BCD537D}"/>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17</a:t>
            </a:fld>
            <a:endParaRPr lang="en-US" dirty="0"/>
          </a:p>
        </p:txBody>
      </p:sp>
    </p:spTree>
    <p:extLst>
      <p:ext uri="{BB962C8B-B14F-4D97-AF65-F5344CB8AC3E}">
        <p14:creationId xmlns:p14="http://schemas.microsoft.com/office/powerpoint/2010/main" val="759342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D50012-1728-C19F-1DA6-3FF0BEC29080}"/>
              </a:ext>
            </a:extLst>
          </p:cNvPr>
          <p:cNvPicPr>
            <a:picLocks noChangeAspect="1"/>
          </p:cNvPicPr>
          <p:nvPr/>
        </p:nvPicPr>
        <p:blipFill>
          <a:blip r:embed="rId3"/>
          <a:stretch>
            <a:fillRect/>
          </a:stretch>
        </p:blipFill>
        <p:spPr>
          <a:xfrm>
            <a:off x="6728518" y="3648991"/>
            <a:ext cx="3750821" cy="2707360"/>
          </a:xfrm>
          <a:prstGeom prst="rect">
            <a:avLst/>
          </a:prstGeom>
        </p:spPr>
      </p:pic>
      <p:sp>
        <p:nvSpPr>
          <p:cNvPr id="2" name="Title 1">
            <a:extLst>
              <a:ext uri="{FF2B5EF4-FFF2-40B4-BE49-F238E27FC236}">
                <a16:creationId xmlns:a16="http://schemas.microsoft.com/office/drawing/2014/main" id="{BB3F7E6D-713A-1ABD-BFDA-8F66675717AB}"/>
              </a:ext>
            </a:extLst>
          </p:cNvPr>
          <p:cNvSpPr>
            <a:spLocks noGrp="1"/>
          </p:cNvSpPr>
          <p:nvPr>
            <p:ph type="title"/>
          </p:nvPr>
        </p:nvSpPr>
        <p:spPr/>
        <p:txBody>
          <a:bodyPr/>
          <a:lstStyle/>
          <a:p>
            <a:r>
              <a:rPr lang="en-US" altLang="zh-CN" dirty="0"/>
              <a:t>Electron</a:t>
            </a:r>
            <a:r>
              <a:rPr lang="zh-CN" altLang="en-US" dirty="0"/>
              <a:t> </a:t>
            </a:r>
            <a:r>
              <a:rPr lang="en-US" altLang="zh-CN" dirty="0"/>
              <a:t>beam</a:t>
            </a:r>
            <a:r>
              <a:rPr lang="zh-CN" altLang="en-US" dirty="0"/>
              <a:t> </a:t>
            </a:r>
            <a:r>
              <a:rPr lang="en-US" altLang="zh-CN" dirty="0"/>
              <a:t>divergence</a:t>
            </a:r>
            <a:endParaRPr lang="en-US" dirty="0"/>
          </a:p>
        </p:txBody>
      </p:sp>
      <p:sp>
        <p:nvSpPr>
          <p:cNvPr id="4" name="Slide Number Placeholder 3">
            <a:extLst>
              <a:ext uri="{FF2B5EF4-FFF2-40B4-BE49-F238E27FC236}">
                <a16:creationId xmlns:a16="http://schemas.microsoft.com/office/drawing/2014/main" id="{AC833EA8-01E2-CD6D-43E9-022C650DD023}"/>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18</a:t>
            </a:fld>
            <a:endParaRPr lang="en-US" dirty="0"/>
          </a:p>
        </p:txBody>
      </p:sp>
      <p:pic>
        <p:nvPicPr>
          <p:cNvPr id="6" name="Picture 5">
            <a:extLst>
              <a:ext uri="{FF2B5EF4-FFF2-40B4-BE49-F238E27FC236}">
                <a16:creationId xmlns:a16="http://schemas.microsoft.com/office/drawing/2014/main" id="{4F1BA80F-B1C7-8549-5C67-3066A34C8E84}"/>
              </a:ext>
            </a:extLst>
          </p:cNvPr>
          <p:cNvPicPr>
            <a:picLocks noChangeAspect="1"/>
          </p:cNvPicPr>
          <p:nvPr/>
        </p:nvPicPr>
        <p:blipFill>
          <a:blip r:embed="rId4"/>
          <a:stretch>
            <a:fillRect/>
          </a:stretch>
        </p:blipFill>
        <p:spPr>
          <a:xfrm>
            <a:off x="2125543" y="3909216"/>
            <a:ext cx="3609572" cy="2575504"/>
          </a:xfrm>
          <a:prstGeom prst="rect">
            <a:avLst/>
          </a:prstGeom>
        </p:spPr>
      </p:pic>
      <p:grpSp>
        <p:nvGrpSpPr>
          <p:cNvPr id="22" name="Group 21">
            <a:extLst>
              <a:ext uri="{FF2B5EF4-FFF2-40B4-BE49-F238E27FC236}">
                <a16:creationId xmlns:a16="http://schemas.microsoft.com/office/drawing/2014/main" id="{437F9395-2AB1-0996-0FA6-175C71AFFF31}"/>
              </a:ext>
            </a:extLst>
          </p:cNvPr>
          <p:cNvGrpSpPr/>
          <p:nvPr/>
        </p:nvGrpSpPr>
        <p:grpSpPr>
          <a:xfrm>
            <a:off x="1478917" y="1546790"/>
            <a:ext cx="6068197" cy="985420"/>
            <a:chOff x="1086404" y="1514004"/>
            <a:chExt cx="6971191" cy="985420"/>
          </a:xfrm>
        </p:grpSpPr>
        <p:cxnSp>
          <p:nvCxnSpPr>
            <p:cNvPr id="9" name="Straight Arrow Connector 8">
              <a:extLst>
                <a:ext uri="{FF2B5EF4-FFF2-40B4-BE49-F238E27FC236}">
                  <a16:creationId xmlns:a16="http://schemas.microsoft.com/office/drawing/2014/main" id="{C1127A1D-36FB-4583-068D-ABE0FF4B069D}"/>
                </a:ext>
              </a:extLst>
            </p:cNvPr>
            <p:cNvCxnSpPr/>
            <p:nvPr/>
          </p:nvCxnSpPr>
          <p:spPr>
            <a:xfrm>
              <a:off x="1086404" y="2293019"/>
              <a:ext cx="6971191" cy="0"/>
            </a:xfrm>
            <a:prstGeom prst="straightConnector1">
              <a:avLst/>
            </a:prstGeom>
            <a:ln>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FE73928-D7A6-6B49-DB09-A5C3694D9CF3}"/>
                </a:ext>
              </a:extLst>
            </p:cNvPr>
            <p:cNvCxnSpPr/>
            <p:nvPr/>
          </p:nvCxnSpPr>
          <p:spPr>
            <a:xfrm flipV="1">
              <a:off x="1152987" y="1514004"/>
              <a:ext cx="6831367" cy="785674"/>
            </a:xfrm>
            <a:prstGeom prst="straightConnector1">
              <a:avLst/>
            </a:prstGeom>
            <a:ln w="12700">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212B7E86-0D2E-E43C-26B5-74F7312E103E}"/>
                </a:ext>
              </a:extLst>
            </p:cNvPr>
            <p:cNvSpPr/>
            <p:nvPr/>
          </p:nvSpPr>
          <p:spPr>
            <a:xfrm>
              <a:off x="2484637" y="2153196"/>
              <a:ext cx="66583" cy="3462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12" name="Oval 11">
              <a:extLst>
                <a:ext uri="{FF2B5EF4-FFF2-40B4-BE49-F238E27FC236}">
                  <a16:creationId xmlns:a16="http://schemas.microsoft.com/office/drawing/2014/main" id="{8FC07ECE-F74A-E456-FF2C-7C822D888EA1}"/>
                </a:ext>
              </a:extLst>
            </p:cNvPr>
            <p:cNvSpPr/>
            <p:nvPr/>
          </p:nvSpPr>
          <p:spPr>
            <a:xfrm>
              <a:off x="5216749" y="2108811"/>
              <a:ext cx="66583" cy="3462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cxnSp>
          <p:nvCxnSpPr>
            <p:cNvPr id="13" name="Straight Connector 12">
              <a:extLst>
                <a:ext uri="{FF2B5EF4-FFF2-40B4-BE49-F238E27FC236}">
                  <a16:creationId xmlns:a16="http://schemas.microsoft.com/office/drawing/2014/main" id="{66A03CC9-2EC3-D688-81BA-1703217DDA59}"/>
                </a:ext>
              </a:extLst>
            </p:cNvPr>
            <p:cNvCxnSpPr>
              <a:cxnSpLocks/>
            </p:cNvCxnSpPr>
            <p:nvPr/>
          </p:nvCxnSpPr>
          <p:spPr>
            <a:xfrm flipV="1">
              <a:off x="1152987" y="2153197"/>
              <a:ext cx="1364942" cy="139823"/>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CDB0B3-7E6D-3ED3-4DE6-4F9BB18FDB4D}"/>
                </a:ext>
              </a:extLst>
            </p:cNvPr>
            <p:cNvCxnSpPr>
              <a:cxnSpLocks/>
            </p:cNvCxnSpPr>
            <p:nvPr/>
          </p:nvCxnSpPr>
          <p:spPr>
            <a:xfrm>
              <a:off x="2512385" y="2147648"/>
              <a:ext cx="1364942" cy="139823"/>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EB6EE6F-DF09-F81E-4411-173894870222}"/>
                </a:ext>
              </a:extLst>
            </p:cNvPr>
            <p:cNvCxnSpPr>
              <a:cxnSpLocks/>
            </p:cNvCxnSpPr>
            <p:nvPr/>
          </p:nvCxnSpPr>
          <p:spPr>
            <a:xfrm>
              <a:off x="3885095" y="2295241"/>
              <a:ext cx="1364942" cy="139823"/>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800873E-B9B7-B647-9A46-20FECF0CF0D7}"/>
                </a:ext>
              </a:extLst>
            </p:cNvPr>
            <p:cNvCxnSpPr>
              <a:cxnSpLocks/>
            </p:cNvCxnSpPr>
            <p:nvPr/>
          </p:nvCxnSpPr>
          <p:spPr>
            <a:xfrm flipV="1">
              <a:off x="5255591" y="2294131"/>
              <a:ext cx="1364942" cy="139823"/>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F9F2D4B-CB26-0358-D0EC-AC5360EC2CD0}"/>
                </a:ext>
              </a:extLst>
            </p:cNvPr>
            <p:cNvCxnSpPr>
              <a:cxnSpLocks/>
            </p:cNvCxnSpPr>
            <p:nvPr/>
          </p:nvCxnSpPr>
          <p:spPr>
            <a:xfrm flipV="1">
              <a:off x="6613879" y="2140990"/>
              <a:ext cx="1364942" cy="139823"/>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13D76C55-58C6-5BCB-9422-23DA80D86AB6}"/>
              </a:ext>
            </a:extLst>
          </p:cNvPr>
          <p:cNvSpPr txBox="1"/>
          <p:nvPr/>
        </p:nvSpPr>
        <p:spPr>
          <a:xfrm>
            <a:off x="453884" y="2765206"/>
            <a:ext cx="11166616" cy="1015663"/>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mj-lt"/>
              </a:rPr>
              <a:t>Electron divergence causes a path length change that can accumulate over long distance with small beam sizes. This smear out the wake.</a:t>
            </a:r>
          </a:p>
          <a:p>
            <a:pPr marL="285750" indent="-285750">
              <a:buFont typeface="Arial" panose="020B0604020202020204" pitchFamily="34" charset="0"/>
              <a:buChar char="•"/>
            </a:pPr>
            <a:r>
              <a:rPr lang="en-US" sz="2000" dirty="0">
                <a:latin typeface="+mj-lt"/>
              </a:rPr>
              <a:t>By </a:t>
            </a:r>
            <a:r>
              <a:rPr lang="en-US" sz="2000" b="1" i="1" dirty="0">
                <a:solidFill>
                  <a:srgbClr val="4D9746"/>
                </a:solidFill>
              </a:rPr>
              <a:t>increasing the beam size </a:t>
            </a:r>
            <a:r>
              <a:rPr lang="en-US" sz="2000" dirty="0">
                <a:latin typeface="+mj-lt"/>
              </a:rPr>
              <a:t>in the amplifier section</a:t>
            </a:r>
            <a:r>
              <a:rPr lang="en-US" sz="2000" dirty="0"/>
              <a:t> </a:t>
            </a:r>
            <a:r>
              <a:rPr lang="en-US" altLang="zh-CN" sz="2000" dirty="0">
                <a:latin typeface="+mj-lt"/>
              </a:rPr>
              <a:t>one</a:t>
            </a:r>
            <a:r>
              <a:rPr lang="zh-CN" altLang="en-US" sz="2000" dirty="0">
                <a:latin typeface="+mj-lt"/>
              </a:rPr>
              <a:t> </a:t>
            </a:r>
            <a:r>
              <a:rPr lang="en-US" altLang="zh-CN" sz="2000" dirty="0">
                <a:latin typeface="+mj-lt"/>
              </a:rPr>
              <a:t>can</a:t>
            </a:r>
            <a:r>
              <a:rPr lang="zh-CN" altLang="en-US" sz="2000" dirty="0">
                <a:latin typeface="+mj-lt"/>
              </a:rPr>
              <a:t> </a:t>
            </a:r>
            <a:r>
              <a:rPr lang="en-US" sz="2000" dirty="0">
                <a:latin typeface="+mj-lt"/>
              </a:rPr>
              <a:t>reduce the impact on wake.</a:t>
            </a:r>
          </a:p>
        </p:txBody>
      </p:sp>
      <p:pic>
        <p:nvPicPr>
          <p:cNvPr id="23" name="Picture 22">
            <a:extLst>
              <a:ext uri="{FF2B5EF4-FFF2-40B4-BE49-F238E27FC236}">
                <a16:creationId xmlns:a16="http://schemas.microsoft.com/office/drawing/2014/main" id="{F2AD71C1-5381-47A6-1A2A-946E8FEC2F09}"/>
              </a:ext>
            </a:extLst>
          </p:cNvPr>
          <p:cNvPicPr>
            <a:picLocks noChangeAspect="1"/>
          </p:cNvPicPr>
          <p:nvPr/>
        </p:nvPicPr>
        <p:blipFill rotWithShape="1">
          <a:blip r:embed="rId5"/>
          <a:srcRect t="18768" r="9617"/>
          <a:stretch/>
        </p:blipFill>
        <p:spPr>
          <a:xfrm>
            <a:off x="8076536" y="507157"/>
            <a:ext cx="2586653" cy="1655173"/>
          </a:xfrm>
          <a:prstGeom prst="rect">
            <a:avLst/>
          </a:prstGeom>
        </p:spPr>
      </p:pic>
      <p:sp>
        <p:nvSpPr>
          <p:cNvPr id="24" name="TextBox 23">
            <a:extLst>
              <a:ext uri="{FF2B5EF4-FFF2-40B4-BE49-F238E27FC236}">
                <a16:creationId xmlns:a16="http://schemas.microsoft.com/office/drawing/2014/main" id="{418E6425-1056-D7C6-3031-0330FDD78E4C}"/>
              </a:ext>
            </a:extLst>
          </p:cNvPr>
          <p:cNvSpPr txBox="1"/>
          <p:nvPr/>
        </p:nvSpPr>
        <p:spPr>
          <a:xfrm>
            <a:off x="7232882" y="5548169"/>
            <a:ext cx="1128835" cy="369332"/>
          </a:xfrm>
          <a:prstGeom prst="rect">
            <a:avLst/>
          </a:prstGeom>
          <a:noFill/>
        </p:spPr>
        <p:txBody>
          <a:bodyPr wrap="none" rtlCol="0">
            <a:spAutoFit/>
          </a:bodyPr>
          <a:lstStyle/>
          <a:p>
            <a:r>
              <a:rPr lang="en-US" dirty="0" err="1">
                <a:latin typeface="+mj-lt"/>
              </a:rPr>
              <a:t>σ</a:t>
            </a:r>
            <a:r>
              <a:rPr lang="en-US" dirty="0">
                <a:latin typeface="+mj-lt"/>
              </a:rPr>
              <a:t>=220 um</a:t>
            </a:r>
          </a:p>
        </p:txBody>
      </p:sp>
      <p:sp>
        <p:nvSpPr>
          <p:cNvPr id="18" name="TextBox 17">
            <a:extLst>
              <a:ext uri="{FF2B5EF4-FFF2-40B4-BE49-F238E27FC236}">
                <a16:creationId xmlns:a16="http://schemas.microsoft.com/office/drawing/2014/main" id="{752C0970-4D50-848E-DB01-D33FBD32198B}"/>
              </a:ext>
            </a:extLst>
          </p:cNvPr>
          <p:cNvSpPr txBox="1"/>
          <p:nvPr/>
        </p:nvSpPr>
        <p:spPr>
          <a:xfrm>
            <a:off x="2677322" y="5732835"/>
            <a:ext cx="1011815" cy="369332"/>
          </a:xfrm>
          <a:prstGeom prst="rect">
            <a:avLst/>
          </a:prstGeom>
          <a:noFill/>
        </p:spPr>
        <p:txBody>
          <a:bodyPr wrap="none" rtlCol="0">
            <a:spAutoFit/>
          </a:bodyPr>
          <a:lstStyle/>
          <a:p>
            <a:r>
              <a:rPr lang="en-US" dirty="0" err="1">
                <a:latin typeface="+mj-lt"/>
              </a:rPr>
              <a:t>σ</a:t>
            </a:r>
            <a:r>
              <a:rPr lang="en-US" dirty="0">
                <a:latin typeface="+mj-lt"/>
              </a:rPr>
              <a:t>=70 um</a:t>
            </a:r>
          </a:p>
        </p:txBody>
      </p:sp>
      <p:pic>
        <p:nvPicPr>
          <p:cNvPr id="19" name="Picture 18">
            <a:extLst>
              <a:ext uri="{FF2B5EF4-FFF2-40B4-BE49-F238E27FC236}">
                <a16:creationId xmlns:a16="http://schemas.microsoft.com/office/drawing/2014/main" id="{41CA0C25-1B7C-E4C9-12C8-16F66FE1C445}"/>
              </a:ext>
            </a:extLst>
          </p:cNvPr>
          <p:cNvPicPr>
            <a:picLocks noChangeAspect="1"/>
          </p:cNvPicPr>
          <p:nvPr/>
        </p:nvPicPr>
        <p:blipFill>
          <a:blip r:embed="rId6"/>
          <a:stretch>
            <a:fillRect/>
          </a:stretch>
        </p:blipFill>
        <p:spPr>
          <a:xfrm>
            <a:off x="1372140" y="1790000"/>
            <a:ext cx="1205256" cy="357724"/>
          </a:xfrm>
          <a:prstGeom prst="rect">
            <a:avLst/>
          </a:prstGeom>
        </p:spPr>
      </p:pic>
      <p:pic>
        <p:nvPicPr>
          <p:cNvPr id="20" name="Picture 19">
            <a:extLst>
              <a:ext uri="{FF2B5EF4-FFF2-40B4-BE49-F238E27FC236}">
                <a16:creationId xmlns:a16="http://schemas.microsoft.com/office/drawing/2014/main" id="{CD0D3292-849F-E645-F23D-35190340EE95}"/>
              </a:ext>
            </a:extLst>
          </p:cNvPr>
          <p:cNvPicPr>
            <a:picLocks noChangeAspect="1"/>
          </p:cNvPicPr>
          <p:nvPr/>
        </p:nvPicPr>
        <p:blipFill>
          <a:blip r:embed="rId7"/>
          <a:stretch>
            <a:fillRect/>
          </a:stretch>
        </p:blipFill>
        <p:spPr>
          <a:xfrm>
            <a:off x="2015559" y="2403639"/>
            <a:ext cx="219967" cy="240429"/>
          </a:xfrm>
          <a:prstGeom prst="rect">
            <a:avLst/>
          </a:prstGeom>
        </p:spPr>
      </p:pic>
      <p:pic>
        <p:nvPicPr>
          <p:cNvPr id="27" name="Picture 26">
            <a:extLst>
              <a:ext uri="{FF2B5EF4-FFF2-40B4-BE49-F238E27FC236}">
                <a16:creationId xmlns:a16="http://schemas.microsoft.com/office/drawing/2014/main" id="{2485CF1B-D94D-A4DC-6656-42F9BB44330F}"/>
              </a:ext>
            </a:extLst>
          </p:cNvPr>
          <p:cNvPicPr>
            <a:picLocks noChangeAspect="1"/>
          </p:cNvPicPr>
          <p:nvPr/>
        </p:nvPicPr>
        <p:blipFill>
          <a:blip r:embed="rId8"/>
          <a:stretch>
            <a:fillRect/>
          </a:stretch>
        </p:blipFill>
        <p:spPr>
          <a:xfrm>
            <a:off x="3380847" y="1420027"/>
            <a:ext cx="2031673" cy="526730"/>
          </a:xfrm>
          <a:prstGeom prst="rect">
            <a:avLst/>
          </a:prstGeom>
          <a:effectLst>
            <a:glow rad="63500">
              <a:schemeClr val="accent2">
                <a:satMod val="175000"/>
                <a:alpha val="40000"/>
              </a:schemeClr>
            </a:glow>
            <a:reflection endPos="0" dist="50800" dir="5400000" sy="-100000" algn="bl" rotWithShape="0"/>
          </a:effectLst>
        </p:spPr>
      </p:pic>
      <p:pic>
        <p:nvPicPr>
          <p:cNvPr id="28" name="Picture 27">
            <a:extLst>
              <a:ext uri="{FF2B5EF4-FFF2-40B4-BE49-F238E27FC236}">
                <a16:creationId xmlns:a16="http://schemas.microsoft.com/office/drawing/2014/main" id="{3C063D4A-C40E-CAD0-0924-C851020A0B7D}"/>
              </a:ext>
            </a:extLst>
          </p:cNvPr>
          <p:cNvPicPr/>
          <p:nvPr/>
        </p:nvPicPr>
        <p:blipFill>
          <a:blip r:embed="rId9"/>
          <a:stretch/>
        </p:blipFill>
        <p:spPr>
          <a:xfrm>
            <a:off x="5991412" y="2430764"/>
            <a:ext cx="2136765" cy="384788"/>
          </a:xfrm>
          <a:prstGeom prst="rect">
            <a:avLst/>
          </a:prstGeom>
          <a:ln>
            <a:noFill/>
          </a:ln>
        </p:spPr>
      </p:pic>
      <p:cxnSp>
        <p:nvCxnSpPr>
          <p:cNvPr id="30" name="Straight Arrow Connector 29">
            <a:extLst>
              <a:ext uri="{FF2B5EF4-FFF2-40B4-BE49-F238E27FC236}">
                <a16:creationId xmlns:a16="http://schemas.microsoft.com/office/drawing/2014/main" id="{E7EA86FF-911D-8930-FD57-0B1C51CBC32D}"/>
              </a:ext>
            </a:extLst>
          </p:cNvPr>
          <p:cNvCxnSpPr/>
          <p:nvPr/>
        </p:nvCxnSpPr>
        <p:spPr>
          <a:xfrm flipV="1">
            <a:off x="6728518" y="2460796"/>
            <a:ext cx="0" cy="283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3DF178F-757A-3F92-43DA-0DB7AA105338}"/>
              </a:ext>
            </a:extLst>
          </p:cNvPr>
          <p:cNvCxnSpPr>
            <a:cxnSpLocks/>
          </p:cNvCxnSpPr>
          <p:nvPr/>
        </p:nvCxnSpPr>
        <p:spPr>
          <a:xfrm>
            <a:off x="6968282" y="2477857"/>
            <a:ext cx="10076" cy="2930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Slide Number Placeholder 4">
            <a:extLst>
              <a:ext uri="{FF2B5EF4-FFF2-40B4-BE49-F238E27FC236}">
                <a16:creationId xmlns:a16="http://schemas.microsoft.com/office/drawing/2014/main" id="{E7B6516E-586B-CD4B-20E2-413163663A6C}"/>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18</a:t>
            </a:fld>
            <a:endParaRPr lang="en-US" dirty="0"/>
          </a:p>
        </p:txBody>
      </p:sp>
    </p:spTree>
    <p:extLst>
      <p:ext uri="{BB962C8B-B14F-4D97-AF65-F5344CB8AC3E}">
        <p14:creationId xmlns:p14="http://schemas.microsoft.com/office/powerpoint/2010/main" val="2874792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72C94A-BCBA-1842-B598-F84E7BD4EFFA}"/>
              </a:ext>
            </a:extLst>
          </p:cNvPr>
          <p:cNvSpPr/>
          <p:nvPr/>
        </p:nvSpPr>
        <p:spPr>
          <a:xfrm>
            <a:off x="3977700" y="6421000"/>
            <a:ext cx="7606037" cy="276999"/>
          </a:xfrm>
          <a:prstGeom prst="rect">
            <a:avLst/>
          </a:prstGeom>
          <a:noFill/>
        </p:spPr>
        <p:txBody>
          <a:bodyPr wrap="square">
            <a:spAutoFit/>
          </a:bodyPr>
          <a:lstStyle/>
          <a:p>
            <a:r>
              <a:rPr lang="en-US" sz="1200" dirty="0">
                <a:solidFill>
                  <a:srgbClr val="000000"/>
                </a:solidFill>
                <a:latin typeface="+mj-lt"/>
              </a:rPr>
              <a:t> </a:t>
            </a:r>
            <a:r>
              <a:rPr lang="en-US" sz="1200" dirty="0">
                <a:latin typeface="+mj-lt"/>
              </a:rPr>
              <a:t>S. </a:t>
            </a:r>
            <a:r>
              <a:rPr lang="en-US" sz="1200" dirty="0" err="1">
                <a:latin typeface="+mj-lt"/>
              </a:rPr>
              <a:t>Seletskiy</a:t>
            </a:r>
            <a:r>
              <a:rPr lang="en-US" sz="1200" dirty="0">
                <a:latin typeface="+mj-lt"/>
              </a:rPr>
              <a:t>, A. </a:t>
            </a:r>
            <a:r>
              <a:rPr lang="en-US" sz="1200" dirty="0" err="1">
                <a:latin typeface="+mj-lt"/>
              </a:rPr>
              <a:t>Fedotov</a:t>
            </a:r>
            <a:r>
              <a:rPr lang="en-US" sz="1200" dirty="0">
                <a:latin typeface="+mj-lt"/>
              </a:rPr>
              <a:t>, D. </a:t>
            </a:r>
            <a:r>
              <a:rPr lang="en-US" sz="1200" dirty="0" err="1">
                <a:latin typeface="+mj-lt"/>
              </a:rPr>
              <a:t>Kayran</a:t>
            </a:r>
            <a:r>
              <a:rPr lang="en-US" sz="1200" dirty="0">
                <a:latin typeface="+mj-lt"/>
              </a:rPr>
              <a:t>. “Effect of coherent excitation in coherent electron cooler”, arXiv:2106.12617 (2021).</a:t>
            </a:r>
            <a:endParaRPr lang="en-US" sz="1200" dirty="0">
              <a:solidFill>
                <a:srgbClr val="000000"/>
              </a:solidFill>
              <a:latin typeface="+mj-lt"/>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1B545B7-E66D-E04D-A9B9-8450D6F1ED4E}"/>
                  </a:ext>
                </a:extLst>
              </p:cNvPr>
              <p:cNvSpPr txBox="1"/>
              <p:nvPr/>
            </p:nvSpPr>
            <p:spPr>
              <a:xfrm>
                <a:off x="5393989" y="1490886"/>
                <a:ext cx="6324245" cy="1323439"/>
              </a:xfrm>
              <a:prstGeom prst="rect">
                <a:avLst/>
              </a:prstGeom>
              <a:noFill/>
            </p:spPr>
            <p:txBody>
              <a:bodyPr wrap="square" rtlCol="0">
                <a:spAutoFit/>
              </a:bodyPr>
              <a:lstStyle/>
              <a:p>
                <a:r>
                  <a:rPr lang="en-US" sz="2000" dirty="0">
                    <a:latin typeface="Avenir Book" panose="02000503020000020003" pitchFamily="2" charset="0"/>
                  </a:rPr>
                  <a:t>Jitter in the path-length difference between electrons and ions leads to </a:t>
                </a:r>
                <a:r>
                  <a:rPr lang="en-US" sz="2000" b="1" i="1" dirty="0">
                    <a:solidFill>
                      <a:schemeClr val="accent5"/>
                    </a:solidFill>
                    <a:latin typeface="Avenir Heavy Oblique" panose="02000503020000020003" pitchFamily="2" charset="0"/>
                  </a:rPr>
                  <a:t>deterioration in cooling</a:t>
                </a:r>
                <a:r>
                  <a:rPr lang="en-US" sz="2000" dirty="0">
                    <a:latin typeface="Avenir Book" panose="02000503020000020003" pitchFamily="2" charset="0"/>
                  </a:rPr>
                  <a:t>. Simulations show that an rms pathlength jitter ~0.5</a:t>
                </a:r>
                <a:r>
                  <a:rPr lang="en-US" sz="2000" dirty="0">
                    <a:latin typeface="Avenir Book" panose="02000503020000020003" pitchFamily="2" charset="0"/>
                    <a:ea typeface="Cambria Math" panose="02040503050406030204" pitchFamily="18" charset="0"/>
                  </a:rPr>
                  <a:t> </a:t>
                </a:r>
                <a14:m>
                  <m:oMath xmlns:m="http://schemas.openxmlformats.org/officeDocument/2006/math">
                    <m:r>
                      <m:rPr>
                        <m:sty m:val="p"/>
                      </m:rPr>
                      <a:rPr lang="en-US" sz="2000" b="0" i="0" smtClean="0">
                        <a:latin typeface="Cambria Math" panose="02040503050406030204" pitchFamily="18" charset="0"/>
                        <a:ea typeface="Cambria Math" panose="02040503050406030204" pitchFamily="18" charset="0"/>
                      </a:rPr>
                      <m:t>μ</m:t>
                    </m:r>
                  </m:oMath>
                </a14:m>
                <a:r>
                  <a:rPr lang="en-US" sz="2000" dirty="0">
                    <a:latin typeface="Avenir Book" panose="02000503020000020003" pitchFamily="2" charset="0"/>
                  </a:rPr>
                  <a:t>m noticeably increases the cooling time.</a:t>
                </a:r>
              </a:p>
            </p:txBody>
          </p:sp>
        </mc:Choice>
        <mc:Fallback xmlns="">
          <p:sp>
            <p:nvSpPr>
              <p:cNvPr id="15" name="TextBox 14">
                <a:extLst>
                  <a:ext uri="{FF2B5EF4-FFF2-40B4-BE49-F238E27FC236}">
                    <a16:creationId xmlns:a16="http://schemas.microsoft.com/office/drawing/2014/main" id="{31B545B7-E66D-E04D-A9B9-8450D6F1ED4E}"/>
                  </a:ext>
                </a:extLst>
              </p:cNvPr>
              <p:cNvSpPr txBox="1">
                <a:spLocks noRot="1" noChangeAspect="1" noMove="1" noResize="1" noEditPoints="1" noAdjustHandles="1" noChangeArrowheads="1" noChangeShapeType="1" noTextEdit="1"/>
              </p:cNvSpPr>
              <p:nvPr/>
            </p:nvSpPr>
            <p:spPr>
              <a:xfrm>
                <a:off x="5393989" y="1490886"/>
                <a:ext cx="6324245" cy="1323439"/>
              </a:xfrm>
              <a:prstGeom prst="rect">
                <a:avLst/>
              </a:prstGeom>
              <a:blipFill>
                <a:blip r:embed="rId3"/>
                <a:stretch>
                  <a:fillRect l="-1002" t="-2857" r="-401" b="-7619"/>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8DEE9A16-572E-6F43-9D09-103C5745E404}"/>
              </a:ext>
            </a:extLst>
          </p:cNvPr>
          <p:cNvSpPr txBox="1"/>
          <p:nvPr/>
        </p:nvSpPr>
        <p:spPr>
          <a:xfrm>
            <a:off x="5274428" y="3648920"/>
            <a:ext cx="4889738" cy="1938992"/>
          </a:xfrm>
          <a:prstGeom prst="rect">
            <a:avLst/>
          </a:prstGeom>
          <a:noFill/>
        </p:spPr>
        <p:txBody>
          <a:bodyPr wrap="square" rtlCol="0">
            <a:spAutoFit/>
          </a:bodyPr>
          <a:lstStyle/>
          <a:p>
            <a:pPr marL="285750" indent="-285750">
              <a:buFont typeface="Arial" panose="020B0604020202020204" pitchFamily="34" charset="0"/>
              <a:buChar char="•"/>
            </a:pPr>
            <a:r>
              <a:rPr lang="en-US" altLang="zh-CN" sz="2000" dirty="0">
                <a:latin typeface="Avenir Book" panose="02000503020000020003" pitchFamily="2" charset="0"/>
              </a:rPr>
              <a:t>Cooling</a:t>
            </a:r>
            <a:r>
              <a:rPr lang="zh-CN" altLang="en-US" sz="2000" dirty="0">
                <a:latin typeface="Avenir Book" panose="02000503020000020003" pitchFamily="2" charset="0"/>
              </a:rPr>
              <a:t> </a:t>
            </a:r>
            <a:r>
              <a:rPr lang="en-US" altLang="zh-CN" sz="2000" dirty="0">
                <a:latin typeface="Avenir Book" panose="02000503020000020003" pitchFamily="2" charset="0"/>
              </a:rPr>
              <a:t>section</a:t>
            </a:r>
            <a:r>
              <a:rPr lang="zh-CN" altLang="en-US" sz="2000" dirty="0">
                <a:latin typeface="Avenir Book" panose="02000503020000020003" pitchFamily="2" charset="0"/>
              </a:rPr>
              <a:t> </a:t>
            </a:r>
            <a:r>
              <a:rPr lang="en-US" altLang="zh-CN" sz="2000" dirty="0">
                <a:latin typeface="Avenir Book" panose="02000503020000020003" pitchFamily="2" charset="0"/>
              </a:rPr>
              <a:t>electron</a:t>
            </a:r>
            <a:r>
              <a:rPr lang="zh-CN" altLang="en-US" sz="2000" dirty="0">
                <a:latin typeface="Avenir Book" panose="02000503020000020003" pitchFamily="2" charset="0"/>
              </a:rPr>
              <a:t> </a:t>
            </a:r>
            <a:r>
              <a:rPr lang="en-US" altLang="zh-CN" sz="2000" dirty="0">
                <a:latin typeface="Avenir Book" panose="02000503020000020003" pitchFamily="2" charset="0"/>
              </a:rPr>
              <a:t>beamline</a:t>
            </a:r>
            <a:r>
              <a:rPr lang="zh-CN" altLang="en-US" sz="2000" dirty="0">
                <a:latin typeface="Avenir Book" panose="02000503020000020003" pitchFamily="2" charset="0"/>
              </a:rPr>
              <a:t> </a:t>
            </a:r>
            <a:r>
              <a:rPr lang="en-US" altLang="zh-CN" sz="2000" dirty="0">
                <a:latin typeface="Avenir Book" panose="02000503020000020003" pitchFamily="2" charset="0"/>
              </a:rPr>
              <a:t>PS</a:t>
            </a:r>
            <a:r>
              <a:rPr lang="zh-CN" altLang="en-US" sz="2000" dirty="0">
                <a:latin typeface="Avenir Book" panose="02000503020000020003" pitchFamily="2" charset="0"/>
              </a:rPr>
              <a:t> </a:t>
            </a:r>
            <a:r>
              <a:rPr lang="en-US" altLang="zh-CN" sz="2000" dirty="0">
                <a:latin typeface="Avenir Book" panose="02000503020000020003" pitchFamily="2" charset="0"/>
              </a:rPr>
              <a:t>stabilization</a:t>
            </a:r>
            <a:r>
              <a:rPr lang="zh-CN" altLang="en-US" sz="2000" dirty="0">
                <a:latin typeface="Avenir Book" panose="02000503020000020003" pitchFamily="2" charset="0"/>
              </a:rPr>
              <a:t> </a:t>
            </a:r>
            <a:r>
              <a:rPr lang="en-US" altLang="zh-CN" sz="2000" dirty="0">
                <a:latin typeface="Avenir Book" panose="02000503020000020003" pitchFamily="2" charset="0"/>
              </a:rPr>
              <a:t>~</a:t>
            </a:r>
            <a:r>
              <a:rPr lang="zh-CN" altLang="en-US" sz="2000" dirty="0">
                <a:latin typeface="Avenir Book" panose="02000503020000020003" pitchFamily="2" charset="0"/>
              </a:rPr>
              <a:t> </a:t>
            </a:r>
            <a:r>
              <a:rPr lang="en-US" altLang="zh-CN" sz="2000" dirty="0">
                <a:latin typeface="Avenir Book" panose="02000503020000020003" pitchFamily="2" charset="0"/>
              </a:rPr>
              <a:t>3</a:t>
            </a:r>
            <a:r>
              <a:rPr lang="zh-CN" altLang="en-US" sz="2000" dirty="0">
                <a:latin typeface="Avenir Book" panose="02000503020000020003" pitchFamily="2" charset="0"/>
              </a:rPr>
              <a:t> </a:t>
            </a:r>
            <a:r>
              <a:rPr lang="en-US" altLang="zh-CN" sz="2000" dirty="0">
                <a:latin typeface="Avenir Book" panose="02000503020000020003" pitchFamily="2" charset="0"/>
              </a:rPr>
              <a:t>ppm</a:t>
            </a:r>
            <a:r>
              <a:rPr lang="en-US" sz="2000" dirty="0">
                <a:latin typeface="Avenir Book" panose="02000503020000020003" pitchFamily="2" charset="0"/>
              </a:rPr>
              <a:t> →</a:t>
            </a:r>
            <a:r>
              <a:rPr lang="zh-CN" altLang="en-US" sz="2000" dirty="0">
                <a:latin typeface="Avenir Book" panose="02000503020000020003" pitchFamily="2" charset="0"/>
              </a:rPr>
              <a:t> </a:t>
            </a:r>
            <a:r>
              <a:rPr lang="en-US" altLang="zh-CN" sz="2000" dirty="0">
                <a:latin typeface="Avenir Book" panose="02000503020000020003" pitchFamily="2" charset="0"/>
              </a:rPr>
              <a:t>longitudinal</a:t>
            </a:r>
            <a:r>
              <a:rPr lang="zh-CN" altLang="en-US" sz="2000" dirty="0">
                <a:latin typeface="Avenir Book" panose="02000503020000020003" pitchFamily="2" charset="0"/>
              </a:rPr>
              <a:t> </a:t>
            </a:r>
            <a:r>
              <a:rPr lang="en-US" altLang="zh-CN" sz="2000" dirty="0">
                <a:latin typeface="Avenir Book" panose="02000503020000020003" pitchFamily="2" charset="0"/>
              </a:rPr>
              <a:t>shift ~200nm</a:t>
            </a:r>
          </a:p>
          <a:p>
            <a:pPr marL="285750" indent="-285750">
              <a:buFont typeface="Arial" panose="020B0604020202020204" pitchFamily="34" charset="0"/>
              <a:buChar char="•"/>
            </a:pPr>
            <a:r>
              <a:rPr lang="en-US" altLang="zh-CN" sz="2000" dirty="0">
                <a:latin typeface="Avenir Book" panose="02000503020000020003" pitchFamily="2" charset="0"/>
              </a:rPr>
              <a:t>Longitudinal</a:t>
            </a:r>
            <a:r>
              <a:rPr lang="zh-CN" altLang="en-US" sz="2000" dirty="0">
                <a:latin typeface="Avenir Book" panose="02000503020000020003" pitchFamily="2" charset="0"/>
              </a:rPr>
              <a:t> </a:t>
            </a:r>
            <a:r>
              <a:rPr lang="en-US" altLang="zh-CN" sz="2000" dirty="0">
                <a:latin typeface="Avenir Book" panose="02000503020000020003" pitchFamily="2" charset="0"/>
              </a:rPr>
              <a:t>Space charge</a:t>
            </a:r>
            <a:r>
              <a:rPr lang="en-US" sz="2000" dirty="0">
                <a:latin typeface="Avenir Book" panose="02000503020000020003" pitchFamily="2" charset="0"/>
              </a:rPr>
              <a:t>→ </a:t>
            </a:r>
            <a:r>
              <a:rPr lang="en-US" altLang="zh-CN" sz="2000" dirty="0">
                <a:latin typeface="Avenir Book" panose="02000503020000020003" pitchFamily="2" charset="0"/>
              </a:rPr>
              <a:t>~56</a:t>
            </a:r>
            <a:r>
              <a:rPr lang="zh-CN" altLang="en-US" sz="2000" dirty="0">
                <a:latin typeface="Avenir Book" panose="02000503020000020003" pitchFamily="2" charset="0"/>
              </a:rPr>
              <a:t> </a:t>
            </a:r>
            <a:r>
              <a:rPr lang="en-US" altLang="zh-CN" sz="2000" dirty="0">
                <a:latin typeface="Avenir Book" panose="02000503020000020003" pitchFamily="2" charset="0"/>
              </a:rPr>
              <a:t>nm</a:t>
            </a:r>
          </a:p>
          <a:p>
            <a:pPr marL="285750" indent="-285750">
              <a:buFont typeface="Arial" panose="020B0604020202020204" pitchFamily="34" charset="0"/>
              <a:buChar char="•"/>
            </a:pPr>
            <a:r>
              <a:rPr lang="en-US" altLang="zh-CN" sz="2000" dirty="0">
                <a:latin typeface="Avenir Book" panose="02000503020000020003" pitchFamily="2" charset="0"/>
              </a:rPr>
              <a:t>CSR</a:t>
            </a:r>
            <a:r>
              <a:rPr lang="zh-CN" altLang="en-US" sz="2000" dirty="0">
                <a:latin typeface="Avenir Book" panose="02000503020000020003" pitchFamily="2" charset="0"/>
              </a:rPr>
              <a:t> </a:t>
            </a:r>
            <a:r>
              <a:rPr lang="en-US" altLang="zh-CN" sz="2000" dirty="0">
                <a:latin typeface="Avenir Book" panose="02000503020000020003" pitchFamily="2" charset="0"/>
              </a:rPr>
              <a:t>wake </a:t>
            </a:r>
            <a:r>
              <a:rPr lang="en-US" sz="2000" dirty="0">
                <a:latin typeface="Avenir Book" panose="02000503020000020003" pitchFamily="2" charset="0"/>
              </a:rPr>
              <a:t>→ </a:t>
            </a:r>
            <a:r>
              <a:rPr lang="en-US" altLang="zh-CN" sz="2000" dirty="0">
                <a:latin typeface="Avenir Book" panose="02000503020000020003" pitchFamily="2" charset="0"/>
              </a:rPr>
              <a:t>~140nm</a:t>
            </a:r>
          </a:p>
          <a:p>
            <a:pPr marL="285750" indent="-285750">
              <a:buFont typeface="Arial" panose="020B0604020202020204" pitchFamily="34" charset="0"/>
              <a:buChar char="•"/>
            </a:pPr>
            <a:r>
              <a:rPr lang="en-US" altLang="zh-CN" sz="2000" dirty="0">
                <a:latin typeface="Avenir Book" panose="02000503020000020003" pitchFamily="2" charset="0"/>
              </a:rPr>
              <a:t>Hadron</a:t>
            </a:r>
            <a:r>
              <a:rPr lang="zh-CN" altLang="en-US" sz="2000" dirty="0">
                <a:latin typeface="Avenir Book" panose="02000503020000020003" pitchFamily="2" charset="0"/>
              </a:rPr>
              <a:t> </a:t>
            </a:r>
            <a:r>
              <a:rPr lang="en-US" altLang="zh-CN" sz="2000" dirty="0">
                <a:latin typeface="Avenir Book" panose="02000503020000020003" pitchFamily="2" charset="0"/>
              </a:rPr>
              <a:t>bypass </a:t>
            </a:r>
            <a:r>
              <a:rPr lang="en-US" sz="2000" dirty="0">
                <a:latin typeface="Avenir Book" panose="02000503020000020003" pitchFamily="2" charset="0"/>
              </a:rPr>
              <a:t>→ </a:t>
            </a:r>
            <a:r>
              <a:rPr lang="en-US" altLang="zh-CN" sz="2000" dirty="0">
                <a:latin typeface="Avenir Book" panose="02000503020000020003" pitchFamily="2" charset="0"/>
              </a:rPr>
              <a:t>~um</a:t>
            </a:r>
          </a:p>
        </p:txBody>
      </p:sp>
      <p:sp>
        <p:nvSpPr>
          <p:cNvPr id="3" name="TextBox 2">
            <a:extLst>
              <a:ext uri="{FF2B5EF4-FFF2-40B4-BE49-F238E27FC236}">
                <a16:creationId xmlns:a16="http://schemas.microsoft.com/office/drawing/2014/main" id="{2AC9552C-CF27-7440-829B-71439A86D9CA}"/>
              </a:ext>
            </a:extLst>
          </p:cNvPr>
          <p:cNvSpPr txBox="1"/>
          <p:nvPr/>
        </p:nvSpPr>
        <p:spPr>
          <a:xfrm>
            <a:off x="5393990" y="3282301"/>
            <a:ext cx="3359381" cy="400110"/>
          </a:xfrm>
          <a:prstGeom prst="rect">
            <a:avLst/>
          </a:prstGeom>
          <a:noFill/>
        </p:spPr>
        <p:txBody>
          <a:bodyPr wrap="none" rtlCol="0">
            <a:spAutoFit/>
          </a:bodyPr>
          <a:lstStyle/>
          <a:p>
            <a:r>
              <a:rPr lang="en-US" sz="2000" b="1" i="1" dirty="0">
                <a:solidFill>
                  <a:schemeClr val="accent5"/>
                </a:solidFill>
                <a:latin typeface="Avenir Heavy Oblique" panose="02000503020000020003" pitchFamily="2" charset="0"/>
              </a:rPr>
              <a:t>Contributions to the jitter:</a:t>
            </a:r>
          </a:p>
        </p:txBody>
      </p:sp>
      <p:sp>
        <p:nvSpPr>
          <p:cNvPr id="11" name="TextBox 10">
            <a:extLst>
              <a:ext uri="{FF2B5EF4-FFF2-40B4-BE49-F238E27FC236}">
                <a16:creationId xmlns:a16="http://schemas.microsoft.com/office/drawing/2014/main" id="{90092970-F0E4-1345-8AC6-BFBC6ABD145A}"/>
              </a:ext>
            </a:extLst>
          </p:cNvPr>
          <p:cNvSpPr txBox="1"/>
          <p:nvPr/>
        </p:nvSpPr>
        <p:spPr>
          <a:xfrm>
            <a:off x="5569638" y="5821944"/>
            <a:ext cx="5117106" cy="400110"/>
          </a:xfrm>
          <a:prstGeom prst="rect">
            <a:avLst/>
          </a:prstGeom>
          <a:noFill/>
          <a:ln>
            <a:solidFill>
              <a:schemeClr val="accent2">
                <a:alpha val="24000"/>
              </a:schemeClr>
            </a:solidFill>
          </a:ln>
          <a:effectLst>
            <a:glow rad="63500">
              <a:schemeClr val="accent2">
                <a:satMod val="175000"/>
                <a:alpha val="40000"/>
              </a:schemeClr>
            </a:glow>
          </a:effectLst>
        </p:spPr>
        <p:txBody>
          <a:bodyPr wrap="none" rtlCol="0">
            <a:spAutoFit/>
          </a:bodyPr>
          <a:lstStyle/>
          <a:p>
            <a:r>
              <a:rPr lang="en-US" sz="2000" dirty="0">
                <a:latin typeface="Avenir Book" panose="02000503020000020003" pitchFamily="2" charset="0"/>
              </a:rPr>
              <a:t>Making the path lengths identical is crucial </a:t>
            </a:r>
          </a:p>
        </p:txBody>
      </p:sp>
      <p:sp>
        <p:nvSpPr>
          <p:cNvPr id="18" name="Slide Number Placeholder 3">
            <a:extLst>
              <a:ext uri="{FF2B5EF4-FFF2-40B4-BE49-F238E27FC236}">
                <a16:creationId xmlns:a16="http://schemas.microsoft.com/office/drawing/2014/main" id="{85EB3D3A-CE40-FD47-B71D-1B8BC55900E3}"/>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19</a:t>
            </a:fld>
            <a:endParaRPr lang="en-US" dirty="0"/>
          </a:p>
        </p:txBody>
      </p:sp>
      <p:sp>
        <p:nvSpPr>
          <p:cNvPr id="20" name="Title 1">
            <a:extLst>
              <a:ext uri="{FF2B5EF4-FFF2-40B4-BE49-F238E27FC236}">
                <a16:creationId xmlns:a16="http://schemas.microsoft.com/office/drawing/2014/main" id="{6D01E84F-9030-7F1A-9854-9938888F01E0}"/>
              </a:ext>
            </a:extLst>
          </p:cNvPr>
          <p:cNvSpPr>
            <a:spLocks noGrp="1"/>
          </p:cNvSpPr>
          <p:nvPr>
            <p:ph type="title"/>
          </p:nvPr>
        </p:nvSpPr>
        <p:spPr>
          <a:xfrm>
            <a:off x="279952" y="132998"/>
            <a:ext cx="11912048" cy="1325563"/>
          </a:xfrm>
        </p:spPr>
        <p:txBody>
          <a:bodyPr/>
          <a:lstStyle/>
          <a:p>
            <a:r>
              <a:rPr lang="en-US" dirty="0"/>
              <a:t>Unequal path lengths of electrons and protons</a:t>
            </a:r>
          </a:p>
        </p:txBody>
      </p:sp>
      <p:sp>
        <p:nvSpPr>
          <p:cNvPr id="22" name="Slide Number Placeholder 4">
            <a:extLst>
              <a:ext uri="{FF2B5EF4-FFF2-40B4-BE49-F238E27FC236}">
                <a16:creationId xmlns:a16="http://schemas.microsoft.com/office/drawing/2014/main" id="{CD051DB0-555A-3433-3149-717492BDAA4E}"/>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19</a:t>
            </a:fld>
            <a:endParaRPr lang="en-US" dirty="0"/>
          </a:p>
        </p:txBody>
      </p:sp>
      <p:grpSp>
        <p:nvGrpSpPr>
          <p:cNvPr id="14" name="Group 13">
            <a:extLst>
              <a:ext uri="{FF2B5EF4-FFF2-40B4-BE49-F238E27FC236}">
                <a16:creationId xmlns:a16="http://schemas.microsoft.com/office/drawing/2014/main" id="{5E29C456-2918-4764-9232-18027871B547}"/>
              </a:ext>
            </a:extLst>
          </p:cNvPr>
          <p:cNvGrpSpPr/>
          <p:nvPr/>
        </p:nvGrpSpPr>
        <p:grpSpPr>
          <a:xfrm>
            <a:off x="1148746" y="3747658"/>
            <a:ext cx="4000668" cy="2774602"/>
            <a:chOff x="240397" y="3317608"/>
            <a:chExt cx="3364564" cy="2428557"/>
          </a:xfrm>
        </p:grpSpPr>
        <p:pic>
          <p:nvPicPr>
            <p:cNvPr id="17" name="Picture 16">
              <a:extLst>
                <a:ext uri="{FF2B5EF4-FFF2-40B4-BE49-F238E27FC236}">
                  <a16:creationId xmlns:a16="http://schemas.microsoft.com/office/drawing/2014/main" id="{FF1949F2-454D-1BF9-A4F3-8B244FA75FE6}"/>
                </a:ext>
              </a:extLst>
            </p:cNvPr>
            <p:cNvPicPr>
              <a:picLocks noChangeAspect="1"/>
            </p:cNvPicPr>
            <p:nvPr/>
          </p:nvPicPr>
          <p:blipFill>
            <a:blip r:embed="rId4"/>
            <a:stretch>
              <a:fillRect/>
            </a:stretch>
          </p:blipFill>
          <p:spPr>
            <a:xfrm>
              <a:off x="240397" y="3317608"/>
              <a:ext cx="3364564" cy="2428557"/>
            </a:xfrm>
            <a:prstGeom prst="rect">
              <a:avLst/>
            </a:prstGeom>
          </p:spPr>
        </p:pic>
        <p:sp>
          <p:nvSpPr>
            <p:cNvPr id="19" name="Oval 18">
              <a:extLst>
                <a:ext uri="{FF2B5EF4-FFF2-40B4-BE49-F238E27FC236}">
                  <a16:creationId xmlns:a16="http://schemas.microsoft.com/office/drawing/2014/main" id="{0E0FC0C6-E2AE-AEF6-CCC2-0A10F14FD01E}"/>
                </a:ext>
              </a:extLst>
            </p:cNvPr>
            <p:cNvSpPr/>
            <p:nvPr/>
          </p:nvSpPr>
          <p:spPr>
            <a:xfrm>
              <a:off x="2422143" y="4077730"/>
              <a:ext cx="106873" cy="10709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7B01CD74-3669-738B-FFA9-079A4140EF8C}"/>
              </a:ext>
            </a:extLst>
          </p:cNvPr>
          <p:cNvGrpSpPr/>
          <p:nvPr/>
        </p:nvGrpSpPr>
        <p:grpSpPr>
          <a:xfrm>
            <a:off x="873108" y="1102983"/>
            <a:ext cx="3752274" cy="2509778"/>
            <a:chOff x="198180" y="1051867"/>
            <a:chExt cx="3036856" cy="1922372"/>
          </a:xfrm>
        </p:grpSpPr>
        <p:pic>
          <p:nvPicPr>
            <p:cNvPr id="23" name="Picture 22">
              <a:extLst>
                <a:ext uri="{FF2B5EF4-FFF2-40B4-BE49-F238E27FC236}">
                  <a16:creationId xmlns:a16="http://schemas.microsoft.com/office/drawing/2014/main" id="{5E4AAE51-032B-B1F3-2203-F1F34059B0BA}"/>
                </a:ext>
              </a:extLst>
            </p:cNvPr>
            <p:cNvPicPr>
              <a:picLocks noChangeAspect="1"/>
            </p:cNvPicPr>
            <p:nvPr/>
          </p:nvPicPr>
          <p:blipFill>
            <a:blip r:embed="rId5"/>
            <a:stretch>
              <a:fillRect/>
            </a:stretch>
          </p:blipFill>
          <p:spPr>
            <a:xfrm>
              <a:off x="198180" y="1051867"/>
              <a:ext cx="3036856" cy="1922372"/>
            </a:xfrm>
            <a:prstGeom prst="rect">
              <a:avLst/>
            </a:prstGeom>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07B5361-0818-00BC-C9EF-D106F465C882}"/>
                    </a:ext>
                  </a:extLst>
                </p:cNvPr>
                <p:cNvSpPr txBox="1"/>
                <p:nvPr/>
              </p:nvSpPr>
              <p:spPr>
                <a:xfrm>
                  <a:off x="2384838" y="2271672"/>
                  <a:ext cx="623307"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&gt;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21" name="TextBox 20">
                  <a:extLst>
                    <a:ext uri="{FF2B5EF4-FFF2-40B4-BE49-F238E27FC236}">
                      <a16:creationId xmlns:a16="http://schemas.microsoft.com/office/drawing/2014/main" id="{A9306D7C-CA1B-AA4C-813F-5C90DD918ADC}"/>
                    </a:ext>
                  </a:extLst>
                </p:cNvPr>
                <p:cNvSpPr txBox="1">
                  <a:spLocks noRot="1" noChangeAspect="1" noMove="1" noResize="1" noEditPoints="1" noAdjustHandles="1" noChangeArrowheads="1" noChangeShapeType="1" noTextEdit="1"/>
                </p:cNvSpPr>
                <p:nvPr/>
              </p:nvSpPr>
              <p:spPr>
                <a:xfrm>
                  <a:off x="2384838" y="2271672"/>
                  <a:ext cx="623307" cy="24622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99B74C2-444A-D8A5-8E22-F0918EA77A14}"/>
                    </a:ext>
                  </a:extLst>
                </p:cNvPr>
                <p:cNvSpPr txBox="1"/>
                <p:nvPr/>
              </p:nvSpPr>
              <p:spPr>
                <a:xfrm>
                  <a:off x="1863737" y="1662612"/>
                  <a:ext cx="662937"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&lt;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22" name="TextBox 21">
                  <a:extLst>
                    <a:ext uri="{FF2B5EF4-FFF2-40B4-BE49-F238E27FC236}">
                      <a16:creationId xmlns:a16="http://schemas.microsoft.com/office/drawing/2014/main" id="{CBE4A9E9-79B7-3EEB-7E7C-D5725FB87B11}"/>
                    </a:ext>
                  </a:extLst>
                </p:cNvPr>
                <p:cNvSpPr txBox="1">
                  <a:spLocks noRot="1" noChangeAspect="1" noMove="1" noResize="1" noEditPoints="1" noAdjustHandles="1" noChangeArrowheads="1" noChangeShapeType="1" noTextEdit="1"/>
                </p:cNvSpPr>
                <p:nvPr/>
              </p:nvSpPr>
              <p:spPr>
                <a:xfrm>
                  <a:off x="1863737" y="1662612"/>
                  <a:ext cx="662937" cy="246221"/>
                </a:xfrm>
                <a:prstGeom prst="rect">
                  <a:avLst/>
                </a:prstGeom>
                <a:blipFill>
                  <a:blip r:embed="rId10"/>
                  <a:stretch>
                    <a:fillRect/>
                  </a:stretch>
                </a:blipFill>
              </p:spPr>
              <p:txBody>
                <a:bodyPr/>
                <a:lstStyle/>
                <a:p>
                  <a:r>
                    <a:rPr lang="en-US">
                      <a:noFill/>
                    </a:rPr>
                    <a:t> </a:t>
                  </a:r>
                </a:p>
              </p:txBody>
            </p:sp>
          </mc:Fallback>
        </mc:AlternateContent>
        <p:sp>
          <p:nvSpPr>
            <p:cNvPr id="26" name="Oval 25">
              <a:extLst>
                <a:ext uri="{FF2B5EF4-FFF2-40B4-BE49-F238E27FC236}">
                  <a16:creationId xmlns:a16="http://schemas.microsoft.com/office/drawing/2014/main" id="{C566D1A9-FAE6-3E17-0338-718ACE93FC15}"/>
                </a:ext>
              </a:extLst>
            </p:cNvPr>
            <p:cNvSpPr/>
            <p:nvPr/>
          </p:nvSpPr>
          <p:spPr>
            <a:xfrm>
              <a:off x="1933615" y="2234747"/>
              <a:ext cx="76767" cy="6880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Oval 26">
              <a:extLst>
                <a:ext uri="{FF2B5EF4-FFF2-40B4-BE49-F238E27FC236}">
                  <a16:creationId xmlns:a16="http://schemas.microsoft.com/office/drawing/2014/main" id="{4DE6781F-8D28-05F3-70A3-E186838AB356}"/>
                </a:ext>
              </a:extLst>
            </p:cNvPr>
            <p:cNvSpPr/>
            <p:nvPr/>
          </p:nvSpPr>
          <p:spPr>
            <a:xfrm>
              <a:off x="2291388" y="2332999"/>
              <a:ext cx="76767" cy="6880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Oval 27">
              <a:extLst>
                <a:ext uri="{FF2B5EF4-FFF2-40B4-BE49-F238E27FC236}">
                  <a16:creationId xmlns:a16="http://schemas.microsoft.com/office/drawing/2014/main" id="{291B7DEB-B941-87BD-0A2F-423BB42DA692}"/>
                </a:ext>
              </a:extLst>
            </p:cNvPr>
            <p:cNvSpPr/>
            <p:nvPr/>
          </p:nvSpPr>
          <p:spPr>
            <a:xfrm>
              <a:off x="1776039" y="1726160"/>
              <a:ext cx="76767" cy="68805"/>
            </a:xfrm>
            <a:prstGeom prst="ellipse">
              <a:avLst/>
            </a:prstGeom>
            <a:solidFill>
              <a:srgbClr val="02AA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09884EE-0DFB-D1ED-AC55-D761F6A0F311}"/>
                    </a:ext>
                  </a:extLst>
                </p:cNvPr>
                <p:cNvSpPr txBox="1"/>
                <p:nvPr/>
              </p:nvSpPr>
              <p:spPr>
                <a:xfrm>
                  <a:off x="1309061" y="2101371"/>
                  <a:ext cx="662937"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26" name="TextBox 25">
                  <a:extLst>
                    <a:ext uri="{FF2B5EF4-FFF2-40B4-BE49-F238E27FC236}">
                      <a16:creationId xmlns:a16="http://schemas.microsoft.com/office/drawing/2014/main" id="{2D96A574-D709-D307-0B29-76C2255EA6A4}"/>
                    </a:ext>
                  </a:extLst>
                </p:cNvPr>
                <p:cNvSpPr txBox="1">
                  <a:spLocks noRot="1" noChangeAspect="1" noMove="1" noResize="1" noEditPoints="1" noAdjustHandles="1" noChangeArrowheads="1" noChangeShapeType="1" noTextEdit="1"/>
                </p:cNvSpPr>
                <p:nvPr/>
              </p:nvSpPr>
              <p:spPr>
                <a:xfrm>
                  <a:off x="1309061" y="2101371"/>
                  <a:ext cx="662937" cy="246221"/>
                </a:xfrm>
                <a:prstGeom prst="rect">
                  <a:avLst/>
                </a:prstGeom>
                <a:blipFill>
                  <a:blip r:embed="rId11"/>
                  <a:stretch>
                    <a:fillRect/>
                  </a:stretch>
                </a:blipFill>
              </p:spPr>
              <p:txBody>
                <a:bodyPr/>
                <a:lstStyle/>
                <a:p>
                  <a:r>
                    <a:rPr lang="en-US">
                      <a:noFill/>
                    </a:rPr>
                    <a:t> </a:t>
                  </a:r>
                </a:p>
              </p:txBody>
            </p:sp>
          </mc:Fallback>
        </mc:AlternateContent>
      </p:grpSp>
      <p:grpSp>
        <p:nvGrpSpPr>
          <p:cNvPr id="30" name="Group 29">
            <a:extLst>
              <a:ext uri="{FF2B5EF4-FFF2-40B4-BE49-F238E27FC236}">
                <a16:creationId xmlns:a16="http://schemas.microsoft.com/office/drawing/2014/main" id="{8EAD1D8F-4B5E-FF6D-EA1F-2B098AE31016}"/>
              </a:ext>
            </a:extLst>
          </p:cNvPr>
          <p:cNvGrpSpPr/>
          <p:nvPr/>
        </p:nvGrpSpPr>
        <p:grpSpPr>
          <a:xfrm>
            <a:off x="873108" y="1102983"/>
            <a:ext cx="3752274" cy="2509778"/>
            <a:chOff x="198180" y="1051867"/>
            <a:chExt cx="3036856" cy="1922372"/>
          </a:xfrm>
        </p:grpSpPr>
        <p:pic>
          <p:nvPicPr>
            <p:cNvPr id="31" name="Picture 30">
              <a:extLst>
                <a:ext uri="{FF2B5EF4-FFF2-40B4-BE49-F238E27FC236}">
                  <a16:creationId xmlns:a16="http://schemas.microsoft.com/office/drawing/2014/main" id="{D0137CF6-F7FA-1A11-1DDC-CE659F91DEE1}"/>
                </a:ext>
              </a:extLst>
            </p:cNvPr>
            <p:cNvPicPr>
              <a:picLocks noChangeAspect="1"/>
            </p:cNvPicPr>
            <p:nvPr/>
          </p:nvPicPr>
          <p:blipFill>
            <a:blip r:embed="rId5"/>
            <a:stretch>
              <a:fillRect/>
            </a:stretch>
          </p:blipFill>
          <p:spPr>
            <a:xfrm>
              <a:off x="198180" y="1051867"/>
              <a:ext cx="3036856" cy="1922372"/>
            </a:xfrm>
            <a:prstGeom prst="rect">
              <a:avLst/>
            </a:prstGeom>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5BE4169-8BB1-103A-6EE1-BCDAE7584107}"/>
                    </a:ext>
                  </a:extLst>
                </p:cNvPr>
                <p:cNvSpPr txBox="1"/>
                <p:nvPr/>
              </p:nvSpPr>
              <p:spPr>
                <a:xfrm>
                  <a:off x="1216394" y="2248471"/>
                  <a:ext cx="623307"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&gt;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4" name="TextBox 3">
                  <a:extLst>
                    <a:ext uri="{FF2B5EF4-FFF2-40B4-BE49-F238E27FC236}">
                      <a16:creationId xmlns:a16="http://schemas.microsoft.com/office/drawing/2014/main" id="{1B85715E-BBD5-9041-B66B-CBDED1F99F78}"/>
                    </a:ext>
                  </a:extLst>
                </p:cNvPr>
                <p:cNvSpPr txBox="1">
                  <a:spLocks noRot="1" noChangeAspect="1" noMove="1" noResize="1" noEditPoints="1" noAdjustHandles="1" noChangeArrowheads="1" noChangeShapeType="1" noTextEdit="1"/>
                </p:cNvSpPr>
                <p:nvPr/>
              </p:nvSpPr>
              <p:spPr>
                <a:xfrm>
                  <a:off x="1216394" y="2248471"/>
                  <a:ext cx="623307" cy="246221"/>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A2DA7608-6630-6D76-4EA7-CB97210C2BD5}"/>
                    </a:ext>
                  </a:extLst>
                </p:cNvPr>
                <p:cNvSpPr txBox="1"/>
                <p:nvPr/>
              </p:nvSpPr>
              <p:spPr>
                <a:xfrm>
                  <a:off x="1782875" y="1416889"/>
                  <a:ext cx="662937"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&lt;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5" name="TextBox 4">
                  <a:extLst>
                    <a:ext uri="{FF2B5EF4-FFF2-40B4-BE49-F238E27FC236}">
                      <a16:creationId xmlns:a16="http://schemas.microsoft.com/office/drawing/2014/main" id="{6E8289C5-B08B-CA4A-9FA1-34D41F43C57B}"/>
                    </a:ext>
                  </a:extLst>
                </p:cNvPr>
                <p:cNvSpPr txBox="1">
                  <a:spLocks noRot="1" noChangeAspect="1" noMove="1" noResize="1" noEditPoints="1" noAdjustHandles="1" noChangeArrowheads="1" noChangeShapeType="1" noTextEdit="1"/>
                </p:cNvSpPr>
                <p:nvPr/>
              </p:nvSpPr>
              <p:spPr>
                <a:xfrm>
                  <a:off x="1782875" y="1416889"/>
                  <a:ext cx="662937" cy="246221"/>
                </a:xfrm>
                <a:prstGeom prst="rect">
                  <a:avLst/>
                </a:prstGeom>
                <a:blipFill>
                  <a:blip r:embed="rId13"/>
                  <a:stretch>
                    <a:fillRect/>
                  </a:stretch>
                </a:blipFill>
              </p:spPr>
              <p:txBody>
                <a:bodyPr/>
                <a:lstStyle/>
                <a:p>
                  <a:r>
                    <a:rPr lang="en-US">
                      <a:noFill/>
                    </a:rPr>
                    <a:t> </a:t>
                  </a:r>
                </a:p>
              </p:txBody>
            </p:sp>
          </mc:Fallback>
        </mc:AlternateContent>
        <p:sp>
          <p:nvSpPr>
            <p:cNvPr id="34" name="Oval 33">
              <a:extLst>
                <a:ext uri="{FF2B5EF4-FFF2-40B4-BE49-F238E27FC236}">
                  <a16:creationId xmlns:a16="http://schemas.microsoft.com/office/drawing/2014/main" id="{4C4EB3AD-87DE-512E-882E-07DF1A922A79}"/>
                </a:ext>
              </a:extLst>
            </p:cNvPr>
            <p:cNvSpPr/>
            <p:nvPr/>
          </p:nvSpPr>
          <p:spPr>
            <a:xfrm>
              <a:off x="1839701" y="1924237"/>
              <a:ext cx="76767" cy="6880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Oval 34">
              <a:extLst>
                <a:ext uri="{FF2B5EF4-FFF2-40B4-BE49-F238E27FC236}">
                  <a16:creationId xmlns:a16="http://schemas.microsoft.com/office/drawing/2014/main" id="{EE113EC0-14FC-4CDE-DD8B-90868B8FF5D6}"/>
                </a:ext>
              </a:extLst>
            </p:cNvPr>
            <p:cNvSpPr/>
            <p:nvPr/>
          </p:nvSpPr>
          <p:spPr>
            <a:xfrm>
              <a:off x="1968114" y="2326158"/>
              <a:ext cx="76767" cy="6880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Oval 35">
              <a:extLst>
                <a:ext uri="{FF2B5EF4-FFF2-40B4-BE49-F238E27FC236}">
                  <a16:creationId xmlns:a16="http://schemas.microsoft.com/office/drawing/2014/main" id="{2C2745B2-62F1-3DBB-23A7-CF2025254070}"/>
                </a:ext>
              </a:extLst>
            </p:cNvPr>
            <p:cNvSpPr/>
            <p:nvPr/>
          </p:nvSpPr>
          <p:spPr>
            <a:xfrm>
              <a:off x="1706108" y="1481109"/>
              <a:ext cx="76767" cy="68805"/>
            </a:xfrm>
            <a:prstGeom prst="ellipse">
              <a:avLst/>
            </a:prstGeom>
            <a:solidFill>
              <a:srgbClr val="02AA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DE186640-BAE1-A195-1E5E-059B42E658CA}"/>
                    </a:ext>
                  </a:extLst>
                </p:cNvPr>
                <p:cNvSpPr txBox="1"/>
                <p:nvPr/>
              </p:nvSpPr>
              <p:spPr>
                <a:xfrm>
                  <a:off x="1865673" y="1860355"/>
                  <a:ext cx="662937"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𝐸</m:t>
                        </m:r>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0</m:t>
                            </m:r>
                          </m:sub>
                        </m:sSub>
                      </m:oMath>
                    </m:oMathPara>
                  </a14:m>
                  <a:endParaRPr lang="en-US" sz="1600" dirty="0">
                    <a:latin typeface="+mj-lt"/>
                  </a:endParaRPr>
                </a:p>
              </p:txBody>
            </p:sp>
          </mc:Choice>
          <mc:Fallback xmlns="">
            <p:sp>
              <p:nvSpPr>
                <p:cNvPr id="9" name="TextBox 8">
                  <a:extLst>
                    <a:ext uri="{FF2B5EF4-FFF2-40B4-BE49-F238E27FC236}">
                      <a16:creationId xmlns:a16="http://schemas.microsoft.com/office/drawing/2014/main" id="{55364F91-53E6-3D43-9DFB-D0243872BBBB}"/>
                    </a:ext>
                  </a:extLst>
                </p:cNvPr>
                <p:cNvSpPr txBox="1">
                  <a:spLocks noRot="1" noChangeAspect="1" noMove="1" noResize="1" noEditPoints="1" noAdjustHandles="1" noChangeArrowheads="1" noChangeShapeType="1" noTextEdit="1"/>
                </p:cNvSpPr>
                <p:nvPr/>
              </p:nvSpPr>
              <p:spPr>
                <a:xfrm>
                  <a:off x="1865673" y="1860355"/>
                  <a:ext cx="662937" cy="246221"/>
                </a:xfrm>
                <a:prstGeom prst="rect">
                  <a:avLst/>
                </a:prstGeom>
                <a:blipFill>
                  <a:blip r:embed="rId6"/>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403888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0B76E-4ED7-F119-5846-BE564427F099}"/>
              </a:ext>
            </a:extLst>
          </p:cNvPr>
          <p:cNvSpPr>
            <a:spLocks noGrp="1"/>
          </p:cNvSpPr>
          <p:nvPr>
            <p:ph type="title"/>
          </p:nvPr>
        </p:nvSpPr>
        <p:spPr/>
        <p:txBody>
          <a:bodyPr/>
          <a:lstStyle/>
          <a:p>
            <a:r>
              <a:rPr lang="en-US" dirty="0"/>
              <a:t>Motivation of this talk</a:t>
            </a:r>
          </a:p>
        </p:txBody>
      </p:sp>
      <p:sp>
        <p:nvSpPr>
          <p:cNvPr id="3" name="Content Placeholder 2">
            <a:extLst>
              <a:ext uri="{FF2B5EF4-FFF2-40B4-BE49-F238E27FC236}">
                <a16:creationId xmlns:a16="http://schemas.microsoft.com/office/drawing/2014/main" id="{77078106-6E66-166F-CB6D-97675E2B2EB2}"/>
              </a:ext>
            </a:extLst>
          </p:cNvPr>
          <p:cNvSpPr>
            <a:spLocks noGrp="1"/>
          </p:cNvSpPr>
          <p:nvPr>
            <p:ph idx="1"/>
          </p:nvPr>
        </p:nvSpPr>
        <p:spPr>
          <a:xfrm>
            <a:off x="571500" y="1825625"/>
            <a:ext cx="7244731" cy="4207185"/>
          </a:xfrm>
        </p:spPr>
        <p:txBody>
          <a:bodyPr/>
          <a:lstStyle/>
          <a:p>
            <a:pPr marL="342900" indent="-342900">
              <a:buFont typeface="Arial" panose="020B0604020202020204" pitchFamily="34" charset="0"/>
              <a:buChar char="•"/>
            </a:pPr>
            <a:r>
              <a:rPr lang="en-US" dirty="0"/>
              <a:t>The strong hadron cooling(SHC) design effort in the EIC is terminated.</a:t>
            </a:r>
          </a:p>
          <a:p>
            <a:pPr marL="342900" indent="-342900">
              <a:buFont typeface="Arial" panose="020B0604020202020204" pitchFamily="34" charset="0"/>
              <a:buChar char="•"/>
            </a:pPr>
            <a:r>
              <a:rPr lang="en-US" dirty="0"/>
              <a:t>High energy cooling R&amp;D using other methods is being exploring with support from external funding.</a:t>
            </a:r>
          </a:p>
          <a:p>
            <a:pPr marL="342900" indent="-342900">
              <a:buFont typeface="Arial" panose="020B0604020202020204" pitchFamily="34" charset="0"/>
              <a:buChar char="•"/>
            </a:pPr>
            <a:r>
              <a:rPr lang="en-US" dirty="0"/>
              <a:t>This talk aims to summarize the 2020-2024 SHC design effort and challenges we faced.</a:t>
            </a:r>
          </a:p>
          <a:p>
            <a:pPr marL="342900" indent="-342900">
              <a:buFont typeface="Arial" panose="020B0604020202020204" pitchFamily="34" charset="0"/>
              <a:buChar char="•"/>
            </a:pPr>
            <a:r>
              <a:rPr lang="en-US" dirty="0"/>
              <a:t>A tech-note was published summarizing the 4-years design effort</a:t>
            </a:r>
          </a:p>
        </p:txBody>
      </p:sp>
      <p:sp>
        <p:nvSpPr>
          <p:cNvPr id="4" name="Slide Number Placeholder 3">
            <a:extLst>
              <a:ext uri="{FF2B5EF4-FFF2-40B4-BE49-F238E27FC236}">
                <a16:creationId xmlns:a16="http://schemas.microsoft.com/office/drawing/2014/main" id="{D4DBE77C-D7E5-20F5-4A71-F32346F1DDA4}"/>
              </a:ext>
            </a:extLst>
          </p:cNvPr>
          <p:cNvSpPr>
            <a:spLocks noGrp="1"/>
          </p:cNvSpPr>
          <p:nvPr>
            <p:ph type="sldNum" sz="quarter" idx="4"/>
          </p:nvPr>
        </p:nvSpPr>
        <p:spPr/>
        <p:txBody>
          <a:bodyPr/>
          <a:lstStyle/>
          <a:p>
            <a:fld id="{933A556B-7C63-244D-9B7C-B0EA8042B330}" type="slidenum">
              <a:rPr lang="en-US" smtClean="0"/>
              <a:pPr/>
              <a:t>2</a:t>
            </a:fld>
            <a:endParaRPr lang="en-US" dirty="0"/>
          </a:p>
        </p:txBody>
      </p:sp>
      <p:pic>
        <p:nvPicPr>
          <p:cNvPr id="5" name="Picture 4">
            <a:extLst>
              <a:ext uri="{FF2B5EF4-FFF2-40B4-BE49-F238E27FC236}">
                <a16:creationId xmlns:a16="http://schemas.microsoft.com/office/drawing/2014/main" id="{9DF98308-3855-B792-FD16-8A3DD7250604}"/>
              </a:ext>
            </a:extLst>
          </p:cNvPr>
          <p:cNvPicPr>
            <a:picLocks noChangeAspect="1"/>
          </p:cNvPicPr>
          <p:nvPr/>
        </p:nvPicPr>
        <p:blipFill>
          <a:blip r:embed="rId2"/>
          <a:stretch>
            <a:fillRect/>
          </a:stretch>
        </p:blipFill>
        <p:spPr>
          <a:xfrm>
            <a:off x="7728152" y="2049694"/>
            <a:ext cx="4013741" cy="3014765"/>
          </a:xfrm>
          <a:prstGeom prst="rect">
            <a:avLst/>
          </a:prstGeom>
        </p:spPr>
      </p:pic>
      <p:sp>
        <p:nvSpPr>
          <p:cNvPr id="7" name="TextBox 6">
            <a:extLst>
              <a:ext uri="{FF2B5EF4-FFF2-40B4-BE49-F238E27FC236}">
                <a16:creationId xmlns:a16="http://schemas.microsoft.com/office/drawing/2014/main" id="{51B69D4F-2933-7D57-7243-781F16B8EE57}"/>
              </a:ext>
            </a:extLst>
          </p:cNvPr>
          <p:cNvSpPr txBox="1"/>
          <p:nvPr/>
        </p:nvSpPr>
        <p:spPr>
          <a:xfrm>
            <a:off x="7675009" y="1314232"/>
            <a:ext cx="4013741" cy="369332"/>
          </a:xfrm>
          <a:prstGeom prst="rect">
            <a:avLst/>
          </a:prstGeom>
          <a:noFill/>
        </p:spPr>
        <p:txBody>
          <a:bodyPr wrap="square">
            <a:spAutoFit/>
          </a:bodyPr>
          <a:lstStyle/>
          <a:p>
            <a:r>
              <a:rPr lang="en-US" dirty="0">
                <a:hlinkClick r:id="rId3"/>
              </a:rPr>
              <a:t>https://www.osti.gov/biblio/2574100</a:t>
            </a:r>
            <a:endParaRPr lang="en-US" dirty="0"/>
          </a:p>
        </p:txBody>
      </p:sp>
      <p:sp>
        <p:nvSpPr>
          <p:cNvPr id="6" name="TextBox 5">
            <a:extLst>
              <a:ext uri="{FF2B5EF4-FFF2-40B4-BE49-F238E27FC236}">
                <a16:creationId xmlns:a16="http://schemas.microsoft.com/office/drawing/2014/main" id="{77520456-C158-E466-5744-F1A880E84D3A}"/>
              </a:ext>
            </a:extLst>
          </p:cNvPr>
          <p:cNvSpPr txBox="1"/>
          <p:nvPr/>
        </p:nvSpPr>
        <p:spPr>
          <a:xfrm>
            <a:off x="1089662" y="5543768"/>
            <a:ext cx="10762883" cy="400110"/>
          </a:xfrm>
          <a:prstGeom prst="rect">
            <a:avLst/>
          </a:prstGeom>
          <a:noFill/>
          <a:ln>
            <a:solidFill>
              <a:schemeClr val="accent2"/>
            </a:solidFill>
          </a:ln>
        </p:spPr>
        <p:txBody>
          <a:bodyPr wrap="none" rtlCol="0">
            <a:spAutoFit/>
          </a:bodyPr>
          <a:lstStyle/>
          <a:p>
            <a:r>
              <a:rPr lang="en-US" sz="2000" b="1" dirty="0">
                <a:solidFill>
                  <a:srgbClr val="009051"/>
                </a:solidFill>
              </a:rPr>
              <a:t>In the EIC CDR: Strong hadron cooling is a Coherent electron Cooling using micro-bunched amplifier.</a:t>
            </a:r>
          </a:p>
        </p:txBody>
      </p:sp>
    </p:spTree>
    <p:extLst>
      <p:ext uri="{BB962C8B-B14F-4D97-AF65-F5344CB8AC3E}">
        <p14:creationId xmlns:p14="http://schemas.microsoft.com/office/powerpoint/2010/main" val="2053836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04993DBF-38AD-3C06-C9D2-F52E54B588B9}"/>
              </a:ext>
            </a:extLst>
          </p:cNvPr>
          <p:cNvSpPr/>
          <p:nvPr/>
        </p:nvSpPr>
        <p:spPr>
          <a:xfrm>
            <a:off x="2332815" y="3359854"/>
            <a:ext cx="113122" cy="39796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1" name="Rectangle 30">
            <a:extLst>
              <a:ext uri="{FF2B5EF4-FFF2-40B4-BE49-F238E27FC236}">
                <a16:creationId xmlns:a16="http://schemas.microsoft.com/office/drawing/2014/main" id="{30E60D90-AD2D-B584-CB37-E7A420D1C558}"/>
              </a:ext>
            </a:extLst>
          </p:cNvPr>
          <p:cNvSpPr/>
          <p:nvPr/>
        </p:nvSpPr>
        <p:spPr>
          <a:xfrm>
            <a:off x="5048723" y="3342306"/>
            <a:ext cx="113122" cy="39796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5" name="Rectangle 4">
            <a:extLst>
              <a:ext uri="{FF2B5EF4-FFF2-40B4-BE49-F238E27FC236}">
                <a16:creationId xmlns:a16="http://schemas.microsoft.com/office/drawing/2014/main" id="{DEA8E531-70E0-FE44-BE83-CF5CBBBEDC82}"/>
              </a:ext>
            </a:extLst>
          </p:cNvPr>
          <p:cNvSpPr/>
          <p:nvPr/>
        </p:nvSpPr>
        <p:spPr>
          <a:xfrm>
            <a:off x="5950927" y="3594643"/>
            <a:ext cx="248786" cy="369332"/>
          </a:xfrm>
          <a:prstGeom prst="rect">
            <a:avLst/>
          </a:prstGeom>
        </p:spPr>
        <p:txBody>
          <a:bodyPr wrap="none">
            <a:spAutoFit/>
          </a:bodyPr>
          <a:lstStyle/>
          <a:p>
            <a:r>
              <a:rPr lang="en-US" dirty="0">
                <a:solidFill>
                  <a:srgbClr val="000000"/>
                </a:solidFill>
                <a:latin typeface="Avenir Book" panose="02000503020000020003" pitchFamily="2" charset="0"/>
              </a:rPr>
              <a:t> </a:t>
            </a:r>
            <a:endParaRPr lang="en-US" dirty="0">
              <a:latin typeface="Avenir Book" panose="02000503020000020003" pitchFamily="2" charset="0"/>
            </a:endParaRPr>
          </a:p>
        </p:txBody>
      </p:sp>
      <p:sp>
        <p:nvSpPr>
          <p:cNvPr id="6" name="Rectangle 5">
            <a:extLst>
              <a:ext uri="{FF2B5EF4-FFF2-40B4-BE49-F238E27FC236}">
                <a16:creationId xmlns:a16="http://schemas.microsoft.com/office/drawing/2014/main" id="{E183C9A6-E2E1-714B-8B77-E082E35C0F1E}"/>
              </a:ext>
            </a:extLst>
          </p:cNvPr>
          <p:cNvSpPr/>
          <p:nvPr/>
        </p:nvSpPr>
        <p:spPr>
          <a:xfrm>
            <a:off x="5950927" y="3594643"/>
            <a:ext cx="248786" cy="369332"/>
          </a:xfrm>
          <a:prstGeom prst="rect">
            <a:avLst/>
          </a:prstGeom>
        </p:spPr>
        <p:txBody>
          <a:bodyPr wrap="none">
            <a:spAutoFit/>
          </a:bodyPr>
          <a:lstStyle/>
          <a:p>
            <a:r>
              <a:rPr lang="en-US" dirty="0">
                <a:solidFill>
                  <a:srgbClr val="000000"/>
                </a:solidFill>
                <a:latin typeface="Avenir Book" panose="02000503020000020003" pitchFamily="2" charset="0"/>
              </a:rPr>
              <a:t> </a:t>
            </a:r>
            <a:endParaRPr lang="en-US" dirty="0">
              <a:latin typeface="Avenir Book" panose="02000503020000020003" pitchFamily="2" charset="0"/>
            </a:endParaRPr>
          </a:p>
        </p:txBody>
      </p:sp>
      <p:pic>
        <p:nvPicPr>
          <p:cNvPr id="11" name="Picture 10">
            <a:extLst>
              <a:ext uri="{FF2B5EF4-FFF2-40B4-BE49-F238E27FC236}">
                <a16:creationId xmlns:a16="http://schemas.microsoft.com/office/drawing/2014/main" id="{DE848AAC-7CEE-0D4A-9069-86AFB4F92395}"/>
              </a:ext>
            </a:extLst>
          </p:cNvPr>
          <p:cNvPicPr>
            <a:picLocks noChangeAspect="1"/>
          </p:cNvPicPr>
          <p:nvPr/>
        </p:nvPicPr>
        <p:blipFill>
          <a:blip r:embed="rId2"/>
          <a:stretch>
            <a:fillRect/>
          </a:stretch>
        </p:blipFill>
        <p:spPr>
          <a:xfrm>
            <a:off x="2038247" y="3862616"/>
            <a:ext cx="3250022" cy="2730872"/>
          </a:xfrm>
          <a:prstGeom prst="rect">
            <a:avLst/>
          </a:prstGeom>
        </p:spPr>
      </p:pic>
      <p:grpSp>
        <p:nvGrpSpPr>
          <p:cNvPr id="13" name="Group 12">
            <a:extLst>
              <a:ext uri="{FF2B5EF4-FFF2-40B4-BE49-F238E27FC236}">
                <a16:creationId xmlns:a16="http://schemas.microsoft.com/office/drawing/2014/main" id="{299AF1EA-0E2D-4D4A-8990-913EA06EEB69}"/>
              </a:ext>
            </a:extLst>
          </p:cNvPr>
          <p:cNvGrpSpPr/>
          <p:nvPr/>
        </p:nvGrpSpPr>
        <p:grpSpPr>
          <a:xfrm>
            <a:off x="1204595" y="3085988"/>
            <a:ext cx="4989440" cy="866569"/>
            <a:chOff x="2095929" y="4662174"/>
            <a:chExt cx="8292954" cy="1158117"/>
          </a:xfrm>
        </p:grpSpPr>
        <p:sp>
          <p:nvSpPr>
            <p:cNvPr id="14" name="Rectangle 13">
              <a:extLst>
                <a:ext uri="{FF2B5EF4-FFF2-40B4-BE49-F238E27FC236}">
                  <a16:creationId xmlns:a16="http://schemas.microsoft.com/office/drawing/2014/main" id="{EC71E8E0-AA9A-1A46-87E4-805FEA7E2057}"/>
                </a:ext>
              </a:extLst>
            </p:cNvPr>
            <p:cNvSpPr/>
            <p:nvPr/>
          </p:nvSpPr>
          <p:spPr>
            <a:xfrm>
              <a:off x="2856216" y="5296309"/>
              <a:ext cx="585627" cy="523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5" name="Rectangle 14">
              <a:extLst>
                <a:ext uri="{FF2B5EF4-FFF2-40B4-BE49-F238E27FC236}">
                  <a16:creationId xmlns:a16="http://schemas.microsoft.com/office/drawing/2014/main" id="{B8841CFE-7D97-5245-9307-C54F94B0B8BD}"/>
                </a:ext>
              </a:extLst>
            </p:cNvPr>
            <p:cNvSpPr/>
            <p:nvPr/>
          </p:nvSpPr>
          <p:spPr>
            <a:xfrm>
              <a:off x="5012077" y="4662174"/>
              <a:ext cx="585627" cy="523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6" name="Rectangle 15">
              <a:extLst>
                <a:ext uri="{FF2B5EF4-FFF2-40B4-BE49-F238E27FC236}">
                  <a16:creationId xmlns:a16="http://schemas.microsoft.com/office/drawing/2014/main" id="{3F063055-79CF-294F-AF4A-E3AA4EC66006}"/>
                </a:ext>
              </a:extLst>
            </p:cNvPr>
            <p:cNvSpPr/>
            <p:nvPr/>
          </p:nvSpPr>
          <p:spPr>
            <a:xfrm>
              <a:off x="6840877" y="4662174"/>
              <a:ext cx="585627" cy="523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7" name="Rectangle 16">
              <a:extLst>
                <a:ext uri="{FF2B5EF4-FFF2-40B4-BE49-F238E27FC236}">
                  <a16:creationId xmlns:a16="http://schemas.microsoft.com/office/drawing/2014/main" id="{9B58995B-6563-C845-ACAF-17E7B641C635}"/>
                </a:ext>
              </a:extLst>
            </p:cNvPr>
            <p:cNvSpPr/>
            <p:nvPr/>
          </p:nvSpPr>
          <p:spPr>
            <a:xfrm>
              <a:off x="9042970" y="5296309"/>
              <a:ext cx="585627" cy="523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cxnSp>
          <p:nvCxnSpPr>
            <p:cNvPr id="18" name="Straight Connector 17">
              <a:extLst>
                <a:ext uri="{FF2B5EF4-FFF2-40B4-BE49-F238E27FC236}">
                  <a16:creationId xmlns:a16="http://schemas.microsoft.com/office/drawing/2014/main" id="{DB5C317C-0103-B845-B9F6-FC344E88EDA7}"/>
                </a:ext>
              </a:extLst>
            </p:cNvPr>
            <p:cNvCxnSpPr>
              <a:cxnSpLocks/>
            </p:cNvCxnSpPr>
            <p:nvPr/>
          </p:nvCxnSpPr>
          <p:spPr>
            <a:xfrm>
              <a:off x="2095929" y="5558300"/>
              <a:ext cx="10531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3DD5420A-DDA9-A04C-AD9F-FCEE31B1179E}"/>
                </a:ext>
              </a:extLst>
            </p:cNvPr>
            <p:cNvCxnSpPr>
              <a:cxnSpLocks/>
            </p:cNvCxnSpPr>
            <p:nvPr/>
          </p:nvCxnSpPr>
          <p:spPr>
            <a:xfrm flipV="1">
              <a:off x="3149029" y="4924165"/>
              <a:ext cx="2155861" cy="634136"/>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7CD0CDD6-FF92-7247-857A-02182B9DB29F}"/>
                </a:ext>
              </a:extLst>
            </p:cNvPr>
            <p:cNvCxnSpPr>
              <a:cxnSpLocks/>
            </p:cNvCxnSpPr>
            <p:nvPr/>
          </p:nvCxnSpPr>
          <p:spPr>
            <a:xfrm>
              <a:off x="5294616" y="4928165"/>
              <a:ext cx="1839074"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 name="Straight Connector 20">
              <a:extLst>
                <a:ext uri="{FF2B5EF4-FFF2-40B4-BE49-F238E27FC236}">
                  <a16:creationId xmlns:a16="http://schemas.microsoft.com/office/drawing/2014/main" id="{9E754D59-99C9-984A-B493-4D5BC31B7F9F}"/>
                </a:ext>
              </a:extLst>
            </p:cNvPr>
            <p:cNvCxnSpPr>
              <a:cxnSpLocks/>
            </p:cNvCxnSpPr>
            <p:nvPr/>
          </p:nvCxnSpPr>
          <p:spPr>
            <a:xfrm>
              <a:off x="7133690" y="4924165"/>
              <a:ext cx="2202093" cy="634135"/>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85A84448-1170-E94F-978B-782AEA969B9D}"/>
                </a:ext>
              </a:extLst>
            </p:cNvPr>
            <p:cNvCxnSpPr>
              <a:cxnSpLocks/>
            </p:cNvCxnSpPr>
            <p:nvPr/>
          </p:nvCxnSpPr>
          <p:spPr>
            <a:xfrm>
              <a:off x="9335783" y="5561724"/>
              <a:ext cx="10531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0C1A2703-CE54-3140-8656-2C1AF09B55E5}"/>
                </a:ext>
              </a:extLst>
            </p:cNvPr>
            <p:cNvCxnSpPr>
              <a:cxnSpLocks/>
            </p:cNvCxnSpPr>
            <p:nvPr/>
          </p:nvCxnSpPr>
          <p:spPr>
            <a:xfrm flipV="1">
              <a:off x="5304893" y="4791169"/>
              <a:ext cx="1828797" cy="1"/>
            </a:xfrm>
            <a:prstGeom prst="line">
              <a:avLst/>
            </a:prstGeom>
            <a:ln w="38100">
              <a:solidFill>
                <a:schemeClr val="accent3"/>
              </a:solidFill>
              <a:prstDash val="lgDashDot"/>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7E629649-EBB4-614B-B6E7-374F6A4E691C}"/>
                </a:ext>
              </a:extLst>
            </p:cNvPr>
            <p:cNvCxnSpPr>
              <a:cxnSpLocks/>
            </p:cNvCxnSpPr>
            <p:nvPr/>
          </p:nvCxnSpPr>
          <p:spPr>
            <a:xfrm flipH="1">
              <a:off x="5304890" y="5051160"/>
              <a:ext cx="1828801" cy="6001"/>
            </a:xfrm>
            <a:prstGeom prst="line">
              <a:avLst/>
            </a:prstGeom>
            <a:ln w="38100">
              <a:solidFill>
                <a:schemeClr val="accent6">
                  <a:lumMod val="60000"/>
                  <a:lumOff val="40000"/>
                </a:schemeClr>
              </a:solidFill>
              <a:prstDash val="dash"/>
            </a:ln>
          </p:spPr>
          <p:style>
            <a:lnRef idx="1">
              <a:schemeClr val="accent2"/>
            </a:lnRef>
            <a:fillRef idx="0">
              <a:schemeClr val="accent2"/>
            </a:fillRef>
            <a:effectRef idx="0">
              <a:schemeClr val="accent2"/>
            </a:effectRef>
            <a:fontRef idx="minor">
              <a:schemeClr val="tx1"/>
            </a:fontRef>
          </p:style>
        </p:cxnSp>
        <p:cxnSp>
          <p:nvCxnSpPr>
            <p:cNvPr id="25" name="Curved Connector 24">
              <a:extLst>
                <a:ext uri="{FF2B5EF4-FFF2-40B4-BE49-F238E27FC236}">
                  <a16:creationId xmlns:a16="http://schemas.microsoft.com/office/drawing/2014/main" id="{792F17CA-A854-D743-97CD-E0866E4A6C70}"/>
                </a:ext>
              </a:extLst>
            </p:cNvPr>
            <p:cNvCxnSpPr>
              <a:cxnSpLocks/>
            </p:cNvCxnSpPr>
            <p:nvPr/>
          </p:nvCxnSpPr>
          <p:spPr>
            <a:xfrm flipV="1">
              <a:off x="3195262" y="4791169"/>
              <a:ext cx="2109628" cy="767131"/>
            </a:xfrm>
            <a:prstGeom prst="curvedConnector3">
              <a:avLst>
                <a:gd name="adj1" fmla="val 47078"/>
              </a:avLst>
            </a:prstGeom>
            <a:ln w="38100">
              <a:solidFill>
                <a:schemeClr val="accent3"/>
              </a:solidFill>
              <a:prstDash val="lgDashDot"/>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954E878E-9AAF-1A42-A583-43E789DCB9AB}"/>
                </a:ext>
              </a:extLst>
            </p:cNvPr>
            <p:cNvCxnSpPr>
              <a:cxnSpLocks/>
            </p:cNvCxnSpPr>
            <p:nvPr/>
          </p:nvCxnSpPr>
          <p:spPr>
            <a:xfrm>
              <a:off x="7143109" y="4791169"/>
              <a:ext cx="2192674" cy="767131"/>
            </a:xfrm>
            <a:prstGeom prst="curvedConnector3">
              <a:avLst>
                <a:gd name="adj1" fmla="val 58903"/>
              </a:avLst>
            </a:prstGeom>
            <a:ln w="38100">
              <a:solidFill>
                <a:schemeClr val="accent3"/>
              </a:solidFill>
              <a:prstDash val="lgDashDot"/>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AE6279A8-F184-8043-8D5C-C87AECE26733}"/>
                </a:ext>
              </a:extLst>
            </p:cNvPr>
            <p:cNvSpPr/>
            <p:nvPr/>
          </p:nvSpPr>
          <p:spPr>
            <a:xfrm>
              <a:off x="3215811" y="5075404"/>
              <a:ext cx="2167847" cy="452093"/>
            </a:xfrm>
            <a:custGeom>
              <a:avLst/>
              <a:gdLst>
                <a:gd name="connsiteX0" fmla="*/ 0 w 2167847"/>
                <a:gd name="connsiteY0" fmla="*/ 452093 h 452093"/>
                <a:gd name="connsiteX1" fmla="*/ 71919 w 2167847"/>
                <a:gd name="connsiteY1" fmla="*/ 421270 h 452093"/>
                <a:gd name="connsiteX2" fmla="*/ 92468 w 2167847"/>
                <a:gd name="connsiteY2" fmla="*/ 400722 h 452093"/>
                <a:gd name="connsiteX3" fmla="*/ 154113 w 2167847"/>
                <a:gd name="connsiteY3" fmla="*/ 380174 h 452093"/>
                <a:gd name="connsiteX4" fmla="*/ 184935 w 2167847"/>
                <a:gd name="connsiteY4" fmla="*/ 369899 h 452093"/>
                <a:gd name="connsiteX5" fmla="*/ 246580 w 2167847"/>
                <a:gd name="connsiteY5" fmla="*/ 339077 h 452093"/>
                <a:gd name="connsiteX6" fmla="*/ 277402 w 2167847"/>
                <a:gd name="connsiteY6" fmla="*/ 318529 h 452093"/>
                <a:gd name="connsiteX7" fmla="*/ 297951 w 2167847"/>
                <a:gd name="connsiteY7" fmla="*/ 297980 h 452093"/>
                <a:gd name="connsiteX8" fmla="*/ 359596 w 2167847"/>
                <a:gd name="connsiteY8" fmla="*/ 277432 h 452093"/>
                <a:gd name="connsiteX9" fmla="*/ 421241 w 2167847"/>
                <a:gd name="connsiteY9" fmla="*/ 256884 h 452093"/>
                <a:gd name="connsiteX10" fmla="*/ 452063 w 2167847"/>
                <a:gd name="connsiteY10" fmla="*/ 246609 h 452093"/>
                <a:gd name="connsiteX11" fmla="*/ 523982 w 2167847"/>
                <a:gd name="connsiteY11" fmla="*/ 226061 h 452093"/>
                <a:gd name="connsiteX12" fmla="*/ 667820 w 2167847"/>
                <a:gd name="connsiteY12" fmla="*/ 205513 h 452093"/>
                <a:gd name="connsiteX13" fmla="*/ 934949 w 2167847"/>
                <a:gd name="connsiteY13" fmla="*/ 215787 h 452093"/>
                <a:gd name="connsiteX14" fmla="*/ 996593 w 2167847"/>
                <a:gd name="connsiteY14" fmla="*/ 236335 h 452093"/>
                <a:gd name="connsiteX15" fmla="*/ 1089061 w 2167847"/>
                <a:gd name="connsiteY15" fmla="*/ 256884 h 452093"/>
                <a:gd name="connsiteX16" fmla="*/ 1315092 w 2167847"/>
                <a:gd name="connsiteY16" fmla="*/ 246609 h 452093"/>
                <a:gd name="connsiteX17" fmla="*/ 1458931 w 2167847"/>
                <a:gd name="connsiteY17" fmla="*/ 205513 h 452093"/>
                <a:gd name="connsiteX18" fmla="*/ 1489753 w 2167847"/>
                <a:gd name="connsiteY18" fmla="*/ 195239 h 452093"/>
                <a:gd name="connsiteX19" fmla="*/ 1571946 w 2167847"/>
                <a:gd name="connsiteY19" fmla="*/ 174690 h 452093"/>
                <a:gd name="connsiteX20" fmla="*/ 1613043 w 2167847"/>
                <a:gd name="connsiteY20" fmla="*/ 164416 h 452093"/>
                <a:gd name="connsiteX21" fmla="*/ 1736333 w 2167847"/>
                <a:gd name="connsiteY21" fmla="*/ 123320 h 452093"/>
                <a:gd name="connsiteX22" fmla="*/ 1982913 w 2167847"/>
                <a:gd name="connsiteY22" fmla="*/ 41126 h 452093"/>
                <a:gd name="connsiteX23" fmla="*/ 2054832 w 2167847"/>
                <a:gd name="connsiteY23" fmla="*/ 20578 h 452093"/>
                <a:gd name="connsiteX24" fmla="*/ 2085654 w 2167847"/>
                <a:gd name="connsiteY24" fmla="*/ 10304 h 452093"/>
                <a:gd name="connsiteX25" fmla="*/ 2167847 w 2167847"/>
                <a:gd name="connsiteY25" fmla="*/ 30 h 452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67847" h="452093">
                  <a:moveTo>
                    <a:pt x="0" y="452093"/>
                  </a:moveTo>
                  <a:cubicBezTo>
                    <a:pt x="23973" y="441819"/>
                    <a:pt x="49119" y="433936"/>
                    <a:pt x="71919" y="421270"/>
                  </a:cubicBezTo>
                  <a:cubicBezTo>
                    <a:pt x="80387" y="416566"/>
                    <a:pt x="83804" y="405054"/>
                    <a:pt x="92468" y="400722"/>
                  </a:cubicBezTo>
                  <a:cubicBezTo>
                    <a:pt x="111841" y="391036"/>
                    <a:pt x="133565" y="387024"/>
                    <a:pt x="154113" y="380174"/>
                  </a:cubicBezTo>
                  <a:cubicBezTo>
                    <a:pt x="164387" y="376749"/>
                    <a:pt x="175924" y="375906"/>
                    <a:pt x="184935" y="369899"/>
                  </a:cubicBezTo>
                  <a:cubicBezTo>
                    <a:pt x="273275" y="311007"/>
                    <a:pt x="161502" y="381616"/>
                    <a:pt x="246580" y="339077"/>
                  </a:cubicBezTo>
                  <a:cubicBezTo>
                    <a:pt x="257624" y="333555"/>
                    <a:pt x="267760" y="326243"/>
                    <a:pt x="277402" y="318529"/>
                  </a:cubicBezTo>
                  <a:cubicBezTo>
                    <a:pt x="284966" y="312478"/>
                    <a:pt x="289287" y="302312"/>
                    <a:pt x="297951" y="297980"/>
                  </a:cubicBezTo>
                  <a:cubicBezTo>
                    <a:pt x="317324" y="288293"/>
                    <a:pt x="339048" y="284281"/>
                    <a:pt x="359596" y="277432"/>
                  </a:cubicBezTo>
                  <a:lnTo>
                    <a:pt x="421241" y="256884"/>
                  </a:lnTo>
                  <a:lnTo>
                    <a:pt x="452063" y="246609"/>
                  </a:lnTo>
                  <a:cubicBezTo>
                    <a:pt x="476488" y="238467"/>
                    <a:pt x="498187" y="230360"/>
                    <a:pt x="523982" y="226061"/>
                  </a:cubicBezTo>
                  <a:cubicBezTo>
                    <a:pt x="571756" y="218099"/>
                    <a:pt x="667820" y="205513"/>
                    <a:pt x="667820" y="205513"/>
                  </a:cubicBezTo>
                  <a:cubicBezTo>
                    <a:pt x="756863" y="208938"/>
                    <a:pt x="846229" y="207470"/>
                    <a:pt x="934949" y="215787"/>
                  </a:cubicBezTo>
                  <a:cubicBezTo>
                    <a:pt x="956514" y="217809"/>
                    <a:pt x="976045" y="229486"/>
                    <a:pt x="996593" y="236335"/>
                  </a:cubicBezTo>
                  <a:cubicBezTo>
                    <a:pt x="1047177" y="253196"/>
                    <a:pt x="1016738" y="244829"/>
                    <a:pt x="1089061" y="256884"/>
                  </a:cubicBezTo>
                  <a:cubicBezTo>
                    <a:pt x="1164405" y="253459"/>
                    <a:pt x="1240045" y="254114"/>
                    <a:pt x="1315092" y="246609"/>
                  </a:cubicBezTo>
                  <a:cubicBezTo>
                    <a:pt x="1351953" y="242923"/>
                    <a:pt x="1421379" y="218030"/>
                    <a:pt x="1458931" y="205513"/>
                  </a:cubicBezTo>
                  <a:cubicBezTo>
                    <a:pt x="1469205" y="202088"/>
                    <a:pt x="1479247" y="197866"/>
                    <a:pt x="1489753" y="195239"/>
                  </a:cubicBezTo>
                  <a:lnTo>
                    <a:pt x="1571946" y="174690"/>
                  </a:lnTo>
                  <a:cubicBezTo>
                    <a:pt x="1585645" y="171265"/>
                    <a:pt x="1599647" y="168881"/>
                    <a:pt x="1613043" y="164416"/>
                  </a:cubicBezTo>
                  <a:lnTo>
                    <a:pt x="1736333" y="123320"/>
                  </a:lnTo>
                  <a:lnTo>
                    <a:pt x="1982913" y="41126"/>
                  </a:lnTo>
                  <a:cubicBezTo>
                    <a:pt x="2056821" y="16490"/>
                    <a:pt x="1964516" y="46382"/>
                    <a:pt x="2054832" y="20578"/>
                  </a:cubicBezTo>
                  <a:cubicBezTo>
                    <a:pt x="2065245" y="17603"/>
                    <a:pt x="2075082" y="12653"/>
                    <a:pt x="2085654" y="10304"/>
                  </a:cubicBezTo>
                  <a:cubicBezTo>
                    <a:pt x="2136955" y="-1096"/>
                    <a:pt x="2132090" y="30"/>
                    <a:pt x="2167847" y="30"/>
                  </a:cubicBezTo>
                </a:path>
              </a:pathLst>
            </a:custGeom>
            <a:noFill/>
            <a:ln w="38100">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28" name="Freeform 27">
              <a:extLst>
                <a:ext uri="{FF2B5EF4-FFF2-40B4-BE49-F238E27FC236}">
                  <a16:creationId xmlns:a16="http://schemas.microsoft.com/office/drawing/2014/main" id="{B1698187-72A0-6C43-A5B0-F53284451BD0}"/>
                </a:ext>
              </a:extLst>
            </p:cNvPr>
            <p:cNvSpPr/>
            <p:nvPr/>
          </p:nvSpPr>
          <p:spPr>
            <a:xfrm>
              <a:off x="7140539" y="5044612"/>
              <a:ext cx="2198670" cy="452090"/>
            </a:xfrm>
            <a:custGeom>
              <a:avLst/>
              <a:gdLst>
                <a:gd name="connsiteX0" fmla="*/ 0 w 2198670"/>
                <a:gd name="connsiteY0" fmla="*/ 0 h 452090"/>
                <a:gd name="connsiteX1" fmla="*/ 71919 w 2198670"/>
                <a:gd name="connsiteY1" fmla="*/ 10274 h 452090"/>
                <a:gd name="connsiteX2" fmla="*/ 133564 w 2198670"/>
                <a:gd name="connsiteY2" fmla="*/ 30822 h 452090"/>
                <a:gd name="connsiteX3" fmla="*/ 226032 w 2198670"/>
                <a:gd name="connsiteY3" fmla="*/ 61645 h 452090"/>
                <a:gd name="connsiteX4" fmla="*/ 256854 w 2198670"/>
                <a:gd name="connsiteY4" fmla="*/ 71919 h 452090"/>
                <a:gd name="connsiteX5" fmla="*/ 369870 w 2198670"/>
                <a:gd name="connsiteY5" fmla="*/ 102741 h 452090"/>
                <a:gd name="connsiteX6" fmla="*/ 462337 w 2198670"/>
                <a:gd name="connsiteY6" fmla="*/ 133564 h 452090"/>
                <a:gd name="connsiteX7" fmla="*/ 493160 w 2198670"/>
                <a:gd name="connsiteY7" fmla="*/ 143838 h 452090"/>
                <a:gd name="connsiteX8" fmla="*/ 606176 w 2198670"/>
                <a:gd name="connsiteY8" fmla="*/ 164386 h 452090"/>
                <a:gd name="connsiteX9" fmla="*/ 636998 w 2198670"/>
                <a:gd name="connsiteY9" fmla="*/ 174660 h 452090"/>
                <a:gd name="connsiteX10" fmla="*/ 791110 w 2198670"/>
                <a:gd name="connsiteY10" fmla="*/ 205483 h 452090"/>
                <a:gd name="connsiteX11" fmla="*/ 842481 w 2198670"/>
                <a:gd name="connsiteY11" fmla="*/ 215757 h 452090"/>
                <a:gd name="connsiteX12" fmla="*/ 893852 w 2198670"/>
                <a:gd name="connsiteY12" fmla="*/ 226031 h 452090"/>
                <a:gd name="connsiteX13" fmla="*/ 986319 w 2198670"/>
                <a:gd name="connsiteY13" fmla="*/ 236305 h 452090"/>
                <a:gd name="connsiteX14" fmla="*/ 1047964 w 2198670"/>
                <a:gd name="connsiteY14" fmla="*/ 246579 h 452090"/>
                <a:gd name="connsiteX15" fmla="*/ 1150706 w 2198670"/>
                <a:gd name="connsiteY15" fmla="*/ 267128 h 452090"/>
                <a:gd name="connsiteX16" fmla="*/ 1695236 w 2198670"/>
                <a:gd name="connsiteY16" fmla="*/ 287676 h 452090"/>
                <a:gd name="connsiteX17" fmla="*/ 1777430 w 2198670"/>
                <a:gd name="connsiteY17" fmla="*/ 297950 h 452090"/>
                <a:gd name="connsiteX18" fmla="*/ 1880171 w 2198670"/>
                <a:gd name="connsiteY18" fmla="*/ 328773 h 452090"/>
                <a:gd name="connsiteX19" fmla="*/ 1941816 w 2198670"/>
                <a:gd name="connsiteY19" fmla="*/ 349321 h 452090"/>
                <a:gd name="connsiteX20" fmla="*/ 2034283 w 2198670"/>
                <a:gd name="connsiteY20" fmla="*/ 390418 h 452090"/>
                <a:gd name="connsiteX21" fmla="*/ 2065106 w 2198670"/>
                <a:gd name="connsiteY21" fmla="*/ 400692 h 452090"/>
                <a:gd name="connsiteX22" fmla="*/ 2157573 w 2198670"/>
                <a:gd name="connsiteY22" fmla="*/ 441788 h 452090"/>
                <a:gd name="connsiteX23" fmla="*/ 2198670 w 2198670"/>
                <a:gd name="connsiteY23" fmla="*/ 452063 h 45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98670" h="452090">
                  <a:moveTo>
                    <a:pt x="0" y="0"/>
                  </a:moveTo>
                  <a:cubicBezTo>
                    <a:pt x="23973" y="3425"/>
                    <a:pt x="48323" y="4829"/>
                    <a:pt x="71919" y="10274"/>
                  </a:cubicBezTo>
                  <a:cubicBezTo>
                    <a:pt x="93024" y="15144"/>
                    <a:pt x="113016" y="23973"/>
                    <a:pt x="133564" y="30822"/>
                  </a:cubicBezTo>
                  <a:lnTo>
                    <a:pt x="226032" y="61645"/>
                  </a:lnTo>
                  <a:cubicBezTo>
                    <a:pt x="236306" y="65070"/>
                    <a:pt x="246235" y="69795"/>
                    <a:pt x="256854" y="71919"/>
                  </a:cubicBezTo>
                  <a:cubicBezTo>
                    <a:pt x="329463" y="86441"/>
                    <a:pt x="291659" y="76671"/>
                    <a:pt x="369870" y="102741"/>
                  </a:cubicBezTo>
                  <a:lnTo>
                    <a:pt x="462337" y="133564"/>
                  </a:lnTo>
                  <a:cubicBezTo>
                    <a:pt x="472611" y="136989"/>
                    <a:pt x="482477" y="142058"/>
                    <a:pt x="493160" y="143838"/>
                  </a:cubicBezTo>
                  <a:cubicBezTo>
                    <a:pt x="520639" y="148418"/>
                    <a:pt x="577458" y="157206"/>
                    <a:pt x="606176" y="164386"/>
                  </a:cubicBezTo>
                  <a:cubicBezTo>
                    <a:pt x="616682" y="167013"/>
                    <a:pt x="626446" y="172225"/>
                    <a:pt x="636998" y="174660"/>
                  </a:cubicBezTo>
                  <a:cubicBezTo>
                    <a:pt x="637017" y="174664"/>
                    <a:pt x="765414" y="200344"/>
                    <a:pt x="791110" y="205483"/>
                  </a:cubicBezTo>
                  <a:lnTo>
                    <a:pt x="842481" y="215757"/>
                  </a:lnTo>
                  <a:cubicBezTo>
                    <a:pt x="859605" y="219182"/>
                    <a:pt x="876496" y="224103"/>
                    <a:pt x="893852" y="226031"/>
                  </a:cubicBezTo>
                  <a:cubicBezTo>
                    <a:pt x="924674" y="229456"/>
                    <a:pt x="955579" y="232206"/>
                    <a:pt x="986319" y="236305"/>
                  </a:cubicBezTo>
                  <a:cubicBezTo>
                    <a:pt x="1006968" y="239058"/>
                    <a:pt x="1027489" y="242740"/>
                    <a:pt x="1047964" y="246579"/>
                  </a:cubicBezTo>
                  <a:cubicBezTo>
                    <a:pt x="1082291" y="253015"/>
                    <a:pt x="1115901" y="264228"/>
                    <a:pt x="1150706" y="267128"/>
                  </a:cubicBezTo>
                  <a:cubicBezTo>
                    <a:pt x="1413966" y="289066"/>
                    <a:pt x="1232769" y="276396"/>
                    <a:pt x="1695236" y="287676"/>
                  </a:cubicBezTo>
                  <a:cubicBezTo>
                    <a:pt x="1722634" y="291101"/>
                    <a:pt x="1750194" y="293411"/>
                    <a:pt x="1777430" y="297950"/>
                  </a:cubicBezTo>
                  <a:cubicBezTo>
                    <a:pt x="1808487" y="303126"/>
                    <a:pt x="1852763" y="319637"/>
                    <a:pt x="1880171" y="328773"/>
                  </a:cubicBezTo>
                  <a:cubicBezTo>
                    <a:pt x="1880172" y="328773"/>
                    <a:pt x="1941815" y="349320"/>
                    <a:pt x="1941816" y="349321"/>
                  </a:cubicBezTo>
                  <a:cubicBezTo>
                    <a:pt x="1990660" y="381883"/>
                    <a:pt x="1960927" y="365965"/>
                    <a:pt x="2034283" y="390418"/>
                  </a:cubicBezTo>
                  <a:lnTo>
                    <a:pt x="2065106" y="400692"/>
                  </a:lnTo>
                  <a:cubicBezTo>
                    <a:pt x="2113951" y="433255"/>
                    <a:pt x="2084212" y="417334"/>
                    <a:pt x="2157573" y="441788"/>
                  </a:cubicBezTo>
                  <a:cubicBezTo>
                    <a:pt x="2191647" y="453146"/>
                    <a:pt x="2177565" y="452063"/>
                    <a:pt x="2198670" y="452063"/>
                  </a:cubicBezTo>
                </a:path>
              </a:pathLst>
            </a:custGeom>
            <a:noFill/>
            <a:ln w="38100">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grpSp>
      <p:sp>
        <p:nvSpPr>
          <p:cNvPr id="29" name="TextBox 28">
            <a:extLst>
              <a:ext uri="{FF2B5EF4-FFF2-40B4-BE49-F238E27FC236}">
                <a16:creationId xmlns:a16="http://schemas.microsoft.com/office/drawing/2014/main" id="{D086D6A1-4927-E44B-9469-A125A9668C29}"/>
              </a:ext>
            </a:extLst>
          </p:cNvPr>
          <p:cNvSpPr txBox="1"/>
          <p:nvPr/>
        </p:nvSpPr>
        <p:spPr>
          <a:xfrm>
            <a:off x="7041615" y="1705181"/>
            <a:ext cx="4578885"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j-lt"/>
              </a:rPr>
              <a:t>The micro-bunched amplification section has three chicanes.</a:t>
            </a:r>
          </a:p>
          <a:p>
            <a:pPr marL="285750" indent="-285750">
              <a:buFont typeface="Arial" panose="020B0604020202020204" pitchFamily="34" charset="0"/>
              <a:buChar char="•"/>
            </a:pPr>
            <a:r>
              <a:rPr lang="en-US" sz="2000" dirty="0">
                <a:latin typeface="+mj-lt"/>
              </a:rPr>
              <a:t>To avoid slippage:</a:t>
            </a:r>
          </a:p>
          <a:p>
            <a:pPr marL="742950" lvl="1" indent="-285750">
              <a:buFont typeface="Arial" panose="020B0604020202020204" pitchFamily="34" charset="0"/>
              <a:buChar char="•"/>
            </a:pPr>
            <a:r>
              <a:rPr lang="en-US" sz="2000" dirty="0">
                <a:latin typeface="+mj-lt"/>
              </a:rPr>
              <a:t>R56_e from Mid M to K is </a:t>
            </a:r>
            <a:r>
              <a:rPr lang="en-US" sz="2000" b="1" i="1" dirty="0">
                <a:solidFill>
                  <a:srgbClr val="02AA01"/>
                </a:solidFill>
              </a:rPr>
              <a:t>zero</a:t>
            </a:r>
            <a:r>
              <a:rPr lang="en-US" sz="2000" dirty="0">
                <a:latin typeface="+mj-lt"/>
              </a:rPr>
              <a:t>.</a:t>
            </a:r>
          </a:p>
          <a:p>
            <a:pPr marL="742950" lvl="1" indent="-285750">
              <a:buFont typeface="Arial" panose="020B0604020202020204" pitchFamily="34" charset="0"/>
              <a:buChar char="•"/>
            </a:pPr>
            <a:r>
              <a:rPr lang="en-US" sz="2000" dirty="0">
                <a:latin typeface="+mj-lt"/>
              </a:rPr>
              <a:t>R56_e is </a:t>
            </a:r>
            <a:r>
              <a:rPr lang="en-US" sz="2000" b="1" i="1" dirty="0">
                <a:solidFill>
                  <a:srgbClr val="02AA01"/>
                </a:solidFill>
              </a:rPr>
              <a:t>tunable</a:t>
            </a:r>
            <a:r>
              <a:rPr lang="en-US" sz="2000" dirty="0">
                <a:latin typeface="+mj-lt"/>
              </a:rPr>
              <a:t> for each chicane.</a:t>
            </a:r>
          </a:p>
        </p:txBody>
      </p:sp>
      <p:pic>
        <p:nvPicPr>
          <p:cNvPr id="32" name="Picture 31">
            <a:extLst>
              <a:ext uri="{FF2B5EF4-FFF2-40B4-BE49-F238E27FC236}">
                <a16:creationId xmlns:a16="http://schemas.microsoft.com/office/drawing/2014/main" id="{937BC26B-0D21-7C4E-8C78-908F416F16EF}"/>
              </a:ext>
            </a:extLst>
          </p:cNvPr>
          <p:cNvPicPr>
            <a:picLocks noChangeAspect="1"/>
          </p:cNvPicPr>
          <p:nvPr/>
        </p:nvPicPr>
        <p:blipFill>
          <a:blip r:embed="rId3"/>
          <a:stretch>
            <a:fillRect/>
          </a:stretch>
        </p:blipFill>
        <p:spPr>
          <a:xfrm>
            <a:off x="7105479" y="3867459"/>
            <a:ext cx="3898265" cy="2488892"/>
          </a:xfrm>
          <a:prstGeom prst="rect">
            <a:avLst/>
          </a:prstGeom>
        </p:spPr>
      </p:pic>
      <p:pic>
        <p:nvPicPr>
          <p:cNvPr id="3" name="Picture 4">
            <a:extLst>
              <a:ext uri="{FF2B5EF4-FFF2-40B4-BE49-F238E27FC236}">
                <a16:creationId xmlns:a16="http://schemas.microsoft.com/office/drawing/2014/main" id="{F6C01A30-7663-DC58-709E-CDBBBEBCBE7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4755" y="1296175"/>
            <a:ext cx="2403222" cy="164254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8B43B289-BF23-0F9A-4727-E1AE12A6490B}"/>
              </a:ext>
            </a:extLst>
          </p:cNvPr>
          <p:cNvCxnSpPr/>
          <p:nvPr/>
        </p:nvCxnSpPr>
        <p:spPr>
          <a:xfrm flipV="1">
            <a:off x="904800" y="1658090"/>
            <a:ext cx="1432874" cy="45935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3356E19-13AB-0D26-450D-540041011847}"/>
              </a:ext>
            </a:extLst>
          </p:cNvPr>
          <p:cNvSpPr txBox="1"/>
          <p:nvPr/>
        </p:nvSpPr>
        <p:spPr>
          <a:xfrm>
            <a:off x="803259" y="2363797"/>
            <a:ext cx="2053767" cy="307777"/>
          </a:xfrm>
          <a:prstGeom prst="rect">
            <a:avLst/>
          </a:prstGeom>
          <a:noFill/>
        </p:spPr>
        <p:txBody>
          <a:bodyPr wrap="none" rtlCol="0">
            <a:spAutoFit/>
          </a:bodyPr>
          <a:lstStyle/>
          <a:p>
            <a:r>
              <a:rPr lang="en-US" sz="1400" dirty="0">
                <a:latin typeface="Avenir Book" panose="02000503020000020003" pitchFamily="2" charset="0"/>
              </a:rPr>
              <a:t>initial longitudinal chirp</a:t>
            </a:r>
          </a:p>
        </p:txBody>
      </p:sp>
      <p:cxnSp>
        <p:nvCxnSpPr>
          <p:cNvPr id="12" name="Straight Arrow Connector 11">
            <a:extLst>
              <a:ext uri="{FF2B5EF4-FFF2-40B4-BE49-F238E27FC236}">
                <a16:creationId xmlns:a16="http://schemas.microsoft.com/office/drawing/2014/main" id="{CD9D90EE-4618-3080-039B-82F567D7FA14}"/>
              </a:ext>
            </a:extLst>
          </p:cNvPr>
          <p:cNvCxnSpPr/>
          <p:nvPr/>
        </p:nvCxnSpPr>
        <p:spPr>
          <a:xfrm>
            <a:off x="1794995" y="1998228"/>
            <a:ext cx="603315" cy="0"/>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33" name="Right Arrow 32">
            <a:extLst>
              <a:ext uri="{FF2B5EF4-FFF2-40B4-BE49-F238E27FC236}">
                <a16:creationId xmlns:a16="http://schemas.microsoft.com/office/drawing/2014/main" id="{08C63740-ED2D-1F19-5067-4D3A9AE9F044}"/>
              </a:ext>
            </a:extLst>
          </p:cNvPr>
          <p:cNvSpPr/>
          <p:nvPr/>
        </p:nvSpPr>
        <p:spPr>
          <a:xfrm>
            <a:off x="3058217" y="1998228"/>
            <a:ext cx="1582875" cy="49962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34" name="TextBox 33">
            <a:extLst>
              <a:ext uri="{FF2B5EF4-FFF2-40B4-BE49-F238E27FC236}">
                <a16:creationId xmlns:a16="http://schemas.microsoft.com/office/drawing/2014/main" id="{D387B1EA-4236-8ECD-80BE-31EBFEB8E9AC}"/>
              </a:ext>
            </a:extLst>
          </p:cNvPr>
          <p:cNvSpPr txBox="1"/>
          <p:nvPr/>
        </p:nvSpPr>
        <p:spPr>
          <a:xfrm>
            <a:off x="1883551" y="1969936"/>
            <a:ext cx="333746" cy="369332"/>
          </a:xfrm>
          <a:prstGeom prst="rect">
            <a:avLst/>
          </a:prstGeom>
          <a:noFill/>
        </p:spPr>
        <p:txBody>
          <a:bodyPr wrap="none" rtlCol="0">
            <a:spAutoFit/>
          </a:bodyPr>
          <a:lstStyle/>
          <a:p>
            <a:r>
              <a:rPr lang="en-US" dirty="0" err="1">
                <a:latin typeface="Avenir Book" panose="02000503020000020003" pitchFamily="2" charset="0"/>
              </a:rPr>
              <a:t>σ</a:t>
            </a:r>
            <a:endParaRPr lang="en-US" dirty="0">
              <a:latin typeface="Avenir Book" panose="02000503020000020003" pitchFamily="2" charset="0"/>
            </a:endParaRPr>
          </a:p>
        </p:txBody>
      </p:sp>
      <p:cxnSp>
        <p:nvCxnSpPr>
          <p:cNvPr id="35" name="Straight Arrow Connector 34">
            <a:extLst>
              <a:ext uri="{FF2B5EF4-FFF2-40B4-BE49-F238E27FC236}">
                <a16:creationId xmlns:a16="http://schemas.microsoft.com/office/drawing/2014/main" id="{50F638CA-BECC-9446-F5D1-80D46D0B9AF8}"/>
              </a:ext>
            </a:extLst>
          </p:cNvPr>
          <p:cNvCxnSpPr>
            <a:cxnSpLocks/>
          </p:cNvCxnSpPr>
          <p:nvPr/>
        </p:nvCxnSpPr>
        <p:spPr>
          <a:xfrm flipV="1">
            <a:off x="2337674" y="1694107"/>
            <a:ext cx="0" cy="304121"/>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791E1000-1647-11E9-99FA-7B40367F875B}"/>
              </a:ext>
            </a:extLst>
          </p:cNvPr>
          <p:cNvSpPr txBox="1"/>
          <p:nvPr/>
        </p:nvSpPr>
        <p:spPr>
          <a:xfrm>
            <a:off x="2274851" y="1651467"/>
            <a:ext cx="449162" cy="369332"/>
          </a:xfrm>
          <a:prstGeom prst="rect">
            <a:avLst/>
          </a:prstGeom>
          <a:noFill/>
        </p:spPr>
        <p:txBody>
          <a:bodyPr wrap="none" rtlCol="0">
            <a:spAutoFit/>
          </a:bodyPr>
          <a:lstStyle/>
          <a:p>
            <a:r>
              <a:rPr lang="en-US" dirty="0">
                <a:latin typeface="Avenir Book" panose="02000503020000020003" pitchFamily="2" charset="0"/>
              </a:rPr>
              <a:t>𝛿p</a:t>
            </a:r>
          </a:p>
        </p:txBody>
      </p:sp>
      <p:sp>
        <p:nvSpPr>
          <p:cNvPr id="39" name="TextBox 38">
            <a:extLst>
              <a:ext uri="{FF2B5EF4-FFF2-40B4-BE49-F238E27FC236}">
                <a16:creationId xmlns:a16="http://schemas.microsoft.com/office/drawing/2014/main" id="{99D52037-CDA0-12CC-D59B-44897B7F631B}"/>
              </a:ext>
            </a:extLst>
          </p:cNvPr>
          <p:cNvSpPr txBox="1"/>
          <p:nvPr/>
        </p:nvSpPr>
        <p:spPr>
          <a:xfrm>
            <a:off x="3238623" y="1644716"/>
            <a:ext cx="1460656" cy="369332"/>
          </a:xfrm>
          <a:prstGeom prst="rect">
            <a:avLst/>
          </a:prstGeom>
          <a:noFill/>
        </p:spPr>
        <p:txBody>
          <a:bodyPr wrap="none" rtlCol="0">
            <a:spAutoFit/>
          </a:bodyPr>
          <a:lstStyle/>
          <a:p>
            <a:r>
              <a:rPr lang="en-US" dirty="0">
                <a:latin typeface="Avenir Book" panose="02000503020000020003" pitchFamily="2" charset="0"/>
              </a:rPr>
              <a:t>𝛿</a:t>
            </a:r>
            <a:r>
              <a:rPr lang="en-US" dirty="0" err="1">
                <a:latin typeface="Avenir Book" panose="02000503020000020003" pitchFamily="2" charset="0"/>
              </a:rPr>
              <a:t>σ</a:t>
            </a:r>
            <a:r>
              <a:rPr lang="en-US" dirty="0">
                <a:latin typeface="Avenir Book" panose="02000503020000020003" pitchFamily="2" charset="0"/>
              </a:rPr>
              <a:t>= R56 𝛿p </a:t>
            </a:r>
          </a:p>
        </p:txBody>
      </p:sp>
      <p:pic>
        <p:nvPicPr>
          <p:cNvPr id="40" name="Picture 4">
            <a:extLst>
              <a:ext uri="{FF2B5EF4-FFF2-40B4-BE49-F238E27FC236}">
                <a16:creationId xmlns:a16="http://schemas.microsoft.com/office/drawing/2014/main" id="{85F5FE0E-3362-3B4B-582C-7F2FAAA203FF}"/>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4390"/>
          <a:stretch/>
        </p:blipFill>
        <p:spPr bwMode="auto">
          <a:xfrm>
            <a:off x="4821498" y="1357029"/>
            <a:ext cx="1909067" cy="157043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BB17656-57E2-0253-C66E-8BAE9FFF64DA}"/>
              </a:ext>
            </a:extLst>
          </p:cNvPr>
          <p:cNvSpPr txBox="1"/>
          <p:nvPr/>
        </p:nvSpPr>
        <p:spPr>
          <a:xfrm>
            <a:off x="5761841" y="2006138"/>
            <a:ext cx="845103" cy="369332"/>
          </a:xfrm>
          <a:prstGeom prst="rect">
            <a:avLst/>
          </a:prstGeom>
          <a:noFill/>
        </p:spPr>
        <p:txBody>
          <a:bodyPr wrap="none" rtlCol="0">
            <a:spAutoFit/>
          </a:bodyPr>
          <a:lstStyle/>
          <a:p>
            <a:r>
              <a:rPr lang="en-US" dirty="0">
                <a:latin typeface="Avenir Book" panose="02000503020000020003" pitchFamily="2" charset="0"/>
              </a:rPr>
              <a:t>(1- 𝛿)</a:t>
            </a:r>
            <a:r>
              <a:rPr lang="en-US" dirty="0" err="1">
                <a:latin typeface="Avenir Book" panose="02000503020000020003" pitchFamily="2" charset="0"/>
              </a:rPr>
              <a:t>σ</a:t>
            </a:r>
            <a:endParaRPr lang="en-US" dirty="0">
              <a:latin typeface="Avenir Book" panose="02000503020000020003" pitchFamily="2" charset="0"/>
            </a:endParaRPr>
          </a:p>
        </p:txBody>
      </p:sp>
      <p:cxnSp>
        <p:nvCxnSpPr>
          <p:cNvPr id="42" name="Straight Arrow Connector 41">
            <a:extLst>
              <a:ext uri="{FF2B5EF4-FFF2-40B4-BE49-F238E27FC236}">
                <a16:creationId xmlns:a16="http://schemas.microsoft.com/office/drawing/2014/main" id="{F301B252-1AE2-2EA6-5971-84318BC0AB72}"/>
              </a:ext>
            </a:extLst>
          </p:cNvPr>
          <p:cNvCxnSpPr>
            <a:cxnSpLocks/>
          </p:cNvCxnSpPr>
          <p:nvPr/>
        </p:nvCxnSpPr>
        <p:spPr>
          <a:xfrm flipV="1">
            <a:off x="5976364" y="1998228"/>
            <a:ext cx="383998" cy="15820"/>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F995DCB7-A6C0-4F26-8E84-873F860E41D1}"/>
              </a:ext>
            </a:extLst>
          </p:cNvPr>
          <p:cNvSpPr>
            <a:spLocks noGrp="1"/>
          </p:cNvSpPr>
          <p:nvPr>
            <p:ph type="title"/>
          </p:nvPr>
        </p:nvSpPr>
        <p:spPr/>
        <p:txBody>
          <a:bodyPr/>
          <a:lstStyle/>
          <a:p>
            <a:r>
              <a:rPr lang="en-US" dirty="0"/>
              <a:t>Chicane</a:t>
            </a:r>
            <a:r>
              <a:rPr lang="en-US" altLang="zh-CN" dirty="0"/>
              <a:t>s</a:t>
            </a:r>
            <a:r>
              <a:rPr lang="en-US" dirty="0"/>
              <a:t> of the amplification section</a:t>
            </a:r>
          </a:p>
        </p:txBody>
      </p:sp>
      <p:sp>
        <p:nvSpPr>
          <p:cNvPr id="49" name="Slide Number Placeholder 4">
            <a:extLst>
              <a:ext uri="{FF2B5EF4-FFF2-40B4-BE49-F238E27FC236}">
                <a16:creationId xmlns:a16="http://schemas.microsoft.com/office/drawing/2014/main" id="{5D48D75B-7ABE-4410-D1FE-B41E40A09F23}"/>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20</a:t>
            </a:fld>
            <a:endParaRPr lang="en-US" dirty="0"/>
          </a:p>
        </p:txBody>
      </p:sp>
    </p:spTree>
    <p:extLst>
      <p:ext uri="{BB962C8B-B14F-4D97-AF65-F5344CB8AC3E}">
        <p14:creationId xmlns:p14="http://schemas.microsoft.com/office/powerpoint/2010/main" val="4205168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C8ED0-E12C-F115-8561-1373DE6C82F5}"/>
              </a:ext>
            </a:extLst>
          </p:cNvPr>
          <p:cNvSpPr>
            <a:spLocks noGrp="1"/>
          </p:cNvSpPr>
          <p:nvPr>
            <p:ph type="title"/>
          </p:nvPr>
        </p:nvSpPr>
        <p:spPr/>
        <p:txBody>
          <a:bodyPr/>
          <a:lstStyle/>
          <a:p>
            <a:r>
              <a:rPr lang="en-US" dirty="0"/>
              <a:t>Hadron lattice :generate transverse cooling</a:t>
            </a:r>
          </a:p>
        </p:txBody>
      </p:sp>
      <p:sp>
        <p:nvSpPr>
          <p:cNvPr id="3" name="Content Placeholder 2">
            <a:extLst>
              <a:ext uri="{FF2B5EF4-FFF2-40B4-BE49-F238E27FC236}">
                <a16:creationId xmlns:a16="http://schemas.microsoft.com/office/drawing/2014/main" id="{6A955B2A-81DF-9494-A6EA-8DFC0B63EEBE}"/>
              </a:ext>
            </a:extLst>
          </p:cNvPr>
          <p:cNvSpPr>
            <a:spLocks noGrp="1"/>
          </p:cNvSpPr>
          <p:nvPr>
            <p:ph idx="1"/>
          </p:nvPr>
        </p:nvSpPr>
        <p:spPr>
          <a:xfrm>
            <a:off x="571500" y="4196152"/>
            <a:ext cx="11405152" cy="1976048"/>
          </a:xfrm>
        </p:spPr>
        <p:txBody>
          <a:bodyPr>
            <a:noAutofit/>
          </a:bodyPr>
          <a:lstStyle/>
          <a:p>
            <a:pPr marL="285750" indent="-285750">
              <a:buFont typeface="Arial" panose="020B0604020202020204" pitchFamily="34" charset="0"/>
              <a:buChar char="•"/>
            </a:pPr>
            <a:r>
              <a:rPr lang="en-US" altLang="zh-CN" sz="2000" dirty="0">
                <a:latin typeface="+mj-lt"/>
              </a:rPr>
              <a:t>SHC will use 35 meters of Modulator section and 35 meters of Kick section.</a:t>
            </a:r>
          </a:p>
          <a:p>
            <a:pPr marL="285750" indent="-285750">
              <a:buFont typeface="Arial" panose="020B0604020202020204" pitchFamily="34" charset="0"/>
              <a:buChar char="•"/>
            </a:pPr>
            <a:r>
              <a:rPr lang="en-US" altLang="zh-CN" sz="2000" dirty="0">
                <a:latin typeface="+mj-lt"/>
              </a:rPr>
              <a:t>CeC only can provide the longitudinal cooling naturally. </a:t>
            </a:r>
          </a:p>
          <a:p>
            <a:pPr marL="285750" indent="-285750">
              <a:buFont typeface="Arial" panose="020B0604020202020204" pitchFamily="34" charset="0"/>
              <a:buChar char="•"/>
            </a:pPr>
            <a:r>
              <a:rPr lang="en-US" altLang="zh-CN" sz="2000" dirty="0">
                <a:solidFill>
                  <a:srgbClr val="000000"/>
                </a:solidFill>
                <a:latin typeface="+mj-lt"/>
              </a:rPr>
              <a:t>Transverse cooling needs non-zero dispersion in the modulator/ kicker; A </a:t>
            </a:r>
            <a:r>
              <a:rPr lang="en-US" altLang="zh-CN" sz="2000" b="1" i="1" dirty="0">
                <a:solidFill>
                  <a:srgbClr val="009051"/>
                </a:solidFill>
                <a:latin typeface="+mn-lt"/>
              </a:rPr>
              <a:t>chicane</a:t>
            </a:r>
            <a:r>
              <a:rPr lang="en-US" altLang="zh-CN" sz="2000" dirty="0">
                <a:solidFill>
                  <a:srgbClr val="000000"/>
                </a:solidFill>
                <a:latin typeface="+mj-lt"/>
              </a:rPr>
              <a:t> is used between M/K to control the dispersion</a:t>
            </a:r>
          </a:p>
          <a:p>
            <a:pPr marL="285750" indent="-285750">
              <a:buFont typeface="Arial" panose="020B0604020202020204" pitchFamily="34" charset="0"/>
              <a:buChar char="•"/>
            </a:pPr>
            <a:r>
              <a:rPr lang="en-US" altLang="zh-CN" sz="2000" dirty="0">
                <a:solidFill>
                  <a:srgbClr val="000000"/>
                </a:solidFill>
                <a:latin typeface="+mj-lt"/>
              </a:rPr>
              <a:t>A vertical</a:t>
            </a:r>
            <a:r>
              <a:rPr lang="zh-CN" altLang="en-US" sz="2000" dirty="0">
                <a:solidFill>
                  <a:srgbClr val="000000"/>
                </a:solidFill>
                <a:latin typeface="+mj-lt"/>
              </a:rPr>
              <a:t> </a:t>
            </a:r>
            <a:r>
              <a:rPr lang="en-US" altLang="zh-CN" sz="2000" dirty="0">
                <a:solidFill>
                  <a:srgbClr val="000000"/>
                </a:solidFill>
                <a:latin typeface="+mj-lt"/>
              </a:rPr>
              <a:t>cooling</a:t>
            </a:r>
            <a:r>
              <a:rPr lang="zh-CN" altLang="en-US" sz="2000" dirty="0">
                <a:solidFill>
                  <a:srgbClr val="000000"/>
                </a:solidFill>
                <a:latin typeface="+mj-lt"/>
              </a:rPr>
              <a:t> </a:t>
            </a:r>
            <a:r>
              <a:rPr lang="en-US" altLang="zh-CN" sz="2000" dirty="0">
                <a:solidFill>
                  <a:srgbClr val="000000"/>
                </a:solidFill>
                <a:latin typeface="+mj-lt"/>
              </a:rPr>
              <a:t>lattice</a:t>
            </a:r>
            <a:r>
              <a:rPr lang="zh-CN" altLang="en-US" sz="2000" dirty="0">
                <a:solidFill>
                  <a:srgbClr val="000000"/>
                </a:solidFill>
                <a:latin typeface="+mj-lt"/>
              </a:rPr>
              <a:t> </a:t>
            </a:r>
            <a:r>
              <a:rPr lang="en-US" altLang="zh-CN" sz="2000" dirty="0">
                <a:solidFill>
                  <a:srgbClr val="000000"/>
                </a:solidFill>
                <a:latin typeface="+mj-lt"/>
              </a:rPr>
              <a:t>can be achieved by using </a:t>
            </a:r>
            <a:r>
              <a:rPr lang="en-US" altLang="zh-CN" sz="2000" b="1" i="1" dirty="0">
                <a:solidFill>
                  <a:schemeClr val="accent5"/>
                </a:solidFill>
                <a:latin typeface="+mn-lt"/>
              </a:rPr>
              <a:t>skew quadrupoles </a:t>
            </a:r>
            <a:r>
              <a:rPr lang="en-US" altLang="zh-CN" sz="2000" dirty="0">
                <a:solidFill>
                  <a:srgbClr val="000000"/>
                </a:solidFill>
                <a:latin typeface="+mj-lt"/>
              </a:rPr>
              <a:t>between dipoles in the middle section.</a:t>
            </a:r>
          </a:p>
          <a:p>
            <a:endParaRPr lang="en-US" sz="2000" dirty="0">
              <a:latin typeface="+mj-lt"/>
            </a:endParaRPr>
          </a:p>
        </p:txBody>
      </p:sp>
      <p:sp>
        <p:nvSpPr>
          <p:cNvPr id="4" name="Slide Number Placeholder 3">
            <a:extLst>
              <a:ext uri="{FF2B5EF4-FFF2-40B4-BE49-F238E27FC236}">
                <a16:creationId xmlns:a16="http://schemas.microsoft.com/office/drawing/2014/main" id="{E950B770-B895-0F6C-21C9-33FC0EF7A1ED}"/>
              </a:ext>
            </a:extLst>
          </p:cNvPr>
          <p:cNvSpPr>
            <a:spLocks noGrp="1"/>
          </p:cNvSpPr>
          <p:nvPr>
            <p:ph type="sldNum" sz="quarter" idx="4"/>
          </p:nvPr>
        </p:nvSpPr>
        <p:spPr/>
        <p:txBody>
          <a:bodyPr/>
          <a:lstStyle/>
          <a:p>
            <a:fld id="{933A556B-7C63-244D-9B7C-B0EA8042B330}" type="slidenum">
              <a:rPr lang="en-US" smtClean="0"/>
              <a:pPr/>
              <a:t>21</a:t>
            </a:fld>
            <a:endParaRPr lang="en-US" dirty="0"/>
          </a:p>
        </p:txBody>
      </p:sp>
      <p:pic>
        <p:nvPicPr>
          <p:cNvPr id="5" name="Picture 4">
            <a:extLst>
              <a:ext uri="{FF2B5EF4-FFF2-40B4-BE49-F238E27FC236}">
                <a16:creationId xmlns:a16="http://schemas.microsoft.com/office/drawing/2014/main" id="{DBEE70FB-BCCB-4B7E-3E99-729A667555C0}"/>
              </a:ext>
            </a:extLst>
          </p:cNvPr>
          <p:cNvPicPr>
            <a:picLocks noChangeAspect="1"/>
          </p:cNvPicPr>
          <p:nvPr/>
        </p:nvPicPr>
        <p:blipFill>
          <a:blip r:embed="rId2"/>
          <a:stretch>
            <a:fillRect/>
          </a:stretch>
        </p:blipFill>
        <p:spPr>
          <a:xfrm>
            <a:off x="2735290" y="1216201"/>
            <a:ext cx="6130211" cy="2830639"/>
          </a:xfrm>
          <a:prstGeom prst="rect">
            <a:avLst/>
          </a:prstGeom>
        </p:spPr>
      </p:pic>
    </p:spTree>
    <p:extLst>
      <p:ext uri="{BB962C8B-B14F-4D97-AF65-F5344CB8AC3E}">
        <p14:creationId xmlns:p14="http://schemas.microsoft.com/office/powerpoint/2010/main" val="595793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439FA-B902-335C-F4BD-5349EEC9EE4A}"/>
              </a:ext>
            </a:extLst>
          </p:cNvPr>
          <p:cNvSpPr>
            <a:spLocks noGrp="1"/>
          </p:cNvSpPr>
          <p:nvPr>
            <p:ph type="title"/>
          </p:nvPr>
        </p:nvSpPr>
        <p:spPr>
          <a:xfrm>
            <a:off x="571500" y="2377364"/>
            <a:ext cx="11049000" cy="1325563"/>
          </a:xfrm>
        </p:spPr>
        <p:txBody>
          <a:bodyPr/>
          <a:lstStyle/>
          <a:p>
            <a:r>
              <a:rPr lang="en-US" dirty="0"/>
              <a:t>Major component development</a:t>
            </a:r>
          </a:p>
        </p:txBody>
      </p:sp>
      <p:sp>
        <p:nvSpPr>
          <p:cNvPr id="4" name="Slide Number Placeholder 3">
            <a:extLst>
              <a:ext uri="{FF2B5EF4-FFF2-40B4-BE49-F238E27FC236}">
                <a16:creationId xmlns:a16="http://schemas.microsoft.com/office/drawing/2014/main" id="{817589E6-F131-E700-5717-4DBCDF8AA848}"/>
              </a:ext>
            </a:extLst>
          </p:cNvPr>
          <p:cNvSpPr>
            <a:spLocks noGrp="1"/>
          </p:cNvSpPr>
          <p:nvPr>
            <p:ph type="sldNum" sz="quarter" idx="4"/>
          </p:nvPr>
        </p:nvSpPr>
        <p:spPr/>
        <p:txBody>
          <a:bodyPr/>
          <a:lstStyle/>
          <a:p>
            <a:fld id="{933A556B-7C63-244D-9B7C-B0EA8042B330}" type="slidenum">
              <a:rPr lang="en-US" smtClean="0"/>
              <a:pPr/>
              <a:t>22</a:t>
            </a:fld>
            <a:endParaRPr lang="en-US" dirty="0"/>
          </a:p>
        </p:txBody>
      </p:sp>
    </p:spTree>
    <p:extLst>
      <p:ext uri="{BB962C8B-B14F-4D97-AF65-F5344CB8AC3E}">
        <p14:creationId xmlns:p14="http://schemas.microsoft.com/office/powerpoint/2010/main" val="1325299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0CE97-01AB-371C-AB4E-99634E8769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DED8A3-1322-959F-52F8-62A72335475F}"/>
              </a:ext>
            </a:extLst>
          </p:cNvPr>
          <p:cNvSpPr>
            <a:spLocks noGrp="1"/>
          </p:cNvSpPr>
          <p:nvPr>
            <p:ph type="title"/>
          </p:nvPr>
        </p:nvSpPr>
        <p:spPr>
          <a:xfrm>
            <a:off x="639347" y="272704"/>
            <a:ext cx="8466774" cy="1325563"/>
          </a:xfrm>
        </p:spPr>
        <p:txBody>
          <a:bodyPr/>
          <a:lstStyle/>
          <a:p>
            <a:r>
              <a:rPr lang="en-US" dirty="0"/>
              <a:t>e-h longitudinal alignment</a:t>
            </a:r>
          </a:p>
        </p:txBody>
      </p:sp>
      <p:sp>
        <p:nvSpPr>
          <p:cNvPr id="20" name="TextBox 19">
            <a:extLst>
              <a:ext uri="{FF2B5EF4-FFF2-40B4-BE49-F238E27FC236}">
                <a16:creationId xmlns:a16="http://schemas.microsoft.com/office/drawing/2014/main" id="{596524B7-F748-0FB4-20F7-CA64F5D1B77E}"/>
              </a:ext>
            </a:extLst>
          </p:cNvPr>
          <p:cNvSpPr txBox="1"/>
          <p:nvPr/>
        </p:nvSpPr>
        <p:spPr>
          <a:xfrm>
            <a:off x="868680" y="4498457"/>
            <a:ext cx="10652759"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venir Book" panose="02000503020000020003" pitchFamily="2" charset="0"/>
              </a:rPr>
              <a:t>Electron and hadron beams </a:t>
            </a:r>
            <a:r>
              <a:rPr lang="en-US" altLang="zh-CN" dirty="0">
                <a:latin typeface="Avenir Book" panose="02000503020000020003" pitchFamily="2" charset="0"/>
              </a:rPr>
              <a:t>must</a:t>
            </a:r>
            <a:r>
              <a:rPr lang="zh-CN" altLang="en-US" dirty="0">
                <a:latin typeface="Avenir Book" panose="02000503020000020003" pitchFamily="2" charset="0"/>
              </a:rPr>
              <a:t> </a:t>
            </a:r>
            <a:r>
              <a:rPr lang="en-US" altLang="zh-CN" dirty="0">
                <a:latin typeface="Avenir Book" panose="02000503020000020003" pitchFamily="2" charset="0"/>
              </a:rPr>
              <a:t>be </a:t>
            </a:r>
            <a:r>
              <a:rPr lang="en-US" dirty="0">
                <a:latin typeface="Avenir Book" panose="02000503020000020003" pitchFamily="2" charset="0"/>
              </a:rPr>
              <a:t>aligned </a:t>
            </a:r>
            <a:r>
              <a:rPr lang="en-US" altLang="zh-CN" dirty="0">
                <a:latin typeface="Avenir Book" panose="02000503020000020003" pitchFamily="2" charset="0"/>
              </a:rPr>
              <a:t>longitudinally</a:t>
            </a:r>
            <a:r>
              <a:rPr lang="zh-CN" altLang="en-US" dirty="0">
                <a:latin typeface="Avenir Book" panose="02000503020000020003" pitchFamily="2" charset="0"/>
              </a:rPr>
              <a:t> </a:t>
            </a:r>
            <a:r>
              <a:rPr lang="en-US" dirty="0">
                <a:latin typeface="Avenir Book" panose="02000503020000020003" pitchFamily="2" charset="0"/>
              </a:rPr>
              <a:t>on </a:t>
            </a:r>
            <a:r>
              <a:rPr lang="en-US" b="1" i="1" dirty="0">
                <a:solidFill>
                  <a:srgbClr val="C21F2A"/>
                </a:solidFill>
                <a:latin typeface="Avenir Heavy Oblique" panose="02000503020000020003" pitchFamily="2" charset="0"/>
              </a:rPr>
              <a:t>sub-um scale</a:t>
            </a:r>
            <a:r>
              <a:rPr lang="en-US" dirty="0">
                <a:latin typeface="Avenir Book" panose="02000503020000020003" pitchFamily="2" charset="0"/>
              </a:rPr>
              <a:t>.</a:t>
            </a:r>
          </a:p>
          <a:p>
            <a:pPr marL="285750" indent="-285750">
              <a:buFont typeface="Arial" panose="020B0604020202020204" pitchFamily="34" charset="0"/>
              <a:buChar char="•"/>
            </a:pPr>
            <a:r>
              <a:rPr lang="en-US" dirty="0">
                <a:latin typeface="Avenir Book" panose="02000503020000020003" pitchFamily="2" charset="0"/>
              </a:rPr>
              <a:t>A Correctional feedback system will be needed to stabilize the path length</a:t>
            </a:r>
          </a:p>
          <a:p>
            <a:pPr marL="285750" indent="-285750">
              <a:buFont typeface="Arial" panose="020B0604020202020204" pitchFamily="34" charset="0"/>
              <a:buChar char="•"/>
            </a:pPr>
            <a:r>
              <a:rPr lang="en-US" dirty="0">
                <a:highlight>
                  <a:scrgbClr r="0" g="0" b="0">
                    <a:alpha val="0"/>
                  </a:scrgbClr>
                </a:highlight>
                <a:latin typeface="Avenir Book" panose="02000503020000020003" pitchFamily="2" charset="0"/>
                <a:ea typeface="Noto Sans CJK SC" pitchFamily="2"/>
                <a:cs typeface="Lohit Devanagari" pitchFamily="2"/>
              </a:rPr>
              <a:t>At “detector” element downstream of kicker, the fractional change in hadron noise at wavenumber k is </a:t>
            </a:r>
            <a:r>
              <a:rPr lang="en-US" b="1" i="1" dirty="0">
                <a:solidFill>
                  <a:srgbClr val="4D9746"/>
                </a:solidFill>
                <a:highlight>
                  <a:scrgbClr r="0" g="0" b="0">
                    <a:alpha val="0"/>
                  </a:scrgbClr>
                </a:highlight>
                <a:latin typeface="Avenir Heavy Oblique" panose="02000503020000020003" pitchFamily="2" charset="0"/>
                <a:ea typeface="Noto Sans CJK SC" pitchFamily="2"/>
                <a:cs typeface="Lohit Devanagari" pitchFamily="2"/>
              </a:rPr>
              <a:t>A cos(</a:t>
            </a:r>
            <a:r>
              <a:rPr lang="en-US" b="1" i="1" dirty="0" err="1">
                <a:solidFill>
                  <a:srgbClr val="4D9746"/>
                </a:solidFill>
                <a:highlight>
                  <a:scrgbClr r="0" g="0" b="0">
                    <a:alpha val="0"/>
                  </a:scrgbClr>
                </a:highlight>
                <a:latin typeface="Avenir Heavy Oblique" panose="02000503020000020003" pitchFamily="2" charset="0"/>
                <a:ea typeface="Noto Sans CJK SC" pitchFamily="2"/>
                <a:cs typeface="Lohit Devanagari" pitchFamily="2"/>
              </a:rPr>
              <a:t>k</a:t>
            </a:r>
            <a:r>
              <a:rPr lang="en-US" b="1" i="1" dirty="0" err="1">
                <a:solidFill>
                  <a:srgbClr val="4D9746"/>
                </a:solidFill>
                <a:highlight>
                  <a:scrgbClr r="0" g="0" b="0">
                    <a:alpha val="0"/>
                  </a:scrgbClr>
                </a:highlight>
                <a:latin typeface="Avenir Heavy Oblique" panose="02000503020000020003" pitchFamily="2" charset="0"/>
                <a:ea typeface="Liberation Sans" pitchFamily="34"/>
                <a:cs typeface="Liberation Sans" pitchFamily="34"/>
              </a:rPr>
              <a:t>Δz</a:t>
            </a:r>
            <a:r>
              <a:rPr lang="en-US" b="1" i="1" dirty="0">
                <a:solidFill>
                  <a:srgbClr val="4D9746"/>
                </a:solidFill>
                <a:highlight>
                  <a:scrgbClr r="0" g="0" b="0">
                    <a:alpha val="0"/>
                  </a:scrgbClr>
                </a:highlight>
                <a:latin typeface="Avenir Heavy Oblique" panose="02000503020000020003" pitchFamily="2" charset="0"/>
                <a:ea typeface="Liberation Sans" pitchFamily="34"/>
                <a:cs typeface="Liberation Sans" pitchFamily="34"/>
              </a:rPr>
              <a:t>), </a:t>
            </a:r>
            <a:r>
              <a:rPr lang="en-US" dirty="0">
                <a:highlight>
                  <a:scrgbClr r="0" g="0" b="0">
                    <a:alpha val="0"/>
                  </a:scrgbClr>
                </a:highlight>
                <a:latin typeface="Avenir Book" panose="02000503020000020003" pitchFamily="2" charset="0"/>
                <a:ea typeface="Liberation Sans" pitchFamily="34"/>
                <a:cs typeface="Liberation Sans" pitchFamily="34"/>
              </a:rPr>
              <a:t>where </a:t>
            </a:r>
            <a:r>
              <a:rPr lang="en-US" dirty="0" err="1">
                <a:solidFill>
                  <a:srgbClr val="000000"/>
                </a:solidFill>
                <a:latin typeface="Avenir Book" panose="02000503020000020003" pitchFamily="2" charset="0"/>
                <a:ea typeface="Liberation Sans" pitchFamily="34"/>
                <a:cs typeface="Liberation Sans" pitchFamily="34"/>
              </a:rPr>
              <a:t>Δz</a:t>
            </a:r>
            <a:r>
              <a:rPr lang="en-US" dirty="0">
                <a:solidFill>
                  <a:srgbClr val="000000"/>
                </a:solidFill>
                <a:latin typeface="Avenir Book" panose="02000503020000020003" pitchFamily="2" charset="0"/>
                <a:ea typeface="Liberation Sans" pitchFamily="34"/>
                <a:cs typeface="Liberation Sans" pitchFamily="34"/>
              </a:rPr>
              <a:t> is the electron/hadron misalignment, and A is some amplitude </a:t>
            </a:r>
          </a:p>
          <a:p>
            <a:pPr marL="285750" indent="-285750">
              <a:buFont typeface="Arial" panose="020B0604020202020204" pitchFamily="34" charset="0"/>
              <a:buChar char="•"/>
            </a:pPr>
            <a:r>
              <a:rPr lang="en-US" dirty="0">
                <a:highlight>
                  <a:scrgbClr r="0" g="0" b="0">
                    <a:alpha val="0"/>
                  </a:scrgbClr>
                </a:highlight>
                <a:latin typeface="Avenir Book" panose="02000503020000020003" pitchFamily="2" charset="0"/>
                <a:ea typeface="Noto Sans CJK SC" pitchFamily="2"/>
                <a:cs typeface="Lohit Devanagari" pitchFamily="2"/>
              </a:rPr>
              <a:t>Signal modification amplitude at 275 GeV and </a:t>
            </a:r>
            <a:r>
              <a:rPr lang="en-US" altLang="zh-CN" dirty="0">
                <a:highlight>
                  <a:scrgbClr r="0" g="0" b="0">
                    <a:alpha val="0"/>
                  </a:scrgbClr>
                </a:highlight>
                <a:latin typeface="Avenir Book" panose="02000503020000020003" pitchFamily="2" charset="0"/>
                <a:ea typeface="Noto Sans CJK SC" pitchFamily="2"/>
                <a:cs typeface="Lohit Devanagari" pitchFamily="2"/>
              </a:rPr>
              <a:t>5</a:t>
            </a:r>
            <a:r>
              <a:rPr lang="zh-CN" altLang="en-US" dirty="0">
                <a:highlight>
                  <a:scrgbClr r="0" g="0" b="0">
                    <a:alpha val="0"/>
                  </a:scrgbClr>
                </a:highlight>
                <a:latin typeface="Avenir Book" panose="02000503020000020003" pitchFamily="2" charset="0"/>
                <a:ea typeface="Noto Sans CJK SC" pitchFamily="2"/>
                <a:cs typeface="Lohit Devanagari" pitchFamily="2"/>
              </a:rPr>
              <a:t> </a:t>
            </a:r>
            <a:r>
              <a:rPr lang="en-US" altLang="zh-CN" dirty="0">
                <a:highlight>
                  <a:scrgbClr r="0" g="0" b="0">
                    <a:alpha val="0"/>
                  </a:scrgbClr>
                </a:highlight>
                <a:latin typeface="Avenir Book" panose="02000503020000020003" pitchFamily="2" charset="0"/>
                <a:ea typeface="Noto Sans CJK SC" pitchFamily="2"/>
                <a:cs typeface="Lohit Devanagari" pitchFamily="2"/>
              </a:rPr>
              <a:t>um</a:t>
            </a:r>
            <a:r>
              <a:rPr lang="zh-CN" altLang="en-US" dirty="0">
                <a:highlight>
                  <a:scrgbClr r="0" g="0" b="0">
                    <a:alpha val="0"/>
                  </a:scrgbClr>
                </a:highlight>
                <a:latin typeface="Avenir Book" panose="02000503020000020003" pitchFamily="2" charset="0"/>
                <a:ea typeface="Noto Sans CJK SC" pitchFamily="2"/>
                <a:cs typeface="Lohit Devanagari" pitchFamily="2"/>
              </a:rPr>
              <a:t> </a:t>
            </a:r>
            <a:r>
              <a:rPr lang="en-US" dirty="0">
                <a:highlight>
                  <a:scrgbClr r="0" g="0" b="0">
                    <a:alpha val="0"/>
                  </a:scrgbClr>
                </a:highlight>
                <a:latin typeface="Avenir Book" panose="02000503020000020003" pitchFamily="2" charset="0"/>
                <a:ea typeface="Liberation Sans" pitchFamily="34"/>
                <a:cs typeface="Liberation Sans" pitchFamily="34"/>
              </a:rPr>
              <a:t>wavelength </a:t>
            </a:r>
            <a:r>
              <a:rPr lang="en-US" dirty="0">
                <a:highlight>
                  <a:scrgbClr r="0" g="0" b="0">
                    <a:alpha val="0"/>
                  </a:scrgbClr>
                </a:highlight>
                <a:latin typeface="Avenir Book" panose="02000503020000020003" pitchFamily="2" charset="0"/>
                <a:ea typeface="Noto Sans CJK SC" pitchFamily="2"/>
                <a:cs typeface="Lohit Devanagari" pitchFamily="2"/>
              </a:rPr>
              <a:t>using synchrotron radiation from dipole placed ~10 meters behind the kicker.</a:t>
            </a:r>
            <a:endParaRPr lang="en-US" dirty="0">
              <a:solidFill>
                <a:srgbClr val="000000"/>
              </a:solidFill>
              <a:latin typeface="Avenir Book" panose="02000503020000020003" pitchFamily="2" charset="0"/>
              <a:ea typeface="Liberation Sans" pitchFamily="34"/>
              <a:cs typeface="Liberation Sans" pitchFamily="34"/>
            </a:endParaRPr>
          </a:p>
        </p:txBody>
      </p:sp>
      <p:grpSp>
        <p:nvGrpSpPr>
          <p:cNvPr id="8" name="Group 7">
            <a:extLst>
              <a:ext uri="{FF2B5EF4-FFF2-40B4-BE49-F238E27FC236}">
                <a16:creationId xmlns:a16="http://schemas.microsoft.com/office/drawing/2014/main" id="{C32A3137-CB23-9D06-CD70-0F9800C3CDF1}"/>
              </a:ext>
            </a:extLst>
          </p:cNvPr>
          <p:cNvGrpSpPr/>
          <p:nvPr/>
        </p:nvGrpSpPr>
        <p:grpSpPr>
          <a:xfrm>
            <a:off x="1692686" y="1255885"/>
            <a:ext cx="5098498" cy="1589774"/>
            <a:chOff x="313257" y="2066198"/>
            <a:chExt cx="5098498" cy="1589774"/>
          </a:xfrm>
        </p:grpSpPr>
        <p:pic>
          <p:nvPicPr>
            <p:cNvPr id="7" name="Graphic 6">
              <a:extLst>
                <a:ext uri="{FF2B5EF4-FFF2-40B4-BE49-F238E27FC236}">
                  <a16:creationId xmlns:a16="http://schemas.microsoft.com/office/drawing/2014/main" id="{FF12380A-1DFE-1A90-19B3-3B53FD6296BD}"/>
                </a:ext>
              </a:extLst>
            </p:cNvPr>
            <p:cNvPicPr>
              <a:picLocks noChangeAspect="1"/>
            </p:cNvPicPr>
            <p:nvPr/>
          </p:nvPicPr>
          <p:blipFill rotWithShape="1">
            <a:blip r:embed="rId3" cstate="hqprint">
              <a:extLst>
                <a:ext uri="{28A0092B-C50C-407E-A947-70E740481C1C}">
                  <a14:useLocalDpi xmlns:a14="http://schemas.microsoft.com/office/drawing/2010/main"/>
                </a:ext>
                <a:ext uri="{96DAC541-7B7A-43D3-8B79-37D633B846F1}">
                  <asvg:svgBlip xmlns:asvg="http://schemas.microsoft.com/office/drawing/2016/SVG/main" r:embed="rId4"/>
                </a:ext>
              </a:extLst>
            </a:blip>
            <a:srcRect r="23597" b="39592"/>
            <a:stretch/>
          </p:blipFill>
          <p:spPr>
            <a:xfrm>
              <a:off x="440124" y="2066198"/>
              <a:ext cx="4971631" cy="1362802"/>
            </a:xfrm>
            <a:prstGeom prst="rect">
              <a:avLst/>
            </a:prstGeom>
          </p:spPr>
        </p:pic>
        <p:sp>
          <p:nvSpPr>
            <p:cNvPr id="13" name="Freeform 12">
              <a:extLst>
                <a:ext uri="{FF2B5EF4-FFF2-40B4-BE49-F238E27FC236}">
                  <a16:creationId xmlns:a16="http://schemas.microsoft.com/office/drawing/2014/main" id="{B1F3C198-5CF9-3B5F-DAC2-2CC3A6E3C744}"/>
                </a:ext>
              </a:extLst>
            </p:cNvPr>
            <p:cNvSpPr/>
            <p:nvPr/>
          </p:nvSpPr>
          <p:spPr>
            <a:xfrm>
              <a:off x="313257" y="3298961"/>
              <a:ext cx="270588" cy="261257"/>
            </a:xfrm>
            <a:custGeom>
              <a:avLst/>
              <a:gdLst>
                <a:gd name="connsiteX0" fmla="*/ 270588 w 270588"/>
                <a:gd name="connsiteY0" fmla="*/ 0 h 261257"/>
                <a:gd name="connsiteX1" fmla="*/ 102637 w 270588"/>
                <a:gd name="connsiteY1" fmla="*/ 102637 h 261257"/>
                <a:gd name="connsiteX2" fmla="*/ 0 w 270588"/>
                <a:gd name="connsiteY2" fmla="*/ 261257 h 261257"/>
              </a:gdLst>
              <a:ahLst/>
              <a:cxnLst>
                <a:cxn ang="0">
                  <a:pos x="connsiteX0" y="connsiteY0"/>
                </a:cxn>
                <a:cxn ang="0">
                  <a:pos x="connsiteX1" y="connsiteY1"/>
                </a:cxn>
                <a:cxn ang="0">
                  <a:pos x="connsiteX2" y="connsiteY2"/>
                </a:cxn>
              </a:cxnLst>
              <a:rect l="l" t="t" r="r" b="b"/>
              <a:pathLst>
                <a:path w="270588" h="261257">
                  <a:moveTo>
                    <a:pt x="270588" y="0"/>
                  </a:moveTo>
                  <a:cubicBezTo>
                    <a:pt x="209161" y="29547"/>
                    <a:pt x="147735" y="59094"/>
                    <a:pt x="102637" y="102637"/>
                  </a:cubicBezTo>
                  <a:cubicBezTo>
                    <a:pt x="57539" y="146180"/>
                    <a:pt x="28769" y="203718"/>
                    <a:pt x="0" y="26125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4" name="Sun 13">
              <a:extLst>
                <a:ext uri="{FF2B5EF4-FFF2-40B4-BE49-F238E27FC236}">
                  <a16:creationId xmlns:a16="http://schemas.microsoft.com/office/drawing/2014/main" id="{6904DEBA-C693-06AF-D40A-3E71FAFEA633}"/>
                </a:ext>
              </a:extLst>
            </p:cNvPr>
            <p:cNvSpPr/>
            <p:nvPr/>
          </p:nvSpPr>
          <p:spPr>
            <a:xfrm>
              <a:off x="344108" y="3325236"/>
              <a:ext cx="120147" cy="130039"/>
            </a:xfrm>
            <a:prstGeom prst="sun">
              <a:avLst/>
            </a:prstGeom>
            <a:solidFill>
              <a:srgbClr val="FF0000">
                <a:alpha val="42000"/>
              </a:srgbClr>
            </a:solidFill>
            <a:ln>
              <a:solidFill>
                <a:srgbClr val="FF0000">
                  <a:alpha val="4017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7" name="TextBox 16">
              <a:extLst>
                <a:ext uri="{FF2B5EF4-FFF2-40B4-BE49-F238E27FC236}">
                  <a16:creationId xmlns:a16="http://schemas.microsoft.com/office/drawing/2014/main" id="{54EE963F-7B9A-CA55-1120-C50C32BCE80D}"/>
                </a:ext>
              </a:extLst>
            </p:cNvPr>
            <p:cNvSpPr txBox="1"/>
            <p:nvPr/>
          </p:nvSpPr>
          <p:spPr>
            <a:xfrm>
              <a:off x="1059241" y="3286640"/>
              <a:ext cx="2666114" cy="369332"/>
            </a:xfrm>
            <a:prstGeom prst="rect">
              <a:avLst/>
            </a:prstGeom>
            <a:noFill/>
          </p:spPr>
          <p:txBody>
            <a:bodyPr wrap="none" rtlCol="0">
              <a:spAutoFit/>
            </a:bodyPr>
            <a:lstStyle/>
            <a:p>
              <a:r>
                <a:rPr lang="en-US" dirty="0">
                  <a:latin typeface="Avenir Book" panose="02000503020000020003" pitchFamily="2" charset="0"/>
                </a:rPr>
                <a:t>Schottky signal detector</a:t>
              </a:r>
            </a:p>
          </p:txBody>
        </p:sp>
        <p:cxnSp>
          <p:nvCxnSpPr>
            <p:cNvPr id="19" name="Straight Arrow Connector 18">
              <a:extLst>
                <a:ext uri="{FF2B5EF4-FFF2-40B4-BE49-F238E27FC236}">
                  <a16:creationId xmlns:a16="http://schemas.microsoft.com/office/drawing/2014/main" id="{128067EB-A591-7619-98D7-D0677C8E2F58}"/>
                </a:ext>
              </a:extLst>
            </p:cNvPr>
            <p:cNvCxnSpPr>
              <a:cxnSpLocks/>
              <a:stCxn id="17" idx="1"/>
            </p:cNvCxnSpPr>
            <p:nvPr/>
          </p:nvCxnSpPr>
          <p:spPr>
            <a:xfrm flipH="1" flipV="1">
              <a:off x="464255" y="3455275"/>
              <a:ext cx="594986" cy="16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3942024-EE30-9854-5837-357C95C5A1AA}"/>
                </a:ext>
              </a:extLst>
            </p:cNvPr>
            <p:cNvCxnSpPr/>
            <p:nvPr/>
          </p:nvCxnSpPr>
          <p:spPr>
            <a:xfrm flipH="1">
              <a:off x="344108" y="2725612"/>
              <a:ext cx="1186181" cy="51254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86BAB14-902C-619A-AA5B-AF3EFAFD63E1}"/>
                </a:ext>
              </a:extLst>
            </p:cNvPr>
            <p:cNvSpPr txBox="1"/>
            <p:nvPr/>
          </p:nvSpPr>
          <p:spPr>
            <a:xfrm rot="19990698">
              <a:off x="444345" y="2691724"/>
              <a:ext cx="710451" cy="369332"/>
            </a:xfrm>
            <a:prstGeom prst="rect">
              <a:avLst/>
            </a:prstGeom>
            <a:noFill/>
          </p:spPr>
          <p:txBody>
            <a:bodyPr wrap="none" rtlCol="0">
              <a:spAutoFit/>
            </a:bodyPr>
            <a:lstStyle/>
            <a:p>
              <a:r>
                <a:rPr lang="en-US" dirty="0">
                  <a:latin typeface="Avenir Book" panose="02000503020000020003" pitchFamily="2" charset="0"/>
                </a:rPr>
                <a:t>M 56</a:t>
              </a:r>
            </a:p>
          </p:txBody>
        </p:sp>
      </p:grpSp>
      <p:pic>
        <p:nvPicPr>
          <p:cNvPr id="3" name="Picture 2">
            <a:extLst>
              <a:ext uri="{FF2B5EF4-FFF2-40B4-BE49-F238E27FC236}">
                <a16:creationId xmlns:a16="http://schemas.microsoft.com/office/drawing/2014/main" id="{FA51538A-9F57-5F9A-69DE-6EB9E27C6C9C}"/>
              </a:ext>
            </a:extLst>
          </p:cNvPr>
          <p:cNvPicPr>
            <a:picLocks noChangeAspect="1"/>
          </p:cNvPicPr>
          <p:nvPr/>
        </p:nvPicPr>
        <p:blipFill rotWithShape="1">
          <a:blip r:embed="rId5"/>
          <a:srcRect t="4777" r="7028"/>
          <a:stretch/>
        </p:blipFill>
        <p:spPr>
          <a:xfrm>
            <a:off x="6942182" y="1425780"/>
            <a:ext cx="4530744" cy="2689020"/>
          </a:xfrm>
          <a:prstGeom prst="rect">
            <a:avLst/>
          </a:prstGeom>
        </p:spPr>
      </p:pic>
      <p:pic>
        <p:nvPicPr>
          <p:cNvPr id="6" name="Picture 5">
            <a:extLst>
              <a:ext uri="{FF2B5EF4-FFF2-40B4-BE49-F238E27FC236}">
                <a16:creationId xmlns:a16="http://schemas.microsoft.com/office/drawing/2014/main" id="{A63EF922-EC93-B757-7130-0A07D304FE1E}"/>
              </a:ext>
            </a:extLst>
          </p:cNvPr>
          <p:cNvPicPr>
            <a:picLocks noChangeAspect="1"/>
          </p:cNvPicPr>
          <p:nvPr/>
        </p:nvPicPr>
        <p:blipFill>
          <a:blip r:embed="rId6"/>
          <a:stretch>
            <a:fillRect/>
          </a:stretch>
        </p:blipFill>
        <p:spPr>
          <a:xfrm>
            <a:off x="2560736" y="2800541"/>
            <a:ext cx="2311998" cy="1668811"/>
          </a:xfrm>
          <a:prstGeom prst="rect">
            <a:avLst/>
          </a:prstGeom>
        </p:spPr>
      </p:pic>
      <p:sp>
        <p:nvSpPr>
          <p:cNvPr id="9" name="TextBox 8">
            <a:extLst>
              <a:ext uri="{FF2B5EF4-FFF2-40B4-BE49-F238E27FC236}">
                <a16:creationId xmlns:a16="http://schemas.microsoft.com/office/drawing/2014/main" id="{D9D0C29C-822E-4302-E384-E24556D4F8AE}"/>
              </a:ext>
            </a:extLst>
          </p:cNvPr>
          <p:cNvSpPr txBox="1"/>
          <p:nvPr/>
        </p:nvSpPr>
        <p:spPr>
          <a:xfrm>
            <a:off x="8173039" y="127615"/>
            <a:ext cx="4095946" cy="646331"/>
          </a:xfrm>
          <a:prstGeom prst="rect">
            <a:avLst/>
          </a:prstGeom>
          <a:noFill/>
        </p:spPr>
        <p:txBody>
          <a:bodyPr wrap="square">
            <a:spAutoFit/>
          </a:bodyPr>
          <a:lstStyle/>
          <a:p>
            <a:r>
              <a:rPr lang="en-US" altLang="zh-CN" dirty="0">
                <a:solidFill>
                  <a:srgbClr val="000000"/>
                </a:solidFill>
                <a:latin typeface="Avenir Book" panose="02000503020000020003" pitchFamily="2" charset="0"/>
                <a:ea typeface="Arial" pitchFamily="2"/>
                <a:cs typeface="Arial" pitchFamily="2"/>
              </a:rPr>
              <a:t>W.</a:t>
            </a:r>
            <a:r>
              <a:rPr lang="zh-CN" altLang="en-US" dirty="0">
                <a:solidFill>
                  <a:srgbClr val="000000"/>
                </a:solidFill>
                <a:latin typeface="Avenir Book" panose="02000503020000020003" pitchFamily="2" charset="0"/>
                <a:ea typeface="Arial" pitchFamily="2"/>
                <a:cs typeface="Arial" pitchFamily="2"/>
              </a:rPr>
              <a:t> </a:t>
            </a:r>
            <a:r>
              <a:rPr lang="en-US" altLang="zh-CN" dirty="0">
                <a:solidFill>
                  <a:srgbClr val="000000"/>
                </a:solidFill>
                <a:latin typeface="Avenir Book" panose="02000503020000020003" pitchFamily="2" charset="0"/>
                <a:ea typeface="Arial" pitchFamily="2"/>
                <a:cs typeface="Arial" pitchFamily="2"/>
              </a:rPr>
              <a:t>Bergan</a:t>
            </a:r>
            <a:r>
              <a:rPr lang="zh-CN" altLang="en-US" dirty="0">
                <a:solidFill>
                  <a:srgbClr val="000000"/>
                </a:solidFill>
                <a:latin typeface="Avenir Book" panose="02000503020000020003" pitchFamily="2" charset="0"/>
                <a:ea typeface="Arial" pitchFamily="2"/>
                <a:cs typeface="Arial" pitchFamily="2"/>
              </a:rPr>
              <a:t> </a:t>
            </a:r>
            <a:r>
              <a:rPr lang="en-US" altLang="zh-CN" dirty="0">
                <a:solidFill>
                  <a:srgbClr val="000000"/>
                </a:solidFill>
                <a:latin typeface="Avenir Book" panose="02000503020000020003" pitchFamily="2" charset="0"/>
                <a:ea typeface="Arial" pitchFamily="2"/>
                <a:cs typeface="Arial" pitchFamily="2"/>
              </a:rPr>
              <a:t>, </a:t>
            </a:r>
            <a:r>
              <a:rPr lang="en-US" altLang="zh-CN" dirty="0" err="1">
                <a:solidFill>
                  <a:srgbClr val="000000"/>
                </a:solidFill>
                <a:latin typeface="Avenir Book" panose="02000503020000020003" pitchFamily="2" charset="0"/>
                <a:ea typeface="Arial" pitchFamily="2"/>
                <a:cs typeface="Arial" pitchFamily="2"/>
              </a:rPr>
              <a:t>et,al</a:t>
            </a:r>
            <a:r>
              <a:rPr lang="en-US" altLang="zh-CN" dirty="0">
                <a:solidFill>
                  <a:srgbClr val="000000"/>
                </a:solidFill>
                <a:latin typeface="Avenir Book" panose="02000503020000020003" pitchFamily="2" charset="0"/>
                <a:ea typeface="Arial" pitchFamily="2"/>
                <a:cs typeface="Arial" pitchFamily="2"/>
              </a:rPr>
              <a:t>. </a:t>
            </a:r>
            <a:r>
              <a:rPr lang="en-US" dirty="0">
                <a:solidFill>
                  <a:srgbClr val="000000"/>
                </a:solidFill>
                <a:latin typeface="Avenir Book" panose="02000503020000020003" pitchFamily="2" charset="0"/>
                <a:ea typeface="Arial" pitchFamily="2"/>
                <a:cs typeface="Arial" pitchFamily="2"/>
              </a:rPr>
              <a:t>PRAB 25.094401 (2023)</a:t>
            </a:r>
            <a:endParaRPr lang="en-US" dirty="0">
              <a:latin typeface="Avenir Book" panose="02000503020000020003" pitchFamily="2" charset="0"/>
            </a:endParaRPr>
          </a:p>
        </p:txBody>
      </p:sp>
      <p:sp>
        <p:nvSpPr>
          <p:cNvPr id="10" name="Slide Number Placeholder 4">
            <a:extLst>
              <a:ext uri="{FF2B5EF4-FFF2-40B4-BE49-F238E27FC236}">
                <a16:creationId xmlns:a16="http://schemas.microsoft.com/office/drawing/2014/main" id="{927D1164-C48D-08C5-AC1E-770260B26014}"/>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23</a:t>
            </a:fld>
            <a:endParaRPr lang="en-US" dirty="0"/>
          </a:p>
        </p:txBody>
      </p:sp>
    </p:spTree>
    <p:extLst>
      <p:ext uri="{BB962C8B-B14F-4D97-AF65-F5344CB8AC3E}">
        <p14:creationId xmlns:p14="http://schemas.microsoft.com/office/powerpoint/2010/main" val="1105975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A6B95-E1D6-EC70-6BB4-F586E50E12C1}"/>
              </a:ext>
            </a:extLst>
          </p:cNvPr>
          <p:cNvSpPr>
            <a:spLocks noGrp="1"/>
          </p:cNvSpPr>
          <p:nvPr>
            <p:ph type="title"/>
          </p:nvPr>
        </p:nvSpPr>
        <p:spPr/>
        <p:txBody>
          <a:bodyPr/>
          <a:lstStyle/>
          <a:p>
            <a:r>
              <a:rPr lang="en-US" dirty="0"/>
              <a:t>Detector to measure 5-30 µm radiation</a:t>
            </a:r>
          </a:p>
        </p:txBody>
      </p:sp>
      <p:sp>
        <p:nvSpPr>
          <p:cNvPr id="3" name="Content Placeholder 2">
            <a:extLst>
              <a:ext uri="{FF2B5EF4-FFF2-40B4-BE49-F238E27FC236}">
                <a16:creationId xmlns:a16="http://schemas.microsoft.com/office/drawing/2014/main" id="{1D9C11BA-2659-A3F4-1E35-B1607E4436DB}"/>
              </a:ext>
            </a:extLst>
          </p:cNvPr>
          <p:cNvSpPr>
            <a:spLocks noGrp="1"/>
          </p:cNvSpPr>
          <p:nvPr>
            <p:ph idx="1"/>
          </p:nvPr>
        </p:nvSpPr>
        <p:spPr>
          <a:xfrm>
            <a:off x="408608" y="1825626"/>
            <a:ext cx="4576969" cy="3998705"/>
          </a:xfrm>
        </p:spPr>
        <p:txBody>
          <a:bodyPr>
            <a:normAutofit fontScale="85000" lnSpcReduction="20000"/>
          </a:bodyPr>
          <a:lstStyle/>
          <a:p>
            <a:pPr marL="342900" indent="-342900">
              <a:buFont typeface="Arial" panose="020B0604020202020204" pitchFamily="34" charset="0"/>
              <a:buChar char="•"/>
            </a:pPr>
            <a:r>
              <a:rPr lang="en-US" dirty="0">
                <a:latin typeface="+mj-lt"/>
              </a:rPr>
              <a:t>275 GeV : 5-8 µm radiation can be detected by HgCdTe photo-detector. This is commercially available and operates at 77K.</a:t>
            </a:r>
          </a:p>
          <a:p>
            <a:pPr marL="342900" indent="-342900">
              <a:buFont typeface="Arial" panose="020B0604020202020204" pitchFamily="34" charset="0"/>
              <a:buChar char="•"/>
            </a:pPr>
            <a:r>
              <a:rPr lang="en-US" dirty="0">
                <a:latin typeface="+mj-lt"/>
              </a:rPr>
              <a:t>100 GeV: 2</a:t>
            </a:r>
            <a:r>
              <a:rPr lang="en-US" altLang="zh-CN" dirty="0">
                <a:latin typeface="+mj-lt"/>
              </a:rPr>
              <a:t>0-</a:t>
            </a:r>
            <a:r>
              <a:rPr lang="en-US" dirty="0">
                <a:latin typeface="+mj-lt"/>
              </a:rPr>
              <a:t>30 um can use</a:t>
            </a:r>
            <a:r>
              <a:rPr lang="en-US" altLang="zh-CN" dirty="0">
                <a:latin typeface="+mj-lt"/>
              </a:rPr>
              <a:t> </a:t>
            </a:r>
            <a:r>
              <a:rPr lang="en-US" altLang="zh-CN" b="1" i="1" dirty="0" err="1">
                <a:solidFill>
                  <a:srgbClr val="009051"/>
                </a:solidFill>
                <a:latin typeface="+mn-lt"/>
              </a:rPr>
              <a:t>Si:As</a:t>
            </a:r>
            <a:r>
              <a:rPr lang="en-US" altLang="zh-CN" b="1" i="1" dirty="0">
                <a:solidFill>
                  <a:srgbClr val="009051"/>
                </a:solidFill>
                <a:latin typeface="+mn-lt"/>
              </a:rPr>
              <a:t> Block-impurity-Band detectors</a:t>
            </a:r>
            <a:r>
              <a:rPr lang="en-US" altLang="zh-CN" dirty="0">
                <a:latin typeface="+mj-lt"/>
              </a:rPr>
              <a:t>. These are not commercially available, but were developed for James-Webb space telescope operating at 4 K. Alternatively, an </a:t>
            </a:r>
            <a:r>
              <a:rPr lang="en-US" altLang="zh-CN" b="1" i="1" dirty="0">
                <a:solidFill>
                  <a:srgbClr val="009051"/>
                </a:solidFill>
                <a:latin typeface="+mn-lt"/>
              </a:rPr>
              <a:t>optical parametric amplifier </a:t>
            </a:r>
            <a:r>
              <a:rPr lang="en-US" altLang="zh-CN" dirty="0">
                <a:latin typeface="+mj-lt"/>
              </a:rPr>
              <a:t>could be used to convert long wavelength radiation to a short wavelength.</a:t>
            </a:r>
          </a:p>
          <a:p>
            <a:pPr marL="342900" indent="-342900">
              <a:buFont typeface="Arial" panose="020B0604020202020204" pitchFamily="34" charset="0"/>
              <a:buChar char="•"/>
            </a:pPr>
            <a:endParaRPr lang="en-US" altLang="zh-CN" dirty="0">
              <a:latin typeface="+mj-lt"/>
            </a:endParaRPr>
          </a:p>
          <a:p>
            <a:pPr marL="342900" indent="-342900">
              <a:buFont typeface="Arial" panose="020B0604020202020204" pitchFamily="34" charset="0"/>
              <a:buChar char="•"/>
            </a:pPr>
            <a:endParaRPr lang="en-US" altLang="zh-CN" dirty="0">
              <a:latin typeface="+mj-lt"/>
            </a:endParaRPr>
          </a:p>
          <a:p>
            <a:pPr marL="342900" indent="-342900">
              <a:buFont typeface="Arial" panose="020B0604020202020204" pitchFamily="34" charset="0"/>
              <a:buChar char="•"/>
            </a:pPr>
            <a:r>
              <a:rPr lang="en-US" altLang="zh-CN" dirty="0">
                <a:latin typeface="+mj-lt"/>
              </a:rPr>
              <a:t>Significant R&amp;D will be needed.</a:t>
            </a:r>
          </a:p>
        </p:txBody>
      </p:sp>
      <p:sp>
        <p:nvSpPr>
          <p:cNvPr id="4" name="Slide Number Placeholder 3">
            <a:extLst>
              <a:ext uri="{FF2B5EF4-FFF2-40B4-BE49-F238E27FC236}">
                <a16:creationId xmlns:a16="http://schemas.microsoft.com/office/drawing/2014/main" id="{04EB79EC-C3DC-262D-B014-C57B7DE2A58A}"/>
              </a:ext>
            </a:extLst>
          </p:cNvPr>
          <p:cNvSpPr>
            <a:spLocks noGrp="1"/>
          </p:cNvSpPr>
          <p:nvPr>
            <p:ph type="sldNum" sz="quarter" idx="4"/>
          </p:nvPr>
        </p:nvSpPr>
        <p:spPr/>
        <p:txBody>
          <a:bodyPr/>
          <a:lstStyle/>
          <a:p>
            <a:fld id="{933A556B-7C63-244D-9B7C-B0EA8042B330}" type="slidenum">
              <a:rPr lang="en-US" smtClean="0"/>
              <a:pPr/>
              <a:t>24</a:t>
            </a:fld>
            <a:endParaRPr lang="en-US" dirty="0"/>
          </a:p>
        </p:txBody>
      </p:sp>
      <p:pic>
        <p:nvPicPr>
          <p:cNvPr id="5" name="Picture 4">
            <a:extLst>
              <a:ext uri="{FF2B5EF4-FFF2-40B4-BE49-F238E27FC236}">
                <a16:creationId xmlns:a16="http://schemas.microsoft.com/office/drawing/2014/main" id="{A6B60FE2-AF04-23DB-0F08-63EEDD333694}"/>
              </a:ext>
            </a:extLst>
          </p:cNvPr>
          <p:cNvPicPr>
            <a:picLocks noChangeAspect="1"/>
          </p:cNvPicPr>
          <p:nvPr/>
        </p:nvPicPr>
        <p:blipFill>
          <a:blip r:embed="rId2"/>
          <a:stretch>
            <a:fillRect/>
          </a:stretch>
        </p:blipFill>
        <p:spPr>
          <a:xfrm>
            <a:off x="4985577" y="1904723"/>
            <a:ext cx="6931338" cy="4167670"/>
          </a:xfrm>
          <a:prstGeom prst="rect">
            <a:avLst/>
          </a:prstGeom>
        </p:spPr>
      </p:pic>
      <p:pic>
        <p:nvPicPr>
          <p:cNvPr id="7" name="Picture 6">
            <a:extLst>
              <a:ext uri="{FF2B5EF4-FFF2-40B4-BE49-F238E27FC236}">
                <a16:creationId xmlns:a16="http://schemas.microsoft.com/office/drawing/2014/main" id="{31C9D4B5-FF6C-0750-D939-ED826F160AA4}"/>
              </a:ext>
            </a:extLst>
          </p:cNvPr>
          <p:cNvPicPr>
            <a:picLocks noChangeAspect="1"/>
          </p:cNvPicPr>
          <p:nvPr/>
        </p:nvPicPr>
        <p:blipFill>
          <a:blip r:embed="rId3"/>
          <a:stretch>
            <a:fillRect/>
          </a:stretch>
        </p:blipFill>
        <p:spPr>
          <a:xfrm>
            <a:off x="1587499" y="4739861"/>
            <a:ext cx="2219188" cy="403489"/>
          </a:xfrm>
          <a:prstGeom prst="rect">
            <a:avLst/>
          </a:prstGeom>
        </p:spPr>
      </p:pic>
    </p:spTree>
    <p:extLst>
      <p:ext uri="{BB962C8B-B14F-4D97-AF65-F5344CB8AC3E}">
        <p14:creationId xmlns:p14="http://schemas.microsoft.com/office/powerpoint/2010/main" val="3073799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4AE28-53A2-F44D-DEBB-94599EE63506}"/>
              </a:ext>
            </a:extLst>
          </p:cNvPr>
          <p:cNvSpPr>
            <a:spLocks noGrp="1"/>
          </p:cNvSpPr>
          <p:nvPr>
            <p:ph type="title"/>
          </p:nvPr>
        </p:nvSpPr>
        <p:spPr>
          <a:xfrm>
            <a:off x="519702" y="94565"/>
            <a:ext cx="10515600" cy="1325563"/>
          </a:xfrm>
        </p:spPr>
        <p:txBody>
          <a:bodyPr/>
          <a:lstStyle/>
          <a:p>
            <a:r>
              <a:rPr lang="en-US" altLang="zh-CN" sz="4400" dirty="0"/>
              <a:t>Strong Hadron Cooler e-source</a:t>
            </a:r>
            <a:endParaRPr lang="en-US" dirty="0"/>
          </a:p>
        </p:txBody>
      </p:sp>
      <p:sp>
        <p:nvSpPr>
          <p:cNvPr id="20" name="TextBox 19">
            <a:extLst>
              <a:ext uri="{FF2B5EF4-FFF2-40B4-BE49-F238E27FC236}">
                <a16:creationId xmlns:a16="http://schemas.microsoft.com/office/drawing/2014/main" id="{7F38EC32-F564-D7D1-26D1-190BE6B4EB5A}"/>
              </a:ext>
            </a:extLst>
          </p:cNvPr>
          <p:cNvSpPr txBox="1"/>
          <p:nvPr/>
        </p:nvSpPr>
        <p:spPr>
          <a:xfrm>
            <a:off x="237572" y="2723069"/>
            <a:ext cx="5858428" cy="3139321"/>
          </a:xfrm>
          <a:prstGeom prst="rect">
            <a:avLst/>
          </a:prstGeom>
          <a:noFill/>
        </p:spPr>
        <p:txBody>
          <a:bodyPr wrap="square">
            <a:spAutoFit/>
          </a:bodyPr>
          <a:lstStyle/>
          <a:p>
            <a:r>
              <a:rPr lang="en-US" dirty="0">
                <a:latin typeface="+mj-lt"/>
              </a:rPr>
              <a:t>Leveraging our polarized gun design/commissioning and </a:t>
            </a:r>
            <a:r>
              <a:rPr lang="en-US" dirty="0" err="1">
                <a:latin typeface="+mj-lt"/>
              </a:rPr>
              <a:t>LEReC</a:t>
            </a:r>
            <a:r>
              <a:rPr lang="en-US" dirty="0">
                <a:latin typeface="+mj-lt"/>
              </a:rPr>
              <a:t> gun operation experience, we are developing an SHC R&amp;D gun. Its novel features:</a:t>
            </a:r>
          </a:p>
          <a:p>
            <a:pPr marL="285750" indent="-285750">
              <a:buFont typeface="Courier New" panose="02070309020205020404" pitchFamily="49" charset="0"/>
              <a:buChar char="o"/>
            </a:pPr>
            <a:r>
              <a:rPr lang="en-US" dirty="0">
                <a:latin typeface="+mj-lt"/>
              </a:rPr>
              <a:t>150 mA, 600 kV high voltage power supply.</a:t>
            </a:r>
          </a:p>
          <a:p>
            <a:pPr marL="285750" indent="-285750">
              <a:buFont typeface="Courier New" panose="02070309020205020404" pitchFamily="49" charset="0"/>
              <a:buChar char="o"/>
            </a:pPr>
            <a:r>
              <a:rPr lang="en-US" dirty="0">
                <a:latin typeface="+mj-lt"/>
              </a:rPr>
              <a:t>A 600 kV HV cable and a gun-attached resistor network to prevent cable storage energy from damaging the gun. </a:t>
            </a:r>
          </a:p>
          <a:p>
            <a:pPr marL="285750" indent="-285750">
              <a:buFont typeface="Courier New" panose="02070309020205020404" pitchFamily="49" charset="0"/>
              <a:buChar char="o"/>
            </a:pPr>
            <a:r>
              <a:rPr lang="en-US" b="1" i="1" dirty="0">
                <a:solidFill>
                  <a:srgbClr val="02AA01"/>
                </a:solidFill>
              </a:rPr>
              <a:t>A Cathode heat sink with a cooling FC62 feedthrough can withstand up to 20 W of laser power.</a:t>
            </a:r>
          </a:p>
          <a:p>
            <a:pPr marL="285750" indent="-285750">
              <a:buFont typeface="Courier New" panose="02070309020205020404" pitchFamily="49" charset="0"/>
              <a:buChar char="o"/>
            </a:pPr>
            <a:r>
              <a:rPr lang="en-US" dirty="0">
                <a:latin typeface="+mj-lt"/>
              </a:rPr>
              <a:t>The successful of </a:t>
            </a:r>
            <a:r>
              <a:rPr lang="en-US" b="1" i="1" dirty="0">
                <a:solidFill>
                  <a:srgbClr val="02AA01"/>
                </a:solidFill>
              </a:rPr>
              <a:t>epitaxial growth </a:t>
            </a:r>
            <a:r>
              <a:rPr lang="en-US" dirty="0">
                <a:latin typeface="+mj-lt"/>
              </a:rPr>
              <a:t>of K2CsSb on Gr/4H-SiC (9% QE), gives us the opportunity to generate a much smaller initial emittance and longer lifetime.</a:t>
            </a:r>
          </a:p>
        </p:txBody>
      </p:sp>
      <p:pic>
        <p:nvPicPr>
          <p:cNvPr id="5" name="Picture 4" descr="A picture containing indoor, kitchenware&#10;&#10;Description automatically generated">
            <a:extLst>
              <a:ext uri="{FF2B5EF4-FFF2-40B4-BE49-F238E27FC236}">
                <a16:creationId xmlns:a16="http://schemas.microsoft.com/office/drawing/2014/main" id="{66AB6A13-B3A4-E81B-B883-BFCC8FB41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1526" y="946156"/>
            <a:ext cx="2237998" cy="3338285"/>
          </a:xfrm>
          <a:prstGeom prst="rect">
            <a:avLst/>
          </a:prstGeom>
        </p:spPr>
      </p:pic>
      <p:pic>
        <p:nvPicPr>
          <p:cNvPr id="10" name="Content Placeholder 4" descr="Diagram, engineering drawing&#10;&#10;Description automatically generated">
            <a:extLst>
              <a:ext uri="{FF2B5EF4-FFF2-40B4-BE49-F238E27FC236}">
                <a16:creationId xmlns:a16="http://schemas.microsoft.com/office/drawing/2014/main" id="{24621CB8-D9B6-7D66-74A8-5849929981AA}"/>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8003" t="15595" b="5587"/>
          <a:stretch/>
        </p:blipFill>
        <p:spPr>
          <a:xfrm>
            <a:off x="5928558" y="3168068"/>
            <a:ext cx="3702968" cy="2401606"/>
          </a:xfrm>
        </p:spPr>
      </p:pic>
      <p:grpSp>
        <p:nvGrpSpPr>
          <p:cNvPr id="8" name="Group 7">
            <a:extLst>
              <a:ext uri="{FF2B5EF4-FFF2-40B4-BE49-F238E27FC236}">
                <a16:creationId xmlns:a16="http://schemas.microsoft.com/office/drawing/2014/main" id="{682BF4B7-689C-81B6-B74C-55488EB94289}"/>
              </a:ext>
            </a:extLst>
          </p:cNvPr>
          <p:cNvGrpSpPr/>
          <p:nvPr/>
        </p:nvGrpSpPr>
        <p:grpSpPr>
          <a:xfrm>
            <a:off x="9631527" y="4272304"/>
            <a:ext cx="2237998" cy="2084044"/>
            <a:chOff x="9923593" y="3633483"/>
            <a:chExt cx="1584592" cy="1431506"/>
          </a:xfrm>
        </p:grpSpPr>
        <p:pic>
          <p:nvPicPr>
            <p:cNvPr id="23" name="Picture 22" descr="A picture containing dark, light, night sky&#10;&#10;Description automatically generated">
              <a:extLst>
                <a:ext uri="{FF2B5EF4-FFF2-40B4-BE49-F238E27FC236}">
                  <a16:creationId xmlns:a16="http://schemas.microsoft.com/office/drawing/2014/main" id="{25CABD57-F325-91BF-3671-B395F58CE987}"/>
                </a:ext>
              </a:extLst>
            </p:cNvPr>
            <p:cNvPicPr>
              <a:picLocks noChangeAspect="1"/>
            </p:cNvPicPr>
            <p:nvPr/>
          </p:nvPicPr>
          <p:blipFill rotWithShape="1">
            <a:blip r:embed="rId4">
              <a:extLst>
                <a:ext uri="{28A0092B-C50C-407E-A947-70E740481C1C}">
                  <a14:useLocalDpi xmlns:a14="http://schemas.microsoft.com/office/drawing/2010/main" val="0"/>
                </a:ext>
              </a:extLst>
            </a:blip>
            <a:srcRect l="36906" t="33056" r="15939" b="33248"/>
            <a:stretch/>
          </p:blipFill>
          <p:spPr>
            <a:xfrm>
              <a:off x="9923593" y="3633483"/>
              <a:ext cx="1584592" cy="1431506"/>
            </a:xfrm>
            <a:prstGeom prst="rect">
              <a:avLst/>
            </a:prstGeom>
          </p:spPr>
        </p:pic>
        <p:sp>
          <p:nvSpPr>
            <p:cNvPr id="25" name="TextBox 24">
              <a:extLst>
                <a:ext uri="{FF2B5EF4-FFF2-40B4-BE49-F238E27FC236}">
                  <a16:creationId xmlns:a16="http://schemas.microsoft.com/office/drawing/2014/main" id="{53A70241-E959-2D68-A4BA-22635CCB619F}"/>
                </a:ext>
              </a:extLst>
            </p:cNvPr>
            <p:cNvSpPr txBox="1"/>
            <p:nvPr/>
          </p:nvSpPr>
          <p:spPr>
            <a:xfrm>
              <a:off x="10064909" y="3700337"/>
              <a:ext cx="1301959" cy="461665"/>
            </a:xfrm>
            <a:prstGeom prst="rect">
              <a:avLst/>
            </a:prstGeom>
            <a:noFill/>
          </p:spPr>
          <p:txBody>
            <a:bodyPr wrap="none" rtlCol="0">
              <a:spAutoFit/>
            </a:bodyPr>
            <a:lstStyle/>
            <a:p>
              <a:pPr algn="ctr"/>
              <a:r>
                <a:rPr lang="en-US" sz="1200" dirty="0">
                  <a:solidFill>
                    <a:schemeClr val="bg1"/>
                  </a:solidFill>
                </a:rPr>
                <a:t>RHEED of 4nm</a:t>
              </a:r>
            </a:p>
            <a:p>
              <a:pPr algn="ctr"/>
              <a:r>
                <a:rPr lang="en-US" sz="1200" dirty="0">
                  <a:solidFill>
                    <a:schemeClr val="bg1"/>
                  </a:solidFill>
                </a:rPr>
                <a:t> K2CsSb on Gr/</a:t>
              </a:r>
              <a:r>
                <a:rPr lang="en-US" sz="1200" dirty="0" err="1">
                  <a:solidFill>
                    <a:schemeClr val="bg1"/>
                  </a:solidFill>
                </a:rPr>
                <a:t>SiC</a:t>
              </a:r>
              <a:endParaRPr lang="en-US" sz="1200" dirty="0">
                <a:solidFill>
                  <a:schemeClr val="bg1"/>
                </a:solidFill>
              </a:endParaRPr>
            </a:p>
          </p:txBody>
        </p:sp>
      </p:grpSp>
      <p:graphicFrame>
        <p:nvGraphicFramePr>
          <p:cNvPr id="6" name="Table 5">
            <a:extLst>
              <a:ext uri="{FF2B5EF4-FFF2-40B4-BE49-F238E27FC236}">
                <a16:creationId xmlns:a16="http://schemas.microsoft.com/office/drawing/2014/main" id="{54DCE0C5-CD4E-27C3-C2DC-600B3B9E17A5}"/>
              </a:ext>
            </a:extLst>
          </p:cNvPr>
          <p:cNvGraphicFramePr>
            <a:graphicFrameLocks noGrp="1"/>
          </p:cNvGraphicFramePr>
          <p:nvPr>
            <p:extLst>
              <p:ext uri="{D42A27DB-BD31-4B8C-83A1-F6EECF244321}">
                <p14:modId xmlns:p14="http://schemas.microsoft.com/office/powerpoint/2010/main" val="2347886021"/>
              </p:ext>
            </p:extLst>
          </p:nvPr>
        </p:nvGraphicFramePr>
        <p:xfrm>
          <a:off x="615210" y="1189635"/>
          <a:ext cx="7011157" cy="1493520"/>
        </p:xfrm>
        <a:graphic>
          <a:graphicData uri="http://schemas.openxmlformats.org/drawingml/2006/table">
            <a:tbl>
              <a:tblPr firstRow="1" bandRow="1">
                <a:tableStyleId>{5C22544A-7EE6-4342-B048-85BDC9FD1C3A}</a:tableStyleId>
              </a:tblPr>
              <a:tblGrid>
                <a:gridCol w="2752531">
                  <a:extLst>
                    <a:ext uri="{9D8B030D-6E8A-4147-A177-3AD203B41FA5}">
                      <a16:colId xmlns:a16="http://schemas.microsoft.com/office/drawing/2014/main" val="1961867944"/>
                    </a:ext>
                  </a:extLst>
                </a:gridCol>
                <a:gridCol w="2248677">
                  <a:extLst>
                    <a:ext uri="{9D8B030D-6E8A-4147-A177-3AD203B41FA5}">
                      <a16:colId xmlns:a16="http://schemas.microsoft.com/office/drawing/2014/main" val="973154458"/>
                    </a:ext>
                  </a:extLst>
                </a:gridCol>
                <a:gridCol w="2009949">
                  <a:extLst>
                    <a:ext uri="{9D8B030D-6E8A-4147-A177-3AD203B41FA5}">
                      <a16:colId xmlns:a16="http://schemas.microsoft.com/office/drawing/2014/main" val="3473364361"/>
                    </a:ext>
                  </a:extLst>
                </a:gridCol>
              </a:tblGrid>
              <a:tr h="370840">
                <a:tc>
                  <a:txBody>
                    <a:bodyPr/>
                    <a:lstStyle/>
                    <a:p>
                      <a:endParaRPr lang="en-US" sz="2000" b="0" i="0">
                        <a:latin typeface="Avenir Book" panose="02000503020000020003" pitchFamily="2" charset="0"/>
                      </a:endParaRPr>
                    </a:p>
                  </a:txBody>
                  <a:tcPr/>
                </a:tc>
                <a:tc>
                  <a:txBody>
                    <a:bodyPr/>
                    <a:lstStyle/>
                    <a:p>
                      <a:r>
                        <a:rPr lang="en-US" sz="2000" b="0" i="0" dirty="0">
                          <a:latin typeface="Avenir Book" panose="02000503020000020003" pitchFamily="2" charset="0"/>
                        </a:rPr>
                        <a:t>World record</a:t>
                      </a:r>
                    </a:p>
                  </a:txBody>
                  <a:tcPr/>
                </a:tc>
                <a:tc>
                  <a:txBody>
                    <a:bodyPr/>
                    <a:lstStyle/>
                    <a:p>
                      <a:r>
                        <a:rPr lang="en-US" sz="2000" b="0" i="0" dirty="0">
                          <a:latin typeface="Avenir Book" panose="02000503020000020003" pitchFamily="2" charset="0"/>
                        </a:rPr>
                        <a:t>Goal</a:t>
                      </a:r>
                    </a:p>
                  </a:txBody>
                  <a:tcPr/>
                </a:tc>
                <a:extLst>
                  <a:ext uri="{0D108BD9-81ED-4DB2-BD59-A6C34878D82A}">
                    <a16:rowId xmlns:a16="http://schemas.microsoft.com/office/drawing/2014/main" val="806179834"/>
                  </a:ext>
                </a:extLst>
              </a:tr>
              <a:tr h="370840">
                <a:tc>
                  <a:txBody>
                    <a:bodyPr/>
                    <a:lstStyle/>
                    <a:p>
                      <a:r>
                        <a:rPr lang="en-US" sz="2000" b="0" i="0" dirty="0">
                          <a:latin typeface="Avenir Book" panose="02000503020000020003" pitchFamily="2" charset="0"/>
                        </a:rPr>
                        <a:t>Voltage [kV]</a:t>
                      </a:r>
                    </a:p>
                  </a:txBody>
                  <a:tcPr/>
                </a:tc>
                <a:tc>
                  <a:txBody>
                    <a:bodyPr/>
                    <a:lstStyle/>
                    <a:p>
                      <a:r>
                        <a:rPr lang="en-US" sz="2000" b="0" i="0" dirty="0">
                          <a:latin typeface="Avenir Book" panose="02000503020000020003" pitchFamily="2" charset="0"/>
                        </a:rPr>
                        <a:t>500 (KEK)</a:t>
                      </a:r>
                    </a:p>
                  </a:txBody>
                  <a:tcPr/>
                </a:tc>
                <a:tc>
                  <a:txBody>
                    <a:bodyPr/>
                    <a:lstStyle/>
                    <a:p>
                      <a:r>
                        <a:rPr lang="en-US" sz="2000" b="0" i="0" dirty="0">
                          <a:latin typeface="Avenir Book" panose="02000503020000020003" pitchFamily="2" charset="0"/>
                        </a:rPr>
                        <a:t>&gt;500</a:t>
                      </a:r>
                    </a:p>
                  </a:txBody>
                  <a:tcPr/>
                </a:tc>
                <a:extLst>
                  <a:ext uri="{0D108BD9-81ED-4DB2-BD59-A6C34878D82A}">
                    <a16:rowId xmlns:a16="http://schemas.microsoft.com/office/drawing/2014/main" val="3067407749"/>
                  </a:ext>
                </a:extLst>
              </a:tr>
              <a:tr h="370840">
                <a:tc>
                  <a:txBody>
                    <a:bodyPr/>
                    <a:lstStyle/>
                    <a:p>
                      <a:r>
                        <a:rPr lang="en-US" sz="2000" b="0" i="0" dirty="0">
                          <a:latin typeface="Avenir Book" panose="02000503020000020003" pitchFamily="2" charset="0"/>
                        </a:rPr>
                        <a:t>Average current [mA]</a:t>
                      </a:r>
                    </a:p>
                  </a:txBody>
                  <a:tcPr/>
                </a:tc>
                <a:tc>
                  <a:txBody>
                    <a:bodyPr/>
                    <a:lstStyle/>
                    <a:p>
                      <a:r>
                        <a:rPr lang="en-US" sz="2000" b="0" i="0" dirty="0">
                          <a:latin typeface="Avenir Book" panose="02000503020000020003" pitchFamily="2" charset="0"/>
                        </a:rPr>
                        <a:t>65 (Cornell)</a:t>
                      </a:r>
                    </a:p>
                    <a:p>
                      <a:r>
                        <a:rPr lang="en-US" sz="2000" b="0" i="0" dirty="0">
                          <a:latin typeface="Avenir Book" panose="02000503020000020003" pitchFamily="2" charset="0"/>
                        </a:rPr>
                        <a:t>50-60(BNL)</a:t>
                      </a:r>
                    </a:p>
                  </a:txBody>
                  <a:tcPr/>
                </a:tc>
                <a:tc>
                  <a:txBody>
                    <a:bodyPr/>
                    <a:lstStyle/>
                    <a:p>
                      <a:r>
                        <a:rPr lang="en-US" sz="2000" b="0" i="0" dirty="0">
                          <a:latin typeface="Avenir Book" panose="02000503020000020003" pitchFamily="2" charset="0"/>
                        </a:rPr>
                        <a:t>100</a:t>
                      </a:r>
                    </a:p>
                  </a:txBody>
                  <a:tcPr/>
                </a:tc>
                <a:extLst>
                  <a:ext uri="{0D108BD9-81ED-4DB2-BD59-A6C34878D82A}">
                    <a16:rowId xmlns:a16="http://schemas.microsoft.com/office/drawing/2014/main" val="1741831852"/>
                  </a:ext>
                </a:extLst>
              </a:tr>
            </a:tbl>
          </a:graphicData>
        </a:graphic>
      </p:graphicFrame>
      <p:sp>
        <p:nvSpPr>
          <p:cNvPr id="3" name="Slide Number Placeholder 4">
            <a:extLst>
              <a:ext uri="{FF2B5EF4-FFF2-40B4-BE49-F238E27FC236}">
                <a16:creationId xmlns:a16="http://schemas.microsoft.com/office/drawing/2014/main" id="{09646D65-FBEE-B7CF-44C6-B6575DFFC8D7}"/>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25</a:t>
            </a:fld>
            <a:endParaRPr lang="en-US" dirty="0"/>
          </a:p>
        </p:txBody>
      </p:sp>
    </p:spTree>
    <p:extLst>
      <p:ext uri="{BB962C8B-B14F-4D97-AF65-F5344CB8AC3E}">
        <p14:creationId xmlns:p14="http://schemas.microsoft.com/office/powerpoint/2010/main" val="2706223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8E118-735E-6A62-1530-8B61D7BA85D6}"/>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879E643-7028-419F-8B5C-F8CF1E70886F}"/>
              </a:ext>
            </a:extLst>
          </p:cNvPr>
          <p:cNvSpPr>
            <a:spLocks noGrp="1"/>
          </p:cNvSpPr>
          <p:nvPr>
            <p:ph idx="1"/>
          </p:nvPr>
        </p:nvSpPr>
        <p:spPr>
          <a:xfrm>
            <a:off x="571500" y="1235676"/>
            <a:ext cx="11049000" cy="4335565"/>
          </a:xfrm>
        </p:spPr>
        <p:txBody>
          <a:bodyPr>
            <a:noAutofit/>
          </a:bodyPr>
          <a:lstStyle/>
          <a:p>
            <a:pPr marL="342900" indent="-342900">
              <a:buFont typeface="Arial" panose="020B0604020202020204" pitchFamily="34" charset="0"/>
              <a:buChar char="•"/>
            </a:pPr>
            <a:r>
              <a:rPr lang="en-US" altLang="zh-CN" sz="2000" b="1" dirty="0">
                <a:latin typeface="+mj-lt"/>
              </a:rPr>
              <a:t>From</a:t>
            </a:r>
            <a:r>
              <a:rPr lang="zh-CN" altLang="en-US" sz="2000" b="1" dirty="0">
                <a:latin typeface="+mj-lt"/>
              </a:rPr>
              <a:t> </a:t>
            </a:r>
            <a:r>
              <a:rPr lang="en-US" altLang="zh-CN" sz="2000" b="1" dirty="0">
                <a:latin typeface="+mj-lt"/>
              </a:rPr>
              <a:t>2020-2024, the EIC strong hadron cooling collaboration made significant progress in</a:t>
            </a:r>
            <a:r>
              <a:rPr lang="zh-CN" altLang="en-US" sz="2000" b="1" dirty="0">
                <a:latin typeface="+mj-lt"/>
              </a:rPr>
              <a:t> </a:t>
            </a:r>
            <a:r>
              <a:rPr lang="en-US" altLang="zh-CN" sz="2000" b="1" dirty="0">
                <a:latin typeface="+mj-lt"/>
              </a:rPr>
              <a:t>designing a high-energy cooler based on Coherent Electron Cooling </a:t>
            </a:r>
          </a:p>
          <a:p>
            <a:pPr marL="800100" lvl="1" indent="-342900">
              <a:buFont typeface="Courier New" panose="02070309020205020404" pitchFamily="49" charset="0"/>
              <a:buChar char="o"/>
            </a:pPr>
            <a:r>
              <a:rPr lang="en-US" altLang="zh-CN" sz="2000" b="0" strike="noStrike" spc="-1" dirty="0">
                <a:solidFill>
                  <a:srgbClr val="000000"/>
                </a:solidFill>
                <a:latin typeface="+mj-lt"/>
                <a:ea typeface="Arial"/>
              </a:rPr>
              <a:t>Advanced</a:t>
            </a:r>
            <a:r>
              <a:rPr lang="zh-CN" altLang="en-US" sz="2000" b="0" strike="noStrike" spc="-1" dirty="0">
                <a:solidFill>
                  <a:srgbClr val="000000"/>
                </a:solidFill>
                <a:latin typeface="+mj-lt"/>
                <a:ea typeface="Arial"/>
              </a:rPr>
              <a:t> </a:t>
            </a:r>
            <a:r>
              <a:rPr lang="en-US" altLang="zh-CN" sz="2000" b="0" strike="noStrike" spc="-1" dirty="0">
                <a:solidFill>
                  <a:srgbClr val="000000"/>
                </a:solidFill>
                <a:latin typeface="+mj-lt"/>
                <a:ea typeface="Arial"/>
              </a:rPr>
              <a:t>modeling</a:t>
            </a:r>
            <a:r>
              <a:rPr lang="zh-CN" altLang="en-US" sz="2000" b="0" strike="noStrike" spc="-1" dirty="0">
                <a:solidFill>
                  <a:srgbClr val="000000"/>
                </a:solidFill>
                <a:latin typeface="+mj-lt"/>
                <a:ea typeface="Arial"/>
              </a:rPr>
              <a:t> </a:t>
            </a:r>
            <a:r>
              <a:rPr lang="en-US" altLang="zh-CN" sz="2000" b="0" strike="noStrike" spc="-1" dirty="0">
                <a:solidFill>
                  <a:srgbClr val="000000"/>
                </a:solidFill>
                <a:latin typeface="+mj-lt"/>
                <a:ea typeface="Arial"/>
              </a:rPr>
              <a:t>and</a:t>
            </a:r>
            <a:r>
              <a:rPr lang="zh-CN" altLang="en-US" sz="2000" b="0" strike="noStrike" spc="-1" dirty="0">
                <a:solidFill>
                  <a:srgbClr val="000000"/>
                </a:solidFill>
                <a:latin typeface="+mj-lt"/>
                <a:ea typeface="Arial"/>
              </a:rPr>
              <a:t> </a:t>
            </a:r>
            <a:r>
              <a:rPr lang="en-US" altLang="zh-CN" sz="2000" b="0" strike="noStrike" spc="-1" dirty="0">
                <a:solidFill>
                  <a:srgbClr val="000000"/>
                </a:solidFill>
                <a:latin typeface="+mj-lt"/>
                <a:ea typeface="Arial"/>
              </a:rPr>
              <a:t>simulation</a:t>
            </a:r>
          </a:p>
          <a:p>
            <a:pPr marL="800100" lvl="1" indent="-342900">
              <a:buFont typeface="Courier New" panose="02070309020205020404" pitchFamily="49" charset="0"/>
              <a:buChar char="o"/>
            </a:pPr>
            <a:r>
              <a:rPr lang="en-US" altLang="zh-CN" sz="2000" spc="-1" dirty="0">
                <a:solidFill>
                  <a:srgbClr val="000000"/>
                </a:solidFill>
                <a:latin typeface="+mj-lt"/>
                <a:ea typeface="Arial"/>
              </a:rPr>
              <a:t>Comprehensive</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ERL</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design</a:t>
            </a:r>
          </a:p>
          <a:p>
            <a:pPr marL="800100" lvl="1" indent="-342900">
              <a:buFont typeface="Courier New" panose="02070309020205020404" pitchFamily="49" charset="0"/>
              <a:buChar char="o"/>
            </a:pPr>
            <a:r>
              <a:rPr lang="en-US" altLang="zh-CN" sz="2000" b="0" strike="noStrike" spc="-1" dirty="0">
                <a:solidFill>
                  <a:srgbClr val="000000"/>
                </a:solidFill>
                <a:latin typeface="+mj-lt"/>
                <a:ea typeface="Arial"/>
              </a:rPr>
              <a:t>Critical</a:t>
            </a:r>
            <a:r>
              <a:rPr lang="zh-CN" altLang="en-US" sz="2000" b="0" strike="noStrike" spc="-1" dirty="0">
                <a:solidFill>
                  <a:srgbClr val="000000"/>
                </a:solidFill>
                <a:latin typeface="+mj-lt"/>
                <a:ea typeface="Arial"/>
              </a:rPr>
              <a:t> </a:t>
            </a:r>
            <a:r>
              <a:rPr lang="en-US" altLang="zh-CN" sz="2000" spc="-1" dirty="0">
                <a:solidFill>
                  <a:srgbClr val="000000"/>
                </a:solidFill>
                <a:latin typeface="+mj-lt"/>
                <a:ea typeface="Arial"/>
              </a:rPr>
              <a:t>R</a:t>
            </a:r>
            <a:r>
              <a:rPr lang="en-US" altLang="zh-CN" sz="2000" b="0" strike="noStrike" spc="-1" dirty="0">
                <a:solidFill>
                  <a:srgbClr val="000000"/>
                </a:solidFill>
                <a:latin typeface="+mj-lt"/>
                <a:ea typeface="Arial"/>
              </a:rPr>
              <a:t>&amp;Ds</a:t>
            </a:r>
            <a:r>
              <a:rPr lang="zh-CN" altLang="en-US" sz="2000" b="0" strike="noStrike" spc="-1" dirty="0">
                <a:solidFill>
                  <a:srgbClr val="000000"/>
                </a:solidFill>
                <a:latin typeface="+mj-lt"/>
                <a:ea typeface="Arial"/>
              </a:rPr>
              <a:t> </a:t>
            </a:r>
            <a:r>
              <a:rPr lang="en-US" altLang="zh-CN" sz="2000" b="0" strike="noStrike" spc="-1" dirty="0">
                <a:solidFill>
                  <a:srgbClr val="000000"/>
                </a:solidFill>
                <a:latin typeface="+mj-lt"/>
                <a:ea typeface="Arial"/>
              </a:rPr>
              <a:t>initiative</a:t>
            </a:r>
          </a:p>
          <a:p>
            <a:pPr marL="457200" indent="-457200">
              <a:buFont typeface="Arial" panose="020B0604020202020204" pitchFamily="34" charset="0"/>
              <a:buChar char="•"/>
            </a:pPr>
            <a:r>
              <a:rPr lang="en-US" altLang="zh-CN" sz="2000" b="1" spc="-1" dirty="0">
                <a:solidFill>
                  <a:srgbClr val="000000"/>
                </a:solidFill>
                <a:latin typeface="+mj-lt"/>
                <a:ea typeface="Arial"/>
              </a:rPr>
              <a:t>Despite this progress, significant technical risks and performance limitations remain with a full functional SHC.</a:t>
            </a:r>
            <a:endParaRPr lang="en-US" sz="2000" b="1" spc="-1" dirty="0">
              <a:solidFill>
                <a:srgbClr val="000000"/>
              </a:solidFill>
              <a:latin typeface="+mj-lt"/>
              <a:ea typeface="Arial"/>
            </a:endParaRPr>
          </a:p>
          <a:p>
            <a:pPr lvl="1">
              <a:buFont typeface="Courier New" panose="02070309020205020404" pitchFamily="49" charset="0"/>
              <a:buChar char="o"/>
            </a:pPr>
            <a:r>
              <a:rPr lang="en-US" sz="2000" spc="-1" dirty="0">
                <a:solidFill>
                  <a:srgbClr val="000000"/>
                </a:solidFill>
                <a:latin typeface="+mj-lt"/>
                <a:ea typeface="Arial"/>
              </a:rPr>
              <a:t> </a:t>
            </a:r>
            <a:r>
              <a:rPr lang="en-US" altLang="zh-CN" sz="2000" spc="-1" dirty="0">
                <a:solidFill>
                  <a:srgbClr val="000000"/>
                </a:solidFill>
                <a:latin typeface="+mj-lt"/>
                <a:ea typeface="Arial"/>
              </a:rPr>
              <a:t>T</a:t>
            </a:r>
            <a:r>
              <a:rPr lang="en-US" sz="2000" spc="-1" dirty="0">
                <a:solidFill>
                  <a:srgbClr val="000000"/>
                </a:solidFill>
                <a:latin typeface="+mj-lt"/>
                <a:ea typeface="Arial"/>
              </a:rPr>
              <a:t>he average</a:t>
            </a:r>
            <a:r>
              <a:rPr lang="zh-CN" altLang="en-US" sz="2000" spc="-1" dirty="0">
                <a:solidFill>
                  <a:srgbClr val="000000"/>
                </a:solidFill>
                <a:latin typeface="+mj-lt"/>
                <a:ea typeface="Arial"/>
              </a:rPr>
              <a:t> </a:t>
            </a:r>
            <a:r>
              <a:rPr lang="en-US" sz="2000" spc="-1" dirty="0">
                <a:solidFill>
                  <a:srgbClr val="000000"/>
                </a:solidFill>
                <a:latin typeface="+mj-lt"/>
                <a:ea typeface="Arial"/>
              </a:rPr>
              <a:t>luminosity would still fall short of the ultimate EIC requirement. </a:t>
            </a:r>
          </a:p>
          <a:p>
            <a:pPr lvl="1">
              <a:buFont typeface="Courier New" panose="02070309020205020404" pitchFamily="49" charset="0"/>
              <a:buChar char="o"/>
            </a:pPr>
            <a:r>
              <a:rPr lang="en-US" altLang="zh-CN" sz="2000" spc="-1" dirty="0">
                <a:solidFill>
                  <a:srgbClr val="000000"/>
                </a:solidFill>
                <a:latin typeface="+mj-lt"/>
                <a:ea typeface="Arial"/>
              </a:rPr>
              <a:t>C</a:t>
            </a:r>
            <a:r>
              <a:rPr lang="en-US" sz="2000" spc="-1" dirty="0">
                <a:solidFill>
                  <a:srgbClr val="000000"/>
                </a:solidFill>
                <a:latin typeface="+mj-lt"/>
                <a:ea typeface="Arial"/>
              </a:rPr>
              <a:t>ritical challenges</a:t>
            </a:r>
            <a:r>
              <a:rPr lang="zh-CN" altLang="en-US" sz="2000" spc="-1" dirty="0">
                <a:solidFill>
                  <a:srgbClr val="000000"/>
                </a:solidFill>
                <a:latin typeface="+mj-lt"/>
                <a:ea typeface="Arial"/>
              </a:rPr>
              <a:t> </a:t>
            </a:r>
            <a:r>
              <a:rPr lang="en-US" sz="2000" spc="-1" dirty="0">
                <a:solidFill>
                  <a:srgbClr val="000000"/>
                </a:solidFill>
                <a:latin typeface="+mj-lt"/>
                <a:ea typeface="Arial"/>
              </a:rPr>
              <a:t>including beam stability, the high-current ERL operation, cooling measurement instrumentation could not</a:t>
            </a:r>
            <a:r>
              <a:rPr lang="zh-CN" altLang="en-US" sz="2000" spc="-1" dirty="0">
                <a:solidFill>
                  <a:srgbClr val="000000"/>
                </a:solidFill>
                <a:latin typeface="+mj-lt"/>
                <a:ea typeface="Arial"/>
              </a:rPr>
              <a:t> </a:t>
            </a:r>
            <a:r>
              <a:rPr lang="en-US" sz="2000" spc="-1" dirty="0">
                <a:solidFill>
                  <a:srgbClr val="000000"/>
                </a:solidFill>
                <a:latin typeface="+mj-lt"/>
                <a:ea typeface="Arial"/>
              </a:rPr>
              <a:t>be fully resolved within the project’s construction timescale. </a:t>
            </a:r>
          </a:p>
          <a:p>
            <a:pPr lvl="1">
              <a:buFont typeface="Courier New" panose="02070309020205020404" pitchFamily="49" charset="0"/>
              <a:buChar char="o"/>
            </a:pPr>
            <a:r>
              <a:rPr lang="en-US" altLang="zh-CN" sz="2000" spc="-1" dirty="0">
                <a:solidFill>
                  <a:srgbClr val="000000"/>
                </a:solidFill>
                <a:latin typeface="+mj-lt"/>
                <a:ea typeface="Arial"/>
              </a:rPr>
              <a:t>The CeC principle</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has not</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been</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demonstrated</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in</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the</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experiment.</a:t>
            </a:r>
            <a:endParaRPr lang="en-US" sz="2000" spc="-1" dirty="0">
              <a:solidFill>
                <a:srgbClr val="000000"/>
              </a:solidFill>
              <a:latin typeface="+mj-lt"/>
              <a:ea typeface="Arial"/>
            </a:endParaRPr>
          </a:p>
          <a:p>
            <a:pPr lvl="1">
              <a:buFont typeface="Courier New" panose="02070309020205020404" pitchFamily="49" charset="0"/>
              <a:buChar char="o"/>
            </a:pPr>
            <a:r>
              <a:rPr lang="en-US" altLang="zh-CN" sz="2000" spc="-1" dirty="0">
                <a:solidFill>
                  <a:srgbClr val="000000"/>
                </a:solidFill>
                <a:latin typeface="+mj-lt"/>
                <a:ea typeface="Arial"/>
              </a:rPr>
              <a:t>The</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effort</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to</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develop</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micro-bunched</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electron</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cooler</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has been</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stopped.</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Exploring</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other</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high</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energy</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cooling</a:t>
            </a:r>
            <a:r>
              <a:rPr lang="zh-CN" altLang="en-US" sz="2000" spc="-1" dirty="0">
                <a:solidFill>
                  <a:srgbClr val="000000"/>
                </a:solidFill>
                <a:latin typeface="+mj-lt"/>
                <a:ea typeface="Arial"/>
              </a:rPr>
              <a:t> </a:t>
            </a:r>
            <a:r>
              <a:rPr lang="en-US" altLang="zh-CN" sz="2000" spc="-1" dirty="0">
                <a:solidFill>
                  <a:srgbClr val="000000"/>
                </a:solidFill>
                <a:latin typeface="+mj-lt"/>
                <a:ea typeface="Arial"/>
              </a:rPr>
              <a:t>schemes.</a:t>
            </a:r>
          </a:p>
          <a:p>
            <a:pPr marL="241300" marR="144780" indent="-229235">
              <a:lnSpc>
                <a:spcPts val="1939"/>
              </a:lnSpc>
              <a:spcBef>
                <a:spcPts val="1019"/>
              </a:spcBef>
              <a:buFont typeface="Arial" panose="020B0604020202020204" pitchFamily="34" charset="0"/>
              <a:buChar char="•"/>
              <a:tabLst>
                <a:tab pos="241300" algn="l"/>
              </a:tabLst>
            </a:pPr>
            <a:endParaRPr lang="en-US" sz="2000" b="0" strike="noStrike" spc="-1" dirty="0">
              <a:latin typeface="+mj-lt"/>
            </a:endParaRPr>
          </a:p>
          <a:p>
            <a:pPr marL="241300" marR="144780" indent="-229235">
              <a:lnSpc>
                <a:spcPts val="1939"/>
              </a:lnSpc>
              <a:spcBef>
                <a:spcPts val="1019"/>
              </a:spcBef>
              <a:buChar char="•"/>
              <a:tabLst>
                <a:tab pos="241300" algn="l"/>
              </a:tabLst>
            </a:pPr>
            <a:endParaRPr lang="en-US" sz="2000" dirty="0">
              <a:latin typeface="+mj-lt"/>
              <a:cs typeface="Arial"/>
            </a:endParaRPr>
          </a:p>
          <a:p>
            <a:endParaRPr lang="en-US" sz="2000" dirty="0">
              <a:latin typeface="+mj-lt"/>
            </a:endParaRPr>
          </a:p>
        </p:txBody>
      </p:sp>
      <p:sp>
        <p:nvSpPr>
          <p:cNvPr id="4" name="Slide Number Placeholder 3">
            <a:extLst>
              <a:ext uri="{FF2B5EF4-FFF2-40B4-BE49-F238E27FC236}">
                <a16:creationId xmlns:a16="http://schemas.microsoft.com/office/drawing/2014/main" id="{78F1FC58-4449-3E3B-A9A3-C73DF9A2E14D}"/>
              </a:ext>
            </a:extLst>
          </p:cNvPr>
          <p:cNvSpPr>
            <a:spLocks noGrp="1"/>
          </p:cNvSpPr>
          <p:nvPr>
            <p:ph type="sldNum" sz="quarter" idx="4"/>
          </p:nvPr>
        </p:nvSpPr>
        <p:spPr/>
        <p:txBody>
          <a:bodyPr/>
          <a:lstStyle/>
          <a:p>
            <a:fld id="{933A556B-7C63-244D-9B7C-B0EA8042B330}" type="slidenum">
              <a:rPr lang="en-US" smtClean="0"/>
              <a:pPr/>
              <a:t>26</a:t>
            </a:fld>
            <a:endParaRPr lang="en-US" dirty="0"/>
          </a:p>
        </p:txBody>
      </p:sp>
    </p:spTree>
    <p:extLst>
      <p:ext uri="{BB962C8B-B14F-4D97-AF65-F5344CB8AC3E}">
        <p14:creationId xmlns:p14="http://schemas.microsoft.com/office/powerpoint/2010/main" val="42248928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9AAA5-B7D6-D51B-C17E-592016A05CCD}"/>
              </a:ext>
            </a:extLst>
          </p:cNvPr>
          <p:cNvSpPr>
            <a:spLocks noGrp="1"/>
          </p:cNvSpPr>
          <p:nvPr>
            <p:ph type="title"/>
          </p:nvPr>
        </p:nvSpPr>
        <p:spPr>
          <a:xfrm>
            <a:off x="571500" y="1240541"/>
            <a:ext cx="11049000" cy="1325563"/>
          </a:xfrm>
        </p:spPr>
        <p:txBody>
          <a:bodyPr/>
          <a:lstStyle/>
          <a:p>
            <a:pPr algn="ctr"/>
            <a:r>
              <a:rPr lang="en-US" altLang="zh-CN" dirty="0">
                <a:solidFill>
                  <a:srgbClr val="FF0000"/>
                </a:solidFill>
              </a:rPr>
              <a:t>Thanks</a:t>
            </a:r>
            <a:r>
              <a:rPr lang="zh-CN" altLang="en-US" dirty="0">
                <a:solidFill>
                  <a:srgbClr val="FF0000"/>
                </a:solidFill>
              </a:rPr>
              <a:t> </a:t>
            </a:r>
            <a:r>
              <a:rPr lang="en-US" altLang="zh-CN" dirty="0">
                <a:solidFill>
                  <a:srgbClr val="FF0000"/>
                </a:solidFill>
              </a:rPr>
              <a:t>for</a:t>
            </a:r>
            <a:r>
              <a:rPr lang="zh-CN" altLang="en-US" dirty="0">
                <a:solidFill>
                  <a:srgbClr val="FF0000"/>
                </a:solidFill>
              </a:rPr>
              <a:t> </a:t>
            </a:r>
            <a:r>
              <a:rPr lang="en-US" altLang="zh-CN" dirty="0">
                <a:solidFill>
                  <a:srgbClr val="FF0000"/>
                </a:solidFill>
              </a:rPr>
              <a:t>your</a:t>
            </a:r>
            <a:r>
              <a:rPr lang="zh-CN" altLang="en-US" dirty="0">
                <a:solidFill>
                  <a:srgbClr val="FF0000"/>
                </a:solidFill>
              </a:rPr>
              <a:t> </a:t>
            </a:r>
            <a:r>
              <a:rPr lang="en-US" altLang="zh-CN" dirty="0">
                <a:solidFill>
                  <a:srgbClr val="FF0000"/>
                </a:solidFill>
              </a:rPr>
              <a:t>attention!</a:t>
            </a:r>
            <a:endParaRPr lang="en-US" dirty="0">
              <a:solidFill>
                <a:srgbClr val="FF0000"/>
              </a:solidFill>
            </a:endParaRPr>
          </a:p>
        </p:txBody>
      </p:sp>
      <p:sp>
        <p:nvSpPr>
          <p:cNvPr id="4" name="Slide Number Placeholder 3">
            <a:extLst>
              <a:ext uri="{FF2B5EF4-FFF2-40B4-BE49-F238E27FC236}">
                <a16:creationId xmlns:a16="http://schemas.microsoft.com/office/drawing/2014/main" id="{17C30B4E-5892-C573-5001-6FFFD7C5DB96}"/>
              </a:ext>
            </a:extLst>
          </p:cNvPr>
          <p:cNvSpPr>
            <a:spLocks noGrp="1"/>
          </p:cNvSpPr>
          <p:nvPr>
            <p:ph type="sldNum" sz="quarter" idx="4"/>
          </p:nvPr>
        </p:nvSpPr>
        <p:spPr/>
        <p:txBody>
          <a:bodyPr/>
          <a:lstStyle/>
          <a:p>
            <a:fld id="{933A556B-7C63-244D-9B7C-B0EA8042B330}" type="slidenum">
              <a:rPr lang="en-US" smtClean="0"/>
              <a:pPr/>
              <a:t>27</a:t>
            </a:fld>
            <a:endParaRPr lang="en-US" dirty="0"/>
          </a:p>
        </p:txBody>
      </p:sp>
      <p:sp>
        <p:nvSpPr>
          <p:cNvPr id="6" name="TextBox 5">
            <a:extLst>
              <a:ext uri="{FF2B5EF4-FFF2-40B4-BE49-F238E27FC236}">
                <a16:creationId xmlns:a16="http://schemas.microsoft.com/office/drawing/2014/main" id="{6957AC34-2797-F31C-8F0F-FF49C446309F}"/>
              </a:ext>
            </a:extLst>
          </p:cNvPr>
          <p:cNvSpPr txBox="1"/>
          <p:nvPr/>
        </p:nvSpPr>
        <p:spPr>
          <a:xfrm>
            <a:off x="1989437" y="2660473"/>
            <a:ext cx="8405683" cy="3046988"/>
          </a:xfrm>
          <a:prstGeom prst="rect">
            <a:avLst/>
          </a:prstGeom>
          <a:noFill/>
        </p:spPr>
        <p:txBody>
          <a:bodyPr wrap="square">
            <a:spAutoFit/>
          </a:bodyPr>
          <a:lstStyle/>
          <a:p>
            <a:pPr marL="342900" indent="-342900">
              <a:buFont typeface="Arial" panose="020B0604020202020204" pitchFamily="34" charset="0"/>
              <a:buChar char="•"/>
            </a:pPr>
            <a:r>
              <a:rPr lang="en-US" sz="2400" dirty="0">
                <a:latin typeface="+mj-lt"/>
              </a:rPr>
              <a:t>BNL: W. Bergan, M. Blaskiewicz, P. </a:t>
            </a:r>
            <a:r>
              <a:rPr lang="en-US" sz="2400" dirty="0" err="1">
                <a:latin typeface="+mj-lt"/>
              </a:rPr>
              <a:t>Baxevanis</a:t>
            </a:r>
            <a:r>
              <a:rPr lang="en-US" sz="2400" dirty="0">
                <a:latin typeface="+mj-lt"/>
              </a:rPr>
              <a:t>, D. Holmes, J. Ma, S. </a:t>
            </a:r>
            <a:r>
              <a:rPr lang="en-US" sz="2400" dirty="0" err="1">
                <a:latin typeface="+mj-lt"/>
              </a:rPr>
              <a:t>Nagaitsev</a:t>
            </a:r>
            <a:r>
              <a:rPr lang="en-US" sz="2400" dirty="0">
                <a:latin typeface="+mj-lt"/>
              </a:rPr>
              <a:t>, S. Peggs, V. </a:t>
            </a:r>
            <a:r>
              <a:rPr lang="en-US" sz="2400" dirty="0" err="1">
                <a:latin typeface="+mj-lt"/>
              </a:rPr>
              <a:t>Ptitsyn</a:t>
            </a:r>
            <a:r>
              <a:rPr lang="en-US" sz="2400" dirty="0">
                <a:latin typeface="+mj-lt"/>
              </a:rPr>
              <a:t>, F. Willeke, G. Wang, V. Litvinenko, </a:t>
            </a:r>
            <a:r>
              <a:rPr lang="en-US" altLang="zh-CN" sz="2400" dirty="0">
                <a:latin typeface="+mj-lt"/>
              </a:rPr>
              <a:t>A.</a:t>
            </a:r>
            <a:r>
              <a:rPr lang="zh-CN" altLang="en-US" sz="2400" dirty="0">
                <a:latin typeface="+mj-lt"/>
              </a:rPr>
              <a:t> </a:t>
            </a:r>
            <a:r>
              <a:rPr lang="en-US" altLang="zh-CN" sz="2400" dirty="0">
                <a:latin typeface="+mj-lt"/>
              </a:rPr>
              <a:t>Fedotov, </a:t>
            </a:r>
            <a:r>
              <a:rPr lang="en-US" altLang="zh-CN" sz="2400" dirty="0" err="1">
                <a:latin typeface="+mj-lt"/>
              </a:rPr>
              <a:t>D.Xu</a:t>
            </a:r>
            <a:endParaRPr lang="en-US" altLang="zh-CN" sz="2400" dirty="0">
              <a:latin typeface="+mj-lt"/>
            </a:endParaRPr>
          </a:p>
          <a:p>
            <a:pPr marL="457200" indent="-457200">
              <a:buFont typeface="Arial" panose="020B0604020202020204" pitchFamily="34" charset="0"/>
              <a:buChar char="•"/>
            </a:pPr>
            <a:r>
              <a:rPr lang="en-US" sz="2400" dirty="0">
                <a:latin typeface="+mj-lt"/>
              </a:rPr>
              <a:t>SLAC: G. </a:t>
            </a:r>
            <a:r>
              <a:rPr lang="en-US" sz="2400" dirty="0" err="1">
                <a:latin typeface="+mj-lt"/>
              </a:rPr>
              <a:t>Stupakov</a:t>
            </a:r>
            <a:endParaRPr lang="en-US" sz="2400" dirty="0">
              <a:latin typeface="+mj-lt"/>
            </a:endParaRPr>
          </a:p>
          <a:p>
            <a:pPr marL="457200" indent="-457200">
              <a:buFont typeface="Arial" panose="020B0604020202020204" pitchFamily="34" charset="0"/>
              <a:buChar char="•"/>
            </a:pPr>
            <a:r>
              <a:rPr lang="en-US" sz="2400" dirty="0">
                <a:latin typeface="+mj-lt"/>
              </a:rPr>
              <a:t>Jlab: S. Benson</a:t>
            </a:r>
            <a:r>
              <a:rPr lang="en-US" altLang="zh-CN" sz="2400" dirty="0">
                <a:latin typeface="+mj-lt"/>
              </a:rPr>
              <a:t>,</a:t>
            </a:r>
            <a:r>
              <a:rPr lang="zh-CN" altLang="en-US" sz="2400" dirty="0">
                <a:latin typeface="+mj-lt"/>
              </a:rPr>
              <a:t> </a:t>
            </a:r>
            <a:r>
              <a:rPr lang="en-US" altLang="zh-CN" sz="2400" dirty="0">
                <a:latin typeface="+mj-lt"/>
              </a:rPr>
              <a:t>N. Sereno, K.</a:t>
            </a:r>
            <a:r>
              <a:rPr lang="zh-CN" altLang="en-US" sz="2400" dirty="0">
                <a:latin typeface="+mj-lt"/>
              </a:rPr>
              <a:t> </a:t>
            </a:r>
            <a:r>
              <a:rPr lang="en-US" altLang="zh-CN" sz="2400" dirty="0">
                <a:latin typeface="+mj-lt"/>
              </a:rPr>
              <a:t>Deitrick, D.</a:t>
            </a:r>
            <a:r>
              <a:rPr lang="zh-CN" altLang="en-US" sz="2400" dirty="0">
                <a:latin typeface="+mj-lt"/>
              </a:rPr>
              <a:t> </a:t>
            </a:r>
            <a:r>
              <a:rPr lang="en-US" altLang="zh-CN" sz="2400" dirty="0">
                <a:latin typeface="+mj-lt"/>
              </a:rPr>
              <a:t>Douglas, S.</a:t>
            </a:r>
            <a:r>
              <a:rPr lang="zh-CN" altLang="en-US" sz="2400" dirty="0">
                <a:latin typeface="+mj-lt"/>
              </a:rPr>
              <a:t> </a:t>
            </a:r>
            <a:r>
              <a:rPr lang="en-US" altLang="zh-CN" sz="2400" dirty="0" err="1">
                <a:latin typeface="+mj-lt"/>
              </a:rPr>
              <a:t>Setiniyaz</a:t>
            </a:r>
            <a:endParaRPr lang="en-US" altLang="zh-CN" sz="2400" dirty="0">
              <a:latin typeface="+mj-lt"/>
            </a:endParaRPr>
          </a:p>
          <a:p>
            <a:pPr marL="457200" indent="-457200">
              <a:buFont typeface="Arial" panose="020B0604020202020204" pitchFamily="34" charset="0"/>
              <a:buChar char="•"/>
            </a:pPr>
            <a:r>
              <a:rPr lang="en-US" sz="2400" dirty="0">
                <a:latin typeface="+mj-lt"/>
              </a:rPr>
              <a:t>LBNL: </a:t>
            </a:r>
            <a:r>
              <a:rPr lang="en-US" sz="2400" dirty="0" err="1">
                <a:latin typeface="+mj-lt"/>
              </a:rPr>
              <a:t>J.Qiang</a:t>
            </a:r>
            <a:endParaRPr lang="en-US" sz="2400" dirty="0">
              <a:latin typeface="+mj-lt"/>
            </a:endParaRPr>
          </a:p>
          <a:p>
            <a:pPr marL="457200" indent="-457200">
              <a:buFont typeface="Arial" panose="020B0604020202020204" pitchFamily="34" charset="0"/>
              <a:buChar char="•"/>
            </a:pPr>
            <a:r>
              <a:rPr lang="en-US" sz="2400" dirty="0" err="1">
                <a:latin typeface="+mj-lt"/>
              </a:rPr>
              <a:t>Xelera</a:t>
            </a:r>
            <a:r>
              <a:rPr lang="en-US" sz="2400" dirty="0">
                <a:latin typeface="+mj-lt"/>
              </a:rPr>
              <a:t>: C. Mayes</a:t>
            </a:r>
            <a:r>
              <a:rPr lang="en-US" altLang="zh-CN" sz="2400" dirty="0">
                <a:latin typeface="+mj-lt"/>
              </a:rPr>
              <a:t>,</a:t>
            </a:r>
            <a:r>
              <a:rPr lang="zh-CN" altLang="en-US" sz="2400" dirty="0">
                <a:latin typeface="+mj-lt"/>
              </a:rPr>
              <a:t> </a:t>
            </a:r>
            <a:r>
              <a:rPr lang="en-US" sz="2400" dirty="0">
                <a:latin typeface="+mj-lt"/>
              </a:rPr>
              <a:t>C. Gulliford, N. Taylor</a:t>
            </a:r>
          </a:p>
          <a:p>
            <a:pPr marL="457200" indent="-457200">
              <a:buFont typeface="Arial" panose="020B0604020202020204" pitchFamily="34" charset="0"/>
              <a:buChar char="•"/>
            </a:pPr>
            <a:r>
              <a:rPr lang="en-US" sz="2400" dirty="0">
                <a:latin typeface="+mj-lt"/>
              </a:rPr>
              <a:t>Cornell: N. Wang</a:t>
            </a:r>
          </a:p>
        </p:txBody>
      </p:sp>
    </p:spTree>
    <p:extLst>
      <p:ext uri="{BB962C8B-B14F-4D97-AF65-F5344CB8AC3E}">
        <p14:creationId xmlns:p14="http://schemas.microsoft.com/office/powerpoint/2010/main" val="339768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92951-D522-EABD-17B7-253433E3A0D9}"/>
              </a:ext>
            </a:extLst>
          </p:cNvPr>
          <p:cNvSpPr>
            <a:spLocks noGrp="1"/>
          </p:cNvSpPr>
          <p:nvPr>
            <p:ph type="title"/>
          </p:nvPr>
        </p:nvSpPr>
        <p:spPr>
          <a:xfrm>
            <a:off x="651013" y="2428671"/>
            <a:ext cx="11049000" cy="1325563"/>
          </a:xfrm>
        </p:spPr>
        <p:txBody>
          <a:bodyPr/>
          <a:lstStyle/>
          <a:p>
            <a:pPr algn="ctr"/>
            <a:r>
              <a:rPr lang="en-US" dirty="0"/>
              <a:t>Back ups</a:t>
            </a:r>
          </a:p>
        </p:txBody>
      </p:sp>
      <p:sp>
        <p:nvSpPr>
          <p:cNvPr id="4" name="Slide Number Placeholder 3">
            <a:extLst>
              <a:ext uri="{FF2B5EF4-FFF2-40B4-BE49-F238E27FC236}">
                <a16:creationId xmlns:a16="http://schemas.microsoft.com/office/drawing/2014/main" id="{4ACB5617-F187-5D78-02DB-0393D8FCF4D4}"/>
              </a:ext>
            </a:extLst>
          </p:cNvPr>
          <p:cNvSpPr>
            <a:spLocks noGrp="1"/>
          </p:cNvSpPr>
          <p:nvPr>
            <p:ph type="sldNum" sz="quarter" idx="4"/>
          </p:nvPr>
        </p:nvSpPr>
        <p:spPr/>
        <p:txBody>
          <a:bodyPr/>
          <a:lstStyle/>
          <a:p>
            <a:fld id="{933A556B-7C63-244D-9B7C-B0EA8042B330}" type="slidenum">
              <a:rPr lang="en-US" smtClean="0"/>
              <a:pPr/>
              <a:t>28</a:t>
            </a:fld>
            <a:endParaRPr lang="en-US" dirty="0"/>
          </a:p>
        </p:txBody>
      </p:sp>
    </p:spTree>
    <p:extLst>
      <p:ext uri="{BB962C8B-B14F-4D97-AF65-F5344CB8AC3E}">
        <p14:creationId xmlns:p14="http://schemas.microsoft.com/office/powerpoint/2010/main" val="26107105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631D9-117E-A345-8071-530D7F89D8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B17582-EE52-203C-58F8-BDFBBBC0D86D}"/>
              </a:ext>
            </a:extLst>
          </p:cNvPr>
          <p:cNvSpPr>
            <a:spLocks noGrp="1"/>
          </p:cNvSpPr>
          <p:nvPr>
            <p:ph type="title"/>
          </p:nvPr>
        </p:nvSpPr>
        <p:spPr/>
        <p:txBody>
          <a:bodyPr/>
          <a:lstStyle/>
          <a:p>
            <a:r>
              <a:rPr lang="en-US" dirty="0"/>
              <a:t>Velocity alignment</a:t>
            </a:r>
          </a:p>
        </p:txBody>
      </p:sp>
      <p:sp>
        <p:nvSpPr>
          <p:cNvPr id="3" name="Content Placeholder 2">
            <a:extLst>
              <a:ext uri="{FF2B5EF4-FFF2-40B4-BE49-F238E27FC236}">
                <a16:creationId xmlns:a16="http://schemas.microsoft.com/office/drawing/2014/main" id="{491171BB-4CBF-7C29-56E1-E4A694C77CC5}"/>
              </a:ext>
            </a:extLst>
          </p:cNvPr>
          <p:cNvSpPr>
            <a:spLocks noGrp="1"/>
          </p:cNvSpPr>
          <p:nvPr>
            <p:ph idx="1"/>
          </p:nvPr>
        </p:nvSpPr>
        <p:spPr>
          <a:xfrm>
            <a:off x="571500" y="1825625"/>
            <a:ext cx="11049000" cy="1216025"/>
          </a:xfrm>
        </p:spPr>
        <p:txBody>
          <a:bodyPr/>
          <a:lstStyle/>
          <a:p>
            <a:pPr marL="342900" indent="-342900">
              <a:buFont typeface="Arial" panose="020B0604020202020204" pitchFamily="34" charset="0"/>
              <a:buChar char="•"/>
            </a:pPr>
            <a:r>
              <a:rPr lang="en-US" dirty="0"/>
              <a:t>Recombination monitor: When a proton picks up an electron with similar velocity, it recombines into a H atom and lost on the beam pipe wall.</a:t>
            </a:r>
          </a:p>
        </p:txBody>
      </p:sp>
      <p:sp>
        <p:nvSpPr>
          <p:cNvPr id="4" name="Slide Number Placeholder 3">
            <a:extLst>
              <a:ext uri="{FF2B5EF4-FFF2-40B4-BE49-F238E27FC236}">
                <a16:creationId xmlns:a16="http://schemas.microsoft.com/office/drawing/2014/main" id="{0FF7D3B0-3AA8-8BB2-D8B1-6D7E150C79C1}"/>
              </a:ext>
            </a:extLst>
          </p:cNvPr>
          <p:cNvSpPr>
            <a:spLocks noGrp="1"/>
          </p:cNvSpPr>
          <p:nvPr>
            <p:ph type="sldNum" sz="quarter" idx="4"/>
          </p:nvPr>
        </p:nvSpPr>
        <p:spPr/>
        <p:txBody>
          <a:bodyPr/>
          <a:lstStyle/>
          <a:p>
            <a:fld id="{933A556B-7C63-244D-9B7C-B0EA8042B330}" type="slidenum">
              <a:rPr lang="en-US" smtClean="0"/>
              <a:pPr/>
              <a:t>29</a:t>
            </a:fld>
            <a:endParaRPr lang="en-US" dirty="0"/>
          </a:p>
        </p:txBody>
      </p:sp>
      <p:pic>
        <p:nvPicPr>
          <p:cNvPr id="5" name="Picture 4">
            <a:extLst>
              <a:ext uri="{FF2B5EF4-FFF2-40B4-BE49-F238E27FC236}">
                <a16:creationId xmlns:a16="http://schemas.microsoft.com/office/drawing/2014/main" id="{260F1083-52B5-667B-4316-D4A645DAF00D}"/>
              </a:ext>
            </a:extLst>
          </p:cNvPr>
          <p:cNvPicPr>
            <a:picLocks noChangeAspect="1"/>
          </p:cNvPicPr>
          <p:nvPr/>
        </p:nvPicPr>
        <p:blipFill>
          <a:blip r:embed="rId2"/>
          <a:srcRect t="18727"/>
          <a:stretch>
            <a:fillRect/>
          </a:stretch>
        </p:blipFill>
        <p:spPr>
          <a:xfrm>
            <a:off x="7734577" y="2623929"/>
            <a:ext cx="3073400" cy="629625"/>
          </a:xfrm>
          <a:prstGeom prst="rect">
            <a:avLst/>
          </a:prstGeom>
        </p:spPr>
      </p:pic>
      <p:pic>
        <p:nvPicPr>
          <p:cNvPr id="6" name="Picture 5">
            <a:extLst>
              <a:ext uri="{FF2B5EF4-FFF2-40B4-BE49-F238E27FC236}">
                <a16:creationId xmlns:a16="http://schemas.microsoft.com/office/drawing/2014/main" id="{9E7EDE4D-0289-2116-39F2-10A3EF4A0DE6}"/>
              </a:ext>
            </a:extLst>
          </p:cNvPr>
          <p:cNvPicPr>
            <a:picLocks noChangeAspect="1"/>
          </p:cNvPicPr>
          <p:nvPr/>
        </p:nvPicPr>
        <p:blipFill>
          <a:blip r:embed="rId3"/>
          <a:stretch>
            <a:fillRect/>
          </a:stretch>
        </p:blipFill>
        <p:spPr>
          <a:xfrm>
            <a:off x="6858277" y="3189699"/>
            <a:ext cx="3949700" cy="3416300"/>
          </a:xfrm>
          <a:prstGeom prst="rect">
            <a:avLst/>
          </a:prstGeom>
        </p:spPr>
      </p:pic>
      <p:sp>
        <p:nvSpPr>
          <p:cNvPr id="7" name="TextBox 6">
            <a:extLst>
              <a:ext uri="{FF2B5EF4-FFF2-40B4-BE49-F238E27FC236}">
                <a16:creationId xmlns:a16="http://schemas.microsoft.com/office/drawing/2014/main" id="{4739ABA4-0D72-968F-9613-2C28200F5436}"/>
              </a:ext>
            </a:extLst>
          </p:cNvPr>
          <p:cNvSpPr txBox="1"/>
          <p:nvPr/>
        </p:nvSpPr>
        <p:spPr>
          <a:xfrm>
            <a:off x="646043" y="2707466"/>
            <a:ext cx="5449957"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mj-lt"/>
              </a:rPr>
              <a:t>This rate is on the same order of magnitude as expected for the CeC-X experiment.</a:t>
            </a:r>
          </a:p>
          <a:p>
            <a:pPr marL="342900" indent="-342900">
              <a:buFont typeface="Arial" panose="020B0604020202020204" pitchFamily="34" charset="0"/>
              <a:buChar char="•"/>
            </a:pPr>
            <a:r>
              <a:rPr lang="en-US" sz="2400" dirty="0">
                <a:latin typeface="+mj-lt"/>
              </a:rPr>
              <a:t>Experimental testing was planned for the RHIC CeC-X experiment, but it has not yet been carried out.</a:t>
            </a:r>
          </a:p>
          <a:p>
            <a:endParaRPr lang="en-US" sz="2400" dirty="0">
              <a:latin typeface="+mj-lt"/>
            </a:endParaRPr>
          </a:p>
        </p:txBody>
      </p:sp>
      <p:sp>
        <p:nvSpPr>
          <p:cNvPr id="8" name="TextBox 7">
            <a:extLst>
              <a:ext uri="{FF2B5EF4-FFF2-40B4-BE49-F238E27FC236}">
                <a16:creationId xmlns:a16="http://schemas.microsoft.com/office/drawing/2014/main" id="{33CC9396-EC45-A26B-E13E-F98C083AB755}"/>
              </a:ext>
            </a:extLst>
          </p:cNvPr>
          <p:cNvSpPr txBox="1"/>
          <p:nvPr/>
        </p:nvSpPr>
        <p:spPr>
          <a:xfrm>
            <a:off x="9631017" y="252001"/>
            <a:ext cx="1523174" cy="369332"/>
          </a:xfrm>
          <a:prstGeom prst="rect">
            <a:avLst/>
          </a:prstGeom>
          <a:noFill/>
        </p:spPr>
        <p:txBody>
          <a:bodyPr wrap="none" rtlCol="0">
            <a:spAutoFit/>
          </a:bodyPr>
          <a:lstStyle/>
          <a:p>
            <a:r>
              <a:rPr lang="en-US" dirty="0"/>
              <a:t>@ Gang Wang</a:t>
            </a:r>
          </a:p>
        </p:txBody>
      </p:sp>
    </p:spTree>
    <p:extLst>
      <p:ext uri="{BB962C8B-B14F-4D97-AF65-F5344CB8AC3E}">
        <p14:creationId xmlns:p14="http://schemas.microsoft.com/office/powerpoint/2010/main" val="3642893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3F61BB-6DAC-A941-9210-79BAF2E110A5}"/>
              </a:ext>
            </a:extLst>
          </p:cNvPr>
          <p:cNvSpPr>
            <a:spLocks noGrp="1"/>
          </p:cNvSpPr>
          <p:nvPr>
            <p:ph idx="1"/>
          </p:nvPr>
        </p:nvSpPr>
        <p:spPr>
          <a:xfrm>
            <a:off x="282804" y="1276848"/>
            <a:ext cx="11472421" cy="2128184"/>
          </a:xfrm>
        </p:spPr>
        <p:txBody>
          <a:bodyPr>
            <a:noAutofit/>
          </a:bodyPr>
          <a:lstStyle/>
          <a:p>
            <a:pPr marL="342900" indent="-342900">
              <a:buFont typeface="Arial" panose="020B0604020202020204" pitchFamily="34" charset="0"/>
              <a:buChar char="•"/>
            </a:pPr>
            <a:r>
              <a:rPr lang="en-US" sz="1800" dirty="0"/>
              <a:t>The luminosity of lepton-hadron colliders in the energy range of the EIC’s benefits strongly (by a factor of ≈ </a:t>
            </a:r>
            <a:r>
              <a:rPr lang="en-US" altLang="zh-CN" sz="1800" dirty="0"/>
              <a:t>3-</a:t>
            </a:r>
            <a:r>
              <a:rPr lang="en-US" sz="1800" dirty="0"/>
              <a:t>10) from cooling the</a:t>
            </a:r>
            <a:r>
              <a:rPr lang="zh-CN" altLang="en-US" sz="1800" dirty="0"/>
              <a:t> </a:t>
            </a:r>
            <a:r>
              <a:rPr lang="en-US" sz="1800" dirty="0"/>
              <a:t>transverse and longitudinal hadron beam emittance.</a:t>
            </a:r>
          </a:p>
          <a:p>
            <a:pPr marL="342900" indent="-342900">
              <a:buFont typeface="Arial" panose="020B0604020202020204" pitchFamily="34" charset="0"/>
              <a:buChar char="•"/>
            </a:pPr>
            <a:r>
              <a:rPr lang="en-US" sz="1800" dirty="0"/>
              <a:t>Cool the proton beam at 275 GeV and 100 GeV ; </a:t>
            </a:r>
          </a:p>
          <a:p>
            <a:pPr marL="342900" indent="-342900">
              <a:buFont typeface="Arial" panose="020B0604020202020204" pitchFamily="34" charset="0"/>
              <a:buChar char="•"/>
            </a:pPr>
            <a:r>
              <a:rPr lang="en-US" sz="1800" b="1" i="1" dirty="0">
                <a:solidFill>
                  <a:schemeClr val="accent5"/>
                </a:solidFill>
                <a:latin typeface="Avenir Heavy Oblique" panose="02000503020000020003" pitchFamily="2" charset="0"/>
              </a:rPr>
              <a:t>IBS</a:t>
            </a:r>
            <a:r>
              <a:rPr lang="en-US" sz="1800" dirty="0"/>
              <a:t> longitudinal and transverse(h) growth time is 2-3 hours. The </a:t>
            </a:r>
            <a:r>
              <a:rPr lang="en-US" sz="1800" b="1" i="1" dirty="0">
                <a:solidFill>
                  <a:schemeClr val="accent5"/>
                </a:solidFill>
                <a:latin typeface="Avenir Heavy Oblique" panose="02000503020000020003" pitchFamily="2" charset="0"/>
              </a:rPr>
              <a:t>Beam-beam </a:t>
            </a:r>
            <a:r>
              <a:rPr lang="en-US" sz="1800" dirty="0"/>
              <a:t>growth time(v) is &gt; 5 hours. The cooling time shall be equal to or less than the diffusion growth time from all sources.</a:t>
            </a:r>
          </a:p>
          <a:p>
            <a:pPr marL="342900" indent="-342900">
              <a:buFont typeface="Arial" panose="020B0604020202020204" pitchFamily="34" charset="0"/>
              <a:buChar char="•"/>
            </a:pPr>
            <a:r>
              <a:rPr lang="en-US" sz="1800" dirty="0"/>
              <a:t>Must cool the hadron beam normalized rms vertical emittance at injection from 2.5 um to 0.3 um</a:t>
            </a:r>
            <a:r>
              <a:rPr lang="zh-CN" altLang="en-US" sz="1800" dirty="0"/>
              <a:t> </a:t>
            </a:r>
            <a:r>
              <a:rPr lang="en-US" altLang="zh-CN" sz="1800" dirty="0"/>
              <a:t>within</a:t>
            </a:r>
            <a:r>
              <a:rPr lang="zh-CN" altLang="en-US" sz="1800" dirty="0"/>
              <a:t> </a:t>
            </a:r>
            <a:r>
              <a:rPr lang="en-US" altLang="zh-CN" sz="1800" dirty="0"/>
              <a:t>2</a:t>
            </a:r>
            <a:r>
              <a:rPr lang="zh-CN" altLang="en-US" sz="1800" dirty="0"/>
              <a:t> </a:t>
            </a:r>
            <a:r>
              <a:rPr lang="en-US" altLang="zh-CN" sz="1800" dirty="0"/>
              <a:t>hours. </a:t>
            </a:r>
          </a:p>
        </p:txBody>
      </p:sp>
      <p:sp>
        <p:nvSpPr>
          <p:cNvPr id="6" name="Slide Number Placeholder 5">
            <a:extLst>
              <a:ext uri="{FF2B5EF4-FFF2-40B4-BE49-F238E27FC236}">
                <a16:creationId xmlns:a16="http://schemas.microsoft.com/office/drawing/2014/main" id="{A8E9C342-9431-E14C-8D26-189E1540466D}"/>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a:t>
            </a:fld>
            <a:endParaRPr lang="en-US"/>
          </a:p>
        </p:txBody>
      </p:sp>
      <p:grpSp>
        <p:nvGrpSpPr>
          <p:cNvPr id="13" name="Group 12">
            <a:extLst>
              <a:ext uri="{FF2B5EF4-FFF2-40B4-BE49-F238E27FC236}">
                <a16:creationId xmlns:a16="http://schemas.microsoft.com/office/drawing/2014/main" id="{3CBDFFDB-B8F3-AC47-82DD-68ABA242C585}"/>
              </a:ext>
            </a:extLst>
          </p:cNvPr>
          <p:cNvGrpSpPr/>
          <p:nvPr/>
        </p:nvGrpSpPr>
        <p:grpSpPr>
          <a:xfrm>
            <a:off x="3028527" y="3359163"/>
            <a:ext cx="5142707" cy="3177823"/>
            <a:chOff x="2190862" y="2324172"/>
            <a:chExt cx="4509530" cy="2796736"/>
          </a:xfrm>
        </p:grpSpPr>
        <p:pic>
          <p:nvPicPr>
            <p:cNvPr id="14" name="Picture 13">
              <a:extLst>
                <a:ext uri="{FF2B5EF4-FFF2-40B4-BE49-F238E27FC236}">
                  <a16:creationId xmlns:a16="http://schemas.microsoft.com/office/drawing/2014/main" id="{AC4A05C2-D49D-734E-B86F-4FB13FC0AE46}"/>
                </a:ext>
              </a:extLst>
            </p:cNvPr>
            <p:cNvPicPr>
              <a:picLocks noChangeAspect="1"/>
            </p:cNvPicPr>
            <p:nvPr/>
          </p:nvPicPr>
          <p:blipFill>
            <a:blip r:embed="rId3"/>
            <a:stretch>
              <a:fillRect/>
            </a:stretch>
          </p:blipFill>
          <p:spPr>
            <a:xfrm>
              <a:off x="2190862" y="2324172"/>
              <a:ext cx="4509530" cy="2796736"/>
            </a:xfrm>
            <a:prstGeom prst="rect">
              <a:avLst/>
            </a:prstGeom>
          </p:spPr>
        </p:pic>
        <p:cxnSp>
          <p:nvCxnSpPr>
            <p:cNvPr id="15" name="Straight Arrow Connector 14">
              <a:extLst>
                <a:ext uri="{FF2B5EF4-FFF2-40B4-BE49-F238E27FC236}">
                  <a16:creationId xmlns:a16="http://schemas.microsoft.com/office/drawing/2014/main" id="{F383A752-B45B-5E4D-9B8C-631AF48D754A}"/>
                </a:ext>
              </a:extLst>
            </p:cNvPr>
            <p:cNvCxnSpPr>
              <a:cxnSpLocks/>
              <a:stCxn id="16" idx="1"/>
            </p:cNvCxnSpPr>
            <p:nvPr/>
          </p:nvCxnSpPr>
          <p:spPr>
            <a:xfrm flipH="1">
              <a:off x="5201956" y="2540226"/>
              <a:ext cx="304322" cy="58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6AF7389-7CAD-BA45-BB34-E29E5C4CA3EC}"/>
                </a:ext>
              </a:extLst>
            </p:cNvPr>
            <p:cNvSpPr txBox="1"/>
            <p:nvPr/>
          </p:nvSpPr>
          <p:spPr>
            <a:xfrm>
              <a:off x="5506278" y="2324172"/>
              <a:ext cx="1098086" cy="432109"/>
            </a:xfrm>
            <a:prstGeom prst="rect">
              <a:avLst/>
            </a:prstGeom>
            <a:noFill/>
          </p:spPr>
          <p:txBody>
            <a:bodyPr wrap="none" rtlCol="0">
              <a:spAutoFit/>
            </a:bodyPr>
            <a:lstStyle/>
            <a:p>
              <a:r>
                <a:rPr lang="en-US" sz="1600" dirty="0">
                  <a:latin typeface="+mj-lt"/>
                </a:rPr>
                <a:t>with SHC</a:t>
              </a:r>
            </a:p>
          </p:txBody>
        </p:sp>
        <p:sp>
          <p:nvSpPr>
            <p:cNvPr id="17" name="TextBox 16">
              <a:extLst>
                <a:ext uri="{FF2B5EF4-FFF2-40B4-BE49-F238E27FC236}">
                  <a16:creationId xmlns:a16="http://schemas.microsoft.com/office/drawing/2014/main" id="{E1E4EB16-45CB-3744-9B2D-71060151105F}"/>
                </a:ext>
              </a:extLst>
            </p:cNvPr>
            <p:cNvSpPr txBox="1"/>
            <p:nvPr/>
          </p:nvSpPr>
          <p:spPr>
            <a:xfrm>
              <a:off x="4938420" y="4030868"/>
              <a:ext cx="1048766" cy="432109"/>
            </a:xfrm>
            <a:prstGeom prst="rect">
              <a:avLst/>
            </a:prstGeom>
            <a:noFill/>
          </p:spPr>
          <p:txBody>
            <a:bodyPr wrap="none" rtlCol="0">
              <a:spAutoFit/>
            </a:bodyPr>
            <a:lstStyle/>
            <a:p>
              <a:r>
                <a:rPr lang="en-US" sz="1600" dirty="0">
                  <a:latin typeface="+mj-lt"/>
                </a:rPr>
                <a:t>w/o SHC</a:t>
              </a:r>
            </a:p>
          </p:txBody>
        </p:sp>
        <p:cxnSp>
          <p:nvCxnSpPr>
            <p:cNvPr id="18" name="Straight Arrow Connector 17">
              <a:extLst>
                <a:ext uri="{FF2B5EF4-FFF2-40B4-BE49-F238E27FC236}">
                  <a16:creationId xmlns:a16="http://schemas.microsoft.com/office/drawing/2014/main" id="{747E04BB-A373-A347-AE36-FAB7AB6DFFFE}"/>
                </a:ext>
              </a:extLst>
            </p:cNvPr>
            <p:cNvCxnSpPr>
              <a:cxnSpLocks/>
            </p:cNvCxnSpPr>
            <p:nvPr/>
          </p:nvCxnSpPr>
          <p:spPr>
            <a:xfrm flipV="1">
              <a:off x="5354117" y="3429000"/>
              <a:ext cx="76200" cy="624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7" name="Title 1">
            <a:extLst>
              <a:ext uri="{FF2B5EF4-FFF2-40B4-BE49-F238E27FC236}">
                <a16:creationId xmlns:a16="http://schemas.microsoft.com/office/drawing/2014/main" id="{E76B5AF8-D25B-3482-192D-200AA023CD86}"/>
              </a:ext>
            </a:extLst>
          </p:cNvPr>
          <p:cNvSpPr>
            <a:spLocks noGrp="1"/>
          </p:cNvSpPr>
          <p:nvPr>
            <p:ph type="title"/>
          </p:nvPr>
        </p:nvSpPr>
        <p:spPr>
          <a:xfrm>
            <a:off x="571500" y="252001"/>
            <a:ext cx="11049000" cy="1325563"/>
          </a:xfrm>
        </p:spPr>
        <p:txBody>
          <a:bodyPr/>
          <a:lstStyle/>
          <a:p>
            <a:r>
              <a:rPr lang="en-US" dirty="0"/>
              <a:t>EIC cooling goal</a:t>
            </a:r>
          </a:p>
        </p:txBody>
      </p:sp>
      <p:sp>
        <p:nvSpPr>
          <p:cNvPr id="2" name="Slide Number Placeholder 3">
            <a:extLst>
              <a:ext uri="{FF2B5EF4-FFF2-40B4-BE49-F238E27FC236}">
                <a16:creationId xmlns:a16="http://schemas.microsoft.com/office/drawing/2014/main" id="{8E8E5BFA-A02B-2933-2DFE-A78EF9DD57CE}"/>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3</a:t>
            </a:fld>
            <a:endParaRPr lang="en-US" dirty="0"/>
          </a:p>
        </p:txBody>
      </p:sp>
    </p:spTree>
    <p:extLst>
      <p:ext uri="{BB962C8B-B14F-4D97-AF65-F5344CB8AC3E}">
        <p14:creationId xmlns:p14="http://schemas.microsoft.com/office/powerpoint/2010/main" val="32830796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93F17157-0B52-463B-9012-33FDF08BE011}"/>
              </a:ext>
            </a:extLst>
          </p:cNvPr>
          <p:cNvGrpSpPr/>
          <p:nvPr/>
        </p:nvGrpSpPr>
        <p:grpSpPr>
          <a:xfrm rot="10800000">
            <a:off x="7886567" y="914925"/>
            <a:ext cx="3269010" cy="1314723"/>
            <a:chOff x="7607431" y="966564"/>
            <a:chExt cx="3546788" cy="1314723"/>
          </a:xfrm>
        </p:grpSpPr>
        <p:cxnSp>
          <p:nvCxnSpPr>
            <p:cNvPr id="33" name="Straight Connector 32">
              <a:extLst>
                <a:ext uri="{FF2B5EF4-FFF2-40B4-BE49-F238E27FC236}">
                  <a16:creationId xmlns:a16="http://schemas.microsoft.com/office/drawing/2014/main" id="{52B7DA99-2F7D-1596-8584-B93981EF967E}"/>
                </a:ext>
              </a:extLst>
            </p:cNvPr>
            <p:cNvCxnSpPr>
              <a:cxnSpLocks/>
            </p:cNvCxnSpPr>
            <p:nvPr/>
          </p:nvCxnSpPr>
          <p:spPr>
            <a:xfrm>
              <a:off x="9445658" y="970961"/>
              <a:ext cx="0" cy="1310326"/>
            </a:xfrm>
            <a:prstGeom prst="line">
              <a:avLst/>
            </a:prstGeom>
            <a:ln w="19050">
              <a:solidFill>
                <a:srgbClr val="FF0000">
                  <a:alpha val="47000"/>
                </a:srgbClr>
              </a:solidFill>
            </a:ln>
          </p:spPr>
          <p:style>
            <a:lnRef idx="1">
              <a:schemeClr val="accent1"/>
            </a:lnRef>
            <a:fillRef idx="0">
              <a:schemeClr val="accent1"/>
            </a:fillRef>
            <a:effectRef idx="0">
              <a:schemeClr val="accent1"/>
            </a:effectRef>
            <a:fontRef idx="minor">
              <a:schemeClr val="tx1"/>
            </a:fontRef>
          </p:style>
        </p:cxnSp>
        <p:sp>
          <p:nvSpPr>
            <p:cNvPr id="38" name="Freeform 37">
              <a:extLst>
                <a:ext uri="{FF2B5EF4-FFF2-40B4-BE49-F238E27FC236}">
                  <a16:creationId xmlns:a16="http://schemas.microsoft.com/office/drawing/2014/main" id="{E70B3912-6731-F575-F592-8CB2790D511B}"/>
                </a:ext>
              </a:extLst>
            </p:cNvPr>
            <p:cNvSpPr/>
            <p:nvPr/>
          </p:nvSpPr>
          <p:spPr>
            <a:xfrm>
              <a:off x="9455084" y="1561287"/>
              <a:ext cx="1699135" cy="710573"/>
            </a:xfrm>
            <a:custGeom>
              <a:avLst/>
              <a:gdLst>
                <a:gd name="connsiteX0" fmla="*/ 0 w 1065228"/>
                <a:gd name="connsiteY0" fmla="*/ 710573 h 710573"/>
                <a:gd name="connsiteX1" fmla="*/ 216816 w 1065228"/>
                <a:gd name="connsiteY1" fmla="*/ 210952 h 710573"/>
                <a:gd name="connsiteX2" fmla="*/ 348791 w 1065228"/>
                <a:gd name="connsiteY2" fmla="*/ 22416 h 710573"/>
                <a:gd name="connsiteX3" fmla="*/ 622169 w 1065228"/>
                <a:gd name="connsiteY3" fmla="*/ 3562 h 710573"/>
                <a:gd name="connsiteX4" fmla="*/ 1065228 w 1065228"/>
                <a:gd name="connsiteY4" fmla="*/ 12989 h 710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228" h="710573">
                  <a:moveTo>
                    <a:pt x="0" y="710573"/>
                  </a:moveTo>
                  <a:cubicBezTo>
                    <a:pt x="79342" y="518109"/>
                    <a:pt x="158684" y="325645"/>
                    <a:pt x="216816" y="210952"/>
                  </a:cubicBezTo>
                  <a:cubicBezTo>
                    <a:pt x="274948" y="96259"/>
                    <a:pt x="281232" y="56981"/>
                    <a:pt x="348791" y="22416"/>
                  </a:cubicBezTo>
                  <a:cubicBezTo>
                    <a:pt x="416350" y="-12149"/>
                    <a:pt x="622169" y="3562"/>
                    <a:pt x="622169" y="3562"/>
                  </a:cubicBezTo>
                  <a:lnTo>
                    <a:pt x="1065228" y="12989"/>
                  </a:lnTo>
                </a:path>
              </a:pathLst>
            </a:custGeom>
            <a:noFill/>
            <a:ln w="19050">
              <a:solidFill>
                <a:srgbClr val="FF0000">
                  <a:alpha val="47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a:extLst>
                <a:ext uri="{FF2B5EF4-FFF2-40B4-BE49-F238E27FC236}">
                  <a16:creationId xmlns:a16="http://schemas.microsoft.com/office/drawing/2014/main" id="{191957C5-59EB-D34B-8714-6A80B97874ED}"/>
                </a:ext>
              </a:extLst>
            </p:cNvPr>
            <p:cNvSpPr/>
            <p:nvPr/>
          </p:nvSpPr>
          <p:spPr>
            <a:xfrm rot="10800000">
              <a:off x="7607431" y="966564"/>
              <a:ext cx="1840583" cy="710573"/>
            </a:xfrm>
            <a:custGeom>
              <a:avLst/>
              <a:gdLst>
                <a:gd name="connsiteX0" fmla="*/ 0 w 1065228"/>
                <a:gd name="connsiteY0" fmla="*/ 710573 h 710573"/>
                <a:gd name="connsiteX1" fmla="*/ 216816 w 1065228"/>
                <a:gd name="connsiteY1" fmla="*/ 210952 h 710573"/>
                <a:gd name="connsiteX2" fmla="*/ 348791 w 1065228"/>
                <a:gd name="connsiteY2" fmla="*/ 22416 h 710573"/>
                <a:gd name="connsiteX3" fmla="*/ 622169 w 1065228"/>
                <a:gd name="connsiteY3" fmla="*/ 3562 h 710573"/>
                <a:gd name="connsiteX4" fmla="*/ 1065228 w 1065228"/>
                <a:gd name="connsiteY4" fmla="*/ 12989 h 710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228" h="710573">
                  <a:moveTo>
                    <a:pt x="0" y="710573"/>
                  </a:moveTo>
                  <a:cubicBezTo>
                    <a:pt x="79342" y="518109"/>
                    <a:pt x="158684" y="325645"/>
                    <a:pt x="216816" y="210952"/>
                  </a:cubicBezTo>
                  <a:cubicBezTo>
                    <a:pt x="274948" y="96259"/>
                    <a:pt x="281232" y="56981"/>
                    <a:pt x="348791" y="22416"/>
                  </a:cubicBezTo>
                  <a:cubicBezTo>
                    <a:pt x="416350" y="-12149"/>
                    <a:pt x="622169" y="3562"/>
                    <a:pt x="622169" y="3562"/>
                  </a:cubicBezTo>
                  <a:lnTo>
                    <a:pt x="1065228" y="12989"/>
                  </a:lnTo>
                </a:path>
              </a:pathLst>
            </a:custGeom>
            <a:noFill/>
            <a:ln w="19050">
              <a:solidFill>
                <a:srgbClr val="FF0000">
                  <a:alpha val="47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9D6226C-B24A-FC69-5815-D005497CE5B1}"/>
              </a:ext>
            </a:extLst>
          </p:cNvPr>
          <p:cNvSpPr>
            <a:spLocks noGrp="1"/>
          </p:cNvSpPr>
          <p:nvPr>
            <p:ph type="title"/>
          </p:nvPr>
        </p:nvSpPr>
        <p:spPr>
          <a:xfrm>
            <a:off x="571500" y="365125"/>
            <a:ext cx="7610966" cy="1325563"/>
          </a:xfrm>
        </p:spPr>
        <p:txBody>
          <a:bodyPr/>
          <a:lstStyle/>
          <a:p>
            <a:r>
              <a:rPr lang="en-US" dirty="0"/>
              <a:t>Modulator section</a:t>
            </a:r>
          </a:p>
        </p:txBody>
      </p:sp>
      <p:sp>
        <p:nvSpPr>
          <p:cNvPr id="4" name="Slide Number Placeholder 3">
            <a:extLst>
              <a:ext uri="{FF2B5EF4-FFF2-40B4-BE49-F238E27FC236}">
                <a16:creationId xmlns:a16="http://schemas.microsoft.com/office/drawing/2014/main" id="{65F11E7A-CBA6-1F3B-6DFE-49E9BB872E4D}"/>
              </a:ext>
            </a:extLst>
          </p:cNvPr>
          <p:cNvSpPr>
            <a:spLocks noGrp="1"/>
          </p:cNvSpPr>
          <p:nvPr>
            <p:ph type="sldNum" sz="quarter" idx="4"/>
          </p:nvPr>
        </p:nvSpPr>
        <p:spPr/>
        <p:txBody>
          <a:bodyPr/>
          <a:lstStyle/>
          <a:p>
            <a:fld id="{933A556B-7C63-244D-9B7C-B0EA8042B330}" type="slidenum">
              <a:rPr lang="en-US" smtClean="0"/>
              <a:pPr/>
              <a:t>30</a:t>
            </a:fld>
            <a:endParaRPr lang="en-US" dirty="0"/>
          </a:p>
        </p:txBody>
      </p:sp>
      <p:pic>
        <p:nvPicPr>
          <p:cNvPr id="5" name="Picture 4">
            <a:extLst>
              <a:ext uri="{FF2B5EF4-FFF2-40B4-BE49-F238E27FC236}">
                <a16:creationId xmlns:a16="http://schemas.microsoft.com/office/drawing/2014/main" id="{DA66BDC7-33D8-666A-C748-2326ED08D366}"/>
              </a:ext>
            </a:extLst>
          </p:cNvPr>
          <p:cNvPicPr/>
          <p:nvPr/>
        </p:nvPicPr>
        <p:blipFill>
          <a:blip r:embed="rId3"/>
          <a:stretch/>
        </p:blipFill>
        <p:spPr>
          <a:xfrm>
            <a:off x="1066800" y="3210998"/>
            <a:ext cx="5029200" cy="3008520"/>
          </a:xfrm>
          <a:prstGeom prst="rect">
            <a:avLst/>
          </a:prstGeom>
          <a:ln>
            <a:noFill/>
          </a:ln>
        </p:spPr>
      </p:pic>
      <p:pic>
        <p:nvPicPr>
          <p:cNvPr id="7" name="Picture 6">
            <a:extLst>
              <a:ext uri="{FF2B5EF4-FFF2-40B4-BE49-F238E27FC236}">
                <a16:creationId xmlns:a16="http://schemas.microsoft.com/office/drawing/2014/main" id="{EEBCECF8-5C28-DA0E-AAA2-A0CE3A218941}"/>
              </a:ext>
            </a:extLst>
          </p:cNvPr>
          <p:cNvPicPr/>
          <p:nvPr/>
        </p:nvPicPr>
        <p:blipFill>
          <a:blip r:embed="rId4"/>
          <a:stretch/>
        </p:blipFill>
        <p:spPr>
          <a:xfrm>
            <a:off x="6858000" y="3248577"/>
            <a:ext cx="4114800" cy="3081600"/>
          </a:xfrm>
          <a:prstGeom prst="rect">
            <a:avLst/>
          </a:prstGeom>
          <a:ln>
            <a:noFill/>
          </a:ln>
        </p:spPr>
      </p:pic>
      <p:sp>
        <p:nvSpPr>
          <p:cNvPr id="9" name="TextBox 8">
            <a:extLst>
              <a:ext uri="{FF2B5EF4-FFF2-40B4-BE49-F238E27FC236}">
                <a16:creationId xmlns:a16="http://schemas.microsoft.com/office/drawing/2014/main" id="{E71F939F-0DB9-B58F-D7FB-17855FAFD721}"/>
              </a:ext>
            </a:extLst>
          </p:cNvPr>
          <p:cNvSpPr txBox="1"/>
          <p:nvPr/>
        </p:nvSpPr>
        <p:spPr>
          <a:xfrm>
            <a:off x="1037767" y="1690688"/>
            <a:ext cx="6100174" cy="1477328"/>
          </a:xfrm>
          <a:prstGeom prst="rect">
            <a:avLst/>
          </a:prstGeom>
          <a:noFill/>
        </p:spPr>
        <p:txBody>
          <a:bodyPr wrap="square">
            <a:spAutoFit/>
          </a:bodyPr>
          <a:lstStyle/>
          <a:p>
            <a:pPr marL="285750" indent="-285750">
              <a:buFont typeface="Arial" panose="020B0604020202020204" pitchFamily="34" charset="0"/>
              <a:buChar char="•"/>
            </a:pPr>
            <a:r>
              <a:rPr lang="en-US" sz="1800" dirty="0">
                <a:latin typeface="Avenir Book" panose="02000503020000020003" pitchFamily="2" charset="0"/>
              </a:rPr>
              <a:t>The pickup (modulator)are implemented via the Coulomb interaction of the hadrons and electrons when </a:t>
            </a:r>
            <a:r>
              <a:rPr lang="en-US" dirty="0">
                <a:latin typeface="Avenir Book" panose="02000503020000020003" pitchFamily="2" charset="0"/>
              </a:rPr>
              <a:t>𝜸</a:t>
            </a:r>
            <a:r>
              <a:rPr lang="en-US" sz="1800" baseline="-25000" dirty="0">
                <a:latin typeface="Avenir Book" panose="02000503020000020003" pitchFamily="2" charset="0"/>
              </a:rPr>
              <a:t>e</a:t>
            </a:r>
            <a:r>
              <a:rPr lang="en-US" sz="1800" dirty="0">
                <a:latin typeface="Avenir Book" panose="02000503020000020003" pitchFamily="2" charset="0"/>
              </a:rPr>
              <a:t>= </a:t>
            </a:r>
            <a:r>
              <a:rPr lang="en-US" dirty="0">
                <a:latin typeface="Avenir Book" panose="02000503020000020003" pitchFamily="2" charset="0"/>
              </a:rPr>
              <a:t>𝜸</a:t>
            </a:r>
            <a:r>
              <a:rPr lang="en-US" sz="1800" baseline="-25000" dirty="0">
                <a:latin typeface="Avenir Book" panose="02000503020000020003" pitchFamily="2" charset="0"/>
              </a:rPr>
              <a:t>h</a:t>
            </a:r>
            <a:r>
              <a:rPr lang="en-US" sz="1800" dirty="0">
                <a:latin typeface="Avenir Book" panose="02000503020000020003" pitchFamily="2" charset="0"/>
              </a:rPr>
              <a:t>. </a:t>
            </a:r>
          </a:p>
          <a:p>
            <a:pPr marL="285750" indent="-285750">
              <a:buFont typeface="Arial" panose="020B0604020202020204" pitchFamily="34" charset="0"/>
              <a:buChar char="•"/>
            </a:pPr>
            <a:r>
              <a:rPr lang="en-US" dirty="0">
                <a:latin typeface="Avenir Book" panose="02000503020000020003" pitchFamily="2" charset="0"/>
              </a:rPr>
              <a:t>Electrons’ momentum is modulated around a proton or hadron density fluctuation.</a:t>
            </a:r>
          </a:p>
        </p:txBody>
      </p:sp>
      <p:sp>
        <p:nvSpPr>
          <p:cNvPr id="3" name="Oval 2">
            <a:extLst>
              <a:ext uri="{FF2B5EF4-FFF2-40B4-BE49-F238E27FC236}">
                <a16:creationId xmlns:a16="http://schemas.microsoft.com/office/drawing/2014/main" id="{4E8B9F0A-C859-7520-2B53-3EA9B3DB6BCB}"/>
              </a:ext>
            </a:extLst>
          </p:cNvPr>
          <p:cNvSpPr/>
          <p:nvPr/>
        </p:nvSpPr>
        <p:spPr>
          <a:xfrm>
            <a:off x="9294830" y="1414020"/>
            <a:ext cx="311084" cy="33936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0A15D23-19FC-2527-81BB-6BEE1D9A8CC8}"/>
              </a:ext>
            </a:extLst>
          </p:cNvPr>
          <p:cNvSpPr txBox="1"/>
          <p:nvPr/>
        </p:nvSpPr>
        <p:spPr>
          <a:xfrm>
            <a:off x="9261712" y="1362132"/>
            <a:ext cx="421910" cy="369332"/>
          </a:xfrm>
          <a:prstGeom prst="rect">
            <a:avLst/>
          </a:prstGeom>
          <a:noFill/>
        </p:spPr>
        <p:txBody>
          <a:bodyPr wrap="none" rtlCol="0">
            <a:spAutoFit/>
          </a:bodyPr>
          <a:lstStyle/>
          <a:p>
            <a:r>
              <a:rPr lang="en-US" dirty="0"/>
              <a:t>p+</a:t>
            </a:r>
          </a:p>
        </p:txBody>
      </p:sp>
      <p:cxnSp>
        <p:nvCxnSpPr>
          <p:cNvPr id="10" name="Straight Arrow Connector 9">
            <a:extLst>
              <a:ext uri="{FF2B5EF4-FFF2-40B4-BE49-F238E27FC236}">
                <a16:creationId xmlns:a16="http://schemas.microsoft.com/office/drawing/2014/main" id="{907B04A1-8B99-33A0-C83C-0A993205FFFC}"/>
              </a:ext>
            </a:extLst>
          </p:cNvPr>
          <p:cNvCxnSpPr>
            <a:cxnSpLocks/>
          </p:cNvCxnSpPr>
          <p:nvPr/>
        </p:nvCxnSpPr>
        <p:spPr>
          <a:xfrm>
            <a:off x="8867188" y="734457"/>
            <a:ext cx="13133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964CBFF-3CB5-4C2A-A59A-86E8F9373EAD}"/>
              </a:ext>
            </a:extLst>
          </p:cNvPr>
          <p:cNvSpPr txBox="1"/>
          <p:nvPr/>
        </p:nvSpPr>
        <p:spPr>
          <a:xfrm>
            <a:off x="9747313" y="1159496"/>
            <a:ext cx="300082" cy="369332"/>
          </a:xfrm>
          <a:prstGeom prst="rect">
            <a:avLst/>
          </a:prstGeom>
          <a:noFill/>
        </p:spPr>
        <p:txBody>
          <a:bodyPr wrap="none" rtlCol="0">
            <a:spAutoFit/>
          </a:bodyPr>
          <a:lstStyle/>
          <a:p>
            <a:r>
              <a:rPr lang="en-US" dirty="0"/>
              <a:t>e</a:t>
            </a:r>
          </a:p>
        </p:txBody>
      </p:sp>
      <p:sp>
        <p:nvSpPr>
          <p:cNvPr id="12" name="TextBox 11">
            <a:extLst>
              <a:ext uri="{FF2B5EF4-FFF2-40B4-BE49-F238E27FC236}">
                <a16:creationId xmlns:a16="http://schemas.microsoft.com/office/drawing/2014/main" id="{D4384D7C-EBF3-42B8-55C3-C99D7307B783}"/>
              </a:ext>
            </a:extLst>
          </p:cNvPr>
          <p:cNvSpPr txBox="1"/>
          <p:nvPr/>
        </p:nvSpPr>
        <p:spPr>
          <a:xfrm>
            <a:off x="8917214" y="1413417"/>
            <a:ext cx="300082" cy="369332"/>
          </a:xfrm>
          <a:prstGeom prst="rect">
            <a:avLst/>
          </a:prstGeom>
          <a:noFill/>
        </p:spPr>
        <p:txBody>
          <a:bodyPr wrap="none" rtlCol="0">
            <a:spAutoFit/>
          </a:bodyPr>
          <a:lstStyle/>
          <a:p>
            <a:r>
              <a:rPr lang="en-US" dirty="0"/>
              <a:t>e</a:t>
            </a:r>
          </a:p>
        </p:txBody>
      </p:sp>
      <p:sp>
        <p:nvSpPr>
          <p:cNvPr id="13" name="TextBox 12">
            <a:extLst>
              <a:ext uri="{FF2B5EF4-FFF2-40B4-BE49-F238E27FC236}">
                <a16:creationId xmlns:a16="http://schemas.microsoft.com/office/drawing/2014/main" id="{EDD3714E-541E-8134-B2A5-2EBC54F93028}"/>
              </a:ext>
            </a:extLst>
          </p:cNvPr>
          <p:cNvSpPr txBox="1"/>
          <p:nvPr/>
        </p:nvSpPr>
        <p:spPr>
          <a:xfrm>
            <a:off x="9653023" y="1553681"/>
            <a:ext cx="300082" cy="369332"/>
          </a:xfrm>
          <a:prstGeom prst="rect">
            <a:avLst/>
          </a:prstGeom>
          <a:noFill/>
        </p:spPr>
        <p:txBody>
          <a:bodyPr wrap="none" rtlCol="0">
            <a:spAutoFit/>
          </a:bodyPr>
          <a:lstStyle/>
          <a:p>
            <a:r>
              <a:rPr lang="en-US" dirty="0"/>
              <a:t>e</a:t>
            </a:r>
          </a:p>
        </p:txBody>
      </p:sp>
      <p:cxnSp>
        <p:nvCxnSpPr>
          <p:cNvPr id="27" name="Straight Arrow Connector 26">
            <a:extLst>
              <a:ext uri="{FF2B5EF4-FFF2-40B4-BE49-F238E27FC236}">
                <a16:creationId xmlns:a16="http://schemas.microsoft.com/office/drawing/2014/main" id="{7A178FEF-3D99-9FB3-8BBA-4B1E4B57236A}"/>
              </a:ext>
            </a:extLst>
          </p:cNvPr>
          <p:cNvCxnSpPr>
            <a:cxnSpLocks/>
          </p:cNvCxnSpPr>
          <p:nvPr/>
        </p:nvCxnSpPr>
        <p:spPr>
          <a:xfrm flipH="1">
            <a:off x="9636092" y="1362132"/>
            <a:ext cx="1960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1AEB455-6106-326B-A204-486FFA7BC309}"/>
              </a:ext>
            </a:extLst>
          </p:cNvPr>
          <p:cNvCxnSpPr>
            <a:cxnSpLocks/>
          </p:cNvCxnSpPr>
          <p:nvPr/>
        </p:nvCxnSpPr>
        <p:spPr>
          <a:xfrm flipH="1">
            <a:off x="9551253" y="1753385"/>
            <a:ext cx="1960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CAE520D-7299-F501-90FE-2361D780CD29}"/>
              </a:ext>
            </a:extLst>
          </p:cNvPr>
          <p:cNvCxnSpPr>
            <a:cxnSpLocks/>
          </p:cNvCxnSpPr>
          <p:nvPr/>
        </p:nvCxnSpPr>
        <p:spPr>
          <a:xfrm>
            <a:off x="9009743" y="1517904"/>
            <a:ext cx="2850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E02B8AC-173C-A84B-D55F-CFEE4EB6F3E5}"/>
              </a:ext>
            </a:extLst>
          </p:cNvPr>
          <p:cNvSpPr txBox="1"/>
          <p:nvPr/>
        </p:nvSpPr>
        <p:spPr>
          <a:xfrm>
            <a:off x="9307582" y="365125"/>
            <a:ext cx="288862" cy="369332"/>
          </a:xfrm>
          <a:prstGeom prst="rect">
            <a:avLst/>
          </a:prstGeom>
          <a:noFill/>
        </p:spPr>
        <p:txBody>
          <a:bodyPr wrap="none" rtlCol="0">
            <a:spAutoFit/>
          </a:bodyPr>
          <a:lstStyle/>
          <a:p>
            <a:r>
              <a:rPr lang="en-US" dirty="0"/>
              <a:t>v</a:t>
            </a:r>
          </a:p>
        </p:txBody>
      </p:sp>
    </p:spTree>
    <p:extLst>
      <p:ext uri="{BB962C8B-B14F-4D97-AF65-F5344CB8AC3E}">
        <p14:creationId xmlns:p14="http://schemas.microsoft.com/office/powerpoint/2010/main" val="3416189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 name="TextShape 1"/>
          <p:cNvSpPr txBox="1"/>
          <p:nvPr/>
        </p:nvSpPr>
        <p:spPr>
          <a:xfrm>
            <a:off x="2152560" y="365040"/>
            <a:ext cx="7886520" cy="1325160"/>
          </a:xfrm>
          <a:prstGeom prst="rect">
            <a:avLst/>
          </a:prstGeom>
          <a:noFill/>
          <a:ln>
            <a:noFill/>
          </a:ln>
        </p:spPr>
        <p:txBody>
          <a:bodyPr lIns="0" tIns="0" rIns="0" bIns="0" anchor="ctr">
            <a:noAutofit/>
          </a:bodyPr>
          <a:lstStyle/>
          <a:p>
            <a:pPr>
              <a:lnSpc>
                <a:spcPct val="90000"/>
              </a:lnSpc>
            </a:pPr>
            <a:r>
              <a:rPr lang="en-US" sz="4400" spc="-1">
                <a:solidFill>
                  <a:srgbClr val="30519D"/>
                </a:solidFill>
                <a:latin typeface="Arial"/>
                <a:ea typeface="Arial"/>
              </a:rPr>
              <a:t>Multi-Turn Tracking</a:t>
            </a:r>
            <a:endParaRPr lang="en-US" sz="4400" spc="-1">
              <a:solidFill>
                <a:srgbClr val="000000"/>
              </a:solidFill>
              <a:latin typeface="Calibri"/>
            </a:endParaRPr>
          </a:p>
        </p:txBody>
      </p:sp>
      <p:sp>
        <p:nvSpPr>
          <p:cNvPr id="882" name="CustomShape 2"/>
          <p:cNvSpPr/>
          <p:nvPr/>
        </p:nvSpPr>
        <p:spPr>
          <a:xfrm>
            <a:off x="2161920" y="3945240"/>
            <a:ext cx="1991520" cy="95220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a:lstStyle/>
          <a:p>
            <a:endParaRPr lang="en-US"/>
          </a:p>
        </p:txBody>
      </p:sp>
      <p:sp>
        <p:nvSpPr>
          <p:cNvPr id="883" name="CustomShape 3"/>
          <p:cNvSpPr/>
          <p:nvPr/>
        </p:nvSpPr>
        <p:spPr>
          <a:xfrm>
            <a:off x="4426320" y="1480320"/>
            <a:ext cx="3070800" cy="133920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a:lstStyle/>
          <a:p>
            <a:endParaRPr lang="en-US"/>
          </a:p>
        </p:txBody>
      </p:sp>
      <p:sp>
        <p:nvSpPr>
          <p:cNvPr id="884" name="CustomShape 4"/>
          <p:cNvSpPr/>
          <p:nvPr/>
        </p:nvSpPr>
        <p:spPr>
          <a:xfrm>
            <a:off x="7230720" y="4032000"/>
            <a:ext cx="2752920" cy="161856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a:lstStyle/>
          <a:p>
            <a:endParaRPr lang="en-US"/>
          </a:p>
        </p:txBody>
      </p:sp>
      <p:sp>
        <p:nvSpPr>
          <p:cNvPr id="885" name="TextShape 5"/>
          <p:cNvSpPr txBox="1"/>
          <p:nvPr/>
        </p:nvSpPr>
        <p:spPr>
          <a:xfrm>
            <a:off x="2448120" y="4071960"/>
            <a:ext cx="1518840" cy="602280"/>
          </a:xfrm>
          <a:prstGeom prst="rect">
            <a:avLst/>
          </a:prstGeom>
          <a:noFill/>
          <a:ln>
            <a:noFill/>
          </a:ln>
        </p:spPr>
        <p:txBody>
          <a:bodyPr lIns="90000" tIns="45000" rIns="90000" bIns="45000">
            <a:noAutofit/>
          </a:bodyPr>
          <a:lstStyle/>
          <a:p>
            <a:pPr algn="ctr"/>
            <a:r>
              <a:rPr lang="en-US" b="1" spc="-1">
                <a:latin typeface="Arial"/>
              </a:rPr>
              <a:t>Modulator</a:t>
            </a:r>
            <a:endParaRPr lang="en-US" spc="-1">
              <a:latin typeface="Arial"/>
            </a:endParaRPr>
          </a:p>
        </p:txBody>
      </p:sp>
      <p:sp>
        <p:nvSpPr>
          <p:cNvPr id="886" name="TextShape 6"/>
          <p:cNvSpPr txBox="1"/>
          <p:nvPr/>
        </p:nvSpPr>
        <p:spPr>
          <a:xfrm>
            <a:off x="4510200" y="1596960"/>
            <a:ext cx="2986920" cy="1370160"/>
          </a:xfrm>
          <a:prstGeom prst="rect">
            <a:avLst/>
          </a:prstGeom>
          <a:noFill/>
          <a:ln>
            <a:noFill/>
          </a:ln>
        </p:spPr>
        <p:txBody>
          <a:bodyPr lIns="90000" tIns="45000" rIns="90000" bIns="45000">
            <a:noAutofit/>
          </a:bodyPr>
          <a:lstStyle/>
          <a:p>
            <a:pPr algn="ctr"/>
            <a:r>
              <a:rPr lang="en-US" b="1" spc="-1">
                <a:latin typeface="Arial"/>
              </a:rPr>
              <a:t>RF</a:t>
            </a:r>
            <a:endParaRPr lang="en-US" spc="-1">
              <a:latin typeface="Arial"/>
            </a:endParaRPr>
          </a:p>
          <a:p>
            <a:pPr algn="ctr"/>
            <a:r>
              <a:rPr lang="en-US" spc="-1">
                <a:latin typeface="Arial"/>
              </a:rPr>
              <a:t>Apply RF kick</a:t>
            </a:r>
          </a:p>
          <a:p>
            <a:pPr algn="ctr"/>
            <a:r>
              <a:rPr lang="en-US" spc="-1">
                <a:latin typeface="Arial"/>
              </a:rPr>
              <a:t>Apply IBS and beam-beam</a:t>
            </a:r>
          </a:p>
          <a:p>
            <a:pPr algn="ctr"/>
            <a:r>
              <a:rPr lang="en-US" spc="-1">
                <a:latin typeface="Arial"/>
              </a:rPr>
              <a:t>Evaluate emittances</a:t>
            </a:r>
          </a:p>
        </p:txBody>
      </p:sp>
      <p:sp>
        <p:nvSpPr>
          <p:cNvPr id="887" name="TextShape 7"/>
          <p:cNvSpPr txBox="1"/>
          <p:nvPr/>
        </p:nvSpPr>
        <p:spPr>
          <a:xfrm>
            <a:off x="7337640" y="4086000"/>
            <a:ext cx="2646000" cy="1626120"/>
          </a:xfrm>
          <a:prstGeom prst="rect">
            <a:avLst/>
          </a:prstGeom>
          <a:noFill/>
          <a:ln>
            <a:noFill/>
          </a:ln>
        </p:spPr>
        <p:txBody>
          <a:bodyPr lIns="90000" tIns="45000" rIns="90000" bIns="45000">
            <a:noAutofit/>
          </a:bodyPr>
          <a:lstStyle/>
          <a:p>
            <a:pPr algn="ctr"/>
            <a:r>
              <a:rPr lang="en-US" b="1" spc="-1">
                <a:latin typeface="Arial"/>
              </a:rPr>
              <a:t>Kicker</a:t>
            </a:r>
            <a:endParaRPr lang="en-US" spc="-1">
              <a:latin typeface="Arial"/>
            </a:endParaRPr>
          </a:p>
          <a:p>
            <a:pPr algn="ctr"/>
            <a:r>
              <a:rPr lang="en-US" spc="-1">
                <a:latin typeface="Arial"/>
              </a:rPr>
              <a:t>Apply wake kick</a:t>
            </a:r>
          </a:p>
          <a:p>
            <a:pPr algn="ctr"/>
            <a:r>
              <a:rPr lang="en-US" spc="-1">
                <a:latin typeface="Arial"/>
              </a:rPr>
              <a:t>Apply diffusion</a:t>
            </a:r>
          </a:p>
          <a:p>
            <a:pPr algn="ctr"/>
            <a:r>
              <a:rPr lang="en-US" spc="-1">
                <a:latin typeface="Arial"/>
              </a:rPr>
              <a:t>(Both are</a:t>
            </a:r>
          </a:p>
          <a:p>
            <a:pPr algn="ctr"/>
            <a:r>
              <a:rPr lang="en-US" spc="-1">
                <a:latin typeface="Arial"/>
              </a:rPr>
              <a:t>transverse-dependent)</a:t>
            </a:r>
          </a:p>
        </p:txBody>
      </p:sp>
      <p:sp>
        <p:nvSpPr>
          <p:cNvPr id="888" name="Line 8"/>
          <p:cNvSpPr/>
          <p:nvPr/>
        </p:nvSpPr>
        <p:spPr>
          <a:xfrm flipH="1">
            <a:off x="3354240" y="2340000"/>
            <a:ext cx="999360" cy="1545120"/>
          </a:xfrm>
          <a:prstGeom prst="line">
            <a:avLst/>
          </a:prstGeom>
          <a:ln w="3672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889" name="Line 9"/>
          <p:cNvSpPr/>
          <p:nvPr/>
        </p:nvSpPr>
        <p:spPr>
          <a:xfrm flipH="1" flipV="1">
            <a:off x="7556880" y="2526480"/>
            <a:ext cx="699840" cy="1358640"/>
          </a:xfrm>
          <a:prstGeom prst="line">
            <a:avLst/>
          </a:prstGeom>
          <a:ln w="3672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890" name="Line 10"/>
          <p:cNvSpPr/>
          <p:nvPr/>
        </p:nvSpPr>
        <p:spPr>
          <a:xfrm>
            <a:off x="4233720" y="4464720"/>
            <a:ext cx="2897280" cy="0"/>
          </a:xfrm>
          <a:prstGeom prst="line">
            <a:avLst/>
          </a:prstGeom>
          <a:ln w="3672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891" name="TextShape 11"/>
          <p:cNvSpPr txBox="1"/>
          <p:nvPr/>
        </p:nvSpPr>
        <p:spPr>
          <a:xfrm>
            <a:off x="4279800" y="4844880"/>
            <a:ext cx="2751120" cy="1114200"/>
          </a:xfrm>
          <a:prstGeom prst="rect">
            <a:avLst/>
          </a:prstGeom>
          <a:noFill/>
          <a:ln>
            <a:noFill/>
          </a:ln>
        </p:spPr>
        <p:txBody>
          <a:bodyPr lIns="90000" tIns="45000" rIns="90000" bIns="45000">
            <a:noAutofit/>
          </a:bodyPr>
          <a:lstStyle/>
          <a:p>
            <a:pPr algn="ctr"/>
            <a:r>
              <a:rPr lang="en-US" b="1" spc="-1">
                <a:latin typeface="Arial"/>
              </a:rPr>
              <a:t>Delay</a:t>
            </a:r>
            <a:endParaRPr lang="en-US" spc="-1">
              <a:latin typeface="Arial"/>
            </a:endParaRPr>
          </a:p>
          <a:p>
            <a:pPr algn="ctr"/>
            <a:r>
              <a:rPr lang="en-US" spc="-1">
                <a:latin typeface="Arial"/>
              </a:rPr>
              <a:t>(Depends on coordinates in modulator)</a:t>
            </a:r>
          </a:p>
        </p:txBody>
      </p:sp>
      <p:sp>
        <p:nvSpPr>
          <p:cNvPr id="892" name="TextShape 12"/>
          <p:cNvSpPr txBox="1"/>
          <p:nvPr/>
        </p:nvSpPr>
        <p:spPr>
          <a:xfrm>
            <a:off x="7556880" y="2962800"/>
            <a:ext cx="2670840" cy="1182600"/>
          </a:xfrm>
          <a:prstGeom prst="rect">
            <a:avLst/>
          </a:prstGeom>
          <a:noFill/>
          <a:ln>
            <a:noFill/>
          </a:ln>
        </p:spPr>
        <p:txBody>
          <a:bodyPr lIns="90000" tIns="45000" rIns="90000" bIns="45000">
            <a:noAutofit/>
          </a:bodyPr>
          <a:lstStyle/>
          <a:p>
            <a:pPr algn="ctr"/>
            <a:r>
              <a:rPr lang="en-US" b="1" spc="-1">
                <a:latin typeface="Arial"/>
              </a:rPr>
              <a:t>Transfer Matrix</a:t>
            </a:r>
            <a:endParaRPr lang="en-US" spc="-1">
              <a:latin typeface="Arial"/>
            </a:endParaRPr>
          </a:p>
        </p:txBody>
      </p:sp>
      <p:sp>
        <p:nvSpPr>
          <p:cNvPr id="893" name="TextShape 13"/>
          <p:cNvSpPr txBox="1"/>
          <p:nvPr/>
        </p:nvSpPr>
        <p:spPr>
          <a:xfrm>
            <a:off x="1682760" y="2736720"/>
            <a:ext cx="2670840" cy="1182600"/>
          </a:xfrm>
          <a:prstGeom prst="rect">
            <a:avLst/>
          </a:prstGeom>
          <a:noFill/>
          <a:ln>
            <a:noFill/>
          </a:ln>
        </p:spPr>
        <p:txBody>
          <a:bodyPr lIns="90000" tIns="45000" rIns="90000" bIns="45000">
            <a:noAutofit/>
          </a:bodyPr>
          <a:lstStyle/>
          <a:p>
            <a:pPr algn="ctr"/>
            <a:r>
              <a:rPr lang="en-US" b="1" spc="-1">
                <a:latin typeface="Arial"/>
              </a:rPr>
              <a:t>Transfer Matrix</a:t>
            </a:r>
            <a:endParaRPr lang="en-US" spc="-1">
              <a:latin typeface="Arial"/>
            </a:endParaRPr>
          </a:p>
        </p:txBody>
      </p:sp>
      <p:sp>
        <p:nvSpPr>
          <p:cNvPr id="894" name="TextShape 14"/>
          <p:cNvSpPr txBox="1"/>
          <p:nvPr/>
        </p:nvSpPr>
        <p:spPr>
          <a:xfrm>
            <a:off x="4279800" y="4464720"/>
            <a:ext cx="2670840" cy="348840"/>
          </a:xfrm>
          <a:prstGeom prst="rect">
            <a:avLst/>
          </a:prstGeom>
          <a:noFill/>
          <a:ln>
            <a:noFill/>
          </a:ln>
        </p:spPr>
        <p:txBody>
          <a:bodyPr lIns="90000" tIns="45000" rIns="90000" bIns="45000">
            <a:noAutofit/>
          </a:bodyPr>
          <a:lstStyle/>
          <a:p>
            <a:pPr algn="ctr"/>
            <a:r>
              <a:rPr lang="en-US" b="1" spc="-1">
                <a:latin typeface="Arial"/>
              </a:rPr>
              <a:t>Transfer Matrix</a:t>
            </a:r>
            <a:endParaRPr lang="en-US" spc="-1">
              <a:latin typeface="Arial"/>
            </a:endParaRPr>
          </a:p>
        </p:txBody>
      </p:sp>
      <p:sp>
        <p:nvSpPr>
          <p:cNvPr id="895" name="TextShape 15"/>
          <p:cNvSpPr txBox="1"/>
          <p:nvPr/>
        </p:nvSpPr>
        <p:spPr>
          <a:xfrm>
            <a:off x="8521320" y="6356880"/>
            <a:ext cx="2057040" cy="364680"/>
          </a:xfrm>
          <a:prstGeom prst="rect">
            <a:avLst/>
          </a:prstGeom>
          <a:noFill/>
          <a:ln>
            <a:noFill/>
          </a:ln>
        </p:spPr>
        <p:txBody>
          <a:bodyPr anchor="ctr">
            <a:noAutofit/>
          </a:bodyPr>
          <a:lstStyle/>
          <a:p>
            <a:pPr algn="r">
              <a:lnSpc>
                <a:spcPct val="100000"/>
              </a:lnSpc>
            </a:pPr>
            <a:fld id="{AD5B57B4-76E1-4795-BCD3-2AE76580D201}" type="slidenum">
              <a:rPr lang="en-US" sz="1200" spc="-1">
                <a:solidFill>
                  <a:srgbClr val="FFFFFF"/>
                </a:solidFill>
                <a:latin typeface="Arial"/>
                <a:ea typeface="Arial"/>
              </a:rPr>
              <a:t>31</a:t>
            </a:fld>
            <a:endParaRPr lang="en-US" sz="1200" spc="-1">
              <a:latin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08661-4CAB-EE3A-F64E-452B687B1ADA}"/>
              </a:ext>
            </a:extLst>
          </p:cNvPr>
          <p:cNvSpPr>
            <a:spLocks noGrp="1"/>
          </p:cNvSpPr>
          <p:nvPr>
            <p:ph type="title"/>
          </p:nvPr>
        </p:nvSpPr>
        <p:spPr/>
        <p:txBody>
          <a:bodyPr/>
          <a:lstStyle/>
          <a:p>
            <a:r>
              <a:rPr lang="en-US" dirty="0"/>
              <a:t>Amplifier section-Chicane</a:t>
            </a:r>
          </a:p>
        </p:txBody>
      </p:sp>
      <p:sp>
        <p:nvSpPr>
          <p:cNvPr id="4" name="Slide Number Placeholder 3">
            <a:extLst>
              <a:ext uri="{FF2B5EF4-FFF2-40B4-BE49-F238E27FC236}">
                <a16:creationId xmlns:a16="http://schemas.microsoft.com/office/drawing/2014/main" id="{ADF4E99E-A607-E01C-EA73-58B347BF9193}"/>
              </a:ext>
            </a:extLst>
          </p:cNvPr>
          <p:cNvSpPr>
            <a:spLocks noGrp="1"/>
          </p:cNvSpPr>
          <p:nvPr>
            <p:ph type="sldNum" sz="quarter" idx="4"/>
          </p:nvPr>
        </p:nvSpPr>
        <p:spPr/>
        <p:txBody>
          <a:bodyPr/>
          <a:lstStyle/>
          <a:p>
            <a:fld id="{933A556B-7C63-244D-9B7C-B0EA8042B330}" type="slidenum">
              <a:rPr lang="en-US" smtClean="0"/>
              <a:pPr/>
              <a:t>32</a:t>
            </a:fld>
            <a:endParaRPr lang="en-US" dirty="0"/>
          </a:p>
        </p:txBody>
      </p:sp>
      <p:pic>
        <p:nvPicPr>
          <p:cNvPr id="5" name="Picture 4">
            <a:extLst>
              <a:ext uri="{FF2B5EF4-FFF2-40B4-BE49-F238E27FC236}">
                <a16:creationId xmlns:a16="http://schemas.microsoft.com/office/drawing/2014/main" id="{C16B13F4-83FC-7E13-27FD-083880C0DCC8}"/>
              </a:ext>
            </a:extLst>
          </p:cNvPr>
          <p:cNvPicPr/>
          <p:nvPr/>
        </p:nvPicPr>
        <p:blipFill>
          <a:blip r:embed="rId3"/>
          <a:stretch/>
        </p:blipFill>
        <p:spPr>
          <a:xfrm>
            <a:off x="7073214" y="3686956"/>
            <a:ext cx="4114800" cy="3081600"/>
          </a:xfrm>
          <a:prstGeom prst="rect">
            <a:avLst/>
          </a:prstGeom>
          <a:ln>
            <a:noFill/>
          </a:ln>
        </p:spPr>
      </p:pic>
      <p:sp>
        <p:nvSpPr>
          <p:cNvPr id="3" name="TextBox 2">
            <a:extLst>
              <a:ext uri="{FF2B5EF4-FFF2-40B4-BE49-F238E27FC236}">
                <a16:creationId xmlns:a16="http://schemas.microsoft.com/office/drawing/2014/main" id="{CB0602D2-2C44-BEBC-03B9-12133DA6A33E}"/>
              </a:ext>
            </a:extLst>
          </p:cNvPr>
          <p:cNvSpPr txBox="1"/>
          <p:nvPr/>
        </p:nvSpPr>
        <p:spPr>
          <a:xfrm>
            <a:off x="513172" y="1505250"/>
            <a:ext cx="6072986" cy="923330"/>
          </a:xfrm>
          <a:prstGeom prst="rect">
            <a:avLst/>
          </a:prstGeom>
          <a:noFill/>
        </p:spPr>
        <p:txBody>
          <a:bodyPr wrap="square" rtlCol="0">
            <a:spAutoFit/>
          </a:bodyPr>
          <a:lstStyle/>
          <a:p>
            <a:r>
              <a:rPr lang="en-US" dirty="0">
                <a:latin typeface="Avenir Book" panose="02000503020000020003" pitchFamily="2" charset="0"/>
              </a:rPr>
              <a:t>What is chicane: Chicane is one kind of lattice</a:t>
            </a:r>
          </a:p>
          <a:p>
            <a:r>
              <a:rPr lang="en-US" dirty="0">
                <a:latin typeface="Avenir Book" panose="02000503020000020003" pitchFamily="2" charset="0"/>
              </a:rPr>
              <a:t> that can provide longitudinal dispersion (R56).</a:t>
            </a:r>
          </a:p>
          <a:p>
            <a:endParaRPr lang="en-US" dirty="0">
              <a:latin typeface="Avenir Book" panose="02000503020000020003" pitchFamily="2" charset="0"/>
            </a:endParaRPr>
          </a:p>
        </p:txBody>
      </p:sp>
      <p:pic>
        <p:nvPicPr>
          <p:cNvPr id="6" name="Picture 5">
            <a:extLst>
              <a:ext uri="{FF2B5EF4-FFF2-40B4-BE49-F238E27FC236}">
                <a16:creationId xmlns:a16="http://schemas.microsoft.com/office/drawing/2014/main" id="{553A08D8-6FB7-B6CB-BD07-7ECD52013A85}"/>
              </a:ext>
            </a:extLst>
          </p:cNvPr>
          <p:cNvPicPr>
            <a:picLocks noChangeAspect="1"/>
          </p:cNvPicPr>
          <p:nvPr/>
        </p:nvPicPr>
        <p:blipFill>
          <a:blip r:embed="rId4"/>
          <a:stretch>
            <a:fillRect/>
          </a:stretch>
        </p:blipFill>
        <p:spPr>
          <a:xfrm>
            <a:off x="1625465" y="2363606"/>
            <a:ext cx="1917700" cy="850900"/>
          </a:xfrm>
          <a:prstGeom prst="rect">
            <a:avLst/>
          </a:prstGeom>
        </p:spPr>
      </p:pic>
      <p:grpSp>
        <p:nvGrpSpPr>
          <p:cNvPr id="17" name="Group 16">
            <a:extLst>
              <a:ext uri="{FF2B5EF4-FFF2-40B4-BE49-F238E27FC236}">
                <a16:creationId xmlns:a16="http://schemas.microsoft.com/office/drawing/2014/main" id="{CDBB3C06-EA37-AC0A-C4F9-5B5A14E6453D}"/>
              </a:ext>
            </a:extLst>
          </p:cNvPr>
          <p:cNvGrpSpPr/>
          <p:nvPr/>
        </p:nvGrpSpPr>
        <p:grpSpPr>
          <a:xfrm>
            <a:off x="1095983" y="3419230"/>
            <a:ext cx="2976664" cy="2113484"/>
            <a:chOff x="1293779" y="3227001"/>
            <a:chExt cx="2976664" cy="2113484"/>
          </a:xfrm>
        </p:grpSpPr>
        <p:cxnSp>
          <p:nvCxnSpPr>
            <p:cNvPr id="8" name="Straight Arrow Connector 7">
              <a:extLst>
                <a:ext uri="{FF2B5EF4-FFF2-40B4-BE49-F238E27FC236}">
                  <a16:creationId xmlns:a16="http://schemas.microsoft.com/office/drawing/2014/main" id="{8AD8F789-FA26-2E0B-74D5-4599E34EB019}"/>
                </a:ext>
              </a:extLst>
            </p:cNvPr>
            <p:cNvCxnSpPr/>
            <p:nvPr/>
          </p:nvCxnSpPr>
          <p:spPr>
            <a:xfrm>
              <a:off x="1293779" y="4274015"/>
              <a:ext cx="2976664" cy="0"/>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D8A7ADA-E77D-2271-57B6-3B47AF799ABC}"/>
                </a:ext>
              </a:extLst>
            </p:cNvPr>
            <p:cNvCxnSpPr>
              <a:cxnSpLocks/>
            </p:cNvCxnSpPr>
            <p:nvPr/>
          </p:nvCxnSpPr>
          <p:spPr>
            <a:xfrm flipV="1">
              <a:off x="2704289" y="3227001"/>
              <a:ext cx="0" cy="2113484"/>
            </a:xfrm>
            <a:prstGeom prst="straightConnector1">
              <a:avLst/>
            </a:prstGeom>
            <a:ln w="19050">
              <a:solidFill>
                <a:schemeClr val="tx2"/>
              </a:solidFill>
              <a:tailEnd type="stealth"/>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F4AF91D-07AF-3DB2-F44C-73860041A87B}"/>
                </a:ext>
              </a:extLst>
            </p:cNvPr>
            <p:cNvSpPr/>
            <p:nvPr/>
          </p:nvSpPr>
          <p:spPr>
            <a:xfrm rot="18822153">
              <a:off x="2548646" y="3429000"/>
              <a:ext cx="311286" cy="1614791"/>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699FA27-0AF1-20A0-A80B-28AE23BD7CE8}"/>
                </a:ext>
              </a:extLst>
            </p:cNvPr>
            <p:cNvSpPr/>
            <p:nvPr/>
          </p:nvSpPr>
          <p:spPr>
            <a:xfrm>
              <a:off x="2548646" y="3476347"/>
              <a:ext cx="311286" cy="161479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a:extLst>
                <a:ext uri="{FF2B5EF4-FFF2-40B4-BE49-F238E27FC236}">
                  <a16:creationId xmlns:a16="http://schemas.microsoft.com/office/drawing/2014/main" id="{7EAF3940-EF5F-E192-8470-CA124FA79355}"/>
                </a:ext>
              </a:extLst>
            </p:cNvPr>
            <p:cNvSpPr/>
            <p:nvPr/>
          </p:nvSpPr>
          <p:spPr>
            <a:xfrm rot="17206317">
              <a:off x="2281558" y="3505357"/>
              <a:ext cx="534178" cy="533018"/>
            </a:xfrm>
            <a:prstGeom prst="arc">
              <a:avLst>
                <a:gd name="adj1" fmla="val 16200000"/>
                <a:gd name="adj2" fmla="val 132894"/>
              </a:avLst>
            </a:prstGeom>
            <a:ln w="31750">
              <a:solidFill>
                <a:srgbClr val="FF0000"/>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872453CE-6261-03D2-6BCE-47DBFC60FC21}"/>
                </a:ext>
              </a:extLst>
            </p:cNvPr>
            <p:cNvSpPr txBox="1"/>
            <p:nvPr/>
          </p:nvSpPr>
          <p:spPr>
            <a:xfrm>
              <a:off x="2782111" y="3227001"/>
              <a:ext cx="429926" cy="369332"/>
            </a:xfrm>
            <a:prstGeom prst="rect">
              <a:avLst/>
            </a:prstGeom>
            <a:noFill/>
          </p:spPr>
          <p:txBody>
            <a:bodyPr wrap="none" rtlCol="0">
              <a:spAutoFit/>
            </a:bodyPr>
            <a:lstStyle/>
            <a:p>
              <a:r>
                <a:rPr lang="en-US" dirty="0"/>
                <a:t>𝛿p</a:t>
              </a:r>
            </a:p>
          </p:txBody>
        </p:sp>
        <p:sp>
          <p:nvSpPr>
            <p:cNvPr id="16" name="TextBox 15">
              <a:extLst>
                <a:ext uri="{FF2B5EF4-FFF2-40B4-BE49-F238E27FC236}">
                  <a16:creationId xmlns:a16="http://schemas.microsoft.com/office/drawing/2014/main" id="{75E04D55-0321-C115-D524-D66F83E5DB9D}"/>
                </a:ext>
              </a:extLst>
            </p:cNvPr>
            <p:cNvSpPr txBox="1"/>
            <p:nvPr/>
          </p:nvSpPr>
          <p:spPr>
            <a:xfrm>
              <a:off x="3883407" y="4291306"/>
              <a:ext cx="276038" cy="369332"/>
            </a:xfrm>
            <a:prstGeom prst="rect">
              <a:avLst/>
            </a:prstGeom>
            <a:noFill/>
          </p:spPr>
          <p:txBody>
            <a:bodyPr wrap="none" rtlCol="0">
              <a:spAutoFit/>
            </a:bodyPr>
            <a:lstStyle/>
            <a:p>
              <a:r>
                <a:rPr lang="en-US" dirty="0"/>
                <a:t>z</a:t>
              </a:r>
            </a:p>
          </p:txBody>
        </p:sp>
      </p:grpSp>
      <p:pic>
        <p:nvPicPr>
          <p:cNvPr id="1026" name="Picture 2" descr="Principle of CHG with laser-induced energy modulation in an undulator, micro-bunching in a magnetic chicane and coherent emission of laser harmonics in a second undulator">
            <a:extLst>
              <a:ext uri="{FF2B5EF4-FFF2-40B4-BE49-F238E27FC236}">
                <a16:creationId xmlns:a16="http://schemas.microsoft.com/office/drawing/2014/main" id="{7401121F-F1DD-1934-EBF9-488F67872C3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8114"/>
          <a:stretch/>
        </p:blipFill>
        <p:spPr bwMode="auto">
          <a:xfrm>
            <a:off x="6641757" y="1315625"/>
            <a:ext cx="4762500" cy="229151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F323670-75C9-7A6F-DD14-F78F93490584}"/>
              </a:ext>
            </a:extLst>
          </p:cNvPr>
          <p:cNvSpPr txBox="1"/>
          <p:nvPr/>
        </p:nvSpPr>
        <p:spPr>
          <a:xfrm>
            <a:off x="6796969" y="1050853"/>
            <a:ext cx="2485232" cy="369332"/>
          </a:xfrm>
          <a:prstGeom prst="rect">
            <a:avLst/>
          </a:prstGeom>
          <a:noFill/>
        </p:spPr>
        <p:txBody>
          <a:bodyPr wrap="none" rtlCol="0">
            <a:spAutoFit/>
          </a:bodyPr>
          <a:lstStyle/>
          <a:p>
            <a:r>
              <a:rPr lang="en-US" dirty="0"/>
              <a:t>Energy modulated beam</a:t>
            </a:r>
          </a:p>
        </p:txBody>
      </p:sp>
      <p:cxnSp>
        <p:nvCxnSpPr>
          <p:cNvPr id="20" name="Straight Arrow Connector 19">
            <a:extLst>
              <a:ext uri="{FF2B5EF4-FFF2-40B4-BE49-F238E27FC236}">
                <a16:creationId xmlns:a16="http://schemas.microsoft.com/office/drawing/2014/main" id="{EBD60D4E-E6AD-9D3E-0451-B7E7F826A2A9}"/>
              </a:ext>
            </a:extLst>
          </p:cNvPr>
          <p:cNvCxnSpPr>
            <a:cxnSpLocks/>
          </p:cNvCxnSpPr>
          <p:nvPr/>
        </p:nvCxnSpPr>
        <p:spPr>
          <a:xfrm>
            <a:off x="7529209" y="1770434"/>
            <a:ext cx="337225" cy="0"/>
          </a:xfrm>
          <a:prstGeom prst="straightConnector1">
            <a:avLst/>
          </a:prstGeom>
          <a:ln>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DEAA883-0D1F-81B2-5744-9636F65D0AC0}"/>
              </a:ext>
            </a:extLst>
          </p:cNvPr>
          <p:cNvCxnSpPr>
            <a:cxnSpLocks/>
          </p:cNvCxnSpPr>
          <p:nvPr/>
        </p:nvCxnSpPr>
        <p:spPr>
          <a:xfrm flipH="1">
            <a:off x="7529209" y="2273029"/>
            <a:ext cx="337225" cy="0"/>
          </a:xfrm>
          <a:prstGeom prst="straightConnector1">
            <a:avLst/>
          </a:prstGeom>
          <a:ln>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84D0FFC-1AB0-4F4E-E33E-569E94B17185}"/>
              </a:ext>
            </a:extLst>
          </p:cNvPr>
          <p:cNvCxnSpPr>
            <a:cxnSpLocks/>
          </p:cNvCxnSpPr>
          <p:nvPr/>
        </p:nvCxnSpPr>
        <p:spPr>
          <a:xfrm>
            <a:off x="8255541" y="1770434"/>
            <a:ext cx="337225" cy="0"/>
          </a:xfrm>
          <a:prstGeom prst="straightConnector1">
            <a:avLst/>
          </a:prstGeom>
          <a:ln>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677E4E9-A606-B1DE-4C14-88C0CE4C5FEB}"/>
              </a:ext>
            </a:extLst>
          </p:cNvPr>
          <p:cNvCxnSpPr>
            <a:cxnSpLocks/>
          </p:cNvCxnSpPr>
          <p:nvPr/>
        </p:nvCxnSpPr>
        <p:spPr>
          <a:xfrm flipH="1">
            <a:off x="8255541" y="2273029"/>
            <a:ext cx="337225" cy="0"/>
          </a:xfrm>
          <a:prstGeom prst="straightConnector1">
            <a:avLst/>
          </a:prstGeom>
          <a:ln>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0ED6344-1E21-8E43-136B-8E27564C87B4}"/>
              </a:ext>
            </a:extLst>
          </p:cNvPr>
          <p:cNvCxnSpPr>
            <a:cxnSpLocks/>
          </p:cNvCxnSpPr>
          <p:nvPr/>
        </p:nvCxnSpPr>
        <p:spPr>
          <a:xfrm>
            <a:off x="8793389" y="2068749"/>
            <a:ext cx="337225" cy="0"/>
          </a:xfrm>
          <a:prstGeom prst="straightConnector1">
            <a:avLst/>
          </a:prstGeom>
          <a:ln w="63500">
            <a:solidFill>
              <a:schemeClr val="tx2"/>
            </a:solidFill>
            <a:tailEnd type="stealt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CF920F8-72EB-B56E-65AC-4C6E6C06AD01}"/>
              </a:ext>
            </a:extLst>
          </p:cNvPr>
          <p:cNvSpPr txBox="1"/>
          <p:nvPr/>
        </p:nvSpPr>
        <p:spPr>
          <a:xfrm>
            <a:off x="523097" y="5430152"/>
            <a:ext cx="6952833" cy="923330"/>
          </a:xfrm>
          <a:prstGeom prst="rect">
            <a:avLst/>
          </a:prstGeom>
          <a:noFill/>
        </p:spPr>
        <p:txBody>
          <a:bodyPr wrap="square" rtlCol="0">
            <a:spAutoFit/>
          </a:bodyPr>
          <a:lstStyle/>
          <a:p>
            <a:r>
              <a:rPr lang="en-US" dirty="0">
                <a:latin typeface="Avenir Book" panose="02000503020000020003" pitchFamily="2" charset="0"/>
              </a:rPr>
              <a:t>The chicane converts the energy-modulated bunch to many micro-bunches.</a:t>
            </a:r>
          </a:p>
          <a:p>
            <a:r>
              <a:rPr lang="en-US" dirty="0">
                <a:latin typeface="Avenir Book" panose="02000503020000020003" pitchFamily="2" charset="0"/>
              </a:rPr>
              <a:t>Micro-bunch has much higher longitudinal space charge.</a:t>
            </a:r>
          </a:p>
        </p:txBody>
      </p:sp>
      <p:grpSp>
        <p:nvGrpSpPr>
          <p:cNvPr id="1047" name="Group 1046">
            <a:extLst>
              <a:ext uri="{FF2B5EF4-FFF2-40B4-BE49-F238E27FC236}">
                <a16:creationId xmlns:a16="http://schemas.microsoft.com/office/drawing/2014/main" id="{E04C4BAC-E82C-F07F-6097-6BA1E81DC2D3}"/>
              </a:ext>
            </a:extLst>
          </p:cNvPr>
          <p:cNvGrpSpPr/>
          <p:nvPr/>
        </p:nvGrpSpPr>
        <p:grpSpPr>
          <a:xfrm>
            <a:off x="3646517" y="2582446"/>
            <a:ext cx="3426697" cy="1479105"/>
            <a:chOff x="3646517" y="2484990"/>
            <a:chExt cx="3426697" cy="1479105"/>
          </a:xfrm>
        </p:grpSpPr>
        <p:sp>
          <p:nvSpPr>
            <p:cNvPr id="35" name="Rectangle 34">
              <a:extLst>
                <a:ext uri="{FF2B5EF4-FFF2-40B4-BE49-F238E27FC236}">
                  <a16:creationId xmlns:a16="http://schemas.microsoft.com/office/drawing/2014/main" id="{479A035B-FC46-FA11-ABAB-CA7BF8A24B13}"/>
                </a:ext>
              </a:extLst>
            </p:cNvPr>
            <p:cNvSpPr/>
            <p:nvPr/>
          </p:nvSpPr>
          <p:spPr>
            <a:xfrm>
              <a:off x="4819913" y="2866129"/>
              <a:ext cx="272547" cy="4523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ED2CF4AC-0794-FC1E-51BB-863644C37A72}"/>
                </a:ext>
              </a:extLst>
            </p:cNvPr>
            <p:cNvSpPr/>
            <p:nvPr/>
          </p:nvSpPr>
          <p:spPr>
            <a:xfrm>
              <a:off x="5550244" y="2866129"/>
              <a:ext cx="272547" cy="4523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54E58DBE-CD33-5393-BD34-04EDC6468868}"/>
                </a:ext>
              </a:extLst>
            </p:cNvPr>
            <p:cNvSpPr/>
            <p:nvPr/>
          </p:nvSpPr>
          <p:spPr>
            <a:xfrm>
              <a:off x="3919517" y="3359649"/>
              <a:ext cx="272547" cy="4523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a:extLst>
                <a:ext uri="{FF2B5EF4-FFF2-40B4-BE49-F238E27FC236}">
                  <a16:creationId xmlns:a16="http://schemas.microsoft.com/office/drawing/2014/main" id="{D03B085C-422B-9A98-4342-4964AED4CF2F}"/>
                </a:ext>
              </a:extLst>
            </p:cNvPr>
            <p:cNvSpPr/>
            <p:nvPr/>
          </p:nvSpPr>
          <p:spPr>
            <a:xfrm>
              <a:off x="6524422" y="3361076"/>
              <a:ext cx="272547" cy="4523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32" name="Group 1031">
              <a:extLst>
                <a:ext uri="{FF2B5EF4-FFF2-40B4-BE49-F238E27FC236}">
                  <a16:creationId xmlns:a16="http://schemas.microsoft.com/office/drawing/2014/main" id="{C94C2A87-08C9-CAFA-F392-C0C77237C815}"/>
                </a:ext>
              </a:extLst>
            </p:cNvPr>
            <p:cNvGrpSpPr/>
            <p:nvPr/>
          </p:nvGrpSpPr>
          <p:grpSpPr>
            <a:xfrm>
              <a:off x="3774831" y="3092297"/>
              <a:ext cx="3179772" cy="511599"/>
              <a:chOff x="3774831" y="3092297"/>
              <a:chExt cx="3179772" cy="511599"/>
            </a:xfrm>
          </p:grpSpPr>
          <p:cxnSp>
            <p:nvCxnSpPr>
              <p:cNvPr id="63" name="Straight Connector 62">
                <a:extLst>
                  <a:ext uri="{FF2B5EF4-FFF2-40B4-BE49-F238E27FC236}">
                    <a16:creationId xmlns:a16="http://schemas.microsoft.com/office/drawing/2014/main" id="{A18BD614-F407-8529-D2B2-A20C9B4BE149}"/>
                  </a:ext>
                </a:extLst>
              </p:cNvPr>
              <p:cNvCxnSpPr/>
              <p:nvPr/>
            </p:nvCxnSpPr>
            <p:spPr>
              <a:xfrm>
                <a:off x="3774831" y="3585817"/>
                <a:ext cx="3056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24" name="Straight Connector 1023">
                <a:extLst>
                  <a:ext uri="{FF2B5EF4-FFF2-40B4-BE49-F238E27FC236}">
                    <a16:creationId xmlns:a16="http://schemas.microsoft.com/office/drawing/2014/main" id="{BA3B6161-150B-895B-54FF-1A41BDF3A237}"/>
                  </a:ext>
                </a:extLst>
              </p:cNvPr>
              <p:cNvCxnSpPr>
                <a:cxnSpLocks/>
              </p:cNvCxnSpPr>
              <p:nvPr/>
            </p:nvCxnSpPr>
            <p:spPr>
              <a:xfrm flipV="1">
                <a:off x="4072647" y="3092297"/>
                <a:ext cx="883539" cy="49352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27" name="Straight Connector 1026">
                <a:extLst>
                  <a:ext uri="{FF2B5EF4-FFF2-40B4-BE49-F238E27FC236}">
                    <a16:creationId xmlns:a16="http://schemas.microsoft.com/office/drawing/2014/main" id="{3490EF75-81C6-81D8-BE7F-03A0B29CF896}"/>
                  </a:ext>
                </a:extLst>
              </p:cNvPr>
              <p:cNvCxnSpPr>
                <a:cxnSpLocks/>
              </p:cNvCxnSpPr>
              <p:nvPr/>
            </p:nvCxnSpPr>
            <p:spPr>
              <a:xfrm>
                <a:off x="4951979" y="3092297"/>
                <a:ext cx="73453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29" name="Straight Connector 1028">
                <a:extLst>
                  <a:ext uri="{FF2B5EF4-FFF2-40B4-BE49-F238E27FC236}">
                    <a16:creationId xmlns:a16="http://schemas.microsoft.com/office/drawing/2014/main" id="{AAA58660-7227-F8F1-3108-0253090A7A84}"/>
                  </a:ext>
                </a:extLst>
              </p:cNvPr>
              <p:cNvCxnSpPr>
                <a:cxnSpLocks/>
              </p:cNvCxnSpPr>
              <p:nvPr/>
            </p:nvCxnSpPr>
            <p:spPr>
              <a:xfrm flipH="1" flipV="1">
                <a:off x="5678701" y="3092297"/>
                <a:ext cx="974178" cy="51159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31" name="Straight Connector 1030">
                <a:extLst>
                  <a:ext uri="{FF2B5EF4-FFF2-40B4-BE49-F238E27FC236}">
                    <a16:creationId xmlns:a16="http://schemas.microsoft.com/office/drawing/2014/main" id="{64110536-1CDF-A89C-01CF-B5C531FCEF6D}"/>
                  </a:ext>
                </a:extLst>
              </p:cNvPr>
              <p:cNvCxnSpPr/>
              <p:nvPr/>
            </p:nvCxnSpPr>
            <p:spPr>
              <a:xfrm>
                <a:off x="6648971" y="3603896"/>
                <a:ext cx="305632" cy="0"/>
              </a:xfrm>
              <a:prstGeom prst="line">
                <a:avLst/>
              </a:prstGeom>
              <a:ln w="25400"/>
            </p:spPr>
            <p:style>
              <a:lnRef idx="1">
                <a:schemeClr val="accent1"/>
              </a:lnRef>
              <a:fillRef idx="0">
                <a:schemeClr val="accent1"/>
              </a:fillRef>
              <a:effectRef idx="0">
                <a:schemeClr val="accent1"/>
              </a:effectRef>
              <a:fontRef idx="minor">
                <a:schemeClr val="tx1"/>
              </a:fontRef>
            </p:style>
          </p:cxnSp>
        </p:grpSp>
        <p:cxnSp>
          <p:nvCxnSpPr>
            <p:cNvPr id="1034" name="Straight Connector 1033">
              <a:extLst>
                <a:ext uri="{FF2B5EF4-FFF2-40B4-BE49-F238E27FC236}">
                  <a16:creationId xmlns:a16="http://schemas.microsoft.com/office/drawing/2014/main" id="{CC724E29-8AF5-E02A-06D8-973CA39E650A}"/>
                </a:ext>
              </a:extLst>
            </p:cNvPr>
            <p:cNvCxnSpPr>
              <a:cxnSpLocks/>
            </p:cNvCxnSpPr>
            <p:nvPr/>
          </p:nvCxnSpPr>
          <p:spPr>
            <a:xfrm flipV="1">
              <a:off x="4065712" y="2970910"/>
              <a:ext cx="886158" cy="609703"/>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36" name="Straight Connector 1035">
              <a:extLst>
                <a:ext uri="{FF2B5EF4-FFF2-40B4-BE49-F238E27FC236}">
                  <a16:creationId xmlns:a16="http://schemas.microsoft.com/office/drawing/2014/main" id="{9F7389D1-CE66-2D4B-3F6B-3B20053A8AD6}"/>
                </a:ext>
              </a:extLst>
            </p:cNvPr>
            <p:cNvCxnSpPr>
              <a:cxnSpLocks/>
            </p:cNvCxnSpPr>
            <p:nvPr/>
          </p:nvCxnSpPr>
          <p:spPr>
            <a:xfrm>
              <a:off x="5674385" y="2970910"/>
              <a:ext cx="974586" cy="632986"/>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39" name="Straight Connector 1038">
              <a:extLst>
                <a:ext uri="{FF2B5EF4-FFF2-40B4-BE49-F238E27FC236}">
                  <a16:creationId xmlns:a16="http://schemas.microsoft.com/office/drawing/2014/main" id="{FE7F347A-AB68-C268-1A80-7D93AA7A20F6}"/>
                </a:ext>
              </a:extLst>
            </p:cNvPr>
            <p:cNvCxnSpPr>
              <a:cxnSpLocks/>
            </p:cNvCxnSpPr>
            <p:nvPr/>
          </p:nvCxnSpPr>
          <p:spPr>
            <a:xfrm>
              <a:off x="4953421" y="2973309"/>
              <a:ext cx="733096"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43" name="Straight Arrow Connector 1042">
              <a:extLst>
                <a:ext uri="{FF2B5EF4-FFF2-40B4-BE49-F238E27FC236}">
                  <a16:creationId xmlns:a16="http://schemas.microsoft.com/office/drawing/2014/main" id="{2849AB02-841E-67F1-32DE-E79B575D1C27}"/>
                </a:ext>
              </a:extLst>
            </p:cNvPr>
            <p:cNvCxnSpPr/>
            <p:nvPr/>
          </p:nvCxnSpPr>
          <p:spPr>
            <a:xfrm flipH="1" flipV="1">
              <a:off x="4556369" y="3359649"/>
              <a:ext cx="441569" cy="133828"/>
            </a:xfrm>
            <a:prstGeom prst="straightConnector1">
              <a:avLst/>
            </a:prstGeom>
            <a:ln>
              <a:tailEnd type="stealth"/>
            </a:ln>
          </p:spPr>
          <p:style>
            <a:lnRef idx="1">
              <a:schemeClr val="accent1"/>
            </a:lnRef>
            <a:fillRef idx="0">
              <a:schemeClr val="accent1"/>
            </a:fillRef>
            <a:effectRef idx="0">
              <a:schemeClr val="accent1"/>
            </a:effectRef>
            <a:fontRef idx="minor">
              <a:schemeClr val="tx1"/>
            </a:fontRef>
          </p:style>
        </p:cxnSp>
        <p:sp>
          <p:nvSpPr>
            <p:cNvPr id="1044" name="TextBox 1043">
              <a:extLst>
                <a:ext uri="{FF2B5EF4-FFF2-40B4-BE49-F238E27FC236}">
                  <a16:creationId xmlns:a16="http://schemas.microsoft.com/office/drawing/2014/main" id="{FC92D559-7052-4A00-B17D-D7F50C306C0F}"/>
                </a:ext>
              </a:extLst>
            </p:cNvPr>
            <p:cNvSpPr txBox="1"/>
            <p:nvPr/>
          </p:nvSpPr>
          <p:spPr>
            <a:xfrm>
              <a:off x="4453064" y="3458148"/>
              <a:ext cx="1787221" cy="369332"/>
            </a:xfrm>
            <a:prstGeom prst="rect">
              <a:avLst/>
            </a:prstGeom>
            <a:noFill/>
          </p:spPr>
          <p:txBody>
            <a:bodyPr wrap="none" rtlCol="0">
              <a:spAutoFit/>
            </a:bodyPr>
            <a:lstStyle/>
            <a:p>
              <a:r>
                <a:rPr lang="en-US" dirty="0">
                  <a:solidFill>
                    <a:schemeClr val="accent1"/>
                  </a:solidFill>
                </a:rPr>
                <a:t>High Energy path</a:t>
              </a:r>
            </a:p>
          </p:txBody>
        </p:sp>
        <p:sp>
          <p:nvSpPr>
            <p:cNvPr id="1045" name="TextBox 1044">
              <a:extLst>
                <a:ext uri="{FF2B5EF4-FFF2-40B4-BE49-F238E27FC236}">
                  <a16:creationId xmlns:a16="http://schemas.microsoft.com/office/drawing/2014/main" id="{5CB22E49-10EB-1C16-E011-9B283D0FFEFB}"/>
                </a:ext>
              </a:extLst>
            </p:cNvPr>
            <p:cNvSpPr txBox="1"/>
            <p:nvPr/>
          </p:nvSpPr>
          <p:spPr>
            <a:xfrm>
              <a:off x="4188462" y="2484990"/>
              <a:ext cx="1743041" cy="369332"/>
            </a:xfrm>
            <a:prstGeom prst="rect">
              <a:avLst/>
            </a:prstGeom>
            <a:noFill/>
          </p:spPr>
          <p:txBody>
            <a:bodyPr wrap="none" rtlCol="0">
              <a:spAutoFit/>
            </a:bodyPr>
            <a:lstStyle/>
            <a:p>
              <a:r>
                <a:rPr lang="en-US" dirty="0">
                  <a:solidFill>
                    <a:schemeClr val="accent3">
                      <a:lumMod val="75000"/>
                    </a:schemeClr>
                  </a:solidFill>
                </a:rPr>
                <a:t>Low Energy path</a:t>
              </a:r>
            </a:p>
          </p:txBody>
        </p:sp>
        <p:sp>
          <p:nvSpPr>
            <p:cNvPr id="1046" name="Rectangle 1045">
              <a:extLst>
                <a:ext uri="{FF2B5EF4-FFF2-40B4-BE49-F238E27FC236}">
                  <a16:creationId xmlns:a16="http://schemas.microsoft.com/office/drawing/2014/main" id="{E07B94B8-6B8A-F636-248B-7487D377D24B}"/>
                </a:ext>
              </a:extLst>
            </p:cNvPr>
            <p:cNvSpPr/>
            <p:nvPr/>
          </p:nvSpPr>
          <p:spPr>
            <a:xfrm>
              <a:off x="3646517" y="2571114"/>
              <a:ext cx="3426697" cy="13929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59088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BD9A0-634B-E057-A219-BA2CC5B31D13}"/>
              </a:ext>
            </a:extLst>
          </p:cNvPr>
          <p:cNvSpPr>
            <a:spLocks noGrp="1"/>
          </p:cNvSpPr>
          <p:nvPr>
            <p:ph type="title"/>
          </p:nvPr>
        </p:nvSpPr>
        <p:spPr/>
        <p:txBody>
          <a:bodyPr/>
          <a:lstStyle/>
          <a:p>
            <a:r>
              <a:rPr lang="en-US" dirty="0"/>
              <a:t>Amplifier section-drift</a:t>
            </a:r>
          </a:p>
        </p:txBody>
      </p:sp>
      <p:sp>
        <p:nvSpPr>
          <p:cNvPr id="4" name="Slide Number Placeholder 3">
            <a:extLst>
              <a:ext uri="{FF2B5EF4-FFF2-40B4-BE49-F238E27FC236}">
                <a16:creationId xmlns:a16="http://schemas.microsoft.com/office/drawing/2014/main" id="{A8ACDB81-04C1-CA96-DFB6-D8C9BB329EC2}"/>
              </a:ext>
            </a:extLst>
          </p:cNvPr>
          <p:cNvSpPr>
            <a:spLocks noGrp="1"/>
          </p:cNvSpPr>
          <p:nvPr>
            <p:ph type="sldNum" sz="quarter" idx="4"/>
          </p:nvPr>
        </p:nvSpPr>
        <p:spPr/>
        <p:txBody>
          <a:bodyPr/>
          <a:lstStyle/>
          <a:p>
            <a:fld id="{933A556B-7C63-244D-9B7C-B0EA8042B330}" type="slidenum">
              <a:rPr lang="en-US" smtClean="0"/>
              <a:pPr/>
              <a:t>33</a:t>
            </a:fld>
            <a:endParaRPr lang="en-US" dirty="0"/>
          </a:p>
        </p:txBody>
      </p:sp>
      <p:pic>
        <p:nvPicPr>
          <p:cNvPr id="5" name="Picture 4">
            <a:extLst>
              <a:ext uri="{FF2B5EF4-FFF2-40B4-BE49-F238E27FC236}">
                <a16:creationId xmlns:a16="http://schemas.microsoft.com/office/drawing/2014/main" id="{802DF2D8-8081-833F-B938-3DC590F85A68}"/>
              </a:ext>
            </a:extLst>
          </p:cNvPr>
          <p:cNvPicPr/>
          <p:nvPr/>
        </p:nvPicPr>
        <p:blipFill>
          <a:blip r:embed="rId2"/>
          <a:stretch/>
        </p:blipFill>
        <p:spPr>
          <a:xfrm>
            <a:off x="327775" y="3709012"/>
            <a:ext cx="3594969" cy="2075345"/>
          </a:xfrm>
          <a:prstGeom prst="rect">
            <a:avLst/>
          </a:prstGeom>
          <a:ln>
            <a:noFill/>
          </a:ln>
        </p:spPr>
      </p:pic>
      <p:pic>
        <p:nvPicPr>
          <p:cNvPr id="6" name="Picture 5">
            <a:extLst>
              <a:ext uri="{FF2B5EF4-FFF2-40B4-BE49-F238E27FC236}">
                <a16:creationId xmlns:a16="http://schemas.microsoft.com/office/drawing/2014/main" id="{FA5A08AA-A470-3DDE-579D-0E2BCFCD7D07}"/>
              </a:ext>
            </a:extLst>
          </p:cNvPr>
          <p:cNvPicPr/>
          <p:nvPr/>
        </p:nvPicPr>
        <p:blipFill>
          <a:blip r:embed="rId3"/>
          <a:stretch/>
        </p:blipFill>
        <p:spPr>
          <a:xfrm>
            <a:off x="4054986" y="3709012"/>
            <a:ext cx="4114801" cy="2225658"/>
          </a:xfrm>
          <a:prstGeom prst="rect">
            <a:avLst/>
          </a:prstGeom>
          <a:ln>
            <a:noFill/>
          </a:ln>
        </p:spPr>
      </p:pic>
      <p:sp>
        <p:nvSpPr>
          <p:cNvPr id="7" name="TextBox 6">
            <a:extLst>
              <a:ext uri="{FF2B5EF4-FFF2-40B4-BE49-F238E27FC236}">
                <a16:creationId xmlns:a16="http://schemas.microsoft.com/office/drawing/2014/main" id="{C8AEA553-4283-16AD-BB53-90ED2319C327}"/>
              </a:ext>
            </a:extLst>
          </p:cNvPr>
          <p:cNvSpPr txBox="1"/>
          <p:nvPr/>
        </p:nvSpPr>
        <p:spPr>
          <a:xfrm>
            <a:off x="9757775" y="4797468"/>
            <a:ext cx="184731" cy="369332"/>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3DF8BC12-EB2F-ED8A-44B9-2B58E563C189}"/>
              </a:ext>
            </a:extLst>
          </p:cNvPr>
          <p:cNvPicPr/>
          <p:nvPr/>
        </p:nvPicPr>
        <p:blipFill>
          <a:blip r:embed="rId4"/>
          <a:stretch/>
        </p:blipFill>
        <p:spPr>
          <a:xfrm>
            <a:off x="7914439" y="3684639"/>
            <a:ext cx="4114801" cy="2225658"/>
          </a:xfrm>
          <a:prstGeom prst="rect">
            <a:avLst/>
          </a:prstGeom>
          <a:ln>
            <a:noFill/>
          </a:ln>
        </p:spPr>
      </p:pic>
      <p:grpSp>
        <p:nvGrpSpPr>
          <p:cNvPr id="3" name="Group 2">
            <a:extLst>
              <a:ext uri="{FF2B5EF4-FFF2-40B4-BE49-F238E27FC236}">
                <a16:creationId xmlns:a16="http://schemas.microsoft.com/office/drawing/2014/main" id="{842AF34B-F1B6-B761-AF6C-8756B8CE64F1}"/>
              </a:ext>
            </a:extLst>
          </p:cNvPr>
          <p:cNvGrpSpPr/>
          <p:nvPr/>
        </p:nvGrpSpPr>
        <p:grpSpPr>
          <a:xfrm>
            <a:off x="1113534" y="1347060"/>
            <a:ext cx="8099396" cy="1931281"/>
            <a:chOff x="1257503" y="1632024"/>
            <a:chExt cx="6628993" cy="1351201"/>
          </a:xfrm>
        </p:grpSpPr>
        <p:grpSp>
          <p:nvGrpSpPr>
            <p:cNvPr id="9" name="Group 8">
              <a:extLst>
                <a:ext uri="{FF2B5EF4-FFF2-40B4-BE49-F238E27FC236}">
                  <a16:creationId xmlns:a16="http://schemas.microsoft.com/office/drawing/2014/main" id="{01851220-F7B9-C9A9-D7F8-4C42DA07B905}"/>
                </a:ext>
              </a:extLst>
            </p:cNvPr>
            <p:cNvGrpSpPr/>
            <p:nvPr/>
          </p:nvGrpSpPr>
          <p:grpSpPr>
            <a:xfrm>
              <a:off x="1257503" y="1632024"/>
              <a:ext cx="6628993" cy="1351201"/>
              <a:chOff x="1169943" y="1200636"/>
              <a:chExt cx="6628993" cy="1351201"/>
            </a:xfrm>
          </p:grpSpPr>
          <p:cxnSp>
            <p:nvCxnSpPr>
              <p:cNvPr id="13" name="Straight Connector 12">
                <a:extLst>
                  <a:ext uri="{FF2B5EF4-FFF2-40B4-BE49-F238E27FC236}">
                    <a16:creationId xmlns:a16="http://schemas.microsoft.com/office/drawing/2014/main" id="{09E3E8F2-F069-90F7-649C-09FEF5C3FF78}"/>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DFFFB16C-298A-797F-0C01-769CE8FECA8B}"/>
                  </a:ext>
                </a:extLst>
              </p:cNvPr>
              <p:cNvGrpSpPr/>
              <p:nvPr/>
            </p:nvGrpSpPr>
            <p:grpSpPr>
              <a:xfrm>
                <a:off x="1169943" y="1200636"/>
                <a:ext cx="6628993" cy="1351201"/>
                <a:chOff x="583520" y="1226896"/>
                <a:chExt cx="6628993" cy="1351201"/>
              </a:xfrm>
            </p:grpSpPr>
            <p:sp>
              <p:nvSpPr>
                <p:cNvPr id="17" name="TextBox 16">
                  <a:extLst>
                    <a:ext uri="{FF2B5EF4-FFF2-40B4-BE49-F238E27FC236}">
                      <a16:creationId xmlns:a16="http://schemas.microsoft.com/office/drawing/2014/main" id="{4D952105-69F0-B7C6-DED3-A0DAF4E66669}"/>
                    </a:ext>
                  </a:extLst>
                </p:cNvPr>
                <p:cNvSpPr txBox="1"/>
                <p:nvPr/>
              </p:nvSpPr>
              <p:spPr>
                <a:xfrm>
                  <a:off x="4264313" y="1226896"/>
                  <a:ext cx="511679" cy="307777"/>
                </a:xfrm>
                <a:prstGeom prst="rect">
                  <a:avLst/>
                </a:prstGeom>
                <a:noFill/>
              </p:spPr>
              <p:txBody>
                <a:bodyPr wrap="none" rtlCol="0">
                  <a:spAutoFit/>
                </a:bodyPr>
                <a:lstStyle/>
                <a:p>
                  <a:r>
                    <a:rPr lang="en-US" sz="1400" dirty="0">
                      <a:solidFill>
                        <a:srgbClr val="0432FF"/>
                      </a:solidFill>
                      <a:latin typeface="Calibri Light" panose="020F0302020204030204" pitchFamily="34" charset="0"/>
                      <a:cs typeface="Calibri Light" panose="020F0302020204030204" pitchFamily="34" charset="0"/>
                    </a:rPr>
                    <a:t>E&lt;E</a:t>
                  </a:r>
                  <a:r>
                    <a:rPr lang="en-US" sz="1400" baseline="-25000" dirty="0">
                      <a:solidFill>
                        <a:srgbClr val="0432FF"/>
                      </a:solidFill>
                      <a:latin typeface="Calibri Light" panose="020F0302020204030204" pitchFamily="34" charset="0"/>
                      <a:cs typeface="Calibri Light" panose="020F0302020204030204" pitchFamily="34" charset="0"/>
                    </a:rPr>
                    <a:t>0</a:t>
                  </a:r>
                </a:p>
              </p:txBody>
            </p:sp>
            <p:grpSp>
              <p:nvGrpSpPr>
                <p:cNvPr id="18" name="Group 17">
                  <a:extLst>
                    <a:ext uri="{FF2B5EF4-FFF2-40B4-BE49-F238E27FC236}">
                      <a16:creationId xmlns:a16="http://schemas.microsoft.com/office/drawing/2014/main" id="{9079544E-827F-49E4-8057-34BDA09EA3E5}"/>
                    </a:ext>
                  </a:extLst>
                </p:cNvPr>
                <p:cNvGrpSpPr/>
                <p:nvPr/>
              </p:nvGrpSpPr>
              <p:grpSpPr>
                <a:xfrm>
                  <a:off x="583520" y="1393724"/>
                  <a:ext cx="6628993" cy="1184373"/>
                  <a:chOff x="583520" y="1393724"/>
                  <a:chExt cx="6628993" cy="1184373"/>
                </a:xfrm>
              </p:grpSpPr>
              <p:cxnSp>
                <p:nvCxnSpPr>
                  <p:cNvPr id="19" name="Straight Arrow Connector 18">
                    <a:extLst>
                      <a:ext uri="{FF2B5EF4-FFF2-40B4-BE49-F238E27FC236}">
                        <a16:creationId xmlns:a16="http://schemas.microsoft.com/office/drawing/2014/main" id="{85D879EC-EDF9-FC37-D007-F679646C1E0F}"/>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536286C-8F4F-E78D-0D5F-D2DCF9025EDB}"/>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3A813D6-799E-DA34-6AFA-7285C727F696}"/>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60455C9-5E9A-CCDD-A7B1-11FFCBAA26FE}"/>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E5C93BC-3632-CF5E-DD9F-BE5517795EAA}"/>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0A2D00D-44A5-49C2-5029-13077AC60694}"/>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177BB9F-E935-9130-A809-0E524210B43D}"/>
                      </a:ext>
                    </a:extLst>
                  </p:cNvPr>
                  <p:cNvSpPr txBox="1"/>
                  <p:nvPr/>
                </p:nvSpPr>
                <p:spPr>
                  <a:xfrm>
                    <a:off x="4407736" y="1502018"/>
                    <a:ext cx="511679" cy="307777"/>
                  </a:xfrm>
                  <a:prstGeom prst="rect">
                    <a:avLst/>
                  </a:prstGeom>
                  <a:noFill/>
                </p:spPr>
                <p:txBody>
                  <a:bodyPr wrap="none" rtlCol="0">
                    <a:spAutoFit/>
                  </a:bodyPr>
                  <a:lstStyle/>
                  <a:p>
                    <a:r>
                      <a:rPr lang="en-US" sz="1400" dirty="0">
                        <a:solidFill>
                          <a:srgbClr val="FF0000"/>
                        </a:solidFill>
                        <a:latin typeface="Calibri Light" panose="020F0302020204030204" pitchFamily="34" charset="0"/>
                        <a:cs typeface="Calibri Light" panose="020F0302020204030204" pitchFamily="34" charset="0"/>
                      </a:rPr>
                      <a:t>E&gt;E</a:t>
                    </a:r>
                    <a:r>
                      <a:rPr lang="en-US" sz="1400" baseline="-25000" dirty="0">
                        <a:solidFill>
                          <a:srgbClr val="FF0000"/>
                        </a:solidFill>
                        <a:latin typeface="Calibri Light" panose="020F0302020204030204" pitchFamily="34" charset="0"/>
                        <a:cs typeface="Calibri Light" panose="020F0302020204030204" pitchFamily="34" charset="0"/>
                      </a:rPr>
                      <a:t>0</a:t>
                    </a:r>
                  </a:p>
                </p:txBody>
              </p:sp>
              <p:cxnSp>
                <p:nvCxnSpPr>
                  <p:cNvPr id="26" name="Straight Arrow Connector 25">
                    <a:extLst>
                      <a:ext uri="{FF2B5EF4-FFF2-40B4-BE49-F238E27FC236}">
                        <a16:creationId xmlns:a16="http://schemas.microsoft.com/office/drawing/2014/main" id="{E5C97128-4DC0-D8F3-83B4-35EF8964E921}"/>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41754EE-3D83-8842-3DF5-84EE9559AA24}"/>
                      </a:ext>
                    </a:extLst>
                  </p:cNvPr>
                  <p:cNvGrpSpPr/>
                  <p:nvPr/>
                </p:nvGrpSpPr>
                <p:grpSpPr>
                  <a:xfrm>
                    <a:off x="642143" y="1849048"/>
                    <a:ext cx="3501425" cy="515222"/>
                    <a:chOff x="642143" y="1849048"/>
                    <a:chExt cx="3501425" cy="515222"/>
                  </a:xfrm>
                </p:grpSpPr>
                <p:cxnSp>
                  <p:nvCxnSpPr>
                    <p:cNvPr id="50" name="Straight Arrow Connector 49">
                      <a:extLst>
                        <a:ext uri="{FF2B5EF4-FFF2-40B4-BE49-F238E27FC236}">
                          <a16:creationId xmlns:a16="http://schemas.microsoft.com/office/drawing/2014/main" id="{A8601960-3B99-0728-9F5E-8E89FAEC1F55}"/>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6EF7326-9929-EBF1-2B0B-7391A212F6FA}"/>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3BB638D-AE49-A69E-58EB-4A1DBD0571AC}"/>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36019FA-1DB1-484E-0FB9-677ECAAAA36C}"/>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37751EB-C711-44E5-9DE2-86BEA123B566}"/>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3D66365-9F18-872F-2B8A-A8B7E7B9327E}"/>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5A6CEB8-8125-EBD8-D630-1A2304CF87ED}"/>
                        </a:ext>
                      </a:extLst>
                    </p:cNvPr>
                    <p:cNvCxnSpPr>
                      <a:cxnSpLocks/>
                    </p:cNvCxnSpPr>
                    <p:nvPr/>
                  </p:nvCxnSpPr>
                  <p:spPr>
                    <a:xfrm flipH="1">
                      <a:off x="2750209" y="1849048"/>
                      <a:ext cx="1393359" cy="1005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a:extLst>
                      <a:ext uri="{FF2B5EF4-FFF2-40B4-BE49-F238E27FC236}">
                        <a16:creationId xmlns:a16="http://schemas.microsoft.com/office/drawing/2014/main" id="{D3A8E271-3A96-423C-0FF9-43E937A91C0B}"/>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2CC99CD-B239-9501-ACD4-9613517CBB8B}"/>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FFE838E-A0B6-D767-FE54-B4D5687DA0B4}"/>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EBB2D9B-560C-F7E9-5749-41720F98C4BC}"/>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193085B-5777-C819-9D63-5D412B207F00}"/>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71BB2F5-687A-5C15-9DA6-3558B9BBA3FD}"/>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151BF7C-1F3B-60D0-7ACF-377FEBAFCF15}"/>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1B13DDF1-F3E4-F959-B24D-CC67AF75C632}"/>
                      </a:ext>
                    </a:extLst>
                  </p:cNvPr>
                  <p:cNvSpPr txBox="1"/>
                  <p:nvPr/>
                </p:nvSpPr>
                <p:spPr>
                  <a:xfrm>
                    <a:off x="1296673" y="1573583"/>
                    <a:ext cx="842154"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Modulator</a:t>
                    </a:r>
                  </a:p>
                </p:txBody>
              </p:sp>
              <p:sp>
                <p:nvSpPr>
                  <p:cNvPr id="38" name="TextBox 37">
                    <a:extLst>
                      <a:ext uri="{FF2B5EF4-FFF2-40B4-BE49-F238E27FC236}">
                        <a16:creationId xmlns:a16="http://schemas.microsoft.com/office/drawing/2014/main" id="{40D9C9DF-3B8A-F658-9F27-9D1488B41780}"/>
                      </a:ext>
                    </a:extLst>
                  </p:cNvPr>
                  <p:cNvSpPr txBox="1"/>
                  <p:nvPr/>
                </p:nvSpPr>
                <p:spPr>
                  <a:xfrm>
                    <a:off x="5805753" y="1572049"/>
                    <a:ext cx="551305"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Kicker</a:t>
                    </a:r>
                  </a:p>
                </p:txBody>
              </p:sp>
              <p:sp>
                <p:nvSpPr>
                  <p:cNvPr id="39" name="TextBox 38">
                    <a:extLst>
                      <a:ext uri="{FF2B5EF4-FFF2-40B4-BE49-F238E27FC236}">
                        <a16:creationId xmlns:a16="http://schemas.microsoft.com/office/drawing/2014/main" id="{B89FD614-2C94-0280-AF7D-5D8C81A61E9F}"/>
                      </a:ext>
                    </a:extLst>
                  </p:cNvPr>
                  <p:cNvSpPr txBox="1"/>
                  <p:nvPr/>
                </p:nvSpPr>
                <p:spPr>
                  <a:xfrm>
                    <a:off x="583520" y="1500182"/>
                    <a:ext cx="404278" cy="369332"/>
                  </a:xfrm>
                  <a:prstGeom prst="rect">
                    <a:avLst/>
                  </a:prstGeom>
                  <a:noFill/>
                </p:spPr>
                <p:txBody>
                  <a:bodyPr wrap="none" rtlCol="0">
                    <a:spAutoFit/>
                  </a:bodyPr>
                  <a:lstStyle/>
                  <a:p>
                    <a:r>
                      <a:rPr lang="en-US" dirty="0">
                        <a:solidFill>
                          <a:srgbClr val="FF0000"/>
                        </a:solidFill>
                        <a:latin typeface="Calibri Light" panose="020F0302020204030204" pitchFamily="34" charset="0"/>
                        <a:cs typeface="Calibri Light" panose="020F0302020204030204" pitchFamily="34" charset="0"/>
                      </a:rPr>
                      <a:t>H</a:t>
                    </a:r>
                    <a:r>
                      <a:rPr lang="en-US" baseline="30000" dirty="0">
                        <a:solidFill>
                          <a:srgbClr val="FF0000"/>
                        </a:solidFill>
                        <a:latin typeface="Calibri Light" panose="020F0302020204030204" pitchFamily="34" charset="0"/>
                        <a:cs typeface="Calibri Light" panose="020F0302020204030204" pitchFamily="34" charset="0"/>
                      </a:rPr>
                      <a:t>+</a:t>
                    </a:r>
                  </a:p>
                </p:txBody>
              </p:sp>
              <p:sp>
                <p:nvSpPr>
                  <p:cNvPr id="40" name="TextBox 39">
                    <a:extLst>
                      <a:ext uri="{FF2B5EF4-FFF2-40B4-BE49-F238E27FC236}">
                        <a16:creationId xmlns:a16="http://schemas.microsoft.com/office/drawing/2014/main" id="{064EAC23-DC2B-2004-79F8-432C87D9E5A7}"/>
                      </a:ext>
                    </a:extLst>
                  </p:cNvPr>
                  <p:cNvSpPr txBox="1"/>
                  <p:nvPr/>
                </p:nvSpPr>
                <p:spPr>
                  <a:xfrm>
                    <a:off x="587857" y="2208765"/>
                    <a:ext cx="344966" cy="369332"/>
                  </a:xfrm>
                  <a:prstGeom prst="rect">
                    <a:avLst/>
                  </a:prstGeom>
                  <a:noFill/>
                </p:spPr>
                <p:txBody>
                  <a:bodyPr wrap="none" rtlCol="0">
                    <a:spAutoFit/>
                  </a:bodyPr>
                  <a:lstStyle/>
                  <a:p>
                    <a:r>
                      <a:rPr lang="en-US" dirty="0">
                        <a:solidFill>
                          <a:srgbClr val="92B8EF"/>
                        </a:solidFill>
                        <a:latin typeface="Calibri Light" panose="020F0302020204030204" pitchFamily="34" charset="0"/>
                        <a:cs typeface="Calibri Light" panose="020F0302020204030204" pitchFamily="34" charset="0"/>
                      </a:rPr>
                      <a:t>e</a:t>
                    </a:r>
                    <a:r>
                      <a:rPr lang="en-US" baseline="30000" dirty="0">
                        <a:solidFill>
                          <a:srgbClr val="92B8EF"/>
                        </a:solidFill>
                        <a:latin typeface="Calibri Light" panose="020F0302020204030204" pitchFamily="34" charset="0"/>
                        <a:cs typeface="Calibri Light" panose="020F0302020204030204" pitchFamily="34" charset="0"/>
                      </a:rPr>
                      <a:t>-</a:t>
                    </a:r>
                  </a:p>
                </p:txBody>
              </p:sp>
              <p:sp>
                <p:nvSpPr>
                  <p:cNvPr id="41" name="TextBox 40">
                    <a:extLst>
                      <a:ext uri="{FF2B5EF4-FFF2-40B4-BE49-F238E27FC236}">
                        <a16:creationId xmlns:a16="http://schemas.microsoft.com/office/drawing/2014/main" id="{14BC2DBB-5DB2-801B-CF61-95FFDCC0A391}"/>
                      </a:ext>
                    </a:extLst>
                  </p:cNvPr>
                  <p:cNvSpPr txBox="1"/>
                  <p:nvPr/>
                </p:nvSpPr>
                <p:spPr>
                  <a:xfrm>
                    <a:off x="2366439" y="1765140"/>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3" name="TextBox 42">
                    <a:extLst>
                      <a:ext uri="{FF2B5EF4-FFF2-40B4-BE49-F238E27FC236}">
                        <a16:creationId xmlns:a16="http://schemas.microsoft.com/office/drawing/2014/main" id="{113DDB5B-FF30-1B1A-1645-14E231C60ADA}"/>
                      </a:ext>
                    </a:extLst>
                  </p:cNvPr>
                  <p:cNvSpPr txBox="1"/>
                  <p:nvPr/>
                </p:nvSpPr>
                <p:spPr>
                  <a:xfrm>
                    <a:off x="5144248"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8" name="Oval 47">
                    <a:extLst>
                      <a:ext uri="{FF2B5EF4-FFF2-40B4-BE49-F238E27FC236}">
                        <a16:creationId xmlns:a16="http://schemas.microsoft.com/office/drawing/2014/main" id="{ACA06D69-F719-6482-EFD8-F3C8661698AC}"/>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9" name="Oval 48">
                    <a:extLst>
                      <a:ext uri="{FF2B5EF4-FFF2-40B4-BE49-F238E27FC236}">
                        <a16:creationId xmlns:a16="http://schemas.microsoft.com/office/drawing/2014/main" id="{E7A6272C-D5C7-BB86-8DAC-7348EC2915EA}"/>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grpSp>
          <p:cxnSp>
            <p:nvCxnSpPr>
              <p:cNvPr id="15" name="Straight Connector 14">
                <a:extLst>
                  <a:ext uri="{FF2B5EF4-FFF2-40B4-BE49-F238E27FC236}">
                    <a16:creationId xmlns:a16="http://schemas.microsoft.com/office/drawing/2014/main" id="{2B174FC7-8ECB-9CF2-0223-0C7BDEF50C59}"/>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9EC0A8A-8DD5-1CC4-0E98-1B1CA7934498}"/>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Oval 9">
              <a:extLst>
                <a:ext uri="{FF2B5EF4-FFF2-40B4-BE49-F238E27FC236}">
                  <a16:creationId xmlns:a16="http://schemas.microsoft.com/office/drawing/2014/main" id="{7DEA0376-4211-0B15-EE5B-09605B82425A}"/>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F594964-10DD-8360-BFCB-BE23273421D2}"/>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337A527-2F1A-18D6-A023-C89546088418}"/>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0" name="Straight Arrow Connector 59">
            <a:extLst>
              <a:ext uri="{FF2B5EF4-FFF2-40B4-BE49-F238E27FC236}">
                <a16:creationId xmlns:a16="http://schemas.microsoft.com/office/drawing/2014/main" id="{A58845C5-BF7B-69A7-263D-5BA6C103397F}"/>
              </a:ext>
            </a:extLst>
          </p:cNvPr>
          <p:cNvCxnSpPr>
            <a:cxnSpLocks/>
          </p:cNvCxnSpPr>
          <p:nvPr/>
        </p:nvCxnSpPr>
        <p:spPr>
          <a:xfrm flipV="1">
            <a:off x="2408667" y="2236306"/>
            <a:ext cx="2230781" cy="159097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C4D13E6D-1A0D-CA6A-06E3-B84100A0CA75}"/>
              </a:ext>
            </a:extLst>
          </p:cNvPr>
          <p:cNvCxnSpPr>
            <a:cxnSpLocks/>
            <a:stCxn id="6" idx="0"/>
          </p:cNvCxnSpPr>
          <p:nvPr/>
        </p:nvCxnSpPr>
        <p:spPr>
          <a:xfrm flipH="1" flipV="1">
            <a:off x="5439756" y="2274493"/>
            <a:ext cx="672631" cy="143451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E3A826D5-22D2-37B0-0BD2-77159A51977C}"/>
              </a:ext>
            </a:extLst>
          </p:cNvPr>
          <p:cNvCxnSpPr>
            <a:cxnSpLocks/>
          </p:cNvCxnSpPr>
          <p:nvPr/>
        </p:nvCxnSpPr>
        <p:spPr>
          <a:xfrm flipH="1" flipV="1">
            <a:off x="6523553" y="2271170"/>
            <a:ext cx="3098535" cy="143731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1501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BE96F-B7C1-6A10-DA70-5D255906BCF1}"/>
              </a:ext>
            </a:extLst>
          </p:cNvPr>
          <p:cNvSpPr>
            <a:spLocks noGrp="1"/>
          </p:cNvSpPr>
          <p:nvPr>
            <p:ph type="title"/>
          </p:nvPr>
        </p:nvSpPr>
        <p:spPr/>
        <p:txBody>
          <a:bodyPr/>
          <a:lstStyle/>
          <a:p>
            <a:r>
              <a:rPr lang="en-US" dirty="0"/>
              <a:t>Amplifier second chicane</a:t>
            </a:r>
          </a:p>
        </p:txBody>
      </p:sp>
      <p:sp>
        <p:nvSpPr>
          <p:cNvPr id="4" name="Slide Number Placeholder 3">
            <a:extLst>
              <a:ext uri="{FF2B5EF4-FFF2-40B4-BE49-F238E27FC236}">
                <a16:creationId xmlns:a16="http://schemas.microsoft.com/office/drawing/2014/main" id="{515F4FF8-282A-6E13-ADAF-360590B5FD49}"/>
              </a:ext>
            </a:extLst>
          </p:cNvPr>
          <p:cNvSpPr>
            <a:spLocks noGrp="1"/>
          </p:cNvSpPr>
          <p:nvPr>
            <p:ph type="sldNum" sz="quarter" idx="4"/>
          </p:nvPr>
        </p:nvSpPr>
        <p:spPr/>
        <p:txBody>
          <a:bodyPr/>
          <a:lstStyle/>
          <a:p>
            <a:fld id="{933A556B-7C63-244D-9B7C-B0EA8042B330}" type="slidenum">
              <a:rPr lang="en-US" smtClean="0"/>
              <a:pPr/>
              <a:t>34</a:t>
            </a:fld>
            <a:endParaRPr lang="en-US" dirty="0"/>
          </a:p>
        </p:txBody>
      </p:sp>
      <p:pic>
        <p:nvPicPr>
          <p:cNvPr id="5" name="Picture 4">
            <a:extLst>
              <a:ext uri="{FF2B5EF4-FFF2-40B4-BE49-F238E27FC236}">
                <a16:creationId xmlns:a16="http://schemas.microsoft.com/office/drawing/2014/main" id="{91EAFDD8-858B-5AC6-1E16-1C0FDDB8389F}"/>
              </a:ext>
            </a:extLst>
          </p:cNvPr>
          <p:cNvPicPr/>
          <p:nvPr/>
        </p:nvPicPr>
        <p:blipFill>
          <a:blip r:embed="rId2"/>
          <a:stretch/>
        </p:blipFill>
        <p:spPr>
          <a:xfrm>
            <a:off x="4036172" y="3336404"/>
            <a:ext cx="3616180" cy="2276562"/>
          </a:xfrm>
          <a:prstGeom prst="rect">
            <a:avLst/>
          </a:prstGeom>
          <a:ln>
            <a:noFill/>
          </a:ln>
        </p:spPr>
      </p:pic>
      <p:pic>
        <p:nvPicPr>
          <p:cNvPr id="6" name="Picture 5">
            <a:extLst>
              <a:ext uri="{FF2B5EF4-FFF2-40B4-BE49-F238E27FC236}">
                <a16:creationId xmlns:a16="http://schemas.microsoft.com/office/drawing/2014/main" id="{CE3B8AF1-56C4-B9D9-B03C-4E554455B690}"/>
              </a:ext>
            </a:extLst>
          </p:cNvPr>
          <p:cNvPicPr/>
          <p:nvPr/>
        </p:nvPicPr>
        <p:blipFill>
          <a:blip r:embed="rId3"/>
          <a:stretch/>
        </p:blipFill>
        <p:spPr>
          <a:xfrm>
            <a:off x="7935222" y="3342708"/>
            <a:ext cx="3551580" cy="2323827"/>
          </a:xfrm>
          <a:prstGeom prst="rect">
            <a:avLst/>
          </a:prstGeom>
          <a:ln>
            <a:noFill/>
          </a:ln>
        </p:spPr>
      </p:pic>
      <p:pic>
        <p:nvPicPr>
          <p:cNvPr id="3" name="Picture 2">
            <a:extLst>
              <a:ext uri="{FF2B5EF4-FFF2-40B4-BE49-F238E27FC236}">
                <a16:creationId xmlns:a16="http://schemas.microsoft.com/office/drawing/2014/main" id="{B38AA994-3370-8534-CC18-74076D333B60}"/>
              </a:ext>
            </a:extLst>
          </p:cNvPr>
          <p:cNvPicPr/>
          <p:nvPr/>
        </p:nvPicPr>
        <p:blipFill>
          <a:blip r:embed="rId4"/>
          <a:stretch/>
        </p:blipFill>
        <p:spPr>
          <a:xfrm>
            <a:off x="699734" y="3326828"/>
            <a:ext cx="3146402" cy="2258749"/>
          </a:xfrm>
          <a:prstGeom prst="rect">
            <a:avLst/>
          </a:prstGeom>
          <a:ln>
            <a:noFill/>
          </a:ln>
        </p:spPr>
      </p:pic>
      <p:grpSp>
        <p:nvGrpSpPr>
          <p:cNvPr id="8" name="Group 7">
            <a:extLst>
              <a:ext uri="{FF2B5EF4-FFF2-40B4-BE49-F238E27FC236}">
                <a16:creationId xmlns:a16="http://schemas.microsoft.com/office/drawing/2014/main" id="{7A3FC668-2DCE-4AD5-8B33-386CE431FDEC}"/>
              </a:ext>
            </a:extLst>
          </p:cNvPr>
          <p:cNvGrpSpPr/>
          <p:nvPr/>
        </p:nvGrpSpPr>
        <p:grpSpPr>
          <a:xfrm>
            <a:off x="2623152" y="1216278"/>
            <a:ext cx="8099396" cy="1931281"/>
            <a:chOff x="1257503" y="1632024"/>
            <a:chExt cx="6628993" cy="1351201"/>
          </a:xfrm>
        </p:grpSpPr>
        <p:grpSp>
          <p:nvGrpSpPr>
            <p:cNvPr id="9" name="Group 8">
              <a:extLst>
                <a:ext uri="{FF2B5EF4-FFF2-40B4-BE49-F238E27FC236}">
                  <a16:creationId xmlns:a16="http://schemas.microsoft.com/office/drawing/2014/main" id="{AA2C08DA-D244-E088-38AB-F73909054754}"/>
                </a:ext>
              </a:extLst>
            </p:cNvPr>
            <p:cNvGrpSpPr/>
            <p:nvPr/>
          </p:nvGrpSpPr>
          <p:grpSpPr>
            <a:xfrm>
              <a:off x="1257503" y="1632024"/>
              <a:ext cx="6628993" cy="1351201"/>
              <a:chOff x="1169943" y="1200636"/>
              <a:chExt cx="6628993" cy="1351201"/>
            </a:xfrm>
          </p:grpSpPr>
          <p:cxnSp>
            <p:nvCxnSpPr>
              <p:cNvPr id="13" name="Straight Connector 12">
                <a:extLst>
                  <a:ext uri="{FF2B5EF4-FFF2-40B4-BE49-F238E27FC236}">
                    <a16:creationId xmlns:a16="http://schemas.microsoft.com/office/drawing/2014/main" id="{A2C4BC3C-3455-3C2B-E072-E3C38FE6444E}"/>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C788BB68-1E0C-7EAC-E7E6-F3729644205E}"/>
                  </a:ext>
                </a:extLst>
              </p:cNvPr>
              <p:cNvGrpSpPr/>
              <p:nvPr/>
            </p:nvGrpSpPr>
            <p:grpSpPr>
              <a:xfrm>
                <a:off x="1169943" y="1200636"/>
                <a:ext cx="6628993" cy="1351201"/>
                <a:chOff x="583520" y="1226896"/>
                <a:chExt cx="6628993" cy="1351201"/>
              </a:xfrm>
            </p:grpSpPr>
            <p:sp>
              <p:nvSpPr>
                <p:cNvPr id="17" name="TextBox 16">
                  <a:extLst>
                    <a:ext uri="{FF2B5EF4-FFF2-40B4-BE49-F238E27FC236}">
                      <a16:creationId xmlns:a16="http://schemas.microsoft.com/office/drawing/2014/main" id="{2BDA188E-849B-C82E-8731-B42F87290BE3}"/>
                    </a:ext>
                  </a:extLst>
                </p:cNvPr>
                <p:cNvSpPr txBox="1"/>
                <p:nvPr/>
              </p:nvSpPr>
              <p:spPr>
                <a:xfrm>
                  <a:off x="4264313" y="1226896"/>
                  <a:ext cx="511679" cy="307777"/>
                </a:xfrm>
                <a:prstGeom prst="rect">
                  <a:avLst/>
                </a:prstGeom>
                <a:noFill/>
              </p:spPr>
              <p:txBody>
                <a:bodyPr wrap="none" rtlCol="0">
                  <a:spAutoFit/>
                </a:bodyPr>
                <a:lstStyle/>
                <a:p>
                  <a:r>
                    <a:rPr lang="en-US" sz="1400" dirty="0">
                      <a:solidFill>
                        <a:srgbClr val="0432FF"/>
                      </a:solidFill>
                      <a:latin typeface="Calibri Light" panose="020F0302020204030204" pitchFamily="34" charset="0"/>
                      <a:cs typeface="Calibri Light" panose="020F0302020204030204" pitchFamily="34" charset="0"/>
                    </a:rPr>
                    <a:t>E&lt;E</a:t>
                  </a:r>
                  <a:r>
                    <a:rPr lang="en-US" sz="1400" baseline="-25000" dirty="0">
                      <a:solidFill>
                        <a:srgbClr val="0432FF"/>
                      </a:solidFill>
                      <a:latin typeface="Calibri Light" panose="020F0302020204030204" pitchFamily="34" charset="0"/>
                      <a:cs typeface="Calibri Light" panose="020F0302020204030204" pitchFamily="34" charset="0"/>
                    </a:rPr>
                    <a:t>0</a:t>
                  </a:r>
                </a:p>
              </p:txBody>
            </p:sp>
            <p:grpSp>
              <p:nvGrpSpPr>
                <p:cNvPr id="18" name="Group 17">
                  <a:extLst>
                    <a:ext uri="{FF2B5EF4-FFF2-40B4-BE49-F238E27FC236}">
                      <a16:creationId xmlns:a16="http://schemas.microsoft.com/office/drawing/2014/main" id="{300B7D25-354D-9111-ABA9-F63EA423858B}"/>
                    </a:ext>
                  </a:extLst>
                </p:cNvPr>
                <p:cNvGrpSpPr/>
                <p:nvPr/>
              </p:nvGrpSpPr>
              <p:grpSpPr>
                <a:xfrm>
                  <a:off x="583520" y="1393724"/>
                  <a:ext cx="6628993" cy="1184373"/>
                  <a:chOff x="583520" y="1393724"/>
                  <a:chExt cx="6628993" cy="1184373"/>
                </a:xfrm>
              </p:grpSpPr>
              <p:cxnSp>
                <p:nvCxnSpPr>
                  <p:cNvPr id="19" name="Straight Arrow Connector 18">
                    <a:extLst>
                      <a:ext uri="{FF2B5EF4-FFF2-40B4-BE49-F238E27FC236}">
                        <a16:creationId xmlns:a16="http://schemas.microsoft.com/office/drawing/2014/main" id="{B7F9C76C-DFCD-C2EA-058C-62867A8D4EFF}"/>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B299B6F-C4E9-A763-53B4-B288898107A9}"/>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1BB115D-EF56-F156-0692-86EAFE46BE0F}"/>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E2331D6-39FA-C06F-822C-540D95F7E8B8}"/>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9EE60BB-DE77-4BCB-B845-DD6CA4FCC8E1}"/>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409CFF1-FE58-B932-AE5E-B186F4859710}"/>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8395AE6-2891-4371-73A7-1AFC945E7AFE}"/>
                      </a:ext>
                    </a:extLst>
                  </p:cNvPr>
                  <p:cNvSpPr txBox="1"/>
                  <p:nvPr/>
                </p:nvSpPr>
                <p:spPr>
                  <a:xfrm>
                    <a:off x="4407736" y="1502018"/>
                    <a:ext cx="511679" cy="307777"/>
                  </a:xfrm>
                  <a:prstGeom prst="rect">
                    <a:avLst/>
                  </a:prstGeom>
                  <a:noFill/>
                </p:spPr>
                <p:txBody>
                  <a:bodyPr wrap="none" rtlCol="0">
                    <a:spAutoFit/>
                  </a:bodyPr>
                  <a:lstStyle/>
                  <a:p>
                    <a:r>
                      <a:rPr lang="en-US" sz="1400" dirty="0">
                        <a:solidFill>
                          <a:srgbClr val="FF0000"/>
                        </a:solidFill>
                        <a:latin typeface="Calibri Light" panose="020F0302020204030204" pitchFamily="34" charset="0"/>
                        <a:cs typeface="Calibri Light" panose="020F0302020204030204" pitchFamily="34" charset="0"/>
                      </a:rPr>
                      <a:t>E&gt;E</a:t>
                    </a:r>
                    <a:r>
                      <a:rPr lang="en-US" sz="1400" baseline="-25000" dirty="0">
                        <a:solidFill>
                          <a:srgbClr val="FF0000"/>
                        </a:solidFill>
                        <a:latin typeface="Calibri Light" panose="020F0302020204030204" pitchFamily="34" charset="0"/>
                        <a:cs typeface="Calibri Light" panose="020F0302020204030204" pitchFamily="34" charset="0"/>
                      </a:rPr>
                      <a:t>0</a:t>
                    </a:r>
                  </a:p>
                </p:txBody>
              </p:sp>
              <p:cxnSp>
                <p:nvCxnSpPr>
                  <p:cNvPr id="26" name="Straight Arrow Connector 25">
                    <a:extLst>
                      <a:ext uri="{FF2B5EF4-FFF2-40B4-BE49-F238E27FC236}">
                        <a16:creationId xmlns:a16="http://schemas.microsoft.com/office/drawing/2014/main" id="{05886537-F468-B601-143C-5A795350F357}"/>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FA8CC374-4670-220A-EB43-569A73015730}"/>
                      </a:ext>
                    </a:extLst>
                  </p:cNvPr>
                  <p:cNvGrpSpPr/>
                  <p:nvPr/>
                </p:nvGrpSpPr>
                <p:grpSpPr>
                  <a:xfrm>
                    <a:off x="642143" y="1849048"/>
                    <a:ext cx="3501425" cy="515222"/>
                    <a:chOff x="642143" y="1849048"/>
                    <a:chExt cx="3501425" cy="515222"/>
                  </a:xfrm>
                </p:grpSpPr>
                <p:cxnSp>
                  <p:nvCxnSpPr>
                    <p:cNvPr id="43" name="Straight Arrow Connector 42">
                      <a:extLst>
                        <a:ext uri="{FF2B5EF4-FFF2-40B4-BE49-F238E27FC236}">
                          <a16:creationId xmlns:a16="http://schemas.microsoft.com/office/drawing/2014/main" id="{DE5E9204-DC33-1D47-50D5-8F9305F5DB78}"/>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B1714DA-E2A3-5709-EC68-512E805E161B}"/>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F838EBC-7790-3D34-4CCD-86C88B8AB96F}"/>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A0E11AF-42E5-56A9-7E89-C8D90857B618}"/>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CFD799A-7D9A-9A8F-002C-F2BE1E366260}"/>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E13FBE1-AC12-3D5D-24EC-13DAB8E9925E}"/>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DB4B97E-C484-EAC3-9E48-458CD643B09B}"/>
                        </a:ext>
                      </a:extLst>
                    </p:cNvPr>
                    <p:cNvCxnSpPr>
                      <a:cxnSpLocks/>
                    </p:cNvCxnSpPr>
                    <p:nvPr/>
                  </p:nvCxnSpPr>
                  <p:spPr>
                    <a:xfrm flipH="1">
                      <a:off x="2750209" y="1849048"/>
                      <a:ext cx="1393359" cy="1005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a:extLst>
                      <a:ext uri="{FF2B5EF4-FFF2-40B4-BE49-F238E27FC236}">
                        <a16:creationId xmlns:a16="http://schemas.microsoft.com/office/drawing/2014/main" id="{EFE4F31D-7B7B-58B3-ED5C-8C7428EF6F92}"/>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2D17C20-18C3-BB7D-C469-BBA8D7FA674B}"/>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BBF53AC-DD1B-3ABC-6D1F-55A3AFE54226}"/>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9E2DAFD-1995-6530-0FC7-76DED0C011ED}"/>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48CA7A8-6037-B84D-C7F0-4D8DD0CBE05E}"/>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45575C8-8CB1-1329-D639-30A5D420DA61}"/>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50CB0F9-3001-0FBD-C11E-664836D4DEA4}"/>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036F1AE-2FB7-7AA1-111D-10A6AF002017}"/>
                      </a:ext>
                    </a:extLst>
                  </p:cNvPr>
                  <p:cNvSpPr txBox="1"/>
                  <p:nvPr/>
                </p:nvSpPr>
                <p:spPr>
                  <a:xfrm>
                    <a:off x="1296673" y="1573583"/>
                    <a:ext cx="842154"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Modulator</a:t>
                    </a:r>
                  </a:p>
                </p:txBody>
              </p:sp>
              <p:sp>
                <p:nvSpPr>
                  <p:cNvPr id="36" name="TextBox 35">
                    <a:extLst>
                      <a:ext uri="{FF2B5EF4-FFF2-40B4-BE49-F238E27FC236}">
                        <a16:creationId xmlns:a16="http://schemas.microsoft.com/office/drawing/2014/main" id="{6031DC31-22A5-20FB-A0A3-2A2A8D46DC1A}"/>
                      </a:ext>
                    </a:extLst>
                  </p:cNvPr>
                  <p:cNvSpPr txBox="1"/>
                  <p:nvPr/>
                </p:nvSpPr>
                <p:spPr>
                  <a:xfrm>
                    <a:off x="5805753" y="1572049"/>
                    <a:ext cx="551305"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Kicker</a:t>
                    </a:r>
                  </a:p>
                </p:txBody>
              </p:sp>
              <p:sp>
                <p:nvSpPr>
                  <p:cNvPr id="37" name="TextBox 36">
                    <a:extLst>
                      <a:ext uri="{FF2B5EF4-FFF2-40B4-BE49-F238E27FC236}">
                        <a16:creationId xmlns:a16="http://schemas.microsoft.com/office/drawing/2014/main" id="{40E14EEE-B8C6-19E5-A123-EC2E6D232752}"/>
                      </a:ext>
                    </a:extLst>
                  </p:cNvPr>
                  <p:cNvSpPr txBox="1"/>
                  <p:nvPr/>
                </p:nvSpPr>
                <p:spPr>
                  <a:xfrm>
                    <a:off x="583520" y="1500182"/>
                    <a:ext cx="404278" cy="369332"/>
                  </a:xfrm>
                  <a:prstGeom prst="rect">
                    <a:avLst/>
                  </a:prstGeom>
                  <a:noFill/>
                </p:spPr>
                <p:txBody>
                  <a:bodyPr wrap="none" rtlCol="0">
                    <a:spAutoFit/>
                  </a:bodyPr>
                  <a:lstStyle/>
                  <a:p>
                    <a:r>
                      <a:rPr lang="en-US" dirty="0">
                        <a:solidFill>
                          <a:srgbClr val="FF0000"/>
                        </a:solidFill>
                        <a:latin typeface="Calibri Light" panose="020F0302020204030204" pitchFamily="34" charset="0"/>
                        <a:cs typeface="Calibri Light" panose="020F0302020204030204" pitchFamily="34" charset="0"/>
                      </a:rPr>
                      <a:t>H</a:t>
                    </a:r>
                    <a:r>
                      <a:rPr lang="en-US" baseline="30000" dirty="0">
                        <a:solidFill>
                          <a:srgbClr val="FF0000"/>
                        </a:solidFill>
                        <a:latin typeface="Calibri Light" panose="020F0302020204030204" pitchFamily="34" charset="0"/>
                        <a:cs typeface="Calibri Light" panose="020F0302020204030204" pitchFamily="34" charset="0"/>
                      </a:rPr>
                      <a:t>+</a:t>
                    </a:r>
                  </a:p>
                </p:txBody>
              </p:sp>
              <p:sp>
                <p:nvSpPr>
                  <p:cNvPr id="38" name="TextBox 37">
                    <a:extLst>
                      <a:ext uri="{FF2B5EF4-FFF2-40B4-BE49-F238E27FC236}">
                        <a16:creationId xmlns:a16="http://schemas.microsoft.com/office/drawing/2014/main" id="{A33F9967-DAC0-08B8-8BD3-EAAEFFBF7C17}"/>
                      </a:ext>
                    </a:extLst>
                  </p:cNvPr>
                  <p:cNvSpPr txBox="1"/>
                  <p:nvPr/>
                </p:nvSpPr>
                <p:spPr>
                  <a:xfrm>
                    <a:off x="587857" y="2208765"/>
                    <a:ext cx="344966" cy="369332"/>
                  </a:xfrm>
                  <a:prstGeom prst="rect">
                    <a:avLst/>
                  </a:prstGeom>
                  <a:noFill/>
                </p:spPr>
                <p:txBody>
                  <a:bodyPr wrap="none" rtlCol="0">
                    <a:spAutoFit/>
                  </a:bodyPr>
                  <a:lstStyle/>
                  <a:p>
                    <a:r>
                      <a:rPr lang="en-US" dirty="0">
                        <a:solidFill>
                          <a:srgbClr val="92B8EF"/>
                        </a:solidFill>
                        <a:latin typeface="Calibri Light" panose="020F0302020204030204" pitchFamily="34" charset="0"/>
                        <a:cs typeface="Calibri Light" panose="020F0302020204030204" pitchFamily="34" charset="0"/>
                      </a:rPr>
                      <a:t>e</a:t>
                    </a:r>
                    <a:r>
                      <a:rPr lang="en-US" baseline="30000" dirty="0">
                        <a:solidFill>
                          <a:srgbClr val="92B8EF"/>
                        </a:solidFill>
                        <a:latin typeface="Calibri Light" panose="020F0302020204030204" pitchFamily="34" charset="0"/>
                        <a:cs typeface="Calibri Light" panose="020F0302020204030204" pitchFamily="34" charset="0"/>
                      </a:rPr>
                      <a:t>-</a:t>
                    </a:r>
                  </a:p>
                </p:txBody>
              </p:sp>
              <p:sp>
                <p:nvSpPr>
                  <p:cNvPr id="39" name="TextBox 38">
                    <a:extLst>
                      <a:ext uri="{FF2B5EF4-FFF2-40B4-BE49-F238E27FC236}">
                        <a16:creationId xmlns:a16="http://schemas.microsoft.com/office/drawing/2014/main" id="{E23E795A-074C-C572-21AF-72421E08FC85}"/>
                      </a:ext>
                    </a:extLst>
                  </p:cNvPr>
                  <p:cNvSpPr txBox="1"/>
                  <p:nvPr/>
                </p:nvSpPr>
                <p:spPr>
                  <a:xfrm>
                    <a:off x="2366439" y="1765140"/>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0" name="TextBox 39">
                    <a:extLst>
                      <a:ext uri="{FF2B5EF4-FFF2-40B4-BE49-F238E27FC236}">
                        <a16:creationId xmlns:a16="http://schemas.microsoft.com/office/drawing/2014/main" id="{293484EE-1DDA-F720-B9E5-7C7E2401E404}"/>
                      </a:ext>
                    </a:extLst>
                  </p:cNvPr>
                  <p:cNvSpPr txBox="1"/>
                  <p:nvPr/>
                </p:nvSpPr>
                <p:spPr>
                  <a:xfrm>
                    <a:off x="5144248"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1" name="Oval 40">
                    <a:extLst>
                      <a:ext uri="{FF2B5EF4-FFF2-40B4-BE49-F238E27FC236}">
                        <a16:creationId xmlns:a16="http://schemas.microsoft.com/office/drawing/2014/main" id="{4074A760-2389-9FF7-C872-1F67D8EB9B84}"/>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2" name="Oval 41">
                    <a:extLst>
                      <a:ext uri="{FF2B5EF4-FFF2-40B4-BE49-F238E27FC236}">
                        <a16:creationId xmlns:a16="http://schemas.microsoft.com/office/drawing/2014/main" id="{4B538798-E518-7FA3-2DFF-F0AB5E714AEE}"/>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grpSp>
          <p:cxnSp>
            <p:nvCxnSpPr>
              <p:cNvPr id="15" name="Straight Connector 14">
                <a:extLst>
                  <a:ext uri="{FF2B5EF4-FFF2-40B4-BE49-F238E27FC236}">
                    <a16:creationId xmlns:a16="http://schemas.microsoft.com/office/drawing/2014/main" id="{02969B7C-1C08-A15B-49EC-421C231CA7AF}"/>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C7C2A5C-D660-760F-D9B4-DDD3282610CD}"/>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Oval 9">
              <a:extLst>
                <a:ext uri="{FF2B5EF4-FFF2-40B4-BE49-F238E27FC236}">
                  <a16:creationId xmlns:a16="http://schemas.microsoft.com/office/drawing/2014/main" id="{462CA198-BB7A-2823-7DF3-55251B9C2AEE}"/>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67FFC1B-AD54-1C8E-EBE1-67C1A9A3FBA0}"/>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219DEA0-8EF1-A9B2-97E2-0E9DD27CCF6C}"/>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1" name="Straight Arrow Connector 50">
            <a:extLst>
              <a:ext uri="{FF2B5EF4-FFF2-40B4-BE49-F238E27FC236}">
                <a16:creationId xmlns:a16="http://schemas.microsoft.com/office/drawing/2014/main" id="{E8905AA1-159B-14D2-9761-DD23D0F803A8}"/>
              </a:ext>
            </a:extLst>
          </p:cNvPr>
          <p:cNvCxnSpPr>
            <a:cxnSpLocks/>
          </p:cNvCxnSpPr>
          <p:nvPr/>
        </p:nvCxnSpPr>
        <p:spPr>
          <a:xfrm flipV="1">
            <a:off x="6652063" y="2200016"/>
            <a:ext cx="2152828" cy="15699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90ADFFB0-BCDA-F3AA-7569-AB8A0A96F1A3}"/>
              </a:ext>
            </a:extLst>
          </p:cNvPr>
          <p:cNvCxnSpPr>
            <a:cxnSpLocks/>
          </p:cNvCxnSpPr>
          <p:nvPr/>
        </p:nvCxnSpPr>
        <p:spPr>
          <a:xfrm flipH="1" flipV="1">
            <a:off x="8892893" y="2202080"/>
            <a:ext cx="1335722" cy="1231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41CECD68-9E6E-6229-E4B8-08F028AB2BF1}"/>
              </a:ext>
            </a:extLst>
          </p:cNvPr>
          <p:cNvCxnSpPr>
            <a:cxnSpLocks/>
          </p:cNvCxnSpPr>
          <p:nvPr/>
        </p:nvCxnSpPr>
        <p:spPr>
          <a:xfrm flipV="1">
            <a:off x="3375688" y="2164936"/>
            <a:ext cx="1937902" cy="1379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04C6BCB7-6777-4F04-0119-6D66C1AC9B83}"/>
              </a:ext>
            </a:extLst>
          </p:cNvPr>
          <p:cNvSpPr txBox="1"/>
          <p:nvPr/>
        </p:nvSpPr>
        <p:spPr>
          <a:xfrm>
            <a:off x="4396002" y="5947263"/>
            <a:ext cx="4284827" cy="369332"/>
          </a:xfrm>
          <a:prstGeom prst="rect">
            <a:avLst/>
          </a:prstGeom>
          <a:noFill/>
        </p:spPr>
        <p:txBody>
          <a:bodyPr wrap="none" rtlCol="0">
            <a:spAutoFit/>
          </a:bodyPr>
          <a:lstStyle/>
          <a:p>
            <a:r>
              <a:rPr lang="en-US" b="1" i="1" dirty="0">
                <a:solidFill>
                  <a:srgbClr val="02AA01"/>
                </a:solidFill>
                <a:latin typeface="Avenir Heavy Oblique" panose="02000503020000020003" pitchFamily="2" charset="0"/>
              </a:rPr>
              <a:t>Micro bunch density is increased ~ 8X</a:t>
            </a:r>
          </a:p>
        </p:txBody>
      </p:sp>
      <p:sp>
        <p:nvSpPr>
          <p:cNvPr id="61" name="TextBox 60">
            <a:extLst>
              <a:ext uri="{FF2B5EF4-FFF2-40B4-BE49-F238E27FC236}">
                <a16:creationId xmlns:a16="http://schemas.microsoft.com/office/drawing/2014/main" id="{903AA6AE-94C7-456F-3D9D-726A882DFF63}"/>
              </a:ext>
            </a:extLst>
          </p:cNvPr>
          <p:cNvSpPr txBox="1"/>
          <p:nvPr/>
        </p:nvSpPr>
        <p:spPr>
          <a:xfrm>
            <a:off x="8027212" y="3470177"/>
            <a:ext cx="476412" cy="369332"/>
          </a:xfrm>
          <a:prstGeom prst="rect">
            <a:avLst/>
          </a:prstGeom>
          <a:solidFill>
            <a:schemeClr val="bg1"/>
          </a:solidFill>
        </p:spPr>
        <p:txBody>
          <a:bodyPr wrap="none" rtlCol="0">
            <a:spAutoFit/>
          </a:bodyPr>
          <a:lstStyle/>
          <a:p>
            <a:r>
              <a:rPr lang="en-US" dirty="0"/>
              <a:t>1.0</a:t>
            </a:r>
          </a:p>
        </p:txBody>
      </p:sp>
      <p:sp>
        <p:nvSpPr>
          <p:cNvPr id="62" name="TextBox 61">
            <a:extLst>
              <a:ext uri="{FF2B5EF4-FFF2-40B4-BE49-F238E27FC236}">
                <a16:creationId xmlns:a16="http://schemas.microsoft.com/office/drawing/2014/main" id="{C4FAFDF2-3CFA-89A3-0CD5-8BD531FAB73E}"/>
              </a:ext>
            </a:extLst>
          </p:cNvPr>
          <p:cNvSpPr txBox="1"/>
          <p:nvPr/>
        </p:nvSpPr>
        <p:spPr>
          <a:xfrm>
            <a:off x="693777" y="3429000"/>
            <a:ext cx="593432" cy="369332"/>
          </a:xfrm>
          <a:prstGeom prst="rect">
            <a:avLst/>
          </a:prstGeom>
          <a:solidFill>
            <a:schemeClr val="bg1"/>
          </a:solidFill>
        </p:spPr>
        <p:txBody>
          <a:bodyPr wrap="none" rtlCol="0">
            <a:spAutoFit/>
          </a:bodyPr>
          <a:lstStyle/>
          <a:p>
            <a:r>
              <a:rPr lang="en-US" dirty="0"/>
              <a:t>0.12</a:t>
            </a:r>
          </a:p>
        </p:txBody>
      </p:sp>
    </p:spTree>
    <p:extLst>
      <p:ext uri="{BB962C8B-B14F-4D97-AF65-F5344CB8AC3E}">
        <p14:creationId xmlns:p14="http://schemas.microsoft.com/office/powerpoint/2010/main" val="7235110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5765B-C29E-866E-F6E6-7AB47CBA4936}"/>
              </a:ext>
            </a:extLst>
          </p:cNvPr>
          <p:cNvSpPr>
            <a:spLocks noGrp="1"/>
          </p:cNvSpPr>
          <p:nvPr>
            <p:ph type="title"/>
          </p:nvPr>
        </p:nvSpPr>
        <p:spPr/>
        <p:txBody>
          <a:bodyPr/>
          <a:lstStyle/>
          <a:p>
            <a:r>
              <a:rPr lang="en-US" dirty="0"/>
              <a:t>Kicker section</a:t>
            </a:r>
          </a:p>
        </p:txBody>
      </p:sp>
      <p:sp>
        <p:nvSpPr>
          <p:cNvPr id="4" name="Slide Number Placeholder 3">
            <a:extLst>
              <a:ext uri="{FF2B5EF4-FFF2-40B4-BE49-F238E27FC236}">
                <a16:creationId xmlns:a16="http://schemas.microsoft.com/office/drawing/2014/main" id="{F857AC80-6D9D-E99D-A828-2A5809CBAC68}"/>
              </a:ext>
            </a:extLst>
          </p:cNvPr>
          <p:cNvSpPr>
            <a:spLocks noGrp="1"/>
          </p:cNvSpPr>
          <p:nvPr>
            <p:ph type="sldNum" sz="quarter" idx="4"/>
          </p:nvPr>
        </p:nvSpPr>
        <p:spPr/>
        <p:txBody>
          <a:bodyPr/>
          <a:lstStyle/>
          <a:p>
            <a:fld id="{933A556B-7C63-244D-9B7C-B0EA8042B330}" type="slidenum">
              <a:rPr lang="en-US" smtClean="0"/>
              <a:pPr/>
              <a:t>35</a:t>
            </a:fld>
            <a:endParaRPr lang="en-US" dirty="0"/>
          </a:p>
        </p:txBody>
      </p:sp>
      <p:pic>
        <p:nvPicPr>
          <p:cNvPr id="5" name="Picture 4">
            <a:extLst>
              <a:ext uri="{FF2B5EF4-FFF2-40B4-BE49-F238E27FC236}">
                <a16:creationId xmlns:a16="http://schemas.microsoft.com/office/drawing/2014/main" id="{360145ED-FFE7-733F-5531-C81185117513}"/>
              </a:ext>
            </a:extLst>
          </p:cNvPr>
          <p:cNvPicPr/>
          <p:nvPr/>
        </p:nvPicPr>
        <p:blipFill>
          <a:blip r:embed="rId3"/>
          <a:stretch/>
        </p:blipFill>
        <p:spPr>
          <a:xfrm>
            <a:off x="1183236" y="3657269"/>
            <a:ext cx="4572000" cy="2322720"/>
          </a:xfrm>
          <a:prstGeom prst="rect">
            <a:avLst/>
          </a:prstGeom>
          <a:ln>
            <a:noFill/>
          </a:ln>
        </p:spPr>
      </p:pic>
      <p:pic>
        <p:nvPicPr>
          <p:cNvPr id="7" name="Picture 6">
            <a:extLst>
              <a:ext uri="{FF2B5EF4-FFF2-40B4-BE49-F238E27FC236}">
                <a16:creationId xmlns:a16="http://schemas.microsoft.com/office/drawing/2014/main" id="{2E0670AE-48EF-166E-E146-5E0C0CA224DD}"/>
              </a:ext>
            </a:extLst>
          </p:cNvPr>
          <p:cNvPicPr/>
          <p:nvPr/>
        </p:nvPicPr>
        <p:blipFill>
          <a:blip r:embed="rId4"/>
          <a:stretch/>
        </p:blipFill>
        <p:spPr>
          <a:xfrm>
            <a:off x="6338170" y="3698739"/>
            <a:ext cx="4572000" cy="2322720"/>
          </a:xfrm>
          <a:prstGeom prst="rect">
            <a:avLst/>
          </a:prstGeom>
          <a:ln>
            <a:noFill/>
          </a:ln>
        </p:spPr>
      </p:pic>
      <p:grpSp>
        <p:nvGrpSpPr>
          <p:cNvPr id="3" name="Group 2">
            <a:extLst>
              <a:ext uri="{FF2B5EF4-FFF2-40B4-BE49-F238E27FC236}">
                <a16:creationId xmlns:a16="http://schemas.microsoft.com/office/drawing/2014/main" id="{07854E2E-5464-3092-B7B4-A690BB96187E}"/>
              </a:ext>
            </a:extLst>
          </p:cNvPr>
          <p:cNvGrpSpPr/>
          <p:nvPr/>
        </p:nvGrpSpPr>
        <p:grpSpPr>
          <a:xfrm>
            <a:off x="2184904" y="1269450"/>
            <a:ext cx="8099396" cy="1772724"/>
            <a:chOff x="1257503" y="1632024"/>
            <a:chExt cx="6628993" cy="1240268"/>
          </a:xfrm>
        </p:grpSpPr>
        <p:grpSp>
          <p:nvGrpSpPr>
            <p:cNvPr id="6" name="Group 5">
              <a:extLst>
                <a:ext uri="{FF2B5EF4-FFF2-40B4-BE49-F238E27FC236}">
                  <a16:creationId xmlns:a16="http://schemas.microsoft.com/office/drawing/2014/main" id="{EC2ABC51-1A82-6E3D-EB9E-81EAD6E34B65}"/>
                </a:ext>
              </a:extLst>
            </p:cNvPr>
            <p:cNvGrpSpPr/>
            <p:nvPr/>
          </p:nvGrpSpPr>
          <p:grpSpPr>
            <a:xfrm>
              <a:off x="1257503" y="1632024"/>
              <a:ext cx="6628993" cy="1240268"/>
              <a:chOff x="1169943" y="1200636"/>
              <a:chExt cx="6628993" cy="1240268"/>
            </a:xfrm>
          </p:grpSpPr>
          <p:cxnSp>
            <p:nvCxnSpPr>
              <p:cNvPr id="11" name="Straight Connector 10">
                <a:extLst>
                  <a:ext uri="{FF2B5EF4-FFF2-40B4-BE49-F238E27FC236}">
                    <a16:creationId xmlns:a16="http://schemas.microsoft.com/office/drawing/2014/main" id="{FE1A45D8-1709-16E9-159F-C6F19DBA914F}"/>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6F54FEF9-2DEC-F56A-8978-63AD6F2305A4}"/>
                  </a:ext>
                </a:extLst>
              </p:cNvPr>
              <p:cNvGrpSpPr/>
              <p:nvPr/>
            </p:nvGrpSpPr>
            <p:grpSpPr>
              <a:xfrm>
                <a:off x="1169943" y="1200636"/>
                <a:ext cx="6628993" cy="1240268"/>
                <a:chOff x="583520" y="1226896"/>
                <a:chExt cx="6628993" cy="1240268"/>
              </a:xfrm>
            </p:grpSpPr>
            <p:sp>
              <p:nvSpPr>
                <p:cNvPr id="15" name="TextBox 14">
                  <a:extLst>
                    <a:ext uri="{FF2B5EF4-FFF2-40B4-BE49-F238E27FC236}">
                      <a16:creationId xmlns:a16="http://schemas.microsoft.com/office/drawing/2014/main" id="{DFA7411A-DF13-DA58-1E95-C9A2AF1F48C2}"/>
                    </a:ext>
                  </a:extLst>
                </p:cNvPr>
                <p:cNvSpPr txBox="1"/>
                <p:nvPr/>
              </p:nvSpPr>
              <p:spPr>
                <a:xfrm>
                  <a:off x="4264313" y="1226896"/>
                  <a:ext cx="477826" cy="215333"/>
                </a:xfrm>
                <a:prstGeom prst="rect">
                  <a:avLst/>
                </a:prstGeom>
                <a:noFill/>
              </p:spPr>
              <p:txBody>
                <a:bodyPr wrap="none" rtlCol="0">
                  <a:spAutoFit/>
                </a:bodyPr>
                <a:lstStyle/>
                <a:p>
                  <a:r>
                    <a:rPr lang="en-US" sz="1400" dirty="0">
                      <a:solidFill>
                        <a:srgbClr val="0432FF"/>
                      </a:solidFill>
                      <a:latin typeface="Avenir Book" panose="02000503020000020003" pitchFamily="2" charset="0"/>
                      <a:cs typeface="Calibri Light" panose="020F0302020204030204" pitchFamily="34" charset="0"/>
                    </a:rPr>
                    <a:t>E&lt;E</a:t>
                  </a:r>
                  <a:r>
                    <a:rPr lang="en-US" sz="1400" baseline="-25000" dirty="0">
                      <a:solidFill>
                        <a:srgbClr val="0432FF"/>
                      </a:solidFill>
                      <a:latin typeface="Avenir Book" panose="02000503020000020003" pitchFamily="2" charset="0"/>
                      <a:cs typeface="Calibri Light" panose="020F0302020204030204" pitchFamily="34" charset="0"/>
                    </a:rPr>
                    <a:t>0</a:t>
                  </a:r>
                </a:p>
              </p:txBody>
            </p:sp>
            <p:grpSp>
              <p:nvGrpSpPr>
                <p:cNvPr id="16" name="Group 15">
                  <a:extLst>
                    <a:ext uri="{FF2B5EF4-FFF2-40B4-BE49-F238E27FC236}">
                      <a16:creationId xmlns:a16="http://schemas.microsoft.com/office/drawing/2014/main" id="{D6916C1C-E2A5-D112-02DF-50E07570F6EA}"/>
                    </a:ext>
                  </a:extLst>
                </p:cNvPr>
                <p:cNvGrpSpPr/>
                <p:nvPr/>
              </p:nvGrpSpPr>
              <p:grpSpPr>
                <a:xfrm>
                  <a:off x="583520" y="1393724"/>
                  <a:ext cx="6628993" cy="1073440"/>
                  <a:chOff x="583520" y="1393724"/>
                  <a:chExt cx="6628993" cy="1073440"/>
                </a:xfrm>
              </p:grpSpPr>
              <p:cxnSp>
                <p:nvCxnSpPr>
                  <p:cNvPr id="17" name="Straight Arrow Connector 16">
                    <a:extLst>
                      <a:ext uri="{FF2B5EF4-FFF2-40B4-BE49-F238E27FC236}">
                        <a16:creationId xmlns:a16="http://schemas.microsoft.com/office/drawing/2014/main" id="{0A5C92FE-776C-9DC8-5E9B-86AAB8B99B36}"/>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DED1F2F-E23C-9DE6-2F94-13E873EA7F99}"/>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475AC82-3E60-6BB9-7D10-E851EF4EBCAA}"/>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319B006-98BC-B3E3-AC3E-4A3623863CDE}"/>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B17A161-3D4C-F0FC-8EB0-C9BE4F2B5A23}"/>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55A988D-31A4-CE80-7524-19AEF54F97EA}"/>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CF9659D-4FB1-E590-A7A8-22034229FEF6}"/>
                      </a:ext>
                    </a:extLst>
                  </p:cNvPr>
                  <p:cNvSpPr txBox="1"/>
                  <p:nvPr/>
                </p:nvSpPr>
                <p:spPr>
                  <a:xfrm>
                    <a:off x="4407736" y="1502018"/>
                    <a:ext cx="477826" cy="215333"/>
                  </a:xfrm>
                  <a:prstGeom prst="rect">
                    <a:avLst/>
                  </a:prstGeom>
                  <a:noFill/>
                </p:spPr>
                <p:txBody>
                  <a:bodyPr wrap="none" rtlCol="0">
                    <a:spAutoFit/>
                  </a:bodyPr>
                  <a:lstStyle/>
                  <a:p>
                    <a:r>
                      <a:rPr lang="en-US" sz="1400" dirty="0">
                        <a:solidFill>
                          <a:srgbClr val="FF0000"/>
                        </a:solidFill>
                        <a:latin typeface="Avenir Book" panose="02000503020000020003" pitchFamily="2" charset="0"/>
                        <a:cs typeface="Calibri Light" panose="020F0302020204030204" pitchFamily="34" charset="0"/>
                      </a:rPr>
                      <a:t>E&gt;E</a:t>
                    </a:r>
                    <a:r>
                      <a:rPr lang="en-US" sz="1400" baseline="-25000" dirty="0">
                        <a:solidFill>
                          <a:srgbClr val="FF0000"/>
                        </a:solidFill>
                        <a:latin typeface="Avenir Book" panose="02000503020000020003" pitchFamily="2" charset="0"/>
                        <a:cs typeface="Calibri Light" panose="020F0302020204030204" pitchFamily="34" charset="0"/>
                      </a:rPr>
                      <a:t>0</a:t>
                    </a:r>
                  </a:p>
                </p:txBody>
              </p:sp>
              <p:cxnSp>
                <p:nvCxnSpPr>
                  <p:cNvPr id="24" name="Straight Arrow Connector 23">
                    <a:extLst>
                      <a:ext uri="{FF2B5EF4-FFF2-40B4-BE49-F238E27FC236}">
                        <a16:creationId xmlns:a16="http://schemas.microsoft.com/office/drawing/2014/main" id="{0E610DF6-52E3-5883-2976-544C7DC58A10}"/>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7F400946-A9B2-8679-759E-9A924EAE5BCA}"/>
                      </a:ext>
                    </a:extLst>
                  </p:cNvPr>
                  <p:cNvGrpSpPr/>
                  <p:nvPr/>
                </p:nvGrpSpPr>
                <p:grpSpPr>
                  <a:xfrm>
                    <a:off x="642143" y="1841632"/>
                    <a:ext cx="3151862" cy="522638"/>
                    <a:chOff x="642143" y="1841632"/>
                    <a:chExt cx="3151862" cy="522638"/>
                  </a:xfrm>
                </p:grpSpPr>
                <p:cxnSp>
                  <p:nvCxnSpPr>
                    <p:cNvPr id="48" name="Straight Arrow Connector 47">
                      <a:extLst>
                        <a:ext uri="{FF2B5EF4-FFF2-40B4-BE49-F238E27FC236}">
                          <a16:creationId xmlns:a16="http://schemas.microsoft.com/office/drawing/2014/main" id="{8A14C5D1-5A6A-E9C7-EC76-7220DDC85D30}"/>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5C07C4A-9561-C75E-A5FC-36D379E18157}"/>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3451C0-F5C3-DA95-B77B-07BCB506BC08}"/>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5391319-61EF-FBED-E741-FC3AF5F76724}"/>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6E9AD69-A7FD-D301-43D1-F033C72C9B77}"/>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315ED54-115D-EB65-01E8-53A5A564481B}"/>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E77496B-2D25-3130-D0F0-F9E4E5774544}"/>
                        </a:ext>
                      </a:extLst>
                    </p:cNvPr>
                    <p:cNvCxnSpPr>
                      <a:cxnSpLocks/>
                    </p:cNvCxnSpPr>
                    <p:nvPr/>
                  </p:nvCxnSpPr>
                  <p:spPr>
                    <a:xfrm flipH="1">
                      <a:off x="2750209" y="1850158"/>
                      <a:ext cx="954419" cy="894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952D8B4-5D52-105F-BF14-DC359F3DC7AA}"/>
                        </a:ext>
                      </a:extLst>
                    </p:cNvPr>
                    <p:cNvCxnSpPr>
                      <a:cxnSpLocks/>
                    </p:cNvCxnSpPr>
                    <p:nvPr/>
                  </p:nvCxnSpPr>
                  <p:spPr>
                    <a:xfrm flipH="1" flipV="1">
                      <a:off x="3693576"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26" name="Straight Arrow Connector 25">
                    <a:extLst>
                      <a:ext uri="{FF2B5EF4-FFF2-40B4-BE49-F238E27FC236}">
                        <a16:creationId xmlns:a16="http://schemas.microsoft.com/office/drawing/2014/main" id="{4561B762-9C3A-E793-EED1-368BB5932002}"/>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62A1379-1001-144A-3A14-7FF31508587B}"/>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33374F8-913B-D776-CB06-FE860C8D217E}"/>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B2D2EF6-5619-DA52-3351-7CBF2D8A14A4}"/>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6FCE0F4-708E-F722-D2CE-E45AB8D00DE6}"/>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5B2AE88-F0A0-5C48-C9AD-69A7EBCC39DB}"/>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B765D5E-47A1-C6B2-A2C5-8CB5F4CF9C77}"/>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7E4F717-F2E8-A923-A626-E42D39DDA8AA}"/>
                      </a:ext>
                    </a:extLst>
                  </p:cNvPr>
                  <p:cNvCxnSpPr>
                    <a:cxnSpLocks/>
                  </p:cNvCxnSpPr>
                  <p:nvPr/>
                </p:nvCxnSpPr>
                <p:spPr>
                  <a:xfrm flipV="1">
                    <a:off x="4053630"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286A252-BBE5-00B0-ACE1-94F143A657CF}"/>
                      </a:ext>
                    </a:extLst>
                  </p:cNvPr>
                  <p:cNvCxnSpPr>
                    <a:cxnSpLocks/>
                  </p:cNvCxnSpPr>
                  <p:nvPr/>
                </p:nvCxnSpPr>
                <p:spPr>
                  <a:xfrm>
                    <a:off x="3781169" y="2034966"/>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4299F06-04D0-297A-CFE0-15017CA8190E}"/>
                      </a:ext>
                    </a:extLst>
                  </p:cNvPr>
                  <p:cNvSpPr txBox="1"/>
                  <p:nvPr/>
                </p:nvSpPr>
                <p:spPr>
                  <a:xfrm>
                    <a:off x="1296673" y="1573583"/>
                    <a:ext cx="738910" cy="193799"/>
                  </a:xfrm>
                  <a:prstGeom prst="rect">
                    <a:avLst/>
                  </a:prstGeom>
                  <a:noFill/>
                </p:spPr>
                <p:txBody>
                  <a:bodyPr wrap="none" rtlCol="0">
                    <a:spAutoFit/>
                  </a:bodyPr>
                  <a:lstStyle/>
                  <a:p>
                    <a:r>
                      <a:rPr lang="en-US" sz="1200" dirty="0">
                        <a:latin typeface="Avenir Book" panose="02000503020000020003" pitchFamily="2" charset="0"/>
                        <a:cs typeface="Calibri Light" panose="020F0302020204030204" pitchFamily="34" charset="0"/>
                      </a:rPr>
                      <a:t>Modulator</a:t>
                    </a:r>
                  </a:p>
                </p:txBody>
              </p:sp>
              <p:sp>
                <p:nvSpPr>
                  <p:cNvPr id="36" name="TextBox 35">
                    <a:extLst>
                      <a:ext uri="{FF2B5EF4-FFF2-40B4-BE49-F238E27FC236}">
                        <a16:creationId xmlns:a16="http://schemas.microsoft.com/office/drawing/2014/main" id="{2F7EAD61-DCA9-B4E8-9353-48813F75BFB0}"/>
                      </a:ext>
                    </a:extLst>
                  </p:cNvPr>
                  <p:cNvSpPr txBox="1"/>
                  <p:nvPr/>
                </p:nvSpPr>
                <p:spPr>
                  <a:xfrm>
                    <a:off x="5805753" y="1572049"/>
                    <a:ext cx="492257" cy="193799"/>
                  </a:xfrm>
                  <a:prstGeom prst="rect">
                    <a:avLst/>
                  </a:prstGeom>
                  <a:noFill/>
                </p:spPr>
                <p:txBody>
                  <a:bodyPr wrap="none" rtlCol="0">
                    <a:spAutoFit/>
                  </a:bodyPr>
                  <a:lstStyle/>
                  <a:p>
                    <a:r>
                      <a:rPr lang="en-US" sz="1200" dirty="0">
                        <a:latin typeface="Avenir Book" panose="02000503020000020003" pitchFamily="2" charset="0"/>
                        <a:cs typeface="Calibri Light" panose="020F0302020204030204" pitchFamily="34" charset="0"/>
                      </a:rPr>
                      <a:t>Kicker</a:t>
                    </a:r>
                  </a:p>
                </p:txBody>
              </p:sp>
              <p:sp>
                <p:nvSpPr>
                  <p:cNvPr id="37" name="TextBox 36">
                    <a:extLst>
                      <a:ext uri="{FF2B5EF4-FFF2-40B4-BE49-F238E27FC236}">
                        <a16:creationId xmlns:a16="http://schemas.microsoft.com/office/drawing/2014/main" id="{28858ADB-267B-8D8F-D5E1-24C8B4D3843A}"/>
                      </a:ext>
                    </a:extLst>
                  </p:cNvPr>
                  <p:cNvSpPr txBox="1"/>
                  <p:nvPr/>
                </p:nvSpPr>
                <p:spPr>
                  <a:xfrm>
                    <a:off x="583520" y="1500182"/>
                    <a:ext cx="371554" cy="258399"/>
                  </a:xfrm>
                  <a:prstGeom prst="rect">
                    <a:avLst/>
                  </a:prstGeom>
                  <a:noFill/>
                </p:spPr>
                <p:txBody>
                  <a:bodyPr wrap="none" rtlCol="0">
                    <a:spAutoFit/>
                  </a:bodyPr>
                  <a:lstStyle/>
                  <a:p>
                    <a:r>
                      <a:rPr lang="en-US" dirty="0">
                        <a:solidFill>
                          <a:srgbClr val="FF0000"/>
                        </a:solidFill>
                        <a:latin typeface="Avenir Book" panose="02000503020000020003" pitchFamily="2" charset="0"/>
                        <a:cs typeface="Calibri Light" panose="020F0302020204030204" pitchFamily="34" charset="0"/>
                      </a:rPr>
                      <a:t>H</a:t>
                    </a:r>
                    <a:r>
                      <a:rPr lang="en-US" baseline="30000" dirty="0">
                        <a:solidFill>
                          <a:srgbClr val="FF0000"/>
                        </a:solidFill>
                        <a:latin typeface="Avenir Book" panose="02000503020000020003" pitchFamily="2" charset="0"/>
                        <a:cs typeface="Calibri Light" panose="020F0302020204030204" pitchFamily="34" charset="0"/>
                      </a:rPr>
                      <a:t>+</a:t>
                    </a:r>
                  </a:p>
                </p:txBody>
              </p:sp>
              <p:sp>
                <p:nvSpPr>
                  <p:cNvPr id="38" name="TextBox 37">
                    <a:extLst>
                      <a:ext uri="{FF2B5EF4-FFF2-40B4-BE49-F238E27FC236}">
                        <a16:creationId xmlns:a16="http://schemas.microsoft.com/office/drawing/2014/main" id="{63E4D700-95BC-DD03-11EF-63BEFD160F94}"/>
                      </a:ext>
                    </a:extLst>
                  </p:cNvPr>
                  <p:cNvSpPr txBox="1"/>
                  <p:nvPr/>
                </p:nvSpPr>
                <p:spPr>
                  <a:xfrm>
                    <a:off x="587857" y="2208765"/>
                    <a:ext cx="298083" cy="258399"/>
                  </a:xfrm>
                  <a:prstGeom prst="rect">
                    <a:avLst/>
                  </a:prstGeom>
                  <a:noFill/>
                </p:spPr>
                <p:txBody>
                  <a:bodyPr wrap="none" rtlCol="0">
                    <a:spAutoFit/>
                  </a:bodyPr>
                  <a:lstStyle/>
                  <a:p>
                    <a:r>
                      <a:rPr lang="en-US" dirty="0">
                        <a:solidFill>
                          <a:srgbClr val="92B8EF"/>
                        </a:solidFill>
                        <a:latin typeface="Avenir Book" panose="02000503020000020003" pitchFamily="2" charset="0"/>
                        <a:cs typeface="Calibri Light" panose="020F0302020204030204" pitchFamily="34" charset="0"/>
                      </a:rPr>
                      <a:t>e</a:t>
                    </a:r>
                    <a:r>
                      <a:rPr lang="en-US" baseline="30000" dirty="0">
                        <a:solidFill>
                          <a:srgbClr val="92B8EF"/>
                        </a:solidFill>
                        <a:latin typeface="Avenir Book" panose="02000503020000020003" pitchFamily="2" charset="0"/>
                        <a:cs typeface="Calibri Light" panose="020F0302020204030204" pitchFamily="34" charset="0"/>
                      </a:rPr>
                      <a:t>-</a:t>
                    </a:r>
                  </a:p>
                </p:txBody>
              </p:sp>
              <p:sp>
                <p:nvSpPr>
                  <p:cNvPr id="39" name="TextBox 38">
                    <a:extLst>
                      <a:ext uri="{FF2B5EF4-FFF2-40B4-BE49-F238E27FC236}">
                        <a16:creationId xmlns:a16="http://schemas.microsoft.com/office/drawing/2014/main" id="{6399DB9E-4CA4-B999-1D72-8EECDCDE261C}"/>
                      </a:ext>
                    </a:extLst>
                  </p:cNvPr>
                  <p:cNvSpPr txBox="1"/>
                  <p:nvPr/>
                </p:nvSpPr>
                <p:spPr>
                  <a:xfrm>
                    <a:off x="2366439" y="1765140"/>
                    <a:ext cx="320388" cy="193799"/>
                  </a:xfrm>
                  <a:prstGeom prst="rect">
                    <a:avLst/>
                  </a:prstGeom>
                  <a:noFill/>
                </p:spPr>
                <p:txBody>
                  <a:bodyPr wrap="none" rtlCol="0">
                    <a:spAutoFit/>
                  </a:bodyPr>
                  <a:lstStyle/>
                  <a:p>
                    <a:r>
                      <a:rPr lang="en-US" sz="1200" dirty="0">
                        <a:solidFill>
                          <a:srgbClr val="92B8EF"/>
                        </a:solidFill>
                        <a:latin typeface="Avenir Book" panose="02000503020000020003" pitchFamily="2" charset="0"/>
                        <a:cs typeface="Calibri Light" panose="020F0302020204030204" pitchFamily="34" charset="0"/>
                      </a:rPr>
                      <a:t>R</a:t>
                    </a:r>
                    <a:r>
                      <a:rPr lang="en-US" sz="1200" baseline="-25000" dirty="0">
                        <a:solidFill>
                          <a:srgbClr val="92B8EF"/>
                        </a:solidFill>
                        <a:latin typeface="Avenir Book" panose="02000503020000020003" pitchFamily="2" charset="0"/>
                        <a:cs typeface="Calibri Light" panose="020F0302020204030204" pitchFamily="34" charset="0"/>
                      </a:rPr>
                      <a:t>56</a:t>
                    </a:r>
                  </a:p>
                </p:txBody>
              </p:sp>
              <p:sp>
                <p:nvSpPr>
                  <p:cNvPr id="40" name="TextBox 39">
                    <a:extLst>
                      <a:ext uri="{FF2B5EF4-FFF2-40B4-BE49-F238E27FC236}">
                        <a16:creationId xmlns:a16="http://schemas.microsoft.com/office/drawing/2014/main" id="{CB232D26-AFA7-86D2-58AD-055C592E07CE}"/>
                      </a:ext>
                    </a:extLst>
                  </p:cNvPr>
                  <p:cNvSpPr txBox="1"/>
                  <p:nvPr/>
                </p:nvSpPr>
                <p:spPr>
                  <a:xfrm>
                    <a:off x="3708721" y="1762159"/>
                    <a:ext cx="320388" cy="193799"/>
                  </a:xfrm>
                  <a:prstGeom prst="rect">
                    <a:avLst/>
                  </a:prstGeom>
                  <a:noFill/>
                </p:spPr>
                <p:txBody>
                  <a:bodyPr wrap="none" rtlCol="0">
                    <a:spAutoFit/>
                  </a:bodyPr>
                  <a:lstStyle/>
                  <a:p>
                    <a:r>
                      <a:rPr lang="en-US" sz="1200" dirty="0">
                        <a:solidFill>
                          <a:srgbClr val="92B8EF"/>
                        </a:solidFill>
                        <a:latin typeface="Avenir Book" panose="02000503020000020003" pitchFamily="2" charset="0"/>
                        <a:cs typeface="Calibri Light" panose="020F0302020204030204" pitchFamily="34" charset="0"/>
                      </a:rPr>
                      <a:t>R</a:t>
                    </a:r>
                    <a:r>
                      <a:rPr lang="en-US" sz="1200" baseline="-25000" dirty="0">
                        <a:solidFill>
                          <a:srgbClr val="92B8EF"/>
                        </a:solidFill>
                        <a:latin typeface="Avenir Book" panose="02000503020000020003" pitchFamily="2" charset="0"/>
                        <a:cs typeface="Calibri Light" panose="020F0302020204030204" pitchFamily="34" charset="0"/>
                      </a:rPr>
                      <a:t>56</a:t>
                    </a:r>
                  </a:p>
                </p:txBody>
              </p:sp>
              <p:sp>
                <p:nvSpPr>
                  <p:cNvPr id="41" name="TextBox 40">
                    <a:extLst>
                      <a:ext uri="{FF2B5EF4-FFF2-40B4-BE49-F238E27FC236}">
                        <a16:creationId xmlns:a16="http://schemas.microsoft.com/office/drawing/2014/main" id="{949401E7-D919-5AA9-4309-9BA4B9ECEFF9}"/>
                      </a:ext>
                    </a:extLst>
                  </p:cNvPr>
                  <p:cNvSpPr txBox="1"/>
                  <p:nvPr/>
                </p:nvSpPr>
                <p:spPr>
                  <a:xfrm>
                    <a:off x="5144248" y="1762159"/>
                    <a:ext cx="320388" cy="193799"/>
                  </a:xfrm>
                  <a:prstGeom prst="rect">
                    <a:avLst/>
                  </a:prstGeom>
                  <a:noFill/>
                </p:spPr>
                <p:txBody>
                  <a:bodyPr wrap="none" rtlCol="0">
                    <a:spAutoFit/>
                  </a:bodyPr>
                  <a:lstStyle/>
                  <a:p>
                    <a:r>
                      <a:rPr lang="en-US" sz="1200" dirty="0">
                        <a:solidFill>
                          <a:srgbClr val="92B8EF"/>
                        </a:solidFill>
                        <a:latin typeface="Avenir Book" panose="02000503020000020003" pitchFamily="2" charset="0"/>
                        <a:cs typeface="Calibri Light" panose="020F0302020204030204" pitchFamily="34" charset="0"/>
                      </a:rPr>
                      <a:t>R</a:t>
                    </a:r>
                    <a:r>
                      <a:rPr lang="en-US" sz="1200" baseline="-25000" dirty="0">
                        <a:solidFill>
                          <a:srgbClr val="92B8EF"/>
                        </a:solidFill>
                        <a:latin typeface="Avenir Book" panose="02000503020000020003" pitchFamily="2" charset="0"/>
                        <a:cs typeface="Calibri Light" panose="020F0302020204030204" pitchFamily="34" charset="0"/>
                      </a:rPr>
                      <a:t>56</a:t>
                    </a:r>
                  </a:p>
                </p:txBody>
              </p:sp>
              <p:sp>
                <p:nvSpPr>
                  <p:cNvPr id="42" name="Oval 41">
                    <a:extLst>
                      <a:ext uri="{FF2B5EF4-FFF2-40B4-BE49-F238E27FC236}">
                        <a16:creationId xmlns:a16="http://schemas.microsoft.com/office/drawing/2014/main" id="{ECBDC821-5337-EA23-77C3-BCCA69131BB6}"/>
                      </a:ext>
                    </a:extLst>
                  </p:cNvPr>
                  <p:cNvSpPr/>
                  <p:nvPr/>
                </p:nvSpPr>
                <p:spPr>
                  <a:xfrm>
                    <a:off x="1145281" y="2007045"/>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sp>
                <p:nvSpPr>
                  <p:cNvPr id="43" name="Oval 42">
                    <a:extLst>
                      <a:ext uri="{FF2B5EF4-FFF2-40B4-BE49-F238E27FC236}">
                        <a16:creationId xmlns:a16="http://schemas.microsoft.com/office/drawing/2014/main" id="{DF408361-DAB6-1148-B9C0-3D71878F14D0}"/>
                      </a:ext>
                    </a:extLst>
                  </p:cNvPr>
                  <p:cNvSpPr/>
                  <p:nvPr/>
                </p:nvSpPr>
                <p:spPr>
                  <a:xfrm>
                    <a:off x="5574054" y="2005958"/>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sp>
                <p:nvSpPr>
                  <p:cNvPr id="44" name="Oval 43">
                    <a:extLst>
                      <a:ext uri="{FF2B5EF4-FFF2-40B4-BE49-F238E27FC236}">
                        <a16:creationId xmlns:a16="http://schemas.microsoft.com/office/drawing/2014/main" id="{23A9E750-0829-71DB-9CED-E8A8FA753A38}"/>
                      </a:ext>
                    </a:extLst>
                  </p:cNvPr>
                  <p:cNvSpPr/>
                  <p:nvPr/>
                </p:nvSpPr>
                <p:spPr>
                  <a:xfrm>
                    <a:off x="1721782" y="2028752"/>
                    <a:ext cx="53103"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sp>
                <p:nvSpPr>
                  <p:cNvPr id="45" name="Oval 44">
                    <a:extLst>
                      <a:ext uri="{FF2B5EF4-FFF2-40B4-BE49-F238E27FC236}">
                        <a16:creationId xmlns:a16="http://schemas.microsoft.com/office/drawing/2014/main" id="{78BE4CE9-93E0-35C2-348E-B3C8E0D39D90}"/>
                      </a:ext>
                    </a:extLst>
                  </p:cNvPr>
                  <p:cNvSpPr/>
                  <p:nvPr/>
                </p:nvSpPr>
                <p:spPr>
                  <a:xfrm>
                    <a:off x="6160404" y="2012188"/>
                    <a:ext cx="52872"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sp>
                <p:nvSpPr>
                  <p:cNvPr id="46" name="Oval 45">
                    <a:extLst>
                      <a:ext uri="{FF2B5EF4-FFF2-40B4-BE49-F238E27FC236}">
                        <a16:creationId xmlns:a16="http://schemas.microsoft.com/office/drawing/2014/main" id="{1528E3E5-B0ED-8724-D82C-B4D90E5E55C6}"/>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sp>
                <p:nvSpPr>
                  <p:cNvPr id="47" name="Oval 46">
                    <a:extLst>
                      <a:ext uri="{FF2B5EF4-FFF2-40B4-BE49-F238E27FC236}">
                        <a16:creationId xmlns:a16="http://schemas.microsoft.com/office/drawing/2014/main" id="{6474A4EB-78D0-E8F4-8813-8BAE5C8F41FA}"/>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cs typeface="Calibri Light" panose="020F0302020204030204" pitchFamily="34" charset="0"/>
                    </a:endParaRPr>
                  </a:p>
                </p:txBody>
              </p:sp>
            </p:grpSp>
          </p:grpSp>
          <p:cxnSp>
            <p:nvCxnSpPr>
              <p:cNvPr id="13" name="Straight Connector 12">
                <a:extLst>
                  <a:ext uri="{FF2B5EF4-FFF2-40B4-BE49-F238E27FC236}">
                    <a16:creationId xmlns:a16="http://schemas.microsoft.com/office/drawing/2014/main" id="{0B1EA9AA-F444-259E-F653-80071ACEAE5E}"/>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FB35066-756C-27EE-8077-B561F1A232D3}"/>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 name="Oval 7">
              <a:extLst>
                <a:ext uri="{FF2B5EF4-FFF2-40B4-BE49-F238E27FC236}">
                  <a16:creationId xmlns:a16="http://schemas.microsoft.com/office/drawing/2014/main" id="{BDA759B8-A782-1C66-5968-06D33843346C}"/>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9" name="Oval 8">
              <a:extLst>
                <a:ext uri="{FF2B5EF4-FFF2-40B4-BE49-F238E27FC236}">
                  <a16:creationId xmlns:a16="http://schemas.microsoft.com/office/drawing/2014/main" id="{68350030-2482-D7E1-5E6B-E54B4DE46146}"/>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10" name="Oval 9">
              <a:extLst>
                <a:ext uri="{FF2B5EF4-FFF2-40B4-BE49-F238E27FC236}">
                  <a16:creationId xmlns:a16="http://schemas.microsoft.com/office/drawing/2014/main" id="{BF9AE343-BEE6-1730-2E1E-4FDAD45E146D}"/>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grpSp>
      <p:sp>
        <p:nvSpPr>
          <p:cNvPr id="56" name="TextBox 55">
            <a:extLst>
              <a:ext uri="{FF2B5EF4-FFF2-40B4-BE49-F238E27FC236}">
                <a16:creationId xmlns:a16="http://schemas.microsoft.com/office/drawing/2014/main" id="{D0BA61DE-D600-9522-E6AA-74C06A496CA9}"/>
              </a:ext>
            </a:extLst>
          </p:cNvPr>
          <p:cNvSpPr txBox="1"/>
          <p:nvPr/>
        </p:nvSpPr>
        <p:spPr>
          <a:xfrm>
            <a:off x="1894361" y="3206467"/>
            <a:ext cx="8731878" cy="369332"/>
          </a:xfrm>
          <a:prstGeom prst="rect">
            <a:avLst/>
          </a:prstGeom>
          <a:noFill/>
        </p:spPr>
        <p:txBody>
          <a:bodyPr wrap="none" rtlCol="0">
            <a:spAutoFit/>
          </a:bodyPr>
          <a:lstStyle/>
          <a:p>
            <a:r>
              <a:rPr lang="en-US" dirty="0">
                <a:latin typeface="Avenir Book" panose="02000503020000020003" pitchFamily="2" charset="0"/>
              </a:rPr>
              <a:t>if one amplifier is not enough, we can have a second amplifier to get a higher gain.</a:t>
            </a:r>
          </a:p>
        </p:txBody>
      </p:sp>
      <p:sp>
        <p:nvSpPr>
          <p:cNvPr id="57" name="Oval 56">
            <a:extLst>
              <a:ext uri="{FF2B5EF4-FFF2-40B4-BE49-F238E27FC236}">
                <a16:creationId xmlns:a16="http://schemas.microsoft.com/office/drawing/2014/main" id="{446EF694-9565-D53A-E192-9E119A59E051}"/>
              </a:ext>
            </a:extLst>
          </p:cNvPr>
          <p:cNvSpPr/>
          <p:nvPr/>
        </p:nvSpPr>
        <p:spPr>
          <a:xfrm>
            <a:off x="8850144" y="4751700"/>
            <a:ext cx="79502" cy="91701"/>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58" name="Oval 57">
            <a:extLst>
              <a:ext uri="{FF2B5EF4-FFF2-40B4-BE49-F238E27FC236}">
                <a16:creationId xmlns:a16="http://schemas.microsoft.com/office/drawing/2014/main" id="{B881CA5D-B295-7796-8F9D-5D2CA9911CDE}"/>
              </a:ext>
            </a:extLst>
          </p:cNvPr>
          <p:cNvSpPr/>
          <p:nvPr/>
        </p:nvSpPr>
        <p:spPr>
          <a:xfrm>
            <a:off x="8626973" y="4748885"/>
            <a:ext cx="79502" cy="91701"/>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59" name="Oval 58">
            <a:extLst>
              <a:ext uri="{FF2B5EF4-FFF2-40B4-BE49-F238E27FC236}">
                <a16:creationId xmlns:a16="http://schemas.microsoft.com/office/drawing/2014/main" id="{0EFEF909-5A89-BB7F-C719-280014A23DCC}"/>
              </a:ext>
            </a:extLst>
          </p:cNvPr>
          <p:cNvSpPr/>
          <p:nvPr/>
        </p:nvSpPr>
        <p:spPr>
          <a:xfrm>
            <a:off x="8403802" y="4768398"/>
            <a:ext cx="79502" cy="9170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
        <p:nvSpPr>
          <p:cNvPr id="60" name="TextBox 59">
            <a:extLst>
              <a:ext uri="{FF2B5EF4-FFF2-40B4-BE49-F238E27FC236}">
                <a16:creationId xmlns:a16="http://schemas.microsoft.com/office/drawing/2014/main" id="{D0D6F563-5838-3231-6214-68718C79F4C1}"/>
              </a:ext>
            </a:extLst>
          </p:cNvPr>
          <p:cNvSpPr txBox="1"/>
          <p:nvPr/>
        </p:nvSpPr>
        <p:spPr>
          <a:xfrm>
            <a:off x="2184904" y="6021459"/>
            <a:ext cx="2738891" cy="369332"/>
          </a:xfrm>
          <a:prstGeom prst="rect">
            <a:avLst/>
          </a:prstGeom>
          <a:noFill/>
        </p:spPr>
        <p:txBody>
          <a:bodyPr wrap="none" rtlCol="0">
            <a:spAutoFit/>
          </a:bodyPr>
          <a:lstStyle/>
          <a:p>
            <a:r>
              <a:rPr lang="en-US" dirty="0">
                <a:latin typeface="Avenir Book" panose="02000503020000020003" pitchFamily="2" charset="0"/>
              </a:rPr>
              <a:t>Electron density in kicker</a:t>
            </a:r>
          </a:p>
        </p:txBody>
      </p:sp>
      <p:sp>
        <p:nvSpPr>
          <p:cNvPr id="61" name="TextBox 60">
            <a:extLst>
              <a:ext uri="{FF2B5EF4-FFF2-40B4-BE49-F238E27FC236}">
                <a16:creationId xmlns:a16="http://schemas.microsoft.com/office/drawing/2014/main" id="{7BA1AF9F-A57E-4214-BD0F-F02D3B5DD5D3}"/>
              </a:ext>
            </a:extLst>
          </p:cNvPr>
          <p:cNvSpPr txBox="1"/>
          <p:nvPr/>
        </p:nvSpPr>
        <p:spPr>
          <a:xfrm>
            <a:off x="6777613" y="6002023"/>
            <a:ext cx="4132542" cy="369332"/>
          </a:xfrm>
          <a:prstGeom prst="rect">
            <a:avLst/>
          </a:prstGeom>
          <a:noFill/>
        </p:spPr>
        <p:txBody>
          <a:bodyPr wrap="none" rtlCol="0">
            <a:spAutoFit/>
          </a:bodyPr>
          <a:lstStyle/>
          <a:p>
            <a:r>
              <a:rPr lang="en-US" dirty="0">
                <a:latin typeface="Avenir Book" panose="02000503020000020003" pitchFamily="2" charset="0"/>
              </a:rPr>
              <a:t>Micro bunched electron wake in kicker</a:t>
            </a:r>
          </a:p>
        </p:txBody>
      </p:sp>
      <p:cxnSp>
        <p:nvCxnSpPr>
          <p:cNvPr id="63" name="Straight Arrow Connector 62">
            <a:extLst>
              <a:ext uri="{FF2B5EF4-FFF2-40B4-BE49-F238E27FC236}">
                <a16:creationId xmlns:a16="http://schemas.microsoft.com/office/drawing/2014/main" id="{DEC04B70-1EEB-5C02-131E-82C20AF0CAAE}"/>
              </a:ext>
            </a:extLst>
          </p:cNvPr>
          <p:cNvCxnSpPr/>
          <p:nvPr/>
        </p:nvCxnSpPr>
        <p:spPr>
          <a:xfrm>
            <a:off x="8424699" y="4804821"/>
            <a:ext cx="1806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61ADFC09-C6C4-C5E3-47BC-963494440193}"/>
              </a:ext>
            </a:extLst>
          </p:cNvPr>
          <p:cNvCxnSpPr>
            <a:cxnSpLocks/>
            <a:stCxn id="57" idx="6"/>
          </p:cNvCxnSpPr>
          <p:nvPr/>
        </p:nvCxnSpPr>
        <p:spPr>
          <a:xfrm flipH="1">
            <a:off x="8728132" y="4797551"/>
            <a:ext cx="201514" cy="72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Down Arrow 66">
            <a:extLst>
              <a:ext uri="{FF2B5EF4-FFF2-40B4-BE49-F238E27FC236}">
                <a16:creationId xmlns:a16="http://schemas.microsoft.com/office/drawing/2014/main" id="{8B97F89F-4E5D-B3F2-92AF-83EEBB178251}"/>
              </a:ext>
            </a:extLst>
          </p:cNvPr>
          <p:cNvSpPr/>
          <p:nvPr/>
        </p:nvSpPr>
        <p:spPr>
          <a:xfrm>
            <a:off x="8738126" y="1167668"/>
            <a:ext cx="482392" cy="62991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Book" panose="02000503020000020003" pitchFamily="2" charset="0"/>
            </a:endParaRPr>
          </a:p>
        </p:txBody>
      </p:sp>
    </p:spTree>
    <p:extLst>
      <p:ext uri="{BB962C8B-B14F-4D97-AF65-F5344CB8AC3E}">
        <p14:creationId xmlns:p14="http://schemas.microsoft.com/office/powerpoint/2010/main" val="2037692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512A7-53E0-3875-DB8E-784DEF48CF26}"/>
              </a:ext>
            </a:extLst>
          </p:cNvPr>
          <p:cNvSpPr>
            <a:spLocks noGrp="1"/>
          </p:cNvSpPr>
          <p:nvPr>
            <p:ph type="title"/>
          </p:nvPr>
        </p:nvSpPr>
        <p:spPr/>
        <p:txBody>
          <a:bodyPr/>
          <a:lstStyle/>
          <a:p>
            <a:r>
              <a:rPr lang="en-US" dirty="0"/>
              <a:t>3D cooling codes development and comparison</a:t>
            </a:r>
          </a:p>
        </p:txBody>
      </p:sp>
      <p:sp>
        <p:nvSpPr>
          <p:cNvPr id="3" name="Content Placeholder 2">
            <a:extLst>
              <a:ext uri="{FF2B5EF4-FFF2-40B4-BE49-F238E27FC236}">
                <a16:creationId xmlns:a16="http://schemas.microsoft.com/office/drawing/2014/main" id="{2E545C4A-DB74-4751-D02F-840DC5656FA4}"/>
              </a:ext>
            </a:extLst>
          </p:cNvPr>
          <p:cNvSpPr>
            <a:spLocks noGrp="1"/>
          </p:cNvSpPr>
          <p:nvPr>
            <p:ph idx="1"/>
          </p:nvPr>
        </p:nvSpPr>
        <p:spPr>
          <a:xfrm>
            <a:off x="1613388" y="1480367"/>
            <a:ext cx="8884130" cy="1971123"/>
          </a:xfrm>
        </p:spPr>
        <p:txBody>
          <a:bodyPr>
            <a:normAutofit/>
          </a:bodyPr>
          <a:lstStyle/>
          <a:p>
            <a:r>
              <a:rPr lang="en-US" altLang="zh-CN" sz="2000" dirty="0">
                <a:solidFill>
                  <a:srgbClr val="0000FF"/>
                </a:solidFill>
              </a:rPr>
              <a:t>3D</a:t>
            </a:r>
            <a:r>
              <a:rPr lang="zh-CN" altLang="en-US" sz="2000" dirty="0">
                <a:solidFill>
                  <a:srgbClr val="0000FF"/>
                </a:solidFill>
              </a:rPr>
              <a:t> </a:t>
            </a:r>
            <a:r>
              <a:rPr lang="en-US" altLang="zh-CN" sz="2000" dirty="0">
                <a:solidFill>
                  <a:srgbClr val="0000FF"/>
                </a:solidFill>
              </a:rPr>
              <a:t>theory</a:t>
            </a:r>
            <a:r>
              <a:rPr lang="zh-CN" altLang="en-US" sz="2000" dirty="0">
                <a:solidFill>
                  <a:srgbClr val="0000FF"/>
                </a:solidFill>
              </a:rPr>
              <a:t> </a:t>
            </a:r>
            <a:r>
              <a:rPr lang="en-US" altLang="zh-CN" sz="2000" dirty="0">
                <a:solidFill>
                  <a:srgbClr val="0000FF"/>
                </a:solidFill>
              </a:rPr>
              <a:t>(solid)</a:t>
            </a:r>
            <a:r>
              <a:rPr lang="en-US" altLang="zh-CN" sz="2000" dirty="0">
                <a:solidFill>
                  <a:srgbClr val="000000"/>
                </a:solidFill>
              </a:rPr>
              <a:t>:</a:t>
            </a:r>
            <a:r>
              <a:rPr lang="zh-CN" altLang="en-US" sz="2000" dirty="0">
                <a:solidFill>
                  <a:srgbClr val="000000"/>
                </a:solidFill>
              </a:rPr>
              <a:t> </a:t>
            </a:r>
            <a:r>
              <a:rPr lang="en-US" sz="2000" dirty="0">
                <a:solidFill>
                  <a:srgbClr val="000000"/>
                </a:solidFill>
              </a:rPr>
              <a:t>a frequency-domain approach based on the linearized </a:t>
            </a:r>
            <a:r>
              <a:rPr lang="en-US" sz="2000" dirty="0" err="1">
                <a:solidFill>
                  <a:srgbClr val="000000"/>
                </a:solidFill>
              </a:rPr>
              <a:t>Vlasov</a:t>
            </a:r>
            <a:r>
              <a:rPr lang="en-US" sz="2000" dirty="0">
                <a:solidFill>
                  <a:srgbClr val="000000"/>
                </a:solidFill>
              </a:rPr>
              <a:t> equation</a:t>
            </a:r>
          </a:p>
          <a:p>
            <a:r>
              <a:rPr lang="en-US" altLang="zh-CN" sz="2000" dirty="0">
                <a:solidFill>
                  <a:srgbClr val="0000FF"/>
                </a:solidFill>
              </a:rPr>
              <a:t>3D</a:t>
            </a:r>
            <a:r>
              <a:rPr lang="zh-CN" altLang="en-US" sz="2000" dirty="0">
                <a:solidFill>
                  <a:srgbClr val="0000FF"/>
                </a:solidFill>
              </a:rPr>
              <a:t> </a:t>
            </a:r>
            <a:r>
              <a:rPr lang="en-US" altLang="zh-CN" sz="2000" dirty="0">
                <a:solidFill>
                  <a:srgbClr val="0000FF"/>
                </a:solidFill>
              </a:rPr>
              <a:t>simulation(dash)</a:t>
            </a:r>
            <a:r>
              <a:rPr lang="en-US" altLang="zh-CN" sz="2000" dirty="0">
                <a:solidFill>
                  <a:srgbClr val="000000"/>
                </a:solidFill>
              </a:rPr>
              <a:t>:</a:t>
            </a:r>
            <a:r>
              <a:rPr lang="zh-CN" altLang="en-US" sz="2000" dirty="0">
                <a:solidFill>
                  <a:srgbClr val="000000"/>
                </a:solidFill>
              </a:rPr>
              <a:t> </a:t>
            </a:r>
            <a:r>
              <a:rPr lang="en-US" altLang="zh-CN" sz="2000" dirty="0">
                <a:solidFill>
                  <a:srgbClr val="000000"/>
                </a:solidFill>
              </a:rPr>
              <a:t>macroparticles</a:t>
            </a:r>
            <a:r>
              <a:rPr lang="zh-CN" altLang="en-US" sz="2000" dirty="0">
                <a:solidFill>
                  <a:srgbClr val="000000"/>
                </a:solidFill>
              </a:rPr>
              <a:t> </a:t>
            </a:r>
            <a:r>
              <a:rPr lang="en-US" altLang="zh-CN" sz="2000" dirty="0">
                <a:solidFill>
                  <a:srgbClr val="000000"/>
                </a:solidFill>
              </a:rPr>
              <a:t>with</a:t>
            </a:r>
            <a:r>
              <a:rPr lang="zh-CN" altLang="en-US" sz="2000" dirty="0">
                <a:solidFill>
                  <a:srgbClr val="000000"/>
                </a:solidFill>
              </a:rPr>
              <a:t> </a:t>
            </a:r>
            <a:r>
              <a:rPr lang="en-US" altLang="zh-CN" sz="2000" dirty="0">
                <a:solidFill>
                  <a:srgbClr val="000000"/>
                </a:solidFill>
              </a:rPr>
              <a:t>space</a:t>
            </a:r>
            <a:r>
              <a:rPr lang="zh-CN" altLang="en-US" sz="2000" dirty="0">
                <a:solidFill>
                  <a:srgbClr val="000000"/>
                </a:solidFill>
              </a:rPr>
              <a:t> </a:t>
            </a:r>
            <a:r>
              <a:rPr lang="en-US" altLang="zh-CN" sz="2000" dirty="0">
                <a:solidFill>
                  <a:srgbClr val="000000"/>
                </a:solidFill>
              </a:rPr>
              <a:t>charge</a:t>
            </a:r>
            <a:r>
              <a:rPr lang="zh-CN" altLang="en-US" sz="2000" dirty="0">
                <a:solidFill>
                  <a:srgbClr val="000000"/>
                </a:solidFill>
              </a:rPr>
              <a:t> </a:t>
            </a:r>
            <a:r>
              <a:rPr lang="en-US" altLang="zh-CN" sz="2000" dirty="0">
                <a:solidFill>
                  <a:srgbClr val="000000"/>
                </a:solidFill>
              </a:rPr>
              <a:t>force.</a:t>
            </a:r>
          </a:p>
          <a:p>
            <a:r>
              <a:rPr lang="en-US" altLang="zh-CN" sz="2000" dirty="0">
                <a:solidFill>
                  <a:srgbClr val="FF0000"/>
                </a:solidFill>
              </a:rPr>
              <a:t>3D</a:t>
            </a:r>
            <a:r>
              <a:rPr lang="zh-CN" altLang="en-US" sz="2000" dirty="0">
                <a:solidFill>
                  <a:srgbClr val="FF0000"/>
                </a:solidFill>
              </a:rPr>
              <a:t> </a:t>
            </a:r>
            <a:r>
              <a:rPr lang="en-US" altLang="zh-CN" sz="2000" dirty="0">
                <a:solidFill>
                  <a:srgbClr val="FF0000"/>
                </a:solidFill>
              </a:rPr>
              <a:t>SPACE</a:t>
            </a:r>
            <a:r>
              <a:rPr lang="zh-CN" altLang="en-US" sz="2000" dirty="0">
                <a:solidFill>
                  <a:srgbClr val="FF0000"/>
                </a:solidFill>
              </a:rPr>
              <a:t> </a:t>
            </a:r>
            <a:r>
              <a:rPr lang="en-US" altLang="zh-CN" sz="2000" dirty="0">
                <a:solidFill>
                  <a:srgbClr val="FF0000"/>
                </a:solidFill>
              </a:rPr>
              <a:t>simulation(dash)</a:t>
            </a:r>
            <a:r>
              <a:rPr lang="en-US" altLang="zh-CN" sz="2000" dirty="0"/>
              <a:t>:</a:t>
            </a:r>
            <a:r>
              <a:rPr lang="zh-CN" altLang="en-US" sz="2000" dirty="0"/>
              <a:t> </a:t>
            </a:r>
            <a:r>
              <a:rPr lang="en-US" altLang="zh-CN" sz="2000" dirty="0"/>
              <a:t>parallel,</a:t>
            </a:r>
            <a:r>
              <a:rPr lang="zh-CN" altLang="en-US" sz="2000" dirty="0"/>
              <a:t> </a:t>
            </a:r>
            <a:r>
              <a:rPr lang="en-US" altLang="zh-CN" sz="2000" dirty="0"/>
              <a:t>relativistic</a:t>
            </a:r>
            <a:r>
              <a:rPr lang="zh-CN" altLang="en-US" sz="2000" dirty="0"/>
              <a:t> </a:t>
            </a:r>
            <a:r>
              <a:rPr lang="en-US" altLang="zh-CN" sz="2000" dirty="0"/>
              <a:t>PIC</a:t>
            </a:r>
            <a:r>
              <a:rPr lang="zh-CN" altLang="en-US" sz="2000" dirty="0"/>
              <a:t> </a:t>
            </a:r>
            <a:r>
              <a:rPr lang="en-US" altLang="zh-CN" sz="2000" dirty="0"/>
              <a:t>(used</a:t>
            </a:r>
            <a:r>
              <a:rPr lang="zh-CN" altLang="en-US" sz="2000" dirty="0"/>
              <a:t> </a:t>
            </a:r>
            <a:r>
              <a:rPr lang="en-US" altLang="zh-CN" sz="2000" dirty="0"/>
              <a:t>in</a:t>
            </a:r>
            <a:r>
              <a:rPr lang="zh-CN" altLang="en-US" sz="2000" dirty="0"/>
              <a:t> </a:t>
            </a:r>
            <a:r>
              <a:rPr lang="en-US" altLang="zh-CN" sz="2000" dirty="0" err="1"/>
              <a:t>CeC</a:t>
            </a:r>
            <a:r>
              <a:rPr lang="en-US" altLang="zh-CN" sz="2000" dirty="0"/>
              <a:t>-X</a:t>
            </a:r>
            <a:r>
              <a:rPr lang="zh-CN" altLang="en-US" sz="2000" dirty="0"/>
              <a:t> </a:t>
            </a:r>
            <a:r>
              <a:rPr lang="en-US" altLang="zh-CN" sz="2000" dirty="0"/>
              <a:t>design)</a:t>
            </a:r>
          </a:p>
          <a:p>
            <a:r>
              <a:rPr lang="en-US" altLang="zh-CN" sz="2000" dirty="0">
                <a:solidFill>
                  <a:srgbClr val="00B050"/>
                </a:solidFill>
              </a:rPr>
              <a:t>Hybrid</a:t>
            </a:r>
            <a:r>
              <a:rPr lang="zh-CN" altLang="en-US" sz="2000" dirty="0">
                <a:solidFill>
                  <a:srgbClr val="00B050"/>
                </a:solidFill>
              </a:rPr>
              <a:t> </a:t>
            </a:r>
            <a:r>
              <a:rPr lang="en-US" altLang="zh-CN" sz="2000" dirty="0">
                <a:solidFill>
                  <a:srgbClr val="00B050"/>
                </a:solidFill>
              </a:rPr>
              <a:t>model(solid)</a:t>
            </a:r>
          </a:p>
          <a:p>
            <a:endParaRPr lang="en-US" altLang="zh-CN" sz="2000" dirty="0"/>
          </a:p>
          <a:p>
            <a:endParaRPr lang="en-US" sz="2000" dirty="0"/>
          </a:p>
        </p:txBody>
      </p:sp>
      <p:sp>
        <p:nvSpPr>
          <p:cNvPr id="4" name="Slide Number Placeholder 3">
            <a:extLst>
              <a:ext uri="{FF2B5EF4-FFF2-40B4-BE49-F238E27FC236}">
                <a16:creationId xmlns:a16="http://schemas.microsoft.com/office/drawing/2014/main" id="{8759EFF8-47E9-DC9A-3A15-25B955DD8A7E}"/>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36</a:t>
            </a:fld>
            <a:endParaRPr lang="en-US" dirty="0"/>
          </a:p>
        </p:txBody>
      </p:sp>
      <p:pic>
        <p:nvPicPr>
          <p:cNvPr id="1026" name="Picture 2">
            <a:extLst>
              <a:ext uri="{FF2B5EF4-FFF2-40B4-BE49-F238E27FC236}">
                <a16:creationId xmlns:a16="http://schemas.microsoft.com/office/drawing/2014/main" id="{47F2606D-3F72-F6F3-69C3-D122726A85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1566" y="3541110"/>
            <a:ext cx="3521171" cy="249171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36B1155-9E82-BFA8-F44D-511096794233}"/>
              </a:ext>
            </a:extLst>
          </p:cNvPr>
          <p:cNvSpPr txBox="1"/>
          <p:nvPr/>
        </p:nvSpPr>
        <p:spPr>
          <a:xfrm>
            <a:off x="2385921" y="3244334"/>
            <a:ext cx="2748638" cy="369332"/>
          </a:xfrm>
          <a:prstGeom prst="rect">
            <a:avLst/>
          </a:prstGeom>
          <a:noFill/>
        </p:spPr>
        <p:txBody>
          <a:bodyPr wrap="none" rtlCol="0">
            <a:spAutoFit/>
          </a:bodyPr>
          <a:lstStyle/>
          <a:p>
            <a:r>
              <a:rPr lang="en-US" altLang="zh-CN" dirty="0">
                <a:latin typeface="+mj-lt"/>
              </a:rPr>
              <a:t>2-stages</a:t>
            </a:r>
            <a:r>
              <a:rPr lang="zh-CN" altLang="en-US" dirty="0">
                <a:latin typeface="+mj-lt"/>
              </a:rPr>
              <a:t> </a:t>
            </a:r>
            <a:r>
              <a:rPr lang="en-US" altLang="zh-CN" dirty="0">
                <a:latin typeface="+mj-lt"/>
              </a:rPr>
              <a:t>kicker</a:t>
            </a:r>
            <a:r>
              <a:rPr lang="zh-CN" altLang="en-US" dirty="0">
                <a:latin typeface="+mj-lt"/>
              </a:rPr>
              <a:t> </a:t>
            </a:r>
            <a:r>
              <a:rPr lang="en-US" altLang="zh-CN" dirty="0">
                <a:latin typeface="+mj-lt"/>
              </a:rPr>
              <a:t>ion</a:t>
            </a:r>
            <a:r>
              <a:rPr lang="zh-CN" altLang="en-US" dirty="0">
                <a:latin typeface="+mj-lt"/>
              </a:rPr>
              <a:t> </a:t>
            </a:r>
            <a:r>
              <a:rPr lang="en-US" altLang="zh-CN" dirty="0">
                <a:latin typeface="+mj-lt"/>
              </a:rPr>
              <a:t>at</a:t>
            </a:r>
            <a:r>
              <a:rPr lang="zh-CN" altLang="en-US" dirty="0">
                <a:latin typeface="+mj-lt"/>
              </a:rPr>
              <a:t> </a:t>
            </a:r>
            <a:r>
              <a:rPr lang="en-US" altLang="zh-CN" dirty="0">
                <a:latin typeface="+mj-lt"/>
              </a:rPr>
              <a:t>x=y=0</a:t>
            </a:r>
            <a:endParaRPr lang="en-US" dirty="0">
              <a:latin typeface="+mj-lt"/>
            </a:endParaRPr>
          </a:p>
        </p:txBody>
      </p:sp>
      <p:pic>
        <p:nvPicPr>
          <p:cNvPr id="1028" name="Picture 4">
            <a:extLst>
              <a:ext uri="{FF2B5EF4-FFF2-40B4-BE49-F238E27FC236}">
                <a16:creationId xmlns:a16="http://schemas.microsoft.com/office/drawing/2014/main" id="{439736D4-D708-14F6-B46E-42ADCFA003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1117" y="3488190"/>
            <a:ext cx="3586212" cy="25377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DF62C94-45F8-9631-0DC9-ACF503CD7948}"/>
              </a:ext>
            </a:extLst>
          </p:cNvPr>
          <p:cNvSpPr txBox="1"/>
          <p:nvPr/>
        </p:nvSpPr>
        <p:spPr>
          <a:xfrm>
            <a:off x="6724385" y="3242750"/>
            <a:ext cx="2944204" cy="369332"/>
          </a:xfrm>
          <a:prstGeom prst="rect">
            <a:avLst/>
          </a:prstGeom>
          <a:noFill/>
        </p:spPr>
        <p:txBody>
          <a:bodyPr wrap="none" rtlCol="0">
            <a:spAutoFit/>
          </a:bodyPr>
          <a:lstStyle/>
          <a:p>
            <a:r>
              <a:rPr lang="en-US" altLang="zh-CN" dirty="0">
                <a:latin typeface="+mj-lt"/>
              </a:rPr>
              <a:t>2-stages</a:t>
            </a:r>
            <a:r>
              <a:rPr lang="zh-CN" altLang="en-US" dirty="0">
                <a:latin typeface="+mj-lt"/>
              </a:rPr>
              <a:t> </a:t>
            </a:r>
            <a:r>
              <a:rPr lang="en-US" altLang="zh-CN" dirty="0">
                <a:latin typeface="+mj-lt"/>
              </a:rPr>
              <a:t>kicker</a:t>
            </a:r>
            <a:r>
              <a:rPr lang="zh-CN" altLang="en-US" dirty="0">
                <a:latin typeface="+mj-lt"/>
              </a:rPr>
              <a:t> </a:t>
            </a:r>
            <a:r>
              <a:rPr lang="en-US" altLang="zh-CN" dirty="0">
                <a:latin typeface="+mj-lt"/>
              </a:rPr>
              <a:t>ion</a:t>
            </a:r>
            <a:r>
              <a:rPr lang="zh-CN" altLang="en-US" dirty="0">
                <a:latin typeface="+mj-lt"/>
              </a:rPr>
              <a:t> </a:t>
            </a:r>
            <a:r>
              <a:rPr lang="en-US" altLang="zh-CN" dirty="0">
                <a:latin typeface="+mj-lt"/>
              </a:rPr>
              <a:t>at</a:t>
            </a:r>
            <a:r>
              <a:rPr lang="zh-CN" altLang="en-US" dirty="0">
                <a:latin typeface="+mj-lt"/>
              </a:rPr>
              <a:t> </a:t>
            </a:r>
            <a:r>
              <a:rPr lang="en-US" altLang="zh-CN" dirty="0">
                <a:latin typeface="+mj-lt"/>
              </a:rPr>
              <a:t>x=1.07σ</a:t>
            </a:r>
            <a:endParaRPr lang="en-US" dirty="0">
              <a:latin typeface="+mj-lt"/>
            </a:endParaRPr>
          </a:p>
        </p:txBody>
      </p:sp>
      <p:sp>
        <p:nvSpPr>
          <p:cNvPr id="8" name="TextBox 7">
            <a:extLst>
              <a:ext uri="{FF2B5EF4-FFF2-40B4-BE49-F238E27FC236}">
                <a16:creationId xmlns:a16="http://schemas.microsoft.com/office/drawing/2014/main" id="{D6C82B12-5778-A087-F854-A1ADA3EE2EA4}"/>
              </a:ext>
            </a:extLst>
          </p:cNvPr>
          <p:cNvSpPr txBox="1"/>
          <p:nvPr/>
        </p:nvSpPr>
        <p:spPr>
          <a:xfrm>
            <a:off x="1921565" y="6020849"/>
            <a:ext cx="8025764" cy="646331"/>
          </a:xfrm>
          <a:prstGeom prst="rect">
            <a:avLst/>
          </a:prstGeom>
          <a:solidFill>
            <a:srgbClr val="CFD6EC"/>
          </a:solidFill>
        </p:spPr>
        <p:txBody>
          <a:bodyPr wrap="square" rtlCol="0">
            <a:spAutoFit/>
          </a:bodyPr>
          <a:lstStyle/>
          <a:p>
            <a:r>
              <a:rPr lang="en-US" altLang="zh-CN" dirty="0">
                <a:latin typeface="+mj-lt"/>
              </a:rPr>
              <a:t>Four approaches give good agreement. The</a:t>
            </a:r>
            <a:r>
              <a:rPr lang="zh-CN" altLang="en-US" dirty="0">
                <a:latin typeface="+mj-lt"/>
              </a:rPr>
              <a:t> </a:t>
            </a:r>
            <a:r>
              <a:rPr lang="en-US" altLang="zh-CN" dirty="0">
                <a:latin typeface="+mj-lt"/>
              </a:rPr>
              <a:t>hybrid</a:t>
            </a:r>
            <a:r>
              <a:rPr lang="zh-CN" altLang="en-US" dirty="0">
                <a:latin typeface="+mj-lt"/>
              </a:rPr>
              <a:t> </a:t>
            </a:r>
            <a:r>
              <a:rPr lang="en-US" altLang="zh-CN" dirty="0">
                <a:latin typeface="+mj-lt"/>
              </a:rPr>
              <a:t>model</a:t>
            </a:r>
            <a:r>
              <a:rPr lang="zh-CN" altLang="en-US" dirty="0">
                <a:latin typeface="+mj-lt"/>
              </a:rPr>
              <a:t> </a:t>
            </a:r>
            <a:r>
              <a:rPr lang="en-US" altLang="zh-CN" dirty="0">
                <a:latin typeface="+mj-lt"/>
              </a:rPr>
              <a:t>used</a:t>
            </a:r>
            <a:r>
              <a:rPr lang="zh-CN" altLang="en-US" dirty="0">
                <a:latin typeface="+mj-lt"/>
              </a:rPr>
              <a:t> </a:t>
            </a:r>
            <a:r>
              <a:rPr lang="en-US" altLang="zh-CN" dirty="0">
                <a:latin typeface="+mj-lt"/>
              </a:rPr>
              <a:t>to</a:t>
            </a:r>
            <a:r>
              <a:rPr lang="zh-CN" altLang="en-US" dirty="0">
                <a:latin typeface="+mj-lt"/>
              </a:rPr>
              <a:t> </a:t>
            </a:r>
            <a:r>
              <a:rPr lang="en-US" altLang="zh-CN" dirty="0">
                <a:latin typeface="+mj-lt"/>
              </a:rPr>
              <a:t>design</a:t>
            </a:r>
            <a:r>
              <a:rPr lang="zh-CN" altLang="en-US" dirty="0">
                <a:latin typeface="+mj-lt"/>
              </a:rPr>
              <a:t> </a:t>
            </a:r>
            <a:r>
              <a:rPr lang="en-US" altLang="zh-CN" dirty="0">
                <a:latin typeface="+mj-lt"/>
              </a:rPr>
              <a:t>SHC</a:t>
            </a:r>
            <a:r>
              <a:rPr lang="zh-CN" altLang="en-US" dirty="0">
                <a:latin typeface="+mj-lt"/>
              </a:rPr>
              <a:t> </a:t>
            </a:r>
            <a:r>
              <a:rPr lang="en-US" altLang="zh-CN" dirty="0">
                <a:latin typeface="+mj-lt"/>
              </a:rPr>
              <a:t>can</a:t>
            </a:r>
            <a:r>
              <a:rPr lang="zh-CN" altLang="en-US" dirty="0">
                <a:latin typeface="+mj-lt"/>
              </a:rPr>
              <a:t> </a:t>
            </a:r>
            <a:r>
              <a:rPr lang="en-US" altLang="zh-CN" dirty="0">
                <a:latin typeface="+mj-lt"/>
              </a:rPr>
              <a:t>be</a:t>
            </a:r>
            <a:r>
              <a:rPr lang="zh-CN" altLang="en-US" dirty="0">
                <a:latin typeface="+mj-lt"/>
              </a:rPr>
              <a:t> </a:t>
            </a:r>
            <a:r>
              <a:rPr lang="en-US" altLang="zh-CN" dirty="0">
                <a:latin typeface="+mj-lt"/>
              </a:rPr>
              <a:t>trusted.</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final</a:t>
            </a:r>
            <a:r>
              <a:rPr lang="zh-CN" altLang="en-US" dirty="0">
                <a:latin typeface="+mj-lt"/>
              </a:rPr>
              <a:t> </a:t>
            </a:r>
            <a:r>
              <a:rPr lang="en-US" altLang="zh-CN" dirty="0">
                <a:latin typeface="+mj-lt"/>
              </a:rPr>
              <a:t>cooling</a:t>
            </a:r>
            <a:r>
              <a:rPr lang="zh-CN" altLang="en-US" dirty="0">
                <a:latin typeface="+mj-lt"/>
              </a:rPr>
              <a:t> </a:t>
            </a:r>
            <a:r>
              <a:rPr lang="en-US" altLang="zh-CN" dirty="0">
                <a:latin typeface="+mj-lt"/>
              </a:rPr>
              <a:t>parameters</a:t>
            </a:r>
            <a:r>
              <a:rPr lang="zh-CN" altLang="en-US" dirty="0">
                <a:latin typeface="+mj-lt"/>
              </a:rPr>
              <a:t> </a:t>
            </a:r>
            <a:r>
              <a:rPr lang="en-US" altLang="zh-CN" dirty="0">
                <a:latin typeface="+mj-lt"/>
              </a:rPr>
              <a:t>have checked</a:t>
            </a:r>
            <a:r>
              <a:rPr lang="zh-CN" altLang="en-US" dirty="0">
                <a:latin typeface="+mj-lt"/>
              </a:rPr>
              <a:t> </a:t>
            </a:r>
            <a:r>
              <a:rPr lang="en-US" altLang="zh-CN" dirty="0">
                <a:latin typeface="+mj-lt"/>
              </a:rPr>
              <a:t>by</a:t>
            </a:r>
            <a:r>
              <a:rPr lang="zh-CN" altLang="en-US" dirty="0">
                <a:latin typeface="+mj-lt"/>
              </a:rPr>
              <a:t> </a:t>
            </a:r>
            <a:r>
              <a:rPr lang="en-US" altLang="zh-CN" dirty="0">
                <a:latin typeface="+mj-lt"/>
              </a:rPr>
              <a:t>the 3D</a:t>
            </a:r>
            <a:r>
              <a:rPr lang="zh-CN" altLang="en-US" dirty="0">
                <a:latin typeface="+mj-lt"/>
              </a:rPr>
              <a:t> </a:t>
            </a:r>
            <a:r>
              <a:rPr lang="en-US" altLang="zh-CN" dirty="0">
                <a:latin typeface="+mj-lt"/>
              </a:rPr>
              <a:t>codes.</a:t>
            </a:r>
            <a:endParaRPr lang="en-US" dirty="0">
              <a:latin typeface="+mj-lt"/>
            </a:endParaRPr>
          </a:p>
        </p:txBody>
      </p:sp>
      <p:sp>
        <p:nvSpPr>
          <p:cNvPr id="9" name="TextBox 8">
            <a:extLst>
              <a:ext uri="{FF2B5EF4-FFF2-40B4-BE49-F238E27FC236}">
                <a16:creationId xmlns:a16="http://schemas.microsoft.com/office/drawing/2014/main" id="{7C9CF320-ADC7-DEA5-DBC9-D2C480A9C451}"/>
              </a:ext>
            </a:extLst>
          </p:cNvPr>
          <p:cNvSpPr txBox="1"/>
          <p:nvPr/>
        </p:nvSpPr>
        <p:spPr>
          <a:xfrm>
            <a:off x="7692378" y="11021"/>
            <a:ext cx="2975623" cy="369332"/>
          </a:xfrm>
          <a:prstGeom prst="rect">
            <a:avLst/>
          </a:prstGeom>
          <a:solidFill>
            <a:srgbClr val="CFD6EC"/>
          </a:solidFill>
        </p:spPr>
        <p:txBody>
          <a:bodyPr wrap="none" rtlCol="0">
            <a:spAutoFit/>
          </a:bodyPr>
          <a:lstStyle/>
          <a:p>
            <a:r>
              <a:rPr lang="en-US" dirty="0">
                <a:latin typeface="+mj-lt"/>
              </a:rPr>
              <a:t>See P. </a:t>
            </a:r>
            <a:r>
              <a:rPr lang="en-US" dirty="0" err="1">
                <a:latin typeface="+mj-lt"/>
              </a:rPr>
              <a:t>Baxevanis’s</a:t>
            </a:r>
            <a:r>
              <a:rPr lang="en-US" dirty="0">
                <a:latin typeface="+mj-lt"/>
              </a:rPr>
              <a:t> talk in detail</a:t>
            </a:r>
          </a:p>
        </p:txBody>
      </p:sp>
    </p:spTree>
    <p:extLst>
      <p:ext uri="{BB962C8B-B14F-4D97-AF65-F5344CB8AC3E}">
        <p14:creationId xmlns:p14="http://schemas.microsoft.com/office/powerpoint/2010/main" val="32838789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49019-FAFD-B0E4-E703-7A32906E3002}"/>
              </a:ext>
            </a:extLst>
          </p:cNvPr>
          <p:cNvSpPr>
            <a:spLocks noGrp="1"/>
          </p:cNvSpPr>
          <p:nvPr>
            <p:ph type="title"/>
          </p:nvPr>
        </p:nvSpPr>
        <p:spPr>
          <a:xfrm>
            <a:off x="732315" y="75829"/>
            <a:ext cx="9377964" cy="1325563"/>
          </a:xfrm>
        </p:spPr>
        <p:txBody>
          <a:bodyPr/>
          <a:lstStyle/>
          <a:p>
            <a:r>
              <a:rPr lang="en-US" dirty="0"/>
              <a:t>Using laser heater to get uniform slice energy spread</a:t>
            </a:r>
          </a:p>
        </p:txBody>
      </p:sp>
      <p:grpSp>
        <p:nvGrpSpPr>
          <p:cNvPr id="11" name="Group 10">
            <a:extLst>
              <a:ext uri="{FF2B5EF4-FFF2-40B4-BE49-F238E27FC236}">
                <a16:creationId xmlns:a16="http://schemas.microsoft.com/office/drawing/2014/main" id="{E6247B5F-01C5-6FA5-FA61-97BB1C39C37E}"/>
              </a:ext>
            </a:extLst>
          </p:cNvPr>
          <p:cNvGrpSpPr/>
          <p:nvPr/>
        </p:nvGrpSpPr>
        <p:grpSpPr>
          <a:xfrm>
            <a:off x="842318" y="1742673"/>
            <a:ext cx="6970743" cy="1349300"/>
            <a:chOff x="1143001" y="1873417"/>
            <a:chExt cx="6970743" cy="1349300"/>
          </a:xfrm>
        </p:grpSpPr>
        <p:pic>
          <p:nvPicPr>
            <p:cNvPr id="5" name="Picture 4">
              <a:extLst>
                <a:ext uri="{FF2B5EF4-FFF2-40B4-BE49-F238E27FC236}">
                  <a16:creationId xmlns:a16="http://schemas.microsoft.com/office/drawing/2014/main" id="{6AAADB49-DE9C-4BD7-EF76-CB216759D02B}"/>
                </a:ext>
              </a:extLst>
            </p:cNvPr>
            <p:cNvPicPr>
              <a:picLocks noChangeAspect="1"/>
            </p:cNvPicPr>
            <p:nvPr/>
          </p:nvPicPr>
          <p:blipFill rotWithShape="1">
            <a:blip r:embed="rId2"/>
            <a:srcRect r="4180"/>
            <a:stretch/>
          </p:blipFill>
          <p:spPr>
            <a:xfrm>
              <a:off x="1143001" y="1873417"/>
              <a:ext cx="6639133" cy="1107203"/>
            </a:xfrm>
            <a:prstGeom prst="rect">
              <a:avLst/>
            </a:prstGeom>
          </p:spPr>
        </p:pic>
        <p:cxnSp>
          <p:nvCxnSpPr>
            <p:cNvPr id="7" name="Straight Connector 6">
              <a:extLst>
                <a:ext uri="{FF2B5EF4-FFF2-40B4-BE49-F238E27FC236}">
                  <a16:creationId xmlns:a16="http://schemas.microsoft.com/office/drawing/2014/main" id="{909F4658-E998-AEF9-3E5A-CEBCADA64F1F}"/>
                </a:ext>
              </a:extLst>
            </p:cNvPr>
            <p:cNvCxnSpPr/>
            <p:nvPr/>
          </p:nvCxnSpPr>
          <p:spPr>
            <a:xfrm>
              <a:off x="6390909" y="2481513"/>
              <a:ext cx="202397" cy="1714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5FE2B7A-1AE7-EEC8-E1E4-01C854FC7F3C}"/>
                </a:ext>
              </a:extLst>
            </p:cNvPr>
            <p:cNvCxnSpPr>
              <a:cxnSpLocks/>
            </p:cNvCxnSpPr>
            <p:nvPr/>
          </p:nvCxnSpPr>
          <p:spPr>
            <a:xfrm>
              <a:off x="6593306" y="2649955"/>
              <a:ext cx="81901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34A9227-F135-CABC-C869-51B8ECDC05D7}"/>
                </a:ext>
              </a:extLst>
            </p:cNvPr>
            <p:cNvCxnSpPr>
              <a:cxnSpLocks/>
            </p:cNvCxnSpPr>
            <p:nvPr/>
          </p:nvCxnSpPr>
          <p:spPr>
            <a:xfrm flipH="1">
              <a:off x="7409984" y="2475870"/>
              <a:ext cx="187242" cy="18273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B1457855-F6A0-A5E7-F978-9B5D871675B2}"/>
                </a:ext>
              </a:extLst>
            </p:cNvPr>
            <p:cNvSpPr/>
            <p:nvPr/>
          </p:nvSpPr>
          <p:spPr>
            <a:xfrm>
              <a:off x="6728661" y="2603334"/>
              <a:ext cx="586540" cy="91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4" name="Straight Connector 13">
              <a:extLst>
                <a:ext uri="{FF2B5EF4-FFF2-40B4-BE49-F238E27FC236}">
                  <a16:creationId xmlns:a16="http://schemas.microsoft.com/office/drawing/2014/main" id="{9489C5A4-16B2-665F-BF74-5A7B884F3CBA}"/>
                </a:ext>
              </a:extLst>
            </p:cNvPr>
            <p:cNvCxnSpPr/>
            <p:nvPr/>
          </p:nvCxnSpPr>
          <p:spPr>
            <a:xfrm>
              <a:off x="6492107" y="2658606"/>
              <a:ext cx="110511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2E64502-5E93-43C2-CE91-60F25E4C317C}"/>
                </a:ext>
              </a:extLst>
            </p:cNvPr>
            <p:cNvCxnSpPr>
              <a:cxnSpLocks/>
            </p:cNvCxnSpPr>
            <p:nvPr/>
          </p:nvCxnSpPr>
          <p:spPr>
            <a:xfrm>
              <a:off x="6492107" y="2658607"/>
              <a:ext cx="0" cy="2829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55AF3D4-8F4A-B714-E404-F716DAB74ABC}"/>
                </a:ext>
              </a:extLst>
            </p:cNvPr>
            <p:cNvSpPr txBox="1"/>
            <p:nvPr/>
          </p:nvSpPr>
          <p:spPr>
            <a:xfrm>
              <a:off x="6383783" y="2922635"/>
              <a:ext cx="1729961" cy="300082"/>
            </a:xfrm>
            <a:prstGeom prst="rect">
              <a:avLst/>
            </a:prstGeom>
            <a:noFill/>
          </p:spPr>
          <p:txBody>
            <a:bodyPr wrap="none" rtlCol="0">
              <a:spAutoFit/>
            </a:bodyPr>
            <a:lstStyle/>
            <a:p>
              <a:r>
                <a:rPr lang="en-US" sz="1350" dirty="0">
                  <a:latin typeface="Avenir Book" panose="02000503020000020003" pitchFamily="2" charset="0"/>
                </a:rPr>
                <a:t>Laser heater section</a:t>
              </a:r>
            </a:p>
          </p:txBody>
        </p:sp>
      </p:grpSp>
      <p:sp>
        <p:nvSpPr>
          <p:cNvPr id="20" name="TextBox 19">
            <a:extLst>
              <a:ext uri="{FF2B5EF4-FFF2-40B4-BE49-F238E27FC236}">
                <a16:creationId xmlns:a16="http://schemas.microsoft.com/office/drawing/2014/main" id="{8F5D1152-1F2B-93E5-3F14-586F8097730A}"/>
              </a:ext>
            </a:extLst>
          </p:cNvPr>
          <p:cNvSpPr txBox="1"/>
          <p:nvPr/>
        </p:nvSpPr>
        <p:spPr>
          <a:xfrm>
            <a:off x="935823" y="5164381"/>
            <a:ext cx="7004520" cy="1200329"/>
          </a:xfrm>
          <a:prstGeom prst="rect">
            <a:avLst/>
          </a:prstGeom>
          <a:noFill/>
        </p:spPr>
        <p:txBody>
          <a:bodyPr wrap="square">
            <a:spAutoFit/>
          </a:bodyPr>
          <a:lstStyle/>
          <a:p>
            <a:pPr marL="285750" indent="-285750">
              <a:buFont typeface="Arial" panose="020B0604020202020204" pitchFamily="34" charset="0"/>
              <a:buChar char="•"/>
            </a:pPr>
            <a:r>
              <a:rPr lang="en-US" dirty="0">
                <a:latin typeface="Avenir Book" panose="02000503020000020003" pitchFamily="2" charset="0"/>
              </a:rPr>
              <a:t>Small energy spread caused saturation in the amplifier.</a:t>
            </a:r>
          </a:p>
          <a:p>
            <a:pPr marL="285750" indent="-285750">
              <a:buFont typeface="Arial" panose="020B0604020202020204" pitchFamily="34" charset="0"/>
              <a:buChar char="•"/>
            </a:pPr>
            <a:r>
              <a:rPr lang="en-US" dirty="0">
                <a:solidFill>
                  <a:srgbClr val="000000"/>
                </a:solidFill>
                <a:latin typeface="Avenir Book" panose="02000503020000020003" pitchFamily="2" charset="0"/>
              </a:rPr>
              <a:t>At the end of </a:t>
            </a:r>
            <a:r>
              <a:rPr lang="en-US" dirty="0" err="1">
                <a:solidFill>
                  <a:srgbClr val="000000"/>
                </a:solidFill>
                <a:latin typeface="Avenir Book" panose="02000503020000020003" pitchFamily="2" charset="0"/>
              </a:rPr>
              <a:t>Linac</a:t>
            </a:r>
            <a:r>
              <a:rPr lang="en-US" dirty="0">
                <a:solidFill>
                  <a:srgbClr val="000000"/>
                </a:solidFill>
                <a:latin typeface="Avenir Book" panose="02000503020000020003" pitchFamily="2" charset="0"/>
              </a:rPr>
              <a:t>(150 MeV), propagate 98.5 MHz beam with laser in an undulator</a:t>
            </a:r>
          </a:p>
          <a:p>
            <a:pPr marL="285750" indent="-285750">
              <a:buFont typeface="Arial" panose="020B0604020202020204" pitchFamily="34" charset="0"/>
              <a:buChar char="•"/>
            </a:pPr>
            <a:r>
              <a:rPr lang="en-US" dirty="0">
                <a:solidFill>
                  <a:srgbClr val="000000"/>
                </a:solidFill>
                <a:latin typeface="Avenir Book" panose="02000503020000020003" pitchFamily="2" charset="0"/>
              </a:rPr>
              <a:t>Increase in slice energy spread by 7.5 keV(5e-5).</a:t>
            </a:r>
          </a:p>
        </p:txBody>
      </p:sp>
      <p:graphicFrame>
        <p:nvGraphicFramePr>
          <p:cNvPr id="24" name="Table 24">
            <a:extLst>
              <a:ext uri="{FF2B5EF4-FFF2-40B4-BE49-F238E27FC236}">
                <a16:creationId xmlns:a16="http://schemas.microsoft.com/office/drawing/2014/main" id="{0DBD6135-8AD0-E134-F2DA-2F1C1C47DF2E}"/>
              </a:ext>
            </a:extLst>
          </p:cNvPr>
          <p:cNvGraphicFramePr>
            <a:graphicFrameLocks noGrp="1"/>
          </p:cNvGraphicFramePr>
          <p:nvPr>
            <p:extLst>
              <p:ext uri="{D42A27DB-BD31-4B8C-83A1-F6EECF244321}">
                <p14:modId xmlns:p14="http://schemas.microsoft.com/office/powerpoint/2010/main" val="2588819304"/>
              </p:ext>
            </p:extLst>
          </p:nvPr>
        </p:nvGraphicFramePr>
        <p:xfrm>
          <a:off x="1850881" y="3083119"/>
          <a:ext cx="4893102" cy="2042160"/>
        </p:xfrm>
        <a:graphic>
          <a:graphicData uri="http://schemas.openxmlformats.org/drawingml/2006/table">
            <a:tbl>
              <a:tblPr firstRow="1" bandRow="1">
                <a:tableStyleId>{5C22544A-7EE6-4342-B048-85BDC9FD1C3A}</a:tableStyleId>
              </a:tblPr>
              <a:tblGrid>
                <a:gridCol w="2620351">
                  <a:extLst>
                    <a:ext uri="{9D8B030D-6E8A-4147-A177-3AD203B41FA5}">
                      <a16:colId xmlns:a16="http://schemas.microsoft.com/office/drawing/2014/main" val="2349813592"/>
                    </a:ext>
                  </a:extLst>
                </a:gridCol>
                <a:gridCol w="2272751">
                  <a:extLst>
                    <a:ext uri="{9D8B030D-6E8A-4147-A177-3AD203B41FA5}">
                      <a16:colId xmlns:a16="http://schemas.microsoft.com/office/drawing/2014/main" val="2759327508"/>
                    </a:ext>
                  </a:extLst>
                </a:gridCol>
              </a:tblGrid>
              <a:tr h="480060">
                <a:tc>
                  <a:txBody>
                    <a:bodyPr/>
                    <a:lstStyle/>
                    <a:p>
                      <a:endParaRPr lang="en-US" sz="1600" b="0" i="0" dirty="0">
                        <a:latin typeface="Avenir Book" panose="02000503020000020003" pitchFamily="2" charset="0"/>
                      </a:endParaRPr>
                    </a:p>
                  </a:txBody>
                  <a:tcPr marL="68580" marR="68580" marT="34290" marB="34290"/>
                </a:tc>
                <a:tc>
                  <a:txBody>
                    <a:bodyPr/>
                    <a:lstStyle/>
                    <a:p>
                      <a:r>
                        <a:rPr lang="en-US" sz="1600" b="0" i="0" dirty="0">
                          <a:latin typeface="Avenir Book" panose="02000503020000020003" pitchFamily="2" charset="0"/>
                        </a:rPr>
                        <a:t>Estimate parameters</a:t>
                      </a:r>
                    </a:p>
                  </a:txBody>
                  <a:tcPr marL="68580" marR="68580" marT="34290" marB="34290"/>
                </a:tc>
                <a:extLst>
                  <a:ext uri="{0D108BD9-81ED-4DB2-BD59-A6C34878D82A}">
                    <a16:rowId xmlns:a16="http://schemas.microsoft.com/office/drawing/2014/main" val="3007751345"/>
                  </a:ext>
                </a:extLst>
              </a:tr>
              <a:tr h="278130">
                <a:tc>
                  <a:txBody>
                    <a:bodyPr/>
                    <a:lstStyle/>
                    <a:p>
                      <a:r>
                        <a:rPr lang="en-US" sz="1600" b="0" i="0" dirty="0">
                          <a:latin typeface="Avenir Book" panose="02000503020000020003" pitchFamily="2" charset="0"/>
                        </a:rPr>
                        <a:t>Beam rms size</a:t>
                      </a:r>
                    </a:p>
                  </a:txBody>
                  <a:tcPr marL="68580" marR="68580" marT="34290" marB="34290"/>
                </a:tc>
                <a:tc>
                  <a:txBody>
                    <a:bodyPr/>
                    <a:lstStyle/>
                    <a:p>
                      <a:r>
                        <a:rPr lang="en-US" sz="1600" b="0" i="0" dirty="0">
                          <a:latin typeface="Avenir Book" panose="02000503020000020003" pitchFamily="2" charset="0"/>
                        </a:rPr>
                        <a:t>150 um</a:t>
                      </a:r>
                    </a:p>
                  </a:txBody>
                  <a:tcPr marL="68580" marR="68580" marT="34290" marB="34290"/>
                </a:tc>
                <a:extLst>
                  <a:ext uri="{0D108BD9-81ED-4DB2-BD59-A6C34878D82A}">
                    <a16:rowId xmlns:a16="http://schemas.microsoft.com/office/drawing/2014/main" val="1509813271"/>
                  </a:ext>
                </a:extLst>
              </a:tr>
              <a:tr h="278130">
                <a:tc>
                  <a:txBody>
                    <a:bodyPr/>
                    <a:lstStyle/>
                    <a:p>
                      <a:r>
                        <a:rPr lang="en-US" sz="1600" b="0" i="0" dirty="0">
                          <a:latin typeface="Avenir Book" panose="02000503020000020003" pitchFamily="2" charset="0"/>
                        </a:rPr>
                        <a:t>Laser rms size</a:t>
                      </a:r>
                    </a:p>
                  </a:txBody>
                  <a:tcPr marL="68580" marR="68580" marT="34290" marB="34290"/>
                </a:tc>
                <a:tc>
                  <a:txBody>
                    <a:bodyPr/>
                    <a:lstStyle/>
                    <a:p>
                      <a:r>
                        <a:rPr lang="en-US" sz="1600" b="0" i="0" dirty="0">
                          <a:latin typeface="Avenir Book" panose="02000503020000020003" pitchFamily="2" charset="0"/>
                        </a:rPr>
                        <a:t>210 um</a:t>
                      </a:r>
                    </a:p>
                  </a:txBody>
                  <a:tcPr marL="68580" marR="68580" marT="34290" marB="34290"/>
                </a:tc>
                <a:extLst>
                  <a:ext uri="{0D108BD9-81ED-4DB2-BD59-A6C34878D82A}">
                    <a16:rowId xmlns:a16="http://schemas.microsoft.com/office/drawing/2014/main" val="1923008487"/>
                  </a:ext>
                </a:extLst>
              </a:tr>
              <a:tr h="278130">
                <a:tc>
                  <a:txBody>
                    <a:bodyPr/>
                    <a:lstStyle/>
                    <a:p>
                      <a:r>
                        <a:rPr lang="en-US" sz="1600" b="0" i="0" dirty="0">
                          <a:latin typeface="Avenir Book" panose="02000503020000020003" pitchFamily="2" charset="0"/>
                        </a:rPr>
                        <a:t>Beam energy</a:t>
                      </a:r>
                    </a:p>
                  </a:txBody>
                  <a:tcPr marL="68580" marR="68580" marT="34290" marB="34290"/>
                </a:tc>
                <a:tc>
                  <a:txBody>
                    <a:bodyPr/>
                    <a:lstStyle/>
                    <a:p>
                      <a:r>
                        <a:rPr lang="en-US" sz="1600" b="0" i="0" dirty="0">
                          <a:latin typeface="Avenir Book" panose="02000503020000020003" pitchFamily="2" charset="0"/>
                        </a:rPr>
                        <a:t>150 MeV</a:t>
                      </a:r>
                    </a:p>
                  </a:txBody>
                  <a:tcPr marL="68580" marR="68580" marT="34290" marB="34290"/>
                </a:tc>
                <a:extLst>
                  <a:ext uri="{0D108BD9-81ED-4DB2-BD59-A6C34878D82A}">
                    <a16:rowId xmlns:a16="http://schemas.microsoft.com/office/drawing/2014/main" val="30823200"/>
                  </a:ext>
                </a:extLst>
              </a:tr>
              <a:tr h="278130">
                <a:tc>
                  <a:txBody>
                    <a:bodyPr/>
                    <a:lstStyle/>
                    <a:p>
                      <a:r>
                        <a:rPr lang="en-US" sz="1600" b="0" i="0" dirty="0">
                          <a:latin typeface="Avenir Book" panose="02000503020000020003" pitchFamily="2" charset="0"/>
                        </a:rPr>
                        <a:t>Full bunch length</a:t>
                      </a:r>
                    </a:p>
                  </a:txBody>
                  <a:tcPr marL="68580" marR="68580" marT="34290" marB="34290"/>
                </a:tc>
                <a:tc>
                  <a:txBody>
                    <a:bodyPr/>
                    <a:lstStyle/>
                    <a:p>
                      <a:r>
                        <a:rPr lang="en-US" sz="1600" b="0" i="0" dirty="0">
                          <a:latin typeface="Avenir Book" panose="02000503020000020003" pitchFamily="2" charset="0"/>
                        </a:rPr>
                        <a:t>200 </a:t>
                      </a:r>
                      <a:r>
                        <a:rPr lang="en-US" sz="1600" b="0" i="0" dirty="0" err="1">
                          <a:latin typeface="Avenir Book" panose="02000503020000020003" pitchFamily="2" charset="0"/>
                        </a:rPr>
                        <a:t>ps</a:t>
                      </a:r>
                      <a:endParaRPr lang="en-US" sz="1600" b="0" i="0" dirty="0">
                        <a:latin typeface="Avenir Book" panose="02000503020000020003" pitchFamily="2" charset="0"/>
                      </a:endParaRPr>
                    </a:p>
                  </a:txBody>
                  <a:tcPr marL="68580" marR="68580" marT="34290" marB="34290"/>
                </a:tc>
                <a:extLst>
                  <a:ext uri="{0D108BD9-81ED-4DB2-BD59-A6C34878D82A}">
                    <a16:rowId xmlns:a16="http://schemas.microsoft.com/office/drawing/2014/main" val="3289817287"/>
                  </a:ext>
                </a:extLst>
              </a:tr>
              <a:tr h="278130">
                <a:tc>
                  <a:txBody>
                    <a:bodyPr/>
                    <a:lstStyle/>
                    <a:p>
                      <a:r>
                        <a:rPr lang="en-US" sz="1600" b="0" i="0" dirty="0">
                          <a:latin typeface="Avenir Book" panose="02000503020000020003" pitchFamily="2" charset="0"/>
                        </a:rPr>
                        <a:t>Laser average power</a:t>
                      </a:r>
                    </a:p>
                  </a:txBody>
                  <a:tcPr marL="68580" marR="68580" marT="34290" marB="34290"/>
                </a:tc>
                <a:tc>
                  <a:txBody>
                    <a:bodyPr/>
                    <a:lstStyle/>
                    <a:p>
                      <a:r>
                        <a:rPr lang="en-US" sz="1600" b="0" i="0" dirty="0">
                          <a:latin typeface="Avenir Book" panose="02000503020000020003" pitchFamily="2" charset="0"/>
                        </a:rPr>
                        <a:t>1.1 kW</a:t>
                      </a:r>
                    </a:p>
                  </a:txBody>
                  <a:tcPr marL="68580" marR="68580" marT="34290" marB="34290"/>
                </a:tc>
                <a:extLst>
                  <a:ext uri="{0D108BD9-81ED-4DB2-BD59-A6C34878D82A}">
                    <a16:rowId xmlns:a16="http://schemas.microsoft.com/office/drawing/2014/main" val="1139131551"/>
                  </a:ext>
                </a:extLst>
              </a:tr>
            </a:tbl>
          </a:graphicData>
        </a:graphic>
      </p:graphicFrame>
      <p:pic>
        <p:nvPicPr>
          <p:cNvPr id="3" name="Picture 2">
            <a:extLst>
              <a:ext uri="{FF2B5EF4-FFF2-40B4-BE49-F238E27FC236}">
                <a16:creationId xmlns:a16="http://schemas.microsoft.com/office/drawing/2014/main" id="{5D01678C-E63A-3297-2C26-3F1D407A3FA4}"/>
              </a:ext>
            </a:extLst>
          </p:cNvPr>
          <p:cNvPicPr>
            <a:picLocks noChangeAspect="1"/>
          </p:cNvPicPr>
          <p:nvPr/>
        </p:nvPicPr>
        <p:blipFill rotWithShape="1">
          <a:blip r:embed="rId3"/>
          <a:srcRect t="19793" r="11579" b="8468"/>
          <a:stretch/>
        </p:blipFill>
        <p:spPr>
          <a:xfrm>
            <a:off x="8101483" y="1593030"/>
            <a:ext cx="3657737" cy="2275201"/>
          </a:xfrm>
          <a:prstGeom prst="rect">
            <a:avLst/>
          </a:prstGeom>
        </p:spPr>
      </p:pic>
      <p:pic>
        <p:nvPicPr>
          <p:cNvPr id="6" name="Picture 5">
            <a:extLst>
              <a:ext uri="{FF2B5EF4-FFF2-40B4-BE49-F238E27FC236}">
                <a16:creationId xmlns:a16="http://schemas.microsoft.com/office/drawing/2014/main" id="{CB31885D-EEDF-9E00-362C-77C3CBE3524F}"/>
              </a:ext>
            </a:extLst>
          </p:cNvPr>
          <p:cNvPicPr>
            <a:picLocks noChangeAspect="1"/>
          </p:cNvPicPr>
          <p:nvPr/>
        </p:nvPicPr>
        <p:blipFill>
          <a:blip r:embed="rId4"/>
          <a:stretch>
            <a:fillRect/>
          </a:stretch>
        </p:blipFill>
        <p:spPr>
          <a:xfrm>
            <a:off x="9952039" y="1485613"/>
            <a:ext cx="977900" cy="914400"/>
          </a:xfrm>
          <a:prstGeom prst="rect">
            <a:avLst/>
          </a:prstGeom>
          <a:ln>
            <a:solidFill>
              <a:schemeClr val="tx1"/>
            </a:solidFill>
          </a:ln>
        </p:spPr>
      </p:pic>
      <p:cxnSp>
        <p:nvCxnSpPr>
          <p:cNvPr id="9" name="Straight Arrow Connector 8">
            <a:extLst>
              <a:ext uri="{FF2B5EF4-FFF2-40B4-BE49-F238E27FC236}">
                <a16:creationId xmlns:a16="http://schemas.microsoft.com/office/drawing/2014/main" id="{8FD7CA8F-D974-3781-1C77-673B9CA8B550}"/>
              </a:ext>
            </a:extLst>
          </p:cNvPr>
          <p:cNvCxnSpPr>
            <a:cxnSpLocks/>
          </p:cNvCxnSpPr>
          <p:nvPr/>
        </p:nvCxnSpPr>
        <p:spPr>
          <a:xfrm flipV="1">
            <a:off x="10033193" y="2606939"/>
            <a:ext cx="0" cy="407670"/>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53A0DBBB-E9AA-DF36-75F2-B7DCD6E16673}"/>
              </a:ext>
            </a:extLst>
          </p:cNvPr>
          <p:cNvSpPr txBox="1"/>
          <p:nvPr/>
        </p:nvSpPr>
        <p:spPr>
          <a:xfrm>
            <a:off x="10003710" y="2563959"/>
            <a:ext cx="401072" cy="369332"/>
          </a:xfrm>
          <a:prstGeom prst="rect">
            <a:avLst/>
          </a:prstGeom>
          <a:noFill/>
        </p:spPr>
        <p:txBody>
          <a:bodyPr wrap="none" rtlCol="0">
            <a:spAutoFit/>
          </a:bodyPr>
          <a:lstStyle/>
          <a:p>
            <a:r>
              <a:rPr lang="en-US" dirty="0"/>
              <a:t>3x</a:t>
            </a:r>
          </a:p>
        </p:txBody>
      </p:sp>
      <p:grpSp>
        <p:nvGrpSpPr>
          <p:cNvPr id="23" name="Group 22">
            <a:extLst>
              <a:ext uri="{FF2B5EF4-FFF2-40B4-BE49-F238E27FC236}">
                <a16:creationId xmlns:a16="http://schemas.microsoft.com/office/drawing/2014/main" id="{00E3327E-DFA0-D671-D73A-D7761C7C4C79}"/>
              </a:ext>
            </a:extLst>
          </p:cNvPr>
          <p:cNvGrpSpPr/>
          <p:nvPr/>
        </p:nvGrpSpPr>
        <p:grpSpPr>
          <a:xfrm>
            <a:off x="8609551" y="3933155"/>
            <a:ext cx="2788319" cy="2162685"/>
            <a:chOff x="9184452" y="3376738"/>
            <a:chExt cx="2788319" cy="2162685"/>
          </a:xfrm>
        </p:grpSpPr>
        <p:pic>
          <p:nvPicPr>
            <p:cNvPr id="13" name="Picture 12">
              <a:extLst>
                <a:ext uri="{FF2B5EF4-FFF2-40B4-BE49-F238E27FC236}">
                  <a16:creationId xmlns:a16="http://schemas.microsoft.com/office/drawing/2014/main" id="{F75A947F-BF97-5727-45E8-7E818CDD1DD5}"/>
                </a:ext>
              </a:extLst>
            </p:cNvPr>
            <p:cNvPicPr>
              <a:picLocks noChangeAspect="1"/>
            </p:cNvPicPr>
            <p:nvPr/>
          </p:nvPicPr>
          <p:blipFill>
            <a:blip r:embed="rId5"/>
            <a:stretch>
              <a:fillRect/>
            </a:stretch>
          </p:blipFill>
          <p:spPr>
            <a:xfrm>
              <a:off x="9184452" y="3376738"/>
              <a:ext cx="2788319" cy="2162685"/>
            </a:xfrm>
            <a:prstGeom prst="rect">
              <a:avLst/>
            </a:prstGeom>
          </p:spPr>
        </p:pic>
        <p:cxnSp>
          <p:nvCxnSpPr>
            <p:cNvPr id="16" name="Straight Arrow Connector 15">
              <a:extLst>
                <a:ext uri="{FF2B5EF4-FFF2-40B4-BE49-F238E27FC236}">
                  <a16:creationId xmlns:a16="http://schemas.microsoft.com/office/drawing/2014/main" id="{E5E94AD4-8F85-2EE8-DD1C-CBDD2BF20494}"/>
                </a:ext>
              </a:extLst>
            </p:cNvPr>
            <p:cNvCxnSpPr>
              <a:cxnSpLocks/>
            </p:cNvCxnSpPr>
            <p:nvPr/>
          </p:nvCxnSpPr>
          <p:spPr>
            <a:xfrm flipV="1">
              <a:off x="10725788" y="4800459"/>
              <a:ext cx="0" cy="407670"/>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09B8211E-9F02-CE9A-08D8-426C0559C24D}"/>
                </a:ext>
              </a:extLst>
            </p:cNvPr>
            <p:cNvSpPr txBox="1"/>
            <p:nvPr/>
          </p:nvSpPr>
          <p:spPr>
            <a:xfrm>
              <a:off x="10150459" y="4731380"/>
              <a:ext cx="583814" cy="369332"/>
            </a:xfrm>
            <a:prstGeom prst="rect">
              <a:avLst/>
            </a:prstGeom>
            <a:noFill/>
          </p:spPr>
          <p:txBody>
            <a:bodyPr wrap="none" rtlCol="0">
              <a:spAutoFit/>
            </a:bodyPr>
            <a:lstStyle/>
            <a:p>
              <a:r>
                <a:rPr lang="en-US" dirty="0"/>
                <a:t>23%</a:t>
              </a:r>
            </a:p>
          </p:txBody>
        </p:sp>
      </p:grpSp>
      <p:sp>
        <p:nvSpPr>
          <p:cNvPr id="26" name="TextBox 25">
            <a:extLst>
              <a:ext uri="{FF2B5EF4-FFF2-40B4-BE49-F238E27FC236}">
                <a16:creationId xmlns:a16="http://schemas.microsoft.com/office/drawing/2014/main" id="{CB380103-F145-87F9-578C-E1427E2E5491}"/>
              </a:ext>
            </a:extLst>
          </p:cNvPr>
          <p:cNvSpPr txBox="1"/>
          <p:nvPr/>
        </p:nvSpPr>
        <p:spPr>
          <a:xfrm>
            <a:off x="9431506" y="1114033"/>
            <a:ext cx="1454244" cy="369332"/>
          </a:xfrm>
          <a:prstGeom prst="rect">
            <a:avLst/>
          </a:prstGeom>
          <a:noFill/>
          <a:ln>
            <a:solidFill>
              <a:schemeClr val="accent2">
                <a:alpha val="18000"/>
              </a:schemeClr>
            </a:solidFill>
          </a:ln>
          <a:effectLst>
            <a:glow rad="63500">
              <a:schemeClr val="accent2">
                <a:satMod val="175000"/>
                <a:alpha val="40000"/>
              </a:schemeClr>
            </a:glow>
          </a:effectLst>
        </p:spPr>
        <p:txBody>
          <a:bodyPr wrap="none" rtlCol="0">
            <a:spAutoFit/>
          </a:bodyPr>
          <a:lstStyle/>
          <a:p>
            <a:r>
              <a:rPr lang="en-US" dirty="0">
                <a:latin typeface="Avenir Book" panose="02000503020000020003" pitchFamily="2" charset="0"/>
              </a:rPr>
              <a:t>End of </a:t>
            </a:r>
            <a:r>
              <a:rPr lang="en-US" dirty="0" err="1">
                <a:latin typeface="Avenir Book" panose="02000503020000020003" pitchFamily="2" charset="0"/>
              </a:rPr>
              <a:t>Linac</a:t>
            </a:r>
            <a:endParaRPr lang="en-US" dirty="0">
              <a:latin typeface="Avenir Book" panose="02000503020000020003" pitchFamily="2" charset="0"/>
            </a:endParaRPr>
          </a:p>
        </p:txBody>
      </p:sp>
      <p:sp>
        <p:nvSpPr>
          <p:cNvPr id="30" name="Slide Number Placeholder 4">
            <a:extLst>
              <a:ext uri="{FF2B5EF4-FFF2-40B4-BE49-F238E27FC236}">
                <a16:creationId xmlns:a16="http://schemas.microsoft.com/office/drawing/2014/main" id="{ABCD4308-00EC-2D11-5EE5-055E5A06BD60}"/>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37</a:t>
            </a:fld>
            <a:endParaRPr lang="en-US" dirty="0"/>
          </a:p>
        </p:txBody>
      </p:sp>
    </p:spTree>
    <p:extLst>
      <p:ext uri="{BB962C8B-B14F-4D97-AF65-F5344CB8AC3E}">
        <p14:creationId xmlns:p14="http://schemas.microsoft.com/office/powerpoint/2010/main" val="850733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3F61BB-6DAC-A941-9210-79BAF2E110A5}"/>
              </a:ext>
            </a:extLst>
          </p:cNvPr>
          <p:cNvSpPr>
            <a:spLocks noGrp="1"/>
          </p:cNvSpPr>
          <p:nvPr>
            <p:ph idx="1"/>
          </p:nvPr>
        </p:nvSpPr>
        <p:spPr>
          <a:xfrm>
            <a:off x="282804" y="1276848"/>
            <a:ext cx="11472421" cy="2128184"/>
          </a:xfrm>
        </p:spPr>
        <p:txBody>
          <a:bodyPr>
            <a:noAutofit/>
          </a:bodyPr>
          <a:lstStyle/>
          <a:p>
            <a:pPr marL="342900" indent="-342900">
              <a:buFont typeface="Arial" panose="020B0604020202020204" pitchFamily="34" charset="0"/>
              <a:buChar char="•"/>
            </a:pPr>
            <a:r>
              <a:rPr lang="en-US" sz="1800" dirty="0"/>
              <a:t>Luminosity of lepton-hadron colliders in the energy range of the EIC benefits strongly (factor ≈ </a:t>
            </a:r>
            <a:r>
              <a:rPr lang="en-US" altLang="zh-CN" sz="1800" dirty="0"/>
              <a:t>3-</a:t>
            </a:r>
            <a:r>
              <a:rPr lang="en-US" sz="1800" dirty="0"/>
              <a:t>10) from cooling the</a:t>
            </a:r>
            <a:r>
              <a:rPr lang="zh-CN" altLang="en-US" sz="1800" dirty="0"/>
              <a:t> </a:t>
            </a:r>
            <a:r>
              <a:rPr lang="en-US" sz="1800" dirty="0"/>
              <a:t>transverse and longitudinal hadron beam emittance.</a:t>
            </a:r>
          </a:p>
          <a:p>
            <a:pPr marL="342900" indent="-342900">
              <a:buFont typeface="Arial" panose="020B0604020202020204" pitchFamily="34" charset="0"/>
              <a:buChar char="•"/>
            </a:pPr>
            <a:r>
              <a:rPr lang="en-US" sz="1800" dirty="0"/>
              <a:t>Cool the proton beam at 275 GeV and 100 GeV ; </a:t>
            </a:r>
          </a:p>
          <a:p>
            <a:pPr marL="342900" indent="-342900">
              <a:buFont typeface="Arial" panose="020B0604020202020204" pitchFamily="34" charset="0"/>
              <a:buChar char="•"/>
            </a:pPr>
            <a:r>
              <a:rPr lang="en-US" sz="1800" b="1" i="1" dirty="0">
                <a:solidFill>
                  <a:schemeClr val="accent5"/>
                </a:solidFill>
                <a:latin typeface="Avenir Heavy Oblique" panose="02000503020000020003" pitchFamily="2" charset="0"/>
              </a:rPr>
              <a:t>IBS</a:t>
            </a:r>
            <a:r>
              <a:rPr lang="en-US" sz="1800" dirty="0"/>
              <a:t> longitudinal and transverse(h) growth time is 2-3 hours</a:t>
            </a:r>
            <a:r>
              <a:rPr lang="en-US" sz="1800" b="1" i="1" dirty="0">
                <a:solidFill>
                  <a:schemeClr val="accent5"/>
                </a:solidFill>
                <a:latin typeface="Avenir Heavy Oblique" panose="02000503020000020003" pitchFamily="2" charset="0"/>
              </a:rPr>
              <a:t>. Beam-beam </a:t>
            </a:r>
            <a:r>
              <a:rPr lang="en-US" sz="1800" dirty="0"/>
              <a:t>growth time(v) is &gt; 5 hours. The cooling time shall be equal to or less than the diffusion growth time from all sources.</a:t>
            </a:r>
          </a:p>
          <a:p>
            <a:pPr marL="342900" indent="-342900">
              <a:buFont typeface="Arial" panose="020B0604020202020204" pitchFamily="34" charset="0"/>
              <a:buChar char="•"/>
            </a:pPr>
            <a:r>
              <a:rPr lang="en-US" sz="1800" dirty="0"/>
              <a:t>Must cool the hadron beam normalized rms vertical emittance at injection from 2.5 um to 0.3 um</a:t>
            </a:r>
            <a:r>
              <a:rPr lang="zh-CN" altLang="en-US" sz="1800" dirty="0"/>
              <a:t> </a:t>
            </a:r>
            <a:r>
              <a:rPr lang="en-US" altLang="zh-CN" sz="1800" dirty="0"/>
              <a:t>in</a:t>
            </a:r>
            <a:r>
              <a:rPr lang="zh-CN" altLang="en-US" sz="1800" dirty="0"/>
              <a:t> </a:t>
            </a:r>
            <a:r>
              <a:rPr lang="en-US" altLang="zh-CN" sz="1800" dirty="0"/>
              <a:t>2</a:t>
            </a:r>
            <a:r>
              <a:rPr lang="zh-CN" altLang="en-US" sz="1800" dirty="0"/>
              <a:t> </a:t>
            </a:r>
            <a:r>
              <a:rPr lang="en-US" altLang="zh-CN" sz="1800" dirty="0"/>
              <a:t>hours. </a:t>
            </a:r>
          </a:p>
        </p:txBody>
      </p:sp>
      <p:sp>
        <p:nvSpPr>
          <p:cNvPr id="6" name="Slide Number Placeholder 5">
            <a:extLst>
              <a:ext uri="{FF2B5EF4-FFF2-40B4-BE49-F238E27FC236}">
                <a16:creationId xmlns:a16="http://schemas.microsoft.com/office/drawing/2014/main" id="{A8E9C342-9431-E14C-8D26-189E1540466D}"/>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38</a:t>
            </a:fld>
            <a:endParaRPr lang="en-US"/>
          </a:p>
        </p:txBody>
      </p:sp>
      <p:grpSp>
        <p:nvGrpSpPr>
          <p:cNvPr id="13" name="Group 12">
            <a:extLst>
              <a:ext uri="{FF2B5EF4-FFF2-40B4-BE49-F238E27FC236}">
                <a16:creationId xmlns:a16="http://schemas.microsoft.com/office/drawing/2014/main" id="{3CBDFFDB-B8F3-AC47-82DD-68ABA242C585}"/>
              </a:ext>
            </a:extLst>
          </p:cNvPr>
          <p:cNvGrpSpPr/>
          <p:nvPr/>
        </p:nvGrpSpPr>
        <p:grpSpPr>
          <a:xfrm>
            <a:off x="6447933" y="3452968"/>
            <a:ext cx="3968685" cy="2339438"/>
            <a:chOff x="2190862" y="2324172"/>
            <a:chExt cx="4509530" cy="2796736"/>
          </a:xfrm>
        </p:grpSpPr>
        <p:pic>
          <p:nvPicPr>
            <p:cNvPr id="14" name="Picture 13">
              <a:extLst>
                <a:ext uri="{FF2B5EF4-FFF2-40B4-BE49-F238E27FC236}">
                  <a16:creationId xmlns:a16="http://schemas.microsoft.com/office/drawing/2014/main" id="{AC4A05C2-D49D-734E-B86F-4FB13FC0AE46}"/>
                </a:ext>
              </a:extLst>
            </p:cNvPr>
            <p:cNvPicPr>
              <a:picLocks noChangeAspect="1"/>
            </p:cNvPicPr>
            <p:nvPr/>
          </p:nvPicPr>
          <p:blipFill>
            <a:blip r:embed="rId3"/>
            <a:stretch>
              <a:fillRect/>
            </a:stretch>
          </p:blipFill>
          <p:spPr>
            <a:xfrm>
              <a:off x="2190862" y="2324172"/>
              <a:ext cx="4509530" cy="2796736"/>
            </a:xfrm>
            <a:prstGeom prst="rect">
              <a:avLst/>
            </a:prstGeom>
          </p:spPr>
        </p:pic>
        <p:cxnSp>
          <p:nvCxnSpPr>
            <p:cNvPr id="15" name="Straight Arrow Connector 14">
              <a:extLst>
                <a:ext uri="{FF2B5EF4-FFF2-40B4-BE49-F238E27FC236}">
                  <a16:creationId xmlns:a16="http://schemas.microsoft.com/office/drawing/2014/main" id="{F383A752-B45B-5E4D-9B8C-631AF48D754A}"/>
                </a:ext>
              </a:extLst>
            </p:cNvPr>
            <p:cNvCxnSpPr>
              <a:cxnSpLocks/>
              <a:stCxn id="16" idx="1"/>
            </p:cNvCxnSpPr>
            <p:nvPr/>
          </p:nvCxnSpPr>
          <p:spPr>
            <a:xfrm flipH="1">
              <a:off x="5201956" y="2540226"/>
              <a:ext cx="304322" cy="58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6AF7389-7CAD-BA45-BB34-E29E5C4CA3EC}"/>
                </a:ext>
              </a:extLst>
            </p:cNvPr>
            <p:cNvSpPr txBox="1"/>
            <p:nvPr/>
          </p:nvSpPr>
          <p:spPr>
            <a:xfrm>
              <a:off x="5506278" y="2324172"/>
              <a:ext cx="1098086" cy="432109"/>
            </a:xfrm>
            <a:prstGeom prst="rect">
              <a:avLst/>
            </a:prstGeom>
            <a:noFill/>
          </p:spPr>
          <p:txBody>
            <a:bodyPr wrap="none" rtlCol="0">
              <a:spAutoFit/>
            </a:bodyPr>
            <a:lstStyle/>
            <a:p>
              <a:r>
                <a:rPr lang="en-US" sz="1600" dirty="0">
                  <a:latin typeface="+mj-lt"/>
                </a:rPr>
                <a:t>with SHC</a:t>
              </a:r>
            </a:p>
          </p:txBody>
        </p:sp>
        <p:sp>
          <p:nvSpPr>
            <p:cNvPr id="17" name="TextBox 16">
              <a:extLst>
                <a:ext uri="{FF2B5EF4-FFF2-40B4-BE49-F238E27FC236}">
                  <a16:creationId xmlns:a16="http://schemas.microsoft.com/office/drawing/2014/main" id="{E1E4EB16-45CB-3744-9B2D-71060151105F}"/>
                </a:ext>
              </a:extLst>
            </p:cNvPr>
            <p:cNvSpPr txBox="1"/>
            <p:nvPr/>
          </p:nvSpPr>
          <p:spPr>
            <a:xfrm>
              <a:off x="4938420" y="4030868"/>
              <a:ext cx="1048766" cy="432109"/>
            </a:xfrm>
            <a:prstGeom prst="rect">
              <a:avLst/>
            </a:prstGeom>
            <a:noFill/>
          </p:spPr>
          <p:txBody>
            <a:bodyPr wrap="none" rtlCol="0">
              <a:spAutoFit/>
            </a:bodyPr>
            <a:lstStyle/>
            <a:p>
              <a:r>
                <a:rPr lang="en-US" sz="1600" dirty="0">
                  <a:latin typeface="+mj-lt"/>
                </a:rPr>
                <a:t>w/o SHC</a:t>
              </a:r>
            </a:p>
          </p:txBody>
        </p:sp>
        <p:cxnSp>
          <p:nvCxnSpPr>
            <p:cNvPr id="18" name="Straight Arrow Connector 17">
              <a:extLst>
                <a:ext uri="{FF2B5EF4-FFF2-40B4-BE49-F238E27FC236}">
                  <a16:creationId xmlns:a16="http://schemas.microsoft.com/office/drawing/2014/main" id="{747E04BB-A373-A347-AE36-FAB7AB6DFFFE}"/>
                </a:ext>
              </a:extLst>
            </p:cNvPr>
            <p:cNvCxnSpPr>
              <a:cxnSpLocks/>
            </p:cNvCxnSpPr>
            <p:nvPr/>
          </p:nvCxnSpPr>
          <p:spPr>
            <a:xfrm flipV="1">
              <a:off x="5354117" y="3429000"/>
              <a:ext cx="76200" cy="624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20346DE6-2ACA-DECA-662F-0F223318A860}"/>
              </a:ext>
            </a:extLst>
          </p:cNvPr>
          <p:cNvPicPr>
            <a:picLocks noChangeAspect="1"/>
          </p:cNvPicPr>
          <p:nvPr/>
        </p:nvPicPr>
        <p:blipFill>
          <a:blip r:embed="rId4"/>
          <a:stretch>
            <a:fillRect/>
          </a:stretch>
        </p:blipFill>
        <p:spPr>
          <a:xfrm>
            <a:off x="2036190" y="3409308"/>
            <a:ext cx="3527212" cy="2339438"/>
          </a:xfrm>
          <a:prstGeom prst="rect">
            <a:avLst/>
          </a:prstGeom>
        </p:spPr>
      </p:pic>
      <p:sp>
        <p:nvSpPr>
          <p:cNvPr id="5" name="TextBox 4">
            <a:extLst>
              <a:ext uri="{FF2B5EF4-FFF2-40B4-BE49-F238E27FC236}">
                <a16:creationId xmlns:a16="http://schemas.microsoft.com/office/drawing/2014/main" id="{EAB6702C-3348-78F5-2C71-30D0F7F5D4E6}"/>
              </a:ext>
            </a:extLst>
          </p:cNvPr>
          <p:cNvSpPr txBox="1"/>
          <p:nvPr/>
        </p:nvSpPr>
        <p:spPr>
          <a:xfrm>
            <a:off x="3161147" y="6028566"/>
            <a:ext cx="6656041" cy="369332"/>
          </a:xfrm>
          <a:prstGeom prst="rect">
            <a:avLst/>
          </a:prstGeom>
          <a:noFill/>
          <a:ln>
            <a:solidFill>
              <a:schemeClr val="accent2"/>
            </a:solidFill>
          </a:ln>
          <a:effectLst>
            <a:glow rad="63500">
              <a:schemeClr val="accent2">
                <a:satMod val="175000"/>
                <a:alpha val="40000"/>
              </a:schemeClr>
            </a:glow>
          </a:effectLst>
        </p:spPr>
        <p:txBody>
          <a:bodyPr wrap="square">
            <a:spAutoFit/>
          </a:bodyPr>
          <a:lstStyle/>
          <a:p>
            <a:r>
              <a:rPr lang="en-US" b="1" dirty="0">
                <a:latin typeface="Calibri" panose="020F0502020204030204" pitchFamily="34" charset="0"/>
              </a:rPr>
              <a:t>Integrated luminosity with cooling is &gt; 3 x larger than without</a:t>
            </a:r>
            <a:r>
              <a:rPr lang="zh-CN" altLang="en-US" b="1" dirty="0">
                <a:latin typeface="Calibri" panose="020F0502020204030204" pitchFamily="34" charset="0"/>
              </a:rPr>
              <a:t> </a:t>
            </a:r>
            <a:r>
              <a:rPr lang="en-US" altLang="zh-CN" b="1" dirty="0">
                <a:latin typeface="Calibri" panose="020F0502020204030204" pitchFamily="34" charset="0"/>
              </a:rPr>
              <a:t>SHC.</a:t>
            </a:r>
            <a:r>
              <a:rPr lang="en-US" dirty="0">
                <a:latin typeface="Calibri" panose="020F0502020204030204" pitchFamily="34" charset="0"/>
              </a:rPr>
              <a:t>​</a:t>
            </a:r>
            <a:endParaRPr lang="en-US" dirty="0"/>
          </a:p>
        </p:txBody>
      </p:sp>
      <p:sp>
        <p:nvSpPr>
          <p:cNvPr id="7" name="Title 1">
            <a:extLst>
              <a:ext uri="{FF2B5EF4-FFF2-40B4-BE49-F238E27FC236}">
                <a16:creationId xmlns:a16="http://schemas.microsoft.com/office/drawing/2014/main" id="{E76B5AF8-D25B-3482-192D-200AA023CD86}"/>
              </a:ext>
            </a:extLst>
          </p:cNvPr>
          <p:cNvSpPr>
            <a:spLocks noGrp="1"/>
          </p:cNvSpPr>
          <p:nvPr>
            <p:ph type="title"/>
          </p:nvPr>
        </p:nvSpPr>
        <p:spPr>
          <a:xfrm>
            <a:off x="571500" y="252001"/>
            <a:ext cx="11049000" cy="1325563"/>
          </a:xfrm>
        </p:spPr>
        <p:txBody>
          <a:bodyPr/>
          <a:lstStyle/>
          <a:p>
            <a:r>
              <a:rPr lang="en-US" dirty="0"/>
              <a:t>EIC cooling requirements</a:t>
            </a:r>
          </a:p>
        </p:txBody>
      </p:sp>
      <p:sp>
        <p:nvSpPr>
          <p:cNvPr id="2" name="Slide Number Placeholder 3">
            <a:extLst>
              <a:ext uri="{FF2B5EF4-FFF2-40B4-BE49-F238E27FC236}">
                <a16:creationId xmlns:a16="http://schemas.microsoft.com/office/drawing/2014/main" id="{8E8E5BFA-A02B-2933-2DFE-A78EF9DD57CE}"/>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38</a:t>
            </a:fld>
            <a:endParaRPr lang="en-US" dirty="0"/>
          </a:p>
        </p:txBody>
      </p:sp>
    </p:spTree>
    <p:extLst>
      <p:ext uri="{BB962C8B-B14F-4D97-AF65-F5344CB8AC3E}">
        <p14:creationId xmlns:p14="http://schemas.microsoft.com/office/powerpoint/2010/main" val="5088980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92262-AA69-CDB0-3BEC-824C4FF39384}"/>
              </a:ext>
            </a:extLst>
          </p:cNvPr>
          <p:cNvSpPr>
            <a:spLocks noGrp="1"/>
          </p:cNvSpPr>
          <p:nvPr>
            <p:ph type="title"/>
          </p:nvPr>
        </p:nvSpPr>
        <p:spPr>
          <a:xfrm>
            <a:off x="2023442" y="275675"/>
            <a:ext cx="8425962" cy="1325563"/>
          </a:xfrm>
        </p:spPr>
        <p:txBody>
          <a:bodyPr/>
          <a:lstStyle/>
          <a:p>
            <a:r>
              <a:rPr lang="en-US" dirty="0"/>
              <a:t>Cooling code using hybrid model</a:t>
            </a:r>
          </a:p>
        </p:txBody>
      </p:sp>
      <p:sp>
        <p:nvSpPr>
          <p:cNvPr id="4" name="Slide Number Placeholder 3">
            <a:extLst>
              <a:ext uri="{FF2B5EF4-FFF2-40B4-BE49-F238E27FC236}">
                <a16:creationId xmlns:a16="http://schemas.microsoft.com/office/drawing/2014/main" id="{BE570B71-0123-75C8-F1C1-C709FE3B0404}"/>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39</a:t>
            </a:fld>
            <a:endParaRPr lang="en-US" dirty="0"/>
          </a:p>
        </p:txBody>
      </p:sp>
      <p:pic>
        <p:nvPicPr>
          <p:cNvPr id="5" name="Picture 4" descr="A picture containing aircraft, transport, balloon&#10;&#10;Description automatically generated">
            <a:extLst>
              <a:ext uri="{FF2B5EF4-FFF2-40B4-BE49-F238E27FC236}">
                <a16:creationId xmlns:a16="http://schemas.microsoft.com/office/drawing/2014/main" id="{76452AB9-D03B-D575-7AA0-C6B530FE28C0}"/>
              </a:ext>
            </a:extLst>
          </p:cNvPr>
          <p:cNvPicPr>
            <a:picLocks noChangeAspect="1"/>
          </p:cNvPicPr>
          <p:nvPr/>
        </p:nvPicPr>
        <p:blipFill>
          <a:blip r:embed="rId3"/>
          <a:stretch>
            <a:fillRect/>
          </a:stretch>
        </p:blipFill>
        <p:spPr>
          <a:xfrm>
            <a:off x="1327406" y="1578590"/>
            <a:ext cx="1596728" cy="2255640"/>
          </a:xfrm>
          <a:prstGeom prst="rect">
            <a:avLst/>
          </a:prstGeom>
        </p:spPr>
      </p:pic>
      <p:sp>
        <p:nvSpPr>
          <p:cNvPr id="7" name="TextBox 6">
            <a:extLst>
              <a:ext uri="{FF2B5EF4-FFF2-40B4-BE49-F238E27FC236}">
                <a16:creationId xmlns:a16="http://schemas.microsoft.com/office/drawing/2014/main" id="{D8B6979D-C440-CCE5-79D2-C89B1639E1A9}"/>
              </a:ext>
            </a:extLst>
          </p:cNvPr>
          <p:cNvSpPr txBox="1"/>
          <p:nvPr/>
        </p:nvSpPr>
        <p:spPr>
          <a:xfrm>
            <a:off x="1742661" y="3997116"/>
            <a:ext cx="4572000" cy="1477328"/>
          </a:xfrm>
          <a:prstGeom prst="rect">
            <a:avLst/>
          </a:prstGeom>
          <a:noFill/>
        </p:spPr>
        <p:txBody>
          <a:bodyPr wrap="square">
            <a:spAutoFit/>
          </a:bodyPr>
          <a:lstStyle/>
          <a:p>
            <a:r>
              <a:rPr lang="en-US" dirty="0">
                <a:latin typeface="+mj-lt"/>
              </a:rPr>
              <a:t>At CD1,</a:t>
            </a:r>
            <a:r>
              <a:rPr lang="en-US" i="1" dirty="0">
                <a:latin typeface="+mj-lt"/>
              </a:rPr>
              <a:t> </a:t>
            </a:r>
            <a:r>
              <a:rPr lang="en-US" dirty="0">
                <a:latin typeface="+mj-lt"/>
              </a:rPr>
              <a:t>quasi-1D model(G.S and P.B) :</a:t>
            </a:r>
          </a:p>
          <a:p>
            <a:r>
              <a:rPr lang="en-US" dirty="0">
                <a:latin typeface="+mj-lt"/>
              </a:rPr>
              <a:t>A </a:t>
            </a:r>
            <a:r>
              <a:rPr lang="en-US" i="1" dirty="0">
                <a:latin typeface="+mj-lt"/>
              </a:rPr>
              <a:t>quasi-1D</a:t>
            </a:r>
            <a:r>
              <a:rPr lang="en-US" dirty="0">
                <a:latin typeface="+mj-lt"/>
              </a:rPr>
              <a:t> model was used to simplify analysis – p- and e-point charges are replaced by </a:t>
            </a:r>
            <a:r>
              <a:rPr lang="en-US" b="1" i="1" dirty="0">
                <a:solidFill>
                  <a:srgbClr val="4D9746"/>
                </a:solidFill>
              </a:rPr>
              <a:t>elliptical disks with 2D Gaussian distribution </a:t>
            </a:r>
            <a:r>
              <a:rPr lang="en-US" dirty="0">
                <a:latin typeface="+mj-lt"/>
              </a:rPr>
              <a:t>of charge over the surface of the slice. </a:t>
            </a:r>
          </a:p>
        </p:txBody>
      </p:sp>
      <p:sp>
        <p:nvSpPr>
          <p:cNvPr id="13" name="TextBox 12">
            <a:extLst>
              <a:ext uri="{FF2B5EF4-FFF2-40B4-BE49-F238E27FC236}">
                <a16:creationId xmlns:a16="http://schemas.microsoft.com/office/drawing/2014/main" id="{887025A5-B814-2F5A-8A35-7F98DFD96659}"/>
              </a:ext>
            </a:extLst>
          </p:cNvPr>
          <p:cNvSpPr txBox="1"/>
          <p:nvPr/>
        </p:nvSpPr>
        <p:spPr>
          <a:xfrm>
            <a:off x="5145381" y="3038512"/>
            <a:ext cx="1326773" cy="584775"/>
          </a:xfrm>
          <a:prstGeom prst="rect">
            <a:avLst/>
          </a:prstGeom>
          <a:noFill/>
        </p:spPr>
        <p:txBody>
          <a:bodyPr wrap="none" rtlCol="0">
            <a:spAutoFit/>
          </a:bodyPr>
          <a:lstStyle/>
          <a:p>
            <a:r>
              <a:rPr lang="en-US" sz="1600" dirty="0">
                <a:solidFill>
                  <a:srgbClr val="C21F2A"/>
                </a:solidFill>
                <a:latin typeface="+mj-lt"/>
              </a:rPr>
              <a:t>e-beam </a:t>
            </a:r>
          </a:p>
          <a:p>
            <a:r>
              <a:rPr lang="en-US" sz="1600" dirty="0">
                <a:solidFill>
                  <a:srgbClr val="C21F2A"/>
                </a:solidFill>
                <a:latin typeface="+mj-lt"/>
              </a:rPr>
              <a:t>cross sections</a:t>
            </a:r>
          </a:p>
        </p:txBody>
      </p:sp>
      <p:cxnSp>
        <p:nvCxnSpPr>
          <p:cNvPr id="15" name="Straight Arrow Connector 14">
            <a:extLst>
              <a:ext uri="{FF2B5EF4-FFF2-40B4-BE49-F238E27FC236}">
                <a16:creationId xmlns:a16="http://schemas.microsoft.com/office/drawing/2014/main" id="{130B3E54-06EE-4BD8-789A-8155D068D8C6}"/>
              </a:ext>
            </a:extLst>
          </p:cNvPr>
          <p:cNvCxnSpPr>
            <a:cxnSpLocks/>
            <a:stCxn id="10" idx="0"/>
            <a:endCxn id="56" idx="3"/>
          </p:cNvCxnSpPr>
          <p:nvPr/>
        </p:nvCxnSpPr>
        <p:spPr>
          <a:xfrm flipV="1">
            <a:off x="3260322" y="2666962"/>
            <a:ext cx="438168" cy="293458"/>
          </a:xfrm>
          <a:prstGeom prst="straightConnector1">
            <a:avLst/>
          </a:prstGeom>
          <a:ln>
            <a:solidFill>
              <a:srgbClr val="4D9746"/>
            </a:solidFill>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a:extLst>
              <a:ext uri="{FF2B5EF4-FFF2-40B4-BE49-F238E27FC236}">
                <a16:creationId xmlns:a16="http://schemas.microsoft.com/office/drawing/2014/main" id="{9CA1D7F3-06B0-B96F-A9DB-08B62538B90B}"/>
              </a:ext>
            </a:extLst>
          </p:cNvPr>
          <p:cNvCxnSpPr>
            <a:cxnSpLocks/>
            <a:stCxn id="13" idx="1"/>
          </p:cNvCxnSpPr>
          <p:nvPr/>
        </p:nvCxnSpPr>
        <p:spPr>
          <a:xfrm flipH="1" flipV="1">
            <a:off x="4400864" y="2933405"/>
            <a:ext cx="744517" cy="397495"/>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sp>
        <p:nvSpPr>
          <p:cNvPr id="18" name="TextBox 17">
            <a:extLst>
              <a:ext uri="{FF2B5EF4-FFF2-40B4-BE49-F238E27FC236}">
                <a16:creationId xmlns:a16="http://schemas.microsoft.com/office/drawing/2014/main" id="{FFC9E1B6-C6EE-CF6B-9425-21D9E74BF1CF}"/>
              </a:ext>
            </a:extLst>
          </p:cNvPr>
          <p:cNvSpPr txBox="1"/>
          <p:nvPr/>
        </p:nvSpPr>
        <p:spPr>
          <a:xfrm>
            <a:off x="4447843" y="3084719"/>
            <a:ext cx="336952" cy="307777"/>
          </a:xfrm>
          <a:prstGeom prst="rect">
            <a:avLst/>
          </a:prstGeom>
          <a:noFill/>
        </p:spPr>
        <p:txBody>
          <a:bodyPr wrap="none" rtlCol="0">
            <a:spAutoFit/>
          </a:bodyPr>
          <a:lstStyle/>
          <a:p>
            <a:r>
              <a:rPr lang="en-US" sz="1400" dirty="0">
                <a:latin typeface="+mj-lt"/>
              </a:rPr>
              <a:t>M</a:t>
            </a:r>
          </a:p>
        </p:txBody>
      </p:sp>
      <p:sp>
        <p:nvSpPr>
          <p:cNvPr id="19" name="TextBox 18">
            <a:extLst>
              <a:ext uri="{FF2B5EF4-FFF2-40B4-BE49-F238E27FC236}">
                <a16:creationId xmlns:a16="http://schemas.microsoft.com/office/drawing/2014/main" id="{F56148CB-C2E4-CAD3-2C47-A3976530BAA0}"/>
              </a:ext>
            </a:extLst>
          </p:cNvPr>
          <p:cNvSpPr txBox="1"/>
          <p:nvPr/>
        </p:nvSpPr>
        <p:spPr>
          <a:xfrm>
            <a:off x="5053903" y="2789889"/>
            <a:ext cx="274434" cy="307777"/>
          </a:xfrm>
          <a:prstGeom prst="rect">
            <a:avLst/>
          </a:prstGeom>
          <a:noFill/>
        </p:spPr>
        <p:txBody>
          <a:bodyPr wrap="none" rtlCol="0">
            <a:spAutoFit/>
          </a:bodyPr>
          <a:lstStyle/>
          <a:p>
            <a:r>
              <a:rPr lang="en-US" sz="1400" dirty="0">
                <a:latin typeface="+mj-lt"/>
              </a:rPr>
              <a:t>K</a:t>
            </a:r>
          </a:p>
        </p:txBody>
      </p:sp>
      <p:sp>
        <p:nvSpPr>
          <p:cNvPr id="10" name="TextBox 9">
            <a:extLst>
              <a:ext uri="{FF2B5EF4-FFF2-40B4-BE49-F238E27FC236}">
                <a16:creationId xmlns:a16="http://schemas.microsoft.com/office/drawing/2014/main" id="{B37D2E21-ED86-822A-235A-962148FAE323}"/>
              </a:ext>
            </a:extLst>
          </p:cNvPr>
          <p:cNvSpPr txBox="1"/>
          <p:nvPr/>
        </p:nvSpPr>
        <p:spPr>
          <a:xfrm>
            <a:off x="2596936" y="2960421"/>
            <a:ext cx="1326773" cy="584775"/>
          </a:xfrm>
          <a:prstGeom prst="rect">
            <a:avLst/>
          </a:prstGeom>
          <a:noFill/>
        </p:spPr>
        <p:txBody>
          <a:bodyPr wrap="none" rtlCol="0">
            <a:spAutoFit/>
          </a:bodyPr>
          <a:lstStyle/>
          <a:p>
            <a:r>
              <a:rPr lang="en-US" sz="1600" dirty="0">
                <a:solidFill>
                  <a:srgbClr val="4D9746"/>
                </a:solidFill>
                <a:latin typeface="+mj-lt"/>
              </a:rPr>
              <a:t>p-beam</a:t>
            </a:r>
          </a:p>
          <a:p>
            <a:r>
              <a:rPr lang="en-US" sz="1600" dirty="0">
                <a:solidFill>
                  <a:srgbClr val="4D9746"/>
                </a:solidFill>
                <a:latin typeface="+mj-lt"/>
              </a:rPr>
              <a:t>cross sections</a:t>
            </a:r>
          </a:p>
        </p:txBody>
      </p:sp>
      <p:sp>
        <p:nvSpPr>
          <p:cNvPr id="20" name="TextBox 19">
            <a:extLst>
              <a:ext uri="{FF2B5EF4-FFF2-40B4-BE49-F238E27FC236}">
                <a16:creationId xmlns:a16="http://schemas.microsoft.com/office/drawing/2014/main" id="{F4F14DCB-7BC8-7567-5797-88BFD963BCBC}"/>
              </a:ext>
            </a:extLst>
          </p:cNvPr>
          <p:cNvSpPr txBox="1"/>
          <p:nvPr/>
        </p:nvSpPr>
        <p:spPr>
          <a:xfrm>
            <a:off x="1751311" y="1417013"/>
            <a:ext cx="300082" cy="369332"/>
          </a:xfrm>
          <a:prstGeom prst="rect">
            <a:avLst/>
          </a:prstGeom>
          <a:noFill/>
        </p:spPr>
        <p:txBody>
          <a:bodyPr wrap="none" rtlCol="0">
            <a:spAutoFit/>
          </a:bodyPr>
          <a:lstStyle/>
          <a:p>
            <a:r>
              <a:rPr lang="en-US" dirty="0">
                <a:solidFill>
                  <a:srgbClr val="FF0000"/>
                </a:solidFill>
                <a:latin typeface="+mj-lt"/>
              </a:rPr>
              <a:t>e</a:t>
            </a:r>
          </a:p>
        </p:txBody>
      </p:sp>
      <p:sp>
        <p:nvSpPr>
          <p:cNvPr id="21" name="TextBox 20">
            <a:extLst>
              <a:ext uri="{FF2B5EF4-FFF2-40B4-BE49-F238E27FC236}">
                <a16:creationId xmlns:a16="http://schemas.microsoft.com/office/drawing/2014/main" id="{6B7C4BAA-1E42-EC80-B534-38D05C9394BC}"/>
              </a:ext>
            </a:extLst>
          </p:cNvPr>
          <p:cNvSpPr txBox="1"/>
          <p:nvPr/>
        </p:nvSpPr>
        <p:spPr>
          <a:xfrm>
            <a:off x="2138906" y="1416571"/>
            <a:ext cx="306494" cy="369332"/>
          </a:xfrm>
          <a:prstGeom prst="rect">
            <a:avLst/>
          </a:prstGeom>
          <a:noFill/>
        </p:spPr>
        <p:txBody>
          <a:bodyPr wrap="none" rtlCol="0">
            <a:spAutoFit/>
          </a:bodyPr>
          <a:lstStyle/>
          <a:p>
            <a:r>
              <a:rPr lang="en-US" dirty="0">
                <a:solidFill>
                  <a:srgbClr val="00B050"/>
                </a:solidFill>
                <a:latin typeface="+mj-lt"/>
              </a:rPr>
              <a:t>p</a:t>
            </a:r>
          </a:p>
        </p:txBody>
      </p:sp>
      <p:sp>
        <p:nvSpPr>
          <p:cNvPr id="29" name="TextBox 28">
            <a:extLst>
              <a:ext uri="{FF2B5EF4-FFF2-40B4-BE49-F238E27FC236}">
                <a16:creationId xmlns:a16="http://schemas.microsoft.com/office/drawing/2014/main" id="{0685B462-7F01-4B48-D4A8-62FCE5F43F73}"/>
              </a:ext>
            </a:extLst>
          </p:cNvPr>
          <p:cNvSpPr txBox="1"/>
          <p:nvPr/>
        </p:nvSpPr>
        <p:spPr>
          <a:xfrm>
            <a:off x="2616667" y="1366948"/>
            <a:ext cx="614271" cy="369332"/>
          </a:xfrm>
          <a:prstGeom prst="rect">
            <a:avLst/>
          </a:prstGeom>
          <a:noFill/>
        </p:spPr>
        <p:txBody>
          <a:bodyPr wrap="none" rtlCol="0">
            <a:spAutoFit/>
          </a:bodyPr>
          <a:lstStyle/>
          <a:p>
            <a:r>
              <a:rPr lang="en-US" dirty="0" err="1">
                <a:latin typeface="+mj-lt"/>
              </a:rPr>
              <a:t>Fz</a:t>
            </a:r>
            <a:r>
              <a:rPr lang="en-US" dirty="0">
                <a:latin typeface="+mj-lt"/>
              </a:rPr>
              <a:t>(z)</a:t>
            </a:r>
          </a:p>
        </p:txBody>
      </p:sp>
      <p:grpSp>
        <p:nvGrpSpPr>
          <p:cNvPr id="49" name="Group 48">
            <a:extLst>
              <a:ext uri="{FF2B5EF4-FFF2-40B4-BE49-F238E27FC236}">
                <a16:creationId xmlns:a16="http://schemas.microsoft.com/office/drawing/2014/main" id="{42D183FC-9831-023E-1710-77242BB68934}"/>
              </a:ext>
            </a:extLst>
          </p:cNvPr>
          <p:cNvGrpSpPr/>
          <p:nvPr/>
        </p:nvGrpSpPr>
        <p:grpSpPr>
          <a:xfrm>
            <a:off x="7455578" y="1561448"/>
            <a:ext cx="2633979" cy="2096149"/>
            <a:chOff x="5931577" y="1561447"/>
            <a:chExt cx="2633979" cy="2096149"/>
          </a:xfrm>
        </p:grpSpPr>
        <p:sp>
          <p:nvSpPr>
            <p:cNvPr id="22" name="Oval 21">
              <a:extLst>
                <a:ext uri="{FF2B5EF4-FFF2-40B4-BE49-F238E27FC236}">
                  <a16:creationId xmlns:a16="http://schemas.microsoft.com/office/drawing/2014/main" id="{DDCF2083-A5A4-2356-006C-4535E304BC2B}"/>
                </a:ext>
              </a:extLst>
            </p:cNvPr>
            <p:cNvSpPr/>
            <p:nvPr/>
          </p:nvSpPr>
          <p:spPr>
            <a:xfrm>
              <a:off x="6609522" y="1950445"/>
              <a:ext cx="387690" cy="1707151"/>
            </a:xfrm>
            <a:prstGeom prst="ellipse">
              <a:avLst/>
            </a:prstGeom>
            <a:gradFill flip="none" rotWithShape="1">
              <a:gsLst>
                <a:gs pos="72000">
                  <a:srgbClr val="E59696"/>
                </a:gs>
                <a:gs pos="0">
                  <a:srgbClr val="C00000"/>
                </a:gs>
                <a:gs pos="100000">
                  <a:srgbClr val="C00000">
                    <a:alpha val="10706"/>
                  </a:srgbClr>
                </a:gs>
              </a:gsLst>
              <a:path path="shape">
                <a:fillToRect l="50000" t="50000" r="50000" b="50000"/>
              </a:path>
              <a:tileRect/>
            </a:gradFill>
            <a:ln w="127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TextBox 22">
              <a:extLst>
                <a:ext uri="{FF2B5EF4-FFF2-40B4-BE49-F238E27FC236}">
                  <a16:creationId xmlns:a16="http://schemas.microsoft.com/office/drawing/2014/main" id="{ED9D038C-7A4C-A708-BB70-0C4B023679FA}"/>
                </a:ext>
              </a:extLst>
            </p:cNvPr>
            <p:cNvSpPr txBox="1"/>
            <p:nvPr/>
          </p:nvSpPr>
          <p:spPr>
            <a:xfrm>
              <a:off x="6653326" y="1561447"/>
              <a:ext cx="300082" cy="369332"/>
            </a:xfrm>
            <a:prstGeom prst="rect">
              <a:avLst/>
            </a:prstGeom>
            <a:noFill/>
          </p:spPr>
          <p:txBody>
            <a:bodyPr wrap="none" rtlCol="0">
              <a:spAutoFit/>
            </a:bodyPr>
            <a:lstStyle/>
            <a:p>
              <a:r>
                <a:rPr lang="en-US" dirty="0">
                  <a:latin typeface="+mj-lt"/>
                </a:rPr>
                <a:t>e</a:t>
              </a:r>
            </a:p>
          </p:txBody>
        </p:sp>
        <p:sp>
          <p:nvSpPr>
            <p:cNvPr id="24" name="Oval 23">
              <a:extLst>
                <a:ext uri="{FF2B5EF4-FFF2-40B4-BE49-F238E27FC236}">
                  <a16:creationId xmlns:a16="http://schemas.microsoft.com/office/drawing/2014/main" id="{DAFE1BE7-21A1-5AA8-F83A-319B51F393AD}"/>
                </a:ext>
              </a:extLst>
            </p:cNvPr>
            <p:cNvSpPr/>
            <p:nvPr/>
          </p:nvSpPr>
          <p:spPr>
            <a:xfrm>
              <a:off x="6311348" y="2114781"/>
              <a:ext cx="49695"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5" name="TextBox 24">
              <a:extLst>
                <a:ext uri="{FF2B5EF4-FFF2-40B4-BE49-F238E27FC236}">
                  <a16:creationId xmlns:a16="http://schemas.microsoft.com/office/drawing/2014/main" id="{DD1BD447-8495-87BC-2CEA-FF8F547249C7}"/>
                </a:ext>
              </a:extLst>
            </p:cNvPr>
            <p:cNvSpPr txBox="1"/>
            <p:nvPr/>
          </p:nvSpPr>
          <p:spPr>
            <a:xfrm>
              <a:off x="6227201" y="1656280"/>
              <a:ext cx="306494" cy="369332"/>
            </a:xfrm>
            <a:prstGeom prst="rect">
              <a:avLst/>
            </a:prstGeom>
            <a:noFill/>
          </p:spPr>
          <p:txBody>
            <a:bodyPr wrap="none" rtlCol="0">
              <a:spAutoFit/>
            </a:bodyPr>
            <a:lstStyle/>
            <a:p>
              <a:r>
                <a:rPr lang="en-US" dirty="0">
                  <a:latin typeface="+mj-lt"/>
                </a:rPr>
                <a:t>p</a:t>
              </a:r>
            </a:p>
          </p:txBody>
        </p:sp>
        <p:cxnSp>
          <p:nvCxnSpPr>
            <p:cNvPr id="27" name="Straight Arrow Connector 26">
              <a:extLst>
                <a:ext uri="{FF2B5EF4-FFF2-40B4-BE49-F238E27FC236}">
                  <a16:creationId xmlns:a16="http://schemas.microsoft.com/office/drawing/2014/main" id="{7879AD63-43E8-69A2-CCDF-DDCCE0997A4D}"/>
                </a:ext>
              </a:extLst>
            </p:cNvPr>
            <p:cNvCxnSpPr>
              <a:cxnSpLocks/>
            </p:cNvCxnSpPr>
            <p:nvPr/>
          </p:nvCxnSpPr>
          <p:spPr>
            <a:xfrm flipV="1">
              <a:off x="6205164" y="2800471"/>
              <a:ext cx="980827" cy="227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0962234-9046-EC0F-6F90-5233F387F34F}"/>
                </a:ext>
              </a:extLst>
            </p:cNvPr>
            <p:cNvSpPr txBox="1"/>
            <p:nvPr/>
          </p:nvSpPr>
          <p:spPr>
            <a:xfrm>
              <a:off x="6330852" y="2721768"/>
              <a:ext cx="276038" cy="369332"/>
            </a:xfrm>
            <a:prstGeom prst="rect">
              <a:avLst/>
            </a:prstGeom>
            <a:noFill/>
          </p:spPr>
          <p:txBody>
            <a:bodyPr wrap="none" rtlCol="0">
              <a:spAutoFit/>
            </a:bodyPr>
            <a:lstStyle/>
            <a:p>
              <a:r>
                <a:rPr lang="en-US" dirty="0">
                  <a:latin typeface="+mj-lt"/>
                </a:rPr>
                <a:t>z</a:t>
              </a:r>
            </a:p>
          </p:txBody>
        </p:sp>
        <p:sp>
          <p:nvSpPr>
            <p:cNvPr id="30" name="TextBox 29">
              <a:extLst>
                <a:ext uri="{FF2B5EF4-FFF2-40B4-BE49-F238E27FC236}">
                  <a16:creationId xmlns:a16="http://schemas.microsoft.com/office/drawing/2014/main" id="{C094EF5C-A243-EE86-1EC9-5F145A77F9F6}"/>
                </a:ext>
              </a:extLst>
            </p:cNvPr>
            <p:cNvSpPr txBox="1"/>
            <p:nvPr/>
          </p:nvSpPr>
          <p:spPr>
            <a:xfrm>
              <a:off x="7542968" y="1796382"/>
              <a:ext cx="1022588" cy="369332"/>
            </a:xfrm>
            <a:prstGeom prst="rect">
              <a:avLst/>
            </a:prstGeom>
            <a:noFill/>
          </p:spPr>
          <p:txBody>
            <a:bodyPr wrap="none" rtlCol="0">
              <a:spAutoFit/>
            </a:bodyPr>
            <a:lstStyle/>
            <a:p>
              <a:r>
                <a:rPr lang="en-US" dirty="0" err="1">
                  <a:latin typeface="+mj-lt"/>
                </a:rPr>
                <a:t>Fz</a:t>
              </a:r>
              <a:r>
                <a:rPr lang="en-US" dirty="0">
                  <a:latin typeface="+mj-lt"/>
                </a:rPr>
                <a:t>(x, y, z)</a:t>
              </a:r>
            </a:p>
          </p:txBody>
        </p:sp>
        <p:cxnSp>
          <p:nvCxnSpPr>
            <p:cNvPr id="31" name="Straight Arrow Connector 30">
              <a:extLst>
                <a:ext uri="{FF2B5EF4-FFF2-40B4-BE49-F238E27FC236}">
                  <a16:creationId xmlns:a16="http://schemas.microsoft.com/office/drawing/2014/main" id="{44E7C587-5E0E-65AB-23B0-81D82C436D3A}"/>
                </a:ext>
              </a:extLst>
            </p:cNvPr>
            <p:cNvCxnSpPr>
              <a:cxnSpLocks/>
            </p:cNvCxnSpPr>
            <p:nvPr/>
          </p:nvCxnSpPr>
          <p:spPr>
            <a:xfrm flipV="1">
              <a:off x="6205164" y="2098995"/>
              <a:ext cx="0" cy="7093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0ACBB95-EE8C-AE3C-DB74-B55E6E10B7BD}"/>
                </a:ext>
              </a:extLst>
            </p:cNvPr>
            <p:cNvCxnSpPr>
              <a:cxnSpLocks/>
            </p:cNvCxnSpPr>
            <p:nvPr/>
          </p:nvCxnSpPr>
          <p:spPr>
            <a:xfrm flipV="1">
              <a:off x="6207231" y="2598091"/>
              <a:ext cx="213512" cy="2177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57688C0-FCCC-BE5E-AEBE-2EFF2C447706}"/>
                </a:ext>
              </a:extLst>
            </p:cNvPr>
            <p:cNvSpPr txBox="1"/>
            <p:nvPr/>
          </p:nvSpPr>
          <p:spPr>
            <a:xfrm>
              <a:off x="6354539" y="2369301"/>
              <a:ext cx="284052" cy="369332"/>
            </a:xfrm>
            <a:prstGeom prst="rect">
              <a:avLst/>
            </a:prstGeom>
            <a:noFill/>
          </p:spPr>
          <p:txBody>
            <a:bodyPr wrap="none" rtlCol="0">
              <a:spAutoFit/>
            </a:bodyPr>
            <a:lstStyle/>
            <a:p>
              <a:r>
                <a:rPr lang="en-US" dirty="0">
                  <a:latin typeface="+mj-lt"/>
                </a:rPr>
                <a:t>x</a:t>
              </a:r>
            </a:p>
          </p:txBody>
        </p:sp>
        <p:sp>
          <p:nvSpPr>
            <p:cNvPr id="42" name="TextBox 41">
              <a:extLst>
                <a:ext uri="{FF2B5EF4-FFF2-40B4-BE49-F238E27FC236}">
                  <a16:creationId xmlns:a16="http://schemas.microsoft.com/office/drawing/2014/main" id="{2F98D054-58BB-DEBF-D2BA-802A7578241D}"/>
                </a:ext>
              </a:extLst>
            </p:cNvPr>
            <p:cNvSpPr txBox="1"/>
            <p:nvPr/>
          </p:nvSpPr>
          <p:spPr>
            <a:xfrm>
              <a:off x="5931577" y="1975834"/>
              <a:ext cx="288862" cy="369332"/>
            </a:xfrm>
            <a:prstGeom prst="rect">
              <a:avLst/>
            </a:prstGeom>
            <a:noFill/>
          </p:spPr>
          <p:txBody>
            <a:bodyPr wrap="none" rtlCol="0">
              <a:spAutoFit/>
            </a:bodyPr>
            <a:lstStyle/>
            <a:p>
              <a:r>
                <a:rPr lang="en-US" dirty="0">
                  <a:latin typeface="+mj-lt"/>
                </a:rPr>
                <a:t>y</a:t>
              </a:r>
            </a:p>
          </p:txBody>
        </p:sp>
        <p:sp>
          <p:nvSpPr>
            <p:cNvPr id="43" name="TextBox 42">
              <a:extLst>
                <a:ext uri="{FF2B5EF4-FFF2-40B4-BE49-F238E27FC236}">
                  <a16:creationId xmlns:a16="http://schemas.microsoft.com/office/drawing/2014/main" id="{6B57606F-8DFB-FB7C-E92C-B0D2607CC3D4}"/>
                </a:ext>
              </a:extLst>
            </p:cNvPr>
            <p:cNvSpPr txBox="1"/>
            <p:nvPr/>
          </p:nvSpPr>
          <p:spPr>
            <a:xfrm>
              <a:off x="6721647" y="3119213"/>
              <a:ext cx="264816" cy="369332"/>
            </a:xfrm>
            <a:prstGeom prst="rect">
              <a:avLst/>
            </a:prstGeom>
            <a:noFill/>
          </p:spPr>
          <p:txBody>
            <a:bodyPr wrap="none" rtlCol="0">
              <a:spAutoFit/>
            </a:bodyPr>
            <a:lstStyle/>
            <a:p>
              <a:r>
                <a:rPr lang="en-US" dirty="0">
                  <a:latin typeface="+mj-lt"/>
                </a:rPr>
                <a:t>r</a:t>
              </a:r>
            </a:p>
          </p:txBody>
        </p:sp>
        <p:cxnSp>
          <p:nvCxnSpPr>
            <p:cNvPr id="44" name="Straight Arrow Connector 43">
              <a:extLst>
                <a:ext uri="{FF2B5EF4-FFF2-40B4-BE49-F238E27FC236}">
                  <a16:creationId xmlns:a16="http://schemas.microsoft.com/office/drawing/2014/main" id="{932C1CA1-71ED-FE3B-2018-6810BFA26A26}"/>
                </a:ext>
              </a:extLst>
            </p:cNvPr>
            <p:cNvCxnSpPr>
              <a:cxnSpLocks/>
            </p:cNvCxnSpPr>
            <p:nvPr/>
          </p:nvCxnSpPr>
          <p:spPr>
            <a:xfrm flipH="1">
              <a:off x="6773012" y="2800471"/>
              <a:ext cx="30355" cy="643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7BF49A04-80AD-675E-5A8C-45C7D1CB5024}"/>
              </a:ext>
            </a:extLst>
          </p:cNvPr>
          <p:cNvSpPr txBox="1"/>
          <p:nvPr/>
        </p:nvSpPr>
        <p:spPr>
          <a:xfrm>
            <a:off x="6712227" y="3911644"/>
            <a:ext cx="3737113" cy="1477328"/>
          </a:xfrm>
          <a:prstGeom prst="rect">
            <a:avLst/>
          </a:prstGeom>
          <a:noFill/>
        </p:spPr>
        <p:txBody>
          <a:bodyPr wrap="square">
            <a:spAutoFit/>
          </a:bodyPr>
          <a:lstStyle/>
          <a:p>
            <a:r>
              <a:rPr lang="en-US" dirty="0">
                <a:latin typeface="+mj-lt"/>
              </a:rPr>
              <a:t>Now, hybrid model(W.B):</a:t>
            </a:r>
          </a:p>
          <a:p>
            <a:r>
              <a:rPr lang="en-US" dirty="0">
                <a:latin typeface="+mj-lt"/>
              </a:rPr>
              <a:t>Treat electrons as discs; Treat hadrons as </a:t>
            </a:r>
            <a:r>
              <a:rPr lang="en-US" b="1" i="1" dirty="0">
                <a:solidFill>
                  <a:srgbClr val="4D9746"/>
                </a:solidFill>
              </a:rPr>
              <a:t>point charges </a:t>
            </a:r>
            <a:r>
              <a:rPr lang="en-US" dirty="0">
                <a:latin typeface="+mj-lt"/>
              </a:rPr>
              <a:t>within modulator and kicker. Wake function W(</a:t>
            </a:r>
            <a:r>
              <a:rPr lang="en-US" dirty="0" err="1">
                <a:latin typeface="+mj-lt"/>
              </a:rPr>
              <a:t>xm,ym,xk,yk,dz</a:t>
            </a:r>
            <a:r>
              <a:rPr lang="en-US" dirty="0">
                <a:latin typeface="+mj-lt"/>
              </a:rPr>
              <a:t>)</a:t>
            </a:r>
          </a:p>
        </p:txBody>
      </p:sp>
      <p:sp>
        <p:nvSpPr>
          <p:cNvPr id="48" name="TextBox 47">
            <a:extLst>
              <a:ext uri="{FF2B5EF4-FFF2-40B4-BE49-F238E27FC236}">
                <a16:creationId xmlns:a16="http://schemas.microsoft.com/office/drawing/2014/main" id="{213401F5-F0E5-BDF1-779C-136AF1A6C1E2}"/>
              </a:ext>
            </a:extLst>
          </p:cNvPr>
          <p:cNvSpPr txBox="1"/>
          <p:nvPr/>
        </p:nvSpPr>
        <p:spPr>
          <a:xfrm>
            <a:off x="3322228" y="5708040"/>
            <a:ext cx="5547544" cy="369332"/>
          </a:xfrm>
          <a:prstGeom prst="rect">
            <a:avLst/>
          </a:prstGeom>
          <a:solidFill>
            <a:srgbClr val="B3CBE5"/>
          </a:solidFill>
        </p:spPr>
        <p:txBody>
          <a:bodyPr wrap="none" rtlCol="0">
            <a:spAutoFit/>
          </a:bodyPr>
          <a:lstStyle/>
          <a:p>
            <a:r>
              <a:rPr lang="en-US" dirty="0">
                <a:latin typeface="+mj-lt"/>
              </a:rPr>
              <a:t>With new hybrid model, the </a:t>
            </a:r>
            <a:r>
              <a:rPr lang="en-US" b="1" i="1" dirty="0">
                <a:solidFill>
                  <a:srgbClr val="C00000"/>
                </a:solidFill>
              </a:rPr>
              <a:t>cooling time increased ~x1.7</a:t>
            </a:r>
          </a:p>
        </p:txBody>
      </p:sp>
      <p:sp>
        <p:nvSpPr>
          <p:cNvPr id="56" name="Oval 55">
            <a:extLst>
              <a:ext uri="{FF2B5EF4-FFF2-40B4-BE49-F238E27FC236}">
                <a16:creationId xmlns:a16="http://schemas.microsoft.com/office/drawing/2014/main" id="{B46180C2-FC81-C35B-340D-D09900EFB820}"/>
              </a:ext>
            </a:extLst>
          </p:cNvPr>
          <p:cNvSpPr/>
          <p:nvPr/>
        </p:nvSpPr>
        <p:spPr>
          <a:xfrm>
            <a:off x="3459838" y="2351717"/>
            <a:ext cx="1629618" cy="369332"/>
          </a:xfrm>
          <a:prstGeom prst="ellipse">
            <a:avLst/>
          </a:prstGeom>
          <a:solidFill>
            <a:srgbClr val="4D9746">
              <a:alpha val="5900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FC60AEF2-A528-9405-DD75-1B8504A613B1}"/>
              </a:ext>
            </a:extLst>
          </p:cNvPr>
          <p:cNvSpPr/>
          <p:nvPr/>
        </p:nvSpPr>
        <p:spPr>
          <a:xfrm>
            <a:off x="3159307" y="2151098"/>
            <a:ext cx="2187855" cy="782975"/>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A4D8A6C1-EAAF-9DCD-1FE2-9EC99FBE1B95}"/>
              </a:ext>
            </a:extLst>
          </p:cNvPr>
          <p:cNvSpPr/>
          <p:nvPr/>
        </p:nvSpPr>
        <p:spPr>
          <a:xfrm>
            <a:off x="3502727" y="2374096"/>
            <a:ext cx="1542769" cy="325713"/>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BA65083F-A19F-1B9B-5D32-123C9D0A748E}"/>
              </a:ext>
            </a:extLst>
          </p:cNvPr>
          <p:cNvCxnSpPr>
            <a:cxnSpLocks/>
            <a:stCxn id="13" idx="1"/>
            <a:endCxn id="61" idx="6"/>
          </p:cNvCxnSpPr>
          <p:nvPr/>
        </p:nvCxnSpPr>
        <p:spPr>
          <a:xfrm flipH="1" flipV="1">
            <a:off x="5045496" y="2536953"/>
            <a:ext cx="99885" cy="793947"/>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32109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D202-A5A7-7843-9113-0D88F6B9A537}"/>
              </a:ext>
            </a:extLst>
          </p:cNvPr>
          <p:cNvSpPr>
            <a:spLocks noGrp="1"/>
          </p:cNvSpPr>
          <p:nvPr>
            <p:ph type="title"/>
          </p:nvPr>
        </p:nvSpPr>
        <p:spPr/>
        <p:txBody>
          <a:bodyPr/>
          <a:lstStyle/>
          <a:p>
            <a:r>
              <a:rPr lang="en-US" dirty="0"/>
              <a:t>EIC Cooling methods</a:t>
            </a:r>
          </a:p>
        </p:txBody>
      </p:sp>
      <p:sp>
        <p:nvSpPr>
          <p:cNvPr id="5" name="TextBox 4">
            <a:extLst>
              <a:ext uri="{FF2B5EF4-FFF2-40B4-BE49-F238E27FC236}">
                <a16:creationId xmlns:a16="http://schemas.microsoft.com/office/drawing/2014/main" id="{EBDE2AAE-03BB-444E-ADF8-2DFA7AC067D8}"/>
              </a:ext>
            </a:extLst>
          </p:cNvPr>
          <p:cNvSpPr txBox="1"/>
          <p:nvPr/>
        </p:nvSpPr>
        <p:spPr>
          <a:xfrm>
            <a:off x="1414021" y="2628671"/>
            <a:ext cx="8944383" cy="2400657"/>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2000" dirty="0">
                <a:latin typeface="Avenir Book" panose="02000503020000020003" pitchFamily="2" charset="0"/>
                <a:sym typeface="Wingdings" panose="05000000000000000000" pitchFamily="2" charset="2"/>
              </a:rPr>
              <a:t>Use a precooler(</a:t>
            </a:r>
            <a:r>
              <a:rPr lang="en-US" sz="2000" b="1" i="1" dirty="0">
                <a:solidFill>
                  <a:schemeClr val="accent1"/>
                </a:solidFill>
                <a:latin typeface="Avenir Heavy Oblique" panose="02000503020000020003" pitchFamily="2" charset="0"/>
                <a:sym typeface="Wingdings" panose="05000000000000000000" pitchFamily="2" charset="2"/>
              </a:rPr>
              <a:t>electron cooling</a:t>
            </a:r>
            <a:r>
              <a:rPr lang="en-US" sz="2000" dirty="0">
                <a:latin typeface="Avenir Book" panose="02000503020000020003" pitchFamily="2" charset="0"/>
                <a:sym typeface="Wingdings" panose="05000000000000000000" pitchFamily="2" charset="2"/>
              </a:rPr>
              <a:t>) at injection energy </a:t>
            </a:r>
            <a:r>
              <a:rPr lang="en-US" sz="2000" dirty="0">
                <a:latin typeface="Avenir Book" panose="02000503020000020003" pitchFamily="2" charset="0"/>
              </a:rPr>
              <a:t>to reduce the vertical hadron RMS normalized emittance from 2.5 um to 0.3 um within</a:t>
            </a:r>
            <a:r>
              <a:rPr lang="zh-CN" altLang="en-US" sz="2000" dirty="0">
                <a:latin typeface="Avenir Book" panose="02000503020000020003" pitchFamily="2" charset="0"/>
              </a:rPr>
              <a:t> </a:t>
            </a:r>
            <a:r>
              <a:rPr lang="en-US" sz="2000" dirty="0">
                <a:latin typeface="Avenir Book" panose="02000503020000020003" pitchFamily="2" charset="0"/>
              </a:rPr>
              <a:t>2 hours or less of storage</a:t>
            </a:r>
            <a:r>
              <a:rPr lang="zh-CN" altLang="en-US" sz="2000" dirty="0">
                <a:latin typeface="Avenir Book" panose="02000503020000020003" pitchFamily="2" charset="0"/>
              </a:rPr>
              <a:t> </a:t>
            </a:r>
            <a:r>
              <a:rPr lang="en-US" altLang="zh-CN" sz="2000" dirty="0">
                <a:latin typeface="Avenir Book" panose="02000503020000020003" pitchFamily="2" charset="0"/>
              </a:rPr>
              <a:t>time </a:t>
            </a:r>
            <a:r>
              <a:rPr lang="en-US" sz="2000" dirty="0">
                <a:latin typeface="Avenir Book" panose="02000503020000020003" pitchFamily="2" charset="0"/>
              </a:rPr>
              <a:t>at the injection energy of 24 GeV. Achieve the hadron collision emittance.</a:t>
            </a:r>
          </a:p>
          <a:p>
            <a:pPr marL="285750" indent="-285750">
              <a:spcAft>
                <a:spcPts val="600"/>
              </a:spcAft>
              <a:buFont typeface="Arial" panose="020B0604020202020204" pitchFamily="34" charset="0"/>
              <a:buChar char="•"/>
            </a:pPr>
            <a:endParaRPr lang="en-US" sz="2000" dirty="0">
              <a:latin typeface="Avenir Book" panose="02000503020000020003" pitchFamily="2" charset="0"/>
            </a:endParaRPr>
          </a:p>
          <a:p>
            <a:pPr marL="285750" indent="-285750">
              <a:spcAft>
                <a:spcPts val="600"/>
              </a:spcAft>
              <a:buFont typeface="Arial" panose="020B0604020202020204" pitchFamily="34" charset="0"/>
              <a:buChar char="•"/>
            </a:pPr>
            <a:r>
              <a:rPr lang="en-US" sz="2000" dirty="0">
                <a:latin typeface="Avenir Book" panose="02000503020000020003" pitchFamily="2" charset="0"/>
                <a:sym typeface="Wingdings" panose="05000000000000000000" pitchFamily="2" charset="2"/>
              </a:rPr>
              <a:t>High energy(</a:t>
            </a:r>
            <a:r>
              <a:rPr lang="en-US" sz="2000" b="1" i="1" dirty="0">
                <a:solidFill>
                  <a:schemeClr val="accent1"/>
                </a:solidFill>
                <a:latin typeface="Avenir Heavy Oblique" panose="02000503020000020003" pitchFamily="2" charset="0"/>
                <a:sym typeface="Wingdings" panose="05000000000000000000" pitchFamily="2" charset="2"/>
              </a:rPr>
              <a:t>Coherent electron Cooling</a:t>
            </a:r>
            <a:r>
              <a:rPr lang="en-US" sz="2000" dirty="0">
                <a:latin typeface="Avenir Book" panose="02000503020000020003" pitchFamily="2" charset="0"/>
                <a:sym typeface="Wingdings" panose="05000000000000000000" pitchFamily="2" charset="2"/>
              </a:rPr>
              <a:t>) is used to maintain high beam brightness by counteracting intra-beam scattering and beam-beam effects.</a:t>
            </a:r>
            <a:endParaRPr lang="en-US" sz="2000" dirty="0">
              <a:latin typeface="Avenir Book" panose="02000503020000020003" pitchFamily="2" charset="0"/>
            </a:endParaRPr>
          </a:p>
        </p:txBody>
      </p:sp>
      <p:sp>
        <p:nvSpPr>
          <p:cNvPr id="6" name="TextBox 5">
            <a:extLst>
              <a:ext uri="{FF2B5EF4-FFF2-40B4-BE49-F238E27FC236}">
                <a16:creationId xmlns:a16="http://schemas.microsoft.com/office/drawing/2014/main" id="{1AEFD6F4-F50A-3D4F-AC04-063C7FDEAB7C}"/>
              </a:ext>
            </a:extLst>
          </p:cNvPr>
          <p:cNvSpPr txBox="1"/>
          <p:nvPr/>
        </p:nvSpPr>
        <p:spPr>
          <a:xfrm>
            <a:off x="3687720" y="1520895"/>
            <a:ext cx="4160754" cy="646331"/>
          </a:xfrm>
          <a:prstGeom prst="rect">
            <a:avLst/>
          </a:prstGeom>
          <a:solidFill>
            <a:srgbClr val="CFD6EC"/>
          </a:solidFill>
          <a:ln>
            <a:noFill/>
          </a:ln>
        </p:spPr>
        <p:txBody>
          <a:bodyPr wrap="none" rtlCol="0">
            <a:spAutoFit/>
          </a:bodyPr>
          <a:lstStyle/>
          <a:p>
            <a:r>
              <a:rPr lang="en-US" dirty="0">
                <a:latin typeface="Avenir Book" panose="02000503020000020003" pitchFamily="2" charset="0"/>
              </a:rPr>
              <a:t>Pre-cooler@24 GeV cooling time &lt;1 </a:t>
            </a:r>
            <a:r>
              <a:rPr lang="en-US" dirty="0" err="1">
                <a:latin typeface="Avenir Book" panose="02000503020000020003" pitchFamily="2" charset="0"/>
              </a:rPr>
              <a:t>hr</a:t>
            </a:r>
            <a:endParaRPr lang="en-US" dirty="0">
              <a:latin typeface="Avenir Book" panose="02000503020000020003" pitchFamily="2" charset="0"/>
            </a:endParaRPr>
          </a:p>
          <a:p>
            <a:r>
              <a:rPr lang="en-US" dirty="0">
                <a:latin typeface="Avenir Book" panose="02000503020000020003" pitchFamily="2" charset="0"/>
              </a:rPr>
              <a:t>SHC time@100, 275 GeV ~2 </a:t>
            </a:r>
            <a:r>
              <a:rPr lang="en-US" dirty="0" err="1">
                <a:latin typeface="Avenir Book" panose="02000503020000020003" pitchFamily="2" charset="0"/>
              </a:rPr>
              <a:t>hrs</a:t>
            </a:r>
            <a:endParaRPr lang="en-US" dirty="0">
              <a:latin typeface="Avenir Book" panose="02000503020000020003" pitchFamily="2" charset="0"/>
            </a:endParaRPr>
          </a:p>
        </p:txBody>
      </p:sp>
      <p:sp>
        <p:nvSpPr>
          <p:cNvPr id="3" name="Slide Number Placeholder 2">
            <a:extLst>
              <a:ext uri="{FF2B5EF4-FFF2-40B4-BE49-F238E27FC236}">
                <a16:creationId xmlns:a16="http://schemas.microsoft.com/office/drawing/2014/main" id="{9C84034A-8C83-5645-A595-BC71C9E84B78}"/>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latin typeface="Avenir Book" panose="02000503020000020003" pitchFamily="2" charset="0"/>
              </a:rPr>
              <a:pPr/>
              <a:t>4</a:t>
            </a:fld>
            <a:endParaRPr lang="en-US" dirty="0">
              <a:latin typeface="Avenir Book" panose="02000503020000020003" pitchFamily="2" charset="0"/>
            </a:endParaRPr>
          </a:p>
        </p:txBody>
      </p:sp>
      <p:sp>
        <p:nvSpPr>
          <p:cNvPr id="4" name="Slide Number Placeholder 3">
            <a:extLst>
              <a:ext uri="{FF2B5EF4-FFF2-40B4-BE49-F238E27FC236}">
                <a16:creationId xmlns:a16="http://schemas.microsoft.com/office/drawing/2014/main" id="{1C588454-F29C-7E1E-CED1-490DB1E67A69}"/>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4</a:t>
            </a:fld>
            <a:endParaRPr lang="en-US" dirty="0"/>
          </a:p>
        </p:txBody>
      </p:sp>
    </p:spTree>
    <p:extLst>
      <p:ext uri="{BB962C8B-B14F-4D97-AF65-F5344CB8AC3E}">
        <p14:creationId xmlns:p14="http://schemas.microsoft.com/office/powerpoint/2010/main" val="14085937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 name="TextShape 1"/>
          <p:cNvSpPr txBox="1"/>
          <p:nvPr/>
        </p:nvSpPr>
        <p:spPr>
          <a:xfrm>
            <a:off x="1812360" y="339480"/>
            <a:ext cx="8289000" cy="702360"/>
          </a:xfrm>
          <a:prstGeom prst="rect">
            <a:avLst/>
          </a:prstGeom>
          <a:noFill/>
          <a:ln>
            <a:noFill/>
          </a:ln>
        </p:spPr>
        <p:txBody>
          <a:bodyPr anchor="ctr">
            <a:noAutofit/>
          </a:bodyPr>
          <a:lstStyle/>
          <a:p>
            <a:pPr>
              <a:lnSpc>
                <a:spcPct val="90000"/>
              </a:lnSpc>
            </a:pPr>
            <a:r>
              <a:rPr lang="en-US" sz="4400" spc="-1">
                <a:solidFill>
                  <a:srgbClr val="30519D"/>
                </a:solidFill>
                <a:latin typeface="Arial"/>
                <a:ea typeface="Arial"/>
              </a:rPr>
              <a:t>Saturation</a:t>
            </a:r>
            <a:endParaRPr lang="en-US" sz="4400" spc="-1">
              <a:solidFill>
                <a:srgbClr val="000000"/>
              </a:solidFill>
              <a:latin typeface="Calibri"/>
            </a:endParaRPr>
          </a:p>
        </p:txBody>
      </p:sp>
      <p:sp>
        <p:nvSpPr>
          <p:cNvPr id="815" name="TextShape 2"/>
          <p:cNvSpPr txBox="1"/>
          <p:nvPr/>
        </p:nvSpPr>
        <p:spPr>
          <a:xfrm>
            <a:off x="1923960" y="1041840"/>
            <a:ext cx="8245800" cy="4436640"/>
          </a:xfrm>
          <a:prstGeom prst="rect">
            <a:avLst/>
          </a:prstGeom>
          <a:noFill/>
          <a:ln>
            <a:noFill/>
          </a:ln>
        </p:spPr>
        <p:txBody>
          <a:bodyPr lIns="90000" tIns="45000" rIns="90000" bIns="45000">
            <a:noAutofit/>
          </a:bodyPr>
          <a:lstStyle/>
          <a:p>
            <a:pPr marL="432000" indent="-324000">
              <a:buClr>
                <a:srgbClr val="000000"/>
              </a:buClr>
              <a:buSzPct val="45000"/>
              <a:buFont typeface="Wingdings" charset="2"/>
              <a:buChar char=""/>
            </a:pPr>
            <a:endParaRPr lang="en-US" spc="-1">
              <a:latin typeface="Arial"/>
            </a:endParaRPr>
          </a:p>
          <a:p>
            <a:pPr marL="432000" indent="-324000">
              <a:buClr>
                <a:srgbClr val="000000"/>
              </a:buClr>
              <a:buSzPct val="45000"/>
              <a:buFont typeface="Wingdings" charset="2"/>
              <a:buChar char=""/>
            </a:pPr>
            <a:r>
              <a:rPr lang="en-US" sz="3200" spc="-1">
                <a:solidFill>
                  <a:srgbClr val="000000"/>
                </a:solidFill>
                <a:latin typeface="Arial"/>
                <a:ea typeface="Arial"/>
              </a:rPr>
              <a:t>Finite electron current</a:t>
            </a:r>
            <a:endParaRPr lang="en-US" sz="3200" spc="-1">
              <a:latin typeface="Arial"/>
            </a:endParaRPr>
          </a:p>
          <a:p>
            <a:pPr marL="864000" lvl="1" indent="-324000">
              <a:buClr>
                <a:srgbClr val="000000"/>
              </a:buClr>
              <a:buSzPct val="75000"/>
              <a:buFont typeface="Symbol" charset="2"/>
              <a:buChar char=""/>
            </a:pPr>
            <a:r>
              <a:rPr lang="en-US" sz="3200" spc="-1">
                <a:solidFill>
                  <a:srgbClr val="000000"/>
                </a:solidFill>
                <a:latin typeface="Arial"/>
                <a:ea typeface="Arial"/>
              </a:rPr>
              <a:t>Cannot create arbitrarily large electron density fluctuations</a:t>
            </a:r>
            <a:endParaRPr lang="en-US" sz="3200" spc="-1">
              <a:latin typeface="Arial"/>
            </a:endParaRPr>
          </a:p>
        </p:txBody>
      </p:sp>
      <p:sp>
        <p:nvSpPr>
          <p:cNvPr id="816" name="TextShape 3"/>
          <p:cNvSpPr txBox="1"/>
          <p:nvPr/>
        </p:nvSpPr>
        <p:spPr>
          <a:xfrm>
            <a:off x="8521320" y="6356880"/>
            <a:ext cx="2057040" cy="364680"/>
          </a:xfrm>
          <a:prstGeom prst="rect">
            <a:avLst/>
          </a:prstGeom>
          <a:noFill/>
          <a:ln>
            <a:noFill/>
          </a:ln>
        </p:spPr>
        <p:txBody>
          <a:bodyPr anchor="ctr">
            <a:noAutofit/>
          </a:bodyPr>
          <a:lstStyle/>
          <a:p>
            <a:pPr algn="r">
              <a:lnSpc>
                <a:spcPct val="100000"/>
              </a:lnSpc>
            </a:pPr>
            <a:fld id="{494F735A-3410-46FE-80A3-8F7599BE73CB}" type="slidenum">
              <a:rPr lang="en-US" sz="1200" spc="-1">
                <a:solidFill>
                  <a:srgbClr val="FFFFFF"/>
                </a:solidFill>
                <a:latin typeface="Arial"/>
                <a:ea typeface="Arial"/>
              </a:rPr>
              <a:t>40</a:t>
            </a:fld>
            <a:endParaRPr lang="en-US" sz="1200" spc="-1">
              <a:latin typeface="Times New Roman"/>
            </a:endParaRPr>
          </a:p>
        </p:txBody>
      </p:sp>
      <p:pic>
        <p:nvPicPr>
          <p:cNvPr id="817" name="Picture 816"/>
          <p:cNvPicPr/>
          <p:nvPr/>
        </p:nvPicPr>
        <p:blipFill>
          <a:blip r:embed="rId2"/>
          <a:stretch/>
        </p:blipFill>
        <p:spPr>
          <a:xfrm>
            <a:off x="3952560" y="3011040"/>
            <a:ext cx="4568760" cy="3426480"/>
          </a:xfrm>
          <a:prstGeom prst="rect">
            <a:avLst/>
          </a:prstGeom>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53BFB-E5D2-984A-5D0C-689C2CF7791D}"/>
              </a:ext>
            </a:extLst>
          </p:cNvPr>
          <p:cNvSpPr>
            <a:spLocks noGrp="1"/>
          </p:cNvSpPr>
          <p:nvPr>
            <p:ph type="title"/>
          </p:nvPr>
        </p:nvSpPr>
        <p:spPr/>
        <p:txBody>
          <a:bodyPr/>
          <a:lstStyle/>
          <a:p>
            <a:r>
              <a:rPr lang="en-US" dirty="0"/>
              <a:t>Hadron energy Drift</a:t>
            </a:r>
          </a:p>
        </p:txBody>
      </p:sp>
      <p:sp>
        <p:nvSpPr>
          <p:cNvPr id="3" name="Content Placeholder 2">
            <a:extLst>
              <a:ext uri="{FF2B5EF4-FFF2-40B4-BE49-F238E27FC236}">
                <a16:creationId xmlns:a16="http://schemas.microsoft.com/office/drawing/2014/main" id="{A873DBF0-11CD-2917-BBF3-ACAFBB468973}"/>
              </a:ext>
            </a:extLst>
          </p:cNvPr>
          <p:cNvSpPr>
            <a:spLocks noGrp="1"/>
          </p:cNvSpPr>
          <p:nvPr>
            <p:ph idx="1"/>
          </p:nvPr>
        </p:nvSpPr>
        <p:spPr>
          <a:xfrm>
            <a:off x="2152650" y="1614249"/>
            <a:ext cx="7886700" cy="4351338"/>
          </a:xfrm>
        </p:spPr>
        <p:txBody>
          <a:bodyPr>
            <a:normAutofit/>
          </a:bodyPr>
          <a:lstStyle/>
          <a:p>
            <a:r>
              <a:rPr lang="en-US" sz="2000" dirty="0"/>
              <a:t>Off-energy hadron drifts are relative to the electrons in the modulator and kicker.</a:t>
            </a:r>
          </a:p>
          <a:p>
            <a:endParaRPr lang="en-US" sz="2000" dirty="0"/>
          </a:p>
          <a:p>
            <a:r>
              <a:rPr lang="en-US" sz="2000" dirty="0"/>
              <a:t>By </a:t>
            </a:r>
            <a:r>
              <a:rPr lang="en-US" sz="2000" b="1" i="1" dirty="0">
                <a:solidFill>
                  <a:srgbClr val="4D9746"/>
                </a:solidFill>
                <a:latin typeface="+mn-lt"/>
              </a:rPr>
              <a:t>shortening the modulator and kicker length</a:t>
            </a:r>
            <a:r>
              <a:rPr lang="en-US" sz="2000" dirty="0"/>
              <a:t> and lengthening wake wavelength by </a:t>
            </a:r>
            <a:r>
              <a:rPr lang="en-US" sz="2000" b="1" i="1" dirty="0">
                <a:solidFill>
                  <a:srgbClr val="4D9746"/>
                </a:solidFill>
                <a:latin typeface="+mn-lt"/>
              </a:rPr>
              <a:t>strengthening electron chicanes</a:t>
            </a:r>
            <a:r>
              <a:rPr lang="en-US" sz="2000" dirty="0"/>
              <a:t>, we can reduce the impact on the wake.</a:t>
            </a:r>
          </a:p>
          <a:p>
            <a:endParaRPr lang="en-US" sz="2000" dirty="0"/>
          </a:p>
        </p:txBody>
      </p:sp>
      <p:sp>
        <p:nvSpPr>
          <p:cNvPr id="4" name="Slide Number Placeholder 3">
            <a:extLst>
              <a:ext uri="{FF2B5EF4-FFF2-40B4-BE49-F238E27FC236}">
                <a16:creationId xmlns:a16="http://schemas.microsoft.com/office/drawing/2014/main" id="{0C37EBB2-9E1C-B7F2-6BC0-DFA8F6ABB134}"/>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41</a:t>
            </a:fld>
            <a:endParaRPr lang="en-US" dirty="0"/>
          </a:p>
        </p:txBody>
      </p:sp>
      <p:pic>
        <p:nvPicPr>
          <p:cNvPr id="5" name="Picture 4">
            <a:extLst>
              <a:ext uri="{FF2B5EF4-FFF2-40B4-BE49-F238E27FC236}">
                <a16:creationId xmlns:a16="http://schemas.microsoft.com/office/drawing/2014/main" id="{60F7A26D-B591-C84A-45CF-5E3577CC74B2}"/>
              </a:ext>
            </a:extLst>
          </p:cNvPr>
          <p:cNvPicPr>
            <a:picLocks noChangeAspect="1"/>
          </p:cNvPicPr>
          <p:nvPr/>
        </p:nvPicPr>
        <p:blipFill>
          <a:blip r:embed="rId2"/>
          <a:stretch>
            <a:fillRect/>
          </a:stretch>
        </p:blipFill>
        <p:spPr>
          <a:xfrm>
            <a:off x="4860912" y="1901204"/>
            <a:ext cx="1374572" cy="739803"/>
          </a:xfrm>
          <a:prstGeom prst="rect">
            <a:avLst/>
          </a:prstGeom>
        </p:spPr>
      </p:pic>
      <p:pic>
        <p:nvPicPr>
          <p:cNvPr id="6" name="Picture 5">
            <a:extLst>
              <a:ext uri="{FF2B5EF4-FFF2-40B4-BE49-F238E27FC236}">
                <a16:creationId xmlns:a16="http://schemas.microsoft.com/office/drawing/2014/main" id="{FEBA380C-9C1F-4CB3-1846-05D570B98FE6}"/>
              </a:ext>
            </a:extLst>
          </p:cNvPr>
          <p:cNvPicPr>
            <a:picLocks noChangeAspect="1"/>
          </p:cNvPicPr>
          <p:nvPr/>
        </p:nvPicPr>
        <p:blipFill>
          <a:blip r:embed="rId3"/>
          <a:stretch>
            <a:fillRect/>
          </a:stretch>
        </p:blipFill>
        <p:spPr>
          <a:xfrm>
            <a:off x="2152650" y="3583189"/>
            <a:ext cx="7772400" cy="2773162"/>
          </a:xfrm>
          <a:prstGeom prst="rect">
            <a:avLst/>
          </a:prstGeom>
        </p:spPr>
      </p:pic>
      <p:sp>
        <p:nvSpPr>
          <p:cNvPr id="7" name="TextBox 6">
            <a:extLst>
              <a:ext uri="{FF2B5EF4-FFF2-40B4-BE49-F238E27FC236}">
                <a16:creationId xmlns:a16="http://schemas.microsoft.com/office/drawing/2014/main" id="{39700BF6-D121-4345-56C9-47E106B791FB}"/>
              </a:ext>
            </a:extLst>
          </p:cNvPr>
          <p:cNvSpPr txBox="1"/>
          <p:nvPr/>
        </p:nvSpPr>
        <p:spPr>
          <a:xfrm>
            <a:off x="2670033" y="5630272"/>
            <a:ext cx="1637371" cy="369332"/>
          </a:xfrm>
          <a:prstGeom prst="rect">
            <a:avLst/>
          </a:prstGeom>
          <a:noFill/>
        </p:spPr>
        <p:txBody>
          <a:bodyPr wrap="none" rtlCol="0">
            <a:spAutoFit/>
          </a:bodyPr>
          <a:lstStyle/>
          <a:p>
            <a:r>
              <a:rPr lang="en-US" dirty="0">
                <a:latin typeface="+mj-lt"/>
              </a:rPr>
              <a:t>Old parameters</a:t>
            </a:r>
          </a:p>
        </p:txBody>
      </p:sp>
      <p:sp>
        <p:nvSpPr>
          <p:cNvPr id="8" name="TextBox 7">
            <a:extLst>
              <a:ext uri="{FF2B5EF4-FFF2-40B4-BE49-F238E27FC236}">
                <a16:creationId xmlns:a16="http://schemas.microsoft.com/office/drawing/2014/main" id="{A0500A52-1804-0561-1553-F04F5B57C23B}"/>
              </a:ext>
            </a:extLst>
          </p:cNvPr>
          <p:cNvSpPr txBox="1"/>
          <p:nvPr/>
        </p:nvSpPr>
        <p:spPr>
          <a:xfrm>
            <a:off x="6592732" y="5631836"/>
            <a:ext cx="1738809" cy="369332"/>
          </a:xfrm>
          <a:prstGeom prst="rect">
            <a:avLst/>
          </a:prstGeom>
          <a:noFill/>
        </p:spPr>
        <p:txBody>
          <a:bodyPr wrap="none" rtlCol="0">
            <a:spAutoFit/>
          </a:bodyPr>
          <a:lstStyle/>
          <a:p>
            <a:r>
              <a:rPr lang="en-US" dirty="0">
                <a:latin typeface="+mj-lt"/>
              </a:rPr>
              <a:t>New parameters</a:t>
            </a:r>
          </a:p>
        </p:txBody>
      </p:sp>
    </p:spTree>
    <p:extLst>
      <p:ext uri="{BB962C8B-B14F-4D97-AF65-F5344CB8AC3E}">
        <p14:creationId xmlns:p14="http://schemas.microsoft.com/office/powerpoint/2010/main" val="7097052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512A7-53E0-3875-DB8E-784DEF48CF26}"/>
              </a:ext>
            </a:extLst>
          </p:cNvPr>
          <p:cNvSpPr>
            <a:spLocks noGrp="1"/>
          </p:cNvSpPr>
          <p:nvPr>
            <p:ph type="title"/>
          </p:nvPr>
        </p:nvSpPr>
        <p:spPr/>
        <p:txBody>
          <a:bodyPr/>
          <a:lstStyle/>
          <a:p>
            <a:r>
              <a:rPr lang="en-US" dirty="0"/>
              <a:t>3D cooling codes development and comparison</a:t>
            </a:r>
          </a:p>
        </p:txBody>
      </p:sp>
      <p:sp>
        <p:nvSpPr>
          <p:cNvPr id="3" name="Content Placeholder 2">
            <a:extLst>
              <a:ext uri="{FF2B5EF4-FFF2-40B4-BE49-F238E27FC236}">
                <a16:creationId xmlns:a16="http://schemas.microsoft.com/office/drawing/2014/main" id="{2E545C4A-DB74-4751-D02F-840DC5656FA4}"/>
              </a:ext>
            </a:extLst>
          </p:cNvPr>
          <p:cNvSpPr>
            <a:spLocks noGrp="1"/>
          </p:cNvSpPr>
          <p:nvPr>
            <p:ph idx="1"/>
          </p:nvPr>
        </p:nvSpPr>
        <p:spPr>
          <a:xfrm>
            <a:off x="1613388" y="1480367"/>
            <a:ext cx="8884130" cy="1971123"/>
          </a:xfrm>
        </p:spPr>
        <p:txBody>
          <a:bodyPr>
            <a:normAutofit/>
          </a:bodyPr>
          <a:lstStyle/>
          <a:p>
            <a:r>
              <a:rPr lang="en-US" altLang="zh-CN" sz="2000" dirty="0">
                <a:solidFill>
                  <a:srgbClr val="0000FF"/>
                </a:solidFill>
              </a:rPr>
              <a:t>3D</a:t>
            </a:r>
            <a:r>
              <a:rPr lang="zh-CN" altLang="en-US" sz="2000" dirty="0">
                <a:solidFill>
                  <a:srgbClr val="0000FF"/>
                </a:solidFill>
              </a:rPr>
              <a:t> </a:t>
            </a:r>
            <a:r>
              <a:rPr lang="en-US" altLang="zh-CN" sz="2000" dirty="0">
                <a:solidFill>
                  <a:srgbClr val="0000FF"/>
                </a:solidFill>
              </a:rPr>
              <a:t>theory</a:t>
            </a:r>
            <a:r>
              <a:rPr lang="zh-CN" altLang="en-US" sz="2000" dirty="0">
                <a:solidFill>
                  <a:srgbClr val="0000FF"/>
                </a:solidFill>
              </a:rPr>
              <a:t> </a:t>
            </a:r>
            <a:r>
              <a:rPr lang="en-US" altLang="zh-CN" sz="2000" dirty="0">
                <a:solidFill>
                  <a:srgbClr val="0000FF"/>
                </a:solidFill>
              </a:rPr>
              <a:t>(solid)</a:t>
            </a:r>
            <a:r>
              <a:rPr lang="en-US" altLang="zh-CN" sz="2000" dirty="0">
                <a:solidFill>
                  <a:srgbClr val="000000"/>
                </a:solidFill>
              </a:rPr>
              <a:t>:</a:t>
            </a:r>
            <a:r>
              <a:rPr lang="zh-CN" altLang="en-US" sz="2000" dirty="0">
                <a:solidFill>
                  <a:srgbClr val="000000"/>
                </a:solidFill>
              </a:rPr>
              <a:t> </a:t>
            </a:r>
            <a:r>
              <a:rPr lang="en-US" sz="2000" dirty="0">
                <a:solidFill>
                  <a:srgbClr val="000000"/>
                </a:solidFill>
              </a:rPr>
              <a:t>a frequency-domain approach based on the linearized </a:t>
            </a:r>
            <a:r>
              <a:rPr lang="en-US" sz="2000" dirty="0" err="1">
                <a:solidFill>
                  <a:srgbClr val="000000"/>
                </a:solidFill>
              </a:rPr>
              <a:t>Vlasov</a:t>
            </a:r>
            <a:r>
              <a:rPr lang="en-US" sz="2000" dirty="0">
                <a:solidFill>
                  <a:srgbClr val="000000"/>
                </a:solidFill>
              </a:rPr>
              <a:t> equation</a:t>
            </a:r>
          </a:p>
          <a:p>
            <a:r>
              <a:rPr lang="en-US" altLang="zh-CN" sz="2000" dirty="0">
                <a:solidFill>
                  <a:srgbClr val="0000FF"/>
                </a:solidFill>
              </a:rPr>
              <a:t>3D</a:t>
            </a:r>
            <a:r>
              <a:rPr lang="zh-CN" altLang="en-US" sz="2000" dirty="0">
                <a:solidFill>
                  <a:srgbClr val="0000FF"/>
                </a:solidFill>
              </a:rPr>
              <a:t> </a:t>
            </a:r>
            <a:r>
              <a:rPr lang="en-US" altLang="zh-CN" sz="2000" dirty="0">
                <a:solidFill>
                  <a:srgbClr val="0000FF"/>
                </a:solidFill>
              </a:rPr>
              <a:t>simulation(dash)</a:t>
            </a:r>
            <a:r>
              <a:rPr lang="en-US" altLang="zh-CN" sz="2000" dirty="0">
                <a:solidFill>
                  <a:srgbClr val="000000"/>
                </a:solidFill>
              </a:rPr>
              <a:t>:</a:t>
            </a:r>
            <a:r>
              <a:rPr lang="zh-CN" altLang="en-US" sz="2000" dirty="0">
                <a:solidFill>
                  <a:srgbClr val="000000"/>
                </a:solidFill>
              </a:rPr>
              <a:t> </a:t>
            </a:r>
            <a:r>
              <a:rPr lang="en-US" altLang="zh-CN" sz="2000" dirty="0">
                <a:solidFill>
                  <a:srgbClr val="000000"/>
                </a:solidFill>
              </a:rPr>
              <a:t>macroparticles</a:t>
            </a:r>
            <a:r>
              <a:rPr lang="zh-CN" altLang="en-US" sz="2000" dirty="0">
                <a:solidFill>
                  <a:srgbClr val="000000"/>
                </a:solidFill>
              </a:rPr>
              <a:t> </a:t>
            </a:r>
            <a:r>
              <a:rPr lang="en-US" altLang="zh-CN" sz="2000" dirty="0">
                <a:solidFill>
                  <a:srgbClr val="000000"/>
                </a:solidFill>
              </a:rPr>
              <a:t>with</a:t>
            </a:r>
            <a:r>
              <a:rPr lang="zh-CN" altLang="en-US" sz="2000" dirty="0">
                <a:solidFill>
                  <a:srgbClr val="000000"/>
                </a:solidFill>
              </a:rPr>
              <a:t> </a:t>
            </a:r>
            <a:r>
              <a:rPr lang="en-US" altLang="zh-CN" sz="2000" dirty="0">
                <a:solidFill>
                  <a:srgbClr val="000000"/>
                </a:solidFill>
              </a:rPr>
              <a:t>space</a:t>
            </a:r>
            <a:r>
              <a:rPr lang="zh-CN" altLang="en-US" sz="2000" dirty="0">
                <a:solidFill>
                  <a:srgbClr val="000000"/>
                </a:solidFill>
              </a:rPr>
              <a:t> </a:t>
            </a:r>
            <a:r>
              <a:rPr lang="en-US" altLang="zh-CN" sz="2000" dirty="0">
                <a:solidFill>
                  <a:srgbClr val="000000"/>
                </a:solidFill>
              </a:rPr>
              <a:t>charge</a:t>
            </a:r>
            <a:r>
              <a:rPr lang="zh-CN" altLang="en-US" sz="2000" dirty="0">
                <a:solidFill>
                  <a:srgbClr val="000000"/>
                </a:solidFill>
              </a:rPr>
              <a:t> </a:t>
            </a:r>
            <a:r>
              <a:rPr lang="en-US" altLang="zh-CN" sz="2000" dirty="0">
                <a:solidFill>
                  <a:srgbClr val="000000"/>
                </a:solidFill>
              </a:rPr>
              <a:t>force.</a:t>
            </a:r>
          </a:p>
          <a:p>
            <a:r>
              <a:rPr lang="en-US" altLang="zh-CN" sz="2000" dirty="0">
                <a:solidFill>
                  <a:srgbClr val="FF0000"/>
                </a:solidFill>
              </a:rPr>
              <a:t>3D</a:t>
            </a:r>
            <a:r>
              <a:rPr lang="zh-CN" altLang="en-US" sz="2000" dirty="0">
                <a:solidFill>
                  <a:srgbClr val="FF0000"/>
                </a:solidFill>
              </a:rPr>
              <a:t> </a:t>
            </a:r>
            <a:r>
              <a:rPr lang="en-US" altLang="zh-CN" sz="2000" dirty="0">
                <a:solidFill>
                  <a:srgbClr val="FF0000"/>
                </a:solidFill>
              </a:rPr>
              <a:t>SPACE</a:t>
            </a:r>
            <a:r>
              <a:rPr lang="zh-CN" altLang="en-US" sz="2000" dirty="0">
                <a:solidFill>
                  <a:srgbClr val="FF0000"/>
                </a:solidFill>
              </a:rPr>
              <a:t> </a:t>
            </a:r>
            <a:r>
              <a:rPr lang="en-US" altLang="zh-CN" sz="2000" dirty="0">
                <a:solidFill>
                  <a:srgbClr val="FF0000"/>
                </a:solidFill>
              </a:rPr>
              <a:t>simulation(dash)</a:t>
            </a:r>
            <a:r>
              <a:rPr lang="en-US" altLang="zh-CN" sz="2000" dirty="0"/>
              <a:t>:</a:t>
            </a:r>
            <a:r>
              <a:rPr lang="zh-CN" altLang="en-US" sz="2000" dirty="0"/>
              <a:t> </a:t>
            </a:r>
            <a:r>
              <a:rPr lang="en-US" altLang="zh-CN" sz="2000" dirty="0"/>
              <a:t>parallel,</a:t>
            </a:r>
            <a:r>
              <a:rPr lang="zh-CN" altLang="en-US" sz="2000" dirty="0"/>
              <a:t> </a:t>
            </a:r>
            <a:r>
              <a:rPr lang="en-US" altLang="zh-CN" sz="2000" dirty="0"/>
              <a:t>relativistic</a:t>
            </a:r>
            <a:r>
              <a:rPr lang="zh-CN" altLang="en-US" sz="2000" dirty="0"/>
              <a:t> </a:t>
            </a:r>
            <a:r>
              <a:rPr lang="en-US" altLang="zh-CN" sz="2000" dirty="0"/>
              <a:t>PIC</a:t>
            </a:r>
            <a:r>
              <a:rPr lang="zh-CN" altLang="en-US" sz="2000" dirty="0"/>
              <a:t> </a:t>
            </a:r>
            <a:r>
              <a:rPr lang="en-US" altLang="zh-CN" sz="2000" dirty="0"/>
              <a:t>(used</a:t>
            </a:r>
            <a:r>
              <a:rPr lang="zh-CN" altLang="en-US" sz="2000" dirty="0"/>
              <a:t> </a:t>
            </a:r>
            <a:r>
              <a:rPr lang="en-US" altLang="zh-CN" sz="2000" dirty="0"/>
              <a:t>in</a:t>
            </a:r>
            <a:r>
              <a:rPr lang="zh-CN" altLang="en-US" sz="2000" dirty="0"/>
              <a:t> </a:t>
            </a:r>
            <a:r>
              <a:rPr lang="en-US" altLang="zh-CN" sz="2000" dirty="0" err="1"/>
              <a:t>CeC</a:t>
            </a:r>
            <a:r>
              <a:rPr lang="en-US" altLang="zh-CN" sz="2000" dirty="0"/>
              <a:t>-X</a:t>
            </a:r>
            <a:r>
              <a:rPr lang="zh-CN" altLang="en-US" sz="2000" dirty="0"/>
              <a:t> </a:t>
            </a:r>
            <a:r>
              <a:rPr lang="en-US" altLang="zh-CN" sz="2000" dirty="0"/>
              <a:t>design)</a:t>
            </a:r>
          </a:p>
          <a:p>
            <a:r>
              <a:rPr lang="en-US" altLang="zh-CN" sz="2000" dirty="0">
                <a:solidFill>
                  <a:srgbClr val="00B050"/>
                </a:solidFill>
              </a:rPr>
              <a:t>Hybrid</a:t>
            </a:r>
            <a:r>
              <a:rPr lang="zh-CN" altLang="en-US" sz="2000" dirty="0">
                <a:solidFill>
                  <a:srgbClr val="00B050"/>
                </a:solidFill>
              </a:rPr>
              <a:t> </a:t>
            </a:r>
            <a:r>
              <a:rPr lang="en-US" altLang="zh-CN" sz="2000" dirty="0">
                <a:solidFill>
                  <a:srgbClr val="00B050"/>
                </a:solidFill>
              </a:rPr>
              <a:t>model(solid)</a:t>
            </a:r>
          </a:p>
          <a:p>
            <a:endParaRPr lang="en-US" altLang="zh-CN" sz="2000" dirty="0"/>
          </a:p>
          <a:p>
            <a:endParaRPr lang="en-US" sz="2000" dirty="0"/>
          </a:p>
        </p:txBody>
      </p:sp>
      <p:sp>
        <p:nvSpPr>
          <p:cNvPr id="4" name="Slide Number Placeholder 3">
            <a:extLst>
              <a:ext uri="{FF2B5EF4-FFF2-40B4-BE49-F238E27FC236}">
                <a16:creationId xmlns:a16="http://schemas.microsoft.com/office/drawing/2014/main" id="{8759EFF8-47E9-DC9A-3A15-25B955DD8A7E}"/>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42</a:t>
            </a:fld>
            <a:endParaRPr lang="en-US" dirty="0"/>
          </a:p>
        </p:txBody>
      </p:sp>
      <p:pic>
        <p:nvPicPr>
          <p:cNvPr id="1026" name="Picture 2">
            <a:extLst>
              <a:ext uri="{FF2B5EF4-FFF2-40B4-BE49-F238E27FC236}">
                <a16:creationId xmlns:a16="http://schemas.microsoft.com/office/drawing/2014/main" id="{47F2606D-3F72-F6F3-69C3-D122726A85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1566" y="3541110"/>
            <a:ext cx="3521171" cy="249171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36B1155-9E82-BFA8-F44D-511096794233}"/>
              </a:ext>
            </a:extLst>
          </p:cNvPr>
          <p:cNvSpPr txBox="1"/>
          <p:nvPr/>
        </p:nvSpPr>
        <p:spPr>
          <a:xfrm>
            <a:off x="2385921" y="3244334"/>
            <a:ext cx="2748638" cy="369332"/>
          </a:xfrm>
          <a:prstGeom prst="rect">
            <a:avLst/>
          </a:prstGeom>
          <a:noFill/>
        </p:spPr>
        <p:txBody>
          <a:bodyPr wrap="none" rtlCol="0">
            <a:spAutoFit/>
          </a:bodyPr>
          <a:lstStyle/>
          <a:p>
            <a:r>
              <a:rPr lang="en-US" altLang="zh-CN" dirty="0">
                <a:latin typeface="+mj-lt"/>
              </a:rPr>
              <a:t>2-stages</a:t>
            </a:r>
            <a:r>
              <a:rPr lang="zh-CN" altLang="en-US" dirty="0">
                <a:latin typeface="+mj-lt"/>
              </a:rPr>
              <a:t> </a:t>
            </a:r>
            <a:r>
              <a:rPr lang="en-US" altLang="zh-CN" dirty="0">
                <a:latin typeface="+mj-lt"/>
              </a:rPr>
              <a:t>kicker</a:t>
            </a:r>
            <a:r>
              <a:rPr lang="zh-CN" altLang="en-US" dirty="0">
                <a:latin typeface="+mj-lt"/>
              </a:rPr>
              <a:t> </a:t>
            </a:r>
            <a:r>
              <a:rPr lang="en-US" altLang="zh-CN" dirty="0">
                <a:latin typeface="+mj-lt"/>
              </a:rPr>
              <a:t>ion</a:t>
            </a:r>
            <a:r>
              <a:rPr lang="zh-CN" altLang="en-US" dirty="0">
                <a:latin typeface="+mj-lt"/>
              </a:rPr>
              <a:t> </a:t>
            </a:r>
            <a:r>
              <a:rPr lang="en-US" altLang="zh-CN" dirty="0">
                <a:latin typeface="+mj-lt"/>
              </a:rPr>
              <a:t>at</a:t>
            </a:r>
            <a:r>
              <a:rPr lang="zh-CN" altLang="en-US" dirty="0">
                <a:latin typeface="+mj-lt"/>
              </a:rPr>
              <a:t> </a:t>
            </a:r>
            <a:r>
              <a:rPr lang="en-US" altLang="zh-CN" dirty="0">
                <a:latin typeface="+mj-lt"/>
              </a:rPr>
              <a:t>x=y=0</a:t>
            </a:r>
            <a:endParaRPr lang="en-US" dirty="0">
              <a:latin typeface="+mj-lt"/>
            </a:endParaRPr>
          </a:p>
        </p:txBody>
      </p:sp>
      <p:pic>
        <p:nvPicPr>
          <p:cNvPr id="1028" name="Picture 4">
            <a:extLst>
              <a:ext uri="{FF2B5EF4-FFF2-40B4-BE49-F238E27FC236}">
                <a16:creationId xmlns:a16="http://schemas.microsoft.com/office/drawing/2014/main" id="{439736D4-D708-14F6-B46E-42ADCFA003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1117" y="3488190"/>
            <a:ext cx="3586212" cy="25377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DF62C94-45F8-9631-0DC9-ACF503CD7948}"/>
              </a:ext>
            </a:extLst>
          </p:cNvPr>
          <p:cNvSpPr txBox="1"/>
          <p:nvPr/>
        </p:nvSpPr>
        <p:spPr>
          <a:xfrm>
            <a:off x="6724385" y="3242750"/>
            <a:ext cx="2944204" cy="369332"/>
          </a:xfrm>
          <a:prstGeom prst="rect">
            <a:avLst/>
          </a:prstGeom>
          <a:noFill/>
        </p:spPr>
        <p:txBody>
          <a:bodyPr wrap="none" rtlCol="0">
            <a:spAutoFit/>
          </a:bodyPr>
          <a:lstStyle/>
          <a:p>
            <a:r>
              <a:rPr lang="en-US" altLang="zh-CN" dirty="0">
                <a:latin typeface="+mj-lt"/>
              </a:rPr>
              <a:t>2-stages</a:t>
            </a:r>
            <a:r>
              <a:rPr lang="zh-CN" altLang="en-US" dirty="0">
                <a:latin typeface="+mj-lt"/>
              </a:rPr>
              <a:t> </a:t>
            </a:r>
            <a:r>
              <a:rPr lang="en-US" altLang="zh-CN" dirty="0">
                <a:latin typeface="+mj-lt"/>
              </a:rPr>
              <a:t>kicker</a:t>
            </a:r>
            <a:r>
              <a:rPr lang="zh-CN" altLang="en-US" dirty="0">
                <a:latin typeface="+mj-lt"/>
              </a:rPr>
              <a:t> </a:t>
            </a:r>
            <a:r>
              <a:rPr lang="en-US" altLang="zh-CN" dirty="0">
                <a:latin typeface="+mj-lt"/>
              </a:rPr>
              <a:t>ion</a:t>
            </a:r>
            <a:r>
              <a:rPr lang="zh-CN" altLang="en-US" dirty="0">
                <a:latin typeface="+mj-lt"/>
              </a:rPr>
              <a:t> </a:t>
            </a:r>
            <a:r>
              <a:rPr lang="en-US" altLang="zh-CN" dirty="0">
                <a:latin typeface="+mj-lt"/>
              </a:rPr>
              <a:t>at</a:t>
            </a:r>
            <a:r>
              <a:rPr lang="zh-CN" altLang="en-US" dirty="0">
                <a:latin typeface="+mj-lt"/>
              </a:rPr>
              <a:t> </a:t>
            </a:r>
            <a:r>
              <a:rPr lang="en-US" altLang="zh-CN" dirty="0">
                <a:latin typeface="+mj-lt"/>
              </a:rPr>
              <a:t>x=1.07σ</a:t>
            </a:r>
            <a:endParaRPr lang="en-US" dirty="0">
              <a:latin typeface="+mj-lt"/>
            </a:endParaRPr>
          </a:p>
        </p:txBody>
      </p:sp>
      <p:sp>
        <p:nvSpPr>
          <p:cNvPr id="8" name="TextBox 7">
            <a:extLst>
              <a:ext uri="{FF2B5EF4-FFF2-40B4-BE49-F238E27FC236}">
                <a16:creationId xmlns:a16="http://schemas.microsoft.com/office/drawing/2014/main" id="{D6C82B12-5778-A087-F854-A1ADA3EE2EA4}"/>
              </a:ext>
            </a:extLst>
          </p:cNvPr>
          <p:cNvSpPr txBox="1"/>
          <p:nvPr/>
        </p:nvSpPr>
        <p:spPr>
          <a:xfrm>
            <a:off x="1921565" y="6020849"/>
            <a:ext cx="8025764" cy="646331"/>
          </a:xfrm>
          <a:prstGeom prst="rect">
            <a:avLst/>
          </a:prstGeom>
          <a:solidFill>
            <a:srgbClr val="B3CBE5"/>
          </a:solidFill>
        </p:spPr>
        <p:txBody>
          <a:bodyPr wrap="square" rtlCol="0">
            <a:spAutoFit/>
          </a:bodyPr>
          <a:lstStyle/>
          <a:p>
            <a:r>
              <a:rPr lang="en-US" altLang="zh-CN" dirty="0">
                <a:latin typeface="+mj-lt"/>
              </a:rPr>
              <a:t>Four approaches give good agreement. The</a:t>
            </a:r>
            <a:r>
              <a:rPr lang="zh-CN" altLang="en-US" dirty="0">
                <a:latin typeface="+mj-lt"/>
              </a:rPr>
              <a:t> </a:t>
            </a:r>
            <a:r>
              <a:rPr lang="en-US" altLang="zh-CN" dirty="0">
                <a:latin typeface="+mj-lt"/>
              </a:rPr>
              <a:t>hybrid</a:t>
            </a:r>
            <a:r>
              <a:rPr lang="zh-CN" altLang="en-US" dirty="0">
                <a:latin typeface="+mj-lt"/>
              </a:rPr>
              <a:t> </a:t>
            </a:r>
            <a:r>
              <a:rPr lang="en-US" altLang="zh-CN" dirty="0">
                <a:latin typeface="+mj-lt"/>
              </a:rPr>
              <a:t>model</a:t>
            </a:r>
            <a:r>
              <a:rPr lang="zh-CN" altLang="en-US" dirty="0">
                <a:latin typeface="+mj-lt"/>
              </a:rPr>
              <a:t> </a:t>
            </a:r>
            <a:r>
              <a:rPr lang="en-US" altLang="zh-CN" dirty="0">
                <a:latin typeface="+mj-lt"/>
              </a:rPr>
              <a:t>used</a:t>
            </a:r>
            <a:r>
              <a:rPr lang="zh-CN" altLang="en-US" dirty="0">
                <a:latin typeface="+mj-lt"/>
              </a:rPr>
              <a:t> </a:t>
            </a:r>
            <a:r>
              <a:rPr lang="en-US" altLang="zh-CN" dirty="0">
                <a:latin typeface="+mj-lt"/>
              </a:rPr>
              <a:t>to</a:t>
            </a:r>
            <a:r>
              <a:rPr lang="zh-CN" altLang="en-US" dirty="0">
                <a:latin typeface="+mj-lt"/>
              </a:rPr>
              <a:t> </a:t>
            </a:r>
            <a:r>
              <a:rPr lang="en-US" altLang="zh-CN" dirty="0">
                <a:latin typeface="+mj-lt"/>
              </a:rPr>
              <a:t>design</a:t>
            </a:r>
            <a:r>
              <a:rPr lang="zh-CN" altLang="en-US" dirty="0">
                <a:latin typeface="+mj-lt"/>
              </a:rPr>
              <a:t> </a:t>
            </a:r>
            <a:r>
              <a:rPr lang="en-US" altLang="zh-CN" dirty="0">
                <a:latin typeface="+mj-lt"/>
              </a:rPr>
              <a:t>SHC</a:t>
            </a:r>
            <a:r>
              <a:rPr lang="zh-CN" altLang="en-US" dirty="0">
                <a:latin typeface="+mj-lt"/>
              </a:rPr>
              <a:t> </a:t>
            </a:r>
            <a:r>
              <a:rPr lang="en-US" altLang="zh-CN" dirty="0">
                <a:latin typeface="+mj-lt"/>
              </a:rPr>
              <a:t>can</a:t>
            </a:r>
            <a:r>
              <a:rPr lang="zh-CN" altLang="en-US" dirty="0">
                <a:latin typeface="+mj-lt"/>
              </a:rPr>
              <a:t> </a:t>
            </a:r>
            <a:r>
              <a:rPr lang="en-US" altLang="zh-CN" dirty="0">
                <a:latin typeface="+mj-lt"/>
              </a:rPr>
              <a:t>be</a:t>
            </a:r>
            <a:r>
              <a:rPr lang="zh-CN" altLang="en-US" dirty="0">
                <a:latin typeface="+mj-lt"/>
              </a:rPr>
              <a:t> </a:t>
            </a:r>
            <a:r>
              <a:rPr lang="en-US" altLang="zh-CN" dirty="0">
                <a:latin typeface="+mj-lt"/>
              </a:rPr>
              <a:t>trusted.</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final</a:t>
            </a:r>
            <a:r>
              <a:rPr lang="zh-CN" altLang="en-US" dirty="0">
                <a:latin typeface="+mj-lt"/>
              </a:rPr>
              <a:t> </a:t>
            </a:r>
            <a:r>
              <a:rPr lang="en-US" altLang="zh-CN" dirty="0">
                <a:latin typeface="+mj-lt"/>
              </a:rPr>
              <a:t>cooling</a:t>
            </a:r>
            <a:r>
              <a:rPr lang="zh-CN" altLang="en-US" dirty="0">
                <a:latin typeface="+mj-lt"/>
              </a:rPr>
              <a:t> </a:t>
            </a:r>
            <a:r>
              <a:rPr lang="en-US" altLang="zh-CN" dirty="0">
                <a:latin typeface="+mj-lt"/>
              </a:rPr>
              <a:t>parameters</a:t>
            </a:r>
            <a:r>
              <a:rPr lang="zh-CN" altLang="en-US" dirty="0">
                <a:latin typeface="+mj-lt"/>
              </a:rPr>
              <a:t> </a:t>
            </a:r>
            <a:r>
              <a:rPr lang="en-US" altLang="zh-CN" dirty="0">
                <a:latin typeface="+mj-lt"/>
              </a:rPr>
              <a:t>will</a:t>
            </a:r>
            <a:r>
              <a:rPr lang="zh-CN" altLang="en-US" dirty="0">
                <a:latin typeface="+mj-lt"/>
              </a:rPr>
              <a:t> </a:t>
            </a:r>
            <a:r>
              <a:rPr lang="en-US" altLang="zh-CN" dirty="0">
                <a:latin typeface="+mj-lt"/>
              </a:rPr>
              <a:t>be</a:t>
            </a:r>
            <a:r>
              <a:rPr lang="zh-CN" altLang="en-US" dirty="0">
                <a:latin typeface="+mj-lt"/>
              </a:rPr>
              <a:t> </a:t>
            </a:r>
            <a:r>
              <a:rPr lang="en-US" altLang="zh-CN" dirty="0">
                <a:latin typeface="+mj-lt"/>
              </a:rPr>
              <a:t>checked</a:t>
            </a:r>
            <a:r>
              <a:rPr lang="zh-CN" altLang="en-US" dirty="0">
                <a:latin typeface="+mj-lt"/>
              </a:rPr>
              <a:t> </a:t>
            </a:r>
            <a:r>
              <a:rPr lang="en-US" altLang="zh-CN" dirty="0">
                <a:latin typeface="+mj-lt"/>
              </a:rPr>
              <a:t>by</a:t>
            </a:r>
            <a:r>
              <a:rPr lang="zh-CN" altLang="en-US" dirty="0">
                <a:latin typeface="+mj-lt"/>
              </a:rPr>
              <a:t> </a:t>
            </a:r>
            <a:r>
              <a:rPr lang="en-US" altLang="zh-CN" dirty="0">
                <a:latin typeface="+mj-lt"/>
              </a:rPr>
              <a:t>the 3D</a:t>
            </a:r>
            <a:r>
              <a:rPr lang="zh-CN" altLang="en-US" dirty="0">
                <a:latin typeface="+mj-lt"/>
              </a:rPr>
              <a:t> </a:t>
            </a:r>
            <a:r>
              <a:rPr lang="en-US" altLang="zh-CN" dirty="0">
                <a:latin typeface="+mj-lt"/>
              </a:rPr>
              <a:t>codes.</a:t>
            </a:r>
            <a:endParaRPr lang="en-US" dirty="0">
              <a:latin typeface="+mj-lt"/>
            </a:endParaRPr>
          </a:p>
        </p:txBody>
      </p:sp>
    </p:spTree>
    <p:extLst>
      <p:ext uri="{BB962C8B-B14F-4D97-AF65-F5344CB8AC3E}">
        <p14:creationId xmlns:p14="http://schemas.microsoft.com/office/powerpoint/2010/main" val="1441771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5" name="Picture 1314"/>
          <p:cNvPicPr/>
          <p:nvPr/>
        </p:nvPicPr>
        <p:blipFill>
          <a:blip r:embed="rId2"/>
          <a:stretch/>
        </p:blipFill>
        <p:spPr>
          <a:xfrm>
            <a:off x="6096000" y="1426320"/>
            <a:ext cx="2385720" cy="1908360"/>
          </a:xfrm>
          <a:prstGeom prst="rect">
            <a:avLst/>
          </a:prstGeom>
          <a:ln>
            <a:noFill/>
          </a:ln>
        </p:spPr>
      </p:pic>
      <p:sp>
        <p:nvSpPr>
          <p:cNvPr id="1316" name="TextShape 1"/>
          <p:cNvSpPr txBox="1"/>
          <p:nvPr/>
        </p:nvSpPr>
        <p:spPr>
          <a:xfrm>
            <a:off x="2152560" y="365040"/>
            <a:ext cx="7886520" cy="1325160"/>
          </a:xfrm>
          <a:prstGeom prst="rect">
            <a:avLst/>
          </a:prstGeom>
          <a:noFill/>
          <a:ln>
            <a:noFill/>
          </a:ln>
        </p:spPr>
        <p:txBody>
          <a:bodyPr lIns="0" tIns="0" rIns="0" bIns="0" anchor="ctr">
            <a:noAutofit/>
          </a:bodyPr>
          <a:lstStyle/>
          <a:p>
            <a:pPr>
              <a:lnSpc>
                <a:spcPct val="90000"/>
              </a:lnSpc>
            </a:pPr>
            <a:r>
              <a:rPr lang="en-US" sz="4400" spc="-1">
                <a:solidFill>
                  <a:srgbClr val="30519D"/>
                </a:solidFill>
                <a:latin typeface="Arial"/>
                <a:ea typeface="Arial"/>
              </a:rPr>
              <a:t>Transverse Cooling (x’ = D’ = 0)</a:t>
            </a:r>
            <a:endParaRPr lang="en-US" sz="4400" spc="-1">
              <a:solidFill>
                <a:srgbClr val="000000"/>
              </a:solidFill>
              <a:latin typeface="Calibri"/>
            </a:endParaRPr>
          </a:p>
        </p:txBody>
      </p:sp>
      <p:sp>
        <p:nvSpPr>
          <p:cNvPr id="1317" name="TextShape 2"/>
          <p:cNvSpPr txBox="1"/>
          <p:nvPr/>
        </p:nvSpPr>
        <p:spPr>
          <a:xfrm>
            <a:off x="8521320" y="6356880"/>
            <a:ext cx="2057040" cy="364680"/>
          </a:xfrm>
          <a:prstGeom prst="rect">
            <a:avLst/>
          </a:prstGeom>
          <a:noFill/>
          <a:ln>
            <a:noFill/>
          </a:ln>
        </p:spPr>
        <p:txBody>
          <a:bodyPr anchor="ctr">
            <a:noAutofit/>
          </a:bodyPr>
          <a:lstStyle/>
          <a:p>
            <a:pPr algn="r">
              <a:lnSpc>
                <a:spcPct val="100000"/>
              </a:lnSpc>
            </a:pPr>
            <a:fld id="{BA10CE06-BFD4-4C58-B23D-67A3E54E6233}" type="slidenum">
              <a:rPr lang="en-US" sz="1200" spc="-1">
                <a:solidFill>
                  <a:srgbClr val="FFFFFF"/>
                </a:solidFill>
                <a:latin typeface="Arial"/>
                <a:ea typeface="Arial"/>
              </a:rPr>
              <a:t>43</a:t>
            </a:fld>
            <a:endParaRPr lang="en-US" sz="1200" spc="-1">
              <a:latin typeface="Times New Roman"/>
            </a:endParaRPr>
          </a:p>
        </p:txBody>
      </p:sp>
      <p:sp>
        <p:nvSpPr>
          <p:cNvPr id="1318" name="Line 3"/>
          <p:cNvSpPr/>
          <p:nvPr/>
        </p:nvSpPr>
        <p:spPr>
          <a:xfrm flipV="1">
            <a:off x="2916120" y="2583360"/>
            <a:ext cx="2806200" cy="29520"/>
          </a:xfrm>
          <a:prstGeom prst="line">
            <a:avLst/>
          </a:prstGeom>
          <a:ln w="36720">
            <a:solidFill>
              <a:srgbClr val="3465A4"/>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319" name="CustomShape 4"/>
          <p:cNvSpPr/>
          <p:nvPr/>
        </p:nvSpPr>
        <p:spPr>
          <a:xfrm>
            <a:off x="2256240" y="1734480"/>
            <a:ext cx="274320" cy="274320"/>
          </a:xfrm>
          <a:prstGeom prst="ellipse">
            <a:avLst/>
          </a:prstGeom>
          <a:solidFill>
            <a:srgbClr val="F10D0C"/>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0" name="CustomShape 5"/>
          <p:cNvSpPr/>
          <p:nvPr/>
        </p:nvSpPr>
        <p:spPr>
          <a:xfrm>
            <a:off x="2256960" y="2188800"/>
            <a:ext cx="274320" cy="2743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1" name="CustomShape 6"/>
          <p:cNvSpPr/>
          <p:nvPr/>
        </p:nvSpPr>
        <p:spPr>
          <a:xfrm>
            <a:off x="6879000" y="1734840"/>
            <a:ext cx="274320" cy="274320"/>
          </a:xfrm>
          <a:prstGeom prst="ellipse">
            <a:avLst/>
          </a:prstGeom>
          <a:solidFill>
            <a:srgbClr val="F10D0C"/>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2" name="CustomShape 7"/>
          <p:cNvSpPr/>
          <p:nvPr/>
        </p:nvSpPr>
        <p:spPr>
          <a:xfrm>
            <a:off x="7154760" y="2186280"/>
            <a:ext cx="274320" cy="2743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3" name="CustomShape 8"/>
          <p:cNvSpPr/>
          <p:nvPr/>
        </p:nvSpPr>
        <p:spPr>
          <a:xfrm>
            <a:off x="2256240" y="2648880"/>
            <a:ext cx="274320" cy="274320"/>
          </a:xfrm>
          <a:prstGeom prst="ellipse">
            <a:avLst/>
          </a:prstGeom>
          <a:solidFill>
            <a:srgbClr val="069A2E"/>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4" name="CustomShape 9"/>
          <p:cNvSpPr/>
          <p:nvPr/>
        </p:nvSpPr>
        <p:spPr>
          <a:xfrm>
            <a:off x="7427640" y="2649240"/>
            <a:ext cx="274320" cy="274320"/>
          </a:xfrm>
          <a:prstGeom prst="ellipse">
            <a:avLst/>
          </a:prstGeom>
          <a:solidFill>
            <a:srgbClr val="069A2E"/>
          </a:solidFill>
          <a:ln>
            <a:noFill/>
          </a:ln>
        </p:spPr>
        <p:style>
          <a:lnRef idx="0">
            <a:scrgbClr r="0" g="0" b="0"/>
          </a:lnRef>
          <a:fillRef idx="0">
            <a:scrgbClr r="0" g="0" b="0"/>
          </a:fillRef>
          <a:effectRef idx="0">
            <a:scrgbClr r="0" g="0" b="0"/>
          </a:effectRef>
          <a:fontRef idx="minor"/>
        </p:style>
        <p:txBody>
          <a:bodyPr/>
          <a:lstStyle/>
          <a:p>
            <a:endParaRPr lang="en-US"/>
          </a:p>
        </p:txBody>
      </p:sp>
      <p:sp>
        <p:nvSpPr>
          <p:cNvPr id="1325" name="TextShape 10"/>
          <p:cNvSpPr txBox="1"/>
          <p:nvPr/>
        </p:nvSpPr>
        <p:spPr>
          <a:xfrm>
            <a:off x="3284760" y="1221840"/>
            <a:ext cx="2525400" cy="2045520"/>
          </a:xfrm>
          <a:prstGeom prst="rect">
            <a:avLst/>
          </a:prstGeom>
          <a:noFill/>
          <a:ln>
            <a:noFill/>
          </a:ln>
        </p:spPr>
        <p:txBody>
          <a:bodyPr lIns="90000" tIns="45000" rIns="90000" bIns="45000">
            <a:noAutofit/>
          </a:bodyPr>
          <a:lstStyle/>
          <a:p>
            <a:endParaRPr lang="en-US" spc="-1">
              <a:latin typeface="Arial"/>
            </a:endParaRPr>
          </a:p>
          <a:p>
            <a:r>
              <a:rPr lang="en-US" sz="2400" spc="-1">
                <a:solidFill>
                  <a:srgbClr val="000000"/>
                </a:solidFill>
                <a:latin typeface="Arial"/>
                <a:ea typeface="Arial"/>
              </a:rPr>
              <a:t>M51 &lt; 0</a:t>
            </a:r>
            <a:endParaRPr lang="en-US" sz="2400" spc="-1">
              <a:latin typeface="Arial"/>
            </a:endParaRPr>
          </a:p>
          <a:p>
            <a:r>
              <a:rPr lang="en-US" sz="2400" spc="-1">
                <a:solidFill>
                  <a:srgbClr val="000000"/>
                </a:solidFill>
                <a:latin typeface="Arial"/>
                <a:ea typeface="Arial"/>
              </a:rPr>
              <a:t>from modulator to kicker</a:t>
            </a:r>
            <a:endParaRPr lang="en-US" sz="2400" spc="-1">
              <a:latin typeface="Arial"/>
            </a:endParaRPr>
          </a:p>
        </p:txBody>
      </p:sp>
      <p:pic>
        <p:nvPicPr>
          <p:cNvPr id="1326" name="Picture 1325"/>
          <p:cNvPicPr/>
          <p:nvPr/>
        </p:nvPicPr>
        <p:blipFill>
          <a:blip r:embed="rId3"/>
          <a:stretch/>
        </p:blipFill>
        <p:spPr>
          <a:xfrm>
            <a:off x="2539920" y="3410640"/>
            <a:ext cx="2279880" cy="640080"/>
          </a:xfrm>
          <a:prstGeom prst="rect">
            <a:avLst/>
          </a:prstGeom>
          <a:ln>
            <a:noFill/>
          </a:ln>
        </p:spPr>
      </p:pic>
      <p:pic>
        <p:nvPicPr>
          <p:cNvPr id="1327" name="Picture 1326"/>
          <p:cNvPicPr/>
          <p:nvPr/>
        </p:nvPicPr>
        <p:blipFill>
          <a:blip r:embed="rId4"/>
          <a:stretch/>
        </p:blipFill>
        <p:spPr>
          <a:xfrm>
            <a:off x="5439720" y="3609000"/>
            <a:ext cx="2349000" cy="339840"/>
          </a:xfrm>
          <a:prstGeom prst="rect">
            <a:avLst/>
          </a:prstGeom>
          <a:ln>
            <a:noFill/>
          </a:ln>
        </p:spPr>
      </p:pic>
      <p:sp>
        <p:nvSpPr>
          <p:cNvPr id="1328" name="TextShape 11"/>
          <p:cNvSpPr txBox="1"/>
          <p:nvPr/>
        </p:nvSpPr>
        <p:spPr>
          <a:xfrm>
            <a:off x="2349840" y="4306680"/>
            <a:ext cx="7335000" cy="1449720"/>
          </a:xfrm>
          <a:prstGeom prst="rect">
            <a:avLst/>
          </a:prstGeom>
          <a:noFill/>
          <a:ln>
            <a:noFill/>
          </a:ln>
        </p:spPr>
        <p:txBody>
          <a:bodyPr lIns="90000" tIns="45000" rIns="90000" bIns="45000">
            <a:noAutofit/>
          </a:bodyPr>
          <a:lstStyle/>
          <a:p>
            <a:pPr>
              <a:lnSpc>
                <a:spcPct val="100000"/>
              </a:lnSpc>
            </a:pPr>
            <a:r>
              <a:rPr lang="en-US" sz="2400" spc="-1">
                <a:solidFill>
                  <a:srgbClr val="000000"/>
                </a:solidFill>
                <a:latin typeface="Arial"/>
                <a:ea typeface="Arial"/>
              </a:rPr>
              <a:t>If x &gt; 0, then Δz &lt; 0 and Δδ &gt; 0, so ΔJ &lt; 0.</a:t>
            </a:r>
            <a:endParaRPr lang="en-US" sz="2400" spc="-1">
              <a:latin typeface="Arial"/>
            </a:endParaRPr>
          </a:p>
          <a:p>
            <a:pPr>
              <a:lnSpc>
                <a:spcPct val="100000"/>
              </a:lnSpc>
            </a:pPr>
            <a:r>
              <a:rPr lang="en-US" sz="2400" spc="-1">
                <a:solidFill>
                  <a:srgbClr val="000000"/>
                </a:solidFill>
                <a:latin typeface="Arial"/>
                <a:ea typeface="Arial"/>
              </a:rPr>
              <a:t>If x &lt; 0, then Δz &gt; 0 and Δδ &lt; 0, so ΔJ &lt; 0.</a:t>
            </a:r>
            <a:endParaRPr lang="en-US" sz="2400" spc="-1">
              <a:latin typeface="Arial"/>
            </a:endParaRPr>
          </a:p>
          <a:p>
            <a:pPr>
              <a:lnSpc>
                <a:spcPct val="100000"/>
              </a:lnSpc>
            </a:pPr>
            <a:r>
              <a:rPr lang="en-US" sz="2400" spc="-1">
                <a:solidFill>
                  <a:srgbClr val="000000"/>
                </a:solidFill>
                <a:latin typeface="Arial"/>
                <a:ea typeface="Arial"/>
              </a:rPr>
              <a:t>Either way, transverse action is reduced.</a:t>
            </a:r>
            <a:endParaRPr lang="en-US" sz="2400" spc="-1">
              <a:latin typeface="Arial"/>
            </a:endParaRPr>
          </a:p>
        </p:txBody>
      </p:sp>
      <p:sp>
        <p:nvSpPr>
          <p:cNvPr id="1329" name="TextShape 12"/>
          <p:cNvSpPr txBox="1"/>
          <p:nvPr/>
        </p:nvSpPr>
        <p:spPr>
          <a:xfrm>
            <a:off x="8367240" y="2546280"/>
            <a:ext cx="2300760" cy="1114200"/>
          </a:xfrm>
          <a:prstGeom prst="rect">
            <a:avLst/>
          </a:prstGeom>
          <a:noFill/>
          <a:ln>
            <a:noFill/>
          </a:ln>
        </p:spPr>
        <p:txBody>
          <a:bodyPr lIns="90000" tIns="45000" rIns="90000" bIns="45000">
            <a:noAutofit/>
          </a:bodyPr>
          <a:lstStyle/>
          <a:p>
            <a:endParaRPr lang="en-US" spc="-1">
              <a:latin typeface="Arial"/>
            </a:endParaRPr>
          </a:p>
          <a:p>
            <a:r>
              <a:rPr lang="en-US" sz="2400" spc="-1">
                <a:solidFill>
                  <a:srgbClr val="000000"/>
                </a:solidFill>
                <a:latin typeface="Arial"/>
                <a:ea typeface="Arial"/>
              </a:rPr>
              <a:t>D &gt; 0 in kicker</a:t>
            </a:r>
            <a:endParaRPr lang="en-US" sz="2400" spc="-1">
              <a:latin typeface="Arial"/>
            </a:endParaRPr>
          </a:p>
        </p:txBody>
      </p:sp>
      <p:sp>
        <p:nvSpPr>
          <p:cNvPr id="1330" name="Line 13"/>
          <p:cNvSpPr/>
          <p:nvPr/>
        </p:nvSpPr>
        <p:spPr>
          <a:xfrm flipV="1">
            <a:off x="1969680" y="1622520"/>
            <a:ext cx="0" cy="1218960"/>
          </a:xfrm>
          <a:prstGeom prst="line">
            <a:avLst/>
          </a:prstGeom>
          <a:ln w="18360">
            <a:solidFill>
              <a:srgbClr val="3465A4"/>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pic>
        <p:nvPicPr>
          <p:cNvPr id="1331" name="Picture 1330"/>
          <p:cNvPicPr/>
          <p:nvPr/>
        </p:nvPicPr>
        <p:blipFill>
          <a:blip r:embed="rId5"/>
          <a:stretch/>
        </p:blipFill>
        <p:spPr>
          <a:xfrm>
            <a:off x="1639560" y="2172600"/>
            <a:ext cx="221760" cy="297720"/>
          </a:xfrm>
          <a:prstGeom prst="rect">
            <a:avLst/>
          </a:prstGeom>
          <a:ln>
            <a:noFill/>
          </a:ln>
        </p:spPr>
      </p:pic>
      <p:sp>
        <p:nvSpPr>
          <p:cNvPr id="1332" name="TextShape 14"/>
          <p:cNvSpPr txBox="1"/>
          <p:nvPr/>
        </p:nvSpPr>
        <p:spPr>
          <a:xfrm>
            <a:off x="3392040" y="5920560"/>
            <a:ext cx="6987240" cy="541800"/>
          </a:xfrm>
          <a:prstGeom prst="rect">
            <a:avLst/>
          </a:prstGeom>
          <a:noFill/>
          <a:ln>
            <a:noFill/>
          </a:ln>
        </p:spPr>
        <p:txBody>
          <a:bodyPr lIns="90000" tIns="45000" rIns="90000" bIns="45000">
            <a:noAutofit/>
          </a:bodyPr>
          <a:lstStyle/>
          <a:p>
            <a:r>
              <a:rPr lang="en-US" sz="1600" spc="-1">
                <a:solidFill>
                  <a:srgbClr val="000000"/>
                </a:solidFill>
                <a:highlight>
                  <a:srgbClr val="FFFFFF"/>
                </a:highlight>
                <a:latin typeface="Arial"/>
                <a:ea typeface="Arial"/>
              </a:rPr>
              <a:t>Details for more realistic case in PRAB 22, 081003 (2019).</a:t>
            </a:r>
            <a:endParaRPr lang="en-US" sz="1600" spc="-1">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2FDED-6A98-FA3C-1919-2EB53F7AF2EF}"/>
              </a:ext>
            </a:extLst>
          </p:cNvPr>
          <p:cNvSpPr>
            <a:spLocks noGrp="1"/>
          </p:cNvSpPr>
          <p:nvPr>
            <p:ph type="title"/>
          </p:nvPr>
        </p:nvSpPr>
        <p:spPr/>
        <p:txBody>
          <a:bodyPr/>
          <a:lstStyle/>
          <a:p>
            <a:r>
              <a:rPr lang="en-US" altLang="zh-CN" dirty="0"/>
              <a:t>Hadron cooler considerations for EIC</a:t>
            </a:r>
            <a:endParaRPr lang="en-US" dirty="0"/>
          </a:p>
        </p:txBody>
      </p:sp>
      <p:sp>
        <p:nvSpPr>
          <p:cNvPr id="4" name="Slide Number Placeholder 3">
            <a:extLst>
              <a:ext uri="{FF2B5EF4-FFF2-40B4-BE49-F238E27FC236}">
                <a16:creationId xmlns:a16="http://schemas.microsoft.com/office/drawing/2014/main" id="{68F120E7-04CB-9D8F-217F-872C53FE7ED7}"/>
              </a:ext>
            </a:extLst>
          </p:cNvPr>
          <p:cNvSpPr>
            <a:spLocks noGrp="1"/>
          </p:cNvSpPr>
          <p:nvPr>
            <p:ph type="sldNum" sz="quarter" idx="4"/>
          </p:nvPr>
        </p:nvSpPr>
        <p:spPr/>
        <p:txBody>
          <a:bodyPr/>
          <a:lstStyle/>
          <a:p>
            <a:fld id="{933A556B-7C63-244D-9B7C-B0EA8042B330}" type="slidenum">
              <a:rPr lang="en-US" smtClean="0"/>
              <a:pPr/>
              <a:t>5</a:t>
            </a:fld>
            <a:endParaRPr lang="en-US" sz="1000" dirty="0"/>
          </a:p>
        </p:txBody>
      </p:sp>
      <p:pic>
        <p:nvPicPr>
          <p:cNvPr id="9" name="Picture 8">
            <a:extLst>
              <a:ext uri="{FF2B5EF4-FFF2-40B4-BE49-F238E27FC236}">
                <a16:creationId xmlns:a16="http://schemas.microsoft.com/office/drawing/2014/main" id="{DC5B4703-6C06-E8F4-6FB1-C9636F973088}"/>
              </a:ext>
            </a:extLst>
          </p:cNvPr>
          <p:cNvPicPr>
            <a:picLocks noChangeAspect="1"/>
          </p:cNvPicPr>
          <p:nvPr/>
        </p:nvPicPr>
        <p:blipFill>
          <a:blip r:embed="rId3"/>
          <a:stretch>
            <a:fillRect/>
          </a:stretch>
        </p:blipFill>
        <p:spPr>
          <a:xfrm>
            <a:off x="3288490" y="3997545"/>
            <a:ext cx="3537912" cy="2164715"/>
          </a:xfrm>
          <a:prstGeom prst="rect">
            <a:avLst/>
          </a:prstGeom>
        </p:spPr>
      </p:pic>
      <p:pic>
        <p:nvPicPr>
          <p:cNvPr id="10" name="Picture 9">
            <a:extLst>
              <a:ext uri="{FF2B5EF4-FFF2-40B4-BE49-F238E27FC236}">
                <a16:creationId xmlns:a16="http://schemas.microsoft.com/office/drawing/2014/main" id="{0A68A33C-51CC-8848-01F6-F3083F608631}"/>
              </a:ext>
            </a:extLst>
          </p:cNvPr>
          <p:cNvPicPr/>
          <p:nvPr/>
        </p:nvPicPr>
        <p:blipFill rotWithShape="1">
          <a:blip r:embed="rId4"/>
          <a:srcRect t="1791"/>
          <a:stretch/>
        </p:blipFill>
        <p:spPr bwMode="auto">
          <a:xfrm>
            <a:off x="336516" y="4023339"/>
            <a:ext cx="3019490" cy="1724291"/>
          </a:xfrm>
          <a:prstGeom prst="rect">
            <a:avLst/>
          </a:prstGeom>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7CA5B5D3-240B-E3D8-6206-28F913DDFB2E}"/>
              </a:ext>
            </a:extLst>
          </p:cNvPr>
          <p:cNvPicPr>
            <a:picLocks noChangeAspect="1"/>
          </p:cNvPicPr>
          <p:nvPr/>
        </p:nvPicPr>
        <p:blipFill>
          <a:blip r:embed="rId5"/>
          <a:stretch>
            <a:fillRect/>
          </a:stretch>
        </p:blipFill>
        <p:spPr>
          <a:xfrm>
            <a:off x="6399054" y="1822165"/>
            <a:ext cx="5713432" cy="2762192"/>
          </a:xfrm>
          <a:prstGeom prst="rect">
            <a:avLst/>
          </a:prstGeom>
        </p:spPr>
      </p:pic>
      <p:pic>
        <p:nvPicPr>
          <p:cNvPr id="15" name="Picture 14" descr="A colorful lines on a black background&#10;&#10;Description automatically generated">
            <a:extLst>
              <a:ext uri="{FF2B5EF4-FFF2-40B4-BE49-F238E27FC236}">
                <a16:creationId xmlns:a16="http://schemas.microsoft.com/office/drawing/2014/main" id="{54E128D1-AF19-5E80-B3E8-001C03005F06}"/>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09429" y="4706648"/>
            <a:ext cx="5521569" cy="1040982"/>
          </a:xfrm>
          <a:prstGeom prst="rect">
            <a:avLst/>
          </a:prstGeom>
        </p:spPr>
      </p:pic>
      <p:sp>
        <p:nvSpPr>
          <p:cNvPr id="5" name="Content Placeholder 2">
            <a:extLst>
              <a:ext uri="{FF2B5EF4-FFF2-40B4-BE49-F238E27FC236}">
                <a16:creationId xmlns:a16="http://schemas.microsoft.com/office/drawing/2014/main" id="{E6B14D2B-9983-45FF-B73A-4DA5A5656434}"/>
              </a:ext>
            </a:extLst>
          </p:cNvPr>
          <p:cNvSpPr>
            <a:spLocks noGrp="1"/>
          </p:cNvSpPr>
          <p:nvPr>
            <p:ph idx="1"/>
          </p:nvPr>
        </p:nvSpPr>
        <p:spPr>
          <a:xfrm>
            <a:off x="336516" y="1407535"/>
            <a:ext cx="10096500" cy="2335196"/>
          </a:xfrm>
        </p:spPr>
        <p:txBody>
          <a:bodyPr>
            <a:normAutofit/>
          </a:bodyPr>
          <a:lstStyle/>
          <a:p>
            <a:pPr marL="0" indent="0">
              <a:spcBef>
                <a:spcPts val="200"/>
              </a:spcBef>
            </a:pPr>
            <a:r>
              <a:rPr lang="en-US" sz="2000" dirty="0">
                <a:latin typeface="+mj-lt"/>
                <a:cs typeface="Calibri" panose="020F0502020204030204" pitchFamily="34" charset="0"/>
              </a:rPr>
              <a:t>Multiple choices of High energy coolers were discussed at EIC R&amp;D stage and CD0</a:t>
            </a:r>
          </a:p>
          <a:p>
            <a:pPr marL="457200" indent="-457200">
              <a:lnSpc>
                <a:spcPct val="150000"/>
              </a:lnSpc>
              <a:spcBef>
                <a:spcPts val="200"/>
              </a:spcBef>
              <a:buFont typeface="Arial" panose="020B0604020202020204" pitchFamily="34" charset="0"/>
              <a:buChar char="•"/>
            </a:pPr>
            <a:r>
              <a:rPr lang="en-US" sz="2000" dirty="0">
                <a:latin typeface="+mj-lt"/>
                <a:cs typeface="Calibri" panose="020F0502020204030204" pitchFamily="34" charset="0"/>
              </a:rPr>
              <a:t>ERL-based coherent electron cooler </a:t>
            </a:r>
          </a:p>
          <a:p>
            <a:pPr marL="457200" indent="-457200">
              <a:lnSpc>
                <a:spcPct val="150000"/>
              </a:lnSpc>
              <a:spcBef>
                <a:spcPts val="200"/>
              </a:spcBef>
              <a:buFont typeface="Arial" panose="020B0604020202020204" pitchFamily="34" charset="0"/>
              <a:buChar char="•"/>
            </a:pPr>
            <a:r>
              <a:rPr lang="en-US" sz="2000" dirty="0">
                <a:latin typeface="+mj-lt"/>
                <a:cs typeface="Calibri" panose="020F0502020204030204" pitchFamily="34" charset="0"/>
              </a:rPr>
              <a:t>ERL-based Circulator Ring electron cooler</a:t>
            </a:r>
          </a:p>
          <a:p>
            <a:pPr marL="457200" indent="-457200">
              <a:lnSpc>
                <a:spcPct val="150000"/>
              </a:lnSpc>
              <a:spcBef>
                <a:spcPts val="200"/>
              </a:spcBef>
              <a:buFont typeface="Arial" panose="020B0604020202020204" pitchFamily="34" charset="0"/>
              <a:buChar char="•"/>
            </a:pPr>
            <a:r>
              <a:rPr lang="en-US" sz="2000" dirty="0">
                <a:latin typeface="+mj-lt"/>
                <a:cs typeface="Calibri" panose="020F0502020204030204" pitchFamily="34" charset="0"/>
              </a:rPr>
              <a:t>ERL-based single turn multiple guns electron cooler </a:t>
            </a:r>
          </a:p>
          <a:p>
            <a:pPr marL="457200" indent="-457200">
              <a:lnSpc>
                <a:spcPct val="150000"/>
              </a:lnSpc>
              <a:spcBef>
                <a:spcPts val="200"/>
              </a:spcBef>
              <a:buFont typeface="Arial" panose="020B0604020202020204" pitchFamily="34" charset="0"/>
              <a:buChar char="•"/>
            </a:pPr>
            <a:r>
              <a:rPr lang="en-US" sz="2000" dirty="0">
                <a:latin typeface="+mj-lt"/>
                <a:cs typeface="Calibri" panose="020F0502020204030204" pitchFamily="34" charset="0"/>
              </a:rPr>
              <a:t>Storage Ring electron cooler</a:t>
            </a:r>
          </a:p>
          <a:p>
            <a:pPr marL="514350" indent="-514350">
              <a:spcBef>
                <a:spcPts val="200"/>
              </a:spcBef>
              <a:buAutoNum type="arabicPeriod"/>
            </a:pPr>
            <a:endParaRPr lang="en-US" sz="2000" dirty="0">
              <a:latin typeface="+mj-lt"/>
              <a:cs typeface="Calibri" panose="020F0502020204030204" pitchFamily="34" charset="0"/>
            </a:endParaRPr>
          </a:p>
          <a:p>
            <a:pPr marL="0" indent="0">
              <a:spcBef>
                <a:spcPts val="200"/>
              </a:spcBef>
              <a:buNone/>
            </a:pPr>
            <a:endParaRPr lang="en-US" sz="2000" dirty="0">
              <a:latin typeface="+mj-lt"/>
              <a:cs typeface="Calibri" panose="020F0502020204030204" pitchFamily="34" charset="0"/>
            </a:endParaRPr>
          </a:p>
          <a:p>
            <a:pPr marL="0" indent="0">
              <a:spcBef>
                <a:spcPts val="200"/>
              </a:spcBef>
              <a:buNone/>
            </a:pPr>
            <a:endParaRPr lang="en-US" sz="2000" dirty="0">
              <a:latin typeface="+mj-lt"/>
              <a:cs typeface="Calibri" panose="020F0502020204030204" pitchFamily="34" charset="0"/>
            </a:endParaRPr>
          </a:p>
        </p:txBody>
      </p:sp>
      <p:sp>
        <p:nvSpPr>
          <p:cNvPr id="3" name="TextBox 2">
            <a:extLst>
              <a:ext uri="{FF2B5EF4-FFF2-40B4-BE49-F238E27FC236}">
                <a16:creationId xmlns:a16="http://schemas.microsoft.com/office/drawing/2014/main" id="{1D82C709-1279-40B8-5237-536F0FE392F6}"/>
              </a:ext>
            </a:extLst>
          </p:cNvPr>
          <p:cNvSpPr txBox="1"/>
          <p:nvPr/>
        </p:nvSpPr>
        <p:spPr>
          <a:xfrm>
            <a:off x="4773724" y="6162260"/>
            <a:ext cx="6630533" cy="523220"/>
          </a:xfrm>
          <a:prstGeom prst="rect">
            <a:avLst/>
          </a:prstGeom>
          <a:noFill/>
          <a:ln>
            <a:solidFill>
              <a:schemeClr val="accent1">
                <a:shade val="15000"/>
              </a:schemeClr>
            </a:solidFill>
          </a:ln>
        </p:spPr>
        <p:txBody>
          <a:bodyPr wrap="none" rtlCol="0">
            <a:spAutoFit/>
          </a:bodyPr>
          <a:lstStyle/>
          <a:p>
            <a:r>
              <a:rPr lang="en-US" altLang="zh-CN" sz="1400" dirty="0"/>
              <a:t>S.</a:t>
            </a:r>
            <a:r>
              <a:rPr lang="zh-CN" altLang="en-US" sz="1400" dirty="0"/>
              <a:t> </a:t>
            </a:r>
            <a:r>
              <a:rPr lang="en-US" altLang="zh-CN" sz="1400" dirty="0" err="1"/>
              <a:t>Seletskiy</a:t>
            </a:r>
            <a:r>
              <a:rPr lang="en-US" altLang="zh-CN" sz="1400" dirty="0"/>
              <a:t>:</a:t>
            </a:r>
            <a:r>
              <a:rPr lang="zh-CN" altLang="en-US" sz="1400" dirty="0"/>
              <a:t> </a:t>
            </a:r>
            <a:r>
              <a:rPr lang="en-US" altLang="zh-CN" sz="1400" dirty="0"/>
              <a:t>Development</a:t>
            </a:r>
            <a:r>
              <a:rPr lang="zh-CN" altLang="en-US" sz="1400" dirty="0"/>
              <a:t> </a:t>
            </a:r>
            <a:r>
              <a:rPr lang="en-US" altLang="zh-CN" sz="1400" dirty="0"/>
              <a:t>Of</a:t>
            </a:r>
            <a:r>
              <a:rPr lang="zh-CN" altLang="en-US" sz="1400" dirty="0"/>
              <a:t> </a:t>
            </a:r>
            <a:r>
              <a:rPr lang="en-US" altLang="zh-CN" sz="1400" dirty="0"/>
              <a:t>Storage</a:t>
            </a:r>
            <a:r>
              <a:rPr lang="zh-CN" altLang="en-US" sz="1400" dirty="0"/>
              <a:t> </a:t>
            </a:r>
            <a:r>
              <a:rPr lang="en-US" altLang="zh-CN" sz="1400" dirty="0"/>
              <a:t>Ring</a:t>
            </a:r>
            <a:r>
              <a:rPr lang="zh-CN" altLang="en-US" sz="1400" dirty="0"/>
              <a:t> </a:t>
            </a:r>
            <a:r>
              <a:rPr lang="en-US" altLang="zh-CN" sz="1400" dirty="0"/>
              <a:t>Electron</a:t>
            </a:r>
            <a:r>
              <a:rPr lang="zh-CN" altLang="en-US" sz="1400" dirty="0"/>
              <a:t> </a:t>
            </a:r>
            <a:r>
              <a:rPr lang="en-US" altLang="zh-CN" sz="1400" dirty="0"/>
              <a:t>Cooler</a:t>
            </a:r>
            <a:r>
              <a:rPr lang="zh-CN" altLang="en-US" sz="1400" dirty="0"/>
              <a:t> </a:t>
            </a:r>
            <a:r>
              <a:rPr lang="en-US" altLang="zh-CN" sz="1400" dirty="0"/>
              <a:t>For</a:t>
            </a:r>
            <a:r>
              <a:rPr lang="zh-CN" altLang="en-US" sz="1400" dirty="0"/>
              <a:t> </a:t>
            </a:r>
            <a:r>
              <a:rPr lang="en-US" altLang="zh-CN" sz="1400" dirty="0"/>
              <a:t>High</a:t>
            </a:r>
            <a:r>
              <a:rPr lang="zh-CN" altLang="en-US" sz="1400" dirty="0"/>
              <a:t> </a:t>
            </a:r>
            <a:r>
              <a:rPr lang="en-US" altLang="zh-CN" sz="1400" dirty="0"/>
              <a:t>Energy</a:t>
            </a:r>
            <a:r>
              <a:rPr lang="zh-CN" altLang="en-US" sz="1400" dirty="0"/>
              <a:t> </a:t>
            </a:r>
            <a:r>
              <a:rPr lang="en-US" altLang="zh-CN" sz="1400" dirty="0"/>
              <a:t>Application</a:t>
            </a:r>
          </a:p>
          <a:p>
            <a:r>
              <a:rPr lang="en-US" altLang="zh-CN" sz="1400" dirty="0"/>
              <a:t>D.</a:t>
            </a:r>
            <a:r>
              <a:rPr lang="zh-CN" altLang="en-US" sz="1400" dirty="0"/>
              <a:t> </a:t>
            </a:r>
            <a:r>
              <a:rPr lang="en-US" altLang="zh-CN" sz="1400" dirty="0"/>
              <a:t>Kayran:</a:t>
            </a:r>
            <a:r>
              <a:rPr lang="zh-CN" altLang="en-US" sz="1400" dirty="0"/>
              <a:t> </a:t>
            </a:r>
            <a:r>
              <a:rPr lang="en-US" altLang="zh-CN" sz="1400" dirty="0"/>
              <a:t>Electron</a:t>
            </a:r>
            <a:r>
              <a:rPr lang="zh-CN" altLang="en-US" sz="1400" dirty="0"/>
              <a:t> </a:t>
            </a:r>
            <a:r>
              <a:rPr lang="en-US" altLang="zh-CN" sz="1400" dirty="0"/>
              <a:t>Cooler</a:t>
            </a:r>
            <a:r>
              <a:rPr lang="zh-CN" altLang="en-US" sz="1400" dirty="0"/>
              <a:t> </a:t>
            </a:r>
            <a:r>
              <a:rPr lang="en-US" altLang="zh-CN" sz="1400" dirty="0"/>
              <a:t>For</a:t>
            </a:r>
            <a:r>
              <a:rPr lang="zh-CN" altLang="en-US" sz="1400" dirty="0"/>
              <a:t> </a:t>
            </a:r>
            <a:r>
              <a:rPr lang="en-US" altLang="zh-CN" sz="1400" dirty="0"/>
              <a:t>High</a:t>
            </a:r>
            <a:r>
              <a:rPr lang="zh-CN" altLang="en-US" sz="1400" dirty="0"/>
              <a:t> </a:t>
            </a:r>
            <a:r>
              <a:rPr lang="en-US" altLang="zh-CN" sz="1400" dirty="0"/>
              <a:t>Energy</a:t>
            </a:r>
            <a:r>
              <a:rPr lang="zh-CN" altLang="en-US" sz="1400" dirty="0"/>
              <a:t> </a:t>
            </a:r>
            <a:r>
              <a:rPr lang="en-US" altLang="zh-CN" sz="1400" dirty="0"/>
              <a:t>Hadrons</a:t>
            </a:r>
            <a:r>
              <a:rPr lang="zh-CN" altLang="en-US" sz="1400" dirty="0"/>
              <a:t> </a:t>
            </a:r>
            <a:r>
              <a:rPr lang="en-US" altLang="zh-CN" sz="1400" dirty="0"/>
              <a:t>Based</a:t>
            </a:r>
            <a:r>
              <a:rPr lang="zh-CN" altLang="en-US" sz="1400" dirty="0"/>
              <a:t> </a:t>
            </a:r>
            <a:r>
              <a:rPr lang="en-US" altLang="zh-CN" sz="1400" dirty="0"/>
              <a:t>On</a:t>
            </a:r>
            <a:r>
              <a:rPr lang="zh-CN" altLang="en-US" sz="1400" dirty="0"/>
              <a:t> </a:t>
            </a:r>
            <a:r>
              <a:rPr lang="en-US" altLang="zh-CN" sz="1400" dirty="0"/>
              <a:t>The</a:t>
            </a:r>
            <a:r>
              <a:rPr lang="zh-CN" altLang="en-US" sz="1400" dirty="0"/>
              <a:t> </a:t>
            </a:r>
            <a:r>
              <a:rPr lang="en-US" altLang="zh-CN" sz="1400" dirty="0"/>
              <a:t>Energy</a:t>
            </a:r>
            <a:r>
              <a:rPr lang="zh-CN" altLang="en-US" sz="1400" dirty="0"/>
              <a:t> </a:t>
            </a:r>
            <a:r>
              <a:rPr lang="en-US" altLang="zh-CN" sz="1400" dirty="0"/>
              <a:t>Recovery</a:t>
            </a:r>
            <a:r>
              <a:rPr lang="zh-CN" altLang="en-US" sz="1400" dirty="0"/>
              <a:t> </a:t>
            </a:r>
            <a:r>
              <a:rPr lang="en-US" altLang="zh-CN" sz="1400" dirty="0"/>
              <a:t>Linac</a:t>
            </a:r>
            <a:endParaRPr lang="en-US" sz="1400" dirty="0"/>
          </a:p>
        </p:txBody>
      </p:sp>
    </p:spTree>
    <p:extLst>
      <p:ext uri="{BB962C8B-B14F-4D97-AF65-F5344CB8AC3E}">
        <p14:creationId xmlns:p14="http://schemas.microsoft.com/office/powerpoint/2010/main" val="3899928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CB9B40-9BCA-47EB-8296-FE4DA2281395}"/>
              </a:ext>
            </a:extLst>
          </p:cNvPr>
          <p:cNvSpPr>
            <a:spLocks noGrp="1"/>
          </p:cNvSpPr>
          <p:nvPr>
            <p:ph idx="1"/>
          </p:nvPr>
        </p:nvSpPr>
        <p:spPr>
          <a:xfrm>
            <a:off x="1022671" y="1301751"/>
            <a:ext cx="10146658" cy="1325564"/>
          </a:xfrm>
        </p:spPr>
        <p:txBody>
          <a:bodyPr>
            <a:normAutofit/>
          </a:bodyPr>
          <a:lstStyle/>
          <a:p>
            <a:pPr marL="519113" indent="-342900"/>
            <a:r>
              <a:rPr lang="en-US" sz="1800" dirty="0"/>
              <a:t>Coherent electron cooling is a variant of the stochastic cooling. It uses an electron beam as signal carrier, raising the bandwidth range from ~GHz to tens of THz.</a:t>
            </a:r>
            <a:endParaRPr lang="en-US" sz="1800" dirty="0">
              <a:solidFill>
                <a:srgbClr val="FF0000"/>
              </a:solidFill>
            </a:endParaRPr>
          </a:p>
          <a:p>
            <a:pPr marL="0" indent="0"/>
            <a:endParaRPr lang="en-US" sz="1800" dirty="0"/>
          </a:p>
        </p:txBody>
      </p:sp>
      <p:sp>
        <p:nvSpPr>
          <p:cNvPr id="4" name="Slide Number Placeholder 3">
            <a:extLst>
              <a:ext uri="{FF2B5EF4-FFF2-40B4-BE49-F238E27FC236}">
                <a16:creationId xmlns:a16="http://schemas.microsoft.com/office/drawing/2014/main" id="{6D603DC8-0E96-4E81-89A8-806B1D8E34B4}"/>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6</a:t>
            </a:fld>
            <a:endParaRPr lang="en-US"/>
          </a:p>
        </p:txBody>
      </p:sp>
      <p:sp>
        <p:nvSpPr>
          <p:cNvPr id="6" name="Title 5">
            <a:extLst>
              <a:ext uri="{FF2B5EF4-FFF2-40B4-BE49-F238E27FC236}">
                <a16:creationId xmlns:a16="http://schemas.microsoft.com/office/drawing/2014/main" id="{0A17A52D-08EF-7FD3-B829-F953113E2432}"/>
              </a:ext>
            </a:extLst>
          </p:cNvPr>
          <p:cNvSpPr>
            <a:spLocks noGrp="1"/>
          </p:cNvSpPr>
          <p:nvPr>
            <p:ph type="title"/>
          </p:nvPr>
        </p:nvSpPr>
        <p:spPr>
          <a:xfrm>
            <a:off x="434340" y="147497"/>
            <a:ext cx="11757660" cy="1325563"/>
          </a:xfrm>
        </p:spPr>
        <p:txBody>
          <a:bodyPr/>
          <a:lstStyle/>
          <a:p>
            <a:r>
              <a:rPr lang="en-US" dirty="0"/>
              <a:t>Coherent Electron Cooling</a:t>
            </a:r>
            <a:r>
              <a:rPr lang="zh-CN" altLang="en-US" dirty="0"/>
              <a:t> </a:t>
            </a:r>
            <a:r>
              <a:rPr lang="en-US" altLang="zh-CN" dirty="0"/>
              <a:t>proposed </a:t>
            </a:r>
            <a:r>
              <a:rPr lang="en-US" dirty="0"/>
              <a:t>schemes</a:t>
            </a:r>
          </a:p>
        </p:txBody>
      </p:sp>
      <p:sp>
        <p:nvSpPr>
          <p:cNvPr id="70" name="Slide Number Placeholder 3">
            <a:extLst>
              <a:ext uri="{FF2B5EF4-FFF2-40B4-BE49-F238E27FC236}">
                <a16:creationId xmlns:a16="http://schemas.microsoft.com/office/drawing/2014/main" id="{9104DA42-A78F-692B-F02D-69B9750112E0}"/>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6</a:t>
            </a:fld>
            <a:endParaRPr lang="en-US" dirty="0"/>
          </a:p>
        </p:txBody>
      </p:sp>
      <p:pic>
        <p:nvPicPr>
          <p:cNvPr id="72" name="Picture 71">
            <a:extLst>
              <a:ext uri="{FF2B5EF4-FFF2-40B4-BE49-F238E27FC236}">
                <a16:creationId xmlns:a16="http://schemas.microsoft.com/office/drawing/2014/main" id="{01CA3586-EA8B-0A3B-0255-48063A89E675}"/>
              </a:ext>
            </a:extLst>
          </p:cNvPr>
          <p:cNvPicPr>
            <a:picLocks noChangeAspect="1"/>
          </p:cNvPicPr>
          <p:nvPr/>
        </p:nvPicPr>
        <p:blipFill>
          <a:blip r:embed="rId2"/>
          <a:stretch>
            <a:fillRect/>
          </a:stretch>
        </p:blipFill>
        <p:spPr>
          <a:xfrm>
            <a:off x="1724910" y="1964533"/>
            <a:ext cx="6500567" cy="4265226"/>
          </a:xfrm>
          <a:prstGeom prst="rect">
            <a:avLst/>
          </a:prstGeom>
        </p:spPr>
      </p:pic>
      <p:sp>
        <p:nvSpPr>
          <p:cNvPr id="73" name="TextBox 72">
            <a:extLst>
              <a:ext uri="{FF2B5EF4-FFF2-40B4-BE49-F238E27FC236}">
                <a16:creationId xmlns:a16="http://schemas.microsoft.com/office/drawing/2014/main" id="{0A83BA02-884F-3131-1070-BD533DD3604E}"/>
              </a:ext>
            </a:extLst>
          </p:cNvPr>
          <p:cNvSpPr txBox="1"/>
          <p:nvPr/>
        </p:nvSpPr>
        <p:spPr>
          <a:xfrm>
            <a:off x="8748075" y="3251970"/>
            <a:ext cx="3113396" cy="1477328"/>
          </a:xfrm>
          <a:prstGeom prst="rect">
            <a:avLst/>
          </a:prstGeom>
          <a:noFill/>
        </p:spPr>
        <p:txBody>
          <a:bodyPr wrap="square" rtlCol="0">
            <a:spAutoFit/>
          </a:bodyPr>
          <a:lstStyle/>
          <a:p>
            <a:r>
              <a:rPr lang="en-US" dirty="0">
                <a:latin typeface="Avenir Book" panose="02000503020000020003" pitchFamily="2" charset="0"/>
              </a:rPr>
              <a:t>There are several CeC schemes were proposed. The major difference between them is the amplification mechanism.</a:t>
            </a:r>
          </a:p>
        </p:txBody>
      </p:sp>
      <p:sp>
        <p:nvSpPr>
          <p:cNvPr id="74" name="TextBox 73">
            <a:extLst>
              <a:ext uri="{FF2B5EF4-FFF2-40B4-BE49-F238E27FC236}">
                <a16:creationId xmlns:a16="http://schemas.microsoft.com/office/drawing/2014/main" id="{4508E404-6E92-F0A0-57A1-77D0F4BF3B8B}"/>
              </a:ext>
            </a:extLst>
          </p:cNvPr>
          <p:cNvSpPr txBox="1"/>
          <p:nvPr/>
        </p:nvSpPr>
        <p:spPr>
          <a:xfrm>
            <a:off x="6834560" y="3130895"/>
            <a:ext cx="1191352" cy="369332"/>
          </a:xfrm>
          <a:prstGeom prst="rect">
            <a:avLst/>
          </a:prstGeom>
          <a:noFill/>
          <a:ln>
            <a:solidFill>
              <a:schemeClr val="accent2"/>
            </a:solidFill>
          </a:ln>
        </p:spPr>
        <p:txBody>
          <a:bodyPr wrap="none" rtlCol="0">
            <a:spAutoFit/>
          </a:bodyPr>
          <a:lstStyle/>
          <a:p>
            <a:r>
              <a:rPr lang="en-US" dirty="0"/>
              <a:t>2012-2018</a:t>
            </a:r>
          </a:p>
        </p:txBody>
      </p:sp>
      <p:sp>
        <p:nvSpPr>
          <p:cNvPr id="75" name="TextBox 74">
            <a:extLst>
              <a:ext uri="{FF2B5EF4-FFF2-40B4-BE49-F238E27FC236}">
                <a16:creationId xmlns:a16="http://schemas.microsoft.com/office/drawing/2014/main" id="{AEEAB156-9B74-155E-7003-D49DB71599F1}"/>
              </a:ext>
            </a:extLst>
          </p:cNvPr>
          <p:cNvSpPr txBox="1"/>
          <p:nvPr/>
        </p:nvSpPr>
        <p:spPr>
          <a:xfrm>
            <a:off x="6969212" y="4680327"/>
            <a:ext cx="922047" cy="369332"/>
          </a:xfrm>
          <a:prstGeom prst="rect">
            <a:avLst/>
          </a:prstGeom>
          <a:noFill/>
          <a:ln>
            <a:solidFill>
              <a:schemeClr val="accent2"/>
            </a:solidFill>
          </a:ln>
        </p:spPr>
        <p:txBody>
          <a:bodyPr wrap="none" rtlCol="0">
            <a:spAutoFit/>
          </a:bodyPr>
          <a:lstStyle/>
          <a:p>
            <a:r>
              <a:rPr lang="en-US" dirty="0"/>
              <a:t>EIC CDR</a:t>
            </a:r>
          </a:p>
        </p:txBody>
      </p:sp>
      <p:sp>
        <p:nvSpPr>
          <p:cNvPr id="76" name="TextBox 75">
            <a:extLst>
              <a:ext uri="{FF2B5EF4-FFF2-40B4-BE49-F238E27FC236}">
                <a16:creationId xmlns:a16="http://schemas.microsoft.com/office/drawing/2014/main" id="{5F96F95A-E87E-7EA9-7C45-10075135A9A1}"/>
              </a:ext>
            </a:extLst>
          </p:cNvPr>
          <p:cNvSpPr txBox="1"/>
          <p:nvPr/>
        </p:nvSpPr>
        <p:spPr>
          <a:xfrm>
            <a:off x="6849359" y="6108389"/>
            <a:ext cx="1304588" cy="369332"/>
          </a:xfrm>
          <a:prstGeom prst="rect">
            <a:avLst/>
          </a:prstGeom>
          <a:noFill/>
          <a:ln>
            <a:solidFill>
              <a:schemeClr val="accent2"/>
            </a:solidFill>
          </a:ln>
        </p:spPr>
        <p:txBody>
          <a:bodyPr wrap="none" rtlCol="0">
            <a:spAutoFit/>
          </a:bodyPr>
          <a:lstStyle/>
          <a:p>
            <a:r>
              <a:rPr lang="en-US" dirty="0"/>
              <a:t>Present test</a:t>
            </a:r>
          </a:p>
        </p:txBody>
      </p:sp>
    </p:spTree>
    <p:extLst>
      <p:ext uri="{BB962C8B-B14F-4D97-AF65-F5344CB8AC3E}">
        <p14:creationId xmlns:p14="http://schemas.microsoft.com/office/powerpoint/2010/main" val="499518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7B0945-2D9F-B344-91D9-3D8D709646AE}"/>
              </a:ext>
            </a:extLst>
          </p:cNvPr>
          <p:cNvSpPr>
            <a:spLocks noGrp="1"/>
          </p:cNvSpPr>
          <p:nvPr>
            <p:ph type="sldNum" sz="quarter" idx="12"/>
          </p:nvPr>
        </p:nvSpPr>
        <p:spPr>
          <a:xfrm>
            <a:off x="3543300" y="63620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7</a:t>
            </a:fld>
            <a:endParaRPr lang="en-US"/>
          </a:p>
        </p:txBody>
      </p:sp>
      <p:sp>
        <p:nvSpPr>
          <p:cNvPr id="6" name="Slide Number Placeholder 3">
            <a:extLst>
              <a:ext uri="{FF2B5EF4-FFF2-40B4-BE49-F238E27FC236}">
                <a16:creationId xmlns:a16="http://schemas.microsoft.com/office/drawing/2014/main" id="{D9A70138-CE85-154A-B60A-1124D8711F21}"/>
              </a:ext>
            </a:extLst>
          </p:cNvPr>
          <p:cNvSpPr txBox="1">
            <a:spLocks/>
          </p:cNvSpPr>
          <p:nvPr/>
        </p:nvSpPr>
        <p:spPr>
          <a:xfrm>
            <a:off x="5314240" y="5899587"/>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a:pPr/>
              <a:t>7</a:t>
            </a:fld>
            <a:endParaRPr lang="en-US"/>
          </a:p>
        </p:txBody>
      </p:sp>
      <p:sp>
        <p:nvSpPr>
          <p:cNvPr id="7" name="TextBox 6">
            <a:extLst>
              <a:ext uri="{FF2B5EF4-FFF2-40B4-BE49-F238E27FC236}">
                <a16:creationId xmlns:a16="http://schemas.microsoft.com/office/drawing/2014/main" id="{7FE5918B-E796-BE44-9FAA-6738025359A5}"/>
              </a:ext>
            </a:extLst>
          </p:cNvPr>
          <p:cNvSpPr txBox="1"/>
          <p:nvPr/>
        </p:nvSpPr>
        <p:spPr>
          <a:xfrm>
            <a:off x="1023414" y="4280041"/>
            <a:ext cx="10597085" cy="1754326"/>
          </a:xfrm>
          <a:prstGeom prst="rect">
            <a:avLst/>
          </a:prstGeom>
          <a:noFill/>
        </p:spPr>
        <p:txBody>
          <a:bodyPr wrap="square" rtlCol="0">
            <a:spAutoFit/>
          </a:bodyPr>
          <a:lstStyle/>
          <a:p>
            <a:r>
              <a:rPr lang="en-US" b="1" i="1" dirty="0">
                <a:latin typeface="Avenir Heavy Oblique" panose="02000503020000020003" pitchFamily="2" charset="0"/>
              </a:rPr>
              <a:t>Modulator (M)</a:t>
            </a:r>
            <a:r>
              <a:rPr lang="en-US" dirty="0">
                <a:latin typeface="Avenir Book" panose="02000503020000020003" pitchFamily="2" charset="0"/>
              </a:rPr>
              <a:t>: density fluctuation in hadron beam causes energy modulation of e-beam</a:t>
            </a:r>
          </a:p>
          <a:p>
            <a:r>
              <a:rPr lang="en-US" b="1" i="1" dirty="0">
                <a:latin typeface="Avenir Heavy Oblique" panose="02000503020000020003" pitchFamily="2" charset="0"/>
              </a:rPr>
              <a:t>Amplification: </a:t>
            </a:r>
            <a:r>
              <a:rPr lang="en-US" b="1" i="1" strike="noStrike" dirty="0">
                <a:solidFill>
                  <a:srgbClr val="000000"/>
                </a:solidFill>
                <a:effectLst/>
                <a:latin typeface="Avenir Heavy Oblique" panose="02000503020000020003" pitchFamily="2" charset="0"/>
              </a:rPr>
              <a:t> </a:t>
            </a:r>
            <a:r>
              <a:rPr lang="en-US" u="none" strike="noStrike" dirty="0">
                <a:solidFill>
                  <a:srgbClr val="000000"/>
                </a:solidFill>
                <a:effectLst/>
                <a:latin typeface="Avenir Book" panose="02000503020000020003" pitchFamily="2" charset="0"/>
              </a:rPr>
              <a:t>e-beam energy modulations are amplified and converted to density fluctuations by chicane and straights </a:t>
            </a:r>
          </a:p>
          <a:p>
            <a:r>
              <a:rPr lang="en-US" b="1" i="1" dirty="0">
                <a:latin typeface="Avenir Heavy Oblique" panose="02000503020000020003" pitchFamily="2" charset="0"/>
              </a:rPr>
              <a:t>Hadron chicane: </a:t>
            </a:r>
            <a:r>
              <a:rPr lang="en-US" dirty="0">
                <a:latin typeface="Avenir Book" panose="02000503020000020003" pitchFamily="2" charset="0"/>
              </a:rPr>
              <a:t>Controls hadron travel time with respect to electron </a:t>
            </a:r>
            <a:r>
              <a:rPr lang="en-US" altLang="zh-CN" dirty="0">
                <a:latin typeface="Avenir Book" panose="02000503020000020003" pitchFamily="2" charset="0"/>
              </a:rPr>
              <a:t>path</a:t>
            </a:r>
            <a:r>
              <a:rPr lang="en-US" dirty="0">
                <a:latin typeface="Avenir Book" panose="02000503020000020003" pitchFamily="2" charset="0"/>
              </a:rPr>
              <a:t>.</a:t>
            </a:r>
            <a:r>
              <a:rPr lang="en-US" altLang="zh-CN" dirty="0">
                <a:latin typeface="Avenir Book" panose="02000503020000020003" pitchFamily="2" charset="0"/>
                <a:cs typeface="Calibri Light" panose="020F0302020204030204" pitchFamily="34" charset="0"/>
              </a:rPr>
              <a:t> Transfer</a:t>
            </a:r>
            <a:r>
              <a:rPr lang="zh-CN" altLang="en-US" dirty="0">
                <a:latin typeface="Avenir Book" panose="02000503020000020003" pitchFamily="2" charset="0"/>
                <a:cs typeface="Calibri Light" panose="020F0302020204030204" pitchFamily="34" charset="0"/>
              </a:rPr>
              <a:t> </a:t>
            </a:r>
            <a:r>
              <a:rPr lang="en-US" altLang="zh-CN" dirty="0">
                <a:latin typeface="Avenir Book" panose="02000503020000020003" pitchFamily="2" charset="0"/>
                <a:cs typeface="Calibri Light" panose="020F0302020204030204" pitchFamily="34" charset="0"/>
              </a:rPr>
              <a:t>to</a:t>
            </a:r>
            <a:r>
              <a:rPr lang="zh-CN" altLang="en-US" dirty="0">
                <a:latin typeface="Avenir Book" panose="02000503020000020003" pitchFamily="2" charset="0"/>
                <a:cs typeface="Calibri Light" panose="020F0302020204030204" pitchFamily="34" charset="0"/>
              </a:rPr>
              <a:t> </a:t>
            </a:r>
            <a:r>
              <a:rPr lang="en-US" dirty="0">
                <a:latin typeface="Avenir Book" panose="02000503020000020003" pitchFamily="2" charset="0"/>
                <a:cs typeface="Calibri Light" panose="020F0302020204030204" pitchFamily="34" charset="0"/>
              </a:rPr>
              <a:t>correlated energy modulation.</a:t>
            </a:r>
            <a:endParaRPr lang="en-US" dirty="0">
              <a:latin typeface="Avenir Book" panose="02000503020000020003" pitchFamily="2" charset="0"/>
            </a:endParaRPr>
          </a:p>
          <a:p>
            <a:r>
              <a:rPr lang="en-US" b="1" i="1" dirty="0">
                <a:latin typeface="Avenir Heavy Oblique" panose="02000503020000020003" pitchFamily="2" charset="0"/>
              </a:rPr>
              <a:t>Kicker(K): </a:t>
            </a:r>
            <a:r>
              <a:rPr lang="en-US" dirty="0">
                <a:latin typeface="Avenir Book" panose="02000503020000020003" pitchFamily="2" charset="0"/>
                <a:cs typeface="Calibri Light" panose="020F0302020204030204" pitchFamily="34" charset="0"/>
              </a:rPr>
              <a:t>longitudinal electric field </a:t>
            </a:r>
            <a:r>
              <a:rPr lang="en-US" altLang="zh-CN" dirty="0">
                <a:latin typeface="Avenir Book" panose="02000503020000020003" pitchFamily="2" charset="0"/>
                <a:cs typeface="Calibri Light" panose="020F0302020204030204" pitchFamily="34" charset="0"/>
              </a:rPr>
              <a:t>of</a:t>
            </a:r>
            <a:r>
              <a:rPr lang="zh-CN" altLang="en-US" dirty="0">
                <a:latin typeface="Avenir Book" panose="02000503020000020003" pitchFamily="2" charset="0"/>
                <a:cs typeface="Calibri Light" panose="020F0302020204030204" pitchFamily="34" charset="0"/>
              </a:rPr>
              <a:t> </a:t>
            </a:r>
            <a:r>
              <a:rPr lang="en-US" dirty="0">
                <a:latin typeface="Avenir Book" panose="02000503020000020003" pitchFamily="2" charset="0"/>
                <a:cs typeface="Calibri Light" panose="020F0302020204030204" pitchFamily="34" charset="0"/>
              </a:rPr>
              <a:t>electrons reduces the </a:t>
            </a:r>
            <a:r>
              <a:rPr lang="en-US" altLang="zh-CN" dirty="0">
                <a:latin typeface="Avenir Book" panose="02000503020000020003" pitchFamily="2" charset="0"/>
                <a:cs typeface="Calibri Light" panose="020F0302020204030204" pitchFamily="34" charset="0"/>
              </a:rPr>
              <a:t>hadron</a:t>
            </a:r>
            <a:r>
              <a:rPr lang="zh-CN" altLang="en-US" dirty="0">
                <a:latin typeface="Avenir Book" panose="02000503020000020003" pitchFamily="2" charset="0"/>
                <a:cs typeface="Calibri Light" panose="020F0302020204030204" pitchFamily="34" charset="0"/>
              </a:rPr>
              <a:t> </a:t>
            </a:r>
            <a:r>
              <a:rPr lang="en-US" altLang="zh-CN" dirty="0">
                <a:latin typeface="Avenir Book" panose="02000503020000020003" pitchFamily="2" charset="0"/>
                <a:cs typeface="Calibri Light" panose="020F0302020204030204" pitchFamily="34" charset="0"/>
              </a:rPr>
              <a:t>beam</a:t>
            </a:r>
            <a:r>
              <a:rPr lang="zh-CN" altLang="en-US" dirty="0">
                <a:latin typeface="Avenir Book" panose="02000503020000020003" pitchFamily="2" charset="0"/>
                <a:cs typeface="Calibri Light" panose="020F0302020204030204" pitchFamily="34" charset="0"/>
              </a:rPr>
              <a:t> </a:t>
            </a:r>
            <a:r>
              <a:rPr lang="en-US" dirty="0">
                <a:latin typeface="Avenir Book" panose="02000503020000020003" pitchFamily="2" charset="0"/>
                <a:cs typeface="Calibri Light" panose="020F0302020204030204" pitchFamily="34" charset="0"/>
              </a:rPr>
              <a:t>correlated energy spread.</a:t>
            </a:r>
          </a:p>
        </p:txBody>
      </p:sp>
      <p:sp>
        <p:nvSpPr>
          <p:cNvPr id="2" name="Slide Number Placeholder 3">
            <a:extLst>
              <a:ext uri="{FF2B5EF4-FFF2-40B4-BE49-F238E27FC236}">
                <a16:creationId xmlns:a16="http://schemas.microsoft.com/office/drawing/2014/main" id="{C0D5727A-BA07-EFD4-A097-DA5732850123}"/>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7</a:t>
            </a:fld>
            <a:endParaRPr lang="en-US" dirty="0"/>
          </a:p>
        </p:txBody>
      </p:sp>
      <p:grpSp>
        <p:nvGrpSpPr>
          <p:cNvPr id="3" name="Group 2">
            <a:extLst>
              <a:ext uri="{FF2B5EF4-FFF2-40B4-BE49-F238E27FC236}">
                <a16:creationId xmlns:a16="http://schemas.microsoft.com/office/drawing/2014/main" id="{B8BA85AA-3D29-E449-AAE2-98193AF9FE64}"/>
              </a:ext>
            </a:extLst>
          </p:cNvPr>
          <p:cNvGrpSpPr/>
          <p:nvPr/>
        </p:nvGrpSpPr>
        <p:grpSpPr>
          <a:xfrm>
            <a:off x="2347954" y="1177153"/>
            <a:ext cx="6730641" cy="2826484"/>
            <a:chOff x="2509577" y="1885037"/>
            <a:chExt cx="6730641" cy="2826484"/>
          </a:xfrm>
        </p:grpSpPr>
        <p:grpSp>
          <p:nvGrpSpPr>
            <p:cNvPr id="8" name="Group 7">
              <a:extLst>
                <a:ext uri="{FF2B5EF4-FFF2-40B4-BE49-F238E27FC236}">
                  <a16:creationId xmlns:a16="http://schemas.microsoft.com/office/drawing/2014/main" id="{9E63E55B-F969-7DF5-3855-9982F2CF17BF}"/>
                </a:ext>
              </a:extLst>
            </p:cNvPr>
            <p:cNvGrpSpPr/>
            <p:nvPr/>
          </p:nvGrpSpPr>
          <p:grpSpPr>
            <a:xfrm>
              <a:off x="2509577" y="1885037"/>
              <a:ext cx="6730641" cy="1767156"/>
              <a:chOff x="1257503" y="1632024"/>
              <a:chExt cx="6628993" cy="1381979"/>
            </a:xfrm>
          </p:grpSpPr>
          <p:grpSp>
            <p:nvGrpSpPr>
              <p:cNvPr id="69" name="Group 68">
                <a:extLst>
                  <a:ext uri="{FF2B5EF4-FFF2-40B4-BE49-F238E27FC236}">
                    <a16:creationId xmlns:a16="http://schemas.microsoft.com/office/drawing/2014/main" id="{43AA6BD0-516D-8EA3-C29F-B5DEE6918685}"/>
                  </a:ext>
                </a:extLst>
              </p:cNvPr>
              <p:cNvGrpSpPr/>
              <p:nvPr/>
            </p:nvGrpSpPr>
            <p:grpSpPr>
              <a:xfrm>
                <a:off x="1257503" y="1632024"/>
                <a:ext cx="6628993" cy="1381979"/>
                <a:chOff x="1169943" y="1200636"/>
                <a:chExt cx="6628993" cy="1381979"/>
              </a:xfrm>
            </p:grpSpPr>
            <p:cxnSp>
              <p:nvCxnSpPr>
                <p:cNvPr id="73" name="Straight Connector 72">
                  <a:extLst>
                    <a:ext uri="{FF2B5EF4-FFF2-40B4-BE49-F238E27FC236}">
                      <a16:creationId xmlns:a16="http://schemas.microsoft.com/office/drawing/2014/main" id="{404FE65A-4B1C-3EDB-B830-8A7B9D09AF22}"/>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DAA5B027-D159-4DB6-7B89-57A9D99F5AF6}"/>
                    </a:ext>
                  </a:extLst>
                </p:cNvPr>
                <p:cNvGrpSpPr/>
                <p:nvPr/>
              </p:nvGrpSpPr>
              <p:grpSpPr>
                <a:xfrm>
                  <a:off x="1169943" y="1200636"/>
                  <a:ext cx="6628993" cy="1381979"/>
                  <a:chOff x="583520" y="1226896"/>
                  <a:chExt cx="6628993" cy="1381979"/>
                </a:xfrm>
              </p:grpSpPr>
              <p:sp>
                <p:nvSpPr>
                  <p:cNvPr id="77" name="TextBox 76">
                    <a:extLst>
                      <a:ext uri="{FF2B5EF4-FFF2-40B4-BE49-F238E27FC236}">
                        <a16:creationId xmlns:a16="http://schemas.microsoft.com/office/drawing/2014/main" id="{A9773C52-70BD-D0D3-7CEE-D972993BE8FC}"/>
                      </a:ext>
                    </a:extLst>
                  </p:cNvPr>
                  <p:cNvSpPr txBox="1"/>
                  <p:nvPr/>
                </p:nvSpPr>
                <p:spPr>
                  <a:xfrm>
                    <a:off x="4264313" y="1226896"/>
                    <a:ext cx="571096" cy="338555"/>
                  </a:xfrm>
                  <a:prstGeom prst="rect">
                    <a:avLst/>
                  </a:prstGeom>
                  <a:noFill/>
                </p:spPr>
                <p:txBody>
                  <a:bodyPr wrap="none" rtlCol="0">
                    <a:spAutoFit/>
                  </a:bodyPr>
                  <a:lstStyle/>
                  <a:p>
                    <a:r>
                      <a:rPr lang="en-US" sz="1050" dirty="0">
                        <a:solidFill>
                          <a:srgbClr val="0432FF"/>
                        </a:solidFill>
                        <a:latin typeface="Calibri Light" panose="020F0302020204030204" pitchFamily="34" charset="0"/>
                        <a:cs typeface="Calibri Light" panose="020F0302020204030204" pitchFamily="34" charset="0"/>
                      </a:rPr>
                      <a:t>E&lt;E</a:t>
                    </a:r>
                    <a:r>
                      <a:rPr lang="en-US" sz="1050" baseline="-25000" dirty="0">
                        <a:solidFill>
                          <a:srgbClr val="0432FF"/>
                        </a:solidFill>
                        <a:latin typeface="Calibri Light" panose="020F0302020204030204" pitchFamily="34" charset="0"/>
                        <a:cs typeface="Calibri Light" panose="020F0302020204030204" pitchFamily="34" charset="0"/>
                      </a:rPr>
                      <a:t>0</a:t>
                    </a:r>
                  </a:p>
                </p:txBody>
              </p:sp>
              <p:grpSp>
                <p:nvGrpSpPr>
                  <p:cNvPr id="78" name="Group 77">
                    <a:extLst>
                      <a:ext uri="{FF2B5EF4-FFF2-40B4-BE49-F238E27FC236}">
                        <a16:creationId xmlns:a16="http://schemas.microsoft.com/office/drawing/2014/main" id="{47D57E5E-8952-78B4-7948-11F7AC3EA7F1}"/>
                      </a:ext>
                    </a:extLst>
                  </p:cNvPr>
                  <p:cNvGrpSpPr/>
                  <p:nvPr/>
                </p:nvGrpSpPr>
                <p:grpSpPr>
                  <a:xfrm>
                    <a:off x="583520" y="1393724"/>
                    <a:ext cx="6628993" cy="1215151"/>
                    <a:chOff x="583520" y="1393724"/>
                    <a:chExt cx="6628993" cy="1215151"/>
                  </a:xfrm>
                </p:grpSpPr>
                <p:cxnSp>
                  <p:nvCxnSpPr>
                    <p:cNvPr id="79" name="Straight Arrow Connector 78">
                      <a:extLst>
                        <a:ext uri="{FF2B5EF4-FFF2-40B4-BE49-F238E27FC236}">
                          <a16:creationId xmlns:a16="http://schemas.microsoft.com/office/drawing/2014/main" id="{056E753A-F6B7-5D4A-36EA-B9A04EF4B861}"/>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8A38BA5-7854-AA32-46C0-4B87E96E63CF}"/>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D14B27A0-804C-EF34-B028-238F8B0A89DF}"/>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0C99527C-D142-11CE-9ADA-F29B8A5646D8}"/>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A617E42D-E499-B797-B337-0DE7093FBF7C}"/>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FE456406-FBA9-D194-320F-B0D849E2DA95}"/>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53FAECA-5E1C-D74D-698D-CA5AAC8241C6}"/>
                        </a:ext>
                      </a:extLst>
                    </p:cNvPr>
                    <p:cNvSpPr txBox="1"/>
                    <p:nvPr/>
                  </p:nvSpPr>
                  <p:spPr>
                    <a:xfrm>
                      <a:off x="4407736" y="1502017"/>
                      <a:ext cx="571096" cy="338555"/>
                    </a:xfrm>
                    <a:prstGeom prst="rect">
                      <a:avLst/>
                    </a:prstGeom>
                    <a:noFill/>
                  </p:spPr>
                  <p:txBody>
                    <a:bodyPr wrap="none" rtlCol="0">
                      <a:spAutoFit/>
                    </a:bodyPr>
                    <a:lstStyle/>
                    <a:p>
                      <a:r>
                        <a:rPr lang="en-US" sz="1050" dirty="0">
                          <a:solidFill>
                            <a:srgbClr val="FF0000"/>
                          </a:solidFill>
                          <a:latin typeface="Calibri Light" panose="020F0302020204030204" pitchFamily="34" charset="0"/>
                          <a:cs typeface="Calibri Light" panose="020F0302020204030204" pitchFamily="34" charset="0"/>
                        </a:rPr>
                        <a:t>E&gt;E</a:t>
                      </a:r>
                      <a:r>
                        <a:rPr lang="en-US" sz="1050" baseline="-25000" dirty="0">
                          <a:solidFill>
                            <a:srgbClr val="FF0000"/>
                          </a:solidFill>
                          <a:latin typeface="Calibri Light" panose="020F0302020204030204" pitchFamily="34" charset="0"/>
                          <a:cs typeface="Calibri Light" panose="020F0302020204030204" pitchFamily="34" charset="0"/>
                        </a:rPr>
                        <a:t>0</a:t>
                      </a:r>
                    </a:p>
                  </p:txBody>
                </p:sp>
                <p:cxnSp>
                  <p:nvCxnSpPr>
                    <p:cNvPr id="86" name="Straight Arrow Connector 85">
                      <a:extLst>
                        <a:ext uri="{FF2B5EF4-FFF2-40B4-BE49-F238E27FC236}">
                          <a16:creationId xmlns:a16="http://schemas.microsoft.com/office/drawing/2014/main" id="{95C62A0F-7899-A38B-6C5E-24EE04560F55}"/>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7C201972-3A53-455C-3DDB-E51CA0272276}"/>
                        </a:ext>
                      </a:extLst>
                    </p:cNvPr>
                    <p:cNvGrpSpPr/>
                    <p:nvPr/>
                  </p:nvGrpSpPr>
                  <p:grpSpPr>
                    <a:xfrm>
                      <a:off x="642143" y="1841632"/>
                      <a:ext cx="3151862" cy="522638"/>
                      <a:chOff x="642143" y="1841632"/>
                      <a:chExt cx="3151862" cy="522638"/>
                    </a:xfrm>
                  </p:grpSpPr>
                  <p:cxnSp>
                    <p:nvCxnSpPr>
                      <p:cNvPr id="110" name="Straight Arrow Connector 109">
                        <a:extLst>
                          <a:ext uri="{FF2B5EF4-FFF2-40B4-BE49-F238E27FC236}">
                            <a16:creationId xmlns:a16="http://schemas.microsoft.com/office/drawing/2014/main" id="{9D6ABE56-D67B-290E-95A9-129ABB0EBCBB}"/>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D399121-0A0C-9D6B-4BE3-625CEE0BC156}"/>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E7298D9D-77BD-E88A-9067-939EA5FA2533}"/>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49A4807-1BE8-043C-D1BE-50EB62243752}"/>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4391A2FA-E56A-1ED9-CDBE-BFBA80A558D5}"/>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8D9C191C-EB13-BC8A-6B1A-2B842B1202CB}"/>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8BFF577D-D081-9A42-679F-84B8CC9F034D}"/>
                          </a:ext>
                        </a:extLst>
                      </p:cNvPr>
                      <p:cNvCxnSpPr>
                        <a:cxnSpLocks/>
                      </p:cNvCxnSpPr>
                      <p:nvPr/>
                    </p:nvCxnSpPr>
                    <p:spPr>
                      <a:xfrm flipH="1">
                        <a:off x="2750209" y="1850158"/>
                        <a:ext cx="954419" cy="894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75B2F1D-0D7F-F05C-E17E-085811800FE0}"/>
                          </a:ext>
                        </a:extLst>
                      </p:cNvPr>
                      <p:cNvCxnSpPr>
                        <a:cxnSpLocks/>
                      </p:cNvCxnSpPr>
                      <p:nvPr/>
                    </p:nvCxnSpPr>
                    <p:spPr>
                      <a:xfrm flipH="1" flipV="1">
                        <a:off x="3693576"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88" name="Straight Arrow Connector 87">
                      <a:extLst>
                        <a:ext uri="{FF2B5EF4-FFF2-40B4-BE49-F238E27FC236}">
                          <a16:creationId xmlns:a16="http://schemas.microsoft.com/office/drawing/2014/main" id="{FEDE1906-C81B-B1CC-8DAA-78BF0B0DC291}"/>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9327F6A-5893-36DA-7E97-86CB22829D45}"/>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9D5B6A5C-EE02-9451-DC59-4CB31378205C}"/>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3BCA1C8D-7DDB-318B-5521-9CD18E669DC0}"/>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11BB81FA-751F-00E8-9962-FBB24927FE34}"/>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DAB0B66-9117-1658-31DF-4512F6AFE706}"/>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DB27AF4A-A6CC-0733-8F6C-A1AF850E7375}"/>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7C92EE9-7E87-5948-BE32-D461681634E5}"/>
                        </a:ext>
                      </a:extLst>
                    </p:cNvPr>
                    <p:cNvCxnSpPr>
                      <a:cxnSpLocks/>
                    </p:cNvCxnSpPr>
                    <p:nvPr/>
                  </p:nvCxnSpPr>
                  <p:spPr>
                    <a:xfrm flipV="1">
                      <a:off x="4053630"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5CD6052-5809-C94A-A90E-C876EC23E6C9}"/>
                        </a:ext>
                      </a:extLst>
                    </p:cNvPr>
                    <p:cNvCxnSpPr>
                      <a:cxnSpLocks/>
                    </p:cNvCxnSpPr>
                    <p:nvPr/>
                  </p:nvCxnSpPr>
                  <p:spPr>
                    <a:xfrm>
                      <a:off x="3781169" y="2034966"/>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EF6C446D-1516-C095-E207-E286A626F81C}"/>
                        </a:ext>
                      </a:extLst>
                    </p:cNvPr>
                    <p:cNvSpPr txBox="1"/>
                    <p:nvPr/>
                  </p:nvSpPr>
                  <p:spPr>
                    <a:xfrm>
                      <a:off x="1296673" y="1573583"/>
                      <a:ext cx="908796" cy="307776"/>
                    </a:xfrm>
                    <a:prstGeom prst="rect">
                      <a:avLst/>
                    </a:prstGeom>
                    <a:noFill/>
                  </p:spPr>
                  <p:txBody>
                    <a:bodyPr wrap="none" rtlCol="0">
                      <a:spAutoFit/>
                    </a:bodyPr>
                    <a:lstStyle/>
                    <a:p>
                      <a:r>
                        <a:rPr lang="en-US" sz="900" dirty="0">
                          <a:latin typeface="Calibri Light" panose="020F0302020204030204" pitchFamily="34" charset="0"/>
                          <a:cs typeface="Calibri Light" panose="020F0302020204030204" pitchFamily="34" charset="0"/>
                        </a:rPr>
                        <a:t>Modulator</a:t>
                      </a:r>
                    </a:p>
                  </p:txBody>
                </p:sp>
                <p:sp>
                  <p:nvSpPr>
                    <p:cNvPr id="98" name="TextBox 97">
                      <a:extLst>
                        <a:ext uri="{FF2B5EF4-FFF2-40B4-BE49-F238E27FC236}">
                          <a16:creationId xmlns:a16="http://schemas.microsoft.com/office/drawing/2014/main" id="{1A3F7EA3-7ABE-CA6F-D4EA-0470DBD366A4}"/>
                        </a:ext>
                      </a:extLst>
                    </p:cNvPr>
                    <p:cNvSpPr txBox="1"/>
                    <p:nvPr/>
                  </p:nvSpPr>
                  <p:spPr>
                    <a:xfrm>
                      <a:off x="5805753" y="1572049"/>
                      <a:ext cx="622392" cy="307776"/>
                    </a:xfrm>
                    <a:prstGeom prst="rect">
                      <a:avLst/>
                    </a:prstGeom>
                    <a:noFill/>
                  </p:spPr>
                  <p:txBody>
                    <a:bodyPr wrap="none" rtlCol="0">
                      <a:spAutoFit/>
                    </a:bodyPr>
                    <a:lstStyle/>
                    <a:p>
                      <a:r>
                        <a:rPr lang="en-US" sz="900" dirty="0">
                          <a:latin typeface="Calibri Light" panose="020F0302020204030204" pitchFamily="34" charset="0"/>
                          <a:cs typeface="Calibri Light" panose="020F0302020204030204" pitchFamily="34" charset="0"/>
                        </a:rPr>
                        <a:t>Kicker</a:t>
                      </a:r>
                    </a:p>
                  </p:txBody>
                </p:sp>
                <p:sp>
                  <p:nvSpPr>
                    <p:cNvPr id="99" name="TextBox 98">
                      <a:extLst>
                        <a:ext uri="{FF2B5EF4-FFF2-40B4-BE49-F238E27FC236}">
                          <a16:creationId xmlns:a16="http://schemas.microsoft.com/office/drawing/2014/main" id="{EAB33E7E-912F-7EA1-CE82-49717951463C}"/>
                        </a:ext>
                      </a:extLst>
                    </p:cNvPr>
                    <p:cNvSpPr txBox="1"/>
                    <p:nvPr/>
                  </p:nvSpPr>
                  <p:spPr>
                    <a:xfrm>
                      <a:off x="583520" y="1500181"/>
                      <a:ext cx="466368" cy="400109"/>
                    </a:xfrm>
                    <a:prstGeom prst="rect">
                      <a:avLst/>
                    </a:prstGeom>
                    <a:noFill/>
                  </p:spPr>
                  <p:txBody>
                    <a:bodyPr wrap="none" rtlCol="0">
                      <a:spAutoFit/>
                    </a:bodyPr>
                    <a:lstStyle/>
                    <a:p>
                      <a:r>
                        <a:rPr lang="en-US" sz="1350" dirty="0">
                          <a:solidFill>
                            <a:srgbClr val="FF0000"/>
                          </a:solidFill>
                          <a:latin typeface="Calibri Light" panose="020F0302020204030204" pitchFamily="34" charset="0"/>
                          <a:cs typeface="Calibri Light" panose="020F0302020204030204" pitchFamily="34" charset="0"/>
                        </a:rPr>
                        <a:t>H</a:t>
                      </a:r>
                      <a:r>
                        <a:rPr lang="en-US" sz="1350" baseline="30000" dirty="0">
                          <a:solidFill>
                            <a:srgbClr val="FF0000"/>
                          </a:solidFill>
                          <a:latin typeface="Calibri Light" panose="020F0302020204030204" pitchFamily="34" charset="0"/>
                          <a:cs typeface="Calibri Light" panose="020F0302020204030204" pitchFamily="34" charset="0"/>
                        </a:rPr>
                        <a:t>+</a:t>
                      </a:r>
                    </a:p>
                  </p:txBody>
                </p:sp>
                <p:sp>
                  <p:nvSpPr>
                    <p:cNvPr id="100" name="TextBox 99">
                      <a:extLst>
                        <a:ext uri="{FF2B5EF4-FFF2-40B4-BE49-F238E27FC236}">
                          <a16:creationId xmlns:a16="http://schemas.microsoft.com/office/drawing/2014/main" id="{185FB5AD-29DB-D87E-7CE9-5C4C3F6BAAED}"/>
                        </a:ext>
                      </a:extLst>
                    </p:cNvPr>
                    <p:cNvSpPr txBox="1"/>
                    <p:nvPr/>
                  </p:nvSpPr>
                  <p:spPr>
                    <a:xfrm>
                      <a:off x="587857" y="2208766"/>
                      <a:ext cx="406523" cy="400109"/>
                    </a:xfrm>
                    <a:prstGeom prst="rect">
                      <a:avLst/>
                    </a:prstGeom>
                    <a:noFill/>
                  </p:spPr>
                  <p:txBody>
                    <a:bodyPr wrap="none" rtlCol="0">
                      <a:spAutoFit/>
                    </a:bodyPr>
                    <a:lstStyle/>
                    <a:p>
                      <a:r>
                        <a:rPr lang="en-US" sz="1350" dirty="0">
                          <a:solidFill>
                            <a:srgbClr val="92B8EF"/>
                          </a:solidFill>
                          <a:latin typeface="Calibri Light" panose="020F0302020204030204" pitchFamily="34" charset="0"/>
                          <a:cs typeface="Calibri Light" panose="020F0302020204030204" pitchFamily="34" charset="0"/>
                        </a:rPr>
                        <a:t>e</a:t>
                      </a:r>
                      <a:r>
                        <a:rPr lang="en-US" sz="1350" baseline="30000" dirty="0">
                          <a:solidFill>
                            <a:srgbClr val="92B8EF"/>
                          </a:solidFill>
                          <a:latin typeface="Calibri Light" panose="020F0302020204030204" pitchFamily="34" charset="0"/>
                          <a:cs typeface="Calibri Light" panose="020F0302020204030204" pitchFamily="34" charset="0"/>
                        </a:rPr>
                        <a:t>-</a:t>
                      </a:r>
                    </a:p>
                  </p:txBody>
                </p:sp>
                <p:sp>
                  <p:nvSpPr>
                    <p:cNvPr id="101" name="TextBox 100">
                      <a:extLst>
                        <a:ext uri="{FF2B5EF4-FFF2-40B4-BE49-F238E27FC236}">
                          <a16:creationId xmlns:a16="http://schemas.microsoft.com/office/drawing/2014/main" id="{B6B198DB-0826-5E15-2D5E-FEAA87FDF1CA}"/>
                        </a:ext>
                      </a:extLst>
                    </p:cNvPr>
                    <p:cNvSpPr txBox="1"/>
                    <p:nvPr/>
                  </p:nvSpPr>
                  <p:spPr>
                    <a:xfrm>
                      <a:off x="2366439" y="1765140"/>
                      <a:ext cx="430032" cy="307776"/>
                    </a:xfrm>
                    <a:prstGeom prst="rect">
                      <a:avLst/>
                    </a:prstGeom>
                    <a:noFill/>
                  </p:spPr>
                  <p:txBody>
                    <a:bodyPr wrap="none" rtlCol="0">
                      <a:spAutoFit/>
                    </a:bodyPr>
                    <a:lstStyle/>
                    <a:p>
                      <a:r>
                        <a:rPr lang="en-US" sz="900" dirty="0">
                          <a:solidFill>
                            <a:srgbClr val="92B8EF"/>
                          </a:solidFill>
                          <a:latin typeface="Calibri Light" panose="020F0302020204030204" pitchFamily="34" charset="0"/>
                          <a:cs typeface="Calibri Light" panose="020F0302020204030204" pitchFamily="34" charset="0"/>
                        </a:rPr>
                        <a:t>R</a:t>
                      </a:r>
                      <a:r>
                        <a:rPr lang="en-US" sz="900" baseline="-25000" dirty="0">
                          <a:solidFill>
                            <a:srgbClr val="92B8EF"/>
                          </a:solidFill>
                          <a:latin typeface="Calibri Light" panose="020F0302020204030204" pitchFamily="34" charset="0"/>
                          <a:cs typeface="Calibri Light" panose="020F0302020204030204" pitchFamily="34" charset="0"/>
                        </a:rPr>
                        <a:t>56</a:t>
                      </a:r>
                    </a:p>
                  </p:txBody>
                </p:sp>
                <p:sp>
                  <p:nvSpPr>
                    <p:cNvPr id="102" name="TextBox 101">
                      <a:extLst>
                        <a:ext uri="{FF2B5EF4-FFF2-40B4-BE49-F238E27FC236}">
                          <a16:creationId xmlns:a16="http://schemas.microsoft.com/office/drawing/2014/main" id="{A6CF1F32-FF8F-7273-F22F-FAD76A781500}"/>
                        </a:ext>
                      </a:extLst>
                    </p:cNvPr>
                    <p:cNvSpPr txBox="1"/>
                    <p:nvPr/>
                  </p:nvSpPr>
                  <p:spPr>
                    <a:xfrm>
                      <a:off x="3708721" y="1762159"/>
                      <a:ext cx="430032" cy="307776"/>
                    </a:xfrm>
                    <a:prstGeom prst="rect">
                      <a:avLst/>
                    </a:prstGeom>
                    <a:noFill/>
                  </p:spPr>
                  <p:txBody>
                    <a:bodyPr wrap="none" rtlCol="0">
                      <a:spAutoFit/>
                    </a:bodyPr>
                    <a:lstStyle/>
                    <a:p>
                      <a:r>
                        <a:rPr lang="en-US" sz="900" dirty="0">
                          <a:solidFill>
                            <a:srgbClr val="92B8EF"/>
                          </a:solidFill>
                          <a:latin typeface="Calibri Light" panose="020F0302020204030204" pitchFamily="34" charset="0"/>
                          <a:cs typeface="Calibri Light" panose="020F0302020204030204" pitchFamily="34" charset="0"/>
                        </a:rPr>
                        <a:t>R</a:t>
                      </a:r>
                      <a:r>
                        <a:rPr lang="en-US" sz="900" baseline="-25000" dirty="0">
                          <a:solidFill>
                            <a:srgbClr val="92B8EF"/>
                          </a:solidFill>
                          <a:latin typeface="Calibri Light" panose="020F0302020204030204" pitchFamily="34" charset="0"/>
                          <a:cs typeface="Calibri Light" panose="020F0302020204030204" pitchFamily="34" charset="0"/>
                        </a:rPr>
                        <a:t>56</a:t>
                      </a:r>
                    </a:p>
                  </p:txBody>
                </p:sp>
                <p:sp>
                  <p:nvSpPr>
                    <p:cNvPr id="103" name="TextBox 102">
                      <a:extLst>
                        <a:ext uri="{FF2B5EF4-FFF2-40B4-BE49-F238E27FC236}">
                          <a16:creationId xmlns:a16="http://schemas.microsoft.com/office/drawing/2014/main" id="{2B1FF27F-EB25-46F7-8C6E-D03A21D714B5}"/>
                        </a:ext>
                      </a:extLst>
                    </p:cNvPr>
                    <p:cNvSpPr txBox="1"/>
                    <p:nvPr/>
                  </p:nvSpPr>
                  <p:spPr>
                    <a:xfrm>
                      <a:off x="5144248" y="1762159"/>
                      <a:ext cx="430032" cy="307776"/>
                    </a:xfrm>
                    <a:prstGeom prst="rect">
                      <a:avLst/>
                    </a:prstGeom>
                    <a:noFill/>
                  </p:spPr>
                  <p:txBody>
                    <a:bodyPr wrap="none" rtlCol="0">
                      <a:spAutoFit/>
                    </a:bodyPr>
                    <a:lstStyle/>
                    <a:p>
                      <a:r>
                        <a:rPr lang="en-US" sz="900" dirty="0">
                          <a:solidFill>
                            <a:srgbClr val="92B8EF"/>
                          </a:solidFill>
                          <a:latin typeface="Calibri Light" panose="020F0302020204030204" pitchFamily="34" charset="0"/>
                          <a:cs typeface="Calibri Light" panose="020F0302020204030204" pitchFamily="34" charset="0"/>
                        </a:rPr>
                        <a:t>R</a:t>
                      </a:r>
                      <a:r>
                        <a:rPr lang="en-US" sz="900" baseline="-25000" dirty="0">
                          <a:solidFill>
                            <a:srgbClr val="92B8EF"/>
                          </a:solidFill>
                          <a:latin typeface="Calibri Light" panose="020F0302020204030204" pitchFamily="34" charset="0"/>
                          <a:cs typeface="Calibri Light" panose="020F0302020204030204" pitchFamily="34" charset="0"/>
                        </a:rPr>
                        <a:t>56</a:t>
                      </a:r>
                    </a:p>
                  </p:txBody>
                </p:sp>
                <p:sp>
                  <p:nvSpPr>
                    <p:cNvPr id="104" name="Oval 103">
                      <a:extLst>
                        <a:ext uri="{FF2B5EF4-FFF2-40B4-BE49-F238E27FC236}">
                          <a16:creationId xmlns:a16="http://schemas.microsoft.com/office/drawing/2014/main" id="{3E3A6FF8-60D8-F90C-C75D-B8681FFB045E}"/>
                        </a:ext>
                      </a:extLst>
                    </p:cNvPr>
                    <p:cNvSpPr/>
                    <p:nvPr/>
                  </p:nvSpPr>
                  <p:spPr>
                    <a:xfrm>
                      <a:off x="1145281" y="2007045"/>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sp>
                  <p:nvSpPr>
                    <p:cNvPr id="105" name="Oval 104">
                      <a:extLst>
                        <a:ext uri="{FF2B5EF4-FFF2-40B4-BE49-F238E27FC236}">
                          <a16:creationId xmlns:a16="http://schemas.microsoft.com/office/drawing/2014/main" id="{81A8577D-1287-0275-30D7-E7757FE6B3A0}"/>
                        </a:ext>
                      </a:extLst>
                    </p:cNvPr>
                    <p:cNvSpPr/>
                    <p:nvPr/>
                  </p:nvSpPr>
                  <p:spPr>
                    <a:xfrm>
                      <a:off x="5574054" y="2005958"/>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sp>
                  <p:nvSpPr>
                    <p:cNvPr id="106" name="Oval 105">
                      <a:extLst>
                        <a:ext uri="{FF2B5EF4-FFF2-40B4-BE49-F238E27FC236}">
                          <a16:creationId xmlns:a16="http://schemas.microsoft.com/office/drawing/2014/main" id="{686E85DF-B55A-446F-797F-BE37E503D7D9}"/>
                        </a:ext>
                      </a:extLst>
                    </p:cNvPr>
                    <p:cNvSpPr/>
                    <p:nvPr/>
                  </p:nvSpPr>
                  <p:spPr>
                    <a:xfrm>
                      <a:off x="1721782" y="2028752"/>
                      <a:ext cx="53103"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sp>
                  <p:nvSpPr>
                    <p:cNvPr id="107" name="Oval 106">
                      <a:extLst>
                        <a:ext uri="{FF2B5EF4-FFF2-40B4-BE49-F238E27FC236}">
                          <a16:creationId xmlns:a16="http://schemas.microsoft.com/office/drawing/2014/main" id="{B0920D25-90E2-5633-06CE-F91A5024DBFA}"/>
                        </a:ext>
                      </a:extLst>
                    </p:cNvPr>
                    <p:cNvSpPr/>
                    <p:nvPr/>
                  </p:nvSpPr>
                  <p:spPr>
                    <a:xfrm>
                      <a:off x="6160404" y="2012188"/>
                      <a:ext cx="52872"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sp>
                  <p:nvSpPr>
                    <p:cNvPr id="108" name="Oval 107">
                      <a:extLst>
                        <a:ext uri="{FF2B5EF4-FFF2-40B4-BE49-F238E27FC236}">
                          <a16:creationId xmlns:a16="http://schemas.microsoft.com/office/drawing/2014/main" id="{F81310F5-F188-3E70-C4B9-EA536C45F67D}"/>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sp>
                  <p:nvSpPr>
                    <p:cNvPr id="109" name="Oval 108">
                      <a:extLst>
                        <a:ext uri="{FF2B5EF4-FFF2-40B4-BE49-F238E27FC236}">
                          <a16:creationId xmlns:a16="http://schemas.microsoft.com/office/drawing/2014/main" id="{B7E4D447-1E24-2178-CD77-90BBDF9D837C}"/>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Calibri Light" panose="020F0302020204030204" pitchFamily="34" charset="0"/>
                        <a:cs typeface="Calibri Light" panose="020F0302020204030204" pitchFamily="34" charset="0"/>
                      </a:endParaRPr>
                    </a:p>
                  </p:txBody>
                </p:sp>
              </p:grpSp>
            </p:grpSp>
            <p:cxnSp>
              <p:nvCxnSpPr>
                <p:cNvPr id="75" name="Straight Connector 74">
                  <a:extLst>
                    <a:ext uri="{FF2B5EF4-FFF2-40B4-BE49-F238E27FC236}">
                      <a16:creationId xmlns:a16="http://schemas.microsoft.com/office/drawing/2014/main" id="{E02F5B7E-F8A8-0771-53EB-2233776A84B7}"/>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5DDD4960-5201-7788-107F-922395621B0A}"/>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0" name="Oval 69">
                <a:extLst>
                  <a:ext uri="{FF2B5EF4-FFF2-40B4-BE49-F238E27FC236}">
                    <a16:creationId xmlns:a16="http://schemas.microsoft.com/office/drawing/2014/main" id="{76278124-F7A5-B563-E531-A6686A16D562}"/>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1" name="Oval 70">
                <a:extLst>
                  <a:ext uri="{FF2B5EF4-FFF2-40B4-BE49-F238E27FC236}">
                    <a16:creationId xmlns:a16="http://schemas.microsoft.com/office/drawing/2014/main" id="{3250B0CA-1922-57C0-4D97-5B909B9ABFA9}"/>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2" name="Oval 71">
                <a:extLst>
                  <a:ext uri="{FF2B5EF4-FFF2-40B4-BE49-F238E27FC236}">
                    <a16:creationId xmlns:a16="http://schemas.microsoft.com/office/drawing/2014/main" id="{C041D690-9D9F-1CF2-ABA9-888C125F58F6}"/>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10" name="Content Placeholder 5">
              <a:extLst>
                <a:ext uri="{FF2B5EF4-FFF2-40B4-BE49-F238E27FC236}">
                  <a16:creationId xmlns:a16="http://schemas.microsoft.com/office/drawing/2014/main" id="{3E3F1B01-52EF-A7F4-105A-226A524C4578}"/>
                </a:ext>
              </a:extLst>
            </p:cNvPr>
            <p:cNvPicPr>
              <a:picLocks noChangeAspect="1"/>
            </p:cNvPicPr>
            <p:nvPr/>
          </p:nvPicPr>
          <p:blipFill>
            <a:blip r:embed="rId2"/>
            <a:stretch>
              <a:fillRect/>
            </a:stretch>
          </p:blipFill>
          <p:spPr>
            <a:xfrm>
              <a:off x="2751462" y="3350892"/>
              <a:ext cx="1814172" cy="1360629"/>
            </a:xfrm>
            <a:prstGeom prst="rect">
              <a:avLst/>
            </a:prstGeom>
            <a:effectLst>
              <a:outerShdw blurRad="50800" dist="38100" dir="2700000" algn="tl" rotWithShape="0">
                <a:prstClr val="black">
                  <a:alpha val="40000"/>
                </a:prstClr>
              </a:outerShdw>
            </a:effectLst>
          </p:spPr>
        </p:pic>
        <p:pic>
          <p:nvPicPr>
            <p:cNvPr id="62" name="Picture 61">
              <a:extLst>
                <a:ext uri="{FF2B5EF4-FFF2-40B4-BE49-F238E27FC236}">
                  <a16:creationId xmlns:a16="http://schemas.microsoft.com/office/drawing/2014/main" id="{C47DF744-2D71-34F5-E591-A4BCCD229F0E}"/>
                </a:ext>
              </a:extLst>
            </p:cNvPr>
            <p:cNvPicPr>
              <a:picLocks noChangeAspect="1"/>
            </p:cNvPicPr>
            <p:nvPr/>
          </p:nvPicPr>
          <p:blipFill>
            <a:blip r:embed="rId3"/>
            <a:stretch>
              <a:fillRect/>
            </a:stretch>
          </p:blipFill>
          <p:spPr>
            <a:xfrm>
              <a:off x="7711407" y="3645480"/>
              <a:ext cx="1386836" cy="1040127"/>
            </a:xfrm>
            <a:prstGeom prst="rect">
              <a:avLst/>
            </a:prstGeom>
            <a:effectLst>
              <a:outerShdw blurRad="50800" dist="38100" dir="2700000" algn="tl" rotWithShape="0">
                <a:prstClr val="black">
                  <a:alpha val="40000"/>
                </a:prstClr>
              </a:outerShdw>
            </a:effectLst>
          </p:spPr>
        </p:pic>
        <p:pic>
          <p:nvPicPr>
            <p:cNvPr id="63" name="Picture 62">
              <a:extLst>
                <a:ext uri="{FF2B5EF4-FFF2-40B4-BE49-F238E27FC236}">
                  <a16:creationId xmlns:a16="http://schemas.microsoft.com/office/drawing/2014/main" id="{B936CA12-4A5E-2F46-8C6B-44AB00481CFD}"/>
                </a:ext>
              </a:extLst>
            </p:cNvPr>
            <p:cNvPicPr>
              <a:picLocks noChangeAspect="1"/>
            </p:cNvPicPr>
            <p:nvPr/>
          </p:nvPicPr>
          <p:blipFill>
            <a:blip r:embed="rId4"/>
            <a:stretch>
              <a:fillRect/>
            </a:stretch>
          </p:blipFill>
          <p:spPr>
            <a:xfrm>
              <a:off x="6422528" y="3528086"/>
              <a:ext cx="1386836" cy="1040127"/>
            </a:xfrm>
            <a:prstGeom prst="rect">
              <a:avLst/>
            </a:prstGeom>
            <a:effectLst>
              <a:outerShdw blurRad="50800" dist="38100" dir="2700000" algn="tl" rotWithShape="0">
                <a:prstClr val="black">
                  <a:alpha val="40000"/>
                </a:prstClr>
              </a:outerShdw>
            </a:effectLst>
          </p:spPr>
        </p:pic>
        <p:pic>
          <p:nvPicPr>
            <p:cNvPr id="64" name="Picture 63">
              <a:extLst>
                <a:ext uri="{FF2B5EF4-FFF2-40B4-BE49-F238E27FC236}">
                  <a16:creationId xmlns:a16="http://schemas.microsoft.com/office/drawing/2014/main" id="{853BB5D0-1237-DEA8-CAFD-0B63BCA5F8B4}"/>
                </a:ext>
              </a:extLst>
            </p:cNvPr>
            <p:cNvPicPr>
              <a:picLocks noChangeAspect="1"/>
            </p:cNvPicPr>
            <p:nvPr/>
          </p:nvPicPr>
          <p:blipFill rotWithShape="1">
            <a:blip r:embed="rId5"/>
            <a:srcRect t="7773"/>
            <a:stretch/>
          </p:blipFill>
          <p:spPr>
            <a:xfrm>
              <a:off x="4634909" y="3434960"/>
              <a:ext cx="1751256" cy="1211350"/>
            </a:xfrm>
            <a:prstGeom prst="rect">
              <a:avLst/>
            </a:prstGeom>
          </p:spPr>
        </p:pic>
        <p:sp>
          <p:nvSpPr>
            <p:cNvPr id="65" name="Right Arrow 64">
              <a:extLst>
                <a:ext uri="{FF2B5EF4-FFF2-40B4-BE49-F238E27FC236}">
                  <a16:creationId xmlns:a16="http://schemas.microsoft.com/office/drawing/2014/main" id="{3A653E7F-8B94-1F69-A05A-23010CD03717}"/>
                </a:ext>
              </a:extLst>
            </p:cNvPr>
            <p:cNvSpPr/>
            <p:nvPr/>
          </p:nvSpPr>
          <p:spPr>
            <a:xfrm>
              <a:off x="7476519" y="4048148"/>
              <a:ext cx="234889" cy="1173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a:extLst>
                <a:ext uri="{FF2B5EF4-FFF2-40B4-BE49-F238E27FC236}">
                  <a16:creationId xmlns:a16="http://schemas.microsoft.com/office/drawing/2014/main" id="{43B66721-39D5-49BA-88BC-ADA6523B5EBE}"/>
                </a:ext>
              </a:extLst>
            </p:cNvPr>
            <p:cNvCxnSpPr>
              <a:cxnSpLocks/>
              <a:endCxn id="108" idx="4"/>
            </p:cNvCxnSpPr>
            <p:nvPr/>
          </p:nvCxnSpPr>
          <p:spPr>
            <a:xfrm flipV="1">
              <a:off x="8187805" y="3125336"/>
              <a:ext cx="66290" cy="6910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7E809D85-8788-D54A-CD26-1704AAB959A3}"/>
                </a:ext>
              </a:extLst>
            </p:cNvPr>
            <p:cNvCxnSpPr>
              <a:cxnSpLocks/>
              <a:endCxn id="108" idx="4"/>
            </p:cNvCxnSpPr>
            <p:nvPr/>
          </p:nvCxnSpPr>
          <p:spPr>
            <a:xfrm flipV="1">
              <a:off x="7217069" y="3125336"/>
              <a:ext cx="1037026" cy="6133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829E7D3E-D74B-2E88-5419-9A95B8DA50B7}"/>
                </a:ext>
              </a:extLst>
            </p:cNvPr>
            <p:cNvCxnSpPr>
              <a:cxnSpLocks/>
            </p:cNvCxnSpPr>
            <p:nvPr/>
          </p:nvCxnSpPr>
          <p:spPr>
            <a:xfrm flipV="1">
              <a:off x="3795422" y="3485081"/>
              <a:ext cx="61837" cy="2535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18" name="Title 5">
            <a:extLst>
              <a:ext uri="{FF2B5EF4-FFF2-40B4-BE49-F238E27FC236}">
                <a16:creationId xmlns:a16="http://schemas.microsoft.com/office/drawing/2014/main" id="{C980269B-6BF2-8B14-2667-6EB2F1980386}"/>
              </a:ext>
            </a:extLst>
          </p:cNvPr>
          <p:cNvSpPr>
            <a:spLocks noGrp="1"/>
          </p:cNvSpPr>
          <p:nvPr>
            <p:ph type="title"/>
          </p:nvPr>
        </p:nvSpPr>
        <p:spPr>
          <a:xfrm>
            <a:off x="448237" y="159059"/>
            <a:ext cx="11432566" cy="1325563"/>
          </a:xfrm>
        </p:spPr>
        <p:txBody>
          <a:bodyPr/>
          <a:lstStyle/>
          <a:p>
            <a:r>
              <a:rPr lang="en-US" dirty="0"/>
              <a:t>Micro-bunched electron cooling introduction</a:t>
            </a:r>
          </a:p>
        </p:txBody>
      </p:sp>
      <p:grpSp>
        <p:nvGrpSpPr>
          <p:cNvPr id="17" name="Group 16">
            <a:extLst>
              <a:ext uri="{FF2B5EF4-FFF2-40B4-BE49-F238E27FC236}">
                <a16:creationId xmlns:a16="http://schemas.microsoft.com/office/drawing/2014/main" id="{DEDE2F90-D3F3-DBB2-2DD8-B7BD30AEEB35}"/>
              </a:ext>
            </a:extLst>
          </p:cNvPr>
          <p:cNvGrpSpPr/>
          <p:nvPr/>
        </p:nvGrpSpPr>
        <p:grpSpPr>
          <a:xfrm>
            <a:off x="2914043" y="3017202"/>
            <a:ext cx="1014361" cy="645809"/>
            <a:chOff x="8969751" y="1159496"/>
            <a:chExt cx="1077644" cy="763517"/>
          </a:xfrm>
        </p:grpSpPr>
        <p:sp>
          <p:nvSpPr>
            <p:cNvPr id="11" name="TextBox 10">
              <a:extLst>
                <a:ext uri="{FF2B5EF4-FFF2-40B4-BE49-F238E27FC236}">
                  <a16:creationId xmlns:a16="http://schemas.microsoft.com/office/drawing/2014/main" id="{F09FC354-905A-437F-246B-CA3F5336C04B}"/>
                </a:ext>
              </a:extLst>
            </p:cNvPr>
            <p:cNvSpPr txBox="1"/>
            <p:nvPr/>
          </p:nvSpPr>
          <p:spPr>
            <a:xfrm>
              <a:off x="9747313" y="1159496"/>
              <a:ext cx="300082" cy="369332"/>
            </a:xfrm>
            <a:prstGeom prst="rect">
              <a:avLst/>
            </a:prstGeom>
            <a:noFill/>
          </p:spPr>
          <p:txBody>
            <a:bodyPr wrap="none" rtlCol="0">
              <a:spAutoFit/>
            </a:bodyPr>
            <a:lstStyle/>
            <a:p>
              <a:r>
                <a:rPr lang="en-US" dirty="0"/>
                <a:t>e</a:t>
              </a:r>
            </a:p>
          </p:txBody>
        </p:sp>
        <p:sp>
          <p:nvSpPr>
            <p:cNvPr id="12" name="TextBox 11">
              <a:extLst>
                <a:ext uri="{FF2B5EF4-FFF2-40B4-BE49-F238E27FC236}">
                  <a16:creationId xmlns:a16="http://schemas.microsoft.com/office/drawing/2014/main" id="{6859E556-4F8E-F097-9D51-39B20947299D}"/>
                </a:ext>
              </a:extLst>
            </p:cNvPr>
            <p:cNvSpPr txBox="1"/>
            <p:nvPr/>
          </p:nvSpPr>
          <p:spPr>
            <a:xfrm>
              <a:off x="8969751" y="1440701"/>
              <a:ext cx="300082" cy="369332"/>
            </a:xfrm>
            <a:prstGeom prst="rect">
              <a:avLst/>
            </a:prstGeom>
            <a:noFill/>
          </p:spPr>
          <p:txBody>
            <a:bodyPr wrap="none" rtlCol="0">
              <a:spAutoFit/>
            </a:bodyPr>
            <a:lstStyle/>
            <a:p>
              <a:r>
                <a:rPr lang="en-US" dirty="0"/>
                <a:t>e</a:t>
              </a:r>
            </a:p>
          </p:txBody>
        </p:sp>
        <p:sp>
          <p:nvSpPr>
            <p:cNvPr id="13" name="TextBox 12">
              <a:extLst>
                <a:ext uri="{FF2B5EF4-FFF2-40B4-BE49-F238E27FC236}">
                  <a16:creationId xmlns:a16="http://schemas.microsoft.com/office/drawing/2014/main" id="{7F4553BD-DB86-D995-5122-1766EA49C91D}"/>
                </a:ext>
              </a:extLst>
            </p:cNvPr>
            <p:cNvSpPr txBox="1"/>
            <p:nvPr/>
          </p:nvSpPr>
          <p:spPr>
            <a:xfrm>
              <a:off x="9653023" y="1553681"/>
              <a:ext cx="300082" cy="369332"/>
            </a:xfrm>
            <a:prstGeom prst="rect">
              <a:avLst/>
            </a:prstGeom>
            <a:noFill/>
          </p:spPr>
          <p:txBody>
            <a:bodyPr wrap="none" rtlCol="0">
              <a:spAutoFit/>
            </a:bodyPr>
            <a:lstStyle/>
            <a:p>
              <a:r>
                <a:rPr lang="en-US" dirty="0"/>
                <a:t>e</a:t>
              </a:r>
            </a:p>
          </p:txBody>
        </p:sp>
        <p:cxnSp>
          <p:nvCxnSpPr>
            <p:cNvPr id="14" name="Straight Arrow Connector 13">
              <a:extLst>
                <a:ext uri="{FF2B5EF4-FFF2-40B4-BE49-F238E27FC236}">
                  <a16:creationId xmlns:a16="http://schemas.microsoft.com/office/drawing/2014/main" id="{70125F58-B0D9-DA37-E44F-DEC1709DA367}"/>
                </a:ext>
              </a:extLst>
            </p:cNvPr>
            <p:cNvCxnSpPr>
              <a:cxnSpLocks/>
            </p:cNvCxnSpPr>
            <p:nvPr/>
          </p:nvCxnSpPr>
          <p:spPr>
            <a:xfrm flipH="1">
              <a:off x="9636092" y="1362132"/>
              <a:ext cx="1960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7082138-10C0-8DA3-C9EB-53E45B7D0630}"/>
                </a:ext>
              </a:extLst>
            </p:cNvPr>
            <p:cNvCxnSpPr>
              <a:cxnSpLocks/>
            </p:cNvCxnSpPr>
            <p:nvPr/>
          </p:nvCxnSpPr>
          <p:spPr>
            <a:xfrm flipH="1">
              <a:off x="9551253" y="1753385"/>
              <a:ext cx="1960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024DCA2-14DF-391E-9E5D-83016B2A9930}"/>
                </a:ext>
              </a:extLst>
            </p:cNvPr>
            <p:cNvCxnSpPr>
              <a:cxnSpLocks/>
            </p:cNvCxnSpPr>
            <p:nvPr/>
          </p:nvCxnSpPr>
          <p:spPr>
            <a:xfrm>
              <a:off x="9185306" y="1646350"/>
              <a:ext cx="2850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0894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5D1E3-3897-498B-A1AB-D2C2ADA9BDF4}"/>
              </a:ext>
            </a:extLst>
          </p:cNvPr>
          <p:cNvSpPr>
            <a:spLocks noGrp="1"/>
          </p:cNvSpPr>
          <p:nvPr>
            <p:ph type="title"/>
          </p:nvPr>
        </p:nvSpPr>
        <p:spPr>
          <a:xfrm>
            <a:off x="1143358" y="347869"/>
            <a:ext cx="9905283" cy="702893"/>
          </a:xfrm>
        </p:spPr>
        <p:txBody>
          <a:bodyPr>
            <a:noAutofit/>
          </a:bodyPr>
          <a:lstStyle/>
          <a:p>
            <a:r>
              <a:rPr lang="en-US" sz="3200" dirty="0"/>
              <a:t>The chicane-drift  amplifier was tested experimentally</a:t>
            </a:r>
          </a:p>
        </p:txBody>
      </p:sp>
      <p:sp>
        <p:nvSpPr>
          <p:cNvPr id="9" name="TextBox 8">
            <a:extLst>
              <a:ext uri="{FF2B5EF4-FFF2-40B4-BE49-F238E27FC236}">
                <a16:creationId xmlns:a16="http://schemas.microsoft.com/office/drawing/2014/main" id="{9301911A-524A-FC47-864E-9A64113CFF7B}"/>
              </a:ext>
            </a:extLst>
          </p:cNvPr>
          <p:cNvSpPr txBox="1"/>
          <p:nvPr/>
        </p:nvSpPr>
        <p:spPr>
          <a:xfrm>
            <a:off x="1143358" y="1039142"/>
            <a:ext cx="9829442" cy="1015663"/>
          </a:xfrm>
          <a:prstGeom prst="rect">
            <a:avLst/>
          </a:prstGeom>
          <a:noFill/>
        </p:spPr>
        <p:txBody>
          <a:bodyPr wrap="square" rtlCol="0">
            <a:spAutoFit/>
          </a:bodyPr>
          <a:lstStyle/>
          <a:p>
            <a:r>
              <a:rPr lang="en-US" sz="2000" dirty="0">
                <a:latin typeface="Avenir Book" panose="02000503020000020003" pitchFamily="2" charset="0"/>
              </a:rPr>
              <a:t>Micro-bunched amplification is well known in FELs [</a:t>
            </a:r>
            <a:r>
              <a:rPr lang="en-US" sz="2000" dirty="0" err="1">
                <a:latin typeface="Avenir Book" panose="02000503020000020003" pitchFamily="2" charset="0"/>
              </a:rPr>
              <a:t>Schneidmiller&amp;Yurkov</a:t>
            </a:r>
            <a:r>
              <a:rPr lang="en-US" sz="2000" dirty="0">
                <a:latin typeface="Avenir Book" panose="02000503020000020003" pitchFamily="2" charset="0"/>
              </a:rPr>
              <a:t> PRAB </a:t>
            </a:r>
            <a:r>
              <a:rPr lang="en-US" sz="2000" b="1" dirty="0">
                <a:latin typeface="Avenir Book" panose="02000503020000020003" pitchFamily="2" charset="0"/>
              </a:rPr>
              <a:t>13</a:t>
            </a:r>
            <a:r>
              <a:rPr lang="en-US" sz="2000" dirty="0">
                <a:latin typeface="Avenir Book" panose="02000503020000020003" pitchFamily="2" charset="0"/>
              </a:rPr>
              <a:t>, 110701 (2010); </a:t>
            </a:r>
            <a:r>
              <a:rPr lang="en-US" sz="2000" dirty="0" err="1">
                <a:latin typeface="Avenir Book" panose="02000503020000020003" pitchFamily="2" charset="0"/>
              </a:rPr>
              <a:t>Dohlus</a:t>
            </a:r>
            <a:r>
              <a:rPr lang="en-US" sz="2000" dirty="0">
                <a:latin typeface="Avenir Book" panose="02000503020000020003" pitchFamily="2" charset="0"/>
              </a:rPr>
              <a:t> et al. PRAB </a:t>
            </a:r>
            <a:r>
              <a:rPr lang="en-US" sz="2000" b="1" dirty="0">
                <a:latin typeface="Avenir Book" panose="02000503020000020003" pitchFamily="2" charset="0"/>
              </a:rPr>
              <a:t>14</a:t>
            </a:r>
            <a:r>
              <a:rPr lang="en-US" sz="2000" dirty="0">
                <a:latin typeface="Avenir Book" panose="02000503020000020003" pitchFamily="2" charset="0"/>
              </a:rPr>
              <a:t>, 090702 (2011)]. It has been tested experimentally at NLCTA facility at SLAC [Marinelli et al. PRL </a:t>
            </a:r>
            <a:r>
              <a:rPr lang="en-US" b="1" dirty="0">
                <a:latin typeface="Avenir Book" panose="02000503020000020003" pitchFamily="2" charset="0"/>
              </a:rPr>
              <a:t>110</a:t>
            </a:r>
            <a:r>
              <a:rPr lang="en-US" dirty="0">
                <a:latin typeface="Avenir Book" panose="02000503020000020003" pitchFamily="2" charset="0"/>
              </a:rPr>
              <a:t>, 264802 (2013)</a:t>
            </a:r>
            <a:r>
              <a:rPr lang="en-US" sz="2000" dirty="0">
                <a:latin typeface="Avenir Book" panose="02000503020000020003" pitchFamily="2" charset="0"/>
              </a:rPr>
              <a:t>].</a:t>
            </a:r>
            <a:endParaRPr lang="en-US" sz="2000" baseline="-25000" dirty="0">
              <a:latin typeface="Avenir Book" panose="02000503020000020003" pitchFamily="2" charset="0"/>
            </a:endParaRPr>
          </a:p>
        </p:txBody>
      </p:sp>
      <p:pic>
        <p:nvPicPr>
          <p:cNvPr id="3" name="Picture 2">
            <a:extLst>
              <a:ext uri="{FF2B5EF4-FFF2-40B4-BE49-F238E27FC236}">
                <a16:creationId xmlns:a16="http://schemas.microsoft.com/office/drawing/2014/main" id="{89F204B1-A3B2-D34F-9D0B-10722B89C819}"/>
              </a:ext>
            </a:extLst>
          </p:cNvPr>
          <p:cNvPicPr>
            <a:picLocks noChangeAspect="1"/>
          </p:cNvPicPr>
          <p:nvPr/>
        </p:nvPicPr>
        <p:blipFill>
          <a:blip r:embed="rId3"/>
          <a:stretch>
            <a:fillRect/>
          </a:stretch>
        </p:blipFill>
        <p:spPr>
          <a:xfrm>
            <a:off x="1025192" y="2366894"/>
            <a:ext cx="5972020" cy="1616421"/>
          </a:xfrm>
          <a:prstGeom prst="rect">
            <a:avLst/>
          </a:prstGeom>
        </p:spPr>
      </p:pic>
      <p:pic>
        <p:nvPicPr>
          <p:cNvPr id="5" name="Picture 4">
            <a:extLst>
              <a:ext uri="{FF2B5EF4-FFF2-40B4-BE49-F238E27FC236}">
                <a16:creationId xmlns:a16="http://schemas.microsoft.com/office/drawing/2014/main" id="{BE9FD247-613C-FB43-86CF-3B09FDC572FC}"/>
              </a:ext>
            </a:extLst>
          </p:cNvPr>
          <p:cNvPicPr>
            <a:picLocks noChangeAspect="1"/>
          </p:cNvPicPr>
          <p:nvPr/>
        </p:nvPicPr>
        <p:blipFill>
          <a:blip r:embed="rId4"/>
          <a:stretch>
            <a:fillRect/>
          </a:stretch>
        </p:blipFill>
        <p:spPr>
          <a:xfrm>
            <a:off x="7226543" y="2381565"/>
            <a:ext cx="3495759" cy="1976470"/>
          </a:xfrm>
          <a:prstGeom prst="rect">
            <a:avLst/>
          </a:prstGeom>
        </p:spPr>
      </p:pic>
      <p:sp>
        <p:nvSpPr>
          <p:cNvPr id="6" name="TextBox 5">
            <a:extLst>
              <a:ext uri="{FF2B5EF4-FFF2-40B4-BE49-F238E27FC236}">
                <a16:creationId xmlns:a16="http://schemas.microsoft.com/office/drawing/2014/main" id="{0D2D7124-C9BD-A248-8839-83B3D3531399}"/>
              </a:ext>
            </a:extLst>
          </p:cNvPr>
          <p:cNvSpPr txBox="1"/>
          <p:nvPr/>
        </p:nvSpPr>
        <p:spPr>
          <a:xfrm>
            <a:off x="1259333" y="4026797"/>
            <a:ext cx="4453664" cy="1231106"/>
          </a:xfrm>
          <a:prstGeom prst="rect">
            <a:avLst/>
          </a:prstGeom>
          <a:noFill/>
        </p:spPr>
        <p:txBody>
          <a:bodyPr wrap="square" rtlCol="0">
            <a:spAutoFit/>
          </a:bodyPr>
          <a:lstStyle/>
          <a:p>
            <a:r>
              <a:rPr lang="en-US" dirty="0">
                <a:latin typeface="Avenir Book" panose="02000503020000020003" pitchFamily="2" charset="0"/>
              </a:rPr>
              <a:t>Beam line for the NLCTA experiment. Beam energy is 72 MeV. </a:t>
            </a:r>
          </a:p>
          <a:p>
            <a:r>
              <a:rPr lang="en-US" dirty="0">
                <a:latin typeface="Avenir Book" panose="02000503020000020003" pitchFamily="2" charset="0"/>
              </a:rPr>
              <a:t>The amplification was inferred from the beam radiation </a:t>
            </a:r>
            <a:r>
              <a:rPr lang="en-US" sz="2000" dirty="0">
                <a:latin typeface="Avenir Book" panose="02000503020000020003" pitchFamily="2" charset="0"/>
              </a:rPr>
              <a:t>in the undulator</a:t>
            </a:r>
          </a:p>
        </p:txBody>
      </p:sp>
      <p:sp>
        <p:nvSpPr>
          <p:cNvPr id="7" name="TextBox 6">
            <a:extLst>
              <a:ext uri="{FF2B5EF4-FFF2-40B4-BE49-F238E27FC236}">
                <a16:creationId xmlns:a16="http://schemas.microsoft.com/office/drawing/2014/main" id="{84B788B2-195F-8B4D-A054-B718A25B8C5E}"/>
              </a:ext>
            </a:extLst>
          </p:cNvPr>
          <p:cNvSpPr txBox="1"/>
          <p:nvPr/>
        </p:nvSpPr>
        <p:spPr>
          <a:xfrm>
            <a:off x="7436908" y="4895528"/>
            <a:ext cx="3495760" cy="1200329"/>
          </a:xfrm>
          <a:prstGeom prst="rect">
            <a:avLst/>
          </a:prstGeom>
          <a:noFill/>
        </p:spPr>
        <p:txBody>
          <a:bodyPr wrap="square" rtlCol="0">
            <a:spAutoFit/>
          </a:bodyPr>
          <a:lstStyle/>
          <a:p>
            <a:r>
              <a:rPr lang="en-US" dirty="0">
                <a:latin typeface="Avenir Book" panose="02000503020000020003" pitchFamily="2" charset="0"/>
              </a:rPr>
              <a:t>Signal intensity increased when the chicane strength was optimized, showing good agreement with theory.</a:t>
            </a:r>
          </a:p>
        </p:txBody>
      </p:sp>
      <p:sp>
        <p:nvSpPr>
          <p:cNvPr id="8" name="TextBox 7">
            <a:extLst>
              <a:ext uri="{FF2B5EF4-FFF2-40B4-BE49-F238E27FC236}">
                <a16:creationId xmlns:a16="http://schemas.microsoft.com/office/drawing/2014/main" id="{1ED6CA29-04BD-A840-A75D-179BB21DDD41}"/>
              </a:ext>
            </a:extLst>
          </p:cNvPr>
          <p:cNvSpPr txBox="1"/>
          <p:nvPr/>
        </p:nvSpPr>
        <p:spPr>
          <a:xfrm>
            <a:off x="8396412" y="4503851"/>
            <a:ext cx="1247457" cy="307777"/>
          </a:xfrm>
          <a:prstGeom prst="rect">
            <a:avLst/>
          </a:prstGeom>
          <a:noFill/>
        </p:spPr>
        <p:txBody>
          <a:bodyPr wrap="none" rtlCol="0">
            <a:spAutoFit/>
          </a:bodyPr>
          <a:lstStyle/>
          <a:p>
            <a:r>
              <a:rPr lang="en-US" sz="1400" dirty="0">
                <a:latin typeface="Avenir Book" panose="02000503020000020003" pitchFamily="2" charset="0"/>
              </a:rPr>
              <a:t>Experiment #</a:t>
            </a:r>
          </a:p>
        </p:txBody>
      </p:sp>
      <p:sp>
        <p:nvSpPr>
          <p:cNvPr id="10" name="Rectangle 9">
            <a:extLst>
              <a:ext uri="{FF2B5EF4-FFF2-40B4-BE49-F238E27FC236}">
                <a16:creationId xmlns:a16="http://schemas.microsoft.com/office/drawing/2014/main" id="{9F29F02F-0D3F-AA4E-AADD-CB39152B10C0}"/>
              </a:ext>
            </a:extLst>
          </p:cNvPr>
          <p:cNvSpPr/>
          <p:nvPr/>
        </p:nvSpPr>
        <p:spPr>
          <a:xfrm>
            <a:off x="1315639" y="5495692"/>
            <a:ext cx="4562467" cy="369332"/>
          </a:xfrm>
          <a:prstGeom prst="rect">
            <a:avLst/>
          </a:prstGeom>
        </p:spPr>
        <p:txBody>
          <a:bodyPr wrap="none">
            <a:spAutoFit/>
          </a:bodyPr>
          <a:lstStyle/>
          <a:p>
            <a:r>
              <a:rPr lang="en-US" b="1" i="1" dirty="0">
                <a:solidFill>
                  <a:srgbClr val="02AA01"/>
                </a:solidFill>
                <a:latin typeface="Avenir Heavy Oblique" panose="02000503020000020003" pitchFamily="2" charset="0"/>
              </a:rPr>
              <a:t>Estimated intensity amplification ∼ 3000</a:t>
            </a:r>
          </a:p>
        </p:txBody>
      </p:sp>
      <p:sp>
        <p:nvSpPr>
          <p:cNvPr id="11" name="Slide Number Placeholder 3">
            <a:extLst>
              <a:ext uri="{FF2B5EF4-FFF2-40B4-BE49-F238E27FC236}">
                <a16:creationId xmlns:a16="http://schemas.microsoft.com/office/drawing/2014/main" id="{05F32291-2546-17E8-2067-CBF3B8EB75EE}"/>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8</a:t>
            </a:fld>
            <a:endParaRPr lang="en-US" dirty="0"/>
          </a:p>
        </p:txBody>
      </p:sp>
    </p:spTree>
    <p:extLst>
      <p:ext uri="{BB962C8B-B14F-4D97-AF65-F5344CB8AC3E}">
        <p14:creationId xmlns:p14="http://schemas.microsoft.com/office/powerpoint/2010/main" val="105614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D17A6-F1CE-C926-E39C-59592BADF2EE}"/>
              </a:ext>
            </a:extLst>
          </p:cNvPr>
          <p:cNvSpPr>
            <a:spLocks noGrp="1"/>
          </p:cNvSpPr>
          <p:nvPr>
            <p:ph type="title"/>
          </p:nvPr>
        </p:nvSpPr>
        <p:spPr>
          <a:xfrm>
            <a:off x="538518" y="121511"/>
            <a:ext cx="7886700" cy="1325563"/>
          </a:xfrm>
        </p:spPr>
        <p:txBody>
          <a:bodyPr/>
          <a:lstStyle/>
          <a:p>
            <a:r>
              <a:rPr lang="en-US" dirty="0"/>
              <a:t>SHC Parameters table</a:t>
            </a:r>
          </a:p>
        </p:txBody>
      </p:sp>
      <p:graphicFrame>
        <p:nvGraphicFramePr>
          <p:cNvPr id="5" name="Table 11">
            <a:extLst>
              <a:ext uri="{FF2B5EF4-FFF2-40B4-BE49-F238E27FC236}">
                <a16:creationId xmlns:a16="http://schemas.microsoft.com/office/drawing/2014/main" id="{B2B14B51-FA1B-E3BF-84E7-20A18D55E673}"/>
              </a:ext>
            </a:extLst>
          </p:cNvPr>
          <p:cNvGraphicFramePr>
            <a:graphicFrameLocks noGrp="1"/>
          </p:cNvGraphicFramePr>
          <p:nvPr>
            <p:extLst>
              <p:ext uri="{D42A27DB-BD31-4B8C-83A1-F6EECF244321}">
                <p14:modId xmlns:p14="http://schemas.microsoft.com/office/powerpoint/2010/main" val="2973417831"/>
              </p:ext>
            </p:extLst>
          </p:nvPr>
        </p:nvGraphicFramePr>
        <p:xfrm>
          <a:off x="399611" y="1112338"/>
          <a:ext cx="6358151" cy="5088251"/>
        </p:xfrm>
        <a:graphic>
          <a:graphicData uri="http://schemas.openxmlformats.org/drawingml/2006/table">
            <a:tbl>
              <a:tblPr firstRow="1" bandRow="1">
                <a:tableStyleId>{5C22544A-7EE6-4342-B048-85BDC9FD1C3A}</a:tableStyleId>
              </a:tblPr>
              <a:tblGrid>
                <a:gridCol w="3028950">
                  <a:extLst>
                    <a:ext uri="{9D8B030D-6E8A-4147-A177-3AD203B41FA5}">
                      <a16:colId xmlns:a16="http://schemas.microsoft.com/office/drawing/2014/main" val="2563743984"/>
                    </a:ext>
                  </a:extLst>
                </a:gridCol>
                <a:gridCol w="1588576">
                  <a:extLst>
                    <a:ext uri="{9D8B030D-6E8A-4147-A177-3AD203B41FA5}">
                      <a16:colId xmlns:a16="http://schemas.microsoft.com/office/drawing/2014/main" val="142774895"/>
                    </a:ext>
                  </a:extLst>
                </a:gridCol>
                <a:gridCol w="1740625">
                  <a:extLst>
                    <a:ext uri="{9D8B030D-6E8A-4147-A177-3AD203B41FA5}">
                      <a16:colId xmlns:a16="http://schemas.microsoft.com/office/drawing/2014/main" val="2041430323"/>
                    </a:ext>
                  </a:extLst>
                </a:gridCol>
              </a:tblGrid>
              <a:tr h="333371">
                <a:tc>
                  <a:txBody>
                    <a:bodyPr/>
                    <a:lstStyle/>
                    <a:p>
                      <a:endParaRPr lang="en-US" sz="1400" dirty="0">
                        <a:latin typeface="+mj-lt"/>
                      </a:endParaRPr>
                    </a:p>
                  </a:txBody>
                  <a:tcPr>
                    <a:solidFill>
                      <a:srgbClr val="2B425B"/>
                    </a:solidFill>
                  </a:tcPr>
                </a:tc>
                <a:tc>
                  <a:txBody>
                    <a:bodyPr/>
                    <a:lstStyle/>
                    <a:p>
                      <a:pPr algn="ctr"/>
                      <a:r>
                        <a:rPr lang="en-US" sz="1400" dirty="0">
                          <a:latin typeface="+mj-lt"/>
                        </a:rPr>
                        <a:t>100 GeV</a:t>
                      </a:r>
                    </a:p>
                  </a:txBody>
                  <a:tcPr>
                    <a:solidFill>
                      <a:srgbClr val="2B425B"/>
                    </a:solidFill>
                  </a:tcPr>
                </a:tc>
                <a:tc>
                  <a:txBody>
                    <a:bodyPr/>
                    <a:lstStyle/>
                    <a:p>
                      <a:pPr algn="ctr"/>
                      <a:r>
                        <a:rPr lang="en-US" sz="1400" dirty="0">
                          <a:latin typeface="+mj-lt"/>
                        </a:rPr>
                        <a:t>275 GeV</a:t>
                      </a:r>
                    </a:p>
                  </a:txBody>
                  <a:tcPr>
                    <a:solidFill>
                      <a:srgbClr val="2B425B"/>
                    </a:solidFill>
                  </a:tcPr>
                </a:tc>
                <a:extLst>
                  <a:ext uri="{0D108BD9-81ED-4DB2-BD59-A6C34878D82A}">
                    <a16:rowId xmlns:a16="http://schemas.microsoft.com/office/drawing/2014/main" val="2887278118"/>
                  </a:ext>
                </a:extLst>
              </a:tr>
              <a:tr h="256927">
                <a:tc>
                  <a:txBody>
                    <a:bodyPr/>
                    <a:lstStyle/>
                    <a:p>
                      <a:r>
                        <a:rPr lang="en-US" sz="1400" dirty="0">
                          <a:latin typeface="+mj-lt"/>
                        </a:rPr>
                        <a:t>Modulator/Kicker length [m]</a:t>
                      </a:r>
                    </a:p>
                  </a:txBody>
                  <a:tcPr/>
                </a:tc>
                <a:tc>
                  <a:txBody>
                    <a:bodyPr/>
                    <a:lstStyle/>
                    <a:p>
                      <a:pPr algn="ctr"/>
                      <a:r>
                        <a:rPr lang="en-US" sz="1400" dirty="0">
                          <a:latin typeface="+mj-lt"/>
                        </a:rPr>
                        <a:t>33</a:t>
                      </a:r>
                    </a:p>
                  </a:txBody>
                  <a:tcPr/>
                </a:tc>
                <a:tc>
                  <a:txBody>
                    <a:bodyPr/>
                    <a:lstStyle/>
                    <a:p>
                      <a:pPr algn="ctr"/>
                      <a:r>
                        <a:rPr lang="en-US" sz="1400" dirty="0">
                          <a:latin typeface="+mj-lt"/>
                        </a:rPr>
                        <a:t>33</a:t>
                      </a:r>
                    </a:p>
                  </a:txBody>
                  <a:tcPr/>
                </a:tc>
                <a:extLst>
                  <a:ext uri="{0D108BD9-81ED-4DB2-BD59-A6C34878D82A}">
                    <a16:rowId xmlns:a16="http://schemas.microsoft.com/office/drawing/2014/main" val="4236843664"/>
                  </a:ext>
                </a:extLst>
              </a:tr>
              <a:tr h="370840">
                <a:tc>
                  <a:txBody>
                    <a:bodyPr/>
                    <a:lstStyle/>
                    <a:p>
                      <a:r>
                        <a:rPr lang="en-US" sz="1400" dirty="0">
                          <a:latin typeface="+mj-lt"/>
                        </a:rPr>
                        <a:t>Amplification length [m]</a:t>
                      </a:r>
                    </a:p>
                  </a:txBody>
                  <a:tcPr/>
                </a:tc>
                <a:tc gridSpan="2">
                  <a:txBody>
                    <a:bodyPr/>
                    <a:lstStyle/>
                    <a:p>
                      <a:pPr algn="ctr"/>
                      <a:r>
                        <a:rPr lang="en-US" altLang="zh-CN" sz="1400" dirty="0">
                          <a:latin typeface="+mj-lt"/>
                        </a:rPr>
                        <a:t>49</a:t>
                      </a:r>
                      <a:r>
                        <a:rPr lang="en-US" sz="1400" dirty="0">
                          <a:latin typeface="+mj-lt"/>
                        </a:rPr>
                        <a:t> x 2</a:t>
                      </a:r>
                    </a:p>
                  </a:txBody>
                  <a:tcPr/>
                </a:tc>
                <a:tc hMerge="1">
                  <a:txBody>
                    <a:bodyPr/>
                    <a:lstStyle/>
                    <a:p>
                      <a:endParaRPr lang="en-US"/>
                    </a:p>
                  </a:txBody>
                  <a:tcPr/>
                </a:tc>
                <a:extLst>
                  <a:ext uri="{0D108BD9-81ED-4DB2-BD59-A6C34878D82A}">
                    <a16:rowId xmlns:a16="http://schemas.microsoft.com/office/drawing/2014/main" val="2197204318"/>
                  </a:ext>
                </a:extLst>
              </a:tr>
              <a:tr h="370840">
                <a:tc>
                  <a:txBody>
                    <a:bodyPr/>
                    <a:lstStyle/>
                    <a:p>
                      <a:r>
                        <a:rPr lang="en-US" sz="1400" i="1" dirty="0">
                          <a:latin typeface="+mj-lt"/>
                        </a:rPr>
                        <a:t>e</a:t>
                      </a:r>
                      <a:r>
                        <a:rPr lang="en-US" sz="1400" dirty="0">
                          <a:latin typeface="+mj-lt"/>
                        </a:rPr>
                        <a:t> bunch charge [</a:t>
                      </a:r>
                      <a:r>
                        <a:rPr lang="en-US" sz="1400" dirty="0" err="1">
                          <a:latin typeface="+mj-lt"/>
                        </a:rPr>
                        <a:t>nC</a:t>
                      </a:r>
                      <a:r>
                        <a:rPr lang="en-US" sz="1400" dirty="0">
                          <a:latin typeface="+mj-lt"/>
                        </a:rPr>
                        <a:t>]</a:t>
                      </a:r>
                    </a:p>
                  </a:txBody>
                  <a:tcPr/>
                </a:tc>
                <a:tc gridSpan="2">
                  <a:txBody>
                    <a:bodyPr/>
                    <a:lstStyle/>
                    <a:p>
                      <a:pPr algn="ctr"/>
                      <a:r>
                        <a:rPr lang="en-US" sz="1400" b="1" i="1" dirty="0">
                          <a:solidFill>
                            <a:schemeClr val="accent5"/>
                          </a:solidFill>
                          <a:latin typeface="Avenir Heavy Oblique" panose="02000503020000020003" pitchFamily="2" charset="0"/>
                        </a:rPr>
                        <a:t>1</a:t>
                      </a:r>
                    </a:p>
                  </a:txBody>
                  <a:tcPr/>
                </a:tc>
                <a:tc hMerge="1">
                  <a:txBody>
                    <a:bodyPr/>
                    <a:lstStyle/>
                    <a:p>
                      <a:endParaRPr lang="en-US"/>
                    </a:p>
                  </a:txBody>
                  <a:tcPr/>
                </a:tc>
                <a:extLst>
                  <a:ext uri="{0D108BD9-81ED-4DB2-BD59-A6C34878D82A}">
                    <a16:rowId xmlns:a16="http://schemas.microsoft.com/office/drawing/2014/main" val="2849462219"/>
                  </a:ext>
                </a:extLst>
              </a:tr>
              <a:tr h="370840">
                <a:tc>
                  <a:txBody>
                    <a:bodyPr/>
                    <a:lstStyle/>
                    <a:p>
                      <a:r>
                        <a:rPr lang="en-US" sz="1400" i="1" kern="1200" dirty="0">
                          <a:solidFill>
                            <a:schemeClr val="dk1"/>
                          </a:solidFill>
                          <a:latin typeface="+mj-lt"/>
                          <a:ea typeface="+mn-ea"/>
                          <a:cs typeface="+mn-cs"/>
                        </a:rPr>
                        <a:t>e </a:t>
                      </a:r>
                      <a:r>
                        <a:rPr lang="en-US" sz="1400" dirty="0">
                          <a:latin typeface="+mj-lt"/>
                        </a:rPr>
                        <a:t>RMS Bunch length[mm]</a:t>
                      </a:r>
                    </a:p>
                  </a:txBody>
                  <a:tcPr/>
                </a:tc>
                <a:tc>
                  <a:txBody>
                    <a:bodyPr/>
                    <a:lstStyle/>
                    <a:p>
                      <a:pPr algn="ctr"/>
                      <a:r>
                        <a:rPr lang="en-US" altLang="zh-CN" sz="1400" dirty="0">
                          <a:latin typeface="+mj-lt"/>
                        </a:rPr>
                        <a:t>9</a:t>
                      </a:r>
                      <a:endParaRPr lang="en-US" sz="1400" dirty="0">
                        <a:latin typeface="+mj-lt"/>
                      </a:endParaRPr>
                    </a:p>
                  </a:txBody>
                  <a:tcPr/>
                </a:tc>
                <a:tc>
                  <a:txBody>
                    <a:bodyPr/>
                    <a:lstStyle/>
                    <a:p>
                      <a:pPr algn="ctr"/>
                      <a:r>
                        <a:rPr lang="en-US" altLang="zh-CN" sz="1400" dirty="0">
                          <a:latin typeface="+mj-lt"/>
                        </a:rPr>
                        <a:t>7</a:t>
                      </a:r>
                      <a:endParaRPr lang="en-US" sz="1400" dirty="0">
                        <a:latin typeface="+mj-lt"/>
                      </a:endParaRPr>
                    </a:p>
                  </a:txBody>
                  <a:tcPr/>
                </a:tc>
                <a:extLst>
                  <a:ext uri="{0D108BD9-81ED-4DB2-BD59-A6C34878D82A}">
                    <a16:rowId xmlns:a16="http://schemas.microsoft.com/office/drawing/2014/main" val="2178594039"/>
                  </a:ext>
                </a:extLst>
              </a:tr>
              <a:tr h="370840">
                <a:tc>
                  <a:txBody>
                    <a:bodyPr/>
                    <a:lstStyle/>
                    <a:p>
                      <a:r>
                        <a:rPr lang="en-US" sz="1400" i="1" kern="1200" dirty="0">
                          <a:solidFill>
                            <a:schemeClr val="dk1"/>
                          </a:solidFill>
                          <a:latin typeface="+mj-lt"/>
                          <a:ea typeface="+mn-ea"/>
                          <a:cs typeface="+mn-cs"/>
                        </a:rPr>
                        <a:t>e </a:t>
                      </a:r>
                      <a:r>
                        <a:rPr lang="en-US" sz="1400" dirty="0">
                          <a:latin typeface="+mj-lt"/>
                        </a:rPr>
                        <a:t>slice energy spread(</a:t>
                      </a:r>
                      <a:r>
                        <a:rPr lang="en-US" sz="1400" dirty="0" err="1">
                          <a:latin typeface="+mj-lt"/>
                        </a:rPr>
                        <a:t>dp</a:t>
                      </a:r>
                      <a:r>
                        <a:rPr lang="en-US" sz="1400" dirty="0">
                          <a:latin typeface="+mj-lt"/>
                        </a:rPr>
                        <a:t>/p)</a:t>
                      </a:r>
                    </a:p>
                  </a:txBody>
                  <a:tcPr/>
                </a:tc>
                <a:tc>
                  <a:txBody>
                    <a:bodyPr/>
                    <a:lstStyle/>
                    <a:p>
                      <a:pPr algn="ctr"/>
                      <a:r>
                        <a:rPr lang="en-US" sz="1400" dirty="0">
                          <a:latin typeface="+mj-lt"/>
                        </a:rPr>
                        <a:t>1e-4</a:t>
                      </a:r>
                    </a:p>
                  </a:txBody>
                  <a:tcPr/>
                </a:tc>
                <a:tc>
                  <a:txBody>
                    <a:bodyPr/>
                    <a:lstStyle/>
                    <a:p>
                      <a:r>
                        <a:rPr lang="en-US" sz="1400" dirty="0">
                          <a:latin typeface="+mj-lt"/>
                        </a:rPr>
                        <a:t>5.9e-5</a:t>
                      </a:r>
                    </a:p>
                  </a:txBody>
                  <a:tcPr/>
                </a:tc>
                <a:extLst>
                  <a:ext uri="{0D108BD9-81ED-4DB2-BD59-A6C34878D82A}">
                    <a16:rowId xmlns:a16="http://schemas.microsoft.com/office/drawing/2014/main" val="1933812142"/>
                  </a:ext>
                </a:extLst>
              </a:tr>
              <a:tr h="370840">
                <a:tc>
                  <a:txBody>
                    <a:bodyPr/>
                    <a:lstStyle/>
                    <a:p>
                      <a:r>
                        <a:rPr lang="en-US" sz="1400" i="1" dirty="0">
                          <a:latin typeface="+mj-lt"/>
                        </a:rPr>
                        <a:t>e</a:t>
                      </a:r>
                      <a:r>
                        <a:rPr lang="en-US" sz="1400" dirty="0">
                          <a:latin typeface="+mj-lt"/>
                        </a:rPr>
                        <a:t> normalized emittance [mm-</a:t>
                      </a:r>
                      <a:r>
                        <a:rPr lang="en-US" sz="1400" dirty="0" err="1">
                          <a:latin typeface="+mj-lt"/>
                        </a:rPr>
                        <a:t>mrad</a:t>
                      </a:r>
                      <a:r>
                        <a:rPr lang="en-US" sz="1400" dirty="0">
                          <a:latin typeface="+mj-lt"/>
                        </a:rPr>
                        <a:t>]</a:t>
                      </a:r>
                    </a:p>
                  </a:txBody>
                  <a:tcPr/>
                </a:tc>
                <a:tc gridSpan="2">
                  <a:txBody>
                    <a:bodyPr/>
                    <a:lstStyle/>
                    <a:p>
                      <a:pPr algn="ctr"/>
                      <a:r>
                        <a:rPr lang="en-US" sz="1400" dirty="0">
                          <a:latin typeface="+mj-lt"/>
                        </a:rPr>
                        <a:t>2.8</a:t>
                      </a:r>
                    </a:p>
                  </a:txBody>
                  <a:tcPr/>
                </a:tc>
                <a:tc hMerge="1">
                  <a:txBody>
                    <a:bodyPr/>
                    <a:lstStyle/>
                    <a:p>
                      <a:endParaRPr lang="en-US"/>
                    </a:p>
                  </a:txBody>
                  <a:tcPr/>
                </a:tc>
                <a:extLst>
                  <a:ext uri="{0D108BD9-81ED-4DB2-BD59-A6C34878D82A}">
                    <a16:rowId xmlns:a16="http://schemas.microsoft.com/office/drawing/2014/main" val="3569961429"/>
                  </a:ext>
                </a:extLst>
              </a:tr>
              <a:tr h="370840">
                <a:tc>
                  <a:txBody>
                    <a:bodyPr/>
                    <a:lstStyle/>
                    <a:p>
                      <a:r>
                        <a:rPr lang="en-US" sz="1400" dirty="0">
                          <a:latin typeface="+mj-lt"/>
                        </a:rPr>
                        <a:t>R56_</a:t>
                      </a:r>
                      <a:r>
                        <a:rPr lang="en-US" sz="1400" i="1" dirty="0">
                          <a:latin typeface="+mj-lt"/>
                        </a:rPr>
                        <a:t>e</a:t>
                      </a:r>
                      <a:r>
                        <a:rPr lang="en-US" sz="1400" dirty="0">
                          <a:latin typeface="+mj-lt"/>
                        </a:rPr>
                        <a:t> of 1</a:t>
                      </a:r>
                      <a:r>
                        <a:rPr lang="en-US" sz="1400" baseline="30000" dirty="0">
                          <a:latin typeface="+mj-lt"/>
                        </a:rPr>
                        <a:t>st</a:t>
                      </a:r>
                      <a:r>
                        <a:rPr lang="en-US" sz="1400" dirty="0">
                          <a:latin typeface="+mj-lt"/>
                        </a:rPr>
                        <a:t> , 2</a:t>
                      </a:r>
                      <a:r>
                        <a:rPr lang="en-US" sz="1400" baseline="30000" dirty="0">
                          <a:latin typeface="+mj-lt"/>
                        </a:rPr>
                        <a:t>nd</a:t>
                      </a:r>
                      <a:r>
                        <a:rPr lang="en-US" sz="1400" dirty="0">
                          <a:latin typeface="+mj-lt"/>
                        </a:rPr>
                        <a:t>  and 3</a:t>
                      </a:r>
                      <a:r>
                        <a:rPr lang="en-US" sz="1400" baseline="30000" dirty="0">
                          <a:latin typeface="+mj-lt"/>
                        </a:rPr>
                        <a:t>rd</a:t>
                      </a:r>
                      <a:r>
                        <a:rPr lang="en-US" sz="1400" dirty="0">
                          <a:latin typeface="+mj-lt"/>
                        </a:rPr>
                        <a:t> chicane [mm]</a:t>
                      </a:r>
                    </a:p>
                  </a:txBody>
                  <a:tcPr/>
                </a:tc>
                <a:tc>
                  <a:txBody>
                    <a:bodyPr/>
                    <a:lstStyle/>
                    <a:p>
                      <a:pPr algn="ctr"/>
                      <a:r>
                        <a:rPr lang="en-US" sz="1400" dirty="0">
                          <a:latin typeface="+mj-lt"/>
                        </a:rPr>
                        <a:t>23/-1</a:t>
                      </a:r>
                      <a:r>
                        <a:rPr lang="en-US" altLang="zh-CN" sz="1400" dirty="0">
                          <a:latin typeface="+mj-lt"/>
                        </a:rPr>
                        <a:t>7</a:t>
                      </a:r>
                      <a:r>
                        <a:rPr lang="en-US" sz="1400" dirty="0">
                          <a:latin typeface="+mj-lt"/>
                        </a:rPr>
                        <a:t>/-18</a:t>
                      </a:r>
                    </a:p>
                  </a:txBody>
                  <a:tcPr/>
                </a:tc>
                <a:tc>
                  <a:txBody>
                    <a:bodyPr/>
                    <a:lstStyle/>
                    <a:p>
                      <a:pPr algn="ctr"/>
                      <a:r>
                        <a:rPr lang="en-US" sz="1400" dirty="0">
                          <a:latin typeface="+mj-lt"/>
                        </a:rPr>
                        <a:t>12./-6.</a:t>
                      </a:r>
                      <a:r>
                        <a:rPr lang="en-US" altLang="zh-CN" sz="1400" dirty="0">
                          <a:latin typeface="+mj-lt"/>
                        </a:rPr>
                        <a:t>7</a:t>
                      </a:r>
                      <a:r>
                        <a:rPr lang="en-US" sz="1400" dirty="0">
                          <a:latin typeface="+mj-lt"/>
                        </a:rPr>
                        <a:t>/-6.8</a:t>
                      </a:r>
                    </a:p>
                  </a:txBody>
                  <a:tcPr/>
                </a:tc>
                <a:extLst>
                  <a:ext uri="{0D108BD9-81ED-4DB2-BD59-A6C34878D82A}">
                    <a16:rowId xmlns:a16="http://schemas.microsoft.com/office/drawing/2014/main" val="298884730"/>
                  </a:ext>
                </a:extLst>
              </a:tr>
              <a:tr h="370840">
                <a:tc>
                  <a:txBody>
                    <a:bodyPr/>
                    <a:lstStyle/>
                    <a:p>
                      <a:r>
                        <a:rPr lang="en-US" sz="1400" dirty="0">
                          <a:latin typeface="+mj-lt"/>
                        </a:rPr>
                        <a:t>Proton Energy spread</a:t>
                      </a:r>
                    </a:p>
                  </a:txBody>
                  <a:tcPr/>
                </a:tc>
                <a:tc>
                  <a:txBody>
                    <a:bodyPr/>
                    <a:lstStyle/>
                    <a:p>
                      <a:pPr algn="ctr"/>
                      <a:r>
                        <a:rPr lang="en-US" sz="1400" dirty="0">
                          <a:latin typeface="+mj-lt"/>
                        </a:rPr>
                        <a:t>9.7e-4</a:t>
                      </a:r>
                    </a:p>
                  </a:txBody>
                  <a:tcPr/>
                </a:tc>
                <a:tc>
                  <a:txBody>
                    <a:bodyPr/>
                    <a:lstStyle/>
                    <a:p>
                      <a:pPr algn="ctr"/>
                      <a:r>
                        <a:rPr lang="en-US" sz="1400">
                          <a:latin typeface="+mj-lt"/>
                        </a:rPr>
                        <a:t>6.8e-4</a:t>
                      </a:r>
                      <a:endParaRPr lang="en-US" sz="1400" dirty="0">
                        <a:latin typeface="+mj-lt"/>
                      </a:endParaRPr>
                    </a:p>
                  </a:txBody>
                  <a:tcPr/>
                </a:tc>
                <a:extLst>
                  <a:ext uri="{0D108BD9-81ED-4DB2-BD59-A6C34878D82A}">
                    <a16:rowId xmlns:a16="http://schemas.microsoft.com/office/drawing/2014/main" val="377618725"/>
                  </a:ext>
                </a:extLst>
              </a:tr>
              <a:tr h="370840">
                <a:tc>
                  <a:txBody>
                    <a:bodyPr/>
                    <a:lstStyle/>
                    <a:p>
                      <a:r>
                        <a:rPr lang="en-US" sz="1400" dirty="0">
                          <a:latin typeface="+mj-lt"/>
                        </a:rPr>
                        <a:t>R56 of proton chicane  [mm]</a:t>
                      </a:r>
                    </a:p>
                  </a:txBody>
                  <a:tcPr/>
                </a:tc>
                <a:tc>
                  <a:txBody>
                    <a:bodyPr/>
                    <a:lstStyle/>
                    <a:p>
                      <a:pPr algn="ctr"/>
                      <a:r>
                        <a:rPr lang="en-US" sz="1400" dirty="0">
                          <a:latin typeface="+mj-lt"/>
                        </a:rPr>
                        <a:t>4.2</a:t>
                      </a:r>
                    </a:p>
                  </a:txBody>
                  <a:tcPr/>
                </a:tc>
                <a:tc>
                  <a:txBody>
                    <a:bodyPr/>
                    <a:lstStyle/>
                    <a:p>
                      <a:pPr algn="ctr"/>
                      <a:r>
                        <a:rPr lang="en-US" sz="1400" dirty="0">
                          <a:latin typeface="+mj-lt"/>
                        </a:rPr>
                        <a:t>1.3</a:t>
                      </a:r>
                    </a:p>
                  </a:txBody>
                  <a:tcPr/>
                </a:tc>
                <a:extLst>
                  <a:ext uri="{0D108BD9-81ED-4DB2-BD59-A6C34878D82A}">
                    <a16:rowId xmlns:a16="http://schemas.microsoft.com/office/drawing/2014/main" val="1453323130"/>
                  </a:ext>
                </a:extLst>
              </a:tr>
              <a:tr h="370840">
                <a:tc>
                  <a:txBody>
                    <a:bodyPr/>
                    <a:lstStyle/>
                    <a:p>
                      <a:r>
                        <a:rPr lang="en-US" sz="1400" dirty="0">
                          <a:latin typeface="+mj-lt"/>
                        </a:rPr>
                        <a:t>Proton H/V phase advance [rad]</a:t>
                      </a:r>
                    </a:p>
                  </a:txBody>
                  <a:tcPr/>
                </a:tc>
                <a:tc>
                  <a:txBody>
                    <a:bodyPr/>
                    <a:lstStyle/>
                    <a:p>
                      <a:pPr algn="ctr"/>
                      <a:r>
                        <a:rPr lang="en-US" sz="1400" dirty="0">
                          <a:latin typeface="+mj-lt"/>
                        </a:rPr>
                        <a:t>3.2/4.7</a:t>
                      </a:r>
                    </a:p>
                  </a:txBody>
                  <a:tcPr/>
                </a:tc>
                <a:tc>
                  <a:txBody>
                    <a:bodyPr/>
                    <a:lstStyle/>
                    <a:p>
                      <a:pPr algn="ctr"/>
                      <a:r>
                        <a:rPr lang="en-US" sz="1400" dirty="0">
                          <a:latin typeface="+mj-lt"/>
                        </a:rPr>
                        <a:t>3.2/4.8</a:t>
                      </a:r>
                    </a:p>
                  </a:txBody>
                  <a:tcPr/>
                </a:tc>
                <a:extLst>
                  <a:ext uri="{0D108BD9-81ED-4DB2-BD59-A6C34878D82A}">
                    <a16:rowId xmlns:a16="http://schemas.microsoft.com/office/drawing/2014/main" val="2823262569"/>
                  </a:ext>
                </a:extLst>
              </a:tr>
              <a:tr h="370840">
                <a:tc>
                  <a:txBody>
                    <a:bodyPr/>
                    <a:lstStyle/>
                    <a:p>
                      <a:r>
                        <a:rPr lang="en-US" sz="1400" dirty="0">
                          <a:latin typeface="+mj-lt"/>
                        </a:rPr>
                        <a:t>Proton </a:t>
                      </a:r>
                      <a:r>
                        <a:rPr lang="en-US" sz="1400" kern="1200" dirty="0">
                          <a:solidFill>
                            <a:schemeClr val="dk1"/>
                          </a:solidFill>
                          <a:latin typeface="+mj-lt"/>
                          <a:ea typeface="+mn-ea"/>
                          <a:cs typeface="+mn-cs"/>
                        </a:rPr>
                        <a:t>H/V </a:t>
                      </a:r>
                      <a:r>
                        <a:rPr lang="en-US" sz="1400" dirty="0">
                          <a:latin typeface="+mj-lt"/>
                        </a:rPr>
                        <a:t>dispersion in M&amp;K [m]</a:t>
                      </a:r>
                    </a:p>
                  </a:txBody>
                  <a:tcPr/>
                </a:tc>
                <a:tc>
                  <a:txBody>
                    <a:bodyPr/>
                    <a:lstStyle/>
                    <a:p>
                      <a:pPr algn="ctr"/>
                      <a:r>
                        <a:rPr lang="en-US" sz="1400" dirty="0">
                          <a:latin typeface="+mj-lt"/>
                        </a:rPr>
                        <a:t>0.00</a:t>
                      </a:r>
                      <a:r>
                        <a:rPr lang="en-US" altLang="zh-CN" sz="1400" dirty="0">
                          <a:latin typeface="+mj-lt"/>
                        </a:rPr>
                        <a:t>36</a:t>
                      </a:r>
                      <a:r>
                        <a:rPr lang="en-US" sz="1400" dirty="0">
                          <a:latin typeface="+mj-lt"/>
                        </a:rPr>
                        <a:t>/0.096</a:t>
                      </a:r>
                    </a:p>
                  </a:txBody>
                  <a:tcPr/>
                </a:tc>
                <a:tc>
                  <a:txBody>
                    <a:bodyPr/>
                    <a:lstStyle/>
                    <a:p>
                      <a:pPr algn="ctr"/>
                      <a:r>
                        <a:rPr lang="en-US" sz="1400" dirty="0">
                          <a:latin typeface="+mj-lt"/>
                        </a:rPr>
                        <a:t>0.00</a:t>
                      </a:r>
                      <a:r>
                        <a:rPr lang="en-US" altLang="zh-CN" sz="1400" dirty="0">
                          <a:latin typeface="+mj-lt"/>
                        </a:rPr>
                        <a:t>19</a:t>
                      </a:r>
                      <a:r>
                        <a:rPr lang="en-US" sz="1400" dirty="0">
                          <a:latin typeface="+mj-lt"/>
                        </a:rPr>
                        <a:t>/0.067</a:t>
                      </a:r>
                    </a:p>
                  </a:txBody>
                  <a:tcPr/>
                </a:tc>
                <a:extLst>
                  <a:ext uri="{0D108BD9-81ED-4DB2-BD59-A6C34878D82A}">
                    <a16:rowId xmlns:a16="http://schemas.microsoft.com/office/drawing/2014/main" val="2726295100"/>
                  </a:ext>
                </a:extLst>
              </a:tr>
              <a:tr h="370840">
                <a:tc>
                  <a:txBody>
                    <a:bodyPr/>
                    <a:lstStyle/>
                    <a:p>
                      <a:r>
                        <a:rPr lang="en-US" sz="1400" b="1" i="1" dirty="0">
                          <a:solidFill>
                            <a:srgbClr val="C21F2A"/>
                          </a:solidFill>
                          <a:latin typeface="+mn-lt"/>
                        </a:rPr>
                        <a:t>H/V/L heating time [</a:t>
                      </a:r>
                      <a:r>
                        <a:rPr lang="en-US" sz="1400" b="1" i="1" dirty="0" err="1">
                          <a:solidFill>
                            <a:srgbClr val="C21F2A"/>
                          </a:solidFill>
                          <a:latin typeface="+mn-lt"/>
                        </a:rPr>
                        <a:t>hrs</a:t>
                      </a:r>
                      <a:r>
                        <a:rPr lang="en-US" sz="1400" b="1" i="1" dirty="0">
                          <a:solidFill>
                            <a:srgbClr val="C21F2A"/>
                          </a:solidFill>
                          <a:latin typeface="+mn-lt"/>
                        </a:rPr>
                        <a:t>]</a:t>
                      </a:r>
                    </a:p>
                  </a:txBody>
                  <a:tcPr/>
                </a:tc>
                <a:tc>
                  <a:txBody>
                    <a:bodyPr/>
                    <a:lstStyle/>
                    <a:p>
                      <a:pPr algn="ctr"/>
                      <a:r>
                        <a:rPr lang="en-US" sz="1400" b="1" i="1" dirty="0">
                          <a:solidFill>
                            <a:srgbClr val="C21F2A"/>
                          </a:solidFill>
                          <a:latin typeface="+mn-lt"/>
                        </a:rPr>
                        <a:t>2/4/2.5</a:t>
                      </a:r>
                    </a:p>
                  </a:txBody>
                  <a:tcPr/>
                </a:tc>
                <a:tc>
                  <a:txBody>
                    <a:bodyPr/>
                    <a:lstStyle/>
                    <a:p>
                      <a:pPr algn="ctr"/>
                      <a:r>
                        <a:rPr lang="en-US" sz="1400" b="1" i="1" dirty="0">
                          <a:solidFill>
                            <a:srgbClr val="C21F2A"/>
                          </a:solidFill>
                          <a:latin typeface="+mn-lt"/>
                        </a:rPr>
                        <a:t>2</a:t>
                      </a:r>
                      <a:r>
                        <a:rPr lang="en-US" altLang="zh-CN" sz="1400" b="1" i="1" dirty="0">
                          <a:solidFill>
                            <a:srgbClr val="C21F2A"/>
                          </a:solidFill>
                          <a:latin typeface="+mn-lt"/>
                        </a:rPr>
                        <a:t>/7</a:t>
                      </a:r>
                      <a:r>
                        <a:rPr lang="en-US" sz="1400" b="1" i="1" dirty="0">
                          <a:solidFill>
                            <a:srgbClr val="C21F2A"/>
                          </a:solidFill>
                          <a:latin typeface="+mn-lt"/>
                        </a:rPr>
                        <a:t>/2.9</a:t>
                      </a:r>
                    </a:p>
                  </a:txBody>
                  <a:tcPr/>
                </a:tc>
                <a:extLst>
                  <a:ext uri="{0D108BD9-81ED-4DB2-BD59-A6C34878D82A}">
                    <a16:rowId xmlns:a16="http://schemas.microsoft.com/office/drawing/2014/main" val="2647567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i="1" kern="1200" dirty="0">
                          <a:solidFill>
                            <a:srgbClr val="4D9746"/>
                          </a:solidFill>
                          <a:latin typeface="+mn-lt"/>
                          <a:ea typeface="+mn-ea"/>
                          <a:cs typeface="+mn-cs"/>
                        </a:rPr>
                        <a:t>H/V/L cooling time [</a:t>
                      </a:r>
                      <a:r>
                        <a:rPr lang="en-US" sz="1400" b="1" i="1" kern="1200" dirty="0" err="1">
                          <a:solidFill>
                            <a:srgbClr val="4D9746"/>
                          </a:solidFill>
                          <a:latin typeface="+mn-lt"/>
                          <a:ea typeface="+mn-ea"/>
                          <a:cs typeface="+mn-cs"/>
                        </a:rPr>
                        <a:t>hrs</a:t>
                      </a:r>
                      <a:r>
                        <a:rPr lang="en-US" sz="1400" b="1" i="1" kern="1200" dirty="0">
                          <a:solidFill>
                            <a:srgbClr val="4D9746"/>
                          </a:solidFill>
                          <a:latin typeface="+mn-lt"/>
                          <a:ea typeface="+mn-ea"/>
                          <a:cs typeface="+mn-cs"/>
                        </a:rPr>
                        <a:t>]</a:t>
                      </a:r>
                    </a:p>
                  </a:txBody>
                  <a:tcPr/>
                </a:tc>
                <a:tc>
                  <a:txBody>
                    <a:bodyPr/>
                    <a:lstStyle/>
                    <a:p>
                      <a:pPr algn="ctr"/>
                      <a:r>
                        <a:rPr lang="en-US" altLang="zh-CN" sz="1400" b="1" i="1" dirty="0">
                          <a:solidFill>
                            <a:srgbClr val="4D9746"/>
                          </a:solidFill>
                          <a:latin typeface="+mn-lt"/>
                        </a:rPr>
                        <a:t>1.7</a:t>
                      </a:r>
                      <a:r>
                        <a:rPr lang="en-US" sz="1400" b="1" i="1" dirty="0">
                          <a:solidFill>
                            <a:srgbClr val="4D9746"/>
                          </a:solidFill>
                          <a:latin typeface="+mn-lt"/>
                        </a:rPr>
                        <a:t>/3.9/2.</a:t>
                      </a:r>
                      <a:r>
                        <a:rPr lang="en-US" altLang="zh-CN" sz="1400" b="1" i="1" dirty="0">
                          <a:solidFill>
                            <a:srgbClr val="4D9746"/>
                          </a:solidFill>
                          <a:latin typeface="+mn-lt"/>
                        </a:rPr>
                        <a:t>4</a:t>
                      </a:r>
                      <a:endParaRPr lang="en-US" sz="1400" b="1" i="1" dirty="0">
                        <a:solidFill>
                          <a:srgbClr val="4D9746"/>
                        </a:solidFill>
                        <a:latin typeface="+mn-lt"/>
                      </a:endParaRPr>
                    </a:p>
                  </a:txBody>
                  <a:tcPr/>
                </a:tc>
                <a:tc>
                  <a:txBody>
                    <a:bodyPr/>
                    <a:lstStyle/>
                    <a:p>
                      <a:pPr algn="ctr"/>
                      <a:r>
                        <a:rPr lang="en-US" altLang="zh-CN" sz="1400" b="1" i="1" dirty="0">
                          <a:solidFill>
                            <a:srgbClr val="4D9746"/>
                          </a:solidFill>
                          <a:latin typeface="+mn-lt"/>
                        </a:rPr>
                        <a:t>0.9/1.9/1.2</a:t>
                      </a:r>
                      <a:endParaRPr lang="en-US" sz="1400" b="1" i="1" dirty="0">
                        <a:solidFill>
                          <a:srgbClr val="4D9746"/>
                        </a:solidFill>
                        <a:latin typeface="+mn-lt"/>
                      </a:endParaRPr>
                    </a:p>
                  </a:txBody>
                  <a:tcPr/>
                </a:tc>
                <a:extLst>
                  <a:ext uri="{0D108BD9-81ED-4DB2-BD59-A6C34878D82A}">
                    <a16:rowId xmlns:a16="http://schemas.microsoft.com/office/drawing/2014/main" val="1569145910"/>
                  </a:ext>
                </a:extLst>
              </a:tr>
            </a:tbl>
          </a:graphicData>
        </a:graphic>
      </p:graphicFrame>
      <p:sp>
        <p:nvSpPr>
          <p:cNvPr id="3" name="Slide Number Placeholder 4">
            <a:extLst>
              <a:ext uri="{FF2B5EF4-FFF2-40B4-BE49-F238E27FC236}">
                <a16:creationId xmlns:a16="http://schemas.microsoft.com/office/drawing/2014/main" id="{54089110-55B7-2388-0F12-EDA69EAC1586}"/>
              </a:ext>
            </a:extLst>
          </p:cNvPr>
          <p:cNvSpPr>
            <a:spLocks noGrp="1"/>
          </p:cNvSpPr>
          <p:nvPr>
            <p:ph type="sldNum" sz="quarter" idx="4"/>
          </p:nvPr>
        </p:nvSpPr>
        <p:spPr>
          <a:xfrm>
            <a:off x="11188014" y="6316595"/>
            <a:ext cx="432486" cy="365125"/>
          </a:xfrm>
        </p:spPr>
        <p:txBody>
          <a:bodyPr/>
          <a:lstStyle/>
          <a:p>
            <a:fld id="{933A556B-7C63-244D-9B7C-B0EA8042B330}" type="slidenum">
              <a:rPr lang="en-US" smtClean="0"/>
              <a:pPr/>
              <a:t>9</a:t>
            </a:fld>
            <a:endParaRPr lang="en-US" dirty="0"/>
          </a:p>
        </p:txBody>
      </p:sp>
      <p:grpSp>
        <p:nvGrpSpPr>
          <p:cNvPr id="35" name="Group 34">
            <a:extLst>
              <a:ext uri="{FF2B5EF4-FFF2-40B4-BE49-F238E27FC236}">
                <a16:creationId xmlns:a16="http://schemas.microsoft.com/office/drawing/2014/main" id="{6DA444CA-3494-509D-0AE6-554CD3BB3174}"/>
              </a:ext>
            </a:extLst>
          </p:cNvPr>
          <p:cNvGrpSpPr/>
          <p:nvPr/>
        </p:nvGrpSpPr>
        <p:grpSpPr>
          <a:xfrm>
            <a:off x="8141739" y="1332851"/>
            <a:ext cx="2633979" cy="2096149"/>
            <a:chOff x="5931577" y="1561447"/>
            <a:chExt cx="2633979" cy="2096149"/>
          </a:xfrm>
        </p:grpSpPr>
        <p:sp>
          <p:nvSpPr>
            <p:cNvPr id="36" name="Oval 35">
              <a:extLst>
                <a:ext uri="{FF2B5EF4-FFF2-40B4-BE49-F238E27FC236}">
                  <a16:creationId xmlns:a16="http://schemas.microsoft.com/office/drawing/2014/main" id="{A17ECD96-1EE6-0F06-0883-ACA6093C3891}"/>
                </a:ext>
              </a:extLst>
            </p:cNvPr>
            <p:cNvSpPr/>
            <p:nvPr/>
          </p:nvSpPr>
          <p:spPr>
            <a:xfrm>
              <a:off x="6609522" y="1950445"/>
              <a:ext cx="387690" cy="1707151"/>
            </a:xfrm>
            <a:prstGeom prst="ellipse">
              <a:avLst/>
            </a:prstGeom>
            <a:gradFill flip="none" rotWithShape="1">
              <a:gsLst>
                <a:gs pos="72000">
                  <a:srgbClr val="E59696"/>
                </a:gs>
                <a:gs pos="0">
                  <a:srgbClr val="C00000"/>
                </a:gs>
                <a:gs pos="100000">
                  <a:srgbClr val="C00000">
                    <a:alpha val="10706"/>
                  </a:srgbClr>
                </a:gs>
              </a:gsLst>
              <a:path path="shape">
                <a:fillToRect l="50000" t="50000" r="50000" b="50000"/>
              </a:path>
              <a:tileRect/>
            </a:gradFill>
            <a:ln w="127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TextBox 36">
              <a:extLst>
                <a:ext uri="{FF2B5EF4-FFF2-40B4-BE49-F238E27FC236}">
                  <a16:creationId xmlns:a16="http://schemas.microsoft.com/office/drawing/2014/main" id="{06BD8DCC-402E-D854-7902-665DD75D275D}"/>
                </a:ext>
              </a:extLst>
            </p:cNvPr>
            <p:cNvSpPr txBox="1"/>
            <p:nvPr/>
          </p:nvSpPr>
          <p:spPr>
            <a:xfrm>
              <a:off x="6653326" y="1561447"/>
              <a:ext cx="300082" cy="369332"/>
            </a:xfrm>
            <a:prstGeom prst="rect">
              <a:avLst/>
            </a:prstGeom>
            <a:noFill/>
          </p:spPr>
          <p:txBody>
            <a:bodyPr wrap="none" rtlCol="0">
              <a:spAutoFit/>
            </a:bodyPr>
            <a:lstStyle/>
            <a:p>
              <a:r>
                <a:rPr lang="en-US" dirty="0">
                  <a:latin typeface="+mj-lt"/>
                </a:rPr>
                <a:t>e</a:t>
              </a:r>
            </a:p>
          </p:txBody>
        </p:sp>
        <p:sp>
          <p:nvSpPr>
            <p:cNvPr id="38" name="Oval 37">
              <a:extLst>
                <a:ext uri="{FF2B5EF4-FFF2-40B4-BE49-F238E27FC236}">
                  <a16:creationId xmlns:a16="http://schemas.microsoft.com/office/drawing/2014/main" id="{D87F60CF-94A4-CC00-34F4-690D73CC4150}"/>
                </a:ext>
              </a:extLst>
            </p:cNvPr>
            <p:cNvSpPr/>
            <p:nvPr/>
          </p:nvSpPr>
          <p:spPr>
            <a:xfrm>
              <a:off x="6311348" y="2114781"/>
              <a:ext cx="49695"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TextBox 38">
              <a:extLst>
                <a:ext uri="{FF2B5EF4-FFF2-40B4-BE49-F238E27FC236}">
                  <a16:creationId xmlns:a16="http://schemas.microsoft.com/office/drawing/2014/main" id="{EEB3CEBB-8D16-8F2F-E687-04787A9400D2}"/>
                </a:ext>
              </a:extLst>
            </p:cNvPr>
            <p:cNvSpPr txBox="1"/>
            <p:nvPr/>
          </p:nvSpPr>
          <p:spPr>
            <a:xfrm>
              <a:off x="6227201" y="1656280"/>
              <a:ext cx="306494" cy="369332"/>
            </a:xfrm>
            <a:prstGeom prst="rect">
              <a:avLst/>
            </a:prstGeom>
            <a:noFill/>
          </p:spPr>
          <p:txBody>
            <a:bodyPr wrap="none" rtlCol="0">
              <a:spAutoFit/>
            </a:bodyPr>
            <a:lstStyle/>
            <a:p>
              <a:r>
                <a:rPr lang="en-US" dirty="0">
                  <a:latin typeface="+mj-lt"/>
                </a:rPr>
                <a:t>p</a:t>
              </a:r>
            </a:p>
          </p:txBody>
        </p:sp>
        <p:cxnSp>
          <p:nvCxnSpPr>
            <p:cNvPr id="40" name="Straight Arrow Connector 39">
              <a:extLst>
                <a:ext uri="{FF2B5EF4-FFF2-40B4-BE49-F238E27FC236}">
                  <a16:creationId xmlns:a16="http://schemas.microsoft.com/office/drawing/2014/main" id="{8B8338D8-B340-F807-D335-2C037E3739E4}"/>
                </a:ext>
              </a:extLst>
            </p:cNvPr>
            <p:cNvCxnSpPr>
              <a:cxnSpLocks/>
            </p:cNvCxnSpPr>
            <p:nvPr/>
          </p:nvCxnSpPr>
          <p:spPr>
            <a:xfrm flipV="1">
              <a:off x="6205164" y="2800471"/>
              <a:ext cx="980827" cy="227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A54EE1E-7520-E94A-10D8-B9022E661009}"/>
                </a:ext>
              </a:extLst>
            </p:cNvPr>
            <p:cNvSpPr txBox="1"/>
            <p:nvPr/>
          </p:nvSpPr>
          <p:spPr>
            <a:xfrm>
              <a:off x="6330852" y="2721768"/>
              <a:ext cx="276038" cy="369332"/>
            </a:xfrm>
            <a:prstGeom prst="rect">
              <a:avLst/>
            </a:prstGeom>
            <a:noFill/>
          </p:spPr>
          <p:txBody>
            <a:bodyPr wrap="none" rtlCol="0">
              <a:spAutoFit/>
            </a:bodyPr>
            <a:lstStyle/>
            <a:p>
              <a:r>
                <a:rPr lang="en-US" dirty="0">
                  <a:latin typeface="+mj-lt"/>
                </a:rPr>
                <a:t>z</a:t>
              </a:r>
            </a:p>
          </p:txBody>
        </p:sp>
        <p:sp>
          <p:nvSpPr>
            <p:cNvPr id="42" name="TextBox 41">
              <a:extLst>
                <a:ext uri="{FF2B5EF4-FFF2-40B4-BE49-F238E27FC236}">
                  <a16:creationId xmlns:a16="http://schemas.microsoft.com/office/drawing/2014/main" id="{C3314589-7685-EAA1-C432-BAC4169CD82C}"/>
                </a:ext>
              </a:extLst>
            </p:cNvPr>
            <p:cNvSpPr txBox="1"/>
            <p:nvPr/>
          </p:nvSpPr>
          <p:spPr>
            <a:xfrm>
              <a:off x="7542968" y="1796382"/>
              <a:ext cx="1022588" cy="369332"/>
            </a:xfrm>
            <a:prstGeom prst="rect">
              <a:avLst/>
            </a:prstGeom>
            <a:noFill/>
          </p:spPr>
          <p:txBody>
            <a:bodyPr wrap="none" rtlCol="0">
              <a:spAutoFit/>
            </a:bodyPr>
            <a:lstStyle/>
            <a:p>
              <a:r>
                <a:rPr lang="en-US" dirty="0" err="1">
                  <a:latin typeface="+mj-lt"/>
                </a:rPr>
                <a:t>Fz</a:t>
              </a:r>
              <a:r>
                <a:rPr lang="en-US" dirty="0">
                  <a:latin typeface="+mj-lt"/>
                </a:rPr>
                <a:t>(x, y, z)</a:t>
              </a:r>
            </a:p>
          </p:txBody>
        </p:sp>
        <p:cxnSp>
          <p:nvCxnSpPr>
            <p:cNvPr id="43" name="Straight Arrow Connector 42">
              <a:extLst>
                <a:ext uri="{FF2B5EF4-FFF2-40B4-BE49-F238E27FC236}">
                  <a16:creationId xmlns:a16="http://schemas.microsoft.com/office/drawing/2014/main" id="{176E43DF-DB57-4B24-87A2-821B8A8C335C}"/>
                </a:ext>
              </a:extLst>
            </p:cNvPr>
            <p:cNvCxnSpPr>
              <a:cxnSpLocks/>
            </p:cNvCxnSpPr>
            <p:nvPr/>
          </p:nvCxnSpPr>
          <p:spPr>
            <a:xfrm flipV="1">
              <a:off x="6205164" y="2098995"/>
              <a:ext cx="0" cy="7093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A61B82F-A8BC-7154-1B9F-D31DE3CFC0AC}"/>
                </a:ext>
              </a:extLst>
            </p:cNvPr>
            <p:cNvCxnSpPr>
              <a:cxnSpLocks/>
            </p:cNvCxnSpPr>
            <p:nvPr/>
          </p:nvCxnSpPr>
          <p:spPr>
            <a:xfrm flipV="1">
              <a:off x="6207231" y="2598091"/>
              <a:ext cx="213512" cy="2177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2AC0D49-F37A-E772-9D7B-C0C84FBBE710}"/>
                </a:ext>
              </a:extLst>
            </p:cNvPr>
            <p:cNvSpPr txBox="1"/>
            <p:nvPr/>
          </p:nvSpPr>
          <p:spPr>
            <a:xfrm>
              <a:off x="6354539" y="2369301"/>
              <a:ext cx="284052" cy="369332"/>
            </a:xfrm>
            <a:prstGeom prst="rect">
              <a:avLst/>
            </a:prstGeom>
            <a:noFill/>
          </p:spPr>
          <p:txBody>
            <a:bodyPr wrap="none" rtlCol="0">
              <a:spAutoFit/>
            </a:bodyPr>
            <a:lstStyle/>
            <a:p>
              <a:r>
                <a:rPr lang="en-US" dirty="0">
                  <a:latin typeface="+mj-lt"/>
                </a:rPr>
                <a:t>x</a:t>
              </a:r>
            </a:p>
          </p:txBody>
        </p:sp>
        <p:sp>
          <p:nvSpPr>
            <p:cNvPr id="46" name="TextBox 45">
              <a:extLst>
                <a:ext uri="{FF2B5EF4-FFF2-40B4-BE49-F238E27FC236}">
                  <a16:creationId xmlns:a16="http://schemas.microsoft.com/office/drawing/2014/main" id="{0943F908-BC60-6019-8530-EC673790B650}"/>
                </a:ext>
              </a:extLst>
            </p:cNvPr>
            <p:cNvSpPr txBox="1"/>
            <p:nvPr/>
          </p:nvSpPr>
          <p:spPr>
            <a:xfrm>
              <a:off x="5931577" y="1975834"/>
              <a:ext cx="288862" cy="369332"/>
            </a:xfrm>
            <a:prstGeom prst="rect">
              <a:avLst/>
            </a:prstGeom>
            <a:noFill/>
          </p:spPr>
          <p:txBody>
            <a:bodyPr wrap="none" rtlCol="0">
              <a:spAutoFit/>
            </a:bodyPr>
            <a:lstStyle/>
            <a:p>
              <a:r>
                <a:rPr lang="en-US" dirty="0">
                  <a:latin typeface="+mj-lt"/>
                </a:rPr>
                <a:t>y</a:t>
              </a:r>
            </a:p>
          </p:txBody>
        </p:sp>
        <p:sp>
          <p:nvSpPr>
            <p:cNvPr id="47" name="TextBox 46">
              <a:extLst>
                <a:ext uri="{FF2B5EF4-FFF2-40B4-BE49-F238E27FC236}">
                  <a16:creationId xmlns:a16="http://schemas.microsoft.com/office/drawing/2014/main" id="{E9B9776A-2DF2-C5CD-7BD0-00AA07209082}"/>
                </a:ext>
              </a:extLst>
            </p:cNvPr>
            <p:cNvSpPr txBox="1"/>
            <p:nvPr/>
          </p:nvSpPr>
          <p:spPr>
            <a:xfrm>
              <a:off x="6721647" y="3119213"/>
              <a:ext cx="264816" cy="369332"/>
            </a:xfrm>
            <a:prstGeom prst="rect">
              <a:avLst/>
            </a:prstGeom>
            <a:noFill/>
          </p:spPr>
          <p:txBody>
            <a:bodyPr wrap="none" rtlCol="0">
              <a:spAutoFit/>
            </a:bodyPr>
            <a:lstStyle/>
            <a:p>
              <a:r>
                <a:rPr lang="en-US" dirty="0">
                  <a:latin typeface="+mj-lt"/>
                </a:rPr>
                <a:t>r</a:t>
              </a:r>
            </a:p>
          </p:txBody>
        </p:sp>
        <p:cxnSp>
          <p:nvCxnSpPr>
            <p:cNvPr id="48" name="Straight Arrow Connector 47">
              <a:extLst>
                <a:ext uri="{FF2B5EF4-FFF2-40B4-BE49-F238E27FC236}">
                  <a16:creationId xmlns:a16="http://schemas.microsoft.com/office/drawing/2014/main" id="{8AC64C8C-7DCF-2D54-0B0C-120F274587F3}"/>
                </a:ext>
              </a:extLst>
            </p:cNvPr>
            <p:cNvCxnSpPr>
              <a:cxnSpLocks/>
            </p:cNvCxnSpPr>
            <p:nvPr/>
          </p:nvCxnSpPr>
          <p:spPr>
            <a:xfrm flipH="1">
              <a:off x="6773012" y="2800471"/>
              <a:ext cx="30355" cy="643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F64B9F7F-1342-9E0F-4A47-30D3A19E8BC8}"/>
              </a:ext>
            </a:extLst>
          </p:cNvPr>
          <p:cNvSpPr txBox="1"/>
          <p:nvPr/>
        </p:nvSpPr>
        <p:spPr>
          <a:xfrm>
            <a:off x="6917634" y="3748241"/>
            <a:ext cx="5082191" cy="2308324"/>
          </a:xfrm>
          <a:prstGeom prst="rect">
            <a:avLst/>
          </a:prstGeom>
          <a:noFill/>
        </p:spPr>
        <p:txBody>
          <a:bodyPr wrap="square">
            <a:spAutoFit/>
          </a:bodyPr>
          <a:lstStyle/>
          <a:p>
            <a:pPr marL="285750" indent="-285750">
              <a:buFont typeface="Arial" panose="020B0604020202020204" pitchFamily="34" charset="0"/>
              <a:buChar char="•"/>
            </a:pPr>
            <a:r>
              <a:rPr lang="en-US" dirty="0">
                <a:latin typeface="+mj-lt"/>
              </a:rPr>
              <a:t>Parameters table was generated using hybrid-model: T</a:t>
            </a:r>
            <a:r>
              <a:rPr lang="en-US" b="0" i="0" dirty="0">
                <a:effectLst/>
                <a:latin typeface="+mj-lt"/>
              </a:rPr>
              <a:t>reat electrons as</a:t>
            </a:r>
            <a:r>
              <a:rPr lang="en-US" b="1" i="1" dirty="0">
                <a:solidFill>
                  <a:srgbClr val="02AA01"/>
                </a:solidFill>
                <a:effectLst/>
              </a:rPr>
              <a:t> </a:t>
            </a:r>
            <a:r>
              <a:rPr lang="en-US" b="1" i="1" dirty="0">
                <a:solidFill>
                  <a:srgbClr val="009051"/>
                </a:solidFill>
                <a:effectLst/>
              </a:rPr>
              <a:t>discs</a:t>
            </a:r>
            <a:r>
              <a:rPr lang="en-US" b="0" i="0" dirty="0">
                <a:effectLst/>
                <a:latin typeface="+mj-lt"/>
              </a:rPr>
              <a:t>; Treat hadrons as </a:t>
            </a:r>
            <a:r>
              <a:rPr lang="en-US" b="1" i="1" dirty="0">
                <a:solidFill>
                  <a:srgbClr val="4D9746"/>
                </a:solidFill>
                <a:effectLst/>
              </a:rPr>
              <a:t>point charges </a:t>
            </a:r>
            <a:r>
              <a:rPr lang="en-US" b="0" i="0" dirty="0">
                <a:effectLst/>
                <a:latin typeface="+mj-lt"/>
              </a:rPr>
              <a:t>within modulator and kicker. Wake function W(</a:t>
            </a:r>
            <a:r>
              <a:rPr lang="en-US" b="0" i="0" dirty="0" err="1">
                <a:effectLst/>
                <a:latin typeface="+mj-lt"/>
              </a:rPr>
              <a:t>xm,</a:t>
            </a:r>
            <a:r>
              <a:rPr lang="en-US" dirty="0" err="1">
                <a:latin typeface="+mj-lt"/>
              </a:rPr>
              <a:t>y</a:t>
            </a:r>
            <a:r>
              <a:rPr lang="en-US" b="0" i="0" dirty="0" err="1">
                <a:effectLst/>
                <a:latin typeface="+mj-lt"/>
              </a:rPr>
              <a:t>m,xk,yk,dz</a:t>
            </a:r>
            <a:r>
              <a:rPr lang="en-US" b="0" i="0" dirty="0">
                <a:effectLst/>
                <a:latin typeface="+mj-lt"/>
              </a:rPr>
              <a:t>).</a:t>
            </a:r>
          </a:p>
          <a:p>
            <a:pPr marL="285750" indent="-285750">
              <a:buFont typeface="Arial" panose="020B0604020202020204" pitchFamily="34" charset="0"/>
              <a:buChar char="•"/>
            </a:pPr>
            <a:r>
              <a:rPr lang="en-US" dirty="0">
                <a:latin typeface="+mj-lt"/>
              </a:rPr>
              <a:t>The cooler parameters were optimized by a genetic algorithm on a cluster.</a:t>
            </a:r>
            <a:endParaRPr lang="en-US" b="0" i="0" dirty="0">
              <a:effectLst/>
              <a:latin typeface="+mj-lt"/>
            </a:endParaRPr>
          </a:p>
          <a:p>
            <a:pPr marL="285750" indent="-285750">
              <a:buFont typeface="Arial" panose="020B0604020202020204" pitchFamily="34" charset="0"/>
              <a:buChar char="•"/>
            </a:pPr>
            <a:r>
              <a:rPr lang="en-US" b="0" i="0" dirty="0">
                <a:effectLst/>
                <a:latin typeface="+mj-lt"/>
              </a:rPr>
              <a:t>Verified by the 3D codes, such as SPACE</a:t>
            </a:r>
          </a:p>
          <a:p>
            <a:pPr marL="285750" indent="-285750">
              <a:buFont typeface="Arial" panose="020B0604020202020204" pitchFamily="34" charset="0"/>
              <a:buChar char="•"/>
            </a:pPr>
            <a:endParaRPr lang="en-US" dirty="0">
              <a:latin typeface="+mj-lt"/>
            </a:endParaRPr>
          </a:p>
        </p:txBody>
      </p:sp>
      <p:sp>
        <p:nvSpPr>
          <p:cNvPr id="51" name="TextBox 50">
            <a:extLst>
              <a:ext uri="{FF2B5EF4-FFF2-40B4-BE49-F238E27FC236}">
                <a16:creationId xmlns:a16="http://schemas.microsoft.com/office/drawing/2014/main" id="{3FE5AD85-DF5F-F066-D25B-DCF2ABBE6399}"/>
              </a:ext>
            </a:extLst>
          </p:cNvPr>
          <p:cNvSpPr txBox="1"/>
          <p:nvPr/>
        </p:nvSpPr>
        <p:spPr>
          <a:xfrm>
            <a:off x="10556190" y="135376"/>
            <a:ext cx="1515736" cy="369332"/>
          </a:xfrm>
          <a:prstGeom prst="rect">
            <a:avLst/>
          </a:prstGeom>
          <a:noFill/>
        </p:spPr>
        <p:txBody>
          <a:bodyPr wrap="none" rtlCol="0">
            <a:spAutoFit/>
          </a:bodyPr>
          <a:lstStyle/>
          <a:p>
            <a:r>
              <a:rPr lang="en-US" dirty="0"/>
              <a:t>@ Will Bergan</a:t>
            </a:r>
          </a:p>
        </p:txBody>
      </p:sp>
    </p:spTree>
    <p:extLst>
      <p:ext uri="{BB962C8B-B14F-4D97-AF65-F5344CB8AC3E}">
        <p14:creationId xmlns:p14="http://schemas.microsoft.com/office/powerpoint/2010/main" val="3805445513"/>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_060121" id="{12E83E08-87E0-F644-89EB-87DEB220AE0B}" vid="{EBE5DD67-AF26-1345-A97E-9F8C3AF25A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55908</TotalTime>
  <Words>3777</Words>
  <Application>Microsoft Macintosh PowerPoint</Application>
  <PresentationFormat>Widescreen</PresentationFormat>
  <Paragraphs>514</Paragraphs>
  <Slides>43</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43</vt:i4>
      </vt:variant>
    </vt:vector>
  </HeadingPairs>
  <TitlesOfParts>
    <vt:vector size="56" baseType="lpstr">
      <vt:lpstr>Gotham SSm A</vt:lpstr>
      <vt:lpstr>Arial</vt:lpstr>
      <vt:lpstr>Avenir Book</vt:lpstr>
      <vt:lpstr>Avenir Heavy Oblique</vt:lpstr>
      <vt:lpstr>Avenir Light</vt:lpstr>
      <vt:lpstr>Calibri</vt:lpstr>
      <vt:lpstr>Calibri Light</vt:lpstr>
      <vt:lpstr>Cambria Math</vt:lpstr>
      <vt:lpstr>Courier New</vt:lpstr>
      <vt:lpstr>Symbol</vt:lpstr>
      <vt:lpstr>Times New Roman</vt:lpstr>
      <vt:lpstr>Wingdings</vt:lpstr>
      <vt:lpstr>BNL</vt:lpstr>
      <vt:lpstr>Electron Ion Collider Strong Hadron Cooling Design Summary</vt:lpstr>
      <vt:lpstr>Motivation of this talk</vt:lpstr>
      <vt:lpstr>EIC cooling goal</vt:lpstr>
      <vt:lpstr>EIC Cooling methods</vt:lpstr>
      <vt:lpstr>Hadron cooler considerations for EIC</vt:lpstr>
      <vt:lpstr>Coherent Electron Cooling proposed schemes</vt:lpstr>
      <vt:lpstr>Micro-bunched electron cooling introduction</vt:lpstr>
      <vt:lpstr>The chicane-drift  amplifier was tested experimentally</vt:lpstr>
      <vt:lpstr>SHC Parameters table</vt:lpstr>
      <vt:lpstr>Initial and final hadron spatial distributions after 10 hours</vt:lpstr>
      <vt:lpstr>Luminosity with SHC </vt:lpstr>
      <vt:lpstr>SHC/precooler facility layout</vt:lpstr>
      <vt:lpstr>Selected SHC design challenges</vt:lpstr>
      <vt:lpstr>High current ERL</vt:lpstr>
      <vt:lpstr>Creating a Super-Gaussian bunch in the Cooler</vt:lpstr>
      <vt:lpstr>Uniform energy spread generation</vt:lpstr>
      <vt:lpstr>Beam noise simulation</vt:lpstr>
      <vt:lpstr>Electron beam divergence</vt:lpstr>
      <vt:lpstr>Unequal path lengths of electrons and protons</vt:lpstr>
      <vt:lpstr>Chicanes of the amplification section</vt:lpstr>
      <vt:lpstr>Hadron lattice :generate transverse cooling</vt:lpstr>
      <vt:lpstr>Major component development</vt:lpstr>
      <vt:lpstr>e-h longitudinal alignment</vt:lpstr>
      <vt:lpstr>Detector to measure 5-30 µm radiation</vt:lpstr>
      <vt:lpstr>Strong Hadron Cooler e-source</vt:lpstr>
      <vt:lpstr>Summary</vt:lpstr>
      <vt:lpstr>Thanks for your attention!</vt:lpstr>
      <vt:lpstr>Back ups</vt:lpstr>
      <vt:lpstr>Velocity alignment</vt:lpstr>
      <vt:lpstr>Modulator section</vt:lpstr>
      <vt:lpstr>PowerPoint Presentation</vt:lpstr>
      <vt:lpstr>Amplifier section-Chicane</vt:lpstr>
      <vt:lpstr>Amplifier section-drift</vt:lpstr>
      <vt:lpstr>Amplifier second chicane</vt:lpstr>
      <vt:lpstr>Kicker section</vt:lpstr>
      <vt:lpstr>3D cooling codes development and comparison</vt:lpstr>
      <vt:lpstr>Using laser heater to get uniform slice energy spread</vt:lpstr>
      <vt:lpstr>EIC cooling requirements</vt:lpstr>
      <vt:lpstr>Cooling code using hybrid model</vt:lpstr>
      <vt:lpstr>PowerPoint Presentation</vt:lpstr>
      <vt:lpstr>Hadron energy Drift</vt:lpstr>
      <vt:lpstr>3D cooling codes development and comparison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Wang, Erdong</dc:creator>
  <cp:keywords/>
  <dc:description/>
  <cp:lastModifiedBy>Wang, Erdong</cp:lastModifiedBy>
  <cp:revision>1017</cp:revision>
  <dcterms:created xsi:type="dcterms:W3CDTF">2022-10-10T17:27:29Z</dcterms:created>
  <dcterms:modified xsi:type="dcterms:W3CDTF">2025-10-27T23:48:39Z</dcterms:modified>
  <cp:category/>
</cp:coreProperties>
</file>