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23"/>
  </p:notesMasterIdLst>
  <p:sldIdLst>
    <p:sldId id="305" r:id="rId2"/>
    <p:sldId id="377" r:id="rId3"/>
    <p:sldId id="379" r:id="rId4"/>
    <p:sldId id="382" r:id="rId5"/>
    <p:sldId id="380" r:id="rId6"/>
    <p:sldId id="384" r:id="rId7"/>
    <p:sldId id="385" r:id="rId8"/>
    <p:sldId id="386" r:id="rId9"/>
    <p:sldId id="404" r:id="rId10"/>
    <p:sldId id="407" r:id="rId11"/>
    <p:sldId id="391" r:id="rId12"/>
    <p:sldId id="395" r:id="rId13"/>
    <p:sldId id="410" r:id="rId14"/>
    <p:sldId id="409" r:id="rId15"/>
    <p:sldId id="398" r:id="rId16"/>
    <p:sldId id="401" r:id="rId17"/>
    <p:sldId id="408" r:id="rId18"/>
    <p:sldId id="411" r:id="rId19"/>
    <p:sldId id="412" r:id="rId20"/>
    <p:sldId id="402" r:id="rId21"/>
    <p:sldId id="413" r:id="rId22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  <p:embeddedFont>
      <p:font typeface="Century Gothic" panose="020B0502020202020204" pitchFamily="34" charset="0"/>
      <p:regular r:id="rId30"/>
      <p:bold r:id="rId31"/>
      <p:italic r:id="rId32"/>
      <p:boldItalic r:id="rId33"/>
    </p:embeddedFont>
    <p:embeddedFont>
      <p:font typeface="Open Sans" panose="020B0604020202020204" charset="0"/>
      <p:regular r:id="rId34"/>
      <p:bold r:id="rId35"/>
      <p:italic r:id="rId36"/>
      <p:boldItalic r:id="rId37"/>
    </p:embeddedFont>
    <p:embeddedFont>
      <p:font typeface="Open Sans Light" panose="020B0604020202020204" charset="0"/>
      <p:regular r:id="rId38"/>
      <p:bold r:id="rId39"/>
      <p:italic r:id="rId40"/>
      <p:boldItalic r:id="rId4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A"/>
    <a:srgbClr val="00000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93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24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7DEED-1012-40D3-BC60-B533F6216437}" type="datetimeFigureOut">
              <a:rPr lang="de-DE" smtClean="0"/>
              <a:t>24.10.2025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D0F36-8DB8-4B2A-9E03-96A585719C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4578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6.jpg"/><Relationship Id="rId4" Type="http://schemas.openxmlformats.org/officeDocument/2006/relationships/image" Target="../media/image2.png"/><Relationship Id="rId9" Type="http://schemas.openxmlformats.org/officeDocument/2006/relationships/image" Target="../media/image10.jp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5.jpeg"/><Relationship Id="rId7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6.jp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6.jp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Titelseite (Variante 1)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7988" y="322263"/>
            <a:ext cx="8056851" cy="415498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/>
            </a:lvl1pPr>
          </a:lstStyle>
          <a:p>
            <a:pPr marL="0" lvl="0"/>
            <a:r>
              <a:rPr lang="de-DE" dirty="0"/>
              <a:t>Headline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07988" y="808978"/>
            <a:ext cx="8056851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lang="de-DE" sz="2400" b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407988" y="1335123"/>
            <a:ext cx="8056562" cy="292388"/>
          </a:xfrm>
        </p:spPr>
        <p:txBody>
          <a:bodyPr vert="horz" wrap="square" lIns="0" tIns="0" rIns="0" bIns="0" rtlCol="0" anchor="t">
            <a:spAutoFit/>
          </a:bodyPr>
          <a:lstStyle>
            <a:lvl1pPr>
              <a:defRPr lang="de-DE" sz="1900" b="1" smtClean="0">
                <a:solidFill>
                  <a:schemeClr val="accent1"/>
                </a:solidFill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endParaRPr lang="de-DE" dirty="0"/>
          </a:p>
        </p:txBody>
      </p:sp>
      <p:sp>
        <p:nvSpPr>
          <p:cNvPr id="30" name="Textfeld 29"/>
          <p:cNvSpPr txBox="1"/>
          <p:nvPr userDrawn="1"/>
        </p:nvSpPr>
        <p:spPr>
          <a:xfrm>
            <a:off x="9850313" y="1613458"/>
            <a:ext cx="1902765" cy="238527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lv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lang="de-DE" sz="1900" b="0" dirty="0" smtClean="0">
                <a:solidFill>
                  <a:schemeClr val="accent1"/>
                </a:solidFill>
                <a:ea typeface="+mj-ea"/>
                <a:cs typeface="+mj-cs"/>
              </a:defRPr>
            </a:lvl1pPr>
            <a:lvl2pPr marL="179388" indent="-1793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2pPr>
            <a:lvl3pPr marL="36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3pPr>
            <a:lvl4pPr marL="54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4pPr>
            <a:lvl5pPr marL="756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 algn="r"/>
            <a:r>
              <a:rPr lang="de-DE" sz="15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www.casus.science</a:t>
            </a: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5078" y="318925"/>
            <a:ext cx="3168000" cy="1125297"/>
          </a:xfrm>
          <a:prstGeom prst="rect">
            <a:avLst/>
          </a:prstGeom>
        </p:spPr>
      </p:pic>
      <p:grpSp>
        <p:nvGrpSpPr>
          <p:cNvPr id="17" name="Gruppieren 13"/>
          <p:cNvGrpSpPr/>
          <p:nvPr userDrawn="1"/>
        </p:nvGrpSpPr>
        <p:grpSpPr>
          <a:xfrm>
            <a:off x="330350" y="5883090"/>
            <a:ext cx="11462380" cy="832574"/>
            <a:chOff x="330350" y="5883090"/>
            <a:chExt cx="11462380" cy="832574"/>
          </a:xfrm>
        </p:grpSpPr>
        <p:cxnSp>
          <p:nvCxnSpPr>
            <p:cNvPr id="19" name="Gerader Verbinder 23"/>
            <p:cNvCxnSpPr/>
            <p:nvPr userDrawn="1"/>
          </p:nvCxnSpPr>
          <p:spPr>
            <a:xfrm>
              <a:off x="8805413" y="5883090"/>
              <a:ext cx="0" cy="83257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7"/>
            <p:cNvGrpSpPr/>
            <p:nvPr userDrawn="1"/>
          </p:nvGrpSpPr>
          <p:grpSpPr>
            <a:xfrm>
              <a:off x="330350" y="5979357"/>
              <a:ext cx="11462380" cy="657671"/>
              <a:chOff x="330350" y="5979357"/>
              <a:chExt cx="11462380" cy="657671"/>
            </a:xfrm>
          </p:grpSpPr>
          <p:pic>
            <p:nvPicPr>
              <p:cNvPr id="21" name="Grafik 6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0848" y="6131026"/>
                <a:ext cx="1080000" cy="431634"/>
              </a:xfrm>
              <a:prstGeom prst="rect">
                <a:avLst/>
              </a:prstGeom>
            </p:spPr>
          </p:pic>
          <p:pic>
            <p:nvPicPr>
              <p:cNvPr id="22" name="Grafik 9"/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0350" y="6085009"/>
                <a:ext cx="1116000" cy="552019"/>
              </a:xfrm>
              <a:prstGeom prst="rect">
                <a:avLst/>
              </a:prstGeom>
            </p:spPr>
          </p:pic>
          <p:pic>
            <p:nvPicPr>
              <p:cNvPr id="25" name="Grafik 11"/>
              <p:cNvPicPr>
                <a:picLocks noChangeAspect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89418" y="6170086"/>
                <a:ext cx="1080000" cy="313119"/>
              </a:xfrm>
              <a:prstGeom prst="rect">
                <a:avLst/>
              </a:prstGeom>
            </p:spPr>
          </p:pic>
          <p:pic>
            <p:nvPicPr>
              <p:cNvPr id="26" name="Grafik 14"/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02795" y="6151228"/>
                <a:ext cx="1080000" cy="350833"/>
              </a:xfrm>
              <a:prstGeom prst="rect">
                <a:avLst/>
              </a:prstGeom>
            </p:spPr>
          </p:pic>
          <p:pic>
            <p:nvPicPr>
              <p:cNvPr id="27" name="Grafik 22"/>
              <p:cNvPicPr>
                <a:picLocks noChangeAspect="1"/>
              </p:cNvPicPr>
              <p:nvPr userDrawn="1"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21" t="7765" r="28637" b="20175"/>
              <a:stretch/>
            </p:blipFill>
            <p:spPr>
              <a:xfrm>
                <a:off x="9075743" y="5979357"/>
                <a:ext cx="758776" cy="599415"/>
              </a:xfrm>
              <a:prstGeom prst="rect">
                <a:avLst/>
              </a:prstGeom>
            </p:spPr>
          </p:pic>
          <p:pic>
            <p:nvPicPr>
              <p:cNvPr id="28" name="Grafik 3"/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28481" y="6170086"/>
                <a:ext cx="1764249" cy="241548"/>
              </a:xfrm>
              <a:prstGeom prst="rect">
                <a:avLst/>
              </a:prstGeom>
            </p:spPr>
          </p:pic>
          <p:pic>
            <p:nvPicPr>
              <p:cNvPr id="29" name="Grafik 5"/>
              <p:cNvPicPr>
                <a:picLocks noChangeAspect="1"/>
              </p:cNvPicPr>
              <p:nvPr userDrawn="1"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73283" y="5990985"/>
                <a:ext cx="2126127" cy="61678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33261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840">
          <p15:clr>
            <a:srgbClr val="FBAE40"/>
          </p15:clr>
        </p15:guide>
        <p15:guide id="3" pos="7593">
          <p15:clr>
            <a:srgbClr val="FBAE40"/>
          </p15:clr>
        </p15:guide>
        <p15:guide id="4" orient="horz" pos="2160" userDrawn="1">
          <p15:clr>
            <a:srgbClr val="FBAE40"/>
          </p15:clr>
        </p15:guide>
        <p15:guide id="5" orient="horz" pos="4133" userDrawn="1">
          <p15:clr>
            <a:srgbClr val="FBAE40"/>
          </p15:clr>
        </p15:guide>
        <p15:guide id="7" orient="horz" pos="38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Bild/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07989" y="333375"/>
            <a:ext cx="9467850" cy="41549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9" y="1930488"/>
            <a:ext cx="5529020" cy="4027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Untertitel 2"/>
          <p:cNvSpPr>
            <a:spLocks noGrp="1"/>
          </p:cNvSpPr>
          <p:nvPr>
            <p:ph type="subTitle" idx="12" hasCustomPrompt="1"/>
          </p:nvPr>
        </p:nvSpPr>
        <p:spPr>
          <a:xfrm>
            <a:off x="407989" y="772311"/>
            <a:ext cx="9467850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lang="de-DE" sz="2400" dirty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240462" y="1592263"/>
            <a:ext cx="5951537" cy="4365625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07989" y="1532240"/>
            <a:ext cx="5543549" cy="276999"/>
          </a:xfrm>
        </p:spPr>
        <p:txBody>
          <a:bodyPr vert="horz" lIns="0" tIns="0" rIns="0" bIns="0" rtlCol="0" anchor="t">
            <a:spAutoFit/>
          </a:bodyPr>
          <a:lstStyle>
            <a:lvl1pPr>
              <a:defRPr lang="de-DE" sz="1800" b="1" dirty="0" smtClean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Headline 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ICPP 2024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31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Bild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07989" y="333375"/>
            <a:ext cx="9467850" cy="41549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1</a:t>
            </a:r>
          </a:p>
        </p:txBody>
      </p:sp>
      <p:sp>
        <p:nvSpPr>
          <p:cNvPr id="9" name="Untertitel 2"/>
          <p:cNvSpPr>
            <a:spLocks noGrp="1"/>
          </p:cNvSpPr>
          <p:nvPr>
            <p:ph type="subTitle" idx="12" hasCustomPrompt="1"/>
          </p:nvPr>
        </p:nvSpPr>
        <p:spPr>
          <a:xfrm>
            <a:off x="407989" y="772311"/>
            <a:ext cx="9467850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lang="de-DE" sz="2400" dirty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240462" y="1592263"/>
            <a:ext cx="5951537" cy="4365625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de-DE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4"/>
          </p:nvPr>
        </p:nvSpPr>
        <p:spPr>
          <a:xfrm>
            <a:off x="0" y="1592263"/>
            <a:ext cx="5951538" cy="4365625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ICPP 2024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382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Schluss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760720"/>
          </a:xfrm>
          <a:prstGeom prst="rect">
            <a:avLst/>
          </a:prstGeom>
        </p:spPr>
      </p:pic>
      <p:sp>
        <p:nvSpPr>
          <p:cNvPr id="18" name="Textfeld 17"/>
          <p:cNvSpPr txBox="1"/>
          <p:nvPr userDrawn="1"/>
        </p:nvSpPr>
        <p:spPr>
          <a:xfrm>
            <a:off x="4378383" y="3851039"/>
            <a:ext cx="3435236" cy="430887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lv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lang="de-DE" sz="1900" b="0" dirty="0" smtClean="0">
                <a:solidFill>
                  <a:schemeClr val="accent1"/>
                </a:solidFill>
                <a:ea typeface="+mj-ea"/>
                <a:cs typeface="+mj-cs"/>
              </a:defRPr>
            </a:lvl1pPr>
            <a:lvl2pPr marL="179388" indent="-1793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2pPr>
            <a:lvl3pPr marL="36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3pPr>
            <a:lvl4pPr marL="54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4pPr>
            <a:lvl5pPr marL="756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 algn="ctr"/>
            <a:r>
              <a:rPr lang="de-DE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www.casus.science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619" y="1629625"/>
            <a:ext cx="4864763" cy="1728000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330350" y="5883090"/>
            <a:ext cx="11453663" cy="832574"/>
            <a:chOff x="330350" y="5883090"/>
            <a:chExt cx="11453663" cy="832574"/>
          </a:xfrm>
        </p:grpSpPr>
        <p:pic>
          <p:nvPicPr>
            <p:cNvPr id="15" name="Grafik 14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848" y="6131026"/>
              <a:ext cx="1080000" cy="431634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50" y="6085009"/>
              <a:ext cx="1116000" cy="552019"/>
            </a:xfrm>
            <a:prstGeom prst="rect">
              <a:avLst/>
            </a:prstGeom>
          </p:spPr>
        </p:pic>
        <p:pic>
          <p:nvPicPr>
            <p:cNvPr id="21" name="Grafik 20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8232" y="6166482"/>
              <a:ext cx="1775781" cy="263990"/>
            </a:xfrm>
            <a:prstGeom prst="rect">
              <a:avLst/>
            </a:prstGeom>
          </p:spPr>
        </p:pic>
        <p:pic>
          <p:nvPicPr>
            <p:cNvPr id="22" name="Grafik 21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9418" y="6170086"/>
              <a:ext cx="1080000" cy="313119"/>
            </a:xfrm>
            <a:prstGeom prst="rect">
              <a:avLst/>
            </a:prstGeom>
          </p:spPr>
        </p:pic>
        <p:pic>
          <p:nvPicPr>
            <p:cNvPr id="23" name="Grafik 22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5887" y="6163019"/>
              <a:ext cx="1080000" cy="350833"/>
            </a:xfrm>
            <a:prstGeom prst="rect">
              <a:avLst/>
            </a:prstGeom>
          </p:spPr>
        </p:pic>
        <p:pic>
          <p:nvPicPr>
            <p:cNvPr id="24" name="Grafik 23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2278" y="6031373"/>
              <a:ext cx="1080000" cy="630939"/>
            </a:xfrm>
            <a:prstGeom prst="rect">
              <a:avLst/>
            </a:prstGeom>
          </p:spPr>
        </p:pic>
        <p:pic>
          <p:nvPicPr>
            <p:cNvPr id="25" name="Grafik 24"/>
            <p:cNvPicPr>
              <a:picLocks noChangeAspect="1"/>
            </p:cNvPicPr>
            <p:nvPr userDrawn="1"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21" t="7765" r="28637" b="20175"/>
            <a:stretch/>
          </p:blipFill>
          <p:spPr>
            <a:xfrm>
              <a:off x="9075743" y="5979357"/>
              <a:ext cx="758776" cy="599415"/>
            </a:xfrm>
            <a:prstGeom prst="rect">
              <a:avLst/>
            </a:prstGeom>
          </p:spPr>
        </p:pic>
        <p:cxnSp>
          <p:nvCxnSpPr>
            <p:cNvPr id="26" name="Gerader Verbinder 25"/>
            <p:cNvCxnSpPr/>
            <p:nvPr userDrawn="1"/>
          </p:nvCxnSpPr>
          <p:spPr>
            <a:xfrm>
              <a:off x="8805413" y="5883090"/>
              <a:ext cx="0" cy="83257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7411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840">
          <p15:clr>
            <a:srgbClr val="FBAE40"/>
          </p15:clr>
        </p15:guide>
        <p15:guide id="3" pos="759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 userDrawn="1"/>
        </p:nvSpPr>
        <p:spPr>
          <a:xfrm>
            <a:off x="4661056" y="3851039"/>
            <a:ext cx="2869889" cy="430887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lv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lang="de-DE" sz="1900" b="0" dirty="0" smtClean="0">
                <a:solidFill>
                  <a:schemeClr val="accent1"/>
                </a:solidFill>
                <a:ea typeface="+mj-ea"/>
                <a:cs typeface="+mj-cs"/>
              </a:defRPr>
            </a:lvl1pPr>
            <a:lvl2pPr marL="179388" indent="-1793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2pPr>
            <a:lvl3pPr marL="36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3pPr>
            <a:lvl4pPr marL="54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4pPr>
            <a:lvl5pPr marL="756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 algn="ctr"/>
            <a:r>
              <a:rPr lang="de-DE" sz="2800" b="1" dirty="0">
                <a:solidFill>
                  <a:schemeClr val="bg1"/>
                </a:solidFill>
              </a:rPr>
              <a:t>www.casus.science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619" y="1629625"/>
            <a:ext cx="4864763" cy="1728000"/>
          </a:xfrm>
          <a:prstGeom prst="rect">
            <a:avLst/>
          </a:prstGeom>
        </p:spPr>
      </p:pic>
      <p:pic>
        <p:nvPicPr>
          <p:cNvPr id="3074" name="Picture 2" descr="Görliwood®, the city of Görlitz - EUFCN Location Award - Cineuropa">
            <a:extLst>
              <a:ext uri="{FF2B5EF4-FFF2-40B4-BE49-F238E27FC236}">
                <a16:creationId xmlns:a16="http://schemas.microsoft.com/office/drawing/2014/main" id="{1711434F-B36F-4608-8916-FB4D604C330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8" b="2720"/>
          <a:stretch/>
        </p:blipFill>
        <p:spPr bwMode="auto">
          <a:xfrm>
            <a:off x="8709" y="0"/>
            <a:ext cx="12192000" cy="582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uppieren 13">
            <a:extLst>
              <a:ext uri="{FF2B5EF4-FFF2-40B4-BE49-F238E27FC236}">
                <a16:creationId xmlns:a16="http://schemas.microsoft.com/office/drawing/2014/main" id="{EE26A4D8-AFF4-40B6-9FCF-7F7F26DEF254}"/>
              </a:ext>
            </a:extLst>
          </p:cNvPr>
          <p:cNvGrpSpPr/>
          <p:nvPr userDrawn="1"/>
        </p:nvGrpSpPr>
        <p:grpSpPr>
          <a:xfrm>
            <a:off x="330350" y="5883090"/>
            <a:ext cx="11462380" cy="832574"/>
            <a:chOff x="330350" y="5883090"/>
            <a:chExt cx="11462380" cy="832574"/>
          </a:xfrm>
        </p:grpSpPr>
        <p:cxnSp>
          <p:nvCxnSpPr>
            <p:cNvPr id="19" name="Gerader Verbinder 23">
              <a:extLst>
                <a:ext uri="{FF2B5EF4-FFF2-40B4-BE49-F238E27FC236}">
                  <a16:creationId xmlns:a16="http://schemas.microsoft.com/office/drawing/2014/main" id="{D4192B5D-D990-4AD9-80B0-BAA97C035E1B}"/>
                </a:ext>
              </a:extLst>
            </p:cNvPr>
            <p:cNvCxnSpPr/>
            <p:nvPr userDrawn="1"/>
          </p:nvCxnSpPr>
          <p:spPr>
            <a:xfrm>
              <a:off x="8805413" y="5883090"/>
              <a:ext cx="0" cy="83257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7">
              <a:extLst>
                <a:ext uri="{FF2B5EF4-FFF2-40B4-BE49-F238E27FC236}">
                  <a16:creationId xmlns:a16="http://schemas.microsoft.com/office/drawing/2014/main" id="{9DE62CD1-8FBA-4618-96D6-8240EDA45F50}"/>
                </a:ext>
              </a:extLst>
            </p:cNvPr>
            <p:cNvGrpSpPr/>
            <p:nvPr userDrawn="1"/>
          </p:nvGrpSpPr>
          <p:grpSpPr>
            <a:xfrm>
              <a:off x="330350" y="5979357"/>
              <a:ext cx="11462380" cy="657671"/>
              <a:chOff x="330350" y="5979357"/>
              <a:chExt cx="11462380" cy="657671"/>
            </a:xfrm>
          </p:grpSpPr>
          <p:pic>
            <p:nvPicPr>
              <p:cNvPr id="21" name="Grafik 6">
                <a:extLst>
                  <a:ext uri="{FF2B5EF4-FFF2-40B4-BE49-F238E27FC236}">
                    <a16:creationId xmlns:a16="http://schemas.microsoft.com/office/drawing/2014/main" id="{7F817ABA-5E1D-4452-BD46-1881D2C8752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0848" y="6131026"/>
                <a:ext cx="1080000" cy="431634"/>
              </a:xfrm>
              <a:prstGeom prst="rect">
                <a:avLst/>
              </a:prstGeom>
            </p:spPr>
          </p:pic>
          <p:pic>
            <p:nvPicPr>
              <p:cNvPr id="22" name="Grafik 9">
                <a:extLst>
                  <a:ext uri="{FF2B5EF4-FFF2-40B4-BE49-F238E27FC236}">
                    <a16:creationId xmlns:a16="http://schemas.microsoft.com/office/drawing/2014/main" id="{E19F95C9-080F-403D-9DCA-EE9F14360D40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0350" y="6085009"/>
                <a:ext cx="1116000" cy="552019"/>
              </a:xfrm>
              <a:prstGeom prst="rect">
                <a:avLst/>
              </a:prstGeom>
            </p:spPr>
          </p:pic>
          <p:pic>
            <p:nvPicPr>
              <p:cNvPr id="29" name="Grafik 11">
                <a:extLst>
                  <a:ext uri="{FF2B5EF4-FFF2-40B4-BE49-F238E27FC236}">
                    <a16:creationId xmlns:a16="http://schemas.microsoft.com/office/drawing/2014/main" id="{2C6E1870-4431-490F-951C-6F1A077600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89418" y="6170086"/>
                <a:ext cx="1080000" cy="313119"/>
              </a:xfrm>
              <a:prstGeom prst="rect">
                <a:avLst/>
              </a:prstGeom>
            </p:spPr>
          </p:pic>
          <p:pic>
            <p:nvPicPr>
              <p:cNvPr id="30" name="Grafik 14">
                <a:extLst>
                  <a:ext uri="{FF2B5EF4-FFF2-40B4-BE49-F238E27FC236}">
                    <a16:creationId xmlns:a16="http://schemas.microsoft.com/office/drawing/2014/main" id="{1F3EC4C5-A525-4C21-BDDB-122638355E4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02795" y="6151228"/>
                <a:ext cx="1080000" cy="350833"/>
              </a:xfrm>
              <a:prstGeom prst="rect">
                <a:avLst/>
              </a:prstGeom>
            </p:spPr>
          </p:pic>
          <p:pic>
            <p:nvPicPr>
              <p:cNvPr id="31" name="Grafik 22">
                <a:extLst>
                  <a:ext uri="{FF2B5EF4-FFF2-40B4-BE49-F238E27FC236}">
                    <a16:creationId xmlns:a16="http://schemas.microsoft.com/office/drawing/2014/main" id="{A8F86051-0654-4E0E-A448-EE929D0DF8CD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21" t="7765" r="28637" b="20175"/>
              <a:stretch/>
            </p:blipFill>
            <p:spPr>
              <a:xfrm>
                <a:off x="9075743" y="5979357"/>
                <a:ext cx="758776" cy="599415"/>
              </a:xfrm>
              <a:prstGeom prst="rect">
                <a:avLst/>
              </a:prstGeom>
            </p:spPr>
          </p:pic>
          <p:pic>
            <p:nvPicPr>
              <p:cNvPr id="32" name="Grafik 3">
                <a:extLst>
                  <a:ext uri="{FF2B5EF4-FFF2-40B4-BE49-F238E27FC236}">
                    <a16:creationId xmlns:a16="http://schemas.microsoft.com/office/drawing/2014/main" id="{5E535BDD-E123-47DD-8B86-65E01D9EF84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28481" y="6170086"/>
                <a:ext cx="1764249" cy="241548"/>
              </a:xfrm>
              <a:prstGeom prst="rect">
                <a:avLst/>
              </a:prstGeom>
            </p:spPr>
          </p:pic>
          <p:pic>
            <p:nvPicPr>
              <p:cNvPr id="33" name="Grafik 5">
                <a:extLst>
                  <a:ext uri="{FF2B5EF4-FFF2-40B4-BE49-F238E27FC236}">
                    <a16:creationId xmlns:a16="http://schemas.microsoft.com/office/drawing/2014/main" id="{42F4A9E7-C9CF-437D-947F-03832B9B430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73283" y="5990985"/>
                <a:ext cx="2126127" cy="61678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4362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840">
          <p15:clr>
            <a:srgbClr val="FBAE40"/>
          </p15:clr>
        </p15:guide>
        <p15:guide id="3" pos="7593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ICPP 2024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176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Titelseite (Variant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7988" y="322263"/>
            <a:ext cx="8056851" cy="415498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/>
            </a:lvl1pPr>
          </a:lstStyle>
          <a:p>
            <a:pPr marL="0" lvl="0"/>
            <a:r>
              <a:rPr lang="de-DE" dirty="0"/>
              <a:t>Headline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07988" y="808978"/>
            <a:ext cx="8056851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lang="de-DE" sz="2400" dirty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407988" y="1335123"/>
            <a:ext cx="8056562" cy="292388"/>
          </a:xfrm>
        </p:spPr>
        <p:txBody>
          <a:bodyPr vert="horz" wrap="square" lIns="0" tIns="0" rIns="0" bIns="0" rtlCol="0" anchor="t">
            <a:spAutoFit/>
          </a:bodyPr>
          <a:lstStyle>
            <a:lvl1pPr>
              <a:defRPr lang="de-DE" sz="1900" b="1" smtClean="0">
                <a:solidFill>
                  <a:schemeClr val="accent1"/>
                </a:solidFill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endParaRPr lang="de-DE" dirty="0"/>
          </a:p>
        </p:txBody>
      </p:sp>
      <p:sp>
        <p:nvSpPr>
          <p:cNvPr id="17" name="Bildplatzhalter 16"/>
          <p:cNvSpPr>
            <a:spLocks noGrp="1"/>
          </p:cNvSpPr>
          <p:nvPr>
            <p:ph type="pic" sz="quarter" idx="13"/>
          </p:nvPr>
        </p:nvSpPr>
        <p:spPr>
          <a:xfrm>
            <a:off x="0" y="2086306"/>
            <a:ext cx="12192000" cy="345600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algn="ctr">
              <a:defRPr sz="2400">
                <a:solidFill>
                  <a:schemeClr val="accent4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9850313" y="1613458"/>
            <a:ext cx="1902765" cy="238527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lv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lang="de-DE" sz="1900" b="0" dirty="0" smtClean="0">
                <a:solidFill>
                  <a:schemeClr val="accent1"/>
                </a:solidFill>
                <a:ea typeface="+mj-ea"/>
                <a:cs typeface="+mj-cs"/>
              </a:defRPr>
            </a:lvl1pPr>
            <a:lvl2pPr marL="179388" indent="-1793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2pPr>
            <a:lvl3pPr marL="36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3pPr>
            <a:lvl4pPr marL="54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4pPr>
            <a:lvl5pPr marL="756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 algn="r"/>
            <a:r>
              <a:rPr lang="de-DE" sz="15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www.casus.science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5078" y="318925"/>
            <a:ext cx="3168000" cy="1125297"/>
          </a:xfrm>
          <a:prstGeom prst="rect">
            <a:avLst/>
          </a:prstGeom>
        </p:spPr>
      </p:pic>
      <p:grpSp>
        <p:nvGrpSpPr>
          <p:cNvPr id="24" name="Gruppieren 23"/>
          <p:cNvGrpSpPr/>
          <p:nvPr userDrawn="1"/>
        </p:nvGrpSpPr>
        <p:grpSpPr>
          <a:xfrm>
            <a:off x="330350" y="5883090"/>
            <a:ext cx="11453663" cy="832574"/>
            <a:chOff x="330350" y="5883090"/>
            <a:chExt cx="11453663" cy="832574"/>
          </a:xfrm>
        </p:grpSpPr>
        <p:pic>
          <p:nvPicPr>
            <p:cNvPr id="25" name="Grafik 2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848" y="6131026"/>
              <a:ext cx="1080000" cy="431634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50" y="6085009"/>
              <a:ext cx="1116000" cy="552019"/>
            </a:xfrm>
            <a:prstGeom prst="rect">
              <a:avLst/>
            </a:prstGeom>
          </p:spPr>
        </p:pic>
        <p:pic>
          <p:nvPicPr>
            <p:cNvPr id="27" name="Grafik 26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8232" y="6166482"/>
              <a:ext cx="1775781" cy="263990"/>
            </a:xfrm>
            <a:prstGeom prst="rect">
              <a:avLst/>
            </a:prstGeom>
          </p:spPr>
        </p:pic>
        <p:pic>
          <p:nvPicPr>
            <p:cNvPr id="28" name="Grafik 27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9418" y="6170086"/>
              <a:ext cx="1080000" cy="313119"/>
            </a:xfrm>
            <a:prstGeom prst="rect">
              <a:avLst/>
            </a:prstGeom>
          </p:spPr>
        </p:pic>
        <p:pic>
          <p:nvPicPr>
            <p:cNvPr id="29" name="Grafik 28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5887" y="6163019"/>
              <a:ext cx="1080000" cy="350833"/>
            </a:xfrm>
            <a:prstGeom prst="rect">
              <a:avLst/>
            </a:prstGeom>
          </p:spPr>
        </p:pic>
        <p:pic>
          <p:nvPicPr>
            <p:cNvPr id="30" name="Grafik 29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2278" y="6031373"/>
              <a:ext cx="1080000" cy="630939"/>
            </a:xfrm>
            <a:prstGeom prst="rect">
              <a:avLst/>
            </a:prstGeom>
          </p:spPr>
        </p:pic>
        <p:pic>
          <p:nvPicPr>
            <p:cNvPr id="31" name="Grafik 30"/>
            <p:cNvPicPr>
              <a:picLocks noChangeAspect="1"/>
            </p:cNvPicPr>
            <p:nvPr userDrawn="1"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21" t="7765" r="28637" b="20175"/>
            <a:stretch/>
          </p:blipFill>
          <p:spPr>
            <a:xfrm>
              <a:off x="9075743" y="5979357"/>
              <a:ext cx="758776" cy="599415"/>
            </a:xfrm>
            <a:prstGeom prst="rect">
              <a:avLst/>
            </a:prstGeom>
          </p:spPr>
        </p:pic>
        <p:cxnSp>
          <p:nvCxnSpPr>
            <p:cNvPr id="32" name="Gerader Verbinder 31"/>
            <p:cNvCxnSpPr/>
            <p:nvPr userDrawn="1"/>
          </p:nvCxnSpPr>
          <p:spPr>
            <a:xfrm>
              <a:off x="8805413" y="5883090"/>
              <a:ext cx="0" cy="83257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416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840" userDrawn="1">
          <p15:clr>
            <a:srgbClr val="FBAE40"/>
          </p15:clr>
        </p15:guide>
        <p15:guide id="3" pos="759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Titelseite (Variante 2)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3apr_dofri_0643">
            <a:extLst>
              <a:ext uri="{FF2B5EF4-FFF2-40B4-BE49-F238E27FC236}">
                <a16:creationId xmlns:a16="http://schemas.microsoft.com/office/drawing/2014/main" id="{39D12D56-881B-470E-A258-55F8D698A28B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588" y="0"/>
            <a:ext cx="8805406" cy="5662012"/>
          </a:xfrm>
          <a:prstGeom prst="rect">
            <a:avLst/>
          </a:prstGeom>
          <a:solidFill>
            <a:srgbClr val="000000"/>
          </a:solidFill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2CA4FB03-27EB-4D6B-84C8-74A7B8610239}"/>
              </a:ext>
            </a:extLst>
          </p:cNvPr>
          <p:cNvSpPr/>
          <p:nvPr userDrawn="1"/>
        </p:nvSpPr>
        <p:spPr>
          <a:xfrm>
            <a:off x="0" y="0"/>
            <a:ext cx="3491202" cy="5662013"/>
          </a:xfrm>
          <a:prstGeom prst="rect">
            <a:avLst/>
          </a:prstGeom>
          <a:solidFill>
            <a:srgbClr val="000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9B3B16E0-8101-497D-8586-9EF28AA94186}"/>
              </a:ext>
            </a:extLst>
          </p:cNvPr>
          <p:cNvSpPr/>
          <p:nvPr userDrawn="1"/>
        </p:nvSpPr>
        <p:spPr>
          <a:xfrm>
            <a:off x="3202982" y="0"/>
            <a:ext cx="647865" cy="5662013"/>
          </a:xfrm>
          <a:prstGeom prst="rect">
            <a:avLst/>
          </a:prstGeom>
          <a:gradFill>
            <a:gsLst>
              <a:gs pos="0">
                <a:srgbClr val="000003"/>
              </a:gs>
              <a:gs pos="100000">
                <a:srgbClr val="00000A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0" y="782646"/>
            <a:ext cx="6490177" cy="4159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88" y="2943642"/>
            <a:ext cx="5686925" cy="415498"/>
          </a:xfrm>
          <a:ln>
            <a:noFill/>
          </a:ln>
        </p:spPr>
        <p:txBody>
          <a:bodyPr vert="horz" lIns="0" tIns="0" rIns="0" bIns="0" rtlCol="0" anchor="t">
            <a:noAutofit/>
          </a:bodyPr>
          <a:lstStyle>
            <a:lvl1pPr>
              <a:defRPr lang="de-DE" sz="18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lvl="0"/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7988" y="3354874"/>
            <a:ext cx="5686925" cy="415498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>
            <a:noAutofit/>
          </a:bodyPr>
          <a:lstStyle>
            <a:lvl1pPr>
              <a:defRPr lang="de-DE" sz="2700" b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407988" y="3866128"/>
            <a:ext cx="5686925" cy="292388"/>
          </a:xfrm>
        </p:spPr>
        <p:txBody>
          <a:bodyPr vert="horz" wrap="square" lIns="0" tIns="0" rIns="0" bIns="0" rtlCol="0" anchor="t">
            <a:spAutoFit/>
          </a:bodyPr>
          <a:lstStyle>
            <a:lvl1pPr>
              <a:defRPr lang="de-DE" sz="1900" b="0" smtClean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endParaRPr lang="de-DE" dirty="0"/>
          </a:p>
        </p:txBody>
      </p:sp>
      <p:sp>
        <p:nvSpPr>
          <p:cNvPr id="6" name="Textfeld 5"/>
          <p:cNvSpPr txBox="1"/>
          <p:nvPr userDrawn="1"/>
        </p:nvSpPr>
        <p:spPr>
          <a:xfrm>
            <a:off x="431577" y="4294381"/>
            <a:ext cx="5663336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lv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lang="de-DE" sz="1900" b="0" dirty="0" smtClean="0">
                <a:solidFill>
                  <a:schemeClr val="accent1"/>
                </a:solidFill>
                <a:ea typeface="+mj-ea"/>
                <a:cs typeface="+mj-cs"/>
              </a:defRPr>
            </a:lvl1pPr>
            <a:lvl2pPr marL="179388" indent="-1793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2pPr>
            <a:lvl3pPr marL="36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3pPr>
            <a:lvl4pPr marL="54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4pPr>
            <a:lvl5pPr marL="756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sz="18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www.casus.science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02" y="1361833"/>
            <a:ext cx="3168000" cy="1125297"/>
          </a:xfrm>
          <a:prstGeom prst="rect">
            <a:avLst/>
          </a:prstGeom>
        </p:spPr>
      </p:pic>
      <p:grpSp>
        <p:nvGrpSpPr>
          <p:cNvPr id="20" name="Gruppieren 13">
            <a:extLst>
              <a:ext uri="{FF2B5EF4-FFF2-40B4-BE49-F238E27FC236}">
                <a16:creationId xmlns:a16="http://schemas.microsoft.com/office/drawing/2014/main" id="{70EB6D57-E9EF-48EA-BBF0-3804244A94A6}"/>
              </a:ext>
            </a:extLst>
          </p:cNvPr>
          <p:cNvGrpSpPr/>
          <p:nvPr userDrawn="1"/>
        </p:nvGrpSpPr>
        <p:grpSpPr>
          <a:xfrm>
            <a:off x="330350" y="5883090"/>
            <a:ext cx="11462380" cy="832574"/>
            <a:chOff x="330350" y="5883090"/>
            <a:chExt cx="11462380" cy="832574"/>
          </a:xfrm>
        </p:grpSpPr>
        <p:cxnSp>
          <p:nvCxnSpPr>
            <p:cNvPr id="21" name="Gerader Verbinder 23">
              <a:extLst>
                <a:ext uri="{FF2B5EF4-FFF2-40B4-BE49-F238E27FC236}">
                  <a16:creationId xmlns:a16="http://schemas.microsoft.com/office/drawing/2014/main" id="{2C284D3C-F0EC-4A40-AD05-184D38519D55}"/>
                </a:ext>
              </a:extLst>
            </p:cNvPr>
            <p:cNvCxnSpPr/>
            <p:nvPr userDrawn="1"/>
          </p:nvCxnSpPr>
          <p:spPr>
            <a:xfrm>
              <a:off x="8805413" y="5883090"/>
              <a:ext cx="0" cy="83257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uppieren 7">
              <a:extLst>
                <a:ext uri="{FF2B5EF4-FFF2-40B4-BE49-F238E27FC236}">
                  <a16:creationId xmlns:a16="http://schemas.microsoft.com/office/drawing/2014/main" id="{C8433011-2A6D-4AD0-BABA-E3B9A7AD674D}"/>
                </a:ext>
              </a:extLst>
            </p:cNvPr>
            <p:cNvGrpSpPr/>
            <p:nvPr userDrawn="1"/>
          </p:nvGrpSpPr>
          <p:grpSpPr>
            <a:xfrm>
              <a:off x="330350" y="5979357"/>
              <a:ext cx="11462380" cy="657671"/>
              <a:chOff x="330350" y="5979357"/>
              <a:chExt cx="11462380" cy="657671"/>
            </a:xfrm>
          </p:grpSpPr>
          <p:pic>
            <p:nvPicPr>
              <p:cNvPr id="23" name="Grafik 6">
                <a:extLst>
                  <a:ext uri="{FF2B5EF4-FFF2-40B4-BE49-F238E27FC236}">
                    <a16:creationId xmlns:a16="http://schemas.microsoft.com/office/drawing/2014/main" id="{D4A6EA0A-8ABB-4478-BCA1-DCE35AFA4C5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0848" y="6131026"/>
                <a:ext cx="1080000" cy="431634"/>
              </a:xfrm>
              <a:prstGeom prst="rect">
                <a:avLst/>
              </a:prstGeom>
            </p:spPr>
          </p:pic>
          <p:pic>
            <p:nvPicPr>
              <p:cNvPr id="24" name="Grafik 9">
                <a:extLst>
                  <a:ext uri="{FF2B5EF4-FFF2-40B4-BE49-F238E27FC236}">
                    <a16:creationId xmlns:a16="http://schemas.microsoft.com/office/drawing/2014/main" id="{CCDC1A4D-5F3E-4246-8DC0-82DD0FC8C1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0350" y="6085009"/>
                <a:ext cx="1116000" cy="552019"/>
              </a:xfrm>
              <a:prstGeom prst="rect">
                <a:avLst/>
              </a:prstGeom>
            </p:spPr>
          </p:pic>
          <p:pic>
            <p:nvPicPr>
              <p:cNvPr id="33" name="Grafik 11">
                <a:extLst>
                  <a:ext uri="{FF2B5EF4-FFF2-40B4-BE49-F238E27FC236}">
                    <a16:creationId xmlns:a16="http://schemas.microsoft.com/office/drawing/2014/main" id="{B0458E62-A6FC-4286-B483-3042E1B01B4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89418" y="6170086"/>
                <a:ext cx="1080000" cy="313119"/>
              </a:xfrm>
              <a:prstGeom prst="rect">
                <a:avLst/>
              </a:prstGeom>
            </p:spPr>
          </p:pic>
          <p:pic>
            <p:nvPicPr>
              <p:cNvPr id="34" name="Grafik 14">
                <a:extLst>
                  <a:ext uri="{FF2B5EF4-FFF2-40B4-BE49-F238E27FC236}">
                    <a16:creationId xmlns:a16="http://schemas.microsoft.com/office/drawing/2014/main" id="{F2970405-9C37-4483-A9F5-289DA2B7D07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02795" y="6151228"/>
                <a:ext cx="1080000" cy="350833"/>
              </a:xfrm>
              <a:prstGeom prst="rect">
                <a:avLst/>
              </a:prstGeom>
            </p:spPr>
          </p:pic>
          <p:pic>
            <p:nvPicPr>
              <p:cNvPr id="35" name="Grafik 22">
                <a:extLst>
                  <a:ext uri="{FF2B5EF4-FFF2-40B4-BE49-F238E27FC236}">
                    <a16:creationId xmlns:a16="http://schemas.microsoft.com/office/drawing/2014/main" id="{A94A46F9-26E2-4E3E-8773-B52A4678CBB4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21" t="7765" r="28637" b="20175"/>
              <a:stretch/>
            </p:blipFill>
            <p:spPr>
              <a:xfrm>
                <a:off x="9075743" y="5979357"/>
                <a:ext cx="758776" cy="599415"/>
              </a:xfrm>
              <a:prstGeom prst="rect">
                <a:avLst/>
              </a:prstGeom>
            </p:spPr>
          </p:pic>
          <p:pic>
            <p:nvPicPr>
              <p:cNvPr id="36" name="Grafik 3">
                <a:extLst>
                  <a:ext uri="{FF2B5EF4-FFF2-40B4-BE49-F238E27FC236}">
                    <a16:creationId xmlns:a16="http://schemas.microsoft.com/office/drawing/2014/main" id="{65D4CB83-6E6A-40D1-99D4-7E580948190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28481" y="6170086"/>
                <a:ext cx="1764249" cy="241548"/>
              </a:xfrm>
              <a:prstGeom prst="rect">
                <a:avLst/>
              </a:prstGeom>
            </p:spPr>
          </p:pic>
          <p:pic>
            <p:nvPicPr>
              <p:cNvPr id="37" name="Grafik 5">
                <a:extLst>
                  <a:ext uri="{FF2B5EF4-FFF2-40B4-BE49-F238E27FC236}">
                    <a16:creationId xmlns:a16="http://schemas.microsoft.com/office/drawing/2014/main" id="{A5322625-AF9A-4A15-9B1C-165CB9C353B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73283" y="5990985"/>
                <a:ext cx="2126127" cy="61678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676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840">
          <p15:clr>
            <a:srgbClr val="FBAE40"/>
          </p15:clr>
        </p15:guide>
        <p15:guide id="3" pos="759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Titelseite (Variant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576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0" tIns="0" rIns="0" bIns="0" rtlCol="0" anchor="ctr">
            <a:normAutofit/>
          </a:bodyPr>
          <a:lstStyle/>
          <a:p>
            <a:pPr algn="ctr"/>
            <a:endParaRPr lang="de-DE" sz="2400" dirty="0"/>
          </a:p>
        </p:txBody>
      </p:sp>
      <p:sp>
        <p:nvSpPr>
          <p:cNvPr id="5" name="Rechteck 4"/>
          <p:cNvSpPr/>
          <p:nvPr userDrawn="1"/>
        </p:nvSpPr>
        <p:spPr>
          <a:xfrm>
            <a:off x="0" y="782646"/>
            <a:ext cx="6490177" cy="4159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7988" y="2943642"/>
            <a:ext cx="5686925" cy="415498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lvl="0"/>
            <a:r>
              <a:rPr lang="de-DE" dirty="0"/>
              <a:t>Headline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07988" y="3354874"/>
            <a:ext cx="5686925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lang="de-DE" sz="2700" b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407988" y="3866128"/>
            <a:ext cx="5686925" cy="292388"/>
          </a:xfrm>
        </p:spPr>
        <p:txBody>
          <a:bodyPr vert="horz" wrap="square" lIns="0" tIns="0" rIns="0" bIns="0" rtlCol="0" anchor="t">
            <a:spAutoFit/>
          </a:bodyPr>
          <a:lstStyle>
            <a:lvl1pPr>
              <a:defRPr lang="de-DE" sz="1900" b="0" smtClean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endParaRPr lang="de-DE" dirty="0"/>
          </a:p>
        </p:txBody>
      </p:sp>
      <p:sp>
        <p:nvSpPr>
          <p:cNvPr id="6" name="Textfeld 5"/>
          <p:cNvSpPr txBox="1"/>
          <p:nvPr userDrawn="1"/>
        </p:nvSpPr>
        <p:spPr>
          <a:xfrm>
            <a:off x="431577" y="4294381"/>
            <a:ext cx="5663336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lv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lang="de-DE" sz="1900" b="0" dirty="0" smtClean="0">
                <a:solidFill>
                  <a:schemeClr val="accent1"/>
                </a:solidFill>
                <a:ea typeface="+mj-ea"/>
                <a:cs typeface="+mj-cs"/>
              </a:defRPr>
            </a:lvl1pPr>
            <a:lvl2pPr marL="179388" indent="-179388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2pPr>
            <a:lvl3pPr marL="36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3pPr>
            <a:lvl4pPr marL="540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4pPr>
            <a:lvl5pPr marL="756000" indent="-1800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de-DE" sz="1500" dirty="0" smtClean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sz="18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www.casus.science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02" y="1361833"/>
            <a:ext cx="3168000" cy="1125297"/>
          </a:xfrm>
          <a:prstGeom prst="rect">
            <a:avLst/>
          </a:prstGeom>
        </p:spPr>
      </p:pic>
      <p:grpSp>
        <p:nvGrpSpPr>
          <p:cNvPr id="19" name="Gruppieren 18"/>
          <p:cNvGrpSpPr/>
          <p:nvPr userDrawn="1"/>
        </p:nvGrpSpPr>
        <p:grpSpPr>
          <a:xfrm>
            <a:off x="330350" y="5883090"/>
            <a:ext cx="11453663" cy="832574"/>
            <a:chOff x="330350" y="5883090"/>
            <a:chExt cx="11453663" cy="832574"/>
          </a:xfrm>
        </p:grpSpPr>
        <p:pic>
          <p:nvPicPr>
            <p:cNvPr id="25" name="Grafik 2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0848" y="6131026"/>
              <a:ext cx="1080000" cy="431634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50" y="6085009"/>
              <a:ext cx="1116000" cy="552019"/>
            </a:xfrm>
            <a:prstGeom prst="rect">
              <a:avLst/>
            </a:prstGeom>
          </p:spPr>
        </p:pic>
        <p:pic>
          <p:nvPicPr>
            <p:cNvPr id="27" name="Grafik 26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8232" y="6166482"/>
              <a:ext cx="1775781" cy="263990"/>
            </a:xfrm>
            <a:prstGeom prst="rect">
              <a:avLst/>
            </a:prstGeom>
          </p:spPr>
        </p:pic>
        <p:pic>
          <p:nvPicPr>
            <p:cNvPr id="28" name="Grafik 27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9418" y="6170086"/>
              <a:ext cx="1080000" cy="313119"/>
            </a:xfrm>
            <a:prstGeom prst="rect">
              <a:avLst/>
            </a:prstGeom>
          </p:spPr>
        </p:pic>
        <p:pic>
          <p:nvPicPr>
            <p:cNvPr id="29" name="Grafik 28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5887" y="6163019"/>
              <a:ext cx="1080000" cy="350833"/>
            </a:xfrm>
            <a:prstGeom prst="rect">
              <a:avLst/>
            </a:prstGeom>
          </p:spPr>
        </p:pic>
        <p:pic>
          <p:nvPicPr>
            <p:cNvPr id="30" name="Grafik 29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2278" y="6031373"/>
              <a:ext cx="1080000" cy="630939"/>
            </a:xfrm>
            <a:prstGeom prst="rect">
              <a:avLst/>
            </a:prstGeom>
          </p:spPr>
        </p:pic>
        <p:pic>
          <p:nvPicPr>
            <p:cNvPr id="31" name="Grafik 30"/>
            <p:cNvPicPr>
              <a:picLocks noChangeAspect="1"/>
            </p:cNvPicPr>
            <p:nvPr userDrawn="1"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21" t="7765" r="28637" b="20175"/>
            <a:stretch/>
          </p:blipFill>
          <p:spPr>
            <a:xfrm>
              <a:off x="9075743" y="5979357"/>
              <a:ext cx="758776" cy="599415"/>
            </a:xfrm>
            <a:prstGeom prst="rect">
              <a:avLst/>
            </a:prstGeom>
          </p:spPr>
        </p:pic>
        <p:cxnSp>
          <p:nvCxnSpPr>
            <p:cNvPr id="32" name="Gerader Verbinder 31"/>
            <p:cNvCxnSpPr/>
            <p:nvPr userDrawn="1"/>
          </p:nvCxnSpPr>
          <p:spPr>
            <a:xfrm>
              <a:off x="8805413" y="5883090"/>
              <a:ext cx="0" cy="83257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6069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840">
          <p15:clr>
            <a:srgbClr val="FBAE40"/>
          </p15:clr>
        </p15:guide>
        <p15:guide id="3" pos="75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876"/>
            <a:ext cx="12201020" cy="551181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9" y="333375"/>
            <a:ext cx="9467850" cy="415498"/>
          </a:xfrm>
        </p:spPr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9" y="1517500"/>
            <a:ext cx="9467850" cy="4351337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defRPr sz="2100" b="1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ICPP 2024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583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992300"/>
            <a:ext cx="12192000" cy="55103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0" tIns="0" rIns="0" bIns="0" rtlCol="0" anchor="ctr">
            <a:normAutofit/>
          </a:bodyPr>
          <a:lstStyle/>
          <a:p>
            <a:pPr algn="ctr"/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9" y="333375"/>
            <a:ext cx="9467850" cy="415498"/>
          </a:xfrm>
        </p:spPr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9" y="1517500"/>
            <a:ext cx="9467850" cy="4351337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defRPr sz="2100" b="1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ICPP 2024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57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07988" y="333375"/>
            <a:ext cx="9467850" cy="41549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9" name="Untertitel 2"/>
          <p:cNvSpPr>
            <a:spLocks noGrp="1"/>
          </p:cNvSpPr>
          <p:nvPr>
            <p:ph type="subTitle" idx="12" hasCustomPrompt="1"/>
          </p:nvPr>
        </p:nvSpPr>
        <p:spPr>
          <a:xfrm>
            <a:off x="407988" y="772311"/>
            <a:ext cx="9467850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lang="de-DE" sz="2400" dirty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0" name="Tabellenplatzhalter 5"/>
          <p:cNvSpPr>
            <a:spLocks noGrp="1"/>
          </p:cNvSpPr>
          <p:nvPr>
            <p:ph type="tbl" sz="quarter" idx="14"/>
          </p:nvPr>
        </p:nvSpPr>
        <p:spPr>
          <a:xfrm>
            <a:off x="4260000" y="1592262"/>
            <a:ext cx="3672000" cy="3996000"/>
          </a:xfrm>
        </p:spPr>
        <p:txBody>
          <a:bodyPr lIns="180000" tIns="90000" rIns="180000" bIns="9000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Tabellenplatzhalter 5"/>
          <p:cNvSpPr>
            <a:spLocks noGrp="1"/>
          </p:cNvSpPr>
          <p:nvPr>
            <p:ph type="tbl" sz="quarter" idx="15"/>
          </p:nvPr>
        </p:nvSpPr>
        <p:spPr>
          <a:xfrm>
            <a:off x="8112013" y="1592262"/>
            <a:ext cx="3672000" cy="3996000"/>
          </a:xfrm>
        </p:spPr>
        <p:txBody>
          <a:bodyPr lIns="180000" tIns="90000" rIns="180000" bIns="9000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14" name="Tabellenplatzhalter 5"/>
          <p:cNvSpPr>
            <a:spLocks noGrp="1"/>
          </p:cNvSpPr>
          <p:nvPr>
            <p:ph type="tbl" sz="quarter" idx="16"/>
          </p:nvPr>
        </p:nvSpPr>
        <p:spPr>
          <a:xfrm>
            <a:off x="407988" y="1592262"/>
            <a:ext cx="3672000" cy="3996000"/>
          </a:xfrm>
        </p:spPr>
        <p:txBody>
          <a:bodyPr lIns="180000" tIns="90000" rIns="180000" bIns="9000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ICPP 2024</a:t>
            </a: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479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07989" y="333375"/>
            <a:ext cx="9467850" cy="41549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9" y="1930488"/>
            <a:ext cx="9467850" cy="4027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Untertitel 2"/>
          <p:cNvSpPr>
            <a:spLocks noGrp="1"/>
          </p:cNvSpPr>
          <p:nvPr>
            <p:ph type="subTitle" idx="12" hasCustomPrompt="1"/>
          </p:nvPr>
        </p:nvSpPr>
        <p:spPr>
          <a:xfrm>
            <a:off x="407989" y="772311"/>
            <a:ext cx="9467850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lang="de-DE" sz="2400" dirty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9" y="1532240"/>
            <a:ext cx="9467850" cy="276999"/>
          </a:xfrm>
        </p:spPr>
        <p:txBody>
          <a:bodyPr vert="horz" lIns="0" tIns="0" rIns="0" bIns="0" rtlCol="0" anchor="t">
            <a:spAutoFit/>
          </a:bodyPr>
          <a:lstStyle>
            <a:lvl1pPr>
              <a:defRPr lang="de-DE" sz="1800" b="1" dirty="0" smtClean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Headline 2</a:t>
            </a: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ICPP 2024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318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Textseite (zwei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07989" y="333375"/>
            <a:ext cx="9467850" cy="41549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9" y="1930488"/>
            <a:ext cx="5529020" cy="4027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Untertitel 2"/>
          <p:cNvSpPr>
            <a:spLocks noGrp="1"/>
          </p:cNvSpPr>
          <p:nvPr>
            <p:ph type="subTitle" idx="12" hasCustomPrompt="1"/>
          </p:nvPr>
        </p:nvSpPr>
        <p:spPr>
          <a:xfrm>
            <a:off x="407989" y="772311"/>
            <a:ext cx="9467850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lang="de-DE" sz="2400" dirty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3" name="Inhaltsplatzhalter 2"/>
          <p:cNvSpPr>
            <a:spLocks noGrp="1"/>
          </p:cNvSpPr>
          <p:nvPr>
            <p:ph idx="13"/>
          </p:nvPr>
        </p:nvSpPr>
        <p:spPr>
          <a:xfrm>
            <a:off x="6240464" y="1930488"/>
            <a:ext cx="5529020" cy="4027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07989" y="1532240"/>
            <a:ext cx="5543549" cy="276999"/>
          </a:xfrm>
        </p:spPr>
        <p:txBody>
          <a:bodyPr vert="horz" lIns="0" tIns="0" rIns="0" bIns="0" rtlCol="0" anchor="t">
            <a:spAutoFit/>
          </a:bodyPr>
          <a:lstStyle>
            <a:lvl1pPr>
              <a:defRPr lang="de-DE" sz="1800" b="1" dirty="0" smtClean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Headline 2</a:t>
            </a: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6240464" y="1532240"/>
            <a:ext cx="5543549" cy="276999"/>
          </a:xfrm>
        </p:spPr>
        <p:txBody>
          <a:bodyPr vert="horz" lIns="0" tIns="0" rIns="0" bIns="0" rtlCol="0" anchor="t">
            <a:spAutoFit/>
          </a:bodyPr>
          <a:lstStyle>
            <a:lvl1pPr>
              <a:defRPr lang="de-DE" sz="1800" b="1" dirty="0" smtClean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Headline 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/>
              <a:t>ICPP 2024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8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pieren 22"/>
          <p:cNvGrpSpPr/>
          <p:nvPr userDrawn="1"/>
        </p:nvGrpSpPr>
        <p:grpSpPr>
          <a:xfrm>
            <a:off x="0" y="6498000"/>
            <a:ext cx="12192000" cy="360000"/>
            <a:chOff x="0" y="6109127"/>
            <a:chExt cx="12192000" cy="360000"/>
          </a:xfrm>
        </p:grpSpPr>
        <p:sp>
          <p:nvSpPr>
            <p:cNvPr id="17" name="Rechteck 16"/>
            <p:cNvSpPr/>
            <p:nvPr userDrawn="1"/>
          </p:nvSpPr>
          <p:spPr>
            <a:xfrm>
              <a:off x="0" y="6109127"/>
              <a:ext cx="12192000" cy="3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 userDrawn="1"/>
          </p:nvSpPr>
          <p:spPr>
            <a:xfrm>
              <a:off x="0" y="6109127"/>
              <a:ext cx="442913" cy="36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 userDrawn="1"/>
          </p:nvSpPr>
          <p:spPr>
            <a:xfrm>
              <a:off x="1202139" y="6109127"/>
              <a:ext cx="360000" cy="36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2711863" y="6109127"/>
              <a:ext cx="106099" cy="36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1921001" y="6109127"/>
              <a:ext cx="792000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/>
            <p:cNvSpPr/>
            <p:nvPr userDrawn="1"/>
          </p:nvSpPr>
          <p:spPr>
            <a:xfrm>
              <a:off x="3859068" y="6109127"/>
              <a:ext cx="360000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42913" y="333375"/>
            <a:ext cx="9432925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Headline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66741" y="6601055"/>
            <a:ext cx="6449291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de-DE" dirty="0"/>
              <a:t>ICPP 2024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774769" y="6601055"/>
            <a:ext cx="410759" cy="153888"/>
          </a:xfrm>
          <a:prstGeom prst="rect">
            <a:avLst/>
          </a:prstGeom>
        </p:spPr>
        <p:txBody>
          <a:bodyPr vert="horz" wrap="square" lIns="0" tIns="0" rIns="108000" bIns="0" rtlCol="0" anchor="ctr"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D11CC4C3-4EB1-43F1-8C46-25E05ABF4C5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idx="1"/>
          </p:nvPr>
        </p:nvSpPr>
        <p:spPr>
          <a:xfrm>
            <a:off x="442913" y="1930488"/>
            <a:ext cx="9432925" cy="40338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241" y="200939"/>
            <a:ext cx="1674000" cy="59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24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64" r:id="rId3"/>
    <p:sldLayoutId id="2147483656" r:id="rId4"/>
    <p:sldLayoutId id="2147483665" r:id="rId5"/>
    <p:sldLayoutId id="2147483657" r:id="rId6"/>
    <p:sldLayoutId id="2147483658" r:id="rId7"/>
    <p:sldLayoutId id="2147483650" r:id="rId8"/>
    <p:sldLayoutId id="2147483659" r:id="rId9"/>
    <p:sldLayoutId id="2147483660" r:id="rId10"/>
    <p:sldLayoutId id="2147483661" r:id="rId11"/>
    <p:sldLayoutId id="2147483666" r:id="rId12"/>
    <p:sldLayoutId id="2147483662" r:id="rId13"/>
    <p:sldLayoutId id="2147483655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300" b="1" kern="1200">
          <a:solidFill>
            <a:schemeClr val="accent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lang="de-DE" sz="1300" b="0" kern="1200" dirty="0" smtClean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79388" indent="-179388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lang="de-DE" sz="1300" kern="1200" dirty="0" smtClean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lang="de-DE" sz="1300" kern="1200" dirty="0" smtClean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lang="de-DE" sz="1300" kern="1200" dirty="0" smtClean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756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lang="de-DE" sz="1300" kern="1200" dirty="0" smtClean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257" userDrawn="1">
          <p15:clr>
            <a:srgbClr val="F26B43"/>
          </p15:clr>
        </p15:guide>
        <p15:guide id="3" pos="6221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203" userDrawn="1">
          <p15:clr>
            <a:srgbClr val="F26B43"/>
          </p15:clr>
        </p15:guide>
        <p15:guide id="6" pos="7423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orient="horz" pos="1003" userDrawn="1">
          <p15:clr>
            <a:srgbClr val="F26B43"/>
          </p15:clr>
        </p15:guide>
        <p15:guide id="9" pos="3931" userDrawn="1">
          <p15:clr>
            <a:srgbClr val="F26B43"/>
          </p15:clr>
        </p15:guide>
        <p15:guide id="10" pos="3749" userDrawn="1">
          <p15:clr>
            <a:srgbClr val="F26B43"/>
          </p15:clr>
        </p15:guide>
        <p15:guide id="11" orient="horz" pos="120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07988" y="2739604"/>
            <a:ext cx="6080078" cy="415498"/>
          </a:xfrm>
        </p:spPr>
        <p:txBody>
          <a:bodyPr/>
          <a:lstStyle/>
          <a:p>
            <a:r>
              <a:rPr lang="en-US" sz="2500" b="1" dirty="0"/>
              <a:t>Laser cooling of relativistic ion beams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407988" y="3960983"/>
            <a:ext cx="6015577" cy="304122"/>
          </a:xfrm>
        </p:spPr>
        <p:txBody>
          <a:bodyPr/>
          <a:lstStyle/>
          <a:p>
            <a:r>
              <a:rPr lang="en-US" noProof="0" dirty="0"/>
              <a:t>Michael Bussmann, SIS100 </a:t>
            </a:r>
            <a:r>
              <a:rPr lang="en-US" dirty="0"/>
              <a:t>l</a:t>
            </a:r>
            <a:r>
              <a:rPr lang="en-US" noProof="0" dirty="0" err="1"/>
              <a:t>aser</a:t>
            </a:r>
            <a:r>
              <a:rPr lang="en-US" noProof="0" dirty="0"/>
              <a:t> cooling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79879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 err="1"/>
              <a:t>Betatron</a:t>
            </a:r>
            <a:r>
              <a:rPr lang="en-GB" dirty="0"/>
              <a:t> oscillations broaden the effective laser force acceptance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A85390C-7EDC-492A-86E8-47B0C99A9040}"/>
              </a:ext>
            </a:extLst>
          </p:cNvPr>
          <p:cNvSpPr txBox="1"/>
          <p:nvPr/>
        </p:nvSpPr>
        <p:spPr>
          <a:xfrm rot="16200000">
            <a:off x="-1264109" y="4990048"/>
            <a:ext cx="279275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de-DE" b="1" dirty="0"/>
              <a:t>NIM A 1047, 167852 (2023)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4457C5A-CB30-4958-AFDA-0DAB689FB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15" t="19836" r="11257" b="9027"/>
          <a:stretch/>
        </p:blipFill>
        <p:spPr>
          <a:xfrm>
            <a:off x="1663211" y="1532369"/>
            <a:ext cx="6548032" cy="4395836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97F6D301-D333-495A-8005-863957679162}"/>
              </a:ext>
            </a:extLst>
          </p:cNvPr>
          <p:cNvSpPr/>
          <p:nvPr/>
        </p:nvSpPr>
        <p:spPr>
          <a:xfrm>
            <a:off x="4854633" y="1532369"/>
            <a:ext cx="3362498" cy="436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F8AED08-9DB9-423C-B79E-16C562A06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172" y="1792857"/>
            <a:ext cx="6598528" cy="353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3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>
          <a:xfrm>
            <a:off x="407989" y="772311"/>
            <a:ext cx="10310600" cy="415498"/>
          </a:xfrm>
        </p:spPr>
        <p:txBody>
          <a:bodyPr/>
          <a:lstStyle/>
          <a:p>
            <a:r>
              <a:rPr lang="en-GB" dirty="0"/>
              <a:t>Using the bucket force on a bunched beam to counteract the laser force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DF2A5A8-4852-499B-A3F9-8742CC342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307432"/>
            <a:ext cx="5952837" cy="4940241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6A5361F-9FA7-4724-99D1-42E1E83432EC}"/>
              </a:ext>
            </a:extLst>
          </p:cNvPr>
          <p:cNvGrpSpPr/>
          <p:nvPr/>
        </p:nvGrpSpPr>
        <p:grpSpPr>
          <a:xfrm>
            <a:off x="6409547" y="2100055"/>
            <a:ext cx="5590826" cy="3398366"/>
            <a:chOff x="6409547" y="1693170"/>
            <a:chExt cx="5590826" cy="339836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14AA5941-9863-4F14-8B47-4C941B6F59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3001" t="53206" r="47837" b="37735"/>
            <a:stretch/>
          </p:blipFill>
          <p:spPr>
            <a:xfrm>
              <a:off x="6409547" y="1693170"/>
              <a:ext cx="3504472" cy="1035444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74666618-84F3-4134-B937-64DCBDB6B2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2587" t="53206" r="26217" b="37735"/>
            <a:stretch/>
          </p:blipFill>
          <p:spPr>
            <a:xfrm>
              <a:off x="7332699" y="3089066"/>
              <a:ext cx="3876356" cy="1035444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F3DF0642-4A5D-4FBD-80F8-3F4B62E2A1D6}"/>
                </a:ext>
              </a:extLst>
            </p:cNvPr>
            <p:cNvSpPr txBox="1"/>
            <p:nvPr/>
          </p:nvSpPr>
          <p:spPr>
            <a:xfrm>
              <a:off x="6409547" y="4445205"/>
              <a:ext cx="55908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detuning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range</a:t>
              </a:r>
              <a:r>
                <a:rPr lang="de-DE" dirty="0">
                  <a:solidFill>
                    <a:schemeClr val="accent1"/>
                  </a:solidFill>
                </a:rPr>
                <a:t> in lab. </a:t>
              </a:r>
              <a:r>
                <a:rPr lang="de-DE" dirty="0" err="1">
                  <a:solidFill>
                    <a:schemeClr val="accent1"/>
                  </a:solidFill>
                </a:rPr>
                <a:t>frame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needed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to</a:t>
              </a:r>
              <a:r>
                <a:rPr lang="de-DE" dirty="0">
                  <a:solidFill>
                    <a:schemeClr val="accent1"/>
                  </a:solidFill>
                </a:rPr>
                <a:t> cool an </a:t>
              </a:r>
              <a:r>
                <a:rPr lang="de-DE" dirty="0" err="1">
                  <a:solidFill>
                    <a:schemeClr val="accent1"/>
                  </a:solidFill>
                </a:rPr>
                <a:t>ion</a:t>
              </a:r>
              <a:r>
                <a:rPr lang="de-DE" dirty="0">
                  <a:solidFill>
                    <a:schemeClr val="accent1"/>
                  </a:solidFill>
                </a:rPr>
                <a:t> beam</a:t>
              </a:r>
            </a:p>
            <a:p>
              <a:r>
                <a:rPr lang="de-DE" dirty="0" err="1">
                  <a:solidFill>
                    <a:schemeClr val="accent1"/>
                  </a:solidFill>
                </a:rPr>
                <a:t>with</a:t>
              </a:r>
              <a:r>
                <a:rPr lang="de-DE" dirty="0">
                  <a:solidFill>
                    <a:schemeClr val="accent1"/>
                  </a:solidFill>
                </a:rPr>
                <a:t> a </a:t>
              </a:r>
              <a:r>
                <a:rPr lang="de-DE" dirty="0" err="1">
                  <a:solidFill>
                    <a:schemeClr val="accent1"/>
                  </a:solidFill>
                </a:rPr>
                <a:t>given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momentum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spread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5D6B2E26-76A8-4BE2-9101-59F306473F7B}"/>
              </a:ext>
            </a:extLst>
          </p:cNvPr>
          <p:cNvSpPr txBox="1"/>
          <p:nvPr/>
        </p:nvSpPr>
        <p:spPr>
          <a:xfrm rot="16200000">
            <a:off x="-1136676" y="5031782"/>
            <a:ext cx="25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PRA 100, L010803 (2024)</a:t>
            </a:r>
          </a:p>
        </p:txBody>
      </p:sp>
    </p:spTree>
    <p:extLst>
      <p:ext uri="{BB962C8B-B14F-4D97-AF65-F5344CB8AC3E}">
        <p14:creationId xmlns:p14="http://schemas.microsoft.com/office/powerpoint/2010/main" val="54834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Using pulsed lasers for broadband cooling of ion beams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37B318F-F8DE-41CF-94A9-1255AA5A1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1453397"/>
            <a:ext cx="6667169" cy="4154417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CDE91756-0BBA-4FDD-B3A9-1A5388BAD0F5}"/>
              </a:ext>
            </a:extLst>
          </p:cNvPr>
          <p:cNvSpPr/>
          <p:nvPr/>
        </p:nvSpPr>
        <p:spPr>
          <a:xfrm flipH="1">
            <a:off x="2310662" y="3483067"/>
            <a:ext cx="3847310" cy="284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5B207F2-08FF-410A-BF00-8B14E4D9DCFA}"/>
              </a:ext>
            </a:extLst>
          </p:cNvPr>
          <p:cNvSpPr/>
          <p:nvPr/>
        </p:nvSpPr>
        <p:spPr>
          <a:xfrm flipH="1">
            <a:off x="2913342" y="3794823"/>
            <a:ext cx="2557879" cy="318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DCF1E109-7744-4010-B347-490FAF6A0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206" y="1951382"/>
            <a:ext cx="4793945" cy="315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6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A pulsed laser is many </a:t>
            </a:r>
            <a:r>
              <a:rPr lang="en-GB" dirty="0" err="1"/>
              <a:t>cw</a:t>
            </a:r>
            <a:r>
              <a:rPr lang="en-GB" dirty="0"/>
              <a:t> lasers working in parallel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6EA6F96-9C9D-4F33-BAFC-28F46C18DE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39" t="56171" r="61980" b="34104"/>
          <a:stretch/>
        </p:blipFill>
        <p:spPr>
          <a:xfrm>
            <a:off x="7295410" y="1542009"/>
            <a:ext cx="801186" cy="111128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A75DF6A0-3A42-446C-8E2C-A5751ECBB1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69" t="55788" r="26275" b="34487"/>
          <a:stretch/>
        </p:blipFill>
        <p:spPr>
          <a:xfrm>
            <a:off x="8171929" y="1542009"/>
            <a:ext cx="3850899" cy="1111280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562458B4-AC67-44A4-B9A2-5D8A588F8B51}"/>
              </a:ext>
            </a:extLst>
          </p:cNvPr>
          <p:cNvSpPr txBox="1"/>
          <p:nvPr/>
        </p:nvSpPr>
        <p:spPr>
          <a:xfrm>
            <a:off x="7256035" y="2673853"/>
            <a:ext cx="5035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(</a:t>
            </a:r>
            <a:r>
              <a:rPr lang="de-DE" dirty="0" err="1">
                <a:solidFill>
                  <a:schemeClr val="accent1"/>
                </a:solidFill>
              </a:rPr>
              <a:t>bandwidth</a:t>
            </a:r>
            <a:r>
              <a:rPr lang="de-DE" dirty="0">
                <a:solidFill>
                  <a:schemeClr val="accent1"/>
                </a:solidFill>
              </a:rPr>
              <a:t> of </a:t>
            </a:r>
            <a:r>
              <a:rPr lang="de-DE" dirty="0" err="1">
                <a:solidFill>
                  <a:schemeClr val="accent1"/>
                </a:solidFill>
              </a:rPr>
              <a:t>laser</a:t>
            </a:r>
            <a:r>
              <a:rPr lang="de-DE" dirty="0">
                <a:solidFill>
                  <a:schemeClr val="accent1"/>
                </a:solidFill>
              </a:rPr>
              <a:t> pulse </a:t>
            </a:r>
            <a:r>
              <a:rPr lang="de-DE" dirty="0" err="1">
                <a:solidFill>
                  <a:schemeClr val="accent1"/>
                </a:solidFill>
              </a:rPr>
              <a:t>needed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to</a:t>
            </a:r>
            <a:r>
              <a:rPr lang="de-DE" dirty="0">
                <a:solidFill>
                  <a:schemeClr val="accent1"/>
                </a:solidFill>
              </a:rPr>
              <a:t> cool </a:t>
            </a:r>
            <a:r>
              <a:rPr lang="de-DE" dirty="0" err="1">
                <a:solidFill>
                  <a:schemeClr val="accent1"/>
                </a:solidFill>
              </a:rPr>
              <a:t>ion</a:t>
            </a:r>
            <a:r>
              <a:rPr lang="de-DE" dirty="0">
                <a:solidFill>
                  <a:schemeClr val="accent1"/>
                </a:solidFill>
              </a:rPr>
              <a:t> beam)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14E79A7-CDC7-4EB5-B8D6-EF02CDA8C459}"/>
              </a:ext>
            </a:extLst>
          </p:cNvPr>
          <p:cNvGrpSpPr/>
          <p:nvPr/>
        </p:nvGrpSpPr>
        <p:grpSpPr>
          <a:xfrm>
            <a:off x="7256035" y="3601074"/>
            <a:ext cx="3995979" cy="2359398"/>
            <a:chOff x="7256035" y="3601074"/>
            <a:chExt cx="3995979" cy="2359398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2DCB52FD-2DB5-44D8-98C3-FB9A95BAA9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6713" t="81364" r="58747" b="8911"/>
            <a:stretch/>
          </p:blipFill>
          <p:spPr>
            <a:xfrm>
              <a:off x="7295410" y="3601074"/>
              <a:ext cx="830281" cy="111128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9D0C09C6-FB14-4D79-98BD-604DCE2E40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2858" t="81364" r="30301" b="8911"/>
            <a:stretch/>
          </p:blipFill>
          <p:spPr>
            <a:xfrm>
              <a:off x="8171929" y="3601074"/>
              <a:ext cx="3080085" cy="1111280"/>
            </a:xfrm>
            <a:prstGeom prst="rect">
              <a:avLst/>
            </a:prstGeom>
          </p:spPr>
        </p:pic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8DBA6F58-03C4-4742-B6C3-6A4D5CFBB1EF}"/>
                </a:ext>
              </a:extLst>
            </p:cNvPr>
            <p:cNvSpPr txBox="1"/>
            <p:nvPr/>
          </p:nvSpPr>
          <p:spPr>
            <a:xfrm>
              <a:off x="7295410" y="4689936"/>
              <a:ext cx="2183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laser</a:t>
              </a:r>
              <a:r>
                <a:rPr lang="de-DE" dirty="0">
                  <a:solidFill>
                    <a:schemeClr val="accent1"/>
                  </a:solidFill>
                </a:rPr>
                <a:t> pulse </a:t>
              </a:r>
              <a:r>
                <a:rPr lang="de-DE" dirty="0" err="1">
                  <a:solidFill>
                    <a:schemeClr val="accent1"/>
                  </a:solidFill>
                </a:rPr>
                <a:t>duration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409A02F7-33A1-4E70-845B-17C761C2FD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4785" t="71279" r="47352" b="24261"/>
            <a:stretch/>
          </p:blipFill>
          <p:spPr>
            <a:xfrm>
              <a:off x="7256035" y="5450718"/>
              <a:ext cx="3266858" cy="509754"/>
            </a:xfrm>
            <a:prstGeom prst="rect">
              <a:avLst/>
            </a:prstGeom>
          </p:spPr>
        </p:pic>
      </p:grpSp>
      <p:pic>
        <p:nvPicPr>
          <p:cNvPr id="1026" name="Picture 2" descr="Ultrafast Lasers – The Basic Principles of Ultrafast Coherence">
            <a:extLst>
              <a:ext uri="{FF2B5EF4-FFF2-40B4-BE49-F238E27FC236}">
                <a16:creationId xmlns:a16="http://schemas.microsoft.com/office/drawing/2014/main" id="{9AB0159D-5D94-485E-A309-5029F19BC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44" y="2032007"/>
            <a:ext cx="44577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91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Pulsed laser cooling prevents instabilities for intense ion beams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DE91756-0BBA-4FDD-B3A9-1A5388BAD0F5}"/>
              </a:ext>
            </a:extLst>
          </p:cNvPr>
          <p:cNvSpPr/>
          <p:nvPr/>
        </p:nvSpPr>
        <p:spPr>
          <a:xfrm flipH="1">
            <a:off x="2310662" y="3483067"/>
            <a:ext cx="3847310" cy="284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5B207F2-08FF-410A-BF00-8B14E4D9DCFA}"/>
              </a:ext>
            </a:extLst>
          </p:cNvPr>
          <p:cNvSpPr/>
          <p:nvPr/>
        </p:nvSpPr>
        <p:spPr>
          <a:xfrm flipH="1">
            <a:off x="2913342" y="3794823"/>
            <a:ext cx="2557879" cy="318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DF015D4-1D00-46FE-B01E-48F6EA36C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379" y="1266168"/>
            <a:ext cx="4805719" cy="360428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26D7440-48DF-4D2D-A30E-D6C4979A364A}"/>
              </a:ext>
            </a:extLst>
          </p:cNvPr>
          <p:cNvSpPr txBox="1"/>
          <p:nvPr/>
        </p:nvSpPr>
        <p:spPr>
          <a:xfrm>
            <a:off x="7770502" y="4950482"/>
            <a:ext cx="3823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For </a:t>
            </a:r>
            <a:r>
              <a:rPr lang="de-DE" dirty="0" err="1"/>
              <a:t>intense</a:t>
            </a:r>
            <a:r>
              <a:rPr lang="de-DE" dirty="0"/>
              <a:t> </a:t>
            </a:r>
            <a:r>
              <a:rPr lang="de-DE" dirty="0" err="1"/>
              <a:t>beams</a:t>
            </a:r>
            <a:r>
              <a:rPr lang="de-DE" dirty="0"/>
              <a:t> </a:t>
            </a:r>
            <a:r>
              <a:rPr lang="de-DE" dirty="0" err="1"/>
              <a:t>pulsed</a:t>
            </a:r>
            <a:r>
              <a:rPr lang="de-DE" dirty="0"/>
              <a:t> </a:t>
            </a:r>
            <a:r>
              <a:rPr lang="de-DE" dirty="0" err="1"/>
              <a:t>laser</a:t>
            </a:r>
            <a:r>
              <a:rPr lang="de-DE" dirty="0"/>
              <a:t> </a:t>
            </a:r>
            <a:r>
              <a:rPr lang="de-DE" dirty="0" err="1"/>
              <a:t>cooling</a:t>
            </a:r>
            <a:r>
              <a:rPr lang="de-DE" dirty="0"/>
              <a:t> also </a:t>
            </a:r>
            <a:r>
              <a:rPr lang="de-DE" dirty="0" err="1"/>
              <a:t>prevents</a:t>
            </a:r>
            <a:r>
              <a:rPr lang="de-DE" dirty="0"/>
              <a:t> the </a:t>
            </a:r>
            <a:r>
              <a:rPr lang="de-DE" dirty="0" err="1"/>
              <a:t>microwave</a:t>
            </a:r>
            <a:r>
              <a:rPr lang="de-DE" dirty="0"/>
              <a:t> </a:t>
            </a:r>
            <a:r>
              <a:rPr lang="de-DE" dirty="0" err="1"/>
              <a:t>instability</a:t>
            </a:r>
            <a:r>
              <a:rPr lang="de-DE" dirty="0"/>
              <a:t> </a:t>
            </a:r>
            <a:r>
              <a:rPr lang="de-DE" dirty="0" err="1"/>
              <a:t>predicted</a:t>
            </a:r>
            <a:r>
              <a:rPr lang="de-DE" dirty="0"/>
              <a:t> for </a:t>
            </a:r>
            <a:r>
              <a:rPr lang="de-DE" dirty="0" err="1"/>
              <a:t>cw</a:t>
            </a:r>
            <a:r>
              <a:rPr lang="de-DE" dirty="0"/>
              <a:t> </a:t>
            </a:r>
            <a:r>
              <a:rPr lang="de-DE" dirty="0" err="1"/>
              <a:t>laser</a:t>
            </a:r>
            <a:r>
              <a:rPr lang="de-DE" dirty="0"/>
              <a:t> </a:t>
            </a:r>
            <a:r>
              <a:rPr lang="de-DE" dirty="0" err="1"/>
              <a:t>cooling</a:t>
            </a:r>
            <a:endParaRPr lang="de-DE" dirty="0"/>
          </a:p>
        </p:txBody>
      </p:sp>
      <p:pic>
        <p:nvPicPr>
          <p:cNvPr id="24" name="Picture 2" descr="Ultrafast Lasers – The Basic Principles of Ultrafast Coherence">
            <a:extLst>
              <a:ext uri="{FF2B5EF4-FFF2-40B4-BE49-F238E27FC236}">
                <a16:creationId xmlns:a16="http://schemas.microsoft.com/office/drawing/2014/main" id="{D48411A1-54FD-48D4-A53F-9B2625D94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44" y="2032007"/>
            <a:ext cx="44577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988D18B-E1D4-4ED1-8844-AB6B77A25BFE}"/>
              </a:ext>
            </a:extLst>
          </p:cNvPr>
          <p:cNvSpPr txBox="1"/>
          <p:nvPr/>
        </p:nvSpPr>
        <p:spPr>
          <a:xfrm rot="16200000">
            <a:off x="-1109644" y="5054546"/>
            <a:ext cx="2483821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de-DE" b="1" dirty="0"/>
              <a:t>PhD Thesis Lewin Eidam</a:t>
            </a:r>
          </a:p>
        </p:txBody>
      </p:sp>
    </p:spTree>
    <p:extLst>
      <p:ext uri="{BB962C8B-B14F-4D97-AF65-F5344CB8AC3E}">
        <p14:creationId xmlns:p14="http://schemas.microsoft.com/office/powerpoint/2010/main" val="208226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Intensity and average power of pulsed laser system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pic>
        <p:nvPicPr>
          <p:cNvPr id="13" name="Picture 8" descr="setup">
            <a:extLst>
              <a:ext uri="{FF2B5EF4-FFF2-40B4-BE49-F238E27FC236}">
                <a16:creationId xmlns:a16="http://schemas.microsoft.com/office/drawing/2014/main" id="{9DE13C3E-822D-4A6C-8AF2-7FE360DBD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59" y="1616432"/>
            <a:ext cx="6449291" cy="221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0544844-9B1A-454E-82BB-A7B65F2BDB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744" t="31017" r="23856" b="64071"/>
          <a:stretch/>
        </p:blipFill>
        <p:spPr>
          <a:xfrm>
            <a:off x="7295410" y="1434554"/>
            <a:ext cx="2267712" cy="56144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E0BBBAA9-C897-4AA7-AE6B-0365D32288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194" t="26079" r="26459" b="69009"/>
          <a:stretch/>
        </p:blipFill>
        <p:spPr>
          <a:xfrm>
            <a:off x="7295410" y="2405766"/>
            <a:ext cx="2806741" cy="561442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5D69964-4744-4D3A-8411-F6A98F1655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994" t="38098" r="38659" b="56990"/>
          <a:stretch/>
        </p:blipFill>
        <p:spPr>
          <a:xfrm>
            <a:off x="7295409" y="3376978"/>
            <a:ext cx="2806741" cy="561442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489FFB4A-89E7-41D5-BC7E-9E5DF5C706B5}"/>
              </a:ext>
            </a:extLst>
          </p:cNvPr>
          <p:cNvSpPr txBox="1"/>
          <p:nvPr/>
        </p:nvSpPr>
        <p:spPr>
          <a:xfrm>
            <a:off x="9875839" y="1537244"/>
            <a:ext cx="226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(</a:t>
            </a:r>
            <a:r>
              <a:rPr lang="de-DE" dirty="0" err="1">
                <a:solidFill>
                  <a:schemeClr val="accent1"/>
                </a:solidFill>
              </a:rPr>
              <a:t>fluence</a:t>
            </a:r>
            <a:r>
              <a:rPr lang="de-DE" dirty="0">
                <a:solidFill>
                  <a:schemeClr val="accent1"/>
                </a:solidFill>
              </a:rPr>
              <a:t> at </a:t>
            </a:r>
            <a:r>
              <a:rPr lang="de-DE" dirty="0" err="1">
                <a:solidFill>
                  <a:schemeClr val="accent1"/>
                </a:solidFill>
              </a:rPr>
              <a:t>saturation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6486C12-7CE4-4C2F-9D40-65A4FBD6C7FA}"/>
              </a:ext>
            </a:extLst>
          </p:cNvPr>
          <p:cNvSpPr txBox="1"/>
          <p:nvPr/>
        </p:nvSpPr>
        <p:spPr>
          <a:xfrm>
            <a:off x="10504152" y="2501821"/>
            <a:ext cx="163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(</a:t>
            </a:r>
            <a:r>
              <a:rPr lang="de-DE" dirty="0" err="1">
                <a:solidFill>
                  <a:schemeClr val="accent1"/>
                </a:solidFill>
              </a:rPr>
              <a:t>peak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intensity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D47B07D-8716-46BB-9BD9-1BBFB5042C3C}"/>
              </a:ext>
            </a:extLst>
          </p:cNvPr>
          <p:cNvSpPr txBox="1"/>
          <p:nvPr/>
        </p:nvSpPr>
        <p:spPr>
          <a:xfrm>
            <a:off x="10619696" y="3466398"/>
            <a:ext cx="152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(pulse </a:t>
            </a:r>
            <a:r>
              <a:rPr lang="de-DE" dirty="0" err="1">
                <a:solidFill>
                  <a:schemeClr val="accent1"/>
                </a:solidFill>
              </a:rPr>
              <a:t>energy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0AC57357-F152-4B28-90AE-61001CCE1018}"/>
              </a:ext>
            </a:extLst>
          </p:cNvPr>
          <p:cNvGrpSpPr/>
          <p:nvPr/>
        </p:nvGrpSpPr>
        <p:grpSpPr>
          <a:xfrm>
            <a:off x="407859" y="4316798"/>
            <a:ext cx="11735075" cy="617101"/>
            <a:chOff x="407859" y="4316798"/>
            <a:chExt cx="11735075" cy="617101"/>
          </a:xfrm>
        </p:grpSpPr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94A712B8-78AB-4DC9-8802-2FD7EEA8FC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980" t="48639" r="48444" b="45963"/>
            <a:stretch/>
          </p:blipFill>
          <p:spPr>
            <a:xfrm>
              <a:off x="407859" y="4316798"/>
              <a:ext cx="6140585" cy="617101"/>
            </a:xfrm>
            <a:prstGeom prst="rect">
              <a:avLst/>
            </a:prstGeom>
          </p:spPr>
        </p:pic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40932C15-07AA-4A9E-A7BD-69B66E446EA8}"/>
                </a:ext>
              </a:extLst>
            </p:cNvPr>
            <p:cNvSpPr txBox="1"/>
            <p:nvPr/>
          </p:nvSpPr>
          <p:spPr>
            <a:xfrm>
              <a:off x="10002412" y="4487235"/>
              <a:ext cx="2140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peak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laser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intensity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8C883DC-A9AC-4CE5-AEAA-F48282DAB55B}"/>
              </a:ext>
            </a:extLst>
          </p:cNvPr>
          <p:cNvGrpSpPr/>
          <p:nvPr/>
        </p:nvGrpSpPr>
        <p:grpSpPr>
          <a:xfrm>
            <a:off x="407859" y="5241568"/>
            <a:ext cx="11735075" cy="759981"/>
            <a:chOff x="407859" y="5241568"/>
            <a:chExt cx="11735075" cy="759981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E155477A-A289-4E1B-801E-EDD85E921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6360" t="8293" r="30636" b="85058"/>
            <a:stretch/>
          </p:blipFill>
          <p:spPr>
            <a:xfrm>
              <a:off x="407859" y="5241568"/>
              <a:ext cx="6035645" cy="759981"/>
            </a:xfrm>
            <a:prstGeom prst="rect">
              <a:avLst/>
            </a:prstGeom>
          </p:spPr>
        </p:pic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B190D69B-4697-403D-982F-14B3237BE370}"/>
                </a:ext>
              </a:extLst>
            </p:cNvPr>
            <p:cNvSpPr txBox="1"/>
            <p:nvPr/>
          </p:nvSpPr>
          <p:spPr>
            <a:xfrm>
              <a:off x="9928545" y="5436892"/>
              <a:ext cx="22143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average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laser</a:t>
              </a:r>
              <a:r>
                <a:rPr lang="de-DE" dirty="0">
                  <a:solidFill>
                    <a:schemeClr val="accent1"/>
                  </a:solidFill>
                </a:rPr>
                <a:t> power)</a:t>
              </a:r>
            </a:p>
          </p:txBody>
        </p:sp>
      </p:grpSp>
      <p:sp>
        <p:nvSpPr>
          <p:cNvPr id="32" name="Foliennummernplatzhalter 10">
            <a:extLst>
              <a:ext uri="{FF2B5EF4-FFF2-40B4-BE49-F238E27FC236}">
                <a16:creationId xmlns:a16="http://schemas.microsoft.com/office/drawing/2014/main" id="{72398F49-0085-4AE0-B72D-239C88C17D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774769" y="6601055"/>
            <a:ext cx="410759" cy="153888"/>
          </a:xfrm>
        </p:spPr>
        <p:txBody>
          <a:bodyPr/>
          <a:lstStyle/>
          <a:p>
            <a:fld id="{D11CC4C3-4EB1-43F1-8C46-25E05ABF4C5B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771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Towards high ion beam energies and highly charged ions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52BB47DF-BEF6-4698-9CA1-30275FD7F4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774769" y="6601055"/>
            <a:ext cx="410759" cy="153888"/>
          </a:xfrm>
        </p:spPr>
        <p:txBody>
          <a:bodyPr/>
          <a:lstStyle/>
          <a:p>
            <a:fld id="{D11CC4C3-4EB1-43F1-8C46-25E05ABF4C5B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15" name="Picture 8" descr="FOAD004f01">
            <a:extLst>
              <a:ext uri="{FF2B5EF4-FFF2-40B4-BE49-F238E27FC236}">
                <a16:creationId xmlns:a16="http://schemas.microsoft.com/office/drawing/2014/main" id="{B2FF68BC-8F77-45EF-90ED-862E18D38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57" y="1572597"/>
            <a:ext cx="6913563" cy="477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F096B6E-B37A-4197-9F3B-D88D016017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603" t="44338" r="46488" b="50000"/>
          <a:stretch/>
        </p:blipFill>
        <p:spPr>
          <a:xfrm>
            <a:off x="7398320" y="1436304"/>
            <a:ext cx="3823857" cy="64716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49E8538-3CED-4466-91B7-3082CCDC76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345" t="44376" r="35359" b="49962"/>
          <a:stretch/>
        </p:blipFill>
        <p:spPr>
          <a:xfrm>
            <a:off x="8486996" y="2310626"/>
            <a:ext cx="2065793" cy="64716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D602C40-5CF8-4696-ACC1-4F5CAB9738FC}"/>
              </a:ext>
            </a:extLst>
          </p:cNvPr>
          <p:cNvSpPr txBox="1"/>
          <p:nvPr/>
        </p:nvSpPr>
        <p:spPr>
          <a:xfrm>
            <a:off x="7398320" y="4749398"/>
            <a:ext cx="40798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chemeClr val="accent1"/>
                </a:solidFill>
              </a:rPr>
              <a:t>Example</a:t>
            </a:r>
            <a:r>
              <a:rPr lang="de-DE" b="1" dirty="0">
                <a:solidFill>
                  <a:schemeClr val="accent1"/>
                </a:solidFill>
              </a:rPr>
              <a:t>:</a:t>
            </a:r>
          </a:p>
          <a:p>
            <a:r>
              <a:rPr lang="de-DE" dirty="0">
                <a:solidFill>
                  <a:schemeClr val="accent1"/>
                </a:solidFill>
              </a:rPr>
              <a:t>Li-like U</a:t>
            </a:r>
            <a:r>
              <a:rPr lang="de-DE" baseline="30000" dirty="0">
                <a:solidFill>
                  <a:schemeClr val="accent1"/>
                </a:solidFill>
              </a:rPr>
              <a:t>89+</a:t>
            </a:r>
            <a:r>
              <a:rPr lang="de-DE" dirty="0">
                <a:solidFill>
                  <a:schemeClr val="accent1"/>
                </a:solidFill>
              </a:rPr>
              <a:t> at </a:t>
            </a:r>
            <a:r>
              <a:rPr lang="de-DE" dirty="0">
                <a:solidFill>
                  <a:schemeClr val="accent1"/>
                </a:solidFill>
                <a:sym typeface="Symbol" panose="05050102010706020507" pitchFamily="18" charset="2"/>
              </a:rPr>
              <a:t>=25.86 </a:t>
            </a:r>
            <a:r>
              <a:rPr lang="de-DE" dirty="0" err="1">
                <a:solidFill>
                  <a:schemeClr val="accent1"/>
                </a:solidFill>
                <a:sym typeface="Symbol" panose="05050102010706020507" pitchFamily="18" charset="2"/>
              </a:rPr>
              <a:t>means</a:t>
            </a:r>
            <a:r>
              <a:rPr lang="de-DE" dirty="0">
                <a:solidFill>
                  <a:schemeClr val="accent1"/>
                </a:solidFill>
                <a:sym typeface="Symbol" panose="05050102010706020507" pitchFamily="18" charset="2"/>
              </a:rPr>
              <a:t> </a:t>
            </a:r>
            <a:r>
              <a:rPr lang="de-DE" dirty="0" err="1">
                <a:solidFill>
                  <a:schemeClr val="accent1"/>
                </a:solidFill>
                <a:sym typeface="Symbol" panose="05050102010706020507" pitchFamily="18" charset="2"/>
              </a:rPr>
              <a:t>scattering</a:t>
            </a:r>
            <a:r>
              <a:rPr lang="de-DE" dirty="0">
                <a:solidFill>
                  <a:schemeClr val="accent1"/>
                </a:solidFill>
                <a:sym typeface="Symbol" panose="05050102010706020507" pitchFamily="18" charset="2"/>
              </a:rPr>
              <a:t> of</a:t>
            </a:r>
          </a:p>
          <a:p>
            <a:r>
              <a:rPr lang="de-DE" dirty="0" err="1">
                <a:solidFill>
                  <a:schemeClr val="accent1"/>
                </a:solidFill>
                <a:sym typeface="Symbol" panose="05050102010706020507" pitchFamily="18" charset="2"/>
              </a:rPr>
              <a:t>roughly</a:t>
            </a:r>
            <a:r>
              <a:rPr lang="de-DE" dirty="0">
                <a:solidFill>
                  <a:schemeClr val="accent1"/>
                </a:solidFill>
                <a:sym typeface="Symbol" panose="05050102010706020507" pitchFamily="18" charset="2"/>
              </a:rPr>
              <a:t> 4 </a:t>
            </a:r>
            <a:r>
              <a:rPr lang="de-DE" dirty="0" err="1">
                <a:solidFill>
                  <a:schemeClr val="accent1"/>
                </a:solidFill>
                <a:sym typeface="Symbol" panose="05050102010706020507" pitchFamily="18" charset="2"/>
              </a:rPr>
              <a:t>photons</a:t>
            </a:r>
            <a:r>
              <a:rPr lang="de-DE" dirty="0">
                <a:solidFill>
                  <a:schemeClr val="accent1"/>
                </a:solidFill>
                <a:sym typeface="Symbol" panose="05050102010706020507" pitchFamily="18" charset="2"/>
              </a:rPr>
              <a:t> per turn 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98332CE-ED73-42C2-BF30-66DA7845BBC0}"/>
              </a:ext>
            </a:extLst>
          </p:cNvPr>
          <p:cNvSpPr txBox="1"/>
          <p:nvPr/>
        </p:nvSpPr>
        <p:spPr>
          <a:xfrm>
            <a:off x="7395818" y="3052624"/>
            <a:ext cx="4156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(maximum </a:t>
            </a:r>
            <a:r>
              <a:rPr lang="de-DE" dirty="0" err="1">
                <a:solidFill>
                  <a:schemeClr val="accent1"/>
                </a:solidFill>
              </a:rPr>
              <a:t>laser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force</a:t>
            </a:r>
            <a:r>
              <a:rPr lang="de-DE" dirty="0">
                <a:solidFill>
                  <a:schemeClr val="accent1"/>
                </a:solidFill>
              </a:rPr>
              <a:t> in </a:t>
            </a:r>
            <a:r>
              <a:rPr lang="de-DE" dirty="0" err="1">
                <a:solidFill>
                  <a:schemeClr val="accent1"/>
                </a:solidFill>
              </a:rPr>
              <a:t>laboratory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frame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A2A8812B-DA03-4E5E-9BEF-456E3A1170C3}"/>
              </a:ext>
            </a:extLst>
          </p:cNvPr>
          <p:cNvGrpSpPr/>
          <p:nvPr/>
        </p:nvGrpSpPr>
        <p:grpSpPr>
          <a:xfrm>
            <a:off x="7395818" y="3529625"/>
            <a:ext cx="4125046" cy="1046150"/>
            <a:chOff x="7395818" y="3529625"/>
            <a:chExt cx="4125046" cy="1046150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D3E2C12D-B08C-487C-9CDF-2B2C8F7689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186" t="63218" r="60272" b="31178"/>
            <a:stretch/>
          </p:blipFill>
          <p:spPr>
            <a:xfrm>
              <a:off x="7398320" y="3529625"/>
              <a:ext cx="4122544" cy="640566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D7F057A-3613-419A-AC16-C8A2FEBF3DC0}"/>
                </a:ext>
              </a:extLst>
            </p:cNvPr>
            <p:cNvSpPr txBox="1"/>
            <p:nvPr/>
          </p:nvSpPr>
          <p:spPr>
            <a:xfrm>
              <a:off x="7395818" y="4206443"/>
              <a:ext cx="3714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minimum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temperature</a:t>
              </a:r>
              <a:r>
                <a:rPr lang="de-DE" dirty="0">
                  <a:solidFill>
                    <a:schemeClr val="accent1"/>
                  </a:solidFill>
                </a:rPr>
                <a:t> in </a:t>
              </a:r>
              <a:r>
                <a:rPr lang="de-DE" dirty="0" err="1">
                  <a:solidFill>
                    <a:schemeClr val="accent1"/>
                  </a:solidFill>
                </a:rPr>
                <a:t>rest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frame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</p:grpSp>
      <p:sp>
        <p:nvSpPr>
          <p:cNvPr id="14" name="Text Box 9">
            <a:extLst>
              <a:ext uri="{FF2B5EF4-FFF2-40B4-BE49-F238E27FC236}">
                <a16:creationId xmlns:a16="http://schemas.microsoft.com/office/drawing/2014/main" id="{5B419C3E-CD5F-4E20-AA6E-916EF4DB1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896" y="4522023"/>
            <a:ext cx="2679700" cy="8636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GB" altLang="de-DE" sz="1800" b="1">
                <a:solidFill>
                  <a:srgbClr val="00519E"/>
                </a:solidFill>
              </a:rPr>
              <a:t>rhombs/solid:   Li-like</a:t>
            </a:r>
          </a:p>
          <a:p>
            <a:pPr algn="l">
              <a:lnSpc>
                <a:spcPct val="120000"/>
              </a:lnSpc>
            </a:pPr>
            <a:r>
              <a:rPr lang="de-DE" altLang="de-DE" sz="1800" b="1">
                <a:solidFill>
                  <a:srgbClr val="00519E"/>
                </a:solidFill>
              </a:rPr>
              <a:t>circles/dashed: Na-like</a:t>
            </a:r>
            <a:endParaRPr lang="en-GB" altLang="de-DE" sz="1800" b="1">
              <a:solidFill>
                <a:srgbClr val="0051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88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cooling at SIS100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>
          <a:xfrm>
            <a:off x="407989" y="772311"/>
            <a:ext cx="9467850" cy="415498"/>
          </a:xfrm>
        </p:spPr>
        <p:txBody>
          <a:bodyPr/>
          <a:lstStyle/>
          <a:p>
            <a:r>
              <a:rPr lang="en-GB" dirty="0"/>
              <a:t>A dedicated laser cooling </a:t>
            </a:r>
            <a:r>
              <a:rPr lang="en-GB" dirty="0" err="1"/>
              <a:t>infrastruture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52BB47DF-BEF6-4698-9CA1-30275FD7F4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774769" y="6601055"/>
            <a:ext cx="410759" cy="153888"/>
          </a:xfrm>
        </p:spPr>
        <p:txBody>
          <a:bodyPr/>
          <a:lstStyle/>
          <a:p>
            <a:fld id="{D11CC4C3-4EB1-43F1-8C46-25E05ABF4C5B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8B8F828E-84D8-4222-A4F9-F268E9E215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"/>
          <a:stretch/>
        </p:blipFill>
        <p:spPr>
          <a:xfrm>
            <a:off x="22755" y="1698844"/>
            <a:ext cx="5054245" cy="4166029"/>
          </a:xfrm>
          <a:prstGeom prst="rect">
            <a:avLst/>
          </a:prstGeom>
        </p:spPr>
      </p:pic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F95BF2D-C60F-4935-81B8-3E854E05FEBD}"/>
              </a:ext>
            </a:extLst>
          </p:cNvPr>
          <p:cNvCxnSpPr/>
          <p:nvPr/>
        </p:nvCxnSpPr>
        <p:spPr>
          <a:xfrm>
            <a:off x="3740384" y="1964744"/>
            <a:ext cx="1336617" cy="48006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16668844-AC71-498E-9B07-ECA1FD644060}"/>
              </a:ext>
            </a:extLst>
          </p:cNvPr>
          <p:cNvSpPr/>
          <p:nvPr/>
        </p:nvSpPr>
        <p:spPr>
          <a:xfrm>
            <a:off x="3542264" y="1907594"/>
            <a:ext cx="396240" cy="1143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26" name="Textfeld 31">
            <a:extLst>
              <a:ext uri="{FF2B5EF4-FFF2-40B4-BE49-F238E27FC236}">
                <a16:creationId xmlns:a16="http://schemas.microsoft.com/office/drawing/2014/main" id="{84E08F3E-7554-4506-83A6-98AFDBE9B556}"/>
              </a:ext>
            </a:extLst>
          </p:cNvPr>
          <p:cNvSpPr txBox="1"/>
          <p:nvPr/>
        </p:nvSpPr>
        <p:spPr>
          <a:xfrm>
            <a:off x="5077001" y="2209566"/>
            <a:ext cx="2054282" cy="55399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latin typeface="+mj-lt"/>
                <a:cs typeface="Calibri" panose="020F0502020204030204" pitchFamily="34" charset="0"/>
              </a:rPr>
              <a:t>laser </a:t>
            </a:r>
            <a:r>
              <a:rPr lang="de-DE" dirty="0" err="1">
                <a:latin typeface="+mj-lt"/>
                <a:cs typeface="Calibri" panose="020F0502020204030204" pitchFamily="34" charset="0"/>
              </a:rPr>
              <a:t>cooling</a:t>
            </a:r>
            <a:r>
              <a:rPr lang="de-DE" dirty="0">
                <a:latin typeface="+mj-lt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+mj-lt"/>
                <a:cs typeface="Calibri" panose="020F0502020204030204" pitchFamily="34" charset="0"/>
              </a:rPr>
              <a:t>area</a:t>
            </a:r>
            <a:endParaRPr lang="de-DE" dirty="0">
              <a:latin typeface="+mj-lt"/>
              <a:cs typeface="Calibri" panose="020F0502020204030204" pitchFamily="34" charset="0"/>
            </a:endParaRPr>
          </a:p>
          <a:p>
            <a:pPr algn="l"/>
            <a:r>
              <a:rPr lang="de-DE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(&amp; laser </a:t>
            </a:r>
            <a:r>
              <a:rPr lang="de-DE" sz="11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spectroscopy</a:t>
            </a:r>
            <a:r>
              <a:rPr lang="de-DE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199F918-2CC4-4D66-A81F-AB534A6676D3}"/>
              </a:ext>
            </a:extLst>
          </p:cNvPr>
          <p:cNvGrpSpPr/>
          <p:nvPr/>
        </p:nvGrpSpPr>
        <p:grpSpPr>
          <a:xfrm>
            <a:off x="7035517" y="975107"/>
            <a:ext cx="5150011" cy="5433741"/>
            <a:chOff x="7495815" y="1460764"/>
            <a:chExt cx="4689713" cy="4948084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8237C8F3-0E7A-490D-8761-DB2A158C6A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5815" y="1460764"/>
              <a:ext cx="4689713" cy="4948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feld 1">
              <a:extLst>
                <a:ext uri="{FF2B5EF4-FFF2-40B4-BE49-F238E27FC236}">
                  <a16:creationId xmlns:a16="http://schemas.microsoft.com/office/drawing/2014/main" id="{78ABEE4E-AC4A-48D0-94FC-97B789B27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38668" y="3491970"/>
              <a:ext cx="2076209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4500" b="1">
                  <a:solidFill>
                    <a:srgbClr val="0066CC"/>
                  </a:solidFill>
                </a:rPr>
                <a:t>SIS100</a:t>
              </a:r>
            </a:p>
          </p:txBody>
        </p:sp>
        <p:sp>
          <p:nvSpPr>
            <p:cNvPr id="19" name="Ellipse 2">
              <a:extLst>
                <a:ext uri="{FF2B5EF4-FFF2-40B4-BE49-F238E27FC236}">
                  <a16:creationId xmlns:a16="http://schemas.microsoft.com/office/drawing/2014/main" id="{FE3AB2BB-C760-4138-A455-CFD8DD299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5084" y="1720320"/>
              <a:ext cx="756047" cy="756047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7500" tIns="35100" rIns="67500" bIns="3510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 sz="1350"/>
            </a:p>
          </p:txBody>
        </p:sp>
        <p:sp>
          <p:nvSpPr>
            <p:cNvPr id="20" name="Textfeld 3">
              <a:extLst>
                <a:ext uri="{FF2B5EF4-FFF2-40B4-BE49-F238E27FC236}">
                  <a16:creationId xmlns:a16="http://schemas.microsoft.com/office/drawing/2014/main" id="{E1954A18-5234-4737-8869-909CDDA6CC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95815" y="1465796"/>
              <a:ext cx="1252266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1350" b="1" dirty="0" err="1">
                  <a:solidFill>
                    <a:srgbClr val="FF0000"/>
                  </a:solidFill>
                </a:rPr>
                <a:t>area</a:t>
              </a:r>
              <a:r>
                <a:rPr lang="de-DE" altLang="de-DE" sz="1350" b="1" dirty="0">
                  <a:solidFill>
                    <a:srgbClr val="FF0000"/>
                  </a:solidFill>
                </a:rPr>
                <a:t> </a:t>
              </a:r>
              <a:r>
                <a:rPr lang="de-DE" altLang="de-DE" sz="1350" b="1" dirty="0" err="1">
                  <a:solidFill>
                    <a:srgbClr val="FF0000"/>
                  </a:solidFill>
                </a:rPr>
                <a:t>for</a:t>
              </a:r>
              <a:r>
                <a:rPr lang="de-DE" altLang="de-DE" sz="1350" b="1" dirty="0">
                  <a:solidFill>
                    <a:srgbClr val="FF0000"/>
                  </a:solidFill>
                </a:rPr>
                <a:t> </a:t>
              </a:r>
            </a:p>
            <a:p>
              <a:pPr eaLnBrk="1" hangingPunct="1"/>
              <a:r>
                <a:rPr lang="de-DE" altLang="de-DE" sz="1350" b="1" dirty="0" err="1">
                  <a:solidFill>
                    <a:srgbClr val="FF0000"/>
                  </a:solidFill>
                </a:rPr>
                <a:t>laser</a:t>
              </a:r>
              <a:r>
                <a:rPr lang="de-DE" altLang="de-DE" sz="1350" b="1" dirty="0">
                  <a:solidFill>
                    <a:srgbClr val="FF0000"/>
                  </a:solidFill>
                </a:rPr>
                <a:t> </a:t>
              </a:r>
              <a:r>
                <a:rPr lang="de-DE" altLang="de-DE" sz="1350" b="1" dirty="0" err="1">
                  <a:solidFill>
                    <a:srgbClr val="FF0000"/>
                  </a:solidFill>
                </a:rPr>
                <a:t>cooling</a:t>
              </a:r>
              <a:endParaRPr lang="de-DE" altLang="de-DE" sz="135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Gerade Verbindung mit Pfeil 5">
              <a:extLst>
                <a:ext uri="{FF2B5EF4-FFF2-40B4-BE49-F238E27FC236}">
                  <a16:creationId xmlns:a16="http://schemas.microsoft.com/office/drawing/2014/main" id="{02331870-A1EF-4A66-A15F-FAA8FD8161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635084" y="6007853"/>
              <a:ext cx="1306424" cy="372693"/>
            </a:xfrm>
            <a:prstGeom prst="straightConnector1">
              <a:avLst/>
            </a:prstGeom>
            <a:noFill/>
            <a:ln w="762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" name="Textfeld 6">
              <a:extLst>
                <a:ext uri="{FF2B5EF4-FFF2-40B4-BE49-F238E27FC236}">
                  <a16:creationId xmlns:a16="http://schemas.microsoft.com/office/drawing/2014/main" id="{983C3C01-0336-4CE9-B97A-AB4AE8B280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1034" y="5979551"/>
              <a:ext cx="65915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b="1" dirty="0" err="1"/>
                <a:t>ions</a:t>
              </a:r>
              <a:endParaRPr lang="de-DE" altLang="de-DE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586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cooling at SIS100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>
          <a:xfrm>
            <a:off x="407988" y="772311"/>
            <a:ext cx="9632911" cy="415498"/>
          </a:xfrm>
        </p:spPr>
        <p:txBody>
          <a:bodyPr/>
          <a:lstStyle/>
          <a:p>
            <a:r>
              <a:rPr lang="en-GB" dirty="0"/>
              <a:t>20m overlap vs. 1084m circumference (2%, 277,000 times a second) 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52BB47DF-BEF6-4698-9CA1-30275FD7F4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774769" y="6601055"/>
            <a:ext cx="410759" cy="153888"/>
          </a:xfrm>
        </p:spPr>
        <p:txBody>
          <a:bodyPr/>
          <a:lstStyle/>
          <a:p>
            <a:fld id="{D11CC4C3-4EB1-43F1-8C46-25E05ABF4C5B}" type="slidenum">
              <a:rPr lang="de-DE" smtClean="0"/>
              <a:pPr/>
              <a:t>18</a:t>
            </a:fld>
            <a:endParaRPr lang="de-DE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19ECD97-7624-4B4C-A752-EDE497A8F0AF}"/>
              </a:ext>
            </a:extLst>
          </p:cNvPr>
          <p:cNvGrpSpPr/>
          <p:nvPr/>
        </p:nvGrpSpPr>
        <p:grpSpPr>
          <a:xfrm>
            <a:off x="-26250" y="1300562"/>
            <a:ext cx="9054778" cy="5000336"/>
            <a:chOff x="267779" y="56082"/>
            <a:chExt cx="8821147" cy="4871318"/>
          </a:xfrm>
        </p:grpSpPr>
        <p:pic>
          <p:nvPicPr>
            <p:cNvPr id="62" name="Grafik 61">
              <a:extLst>
                <a:ext uri="{FF2B5EF4-FFF2-40B4-BE49-F238E27FC236}">
                  <a16:creationId xmlns:a16="http://schemas.microsoft.com/office/drawing/2014/main" id="{AD1D95A0-0C34-4035-AAC0-110256603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633" y="1934505"/>
              <a:ext cx="8424000" cy="833288"/>
            </a:xfrm>
            <a:prstGeom prst="rect">
              <a:avLst/>
            </a:prstGeom>
          </p:spPr>
        </p:pic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791D46BA-A9A7-41F2-B762-040D04314392}"/>
                </a:ext>
              </a:extLst>
            </p:cNvPr>
            <p:cNvSpPr/>
            <p:nvPr/>
          </p:nvSpPr>
          <p:spPr>
            <a:xfrm>
              <a:off x="411481" y="1763487"/>
              <a:ext cx="6805748" cy="6072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50"/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A3607C1F-A994-4279-B3F3-6563E40941A1}"/>
                </a:ext>
              </a:extLst>
            </p:cNvPr>
            <p:cNvSpPr/>
            <p:nvPr/>
          </p:nvSpPr>
          <p:spPr>
            <a:xfrm>
              <a:off x="7491028" y="1750424"/>
              <a:ext cx="1479368" cy="6072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50"/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B82401D8-E1EA-478C-8FC8-95EED53E544B}"/>
                </a:ext>
              </a:extLst>
            </p:cNvPr>
            <p:cNvSpPr/>
            <p:nvPr/>
          </p:nvSpPr>
          <p:spPr>
            <a:xfrm>
              <a:off x="7001692" y="1824315"/>
              <a:ext cx="771131" cy="2615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50"/>
            </a:p>
          </p:txBody>
        </p: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949DE713-57B1-4644-898F-8864906C9BF5}"/>
                </a:ext>
              </a:extLst>
            </p:cNvPr>
            <p:cNvSpPr txBox="1"/>
            <p:nvPr/>
          </p:nvSpPr>
          <p:spPr>
            <a:xfrm>
              <a:off x="1518431" y="2739483"/>
              <a:ext cx="76174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/>
                <a:t>cavities</a:t>
              </a:r>
              <a:endParaRPr lang="de-DE" sz="1350" dirty="0"/>
            </a:p>
          </p:txBody>
        </p:sp>
        <p:sp>
          <p:nvSpPr>
            <p:cNvPr id="67" name="Textfeld 66">
              <a:extLst>
                <a:ext uri="{FF2B5EF4-FFF2-40B4-BE49-F238E27FC236}">
                  <a16:creationId xmlns:a16="http://schemas.microsoft.com/office/drawing/2014/main" id="{A9F93762-9A4D-42AA-B1B5-641D9F620689}"/>
                </a:ext>
              </a:extLst>
            </p:cNvPr>
            <p:cNvSpPr txBox="1"/>
            <p:nvPr/>
          </p:nvSpPr>
          <p:spPr>
            <a:xfrm>
              <a:off x="3350163" y="2731087"/>
              <a:ext cx="76174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/>
                <a:t>cavities</a:t>
              </a:r>
              <a:endParaRPr lang="de-DE" sz="1350" dirty="0"/>
            </a:p>
          </p:txBody>
        </p:sp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D4B93629-1D23-4B54-B0AD-6121A79733E6}"/>
                </a:ext>
              </a:extLst>
            </p:cNvPr>
            <p:cNvSpPr txBox="1"/>
            <p:nvPr/>
          </p:nvSpPr>
          <p:spPr>
            <a:xfrm>
              <a:off x="5299451" y="2722692"/>
              <a:ext cx="76174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/>
                <a:t>cavities</a:t>
              </a:r>
              <a:endParaRPr lang="de-DE" sz="1350" dirty="0"/>
            </a:p>
          </p:txBody>
        </p: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0417CBFA-1A5A-41C3-8EE0-67B551FD10C4}"/>
                </a:ext>
              </a:extLst>
            </p:cNvPr>
            <p:cNvSpPr txBox="1"/>
            <p:nvPr/>
          </p:nvSpPr>
          <p:spPr>
            <a:xfrm>
              <a:off x="7105053" y="2714296"/>
              <a:ext cx="76174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/>
                <a:t>cavities</a:t>
              </a:r>
              <a:endParaRPr lang="de-DE" sz="1350" dirty="0"/>
            </a:p>
          </p:txBody>
        </p:sp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30FAD1C9-E72E-4D09-8771-B853EBB4CBA5}"/>
                </a:ext>
              </a:extLst>
            </p:cNvPr>
            <p:cNvGrpSpPr/>
            <p:nvPr/>
          </p:nvGrpSpPr>
          <p:grpSpPr>
            <a:xfrm>
              <a:off x="306533" y="56082"/>
              <a:ext cx="8782393" cy="1403838"/>
              <a:chOff x="306533" y="56082"/>
              <a:chExt cx="8782393" cy="1403838"/>
            </a:xfrm>
          </p:grpSpPr>
          <p:pic>
            <p:nvPicPr>
              <p:cNvPr id="71" name="Grafik 70">
                <a:extLst>
                  <a:ext uri="{FF2B5EF4-FFF2-40B4-BE49-F238E27FC236}">
                    <a16:creationId xmlns:a16="http://schemas.microsoft.com/office/drawing/2014/main" id="{D7991C8D-1F21-48BE-877C-60E7A40146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6533" y="531439"/>
                <a:ext cx="2594700" cy="564302"/>
              </a:xfrm>
              <a:prstGeom prst="rect">
                <a:avLst/>
              </a:prstGeom>
            </p:spPr>
          </p:pic>
          <p:cxnSp>
            <p:nvCxnSpPr>
              <p:cNvPr id="72" name="Gerade Verbindung mit Pfeil 71">
                <a:extLst>
                  <a:ext uri="{FF2B5EF4-FFF2-40B4-BE49-F238E27FC236}">
                    <a16:creationId xmlns:a16="http://schemas.microsoft.com/office/drawing/2014/main" id="{041CB45D-6BF0-4BD1-92F4-33302EC7A1C3}"/>
                  </a:ext>
                </a:extLst>
              </p:cNvPr>
              <p:cNvCxnSpPr/>
              <p:nvPr/>
            </p:nvCxnSpPr>
            <p:spPr>
              <a:xfrm>
                <a:off x="1432209" y="217665"/>
                <a:ext cx="65340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feld 72">
                <a:extLst>
                  <a:ext uri="{FF2B5EF4-FFF2-40B4-BE49-F238E27FC236}">
                    <a16:creationId xmlns:a16="http://schemas.microsoft.com/office/drawing/2014/main" id="{5EFBCA66-574C-44DB-8BC8-EE154B8C14C7}"/>
                  </a:ext>
                </a:extLst>
              </p:cNvPr>
              <p:cNvSpPr txBox="1"/>
              <p:nvPr/>
            </p:nvSpPr>
            <p:spPr>
              <a:xfrm>
                <a:off x="6778708" y="1182921"/>
                <a:ext cx="92845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600" dirty="0"/>
                  <a:t>  1.00 cm =    1.843 m</a:t>
                </a:r>
              </a:p>
              <a:p>
                <a:r>
                  <a:rPr lang="de-DE" sz="600" dirty="0"/>
                  <a:t>24.20 cm = 44.60 m</a:t>
                </a:r>
              </a:p>
            </p:txBody>
          </p:sp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id="{200D0C37-3ADE-40B5-84F8-BAABC26D6B01}"/>
                  </a:ext>
                </a:extLst>
              </p:cNvPr>
              <p:cNvSpPr/>
              <p:nvPr/>
            </p:nvSpPr>
            <p:spPr>
              <a:xfrm>
                <a:off x="4596179" y="56082"/>
                <a:ext cx="1000595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600" dirty="0">
                    <a:solidFill>
                      <a:srgbClr val="FF0000"/>
                    </a:solidFill>
                  </a:rPr>
                  <a:t>T = 24.20 cm = 44.60 m</a:t>
                </a:r>
              </a:p>
            </p:txBody>
          </p:sp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BD7E252E-FBB4-40B6-8C12-0FCDB19B5C4D}"/>
                  </a:ext>
                </a:extLst>
              </p:cNvPr>
              <p:cNvSpPr txBox="1"/>
              <p:nvPr/>
            </p:nvSpPr>
            <p:spPr>
              <a:xfrm>
                <a:off x="3430624" y="979251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600" dirty="0"/>
                  <a:t>b</a:t>
                </a:r>
              </a:p>
            </p:txBody>
          </p:sp>
          <p:pic>
            <p:nvPicPr>
              <p:cNvPr id="76" name="Grafik 75">
                <a:extLst>
                  <a:ext uri="{FF2B5EF4-FFF2-40B4-BE49-F238E27FC236}">
                    <a16:creationId xmlns:a16="http://schemas.microsoft.com/office/drawing/2014/main" id="{DB084FD9-B566-4E07-A9FC-78A7647373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635" y="587275"/>
                <a:ext cx="2610258" cy="548100"/>
              </a:xfrm>
              <a:prstGeom prst="rect">
                <a:avLst/>
              </a:prstGeom>
            </p:spPr>
          </p:pic>
          <p:pic>
            <p:nvPicPr>
              <p:cNvPr id="77" name="Grafik 76">
                <a:extLst>
                  <a:ext uri="{FF2B5EF4-FFF2-40B4-BE49-F238E27FC236}">
                    <a16:creationId xmlns:a16="http://schemas.microsoft.com/office/drawing/2014/main" id="{6C6A9126-4C0D-42B2-ADDD-9EC727D676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02233" y="384357"/>
                <a:ext cx="2419200" cy="736702"/>
              </a:xfrm>
              <a:prstGeom prst="rect">
                <a:avLst/>
              </a:prstGeom>
            </p:spPr>
          </p:pic>
          <p:pic>
            <p:nvPicPr>
              <p:cNvPr id="78" name="Grafik 77">
                <a:extLst>
                  <a:ext uri="{FF2B5EF4-FFF2-40B4-BE49-F238E27FC236}">
                    <a16:creationId xmlns:a16="http://schemas.microsoft.com/office/drawing/2014/main" id="{95503E86-FC12-4BCD-8D85-9D7897610E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14018" y="579247"/>
                <a:ext cx="2467800" cy="474452"/>
              </a:xfrm>
              <a:prstGeom prst="rect">
                <a:avLst/>
              </a:prstGeom>
            </p:spPr>
          </p:pic>
          <p:sp>
            <p:nvSpPr>
              <p:cNvPr id="79" name="Pfeil nach rechts 9">
                <a:extLst>
                  <a:ext uri="{FF2B5EF4-FFF2-40B4-BE49-F238E27FC236}">
                    <a16:creationId xmlns:a16="http://schemas.microsoft.com/office/drawing/2014/main" id="{50BBCB6C-B55C-43F3-9103-5518721F0F9C}"/>
                  </a:ext>
                </a:extLst>
              </p:cNvPr>
              <p:cNvSpPr/>
              <p:nvPr/>
            </p:nvSpPr>
            <p:spPr>
              <a:xfrm rot="10800000">
                <a:off x="8403119" y="780880"/>
                <a:ext cx="476795" cy="255928"/>
              </a:xfrm>
              <a:prstGeom prst="right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1350"/>
              </a:p>
            </p:txBody>
          </p:sp>
          <p:sp>
            <p:nvSpPr>
              <p:cNvPr id="80" name="Textfeld 79">
                <a:extLst>
                  <a:ext uri="{FF2B5EF4-FFF2-40B4-BE49-F238E27FC236}">
                    <a16:creationId xmlns:a16="http://schemas.microsoft.com/office/drawing/2014/main" id="{FA4140CE-6FAD-4A98-9AF4-51D3AD24D96D}"/>
                  </a:ext>
                </a:extLst>
              </p:cNvPr>
              <p:cNvSpPr txBox="1"/>
              <p:nvPr/>
            </p:nvSpPr>
            <p:spPr>
              <a:xfrm>
                <a:off x="8452213" y="267960"/>
                <a:ext cx="636713" cy="507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350" b="1" dirty="0" err="1">
                    <a:solidFill>
                      <a:srgbClr val="FF0000"/>
                    </a:solidFill>
                  </a:rPr>
                  <a:t>ion</a:t>
                </a:r>
                <a:endParaRPr lang="de-DE" sz="1350" b="1" dirty="0">
                  <a:solidFill>
                    <a:srgbClr val="FF0000"/>
                  </a:solidFill>
                </a:endParaRPr>
              </a:p>
              <a:p>
                <a:r>
                  <a:rPr lang="de-DE" sz="1350" b="1" dirty="0">
                    <a:solidFill>
                      <a:srgbClr val="FF0000"/>
                    </a:solidFill>
                  </a:rPr>
                  <a:t>beam</a:t>
                </a:r>
              </a:p>
            </p:txBody>
          </p:sp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A2ED74B7-2982-48D4-8705-D54DE7C731BA}"/>
                </a:ext>
              </a:extLst>
            </p:cNvPr>
            <p:cNvGrpSpPr/>
            <p:nvPr/>
          </p:nvGrpSpPr>
          <p:grpSpPr>
            <a:xfrm>
              <a:off x="1432210" y="95658"/>
              <a:ext cx="6532963" cy="4671000"/>
              <a:chOff x="1909612" y="127544"/>
              <a:chExt cx="8710617" cy="6228000"/>
            </a:xfrm>
          </p:grpSpPr>
          <p:cxnSp>
            <p:nvCxnSpPr>
              <p:cNvPr id="82" name="Gerader Verbinder 81">
                <a:extLst>
                  <a:ext uri="{FF2B5EF4-FFF2-40B4-BE49-F238E27FC236}">
                    <a16:creationId xmlns:a16="http://schemas.microsoft.com/office/drawing/2014/main" id="{60A4C946-B228-4830-9B5F-A8FF54DA8886}"/>
                  </a:ext>
                </a:extLst>
              </p:cNvPr>
              <p:cNvCxnSpPr/>
              <p:nvPr/>
            </p:nvCxnSpPr>
            <p:spPr>
              <a:xfrm>
                <a:off x="1909612" y="127544"/>
                <a:ext cx="0" cy="622800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Gerader Verbinder 82">
                <a:extLst>
                  <a:ext uri="{FF2B5EF4-FFF2-40B4-BE49-F238E27FC236}">
                    <a16:creationId xmlns:a16="http://schemas.microsoft.com/office/drawing/2014/main" id="{8A1637F3-7B9A-468C-8F69-6912C6FDDFDA}"/>
                  </a:ext>
                </a:extLst>
              </p:cNvPr>
              <p:cNvCxnSpPr/>
              <p:nvPr/>
            </p:nvCxnSpPr>
            <p:spPr>
              <a:xfrm>
                <a:off x="4267051" y="127544"/>
                <a:ext cx="0" cy="622800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Gerader Verbinder 83">
                <a:extLst>
                  <a:ext uri="{FF2B5EF4-FFF2-40B4-BE49-F238E27FC236}">
                    <a16:creationId xmlns:a16="http://schemas.microsoft.com/office/drawing/2014/main" id="{49D98752-E075-4EE8-8A40-D7D340CFAD0F}"/>
                  </a:ext>
                </a:extLst>
              </p:cNvPr>
              <p:cNvCxnSpPr/>
              <p:nvPr/>
            </p:nvCxnSpPr>
            <p:spPr>
              <a:xfrm>
                <a:off x="5033815" y="127544"/>
                <a:ext cx="0" cy="622800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Gerader Verbinder 84">
                <a:extLst>
                  <a:ext uri="{FF2B5EF4-FFF2-40B4-BE49-F238E27FC236}">
                    <a16:creationId xmlns:a16="http://schemas.microsoft.com/office/drawing/2014/main" id="{A8A4022E-403D-402C-B7CC-0BE9847A49E4}"/>
                  </a:ext>
                </a:extLst>
              </p:cNvPr>
              <p:cNvCxnSpPr/>
              <p:nvPr/>
            </p:nvCxnSpPr>
            <p:spPr>
              <a:xfrm>
                <a:off x="10620229" y="127544"/>
                <a:ext cx="0" cy="622800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Gerader Verbinder 85">
                <a:extLst>
                  <a:ext uri="{FF2B5EF4-FFF2-40B4-BE49-F238E27FC236}">
                    <a16:creationId xmlns:a16="http://schemas.microsoft.com/office/drawing/2014/main" id="{3FF06A5A-7277-4E0F-B48C-59D19087FEFA}"/>
                  </a:ext>
                </a:extLst>
              </p:cNvPr>
              <p:cNvCxnSpPr/>
              <p:nvPr/>
            </p:nvCxnSpPr>
            <p:spPr>
              <a:xfrm>
                <a:off x="8205641" y="127544"/>
                <a:ext cx="0" cy="622800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7" name="Gerader Verbinder 86">
              <a:extLst>
                <a:ext uri="{FF2B5EF4-FFF2-40B4-BE49-F238E27FC236}">
                  <a16:creationId xmlns:a16="http://schemas.microsoft.com/office/drawing/2014/main" id="{F239248A-6938-461D-8CB1-F3F5B7C247FB}"/>
                </a:ext>
              </a:extLst>
            </p:cNvPr>
            <p:cNvCxnSpPr/>
            <p:nvPr/>
          </p:nvCxnSpPr>
          <p:spPr>
            <a:xfrm flipH="1">
              <a:off x="267779" y="3819200"/>
              <a:ext cx="8802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Freihandform 19">
              <a:extLst>
                <a:ext uri="{FF2B5EF4-FFF2-40B4-BE49-F238E27FC236}">
                  <a16:creationId xmlns:a16="http://schemas.microsoft.com/office/drawing/2014/main" id="{22241D29-0761-4C2C-8A81-F89D1EBCADFA}"/>
                </a:ext>
              </a:extLst>
            </p:cNvPr>
            <p:cNvSpPr/>
            <p:nvPr/>
          </p:nvSpPr>
          <p:spPr>
            <a:xfrm>
              <a:off x="515980" y="3579225"/>
              <a:ext cx="8340635" cy="515983"/>
            </a:xfrm>
            <a:custGeom>
              <a:avLst/>
              <a:gdLst>
                <a:gd name="connsiteX0" fmla="*/ 11120846 w 11120846"/>
                <a:gd name="connsiteY0" fmla="*/ 322217 h 687977"/>
                <a:gd name="connsiteX1" fmla="*/ 8482149 w 11120846"/>
                <a:gd name="connsiteY1" fmla="*/ 330925 h 687977"/>
                <a:gd name="connsiteX2" fmla="*/ 8159932 w 11120846"/>
                <a:gd name="connsiteY2" fmla="*/ 0 h 687977"/>
                <a:gd name="connsiteX3" fmla="*/ 2960915 w 11120846"/>
                <a:gd name="connsiteY3" fmla="*/ 687977 h 687977"/>
                <a:gd name="connsiteX4" fmla="*/ 2438400 w 11120846"/>
                <a:gd name="connsiteY4" fmla="*/ 330925 h 687977"/>
                <a:gd name="connsiteX5" fmla="*/ 0 w 11120846"/>
                <a:gd name="connsiteY5" fmla="*/ 322217 h 687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20846" h="687977">
                  <a:moveTo>
                    <a:pt x="11120846" y="322217"/>
                  </a:moveTo>
                  <a:lnTo>
                    <a:pt x="8482149" y="330925"/>
                  </a:lnTo>
                  <a:lnTo>
                    <a:pt x="8159932" y="0"/>
                  </a:lnTo>
                  <a:lnTo>
                    <a:pt x="2960915" y="687977"/>
                  </a:lnTo>
                  <a:lnTo>
                    <a:pt x="2438400" y="330925"/>
                  </a:lnTo>
                  <a:lnTo>
                    <a:pt x="0" y="322217"/>
                  </a:lnTo>
                </a:path>
              </a:pathLst>
            </a:custGeom>
            <a:noFill/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50"/>
            </a:p>
          </p:txBody>
        </p:sp>
        <p:sp>
          <p:nvSpPr>
            <p:cNvPr id="89" name="Freihandform 55">
              <a:extLst>
                <a:ext uri="{FF2B5EF4-FFF2-40B4-BE49-F238E27FC236}">
                  <a16:creationId xmlns:a16="http://schemas.microsoft.com/office/drawing/2014/main" id="{BCDF961A-FD54-43EF-8B1F-B94257F92FFC}"/>
                </a:ext>
              </a:extLst>
            </p:cNvPr>
            <p:cNvSpPr/>
            <p:nvPr/>
          </p:nvSpPr>
          <p:spPr>
            <a:xfrm>
              <a:off x="1433645" y="2875958"/>
              <a:ext cx="6538053" cy="1862397"/>
            </a:xfrm>
            <a:custGeom>
              <a:avLst/>
              <a:gdLst>
                <a:gd name="connsiteX0" fmla="*/ 11120846 w 11120846"/>
                <a:gd name="connsiteY0" fmla="*/ 322217 h 687977"/>
                <a:gd name="connsiteX1" fmla="*/ 8482149 w 11120846"/>
                <a:gd name="connsiteY1" fmla="*/ 330925 h 687977"/>
                <a:gd name="connsiteX2" fmla="*/ 8159932 w 11120846"/>
                <a:gd name="connsiteY2" fmla="*/ 0 h 687977"/>
                <a:gd name="connsiteX3" fmla="*/ 2960915 w 11120846"/>
                <a:gd name="connsiteY3" fmla="*/ 687977 h 687977"/>
                <a:gd name="connsiteX4" fmla="*/ 2438400 w 11120846"/>
                <a:gd name="connsiteY4" fmla="*/ 330925 h 687977"/>
                <a:gd name="connsiteX5" fmla="*/ 0 w 11120846"/>
                <a:gd name="connsiteY5" fmla="*/ 322217 h 687977"/>
                <a:gd name="connsiteX0" fmla="*/ 10032274 w 10032274"/>
                <a:gd name="connsiteY0" fmla="*/ 322217 h 1550125"/>
                <a:gd name="connsiteX1" fmla="*/ 7393577 w 10032274"/>
                <a:gd name="connsiteY1" fmla="*/ 330925 h 1550125"/>
                <a:gd name="connsiteX2" fmla="*/ 7071360 w 10032274"/>
                <a:gd name="connsiteY2" fmla="*/ 0 h 1550125"/>
                <a:gd name="connsiteX3" fmla="*/ 1872343 w 10032274"/>
                <a:gd name="connsiteY3" fmla="*/ 687977 h 1550125"/>
                <a:gd name="connsiteX4" fmla="*/ 1349828 w 10032274"/>
                <a:gd name="connsiteY4" fmla="*/ 330925 h 1550125"/>
                <a:gd name="connsiteX5" fmla="*/ 0 w 10032274"/>
                <a:gd name="connsiteY5" fmla="*/ 1550125 h 1550125"/>
                <a:gd name="connsiteX0" fmla="*/ 10040983 w 10040983"/>
                <a:gd name="connsiteY0" fmla="*/ 322217 h 1550125"/>
                <a:gd name="connsiteX1" fmla="*/ 7402286 w 10040983"/>
                <a:gd name="connsiteY1" fmla="*/ 330925 h 1550125"/>
                <a:gd name="connsiteX2" fmla="*/ 7080069 w 10040983"/>
                <a:gd name="connsiteY2" fmla="*/ 0 h 1550125"/>
                <a:gd name="connsiteX3" fmla="*/ 1881052 w 10040983"/>
                <a:gd name="connsiteY3" fmla="*/ 687977 h 1550125"/>
                <a:gd name="connsiteX4" fmla="*/ 0 w 10040983"/>
                <a:gd name="connsiteY4" fmla="*/ 992777 h 1550125"/>
                <a:gd name="connsiteX5" fmla="*/ 8709 w 10040983"/>
                <a:gd name="connsiteY5" fmla="*/ 1550125 h 1550125"/>
                <a:gd name="connsiteX0" fmla="*/ 10040983 w 10040983"/>
                <a:gd name="connsiteY0" fmla="*/ 322217 h 1567542"/>
                <a:gd name="connsiteX1" fmla="*/ 7402286 w 10040983"/>
                <a:gd name="connsiteY1" fmla="*/ 330925 h 1567542"/>
                <a:gd name="connsiteX2" fmla="*/ 7080069 w 10040983"/>
                <a:gd name="connsiteY2" fmla="*/ 0 h 1567542"/>
                <a:gd name="connsiteX3" fmla="*/ 1881052 w 10040983"/>
                <a:gd name="connsiteY3" fmla="*/ 687977 h 1567542"/>
                <a:gd name="connsiteX4" fmla="*/ 0 w 10040983"/>
                <a:gd name="connsiteY4" fmla="*/ 992777 h 1567542"/>
                <a:gd name="connsiteX5" fmla="*/ 0 w 10040983"/>
                <a:gd name="connsiteY5" fmla="*/ 1567542 h 1567542"/>
                <a:gd name="connsiteX0" fmla="*/ 10049691 w 10049691"/>
                <a:gd name="connsiteY0" fmla="*/ 322217 h 1567542"/>
                <a:gd name="connsiteX1" fmla="*/ 7410994 w 10049691"/>
                <a:gd name="connsiteY1" fmla="*/ 330925 h 1567542"/>
                <a:gd name="connsiteX2" fmla="*/ 7088777 w 10049691"/>
                <a:gd name="connsiteY2" fmla="*/ 0 h 1567542"/>
                <a:gd name="connsiteX3" fmla="*/ 1889760 w 10049691"/>
                <a:gd name="connsiteY3" fmla="*/ 687977 h 1567542"/>
                <a:gd name="connsiteX4" fmla="*/ 0 w 10049691"/>
                <a:gd name="connsiteY4" fmla="*/ 949234 h 1567542"/>
                <a:gd name="connsiteX5" fmla="*/ 8708 w 10049691"/>
                <a:gd name="connsiteY5" fmla="*/ 1567542 h 1567542"/>
                <a:gd name="connsiteX0" fmla="*/ 10049691 w 10049691"/>
                <a:gd name="connsiteY0" fmla="*/ 574767 h 1820092"/>
                <a:gd name="connsiteX1" fmla="*/ 8734697 w 10049691"/>
                <a:gd name="connsiteY1" fmla="*/ 0 h 1820092"/>
                <a:gd name="connsiteX2" fmla="*/ 7088777 w 10049691"/>
                <a:gd name="connsiteY2" fmla="*/ 252550 h 1820092"/>
                <a:gd name="connsiteX3" fmla="*/ 1889760 w 10049691"/>
                <a:gd name="connsiteY3" fmla="*/ 940527 h 1820092"/>
                <a:gd name="connsiteX4" fmla="*/ 0 w 10049691"/>
                <a:gd name="connsiteY4" fmla="*/ 1201784 h 1820092"/>
                <a:gd name="connsiteX5" fmla="*/ 8708 w 10049691"/>
                <a:gd name="connsiteY5" fmla="*/ 1820092 h 1820092"/>
                <a:gd name="connsiteX0" fmla="*/ 8699862 w 8734697"/>
                <a:gd name="connsiteY0" fmla="*/ 0 h 2307771"/>
                <a:gd name="connsiteX1" fmla="*/ 8734697 w 8734697"/>
                <a:gd name="connsiteY1" fmla="*/ 487679 h 2307771"/>
                <a:gd name="connsiteX2" fmla="*/ 7088777 w 8734697"/>
                <a:gd name="connsiteY2" fmla="*/ 740229 h 2307771"/>
                <a:gd name="connsiteX3" fmla="*/ 1889760 w 8734697"/>
                <a:gd name="connsiteY3" fmla="*/ 1428206 h 2307771"/>
                <a:gd name="connsiteX4" fmla="*/ 0 w 8734697"/>
                <a:gd name="connsiteY4" fmla="*/ 1689463 h 2307771"/>
                <a:gd name="connsiteX5" fmla="*/ 8708 w 8734697"/>
                <a:gd name="connsiteY5" fmla="*/ 2307771 h 2307771"/>
                <a:gd name="connsiteX0" fmla="*/ 8699862 w 8708572"/>
                <a:gd name="connsiteY0" fmla="*/ 0 h 2307771"/>
                <a:gd name="connsiteX1" fmla="*/ 8708572 w 8708572"/>
                <a:gd name="connsiteY1" fmla="*/ 513805 h 2307771"/>
                <a:gd name="connsiteX2" fmla="*/ 7088777 w 8708572"/>
                <a:gd name="connsiteY2" fmla="*/ 740229 h 2307771"/>
                <a:gd name="connsiteX3" fmla="*/ 1889760 w 8708572"/>
                <a:gd name="connsiteY3" fmla="*/ 1428206 h 2307771"/>
                <a:gd name="connsiteX4" fmla="*/ 0 w 8708572"/>
                <a:gd name="connsiteY4" fmla="*/ 1689463 h 2307771"/>
                <a:gd name="connsiteX5" fmla="*/ 8708 w 8708572"/>
                <a:gd name="connsiteY5" fmla="*/ 2307771 h 2307771"/>
                <a:gd name="connsiteX0" fmla="*/ 8726176 w 8726176"/>
                <a:gd name="connsiteY0" fmla="*/ 0 h 2483196"/>
                <a:gd name="connsiteX1" fmla="*/ 8708572 w 8726176"/>
                <a:gd name="connsiteY1" fmla="*/ 689230 h 2483196"/>
                <a:gd name="connsiteX2" fmla="*/ 7088777 w 8726176"/>
                <a:gd name="connsiteY2" fmla="*/ 915654 h 2483196"/>
                <a:gd name="connsiteX3" fmla="*/ 1889760 w 8726176"/>
                <a:gd name="connsiteY3" fmla="*/ 1603631 h 2483196"/>
                <a:gd name="connsiteX4" fmla="*/ 0 w 8726176"/>
                <a:gd name="connsiteY4" fmla="*/ 1864888 h 2483196"/>
                <a:gd name="connsiteX5" fmla="*/ 8708 w 8726176"/>
                <a:gd name="connsiteY5" fmla="*/ 2483196 h 2483196"/>
                <a:gd name="connsiteX0" fmla="*/ 8717404 w 8717404"/>
                <a:gd name="connsiteY0" fmla="*/ 0 h 2483196"/>
                <a:gd name="connsiteX1" fmla="*/ 8708572 w 8717404"/>
                <a:gd name="connsiteY1" fmla="*/ 689230 h 2483196"/>
                <a:gd name="connsiteX2" fmla="*/ 7088777 w 8717404"/>
                <a:gd name="connsiteY2" fmla="*/ 915654 h 2483196"/>
                <a:gd name="connsiteX3" fmla="*/ 1889760 w 8717404"/>
                <a:gd name="connsiteY3" fmla="*/ 1603631 h 2483196"/>
                <a:gd name="connsiteX4" fmla="*/ 0 w 8717404"/>
                <a:gd name="connsiteY4" fmla="*/ 1864888 h 2483196"/>
                <a:gd name="connsiteX5" fmla="*/ 8708 w 8717404"/>
                <a:gd name="connsiteY5" fmla="*/ 2483196 h 2483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17404" h="2483196">
                  <a:moveTo>
                    <a:pt x="8717404" y="0"/>
                  </a:moveTo>
                  <a:lnTo>
                    <a:pt x="8708572" y="689230"/>
                  </a:lnTo>
                  <a:lnTo>
                    <a:pt x="7088777" y="915654"/>
                  </a:lnTo>
                  <a:lnTo>
                    <a:pt x="1889760" y="1603631"/>
                  </a:lnTo>
                  <a:lnTo>
                    <a:pt x="0" y="1864888"/>
                  </a:lnTo>
                  <a:lnTo>
                    <a:pt x="8708" y="2483196"/>
                  </a:lnTo>
                </a:path>
              </a:pathLst>
            </a:custGeom>
            <a:noFill/>
            <a:ln w="76200">
              <a:solidFill>
                <a:srgbClr val="00B0F0">
                  <a:alpha val="70000"/>
                </a:srgbClr>
              </a:solidFill>
              <a:headEnd type="arrow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350"/>
            </a:p>
          </p:txBody>
        </p:sp>
        <p:sp>
          <p:nvSpPr>
            <p:cNvPr id="90" name="Textfeld 89">
              <a:extLst>
                <a:ext uri="{FF2B5EF4-FFF2-40B4-BE49-F238E27FC236}">
                  <a16:creationId xmlns:a16="http://schemas.microsoft.com/office/drawing/2014/main" id="{14DE85DA-3977-4AD9-AB3D-F50677C7B590}"/>
                </a:ext>
              </a:extLst>
            </p:cNvPr>
            <p:cNvSpPr txBox="1"/>
            <p:nvPr/>
          </p:nvSpPr>
          <p:spPr>
            <a:xfrm>
              <a:off x="8383786" y="3295799"/>
              <a:ext cx="636713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b="1" dirty="0" err="1">
                  <a:solidFill>
                    <a:srgbClr val="FF0000"/>
                  </a:solidFill>
                </a:rPr>
                <a:t>ion</a:t>
              </a:r>
              <a:endParaRPr lang="de-DE" sz="1350" b="1" dirty="0">
                <a:solidFill>
                  <a:srgbClr val="FF0000"/>
                </a:solidFill>
              </a:endParaRPr>
            </a:p>
            <a:p>
              <a:r>
                <a:rPr lang="de-DE" sz="1350" b="1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91" name="Textfeld 90">
              <a:extLst>
                <a:ext uri="{FF2B5EF4-FFF2-40B4-BE49-F238E27FC236}">
                  <a16:creationId xmlns:a16="http://schemas.microsoft.com/office/drawing/2014/main" id="{242C560E-B1E7-4C45-85BC-4AF103AA61B8}"/>
                </a:ext>
              </a:extLst>
            </p:cNvPr>
            <p:cNvSpPr txBox="1"/>
            <p:nvPr/>
          </p:nvSpPr>
          <p:spPr>
            <a:xfrm>
              <a:off x="1478543" y="4419569"/>
              <a:ext cx="732893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b="1" dirty="0">
                  <a:solidFill>
                    <a:srgbClr val="00B0F0"/>
                  </a:solidFill>
                </a:rPr>
                <a:t>3 </a:t>
              </a:r>
              <a:r>
                <a:rPr lang="de-DE" sz="1350" b="1" dirty="0" err="1">
                  <a:solidFill>
                    <a:srgbClr val="00B0F0"/>
                  </a:solidFill>
                </a:rPr>
                <a:t>laser</a:t>
              </a:r>
              <a:endParaRPr lang="de-DE" sz="1350" b="1" dirty="0">
                <a:solidFill>
                  <a:srgbClr val="00B0F0"/>
                </a:solidFill>
              </a:endParaRPr>
            </a:p>
            <a:p>
              <a:r>
                <a:rPr lang="de-DE" sz="1350" b="1" dirty="0" err="1">
                  <a:solidFill>
                    <a:srgbClr val="00B0F0"/>
                  </a:solidFill>
                </a:rPr>
                <a:t>beams</a:t>
              </a:r>
              <a:endParaRPr lang="de-DE" sz="1350" b="1" dirty="0">
                <a:solidFill>
                  <a:srgbClr val="00B0F0"/>
                </a:solidFill>
              </a:endParaRPr>
            </a:p>
          </p:txBody>
        </p:sp>
        <p:cxnSp>
          <p:nvCxnSpPr>
            <p:cNvPr id="92" name="Gerader Verbinder 91">
              <a:extLst>
                <a:ext uri="{FF2B5EF4-FFF2-40B4-BE49-F238E27FC236}">
                  <a16:creationId xmlns:a16="http://schemas.microsoft.com/office/drawing/2014/main" id="{227E710A-7E06-47B4-84E9-D6F32AEA903A}"/>
                </a:ext>
              </a:extLst>
            </p:cNvPr>
            <p:cNvCxnSpPr/>
            <p:nvPr/>
          </p:nvCxnSpPr>
          <p:spPr>
            <a:xfrm flipH="1">
              <a:off x="3200288" y="4342892"/>
              <a:ext cx="2943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feld 92">
              <a:extLst>
                <a:ext uri="{FF2B5EF4-FFF2-40B4-BE49-F238E27FC236}">
                  <a16:creationId xmlns:a16="http://schemas.microsoft.com/office/drawing/2014/main" id="{EDC3F3FD-A304-4014-B723-3232BC605551}"/>
                </a:ext>
              </a:extLst>
            </p:cNvPr>
            <p:cNvSpPr txBox="1"/>
            <p:nvPr/>
          </p:nvSpPr>
          <p:spPr>
            <a:xfrm>
              <a:off x="5540438" y="3202567"/>
              <a:ext cx="906017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/>
                <a:t>scraper</a:t>
              </a:r>
              <a:r>
                <a:rPr lang="de-DE" sz="1350" dirty="0"/>
                <a:t> 1</a:t>
              </a:r>
            </a:p>
            <a:p>
              <a:r>
                <a:rPr lang="de-DE" sz="1350" dirty="0"/>
                <a:t>(DSA)</a:t>
              </a:r>
            </a:p>
          </p:txBody>
        </p:sp>
        <p:sp>
          <p:nvSpPr>
            <p:cNvPr id="94" name="Textfeld 93">
              <a:extLst>
                <a:ext uri="{FF2B5EF4-FFF2-40B4-BE49-F238E27FC236}">
                  <a16:creationId xmlns:a16="http://schemas.microsoft.com/office/drawing/2014/main" id="{EF5E5783-9955-4481-848B-D4E3EA9566AF}"/>
                </a:ext>
              </a:extLst>
            </p:cNvPr>
            <p:cNvSpPr txBox="1"/>
            <p:nvPr/>
          </p:nvSpPr>
          <p:spPr>
            <a:xfrm>
              <a:off x="2590519" y="3334771"/>
              <a:ext cx="954107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/>
                <a:t>scraper</a:t>
              </a:r>
              <a:r>
                <a:rPr lang="de-DE" sz="1350" dirty="0"/>
                <a:t> 2 </a:t>
              </a:r>
            </a:p>
            <a:p>
              <a:r>
                <a:rPr lang="de-DE" sz="1350" dirty="0"/>
                <a:t>(DSB)</a:t>
              </a:r>
            </a:p>
          </p:txBody>
        </p:sp>
        <p:sp>
          <p:nvSpPr>
            <p:cNvPr id="95" name="Textfeld 94">
              <a:extLst>
                <a:ext uri="{FF2B5EF4-FFF2-40B4-BE49-F238E27FC236}">
                  <a16:creationId xmlns:a16="http://schemas.microsoft.com/office/drawing/2014/main" id="{16B5DE29-DCB5-4D3A-BCF7-F96587838D38}"/>
                </a:ext>
              </a:extLst>
            </p:cNvPr>
            <p:cNvSpPr txBox="1"/>
            <p:nvPr/>
          </p:nvSpPr>
          <p:spPr>
            <a:xfrm>
              <a:off x="925239" y="3321123"/>
              <a:ext cx="790601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/>
                <a:t>laser</a:t>
              </a:r>
              <a:r>
                <a:rPr lang="de-DE" sz="1350" dirty="0"/>
                <a:t> in </a:t>
              </a:r>
            </a:p>
            <a:p>
              <a:r>
                <a:rPr lang="de-DE" sz="1350" dirty="0"/>
                <a:t>(ILBI)</a:t>
              </a:r>
            </a:p>
          </p:txBody>
        </p:sp>
        <p:sp>
          <p:nvSpPr>
            <p:cNvPr id="96" name="Textfeld 95">
              <a:extLst>
                <a:ext uri="{FF2B5EF4-FFF2-40B4-BE49-F238E27FC236}">
                  <a16:creationId xmlns:a16="http://schemas.microsoft.com/office/drawing/2014/main" id="{B8127FDB-5A47-48BF-8689-F20BB8B54F50}"/>
                </a:ext>
              </a:extLst>
            </p:cNvPr>
            <p:cNvSpPr txBox="1"/>
            <p:nvPr/>
          </p:nvSpPr>
          <p:spPr>
            <a:xfrm>
              <a:off x="7480451" y="3824607"/>
              <a:ext cx="89639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 err="1"/>
                <a:t>laser</a:t>
              </a:r>
              <a:r>
                <a:rPr lang="de-DE" sz="1350" dirty="0"/>
                <a:t> out </a:t>
              </a:r>
            </a:p>
            <a:p>
              <a:r>
                <a:rPr lang="de-DE" sz="1350" dirty="0"/>
                <a:t>(ILAO)</a:t>
              </a:r>
            </a:p>
          </p:txBody>
        </p:sp>
        <p:cxnSp>
          <p:nvCxnSpPr>
            <p:cNvPr id="97" name="Gerader Verbinder 96">
              <a:extLst>
                <a:ext uri="{FF2B5EF4-FFF2-40B4-BE49-F238E27FC236}">
                  <a16:creationId xmlns:a16="http://schemas.microsoft.com/office/drawing/2014/main" id="{C67E245A-6D7C-4E56-9600-15DA1F2C7DD7}"/>
                </a:ext>
              </a:extLst>
            </p:cNvPr>
            <p:cNvCxnSpPr/>
            <p:nvPr/>
          </p:nvCxnSpPr>
          <p:spPr>
            <a:xfrm>
              <a:off x="3200288" y="3633733"/>
              <a:ext cx="0" cy="322355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r Verbinder 97">
              <a:extLst>
                <a:ext uri="{FF2B5EF4-FFF2-40B4-BE49-F238E27FC236}">
                  <a16:creationId xmlns:a16="http://schemas.microsoft.com/office/drawing/2014/main" id="{A955E3B5-8DF8-40EC-9942-E1BF30A85B25}"/>
                </a:ext>
              </a:extLst>
            </p:cNvPr>
            <p:cNvCxnSpPr/>
            <p:nvPr/>
          </p:nvCxnSpPr>
          <p:spPr>
            <a:xfrm>
              <a:off x="6154231" y="3718716"/>
              <a:ext cx="0" cy="322355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feld 98">
              <a:extLst>
                <a:ext uri="{FF2B5EF4-FFF2-40B4-BE49-F238E27FC236}">
                  <a16:creationId xmlns:a16="http://schemas.microsoft.com/office/drawing/2014/main" id="{02E96661-53FA-4498-A4B1-118F251F3E70}"/>
                </a:ext>
              </a:extLst>
            </p:cNvPr>
            <p:cNvSpPr txBox="1"/>
            <p:nvPr/>
          </p:nvSpPr>
          <p:spPr>
            <a:xfrm>
              <a:off x="4706318" y="4339661"/>
              <a:ext cx="67037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/>
                <a:t>~20 m</a:t>
              </a:r>
            </a:p>
          </p:txBody>
        </p:sp>
        <p:sp>
          <p:nvSpPr>
            <p:cNvPr id="100" name="Textfeld 99">
              <a:extLst>
                <a:ext uri="{FF2B5EF4-FFF2-40B4-BE49-F238E27FC236}">
                  <a16:creationId xmlns:a16="http://schemas.microsoft.com/office/drawing/2014/main" id="{D53E1651-3836-4FD5-9D1A-83AA9D6C9122}"/>
                </a:ext>
              </a:extLst>
            </p:cNvPr>
            <p:cNvSpPr txBox="1"/>
            <p:nvPr/>
          </p:nvSpPr>
          <p:spPr>
            <a:xfrm>
              <a:off x="6929439" y="1805579"/>
              <a:ext cx="58862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/>
                <a:t>1S31</a:t>
              </a: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0B500887-11F5-4EC6-B4D9-3BEBBC38A7BF}"/>
                </a:ext>
              </a:extLst>
            </p:cNvPr>
            <p:cNvSpPr txBox="1"/>
            <p:nvPr/>
          </p:nvSpPr>
          <p:spPr>
            <a:xfrm>
              <a:off x="5092962" y="1805579"/>
              <a:ext cx="58862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/>
                <a:t>1S32</a:t>
              </a:r>
            </a:p>
          </p:txBody>
        </p: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905110D8-8E5E-4C18-B62F-5631491AB4BC}"/>
                </a:ext>
              </a:extLst>
            </p:cNvPr>
            <p:cNvSpPr txBox="1"/>
            <p:nvPr/>
          </p:nvSpPr>
          <p:spPr>
            <a:xfrm>
              <a:off x="3256485" y="1805579"/>
              <a:ext cx="58862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/>
                <a:t>1S33</a:t>
              </a:r>
            </a:p>
          </p:txBody>
        </p:sp>
        <p:sp>
          <p:nvSpPr>
            <p:cNvPr id="103" name="Textfeld 102">
              <a:extLst>
                <a:ext uri="{FF2B5EF4-FFF2-40B4-BE49-F238E27FC236}">
                  <a16:creationId xmlns:a16="http://schemas.microsoft.com/office/drawing/2014/main" id="{69715256-3EED-4454-9717-A99B7A198B4C}"/>
                </a:ext>
              </a:extLst>
            </p:cNvPr>
            <p:cNvSpPr txBox="1"/>
            <p:nvPr/>
          </p:nvSpPr>
          <p:spPr>
            <a:xfrm>
              <a:off x="1649296" y="1805579"/>
              <a:ext cx="58862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dirty="0"/>
                <a:t>1S34</a:t>
              </a:r>
            </a:p>
          </p:txBody>
        </p:sp>
        <p:cxnSp>
          <p:nvCxnSpPr>
            <p:cNvPr id="104" name="Gerader Verbinder 103">
              <a:extLst>
                <a:ext uri="{FF2B5EF4-FFF2-40B4-BE49-F238E27FC236}">
                  <a16:creationId xmlns:a16="http://schemas.microsoft.com/office/drawing/2014/main" id="{7504E3A4-36BE-4022-AE04-866863D2B317}"/>
                </a:ext>
              </a:extLst>
            </p:cNvPr>
            <p:cNvCxnSpPr/>
            <p:nvPr/>
          </p:nvCxnSpPr>
          <p:spPr>
            <a:xfrm rot="2700000">
              <a:off x="1405789" y="4062913"/>
              <a:ext cx="0" cy="322355"/>
            </a:xfrm>
            <a:prstGeom prst="line">
              <a:avLst/>
            </a:prstGeom>
            <a:ln w="762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Gerader Verbinder 104">
              <a:extLst>
                <a:ext uri="{FF2B5EF4-FFF2-40B4-BE49-F238E27FC236}">
                  <a16:creationId xmlns:a16="http://schemas.microsoft.com/office/drawing/2014/main" id="{66B0980D-24F6-4D9C-B461-139B135E1130}"/>
                </a:ext>
              </a:extLst>
            </p:cNvPr>
            <p:cNvCxnSpPr/>
            <p:nvPr/>
          </p:nvCxnSpPr>
          <p:spPr>
            <a:xfrm rot="2700000">
              <a:off x="7987346" y="3285160"/>
              <a:ext cx="0" cy="322355"/>
            </a:xfrm>
            <a:prstGeom prst="line">
              <a:avLst/>
            </a:prstGeom>
            <a:ln w="762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feld 105">
              <a:extLst>
                <a:ext uri="{FF2B5EF4-FFF2-40B4-BE49-F238E27FC236}">
                  <a16:creationId xmlns:a16="http://schemas.microsoft.com/office/drawing/2014/main" id="{DA7D7703-57C4-474E-B43A-531CE9B0AA9F}"/>
                </a:ext>
              </a:extLst>
            </p:cNvPr>
            <p:cNvSpPr txBox="1"/>
            <p:nvPr/>
          </p:nvSpPr>
          <p:spPr>
            <a:xfrm>
              <a:off x="1051370" y="3899884"/>
              <a:ext cx="37702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b="1" dirty="0">
                  <a:solidFill>
                    <a:srgbClr val="A6A6A6"/>
                  </a:solidFill>
                </a:rPr>
                <a:t>M</a:t>
              </a:r>
            </a:p>
          </p:txBody>
        </p:sp>
        <p:sp>
          <p:nvSpPr>
            <p:cNvPr id="107" name="Textfeld 106">
              <a:extLst>
                <a:ext uri="{FF2B5EF4-FFF2-40B4-BE49-F238E27FC236}">
                  <a16:creationId xmlns:a16="http://schemas.microsoft.com/office/drawing/2014/main" id="{0389E258-BF4C-42E5-9A61-39B312C725AC}"/>
                </a:ext>
              </a:extLst>
            </p:cNvPr>
            <p:cNvSpPr txBox="1"/>
            <p:nvPr/>
          </p:nvSpPr>
          <p:spPr>
            <a:xfrm>
              <a:off x="7940782" y="3392803"/>
              <a:ext cx="37702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b="1" dirty="0">
                  <a:solidFill>
                    <a:srgbClr val="A6A6A6"/>
                  </a:solidFill>
                </a:rPr>
                <a:t>M</a:t>
              </a:r>
            </a:p>
          </p:txBody>
        </p:sp>
        <p:sp>
          <p:nvSpPr>
            <p:cNvPr id="108" name="Stern mit 5 Zacken 59">
              <a:extLst>
                <a:ext uri="{FF2B5EF4-FFF2-40B4-BE49-F238E27FC236}">
                  <a16:creationId xmlns:a16="http://schemas.microsoft.com/office/drawing/2014/main" id="{79BA9220-BD7C-4C54-8333-38AD5C7C3964}"/>
                </a:ext>
              </a:extLst>
            </p:cNvPr>
            <p:cNvSpPr/>
            <p:nvPr/>
          </p:nvSpPr>
          <p:spPr bwMode="auto">
            <a:xfrm rot="1102041">
              <a:off x="3533300" y="3581325"/>
              <a:ext cx="477261" cy="450155"/>
            </a:xfrm>
            <a:prstGeom prst="star5">
              <a:avLst/>
            </a:prstGeom>
            <a:solidFill>
              <a:srgbClr val="00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67500" tIns="35100" rIns="67500" bIns="35100"/>
            <a:lstStyle/>
            <a:p>
              <a:pPr>
                <a:defRPr/>
              </a:pPr>
              <a:endParaRPr lang="de-DE" sz="1350">
                <a:latin typeface="Arial" charset="0"/>
              </a:endParaRPr>
            </a:p>
          </p:txBody>
        </p:sp>
        <p:sp>
          <p:nvSpPr>
            <p:cNvPr id="109" name="Textfeld 108">
              <a:extLst>
                <a:ext uri="{FF2B5EF4-FFF2-40B4-BE49-F238E27FC236}">
                  <a16:creationId xmlns:a16="http://schemas.microsoft.com/office/drawing/2014/main" id="{31C0DF19-D896-4DE1-AF02-A0D3D0426319}"/>
                </a:ext>
              </a:extLst>
            </p:cNvPr>
            <p:cNvSpPr txBox="1"/>
            <p:nvPr/>
          </p:nvSpPr>
          <p:spPr>
            <a:xfrm>
              <a:off x="3782164" y="3188151"/>
              <a:ext cx="1718740" cy="461665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200" dirty="0" err="1">
                  <a:solidFill>
                    <a:srgbClr val="00B050"/>
                  </a:solidFill>
                </a:rPr>
                <a:t>fluorescence</a:t>
              </a:r>
              <a:r>
                <a:rPr lang="de-DE" sz="1200" dirty="0">
                  <a:solidFill>
                    <a:srgbClr val="00B050"/>
                  </a:solidFill>
                </a:rPr>
                <a:t> </a:t>
              </a:r>
              <a:r>
                <a:rPr lang="de-DE" sz="1200" dirty="0" err="1">
                  <a:solidFill>
                    <a:srgbClr val="00B050"/>
                  </a:solidFill>
                </a:rPr>
                <a:t>detection</a:t>
              </a:r>
              <a:endParaRPr lang="de-DE" sz="1200" dirty="0">
                <a:solidFill>
                  <a:srgbClr val="00B050"/>
                </a:solidFill>
              </a:endParaRPr>
            </a:p>
            <a:p>
              <a:pPr algn="l"/>
              <a:r>
                <a:rPr lang="de-DE" sz="1200" dirty="0">
                  <a:solidFill>
                    <a:srgbClr val="00B050"/>
                  </a:solidFill>
                </a:rPr>
                <a:t>(Uni Münster)</a:t>
              </a:r>
            </a:p>
          </p:txBody>
        </p:sp>
      </p:grpSp>
      <p:pic>
        <p:nvPicPr>
          <p:cNvPr id="110" name="Grafik 109">
            <a:extLst>
              <a:ext uri="{FF2B5EF4-FFF2-40B4-BE49-F238E27FC236}">
                <a16:creationId xmlns:a16="http://schemas.microsoft.com/office/drawing/2014/main" id="{C971730E-86F4-463B-A83F-BB9A5DE8473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1715" t="11190" r="25474"/>
          <a:stretch/>
        </p:blipFill>
        <p:spPr>
          <a:xfrm>
            <a:off x="9195365" y="1226630"/>
            <a:ext cx="2995415" cy="438505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866C292-042A-408E-9869-A8F028D225F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7523" t="9897" r="1433" b="633"/>
          <a:stretch/>
        </p:blipFill>
        <p:spPr>
          <a:xfrm>
            <a:off x="8834567" y="4435409"/>
            <a:ext cx="1676563" cy="1960819"/>
          </a:xfrm>
          <a:prstGeom prst="rect">
            <a:avLst/>
          </a:prstGeom>
        </p:spPr>
      </p:pic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F5E5A87C-0670-4029-B28A-7A7EC331E98C}"/>
              </a:ext>
            </a:extLst>
          </p:cNvPr>
          <p:cNvCxnSpPr>
            <a:cxnSpLocks/>
          </p:cNvCxnSpPr>
          <p:nvPr/>
        </p:nvCxnSpPr>
        <p:spPr>
          <a:xfrm flipV="1">
            <a:off x="9227472" y="2458818"/>
            <a:ext cx="2547297" cy="650800"/>
          </a:xfrm>
          <a:prstGeom prst="line">
            <a:avLst/>
          </a:prstGeom>
          <a:ln w="76200" cap="rnd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r Verbinder 124">
            <a:extLst>
              <a:ext uri="{FF2B5EF4-FFF2-40B4-BE49-F238E27FC236}">
                <a16:creationId xmlns:a16="http://schemas.microsoft.com/office/drawing/2014/main" id="{0FEDFF46-1597-4121-9F0B-25DDD823E911}"/>
              </a:ext>
            </a:extLst>
          </p:cNvPr>
          <p:cNvCxnSpPr/>
          <p:nvPr/>
        </p:nvCxnSpPr>
        <p:spPr>
          <a:xfrm flipH="1" flipV="1">
            <a:off x="10819671" y="1570669"/>
            <a:ext cx="923150" cy="888149"/>
          </a:xfrm>
          <a:prstGeom prst="line">
            <a:avLst/>
          </a:prstGeom>
          <a:ln w="76200" cap="rnd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93EA0DD5-8091-4148-9E29-0FC6C11CAAD3}"/>
              </a:ext>
            </a:extLst>
          </p:cNvPr>
          <p:cNvCxnSpPr>
            <a:cxnSpLocks/>
          </p:cNvCxnSpPr>
          <p:nvPr/>
        </p:nvCxnSpPr>
        <p:spPr>
          <a:xfrm>
            <a:off x="10819671" y="1570669"/>
            <a:ext cx="0" cy="3026964"/>
          </a:xfrm>
          <a:prstGeom prst="line">
            <a:avLst/>
          </a:prstGeom>
          <a:ln w="76200" cap="rnd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0650C737-700D-4F54-8AAD-A7BDD4D18967}"/>
              </a:ext>
            </a:extLst>
          </p:cNvPr>
          <p:cNvCxnSpPr/>
          <p:nvPr/>
        </p:nvCxnSpPr>
        <p:spPr>
          <a:xfrm>
            <a:off x="10819671" y="4578215"/>
            <a:ext cx="809397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EE012076-68F1-4900-874E-DCFE8E7D3EF8}"/>
              </a:ext>
            </a:extLst>
          </p:cNvPr>
          <p:cNvCxnSpPr>
            <a:cxnSpLocks/>
          </p:cNvCxnSpPr>
          <p:nvPr/>
        </p:nvCxnSpPr>
        <p:spPr>
          <a:xfrm flipH="1">
            <a:off x="10555633" y="4578215"/>
            <a:ext cx="1099687" cy="394753"/>
          </a:xfrm>
          <a:prstGeom prst="line">
            <a:avLst/>
          </a:prstGeom>
          <a:ln w="76200" cap="rnd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02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cooling at SIS100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>
          <a:xfrm>
            <a:off x="407989" y="772311"/>
            <a:ext cx="9467850" cy="415498"/>
          </a:xfrm>
        </p:spPr>
        <p:txBody>
          <a:bodyPr/>
          <a:lstStyle/>
          <a:p>
            <a:r>
              <a:rPr lang="en-GB" dirty="0"/>
              <a:t>The SIS100 laser cooling collaboration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52BB47DF-BEF6-4698-9CA1-30275FD7F4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774769" y="6601055"/>
            <a:ext cx="410759" cy="153888"/>
          </a:xfrm>
        </p:spPr>
        <p:txBody>
          <a:bodyPr/>
          <a:lstStyle/>
          <a:p>
            <a:fld id="{D11CC4C3-4EB1-43F1-8C46-25E05ABF4C5B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983DD18-8DB7-42B1-A4AC-9EFC3AE3F5AE}"/>
              </a:ext>
            </a:extLst>
          </p:cNvPr>
          <p:cNvSpPr/>
          <p:nvPr/>
        </p:nvSpPr>
        <p:spPr>
          <a:xfrm>
            <a:off x="407989" y="1481714"/>
            <a:ext cx="832623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Michael Bussmann (Helmholtz-Zentrum Dresden – </a:t>
            </a:r>
            <a:r>
              <a:rPr lang="de-DE" dirty="0" err="1"/>
              <a:t>Rossendorf</a:t>
            </a:r>
            <a:r>
              <a:rPr lang="de-DE" dirty="0"/>
              <a:t>, CASUS)</a:t>
            </a:r>
          </a:p>
          <a:p>
            <a:r>
              <a:rPr lang="de-DE" dirty="0"/>
              <a:t>Tamina Grunwitz (TU Darmstadt)</a:t>
            </a:r>
          </a:p>
          <a:p>
            <a:r>
              <a:rPr lang="de-DE" dirty="0"/>
              <a:t>Jens Gumm (TU Darmstadt)</a:t>
            </a:r>
          </a:p>
          <a:p>
            <a:r>
              <a:rPr lang="de-DE" dirty="0"/>
              <a:t>Volker Hannen (Institut für Kernphysik, Uni Münster)</a:t>
            </a:r>
          </a:p>
          <a:p>
            <a:r>
              <a:rPr lang="de-DE" dirty="0"/>
              <a:t>Thomas Kühl (GSI, Darmstadt)</a:t>
            </a:r>
          </a:p>
          <a:p>
            <a:r>
              <a:rPr lang="de-DE" dirty="0"/>
              <a:t>Sebastian Klammes (GSI </a:t>
            </a:r>
            <a:r>
              <a:rPr lang="de-DE" dirty="0" err="1"/>
              <a:t>Helmholtzzentrum</a:t>
            </a:r>
            <a:r>
              <a:rPr lang="de-DE" dirty="0"/>
              <a:t> für Schwerionenforschung GmbH(GSI))</a:t>
            </a:r>
          </a:p>
          <a:p>
            <a:r>
              <a:rPr lang="de-DE" dirty="0"/>
              <a:t>Benedikt Langfeld (TU Darmstadt)</a:t>
            </a:r>
          </a:p>
          <a:p>
            <a:r>
              <a:rPr lang="de-DE" dirty="0"/>
              <a:t>Ulrich Schramm (Helmholtz-Zentrum Dresden – </a:t>
            </a:r>
            <a:r>
              <a:rPr lang="de-DE" dirty="0" err="1"/>
              <a:t>Rossendorf</a:t>
            </a:r>
            <a:r>
              <a:rPr lang="de-DE" dirty="0"/>
              <a:t>)</a:t>
            </a:r>
          </a:p>
          <a:p>
            <a:r>
              <a:rPr lang="de-DE" dirty="0"/>
              <a:t>Denise Schwarz (TU Darmstadt)</a:t>
            </a:r>
          </a:p>
          <a:p>
            <a:r>
              <a:rPr lang="de-DE" dirty="0"/>
              <a:t>Dr Mathias Siebold (Helmholtz-Zentrum Dresden – </a:t>
            </a:r>
            <a:r>
              <a:rPr lang="de-DE" dirty="0" err="1"/>
              <a:t>Rossendorf</a:t>
            </a:r>
            <a:r>
              <a:rPr lang="de-DE" dirty="0"/>
              <a:t>)</a:t>
            </a:r>
          </a:p>
          <a:p>
            <a:r>
              <a:rPr lang="de-DE" dirty="0"/>
              <a:t>Dr Peter Spiller (GSI </a:t>
            </a:r>
            <a:r>
              <a:rPr lang="de-DE" dirty="0" err="1"/>
              <a:t>Helmholtzzentrum</a:t>
            </a:r>
            <a:r>
              <a:rPr lang="de-DE" dirty="0"/>
              <a:t> für Schwerionenforschung GmbH(GSI))</a:t>
            </a:r>
          </a:p>
          <a:p>
            <a:r>
              <a:rPr lang="de-DE" dirty="0"/>
              <a:t>Thomas </a:t>
            </a:r>
            <a:r>
              <a:rPr lang="de-DE" dirty="0" err="1"/>
              <a:t>Stöhlker</a:t>
            </a:r>
            <a:r>
              <a:rPr lang="de-DE" dirty="0"/>
              <a:t> (GSI </a:t>
            </a:r>
            <a:r>
              <a:rPr lang="de-DE" dirty="0" err="1"/>
              <a:t>Helmholtzzentrum</a:t>
            </a:r>
            <a:r>
              <a:rPr lang="de-DE" dirty="0"/>
              <a:t> für Schwerionenforschung GmbH(GSI))</a:t>
            </a:r>
          </a:p>
          <a:p>
            <a:r>
              <a:rPr lang="de-DE" dirty="0"/>
              <a:t>Ken Ueberholz (Universität Münster(UMs-IKP))</a:t>
            </a:r>
          </a:p>
          <a:p>
            <a:r>
              <a:rPr lang="de-DE" dirty="0"/>
              <a:t>Thomas Walther (TU Darmstadt)</a:t>
            </a:r>
          </a:p>
          <a:p>
            <a:r>
              <a:rPr lang="de-DE" b="1" dirty="0"/>
              <a:t>Danyal Winters </a:t>
            </a:r>
            <a:r>
              <a:rPr lang="de-DE" dirty="0"/>
              <a:t>(GSI </a:t>
            </a:r>
            <a:r>
              <a:rPr lang="de-DE" dirty="0" err="1"/>
              <a:t>Helmholtzzentrum</a:t>
            </a:r>
            <a:r>
              <a:rPr lang="de-DE" dirty="0"/>
              <a:t> für Schwerionenforschung GmbH(GSI))</a:t>
            </a:r>
          </a:p>
        </p:txBody>
      </p:sp>
    </p:spTree>
    <p:extLst>
      <p:ext uri="{BB962C8B-B14F-4D97-AF65-F5344CB8AC3E}">
        <p14:creationId xmlns:p14="http://schemas.microsoft.com/office/powerpoint/2010/main" val="366740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long-term effort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From TSR (and others) to Pallas to ESR to </a:t>
            </a:r>
            <a:r>
              <a:rPr lang="en-GB" dirty="0" err="1"/>
              <a:t>CSRe</a:t>
            </a:r>
            <a:r>
              <a:rPr lang="en-GB" dirty="0"/>
              <a:t> and beyond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EE62CF1-1A1A-40A4-A43C-0DD26DF00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49" y="1249366"/>
            <a:ext cx="2966073" cy="213906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F389B7A-5F1D-44F3-BF83-D817F127B76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6263" y="2192929"/>
            <a:ext cx="4229257" cy="367409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7CE2781-23A3-4D75-8B87-18C70F15CA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2118" y="2617992"/>
            <a:ext cx="3140314" cy="343994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C5EE258-F4B3-46F9-9780-2DCB0CC33D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2432" y="3429000"/>
            <a:ext cx="3419568" cy="302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5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feil: nach rechts 86">
            <a:extLst>
              <a:ext uri="{FF2B5EF4-FFF2-40B4-BE49-F238E27FC236}">
                <a16:creationId xmlns:a16="http://schemas.microsoft.com/office/drawing/2014/main" id="{A9982757-7A88-4673-89F4-93A190266FDC}"/>
              </a:ext>
            </a:extLst>
          </p:cNvPr>
          <p:cNvSpPr/>
          <p:nvPr/>
        </p:nvSpPr>
        <p:spPr>
          <a:xfrm>
            <a:off x="178327" y="2287389"/>
            <a:ext cx="11006948" cy="48287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with fluorescence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Photon time of flight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52BB47DF-BEF6-4698-9CA1-30275FD7F4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774769" y="6601055"/>
            <a:ext cx="410759" cy="153888"/>
          </a:xfrm>
        </p:spPr>
        <p:txBody>
          <a:bodyPr/>
          <a:lstStyle/>
          <a:p>
            <a:fld id="{D11CC4C3-4EB1-43F1-8C46-25E05ABF4C5B}" type="slidenum">
              <a:rPr lang="de-DE" smtClean="0"/>
              <a:pPr/>
              <a:t>20</a:t>
            </a:fld>
            <a:endParaRPr lang="de-DE" dirty="0"/>
          </a:p>
        </p:txBody>
      </p:sp>
      <p:cxnSp>
        <p:nvCxnSpPr>
          <p:cNvPr id="21" name="Verbinder: gekrümmt 20">
            <a:extLst>
              <a:ext uri="{FF2B5EF4-FFF2-40B4-BE49-F238E27FC236}">
                <a16:creationId xmlns:a16="http://schemas.microsoft.com/office/drawing/2014/main" id="{B5FFA67E-38D9-48C5-A754-DB3E8A99FA79}"/>
              </a:ext>
            </a:extLst>
          </p:cNvPr>
          <p:cNvCxnSpPr>
            <a:cxnSpLocks/>
          </p:cNvCxnSpPr>
          <p:nvPr/>
        </p:nvCxnSpPr>
        <p:spPr>
          <a:xfrm flipV="1">
            <a:off x="1885713" y="1412629"/>
            <a:ext cx="804369" cy="727294"/>
          </a:xfrm>
          <a:prstGeom prst="curvedConnector3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krümmt 100">
            <a:extLst>
              <a:ext uri="{FF2B5EF4-FFF2-40B4-BE49-F238E27FC236}">
                <a16:creationId xmlns:a16="http://schemas.microsoft.com/office/drawing/2014/main" id="{780BF1AF-B38C-438D-8A9D-6BBF673F67A9}"/>
              </a:ext>
            </a:extLst>
          </p:cNvPr>
          <p:cNvCxnSpPr>
            <a:cxnSpLocks/>
          </p:cNvCxnSpPr>
          <p:nvPr/>
        </p:nvCxnSpPr>
        <p:spPr>
          <a:xfrm>
            <a:off x="5794361" y="2556272"/>
            <a:ext cx="864671" cy="482874"/>
          </a:xfrm>
          <a:prstGeom prst="curvedConnector3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Verbinder: gekrümmt 101">
            <a:extLst>
              <a:ext uri="{FF2B5EF4-FFF2-40B4-BE49-F238E27FC236}">
                <a16:creationId xmlns:a16="http://schemas.microsoft.com/office/drawing/2014/main" id="{E4FFC371-CB45-45B0-BB7E-48B1C81AD614}"/>
              </a:ext>
            </a:extLst>
          </p:cNvPr>
          <p:cNvCxnSpPr>
            <a:cxnSpLocks/>
          </p:cNvCxnSpPr>
          <p:nvPr/>
        </p:nvCxnSpPr>
        <p:spPr>
          <a:xfrm flipV="1">
            <a:off x="9587921" y="2000119"/>
            <a:ext cx="630695" cy="506018"/>
          </a:xfrm>
          <a:prstGeom prst="curvedConnector3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>
            <a:extLst>
              <a:ext uri="{FF2B5EF4-FFF2-40B4-BE49-F238E27FC236}">
                <a16:creationId xmlns:a16="http://schemas.microsoft.com/office/drawing/2014/main" id="{2BE6D856-604B-4904-84FA-259CD883D191}"/>
              </a:ext>
            </a:extLst>
          </p:cNvPr>
          <p:cNvSpPr/>
          <p:nvPr/>
        </p:nvSpPr>
        <p:spPr>
          <a:xfrm>
            <a:off x="546364" y="1741532"/>
            <a:ext cx="1574589" cy="1574589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0434E374-D763-4116-84E1-F4FBC5879C38}"/>
              </a:ext>
            </a:extLst>
          </p:cNvPr>
          <p:cNvSpPr/>
          <p:nvPr/>
        </p:nvSpPr>
        <p:spPr>
          <a:xfrm>
            <a:off x="4354619" y="1741532"/>
            <a:ext cx="1574589" cy="1574589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FDDCFE36-5B93-4E4E-8F3C-751FD8E48CFF}"/>
              </a:ext>
            </a:extLst>
          </p:cNvPr>
          <p:cNvSpPr/>
          <p:nvPr/>
        </p:nvSpPr>
        <p:spPr>
          <a:xfrm>
            <a:off x="8162874" y="1741532"/>
            <a:ext cx="1574589" cy="1574589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DDFA7733-3040-4727-A753-59995265B574}"/>
              </a:ext>
            </a:extLst>
          </p:cNvPr>
          <p:cNvSpPr txBox="1"/>
          <p:nvPr/>
        </p:nvSpPr>
        <p:spPr>
          <a:xfrm>
            <a:off x="546364" y="3668980"/>
            <a:ext cx="893674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orbit</a:t>
            </a:r>
            <a:r>
              <a:rPr lang="de-DE" dirty="0"/>
              <a:t>, at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transversally</a:t>
            </a:r>
            <a:r>
              <a:rPr lang="de-DE" dirty="0"/>
              <a:t> </a:t>
            </a:r>
            <a:r>
              <a:rPr lang="de-DE" dirty="0" err="1"/>
              <a:t>cold</a:t>
            </a:r>
            <a:r>
              <a:rPr lang="de-DE" dirty="0"/>
              <a:t> beam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lifetime</a:t>
            </a:r>
            <a:r>
              <a:rPr lang="de-DE" dirty="0"/>
              <a:t>, at </a:t>
            </a:r>
            <a:r>
              <a:rPr lang="de-DE" dirty="0" err="1"/>
              <a:t>best</a:t>
            </a:r>
            <a:r>
              <a:rPr lang="de-DE" dirty="0"/>
              <a:t> the </a:t>
            </a:r>
            <a:r>
              <a:rPr lang="de-DE" dirty="0" err="1"/>
              <a:t>lifetime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shorter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roundtrip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photons</a:t>
            </a:r>
            <a:r>
              <a:rPr lang="de-DE" dirty="0"/>
              <a:t> in a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roundtrip</a:t>
            </a:r>
            <a:r>
              <a:rPr lang="de-DE" dirty="0"/>
              <a:t>, so must </a:t>
            </a:r>
            <a:r>
              <a:rPr lang="de-DE" dirty="0" err="1"/>
              <a:t>accumulate</a:t>
            </a:r>
            <a:r>
              <a:rPr lang="de-DE" dirty="0"/>
              <a:t> – beam </a:t>
            </a:r>
            <a:r>
              <a:rPr lang="de-DE" dirty="0" err="1"/>
              <a:t>lifetime</a:t>
            </a:r>
            <a:r>
              <a:rPr lang="de-DE" dirty="0"/>
              <a:t>,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stability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Larger </a:t>
            </a:r>
            <a:r>
              <a:rPr lang="de-DE" dirty="0" err="1"/>
              <a:t>ion</a:t>
            </a:r>
            <a:r>
              <a:rPr lang="de-DE" dirty="0"/>
              <a:t> </a:t>
            </a:r>
            <a:r>
              <a:rPr lang="de-DE" dirty="0" err="1"/>
              <a:t>distances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, so </a:t>
            </a:r>
            <a:r>
              <a:rPr lang="de-DE" dirty="0" err="1"/>
              <a:t>shallow</a:t>
            </a:r>
            <a:r>
              <a:rPr lang="de-DE" dirty="0"/>
              <a:t> </a:t>
            </a:r>
            <a:r>
              <a:rPr lang="de-DE" dirty="0" err="1"/>
              <a:t>buckets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help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/>
              <a:t>Synchronization</a:t>
            </a:r>
            <a:r>
              <a:rPr lang="de-DE" dirty="0"/>
              <a:t> of </a:t>
            </a:r>
            <a:r>
              <a:rPr lang="de-DE" dirty="0" err="1"/>
              <a:t>laser</a:t>
            </a:r>
            <a:r>
              <a:rPr lang="de-DE" dirty="0"/>
              <a:t> pulse and </a:t>
            </a:r>
            <a:r>
              <a:rPr lang="de-DE" dirty="0" err="1"/>
              <a:t>bunching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photon</a:t>
            </a:r>
            <a:r>
              <a:rPr lang="de-DE" dirty="0"/>
              <a:t> </a:t>
            </a:r>
            <a:r>
              <a:rPr lang="de-DE" dirty="0" err="1"/>
              <a:t>arrival</a:t>
            </a:r>
            <a:r>
              <a:rPr lang="de-DE" dirty="0"/>
              <a:t> </a:t>
            </a:r>
            <a:r>
              <a:rPr lang="de-DE" dirty="0" err="1"/>
              <a:t>correlations</a:t>
            </a:r>
            <a:r>
              <a:rPr lang="de-DE" dirty="0"/>
              <a:t> visible</a:t>
            </a:r>
          </a:p>
        </p:txBody>
      </p:sp>
    </p:spTree>
    <p:extLst>
      <p:ext uri="{BB962C8B-B14F-4D97-AF65-F5344CB8AC3E}">
        <p14:creationId xmlns:p14="http://schemas.microsoft.com/office/powerpoint/2010/main" val="426893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cooling relativistic ion beams with lasers is fun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Precision spectroscopy meets ultracold ion beams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52BB47DF-BEF6-4698-9CA1-30275FD7F4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774769" y="6601055"/>
            <a:ext cx="410759" cy="153888"/>
          </a:xfrm>
        </p:spPr>
        <p:txBody>
          <a:bodyPr/>
          <a:lstStyle/>
          <a:p>
            <a:fld id="{D11CC4C3-4EB1-43F1-8C46-25E05ABF4C5B}" type="slidenum">
              <a:rPr lang="de-DE" smtClean="0"/>
              <a:pPr/>
              <a:t>21</a:t>
            </a:fld>
            <a:endParaRPr lang="de-DE" dirty="0"/>
          </a:p>
        </p:txBody>
      </p:sp>
      <p:grpSp>
        <p:nvGrpSpPr>
          <p:cNvPr id="13" name="Group 39">
            <a:extLst>
              <a:ext uri="{FF2B5EF4-FFF2-40B4-BE49-F238E27FC236}">
                <a16:creationId xmlns:a16="http://schemas.microsoft.com/office/drawing/2014/main" id="{1A2F3EB6-7FFF-4144-BA76-B79F47AC007C}"/>
              </a:ext>
            </a:extLst>
          </p:cNvPr>
          <p:cNvGrpSpPr>
            <a:grpSpLocks/>
          </p:cNvGrpSpPr>
          <p:nvPr/>
        </p:nvGrpSpPr>
        <p:grpSpPr bwMode="auto">
          <a:xfrm>
            <a:off x="7621542" y="1197171"/>
            <a:ext cx="4248150" cy="2159000"/>
            <a:chOff x="2971" y="1162"/>
            <a:chExt cx="2676" cy="1360"/>
          </a:xfrm>
        </p:grpSpPr>
        <p:grpSp>
          <p:nvGrpSpPr>
            <p:cNvPr id="14" name="Group 40">
              <a:extLst>
                <a:ext uri="{FF2B5EF4-FFF2-40B4-BE49-F238E27FC236}">
                  <a16:creationId xmlns:a16="http://schemas.microsoft.com/office/drawing/2014/main" id="{F5B51378-4796-4265-8765-348CCB6748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1616"/>
              <a:ext cx="1224" cy="680"/>
              <a:chOff x="2073" y="2478"/>
              <a:chExt cx="1224" cy="680"/>
            </a:xfrm>
          </p:grpSpPr>
          <p:sp>
            <p:nvSpPr>
              <p:cNvPr id="22" name="Oval 41">
                <a:extLst>
                  <a:ext uri="{FF2B5EF4-FFF2-40B4-BE49-F238E27FC236}">
                    <a16:creationId xmlns:a16="http://schemas.microsoft.com/office/drawing/2014/main" id="{C4BEFF11-76C5-4993-9C56-112545416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2795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3" name="Oval 42">
                <a:extLst>
                  <a:ext uri="{FF2B5EF4-FFF2-40B4-BE49-F238E27FC236}">
                    <a16:creationId xmlns:a16="http://schemas.microsoft.com/office/drawing/2014/main" id="{BD633336-CDF8-42EE-B760-7DB4B3352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2840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4" name="Oval 43">
                <a:extLst>
                  <a:ext uri="{FF2B5EF4-FFF2-40B4-BE49-F238E27FC236}">
                    <a16:creationId xmlns:a16="http://schemas.microsoft.com/office/drawing/2014/main" id="{613F7DFE-21B4-49C4-9E83-3B51B0BA3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9" y="288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5" name="Oval 44">
                <a:extLst>
                  <a:ext uri="{FF2B5EF4-FFF2-40B4-BE49-F238E27FC236}">
                    <a16:creationId xmlns:a16="http://schemas.microsoft.com/office/drawing/2014/main" id="{FD6958CB-3CDE-4358-ADE5-A86FD2188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6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6" name="Oval 45">
                <a:extLst>
                  <a:ext uri="{FF2B5EF4-FFF2-40B4-BE49-F238E27FC236}">
                    <a16:creationId xmlns:a16="http://schemas.microsoft.com/office/drawing/2014/main" id="{0B9CF7BD-4360-474B-8857-7451285CD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302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7" name="Oval 46">
                <a:extLst>
                  <a:ext uri="{FF2B5EF4-FFF2-40B4-BE49-F238E27FC236}">
                    <a16:creationId xmlns:a16="http://schemas.microsoft.com/office/drawing/2014/main" id="{6211001B-89EC-4363-9E34-A4648A93A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5" y="270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8" name="Oval 47">
                <a:extLst>
                  <a:ext uri="{FF2B5EF4-FFF2-40B4-BE49-F238E27FC236}">
                    <a16:creationId xmlns:a16="http://schemas.microsoft.com/office/drawing/2014/main" id="{45E97398-8A21-462C-B8F5-41BF486D4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6" y="288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9" name="Oval 48">
                <a:extLst>
                  <a:ext uri="{FF2B5EF4-FFF2-40B4-BE49-F238E27FC236}">
                    <a16:creationId xmlns:a16="http://schemas.microsoft.com/office/drawing/2014/main" id="{013407FA-0FEA-44D3-AEA1-B86042BE2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2750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0" name="Oval 49">
                <a:extLst>
                  <a:ext uri="{FF2B5EF4-FFF2-40B4-BE49-F238E27FC236}">
                    <a16:creationId xmlns:a16="http://schemas.microsoft.com/office/drawing/2014/main" id="{4DA9BF67-BCCB-407A-A94B-DB016698F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7" y="2659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1" name="Oval 50">
                <a:extLst>
                  <a:ext uri="{FF2B5EF4-FFF2-40B4-BE49-F238E27FC236}">
                    <a16:creationId xmlns:a16="http://schemas.microsoft.com/office/drawing/2014/main" id="{49474363-E7EF-4353-B054-8ED4FEE09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9" y="270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2" name="Oval 51">
                <a:extLst>
                  <a:ext uri="{FF2B5EF4-FFF2-40B4-BE49-F238E27FC236}">
                    <a16:creationId xmlns:a16="http://schemas.microsoft.com/office/drawing/2014/main" id="{1A7AAA8F-41EA-4CAE-BFA3-6EF7D25EE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9" y="261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3" name="Oval 52">
                <a:extLst>
                  <a:ext uri="{FF2B5EF4-FFF2-40B4-BE49-F238E27FC236}">
                    <a16:creationId xmlns:a16="http://schemas.microsoft.com/office/drawing/2014/main" id="{F53C46FC-D543-4302-A4B0-007CEE526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4" y="297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4" name="Oval 53">
                <a:extLst>
                  <a:ext uri="{FF2B5EF4-FFF2-40B4-BE49-F238E27FC236}">
                    <a16:creationId xmlns:a16="http://schemas.microsoft.com/office/drawing/2014/main" id="{BE914B3C-06D7-4D50-B181-09CC17B0E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2931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5" name="Oval 54">
                <a:extLst>
                  <a:ext uri="{FF2B5EF4-FFF2-40B4-BE49-F238E27FC236}">
                    <a16:creationId xmlns:a16="http://schemas.microsoft.com/office/drawing/2014/main" id="{98EB152B-4211-4D56-A4D4-0A4787409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5" y="288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6" name="Oval 55">
                <a:extLst>
                  <a:ext uri="{FF2B5EF4-FFF2-40B4-BE49-F238E27FC236}">
                    <a16:creationId xmlns:a16="http://schemas.microsoft.com/office/drawing/2014/main" id="{CD142B7E-EF52-44CC-B3E7-C8F9AE791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2931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7" name="Oval 56">
                <a:extLst>
                  <a:ext uri="{FF2B5EF4-FFF2-40B4-BE49-F238E27FC236}">
                    <a16:creationId xmlns:a16="http://schemas.microsoft.com/office/drawing/2014/main" id="{A14783CE-9886-4A01-958F-4B3025F0C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7" y="256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8" name="Oval 57">
                <a:extLst>
                  <a:ext uri="{FF2B5EF4-FFF2-40B4-BE49-F238E27FC236}">
                    <a16:creationId xmlns:a16="http://schemas.microsoft.com/office/drawing/2014/main" id="{4AE22DB3-2E4F-41E2-BBA6-CCEE76072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9" y="297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9" name="Oval 58">
                <a:extLst>
                  <a:ext uri="{FF2B5EF4-FFF2-40B4-BE49-F238E27FC236}">
                    <a16:creationId xmlns:a16="http://schemas.microsoft.com/office/drawing/2014/main" id="{B6C9C7F1-4477-4CD9-8733-E0DCDDE7F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9" y="256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0" name="Oval 59">
                <a:extLst>
                  <a:ext uri="{FF2B5EF4-FFF2-40B4-BE49-F238E27FC236}">
                    <a16:creationId xmlns:a16="http://schemas.microsoft.com/office/drawing/2014/main" id="{0798B81B-98A4-44D3-A729-12B49D81D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8" y="256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1" name="Oval 60">
                <a:extLst>
                  <a:ext uri="{FF2B5EF4-FFF2-40B4-BE49-F238E27FC236}">
                    <a16:creationId xmlns:a16="http://schemas.microsoft.com/office/drawing/2014/main" id="{ED4574DB-23EC-4A73-AA9C-42DB47DB5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4" y="270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2" name="Oval 61">
                <a:extLst>
                  <a:ext uri="{FF2B5EF4-FFF2-40B4-BE49-F238E27FC236}">
                    <a16:creationId xmlns:a16="http://schemas.microsoft.com/office/drawing/2014/main" id="{D5175867-11BC-46F2-A60F-EEEC613CA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5" y="2795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3" name="Oval 62">
                <a:extLst>
                  <a:ext uri="{FF2B5EF4-FFF2-40B4-BE49-F238E27FC236}">
                    <a16:creationId xmlns:a16="http://schemas.microsoft.com/office/drawing/2014/main" id="{96B39748-0F3E-448A-87FB-ACCF668BF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2795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4" name="Oval 63">
                <a:extLst>
                  <a:ext uri="{FF2B5EF4-FFF2-40B4-BE49-F238E27FC236}">
                    <a16:creationId xmlns:a16="http://schemas.microsoft.com/office/drawing/2014/main" id="{0DBC4A1D-AE4C-4F14-A7AD-CBEBA8EB2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302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5" name="Oval 64">
                <a:extLst>
                  <a:ext uri="{FF2B5EF4-FFF2-40B4-BE49-F238E27FC236}">
                    <a16:creationId xmlns:a16="http://schemas.microsoft.com/office/drawing/2014/main" id="{817A4440-230B-4649-8984-4CE911671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9" y="2840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6" name="Oval 65">
                <a:extLst>
                  <a:ext uri="{FF2B5EF4-FFF2-40B4-BE49-F238E27FC236}">
                    <a16:creationId xmlns:a16="http://schemas.microsoft.com/office/drawing/2014/main" id="{C85AD854-FCC3-430B-BEA7-E4E205590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270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7" name="Oval 66">
                <a:extLst>
                  <a:ext uri="{FF2B5EF4-FFF2-40B4-BE49-F238E27FC236}">
                    <a16:creationId xmlns:a16="http://schemas.microsoft.com/office/drawing/2014/main" id="{CF5BE88F-EB1F-4FF5-A3C3-B862F5D70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302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8" name="Oval 67">
                <a:extLst>
                  <a:ext uri="{FF2B5EF4-FFF2-40B4-BE49-F238E27FC236}">
                    <a16:creationId xmlns:a16="http://schemas.microsoft.com/office/drawing/2014/main" id="{3A83A6EA-7282-4CD7-93C8-107E62D0B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6" y="297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9" name="Oval 68">
                <a:extLst>
                  <a:ext uri="{FF2B5EF4-FFF2-40B4-BE49-F238E27FC236}">
                    <a16:creationId xmlns:a16="http://schemas.microsoft.com/office/drawing/2014/main" id="{9884F24F-0DAF-45C6-BACD-024AD3A32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4" y="2931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0" name="Oval 69">
                <a:extLst>
                  <a:ext uri="{FF2B5EF4-FFF2-40B4-BE49-F238E27FC236}">
                    <a16:creationId xmlns:a16="http://schemas.microsoft.com/office/drawing/2014/main" id="{6C845928-7AD0-4F20-990F-7A9845BF5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8" y="270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1" name="Oval 70">
                <a:extLst>
                  <a:ext uri="{FF2B5EF4-FFF2-40B4-BE49-F238E27FC236}">
                    <a16:creationId xmlns:a16="http://schemas.microsoft.com/office/drawing/2014/main" id="{14CA6222-3950-404E-AF11-66A46543E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659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2" name="Oval 71">
                <a:extLst>
                  <a:ext uri="{FF2B5EF4-FFF2-40B4-BE49-F238E27FC236}">
                    <a16:creationId xmlns:a16="http://schemas.microsoft.com/office/drawing/2014/main" id="{67F96A71-A586-4EC9-A36F-92BF8033A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288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3" name="Oval 72">
                <a:extLst>
                  <a:ext uri="{FF2B5EF4-FFF2-40B4-BE49-F238E27FC236}">
                    <a16:creationId xmlns:a16="http://schemas.microsoft.com/office/drawing/2014/main" id="{838E9C04-2E48-4D38-8526-4548266F7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795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4" name="Oval 73">
                <a:extLst>
                  <a:ext uri="{FF2B5EF4-FFF2-40B4-BE49-F238E27FC236}">
                    <a16:creationId xmlns:a16="http://schemas.microsoft.com/office/drawing/2014/main" id="{1964B61F-7E8A-4816-83D0-E05BBDC49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2704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5" name="Oval 74">
                <a:extLst>
                  <a:ext uri="{FF2B5EF4-FFF2-40B4-BE49-F238E27FC236}">
                    <a16:creationId xmlns:a16="http://schemas.microsoft.com/office/drawing/2014/main" id="{164679D8-D139-40BB-81CB-A5600CC3F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297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6" name="Oval 75">
                <a:extLst>
                  <a:ext uri="{FF2B5EF4-FFF2-40B4-BE49-F238E27FC236}">
                    <a16:creationId xmlns:a16="http://schemas.microsoft.com/office/drawing/2014/main" id="{571A12FB-77D5-49D8-93D4-14EF12259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4" y="2659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7" name="Oval 76">
                <a:extLst>
                  <a:ext uri="{FF2B5EF4-FFF2-40B4-BE49-F238E27FC236}">
                    <a16:creationId xmlns:a16="http://schemas.microsoft.com/office/drawing/2014/main" id="{F8E96515-B66C-4279-87F5-F255FAA2E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2659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8" name="Oval 77">
                <a:extLst>
                  <a:ext uri="{FF2B5EF4-FFF2-40B4-BE49-F238E27FC236}">
                    <a16:creationId xmlns:a16="http://schemas.microsoft.com/office/drawing/2014/main" id="{2DFA4A7F-431D-4BA9-A3E3-FC124C590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4" y="302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9" name="Oval 78">
                <a:extLst>
                  <a:ext uri="{FF2B5EF4-FFF2-40B4-BE49-F238E27FC236}">
                    <a16:creationId xmlns:a16="http://schemas.microsoft.com/office/drawing/2014/main" id="{BF9459A2-CB23-4C09-8A19-86A5FC949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4" y="2795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0" name="Oval 79">
                <a:extLst>
                  <a:ext uri="{FF2B5EF4-FFF2-40B4-BE49-F238E27FC236}">
                    <a16:creationId xmlns:a16="http://schemas.microsoft.com/office/drawing/2014/main" id="{1E9A86E2-B5B1-48EC-80BA-BC00E440E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8" y="288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1" name="Oval 80">
                <a:extLst>
                  <a:ext uri="{FF2B5EF4-FFF2-40B4-BE49-F238E27FC236}">
                    <a16:creationId xmlns:a16="http://schemas.microsoft.com/office/drawing/2014/main" id="{1D84812A-4F37-42CA-812C-BDC6DE060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97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2" name="Oval 81">
                <a:extLst>
                  <a:ext uri="{FF2B5EF4-FFF2-40B4-BE49-F238E27FC236}">
                    <a16:creationId xmlns:a16="http://schemas.microsoft.com/office/drawing/2014/main" id="{E55759D9-3260-4D79-8350-FB8D969F7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2840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3" name="Arc 82">
                <a:extLst>
                  <a:ext uri="{FF2B5EF4-FFF2-40B4-BE49-F238E27FC236}">
                    <a16:creationId xmlns:a16="http://schemas.microsoft.com/office/drawing/2014/main" id="{980A1246-CA6D-4EA7-91D9-15517B057B8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100761" flipV="1">
                <a:off x="2073" y="2773"/>
                <a:ext cx="1224" cy="156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3562 w 43200"/>
                  <a:gd name="T1" fmla="*/ 33482 h 37148"/>
                  <a:gd name="T2" fmla="*/ 36594 w 43200"/>
                  <a:gd name="T3" fmla="*/ 37148 h 37148"/>
                  <a:gd name="T4" fmla="*/ 21600 w 43200"/>
                  <a:gd name="T5" fmla="*/ 21600 h 37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37148" fill="none" extrusionOk="0">
                    <a:moveTo>
                      <a:pt x="3561" y="33482"/>
                    </a:moveTo>
                    <a:cubicBezTo>
                      <a:pt x="1238" y="29954"/>
                      <a:pt x="0" y="2582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199" y="27464"/>
                      <a:pt x="40815" y="33077"/>
                      <a:pt x="36593" y="37147"/>
                    </a:cubicBezTo>
                  </a:path>
                  <a:path w="43200" h="37148" stroke="0" extrusionOk="0">
                    <a:moveTo>
                      <a:pt x="3561" y="33482"/>
                    </a:moveTo>
                    <a:cubicBezTo>
                      <a:pt x="1238" y="29954"/>
                      <a:pt x="0" y="2582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199" y="27464"/>
                      <a:pt x="40815" y="33077"/>
                      <a:pt x="36593" y="37147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4" name="Oval 83">
                <a:extLst>
                  <a:ext uri="{FF2B5EF4-FFF2-40B4-BE49-F238E27FC236}">
                    <a16:creationId xmlns:a16="http://schemas.microsoft.com/office/drawing/2014/main" id="{7817D38C-E154-4C62-9D62-2BFB53B4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1" y="2478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</p:grpSp>
        <p:sp>
          <p:nvSpPr>
            <p:cNvPr id="16" name="Text Box 84">
              <a:extLst>
                <a:ext uri="{FF2B5EF4-FFF2-40B4-BE49-F238E27FC236}">
                  <a16:creationId xmlns:a16="http://schemas.microsoft.com/office/drawing/2014/main" id="{89D27E8C-375D-431E-9965-9289EF2C02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9" y="1162"/>
              <a:ext cx="1560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3D6E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>
              <a:spAutoFit/>
            </a:bodyPr>
            <a:lstStyle/>
            <a:p>
              <a:r>
                <a:rPr lang="en-US" altLang="de-DE" sz="1600" b="1"/>
                <a:t>Intrinsic Properties of</a:t>
              </a:r>
            </a:p>
            <a:p>
              <a:r>
                <a:rPr lang="en-US" altLang="de-DE" sz="1600" b="1"/>
                <a:t>heavy, ‘few-electron’ Ions</a:t>
              </a:r>
              <a:endParaRPr lang="en-US" altLang="de-DE" sz="1600"/>
            </a:p>
          </p:txBody>
        </p:sp>
        <p:sp>
          <p:nvSpPr>
            <p:cNvPr id="17" name="AutoShape 85">
              <a:extLst>
                <a:ext uri="{FF2B5EF4-FFF2-40B4-BE49-F238E27FC236}">
                  <a16:creationId xmlns:a16="http://schemas.microsoft.com/office/drawing/2014/main" id="{55F39E13-0D7A-40E0-9D1F-388AB2DED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1162"/>
              <a:ext cx="2676" cy="1360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</p:grpSp>
      <p:sp>
        <p:nvSpPr>
          <p:cNvPr id="65" name="Arc 87">
            <a:extLst>
              <a:ext uri="{FF2B5EF4-FFF2-40B4-BE49-F238E27FC236}">
                <a16:creationId xmlns:a16="http://schemas.microsoft.com/office/drawing/2014/main" id="{39EAD5FC-A6DB-400F-A403-F2444536984E}"/>
              </a:ext>
            </a:extLst>
          </p:cNvPr>
          <p:cNvSpPr>
            <a:spLocks/>
          </p:cNvSpPr>
          <p:nvPr/>
        </p:nvSpPr>
        <p:spPr bwMode="auto">
          <a:xfrm flipH="1">
            <a:off x="9532892" y="4572180"/>
            <a:ext cx="2241550" cy="1585912"/>
          </a:xfrm>
          <a:custGeom>
            <a:avLst/>
            <a:gdLst>
              <a:gd name="G0" fmla="+- 3484 0 0"/>
              <a:gd name="G1" fmla="+- 21600 0 0"/>
              <a:gd name="G2" fmla="+- 21600 0 0"/>
              <a:gd name="T0" fmla="*/ 0 w 24904"/>
              <a:gd name="T1" fmla="*/ 283 h 21600"/>
              <a:gd name="T2" fmla="*/ 24904 w 24904"/>
              <a:gd name="T3" fmla="*/ 18815 h 21600"/>
              <a:gd name="T4" fmla="*/ 3484 w 2490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04" h="21600" fill="none" extrusionOk="0">
                <a:moveTo>
                  <a:pt x="-1" y="282"/>
                </a:moveTo>
                <a:cubicBezTo>
                  <a:pt x="1151" y="94"/>
                  <a:pt x="2316" y="0"/>
                  <a:pt x="3484" y="0"/>
                </a:cubicBezTo>
                <a:cubicBezTo>
                  <a:pt x="14336" y="0"/>
                  <a:pt x="23504" y="8052"/>
                  <a:pt x="24903" y="18815"/>
                </a:cubicBezTo>
              </a:path>
              <a:path w="24904" h="21600" stroke="0" extrusionOk="0">
                <a:moveTo>
                  <a:pt x="-1" y="282"/>
                </a:moveTo>
                <a:cubicBezTo>
                  <a:pt x="1151" y="94"/>
                  <a:pt x="2316" y="0"/>
                  <a:pt x="3484" y="0"/>
                </a:cubicBezTo>
                <a:cubicBezTo>
                  <a:pt x="14336" y="0"/>
                  <a:pt x="23504" y="8052"/>
                  <a:pt x="24903" y="18815"/>
                </a:cubicBezTo>
                <a:lnTo>
                  <a:pt x="3484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66" name="Oval 88">
            <a:extLst>
              <a:ext uri="{FF2B5EF4-FFF2-40B4-BE49-F238E27FC236}">
                <a16:creationId xmlns:a16="http://schemas.microsoft.com/office/drawing/2014/main" id="{3648ABDC-47C5-4272-A97F-A67B79891A3A}"/>
              </a:ext>
            </a:extLst>
          </p:cNvPr>
          <p:cNvSpPr>
            <a:spLocks noChangeArrowheads="1"/>
          </p:cNvSpPr>
          <p:nvPr/>
        </p:nvSpPr>
        <p:spPr bwMode="auto">
          <a:xfrm rot="20909452">
            <a:off x="9715454" y="5108330"/>
            <a:ext cx="288925" cy="288925"/>
          </a:xfrm>
          <a:prstGeom prst="ellipse">
            <a:avLst/>
          </a:prstGeom>
          <a:gradFill rotWithShape="1">
            <a:gsLst>
              <a:gs pos="0">
                <a:srgbClr val="003D6E"/>
              </a:gs>
              <a:gs pos="100000">
                <a:srgbClr val="003D6E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67" name="Oval 89">
            <a:extLst>
              <a:ext uri="{FF2B5EF4-FFF2-40B4-BE49-F238E27FC236}">
                <a16:creationId xmlns:a16="http://schemas.microsoft.com/office/drawing/2014/main" id="{3E849BE2-DCF5-4E1B-BA34-47C5902AD93C}"/>
              </a:ext>
            </a:extLst>
          </p:cNvPr>
          <p:cNvSpPr>
            <a:spLocks noChangeArrowheads="1"/>
          </p:cNvSpPr>
          <p:nvPr/>
        </p:nvSpPr>
        <p:spPr bwMode="auto">
          <a:xfrm rot="20909452">
            <a:off x="10025017" y="4824167"/>
            <a:ext cx="288925" cy="288925"/>
          </a:xfrm>
          <a:prstGeom prst="ellipse">
            <a:avLst/>
          </a:prstGeom>
          <a:gradFill rotWithShape="1">
            <a:gsLst>
              <a:gs pos="0">
                <a:srgbClr val="003D6E"/>
              </a:gs>
              <a:gs pos="100000">
                <a:srgbClr val="003D6E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68" name="Oval 90">
            <a:extLst>
              <a:ext uri="{FF2B5EF4-FFF2-40B4-BE49-F238E27FC236}">
                <a16:creationId xmlns:a16="http://schemas.microsoft.com/office/drawing/2014/main" id="{C3285828-AC71-44AE-BF56-A5351D393A21}"/>
              </a:ext>
            </a:extLst>
          </p:cNvPr>
          <p:cNvSpPr>
            <a:spLocks noChangeArrowheads="1"/>
          </p:cNvSpPr>
          <p:nvPr/>
        </p:nvSpPr>
        <p:spPr bwMode="auto">
          <a:xfrm rot="20909452">
            <a:off x="10418717" y="4597155"/>
            <a:ext cx="288925" cy="288925"/>
          </a:xfrm>
          <a:prstGeom prst="ellipse">
            <a:avLst/>
          </a:prstGeom>
          <a:gradFill rotWithShape="1">
            <a:gsLst>
              <a:gs pos="0">
                <a:srgbClr val="003D6E"/>
              </a:gs>
              <a:gs pos="100000">
                <a:srgbClr val="003D6E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69" name="Oval 91">
            <a:extLst>
              <a:ext uri="{FF2B5EF4-FFF2-40B4-BE49-F238E27FC236}">
                <a16:creationId xmlns:a16="http://schemas.microsoft.com/office/drawing/2014/main" id="{C4154566-E22F-4F4F-86FE-B2B93F6C8A1A}"/>
              </a:ext>
            </a:extLst>
          </p:cNvPr>
          <p:cNvSpPr>
            <a:spLocks noChangeArrowheads="1"/>
          </p:cNvSpPr>
          <p:nvPr/>
        </p:nvSpPr>
        <p:spPr bwMode="auto">
          <a:xfrm rot="20909452">
            <a:off x="10828292" y="4439992"/>
            <a:ext cx="288925" cy="288925"/>
          </a:xfrm>
          <a:prstGeom prst="ellipse">
            <a:avLst/>
          </a:prstGeom>
          <a:gradFill rotWithShape="1">
            <a:gsLst>
              <a:gs pos="0">
                <a:srgbClr val="003D6E"/>
              </a:gs>
              <a:gs pos="100000">
                <a:srgbClr val="003D6E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0" name="Oval 92">
            <a:extLst>
              <a:ext uri="{FF2B5EF4-FFF2-40B4-BE49-F238E27FC236}">
                <a16:creationId xmlns:a16="http://schemas.microsoft.com/office/drawing/2014/main" id="{23E05299-6221-418D-9F60-643CD7820E38}"/>
              </a:ext>
            </a:extLst>
          </p:cNvPr>
          <p:cNvSpPr>
            <a:spLocks noChangeArrowheads="1"/>
          </p:cNvSpPr>
          <p:nvPr/>
        </p:nvSpPr>
        <p:spPr bwMode="auto">
          <a:xfrm rot="20909452">
            <a:off x="11264854" y="4424117"/>
            <a:ext cx="288925" cy="288925"/>
          </a:xfrm>
          <a:prstGeom prst="ellipse">
            <a:avLst/>
          </a:prstGeom>
          <a:gradFill rotWithShape="1">
            <a:gsLst>
              <a:gs pos="0">
                <a:srgbClr val="003D6E"/>
              </a:gs>
              <a:gs pos="100000">
                <a:srgbClr val="003D6E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1" name="Oval 93">
            <a:extLst>
              <a:ext uri="{FF2B5EF4-FFF2-40B4-BE49-F238E27FC236}">
                <a16:creationId xmlns:a16="http://schemas.microsoft.com/office/drawing/2014/main" id="{967DFD87-EBE0-4B14-B8C8-7E2DB7EEEDEC}"/>
              </a:ext>
            </a:extLst>
          </p:cNvPr>
          <p:cNvSpPr>
            <a:spLocks noChangeArrowheads="1"/>
          </p:cNvSpPr>
          <p:nvPr/>
        </p:nvSpPr>
        <p:spPr bwMode="auto">
          <a:xfrm rot="20909452">
            <a:off x="9488442" y="5446467"/>
            <a:ext cx="288925" cy="288925"/>
          </a:xfrm>
          <a:prstGeom prst="ellipse">
            <a:avLst/>
          </a:prstGeom>
          <a:gradFill rotWithShape="1">
            <a:gsLst>
              <a:gs pos="0">
                <a:srgbClr val="003D6E"/>
              </a:gs>
              <a:gs pos="100000">
                <a:srgbClr val="003D6E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grpSp>
        <p:nvGrpSpPr>
          <p:cNvPr id="72" name="Group 94">
            <a:extLst>
              <a:ext uri="{FF2B5EF4-FFF2-40B4-BE49-F238E27FC236}">
                <a16:creationId xmlns:a16="http://schemas.microsoft.com/office/drawing/2014/main" id="{DC21C549-CF72-4E1F-AA02-96F3ED7A5B3D}"/>
              </a:ext>
            </a:extLst>
          </p:cNvPr>
          <p:cNvGrpSpPr>
            <a:grpSpLocks/>
          </p:cNvGrpSpPr>
          <p:nvPr/>
        </p:nvGrpSpPr>
        <p:grpSpPr bwMode="auto">
          <a:xfrm rot="20531931" flipH="1">
            <a:off x="8796292" y="5279780"/>
            <a:ext cx="792162" cy="261937"/>
            <a:chOff x="2109" y="2812"/>
            <a:chExt cx="1270" cy="165"/>
          </a:xfrm>
        </p:grpSpPr>
        <p:sp>
          <p:nvSpPr>
            <p:cNvPr id="73" name="Freeform 95">
              <a:extLst>
                <a:ext uri="{FF2B5EF4-FFF2-40B4-BE49-F238E27FC236}">
                  <a16:creationId xmlns:a16="http://schemas.microsoft.com/office/drawing/2014/main" id="{89DB6366-70FE-4EAB-9200-C44EDA4CF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  <p:sp>
          <p:nvSpPr>
            <p:cNvPr id="74" name="Freeform 96">
              <a:extLst>
                <a:ext uri="{FF2B5EF4-FFF2-40B4-BE49-F238E27FC236}">
                  <a16:creationId xmlns:a16="http://schemas.microsoft.com/office/drawing/2014/main" id="{EC1AF83A-DE4C-4F56-92AC-54FE6FF1D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3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  <p:sp>
          <p:nvSpPr>
            <p:cNvPr id="75" name="Freeform 97">
              <a:extLst>
                <a:ext uri="{FF2B5EF4-FFF2-40B4-BE49-F238E27FC236}">
                  <a16:creationId xmlns:a16="http://schemas.microsoft.com/office/drawing/2014/main" id="{1D574B20-F5CE-4C3B-8394-59D00F39B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  <p:sp>
          <p:nvSpPr>
            <p:cNvPr id="76" name="Freeform 98">
              <a:extLst>
                <a:ext uri="{FF2B5EF4-FFF2-40B4-BE49-F238E27FC236}">
                  <a16:creationId xmlns:a16="http://schemas.microsoft.com/office/drawing/2014/main" id="{B5EF2F00-05F7-4123-ABD0-949DC431D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  <p:sp>
          <p:nvSpPr>
            <p:cNvPr id="77" name="Freeform 99">
              <a:extLst>
                <a:ext uri="{FF2B5EF4-FFF2-40B4-BE49-F238E27FC236}">
                  <a16:creationId xmlns:a16="http://schemas.microsoft.com/office/drawing/2014/main" id="{229FD1C8-1877-4AFA-9824-1E08FA69E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8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</p:grpSp>
      <p:sp>
        <p:nvSpPr>
          <p:cNvPr id="78" name="Text Box 100">
            <a:extLst>
              <a:ext uri="{FF2B5EF4-FFF2-40B4-BE49-F238E27FC236}">
                <a16:creationId xmlns:a16="http://schemas.microsoft.com/office/drawing/2014/main" id="{5982791E-5BCF-4978-B069-9692969C9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29" y="4630492"/>
            <a:ext cx="57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e-DE" sz="2400" b="1">
                <a:solidFill>
                  <a:srgbClr val="0000FF"/>
                </a:solidFill>
                <a:latin typeface="Symbol" panose="05050102010706020507" pitchFamily="18" charset="2"/>
              </a:rPr>
              <a:t>w</a:t>
            </a:r>
            <a:r>
              <a:rPr lang="en-US" altLang="de-DE" sz="2400" b="1" baseline="-25000">
                <a:solidFill>
                  <a:srgbClr val="0000FF"/>
                </a:solidFill>
              </a:rPr>
              <a:t>in</a:t>
            </a:r>
            <a:endParaRPr lang="de-DE" altLang="de-DE" sz="2400" b="1" baseline="-25000">
              <a:solidFill>
                <a:srgbClr val="0000FF"/>
              </a:solidFill>
            </a:endParaRPr>
          </a:p>
        </p:txBody>
      </p:sp>
      <p:sp>
        <p:nvSpPr>
          <p:cNvPr id="79" name="Text Box 101">
            <a:extLst>
              <a:ext uri="{FF2B5EF4-FFF2-40B4-BE49-F238E27FC236}">
                <a16:creationId xmlns:a16="http://schemas.microsoft.com/office/drawing/2014/main" id="{48C35796-C11D-4B0C-8F9F-794270B54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8954" y="5422655"/>
            <a:ext cx="709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e-DE" sz="2400" b="1">
                <a:solidFill>
                  <a:srgbClr val="000080"/>
                </a:solidFill>
                <a:latin typeface="Symbol" panose="05050102010706020507" pitchFamily="18" charset="2"/>
              </a:rPr>
              <a:t>w</a:t>
            </a:r>
            <a:r>
              <a:rPr lang="en-US" altLang="de-DE" sz="2400" b="1" baseline="-25000">
                <a:solidFill>
                  <a:srgbClr val="000080"/>
                </a:solidFill>
              </a:rPr>
              <a:t>out</a:t>
            </a:r>
            <a:endParaRPr lang="de-DE" altLang="de-DE" sz="2400" b="1" baseline="-25000">
              <a:solidFill>
                <a:srgbClr val="000080"/>
              </a:solidFill>
            </a:endParaRPr>
          </a:p>
        </p:txBody>
      </p:sp>
      <p:sp>
        <p:nvSpPr>
          <p:cNvPr id="80" name="Text Box 102">
            <a:extLst>
              <a:ext uri="{FF2B5EF4-FFF2-40B4-BE49-F238E27FC236}">
                <a16:creationId xmlns:a16="http://schemas.microsoft.com/office/drawing/2014/main" id="{69A9D527-CB37-4C90-AEC3-5BB6B47FD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5004" y="6070489"/>
            <a:ext cx="21828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D6E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>
            <a:spAutoFit/>
          </a:bodyPr>
          <a:lstStyle/>
          <a:p>
            <a:r>
              <a:rPr lang="en-US" altLang="de-DE" sz="1600" b="1">
                <a:latin typeface="Century Gothic" panose="020B0502020202020204" pitchFamily="34" charset="0"/>
              </a:rPr>
              <a:t>Lorentz </a:t>
            </a:r>
            <a:r>
              <a:rPr lang="en-US" altLang="de-DE" sz="1600" b="1"/>
              <a:t>transformation</a:t>
            </a:r>
            <a:endParaRPr lang="en-US" altLang="de-DE" sz="1600"/>
          </a:p>
        </p:txBody>
      </p:sp>
      <p:sp>
        <p:nvSpPr>
          <p:cNvPr id="81" name="AutoShape 103">
            <a:extLst>
              <a:ext uri="{FF2B5EF4-FFF2-40B4-BE49-F238E27FC236}">
                <a16:creationId xmlns:a16="http://schemas.microsoft.com/office/drawing/2014/main" id="{D4E4F856-9418-463A-9D4F-CA290FDA0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1542" y="4206695"/>
            <a:ext cx="4248150" cy="21590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  <p:grpSp>
        <p:nvGrpSpPr>
          <p:cNvPr id="92" name="Group 114">
            <a:extLst>
              <a:ext uri="{FF2B5EF4-FFF2-40B4-BE49-F238E27FC236}">
                <a16:creationId xmlns:a16="http://schemas.microsoft.com/office/drawing/2014/main" id="{5B43C0A4-C6A0-4EE6-9FAD-F2C01595EB16}"/>
              </a:ext>
            </a:extLst>
          </p:cNvPr>
          <p:cNvGrpSpPr>
            <a:grpSpLocks/>
          </p:cNvGrpSpPr>
          <p:nvPr/>
        </p:nvGrpSpPr>
        <p:grpSpPr bwMode="auto">
          <a:xfrm rot="-22500000">
            <a:off x="7837442" y="4990855"/>
            <a:ext cx="2016125" cy="261937"/>
            <a:chOff x="2109" y="2812"/>
            <a:chExt cx="1270" cy="165"/>
          </a:xfrm>
        </p:grpSpPr>
        <p:sp>
          <p:nvSpPr>
            <p:cNvPr id="93" name="Freeform 115">
              <a:extLst>
                <a:ext uri="{FF2B5EF4-FFF2-40B4-BE49-F238E27FC236}">
                  <a16:creationId xmlns:a16="http://schemas.microsoft.com/office/drawing/2014/main" id="{19077ADD-6CB3-4929-92EA-67B1CD971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  <p:sp>
          <p:nvSpPr>
            <p:cNvPr id="94" name="Freeform 116">
              <a:extLst>
                <a:ext uri="{FF2B5EF4-FFF2-40B4-BE49-F238E27FC236}">
                  <a16:creationId xmlns:a16="http://schemas.microsoft.com/office/drawing/2014/main" id="{399EDD9A-3FE1-4B9C-B6F1-E5171005F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3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  <p:sp>
          <p:nvSpPr>
            <p:cNvPr id="95" name="Freeform 117">
              <a:extLst>
                <a:ext uri="{FF2B5EF4-FFF2-40B4-BE49-F238E27FC236}">
                  <a16:creationId xmlns:a16="http://schemas.microsoft.com/office/drawing/2014/main" id="{3CDDA517-0697-462D-8B9D-2BA488FB5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  <p:sp>
          <p:nvSpPr>
            <p:cNvPr id="96" name="Freeform 118">
              <a:extLst>
                <a:ext uri="{FF2B5EF4-FFF2-40B4-BE49-F238E27FC236}">
                  <a16:creationId xmlns:a16="http://schemas.microsoft.com/office/drawing/2014/main" id="{09EBF720-9776-42E4-8C27-1B4F8DDDE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  <p:sp>
          <p:nvSpPr>
            <p:cNvPr id="97" name="Freeform 119">
              <a:extLst>
                <a:ext uri="{FF2B5EF4-FFF2-40B4-BE49-F238E27FC236}">
                  <a16:creationId xmlns:a16="http://schemas.microsoft.com/office/drawing/2014/main" id="{D4625801-860C-40BA-BA43-65EBC6EEE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812"/>
              <a:ext cx="254" cy="165"/>
            </a:xfrm>
            <a:custGeom>
              <a:avLst/>
              <a:gdLst>
                <a:gd name="T0" fmla="*/ 0 w 544"/>
                <a:gd name="T1" fmla="*/ 182 h 363"/>
                <a:gd name="T2" fmla="*/ 136 w 544"/>
                <a:gd name="T3" fmla="*/ 0 h 363"/>
                <a:gd name="T4" fmla="*/ 272 w 544"/>
                <a:gd name="T5" fmla="*/ 182 h 363"/>
                <a:gd name="T6" fmla="*/ 408 w 544"/>
                <a:gd name="T7" fmla="*/ 363 h 363"/>
                <a:gd name="T8" fmla="*/ 544 w 544"/>
                <a:gd name="T9" fmla="*/ 18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3">
                  <a:moveTo>
                    <a:pt x="0" y="182"/>
                  </a:moveTo>
                  <a:cubicBezTo>
                    <a:pt x="45" y="91"/>
                    <a:pt x="91" y="0"/>
                    <a:pt x="136" y="0"/>
                  </a:cubicBezTo>
                  <a:cubicBezTo>
                    <a:pt x="181" y="0"/>
                    <a:pt x="227" y="122"/>
                    <a:pt x="272" y="182"/>
                  </a:cubicBezTo>
                  <a:cubicBezTo>
                    <a:pt x="317" y="242"/>
                    <a:pt x="363" y="363"/>
                    <a:pt x="408" y="363"/>
                  </a:cubicBezTo>
                  <a:cubicBezTo>
                    <a:pt x="453" y="363"/>
                    <a:pt x="498" y="272"/>
                    <a:pt x="544" y="182"/>
                  </a:cubicBezTo>
                </a:path>
              </a:pathLst>
            </a:cu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/>
            </a:p>
          </p:txBody>
        </p:sp>
      </p:grpSp>
      <p:grpSp>
        <p:nvGrpSpPr>
          <p:cNvPr id="98" name="Group 70">
            <a:extLst>
              <a:ext uri="{FF2B5EF4-FFF2-40B4-BE49-F238E27FC236}">
                <a16:creationId xmlns:a16="http://schemas.microsoft.com/office/drawing/2014/main" id="{849968B4-1615-455B-9284-1342D5FB5C60}"/>
              </a:ext>
            </a:extLst>
          </p:cNvPr>
          <p:cNvGrpSpPr>
            <a:grpSpLocks/>
          </p:cNvGrpSpPr>
          <p:nvPr/>
        </p:nvGrpSpPr>
        <p:grpSpPr bwMode="auto">
          <a:xfrm>
            <a:off x="7741179" y="3119978"/>
            <a:ext cx="4087812" cy="1279525"/>
            <a:chOff x="3163" y="2715"/>
            <a:chExt cx="2575" cy="806"/>
          </a:xfrm>
        </p:grpSpPr>
        <p:sp>
          <p:nvSpPr>
            <p:cNvPr id="99" name="AutoShape 62">
              <a:extLst>
                <a:ext uri="{FF2B5EF4-FFF2-40B4-BE49-F238E27FC236}">
                  <a16:creationId xmlns:a16="http://schemas.microsoft.com/office/drawing/2014/main" id="{69C639B2-5286-4CBD-87B0-8A83E00BD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761"/>
              <a:ext cx="2450" cy="7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 algn="ctr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altLang="de-DE" sz="1800" b="1"/>
            </a:p>
          </p:txBody>
        </p:sp>
        <p:sp>
          <p:nvSpPr>
            <p:cNvPr id="100" name="Text Box 61">
              <a:extLst>
                <a:ext uri="{FF2B5EF4-FFF2-40B4-BE49-F238E27FC236}">
                  <a16:creationId xmlns:a16="http://schemas.microsoft.com/office/drawing/2014/main" id="{CD7389AF-B201-4080-BB66-72FEF18D3D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3" y="2715"/>
              <a:ext cx="2575" cy="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2880" tIns="182880" rIns="182880" bIns="182880">
              <a:spAutoFit/>
            </a:bodyPr>
            <a:lstStyle/>
            <a:p>
              <a:r>
                <a:rPr lang="en-GB" altLang="de-DE" sz="2000" b="1">
                  <a:solidFill>
                    <a:srgbClr val="00519E"/>
                  </a:solidFill>
                </a:rPr>
                <a:t>Measure</a:t>
              </a:r>
            </a:p>
            <a:p>
              <a:r>
                <a:rPr lang="en-GB" altLang="de-DE" sz="2000" b="1">
                  <a:solidFill>
                    <a:srgbClr val="00519E"/>
                  </a:solidFill>
                </a:rPr>
                <a:t>absolute transition wavelength</a:t>
              </a:r>
            </a:p>
            <a:p>
              <a:r>
                <a:rPr lang="en-GB" altLang="de-DE" sz="2000" b="1">
                  <a:latin typeface="Symbol" panose="05050102010706020507" pitchFamily="18" charset="2"/>
                </a:rPr>
                <a:t>w</a:t>
              </a:r>
              <a:r>
                <a:rPr lang="en-GB" altLang="de-DE" sz="2000" b="1" baseline="30000"/>
                <a:t> 2</a:t>
              </a:r>
              <a:r>
                <a:rPr lang="en-GB" altLang="de-DE" sz="2000" b="1" baseline="-25000"/>
                <a:t>rest</a:t>
              </a:r>
              <a:r>
                <a:rPr lang="en-GB" altLang="de-DE" sz="2000" b="1"/>
                <a:t>  = </a:t>
              </a:r>
              <a:r>
                <a:rPr lang="en-GB" altLang="de-DE" sz="2000" b="1">
                  <a:latin typeface="Symbol" panose="05050102010706020507" pitchFamily="18" charset="2"/>
                </a:rPr>
                <a:t> w</a:t>
              </a:r>
              <a:r>
                <a:rPr lang="en-GB" altLang="de-DE" sz="2000" b="1" baseline="-25000"/>
                <a:t>laser</a:t>
              </a:r>
              <a:r>
                <a:rPr lang="en-GB" altLang="de-DE" sz="2000" b="1"/>
                <a:t> ·  </a:t>
              </a:r>
              <a:r>
                <a:rPr lang="en-GB" altLang="de-DE" sz="2000" b="1">
                  <a:latin typeface="Symbol" panose="05050102010706020507" pitchFamily="18" charset="2"/>
                </a:rPr>
                <a:t>w</a:t>
              </a:r>
              <a:r>
                <a:rPr lang="en-GB" altLang="de-DE" sz="2000" b="1" baseline="-25000"/>
                <a:t>X-ray</a:t>
              </a: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CD1B2B98-72AE-4A76-AB16-182B73EC68F6}"/>
              </a:ext>
            </a:extLst>
          </p:cNvPr>
          <p:cNvSpPr txBox="1"/>
          <p:nvPr/>
        </p:nvSpPr>
        <p:spPr>
          <a:xfrm>
            <a:off x="363633" y="6008060"/>
            <a:ext cx="6512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1"/>
                </a:solidFill>
              </a:rPr>
              <a:t>Transition </a:t>
            </a:r>
            <a:r>
              <a:rPr lang="de-DE" b="1" dirty="0" err="1">
                <a:solidFill>
                  <a:schemeClr val="accent1"/>
                </a:solidFill>
              </a:rPr>
              <a:t>wavelengths</a:t>
            </a:r>
            <a:r>
              <a:rPr lang="de-DE" b="1" dirty="0">
                <a:solidFill>
                  <a:schemeClr val="accent1"/>
                </a:solidFill>
              </a:rPr>
              <a:t> for HCI </a:t>
            </a:r>
            <a:r>
              <a:rPr lang="de-DE" b="1" dirty="0" err="1">
                <a:solidFill>
                  <a:schemeClr val="accent1"/>
                </a:solidFill>
              </a:rPr>
              <a:t>known</a:t>
            </a:r>
            <a:r>
              <a:rPr lang="de-DE" b="1" dirty="0">
                <a:solidFill>
                  <a:schemeClr val="accent1"/>
                </a:solidFill>
              </a:rPr>
              <a:t> </a:t>
            </a:r>
            <a:r>
              <a:rPr lang="de-DE" b="1" dirty="0" err="1">
                <a:solidFill>
                  <a:schemeClr val="accent1"/>
                </a:solidFill>
              </a:rPr>
              <a:t>with</a:t>
            </a:r>
            <a:r>
              <a:rPr lang="de-DE" b="1" dirty="0">
                <a:solidFill>
                  <a:schemeClr val="accent1"/>
                </a:solidFill>
              </a:rPr>
              <a:t> </a:t>
            </a:r>
            <a:r>
              <a:rPr lang="de-DE" b="1" dirty="0" err="1">
                <a:solidFill>
                  <a:schemeClr val="accent1"/>
                </a:solidFill>
              </a:rPr>
              <a:t>less</a:t>
            </a:r>
            <a:r>
              <a:rPr lang="de-DE" b="1" dirty="0">
                <a:solidFill>
                  <a:schemeClr val="accent1"/>
                </a:solidFill>
              </a:rPr>
              <a:t> </a:t>
            </a:r>
            <a:r>
              <a:rPr lang="de-DE" b="1" dirty="0" err="1">
                <a:solidFill>
                  <a:schemeClr val="accent1"/>
                </a:solidFill>
              </a:rPr>
              <a:t>than</a:t>
            </a:r>
            <a:r>
              <a:rPr lang="de-DE" b="1" dirty="0">
                <a:solidFill>
                  <a:schemeClr val="accent1"/>
                </a:solidFill>
              </a:rPr>
              <a:t> 10</a:t>
            </a:r>
            <a:r>
              <a:rPr lang="de-DE" b="1" baseline="30000" dirty="0">
                <a:solidFill>
                  <a:schemeClr val="accent1"/>
                </a:solidFill>
              </a:rPr>
              <a:t>-4</a:t>
            </a:r>
            <a:r>
              <a:rPr lang="de-DE" b="1" dirty="0">
                <a:solidFill>
                  <a:schemeClr val="accent1"/>
                </a:solidFill>
              </a:rPr>
              <a:t> </a:t>
            </a:r>
            <a:r>
              <a:rPr lang="de-DE" b="1" dirty="0" err="1">
                <a:solidFill>
                  <a:schemeClr val="accent1"/>
                </a:solidFill>
              </a:rPr>
              <a:t>precision</a:t>
            </a:r>
            <a:endParaRPr lang="de-DE" b="1" dirty="0">
              <a:solidFill>
                <a:schemeClr val="accent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F278317-D078-4743-8124-FD36E3C19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1365135"/>
            <a:ext cx="6990731" cy="455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88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laser cooling of relativistic ion beams?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Cold relativistic beams, precision spectroscopy, crystalline beams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716CA51-FD2A-4CF5-9645-3A0AFB0B930F}"/>
              </a:ext>
            </a:extLst>
          </p:cNvPr>
          <p:cNvSpPr txBox="1"/>
          <p:nvPr/>
        </p:nvSpPr>
        <p:spPr>
          <a:xfrm>
            <a:off x="407989" y="1460745"/>
            <a:ext cx="10727961" cy="2620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 err="1">
                <a:solidFill>
                  <a:schemeClr val="accent1"/>
                </a:solidFill>
              </a:rPr>
              <a:t>Achieves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higher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cooling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rates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than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other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techniques</a:t>
            </a:r>
            <a:endParaRPr lang="de-DE" sz="2400" dirty="0">
              <a:solidFill>
                <a:schemeClr val="accent1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 err="1">
                <a:solidFill>
                  <a:schemeClr val="accent1"/>
                </a:solidFill>
              </a:rPr>
              <a:t>Grows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stronger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with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increasing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ion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energy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dirty="0">
                <a:solidFill>
                  <a:schemeClr val="accent1"/>
                </a:solidFill>
              </a:rPr>
              <a:t>(</a:t>
            </a:r>
            <a:r>
              <a:rPr lang="de-DE" sz="2400" dirty="0" err="1">
                <a:solidFill>
                  <a:schemeClr val="accent1"/>
                </a:solidFill>
              </a:rPr>
              <a:t>using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more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laser</a:t>
            </a:r>
            <a:r>
              <a:rPr lang="de-DE" sz="2400" dirty="0">
                <a:solidFill>
                  <a:schemeClr val="accent1"/>
                </a:solidFill>
              </a:rPr>
              <a:t> power)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 err="1">
                <a:solidFill>
                  <a:schemeClr val="accent1"/>
                </a:solidFill>
              </a:rPr>
              <a:t>Reaches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smaller</a:t>
            </a:r>
            <a:r>
              <a:rPr lang="de-DE" sz="2400" b="1" dirty="0">
                <a:solidFill>
                  <a:schemeClr val="accent1"/>
                </a:solidFill>
              </a:rPr>
              <a:t> longitudinal </a:t>
            </a:r>
            <a:r>
              <a:rPr lang="de-DE" sz="2400" b="1" dirty="0" err="1">
                <a:solidFill>
                  <a:schemeClr val="accent1"/>
                </a:solidFill>
              </a:rPr>
              <a:t>momentum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spread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than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other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techniques</a:t>
            </a:r>
            <a:endParaRPr lang="de-DE" sz="2400" dirty="0">
              <a:solidFill>
                <a:schemeClr val="accent1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 err="1">
                <a:solidFill>
                  <a:schemeClr val="accent1"/>
                </a:solidFill>
              </a:rPr>
              <a:t>Produces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interesting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spectroscopic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</a:rPr>
              <a:t>data</a:t>
            </a:r>
            <a:r>
              <a:rPr lang="de-DE" sz="2400" b="1" dirty="0">
                <a:solidFill>
                  <a:schemeClr val="accent1"/>
                </a:solidFill>
              </a:rPr>
              <a:t> </a:t>
            </a:r>
            <a:r>
              <a:rPr lang="de-DE" sz="2400" dirty="0">
                <a:solidFill>
                  <a:schemeClr val="accent1"/>
                </a:solidFill>
              </a:rPr>
              <a:t>„for </a:t>
            </a:r>
            <a:r>
              <a:rPr lang="de-DE" sz="2400" dirty="0" err="1">
                <a:solidFill>
                  <a:schemeClr val="accent1"/>
                </a:solidFill>
              </a:rPr>
              <a:t>free</a:t>
            </a:r>
            <a:r>
              <a:rPr lang="de-DE" sz="2400" dirty="0">
                <a:solidFill>
                  <a:schemeClr val="accent1"/>
                </a:solidFill>
              </a:rPr>
              <a:t>“ </a:t>
            </a:r>
            <a:r>
              <a:rPr lang="de-DE" sz="2400" dirty="0" err="1">
                <a:solidFill>
                  <a:schemeClr val="accent1"/>
                </a:solidFill>
              </a:rPr>
              <a:t>from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many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ions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collectively</a:t>
            </a:r>
            <a:endParaRPr lang="de-DE" sz="2400" dirty="0">
              <a:solidFill>
                <a:schemeClr val="accent1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accent1"/>
                </a:solidFill>
              </a:rPr>
              <a:t>May </a:t>
            </a:r>
            <a:r>
              <a:rPr lang="de-DE" sz="2400" dirty="0" err="1">
                <a:solidFill>
                  <a:schemeClr val="accent1"/>
                </a:solidFill>
              </a:rPr>
              <a:t>lead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to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b="1" dirty="0">
                <a:solidFill>
                  <a:schemeClr val="accent1"/>
                </a:solidFill>
              </a:rPr>
              <a:t>beam </a:t>
            </a:r>
            <a:r>
              <a:rPr lang="de-DE" sz="2400" b="1" dirty="0" err="1">
                <a:solidFill>
                  <a:schemeClr val="accent1"/>
                </a:solidFill>
              </a:rPr>
              <a:t>crystallization</a:t>
            </a:r>
            <a:endParaRPr lang="de-DE" sz="2400" b="1" dirty="0">
              <a:solidFill>
                <a:schemeClr val="accent1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B0C4D18-F3FB-4C9E-B029-037C28D84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85" y="4368163"/>
            <a:ext cx="4416308" cy="2031421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283BDB0-A94A-4A38-833E-658A1D74CC5B}"/>
              </a:ext>
            </a:extLst>
          </p:cNvPr>
          <p:cNvGrpSpPr/>
          <p:nvPr/>
        </p:nvGrpSpPr>
        <p:grpSpPr>
          <a:xfrm>
            <a:off x="372259" y="4354078"/>
            <a:ext cx="6989132" cy="2021647"/>
            <a:chOff x="372259" y="4354078"/>
            <a:chExt cx="6989132" cy="2021647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0A8C70C2-F8AA-40F4-92E9-8F85E6503E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172" t="9824" r="59383" b="85101"/>
            <a:stretch/>
          </p:blipFill>
          <p:spPr>
            <a:xfrm>
              <a:off x="407989" y="4354078"/>
              <a:ext cx="4287622" cy="580073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7746E5BF-BB80-4129-B4F3-E567A1FACE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292" t="20542" r="67925" b="74383"/>
            <a:stretch/>
          </p:blipFill>
          <p:spPr>
            <a:xfrm>
              <a:off x="407989" y="5107218"/>
              <a:ext cx="2703450" cy="58007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C708129-89CE-4C6D-AE9B-84FF64B7B2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8345" t="44083" r="34265" b="50842"/>
            <a:stretch/>
          </p:blipFill>
          <p:spPr>
            <a:xfrm>
              <a:off x="372259" y="5795652"/>
              <a:ext cx="3180338" cy="580073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754D5D4B-ACE2-46D1-9324-F1422D3BD915}"/>
                </a:ext>
              </a:extLst>
            </p:cNvPr>
            <p:cNvSpPr txBox="1"/>
            <p:nvPr/>
          </p:nvSpPr>
          <p:spPr>
            <a:xfrm>
              <a:off x="5366741" y="4459448"/>
              <a:ext cx="1994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plasma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frequency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76EB666-2F19-4009-8548-73ACBE8811EB}"/>
                </a:ext>
              </a:extLst>
            </p:cNvPr>
            <p:cNvSpPr txBox="1"/>
            <p:nvPr/>
          </p:nvSpPr>
          <p:spPr>
            <a:xfrm>
              <a:off x="5221124" y="5212588"/>
              <a:ext cx="21402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betatron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frequency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C10CED4C-DCAC-4B84-8C64-D1CB6EE4E434}"/>
                </a:ext>
              </a:extLst>
            </p:cNvPr>
            <p:cNvSpPr txBox="1"/>
            <p:nvPr/>
          </p:nvSpPr>
          <p:spPr>
            <a:xfrm>
              <a:off x="4910271" y="5901022"/>
              <a:ext cx="2451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synchrotron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frequency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184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Cooling transitions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D72F826-F24C-4278-AEA1-A553425B6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6431" y="958595"/>
            <a:ext cx="3658338" cy="2713334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20C60A25-806D-49F0-AD40-CF686633CB20}"/>
              </a:ext>
            </a:extLst>
          </p:cNvPr>
          <p:cNvSpPr txBox="1"/>
          <p:nvPr/>
        </p:nvSpPr>
        <p:spPr>
          <a:xfrm>
            <a:off x="407989" y="1740891"/>
            <a:ext cx="6440546" cy="2251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dirty="0" err="1">
                <a:solidFill>
                  <a:schemeClr val="accent1"/>
                </a:solidFill>
              </a:rPr>
              <a:t>We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need</a:t>
            </a:r>
            <a:r>
              <a:rPr lang="de-DE" sz="2400" dirty="0">
                <a:solidFill>
                  <a:schemeClr val="accent1"/>
                </a:solidFill>
              </a:rPr>
              <a:t> a fast (</a:t>
            </a:r>
            <a:r>
              <a:rPr lang="de-DE" sz="2400" dirty="0" err="1">
                <a:solidFill>
                  <a:schemeClr val="accent1"/>
                </a:solidFill>
              </a:rPr>
              <a:t>see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below</a:t>
            </a:r>
            <a:r>
              <a:rPr lang="de-DE" sz="2400" dirty="0">
                <a:solidFill>
                  <a:schemeClr val="accent1"/>
                </a:solidFill>
              </a:rPr>
              <a:t>) </a:t>
            </a:r>
            <a:r>
              <a:rPr lang="de-DE" sz="2400" dirty="0" err="1">
                <a:solidFill>
                  <a:schemeClr val="accent1"/>
                </a:solidFill>
              </a:rPr>
              <a:t>cooling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transition</a:t>
            </a:r>
            <a:endParaRPr lang="de-DE" sz="2400"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solidFill>
                  <a:schemeClr val="accent1"/>
                </a:solidFill>
              </a:rPr>
              <a:t>Li-like </a:t>
            </a:r>
            <a:r>
              <a:rPr lang="de-DE" sz="2400" dirty="0" err="1">
                <a:solidFill>
                  <a:schemeClr val="accent1"/>
                </a:solidFill>
              </a:rPr>
              <a:t>or</a:t>
            </a:r>
            <a:r>
              <a:rPr lang="de-DE" sz="2400" dirty="0">
                <a:solidFill>
                  <a:schemeClr val="accent1"/>
                </a:solidFill>
              </a:rPr>
              <a:t> Na-like, </a:t>
            </a:r>
            <a:r>
              <a:rPr lang="de-DE" sz="2400" dirty="0" err="1">
                <a:solidFill>
                  <a:schemeClr val="accent1"/>
                </a:solidFill>
              </a:rPr>
              <a:t>needs</a:t>
            </a:r>
            <a:r>
              <a:rPr lang="de-DE" sz="2400" dirty="0">
                <a:solidFill>
                  <a:schemeClr val="accent1"/>
                </a:solidFill>
              </a:rPr>
              <a:t> a </a:t>
            </a:r>
            <a:r>
              <a:rPr lang="de-DE" sz="2400" dirty="0" err="1">
                <a:solidFill>
                  <a:schemeClr val="accent1"/>
                </a:solidFill>
              </a:rPr>
              <a:t>certain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charge</a:t>
            </a:r>
            <a:r>
              <a:rPr lang="de-DE" sz="2400" dirty="0">
                <a:solidFill>
                  <a:schemeClr val="accent1"/>
                </a:solidFill>
              </a:rPr>
              <a:t> </a:t>
            </a:r>
            <a:r>
              <a:rPr lang="de-DE" sz="2400" dirty="0" err="1">
                <a:solidFill>
                  <a:schemeClr val="accent1"/>
                </a:solidFill>
              </a:rPr>
              <a:t>state</a:t>
            </a:r>
            <a:r>
              <a:rPr lang="de-DE" sz="2400" dirty="0">
                <a:solidFill>
                  <a:schemeClr val="accent1"/>
                </a:solidFill>
              </a:rPr>
              <a:t> Q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endParaRPr lang="de-DE" sz="2400" dirty="0">
              <a:solidFill>
                <a:schemeClr val="accent1"/>
              </a:solidFill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877FD4A-0196-41C6-B2D5-7FA02F85E5FB}"/>
              </a:ext>
            </a:extLst>
          </p:cNvPr>
          <p:cNvGrpSpPr/>
          <p:nvPr/>
        </p:nvGrpSpPr>
        <p:grpSpPr>
          <a:xfrm>
            <a:off x="407989" y="3429000"/>
            <a:ext cx="11558801" cy="3095625"/>
            <a:chOff x="407989" y="3429000"/>
            <a:chExt cx="11558801" cy="3095625"/>
          </a:xfrm>
        </p:grpSpPr>
        <p:pic>
          <p:nvPicPr>
            <p:cNvPr id="43" name="Grafik 42">
              <a:extLst>
                <a:ext uri="{FF2B5EF4-FFF2-40B4-BE49-F238E27FC236}">
                  <a16:creationId xmlns:a16="http://schemas.microsoft.com/office/drawing/2014/main" id="{AC91DE5D-2E7E-4CF7-8550-2CAE11D321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9109" t="55410" r="56285" b="38614"/>
            <a:stretch/>
          </p:blipFill>
          <p:spPr>
            <a:xfrm>
              <a:off x="407989" y="3429000"/>
              <a:ext cx="842312" cy="683031"/>
            </a:xfrm>
            <a:prstGeom prst="rect">
              <a:avLst/>
            </a:prstGeom>
          </p:spPr>
        </p:pic>
        <p:pic>
          <p:nvPicPr>
            <p:cNvPr id="44" name="Grafik 43">
              <a:extLst>
                <a:ext uri="{FF2B5EF4-FFF2-40B4-BE49-F238E27FC236}">
                  <a16:creationId xmlns:a16="http://schemas.microsoft.com/office/drawing/2014/main" id="{055294DB-0D84-4B9E-B300-2B89340DE7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3496" t="55476" r="24899" b="38548"/>
            <a:stretch/>
          </p:blipFill>
          <p:spPr>
            <a:xfrm>
              <a:off x="407989" y="4241464"/>
              <a:ext cx="2122389" cy="683031"/>
            </a:xfrm>
            <a:prstGeom prst="rect">
              <a:avLst/>
            </a:prstGeom>
          </p:spPr>
        </p:pic>
        <p:pic>
          <p:nvPicPr>
            <p:cNvPr id="45" name="Grafik 44">
              <a:extLst>
                <a:ext uri="{FF2B5EF4-FFF2-40B4-BE49-F238E27FC236}">
                  <a16:creationId xmlns:a16="http://schemas.microsoft.com/office/drawing/2014/main" id="{9B73C008-34B1-4C4B-9ECB-D8C5E635D3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4306" t="60565" r="53735" b="33459"/>
            <a:stretch/>
          </p:blipFill>
          <p:spPr>
            <a:xfrm>
              <a:off x="407989" y="5053928"/>
              <a:ext cx="2187238" cy="683031"/>
            </a:xfrm>
            <a:prstGeom prst="rect">
              <a:avLst/>
            </a:prstGeom>
          </p:spPr>
        </p:pic>
        <p:pic>
          <p:nvPicPr>
            <p:cNvPr id="46" name="Grafik 45">
              <a:extLst>
                <a:ext uri="{FF2B5EF4-FFF2-40B4-BE49-F238E27FC236}">
                  <a16:creationId xmlns:a16="http://schemas.microsoft.com/office/drawing/2014/main" id="{1577F332-8D12-4191-87AB-D16855E60F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654" t="66198" r="44228" b="27826"/>
            <a:stretch/>
          </p:blipFill>
          <p:spPr>
            <a:xfrm>
              <a:off x="3518308" y="5095495"/>
              <a:ext cx="2764872" cy="683031"/>
            </a:xfrm>
            <a:prstGeom prst="rect">
              <a:avLst/>
            </a:prstGeom>
          </p:spPr>
        </p:pic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35EE4439-1723-4169-B182-A69D5054CCAE}"/>
                </a:ext>
              </a:extLst>
            </p:cNvPr>
            <p:cNvSpPr txBox="1"/>
            <p:nvPr/>
          </p:nvSpPr>
          <p:spPr>
            <a:xfrm>
              <a:off x="2887490" y="5206177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/>
                <a:t>&lt;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D6819E05-84AD-48E9-B85E-53D453714D3B}"/>
                </a:ext>
              </a:extLst>
            </p:cNvPr>
            <p:cNvSpPr txBox="1"/>
            <p:nvPr/>
          </p:nvSpPr>
          <p:spPr>
            <a:xfrm>
              <a:off x="2642426" y="3576552"/>
              <a:ext cx="4802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transition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wave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length</a:t>
              </a:r>
              <a:r>
                <a:rPr lang="de-DE" dirty="0">
                  <a:solidFill>
                    <a:schemeClr val="accent1"/>
                  </a:solidFill>
                </a:rPr>
                <a:t> in </a:t>
              </a:r>
              <a:r>
                <a:rPr lang="de-DE" dirty="0" err="1">
                  <a:solidFill>
                    <a:schemeClr val="accent1"/>
                  </a:solidFill>
                </a:rPr>
                <a:t>rest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frame</a:t>
              </a:r>
              <a:r>
                <a:rPr lang="de-DE" dirty="0">
                  <a:solidFill>
                    <a:schemeClr val="accent1"/>
                  </a:solidFill>
                </a:rPr>
                <a:t>, UV, VUV, …)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17EAE55B-55B0-4FC3-ACD9-0940763F179B}"/>
                </a:ext>
              </a:extLst>
            </p:cNvPr>
            <p:cNvSpPr txBox="1"/>
            <p:nvPr/>
          </p:nvSpPr>
          <p:spPr>
            <a:xfrm>
              <a:off x="2642426" y="4392851"/>
              <a:ext cx="32276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natural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line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width</a:t>
              </a:r>
              <a:r>
                <a:rPr lang="de-DE" dirty="0">
                  <a:solidFill>
                    <a:schemeClr val="accent1"/>
                  </a:solidFill>
                </a:rPr>
                <a:t> in </a:t>
              </a:r>
              <a:r>
                <a:rPr lang="de-DE" dirty="0" err="1">
                  <a:solidFill>
                    <a:schemeClr val="accent1"/>
                  </a:solidFill>
                </a:rPr>
                <a:t>rest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frame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06260D5A-6E62-4251-8F06-28D55F1DCF71}"/>
                </a:ext>
              </a:extLst>
            </p:cNvPr>
            <p:cNvSpPr txBox="1"/>
            <p:nvPr/>
          </p:nvSpPr>
          <p:spPr>
            <a:xfrm>
              <a:off x="407989" y="5901023"/>
              <a:ext cx="2048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transition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life</a:t>
              </a:r>
              <a:r>
                <a:rPr lang="de-DE" dirty="0">
                  <a:solidFill>
                    <a:schemeClr val="accent1"/>
                  </a:solidFill>
                </a:rPr>
                <a:t> time)</a:t>
              </a:r>
            </a:p>
          </p:txBody>
        </p:sp>
        <p:sp>
          <p:nvSpPr>
            <p:cNvPr id="52" name="Textfeld 51">
              <a:extLst>
                <a:ext uri="{FF2B5EF4-FFF2-40B4-BE49-F238E27FC236}">
                  <a16:creationId xmlns:a16="http://schemas.microsoft.com/office/drawing/2014/main" id="{DF91F0CE-91E0-4E9E-A7A4-74693E272886}"/>
                </a:ext>
              </a:extLst>
            </p:cNvPr>
            <p:cNvSpPr txBox="1"/>
            <p:nvPr/>
          </p:nvSpPr>
          <p:spPr>
            <a:xfrm>
              <a:off x="3417124" y="5901023"/>
              <a:ext cx="35896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(beam </a:t>
              </a:r>
              <a:r>
                <a:rPr lang="de-DE" dirty="0" err="1">
                  <a:solidFill>
                    <a:schemeClr val="accent1"/>
                  </a:solidFill>
                </a:rPr>
                <a:t>revolution</a:t>
              </a:r>
              <a:r>
                <a:rPr lang="de-DE" dirty="0">
                  <a:solidFill>
                    <a:schemeClr val="accent1"/>
                  </a:solidFill>
                </a:rPr>
                <a:t> time in lab. </a:t>
              </a:r>
              <a:r>
                <a:rPr lang="de-DE" dirty="0" err="1">
                  <a:solidFill>
                    <a:schemeClr val="accent1"/>
                  </a:solidFill>
                </a:rPr>
                <a:t>frame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CA150F28-010D-4E79-8EB7-21C375300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22908" y="3710144"/>
              <a:ext cx="3943882" cy="28144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35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Photon absorption and emission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88A531-3ACE-47CC-80F4-3EAD6987D5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110" t="8022" r="51839" b="86776"/>
          <a:stretch/>
        </p:blipFill>
        <p:spPr>
          <a:xfrm>
            <a:off x="407989" y="1628857"/>
            <a:ext cx="4581372" cy="594589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366ECCCF-9AF8-4478-A64A-F6FA858BE4B8}"/>
              </a:ext>
            </a:extLst>
          </p:cNvPr>
          <p:cNvSpPr txBox="1"/>
          <p:nvPr/>
        </p:nvSpPr>
        <p:spPr>
          <a:xfrm>
            <a:off x="5277688" y="1602985"/>
            <a:ext cx="3589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(</a:t>
            </a:r>
            <a:r>
              <a:rPr lang="de-DE" dirty="0" err="1">
                <a:solidFill>
                  <a:schemeClr val="accent1"/>
                </a:solidFill>
              </a:rPr>
              <a:t>transition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wave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length</a:t>
            </a:r>
            <a:r>
              <a:rPr lang="de-DE" dirty="0">
                <a:solidFill>
                  <a:schemeClr val="accent1"/>
                </a:solidFill>
              </a:rPr>
              <a:t> in </a:t>
            </a:r>
            <a:r>
              <a:rPr lang="de-DE" dirty="0" err="1">
                <a:solidFill>
                  <a:schemeClr val="accent1"/>
                </a:solidFill>
              </a:rPr>
              <a:t>rest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frame</a:t>
            </a:r>
            <a:endParaRPr lang="de-DE" dirty="0">
              <a:solidFill>
                <a:schemeClr val="accent1"/>
              </a:solidFill>
            </a:endParaRPr>
          </a:p>
          <a:p>
            <a:r>
              <a:rPr lang="de-DE" dirty="0" err="1">
                <a:solidFill>
                  <a:schemeClr val="accent1"/>
                </a:solidFill>
              </a:rPr>
              <a:t>vs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laser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wavelength</a:t>
            </a:r>
            <a:r>
              <a:rPr lang="de-DE" dirty="0">
                <a:solidFill>
                  <a:schemeClr val="accent1"/>
                </a:solidFill>
              </a:rPr>
              <a:t> in lab. </a:t>
            </a:r>
            <a:r>
              <a:rPr lang="de-DE" dirty="0" err="1">
                <a:solidFill>
                  <a:schemeClr val="accent1"/>
                </a:solidFill>
              </a:rPr>
              <a:t>frame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BDF92C7-0C9F-4F21-A671-6D3A9089DBB8}"/>
              </a:ext>
            </a:extLst>
          </p:cNvPr>
          <p:cNvGrpSpPr/>
          <p:nvPr/>
        </p:nvGrpSpPr>
        <p:grpSpPr>
          <a:xfrm>
            <a:off x="407989" y="4451684"/>
            <a:ext cx="6099049" cy="1799709"/>
            <a:chOff x="407989" y="4227828"/>
            <a:chExt cx="6099049" cy="1799709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5549305D-745E-46A7-8DD5-BFEE0F8B8B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885" t="49035" r="54764" b="45763"/>
            <a:stretch/>
          </p:blipFill>
          <p:spPr>
            <a:xfrm>
              <a:off x="407990" y="4227828"/>
              <a:ext cx="6099048" cy="594589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A3D78034-D989-4BA9-BD71-B2AD35F6EE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235" t="49035" r="30802" b="45763"/>
            <a:stretch/>
          </p:blipFill>
          <p:spPr>
            <a:xfrm>
              <a:off x="1242966" y="4973394"/>
              <a:ext cx="4382290" cy="594589"/>
            </a:xfrm>
            <a:prstGeom prst="rect">
              <a:avLst/>
            </a:prstGeom>
          </p:spPr>
        </p:pic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A4FBE1B7-1A9D-4E44-BE23-52FAAE873A70}"/>
                </a:ext>
              </a:extLst>
            </p:cNvPr>
            <p:cNvSpPr txBox="1"/>
            <p:nvPr/>
          </p:nvSpPr>
          <p:spPr>
            <a:xfrm>
              <a:off x="407989" y="5658205"/>
              <a:ext cx="3850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photon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momentum</a:t>
              </a:r>
              <a:r>
                <a:rPr lang="de-DE" dirty="0">
                  <a:solidFill>
                    <a:schemeClr val="accent1"/>
                  </a:solidFill>
                </a:rPr>
                <a:t> in </a:t>
              </a:r>
              <a:r>
                <a:rPr lang="de-DE" dirty="0" err="1">
                  <a:solidFill>
                    <a:schemeClr val="accent1"/>
                  </a:solidFill>
                </a:rPr>
                <a:t>rest</a:t>
              </a:r>
              <a:r>
                <a:rPr lang="de-DE" dirty="0">
                  <a:solidFill>
                    <a:schemeClr val="accent1"/>
                  </a:solidFill>
                </a:rPr>
                <a:t>/lab. </a:t>
              </a:r>
              <a:r>
                <a:rPr lang="de-DE" dirty="0" err="1">
                  <a:solidFill>
                    <a:schemeClr val="accent1"/>
                  </a:solidFill>
                </a:rPr>
                <a:t>frame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</p:grpSp>
      <p:pic>
        <p:nvPicPr>
          <p:cNvPr id="15" name="Grafik 14">
            <a:extLst>
              <a:ext uri="{FF2B5EF4-FFF2-40B4-BE49-F238E27FC236}">
                <a16:creationId xmlns:a16="http://schemas.microsoft.com/office/drawing/2014/main" id="{03346EAB-499B-4CBE-9151-413410F66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596" y="2676676"/>
            <a:ext cx="5745404" cy="3716644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67ECCA41-DF9F-4510-960F-9FCEB5B91204}"/>
              </a:ext>
            </a:extLst>
          </p:cNvPr>
          <p:cNvGrpSpPr/>
          <p:nvPr/>
        </p:nvGrpSpPr>
        <p:grpSpPr>
          <a:xfrm>
            <a:off x="407989" y="2454219"/>
            <a:ext cx="5826974" cy="1311738"/>
            <a:chOff x="407989" y="2454219"/>
            <a:chExt cx="5826974" cy="131173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6FB116C-DCF7-4344-886A-C45871DA82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865" t="35095" r="34088" b="59393"/>
            <a:stretch/>
          </p:blipFill>
          <p:spPr>
            <a:xfrm>
              <a:off x="407989" y="3135939"/>
              <a:ext cx="4763402" cy="63001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CE85A29C-D997-4CA2-8EF3-6AF81F9E4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1915" t="54425" r="16768" b="40063"/>
            <a:stretch/>
          </p:blipFill>
          <p:spPr>
            <a:xfrm>
              <a:off x="407989" y="2454219"/>
              <a:ext cx="3898418" cy="630018"/>
            </a:xfrm>
            <a:prstGeom prst="rect">
              <a:avLst/>
            </a:prstGeom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932E4329-A57F-4FB1-86AD-016FF07C3D53}"/>
                </a:ext>
              </a:extLst>
            </p:cNvPr>
            <p:cNvSpPr txBox="1"/>
            <p:nvPr/>
          </p:nvSpPr>
          <p:spPr>
            <a:xfrm>
              <a:off x="4343163" y="2584562"/>
              <a:ext cx="1891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matching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energy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322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Saturation intensity and cooling rate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6</a:t>
            </a:fld>
            <a:endParaRPr lang="de-DE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03EA328-D74C-48D3-93DA-583835FDFA81}"/>
              </a:ext>
            </a:extLst>
          </p:cNvPr>
          <p:cNvGrpSpPr/>
          <p:nvPr/>
        </p:nvGrpSpPr>
        <p:grpSpPr>
          <a:xfrm>
            <a:off x="407989" y="1336187"/>
            <a:ext cx="11466408" cy="1459006"/>
            <a:chOff x="407989" y="1336187"/>
            <a:chExt cx="11466408" cy="145900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8EEA525D-4CE9-4379-9AF0-C96F132308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239" t="18866" r="53550" b="75076"/>
            <a:stretch/>
          </p:blipFill>
          <p:spPr>
            <a:xfrm>
              <a:off x="407989" y="2102763"/>
              <a:ext cx="4793468" cy="692430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2232A44-5976-4D64-9777-24FE5A9C83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762" t="34733" r="64335" b="59209"/>
            <a:stretch/>
          </p:blipFill>
          <p:spPr>
            <a:xfrm>
              <a:off x="407990" y="1336187"/>
              <a:ext cx="2908352" cy="692430"/>
            </a:xfrm>
            <a:prstGeom prst="rect">
              <a:avLst/>
            </a:prstGeom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DB450707-9431-4BB9-9894-3E3EA6E1DB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239" t="45839" r="80045" b="49336"/>
            <a:stretch/>
          </p:blipFill>
          <p:spPr>
            <a:xfrm>
              <a:off x="5611611" y="2122981"/>
              <a:ext cx="2691233" cy="551576"/>
            </a:xfrm>
            <a:prstGeom prst="rect">
              <a:avLst/>
            </a:prstGeom>
          </p:spPr>
        </p:pic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245A8555-2F29-4FB8-8F32-C8537E6D7213}"/>
                </a:ext>
              </a:extLst>
            </p:cNvPr>
            <p:cNvSpPr txBox="1"/>
            <p:nvPr/>
          </p:nvSpPr>
          <p:spPr>
            <a:xfrm>
              <a:off x="8470645" y="1497736"/>
              <a:ext cx="2412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detuning</a:t>
              </a:r>
              <a:r>
                <a:rPr lang="de-DE" dirty="0">
                  <a:solidFill>
                    <a:schemeClr val="accent1"/>
                  </a:solidFill>
                </a:rPr>
                <a:t> in </a:t>
              </a:r>
              <a:r>
                <a:rPr lang="de-DE" dirty="0" err="1">
                  <a:solidFill>
                    <a:schemeClr val="accent1"/>
                  </a:solidFill>
                </a:rPr>
                <a:t>rest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frame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EF232BAF-9E49-44A8-B4BF-C14207471CA1}"/>
                </a:ext>
              </a:extLst>
            </p:cNvPr>
            <p:cNvSpPr txBox="1"/>
            <p:nvPr/>
          </p:nvSpPr>
          <p:spPr>
            <a:xfrm>
              <a:off x="8470645" y="2143916"/>
              <a:ext cx="34037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(Doppler shift and </a:t>
              </a:r>
              <a:r>
                <a:rPr lang="de-DE" dirty="0" err="1">
                  <a:solidFill>
                    <a:schemeClr val="accent1"/>
                  </a:solidFill>
                </a:rPr>
                <a:t>transition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freq</a:t>
              </a:r>
              <a:r>
                <a:rPr lang="de-DE" dirty="0">
                  <a:solidFill>
                    <a:schemeClr val="accent1"/>
                  </a:solidFill>
                </a:rPr>
                <a:t>.)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2FEE1BC-3375-4281-BA8B-AE0B26F1CEC9}"/>
              </a:ext>
            </a:extLst>
          </p:cNvPr>
          <p:cNvGrpSpPr/>
          <p:nvPr/>
        </p:nvGrpSpPr>
        <p:grpSpPr>
          <a:xfrm>
            <a:off x="407989" y="3048672"/>
            <a:ext cx="5656328" cy="1308773"/>
            <a:chOff x="407989" y="3048672"/>
            <a:chExt cx="5656328" cy="1308773"/>
          </a:xfrm>
        </p:grpSpPr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E6B1F7AC-3AA6-4404-B0DD-4AA02702A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575" t="50402" r="33115" b="43540"/>
            <a:stretch/>
          </p:blipFill>
          <p:spPr>
            <a:xfrm>
              <a:off x="407989" y="3048672"/>
              <a:ext cx="3165506" cy="692430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187CA233-32CD-4823-813A-FB824C2663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143" t="54982" r="54320" b="38960"/>
            <a:stretch/>
          </p:blipFill>
          <p:spPr>
            <a:xfrm>
              <a:off x="407989" y="3665015"/>
              <a:ext cx="2292843" cy="692430"/>
            </a:xfrm>
            <a:prstGeom prst="rect">
              <a:avLst/>
            </a:prstGeom>
          </p:spPr>
        </p:pic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640622A7-7C9A-48C7-9E22-CDC8C31EA527}"/>
                </a:ext>
              </a:extLst>
            </p:cNvPr>
            <p:cNvSpPr txBox="1"/>
            <p:nvPr/>
          </p:nvSpPr>
          <p:spPr>
            <a:xfrm>
              <a:off x="3744258" y="3213073"/>
              <a:ext cx="214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saturation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intensity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9725BDB6-BC1D-4359-996C-48474D8741A7}"/>
                </a:ext>
              </a:extLst>
            </p:cNvPr>
            <p:cNvSpPr txBox="1"/>
            <p:nvPr/>
          </p:nvSpPr>
          <p:spPr>
            <a:xfrm>
              <a:off x="3744258" y="3822483"/>
              <a:ext cx="2320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saturation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parameter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1687FCB-7C99-4C03-8073-2D7AB07CEFD8}"/>
              </a:ext>
            </a:extLst>
          </p:cNvPr>
          <p:cNvGrpSpPr/>
          <p:nvPr/>
        </p:nvGrpSpPr>
        <p:grpSpPr>
          <a:xfrm>
            <a:off x="407989" y="4385688"/>
            <a:ext cx="5477433" cy="2034475"/>
            <a:chOff x="407989" y="4385688"/>
            <a:chExt cx="5477433" cy="2034475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8632AB8D-5BC5-426F-A8FB-1E8E570495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1400" t="66524" r="67304" b="23186"/>
            <a:stretch/>
          </p:blipFill>
          <p:spPr>
            <a:xfrm>
              <a:off x="407989" y="4385688"/>
              <a:ext cx="2065823" cy="1176199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0F60CA0D-CADC-480E-8204-39D2811D8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2588" t="66524" r="39920" b="23186"/>
            <a:stretch/>
          </p:blipFill>
          <p:spPr>
            <a:xfrm>
              <a:off x="857487" y="5243964"/>
              <a:ext cx="5027935" cy="1176199"/>
            </a:xfrm>
            <a:prstGeom prst="rect">
              <a:avLst/>
            </a:prstGeom>
          </p:spPr>
        </p:pic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83FAFEED-888B-4B21-ADA9-42BA54A92CE3}"/>
                </a:ext>
              </a:extLst>
            </p:cNvPr>
            <p:cNvSpPr txBox="1"/>
            <p:nvPr/>
          </p:nvSpPr>
          <p:spPr>
            <a:xfrm>
              <a:off x="3744257" y="4732045"/>
              <a:ext cx="16739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scattering</a:t>
              </a:r>
              <a:r>
                <a:rPr lang="de-DE" dirty="0">
                  <a:solidFill>
                    <a:schemeClr val="accent1"/>
                  </a:solidFill>
                </a:rPr>
                <a:t> rate)</a:t>
              </a:r>
            </a:p>
          </p:txBody>
        </p:sp>
      </p:grpSp>
      <p:pic>
        <p:nvPicPr>
          <p:cNvPr id="27" name="Grafik 26">
            <a:extLst>
              <a:ext uri="{FF2B5EF4-FFF2-40B4-BE49-F238E27FC236}">
                <a16:creationId xmlns:a16="http://schemas.microsoft.com/office/drawing/2014/main" id="{65656506-367C-4F6B-BE1A-C0B038C94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596" y="2676676"/>
            <a:ext cx="5745404" cy="371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Averaged laser force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241F12F-CB54-4DF2-B0A4-2421441E68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57" t="9294" r="66196" b="81190"/>
          <a:stretch/>
        </p:blipFill>
        <p:spPr>
          <a:xfrm>
            <a:off x="407990" y="1707385"/>
            <a:ext cx="2221458" cy="108767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FBDDB64-355F-4CD4-BA6C-5E586445A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1775" y="1391078"/>
            <a:ext cx="5968787" cy="443561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0986B81-695A-4EFB-A6A6-FC4531CE31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96" t="9294" r="40065" b="81190"/>
          <a:stretch/>
        </p:blipFill>
        <p:spPr>
          <a:xfrm>
            <a:off x="1225034" y="2521208"/>
            <a:ext cx="4743822" cy="1087679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568D2FD9-AB64-44D9-A96A-39530A6FD251}"/>
              </a:ext>
            </a:extLst>
          </p:cNvPr>
          <p:cNvSpPr txBox="1"/>
          <p:nvPr/>
        </p:nvSpPr>
        <p:spPr>
          <a:xfrm>
            <a:off x="3141933" y="1955534"/>
            <a:ext cx="345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(</a:t>
            </a:r>
            <a:r>
              <a:rPr lang="de-DE" dirty="0" err="1">
                <a:solidFill>
                  <a:schemeClr val="accent1"/>
                </a:solidFill>
              </a:rPr>
              <a:t>averaged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laser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force</a:t>
            </a:r>
            <a:r>
              <a:rPr lang="de-DE" dirty="0">
                <a:solidFill>
                  <a:schemeClr val="accent1"/>
                </a:solidFill>
              </a:rPr>
              <a:t> in </a:t>
            </a:r>
            <a:r>
              <a:rPr lang="de-DE" dirty="0" err="1">
                <a:solidFill>
                  <a:schemeClr val="accent1"/>
                </a:solidFill>
              </a:rPr>
              <a:t>rest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frame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B42B56F4-4B73-4B36-8475-433D24A1C554}"/>
              </a:ext>
            </a:extLst>
          </p:cNvPr>
          <p:cNvGrpSpPr/>
          <p:nvPr/>
        </p:nvGrpSpPr>
        <p:grpSpPr>
          <a:xfrm>
            <a:off x="407989" y="4093562"/>
            <a:ext cx="6802961" cy="2175357"/>
            <a:chOff x="407989" y="4093562"/>
            <a:chExt cx="6802961" cy="2175357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67FED82-BA23-4A60-9A3F-077205B4B1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2822" t="78959" r="33585" b="11525"/>
            <a:stretch/>
          </p:blipFill>
          <p:spPr>
            <a:xfrm>
              <a:off x="407989" y="5181240"/>
              <a:ext cx="4314597" cy="1087679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340427F2-9BED-4718-B51A-8324B028DD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628" t="79381" r="57033" b="11103"/>
            <a:stretch/>
          </p:blipFill>
          <p:spPr>
            <a:xfrm>
              <a:off x="407989" y="4093562"/>
              <a:ext cx="4999659" cy="1087679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6F24088-30F9-4F05-93D7-F056A39268FF}"/>
                </a:ext>
              </a:extLst>
            </p:cNvPr>
            <p:cNvSpPr txBox="1"/>
            <p:nvPr/>
          </p:nvSpPr>
          <p:spPr>
            <a:xfrm>
              <a:off x="4917502" y="5586269"/>
              <a:ext cx="2293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(maximum </a:t>
              </a:r>
              <a:r>
                <a:rPr lang="de-DE" dirty="0" err="1">
                  <a:solidFill>
                    <a:schemeClr val="accent1"/>
                  </a:solidFill>
                </a:rPr>
                <a:t>laser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force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88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Laser force acceptance and maximum cooling rate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B43A58D-8F0B-475D-94B5-E462A83EA6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863" t="18373" r="31034" b="74674"/>
          <a:stretch/>
        </p:blipFill>
        <p:spPr>
          <a:xfrm>
            <a:off x="407989" y="1450744"/>
            <a:ext cx="5505237" cy="79472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81BAC04F-741E-4D93-ABA6-EB4984D540C6}"/>
              </a:ext>
            </a:extLst>
          </p:cNvPr>
          <p:cNvSpPr txBox="1"/>
          <p:nvPr/>
        </p:nvSpPr>
        <p:spPr>
          <a:xfrm>
            <a:off x="407989" y="2372666"/>
            <a:ext cx="3581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(</a:t>
            </a:r>
            <a:r>
              <a:rPr lang="de-DE" dirty="0" err="1">
                <a:solidFill>
                  <a:schemeClr val="accent1"/>
                </a:solidFill>
              </a:rPr>
              <a:t>laser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force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momentum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acceptance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5095FEB-8D14-4CD2-91E7-494E1FC6A312}"/>
              </a:ext>
            </a:extLst>
          </p:cNvPr>
          <p:cNvGrpSpPr/>
          <p:nvPr/>
        </p:nvGrpSpPr>
        <p:grpSpPr>
          <a:xfrm>
            <a:off x="407989" y="3223613"/>
            <a:ext cx="5434122" cy="1009684"/>
            <a:chOff x="407989" y="2969858"/>
            <a:chExt cx="5434122" cy="1009684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30234CA6-72D2-4E54-B9E0-1476E42442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7063" t="59784" r="39516" b="31382"/>
            <a:stretch/>
          </p:blipFill>
          <p:spPr>
            <a:xfrm>
              <a:off x="407989" y="2969858"/>
              <a:ext cx="2454442" cy="1009684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F67887D9-0F0D-4866-9038-2E735B05261A}"/>
                </a:ext>
              </a:extLst>
            </p:cNvPr>
            <p:cNvSpPr txBox="1"/>
            <p:nvPr/>
          </p:nvSpPr>
          <p:spPr>
            <a:xfrm>
              <a:off x="3374320" y="3244334"/>
              <a:ext cx="24677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</a:t>
              </a:r>
              <a:r>
                <a:rPr lang="de-DE" dirty="0" err="1">
                  <a:solidFill>
                    <a:schemeClr val="accent1"/>
                  </a:solidFill>
                </a:rPr>
                <a:t>minimum</a:t>
              </a:r>
              <a:r>
                <a:rPr lang="de-DE" dirty="0">
                  <a:solidFill>
                    <a:schemeClr val="accent1"/>
                  </a:solidFill>
                </a:rPr>
                <a:t> </a:t>
              </a:r>
              <a:r>
                <a:rPr lang="de-DE" dirty="0" err="1">
                  <a:solidFill>
                    <a:schemeClr val="accent1"/>
                  </a:solidFill>
                </a:rPr>
                <a:t>temperature</a:t>
              </a:r>
              <a:r>
                <a:rPr lang="de-DE" dirty="0">
                  <a:solidFill>
                    <a:schemeClr val="accent1"/>
                  </a:solidFill>
                </a:rPr>
                <a:t>)</a:t>
              </a: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DBE090D-9183-4593-A4E3-1D48C44651CF}"/>
              </a:ext>
            </a:extLst>
          </p:cNvPr>
          <p:cNvGrpSpPr/>
          <p:nvPr/>
        </p:nvGrpSpPr>
        <p:grpSpPr>
          <a:xfrm>
            <a:off x="407989" y="4900710"/>
            <a:ext cx="5383403" cy="1093388"/>
            <a:chOff x="407989" y="4900710"/>
            <a:chExt cx="5383403" cy="1093388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5ABA8473-D6EF-4FDF-A33C-76B40D3393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049" t="75861" r="37530" b="19707"/>
            <a:stretch/>
          </p:blipFill>
          <p:spPr>
            <a:xfrm>
              <a:off x="407989" y="4900710"/>
              <a:ext cx="2454442" cy="506546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3B8ECB5C-7E81-457F-97B3-F441ABB15E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8021" t="75050" r="54007" b="19815"/>
            <a:stretch/>
          </p:blipFill>
          <p:spPr>
            <a:xfrm>
              <a:off x="407989" y="5407256"/>
              <a:ext cx="3286833" cy="586842"/>
            </a:xfrm>
            <a:prstGeom prst="rect">
              <a:avLst/>
            </a:prstGeom>
          </p:spPr>
        </p:pic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4B78D8E4-5F8C-487E-85BD-44B3DB25661D}"/>
                </a:ext>
              </a:extLst>
            </p:cNvPr>
            <p:cNvSpPr txBox="1"/>
            <p:nvPr/>
          </p:nvSpPr>
          <p:spPr>
            <a:xfrm>
              <a:off x="3374320" y="4936848"/>
              <a:ext cx="2417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accent1"/>
                  </a:solidFill>
                </a:rPr>
                <a:t>(maximum </a:t>
              </a:r>
              <a:r>
                <a:rPr lang="de-DE" dirty="0" err="1">
                  <a:solidFill>
                    <a:schemeClr val="accent1"/>
                  </a:solidFill>
                </a:rPr>
                <a:t>cooling</a:t>
              </a:r>
              <a:r>
                <a:rPr lang="de-DE" dirty="0">
                  <a:solidFill>
                    <a:schemeClr val="accent1"/>
                  </a:solidFill>
                </a:rPr>
                <a:t> rate)</a:t>
              </a:r>
            </a:p>
          </p:txBody>
        </p:sp>
      </p:grpSp>
      <p:pic>
        <p:nvPicPr>
          <p:cNvPr id="21" name="Grafik 20">
            <a:extLst>
              <a:ext uri="{FF2B5EF4-FFF2-40B4-BE49-F238E27FC236}">
                <a16:creationId xmlns:a16="http://schemas.microsoft.com/office/drawing/2014/main" id="{108C05EE-FC4F-405A-A83D-6A1A7ED61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7344" y="1273047"/>
            <a:ext cx="5554482" cy="491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28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laser cool (relativistic) ion beams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GB" dirty="0"/>
              <a:t>Relativistic coasting beams need more than lasers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COOL 25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11CC4C3-4EB1-43F1-8C46-25E05ABF4C5B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3F5315F-B4D6-4F9B-9452-B0FA457D6F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15" t="19836" r="11257" b="9027"/>
          <a:stretch/>
        </p:blipFill>
        <p:spPr>
          <a:xfrm>
            <a:off x="1663211" y="1532369"/>
            <a:ext cx="6548032" cy="4395836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CA85390C-7EDC-492A-86E8-47B0C99A9040}"/>
              </a:ext>
            </a:extLst>
          </p:cNvPr>
          <p:cNvSpPr txBox="1"/>
          <p:nvPr/>
        </p:nvSpPr>
        <p:spPr>
          <a:xfrm rot="16200000">
            <a:off x="-1264109" y="4990048"/>
            <a:ext cx="279275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de-DE" b="1" dirty="0"/>
              <a:t>NIM A 1047, 167852 (2023)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0F0D254-BFA5-4F12-B8AE-FDFDE130CE76}"/>
              </a:ext>
            </a:extLst>
          </p:cNvPr>
          <p:cNvSpPr/>
          <p:nvPr/>
        </p:nvSpPr>
        <p:spPr>
          <a:xfrm>
            <a:off x="4854633" y="1532369"/>
            <a:ext cx="3362498" cy="436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0A27C9F-2CE7-4CB1-BD24-A7F91FE68F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900"/>
          <a:stretch/>
        </p:blipFill>
        <p:spPr>
          <a:xfrm>
            <a:off x="5116640" y="1211247"/>
            <a:ext cx="3796551" cy="209059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88CE5FA-B965-4619-9AC6-F0F352460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2179" y="3484201"/>
            <a:ext cx="3177159" cy="268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Benutzerdefiniert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096"/>
      </a:accent1>
      <a:accent2>
        <a:srgbClr val="00C3FF"/>
      </a:accent2>
      <a:accent3>
        <a:srgbClr val="A0E300"/>
      </a:accent3>
      <a:accent4>
        <a:srgbClr val="A1A1A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1012</Words>
  <Application>Microsoft Office PowerPoint</Application>
  <PresentationFormat>Breitbild</PresentationFormat>
  <Paragraphs>202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30" baseType="lpstr">
      <vt:lpstr>Century Gothic</vt:lpstr>
      <vt:lpstr>Arial</vt:lpstr>
      <vt:lpstr>Symbol</vt:lpstr>
      <vt:lpstr>Calibri</vt:lpstr>
      <vt:lpstr>Open Sans Light</vt:lpstr>
      <vt:lpstr>Open Sans</vt:lpstr>
      <vt:lpstr>Wingdings</vt:lpstr>
      <vt:lpstr>Calibri Light</vt:lpstr>
      <vt:lpstr>Office</vt:lpstr>
      <vt:lpstr>PowerPoint-Präsentation</vt:lpstr>
      <vt:lpstr>A long-term effort</vt:lpstr>
      <vt:lpstr>Why laser cooling of relativistic ion beams?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How to laser cool (relativistic) ion beams</vt:lpstr>
      <vt:lpstr>Laser cooling at SIS100</vt:lpstr>
      <vt:lpstr>Laser cooling at SIS100</vt:lpstr>
      <vt:lpstr>Laser cooling at SIS100</vt:lpstr>
      <vt:lpstr>Fun with fluorescence</vt:lpstr>
      <vt:lpstr>Why cooling relativistic ion beams with lasers is fun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USERNAME</dc:creator>
  <cp:lastModifiedBy>Bussmann, Dr. Michael (FWU) - 4167</cp:lastModifiedBy>
  <cp:revision>307</cp:revision>
  <dcterms:created xsi:type="dcterms:W3CDTF">2019-08-24T12:34:53Z</dcterms:created>
  <dcterms:modified xsi:type="dcterms:W3CDTF">2025-10-24T16:42:56Z</dcterms:modified>
</cp:coreProperties>
</file>