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9801" r:id="rId2"/>
    <p:sldId id="256" r:id="rId3"/>
    <p:sldId id="9806" r:id="rId4"/>
    <p:sldId id="9804" r:id="rId5"/>
    <p:sldId id="9817" r:id="rId6"/>
    <p:sldId id="9802" r:id="rId7"/>
    <p:sldId id="9807" r:id="rId8"/>
    <p:sldId id="9803" r:id="rId9"/>
    <p:sldId id="9814" r:id="rId10"/>
    <p:sldId id="9808" r:id="rId11"/>
    <p:sldId id="9809" r:id="rId12"/>
    <p:sldId id="9810" r:id="rId13"/>
    <p:sldId id="9811" r:id="rId14"/>
    <p:sldId id="9812" r:id="rId15"/>
    <p:sldId id="9813" r:id="rId16"/>
    <p:sldId id="9815" r:id="rId17"/>
    <p:sldId id="9816" r:id="rId18"/>
    <p:sldId id="9805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364"/>
    <a:srgbClr val="AAD043"/>
    <a:srgbClr val="BB38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3" autoAdjust="0"/>
    <p:restoredTop sz="94660"/>
  </p:normalViewPr>
  <p:slideViewPr>
    <p:cSldViewPr snapToGrid="0" showGuides="1">
      <p:cViewPr varScale="1">
        <p:scale>
          <a:sx n="76" d="100"/>
          <a:sy n="76" d="100"/>
        </p:scale>
        <p:origin x="282" y="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5" Type="http://schemas.openxmlformats.org/officeDocument/2006/relationships/image" Target="../media/image51.wmf"/><Relationship Id="rId4" Type="http://schemas.openxmlformats.org/officeDocument/2006/relationships/image" Target="../media/image5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A9E43-E862-475B-A30F-D3A7C46B6EF5}" type="datetimeFigureOut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4C2598-D850-45DA-9F62-29FA3BA0E0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866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43772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7ACA5-F8A5-47C9-B4DA-8C52A1C1FD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EA30AE-51ED-46B2-A3DD-32E178D0EB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B50959-1B55-481D-BEE7-0A94A0674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E4615-0B9E-4230-8B5B-9F245E6FD932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73DC8D-DC54-48AE-9382-3DBD87298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34D70D-4431-4A8F-AB83-1877CA356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8E9C-D3C1-4634-997C-C44BEC36C9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6468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36C42-2EBD-4715-B316-BA5A83526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5047C3-7B74-47F9-BD81-BA78231AF0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0E4BC1-E9B7-4606-977C-0E1A809F5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35145-83EA-4B6B-A1E5-A47465BC866E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013C05-3285-40E5-BAA3-7B565267D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7E81C-C16F-4BA0-B202-169D4FCFE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8E9C-D3C1-4634-997C-C44BEC36C9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380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AECE8A-7BED-4A89-A142-BA3C76ECC3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15E101-395F-4F24-BF34-AB182AA91C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B737CF-E706-4B53-853D-FE7D910DE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BBBD-682D-47F9-B0CB-D96FFE01AD9E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7A297D-C52C-4CE2-B67A-02323DE89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C9049-3270-4156-8561-BB7FC8F50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8E9C-D3C1-4634-997C-C44BEC36C9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6524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BA713-9452-423E-87F7-FC6B27B5D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75D92F-C953-4F69-9F8F-BA0B8575B6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0D9E30-8FE3-4F7E-AB49-7BEC5CA81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DAB7-83CA-401C-9B56-D80CDEDEA222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C81D70-E147-4C40-A04C-F6A1A37BB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BB1AF1-7510-4738-B525-309D939C0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8E9C-D3C1-4634-997C-C44BEC36C9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938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81D68-C901-4E94-A1D1-B9A43F0ED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278B9B-8CA6-4E9F-B235-3E13897635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48F1F5-D95C-4C33-ACD6-E20F67444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1FCEE-7CF3-46BE-A541-C70C5D5F3BDC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A58E48-9EB8-4473-9A92-0E96A35CD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00238-7DFA-499D-AE5A-330F787A3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8E9C-D3C1-4634-997C-C44BEC36C9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9476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B31DF-CED0-4648-A546-18A49158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DCC660-E008-4253-B493-4D04F0D0E4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5AD3B6-4F29-47F2-8F52-ACF73EBC1A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CA20B9-D3DE-4401-B58B-C023280CF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5CFCD-AFBB-46E2-BD00-29E70E246A5C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678C60-F9F3-4AA5-8DAD-67810ADB8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DC1262-355D-45E0-BC66-4A53A23C1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8E9C-D3C1-4634-997C-C44BEC36C9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9990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605DF-CD35-4932-8519-707BDCD47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3A1D95-5D67-4AFB-A9C3-37D27F2C17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32178D-441C-4169-A032-7EC68A2AAA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617D53-9FA8-4F8F-9736-6CB34EA848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2D3537-3CCE-458D-B135-1C307705FD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467EB1-A0B0-4A88-A685-F30269538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27E04-D7EA-45C8-927B-DA3AD3DD8050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4603FB-47EA-4D77-BC2E-E89A8F9C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6569F8-6CC0-400C-9AAF-6718B66B4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8E9C-D3C1-4634-997C-C44BEC36C9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8567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91370-C6AC-4175-855C-FDFC7411E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CBCCE1-AF4C-4501-ACC1-1611E5916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CAE5F-7192-40A0-AD15-EF094A1E180D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C1538-BD2C-4C70-B8AB-1B2ECC1EA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5E4CA9-1B17-4FC3-83B9-CD5180D87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8E9C-D3C1-4634-997C-C44BEC36C9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0941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82AD48-630C-41AC-B570-8EDF2A9DD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7FFF-C594-480C-AE4F-EF59E25D3807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0EA524-6242-40DF-943C-6405D60BE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1E1D1F-B96C-4F11-B9D4-8E52791E4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8E9C-D3C1-4634-997C-C44BEC36C9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2138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5B66D-9476-4950-A8ED-D03CF66A4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7FE8A3-F2D2-4A28-B87B-A19C64B2D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4B56C1-7FFA-4E6C-B0E2-5F75437147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A7F88-DE4A-4D76-86EE-7BDF42C98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E60A-C322-45F2-B821-8C007AC5C2D9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3D6609-48BB-4C72-A18E-8AE999135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30227F-01BD-4820-AB88-5193B5794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8E9C-D3C1-4634-997C-C44BEC36C9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479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C040A-8AA2-465A-A3B3-539B1EF45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5A284E-61ED-429C-BB45-820F507C6C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849F30-CC0C-4B52-BA49-BBBF8B3DBE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6B0E9D-6DDD-4D08-99F8-16FA0BFE6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EB981-393C-46AB-8D19-82EF7797AE57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94F06-DCD2-48FC-8D8E-873237255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6FA03B-D6FB-4729-AD07-F7910129C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8E9C-D3C1-4634-997C-C44BEC36C9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3894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83D606-2FCD-49DE-80D9-31AF60D39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616CBD-4C8F-486D-BCBF-CD7D08BFCA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ADE51-DD55-4066-A690-2CB641FE6C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44314-98FB-4623-A356-07ED126AF12C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CFDC7B-63DC-4242-B679-0AB7BD15B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41F4A7-3C6C-4A11-8B98-8FBE9C507A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D8E9C-D3C1-4634-997C-C44BEC36C9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6082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0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13" Type="http://schemas.openxmlformats.org/officeDocument/2006/relationships/image" Target="../media/image53.png"/><Relationship Id="rId3" Type="http://schemas.openxmlformats.org/officeDocument/2006/relationships/image" Target="../media/image4.pn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50.w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51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47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5" Type="http://schemas.openxmlformats.org/officeDocument/2006/relationships/oleObject" Target="../embeddings/oleObject5.bin"/><Relationship Id="rId10" Type="http://schemas.openxmlformats.org/officeDocument/2006/relationships/image" Target="../media/image49.wmf"/><Relationship Id="rId4" Type="http://schemas.openxmlformats.org/officeDocument/2006/relationships/image" Target="../media/image52.pn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0.png"/><Relationship Id="rId3" Type="http://schemas.openxmlformats.org/officeDocument/2006/relationships/image" Target="../media/image9.png"/><Relationship Id="rId12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4.png"/><Relationship Id="rId5" Type="http://schemas.openxmlformats.org/officeDocument/2006/relationships/image" Target="../media/image11.png"/><Relationship Id="rId10" Type="http://schemas.openxmlformats.org/officeDocument/2006/relationships/image" Target="../media/image12.png"/><Relationship Id="rId4" Type="http://schemas.openxmlformats.org/officeDocument/2006/relationships/image" Target="../media/image10.png"/><Relationship Id="rId9" Type="http://schemas.openxmlformats.org/officeDocument/2006/relationships/image" Target="../media/image1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12">
            <a:extLst>
              <a:ext uri="{FF2B5EF4-FFF2-40B4-BE49-F238E27FC236}">
                <a16:creationId xmlns:a16="http://schemas.microsoft.com/office/drawing/2014/main" id="{CBB9F4B7-485E-CA5A-4CD6-839376363BFC}"/>
              </a:ext>
            </a:extLst>
          </p:cNvPr>
          <p:cNvSpPr/>
          <p:nvPr/>
        </p:nvSpPr>
        <p:spPr>
          <a:xfrm>
            <a:off x="623844" y="1754705"/>
            <a:ext cx="1094431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800" b="1" dirty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Longitudinal beam stacking in storage ring using pulsed e-cooling</a:t>
            </a: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3144146" y="4083167"/>
            <a:ext cx="5903708" cy="571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8373" tIns="39187" rIns="78373" bIns="39187">
            <a:spAutoFit/>
          </a:bodyPr>
          <a:lstStyle/>
          <a:p>
            <a:pPr algn="ctr" defTabSz="784225">
              <a:spcBef>
                <a:spcPts val="0"/>
              </a:spcBef>
            </a:pPr>
            <a:r>
              <a:rPr kumimoji="1" lang="en-US" altLang="zh-CN" sz="3200" b="1" dirty="0">
                <a:latin typeface="Arial" panose="020B0604020202020204" pitchFamily="34" charset="0"/>
                <a:cs typeface="Arial" panose="020B0604020202020204" pitchFamily="34" charset="0"/>
              </a:rPr>
              <a:t>He Zhao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775520" y="4743660"/>
            <a:ext cx="8640960" cy="463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8373" tIns="39187" rIns="78373" bIns="39187">
            <a:spAutoFit/>
          </a:bodyPr>
          <a:lstStyle/>
          <a:p>
            <a:pPr algn="ctr" defTabSz="78422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5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 of Modern Physics, CAS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FD0D90D-50F5-42B4-8E19-11E8DF9EB2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4580" y="152959"/>
            <a:ext cx="900100" cy="89696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3310099-563F-4BB1-A3F9-E880429D48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24394" y="150432"/>
            <a:ext cx="900100" cy="91411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0AC1A35-23E6-459F-B363-ABEF12CB5F19}"/>
              </a:ext>
            </a:extLst>
          </p:cNvPr>
          <p:cNvSpPr/>
          <p:nvPr/>
        </p:nvSpPr>
        <p:spPr>
          <a:xfrm>
            <a:off x="1433410" y="6101678"/>
            <a:ext cx="9325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altLang="zh-CN" dirty="0">
                <a:solidFill>
                  <a:srgbClr val="004364"/>
                </a:solidFill>
                <a:latin typeface="Roboto"/>
              </a:rPr>
              <a:t>October 27–31, 2025, NY, USA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733874-22DF-4068-A425-A9385C8269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506" y="150432"/>
            <a:ext cx="4604234" cy="76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9604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3">
            <a:extLst>
              <a:ext uri="{FF2B5EF4-FFF2-40B4-BE49-F238E27FC236}">
                <a16:creationId xmlns:a16="http://schemas.microsoft.com/office/drawing/2014/main" id="{B0EE2E0B-AD41-4853-B3E9-CCA60ADE190C}"/>
              </a:ext>
            </a:extLst>
          </p:cNvPr>
          <p:cNvSpPr txBox="1"/>
          <p:nvPr/>
        </p:nvSpPr>
        <p:spPr>
          <a:xfrm>
            <a:off x="300048" y="743467"/>
            <a:ext cx="32830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Font typeface="Wingdings" panose="05000000000000000000" pitchFamily="2" charset="2"/>
              <a:buChar char="p"/>
              <a:defRPr sz="22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EC35 @HIRFL </a:t>
            </a:r>
            <a:r>
              <a:rPr lang="en-US" altLang="zh-CN" dirty="0" err="1"/>
              <a:t>CSRm</a:t>
            </a:r>
            <a:endParaRPr lang="en-US" altLang="zh-CN" dirty="0"/>
          </a:p>
        </p:txBody>
      </p:sp>
      <p:sp>
        <p:nvSpPr>
          <p:cNvPr id="19" name="矩形 8">
            <a:extLst>
              <a:ext uri="{FF2B5EF4-FFF2-40B4-BE49-F238E27FC236}">
                <a16:creationId xmlns:a16="http://schemas.microsoft.com/office/drawing/2014/main" id="{2D2BDE06-8DD4-47B8-B8C2-42DC084795D5}"/>
              </a:ext>
            </a:extLst>
          </p:cNvPr>
          <p:cNvSpPr/>
          <p:nvPr/>
        </p:nvSpPr>
        <p:spPr>
          <a:xfrm>
            <a:off x="300048" y="6488428"/>
            <a:ext cx="11520000" cy="36000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Slide Number Placeholder 27">
            <a:extLst>
              <a:ext uri="{FF2B5EF4-FFF2-40B4-BE49-F238E27FC236}">
                <a16:creationId xmlns:a16="http://schemas.microsoft.com/office/drawing/2014/main" id="{FE5C4EB9-5701-4F6B-993C-7E2B27B32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3806" y="6485457"/>
            <a:ext cx="2743200" cy="365125"/>
          </a:xfrm>
        </p:spPr>
        <p:txBody>
          <a:bodyPr/>
          <a:lstStyle/>
          <a:p>
            <a:fld id="{62DD8E9C-D3C1-4634-997C-C44BEC36C985}" type="slidenum">
              <a:rPr lang="zh-CN" altLang="en-US" sz="1600" b="1" smtClean="0"/>
              <a:t>10</a:t>
            </a:fld>
            <a:endParaRPr lang="zh-CN" altLang="en-US" sz="1600" b="1"/>
          </a:p>
        </p:txBody>
      </p:sp>
      <p:sp>
        <p:nvSpPr>
          <p:cNvPr id="21" name="Rectangle 2">
            <a:extLst>
              <a:ext uri="{FF2B5EF4-FFF2-40B4-BE49-F238E27FC236}">
                <a16:creationId xmlns:a16="http://schemas.microsoft.com/office/drawing/2014/main" id="{38E6588A-C258-4540-B586-CBCFA1E7DCED}"/>
              </a:ext>
            </a:extLst>
          </p:cNvPr>
          <p:cNvSpPr txBox="1">
            <a:spLocks noChangeArrowheads="1"/>
          </p:cNvSpPr>
          <p:nvPr/>
        </p:nvSpPr>
        <p:spPr>
          <a:xfrm>
            <a:off x="212243" y="6501461"/>
            <a:ext cx="11767515" cy="352338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151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302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453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60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He Zhao, COOL25, NY, USA, October 27–31, 2025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FD0C3B-8E58-4B38-A576-C38CECDA0E96}"/>
              </a:ext>
            </a:extLst>
          </p:cNvPr>
          <p:cNvSpPr/>
          <p:nvPr/>
        </p:nvSpPr>
        <p:spPr>
          <a:xfrm>
            <a:off x="843515" y="49746"/>
            <a:ext cx="103659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Pulsed e-beam generation</a:t>
            </a:r>
            <a:endParaRPr lang="zh-CN" altLang="en-US" sz="2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3" name="矩形 8">
            <a:extLst>
              <a:ext uri="{FF2B5EF4-FFF2-40B4-BE49-F238E27FC236}">
                <a16:creationId xmlns:a16="http://schemas.microsoft.com/office/drawing/2014/main" id="{2C78E604-E168-4D7D-B9A9-7715F548F44A}"/>
              </a:ext>
            </a:extLst>
          </p:cNvPr>
          <p:cNvSpPr/>
          <p:nvPr/>
        </p:nvSpPr>
        <p:spPr>
          <a:xfrm flipV="1">
            <a:off x="300048" y="550107"/>
            <a:ext cx="10999923" cy="45719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FBF0598-6047-4C67-92ED-4B507B8A23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202" y="22973"/>
            <a:ext cx="718361" cy="715859"/>
          </a:xfrm>
          <a:prstGeom prst="rect">
            <a:avLst/>
          </a:prstGeom>
        </p:spPr>
      </p:pic>
      <p:sp>
        <p:nvSpPr>
          <p:cNvPr id="16" name="文本框 41">
            <a:extLst>
              <a:ext uri="{FF2B5EF4-FFF2-40B4-BE49-F238E27FC236}">
                <a16:creationId xmlns:a16="http://schemas.microsoft.com/office/drawing/2014/main" id="{E408336B-A75D-4603-AAA2-838FBCEBCA5A}"/>
              </a:ext>
            </a:extLst>
          </p:cNvPr>
          <p:cNvSpPr txBox="1"/>
          <p:nvPr/>
        </p:nvSpPr>
        <p:spPr>
          <a:xfrm>
            <a:off x="482974" y="1487649"/>
            <a:ext cx="4860442" cy="11079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zh-CN"/>
            </a:defPPr>
            <a:lvl1pPr marL="228600" indent="-228600">
              <a:lnSpc>
                <a:spcPts val="24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9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baseline="0">
                <a:latin typeface="Arial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baseline="0">
                <a:latin typeface="Arial" charset="0"/>
                <a:cs typeface="Arial" panose="020B0604020202020204" pitchFamily="34" charset="0"/>
              </a:defRPr>
            </a:lvl3pPr>
            <a:lvl4pPr marL="1657350" indent="-285750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baseline="0">
                <a:latin typeface="Arial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baseline="0">
                <a:latin typeface="Arial" charset="0"/>
                <a:cs typeface="Arial" panose="020B0604020202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dirty="0"/>
              <a:t>The pulse generator is applied to provide a voltage on the grid to switch on/off the electron beam. </a:t>
            </a:r>
          </a:p>
        </p:txBody>
      </p:sp>
      <p:sp>
        <p:nvSpPr>
          <p:cNvPr id="17" name="矩形 1">
            <a:extLst>
              <a:ext uri="{FF2B5EF4-FFF2-40B4-BE49-F238E27FC236}">
                <a16:creationId xmlns:a16="http://schemas.microsoft.com/office/drawing/2014/main" id="{47216AB5-5312-4444-B2C4-3C0CF8906D65}"/>
              </a:ext>
            </a:extLst>
          </p:cNvPr>
          <p:cNvSpPr/>
          <p:nvPr/>
        </p:nvSpPr>
        <p:spPr>
          <a:xfrm>
            <a:off x="6826859" y="4755999"/>
            <a:ext cx="4993189" cy="10156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indent="-228600">
              <a:lnSpc>
                <a:spcPts val="24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900" dirty="0">
                <a:latin typeface="Arial" panose="020B0604020202020204" pitchFamily="34" charset="0"/>
                <a:cs typeface="Arial" panose="020B0604020202020204" pitchFamily="34" charset="0"/>
              </a:rPr>
              <a:t>Pulsed electron beam can be measured by BPMs (blue) and ICT (red) in front of the collector.</a:t>
            </a:r>
            <a:endParaRPr lang="zh-CN" altLang="zh-CN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图片 10">
            <a:extLst>
              <a:ext uri="{FF2B5EF4-FFF2-40B4-BE49-F238E27FC236}">
                <a16:creationId xmlns:a16="http://schemas.microsoft.com/office/drawing/2014/main" id="{077EAD99-E488-474A-889D-236C6E97EF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5" t="21625" r="9173"/>
          <a:stretch/>
        </p:blipFill>
        <p:spPr>
          <a:xfrm>
            <a:off x="3113024" y="2823721"/>
            <a:ext cx="3059220" cy="2546630"/>
          </a:xfrm>
          <a:prstGeom prst="rect">
            <a:avLst/>
          </a:prstGeom>
        </p:spPr>
      </p:pic>
      <p:sp>
        <p:nvSpPr>
          <p:cNvPr id="39" name="文本框 42">
            <a:extLst>
              <a:ext uri="{FF2B5EF4-FFF2-40B4-BE49-F238E27FC236}">
                <a16:creationId xmlns:a16="http://schemas.microsoft.com/office/drawing/2014/main" id="{D887D1F8-FFB9-409E-9231-2A4FF5873E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8950" y="3823155"/>
            <a:ext cx="91242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2000" b="1" dirty="0">
                <a:ea typeface="宋体" panose="02010600030101010101" pitchFamily="2" charset="-122"/>
              </a:rPr>
              <a:t>anode</a:t>
            </a:r>
            <a:endParaRPr lang="zh-CN" altLang="en-US" sz="2000" b="1" dirty="0">
              <a:ea typeface="宋体" panose="02010600030101010101" pitchFamily="2" charset="-122"/>
            </a:endParaRPr>
          </a:p>
        </p:txBody>
      </p:sp>
      <p:cxnSp>
        <p:nvCxnSpPr>
          <p:cNvPr id="40" name="直接箭头连接符 47">
            <a:extLst>
              <a:ext uri="{FF2B5EF4-FFF2-40B4-BE49-F238E27FC236}">
                <a16:creationId xmlns:a16="http://schemas.microsoft.com/office/drawing/2014/main" id="{815358F3-C24A-4C2E-8200-471688A63B2F}"/>
              </a:ext>
            </a:extLst>
          </p:cNvPr>
          <p:cNvCxnSpPr>
            <a:cxnSpLocks noChangeShapeType="1"/>
            <a:stCxn id="39" idx="1"/>
          </p:cNvCxnSpPr>
          <p:nvPr/>
        </p:nvCxnSpPr>
        <p:spPr bwMode="auto">
          <a:xfrm flipH="1">
            <a:off x="5002188" y="4023210"/>
            <a:ext cx="526762" cy="173251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" name="文本框 44">
            <a:extLst>
              <a:ext uri="{FF2B5EF4-FFF2-40B4-BE49-F238E27FC236}">
                <a16:creationId xmlns:a16="http://schemas.microsoft.com/office/drawing/2014/main" id="{23BE0790-2A1C-4E07-BA1D-EE4F10B4A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5530" y="2898430"/>
            <a:ext cx="112562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2000" b="1" dirty="0">
                <a:ea typeface="宋体" panose="02010600030101010101" pitchFamily="2" charset="-122"/>
              </a:rPr>
              <a:t>cathode</a:t>
            </a:r>
            <a:endParaRPr lang="zh-CN" altLang="en-US" sz="2000" b="1" dirty="0">
              <a:ea typeface="宋体" panose="02010600030101010101" pitchFamily="2" charset="-122"/>
            </a:endParaRPr>
          </a:p>
        </p:txBody>
      </p:sp>
      <p:cxnSp>
        <p:nvCxnSpPr>
          <p:cNvPr id="42" name="直接箭头连接符 46">
            <a:extLst>
              <a:ext uri="{FF2B5EF4-FFF2-40B4-BE49-F238E27FC236}">
                <a16:creationId xmlns:a16="http://schemas.microsoft.com/office/drawing/2014/main" id="{EA32DA48-8FDC-46E7-9A4E-0DEBE6799C68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741022" y="3138243"/>
            <a:ext cx="406409" cy="48395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" name="文本框 41">
            <a:extLst>
              <a:ext uri="{FF2B5EF4-FFF2-40B4-BE49-F238E27FC236}">
                <a16:creationId xmlns:a16="http://schemas.microsoft.com/office/drawing/2014/main" id="{7121A4A0-C2C1-4FAA-8FC3-7E16E6FE21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570" y="3672193"/>
            <a:ext cx="65434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2000" b="1" dirty="0">
                <a:ea typeface="宋体" panose="02010600030101010101" pitchFamily="2" charset="-122"/>
              </a:rPr>
              <a:t>grid</a:t>
            </a:r>
            <a:endParaRPr lang="zh-CN" altLang="en-US" sz="2000" b="1" dirty="0">
              <a:ea typeface="宋体" panose="02010600030101010101" pitchFamily="2" charset="-122"/>
            </a:endParaRPr>
          </a:p>
        </p:txBody>
      </p:sp>
      <p:cxnSp>
        <p:nvCxnSpPr>
          <p:cNvPr id="44" name="直接箭头连接符 45">
            <a:extLst>
              <a:ext uri="{FF2B5EF4-FFF2-40B4-BE49-F238E27FC236}">
                <a16:creationId xmlns:a16="http://schemas.microsoft.com/office/drawing/2014/main" id="{47DF7B80-F4E5-403F-93B4-F73843C4D6EB}"/>
              </a:ext>
            </a:extLst>
          </p:cNvPr>
          <p:cNvCxnSpPr>
            <a:cxnSpLocks noChangeShapeType="1"/>
            <a:stCxn id="43" idx="3"/>
          </p:cNvCxnSpPr>
          <p:nvPr/>
        </p:nvCxnSpPr>
        <p:spPr bwMode="auto">
          <a:xfrm flipV="1">
            <a:off x="3878916" y="3468425"/>
            <a:ext cx="371221" cy="403823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12F07705-2E5D-455B-8821-59AE37B4BD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9904" r="-2632" b="68748"/>
          <a:stretch/>
        </p:blipFill>
        <p:spPr>
          <a:xfrm>
            <a:off x="258532" y="3220062"/>
            <a:ext cx="3015116" cy="17795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FB20A0-D24A-4846-BD6E-74F2A7952E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3933" y="1792517"/>
            <a:ext cx="5453900" cy="271568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3D844B6-4674-4906-85C6-60750BD20A13}"/>
              </a:ext>
            </a:extLst>
          </p:cNvPr>
          <p:cNvSpPr/>
          <p:nvPr/>
        </p:nvSpPr>
        <p:spPr>
          <a:xfrm>
            <a:off x="684775" y="5698959"/>
            <a:ext cx="5075945" cy="500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L.J. Mao, COOL2017, TUP15</a:t>
            </a:r>
          </a:p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M.W. Bruker, Phys. Rev. Accel. Beams 24, 012801 (2021)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5562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3">
            <a:extLst>
              <a:ext uri="{FF2B5EF4-FFF2-40B4-BE49-F238E27FC236}">
                <a16:creationId xmlns:a16="http://schemas.microsoft.com/office/drawing/2014/main" id="{B0EE2E0B-AD41-4853-B3E9-CCA60ADE190C}"/>
              </a:ext>
            </a:extLst>
          </p:cNvPr>
          <p:cNvSpPr txBox="1"/>
          <p:nvPr/>
        </p:nvSpPr>
        <p:spPr>
          <a:xfrm>
            <a:off x="300048" y="743467"/>
            <a:ext cx="41360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Font typeface="Wingdings" panose="05000000000000000000" pitchFamily="2" charset="2"/>
              <a:buChar char="p"/>
              <a:defRPr sz="22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Experiment @HIRFL-</a:t>
            </a:r>
            <a:r>
              <a:rPr lang="en-US" altLang="zh-CN" dirty="0" err="1"/>
              <a:t>CSRm</a:t>
            </a:r>
            <a:endParaRPr lang="en-US" altLang="zh-CN" dirty="0"/>
          </a:p>
        </p:txBody>
      </p:sp>
      <p:sp>
        <p:nvSpPr>
          <p:cNvPr id="19" name="矩形 8">
            <a:extLst>
              <a:ext uri="{FF2B5EF4-FFF2-40B4-BE49-F238E27FC236}">
                <a16:creationId xmlns:a16="http://schemas.microsoft.com/office/drawing/2014/main" id="{2D2BDE06-8DD4-47B8-B8C2-42DC084795D5}"/>
              </a:ext>
            </a:extLst>
          </p:cNvPr>
          <p:cNvSpPr/>
          <p:nvPr/>
        </p:nvSpPr>
        <p:spPr>
          <a:xfrm>
            <a:off x="300048" y="6488428"/>
            <a:ext cx="11520000" cy="36000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Slide Number Placeholder 27">
            <a:extLst>
              <a:ext uri="{FF2B5EF4-FFF2-40B4-BE49-F238E27FC236}">
                <a16:creationId xmlns:a16="http://schemas.microsoft.com/office/drawing/2014/main" id="{FE5C4EB9-5701-4F6B-993C-7E2B27B32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3806" y="6485457"/>
            <a:ext cx="2743200" cy="365125"/>
          </a:xfrm>
        </p:spPr>
        <p:txBody>
          <a:bodyPr/>
          <a:lstStyle/>
          <a:p>
            <a:fld id="{62DD8E9C-D3C1-4634-997C-C44BEC36C985}" type="slidenum">
              <a:rPr lang="zh-CN" altLang="en-US" sz="1600" b="1" smtClean="0"/>
              <a:t>11</a:t>
            </a:fld>
            <a:endParaRPr lang="zh-CN" altLang="en-US" sz="1600" b="1"/>
          </a:p>
        </p:txBody>
      </p:sp>
      <p:sp>
        <p:nvSpPr>
          <p:cNvPr id="21" name="Rectangle 2">
            <a:extLst>
              <a:ext uri="{FF2B5EF4-FFF2-40B4-BE49-F238E27FC236}">
                <a16:creationId xmlns:a16="http://schemas.microsoft.com/office/drawing/2014/main" id="{38E6588A-C258-4540-B586-CBCFA1E7DCED}"/>
              </a:ext>
            </a:extLst>
          </p:cNvPr>
          <p:cNvSpPr txBox="1">
            <a:spLocks noChangeArrowheads="1"/>
          </p:cNvSpPr>
          <p:nvPr/>
        </p:nvSpPr>
        <p:spPr>
          <a:xfrm>
            <a:off x="212243" y="6501461"/>
            <a:ext cx="11767515" cy="352338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151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302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453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60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He Zhao, COOL25, NY, USA, October 27–31, 2025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FD0C3B-8E58-4B38-A576-C38CECDA0E96}"/>
              </a:ext>
            </a:extLst>
          </p:cNvPr>
          <p:cNvSpPr/>
          <p:nvPr/>
        </p:nvSpPr>
        <p:spPr>
          <a:xfrm>
            <a:off x="843515" y="49746"/>
            <a:ext cx="103659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Cooling process using pulsed e-beam</a:t>
            </a:r>
            <a:endParaRPr lang="zh-CN" altLang="en-US" sz="2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3" name="矩形 8">
            <a:extLst>
              <a:ext uri="{FF2B5EF4-FFF2-40B4-BE49-F238E27FC236}">
                <a16:creationId xmlns:a16="http://schemas.microsoft.com/office/drawing/2014/main" id="{2C78E604-E168-4D7D-B9A9-7715F548F44A}"/>
              </a:ext>
            </a:extLst>
          </p:cNvPr>
          <p:cNvSpPr/>
          <p:nvPr/>
        </p:nvSpPr>
        <p:spPr>
          <a:xfrm flipV="1">
            <a:off x="300048" y="550107"/>
            <a:ext cx="10999923" cy="45719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FBF0598-6047-4C67-92ED-4B507B8A23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202" y="22973"/>
            <a:ext cx="718361" cy="715859"/>
          </a:xfrm>
          <a:prstGeom prst="rect">
            <a:avLst/>
          </a:prstGeom>
        </p:spPr>
      </p:pic>
      <p:sp>
        <p:nvSpPr>
          <p:cNvPr id="46" name="文本框 8">
            <a:extLst>
              <a:ext uri="{FF2B5EF4-FFF2-40B4-BE49-F238E27FC236}">
                <a16:creationId xmlns:a16="http://schemas.microsoft.com/office/drawing/2014/main" id="{B60245BD-76F9-47E4-BFF6-0439F7F8C81C}"/>
              </a:ext>
            </a:extLst>
          </p:cNvPr>
          <p:cNvSpPr txBox="1"/>
          <p:nvPr/>
        </p:nvSpPr>
        <p:spPr>
          <a:xfrm>
            <a:off x="624103" y="1431584"/>
            <a:ext cx="54359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Grouping</a:t>
            </a:r>
            <a:r>
              <a:rPr lang="zh-CN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effect</a:t>
            </a:r>
            <a:r>
              <a:rPr lang="zh-CN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 coasting ion beam was been cooled to a pulse and the pulse width is same with the electron beam.</a:t>
            </a:r>
            <a:endParaRPr lang="zh-CN" altLang="en-US" sz="20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45" name="图片 1">
            <a:extLst>
              <a:ext uri="{FF2B5EF4-FFF2-40B4-BE49-F238E27FC236}">
                <a16:creationId xmlns:a16="http://schemas.microsoft.com/office/drawing/2014/main" id="{EB023C6C-8A5C-4685-ABE9-A563748F477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65"/>
          <a:stretch/>
        </p:blipFill>
        <p:spPr>
          <a:xfrm>
            <a:off x="4099381" y="3048635"/>
            <a:ext cx="7479810" cy="3353009"/>
          </a:xfrm>
          <a:prstGeom prst="rect">
            <a:avLst/>
          </a:prstGeom>
        </p:spPr>
      </p:pic>
      <p:graphicFrame>
        <p:nvGraphicFramePr>
          <p:cNvPr id="47" name="表格 10">
            <a:extLst>
              <a:ext uri="{FF2B5EF4-FFF2-40B4-BE49-F238E27FC236}">
                <a16:creationId xmlns:a16="http://schemas.microsoft.com/office/drawing/2014/main" id="{F28138F1-7CE0-413C-9F96-E226B4127E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3346530"/>
              </p:ext>
            </p:extLst>
          </p:nvPr>
        </p:nvGraphicFramePr>
        <p:xfrm>
          <a:off x="374002" y="2823618"/>
          <a:ext cx="3356457" cy="3484275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1119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45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7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/>
                        <a:t>7.0 MeV/u C</a:t>
                      </a:r>
                      <a:r>
                        <a:rPr lang="en-US" altLang="zh-CN" sz="1600" kern="1200" baseline="30000" dirty="0"/>
                        <a:t>6+</a:t>
                      </a:r>
                      <a:r>
                        <a:rPr lang="en-US" altLang="zh-CN" sz="1600" dirty="0"/>
                        <a:t> </a:t>
                      </a:r>
                      <a:endParaRPr lang="zh-CN" altLang="en-US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Coasting</a:t>
                      </a:r>
                      <a:endParaRPr lang="zh-CN" altLang="en-US" sz="1600" b="1" baseline="300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4156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Particle number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5.0 x 10</a:t>
                      </a:r>
                      <a:r>
                        <a:rPr lang="en-US" altLang="zh-CN" sz="1400" baseline="30000" dirty="0"/>
                        <a:t>8</a:t>
                      </a:r>
                      <a:endParaRPr lang="zh-CN" altLang="en-US" sz="1400" baseline="30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156">
                <a:tc>
                  <a:txBody>
                    <a:bodyPr/>
                    <a:lstStyle/>
                    <a:p>
                      <a:r>
                        <a:rPr lang="en-US" altLang="zh-CN" sz="1400" dirty="0" err="1"/>
                        <a:t>Emittance</a:t>
                      </a:r>
                      <a:r>
                        <a:rPr lang="en-US" altLang="zh-CN" sz="1400" dirty="0"/>
                        <a:t> (RMS)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*/*</a:t>
                      </a: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4156">
                <a:tc>
                  <a:txBody>
                    <a:bodyPr/>
                    <a:lstStyle/>
                    <a:p>
                      <a:r>
                        <a:rPr lang="en-US" altLang="zh-CN" sz="1400" dirty="0" err="1"/>
                        <a:t>dp</a:t>
                      </a:r>
                      <a:r>
                        <a:rPr lang="en-US" altLang="zh-CN" sz="1400" dirty="0"/>
                        <a:t>/p (RMS)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2.0 x 10</a:t>
                      </a:r>
                      <a:r>
                        <a:rPr lang="en-US" altLang="zh-CN" sz="1400" baseline="30000" dirty="0"/>
                        <a:t>-4</a:t>
                      </a:r>
                      <a:endParaRPr lang="zh-CN" altLang="en-US" sz="1400" baseline="30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4156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Bunch length (RMS)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*</a:t>
                      </a: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4156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RF voltage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*</a:t>
                      </a: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4156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h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*</a:t>
                      </a: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4156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E-beam</a:t>
                      </a:r>
                      <a:r>
                        <a:rPr lang="en-US" altLang="zh-CN" sz="1400" baseline="0" dirty="0"/>
                        <a:t> current (peak)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30 mA</a:t>
                      </a:r>
                      <a:endParaRPr lang="zh-CN" altLang="en-US" sz="1400" baseline="30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4156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E-beam diameter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~30 mm</a:t>
                      </a: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4156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Pulse width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0.5-3.0</a:t>
                      </a:r>
                      <a:r>
                        <a:rPr lang="en-US" altLang="zh-CN" sz="1400" baseline="0" dirty="0"/>
                        <a:t> </a:t>
                      </a:r>
                      <a:r>
                        <a:rPr lang="el-GR" altLang="zh-CN" sz="1400" baseline="0" dirty="0"/>
                        <a:t>μ</a:t>
                      </a:r>
                      <a:r>
                        <a:rPr lang="en-US" altLang="zh-CN" sz="1400" baseline="0" dirty="0"/>
                        <a:t>s</a:t>
                      </a: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4156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Rising/falling</a:t>
                      </a:r>
                      <a:r>
                        <a:rPr lang="en-US" altLang="zh-CN" sz="1400" baseline="0" dirty="0"/>
                        <a:t> time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10 ns</a:t>
                      </a: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pSp>
        <p:nvGrpSpPr>
          <p:cNvPr id="51" name="组合 11">
            <a:extLst>
              <a:ext uri="{FF2B5EF4-FFF2-40B4-BE49-F238E27FC236}">
                <a16:creationId xmlns:a16="http://schemas.microsoft.com/office/drawing/2014/main" id="{3ED656FA-07ED-4D83-AEB2-0712587BF091}"/>
              </a:ext>
            </a:extLst>
          </p:cNvPr>
          <p:cNvGrpSpPr/>
          <p:nvPr/>
        </p:nvGrpSpPr>
        <p:grpSpPr>
          <a:xfrm>
            <a:off x="7559203" y="738832"/>
            <a:ext cx="2860144" cy="2125991"/>
            <a:chOff x="3622060" y="2545881"/>
            <a:chExt cx="5127749" cy="3811539"/>
          </a:xfrm>
        </p:grpSpPr>
        <p:grpSp>
          <p:nvGrpSpPr>
            <p:cNvPr id="52" name="组合 22">
              <a:extLst>
                <a:ext uri="{FF2B5EF4-FFF2-40B4-BE49-F238E27FC236}">
                  <a16:creationId xmlns:a16="http://schemas.microsoft.com/office/drawing/2014/main" id="{8D7835B1-2815-415F-8A47-EA3C1AACF797}"/>
                </a:ext>
              </a:extLst>
            </p:cNvPr>
            <p:cNvGrpSpPr/>
            <p:nvPr/>
          </p:nvGrpSpPr>
          <p:grpSpPr>
            <a:xfrm>
              <a:off x="3622060" y="2545881"/>
              <a:ext cx="5127749" cy="3811539"/>
              <a:chOff x="4243189" y="1285482"/>
              <a:chExt cx="4665012" cy="3467579"/>
            </a:xfrm>
          </p:grpSpPr>
          <p:pic>
            <p:nvPicPr>
              <p:cNvPr id="55" name="Picture 2" descr="05-1-7-M-lay-target">
                <a:extLst>
                  <a:ext uri="{FF2B5EF4-FFF2-40B4-BE49-F238E27FC236}">
                    <a16:creationId xmlns:a16="http://schemas.microsoft.com/office/drawing/2014/main" id="{FDD96F50-721D-4AAA-AA53-2EA02AFA18E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43189" y="1285482"/>
                <a:ext cx="4665012" cy="34675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6" name="矩形 24">
                <a:extLst>
                  <a:ext uri="{FF2B5EF4-FFF2-40B4-BE49-F238E27FC236}">
                    <a16:creationId xmlns:a16="http://schemas.microsoft.com/office/drawing/2014/main" id="{679F1BA7-E792-4F7A-830C-D9D2D77A94B0}"/>
                  </a:ext>
                </a:extLst>
              </p:cNvPr>
              <p:cNvSpPr/>
              <p:nvPr/>
            </p:nvSpPr>
            <p:spPr>
              <a:xfrm>
                <a:off x="4843190" y="2131948"/>
                <a:ext cx="1583161" cy="7489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">
              <a:extLst>
                <a:ext uri="{FF2B5EF4-FFF2-40B4-BE49-F238E27FC236}">
                  <a16:creationId xmlns:a16="http://schemas.microsoft.com/office/drawing/2014/main" id="{17B8FA6A-E781-43D1-8945-05F1B549EEE6}"/>
                </a:ext>
              </a:extLst>
            </p:cNvPr>
            <p:cNvSpPr/>
            <p:nvPr/>
          </p:nvSpPr>
          <p:spPr>
            <a:xfrm>
              <a:off x="5948363" y="2564606"/>
              <a:ext cx="278606" cy="2524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4" name="直接连接符 10">
              <a:extLst>
                <a:ext uri="{FF2B5EF4-FFF2-40B4-BE49-F238E27FC236}">
                  <a16:creationId xmlns:a16="http://schemas.microsoft.com/office/drawing/2014/main" id="{743F8997-22AF-4F50-BB2A-AD260A22A053}"/>
                </a:ext>
              </a:extLst>
            </p:cNvPr>
            <p:cNvCxnSpPr/>
            <p:nvPr/>
          </p:nvCxnSpPr>
          <p:spPr>
            <a:xfrm>
              <a:off x="5931693" y="2738438"/>
              <a:ext cx="302419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文本框 25">
            <a:extLst>
              <a:ext uri="{FF2B5EF4-FFF2-40B4-BE49-F238E27FC236}">
                <a16:creationId xmlns:a16="http://schemas.microsoft.com/office/drawing/2014/main" id="{1A0E1439-DA78-4CFD-B3A8-BF0A3BC9F084}"/>
              </a:ext>
            </a:extLst>
          </p:cNvPr>
          <p:cNvSpPr txBox="1"/>
          <p:nvPr/>
        </p:nvSpPr>
        <p:spPr>
          <a:xfrm>
            <a:off x="8612854" y="1424765"/>
            <a:ext cx="79861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CSRm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811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8">
            <a:extLst>
              <a:ext uri="{FF2B5EF4-FFF2-40B4-BE49-F238E27FC236}">
                <a16:creationId xmlns:a16="http://schemas.microsoft.com/office/drawing/2014/main" id="{2D2BDE06-8DD4-47B8-B8C2-42DC084795D5}"/>
              </a:ext>
            </a:extLst>
          </p:cNvPr>
          <p:cNvSpPr/>
          <p:nvPr/>
        </p:nvSpPr>
        <p:spPr>
          <a:xfrm>
            <a:off x="300048" y="6488428"/>
            <a:ext cx="11520000" cy="36000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Slide Number Placeholder 27">
            <a:extLst>
              <a:ext uri="{FF2B5EF4-FFF2-40B4-BE49-F238E27FC236}">
                <a16:creationId xmlns:a16="http://schemas.microsoft.com/office/drawing/2014/main" id="{FE5C4EB9-5701-4F6B-993C-7E2B27B32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3806" y="6485457"/>
            <a:ext cx="2743200" cy="365125"/>
          </a:xfrm>
        </p:spPr>
        <p:txBody>
          <a:bodyPr/>
          <a:lstStyle/>
          <a:p>
            <a:fld id="{62DD8E9C-D3C1-4634-997C-C44BEC36C985}" type="slidenum">
              <a:rPr lang="zh-CN" altLang="en-US" sz="1600" b="1" smtClean="0"/>
              <a:t>12</a:t>
            </a:fld>
            <a:endParaRPr lang="zh-CN" altLang="en-US" sz="1600" b="1"/>
          </a:p>
        </p:txBody>
      </p:sp>
      <p:sp>
        <p:nvSpPr>
          <p:cNvPr id="21" name="Rectangle 2">
            <a:extLst>
              <a:ext uri="{FF2B5EF4-FFF2-40B4-BE49-F238E27FC236}">
                <a16:creationId xmlns:a16="http://schemas.microsoft.com/office/drawing/2014/main" id="{38E6588A-C258-4540-B586-CBCFA1E7DCED}"/>
              </a:ext>
            </a:extLst>
          </p:cNvPr>
          <p:cNvSpPr txBox="1">
            <a:spLocks noChangeArrowheads="1"/>
          </p:cNvSpPr>
          <p:nvPr/>
        </p:nvSpPr>
        <p:spPr>
          <a:xfrm>
            <a:off x="212243" y="6501461"/>
            <a:ext cx="11767515" cy="352338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151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302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453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60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He Zhao, COOL25, NY, USA, October 27–31, 2025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FD0C3B-8E58-4B38-A576-C38CECDA0E96}"/>
              </a:ext>
            </a:extLst>
          </p:cNvPr>
          <p:cNvSpPr/>
          <p:nvPr/>
        </p:nvSpPr>
        <p:spPr>
          <a:xfrm>
            <a:off x="843515" y="49746"/>
            <a:ext cx="103659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Cooling process using pulsed e-beam</a:t>
            </a:r>
            <a:endParaRPr lang="zh-CN" altLang="en-US" sz="2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3" name="矩形 8">
            <a:extLst>
              <a:ext uri="{FF2B5EF4-FFF2-40B4-BE49-F238E27FC236}">
                <a16:creationId xmlns:a16="http://schemas.microsoft.com/office/drawing/2014/main" id="{2C78E604-E168-4D7D-B9A9-7715F548F44A}"/>
              </a:ext>
            </a:extLst>
          </p:cNvPr>
          <p:cNvSpPr/>
          <p:nvPr/>
        </p:nvSpPr>
        <p:spPr>
          <a:xfrm flipV="1">
            <a:off x="300048" y="550107"/>
            <a:ext cx="10999923" cy="45719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FBF0598-6047-4C67-92ED-4B507B8A23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202" y="22973"/>
            <a:ext cx="718361" cy="715859"/>
          </a:xfrm>
          <a:prstGeom prst="rect">
            <a:avLst/>
          </a:prstGeom>
        </p:spPr>
      </p:pic>
      <p:sp>
        <p:nvSpPr>
          <p:cNvPr id="9" name="文本框 13">
            <a:extLst>
              <a:ext uri="{FF2B5EF4-FFF2-40B4-BE49-F238E27FC236}">
                <a16:creationId xmlns:a16="http://schemas.microsoft.com/office/drawing/2014/main" id="{BDC7A52A-C667-4A96-AC85-C8CEA9459C87}"/>
              </a:ext>
            </a:extLst>
          </p:cNvPr>
          <p:cNvSpPr txBox="1"/>
          <p:nvPr/>
        </p:nvSpPr>
        <p:spPr>
          <a:xfrm>
            <a:off x="300048" y="743467"/>
            <a:ext cx="41360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Font typeface="Wingdings" panose="05000000000000000000" pitchFamily="2" charset="2"/>
              <a:buChar char="p"/>
              <a:defRPr sz="22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Experiment @HIRFL-</a:t>
            </a:r>
            <a:r>
              <a:rPr lang="en-US" altLang="zh-CN" dirty="0" err="1"/>
              <a:t>CSRm</a:t>
            </a:r>
            <a:endParaRPr lang="en-US" altLang="zh-CN" dirty="0"/>
          </a:p>
        </p:txBody>
      </p:sp>
      <p:pic>
        <p:nvPicPr>
          <p:cNvPr id="10" name="图片 3">
            <a:extLst>
              <a:ext uri="{FF2B5EF4-FFF2-40B4-BE49-F238E27FC236}">
                <a16:creationId xmlns:a16="http://schemas.microsoft.com/office/drawing/2014/main" id="{46647361-4AB7-4921-8D6B-0AC18BECEB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827" y="3170354"/>
            <a:ext cx="3620376" cy="3156015"/>
          </a:xfrm>
          <a:prstGeom prst="rect">
            <a:avLst/>
          </a:prstGeom>
        </p:spPr>
      </p:pic>
      <p:pic>
        <p:nvPicPr>
          <p:cNvPr id="14" name="图片 2">
            <a:extLst>
              <a:ext uri="{FF2B5EF4-FFF2-40B4-BE49-F238E27FC236}">
                <a16:creationId xmlns:a16="http://schemas.microsoft.com/office/drawing/2014/main" id="{82AB5AA7-0025-4042-AF47-0E4A84399AC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4096" y="3170354"/>
            <a:ext cx="3601094" cy="3156015"/>
          </a:xfrm>
          <a:prstGeom prst="rect">
            <a:avLst/>
          </a:prstGeom>
        </p:spPr>
      </p:pic>
      <p:pic>
        <p:nvPicPr>
          <p:cNvPr id="16" name="图片 1">
            <a:extLst>
              <a:ext uri="{FF2B5EF4-FFF2-40B4-BE49-F238E27FC236}">
                <a16:creationId xmlns:a16="http://schemas.microsoft.com/office/drawing/2014/main" id="{4A21C5AE-1BA3-4F99-B63C-46C97156836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19" y="3170354"/>
            <a:ext cx="3740614" cy="3156015"/>
          </a:xfrm>
          <a:prstGeom prst="rect">
            <a:avLst/>
          </a:prstGeom>
        </p:spPr>
      </p:pic>
      <p:cxnSp>
        <p:nvCxnSpPr>
          <p:cNvPr id="17" name="直接箭头连接符 9">
            <a:extLst>
              <a:ext uri="{FF2B5EF4-FFF2-40B4-BE49-F238E27FC236}">
                <a16:creationId xmlns:a16="http://schemas.microsoft.com/office/drawing/2014/main" id="{6B90DCBB-299B-4948-9FC2-5E918E8CC833}"/>
              </a:ext>
            </a:extLst>
          </p:cNvPr>
          <p:cNvCxnSpPr/>
          <p:nvPr/>
        </p:nvCxnSpPr>
        <p:spPr>
          <a:xfrm flipH="1">
            <a:off x="2419449" y="4712949"/>
            <a:ext cx="1" cy="299119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0">
            <a:extLst>
              <a:ext uri="{FF2B5EF4-FFF2-40B4-BE49-F238E27FC236}">
                <a16:creationId xmlns:a16="http://schemas.microsoft.com/office/drawing/2014/main" id="{9B090408-5286-4255-83A8-B03F90354D6C}"/>
              </a:ext>
            </a:extLst>
          </p:cNvPr>
          <p:cNvCxnSpPr/>
          <p:nvPr/>
        </p:nvCxnSpPr>
        <p:spPr>
          <a:xfrm flipH="1" flipV="1">
            <a:off x="2415432" y="5303750"/>
            <a:ext cx="1" cy="290265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12">
            <a:extLst>
              <a:ext uri="{FF2B5EF4-FFF2-40B4-BE49-F238E27FC236}">
                <a16:creationId xmlns:a16="http://schemas.microsoft.com/office/drawing/2014/main" id="{54AFAE15-9A23-46FC-B49F-43DF224F1171}"/>
              </a:ext>
            </a:extLst>
          </p:cNvPr>
          <p:cNvSpPr txBox="1"/>
          <p:nvPr/>
        </p:nvSpPr>
        <p:spPr>
          <a:xfrm>
            <a:off x="1172369" y="4600822"/>
            <a:ext cx="14099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err="1">
                <a:solidFill>
                  <a:schemeClr val="bg1"/>
                </a:solidFill>
                <a:latin typeface="+mj-lt"/>
              </a:rPr>
              <a:t>W</a:t>
            </a:r>
            <a:r>
              <a:rPr lang="en-US" altLang="zh-CN" sz="1600" b="1" baseline="-25000" dirty="0" err="1">
                <a:solidFill>
                  <a:schemeClr val="bg1"/>
                </a:solidFill>
                <a:latin typeface="+mj-lt"/>
              </a:rPr>
              <a:t>p</a:t>
            </a:r>
            <a:r>
              <a:rPr lang="en-US" altLang="zh-CN" sz="1600" b="1" dirty="0">
                <a:solidFill>
                  <a:schemeClr val="bg1"/>
                </a:solidFill>
                <a:latin typeface="+mj-lt"/>
              </a:rPr>
              <a:t>=0.5 </a:t>
            </a:r>
            <a:r>
              <a:rPr lang="el-GR" altLang="zh-CN" sz="1600" b="1" dirty="0">
                <a:solidFill>
                  <a:schemeClr val="bg1"/>
                </a:solidFill>
                <a:latin typeface="+mj-lt"/>
              </a:rPr>
              <a:t>μ</a:t>
            </a:r>
            <a:r>
              <a:rPr lang="en-US" altLang="zh-CN" sz="1600" b="1" dirty="0">
                <a:solidFill>
                  <a:schemeClr val="bg1"/>
                </a:solidFill>
                <a:latin typeface="+mj-lt"/>
              </a:rPr>
              <a:t>s</a:t>
            </a:r>
            <a:endParaRPr lang="zh-CN" alt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文本框 15">
            <a:extLst>
              <a:ext uri="{FF2B5EF4-FFF2-40B4-BE49-F238E27FC236}">
                <a16:creationId xmlns:a16="http://schemas.microsoft.com/office/drawing/2014/main" id="{8693F14D-182A-4CB5-BD8F-D0ED56227C4F}"/>
              </a:ext>
            </a:extLst>
          </p:cNvPr>
          <p:cNvSpPr txBox="1"/>
          <p:nvPr/>
        </p:nvSpPr>
        <p:spPr>
          <a:xfrm>
            <a:off x="4834891" y="3745025"/>
            <a:ext cx="1349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err="1">
                <a:solidFill>
                  <a:schemeClr val="bg1"/>
                </a:solidFill>
                <a:latin typeface="+mj-lt"/>
              </a:rPr>
              <a:t>W</a:t>
            </a:r>
            <a:r>
              <a:rPr lang="en-US" altLang="zh-CN" sz="1600" b="1" baseline="-25000" dirty="0" err="1">
                <a:solidFill>
                  <a:schemeClr val="bg1"/>
                </a:solidFill>
                <a:latin typeface="+mj-lt"/>
              </a:rPr>
              <a:t>p</a:t>
            </a:r>
            <a:r>
              <a:rPr lang="en-US" altLang="zh-CN" sz="1600" b="1" dirty="0">
                <a:solidFill>
                  <a:schemeClr val="bg1"/>
                </a:solidFill>
                <a:latin typeface="+mj-lt"/>
              </a:rPr>
              <a:t>=2.0 </a:t>
            </a:r>
            <a:r>
              <a:rPr lang="el-GR" altLang="zh-CN" sz="1600" b="1" dirty="0">
                <a:solidFill>
                  <a:schemeClr val="bg1"/>
                </a:solidFill>
                <a:latin typeface="+mj-lt"/>
              </a:rPr>
              <a:t>μ</a:t>
            </a:r>
            <a:r>
              <a:rPr lang="en-US" altLang="zh-CN" sz="1600" b="1" dirty="0">
                <a:solidFill>
                  <a:schemeClr val="bg1"/>
                </a:solidFill>
                <a:latin typeface="+mj-lt"/>
              </a:rPr>
              <a:t>s</a:t>
            </a:r>
            <a:endParaRPr lang="zh-CN" altLang="en-US" sz="16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4" name="直接箭头连接符 17">
            <a:extLst>
              <a:ext uri="{FF2B5EF4-FFF2-40B4-BE49-F238E27FC236}">
                <a16:creationId xmlns:a16="http://schemas.microsoft.com/office/drawing/2014/main" id="{3A22EBBD-0290-4BEB-B5A7-BD14CE5A9ED4}"/>
              </a:ext>
            </a:extLst>
          </p:cNvPr>
          <p:cNvCxnSpPr/>
          <p:nvPr/>
        </p:nvCxnSpPr>
        <p:spPr>
          <a:xfrm>
            <a:off x="5439813" y="4111272"/>
            <a:ext cx="0" cy="1184858"/>
          </a:xfrm>
          <a:prstGeom prst="straightConnector1">
            <a:avLst/>
          </a:prstGeom>
          <a:ln w="127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18">
            <a:extLst>
              <a:ext uri="{FF2B5EF4-FFF2-40B4-BE49-F238E27FC236}">
                <a16:creationId xmlns:a16="http://schemas.microsoft.com/office/drawing/2014/main" id="{D06DF3ED-2110-40CF-84A6-C25D62584D38}"/>
              </a:ext>
            </a:extLst>
          </p:cNvPr>
          <p:cNvSpPr txBox="1"/>
          <p:nvPr/>
        </p:nvSpPr>
        <p:spPr>
          <a:xfrm>
            <a:off x="8452048" y="3225811"/>
            <a:ext cx="14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err="1">
                <a:solidFill>
                  <a:schemeClr val="bg1"/>
                </a:solidFill>
                <a:latin typeface="+mj-lt"/>
              </a:rPr>
              <a:t>W</a:t>
            </a:r>
            <a:r>
              <a:rPr lang="en-US" altLang="zh-CN" sz="1600" b="1" baseline="-25000" dirty="0" err="1">
                <a:solidFill>
                  <a:schemeClr val="bg1"/>
                </a:solidFill>
                <a:latin typeface="+mj-lt"/>
              </a:rPr>
              <a:t>p</a:t>
            </a:r>
            <a:r>
              <a:rPr lang="en-US" altLang="zh-CN" sz="1600" b="1" dirty="0">
                <a:solidFill>
                  <a:schemeClr val="bg1"/>
                </a:solidFill>
                <a:latin typeface="+mj-lt"/>
              </a:rPr>
              <a:t>=3.0 </a:t>
            </a:r>
            <a:r>
              <a:rPr lang="el-GR" altLang="zh-CN" sz="1600" b="1" dirty="0">
                <a:solidFill>
                  <a:schemeClr val="bg1"/>
                </a:solidFill>
                <a:latin typeface="+mj-lt"/>
              </a:rPr>
              <a:t>μ</a:t>
            </a:r>
            <a:r>
              <a:rPr lang="en-US" altLang="zh-CN" sz="1600" b="1" dirty="0">
                <a:solidFill>
                  <a:schemeClr val="bg1"/>
                </a:solidFill>
                <a:latin typeface="+mj-lt"/>
              </a:rPr>
              <a:t>s</a:t>
            </a:r>
            <a:endParaRPr lang="zh-CN" altLang="en-US" sz="16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6" name="直接箭头连接符 19">
            <a:extLst>
              <a:ext uri="{FF2B5EF4-FFF2-40B4-BE49-F238E27FC236}">
                <a16:creationId xmlns:a16="http://schemas.microsoft.com/office/drawing/2014/main" id="{B8FC4386-2B59-4E6C-98E3-2F9949269FFA}"/>
              </a:ext>
            </a:extLst>
          </p:cNvPr>
          <p:cNvCxnSpPr/>
          <p:nvPr/>
        </p:nvCxnSpPr>
        <p:spPr>
          <a:xfrm flipH="1">
            <a:off x="9002270" y="3530336"/>
            <a:ext cx="1" cy="1773414"/>
          </a:xfrm>
          <a:prstGeom prst="straightConnector1">
            <a:avLst/>
          </a:prstGeom>
          <a:ln w="127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8">
            <a:extLst>
              <a:ext uri="{FF2B5EF4-FFF2-40B4-BE49-F238E27FC236}">
                <a16:creationId xmlns:a16="http://schemas.microsoft.com/office/drawing/2014/main" id="{579F1C10-CB2A-4157-8182-7C1199B85A5D}"/>
              </a:ext>
            </a:extLst>
          </p:cNvPr>
          <p:cNvSpPr txBox="1"/>
          <p:nvPr/>
        </p:nvSpPr>
        <p:spPr>
          <a:xfrm>
            <a:off x="380065" y="1432515"/>
            <a:ext cx="580411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Longitudinal beam profile of the ion beam is slowly grouped to a pulse during the cooling process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Nonuniform intensity distribution of the ion beam has been identified.</a:t>
            </a:r>
            <a:endParaRPr lang="zh-CN" altLang="en-US" sz="20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E6D6063-A9BF-4554-A11A-789B885E06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9356" y="1012390"/>
            <a:ext cx="3017428" cy="2005701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DFBB05D3-7D24-4E1D-A5D5-7DD2BC94664D}"/>
              </a:ext>
            </a:extLst>
          </p:cNvPr>
          <p:cNvSpPr/>
          <p:nvPr/>
        </p:nvSpPr>
        <p:spPr>
          <a:xfrm>
            <a:off x="9525830" y="1507692"/>
            <a:ext cx="2294218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E=67.8 V/m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altLang="zh-CN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BB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= 230.5 V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Bucket height =2.0e-4</a:t>
            </a:r>
            <a:endParaRPr lang="zh-CN" alt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17291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3">
            <a:extLst>
              <a:ext uri="{FF2B5EF4-FFF2-40B4-BE49-F238E27FC236}">
                <a16:creationId xmlns:a16="http://schemas.microsoft.com/office/drawing/2014/main" id="{B0EE2E0B-AD41-4853-B3E9-CCA60ADE190C}"/>
              </a:ext>
            </a:extLst>
          </p:cNvPr>
          <p:cNvSpPr txBox="1"/>
          <p:nvPr/>
        </p:nvSpPr>
        <p:spPr>
          <a:xfrm>
            <a:off x="300048" y="743467"/>
            <a:ext cx="191751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Font typeface="Wingdings" panose="05000000000000000000" pitchFamily="2" charset="2"/>
              <a:buChar char="p"/>
              <a:defRPr sz="22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Simulation</a:t>
            </a:r>
          </a:p>
        </p:txBody>
      </p:sp>
      <p:sp>
        <p:nvSpPr>
          <p:cNvPr id="19" name="矩形 8">
            <a:extLst>
              <a:ext uri="{FF2B5EF4-FFF2-40B4-BE49-F238E27FC236}">
                <a16:creationId xmlns:a16="http://schemas.microsoft.com/office/drawing/2014/main" id="{2D2BDE06-8DD4-47B8-B8C2-42DC084795D5}"/>
              </a:ext>
            </a:extLst>
          </p:cNvPr>
          <p:cNvSpPr/>
          <p:nvPr/>
        </p:nvSpPr>
        <p:spPr>
          <a:xfrm>
            <a:off x="300048" y="6488428"/>
            <a:ext cx="11520000" cy="36000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Slide Number Placeholder 27">
            <a:extLst>
              <a:ext uri="{FF2B5EF4-FFF2-40B4-BE49-F238E27FC236}">
                <a16:creationId xmlns:a16="http://schemas.microsoft.com/office/drawing/2014/main" id="{FE5C4EB9-5701-4F6B-993C-7E2B27B32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3806" y="6485457"/>
            <a:ext cx="2743200" cy="365125"/>
          </a:xfrm>
        </p:spPr>
        <p:txBody>
          <a:bodyPr/>
          <a:lstStyle/>
          <a:p>
            <a:fld id="{62DD8E9C-D3C1-4634-997C-C44BEC36C985}" type="slidenum">
              <a:rPr lang="zh-CN" altLang="en-US" sz="1600" b="1" smtClean="0"/>
              <a:t>13</a:t>
            </a:fld>
            <a:endParaRPr lang="zh-CN" altLang="en-US" sz="1600" b="1"/>
          </a:p>
        </p:txBody>
      </p:sp>
      <p:sp>
        <p:nvSpPr>
          <p:cNvPr id="21" name="Rectangle 2">
            <a:extLst>
              <a:ext uri="{FF2B5EF4-FFF2-40B4-BE49-F238E27FC236}">
                <a16:creationId xmlns:a16="http://schemas.microsoft.com/office/drawing/2014/main" id="{38E6588A-C258-4540-B586-CBCFA1E7DCED}"/>
              </a:ext>
            </a:extLst>
          </p:cNvPr>
          <p:cNvSpPr txBox="1">
            <a:spLocks noChangeArrowheads="1"/>
          </p:cNvSpPr>
          <p:nvPr/>
        </p:nvSpPr>
        <p:spPr>
          <a:xfrm>
            <a:off x="212243" y="6501461"/>
            <a:ext cx="11767515" cy="352338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151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302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453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60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He Zhao, COOL25, NY, USA, October 27–31, 2025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FD0C3B-8E58-4B38-A576-C38CECDA0E96}"/>
              </a:ext>
            </a:extLst>
          </p:cNvPr>
          <p:cNvSpPr/>
          <p:nvPr/>
        </p:nvSpPr>
        <p:spPr>
          <a:xfrm>
            <a:off x="843515" y="49746"/>
            <a:ext cx="103659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Cooling process using pulsed e-beam</a:t>
            </a:r>
            <a:endParaRPr lang="zh-CN" altLang="en-US" sz="2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3" name="矩形 8">
            <a:extLst>
              <a:ext uri="{FF2B5EF4-FFF2-40B4-BE49-F238E27FC236}">
                <a16:creationId xmlns:a16="http://schemas.microsoft.com/office/drawing/2014/main" id="{2C78E604-E168-4D7D-B9A9-7715F548F44A}"/>
              </a:ext>
            </a:extLst>
          </p:cNvPr>
          <p:cNvSpPr/>
          <p:nvPr/>
        </p:nvSpPr>
        <p:spPr>
          <a:xfrm flipV="1">
            <a:off x="300048" y="550107"/>
            <a:ext cx="10999923" cy="45719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FBF0598-6047-4C67-92ED-4B507B8A23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202" y="22973"/>
            <a:ext cx="718361" cy="715859"/>
          </a:xfrm>
          <a:prstGeom prst="rect">
            <a:avLst/>
          </a:prstGeom>
        </p:spPr>
      </p:pic>
      <p:pic>
        <p:nvPicPr>
          <p:cNvPr id="10" name="图片 8">
            <a:extLst>
              <a:ext uri="{FF2B5EF4-FFF2-40B4-BE49-F238E27FC236}">
                <a16:creationId xmlns:a16="http://schemas.microsoft.com/office/drawing/2014/main" id="{EE46AB8C-2334-466E-BF54-F51D165876C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637" y="1862574"/>
            <a:ext cx="2879322" cy="2160000"/>
          </a:xfrm>
          <a:prstGeom prst="rect">
            <a:avLst/>
          </a:prstGeom>
        </p:spPr>
      </p:pic>
      <p:pic>
        <p:nvPicPr>
          <p:cNvPr id="14" name="图片 9">
            <a:extLst>
              <a:ext uri="{FF2B5EF4-FFF2-40B4-BE49-F238E27FC236}">
                <a16:creationId xmlns:a16="http://schemas.microsoft.com/office/drawing/2014/main" id="{819D2437-A3AF-445F-A4FB-F61EA51834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637" y="4028214"/>
            <a:ext cx="2879322" cy="2160000"/>
          </a:xfrm>
          <a:prstGeom prst="rect">
            <a:avLst/>
          </a:prstGeom>
        </p:spPr>
      </p:pic>
      <p:pic>
        <p:nvPicPr>
          <p:cNvPr id="16" name="图片 1">
            <a:extLst>
              <a:ext uri="{FF2B5EF4-FFF2-40B4-BE49-F238E27FC236}">
                <a16:creationId xmlns:a16="http://schemas.microsoft.com/office/drawing/2014/main" id="{E8621B22-F59D-4551-8531-31749EC70D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15" y="1862574"/>
            <a:ext cx="2879322" cy="2160000"/>
          </a:xfrm>
          <a:prstGeom prst="rect">
            <a:avLst/>
          </a:prstGeom>
        </p:spPr>
      </p:pic>
      <p:pic>
        <p:nvPicPr>
          <p:cNvPr id="17" name="图片 3">
            <a:extLst>
              <a:ext uri="{FF2B5EF4-FFF2-40B4-BE49-F238E27FC236}">
                <a16:creationId xmlns:a16="http://schemas.microsoft.com/office/drawing/2014/main" id="{E240C415-A45F-499C-9AE0-37D7529FDEE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15" y="4028214"/>
            <a:ext cx="2879322" cy="2160000"/>
          </a:xfrm>
          <a:prstGeom prst="rect">
            <a:avLst/>
          </a:prstGeom>
        </p:spPr>
      </p:pic>
      <p:sp>
        <p:nvSpPr>
          <p:cNvPr id="18" name="文本框 12">
            <a:extLst>
              <a:ext uri="{FF2B5EF4-FFF2-40B4-BE49-F238E27FC236}">
                <a16:creationId xmlns:a16="http://schemas.microsoft.com/office/drawing/2014/main" id="{8BFECEDA-3519-433E-80A3-F8538CCB501A}"/>
              </a:ext>
            </a:extLst>
          </p:cNvPr>
          <p:cNvSpPr txBox="1"/>
          <p:nvPr/>
        </p:nvSpPr>
        <p:spPr>
          <a:xfrm>
            <a:off x="2995570" y="1415509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err="1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altLang="zh-CN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=2.0 </a:t>
            </a:r>
            <a:r>
              <a:rPr lang="el-GR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矩形 4">
            <a:extLst>
              <a:ext uri="{FF2B5EF4-FFF2-40B4-BE49-F238E27FC236}">
                <a16:creationId xmlns:a16="http://schemas.microsoft.com/office/drawing/2014/main" id="{41BD8441-EB5E-45E6-96AB-0E9E134378C4}"/>
              </a:ext>
            </a:extLst>
          </p:cNvPr>
          <p:cNvSpPr/>
          <p:nvPr/>
        </p:nvSpPr>
        <p:spPr>
          <a:xfrm>
            <a:off x="8242110" y="2786257"/>
            <a:ext cx="2567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E-beam velocity deviation</a:t>
            </a:r>
            <a:endParaRPr lang="zh-CN" altLang="en-US" dirty="0"/>
          </a:p>
        </p:txBody>
      </p:sp>
      <p:sp>
        <p:nvSpPr>
          <p:cNvPr id="25" name="文本框 13">
            <a:extLst>
              <a:ext uri="{FF2B5EF4-FFF2-40B4-BE49-F238E27FC236}">
                <a16:creationId xmlns:a16="http://schemas.microsoft.com/office/drawing/2014/main" id="{71BA17F6-555B-4E76-9D62-44EFF15B8561}"/>
              </a:ext>
            </a:extLst>
          </p:cNvPr>
          <p:cNvSpPr txBox="1"/>
          <p:nvPr/>
        </p:nvSpPr>
        <p:spPr>
          <a:xfrm>
            <a:off x="6542373" y="1675787"/>
            <a:ext cx="5400146" cy="9694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zh-CN" sz="1900" dirty="0">
                <a:latin typeface="Arial" panose="020B0604020202020204" pitchFamily="34" charset="0"/>
                <a:cs typeface="Arial" panose="020B0604020202020204" pitchFamily="34" charset="0"/>
              </a:rPr>
              <a:t>Non-uniform distribution – the ions with a certain radius will be cooled to the positive momentum region in phase space</a:t>
            </a:r>
            <a:endParaRPr lang="zh-CN" alt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组合 20">
            <a:extLst>
              <a:ext uri="{FF2B5EF4-FFF2-40B4-BE49-F238E27FC236}">
                <a16:creationId xmlns:a16="http://schemas.microsoft.com/office/drawing/2014/main" id="{C6E6C470-92E5-4211-B43A-30B333BAA39B}"/>
              </a:ext>
            </a:extLst>
          </p:cNvPr>
          <p:cNvGrpSpPr/>
          <p:nvPr/>
        </p:nvGrpSpPr>
        <p:grpSpPr>
          <a:xfrm>
            <a:off x="7870841" y="3281880"/>
            <a:ext cx="3478361" cy="2594251"/>
            <a:chOff x="967399" y="2648028"/>
            <a:chExt cx="3478361" cy="2594251"/>
          </a:xfrm>
        </p:grpSpPr>
        <p:grpSp>
          <p:nvGrpSpPr>
            <p:cNvPr id="27" name="组合 21">
              <a:extLst>
                <a:ext uri="{FF2B5EF4-FFF2-40B4-BE49-F238E27FC236}">
                  <a16:creationId xmlns:a16="http://schemas.microsoft.com/office/drawing/2014/main" id="{5B10CEC7-78C2-45EF-828F-480FCF483795}"/>
                </a:ext>
              </a:extLst>
            </p:cNvPr>
            <p:cNvGrpSpPr/>
            <p:nvPr/>
          </p:nvGrpSpPr>
          <p:grpSpPr>
            <a:xfrm>
              <a:off x="967399" y="2648028"/>
              <a:ext cx="3478361" cy="2594251"/>
              <a:chOff x="1932316" y="2436378"/>
              <a:chExt cx="3771907" cy="2813185"/>
            </a:xfrm>
          </p:grpSpPr>
          <p:pic>
            <p:nvPicPr>
              <p:cNvPr id="30" name="图片 24">
                <a:extLst>
                  <a:ext uri="{FF2B5EF4-FFF2-40B4-BE49-F238E27FC236}">
                    <a16:creationId xmlns:a16="http://schemas.microsoft.com/office/drawing/2014/main" id="{E1086D3D-90E5-47D2-9052-B94239230D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932316" y="2614142"/>
                <a:ext cx="3568820" cy="1745449"/>
              </a:xfrm>
              <a:prstGeom prst="rect">
                <a:avLst/>
              </a:prstGeom>
            </p:spPr>
          </p:pic>
          <p:cxnSp>
            <p:nvCxnSpPr>
              <p:cNvPr id="31" name="直接箭头连接符 25">
                <a:extLst>
                  <a:ext uri="{FF2B5EF4-FFF2-40B4-BE49-F238E27FC236}">
                    <a16:creationId xmlns:a16="http://schemas.microsoft.com/office/drawing/2014/main" id="{B2FAD338-91C7-411F-8A03-FCD4EDCEDC06}"/>
                  </a:ext>
                </a:extLst>
              </p:cNvPr>
              <p:cNvCxnSpPr/>
              <p:nvPr/>
            </p:nvCxnSpPr>
            <p:spPr>
              <a:xfrm>
                <a:off x="1932316" y="4334058"/>
                <a:ext cx="356882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箭头连接符 26">
                <a:extLst>
                  <a:ext uri="{FF2B5EF4-FFF2-40B4-BE49-F238E27FC236}">
                    <a16:creationId xmlns:a16="http://schemas.microsoft.com/office/drawing/2014/main" id="{FB77DD20-FE78-4215-A5F5-383D14366CFA}"/>
                  </a:ext>
                </a:extLst>
              </p:cNvPr>
              <p:cNvCxnSpPr/>
              <p:nvPr/>
            </p:nvCxnSpPr>
            <p:spPr>
              <a:xfrm flipV="1">
                <a:off x="3716726" y="2585563"/>
                <a:ext cx="0" cy="26640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椭圆 27">
                <a:extLst>
                  <a:ext uri="{FF2B5EF4-FFF2-40B4-BE49-F238E27FC236}">
                    <a16:creationId xmlns:a16="http://schemas.microsoft.com/office/drawing/2014/main" id="{A8934796-F97A-4ADD-891E-8339CC0CBEE2}"/>
                  </a:ext>
                </a:extLst>
              </p:cNvPr>
              <p:cNvSpPr/>
              <p:nvPr/>
            </p:nvSpPr>
            <p:spPr>
              <a:xfrm>
                <a:off x="4241667" y="3467825"/>
                <a:ext cx="72000" cy="72000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椭圆 28">
                <a:extLst>
                  <a:ext uri="{FF2B5EF4-FFF2-40B4-BE49-F238E27FC236}">
                    <a16:creationId xmlns:a16="http://schemas.microsoft.com/office/drawing/2014/main" id="{596E7644-0F82-4A7F-9B14-4BD3157C62FE}"/>
                  </a:ext>
                </a:extLst>
              </p:cNvPr>
              <p:cNvSpPr/>
              <p:nvPr/>
            </p:nvSpPr>
            <p:spPr>
              <a:xfrm>
                <a:off x="4500000" y="3450866"/>
                <a:ext cx="72000" cy="72000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椭圆 29">
                <a:extLst>
                  <a:ext uri="{FF2B5EF4-FFF2-40B4-BE49-F238E27FC236}">
                    <a16:creationId xmlns:a16="http://schemas.microsoft.com/office/drawing/2014/main" id="{4E3BE522-27C6-4758-9328-E3C81E8B2483}"/>
                  </a:ext>
                </a:extLst>
              </p:cNvPr>
              <p:cNvSpPr/>
              <p:nvPr/>
            </p:nvSpPr>
            <p:spPr>
              <a:xfrm>
                <a:off x="4698867" y="3558845"/>
                <a:ext cx="72000" cy="72000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椭圆 30">
                <a:extLst>
                  <a:ext uri="{FF2B5EF4-FFF2-40B4-BE49-F238E27FC236}">
                    <a16:creationId xmlns:a16="http://schemas.microsoft.com/office/drawing/2014/main" id="{C839C7D4-2FA6-451A-9822-514BD5144071}"/>
                  </a:ext>
                </a:extLst>
              </p:cNvPr>
              <p:cNvSpPr/>
              <p:nvPr/>
            </p:nvSpPr>
            <p:spPr>
              <a:xfrm>
                <a:off x="4714522" y="3764122"/>
                <a:ext cx="72000" cy="72000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椭圆 31">
                <a:extLst>
                  <a:ext uri="{FF2B5EF4-FFF2-40B4-BE49-F238E27FC236}">
                    <a16:creationId xmlns:a16="http://schemas.microsoft.com/office/drawing/2014/main" id="{C1B2E87B-3400-4058-89D8-6C5C824F1201}"/>
                  </a:ext>
                </a:extLst>
              </p:cNvPr>
              <p:cNvSpPr/>
              <p:nvPr/>
            </p:nvSpPr>
            <p:spPr>
              <a:xfrm>
                <a:off x="4634877" y="3955611"/>
                <a:ext cx="72000" cy="72000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椭圆 32">
                <a:extLst>
                  <a:ext uri="{FF2B5EF4-FFF2-40B4-BE49-F238E27FC236}">
                    <a16:creationId xmlns:a16="http://schemas.microsoft.com/office/drawing/2014/main" id="{835BBE69-5284-4C0F-9E87-B7943E424E33}"/>
                  </a:ext>
                </a:extLst>
              </p:cNvPr>
              <p:cNvSpPr/>
              <p:nvPr/>
            </p:nvSpPr>
            <p:spPr>
              <a:xfrm>
                <a:off x="4525180" y="4119473"/>
                <a:ext cx="72000" cy="72000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椭圆 33">
                <a:extLst>
                  <a:ext uri="{FF2B5EF4-FFF2-40B4-BE49-F238E27FC236}">
                    <a16:creationId xmlns:a16="http://schemas.microsoft.com/office/drawing/2014/main" id="{D0B130F4-03CB-4BA4-AEF5-8FED45C6454C}"/>
                  </a:ext>
                </a:extLst>
              </p:cNvPr>
              <p:cNvSpPr/>
              <p:nvPr/>
            </p:nvSpPr>
            <p:spPr>
              <a:xfrm>
                <a:off x="4387717" y="4262058"/>
                <a:ext cx="72000" cy="72000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椭圆 34">
                <a:extLst>
                  <a:ext uri="{FF2B5EF4-FFF2-40B4-BE49-F238E27FC236}">
                    <a16:creationId xmlns:a16="http://schemas.microsoft.com/office/drawing/2014/main" id="{112BEDC6-8E02-498E-84FE-7E1433F02F7A}"/>
                  </a:ext>
                </a:extLst>
              </p:cNvPr>
              <p:cNvSpPr/>
              <p:nvPr/>
            </p:nvSpPr>
            <p:spPr>
              <a:xfrm>
                <a:off x="4239434" y="4414346"/>
                <a:ext cx="72000" cy="72000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椭圆 35">
                <a:extLst>
                  <a:ext uri="{FF2B5EF4-FFF2-40B4-BE49-F238E27FC236}">
                    <a16:creationId xmlns:a16="http://schemas.microsoft.com/office/drawing/2014/main" id="{5D6E0674-C409-4C88-BF93-72311C041A22}"/>
                  </a:ext>
                </a:extLst>
              </p:cNvPr>
              <p:cNvSpPr/>
              <p:nvPr/>
            </p:nvSpPr>
            <p:spPr>
              <a:xfrm>
                <a:off x="4065569" y="4565563"/>
                <a:ext cx="72000" cy="72000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椭圆 36">
                <a:extLst>
                  <a:ext uri="{FF2B5EF4-FFF2-40B4-BE49-F238E27FC236}">
                    <a16:creationId xmlns:a16="http://schemas.microsoft.com/office/drawing/2014/main" id="{52E90C7B-3BAE-4A36-907E-8E294A2963BA}"/>
                  </a:ext>
                </a:extLst>
              </p:cNvPr>
              <p:cNvSpPr/>
              <p:nvPr/>
            </p:nvSpPr>
            <p:spPr>
              <a:xfrm>
                <a:off x="3905117" y="4666507"/>
                <a:ext cx="72000" cy="72000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椭圆 37">
                <a:extLst>
                  <a:ext uri="{FF2B5EF4-FFF2-40B4-BE49-F238E27FC236}">
                    <a16:creationId xmlns:a16="http://schemas.microsoft.com/office/drawing/2014/main" id="{0D003D60-018F-4F7C-869B-08821B78553D}"/>
                  </a:ext>
                </a:extLst>
              </p:cNvPr>
              <p:cNvSpPr/>
              <p:nvPr/>
            </p:nvSpPr>
            <p:spPr>
              <a:xfrm>
                <a:off x="3743192" y="4769490"/>
                <a:ext cx="72000" cy="72000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椭圆 38">
                <a:extLst>
                  <a:ext uri="{FF2B5EF4-FFF2-40B4-BE49-F238E27FC236}">
                    <a16:creationId xmlns:a16="http://schemas.microsoft.com/office/drawing/2014/main" id="{9F7C22E4-1B90-4DFF-9CB8-3FD427781D9B}"/>
                  </a:ext>
                </a:extLst>
              </p:cNvPr>
              <p:cNvSpPr/>
              <p:nvPr/>
            </p:nvSpPr>
            <p:spPr>
              <a:xfrm>
                <a:off x="3539992" y="4881996"/>
                <a:ext cx="72000" cy="72000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椭圆 39">
                <a:extLst>
                  <a:ext uri="{FF2B5EF4-FFF2-40B4-BE49-F238E27FC236}">
                    <a16:creationId xmlns:a16="http://schemas.microsoft.com/office/drawing/2014/main" id="{DCE2C077-0320-4E0B-8F94-EF48EC45AC56}"/>
                  </a:ext>
                </a:extLst>
              </p:cNvPr>
              <p:cNvSpPr/>
              <p:nvPr/>
            </p:nvSpPr>
            <p:spPr>
              <a:xfrm>
                <a:off x="3320917" y="4982275"/>
                <a:ext cx="72000" cy="72000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椭圆 40">
                <a:extLst>
                  <a:ext uri="{FF2B5EF4-FFF2-40B4-BE49-F238E27FC236}">
                    <a16:creationId xmlns:a16="http://schemas.microsoft.com/office/drawing/2014/main" id="{71856FFE-B6FB-492D-B84B-9517E983CA15}"/>
                  </a:ext>
                </a:extLst>
              </p:cNvPr>
              <p:cNvSpPr/>
              <p:nvPr/>
            </p:nvSpPr>
            <p:spPr>
              <a:xfrm>
                <a:off x="3079617" y="5048921"/>
                <a:ext cx="72000" cy="72000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椭圆 41">
                <a:extLst>
                  <a:ext uri="{FF2B5EF4-FFF2-40B4-BE49-F238E27FC236}">
                    <a16:creationId xmlns:a16="http://schemas.microsoft.com/office/drawing/2014/main" id="{0DE852DA-0514-4586-A86F-BCF135C81F93}"/>
                  </a:ext>
                </a:extLst>
              </p:cNvPr>
              <p:cNvSpPr/>
              <p:nvPr/>
            </p:nvSpPr>
            <p:spPr>
              <a:xfrm>
                <a:off x="2640278" y="4746906"/>
                <a:ext cx="72000" cy="72000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椭圆 42">
                <a:extLst>
                  <a:ext uri="{FF2B5EF4-FFF2-40B4-BE49-F238E27FC236}">
                    <a16:creationId xmlns:a16="http://schemas.microsoft.com/office/drawing/2014/main" id="{03ED9801-5B3A-43ED-B9C4-0D773866899A}"/>
                  </a:ext>
                </a:extLst>
              </p:cNvPr>
              <p:cNvSpPr/>
              <p:nvPr/>
            </p:nvSpPr>
            <p:spPr>
              <a:xfrm>
                <a:off x="2816859" y="5054275"/>
                <a:ext cx="72000" cy="72000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椭圆 43">
                <a:extLst>
                  <a:ext uri="{FF2B5EF4-FFF2-40B4-BE49-F238E27FC236}">
                    <a16:creationId xmlns:a16="http://schemas.microsoft.com/office/drawing/2014/main" id="{4E1392C2-7ECF-4207-83EB-89A638A20B21}"/>
                  </a:ext>
                </a:extLst>
              </p:cNvPr>
              <p:cNvSpPr/>
              <p:nvPr/>
            </p:nvSpPr>
            <p:spPr>
              <a:xfrm>
                <a:off x="2652036" y="4927886"/>
                <a:ext cx="72000" cy="72000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椭圆 44">
                <a:extLst>
                  <a:ext uri="{FF2B5EF4-FFF2-40B4-BE49-F238E27FC236}">
                    <a16:creationId xmlns:a16="http://schemas.microsoft.com/office/drawing/2014/main" id="{D1B47C3A-0961-48AB-88E2-E74C26BA58F0}"/>
                  </a:ext>
                </a:extLst>
              </p:cNvPr>
              <p:cNvSpPr/>
              <p:nvPr/>
            </p:nvSpPr>
            <p:spPr>
              <a:xfrm>
                <a:off x="2722828" y="4562933"/>
                <a:ext cx="72000" cy="72000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椭圆 45">
                <a:extLst>
                  <a:ext uri="{FF2B5EF4-FFF2-40B4-BE49-F238E27FC236}">
                    <a16:creationId xmlns:a16="http://schemas.microsoft.com/office/drawing/2014/main" id="{91EF4B1E-95C0-4BBD-A091-9D2397110369}"/>
                  </a:ext>
                </a:extLst>
              </p:cNvPr>
              <p:cNvSpPr/>
              <p:nvPr/>
            </p:nvSpPr>
            <p:spPr>
              <a:xfrm>
                <a:off x="2840390" y="4404644"/>
                <a:ext cx="72000" cy="72000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46">
                <a:extLst>
                  <a:ext uri="{FF2B5EF4-FFF2-40B4-BE49-F238E27FC236}">
                    <a16:creationId xmlns:a16="http://schemas.microsoft.com/office/drawing/2014/main" id="{02A5901A-E1EB-4976-9561-E949EC0DF43B}"/>
                  </a:ext>
                </a:extLst>
              </p:cNvPr>
              <p:cNvSpPr/>
              <p:nvPr/>
            </p:nvSpPr>
            <p:spPr>
              <a:xfrm>
                <a:off x="2972985" y="4230269"/>
                <a:ext cx="72000" cy="72000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椭圆 47">
                <a:extLst>
                  <a:ext uri="{FF2B5EF4-FFF2-40B4-BE49-F238E27FC236}">
                    <a16:creationId xmlns:a16="http://schemas.microsoft.com/office/drawing/2014/main" id="{85E62929-23EC-403A-B610-2C6B5C8BCF17}"/>
                  </a:ext>
                </a:extLst>
              </p:cNvPr>
              <p:cNvSpPr/>
              <p:nvPr/>
            </p:nvSpPr>
            <p:spPr>
              <a:xfrm>
                <a:off x="3158926" y="4060074"/>
                <a:ext cx="72000" cy="72000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椭圆 48">
                <a:extLst>
                  <a:ext uri="{FF2B5EF4-FFF2-40B4-BE49-F238E27FC236}">
                    <a16:creationId xmlns:a16="http://schemas.microsoft.com/office/drawing/2014/main" id="{E64E0E98-FF11-48F1-92D5-9059D453B65D}"/>
                  </a:ext>
                </a:extLst>
              </p:cNvPr>
              <p:cNvSpPr/>
              <p:nvPr/>
            </p:nvSpPr>
            <p:spPr>
              <a:xfrm>
                <a:off x="3339465" y="3911634"/>
                <a:ext cx="72000" cy="72000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椭圆 49">
                <a:extLst>
                  <a:ext uri="{FF2B5EF4-FFF2-40B4-BE49-F238E27FC236}">
                    <a16:creationId xmlns:a16="http://schemas.microsoft.com/office/drawing/2014/main" id="{9841CCF7-ECE2-4A08-80A3-5FC58B4F5C22}"/>
                  </a:ext>
                </a:extLst>
              </p:cNvPr>
              <p:cNvSpPr/>
              <p:nvPr/>
            </p:nvSpPr>
            <p:spPr>
              <a:xfrm>
                <a:off x="3528096" y="3798480"/>
                <a:ext cx="72000" cy="72000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0">
                <a:extLst>
                  <a:ext uri="{FF2B5EF4-FFF2-40B4-BE49-F238E27FC236}">
                    <a16:creationId xmlns:a16="http://schemas.microsoft.com/office/drawing/2014/main" id="{52E3F761-0EC0-4F4C-9367-917DA5BE559B}"/>
                  </a:ext>
                </a:extLst>
              </p:cNvPr>
              <p:cNvSpPr/>
              <p:nvPr/>
            </p:nvSpPr>
            <p:spPr>
              <a:xfrm>
                <a:off x="3743948" y="3669024"/>
                <a:ext cx="72000" cy="72000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椭圆 51">
                <a:extLst>
                  <a:ext uri="{FF2B5EF4-FFF2-40B4-BE49-F238E27FC236}">
                    <a16:creationId xmlns:a16="http://schemas.microsoft.com/office/drawing/2014/main" id="{F37E02EE-7A9E-4EA5-80F7-8B8DC1B47F90}"/>
                  </a:ext>
                </a:extLst>
              </p:cNvPr>
              <p:cNvSpPr/>
              <p:nvPr/>
            </p:nvSpPr>
            <p:spPr>
              <a:xfrm>
                <a:off x="3971523" y="3553620"/>
                <a:ext cx="72000" cy="72000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文本框 52">
                <a:extLst>
                  <a:ext uri="{FF2B5EF4-FFF2-40B4-BE49-F238E27FC236}">
                    <a16:creationId xmlns:a16="http://schemas.microsoft.com/office/drawing/2014/main" id="{B7747D76-769F-4CF6-B1BF-4230BE3D97DC}"/>
                  </a:ext>
                </a:extLst>
              </p:cNvPr>
              <p:cNvSpPr txBox="1"/>
              <p:nvPr/>
            </p:nvSpPr>
            <p:spPr>
              <a:xfrm>
                <a:off x="5439407" y="4191473"/>
                <a:ext cx="2648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r</a:t>
                </a:r>
                <a:endParaRPr lang="zh-CN" altLang="en-US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9" name="文本框 53">
                    <a:extLst>
                      <a:ext uri="{FF2B5EF4-FFF2-40B4-BE49-F238E27FC236}">
                        <a16:creationId xmlns:a16="http://schemas.microsoft.com/office/drawing/2014/main" id="{22DC298D-FCF2-4764-B760-32D2BFE9A79A}"/>
                      </a:ext>
                    </a:extLst>
                  </p:cNvPr>
                  <p:cNvSpPr txBox="1"/>
                  <p:nvPr/>
                </p:nvSpPr>
                <p:spPr>
                  <a:xfrm>
                    <a:off x="3418234" y="2436378"/>
                    <a:ext cx="208069" cy="31797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altLang="zh-CN" sz="11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altLang="zh-CN" sz="11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altLang="zh-CN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num>
                            <m:den>
                              <m:r>
                                <a:rPr lang="en-US" altLang="zh-CN" sz="11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den>
                          </m:f>
                        </m:oMath>
                      </m:oMathPara>
                    </a14:m>
                    <a:endParaRPr lang="zh-CN" altLang="en-US" sz="1600" dirty="0"/>
                  </a:p>
                </p:txBody>
              </p:sp>
            </mc:Choice>
            <mc:Fallback xmlns="">
              <p:sp>
                <p:nvSpPr>
                  <p:cNvPr id="59" name="文本框 5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418234" y="2436378"/>
                    <a:ext cx="208069" cy="317972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 l="-21875" r="-15625" b="-22917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8" name="文本框 22">
              <a:extLst>
                <a:ext uri="{FF2B5EF4-FFF2-40B4-BE49-F238E27FC236}">
                  <a16:creationId xmlns:a16="http://schemas.microsoft.com/office/drawing/2014/main" id="{B0D58625-670E-4C07-9796-3C4FF37E5E25}"/>
                </a:ext>
              </a:extLst>
            </p:cNvPr>
            <p:cNvSpPr txBox="1"/>
            <p:nvPr/>
          </p:nvSpPr>
          <p:spPr>
            <a:xfrm>
              <a:off x="1224651" y="3038704"/>
              <a:ext cx="877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/>
                <a:t>electron</a:t>
              </a:r>
              <a:endParaRPr lang="zh-CN" altLang="en-US" sz="1600" dirty="0"/>
            </a:p>
          </p:txBody>
        </p:sp>
        <p:sp>
          <p:nvSpPr>
            <p:cNvPr id="29" name="文本框 23">
              <a:extLst>
                <a:ext uri="{FF2B5EF4-FFF2-40B4-BE49-F238E27FC236}">
                  <a16:creationId xmlns:a16="http://schemas.microsoft.com/office/drawing/2014/main" id="{CBA36A04-F502-4420-B10A-AEBD523C2A53}"/>
                </a:ext>
              </a:extLst>
            </p:cNvPr>
            <p:cNvSpPr txBox="1"/>
            <p:nvPr/>
          </p:nvSpPr>
          <p:spPr>
            <a:xfrm>
              <a:off x="1218760" y="4562600"/>
              <a:ext cx="4475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/>
                <a:t>ion</a:t>
              </a:r>
              <a:endParaRPr lang="zh-CN" alt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09408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3">
            <a:extLst>
              <a:ext uri="{FF2B5EF4-FFF2-40B4-BE49-F238E27FC236}">
                <a16:creationId xmlns:a16="http://schemas.microsoft.com/office/drawing/2014/main" id="{B0EE2E0B-AD41-4853-B3E9-CCA60ADE190C}"/>
              </a:ext>
            </a:extLst>
          </p:cNvPr>
          <p:cNvSpPr txBox="1"/>
          <p:nvPr/>
        </p:nvSpPr>
        <p:spPr>
          <a:xfrm>
            <a:off x="300048" y="743467"/>
            <a:ext cx="23583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Font typeface="Wingdings" panose="05000000000000000000" pitchFamily="2" charset="2"/>
              <a:buChar char="p"/>
              <a:defRPr sz="22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Lifetime issue</a:t>
            </a:r>
          </a:p>
        </p:txBody>
      </p:sp>
      <p:sp>
        <p:nvSpPr>
          <p:cNvPr id="19" name="矩形 8">
            <a:extLst>
              <a:ext uri="{FF2B5EF4-FFF2-40B4-BE49-F238E27FC236}">
                <a16:creationId xmlns:a16="http://schemas.microsoft.com/office/drawing/2014/main" id="{2D2BDE06-8DD4-47B8-B8C2-42DC084795D5}"/>
              </a:ext>
            </a:extLst>
          </p:cNvPr>
          <p:cNvSpPr/>
          <p:nvPr/>
        </p:nvSpPr>
        <p:spPr>
          <a:xfrm>
            <a:off x="300048" y="6488428"/>
            <a:ext cx="11520000" cy="36000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Slide Number Placeholder 27">
            <a:extLst>
              <a:ext uri="{FF2B5EF4-FFF2-40B4-BE49-F238E27FC236}">
                <a16:creationId xmlns:a16="http://schemas.microsoft.com/office/drawing/2014/main" id="{FE5C4EB9-5701-4F6B-993C-7E2B27B32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3806" y="6485457"/>
            <a:ext cx="2743200" cy="365125"/>
          </a:xfrm>
        </p:spPr>
        <p:txBody>
          <a:bodyPr/>
          <a:lstStyle/>
          <a:p>
            <a:fld id="{62DD8E9C-D3C1-4634-997C-C44BEC36C985}" type="slidenum">
              <a:rPr lang="zh-CN" altLang="en-US" sz="1600" b="1" smtClean="0"/>
              <a:t>14</a:t>
            </a:fld>
            <a:endParaRPr lang="zh-CN" altLang="en-US" sz="1600" b="1"/>
          </a:p>
        </p:txBody>
      </p:sp>
      <p:sp>
        <p:nvSpPr>
          <p:cNvPr id="21" name="Rectangle 2">
            <a:extLst>
              <a:ext uri="{FF2B5EF4-FFF2-40B4-BE49-F238E27FC236}">
                <a16:creationId xmlns:a16="http://schemas.microsoft.com/office/drawing/2014/main" id="{38E6588A-C258-4540-B586-CBCFA1E7DCED}"/>
              </a:ext>
            </a:extLst>
          </p:cNvPr>
          <p:cNvSpPr txBox="1">
            <a:spLocks noChangeArrowheads="1"/>
          </p:cNvSpPr>
          <p:nvPr/>
        </p:nvSpPr>
        <p:spPr>
          <a:xfrm>
            <a:off x="212243" y="6501461"/>
            <a:ext cx="11767515" cy="352338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151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302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453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60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He Zhao, COOL25, NY, USA, October 27–31, 2025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FD0C3B-8E58-4B38-A576-C38CECDA0E96}"/>
              </a:ext>
            </a:extLst>
          </p:cNvPr>
          <p:cNvSpPr/>
          <p:nvPr/>
        </p:nvSpPr>
        <p:spPr>
          <a:xfrm>
            <a:off x="843515" y="49746"/>
            <a:ext cx="103659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Cooling process using pulsed e-beam</a:t>
            </a:r>
            <a:endParaRPr lang="zh-CN" altLang="en-US" sz="2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3" name="矩形 8">
            <a:extLst>
              <a:ext uri="{FF2B5EF4-FFF2-40B4-BE49-F238E27FC236}">
                <a16:creationId xmlns:a16="http://schemas.microsoft.com/office/drawing/2014/main" id="{2C78E604-E168-4D7D-B9A9-7715F548F44A}"/>
              </a:ext>
            </a:extLst>
          </p:cNvPr>
          <p:cNvSpPr/>
          <p:nvPr/>
        </p:nvSpPr>
        <p:spPr>
          <a:xfrm flipV="1">
            <a:off x="300048" y="550107"/>
            <a:ext cx="10999923" cy="45719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FBF0598-6047-4C67-92ED-4B507B8A23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202" y="22973"/>
            <a:ext cx="718361" cy="715859"/>
          </a:xfrm>
          <a:prstGeom prst="rect">
            <a:avLst/>
          </a:prstGeom>
        </p:spPr>
      </p:pic>
      <p:pic>
        <p:nvPicPr>
          <p:cNvPr id="9" name="图片 1">
            <a:extLst>
              <a:ext uri="{FF2B5EF4-FFF2-40B4-BE49-F238E27FC236}">
                <a16:creationId xmlns:a16="http://schemas.microsoft.com/office/drawing/2014/main" id="{2E9C5FC3-77E5-407D-A46C-BDE7DEB199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78" y="2913264"/>
            <a:ext cx="5456809" cy="2907121"/>
          </a:xfrm>
          <a:prstGeom prst="rect">
            <a:avLst/>
          </a:prstGeom>
        </p:spPr>
      </p:pic>
      <p:pic>
        <p:nvPicPr>
          <p:cNvPr id="10" name="图片 2">
            <a:extLst>
              <a:ext uri="{FF2B5EF4-FFF2-40B4-BE49-F238E27FC236}">
                <a16:creationId xmlns:a16="http://schemas.microsoft.com/office/drawing/2014/main" id="{988262FF-5512-47E2-B6FE-1885F1CC39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5" t="1" b="7683"/>
          <a:stretch/>
        </p:blipFill>
        <p:spPr>
          <a:xfrm>
            <a:off x="6569958" y="2706592"/>
            <a:ext cx="5456808" cy="3192538"/>
          </a:xfrm>
          <a:prstGeom prst="rect">
            <a:avLst/>
          </a:prstGeom>
        </p:spPr>
      </p:pic>
      <p:sp>
        <p:nvSpPr>
          <p:cNvPr id="14" name="文本框 6">
            <a:extLst>
              <a:ext uri="{FF2B5EF4-FFF2-40B4-BE49-F238E27FC236}">
                <a16:creationId xmlns:a16="http://schemas.microsoft.com/office/drawing/2014/main" id="{E0C8639D-3159-426F-9675-F4BBD6C8AF5E}"/>
              </a:ext>
            </a:extLst>
          </p:cNvPr>
          <p:cNvSpPr txBox="1"/>
          <p:nvPr/>
        </p:nvSpPr>
        <p:spPr>
          <a:xfrm>
            <a:off x="760009" y="1329278"/>
            <a:ext cx="1008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Beam lifetime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 beam lifetime was strongly affected by the repetition frequency of pulsed e-beam. The frequency of e-beam should be integer or half integer of the ion beam revolution period for a stable beam.</a:t>
            </a:r>
            <a:endParaRPr lang="zh-CN" altLang="en-US" sz="20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6" name="文本框 3">
            <a:extLst>
              <a:ext uri="{FF2B5EF4-FFF2-40B4-BE49-F238E27FC236}">
                <a16:creationId xmlns:a16="http://schemas.microsoft.com/office/drawing/2014/main" id="{FF384115-0692-4504-8545-829D0BB1825D}"/>
              </a:ext>
            </a:extLst>
          </p:cNvPr>
          <p:cNvSpPr txBox="1"/>
          <p:nvPr/>
        </p:nvSpPr>
        <p:spPr>
          <a:xfrm>
            <a:off x="8635813" y="5874613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/>
              <a:t>f</a:t>
            </a:r>
            <a:r>
              <a:rPr lang="en-US" altLang="zh-CN" baseline="-25000" dirty="0" err="1"/>
              <a:t>ion</a:t>
            </a:r>
            <a:r>
              <a:rPr lang="en-US" altLang="zh-CN" dirty="0"/>
              <a:t>/</a:t>
            </a:r>
            <a:r>
              <a:rPr lang="en-US" altLang="zh-CN" dirty="0" err="1"/>
              <a:t>f</a:t>
            </a:r>
            <a:r>
              <a:rPr lang="en-US" altLang="zh-CN" baseline="-25000" dirty="0" err="1"/>
              <a:t>electron</a:t>
            </a:r>
            <a:endParaRPr lang="zh-CN" altLang="en-US" baseline="-25000" dirty="0"/>
          </a:p>
        </p:txBody>
      </p:sp>
      <p:sp>
        <p:nvSpPr>
          <p:cNvPr id="17" name="文本框 12">
            <a:extLst>
              <a:ext uri="{FF2B5EF4-FFF2-40B4-BE49-F238E27FC236}">
                <a16:creationId xmlns:a16="http://schemas.microsoft.com/office/drawing/2014/main" id="{D373858C-2C89-4551-BB8C-0FA2C540247F}"/>
              </a:ext>
            </a:extLst>
          </p:cNvPr>
          <p:cNvSpPr txBox="1"/>
          <p:nvPr/>
        </p:nvSpPr>
        <p:spPr>
          <a:xfrm rot="16200000">
            <a:off x="5501617" y="4189015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Beam lifetime (s)</a:t>
            </a:r>
            <a:endParaRPr lang="zh-CN" alt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3586606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3">
            <a:extLst>
              <a:ext uri="{FF2B5EF4-FFF2-40B4-BE49-F238E27FC236}">
                <a16:creationId xmlns:a16="http://schemas.microsoft.com/office/drawing/2014/main" id="{B0EE2E0B-AD41-4853-B3E9-CCA60ADE190C}"/>
              </a:ext>
            </a:extLst>
          </p:cNvPr>
          <p:cNvSpPr txBox="1"/>
          <p:nvPr/>
        </p:nvSpPr>
        <p:spPr>
          <a:xfrm>
            <a:off x="300048" y="743467"/>
            <a:ext cx="24112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Font typeface="Wingdings" panose="05000000000000000000" pitchFamily="2" charset="2"/>
              <a:buChar char="p"/>
              <a:defRPr sz="22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Heating effect</a:t>
            </a:r>
          </a:p>
        </p:txBody>
      </p:sp>
      <p:sp>
        <p:nvSpPr>
          <p:cNvPr id="19" name="矩形 8">
            <a:extLst>
              <a:ext uri="{FF2B5EF4-FFF2-40B4-BE49-F238E27FC236}">
                <a16:creationId xmlns:a16="http://schemas.microsoft.com/office/drawing/2014/main" id="{2D2BDE06-8DD4-47B8-B8C2-42DC084795D5}"/>
              </a:ext>
            </a:extLst>
          </p:cNvPr>
          <p:cNvSpPr/>
          <p:nvPr/>
        </p:nvSpPr>
        <p:spPr>
          <a:xfrm>
            <a:off x="300048" y="6488428"/>
            <a:ext cx="11520000" cy="36000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Slide Number Placeholder 27">
            <a:extLst>
              <a:ext uri="{FF2B5EF4-FFF2-40B4-BE49-F238E27FC236}">
                <a16:creationId xmlns:a16="http://schemas.microsoft.com/office/drawing/2014/main" id="{FE5C4EB9-5701-4F6B-993C-7E2B27B32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3806" y="6485457"/>
            <a:ext cx="2743200" cy="365125"/>
          </a:xfrm>
        </p:spPr>
        <p:txBody>
          <a:bodyPr/>
          <a:lstStyle/>
          <a:p>
            <a:fld id="{62DD8E9C-D3C1-4634-997C-C44BEC36C985}" type="slidenum">
              <a:rPr lang="zh-CN" altLang="en-US" sz="1600" b="1" smtClean="0"/>
              <a:t>15</a:t>
            </a:fld>
            <a:endParaRPr lang="zh-CN" altLang="en-US" sz="1600" b="1"/>
          </a:p>
        </p:txBody>
      </p:sp>
      <p:sp>
        <p:nvSpPr>
          <p:cNvPr id="21" name="Rectangle 2">
            <a:extLst>
              <a:ext uri="{FF2B5EF4-FFF2-40B4-BE49-F238E27FC236}">
                <a16:creationId xmlns:a16="http://schemas.microsoft.com/office/drawing/2014/main" id="{38E6588A-C258-4540-B586-CBCFA1E7DCED}"/>
              </a:ext>
            </a:extLst>
          </p:cNvPr>
          <p:cNvSpPr txBox="1">
            <a:spLocks noChangeArrowheads="1"/>
          </p:cNvSpPr>
          <p:nvPr/>
        </p:nvSpPr>
        <p:spPr>
          <a:xfrm>
            <a:off x="212243" y="6501461"/>
            <a:ext cx="11767515" cy="352338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151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302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453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60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He Zhao, COOL25, NY, USA, October 27–31, 2025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FD0C3B-8E58-4B38-A576-C38CECDA0E96}"/>
              </a:ext>
            </a:extLst>
          </p:cNvPr>
          <p:cNvSpPr/>
          <p:nvPr/>
        </p:nvSpPr>
        <p:spPr>
          <a:xfrm>
            <a:off x="843515" y="49746"/>
            <a:ext cx="103659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Cooling process using pulsed e-beam</a:t>
            </a:r>
            <a:endParaRPr lang="zh-CN" altLang="en-US" sz="2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3" name="矩形 8">
            <a:extLst>
              <a:ext uri="{FF2B5EF4-FFF2-40B4-BE49-F238E27FC236}">
                <a16:creationId xmlns:a16="http://schemas.microsoft.com/office/drawing/2014/main" id="{2C78E604-E168-4D7D-B9A9-7715F548F44A}"/>
              </a:ext>
            </a:extLst>
          </p:cNvPr>
          <p:cNvSpPr/>
          <p:nvPr/>
        </p:nvSpPr>
        <p:spPr>
          <a:xfrm flipV="1">
            <a:off x="300048" y="550107"/>
            <a:ext cx="10999923" cy="45719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FBF0598-6047-4C67-92ED-4B507B8A23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202" y="22973"/>
            <a:ext cx="718361" cy="715859"/>
          </a:xfrm>
          <a:prstGeom prst="rect">
            <a:avLst/>
          </a:prstGeom>
        </p:spPr>
      </p:pic>
      <p:pic>
        <p:nvPicPr>
          <p:cNvPr id="9" name="图片 4">
            <a:extLst>
              <a:ext uri="{FF2B5EF4-FFF2-40B4-BE49-F238E27FC236}">
                <a16:creationId xmlns:a16="http://schemas.microsoft.com/office/drawing/2014/main" id="{DF0D8E92-34C8-4C56-A262-36CE63C4C4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3059" y="2667943"/>
            <a:ext cx="3162283" cy="2360783"/>
          </a:xfrm>
          <a:prstGeom prst="rect">
            <a:avLst/>
          </a:prstGeom>
        </p:spPr>
      </p:pic>
      <p:graphicFrame>
        <p:nvGraphicFramePr>
          <p:cNvPr id="10" name="对象 9">
            <a:extLst>
              <a:ext uri="{FF2B5EF4-FFF2-40B4-BE49-F238E27FC236}">
                <a16:creationId xmlns:a16="http://schemas.microsoft.com/office/drawing/2014/main" id="{0BE3A200-F6E4-4C3E-802E-CC640C01AD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1515107"/>
              </p:ext>
            </p:extLst>
          </p:nvPr>
        </p:nvGraphicFramePr>
        <p:xfrm>
          <a:off x="621252" y="3407857"/>
          <a:ext cx="3583188" cy="11902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6" name="Equation" r:id="rId5" imgW="67970400" imgH="22555200" progId="Equation.DSMT4">
                  <p:embed/>
                </p:oleObj>
              </mc:Choice>
              <mc:Fallback>
                <p:oleObj name="Equation" r:id="rId5" imgW="67970400" imgH="22555200" progId="Equation.DSMT4">
                  <p:embed/>
                  <p:pic>
                    <p:nvPicPr>
                      <p:cNvPr id="10" name="对象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252" y="3407857"/>
                        <a:ext cx="3583188" cy="11902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0">
            <a:extLst>
              <a:ext uri="{FF2B5EF4-FFF2-40B4-BE49-F238E27FC236}">
                <a16:creationId xmlns:a16="http://schemas.microsoft.com/office/drawing/2014/main" id="{82ED82D5-C92D-466C-8720-FEC522A67E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3180827"/>
              </p:ext>
            </p:extLst>
          </p:nvPr>
        </p:nvGraphicFramePr>
        <p:xfrm>
          <a:off x="1329577" y="2691660"/>
          <a:ext cx="1956519" cy="360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7" name="Equation" r:id="rId7" imgW="1447560" imgH="241200" progId="Equation.DSMT4">
                  <p:embed/>
                </p:oleObj>
              </mc:Choice>
              <mc:Fallback>
                <p:oleObj name="Equation" r:id="rId7" imgW="1447560" imgH="241200" progId="Equation.DSMT4">
                  <p:embed/>
                  <p:pic>
                    <p:nvPicPr>
                      <p:cNvPr id="11" name="对象 10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329577" y="2691660"/>
                        <a:ext cx="1956519" cy="360948"/>
                      </a:xfrm>
                      <a:prstGeom prst="rect">
                        <a:avLst/>
                      </a:prstGeom>
                      <a:solidFill>
                        <a:srgbClr val="CFD5EA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1">
            <a:extLst>
              <a:ext uri="{FF2B5EF4-FFF2-40B4-BE49-F238E27FC236}">
                <a16:creationId xmlns:a16="http://schemas.microsoft.com/office/drawing/2014/main" id="{26BD4B6A-E299-48C4-9623-EDC567B2BB0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5025322"/>
              </p:ext>
            </p:extLst>
          </p:nvPr>
        </p:nvGraphicFramePr>
        <p:xfrm>
          <a:off x="1622619" y="5124949"/>
          <a:ext cx="1191446" cy="3410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8" name="Equation" r:id="rId9" imgW="850900" imgH="241300" progId="Equation.DSMT4">
                  <p:embed/>
                </p:oleObj>
              </mc:Choice>
              <mc:Fallback>
                <p:oleObj name="Equation" r:id="rId9" imgW="850900" imgH="241300" progId="Equation.DSMT4">
                  <p:embed/>
                  <p:pic>
                    <p:nvPicPr>
                      <p:cNvPr id="12" name="对象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2619" y="5124949"/>
                        <a:ext cx="1191446" cy="341046"/>
                      </a:xfrm>
                      <a:prstGeom prst="rect">
                        <a:avLst/>
                      </a:prstGeom>
                      <a:solidFill>
                        <a:srgbClr val="CFD5EA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7">
            <a:extLst>
              <a:ext uri="{FF2B5EF4-FFF2-40B4-BE49-F238E27FC236}">
                <a16:creationId xmlns:a16="http://schemas.microsoft.com/office/drawing/2014/main" id="{DB17D787-FD3A-44EA-99C5-90E367AC23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7641872"/>
              </p:ext>
            </p:extLst>
          </p:nvPr>
        </p:nvGraphicFramePr>
        <p:xfrm>
          <a:off x="1841176" y="5664476"/>
          <a:ext cx="2835197" cy="3487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9" name="Equation" r:id="rId11" imgW="2108200" imgH="254000" progId="Equation.DSMT4">
                  <p:embed/>
                </p:oleObj>
              </mc:Choice>
              <mc:Fallback>
                <p:oleObj name="Equation" r:id="rId11" imgW="2108200" imgH="254000" progId="Equation.DSMT4">
                  <p:embed/>
                  <p:pic>
                    <p:nvPicPr>
                      <p:cNvPr id="18" name="对象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1176" y="5664476"/>
                        <a:ext cx="2835197" cy="348784"/>
                      </a:xfrm>
                      <a:prstGeom prst="rect">
                        <a:avLst/>
                      </a:prstGeom>
                      <a:solidFill>
                        <a:srgbClr val="CFD5EA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矩形 20">
            <a:extLst>
              <a:ext uri="{FF2B5EF4-FFF2-40B4-BE49-F238E27FC236}">
                <a16:creationId xmlns:a16="http://schemas.microsoft.com/office/drawing/2014/main" id="{42EF7FDA-8AA5-475C-ACD9-ADDD500A4122}"/>
              </a:ext>
            </a:extLst>
          </p:cNvPr>
          <p:cNvSpPr/>
          <p:nvPr/>
        </p:nvSpPr>
        <p:spPr>
          <a:xfrm>
            <a:off x="4444394" y="4947667"/>
            <a:ext cx="39853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∆</a:t>
            </a:r>
            <a:r>
              <a:rPr lang="en-US" altLang="zh-CN" sz="16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altLang="zh-CN" sz="1600" baseline="-25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peak</a:t>
            </a:r>
            <a:r>
              <a:rPr lang="en-US" altLang="zh-CN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0.01, Q = 3.63, K = 7, ∆J/J = 1%</a:t>
            </a:r>
            <a:r>
              <a:rPr lang="zh-CN" altLang="en-US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</a:p>
        </p:txBody>
      </p:sp>
      <p:sp>
        <p:nvSpPr>
          <p:cNvPr id="23" name="文本框 30">
            <a:extLst>
              <a:ext uri="{FF2B5EF4-FFF2-40B4-BE49-F238E27FC236}">
                <a16:creationId xmlns:a16="http://schemas.microsoft.com/office/drawing/2014/main" id="{4992A5FF-BAEB-45DD-B0BA-6972B465BD7D}"/>
              </a:ext>
            </a:extLst>
          </p:cNvPr>
          <p:cNvSpPr txBox="1"/>
          <p:nvPr/>
        </p:nvSpPr>
        <p:spPr>
          <a:xfrm>
            <a:off x="233376" y="5051709"/>
            <a:ext cx="15520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00206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Resonance</a:t>
            </a:r>
            <a:r>
              <a:rPr lang="zh-CN" altLang="en-US" sz="2000" dirty="0">
                <a:solidFill>
                  <a:srgbClr val="00206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：</a:t>
            </a:r>
          </a:p>
        </p:txBody>
      </p:sp>
      <p:sp>
        <p:nvSpPr>
          <p:cNvPr id="24" name="文本框 32">
            <a:extLst>
              <a:ext uri="{FF2B5EF4-FFF2-40B4-BE49-F238E27FC236}">
                <a16:creationId xmlns:a16="http://schemas.microsoft.com/office/drawing/2014/main" id="{D752AD34-91E5-48AA-BE2F-DAAF1DF3A12C}"/>
              </a:ext>
            </a:extLst>
          </p:cNvPr>
          <p:cNvSpPr txBox="1"/>
          <p:nvPr/>
        </p:nvSpPr>
        <p:spPr>
          <a:xfrm>
            <a:off x="212243" y="5613150"/>
            <a:ext cx="1863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00206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Stable region</a:t>
            </a:r>
            <a:r>
              <a:rPr lang="zh-CN" altLang="en-US" sz="2000" dirty="0">
                <a:solidFill>
                  <a:srgbClr val="00206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：</a:t>
            </a:r>
          </a:p>
        </p:txBody>
      </p:sp>
      <p:pic>
        <p:nvPicPr>
          <p:cNvPr id="26" name="图片 4">
            <a:extLst>
              <a:ext uri="{FF2B5EF4-FFF2-40B4-BE49-F238E27FC236}">
                <a16:creationId xmlns:a16="http://schemas.microsoft.com/office/drawing/2014/main" id="{491CF614-4C20-46FC-93F0-387DDD9A37B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519814" y="3563384"/>
            <a:ext cx="3528760" cy="243064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5F5E143-44CF-451F-B9FB-8AE6FAA5E6FC}"/>
              </a:ext>
            </a:extLst>
          </p:cNvPr>
          <p:cNvSpPr/>
          <p:nvPr/>
        </p:nvSpPr>
        <p:spPr>
          <a:xfrm>
            <a:off x="5294918" y="5914154"/>
            <a:ext cx="5640968" cy="500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G. Wang, Tech. Rep No. C-A/AP/536, BNL, 2015.</a:t>
            </a:r>
          </a:p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F. Ma, Nuclear Inst. and Methods in Physics Research, A 1033 (2022) 166731</a:t>
            </a:r>
            <a:endParaRPr lang="zh-CN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56CA8D1-285B-48F3-B224-2CB57A2251C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078795" y="878472"/>
            <a:ext cx="3221175" cy="2455486"/>
          </a:xfrm>
          <a:prstGeom prst="rect">
            <a:avLst/>
          </a:prstGeom>
        </p:spPr>
      </p:pic>
      <p:graphicFrame>
        <p:nvGraphicFramePr>
          <p:cNvPr id="18" name="对象 19">
            <a:extLst>
              <a:ext uri="{FF2B5EF4-FFF2-40B4-BE49-F238E27FC236}">
                <a16:creationId xmlns:a16="http://schemas.microsoft.com/office/drawing/2014/main" id="{8198A830-C5FE-4545-8577-2CD65EDF93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8994217"/>
              </p:ext>
            </p:extLst>
          </p:nvPr>
        </p:nvGraphicFramePr>
        <p:xfrm>
          <a:off x="5820413" y="1980129"/>
          <a:ext cx="2116655" cy="6136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0" name="Equation" r:id="rId15" imgW="40233600" imgH="11582400" progId="Equation.DSMT4">
                  <p:embed/>
                </p:oleObj>
              </mc:Choice>
              <mc:Fallback>
                <p:oleObj name="Equation" r:id="rId15" imgW="40233600" imgH="11582400" progId="Equation.DSMT4">
                  <p:embed/>
                  <p:pic>
                    <p:nvPicPr>
                      <p:cNvPr id="20" name="对象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20413" y="1980129"/>
                        <a:ext cx="2116655" cy="613677"/>
                      </a:xfrm>
                      <a:prstGeom prst="rect">
                        <a:avLst/>
                      </a:prstGeom>
                      <a:solidFill>
                        <a:srgbClr val="CFD5EA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文本框 8">
            <a:extLst>
              <a:ext uri="{FF2B5EF4-FFF2-40B4-BE49-F238E27FC236}">
                <a16:creationId xmlns:a16="http://schemas.microsoft.com/office/drawing/2014/main" id="{B3FD7E1F-E19B-4379-8845-3B6174CE3D7F}"/>
              </a:ext>
            </a:extLst>
          </p:cNvPr>
          <p:cNvSpPr txBox="1"/>
          <p:nvPr/>
        </p:nvSpPr>
        <p:spPr>
          <a:xfrm>
            <a:off x="300048" y="1366877"/>
            <a:ext cx="63884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E-beam space charge drives resonance in transverse direction and causes emittance growth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However, beam lifetime remains an issue</a:t>
            </a:r>
          </a:p>
        </p:txBody>
      </p:sp>
    </p:spTree>
    <p:extLst>
      <p:ext uri="{BB962C8B-B14F-4D97-AF65-F5344CB8AC3E}">
        <p14:creationId xmlns:p14="http://schemas.microsoft.com/office/powerpoint/2010/main" val="29768166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3">
            <a:extLst>
              <a:ext uri="{FF2B5EF4-FFF2-40B4-BE49-F238E27FC236}">
                <a16:creationId xmlns:a16="http://schemas.microsoft.com/office/drawing/2014/main" id="{B0EE2E0B-AD41-4853-B3E9-CCA60ADE190C}"/>
              </a:ext>
            </a:extLst>
          </p:cNvPr>
          <p:cNvSpPr txBox="1"/>
          <p:nvPr/>
        </p:nvSpPr>
        <p:spPr>
          <a:xfrm>
            <a:off x="300048" y="743467"/>
            <a:ext cx="20265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Font typeface="Wingdings" panose="05000000000000000000" pitchFamily="2" charset="2"/>
              <a:buChar char="p"/>
              <a:defRPr sz="22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HIAF </a:t>
            </a:r>
            <a:r>
              <a:rPr lang="en-US" altLang="zh-CN" dirty="0" err="1"/>
              <a:t>SRing</a:t>
            </a:r>
            <a:endParaRPr lang="en-US" altLang="zh-CN" dirty="0"/>
          </a:p>
        </p:txBody>
      </p:sp>
      <p:sp>
        <p:nvSpPr>
          <p:cNvPr id="19" name="矩形 8">
            <a:extLst>
              <a:ext uri="{FF2B5EF4-FFF2-40B4-BE49-F238E27FC236}">
                <a16:creationId xmlns:a16="http://schemas.microsoft.com/office/drawing/2014/main" id="{2D2BDE06-8DD4-47B8-B8C2-42DC084795D5}"/>
              </a:ext>
            </a:extLst>
          </p:cNvPr>
          <p:cNvSpPr/>
          <p:nvPr/>
        </p:nvSpPr>
        <p:spPr>
          <a:xfrm>
            <a:off x="300048" y="6488428"/>
            <a:ext cx="11520000" cy="36000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Slide Number Placeholder 27">
            <a:extLst>
              <a:ext uri="{FF2B5EF4-FFF2-40B4-BE49-F238E27FC236}">
                <a16:creationId xmlns:a16="http://schemas.microsoft.com/office/drawing/2014/main" id="{FE5C4EB9-5701-4F6B-993C-7E2B27B32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3806" y="6485457"/>
            <a:ext cx="2743200" cy="365125"/>
          </a:xfrm>
        </p:spPr>
        <p:txBody>
          <a:bodyPr/>
          <a:lstStyle/>
          <a:p>
            <a:fld id="{62DD8E9C-D3C1-4634-997C-C44BEC36C985}" type="slidenum">
              <a:rPr lang="zh-CN" altLang="en-US" sz="1600" b="1" smtClean="0"/>
              <a:t>16</a:t>
            </a:fld>
            <a:endParaRPr lang="zh-CN" altLang="en-US" sz="1600" b="1"/>
          </a:p>
        </p:txBody>
      </p:sp>
      <p:sp>
        <p:nvSpPr>
          <p:cNvPr id="21" name="Rectangle 2">
            <a:extLst>
              <a:ext uri="{FF2B5EF4-FFF2-40B4-BE49-F238E27FC236}">
                <a16:creationId xmlns:a16="http://schemas.microsoft.com/office/drawing/2014/main" id="{38E6588A-C258-4540-B586-CBCFA1E7DCED}"/>
              </a:ext>
            </a:extLst>
          </p:cNvPr>
          <p:cNvSpPr txBox="1">
            <a:spLocks noChangeArrowheads="1"/>
          </p:cNvSpPr>
          <p:nvPr/>
        </p:nvSpPr>
        <p:spPr>
          <a:xfrm>
            <a:off x="212243" y="6501461"/>
            <a:ext cx="11767515" cy="352338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151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302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453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60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He Zhao, COOL25, NY, USA, October 27–31, 2025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FD0C3B-8E58-4B38-A576-C38CECDA0E96}"/>
              </a:ext>
            </a:extLst>
          </p:cNvPr>
          <p:cNvSpPr/>
          <p:nvPr/>
        </p:nvSpPr>
        <p:spPr>
          <a:xfrm>
            <a:off x="843515" y="49746"/>
            <a:ext cx="103659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Future plan</a:t>
            </a:r>
            <a:endParaRPr lang="zh-CN" altLang="en-US" sz="2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3" name="矩形 8">
            <a:extLst>
              <a:ext uri="{FF2B5EF4-FFF2-40B4-BE49-F238E27FC236}">
                <a16:creationId xmlns:a16="http://schemas.microsoft.com/office/drawing/2014/main" id="{2C78E604-E168-4D7D-B9A9-7715F548F44A}"/>
              </a:ext>
            </a:extLst>
          </p:cNvPr>
          <p:cNvSpPr/>
          <p:nvPr/>
        </p:nvSpPr>
        <p:spPr>
          <a:xfrm flipV="1">
            <a:off x="300048" y="550107"/>
            <a:ext cx="10999923" cy="45719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FBF0598-6047-4C67-92ED-4B507B8A23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202" y="22973"/>
            <a:ext cx="718361" cy="7158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ADFB67D-2D19-4A09-BA04-1919C2C0F1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639" y="1733735"/>
            <a:ext cx="5650999" cy="4236594"/>
          </a:xfrm>
          <a:prstGeom prst="rect">
            <a:avLst/>
          </a:prstGeom>
        </p:spPr>
      </p:pic>
      <p:pic>
        <p:nvPicPr>
          <p:cNvPr id="14" name="图片 83" descr="图表&#10;&#10;描述已自动生成">
            <a:extLst>
              <a:ext uri="{FF2B5EF4-FFF2-40B4-BE49-F238E27FC236}">
                <a16:creationId xmlns:a16="http://schemas.microsoft.com/office/drawing/2014/main" id="{488FD7A3-0522-437D-9343-3E29F0C5159E}"/>
              </a:ext>
            </a:extLst>
          </p:cNvPr>
          <p:cNvPicPr/>
          <p:nvPr/>
        </p:nvPicPr>
        <p:blipFill rotWithShape="1">
          <a:blip r:embed="rId4"/>
          <a:srcRect l="12965" t="7743" r="13122" b="6807"/>
          <a:stretch/>
        </p:blipFill>
        <p:spPr bwMode="auto">
          <a:xfrm rot="16200000">
            <a:off x="1795510" y="309275"/>
            <a:ext cx="2539000" cy="43391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6772834-66B6-44F0-A614-1A13EC3CF8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420095"/>
              </p:ext>
            </p:extLst>
          </p:nvPr>
        </p:nvGraphicFramePr>
        <p:xfrm>
          <a:off x="445001" y="3837891"/>
          <a:ext cx="5214620" cy="756285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935990">
                  <a:extLst>
                    <a:ext uri="{9D8B030D-6E8A-4147-A177-3AD203B41FA5}">
                      <a16:colId xmlns:a16="http://schemas.microsoft.com/office/drawing/2014/main" val="1915879377"/>
                    </a:ext>
                  </a:extLst>
                </a:gridCol>
                <a:gridCol w="4278630">
                  <a:extLst>
                    <a:ext uri="{9D8B030D-6E8A-4147-A177-3AD203B41FA5}">
                      <a16:colId xmlns:a16="http://schemas.microsoft.com/office/drawing/2014/main" val="3880217837"/>
                    </a:ext>
                  </a:extLst>
                </a:gridCol>
              </a:tblGrid>
              <a:tr h="25209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effectLst/>
                        </a:rPr>
                        <a:t>ISO Mode</a:t>
                      </a:r>
                      <a:endParaRPr lang="zh-CN" sz="12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_GB2312"/>
                      </a:endParaRPr>
                    </a:p>
                  </a:txBody>
                  <a:tcPr marL="68580" marR="68580" marT="9525" marB="0" anchor="ctr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CN" sz="1200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_GB2312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val="1701148789"/>
                  </a:ext>
                </a:extLst>
              </a:tr>
              <a:tr h="252095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effectLst/>
                        </a:rPr>
                        <a:t>Ion </a:t>
                      </a:r>
                      <a:r>
                        <a:rPr lang="en-US" altLang="zh-CN" sz="1200" kern="100" dirty="0" err="1">
                          <a:effectLst/>
                        </a:rPr>
                        <a:t>spiese</a:t>
                      </a:r>
                      <a:r>
                        <a:rPr lang="en-US" altLang="zh-CN" sz="1200" kern="100" dirty="0">
                          <a:effectLst/>
                        </a:rPr>
                        <a:t> </a:t>
                      </a:r>
                      <a:endParaRPr lang="zh-CN" sz="12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_GB2312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effectLst/>
                        </a:rPr>
                        <a:t>RIBs</a:t>
                      </a:r>
                      <a:r>
                        <a:rPr lang="zh-CN" sz="1200" kern="100" dirty="0">
                          <a:effectLst/>
                        </a:rPr>
                        <a:t>（</a:t>
                      </a:r>
                      <a:r>
                        <a:rPr lang="en-US" sz="1200" kern="100" dirty="0">
                          <a:effectLst/>
                        </a:rPr>
                        <a:t>A&lt;238</a:t>
                      </a:r>
                      <a:r>
                        <a:rPr lang="zh-CN" sz="1200" kern="100" dirty="0">
                          <a:effectLst/>
                        </a:rPr>
                        <a:t>）：</a:t>
                      </a:r>
                      <a:r>
                        <a:rPr lang="en-US" altLang="zh-CN" sz="1200" kern="100" dirty="0">
                          <a:effectLst/>
                        </a:rPr>
                        <a:t>neutron-rich, proton-rich</a:t>
                      </a:r>
                      <a:endParaRPr lang="zh-CN" sz="12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_GB2312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val="148655181"/>
                  </a:ext>
                </a:extLst>
              </a:tr>
              <a:tr h="252095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CN" sz="12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_GB2312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00" baseline="30000" dirty="0">
                          <a:effectLst/>
                        </a:rPr>
                        <a:t>138</a:t>
                      </a:r>
                      <a:r>
                        <a:rPr lang="en-US" sz="1200" kern="100" dirty="0">
                          <a:effectLst/>
                        </a:rPr>
                        <a:t>Sn</a:t>
                      </a:r>
                      <a:r>
                        <a:rPr lang="en-US" sz="1200" kern="100" baseline="30000" dirty="0">
                          <a:effectLst/>
                        </a:rPr>
                        <a:t>50+</a:t>
                      </a:r>
                      <a:r>
                        <a:rPr lang="zh-CN" sz="1200" kern="100" dirty="0">
                          <a:effectLst/>
                        </a:rPr>
                        <a:t>（</a:t>
                      </a:r>
                      <a:r>
                        <a:rPr lang="en-US" sz="1200" kern="100" dirty="0">
                          <a:effectLst/>
                        </a:rPr>
                        <a:t>400.5MeV/u</a:t>
                      </a:r>
                      <a:r>
                        <a:rPr lang="zh-CN" sz="1200" kern="100" dirty="0">
                          <a:effectLst/>
                        </a:rPr>
                        <a:t>），</a:t>
                      </a:r>
                      <a:r>
                        <a:rPr lang="en-US" sz="1200" kern="100" baseline="30000" dirty="0">
                          <a:effectLst/>
                        </a:rPr>
                        <a:t>100</a:t>
                      </a:r>
                      <a:r>
                        <a:rPr lang="en-US" sz="1200" kern="100" dirty="0">
                          <a:effectLst/>
                        </a:rPr>
                        <a:t>Sn</a:t>
                      </a:r>
                      <a:r>
                        <a:rPr lang="en-US" sz="1200" kern="100" baseline="30000" dirty="0">
                          <a:effectLst/>
                        </a:rPr>
                        <a:t>50+</a:t>
                      </a:r>
                      <a:r>
                        <a:rPr lang="zh-CN" sz="1200" kern="100" dirty="0">
                          <a:effectLst/>
                        </a:rPr>
                        <a:t>（</a:t>
                      </a:r>
                      <a:r>
                        <a:rPr lang="en-US" sz="1200" kern="100" dirty="0">
                          <a:effectLst/>
                        </a:rPr>
                        <a:t>624.1MeV/u</a:t>
                      </a:r>
                      <a:r>
                        <a:rPr lang="zh-CN" sz="1200" kern="100" dirty="0">
                          <a:effectLst/>
                        </a:rPr>
                        <a:t>）</a:t>
                      </a:r>
                      <a:endParaRPr lang="zh-CN" sz="12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_GB2312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val="3819841157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5185057D-2B13-4309-9D80-2243C4EDF3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824910"/>
              </p:ext>
            </p:extLst>
          </p:nvPr>
        </p:nvGraphicFramePr>
        <p:xfrm>
          <a:off x="445001" y="4683306"/>
          <a:ext cx="5214620" cy="756285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935990">
                  <a:extLst>
                    <a:ext uri="{9D8B030D-6E8A-4147-A177-3AD203B41FA5}">
                      <a16:colId xmlns:a16="http://schemas.microsoft.com/office/drawing/2014/main" val="1915879377"/>
                    </a:ext>
                  </a:extLst>
                </a:gridCol>
                <a:gridCol w="4278630">
                  <a:extLst>
                    <a:ext uri="{9D8B030D-6E8A-4147-A177-3AD203B41FA5}">
                      <a16:colId xmlns:a16="http://schemas.microsoft.com/office/drawing/2014/main" val="3880217837"/>
                    </a:ext>
                  </a:extLst>
                </a:gridCol>
              </a:tblGrid>
              <a:tr h="25209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effectLst/>
                        </a:rPr>
                        <a:t>Normal Mode</a:t>
                      </a:r>
                      <a:endParaRPr lang="zh-CN" sz="12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_GB2312"/>
                      </a:endParaRPr>
                    </a:p>
                  </a:txBody>
                  <a:tcPr marL="68580" marR="68580" marT="9525" marB="0" anchor="ctr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CN" sz="1200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_GB2312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val="1701148789"/>
                  </a:ext>
                </a:extLst>
              </a:tr>
              <a:tr h="252095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effectLst/>
                        </a:rPr>
                        <a:t>Ion </a:t>
                      </a:r>
                      <a:r>
                        <a:rPr lang="en-US" altLang="zh-CN" sz="1200" kern="100" dirty="0" err="1">
                          <a:effectLst/>
                        </a:rPr>
                        <a:t>spiese</a:t>
                      </a:r>
                      <a:r>
                        <a:rPr lang="en-US" altLang="zh-CN" sz="1200" kern="100" dirty="0">
                          <a:effectLst/>
                        </a:rPr>
                        <a:t> </a:t>
                      </a:r>
                      <a:endParaRPr lang="zh-CN" sz="12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_GB2312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effectLst/>
                        </a:rPr>
                        <a:t>RIBs</a:t>
                      </a:r>
                      <a:r>
                        <a:rPr lang="zh-CN" sz="1200" kern="100" dirty="0">
                          <a:effectLst/>
                        </a:rPr>
                        <a:t>（</a:t>
                      </a:r>
                      <a:r>
                        <a:rPr lang="en-US" sz="1200" kern="100" dirty="0">
                          <a:effectLst/>
                        </a:rPr>
                        <a:t>A&lt;238</a:t>
                      </a:r>
                      <a:r>
                        <a:rPr lang="zh-CN" sz="1200" kern="100" dirty="0">
                          <a:effectLst/>
                        </a:rPr>
                        <a:t>）：</a:t>
                      </a:r>
                      <a:r>
                        <a:rPr lang="en-US" altLang="zh-CN" sz="1200" kern="100" dirty="0">
                          <a:effectLst/>
                        </a:rPr>
                        <a:t>neutron-rich, proton-rich</a:t>
                      </a:r>
                      <a:endParaRPr lang="zh-CN" sz="12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_GB2312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val="148655181"/>
                  </a:ext>
                </a:extLst>
              </a:tr>
              <a:tr h="252095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CN" sz="12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_GB2312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zh-CN" sz="1200" kern="1200" baseline="30000" dirty="0">
                          <a:effectLst/>
                        </a:rPr>
                        <a:t>132</a:t>
                      </a:r>
                      <a:r>
                        <a:rPr lang="en-US" altLang="zh-CN" sz="1200" kern="1200" dirty="0">
                          <a:effectLst/>
                        </a:rPr>
                        <a:t>Sn</a:t>
                      </a:r>
                      <a:r>
                        <a:rPr lang="en-US" altLang="zh-CN" sz="1200" kern="1200" baseline="30000" dirty="0">
                          <a:effectLst/>
                        </a:rPr>
                        <a:t>50+</a:t>
                      </a:r>
                      <a:r>
                        <a:rPr lang="zh-CN" altLang="zh-CN" sz="1200" kern="1200" dirty="0">
                          <a:effectLst/>
                        </a:rPr>
                        <a:t>（</a:t>
                      </a:r>
                      <a:r>
                        <a:rPr lang="en-US" altLang="zh-CN" sz="1200" kern="1200" dirty="0">
                          <a:effectLst/>
                        </a:rPr>
                        <a:t>740MeV/u</a:t>
                      </a:r>
                      <a:r>
                        <a:rPr lang="zh-CN" altLang="zh-CN" sz="1200" kern="1200" dirty="0">
                          <a:effectLst/>
                        </a:rPr>
                        <a:t>），</a:t>
                      </a:r>
                      <a:r>
                        <a:rPr lang="en-US" altLang="zh-CN" sz="1200" kern="1200" baseline="30000" dirty="0">
                          <a:effectLst/>
                        </a:rPr>
                        <a:t>104</a:t>
                      </a:r>
                      <a:r>
                        <a:rPr lang="en-US" altLang="zh-CN" sz="1200" kern="1200" dirty="0">
                          <a:effectLst/>
                        </a:rPr>
                        <a:t>Sn</a:t>
                      </a:r>
                      <a:r>
                        <a:rPr lang="en-US" altLang="zh-CN" sz="1200" kern="1200" baseline="30000" dirty="0">
                          <a:effectLst/>
                        </a:rPr>
                        <a:t>50+</a:t>
                      </a:r>
                      <a:r>
                        <a:rPr lang="zh-CN" altLang="zh-CN" sz="1200" kern="1200" dirty="0">
                          <a:effectLst/>
                        </a:rPr>
                        <a:t>（</a:t>
                      </a:r>
                      <a:r>
                        <a:rPr lang="en-US" altLang="zh-CN" sz="1200" kern="1200" dirty="0">
                          <a:effectLst/>
                        </a:rPr>
                        <a:t>740MeV/u</a:t>
                      </a:r>
                      <a:r>
                        <a:rPr lang="zh-CN" altLang="zh-CN" sz="1200" kern="1200" dirty="0">
                          <a:effectLst/>
                        </a:rPr>
                        <a:t>）</a:t>
                      </a:r>
                      <a:endParaRPr lang="zh-CN" sz="12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_GB2312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val="3819841157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1622EB72-0B62-47CD-AE8A-03B5DC990B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698463"/>
              </p:ext>
            </p:extLst>
          </p:nvPr>
        </p:nvGraphicFramePr>
        <p:xfrm>
          <a:off x="445001" y="5523093"/>
          <a:ext cx="5214620" cy="756285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935990">
                  <a:extLst>
                    <a:ext uri="{9D8B030D-6E8A-4147-A177-3AD203B41FA5}">
                      <a16:colId xmlns:a16="http://schemas.microsoft.com/office/drawing/2014/main" val="1915879377"/>
                    </a:ext>
                  </a:extLst>
                </a:gridCol>
                <a:gridCol w="4278630">
                  <a:extLst>
                    <a:ext uri="{9D8B030D-6E8A-4147-A177-3AD203B41FA5}">
                      <a16:colId xmlns:a16="http://schemas.microsoft.com/office/drawing/2014/main" val="3880217837"/>
                    </a:ext>
                  </a:extLst>
                </a:gridCol>
              </a:tblGrid>
              <a:tr h="25209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effectLst/>
                        </a:rPr>
                        <a:t>IT Mode</a:t>
                      </a:r>
                      <a:endParaRPr lang="zh-CN" sz="12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_GB2312"/>
                      </a:endParaRPr>
                    </a:p>
                  </a:txBody>
                  <a:tcPr marL="68580" marR="68580" marT="9525" marB="0" anchor="ctr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CN" sz="1200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_GB2312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val="1701148789"/>
                  </a:ext>
                </a:extLst>
              </a:tr>
              <a:tr h="252095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effectLst/>
                        </a:rPr>
                        <a:t>Ion </a:t>
                      </a:r>
                      <a:r>
                        <a:rPr lang="en-US" altLang="zh-CN" sz="1200" kern="100" dirty="0" err="1">
                          <a:effectLst/>
                        </a:rPr>
                        <a:t>spiese</a:t>
                      </a:r>
                      <a:r>
                        <a:rPr lang="en-US" altLang="zh-CN" sz="1200" kern="100" dirty="0">
                          <a:effectLst/>
                        </a:rPr>
                        <a:t> </a:t>
                      </a:r>
                      <a:endParaRPr lang="zh-CN" sz="12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_GB2312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effectLst/>
                        </a:rPr>
                        <a:t>Fully stripped</a:t>
                      </a:r>
                      <a:r>
                        <a:rPr lang="zh-CN" sz="1200" kern="100" dirty="0">
                          <a:effectLst/>
                        </a:rPr>
                        <a:t>：</a:t>
                      </a:r>
                      <a:r>
                        <a:rPr lang="en-US" altLang="zh-CN" sz="1200" kern="100" dirty="0">
                          <a:effectLst/>
                        </a:rPr>
                        <a:t>H-like, He-like</a:t>
                      </a:r>
                      <a:endParaRPr lang="zh-CN" sz="12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_GB2312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val="148655181"/>
                  </a:ext>
                </a:extLst>
              </a:tr>
              <a:tr h="252095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CN" sz="12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_GB2312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zh-CN" sz="1200" kern="1200" baseline="30000" dirty="0">
                          <a:effectLst/>
                        </a:rPr>
                        <a:t>40</a:t>
                      </a:r>
                      <a:r>
                        <a:rPr lang="en-US" altLang="zh-CN" sz="1200" kern="1200" dirty="0">
                          <a:effectLst/>
                        </a:rPr>
                        <a:t>Ar</a:t>
                      </a:r>
                      <a:r>
                        <a:rPr lang="en-US" altLang="zh-CN" sz="1200" kern="1200" baseline="30000" dirty="0">
                          <a:effectLst/>
                        </a:rPr>
                        <a:t>18+</a:t>
                      </a:r>
                      <a:r>
                        <a:rPr lang="zh-CN" altLang="zh-CN" sz="1200" kern="1200" dirty="0">
                          <a:effectLst/>
                        </a:rPr>
                        <a:t>，</a:t>
                      </a:r>
                      <a:r>
                        <a:rPr lang="en-US" altLang="zh-CN" sz="1200" kern="1200" baseline="30000" dirty="0">
                          <a:effectLst/>
                        </a:rPr>
                        <a:t>84</a:t>
                      </a:r>
                      <a:r>
                        <a:rPr lang="en-US" altLang="zh-CN" sz="1200" kern="1200" dirty="0">
                          <a:effectLst/>
                        </a:rPr>
                        <a:t>Kr</a:t>
                      </a:r>
                      <a:r>
                        <a:rPr lang="en-US" altLang="zh-CN" sz="1200" kern="1200" baseline="30000" dirty="0">
                          <a:effectLst/>
                        </a:rPr>
                        <a:t>36+</a:t>
                      </a:r>
                      <a:r>
                        <a:rPr lang="zh-CN" altLang="zh-CN" sz="1200" kern="1200" dirty="0">
                          <a:effectLst/>
                        </a:rPr>
                        <a:t>，</a:t>
                      </a:r>
                      <a:r>
                        <a:rPr lang="en-US" altLang="zh-CN" sz="1200" kern="1200" baseline="30000" dirty="0">
                          <a:effectLst/>
                        </a:rPr>
                        <a:t>131</a:t>
                      </a:r>
                      <a:r>
                        <a:rPr lang="en-US" altLang="zh-CN" sz="1200" kern="1200" dirty="0">
                          <a:effectLst/>
                        </a:rPr>
                        <a:t>Xe</a:t>
                      </a:r>
                      <a:r>
                        <a:rPr lang="en-US" altLang="zh-CN" sz="1200" kern="1200" baseline="30000" dirty="0">
                          <a:effectLst/>
                        </a:rPr>
                        <a:t>54+</a:t>
                      </a:r>
                      <a:r>
                        <a:rPr lang="zh-CN" altLang="zh-CN" sz="1200" kern="1200" dirty="0">
                          <a:effectLst/>
                        </a:rPr>
                        <a:t>，</a:t>
                      </a:r>
                      <a:r>
                        <a:rPr lang="en-US" altLang="zh-CN" sz="1200" kern="1200" baseline="30000" dirty="0">
                          <a:effectLst/>
                        </a:rPr>
                        <a:t>238</a:t>
                      </a:r>
                      <a:r>
                        <a:rPr lang="en-US" altLang="zh-CN" sz="1200" kern="1200" dirty="0">
                          <a:effectLst/>
                        </a:rPr>
                        <a:t>U</a:t>
                      </a:r>
                      <a:r>
                        <a:rPr lang="en-US" altLang="zh-CN" sz="1200" kern="1200" baseline="30000" dirty="0">
                          <a:effectLst/>
                        </a:rPr>
                        <a:t>92+</a:t>
                      </a:r>
                      <a:endParaRPr lang="zh-CN" sz="12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_GB2312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val="3819841157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F207E2F2-9908-4DE9-90CB-FDC1AF27ADA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740" b="1"/>
          <a:stretch/>
        </p:blipFill>
        <p:spPr>
          <a:xfrm>
            <a:off x="1703080" y="2032746"/>
            <a:ext cx="2805249" cy="94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2750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8">
            <a:extLst>
              <a:ext uri="{FF2B5EF4-FFF2-40B4-BE49-F238E27FC236}">
                <a16:creationId xmlns:a16="http://schemas.microsoft.com/office/drawing/2014/main" id="{2D2BDE06-8DD4-47B8-B8C2-42DC084795D5}"/>
              </a:ext>
            </a:extLst>
          </p:cNvPr>
          <p:cNvSpPr/>
          <p:nvPr/>
        </p:nvSpPr>
        <p:spPr>
          <a:xfrm>
            <a:off x="300048" y="6488428"/>
            <a:ext cx="11520000" cy="36000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Slide Number Placeholder 27">
            <a:extLst>
              <a:ext uri="{FF2B5EF4-FFF2-40B4-BE49-F238E27FC236}">
                <a16:creationId xmlns:a16="http://schemas.microsoft.com/office/drawing/2014/main" id="{FE5C4EB9-5701-4F6B-993C-7E2B27B32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3806" y="6485457"/>
            <a:ext cx="2743200" cy="365125"/>
          </a:xfrm>
        </p:spPr>
        <p:txBody>
          <a:bodyPr/>
          <a:lstStyle/>
          <a:p>
            <a:fld id="{62DD8E9C-D3C1-4634-997C-C44BEC36C985}" type="slidenum">
              <a:rPr lang="zh-CN" altLang="en-US" sz="1600" b="1" smtClean="0"/>
              <a:t>17</a:t>
            </a:fld>
            <a:endParaRPr lang="zh-CN" altLang="en-US" sz="1600" b="1"/>
          </a:p>
        </p:txBody>
      </p:sp>
      <p:sp>
        <p:nvSpPr>
          <p:cNvPr id="21" name="Rectangle 2">
            <a:extLst>
              <a:ext uri="{FF2B5EF4-FFF2-40B4-BE49-F238E27FC236}">
                <a16:creationId xmlns:a16="http://schemas.microsoft.com/office/drawing/2014/main" id="{38E6588A-C258-4540-B586-CBCFA1E7DCED}"/>
              </a:ext>
            </a:extLst>
          </p:cNvPr>
          <p:cNvSpPr txBox="1">
            <a:spLocks noChangeArrowheads="1"/>
          </p:cNvSpPr>
          <p:nvPr/>
        </p:nvSpPr>
        <p:spPr>
          <a:xfrm>
            <a:off x="212243" y="6501461"/>
            <a:ext cx="11767515" cy="352338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151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302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453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60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He Zhao, COOL25, NY, USA, October 27–31, 2025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FD0C3B-8E58-4B38-A576-C38CECDA0E96}"/>
              </a:ext>
            </a:extLst>
          </p:cNvPr>
          <p:cNvSpPr/>
          <p:nvPr/>
        </p:nvSpPr>
        <p:spPr>
          <a:xfrm>
            <a:off x="843515" y="49746"/>
            <a:ext cx="103659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Summary </a:t>
            </a:r>
            <a:endParaRPr lang="zh-CN" altLang="en-US" sz="2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3" name="矩形 8">
            <a:extLst>
              <a:ext uri="{FF2B5EF4-FFF2-40B4-BE49-F238E27FC236}">
                <a16:creationId xmlns:a16="http://schemas.microsoft.com/office/drawing/2014/main" id="{2C78E604-E168-4D7D-B9A9-7715F548F44A}"/>
              </a:ext>
            </a:extLst>
          </p:cNvPr>
          <p:cNvSpPr/>
          <p:nvPr/>
        </p:nvSpPr>
        <p:spPr>
          <a:xfrm flipV="1">
            <a:off x="300048" y="550107"/>
            <a:ext cx="10999923" cy="45719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FBF0598-6047-4C67-92ED-4B507B8A23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202" y="22973"/>
            <a:ext cx="718361" cy="71585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BB8A34E-90E1-4B5E-BE4E-93137EFE966C}"/>
              </a:ext>
            </a:extLst>
          </p:cNvPr>
          <p:cNvSpPr/>
          <p:nvPr/>
        </p:nvSpPr>
        <p:spPr>
          <a:xfrm>
            <a:off x="629335" y="1227249"/>
            <a:ext cx="1075033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We propose a new beam stacking scheme based on pulsed e-beam, in which a barrier voltage and cooling effect can be realized simultaneously.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Simulation demonstrates that this approach is a promising technique for efficient beam accumulation in storage rings. Many factor will affect the process, optimization and limitation should be</a:t>
            </a:r>
            <a:r>
              <a:rPr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carefully</a:t>
            </a:r>
            <a:r>
              <a:rPr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addressed.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Experiment on HIRFL-</a:t>
            </a:r>
            <a:r>
              <a:rPr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CSRm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 have demonstrate the barrier voltage. And the results indicate that heating effect and beam lifetime are critical and should be further studied.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We expect this stacking method can be applied to accumulate RIBs and high-charged ions in low and medium energy storage rings for high-precision experiments, especially for the </a:t>
            </a:r>
            <a:r>
              <a:rPr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SRing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 of HIAF project.</a:t>
            </a:r>
          </a:p>
        </p:txBody>
      </p:sp>
    </p:spTree>
    <p:extLst>
      <p:ext uri="{BB962C8B-B14F-4D97-AF65-F5344CB8AC3E}">
        <p14:creationId xmlns:p14="http://schemas.microsoft.com/office/powerpoint/2010/main" val="31617182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8D2397F-334F-4D83-A551-496C5187FB00}"/>
              </a:ext>
            </a:extLst>
          </p:cNvPr>
          <p:cNvSpPr/>
          <p:nvPr/>
        </p:nvSpPr>
        <p:spPr>
          <a:xfrm>
            <a:off x="1714031" y="2320836"/>
            <a:ext cx="876393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5400" b="1" dirty="0">
                <a:latin typeface="Arial" panose="020B0604020202020204" pitchFamily="34" charset="0"/>
                <a:ea typeface="微软雅黑" charset="0"/>
                <a:cs typeface="Arial" panose="020B0604020202020204" pitchFamily="34" charset="0"/>
              </a:rPr>
              <a:t>Thanks for your attention</a:t>
            </a:r>
            <a:endParaRPr lang="zh-CN" altLang="zh-CN" sz="5400" b="1" dirty="0">
              <a:latin typeface="Arial" panose="020B0604020202020204" pitchFamily="34" charset="0"/>
              <a:ea typeface="微软雅黑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127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8">
            <a:extLst>
              <a:ext uri="{FF2B5EF4-FFF2-40B4-BE49-F238E27FC236}">
                <a16:creationId xmlns:a16="http://schemas.microsoft.com/office/drawing/2014/main" id="{7BE8515D-B23A-4A60-889F-2FFBC93DB197}"/>
              </a:ext>
            </a:extLst>
          </p:cNvPr>
          <p:cNvSpPr/>
          <p:nvPr/>
        </p:nvSpPr>
        <p:spPr>
          <a:xfrm flipV="1">
            <a:off x="300048" y="550107"/>
            <a:ext cx="10999923" cy="45719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C9A7DA84-E3F8-4559-9B2A-93174A69F1B1}"/>
              </a:ext>
            </a:extLst>
          </p:cNvPr>
          <p:cNvSpPr txBox="1">
            <a:spLocks noChangeArrowheads="1"/>
          </p:cNvSpPr>
          <p:nvPr/>
        </p:nvSpPr>
        <p:spPr>
          <a:xfrm>
            <a:off x="212243" y="6501461"/>
            <a:ext cx="11767515" cy="352338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151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302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453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60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He Zhao, COOL25, NY, USA, October 27–31, 2025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01C6528-029D-4A40-BB3D-F868580663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202" y="22973"/>
            <a:ext cx="718361" cy="715859"/>
          </a:xfrm>
          <a:prstGeom prst="rect">
            <a:avLst/>
          </a:prstGeom>
        </p:spPr>
      </p:pic>
      <p:sp>
        <p:nvSpPr>
          <p:cNvPr id="10" name="矩形 8">
            <a:extLst>
              <a:ext uri="{FF2B5EF4-FFF2-40B4-BE49-F238E27FC236}">
                <a16:creationId xmlns:a16="http://schemas.microsoft.com/office/drawing/2014/main" id="{DA4483C6-F296-4BFD-ABB6-079FB7B5B0AD}"/>
              </a:ext>
            </a:extLst>
          </p:cNvPr>
          <p:cNvSpPr/>
          <p:nvPr/>
        </p:nvSpPr>
        <p:spPr>
          <a:xfrm>
            <a:off x="300048" y="6488428"/>
            <a:ext cx="11520000" cy="36000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622E283-F896-408C-B49F-5DCC1775E149}"/>
              </a:ext>
            </a:extLst>
          </p:cNvPr>
          <p:cNvSpPr/>
          <p:nvPr/>
        </p:nvSpPr>
        <p:spPr>
          <a:xfrm>
            <a:off x="3470748" y="20977"/>
            <a:ext cx="52505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Introduction</a:t>
            </a:r>
            <a:endParaRPr lang="zh-CN" altLang="en-US" sz="2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BC471C6-A3C7-4234-9036-75D576622A2F}"/>
              </a:ext>
            </a:extLst>
          </p:cNvPr>
          <p:cNvSpPr txBox="1">
            <a:spLocks/>
          </p:cNvSpPr>
          <p:nvPr/>
        </p:nvSpPr>
        <p:spPr>
          <a:xfrm>
            <a:off x="212244" y="725488"/>
            <a:ext cx="11314010" cy="7836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4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altLang="en-US" sz="1900" dirty="0">
                <a:latin typeface="Arial" panose="020B0604020202020204" pitchFamily="34" charset="0"/>
              </a:rPr>
              <a:t>Accumulation of RIBs or high-charged particles is required for various experiments in storage rings, such as </a:t>
            </a:r>
            <a:r>
              <a:rPr lang="en-US" altLang="zh-CN" sz="1900" dirty="0">
                <a:latin typeface="Arial" panose="020B0604020202020204" pitchFamily="34" charset="0"/>
              </a:rPr>
              <a:t>in FAIR, NICA and HIAF project.</a:t>
            </a:r>
            <a:endParaRPr lang="en-US" altLang="en-US" sz="1900" dirty="0">
              <a:latin typeface="Arial" panose="020B0604020202020204" pitchFamily="34" charset="0"/>
            </a:endParaRP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45DE0913-2BE9-47C4-BF86-EF1122B16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3806" y="6485457"/>
            <a:ext cx="2743200" cy="365125"/>
          </a:xfrm>
        </p:spPr>
        <p:txBody>
          <a:bodyPr/>
          <a:lstStyle/>
          <a:p>
            <a:fld id="{62DD8E9C-D3C1-4634-997C-C44BEC36C985}" type="slidenum">
              <a:rPr lang="zh-CN" altLang="en-US" sz="1600" b="1" smtClean="0"/>
              <a:t>2</a:t>
            </a:fld>
            <a:endParaRPr lang="zh-CN" altLang="en-US" sz="1600" b="1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5230B0-C335-4C8E-888F-6CA5784563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824" y="1648202"/>
            <a:ext cx="7159490" cy="4710653"/>
          </a:xfrm>
          <a:prstGeom prst="rect">
            <a:avLst/>
          </a:prstGeom>
        </p:spPr>
      </p:pic>
      <p:sp>
        <p:nvSpPr>
          <p:cNvPr id="47" name="文本框 23">
            <a:extLst>
              <a:ext uri="{FF2B5EF4-FFF2-40B4-BE49-F238E27FC236}">
                <a16:creationId xmlns:a16="http://schemas.microsoft.com/office/drawing/2014/main" id="{2183701E-B9FC-41C2-844E-3DFDE578CB14}"/>
              </a:ext>
            </a:extLst>
          </p:cNvPr>
          <p:cNvSpPr txBox="1"/>
          <p:nvPr/>
        </p:nvSpPr>
        <p:spPr>
          <a:xfrm>
            <a:off x="7488621" y="2749318"/>
            <a:ext cx="4616921" cy="2534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energy nuclear structure terminal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energy experimental terminal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energy fragment separator HFRS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precision spectrometer ring SRing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 ion recombination terminal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Radioactive ion beam physics terminal</a:t>
            </a:r>
          </a:p>
        </p:txBody>
      </p:sp>
      <p:sp>
        <p:nvSpPr>
          <p:cNvPr id="48" name="矩形 26">
            <a:extLst>
              <a:ext uri="{FF2B5EF4-FFF2-40B4-BE49-F238E27FC236}">
                <a16:creationId xmlns:a16="http://schemas.microsoft.com/office/drawing/2014/main" id="{200C8584-FB12-4584-9902-E1F1D1649264}"/>
              </a:ext>
            </a:extLst>
          </p:cNvPr>
          <p:cNvSpPr/>
          <p:nvPr/>
        </p:nvSpPr>
        <p:spPr>
          <a:xfrm>
            <a:off x="7488621" y="2270636"/>
            <a:ext cx="4491137" cy="413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Experimental terminals</a:t>
            </a:r>
          </a:p>
        </p:txBody>
      </p:sp>
    </p:spTree>
    <p:extLst>
      <p:ext uri="{BB962C8B-B14F-4D97-AF65-F5344CB8AC3E}">
        <p14:creationId xmlns:p14="http://schemas.microsoft.com/office/powerpoint/2010/main" val="804546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BC471C6-A3C7-4234-9036-75D576622A2F}"/>
              </a:ext>
            </a:extLst>
          </p:cNvPr>
          <p:cNvSpPr txBox="1">
            <a:spLocks/>
          </p:cNvSpPr>
          <p:nvPr/>
        </p:nvSpPr>
        <p:spPr>
          <a:xfrm>
            <a:off x="212243" y="1449668"/>
            <a:ext cx="12060190" cy="10353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4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900" dirty="0">
                <a:latin typeface="Arial" panose="020B0604020202020204" pitchFamily="34" charset="0"/>
              </a:rPr>
              <a:t>Around 2000s, the barrier bucket concept has been used and studied in a number of synchrotrons at Fermilab, BNL, KEK and CERN.</a:t>
            </a:r>
            <a:endParaRPr lang="en-US" sz="190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7FE0542-440C-4C25-801F-90F92A8CD923}"/>
              </a:ext>
            </a:extLst>
          </p:cNvPr>
          <p:cNvGrpSpPr/>
          <p:nvPr/>
        </p:nvGrpSpPr>
        <p:grpSpPr>
          <a:xfrm>
            <a:off x="467978" y="2849681"/>
            <a:ext cx="5205065" cy="3502293"/>
            <a:chOff x="1261889" y="2930168"/>
            <a:chExt cx="4569538" cy="307467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04F079F-D46A-4859-9256-84C8DF24B0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61889" y="2930168"/>
              <a:ext cx="4569538" cy="3074671"/>
            </a:xfrm>
            <a:prstGeom prst="rect">
              <a:avLst/>
            </a:prstGeom>
          </p:spPr>
        </p:pic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F1D9C4A-F9B1-4E0B-A2B5-13A0377B3DC6}"/>
                </a:ext>
              </a:extLst>
            </p:cNvPr>
            <p:cNvGrpSpPr/>
            <p:nvPr/>
          </p:nvGrpSpPr>
          <p:grpSpPr>
            <a:xfrm>
              <a:off x="2779713" y="3544349"/>
              <a:ext cx="1516687" cy="449445"/>
              <a:chOff x="2779713" y="3544349"/>
              <a:chExt cx="1516687" cy="449445"/>
            </a:xfrm>
          </p:grpSpPr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A9341A13-C78C-4F68-A5B3-B4AC07FD108C}"/>
                  </a:ext>
                </a:extLst>
              </p:cNvPr>
              <p:cNvCxnSpPr/>
              <p:nvPr/>
            </p:nvCxnSpPr>
            <p:spPr>
              <a:xfrm>
                <a:off x="2940341" y="3544349"/>
                <a:ext cx="119543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67ABEAD9-B85E-43B6-A61E-FFC3C0A07D1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79713" y="3544350"/>
                <a:ext cx="160628" cy="44944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D7C33BBF-B8D2-4580-965A-0884EBE4DB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35772" y="3544349"/>
                <a:ext cx="160628" cy="44944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04A35C1-2027-4811-AB80-DD1AE2C8757B}"/>
                </a:ext>
              </a:extLst>
            </p:cNvPr>
            <p:cNvSpPr txBox="1"/>
            <p:nvPr/>
          </p:nvSpPr>
          <p:spPr>
            <a:xfrm>
              <a:off x="3133725" y="3193744"/>
              <a:ext cx="825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/>
                <a:t>Kicker</a:t>
              </a:r>
              <a:endParaRPr lang="zh-CN" altLang="en-US" b="1" dirty="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4C441F3D-70F3-426F-8737-9A61397895E4}"/>
              </a:ext>
            </a:extLst>
          </p:cNvPr>
          <p:cNvSpPr txBox="1"/>
          <p:nvPr/>
        </p:nvSpPr>
        <p:spPr>
          <a:xfrm>
            <a:off x="1554116" y="2277101"/>
            <a:ext cx="35237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BB system + beam cooling 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4A0F95B-A7BC-444F-8E15-4AA4711C5FE9}"/>
              </a:ext>
            </a:extLst>
          </p:cNvPr>
          <p:cNvSpPr/>
          <p:nvPr/>
        </p:nvSpPr>
        <p:spPr>
          <a:xfrm>
            <a:off x="8101930" y="2277101"/>
            <a:ext cx="20794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Pulsed e-cooler</a:t>
            </a:r>
            <a:endParaRPr lang="zh-CN" altLang="en-US" sz="200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4D08A24C-F291-4220-86A4-0E9EFE30C05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57252" y="2813665"/>
            <a:ext cx="4291950" cy="3236132"/>
          </a:xfrm>
          <a:prstGeom prst="rect">
            <a:avLst/>
          </a:prstGeom>
        </p:spPr>
      </p:pic>
      <p:sp>
        <p:nvSpPr>
          <p:cNvPr id="26" name="Arrow: Right 25">
            <a:extLst>
              <a:ext uri="{FF2B5EF4-FFF2-40B4-BE49-F238E27FC236}">
                <a16:creationId xmlns:a16="http://schemas.microsoft.com/office/drawing/2014/main" id="{E8D8DCAB-3C34-4CCA-9873-4279BE5D9CE7}"/>
              </a:ext>
            </a:extLst>
          </p:cNvPr>
          <p:cNvSpPr/>
          <p:nvPr/>
        </p:nvSpPr>
        <p:spPr>
          <a:xfrm>
            <a:off x="5960533" y="3999803"/>
            <a:ext cx="876300" cy="5838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7163C0E-33DA-4F6B-9A04-D36EEEC1E725}"/>
              </a:ext>
            </a:extLst>
          </p:cNvPr>
          <p:cNvSpPr txBox="1"/>
          <p:nvPr/>
        </p:nvSpPr>
        <p:spPr>
          <a:xfrm>
            <a:off x="2520340" y="5269359"/>
            <a:ext cx="1080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accent1"/>
                </a:solidFill>
              </a:rPr>
              <a:t>unstable</a:t>
            </a:r>
            <a:endParaRPr lang="zh-CN" altLang="en-US" b="1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E6D83FD-9D7A-480A-8692-C4253FA80720}"/>
              </a:ext>
            </a:extLst>
          </p:cNvPr>
          <p:cNvSpPr txBox="1"/>
          <p:nvPr/>
        </p:nvSpPr>
        <p:spPr>
          <a:xfrm>
            <a:off x="4166997" y="5141561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accent1"/>
                </a:solidFill>
              </a:rPr>
              <a:t>stable</a:t>
            </a:r>
            <a:endParaRPr lang="zh-CN" altLang="en-US" b="1" dirty="0">
              <a:solidFill>
                <a:schemeClr val="accent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31AEAAD-F51A-4480-B94C-ECC19A4157BE}"/>
              </a:ext>
            </a:extLst>
          </p:cNvPr>
          <p:cNvSpPr txBox="1"/>
          <p:nvPr/>
        </p:nvSpPr>
        <p:spPr>
          <a:xfrm>
            <a:off x="1333854" y="5141561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accent1"/>
                </a:solidFill>
              </a:rPr>
              <a:t>stable</a:t>
            </a:r>
            <a:endParaRPr lang="zh-CN" altLang="en-US" b="1" dirty="0">
              <a:solidFill>
                <a:schemeClr val="accent1"/>
              </a:solidFill>
            </a:endParaRPr>
          </a:p>
        </p:txBody>
      </p:sp>
      <p:sp>
        <p:nvSpPr>
          <p:cNvPr id="32" name="矩形 8">
            <a:extLst>
              <a:ext uri="{FF2B5EF4-FFF2-40B4-BE49-F238E27FC236}">
                <a16:creationId xmlns:a16="http://schemas.microsoft.com/office/drawing/2014/main" id="{EDE816FE-97EB-47AD-BE31-042441A6AFF7}"/>
              </a:ext>
            </a:extLst>
          </p:cNvPr>
          <p:cNvSpPr/>
          <p:nvPr/>
        </p:nvSpPr>
        <p:spPr>
          <a:xfrm flipV="1">
            <a:off x="300048" y="550107"/>
            <a:ext cx="10999923" cy="45719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E035818F-E7FE-46D4-9F42-1DBEBA5748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202" y="22973"/>
            <a:ext cx="718361" cy="715859"/>
          </a:xfrm>
          <a:prstGeom prst="rect">
            <a:avLst/>
          </a:prstGeom>
        </p:spPr>
      </p:pic>
      <p:sp>
        <p:nvSpPr>
          <p:cNvPr id="35" name="矩形 8">
            <a:extLst>
              <a:ext uri="{FF2B5EF4-FFF2-40B4-BE49-F238E27FC236}">
                <a16:creationId xmlns:a16="http://schemas.microsoft.com/office/drawing/2014/main" id="{F07D0C42-7B3D-4A96-9D75-BCC63F6E774F}"/>
              </a:ext>
            </a:extLst>
          </p:cNvPr>
          <p:cNvSpPr/>
          <p:nvPr/>
        </p:nvSpPr>
        <p:spPr>
          <a:xfrm>
            <a:off x="300048" y="6488428"/>
            <a:ext cx="11520000" cy="36000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Slide Number Placeholder 27">
            <a:extLst>
              <a:ext uri="{FF2B5EF4-FFF2-40B4-BE49-F238E27FC236}">
                <a16:creationId xmlns:a16="http://schemas.microsoft.com/office/drawing/2014/main" id="{EBDDD282-8931-455E-B370-1ADD393E9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3806" y="6485457"/>
            <a:ext cx="2743200" cy="365125"/>
          </a:xfrm>
        </p:spPr>
        <p:txBody>
          <a:bodyPr/>
          <a:lstStyle/>
          <a:p>
            <a:fld id="{62DD8E9C-D3C1-4634-997C-C44BEC36C985}" type="slidenum">
              <a:rPr lang="zh-CN" altLang="en-US" sz="1600" b="1" smtClean="0"/>
              <a:t>3</a:t>
            </a:fld>
            <a:endParaRPr lang="zh-CN" altLang="en-US" sz="1600" b="1"/>
          </a:p>
        </p:txBody>
      </p:sp>
      <p:sp>
        <p:nvSpPr>
          <p:cNvPr id="37" name="Rectangle 2">
            <a:extLst>
              <a:ext uri="{FF2B5EF4-FFF2-40B4-BE49-F238E27FC236}">
                <a16:creationId xmlns:a16="http://schemas.microsoft.com/office/drawing/2014/main" id="{3632E83A-9A9D-4896-8E37-E36D6055F1FB}"/>
              </a:ext>
            </a:extLst>
          </p:cNvPr>
          <p:cNvSpPr txBox="1">
            <a:spLocks noChangeArrowheads="1"/>
          </p:cNvSpPr>
          <p:nvPr/>
        </p:nvSpPr>
        <p:spPr>
          <a:xfrm>
            <a:off x="212243" y="6501461"/>
            <a:ext cx="11767515" cy="352338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151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302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453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60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He Zhao, COOL25, NY, USA, October 27–31, 2025 </a:t>
            </a: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47C8B4E0-430B-4F31-AC46-154406DD4C89}"/>
              </a:ext>
            </a:extLst>
          </p:cNvPr>
          <p:cNvSpPr txBox="1">
            <a:spLocks/>
          </p:cNvSpPr>
          <p:nvPr/>
        </p:nvSpPr>
        <p:spPr>
          <a:xfrm>
            <a:off x="212244" y="725488"/>
            <a:ext cx="11193694" cy="7836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4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altLang="en-US" sz="1900" dirty="0">
                <a:latin typeface="Arial" panose="020B0604020202020204" pitchFamily="34" charset="0"/>
              </a:rPr>
              <a:t>Accumulation of RIBs or high-charged particles is required for various experiments in storage rings, such as </a:t>
            </a:r>
            <a:r>
              <a:rPr lang="en-US" altLang="zh-CN" sz="1900" dirty="0">
                <a:latin typeface="Arial" panose="020B0604020202020204" pitchFamily="34" charset="0"/>
              </a:rPr>
              <a:t>in FAIR, NICA and HIAF project.</a:t>
            </a:r>
            <a:endParaRPr lang="en-US" altLang="en-US" sz="1900" dirty="0">
              <a:latin typeface="Arial" panose="020B0604020202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2B480C2-FD51-42B7-8D81-7C0058B60AAF}"/>
              </a:ext>
            </a:extLst>
          </p:cNvPr>
          <p:cNvSpPr/>
          <p:nvPr/>
        </p:nvSpPr>
        <p:spPr>
          <a:xfrm>
            <a:off x="3470748" y="20977"/>
            <a:ext cx="52505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Introduction</a:t>
            </a:r>
            <a:endParaRPr lang="zh-CN" altLang="en-US" sz="2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346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798F839-5457-4BAC-8683-C2F008EAA9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115" y="1971594"/>
            <a:ext cx="4083775" cy="74058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0FF9211-06D8-4B5E-A22D-6335593B8D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719" y="3699725"/>
            <a:ext cx="1798544" cy="418266"/>
          </a:xfrm>
          <a:prstGeom prst="rect">
            <a:avLst/>
          </a:prstGeom>
        </p:spPr>
      </p:pic>
      <p:pic>
        <p:nvPicPr>
          <p:cNvPr id="134" name="Picture 133">
            <a:extLst>
              <a:ext uri="{FF2B5EF4-FFF2-40B4-BE49-F238E27FC236}">
                <a16:creationId xmlns:a16="http://schemas.microsoft.com/office/drawing/2014/main" id="{CFF15DDE-94A1-47A5-9B80-0E541A7885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3390" y="3331446"/>
            <a:ext cx="3720478" cy="1376870"/>
          </a:xfrm>
          <a:prstGeom prst="rect">
            <a:avLst/>
          </a:prstGeom>
        </p:spPr>
      </p:pic>
      <p:pic>
        <p:nvPicPr>
          <p:cNvPr id="141" name="Picture 140">
            <a:extLst>
              <a:ext uri="{FF2B5EF4-FFF2-40B4-BE49-F238E27FC236}">
                <a16:creationId xmlns:a16="http://schemas.microsoft.com/office/drawing/2014/main" id="{19CF1068-CA98-4ED0-BF87-1DBBB12145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4287" y="1611430"/>
            <a:ext cx="3527537" cy="2344773"/>
          </a:xfrm>
          <a:prstGeom prst="rect">
            <a:avLst/>
          </a:prstGeom>
        </p:spPr>
      </p:pic>
      <p:grpSp>
        <p:nvGrpSpPr>
          <p:cNvPr id="142" name="组合 16">
            <a:extLst>
              <a:ext uri="{FF2B5EF4-FFF2-40B4-BE49-F238E27FC236}">
                <a16:creationId xmlns:a16="http://schemas.microsoft.com/office/drawing/2014/main" id="{1A25F10F-AA45-4AC7-B450-40858A54DB1F}"/>
              </a:ext>
            </a:extLst>
          </p:cNvPr>
          <p:cNvGrpSpPr/>
          <p:nvPr/>
        </p:nvGrpSpPr>
        <p:grpSpPr>
          <a:xfrm>
            <a:off x="6873868" y="4065138"/>
            <a:ext cx="5110677" cy="2327994"/>
            <a:chOff x="3218700" y="1972778"/>
            <a:chExt cx="5934987" cy="2941719"/>
          </a:xfrm>
        </p:grpSpPr>
        <p:grpSp>
          <p:nvGrpSpPr>
            <p:cNvPr id="143" name="组合 17">
              <a:extLst>
                <a:ext uri="{FF2B5EF4-FFF2-40B4-BE49-F238E27FC236}">
                  <a16:creationId xmlns:a16="http://schemas.microsoft.com/office/drawing/2014/main" id="{2B202C31-D664-474B-BBFE-C8FBB7AA2E29}"/>
                </a:ext>
              </a:extLst>
            </p:cNvPr>
            <p:cNvGrpSpPr/>
            <p:nvPr/>
          </p:nvGrpSpPr>
          <p:grpSpPr>
            <a:xfrm>
              <a:off x="3218700" y="1972778"/>
              <a:ext cx="5934987" cy="2822460"/>
              <a:chOff x="3218700" y="1972778"/>
              <a:chExt cx="5934987" cy="2822460"/>
            </a:xfrm>
          </p:grpSpPr>
          <p:sp>
            <p:nvSpPr>
              <p:cNvPr id="154" name="矩形 28">
                <a:extLst>
                  <a:ext uri="{FF2B5EF4-FFF2-40B4-BE49-F238E27FC236}">
                    <a16:creationId xmlns:a16="http://schemas.microsoft.com/office/drawing/2014/main" id="{5C8C191D-DB0F-4B8A-A951-035974387775}"/>
                  </a:ext>
                </a:extLst>
              </p:cNvPr>
              <p:cNvSpPr/>
              <p:nvPr/>
            </p:nvSpPr>
            <p:spPr>
              <a:xfrm>
                <a:off x="4860042" y="2496525"/>
                <a:ext cx="277200" cy="1839551"/>
              </a:xfrm>
              <a:prstGeom prst="rect">
                <a:avLst/>
              </a:prstGeom>
              <a:solidFill>
                <a:schemeClr val="accent2">
                  <a:lumMod val="7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5" name="矩形 29">
                <a:extLst>
                  <a:ext uri="{FF2B5EF4-FFF2-40B4-BE49-F238E27FC236}">
                    <a16:creationId xmlns:a16="http://schemas.microsoft.com/office/drawing/2014/main" id="{8AE3E9F6-0A38-4892-8E0E-B7B73F12B8BB}"/>
                  </a:ext>
                </a:extLst>
              </p:cNvPr>
              <p:cNvSpPr/>
              <p:nvPr/>
            </p:nvSpPr>
            <p:spPr>
              <a:xfrm>
                <a:off x="7050879" y="2496525"/>
                <a:ext cx="277200" cy="1839551"/>
              </a:xfrm>
              <a:prstGeom prst="rect">
                <a:avLst/>
              </a:prstGeom>
              <a:solidFill>
                <a:schemeClr val="accent2">
                  <a:lumMod val="7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56" name="直接箭头连接符 30">
                <a:extLst>
                  <a:ext uri="{FF2B5EF4-FFF2-40B4-BE49-F238E27FC236}">
                    <a16:creationId xmlns:a16="http://schemas.microsoft.com/office/drawing/2014/main" id="{5687CBB2-CB14-4854-B8BF-DE6227C50CAE}"/>
                  </a:ext>
                </a:extLst>
              </p:cNvPr>
              <p:cNvCxnSpPr/>
              <p:nvPr/>
            </p:nvCxnSpPr>
            <p:spPr>
              <a:xfrm>
                <a:off x="3218700" y="3429000"/>
                <a:ext cx="5754600" cy="0"/>
              </a:xfrm>
              <a:prstGeom prst="straightConnector1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接箭头连接符 31">
                <a:extLst>
                  <a:ext uri="{FF2B5EF4-FFF2-40B4-BE49-F238E27FC236}">
                    <a16:creationId xmlns:a16="http://schemas.microsoft.com/office/drawing/2014/main" id="{C5BCA9CC-8834-4B79-B8B6-4E22F13EE9E1}"/>
                  </a:ext>
                </a:extLst>
              </p:cNvPr>
              <p:cNvCxnSpPr/>
              <p:nvPr/>
            </p:nvCxnSpPr>
            <p:spPr>
              <a:xfrm flipV="1">
                <a:off x="6096000" y="2062763"/>
                <a:ext cx="0" cy="2732475"/>
              </a:xfrm>
              <a:prstGeom prst="straightConnector1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直接连接符 32">
                <a:extLst>
                  <a:ext uri="{FF2B5EF4-FFF2-40B4-BE49-F238E27FC236}">
                    <a16:creationId xmlns:a16="http://schemas.microsoft.com/office/drawing/2014/main" id="{A559C329-495F-4CBD-B953-3A3379162B5C}"/>
                  </a:ext>
                </a:extLst>
              </p:cNvPr>
              <p:cNvCxnSpPr/>
              <p:nvPr/>
            </p:nvCxnSpPr>
            <p:spPr>
              <a:xfrm>
                <a:off x="5135561" y="2496673"/>
                <a:ext cx="0" cy="1864654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直接连接符 33">
                <a:extLst>
                  <a:ext uri="{FF2B5EF4-FFF2-40B4-BE49-F238E27FC236}">
                    <a16:creationId xmlns:a16="http://schemas.microsoft.com/office/drawing/2014/main" id="{B5166BE9-1880-40F8-9A0B-18F1A6D697CC}"/>
                  </a:ext>
                </a:extLst>
              </p:cNvPr>
              <p:cNvCxnSpPr/>
              <p:nvPr/>
            </p:nvCxnSpPr>
            <p:spPr>
              <a:xfrm>
                <a:off x="4857761" y="2496673"/>
                <a:ext cx="0" cy="1864654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接连接符 34">
                <a:extLst>
                  <a:ext uri="{FF2B5EF4-FFF2-40B4-BE49-F238E27FC236}">
                    <a16:creationId xmlns:a16="http://schemas.microsoft.com/office/drawing/2014/main" id="{5B8D4A26-9951-4CB1-AAE6-505BDDCB7B36}"/>
                  </a:ext>
                </a:extLst>
              </p:cNvPr>
              <p:cNvCxnSpPr/>
              <p:nvPr/>
            </p:nvCxnSpPr>
            <p:spPr>
              <a:xfrm>
                <a:off x="7329484" y="2496673"/>
                <a:ext cx="0" cy="1864654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35">
                <a:extLst>
                  <a:ext uri="{FF2B5EF4-FFF2-40B4-BE49-F238E27FC236}">
                    <a16:creationId xmlns:a16="http://schemas.microsoft.com/office/drawing/2014/main" id="{31472914-DB54-4374-9F91-18C6B9193C55}"/>
                  </a:ext>
                </a:extLst>
              </p:cNvPr>
              <p:cNvCxnSpPr/>
              <p:nvPr/>
            </p:nvCxnSpPr>
            <p:spPr>
              <a:xfrm>
                <a:off x="7048498" y="2496673"/>
                <a:ext cx="0" cy="1864654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2" name="组合 36">
                <a:extLst>
                  <a:ext uri="{FF2B5EF4-FFF2-40B4-BE49-F238E27FC236}">
                    <a16:creationId xmlns:a16="http://schemas.microsoft.com/office/drawing/2014/main" id="{55CB418F-2E41-4414-8A91-5BD135AC1D8C}"/>
                  </a:ext>
                </a:extLst>
              </p:cNvPr>
              <p:cNvGrpSpPr/>
              <p:nvPr/>
            </p:nvGrpSpPr>
            <p:grpSpPr>
              <a:xfrm>
                <a:off x="4863427" y="2762283"/>
                <a:ext cx="2456533" cy="1333433"/>
                <a:chOff x="4871366" y="2583656"/>
                <a:chExt cx="2456533" cy="1691482"/>
              </a:xfrm>
            </p:grpSpPr>
            <p:grpSp>
              <p:nvGrpSpPr>
                <p:cNvPr id="189" name="组合 66">
                  <a:extLst>
                    <a:ext uri="{FF2B5EF4-FFF2-40B4-BE49-F238E27FC236}">
                      <a16:creationId xmlns:a16="http://schemas.microsoft.com/office/drawing/2014/main" id="{6D136C77-EB2E-4D7D-B107-C0FEE03F5008}"/>
                    </a:ext>
                  </a:extLst>
                </p:cNvPr>
                <p:cNvGrpSpPr/>
                <p:nvPr/>
              </p:nvGrpSpPr>
              <p:grpSpPr>
                <a:xfrm>
                  <a:off x="4871366" y="2583656"/>
                  <a:ext cx="2456533" cy="1691482"/>
                  <a:chOff x="4871366" y="2583656"/>
                  <a:chExt cx="2456533" cy="1691482"/>
                </a:xfrm>
              </p:grpSpPr>
              <p:cxnSp>
                <p:nvCxnSpPr>
                  <p:cNvPr id="200" name="直接连接符 77">
                    <a:extLst>
                      <a:ext uri="{FF2B5EF4-FFF2-40B4-BE49-F238E27FC236}">
                        <a16:creationId xmlns:a16="http://schemas.microsoft.com/office/drawing/2014/main" id="{DA81B87F-2115-4A7C-A0F0-E64F1C933075}"/>
                      </a:ext>
                    </a:extLst>
                  </p:cNvPr>
                  <p:cNvCxnSpPr/>
                  <p:nvPr/>
                </p:nvCxnSpPr>
                <p:spPr>
                  <a:xfrm>
                    <a:off x="5143500" y="2586038"/>
                    <a:ext cx="1912937" cy="0"/>
                  </a:xfrm>
                  <a:prstGeom prst="line">
                    <a:avLst/>
                  </a:prstGeom>
                  <a:ln w="127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直接连接符 78">
                    <a:extLst>
                      <a:ext uri="{FF2B5EF4-FFF2-40B4-BE49-F238E27FC236}">
                        <a16:creationId xmlns:a16="http://schemas.microsoft.com/office/drawing/2014/main" id="{381F35A9-C585-4566-B0A8-4E4CC343E803}"/>
                      </a:ext>
                    </a:extLst>
                  </p:cNvPr>
                  <p:cNvCxnSpPr/>
                  <p:nvPr/>
                </p:nvCxnSpPr>
                <p:spPr>
                  <a:xfrm>
                    <a:off x="5143500" y="4275138"/>
                    <a:ext cx="1912937" cy="0"/>
                  </a:xfrm>
                  <a:prstGeom prst="line">
                    <a:avLst/>
                  </a:prstGeom>
                  <a:ln w="127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2" name="任意多边形 79">
                    <a:extLst>
                      <a:ext uri="{FF2B5EF4-FFF2-40B4-BE49-F238E27FC236}">
                        <a16:creationId xmlns:a16="http://schemas.microsoft.com/office/drawing/2014/main" id="{16A4C578-E21B-49BC-8BFC-428A42BC0434}"/>
                      </a:ext>
                    </a:extLst>
                  </p:cNvPr>
                  <p:cNvSpPr/>
                  <p:nvPr/>
                </p:nvSpPr>
                <p:spPr>
                  <a:xfrm>
                    <a:off x="4871366" y="2583656"/>
                    <a:ext cx="276896" cy="1690688"/>
                  </a:xfrm>
                  <a:custGeom>
                    <a:avLst/>
                    <a:gdLst>
                      <a:gd name="connsiteX0" fmla="*/ 276896 w 276896"/>
                      <a:gd name="connsiteY0" fmla="*/ 0 h 1690688"/>
                      <a:gd name="connsiteX1" fmla="*/ 210221 w 276896"/>
                      <a:gd name="connsiteY1" fmla="*/ 95250 h 1690688"/>
                      <a:gd name="connsiteX2" fmla="*/ 148309 w 276896"/>
                      <a:gd name="connsiteY2" fmla="*/ 209550 h 1690688"/>
                      <a:gd name="connsiteX3" fmla="*/ 91159 w 276896"/>
                      <a:gd name="connsiteY3" fmla="*/ 338138 h 1690688"/>
                      <a:gd name="connsiteX4" fmla="*/ 48296 w 276896"/>
                      <a:gd name="connsiteY4" fmla="*/ 473869 h 1690688"/>
                      <a:gd name="connsiteX5" fmla="*/ 17340 w 276896"/>
                      <a:gd name="connsiteY5" fmla="*/ 616744 h 1690688"/>
                      <a:gd name="connsiteX6" fmla="*/ 671 w 276896"/>
                      <a:gd name="connsiteY6" fmla="*/ 845344 h 1690688"/>
                      <a:gd name="connsiteX7" fmla="*/ 7815 w 276896"/>
                      <a:gd name="connsiteY7" fmla="*/ 1019175 h 1690688"/>
                      <a:gd name="connsiteX8" fmla="*/ 48296 w 276896"/>
                      <a:gd name="connsiteY8" fmla="*/ 1221582 h 1690688"/>
                      <a:gd name="connsiteX9" fmla="*/ 100684 w 276896"/>
                      <a:gd name="connsiteY9" fmla="*/ 1376363 h 1690688"/>
                      <a:gd name="connsiteX10" fmla="*/ 164977 w 276896"/>
                      <a:gd name="connsiteY10" fmla="*/ 1516857 h 1690688"/>
                      <a:gd name="connsiteX11" fmla="*/ 272134 w 276896"/>
                      <a:gd name="connsiteY11" fmla="*/ 1690688 h 1690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76896" h="1690688">
                        <a:moveTo>
                          <a:pt x="276896" y="0"/>
                        </a:moveTo>
                        <a:cubicBezTo>
                          <a:pt x="254274" y="30162"/>
                          <a:pt x="231652" y="60325"/>
                          <a:pt x="210221" y="95250"/>
                        </a:cubicBezTo>
                        <a:cubicBezTo>
                          <a:pt x="188790" y="130175"/>
                          <a:pt x="168153" y="169069"/>
                          <a:pt x="148309" y="209550"/>
                        </a:cubicBezTo>
                        <a:cubicBezTo>
                          <a:pt x="128465" y="250031"/>
                          <a:pt x="107828" y="294085"/>
                          <a:pt x="91159" y="338138"/>
                        </a:cubicBezTo>
                        <a:cubicBezTo>
                          <a:pt x="74490" y="382191"/>
                          <a:pt x="60599" y="427435"/>
                          <a:pt x="48296" y="473869"/>
                        </a:cubicBezTo>
                        <a:cubicBezTo>
                          <a:pt x="35993" y="520303"/>
                          <a:pt x="25277" y="554832"/>
                          <a:pt x="17340" y="616744"/>
                        </a:cubicBezTo>
                        <a:cubicBezTo>
                          <a:pt x="9403" y="678656"/>
                          <a:pt x="2258" y="778272"/>
                          <a:pt x="671" y="845344"/>
                        </a:cubicBezTo>
                        <a:cubicBezTo>
                          <a:pt x="-916" y="912416"/>
                          <a:pt x="-123" y="956469"/>
                          <a:pt x="7815" y="1019175"/>
                        </a:cubicBezTo>
                        <a:cubicBezTo>
                          <a:pt x="15752" y="1081881"/>
                          <a:pt x="32818" y="1162051"/>
                          <a:pt x="48296" y="1221582"/>
                        </a:cubicBezTo>
                        <a:cubicBezTo>
                          <a:pt x="63774" y="1281113"/>
                          <a:pt x="81237" y="1327151"/>
                          <a:pt x="100684" y="1376363"/>
                        </a:cubicBezTo>
                        <a:cubicBezTo>
                          <a:pt x="120131" y="1425575"/>
                          <a:pt x="136402" y="1464470"/>
                          <a:pt x="164977" y="1516857"/>
                        </a:cubicBezTo>
                        <a:cubicBezTo>
                          <a:pt x="193552" y="1569244"/>
                          <a:pt x="232843" y="1629966"/>
                          <a:pt x="272134" y="1690688"/>
                        </a:cubicBezTo>
                      </a:path>
                    </a:pathLst>
                  </a:cu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03" name="任意多边形 80">
                    <a:extLst>
                      <a:ext uri="{FF2B5EF4-FFF2-40B4-BE49-F238E27FC236}">
                        <a16:creationId xmlns:a16="http://schemas.microsoft.com/office/drawing/2014/main" id="{5E47D24D-7D32-410F-B9A8-D8CD8842BE26}"/>
                      </a:ext>
                    </a:extLst>
                  </p:cNvPr>
                  <p:cNvSpPr/>
                  <p:nvPr/>
                </p:nvSpPr>
                <p:spPr>
                  <a:xfrm flipH="1">
                    <a:off x="7051003" y="2583656"/>
                    <a:ext cx="276896" cy="1690688"/>
                  </a:xfrm>
                  <a:custGeom>
                    <a:avLst/>
                    <a:gdLst>
                      <a:gd name="connsiteX0" fmla="*/ 276896 w 276896"/>
                      <a:gd name="connsiteY0" fmla="*/ 0 h 1690688"/>
                      <a:gd name="connsiteX1" fmla="*/ 210221 w 276896"/>
                      <a:gd name="connsiteY1" fmla="*/ 95250 h 1690688"/>
                      <a:gd name="connsiteX2" fmla="*/ 148309 w 276896"/>
                      <a:gd name="connsiteY2" fmla="*/ 209550 h 1690688"/>
                      <a:gd name="connsiteX3" fmla="*/ 91159 w 276896"/>
                      <a:gd name="connsiteY3" fmla="*/ 338138 h 1690688"/>
                      <a:gd name="connsiteX4" fmla="*/ 48296 w 276896"/>
                      <a:gd name="connsiteY4" fmla="*/ 473869 h 1690688"/>
                      <a:gd name="connsiteX5" fmla="*/ 17340 w 276896"/>
                      <a:gd name="connsiteY5" fmla="*/ 616744 h 1690688"/>
                      <a:gd name="connsiteX6" fmla="*/ 671 w 276896"/>
                      <a:gd name="connsiteY6" fmla="*/ 845344 h 1690688"/>
                      <a:gd name="connsiteX7" fmla="*/ 7815 w 276896"/>
                      <a:gd name="connsiteY7" fmla="*/ 1019175 h 1690688"/>
                      <a:gd name="connsiteX8" fmla="*/ 48296 w 276896"/>
                      <a:gd name="connsiteY8" fmla="*/ 1221582 h 1690688"/>
                      <a:gd name="connsiteX9" fmla="*/ 100684 w 276896"/>
                      <a:gd name="connsiteY9" fmla="*/ 1376363 h 1690688"/>
                      <a:gd name="connsiteX10" fmla="*/ 164977 w 276896"/>
                      <a:gd name="connsiteY10" fmla="*/ 1516857 h 1690688"/>
                      <a:gd name="connsiteX11" fmla="*/ 272134 w 276896"/>
                      <a:gd name="connsiteY11" fmla="*/ 1690688 h 16906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76896" h="1690688">
                        <a:moveTo>
                          <a:pt x="276896" y="0"/>
                        </a:moveTo>
                        <a:cubicBezTo>
                          <a:pt x="254274" y="30162"/>
                          <a:pt x="231652" y="60325"/>
                          <a:pt x="210221" y="95250"/>
                        </a:cubicBezTo>
                        <a:cubicBezTo>
                          <a:pt x="188790" y="130175"/>
                          <a:pt x="168153" y="169069"/>
                          <a:pt x="148309" y="209550"/>
                        </a:cubicBezTo>
                        <a:cubicBezTo>
                          <a:pt x="128465" y="250031"/>
                          <a:pt x="107828" y="294085"/>
                          <a:pt x="91159" y="338138"/>
                        </a:cubicBezTo>
                        <a:cubicBezTo>
                          <a:pt x="74490" y="382191"/>
                          <a:pt x="60599" y="427435"/>
                          <a:pt x="48296" y="473869"/>
                        </a:cubicBezTo>
                        <a:cubicBezTo>
                          <a:pt x="35993" y="520303"/>
                          <a:pt x="25277" y="554832"/>
                          <a:pt x="17340" y="616744"/>
                        </a:cubicBezTo>
                        <a:cubicBezTo>
                          <a:pt x="9403" y="678656"/>
                          <a:pt x="2258" y="778272"/>
                          <a:pt x="671" y="845344"/>
                        </a:cubicBezTo>
                        <a:cubicBezTo>
                          <a:pt x="-916" y="912416"/>
                          <a:pt x="-123" y="956469"/>
                          <a:pt x="7815" y="1019175"/>
                        </a:cubicBezTo>
                        <a:cubicBezTo>
                          <a:pt x="15752" y="1081881"/>
                          <a:pt x="32818" y="1162051"/>
                          <a:pt x="48296" y="1221582"/>
                        </a:cubicBezTo>
                        <a:cubicBezTo>
                          <a:pt x="63774" y="1281113"/>
                          <a:pt x="81237" y="1327151"/>
                          <a:pt x="100684" y="1376363"/>
                        </a:cubicBezTo>
                        <a:cubicBezTo>
                          <a:pt x="120131" y="1425575"/>
                          <a:pt x="136402" y="1464470"/>
                          <a:pt x="164977" y="1516857"/>
                        </a:cubicBezTo>
                        <a:cubicBezTo>
                          <a:pt x="193552" y="1569244"/>
                          <a:pt x="232843" y="1629966"/>
                          <a:pt x="272134" y="1690688"/>
                        </a:cubicBezTo>
                      </a:path>
                    </a:pathLst>
                  </a:custGeom>
                  <a:noFill/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90" name="组合 67">
                  <a:extLst>
                    <a:ext uri="{FF2B5EF4-FFF2-40B4-BE49-F238E27FC236}">
                      <a16:creationId xmlns:a16="http://schemas.microsoft.com/office/drawing/2014/main" id="{FD91EA6E-0CC8-4DC5-B1AB-1841D2F714D0}"/>
                    </a:ext>
                  </a:extLst>
                </p:cNvPr>
                <p:cNvGrpSpPr/>
                <p:nvPr/>
              </p:nvGrpSpPr>
              <p:grpSpPr>
                <a:xfrm>
                  <a:off x="5143500" y="2838450"/>
                  <a:ext cx="1912937" cy="1181100"/>
                  <a:chOff x="5143500" y="2833688"/>
                  <a:chExt cx="1912937" cy="1181100"/>
                </a:xfrm>
              </p:grpSpPr>
              <p:cxnSp>
                <p:nvCxnSpPr>
                  <p:cNvPr id="198" name="直接连接符 75">
                    <a:extLst>
                      <a:ext uri="{FF2B5EF4-FFF2-40B4-BE49-F238E27FC236}">
                        <a16:creationId xmlns:a16="http://schemas.microsoft.com/office/drawing/2014/main" id="{06496884-A02B-483E-A623-2A59C804CFE1}"/>
                      </a:ext>
                    </a:extLst>
                  </p:cNvPr>
                  <p:cNvCxnSpPr/>
                  <p:nvPr/>
                </p:nvCxnSpPr>
                <p:spPr>
                  <a:xfrm>
                    <a:off x="5143500" y="2833688"/>
                    <a:ext cx="1912937" cy="0"/>
                  </a:xfrm>
                  <a:prstGeom prst="line">
                    <a:avLst/>
                  </a:prstGeom>
                  <a:ln w="12700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9" name="直接连接符 76">
                    <a:extLst>
                      <a:ext uri="{FF2B5EF4-FFF2-40B4-BE49-F238E27FC236}">
                        <a16:creationId xmlns:a16="http://schemas.microsoft.com/office/drawing/2014/main" id="{5B5E262B-64BF-4BD7-B3B5-FCF5DE8DEF09}"/>
                      </a:ext>
                    </a:extLst>
                  </p:cNvPr>
                  <p:cNvCxnSpPr/>
                  <p:nvPr/>
                </p:nvCxnSpPr>
                <p:spPr>
                  <a:xfrm>
                    <a:off x="5143500" y="4014788"/>
                    <a:ext cx="1912937" cy="0"/>
                  </a:xfrm>
                  <a:prstGeom prst="line">
                    <a:avLst/>
                  </a:prstGeom>
                  <a:ln w="12700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91" name="任意多边形 68">
                  <a:extLst>
                    <a:ext uri="{FF2B5EF4-FFF2-40B4-BE49-F238E27FC236}">
                      <a16:creationId xmlns:a16="http://schemas.microsoft.com/office/drawing/2014/main" id="{510EF5C6-F975-4DB1-BCEE-74AC0AC079CF}"/>
                    </a:ext>
                  </a:extLst>
                </p:cNvPr>
                <p:cNvSpPr/>
                <p:nvPr/>
              </p:nvSpPr>
              <p:spPr>
                <a:xfrm>
                  <a:off x="4997450" y="2834725"/>
                  <a:ext cx="156246" cy="1188000"/>
                </a:xfrm>
                <a:custGeom>
                  <a:avLst/>
                  <a:gdLst>
                    <a:gd name="connsiteX0" fmla="*/ 276896 w 276896"/>
                    <a:gd name="connsiteY0" fmla="*/ 0 h 1690688"/>
                    <a:gd name="connsiteX1" fmla="*/ 210221 w 276896"/>
                    <a:gd name="connsiteY1" fmla="*/ 95250 h 1690688"/>
                    <a:gd name="connsiteX2" fmla="*/ 148309 w 276896"/>
                    <a:gd name="connsiteY2" fmla="*/ 209550 h 1690688"/>
                    <a:gd name="connsiteX3" fmla="*/ 91159 w 276896"/>
                    <a:gd name="connsiteY3" fmla="*/ 338138 h 1690688"/>
                    <a:gd name="connsiteX4" fmla="*/ 48296 w 276896"/>
                    <a:gd name="connsiteY4" fmla="*/ 473869 h 1690688"/>
                    <a:gd name="connsiteX5" fmla="*/ 17340 w 276896"/>
                    <a:gd name="connsiteY5" fmla="*/ 616744 h 1690688"/>
                    <a:gd name="connsiteX6" fmla="*/ 671 w 276896"/>
                    <a:gd name="connsiteY6" fmla="*/ 845344 h 1690688"/>
                    <a:gd name="connsiteX7" fmla="*/ 7815 w 276896"/>
                    <a:gd name="connsiteY7" fmla="*/ 1019175 h 1690688"/>
                    <a:gd name="connsiteX8" fmla="*/ 48296 w 276896"/>
                    <a:gd name="connsiteY8" fmla="*/ 1221582 h 1690688"/>
                    <a:gd name="connsiteX9" fmla="*/ 100684 w 276896"/>
                    <a:gd name="connsiteY9" fmla="*/ 1376363 h 1690688"/>
                    <a:gd name="connsiteX10" fmla="*/ 164977 w 276896"/>
                    <a:gd name="connsiteY10" fmla="*/ 1516857 h 1690688"/>
                    <a:gd name="connsiteX11" fmla="*/ 272134 w 276896"/>
                    <a:gd name="connsiteY11" fmla="*/ 1690688 h 1690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76896" h="1690688">
                      <a:moveTo>
                        <a:pt x="276896" y="0"/>
                      </a:moveTo>
                      <a:cubicBezTo>
                        <a:pt x="254274" y="30162"/>
                        <a:pt x="231652" y="60325"/>
                        <a:pt x="210221" y="95250"/>
                      </a:cubicBezTo>
                      <a:cubicBezTo>
                        <a:pt x="188790" y="130175"/>
                        <a:pt x="168153" y="169069"/>
                        <a:pt x="148309" y="209550"/>
                      </a:cubicBezTo>
                      <a:cubicBezTo>
                        <a:pt x="128465" y="250031"/>
                        <a:pt x="107828" y="294085"/>
                        <a:pt x="91159" y="338138"/>
                      </a:cubicBezTo>
                      <a:cubicBezTo>
                        <a:pt x="74490" y="382191"/>
                        <a:pt x="60599" y="427435"/>
                        <a:pt x="48296" y="473869"/>
                      </a:cubicBezTo>
                      <a:cubicBezTo>
                        <a:pt x="35993" y="520303"/>
                        <a:pt x="25277" y="554832"/>
                        <a:pt x="17340" y="616744"/>
                      </a:cubicBezTo>
                      <a:cubicBezTo>
                        <a:pt x="9403" y="678656"/>
                        <a:pt x="2258" y="778272"/>
                        <a:pt x="671" y="845344"/>
                      </a:cubicBezTo>
                      <a:cubicBezTo>
                        <a:pt x="-916" y="912416"/>
                        <a:pt x="-123" y="956469"/>
                        <a:pt x="7815" y="1019175"/>
                      </a:cubicBezTo>
                      <a:cubicBezTo>
                        <a:pt x="15752" y="1081881"/>
                        <a:pt x="32818" y="1162051"/>
                        <a:pt x="48296" y="1221582"/>
                      </a:cubicBezTo>
                      <a:cubicBezTo>
                        <a:pt x="63774" y="1281113"/>
                        <a:pt x="81237" y="1327151"/>
                        <a:pt x="100684" y="1376363"/>
                      </a:cubicBezTo>
                      <a:cubicBezTo>
                        <a:pt x="120131" y="1425575"/>
                        <a:pt x="136402" y="1464470"/>
                        <a:pt x="164977" y="1516857"/>
                      </a:cubicBezTo>
                      <a:cubicBezTo>
                        <a:pt x="193552" y="1569244"/>
                        <a:pt x="232843" y="1629966"/>
                        <a:pt x="272134" y="1690688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2" name="任意多边形 69">
                  <a:extLst>
                    <a:ext uri="{FF2B5EF4-FFF2-40B4-BE49-F238E27FC236}">
                      <a16:creationId xmlns:a16="http://schemas.microsoft.com/office/drawing/2014/main" id="{316A9DF3-BACE-4210-98CE-0E1D463F8302}"/>
                    </a:ext>
                  </a:extLst>
                </p:cNvPr>
                <p:cNvSpPr/>
                <p:nvPr/>
              </p:nvSpPr>
              <p:spPr>
                <a:xfrm rot="10800000">
                  <a:off x="7053932" y="2835000"/>
                  <a:ext cx="156246" cy="1188000"/>
                </a:xfrm>
                <a:custGeom>
                  <a:avLst/>
                  <a:gdLst>
                    <a:gd name="connsiteX0" fmla="*/ 276896 w 276896"/>
                    <a:gd name="connsiteY0" fmla="*/ 0 h 1690688"/>
                    <a:gd name="connsiteX1" fmla="*/ 210221 w 276896"/>
                    <a:gd name="connsiteY1" fmla="*/ 95250 h 1690688"/>
                    <a:gd name="connsiteX2" fmla="*/ 148309 w 276896"/>
                    <a:gd name="connsiteY2" fmla="*/ 209550 h 1690688"/>
                    <a:gd name="connsiteX3" fmla="*/ 91159 w 276896"/>
                    <a:gd name="connsiteY3" fmla="*/ 338138 h 1690688"/>
                    <a:gd name="connsiteX4" fmla="*/ 48296 w 276896"/>
                    <a:gd name="connsiteY4" fmla="*/ 473869 h 1690688"/>
                    <a:gd name="connsiteX5" fmla="*/ 17340 w 276896"/>
                    <a:gd name="connsiteY5" fmla="*/ 616744 h 1690688"/>
                    <a:gd name="connsiteX6" fmla="*/ 671 w 276896"/>
                    <a:gd name="connsiteY6" fmla="*/ 845344 h 1690688"/>
                    <a:gd name="connsiteX7" fmla="*/ 7815 w 276896"/>
                    <a:gd name="connsiteY7" fmla="*/ 1019175 h 1690688"/>
                    <a:gd name="connsiteX8" fmla="*/ 48296 w 276896"/>
                    <a:gd name="connsiteY8" fmla="*/ 1221582 h 1690688"/>
                    <a:gd name="connsiteX9" fmla="*/ 100684 w 276896"/>
                    <a:gd name="connsiteY9" fmla="*/ 1376363 h 1690688"/>
                    <a:gd name="connsiteX10" fmla="*/ 164977 w 276896"/>
                    <a:gd name="connsiteY10" fmla="*/ 1516857 h 1690688"/>
                    <a:gd name="connsiteX11" fmla="*/ 272134 w 276896"/>
                    <a:gd name="connsiteY11" fmla="*/ 1690688 h 1690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76896" h="1690688">
                      <a:moveTo>
                        <a:pt x="276896" y="0"/>
                      </a:moveTo>
                      <a:cubicBezTo>
                        <a:pt x="254274" y="30162"/>
                        <a:pt x="231652" y="60325"/>
                        <a:pt x="210221" y="95250"/>
                      </a:cubicBezTo>
                      <a:cubicBezTo>
                        <a:pt x="188790" y="130175"/>
                        <a:pt x="168153" y="169069"/>
                        <a:pt x="148309" y="209550"/>
                      </a:cubicBezTo>
                      <a:cubicBezTo>
                        <a:pt x="128465" y="250031"/>
                        <a:pt x="107828" y="294085"/>
                        <a:pt x="91159" y="338138"/>
                      </a:cubicBezTo>
                      <a:cubicBezTo>
                        <a:pt x="74490" y="382191"/>
                        <a:pt x="60599" y="427435"/>
                        <a:pt x="48296" y="473869"/>
                      </a:cubicBezTo>
                      <a:cubicBezTo>
                        <a:pt x="35993" y="520303"/>
                        <a:pt x="25277" y="554832"/>
                        <a:pt x="17340" y="616744"/>
                      </a:cubicBezTo>
                      <a:cubicBezTo>
                        <a:pt x="9403" y="678656"/>
                        <a:pt x="2258" y="778272"/>
                        <a:pt x="671" y="845344"/>
                      </a:cubicBezTo>
                      <a:cubicBezTo>
                        <a:pt x="-916" y="912416"/>
                        <a:pt x="-123" y="956469"/>
                        <a:pt x="7815" y="1019175"/>
                      </a:cubicBezTo>
                      <a:cubicBezTo>
                        <a:pt x="15752" y="1081881"/>
                        <a:pt x="32818" y="1162051"/>
                        <a:pt x="48296" y="1221582"/>
                      </a:cubicBezTo>
                      <a:cubicBezTo>
                        <a:pt x="63774" y="1281113"/>
                        <a:pt x="81237" y="1327151"/>
                        <a:pt x="100684" y="1376363"/>
                      </a:cubicBezTo>
                      <a:cubicBezTo>
                        <a:pt x="120131" y="1425575"/>
                        <a:pt x="136402" y="1464470"/>
                        <a:pt x="164977" y="1516857"/>
                      </a:cubicBezTo>
                      <a:cubicBezTo>
                        <a:pt x="193552" y="1569244"/>
                        <a:pt x="232843" y="1629966"/>
                        <a:pt x="272134" y="1690688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93" name="组合 70">
                  <a:extLst>
                    <a:ext uri="{FF2B5EF4-FFF2-40B4-BE49-F238E27FC236}">
                      <a16:creationId xmlns:a16="http://schemas.microsoft.com/office/drawing/2014/main" id="{582F9E3D-0EBC-47C6-A00E-DD801A966998}"/>
                    </a:ext>
                  </a:extLst>
                </p:cNvPr>
                <p:cNvGrpSpPr/>
                <p:nvPr/>
              </p:nvGrpSpPr>
              <p:grpSpPr>
                <a:xfrm>
                  <a:off x="5147152" y="3177778"/>
                  <a:ext cx="1912937" cy="502444"/>
                  <a:chOff x="5143500" y="2833688"/>
                  <a:chExt cx="1912937" cy="1181100"/>
                </a:xfrm>
              </p:grpSpPr>
              <p:cxnSp>
                <p:nvCxnSpPr>
                  <p:cNvPr id="196" name="直接连接符 73">
                    <a:extLst>
                      <a:ext uri="{FF2B5EF4-FFF2-40B4-BE49-F238E27FC236}">
                        <a16:creationId xmlns:a16="http://schemas.microsoft.com/office/drawing/2014/main" id="{1090BF09-607C-4531-827A-FA3F77DF00AD}"/>
                      </a:ext>
                    </a:extLst>
                  </p:cNvPr>
                  <p:cNvCxnSpPr/>
                  <p:nvPr/>
                </p:nvCxnSpPr>
                <p:spPr>
                  <a:xfrm>
                    <a:off x="5143500" y="2833688"/>
                    <a:ext cx="1912937" cy="0"/>
                  </a:xfrm>
                  <a:prstGeom prst="line">
                    <a:avLst/>
                  </a:prstGeom>
                  <a:ln w="12700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7" name="直接连接符 74">
                    <a:extLst>
                      <a:ext uri="{FF2B5EF4-FFF2-40B4-BE49-F238E27FC236}">
                        <a16:creationId xmlns:a16="http://schemas.microsoft.com/office/drawing/2014/main" id="{024D6BC0-136F-4620-867D-5927C1690B24}"/>
                      </a:ext>
                    </a:extLst>
                  </p:cNvPr>
                  <p:cNvCxnSpPr/>
                  <p:nvPr/>
                </p:nvCxnSpPr>
                <p:spPr>
                  <a:xfrm>
                    <a:off x="5143500" y="4014788"/>
                    <a:ext cx="1912937" cy="0"/>
                  </a:xfrm>
                  <a:prstGeom prst="line">
                    <a:avLst/>
                  </a:prstGeom>
                  <a:ln w="12700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94" name="任意多边形 71">
                  <a:extLst>
                    <a:ext uri="{FF2B5EF4-FFF2-40B4-BE49-F238E27FC236}">
                      <a16:creationId xmlns:a16="http://schemas.microsoft.com/office/drawing/2014/main" id="{85A543B4-CC7A-4C19-894D-25CF1D734279}"/>
                    </a:ext>
                  </a:extLst>
                </p:cNvPr>
                <p:cNvSpPr/>
                <p:nvPr/>
              </p:nvSpPr>
              <p:spPr>
                <a:xfrm>
                  <a:off x="5102224" y="3174085"/>
                  <a:ext cx="47863" cy="514800"/>
                </a:xfrm>
                <a:custGeom>
                  <a:avLst/>
                  <a:gdLst>
                    <a:gd name="connsiteX0" fmla="*/ 276896 w 276896"/>
                    <a:gd name="connsiteY0" fmla="*/ 0 h 1690688"/>
                    <a:gd name="connsiteX1" fmla="*/ 210221 w 276896"/>
                    <a:gd name="connsiteY1" fmla="*/ 95250 h 1690688"/>
                    <a:gd name="connsiteX2" fmla="*/ 148309 w 276896"/>
                    <a:gd name="connsiteY2" fmla="*/ 209550 h 1690688"/>
                    <a:gd name="connsiteX3" fmla="*/ 91159 w 276896"/>
                    <a:gd name="connsiteY3" fmla="*/ 338138 h 1690688"/>
                    <a:gd name="connsiteX4" fmla="*/ 48296 w 276896"/>
                    <a:gd name="connsiteY4" fmla="*/ 473869 h 1690688"/>
                    <a:gd name="connsiteX5" fmla="*/ 17340 w 276896"/>
                    <a:gd name="connsiteY5" fmla="*/ 616744 h 1690688"/>
                    <a:gd name="connsiteX6" fmla="*/ 671 w 276896"/>
                    <a:gd name="connsiteY6" fmla="*/ 845344 h 1690688"/>
                    <a:gd name="connsiteX7" fmla="*/ 7815 w 276896"/>
                    <a:gd name="connsiteY7" fmla="*/ 1019175 h 1690688"/>
                    <a:gd name="connsiteX8" fmla="*/ 48296 w 276896"/>
                    <a:gd name="connsiteY8" fmla="*/ 1221582 h 1690688"/>
                    <a:gd name="connsiteX9" fmla="*/ 100684 w 276896"/>
                    <a:gd name="connsiteY9" fmla="*/ 1376363 h 1690688"/>
                    <a:gd name="connsiteX10" fmla="*/ 164977 w 276896"/>
                    <a:gd name="connsiteY10" fmla="*/ 1516857 h 1690688"/>
                    <a:gd name="connsiteX11" fmla="*/ 272134 w 276896"/>
                    <a:gd name="connsiteY11" fmla="*/ 1690688 h 1690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76896" h="1690688">
                      <a:moveTo>
                        <a:pt x="276896" y="0"/>
                      </a:moveTo>
                      <a:cubicBezTo>
                        <a:pt x="254274" y="30162"/>
                        <a:pt x="231652" y="60325"/>
                        <a:pt x="210221" y="95250"/>
                      </a:cubicBezTo>
                      <a:cubicBezTo>
                        <a:pt x="188790" y="130175"/>
                        <a:pt x="168153" y="169069"/>
                        <a:pt x="148309" y="209550"/>
                      </a:cubicBezTo>
                      <a:cubicBezTo>
                        <a:pt x="128465" y="250031"/>
                        <a:pt x="107828" y="294085"/>
                        <a:pt x="91159" y="338138"/>
                      </a:cubicBezTo>
                      <a:cubicBezTo>
                        <a:pt x="74490" y="382191"/>
                        <a:pt x="60599" y="427435"/>
                        <a:pt x="48296" y="473869"/>
                      </a:cubicBezTo>
                      <a:cubicBezTo>
                        <a:pt x="35993" y="520303"/>
                        <a:pt x="25277" y="554832"/>
                        <a:pt x="17340" y="616744"/>
                      </a:cubicBezTo>
                      <a:cubicBezTo>
                        <a:pt x="9403" y="678656"/>
                        <a:pt x="2258" y="778272"/>
                        <a:pt x="671" y="845344"/>
                      </a:cubicBezTo>
                      <a:cubicBezTo>
                        <a:pt x="-916" y="912416"/>
                        <a:pt x="-123" y="956469"/>
                        <a:pt x="7815" y="1019175"/>
                      </a:cubicBezTo>
                      <a:cubicBezTo>
                        <a:pt x="15752" y="1081881"/>
                        <a:pt x="32818" y="1162051"/>
                        <a:pt x="48296" y="1221582"/>
                      </a:cubicBezTo>
                      <a:cubicBezTo>
                        <a:pt x="63774" y="1281113"/>
                        <a:pt x="81237" y="1327151"/>
                        <a:pt x="100684" y="1376363"/>
                      </a:cubicBezTo>
                      <a:cubicBezTo>
                        <a:pt x="120131" y="1425575"/>
                        <a:pt x="136402" y="1464470"/>
                        <a:pt x="164977" y="1516857"/>
                      </a:cubicBezTo>
                      <a:cubicBezTo>
                        <a:pt x="193552" y="1569244"/>
                        <a:pt x="232843" y="1629966"/>
                        <a:pt x="272134" y="1690688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5" name="任意多边形 72">
                  <a:extLst>
                    <a:ext uri="{FF2B5EF4-FFF2-40B4-BE49-F238E27FC236}">
                      <a16:creationId xmlns:a16="http://schemas.microsoft.com/office/drawing/2014/main" id="{D208AA91-D3BC-4719-B213-8CDE29D3B651}"/>
                    </a:ext>
                  </a:extLst>
                </p:cNvPr>
                <p:cNvSpPr/>
                <p:nvPr/>
              </p:nvSpPr>
              <p:spPr>
                <a:xfrm flipH="1">
                  <a:off x="7054729" y="3170184"/>
                  <a:ext cx="47863" cy="514800"/>
                </a:xfrm>
                <a:custGeom>
                  <a:avLst/>
                  <a:gdLst>
                    <a:gd name="connsiteX0" fmla="*/ 276896 w 276896"/>
                    <a:gd name="connsiteY0" fmla="*/ 0 h 1690688"/>
                    <a:gd name="connsiteX1" fmla="*/ 210221 w 276896"/>
                    <a:gd name="connsiteY1" fmla="*/ 95250 h 1690688"/>
                    <a:gd name="connsiteX2" fmla="*/ 148309 w 276896"/>
                    <a:gd name="connsiteY2" fmla="*/ 209550 h 1690688"/>
                    <a:gd name="connsiteX3" fmla="*/ 91159 w 276896"/>
                    <a:gd name="connsiteY3" fmla="*/ 338138 h 1690688"/>
                    <a:gd name="connsiteX4" fmla="*/ 48296 w 276896"/>
                    <a:gd name="connsiteY4" fmla="*/ 473869 h 1690688"/>
                    <a:gd name="connsiteX5" fmla="*/ 17340 w 276896"/>
                    <a:gd name="connsiteY5" fmla="*/ 616744 h 1690688"/>
                    <a:gd name="connsiteX6" fmla="*/ 671 w 276896"/>
                    <a:gd name="connsiteY6" fmla="*/ 845344 h 1690688"/>
                    <a:gd name="connsiteX7" fmla="*/ 7815 w 276896"/>
                    <a:gd name="connsiteY7" fmla="*/ 1019175 h 1690688"/>
                    <a:gd name="connsiteX8" fmla="*/ 48296 w 276896"/>
                    <a:gd name="connsiteY8" fmla="*/ 1221582 h 1690688"/>
                    <a:gd name="connsiteX9" fmla="*/ 100684 w 276896"/>
                    <a:gd name="connsiteY9" fmla="*/ 1376363 h 1690688"/>
                    <a:gd name="connsiteX10" fmla="*/ 164977 w 276896"/>
                    <a:gd name="connsiteY10" fmla="*/ 1516857 h 1690688"/>
                    <a:gd name="connsiteX11" fmla="*/ 272134 w 276896"/>
                    <a:gd name="connsiteY11" fmla="*/ 1690688 h 1690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76896" h="1690688">
                      <a:moveTo>
                        <a:pt x="276896" y="0"/>
                      </a:moveTo>
                      <a:cubicBezTo>
                        <a:pt x="254274" y="30162"/>
                        <a:pt x="231652" y="60325"/>
                        <a:pt x="210221" y="95250"/>
                      </a:cubicBezTo>
                      <a:cubicBezTo>
                        <a:pt x="188790" y="130175"/>
                        <a:pt x="168153" y="169069"/>
                        <a:pt x="148309" y="209550"/>
                      </a:cubicBezTo>
                      <a:cubicBezTo>
                        <a:pt x="128465" y="250031"/>
                        <a:pt x="107828" y="294085"/>
                        <a:pt x="91159" y="338138"/>
                      </a:cubicBezTo>
                      <a:cubicBezTo>
                        <a:pt x="74490" y="382191"/>
                        <a:pt x="60599" y="427435"/>
                        <a:pt x="48296" y="473869"/>
                      </a:cubicBezTo>
                      <a:cubicBezTo>
                        <a:pt x="35993" y="520303"/>
                        <a:pt x="25277" y="554832"/>
                        <a:pt x="17340" y="616744"/>
                      </a:cubicBezTo>
                      <a:cubicBezTo>
                        <a:pt x="9403" y="678656"/>
                        <a:pt x="2258" y="778272"/>
                        <a:pt x="671" y="845344"/>
                      </a:cubicBezTo>
                      <a:cubicBezTo>
                        <a:pt x="-916" y="912416"/>
                        <a:pt x="-123" y="956469"/>
                        <a:pt x="7815" y="1019175"/>
                      </a:cubicBezTo>
                      <a:cubicBezTo>
                        <a:pt x="15752" y="1081881"/>
                        <a:pt x="32818" y="1162051"/>
                        <a:pt x="48296" y="1221582"/>
                      </a:cubicBezTo>
                      <a:cubicBezTo>
                        <a:pt x="63774" y="1281113"/>
                        <a:pt x="81237" y="1327151"/>
                        <a:pt x="100684" y="1376363"/>
                      </a:cubicBezTo>
                      <a:cubicBezTo>
                        <a:pt x="120131" y="1425575"/>
                        <a:pt x="136402" y="1464470"/>
                        <a:pt x="164977" y="1516857"/>
                      </a:cubicBezTo>
                      <a:cubicBezTo>
                        <a:pt x="193552" y="1569244"/>
                        <a:pt x="232843" y="1629966"/>
                        <a:pt x="272134" y="1690688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63" name="任意多边形 37">
                <a:extLst>
                  <a:ext uri="{FF2B5EF4-FFF2-40B4-BE49-F238E27FC236}">
                    <a16:creationId xmlns:a16="http://schemas.microsoft.com/office/drawing/2014/main" id="{E8C40127-F8FE-4576-85E7-AD0145B42BC7}"/>
                  </a:ext>
                </a:extLst>
              </p:cNvPr>
              <p:cNvSpPr/>
              <p:nvPr/>
            </p:nvSpPr>
            <p:spPr>
              <a:xfrm>
                <a:off x="4670788" y="2535261"/>
                <a:ext cx="464772" cy="1787479"/>
              </a:xfrm>
              <a:custGeom>
                <a:avLst/>
                <a:gdLst>
                  <a:gd name="connsiteX0" fmla="*/ 276896 w 276896"/>
                  <a:gd name="connsiteY0" fmla="*/ 0 h 1690688"/>
                  <a:gd name="connsiteX1" fmla="*/ 210221 w 276896"/>
                  <a:gd name="connsiteY1" fmla="*/ 95250 h 1690688"/>
                  <a:gd name="connsiteX2" fmla="*/ 148309 w 276896"/>
                  <a:gd name="connsiteY2" fmla="*/ 209550 h 1690688"/>
                  <a:gd name="connsiteX3" fmla="*/ 91159 w 276896"/>
                  <a:gd name="connsiteY3" fmla="*/ 338138 h 1690688"/>
                  <a:gd name="connsiteX4" fmla="*/ 48296 w 276896"/>
                  <a:gd name="connsiteY4" fmla="*/ 473869 h 1690688"/>
                  <a:gd name="connsiteX5" fmla="*/ 17340 w 276896"/>
                  <a:gd name="connsiteY5" fmla="*/ 616744 h 1690688"/>
                  <a:gd name="connsiteX6" fmla="*/ 671 w 276896"/>
                  <a:gd name="connsiteY6" fmla="*/ 845344 h 1690688"/>
                  <a:gd name="connsiteX7" fmla="*/ 7815 w 276896"/>
                  <a:gd name="connsiteY7" fmla="*/ 1019175 h 1690688"/>
                  <a:gd name="connsiteX8" fmla="*/ 48296 w 276896"/>
                  <a:gd name="connsiteY8" fmla="*/ 1221582 h 1690688"/>
                  <a:gd name="connsiteX9" fmla="*/ 100684 w 276896"/>
                  <a:gd name="connsiteY9" fmla="*/ 1376363 h 1690688"/>
                  <a:gd name="connsiteX10" fmla="*/ 164977 w 276896"/>
                  <a:gd name="connsiteY10" fmla="*/ 1516857 h 1690688"/>
                  <a:gd name="connsiteX11" fmla="*/ 272134 w 276896"/>
                  <a:gd name="connsiteY11" fmla="*/ 1690688 h 1690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6896" h="1690688">
                    <a:moveTo>
                      <a:pt x="276896" y="0"/>
                    </a:moveTo>
                    <a:cubicBezTo>
                      <a:pt x="254274" y="30162"/>
                      <a:pt x="231652" y="60325"/>
                      <a:pt x="210221" y="95250"/>
                    </a:cubicBezTo>
                    <a:cubicBezTo>
                      <a:pt x="188790" y="130175"/>
                      <a:pt x="168153" y="169069"/>
                      <a:pt x="148309" y="209550"/>
                    </a:cubicBezTo>
                    <a:cubicBezTo>
                      <a:pt x="128465" y="250031"/>
                      <a:pt x="107828" y="294085"/>
                      <a:pt x="91159" y="338138"/>
                    </a:cubicBezTo>
                    <a:cubicBezTo>
                      <a:pt x="74490" y="382191"/>
                      <a:pt x="60599" y="427435"/>
                      <a:pt x="48296" y="473869"/>
                    </a:cubicBezTo>
                    <a:cubicBezTo>
                      <a:pt x="35993" y="520303"/>
                      <a:pt x="25277" y="554832"/>
                      <a:pt x="17340" y="616744"/>
                    </a:cubicBezTo>
                    <a:cubicBezTo>
                      <a:pt x="9403" y="678656"/>
                      <a:pt x="2258" y="778272"/>
                      <a:pt x="671" y="845344"/>
                    </a:cubicBezTo>
                    <a:cubicBezTo>
                      <a:pt x="-916" y="912416"/>
                      <a:pt x="-123" y="956469"/>
                      <a:pt x="7815" y="1019175"/>
                    </a:cubicBezTo>
                    <a:cubicBezTo>
                      <a:pt x="15752" y="1081881"/>
                      <a:pt x="32818" y="1162051"/>
                      <a:pt x="48296" y="1221582"/>
                    </a:cubicBezTo>
                    <a:cubicBezTo>
                      <a:pt x="63774" y="1281113"/>
                      <a:pt x="81237" y="1327151"/>
                      <a:pt x="100684" y="1376363"/>
                    </a:cubicBezTo>
                    <a:cubicBezTo>
                      <a:pt x="120131" y="1425575"/>
                      <a:pt x="136402" y="1464470"/>
                      <a:pt x="164977" y="1516857"/>
                    </a:cubicBezTo>
                    <a:cubicBezTo>
                      <a:pt x="193552" y="1569244"/>
                      <a:pt x="232843" y="1629966"/>
                      <a:pt x="272134" y="1690688"/>
                    </a:cubicBezTo>
                  </a:path>
                </a:pathLst>
              </a:custGeom>
              <a:noFill/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64" name="组合 38">
                <a:extLst>
                  <a:ext uri="{FF2B5EF4-FFF2-40B4-BE49-F238E27FC236}">
                    <a16:creationId xmlns:a16="http://schemas.microsoft.com/office/drawing/2014/main" id="{DA4C0D47-A7B3-4DC0-8546-345F772E0ACE}"/>
                  </a:ext>
                </a:extLst>
              </p:cNvPr>
              <p:cNvGrpSpPr/>
              <p:nvPr/>
            </p:nvGrpSpPr>
            <p:grpSpPr>
              <a:xfrm>
                <a:off x="5130127" y="2668409"/>
                <a:ext cx="1912937" cy="1521182"/>
                <a:chOff x="5138066" y="2592181"/>
                <a:chExt cx="1912937" cy="1762125"/>
              </a:xfrm>
            </p:grpSpPr>
            <p:cxnSp>
              <p:nvCxnSpPr>
                <p:cNvPr id="187" name="直接连接符 64">
                  <a:extLst>
                    <a:ext uri="{FF2B5EF4-FFF2-40B4-BE49-F238E27FC236}">
                      <a16:creationId xmlns:a16="http://schemas.microsoft.com/office/drawing/2014/main" id="{8A1C26D4-D19C-4F69-8C96-542880DFF3A3}"/>
                    </a:ext>
                  </a:extLst>
                </p:cNvPr>
                <p:cNvCxnSpPr/>
                <p:nvPr/>
              </p:nvCxnSpPr>
              <p:spPr>
                <a:xfrm>
                  <a:off x="5138066" y="2592181"/>
                  <a:ext cx="1912937" cy="0"/>
                </a:xfrm>
                <a:prstGeom prst="line">
                  <a:avLst/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直接连接符 65">
                  <a:extLst>
                    <a:ext uri="{FF2B5EF4-FFF2-40B4-BE49-F238E27FC236}">
                      <a16:creationId xmlns:a16="http://schemas.microsoft.com/office/drawing/2014/main" id="{2A6B9BF9-A58C-45B3-929D-1A8CF26847A0}"/>
                    </a:ext>
                  </a:extLst>
                </p:cNvPr>
                <p:cNvCxnSpPr/>
                <p:nvPr/>
              </p:nvCxnSpPr>
              <p:spPr>
                <a:xfrm>
                  <a:off x="5138066" y="4354306"/>
                  <a:ext cx="1912937" cy="0"/>
                </a:xfrm>
                <a:prstGeom prst="line">
                  <a:avLst/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5" name="组合 39">
                <a:extLst>
                  <a:ext uri="{FF2B5EF4-FFF2-40B4-BE49-F238E27FC236}">
                    <a16:creationId xmlns:a16="http://schemas.microsoft.com/office/drawing/2014/main" id="{3B91A5EB-4BA3-4FF8-B131-7FFEEA86BA76}"/>
                  </a:ext>
                </a:extLst>
              </p:cNvPr>
              <p:cNvGrpSpPr/>
              <p:nvPr/>
            </p:nvGrpSpPr>
            <p:grpSpPr>
              <a:xfrm>
                <a:off x="5130127" y="2535261"/>
                <a:ext cx="1912937" cy="1787479"/>
                <a:chOff x="5138066" y="2439780"/>
                <a:chExt cx="1912937" cy="2070601"/>
              </a:xfrm>
            </p:grpSpPr>
            <p:cxnSp>
              <p:nvCxnSpPr>
                <p:cNvPr id="185" name="直接连接符 61">
                  <a:extLst>
                    <a:ext uri="{FF2B5EF4-FFF2-40B4-BE49-F238E27FC236}">
                      <a16:creationId xmlns:a16="http://schemas.microsoft.com/office/drawing/2014/main" id="{C10EAC4F-2AEF-4612-8117-5F07273A5966}"/>
                    </a:ext>
                  </a:extLst>
                </p:cNvPr>
                <p:cNvCxnSpPr/>
                <p:nvPr/>
              </p:nvCxnSpPr>
              <p:spPr>
                <a:xfrm>
                  <a:off x="5138066" y="2439780"/>
                  <a:ext cx="1912937" cy="0"/>
                </a:xfrm>
                <a:prstGeom prst="line">
                  <a:avLst/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直接连接符 63">
                  <a:extLst>
                    <a:ext uri="{FF2B5EF4-FFF2-40B4-BE49-F238E27FC236}">
                      <a16:creationId xmlns:a16="http://schemas.microsoft.com/office/drawing/2014/main" id="{B1CCF5BE-0DC0-4B5F-AE3F-1E6DA30D436E}"/>
                    </a:ext>
                  </a:extLst>
                </p:cNvPr>
                <p:cNvCxnSpPr/>
                <p:nvPr/>
              </p:nvCxnSpPr>
              <p:spPr>
                <a:xfrm>
                  <a:off x="5138066" y="4510381"/>
                  <a:ext cx="1912937" cy="0"/>
                </a:xfrm>
                <a:prstGeom prst="line">
                  <a:avLst/>
                </a:prstGeom>
                <a:ln w="127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6" name="任意多边形 40">
                <a:extLst>
                  <a:ext uri="{FF2B5EF4-FFF2-40B4-BE49-F238E27FC236}">
                    <a16:creationId xmlns:a16="http://schemas.microsoft.com/office/drawing/2014/main" id="{C64EE6DE-DEC5-404E-B34E-A617E8B741FD}"/>
                  </a:ext>
                </a:extLst>
              </p:cNvPr>
              <p:cNvSpPr/>
              <p:nvPr/>
            </p:nvSpPr>
            <p:spPr>
              <a:xfrm>
                <a:off x="4778374" y="2668409"/>
                <a:ext cx="362308" cy="1521183"/>
              </a:xfrm>
              <a:custGeom>
                <a:avLst/>
                <a:gdLst>
                  <a:gd name="connsiteX0" fmla="*/ 276896 w 276896"/>
                  <a:gd name="connsiteY0" fmla="*/ 0 h 1690688"/>
                  <a:gd name="connsiteX1" fmla="*/ 210221 w 276896"/>
                  <a:gd name="connsiteY1" fmla="*/ 95250 h 1690688"/>
                  <a:gd name="connsiteX2" fmla="*/ 148309 w 276896"/>
                  <a:gd name="connsiteY2" fmla="*/ 209550 h 1690688"/>
                  <a:gd name="connsiteX3" fmla="*/ 91159 w 276896"/>
                  <a:gd name="connsiteY3" fmla="*/ 338138 h 1690688"/>
                  <a:gd name="connsiteX4" fmla="*/ 48296 w 276896"/>
                  <a:gd name="connsiteY4" fmla="*/ 473869 h 1690688"/>
                  <a:gd name="connsiteX5" fmla="*/ 17340 w 276896"/>
                  <a:gd name="connsiteY5" fmla="*/ 616744 h 1690688"/>
                  <a:gd name="connsiteX6" fmla="*/ 671 w 276896"/>
                  <a:gd name="connsiteY6" fmla="*/ 845344 h 1690688"/>
                  <a:gd name="connsiteX7" fmla="*/ 7815 w 276896"/>
                  <a:gd name="connsiteY7" fmla="*/ 1019175 h 1690688"/>
                  <a:gd name="connsiteX8" fmla="*/ 48296 w 276896"/>
                  <a:gd name="connsiteY8" fmla="*/ 1221582 h 1690688"/>
                  <a:gd name="connsiteX9" fmla="*/ 100684 w 276896"/>
                  <a:gd name="connsiteY9" fmla="*/ 1376363 h 1690688"/>
                  <a:gd name="connsiteX10" fmla="*/ 164977 w 276896"/>
                  <a:gd name="connsiteY10" fmla="*/ 1516857 h 1690688"/>
                  <a:gd name="connsiteX11" fmla="*/ 272134 w 276896"/>
                  <a:gd name="connsiteY11" fmla="*/ 1690688 h 1690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6896" h="1690688">
                    <a:moveTo>
                      <a:pt x="276896" y="0"/>
                    </a:moveTo>
                    <a:cubicBezTo>
                      <a:pt x="254274" y="30162"/>
                      <a:pt x="231652" y="60325"/>
                      <a:pt x="210221" y="95250"/>
                    </a:cubicBezTo>
                    <a:cubicBezTo>
                      <a:pt x="188790" y="130175"/>
                      <a:pt x="168153" y="169069"/>
                      <a:pt x="148309" y="209550"/>
                    </a:cubicBezTo>
                    <a:cubicBezTo>
                      <a:pt x="128465" y="250031"/>
                      <a:pt x="107828" y="294085"/>
                      <a:pt x="91159" y="338138"/>
                    </a:cubicBezTo>
                    <a:cubicBezTo>
                      <a:pt x="74490" y="382191"/>
                      <a:pt x="60599" y="427435"/>
                      <a:pt x="48296" y="473869"/>
                    </a:cubicBezTo>
                    <a:cubicBezTo>
                      <a:pt x="35993" y="520303"/>
                      <a:pt x="25277" y="554832"/>
                      <a:pt x="17340" y="616744"/>
                    </a:cubicBezTo>
                    <a:cubicBezTo>
                      <a:pt x="9403" y="678656"/>
                      <a:pt x="2258" y="778272"/>
                      <a:pt x="671" y="845344"/>
                    </a:cubicBezTo>
                    <a:cubicBezTo>
                      <a:pt x="-916" y="912416"/>
                      <a:pt x="-123" y="956469"/>
                      <a:pt x="7815" y="1019175"/>
                    </a:cubicBezTo>
                    <a:cubicBezTo>
                      <a:pt x="15752" y="1081881"/>
                      <a:pt x="32818" y="1162051"/>
                      <a:pt x="48296" y="1221582"/>
                    </a:cubicBezTo>
                    <a:cubicBezTo>
                      <a:pt x="63774" y="1281113"/>
                      <a:pt x="81237" y="1327151"/>
                      <a:pt x="100684" y="1376363"/>
                    </a:cubicBezTo>
                    <a:cubicBezTo>
                      <a:pt x="120131" y="1425575"/>
                      <a:pt x="136402" y="1464470"/>
                      <a:pt x="164977" y="1516857"/>
                    </a:cubicBezTo>
                    <a:cubicBezTo>
                      <a:pt x="193552" y="1569244"/>
                      <a:pt x="232843" y="1629966"/>
                      <a:pt x="272134" y="1690688"/>
                    </a:cubicBezTo>
                  </a:path>
                </a:pathLst>
              </a:custGeom>
              <a:noFill/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任意多边形 41">
                <a:extLst>
                  <a:ext uri="{FF2B5EF4-FFF2-40B4-BE49-F238E27FC236}">
                    <a16:creationId xmlns:a16="http://schemas.microsoft.com/office/drawing/2014/main" id="{13C7325C-519B-453C-A56D-1983EAF0B349}"/>
                  </a:ext>
                </a:extLst>
              </p:cNvPr>
              <p:cNvSpPr/>
              <p:nvPr/>
            </p:nvSpPr>
            <p:spPr>
              <a:xfrm flipH="1">
                <a:off x="7032256" y="2671385"/>
                <a:ext cx="362308" cy="1521183"/>
              </a:xfrm>
              <a:custGeom>
                <a:avLst/>
                <a:gdLst>
                  <a:gd name="connsiteX0" fmla="*/ 276896 w 276896"/>
                  <a:gd name="connsiteY0" fmla="*/ 0 h 1690688"/>
                  <a:gd name="connsiteX1" fmla="*/ 210221 w 276896"/>
                  <a:gd name="connsiteY1" fmla="*/ 95250 h 1690688"/>
                  <a:gd name="connsiteX2" fmla="*/ 148309 w 276896"/>
                  <a:gd name="connsiteY2" fmla="*/ 209550 h 1690688"/>
                  <a:gd name="connsiteX3" fmla="*/ 91159 w 276896"/>
                  <a:gd name="connsiteY3" fmla="*/ 338138 h 1690688"/>
                  <a:gd name="connsiteX4" fmla="*/ 48296 w 276896"/>
                  <a:gd name="connsiteY4" fmla="*/ 473869 h 1690688"/>
                  <a:gd name="connsiteX5" fmla="*/ 17340 w 276896"/>
                  <a:gd name="connsiteY5" fmla="*/ 616744 h 1690688"/>
                  <a:gd name="connsiteX6" fmla="*/ 671 w 276896"/>
                  <a:gd name="connsiteY6" fmla="*/ 845344 h 1690688"/>
                  <a:gd name="connsiteX7" fmla="*/ 7815 w 276896"/>
                  <a:gd name="connsiteY7" fmla="*/ 1019175 h 1690688"/>
                  <a:gd name="connsiteX8" fmla="*/ 48296 w 276896"/>
                  <a:gd name="connsiteY8" fmla="*/ 1221582 h 1690688"/>
                  <a:gd name="connsiteX9" fmla="*/ 100684 w 276896"/>
                  <a:gd name="connsiteY9" fmla="*/ 1376363 h 1690688"/>
                  <a:gd name="connsiteX10" fmla="*/ 164977 w 276896"/>
                  <a:gd name="connsiteY10" fmla="*/ 1516857 h 1690688"/>
                  <a:gd name="connsiteX11" fmla="*/ 272134 w 276896"/>
                  <a:gd name="connsiteY11" fmla="*/ 1690688 h 1690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6896" h="1690688">
                    <a:moveTo>
                      <a:pt x="276896" y="0"/>
                    </a:moveTo>
                    <a:cubicBezTo>
                      <a:pt x="254274" y="30162"/>
                      <a:pt x="231652" y="60325"/>
                      <a:pt x="210221" y="95250"/>
                    </a:cubicBezTo>
                    <a:cubicBezTo>
                      <a:pt x="188790" y="130175"/>
                      <a:pt x="168153" y="169069"/>
                      <a:pt x="148309" y="209550"/>
                    </a:cubicBezTo>
                    <a:cubicBezTo>
                      <a:pt x="128465" y="250031"/>
                      <a:pt x="107828" y="294085"/>
                      <a:pt x="91159" y="338138"/>
                    </a:cubicBezTo>
                    <a:cubicBezTo>
                      <a:pt x="74490" y="382191"/>
                      <a:pt x="60599" y="427435"/>
                      <a:pt x="48296" y="473869"/>
                    </a:cubicBezTo>
                    <a:cubicBezTo>
                      <a:pt x="35993" y="520303"/>
                      <a:pt x="25277" y="554832"/>
                      <a:pt x="17340" y="616744"/>
                    </a:cubicBezTo>
                    <a:cubicBezTo>
                      <a:pt x="9403" y="678656"/>
                      <a:pt x="2258" y="778272"/>
                      <a:pt x="671" y="845344"/>
                    </a:cubicBezTo>
                    <a:cubicBezTo>
                      <a:pt x="-916" y="912416"/>
                      <a:pt x="-123" y="956469"/>
                      <a:pt x="7815" y="1019175"/>
                    </a:cubicBezTo>
                    <a:cubicBezTo>
                      <a:pt x="15752" y="1081881"/>
                      <a:pt x="32818" y="1162051"/>
                      <a:pt x="48296" y="1221582"/>
                    </a:cubicBezTo>
                    <a:cubicBezTo>
                      <a:pt x="63774" y="1281113"/>
                      <a:pt x="81237" y="1327151"/>
                      <a:pt x="100684" y="1376363"/>
                    </a:cubicBezTo>
                    <a:cubicBezTo>
                      <a:pt x="120131" y="1425575"/>
                      <a:pt x="136402" y="1464470"/>
                      <a:pt x="164977" y="1516857"/>
                    </a:cubicBezTo>
                    <a:cubicBezTo>
                      <a:pt x="193552" y="1569244"/>
                      <a:pt x="232843" y="1629966"/>
                      <a:pt x="272134" y="1690688"/>
                    </a:cubicBezTo>
                  </a:path>
                </a:pathLst>
              </a:custGeom>
              <a:noFill/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8" name="任意多边形 42">
                <a:extLst>
                  <a:ext uri="{FF2B5EF4-FFF2-40B4-BE49-F238E27FC236}">
                    <a16:creationId xmlns:a16="http://schemas.microsoft.com/office/drawing/2014/main" id="{FF39B0EB-FB16-4857-AA88-1FE28F500B29}"/>
                  </a:ext>
                </a:extLst>
              </p:cNvPr>
              <p:cNvSpPr/>
              <p:nvPr/>
            </p:nvSpPr>
            <p:spPr>
              <a:xfrm flipH="1">
                <a:off x="7031028" y="2538237"/>
                <a:ext cx="464772" cy="1787479"/>
              </a:xfrm>
              <a:custGeom>
                <a:avLst/>
                <a:gdLst>
                  <a:gd name="connsiteX0" fmla="*/ 276896 w 276896"/>
                  <a:gd name="connsiteY0" fmla="*/ 0 h 1690688"/>
                  <a:gd name="connsiteX1" fmla="*/ 210221 w 276896"/>
                  <a:gd name="connsiteY1" fmla="*/ 95250 h 1690688"/>
                  <a:gd name="connsiteX2" fmla="*/ 148309 w 276896"/>
                  <a:gd name="connsiteY2" fmla="*/ 209550 h 1690688"/>
                  <a:gd name="connsiteX3" fmla="*/ 91159 w 276896"/>
                  <a:gd name="connsiteY3" fmla="*/ 338138 h 1690688"/>
                  <a:gd name="connsiteX4" fmla="*/ 48296 w 276896"/>
                  <a:gd name="connsiteY4" fmla="*/ 473869 h 1690688"/>
                  <a:gd name="connsiteX5" fmla="*/ 17340 w 276896"/>
                  <a:gd name="connsiteY5" fmla="*/ 616744 h 1690688"/>
                  <a:gd name="connsiteX6" fmla="*/ 671 w 276896"/>
                  <a:gd name="connsiteY6" fmla="*/ 845344 h 1690688"/>
                  <a:gd name="connsiteX7" fmla="*/ 7815 w 276896"/>
                  <a:gd name="connsiteY7" fmla="*/ 1019175 h 1690688"/>
                  <a:gd name="connsiteX8" fmla="*/ 48296 w 276896"/>
                  <a:gd name="connsiteY8" fmla="*/ 1221582 h 1690688"/>
                  <a:gd name="connsiteX9" fmla="*/ 100684 w 276896"/>
                  <a:gd name="connsiteY9" fmla="*/ 1376363 h 1690688"/>
                  <a:gd name="connsiteX10" fmla="*/ 164977 w 276896"/>
                  <a:gd name="connsiteY10" fmla="*/ 1516857 h 1690688"/>
                  <a:gd name="connsiteX11" fmla="*/ 272134 w 276896"/>
                  <a:gd name="connsiteY11" fmla="*/ 1690688 h 1690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6896" h="1690688">
                    <a:moveTo>
                      <a:pt x="276896" y="0"/>
                    </a:moveTo>
                    <a:cubicBezTo>
                      <a:pt x="254274" y="30162"/>
                      <a:pt x="231652" y="60325"/>
                      <a:pt x="210221" y="95250"/>
                    </a:cubicBezTo>
                    <a:cubicBezTo>
                      <a:pt x="188790" y="130175"/>
                      <a:pt x="168153" y="169069"/>
                      <a:pt x="148309" y="209550"/>
                    </a:cubicBezTo>
                    <a:cubicBezTo>
                      <a:pt x="128465" y="250031"/>
                      <a:pt x="107828" y="294085"/>
                      <a:pt x="91159" y="338138"/>
                    </a:cubicBezTo>
                    <a:cubicBezTo>
                      <a:pt x="74490" y="382191"/>
                      <a:pt x="60599" y="427435"/>
                      <a:pt x="48296" y="473869"/>
                    </a:cubicBezTo>
                    <a:cubicBezTo>
                      <a:pt x="35993" y="520303"/>
                      <a:pt x="25277" y="554832"/>
                      <a:pt x="17340" y="616744"/>
                    </a:cubicBezTo>
                    <a:cubicBezTo>
                      <a:pt x="9403" y="678656"/>
                      <a:pt x="2258" y="778272"/>
                      <a:pt x="671" y="845344"/>
                    </a:cubicBezTo>
                    <a:cubicBezTo>
                      <a:pt x="-916" y="912416"/>
                      <a:pt x="-123" y="956469"/>
                      <a:pt x="7815" y="1019175"/>
                    </a:cubicBezTo>
                    <a:cubicBezTo>
                      <a:pt x="15752" y="1081881"/>
                      <a:pt x="32818" y="1162051"/>
                      <a:pt x="48296" y="1221582"/>
                    </a:cubicBezTo>
                    <a:cubicBezTo>
                      <a:pt x="63774" y="1281113"/>
                      <a:pt x="81237" y="1327151"/>
                      <a:pt x="100684" y="1376363"/>
                    </a:cubicBezTo>
                    <a:cubicBezTo>
                      <a:pt x="120131" y="1425575"/>
                      <a:pt x="136402" y="1464470"/>
                      <a:pt x="164977" y="1516857"/>
                    </a:cubicBezTo>
                    <a:cubicBezTo>
                      <a:pt x="193552" y="1569244"/>
                      <a:pt x="232843" y="1629966"/>
                      <a:pt x="272134" y="1690688"/>
                    </a:cubicBezTo>
                  </a:path>
                </a:pathLst>
              </a:custGeom>
              <a:noFill/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9" name="矩形 43">
                <a:extLst>
                  <a:ext uri="{FF2B5EF4-FFF2-40B4-BE49-F238E27FC236}">
                    <a16:creationId xmlns:a16="http://schemas.microsoft.com/office/drawing/2014/main" id="{5BFC13E1-5B35-4E26-A1BD-593C641F8B7B}"/>
                  </a:ext>
                </a:extLst>
              </p:cNvPr>
              <p:cNvSpPr/>
              <p:nvPr/>
            </p:nvSpPr>
            <p:spPr>
              <a:xfrm>
                <a:off x="4195761" y="2529779"/>
                <a:ext cx="655650" cy="8937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0" name="矩形 44">
                <a:extLst>
                  <a:ext uri="{FF2B5EF4-FFF2-40B4-BE49-F238E27FC236}">
                    <a16:creationId xmlns:a16="http://schemas.microsoft.com/office/drawing/2014/main" id="{33D5DAE4-ACC4-495C-B79A-EF4D35DED33C}"/>
                  </a:ext>
                </a:extLst>
              </p:cNvPr>
              <p:cNvSpPr/>
              <p:nvPr/>
            </p:nvSpPr>
            <p:spPr>
              <a:xfrm>
                <a:off x="4195761" y="3437003"/>
                <a:ext cx="655650" cy="8937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1" name="矩形 45">
                <a:extLst>
                  <a:ext uri="{FF2B5EF4-FFF2-40B4-BE49-F238E27FC236}">
                    <a16:creationId xmlns:a16="http://schemas.microsoft.com/office/drawing/2014/main" id="{0ABD3EBE-A951-4BB8-B07C-4203AB74A6C6}"/>
                  </a:ext>
                </a:extLst>
              </p:cNvPr>
              <p:cNvSpPr/>
              <p:nvPr/>
            </p:nvSpPr>
            <p:spPr>
              <a:xfrm>
                <a:off x="7337399" y="2530137"/>
                <a:ext cx="655650" cy="8937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2" name="矩形 46">
                <a:extLst>
                  <a:ext uri="{FF2B5EF4-FFF2-40B4-BE49-F238E27FC236}">
                    <a16:creationId xmlns:a16="http://schemas.microsoft.com/office/drawing/2014/main" id="{506B6EC5-1832-4B9F-BD65-86F302C7C72B}"/>
                  </a:ext>
                </a:extLst>
              </p:cNvPr>
              <p:cNvSpPr/>
              <p:nvPr/>
            </p:nvSpPr>
            <p:spPr>
              <a:xfrm>
                <a:off x="7337399" y="3437362"/>
                <a:ext cx="655650" cy="8937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73" name="组合 47">
                <a:extLst>
                  <a:ext uri="{FF2B5EF4-FFF2-40B4-BE49-F238E27FC236}">
                    <a16:creationId xmlns:a16="http://schemas.microsoft.com/office/drawing/2014/main" id="{0962FF29-9BDA-48FE-8BA6-1F54FBC1D4BA}"/>
                  </a:ext>
                </a:extLst>
              </p:cNvPr>
              <p:cNvGrpSpPr/>
              <p:nvPr/>
            </p:nvGrpSpPr>
            <p:grpSpPr>
              <a:xfrm>
                <a:off x="3430599" y="2850753"/>
                <a:ext cx="1435101" cy="1156495"/>
                <a:chOff x="3430599" y="2849510"/>
                <a:chExt cx="1435101" cy="1156495"/>
              </a:xfrm>
            </p:grpSpPr>
            <p:cxnSp>
              <p:nvCxnSpPr>
                <p:cNvPr id="181" name="直接箭头连接符 55">
                  <a:extLst>
                    <a:ext uri="{FF2B5EF4-FFF2-40B4-BE49-F238E27FC236}">
                      <a16:creationId xmlns:a16="http://schemas.microsoft.com/office/drawing/2014/main" id="{65D8186D-6F69-4F60-83C5-8CCF30AFC031}"/>
                    </a:ext>
                  </a:extLst>
                </p:cNvPr>
                <p:cNvCxnSpPr/>
                <p:nvPr/>
              </p:nvCxnSpPr>
              <p:spPr>
                <a:xfrm flipH="1">
                  <a:off x="3436950" y="2849510"/>
                  <a:ext cx="1428750" cy="0"/>
                </a:xfrm>
                <a:prstGeom prst="straightConnector1">
                  <a:avLst/>
                </a:prstGeom>
                <a:ln w="12700">
                  <a:solidFill>
                    <a:schemeClr val="accent1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直接箭头连接符 56">
                  <a:extLst>
                    <a:ext uri="{FF2B5EF4-FFF2-40B4-BE49-F238E27FC236}">
                      <a16:creationId xmlns:a16="http://schemas.microsoft.com/office/drawing/2014/main" id="{4035142E-E527-4DD9-A0B4-201CF98AF6F4}"/>
                    </a:ext>
                  </a:extLst>
                </p:cNvPr>
                <p:cNvCxnSpPr/>
                <p:nvPr/>
              </p:nvCxnSpPr>
              <p:spPr>
                <a:xfrm flipH="1">
                  <a:off x="3435361" y="3065409"/>
                  <a:ext cx="1428750" cy="0"/>
                </a:xfrm>
                <a:prstGeom prst="straightConnector1">
                  <a:avLst/>
                </a:prstGeom>
                <a:ln w="12700">
                  <a:solidFill>
                    <a:schemeClr val="accent1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直接箭头连接符 57">
                  <a:extLst>
                    <a:ext uri="{FF2B5EF4-FFF2-40B4-BE49-F238E27FC236}">
                      <a16:creationId xmlns:a16="http://schemas.microsoft.com/office/drawing/2014/main" id="{D996F74A-D9D6-48F4-A96F-A206B1248CB6}"/>
                    </a:ext>
                  </a:extLst>
                </p:cNvPr>
                <p:cNvCxnSpPr/>
                <p:nvPr/>
              </p:nvCxnSpPr>
              <p:spPr>
                <a:xfrm>
                  <a:off x="3432186" y="3794867"/>
                  <a:ext cx="1428750" cy="0"/>
                </a:xfrm>
                <a:prstGeom prst="straightConnector1">
                  <a:avLst/>
                </a:prstGeom>
                <a:ln w="12700">
                  <a:solidFill>
                    <a:schemeClr val="accent1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直接箭头连接符 58">
                  <a:extLst>
                    <a:ext uri="{FF2B5EF4-FFF2-40B4-BE49-F238E27FC236}">
                      <a16:creationId xmlns:a16="http://schemas.microsoft.com/office/drawing/2014/main" id="{E3683018-C3A2-48B4-9043-F3631F80FBE4}"/>
                    </a:ext>
                  </a:extLst>
                </p:cNvPr>
                <p:cNvCxnSpPr/>
                <p:nvPr/>
              </p:nvCxnSpPr>
              <p:spPr>
                <a:xfrm>
                  <a:off x="3430599" y="4006005"/>
                  <a:ext cx="1428750" cy="0"/>
                </a:xfrm>
                <a:prstGeom prst="straightConnector1">
                  <a:avLst/>
                </a:prstGeom>
                <a:ln w="12700">
                  <a:solidFill>
                    <a:schemeClr val="accent1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4" name="组合 48">
                <a:extLst>
                  <a:ext uri="{FF2B5EF4-FFF2-40B4-BE49-F238E27FC236}">
                    <a16:creationId xmlns:a16="http://schemas.microsoft.com/office/drawing/2014/main" id="{ACE12871-C990-48DC-8445-C7F191F2D9B1}"/>
                  </a:ext>
                </a:extLst>
              </p:cNvPr>
              <p:cNvGrpSpPr/>
              <p:nvPr/>
            </p:nvGrpSpPr>
            <p:grpSpPr>
              <a:xfrm>
                <a:off x="7322341" y="2876495"/>
                <a:ext cx="1437480" cy="1108875"/>
                <a:chOff x="3435361" y="2849510"/>
                <a:chExt cx="1437480" cy="1108875"/>
              </a:xfrm>
            </p:grpSpPr>
            <p:cxnSp>
              <p:nvCxnSpPr>
                <p:cNvPr id="177" name="直接箭头连接符 51">
                  <a:extLst>
                    <a:ext uri="{FF2B5EF4-FFF2-40B4-BE49-F238E27FC236}">
                      <a16:creationId xmlns:a16="http://schemas.microsoft.com/office/drawing/2014/main" id="{662F8955-13DC-4FF1-A552-EA9E5902660D}"/>
                    </a:ext>
                  </a:extLst>
                </p:cNvPr>
                <p:cNvCxnSpPr/>
                <p:nvPr/>
              </p:nvCxnSpPr>
              <p:spPr>
                <a:xfrm flipH="1">
                  <a:off x="3436950" y="2849510"/>
                  <a:ext cx="1428750" cy="0"/>
                </a:xfrm>
                <a:prstGeom prst="straightConnector1">
                  <a:avLst/>
                </a:prstGeom>
                <a:ln w="12700">
                  <a:solidFill>
                    <a:schemeClr val="accent1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直接箭头连接符 52">
                  <a:extLst>
                    <a:ext uri="{FF2B5EF4-FFF2-40B4-BE49-F238E27FC236}">
                      <a16:creationId xmlns:a16="http://schemas.microsoft.com/office/drawing/2014/main" id="{A8312A28-A200-4CA0-80EC-6B41E7CB9A58}"/>
                    </a:ext>
                  </a:extLst>
                </p:cNvPr>
                <p:cNvCxnSpPr/>
                <p:nvPr/>
              </p:nvCxnSpPr>
              <p:spPr>
                <a:xfrm flipH="1">
                  <a:off x="3435361" y="3065409"/>
                  <a:ext cx="1428750" cy="0"/>
                </a:xfrm>
                <a:prstGeom prst="straightConnector1">
                  <a:avLst/>
                </a:prstGeom>
                <a:ln w="12700">
                  <a:solidFill>
                    <a:schemeClr val="accent1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直接箭头连接符 53">
                  <a:extLst>
                    <a:ext uri="{FF2B5EF4-FFF2-40B4-BE49-F238E27FC236}">
                      <a16:creationId xmlns:a16="http://schemas.microsoft.com/office/drawing/2014/main" id="{8A91C087-F951-4504-9A81-60A4F1BE1C04}"/>
                    </a:ext>
                  </a:extLst>
                </p:cNvPr>
                <p:cNvCxnSpPr/>
                <p:nvPr/>
              </p:nvCxnSpPr>
              <p:spPr>
                <a:xfrm>
                  <a:off x="3444091" y="3747247"/>
                  <a:ext cx="1428750" cy="0"/>
                </a:xfrm>
                <a:prstGeom prst="straightConnector1">
                  <a:avLst/>
                </a:prstGeom>
                <a:ln w="12700">
                  <a:solidFill>
                    <a:schemeClr val="accent1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直接箭头连接符 54">
                  <a:extLst>
                    <a:ext uri="{FF2B5EF4-FFF2-40B4-BE49-F238E27FC236}">
                      <a16:creationId xmlns:a16="http://schemas.microsoft.com/office/drawing/2014/main" id="{439CE0DA-5149-4D6B-92AC-E7FCC4A6A45D}"/>
                    </a:ext>
                  </a:extLst>
                </p:cNvPr>
                <p:cNvCxnSpPr/>
                <p:nvPr/>
              </p:nvCxnSpPr>
              <p:spPr>
                <a:xfrm>
                  <a:off x="3442504" y="3958385"/>
                  <a:ext cx="1428750" cy="0"/>
                </a:xfrm>
                <a:prstGeom prst="straightConnector1">
                  <a:avLst/>
                </a:prstGeom>
                <a:ln w="12700">
                  <a:solidFill>
                    <a:schemeClr val="accent1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5" name="文本框 49">
                    <a:extLst>
                      <a:ext uri="{FF2B5EF4-FFF2-40B4-BE49-F238E27FC236}">
                        <a16:creationId xmlns:a16="http://schemas.microsoft.com/office/drawing/2014/main" id="{0910F3F4-262E-4C03-BD07-BBCC746BEED9}"/>
                      </a:ext>
                    </a:extLst>
                  </p:cNvPr>
                  <p:cNvSpPr txBox="1"/>
                  <p:nvPr/>
                </p:nvSpPr>
                <p:spPr>
                  <a:xfrm>
                    <a:off x="8558593" y="3378430"/>
                    <a:ext cx="595094" cy="53720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𝜙</m:t>
                          </m:r>
                        </m:oMath>
                      </m:oMathPara>
                    </a14:m>
                    <a:endParaRPr lang="zh-CN" altLang="en-US" sz="1600" dirty="0"/>
                  </a:p>
                </p:txBody>
              </p:sp>
            </mc:Choice>
            <mc:Fallback xmlns="">
              <p:sp>
                <p:nvSpPr>
                  <p:cNvPr id="50" name="文本框 4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58593" y="3378430"/>
                    <a:ext cx="595094" cy="537201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6" name="文本框 50">
                    <a:extLst>
                      <a:ext uri="{FF2B5EF4-FFF2-40B4-BE49-F238E27FC236}">
                        <a16:creationId xmlns:a16="http://schemas.microsoft.com/office/drawing/2014/main" id="{E2D1A706-4E65-4D7B-A6A2-2FD9BFCD821E}"/>
                      </a:ext>
                    </a:extLst>
                  </p:cNvPr>
                  <p:cNvSpPr txBox="1"/>
                  <p:nvPr/>
                </p:nvSpPr>
                <p:spPr>
                  <a:xfrm>
                    <a:off x="5491102" y="1972778"/>
                    <a:ext cx="699175" cy="56731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600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oMath>
                      </m:oMathPara>
                    </a14:m>
                    <a:endParaRPr lang="zh-CN" altLang="en-US" sz="1600" dirty="0"/>
                  </a:p>
                </p:txBody>
              </p:sp>
            </mc:Choice>
            <mc:Fallback xmlns="">
              <p:sp>
                <p:nvSpPr>
                  <p:cNvPr id="51" name="文本框 5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91102" y="1972778"/>
                    <a:ext cx="699175" cy="567317"/>
                  </a:xfrm>
                  <a:prstGeom prst="rect">
                    <a:avLst/>
                  </a:prstGeom>
                  <a:blipFill rotWithShape="0"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44" name="直接箭头连接符 18">
              <a:extLst>
                <a:ext uri="{FF2B5EF4-FFF2-40B4-BE49-F238E27FC236}">
                  <a16:creationId xmlns:a16="http://schemas.microsoft.com/office/drawing/2014/main" id="{B417AB33-99BA-4117-9C5C-2FF86B4A62CF}"/>
                </a:ext>
              </a:extLst>
            </p:cNvPr>
            <p:cNvCxnSpPr/>
            <p:nvPr/>
          </p:nvCxnSpPr>
          <p:spPr>
            <a:xfrm>
              <a:off x="5137242" y="4533900"/>
              <a:ext cx="1905822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接箭头连接符 19">
              <a:extLst>
                <a:ext uri="{FF2B5EF4-FFF2-40B4-BE49-F238E27FC236}">
                  <a16:creationId xmlns:a16="http://schemas.microsoft.com/office/drawing/2014/main" id="{91DFA0C5-FDC9-4111-92D0-8D30D602D05E}"/>
                </a:ext>
              </a:extLst>
            </p:cNvPr>
            <p:cNvCxnSpPr/>
            <p:nvPr/>
          </p:nvCxnSpPr>
          <p:spPr>
            <a:xfrm>
              <a:off x="7050879" y="4533900"/>
              <a:ext cx="2772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接箭头连接符 20">
              <a:extLst>
                <a:ext uri="{FF2B5EF4-FFF2-40B4-BE49-F238E27FC236}">
                  <a16:creationId xmlns:a16="http://schemas.microsoft.com/office/drawing/2014/main" id="{9EE60ADD-EB52-4E61-A33C-D8FAB450B41B}"/>
                </a:ext>
              </a:extLst>
            </p:cNvPr>
            <p:cNvCxnSpPr/>
            <p:nvPr/>
          </p:nvCxnSpPr>
          <p:spPr>
            <a:xfrm>
              <a:off x="4857761" y="4533900"/>
              <a:ext cx="27948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接连接符 21">
              <a:extLst>
                <a:ext uri="{FF2B5EF4-FFF2-40B4-BE49-F238E27FC236}">
                  <a16:creationId xmlns:a16="http://schemas.microsoft.com/office/drawing/2014/main" id="{6D8C433D-9828-47B0-9ACD-12F662664DB9}"/>
                </a:ext>
              </a:extLst>
            </p:cNvPr>
            <p:cNvCxnSpPr/>
            <p:nvPr/>
          </p:nvCxnSpPr>
          <p:spPr>
            <a:xfrm>
              <a:off x="7330460" y="4361326"/>
              <a:ext cx="0" cy="21600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连接符 22">
              <a:extLst>
                <a:ext uri="{FF2B5EF4-FFF2-40B4-BE49-F238E27FC236}">
                  <a16:creationId xmlns:a16="http://schemas.microsoft.com/office/drawing/2014/main" id="{7C260C8D-9F65-4D00-99C3-EDA3E17FC252}"/>
                </a:ext>
              </a:extLst>
            </p:cNvPr>
            <p:cNvCxnSpPr/>
            <p:nvPr/>
          </p:nvCxnSpPr>
          <p:spPr>
            <a:xfrm>
              <a:off x="7048799" y="4353902"/>
              <a:ext cx="0" cy="21600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连接符 23">
              <a:extLst>
                <a:ext uri="{FF2B5EF4-FFF2-40B4-BE49-F238E27FC236}">
                  <a16:creationId xmlns:a16="http://schemas.microsoft.com/office/drawing/2014/main" id="{9460C500-DD79-4286-B183-AD3486A7CEBD}"/>
                </a:ext>
              </a:extLst>
            </p:cNvPr>
            <p:cNvCxnSpPr/>
            <p:nvPr/>
          </p:nvCxnSpPr>
          <p:spPr>
            <a:xfrm>
              <a:off x="5136001" y="4353902"/>
              <a:ext cx="0" cy="21600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接连接符 24">
              <a:extLst>
                <a:ext uri="{FF2B5EF4-FFF2-40B4-BE49-F238E27FC236}">
                  <a16:creationId xmlns:a16="http://schemas.microsoft.com/office/drawing/2014/main" id="{FCB5A354-F7B1-46F9-B730-36D70C0637DF}"/>
                </a:ext>
              </a:extLst>
            </p:cNvPr>
            <p:cNvCxnSpPr/>
            <p:nvPr/>
          </p:nvCxnSpPr>
          <p:spPr>
            <a:xfrm>
              <a:off x="4857405" y="4353902"/>
              <a:ext cx="0" cy="21600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文本框 25">
              <a:extLst>
                <a:ext uri="{FF2B5EF4-FFF2-40B4-BE49-F238E27FC236}">
                  <a16:creationId xmlns:a16="http://schemas.microsoft.com/office/drawing/2014/main" id="{7589BFF5-2857-46BE-BC26-D5C3CCA9A885}"/>
                </a:ext>
              </a:extLst>
            </p:cNvPr>
            <p:cNvSpPr txBox="1"/>
            <p:nvPr/>
          </p:nvSpPr>
          <p:spPr>
            <a:xfrm>
              <a:off x="5434017" y="4548224"/>
              <a:ext cx="1534279" cy="3662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Pulse width (</a:t>
              </a:r>
              <a:r>
                <a:rPr lang="en-US" altLang="zh-CN" sz="9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en-US" altLang="zh-CN" sz="900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zh-CN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zh-CN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2" name="文本框 26">
              <a:extLst>
                <a:ext uri="{FF2B5EF4-FFF2-40B4-BE49-F238E27FC236}">
                  <a16:creationId xmlns:a16="http://schemas.microsoft.com/office/drawing/2014/main" id="{B1E06DA8-03C7-44AD-8569-93B4B3DA06F8}"/>
                </a:ext>
              </a:extLst>
            </p:cNvPr>
            <p:cNvSpPr txBox="1"/>
            <p:nvPr/>
          </p:nvSpPr>
          <p:spPr>
            <a:xfrm>
              <a:off x="6840870" y="4548224"/>
              <a:ext cx="811907" cy="3662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Falling</a:t>
              </a:r>
              <a:endParaRPr lang="zh-CN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3" name="文本框 27">
              <a:extLst>
                <a:ext uri="{FF2B5EF4-FFF2-40B4-BE49-F238E27FC236}">
                  <a16:creationId xmlns:a16="http://schemas.microsoft.com/office/drawing/2014/main" id="{18416330-7595-44F2-97C9-7ADC17D382C4}"/>
                </a:ext>
              </a:extLst>
            </p:cNvPr>
            <p:cNvSpPr txBox="1"/>
            <p:nvPr/>
          </p:nvSpPr>
          <p:spPr>
            <a:xfrm>
              <a:off x="4755859" y="4548222"/>
              <a:ext cx="771209" cy="3662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Rising</a:t>
              </a:r>
              <a:endParaRPr lang="zh-CN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4" name="文本框 13">
            <a:extLst>
              <a:ext uri="{FF2B5EF4-FFF2-40B4-BE49-F238E27FC236}">
                <a16:creationId xmlns:a16="http://schemas.microsoft.com/office/drawing/2014/main" id="{D8CBD5D9-47F0-4E56-998F-39831E80B2FC}"/>
              </a:ext>
            </a:extLst>
          </p:cNvPr>
          <p:cNvSpPr txBox="1"/>
          <p:nvPr/>
        </p:nvSpPr>
        <p:spPr>
          <a:xfrm>
            <a:off x="300048" y="747232"/>
            <a:ext cx="486370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Font typeface="Wingdings" panose="05000000000000000000" pitchFamily="2" charset="2"/>
              <a:buChar char="p"/>
              <a:defRPr sz="22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Barrier voltage of pulsed e-beam</a:t>
            </a:r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11A63A96-C85A-40C6-A4CA-C72F01291250}"/>
              </a:ext>
            </a:extLst>
          </p:cNvPr>
          <p:cNvSpPr/>
          <p:nvPr/>
        </p:nvSpPr>
        <p:spPr>
          <a:xfrm>
            <a:off x="205961" y="1310908"/>
            <a:ext cx="69723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Assuming a pulsed e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beam with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current varies linearly at the edges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. So the longitudinal electric field due to space charge is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6" name="Picture 205">
            <a:extLst>
              <a:ext uri="{FF2B5EF4-FFF2-40B4-BE49-F238E27FC236}">
                <a16:creationId xmlns:a16="http://schemas.microsoft.com/office/drawing/2014/main" id="{F7E79D8D-DD23-4067-A07C-5B0564C8334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85418" y="2098608"/>
            <a:ext cx="1749260" cy="569644"/>
          </a:xfrm>
          <a:prstGeom prst="rect">
            <a:avLst/>
          </a:prstGeom>
        </p:spPr>
      </p:pic>
      <p:sp>
        <p:nvSpPr>
          <p:cNvPr id="207" name="Rectangle 206">
            <a:extLst>
              <a:ext uri="{FF2B5EF4-FFF2-40B4-BE49-F238E27FC236}">
                <a16:creationId xmlns:a16="http://schemas.microsoft.com/office/drawing/2014/main" id="{23ADB239-D158-47E6-A04A-561A78C77BD5}"/>
              </a:ext>
            </a:extLst>
          </p:cNvPr>
          <p:cNvSpPr/>
          <p:nvPr/>
        </p:nvSpPr>
        <p:spPr>
          <a:xfrm>
            <a:off x="205961" y="2854355"/>
            <a:ext cx="69008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barrier voltage is determined by the electric field E</a:t>
            </a:r>
            <a:r>
              <a:rPr lang="zh-CN" alt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and the length of the cooler L</a:t>
            </a:r>
            <a:r>
              <a:rPr lang="zh-CN" alt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cooler</a:t>
            </a:r>
          </a:p>
        </p:txBody>
      </p:sp>
      <p:sp>
        <p:nvSpPr>
          <p:cNvPr id="86" name="矩形 8">
            <a:extLst>
              <a:ext uri="{FF2B5EF4-FFF2-40B4-BE49-F238E27FC236}">
                <a16:creationId xmlns:a16="http://schemas.microsoft.com/office/drawing/2014/main" id="{6BFC09A6-8E42-46C1-8437-03C9A68988A1}"/>
              </a:ext>
            </a:extLst>
          </p:cNvPr>
          <p:cNvSpPr/>
          <p:nvPr/>
        </p:nvSpPr>
        <p:spPr>
          <a:xfrm>
            <a:off x="300048" y="6488428"/>
            <a:ext cx="11520000" cy="36000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Slide Number Placeholder 27">
            <a:extLst>
              <a:ext uri="{FF2B5EF4-FFF2-40B4-BE49-F238E27FC236}">
                <a16:creationId xmlns:a16="http://schemas.microsoft.com/office/drawing/2014/main" id="{14A88F56-5E97-4821-A953-6120AEF9B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3806" y="6485457"/>
            <a:ext cx="2743200" cy="365125"/>
          </a:xfrm>
        </p:spPr>
        <p:txBody>
          <a:bodyPr/>
          <a:lstStyle/>
          <a:p>
            <a:fld id="{62DD8E9C-D3C1-4634-997C-C44BEC36C985}" type="slidenum">
              <a:rPr lang="zh-CN" altLang="en-US" sz="1600" b="1" smtClean="0"/>
              <a:t>4</a:t>
            </a:fld>
            <a:endParaRPr lang="zh-CN" altLang="en-US" sz="1600" b="1"/>
          </a:p>
        </p:txBody>
      </p:sp>
      <p:sp>
        <p:nvSpPr>
          <p:cNvPr id="88" name="Rectangle 2">
            <a:extLst>
              <a:ext uri="{FF2B5EF4-FFF2-40B4-BE49-F238E27FC236}">
                <a16:creationId xmlns:a16="http://schemas.microsoft.com/office/drawing/2014/main" id="{3C1E9D45-087A-48FF-81EA-9E1191BF8347}"/>
              </a:ext>
            </a:extLst>
          </p:cNvPr>
          <p:cNvSpPr txBox="1">
            <a:spLocks noChangeArrowheads="1"/>
          </p:cNvSpPr>
          <p:nvPr/>
        </p:nvSpPr>
        <p:spPr>
          <a:xfrm>
            <a:off x="212243" y="6501461"/>
            <a:ext cx="11767515" cy="352338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151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302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453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60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He Zhao, COOL25, NY, USA, October 27–31, 2025 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2849F456-F47B-4961-8586-781454604494}"/>
              </a:ext>
            </a:extLst>
          </p:cNvPr>
          <p:cNvSpPr/>
          <p:nvPr/>
        </p:nvSpPr>
        <p:spPr>
          <a:xfrm>
            <a:off x="843515" y="49746"/>
            <a:ext cx="103659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Barrier Bucket beam stacking</a:t>
            </a:r>
            <a:endParaRPr lang="zh-CN" altLang="en-US" sz="2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90" name="矩形 8">
            <a:extLst>
              <a:ext uri="{FF2B5EF4-FFF2-40B4-BE49-F238E27FC236}">
                <a16:creationId xmlns:a16="http://schemas.microsoft.com/office/drawing/2014/main" id="{F398F8D2-F48C-42B2-A47E-D6609AFD2FC3}"/>
              </a:ext>
            </a:extLst>
          </p:cNvPr>
          <p:cNvSpPr/>
          <p:nvPr/>
        </p:nvSpPr>
        <p:spPr>
          <a:xfrm flipV="1">
            <a:off x="300048" y="550107"/>
            <a:ext cx="10999923" cy="45719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1" name="Picture 90">
            <a:extLst>
              <a:ext uri="{FF2B5EF4-FFF2-40B4-BE49-F238E27FC236}">
                <a16:creationId xmlns:a16="http://schemas.microsoft.com/office/drawing/2014/main" id="{D2D32B89-A9C4-42BF-9A24-FD818FC7DA8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202" y="22973"/>
            <a:ext cx="718361" cy="71585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45594E9-169D-451F-955D-6B9102493B21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69255" y="4469481"/>
            <a:ext cx="337550" cy="21405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E3021AF-242F-4470-9CBC-A792FFBA78EC}"/>
              </a:ext>
            </a:extLst>
          </p:cNvPr>
          <p:cNvSpPr/>
          <p:nvPr/>
        </p:nvSpPr>
        <p:spPr>
          <a:xfrm>
            <a:off x="894610" y="4402419"/>
            <a:ext cx="26500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space charge of </a:t>
            </a:r>
            <a:r>
              <a:rPr lang="en-US" altLang="zh-CN" sz="16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zh-CN" sz="1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zh-CN" altLang="en-US" sz="1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</a:t>
            </a:r>
            <a:endParaRPr lang="zh-CN" altLang="en-US" sz="1600" b="1" dirty="0">
              <a:solidFill>
                <a:schemeClr val="accent1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7B639B1B-7EFC-493B-9560-222C49A8A94E}"/>
              </a:ext>
            </a:extLst>
          </p:cNvPr>
          <p:cNvSpPr/>
          <p:nvPr/>
        </p:nvSpPr>
        <p:spPr>
          <a:xfrm>
            <a:off x="199014" y="5104766"/>
            <a:ext cx="63314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b="1" dirty="0">
                <a:latin typeface="CMR10"/>
              </a:rPr>
              <a:t>This method requires that the stable area coincides with the cooling region, which means it only works for heavy ion beams below transition energy (</a:t>
            </a:r>
            <a:r>
              <a:rPr lang="en-US" altLang="zh-CN" sz="2000" b="1" dirty="0">
                <a:latin typeface="CMMI10"/>
              </a:rPr>
              <a:t>η &lt; </a:t>
            </a:r>
            <a:r>
              <a:rPr lang="en-US" altLang="zh-CN" sz="2000" b="1" dirty="0">
                <a:latin typeface="CMR10"/>
              </a:rPr>
              <a:t>0).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1007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文本框 13">
            <a:extLst>
              <a:ext uri="{FF2B5EF4-FFF2-40B4-BE49-F238E27FC236}">
                <a16:creationId xmlns:a16="http://schemas.microsoft.com/office/drawing/2014/main" id="{D8CBD5D9-47F0-4E56-998F-39831E80B2FC}"/>
              </a:ext>
            </a:extLst>
          </p:cNvPr>
          <p:cNvSpPr txBox="1"/>
          <p:nvPr/>
        </p:nvSpPr>
        <p:spPr>
          <a:xfrm>
            <a:off x="300048" y="747232"/>
            <a:ext cx="486370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Font typeface="Wingdings" panose="05000000000000000000" pitchFamily="2" charset="2"/>
              <a:buChar char="p"/>
              <a:defRPr sz="22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Barrier voltage of pulsed e-beam</a:t>
            </a:r>
          </a:p>
        </p:txBody>
      </p:sp>
      <p:sp>
        <p:nvSpPr>
          <p:cNvPr id="86" name="矩形 8">
            <a:extLst>
              <a:ext uri="{FF2B5EF4-FFF2-40B4-BE49-F238E27FC236}">
                <a16:creationId xmlns:a16="http://schemas.microsoft.com/office/drawing/2014/main" id="{6BFC09A6-8E42-46C1-8437-03C9A68988A1}"/>
              </a:ext>
            </a:extLst>
          </p:cNvPr>
          <p:cNvSpPr/>
          <p:nvPr/>
        </p:nvSpPr>
        <p:spPr>
          <a:xfrm>
            <a:off x="300048" y="6488428"/>
            <a:ext cx="11520000" cy="36000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Slide Number Placeholder 27">
            <a:extLst>
              <a:ext uri="{FF2B5EF4-FFF2-40B4-BE49-F238E27FC236}">
                <a16:creationId xmlns:a16="http://schemas.microsoft.com/office/drawing/2014/main" id="{14A88F56-5E97-4821-A953-6120AEF9B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3806" y="6485457"/>
            <a:ext cx="2743200" cy="365125"/>
          </a:xfrm>
        </p:spPr>
        <p:txBody>
          <a:bodyPr/>
          <a:lstStyle/>
          <a:p>
            <a:fld id="{62DD8E9C-D3C1-4634-997C-C44BEC36C985}" type="slidenum">
              <a:rPr lang="zh-CN" altLang="en-US" sz="1600" b="1" smtClean="0"/>
              <a:t>5</a:t>
            </a:fld>
            <a:endParaRPr lang="zh-CN" altLang="en-US" sz="1600" b="1"/>
          </a:p>
        </p:txBody>
      </p:sp>
      <p:sp>
        <p:nvSpPr>
          <p:cNvPr id="88" name="Rectangle 2">
            <a:extLst>
              <a:ext uri="{FF2B5EF4-FFF2-40B4-BE49-F238E27FC236}">
                <a16:creationId xmlns:a16="http://schemas.microsoft.com/office/drawing/2014/main" id="{3C1E9D45-087A-48FF-81EA-9E1191BF8347}"/>
              </a:ext>
            </a:extLst>
          </p:cNvPr>
          <p:cNvSpPr txBox="1">
            <a:spLocks noChangeArrowheads="1"/>
          </p:cNvSpPr>
          <p:nvPr/>
        </p:nvSpPr>
        <p:spPr>
          <a:xfrm>
            <a:off x="212243" y="6501461"/>
            <a:ext cx="11767515" cy="352338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151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302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453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60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He Zhao, COOL25, NY, USA, October 27–31, 2025 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2849F456-F47B-4961-8586-781454604494}"/>
              </a:ext>
            </a:extLst>
          </p:cNvPr>
          <p:cNvSpPr/>
          <p:nvPr/>
        </p:nvSpPr>
        <p:spPr>
          <a:xfrm>
            <a:off x="843515" y="49746"/>
            <a:ext cx="103659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Barrier Bucket beam stacking</a:t>
            </a:r>
            <a:endParaRPr lang="zh-CN" altLang="en-US" sz="2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90" name="矩形 8">
            <a:extLst>
              <a:ext uri="{FF2B5EF4-FFF2-40B4-BE49-F238E27FC236}">
                <a16:creationId xmlns:a16="http://schemas.microsoft.com/office/drawing/2014/main" id="{F398F8D2-F48C-42B2-A47E-D6609AFD2FC3}"/>
              </a:ext>
            </a:extLst>
          </p:cNvPr>
          <p:cNvSpPr/>
          <p:nvPr/>
        </p:nvSpPr>
        <p:spPr>
          <a:xfrm flipV="1">
            <a:off x="300048" y="550107"/>
            <a:ext cx="10999923" cy="45719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1" name="Picture 90">
            <a:extLst>
              <a:ext uri="{FF2B5EF4-FFF2-40B4-BE49-F238E27FC236}">
                <a16:creationId xmlns:a16="http://schemas.microsoft.com/office/drawing/2014/main" id="{D2D32B89-A9C4-42BF-9A24-FD818FC7DA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202" y="22973"/>
            <a:ext cx="718361" cy="715859"/>
          </a:xfrm>
          <a:prstGeom prst="rect">
            <a:avLst/>
          </a:prstGeom>
        </p:spPr>
      </p:pic>
      <p:pic>
        <p:nvPicPr>
          <p:cNvPr id="82" name="图片 8">
            <a:extLst>
              <a:ext uri="{FF2B5EF4-FFF2-40B4-BE49-F238E27FC236}">
                <a16:creationId xmlns:a16="http://schemas.microsoft.com/office/drawing/2014/main" id="{E4A08930-A192-4F63-91D5-243949DA8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3425" y="690833"/>
            <a:ext cx="4545462" cy="2828434"/>
          </a:xfrm>
          <a:prstGeom prst="rect">
            <a:avLst/>
          </a:prstGeom>
        </p:spPr>
      </p:pic>
      <p:pic>
        <p:nvPicPr>
          <p:cNvPr id="83" name="图片 3">
            <a:extLst>
              <a:ext uri="{FF2B5EF4-FFF2-40B4-BE49-F238E27FC236}">
                <a16:creationId xmlns:a16="http://schemas.microsoft.com/office/drawing/2014/main" id="{ECB2BA1F-D13F-4A19-B766-EC1EF11022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7427" y="3667444"/>
            <a:ext cx="4577705" cy="2704348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A67FA2CD-370A-4309-A6D1-36791E5066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3845" y="3426388"/>
            <a:ext cx="4619896" cy="764395"/>
          </a:xfrm>
          <a:prstGeom prst="rect">
            <a:avLst/>
          </a:prstGeom>
        </p:spPr>
      </p:pic>
      <p:sp>
        <p:nvSpPr>
          <p:cNvPr id="92" name="Rectangle 91">
            <a:extLst>
              <a:ext uri="{FF2B5EF4-FFF2-40B4-BE49-F238E27FC236}">
                <a16:creationId xmlns:a16="http://schemas.microsoft.com/office/drawing/2014/main" id="{EDED3522-5EFA-4AB8-A893-CF113C070A3E}"/>
              </a:ext>
            </a:extLst>
          </p:cNvPr>
          <p:cNvSpPr/>
          <p:nvPr/>
        </p:nvSpPr>
        <p:spPr>
          <a:xfrm>
            <a:off x="166499" y="2961092"/>
            <a:ext cx="57065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Bucket height</a:t>
            </a:r>
            <a:endParaRPr lang="zh-CN" altLang="en-US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CB430D-F52D-4409-9679-1AED66CB9F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50347" y="4359787"/>
            <a:ext cx="2072329" cy="27963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1CA4859-FA84-468E-8657-48141B44E63E}"/>
              </a:ext>
            </a:extLst>
          </p:cNvPr>
          <p:cNvSpPr/>
          <p:nvPr/>
        </p:nvSpPr>
        <p:spPr>
          <a:xfrm>
            <a:off x="814153" y="4335039"/>
            <a:ext cx="1907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MR10"/>
              </a:rPr>
              <a:t>geometric factor:  </a:t>
            </a:r>
            <a:endParaRPr lang="zh-CN" alt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776924D-C1D1-49F2-A856-B8EFF9080A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6868" y="5471528"/>
            <a:ext cx="4273617" cy="68752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DD65F21-7877-4BD2-AD8B-E2B55C509329}"/>
              </a:ext>
            </a:extLst>
          </p:cNvPr>
          <p:cNvSpPr/>
          <p:nvPr/>
        </p:nvSpPr>
        <p:spPr>
          <a:xfrm>
            <a:off x="166499" y="4988665"/>
            <a:ext cx="34996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Synchrotron oscillation period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E5B4E60-5318-49DA-B521-9FAA90CAD948}"/>
              </a:ext>
            </a:extLst>
          </p:cNvPr>
          <p:cNvSpPr/>
          <p:nvPr/>
        </p:nvSpPr>
        <p:spPr>
          <a:xfrm>
            <a:off x="8540293" y="4325287"/>
            <a:ext cx="21687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Ie</a:t>
            </a:r>
            <a:r>
              <a:rPr lang="en-US" altLang="zh-CN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= 2.0 A</a:t>
            </a:r>
            <a:endParaRPr lang="zh-CN" altLang="zh-CN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Pulse width = 500ns</a:t>
            </a:r>
            <a:endParaRPr lang="zh-CN" altLang="zh-CN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Rise time = 10ns</a:t>
            </a:r>
          </a:p>
          <a:p>
            <a:pPr algn="just"/>
            <a:r>
              <a:rPr lang="en-US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aseline="-250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BB</a:t>
            </a:r>
            <a:r>
              <a:rPr lang="en-US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= 196 V</a:t>
            </a:r>
            <a:endParaRPr lang="zh-CN" alt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562739-461A-4A46-9DE2-D1CCED198653}"/>
              </a:ext>
            </a:extLst>
          </p:cNvPr>
          <p:cNvSpPr/>
          <p:nvPr/>
        </p:nvSpPr>
        <p:spPr>
          <a:xfrm>
            <a:off x="7293958" y="911521"/>
            <a:ext cx="19825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740 MeV/u </a:t>
            </a:r>
            <a:r>
              <a:rPr lang="en-US" altLang="zh-CN" baseline="300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132</a:t>
            </a:r>
            <a:r>
              <a:rPr lang="en-US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Sn</a:t>
            </a:r>
            <a:r>
              <a:rPr lang="en-US" altLang="zh-CN" baseline="300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50+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6FB5A56-2DA2-4AE7-B405-6A37436B6474}"/>
              </a:ext>
            </a:extLst>
          </p:cNvPr>
          <p:cNvCxnSpPr/>
          <p:nvPr/>
        </p:nvCxnSpPr>
        <p:spPr>
          <a:xfrm>
            <a:off x="10492498" y="795834"/>
            <a:ext cx="0" cy="233506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5F8EE59A-4451-4CB5-BF7C-E7156622C4E9}"/>
              </a:ext>
            </a:extLst>
          </p:cNvPr>
          <p:cNvCxnSpPr/>
          <p:nvPr/>
        </p:nvCxnSpPr>
        <p:spPr>
          <a:xfrm>
            <a:off x="7550376" y="3739561"/>
            <a:ext cx="0" cy="233506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6" name="文本框 9">
            <a:extLst>
              <a:ext uri="{FF2B5EF4-FFF2-40B4-BE49-F238E27FC236}">
                <a16:creationId xmlns:a16="http://schemas.microsoft.com/office/drawing/2014/main" id="{9AD1A0B1-8735-49CE-A75D-76A74775111D}"/>
              </a:ext>
            </a:extLst>
          </p:cNvPr>
          <p:cNvSpPr txBox="1"/>
          <p:nvPr/>
        </p:nvSpPr>
        <p:spPr>
          <a:xfrm>
            <a:off x="7883090" y="2293390"/>
            <a:ext cx="2409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bucket height =6.6e-5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086762A-05A8-403F-81AF-8BD8A7E9FD67}"/>
              </a:ext>
            </a:extLst>
          </p:cNvPr>
          <p:cNvCxnSpPr>
            <a:cxnSpLocks/>
          </p:cNvCxnSpPr>
          <p:nvPr/>
        </p:nvCxnSpPr>
        <p:spPr>
          <a:xfrm flipH="1">
            <a:off x="7618397" y="2700214"/>
            <a:ext cx="529870" cy="11609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714B490E-C326-47B7-8DC0-E3D3469CB9FF}"/>
              </a:ext>
            </a:extLst>
          </p:cNvPr>
          <p:cNvCxnSpPr>
            <a:cxnSpLocks/>
          </p:cNvCxnSpPr>
          <p:nvPr/>
        </p:nvCxnSpPr>
        <p:spPr>
          <a:xfrm flipV="1">
            <a:off x="9918807" y="1146156"/>
            <a:ext cx="523232" cy="10522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ctangle 104">
            <a:extLst>
              <a:ext uri="{FF2B5EF4-FFF2-40B4-BE49-F238E27FC236}">
                <a16:creationId xmlns:a16="http://schemas.microsoft.com/office/drawing/2014/main" id="{9DAC49A5-C00D-4172-8C8D-A8F17220A72A}"/>
              </a:ext>
            </a:extLst>
          </p:cNvPr>
          <p:cNvSpPr/>
          <p:nvPr/>
        </p:nvSpPr>
        <p:spPr>
          <a:xfrm>
            <a:off x="166499" y="1339512"/>
            <a:ext cx="69008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Particle motion in longitudinal phase space</a:t>
            </a:r>
            <a:endParaRPr lang="zh-CN" altLang="en-US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6" name="Picture 105">
            <a:extLst>
              <a:ext uri="{FF2B5EF4-FFF2-40B4-BE49-F238E27FC236}">
                <a16:creationId xmlns:a16="http://schemas.microsoft.com/office/drawing/2014/main" id="{FE6ECC07-449E-45D7-975D-C1F25A88F6B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50616" y="1762797"/>
            <a:ext cx="3923550" cy="110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00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FF986F9-43CE-4B02-9293-F73AA1A425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5862" y="2298883"/>
            <a:ext cx="7572001" cy="3790240"/>
          </a:xfrm>
          <a:prstGeom prst="rect">
            <a:avLst/>
          </a:prstGeom>
        </p:spPr>
      </p:pic>
      <p:sp>
        <p:nvSpPr>
          <p:cNvPr id="11" name="文本框 13">
            <a:extLst>
              <a:ext uri="{FF2B5EF4-FFF2-40B4-BE49-F238E27FC236}">
                <a16:creationId xmlns:a16="http://schemas.microsoft.com/office/drawing/2014/main" id="{08D189A8-9C1D-4CA5-833D-484FC500F126}"/>
              </a:ext>
            </a:extLst>
          </p:cNvPr>
          <p:cNvSpPr txBox="1"/>
          <p:nvPr/>
        </p:nvSpPr>
        <p:spPr>
          <a:xfrm>
            <a:off x="282557" y="743794"/>
            <a:ext cx="415049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Font typeface="Wingdings" panose="05000000000000000000" pitchFamily="2" charset="2"/>
              <a:buChar char="p"/>
              <a:defRPr sz="22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Beam injection and cooling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F582845-D023-4B04-9CE9-0692FBB6B544}"/>
              </a:ext>
            </a:extLst>
          </p:cNvPr>
          <p:cNvSpPr txBox="1">
            <a:spLocks/>
          </p:cNvSpPr>
          <p:nvPr/>
        </p:nvSpPr>
        <p:spPr>
          <a:xfrm>
            <a:off x="494137" y="1263512"/>
            <a:ext cx="11519999" cy="10353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5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900" dirty="0">
                <a:latin typeface="Arial" panose="020B0604020202020204" pitchFamily="34" charset="0"/>
              </a:rPr>
              <a:t>The</a:t>
            </a:r>
            <a:r>
              <a:rPr lang="zh-CN" altLang="en-US" sz="1900" dirty="0">
                <a:latin typeface="Arial" panose="020B0604020202020204" pitchFamily="34" charset="0"/>
              </a:rPr>
              <a:t> </a:t>
            </a:r>
            <a:r>
              <a:rPr lang="en-US" altLang="zh-CN" sz="1900" dirty="0">
                <a:latin typeface="Arial" panose="020B0604020202020204" pitchFamily="34" charset="0"/>
              </a:rPr>
              <a:t>injected ion with would be finally cooled into the stable region, and confined by the barrier voltage.</a:t>
            </a:r>
          </a:p>
          <a:p>
            <a:pPr>
              <a:lnSpc>
                <a:spcPts val="25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900" dirty="0">
                <a:latin typeface="Arial" panose="020B0604020202020204" pitchFamily="34" charset="0"/>
              </a:rPr>
              <a:t>The simulation includes </a:t>
            </a:r>
            <a:r>
              <a:rPr lang="en-US" sz="1900" b="1" dirty="0">
                <a:latin typeface="Arial" panose="020B0604020202020204" pitchFamily="34" charset="0"/>
              </a:rPr>
              <a:t>BB voltage, IBS and ion space charge (longitudinal)</a:t>
            </a:r>
            <a:r>
              <a:rPr lang="en-US" sz="1900" dirty="0">
                <a:latin typeface="Arial" panose="020B0604020202020204" pitchFamily="34" charset="0"/>
              </a:rPr>
              <a:t>.  </a:t>
            </a:r>
            <a:endParaRPr lang="en-US" sz="1900" b="1" dirty="0">
              <a:solidFill>
                <a:srgbClr val="FF0000"/>
              </a:solidFill>
            </a:endParaRPr>
          </a:p>
        </p:txBody>
      </p:sp>
      <p:sp>
        <p:nvSpPr>
          <p:cNvPr id="18" name="矩形 8">
            <a:extLst>
              <a:ext uri="{FF2B5EF4-FFF2-40B4-BE49-F238E27FC236}">
                <a16:creationId xmlns:a16="http://schemas.microsoft.com/office/drawing/2014/main" id="{BC040BBA-433F-4F37-BC16-361A50FF2BD3}"/>
              </a:ext>
            </a:extLst>
          </p:cNvPr>
          <p:cNvSpPr/>
          <p:nvPr/>
        </p:nvSpPr>
        <p:spPr>
          <a:xfrm>
            <a:off x="300048" y="6488428"/>
            <a:ext cx="11520000" cy="36000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Slide Number Placeholder 27">
            <a:extLst>
              <a:ext uri="{FF2B5EF4-FFF2-40B4-BE49-F238E27FC236}">
                <a16:creationId xmlns:a16="http://schemas.microsoft.com/office/drawing/2014/main" id="{674B2D0E-771D-4175-A5D6-7A9D929DD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3806" y="6485457"/>
            <a:ext cx="2743200" cy="365125"/>
          </a:xfrm>
        </p:spPr>
        <p:txBody>
          <a:bodyPr/>
          <a:lstStyle/>
          <a:p>
            <a:fld id="{62DD8E9C-D3C1-4634-997C-C44BEC36C985}" type="slidenum">
              <a:rPr lang="zh-CN" altLang="en-US" sz="1600" b="1" smtClean="0"/>
              <a:t>6</a:t>
            </a:fld>
            <a:endParaRPr lang="zh-CN" altLang="en-US" sz="1600" b="1"/>
          </a:p>
        </p:txBody>
      </p:sp>
      <p:sp>
        <p:nvSpPr>
          <p:cNvPr id="20" name="Rectangle 2">
            <a:extLst>
              <a:ext uri="{FF2B5EF4-FFF2-40B4-BE49-F238E27FC236}">
                <a16:creationId xmlns:a16="http://schemas.microsoft.com/office/drawing/2014/main" id="{74A63280-9277-4074-A998-5AA1F4E783E2}"/>
              </a:ext>
            </a:extLst>
          </p:cNvPr>
          <p:cNvSpPr txBox="1">
            <a:spLocks noChangeArrowheads="1"/>
          </p:cNvSpPr>
          <p:nvPr/>
        </p:nvSpPr>
        <p:spPr>
          <a:xfrm>
            <a:off x="212243" y="6501461"/>
            <a:ext cx="11767515" cy="352338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151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302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453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60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He Zhao, COOL25, NY, USA, October 27–31, 2025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B491A2C-EAB2-4B75-A213-9AC75B92672F}"/>
              </a:ext>
            </a:extLst>
          </p:cNvPr>
          <p:cNvSpPr/>
          <p:nvPr/>
        </p:nvSpPr>
        <p:spPr>
          <a:xfrm>
            <a:off x="843515" y="49746"/>
            <a:ext cx="103659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Cooling and accumulation simulation</a:t>
            </a:r>
            <a:endParaRPr lang="zh-CN" altLang="en-US" sz="2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22" name="矩形 8">
            <a:extLst>
              <a:ext uri="{FF2B5EF4-FFF2-40B4-BE49-F238E27FC236}">
                <a16:creationId xmlns:a16="http://schemas.microsoft.com/office/drawing/2014/main" id="{D1056945-3DBF-4739-BC57-2FCAAA4E8796}"/>
              </a:ext>
            </a:extLst>
          </p:cNvPr>
          <p:cNvSpPr/>
          <p:nvPr/>
        </p:nvSpPr>
        <p:spPr>
          <a:xfrm flipV="1">
            <a:off x="300048" y="550107"/>
            <a:ext cx="10999923" cy="45719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1FDAD3A-AA69-4DDE-81D8-5AEC164632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202" y="22973"/>
            <a:ext cx="718361" cy="71585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D806EC8-7A22-4C95-9E9C-24503F74C8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48" y="2517170"/>
            <a:ext cx="3617131" cy="356767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F4F9459-3A80-40E5-9DEA-B8EC82F22E79}"/>
              </a:ext>
            </a:extLst>
          </p:cNvPr>
          <p:cNvSpPr txBox="1"/>
          <p:nvPr/>
        </p:nvSpPr>
        <p:spPr>
          <a:xfrm>
            <a:off x="442378" y="2218437"/>
            <a:ext cx="31470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parameters in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SRing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HIAF</a:t>
            </a:r>
          </a:p>
        </p:txBody>
      </p:sp>
    </p:spTree>
    <p:extLst>
      <p:ext uri="{BB962C8B-B14F-4D97-AF65-F5344CB8AC3E}">
        <p14:creationId xmlns:p14="http://schemas.microsoft.com/office/powerpoint/2010/main" val="3052219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0FA7AE-A546-4444-BD47-90B7A8347B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8893" y="1281161"/>
            <a:ext cx="3866717" cy="5026732"/>
          </a:xfrm>
          <a:prstGeom prst="rect">
            <a:avLst/>
          </a:prstGeom>
        </p:spPr>
      </p:pic>
      <p:sp>
        <p:nvSpPr>
          <p:cNvPr id="11" name="文本框 13">
            <a:extLst>
              <a:ext uri="{FF2B5EF4-FFF2-40B4-BE49-F238E27FC236}">
                <a16:creationId xmlns:a16="http://schemas.microsoft.com/office/drawing/2014/main" id="{08D189A8-9C1D-4CA5-833D-484FC500F126}"/>
              </a:ext>
            </a:extLst>
          </p:cNvPr>
          <p:cNvSpPr txBox="1"/>
          <p:nvPr/>
        </p:nvSpPr>
        <p:spPr>
          <a:xfrm>
            <a:off x="300048" y="750832"/>
            <a:ext cx="314220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Font typeface="Wingdings" panose="05000000000000000000" pitchFamily="2" charset="2"/>
              <a:buChar char="p"/>
              <a:defRPr sz="22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Beam accumulation</a:t>
            </a:r>
          </a:p>
        </p:txBody>
      </p:sp>
      <p:sp>
        <p:nvSpPr>
          <p:cNvPr id="18" name="矩形 8">
            <a:extLst>
              <a:ext uri="{FF2B5EF4-FFF2-40B4-BE49-F238E27FC236}">
                <a16:creationId xmlns:a16="http://schemas.microsoft.com/office/drawing/2014/main" id="{BC040BBA-433F-4F37-BC16-361A50FF2BD3}"/>
              </a:ext>
            </a:extLst>
          </p:cNvPr>
          <p:cNvSpPr/>
          <p:nvPr/>
        </p:nvSpPr>
        <p:spPr>
          <a:xfrm>
            <a:off x="300048" y="6488428"/>
            <a:ext cx="11520000" cy="36000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Slide Number Placeholder 27">
            <a:extLst>
              <a:ext uri="{FF2B5EF4-FFF2-40B4-BE49-F238E27FC236}">
                <a16:creationId xmlns:a16="http://schemas.microsoft.com/office/drawing/2014/main" id="{674B2D0E-771D-4175-A5D6-7A9D929DD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3806" y="6485457"/>
            <a:ext cx="2743200" cy="365125"/>
          </a:xfrm>
        </p:spPr>
        <p:txBody>
          <a:bodyPr/>
          <a:lstStyle/>
          <a:p>
            <a:fld id="{62DD8E9C-D3C1-4634-997C-C44BEC36C985}" type="slidenum">
              <a:rPr lang="zh-CN" altLang="en-US" sz="1600" b="1" smtClean="0"/>
              <a:t>7</a:t>
            </a:fld>
            <a:endParaRPr lang="zh-CN" altLang="en-US" sz="1600" b="1"/>
          </a:p>
        </p:txBody>
      </p:sp>
      <p:sp>
        <p:nvSpPr>
          <p:cNvPr id="20" name="Rectangle 2">
            <a:extLst>
              <a:ext uri="{FF2B5EF4-FFF2-40B4-BE49-F238E27FC236}">
                <a16:creationId xmlns:a16="http://schemas.microsoft.com/office/drawing/2014/main" id="{74A63280-9277-4074-A998-5AA1F4E783E2}"/>
              </a:ext>
            </a:extLst>
          </p:cNvPr>
          <p:cNvSpPr txBox="1">
            <a:spLocks noChangeArrowheads="1"/>
          </p:cNvSpPr>
          <p:nvPr/>
        </p:nvSpPr>
        <p:spPr>
          <a:xfrm>
            <a:off x="212243" y="6501461"/>
            <a:ext cx="11767515" cy="352338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151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302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453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60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He Zhao, COOL25, NY, USA, October 27–31, 2025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B491A2C-EAB2-4B75-A213-9AC75B92672F}"/>
              </a:ext>
            </a:extLst>
          </p:cNvPr>
          <p:cNvSpPr/>
          <p:nvPr/>
        </p:nvSpPr>
        <p:spPr>
          <a:xfrm>
            <a:off x="843515" y="49746"/>
            <a:ext cx="103659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Cooling and accumulation simulation</a:t>
            </a:r>
            <a:endParaRPr lang="zh-CN" altLang="en-US" sz="2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22" name="矩形 8">
            <a:extLst>
              <a:ext uri="{FF2B5EF4-FFF2-40B4-BE49-F238E27FC236}">
                <a16:creationId xmlns:a16="http://schemas.microsoft.com/office/drawing/2014/main" id="{D1056945-3DBF-4739-BC57-2FCAAA4E8796}"/>
              </a:ext>
            </a:extLst>
          </p:cNvPr>
          <p:cNvSpPr/>
          <p:nvPr/>
        </p:nvSpPr>
        <p:spPr>
          <a:xfrm flipV="1">
            <a:off x="300048" y="550107"/>
            <a:ext cx="10999923" cy="45719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1FDAD3A-AA69-4DDE-81D8-5AEC164632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202" y="22973"/>
            <a:ext cx="718361" cy="7158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0395FB-8F1F-4986-9164-65C29471C5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560" y="3874614"/>
            <a:ext cx="3444913" cy="24332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D3CDC0A-DD4D-4D75-896C-0ABFC069838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08"/>
          <a:stretch/>
        </p:blipFill>
        <p:spPr>
          <a:xfrm>
            <a:off x="7967802" y="1317630"/>
            <a:ext cx="3750039" cy="25079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032AB80-97AF-4AA7-A16E-54CC2FDB6C40}"/>
              </a:ext>
            </a:extLst>
          </p:cNvPr>
          <p:cNvSpPr/>
          <p:nvPr/>
        </p:nvSpPr>
        <p:spPr>
          <a:xfrm>
            <a:off x="9647652" y="3956157"/>
            <a:ext cx="6447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t=25s</a:t>
            </a:r>
            <a:endParaRPr lang="zh-CN" altLang="en-US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87256A-B6AD-44AF-BA64-84FAA2B51128}"/>
              </a:ext>
            </a:extLst>
          </p:cNvPr>
          <p:cNvSpPr/>
          <p:nvPr/>
        </p:nvSpPr>
        <p:spPr>
          <a:xfrm>
            <a:off x="212242" y="1748753"/>
            <a:ext cx="3536797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The beam equilibrium momentum spread is the result of cooling and IBS effects, which is one of the main limitations of the beam stacking performance.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Another limitation is the space charge effect of the ion beam, a high charge intensity can seriously affect the dynamic barrier voltage and even cancel out the stable region.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473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C6CF441-860F-4F0A-9EAF-E99DD52727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97" y="2348215"/>
            <a:ext cx="5728916" cy="4010240"/>
          </a:xfrm>
          <a:prstGeom prst="rect">
            <a:avLst/>
          </a:prstGeom>
        </p:spPr>
      </p:pic>
      <p:sp>
        <p:nvSpPr>
          <p:cNvPr id="12" name="文本框 13">
            <a:extLst>
              <a:ext uri="{FF2B5EF4-FFF2-40B4-BE49-F238E27FC236}">
                <a16:creationId xmlns:a16="http://schemas.microsoft.com/office/drawing/2014/main" id="{B0EE2E0B-AD41-4853-B3E9-CCA60ADE190C}"/>
              </a:ext>
            </a:extLst>
          </p:cNvPr>
          <p:cNvSpPr txBox="1"/>
          <p:nvPr/>
        </p:nvSpPr>
        <p:spPr>
          <a:xfrm>
            <a:off x="300048" y="762747"/>
            <a:ext cx="50433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Font typeface="Wingdings" panose="05000000000000000000" pitchFamily="2" charset="2"/>
              <a:buChar char="p"/>
              <a:defRPr sz="22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Beam accumulation optimization </a:t>
            </a:r>
          </a:p>
        </p:txBody>
      </p:sp>
      <p:sp>
        <p:nvSpPr>
          <p:cNvPr id="19" name="矩形 8">
            <a:extLst>
              <a:ext uri="{FF2B5EF4-FFF2-40B4-BE49-F238E27FC236}">
                <a16:creationId xmlns:a16="http://schemas.microsoft.com/office/drawing/2014/main" id="{2D2BDE06-8DD4-47B8-B8C2-42DC084795D5}"/>
              </a:ext>
            </a:extLst>
          </p:cNvPr>
          <p:cNvSpPr/>
          <p:nvPr/>
        </p:nvSpPr>
        <p:spPr>
          <a:xfrm>
            <a:off x="300048" y="6488428"/>
            <a:ext cx="11520000" cy="36000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Slide Number Placeholder 27">
            <a:extLst>
              <a:ext uri="{FF2B5EF4-FFF2-40B4-BE49-F238E27FC236}">
                <a16:creationId xmlns:a16="http://schemas.microsoft.com/office/drawing/2014/main" id="{FE5C4EB9-5701-4F6B-993C-7E2B27B32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3806" y="6485457"/>
            <a:ext cx="2743200" cy="365125"/>
          </a:xfrm>
        </p:spPr>
        <p:txBody>
          <a:bodyPr/>
          <a:lstStyle/>
          <a:p>
            <a:fld id="{62DD8E9C-D3C1-4634-997C-C44BEC36C985}" type="slidenum">
              <a:rPr lang="zh-CN" altLang="en-US" sz="1600" b="1" smtClean="0"/>
              <a:t>8</a:t>
            </a:fld>
            <a:endParaRPr lang="zh-CN" altLang="en-US" sz="1600" b="1"/>
          </a:p>
        </p:txBody>
      </p:sp>
      <p:sp>
        <p:nvSpPr>
          <p:cNvPr id="21" name="Rectangle 2">
            <a:extLst>
              <a:ext uri="{FF2B5EF4-FFF2-40B4-BE49-F238E27FC236}">
                <a16:creationId xmlns:a16="http://schemas.microsoft.com/office/drawing/2014/main" id="{38E6588A-C258-4540-B586-CBCFA1E7DCED}"/>
              </a:ext>
            </a:extLst>
          </p:cNvPr>
          <p:cNvSpPr txBox="1">
            <a:spLocks noChangeArrowheads="1"/>
          </p:cNvSpPr>
          <p:nvPr/>
        </p:nvSpPr>
        <p:spPr>
          <a:xfrm>
            <a:off x="212243" y="6501461"/>
            <a:ext cx="11767515" cy="352338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151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302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453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60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He Zhao, COOL25, NY, USA, October 27–31, 2025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6B05CD9-5A49-4252-A2C4-7F5A0FFCC773}"/>
              </a:ext>
            </a:extLst>
          </p:cNvPr>
          <p:cNvSpPr/>
          <p:nvPr/>
        </p:nvSpPr>
        <p:spPr>
          <a:xfrm>
            <a:off x="843515" y="49746"/>
            <a:ext cx="103659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Cooling and accumulation simulation</a:t>
            </a:r>
            <a:endParaRPr lang="zh-CN" altLang="en-US" sz="2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23" name="矩形 8">
            <a:extLst>
              <a:ext uri="{FF2B5EF4-FFF2-40B4-BE49-F238E27FC236}">
                <a16:creationId xmlns:a16="http://schemas.microsoft.com/office/drawing/2014/main" id="{97292207-301F-434B-BEF2-22E48C381201}"/>
              </a:ext>
            </a:extLst>
          </p:cNvPr>
          <p:cNvSpPr/>
          <p:nvPr/>
        </p:nvSpPr>
        <p:spPr>
          <a:xfrm flipV="1">
            <a:off x="300048" y="550107"/>
            <a:ext cx="10999923" cy="45719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E10D7DE8-47F5-4764-8B0F-B6A37585B6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202" y="22973"/>
            <a:ext cx="718361" cy="71585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CDC0145-5963-40C0-9980-5FA7B1D6EF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4472" y="2344373"/>
            <a:ext cx="5073315" cy="26858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F13358E-5586-4F56-BD2D-9ACD54C974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60536" y="5333683"/>
            <a:ext cx="1595702" cy="762515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67D626E-DD84-430A-BA84-C6FD1D749222}"/>
              </a:ext>
            </a:extLst>
          </p:cNvPr>
          <p:cNvSpPr/>
          <p:nvPr/>
        </p:nvSpPr>
        <p:spPr>
          <a:xfrm>
            <a:off x="6988747" y="5236432"/>
            <a:ext cx="26588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Estimation of the stacking performance (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IBS&amp;Cooling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F2F1A30-E68B-42D0-8698-3E791CC784A0}"/>
              </a:ext>
            </a:extLst>
          </p:cNvPr>
          <p:cNvSpPr/>
          <p:nvPr/>
        </p:nvSpPr>
        <p:spPr>
          <a:xfrm>
            <a:off x="620288" y="1276613"/>
            <a:ext cx="11045681" cy="708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ts val="25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900" dirty="0">
                <a:latin typeface="Arial" panose="020B0604020202020204" pitchFamily="34" charset="0"/>
                <a:cs typeface="Arial" panose="020B0604020202020204" pitchFamily="34" charset="0"/>
              </a:rPr>
              <a:t>Considering space charge, the dynamic bucket height and factors such as injection cycle, IBS, and cooling efficiency make the stacking process complex, requiring careful parameter optimization.</a:t>
            </a:r>
            <a:endParaRPr lang="zh-CN" alt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9" name="Picture 88">
            <a:extLst>
              <a:ext uri="{FF2B5EF4-FFF2-40B4-BE49-F238E27FC236}">
                <a16:creationId xmlns:a16="http://schemas.microsoft.com/office/drawing/2014/main" id="{9D0918FA-5EAE-4596-8F5C-8AF7CE117E0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7472" r="21742"/>
          <a:stretch/>
        </p:blipFill>
        <p:spPr>
          <a:xfrm>
            <a:off x="1759919" y="4701131"/>
            <a:ext cx="1568918" cy="117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150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3">
            <a:extLst>
              <a:ext uri="{FF2B5EF4-FFF2-40B4-BE49-F238E27FC236}">
                <a16:creationId xmlns:a16="http://schemas.microsoft.com/office/drawing/2014/main" id="{B0EE2E0B-AD41-4853-B3E9-CCA60ADE190C}"/>
              </a:ext>
            </a:extLst>
          </p:cNvPr>
          <p:cNvSpPr txBox="1"/>
          <p:nvPr/>
        </p:nvSpPr>
        <p:spPr>
          <a:xfrm>
            <a:off x="300048" y="743467"/>
            <a:ext cx="50433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285750" indent="-285750">
              <a:buFont typeface="Wingdings" panose="05000000000000000000" pitchFamily="2" charset="2"/>
              <a:buChar char="p"/>
              <a:defRPr sz="22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Beam accumulation optimization </a:t>
            </a:r>
          </a:p>
        </p:txBody>
      </p:sp>
      <p:sp>
        <p:nvSpPr>
          <p:cNvPr id="19" name="矩形 8">
            <a:extLst>
              <a:ext uri="{FF2B5EF4-FFF2-40B4-BE49-F238E27FC236}">
                <a16:creationId xmlns:a16="http://schemas.microsoft.com/office/drawing/2014/main" id="{2D2BDE06-8DD4-47B8-B8C2-42DC084795D5}"/>
              </a:ext>
            </a:extLst>
          </p:cNvPr>
          <p:cNvSpPr/>
          <p:nvPr/>
        </p:nvSpPr>
        <p:spPr>
          <a:xfrm>
            <a:off x="300048" y="6488428"/>
            <a:ext cx="11520000" cy="36000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Slide Number Placeholder 27">
            <a:extLst>
              <a:ext uri="{FF2B5EF4-FFF2-40B4-BE49-F238E27FC236}">
                <a16:creationId xmlns:a16="http://schemas.microsoft.com/office/drawing/2014/main" id="{FE5C4EB9-5701-4F6B-993C-7E2B27B32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3806" y="6485457"/>
            <a:ext cx="2743200" cy="365125"/>
          </a:xfrm>
        </p:spPr>
        <p:txBody>
          <a:bodyPr/>
          <a:lstStyle/>
          <a:p>
            <a:fld id="{62DD8E9C-D3C1-4634-997C-C44BEC36C985}" type="slidenum">
              <a:rPr lang="zh-CN" altLang="en-US" sz="1600" b="1" smtClean="0"/>
              <a:t>9</a:t>
            </a:fld>
            <a:endParaRPr lang="zh-CN" altLang="en-US" sz="1600" b="1"/>
          </a:p>
        </p:txBody>
      </p:sp>
      <p:sp>
        <p:nvSpPr>
          <p:cNvPr id="21" name="Rectangle 2">
            <a:extLst>
              <a:ext uri="{FF2B5EF4-FFF2-40B4-BE49-F238E27FC236}">
                <a16:creationId xmlns:a16="http://schemas.microsoft.com/office/drawing/2014/main" id="{38E6588A-C258-4540-B586-CBCFA1E7DCED}"/>
              </a:ext>
            </a:extLst>
          </p:cNvPr>
          <p:cNvSpPr txBox="1">
            <a:spLocks noChangeArrowheads="1"/>
          </p:cNvSpPr>
          <p:nvPr/>
        </p:nvSpPr>
        <p:spPr>
          <a:xfrm>
            <a:off x="212243" y="6501461"/>
            <a:ext cx="11767515" cy="352338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151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302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453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60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He Zhao, COOL25, NY, USA, October 27–31, 2025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FD0C3B-8E58-4B38-A576-C38CECDA0E96}"/>
              </a:ext>
            </a:extLst>
          </p:cNvPr>
          <p:cNvSpPr/>
          <p:nvPr/>
        </p:nvSpPr>
        <p:spPr>
          <a:xfrm>
            <a:off x="843515" y="49746"/>
            <a:ext cx="103659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Cooling and accumulation simulation</a:t>
            </a:r>
            <a:endParaRPr lang="zh-CN" altLang="en-US" sz="2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3" name="矩形 8">
            <a:extLst>
              <a:ext uri="{FF2B5EF4-FFF2-40B4-BE49-F238E27FC236}">
                <a16:creationId xmlns:a16="http://schemas.microsoft.com/office/drawing/2014/main" id="{2C78E604-E168-4D7D-B9A9-7715F548F44A}"/>
              </a:ext>
            </a:extLst>
          </p:cNvPr>
          <p:cNvSpPr/>
          <p:nvPr/>
        </p:nvSpPr>
        <p:spPr>
          <a:xfrm flipV="1">
            <a:off x="300048" y="550107"/>
            <a:ext cx="10999923" cy="45719"/>
          </a:xfrm>
          <a:prstGeom prst="rect">
            <a:avLst/>
          </a:prstGeom>
          <a:solidFill>
            <a:srgbClr val="4472C4">
              <a:lumMod val="75000"/>
            </a:srgbClr>
          </a:solidFill>
          <a:ln>
            <a:noFill/>
          </a:ln>
        </p:spPr>
        <p:txBody>
          <a:bodyPr lIns="269875" tIns="34925" rIns="91440" bIns="34925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FBF0598-6047-4C67-92ED-4B507B8A23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202" y="22973"/>
            <a:ext cx="718361" cy="7158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F12D206-D152-4F33-B00D-234F0C7038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515" y="2141991"/>
            <a:ext cx="4083775" cy="74058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BB01FDC-B87D-4A3B-9EE0-70470FDF2CF3}"/>
              </a:ext>
            </a:extLst>
          </p:cNvPr>
          <p:cNvSpPr/>
          <p:nvPr/>
        </p:nvSpPr>
        <p:spPr>
          <a:xfrm>
            <a:off x="578419" y="1278464"/>
            <a:ext cx="9529993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Barrier voltage: energy, e-beam pulse width and the geometric factor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E-beam distribution can be used to optimize the accumulation performance 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809D43E-8CED-4834-A927-13224DEAE8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3991" y="2191799"/>
            <a:ext cx="4391812" cy="6763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3E92EF6-110C-4149-922E-E632E10D8F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959" y="3214913"/>
            <a:ext cx="4540519" cy="31783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E9DD27D-B2F5-4E14-8D3B-B1632E5827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383" y="3214913"/>
            <a:ext cx="4540522" cy="317836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B61B0FE-E7A8-423B-8A33-47BC63921BC0}"/>
              </a:ext>
            </a:extLst>
          </p:cNvPr>
          <p:cNvSpPr/>
          <p:nvPr/>
        </p:nvSpPr>
        <p:spPr>
          <a:xfrm>
            <a:off x="1930091" y="2265512"/>
            <a:ext cx="313267" cy="602683"/>
          </a:xfrm>
          <a:prstGeom prst="rect">
            <a:avLst/>
          </a:prstGeom>
          <a:noFill/>
          <a:ln w="19050">
            <a:solidFill>
              <a:schemeClr val="accent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5DD0897-9783-484C-9228-5F974CA45B19}"/>
              </a:ext>
            </a:extLst>
          </p:cNvPr>
          <p:cNvSpPr/>
          <p:nvPr/>
        </p:nvSpPr>
        <p:spPr>
          <a:xfrm>
            <a:off x="4292291" y="2260007"/>
            <a:ext cx="634999" cy="602683"/>
          </a:xfrm>
          <a:prstGeom prst="rect">
            <a:avLst/>
          </a:prstGeom>
          <a:noFill/>
          <a:ln w="19050">
            <a:solidFill>
              <a:schemeClr val="accent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F77D767-6F7F-4AAF-BDD2-14D5E33D371A}"/>
              </a:ext>
            </a:extLst>
          </p:cNvPr>
          <p:cNvSpPr/>
          <p:nvPr/>
        </p:nvSpPr>
        <p:spPr>
          <a:xfrm>
            <a:off x="2840258" y="2260007"/>
            <a:ext cx="1405466" cy="602683"/>
          </a:xfrm>
          <a:prstGeom prst="rect">
            <a:avLst/>
          </a:prstGeom>
          <a:noFill/>
          <a:ln w="1905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F20C27C-291F-4C64-B91F-5F2F572EE3E3}"/>
              </a:ext>
            </a:extLst>
          </p:cNvPr>
          <p:cNvSpPr/>
          <p:nvPr/>
        </p:nvSpPr>
        <p:spPr>
          <a:xfrm>
            <a:off x="6342249" y="2254816"/>
            <a:ext cx="4567409" cy="602683"/>
          </a:xfrm>
          <a:prstGeom prst="rect">
            <a:avLst/>
          </a:prstGeom>
          <a:noFill/>
          <a:ln w="1905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960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4630</TotalTime>
  <Words>1329</Words>
  <Application>Microsoft Office PowerPoint</Application>
  <PresentationFormat>Widescreen</PresentationFormat>
  <Paragraphs>186</Paragraphs>
  <Slides>18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4" baseType="lpstr">
      <vt:lpstr>CMMI10</vt:lpstr>
      <vt:lpstr>CMR10</vt:lpstr>
      <vt:lpstr>Roboto</vt:lpstr>
      <vt:lpstr>等线</vt:lpstr>
      <vt:lpstr>等线 Light</vt:lpstr>
      <vt:lpstr>仿宋_GB2312</vt:lpstr>
      <vt:lpstr>黑体</vt:lpstr>
      <vt:lpstr>宋体</vt:lpstr>
      <vt:lpstr>微软雅黑</vt:lpstr>
      <vt:lpstr>Arial</vt:lpstr>
      <vt:lpstr>Calibri</vt:lpstr>
      <vt:lpstr>Cambria Math</vt:lpstr>
      <vt:lpstr>Times New Roman</vt:lpstr>
      <vt:lpstr>Wingdings</vt:lpstr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 Zhao</dc:creator>
  <cp:lastModifiedBy>He Zhao</cp:lastModifiedBy>
  <cp:revision>162</cp:revision>
  <dcterms:created xsi:type="dcterms:W3CDTF">2025-10-22T11:34:00Z</dcterms:created>
  <dcterms:modified xsi:type="dcterms:W3CDTF">2025-10-30T12:18:00Z</dcterms:modified>
</cp:coreProperties>
</file>