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mp" ContentType="image/p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Override1.xml" ContentType="application/vnd.openxmlformats-officedocument.themeOverride+xml"/>
  <Override PartName="/ppt/theme/theme2.xml" ContentType="application/vnd.openxmlformats-officedocument.theme+xml"/>
  <Override PartName="/ppt/theme/themeOverride2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notesMasterIdLst>
    <p:notesMasterId r:id="rId28"/>
  </p:notesMasterIdLst>
  <p:sldIdLst>
    <p:sldId id="256" r:id="rId2"/>
    <p:sldId id="257" r:id="rId3"/>
    <p:sldId id="2395" r:id="rId4"/>
    <p:sldId id="5799" r:id="rId5"/>
    <p:sldId id="4404" r:id="rId6"/>
    <p:sldId id="5800" r:id="rId7"/>
    <p:sldId id="5779" r:id="rId8"/>
    <p:sldId id="5807" r:id="rId9"/>
    <p:sldId id="5790" r:id="rId10"/>
    <p:sldId id="5780" r:id="rId11"/>
    <p:sldId id="5794" r:id="rId12"/>
    <p:sldId id="5788" r:id="rId13"/>
    <p:sldId id="5778" r:id="rId14"/>
    <p:sldId id="5777" r:id="rId15"/>
    <p:sldId id="5784" r:id="rId16"/>
    <p:sldId id="5798" r:id="rId17"/>
    <p:sldId id="5796" r:id="rId18"/>
    <p:sldId id="5792" r:id="rId19"/>
    <p:sldId id="5793" r:id="rId20"/>
    <p:sldId id="5801" r:id="rId21"/>
    <p:sldId id="5802" r:id="rId22"/>
    <p:sldId id="5803" r:id="rId23"/>
    <p:sldId id="5804" r:id="rId24"/>
    <p:sldId id="5805" r:id="rId25"/>
    <p:sldId id="5806" r:id="rId26"/>
    <p:sldId id="5760" r:id="rId27"/>
  </p:sldIdLst>
  <p:sldSz cx="12192000" cy="6858000"/>
  <p:notesSz cx="7315200" cy="9601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0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596" autoAdjust="0"/>
    <p:restoredTop sz="94701"/>
  </p:normalViewPr>
  <p:slideViewPr>
    <p:cSldViewPr snapToGrid="0" snapToObjects="1">
      <p:cViewPr varScale="1">
        <p:scale>
          <a:sx n="113" d="100"/>
          <a:sy n="113" d="100"/>
        </p:scale>
        <p:origin x="208" y="2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 showGuides="1">
      <p:cViewPr varScale="1">
        <p:scale>
          <a:sx n="92" d="100"/>
          <a:sy n="92" d="100"/>
        </p:scale>
        <p:origin x="3080" y="19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1727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87" y="0"/>
            <a:ext cx="3169920" cy="481727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2E36F475-F7F5-6C41-B37C-656C49194CAF}" type="datetimeFigureOut">
              <a:rPr lang="en-US" smtClean="0"/>
              <a:t>10/30/25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77875" y="1200150"/>
            <a:ext cx="5759450" cy="32400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0" y="4620577"/>
            <a:ext cx="5852160" cy="3780473"/>
          </a:xfrm>
          <a:prstGeom prst="rect">
            <a:avLst/>
          </a:prstGeom>
        </p:spPr>
        <p:txBody>
          <a:bodyPr vert="horz" lIns="96661" tIns="48331" rIns="96661" bIns="48331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19474"/>
            <a:ext cx="3169920" cy="481726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87" y="9119474"/>
            <a:ext cx="3169920" cy="481726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515839EF-EF2D-A244-8B03-02564FD387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92809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  <p:extLst>
    <p:ext uri="{620B2872-D7B9-4A21-9093-7833F8D536E1}">
      <p15:sldGuideLst xmlns:p15="http://schemas.microsoft.com/office/powerpoint/2012/main">
        <p15:guide id="1" orient="horz" pos="3024" userDrawn="1">
          <p15:clr>
            <a:srgbClr val="F26B43"/>
          </p15:clr>
        </p15:guide>
        <p15:guide id="2" pos="2304" userDrawn="1">
          <p15:clr>
            <a:srgbClr val="F26B43"/>
          </p15:clr>
        </p15:guide>
      </p15:sldGuideLst>
    </p:ext>
  </p:extLst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BFD422-CF21-5F4B-9F3C-D943F67A9BE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71501" y="338586"/>
            <a:ext cx="8231124" cy="2017970"/>
          </a:xfrm>
        </p:spPr>
        <p:txBody>
          <a:bodyPr anchor="t" anchorCtr="0">
            <a:normAutofit/>
          </a:bodyPr>
          <a:lstStyle>
            <a:lvl1pPr algn="l">
              <a:defRPr sz="4800" b="1" i="0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4A5F0DF-C789-3B48-88B2-EEF178B1680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66871" y="5591545"/>
            <a:ext cx="10334625" cy="746185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B87851E-C1E1-6E46-8D1B-95D6C188859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71501" y="2982216"/>
            <a:ext cx="10334625" cy="1259607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 sz="2000"/>
            </a:lvl2pPr>
            <a:lvl3pPr marL="914400" indent="0">
              <a:buFontTx/>
              <a:buNone/>
              <a:defRPr sz="2000"/>
            </a:lvl3pPr>
            <a:lvl4pPr marL="1371600" indent="0">
              <a:buFontTx/>
              <a:buNone/>
              <a:defRPr sz="2000"/>
            </a:lvl4pPr>
            <a:lvl5pPr marL="1828800" indent="0">
              <a:buFontTx/>
              <a:buNone/>
              <a:defRPr sz="2000"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1CCAF04-6C30-614D-8071-3CC683E9765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86083" y="5755088"/>
            <a:ext cx="3238500" cy="419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265536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7" orient="horz" pos="2160" userDrawn="1">
          <p15:clr>
            <a:srgbClr val="FBAE40"/>
          </p15:clr>
        </p15:guide>
        <p15:guide id="8" pos="3840" userDrawn="1">
          <p15:clr>
            <a:srgbClr val="FBAE40"/>
          </p15:clr>
        </p15:guide>
        <p15:guide id="9" orient="horz" pos="3888" userDrawn="1">
          <p15:clr>
            <a:srgbClr val="FBAE40"/>
          </p15:clr>
        </p15:guide>
        <p15:guide id="10" pos="360" userDrawn="1">
          <p15:clr>
            <a:srgbClr val="FBAE40"/>
          </p15:clr>
        </p15:guide>
        <p15:guide id="11" pos="7320" userDrawn="1">
          <p15:clr>
            <a:srgbClr val="FBAE40"/>
          </p15:clr>
        </p15:guide>
        <p15:guide id="12" orient="horz" pos="3984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blipFill dpi="0" rotWithShape="1">
          <a:blip r:embed="rId3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5F96C7-1801-CD4F-9F28-C99CEA00AE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1FB783-2389-2044-9FEC-A01C09265EC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Font typeface="Arial" panose="020B0604020202020204" pitchFamily="34" charset="0"/>
              <a:buNone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84785F67-179E-4145-8BCB-4A0C61A894B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85572" y="6199209"/>
            <a:ext cx="432486" cy="365125"/>
          </a:xfrm>
          <a:prstGeom prst="rect">
            <a:avLst/>
          </a:prstGeom>
        </p:spPr>
        <p:txBody>
          <a:bodyPr lIns="0" tIns="0" rIns="45720" bIns="0" anchor="ctr"/>
          <a:lstStyle>
            <a:lvl1pPr algn="r">
              <a:defRPr sz="1600"/>
            </a:lvl1pPr>
          </a:lstStyle>
          <a:p>
            <a:fld id="{933A556B-7C63-244D-9B7C-B0EA8042B33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456895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Header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0C4E73FD-DB7D-6846-A2AE-E73A318442F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 flipH="1">
            <a:off x="11710929" y="6222033"/>
            <a:ext cx="380467" cy="331168"/>
          </a:xfrm>
          <a:prstGeom prst="rect">
            <a:avLst/>
          </a:prstGeom>
        </p:spPr>
        <p:txBody>
          <a:bodyPr lIns="0" tIns="0" rIns="45720" bIns="0" anchor="ctr"/>
          <a:lstStyle>
            <a:lvl1pPr algn="r">
              <a:defRPr sz="1600">
                <a:solidFill>
                  <a:schemeClr val="tx1"/>
                </a:solidFill>
              </a:defRPr>
            </a:lvl1pPr>
          </a:lstStyle>
          <a:p>
            <a:fld id="{933A556B-7C63-244D-9B7C-B0EA8042B33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27110BA2-9B68-CC4C-A636-3277ABFA5F1F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13175" y="2541806"/>
            <a:ext cx="10334625" cy="1947460"/>
          </a:xfrm>
        </p:spPr>
        <p:txBody>
          <a:bodyPr anchor="t" anchorCtr="0"/>
          <a:lstStyle>
            <a:lvl1pPr algn="l">
              <a:defRPr sz="6000" b="1" i="0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9FCBF15F-CA7F-7641-B9E3-4E9C3E92F43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13175" y="4501444"/>
            <a:ext cx="10334625" cy="1259607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 sz="2000"/>
            </a:lvl2pPr>
            <a:lvl3pPr marL="914400" indent="0">
              <a:buFontTx/>
              <a:buNone/>
              <a:defRPr sz="2000"/>
            </a:lvl3pPr>
            <a:lvl4pPr marL="1371600" indent="0">
              <a:buFontTx/>
              <a:buNone/>
              <a:defRPr sz="2000"/>
            </a:lvl4pPr>
            <a:lvl5pPr marL="1828800" indent="0">
              <a:buFontTx/>
              <a:buNone/>
              <a:defRPr sz="20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2236879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FB965E-00C4-6F4C-8817-84A69C14D2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B8926A3-B154-C14C-BFED-E141D3C8B7D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715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940C922-34CF-D846-A402-06F51B18941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0960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71868AE-308B-D548-82A1-318656FC555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94794" y="6206426"/>
            <a:ext cx="432486" cy="365125"/>
          </a:xfrm>
          <a:prstGeom prst="rect">
            <a:avLst/>
          </a:prstGeom>
        </p:spPr>
        <p:txBody>
          <a:bodyPr lIns="0" tIns="0" rIns="45720" bIns="0" anchor="ctr"/>
          <a:lstStyle>
            <a:lvl1pPr algn="r">
              <a:defRPr sz="1600"/>
            </a:lvl1pPr>
          </a:lstStyle>
          <a:p>
            <a:fld id="{933A556B-7C63-244D-9B7C-B0EA8042B33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06142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9ACFC5-D97A-B448-B815-E68D1A9731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500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EBFB46D-01D9-1D44-ABED-AC6282C16B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71500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08F9F48-3F7F-A545-9387-0732A54B5B1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71500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90C0DC1-B7CB-B343-8B4E-8D57625AEA9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0960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82689F1-F4A7-6440-A9D9-1BF6E3E127B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0960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24E88283-FA1D-D040-8AFC-1D07DFC302A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1628690" y="6195409"/>
            <a:ext cx="432486" cy="365125"/>
          </a:xfrm>
          <a:prstGeom prst="rect">
            <a:avLst/>
          </a:prstGeom>
        </p:spPr>
        <p:txBody>
          <a:bodyPr lIns="0" tIns="0" rIns="45720" bIns="0" anchor="ctr"/>
          <a:lstStyle>
            <a:lvl1pPr algn="r">
              <a:defRPr sz="1600"/>
            </a:lvl1pPr>
          </a:lstStyle>
          <a:p>
            <a:fld id="{933A556B-7C63-244D-9B7C-B0EA8042B33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39312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4B70F5-09AC-CD48-85DB-1752A5E862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0D6FDB5-5C90-C844-8D34-266A469CEC5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61739" y="6217443"/>
            <a:ext cx="432486" cy="365125"/>
          </a:xfrm>
          <a:prstGeom prst="rect">
            <a:avLst/>
          </a:prstGeom>
        </p:spPr>
        <p:txBody>
          <a:bodyPr lIns="0" tIns="0" rIns="45720" bIns="0" anchor="ctr"/>
          <a:lstStyle>
            <a:lvl1pPr algn="r">
              <a:defRPr sz="1600"/>
            </a:lvl1pPr>
          </a:lstStyle>
          <a:p>
            <a:fld id="{933A556B-7C63-244D-9B7C-B0EA8042B33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35934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84785F67-179E-4145-8BCB-4A0C61A894B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22618" y="6189273"/>
            <a:ext cx="432486" cy="365125"/>
          </a:xfrm>
          <a:prstGeom prst="rect">
            <a:avLst/>
          </a:prstGeom>
        </p:spPr>
        <p:txBody>
          <a:bodyPr lIns="0" tIns="0" rIns="0" bIns="0" anchor="ctr"/>
          <a:lstStyle>
            <a:lvl1pPr algn="ctr">
              <a:defRPr sz="1600"/>
            </a:lvl1pPr>
          </a:lstStyle>
          <a:p>
            <a:fld id="{B5FB6E5B-7B6C-4C82-B4DE-2A629539FD1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itle Placeholder 1">
            <a:extLst>
              <a:ext uri="{FF2B5EF4-FFF2-40B4-BE49-F238E27FC236}">
                <a16:creationId xmlns:a16="http://schemas.microsoft.com/office/drawing/2014/main" id="{7E7747BA-6145-3552-2339-5F4BF5DF2F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2579" y="0"/>
            <a:ext cx="11499925" cy="82517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C65258C7-5BE3-51E9-6313-6F03042F389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2579" y="975365"/>
            <a:ext cx="11499925" cy="486585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1pPr>
            <a:lvl2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2pPr>
            <a:lvl3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7899808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D7DAAA2-8718-2247-8539-9A0DC22C04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500" y="365125"/>
            <a:ext cx="110490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73056FE-C136-A54B-9DE3-EACD8E08FED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71500" y="1825625"/>
            <a:ext cx="11049000" cy="420718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125833E0-DD3D-DF4F-9316-F67B7A80E30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55706" y="6180880"/>
            <a:ext cx="358815" cy="327219"/>
          </a:xfrm>
          <a:prstGeom prst="rect">
            <a:avLst/>
          </a:prstGeom>
        </p:spPr>
        <p:txBody>
          <a:bodyPr lIns="0" tIns="0" rIns="45720" bIns="0" anchor="ctr"/>
          <a:lstStyle>
            <a:lvl1pPr algn="r">
              <a:defRPr sz="1600"/>
            </a:lvl1pPr>
          </a:lstStyle>
          <a:p>
            <a:fld id="{933A556B-7C63-244D-9B7C-B0EA8042B33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45211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72" r:id="rId7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tx1"/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7" orient="horz" pos="2160" userDrawn="1">
          <p15:clr>
            <a:srgbClr val="F26B43"/>
          </p15:clr>
        </p15:guide>
        <p15:guide id="8" pos="3840" userDrawn="1">
          <p15:clr>
            <a:srgbClr val="F26B43"/>
          </p15:clr>
        </p15:guide>
        <p15:guide id="9" pos="360" userDrawn="1">
          <p15:clr>
            <a:srgbClr val="F26B43"/>
          </p15:clr>
        </p15:guide>
        <p15:guide id="10" orient="horz" pos="3888" userDrawn="1">
          <p15:clr>
            <a:srgbClr val="F26B43"/>
          </p15:clr>
        </p15:guide>
        <p15:guide id="11" pos="7320" userDrawn="1">
          <p15:clr>
            <a:srgbClr val="F26B43"/>
          </p15:clr>
        </p15:guide>
        <p15:guide id="12" orient="horz" pos="412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7" Type="http://schemas.openxmlformats.org/officeDocument/2006/relationships/image" Target="../media/image25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8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tmp"/><Relationship Id="rId2" Type="http://schemas.openxmlformats.org/officeDocument/2006/relationships/image" Target="../media/image30.tmp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4" Type="http://schemas.openxmlformats.org/officeDocument/2006/relationships/hyperlink" Target="https://cds.cern.ch/record/1120227/files/p115.pdf" TargetMode="Externa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tmp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tmp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tmp"/><Relationship Id="rId2" Type="http://schemas.openxmlformats.org/officeDocument/2006/relationships/image" Target="../media/image39.tmp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tmp"/><Relationship Id="rId2" Type="http://schemas.openxmlformats.org/officeDocument/2006/relationships/image" Target="../media/image41.tmp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2.xml"/><Relationship Id="rId4" Type="http://schemas.openxmlformats.org/officeDocument/2006/relationships/image" Target="../media/image7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tmp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tmp"/><Relationship Id="rId2" Type="http://schemas.openxmlformats.org/officeDocument/2006/relationships/image" Target="../media/image44.tmp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tmp"/><Relationship Id="rId2" Type="http://schemas.openxmlformats.org/officeDocument/2006/relationships/image" Target="../media/image46.tmp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tmp"/><Relationship Id="rId2" Type="http://schemas.openxmlformats.org/officeDocument/2006/relationships/image" Target="../media/image48.tmp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tmp"/><Relationship Id="rId2" Type="http://schemas.openxmlformats.org/officeDocument/2006/relationships/image" Target="../media/image50.tmp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tmp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156CBC-DA70-7741-BB3F-BCDBBE052F8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50656" y="781964"/>
            <a:ext cx="8865263" cy="2335078"/>
          </a:xfrm>
        </p:spPr>
        <p:txBody>
          <a:bodyPr>
            <a:normAutofit/>
          </a:bodyPr>
          <a:lstStyle/>
          <a:p>
            <a:r>
              <a:rPr lang="en-US" sz="4800" dirty="0"/>
              <a:t>Beam dynamics studies for Low-energy Electron Cooler for Electron Ion Collider 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D0F4563-AB5E-1F4E-B28C-08AC1323034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04008" y="3429000"/>
            <a:ext cx="11016492" cy="1049609"/>
          </a:xfrm>
        </p:spPr>
        <p:txBody>
          <a:bodyPr/>
          <a:lstStyle/>
          <a:p>
            <a:r>
              <a:rPr lang="en-US" sz="2800" dirty="0"/>
              <a:t>Dmitry Kayran</a:t>
            </a:r>
          </a:p>
          <a:p>
            <a:r>
              <a:rPr lang="en-US" sz="2800" dirty="0"/>
              <a:t>A. Fedotov, Y. Jing, J. </a:t>
            </a:r>
            <a:r>
              <a:rPr lang="en-US" sz="2800" dirty="0" err="1"/>
              <a:t>Kewisch</a:t>
            </a:r>
            <a:r>
              <a:rPr lang="en-US" sz="2800" dirty="0"/>
              <a:t>, S. </a:t>
            </a:r>
            <a:r>
              <a:rPr lang="en-US" sz="2800" dirty="0" err="1"/>
              <a:t>Seletskiy</a:t>
            </a:r>
            <a:r>
              <a:rPr lang="en-US" sz="2800" dirty="0"/>
              <a:t>, G. Wang</a:t>
            </a:r>
          </a:p>
          <a:p>
            <a:endParaRPr lang="en-US" sz="2800" b="1" dirty="0"/>
          </a:p>
        </p:txBody>
      </p:sp>
      <p:pic>
        <p:nvPicPr>
          <p:cNvPr id="6" name="Picture 5" descr="A picture containing text, outdoor, blue, sign&#10;&#10;AI-generated content may be incorrect.">
            <a:extLst>
              <a:ext uri="{FF2B5EF4-FFF2-40B4-BE49-F238E27FC236}">
                <a16:creationId xmlns:a16="http://schemas.microsoft.com/office/drawing/2014/main" id="{1702DB64-D812-5B2B-D934-C33E9EF99CC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1500" y="5468460"/>
            <a:ext cx="4750499" cy="1235831"/>
          </a:xfrm>
          <a:prstGeom prst="rect">
            <a:avLst/>
          </a:prstGeom>
        </p:spPr>
      </p:pic>
      <p:sp>
        <p:nvSpPr>
          <p:cNvPr id="8" name="Subtitle 7">
            <a:extLst>
              <a:ext uri="{FF2B5EF4-FFF2-40B4-BE49-F238E27FC236}">
                <a16:creationId xmlns:a16="http://schemas.microsoft.com/office/drawing/2014/main" id="{127964F3-7CB7-4F4F-7254-F3A6F474BA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71500" y="5578415"/>
            <a:ext cx="10742676" cy="974785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675592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FD702B-A82A-0338-64F1-BD5E1B6A7B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500" y="365125"/>
            <a:ext cx="11049000" cy="152687"/>
          </a:xfrm>
        </p:spPr>
        <p:txBody>
          <a:bodyPr>
            <a:noAutofit/>
          </a:bodyPr>
          <a:lstStyle/>
          <a:p>
            <a:r>
              <a:rPr lang="en-US" sz="3600" dirty="0"/>
              <a:t>Longitudinal dynamics (phase space)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B96DD76-38A7-9071-39BC-28A2337E01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0" y="0"/>
            <a:ext cx="0" cy="0"/>
          </a:xfr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31A6855-3CC6-24B6-EC97-B600A508AC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51649" y="6533724"/>
            <a:ext cx="432486" cy="294041"/>
          </a:xfrm>
          <a:prstGeom prst="rect">
            <a:avLst/>
          </a:prstGeom>
        </p:spPr>
        <p:txBody>
          <a:bodyPr lIns="0" tIns="0" rIns="0" bIns="0" anchor="ctr"/>
          <a:lstStyle>
            <a:defPPr>
              <a:defRPr lang="en-US"/>
            </a:defPPr>
            <a:lvl1pPr marL="0" algn="ctr" defTabSz="914400" rtl="0" eaLnBrk="1" latinLnBrk="0" hangingPunct="1"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93C5830-40F3-F04E-B2E3-10E6672BA8FF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EC95531-990E-7693-28FA-052AE4502C20}"/>
              </a:ext>
            </a:extLst>
          </p:cNvPr>
          <p:cNvSpPr txBox="1"/>
          <p:nvPr/>
        </p:nvSpPr>
        <p:spPr>
          <a:xfrm>
            <a:off x="571500" y="2936029"/>
            <a:ext cx="34981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At the entrance to the 1</a:t>
            </a:r>
            <a:r>
              <a:rPr lang="en-US" baseline="30000" dirty="0"/>
              <a:t>st</a:t>
            </a:r>
            <a:r>
              <a:rPr lang="en-US" dirty="0"/>
              <a:t> cavity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90ADF8F-0262-91A0-9184-65B4081F1851}"/>
              </a:ext>
            </a:extLst>
          </p:cNvPr>
          <p:cNvSpPr txBox="1"/>
          <p:nvPr/>
        </p:nvSpPr>
        <p:spPr>
          <a:xfrm>
            <a:off x="4751802" y="2936028"/>
            <a:ext cx="32251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At the end  to the 16</a:t>
            </a:r>
            <a:r>
              <a:rPr lang="en-US" baseline="30000" dirty="0"/>
              <a:t>th</a:t>
            </a:r>
            <a:r>
              <a:rPr lang="en-US" dirty="0"/>
              <a:t> cavity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D2B69B9-C6EE-07A8-96EF-A1EBF47DA21B}"/>
              </a:ext>
            </a:extLst>
          </p:cNvPr>
          <p:cNvSpPr txBox="1"/>
          <p:nvPr/>
        </p:nvSpPr>
        <p:spPr>
          <a:xfrm>
            <a:off x="4419357" y="5756289"/>
            <a:ext cx="40464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At the center of the cooling section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F5EDC66-5198-DD73-E751-08DFB68E3AFF}"/>
              </a:ext>
            </a:extLst>
          </p:cNvPr>
          <p:cNvSpPr txBox="1"/>
          <p:nvPr/>
        </p:nvSpPr>
        <p:spPr>
          <a:xfrm>
            <a:off x="8490629" y="3120967"/>
            <a:ext cx="32251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At the end  of the LINAC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788B211-6AD3-3FAD-64FD-C1BCC4DA23FD}"/>
              </a:ext>
            </a:extLst>
          </p:cNvPr>
          <p:cNvSpPr txBox="1"/>
          <p:nvPr/>
        </p:nvSpPr>
        <p:spPr>
          <a:xfrm>
            <a:off x="462579" y="5723577"/>
            <a:ext cx="40685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At the beginning of the cooling section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2653E6D-1E72-1640-CCA1-20646D794071}"/>
              </a:ext>
            </a:extLst>
          </p:cNvPr>
          <p:cNvSpPr txBox="1"/>
          <p:nvPr/>
        </p:nvSpPr>
        <p:spPr>
          <a:xfrm>
            <a:off x="8367779" y="5723577"/>
            <a:ext cx="38242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At the end of the cooling section</a:t>
            </a:r>
          </a:p>
        </p:txBody>
      </p:sp>
      <p:pic>
        <p:nvPicPr>
          <p:cNvPr id="15" name="Picture 14" descr="Chart, line chart&#10;&#10;AI-generated content may be incorrect.">
            <a:extLst>
              <a:ext uri="{FF2B5EF4-FFF2-40B4-BE49-F238E27FC236}">
                <a16:creationId xmlns:a16="http://schemas.microsoft.com/office/drawing/2014/main" id="{79459D57-83FD-E63D-505C-36D43D75F8E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499" y="825178"/>
            <a:ext cx="3225115" cy="2201172"/>
          </a:xfrm>
          <a:prstGeom prst="rect">
            <a:avLst/>
          </a:prstGeom>
        </p:spPr>
      </p:pic>
      <p:pic>
        <p:nvPicPr>
          <p:cNvPr id="17" name="Picture 16" descr="Chart, line chart&#10;&#10;AI-generated content may be incorrect.">
            <a:extLst>
              <a:ext uri="{FF2B5EF4-FFF2-40B4-BE49-F238E27FC236}">
                <a16:creationId xmlns:a16="http://schemas.microsoft.com/office/drawing/2014/main" id="{F47187AA-7BFC-0BAF-354D-E0D50D6B268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78720" y="967131"/>
            <a:ext cx="2821400" cy="1993720"/>
          </a:xfrm>
          <a:prstGeom prst="rect">
            <a:avLst/>
          </a:prstGeom>
        </p:spPr>
      </p:pic>
      <p:pic>
        <p:nvPicPr>
          <p:cNvPr id="19" name="Picture 18" descr="Chart&#10;&#10;AI-generated content may be incorrect.">
            <a:extLst>
              <a:ext uri="{FF2B5EF4-FFF2-40B4-BE49-F238E27FC236}">
                <a16:creationId xmlns:a16="http://schemas.microsoft.com/office/drawing/2014/main" id="{62C35E56-26B6-CDFA-24D8-54E0B43BBE6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57270" y="825178"/>
            <a:ext cx="3217841" cy="2233278"/>
          </a:xfrm>
          <a:prstGeom prst="rect">
            <a:avLst/>
          </a:prstGeom>
        </p:spPr>
      </p:pic>
      <p:pic>
        <p:nvPicPr>
          <p:cNvPr id="21" name="Picture 20" descr="Chart, line chart&#10;&#10;AI-generated content may be incorrect.">
            <a:extLst>
              <a:ext uri="{FF2B5EF4-FFF2-40B4-BE49-F238E27FC236}">
                <a16:creationId xmlns:a16="http://schemas.microsoft.com/office/drawing/2014/main" id="{0F407812-4167-8623-9D45-DF550F086CC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8239" y="3490299"/>
            <a:ext cx="3128375" cy="2265990"/>
          </a:xfrm>
          <a:prstGeom prst="rect">
            <a:avLst/>
          </a:prstGeom>
        </p:spPr>
      </p:pic>
      <p:pic>
        <p:nvPicPr>
          <p:cNvPr id="23" name="Picture 22" descr="Chart, line chart&#10;&#10;AI-generated content may be incorrect.">
            <a:extLst>
              <a:ext uri="{FF2B5EF4-FFF2-40B4-BE49-F238E27FC236}">
                <a16:creationId xmlns:a16="http://schemas.microsoft.com/office/drawing/2014/main" id="{50092D62-471B-42C7-92B3-E8BEAF48FDF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509186" y="3274848"/>
            <a:ext cx="3419103" cy="2448729"/>
          </a:xfrm>
          <a:prstGeom prst="rect">
            <a:avLst/>
          </a:prstGeom>
        </p:spPr>
      </p:pic>
      <p:pic>
        <p:nvPicPr>
          <p:cNvPr id="25" name="Picture 24" descr="Chart&#10;&#10;AI-generated content may be incorrect.">
            <a:extLst>
              <a:ext uri="{FF2B5EF4-FFF2-40B4-BE49-F238E27FC236}">
                <a16:creationId xmlns:a16="http://schemas.microsoft.com/office/drawing/2014/main" id="{F60DCF04-4BE9-F184-0733-00BEC7FE1B2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257270" y="3456592"/>
            <a:ext cx="3217841" cy="2281399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63C99914-F91C-19B8-F6DB-381D06FC45BA}"/>
              </a:ext>
            </a:extLst>
          </p:cNvPr>
          <p:cNvSpPr txBox="1"/>
          <p:nvPr/>
        </p:nvSpPr>
        <p:spPr>
          <a:xfrm>
            <a:off x="3057617" y="3473943"/>
            <a:ext cx="6808573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B050"/>
                </a:solidFill>
              </a:rPr>
              <a:t>RMS energy spread  ~2.5 e-4 along the cooling section </a:t>
            </a:r>
          </a:p>
        </p:txBody>
      </p:sp>
    </p:spTree>
    <p:extLst>
      <p:ext uri="{BB962C8B-B14F-4D97-AF65-F5344CB8AC3E}">
        <p14:creationId xmlns:p14="http://schemas.microsoft.com/office/powerpoint/2010/main" val="218466676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03BEFD-84FC-8EB7-0E24-168FDD33E9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500" y="203081"/>
            <a:ext cx="11049000" cy="468252"/>
          </a:xfrm>
        </p:spPr>
        <p:txBody>
          <a:bodyPr>
            <a:noAutofit/>
          </a:bodyPr>
          <a:lstStyle/>
          <a:p>
            <a:r>
              <a:rPr lang="en-US" sz="3200" dirty="0"/>
              <a:t>Layout description  (transport and cooling section)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97B6181-A562-38DD-CD2D-D0681CF84A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0" y="0"/>
            <a:ext cx="0" cy="0"/>
          </a:xfr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1DEA8C3-0617-4EDA-D2B0-B4E5888C3C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51649" y="6533724"/>
            <a:ext cx="432486" cy="294041"/>
          </a:xfrm>
          <a:prstGeom prst="rect">
            <a:avLst/>
          </a:prstGeom>
        </p:spPr>
        <p:txBody>
          <a:bodyPr lIns="0" tIns="0" rIns="0" bIns="0" anchor="ctr"/>
          <a:lstStyle>
            <a:defPPr>
              <a:defRPr lang="en-US"/>
            </a:defPPr>
            <a:lvl1pPr marL="0" algn="ctr" defTabSz="914400" rtl="0" eaLnBrk="1" latinLnBrk="0" hangingPunct="1"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93C5830-40F3-F04E-B2E3-10E6672BA8FF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69009908-A256-D30B-0C52-F4C7BDEE2EA0}"/>
              </a:ext>
            </a:extLst>
          </p:cNvPr>
          <p:cNvSpPr txBox="1">
            <a:spLocks/>
          </p:cNvSpPr>
          <p:nvPr/>
        </p:nvSpPr>
        <p:spPr>
          <a:xfrm>
            <a:off x="445231" y="905290"/>
            <a:ext cx="11499925" cy="5017413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In transport line we use solenoids  every ~10 m to control and match transvers bunch size from the accelerator  to the cooling section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A single 180-degree (non achromatic) turn-around dipole </a:t>
            </a:r>
          </a:p>
          <a:p>
            <a:pPr marL="0" indent="0">
              <a:buNone/>
            </a:pPr>
            <a:r>
              <a:rPr lang="en-US" dirty="0"/>
              <a:t>merges electron bunches with hadron bunches into </a:t>
            </a:r>
          </a:p>
          <a:p>
            <a:pPr marL="0" indent="0">
              <a:buNone/>
            </a:pPr>
            <a:r>
              <a:rPr lang="en-US" dirty="0"/>
              <a:t>the cooling section  </a:t>
            </a:r>
          </a:p>
          <a:p>
            <a:r>
              <a:rPr lang="en-US" dirty="0"/>
              <a:t>2 quadrupoles at each ends of the 180d dipole are</a:t>
            </a:r>
          </a:p>
          <a:p>
            <a:pPr marL="0" indent="0">
              <a:buNone/>
            </a:pPr>
            <a:r>
              <a:rPr lang="en-US" dirty="0"/>
              <a:t> installed for fine matching electron bunches into the cooling section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In the cooling section, we placed  solenoids every 12 m  to keep angular spread under control and use u-metal shielding to cover rest of the colling section </a:t>
            </a:r>
          </a:p>
        </p:txBody>
      </p:sp>
      <p:pic>
        <p:nvPicPr>
          <p:cNvPr id="33" name="Picture 32">
            <a:extLst>
              <a:ext uri="{FF2B5EF4-FFF2-40B4-BE49-F238E27FC236}">
                <a16:creationId xmlns:a16="http://schemas.microsoft.com/office/drawing/2014/main" id="{9A91FE49-A3CE-0946-566D-5FEA30D5800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777995" y="1605736"/>
            <a:ext cx="10185239" cy="648453"/>
          </a:xfrm>
          <a:prstGeom prst="rect">
            <a:avLst/>
          </a:prstGeom>
        </p:spPr>
      </p:pic>
      <p:pic>
        <p:nvPicPr>
          <p:cNvPr id="34" name="Picture 33">
            <a:extLst>
              <a:ext uri="{FF2B5EF4-FFF2-40B4-BE49-F238E27FC236}">
                <a16:creationId xmlns:a16="http://schemas.microsoft.com/office/drawing/2014/main" id="{3FCED6FB-8BB9-57EA-269E-53A822FD526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324091" y="5811155"/>
            <a:ext cx="12070860" cy="283110"/>
          </a:xfrm>
          <a:prstGeom prst="rect">
            <a:avLst/>
          </a:prstGeom>
        </p:spPr>
      </p:pic>
      <p:sp>
        <p:nvSpPr>
          <p:cNvPr id="36" name="TextBox 35">
            <a:extLst>
              <a:ext uri="{FF2B5EF4-FFF2-40B4-BE49-F238E27FC236}">
                <a16:creationId xmlns:a16="http://schemas.microsoft.com/office/drawing/2014/main" id="{24116FBA-ACF6-F02A-960D-C9E83F7BE018}"/>
              </a:ext>
            </a:extLst>
          </p:cNvPr>
          <p:cNvSpPr txBox="1"/>
          <p:nvPr/>
        </p:nvSpPr>
        <p:spPr>
          <a:xfrm>
            <a:off x="4265115" y="6050914"/>
            <a:ext cx="607827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/>
              <a:t>12 m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0428AE38-E4A9-C163-4878-461888212599}"/>
              </a:ext>
            </a:extLst>
          </p:cNvPr>
          <p:cNvSpPr txBox="1"/>
          <p:nvPr/>
        </p:nvSpPr>
        <p:spPr>
          <a:xfrm>
            <a:off x="4937726" y="6063523"/>
            <a:ext cx="849615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/>
              <a:t>12 m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DD04ED48-A051-00E0-2530-C579BACBF970}"/>
              </a:ext>
            </a:extLst>
          </p:cNvPr>
          <p:cNvSpPr txBox="1"/>
          <p:nvPr/>
        </p:nvSpPr>
        <p:spPr>
          <a:xfrm>
            <a:off x="5623528" y="6081196"/>
            <a:ext cx="676959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/>
              <a:t>12 m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5A887D48-6547-E2E1-EA98-F6819ADBAFFB}"/>
              </a:ext>
            </a:extLst>
          </p:cNvPr>
          <p:cNvSpPr txBox="1"/>
          <p:nvPr/>
        </p:nvSpPr>
        <p:spPr>
          <a:xfrm>
            <a:off x="6223164" y="6087567"/>
            <a:ext cx="607827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/>
              <a:t>12 m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404F5385-0B22-09AC-2643-11B15A091191}"/>
              </a:ext>
            </a:extLst>
          </p:cNvPr>
          <p:cNvSpPr txBox="1"/>
          <p:nvPr/>
        </p:nvSpPr>
        <p:spPr>
          <a:xfrm>
            <a:off x="6895775" y="6100176"/>
            <a:ext cx="849615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/>
              <a:t>12 m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EF54F13E-8570-2C3C-6617-C6C1A4A86E5B}"/>
              </a:ext>
            </a:extLst>
          </p:cNvPr>
          <p:cNvSpPr txBox="1"/>
          <p:nvPr/>
        </p:nvSpPr>
        <p:spPr>
          <a:xfrm>
            <a:off x="7581577" y="6117849"/>
            <a:ext cx="676959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/>
              <a:t>12 m</a:t>
            </a:r>
          </a:p>
        </p:txBody>
      </p:sp>
      <p:pic>
        <p:nvPicPr>
          <p:cNvPr id="42" name="Picture 41">
            <a:extLst>
              <a:ext uri="{FF2B5EF4-FFF2-40B4-BE49-F238E27FC236}">
                <a16:creationId xmlns:a16="http://schemas.microsoft.com/office/drawing/2014/main" id="{1BEF6532-C3EC-7F38-159B-C5E242048F0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062977" y="2488146"/>
            <a:ext cx="2983203" cy="1682788"/>
          </a:xfrm>
          <a:prstGeom prst="rect">
            <a:avLst/>
          </a:prstGeom>
        </p:spPr>
      </p:pic>
      <p:sp>
        <p:nvSpPr>
          <p:cNvPr id="43" name="Striped Right Arrow 42">
            <a:extLst>
              <a:ext uri="{FF2B5EF4-FFF2-40B4-BE49-F238E27FC236}">
                <a16:creationId xmlns:a16="http://schemas.microsoft.com/office/drawing/2014/main" id="{FED630EC-636C-7CF8-F553-187C611B4A63}"/>
              </a:ext>
            </a:extLst>
          </p:cNvPr>
          <p:cNvSpPr/>
          <p:nvPr/>
        </p:nvSpPr>
        <p:spPr>
          <a:xfrm>
            <a:off x="6195193" y="1794076"/>
            <a:ext cx="876939" cy="135886"/>
          </a:xfrm>
          <a:prstGeom prst="striped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triped Right Arrow 43">
            <a:extLst>
              <a:ext uri="{FF2B5EF4-FFF2-40B4-BE49-F238E27FC236}">
                <a16:creationId xmlns:a16="http://schemas.microsoft.com/office/drawing/2014/main" id="{1B2D4081-FCA0-7C55-0A99-4A1BC3678870}"/>
              </a:ext>
            </a:extLst>
          </p:cNvPr>
          <p:cNvSpPr/>
          <p:nvPr/>
        </p:nvSpPr>
        <p:spPr>
          <a:xfrm>
            <a:off x="9241264" y="3613231"/>
            <a:ext cx="612089" cy="135886"/>
          </a:xfrm>
          <a:prstGeom prst="striped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triped Right Arrow 44">
            <a:extLst>
              <a:ext uri="{FF2B5EF4-FFF2-40B4-BE49-F238E27FC236}">
                <a16:creationId xmlns:a16="http://schemas.microsoft.com/office/drawing/2014/main" id="{5F2ED298-0FE9-004E-3AAB-2879EFC46D62}"/>
              </a:ext>
            </a:extLst>
          </p:cNvPr>
          <p:cNvSpPr/>
          <p:nvPr/>
        </p:nvSpPr>
        <p:spPr>
          <a:xfrm rot="10800000">
            <a:off x="8889356" y="2914803"/>
            <a:ext cx="612089" cy="135886"/>
          </a:xfrm>
          <a:prstGeom prst="striped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triped Right Arrow 46">
            <a:extLst>
              <a:ext uri="{FF2B5EF4-FFF2-40B4-BE49-F238E27FC236}">
                <a16:creationId xmlns:a16="http://schemas.microsoft.com/office/drawing/2014/main" id="{F626E2A4-C191-8A66-AA0A-17E5D9A791A0}"/>
              </a:ext>
            </a:extLst>
          </p:cNvPr>
          <p:cNvSpPr/>
          <p:nvPr/>
        </p:nvSpPr>
        <p:spPr>
          <a:xfrm rot="10800000">
            <a:off x="5962007" y="5712174"/>
            <a:ext cx="612089" cy="135886"/>
          </a:xfrm>
          <a:prstGeom prst="striped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829720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4131C5A-1526-1056-2856-88845998B07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5FB6E5B-7B6C-4C82-B4DE-2A629539FD14}" type="slidenum">
              <a:rPr lang="en-US" smtClean="0"/>
              <a:t>12</a:t>
            </a:fld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E38F25B-72C3-B712-55EF-D807238819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180 degree single magnet turn around 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0296E24-F40D-0C80-7C12-8C34988617D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5" name="Picture 4" descr="Diagram&#10;&#10;Description automatically generated">
            <a:extLst>
              <a:ext uri="{FF2B5EF4-FFF2-40B4-BE49-F238E27FC236}">
                <a16:creationId xmlns:a16="http://schemas.microsoft.com/office/drawing/2014/main" id="{04D54C2B-1E16-0020-2B4F-BEE999DA9D9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276952" y="2536229"/>
            <a:ext cx="4452469" cy="3435322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9C30A6EE-6F2B-531F-3F26-EC775AF0C4CF}"/>
              </a:ext>
            </a:extLst>
          </p:cNvPr>
          <p:cNvSpPr txBox="1"/>
          <p:nvPr/>
        </p:nvSpPr>
        <p:spPr>
          <a:xfrm>
            <a:off x="7431426" y="980751"/>
            <a:ext cx="406136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Same idea works well  at LEReC: merging cooling sections in   YELLOW and BLUE rings is single 180 degree magnet with 35 cm radius</a:t>
            </a:r>
          </a:p>
        </p:txBody>
      </p:sp>
      <p:pic>
        <p:nvPicPr>
          <p:cNvPr id="80" name="Picture 79">
            <a:extLst>
              <a:ext uri="{FF2B5EF4-FFF2-40B4-BE49-F238E27FC236}">
                <a16:creationId xmlns:a16="http://schemas.microsoft.com/office/drawing/2014/main" id="{CA0B46F1-B50B-CCB2-D681-20C386D6D2E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249854" y="896790"/>
            <a:ext cx="3924030" cy="2213496"/>
          </a:xfrm>
          <a:prstGeom prst="rect">
            <a:avLst/>
          </a:prstGeom>
        </p:spPr>
      </p:pic>
      <p:sp>
        <p:nvSpPr>
          <p:cNvPr id="81" name="TextBox 80">
            <a:extLst>
              <a:ext uri="{FF2B5EF4-FFF2-40B4-BE49-F238E27FC236}">
                <a16:creationId xmlns:a16="http://schemas.microsoft.com/office/drawing/2014/main" id="{8398D809-176C-4CDD-E9B3-7629E3C8701B}"/>
              </a:ext>
            </a:extLst>
          </p:cNvPr>
          <p:cNvSpPr txBox="1"/>
          <p:nvPr/>
        </p:nvSpPr>
        <p:spPr>
          <a:xfrm>
            <a:off x="3440613" y="2050954"/>
            <a:ext cx="13537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R=65 cm</a:t>
            </a: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4AB10750-C620-CAA7-450B-D517B5C9C57A}"/>
              </a:ext>
            </a:extLst>
          </p:cNvPr>
          <p:cNvSpPr txBox="1"/>
          <p:nvPr/>
        </p:nvSpPr>
        <p:spPr>
          <a:xfrm>
            <a:off x="675673" y="3013026"/>
            <a:ext cx="509303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Energy spread: 5E-04</a:t>
            </a:r>
          </a:p>
          <a:p>
            <a:r>
              <a:rPr lang="en-US" dirty="0"/>
              <a:t>Bunch size /Angular spread in the cooling section :  3 mm /20 urad</a:t>
            </a:r>
          </a:p>
          <a:p>
            <a:r>
              <a:rPr lang="en-US" dirty="0"/>
              <a:t>Then requirement  for the dispersion </a:t>
            </a:r>
          </a:p>
          <a:p>
            <a:r>
              <a:rPr lang="en-US" dirty="0"/>
              <a:t>D  &lt;&lt; 6 m  and   D’ &lt;&lt; 0.04</a:t>
            </a:r>
          </a:p>
          <a:p>
            <a:r>
              <a:rPr lang="en-US" dirty="0"/>
              <a:t>By design after the magnet: D=1.3 m and D’=0 </a:t>
            </a:r>
          </a:p>
          <a:p>
            <a:endParaRPr lang="en-US" dirty="0">
              <a:solidFill>
                <a:srgbClr val="FF0000"/>
              </a:solidFill>
            </a:endParaRPr>
          </a:p>
          <a:p>
            <a:r>
              <a:rPr lang="en-US" dirty="0">
                <a:solidFill>
                  <a:srgbClr val="FF0000"/>
                </a:solidFill>
              </a:rPr>
              <a:t>Beam dynamics simulations confirms there is no emittance degradation as a result of this dipole</a:t>
            </a:r>
          </a:p>
        </p:txBody>
      </p:sp>
      <p:sp>
        <p:nvSpPr>
          <p:cNvPr id="7" name="Striped Right Arrow 6">
            <a:extLst>
              <a:ext uri="{FF2B5EF4-FFF2-40B4-BE49-F238E27FC236}">
                <a16:creationId xmlns:a16="http://schemas.microsoft.com/office/drawing/2014/main" id="{B59ED534-9204-E70B-8FEE-C10BB52F3202}"/>
              </a:ext>
            </a:extLst>
          </p:cNvPr>
          <p:cNvSpPr/>
          <p:nvPr/>
        </p:nvSpPr>
        <p:spPr>
          <a:xfrm>
            <a:off x="1435261" y="2395959"/>
            <a:ext cx="555585" cy="140270"/>
          </a:xfrm>
          <a:prstGeom prst="striped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147942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0C13A28-D09E-347F-52CC-9DF41B783DD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5FB6E5B-7B6C-4C82-B4DE-2A629539FD14}" type="slidenum">
              <a:rPr lang="en-US" smtClean="0"/>
              <a:t>13</a:t>
            </a:fld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7A899AD9-05D4-59B6-7ECF-D188304A40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LEC: Space charge dominated beam dynamic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CF2F61F-3E6E-5095-C570-B63AEB23482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Envelope equation* </a:t>
            </a:r>
          </a:p>
          <a:p>
            <a:r>
              <a:rPr lang="en-US" dirty="0">
                <a:solidFill>
                  <a:srgbClr val="000000"/>
                </a:solidFill>
              </a:rPr>
              <a:t>PLEC/LEReC = 2 </a:t>
            </a:r>
          </a:p>
          <a:p>
            <a:endParaRPr lang="en-US" dirty="0"/>
          </a:p>
        </p:txBody>
      </p:sp>
      <p:pic>
        <p:nvPicPr>
          <p:cNvPr id="5" name="Picture 4" descr="A picture containing diagram&#10;&#10;AI-generated content may be incorrect.">
            <a:extLst>
              <a:ext uri="{FF2B5EF4-FFF2-40B4-BE49-F238E27FC236}">
                <a16:creationId xmlns:a16="http://schemas.microsoft.com/office/drawing/2014/main" id="{4901B940-4DC3-1E34-3284-401ACE7596A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2563" y="1366064"/>
            <a:ext cx="3577689" cy="1742977"/>
          </a:xfrm>
          <a:prstGeom prst="rect">
            <a:avLst/>
          </a:prstGeom>
        </p:spPr>
      </p:pic>
      <p:pic>
        <p:nvPicPr>
          <p:cNvPr id="6" name="Picture 5" descr="Text&#10;&#10;AI-generated content may be incorrect.">
            <a:extLst>
              <a:ext uri="{FF2B5EF4-FFF2-40B4-BE49-F238E27FC236}">
                <a16:creationId xmlns:a16="http://schemas.microsoft.com/office/drawing/2014/main" id="{9A999D5D-151B-DCCC-BD9E-8A6B2BAAD30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81340" y="1139694"/>
            <a:ext cx="2581635" cy="1019317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7BBFE6BE-0C44-8DFE-EE6D-97E6BA6995EB}"/>
              </a:ext>
            </a:extLst>
          </p:cNvPr>
          <p:cNvSpPr txBox="1"/>
          <p:nvPr/>
        </p:nvSpPr>
        <p:spPr>
          <a:xfrm>
            <a:off x="4258110" y="1102834"/>
            <a:ext cx="11179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where: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E385986-E044-6502-B8A9-D7E0AABB2EE2}"/>
              </a:ext>
            </a:extLst>
          </p:cNvPr>
          <p:cNvSpPr txBox="1"/>
          <p:nvPr/>
        </p:nvSpPr>
        <p:spPr>
          <a:xfrm>
            <a:off x="379239" y="6563727"/>
            <a:ext cx="4837479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hlinkClick r:id="rId4"/>
              </a:rPr>
              <a:t>*) https://cds.cern.ch/record/1120227/files/p115.pdf</a:t>
            </a:r>
            <a:r>
              <a:rPr lang="en-US" sz="1400" dirty="0"/>
              <a:t> </a:t>
            </a: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921F68DF-7B2A-8E55-2E67-133CAF0C5932}"/>
              </a:ext>
            </a:extLst>
          </p:cNvPr>
          <p:cNvCxnSpPr>
            <a:cxnSpLocks/>
          </p:cNvCxnSpPr>
          <p:nvPr/>
        </p:nvCxnSpPr>
        <p:spPr>
          <a:xfrm flipH="1" flipV="1">
            <a:off x="2881620" y="2924913"/>
            <a:ext cx="1569402" cy="12791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DE5A71B2-E4CF-1503-1AED-DCC944855C7F}"/>
              </a:ext>
            </a:extLst>
          </p:cNvPr>
          <p:cNvSpPr txBox="1"/>
          <p:nvPr/>
        </p:nvSpPr>
        <p:spPr>
          <a:xfrm>
            <a:off x="4443952" y="2880688"/>
            <a:ext cx="2528409" cy="369332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dirty="0"/>
              <a:t>Emittance effect term</a:t>
            </a:r>
            <a:endParaRPr lang="en-US" dirty="0">
              <a:cs typeface="Arial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DE0E582-98B6-664C-F771-40A2DF92CD0A}"/>
              </a:ext>
            </a:extLst>
          </p:cNvPr>
          <p:cNvSpPr txBox="1"/>
          <p:nvPr/>
        </p:nvSpPr>
        <p:spPr>
          <a:xfrm>
            <a:off x="4266581" y="2368749"/>
            <a:ext cx="28963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Space Charge effect term</a:t>
            </a: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D76DFFCD-0377-44E8-2263-807B23F155E2}"/>
              </a:ext>
            </a:extLst>
          </p:cNvPr>
          <p:cNvCxnSpPr>
            <a:cxnSpLocks/>
            <a:stCxn id="15" idx="1"/>
          </p:cNvCxnSpPr>
          <p:nvPr/>
        </p:nvCxnSpPr>
        <p:spPr>
          <a:xfrm flipH="1" flipV="1">
            <a:off x="3635298" y="2218562"/>
            <a:ext cx="631283" cy="33485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C0B7514D-7A82-343C-1347-F40CFEDD462E}"/>
              </a:ext>
            </a:extLst>
          </p:cNvPr>
          <p:cNvSpPr txBox="1"/>
          <p:nvPr/>
        </p:nvSpPr>
        <p:spPr>
          <a:xfrm>
            <a:off x="7595126" y="1139694"/>
            <a:ext cx="35593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Space charge dominated regime </a:t>
            </a:r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CFD6E294-A0DD-4CC0-3702-5EE40B91BA2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851539" y="1564469"/>
            <a:ext cx="1422400" cy="977900"/>
          </a:xfrm>
          <a:prstGeom prst="rect">
            <a:avLst/>
          </a:prstGeom>
          <a:ln>
            <a:solidFill>
              <a:srgbClr val="FF0000"/>
            </a:solidFill>
          </a:ln>
        </p:spPr>
      </p:pic>
      <p:graphicFrame>
        <p:nvGraphicFramePr>
          <p:cNvPr id="32" name="Table 31">
            <a:extLst>
              <a:ext uri="{FF2B5EF4-FFF2-40B4-BE49-F238E27FC236}">
                <a16:creationId xmlns:a16="http://schemas.microsoft.com/office/drawing/2014/main" id="{5D81A574-E3B6-3D27-60E2-809B4BD1AF43}"/>
              </a:ext>
            </a:extLst>
          </p:cNvPr>
          <p:cNvGraphicFramePr>
            <a:graphicFrameLocks noGrp="1"/>
          </p:cNvGraphicFramePr>
          <p:nvPr/>
        </p:nvGraphicFramePr>
        <p:xfrm>
          <a:off x="501569" y="3433822"/>
          <a:ext cx="5598214" cy="2470979"/>
        </p:xfrm>
        <a:graphic>
          <a:graphicData uri="http://schemas.openxmlformats.org/drawingml/2006/table">
            <a:tbl>
              <a:tblPr/>
              <a:tblGrid>
                <a:gridCol w="3317176">
                  <a:extLst>
                    <a:ext uri="{9D8B030D-6E8A-4147-A177-3AD203B41FA5}">
                      <a16:colId xmlns:a16="http://schemas.microsoft.com/office/drawing/2014/main" val="428828855"/>
                    </a:ext>
                  </a:extLst>
                </a:gridCol>
                <a:gridCol w="1051597">
                  <a:extLst>
                    <a:ext uri="{9D8B030D-6E8A-4147-A177-3AD203B41FA5}">
                      <a16:colId xmlns:a16="http://schemas.microsoft.com/office/drawing/2014/main" val="212851938"/>
                    </a:ext>
                  </a:extLst>
                </a:gridCol>
                <a:gridCol w="1229441">
                  <a:extLst>
                    <a:ext uri="{9D8B030D-6E8A-4147-A177-3AD203B41FA5}">
                      <a16:colId xmlns:a16="http://schemas.microsoft.com/office/drawing/2014/main" val="3384857298"/>
                    </a:ext>
                  </a:extLst>
                </a:gridCol>
              </a:tblGrid>
              <a:tr h="301954">
                <a:tc>
                  <a:txBody>
                    <a:bodyPr/>
                    <a:lstStyle/>
                    <a:p>
                      <a:pPr algn="l" fontAlgn="auto">
                        <a:lnSpc>
                          <a:spcPts val="2175"/>
                        </a:lnSpc>
                        <a:buNone/>
                      </a:pPr>
                      <a:r>
                        <a:rPr lang="en-US" sz="1800" b="1" i="0" dirty="0">
                          <a:solidFill>
                            <a:srgbClr val="FFFFFF"/>
                          </a:solidFill>
                          <a:effectLst/>
                          <a:latin typeface="Arial"/>
                        </a:rPr>
                        <a:t>​</a:t>
                      </a:r>
                    </a:p>
                  </a:txBody>
                  <a:tcPr>
                    <a:lnL w="13173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3173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3173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9529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2D33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>
                        <a:lnSpc>
                          <a:spcPts val="2175"/>
                        </a:lnSpc>
                        <a:buNone/>
                      </a:pPr>
                      <a:r>
                        <a:rPr lang="en-US" sz="1800" b="1" i="0" dirty="0">
                          <a:solidFill>
                            <a:srgbClr val="FFFFFF"/>
                          </a:solidFill>
                          <a:effectLst/>
                          <a:latin typeface="Arial"/>
                        </a:rPr>
                        <a:t>LEC</a:t>
                      </a:r>
                    </a:p>
                  </a:txBody>
                  <a:tcPr>
                    <a:lnL w="13173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3173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3173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9529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2D33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>
                        <a:lnSpc>
                          <a:spcPts val="2175"/>
                        </a:lnSpc>
                        <a:buNone/>
                      </a:pPr>
                      <a:r>
                        <a:rPr lang="en-US" sz="1800" b="1" i="0" dirty="0">
                          <a:solidFill>
                            <a:srgbClr val="FFFFFF"/>
                          </a:solidFill>
                          <a:effectLst/>
                          <a:latin typeface="Arial"/>
                        </a:rPr>
                        <a:t>LEReC</a:t>
                      </a:r>
                    </a:p>
                  </a:txBody>
                  <a:tcPr>
                    <a:lnL w="13173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3173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3173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9529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2D33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30636188"/>
                  </a:ext>
                </a:extLst>
              </a:tr>
              <a:tr h="301954">
                <a:tc>
                  <a:txBody>
                    <a:bodyPr/>
                    <a:lstStyle/>
                    <a:p>
                      <a:pPr algn="l" fontAlgn="base">
                        <a:lnSpc>
                          <a:spcPts val="2175"/>
                        </a:lnSpc>
                        <a:buNone/>
                      </a:pPr>
                      <a:r>
                        <a:rPr lang="en-US" sz="1800" b="0" i="0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gamma​</a:t>
                      </a:r>
                    </a:p>
                  </a:txBody>
                  <a:tcPr>
                    <a:lnL w="13173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3173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9529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3173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>
                        <a:lnSpc>
                          <a:spcPts val="2175"/>
                        </a:lnSpc>
                        <a:buNone/>
                      </a:pPr>
                      <a:r>
                        <a:rPr lang="en-US" sz="1800" b="0" i="0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25.4​</a:t>
                      </a:r>
                    </a:p>
                  </a:txBody>
                  <a:tcPr>
                    <a:lnL w="13173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3173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9529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3173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>
                        <a:lnSpc>
                          <a:spcPts val="2175"/>
                        </a:lnSpc>
                        <a:buNone/>
                      </a:pPr>
                      <a:r>
                        <a:rPr lang="en-US" sz="1800" b="0" i="0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4.1​</a:t>
                      </a:r>
                    </a:p>
                  </a:txBody>
                  <a:tcPr>
                    <a:lnL w="13173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3173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9529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3173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EFC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90875317"/>
                  </a:ext>
                </a:extLst>
              </a:tr>
              <a:tr h="301954">
                <a:tc>
                  <a:txBody>
                    <a:bodyPr/>
                    <a:lstStyle/>
                    <a:p>
                      <a:pPr algn="l" fontAlgn="base">
                        <a:lnSpc>
                          <a:spcPts val="2175"/>
                        </a:lnSpc>
                        <a:buNone/>
                      </a:pPr>
                      <a:r>
                        <a:rPr lang="en-US" sz="1800" b="0" i="0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Single bunch charge, </a:t>
                      </a:r>
                      <a:r>
                        <a:rPr lang="en-US" sz="1800" b="0" i="0" err="1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nC</a:t>
                      </a:r>
                      <a:r>
                        <a:rPr lang="en-US" sz="1800" b="0" i="0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​</a:t>
                      </a:r>
                    </a:p>
                  </a:txBody>
                  <a:tcPr>
                    <a:lnL w="13173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3173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3173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3173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7E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>
                        <a:lnSpc>
                          <a:spcPts val="2175"/>
                        </a:lnSpc>
                        <a:buNone/>
                      </a:pPr>
                      <a:r>
                        <a:rPr lang="en-US" sz="1800" b="0" i="0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</a:t>
                      </a:r>
                    </a:p>
                  </a:txBody>
                  <a:tcPr>
                    <a:lnL w="13173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3173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3173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3173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7E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>
                        <a:lnSpc>
                          <a:spcPts val="2175"/>
                        </a:lnSpc>
                        <a:buNone/>
                      </a:pPr>
                      <a:r>
                        <a:rPr lang="en-US" sz="1800" b="0" i="0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</a:t>
                      </a:r>
                    </a:p>
                  </a:txBody>
                  <a:tcPr>
                    <a:lnL w="13173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3173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3173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3173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7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56608847"/>
                  </a:ext>
                </a:extLst>
              </a:tr>
              <a:tr h="301954">
                <a:tc>
                  <a:txBody>
                    <a:bodyPr/>
                    <a:lstStyle/>
                    <a:p>
                      <a:pPr algn="l" fontAlgn="base">
                        <a:lnSpc>
                          <a:spcPts val="2175"/>
                        </a:lnSpc>
                        <a:buNone/>
                      </a:pPr>
                      <a:r>
                        <a:rPr lang="en-US" sz="1800" b="0" i="0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Electron peak current, A​</a:t>
                      </a:r>
                    </a:p>
                  </a:txBody>
                  <a:tcPr>
                    <a:lnL w="13173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3173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3173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3173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7E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>
                        <a:lnSpc>
                          <a:spcPts val="2175"/>
                        </a:lnSpc>
                        <a:buNone/>
                      </a:pPr>
                      <a:r>
                        <a:rPr lang="en-US" sz="1800" b="0" i="0" dirty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4</a:t>
                      </a:r>
                    </a:p>
                  </a:txBody>
                  <a:tcPr>
                    <a:lnL w="13173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3173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3173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3173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7E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auto">
                        <a:lnSpc>
                          <a:spcPts val="2175"/>
                        </a:lnSpc>
                        <a:buNone/>
                      </a:pPr>
                      <a:r>
                        <a:rPr lang="en-US" sz="1800" b="0" i="0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​0.4</a:t>
                      </a:r>
                    </a:p>
                  </a:txBody>
                  <a:tcPr>
                    <a:lnL w="13173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3173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3173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3173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7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6935759"/>
                  </a:ext>
                </a:extLst>
              </a:tr>
              <a:tr h="301954">
                <a:tc>
                  <a:txBody>
                    <a:bodyPr/>
                    <a:lstStyle/>
                    <a:p>
                      <a:pPr algn="l" fontAlgn="base">
                        <a:lnSpc>
                          <a:spcPts val="2175"/>
                        </a:lnSpc>
                        <a:buNone/>
                      </a:pPr>
                      <a:r>
                        <a:rPr lang="en-US" sz="1800" b="0" i="0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Emittance, rms, nm​</a:t>
                      </a:r>
                    </a:p>
                  </a:txBody>
                  <a:tcPr>
                    <a:lnL w="13173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3173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3173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3173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auto">
                        <a:lnSpc>
                          <a:spcPts val="2175"/>
                        </a:lnSpc>
                        <a:buNone/>
                      </a:pPr>
                      <a:r>
                        <a:rPr lang="en-US" sz="1800" b="0" i="0" dirty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60</a:t>
                      </a:r>
                    </a:p>
                  </a:txBody>
                  <a:tcPr>
                    <a:lnL w="13173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3173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3173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3173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>
                        <a:lnSpc>
                          <a:spcPts val="2175"/>
                        </a:lnSpc>
                        <a:buNone/>
                      </a:pPr>
                      <a:r>
                        <a:rPr lang="en-US" sz="1800" b="0" i="0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500​</a:t>
                      </a:r>
                    </a:p>
                  </a:txBody>
                  <a:tcPr>
                    <a:lnL w="13173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3173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3173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3173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EFC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02265830"/>
                  </a:ext>
                </a:extLst>
              </a:tr>
              <a:tr h="301954">
                <a:tc>
                  <a:txBody>
                    <a:bodyPr/>
                    <a:lstStyle/>
                    <a:p>
                      <a:pPr algn="l" fontAlgn="base">
                        <a:lnSpc>
                          <a:spcPts val="2175"/>
                        </a:lnSpc>
                        <a:buNone/>
                      </a:pPr>
                      <a:r>
                        <a:rPr lang="en-US" sz="1800" b="0" i="0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Bunch size, rms, mm​</a:t>
                      </a:r>
                    </a:p>
                  </a:txBody>
                  <a:tcPr>
                    <a:lnL w="13173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3173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3173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3173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7E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>
                        <a:lnSpc>
                          <a:spcPts val="2175"/>
                        </a:lnSpc>
                        <a:buNone/>
                      </a:pPr>
                      <a:r>
                        <a:rPr lang="en-US" sz="1800" b="0" i="0" dirty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3​</a:t>
                      </a:r>
                    </a:p>
                  </a:txBody>
                  <a:tcPr>
                    <a:lnL w="13173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3173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3173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3173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7E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>
                        <a:lnSpc>
                          <a:spcPts val="2175"/>
                        </a:lnSpc>
                        <a:buNone/>
                      </a:pPr>
                      <a:r>
                        <a:rPr lang="en-US" sz="1800" b="0" i="0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</a:t>
                      </a:r>
                    </a:p>
                  </a:txBody>
                  <a:tcPr>
                    <a:lnL w="13173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3173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3173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3173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7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41577606"/>
                  </a:ext>
                </a:extLst>
              </a:tr>
              <a:tr h="301954">
                <a:tc>
                  <a:txBody>
                    <a:bodyPr/>
                    <a:lstStyle/>
                    <a:p>
                      <a:pPr lvl="0" algn="l">
                        <a:lnSpc>
                          <a:spcPts val="2175"/>
                        </a:lnSpc>
                        <a:buNone/>
                      </a:pPr>
                      <a:r>
                        <a:rPr lang="en-US" sz="1800" b="0" i="0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P (space charge/ emittance)</a:t>
                      </a:r>
                    </a:p>
                  </a:txBody>
                  <a:tcPr>
                    <a:lnL w="13173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3173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3173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3173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7E8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>
                        <a:lnSpc>
                          <a:spcPts val="2175"/>
                        </a:lnSpc>
                        <a:buNone/>
                      </a:pPr>
                      <a:r>
                        <a:rPr lang="en-US" sz="1800" b="0" i="0" dirty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37</a:t>
                      </a:r>
                    </a:p>
                  </a:txBody>
                  <a:tcPr>
                    <a:lnL w="13173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3173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3173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3173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7E8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>
                        <a:lnSpc>
                          <a:spcPts val="2175"/>
                        </a:lnSpc>
                        <a:buNone/>
                      </a:pPr>
                      <a:r>
                        <a:rPr lang="en-US" sz="1800" b="0" i="0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24</a:t>
                      </a:r>
                    </a:p>
                  </a:txBody>
                  <a:tcPr>
                    <a:lnL w="13173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3173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3173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3173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7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85251210"/>
                  </a:ext>
                </a:extLst>
              </a:tr>
            </a:tbl>
          </a:graphicData>
        </a:graphic>
      </p:graphicFrame>
      <p:sp>
        <p:nvSpPr>
          <p:cNvPr id="34" name="TextBox 33">
            <a:extLst>
              <a:ext uri="{FF2B5EF4-FFF2-40B4-BE49-F238E27FC236}">
                <a16:creationId xmlns:a16="http://schemas.microsoft.com/office/drawing/2014/main" id="{F30D4515-B83B-205C-BC5A-5FBE3796F67F}"/>
              </a:ext>
            </a:extLst>
          </p:cNvPr>
          <p:cNvSpPr txBox="1"/>
          <p:nvPr/>
        </p:nvSpPr>
        <p:spPr>
          <a:xfrm>
            <a:off x="7130246" y="2925728"/>
            <a:ext cx="4941180" cy="356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fontAlgn="base">
              <a:lnSpc>
                <a:spcPts val="2175"/>
              </a:lnSpc>
              <a:buNone/>
            </a:pPr>
            <a:r>
              <a:rPr lang="en-US" dirty="0">
                <a:solidFill>
                  <a:srgbClr val="000000"/>
                </a:solidFill>
              </a:rPr>
              <a:t>Space Charge effect  domination parameters </a:t>
            </a:r>
          </a:p>
        </p:txBody>
      </p:sp>
      <p:pic>
        <p:nvPicPr>
          <p:cNvPr id="42" name="Picture 41">
            <a:extLst>
              <a:ext uri="{FF2B5EF4-FFF2-40B4-BE49-F238E27FC236}">
                <a16:creationId xmlns:a16="http://schemas.microsoft.com/office/drawing/2014/main" id="{403726A4-6E45-B46C-1FB7-BFDAC25A563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676567" y="3384531"/>
            <a:ext cx="1625600" cy="1003300"/>
          </a:xfrm>
          <a:prstGeom prst="rect">
            <a:avLst/>
          </a:prstGeom>
        </p:spPr>
      </p:pic>
      <p:sp>
        <p:nvSpPr>
          <p:cNvPr id="43" name="TextBox 42">
            <a:extLst>
              <a:ext uri="{FF2B5EF4-FFF2-40B4-BE49-F238E27FC236}">
                <a16:creationId xmlns:a16="http://schemas.microsoft.com/office/drawing/2014/main" id="{C384A426-D000-C417-D5EB-5A93028797DF}"/>
              </a:ext>
            </a:extLst>
          </p:cNvPr>
          <p:cNvSpPr txBox="1"/>
          <p:nvPr/>
        </p:nvSpPr>
        <p:spPr>
          <a:xfrm>
            <a:off x="8555807" y="4863203"/>
            <a:ext cx="2090057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dirty="0"/>
              <a:t>P</a:t>
            </a:r>
            <a:r>
              <a:rPr lang="en-US" baseline="-25000" dirty="0"/>
              <a:t>LEC</a:t>
            </a:r>
            <a:r>
              <a:rPr lang="en-US" dirty="0"/>
              <a:t>/</a:t>
            </a:r>
            <a:r>
              <a:rPr lang="en-US" dirty="0" err="1"/>
              <a:t>P</a:t>
            </a:r>
            <a:r>
              <a:rPr lang="en-US" baseline="-25000" dirty="0" err="1"/>
              <a:t>LeRHIC</a:t>
            </a:r>
            <a:r>
              <a:rPr lang="en-US" dirty="0"/>
              <a:t>=1.6</a:t>
            </a:r>
          </a:p>
        </p:txBody>
      </p:sp>
    </p:spTree>
    <p:extLst>
      <p:ext uri="{BB962C8B-B14F-4D97-AF65-F5344CB8AC3E}">
        <p14:creationId xmlns:p14="http://schemas.microsoft.com/office/powerpoint/2010/main" val="394841003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98EBE33-BF6D-8E51-DA64-FF1A2C6082D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3A556B-7C63-244D-9B7C-B0EA8042B330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10D3C8B-D3BC-B759-F824-BBCA5ECC2B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Simulations approach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2A6FB46-70CC-716F-9F7D-9E4CFE62115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2579" y="999460"/>
            <a:ext cx="11421556" cy="3327991"/>
          </a:xfrm>
        </p:spPr>
        <p:txBody>
          <a:bodyPr vert="horz" lIns="91440" tIns="45720" rIns="91440" bIns="45720" rtlCol="0" anchor="t">
            <a:normAutofit fontScale="85000" lnSpcReduction="20000"/>
          </a:bodyPr>
          <a:lstStyle/>
          <a:p>
            <a:r>
              <a:rPr lang="en-US" dirty="0"/>
              <a:t>Space charge effect dominated beam dynamic from start to end</a:t>
            </a:r>
          </a:p>
          <a:p>
            <a:r>
              <a:rPr lang="en-US" dirty="0"/>
              <a:t>Beam dynamics simulation/optimization  were conducted using code PARMELA</a:t>
            </a:r>
          </a:p>
          <a:p>
            <a:r>
              <a:rPr lang="en-US" dirty="0"/>
              <a:t>PARMELA is a well recognized code when space charge plays important role</a:t>
            </a:r>
          </a:p>
          <a:p>
            <a:r>
              <a:rPr lang="en-US" dirty="0"/>
              <a:t>The benchmark PARMELA  simulation results with other codes (GPT, IMPACT-T) just started </a:t>
            </a:r>
          </a:p>
          <a:p>
            <a:r>
              <a:rPr lang="en-US" dirty="0"/>
              <a:t>The first prelaminar results shows a good agreement between PARMELA and IMPACT-T</a:t>
            </a:r>
          </a:p>
          <a:p>
            <a:r>
              <a:rPr lang="en-US" dirty="0"/>
              <a:t>For all simulation we are using initial bunch distribution: beer-can, with  pulse length of 400 </a:t>
            </a:r>
            <a:r>
              <a:rPr lang="en-US" dirty="0" err="1"/>
              <a:t>ps</a:t>
            </a:r>
            <a:r>
              <a:rPr lang="en-US" dirty="0"/>
              <a:t> and radius at the cathode of 2 mm</a:t>
            </a:r>
          </a:p>
        </p:txBody>
      </p:sp>
    </p:spTree>
    <p:extLst>
      <p:ext uri="{BB962C8B-B14F-4D97-AF65-F5344CB8AC3E}">
        <p14:creationId xmlns:p14="http://schemas.microsoft.com/office/powerpoint/2010/main" val="151757835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0FD2010-AA0C-CC58-2F7C-0A2ECA8EDBC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Chart, line chart, histogram&#10;&#10;Description automatically generated">
            <a:extLst>
              <a:ext uri="{FF2B5EF4-FFF2-40B4-BE49-F238E27FC236}">
                <a16:creationId xmlns:a16="http://schemas.microsoft.com/office/drawing/2014/main" id="{72106BC4-3000-F37C-70FD-63200460556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74055" y="892112"/>
            <a:ext cx="5610080" cy="419611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C5725A0-FC48-03B8-66B5-CED71E2ECA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2579" y="0"/>
            <a:ext cx="11499925" cy="654671"/>
          </a:xfrm>
        </p:spPr>
        <p:txBody>
          <a:bodyPr>
            <a:noAutofit/>
          </a:bodyPr>
          <a:lstStyle/>
          <a:p>
            <a:r>
              <a:rPr lang="en-US" sz="2800" dirty="0"/>
              <a:t>Gun-to-dump simulations results: single bunch charge of 1 </a:t>
            </a:r>
            <a:r>
              <a:rPr lang="en-US" sz="2800" dirty="0" err="1"/>
              <a:t>nC</a:t>
            </a:r>
            <a:r>
              <a:rPr lang="en-US" sz="2800" dirty="0"/>
              <a:t> 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6557DED-E13C-747A-E54F-17CEACD523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0" y="0"/>
            <a:ext cx="0" cy="0"/>
          </a:xfr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20AD301-0F48-4188-E1EF-DC7691038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51649" y="6533724"/>
            <a:ext cx="432486" cy="294041"/>
          </a:xfrm>
          <a:prstGeom prst="rect">
            <a:avLst/>
          </a:prstGeom>
        </p:spPr>
        <p:txBody>
          <a:bodyPr lIns="0" tIns="0" rIns="0" bIns="0" anchor="ctr"/>
          <a:lstStyle>
            <a:defPPr>
              <a:defRPr lang="en-US"/>
            </a:defPPr>
            <a:lvl1pPr marL="0" algn="ctr" defTabSz="914400" rtl="0" eaLnBrk="1" latinLnBrk="0" hangingPunct="1"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93C5830-40F3-F04E-B2E3-10E6672BA8FF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CB9D2C4-39FD-646A-E48D-7CA8DDBECC06}"/>
              </a:ext>
            </a:extLst>
          </p:cNvPr>
          <p:cNvSpPr txBox="1"/>
          <p:nvPr/>
        </p:nvSpPr>
        <p:spPr>
          <a:xfrm>
            <a:off x="4695760" y="4990529"/>
            <a:ext cx="629605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u="sng" dirty="0">
                <a:solidFill>
                  <a:srgbClr val="00B050"/>
                </a:solidFill>
              </a:rPr>
              <a:t>Results</a:t>
            </a:r>
            <a:r>
              <a:rPr lang="en-US" sz="2000" dirty="0">
                <a:solidFill>
                  <a:srgbClr val="00B050"/>
                </a:solidFill>
              </a:rPr>
              <a:t>: </a:t>
            </a:r>
          </a:p>
          <a:p>
            <a:r>
              <a:rPr lang="en-US" sz="2000" dirty="0">
                <a:solidFill>
                  <a:srgbClr val="00B050"/>
                </a:solidFill>
              </a:rPr>
              <a:t>Normalized rms emittances &lt;1.5um</a:t>
            </a:r>
          </a:p>
          <a:p>
            <a:r>
              <a:rPr lang="en-US" sz="2000" dirty="0">
                <a:solidFill>
                  <a:srgbClr val="00B050"/>
                </a:solidFill>
              </a:rPr>
              <a:t>RMS bunch size  3 mm.</a:t>
            </a:r>
          </a:p>
        </p:txBody>
      </p:sp>
      <p:pic>
        <p:nvPicPr>
          <p:cNvPr id="8" name="Picture 7" descr="Chart, histogram&#10;&#10;Description automatically generated">
            <a:extLst>
              <a:ext uri="{FF2B5EF4-FFF2-40B4-BE49-F238E27FC236}">
                <a16:creationId xmlns:a16="http://schemas.microsoft.com/office/drawing/2014/main" id="{10EF6BF5-5FD5-2CBF-EBCA-2CA3C8824E7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6993" y="854532"/>
            <a:ext cx="5338391" cy="3898556"/>
          </a:xfrm>
          <a:prstGeom prst="rect">
            <a:avLst/>
          </a:prstGeom>
        </p:spPr>
      </p:pic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A0BA0C83-C92A-DBDC-AB5C-F891B735F9AE}"/>
              </a:ext>
            </a:extLst>
          </p:cNvPr>
          <p:cNvCxnSpPr>
            <a:cxnSpLocks/>
          </p:cNvCxnSpPr>
          <p:nvPr/>
        </p:nvCxnSpPr>
        <p:spPr>
          <a:xfrm>
            <a:off x="1450802" y="2679252"/>
            <a:ext cx="4443371" cy="0"/>
          </a:xfrm>
          <a:prstGeom prst="line">
            <a:avLst/>
          </a:prstGeom>
          <a:ln w="15875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>
            <a:extLst>
              <a:ext uri="{FF2B5EF4-FFF2-40B4-BE49-F238E27FC236}">
                <a16:creationId xmlns:a16="http://schemas.microsoft.com/office/drawing/2014/main" id="{E18AE6EA-D67B-37BE-6011-673E229C2957}"/>
              </a:ext>
            </a:extLst>
          </p:cNvPr>
          <p:cNvSpPr/>
          <p:nvPr/>
        </p:nvSpPr>
        <p:spPr>
          <a:xfrm>
            <a:off x="3033129" y="4142568"/>
            <a:ext cx="2379129" cy="208059"/>
          </a:xfrm>
          <a:prstGeom prst="rect">
            <a:avLst/>
          </a:prstGeom>
          <a:solidFill>
            <a:srgbClr val="00B0F0"/>
          </a:solidFill>
          <a:ln/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cooling section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D4D6590-3B20-24CE-372E-053F1112ABC6}"/>
              </a:ext>
            </a:extLst>
          </p:cNvPr>
          <p:cNvSpPr txBox="1"/>
          <p:nvPr/>
        </p:nvSpPr>
        <p:spPr>
          <a:xfrm>
            <a:off x="3336188" y="1948516"/>
            <a:ext cx="15311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requirements</a:t>
            </a: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600A0BBA-8FE7-A756-E6B7-54721FB8E22C}"/>
              </a:ext>
            </a:extLst>
          </p:cNvPr>
          <p:cNvCxnSpPr>
            <a:cxnSpLocks/>
          </p:cNvCxnSpPr>
          <p:nvPr/>
        </p:nvCxnSpPr>
        <p:spPr>
          <a:xfrm>
            <a:off x="7319929" y="3062441"/>
            <a:ext cx="4300571" cy="0"/>
          </a:xfrm>
          <a:prstGeom prst="line">
            <a:avLst/>
          </a:prstGeom>
          <a:ln w="15875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B39F55CB-E001-4DF9-02FF-22F7CDC87513}"/>
              </a:ext>
            </a:extLst>
          </p:cNvPr>
          <p:cNvSpPr txBox="1"/>
          <p:nvPr/>
        </p:nvSpPr>
        <p:spPr>
          <a:xfrm>
            <a:off x="8833347" y="2268602"/>
            <a:ext cx="15311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requirements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342FE4DF-26A4-6076-20B6-B16F4B19A47B}"/>
              </a:ext>
            </a:extLst>
          </p:cNvPr>
          <p:cNvSpPr/>
          <p:nvPr/>
        </p:nvSpPr>
        <p:spPr>
          <a:xfrm>
            <a:off x="8612686" y="4473153"/>
            <a:ext cx="2533109" cy="231558"/>
          </a:xfrm>
          <a:prstGeom prst="rect">
            <a:avLst/>
          </a:prstGeom>
          <a:solidFill>
            <a:srgbClr val="00B0F0"/>
          </a:solidFill>
          <a:ln/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cooling section</a:t>
            </a:r>
          </a:p>
        </p:txBody>
      </p:sp>
    </p:spTree>
    <p:extLst>
      <p:ext uri="{BB962C8B-B14F-4D97-AF65-F5344CB8AC3E}">
        <p14:creationId xmlns:p14="http://schemas.microsoft.com/office/powerpoint/2010/main" val="157287129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16ACFF8-2310-0DDB-9866-13E00206DAA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8941F2-EEF5-46BF-77D3-B0BB10708B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2579" y="0"/>
            <a:ext cx="11499925" cy="654671"/>
          </a:xfrm>
        </p:spPr>
        <p:txBody>
          <a:bodyPr>
            <a:noAutofit/>
          </a:bodyPr>
          <a:lstStyle/>
          <a:p>
            <a:r>
              <a:rPr lang="en-US" sz="2800" dirty="0"/>
              <a:t>Gun-to-dump simulations results: single bunch charge of 1 </a:t>
            </a:r>
            <a:r>
              <a:rPr lang="en-US" sz="2800" dirty="0" err="1"/>
              <a:t>nC</a:t>
            </a:r>
            <a:r>
              <a:rPr lang="en-US" sz="2800" dirty="0"/>
              <a:t> (continue) 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320DCD8-3281-49E8-60F8-B54DF1E6FF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0" y="0"/>
            <a:ext cx="0" cy="0"/>
          </a:xfr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6B3923C-AB7C-57FB-A09E-FCB2477684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51649" y="6533724"/>
            <a:ext cx="432486" cy="294041"/>
          </a:xfrm>
          <a:prstGeom prst="rect">
            <a:avLst/>
          </a:prstGeom>
        </p:spPr>
        <p:txBody>
          <a:bodyPr lIns="0" tIns="0" rIns="0" bIns="0" anchor="ctr"/>
          <a:lstStyle>
            <a:defPPr>
              <a:defRPr lang="en-US"/>
            </a:defPPr>
            <a:lvl1pPr marL="0" algn="ctr" defTabSz="914400" rtl="0" eaLnBrk="1" latinLnBrk="0" hangingPunct="1"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93C5830-40F3-F04E-B2E3-10E6672BA8FF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BD9F8C2-B26B-40B0-D106-781C61C14AE3}"/>
              </a:ext>
            </a:extLst>
          </p:cNvPr>
          <p:cNvSpPr txBox="1"/>
          <p:nvPr/>
        </p:nvSpPr>
        <p:spPr>
          <a:xfrm>
            <a:off x="5155594" y="5093552"/>
            <a:ext cx="629605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u="sng" dirty="0">
                <a:solidFill>
                  <a:srgbClr val="00B050"/>
                </a:solidFill>
              </a:rPr>
              <a:t>Results</a:t>
            </a:r>
            <a:r>
              <a:rPr lang="en-US" sz="2000" dirty="0">
                <a:solidFill>
                  <a:srgbClr val="00B050"/>
                </a:solidFill>
              </a:rPr>
              <a:t>: </a:t>
            </a:r>
          </a:p>
          <a:p>
            <a:r>
              <a:rPr lang="en-US" sz="2000" dirty="0">
                <a:solidFill>
                  <a:srgbClr val="00B050"/>
                </a:solidFill>
              </a:rPr>
              <a:t>RMS energy spread  &lt;4e-4</a:t>
            </a:r>
          </a:p>
          <a:p>
            <a:r>
              <a:rPr lang="en-US" sz="2000" dirty="0">
                <a:solidFill>
                  <a:srgbClr val="00B050"/>
                </a:solidFill>
              </a:rPr>
              <a:t>Electron beam divergence in the cooling &lt;20 urad.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80757FD-2AEA-56F5-8EA6-3BCB8B58486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28209" y="748785"/>
            <a:ext cx="5392291" cy="4291365"/>
          </a:xfrm>
          <a:prstGeom prst="rect">
            <a:avLst/>
          </a:prstGeom>
        </p:spPr>
      </p:pic>
      <p:pic>
        <p:nvPicPr>
          <p:cNvPr id="14" name="Content Placeholder 4" descr="Chart, histogram&#10;&#10;Description automatically generated">
            <a:extLst>
              <a:ext uri="{FF2B5EF4-FFF2-40B4-BE49-F238E27FC236}">
                <a16:creationId xmlns:a16="http://schemas.microsoft.com/office/drawing/2014/main" id="{C3B9B7B9-9D06-5D35-47FF-28D5EF1F37E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5554" y="802187"/>
            <a:ext cx="5730446" cy="4291365"/>
          </a:xfrm>
          <a:prstGeom prst="rect">
            <a:avLst/>
          </a:prstGeom>
        </p:spPr>
      </p:pic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A8F79F54-C5E3-418F-C647-885AAE89063D}"/>
              </a:ext>
            </a:extLst>
          </p:cNvPr>
          <p:cNvCxnSpPr>
            <a:cxnSpLocks/>
          </p:cNvCxnSpPr>
          <p:nvPr/>
        </p:nvCxnSpPr>
        <p:spPr>
          <a:xfrm>
            <a:off x="7167166" y="2073901"/>
            <a:ext cx="4146860" cy="0"/>
          </a:xfrm>
          <a:prstGeom prst="line">
            <a:avLst/>
          </a:prstGeom>
          <a:ln w="15875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CD5FBBC3-188D-809B-32CE-897E037E6548}"/>
              </a:ext>
            </a:extLst>
          </p:cNvPr>
          <p:cNvCxnSpPr>
            <a:cxnSpLocks/>
          </p:cNvCxnSpPr>
          <p:nvPr/>
        </p:nvCxnSpPr>
        <p:spPr>
          <a:xfrm>
            <a:off x="1053175" y="3397614"/>
            <a:ext cx="4890425" cy="0"/>
          </a:xfrm>
          <a:prstGeom prst="line">
            <a:avLst/>
          </a:prstGeom>
          <a:ln w="15875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ectangle 16">
            <a:extLst>
              <a:ext uri="{FF2B5EF4-FFF2-40B4-BE49-F238E27FC236}">
                <a16:creationId xmlns:a16="http://schemas.microsoft.com/office/drawing/2014/main" id="{FD31CE1B-519B-EC94-CE31-3E5AE76CA688}"/>
              </a:ext>
            </a:extLst>
          </p:cNvPr>
          <p:cNvSpPr/>
          <p:nvPr/>
        </p:nvSpPr>
        <p:spPr>
          <a:xfrm>
            <a:off x="2731479" y="4448436"/>
            <a:ext cx="2631353" cy="220606"/>
          </a:xfrm>
          <a:prstGeom prst="rect">
            <a:avLst/>
          </a:prstGeom>
          <a:solidFill>
            <a:srgbClr val="00B0F0"/>
          </a:solidFill>
          <a:ln/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Cooling Section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CC233450-F2E6-FC5E-B485-4FB775CF7CE4}"/>
              </a:ext>
            </a:extLst>
          </p:cNvPr>
          <p:cNvSpPr txBox="1"/>
          <p:nvPr/>
        </p:nvSpPr>
        <p:spPr>
          <a:xfrm>
            <a:off x="8475002" y="1426510"/>
            <a:ext cx="15311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requirements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0F45DC01-4F60-508E-A813-1CB8B79E5AA9}"/>
              </a:ext>
            </a:extLst>
          </p:cNvPr>
          <p:cNvSpPr txBox="1"/>
          <p:nvPr/>
        </p:nvSpPr>
        <p:spPr>
          <a:xfrm>
            <a:off x="3130360" y="2561962"/>
            <a:ext cx="22324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requirements</a:t>
            </a:r>
          </a:p>
        </p:txBody>
      </p:sp>
    </p:spTree>
    <p:extLst>
      <p:ext uri="{BB962C8B-B14F-4D97-AF65-F5344CB8AC3E}">
        <p14:creationId xmlns:p14="http://schemas.microsoft.com/office/powerpoint/2010/main" val="52326666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B6F258-CACB-9C1E-E378-AADB7E16D4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500" y="365126"/>
            <a:ext cx="11049000" cy="364080"/>
          </a:xfrm>
        </p:spPr>
        <p:txBody>
          <a:bodyPr>
            <a:noAutofit/>
          </a:bodyPr>
          <a:lstStyle/>
          <a:p>
            <a:r>
              <a:rPr lang="en-US" sz="3200" dirty="0"/>
              <a:t>High current operation challenges and mitigations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8ED3EAA-4B02-AA82-5D73-901B188045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0" y="0"/>
            <a:ext cx="0" cy="0"/>
          </a:xfr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190C920-AA68-ECD4-8C11-C352283EC8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51649" y="6533724"/>
            <a:ext cx="432486" cy="294041"/>
          </a:xfrm>
          <a:prstGeom prst="rect">
            <a:avLst/>
          </a:prstGeom>
        </p:spPr>
        <p:txBody>
          <a:bodyPr lIns="0" tIns="0" rIns="0" bIns="0" anchor="ctr"/>
          <a:lstStyle>
            <a:defPPr>
              <a:defRPr lang="en-US"/>
            </a:defPPr>
            <a:lvl1pPr marL="0" algn="ctr" defTabSz="914400" rtl="0" eaLnBrk="1" latinLnBrk="0" hangingPunct="1"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93C5830-40F3-F04E-B2E3-10E6672BA8FF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CCBFF2CB-6413-3E51-6A11-FC8C78D0D801}"/>
              </a:ext>
            </a:extLst>
          </p:cNvPr>
          <p:cNvSpPr txBox="1">
            <a:spLocks/>
          </p:cNvSpPr>
          <p:nvPr/>
        </p:nvSpPr>
        <p:spPr>
          <a:xfrm>
            <a:off x="462580" y="999459"/>
            <a:ext cx="8033238" cy="4400443"/>
          </a:xfrm>
          <a:prstGeom prst="rect">
            <a:avLst/>
          </a:prstGeom>
        </p:spPr>
        <p:txBody>
          <a:bodyPr lIns="91440" tIns="45720" rIns="91440" bIns="45720" anchor="t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LEReC experience (as well as other labs ) DC gun high current operates more stable at lower voltage and with laser spot shifted from the center at the cathode </a:t>
            </a:r>
          </a:p>
          <a:p>
            <a:r>
              <a:rPr lang="en-US" dirty="0"/>
              <a:t>For example: </a:t>
            </a:r>
          </a:p>
          <a:p>
            <a:pPr lvl="1"/>
            <a:r>
              <a:rPr lang="en-US" dirty="0"/>
              <a:t>LEReC DC gun 20 mA - 30 mA routinely (hours)  operates at 375 kV  and demonstrated operation up to  </a:t>
            </a:r>
            <a:r>
              <a:rPr lang="en-US" dirty="0">
                <a:solidFill>
                  <a:srgbClr val="00B050"/>
                </a:solidFill>
              </a:rPr>
              <a:t>60 mA </a:t>
            </a:r>
            <a:r>
              <a:rPr lang="en-US" dirty="0"/>
              <a:t>at 350 kV</a:t>
            </a:r>
          </a:p>
          <a:p>
            <a:pPr lvl="1"/>
            <a:r>
              <a:rPr lang="en-US" dirty="0"/>
              <a:t>Laser spot was shifted by 4 and 6 mm from the center</a:t>
            </a:r>
          </a:p>
          <a:p>
            <a:r>
              <a:rPr lang="en-US" dirty="0"/>
              <a:t>LEC required operation at up to </a:t>
            </a:r>
            <a:r>
              <a:rPr lang="en-US" dirty="0">
                <a:solidFill>
                  <a:srgbClr val="FF0000"/>
                </a:solidFill>
              </a:rPr>
              <a:t>74 mA  </a:t>
            </a:r>
          </a:p>
          <a:p>
            <a:r>
              <a:rPr lang="en-US" dirty="0"/>
              <a:t>More high current studies are planned for this RHIC run</a:t>
            </a:r>
          </a:p>
          <a:p>
            <a:r>
              <a:rPr lang="en-US" dirty="0"/>
              <a:t>We studied beam dynamics at lower voltage and with laser spot shifted at the cathode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6B430D7-B4DF-53F3-DFB7-ED2CA6FB893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12657" y="1202782"/>
            <a:ext cx="3505201" cy="2884026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BC9CB0FB-8768-0719-797F-940F36CA9FD2}"/>
              </a:ext>
            </a:extLst>
          </p:cNvPr>
          <p:cNvSpPr txBox="1"/>
          <p:nvPr/>
        </p:nvSpPr>
        <p:spPr>
          <a:xfrm>
            <a:off x="9910118" y="4095080"/>
            <a:ext cx="19740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Cathode ~9mm</a:t>
            </a:r>
          </a:p>
        </p:txBody>
      </p:sp>
    </p:spTree>
    <p:extLst>
      <p:ext uri="{BB962C8B-B14F-4D97-AF65-F5344CB8AC3E}">
        <p14:creationId xmlns:p14="http://schemas.microsoft.com/office/powerpoint/2010/main" val="331206057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6EFA98-4692-8262-E1AA-C7488467C1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3147" y="-163890"/>
            <a:ext cx="11499925" cy="825178"/>
          </a:xfrm>
        </p:spPr>
        <p:txBody>
          <a:bodyPr>
            <a:noAutofit/>
          </a:bodyPr>
          <a:lstStyle/>
          <a:p>
            <a:r>
              <a:rPr lang="en-US" sz="3200" dirty="0"/>
              <a:t>Side by side comparison: gun at 350 kV and gun at 400 kV 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DDD7378-2D02-42BC-8434-E7F22E2DD5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0" y="0"/>
            <a:ext cx="0" cy="0"/>
          </a:xfr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3E1264B-867E-6807-5A75-767352470D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51649" y="6533724"/>
            <a:ext cx="432486" cy="294041"/>
          </a:xfrm>
          <a:prstGeom prst="rect">
            <a:avLst/>
          </a:prstGeom>
        </p:spPr>
        <p:txBody>
          <a:bodyPr lIns="0" tIns="0" rIns="0" bIns="0" anchor="ctr"/>
          <a:lstStyle>
            <a:defPPr>
              <a:defRPr lang="en-US"/>
            </a:defPPr>
            <a:lvl1pPr marL="0" algn="ctr" defTabSz="914400" rtl="0" eaLnBrk="1" latinLnBrk="0" hangingPunct="1"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93C5830-40F3-F04E-B2E3-10E6672BA8FF}" type="slidenum">
              <a:rPr lang="en-US" smtClean="0"/>
              <a:pPr/>
              <a:t>18</a:t>
            </a:fld>
            <a:endParaRPr lang="en-US"/>
          </a:p>
        </p:txBody>
      </p:sp>
      <p:pic>
        <p:nvPicPr>
          <p:cNvPr id="5" name="Content Placeholder 4" descr="Chart, diagram&#10;&#10;AI-generated content may be incorrect.">
            <a:extLst>
              <a:ext uri="{FF2B5EF4-FFF2-40B4-BE49-F238E27FC236}">
                <a16:creationId xmlns:a16="http://schemas.microsoft.com/office/drawing/2014/main" id="{4ACCC6DA-6F31-F8F5-8D12-E7F003E3A78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7400" y="859872"/>
            <a:ext cx="5968600" cy="4495135"/>
          </a:xfrm>
          <a:prstGeom prst="rect">
            <a:avLst/>
          </a:prstGeom>
        </p:spPr>
      </p:pic>
      <p:pic>
        <p:nvPicPr>
          <p:cNvPr id="6" name="Picture 5" descr="Chart, histogram&#10;&#10;AI-generated content may be incorrect.">
            <a:extLst>
              <a:ext uri="{FF2B5EF4-FFF2-40B4-BE49-F238E27FC236}">
                <a16:creationId xmlns:a16="http://schemas.microsoft.com/office/drawing/2014/main" id="{72163666-4EB2-FFE7-0CFD-F650F10B961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6000" y="825178"/>
            <a:ext cx="5991551" cy="4429432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1145E4DB-0167-0126-22E1-308367F88509}"/>
              </a:ext>
            </a:extLst>
          </p:cNvPr>
          <p:cNvSpPr txBox="1"/>
          <p:nvPr/>
        </p:nvSpPr>
        <p:spPr>
          <a:xfrm>
            <a:off x="2763795" y="1689036"/>
            <a:ext cx="15693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V</a:t>
            </a:r>
            <a:r>
              <a:rPr lang="en-US" baseline="-25000" dirty="0" err="1"/>
              <a:t>gun</a:t>
            </a:r>
            <a:r>
              <a:rPr lang="en-US" dirty="0"/>
              <a:t>=350 kV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4D2374F-4F34-68AB-7561-1C4FA59105C0}"/>
              </a:ext>
            </a:extLst>
          </p:cNvPr>
          <p:cNvSpPr txBox="1"/>
          <p:nvPr/>
        </p:nvSpPr>
        <p:spPr>
          <a:xfrm>
            <a:off x="2763795" y="2236431"/>
            <a:ext cx="15693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V</a:t>
            </a:r>
            <a:r>
              <a:rPr lang="en-US" baseline="-25000" dirty="0" err="1"/>
              <a:t>gun</a:t>
            </a:r>
            <a:r>
              <a:rPr lang="en-US" dirty="0"/>
              <a:t>=400 kV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4FD52E8-2C61-2E33-4D80-970BB7733431}"/>
              </a:ext>
            </a:extLst>
          </p:cNvPr>
          <p:cNvSpPr txBox="1"/>
          <p:nvPr/>
        </p:nvSpPr>
        <p:spPr>
          <a:xfrm>
            <a:off x="8723870" y="3040039"/>
            <a:ext cx="15693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V</a:t>
            </a:r>
            <a:r>
              <a:rPr lang="en-US" baseline="-25000" dirty="0" err="1"/>
              <a:t>gun</a:t>
            </a:r>
            <a:r>
              <a:rPr lang="en-US" dirty="0"/>
              <a:t>=350 kV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6F39049-083E-D6B9-F5DD-65C6907A3C65}"/>
              </a:ext>
            </a:extLst>
          </p:cNvPr>
          <p:cNvSpPr txBox="1"/>
          <p:nvPr/>
        </p:nvSpPr>
        <p:spPr>
          <a:xfrm>
            <a:off x="8723870" y="4086210"/>
            <a:ext cx="15693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V</a:t>
            </a:r>
            <a:r>
              <a:rPr lang="en-US" baseline="-25000" dirty="0" err="1"/>
              <a:t>gun</a:t>
            </a:r>
            <a:r>
              <a:rPr lang="en-US" dirty="0"/>
              <a:t>=400 kV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71451AA-6F4B-44A6-6E13-F4A3F370BC39}"/>
              </a:ext>
            </a:extLst>
          </p:cNvPr>
          <p:cNvSpPr txBox="1"/>
          <p:nvPr/>
        </p:nvSpPr>
        <p:spPr>
          <a:xfrm>
            <a:off x="657998" y="5157135"/>
            <a:ext cx="543800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In the cooling section the bunch is slightly longer  for the case with  gun voltage of 350 kV  vs 400 kV:  3.8 cm vs 3.65 cm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EA58774-FB61-0590-7C87-912AD812ED80}"/>
              </a:ext>
            </a:extLst>
          </p:cNvPr>
          <p:cNvSpPr txBox="1"/>
          <p:nvPr/>
        </p:nvSpPr>
        <p:spPr>
          <a:xfrm>
            <a:off x="6561442" y="5129849"/>
            <a:ext cx="5336866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For longer bunches (gun voltage of 350kV), the energy spread is sightly higher: the minimum in the center of the cooling section:   </a:t>
            </a:r>
            <a:r>
              <a:rPr lang="en-US" dirty="0">
                <a:solidFill>
                  <a:srgbClr val="00B050"/>
                </a:solidFill>
              </a:rPr>
              <a:t>2.5e-4 vs 2e-4 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F55A851-2BED-6537-DA6A-5F605F44E957}"/>
              </a:ext>
            </a:extLst>
          </p:cNvPr>
          <p:cNvSpPr txBox="1"/>
          <p:nvPr/>
        </p:nvSpPr>
        <p:spPr>
          <a:xfrm>
            <a:off x="3376999" y="6261361"/>
            <a:ext cx="73910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350 kV motivation to mitigate potential issue operate in CW modes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0DD296EF-4376-FAC1-22CC-857F11FE2AE9}"/>
              </a:ext>
            </a:extLst>
          </p:cNvPr>
          <p:cNvSpPr/>
          <p:nvPr/>
        </p:nvSpPr>
        <p:spPr>
          <a:xfrm>
            <a:off x="2106592" y="1180618"/>
            <a:ext cx="2592730" cy="19004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6A787640-F63B-6200-2C9D-9EFACE260F7D}"/>
              </a:ext>
            </a:extLst>
          </p:cNvPr>
          <p:cNvSpPr/>
          <p:nvPr/>
        </p:nvSpPr>
        <p:spPr>
          <a:xfrm>
            <a:off x="8075192" y="1180618"/>
            <a:ext cx="2592730" cy="19004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468750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>
            <a:extLst>
              <a:ext uri="{FF2B5EF4-FFF2-40B4-BE49-F238E27FC236}">
                <a16:creationId xmlns:a16="http://schemas.microsoft.com/office/drawing/2014/main" id="{E083FFB4-2908-5088-F59D-F778D2CD966F}"/>
              </a:ext>
            </a:extLst>
          </p:cNvPr>
          <p:cNvGrpSpPr/>
          <p:nvPr/>
        </p:nvGrpSpPr>
        <p:grpSpPr>
          <a:xfrm>
            <a:off x="6278881" y="1060825"/>
            <a:ext cx="5764840" cy="4419882"/>
            <a:chOff x="6278881" y="1060825"/>
            <a:chExt cx="5764840" cy="4419882"/>
          </a:xfrm>
        </p:grpSpPr>
        <p:pic>
          <p:nvPicPr>
            <p:cNvPr id="8" name="Content Placeholder 8" descr="Chart, histogram&#10;&#10;AI-generated content may be incorrect.">
              <a:extLst>
                <a:ext uri="{FF2B5EF4-FFF2-40B4-BE49-F238E27FC236}">
                  <a16:creationId xmlns:a16="http://schemas.microsoft.com/office/drawing/2014/main" id="{444562F8-6E43-6A91-3151-0EBFAA0EDB8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278881" y="1060825"/>
              <a:ext cx="5764840" cy="4419882"/>
            </a:xfrm>
            <a:prstGeom prst="rect">
              <a:avLst/>
            </a:prstGeom>
          </p:spPr>
        </p:pic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42A91017-DBA6-89DE-D22E-BA8EB1968DD2}"/>
                </a:ext>
              </a:extLst>
            </p:cNvPr>
            <p:cNvSpPr/>
            <p:nvPr/>
          </p:nvSpPr>
          <p:spPr>
            <a:xfrm>
              <a:off x="8137002" y="1485714"/>
              <a:ext cx="2592730" cy="19004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5FB5200B-9389-8B35-62B2-CED0345DAF09}"/>
              </a:ext>
            </a:extLst>
          </p:cNvPr>
          <p:cNvGrpSpPr/>
          <p:nvPr/>
        </p:nvGrpSpPr>
        <p:grpSpPr>
          <a:xfrm>
            <a:off x="182881" y="1060825"/>
            <a:ext cx="5677014" cy="4351338"/>
            <a:chOff x="182881" y="1060825"/>
            <a:chExt cx="5677014" cy="4351338"/>
          </a:xfrm>
        </p:grpSpPr>
        <p:pic>
          <p:nvPicPr>
            <p:cNvPr id="5" name="Content Placeholder 4" descr="Chart, histogram&#10;&#10;AI-generated content may be incorrect.">
              <a:extLst>
                <a:ext uri="{FF2B5EF4-FFF2-40B4-BE49-F238E27FC236}">
                  <a16:creationId xmlns:a16="http://schemas.microsoft.com/office/drawing/2014/main" id="{9C238724-276E-A7C2-0A5B-F40550FC3A5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82881" y="1060825"/>
              <a:ext cx="5677014" cy="4351338"/>
            </a:xfrm>
            <a:prstGeom prst="rect">
              <a:avLst/>
            </a:prstGeom>
          </p:spPr>
        </p:pic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4C1A2C9A-3809-4157-36D8-08390A372E98}"/>
                </a:ext>
              </a:extLst>
            </p:cNvPr>
            <p:cNvSpPr/>
            <p:nvPr/>
          </p:nvSpPr>
          <p:spPr>
            <a:xfrm>
              <a:off x="1997966" y="1431756"/>
              <a:ext cx="2592730" cy="19004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61BAAFC7-AD89-5851-5245-56750A8765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4808" y="101890"/>
            <a:ext cx="11708146" cy="808530"/>
          </a:xfrm>
        </p:spPr>
        <p:txBody>
          <a:bodyPr>
            <a:noAutofit/>
          </a:bodyPr>
          <a:lstStyle/>
          <a:p>
            <a:r>
              <a:rPr lang="en-US" sz="2800" dirty="0"/>
              <a:t>Side by side comparison gun at 350 kV and gun at 400kV (continue)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8D855F8-E46B-DC8B-5A65-32B5AD25DD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0" y="0"/>
            <a:ext cx="0" cy="0"/>
          </a:xfr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1821300-9ADE-DDF0-3729-D9168122CC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51649" y="6533724"/>
            <a:ext cx="432486" cy="294041"/>
          </a:xfrm>
          <a:prstGeom prst="rect">
            <a:avLst/>
          </a:prstGeom>
        </p:spPr>
        <p:txBody>
          <a:bodyPr lIns="0" tIns="0" rIns="0" bIns="0" anchor="ctr"/>
          <a:lstStyle>
            <a:defPPr>
              <a:defRPr lang="en-US"/>
            </a:defPPr>
            <a:lvl1pPr marL="0" algn="ctr" defTabSz="914400" rtl="0" eaLnBrk="1" latinLnBrk="0" hangingPunct="1"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93C5830-40F3-F04E-B2E3-10E6672BA8FF}" type="slidenum">
              <a:rPr lang="en-US" smtClean="0"/>
              <a:pPr/>
              <a:t>19</a:t>
            </a:fld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B913B85-8CEE-6D67-4013-778536D60B3A}"/>
              </a:ext>
            </a:extLst>
          </p:cNvPr>
          <p:cNvSpPr txBox="1"/>
          <p:nvPr/>
        </p:nvSpPr>
        <p:spPr>
          <a:xfrm>
            <a:off x="3021388" y="3278053"/>
            <a:ext cx="15693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V</a:t>
            </a:r>
            <a:r>
              <a:rPr lang="en-US" baseline="-25000" dirty="0" err="1"/>
              <a:t>gun</a:t>
            </a:r>
            <a:r>
              <a:rPr lang="en-US" dirty="0"/>
              <a:t>=350 kV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22F18E3-9132-4917-0D1A-106FFA5654A4}"/>
              </a:ext>
            </a:extLst>
          </p:cNvPr>
          <p:cNvSpPr txBox="1"/>
          <p:nvPr/>
        </p:nvSpPr>
        <p:spPr>
          <a:xfrm>
            <a:off x="3021388" y="4294334"/>
            <a:ext cx="15693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V</a:t>
            </a:r>
            <a:r>
              <a:rPr lang="en-US" baseline="-25000" dirty="0" err="1"/>
              <a:t>gun</a:t>
            </a:r>
            <a:r>
              <a:rPr lang="en-US" dirty="0"/>
              <a:t>=400 kV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D0EF1BD-D835-B58D-5E05-3E22F08382CC}"/>
              </a:ext>
            </a:extLst>
          </p:cNvPr>
          <p:cNvSpPr txBox="1"/>
          <p:nvPr/>
        </p:nvSpPr>
        <p:spPr>
          <a:xfrm>
            <a:off x="8981463" y="2867162"/>
            <a:ext cx="15693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V</a:t>
            </a:r>
            <a:r>
              <a:rPr lang="en-US" baseline="-25000" dirty="0" err="1"/>
              <a:t>gun</a:t>
            </a:r>
            <a:r>
              <a:rPr lang="en-US" dirty="0"/>
              <a:t>=350 kV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12EE533-92B7-8352-6070-70BB6BE3AF42}"/>
              </a:ext>
            </a:extLst>
          </p:cNvPr>
          <p:cNvSpPr txBox="1"/>
          <p:nvPr/>
        </p:nvSpPr>
        <p:spPr>
          <a:xfrm>
            <a:off x="9037927" y="3883443"/>
            <a:ext cx="15693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V</a:t>
            </a:r>
            <a:r>
              <a:rPr lang="en-US" baseline="-25000" dirty="0" err="1"/>
              <a:t>gun</a:t>
            </a:r>
            <a:r>
              <a:rPr lang="en-US" dirty="0"/>
              <a:t>=400 kV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2D9E418-C077-057E-03D7-DA2923B572F4}"/>
              </a:ext>
            </a:extLst>
          </p:cNvPr>
          <p:cNvSpPr txBox="1"/>
          <p:nvPr/>
        </p:nvSpPr>
        <p:spPr>
          <a:xfrm>
            <a:off x="3806042" y="5551280"/>
            <a:ext cx="629605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u="sng" dirty="0">
                <a:solidFill>
                  <a:srgbClr val="00B050"/>
                </a:solidFill>
              </a:rPr>
              <a:t>Results</a:t>
            </a:r>
            <a:r>
              <a:rPr lang="en-US" sz="2000" dirty="0">
                <a:solidFill>
                  <a:srgbClr val="00B050"/>
                </a:solidFill>
              </a:rPr>
              <a:t>: </a:t>
            </a:r>
          </a:p>
          <a:p>
            <a:r>
              <a:rPr lang="en-US" sz="2000" dirty="0">
                <a:solidFill>
                  <a:srgbClr val="00B050"/>
                </a:solidFill>
              </a:rPr>
              <a:t>Normalized rms emittances &lt;1.5um</a:t>
            </a:r>
          </a:p>
          <a:p>
            <a:r>
              <a:rPr lang="en-US" sz="2000" dirty="0">
                <a:solidFill>
                  <a:srgbClr val="00B050"/>
                </a:solidFill>
              </a:rPr>
              <a:t>Electron beam divergence in the cooling &lt;20 urad.</a:t>
            </a:r>
          </a:p>
        </p:txBody>
      </p:sp>
    </p:spTree>
    <p:extLst>
      <p:ext uri="{BB962C8B-B14F-4D97-AF65-F5344CB8AC3E}">
        <p14:creationId xmlns:p14="http://schemas.microsoft.com/office/powerpoint/2010/main" val="36149866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967993C-205B-1177-31E3-7308FA9762F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5FB6E5B-7B6C-4C82-B4DE-2A629539FD14}" type="slidenum">
              <a:rPr lang="en-US" smtClean="0"/>
              <a:t>2</a:t>
            </a:fld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FDDFF55-1706-771D-B12F-C0EC2577C3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3D2860E-5D6C-98D4-0774-2ED690569C6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2578" y="975365"/>
            <a:ext cx="10744137" cy="4865858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/>
              <a:t>Required parameters</a:t>
            </a:r>
          </a:p>
          <a:p>
            <a:r>
              <a:rPr lang="en-US" dirty="0"/>
              <a:t>General layout</a:t>
            </a:r>
          </a:p>
          <a:p>
            <a:r>
              <a:rPr lang="en-US" dirty="0"/>
              <a:t>Beam Time structure</a:t>
            </a:r>
          </a:p>
          <a:p>
            <a:r>
              <a:rPr lang="en-US" dirty="0"/>
              <a:t>Longitudinal gymnastics</a:t>
            </a:r>
          </a:p>
          <a:p>
            <a:r>
              <a:rPr lang="en-US" dirty="0"/>
              <a:t>Transvers beam dynamics </a:t>
            </a:r>
          </a:p>
          <a:p>
            <a:r>
              <a:rPr lang="en-US" dirty="0"/>
              <a:t>Gun at lower voltage</a:t>
            </a:r>
          </a:p>
          <a:p>
            <a:r>
              <a:rPr lang="en-US" dirty="0"/>
              <a:t>Cathode off center operation</a:t>
            </a:r>
          </a:p>
          <a:p>
            <a:r>
              <a:rPr lang="en-US" dirty="0"/>
              <a:t>Laser jitter</a:t>
            </a:r>
          </a:p>
          <a:p>
            <a:r>
              <a:rPr lang="en-US" dirty="0"/>
              <a:t>Summary</a:t>
            </a:r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 descr="Diagram&#10;&#10;Description automatically generated">
            <a:extLst>
              <a:ext uri="{FF2B5EF4-FFF2-40B4-BE49-F238E27FC236}">
                <a16:creationId xmlns:a16="http://schemas.microsoft.com/office/drawing/2014/main" id="{975DBFBC-655F-081B-C8C9-0D6C25C5FC0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73679" y="665234"/>
            <a:ext cx="5156339" cy="5044087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1D31D7FC-EDEE-18F1-27C3-ABA6191E19AD}"/>
              </a:ext>
            </a:extLst>
          </p:cNvPr>
          <p:cNvSpPr txBox="1"/>
          <p:nvPr/>
        </p:nvSpPr>
        <p:spPr>
          <a:xfrm>
            <a:off x="9725825" y="1759881"/>
            <a:ext cx="13105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RHIC IR2</a:t>
            </a: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0B1DB82D-89D0-D1EF-28D9-89D079FD1D21}"/>
              </a:ext>
            </a:extLst>
          </p:cNvPr>
          <p:cNvSpPr/>
          <p:nvPr/>
        </p:nvSpPr>
        <p:spPr>
          <a:xfrm>
            <a:off x="8951848" y="1944547"/>
            <a:ext cx="921357" cy="705220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436EB66-0011-1665-0ECD-E09948419C5D}"/>
              </a:ext>
            </a:extLst>
          </p:cNvPr>
          <p:cNvSpPr txBox="1"/>
          <p:nvPr/>
        </p:nvSpPr>
        <p:spPr>
          <a:xfrm>
            <a:off x="8951848" y="2161720"/>
            <a:ext cx="7414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LEC</a:t>
            </a:r>
          </a:p>
        </p:txBody>
      </p:sp>
    </p:spTree>
    <p:extLst>
      <p:ext uri="{BB962C8B-B14F-4D97-AF65-F5344CB8AC3E}">
        <p14:creationId xmlns:p14="http://schemas.microsoft.com/office/powerpoint/2010/main" val="133495398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Content Placeholder 4" descr="Chart, line chart&#10;&#10;AI-generated content may be incorrect.">
            <a:extLst>
              <a:ext uri="{FF2B5EF4-FFF2-40B4-BE49-F238E27FC236}">
                <a16:creationId xmlns:a16="http://schemas.microsoft.com/office/drawing/2014/main" id="{C47AA2E0-19D3-EB4B-9027-CE5218FB8C9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5018" y="100060"/>
            <a:ext cx="9131710" cy="6850757"/>
          </a:xfrm>
          <a:prstGeom prst="rect">
            <a:avLst/>
          </a:prstGeom>
        </p:spPr>
      </p:pic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2C7E38E-343C-A527-5A7E-A99DCAF5C0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0" y="0"/>
            <a:ext cx="0" cy="0"/>
          </a:xfr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0EEB6B6-FE5A-B71A-60DE-AA57B58D9A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51649" y="6533724"/>
            <a:ext cx="432486" cy="294041"/>
          </a:xfrm>
          <a:prstGeom prst="rect">
            <a:avLst/>
          </a:prstGeom>
        </p:spPr>
        <p:txBody>
          <a:bodyPr lIns="0" tIns="0" rIns="0" bIns="0" anchor="ctr"/>
          <a:lstStyle>
            <a:defPPr>
              <a:defRPr lang="en-US"/>
            </a:defPPr>
            <a:lvl1pPr marL="0" algn="ctr" defTabSz="914400" rtl="0" eaLnBrk="1" latinLnBrk="0" hangingPunct="1"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93C5830-40F3-F04E-B2E3-10E6672BA8FF}" type="slidenum">
              <a:rPr lang="en-US" smtClean="0"/>
              <a:pPr/>
              <a:t>20</a:t>
            </a:fld>
            <a:endParaRPr lang="en-US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A4AA3C15-B4AA-A197-D614-8502BEF00C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501" y="166656"/>
            <a:ext cx="11391910" cy="256876"/>
          </a:xfrm>
          <a:solidFill>
            <a:schemeClr val="bg1"/>
          </a:solidFill>
        </p:spPr>
        <p:txBody>
          <a:bodyPr>
            <a:noAutofit/>
          </a:bodyPr>
          <a:lstStyle/>
          <a:p>
            <a:r>
              <a:rPr lang="en-US" sz="3200" dirty="0"/>
              <a:t>Operation with a laser  spot shifted by 4 mm off the center</a:t>
            </a:r>
          </a:p>
        </p:txBody>
      </p: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5098D820-207E-4A6A-6CF6-5A480DEF22B1}"/>
              </a:ext>
            </a:extLst>
          </p:cNvPr>
          <p:cNvCxnSpPr/>
          <p:nvPr/>
        </p:nvCxnSpPr>
        <p:spPr>
          <a:xfrm flipV="1">
            <a:off x="6376307" y="2335175"/>
            <a:ext cx="0" cy="4113469"/>
          </a:xfrm>
          <a:prstGeom prst="line">
            <a:avLst/>
          </a:prstGeom>
          <a:ln w="28575">
            <a:solidFill>
              <a:srgbClr val="00B050"/>
            </a:solidFill>
            <a:prstDash val="dashDot"/>
            <a:headEnd type="none" w="med" len="med"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1DBA7E03-F497-FBE2-B274-EB48B6CB918A}"/>
              </a:ext>
            </a:extLst>
          </p:cNvPr>
          <p:cNvCxnSpPr>
            <a:cxnSpLocks/>
          </p:cNvCxnSpPr>
          <p:nvPr/>
        </p:nvCxnSpPr>
        <p:spPr>
          <a:xfrm flipV="1">
            <a:off x="2800349" y="2358957"/>
            <a:ext cx="3584121" cy="1278193"/>
          </a:xfrm>
          <a:prstGeom prst="line">
            <a:avLst/>
          </a:prstGeom>
          <a:ln w="28575">
            <a:solidFill>
              <a:srgbClr val="00B050"/>
            </a:solidFill>
            <a:prstDash val="dashDot"/>
            <a:headEnd type="triangl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A6E4B472-4D2D-987A-FDC7-F14F551C4266}"/>
              </a:ext>
            </a:extLst>
          </p:cNvPr>
          <p:cNvCxnSpPr>
            <a:cxnSpLocks/>
          </p:cNvCxnSpPr>
          <p:nvPr/>
        </p:nvCxnSpPr>
        <p:spPr>
          <a:xfrm>
            <a:off x="2792186" y="3610631"/>
            <a:ext cx="5208814" cy="2019315"/>
          </a:xfrm>
          <a:prstGeom prst="line">
            <a:avLst/>
          </a:prstGeom>
          <a:ln w="28575">
            <a:solidFill>
              <a:srgbClr val="00B050"/>
            </a:solidFill>
            <a:prstDash val="dashDot"/>
            <a:headEnd type="none" w="med" len="med"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0E672612-3FCF-E62C-1561-013A57D1878E}"/>
              </a:ext>
            </a:extLst>
          </p:cNvPr>
          <p:cNvCxnSpPr/>
          <p:nvPr/>
        </p:nvCxnSpPr>
        <p:spPr>
          <a:xfrm flipV="1">
            <a:off x="8009164" y="1516477"/>
            <a:ext cx="0" cy="4113469"/>
          </a:xfrm>
          <a:prstGeom prst="line">
            <a:avLst/>
          </a:prstGeom>
          <a:ln w="28575">
            <a:solidFill>
              <a:srgbClr val="00B050"/>
            </a:solidFill>
            <a:prstDash val="dashDot"/>
            <a:headEnd type="none" w="med" len="med"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TextBox 32">
            <a:extLst>
              <a:ext uri="{FF2B5EF4-FFF2-40B4-BE49-F238E27FC236}">
                <a16:creationId xmlns:a16="http://schemas.microsoft.com/office/drawing/2014/main" id="{B1B952EB-6732-DAA6-311D-776177556619}"/>
              </a:ext>
            </a:extLst>
          </p:cNvPr>
          <p:cNvSpPr txBox="1"/>
          <p:nvPr/>
        </p:nvSpPr>
        <p:spPr>
          <a:xfrm>
            <a:off x="8121799" y="1464385"/>
            <a:ext cx="13960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00B050"/>
                </a:solidFill>
              </a:rPr>
              <a:t>Laser out path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905A5E85-B87C-3798-0000-6033917E7D81}"/>
              </a:ext>
            </a:extLst>
          </p:cNvPr>
          <p:cNvSpPr txBox="1"/>
          <p:nvPr/>
        </p:nvSpPr>
        <p:spPr>
          <a:xfrm>
            <a:off x="8162845" y="2576096"/>
            <a:ext cx="181512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Bunch max/min particle trajectory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23551F04-0E0F-3974-B6FC-B61924D2EADC}"/>
              </a:ext>
            </a:extLst>
          </p:cNvPr>
          <p:cNvSpPr txBox="1"/>
          <p:nvPr/>
        </p:nvSpPr>
        <p:spPr>
          <a:xfrm>
            <a:off x="4988378" y="5467483"/>
            <a:ext cx="13960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00B050"/>
                </a:solidFill>
              </a:rPr>
              <a:t>Laser in path</a:t>
            </a:r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01A63D1A-9BF1-BCDE-52E7-3D9BF9EF6BF6}"/>
              </a:ext>
            </a:extLst>
          </p:cNvPr>
          <p:cNvSpPr/>
          <p:nvPr/>
        </p:nvSpPr>
        <p:spPr>
          <a:xfrm>
            <a:off x="2746467" y="3311906"/>
            <a:ext cx="45719" cy="43539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41551528-F4C2-FF85-52AD-2E3484E2E339}"/>
              </a:ext>
            </a:extLst>
          </p:cNvPr>
          <p:cNvCxnSpPr>
            <a:cxnSpLocks/>
          </p:cNvCxnSpPr>
          <p:nvPr/>
        </p:nvCxnSpPr>
        <p:spPr>
          <a:xfrm>
            <a:off x="2253343" y="3746582"/>
            <a:ext cx="7372351" cy="0"/>
          </a:xfrm>
          <a:prstGeom prst="line">
            <a:avLst/>
          </a:prstGeom>
          <a:ln>
            <a:solidFill>
              <a:schemeClr val="tx2">
                <a:lumMod val="75000"/>
                <a:lumOff val="25000"/>
              </a:schemeClr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8" name="TextBox 37">
            <a:extLst>
              <a:ext uri="{FF2B5EF4-FFF2-40B4-BE49-F238E27FC236}">
                <a16:creationId xmlns:a16="http://schemas.microsoft.com/office/drawing/2014/main" id="{FF953DF4-387F-B68F-57C2-3B41EF17F93C}"/>
              </a:ext>
            </a:extLst>
          </p:cNvPr>
          <p:cNvSpPr txBox="1"/>
          <p:nvPr/>
        </p:nvSpPr>
        <p:spPr>
          <a:xfrm>
            <a:off x="9709310" y="3758684"/>
            <a:ext cx="113483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Gun axis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0546CA23-D721-1EA9-A6B1-8F599A787405}"/>
              </a:ext>
            </a:extLst>
          </p:cNvPr>
          <p:cNvSpPr txBox="1"/>
          <p:nvPr/>
        </p:nvSpPr>
        <p:spPr>
          <a:xfrm>
            <a:off x="311344" y="4437954"/>
            <a:ext cx="2279589" cy="147732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Cathode active area </a:t>
            </a:r>
            <a:r>
              <a:rPr lang="en-US" dirty="0">
                <a:latin typeface="Mathcad UniMath Prime" panose="02000503020000020003" pitchFamily="50" charset="0"/>
                <a:sym typeface="Symbol" panose="05050102010706020507" pitchFamily="18" charset="2"/>
              </a:rPr>
              <a:t> </a:t>
            </a:r>
            <a:r>
              <a:rPr lang="en-US" dirty="0"/>
              <a:t>6 mm  shifted by 4 mm from the puck center</a:t>
            </a:r>
          </a:p>
          <a:p>
            <a:endParaRPr lang="en-US" dirty="0"/>
          </a:p>
        </p:txBody>
      </p: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D4C7F264-0134-45AB-7E8B-312530765DE5}"/>
              </a:ext>
            </a:extLst>
          </p:cNvPr>
          <p:cNvCxnSpPr/>
          <p:nvPr/>
        </p:nvCxnSpPr>
        <p:spPr>
          <a:xfrm flipV="1">
            <a:off x="1596075" y="3699275"/>
            <a:ext cx="1110431" cy="80400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C581FBDD-7D76-E37A-CF2C-3AF0384CDA3A}"/>
              </a:ext>
            </a:extLst>
          </p:cNvPr>
          <p:cNvCxnSpPr>
            <a:cxnSpLocks/>
          </p:cNvCxnSpPr>
          <p:nvPr/>
        </p:nvCxnSpPr>
        <p:spPr>
          <a:xfrm flipV="1">
            <a:off x="2793180" y="2204954"/>
            <a:ext cx="3584121" cy="1278193"/>
          </a:xfrm>
          <a:prstGeom prst="line">
            <a:avLst/>
          </a:prstGeom>
          <a:ln w="28575">
            <a:solidFill>
              <a:srgbClr val="00B050"/>
            </a:solidFill>
            <a:prstDash val="dashDot"/>
            <a:headEnd type="triangl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C805000D-6FA2-9141-CFFA-DCB24F02ACCF}"/>
              </a:ext>
            </a:extLst>
          </p:cNvPr>
          <p:cNvCxnSpPr>
            <a:cxnSpLocks/>
          </p:cNvCxnSpPr>
          <p:nvPr/>
        </p:nvCxnSpPr>
        <p:spPr>
          <a:xfrm flipV="1">
            <a:off x="2832147" y="2499405"/>
            <a:ext cx="3584121" cy="1278193"/>
          </a:xfrm>
          <a:prstGeom prst="line">
            <a:avLst/>
          </a:prstGeom>
          <a:ln w="28575">
            <a:solidFill>
              <a:srgbClr val="00B050"/>
            </a:solidFill>
            <a:prstDash val="dashDot"/>
            <a:headEnd type="triangl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23994B57-0CB7-EDD1-A6D5-8F135E77A2B7}"/>
              </a:ext>
            </a:extLst>
          </p:cNvPr>
          <p:cNvCxnSpPr>
            <a:cxnSpLocks/>
          </p:cNvCxnSpPr>
          <p:nvPr/>
        </p:nvCxnSpPr>
        <p:spPr>
          <a:xfrm>
            <a:off x="2822126" y="3763031"/>
            <a:ext cx="5208814" cy="2019315"/>
          </a:xfrm>
          <a:prstGeom prst="line">
            <a:avLst/>
          </a:prstGeom>
          <a:ln w="28575">
            <a:solidFill>
              <a:srgbClr val="00B050"/>
            </a:solidFill>
            <a:prstDash val="dashDot"/>
            <a:headEnd type="none" w="med" len="med"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07CC135B-4E84-DAAA-9337-FDD366A4D8F7}"/>
              </a:ext>
            </a:extLst>
          </p:cNvPr>
          <p:cNvCxnSpPr>
            <a:cxnSpLocks/>
          </p:cNvCxnSpPr>
          <p:nvPr/>
        </p:nvCxnSpPr>
        <p:spPr>
          <a:xfrm>
            <a:off x="2830287" y="3485447"/>
            <a:ext cx="5208814" cy="2019315"/>
          </a:xfrm>
          <a:prstGeom prst="line">
            <a:avLst/>
          </a:prstGeom>
          <a:ln w="28575">
            <a:solidFill>
              <a:srgbClr val="00B050"/>
            </a:solidFill>
            <a:prstDash val="dashDot"/>
            <a:headEnd type="none" w="med" len="med"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2521082B-14DD-1700-2B63-796D05114DC5}"/>
              </a:ext>
            </a:extLst>
          </p:cNvPr>
          <p:cNvCxnSpPr>
            <a:cxnSpLocks/>
          </p:cNvCxnSpPr>
          <p:nvPr/>
        </p:nvCxnSpPr>
        <p:spPr>
          <a:xfrm flipV="1">
            <a:off x="6316436" y="2204954"/>
            <a:ext cx="0" cy="4426166"/>
          </a:xfrm>
          <a:prstGeom prst="line">
            <a:avLst/>
          </a:prstGeom>
          <a:ln w="28575">
            <a:solidFill>
              <a:srgbClr val="00B050"/>
            </a:solidFill>
            <a:prstDash val="dashDot"/>
            <a:headEnd type="none" w="med" len="med"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FD178587-CA6E-51BD-342C-5B4D866A0D55}"/>
              </a:ext>
            </a:extLst>
          </p:cNvPr>
          <p:cNvCxnSpPr/>
          <p:nvPr/>
        </p:nvCxnSpPr>
        <p:spPr>
          <a:xfrm flipV="1">
            <a:off x="6418990" y="2517651"/>
            <a:ext cx="0" cy="4113469"/>
          </a:xfrm>
          <a:prstGeom prst="line">
            <a:avLst/>
          </a:prstGeom>
          <a:ln w="28575">
            <a:solidFill>
              <a:srgbClr val="00B050"/>
            </a:solidFill>
            <a:prstDash val="dashDot"/>
            <a:headEnd type="none" w="med" len="med"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B4B0F439-2580-9226-4F7D-22EDE9A0AA0D}"/>
              </a:ext>
            </a:extLst>
          </p:cNvPr>
          <p:cNvCxnSpPr/>
          <p:nvPr/>
        </p:nvCxnSpPr>
        <p:spPr>
          <a:xfrm flipV="1">
            <a:off x="8022773" y="1643578"/>
            <a:ext cx="0" cy="3739517"/>
          </a:xfrm>
          <a:prstGeom prst="line">
            <a:avLst/>
          </a:prstGeom>
          <a:ln w="28575">
            <a:solidFill>
              <a:srgbClr val="00B050"/>
            </a:solidFill>
            <a:prstDash val="dashDot"/>
            <a:headEnd type="none" w="med" len="med"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E63513BD-2A3E-DFA5-0135-288C57D2A330}"/>
              </a:ext>
            </a:extLst>
          </p:cNvPr>
          <p:cNvCxnSpPr/>
          <p:nvPr/>
        </p:nvCxnSpPr>
        <p:spPr>
          <a:xfrm flipV="1">
            <a:off x="7976508" y="1677041"/>
            <a:ext cx="0" cy="4113469"/>
          </a:xfrm>
          <a:prstGeom prst="line">
            <a:avLst/>
          </a:prstGeom>
          <a:ln w="28575">
            <a:solidFill>
              <a:srgbClr val="00B050"/>
            </a:solidFill>
            <a:prstDash val="dashDot"/>
            <a:headEnd type="none" w="med" len="med"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9" name="TextBox 48">
            <a:extLst>
              <a:ext uri="{FF2B5EF4-FFF2-40B4-BE49-F238E27FC236}">
                <a16:creationId xmlns:a16="http://schemas.microsoft.com/office/drawing/2014/main" id="{634DAA5D-94EE-374D-3AE4-65F3D410A326}"/>
              </a:ext>
            </a:extLst>
          </p:cNvPr>
          <p:cNvSpPr txBox="1"/>
          <p:nvPr/>
        </p:nvSpPr>
        <p:spPr>
          <a:xfrm>
            <a:off x="9885509" y="2048110"/>
            <a:ext cx="1888175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There is enough stay clear aperture with current LEReC laser box design</a:t>
            </a:r>
          </a:p>
        </p:txBody>
      </p:sp>
    </p:spTree>
    <p:extLst>
      <p:ext uri="{BB962C8B-B14F-4D97-AF65-F5344CB8AC3E}">
        <p14:creationId xmlns:p14="http://schemas.microsoft.com/office/powerpoint/2010/main" val="80216873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1B3F477-0972-6A4B-DC90-DE99C74905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0" y="0"/>
            <a:ext cx="0" cy="0"/>
          </a:xfr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44CB313-2BEE-0A80-60FC-F5BEFEB54A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51649" y="6533724"/>
            <a:ext cx="432486" cy="294041"/>
          </a:xfrm>
          <a:prstGeom prst="rect">
            <a:avLst/>
          </a:prstGeom>
        </p:spPr>
        <p:txBody>
          <a:bodyPr lIns="0" tIns="0" rIns="0" bIns="0" anchor="ctr"/>
          <a:lstStyle>
            <a:defPPr>
              <a:defRPr lang="en-US"/>
            </a:defPPr>
            <a:lvl1pPr marL="0" algn="ctr" defTabSz="914400" rtl="0" eaLnBrk="1" latinLnBrk="0" hangingPunct="1"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93C5830-40F3-F04E-B2E3-10E6672BA8FF}" type="slidenum">
              <a:rPr lang="en-US" smtClean="0"/>
              <a:pPr/>
              <a:t>21</a:t>
            </a:fld>
            <a:endParaRPr lang="en-US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01D31313-2C01-B8E6-6EBB-8908F4B6C7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0866" y="329397"/>
            <a:ext cx="11499925" cy="825178"/>
          </a:xfrm>
        </p:spPr>
        <p:txBody>
          <a:bodyPr>
            <a:noAutofit/>
          </a:bodyPr>
          <a:lstStyle/>
          <a:p>
            <a:r>
              <a:rPr lang="en-US" sz="2800" dirty="0">
                <a:solidFill>
                  <a:schemeClr val="tx1"/>
                </a:solidFill>
              </a:rPr>
              <a:t>Gun-to-Dump simulations for bunch charge of 1 </a:t>
            </a:r>
            <a:r>
              <a:rPr lang="en-US" sz="2800" dirty="0" err="1">
                <a:solidFill>
                  <a:schemeClr val="tx1"/>
                </a:solidFill>
              </a:rPr>
              <a:t>nC</a:t>
            </a:r>
            <a:r>
              <a:rPr lang="en-US" sz="2800" dirty="0">
                <a:solidFill>
                  <a:schemeClr val="tx1"/>
                </a:solidFill>
              </a:rPr>
              <a:t> with 4 mm off center at the cathode </a:t>
            </a:r>
            <a:br>
              <a:rPr lang="en-US" sz="2800" dirty="0">
                <a:solidFill>
                  <a:schemeClr val="tx1"/>
                </a:solidFill>
              </a:rPr>
            </a:br>
            <a:endParaRPr lang="en-US" sz="2800" dirty="0">
              <a:solidFill>
                <a:schemeClr val="tx1"/>
              </a:solidFill>
            </a:endParaRPr>
          </a:p>
        </p:txBody>
      </p:sp>
      <p:pic>
        <p:nvPicPr>
          <p:cNvPr id="6" name="Picture 5" descr="Chart, line chart, histogram&#10;&#10;AI-generated content may be incorrect.">
            <a:extLst>
              <a:ext uri="{FF2B5EF4-FFF2-40B4-BE49-F238E27FC236}">
                <a16:creationId xmlns:a16="http://schemas.microsoft.com/office/drawing/2014/main" id="{BC50CECF-8797-E8B3-A1EE-38F2617E227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1209" y="971345"/>
            <a:ext cx="6327544" cy="4710938"/>
          </a:xfrm>
          <a:prstGeom prst="rect">
            <a:avLst/>
          </a:prstGeom>
        </p:spPr>
      </p:pic>
      <p:pic>
        <p:nvPicPr>
          <p:cNvPr id="7" name="Content Placeholder 13" descr="Chart, line chart&#10;&#10;AI-generated content may be incorrect.">
            <a:extLst>
              <a:ext uri="{FF2B5EF4-FFF2-40B4-BE49-F238E27FC236}">
                <a16:creationId xmlns:a16="http://schemas.microsoft.com/office/drawing/2014/main" id="{7B0669E1-800D-DD77-ACDF-3C9354318EF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91293" y="971345"/>
            <a:ext cx="5709498" cy="4351338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8C4FBBB4-F144-44A9-80B8-781E2CC43D61}"/>
              </a:ext>
            </a:extLst>
          </p:cNvPr>
          <p:cNvSpPr txBox="1"/>
          <p:nvPr/>
        </p:nvSpPr>
        <p:spPr>
          <a:xfrm>
            <a:off x="7345483" y="1829822"/>
            <a:ext cx="180055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Zoom in to the gun region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4490387-FBE5-30DF-8F66-7E45E26BEE5A}"/>
              </a:ext>
            </a:extLst>
          </p:cNvPr>
          <p:cNvSpPr txBox="1"/>
          <p:nvPr/>
        </p:nvSpPr>
        <p:spPr>
          <a:xfrm>
            <a:off x="8368425" y="3334630"/>
            <a:ext cx="223024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Applying orbit  correction right after the gun</a:t>
            </a: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6DDD35D3-FD91-DCA8-A951-482C6B19DBDE}"/>
              </a:ext>
            </a:extLst>
          </p:cNvPr>
          <p:cNvCxnSpPr/>
          <p:nvPr/>
        </p:nvCxnSpPr>
        <p:spPr>
          <a:xfrm flipH="1">
            <a:off x="7527073" y="4047893"/>
            <a:ext cx="718689" cy="64677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6123553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D07C7E1-D6D8-8B39-0A5D-400125DC6D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0" y="0"/>
            <a:ext cx="0" cy="0"/>
          </a:xfr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5BD7803-EBF0-6128-AD09-84726C3CF9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51649" y="6533724"/>
            <a:ext cx="432486" cy="294041"/>
          </a:xfrm>
          <a:prstGeom prst="rect">
            <a:avLst/>
          </a:prstGeom>
        </p:spPr>
        <p:txBody>
          <a:bodyPr lIns="0" tIns="0" rIns="0" bIns="0" anchor="ctr"/>
          <a:lstStyle>
            <a:defPPr>
              <a:defRPr lang="en-US"/>
            </a:defPPr>
            <a:lvl1pPr marL="0" algn="ctr" defTabSz="914400" rtl="0" eaLnBrk="1" latinLnBrk="0" hangingPunct="1"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93C5830-40F3-F04E-B2E3-10E6672BA8FF}" type="slidenum">
              <a:rPr lang="en-US" smtClean="0"/>
              <a:pPr/>
              <a:t>22</a:t>
            </a:fld>
            <a:endParaRPr lang="en-US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CB914310-E6FB-7575-A0EC-69F0A93B65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737" y="264063"/>
            <a:ext cx="11499925" cy="825178"/>
          </a:xfrm>
        </p:spPr>
        <p:txBody>
          <a:bodyPr>
            <a:noAutofit/>
          </a:bodyPr>
          <a:lstStyle/>
          <a:p>
            <a:r>
              <a:rPr lang="en-US" sz="2800" dirty="0">
                <a:solidFill>
                  <a:schemeClr val="tx1"/>
                </a:solidFill>
              </a:rPr>
              <a:t>Gun-to-Dump simulations for bunch charge of 1 </a:t>
            </a:r>
            <a:r>
              <a:rPr lang="en-US" sz="2800" dirty="0" err="1">
                <a:solidFill>
                  <a:schemeClr val="tx1"/>
                </a:solidFill>
              </a:rPr>
              <a:t>nC</a:t>
            </a:r>
            <a:r>
              <a:rPr lang="en-US" sz="2800" dirty="0">
                <a:solidFill>
                  <a:schemeClr val="tx1"/>
                </a:solidFill>
              </a:rPr>
              <a:t> with 4 mm off center at the cathode  (continue)</a:t>
            </a:r>
            <a:br>
              <a:rPr lang="en-US" sz="2800" dirty="0">
                <a:solidFill>
                  <a:schemeClr val="tx1"/>
                </a:solidFill>
              </a:rPr>
            </a:br>
            <a:endParaRPr lang="en-US" sz="2800" dirty="0">
              <a:solidFill>
                <a:schemeClr val="tx1"/>
              </a:solidFill>
            </a:endParaRPr>
          </a:p>
        </p:txBody>
      </p:sp>
      <p:pic>
        <p:nvPicPr>
          <p:cNvPr id="6" name="Content Placeholder 4">
            <a:extLst>
              <a:ext uri="{FF2B5EF4-FFF2-40B4-BE49-F238E27FC236}">
                <a16:creationId xmlns:a16="http://schemas.microsoft.com/office/drawing/2014/main" id="{98BD3A50-AB20-D7E8-CC3D-EF364C55091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6000" y="870316"/>
            <a:ext cx="6096000" cy="4527099"/>
          </a:xfrm>
          <a:prstGeom prst="rect">
            <a:avLst/>
          </a:prstGeom>
        </p:spPr>
      </p:pic>
      <p:pic>
        <p:nvPicPr>
          <p:cNvPr id="7" name="Content Placeholder 7" descr="Chart, line chart&#10;&#10;AI-generated content may be incorrect.">
            <a:extLst>
              <a:ext uri="{FF2B5EF4-FFF2-40B4-BE49-F238E27FC236}">
                <a16:creationId xmlns:a16="http://schemas.microsoft.com/office/drawing/2014/main" id="{49DBFBC3-7135-E8EA-466E-6D2E436BA47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0195" y="938086"/>
            <a:ext cx="5690115" cy="4359241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EFDCAC07-A6D5-6551-0C21-6B50C221099C}"/>
              </a:ext>
            </a:extLst>
          </p:cNvPr>
          <p:cNvSpPr txBox="1"/>
          <p:nvPr/>
        </p:nvSpPr>
        <p:spPr>
          <a:xfrm>
            <a:off x="1104900" y="5340063"/>
            <a:ext cx="10515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Bunch quality satisfied requirement emittance</a:t>
            </a:r>
          </a:p>
          <a:p>
            <a:r>
              <a:rPr lang="en-US" dirty="0"/>
              <a:t>The XY asymmetry is a result of initial DC gun focusing astigmatism due to off center operation. 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01C69FBF-31DF-4299-3C3F-C620C8F5A10C}"/>
              </a:ext>
            </a:extLst>
          </p:cNvPr>
          <p:cNvSpPr/>
          <p:nvPr/>
        </p:nvSpPr>
        <p:spPr>
          <a:xfrm>
            <a:off x="947854" y="1259672"/>
            <a:ext cx="4616605" cy="1899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563303FA-7B7E-EFE2-A5FB-EE0155E3FA18}"/>
              </a:ext>
            </a:extLst>
          </p:cNvPr>
          <p:cNvSpPr/>
          <p:nvPr/>
        </p:nvSpPr>
        <p:spPr>
          <a:xfrm>
            <a:off x="7003895" y="1244806"/>
            <a:ext cx="4616605" cy="1899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ED07733C-05AF-1DF2-57B3-27C6F92E9E54}"/>
              </a:ext>
            </a:extLst>
          </p:cNvPr>
          <p:cNvCxnSpPr>
            <a:cxnSpLocks/>
          </p:cNvCxnSpPr>
          <p:nvPr/>
        </p:nvCxnSpPr>
        <p:spPr>
          <a:xfrm>
            <a:off x="6841934" y="2809277"/>
            <a:ext cx="5156778" cy="0"/>
          </a:xfrm>
          <a:prstGeom prst="line">
            <a:avLst/>
          </a:prstGeom>
          <a:ln w="15875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DB1CFB60-C9D0-7B92-1AD1-689309874B4C}"/>
              </a:ext>
            </a:extLst>
          </p:cNvPr>
          <p:cNvSpPr txBox="1"/>
          <p:nvPr/>
        </p:nvSpPr>
        <p:spPr>
          <a:xfrm>
            <a:off x="8878703" y="2233911"/>
            <a:ext cx="15311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requirements</a:t>
            </a:r>
          </a:p>
        </p:txBody>
      </p:sp>
    </p:spTree>
    <p:extLst>
      <p:ext uri="{BB962C8B-B14F-4D97-AF65-F5344CB8AC3E}">
        <p14:creationId xmlns:p14="http://schemas.microsoft.com/office/powerpoint/2010/main" val="327361122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36756A-39C6-E3DF-C754-84833723E4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0627" y="23018"/>
            <a:ext cx="11049000" cy="1325563"/>
          </a:xfrm>
        </p:spPr>
        <p:txBody>
          <a:bodyPr>
            <a:normAutofit/>
          </a:bodyPr>
          <a:lstStyle/>
          <a:p>
            <a:r>
              <a:rPr lang="en-US" sz="3200" dirty="0"/>
              <a:t>Laser arriving time shift effect on longitudinal beam dynamics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0DF836E-F83B-2E15-A86C-75E6F6BF55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0" y="0"/>
            <a:ext cx="0" cy="0"/>
          </a:xfr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550E99A-9483-451B-30D9-0DD4B8A32F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51649" y="6533724"/>
            <a:ext cx="432486" cy="294041"/>
          </a:xfrm>
          <a:prstGeom prst="rect">
            <a:avLst/>
          </a:prstGeom>
        </p:spPr>
        <p:txBody>
          <a:bodyPr lIns="0" tIns="0" rIns="0" bIns="0" anchor="ctr"/>
          <a:lstStyle>
            <a:defPPr>
              <a:defRPr lang="en-US"/>
            </a:defPPr>
            <a:lvl1pPr marL="0" algn="ctr" defTabSz="914400" rtl="0" eaLnBrk="1" latinLnBrk="0" hangingPunct="1"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93C5830-40F3-F04E-B2E3-10E6672BA8FF}" type="slidenum">
              <a:rPr lang="en-US" smtClean="0"/>
              <a:pPr/>
              <a:t>23</a:t>
            </a:fld>
            <a:endParaRPr lang="en-US"/>
          </a:p>
        </p:txBody>
      </p:sp>
      <p:pic>
        <p:nvPicPr>
          <p:cNvPr id="12" name="Content Placeholder 4" descr="Chart, line chart&#10;&#10;AI-generated content may be incorrect.">
            <a:extLst>
              <a:ext uri="{FF2B5EF4-FFF2-40B4-BE49-F238E27FC236}">
                <a16:creationId xmlns:a16="http://schemas.microsoft.com/office/drawing/2014/main" id="{3A34AB03-A3BC-6F3B-CED5-ADB4968F928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6119" y="1602877"/>
            <a:ext cx="5988501" cy="4569323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1C9676FD-6B17-4AA7-8AED-A4AA65851AA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05127" y="1602877"/>
            <a:ext cx="5779008" cy="4423568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0E2CA2E3-51F3-E298-E758-8EEAE75E4805}"/>
              </a:ext>
            </a:extLst>
          </p:cNvPr>
          <p:cNvSpPr txBox="1"/>
          <p:nvPr/>
        </p:nvSpPr>
        <p:spPr>
          <a:xfrm>
            <a:off x="4160342" y="1186734"/>
            <a:ext cx="50210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5 </a:t>
            </a:r>
            <a:r>
              <a:rPr lang="en-US" sz="2400" dirty="0" err="1"/>
              <a:t>ps</a:t>
            </a:r>
            <a:r>
              <a:rPr lang="en-US" sz="2400" dirty="0"/>
              <a:t> shift vs nominal operation 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D953FEF-B636-E3BC-3F23-AD89993CB89C}"/>
              </a:ext>
            </a:extLst>
          </p:cNvPr>
          <p:cNvSpPr txBox="1"/>
          <p:nvPr/>
        </p:nvSpPr>
        <p:spPr>
          <a:xfrm>
            <a:off x="3539416" y="2947771"/>
            <a:ext cx="124185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/>
              <a:t>5 </a:t>
            </a:r>
            <a:r>
              <a:rPr lang="en-US" sz="1800" dirty="0" err="1"/>
              <a:t>ps</a:t>
            </a:r>
            <a:r>
              <a:rPr lang="en-US" sz="1800" dirty="0"/>
              <a:t> shift </a:t>
            </a:r>
            <a:endParaRPr lang="en-US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0B86528-09AB-E3FC-4106-BFBC30D0E217}"/>
              </a:ext>
            </a:extLst>
          </p:cNvPr>
          <p:cNvSpPr txBox="1"/>
          <p:nvPr/>
        </p:nvSpPr>
        <p:spPr>
          <a:xfrm>
            <a:off x="2722854" y="3629995"/>
            <a:ext cx="2874977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/>
              <a:t>Nominal operation 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D3AB179-4823-323A-36E1-313E13F7335E}"/>
              </a:ext>
            </a:extLst>
          </p:cNvPr>
          <p:cNvSpPr/>
          <p:nvPr/>
        </p:nvSpPr>
        <p:spPr>
          <a:xfrm>
            <a:off x="1962384" y="1961292"/>
            <a:ext cx="3118902" cy="2190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6B7E6D19-17AD-D3A0-F461-24477137BF87}"/>
              </a:ext>
            </a:extLst>
          </p:cNvPr>
          <p:cNvSpPr/>
          <p:nvPr/>
        </p:nvSpPr>
        <p:spPr>
          <a:xfrm>
            <a:off x="7774802" y="1925497"/>
            <a:ext cx="3118902" cy="2190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143024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7B0B49-1F51-0995-A23E-E98821B8A5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500" y="48692"/>
            <a:ext cx="11049000" cy="1325563"/>
          </a:xfrm>
        </p:spPr>
        <p:txBody>
          <a:bodyPr>
            <a:normAutofit/>
          </a:bodyPr>
          <a:lstStyle/>
          <a:p>
            <a:r>
              <a:rPr lang="en-US" sz="3600" dirty="0"/>
              <a:t>Laser arriving time shift effect on transvers beam dynamics (continue)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0530D39-814F-F1DE-A075-3D42CD4028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0" y="0"/>
            <a:ext cx="0" cy="0"/>
          </a:xfr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DEF2797-FCD8-84EE-2F34-4758EAE28C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51649" y="6533724"/>
            <a:ext cx="432486" cy="294041"/>
          </a:xfrm>
          <a:prstGeom prst="rect">
            <a:avLst/>
          </a:prstGeom>
        </p:spPr>
        <p:txBody>
          <a:bodyPr lIns="0" tIns="0" rIns="0" bIns="0" anchor="ctr"/>
          <a:lstStyle>
            <a:defPPr>
              <a:defRPr lang="en-US"/>
            </a:defPPr>
            <a:lvl1pPr marL="0" algn="ctr" defTabSz="914400" rtl="0" eaLnBrk="1" latinLnBrk="0" hangingPunct="1"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93C5830-40F3-F04E-B2E3-10E6672BA8FF}" type="slidenum">
              <a:rPr lang="en-US" smtClean="0"/>
              <a:pPr/>
              <a:t>24</a:t>
            </a:fld>
            <a:endParaRPr lang="en-US"/>
          </a:p>
        </p:txBody>
      </p:sp>
      <p:pic>
        <p:nvPicPr>
          <p:cNvPr id="5" name="Content Placeholder 4" descr="Chart, line chart, histogram&#10;&#10;AI-generated content may be incorrect.">
            <a:extLst>
              <a:ext uri="{FF2B5EF4-FFF2-40B4-BE49-F238E27FC236}">
                <a16:creationId xmlns:a16="http://schemas.microsoft.com/office/drawing/2014/main" id="{5D1EAA3B-8A97-DB7E-ECE5-B2772A78A6F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6032" y="1517407"/>
            <a:ext cx="6006297" cy="4508692"/>
          </a:xfrm>
          <a:prstGeom prst="rect">
            <a:avLst/>
          </a:prstGeom>
        </p:spPr>
      </p:pic>
      <p:pic>
        <p:nvPicPr>
          <p:cNvPr id="6" name="Picture 5" descr="Chart, histogram&#10;&#10;AI-generated content may be incorrect.">
            <a:extLst>
              <a:ext uri="{FF2B5EF4-FFF2-40B4-BE49-F238E27FC236}">
                <a16:creationId xmlns:a16="http://schemas.microsoft.com/office/drawing/2014/main" id="{5CAF91C5-7AA2-F84F-92AB-8D1579BD658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62329" y="1584784"/>
            <a:ext cx="5358171" cy="402456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66294B2A-91D8-7253-6ED5-D3192E0FABF4}"/>
              </a:ext>
            </a:extLst>
          </p:cNvPr>
          <p:cNvSpPr txBox="1"/>
          <p:nvPr/>
        </p:nvSpPr>
        <p:spPr>
          <a:xfrm>
            <a:off x="4297063" y="1235329"/>
            <a:ext cx="50210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5 </a:t>
            </a:r>
            <a:r>
              <a:rPr lang="en-US" sz="2400" dirty="0" err="1"/>
              <a:t>ps</a:t>
            </a:r>
            <a:r>
              <a:rPr lang="en-US" sz="2400" dirty="0"/>
              <a:t> shift vs nominal operation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2363372-784B-4FE1-E4A3-F185088D21CB}"/>
              </a:ext>
            </a:extLst>
          </p:cNvPr>
          <p:cNvSpPr txBox="1"/>
          <p:nvPr/>
        </p:nvSpPr>
        <p:spPr>
          <a:xfrm>
            <a:off x="3676136" y="2502928"/>
            <a:ext cx="124185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/>
              <a:t>5 </a:t>
            </a:r>
            <a:r>
              <a:rPr lang="en-US" sz="1800" dirty="0" err="1"/>
              <a:t>ps</a:t>
            </a:r>
            <a:r>
              <a:rPr lang="en-US" sz="1800" dirty="0"/>
              <a:t> shift </a:t>
            </a:r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40B0502-CCD9-4407-B6F4-7B7DA43E2033}"/>
              </a:ext>
            </a:extLst>
          </p:cNvPr>
          <p:cNvSpPr txBox="1"/>
          <p:nvPr/>
        </p:nvSpPr>
        <p:spPr>
          <a:xfrm>
            <a:off x="2727690" y="4484128"/>
            <a:ext cx="1896891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/>
              <a:t>Nominal operation </a:t>
            </a:r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884E6FD-BB18-1A62-067A-5F4AC6BA273E}"/>
              </a:ext>
            </a:extLst>
          </p:cNvPr>
          <p:cNvSpPr/>
          <p:nvPr/>
        </p:nvSpPr>
        <p:spPr>
          <a:xfrm>
            <a:off x="1973959" y="1791158"/>
            <a:ext cx="3118902" cy="2190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5E75BB7F-01C3-6195-EBD3-E2C187A41628}"/>
              </a:ext>
            </a:extLst>
          </p:cNvPr>
          <p:cNvSpPr/>
          <p:nvPr/>
        </p:nvSpPr>
        <p:spPr>
          <a:xfrm>
            <a:off x="7900077" y="1900663"/>
            <a:ext cx="3118902" cy="2190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511815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7060107-E92F-3FA9-1328-0540CB27D8B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063CB3-708F-6123-601C-C15F3D554C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8053" y="378911"/>
            <a:ext cx="7886700" cy="578535"/>
          </a:xfrm>
        </p:spPr>
        <p:txBody>
          <a:bodyPr>
            <a:noAutofit/>
          </a:bodyPr>
          <a:lstStyle/>
          <a:p>
            <a:r>
              <a:rPr lang="en-US" sz="3200" dirty="0"/>
              <a:t>Summary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AD71577-EE31-DD91-E5F7-6446884D142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1332" y="1088020"/>
            <a:ext cx="10949168" cy="4467828"/>
          </a:xfrm>
        </p:spPr>
        <p:txBody>
          <a:bodyPr>
            <a:norm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Current design of LEC  accelerator  and transport fulfills the bunch quality requirement in the cooling section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We checked that operation with 4 mm offset at the cathode satisfied LEC requirements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We start addressing other beam dynamics effects: such as beam loading, laser jitter, interaction with protons </a:t>
            </a:r>
            <a:r>
              <a:rPr lang="en-US"/>
              <a:t>and more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81E8114-DB3A-41F9-3F7B-1A8AE14317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997212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93C5830-40F3-F04E-B2E3-10E6672BA8FF}" type="slidenum">
              <a:rPr lang="en-US" smtClean="0"/>
              <a:pPr/>
              <a:t>25</a:t>
            </a:fld>
            <a:endParaRPr lang="en-US" dirty="0"/>
          </a:p>
        </p:txBody>
      </p:sp>
      <p:sp>
        <p:nvSpPr>
          <p:cNvPr id="7" name="Slide Number Placeholder 2">
            <a:extLst>
              <a:ext uri="{FF2B5EF4-FFF2-40B4-BE49-F238E27FC236}">
                <a16:creationId xmlns:a16="http://schemas.microsoft.com/office/drawing/2014/main" id="{A4384620-313B-B1CD-6B2A-A20B0D82745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512141" y="6481712"/>
            <a:ext cx="432486" cy="365125"/>
          </a:xfrm>
        </p:spPr>
        <p:txBody>
          <a:bodyPr/>
          <a:lstStyle/>
          <a:p>
            <a:fld id="{933A556B-7C63-244D-9B7C-B0EA8042B330}" type="slidenum">
              <a:rPr lang="en-US" smtClean="0"/>
              <a:pPr/>
              <a:t>25</a:t>
            </a:fld>
            <a:endParaRPr lang="en-US" sz="10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B150D8C-454E-2895-603B-3F02DB84BFAB}"/>
              </a:ext>
            </a:extLst>
          </p:cNvPr>
          <p:cNvSpPr txBox="1"/>
          <p:nvPr/>
        </p:nvSpPr>
        <p:spPr>
          <a:xfrm>
            <a:off x="3673649" y="5032628"/>
            <a:ext cx="494453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Thank you for your attention!</a:t>
            </a:r>
          </a:p>
        </p:txBody>
      </p:sp>
    </p:spTree>
    <p:extLst>
      <p:ext uri="{BB962C8B-B14F-4D97-AF65-F5344CB8AC3E}">
        <p14:creationId xmlns:p14="http://schemas.microsoft.com/office/powerpoint/2010/main" val="326659548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9A380C-D536-7AF1-341C-6F2D7BAC2D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Additional </a:t>
            </a:r>
            <a:r>
              <a:rPr lang="en-US" dirty="0" err="1"/>
              <a:t>matirials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C6A0D90-EE19-4925-3CD6-BE9EEE5ED29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3A556B-7C63-244D-9B7C-B0EA8042B330}" type="slidenum">
              <a:rPr lang="en-US" smtClean="0"/>
              <a:pPr/>
              <a:t>26</a:t>
            </a:fld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27068604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95BDE1-2F4A-4110-85B6-75A0AD8075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4800" y="79057"/>
            <a:ext cx="11049000" cy="572135"/>
          </a:xfrm>
        </p:spPr>
        <p:txBody>
          <a:bodyPr>
            <a:noAutofit/>
          </a:bodyPr>
          <a:lstStyle/>
          <a:p>
            <a:r>
              <a:rPr lang="en-US" sz="3600" dirty="0">
                <a:solidFill>
                  <a:schemeClr val="tx1"/>
                </a:solidFill>
              </a:rPr>
              <a:t>Cooling Requirements for EIC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1CB9B40-9BCA-47EB-8296-FE4DA228139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1500" y="842035"/>
            <a:ext cx="11273333" cy="4941545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sz="2000" b="1" u="sng" dirty="0"/>
          </a:p>
          <a:p>
            <a:pPr marL="0" indent="0">
              <a:buNone/>
            </a:pPr>
            <a:r>
              <a:rPr lang="en-US" sz="2000" b="1" u="sng" dirty="0"/>
              <a:t>Low-Energy Cooling (LEC):</a:t>
            </a:r>
          </a:p>
          <a:p>
            <a:pPr marL="0" indent="0">
              <a:buNone/>
            </a:pPr>
            <a:r>
              <a:rPr lang="en-US" sz="2000" dirty="0"/>
              <a:t>The goal of cooling</a:t>
            </a:r>
            <a:r>
              <a:rPr lang="en-US" sz="2000" b="1" dirty="0"/>
              <a:t> </a:t>
            </a:r>
            <a:r>
              <a:rPr lang="en-US" sz="2000" dirty="0"/>
              <a:t>at proton injection energy is to obtain initial proton parameters by </a:t>
            </a:r>
            <a:r>
              <a:rPr lang="en-US" sz="2000" dirty="0">
                <a:solidFill>
                  <a:srgbClr val="0066FF"/>
                </a:solidFill>
              </a:rPr>
              <a:t>cooling the vertical emittance from ~2 um to 0.3 um</a:t>
            </a:r>
            <a:r>
              <a:rPr lang="en-US" sz="2000" dirty="0">
                <a:solidFill>
                  <a:srgbClr val="FF0000"/>
                </a:solidFill>
              </a:rPr>
              <a:t> </a:t>
            </a:r>
            <a:r>
              <a:rPr lang="en-US" sz="2000" dirty="0"/>
              <a:t>(rms normalized). </a:t>
            </a:r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r>
              <a:rPr lang="en-US" sz="2000" dirty="0"/>
              <a:t>Cooling at injection energy of protons (24 GeV) requires a 13 MeV electron beam.</a:t>
            </a:r>
            <a:endParaRPr lang="en-US" sz="2000" b="1" dirty="0">
              <a:solidFill>
                <a:srgbClr val="00B050"/>
              </a:solidFill>
            </a:endParaRPr>
          </a:p>
          <a:p>
            <a:pPr marL="0" indent="0">
              <a:buNone/>
            </a:pPr>
            <a:endParaRPr lang="en-US" sz="2000" b="1" dirty="0">
              <a:solidFill>
                <a:srgbClr val="00B050"/>
              </a:solidFill>
            </a:endParaRPr>
          </a:p>
          <a:p>
            <a:pPr marL="0" indent="0">
              <a:buNone/>
            </a:pPr>
            <a:endParaRPr lang="en-US" sz="2000" b="1" u="sng" dirty="0"/>
          </a:p>
          <a:p>
            <a:pPr marL="0" indent="0">
              <a:buNone/>
            </a:pPr>
            <a:endParaRPr lang="en-US" sz="2000" b="1" u="sng" dirty="0"/>
          </a:p>
          <a:p>
            <a:pPr marL="0" indent="0">
              <a:buNone/>
            </a:pPr>
            <a:r>
              <a:rPr lang="en-US" sz="2000" b="1" u="sng" dirty="0"/>
              <a:t>High-Energy Cooling (HEC) of protons:</a:t>
            </a:r>
            <a:r>
              <a:rPr lang="en-US" sz="2000" b="1" dirty="0"/>
              <a:t>       </a:t>
            </a:r>
          </a:p>
          <a:p>
            <a:pPr marL="0" indent="0"/>
            <a:r>
              <a:rPr lang="en-US" sz="2000" dirty="0"/>
              <a:t>High-Energy Cooling (HEC) system capable of fully counteracting emittance growth at collision energies (41, 100, and 275 GeV) would greatly improve luminosity in the EIC.</a:t>
            </a:r>
          </a:p>
          <a:p>
            <a:pPr marL="0" indent="0">
              <a:buNone/>
            </a:pPr>
            <a:endParaRPr lang="en-US" sz="2000" dirty="0"/>
          </a:p>
          <a:p>
            <a:pPr marL="457200" lvl="1" indent="0">
              <a:buNone/>
            </a:pPr>
            <a:endParaRPr lang="en-US" sz="1800" b="1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US" sz="1800" dirty="0">
              <a:solidFill>
                <a:srgbClr val="0000FF"/>
              </a:solidFill>
            </a:endParaRPr>
          </a:p>
          <a:p>
            <a:pPr marL="0" indent="0">
              <a:buNone/>
            </a:pPr>
            <a:endParaRPr lang="en-US" sz="1800" dirty="0"/>
          </a:p>
          <a:p>
            <a:pPr marL="0" indent="0">
              <a:buNone/>
            </a:pPr>
            <a:endParaRPr lang="en-US" sz="1800" dirty="0">
              <a:solidFill>
                <a:srgbClr val="0000FF"/>
              </a:solidFill>
            </a:endParaRPr>
          </a:p>
          <a:p>
            <a:pPr marL="0" indent="0">
              <a:buNone/>
            </a:pPr>
            <a:endParaRPr lang="en-US" sz="1800" dirty="0"/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DA0E25B-B2FB-B046-C857-52A74BF05B8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759514" y="6483225"/>
            <a:ext cx="432486" cy="365125"/>
          </a:xfrm>
        </p:spPr>
        <p:txBody>
          <a:bodyPr/>
          <a:lstStyle/>
          <a:p>
            <a:fld id="{933A556B-7C63-244D-9B7C-B0EA8042B330}" type="slidenum">
              <a:rPr lang="en-US" sz="1200" smtClean="0"/>
              <a:pPr/>
              <a:t>3</a:t>
            </a:fld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A73D57E8-F37A-F325-2469-C1E128710DD8}"/>
              </a:ext>
            </a:extLst>
          </p:cNvPr>
          <p:cNvSpPr/>
          <p:nvPr/>
        </p:nvSpPr>
        <p:spPr>
          <a:xfrm>
            <a:off x="467689" y="1074420"/>
            <a:ext cx="11496629" cy="2354580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35346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62BF879-9437-8F6D-0410-01F0D61249C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5FB6E5B-7B6C-4C82-B4DE-2A629539FD14}" type="slidenum">
              <a:rPr lang="en-US" smtClean="0"/>
              <a:t>4</a:t>
            </a:fld>
            <a:endParaRPr lang="en-US"/>
          </a:p>
        </p:txBody>
      </p:sp>
      <p:sp>
        <p:nvSpPr>
          <p:cNvPr id="5" name="Title 3">
            <a:extLst>
              <a:ext uri="{FF2B5EF4-FFF2-40B4-BE49-F238E27FC236}">
                <a16:creationId xmlns:a16="http://schemas.microsoft.com/office/drawing/2014/main" id="{EB5FE1BC-F3AF-7799-9CA6-C081806634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2579" y="-1"/>
            <a:ext cx="11499925" cy="672029"/>
          </a:xfrm>
        </p:spPr>
        <p:txBody>
          <a:bodyPr>
            <a:noAutofit/>
          </a:bodyPr>
          <a:lstStyle/>
          <a:p>
            <a:r>
              <a:rPr lang="en-US" sz="4000" dirty="0"/>
              <a:t>EIC LEC Required Parameters * </a:t>
            </a:r>
          </a:p>
        </p:txBody>
      </p:sp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91FF1FAC-1F4B-22F8-4EB5-86CD9BDE0C0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56201412"/>
              </p:ext>
            </p:extLst>
          </p:nvPr>
        </p:nvGraphicFramePr>
        <p:xfrm>
          <a:off x="5440978" y="801251"/>
          <a:ext cx="6644526" cy="4660585"/>
        </p:xfrm>
        <a:graphic>
          <a:graphicData uri="http://schemas.openxmlformats.org/drawingml/2006/table">
            <a:tbl>
              <a:tblPr/>
              <a:tblGrid>
                <a:gridCol w="3937157">
                  <a:extLst>
                    <a:ext uri="{9D8B030D-6E8A-4147-A177-3AD203B41FA5}">
                      <a16:colId xmlns:a16="http://schemas.microsoft.com/office/drawing/2014/main" val="428828855"/>
                    </a:ext>
                  </a:extLst>
                </a:gridCol>
                <a:gridCol w="1248143">
                  <a:extLst>
                    <a:ext uri="{9D8B030D-6E8A-4147-A177-3AD203B41FA5}">
                      <a16:colId xmlns:a16="http://schemas.microsoft.com/office/drawing/2014/main" val="212851938"/>
                    </a:ext>
                  </a:extLst>
                </a:gridCol>
                <a:gridCol w="1459226">
                  <a:extLst>
                    <a:ext uri="{9D8B030D-6E8A-4147-A177-3AD203B41FA5}">
                      <a16:colId xmlns:a16="http://schemas.microsoft.com/office/drawing/2014/main" val="3384857298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l" fontAlgn="auto">
                        <a:lnSpc>
                          <a:spcPts val="2175"/>
                        </a:lnSpc>
                        <a:buNone/>
                      </a:pPr>
                      <a:r>
                        <a:rPr lang="en-US" sz="1800" b="1" i="0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​</a:t>
                      </a:r>
                    </a:p>
                  </a:txBody>
                  <a:tcPr>
                    <a:lnL w="13173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3173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3173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9529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2D33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>
                        <a:lnSpc>
                          <a:spcPts val="2175"/>
                        </a:lnSpc>
                        <a:buNone/>
                      </a:pPr>
                      <a:r>
                        <a:rPr lang="en-US" sz="1800" b="1" i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electrons​</a:t>
                      </a:r>
                      <a:endParaRPr lang="en-US" b="1" i="0">
                        <a:solidFill>
                          <a:srgbClr val="FFFFFF"/>
                        </a:solidFill>
                        <a:effectLst/>
                      </a:endParaRPr>
                    </a:p>
                  </a:txBody>
                  <a:tcPr>
                    <a:lnL w="13173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3173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3173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9529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2D33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>
                        <a:lnSpc>
                          <a:spcPts val="2175"/>
                        </a:lnSpc>
                        <a:buNone/>
                      </a:pPr>
                      <a:r>
                        <a:rPr lang="en-US" sz="1800" b="1" i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protons​</a:t>
                      </a:r>
                      <a:endParaRPr lang="en-US" b="1" i="0">
                        <a:solidFill>
                          <a:srgbClr val="FFFFFF"/>
                        </a:solidFill>
                        <a:effectLst/>
                      </a:endParaRPr>
                    </a:p>
                  </a:txBody>
                  <a:tcPr>
                    <a:lnL w="13173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3173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3173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9529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2D33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30636188"/>
                  </a:ext>
                </a:extLst>
              </a:tr>
              <a:tr h="361950">
                <a:tc>
                  <a:txBody>
                    <a:bodyPr/>
                    <a:lstStyle/>
                    <a:p>
                      <a:pPr algn="l" fontAlgn="base">
                        <a:lnSpc>
                          <a:spcPts val="2175"/>
                        </a:lnSpc>
                        <a:buNone/>
                      </a:pPr>
                      <a:r>
                        <a:rPr lang="en-US" sz="1800" b="0" i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Relativistic factor gamma</a:t>
                      </a:r>
                      <a:endParaRPr lang="en-US" b="0" i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>
                    <a:lnL w="13173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3173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9529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3173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>
                        <a:lnSpc>
                          <a:spcPts val="2175"/>
                        </a:lnSpc>
                        <a:buNone/>
                      </a:pPr>
                      <a:r>
                        <a:rPr lang="en-US" sz="1800" b="0" i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25.4​</a:t>
                      </a:r>
                      <a:endParaRPr lang="en-US" b="0" i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>
                    <a:lnL w="13173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3173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9529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3173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>
                        <a:lnSpc>
                          <a:spcPts val="2175"/>
                        </a:lnSpc>
                        <a:buNone/>
                      </a:pPr>
                      <a:r>
                        <a:rPr lang="en-US" sz="1800" b="0" i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25.4​</a:t>
                      </a:r>
                      <a:endParaRPr lang="en-US" b="0" i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>
                    <a:lnL w="13173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3173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9529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3173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EFC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90875317"/>
                  </a:ext>
                </a:extLst>
              </a:tr>
              <a:tr h="361950">
                <a:tc>
                  <a:txBody>
                    <a:bodyPr/>
                    <a:lstStyle/>
                    <a:p>
                      <a:pPr algn="l" fontAlgn="base">
                        <a:lnSpc>
                          <a:spcPts val="2175"/>
                        </a:lnSpc>
                        <a:buNone/>
                      </a:pPr>
                      <a:r>
                        <a:rPr lang="en-US" sz="1800" b="0" i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RF frequency, MHz​</a:t>
                      </a:r>
                      <a:endParaRPr lang="en-US" b="0" i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>
                    <a:lnL w="13173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3173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3173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3173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7E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>
                        <a:lnSpc>
                          <a:spcPts val="2175"/>
                        </a:lnSpc>
                        <a:buNone/>
                      </a:pPr>
                      <a:r>
                        <a:rPr lang="en-US" sz="1800" b="0" i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197​</a:t>
                      </a:r>
                      <a:endParaRPr lang="en-US" b="0" i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>
                    <a:lnL w="13173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3173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3173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3173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7E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>
                        <a:lnSpc>
                          <a:spcPts val="2175"/>
                        </a:lnSpc>
                        <a:buNone/>
                      </a:pPr>
                      <a:r>
                        <a:rPr lang="en-US" sz="1800" b="0" i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24.6​</a:t>
                      </a:r>
                      <a:endParaRPr lang="en-US" b="0" i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>
                    <a:lnL w="13173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3173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3173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3173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7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20005350"/>
                  </a:ext>
                </a:extLst>
              </a:tr>
              <a:tr h="361950">
                <a:tc>
                  <a:txBody>
                    <a:bodyPr/>
                    <a:lstStyle/>
                    <a:p>
                      <a:pPr algn="l" fontAlgn="base">
                        <a:lnSpc>
                          <a:spcPts val="2175"/>
                        </a:lnSpc>
                        <a:buNone/>
                      </a:pPr>
                      <a:r>
                        <a:rPr lang="en-US" sz="1800" b="0" i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Cooling section length, m​</a:t>
                      </a:r>
                      <a:endParaRPr lang="en-US" b="0" i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>
                    <a:lnL w="13173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3173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3173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3173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>
                        <a:lnSpc>
                          <a:spcPts val="2175"/>
                        </a:lnSpc>
                        <a:buNone/>
                      </a:pPr>
                      <a:r>
                        <a:rPr lang="en-US" sz="1800" b="0" i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168​</a:t>
                      </a:r>
                      <a:endParaRPr lang="en-US" b="0" i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>
                    <a:lnL w="13173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3173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3173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3173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>
                        <a:lnSpc>
                          <a:spcPts val="2175"/>
                        </a:lnSpc>
                        <a:buNone/>
                      </a:pPr>
                      <a:r>
                        <a:rPr lang="en-US" sz="1800" b="0" i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168​</a:t>
                      </a:r>
                      <a:endParaRPr lang="en-US" b="0" i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>
                    <a:lnL w="13173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3173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3173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3173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EFC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97812853"/>
                  </a:ext>
                </a:extLst>
              </a:tr>
              <a:tr h="180975">
                <a:tc>
                  <a:txBody>
                    <a:bodyPr/>
                    <a:lstStyle/>
                    <a:p>
                      <a:pPr algn="l" fontAlgn="base">
                        <a:lnSpc>
                          <a:spcPts val="2175"/>
                        </a:lnSpc>
                        <a:buNone/>
                      </a:pPr>
                      <a:r>
                        <a:rPr lang="en-US" sz="1800" b="0" i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Cooling sections beta function, m​</a:t>
                      </a:r>
                      <a:endParaRPr lang="en-US" b="0" i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>
                    <a:lnL w="13173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3173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3173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3173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7E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>
                        <a:lnSpc>
                          <a:spcPts val="2175"/>
                        </a:lnSpc>
                        <a:buNone/>
                      </a:pPr>
                      <a:r>
                        <a:rPr lang="en-US" sz="1800" b="0" i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150​</a:t>
                      </a:r>
                      <a:endParaRPr lang="en-US" b="0" i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>
                    <a:lnL w="13173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3173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3173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3173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7E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>
                        <a:lnSpc>
                          <a:spcPts val="2175"/>
                        </a:lnSpc>
                        <a:buNone/>
                      </a:pPr>
                      <a:r>
                        <a:rPr lang="en-US" sz="1800" b="0" i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100-200​</a:t>
                      </a:r>
                      <a:endParaRPr lang="en-US" b="0" i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>
                    <a:lnL w="13173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3173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3173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3173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7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94917992"/>
                  </a:ext>
                </a:extLst>
              </a:tr>
              <a:tr h="180975">
                <a:tc>
                  <a:txBody>
                    <a:bodyPr/>
                    <a:lstStyle/>
                    <a:p>
                      <a:pPr algn="l" fontAlgn="base">
                        <a:lnSpc>
                          <a:spcPts val="2175"/>
                        </a:lnSpc>
                        <a:buNone/>
                      </a:pPr>
                      <a:r>
                        <a:rPr lang="sv-SE" sz="1800" b="0" i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Hadrons Dy, Dy’, m, rad​</a:t>
                      </a:r>
                      <a:endParaRPr lang="sv-SE" b="0" i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>
                    <a:lnL w="13173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3173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3173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3173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auto">
                        <a:lnSpc>
                          <a:spcPts val="2175"/>
                        </a:lnSpc>
                        <a:buNone/>
                      </a:pPr>
                      <a:r>
                        <a:rPr lang="en-US" sz="1800" b="0" i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​</a:t>
                      </a:r>
                    </a:p>
                  </a:txBody>
                  <a:tcPr>
                    <a:lnL w="13173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3173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3173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3173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>
                        <a:lnSpc>
                          <a:spcPts val="2175"/>
                        </a:lnSpc>
                        <a:buNone/>
                      </a:pPr>
                      <a:r>
                        <a:rPr lang="en-US" sz="1800" b="0" i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&lt;1, &lt;0.02​</a:t>
                      </a:r>
                      <a:endParaRPr lang="en-US" b="0" i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>
                    <a:lnL w="13173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3173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3173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3173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EFC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87567175"/>
                  </a:ext>
                </a:extLst>
              </a:tr>
              <a:tr h="180975">
                <a:tc>
                  <a:txBody>
                    <a:bodyPr/>
                    <a:lstStyle/>
                    <a:p>
                      <a:pPr algn="l" fontAlgn="base">
                        <a:lnSpc>
                          <a:spcPts val="2175"/>
                        </a:lnSpc>
                        <a:buNone/>
                      </a:pPr>
                      <a:r>
                        <a:rPr lang="en-US" sz="1800" b="0" i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Total charge per proton bunch, nC​</a:t>
                      </a:r>
                      <a:endParaRPr lang="en-US" b="0" i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>
                    <a:lnL w="13173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3173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3173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3173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7E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>
                        <a:lnSpc>
                          <a:spcPts val="2175"/>
                        </a:lnSpc>
                        <a:buNone/>
                      </a:pPr>
                      <a:r>
                        <a:rPr lang="en-US" sz="1800" b="0" i="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3​</a:t>
                      </a:r>
                      <a:endParaRPr lang="en-US" b="0" i="0" dirty="0">
                        <a:solidFill>
                          <a:srgbClr val="FF0000"/>
                        </a:solidFill>
                        <a:effectLst/>
                      </a:endParaRPr>
                    </a:p>
                  </a:txBody>
                  <a:tcPr>
                    <a:lnL w="13173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3173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3173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3173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7E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>
                        <a:lnSpc>
                          <a:spcPts val="2175"/>
                        </a:lnSpc>
                        <a:buNone/>
                      </a:pPr>
                      <a:r>
                        <a:rPr lang="en-US" sz="1800" b="0" i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45​</a:t>
                      </a:r>
                      <a:endParaRPr lang="en-US" b="0" i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>
                    <a:lnL w="13173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3173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3173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3173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7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56608847"/>
                  </a:ext>
                </a:extLst>
              </a:tr>
              <a:tr h="180975">
                <a:tc>
                  <a:txBody>
                    <a:bodyPr/>
                    <a:lstStyle/>
                    <a:p>
                      <a:pPr algn="l" fontAlgn="base">
                        <a:lnSpc>
                          <a:spcPts val="2175"/>
                        </a:lnSpc>
                        <a:buNone/>
                      </a:pPr>
                      <a:r>
                        <a:rPr lang="en-US" sz="1800" b="0" i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Electrons kinetic energy, MeV​</a:t>
                      </a:r>
                      <a:endParaRPr lang="en-US" b="0" i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>
                    <a:lnL w="13173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3173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3173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3173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>
                        <a:lnSpc>
                          <a:spcPts val="2175"/>
                        </a:lnSpc>
                        <a:buNone/>
                      </a:pPr>
                      <a:r>
                        <a:rPr lang="en-US" sz="1800" b="0" i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12.5​</a:t>
                      </a:r>
                      <a:endParaRPr lang="en-US" b="0" i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>
                    <a:lnL w="13173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3173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3173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3173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auto">
                        <a:lnSpc>
                          <a:spcPts val="2175"/>
                        </a:lnSpc>
                        <a:buNone/>
                      </a:pPr>
                      <a:r>
                        <a:rPr lang="en-US" sz="1800" b="0" i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​</a:t>
                      </a:r>
                    </a:p>
                  </a:txBody>
                  <a:tcPr>
                    <a:lnL w="13173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3173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3173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3173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EFC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36817636"/>
                  </a:ext>
                </a:extLst>
              </a:tr>
              <a:tr h="361950">
                <a:tc>
                  <a:txBody>
                    <a:bodyPr/>
                    <a:lstStyle/>
                    <a:p>
                      <a:pPr algn="l" fontAlgn="base">
                        <a:lnSpc>
                          <a:spcPts val="2175"/>
                        </a:lnSpc>
                        <a:buNone/>
                      </a:pPr>
                      <a:r>
                        <a:rPr lang="en-US" sz="1800" b="0" i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Electron average current, mA​</a:t>
                      </a:r>
                      <a:endParaRPr lang="en-US" b="0" i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>
                    <a:lnL w="13173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3173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3173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3173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7E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>
                        <a:lnSpc>
                          <a:spcPts val="2175"/>
                        </a:lnSpc>
                        <a:buNone/>
                      </a:pPr>
                      <a:r>
                        <a:rPr lang="en-US" sz="1800" b="0" i="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74</a:t>
                      </a:r>
                      <a:r>
                        <a:rPr lang="en-US" sz="1800" b="0" i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​</a:t>
                      </a:r>
                      <a:endParaRPr lang="en-US" b="0" i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>
                    <a:lnL w="13173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3173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3173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3173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7E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auto">
                        <a:lnSpc>
                          <a:spcPts val="2175"/>
                        </a:lnSpc>
                        <a:buNone/>
                      </a:pPr>
                      <a:r>
                        <a:rPr lang="en-US" sz="1800" b="0" i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​</a:t>
                      </a:r>
                    </a:p>
                  </a:txBody>
                  <a:tcPr>
                    <a:lnL w="13173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3173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3173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3173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7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6935759"/>
                  </a:ext>
                </a:extLst>
              </a:tr>
              <a:tr h="361950">
                <a:tc>
                  <a:txBody>
                    <a:bodyPr/>
                    <a:lstStyle/>
                    <a:p>
                      <a:pPr algn="l" fontAlgn="base">
                        <a:lnSpc>
                          <a:spcPts val="2175"/>
                        </a:lnSpc>
                        <a:buNone/>
                      </a:pPr>
                      <a:r>
                        <a:rPr lang="en-US" sz="1800" b="0" i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Normalized emittance, rms, um​</a:t>
                      </a:r>
                      <a:endParaRPr lang="en-US" b="0" i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>
                    <a:lnL w="13173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3173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3173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3173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auto">
                        <a:lnSpc>
                          <a:spcPts val="2175"/>
                        </a:lnSpc>
                        <a:buNone/>
                      </a:pPr>
                      <a:r>
                        <a:rPr lang="en-US" sz="1800" b="0" i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&lt;1.5</a:t>
                      </a:r>
                      <a:r>
                        <a:rPr lang="en-US" sz="1800" b="0" i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​</a:t>
                      </a:r>
                    </a:p>
                  </a:txBody>
                  <a:tcPr>
                    <a:lnL w="13173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3173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3173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3173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>
                        <a:lnSpc>
                          <a:spcPts val="2175"/>
                        </a:lnSpc>
                        <a:buNone/>
                      </a:pPr>
                      <a:r>
                        <a:rPr lang="en-US" sz="1800" b="0" i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2​</a:t>
                      </a:r>
                      <a:endParaRPr lang="en-US" b="0" i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>
                    <a:lnL w="13173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3173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3173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3173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EFC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02265830"/>
                  </a:ext>
                </a:extLst>
              </a:tr>
              <a:tr h="361950">
                <a:tc>
                  <a:txBody>
                    <a:bodyPr/>
                    <a:lstStyle/>
                    <a:p>
                      <a:pPr algn="l" fontAlgn="base">
                        <a:lnSpc>
                          <a:spcPts val="2175"/>
                        </a:lnSpc>
                        <a:buNone/>
                      </a:pPr>
                      <a:r>
                        <a:rPr lang="en-US" sz="1800" b="0" i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rms bunch length, cm​</a:t>
                      </a:r>
                      <a:endParaRPr lang="en-US" b="0" i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>
                    <a:lnL w="13173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3173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3173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3173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7E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>
                        <a:lnSpc>
                          <a:spcPts val="2175"/>
                        </a:lnSpc>
                        <a:buNone/>
                      </a:pPr>
                      <a:r>
                        <a:rPr lang="en-US" sz="1800" b="0" i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4​</a:t>
                      </a:r>
                      <a:endParaRPr lang="en-US" b="0" i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>
                    <a:lnL w="13173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3173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3173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3173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7E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>
                        <a:lnSpc>
                          <a:spcPts val="2175"/>
                        </a:lnSpc>
                        <a:buNone/>
                      </a:pPr>
                      <a:r>
                        <a:rPr lang="en-US" sz="1800" b="0" i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100​</a:t>
                      </a:r>
                      <a:endParaRPr lang="en-US" b="0" i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>
                    <a:lnL w="13173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3173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3173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3173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7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41577606"/>
                  </a:ext>
                </a:extLst>
              </a:tr>
              <a:tr h="361950">
                <a:tc>
                  <a:txBody>
                    <a:bodyPr/>
                    <a:lstStyle/>
                    <a:p>
                      <a:pPr algn="l" fontAlgn="base">
                        <a:lnSpc>
                          <a:spcPts val="2175"/>
                        </a:lnSpc>
                        <a:buNone/>
                      </a:pPr>
                      <a:r>
                        <a:rPr lang="en-US" sz="1800" b="0" i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rms dp/p​</a:t>
                      </a:r>
                      <a:endParaRPr lang="en-US" b="0" i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>
                    <a:lnL w="13173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3173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3173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3173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>
                        <a:lnSpc>
                          <a:spcPts val="2175"/>
                        </a:lnSpc>
                        <a:buNone/>
                      </a:pPr>
                      <a:r>
                        <a:rPr lang="en-US" sz="1800" b="0" i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&lt;5e-4​</a:t>
                      </a:r>
                      <a:endParaRPr lang="en-US" b="0" i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>
                    <a:lnL w="13173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3173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3173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3173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>
                        <a:lnSpc>
                          <a:spcPts val="2175"/>
                        </a:lnSpc>
                        <a:buNone/>
                      </a:pPr>
                      <a:r>
                        <a:rPr lang="en-US" sz="1800" b="0" i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6e-4​</a:t>
                      </a:r>
                      <a:endParaRPr lang="en-US" b="0" i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>
                    <a:lnL w="13173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3173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3173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3173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EFC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4291907"/>
                  </a:ext>
                </a:extLst>
              </a:tr>
              <a:tr h="361950">
                <a:tc>
                  <a:txBody>
                    <a:bodyPr/>
                    <a:lstStyle/>
                    <a:p>
                      <a:pPr algn="l" fontAlgn="base">
                        <a:lnSpc>
                          <a:spcPts val="2175"/>
                        </a:lnSpc>
                        <a:buNone/>
                      </a:pPr>
                      <a:r>
                        <a:rPr lang="en-US" sz="1800" b="0" i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Angles in cooling section, urad​</a:t>
                      </a:r>
                      <a:endParaRPr lang="en-US" b="0" i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>
                    <a:lnL w="13173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3173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3173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3173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7E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>
                        <a:lnSpc>
                          <a:spcPts val="2175"/>
                        </a:lnSpc>
                        <a:buNone/>
                      </a:pPr>
                      <a:r>
                        <a:rPr lang="en-US" sz="1800" b="0" i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20-30</a:t>
                      </a:r>
                      <a:r>
                        <a:rPr lang="en-US" sz="1800" b="0" i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​</a:t>
                      </a:r>
                      <a:endParaRPr lang="en-US" b="0" i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>
                    <a:lnL w="13173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3173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3173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3173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7E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>
                        <a:lnSpc>
                          <a:spcPts val="2175"/>
                        </a:lnSpc>
                        <a:buNone/>
                      </a:pPr>
                      <a:r>
                        <a:rPr lang="en-US" sz="1800" b="0" i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20​</a:t>
                      </a:r>
                      <a:endParaRPr lang="en-US" b="0" i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>
                    <a:lnL w="13173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3173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3173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3173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7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47284884"/>
                  </a:ext>
                </a:extLst>
              </a:tr>
            </a:tbl>
          </a:graphicData>
        </a:graphic>
      </p:graphicFrame>
      <p:sp>
        <p:nvSpPr>
          <p:cNvPr id="9" name="Oval 8">
            <a:extLst>
              <a:ext uri="{FF2B5EF4-FFF2-40B4-BE49-F238E27FC236}">
                <a16:creationId xmlns:a16="http://schemas.microsoft.com/office/drawing/2014/main" id="{B3D72AB2-F502-7C5C-1BF5-7BEEAE5088D3}"/>
              </a:ext>
            </a:extLst>
          </p:cNvPr>
          <p:cNvSpPr/>
          <p:nvPr/>
        </p:nvSpPr>
        <p:spPr>
          <a:xfrm>
            <a:off x="9008841" y="4605052"/>
            <a:ext cx="1272210" cy="1129054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Content Placeholder 13">
            <a:extLst>
              <a:ext uri="{FF2B5EF4-FFF2-40B4-BE49-F238E27FC236}">
                <a16:creationId xmlns:a16="http://schemas.microsoft.com/office/drawing/2014/main" id="{2EF036DF-B487-3219-216B-BCE66A7BD3C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85459" y="801251"/>
            <a:ext cx="4961579" cy="4660584"/>
          </a:xfr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0CDD84D2-9DF3-608D-73A3-A4D00A00A44B}"/>
              </a:ext>
            </a:extLst>
          </p:cNvPr>
          <p:cNvSpPr txBox="1"/>
          <p:nvPr/>
        </p:nvSpPr>
        <p:spPr>
          <a:xfrm>
            <a:off x="385458" y="5833646"/>
            <a:ext cx="4961579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i="1" dirty="0"/>
              <a:t>* See Alexei Fedotov’s talk, TUA1 at this conference</a:t>
            </a:r>
          </a:p>
        </p:txBody>
      </p:sp>
    </p:spTree>
    <p:extLst>
      <p:ext uri="{BB962C8B-B14F-4D97-AF65-F5344CB8AC3E}">
        <p14:creationId xmlns:p14="http://schemas.microsoft.com/office/powerpoint/2010/main" val="22039224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46CC5A6-D563-475B-BC12-7683C4A7B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0" y="0"/>
            <a:ext cx="0" cy="0"/>
          </a:xfr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defRPr/>
            </a:pPr>
            <a:endParaRPr lang="en-US" sz="1200" dirty="0">
              <a:solidFill>
                <a:prstClr val="white"/>
              </a:solidFill>
              <a:latin typeface="Arial" charset="0"/>
              <a:cs typeface="Arial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FD90053-2825-442F-01B8-94150CEB01E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83012" y="5259172"/>
            <a:ext cx="9144000" cy="970685"/>
          </a:xfrm>
          <a:prstGeom prst="rect">
            <a:avLst/>
          </a:prstGeom>
        </p:spPr>
      </p:pic>
      <p:grpSp>
        <p:nvGrpSpPr>
          <p:cNvPr id="30" name="Group 29">
            <a:extLst>
              <a:ext uri="{FF2B5EF4-FFF2-40B4-BE49-F238E27FC236}">
                <a16:creationId xmlns:a16="http://schemas.microsoft.com/office/drawing/2014/main" id="{A3524656-7CDC-86AD-F93C-1C7B1711FAD7}"/>
              </a:ext>
            </a:extLst>
          </p:cNvPr>
          <p:cNvGrpSpPr/>
          <p:nvPr/>
        </p:nvGrpSpPr>
        <p:grpSpPr>
          <a:xfrm>
            <a:off x="1583012" y="901968"/>
            <a:ext cx="9144000" cy="4516415"/>
            <a:chOff x="0" y="283850"/>
            <a:chExt cx="9144000" cy="4516415"/>
          </a:xfrm>
        </p:grpSpPr>
        <p:pic>
          <p:nvPicPr>
            <p:cNvPr id="6" name="Picture 5" descr="A grey and blue scale&#10;&#10;Description automatically generated with medium confidence">
              <a:extLst>
                <a:ext uri="{FF2B5EF4-FFF2-40B4-BE49-F238E27FC236}">
                  <a16:creationId xmlns:a16="http://schemas.microsoft.com/office/drawing/2014/main" id="{C161CF5B-F0C4-F5E0-750A-69E79FB4950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283850"/>
              <a:ext cx="9144000" cy="4516415"/>
            </a:xfrm>
            <a:prstGeom prst="rect">
              <a:avLst/>
            </a:prstGeom>
          </p:spPr>
        </p:pic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4EEC1C58-C5BB-820E-3A4A-76322826D6CD}"/>
                </a:ext>
              </a:extLst>
            </p:cNvPr>
            <p:cNvSpPr txBox="1"/>
            <p:nvPr/>
          </p:nvSpPr>
          <p:spPr>
            <a:xfrm rot="1038414">
              <a:off x="5477705" y="1996884"/>
              <a:ext cx="1417827" cy="369332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txBody>
            <a:bodyPr wrap="square" rtlCol="0">
              <a:spAutoFit/>
            </a:bodyPr>
            <a:lstStyle/>
            <a:p>
              <a:pPr algn="ctr">
                <a:defRPr/>
              </a:pPr>
              <a:r>
                <a:rPr lang="en-US" b="1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SECTOR 2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CE65A8E8-EF0B-0F77-E5D9-A9D84B6DB451}"/>
                </a:ext>
              </a:extLst>
            </p:cNvPr>
            <p:cNvSpPr txBox="1"/>
            <p:nvPr/>
          </p:nvSpPr>
          <p:spPr>
            <a:xfrm rot="1150202">
              <a:off x="2659138" y="1051866"/>
              <a:ext cx="1417827" cy="369332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txBody>
            <a:bodyPr wrap="square" rtlCol="0">
              <a:spAutoFit/>
            </a:bodyPr>
            <a:lstStyle/>
            <a:p>
              <a:pPr algn="ctr">
                <a:defRPr/>
              </a:pPr>
              <a:r>
                <a:rPr lang="en-US" b="1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SECTOR 1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BC9A7BB5-1A95-5589-2BC4-441422ADB750}"/>
                </a:ext>
              </a:extLst>
            </p:cNvPr>
            <p:cNvSpPr txBox="1"/>
            <p:nvPr/>
          </p:nvSpPr>
          <p:spPr>
            <a:xfrm rot="1104671">
              <a:off x="4559639" y="1357694"/>
              <a:ext cx="781720" cy="369332"/>
            </a:xfrm>
            <a:prstGeom prst="rect">
              <a:avLst/>
            </a:prstGeom>
            <a:solidFill>
              <a:srgbClr val="FFFF00"/>
            </a:solidFill>
          </p:spPr>
          <p:txBody>
            <a:bodyPr wrap="square" rtlCol="0">
              <a:spAutoFit/>
            </a:bodyPr>
            <a:lstStyle/>
            <a:p>
              <a:pPr algn="ctr">
                <a:defRPr/>
              </a:pPr>
              <a:r>
                <a:rPr lang="en-US" b="1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IP2</a:t>
              </a:r>
            </a:p>
          </p:txBody>
        </p: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35EB0FF7-5C6E-0498-FEAD-F42638EA835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67443" y="888398"/>
              <a:ext cx="528970" cy="702576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AE831AAF-42AD-E651-8F38-B2B8F6837BE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479218" y="3285628"/>
              <a:ext cx="491085" cy="688994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20" name="Straight Arrow Connector 19">
              <a:extLst>
                <a:ext uri="{FF2B5EF4-FFF2-40B4-BE49-F238E27FC236}">
                  <a16:creationId xmlns:a16="http://schemas.microsoft.com/office/drawing/2014/main" id="{6037AFE0-3E60-9952-B59D-C74F8E8F6D59}"/>
                </a:ext>
              </a:extLst>
            </p:cNvPr>
            <p:cNvCxnSpPr>
              <a:cxnSpLocks/>
            </p:cNvCxnSpPr>
            <p:nvPr/>
          </p:nvCxnSpPr>
          <p:spPr>
            <a:xfrm>
              <a:off x="635570" y="1502418"/>
              <a:ext cx="6876211" cy="2414798"/>
            </a:xfrm>
            <a:prstGeom prst="straightConnector1">
              <a:avLst/>
            </a:prstGeom>
            <a:ln>
              <a:headEnd type="triangle" w="med" len="med"/>
              <a:tailEnd type="triangl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7BFC8DDD-CEA6-CA10-ACD0-4F0490808CF2}"/>
                </a:ext>
              </a:extLst>
            </p:cNvPr>
            <p:cNvSpPr txBox="1"/>
            <p:nvPr/>
          </p:nvSpPr>
          <p:spPr>
            <a:xfrm rot="1189248">
              <a:off x="2990838" y="2517572"/>
              <a:ext cx="1848601" cy="26161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>
                <a:defRPr/>
              </a:pPr>
              <a:r>
                <a:rPr lang="en-US" sz="1100" b="1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COOLING ~168 meter</a:t>
              </a:r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AAE4AB81-CF93-28F7-D278-07CF8B42AD39}"/>
              </a:ext>
            </a:extLst>
          </p:cNvPr>
          <p:cNvGrpSpPr/>
          <p:nvPr/>
        </p:nvGrpSpPr>
        <p:grpSpPr>
          <a:xfrm>
            <a:off x="8847309" y="970722"/>
            <a:ext cx="1656413" cy="1631431"/>
            <a:chOff x="8501307" y="-6898"/>
            <a:chExt cx="3440880" cy="3339036"/>
          </a:xfrm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14AAED6D-38AD-4352-8B96-66A6C2AD76F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501307" y="-6898"/>
              <a:ext cx="3440880" cy="3339036"/>
            </a:xfrm>
            <a:prstGeom prst="rect">
              <a:avLst/>
            </a:prstGeom>
          </p:spPr>
        </p:pic>
        <p:sp>
          <p:nvSpPr>
            <p:cNvPr id="11" name="Rectangle: Rounded Corners 10">
              <a:extLst>
                <a:ext uri="{FF2B5EF4-FFF2-40B4-BE49-F238E27FC236}">
                  <a16:creationId xmlns:a16="http://schemas.microsoft.com/office/drawing/2014/main" id="{5A515885-B2F0-5F55-7E1F-D2F13ECC6E3D}"/>
                </a:ext>
              </a:extLst>
            </p:cNvPr>
            <p:cNvSpPr/>
            <p:nvPr/>
          </p:nvSpPr>
          <p:spPr>
            <a:xfrm rot="19736476">
              <a:off x="11200859" y="286983"/>
              <a:ext cx="381712" cy="1329890"/>
            </a:xfrm>
            <a:prstGeom prst="round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prstClr val="white"/>
                </a:solidFill>
                <a:latin typeface="Aptos" panose="02110004020202020204"/>
              </a:endParaRPr>
            </a:p>
          </p:txBody>
        </p:sp>
      </p:grpSp>
      <p:sp>
        <p:nvSpPr>
          <p:cNvPr id="3" name="TextBox 2">
            <a:extLst>
              <a:ext uri="{FF2B5EF4-FFF2-40B4-BE49-F238E27FC236}">
                <a16:creationId xmlns:a16="http://schemas.microsoft.com/office/drawing/2014/main" id="{CDB13B4E-1905-301C-C189-447488917067}"/>
              </a:ext>
            </a:extLst>
          </p:cNvPr>
          <p:cNvSpPr txBox="1"/>
          <p:nvPr/>
        </p:nvSpPr>
        <p:spPr>
          <a:xfrm>
            <a:off x="371316" y="82768"/>
            <a:ext cx="939780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600" b="1" dirty="0"/>
              <a:t>Low-Energy Cooler (LEC) Layout </a:t>
            </a:r>
          </a:p>
        </p:txBody>
      </p:sp>
      <p:sp>
        <p:nvSpPr>
          <p:cNvPr id="2" name="Slide Number Placeholder 3">
            <a:extLst>
              <a:ext uri="{FF2B5EF4-FFF2-40B4-BE49-F238E27FC236}">
                <a16:creationId xmlns:a16="http://schemas.microsoft.com/office/drawing/2014/main" id="{1E91CD42-70DC-6937-5953-A3FE972CCD2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713916" y="6492875"/>
            <a:ext cx="432486" cy="365125"/>
          </a:xfrm>
        </p:spPr>
        <p:txBody>
          <a:bodyPr/>
          <a:lstStyle/>
          <a:p>
            <a:fld id="{933A556B-7C63-244D-9B7C-B0EA8042B330}" type="slidenum">
              <a:rPr lang="en-US" sz="1200" smtClean="0"/>
              <a:pPr/>
              <a:t>5</a:t>
            </a:fld>
            <a:endParaRPr lang="en-US" sz="12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01E35D8-554F-B845-2ECB-270CC098A3AB}"/>
              </a:ext>
            </a:extLst>
          </p:cNvPr>
          <p:cNvSpPr txBox="1"/>
          <p:nvPr/>
        </p:nvSpPr>
        <p:spPr>
          <a:xfrm>
            <a:off x="10308472" y="1137184"/>
            <a:ext cx="10823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 o’clock</a:t>
            </a:r>
          </a:p>
        </p:txBody>
      </p:sp>
    </p:spTree>
    <p:extLst>
      <p:ext uri="{BB962C8B-B14F-4D97-AF65-F5344CB8AC3E}">
        <p14:creationId xmlns:p14="http://schemas.microsoft.com/office/powerpoint/2010/main" val="20589749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A425E0B-E43B-360E-806F-C071FCE23DA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5FB6E5B-7B6C-4C82-B4DE-2A629539FD14}" type="slidenum">
              <a:rPr lang="en-US" smtClean="0"/>
              <a:t>6</a:t>
            </a:fld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6C64691-ADDE-1762-BAD0-D770323F00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/>
              <a:t>LEC schematic layout at IR2 @EIC</a:t>
            </a:r>
            <a:endParaRPr lang="en-US" dirty="0"/>
          </a:p>
        </p:txBody>
      </p:sp>
      <p:sp>
        <p:nvSpPr>
          <p:cNvPr id="5" name="Slide Number Placeholder 3">
            <a:extLst>
              <a:ext uri="{FF2B5EF4-FFF2-40B4-BE49-F238E27FC236}">
                <a16:creationId xmlns:a16="http://schemas.microsoft.com/office/drawing/2014/main" id="{07B36660-B32B-0A6B-CDE3-70B444FBD029}"/>
              </a:ext>
            </a:extLst>
          </p:cNvPr>
          <p:cNvSpPr txBox="1">
            <a:spLocks/>
          </p:cNvSpPr>
          <p:nvPr/>
        </p:nvSpPr>
        <p:spPr>
          <a:xfrm>
            <a:off x="11530018" y="6316597"/>
            <a:ext cx="432487" cy="365125"/>
          </a:xfrm>
          <a:prstGeom prst="rect">
            <a:avLst/>
          </a:prstGeom>
        </p:spPr>
        <p:txBody>
          <a:bodyPr lIns="0" tIns="0" rIns="0" bIns="0" anchor="ctr"/>
          <a:lstStyle>
            <a:defPPr>
              <a:defRPr lang="en-US"/>
            </a:defPPr>
            <a:lvl1pPr marL="0" algn="ctr" defTabSz="914400" rtl="0" eaLnBrk="1" latinLnBrk="0" hangingPunct="1"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defRPr/>
            </a:pPr>
            <a:fld id="{893C5830-40F3-F04E-B2E3-10E6672BA8FF}" type="slidenum">
              <a:rPr lang="en-US" sz="1200" smtClean="0">
                <a:solidFill>
                  <a:prstClr val="white"/>
                </a:solidFill>
                <a:latin typeface="Arial" charset="0"/>
                <a:cs typeface="Arial" charset="0"/>
              </a:rPr>
              <a:pPr algn="r">
                <a:defRPr/>
              </a:pPr>
              <a:t>6</a:t>
            </a:fld>
            <a:endParaRPr lang="en-US" sz="1200">
              <a:solidFill>
                <a:prstClr val="white"/>
              </a:solidFill>
              <a:latin typeface="Arial" charset="0"/>
              <a:cs typeface="Arial" charset="0"/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E08571FA-3114-B0F2-243A-8AAA5CEADE8C}"/>
              </a:ext>
            </a:extLst>
          </p:cNvPr>
          <p:cNvGrpSpPr/>
          <p:nvPr/>
        </p:nvGrpSpPr>
        <p:grpSpPr>
          <a:xfrm>
            <a:off x="1286031" y="1011906"/>
            <a:ext cx="9803917" cy="4655654"/>
            <a:chOff x="-13563" y="890140"/>
            <a:chExt cx="9193656" cy="4154739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10A51729-BB58-ABBD-5BEC-8332C3B94B4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7480" y="2109970"/>
              <a:ext cx="9146909" cy="1114763"/>
            </a:xfrm>
            <a:prstGeom prst="rect">
              <a:avLst/>
            </a:prstGeom>
          </p:spPr>
        </p:pic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2551DB8F-045D-A7D9-83F4-6E9060579591}"/>
                </a:ext>
              </a:extLst>
            </p:cNvPr>
            <p:cNvSpPr txBox="1"/>
            <p:nvPr/>
          </p:nvSpPr>
          <p:spPr>
            <a:xfrm>
              <a:off x="1800878" y="4477733"/>
              <a:ext cx="1155791" cy="3707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defRPr/>
              </a:pPr>
              <a:r>
                <a:rPr lang="en-US" sz="1050" b="1" dirty="0">
                  <a:solidFill>
                    <a:prstClr val="black"/>
                  </a:solidFill>
                </a:rPr>
                <a:t>DC Gun</a:t>
              </a:r>
            </a:p>
            <a:p>
              <a:pPr algn="ctr">
                <a:defRPr/>
              </a:pPr>
              <a:r>
                <a:rPr lang="en-US" sz="1050" b="1" dirty="0">
                  <a:solidFill>
                    <a:prstClr val="black"/>
                  </a:solidFill>
                </a:rPr>
                <a:t>400kV</a:t>
              </a: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65B25574-41CD-E5E2-547E-09B4B1E27B0B}"/>
                </a:ext>
              </a:extLst>
            </p:cNvPr>
            <p:cNvSpPr/>
            <p:nvPr/>
          </p:nvSpPr>
          <p:spPr>
            <a:xfrm>
              <a:off x="2653465" y="2579536"/>
              <a:ext cx="266125" cy="276104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algn="ctr">
                <a:defRPr/>
              </a:pPr>
              <a:r>
                <a:rPr lang="en-US" sz="1200" b="1" dirty="0">
                  <a:ln w="11430"/>
                  <a:solidFill>
                    <a:srgbClr val="FF0000"/>
                  </a:soli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Adobe Thai" panose="02040503050201020203" pitchFamily="18" charset="-34"/>
                  <a:cs typeface="Adobe Thai" panose="02040503050201020203" pitchFamily="18" charset="-34"/>
                </a:rPr>
                <a:t>e</a:t>
              </a:r>
              <a:r>
                <a:rPr lang="en-US" sz="1200" b="1" baseline="30000" dirty="0">
                  <a:ln w="11430"/>
                  <a:solidFill>
                    <a:srgbClr val="FF0000"/>
                  </a:soli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Adobe Thai" panose="02040503050201020203" pitchFamily="18" charset="-34"/>
                  <a:cs typeface="Adobe Thai" panose="02040503050201020203" pitchFamily="18" charset="-34"/>
                </a:rPr>
                <a:t>-</a:t>
              </a:r>
            </a:p>
          </p:txBody>
        </p:sp>
        <p:sp>
          <p:nvSpPr>
            <p:cNvPr id="10" name="Right Arrow 63">
              <a:extLst>
                <a:ext uri="{FF2B5EF4-FFF2-40B4-BE49-F238E27FC236}">
                  <a16:creationId xmlns:a16="http://schemas.microsoft.com/office/drawing/2014/main" id="{85914F53-807E-FC33-E227-CA55A4A7746D}"/>
                </a:ext>
              </a:extLst>
            </p:cNvPr>
            <p:cNvSpPr/>
            <p:nvPr/>
          </p:nvSpPr>
          <p:spPr>
            <a:xfrm rot="10800000" flipV="1">
              <a:off x="8493922" y="2188903"/>
              <a:ext cx="193488" cy="82563"/>
            </a:xfrm>
            <a:prstGeom prst="rightArrow">
              <a:avLst>
                <a:gd name="adj1" fmla="val 50000"/>
                <a:gd name="adj2" fmla="val 88400"/>
              </a:avLst>
            </a:prstGeom>
            <a:solidFill>
              <a:srgbClr val="66FFFF"/>
            </a:solidFill>
            <a:ln w="12700">
              <a:solidFill>
                <a:schemeClr val="tx1"/>
              </a:solidFill>
            </a:ln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US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11" name="Right Arrow 64">
              <a:extLst>
                <a:ext uri="{FF2B5EF4-FFF2-40B4-BE49-F238E27FC236}">
                  <a16:creationId xmlns:a16="http://schemas.microsoft.com/office/drawing/2014/main" id="{11DB2110-90CA-608F-7F5D-55ECFA08BD5E}"/>
                </a:ext>
              </a:extLst>
            </p:cNvPr>
            <p:cNvSpPr/>
            <p:nvPr/>
          </p:nvSpPr>
          <p:spPr>
            <a:xfrm rot="10800000" flipV="1">
              <a:off x="62500" y="2190909"/>
              <a:ext cx="193488" cy="82563"/>
            </a:xfrm>
            <a:prstGeom prst="rightArrow">
              <a:avLst>
                <a:gd name="adj1" fmla="val 50000"/>
                <a:gd name="adj2" fmla="val 88400"/>
              </a:avLst>
            </a:prstGeom>
            <a:solidFill>
              <a:srgbClr val="66FFFF"/>
            </a:solidFill>
            <a:ln w="12700">
              <a:solidFill>
                <a:schemeClr val="tx1"/>
              </a:solidFill>
            </a:ln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US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cxnSp>
          <p:nvCxnSpPr>
            <p:cNvPr id="12" name="Straight Arrow Connector 11">
              <a:extLst>
                <a:ext uri="{FF2B5EF4-FFF2-40B4-BE49-F238E27FC236}">
                  <a16:creationId xmlns:a16="http://schemas.microsoft.com/office/drawing/2014/main" id="{24AB114D-D0CE-F6F4-F4C8-5873AC260BDC}"/>
                </a:ext>
              </a:extLst>
            </p:cNvPr>
            <p:cNvCxnSpPr>
              <a:cxnSpLocks/>
              <a:stCxn id="8" idx="0"/>
            </p:cNvCxnSpPr>
            <p:nvPr/>
          </p:nvCxnSpPr>
          <p:spPr>
            <a:xfrm flipV="1">
              <a:off x="2378774" y="3131339"/>
              <a:ext cx="599933" cy="1346393"/>
            </a:xfrm>
            <a:prstGeom prst="straightConnector1">
              <a:avLst/>
            </a:prstGeom>
            <a:ln w="12700"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7858FC60-8B78-10CC-7144-D370F972F046}"/>
                </a:ext>
              </a:extLst>
            </p:cNvPr>
            <p:cNvSpPr txBox="1"/>
            <p:nvPr/>
          </p:nvSpPr>
          <p:spPr>
            <a:xfrm>
              <a:off x="2786528" y="4029064"/>
              <a:ext cx="881069" cy="3707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defRPr/>
              </a:pPr>
              <a:r>
                <a:rPr lang="en-US" sz="1050" b="1" dirty="0">
                  <a:solidFill>
                    <a:prstClr val="black"/>
                  </a:solidFill>
                </a:rPr>
                <a:t>Laser</a:t>
              </a:r>
            </a:p>
            <a:p>
              <a:pPr algn="ctr">
                <a:defRPr/>
              </a:pPr>
              <a:r>
                <a:rPr lang="en-US" sz="1050" b="1" dirty="0">
                  <a:solidFill>
                    <a:prstClr val="black"/>
                  </a:solidFill>
                </a:rPr>
                <a:t>197 MHz</a:t>
              </a:r>
            </a:p>
          </p:txBody>
        </p:sp>
        <p:cxnSp>
          <p:nvCxnSpPr>
            <p:cNvPr id="14" name="Straight Arrow Connector 13">
              <a:extLst>
                <a:ext uri="{FF2B5EF4-FFF2-40B4-BE49-F238E27FC236}">
                  <a16:creationId xmlns:a16="http://schemas.microsoft.com/office/drawing/2014/main" id="{E58CA608-AFE7-F215-DA70-37706F64D88D}"/>
                </a:ext>
              </a:extLst>
            </p:cNvPr>
            <p:cNvCxnSpPr>
              <a:cxnSpLocks/>
              <a:stCxn id="71" idx="0"/>
            </p:cNvCxnSpPr>
            <p:nvPr/>
          </p:nvCxnSpPr>
          <p:spPr>
            <a:xfrm flipH="1" flipV="1">
              <a:off x="3071494" y="2998364"/>
              <a:ext cx="133939" cy="780679"/>
            </a:xfrm>
            <a:prstGeom prst="straightConnector1">
              <a:avLst/>
            </a:prstGeom>
            <a:ln w="19050">
              <a:solidFill>
                <a:srgbClr val="7030A0"/>
              </a:solidFill>
              <a:tailEnd type="non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48CD1543-21D7-A7B3-7F38-E00BB8373940}"/>
                </a:ext>
              </a:extLst>
            </p:cNvPr>
            <p:cNvSpPr txBox="1"/>
            <p:nvPr/>
          </p:nvSpPr>
          <p:spPr>
            <a:xfrm>
              <a:off x="1264020" y="4132250"/>
              <a:ext cx="668573" cy="51499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defRPr/>
              </a:pPr>
              <a:r>
                <a:rPr lang="en-US" sz="1050" b="1" dirty="0">
                  <a:solidFill>
                    <a:prstClr val="black"/>
                  </a:solidFill>
                </a:rPr>
                <a:t>930 kW Beam Dump</a:t>
              </a:r>
            </a:p>
          </p:txBody>
        </p:sp>
        <p:cxnSp>
          <p:nvCxnSpPr>
            <p:cNvPr id="16" name="Straight Arrow Connector 15">
              <a:extLst>
                <a:ext uri="{FF2B5EF4-FFF2-40B4-BE49-F238E27FC236}">
                  <a16:creationId xmlns:a16="http://schemas.microsoft.com/office/drawing/2014/main" id="{1FCC7BB9-C887-8DC6-FA67-13E4276EA936}"/>
                </a:ext>
              </a:extLst>
            </p:cNvPr>
            <p:cNvCxnSpPr>
              <a:cxnSpLocks/>
              <a:stCxn id="15" idx="0"/>
            </p:cNvCxnSpPr>
            <p:nvPr/>
          </p:nvCxnSpPr>
          <p:spPr>
            <a:xfrm flipV="1">
              <a:off x="1598307" y="2645798"/>
              <a:ext cx="480178" cy="1486452"/>
            </a:xfrm>
            <a:prstGeom prst="straightConnector1">
              <a:avLst/>
            </a:prstGeom>
            <a:ln w="12700"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7" name="Right Arrow 63">
              <a:extLst>
                <a:ext uri="{FF2B5EF4-FFF2-40B4-BE49-F238E27FC236}">
                  <a16:creationId xmlns:a16="http://schemas.microsoft.com/office/drawing/2014/main" id="{FAC2A15C-CF3A-5391-F46C-004103FD7595}"/>
                </a:ext>
              </a:extLst>
            </p:cNvPr>
            <p:cNvSpPr/>
            <p:nvPr/>
          </p:nvSpPr>
          <p:spPr>
            <a:xfrm rot="10800000" flipV="1">
              <a:off x="4447931" y="2159187"/>
              <a:ext cx="193488" cy="82563"/>
            </a:xfrm>
            <a:prstGeom prst="rightArrow">
              <a:avLst>
                <a:gd name="adj1" fmla="val 50000"/>
                <a:gd name="adj2" fmla="val 88400"/>
              </a:avLst>
            </a:prstGeom>
            <a:solidFill>
              <a:srgbClr val="66FFFF"/>
            </a:solidFill>
            <a:ln w="12700">
              <a:solidFill>
                <a:schemeClr val="tx1"/>
              </a:solidFill>
            </a:ln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US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18" name="Right Arrow 63">
              <a:extLst>
                <a:ext uri="{FF2B5EF4-FFF2-40B4-BE49-F238E27FC236}">
                  <a16:creationId xmlns:a16="http://schemas.microsoft.com/office/drawing/2014/main" id="{42903BF0-F25A-6333-9335-B8BB1914CC8C}"/>
                </a:ext>
              </a:extLst>
            </p:cNvPr>
            <p:cNvSpPr/>
            <p:nvPr/>
          </p:nvSpPr>
          <p:spPr>
            <a:xfrm flipV="1">
              <a:off x="2863909" y="2708999"/>
              <a:ext cx="193488" cy="82563"/>
            </a:xfrm>
            <a:prstGeom prst="rightArrow">
              <a:avLst>
                <a:gd name="adj1" fmla="val 50000"/>
                <a:gd name="adj2" fmla="val 88400"/>
              </a:avLst>
            </a:prstGeom>
            <a:solidFill>
              <a:srgbClr val="FF0000"/>
            </a:solidFill>
            <a:ln w="12700">
              <a:solidFill>
                <a:schemeClr val="tx1"/>
              </a:solidFill>
            </a:ln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US" dirty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77BC7A35-8DB4-6D83-2BA4-95EC5CB4C359}"/>
                </a:ext>
              </a:extLst>
            </p:cNvPr>
            <p:cNvSpPr txBox="1"/>
            <p:nvPr/>
          </p:nvSpPr>
          <p:spPr>
            <a:xfrm>
              <a:off x="3186127" y="4674086"/>
              <a:ext cx="1393615" cy="3707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defRPr/>
              </a:pPr>
              <a:r>
                <a:rPr lang="en-US" sz="1050" b="1" dirty="0">
                  <a:solidFill>
                    <a:prstClr val="black"/>
                  </a:solidFill>
                </a:rPr>
                <a:t>16x 197 MHz </a:t>
              </a:r>
            </a:p>
            <a:p>
              <a:pPr algn="ctr">
                <a:defRPr/>
              </a:pPr>
              <a:r>
                <a:rPr lang="en-US" sz="1050" b="1" dirty="0">
                  <a:solidFill>
                    <a:prstClr val="black"/>
                  </a:solidFill>
                </a:rPr>
                <a:t>NCRF LINAC</a:t>
              </a:r>
            </a:p>
          </p:txBody>
        </p:sp>
        <p:cxnSp>
          <p:nvCxnSpPr>
            <p:cNvPr id="20" name="Straight Arrow Connector 19">
              <a:extLst>
                <a:ext uri="{FF2B5EF4-FFF2-40B4-BE49-F238E27FC236}">
                  <a16:creationId xmlns:a16="http://schemas.microsoft.com/office/drawing/2014/main" id="{C7850685-F460-1306-DDC0-84770BAC698A}"/>
                </a:ext>
              </a:extLst>
            </p:cNvPr>
            <p:cNvCxnSpPr>
              <a:cxnSpLocks/>
              <a:stCxn id="19" idx="0"/>
            </p:cNvCxnSpPr>
            <p:nvPr/>
          </p:nvCxnSpPr>
          <p:spPr>
            <a:xfrm flipH="1" flipV="1">
              <a:off x="3641783" y="2852085"/>
              <a:ext cx="241153" cy="1822001"/>
            </a:xfrm>
            <a:prstGeom prst="straightConnector1">
              <a:avLst/>
            </a:prstGeom>
            <a:ln w="12700"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1" name="Rectangle: Rounded Corners 20">
              <a:extLst>
                <a:ext uri="{FF2B5EF4-FFF2-40B4-BE49-F238E27FC236}">
                  <a16:creationId xmlns:a16="http://schemas.microsoft.com/office/drawing/2014/main" id="{0025A542-38B2-DDDF-8635-8EE0DEB02FA6}"/>
                </a:ext>
              </a:extLst>
            </p:cNvPr>
            <p:cNvSpPr/>
            <p:nvPr/>
          </p:nvSpPr>
          <p:spPr>
            <a:xfrm>
              <a:off x="2469342" y="2657637"/>
              <a:ext cx="3994958" cy="507537"/>
            </a:xfrm>
            <a:prstGeom prst="roundRect">
              <a:avLst/>
            </a:prstGeom>
            <a:noFill/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US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22" name="Rectangle: Rounded Corners 21">
              <a:extLst>
                <a:ext uri="{FF2B5EF4-FFF2-40B4-BE49-F238E27FC236}">
                  <a16:creationId xmlns:a16="http://schemas.microsoft.com/office/drawing/2014/main" id="{76FB0EE7-3043-8749-D1B3-2B473D9B2D16}"/>
                </a:ext>
              </a:extLst>
            </p:cNvPr>
            <p:cNvSpPr/>
            <p:nvPr/>
          </p:nvSpPr>
          <p:spPr>
            <a:xfrm>
              <a:off x="6505669" y="2651116"/>
              <a:ext cx="1824338" cy="182974"/>
            </a:xfrm>
            <a:prstGeom prst="roundRect">
              <a:avLst/>
            </a:prstGeom>
            <a:noFill/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US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23" name="Rectangle: Rounded Corners 22">
              <a:extLst>
                <a:ext uri="{FF2B5EF4-FFF2-40B4-BE49-F238E27FC236}">
                  <a16:creationId xmlns:a16="http://schemas.microsoft.com/office/drawing/2014/main" id="{B6BBC301-45FE-C1F0-2105-5617DB88F038}"/>
                </a:ext>
              </a:extLst>
            </p:cNvPr>
            <p:cNvSpPr/>
            <p:nvPr/>
          </p:nvSpPr>
          <p:spPr>
            <a:xfrm>
              <a:off x="633543" y="2477620"/>
              <a:ext cx="1757915" cy="276999"/>
            </a:xfrm>
            <a:prstGeom prst="roundRect">
              <a:avLst/>
            </a:prstGeom>
            <a:noFill/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US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24" name="Rectangle: Rounded Corners 23">
              <a:extLst>
                <a:ext uri="{FF2B5EF4-FFF2-40B4-BE49-F238E27FC236}">
                  <a16:creationId xmlns:a16="http://schemas.microsoft.com/office/drawing/2014/main" id="{B832EB99-9DED-2E49-A0D0-8D6144E29813}"/>
                </a:ext>
              </a:extLst>
            </p:cNvPr>
            <p:cNvSpPr/>
            <p:nvPr/>
          </p:nvSpPr>
          <p:spPr>
            <a:xfrm>
              <a:off x="1045024" y="2071915"/>
              <a:ext cx="6906582" cy="390524"/>
            </a:xfrm>
            <a:prstGeom prst="roundRect">
              <a:avLst/>
            </a:prstGeom>
            <a:noFill/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US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25" name="Rectangle: Rounded Corners 24">
              <a:extLst>
                <a:ext uri="{FF2B5EF4-FFF2-40B4-BE49-F238E27FC236}">
                  <a16:creationId xmlns:a16="http://schemas.microsoft.com/office/drawing/2014/main" id="{E252D375-1712-DF37-9375-F7A84D0C24B6}"/>
                </a:ext>
              </a:extLst>
            </p:cNvPr>
            <p:cNvSpPr/>
            <p:nvPr/>
          </p:nvSpPr>
          <p:spPr>
            <a:xfrm rot="967573">
              <a:off x="6449155" y="2747230"/>
              <a:ext cx="936216" cy="326051"/>
            </a:xfrm>
            <a:prstGeom prst="roundRect">
              <a:avLst/>
            </a:prstGeom>
            <a:noFill/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US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26" name="Rectangle: Rounded Corners 26">
              <a:extLst>
                <a:ext uri="{FF2B5EF4-FFF2-40B4-BE49-F238E27FC236}">
                  <a16:creationId xmlns:a16="http://schemas.microsoft.com/office/drawing/2014/main" id="{D687A22E-DF0A-4A89-9B40-871D3991C362}"/>
                </a:ext>
              </a:extLst>
            </p:cNvPr>
            <p:cNvSpPr/>
            <p:nvPr/>
          </p:nvSpPr>
          <p:spPr>
            <a:xfrm>
              <a:off x="620525" y="2829329"/>
              <a:ext cx="782174" cy="121612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r>
                <a:rPr lang="en-US" sz="800" i="1" dirty="0">
                  <a:solidFill>
                    <a:prstClr val="black"/>
                  </a:solidFill>
                </a:rPr>
                <a:t>extraction</a:t>
              </a:r>
            </a:p>
          </p:txBody>
        </p:sp>
        <p:sp>
          <p:nvSpPr>
            <p:cNvPr id="27" name="Rectangle: Rounded Corners 27">
              <a:extLst>
                <a:ext uri="{FF2B5EF4-FFF2-40B4-BE49-F238E27FC236}">
                  <a16:creationId xmlns:a16="http://schemas.microsoft.com/office/drawing/2014/main" id="{13274548-E950-A236-97DE-040300334087}"/>
                </a:ext>
              </a:extLst>
            </p:cNvPr>
            <p:cNvSpPr/>
            <p:nvPr/>
          </p:nvSpPr>
          <p:spPr>
            <a:xfrm>
              <a:off x="4472349" y="3186608"/>
              <a:ext cx="782174" cy="121612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r>
                <a:rPr lang="en-US" sz="800" i="1" dirty="0">
                  <a:solidFill>
                    <a:prstClr val="black"/>
                  </a:solidFill>
                </a:rPr>
                <a:t>injection</a:t>
              </a:r>
            </a:p>
          </p:txBody>
        </p:sp>
        <p:sp>
          <p:nvSpPr>
            <p:cNvPr id="28" name="Rectangle: Rounded Corners 29">
              <a:extLst>
                <a:ext uri="{FF2B5EF4-FFF2-40B4-BE49-F238E27FC236}">
                  <a16:creationId xmlns:a16="http://schemas.microsoft.com/office/drawing/2014/main" id="{B3B80158-676B-1807-841A-5DA1D1F31745}"/>
                </a:ext>
              </a:extLst>
            </p:cNvPr>
            <p:cNvSpPr/>
            <p:nvPr/>
          </p:nvSpPr>
          <p:spPr>
            <a:xfrm>
              <a:off x="4407868" y="1931757"/>
              <a:ext cx="782174" cy="121612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r>
                <a:rPr lang="en-US" sz="800" i="1" dirty="0">
                  <a:solidFill>
                    <a:prstClr val="black"/>
                  </a:solidFill>
                </a:rPr>
                <a:t>cooling</a:t>
              </a:r>
            </a:p>
          </p:txBody>
        </p:sp>
        <p:sp>
          <p:nvSpPr>
            <p:cNvPr id="29" name="Rectangle: Rounded Corners 33">
              <a:extLst>
                <a:ext uri="{FF2B5EF4-FFF2-40B4-BE49-F238E27FC236}">
                  <a16:creationId xmlns:a16="http://schemas.microsoft.com/office/drawing/2014/main" id="{4FA537F9-4BAF-CFD2-19EA-818452C76052}"/>
                </a:ext>
              </a:extLst>
            </p:cNvPr>
            <p:cNvSpPr/>
            <p:nvPr/>
          </p:nvSpPr>
          <p:spPr>
            <a:xfrm>
              <a:off x="8569548" y="2467338"/>
              <a:ext cx="509648" cy="117548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r>
                <a:rPr lang="en-US" sz="1000" i="1" dirty="0">
                  <a:solidFill>
                    <a:prstClr val="black"/>
                  </a:solidFill>
                  <a:latin typeface="Calibri" panose="020F0502020204030204"/>
                </a:rPr>
                <a:t>HSR</a:t>
              </a: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D60626F9-CD7F-0BA0-4529-F0510E1869DE}"/>
                </a:ext>
              </a:extLst>
            </p:cNvPr>
            <p:cNvSpPr txBox="1"/>
            <p:nvPr/>
          </p:nvSpPr>
          <p:spPr>
            <a:xfrm>
              <a:off x="4913327" y="4044476"/>
              <a:ext cx="1393615" cy="51499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defRPr/>
              </a:pPr>
              <a:r>
                <a:rPr lang="en-US" sz="1050" b="1" dirty="0">
                  <a:solidFill>
                    <a:prstClr val="black"/>
                  </a:solidFill>
                </a:rPr>
                <a:t>4x 591 MHz </a:t>
              </a:r>
            </a:p>
            <a:p>
              <a:pPr algn="ctr">
                <a:defRPr/>
              </a:pPr>
              <a:r>
                <a:rPr lang="en-US" sz="1050" b="1" dirty="0">
                  <a:solidFill>
                    <a:prstClr val="black"/>
                  </a:solidFill>
                </a:rPr>
                <a:t>NCRF correction Cavities</a:t>
              </a:r>
            </a:p>
          </p:txBody>
        </p:sp>
        <p:cxnSp>
          <p:nvCxnSpPr>
            <p:cNvPr id="31" name="Straight Arrow Connector 30">
              <a:extLst>
                <a:ext uri="{FF2B5EF4-FFF2-40B4-BE49-F238E27FC236}">
                  <a16:creationId xmlns:a16="http://schemas.microsoft.com/office/drawing/2014/main" id="{BD2F50E7-27C0-F66E-197D-21A20EDD1EAC}"/>
                </a:ext>
              </a:extLst>
            </p:cNvPr>
            <p:cNvCxnSpPr>
              <a:cxnSpLocks/>
              <a:stCxn id="30" idx="0"/>
            </p:cNvCxnSpPr>
            <p:nvPr/>
          </p:nvCxnSpPr>
          <p:spPr>
            <a:xfrm flipV="1">
              <a:off x="5610135" y="2791563"/>
              <a:ext cx="371387" cy="1252913"/>
            </a:xfrm>
            <a:prstGeom prst="straightConnector1">
              <a:avLst/>
            </a:prstGeom>
            <a:ln w="12700"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7B779789-C68D-340E-CF1C-A5C1A17F4B99}"/>
                </a:ext>
              </a:extLst>
            </p:cNvPr>
            <p:cNvSpPr txBox="1"/>
            <p:nvPr/>
          </p:nvSpPr>
          <p:spPr>
            <a:xfrm>
              <a:off x="7633198" y="1068925"/>
              <a:ext cx="1393615" cy="3707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defRPr/>
              </a:pPr>
              <a:r>
                <a:rPr lang="en-US" sz="1050" b="1" dirty="0">
                  <a:solidFill>
                    <a:prstClr val="black"/>
                  </a:solidFill>
                </a:rPr>
                <a:t>180° Dipole</a:t>
              </a:r>
            </a:p>
            <a:p>
              <a:pPr algn="ctr">
                <a:defRPr/>
              </a:pPr>
              <a:r>
                <a:rPr lang="en-US" sz="1050" b="1" dirty="0">
                  <a:solidFill>
                    <a:prstClr val="black"/>
                  </a:solidFill>
                </a:rPr>
                <a:t>Spectrometer</a:t>
              </a:r>
            </a:p>
          </p:txBody>
        </p:sp>
        <p:cxnSp>
          <p:nvCxnSpPr>
            <p:cNvPr id="33" name="Straight Arrow Connector 32">
              <a:extLst>
                <a:ext uri="{FF2B5EF4-FFF2-40B4-BE49-F238E27FC236}">
                  <a16:creationId xmlns:a16="http://schemas.microsoft.com/office/drawing/2014/main" id="{5D012D8A-E717-0CF4-2D04-DF16F2258CE3}"/>
                </a:ext>
              </a:extLst>
            </p:cNvPr>
            <p:cNvCxnSpPr>
              <a:cxnSpLocks/>
              <a:stCxn id="32" idx="2"/>
            </p:cNvCxnSpPr>
            <p:nvPr/>
          </p:nvCxnSpPr>
          <p:spPr>
            <a:xfrm>
              <a:off x="8330006" y="1439718"/>
              <a:ext cx="123509" cy="927160"/>
            </a:xfrm>
            <a:prstGeom prst="straightConnector1">
              <a:avLst/>
            </a:prstGeom>
            <a:ln w="12700"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4" name="Straight Arrow Connector 33">
              <a:extLst>
                <a:ext uri="{FF2B5EF4-FFF2-40B4-BE49-F238E27FC236}">
                  <a16:creationId xmlns:a16="http://schemas.microsoft.com/office/drawing/2014/main" id="{02E32FC6-5B97-5B26-9E00-CFE6167D2098}"/>
                </a:ext>
              </a:extLst>
            </p:cNvPr>
            <p:cNvCxnSpPr>
              <a:cxnSpLocks/>
              <a:stCxn id="52" idx="0"/>
            </p:cNvCxnSpPr>
            <p:nvPr/>
          </p:nvCxnSpPr>
          <p:spPr>
            <a:xfrm flipH="1" flipV="1">
              <a:off x="7824206" y="2758178"/>
              <a:ext cx="726815" cy="873095"/>
            </a:xfrm>
            <a:prstGeom prst="straightConnector1">
              <a:avLst/>
            </a:prstGeom>
            <a:ln w="12700"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1E73F121-84F8-1243-B58B-E2A36C738483}"/>
                </a:ext>
              </a:extLst>
            </p:cNvPr>
            <p:cNvSpPr txBox="1"/>
            <p:nvPr/>
          </p:nvSpPr>
          <p:spPr>
            <a:xfrm>
              <a:off x="568125" y="1646545"/>
              <a:ext cx="712625" cy="2265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defRPr/>
              </a:pPr>
              <a:r>
                <a:rPr lang="en-US" sz="1050" b="1" dirty="0">
                  <a:solidFill>
                    <a:prstClr val="black"/>
                  </a:solidFill>
                </a:rPr>
                <a:t>Quad</a:t>
              </a:r>
            </a:p>
          </p:txBody>
        </p:sp>
        <p:cxnSp>
          <p:nvCxnSpPr>
            <p:cNvPr id="36" name="Straight Arrow Connector 35">
              <a:extLst>
                <a:ext uri="{FF2B5EF4-FFF2-40B4-BE49-F238E27FC236}">
                  <a16:creationId xmlns:a16="http://schemas.microsoft.com/office/drawing/2014/main" id="{1FD53280-DE49-5DEB-0D1D-FE944591387F}"/>
                </a:ext>
              </a:extLst>
            </p:cNvPr>
            <p:cNvCxnSpPr>
              <a:cxnSpLocks/>
              <a:stCxn id="35" idx="2"/>
            </p:cNvCxnSpPr>
            <p:nvPr/>
          </p:nvCxnSpPr>
          <p:spPr>
            <a:xfrm>
              <a:off x="924438" y="1873141"/>
              <a:ext cx="66599" cy="483708"/>
            </a:xfrm>
            <a:prstGeom prst="straightConnector1">
              <a:avLst/>
            </a:prstGeom>
            <a:ln w="12700"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FACE8954-AEA5-1E3C-73C6-956D6A3EEC8C}"/>
                </a:ext>
              </a:extLst>
            </p:cNvPr>
            <p:cNvSpPr txBox="1"/>
            <p:nvPr/>
          </p:nvSpPr>
          <p:spPr>
            <a:xfrm>
              <a:off x="1732901" y="3665851"/>
              <a:ext cx="959127" cy="3707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defRPr/>
              </a:pPr>
              <a:r>
                <a:rPr lang="en-US" sz="1050" b="1" dirty="0">
                  <a:solidFill>
                    <a:prstClr val="black"/>
                  </a:solidFill>
                </a:rPr>
                <a:t>Cathode transport</a:t>
              </a:r>
            </a:p>
          </p:txBody>
        </p:sp>
        <p:cxnSp>
          <p:nvCxnSpPr>
            <p:cNvPr id="38" name="Straight Arrow Connector 37">
              <a:extLst>
                <a:ext uri="{FF2B5EF4-FFF2-40B4-BE49-F238E27FC236}">
                  <a16:creationId xmlns:a16="http://schemas.microsoft.com/office/drawing/2014/main" id="{CA5DC752-08E8-BFAB-4793-CE338012CB59}"/>
                </a:ext>
              </a:extLst>
            </p:cNvPr>
            <p:cNvCxnSpPr>
              <a:cxnSpLocks/>
              <a:stCxn id="37" idx="0"/>
            </p:cNvCxnSpPr>
            <p:nvPr/>
          </p:nvCxnSpPr>
          <p:spPr>
            <a:xfrm flipV="1">
              <a:off x="2212465" y="2811234"/>
              <a:ext cx="539352" cy="854617"/>
            </a:xfrm>
            <a:prstGeom prst="straightConnector1">
              <a:avLst/>
            </a:prstGeom>
            <a:ln w="12700"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39" name="Arrow: Circular 51">
              <a:extLst>
                <a:ext uri="{FF2B5EF4-FFF2-40B4-BE49-F238E27FC236}">
                  <a16:creationId xmlns:a16="http://schemas.microsoft.com/office/drawing/2014/main" id="{C1A60BE6-B7D0-B9D4-F58F-ABB137CCFD20}"/>
                </a:ext>
              </a:extLst>
            </p:cNvPr>
            <p:cNvSpPr/>
            <p:nvPr/>
          </p:nvSpPr>
          <p:spPr>
            <a:xfrm rot="5068036" flipH="1">
              <a:off x="8147616" y="2395728"/>
              <a:ext cx="419280" cy="374549"/>
            </a:xfrm>
            <a:prstGeom prst="circularArrow">
              <a:avLst>
                <a:gd name="adj1" fmla="val 8770"/>
                <a:gd name="adj2" fmla="val 1142319"/>
                <a:gd name="adj3" fmla="val 20207257"/>
                <a:gd name="adj4" fmla="val 10568152"/>
                <a:gd name="adj5" fmla="val 12500"/>
              </a:avLst>
            </a:prstGeom>
            <a:solidFill>
              <a:srgbClr val="FF0000"/>
            </a:solidFill>
            <a:ln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US" dirty="0">
                <a:ln>
                  <a:solidFill>
                    <a:prstClr val="black"/>
                  </a:solidFill>
                </a:ln>
                <a:solidFill>
                  <a:srgbClr val="FF0000"/>
                </a:solidFill>
                <a:latin typeface="Calibri" panose="020F0502020204030204"/>
              </a:endParaRPr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D54CEC8A-42FF-2FAB-314B-DFA5E66B995A}"/>
                </a:ext>
              </a:extLst>
            </p:cNvPr>
            <p:cNvSpPr txBox="1"/>
            <p:nvPr/>
          </p:nvSpPr>
          <p:spPr>
            <a:xfrm>
              <a:off x="1948691" y="1230736"/>
              <a:ext cx="1145198" cy="3707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defRPr/>
              </a:pPr>
              <a:r>
                <a:rPr lang="en-US" sz="1050" b="1" dirty="0">
                  <a:solidFill>
                    <a:prstClr val="black"/>
                  </a:solidFill>
                </a:rPr>
                <a:t>Mu-metal shielding</a:t>
              </a:r>
            </a:p>
          </p:txBody>
        </p:sp>
        <p:cxnSp>
          <p:nvCxnSpPr>
            <p:cNvPr id="41" name="Straight Arrow Connector 40">
              <a:extLst>
                <a:ext uri="{FF2B5EF4-FFF2-40B4-BE49-F238E27FC236}">
                  <a16:creationId xmlns:a16="http://schemas.microsoft.com/office/drawing/2014/main" id="{1EA8E699-5E61-AE07-2D90-ED5CF96CFAA9}"/>
                </a:ext>
              </a:extLst>
            </p:cNvPr>
            <p:cNvCxnSpPr>
              <a:cxnSpLocks/>
              <a:stCxn id="40" idx="2"/>
            </p:cNvCxnSpPr>
            <p:nvPr/>
          </p:nvCxnSpPr>
          <p:spPr>
            <a:xfrm flipH="1">
              <a:off x="2279029" y="1601530"/>
              <a:ext cx="242261" cy="769603"/>
            </a:xfrm>
            <a:prstGeom prst="straightConnector1">
              <a:avLst/>
            </a:prstGeom>
            <a:ln w="12700"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EEF932F4-1BD3-966C-448E-19ADBC0D166D}"/>
                </a:ext>
              </a:extLst>
            </p:cNvPr>
            <p:cNvSpPr txBox="1"/>
            <p:nvPr/>
          </p:nvSpPr>
          <p:spPr>
            <a:xfrm>
              <a:off x="7772667" y="4363901"/>
              <a:ext cx="1092461" cy="3707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defRPr/>
              </a:pPr>
              <a:r>
                <a:rPr lang="en-US" sz="1050" b="1" dirty="0">
                  <a:solidFill>
                    <a:prstClr val="black"/>
                  </a:solidFill>
                  <a:ea typeface="Aptos" panose="020B0004020202020204" pitchFamily="34" charset="0"/>
                  <a:cs typeface="Aptos" panose="020B0004020202020204" pitchFamily="34" charset="0"/>
                </a:rPr>
                <a:t>24MHz </a:t>
              </a:r>
            </a:p>
            <a:p>
              <a:pPr algn="ctr">
                <a:defRPr/>
              </a:pPr>
              <a:r>
                <a:rPr lang="en-US" sz="1050" b="1" dirty="0">
                  <a:solidFill>
                    <a:prstClr val="black"/>
                  </a:solidFill>
                  <a:ea typeface="Aptos" panose="020B0004020202020204" pitchFamily="34" charset="0"/>
                  <a:cs typeface="Aptos" panose="020B0004020202020204" pitchFamily="34" charset="0"/>
                </a:rPr>
                <a:t>RF cavity </a:t>
              </a:r>
            </a:p>
          </p:txBody>
        </p:sp>
        <p:cxnSp>
          <p:nvCxnSpPr>
            <p:cNvPr id="43" name="Straight Arrow Connector 42">
              <a:extLst>
                <a:ext uri="{FF2B5EF4-FFF2-40B4-BE49-F238E27FC236}">
                  <a16:creationId xmlns:a16="http://schemas.microsoft.com/office/drawing/2014/main" id="{FAD25985-BE6F-D1D7-A71F-DF2B872DDE99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7469677" y="2833116"/>
              <a:ext cx="842188" cy="1542229"/>
            </a:xfrm>
            <a:prstGeom prst="straightConnector1">
              <a:avLst/>
            </a:prstGeom>
            <a:ln w="12700"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E5778AB2-AA90-337C-D578-77C30BC8F41F}"/>
                </a:ext>
              </a:extLst>
            </p:cNvPr>
            <p:cNvSpPr txBox="1"/>
            <p:nvPr/>
          </p:nvSpPr>
          <p:spPr>
            <a:xfrm>
              <a:off x="110091" y="3376334"/>
              <a:ext cx="880946" cy="2265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defRPr/>
              </a:pPr>
              <a:r>
                <a:rPr lang="en-US" sz="1050" b="1" dirty="0">
                  <a:solidFill>
                    <a:prstClr val="black"/>
                  </a:solidFill>
                </a:rPr>
                <a:t>SC Quad</a:t>
              </a:r>
            </a:p>
          </p:txBody>
        </p:sp>
        <p:cxnSp>
          <p:nvCxnSpPr>
            <p:cNvPr id="45" name="Straight Arrow Connector 44">
              <a:extLst>
                <a:ext uri="{FF2B5EF4-FFF2-40B4-BE49-F238E27FC236}">
                  <a16:creationId xmlns:a16="http://schemas.microsoft.com/office/drawing/2014/main" id="{0E1B6CCA-F4C5-2F32-8E19-714259C28BB4}"/>
                </a:ext>
              </a:extLst>
            </p:cNvPr>
            <p:cNvCxnSpPr>
              <a:cxnSpLocks/>
              <a:stCxn id="44" idx="0"/>
            </p:cNvCxnSpPr>
            <p:nvPr/>
          </p:nvCxnSpPr>
          <p:spPr>
            <a:xfrm flipH="1" flipV="1">
              <a:off x="348733" y="2424669"/>
              <a:ext cx="201831" cy="951665"/>
            </a:xfrm>
            <a:prstGeom prst="straightConnector1">
              <a:avLst/>
            </a:prstGeom>
            <a:ln w="12700"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FD2950C6-A2FF-1023-8801-BC05F74C3F93}"/>
                </a:ext>
              </a:extLst>
            </p:cNvPr>
            <p:cNvSpPr txBox="1"/>
            <p:nvPr/>
          </p:nvSpPr>
          <p:spPr>
            <a:xfrm>
              <a:off x="7093903" y="3912773"/>
              <a:ext cx="1056555" cy="3707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defRPr/>
              </a:pPr>
              <a:r>
                <a:rPr lang="en-US" sz="1050" b="1" dirty="0">
                  <a:solidFill>
                    <a:prstClr val="black"/>
                  </a:solidFill>
                </a:rPr>
                <a:t>130 kW Beam Dump</a:t>
              </a:r>
            </a:p>
          </p:txBody>
        </p:sp>
        <p:cxnSp>
          <p:nvCxnSpPr>
            <p:cNvPr id="47" name="Straight Arrow Connector 46">
              <a:extLst>
                <a:ext uri="{FF2B5EF4-FFF2-40B4-BE49-F238E27FC236}">
                  <a16:creationId xmlns:a16="http://schemas.microsoft.com/office/drawing/2014/main" id="{A9F3A3FE-51AA-8E21-0086-EF426931E5CB}"/>
                </a:ext>
              </a:extLst>
            </p:cNvPr>
            <p:cNvCxnSpPr>
              <a:cxnSpLocks/>
              <a:stCxn id="46" idx="0"/>
            </p:cNvCxnSpPr>
            <p:nvPr/>
          </p:nvCxnSpPr>
          <p:spPr>
            <a:xfrm flipH="1" flipV="1">
              <a:off x="7210072" y="2930649"/>
              <a:ext cx="412109" cy="982125"/>
            </a:xfrm>
            <a:prstGeom prst="straightConnector1">
              <a:avLst/>
            </a:prstGeom>
            <a:ln w="12700"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4ACC67FB-65FB-9547-7469-AB9001D7E86C}"/>
                </a:ext>
              </a:extLst>
            </p:cNvPr>
            <p:cNvSpPr txBox="1"/>
            <p:nvPr/>
          </p:nvSpPr>
          <p:spPr>
            <a:xfrm>
              <a:off x="-12579" y="4137649"/>
              <a:ext cx="1439106" cy="2265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defRPr/>
              </a:pPr>
              <a:r>
                <a:rPr lang="en-US" sz="1050" b="1" dirty="0">
                  <a:solidFill>
                    <a:prstClr val="black"/>
                  </a:solidFill>
                </a:rPr>
                <a:t>Extraction line</a:t>
              </a:r>
            </a:p>
          </p:txBody>
        </p:sp>
        <p:cxnSp>
          <p:nvCxnSpPr>
            <p:cNvPr id="49" name="Straight Arrow Connector 48">
              <a:extLst>
                <a:ext uri="{FF2B5EF4-FFF2-40B4-BE49-F238E27FC236}">
                  <a16:creationId xmlns:a16="http://schemas.microsoft.com/office/drawing/2014/main" id="{2E0F7867-8CEF-C921-D219-C042B84615B4}"/>
                </a:ext>
              </a:extLst>
            </p:cNvPr>
            <p:cNvCxnSpPr>
              <a:cxnSpLocks/>
              <a:stCxn id="48" idx="0"/>
            </p:cNvCxnSpPr>
            <p:nvPr/>
          </p:nvCxnSpPr>
          <p:spPr>
            <a:xfrm flipV="1">
              <a:off x="706974" y="2548215"/>
              <a:ext cx="759537" cy="1589434"/>
            </a:xfrm>
            <a:prstGeom prst="straightConnector1">
              <a:avLst/>
            </a:prstGeom>
            <a:ln w="12700"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ECD94F99-8506-BEAE-B852-AD13C4F916F3}"/>
                </a:ext>
              </a:extLst>
            </p:cNvPr>
            <p:cNvSpPr txBox="1"/>
            <p:nvPr/>
          </p:nvSpPr>
          <p:spPr>
            <a:xfrm>
              <a:off x="6423258" y="4363901"/>
              <a:ext cx="1279200" cy="3707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defRPr/>
              </a:pPr>
              <a:r>
                <a:rPr lang="en-US" sz="1050" b="1" dirty="0">
                  <a:solidFill>
                    <a:prstClr val="black"/>
                  </a:solidFill>
                </a:rPr>
                <a:t>Injector/</a:t>
              </a:r>
              <a:r>
                <a:rPr lang="en-US" sz="1050" b="1" dirty="0" err="1">
                  <a:solidFill>
                    <a:prstClr val="black"/>
                  </a:solidFill>
                </a:rPr>
                <a:t>linac</a:t>
              </a:r>
              <a:endParaRPr lang="en-US" sz="1050" b="1" dirty="0">
                <a:solidFill>
                  <a:prstClr val="black"/>
                </a:solidFill>
              </a:endParaRPr>
            </a:p>
            <a:p>
              <a:pPr>
                <a:defRPr/>
              </a:pPr>
              <a:r>
                <a:rPr lang="en-US" sz="1050" b="1" dirty="0">
                  <a:solidFill>
                    <a:prstClr val="black"/>
                  </a:solidFill>
                </a:rPr>
                <a:t>Test line</a:t>
              </a:r>
            </a:p>
          </p:txBody>
        </p:sp>
        <p:cxnSp>
          <p:nvCxnSpPr>
            <p:cNvPr id="51" name="Straight Arrow Connector 50">
              <a:extLst>
                <a:ext uri="{FF2B5EF4-FFF2-40B4-BE49-F238E27FC236}">
                  <a16:creationId xmlns:a16="http://schemas.microsoft.com/office/drawing/2014/main" id="{68011329-A887-39C9-9098-448D8255A9C3}"/>
                </a:ext>
              </a:extLst>
            </p:cNvPr>
            <p:cNvCxnSpPr>
              <a:cxnSpLocks/>
              <a:stCxn id="50" idx="0"/>
            </p:cNvCxnSpPr>
            <p:nvPr/>
          </p:nvCxnSpPr>
          <p:spPr>
            <a:xfrm flipH="1" flipV="1">
              <a:off x="6648246" y="2863398"/>
              <a:ext cx="414613" cy="1500503"/>
            </a:xfrm>
            <a:prstGeom prst="straightConnector1">
              <a:avLst/>
            </a:prstGeom>
            <a:ln w="12700"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44AB640F-ACDD-B22E-BE6B-24422872D527}"/>
                </a:ext>
              </a:extLst>
            </p:cNvPr>
            <p:cNvSpPr txBox="1"/>
            <p:nvPr/>
          </p:nvSpPr>
          <p:spPr>
            <a:xfrm>
              <a:off x="7990334" y="3631272"/>
              <a:ext cx="1121373" cy="2265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defRPr/>
              </a:pPr>
              <a:r>
                <a:rPr lang="en-US" sz="1050" b="1" dirty="0">
                  <a:solidFill>
                    <a:prstClr val="black"/>
                  </a:solidFill>
                </a:rPr>
                <a:t>Solenoids</a:t>
              </a:r>
            </a:p>
          </p:txBody>
        </p:sp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BDD03C86-6200-014F-E3F0-40600808DCF9}"/>
                </a:ext>
              </a:extLst>
            </p:cNvPr>
            <p:cNvSpPr txBox="1"/>
            <p:nvPr/>
          </p:nvSpPr>
          <p:spPr>
            <a:xfrm>
              <a:off x="3093889" y="1125673"/>
              <a:ext cx="1393615" cy="3707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defRPr/>
              </a:pPr>
              <a:r>
                <a:rPr lang="en-US" sz="1050" b="1" dirty="0" err="1">
                  <a:solidFill>
                    <a:prstClr val="black"/>
                  </a:solidFill>
                </a:rPr>
                <a:t>LEReC</a:t>
              </a:r>
              <a:br>
                <a:rPr lang="en-US" sz="1050" b="1" dirty="0">
                  <a:solidFill>
                    <a:prstClr val="black"/>
                  </a:solidFill>
                </a:rPr>
              </a:br>
              <a:r>
                <a:rPr lang="en-US" sz="1050" b="1" dirty="0">
                  <a:solidFill>
                    <a:prstClr val="black"/>
                  </a:solidFill>
                </a:rPr>
                <a:t>Cooling Solenoids</a:t>
              </a:r>
            </a:p>
          </p:txBody>
        </p:sp>
        <p:cxnSp>
          <p:nvCxnSpPr>
            <p:cNvPr id="54" name="Straight Arrow Connector 53">
              <a:extLst>
                <a:ext uri="{FF2B5EF4-FFF2-40B4-BE49-F238E27FC236}">
                  <a16:creationId xmlns:a16="http://schemas.microsoft.com/office/drawing/2014/main" id="{EEFA065E-E13F-5390-AF88-510B4FB0B71B}"/>
                </a:ext>
              </a:extLst>
            </p:cNvPr>
            <p:cNvCxnSpPr>
              <a:cxnSpLocks/>
              <a:stCxn id="53" idx="2"/>
            </p:cNvCxnSpPr>
            <p:nvPr/>
          </p:nvCxnSpPr>
          <p:spPr>
            <a:xfrm flipH="1">
              <a:off x="3501257" y="1496466"/>
              <a:ext cx="289440" cy="860381"/>
            </a:xfrm>
            <a:prstGeom prst="straightConnector1">
              <a:avLst/>
            </a:prstGeom>
            <a:ln w="12700"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55" name="Rectangle: Rounded Corners 75">
              <a:extLst>
                <a:ext uri="{FF2B5EF4-FFF2-40B4-BE49-F238E27FC236}">
                  <a16:creationId xmlns:a16="http://schemas.microsoft.com/office/drawing/2014/main" id="{0477B0FA-42BE-708E-A0FE-ACBA464D8B4E}"/>
                </a:ext>
              </a:extLst>
            </p:cNvPr>
            <p:cNvSpPr/>
            <p:nvPr/>
          </p:nvSpPr>
          <p:spPr>
            <a:xfrm rot="967573">
              <a:off x="7399385" y="2159621"/>
              <a:ext cx="972446" cy="210425"/>
            </a:xfrm>
            <a:prstGeom prst="roundRect">
              <a:avLst/>
            </a:prstGeom>
            <a:noFill/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US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56" name="Arrow: Circular 82">
              <a:extLst>
                <a:ext uri="{FF2B5EF4-FFF2-40B4-BE49-F238E27FC236}">
                  <a16:creationId xmlns:a16="http://schemas.microsoft.com/office/drawing/2014/main" id="{0E7E1155-A3EE-58DC-CBA3-DA08F06B2906}"/>
                </a:ext>
              </a:extLst>
            </p:cNvPr>
            <p:cNvSpPr/>
            <p:nvPr/>
          </p:nvSpPr>
          <p:spPr>
            <a:xfrm rot="16200000" flipH="1">
              <a:off x="704137" y="2343197"/>
              <a:ext cx="231006" cy="258310"/>
            </a:xfrm>
            <a:prstGeom prst="circularArrow">
              <a:avLst/>
            </a:prstGeom>
            <a:solidFill>
              <a:srgbClr val="FF0000"/>
            </a:solidFill>
            <a:ln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US" dirty="0">
                <a:ln>
                  <a:solidFill>
                    <a:prstClr val="black"/>
                  </a:solidFill>
                </a:ln>
                <a:solidFill>
                  <a:srgbClr val="FF0000"/>
                </a:solidFill>
                <a:latin typeface="Calibri" panose="020F0502020204030204"/>
              </a:endParaRPr>
            </a:p>
          </p:txBody>
        </p:sp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id="{4B68AD74-D6F5-78D9-3305-853A3949FB6D}"/>
                </a:ext>
              </a:extLst>
            </p:cNvPr>
            <p:cNvSpPr txBox="1"/>
            <p:nvPr/>
          </p:nvSpPr>
          <p:spPr>
            <a:xfrm>
              <a:off x="-13563" y="1019407"/>
              <a:ext cx="1058588" cy="3707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defRPr/>
              </a:pPr>
              <a:r>
                <a:rPr lang="en-US" sz="1050" b="1" dirty="0">
                  <a:solidFill>
                    <a:prstClr val="black"/>
                  </a:solidFill>
                </a:rPr>
                <a:t>180°Dipole</a:t>
              </a:r>
            </a:p>
            <a:p>
              <a:pPr algn="ctr">
                <a:defRPr/>
              </a:pPr>
              <a:r>
                <a:rPr lang="en-US" sz="1050" b="1" dirty="0">
                  <a:solidFill>
                    <a:prstClr val="black"/>
                  </a:solidFill>
                </a:rPr>
                <a:t>(U-turn)</a:t>
              </a:r>
            </a:p>
          </p:txBody>
        </p:sp>
        <p:cxnSp>
          <p:nvCxnSpPr>
            <p:cNvPr id="58" name="Straight Arrow Connector 57">
              <a:extLst>
                <a:ext uri="{FF2B5EF4-FFF2-40B4-BE49-F238E27FC236}">
                  <a16:creationId xmlns:a16="http://schemas.microsoft.com/office/drawing/2014/main" id="{D20347B3-1AFC-40FE-C2EA-85B397B8C071}"/>
                </a:ext>
              </a:extLst>
            </p:cNvPr>
            <p:cNvCxnSpPr>
              <a:cxnSpLocks/>
              <a:stCxn id="57" idx="2"/>
            </p:cNvCxnSpPr>
            <p:nvPr/>
          </p:nvCxnSpPr>
          <p:spPr>
            <a:xfrm>
              <a:off x="515731" y="1390200"/>
              <a:ext cx="234822" cy="942579"/>
            </a:xfrm>
            <a:prstGeom prst="straightConnector1">
              <a:avLst/>
            </a:prstGeom>
            <a:ln w="12700"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59" name="Rectangle: Rounded Corners 28">
              <a:extLst>
                <a:ext uri="{FF2B5EF4-FFF2-40B4-BE49-F238E27FC236}">
                  <a16:creationId xmlns:a16="http://schemas.microsoft.com/office/drawing/2014/main" id="{07FBDF02-F222-3C67-0E6B-96EF6AFADD22}"/>
                </a:ext>
              </a:extLst>
            </p:cNvPr>
            <p:cNvSpPr/>
            <p:nvPr/>
          </p:nvSpPr>
          <p:spPr>
            <a:xfrm>
              <a:off x="7577897" y="2876752"/>
              <a:ext cx="782174" cy="121612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r>
                <a:rPr lang="en-US" sz="800" i="1" dirty="0">
                  <a:solidFill>
                    <a:prstClr val="black"/>
                  </a:solidFill>
                </a:rPr>
                <a:t>transport</a:t>
              </a:r>
            </a:p>
          </p:txBody>
        </p:sp>
        <p:sp>
          <p:nvSpPr>
            <p:cNvPr id="60" name="TextBox 59">
              <a:extLst>
                <a:ext uri="{FF2B5EF4-FFF2-40B4-BE49-F238E27FC236}">
                  <a16:creationId xmlns:a16="http://schemas.microsoft.com/office/drawing/2014/main" id="{A175892D-080B-E410-CD38-05F1860EF1D6}"/>
                </a:ext>
              </a:extLst>
            </p:cNvPr>
            <p:cNvSpPr txBox="1"/>
            <p:nvPr/>
          </p:nvSpPr>
          <p:spPr>
            <a:xfrm>
              <a:off x="3989942" y="3414105"/>
              <a:ext cx="429496" cy="2334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defRPr/>
              </a:pPr>
              <a:r>
                <a:rPr lang="en-US" sz="1050" b="1" dirty="0">
                  <a:solidFill>
                    <a:prstClr val="black"/>
                  </a:solidFill>
                </a:rPr>
                <a:t>PM</a:t>
              </a:r>
            </a:p>
          </p:txBody>
        </p:sp>
        <p:cxnSp>
          <p:nvCxnSpPr>
            <p:cNvPr id="61" name="Straight Arrow Connector 60">
              <a:extLst>
                <a:ext uri="{FF2B5EF4-FFF2-40B4-BE49-F238E27FC236}">
                  <a16:creationId xmlns:a16="http://schemas.microsoft.com/office/drawing/2014/main" id="{B171A07A-D5BE-6474-4058-293CDA48CAA5}"/>
                </a:ext>
              </a:extLst>
            </p:cNvPr>
            <p:cNvCxnSpPr>
              <a:cxnSpLocks/>
              <a:stCxn id="60" idx="0"/>
            </p:cNvCxnSpPr>
            <p:nvPr/>
          </p:nvCxnSpPr>
          <p:spPr>
            <a:xfrm flipV="1">
              <a:off x="4204691" y="2792843"/>
              <a:ext cx="282813" cy="621262"/>
            </a:xfrm>
            <a:prstGeom prst="straightConnector1">
              <a:avLst/>
            </a:prstGeom>
            <a:ln w="12700"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62" name="TextBox 61">
              <a:extLst>
                <a:ext uri="{FF2B5EF4-FFF2-40B4-BE49-F238E27FC236}">
                  <a16:creationId xmlns:a16="http://schemas.microsoft.com/office/drawing/2014/main" id="{166C0877-747A-1258-C821-18FEFEE468CF}"/>
                </a:ext>
              </a:extLst>
            </p:cNvPr>
            <p:cNvSpPr txBox="1"/>
            <p:nvPr/>
          </p:nvSpPr>
          <p:spPr>
            <a:xfrm>
              <a:off x="5096412" y="3597732"/>
              <a:ext cx="429496" cy="2334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defRPr/>
              </a:pPr>
              <a:r>
                <a:rPr lang="en-US" sz="1050" b="1" dirty="0">
                  <a:solidFill>
                    <a:prstClr val="black"/>
                  </a:solidFill>
                </a:rPr>
                <a:t>PM</a:t>
              </a:r>
            </a:p>
          </p:txBody>
        </p:sp>
        <p:cxnSp>
          <p:nvCxnSpPr>
            <p:cNvPr id="63" name="Straight Arrow Connector 62">
              <a:extLst>
                <a:ext uri="{FF2B5EF4-FFF2-40B4-BE49-F238E27FC236}">
                  <a16:creationId xmlns:a16="http://schemas.microsoft.com/office/drawing/2014/main" id="{292F9113-FE63-3F47-A362-B0F3725AF06D}"/>
                </a:ext>
              </a:extLst>
            </p:cNvPr>
            <p:cNvCxnSpPr>
              <a:cxnSpLocks/>
              <a:stCxn id="62" idx="0"/>
            </p:cNvCxnSpPr>
            <p:nvPr/>
          </p:nvCxnSpPr>
          <p:spPr>
            <a:xfrm flipV="1">
              <a:off x="5311160" y="2796425"/>
              <a:ext cx="497701" cy="801307"/>
            </a:xfrm>
            <a:prstGeom prst="straightConnector1">
              <a:avLst/>
            </a:prstGeom>
            <a:ln w="12700"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64" name="TextBox 63">
              <a:extLst>
                <a:ext uri="{FF2B5EF4-FFF2-40B4-BE49-F238E27FC236}">
                  <a16:creationId xmlns:a16="http://schemas.microsoft.com/office/drawing/2014/main" id="{42ECD3BE-B675-D673-8E00-645F4ED77790}"/>
                </a:ext>
              </a:extLst>
            </p:cNvPr>
            <p:cNvSpPr txBox="1"/>
            <p:nvPr/>
          </p:nvSpPr>
          <p:spPr>
            <a:xfrm>
              <a:off x="5795706" y="3627055"/>
              <a:ext cx="429496" cy="2334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defRPr/>
              </a:pPr>
              <a:r>
                <a:rPr lang="en-US" sz="1050" b="1" dirty="0">
                  <a:solidFill>
                    <a:prstClr val="black"/>
                  </a:solidFill>
                </a:rPr>
                <a:t>PM</a:t>
              </a:r>
            </a:p>
          </p:txBody>
        </p:sp>
        <p:cxnSp>
          <p:nvCxnSpPr>
            <p:cNvPr id="65" name="Straight Arrow Connector 64">
              <a:extLst>
                <a:ext uri="{FF2B5EF4-FFF2-40B4-BE49-F238E27FC236}">
                  <a16:creationId xmlns:a16="http://schemas.microsoft.com/office/drawing/2014/main" id="{1BA24033-C384-382C-EE90-D5FC48C21E2C}"/>
                </a:ext>
              </a:extLst>
            </p:cNvPr>
            <p:cNvCxnSpPr>
              <a:cxnSpLocks/>
              <a:stCxn id="64" idx="0"/>
            </p:cNvCxnSpPr>
            <p:nvPr/>
          </p:nvCxnSpPr>
          <p:spPr>
            <a:xfrm flipV="1">
              <a:off x="6010455" y="2791562"/>
              <a:ext cx="384944" cy="835493"/>
            </a:xfrm>
            <a:prstGeom prst="straightConnector1">
              <a:avLst/>
            </a:prstGeom>
            <a:ln w="12700"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66" name="TextBox 65">
              <a:extLst>
                <a:ext uri="{FF2B5EF4-FFF2-40B4-BE49-F238E27FC236}">
                  <a16:creationId xmlns:a16="http://schemas.microsoft.com/office/drawing/2014/main" id="{1A39ADB3-180A-2FD9-68D4-A98ADED3C813}"/>
                </a:ext>
              </a:extLst>
            </p:cNvPr>
            <p:cNvSpPr txBox="1"/>
            <p:nvPr/>
          </p:nvSpPr>
          <p:spPr>
            <a:xfrm>
              <a:off x="6277342" y="890140"/>
              <a:ext cx="1550835" cy="51499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defRPr/>
              </a:pPr>
              <a:r>
                <a:rPr lang="en-US" sz="1050" b="1" dirty="0">
                  <a:solidFill>
                    <a:prstClr val="black"/>
                  </a:solidFill>
                </a:rPr>
                <a:t>RF diagnostics line with Deflecting cavity</a:t>
              </a:r>
            </a:p>
            <a:p>
              <a:pPr algn="ctr">
                <a:defRPr/>
              </a:pPr>
              <a:endParaRPr lang="en-US" sz="1050" b="1" dirty="0">
                <a:solidFill>
                  <a:prstClr val="black"/>
                </a:solidFill>
              </a:endParaRPr>
            </a:p>
          </p:txBody>
        </p:sp>
        <p:cxnSp>
          <p:nvCxnSpPr>
            <p:cNvPr id="67" name="Straight Arrow Connector 66">
              <a:extLst>
                <a:ext uri="{FF2B5EF4-FFF2-40B4-BE49-F238E27FC236}">
                  <a16:creationId xmlns:a16="http://schemas.microsoft.com/office/drawing/2014/main" id="{82F09232-628A-28B7-735D-A45F4C5FDB1C}"/>
                </a:ext>
              </a:extLst>
            </p:cNvPr>
            <p:cNvCxnSpPr>
              <a:cxnSpLocks/>
            </p:cNvCxnSpPr>
            <p:nvPr/>
          </p:nvCxnSpPr>
          <p:spPr>
            <a:xfrm>
              <a:off x="7258914" y="1457697"/>
              <a:ext cx="692692" cy="821908"/>
            </a:xfrm>
            <a:prstGeom prst="straightConnector1">
              <a:avLst/>
            </a:prstGeom>
            <a:ln w="12700"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68" name="Rectangle: Rounded Corners 30">
              <a:extLst>
                <a:ext uri="{FF2B5EF4-FFF2-40B4-BE49-F238E27FC236}">
                  <a16:creationId xmlns:a16="http://schemas.microsoft.com/office/drawing/2014/main" id="{4AB2B707-7C00-34AB-5C4D-8386DCE0DE47}"/>
                </a:ext>
              </a:extLst>
            </p:cNvPr>
            <p:cNvSpPr/>
            <p:nvPr/>
          </p:nvSpPr>
          <p:spPr>
            <a:xfrm rot="1021393">
              <a:off x="6429763" y="3076364"/>
              <a:ext cx="885789" cy="121612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r>
                <a:rPr lang="en-US" sz="800" i="1" dirty="0">
                  <a:solidFill>
                    <a:prstClr val="black"/>
                  </a:solidFill>
                </a:rPr>
                <a:t>Injector test</a:t>
              </a:r>
            </a:p>
          </p:txBody>
        </p:sp>
        <p:sp>
          <p:nvSpPr>
            <p:cNvPr id="69" name="Rectangle 68">
              <a:extLst>
                <a:ext uri="{FF2B5EF4-FFF2-40B4-BE49-F238E27FC236}">
                  <a16:creationId xmlns:a16="http://schemas.microsoft.com/office/drawing/2014/main" id="{73E55AA5-A818-D0E7-14DF-CF3C8342FE1C}"/>
                </a:ext>
              </a:extLst>
            </p:cNvPr>
            <p:cNvSpPr/>
            <p:nvPr/>
          </p:nvSpPr>
          <p:spPr>
            <a:xfrm>
              <a:off x="856555" y="2516739"/>
              <a:ext cx="266125" cy="276104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algn="ctr">
                <a:defRPr/>
              </a:pPr>
              <a:r>
                <a:rPr lang="en-US" sz="1200" b="1" dirty="0">
                  <a:ln w="11430"/>
                  <a:solidFill>
                    <a:srgbClr val="FF0000"/>
                  </a:soli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Adobe Thai" panose="02040503050201020203" pitchFamily="18" charset="-34"/>
                  <a:cs typeface="Adobe Thai" panose="02040503050201020203" pitchFamily="18" charset="-34"/>
                </a:rPr>
                <a:t>e</a:t>
              </a:r>
              <a:r>
                <a:rPr lang="en-US" sz="1200" b="1" baseline="30000" dirty="0">
                  <a:ln w="11430"/>
                  <a:solidFill>
                    <a:srgbClr val="FF0000"/>
                  </a:soli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Adobe Thai" panose="02040503050201020203" pitchFamily="18" charset="-34"/>
                  <a:cs typeface="Adobe Thai" panose="02040503050201020203" pitchFamily="18" charset="-34"/>
                </a:rPr>
                <a:t>-</a:t>
              </a:r>
            </a:p>
          </p:txBody>
        </p:sp>
        <p:sp>
          <p:nvSpPr>
            <p:cNvPr id="70" name="Right Arrow 63">
              <a:extLst>
                <a:ext uri="{FF2B5EF4-FFF2-40B4-BE49-F238E27FC236}">
                  <a16:creationId xmlns:a16="http://schemas.microsoft.com/office/drawing/2014/main" id="{5554E5C8-3739-B571-D14D-4B2E921BD680}"/>
                </a:ext>
              </a:extLst>
            </p:cNvPr>
            <p:cNvSpPr/>
            <p:nvPr/>
          </p:nvSpPr>
          <p:spPr>
            <a:xfrm flipV="1">
              <a:off x="1063451" y="2639425"/>
              <a:ext cx="193488" cy="82563"/>
            </a:xfrm>
            <a:prstGeom prst="rightArrow">
              <a:avLst>
                <a:gd name="adj1" fmla="val 50000"/>
                <a:gd name="adj2" fmla="val 88400"/>
              </a:avLst>
            </a:prstGeom>
            <a:solidFill>
              <a:srgbClr val="FF0000"/>
            </a:solidFill>
            <a:ln w="12700">
              <a:solidFill>
                <a:schemeClr val="tx1"/>
              </a:solidFill>
            </a:ln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US" dirty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71" name="Rectangle: Rounded Corners 146">
              <a:extLst>
                <a:ext uri="{FF2B5EF4-FFF2-40B4-BE49-F238E27FC236}">
                  <a16:creationId xmlns:a16="http://schemas.microsoft.com/office/drawing/2014/main" id="{C7BE6B23-38A3-E63F-4B72-FEACD28001A7}"/>
                </a:ext>
              </a:extLst>
            </p:cNvPr>
            <p:cNvSpPr/>
            <p:nvPr/>
          </p:nvSpPr>
          <p:spPr>
            <a:xfrm>
              <a:off x="3126729" y="3779043"/>
              <a:ext cx="157407" cy="250021"/>
            </a:xfrm>
            <a:prstGeom prst="roundRect">
              <a:avLst/>
            </a:prstGeom>
            <a:solidFill>
              <a:srgbClr val="7030A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US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72" name="Rectangle: Rounded Corners 34">
              <a:extLst>
                <a:ext uri="{FF2B5EF4-FFF2-40B4-BE49-F238E27FC236}">
                  <a16:creationId xmlns:a16="http://schemas.microsoft.com/office/drawing/2014/main" id="{5FAC07B3-C70B-6DC3-3A68-A8AFDCCB8449}"/>
                </a:ext>
              </a:extLst>
            </p:cNvPr>
            <p:cNvSpPr/>
            <p:nvPr/>
          </p:nvSpPr>
          <p:spPr>
            <a:xfrm>
              <a:off x="118511" y="2437687"/>
              <a:ext cx="502014" cy="105851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r>
                <a:rPr lang="en-US" sz="800" i="1" dirty="0">
                  <a:solidFill>
                    <a:prstClr val="black"/>
                  </a:solidFill>
                </a:rPr>
                <a:t>HSR</a:t>
              </a:r>
            </a:p>
          </p:txBody>
        </p:sp>
        <p:sp>
          <p:nvSpPr>
            <p:cNvPr id="73" name="Rectangle 72">
              <a:extLst>
                <a:ext uri="{FF2B5EF4-FFF2-40B4-BE49-F238E27FC236}">
                  <a16:creationId xmlns:a16="http://schemas.microsoft.com/office/drawing/2014/main" id="{5AFD9063-1365-B550-446C-2B39F48D9989}"/>
                </a:ext>
              </a:extLst>
            </p:cNvPr>
            <p:cNvSpPr/>
            <p:nvPr/>
          </p:nvSpPr>
          <p:spPr>
            <a:xfrm>
              <a:off x="4576876" y="2041671"/>
              <a:ext cx="539957" cy="205996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91440" tIns="45720" rIns="91440" bIns="45720"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algn="ctr">
                <a:defRPr/>
              </a:pPr>
              <a:r>
                <a:rPr lang="en-US" sz="900" b="1" i="1" dirty="0">
                  <a:ln w="11430"/>
                  <a:solidFill>
                    <a:srgbClr val="66FFFF"/>
                  </a:soli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cs typeface="Adobe Thai" panose="02040503050201020203" pitchFamily="18" charset="-34"/>
                </a:rPr>
                <a:t>hadron</a:t>
              </a:r>
              <a:endParaRPr lang="en-US" sz="1200" b="1" i="1" baseline="30000" dirty="0">
                <a:ln w="11430"/>
                <a:solidFill>
                  <a:srgbClr val="66FF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Adobe Thai" panose="02040503050201020203" pitchFamily="18" charset="-34"/>
              </a:endParaRPr>
            </a:p>
          </p:txBody>
        </p:sp>
        <p:sp>
          <p:nvSpPr>
            <p:cNvPr id="74" name="Rectangle 73">
              <a:extLst>
                <a:ext uri="{FF2B5EF4-FFF2-40B4-BE49-F238E27FC236}">
                  <a16:creationId xmlns:a16="http://schemas.microsoft.com/office/drawing/2014/main" id="{1A9B50D6-27BF-2308-4405-CC0CCCDC85D0}"/>
                </a:ext>
              </a:extLst>
            </p:cNvPr>
            <p:cNvSpPr/>
            <p:nvPr/>
          </p:nvSpPr>
          <p:spPr>
            <a:xfrm>
              <a:off x="8640136" y="2055780"/>
              <a:ext cx="539957" cy="205996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91440" tIns="45720" rIns="91440" bIns="45720"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algn="ctr">
                <a:defRPr/>
              </a:pPr>
              <a:r>
                <a:rPr lang="en-US" sz="900" b="1" i="1" dirty="0">
                  <a:ln w="11430"/>
                  <a:solidFill>
                    <a:srgbClr val="66FFFF"/>
                  </a:soli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cs typeface="Adobe Thai" panose="02040503050201020203" pitchFamily="18" charset="-34"/>
                </a:rPr>
                <a:t>hadron</a:t>
              </a:r>
              <a:endParaRPr lang="en-US" sz="900" b="1" i="1" baseline="30000" dirty="0">
                <a:ln w="11430"/>
                <a:solidFill>
                  <a:srgbClr val="66FF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Adobe Thai" panose="02040503050201020203" pitchFamily="18" charset="-34"/>
              </a:endParaRPr>
            </a:p>
          </p:txBody>
        </p:sp>
        <p:sp>
          <p:nvSpPr>
            <p:cNvPr id="75" name="Rectangle 74">
              <a:extLst>
                <a:ext uri="{FF2B5EF4-FFF2-40B4-BE49-F238E27FC236}">
                  <a16:creationId xmlns:a16="http://schemas.microsoft.com/office/drawing/2014/main" id="{BA4EE9E1-6411-5B2B-A533-47F611913146}"/>
                </a:ext>
              </a:extLst>
            </p:cNvPr>
            <p:cNvSpPr/>
            <p:nvPr/>
          </p:nvSpPr>
          <p:spPr>
            <a:xfrm>
              <a:off x="194279" y="2056730"/>
              <a:ext cx="539957" cy="205996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91440" tIns="45720" rIns="91440" bIns="45720"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algn="ctr">
                <a:defRPr/>
              </a:pPr>
              <a:r>
                <a:rPr lang="en-US" sz="900" b="1" i="1" dirty="0">
                  <a:ln w="11430"/>
                  <a:solidFill>
                    <a:srgbClr val="66FFFF"/>
                  </a:soli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cs typeface="Adobe Thai" panose="02040503050201020203" pitchFamily="18" charset="-34"/>
                </a:rPr>
                <a:t>hadron</a:t>
              </a:r>
              <a:endParaRPr lang="en-US" sz="900" b="1" i="1" baseline="30000" dirty="0">
                <a:ln w="11430"/>
                <a:solidFill>
                  <a:srgbClr val="66FF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Adobe Thai" panose="02040503050201020203" pitchFamily="18" charset="-34"/>
              </a:endParaRPr>
            </a:p>
          </p:txBody>
        </p:sp>
        <p:sp>
          <p:nvSpPr>
            <p:cNvPr id="76" name="Right Arrow 63">
              <a:extLst>
                <a:ext uri="{FF2B5EF4-FFF2-40B4-BE49-F238E27FC236}">
                  <a16:creationId xmlns:a16="http://schemas.microsoft.com/office/drawing/2014/main" id="{9907737B-8307-31C5-D058-10C5B8A24558}"/>
                </a:ext>
              </a:extLst>
            </p:cNvPr>
            <p:cNvSpPr/>
            <p:nvPr/>
          </p:nvSpPr>
          <p:spPr>
            <a:xfrm rot="10800000" flipV="1">
              <a:off x="4449821" y="2266747"/>
              <a:ext cx="193488" cy="82563"/>
            </a:xfrm>
            <a:prstGeom prst="rightArrow">
              <a:avLst>
                <a:gd name="adj1" fmla="val 50000"/>
                <a:gd name="adj2" fmla="val 88400"/>
              </a:avLst>
            </a:prstGeom>
            <a:solidFill>
              <a:srgbClr val="FF0000"/>
            </a:solidFill>
            <a:ln w="12700">
              <a:solidFill>
                <a:schemeClr val="tx1"/>
              </a:solidFill>
            </a:ln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US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77" name="Rectangle 76">
              <a:extLst>
                <a:ext uri="{FF2B5EF4-FFF2-40B4-BE49-F238E27FC236}">
                  <a16:creationId xmlns:a16="http://schemas.microsoft.com/office/drawing/2014/main" id="{04ADE0DE-9717-6BC4-38A6-908D08F7C904}"/>
                </a:ext>
              </a:extLst>
            </p:cNvPr>
            <p:cNvSpPr/>
            <p:nvPr/>
          </p:nvSpPr>
          <p:spPr>
            <a:xfrm>
              <a:off x="4576710" y="2141848"/>
              <a:ext cx="266125" cy="276104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algn="ctr">
                <a:defRPr/>
              </a:pPr>
              <a:r>
                <a:rPr lang="en-US" sz="1200" b="1" dirty="0">
                  <a:ln w="11430"/>
                  <a:solidFill>
                    <a:srgbClr val="FF0000"/>
                  </a:soli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Adobe Thai" panose="02040503050201020203" pitchFamily="18" charset="-34"/>
                  <a:cs typeface="Adobe Thai" panose="02040503050201020203" pitchFamily="18" charset="-34"/>
                </a:rPr>
                <a:t>e</a:t>
              </a:r>
              <a:r>
                <a:rPr lang="en-US" sz="1200" b="1" baseline="30000" dirty="0">
                  <a:ln w="11430"/>
                  <a:solidFill>
                    <a:srgbClr val="FF0000"/>
                  </a:soli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Adobe Thai" panose="02040503050201020203" pitchFamily="18" charset="-34"/>
                  <a:cs typeface="Adobe Thai" panose="02040503050201020203" pitchFamily="18" charset="-34"/>
                </a:rPr>
                <a:t>-</a:t>
              </a:r>
            </a:p>
          </p:txBody>
        </p:sp>
        <p:sp>
          <p:nvSpPr>
            <p:cNvPr id="78" name="Rectangle: Rounded Corners 31">
              <a:extLst>
                <a:ext uri="{FF2B5EF4-FFF2-40B4-BE49-F238E27FC236}">
                  <a16:creationId xmlns:a16="http://schemas.microsoft.com/office/drawing/2014/main" id="{E3555151-7CDE-EA9C-308C-31C95819E96F}"/>
                </a:ext>
              </a:extLst>
            </p:cNvPr>
            <p:cNvSpPr/>
            <p:nvPr/>
          </p:nvSpPr>
          <p:spPr>
            <a:xfrm rot="943377">
              <a:off x="7449105" y="2022212"/>
              <a:ext cx="921111" cy="136668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r>
                <a:rPr lang="en-US" sz="800" i="1" dirty="0">
                  <a:solidFill>
                    <a:prstClr val="black"/>
                  </a:solidFill>
                </a:rPr>
                <a:t>RF diagnostic</a:t>
              </a:r>
            </a:p>
          </p:txBody>
        </p:sp>
      </p:grpSp>
      <p:sp>
        <p:nvSpPr>
          <p:cNvPr id="79" name="TextBox 78">
            <a:extLst>
              <a:ext uri="{FF2B5EF4-FFF2-40B4-BE49-F238E27FC236}">
                <a16:creationId xmlns:a16="http://schemas.microsoft.com/office/drawing/2014/main" id="{2C7A7421-C0AA-F377-E0A1-2BE1B09B71C3}"/>
              </a:ext>
            </a:extLst>
          </p:cNvPr>
          <p:cNvSpPr txBox="1"/>
          <p:nvPr/>
        </p:nvSpPr>
        <p:spPr>
          <a:xfrm>
            <a:off x="10559557" y="4618899"/>
            <a:ext cx="14029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US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Not to scale</a:t>
            </a: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CD47616F-A50D-9B79-35A1-1BF98E4BBCCC}"/>
              </a:ext>
            </a:extLst>
          </p:cNvPr>
          <p:cNvSpPr txBox="1"/>
          <p:nvPr/>
        </p:nvSpPr>
        <p:spPr>
          <a:xfrm>
            <a:off x="307095" y="675343"/>
            <a:ext cx="107260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B050"/>
                </a:solidFill>
              </a:rPr>
              <a:t>The LEC is scaled up version of LEReC: more RF cavities, longer cooling section, higher beam current.</a:t>
            </a: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11854B42-EFCA-35C8-066E-01B6C0AE7BA4}"/>
              </a:ext>
            </a:extLst>
          </p:cNvPr>
          <p:cNvSpPr txBox="1"/>
          <p:nvPr/>
        </p:nvSpPr>
        <p:spPr>
          <a:xfrm>
            <a:off x="6296628" y="5386739"/>
            <a:ext cx="5899951" cy="923330"/>
          </a:xfrm>
          <a:prstGeom prst="rect">
            <a:avLst/>
          </a:prstGeom>
          <a:solidFill>
            <a:schemeClr val="bg1"/>
          </a:solidFill>
          <a:ln w="28575"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Later we add  one more 197 MHz cavity at the end of the transport line to allow fine energy and energy spread tuning</a:t>
            </a:r>
          </a:p>
        </p:txBody>
      </p:sp>
      <p:pic>
        <p:nvPicPr>
          <p:cNvPr id="82" name="Picture 81">
            <a:extLst>
              <a:ext uri="{FF2B5EF4-FFF2-40B4-BE49-F238E27FC236}">
                <a16:creationId xmlns:a16="http://schemas.microsoft.com/office/drawing/2014/main" id="{0F4DFA9D-8E99-185B-BDC5-0CE4D1DA508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743348" y="2955925"/>
            <a:ext cx="153127" cy="263525"/>
          </a:xfrm>
          <a:prstGeom prst="rect">
            <a:avLst/>
          </a:prstGeom>
        </p:spPr>
      </p:pic>
      <p:cxnSp>
        <p:nvCxnSpPr>
          <p:cNvPr id="84" name="Straight Arrow Connector 83">
            <a:extLst>
              <a:ext uri="{FF2B5EF4-FFF2-40B4-BE49-F238E27FC236}">
                <a16:creationId xmlns:a16="http://schemas.microsoft.com/office/drawing/2014/main" id="{E4071D58-67AC-196F-7D5C-FD2422F3E585}"/>
              </a:ext>
            </a:extLst>
          </p:cNvPr>
          <p:cNvCxnSpPr>
            <a:cxnSpLocks/>
            <a:stCxn id="81" idx="0"/>
            <a:endCxn id="59" idx="0"/>
          </p:cNvCxnSpPr>
          <p:nvPr/>
        </p:nvCxnSpPr>
        <p:spPr>
          <a:xfrm flipV="1">
            <a:off x="9246604" y="3238033"/>
            <a:ext cx="551844" cy="2148706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451115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175CE5-3305-DD43-3BD6-E920F2A120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500" y="163235"/>
            <a:ext cx="11049000" cy="367889"/>
          </a:xfrm>
        </p:spPr>
        <p:txBody>
          <a:bodyPr>
            <a:normAutofit fontScale="90000"/>
          </a:bodyPr>
          <a:lstStyle/>
          <a:p>
            <a:r>
              <a:rPr lang="en-US" dirty="0"/>
              <a:t>Beam time structure 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40F7141-F625-E026-E2F6-9CFA8927C8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0" y="0"/>
            <a:ext cx="0" cy="0"/>
          </a:xfr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17B1FE5-B0E6-75BC-AD26-F51A1B0820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51649" y="6533724"/>
            <a:ext cx="432486" cy="294041"/>
          </a:xfrm>
          <a:prstGeom prst="rect">
            <a:avLst/>
          </a:prstGeom>
        </p:spPr>
        <p:txBody>
          <a:bodyPr lIns="0" tIns="0" rIns="0" bIns="0" anchor="ctr"/>
          <a:lstStyle>
            <a:defPPr>
              <a:defRPr lang="en-US"/>
            </a:defPPr>
            <a:lvl1pPr marL="0" algn="ctr" defTabSz="914400" rtl="0" eaLnBrk="1" latinLnBrk="0" hangingPunct="1"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93C5830-40F3-F04E-B2E3-10E6672BA8FF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DE9CEDE-2A1B-F654-0F3B-D699B11EF5EE}"/>
              </a:ext>
            </a:extLst>
          </p:cNvPr>
          <p:cNvSpPr txBox="1"/>
          <p:nvPr/>
        </p:nvSpPr>
        <p:spPr>
          <a:xfrm>
            <a:off x="7151291" y="1091396"/>
            <a:ext cx="5040709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/>
              <a:t>LEReC beam structure in the cooling section </a:t>
            </a:r>
            <a:br>
              <a:rPr lang="en-US" sz="1800" dirty="0"/>
            </a:br>
            <a:r>
              <a:rPr lang="en-US" sz="1800" dirty="0">
                <a:latin typeface="Symbol" pitchFamily="18" charset="2"/>
              </a:rPr>
              <a:t>g</a:t>
            </a:r>
            <a:r>
              <a:rPr lang="en-US" sz="1800" dirty="0"/>
              <a:t>= 4.1 (E</a:t>
            </a:r>
            <a:r>
              <a:rPr lang="en-US" sz="1800" baseline="-25000" dirty="0"/>
              <a:t>ke</a:t>
            </a:r>
            <a:r>
              <a:rPr lang="en-US" sz="1800" dirty="0"/>
              <a:t>=1.6 MeV)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497B488-5D8F-B81F-F74B-045F9E11CA1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2122" y="3156896"/>
            <a:ext cx="4503910" cy="3087981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A96EDC5D-AD0D-2FB7-A57F-CF14ED862A10}"/>
              </a:ext>
            </a:extLst>
          </p:cNvPr>
          <p:cNvSpPr txBox="1"/>
          <p:nvPr/>
        </p:nvSpPr>
        <p:spPr>
          <a:xfrm>
            <a:off x="709240" y="1288979"/>
            <a:ext cx="454772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/>
              <a:t>LEC beam structure in the cooling section</a:t>
            </a:r>
          </a:p>
          <a:p>
            <a:r>
              <a:rPr lang="en-US" sz="1800" dirty="0">
                <a:latin typeface="Symbol" pitchFamily="18" charset="2"/>
              </a:rPr>
              <a:t>g</a:t>
            </a:r>
            <a:r>
              <a:rPr lang="en-US" sz="1800" dirty="0"/>
              <a:t>= 25.4 (E</a:t>
            </a:r>
            <a:r>
              <a:rPr lang="en-US" sz="1800" baseline="-25000" dirty="0"/>
              <a:t>ke</a:t>
            </a:r>
            <a:r>
              <a:rPr lang="en-US" sz="1800" dirty="0"/>
              <a:t>=12.5 MeV) </a:t>
            </a:r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0AD4478-66A6-2E61-045F-F6F3E7FCCE8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52967" y="2901860"/>
            <a:ext cx="4300358" cy="3397180"/>
          </a:xfrm>
          <a:prstGeom prst="rect">
            <a:avLst/>
          </a:prstGeom>
        </p:spPr>
      </p:pic>
      <p:sp>
        <p:nvSpPr>
          <p:cNvPr id="9" name="TextBox 15">
            <a:extLst>
              <a:ext uri="{FF2B5EF4-FFF2-40B4-BE49-F238E27FC236}">
                <a16:creationId xmlns:a16="http://schemas.microsoft.com/office/drawing/2014/main" id="{B141FAE7-B7DE-9531-00BB-0E705E4665C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151291" y="1737727"/>
            <a:ext cx="4374916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en-US" sz="1600" b="1" dirty="0">
                <a:solidFill>
                  <a:srgbClr val="0344E5"/>
                </a:solidFill>
                <a:cs typeface="Helvetica" pitchFamily="-84" charset="0"/>
              </a:rPr>
              <a:t>Electrons: </a:t>
            </a:r>
            <a:r>
              <a:rPr lang="en-US" altLang="en-US" sz="1600" dirty="0">
                <a:solidFill>
                  <a:srgbClr val="0344E5"/>
                </a:solidFill>
                <a:cs typeface="Helvetica" pitchFamily="-84" charset="0"/>
              </a:rPr>
              <a:t>f=704 MHz, RMS  length=3 cm, </a:t>
            </a:r>
          </a:p>
          <a:p>
            <a:r>
              <a:rPr lang="en-US" altLang="en-US" sz="1600" dirty="0" err="1">
                <a:solidFill>
                  <a:srgbClr val="0344E5"/>
                </a:solidFill>
                <a:cs typeface="Helvetica" pitchFamily="-84" charset="0"/>
              </a:rPr>
              <a:t>Q_e</a:t>
            </a:r>
            <a:r>
              <a:rPr lang="en-US" altLang="en-US" sz="1600" dirty="0">
                <a:solidFill>
                  <a:srgbClr val="0344E5"/>
                </a:solidFill>
                <a:cs typeface="Helvetica" pitchFamily="-84" charset="0"/>
              </a:rPr>
              <a:t>=100 </a:t>
            </a:r>
            <a:r>
              <a:rPr lang="en-US" altLang="en-US" sz="1600" dirty="0" err="1">
                <a:solidFill>
                  <a:srgbClr val="0344E5"/>
                </a:solidFill>
                <a:cs typeface="Helvetica" pitchFamily="-84" charset="0"/>
              </a:rPr>
              <a:t>pC</a:t>
            </a:r>
            <a:r>
              <a:rPr lang="en-US" altLang="en-US" sz="1600" dirty="0">
                <a:solidFill>
                  <a:srgbClr val="0344E5"/>
                </a:solidFill>
                <a:cs typeface="Helvetica" pitchFamily="-84" charset="0"/>
              </a:rPr>
              <a:t> , </a:t>
            </a:r>
            <a:r>
              <a:rPr lang="en-US" altLang="en-US" sz="1600" dirty="0" err="1">
                <a:solidFill>
                  <a:srgbClr val="0344E5"/>
                </a:solidFill>
                <a:cs typeface="Helvetica" pitchFamily="-84" charset="0"/>
              </a:rPr>
              <a:t>I_peak</a:t>
            </a:r>
            <a:r>
              <a:rPr lang="en-US" altLang="en-US" sz="1600" dirty="0">
                <a:solidFill>
                  <a:srgbClr val="0344E5"/>
                </a:solidFill>
                <a:cs typeface="Helvetica" pitchFamily="-84" charset="0"/>
              </a:rPr>
              <a:t>=0.4 A,</a:t>
            </a:r>
          </a:p>
          <a:p>
            <a:r>
              <a:rPr lang="en-US" altLang="en-US" sz="1600" b="1" dirty="0">
                <a:solidFill>
                  <a:srgbClr val="FF0000"/>
                </a:solidFill>
                <a:cs typeface="Helvetica" pitchFamily="-84" charset="0"/>
              </a:rPr>
              <a:t>Hadrons: </a:t>
            </a:r>
            <a:r>
              <a:rPr lang="en-US" altLang="en-US" sz="1600" dirty="0" err="1">
                <a:solidFill>
                  <a:srgbClr val="FF0000"/>
                </a:solidFill>
                <a:cs typeface="Helvetica" pitchFamily="-84" charset="0"/>
              </a:rPr>
              <a:t>rep.rate</a:t>
            </a:r>
            <a:r>
              <a:rPr lang="en-US" altLang="en-US" sz="1600" dirty="0">
                <a:solidFill>
                  <a:srgbClr val="FF0000"/>
                </a:solidFill>
                <a:cs typeface="Helvetica" pitchFamily="-84" charset="0"/>
              </a:rPr>
              <a:t> 9.3 MHz, RMS length 3 m, </a:t>
            </a:r>
          </a:p>
        </p:txBody>
      </p:sp>
      <p:sp>
        <p:nvSpPr>
          <p:cNvPr id="10" name="TextBox 15">
            <a:extLst>
              <a:ext uri="{FF2B5EF4-FFF2-40B4-BE49-F238E27FC236}">
                <a16:creationId xmlns:a16="http://schemas.microsoft.com/office/drawing/2014/main" id="{CBC11A75-CDBD-BFF4-074D-8D360BF2547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14560" y="1978885"/>
            <a:ext cx="4432624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en-US" sz="1600" b="1" dirty="0">
                <a:solidFill>
                  <a:srgbClr val="F025E3"/>
                </a:solidFill>
                <a:cs typeface="Helvetica" pitchFamily="-84" charset="0"/>
              </a:rPr>
              <a:t>Electrons: </a:t>
            </a:r>
            <a:r>
              <a:rPr lang="en-US" altLang="en-US" sz="1600" dirty="0">
                <a:solidFill>
                  <a:srgbClr val="F025E3"/>
                </a:solidFill>
                <a:cs typeface="Helvetica" pitchFamily="-84" charset="0"/>
              </a:rPr>
              <a:t>f=197 MHz, RMS  length=4 cm, </a:t>
            </a:r>
          </a:p>
          <a:p>
            <a:r>
              <a:rPr lang="en-US" altLang="en-US" sz="1600" dirty="0" err="1">
                <a:solidFill>
                  <a:srgbClr val="F025E3"/>
                </a:solidFill>
                <a:cs typeface="Helvetica" pitchFamily="-84" charset="0"/>
              </a:rPr>
              <a:t>Q_e</a:t>
            </a:r>
            <a:r>
              <a:rPr lang="en-US" altLang="en-US" sz="1600" dirty="0">
                <a:solidFill>
                  <a:srgbClr val="F025E3"/>
                </a:solidFill>
                <a:cs typeface="Helvetica" pitchFamily="-84" charset="0"/>
              </a:rPr>
              <a:t>=1 </a:t>
            </a:r>
            <a:r>
              <a:rPr lang="en-US" altLang="en-US" sz="1600" dirty="0" err="1">
                <a:solidFill>
                  <a:srgbClr val="F025E3"/>
                </a:solidFill>
                <a:cs typeface="Helvetica" pitchFamily="-84" charset="0"/>
              </a:rPr>
              <a:t>nC</a:t>
            </a:r>
            <a:r>
              <a:rPr lang="en-US" altLang="en-US" sz="1600" dirty="0">
                <a:solidFill>
                  <a:srgbClr val="F025E3"/>
                </a:solidFill>
                <a:cs typeface="Helvetica" pitchFamily="-84" charset="0"/>
              </a:rPr>
              <a:t> , </a:t>
            </a:r>
            <a:r>
              <a:rPr lang="en-US" altLang="en-US" sz="1600" dirty="0" err="1">
                <a:solidFill>
                  <a:srgbClr val="F025E3"/>
                </a:solidFill>
                <a:cs typeface="Helvetica" pitchFamily="-84" charset="0"/>
              </a:rPr>
              <a:t>I_peak</a:t>
            </a:r>
            <a:r>
              <a:rPr lang="en-US" altLang="en-US" sz="1600" dirty="0">
                <a:solidFill>
                  <a:srgbClr val="F025E3"/>
                </a:solidFill>
                <a:cs typeface="Helvetica" pitchFamily="-84" charset="0"/>
              </a:rPr>
              <a:t>=4 A,</a:t>
            </a:r>
          </a:p>
          <a:p>
            <a:r>
              <a:rPr lang="en-US" altLang="en-US" sz="1600" b="1" dirty="0">
                <a:solidFill>
                  <a:srgbClr val="FF0000"/>
                </a:solidFill>
                <a:cs typeface="Helvetica" pitchFamily="-84" charset="0"/>
              </a:rPr>
              <a:t>Protons: </a:t>
            </a:r>
            <a:r>
              <a:rPr lang="en-US" altLang="en-US" sz="1600" dirty="0" err="1">
                <a:solidFill>
                  <a:srgbClr val="FF0000"/>
                </a:solidFill>
                <a:cs typeface="Helvetica" pitchFamily="-84" charset="0"/>
              </a:rPr>
              <a:t>rep.rate</a:t>
            </a:r>
            <a:r>
              <a:rPr lang="en-US" altLang="en-US" sz="1600" dirty="0">
                <a:solidFill>
                  <a:srgbClr val="FF0000"/>
                </a:solidFill>
                <a:cs typeface="Helvetica" pitchFamily="-84" charset="0"/>
              </a:rPr>
              <a:t> 24.6 MHz, RMS length 1 m, 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731FC962-15E9-CA2E-5E61-9DD79557DB8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010604" y="2665888"/>
            <a:ext cx="1873531" cy="1764605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96557863-01A0-6132-634E-F5738FC7DA59}"/>
              </a:ext>
            </a:extLst>
          </p:cNvPr>
          <p:cNvSpPr txBox="1"/>
          <p:nvPr/>
        </p:nvSpPr>
        <p:spPr>
          <a:xfrm>
            <a:off x="7151291" y="163235"/>
            <a:ext cx="4824465" cy="646331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LEReC used similar multi bunches electron  structure to cool hadrons at RHIC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06CC099-E361-FE51-1D93-C0365DF188A4}"/>
              </a:ext>
            </a:extLst>
          </p:cNvPr>
          <p:cNvSpPr txBox="1"/>
          <p:nvPr/>
        </p:nvSpPr>
        <p:spPr>
          <a:xfrm>
            <a:off x="571500" y="613123"/>
            <a:ext cx="62257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Use several electron bunches  per hadron bunch to reduce bunch charge requirement  per electron bunch</a:t>
            </a:r>
          </a:p>
        </p:txBody>
      </p:sp>
    </p:spTree>
    <p:extLst>
      <p:ext uri="{BB962C8B-B14F-4D97-AF65-F5344CB8AC3E}">
        <p14:creationId xmlns:p14="http://schemas.microsoft.com/office/powerpoint/2010/main" val="378812718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BCAFF7-96F2-32B1-95DC-C79F9F213F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D42ED5E-8ACB-965B-01E6-BF6DBA20280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3A556B-7C63-244D-9B7C-B0EA8042B330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30651A02-D75B-4301-0F34-E7F111E2C64B}"/>
              </a:ext>
            </a:extLst>
          </p:cNvPr>
          <p:cNvSpPr txBox="1">
            <a:spLocks/>
          </p:cNvSpPr>
          <p:nvPr/>
        </p:nvSpPr>
        <p:spPr>
          <a:xfrm>
            <a:off x="345124" y="-57742"/>
            <a:ext cx="11049000" cy="8422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US" sz="4000"/>
              <a:t>Layout description  (Accelerator)</a:t>
            </a:r>
            <a:endParaRPr lang="en-US" sz="4000" dirty="0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ADDC06CC-8565-6A2D-BFA0-0D84B2032397}"/>
              </a:ext>
            </a:extLst>
          </p:cNvPr>
          <p:cNvSpPr txBox="1">
            <a:spLocks/>
          </p:cNvSpPr>
          <p:nvPr/>
        </p:nvSpPr>
        <p:spPr>
          <a:xfrm>
            <a:off x="345124" y="830712"/>
            <a:ext cx="6974908" cy="2731115"/>
          </a:xfrm>
          <a:prstGeom prst="rect">
            <a:avLst/>
          </a:prstGeom>
        </p:spPr>
        <p:txBody>
          <a:bodyPr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/>
            <a:r>
              <a:rPr lang="en-US" sz="2000"/>
              <a:t>DC gun provides beams up to 0.4 MeV</a:t>
            </a:r>
          </a:p>
          <a:p>
            <a:pPr marL="342900" indent="-342900"/>
            <a:r>
              <a:rPr lang="en-US" sz="2100"/>
              <a:t>Set of the 197 MHz NC cavities  brings up energy and  compensate space charge induced energy chirp</a:t>
            </a:r>
          </a:p>
          <a:p>
            <a:pPr marL="342900" indent="-342900"/>
            <a:r>
              <a:rPr lang="en-US" sz="2000"/>
              <a:t>Set of 3</a:t>
            </a:r>
            <a:r>
              <a:rPr lang="en-US" sz="2000" baseline="30000"/>
              <a:t>rd</a:t>
            </a:r>
            <a:r>
              <a:rPr lang="en-US" sz="2000"/>
              <a:t> harmonic NC cavities (4x591 MHz) corrects correlated energy spread and brings beam energy to the required energy</a:t>
            </a:r>
          </a:p>
          <a:p>
            <a:pPr marL="342900" indent="-342900"/>
            <a:r>
              <a:rPr lang="en-US" sz="2000"/>
              <a:t>Low frequency 24 MHz cavity installed downstream in the  transport line (not shown) to compensate effect of beam loading from 1</a:t>
            </a:r>
            <a:r>
              <a:rPr lang="en-US" sz="2000" baseline="30000"/>
              <a:t>st</a:t>
            </a:r>
            <a:r>
              <a:rPr lang="en-US" sz="2000"/>
              <a:t> to 3</a:t>
            </a:r>
            <a:r>
              <a:rPr lang="en-US" sz="2000" baseline="30000"/>
              <a:t>rd</a:t>
            </a:r>
            <a:r>
              <a:rPr lang="en-US" sz="2000"/>
              <a:t> bunch in the macro bunch</a:t>
            </a:r>
            <a:endParaRPr lang="en-US" sz="200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D1B5D3C-289D-DED6-4815-C98FA005190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76180" y="3424970"/>
            <a:ext cx="11072721" cy="2274213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F6D10EAD-0C46-848E-C299-73E6FB118385}"/>
              </a:ext>
            </a:extLst>
          </p:cNvPr>
          <p:cNvSpPr txBox="1"/>
          <p:nvPr/>
        </p:nvSpPr>
        <p:spPr>
          <a:xfrm>
            <a:off x="719471" y="4589401"/>
            <a:ext cx="14210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DC gun</a:t>
            </a:r>
          </a:p>
        </p:txBody>
      </p:sp>
      <p:sp>
        <p:nvSpPr>
          <p:cNvPr id="8" name="Right Arrow 63">
            <a:extLst>
              <a:ext uri="{FF2B5EF4-FFF2-40B4-BE49-F238E27FC236}">
                <a16:creationId xmlns:a16="http://schemas.microsoft.com/office/drawing/2014/main" id="{4D09BF2E-A426-BA91-C3C0-A7D35397A3E1}"/>
              </a:ext>
            </a:extLst>
          </p:cNvPr>
          <p:cNvSpPr/>
          <p:nvPr/>
        </p:nvSpPr>
        <p:spPr>
          <a:xfrm rot="10800000" flipH="1" flipV="1">
            <a:off x="2773015" y="3701486"/>
            <a:ext cx="406891" cy="232474"/>
          </a:xfrm>
          <a:prstGeom prst="rightArrow">
            <a:avLst>
              <a:gd name="adj1" fmla="val 50000"/>
              <a:gd name="adj2" fmla="val 88400"/>
            </a:avLst>
          </a:prstGeom>
          <a:solidFill>
            <a:srgbClr val="FF0000"/>
          </a:solidFill>
          <a:ln w="12700">
            <a:solidFill>
              <a:schemeClr val="tx1"/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BE4AA186-BDD8-E24C-23F2-4FB86647F74E}"/>
              </a:ext>
            </a:extLst>
          </p:cNvPr>
          <p:cNvSpPr/>
          <p:nvPr/>
        </p:nvSpPr>
        <p:spPr>
          <a:xfrm flipH="1">
            <a:off x="2603055" y="3332637"/>
            <a:ext cx="576851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en-US" sz="2400" b="1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dobe Thai" panose="02040503050201020203" pitchFamily="18" charset="-34"/>
                <a:cs typeface="Adobe Thai" panose="02040503050201020203" pitchFamily="18" charset="-34"/>
              </a:rPr>
              <a:t>e</a:t>
            </a:r>
            <a:r>
              <a:rPr lang="en-US" sz="2400" b="1" baseline="3000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dobe Thai" panose="02040503050201020203" pitchFamily="18" charset="-34"/>
                <a:cs typeface="Adobe Thai" panose="02040503050201020203" pitchFamily="18" charset="-34"/>
              </a:rPr>
              <a:t>-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74855A5-7276-F5CB-91D3-F6F9A9E5BF58}"/>
              </a:ext>
            </a:extLst>
          </p:cNvPr>
          <p:cNvSpPr txBox="1"/>
          <p:nvPr/>
        </p:nvSpPr>
        <p:spPr>
          <a:xfrm>
            <a:off x="4997492" y="5158472"/>
            <a:ext cx="32089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16x 197 MHz RF cavities  </a:t>
            </a:r>
          </a:p>
        </p:txBody>
      </p:sp>
      <p:sp>
        <p:nvSpPr>
          <p:cNvPr id="11" name="Left Brace 10">
            <a:extLst>
              <a:ext uri="{FF2B5EF4-FFF2-40B4-BE49-F238E27FC236}">
                <a16:creationId xmlns:a16="http://schemas.microsoft.com/office/drawing/2014/main" id="{6A5E9142-0F89-8AE3-F69A-F1DF3034941B}"/>
              </a:ext>
            </a:extLst>
          </p:cNvPr>
          <p:cNvSpPr/>
          <p:nvPr/>
        </p:nvSpPr>
        <p:spPr>
          <a:xfrm rot="16200000">
            <a:off x="5948634" y="1537497"/>
            <a:ext cx="330224" cy="6974908"/>
          </a:xfrm>
          <a:prstGeom prst="leftBrac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Left Brace 11">
            <a:extLst>
              <a:ext uri="{FF2B5EF4-FFF2-40B4-BE49-F238E27FC236}">
                <a16:creationId xmlns:a16="http://schemas.microsoft.com/office/drawing/2014/main" id="{DF603FF2-D0A0-38FF-0EB5-02E6C63B61AD}"/>
              </a:ext>
            </a:extLst>
          </p:cNvPr>
          <p:cNvSpPr/>
          <p:nvPr/>
        </p:nvSpPr>
        <p:spPr>
          <a:xfrm rot="16200000">
            <a:off x="10416129" y="4216705"/>
            <a:ext cx="285442" cy="976183"/>
          </a:xfrm>
          <a:prstGeom prst="leftBrac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8D5BE67-0796-73AA-1C12-E8C61F652D55}"/>
              </a:ext>
            </a:extLst>
          </p:cNvPr>
          <p:cNvSpPr txBox="1"/>
          <p:nvPr/>
        </p:nvSpPr>
        <p:spPr>
          <a:xfrm>
            <a:off x="9601200" y="4905657"/>
            <a:ext cx="27952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4x 591 MHz RF cavities  </a:t>
            </a:r>
          </a:p>
        </p:txBody>
      </p:sp>
      <p:pic>
        <p:nvPicPr>
          <p:cNvPr id="14" name="Picture 13" descr="Chart, line chart&#10;&#10;AI-generated content may be incorrect.">
            <a:extLst>
              <a:ext uri="{FF2B5EF4-FFF2-40B4-BE49-F238E27FC236}">
                <a16:creationId xmlns:a16="http://schemas.microsoft.com/office/drawing/2014/main" id="{E806FAA0-C1D6-46BD-2C09-B102272F8C8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1338"/>
          <a:stretch/>
        </p:blipFill>
        <p:spPr>
          <a:xfrm>
            <a:off x="7253217" y="859089"/>
            <a:ext cx="4649492" cy="31344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920484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FE087E8-5C5E-386D-1ADF-DCC7C416694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E51055A-FCCC-FF85-1E08-082E255044E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3A556B-7C63-244D-9B7C-B0EA8042B330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DF8D949-B4C4-B16C-926D-ACDA8F96E5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7570" y="95115"/>
            <a:ext cx="11476859" cy="397101"/>
          </a:xfrm>
        </p:spPr>
        <p:txBody>
          <a:bodyPr>
            <a:noAutofit/>
          </a:bodyPr>
          <a:lstStyle/>
          <a:p>
            <a:r>
              <a:rPr lang="en-US" sz="3200" dirty="0"/>
              <a:t>Beam loading effect on final beam energy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B93F515-2B3D-8A09-4F92-98CB56773CD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19133" y="683887"/>
            <a:ext cx="5698925" cy="3972163"/>
          </a:xfrm>
        </p:spPr>
        <p:txBody>
          <a:bodyPr>
            <a:normAutofit/>
          </a:bodyPr>
          <a:lstStyle/>
          <a:p>
            <a:pPr marL="0" indent="0"/>
            <a:r>
              <a:rPr lang="en-US" sz="1800" dirty="0"/>
              <a:t>For operation using  3x1nC bunches 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dirty="0"/>
              <a:t>Energy difference between 1</a:t>
            </a:r>
            <a:r>
              <a:rPr lang="en-US" sz="1800" baseline="30000" dirty="0"/>
              <a:t>st</a:t>
            </a:r>
            <a:r>
              <a:rPr lang="en-US" sz="1800" dirty="0"/>
              <a:t> and 3</a:t>
            </a:r>
            <a:r>
              <a:rPr lang="en-US" sz="1800" baseline="30000" dirty="0"/>
              <a:t>rd</a:t>
            </a:r>
            <a:r>
              <a:rPr lang="en-US" sz="1800" dirty="0"/>
              <a:t> bunches could reach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dirty="0"/>
              <a:t>Results of 17 (197 MHz) cavities </a:t>
            </a:r>
          </a:p>
          <a:p>
            <a:pPr marL="457200" lvl="1" indent="0">
              <a:buNone/>
            </a:pPr>
            <a:r>
              <a:rPr lang="en-US" sz="1800" dirty="0"/>
              <a:t>dE</a:t>
            </a:r>
            <a:r>
              <a:rPr lang="en-US" sz="1800" baseline="-25000" dirty="0"/>
              <a:t>197MHz</a:t>
            </a:r>
            <a:r>
              <a:rPr lang="en-US" sz="1800" dirty="0"/>
              <a:t>= 5.6 keV</a:t>
            </a:r>
            <a:endParaRPr lang="en-US" sz="1800" dirty="0">
              <a:solidFill>
                <a:srgbClr val="FF0000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dirty="0"/>
              <a:t>Results of 4 (591 MHz) cavities</a:t>
            </a:r>
          </a:p>
          <a:p>
            <a:pPr marL="0" indent="0"/>
            <a:r>
              <a:rPr lang="en-US" sz="1800" dirty="0"/>
              <a:t>     dE</a:t>
            </a:r>
            <a:r>
              <a:rPr lang="en-US" sz="1800" baseline="-25000" dirty="0"/>
              <a:t>591MHz</a:t>
            </a:r>
            <a:r>
              <a:rPr lang="en-US" sz="1800" dirty="0"/>
              <a:t>=2.2 keV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b="1" dirty="0"/>
              <a:t>Maximum accumulated effect:</a:t>
            </a:r>
          </a:p>
          <a:p>
            <a:pPr marL="0" indent="0" algn="ctr"/>
            <a:r>
              <a:rPr lang="en-US" sz="1800" dirty="0"/>
              <a:t>    </a:t>
            </a:r>
            <a:r>
              <a:rPr lang="en-US" sz="1800" dirty="0" err="1">
                <a:solidFill>
                  <a:srgbClr val="FF0000"/>
                </a:solidFill>
              </a:rPr>
              <a:t>dE</a:t>
            </a:r>
            <a:r>
              <a:rPr lang="en-US" sz="1800" baseline="-25000" dirty="0" err="1">
                <a:solidFill>
                  <a:srgbClr val="FF0000"/>
                </a:solidFill>
              </a:rPr>
              <a:t>max</a:t>
            </a:r>
            <a:r>
              <a:rPr lang="en-US" sz="1800" dirty="0">
                <a:solidFill>
                  <a:srgbClr val="FF0000"/>
                </a:solidFill>
              </a:rPr>
              <a:t>/E=7.8 keV/13 MeV=6x10</a:t>
            </a:r>
            <a:r>
              <a:rPr lang="en-US" sz="1800" baseline="30000" dirty="0">
                <a:solidFill>
                  <a:srgbClr val="FF0000"/>
                </a:solidFill>
              </a:rPr>
              <a:t>-4</a:t>
            </a:r>
            <a:r>
              <a:rPr lang="en-US" sz="1800" dirty="0">
                <a:solidFill>
                  <a:srgbClr val="FF0000"/>
                </a:solidFill>
              </a:rPr>
              <a:t> </a:t>
            </a:r>
            <a:endParaRPr lang="en-US" sz="18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dirty="0"/>
              <a:t>Will use low frequency (24 MHz) cavity 5 kV  to minimize energy difference between e-bunches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1800" dirty="0"/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2D22CE72-2C41-0BF0-3776-53A74B09727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08917150"/>
              </p:ext>
            </p:extLst>
          </p:nvPr>
        </p:nvGraphicFramePr>
        <p:xfrm>
          <a:off x="258087" y="683887"/>
          <a:ext cx="5969000" cy="5488313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296879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2028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7991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294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197 M</a:t>
                      </a:r>
                      <a:r>
                        <a:rPr lang="en-US" baseline="0" dirty="0"/>
                        <a:t>Hz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591 MHz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2941">
                <a:tc>
                  <a:txBody>
                    <a:bodyPr/>
                    <a:lstStyle/>
                    <a:p>
                      <a:r>
                        <a:rPr lang="en-US" dirty="0"/>
                        <a:t>Frequency</a:t>
                      </a:r>
                      <a:r>
                        <a:rPr lang="en-US" baseline="0" dirty="0"/>
                        <a:t> [MHz]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197.0508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591.1524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2941">
                <a:tc>
                  <a:txBody>
                    <a:bodyPr/>
                    <a:lstStyle/>
                    <a:p>
                      <a:r>
                        <a:rPr lang="en-US" dirty="0"/>
                        <a:t>Tuning range [MHz]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±0.12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-0.5~+1.0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2941">
                <a:tc>
                  <a:txBody>
                    <a:bodyPr/>
                    <a:lstStyle/>
                    <a:p>
                      <a:r>
                        <a:rPr lang="en-US" dirty="0"/>
                        <a:t>Total Voltage [MV]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13.6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1.5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2941">
                <a:tc>
                  <a:txBody>
                    <a:bodyPr/>
                    <a:lstStyle/>
                    <a:p>
                      <a:r>
                        <a:rPr lang="en-US" dirty="0"/>
                        <a:t># of Cavities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2941">
                <a:tc>
                  <a:txBody>
                    <a:bodyPr/>
                    <a:lstStyle/>
                    <a:p>
                      <a:r>
                        <a:rPr lang="en-US" dirty="0"/>
                        <a:t>Voltage per cavity [kV]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800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400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2941">
                <a:tc>
                  <a:txBody>
                    <a:bodyPr/>
                    <a:lstStyle/>
                    <a:p>
                      <a:r>
                        <a:rPr lang="en-US" dirty="0"/>
                        <a:t>R/Q </a:t>
                      </a:r>
                      <a:r>
                        <a:rPr lang="en-US" dirty="0" err="1"/>
                        <a:t>cir.</a:t>
                      </a:r>
                      <a:r>
                        <a:rPr lang="en-US" dirty="0"/>
                        <a:t> [</a:t>
                      </a:r>
                      <a:r>
                        <a:rPr lang="el-GR" dirty="0"/>
                        <a:t>Ω</a:t>
                      </a:r>
                      <a:r>
                        <a:rPr lang="en-US" dirty="0"/>
                        <a:t>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170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96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2941">
                <a:tc>
                  <a:txBody>
                    <a:bodyPr/>
                    <a:lstStyle/>
                    <a:p>
                      <a:r>
                        <a:rPr lang="en-US" dirty="0"/>
                        <a:t>Q0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48000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34000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2941">
                <a:tc>
                  <a:txBody>
                    <a:bodyPr/>
                    <a:lstStyle/>
                    <a:p>
                      <a:r>
                        <a:rPr lang="en-US" dirty="0"/>
                        <a:t>FPC </a:t>
                      </a:r>
                      <a:r>
                        <a:rPr lang="en-US" dirty="0" err="1"/>
                        <a:t>Qext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24000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34000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72941">
                <a:tc>
                  <a:txBody>
                    <a:bodyPr/>
                    <a:lstStyle/>
                    <a:p>
                      <a:r>
                        <a:rPr lang="en-US" dirty="0" err="1"/>
                        <a:t>Pcav</a:t>
                      </a:r>
                      <a:r>
                        <a:rPr lang="en-US" dirty="0"/>
                        <a:t> [kW]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60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72941">
                <a:tc>
                  <a:txBody>
                    <a:bodyPr/>
                    <a:lstStyle/>
                    <a:p>
                      <a:r>
                        <a:rPr lang="en-US" dirty="0" err="1"/>
                        <a:t>Pbeam</a:t>
                      </a:r>
                      <a:r>
                        <a:rPr lang="en-US" dirty="0"/>
                        <a:t> [kW]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60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-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72941">
                <a:tc>
                  <a:txBody>
                    <a:bodyPr/>
                    <a:lstStyle/>
                    <a:p>
                      <a:r>
                        <a:rPr lang="en-US" dirty="0"/>
                        <a:t>RF power [kW]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70+70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35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72941">
                <a:tc>
                  <a:txBody>
                    <a:bodyPr/>
                    <a:lstStyle/>
                    <a:p>
                      <a:r>
                        <a:rPr lang="en-US" dirty="0"/>
                        <a:t>Wake Loss Factor [V/</a:t>
                      </a:r>
                      <a:r>
                        <a:rPr lang="en-US" dirty="0" err="1"/>
                        <a:t>pC</a:t>
                      </a:r>
                      <a:r>
                        <a:rPr lang="en-US" dirty="0"/>
                        <a:t>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0.167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0.275*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322512206"/>
                  </a:ext>
                </a:extLst>
              </a:tr>
              <a:tr h="372941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Voltage droop from 1 to 3 bunches [keV]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0.32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0.55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25178298"/>
                  </a:ext>
                </a:extLst>
              </a:tr>
            </a:tbl>
          </a:graphicData>
        </a:graphic>
      </p:graphicFrame>
      <p:pic>
        <p:nvPicPr>
          <p:cNvPr id="6" name="Picture 5">
            <a:extLst>
              <a:ext uri="{FF2B5EF4-FFF2-40B4-BE49-F238E27FC236}">
                <a16:creationId xmlns:a16="http://schemas.microsoft.com/office/drawing/2014/main" id="{8EAB5531-6405-81C4-D01B-D1DFB4EA828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79373" y="4411000"/>
            <a:ext cx="4656415" cy="2153334"/>
          </a:xfrm>
          <a:prstGeom prst="rect">
            <a:avLst/>
          </a:prstGeom>
        </p:spPr>
      </p:pic>
      <p:sp>
        <p:nvSpPr>
          <p:cNvPr id="8" name="Down Arrow 7">
            <a:extLst>
              <a:ext uri="{FF2B5EF4-FFF2-40B4-BE49-F238E27FC236}">
                <a16:creationId xmlns:a16="http://schemas.microsoft.com/office/drawing/2014/main" id="{B51E0E8D-E932-9B02-80FB-69415FF659D0}"/>
              </a:ext>
            </a:extLst>
          </p:cNvPr>
          <p:cNvSpPr/>
          <p:nvPr/>
        </p:nvSpPr>
        <p:spPr>
          <a:xfrm flipH="1">
            <a:off x="9410216" y="5127585"/>
            <a:ext cx="81023" cy="371657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8C26EBF-8610-D2EF-6A73-F14EDCDC0BDD}"/>
              </a:ext>
            </a:extLst>
          </p:cNvPr>
          <p:cNvSpPr txBox="1"/>
          <p:nvPr/>
        </p:nvSpPr>
        <p:spPr>
          <a:xfrm>
            <a:off x="9213447" y="4656050"/>
            <a:ext cx="2199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6702F7A-0751-3B4C-B549-13CA0C4FA2F3}"/>
              </a:ext>
            </a:extLst>
          </p:cNvPr>
          <p:cNvSpPr txBox="1"/>
          <p:nvPr/>
        </p:nvSpPr>
        <p:spPr>
          <a:xfrm>
            <a:off x="8347275" y="5802868"/>
            <a:ext cx="2199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3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DEBD922-2AA5-D646-37F7-F74E54D1D67B}"/>
              </a:ext>
            </a:extLst>
          </p:cNvPr>
          <p:cNvSpPr txBox="1"/>
          <p:nvPr/>
        </p:nvSpPr>
        <p:spPr>
          <a:xfrm>
            <a:off x="8856560" y="5051517"/>
            <a:ext cx="2199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2</a:t>
            </a:r>
          </a:p>
        </p:txBody>
      </p:sp>
      <p:sp>
        <p:nvSpPr>
          <p:cNvPr id="13" name="Up Arrow 12">
            <a:extLst>
              <a:ext uri="{FF2B5EF4-FFF2-40B4-BE49-F238E27FC236}">
                <a16:creationId xmlns:a16="http://schemas.microsoft.com/office/drawing/2014/main" id="{D17CDCBD-B5DC-6E46-076E-A99AAFD97328}"/>
              </a:ext>
            </a:extLst>
          </p:cNvPr>
          <p:cNvSpPr/>
          <p:nvPr/>
        </p:nvSpPr>
        <p:spPr>
          <a:xfrm>
            <a:off x="8601919" y="5636872"/>
            <a:ext cx="102243" cy="200721"/>
          </a:xfrm>
          <a:prstGeom prst="up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5E1A20D-7C3C-C85A-CF63-5246B4E9E21A}"/>
              </a:ext>
            </a:extLst>
          </p:cNvPr>
          <p:cNvSpPr txBox="1"/>
          <p:nvPr/>
        </p:nvSpPr>
        <p:spPr>
          <a:xfrm>
            <a:off x="10857053" y="5610579"/>
            <a:ext cx="7634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 [s]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9094E70-7BBC-42EE-7A34-D133099D7F08}"/>
              </a:ext>
            </a:extLst>
          </p:cNvPr>
          <p:cNvSpPr txBox="1"/>
          <p:nvPr/>
        </p:nvSpPr>
        <p:spPr>
          <a:xfrm>
            <a:off x="8038737" y="4376440"/>
            <a:ext cx="13308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dE</a:t>
            </a:r>
            <a:r>
              <a:rPr lang="en-US" dirty="0"/>
              <a:t> [kV]</a:t>
            </a:r>
          </a:p>
        </p:txBody>
      </p:sp>
    </p:spTree>
    <p:extLst>
      <p:ext uri="{BB962C8B-B14F-4D97-AF65-F5344CB8AC3E}">
        <p14:creationId xmlns:p14="http://schemas.microsoft.com/office/powerpoint/2010/main" val="317619920"/>
      </p:ext>
    </p:extLst>
  </p:cSld>
  <p:clrMapOvr>
    <a:masterClrMapping/>
  </p:clrMapOvr>
</p:sld>
</file>

<file path=ppt/theme/theme1.xml><?xml version="1.0" encoding="utf-8"?>
<a:theme xmlns:a="http://schemas.openxmlformats.org/drawingml/2006/main" name="BNL">
  <a:themeElements>
    <a:clrScheme name="BNL Color Palette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105C78"/>
      </a:accent1>
      <a:accent2>
        <a:srgbClr val="00ADDC"/>
      </a:accent2>
      <a:accent3>
        <a:srgbClr val="B2D33B"/>
      </a:accent3>
      <a:accent4>
        <a:srgbClr val="F68B1F"/>
      </a:accent4>
      <a:accent5>
        <a:srgbClr val="B72467"/>
      </a:accent5>
      <a:accent6>
        <a:srgbClr val="FFCD34"/>
      </a:accent6>
      <a:hlink>
        <a:srgbClr val="4881C3"/>
      </a:hlink>
      <a:folHlink>
        <a:srgbClr val="51499E"/>
      </a:folHlink>
    </a:clrScheme>
    <a:fontScheme name="Arial Black-Arial">
      <a:majorFont>
        <a:latin typeface="Arial Black" panose="020B0A04020102020204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NL_PPT_Template_2021_Widescreen_Compressed.potx  -  Read-Only" id="{3AE5E60D-83C1-4484-9836-EF48DBD48AEF}" vid="{79BAC2FC-8920-4004-A9A3-C090686F7C8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BNL Color Palette">
    <a:dk1>
      <a:srgbClr val="000000"/>
    </a:dk1>
    <a:lt1>
      <a:srgbClr val="FFFFFF"/>
    </a:lt1>
    <a:dk2>
      <a:srgbClr val="000000"/>
    </a:dk2>
    <a:lt2>
      <a:srgbClr val="FFFFFF"/>
    </a:lt2>
    <a:accent1>
      <a:srgbClr val="105C78"/>
    </a:accent1>
    <a:accent2>
      <a:srgbClr val="00ADDC"/>
    </a:accent2>
    <a:accent3>
      <a:srgbClr val="B2D33B"/>
    </a:accent3>
    <a:accent4>
      <a:srgbClr val="F68B1F"/>
    </a:accent4>
    <a:accent5>
      <a:srgbClr val="B72467"/>
    </a:accent5>
    <a:accent6>
      <a:srgbClr val="FFCD34"/>
    </a:accent6>
    <a:hlink>
      <a:srgbClr val="4881C3"/>
    </a:hlink>
    <a:folHlink>
      <a:srgbClr val="51499E"/>
    </a:folHlink>
  </a:clrScheme>
</a:themeOverride>
</file>

<file path=ppt/theme/themeOverride2.xml><?xml version="1.0" encoding="utf-8"?>
<a:themeOverride xmlns:a="http://schemas.openxmlformats.org/drawingml/2006/main">
  <a:clrScheme name="BNL Color Palette">
    <a:dk1>
      <a:srgbClr val="000000"/>
    </a:dk1>
    <a:lt1>
      <a:srgbClr val="FFFFFF"/>
    </a:lt1>
    <a:dk2>
      <a:srgbClr val="000000"/>
    </a:dk2>
    <a:lt2>
      <a:srgbClr val="FFFFFF"/>
    </a:lt2>
    <a:accent1>
      <a:srgbClr val="105C78"/>
    </a:accent1>
    <a:accent2>
      <a:srgbClr val="00ADDC"/>
    </a:accent2>
    <a:accent3>
      <a:srgbClr val="B2D33B"/>
    </a:accent3>
    <a:accent4>
      <a:srgbClr val="F68B1F"/>
    </a:accent4>
    <a:accent5>
      <a:srgbClr val="B72467"/>
    </a:accent5>
    <a:accent6>
      <a:srgbClr val="FFCD34"/>
    </a:accent6>
    <a:hlink>
      <a:srgbClr val="4881C3"/>
    </a:hlink>
    <a:folHlink>
      <a:srgbClr val="51499E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BNL_PPT_Template_2021</Template>
  <TotalTime>7052</TotalTime>
  <Words>1879</Words>
  <Application>Microsoft Macintosh PowerPoint</Application>
  <PresentationFormat>Widescreen</PresentationFormat>
  <Paragraphs>371</Paragraphs>
  <Slides>26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4" baseType="lpstr">
      <vt:lpstr>Adobe Thai</vt:lpstr>
      <vt:lpstr>Aptos</vt:lpstr>
      <vt:lpstr>Arial</vt:lpstr>
      <vt:lpstr>Calibri</vt:lpstr>
      <vt:lpstr>Helvetica</vt:lpstr>
      <vt:lpstr>Mathcad UniMath Prime</vt:lpstr>
      <vt:lpstr>Symbol</vt:lpstr>
      <vt:lpstr>BNL</vt:lpstr>
      <vt:lpstr>Beam dynamics studies for Low-energy Electron Cooler for Electron Ion Collider </vt:lpstr>
      <vt:lpstr>Outline</vt:lpstr>
      <vt:lpstr>Cooling Requirements for EIC</vt:lpstr>
      <vt:lpstr>EIC LEC Required Parameters * </vt:lpstr>
      <vt:lpstr>PowerPoint Presentation</vt:lpstr>
      <vt:lpstr>LEC schematic layout at IR2 @EIC</vt:lpstr>
      <vt:lpstr>Beam time structure </vt:lpstr>
      <vt:lpstr>PowerPoint Presentation</vt:lpstr>
      <vt:lpstr>Beam loading effect on final beam energy</vt:lpstr>
      <vt:lpstr>Longitudinal dynamics (phase space)</vt:lpstr>
      <vt:lpstr>Layout description  (transport and cooling section)</vt:lpstr>
      <vt:lpstr>180 degree single magnet turn around </vt:lpstr>
      <vt:lpstr>LEC: Space charge dominated beam dynamic</vt:lpstr>
      <vt:lpstr>Simulations approach</vt:lpstr>
      <vt:lpstr>Gun-to-dump simulations results: single bunch charge of 1 nC </vt:lpstr>
      <vt:lpstr>Gun-to-dump simulations results: single bunch charge of 1 nC (continue) </vt:lpstr>
      <vt:lpstr>High current operation challenges and mitigations</vt:lpstr>
      <vt:lpstr>Side by side comparison: gun at 350 kV and gun at 400 kV </vt:lpstr>
      <vt:lpstr>Side by side comparison gun at 350 kV and gun at 400kV (continue)</vt:lpstr>
      <vt:lpstr>Operation with a laser  spot shifted by 4 mm off the center</vt:lpstr>
      <vt:lpstr>Gun-to-Dump simulations for bunch charge of 1 nC with 4 mm off center at the cathode  </vt:lpstr>
      <vt:lpstr>Gun-to-Dump simulations for bunch charge of 1 nC with 4 mm off center at the cathode  (continue) </vt:lpstr>
      <vt:lpstr>Laser arriving time shift effect on longitudinal beam dynamics</vt:lpstr>
      <vt:lpstr>Laser arriving time shift effect on transvers beam dynamics (continue)</vt:lpstr>
      <vt:lpstr>Summary</vt:lpstr>
      <vt:lpstr>Additional matirials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</dc:title>
  <dc:subject/>
  <dc:creator>Seletskiy, Sergei</dc:creator>
  <cp:keywords/>
  <dc:description/>
  <cp:lastModifiedBy>Kayran, Dmitry</cp:lastModifiedBy>
  <cp:revision>181</cp:revision>
  <cp:lastPrinted>2024-12-04T16:34:38Z</cp:lastPrinted>
  <dcterms:created xsi:type="dcterms:W3CDTF">2023-11-30T19:29:54Z</dcterms:created>
  <dcterms:modified xsi:type="dcterms:W3CDTF">2025-10-30T11:20:44Z</dcterms:modified>
  <cp:category/>
</cp:coreProperties>
</file>