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1323" r:id="rId3"/>
    <p:sldId id="5935" r:id="rId4"/>
    <p:sldId id="2303" r:id="rId5"/>
    <p:sldId id="4477" r:id="rId6"/>
    <p:sldId id="323" r:id="rId7"/>
    <p:sldId id="302" r:id="rId8"/>
    <p:sldId id="5940" r:id="rId9"/>
    <p:sldId id="5939" r:id="rId10"/>
    <p:sldId id="283" r:id="rId11"/>
    <p:sldId id="310" r:id="rId12"/>
    <p:sldId id="260" r:id="rId13"/>
    <p:sldId id="4480" r:id="rId14"/>
    <p:sldId id="4485" r:id="rId15"/>
    <p:sldId id="4466" r:id="rId16"/>
    <p:sldId id="4482" r:id="rId17"/>
    <p:sldId id="4478" r:id="rId18"/>
    <p:sldId id="5937" r:id="rId19"/>
    <p:sldId id="5936" r:id="rId20"/>
    <p:sldId id="4484" r:id="rId21"/>
    <p:sldId id="4481" r:id="rId22"/>
    <p:sldId id="4483" r:id="rId23"/>
    <p:sldId id="299" r:id="rId24"/>
    <p:sldId id="275" r:id="rId25"/>
    <p:sldId id="277" r:id="rId26"/>
    <p:sldId id="28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65"/>
  </p:normalViewPr>
  <p:slideViewPr>
    <p:cSldViewPr snapToGrid="0">
      <p:cViewPr varScale="1">
        <p:scale>
          <a:sx n="96" d="100"/>
          <a:sy n="96" d="100"/>
        </p:scale>
        <p:origin x="16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9C235-8549-7848-BC32-2E4A12C6B33E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CE55F-C5E9-9E43-91C7-390EB7C35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0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CE55F-C5E9-9E43-91C7-390EB7C358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8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A86D5-5936-E922-2361-933674BDD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72C37C-A8BD-FE60-0DDD-87C6EDC39D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DC5DCD-3CDF-40DF-8A38-8B6873C7EB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DFF44-789D-1257-E9DA-1431B66F2C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CE55F-C5E9-9E43-91C7-390EB7C358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1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73595-2553-035A-186E-ECFACBA5F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070B3B-989A-CD01-6319-FE5DB31FF2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BFF93-F06C-B91C-35BC-051135C7A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467A-7F61-44AE-A43A-9947CA98D819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BD051-0B91-FB1A-119F-24D83E780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721CE-87F3-5E30-D2B6-7BCD41542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6B1BC-9A12-459C-9277-1B698B50E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595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988BC-3FC3-F350-9567-CD86F0946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A25BF-0E73-DA32-AF0D-0386A1BBF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D38B8-2F87-EB42-2A79-6830CAF92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467A-7F61-44AE-A43A-9947CA98D819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BD8B4-F96E-8EB0-9CCC-4B452B6D3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EF9FB-F91E-6023-2A47-FCD9DC010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6B1BC-9A12-459C-9277-1B698B50EB3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lide Number Placeholder 40">
            <a:extLst>
              <a:ext uri="{FF2B5EF4-FFF2-40B4-BE49-F238E27FC236}">
                <a16:creationId xmlns:a16="http://schemas.microsoft.com/office/drawing/2014/main" id="{3C62F598-FB9F-C587-DC93-B3EBD72A2CB3}"/>
              </a:ext>
            </a:extLst>
          </p:cNvPr>
          <p:cNvSpPr txBox="1">
            <a:spLocks/>
          </p:cNvSpPr>
          <p:nvPr userDrawn="1"/>
        </p:nvSpPr>
        <p:spPr>
          <a:xfrm>
            <a:off x="130915" y="6435981"/>
            <a:ext cx="12079265" cy="422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</a:rPr>
              <a:t>Dmitry Kayran                  Electron cooler for high-energy hadrons in the EIC based on ERL           COOL’25, Oct 28, 2025, Stony Brook, NY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9452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86CF70-4C97-DBDA-9F1C-2EB304CF8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D6B8B0-991C-E0FD-1783-6B25E137A2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EBBC1-73E1-9CEB-8EE5-6D9F86EA0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467A-7F61-44AE-A43A-9947CA98D819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77D5B-66BA-1457-41D4-207648E78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4964E-A065-B162-13ED-B8931D90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6B1BC-9A12-459C-9277-1B698B50EB3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lide Number Placeholder 40">
            <a:extLst>
              <a:ext uri="{FF2B5EF4-FFF2-40B4-BE49-F238E27FC236}">
                <a16:creationId xmlns:a16="http://schemas.microsoft.com/office/drawing/2014/main" id="{D6D6771B-A043-2926-71A3-F5F4518E7AAC}"/>
              </a:ext>
            </a:extLst>
          </p:cNvPr>
          <p:cNvSpPr txBox="1">
            <a:spLocks/>
          </p:cNvSpPr>
          <p:nvPr userDrawn="1"/>
        </p:nvSpPr>
        <p:spPr>
          <a:xfrm>
            <a:off x="130915" y="6435981"/>
            <a:ext cx="12079265" cy="422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</a:rPr>
              <a:t>Dmitry Kayran                  Electron cooler for high-energy hadrons in the EIC based on ERL           COOL’25, Oct 28, 2025, Stony Brook, NY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05220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75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80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7"/>
            <a:ext cx="11499851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9994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C048B-E9ED-927E-AB83-E4CFD7EA0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42C2E-A567-43BF-3D84-FE192A911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3E6A6-1172-EEC4-A6DD-F19DF2DA3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467A-7F61-44AE-A43A-9947CA98D819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2F0A3-D965-89A7-F369-9AB927E46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7E1AC-F870-D1E3-80A9-99808538C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6B1BC-9A12-459C-9277-1B698B50EB3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C956E-3270-A283-C1A7-ED03A79F036B}"/>
              </a:ext>
            </a:extLst>
          </p:cNvPr>
          <p:cNvCxnSpPr>
            <a:cxnSpLocks/>
          </p:cNvCxnSpPr>
          <p:nvPr userDrawn="1"/>
        </p:nvCxnSpPr>
        <p:spPr>
          <a:xfrm>
            <a:off x="100208" y="663456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C6C3346-8624-0315-7532-81E6362D94C7}"/>
              </a:ext>
            </a:extLst>
          </p:cNvPr>
          <p:cNvCxnSpPr>
            <a:cxnSpLocks/>
          </p:cNvCxnSpPr>
          <p:nvPr userDrawn="1"/>
        </p:nvCxnSpPr>
        <p:spPr>
          <a:xfrm>
            <a:off x="161622" y="6452568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40">
            <a:extLst>
              <a:ext uri="{FF2B5EF4-FFF2-40B4-BE49-F238E27FC236}">
                <a16:creationId xmlns:a16="http://schemas.microsoft.com/office/drawing/2014/main" id="{32FE1A89-D195-0ACA-03C2-A81457915367}"/>
              </a:ext>
            </a:extLst>
          </p:cNvPr>
          <p:cNvSpPr txBox="1">
            <a:spLocks/>
          </p:cNvSpPr>
          <p:nvPr userDrawn="1"/>
        </p:nvSpPr>
        <p:spPr>
          <a:xfrm>
            <a:off x="130915" y="6435981"/>
            <a:ext cx="12079265" cy="422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</a:rPr>
              <a:t>Dmitry Kayran                  Electron cooler for high-energy hadrons in the EIC based on ERL           COOL’25, Oct 28, 2025, Stony Brook, NY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27314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F661-3B58-23BE-B08F-57C35CFFF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CC024D-7445-BB2F-2895-C99413487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B5FE3-7223-71B1-B43B-593FBA9DA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467A-7F61-44AE-A43A-9947CA98D819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18FA3-39FF-528C-FC94-346F3A6C5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B1854-307D-9D14-1CD1-F7D864491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6B1BC-9A12-459C-9277-1B698B50EB3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lide Number Placeholder 40">
            <a:extLst>
              <a:ext uri="{FF2B5EF4-FFF2-40B4-BE49-F238E27FC236}">
                <a16:creationId xmlns:a16="http://schemas.microsoft.com/office/drawing/2014/main" id="{51AF47EE-B98D-F26C-D0E3-EA05B0985EF5}"/>
              </a:ext>
            </a:extLst>
          </p:cNvPr>
          <p:cNvSpPr txBox="1">
            <a:spLocks/>
          </p:cNvSpPr>
          <p:nvPr userDrawn="1"/>
        </p:nvSpPr>
        <p:spPr>
          <a:xfrm>
            <a:off x="130915" y="6435981"/>
            <a:ext cx="12079265" cy="422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</a:rPr>
              <a:t>Dmitry Kayran                  Electron cooler for high-energy hadrons in the EIC based on ERL           COOL’25, Oct 28, 2025, Stony Brook, NY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8221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661C6-9622-5598-0042-7766A8CB7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E886B-5828-3B16-AE30-987D953C3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242F2B-EEA6-40C5-F5E1-FD10AAD88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E3C7A1-1C53-9C4F-5916-5E5BDEB25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467A-7F61-44AE-A43A-9947CA98D819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A448D-A373-D954-5BC8-B3882D067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35D4D5-2375-8E94-CABB-19275161F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6B1BC-9A12-459C-9277-1B698B50EB3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D3FAE7-6BB3-B690-965E-C2A76B5FE8D3}"/>
              </a:ext>
            </a:extLst>
          </p:cNvPr>
          <p:cNvCxnSpPr>
            <a:cxnSpLocks/>
          </p:cNvCxnSpPr>
          <p:nvPr userDrawn="1"/>
        </p:nvCxnSpPr>
        <p:spPr>
          <a:xfrm>
            <a:off x="100208" y="663456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7B45E7B-D7EB-5C4F-6200-17C25AF4D32F}"/>
              </a:ext>
            </a:extLst>
          </p:cNvPr>
          <p:cNvCxnSpPr>
            <a:cxnSpLocks/>
          </p:cNvCxnSpPr>
          <p:nvPr userDrawn="1"/>
        </p:nvCxnSpPr>
        <p:spPr>
          <a:xfrm>
            <a:off x="161622" y="6452568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40">
            <a:extLst>
              <a:ext uri="{FF2B5EF4-FFF2-40B4-BE49-F238E27FC236}">
                <a16:creationId xmlns:a16="http://schemas.microsoft.com/office/drawing/2014/main" id="{E543B16C-DE5C-9E3A-8A7A-177380F0DBAC}"/>
              </a:ext>
            </a:extLst>
          </p:cNvPr>
          <p:cNvSpPr txBox="1">
            <a:spLocks/>
          </p:cNvSpPr>
          <p:nvPr userDrawn="1"/>
        </p:nvSpPr>
        <p:spPr>
          <a:xfrm>
            <a:off x="130915" y="6435981"/>
            <a:ext cx="12079265" cy="422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</a:rPr>
              <a:t>Dmitry Kayran                  Electron cooler for high-energy hadrons in the EIC based on ERL           COOL’25, Oct 28, 2025, Stony Brook, NY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1225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CFC4A-5810-637E-AE13-744C6D0A4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EB22D-F2F1-266D-74CA-A934551ED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FE2AFE-6A73-85D5-FC32-87AED78652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3D7585-7E99-544D-2A02-4DAE68DCF3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B34680-A47D-2EED-54AE-949E366C2F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2F45C0-7185-BA8B-77AA-18EDB7E9C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467A-7F61-44AE-A43A-9947CA98D819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D20CC2-E386-4F15-A6A4-90D624F1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08927E-E9F4-0963-C6DE-81086B8D6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6B1BC-9A12-459C-9277-1B698B50EB3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8258DB-1B24-363A-9751-D3B0A9DCDD90}"/>
              </a:ext>
            </a:extLst>
          </p:cNvPr>
          <p:cNvCxnSpPr>
            <a:cxnSpLocks/>
          </p:cNvCxnSpPr>
          <p:nvPr userDrawn="1"/>
        </p:nvCxnSpPr>
        <p:spPr>
          <a:xfrm>
            <a:off x="100208" y="663456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95F23C-2AF0-E44B-6EFE-77A72B00D0EF}"/>
              </a:ext>
            </a:extLst>
          </p:cNvPr>
          <p:cNvCxnSpPr>
            <a:cxnSpLocks/>
          </p:cNvCxnSpPr>
          <p:nvPr userDrawn="1"/>
        </p:nvCxnSpPr>
        <p:spPr>
          <a:xfrm>
            <a:off x="161622" y="6452568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40">
            <a:extLst>
              <a:ext uri="{FF2B5EF4-FFF2-40B4-BE49-F238E27FC236}">
                <a16:creationId xmlns:a16="http://schemas.microsoft.com/office/drawing/2014/main" id="{11D3A7DF-BA3C-5D7B-DD26-4B9EADEA42D6}"/>
              </a:ext>
            </a:extLst>
          </p:cNvPr>
          <p:cNvSpPr txBox="1">
            <a:spLocks/>
          </p:cNvSpPr>
          <p:nvPr userDrawn="1"/>
        </p:nvSpPr>
        <p:spPr>
          <a:xfrm>
            <a:off x="130915" y="6435981"/>
            <a:ext cx="12079265" cy="422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</a:rPr>
              <a:t>Dmitry Kayran                  Electron cooler for high-energy hadrons in the EIC based on ERL           COOL’25, Oct 28, 2025, Stony Brook, NY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1143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6A013-00F9-5F6E-F2CD-3E8C1A6B6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87D004-E795-BBDF-4502-F5994AA4D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467A-7F61-44AE-A43A-9947CA98D819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C0717D-9AC7-8CE3-2147-8A997DDF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C305F1-F530-1B97-615F-4D2B22158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6B1BC-9A12-459C-9277-1B698B50EB39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B8140D-1FA0-6C52-A4BF-5509BB0E3AA0}"/>
              </a:ext>
            </a:extLst>
          </p:cNvPr>
          <p:cNvCxnSpPr>
            <a:cxnSpLocks/>
          </p:cNvCxnSpPr>
          <p:nvPr userDrawn="1"/>
        </p:nvCxnSpPr>
        <p:spPr>
          <a:xfrm>
            <a:off x="100208" y="663456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84C9D90-F6E7-E97B-E365-CC9E54C34B52}"/>
              </a:ext>
            </a:extLst>
          </p:cNvPr>
          <p:cNvCxnSpPr>
            <a:cxnSpLocks/>
          </p:cNvCxnSpPr>
          <p:nvPr userDrawn="1"/>
        </p:nvCxnSpPr>
        <p:spPr>
          <a:xfrm>
            <a:off x="161622" y="6452568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0">
            <a:extLst>
              <a:ext uri="{FF2B5EF4-FFF2-40B4-BE49-F238E27FC236}">
                <a16:creationId xmlns:a16="http://schemas.microsoft.com/office/drawing/2014/main" id="{9E6F82AF-810F-6341-DEFA-796B3427FC93}"/>
              </a:ext>
            </a:extLst>
          </p:cNvPr>
          <p:cNvSpPr txBox="1">
            <a:spLocks/>
          </p:cNvSpPr>
          <p:nvPr userDrawn="1"/>
        </p:nvSpPr>
        <p:spPr>
          <a:xfrm>
            <a:off x="130915" y="6435981"/>
            <a:ext cx="12079265" cy="422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</a:rPr>
              <a:t>Dmitry Kayran                  Electron cooler for high-energy hadrons in the EIC based on ERL           COOL’25, Oct 28, 2025, Stony Brook, NY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4755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250661-8806-1EE3-D174-FB8122385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467A-7F61-44AE-A43A-9947CA98D819}" type="datetimeFigureOut">
              <a:rPr lang="en-US" smtClean="0"/>
              <a:t>10/27/25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1559C7-0455-9A4C-17DE-5975CD1E5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589B8-CCA2-B66C-9F87-2F93CDE82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6B1BC-9A12-459C-9277-1B698B50EB39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183B5DE-8A66-FA16-01CE-CC418CBD4AC9}"/>
              </a:ext>
            </a:extLst>
          </p:cNvPr>
          <p:cNvCxnSpPr>
            <a:cxnSpLocks/>
          </p:cNvCxnSpPr>
          <p:nvPr userDrawn="1"/>
        </p:nvCxnSpPr>
        <p:spPr>
          <a:xfrm>
            <a:off x="100208" y="663456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DE60B10-1465-90FD-B6FD-F52C3087CB36}"/>
              </a:ext>
            </a:extLst>
          </p:cNvPr>
          <p:cNvCxnSpPr>
            <a:cxnSpLocks/>
          </p:cNvCxnSpPr>
          <p:nvPr userDrawn="1"/>
        </p:nvCxnSpPr>
        <p:spPr>
          <a:xfrm>
            <a:off x="161622" y="6452568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3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FBA5B-4949-A6C4-82BD-731C18BAD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8670A-A83E-D886-44CF-19C0366D2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DDED1E-493A-E446-42F3-79085C6E4A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EB3254-843B-9493-1CA7-41160313D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467A-7F61-44AE-A43A-9947CA98D819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A36D4C-F762-AA62-9EE4-0D20F97A8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A2C94D-DBDF-5333-261A-FF9352599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6B1BC-9A12-459C-9277-1B698B50EB3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9E5EB63-6DFF-55D0-44CD-153891ABEF22}"/>
              </a:ext>
            </a:extLst>
          </p:cNvPr>
          <p:cNvCxnSpPr>
            <a:cxnSpLocks/>
          </p:cNvCxnSpPr>
          <p:nvPr userDrawn="1"/>
        </p:nvCxnSpPr>
        <p:spPr>
          <a:xfrm>
            <a:off x="100208" y="663456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F30618B-9415-FED3-6EBA-A273334F5B1C}"/>
              </a:ext>
            </a:extLst>
          </p:cNvPr>
          <p:cNvCxnSpPr>
            <a:cxnSpLocks/>
          </p:cNvCxnSpPr>
          <p:nvPr userDrawn="1"/>
        </p:nvCxnSpPr>
        <p:spPr>
          <a:xfrm>
            <a:off x="161622" y="6452568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40">
            <a:extLst>
              <a:ext uri="{FF2B5EF4-FFF2-40B4-BE49-F238E27FC236}">
                <a16:creationId xmlns:a16="http://schemas.microsoft.com/office/drawing/2014/main" id="{66C3C973-2566-96AB-48AE-317107CD625A}"/>
              </a:ext>
            </a:extLst>
          </p:cNvPr>
          <p:cNvSpPr txBox="1">
            <a:spLocks/>
          </p:cNvSpPr>
          <p:nvPr userDrawn="1"/>
        </p:nvSpPr>
        <p:spPr>
          <a:xfrm>
            <a:off x="130915" y="6435981"/>
            <a:ext cx="12079265" cy="422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</a:rPr>
              <a:t>Dmitry Kayran                  Electron cooler for high-energy hadrons in the EIC based on ERL           COOL’25, Oct 28, 2025, Stony Brook, NY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9106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0F822-1B9C-7C1A-F65B-5CF0D96D6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C58513-18D7-C129-1C86-B9290F82E7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A0CE40-91C9-EFDD-906A-0E56FC3EFF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3764E0-74E4-5EA0-6B0E-04AA0D037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467A-7F61-44AE-A43A-9947CA98D819}" type="datetimeFigureOut">
              <a:rPr lang="en-US" smtClean="0"/>
              <a:t>10/28/25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7669B3-8A24-7AE2-91F5-A674FF2A5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E9161B-E863-8144-68D3-4079A5ECE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6B1BC-9A12-459C-9277-1B698B50EB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lide Number Placeholder 40">
            <a:extLst>
              <a:ext uri="{FF2B5EF4-FFF2-40B4-BE49-F238E27FC236}">
                <a16:creationId xmlns:a16="http://schemas.microsoft.com/office/drawing/2014/main" id="{2846F9C3-AD94-DE04-CF6A-FEDE0C475ABD}"/>
              </a:ext>
            </a:extLst>
          </p:cNvPr>
          <p:cNvSpPr txBox="1">
            <a:spLocks/>
          </p:cNvSpPr>
          <p:nvPr userDrawn="1"/>
        </p:nvSpPr>
        <p:spPr>
          <a:xfrm>
            <a:off x="130915" y="6435981"/>
            <a:ext cx="12079265" cy="422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</a:rPr>
              <a:t>Dmitry Kayran                  Electron cooler for high-energy hadrons in the EIC based on ERL           COOL’25, Oct 28, 2025, Stony Brook, NY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1211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1EF2CC-06F6-2EC1-5D20-9E87F678D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C3624D-0789-05C1-5ED1-D5C791329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A587E8-B357-31EF-9C6A-47DEFC91BC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915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</a:rPr>
              <a:t>Dmitry Kayran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0C2FF-6014-7357-A7F1-D800CDC5E9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47339" y="6356348"/>
            <a:ext cx="7922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Electron cooler for high-energy hadrons based on ERL              </a:t>
            </a:r>
            <a:r>
              <a:rPr lang="en-US" dirty="0">
                <a:cs typeface="Arial"/>
              </a:rPr>
              <a:t>COOL’25 Workshop, Stony Brook, NY, October, 28</a:t>
            </a:r>
            <a:r>
              <a:rPr lang="en-US" dirty="0"/>
              <a:t> 2025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58761D-C988-6902-407D-B3DBDDEA7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01680" y="6362698"/>
            <a:ext cx="452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B6B1BC-9A12-459C-9277-1B698B50E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tmp"/><Relationship Id="rId4" Type="http://schemas.openxmlformats.org/officeDocument/2006/relationships/image" Target="../media/image22.tm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epaper.kek.jp/p07/PAPERS/THPMS087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60.png"/><Relationship Id="rId7" Type="http://schemas.openxmlformats.org/officeDocument/2006/relationships/image" Target="../media/image37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28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931" y="283559"/>
            <a:ext cx="10421655" cy="1332469"/>
          </a:xfrm>
        </p:spPr>
        <p:txBody>
          <a:bodyPr>
            <a:noAutofit/>
          </a:bodyPr>
          <a:lstStyle/>
          <a:p>
            <a:r>
              <a:rPr lang="en-US" sz="4800" dirty="0"/>
              <a:t>Electron Cooler for High-Energy Hadrons Based on Energy Recovery Linac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727" y="2300379"/>
            <a:ext cx="8060905" cy="630711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Dmitry </a:t>
            </a:r>
            <a:r>
              <a:rPr lang="en-US" sz="2800" dirty="0" err="1"/>
              <a:t>Kayran</a:t>
            </a:r>
            <a:r>
              <a:rPr lang="en-US" sz="2800" dirty="0"/>
              <a:t>, Alexei Fedotov and Sergei </a:t>
            </a:r>
            <a:r>
              <a:rPr lang="en-US" sz="2800" dirty="0" err="1"/>
              <a:t>Seletskiy</a:t>
            </a:r>
            <a:endParaRPr lang="en-US" sz="2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94180D-1847-4133-BA31-813965782DA0}"/>
              </a:ext>
            </a:extLst>
          </p:cNvPr>
          <p:cNvSpPr/>
          <p:nvPr/>
        </p:nvSpPr>
        <p:spPr>
          <a:xfrm>
            <a:off x="1837379" y="3260969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Brookhaven National Laboratory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4637F1-9DC8-20A5-7585-56C2A2D38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127" y="4637289"/>
            <a:ext cx="8055835" cy="151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4686C-5EEA-0CED-68C1-A6F7F217E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775" y="191557"/>
            <a:ext cx="11613777" cy="549275"/>
          </a:xfrm>
        </p:spPr>
        <p:txBody>
          <a:bodyPr>
            <a:noAutofit/>
          </a:bodyPr>
          <a:lstStyle/>
          <a:p>
            <a:r>
              <a:rPr lang="en-US" sz="3200" dirty="0"/>
              <a:t>High-Energy Cooler  based on reusing electron bunch several times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76893ED-1603-B416-427E-5FC3D254F839}"/>
              </a:ext>
            </a:extLst>
          </p:cNvPr>
          <p:cNvSpPr/>
          <p:nvPr/>
        </p:nvSpPr>
        <p:spPr>
          <a:xfrm>
            <a:off x="569771" y="2827194"/>
            <a:ext cx="4388032" cy="1220057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E6F49AE-3E0D-8D60-5185-E2860448E7A7}"/>
              </a:ext>
            </a:extLst>
          </p:cNvPr>
          <p:cNvSpPr/>
          <p:nvPr/>
        </p:nvSpPr>
        <p:spPr>
          <a:xfrm>
            <a:off x="1281697" y="3956271"/>
            <a:ext cx="339634" cy="22734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46244FF-8054-8E14-C413-C6F3D321ABD3}"/>
              </a:ext>
            </a:extLst>
          </p:cNvPr>
          <p:cNvSpPr/>
          <p:nvPr/>
        </p:nvSpPr>
        <p:spPr>
          <a:xfrm>
            <a:off x="3855080" y="3932601"/>
            <a:ext cx="339634" cy="22734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84D27BD-3221-D5AB-0009-884D79C6530C}"/>
              </a:ext>
            </a:extLst>
          </p:cNvPr>
          <p:cNvCxnSpPr>
            <a:cxnSpLocks/>
            <a:stCxn id="21" idx="3"/>
            <a:endCxn id="29" idx="2"/>
          </p:cNvCxnSpPr>
          <p:nvPr/>
        </p:nvCxnSpPr>
        <p:spPr>
          <a:xfrm>
            <a:off x="1621331" y="4069943"/>
            <a:ext cx="770204" cy="965624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9BF1F63-16BD-CC02-64A6-5677BF0189CA}"/>
              </a:ext>
            </a:extLst>
          </p:cNvPr>
          <p:cNvCxnSpPr>
            <a:cxnSpLocks/>
            <a:stCxn id="22" idx="1"/>
            <a:endCxn id="29" idx="0"/>
          </p:cNvCxnSpPr>
          <p:nvPr/>
        </p:nvCxnSpPr>
        <p:spPr>
          <a:xfrm flipH="1">
            <a:off x="3213716" y="4046273"/>
            <a:ext cx="641364" cy="989294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DE47DD57-EC97-8644-CC2A-1EFA61F3B31E}"/>
              </a:ext>
            </a:extLst>
          </p:cNvPr>
          <p:cNvSpPr/>
          <p:nvPr/>
        </p:nvSpPr>
        <p:spPr>
          <a:xfrm rot="5400000">
            <a:off x="2589266" y="4624476"/>
            <a:ext cx="426719" cy="82218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91B5908-A6B9-3E00-062C-87D3585D15BA}"/>
              </a:ext>
            </a:extLst>
          </p:cNvPr>
          <p:cNvSpPr txBox="1"/>
          <p:nvPr/>
        </p:nvSpPr>
        <p:spPr>
          <a:xfrm>
            <a:off x="2544175" y="4480412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ERL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3BF726-B0D3-6FA4-D80B-FB29497DCB3F}"/>
              </a:ext>
            </a:extLst>
          </p:cNvPr>
          <p:cNvSpPr txBox="1"/>
          <p:nvPr/>
        </p:nvSpPr>
        <p:spPr>
          <a:xfrm>
            <a:off x="730994" y="3551692"/>
            <a:ext cx="148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Fast kicker 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5EEB452-B36C-E0DD-8864-0F9EA6431A06}"/>
              </a:ext>
            </a:extLst>
          </p:cNvPr>
          <p:cNvSpPr txBox="1"/>
          <p:nvPr/>
        </p:nvSpPr>
        <p:spPr>
          <a:xfrm>
            <a:off x="3274249" y="3528022"/>
            <a:ext cx="1630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Fast kicker out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73FEAC69-6028-EC3F-EAD4-280A246C661B}"/>
              </a:ext>
            </a:extLst>
          </p:cNvPr>
          <p:cNvSpPr/>
          <p:nvPr/>
        </p:nvSpPr>
        <p:spPr>
          <a:xfrm>
            <a:off x="2135676" y="2615947"/>
            <a:ext cx="1618715" cy="397558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9AAC58F1-2E63-518D-69FF-6DC7BC7F868D}"/>
              </a:ext>
            </a:extLst>
          </p:cNvPr>
          <p:cNvSpPr/>
          <p:nvPr/>
        </p:nvSpPr>
        <p:spPr>
          <a:xfrm>
            <a:off x="2648942" y="2735569"/>
            <a:ext cx="609600" cy="201992"/>
          </a:xfrm>
          <a:prstGeom prst="rightArrow">
            <a:avLst/>
          </a:prstGeom>
          <a:solidFill>
            <a:srgbClr val="FF00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48F62E4-676F-0341-3933-73FC68D4B53B}"/>
              </a:ext>
            </a:extLst>
          </p:cNvPr>
          <p:cNvSpPr txBox="1"/>
          <p:nvPr/>
        </p:nvSpPr>
        <p:spPr>
          <a:xfrm>
            <a:off x="2763787" y="285118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2933E2-DE1B-24B2-8356-48E765BDBB60}"/>
              </a:ext>
            </a:extLst>
          </p:cNvPr>
          <p:cNvSpPr txBox="1"/>
          <p:nvPr/>
        </p:nvSpPr>
        <p:spPr>
          <a:xfrm>
            <a:off x="2763787" y="2397993"/>
            <a:ext cx="326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B2776B9-D6D2-42E6-834B-9A5BBFE5348C}"/>
              </a:ext>
            </a:extLst>
          </p:cNvPr>
          <p:cNvSpPr txBox="1"/>
          <p:nvPr/>
        </p:nvSpPr>
        <p:spPr>
          <a:xfrm>
            <a:off x="2244047" y="3110143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few turns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6EE194-7784-F97B-9C83-ACACF8DD9846}"/>
              </a:ext>
            </a:extLst>
          </p:cNvPr>
          <p:cNvSpPr txBox="1"/>
          <p:nvPr/>
        </p:nvSpPr>
        <p:spPr>
          <a:xfrm>
            <a:off x="5234819" y="2530056"/>
            <a:ext cx="654065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ERL</a:t>
            </a:r>
            <a:r>
              <a:rPr lang="en-US" sz="2400" dirty="0"/>
              <a:t> with passing through the cooling section </a:t>
            </a:r>
            <a:r>
              <a:rPr lang="en-US" sz="2400" b="1" dirty="0"/>
              <a:t>a few  times</a:t>
            </a:r>
          </a:p>
          <a:p>
            <a:endParaRPr lang="en-US" sz="2400" b="1" dirty="0"/>
          </a:p>
          <a:p>
            <a:r>
              <a:rPr lang="en-US" sz="2400" dirty="0"/>
              <a:t>Reduce requirement for injector </a:t>
            </a:r>
          </a:p>
          <a:p>
            <a:endParaRPr lang="en-US" sz="2400" dirty="0"/>
          </a:p>
          <a:p>
            <a:r>
              <a:rPr lang="en-US" sz="2400" dirty="0"/>
              <a:t>Less interaction with protons per e-bunch, </a:t>
            </a:r>
          </a:p>
          <a:p>
            <a:endParaRPr lang="en-US" sz="2400" dirty="0"/>
          </a:p>
          <a:p>
            <a:r>
              <a:rPr lang="en-US" sz="2400" dirty="0"/>
              <a:t>Better bunch quality for the same bunch charge</a:t>
            </a:r>
          </a:p>
          <a:p>
            <a:r>
              <a:rPr lang="en-US" sz="2400" b="1" dirty="0">
                <a:solidFill>
                  <a:srgbClr val="00B050"/>
                </a:solidFill>
              </a:rPr>
              <a:t>More flexibility to choose operational energy </a:t>
            </a:r>
          </a:p>
          <a:p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B43906-C09E-C6F8-618D-CA992CACE679}"/>
              </a:ext>
            </a:extLst>
          </p:cNvPr>
          <p:cNvSpPr/>
          <p:nvPr/>
        </p:nvSpPr>
        <p:spPr>
          <a:xfrm rot="5400000">
            <a:off x="3978564" y="4923049"/>
            <a:ext cx="353111" cy="22612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18E9E306-4AD4-C50F-19DF-43E75EF2D583}"/>
              </a:ext>
            </a:extLst>
          </p:cNvPr>
          <p:cNvSpPr/>
          <p:nvPr/>
        </p:nvSpPr>
        <p:spPr>
          <a:xfrm rot="16200000">
            <a:off x="1235600" y="4819013"/>
            <a:ext cx="224118" cy="43107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9883702-1E4E-3C8B-B06F-E5D49F756099}"/>
              </a:ext>
            </a:extLst>
          </p:cNvPr>
          <p:cNvCxnSpPr>
            <a:cxnSpLocks/>
          </p:cNvCxnSpPr>
          <p:nvPr/>
        </p:nvCxnSpPr>
        <p:spPr>
          <a:xfrm>
            <a:off x="1573515" y="5045762"/>
            <a:ext cx="853136" cy="12077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FB2C0D7-E647-2267-386B-25FA65A530C1}"/>
              </a:ext>
            </a:extLst>
          </p:cNvPr>
          <p:cNvSpPr txBox="1"/>
          <p:nvPr/>
        </p:nvSpPr>
        <p:spPr>
          <a:xfrm>
            <a:off x="3777715" y="4494814"/>
            <a:ext cx="941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Injector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AA5A49C-531F-6789-A593-190D56F3B552}"/>
              </a:ext>
            </a:extLst>
          </p:cNvPr>
          <p:cNvSpPr txBox="1"/>
          <p:nvPr/>
        </p:nvSpPr>
        <p:spPr>
          <a:xfrm>
            <a:off x="472946" y="4588645"/>
            <a:ext cx="147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dump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0883FAD-7464-D156-0E89-9B85BFB7BCA9}"/>
              </a:ext>
            </a:extLst>
          </p:cNvPr>
          <p:cNvCxnSpPr>
            <a:cxnSpLocks/>
          </p:cNvCxnSpPr>
          <p:nvPr/>
        </p:nvCxnSpPr>
        <p:spPr>
          <a:xfrm>
            <a:off x="3213716" y="5070814"/>
            <a:ext cx="853136" cy="12077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B36C3D6-D640-343B-8DDB-39E89668FC90}"/>
              </a:ext>
            </a:extLst>
          </p:cNvPr>
          <p:cNvSpPr txBox="1"/>
          <p:nvPr/>
        </p:nvSpPr>
        <p:spPr>
          <a:xfrm>
            <a:off x="521501" y="763524"/>
            <a:ext cx="105032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Why not combine extremely good quality of electron bunches from the LINACs  while use this bunch several times?</a:t>
            </a:r>
          </a:p>
        </p:txBody>
      </p:sp>
    </p:spTree>
    <p:extLst>
      <p:ext uri="{BB962C8B-B14F-4D97-AF65-F5344CB8AC3E}">
        <p14:creationId xmlns:p14="http://schemas.microsoft.com/office/powerpoint/2010/main" val="3514903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ABC2E-C592-92F9-F162-09BBC6F75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933" y="186995"/>
            <a:ext cx="5610101" cy="418646"/>
          </a:xfrm>
        </p:spPr>
        <p:txBody>
          <a:bodyPr>
            <a:normAutofit fontScale="90000"/>
          </a:bodyPr>
          <a:lstStyle/>
          <a:p>
            <a:r>
              <a:rPr lang="en-US" dirty="0"/>
              <a:t>Cooler’s location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AF8431-EA55-C7E1-5C8B-7AB0E9A9900A}"/>
              </a:ext>
            </a:extLst>
          </p:cNvPr>
          <p:cNvSpPr txBox="1"/>
          <p:nvPr/>
        </p:nvSpPr>
        <p:spPr>
          <a:xfrm>
            <a:off x="91832" y="923786"/>
            <a:ext cx="70843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Both the pre-cooler and the top energy cooler are located at a 2 o’clock hall.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They must share the same section of the Hadron Storage Ring (HSR)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About 170 m of the HSR are available for the cooling section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7682FEE-F755-AF6E-6F9E-F48F9C3EBFD2}"/>
              </a:ext>
            </a:extLst>
          </p:cNvPr>
          <p:cNvSpPr/>
          <p:nvPr/>
        </p:nvSpPr>
        <p:spPr>
          <a:xfrm>
            <a:off x="9762634" y="1282851"/>
            <a:ext cx="688490" cy="559397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530892-3149-F339-7885-C3D5884AF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33" y="2991179"/>
            <a:ext cx="6322634" cy="312185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B7D1D2-8C24-B04F-D7CC-2EB33DEF2B4F}"/>
              </a:ext>
            </a:extLst>
          </p:cNvPr>
          <p:cNvSpPr txBox="1"/>
          <p:nvPr/>
        </p:nvSpPr>
        <p:spPr>
          <a:xfrm>
            <a:off x="5382978" y="3429000"/>
            <a:ext cx="1793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ZOOM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5D0C8F-7790-8573-4176-211F8B0D09ED}"/>
              </a:ext>
            </a:extLst>
          </p:cNvPr>
          <p:cNvSpPr txBox="1"/>
          <p:nvPr/>
        </p:nvSpPr>
        <p:spPr>
          <a:xfrm>
            <a:off x="3000750" y="5519405"/>
            <a:ext cx="287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 MeV Low-Energy cooler  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DFDC9DBB-80A0-74D4-C188-9E6A72E55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52" y="925430"/>
            <a:ext cx="5118569" cy="5007139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3891208-2685-22D1-3E2D-55281A98EF43}"/>
              </a:ext>
            </a:extLst>
          </p:cNvPr>
          <p:cNvSpPr/>
          <p:nvPr/>
        </p:nvSpPr>
        <p:spPr>
          <a:xfrm rot="20457867">
            <a:off x="9916886" y="1992086"/>
            <a:ext cx="772885" cy="99909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59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7DA9490-11B5-8AE6-9CE4-5307582AD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89450" y="1302067"/>
            <a:ext cx="4702550" cy="39541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5570F0-868C-72C3-4B22-139E5FC2A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922" y="1080195"/>
            <a:ext cx="5132576" cy="43363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4D61B2-B70F-E224-7C3B-7CCA37C4A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611" y="24714"/>
            <a:ext cx="10515600" cy="575244"/>
          </a:xfrm>
        </p:spPr>
        <p:txBody>
          <a:bodyPr>
            <a:normAutofit fontScale="90000"/>
          </a:bodyPr>
          <a:lstStyle/>
          <a:p>
            <a:r>
              <a:rPr lang="en-US" dirty="0"/>
              <a:t>Numbers of turns consideration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9DA516-2264-87DF-C9D0-FDF66B598A91}"/>
              </a:ext>
            </a:extLst>
          </p:cNvPr>
          <p:cNvSpPr txBox="1"/>
          <p:nvPr/>
        </p:nvSpPr>
        <p:spPr>
          <a:xfrm>
            <a:off x="158611" y="726252"/>
            <a:ext cx="11567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How many times we can reuse electron bunch before its emittance degrades</a:t>
            </a:r>
          </a:p>
          <a:p>
            <a:r>
              <a:rPr lang="en-US" sz="2000" dirty="0"/>
              <a:t>is nonlinear space charge effect from protons to electron in the cooling section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4F47B4-B98C-8989-E90A-5F91848869A9}"/>
                  </a:ext>
                </a:extLst>
              </p:cNvPr>
              <p:cNvSpPr txBox="1"/>
              <p:nvPr/>
            </p:nvSpPr>
            <p:spPr>
              <a:xfrm>
                <a:off x="2281623" y="5832044"/>
                <a:ext cx="765844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>
                    <a:solidFill>
                      <a:srgbClr val="0000FF"/>
                    </a:solidFill>
                  </a:rPr>
                  <a:t>the final distribution is well contained within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  <m:r>
                      <a:rPr lang="en-US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endParaRPr lang="en-US" sz="28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4F47B4-B98C-8989-E90A-5F9184886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623" y="5832044"/>
                <a:ext cx="7658443" cy="523220"/>
              </a:xfrm>
              <a:prstGeom prst="rect">
                <a:avLst/>
              </a:prstGeom>
              <a:blipFill>
                <a:blip r:embed="rId4"/>
                <a:stretch>
                  <a:fillRect l="-1656" t="-11905" r="-6623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5CBECA-2983-645C-AF82-DC502DC06869}"/>
                  </a:ext>
                </a:extLst>
              </p:cNvPr>
              <p:cNvSpPr txBox="1"/>
              <p:nvPr/>
            </p:nvSpPr>
            <p:spPr>
              <a:xfrm>
                <a:off x="3279290" y="1466912"/>
                <a:ext cx="4274242" cy="18782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1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𝑞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𝑞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num>
                            <m:den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den>
                          </m:f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𝑑𝑞</m:t>
                          </m:r>
                        </m:e>
                      </m:nary>
                      <m:r>
                        <a:rPr lang="en-US" sz="1400" i="1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n-US" sz="14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      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1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𝑞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1400" i="1">
                                                  <a:latin typeface="Cambria Math" panose="02040503050406030204" pitchFamily="18" charset="0"/>
                                                </a:rPr>
                                                <m:t>𝑞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num>
                            <m:den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den>
                          </m:f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𝑑𝑞</m:t>
                          </m:r>
                        </m:e>
                      </m:nary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5CBECA-2983-645C-AF82-DC502DC06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9290" y="1466912"/>
                <a:ext cx="4274242" cy="1878271"/>
              </a:xfrm>
              <a:prstGeom prst="rect">
                <a:avLst/>
              </a:prstGeom>
              <a:blipFill>
                <a:blip r:embed="rId5"/>
                <a:stretch>
                  <a:fillRect t="-30872" b="-577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EA53A04-997C-5A25-5B3B-E96F4AA6E2E2}"/>
              </a:ext>
            </a:extLst>
          </p:cNvPr>
          <p:cNvSpPr txBox="1"/>
          <p:nvPr/>
        </p:nvSpPr>
        <p:spPr>
          <a:xfrm>
            <a:off x="158612" y="5375628"/>
            <a:ext cx="119044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Results of 6 turns tracking with 100k particles for cooling parameters at the 275 GeV storage energy shows :</a:t>
            </a:r>
          </a:p>
        </p:txBody>
      </p:sp>
    </p:spTree>
    <p:extLst>
      <p:ext uri="{BB962C8B-B14F-4D97-AF65-F5344CB8AC3E}">
        <p14:creationId xmlns:p14="http://schemas.microsoft.com/office/powerpoint/2010/main" val="1038211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ontent Placeholder 5">
            <a:extLst>
              <a:ext uri="{FF2B5EF4-FFF2-40B4-BE49-F238E27FC236}">
                <a16:creationId xmlns:a16="http://schemas.microsoft.com/office/drawing/2014/main" id="{990A180E-A9BC-AE48-9461-FEC1EAE41F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3825674"/>
              </p:ext>
            </p:extLst>
          </p:nvPr>
        </p:nvGraphicFramePr>
        <p:xfrm>
          <a:off x="285862" y="730646"/>
          <a:ext cx="6916604" cy="4294407"/>
        </p:xfrm>
        <a:graphic>
          <a:graphicData uri="http://schemas.openxmlformats.org/drawingml/2006/table">
            <a:tbl>
              <a:tblPr/>
              <a:tblGrid>
                <a:gridCol w="3664505">
                  <a:extLst>
                    <a:ext uri="{9D8B030D-6E8A-4147-A177-3AD203B41FA5}">
                      <a16:colId xmlns:a16="http://schemas.microsoft.com/office/drawing/2014/main" val="3704746532"/>
                    </a:ext>
                  </a:extLst>
                </a:gridCol>
                <a:gridCol w="1025118">
                  <a:extLst>
                    <a:ext uri="{9D8B030D-6E8A-4147-A177-3AD203B41FA5}">
                      <a16:colId xmlns:a16="http://schemas.microsoft.com/office/drawing/2014/main" val="2880720275"/>
                    </a:ext>
                  </a:extLst>
                </a:gridCol>
                <a:gridCol w="1213647">
                  <a:extLst>
                    <a:ext uri="{9D8B030D-6E8A-4147-A177-3AD203B41FA5}">
                      <a16:colId xmlns:a16="http://schemas.microsoft.com/office/drawing/2014/main" val="2766023877"/>
                    </a:ext>
                  </a:extLst>
                </a:gridCol>
                <a:gridCol w="1013334">
                  <a:extLst>
                    <a:ext uri="{9D8B030D-6E8A-4147-A177-3AD203B41FA5}">
                      <a16:colId xmlns:a16="http://schemas.microsoft.com/office/drawing/2014/main" val="810468834"/>
                    </a:ext>
                  </a:extLst>
                </a:gridCol>
              </a:tblGrid>
              <a:tr h="238444">
                <a:tc>
                  <a:txBody>
                    <a:bodyPr/>
                    <a:lstStyle/>
                    <a:p>
                      <a:r>
                        <a:rPr lang="en-US" sz="1600" b="1" dirty="0">
                          <a:effectLst/>
                          <a:latin typeface="Helvetica" pitchFamily="2" charset="0"/>
                        </a:rPr>
                        <a:t>Proton Energy , GeV</a:t>
                      </a:r>
                      <a:endParaRPr lang="en-US" sz="1600" dirty="0">
                        <a:effectLst/>
                        <a:latin typeface="Helvetica" pitchFamily="2" charset="0"/>
                      </a:endParaRP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>
                          <a:effectLst/>
                          <a:latin typeface="Helvetica" pitchFamily="2" charset="0"/>
                        </a:rPr>
                        <a:t>275</a:t>
                      </a:r>
                      <a:endParaRPr lang="en-US" sz="1600">
                        <a:effectLst/>
                        <a:latin typeface="Helvetica" pitchFamily="2" charset="0"/>
                      </a:endParaRP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>
                          <a:effectLst/>
                          <a:latin typeface="Helvetica" pitchFamily="2" charset="0"/>
                        </a:rPr>
                        <a:t>100</a:t>
                      </a:r>
                      <a:endParaRPr lang="en-US" sz="1600">
                        <a:effectLst/>
                        <a:latin typeface="Helvetica" pitchFamily="2" charset="0"/>
                      </a:endParaRP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>
                          <a:effectLst/>
                          <a:latin typeface="Helvetica" pitchFamily="2" charset="0"/>
                        </a:rPr>
                        <a:t>41</a:t>
                      </a:r>
                      <a:endParaRPr lang="en-US" sz="1600" dirty="0">
                        <a:effectLst/>
                        <a:latin typeface="Helvetica" pitchFamily="2" charset="0"/>
                      </a:endParaRP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052187"/>
                  </a:ext>
                </a:extLst>
              </a:tr>
              <a:tr h="238444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Helvetica" pitchFamily="2" charset="0"/>
                        </a:rPr>
                        <a:t>Ne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3.00E+10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1.25E+10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4.00E+09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449233"/>
                  </a:ext>
                </a:extLst>
              </a:tr>
              <a:tr h="238444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Helvetica" pitchFamily="2" charset="0"/>
                        </a:rPr>
                        <a:t>Qe, nC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5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2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0.64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8609761"/>
                  </a:ext>
                </a:extLst>
              </a:tr>
              <a:tr h="238444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Helvetica" pitchFamily="2" charset="0"/>
                        </a:rPr>
                        <a:t>Rms bunch length, cm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2.5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2.5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2.5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9769150"/>
                  </a:ext>
                </a:extLst>
              </a:tr>
              <a:tr h="238444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Peak Current, A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24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10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3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4341657"/>
                  </a:ext>
                </a:extLst>
              </a:tr>
              <a:tr h="238444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Helvetica" pitchFamily="2" charset="0"/>
                        </a:rPr>
                        <a:t>Rep rate, MHz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98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98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98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6616173"/>
                  </a:ext>
                </a:extLst>
              </a:tr>
              <a:tr h="238444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I ave in CS, mA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490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196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Helvetica" pitchFamily="2" charset="0"/>
                        </a:rPr>
                        <a:t>63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6601754"/>
                  </a:ext>
                </a:extLst>
              </a:tr>
              <a:tr h="238444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Helvetica" pitchFamily="2" charset="0"/>
                        </a:rPr>
                        <a:t>N _rec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7-9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3-4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1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6096119"/>
                  </a:ext>
                </a:extLst>
              </a:tr>
              <a:tr h="238444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8000"/>
                          </a:solidFill>
                          <a:effectLst/>
                          <a:latin typeface="Helvetica" pitchFamily="2" charset="0"/>
                        </a:rPr>
                        <a:t>Iav Gun, mA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rgbClr val="008000"/>
                          </a:solidFill>
                          <a:effectLst/>
                          <a:latin typeface="Helvetica" pitchFamily="2" charset="0"/>
                        </a:rPr>
                        <a:t>70-54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rgbClr val="008000"/>
                          </a:solidFill>
                          <a:effectLst/>
                          <a:latin typeface="Helvetica" pitchFamily="2" charset="0"/>
                        </a:rPr>
                        <a:t>65-49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solidFill>
                            <a:srgbClr val="008000"/>
                          </a:solidFill>
                          <a:effectLst/>
                          <a:latin typeface="Helvetica" pitchFamily="2" charset="0"/>
                        </a:rPr>
                        <a:t>63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877863"/>
                  </a:ext>
                </a:extLst>
              </a:tr>
              <a:tr h="456109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Helvetica" pitchFamily="2" charset="0"/>
                        </a:rPr>
                        <a:t>Rms energy Spread in CS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3.00E-04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3.00E-04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3.00E-04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095609"/>
                  </a:ext>
                </a:extLst>
              </a:tr>
              <a:tr h="456109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Helvetica" pitchFamily="2" charset="0"/>
                        </a:rPr>
                        <a:t>RMS Angular spread in CS, rad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5.20E-06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1.70E-05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2.60E-05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999558"/>
                  </a:ext>
                </a:extLst>
              </a:tr>
              <a:tr h="456109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Helvetica" pitchFamily="2" charset="0"/>
                        </a:rPr>
                        <a:t>RMS Normilized Emittance, m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2.00E-06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1.50E-06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1.50E-06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868812"/>
                  </a:ext>
                </a:extLst>
              </a:tr>
              <a:tr h="238444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Cooling </a:t>
                      </a:r>
                      <a:r>
                        <a:rPr lang="en-US" sz="1600" dirty="0" err="1">
                          <a:effectLst/>
                          <a:latin typeface="Helvetica" pitchFamily="2" charset="0"/>
                        </a:rPr>
                        <a:t>Time_x</a:t>
                      </a:r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Helvetica" pitchFamily="2" charset="0"/>
                        </a:rPr>
                        <a:t>hrs</a:t>
                      </a:r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 *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1.8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1.9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2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205538"/>
                  </a:ext>
                </a:extLst>
              </a:tr>
              <a:tr h="238444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Cooling </a:t>
                      </a:r>
                      <a:r>
                        <a:rPr lang="en-US" sz="1600" dirty="0" err="1">
                          <a:effectLst/>
                          <a:latin typeface="Helvetica" pitchFamily="2" charset="0"/>
                        </a:rPr>
                        <a:t>Time_y</a:t>
                      </a:r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Helvetica" pitchFamily="2" charset="0"/>
                        </a:rPr>
                        <a:t>hrs</a:t>
                      </a:r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 *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3.6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3.9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1.8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7789590"/>
                  </a:ext>
                </a:extLst>
              </a:tr>
              <a:tr h="238444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Cooling </a:t>
                      </a:r>
                      <a:r>
                        <a:rPr lang="en-US" sz="1600" dirty="0" err="1">
                          <a:effectLst/>
                          <a:latin typeface="Helvetica" pitchFamily="2" charset="0"/>
                        </a:rPr>
                        <a:t>Time_z</a:t>
                      </a:r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Helvetica" pitchFamily="2" charset="0"/>
                        </a:rPr>
                        <a:t>hrs</a:t>
                      </a:r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 *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2.9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  <a:latin typeface="Helvetica" pitchFamily="2" charset="0"/>
                        </a:rPr>
                        <a:t>1.6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effectLst/>
                          <a:latin typeface="Helvetica" pitchFamily="2" charset="0"/>
                        </a:rPr>
                        <a:t>1</a:t>
                      </a:r>
                    </a:p>
                  </a:txBody>
                  <a:tcPr marL="41969" marR="41969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3949646"/>
                  </a:ext>
                </a:extLst>
              </a:tr>
            </a:tbl>
          </a:graphicData>
        </a:graphic>
      </p:graphicFrame>
      <p:pic>
        <p:nvPicPr>
          <p:cNvPr id="16" name="Picture 15" descr="A graph of a function&#10;&#10;Description automatically generated">
            <a:extLst>
              <a:ext uri="{FF2B5EF4-FFF2-40B4-BE49-F238E27FC236}">
                <a16:creationId xmlns:a16="http://schemas.microsoft.com/office/drawing/2014/main" id="{949E591F-F9D2-2F96-D40D-773176782C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866" y="4253291"/>
            <a:ext cx="3151134" cy="2100756"/>
          </a:xfrm>
          <a:prstGeom prst="rect">
            <a:avLst/>
          </a:prstGeom>
        </p:spPr>
      </p:pic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E234BDA0-7EE2-4831-2FCA-4F70CB5722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0929" y="738175"/>
            <a:ext cx="2787267" cy="18581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95E01A6-7575-CDDF-5765-1F7E28F352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78945" y="2476985"/>
            <a:ext cx="2856045" cy="19040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85F067-3216-CC32-8C3B-23F60C67C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804" y="-297657"/>
            <a:ext cx="12189032" cy="1325563"/>
          </a:xfrm>
        </p:spPr>
        <p:txBody>
          <a:bodyPr>
            <a:normAutofit/>
          </a:bodyPr>
          <a:lstStyle/>
          <a:p>
            <a:r>
              <a:rPr lang="en-US" sz="3600" dirty="0"/>
              <a:t>Basic required parameters for different protons energies at EIC*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36ED7D-F125-3B75-9486-2C47A44C45ED}"/>
              </a:ext>
            </a:extLst>
          </p:cNvPr>
          <p:cNvSpPr txBox="1"/>
          <p:nvPr/>
        </p:nvSpPr>
        <p:spPr>
          <a:xfrm>
            <a:off x="8111575" y="2778490"/>
            <a:ext cx="1327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100 GeV protons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831962-21B0-6FA1-5DF9-A14995D0570D}"/>
              </a:ext>
            </a:extLst>
          </p:cNvPr>
          <p:cNvSpPr txBox="1"/>
          <p:nvPr/>
        </p:nvSpPr>
        <p:spPr>
          <a:xfrm>
            <a:off x="8023038" y="4759554"/>
            <a:ext cx="16815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275 GeV protons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A53DC7-2596-8EFD-4791-6290F3A730E8}"/>
              </a:ext>
            </a:extLst>
          </p:cNvPr>
          <p:cNvSpPr txBox="1"/>
          <p:nvPr/>
        </p:nvSpPr>
        <p:spPr>
          <a:xfrm>
            <a:off x="8111575" y="887838"/>
            <a:ext cx="15044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41 GeV protons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548A75-493E-2B24-C6C0-CC4569DED646}"/>
              </a:ext>
            </a:extLst>
          </p:cNvPr>
          <p:cNvSpPr txBox="1"/>
          <p:nvPr/>
        </p:nvSpPr>
        <p:spPr>
          <a:xfrm>
            <a:off x="285862" y="5170560"/>
            <a:ext cx="699254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 The cooling rates assumed 177 m cooling cooling section and averaging by beta- and synchrotron oscillations of protons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16AE0B3-C094-7707-17CA-4D280B849445}"/>
              </a:ext>
            </a:extLst>
          </p:cNvPr>
          <p:cNvSpPr/>
          <p:nvPr/>
        </p:nvSpPr>
        <p:spPr>
          <a:xfrm>
            <a:off x="5214916" y="717694"/>
            <a:ext cx="2063488" cy="443991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FC4FE9-5B2C-3B98-89C3-5BD00DB5CB73}"/>
              </a:ext>
            </a:extLst>
          </p:cNvPr>
          <p:cNvSpPr txBox="1"/>
          <p:nvPr/>
        </p:nvSpPr>
        <p:spPr>
          <a:xfrm>
            <a:off x="-1" y="5817140"/>
            <a:ext cx="9704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*) After several rounds of optimization and cooling rates redistribution. </a:t>
            </a:r>
          </a:p>
          <a:p>
            <a:r>
              <a:rPr lang="en-US" dirty="0"/>
              <a:t>For details how to effectively use redistribution see Sergei </a:t>
            </a:r>
            <a:r>
              <a:rPr lang="en-US" dirty="0" err="1"/>
              <a:t>Seletskiy’s</a:t>
            </a:r>
            <a:r>
              <a:rPr lang="en-US" dirty="0"/>
              <a:t>  talk TUB1 at this workshop</a:t>
            </a:r>
          </a:p>
        </p:txBody>
      </p:sp>
    </p:spTree>
    <p:extLst>
      <p:ext uri="{BB962C8B-B14F-4D97-AF65-F5344CB8AC3E}">
        <p14:creationId xmlns:p14="http://schemas.microsoft.com/office/powerpoint/2010/main" val="491442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13706-E7EB-3711-28BE-CEB9FFFFD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158298"/>
            <a:ext cx="10515600" cy="315912"/>
          </a:xfrm>
        </p:spPr>
        <p:txBody>
          <a:bodyPr>
            <a:normAutofit fontScale="90000"/>
          </a:bodyPr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1AAD8C-ACDB-EF6E-D990-2A4348AC0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56" y="750782"/>
            <a:ext cx="5987144" cy="5575877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/>
              <a:t>High average current operation of injector</a:t>
            </a:r>
          </a:p>
          <a:p>
            <a:endParaRPr lang="en-US" dirty="0"/>
          </a:p>
          <a:p>
            <a:r>
              <a:rPr lang="en-US" dirty="0"/>
              <a:t>High bunch charge operation</a:t>
            </a:r>
          </a:p>
          <a:p>
            <a:endParaRPr lang="en-US" dirty="0"/>
          </a:p>
          <a:p>
            <a:r>
              <a:rPr lang="en-US" dirty="0"/>
              <a:t>High peak current operation</a:t>
            </a:r>
          </a:p>
          <a:p>
            <a:endParaRPr lang="en-US" dirty="0"/>
          </a:p>
          <a:p>
            <a:r>
              <a:rPr lang="en-US" dirty="0"/>
              <a:t>Produce and preserve small energy spread and emittances for the high intensity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And how to provide a fast kick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AA4B86-E9AB-FA97-412B-9AE3F879F6AC}"/>
              </a:ext>
            </a:extLst>
          </p:cNvPr>
          <p:cNvSpPr txBox="1"/>
          <p:nvPr/>
        </p:nvSpPr>
        <p:spPr>
          <a:xfrm>
            <a:off x="6455229" y="0"/>
            <a:ext cx="47461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&amp; Mitigation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4EAC78E-655B-901A-8847-CF6B53979D61}"/>
              </a:ext>
            </a:extLst>
          </p:cNvPr>
          <p:cNvSpPr txBox="1">
            <a:spLocks/>
          </p:cNvSpPr>
          <p:nvPr/>
        </p:nvSpPr>
        <p:spPr>
          <a:xfrm>
            <a:off x="6326659" y="750782"/>
            <a:ext cx="5756484" cy="5489379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Reuse the same bunch several times (fast kickers)</a:t>
            </a:r>
          </a:p>
          <a:p>
            <a:r>
              <a:rPr lang="en-US" dirty="0"/>
              <a:t>Use low frequency RF at least at low energy injection  ~15 MeV</a:t>
            </a:r>
          </a:p>
          <a:p>
            <a:endParaRPr lang="en-US" dirty="0"/>
          </a:p>
          <a:p>
            <a:r>
              <a:rPr lang="en-US" dirty="0"/>
              <a:t>Do Not over compress bunch instead  use bunch length comparable with hadrons bunch length 3-5 cm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Next slide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015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4DA88-0CC3-973D-02A5-551B6D2F2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669" y="89481"/>
            <a:ext cx="10515600" cy="719604"/>
          </a:xfrm>
        </p:spPr>
        <p:txBody>
          <a:bodyPr>
            <a:normAutofit/>
          </a:bodyPr>
          <a:lstStyle/>
          <a:p>
            <a:r>
              <a:rPr lang="en-US" sz="3600" dirty="0"/>
              <a:t>What about kickers?</a:t>
            </a:r>
          </a:p>
        </p:txBody>
      </p:sp>
      <p:pic>
        <p:nvPicPr>
          <p:cNvPr id="7" name="Content Placeholder 6" descr="A diagram of a car engine&#10;&#10;Description automatically generated with medium confidence">
            <a:extLst>
              <a:ext uri="{FF2B5EF4-FFF2-40B4-BE49-F238E27FC236}">
                <a16:creationId xmlns:a16="http://schemas.microsoft.com/office/drawing/2014/main" id="{27060732-4A1E-971F-B090-5F13476797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988" y="878016"/>
            <a:ext cx="5284633" cy="3395578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C4C5B9-324A-916F-E69C-AF9F05D51B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235" y="2294301"/>
            <a:ext cx="5644681" cy="28238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3A21B04-480D-6F2F-67E1-15F5DA80E394}"/>
              </a:ext>
            </a:extLst>
          </p:cNvPr>
          <p:cNvSpPr txBox="1"/>
          <p:nvPr/>
        </p:nvSpPr>
        <p:spPr>
          <a:xfrm>
            <a:off x="7149839" y="325677"/>
            <a:ext cx="4739244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Operation of harmonic  kicker with beam was demonstrated  at </a:t>
            </a:r>
            <a:r>
              <a:rPr lang="en-US" b="1" dirty="0" err="1"/>
              <a:t>Jlab</a:t>
            </a:r>
            <a:r>
              <a:rPr lang="en-US" b="1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817925-C420-3B59-FB3E-7747F1682856}"/>
              </a:ext>
            </a:extLst>
          </p:cNvPr>
          <p:cNvSpPr txBox="1"/>
          <p:nvPr/>
        </p:nvSpPr>
        <p:spPr>
          <a:xfrm>
            <a:off x="1449524" y="2294300"/>
            <a:ext cx="3164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Blue trace - RF wave form</a:t>
            </a:r>
          </a:p>
          <a:p>
            <a:r>
              <a:rPr lang="en-US" dirty="0"/>
              <a:t>Red dots - electron bunches </a:t>
            </a:r>
          </a:p>
        </p:txBody>
      </p:sp>
      <p:pic>
        <p:nvPicPr>
          <p:cNvPr id="12" name="Picture 11" descr="A graph with a red line and blue dots&#10;&#10;Description automatically generated">
            <a:extLst>
              <a:ext uri="{FF2B5EF4-FFF2-40B4-BE49-F238E27FC236}">
                <a16:creationId xmlns:a16="http://schemas.microsoft.com/office/drawing/2014/main" id="{9B4CB328-7908-F162-BB5D-C40F7C8A99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7895" y="4298058"/>
            <a:ext cx="2855870" cy="223426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CF8B3AC-E7E7-8249-4133-D101E7CEC961}"/>
              </a:ext>
            </a:extLst>
          </p:cNvPr>
          <p:cNvSpPr/>
          <p:nvPr/>
        </p:nvSpPr>
        <p:spPr>
          <a:xfrm>
            <a:off x="6502496" y="369104"/>
            <a:ext cx="5804649" cy="6174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close-up of a machine&#10;&#10;Description automatically generated">
            <a:extLst>
              <a:ext uri="{FF2B5EF4-FFF2-40B4-BE49-F238E27FC236}">
                <a16:creationId xmlns:a16="http://schemas.microsoft.com/office/drawing/2014/main" id="{E9203FE6-13C2-E909-FC1C-802A974C37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7334" y="4425269"/>
            <a:ext cx="2119519" cy="19684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4E29977-C128-953A-06FE-18573220BED5}"/>
              </a:ext>
            </a:extLst>
          </p:cNvPr>
          <p:cNvSpPr txBox="1"/>
          <p:nvPr/>
        </p:nvSpPr>
        <p:spPr>
          <a:xfrm>
            <a:off x="484663" y="5191458"/>
            <a:ext cx="4858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Kicker fundamental 10.95 MHz (1/9</a:t>
            </a:r>
            <a:r>
              <a:rPr lang="en-US" baseline="30000" dirty="0"/>
              <a:t>th</a:t>
            </a:r>
            <a:r>
              <a:rPr lang="en-US" dirty="0"/>
              <a:t> of the proton bunches rep. rate 98 MHz)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703018-54AA-0D5A-DCB8-1E006F9A80C7}"/>
              </a:ext>
            </a:extLst>
          </p:cNvPr>
          <p:cNvSpPr txBox="1"/>
          <p:nvPr/>
        </p:nvSpPr>
        <p:spPr>
          <a:xfrm>
            <a:off x="297093" y="1574696"/>
            <a:ext cx="5473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the highest energy we would need to kick every 9</a:t>
            </a:r>
            <a:r>
              <a:rPr lang="en-US" baseline="30000" dirty="0"/>
              <a:t>th</a:t>
            </a:r>
            <a:r>
              <a:rPr lang="en-US" dirty="0"/>
              <a:t> bunch in and out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D996B05-46CC-EF83-01CF-460D1438ECB2}"/>
                  </a:ext>
                </a:extLst>
              </p:cNvPr>
              <p:cNvSpPr txBox="1"/>
              <p:nvPr/>
            </p:nvSpPr>
            <p:spPr>
              <a:xfrm>
                <a:off x="217090" y="855092"/>
                <a:ext cx="619691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dirty="0"/>
                  <a:t>The overall length of e-bunches is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𝐧𝐬</m:t>
                    </m:r>
                  </m:oMath>
                </a14:m>
                <a:endParaRPr lang="en-US" b="1" dirty="0"/>
              </a:p>
              <a:p>
                <a:r>
                  <a:rPr lang="en-US" b="1" dirty="0"/>
                  <a:t>Repetition frequency in the recirculating ring is 98 MHz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D996B05-46CC-EF83-01CF-460D1438EC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090" y="855092"/>
                <a:ext cx="6196912" cy="646331"/>
              </a:xfrm>
              <a:prstGeom prst="rect">
                <a:avLst/>
              </a:prstGeom>
              <a:blipFill>
                <a:blip r:embed="rId6"/>
                <a:stretch>
                  <a:fillRect l="-1025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9157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energy spread&#10;&#10;Description automatically generated">
            <a:extLst>
              <a:ext uri="{FF2B5EF4-FFF2-40B4-BE49-F238E27FC236}">
                <a16:creationId xmlns:a16="http://schemas.microsoft.com/office/drawing/2014/main" id="{8E7070B0-E1AF-9661-EB4B-3716434D8B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164" y="610470"/>
            <a:ext cx="5684813" cy="43315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D7E2A1-8CE5-3FEC-F819-AE4705629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60" y="-160967"/>
            <a:ext cx="12023640" cy="975160"/>
          </a:xfrm>
        </p:spPr>
        <p:txBody>
          <a:bodyPr>
            <a:noAutofit/>
          </a:bodyPr>
          <a:lstStyle/>
          <a:p>
            <a:r>
              <a:rPr lang="en-US" sz="2800" dirty="0"/>
              <a:t>LEC 197MHz SRF Injector simulation for 2.5 </a:t>
            </a:r>
            <a:r>
              <a:rPr lang="en-US" sz="2800" dirty="0" err="1"/>
              <a:t>nC</a:t>
            </a:r>
            <a:r>
              <a:rPr lang="en-US" sz="2800" dirty="0"/>
              <a:t> bunch charge (example)  </a:t>
            </a:r>
          </a:p>
        </p:txBody>
      </p:sp>
      <p:pic>
        <p:nvPicPr>
          <p:cNvPr id="9" name="Content Placeholder 8" descr="A graph of energy spread&#10;&#10;Description automatically generated">
            <a:extLst>
              <a:ext uri="{FF2B5EF4-FFF2-40B4-BE49-F238E27FC236}">
                <a16:creationId xmlns:a16="http://schemas.microsoft.com/office/drawing/2014/main" id="{B5EFD551-6344-72D8-D0FC-9FC79FAA52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453" y="1199324"/>
            <a:ext cx="2769774" cy="2120074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5933A5B-80AA-1051-CE26-FDEB91923853}"/>
              </a:ext>
            </a:extLst>
          </p:cNvPr>
          <p:cNvSpPr txBox="1"/>
          <p:nvPr/>
        </p:nvSpPr>
        <p:spPr>
          <a:xfrm>
            <a:off x="8793271" y="2497825"/>
            <a:ext cx="2375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Rms energy spread 4.5e-4</a:t>
            </a:r>
          </a:p>
        </p:txBody>
      </p:sp>
      <p:pic>
        <p:nvPicPr>
          <p:cNvPr id="14" name="Picture 13" descr="A graph of a number of emittances&#10;&#10;Description automatically generated">
            <a:extLst>
              <a:ext uri="{FF2B5EF4-FFF2-40B4-BE49-F238E27FC236}">
                <a16:creationId xmlns:a16="http://schemas.microsoft.com/office/drawing/2014/main" id="{A667FB33-0F60-EC8C-23E0-140452D954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171" y="814193"/>
            <a:ext cx="5408399" cy="41278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6A74FE2-805F-D08E-FB23-6A92C99E9356}"/>
              </a:ext>
            </a:extLst>
          </p:cNvPr>
          <p:cNvSpPr txBox="1"/>
          <p:nvPr/>
        </p:nvSpPr>
        <p:spPr>
          <a:xfrm>
            <a:off x="2762225" y="2996232"/>
            <a:ext cx="2375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Rms normalized emittance &lt;2 um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C8F09EC-AB0A-1E74-BDBD-5CEE64D67FC8}"/>
              </a:ext>
            </a:extLst>
          </p:cNvPr>
          <p:cNvCxnSpPr/>
          <p:nvPr/>
        </p:nvCxnSpPr>
        <p:spPr>
          <a:xfrm flipH="1" flipV="1">
            <a:off x="10484285" y="2497825"/>
            <a:ext cx="1170410" cy="19990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177992B1-383D-A45E-D423-E204D8644B0B}"/>
              </a:ext>
            </a:extLst>
          </p:cNvPr>
          <p:cNvGrpSpPr/>
          <p:nvPr/>
        </p:nvGrpSpPr>
        <p:grpSpPr>
          <a:xfrm>
            <a:off x="1273628" y="5009437"/>
            <a:ext cx="6879771" cy="1164655"/>
            <a:chOff x="1343521" y="3489919"/>
            <a:chExt cx="8964054" cy="156852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911DEF3-1BB0-B014-5B1C-6F47FD54E300}"/>
                </a:ext>
              </a:extLst>
            </p:cNvPr>
            <p:cNvGrpSpPr/>
            <p:nvPr/>
          </p:nvGrpSpPr>
          <p:grpSpPr>
            <a:xfrm>
              <a:off x="1343521" y="3489919"/>
              <a:ext cx="8964054" cy="1528133"/>
              <a:chOff x="1343521" y="981295"/>
              <a:chExt cx="8964054" cy="1528133"/>
            </a:xfrm>
          </p:grpSpPr>
          <p:pic>
            <p:nvPicPr>
              <p:cNvPr id="10" name="Content Placeholder 8">
                <a:extLst>
                  <a:ext uri="{FF2B5EF4-FFF2-40B4-BE49-F238E27FC236}">
                    <a16:creationId xmlns:a16="http://schemas.microsoft.com/office/drawing/2014/main" id="{F5D5C3E7-BC0D-3001-4ED1-F41354BBF8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43521" y="981295"/>
                <a:ext cx="8964054" cy="1418838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64FAF0E-64C1-EB30-2F1F-B10B94304221}"/>
                  </a:ext>
                </a:extLst>
              </p:cNvPr>
              <p:cNvSpPr/>
              <p:nvPr/>
            </p:nvSpPr>
            <p:spPr>
              <a:xfrm>
                <a:off x="4976734" y="1499016"/>
                <a:ext cx="794479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C661C70-5FF1-11BD-D5AD-97B04485AECF}"/>
                  </a:ext>
                </a:extLst>
              </p:cNvPr>
              <p:cNvSpPr/>
              <p:nvPr/>
            </p:nvSpPr>
            <p:spPr>
              <a:xfrm>
                <a:off x="8786734" y="1403004"/>
                <a:ext cx="794479" cy="11064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C95FD43A-F6B8-3C2D-7F4F-A5FE59587B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84425" y="1941226"/>
                <a:ext cx="8202109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40AC6F5E-0AD1-8ECF-B8A7-67590A45DBE2}"/>
                </a:ext>
              </a:extLst>
            </p:cNvPr>
            <p:cNvSpPr/>
            <p:nvPr/>
          </p:nvSpPr>
          <p:spPr>
            <a:xfrm>
              <a:off x="2818151" y="3990944"/>
              <a:ext cx="1349115" cy="1067496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B725E304-9444-37FF-4463-BD55F9C6A3D0}"/>
                </a:ext>
              </a:extLst>
            </p:cNvPr>
            <p:cNvSpPr/>
            <p:nvPr/>
          </p:nvSpPr>
          <p:spPr>
            <a:xfrm>
              <a:off x="5906123" y="3990944"/>
              <a:ext cx="1349115" cy="1067496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B266D32F-E4EC-D4D9-201B-79A4CA4DFAE8}"/>
                </a:ext>
              </a:extLst>
            </p:cNvPr>
            <p:cNvSpPr/>
            <p:nvPr/>
          </p:nvSpPr>
          <p:spPr>
            <a:xfrm>
              <a:off x="7346428" y="3950556"/>
              <a:ext cx="1349115" cy="1067496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02FED83-A0EC-8534-BE87-B29EDC6B3F04}"/>
              </a:ext>
            </a:extLst>
          </p:cNvPr>
          <p:cNvSpPr txBox="1"/>
          <p:nvPr/>
        </p:nvSpPr>
        <p:spPr>
          <a:xfrm>
            <a:off x="7090184" y="5223545"/>
            <a:ext cx="1041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 MeV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F88814-F826-305D-3C7F-43A532E0AE4B}"/>
              </a:ext>
            </a:extLst>
          </p:cNvPr>
          <p:cNvSpPr txBox="1"/>
          <p:nvPr/>
        </p:nvSpPr>
        <p:spPr>
          <a:xfrm>
            <a:off x="10484285" y="5217137"/>
            <a:ext cx="34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9896E0-3A47-D0F9-4C80-177DB09DBA0E}"/>
              </a:ext>
            </a:extLst>
          </p:cNvPr>
          <p:cNvSpPr txBox="1"/>
          <p:nvPr/>
        </p:nvSpPr>
        <p:spPr>
          <a:xfrm>
            <a:off x="8568534" y="5018210"/>
            <a:ext cx="3402524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For High-Energy cooler and 5 </a:t>
            </a:r>
            <a:r>
              <a:rPr lang="en-US" dirty="0" err="1"/>
              <a:t>nC</a:t>
            </a:r>
            <a:r>
              <a:rPr lang="en-US" dirty="0"/>
              <a:t> bunches  we can use the same concept buy reduce RF frequency to 98 MHz</a:t>
            </a:r>
          </a:p>
        </p:txBody>
      </p:sp>
    </p:spTree>
    <p:extLst>
      <p:ext uri="{BB962C8B-B14F-4D97-AF65-F5344CB8AC3E}">
        <p14:creationId xmlns:p14="http://schemas.microsoft.com/office/powerpoint/2010/main" val="2383087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graph with a line&#10;&#10;Description automatically generated with medium confidence">
            <a:extLst>
              <a:ext uri="{FF2B5EF4-FFF2-40B4-BE49-F238E27FC236}">
                <a16:creationId xmlns:a16="http://schemas.microsoft.com/office/drawing/2014/main" id="{81B5EA73-C163-C178-5D75-97EB68CFC8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7406" y="1112108"/>
            <a:ext cx="5535419" cy="41518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EC4AA0-3B8C-3B47-2242-6B79EA752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803" y="87332"/>
            <a:ext cx="11921678" cy="451263"/>
          </a:xfrm>
        </p:spPr>
        <p:txBody>
          <a:bodyPr>
            <a:noAutofit/>
          </a:bodyPr>
          <a:lstStyle/>
          <a:p>
            <a:r>
              <a:rPr lang="en-US" sz="3200" dirty="0"/>
              <a:t>Why we are optimistic about regular cooling  option based on ERL ( p1)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530D6-3AC1-1356-A906-49EC43072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03" y="1029656"/>
            <a:ext cx="5982197" cy="4654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Injector with high current operation 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DC Gun high current test: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FF0000"/>
                </a:solidFill>
              </a:rPr>
              <a:t>50 mA stable </a:t>
            </a:r>
            <a:r>
              <a:rPr lang="en-US" sz="1800" dirty="0"/>
              <a:t>operation for  has been demonstrated in 2022</a:t>
            </a:r>
          </a:p>
          <a:p>
            <a:pPr lvl="1"/>
            <a:r>
              <a:rPr lang="en-US" sz="1800" dirty="0"/>
              <a:t>Short term 60 mA average current  was achieved at lower Gun voltage  in 2024</a:t>
            </a:r>
          </a:p>
          <a:p>
            <a:pPr lvl="1"/>
            <a:r>
              <a:rPr lang="en-US" sz="1800" dirty="0"/>
              <a:t>Until the last week we were limited by 25 kW beam dump power</a:t>
            </a:r>
          </a:p>
          <a:p>
            <a:pPr lvl="1"/>
            <a:r>
              <a:rPr lang="en-US" sz="1800" dirty="0"/>
              <a:t>After additional studies and test run just recently the  LEReC injection beam dump power limit  was increased to 32 kW</a:t>
            </a:r>
          </a:p>
          <a:p>
            <a:pPr marL="457200" lvl="1" indent="0">
              <a:buNone/>
            </a:pPr>
            <a:r>
              <a:rPr lang="en-US" dirty="0"/>
              <a:t>We plan  to demonstrate 80 mA  from the gun this year</a:t>
            </a:r>
            <a:endParaRPr lang="en-US" sz="2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EF1CAB-7E7D-8D29-2116-37944F8D9493}"/>
              </a:ext>
            </a:extLst>
          </p:cNvPr>
          <p:cNvSpPr txBox="1"/>
          <p:nvPr/>
        </p:nvSpPr>
        <p:spPr>
          <a:xfrm>
            <a:off x="6894551" y="5671751"/>
            <a:ext cx="4521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dirty="0" err="1">
                <a:effectLst/>
                <a:latin typeface="Roboto" panose="02000000000000000000" pitchFamily="2" charset="0"/>
              </a:rPr>
              <a:t>Xiaofeng</a:t>
            </a:r>
            <a:r>
              <a:rPr lang="en-US" sz="1600" b="1" i="0" dirty="0">
                <a:effectLst/>
                <a:latin typeface="Roboto" panose="02000000000000000000" pitchFamily="2" charset="0"/>
              </a:rPr>
              <a:t> Gu </a:t>
            </a:r>
            <a:r>
              <a:rPr lang="en-US" sz="1600" b="1" dirty="0"/>
              <a:t>at all “DC gun for Low Energy RHIC Cooler  Project” presented at at ERL’2022</a:t>
            </a:r>
          </a:p>
        </p:txBody>
      </p:sp>
    </p:spTree>
    <p:extLst>
      <p:ext uri="{BB962C8B-B14F-4D97-AF65-F5344CB8AC3E}">
        <p14:creationId xmlns:p14="http://schemas.microsoft.com/office/powerpoint/2010/main" val="19450162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1230B-AF41-54E2-D2A3-783ABC385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B1390-0F41-8695-4043-BF25852F1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186" y="95003"/>
            <a:ext cx="11828814" cy="451263"/>
          </a:xfrm>
        </p:spPr>
        <p:txBody>
          <a:bodyPr>
            <a:noAutofit/>
          </a:bodyPr>
          <a:lstStyle/>
          <a:p>
            <a:r>
              <a:rPr lang="en-US" sz="3200" dirty="0"/>
              <a:t>Why we are optimistic about regular cooling  option based on ERL (p.2)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A8D29-1A8A-2729-4965-031244A86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03" y="733093"/>
            <a:ext cx="5982197" cy="504986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High Charge  Bunch quality </a:t>
            </a:r>
          </a:p>
          <a:p>
            <a:pPr lvl="1"/>
            <a:r>
              <a:rPr lang="en-US" sz="2000" dirty="0"/>
              <a:t>Beam dynamics simulations  for 1 </a:t>
            </a:r>
            <a:r>
              <a:rPr lang="en-US" sz="2000" dirty="0" err="1"/>
              <a:t>nC</a:t>
            </a:r>
            <a:r>
              <a:rPr lang="en-US" sz="2000" dirty="0"/>
              <a:t> and 2.5 </a:t>
            </a:r>
            <a:r>
              <a:rPr lang="en-US" sz="2000" dirty="0" err="1"/>
              <a:t>nC</a:t>
            </a:r>
            <a:r>
              <a:rPr lang="en-US" sz="2000" dirty="0"/>
              <a:t> bunches for the injector using low  frequency RF (197 MHz ) shows good results 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Then we  compress and accelerate these bunches using 591MHz cavity 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Operation with higher bunch charge of  5 </a:t>
            </a:r>
            <a:r>
              <a:rPr lang="en-US" sz="2000" dirty="0" err="1"/>
              <a:t>nC</a:t>
            </a:r>
            <a:r>
              <a:rPr lang="en-US" sz="2000" dirty="0"/>
              <a:t> per bunch  might require use of lower RF frequency in injector (98 MHz)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Or consider using SRF gun 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Long time ago similar studies were performed to use electron cooler for RHIC-II luminosity  upgrade</a:t>
            </a:r>
          </a:p>
          <a:p>
            <a:pPr marL="457200" lvl="1" indent="0">
              <a:buNone/>
            </a:pPr>
            <a:endParaRPr lang="en-US" sz="2000" dirty="0"/>
          </a:p>
          <a:p>
            <a:pPr lvl="1"/>
            <a:r>
              <a:rPr lang="en-US" sz="2000" dirty="0"/>
              <a:t>Bunch quality was satisfied to  </a:t>
            </a:r>
            <a:r>
              <a:rPr lang="en-US" sz="1800" dirty="0"/>
              <a:t>(</a:t>
            </a:r>
            <a:r>
              <a:rPr lang="en-US" sz="1800" dirty="0">
                <a:hlinkClick r:id="rId2"/>
              </a:rPr>
              <a:t>https://epaper.kek.jp/p07/PAPERS/THPMS087.PDF</a:t>
            </a:r>
            <a:r>
              <a:rPr lang="en-US" sz="1800" dirty="0"/>
              <a:t>)</a:t>
            </a:r>
          </a:p>
          <a:p>
            <a:endParaRPr lang="en-US" sz="2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DE39E10-9193-AF47-C228-AC3B15ECB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468" y="1048447"/>
            <a:ext cx="5663357" cy="34924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F3A6DB-CBAC-B2E0-5992-9EF93EC3639C}"/>
              </a:ext>
            </a:extLst>
          </p:cNvPr>
          <p:cNvSpPr txBox="1"/>
          <p:nvPr/>
        </p:nvSpPr>
        <p:spPr>
          <a:xfrm>
            <a:off x="6424995" y="5043031"/>
            <a:ext cx="5497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dirty="0">
                <a:effectLst/>
                <a:latin typeface="Roboto" panose="02000000000000000000" pitchFamily="2" charset="0"/>
              </a:rPr>
              <a:t>Jorg Kewish </a:t>
            </a:r>
            <a:r>
              <a:rPr lang="en-US" sz="1600" b="1" dirty="0"/>
              <a:t>at all “Low Emittance Electron Beams For the RHIC electron cooler gun for  RHIC Cooler  Project” presented at at PAC’ 07</a:t>
            </a:r>
          </a:p>
        </p:txBody>
      </p:sp>
    </p:spTree>
    <p:extLst>
      <p:ext uri="{BB962C8B-B14F-4D97-AF65-F5344CB8AC3E}">
        <p14:creationId xmlns:p14="http://schemas.microsoft.com/office/powerpoint/2010/main" val="26363317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03EC1-C7D4-5170-99B0-C1D72E451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7F7C8-05E2-4F75-D440-145F3AF85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186" y="95003"/>
            <a:ext cx="11809022" cy="451263"/>
          </a:xfrm>
        </p:spPr>
        <p:txBody>
          <a:bodyPr>
            <a:noAutofit/>
          </a:bodyPr>
          <a:lstStyle/>
          <a:p>
            <a:r>
              <a:rPr lang="en-US" sz="3200" dirty="0"/>
              <a:t>What if?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85E15-4DE1-116D-8D1D-A71CF6FD7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03" y="733094"/>
            <a:ext cx="11809022" cy="5451575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Q: What if ERL can only achieve required bunch quality for the less charge/current?  </a:t>
            </a:r>
          </a:p>
          <a:p>
            <a:r>
              <a:rPr lang="en-US" dirty="0"/>
              <a:t>A: We know that the  cooling rate is scaled linearly with a bunch charge then  cooling will still compensate a portion of the IBS resulted heating</a:t>
            </a:r>
          </a:p>
          <a:p>
            <a:r>
              <a:rPr lang="en-US" dirty="0"/>
              <a:t> The regular cooling still capable to  provide a boost to integrated luminosity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61667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DBF50-54AA-45BF-9522-69D1DAD67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895" y="0"/>
            <a:ext cx="8328991" cy="564142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282BB-085D-4FC7-BC6E-068B3381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384" y="967947"/>
            <a:ext cx="6803690" cy="4316571"/>
          </a:xfrm>
        </p:spPr>
        <p:txBody>
          <a:bodyPr>
            <a:normAutofit/>
          </a:bodyPr>
          <a:lstStyle/>
          <a:p>
            <a:r>
              <a:rPr lang="en-US" dirty="0"/>
              <a:t>Motivation </a:t>
            </a:r>
          </a:p>
          <a:p>
            <a:r>
              <a:rPr lang="en-US" dirty="0"/>
              <a:t>Why regular electron cooler</a:t>
            </a:r>
          </a:p>
          <a:p>
            <a:r>
              <a:rPr lang="en-US" dirty="0"/>
              <a:t>Required beam parameters</a:t>
            </a:r>
          </a:p>
          <a:p>
            <a:r>
              <a:rPr lang="en-US" dirty="0"/>
              <a:t>Challenges and our vision </a:t>
            </a:r>
          </a:p>
          <a:p>
            <a:r>
              <a:rPr lang="en-US" dirty="0"/>
              <a:t>Conclusion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CDBE0FE-796D-500A-AFE1-17E364027471}"/>
              </a:ext>
            </a:extLst>
          </p:cNvPr>
          <p:cNvSpPr/>
          <p:nvPr/>
        </p:nvSpPr>
        <p:spPr>
          <a:xfrm>
            <a:off x="9762634" y="1282851"/>
            <a:ext cx="688490" cy="559397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D38687E-0A63-133C-2EAC-02DEE3A20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2872" y="796395"/>
            <a:ext cx="5382382" cy="526520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A90709F8-977B-CB21-3CD7-125A0C36D2FF}"/>
              </a:ext>
            </a:extLst>
          </p:cNvPr>
          <p:cNvSpPr/>
          <p:nvPr/>
        </p:nvSpPr>
        <p:spPr>
          <a:xfrm rot="20457867">
            <a:off x="9536442" y="1940970"/>
            <a:ext cx="772885" cy="99909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001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6AF0E-21CE-8391-E936-596E25848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81038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3922B-EAD8-2831-74FC-773EFD2E5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924" y="827903"/>
            <a:ext cx="11936627" cy="512805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Regular electron cooling of hadrons at high energy required 100s of mA average  electron beam current which is in order of magnitude what is currently demonstrated in ERLs</a:t>
            </a:r>
          </a:p>
          <a:p>
            <a:r>
              <a:rPr lang="en-US" sz="2400" dirty="0"/>
              <a:t>In order to, reduce injector operation current we proposed to use the same electron bunch several times</a:t>
            </a:r>
          </a:p>
          <a:p>
            <a:r>
              <a:rPr lang="en-US" sz="2400" dirty="0"/>
              <a:t>Bunch intensity and bunch quality requirement for 3 different energies  has been discussed</a:t>
            </a:r>
          </a:p>
          <a:p>
            <a:r>
              <a:rPr lang="en-US" sz="2400" dirty="0"/>
              <a:t>At  very first look, we think that with proper design of RF, longitudinal gymnastics and transport system such bunch quality  could be achieve at least for two EIC operation energies</a:t>
            </a:r>
          </a:p>
          <a:p>
            <a:r>
              <a:rPr lang="en-US" sz="2400" dirty="0"/>
              <a:t>We understand that detailed studies of many different effects are needed</a:t>
            </a:r>
          </a:p>
          <a:p>
            <a:pPr marL="457200" lvl="1" indent="0">
              <a:buNone/>
            </a:pPr>
            <a:r>
              <a:rPr lang="en-US" sz="2000" dirty="0"/>
              <a:t>effect of wakes,</a:t>
            </a:r>
          </a:p>
          <a:p>
            <a:pPr marL="457200" lvl="1" indent="0">
              <a:buNone/>
            </a:pPr>
            <a:r>
              <a:rPr lang="en-US" sz="2000" dirty="0"/>
              <a:t> kicker impact to the bunch </a:t>
            </a:r>
          </a:p>
          <a:p>
            <a:pPr marL="457200" lvl="1" indent="0">
              <a:buNone/>
            </a:pPr>
            <a:r>
              <a:rPr lang="en-US" sz="2000" dirty="0"/>
              <a:t>quality, beam break up, </a:t>
            </a:r>
          </a:p>
          <a:p>
            <a:pPr marL="457200" lvl="1" indent="0">
              <a:buNone/>
            </a:pPr>
            <a:r>
              <a:rPr lang="en-US" sz="2000" dirty="0"/>
              <a:t> instabilities,</a:t>
            </a:r>
          </a:p>
          <a:p>
            <a:pPr marL="457200" lvl="1" indent="0">
              <a:buNone/>
            </a:pPr>
            <a:r>
              <a:rPr lang="en-US" sz="2000" dirty="0"/>
              <a:t>  the list could go on and on…</a:t>
            </a:r>
          </a:p>
          <a:p>
            <a:r>
              <a:rPr lang="en-US" sz="2400" dirty="0"/>
              <a:t>Our work just started</a:t>
            </a:r>
          </a:p>
          <a:p>
            <a:r>
              <a:rPr lang="en-US" dirty="0"/>
              <a:t> Any cooperation are welcome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DF0AA-8DC7-E841-E3D5-CD05955D41EE}"/>
              </a:ext>
            </a:extLst>
          </p:cNvPr>
          <p:cNvSpPr txBox="1"/>
          <p:nvPr/>
        </p:nvSpPr>
        <p:spPr>
          <a:xfrm>
            <a:off x="3486043" y="5779656"/>
            <a:ext cx="63914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6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98637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62E46-E98C-DA31-BD98-14793FE33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3A085-6150-4E36-5336-E621423A7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482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0B48C-1B3F-8123-96B4-80BDD9B53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00833"/>
            <a:ext cx="11854841" cy="1325563"/>
          </a:xfrm>
        </p:spPr>
        <p:txBody>
          <a:bodyPr/>
          <a:lstStyle/>
          <a:p>
            <a:r>
              <a:rPr lang="en-US" dirty="0"/>
              <a:t>Use of a beam-beam  kicker</a:t>
            </a:r>
          </a:p>
        </p:txBody>
      </p:sp>
      <p:pic>
        <p:nvPicPr>
          <p:cNvPr id="5" name="Content Placeholder 4" descr="A paper with text on it&#10;&#10;Description automatically generated">
            <a:extLst>
              <a:ext uri="{FF2B5EF4-FFF2-40B4-BE49-F238E27FC236}">
                <a16:creationId xmlns:a16="http://schemas.microsoft.com/office/drawing/2014/main" id="{2DE33B63-4962-EC48-77AD-D8D03E4941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465" y="2491378"/>
            <a:ext cx="6543370" cy="2657308"/>
          </a:xfrm>
        </p:spPr>
      </p:pic>
      <p:pic>
        <p:nvPicPr>
          <p:cNvPr id="7" name="Picture 6" descr="Diagram of a diagram of a football goal&#10;&#10;Description automatically generated">
            <a:extLst>
              <a:ext uri="{FF2B5EF4-FFF2-40B4-BE49-F238E27FC236}">
                <a16:creationId xmlns:a16="http://schemas.microsoft.com/office/drawing/2014/main" id="{F41D7A75-ADCD-5D3C-5A06-FF02E6265F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9168" y="1691013"/>
            <a:ext cx="4224377" cy="21290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0D2459-23AE-FB38-B69B-0FBF7615C878}"/>
              </a:ext>
            </a:extLst>
          </p:cNvPr>
          <p:cNvSpPr txBox="1"/>
          <p:nvPr/>
        </p:nvSpPr>
        <p:spPr>
          <a:xfrm>
            <a:off x="353923" y="924730"/>
            <a:ext cx="7445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Instead of RF harmonics-based transvers kicker  we might consider to use beam-beam based kicker originally proposed by V. </a:t>
            </a:r>
            <a:r>
              <a:rPr lang="en-US" dirty="0" err="1"/>
              <a:t>Shiltsev</a:t>
            </a:r>
            <a:r>
              <a:rPr lang="en-US" dirty="0"/>
              <a:t> in 1996</a:t>
            </a:r>
          </a:p>
        </p:txBody>
      </p:sp>
      <p:pic>
        <p:nvPicPr>
          <p:cNvPr id="12" name="Picture 11" descr="A math equations and formulas&#10;&#10;Description automatically generated with medium confidence">
            <a:extLst>
              <a:ext uri="{FF2B5EF4-FFF2-40B4-BE49-F238E27FC236}">
                <a16:creationId xmlns:a16="http://schemas.microsoft.com/office/drawing/2014/main" id="{55F51183-90D6-897E-4406-857C570522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5484" y="4151247"/>
            <a:ext cx="4698061" cy="178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4273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4862BA4-C143-9313-ADCD-CCD95140D574}"/>
                  </a:ext>
                </a:extLst>
              </p:cNvPr>
              <p:cNvSpPr txBox="1"/>
              <p:nvPr/>
            </p:nvSpPr>
            <p:spPr>
              <a:xfrm>
                <a:off x="439919" y="1381268"/>
                <a:ext cx="6774268" cy="1068113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8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nary>
                        <m:naryPr>
                          <m:grow m:val="on"/>
                          <m:subHide m:val="on"/>
                          <m:supHide m:val="on"/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nary>
                      <m:f>
                        <m:f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2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2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sz="2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en-US" sz="28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sz="2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2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sz="2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US" sz="28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4862BA4-C143-9313-ADCD-CCD95140D5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919" y="1381268"/>
                <a:ext cx="6774268" cy="10681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67B80F92-29DA-4B33-DDB6-104BBFF89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54" y="109622"/>
            <a:ext cx="7238078" cy="669336"/>
          </a:xfrm>
        </p:spPr>
        <p:txBody>
          <a:bodyPr>
            <a:normAutofit fontScale="90000"/>
          </a:bodyPr>
          <a:lstStyle/>
          <a:p>
            <a:r>
              <a:rPr lang="en-US" dirty="0"/>
              <a:t>Friction force in Electron Cooling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BAEAF6E-1260-05F7-DD83-C1E2493B312C}"/>
              </a:ext>
            </a:extLst>
          </p:cNvPr>
          <p:cNvGrpSpPr/>
          <p:nvPr/>
        </p:nvGrpSpPr>
        <p:grpSpPr>
          <a:xfrm>
            <a:off x="963903" y="849373"/>
            <a:ext cx="2582245" cy="714779"/>
            <a:chOff x="6172775" y="2900733"/>
            <a:chExt cx="2582245" cy="714779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F019BF38-46CF-9C85-6E05-CAC5E01A2338}"/>
                </a:ext>
              </a:extLst>
            </p:cNvPr>
            <p:cNvCxnSpPr/>
            <p:nvPr/>
          </p:nvCxnSpPr>
          <p:spPr>
            <a:xfrm>
              <a:off x="7317994" y="3211858"/>
              <a:ext cx="0" cy="4036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00B27D-5083-1D80-0AAF-47DC745EBCDB}"/>
                </a:ext>
              </a:extLst>
            </p:cNvPr>
            <p:cNvSpPr txBox="1"/>
            <p:nvPr/>
          </p:nvSpPr>
          <p:spPr>
            <a:xfrm>
              <a:off x="6172775" y="2900733"/>
              <a:ext cx="25822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density of electron bunch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6DBD5C-4A30-CE3B-A911-52687E66AFE7}"/>
              </a:ext>
            </a:extLst>
          </p:cNvPr>
          <p:cNvGrpSpPr/>
          <p:nvPr/>
        </p:nvGrpSpPr>
        <p:grpSpPr>
          <a:xfrm>
            <a:off x="4583765" y="2202900"/>
            <a:ext cx="3215560" cy="667123"/>
            <a:chOff x="6731546" y="2171004"/>
            <a:chExt cx="3215560" cy="667123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D65AFCD-EBCA-B2F7-7DD7-45B11FA3F6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31723" y="2171004"/>
              <a:ext cx="0" cy="4036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BE1C1A-2C13-E416-40F0-DF4A15F3597D}"/>
                </a:ext>
              </a:extLst>
            </p:cNvPr>
            <p:cNvSpPr txBox="1"/>
            <p:nvPr/>
          </p:nvSpPr>
          <p:spPr>
            <a:xfrm>
              <a:off x="6731546" y="2468795"/>
              <a:ext cx="32155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e-velocity distribution function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88C413-F15E-4AAE-E684-0208C0B733B8}"/>
              </a:ext>
            </a:extLst>
          </p:cNvPr>
          <p:cNvGrpSpPr/>
          <p:nvPr/>
        </p:nvGrpSpPr>
        <p:grpSpPr>
          <a:xfrm>
            <a:off x="457116" y="2171004"/>
            <a:ext cx="6141233" cy="1628439"/>
            <a:chOff x="4606749" y="1997102"/>
            <a:chExt cx="6141233" cy="1628439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C856EBD-AD5F-E15E-71AC-F86B79968C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4886" y="1997102"/>
              <a:ext cx="0" cy="4036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9FA71242-1600-34AA-2CC6-8979B262174C}"/>
                    </a:ext>
                  </a:extLst>
                </p:cNvPr>
                <p:cNvSpPr txBox="1"/>
                <p:nvPr/>
              </p:nvSpPr>
              <p:spPr>
                <a:xfrm>
                  <a:off x="4606749" y="2327493"/>
                  <a:ext cx="6141233" cy="12980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Coulomb logarithm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ln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sub>
                                        </m:sSub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;   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sub>
                                        </m:sSub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rad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𝐶𝑆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𝛾𝛽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9FA71242-1600-34AA-2CC6-8979B26217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6749" y="2327493"/>
                  <a:ext cx="6141233" cy="1298048"/>
                </a:xfrm>
                <a:prstGeom prst="rect">
                  <a:avLst/>
                </a:prstGeom>
                <a:blipFill>
                  <a:blip r:embed="rId3"/>
                  <a:stretch>
                    <a:fillRect l="-8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3E0B6D2-BF9F-719A-46CE-622966DC7437}"/>
              </a:ext>
            </a:extLst>
          </p:cNvPr>
          <p:cNvGrpSpPr/>
          <p:nvPr/>
        </p:nvGrpSpPr>
        <p:grpSpPr>
          <a:xfrm>
            <a:off x="3620276" y="778485"/>
            <a:ext cx="1304524" cy="714779"/>
            <a:chOff x="6667189" y="2900733"/>
            <a:chExt cx="1304524" cy="714779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A7FC536-8AD4-F58F-41BC-8BBE19BAD05D}"/>
                </a:ext>
              </a:extLst>
            </p:cNvPr>
            <p:cNvCxnSpPr/>
            <p:nvPr/>
          </p:nvCxnSpPr>
          <p:spPr>
            <a:xfrm>
              <a:off x="7317994" y="3211858"/>
              <a:ext cx="0" cy="4036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0EFD0CA-76D0-B380-8DF2-D72BAE95A53C}"/>
                </a:ext>
              </a:extLst>
            </p:cNvPr>
            <p:cNvSpPr txBox="1"/>
            <p:nvPr/>
          </p:nvSpPr>
          <p:spPr>
            <a:xfrm>
              <a:off x="6667189" y="2900733"/>
              <a:ext cx="1304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ion velocity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CAF28C4-3568-0980-ABF2-D622319E3B61}"/>
              </a:ext>
            </a:extLst>
          </p:cNvPr>
          <p:cNvGrpSpPr/>
          <p:nvPr/>
        </p:nvGrpSpPr>
        <p:grpSpPr>
          <a:xfrm>
            <a:off x="4708342" y="957469"/>
            <a:ext cx="1823961" cy="531092"/>
            <a:chOff x="7145655" y="2900733"/>
            <a:chExt cx="1823961" cy="531092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1BCFB045-6D52-F2F6-C800-33D86DE7406D}"/>
                </a:ext>
              </a:extLst>
            </p:cNvPr>
            <p:cNvCxnSpPr>
              <a:cxnSpLocks/>
            </p:cNvCxnSpPr>
            <p:nvPr/>
          </p:nvCxnSpPr>
          <p:spPr>
            <a:xfrm>
              <a:off x="7317994" y="3211858"/>
              <a:ext cx="4175" cy="2199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D3E6100-F9C6-4EA6-1DDD-8FF48CBD2EBE}"/>
                </a:ext>
              </a:extLst>
            </p:cNvPr>
            <p:cNvSpPr txBox="1"/>
            <p:nvPr/>
          </p:nvSpPr>
          <p:spPr>
            <a:xfrm>
              <a:off x="7145655" y="2900733"/>
              <a:ext cx="1823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electron velocity</a:t>
              </a:r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9DA77639-F93C-9D10-59C6-3217A531F1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400" y="709212"/>
            <a:ext cx="4331279" cy="3154344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9A043FD3-C69E-2047-D684-049C60A4B46C}"/>
              </a:ext>
            </a:extLst>
          </p:cNvPr>
          <p:cNvSpPr txBox="1"/>
          <p:nvPr/>
        </p:nvSpPr>
        <p:spPr>
          <a:xfrm>
            <a:off x="346842" y="384220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1943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D03357A2-EA31-C08A-B1F8-E694855BFC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79" y="4147266"/>
            <a:ext cx="4080085" cy="19082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0028F0-F6E7-4A2D-AF1D-27067C04F59B}"/>
              </a:ext>
            </a:extLst>
          </p:cNvPr>
          <p:cNvSpPr txBox="1"/>
          <p:nvPr/>
        </p:nvSpPr>
        <p:spPr>
          <a:xfrm>
            <a:off x="4149164" y="3774441"/>
            <a:ext cx="157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1956; 1966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5CD1B6-5796-0897-768F-5F51838272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397" y="4143773"/>
            <a:ext cx="3213265" cy="7652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2F2559-0C2A-7451-0745-9E8B2A5B92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987" y="4537274"/>
            <a:ext cx="1943200" cy="138119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97E9580-3684-AD2F-538A-1DC1A96C501E}"/>
              </a:ext>
            </a:extLst>
          </p:cNvPr>
          <p:cNvSpPr txBox="1"/>
          <p:nvPr/>
        </p:nvSpPr>
        <p:spPr>
          <a:xfrm>
            <a:off x="4008195" y="5970082"/>
            <a:ext cx="38682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S.T. Belyaev and G.I. </a:t>
            </a:r>
            <a:r>
              <a:rPr lang="en-US" sz="1200" dirty="0" err="1"/>
              <a:t>Budker</a:t>
            </a:r>
            <a:r>
              <a:rPr lang="en-US" sz="1200" dirty="0"/>
              <a:t>, </a:t>
            </a:r>
            <a:r>
              <a:rPr lang="en-US" sz="1200" dirty="0" err="1"/>
              <a:t>Doklady</a:t>
            </a:r>
            <a:r>
              <a:rPr lang="en-US" sz="1200" dirty="0"/>
              <a:t> </a:t>
            </a:r>
            <a:r>
              <a:rPr lang="en-US" sz="1200" dirty="0" err="1"/>
              <a:t>Akad</a:t>
            </a:r>
            <a:r>
              <a:rPr lang="en-US" sz="1200" dirty="0"/>
              <a:t>. </a:t>
            </a:r>
            <a:r>
              <a:rPr lang="en-US" sz="1200" dirty="0" err="1"/>
              <a:t>Nauk</a:t>
            </a:r>
            <a:r>
              <a:rPr lang="en-US" sz="1200" dirty="0"/>
              <a:t> SSSR, 107, 807 (1956).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2302C82-7F8B-9938-98CE-9DD782C20888}"/>
              </a:ext>
            </a:extLst>
          </p:cNvPr>
          <p:cNvCxnSpPr/>
          <p:nvPr/>
        </p:nvCxnSpPr>
        <p:spPr>
          <a:xfrm>
            <a:off x="4708342" y="5065775"/>
            <a:ext cx="0" cy="8328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2141711F-D50C-FE09-9451-A875D4CA90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85482" y="5679658"/>
            <a:ext cx="3429176" cy="4826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026A8F8-F021-176A-40DC-DFCC4C89D2F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972" y="4379634"/>
            <a:ext cx="3619686" cy="119386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19C525A-A3AE-FA64-03EB-C8609EEE9A0C}"/>
              </a:ext>
            </a:extLst>
          </p:cNvPr>
          <p:cNvSpPr txBox="1"/>
          <p:nvPr/>
        </p:nvSpPr>
        <p:spPr>
          <a:xfrm>
            <a:off x="7927633" y="398449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1977</a:t>
            </a:r>
          </a:p>
        </p:txBody>
      </p:sp>
    </p:spTree>
    <p:extLst>
      <p:ext uri="{BB962C8B-B14F-4D97-AF65-F5344CB8AC3E}">
        <p14:creationId xmlns:p14="http://schemas.microsoft.com/office/powerpoint/2010/main" val="1704647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ED449-4692-E20B-2D0A-1FFF1D5AA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8211EC0-7515-BC35-FF5B-48882159299C}"/>
                  </a:ext>
                </a:extLst>
              </p:cNvPr>
              <p:cNvSpPr txBox="1"/>
              <p:nvPr/>
            </p:nvSpPr>
            <p:spPr>
              <a:xfrm>
                <a:off x="682355" y="1314129"/>
                <a:ext cx="2147832" cy="34567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=9.5⋅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norm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=1.5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um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=14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=2.5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=2.5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𝑪𝒐𝒐𝒍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𝐡𝐫𝐬</m:t>
                      </m:r>
                    </m:oMath>
                  </m:oMathPara>
                </a14:m>
                <a:endParaRPr lang="en-US" b="1" dirty="0">
                  <a:solidFill>
                    <a:srgbClr val="0000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𝑪𝒐𝒐𝒍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𝐡𝐫𝐬</m:t>
                      </m:r>
                    </m:oMath>
                  </m:oMathPara>
                </a14:m>
                <a:endParaRPr lang="en-US" b="1" dirty="0">
                  <a:solidFill>
                    <a:srgbClr val="0000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𝑪𝒐𝒐𝒍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𝐡𝐫𝐬</m:t>
                      </m:r>
                    </m:oMath>
                  </m:oMathPara>
                </a14:m>
                <a:endParaRPr lang="en-US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8211EC0-7515-BC35-FF5B-4888215929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355" y="1314129"/>
                <a:ext cx="2147832" cy="3456780"/>
              </a:xfrm>
              <a:prstGeom prst="rect">
                <a:avLst/>
              </a:prstGeom>
              <a:blipFill>
                <a:blip r:embed="rId2"/>
                <a:stretch>
                  <a:fillRect t="-176" b="-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0AB8A53-9AA0-3621-9DB6-6302EF58A5DA}"/>
                  </a:ext>
                </a:extLst>
              </p:cNvPr>
              <p:cNvSpPr txBox="1"/>
              <p:nvPr/>
            </p:nvSpPr>
            <p:spPr>
              <a:xfrm>
                <a:off x="7721985" y="3765822"/>
                <a:ext cx="4202071" cy="10901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𝑅𝐸𝐶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98.5⋅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=150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mA</m:t>
                      </m:r>
                    </m:oMath>
                  </m:oMathPara>
                </a14:m>
                <a:endParaRPr lang="en-US" b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𝐺𝑢𝑛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𝐸𝑅𝐿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𝑅𝐸𝐶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turns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mA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0AB8A53-9AA0-3621-9DB6-6302EF58A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1985" y="3765822"/>
                <a:ext cx="4202071" cy="10901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43C65719-F596-4107-1F11-9ABDB8FD81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35299" y="535515"/>
            <a:ext cx="4388756" cy="29258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A592C7-149B-747F-6182-5EEFA8BCA1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0901" y="535515"/>
            <a:ext cx="3416476" cy="564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09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7DA9490-11B5-8AE6-9CE4-5307582AD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64614" y="1718179"/>
            <a:ext cx="5877043" cy="46693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5570F0-868C-72C3-4B22-139E5FC2A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5655" y="1676124"/>
            <a:ext cx="5978816" cy="47130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4D61B2-B70F-E224-7C3B-7CCA37C4A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541" y="1070608"/>
            <a:ext cx="2960723" cy="960875"/>
          </a:xfrm>
        </p:spPr>
        <p:txBody>
          <a:bodyPr>
            <a:normAutofit fontScale="90000"/>
          </a:bodyPr>
          <a:lstStyle/>
          <a:p>
            <a:r>
              <a:rPr lang="en-US" dirty="0"/>
              <a:t>p-e focusing: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9DA516-2264-87DF-C9D0-FDF66B598A91}"/>
              </a:ext>
            </a:extLst>
          </p:cNvPr>
          <p:cNvSpPr txBox="1"/>
          <p:nvPr/>
        </p:nvSpPr>
        <p:spPr>
          <a:xfrm>
            <a:off x="3465793" y="1674429"/>
            <a:ext cx="5260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3 turn tracking with 100k particles: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4F47B4-B98C-8989-E90A-5F91848869A9}"/>
                  </a:ext>
                </a:extLst>
              </p:cNvPr>
              <p:cNvSpPr txBox="1"/>
              <p:nvPr/>
            </p:nvSpPr>
            <p:spPr>
              <a:xfrm>
                <a:off x="2455249" y="6334780"/>
                <a:ext cx="765844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>
                    <a:solidFill>
                      <a:srgbClr val="0000FF"/>
                    </a:solidFill>
                  </a:rPr>
                  <a:t>the final distribution is well contained within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  <m:r>
                      <a:rPr lang="en-US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endParaRPr lang="en-US" sz="28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4F47B4-B98C-8989-E90A-5F9184886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5249" y="6334780"/>
                <a:ext cx="7658443" cy="523220"/>
              </a:xfrm>
              <a:prstGeom prst="rect">
                <a:avLst/>
              </a:prstGeom>
              <a:blipFill>
                <a:blip r:embed="rId4"/>
                <a:stretch>
                  <a:fillRect l="-1672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FEA4E3AF-A690-EF94-5405-4BB6FFA7ACA8}"/>
              </a:ext>
            </a:extLst>
          </p:cNvPr>
          <p:cNvSpPr txBox="1">
            <a:spLocks/>
          </p:cNvSpPr>
          <p:nvPr/>
        </p:nvSpPr>
        <p:spPr>
          <a:xfrm>
            <a:off x="693540" y="-11614"/>
            <a:ext cx="2960723" cy="960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BBS &amp; IBS: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7964B5-1BA5-8A12-027A-686E76AB3AA9}"/>
              </a:ext>
            </a:extLst>
          </p:cNvPr>
          <p:cNvSpPr txBox="1"/>
          <p:nvPr/>
        </p:nvSpPr>
        <p:spPr>
          <a:xfrm>
            <a:off x="3295063" y="180443"/>
            <a:ext cx="86465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</a:rPr>
              <a:t>less than 0.2% emittance increase from BBS; IBS is negligible</a:t>
            </a:r>
          </a:p>
        </p:txBody>
      </p:sp>
    </p:spTree>
    <p:extLst>
      <p:ext uri="{BB962C8B-B14F-4D97-AF65-F5344CB8AC3E}">
        <p14:creationId xmlns:p14="http://schemas.microsoft.com/office/powerpoint/2010/main" val="9950312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27F4A-B8F0-4C01-0AD4-4889D733F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833"/>
            <a:ext cx="10515600" cy="567204"/>
          </a:xfrm>
        </p:spPr>
        <p:txBody>
          <a:bodyPr>
            <a:normAutofit fontScale="90000"/>
          </a:bodyPr>
          <a:lstStyle/>
          <a:p>
            <a:r>
              <a:rPr lang="en-US" dirty="0"/>
              <a:t>parameters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E2368C-0A06-DCD1-52DA-9C6C167FC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2665" y="625331"/>
            <a:ext cx="3416476" cy="56073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38EB25A-5A28-09EC-987D-ECC78F466EBA}"/>
                  </a:ext>
                </a:extLst>
              </p:cNvPr>
              <p:cNvSpPr txBox="1"/>
              <p:nvPr/>
            </p:nvSpPr>
            <p:spPr>
              <a:xfrm>
                <a:off x="682355" y="1314129"/>
                <a:ext cx="2147832" cy="34567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=2.5⋅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norm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=1.5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um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=34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=2.5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𝑪𝒐𝒐𝒍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𝐡𝐫𝐬</m:t>
                      </m:r>
                    </m:oMath>
                  </m:oMathPara>
                </a14:m>
                <a:endParaRPr lang="en-US" b="1" dirty="0">
                  <a:solidFill>
                    <a:srgbClr val="0000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𝑪𝒐𝒐𝒍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𝐡𝐫𝐬</m:t>
                      </m:r>
                    </m:oMath>
                  </m:oMathPara>
                </a14:m>
                <a:endParaRPr lang="en-US" b="1" dirty="0">
                  <a:solidFill>
                    <a:srgbClr val="0000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𝑪𝒐𝒐𝒍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𝐡𝐫𝐬</m:t>
                      </m:r>
                    </m:oMath>
                  </m:oMathPara>
                </a14:m>
                <a:endParaRPr lang="en-US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38EB25A-5A28-09EC-987D-ECC78F466E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355" y="1314129"/>
                <a:ext cx="2147832" cy="3456780"/>
              </a:xfrm>
              <a:prstGeom prst="rect">
                <a:avLst/>
              </a:prstGeom>
              <a:blipFill>
                <a:blip r:embed="rId3"/>
                <a:stretch>
                  <a:fillRect t="-176" b="-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8C40E1-D8D2-D90C-1C31-598C0705B34B}"/>
                  </a:ext>
                </a:extLst>
              </p:cNvPr>
              <p:cNvSpPr txBox="1"/>
              <p:nvPr/>
            </p:nvSpPr>
            <p:spPr>
              <a:xfrm>
                <a:off x="7721985" y="3765822"/>
                <a:ext cx="4202071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=0.4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𝑅𝐸𝐶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98.5⋅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=40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mA</m:t>
                      </m:r>
                    </m:oMath>
                  </m:oMathPara>
                </a14:m>
                <a:endParaRPr lang="en-US" b="0" dirty="0">
                  <a:latin typeface="Cambria Math" panose="02040503050406030204" pitchFamily="18" charset="0"/>
                </a:endParaRPr>
              </a:p>
              <a:p>
                <a:pPr algn="ctr"/>
                <a:r>
                  <a:rPr lang="en-US" dirty="0"/>
                  <a:t>A single pass is needed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8C40E1-D8D2-D90C-1C31-598C0705B3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1985" y="3765822"/>
                <a:ext cx="4202071" cy="830997"/>
              </a:xfrm>
              <a:prstGeom prst="rect">
                <a:avLst/>
              </a:prstGeom>
              <a:blipFill>
                <a:blip r:embed="rId4"/>
                <a:stretch>
                  <a:fillRect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4BCE2AA0-4375-4B20-D210-0A612CBD8F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985" y="681037"/>
            <a:ext cx="3840162" cy="25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81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09EE6-65FE-79A9-AAE4-D94D48199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" y="37996"/>
            <a:ext cx="11049000" cy="762635"/>
          </a:xfrm>
        </p:spPr>
        <p:txBody>
          <a:bodyPr/>
          <a:lstStyle/>
          <a:p>
            <a:r>
              <a:rPr lang="en-US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n-US" sz="3600" dirty="0"/>
              <a:t>Hadron Cooling in the EIC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53AC6-5602-4FE8-AFC9-6FCA15F2F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20" y="800631"/>
            <a:ext cx="11589196" cy="5612526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Hadrons will be cooled at injection energy of 24 GeV by using </a:t>
            </a:r>
            <a:r>
              <a:rPr lang="en-US" sz="2400" b="1" dirty="0"/>
              <a:t>Low Energy  Cooling (LEC) </a:t>
            </a:r>
            <a:r>
              <a:rPr lang="en-US" sz="2400" dirty="0"/>
              <a:t>to achieve required parameters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Currently, no hadron  cooling is planning at collision energies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However, it may be added in the future to increase the EIC average luminosity during store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If so , then cooler at </a:t>
            </a:r>
            <a:r>
              <a:rPr lang="en-US" sz="2400" b="1" dirty="0"/>
              <a:t>Store Energy </a:t>
            </a:r>
            <a:r>
              <a:rPr lang="en-US" sz="2400" dirty="0"/>
              <a:t>must be compatible  with  </a:t>
            </a:r>
            <a:r>
              <a:rPr lang="en-US" sz="2400" b="1" dirty="0"/>
              <a:t>LEC long cooling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97ABC-BEC1-6003-0D48-4DEF6FC69C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</a:t>
            </a:fld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E49B1F-F80E-6337-82A7-BAD348A88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01" y="1400521"/>
            <a:ext cx="6039983" cy="2312504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CD2DEF-4CAA-14A7-66E6-2B6AEA075B26}"/>
              </a:ext>
            </a:extLst>
          </p:cNvPr>
          <p:cNvSpPr txBox="1"/>
          <p:nvPr/>
        </p:nvSpPr>
        <p:spPr>
          <a:xfrm>
            <a:off x="8745908" y="2512173"/>
            <a:ext cx="32772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Alexei Fedotov, TUA1, this conference</a:t>
            </a:r>
          </a:p>
          <a:p>
            <a:r>
              <a:rPr lang="en-US" sz="1400" i="1" dirty="0"/>
              <a:t>Dmitry Kayran, THB3, this conference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0807E9-49C7-7217-5D11-C35A7789A551}"/>
              </a:ext>
            </a:extLst>
          </p:cNvPr>
          <p:cNvSpPr txBox="1"/>
          <p:nvPr/>
        </p:nvSpPr>
        <p:spPr>
          <a:xfrm>
            <a:off x="8064432" y="1342945"/>
            <a:ext cx="3891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LEC: </a:t>
            </a:r>
            <a:r>
              <a:rPr lang="en-US" dirty="0"/>
              <a:t>RF linac  based single pass accelerator  on 13 MeV </a:t>
            </a:r>
            <a:r>
              <a:rPr lang="en-US" dirty="0" err="1"/>
              <a:t>upto</a:t>
            </a:r>
            <a:r>
              <a:rPr lang="en-US" dirty="0"/>
              <a:t> 74 mA average current  </a:t>
            </a:r>
          </a:p>
        </p:txBody>
      </p:sp>
    </p:spTree>
    <p:extLst>
      <p:ext uri="{BB962C8B-B14F-4D97-AF65-F5344CB8AC3E}">
        <p14:creationId xmlns:p14="http://schemas.microsoft.com/office/powerpoint/2010/main" val="2047345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03DC8-0E96-4E81-89A8-806B1D8E34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>
                <a:solidFill>
                  <a:prstClr val="white"/>
                </a:solidFill>
              </a:rPr>
              <a:pPr/>
              <a:t>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95BDE1-2F4A-4110-85B6-75A0AD807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81" y="0"/>
            <a:ext cx="9310812" cy="711270"/>
          </a:xfrm>
        </p:spPr>
        <p:txBody>
          <a:bodyPr>
            <a:normAutofit/>
          </a:bodyPr>
          <a:lstStyle/>
          <a:p>
            <a:r>
              <a:rPr lang="en-US" sz="2800" dirty="0"/>
              <a:t>EIC parameters and cooling goals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9B40-9BCA-47EB-8296-FE4DA22813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solidFill>
                <a:srgbClr val="0000FF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780E87-7E62-4FD9-BC78-220A4D416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3" y="671069"/>
            <a:ext cx="7542119" cy="49010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EC8AB5-7D69-4DB1-B0BF-AC8479B0BF40}"/>
              </a:ext>
            </a:extLst>
          </p:cNvPr>
          <p:cNvSpPr txBox="1"/>
          <p:nvPr/>
        </p:nvSpPr>
        <p:spPr>
          <a:xfrm>
            <a:off x="8142152" y="513873"/>
            <a:ext cx="4049848" cy="48936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/>
              </a:rPr>
              <a:t>Strategy to get required luminosity </a:t>
            </a:r>
          </a:p>
          <a:p>
            <a:endParaRPr lang="en-US" sz="2400" dirty="0">
              <a:latin typeface="Calibri" panose="020F0502020204030204"/>
            </a:endParaRPr>
          </a:p>
          <a:p>
            <a:r>
              <a:rPr lang="en-US" sz="2400" dirty="0">
                <a:solidFill>
                  <a:srgbClr val="FF0000"/>
                </a:solidFill>
                <a:latin typeface="Calibri" panose="020F0502020204030204"/>
              </a:rPr>
              <a:t>Use Low-Energy cooler to obtain initial proton beam parameters</a:t>
            </a:r>
          </a:p>
          <a:p>
            <a:endParaRPr lang="en-US" sz="2400" dirty="0">
              <a:solidFill>
                <a:srgbClr val="00B050"/>
              </a:solidFill>
              <a:latin typeface="Calibri" panose="020F0502020204030204"/>
            </a:endParaRPr>
          </a:p>
          <a:p>
            <a:r>
              <a:rPr lang="en-US" sz="2400" dirty="0">
                <a:latin typeface="Calibri" panose="020F0502020204030204"/>
              </a:rPr>
              <a:t>Ramp up to the store energy</a:t>
            </a:r>
          </a:p>
          <a:p>
            <a:endParaRPr lang="en-US" sz="2400" dirty="0">
              <a:solidFill>
                <a:srgbClr val="00B050"/>
              </a:solidFill>
              <a:latin typeface="Calibri" panose="020F0502020204030204"/>
            </a:endParaRPr>
          </a:p>
          <a:p>
            <a:r>
              <a:rPr lang="en-US" sz="2400" dirty="0">
                <a:solidFill>
                  <a:srgbClr val="00B050"/>
                </a:solidFill>
                <a:latin typeface="Calibri" panose="020F0502020204030204"/>
              </a:rPr>
              <a:t> Provide cooling at store energy to compensate IBS (2-3 hours)) and other possible bunch degradation effects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B4C7A9-D152-491E-B4D5-BAC85DE31666}"/>
              </a:ext>
            </a:extLst>
          </p:cNvPr>
          <p:cNvSpPr/>
          <p:nvPr/>
        </p:nvSpPr>
        <p:spPr>
          <a:xfrm>
            <a:off x="3549537" y="2278178"/>
            <a:ext cx="607286" cy="290497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8A92CB6-EAD3-4715-A42F-E37234B39438}"/>
              </a:ext>
            </a:extLst>
          </p:cNvPr>
          <p:cNvCxnSpPr>
            <a:cxnSpLocks/>
          </p:cNvCxnSpPr>
          <p:nvPr/>
        </p:nvCxnSpPr>
        <p:spPr>
          <a:xfrm flipH="1">
            <a:off x="5533901" y="1862441"/>
            <a:ext cx="2608251" cy="52449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9AFA260-46A4-4121-B86A-B908EDD904BD}"/>
              </a:ext>
            </a:extLst>
          </p:cNvPr>
          <p:cNvSpPr/>
          <p:nvPr/>
        </p:nvSpPr>
        <p:spPr>
          <a:xfrm>
            <a:off x="4621863" y="2264323"/>
            <a:ext cx="607286" cy="290497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2A1573-6B85-4ABD-B863-F8DFABA1F164}"/>
              </a:ext>
            </a:extLst>
          </p:cNvPr>
          <p:cNvSpPr/>
          <p:nvPr/>
        </p:nvSpPr>
        <p:spPr>
          <a:xfrm>
            <a:off x="6807329" y="2278178"/>
            <a:ext cx="607286" cy="290497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6499E8E7-80FB-5E38-ABEF-CF0EAF2161BA}"/>
              </a:ext>
            </a:extLst>
          </p:cNvPr>
          <p:cNvSpPr/>
          <p:nvPr/>
        </p:nvSpPr>
        <p:spPr>
          <a:xfrm>
            <a:off x="2529166" y="4579893"/>
            <a:ext cx="5177641" cy="463137"/>
          </a:xfrm>
          <a:prstGeom prst="fram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6663CA-38DA-0ED1-B9D9-E1BADB857BA7}"/>
              </a:ext>
            </a:extLst>
          </p:cNvPr>
          <p:cNvCxnSpPr>
            <a:cxnSpLocks/>
          </p:cNvCxnSpPr>
          <p:nvPr/>
        </p:nvCxnSpPr>
        <p:spPr>
          <a:xfrm flipH="1">
            <a:off x="7414615" y="4455438"/>
            <a:ext cx="933830" cy="30619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0">
            <a:extLst>
              <a:ext uri="{FF2B5EF4-FFF2-40B4-BE49-F238E27FC236}">
                <a16:creationId xmlns:a16="http://schemas.microsoft.com/office/drawing/2014/main" id="{9C6D9850-4DEC-E603-67E1-4BB07C34CBA4}"/>
              </a:ext>
            </a:extLst>
          </p:cNvPr>
          <p:cNvSpPr txBox="1">
            <a:spLocks/>
          </p:cNvSpPr>
          <p:nvPr/>
        </p:nvSpPr>
        <p:spPr>
          <a:xfrm>
            <a:off x="130915" y="6435981"/>
            <a:ext cx="12079265" cy="422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</a:rPr>
              <a:t>Dmitry Kayran                  Electron cooler for high-energy hadrons in the EIC based on ERL           COOL’25, Oct 28, 2025, Stony Brook, NY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88302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5AFFCC-A8E8-AC18-41A2-FAFC0C7703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ext Box 11">
            <a:extLst>
              <a:ext uri="{FF2B5EF4-FFF2-40B4-BE49-F238E27FC236}">
                <a16:creationId xmlns:a16="http://schemas.microsoft.com/office/drawing/2014/main" id="{D96F8971-CCFE-7F6B-EC81-359FA48E0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4238" y="1233616"/>
            <a:ext cx="1703306" cy="116955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>
                <a:solidFill>
                  <a:srgbClr val="0070C0"/>
                </a:solidFill>
                <a:latin typeface="Times New Roman" charset="0"/>
                <a:ea typeface="ＭＳ Ｐゴシック" charset="0"/>
              </a:rPr>
              <a:t>Experimental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>
                <a:solidFill>
                  <a:srgbClr val="0070C0"/>
                </a:solidFill>
                <a:latin typeface="Times New Roman" charset="0"/>
                <a:ea typeface="ＭＳ Ｐゴシック" charset="0"/>
              </a:rPr>
              <a:t>demonstration of electron cooling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>
                <a:solidFill>
                  <a:srgbClr val="0070C0"/>
                </a:solidFill>
                <a:latin typeface="Times New Roman" charset="0"/>
                <a:ea typeface="ＭＳ Ｐゴシック" charset="0"/>
              </a:rPr>
              <a:t>at NAP-M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>
                <a:solidFill>
                  <a:srgbClr val="0070C0"/>
                </a:solidFill>
                <a:latin typeface="Times New Roman" charset="0"/>
                <a:ea typeface="ＭＳ Ｐゴシック" charset="0"/>
              </a:rPr>
              <a:t>(Novosibirsk, 1974).</a:t>
            </a:r>
          </a:p>
        </p:txBody>
      </p:sp>
      <p:sp>
        <p:nvSpPr>
          <p:cNvPr id="8200" name="Text Box 12">
            <a:extLst>
              <a:ext uri="{FF2B5EF4-FFF2-40B4-BE49-F238E27FC236}">
                <a16:creationId xmlns:a16="http://schemas.microsoft.com/office/drawing/2014/main" id="{FC19D1EE-9832-C446-231B-6A5D800643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496" y="3077910"/>
            <a:ext cx="11440229" cy="313932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0B050"/>
                </a:solidFill>
                <a:latin typeface="Helvetica" pitchFamily="34" charset="0"/>
                <a:ea typeface="ＭＳ Ｐゴシック" charset="0"/>
                <a:cs typeface="Helvetica" pitchFamily="34" charset="0"/>
              </a:rPr>
              <a:t>Electron Cooling </a:t>
            </a:r>
            <a:r>
              <a:rPr lang="en-US" b="1" dirty="0">
                <a:latin typeface="Helvetica" pitchFamily="34" charset="0"/>
                <a:ea typeface="ＭＳ Ｐゴシック" charset="0"/>
                <a:cs typeface="Helvetica" pitchFamily="34" charset="0"/>
              </a:rPr>
              <a:t>is a well-established technique with </a:t>
            </a:r>
            <a:r>
              <a:rPr lang="en-US" b="1" dirty="0">
                <a:solidFill>
                  <a:srgbClr val="FF0000"/>
                </a:solidFill>
                <a:latin typeface="Helvetica" pitchFamily="34" charset="0"/>
                <a:ea typeface="ＭＳ Ｐゴシック" charset="0"/>
                <a:cs typeface="Helvetica" pitchFamily="34" charset="0"/>
              </a:rPr>
              <a:t>50 years </a:t>
            </a:r>
            <a:r>
              <a:rPr lang="en-US" b="1" dirty="0">
                <a:latin typeface="Helvetica" pitchFamily="34" charset="0"/>
                <a:ea typeface="ＭＳ Ｐゴシック" charset="0"/>
                <a:cs typeface="Helvetica" pitchFamily="34" charset="0"/>
              </a:rPr>
              <a:t>of experimental experience</a:t>
            </a: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 dirty="0">
              <a:solidFill>
                <a:srgbClr val="0000FF"/>
              </a:solidFill>
              <a:latin typeface="Helvetica" pitchFamily="34" charset="0"/>
              <a:ea typeface="ＭＳ Ｐゴシック" charset="0"/>
              <a:cs typeface="Helvetica" pitchFamily="34" charset="0"/>
            </a:endParaRP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0000FF"/>
                </a:solidFill>
                <a:latin typeface="Helvetica" pitchFamily="34" charset="0"/>
                <a:ea typeface="ＭＳ Ｐゴシック" charset="0"/>
                <a:cs typeface="Helvetica" pitchFamily="34" charset="0"/>
              </a:rPr>
              <a:t>High Voltage DC coolers: </a:t>
            </a:r>
            <a:r>
              <a:rPr lang="en-US" b="1" dirty="0">
                <a:solidFill>
                  <a:srgbClr val="000000"/>
                </a:solidFill>
                <a:latin typeface="Helvetica" pitchFamily="34" charset="0"/>
                <a:ea typeface="ＭＳ Ｐゴシック" charset="0"/>
                <a:cs typeface="Helvetica" pitchFamily="34" charset="0"/>
              </a:rPr>
              <a:t>(1974-): </a:t>
            </a:r>
            <a:r>
              <a:rPr lang="en-US" dirty="0">
                <a:latin typeface="Helvetica" pitchFamily="34" charset="0"/>
                <a:ea typeface="ＭＳ Ｐゴシック" charset="0"/>
                <a:cs typeface="Helvetica" pitchFamily="34" charset="0"/>
              </a:rPr>
              <a:t>all DC electrostatic accelerators; all use magnetic field to confine electron beam (magnetized cooling). </a:t>
            </a:r>
            <a:r>
              <a:rPr lang="en-US" b="1" dirty="0">
                <a:solidFill>
                  <a:srgbClr val="000000"/>
                </a:solidFill>
                <a:latin typeface="Helvetica" pitchFamily="34" charset="0"/>
                <a:ea typeface="ＭＳ Ｐゴシック" charset="0"/>
                <a:cs typeface="Helvetica" pitchFamily="34" charset="0"/>
              </a:rPr>
              <a:t>FNAL cooler</a:t>
            </a:r>
            <a:r>
              <a:rPr lang="en-US" dirty="0">
                <a:latin typeface="Helvetica" pitchFamily="34" charset="0"/>
                <a:ea typeface="ＭＳ Ｐゴシック" charset="0"/>
                <a:cs typeface="Helvetica" pitchFamily="34" charset="0"/>
              </a:rPr>
              <a:t> </a:t>
            </a:r>
            <a:r>
              <a:rPr lang="en-US" b="1" dirty="0">
                <a:latin typeface="Helvetica" pitchFamily="34" charset="0"/>
                <a:ea typeface="ＭＳ Ｐゴシック" charset="0"/>
                <a:cs typeface="Helvetica" pitchFamily="34" charset="0"/>
              </a:rPr>
              <a:t>(2005-11)</a:t>
            </a:r>
            <a:r>
              <a:rPr lang="en-US" b="1" dirty="0">
                <a:solidFill>
                  <a:srgbClr val="000000"/>
                </a:solidFill>
                <a:latin typeface="Helvetica" pitchFamily="34" charset="0"/>
                <a:ea typeface="ＭＳ Ｐゴシック" charset="0"/>
                <a:cs typeface="Helvetica" pitchFamily="34" charset="0"/>
              </a:rPr>
              <a:t>:</a:t>
            </a:r>
            <a:r>
              <a:rPr lang="en-US" b="1" dirty="0">
                <a:solidFill>
                  <a:srgbClr val="0033CC"/>
                </a:solidFill>
                <a:latin typeface="Helvetica" pitchFamily="34" charset="0"/>
                <a:ea typeface="ＭＳ Ｐゴシック" charset="0"/>
                <a:cs typeface="Helvetica" pitchFamily="34" charset="0"/>
              </a:rPr>
              <a:t> </a:t>
            </a:r>
            <a:r>
              <a:rPr lang="en-US" dirty="0">
                <a:latin typeface="Helvetica" pitchFamily="34" charset="0"/>
                <a:ea typeface="ＭＳ Ｐゴシック" charset="0"/>
                <a:cs typeface="Helvetica" pitchFamily="34" charset="0"/>
              </a:rPr>
              <a:t>Extension to relativistic energies (4MeV electrons), transport of electron beam without continuous magnetic field. </a:t>
            </a: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 dirty="0">
              <a:solidFill>
                <a:srgbClr val="0000FF"/>
              </a:solidFill>
              <a:latin typeface="Helvetica" pitchFamily="34" charset="0"/>
              <a:ea typeface="ＭＳ Ｐゴシック" charset="0"/>
              <a:cs typeface="Helvetica" pitchFamily="34" charset="0"/>
            </a:endParaRP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0000FF"/>
                </a:solidFill>
                <a:latin typeface="Helvetica" pitchFamily="34" charset="0"/>
                <a:ea typeface="ＭＳ Ｐゴシック" charset="0"/>
                <a:cs typeface="Helvetica" pitchFamily="34" charset="0"/>
              </a:rPr>
              <a:t>RF acceleration (High Energy approach): </a:t>
            </a:r>
            <a:r>
              <a:rPr lang="en-US" b="1" dirty="0">
                <a:solidFill>
                  <a:srgbClr val="000000"/>
                </a:solidFill>
                <a:latin typeface="Helvetica" pitchFamily="34" charset="0"/>
                <a:ea typeface="ＭＳ Ｐゴシック" charset="0"/>
                <a:cs typeface="Helvetica" pitchFamily="34" charset="0"/>
              </a:rPr>
              <a:t>BNL LEReC electron cooler (2019-21): </a:t>
            </a:r>
            <a:r>
              <a:rPr lang="en-US" dirty="0">
                <a:latin typeface="Helvetica" pitchFamily="34" charset="0"/>
                <a:ea typeface="ＭＳ Ｐゴシック" charset="0"/>
                <a:cs typeface="Helvetica" pitchFamily="34" charset="0"/>
              </a:rPr>
              <a:t>First RF-linac based electron cooler (concept directly extendable to higher energies). LEReC does not use any magnetization of electrons. LEReC was successfully used for RHIC operations in 2020-21 to cool ion bunches directly at collision energy.</a:t>
            </a:r>
            <a:r>
              <a:rPr lang="en-US" b="1" dirty="0">
                <a:solidFill>
                  <a:srgbClr val="0000FF"/>
                </a:solidFill>
                <a:latin typeface="Helvetica" pitchFamily="34" charset="0"/>
                <a:ea typeface="ＭＳ Ｐゴシック" charset="0"/>
                <a:cs typeface="Helvetica" pitchFamily="34" charset="0"/>
              </a:rPr>
              <a:t> </a:t>
            </a: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0000FF"/>
                </a:solidFill>
                <a:latin typeface="Helvetica" pitchFamily="34" charset="0"/>
                <a:ea typeface="ＭＳ Ｐゴシック" charset="0"/>
                <a:cs typeface="Helvetica" pitchFamily="34" charset="0"/>
              </a:rPr>
              <a:t>LEC (13 MeV electrons): </a:t>
            </a:r>
            <a:r>
              <a:rPr lang="en-US" b="1" dirty="0">
                <a:solidFill>
                  <a:srgbClr val="000000"/>
                </a:solidFill>
                <a:latin typeface="Helvetica" pitchFamily="34" charset="0"/>
                <a:ea typeface="ＭＳ Ｐゴシック" charset="0"/>
              </a:rPr>
              <a:t>Under design right now </a:t>
            </a:r>
            <a:r>
              <a:rPr lang="en-US" dirty="0">
                <a:solidFill>
                  <a:srgbClr val="000000"/>
                </a:solidFill>
                <a:latin typeface="Helvetica" pitchFamily="34" charset="0"/>
                <a:ea typeface="ＭＳ Ｐゴシック" charset="0"/>
              </a:rPr>
              <a:t>to cool hadrons  at EIC injection energy of 24 GeV</a:t>
            </a:r>
            <a:r>
              <a:rPr lang="en-US" b="1" dirty="0">
                <a:solidFill>
                  <a:srgbClr val="000000"/>
                </a:solidFill>
                <a:latin typeface="Helvetica" pitchFamily="34" charset="0"/>
                <a:ea typeface="ＭＳ Ｐゴシック" charset="0"/>
              </a:rPr>
              <a:t>. </a:t>
            </a:r>
          </a:p>
        </p:txBody>
      </p:sp>
      <p:pic>
        <p:nvPicPr>
          <p:cNvPr id="24577" name="Picture 1">
            <a:extLst>
              <a:ext uri="{FF2B5EF4-FFF2-40B4-BE49-F238E27FC236}">
                <a16:creationId xmlns:a16="http://schemas.microsoft.com/office/drawing/2014/main" id="{AC087461-E6D9-2031-57AC-E7EF9B539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986" y="900245"/>
            <a:ext cx="2763924" cy="205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85A930F7-F2B0-29E3-4A30-2DA0241101DF}"/>
              </a:ext>
            </a:extLst>
          </p:cNvPr>
          <p:cNvSpPr txBox="1">
            <a:spLocks/>
          </p:cNvSpPr>
          <p:nvPr/>
        </p:nvSpPr>
        <p:spPr>
          <a:xfrm>
            <a:off x="56369" y="35573"/>
            <a:ext cx="10743882" cy="6432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Why Electron Cooling?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ADBC27C1-0190-4D77-4110-76A798C1B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2DB70EFE-ADD6-A340-AACE-FB8950392285}"/>
              </a:ext>
            </a:extLst>
          </p:cNvPr>
          <p:cNvSpPr txBox="1">
            <a:spLocks/>
          </p:cNvSpPr>
          <p:nvPr/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pic>
        <p:nvPicPr>
          <p:cNvPr id="13" name="Picture 2" descr="cool_layout">
            <a:extLst>
              <a:ext uri="{FF2B5EF4-FFF2-40B4-BE49-F238E27FC236}">
                <a16:creationId xmlns:a16="http://schemas.microsoft.com/office/drawing/2014/main" id="{C6AC4354-B55D-2D89-D44B-2450A2214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34" t="20004" r="8318" b="22205"/>
          <a:stretch>
            <a:fillRect/>
          </a:stretch>
        </p:blipFill>
        <p:spPr bwMode="auto">
          <a:xfrm>
            <a:off x="4874872" y="900245"/>
            <a:ext cx="4295627" cy="2234110"/>
          </a:xfrm>
          <a:prstGeom prst="rect">
            <a:avLst/>
          </a:prstGeo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4AA4F91-61F4-5B54-E2A8-46733FEC0D09}"/>
              </a:ext>
            </a:extLst>
          </p:cNvPr>
          <p:cNvSpPr txBox="1"/>
          <p:nvPr/>
        </p:nvSpPr>
        <p:spPr>
          <a:xfrm>
            <a:off x="7604140" y="993631"/>
            <a:ext cx="4513920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0070C0"/>
                </a:solidFill>
              </a:rPr>
              <a:t>S. Nagaitsev, et al.  “Experimental Demonstration of Relativistic Electron Cooling”, Phys. Rev. Lett. 96, 044801 (2006)</a:t>
            </a:r>
          </a:p>
          <a:p>
            <a:endParaRPr lang="en-US" sz="1050">
              <a:solidFill>
                <a:srgbClr val="0070C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81BB97-3BDF-9FB9-0BF9-F08DFD35F919}"/>
              </a:ext>
            </a:extLst>
          </p:cNvPr>
          <p:cNvCxnSpPr>
            <a:cxnSpLocks/>
          </p:cNvCxnSpPr>
          <p:nvPr/>
        </p:nvCxnSpPr>
        <p:spPr>
          <a:xfrm>
            <a:off x="161622" y="6452568"/>
            <a:ext cx="1201785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508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F0581-E621-6357-87A8-940D5F668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346" y="78881"/>
            <a:ext cx="10295238" cy="531250"/>
          </a:xfrm>
        </p:spPr>
        <p:txBody>
          <a:bodyPr>
            <a:normAutofit fontScale="90000"/>
          </a:bodyPr>
          <a:lstStyle/>
          <a:p>
            <a:r>
              <a:rPr lang="en-US" dirty="0"/>
              <a:t>How to design High Energy Electron Cooler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C0B40-7FCE-CF74-2693-F31CC88884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8346" y="805857"/>
                <a:ext cx="11689492" cy="4865894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Start with the Electron Cooling theory: </a:t>
                </a:r>
              </a:p>
              <a:p>
                <a:pPr lvl="1"/>
                <a:r>
                  <a:rPr lang="en-US" dirty="0"/>
                  <a:t>Figure out what length of the cooling section is available in the hadron storage ring (the longer the better)</a:t>
                </a:r>
              </a:p>
              <a:p>
                <a:pPr lvl="1"/>
                <a:r>
                  <a:rPr lang="en-US" dirty="0"/>
                  <a:t>Assume transversely symmetric velocity distribution for the hadron bunch, completely match e-bunch to your hadrons </a:t>
                </a:r>
              </a:p>
              <a:p>
                <a:pPr lvl="1"/>
                <a:r>
                  <a:rPr lang="en-US" dirty="0"/>
                  <a:t>Use simple analytic formulas to estimate requirements to electrons’ charge per hadron bunch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If you see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 redistribution is beneficial then use a little bit bulkier redistribution formulas to reduce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 (calculations with redistribution formulas still can be done with pen and paper) </a:t>
                </a:r>
              </a:p>
              <a:p>
                <a:r>
                  <a:rPr lang="en-US" dirty="0"/>
                  <a:t>Now, that you know both the required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estimate the requirements to average electron current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Most probably you will decide that you need a bunched electron cooling</a:t>
                </a:r>
              </a:p>
              <a:p>
                <a:pPr lvl="1"/>
                <a:r>
                  <a:rPr lang="en-US" dirty="0"/>
                  <a:t>Decide whether you need several (maybe many) </a:t>
                </a:r>
                <a:r>
                  <a:rPr lang="en-US" dirty="0" err="1"/>
                  <a:t>recirculations</a:t>
                </a:r>
                <a:r>
                  <a:rPr lang="en-US" dirty="0"/>
                  <a:t> of electrons or you can get away with a single pass machine</a:t>
                </a:r>
              </a:p>
              <a:p>
                <a:r>
                  <a:rPr lang="en-US" dirty="0"/>
                  <a:t>It is time to decide whether you want to build a high energy high current ERL with just a few </a:t>
                </a:r>
                <a:r>
                  <a:rPr lang="en-US" dirty="0" err="1"/>
                  <a:t>recirculations</a:t>
                </a:r>
                <a:r>
                  <a:rPr lang="en-US" dirty="0"/>
                  <a:t> or an electron storage ring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C0B40-7FCE-CF74-2693-F31CC88884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8346" y="805857"/>
                <a:ext cx="11689492" cy="4865894"/>
              </a:xfrm>
              <a:blipFill>
                <a:blip r:embed="rId2"/>
                <a:stretch>
                  <a:fillRect l="-760" t="-2344" r="-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FD3D6275-F333-804E-FE8E-D558A9964D52}"/>
              </a:ext>
            </a:extLst>
          </p:cNvPr>
          <p:cNvSpPr txBox="1"/>
          <p:nvPr/>
        </p:nvSpPr>
        <p:spPr>
          <a:xfrm>
            <a:off x="5505965" y="5671751"/>
            <a:ext cx="656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Sergei </a:t>
            </a:r>
            <a:r>
              <a:rPr lang="en-US" i="1" dirty="0" err="1"/>
              <a:t>Seletskiy</a:t>
            </a:r>
            <a:r>
              <a:rPr lang="en-US" i="1" dirty="0"/>
              <a:t>  "Advancing Electron Cooling to high energy”  </a:t>
            </a:r>
          </a:p>
          <a:p>
            <a:r>
              <a:rPr lang="en-US" i="1" dirty="0"/>
              <a:t>C-AD physics seminar, at BNL on  July 26, 2024</a:t>
            </a:r>
          </a:p>
        </p:txBody>
      </p:sp>
    </p:spTree>
    <p:extLst>
      <p:ext uri="{BB962C8B-B14F-4D97-AF65-F5344CB8AC3E}">
        <p14:creationId xmlns:p14="http://schemas.microsoft.com/office/powerpoint/2010/main" val="35928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F14B5-98AA-80A8-163E-BCA8C2958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738180" cy="776614"/>
          </a:xfrm>
        </p:spPr>
        <p:txBody>
          <a:bodyPr>
            <a:normAutofit/>
          </a:bodyPr>
          <a:lstStyle/>
          <a:p>
            <a:r>
              <a:rPr lang="en-US" dirty="0"/>
              <a:t>Cooling rate scaling with beam parameters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252842-7C35-2312-B43C-04555BEF4C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6910" y="1743545"/>
                <a:ext cx="11635576" cy="3087948"/>
              </a:xfrm>
            </p:spPr>
            <p:txBody>
              <a:bodyPr>
                <a:normAutofit fontScale="625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 - cooling rate drops quadratically with energy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-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cooling rate grows linearly with number of electrons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𝐶𝑆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-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cooling rate grows linearly with the length of the cooling section</a:t>
                </a:r>
                <a:endParaRPr lang="en-US" dirty="0">
                  <a:solidFill>
                    <a:srgbClr val="0000FF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𝑛𝑒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d>
                          <m:dPr>
                            <m:ctrlP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𝑛𝑒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ad>
                          <m:radPr>
                            <m:degHide m:val="on"/>
                            <m:ctrlPr>
                              <a:rPr lang="en-US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  <m:rad>
                          <m:radPr>
                            <m:degHide m:val="on"/>
                            <m:ctrlP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𝑧𝑒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𝑧𝑖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den>
                    </m:f>
                  </m:oMath>
                </a14:m>
                <a:r>
                  <a:rPr lang="en-US" dirty="0"/>
                  <a:t> - in an approximation of negligible </a:t>
                </a:r>
              </a:p>
              <a:p>
                <a:pPr marL="0" indent="0">
                  <a:buNone/>
                </a:pPr>
                <a:r>
                  <a:rPr lang="en-US" dirty="0"/>
                  <a:t>ions’ 6D emittance the cooling rate is inversely proportional to  the normalized electrons’ emittance. </a:t>
                </a:r>
              </a:p>
              <a:p>
                <a:endParaRPr lang="en-US" dirty="0"/>
              </a:p>
              <a:p>
                <a:r>
                  <a:rPr lang="en-US" dirty="0"/>
                  <a:t>Yet, we don’t want to make e-emittances much smaller than </a:t>
                </a:r>
                <a:r>
                  <a:rPr lang="en-US" dirty="0" err="1"/>
                  <a:t>i</a:t>
                </a:r>
                <a:r>
                  <a:rPr lang="en-US" dirty="0"/>
                  <a:t>-emittances:</a:t>
                </a:r>
              </a:p>
              <a:p>
                <a:pPr lvl="1"/>
                <a:r>
                  <a:rPr lang="en-US" dirty="0"/>
                  <a:t>The gains in cooling rate become small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  →</m:t>
                    </m:r>
                  </m:oMath>
                </a14:m>
                <a:r>
                  <a:rPr lang="en-US" dirty="0"/>
                  <a:t>    core overcooling (bad for collider)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252842-7C35-2312-B43C-04555BEF4C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6910" y="1743545"/>
                <a:ext cx="11635576" cy="3087948"/>
              </a:xfrm>
              <a:blipFill>
                <a:blip r:embed="rId3"/>
                <a:stretch>
                  <a:fillRect l="-436" t="-2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9E27854-F23B-F0E6-8026-0420FDE47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897" y="789200"/>
            <a:ext cx="7772400" cy="9543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599ADB-234B-D5DD-FEC7-A34B00A64EEC}"/>
              </a:ext>
            </a:extLst>
          </p:cNvPr>
          <p:cNvSpPr txBox="1"/>
          <p:nvPr/>
        </p:nvSpPr>
        <p:spPr>
          <a:xfrm>
            <a:off x="8999778" y="1647186"/>
            <a:ext cx="26190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need at ls 5 </a:t>
            </a:r>
            <a:r>
              <a:rPr lang="en-US" dirty="0" err="1"/>
              <a:t>nC</a:t>
            </a:r>
            <a:r>
              <a:rPr lang="en-US" dirty="0"/>
              <a:t> per bunch t o cool hadrons at 275 GeV </a:t>
            </a:r>
          </a:p>
          <a:p>
            <a:r>
              <a:rPr lang="en-US" dirty="0"/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2450756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FDB4B-B382-BEB8-BD72-8A46C9927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01644-8595-DB59-6F40-7AFA60421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738180" cy="776614"/>
          </a:xfrm>
        </p:spPr>
        <p:txBody>
          <a:bodyPr>
            <a:normAutofit/>
          </a:bodyPr>
          <a:lstStyle/>
          <a:p>
            <a:r>
              <a:rPr lang="en-US" dirty="0"/>
              <a:t>Cooling rate scaling with beam parameters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BCD8B5-200F-1CA8-BAD3-7602EE3D3C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82" y="950458"/>
            <a:ext cx="10882015" cy="1336162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F2B553C-3430-70C3-63A5-348613199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60465"/>
            <a:ext cx="12192000" cy="344606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Quick scaling from LEC parameters (Ee=13 MeV) to HEC (Ee=150 MeV) gives more then 2 order of magnitude reduction in the cooling rate</a:t>
            </a:r>
          </a:p>
          <a:p>
            <a:r>
              <a:rPr lang="en-US" dirty="0"/>
              <a:t> Fortunately for HEC we only need to provide cooling rate  ~2 hours to compensate IBS. </a:t>
            </a:r>
          </a:p>
          <a:p>
            <a:r>
              <a:rPr lang="en-US" dirty="0"/>
              <a:t>With proper betafunction optimization we end  up with a minimum </a:t>
            </a:r>
            <a:r>
              <a:rPr lang="en-US" dirty="0">
                <a:solidFill>
                  <a:srgbClr val="FF0000"/>
                </a:solidFill>
              </a:rPr>
              <a:t>5 </a:t>
            </a:r>
            <a:r>
              <a:rPr lang="en-US" dirty="0" err="1">
                <a:solidFill>
                  <a:srgbClr val="FF0000"/>
                </a:solidFill>
              </a:rPr>
              <a:t>nC</a:t>
            </a:r>
            <a:r>
              <a:rPr lang="en-US" dirty="0"/>
              <a:t> per the hadron bunch or about </a:t>
            </a:r>
            <a:r>
              <a:rPr lang="en-US" dirty="0">
                <a:solidFill>
                  <a:srgbClr val="FF0000"/>
                </a:solidFill>
              </a:rPr>
              <a:t>500 mA average current in the cooling section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Reuse electron bunch several times significantly simplifies requirement for injector</a:t>
            </a:r>
          </a:p>
        </p:txBody>
      </p:sp>
    </p:spTree>
    <p:extLst>
      <p:ext uri="{BB962C8B-B14F-4D97-AF65-F5344CB8AC3E}">
        <p14:creationId xmlns:p14="http://schemas.microsoft.com/office/powerpoint/2010/main" val="467771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D0F7B-FDDB-8460-AF60-A29409DB9C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1D2638E-B8C2-A35B-3F6A-56C208667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54" y="612183"/>
            <a:ext cx="5853931" cy="2650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6DC502-647D-0814-A267-7B1EBA7D0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55" y="-5404"/>
            <a:ext cx="11613777" cy="549275"/>
          </a:xfrm>
        </p:spPr>
        <p:txBody>
          <a:bodyPr>
            <a:noAutofit/>
          </a:bodyPr>
          <a:lstStyle/>
          <a:p>
            <a:r>
              <a:rPr lang="en-US" sz="3200" dirty="0"/>
              <a:t>High-Energy Cooler  based on reusing electron bunch MANY  times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7F8FB4-F826-34CF-2C7C-1AAA304AFF77}"/>
              </a:ext>
            </a:extLst>
          </p:cNvPr>
          <p:cNvSpPr txBox="1"/>
          <p:nvPr/>
        </p:nvSpPr>
        <p:spPr>
          <a:xfrm>
            <a:off x="1922858" y="2192323"/>
            <a:ext cx="1725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3-4 million turns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8D325B-354B-8D18-B661-C8D6EFD77BAD}"/>
              </a:ext>
            </a:extLst>
          </p:cNvPr>
          <p:cNvSpPr txBox="1"/>
          <p:nvPr/>
        </p:nvSpPr>
        <p:spPr>
          <a:xfrm>
            <a:off x="5805214" y="928329"/>
            <a:ext cx="6310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Ring based cooler use electron bunch   a few million  times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2A1BF5-4000-BA53-B2CA-C962EF3D0801}"/>
              </a:ext>
            </a:extLst>
          </p:cNvPr>
          <p:cNvSpPr txBox="1"/>
          <p:nvPr/>
        </p:nvSpPr>
        <p:spPr>
          <a:xfrm>
            <a:off x="5653538" y="1608209"/>
            <a:ext cx="646262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The feasibility studies are going on right now in collaboration between  BNL and Cornell University </a:t>
            </a:r>
          </a:p>
          <a:p>
            <a:r>
              <a:rPr lang="en-US" dirty="0"/>
              <a:t>Many aspects have been considered already and some are still </a:t>
            </a:r>
            <a:r>
              <a:rPr lang="en-US" dirty="0" err="1"/>
              <a:t>unedr</a:t>
            </a:r>
            <a:r>
              <a:rPr lang="en-US" dirty="0"/>
              <a:t> consideration:</a:t>
            </a:r>
          </a:p>
          <a:p>
            <a:pPr lvl="1"/>
            <a:r>
              <a:rPr lang="en-US" dirty="0"/>
              <a:t>Self-space charge </a:t>
            </a:r>
          </a:p>
          <a:p>
            <a:pPr lvl="1"/>
            <a:r>
              <a:rPr lang="en-US" dirty="0"/>
              <a:t>Proton-electron focusing</a:t>
            </a:r>
          </a:p>
          <a:p>
            <a:pPr lvl="1"/>
            <a:r>
              <a:rPr lang="en-US" dirty="0"/>
              <a:t>Beam-beam scattering in the cooling section</a:t>
            </a:r>
          </a:p>
          <a:p>
            <a:pPr lvl="1"/>
            <a:r>
              <a:rPr lang="en-US" dirty="0"/>
              <a:t>To counteract IBS+BBS one needs strong damping wigglers</a:t>
            </a:r>
          </a:p>
          <a:p>
            <a:pPr lvl="1"/>
            <a:r>
              <a:rPr lang="en-US" dirty="0"/>
              <a:t>Low Energy High Current Ring instability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8C6540-0EC9-F7FF-18C1-1C72D41C7574}"/>
              </a:ext>
            </a:extLst>
          </p:cNvPr>
          <p:cNvSpPr txBox="1"/>
          <p:nvPr/>
        </p:nvSpPr>
        <p:spPr>
          <a:xfrm>
            <a:off x="1138555" y="3957129"/>
            <a:ext cx="47424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/>
              <a:t>* Sergei </a:t>
            </a:r>
            <a:r>
              <a:rPr lang="en-US" sz="1800" i="1" dirty="0" err="1"/>
              <a:t>Seletskiy</a:t>
            </a:r>
            <a:r>
              <a:rPr lang="en-US" sz="1800" i="1" dirty="0"/>
              <a:t>, THB2,  at this conference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B60B02-5938-4960-7337-A7E248216219}"/>
              </a:ext>
            </a:extLst>
          </p:cNvPr>
          <p:cNvSpPr txBox="1"/>
          <p:nvPr/>
        </p:nvSpPr>
        <p:spPr>
          <a:xfrm>
            <a:off x="949856" y="5339674"/>
            <a:ext cx="108368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BUT ring based cooler is hard to scale to cool hadrons of  100 GeV and  41 GeV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3471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2363</TotalTime>
  <Words>2218</Words>
  <Application>Microsoft Macintosh PowerPoint</Application>
  <PresentationFormat>Widescreen</PresentationFormat>
  <Paragraphs>318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Aptos</vt:lpstr>
      <vt:lpstr>Aptos Display</vt:lpstr>
      <vt:lpstr>Arial</vt:lpstr>
      <vt:lpstr>Calibri</vt:lpstr>
      <vt:lpstr>Cambria Math</vt:lpstr>
      <vt:lpstr>Helvetica</vt:lpstr>
      <vt:lpstr>Roboto</vt:lpstr>
      <vt:lpstr>Times New Roman</vt:lpstr>
      <vt:lpstr>Office Theme</vt:lpstr>
      <vt:lpstr>Electron Cooler for High-Energy Hadrons Based on Energy Recovery Linac</vt:lpstr>
      <vt:lpstr>Outline</vt:lpstr>
      <vt:lpstr> Hadron Cooling in the EIC</vt:lpstr>
      <vt:lpstr>EIC parameters and cooling goals </vt:lpstr>
      <vt:lpstr>PowerPoint Presentation</vt:lpstr>
      <vt:lpstr>How to design High Energy Electron Cooler</vt:lpstr>
      <vt:lpstr>Cooling rate scaling with beam parameters</vt:lpstr>
      <vt:lpstr>Cooling rate scaling with beam parameters</vt:lpstr>
      <vt:lpstr>High-Energy Cooler  based on reusing electron bunch MANY  times</vt:lpstr>
      <vt:lpstr>High-Energy Cooler  based on reusing electron bunch several times</vt:lpstr>
      <vt:lpstr>Cooler’s location</vt:lpstr>
      <vt:lpstr>Numbers of turns consideration</vt:lpstr>
      <vt:lpstr>Basic required parameters for different protons energies at EIC*</vt:lpstr>
      <vt:lpstr>Challenges</vt:lpstr>
      <vt:lpstr>What about kickers?</vt:lpstr>
      <vt:lpstr>LEC 197MHz SRF Injector simulation for 2.5 nC bunch charge (example)  </vt:lpstr>
      <vt:lpstr>Why we are optimistic about regular cooling  option based on ERL ( p1)</vt:lpstr>
      <vt:lpstr>Why we are optimistic about regular cooling  option based on ERL (p.2)</vt:lpstr>
      <vt:lpstr>What if? </vt:lpstr>
      <vt:lpstr>Conclusion</vt:lpstr>
      <vt:lpstr>Back up slides</vt:lpstr>
      <vt:lpstr>Use of a beam-beam  kicker</vt:lpstr>
      <vt:lpstr>Friction force in Electron Cooling</vt:lpstr>
      <vt:lpstr>Parameters </vt:lpstr>
      <vt:lpstr>p-e focusing:</vt:lpstr>
      <vt:lpstr>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Kayran, Dmitry</dc:creator>
  <cp:lastModifiedBy>Kayran, Dmitry</cp:lastModifiedBy>
  <cp:revision>38</cp:revision>
  <dcterms:created xsi:type="dcterms:W3CDTF">2024-09-19T21:17:43Z</dcterms:created>
  <dcterms:modified xsi:type="dcterms:W3CDTF">2025-10-28T12:23:06Z</dcterms:modified>
</cp:coreProperties>
</file>