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290" r:id="rId6"/>
    <p:sldId id="298" r:id="rId7"/>
    <p:sldId id="297" r:id="rId8"/>
    <p:sldId id="287" r:id="rId9"/>
    <p:sldId id="302" r:id="rId10"/>
    <p:sldId id="286" r:id="rId11"/>
    <p:sldId id="310" r:id="rId12"/>
    <p:sldId id="300" r:id="rId13"/>
    <p:sldId id="299" r:id="rId14"/>
    <p:sldId id="301" r:id="rId15"/>
    <p:sldId id="304" r:id="rId16"/>
    <p:sldId id="303" r:id="rId17"/>
    <p:sldId id="305" r:id="rId18"/>
    <p:sldId id="307" r:id="rId19"/>
    <p:sldId id="30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ECE7"/>
    <a:srgbClr val="FFF9C4"/>
    <a:srgbClr val="00D5D0"/>
    <a:srgbClr val="008282"/>
    <a:srgbClr val="028387"/>
    <a:srgbClr val="002424"/>
    <a:srgbClr val="3051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92" autoAdjust="0"/>
    <p:restoredTop sz="94694"/>
  </p:normalViewPr>
  <p:slideViewPr>
    <p:cSldViewPr snapToGrid="0" snapToObjects="1">
      <p:cViewPr varScale="1">
        <p:scale>
          <a:sx n="111" d="100"/>
          <a:sy n="111" d="100"/>
        </p:scale>
        <p:origin x="248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194789-C4F6-537C-23AE-1ED60F462FC1}"/>
              </a:ext>
            </a:extLst>
          </p:cNvPr>
          <p:cNvSpPr txBox="1"/>
          <p:nvPr userDrawn="1"/>
        </p:nvSpPr>
        <p:spPr>
          <a:xfrm>
            <a:off x="5699897" y="631277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>
                <a:cs typeface="Arial"/>
              </a:rPr>
              <a:t>COOL’25</a:t>
            </a:r>
            <a:endParaRPr lang="en-US" sz="1400" baseline="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35801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rgbClr val="00828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A8C9E7-116D-7A4E-A7E4-DD4E9C2D8154}"/>
              </a:ext>
            </a:extLst>
          </p:cNvPr>
          <p:cNvSpPr txBox="1"/>
          <p:nvPr userDrawn="1"/>
        </p:nvSpPr>
        <p:spPr>
          <a:xfrm>
            <a:off x="5699897" y="631277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>
                <a:cs typeface="Arial"/>
              </a:rPr>
              <a:t>COOL’25</a:t>
            </a:r>
            <a:endParaRPr lang="en-US" sz="1400" baseline="0" dirty="0"/>
          </a:p>
        </p:txBody>
      </p:sp>
    </p:spTree>
    <p:extLst>
      <p:ext uri="{BB962C8B-B14F-4D97-AF65-F5344CB8AC3E}">
        <p14:creationId xmlns:p14="http://schemas.microsoft.com/office/powerpoint/2010/main" val="5536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AA92C0-523B-D281-1B3E-6A94DC27C398}"/>
              </a:ext>
            </a:extLst>
          </p:cNvPr>
          <p:cNvSpPr txBox="1"/>
          <p:nvPr userDrawn="1"/>
        </p:nvSpPr>
        <p:spPr>
          <a:xfrm>
            <a:off x="5699897" y="631277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>
                <a:cs typeface="Arial"/>
              </a:rPr>
              <a:t>COOL’25</a:t>
            </a:r>
            <a:endParaRPr lang="en-US" sz="1400" baseline="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71A31E-4957-F482-3590-9B14B2B35D18}"/>
              </a:ext>
            </a:extLst>
          </p:cNvPr>
          <p:cNvSpPr txBox="1"/>
          <p:nvPr userDrawn="1"/>
        </p:nvSpPr>
        <p:spPr>
          <a:xfrm>
            <a:off x="5699897" y="631277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>
                <a:cs typeface="Arial"/>
              </a:rPr>
              <a:t>COOL’25</a:t>
            </a:r>
            <a:endParaRPr lang="en-US" sz="1400" baseline="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rgbClr val="00828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257ABA-931C-2D40-6629-BC90AEDBD61B}"/>
              </a:ext>
            </a:extLst>
          </p:cNvPr>
          <p:cNvCxnSpPr>
            <a:cxnSpLocks/>
          </p:cNvCxnSpPr>
          <p:nvPr userDrawn="1"/>
        </p:nvCxnSpPr>
        <p:spPr>
          <a:xfrm>
            <a:off x="462579" y="6175169"/>
            <a:ext cx="114999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9AC6A94-B0DC-E70B-E49D-12DAED7E869B}"/>
              </a:ext>
            </a:extLst>
          </p:cNvPr>
          <p:cNvSpPr txBox="1"/>
          <p:nvPr userDrawn="1"/>
        </p:nvSpPr>
        <p:spPr>
          <a:xfrm>
            <a:off x="5699897" y="631277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>
                <a:cs typeface="Arial"/>
              </a:rPr>
              <a:t>COOL’25</a:t>
            </a:r>
            <a:endParaRPr lang="en-US" sz="1400" baseline="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4" r:id="rId4"/>
    <p:sldLayoutId id="2147483667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1" y="1624136"/>
            <a:ext cx="8890906" cy="1323171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cs typeface="Arial"/>
              </a:rPr>
              <a:t>Beam Position Monitoring for Low Energy Cooling Section</a:t>
            </a:r>
            <a:endParaRPr lang="en-US" sz="3600" dirty="0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3441178"/>
            <a:ext cx="10690599" cy="125960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>
                <a:cs typeface="Arial"/>
              </a:rPr>
              <a:t>I. Pinayev and S. </a:t>
            </a:r>
            <a:r>
              <a:rPr lang="en-US" sz="2800" dirty="0" err="1">
                <a:cs typeface="Arial"/>
              </a:rPr>
              <a:t>Seletskiy</a:t>
            </a:r>
            <a:endParaRPr lang="en-US" sz="2800" dirty="0">
              <a:cs typeface="Arial"/>
            </a:endParaRPr>
          </a:p>
        </p:txBody>
      </p:sp>
      <p:sp>
        <p:nvSpPr>
          <p:cNvPr id="5" name="Text Placeholder 37">
            <a:extLst>
              <a:ext uri="{FF2B5EF4-FFF2-40B4-BE49-F238E27FC236}">
                <a16:creationId xmlns:a16="http://schemas.microsoft.com/office/drawing/2014/main" id="{0091FFB1-CBAC-8D43-99B1-1076D7A7D3F4}"/>
              </a:ext>
            </a:extLst>
          </p:cNvPr>
          <p:cNvSpPr txBox="1">
            <a:spLocks/>
          </p:cNvSpPr>
          <p:nvPr/>
        </p:nvSpPr>
        <p:spPr>
          <a:xfrm>
            <a:off x="482973" y="5001686"/>
            <a:ext cx="5282825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5E56AE-ECB0-67F4-8452-BC0FC5F3A5E0}"/>
              </a:ext>
            </a:extLst>
          </p:cNvPr>
          <p:cNvSpPr txBox="1"/>
          <p:nvPr/>
        </p:nvSpPr>
        <p:spPr>
          <a:xfrm>
            <a:off x="482973" y="415287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October 30, 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FDFAD82-7299-F40C-DF70-037F151B17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782BD-6E17-728A-6BCB-62ACF97CB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8DE3F1-E24B-4496-4F31-34A45A0D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BPM Pick-up Signal Levels for the Electrons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6CE242-BB6F-B5D4-B168-F6A8E9ED6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pic>
        <p:nvPicPr>
          <p:cNvPr id="11" name="Content Placeholder 10" descr="A picture containing text, whiteboard&#10;&#10;AI-generated content may be incorrect.">
            <a:extLst>
              <a:ext uri="{FF2B5EF4-FFF2-40B4-BE49-F238E27FC236}">
                <a16:creationId xmlns:a16="http://schemas.microsoft.com/office/drawing/2014/main" id="{51A86976-F8C0-96EE-598B-5E0F4C298F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1963" y="1212666"/>
            <a:ext cx="5524500" cy="4415206"/>
          </a:xfrm>
        </p:spPr>
      </p:pic>
      <p:pic>
        <p:nvPicPr>
          <p:cNvPr id="13" name="Content Placeholder 12" descr="Chart, line chart&#10;&#10;AI-generated content may be incorrect.">
            <a:extLst>
              <a:ext uri="{FF2B5EF4-FFF2-40B4-BE49-F238E27FC236}">
                <a16:creationId xmlns:a16="http://schemas.microsoft.com/office/drawing/2014/main" id="{7E401D3B-5E20-4134-D661-B50BC41630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35725" y="1212666"/>
            <a:ext cx="5524500" cy="4415206"/>
          </a:xfrm>
        </p:spPr>
      </p:pic>
    </p:spTree>
    <p:extLst>
      <p:ext uri="{BB962C8B-B14F-4D97-AF65-F5344CB8AC3E}">
        <p14:creationId xmlns:p14="http://schemas.microsoft.com/office/powerpoint/2010/main" val="2428390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6C53-160A-3A07-28DA-512F8ECC6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of Signal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5D21D-B697-E113-E079-32BD4C3635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Proton beam</a:t>
            </a:r>
          </a:p>
          <a:p>
            <a:pPr lvl="1"/>
            <a:r>
              <a:rPr lang="en-US" dirty="0"/>
              <a:t>Sampling at the peak of the pulse (currently employed at RHIC) will require changing the clock phase, which is hard to implement</a:t>
            </a:r>
          </a:p>
          <a:p>
            <a:pPr lvl="1"/>
            <a:r>
              <a:rPr lang="en-US" dirty="0"/>
              <a:t>Narrowband processing does not work due to the different spectral content at cooling and the store</a:t>
            </a:r>
          </a:p>
          <a:p>
            <a:pPr lvl="1"/>
            <a:r>
              <a:rPr lang="en-US" dirty="0"/>
              <a:t>We will use the sum of the squares of the ADC readings to calculate pulse energy. To equalize the signal levels the low-pass filter will be used in the RF front end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178A0B-E1AB-EBAC-9076-D596356783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Electron beam</a:t>
            </a:r>
          </a:p>
          <a:p>
            <a:pPr lvl="1"/>
            <a:r>
              <a:rPr lang="en-US" dirty="0"/>
              <a:t>Narrowband processing at 600 MHz is suitable because the proton signal is weak at cooling</a:t>
            </a:r>
          </a:p>
          <a:p>
            <a:pPr lvl="1"/>
            <a:r>
              <a:rPr lang="en-US" dirty="0"/>
              <a:t>The signal from the protons at the store is strong at 600 MHz and can be used for the BPM offset cross calibration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7555C-B0B5-3EDE-0B60-ECC6ED56C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224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B4D62D-3FDD-F681-86A0-7676F5EA6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E229D2-6CBA-04F4-B799-5A447753F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 Estimation for the Electron BPM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E5FF8-BD68-7198-496D-FF60A0969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electron beam with a current of I</a:t>
            </a:r>
            <a:r>
              <a:rPr lang="en-US" baseline="-25000" dirty="0"/>
              <a:t>e</a:t>
            </a:r>
            <a:r>
              <a:rPr lang="en-US" dirty="0"/>
              <a:t> = 88 mA (3.6 nC, 24.6 MHz), the signal level after 130 meters of LMR-240 cable is 5 mV r.m.s. (10 MHz BW filter centered at 591 MHz)</a:t>
            </a:r>
          </a:p>
          <a:p>
            <a:r>
              <a:rPr lang="en-US" dirty="0"/>
              <a:t>An amplifier with a noise figure of 2.6 dB has a thermal noise level of 4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V. The corresponding SNR is 61.9 dB</a:t>
            </a:r>
          </a:p>
          <a:p>
            <a:r>
              <a:rPr lang="en-US" dirty="0"/>
              <a:t>For the ADC clock jitter of 70 fs, the SNR is 71.7 dB</a:t>
            </a:r>
          </a:p>
          <a:p>
            <a:r>
              <a:rPr lang="en-US" dirty="0"/>
              <a:t>11.4 ENOB corresponds to 68.4 dB SNR</a:t>
            </a:r>
          </a:p>
          <a:p>
            <a:r>
              <a:rPr lang="en-US" dirty="0"/>
              <a:t>The scaling factor is 32 mm, and the noise jitter for the single bunch is 30 microns</a:t>
            </a:r>
          </a:p>
          <a:p>
            <a:r>
              <a:rPr lang="en-US" dirty="0"/>
              <a:t>Averaging over 260 bunches (1 turn) reduces the noise position to 2 microns</a:t>
            </a:r>
          </a:p>
          <a:p>
            <a:r>
              <a:rPr lang="en-US" dirty="0"/>
              <a:t>For a 10 kHz BW required for orbit feedback, we have an extra gain of 3, bringing the noise below 1 micron</a:t>
            </a:r>
          </a:p>
        </p:txBody>
      </p:sp>
    </p:spTree>
    <p:extLst>
      <p:ext uri="{BB962C8B-B14F-4D97-AF65-F5344CB8AC3E}">
        <p14:creationId xmlns:p14="http://schemas.microsoft.com/office/powerpoint/2010/main" val="362803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2E8942-1A41-DDD5-77F3-1C49F5479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6542B6-1627-6E27-E473-F0D37F157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 Estimation for Proton BPM</a:t>
            </a:r>
          </a:p>
        </p:txBody>
      </p:sp>
      <p:pic>
        <p:nvPicPr>
          <p:cNvPr id="7" name="Content Placeholder 6" descr="Graphical user interface, chart, line chart&#10;&#10;AI-generated content may be incorrect.">
            <a:extLst>
              <a:ext uri="{FF2B5EF4-FFF2-40B4-BE49-F238E27FC236}">
                <a16:creationId xmlns:a16="http://schemas.microsoft.com/office/drawing/2014/main" id="{35C28A9D-B4CC-2C6D-2F74-39710BABE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2651" y="995362"/>
            <a:ext cx="6432522" cy="486727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83A4FD-71AF-67E7-48EF-5B39ECEE4904}"/>
              </a:ext>
            </a:extLst>
          </p:cNvPr>
          <p:cNvSpPr txBox="1"/>
          <p:nvPr/>
        </p:nvSpPr>
        <p:spPr>
          <a:xfrm>
            <a:off x="7660888" y="2151726"/>
            <a:ext cx="43861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Single-bunch measurement has a precision of 20 microns</a:t>
            </a:r>
          </a:p>
          <a:p>
            <a:endParaRPr lang="en-US" sz="2000" dirty="0"/>
          </a:p>
          <a:p>
            <a:r>
              <a:rPr lang="en-US" sz="2000" dirty="0"/>
              <a:t>For a single turn (260 bunches), resolution improves to 1.25 microns</a:t>
            </a:r>
          </a:p>
          <a:p>
            <a:endParaRPr lang="en-US" sz="2000" dirty="0"/>
          </a:p>
          <a:p>
            <a:r>
              <a:rPr lang="en-US" sz="2000" dirty="0"/>
              <a:t>For the orbit feedback, the precision is better than 0.5 microns</a:t>
            </a:r>
          </a:p>
        </p:txBody>
      </p:sp>
    </p:spTree>
    <p:extLst>
      <p:ext uri="{BB962C8B-B14F-4D97-AF65-F5344CB8AC3E}">
        <p14:creationId xmlns:p14="http://schemas.microsoft.com/office/powerpoint/2010/main" val="1088770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40ABC-43B7-7C2D-B6FD-4F071E03F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Calibration for Two BPM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0641A-0B5C-DBDD-A79A-D6710A11C9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Hadron and electron BPMs can have different electrical offsets due to the unequal losses in the cables and signal processing </a:t>
            </a:r>
          </a:p>
          <a:p>
            <a:r>
              <a:rPr lang="en-US" dirty="0"/>
              <a:t>The cross-calibration of the BPMs will be done when only one beam is present: either the proton beam at the store or the electron beam</a:t>
            </a:r>
          </a:p>
          <a:p>
            <a:r>
              <a:rPr lang="en-US" dirty="0"/>
              <a:t>The proton beam generates a factor 10 stronger signal and can be used continuously during operation</a:t>
            </a:r>
          </a:p>
          <a:p>
            <a:r>
              <a:rPr lang="en-US" dirty="0"/>
              <a:t>The electron beam can also produce a usable signal for hadron BPMs</a:t>
            </a:r>
          </a:p>
        </p:txBody>
      </p:sp>
      <p:pic>
        <p:nvPicPr>
          <p:cNvPr id="7" name="Content Placeholder 6" descr="Chart, line chart&#10;&#10;AI-generated content may be incorrect.">
            <a:extLst>
              <a:ext uri="{FF2B5EF4-FFF2-40B4-BE49-F238E27FC236}">
                <a16:creationId xmlns:a16="http://schemas.microsoft.com/office/drawing/2014/main" id="{41FD5903-474E-53DD-971D-1DEE950057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5538" y="1839612"/>
            <a:ext cx="5754687" cy="316131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B8DF31-B9F7-2BED-7B8E-E6E1CED46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216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CC8BBB-FA55-127B-B9D4-6891170D5A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419DF8-BEC7-071C-0ED5-03F7051C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of the Relativistic Factors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28270F-0F66-BA1A-951E-EFCDA0862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difference in the relativistic factors results in the phase shift between BPMs separated by drift </a:t>
            </a:r>
            <a:r>
              <a:rPr lang="en-US" i="1" dirty="0"/>
              <a:t>L</a:t>
            </a:r>
            <a:r>
              <a:rPr lang="en-US" dirty="0"/>
              <a:t> at the observation frequency </a:t>
            </a:r>
            <a:r>
              <a:rPr lang="en-US" i="1" dirty="0"/>
              <a:t>F</a:t>
            </a:r>
          </a:p>
          <a:p>
            <a:r>
              <a:rPr lang="en-US" dirty="0"/>
              <a:t>We measure the phase offset with only one beam present. Then the second beam is injected, and we measure the phase change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the </a:t>
            </a:r>
            <a:r>
              <a:rPr lang="en-US" dirty="0">
                <a:latin typeface="Symbol" pitchFamily="2" charset="2"/>
              </a:rPr>
              <a:t>Dg</a:t>
            </a:r>
            <a:r>
              <a:rPr lang="en-US" dirty="0"/>
              <a:t>/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=10</a:t>
            </a:r>
            <a:r>
              <a:rPr lang="en-US" baseline="30000" dirty="0"/>
              <a:t>-4</a:t>
            </a:r>
            <a:r>
              <a:rPr lang="en-US" dirty="0"/>
              <a:t>, the phase shift will be around 10</a:t>
            </a:r>
            <a:r>
              <a:rPr lang="en-US" baseline="30000" dirty="0"/>
              <a:t>-5</a:t>
            </a:r>
            <a:r>
              <a:rPr lang="en-US" dirty="0"/>
              <a:t> radians (0.0007º). While modern BPM systems can provide a sufficient signal-to-noise ratio, achieving such low drift in the cable might be challenging. Nevertheless, the system can complement the energy measurement with a dipole.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C8CD51-87A7-0B98-7D87-6A5038665761}"/>
                  </a:ext>
                </a:extLst>
              </p:cNvPr>
              <p:cNvSpPr txBox="1"/>
              <p:nvPr/>
            </p:nvSpPr>
            <p:spPr>
              <a:xfrm>
                <a:off x="3092824" y="3076687"/>
                <a:ext cx="6820072" cy="569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25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0.12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C8CD51-87A7-0B98-7D87-6A5038665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824" y="3076687"/>
                <a:ext cx="6820072" cy="569323"/>
              </a:xfrm>
              <a:prstGeom prst="rect">
                <a:avLst/>
              </a:prstGeom>
              <a:blipFill>
                <a:blip r:embed="rId2"/>
                <a:stretch>
                  <a:fillRect l="-186" t="-4348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8236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5296A5-2E0C-198B-13FE-B2FAF3472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A3F6F0-2C04-EDB7-A575-B2E5D4DB2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1FB23-D1D5-7989-4FA0-992F845DC2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beam position monitors are expected to provide the required alignment of the electron and proton beams</a:t>
            </a:r>
          </a:p>
          <a:p>
            <a:r>
              <a:rPr lang="en-US" dirty="0"/>
              <a:t>The signals will be separated in the frequency domain</a:t>
            </a:r>
          </a:p>
          <a:p>
            <a:r>
              <a:rPr lang="en-US" dirty="0"/>
              <a:t>The cross-calibration of the electrical offsets is possible with either beam</a:t>
            </a:r>
          </a:p>
          <a:p>
            <a:r>
              <a:rPr lang="en-US" dirty="0"/>
              <a:t>Utilizing the phase measurement of the signals from two BPMs can help to match the relativistic factors</a:t>
            </a:r>
          </a:p>
        </p:txBody>
      </p:sp>
    </p:spTree>
    <p:extLst>
      <p:ext uri="{BB962C8B-B14F-4D97-AF65-F5344CB8AC3E}">
        <p14:creationId xmlns:p14="http://schemas.microsoft.com/office/powerpoint/2010/main" val="218143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E0209C-0CE5-B08E-F0C8-2B678FE62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DAABE4-2083-C4B6-FD31-C67204FDA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726034-6279-B11F-1F1D-697C0B5103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Beam parameters (hadron and electron)</a:t>
            </a:r>
          </a:p>
          <a:p>
            <a:r>
              <a:rPr lang="en-US" dirty="0"/>
              <a:t>Signal levels and spectra analysis</a:t>
            </a:r>
          </a:p>
          <a:p>
            <a:r>
              <a:rPr lang="en-US" dirty="0"/>
              <a:t>Possible design choices</a:t>
            </a:r>
          </a:p>
          <a:p>
            <a:r>
              <a:rPr lang="en-US" dirty="0"/>
              <a:t>Expected performance</a:t>
            </a:r>
          </a:p>
          <a:p>
            <a:r>
              <a:rPr lang="en-US" dirty="0"/>
              <a:t>Operational procedures</a:t>
            </a:r>
          </a:p>
        </p:txBody>
      </p:sp>
    </p:spTree>
    <p:extLst>
      <p:ext uri="{BB962C8B-B14F-4D97-AF65-F5344CB8AC3E}">
        <p14:creationId xmlns:p14="http://schemas.microsoft.com/office/powerpoint/2010/main" val="122018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6A8C6F-AEEA-7604-C060-8C0D38ECBD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2F38C-9D5E-89F1-8CD8-B0030749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Section Layout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7C730-0AC1-FCF8-EA25-237499D73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1437640"/>
            <a:ext cx="7772400" cy="36139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1C867E-AB95-690B-90D0-70855BC43B70}"/>
              </a:ext>
            </a:extLst>
          </p:cNvPr>
          <p:cNvSpPr txBox="1"/>
          <p:nvPr/>
        </p:nvSpPr>
        <p:spPr>
          <a:xfrm>
            <a:off x="8808721" y="1564640"/>
            <a:ext cx="3153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170 meters long</a:t>
            </a:r>
          </a:p>
          <a:p>
            <a:r>
              <a:rPr lang="en-US" dirty="0"/>
              <a:t>14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BPMs</a:t>
            </a:r>
          </a:p>
          <a:p>
            <a:r>
              <a:rPr lang="en-US" dirty="0"/>
              <a:t>Cooling with bunched beam</a:t>
            </a:r>
          </a:p>
          <a:p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= 25.4</a:t>
            </a:r>
          </a:p>
          <a:p>
            <a:r>
              <a:rPr lang="en-US" dirty="0"/>
              <a:t>E</a:t>
            </a:r>
            <a:r>
              <a:rPr lang="en-US" baseline="-25000" dirty="0"/>
              <a:t>p</a:t>
            </a:r>
            <a:r>
              <a:rPr lang="en-US" dirty="0"/>
              <a:t> = 23.8 GeV</a:t>
            </a:r>
          </a:p>
          <a:p>
            <a:r>
              <a:rPr lang="en-US" dirty="0"/>
              <a:t>E</a:t>
            </a:r>
            <a:r>
              <a:rPr lang="en-US" baseline="-25000" dirty="0"/>
              <a:t>e</a:t>
            </a:r>
            <a:r>
              <a:rPr lang="en-US" dirty="0"/>
              <a:t> = 12.5 MeV</a:t>
            </a:r>
          </a:p>
          <a:p>
            <a:r>
              <a:rPr lang="en-US" dirty="0"/>
              <a:t>Proton bunch is stretched using harmonic cavity</a:t>
            </a:r>
          </a:p>
          <a:p>
            <a:r>
              <a:rPr lang="en-US" dirty="0"/>
              <a:t>Pipe diameter is 127 mm</a:t>
            </a:r>
          </a:p>
          <a:p>
            <a:r>
              <a:rPr lang="en-US" dirty="0"/>
              <a:t>Cable length can vary from 10 to 150 meters</a:t>
            </a:r>
          </a:p>
        </p:txBody>
      </p:sp>
    </p:spTree>
    <p:extLst>
      <p:ext uri="{BB962C8B-B14F-4D97-AF65-F5344CB8AC3E}">
        <p14:creationId xmlns:p14="http://schemas.microsoft.com/office/powerpoint/2010/main" val="363941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AFD7C0-6D9F-282D-164C-2D88ACEC1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593D45-CD2E-45BE-715F-08297835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Section BPM Functionality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37971-870C-400D-CA42-FA63413880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Provide transverse alignment of the proton and electron beams with 35 microns accuracy</a:t>
            </a:r>
          </a:p>
          <a:p>
            <a:r>
              <a:rPr lang="en-US" dirty="0"/>
              <a:t>Provide a relative angular spread between the proton and electron beams with 20 microradian accuracy</a:t>
            </a:r>
          </a:p>
          <a:p>
            <a:r>
              <a:rPr lang="en-US" dirty="0"/>
              <a:t>Able to measure the hadron pilot bunches with with required precision</a:t>
            </a:r>
          </a:p>
          <a:p>
            <a:r>
              <a:rPr lang="en-US" dirty="0"/>
              <a:t>Capable of handling signal levels for the stored hadron beams</a:t>
            </a:r>
          </a:p>
          <a:p>
            <a:r>
              <a:rPr lang="en-US" dirty="0"/>
              <a:t>Minimal cross-talk between two BPM systems during cooling</a:t>
            </a:r>
          </a:p>
          <a:p>
            <a:r>
              <a:rPr lang="en-US" dirty="0"/>
              <a:t>Desirable to measure phase shifts between the signals induced by the proton and electron beams for the matching of the relativistic factors</a:t>
            </a:r>
          </a:p>
        </p:txBody>
      </p:sp>
    </p:spTree>
    <p:extLst>
      <p:ext uri="{BB962C8B-B14F-4D97-AF65-F5344CB8AC3E}">
        <p14:creationId xmlns:p14="http://schemas.microsoft.com/office/powerpoint/2010/main" val="1177112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C6F852-9532-2527-C64C-993E220EE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Parameters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57EDBD-FB3D-0D01-D06A-DDEA447E5E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9967" y="835338"/>
            <a:ext cx="6077367" cy="4891110"/>
          </a:xfrm>
        </p:spPr>
        <p:txBody>
          <a:bodyPr/>
          <a:lstStyle/>
          <a:p>
            <a:r>
              <a:rPr lang="en-US" dirty="0"/>
              <a:t>Hadron beam</a:t>
            </a:r>
          </a:p>
          <a:p>
            <a:pPr lvl="1"/>
            <a:r>
              <a:rPr lang="en-US" dirty="0"/>
              <a:t>Proton pilot 5 nC 2 ns</a:t>
            </a:r>
          </a:p>
          <a:p>
            <a:pPr lvl="1"/>
            <a:r>
              <a:rPr lang="en-US" dirty="0"/>
              <a:t>Gold pilot 5 ns 4.2 ns</a:t>
            </a:r>
          </a:p>
          <a:p>
            <a:pPr lvl="1"/>
            <a:r>
              <a:rPr lang="en-US" dirty="0"/>
              <a:t>Proton cooled (projected)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=25.4 44 nC 3 ns flat top</a:t>
            </a:r>
          </a:p>
          <a:p>
            <a:pPr lvl="1"/>
            <a:r>
              <a:rPr lang="en-US" dirty="0"/>
              <a:t>Ramp 44 nC 2 ns</a:t>
            </a:r>
          </a:p>
          <a:p>
            <a:pPr lvl="1"/>
            <a:r>
              <a:rPr lang="en-US" dirty="0"/>
              <a:t>Protons at store 31 nC 200 ps (24.6245 MHz)</a:t>
            </a:r>
          </a:p>
          <a:p>
            <a:pPr lvl="1"/>
            <a:r>
              <a:rPr lang="en-US" dirty="0"/>
              <a:t>Protons at store 11 nC 200 ps (98. 5 MHz)</a:t>
            </a:r>
          </a:p>
          <a:p>
            <a:pPr lvl="1"/>
            <a:r>
              <a:rPr lang="en-US" dirty="0"/>
              <a:t>Protons during ramps 45 nC 200 ps (98.5 MHz)</a:t>
            </a:r>
          </a:p>
          <a:p>
            <a:pPr lvl="1"/>
            <a:r>
              <a:rPr lang="en-US" dirty="0"/>
              <a:t>Gold at store 6.3 nC 300 ps 98.5 MHz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460F95-7A3C-6FD5-041F-BCC39833A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36916" y="835338"/>
            <a:ext cx="5755084" cy="4891110"/>
          </a:xfrm>
        </p:spPr>
        <p:txBody>
          <a:bodyPr/>
          <a:lstStyle/>
          <a:p>
            <a:r>
              <a:rPr lang="en-US" dirty="0"/>
              <a:t>Electron beam (projected)</a:t>
            </a:r>
          </a:p>
          <a:p>
            <a:pPr lvl="1"/>
            <a:r>
              <a:rPr lang="en-US" dirty="0"/>
              <a:t>Train of 3 bunches</a:t>
            </a:r>
          </a:p>
          <a:p>
            <a:pPr lvl="1"/>
            <a:r>
              <a:rPr lang="en-US" dirty="0"/>
              <a:t>Train repetition rate 24.625 MHz</a:t>
            </a:r>
          </a:p>
          <a:p>
            <a:pPr lvl="1"/>
            <a:r>
              <a:rPr lang="en-US" dirty="0"/>
              <a:t>Bunch separation 5.1 ns (197 MHz RF)</a:t>
            </a:r>
          </a:p>
          <a:p>
            <a:pPr lvl="1"/>
            <a:r>
              <a:rPr lang="en-US" dirty="0"/>
              <a:t>Bunch charge 1.2 nC</a:t>
            </a:r>
          </a:p>
          <a:p>
            <a:pPr lvl="1"/>
            <a:r>
              <a:rPr lang="en-US" dirty="0"/>
              <a:t>Bunch length 170 ps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25222B-AE21-5854-911B-B66E5588F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pic>
        <p:nvPicPr>
          <p:cNvPr id="8" name="Picture 7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F39F17D6-57A1-36BB-0215-13E8EAEEA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920" y="3197476"/>
            <a:ext cx="4063999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1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A9A4CB-F3D2-EB93-21B6-11D67BF41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2F6943-E41A-F9D9-AF91-733DECDBE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Electronics Architecture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1AD8319-F134-462A-1108-9F2C063ED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2469931"/>
            <a:ext cx="11499925" cy="3371292"/>
          </a:xfrm>
        </p:spPr>
        <p:txBody>
          <a:bodyPr/>
          <a:lstStyle/>
          <a:p>
            <a:r>
              <a:rPr lang="en-US" dirty="0"/>
              <a:t>The signal from the pick-up electrode is delivered to the </a:t>
            </a:r>
            <a:r>
              <a:rPr lang="en-US"/>
              <a:t>RF front-end</a:t>
            </a:r>
            <a:endParaRPr lang="en-US" dirty="0"/>
          </a:p>
          <a:p>
            <a:r>
              <a:rPr lang="en-US" dirty="0"/>
              <a:t>Front-end conditions the signal, eliminating unwanted frequencies and reducing the signal level to an acceptable level</a:t>
            </a:r>
          </a:p>
          <a:p>
            <a:r>
              <a:rPr lang="en-US" dirty="0"/>
              <a:t>Attenuator normalizes the signal, preventing overload in the amplifiers and ADC</a:t>
            </a:r>
          </a:p>
          <a:p>
            <a:r>
              <a:rPr lang="en-US" dirty="0"/>
              <a:t>The main filter provides the final frequency response of the analog part</a:t>
            </a:r>
          </a:p>
          <a:p>
            <a:r>
              <a:rPr lang="en-US" dirty="0"/>
              <a:t>The second amplifier compensates for losses in the main filter</a:t>
            </a:r>
          </a:p>
          <a:p>
            <a:r>
              <a:rPr lang="en-US" dirty="0"/>
              <a:t>ADC digitizes the signal and provides a stream of data for digital processing</a:t>
            </a:r>
          </a:p>
        </p:txBody>
      </p:sp>
      <p:pic>
        <p:nvPicPr>
          <p:cNvPr id="9" name="Content Placeholder 5" descr="Diagram&#10;&#10;AI-generated content may be incorrect.">
            <a:extLst>
              <a:ext uri="{FF2B5EF4-FFF2-40B4-BE49-F238E27FC236}">
                <a16:creationId xmlns:a16="http://schemas.microsoft.com/office/drawing/2014/main" id="{CAFF678B-C9AB-BB06-6024-A22DF574D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137" y="869342"/>
            <a:ext cx="9627477" cy="155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471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1A8DA3-494C-0FBE-D15E-005C485F5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BPM Pickup Signal Levels for Protons</a:t>
            </a:r>
          </a:p>
        </p:txBody>
      </p:sp>
      <p:pic>
        <p:nvPicPr>
          <p:cNvPr id="10" name="Content Placeholder 9" descr="Chart, line chart&#10;&#10;AI-generated content may be incorrect.">
            <a:extLst>
              <a:ext uri="{FF2B5EF4-FFF2-40B4-BE49-F238E27FC236}">
                <a16:creationId xmlns:a16="http://schemas.microsoft.com/office/drawing/2014/main" id="{8CD786B0-7125-9944-EDF7-C1BDEB7006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47787" y="1785769"/>
            <a:ext cx="3658654" cy="3553788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E20154-A818-A398-424D-FFA7F9003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93FC62-739B-1501-1749-DE1280D0643A}"/>
              </a:ext>
            </a:extLst>
          </p:cNvPr>
          <p:cNvSpPr txBox="1"/>
          <p:nvPr/>
        </p:nvSpPr>
        <p:spPr>
          <a:xfrm>
            <a:off x="302364" y="5374481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Gold pilot bunch. 5 nC, 4.2 ns long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808B0F-3717-0A98-2E02-9C87351739BB}"/>
              </a:ext>
            </a:extLst>
          </p:cNvPr>
          <p:cNvSpPr txBox="1"/>
          <p:nvPr/>
        </p:nvSpPr>
        <p:spPr>
          <a:xfrm>
            <a:off x="4253188" y="5374481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bunch. 44 nC, 0.2 ns long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6E6017B1-AD18-F0BB-D61C-C26577A34E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4634" y="1803231"/>
            <a:ext cx="3658654" cy="3553788"/>
          </a:xfrm>
        </p:spPr>
      </p:pic>
      <p:pic>
        <p:nvPicPr>
          <p:cNvPr id="5" name="Picture 4" descr="Chart, line chart&#10;&#10;AI-generated content may be incorrect.">
            <a:extLst>
              <a:ext uri="{FF2B5EF4-FFF2-40B4-BE49-F238E27FC236}">
                <a16:creationId xmlns:a16="http://schemas.microsoft.com/office/drawing/2014/main" id="{04010910-71B7-7AA0-1FC4-E9FFF6277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465" y="1785769"/>
            <a:ext cx="4622684" cy="3571250"/>
          </a:xfrm>
          <a:prstGeom prst="rect">
            <a:avLst/>
          </a:prstGeom>
        </p:spPr>
      </p:pic>
      <p:pic>
        <p:nvPicPr>
          <p:cNvPr id="6" name="Content Placeholder 9" descr="Chart, line chart&#10;&#10;AI-generated content may be incorrect.">
            <a:extLst>
              <a:ext uri="{FF2B5EF4-FFF2-40B4-BE49-F238E27FC236}">
                <a16:creationId xmlns:a16="http://schemas.microsoft.com/office/drawing/2014/main" id="{9DFBF349-5E2B-A723-6D2B-0EB1DB560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288" y="1820693"/>
            <a:ext cx="3658654" cy="35537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50E2A5-17E2-E342-8E36-E7F76BBFD96A}"/>
              </a:ext>
            </a:extLst>
          </p:cNvPr>
          <p:cNvSpPr txBox="1"/>
          <p:nvPr/>
        </p:nvSpPr>
        <p:spPr>
          <a:xfrm>
            <a:off x="8255887" y="5374481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Cooled Proton bunch. 44 nC</a:t>
            </a:r>
          </a:p>
        </p:txBody>
      </p:sp>
    </p:spTree>
    <p:extLst>
      <p:ext uri="{BB962C8B-B14F-4D97-AF65-F5344CB8AC3E}">
        <p14:creationId xmlns:p14="http://schemas.microsoft.com/office/powerpoint/2010/main" val="61099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EAE3B1-BF73-686C-975A-45DBFA200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Signal Conditioning with RF Front-End of the Hadron BPM</a:t>
            </a:r>
          </a:p>
        </p:txBody>
      </p:sp>
      <p:pic>
        <p:nvPicPr>
          <p:cNvPr id="8" name="Content Placeholder 7" descr="Chart, line chart&#10;&#10;AI-generated content may be incorrect.">
            <a:extLst>
              <a:ext uri="{FF2B5EF4-FFF2-40B4-BE49-F238E27FC236}">
                <a16:creationId xmlns:a16="http://schemas.microsoft.com/office/drawing/2014/main" id="{69390B9D-A906-A9C4-C2B9-AD88DA0EDD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1962" y="1047875"/>
            <a:ext cx="5754686" cy="3161314"/>
          </a:xfrm>
        </p:spPr>
      </p:pic>
      <p:pic>
        <p:nvPicPr>
          <p:cNvPr id="10" name="Content Placeholder 9" descr="A picture containing chart&#10;&#10;AI-generated content may be incorrect.">
            <a:extLst>
              <a:ext uri="{FF2B5EF4-FFF2-40B4-BE49-F238E27FC236}">
                <a16:creationId xmlns:a16="http://schemas.microsoft.com/office/drawing/2014/main" id="{69D0576A-A963-E4AC-AFEE-ABFCD5C4EA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05538" y="1047875"/>
            <a:ext cx="5754687" cy="3161314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661036-BB51-1CA9-68DE-97E5DFC2C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03ED55-8BE3-6763-6D65-14CCBD18D708}"/>
              </a:ext>
            </a:extLst>
          </p:cNvPr>
          <p:cNvSpPr txBox="1"/>
          <p:nvPr/>
        </p:nvSpPr>
        <p:spPr>
          <a:xfrm>
            <a:off x="2034632" y="5185317"/>
            <a:ext cx="8122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low-pass front-end filter stretches the pulse and reduces the peak voltage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3C0F47-B41B-169B-63C4-185267F43E72}"/>
              </a:ext>
            </a:extLst>
          </p:cNvPr>
          <p:cNvSpPr txBox="1"/>
          <p:nvPr/>
        </p:nvSpPr>
        <p:spPr>
          <a:xfrm>
            <a:off x="2413410" y="442828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 front-end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B0A7A1-E0FC-5104-9B92-3FE0EDA51D44}"/>
              </a:ext>
            </a:extLst>
          </p:cNvPr>
          <p:cNvSpPr txBox="1"/>
          <p:nvPr/>
        </p:nvSpPr>
        <p:spPr>
          <a:xfrm>
            <a:off x="8253166" y="4428282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front-end</a:t>
            </a:r>
          </a:p>
        </p:txBody>
      </p:sp>
    </p:spTree>
    <p:extLst>
      <p:ext uri="{BB962C8B-B14F-4D97-AF65-F5344CB8AC3E}">
        <p14:creationId xmlns:p14="http://schemas.microsoft.com/office/powerpoint/2010/main" val="266173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CFFEE3-CC37-61E8-3C27-EBE7C6542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C583B4-0DB4-85CE-FF55-A92702138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for the Proton BPM Signals</a:t>
            </a:r>
          </a:p>
        </p:txBody>
      </p:sp>
      <p:pic>
        <p:nvPicPr>
          <p:cNvPr id="6" name="Content Placeholder 5" descr="Chart, scatter chart&#10;&#10;AI-generated content may be incorrect.">
            <a:extLst>
              <a:ext uri="{FF2B5EF4-FFF2-40B4-BE49-F238E27FC236}">
                <a16:creationId xmlns:a16="http://schemas.microsoft.com/office/drawing/2014/main" id="{72A1AF16-CC1E-8BC2-A28C-85EAA4755D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191" y="1146853"/>
            <a:ext cx="5394383" cy="4167426"/>
          </a:xfrm>
        </p:spPr>
      </p:pic>
      <p:pic>
        <p:nvPicPr>
          <p:cNvPr id="8" name="Picture 7" descr="Chart, scatter chart&#10;&#10;AI-generated content may be incorrect.">
            <a:extLst>
              <a:ext uri="{FF2B5EF4-FFF2-40B4-BE49-F238E27FC236}">
                <a16:creationId xmlns:a16="http://schemas.microsoft.com/office/drawing/2014/main" id="{5CDE3668-B4B9-1722-0727-7DBD281B4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571" y="1146853"/>
            <a:ext cx="5394384" cy="41674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76B7A5-657D-A3F7-924C-B583E5B124E8}"/>
              </a:ext>
            </a:extLst>
          </p:cNvPr>
          <p:cNvSpPr txBox="1"/>
          <p:nvPr/>
        </p:nvSpPr>
        <p:spPr>
          <a:xfrm>
            <a:off x="1194099" y="5550946"/>
            <a:ext cx="4679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signal spectrum during cooling. Maximum at 25 </a:t>
            </a:r>
            <a:r>
              <a:rPr lang="en-US" dirty="0" err="1"/>
              <a:t>MHz.</a:t>
            </a:r>
            <a:r>
              <a:rPr lang="en-US" dirty="0"/>
              <a:t> Dip at 50 MHz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4879E7-66FA-6A04-18E3-8050DFFE5D2B}"/>
              </a:ext>
            </a:extLst>
          </p:cNvPr>
          <p:cNvSpPr txBox="1"/>
          <p:nvPr/>
        </p:nvSpPr>
        <p:spPr>
          <a:xfrm>
            <a:off x="6637468" y="5454127"/>
            <a:ext cx="509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signal spectrum at the store. Due to the shorter bunch, the maximum is at 800 </a:t>
            </a:r>
            <a:r>
              <a:rPr lang="en-US" dirty="0" err="1"/>
              <a:t>MHz.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670401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 Electron Injector Design &amp; Cost Review Template.potx" id="{ED02E358-8975-487C-9B6A-0875A2FAA9CE}" vid="{3B0889F3-84A4-4A8C-BA39-00337ABDF3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C57A5BAEDA9D44BA3F239B7073BF6A" ma:contentTypeVersion="11" ma:contentTypeDescription="Create a new document." ma:contentTypeScope="" ma:versionID="58a7ca471e6bfcc0a9072962114626a4">
  <xsd:schema xmlns:xsd="http://www.w3.org/2001/XMLSchema" xmlns:xs="http://www.w3.org/2001/XMLSchema" xmlns:p="http://schemas.microsoft.com/office/2006/metadata/properties" xmlns:ns2="c4e9f026-c6bd-4677-85dd-94ba59ae9e01" targetNamespace="http://schemas.microsoft.com/office/2006/metadata/properties" ma:root="true" ma:fieldsID="6e752a9a685ef6bbad7577d8501df8d7" ns2:_="">
    <xsd:import namespace="c4e9f026-c6bd-4677-85dd-94ba59ae9e01"/>
    <xsd:element name="properties">
      <xsd:complexType>
        <xsd:sequence>
          <xsd:element name="documentManagement">
            <xsd:complexType>
              <xsd:all>
                <xsd:element ref="ns2:StartDate"/>
                <xsd:element ref="ns2:EndDate"/>
                <xsd:element ref="ns2:Presenter"/>
                <xsd:element ref="ns2:Location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_x0023_" minOccurs="0"/>
                <xsd:element ref="ns2:Reviewed" minOccurs="0"/>
                <xsd:element ref="ns2:ReadyforPost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e9f026-c6bd-4677-85dd-94ba59ae9e01" elementFormDefault="qualified">
    <xsd:import namespace="http://schemas.microsoft.com/office/2006/documentManagement/types"/>
    <xsd:import namespace="http://schemas.microsoft.com/office/infopath/2007/PartnerControls"/>
    <xsd:element name="StartDate" ma:index="8" ma:displayName="Start Date" ma:internalName="StartDate">
      <xsd:simpleType>
        <xsd:restriction base="dms:DateTime"/>
      </xsd:simpleType>
    </xsd:element>
    <xsd:element name="EndDate" ma:index="9" ma:displayName="End Date" ma:internalName="EndDate">
      <xsd:simpleType>
        <xsd:restriction base="dms:DateTime"/>
      </xsd:simpleType>
    </xsd:element>
    <xsd:element name="Presenter" ma:index="10" ma:displayName="Presenter" ma:list="UserInfo" ma:internalName="Present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ocation" ma:index="11" ma:displayName="Location" ma:internalName="Location">
      <xsd:simpleType>
        <xsd:restriction base="dms:Text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x0023_" ma:index="16" nillable="true" ma:displayName="#" ma:default="1" ma:format="Dropdown" ma:internalName="_x0023_" ma:percentage="FALSE">
      <xsd:simpleType>
        <xsd:restriction base="dms:Number"/>
      </xsd:simpleType>
    </xsd:element>
    <xsd:element name="Reviewed" ma:index="17" nillable="true" ma:displayName="Reviewed " ma:default="1" ma:format="Dropdown" ma:internalName="Reviewed">
      <xsd:simpleType>
        <xsd:restriction base="dms:Boolean"/>
      </xsd:simpleType>
    </xsd:element>
    <xsd:element name="ReadyforPosting" ma:index="18" nillable="true" ma:displayName="Ready for Posting" ma:default="1" ma:format="Dropdown" ma:internalName="ReadyforPosting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rtDate xmlns="c4e9f026-c6bd-4677-85dd-94ba59ae9e01">2025-04-08T13:00:00+00:00</StartDate>
    <_x0023_ xmlns="c4e9f026-c6bd-4677-85dd-94ba59ae9e01">11</_x0023_>
    <ReadyforPosting xmlns="c4e9f026-c6bd-4677-85dd-94ba59ae9e01">false</ReadyforPosting>
    <Location xmlns="c4e9f026-c6bd-4677-85dd-94ba59ae9e01">1005S</Location>
    <Presenter xmlns="c4e9f026-c6bd-4677-85dd-94ba59ae9e01">
      <UserInfo>
        <DisplayName>Wendt, Manfred</DisplayName>
        <AccountId>26</AccountId>
        <AccountType/>
      </UserInfo>
    </Presenter>
    <Reviewed xmlns="c4e9f026-c6bd-4677-85dd-94ba59ae9e01">false</Reviewed>
    <EndDate xmlns="c4e9f026-c6bd-4677-85dd-94ba59ae9e01">2025-04-10T21:00:00+00:00</End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6DEAEE-D8A3-4E85-8EB6-EBFD64F684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e9f026-c6bd-4677-85dd-94ba59ae9e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53D8A2-7EC5-414A-99F8-048361ED08AE}">
  <ds:schemaRefs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c4e9f026-c6bd-4677-85dd-94ba59ae9e01"/>
  </ds:schemaRefs>
</ds:datastoreItem>
</file>

<file path=customXml/itemProps3.xml><?xml version="1.0" encoding="utf-8"?>
<ds:datastoreItem xmlns:ds="http://schemas.openxmlformats.org/officeDocument/2006/customXml" ds:itemID="{C06CC943-23CE-4F38-9FFA-5D16579E94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Electron Injector Design &amp; Cost Review Template</Template>
  <TotalTime>3048</TotalTime>
  <Words>1054</Words>
  <Application>Microsoft Macintosh PowerPoint</Application>
  <PresentationFormat>Widescreen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Symbol</vt:lpstr>
      <vt:lpstr>BNL</vt:lpstr>
      <vt:lpstr>Beam Position Monitoring for Low Energy Cooling Section</vt:lpstr>
      <vt:lpstr>Outline</vt:lpstr>
      <vt:lpstr>Cooling Section Layout</vt:lpstr>
      <vt:lpstr>Cooling Section BPM Functionality</vt:lpstr>
      <vt:lpstr>Beam Parameters</vt:lpstr>
      <vt:lpstr>BPM Electronics Architecture</vt:lpstr>
      <vt:lpstr>BPM Pickup Signal Levels for Protons</vt:lpstr>
      <vt:lpstr>Signal Conditioning with RF Front-End of the Hadron BPM</vt:lpstr>
      <vt:lpstr>Spectra for the Proton BPM Signals</vt:lpstr>
      <vt:lpstr>BPM Pick-up Signal Levels for the Electrons</vt:lpstr>
      <vt:lpstr>Selection of Signal Processing</vt:lpstr>
      <vt:lpstr>Noise Estimation for the Electron BPM</vt:lpstr>
      <vt:lpstr>Noise Estimation for Proton BPM</vt:lpstr>
      <vt:lpstr>Offset Calibration for Two BPM Systems</vt:lpstr>
      <vt:lpstr>Matching of the Relativistic Factors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 EIS Beam Instrumentation</dc:title>
  <dc:subject/>
  <dc:creator>Wendt, Manfred</dc:creator>
  <cp:keywords/>
  <dc:description/>
  <cp:lastModifiedBy>Igor Pinayev</cp:lastModifiedBy>
  <cp:revision>45</cp:revision>
  <dcterms:created xsi:type="dcterms:W3CDTF">2025-03-24T14:17:09Z</dcterms:created>
  <dcterms:modified xsi:type="dcterms:W3CDTF">2025-10-29T00:03:14Z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0x010100BDC57A5BAEDA9D44BA3F239B7073BF6A</vt:lpwstr>
  </property>
  <property fmtid="{D5CDD505-2E9C-101B-9397-08002B2CF9AE}" pid="3" name="MediaServiceImageTags">
    <vt:lpwstr/>
  </property>
</Properties>
</file>