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26"/>
  </p:notesMasterIdLst>
  <p:sldIdLst>
    <p:sldId id="256" r:id="rId5"/>
    <p:sldId id="2307" r:id="rId6"/>
    <p:sldId id="947" r:id="rId7"/>
    <p:sldId id="322" r:id="rId8"/>
    <p:sldId id="2288" r:id="rId9"/>
    <p:sldId id="266" r:id="rId10"/>
    <p:sldId id="2316" r:id="rId11"/>
    <p:sldId id="2320" r:id="rId12"/>
    <p:sldId id="2319" r:id="rId13"/>
    <p:sldId id="2308" r:id="rId14"/>
    <p:sldId id="2310" r:id="rId15"/>
    <p:sldId id="260" r:id="rId16"/>
    <p:sldId id="2293" r:id="rId17"/>
    <p:sldId id="2309" r:id="rId18"/>
    <p:sldId id="2314" r:id="rId19"/>
    <p:sldId id="2312" r:id="rId20"/>
    <p:sldId id="2313" r:id="rId21"/>
    <p:sldId id="2311" r:id="rId22"/>
    <p:sldId id="2317" r:id="rId23"/>
    <p:sldId id="2318" r:id="rId24"/>
    <p:sldId id="230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C2DB88-4AF1-7017-EA78-4B8EB34B51B0}" v="1106" dt="2025-10-30T09:49:37.887"/>
    <p1510:client id="{8CD52099-3B71-877D-CACB-82A5758A83D8}" v="33" dt="2025-10-29T19:21:23.226"/>
    <p1510:client id="{A0253ADA-3BA4-4FD0-AAD2-81DC07F5A2C7}" v="74" dt="2025-10-30T16:21:01.755"/>
    <p1510:client id="{C26BF81C-A828-D275-C38B-6E3DD1E07CE4}" v="100" dt="2025-10-30T09:59:08.196"/>
    <p1510:client id="{FAA60DDC-0256-1F99-832E-BCF2833AC0CC}" v="292" dt="2025-10-30T05:18:27.2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15" autoAdjust="0"/>
    <p:restoredTop sz="94694"/>
  </p:normalViewPr>
  <p:slideViewPr>
    <p:cSldViewPr snapToGrid="0" snapToObjects="1">
      <p:cViewPr varScale="1">
        <p:scale>
          <a:sx n="96" d="100"/>
          <a:sy n="96" d="100"/>
        </p:scale>
        <p:origin x="84" y="4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36F475-F7F5-6C41-B37C-656C49194CAF}" type="datetimeFigureOut">
              <a:rPr lang="en-US" smtClean="0"/>
              <a:t>10/30/2025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5839EF-EF2D-A244-8B03-02564FD38722}" type="slidenum">
              <a:rPr lang="en-US" smtClean="0"/>
              <a:t>‹#›</a:t>
            </a:fld>
            <a:endParaRPr lang="en-US"/>
          </a:p>
        </p:txBody>
      </p:sp>
    </p:spTree>
    <p:extLst>
      <p:ext uri="{BB962C8B-B14F-4D97-AF65-F5344CB8AC3E}">
        <p14:creationId xmlns:p14="http://schemas.microsoft.com/office/powerpoint/2010/main" val="2679280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27FFC8-E9A6-49B0-AB7E-3E9B8B1274DE}" type="slidenum">
              <a:rPr lang="en-US" smtClean="0"/>
              <a:t>5</a:t>
            </a:fld>
            <a:endParaRPr lang="en-US" dirty="0"/>
          </a:p>
        </p:txBody>
      </p:sp>
    </p:spTree>
    <p:extLst>
      <p:ext uri="{BB962C8B-B14F-4D97-AF65-F5344CB8AC3E}">
        <p14:creationId xmlns:p14="http://schemas.microsoft.com/office/powerpoint/2010/main" val="1185285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536C19-8F02-4148-A655-40E1D6AE630C}" type="slidenum">
              <a:rPr lang="en-US" smtClean="0"/>
              <a:t>6</a:t>
            </a:fld>
            <a:endParaRPr lang="en-US"/>
          </a:p>
        </p:txBody>
      </p:sp>
    </p:spTree>
    <p:extLst>
      <p:ext uri="{BB962C8B-B14F-4D97-AF65-F5344CB8AC3E}">
        <p14:creationId xmlns:p14="http://schemas.microsoft.com/office/powerpoint/2010/main" val="19120121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8" name="Picture 7">
            <a:extLst>
              <a:ext uri="{FF2B5EF4-FFF2-40B4-BE49-F238E27FC236}">
                <a16:creationId xmlns:a16="http://schemas.microsoft.com/office/drawing/2014/main" id="{A1CCAF04-6C30-614D-8071-3CC683E9765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86083" y="5755088"/>
            <a:ext cx="3238500" cy="419100"/>
          </a:xfrm>
          <a:prstGeom prst="rect">
            <a:avLst/>
          </a:prstGeom>
        </p:spPr>
      </p:pic>
    </p:spTree>
    <p:extLst>
      <p:ext uri="{BB962C8B-B14F-4D97-AF65-F5344CB8AC3E}">
        <p14:creationId xmlns:p14="http://schemas.microsoft.com/office/powerpoint/2010/main" val="642655364"/>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4160339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18119199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3816605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1066097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tx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tx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7" name="Picture 6">
            <a:extLst>
              <a:ext uri="{FF2B5EF4-FFF2-40B4-BE49-F238E27FC236}">
                <a16:creationId xmlns:a16="http://schemas.microsoft.com/office/drawing/2014/main" id="{E64EB6B9-C6AF-7F40-9A3F-E71E87EB2DF9}"/>
              </a:ext>
            </a:extLst>
          </p:cNvPr>
          <p:cNvPicPr>
            <a:picLocks noChangeAspect="1"/>
          </p:cNvPicPr>
          <p:nvPr userDrawn="1"/>
        </p:nvPicPr>
        <p:blipFill>
          <a:blip r:embed="rId3"/>
          <a:stretch>
            <a:fillRect/>
          </a:stretch>
        </p:blipFill>
        <p:spPr>
          <a:xfrm>
            <a:off x="8386083" y="5742910"/>
            <a:ext cx="3238500" cy="419100"/>
          </a:xfrm>
          <a:prstGeom prst="rect">
            <a:avLst/>
          </a:prstGeom>
        </p:spPr>
      </p:pic>
    </p:spTree>
    <p:extLst>
      <p:ext uri="{BB962C8B-B14F-4D97-AF65-F5344CB8AC3E}">
        <p14:creationId xmlns:p14="http://schemas.microsoft.com/office/powerpoint/2010/main" val="3440654292"/>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587503" y="115094"/>
            <a:ext cx="432486" cy="365125"/>
          </a:xfrm>
          <a:prstGeom prst="rect">
            <a:avLst/>
          </a:prstGeom>
        </p:spPr>
        <p:txBody>
          <a:bodyPr lIns="0" tIns="0" rIns="45720" bIns="0" anchor="ctr"/>
          <a:lstStyle>
            <a:lvl1pPr algn="r">
              <a:defRPr sz="2400"/>
            </a:lvl1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2794568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268697" y="202666"/>
            <a:ext cx="432486" cy="365125"/>
          </a:xfrm>
          <a:prstGeom prst="rect">
            <a:avLst/>
          </a:prstGeom>
        </p:spPr>
        <p:txBody>
          <a:bodyPr lIns="0" tIns="0" rIns="45720" bIns="0" anchor="ctr"/>
          <a:lstStyle>
            <a:lvl1pPr algn="r">
              <a:defRPr sz="24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4223687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Section Header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0931557" y="247489"/>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tx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tx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1724543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5715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60960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11404257" y="182562"/>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630614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571500"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57150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57150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60960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60960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11317288" y="292313"/>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573931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11620500" y="182562"/>
            <a:ext cx="432486" cy="365125"/>
          </a:xfrm>
          <a:prstGeom prst="rect">
            <a:avLst/>
          </a:prstGeom>
        </p:spPr>
        <p:txBody>
          <a:bodyPr lIns="0" tIns="0" rIns="45720" bIns="0" anchor="ctr"/>
          <a:lstStyle>
            <a:lvl1pPr algn="r">
              <a:defRPr sz="2400"/>
            </a:lvl1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4133593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391252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571500" y="365125"/>
            <a:ext cx="11049000" cy="1325563"/>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571500" y="1825625"/>
            <a:ext cx="11049000" cy="4207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11535884" y="230188"/>
            <a:ext cx="432486" cy="365125"/>
          </a:xfrm>
          <a:prstGeom prst="rect">
            <a:avLst/>
          </a:prstGeom>
        </p:spPr>
        <p:txBody>
          <a:bodyPr lIns="0" tIns="0" rIns="45720" bIns="0" anchor="ctr"/>
          <a:lstStyle>
            <a:lvl1pPr algn="r">
              <a:defRPr sz="1600"/>
            </a:lvl1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544521178"/>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62" r:id="rId3"/>
    <p:sldLayoutId id="2147483663" r:id="rId4"/>
    <p:sldLayoutId id="214748367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userDrawn="1">
          <p15:clr>
            <a:srgbClr val="F26B43"/>
          </p15:clr>
        </p15:guide>
        <p15:guide id="8" pos="3840" userDrawn="1">
          <p15:clr>
            <a:srgbClr val="F26B43"/>
          </p15:clr>
        </p15:guide>
        <p15:guide id="9" pos="360" userDrawn="1">
          <p15:clr>
            <a:srgbClr val="F26B43"/>
          </p15:clr>
        </p15:guide>
        <p15:guide id="10" orient="horz" pos="3888" userDrawn="1">
          <p15:clr>
            <a:srgbClr val="F26B43"/>
          </p15:clr>
        </p15:guide>
        <p15:guide id="11" pos="7320" userDrawn="1">
          <p15:clr>
            <a:srgbClr val="F26B43"/>
          </p15:clr>
        </p15:guide>
        <p15:guide id="12"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3.xml"/><Relationship Id="rId4" Type="http://schemas.openxmlformats.org/officeDocument/2006/relationships/image" Target="../media/image4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3.xml"/><Relationship Id="rId4" Type="http://schemas.openxmlformats.org/officeDocument/2006/relationships/image" Target="../media/image50.png"/></Relationships>
</file>

<file path=ppt/slides/_rels/slide1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17.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54.png"/><Relationship Id="rId1" Type="http://schemas.openxmlformats.org/officeDocument/2006/relationships/slideLayout" Target="../slideLayouts/slideLayout3.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image" Target="../media/image61.png"/><Relationship Id="rId1" Type="http://schemas.openxmlformats.org/officeDocument/2006/relationships/slideLayout" Target="../slideLayouts/slideLayout3.xml"/><Relationship Id="rId6" Type="http://schemas.openxmlformats.org/officeDocument/2006/relationships/image" Target="../media/image63.wmf"/><Relationship Id="rId5" Type="http://schemas.openxmlformats.org/officeDocument/2006/relationships/oleObject" Target="../embeddings/oleObject12.bin"/><Relationship Id="rId4" Type="http://schemas.openxmlformats.org/officeDocument/2006/relationships/image" Target="../media/image62.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7.emf"/><Relationship Id="rId13" Type="http://schemas.openxmlformats.org/officeDocument/2006/relationships/oleObject" Target="../embeddings/oleObject2.bin"/><Relationship Id="rId18" Type="http://schemas.openxmlformats.org/officeDocument/2006/relationships/oleObject" Target="../embeddings/oleObject4.bin"/><Relationship Id="rId3" Type="http://schemas.openxmlformats.org/officeDocument/2006/relationships/image" Target="../media/image12.gif"/><Relationship Id="rId21" Type="http://schemas.openxmlformats.org/officeDocument/2006/relationships/image" Target="../media/image26.png"/><Relationship Id="rId7" Type="http://schemas.openxmlformats.org/officeDocument/2006/relationships/image" Target="../media/image16.emf"/><Relationship Id="rId12" Type="http://schemas.openxmlformats.org/officeDocument/2006/relationships/image" Target="../media/image20.wmf"/><Relationship Id="rId17" Type="http://schemas.openxmlformats.org/officeDocument/2006/relationships/image" Target="../media/image23.emf"/><Relationship Id="rId25" Type="http://schemas.openxmlformats.org/officeDocument/2006/relationships/image" Target="../media/image26.wmf"/><Relationship Id="rId2" Type="http://schemas.openxmlformats.org/officeDocument/2006/relationships/image" Target="../media/image11.png"/><Relationship Id="rId16" Type="http://schemas.openxmlformats.org/officeDocument/2006/relationships/image" Target="../media/image22.wmf"/><Relationship Id="rId20" Type="http://schemas.openxmlformats.org/officeDocument/2006/relationships/image" Target="../media/image25.png"/><Relationship Id="rId1" Type="http://schemas.openxmlformats.org/officeDocument/2006/relationships/slideLayout" Target="../slideLayouts/slideLayout3.xml"/><Relationship Id="rId6" Type="http://schemas.openxmlformats.org/officeDocument/2006/relationships/image" Target="../media/image15.emf"/><Relationship Id="rId11" Type="http://schemas.openxmlformats.org/officeDocument/2006/relationships/image" Target="../media/image19.wmf"/><Relationship Id="rId24" Type="http://schemas.openxmlformats.org/officeDocument/2006/relationships/oleObject" Target="../embeddings/oleObject6.bin"/><Relationship Id="rId5" Type="http://schemas.openxmlformats.org/officeDocument/2006/relationships/image" Target="../media/image14.emf"/><Relationship Id="rId15" Type="http://schemas.openxmlformats.org/officeDocument/2006/relationships/oleObject" Target="../embeddings/oleObject3.bin"/><Relationship Id="rId23" Type="http://schemas.openxmlformats.org/officeDocument/2006/relationships/image" Target="../media/image25.wmf"/><Relationship Id="rId10" Type="http://schemas.openxmlformats.org/officeDocument/2006/relationships/oleObject" Target="../embeddings/oleObject1.bin"/><Relationship Id="rId19" Type="http://schemas.openxmlformats.org/officeDocument/2006/relationships/image" Target="../media/image24.wmf"/><Relationship Id="rId4" Type="http://schemas.openxmlformats.org/officeDocument/2006/relationships/image" Target="../media/image13.emf"/><Relationship Id="rId9" Type="http://schemas.openxmlformats.org/officeDocument/2006/relationships/image" Target="../media/image18.emf"/><Relationship Id="rId14" Type="http://schemas.openxmlformats.org/officeDocument/2006/relationships/image" Target="../media/image21.wmf"/><Relationship Id="rId22" Type="http://schemas.openxmlformats.org/officeDocument/2006/relationships/oleObject" Target="../embeddings/oleObject5.bin"/></Relationships>
</file>

<file path=ppt/slides/_rels/slide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29.jpeg"/><Relationship Id="rId4" Type="http://schemas.openxmlformats.org/officeDocument/2006/relationships/image" Target="../media/image28.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35.wmf"/><Relationship Id="rId13" Type="http://schemas.openxmlformats.org/officeDocument/2006/relationships/oleObject" Target="../embeddings/oleObject10.bin"/><Relationship Id="rId3" Type="http://schemas.openxmlformats.org/officeDocument/2006/relationships/image" Target="../media/image31.png"/><Relationship Id="rId7" Type="http://schemas.openxmlformats.org/officeDocument/2006/relationships/oleObject" Target="../embeddings/oleObject7.bin"/><Relationship Id="rId12" Type="http://schemas.openxmlformats.org/officeDocument/2006/relationships/image" Target="../media/image37.wmf"/><Relationship Id="rId2" Type="http://schemas.openxmlformats.org/officeDocument/2006/relationships/image" Target="../media/image30.png"/><Relationship Id="rId1" Type="http://schemas.openxmlformats.org/officeDocument/2006/relationships/slideLayout" Target="../slideLayouts/slideLayout3.xml"/><Relationship Id="rId6" Type="http://schemas.openxmlformats.org/officeDocument/2006/relationships/image" Target="../media/image34.png"/><Relationship Id="rId11" Type="http://schemas.openxmlformats.org/officeDocument/2006/relationships/oleObject" Target="../embeddings/oleObject9.bin"/><Relationship Id="rId5" Type="http://schemas.openxmlformats.org/officeDocument/2006/relationships/image" Target="../media/image33.png"/><Relationship Id="rId10" Type="http://schemas.openxmlformats.org/officeDocument/2006/relationships/image" Target="../media/image36.wmf"/><Relationship Id="rId4" Type="http://schemas.openxmlformats.org/officeDocument/2006/relationships/image" Target="../media/image32.png"/><Relationship Id="rId9" Type="http://schemas.openxmlformats.org/officeDocument/2006/relationships/oleObject" Target="../embeddings/oleObject8.bin"/><Relationship Id="rId14" Type="http://schemas.openxmlformats.org/officeDocument/2006/relationships/image" Target="../media/image38.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56CBC-DA70-7741-BB3F-BCDBBE052F88}"/>
              </a:ext>
            </a:extLst>
          </p:cNvPr>
          <p:cNvSpPr>
            <a:spLocks noGrp="1"/>
          </p:cNvSpPr>
          <p:nvPr>
            <p:ph type="ctrTitle"/>
          </p:nvPr>
        </p:nvSpPr>
        <p:spPr>
          <a:xfrm>
            <a:off x="427383" y="2307122"/>
            <a:ext cx="11529391" cy="2039647"/>
          </a:xfrm>
        </p:spPr>
        <p:txBody>
          <a:bodyPr>
            <a:noAutofit/>
          </a:bodyPr>
          <a:lstStyle/>
          <a:p>
            <a:pPr algn="ctr"/>
            <a:r>
              <a:rPr lang="en-US" sz="4000" dirty="0"/>
              <a:t>Simulation of the Ion Bunch in the Presence of the </a:t>
            </a:r>
            <a:r>
              <a:rPr lang="en-US" sz="4000" dirty="0" err="1"/>
              <a:t>CeC</a:t>
            </a:r>
            <a:r>
              <a:rPr lang="en-US" sz="4000" dirty="0"/>
              <a:t> for the New Energy Scheme</a:t>
            </a:r>
          </a:p>
        </p:txBody>
      </p:sp>
      <p:sp>
        <p:nvSpPr>
          <p:cNvPr id="3" name="Subtitle 2">
            <a:extLst>
              <a:ext uri="{FF2B5EF4-FFF2-40B4-BE49-F238E27FC236}">
                <a16:creationId xmlns:a16="http://schemas.microsoft.com/office/drawing/2014/main" id="{FDB0E14B-6889-F849-8A8C-D01D7C36038D}"/>
              </a:ext>
            </a:extLst>
          </p:cNvPr>
          <p:cNvSpPr>
            <a:spLocks noGrp="1"/>
          </p:cNvSpPr>
          <p:nvPr>
            <p:ph type="subTitle" idx="1"/>
          </p:nvPr>
        </p:nvSpPr>
        <p:spPr>
          <a:xfrm>
            <a:off x="3178260" y="5796951"/>
            <a:ext cx="5091097" cy="467889"/>
          </a:xfrm>
        </p:spPr>
        <p:txBody>
          <a:bodyPr/>
          <a:lstStyle/>
          <a:p>
            <a:r>
              <a:rPr lang="en-US" dirty="0"/>
              <a:t>COOL’25, 10/30/2025, Stony Brook, New York</a:t>
            </a:r>
          </a:p>
        </p:txBody>
      </p:sp>
      <p:sp>
        <p:nvSpPr>
          <p:cNvPr id="4" name="Text Placeholder 3">
            <a:extLst>
              <a:ext uri="{FF2B5EF4-FFF2-40B4-BE49-F238E27FC236}">
                <a16:creationId xmlns:a16="http://schemas.microsoft.com/office/drawing/2014/main" id="{BD0F4563-AB5E-1F4E-B28C-08AC1323034C}"/>
              </a:ext>
            </a:extLst>
          </p:cNvPr>
          <p:cNvSpPr>
            <a:spLocks noGrp="1"/>
          </p:cNvSpPr>
          <p:nvPr>
            <p:ph type="body" sz="quarter" idx="10"/>
          </p:nvPr>
        </p:nvSpPr>
        <p:spPr>
          <a:xfrm>
            <a:off x="2219739" y="4346769"/>
            <a:ext cx="7752521" cy="647026"/>
          </a:xfrm>
        </p:spPr>
        <p:txBody>
          <a:bodyPr/>
          <a:lstStyle/>
          <a:p>
            <a:r>
              <a:rPr lang="en-US" dirty="0"/>
              <a:t>G. Wang, Y. Jing, V.N. Litvinenko, J. Ma and I. Pinayev</a:t>
            </a:r>
          </a:p>
        </p:txBody>
      </p:sp>
      <p:pic>
        <p:nvPicPr>
          <p:cNvPr id="6" name="Picture 5">
            <a:extLst>
              <a:ext uri="{FF2B5EF4-FFF2-40B4-BE49-F238E27FC236}">
                <a16:creationId xmlns:a16="http://schemas.microsoft.com/office/drawing/2014/main" id="{7771DD23-5AA8-FE97-B866-96264CCE70D2}"/>
              </a:ext>
            </a:extLst>
          </p:cNvPr>
          <p:cNvPicPr>
            <a:picLocks noChangeAspect="1"/>
          </p:cNvPicPr>
          <p:nvPr/>
        </p:nvPicPr>
        <p:blipFill>
          <a:blip r:embed="rId2"/>
          <a:stretch>
            <a:fillRect/>
          </a:stretch>
        </p:blipFill>
        <p:spPr>
          <a:xfrm>
            <a:off x="385366" y="5526421"/>
            <a:ext cx="2616252" cy="859995"/>
          </a:xfrm>
          <a:prstGeom prst="rect">
            <a:avLst/>
          </a:prstGeom>
        </p:spPr>
      </p:pic>
    </p:spTree>
    <p:extLst>
      <p:ext uri="{BB962C8B-B14F-4D97-AF65-F5344CB8AC3E}">
        <p14:creationId xmlns:p14="http://schemas.microsoft.com/office/powerpoint/2010/main" val="2246755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C9488-88B1-6242-FB79-C82A3528D85D}"/>
              </a:ext>
            </a:extLst>
          </p:cNvPr>
          <p:cNvSpPr>
            <a:spLocks noGrp="1"/>
          </p:cNvSpPr>
          <p:nvPr>
            <p:ph type="title"/>
          </p:nvPr>
        </p:nvSpPr>
        <p:spPr>
          <a:xfrm>
            <a:off x="571500" y="182562"/>
            <a:ext cx="11049000" cy="1325563"/>
          </a:xfrm>
        </p:spPr>
        <p:txBody>
          <a:bodyPr/>
          <a:lstStyle/>
          <a:p>
            <a:r>
              <a:rPr lang="en-US" dirty="0"/>
              <a:t>Electron beam parameters</a:t>
            </a:r>
          </a:p>
        </p:txBody>
      </p:sp>
      <p:sp>
        <p:nvSpPr>
          <p:cNvPr id="3" name="Slide Number Placeholder 2">
            <a:extLst>
              <a:ext uri="{FF2B5EF4-FFF2-40B4-BE49-F238E27FC236}">
                <a16:creationId xmlns:a16="http://schemas.microsoft.com/office/drawing/2014/main" id="{5B2D6603-E358-E7CF-2CE0-5A2E8ACE5F51}"/>
              </a:ext>
            </a:extLst>
          </p:cNvPr>
          <p:cNvSpPr>
            <a:spLocks noGrp="1"/>
          </p:cNvSpPr>
          <p:nvPr>
            <p:ph type="sldNum" sz="quarter" idx="4"/>
          </p:nvPr>
        </p:nvSpPr>
        <p:spPr/>
        <p:txBody>
          <a:bodyPr/>
          <a:lstStyle/>
          <a:p>
            <a:fld id="{933A556B-7C63-244D-9B7C-B0EA8042B330}" type="slidenum">
              <a:rPr lang="en-US" smtClean="0"/>
              <a:pPr/>
              <a:t>10</a:t>
            </a:fld>
            <a:endParaRPr lang="en-US" dirty="0"/>
          </a:p>
        </p:txBody>
      </p:sp>
      <p:graphicFrame>
        <p:nvGraphicFramePr>
          <p:cNvPr id="44" name="Table 14">
            <a:extLst>
              <a:ext uri="{FF2B5EF4-FFF2-40B4-BE49-F238E27FC236}">
                <a16:creationId xmlns:a16="http://schemas.microsoft.com/office/drawing/2014/main" id="{84D6D2D1-B49C-0D71-94C7-D12F9AD15F94}"/>
              </a:ext>
            </a:extLst>
          </p:cNvPr>
          <p:cNvGraphicFramePr>
            <a:graphicFrameLocks noGrp="1"/>
          </p:cNvGraphicFramePr>
          <p:nvPr>
            <p:extLst>
              <p:ext uri="{D42A27DB-BD31-4B8C-83A1-F6EECF244321}">
                <p14:modId xmlns:p14="http://schemas.microsoft.com/office/powerpoint/2010/main" val="1339942740"/>
              </p:ext>
            </p:extLst>
          </p:nvPr>
        </p:nvGraphicFramePr>
        <p:xfrm>
          <a:off x="3235096" y="2890954"/>
          <a:ext cx="5016039" cy="3688404"/>
        </p:xfrm>
        <a:graphic>
          <a:graphicData uri="http://schemas.openxmlformats.org/drawingml/2006/table">
            <a:tbl>
              <a:tblPr firstRow="1" bandRow="1">
                <a:tableStyleId>{5C22544A-7EE6-4342-B048-85BDC9FD1C3A}</a:tableStyleId>
              </a:tblPr>
              <a:tblGrid>
                <a:gridCol w="3902872">
                  <a:extLst>
                    <a:ext uri="{9D8B030D-6E8A-4147-A177-3AD203B41FA5}">
                      <a16:colId xmlns:a16="http://schemas.microsoft.com/office/drawing/2014/main" val="1218730158"/>
                    </a:ext>
                  </a:extLst>
                </a:gridCol>
                <a:gridCol w="1113167">
                  <a:extLst>
                    <a:ext uri="{9D8B030D-6E8A-4147-A177-3AD203B41FA5}">
                      <a16:colId xmlns:a16="http://schemas.microsoft.com/office/drawing/2014/main" val="1332489415"/>
                    </a:ext>
                  </a:extLst>
                </a:gridCol>
              </a:tblGrid>
              <a:tr h="395727">
                <a:tc gridSpan="2">
                  <a:txBody>
                    <a:bodyPr/>
                    <a:lstStyle/>
                    <a:p>
                      <a:pPr>
                        <a:lnSpc>
                          <a:spcPct val="100000"/>
                        </a:lnSpc>
                      </a:pPr>
                      <a:r>
                        <a:rPr lang="en-US" sz="2000" dirty="0">
                          <a:latin typeface="Times New Roman" panose="02020603050405020304" pitchFamily="18" charset="0"/>
                          <a:cs typeface="Times New Roman" panose="02020603050405020304" pitchFamily="18" charset="0"/>
                        </a:rPr>
                        <a:t>Electron beam Parameter</a:t>
                      </a:r>
                    </a:p>
                  </a:txBody>
                  <a:tcPr marL="121920" marR="121920" marT="60960" marB="60960"/>
                </a:tc>
                <a:tc hMerge="1">
                  <a:txBody>
                    <a:bodyPr/>
                    <a:lstStyle/>
                    <a:p>
                      <a:pPr>
                        <a:lnSpc>
                          <a:spcPct val="100000"/>
                        </a:lnSpc>
                      </a:pPr>
                      <a:endParaRPr lang="en-US" sz="1600" dirty="0">
                        <a:latin typeface="Times New Roman" panose="02020603050405020304" pitchFamily="18" charset="0"/>
                        <a:cs typeface="Times New Roman" panose="02020603050405020304" pitchFamily="18" charset="0"/>
                      </a:endParaRPr>
                    </a:p>
                  </a:txBody>
                  <a:tcPr marL="121920" marR="121920" marT="60960" marB="60960"/>
                </a:tc>
                <a:extLst>
                  <a:ext uri="{0D108BD9-81ED-4DB2-BD59-A6C34878D82A}">
                    <a16:rowId xmlns:a16="http://schemas.microsoft.com/office/drawing/2014/main" val="908525734"/>
                  </a:ext>
                </a:extLst>
              </a:tr>
              <a:tr h="362750">
                <a:tc>
                  <a:txBody>
                    <a:bodyPr/>
                    <a:lstStyle/>
                    <a:p>
                      <a:pPr>
                        <a:lnSpc>
                          <a:spcPct val="100000"/>
                        </a:lnSpc>
                      </a:pPr>
                      <a:r>
                        <a:rPr lang="en-US" sz="2000" dirty="0">
                          <a:latin typeface="Times New Roman" panose="02020603050405020304" pitchFamily="18" charset="0"/>
                          <a:cs typeface="Times New Roman" panose="02020603050405020304" pitchFamily="18" charset="0"/>
                        </a:rPr>
                        <a:t>Charge per bunch, nC</a:t>
                      </a:r>
                    </a:p>
                  </a:txBody>
                  <a:tcPr marL="121920" marR="121920" marT="60960" marB="60960"/>
                </a:tc>
                <a:tc>
                  <a:txBody>
                    <a:bodyPr/>
                    <a:lstStyle/>
                    <a:p>
                      <a:pPr>
                        <a:lnSpc>
                          <a:spcPct val="100000"/>
                        </a:lnSpc>
                      </a:pPr>
                      <a:r>
                        <a:rPr lang="en-US" sz="2000" dirty="0">
                          <a:latin typeface="Times New Roman" panose="02020603050405020304" pitchFamily="18" charset="0"/>
                          <a:cs typeface="Times New Roman" panose="02020603050405020304" pitchFamily="18" charset="0"/>
                        </a:rPr>
                        <a:t>0.8</a:t>
                      </a:r>
                    </a:p>
                  </a:txBody>
                  <a:tcPr marL="121920" marR="121920" marT="60960" marB="60960"/>
                </a:tc>
                <a:extLst>
                  <a:ext uri="{0D108BD9-81ED-4DB2-BD59-A6C34878D82A}">
                    <a16:rowId xmlns:a16="http://schemas.microsoft.com/office/drawing/2014/main" val="4278203580"/>
                  </a:ext>
                </a:extLst>
              </a:tr>
              <a:tr h="362750">
                <a:tc>
                  <a:txBody>
                    <a:bodyPr/>
                    <a:lstStyle/>
                    <a:p>
                      <a:pPr>
                        <a:lnSpc>
                          <a:spcPct val="100000"/>
                        </a:lnSpc>
                      </a:pPr>
                      <a:r>
                        <a:rPr lang="en-US" sz="2000" dirty="0">
                          <a:latin typeface="Times New Roman" panose="02020603050405020304" pitchFamily="18" charset="0"/>
                          <a:cs typeface="Times New Roman" panose="02020603050405020304" pitchFamily="18" charset="0"/>
                        </a:rPr>
                        <a:t>Peak current, A</a:t>
                      </a:r>
                    </a:p>
                  </a:txBody>
                  <a:tcPr marL="121920" marR="121920" marT="60960" marB="60960"/>
                </a:tc>
                <a:tc>
                  <a:txBody>
                    <a:bodyPr/>
                    <a:lstStyle/>
                    <a:p>
                      <a:pPr>
                        <a:lnSpc>
                          <a:spcPct val="100000"/>
                        </a:lnSpc>
                      </a:pPr>
                      <a:r>
                        <a:rPr lang="en-US" sz="2000" dirty="0">
                          <a:latin typeface="Times New Roman" panose="02020603050405020304" pitchFamily="18" charset="0"/>
                          <a:cs typeface="Times New Roman" panose="02020603050405020304" pitchFamily="18" charset="0"/>
                        </a:rPr>
                        <a:t>20</a:t>
                      </a:r>
                    </a:p>
                  </a:txBody>
                  <a:tcPr marL="121920" marR="121920" marT="60960" marB="60960"/>
                </a:tc>
                <a:extLst>
                  <a:ext uri="{0D108BD9-81ED-4DB2-BD59-A6C34878D82A}">
                    <a16:rowId xmlns:a16="http://schemas.microsoft.com/office/drawing/2014/main" val="1161380717"/>
                  </a:ext>
                </a:extLst>
              </a:tr>
              <a:tr h="534494">
                <a:tc>
                  <a:txBody>
                    <a:bodyPr/>
                    <a:lstStyle/>
                    <a:p>
                      <a:pPr>
                        <a:lnSpc>
                          <a:spcPct val="100000"/>
                        </a:lnSpc>
                      </a:pPr>
                      <a:r>
                        <a:rPr lang="en-US" sz="2000" dirty="0">
                          <a:latin typeface="Times New Roman" panose="02020603050405020304" pitchFamily="18" charset="0"/>
                          <a:cs typeface="Times New Roman" panose="02020603050405020304" pitchFamily="18" charset="0"/>
                        </a:rPr>
                        <a:t>Normalized emittance, RMS, </a:t>
                      </a:r>
                      <a:r>
                        <a:rPr lang="el-GR" sz="2000" dirty="0">
                          <a:latin typeface="Times New Roman" panose="02020603050405020304" pitchFamily="18" charset="0"/>
                          <a:cs typeface="Times New Roman" panose="02020603050405020304" pitchFamily="18" charset="0"/>
                        </a:rPr>
                        <a:t>μ</a:t>
                      </a:r>
                      <a:r>
                        <a:rPr lang="en-US" sz="2000" dirty="0">
                          <a:latin typeface="Times New Roman" panose="02020603050405020304" pitchFamily="18" charset="0"/>
                          <a:cs typeface="Times New Roman" panose="02020603050405020304" pitchFamily="18" charset="0"/>
                        </a:rPr>
                        <a:t>m</a:t>
                      </a:r>
                    </a:p>
                  </a:txBody>
                  <a:tcPr marL="121920" marR="121920" marT="60960" marB="60960"/>
                </a:tc>
                <a:tc>
                  <a:txBody>
                    <a:bodyPr/>
                    <a:lstStyle/>
                    <a:p>
                      <a:pPr>
                        <a:lnSpc>
                          <a:spcPct val="100000"/>
                        </a:lnSpc>
                      </a:pPr>
                      <a:r>
                        <a:rPr lang="en-US" sz="2000" dirty="0">
                          <a:latin typeface="Times New Roman" panose="02020603050405020304" pitchFamily="18" charset="0"/>
                          <a:cs typeface="Times New Roman" panose="02020603050405020304" pitchFamily="18" charset="0"/>
                        </a:rPr>
                        <a:t>1.25 </a:t>
                      </a:r>
                    </a:p>
                  </a:txBody>
                  <a:tcPr marL="121920" marR="121920" marT="60960" marB="60960"/>
                </a:tc>
                <a:extLst>
                  <a:ext uri="{0D108BD9-81ED-4DB2-BD59-A6C34878D82A}">
                    <a16:rowId xmlns:a16="http://schemas.microsoft.com/office/drawing/2014/main" val="3493467639"/>
                  </a:ext>
                </a:extLst>
              </a:tr>
              <a:tr h="362750">
                <a:tc>
                  <a:txBody>
                    <a:bodyPr/>
                    <a:lstStyle/>
                    <a:p>
                      <a:pPr>
                        <a:lnSpc>
                          <a:spcPct val="100000"/>
                        </a:lnSpc>
                      </a:pPr>
                      <a:r>
                        <a:rPr lang="en-US" sz="2000" dirty="0">
                          <a:latin typeface="Times New Roman" panose="02020603050405020304" pitchFamily="18" charset="0"/>
                          <a:cs typeface="Times New Roman" panose="02020603050405020304" pitchFamily="18" charset="0"/>
                        </a:rPr>
                        <a:t>Beam energy (</a:t>
                      </a:r>
                      <a:r>
                        <a:rPr lang="en-US" sz="2000" dirty="0" err="1">
                          <a:latin typeface="Times New Roman" panose="02020603050405020304" pitchFamily="18" charset="0"/>
                          <a:cs typeface="Times New Roman" panose="02020603050405020304" pitchFamily="18" charset="0"/>
                        </a:rPr>
                        <a:t>inj</a:t>
                      </a:r>
                      <a:r>
                        <a:rPr lang="en-US" sz="2000" dirty="0">
                          <a:latin typeface="Times New Roman" panose="02020603050405020304" pitchFamily="18" charset="0"/>
                          <a:cs typeface="Times New Roman" panose="02020603050405020304" pitchFamily="18" charset="0"/>
                        </a:rPr>
                        <a:t>), MeV</a:t>
                      </a:r>
                    </a:p>
                  </a:txBody>
                  <a:tcPr marL="121920" marR="121920" marT="60960" marB="60960"/>
                </a:tc>
                <a:tc>
                  <a:txBody>
                    <a:bodyPr/>
                    <a:lstStyle/>
                    <a:p>
                      <a:pPr>
                        <a:lnSpc>
                          <a:spcPct val="100000"/>
                        </a:lnSpc>
                      </a:pPr>
                      <a:r>
                        <a:rPr lang="en-US" sz="2000" dirty="0">
                          <a:latin typeface="Times New Roman" panose="02020603050405020304" pitchFamily="18" charset="0"/>
                          <a:cs typeface="Times New Roman" panose="02020603050405020304" pitchFamily="18" charset="0"/>
                        </a:rPr>
                        <a:t>1.71</a:t>
                      </a:r>
                    </a:p>
                  </a:txBody>
                  <a:tcPr marL="121920" marR="121920" marT="60960" marB="60960"/>
                </a:tc>
                <a:extLst>
                  <a:ext uri="{0D108BD9-81ED-4DB2-BD59-A6C34878D82A}">
                    <a16:rowId xmlns:a16="http://schemas.microsoft.com/office/drawing/2014/main" val="2775772858"/>
                  </a:ext>
                </a:extLst>
              </a:tr>
              <a:tr h="362750">
                <a:tc>
                  <a:txBody>
                    <a:bodyPr/>
                    <a:lstStyle/>
                    <a:p>
                      <a:pPr>
                        <a:lnSpc>
                          <a:spcPct val="100000"/>
                        </a:lnSpc>
                      </a:pPr>
                      <a:r>
                        <a:rPr lang="en-US" sz="2000" dirty="0">
                          <a:latin typeface="Times New Roman" panose="02020603050405020304" pitchFamily="18" charset="0"/>
                          <a:cs typeface="Times New Roman" panose="02020603050405020304" pitchFamily="18" charset="0"/>
                        </a:rPr>
                        <a:t>Final beam energy, MeV</a:t>
                      </a:r>
                    </a:p>
                  </a:txBody>
                  <a:tcPr marL="121920" marR="121920" marT="60960" marB="60960"/>
                </a:tc>
                <a:tc>
                  <a:txBody>
                    <a:bodyPr/>
                    <a:lstStyle/>
                    <a:p>
                      <a:pPr>
                        <a:lnSpc>
                          <a:spcPct val="100000"/>
                        </a:lnSpc>
                      </a:pPr>
                      <a:r>
                        <a:rPr lang="en-US" sz="2000" dirty="0">
                          <a:latin typeface="Times New Roman" panose="02020603050405020304" pitchFamily="18" charset="0"/>
                          <a:cs typeface="Times New Roman" panose="02020603050405020304" pitchFamily="18" charset="0"/>
                        </a:rPr>
                        <a:t>10</a:t>
                      </a:r>
                    </a:p>
                  </a:txBody>
                  <a:tcPr marL="121920" marR="121920" marT="60960" marB="60960"/>
                </a:tc>
                <a:extLst>
                  <a:ext uri="{0D108BD9-81ED-4DB2-BD59-A6C34878D82A}">
                    <a16:rowId xmlns:a16="http://schemas.microsoft.com/office/drawing/2014/main" val="3273825750"/>
                  </a:ext>
                </a:extLst>
              </a:tr>
              <a:tr h="593590">
                <a:tc>
                  <a:txBody>
                    <a:bodyPr/>
                    <a:lstStyle/>
                    <a:p>
                      <a:pPr>
                        <a:lnSpc>
                          <a:spcPct val="100000"/>
                        </a:lnSpc>
                      </a:pPr>
                      <a:r>
                        <a:rPr lang="en-US" sz="2000" dirty="0">
                          <a:latin typeface="Times New Roman" panose="02020603050405020304" pitchFamily="18" charset="0"/>
                          <a:cs typeface="Times New Roman" panose="02020603050405020304" pitchFamily="18" charset="0"/>
                        </a:rPr>
                        <a:t>Energy spread, RMS</a:t>
                      </a:r>
                    </a:p>
                  </a:txBody>
                  <a:tcPr marL="121920" marR="121920" marT="60960" marB="60960"/>
                </a:tc>
                <a:tc>
                  <a:txBody>
                    <a:bodyPr/>
                    <a:lstStyle/>
                    <a:p>
                      <a:pPr>
                        <a:lnSpc>
                          <a:spcPct val="100000"/>
                        </a:lnSpc>
                      </a:pPr>
                      <a:r>
                        <a:rPr lang="en-US" sz="2000" dirty="0">
                          <a:latin typeface="Times New Roman" panose="02020603050405020304" pitchFamily="18" charset="0"/>
                          <a:cs typeface="Times New Roman" panose="02020603050405020304" pitchFamily="18" charset="0"/>
                        </a:rPr>
                        <a:t>&lt; 2x10</a:t>
                      </a:r>
                      <a:r>
                        <a:rPr lang="en-US" sz="2000" baseline="30000" dirty="0">
                          <a:latin typeface="Times New Roman" panose="02020603050405020304" pitchFamily="18" charset="0"/>
                          <a:cs typeface="Times New Roman" panose="02020603050405020304" pitchFamily="18" charset="0"/>
                        </a:rPr>
                        <a:t>-4</a:t>
                      </a:r>
                    </a:p>
                  </a:txBody>
                  <a:tcPr marL="121920" marR="121920" marT="60960" marB="60960"/>
                </a:tc>
                <a:extLst>
                  <a:ext uri="{0D108BD9-81ED-4DB2-BD59-A6C34878D82A}">
                    <a16:rowId xmlns:a16="http://schemas.microsoft.com/office/drawing/2014/main" val="1901870609"/>
                  </a:ext>
                </a:extLst>
              </a:tr>
              <a:tr h="362750">
                <a:tc>
                  <a:txBody>
                    <a:bodyPr/>
                    <a:lstStyle/>
                    <a:p>
                      <a:pPr>
                        <a:lnSpc>
                          <a:spcPct val="100000"/>
                        </a:lnSpc>
                      </a:pPr>
                      <a:r>
                        <a:rPr lang="en-US" sz="2000" dirty="0">
                          <a:latin typeface="Times New Roman" panose="02020603050405020304" pitchFamily="18" charset="0"/>
                          <a:cs typeface="Times New Roman" panose="02020603050405020304" pitchFamily="18" charset="0"/>
                        </a:rPr>
                        <a:t>Bunch rep-rate, kHz</a:t>
                      </a:r>
                    </a:p>
                  </a:txBody>
                  <a:tcPr marL="121920" marR="121920" marT="60960" marB="60960"/>
                </a:tc>
                <a:tc>
                  <a:txBody>
                    <a:bodyPr/>
                    <a:lstStyle/>
                    <a:p>
                      <a:pPr>
                        <a:lnSpc>
                          <a:spcPct val="100000"/>
                        </a:lnSpc>
                      </a:pPr>
                      <a:r>
                        <a:rPr lang="en-US" sz="2000" dirty="0">
                          <a:latin typeface="Times New Roman" panose="02020603050405020304" pitchFamily="18" charset="0"/>
                          <a:cs typeface="Times New Roman" panose="02020603050405020304" pitchFamily="18" charset="0"/>
                        </a:rPr>
                        <a:t>78</a:t>
                      </a:r>
                    </a:p>
                  </a:txBody>
                  <a:tcPr marL="121920" marR="121920" marT="60960" marB="60960"/>
                </a:tc>
                <a:extLst>
                  <a:ext uri="{0D108BD9-81ED-4DB2-BD59-A6C34878D82A}">
                    <a16:rowId xmlns:a16="http://schemas.microsoft.com/office/drawing/2014/main" val="1652416483"/>
                  </a:ext>
                </a:extLst>
              </a:tr>
            </a:tbl>
          </a:graphicData>
        </a:graphic>
      </p:graphicFrame>
      <p:sp>
        <p:nvSpPr>
          <p:cNvPr id="5" name="TextBox 4">
            <a:extLst>
              <a:ext uri="{FF2B5EF4-FFF2-40B4-BE49-F238E27FC236}">
                <a16:creationId xmlns:a16="http://schemas.microsoft.com/office/drawing/2014/main" id="{831539C0-8D80-9F0F-E76C-701499D6BF42}"/>
              </a:ext>
            </a:extLst>
          </p:cNvPr>
          <p:cNvSpPr txBox="1"/>
          <p:nvPr/>
        </p:nvSpPr>
        <p:spPr>
          <a:xfrm>
            <a:off x="695739" y="1282148"/>
            <a:ext cx="10843591" cy="1477328"/>
          </a:xfrm>
          <a:prstGeom prst="rect">
            <a:avLst/>
          </a:prstGeom>
          <a:noFill/>
        </p:spPr>
        <p:txBody>
          <a:bodyPr wrap="square" rtlCol="0">
            <a:spAutoFit/>
          </a:bodyPr>
          <a:lstStyle/>
          <a:p>
            <a:pPr marL="285750" indent="-285750">
              <a:buFont typeface="Arial" panose="020B0604020202020204" pitchFamily="34" charset="0"/>
              <a:buChar char="•"/>
            </a:pPr>
            <a:r>
              <a:rPr lang="en-US" dirty="0"/>
              <a:t>The table shows what is needed to have sufficient PCA gain for cooling. In reality, the parameters such as peak current, slice emittance and local energy spread will not be uniform across the whole bunch. </a:t>
            </a:r>
          </a:p>
          <a:p>
            <a:pPr marL="742950" lvl="1" indent="-285750">
              <a:buFont typeface="Wingdings" panose="05000000000000000000" pitchFamily="2" charset="2"/>
              <a:buChar char="Ø"/>
            </a:pPr>
            <a:r>
              <a:rPr lang="en-US" dirty="0"/>
              <a:t>Hence, it is crucial to have a significant portion of the electron bunch satisfy these requirement.</a:t>
            </a:r>
          </a:p>
          <a:p>
            <a:pPr marL="742950" lvl="1" indent="-285750">
              <a:buFont typeface="Wingdings" panose="05000000000000000000" pitchFamily="2" charset="2"/>
              <a:buChar char="Ø"/>
            </a:pPr>
            <a:r>
              <a:rPr lang="en-US" dirty="0"/>
              <a:t>The ion tracking algorithm needs to apply different cooling force for ions at different location within the electron bunch.</a:t>
            </a:r>
          </a:p>
        </p:txBody>
      </p:sp>
    </p:spTree>
    <p:extLst>
      <p:ext uri="{BB962C8B-B14F-4D97-AF65-F5344CB8AC3E}">
        <p14:creationId xmlns:p14="http://schemas.microsoft.com/office/powerpoint/2010/main" val="1909052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6A8CE5-97F1-C430-FF39-0E682B43763C}"/>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F994C10A-2AF2-5EE8-A2C0-1BE67B603AF1}"/>
              </a:ext>
            </a:extLst>
          </p:cNvPr>
          <p:cNvSpPr/>
          <p:nvPr/>
        </p:nvSpPr>
        <p:spPr>
          <a:xfrm>
            <a:off x="10015117" y="1031758"/>
            <a:ext cx="743623" cy="881642"/>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a:t>
            </a:r>
          </a:p>
        </p:txBody>
      </p:sp>
      <p:sp>
        <p:nvSpPr>
          <p:cNvPr id="19" name="Rectangle 18">
            <a:extLst>
              <a:ext uri="{FF2B5EF4-FFF2-40B4-BE49-F238E27FC236}">
                <a16:creationId xmlns:a16="http://schemas.microsoft.com/office/drawing/2014/main" id="{E8E4B21E-3F80-576C-AF7B-05C5B49C62FF}"/>
              </a:ext>
            </a:extLst>
          </p:cNvPr>
          <p:cNvSpPr/>
          <p:nvPr/>
        </p:nvSpPr>
        <p:spPr>
          <a:xfrm>
            <a:off x="10758740" y="1030322"/>
            <a:ext cx="743623" cy="88783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37</a:t>
            </a:r>
          </a:p>
        </p:txBody>
      </p:sp>
      <p:sp>
        <p:nvSpPr>
          <p:cNvPr id="17" name="Rectangle 16">
            <a:extLst>
              <a:ext uri="{FF2B5EF4-FFF2-40B4-BE49-F238E27FC236}">
                <a16:creationId xmlns:a16="http://schemas.microsoft.com/office/drawing/2014/main" id="{6065D2F3-6712-712C-5248-ED16F1FBE273}"/>
              </a:ext>
            </a:extLst>
          </p:cNvPr>
          <p:cNvSpPr/>
          <p:nvPr/>
        </p:nvSpPr>
        <p:spPr>
          <a:xfrm>
            <a:off x="9271494" y="1033192"/>
            <a:ext cx="743623" cy="881642"/>
          </a:xfrm>
          <a:prstGeom prst="rect">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32</a:t>
            </a:r>
          </a:p>
        </p:txBody>
      </p:sp>
      <p:sp>
        <p:nvSpPr>
          <p:cNvPr id="16" name="Rectangle 15">
            <a:extLst>
              <a:ext uri="{FF2B5EF4-FFF2-40B4-BE49-F238E27FC236}">
                <a16:creationId xmlns:a16="http://schemas.microsoft.com/office/drawing/2014/main" id="{C3B326B9-4C3D-DE92-A33C-7E6156F95A1D}"/>
              </a:ext>
            </a:extLst>
          </p:cNvPr>
          <p:cNvSpPr/>
          <p:nvPr/>
        </p:nvSpPr>
        <p:spPr>
          <a:xfrm>
            <a:off x="8527871" y="1035941"/>
            <a:ext cx="743623" cy="86860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31</a:t>
            </a:r>
          </a:p>
        </p:txBody>
      </p:sp>
      <p:sp>
        <p:nvSpPr>
          <p:cNvPr id="12" name="Rectangle 11">
            <a:extLst>
              <a:ext uri="{FF2B5EF4-FFF2-40B4-BE49-F238E27FC236}">
                <a16:creationId xmlns:a16="http://schemas.microsoft.com/office/drawing/2014/main" id="{BA735B2C-998D-5005-6AC5-BEB5911BB7BB}"/>
              </a:ext>
            </a:extLst>
          </p:cNvPr>
          <p:cNvSpPr/>
          <p:nvPr/>
        </p:nvSpPr>
        <p:spPr>
          <a:xfrm>
            <a:off x="7784248" y="1038688"/>
            <a:ext cx="743623" cy="857008"/>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30</a:t>
            </a:r>
          </a:p>
        </p:txBody>
      </p:sp>
      <p:sp>
        <p:nvSpPr>
          <p:cNvPr id="11" name="Rectangle 10">
            <a:extLst>
              <a:ext uri="{FF2B5EF4-FFF2-40B4-BE49-F238E27FC236}">
                <a16:creationId xmlns:a16="http://schemas.microsoft.com/office/drawing/2014/main" id="{B5BB1D35-9F7D-46DD-8C9C-E30E5BD6CE84}"/>
              </a:ext>
            </a:extLst>
          </p:cNvPr>
          <p:cNvSpPr/>
          <p:nvPr/>
        </p:nvSpPr>
        <p:spPr>
          <a:xfrm>
            <a:off x="7040625" y="1038689"/>
            <a:ext cx="743623" cy="857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29</a:t>
            </a:r>
          </a:p>
        </p:txBody>
      </p:sp>
      <p:sp>
        <p:nvSpPr>
          <p:cNvPr id="10" name="Rectangle 9">
            <a:extLst>
              <a:ext uri="{FF2B5EF4-FFF2-40B4-BE49-F238E27FC236}">
                <a16:creationId xmlns:a16="http://schemas.microsoft.com/office/drawing/2014/main" id="{CC264054-5F2C-A10E-A984-20989A6F1CE3}"/>
              </a:ext>
            </a:extLst>
          </p:cNvPr>
          <p:cNvSpPr/>
          <p:nvPr/>
        </p:nvSpPr>
        <p:spPr>
          <a:xfrm>
            <a:off x="6297002" y="1038688"/>
            <a:ext cx="743623" cy="85700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28</a:t>
            </a:r>
          </a:p>
        </p:txBody>
      </p:sp>
      <p:sp>
        <p:nvSpPr>
          <p:cNvPr id="5" name="Rectangle 4">
            <a:extLst>
              <a:ext uri="{FF2B5EF4-FFF2-40B4-BE49-F238E27FC236}">
                <a16:creationId xmlns:a16="http://schemas.microsoft.com/office/drawing/2014/main" id="{151C0EB8-5098-A068-369A-D1C260FAAA89}"/>
              </a:ext>
            </a:extLst>
          </p:cNvPr>
          <p:cNvSpPr/>
          <p:nvPr/>
        </p:nvSpPr>
        <p:spPr>
          <a:xfrm>
            <a:off x="5553379" y="1038688"/>
            <a:ext cx="743623" cy="85700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27</a:t>
            </a:r>
          </a:p>
        </p:txBody>
      </p:sp>
      <p:sp>
        <p:nvSpPr>
          <p:cNvPr id="3" name="Rectangle 2">
            <a:extLst>
              <a:ext uri="{FF2B5EF4-FFF2-40B4-BE49-F238E27FC236}">
                <a16:creationId xmlns:a16="http://schemas.microsoft.com/office/drawing/2014/main" id="{C38F2499-CC56-FD6D-9A69-102895C5A303}"/>
              </a:ext>
            </a:extLst>
          </p:cNvPr>
          <p:cNvSpPr/>
          <p:nvPr/>
        </p:nvSpPr>
        <p:spPr>
          <a:xfrm>
            <a:off x="4809756" y="1038688"/>
            <a:ext cx="743623" cy="8570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26</a:t>
            </a:r>
          </a:p>
        </p:txBody>
      </p:sp>
      <p:sp>
        <p:nvSpPr>
          <p:cNvPr id="4" name="Rectangle 3">
            <a:extLst>
              <a:ext uri="{FF2B5EF4-FFF2-40B4-BE49-F238E27FC236}">
                <a16:creationId xmlns:a16="http://schemas.microsoft.com/office/drawing/2014/main" id="{4003AF8F-290C-3D8F-AE84-04C5966463F6}"/>
              </a:ext>
            </a:extLst>
          </p:cNvPr>
          <p:cNvSpPr/>
          <p:nvPr/>
        </p:nvSpPr>
        <p:spPr>
          <a:xfrm>
            <a:off x="4066133" y="1038688"/>
            <a:ext cx="743623" cy="85701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25</a:t>
            </a:r>
          </a:p>
        </p:txBody>
      </p:sp>
      <p:sp>
        <p:nvSpPr>
          <p:cNvPr id="15" name="Rectangle 14">
            <a:extLst>
              <a:ext uri="{FF2B5EF4-FFF2-40B4-BE49-F238E27FC236}">
                <a16:creationId xmlns:a16="http://schemas.microsoft.com/office/drawing/2014/main" id="{5E6C4A2A-74E0-20F2-A163-5D0EF0CC7E32}"/>
              </a:ext>
            </a:extLst>
          </p:cNvPr>
          <p:cNvSpPr/>
          <p:nvPr/>
        </p:nvSpPr>
        <p:spPr>
          <a:xfrm>
            <a:off x="3322510" y="1038689"/>
            <a:ext cx="743623" cy="85701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Calibri"/>
              </a:rPr>
              <a:t>Slice 24</a:t>
            </a:r>
          </a:p>
        </p:txBody>
      </p:sp>
      <p:sp>
        <p:nvSpPr>
          <p:cNvPr id="2" name="Title 1">
            <a:extLst>
              <a:ext uri="{FF2B5EF4-FFF2-40B4-BE49-F238E27FC236}">
                <a16:creationId xmlns:a16="http://schemas.microsoft.com/office/drawing/2014/main" id="{566445D8-B4E4-D58A-080D-F241FBAD2F57}"/>
              </a:ext>
            </a:extLst>
          </p:cNvPr>
          <p:cNvSpPr>
            <a:spLocks noGrp="1"/>
          </p:cNvSpPr>
          <p:nvPr>
            <p:ph type="title"/>
          </p:nvPr>
        </p:nvSpPr>
        <p:spPr>
          <a:xfrm>
            <a:off x="90852" y="171417"/>
            <a:ext cx="11927711" cy="754937"/>
          </a:xfrm>
        </p:spPr>
        <p:txBody>
          <a:bodyPr>
            <a:noAutofit/>
          </a:bodyPr>
          <a:lstStyle/>
          <a:p>
            <a:pPr algn="ctr"/>
            <a:r>
              <a:rPr lang="en-US" sz="3200" dirty="0">
                <a:cs typeface="Calibri Light"/>
              </a:rPr>
              <a:t>Dependance of the cooling force on the location of the ion</a:t>
            </a:r>
          </a:p>
        </p:txBody>
      </p:sp>
      <p:cxnSp>
        <p:nvCxnSpPr>
          <p:cNvPr id="8" name="Straight Arrow Connector 7">
            <a:extLst>
              <a:ext uri="{FF2B5EF4-FFF2-40B4-BE49-F238E27FC236}">
                <a16:creationId xmlns:a16="http://schemas.microsoft.com/office/drawing/2014/main" id="{DAA8B190-8410-AD1C-4538-8F4B00926618}"/>
              </a:ext>
            </a:extLst>
          </p:cNvPr>
          <p:cNvCxnSpPr>
            <a:cxnSpLocks/>
          </p:cNvCxnSpPr>
          <p:nvPr/>
        </p:nvCxnSpPr>
        <p:spPr>
          <a:xfrm>
            <a:off x="3333090" y="1997379"/>
            <a:ext cx="817985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A8BDE026-9178-4F03-8252-D8266438970A}"/>
              </a:ext>
            </a:extLst>
          </p:cNvPr>
          <p:cNvSpPr txBox="1"/>
          <p:nvPr/>
        </p:nvSpPr>
        <p:spPr>
          <a:xfrm>
            <a:off x="7294040" y="1917815"/>
            <a:ext cx="130526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t>44.8 </a:t>
            </a:r>
            <a:r>
              <a:rPr lang="en-US" sz="2400" dirty="0" err="1"/>
              <a:t>ps</a:t>
            </a:r>
            <a:endParaRPr lang="en-US" sz="2400" dirty="0">
              <a:cs typeface="Calibri"/>
            </a:endParaRPr>
          </a:p>
        </p:txBody>
      </p:sp>
      <p:sp>
        <p:nvSpPr>
          <p:cNvPr id="13" name="TextBox 12">
            <a:extLst>
              <a:ext uri="{FF2B5EF4-FFF2-40B4-BE49-F238E27FC236}">
                <a16:creationId xmlns:a16="http://schemas.microsoft.com/office/drawing/2014/main" id="{0BDA8B88-0111-A345-33CA-0F3E0F93918A}"/>
              </a:ext>
            </a:extLst>
          </p:cNvPr>
          <p:cNvSpPr txBox="1"/>
          <p:nvPr/>
        </p:nvSpPr>
        <p:spPr>
          <a:xfrm>
            <a:off x="517772" y="1319773"/>
            <a:ext cx="2026529"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t>Electron bunch</a:t>
            </a:r>
          </a:p>
        </p:txBody>
      </p:sp>
      <p:sp>
        <p:nvSpPr>
          <p:cNvPr id="14" name="Arrow: Right 13">
            <a:extLst>
              <a:ext uri="{FF2B5EF4-FFF2-40B4-BE49-F238E27FC236}">
                <a16:creationId xmlns:a16="http://schemas.microsoft.com/office/drawing/2014/main" id="{28D84A1B-011C-3555-1A12-878C6906C3F1}"/>
              </a:ext>
            </a:extLst>
          </p:cNvPr>
          <p:cNvSpPr/>
          <p:nvPr/>
        </p:nvSpPr>
        <p:spPr>
          <a:xfrm>
            <a:off x="2567327" y="1294911"/>
            <a:ext cx="575105" cy="4840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a:extLst>
              <a:ext uri="{FF2B5EF4-FFF2-40B4-BE49-F238E27FC236}">
                <a16:creationId xmlns:a16="http://schemas.microsoft.com/office/drawing/2014/main" id="{E2594748-4C68-8B4D-0208-8986410289BA}"/>
              </a:ext>
            </a:extLst>
          </p:cNvPr>
          <p:cNvCxnSpPr>
            <a:cxnSpLocks/>
          </p:cNvCxnSpPr>
          <p:nvPr/>
        </p:nvCxnSpPr>
        <p:spPr>
          <a:xfrm flipV="1">
            <a:off x="3322510" y="1093634"/>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60984C18-87C6-CD6A-BCD8-99C0617B3B34}"/>
              </a:ext>
            </a:extLst>
          </p:cNvPr>
          <p:cNvCxnSpPr>
            <a:cxnSpLocks/>
          </p:cNvCxnSpPr>
          <p:nvPr/>
        </p:nvCxnSpPr>
        <p:spPr>
          <a:xfrm flipV="1">
            <a:off x="3322510" y="1190530"/>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D85C6B0-0973-7D91-538F-0F0FE6E8FE10}"/>
              </a:ext>
            </a:extLst>
          </p:cNvPr>
          <p:cNvCxnSpPr>
            <a:cxnSpLocks/>
          </p:cNvCxnSpPr>
          <p:nvPr/>
        </p:nvCxnSpPr>
        <p:spPr>
          <a:xfrm flipV="1">
            <a:off x="3322510" y="1277119"/>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29DEC1E1-FB4B-CC7D-C705-F71EF5DD08AE}"/>
              </a:ext>
            </a:extLst>
          </p:cNvPr>
          <p:cNvCxnSpPr>
            <a:cxnSpLocks/>
          </p:cNvCxnSpPr>
          <p:nvPr/>
        </p:nvCxnSpPr>
        <p:spPr>
          <a:xfrm flipV="1">
            <a:off x="3333090" y="1363999"/>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AFF09E71-F869-ACF7-F67D-DD14B92E419D}"/>
              </a:ext>
            </a:extLst>
          </p:cNvPr>
          <p:cNvSpPr txBox="1"/>
          <p:nvPr/>
        </p:nvSpPr>
        <p:spPr>
          <a:xfrm>
            <a:off x="11464649" y="911553"/>
            <a:ext cx="577508" cy="338554"/>
          </a:xfrm>
          <a:prstGeom prst="rect">
            <a:avLst/>
          </a:prstGeom>
          <a:noFill/>
        </p:spPr>
        <p:txBody>
          <a:bodyPr wrap="square" rtlCol="0">
            <a:spAutoFit/>
          </a:bodyPr>
          <a:lstStyle/>
          <a:p>
            <a:r>
              <a:rPr lang="en-US" sz="1600" dirty="0"/>
              <a:t>r</a:t>
            </a:r>
            <a:r>
              <a:rPr lang="en-US" sz="1600" baseline="-25000" dirty="0"/>
              <a:t>1</a:t>
            </a:r>
            <a:endParaRPr lang="en-US" sz="1600" dirty="0"/>
          </a:p>
        </p:txBody>
      </p:sp>
      <p:sp>
        <p:nvSpPr>
          <p:cNvPr id="29" name="TextBox 28">
            <a:extLst>
              <a:ext uri="{FF2B5EF4-FFF2-40B4-BE49-F238E27FC236}">
                <a16:creationId xmlns:a16="http://schemas.microsoft.com/office/drawing/2014/main" id="{A6997F34-219A-F370-A7EB-C8B41BBE7A8B}"/>
              </a:ext>
            </a:extLst>
          </p:cNvPr>
          <p:cNvSpPr txBox="1"/>
          <p:nvPr/>
        </p:nvSpPr>
        <p:spPr>
          <a:xfrm>
            <a:off x="11471020" y="1035068"/>
            <a:ext cx="577508" cy="338554"/>
          </a:xfrm>
          <a:prstGeom prst="rect">
            <a:avLst/>
          </a:prstGeom>
          <a:noFill/>
        </p:spPr>
        <p:txBody>
          <a:bodyPr wrap="square" rtlCol="0">
            <a:spAutoFit/>
          </a:bodyPr>
          <a:lstStyle/>
          <a:p>
            <a:r>
              <a:rPr lang="en-US" sz="1600" dirty="0"/>
              <a:t>r</a:t>
            </a:r>
            <a:r>
              <a:rPr lang="en-US" sz="1600" baseline="-25000" dirty="0"/>
              <a:t>2</a:t>
            </a:r>
            <a:endParaRPr lang="en-US" sz="1600" dirty="0"/>
          </a:p>
        </p:txBody>
      </p:sp>
      <p:sp>
        <p:nvSpPr>
          <p:cNvPr id="30" name="TextBox 29">
            <a:extLst>
              <a:ext uri="{FF2B5EF4-FFF2-40B4-BE49-F238E27FC236}">
                <a16:creationId xmlns:a16="http://schemas.microsoft.com/office/drawing/2014/main" id="{9EB2782C-5AF4-023C-0B07-32A6860DB5B3}"/>
              </a:ext>
            </a:extLst>
          </p:cNvPr>
          <p:cNvSpPr txBox="1"/>
          <p:nvPr/>
        </p:nvSpPr>
        <p:spPr>
          <a:xfrm>
            <a:off x="11481402" y="1168411"/>
            <a:ext cx="577508" cy="338554"/>
          </a:xfrm>
          <a:prstGeom prst="rect">
            <a:avLst/>
          </a:prstGeom>
          <a:noFill/>
        </p:spPr>
        <p:txBody>
          <a:bodyPr wrap="square" rtlCol="0">
            <a:spAutoFit/>
          </a:bodyPr>
          <a:lstStyle/>
          <a:p>
            <a:r>
              <a:rPr lang="en-US" sz="1600" dirty="0"/>
              <a:t>r</a:t>
            </a:r>
            <a:r>
              <a:rPr lang="en-US" sz="1600" baseline="-25000" dirty="0"/>
              <a:t>3</a:t>
            </a:r>
            <a:endParaRPr lang="en-US" sz="1600" dirty="0"/>
          </a:p>
        </p:txBody>
      </p:sp>
      <p:sp>
        <p:nvSpPr>
          <p:cNvPr id="31" name="TextBox 30">
            <a:extLst>
              <a:ext uri="{FF2B5EF4-FFF2-40B4-BE49-F238E27FC236}">
                <a16:creationId xmlns:a16="http://schemas.microsoft.com/office/drawing/2014/main" id="{3225E706-DBB9-BB30-CBC5-0731294975FD}"/>
              </a:ext>
            </a:extLst>
          </p:cNvPr>
          <p:cNvSpPr txBox="1"/>
          <p:nvPr/>
        </p:nvSpPr>
        <p:spPr>
          <a:xfrm>
            <a:off x="11489917" y="1319773"/>
            <a:ext cx="577508" cy="584775"/>
          </a:xfrm>
          <a:prstGeom prst="rect">
            <a:avLst/>
          </a:prstGeom>
          <a:noFill/>
        </p:spPr>
        <p:txBody>
          <a:bodyPr wrap="square" rtlCol="0">
            <a:spAutoFit/>
          </a:bodyPr>
          <a:lstStyle/>
          <a:p>
            <a:r>
              <a:rPr lang="en-US" sz="1600" dirty="0"/>
              <a:t>...</a:t>
            </a:r>
          </a:p>
          <a:p>
            <a:endParaRPr lang="en-US" sz="1600" dirty="0"/>
          </a:p>
        </p:txBody>
      </p:sp>
      <p:cxnSp>
        <p:nvCxnSpPr>
          <p:cNvPr id="32" name="Straight Connector 31">
            <a:extLst>
              <a:ext uri="{FF2B5EF4-FFF2-40B4-BE49-F238E27FC236}">
                <a16:creationId xmlns:a16="http://schemas.microsoft.com/office/drawing/2014/main" id="{239177DB-E90F-D033-7B88-1686B4472117}"/>
              </a:ext>
            </a:extLst>
          </p:cNvPr>
          <p:cNvCxnSpPr>
            <a:cxnSpLocks/>
          </p:cNvCxnSpPr>
          <p:nvPr/>
        </p:nvCxnSpPr>
        <p:spPr>
          <a:xfrm flipV="1">
            <a:off x="3322510" y="1460670"/>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C6FEF7D4-8559-A5BD-152F-8BF47DE6A152}"/>
              </a:ext>
            </a:extLst>
          </p:cNvPr>
          <p:cNvCxnSpPr>
            <a:cxnSpLocks/>
          </p:cNvCxnSpPr>
          <p:nvPr/>
        </p:nvCxnSpPr>
        <p:spPr>
          <a:xfrm flipV="1">
            <a:off x="3322510" y="1557566"/>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3216FA35-FA2C-F47B-04AE-1135BE209B2C}"/>
              </a:ext>
            </a:extLst>
          </p:cNvPr>
          <p:cNvCxnSpPr>
            <a:cxnSpLocks/>
          </p:cNvCxnSpPr>
          <p:nvPr/>
        </p:nvCxnSpPr>
        <p:spPr>
          <a:xfrm flipV="1">
            <a:off x="3322510" y="1644155"/>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364CDC6-994F-D1D2-69B0-3FE41985C5AF}"/>
              </a:ext>
            </a:extLst>
          </p:cNvPr>
          <p:cNvCxnSpPr>
            <a:cxnSpLocks/>
          </p:cNvCxnSpPr>
          <p:nvPr/>
        </p:nvCxnSpPr>
        <p:spPr>
          <a:xfrm flipV="1">
            <a:off x="3333090" y="1731035"/>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3C3CBD0A-E3A7-9A67-73E3-577210A651FE}"/>
              </a:ext>
            </a:extLst>
          </p:cNvPr>
          <p:cNvCxnSpPr>
            <a:cxnSpLocks/>
          </p:cNvCxnSpPr>
          <p:nvPr/>
        </p:nvCxnSpPr>
        <p:spPr>
          <a:xfrm flipV="1">
            <a:off x="3333090" y="1732868"/>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3AE0FCA-6C6C-3B77-F8AE-54A87878EA80}"/>
              </a:ext>
            </a:extLst>
          </p:cNvPr>
          <p:cNvCxnSpPr>
            <a:cxnSpLocks/>
          </p:cNvCxnSpPr>
          <p:nvPr/>
        </p:nvCxnSpPr>
        <p:spPr>
          <a:xfrm flipV="1">
            <a:off x="3343670" y="1819748"/>
            <a:ext cx="8179853" cy="177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C09731FD-053A-595B-6B85-F7A6D07B91FC}"/>
              </a:ext>
            </a:extLst>
          </p:cNvPr>
          <p:cNvSpPr txBox="1"/>
          <p:nvPr/>
        </p:nvSpPr>
        <p:spPr>
          <a:xfrm>
            <a:off x="11512943" y="1640308"/>
            <a:ext cx="577508" cy="338554"/>
          </a:xfrm>
          <a:prstGeom prst="rect">
            <a:avLst/>
          </a:prstGeom>
          <a:noFill/>
        </p:spPr>
        <p:txBody>
          <a:bodyPr wrap="square" rtlCol="0">
            <a:spAutoFit/>
          </a:bodyPr>
          <a:lstStyle/>
          <a:p>
            <a:r>
              <a:rPr lang="en-US" sz="1600" dirty="0"/>
              <a:t>r</a:t>
            </a:r>
            <a:r>
              <a:rPr lang="en-US" sz="1600" baseline="-25000" dirty="0"/>
              <a:t>11</a:t>
            </a:r>
            <a:endParaRPr lang="en-US" sz="1600" dirty="0"/>
          </a:p>
        </p:txBody>
      </p:sp>
      <p:pic>
        <p:nvPicPr>
          <p:cNvPr id="47" name="Picture 46">
            <a:extLst>
              <a:ext uri="{FF2B5EF4-FFF2-40B4-BE49-F238E27FC236}">
                <a16:creationId xmlns:a16="http://schemas.microsoft.com/office/drawing/2014/main" id="{53DFC848-3CCC-8D29-A54A-90D35A5CA1FD}"/>
              </a:ext>
            </a:extLst>
          </p:cNvPr>
          <p:cNvPicPr>
            <a:picLocks noChangeAspect="1"/>
          </p:cNvPicPr>
          <p:nvPr/>
        </p:nvPicPr>
        <p:blipFill>
          <a:blip r:embed="rId2"/>
          <a:stretch>
            <a:fillRect/>
          </a:stretch>
        </p:blipFill>
        <p:spPr>
          <a:xfrm>
            <a:off x="289296" y="2973982"/>
            <a:ext cx="5085169" cy="3884017"/>
          </a:xfrm>
          <a:prstGeom prst="rect">
            <a:avLst/>
          </a:prstGeom>
        </p:spPr>
      </p:pic>
      <p:pic>
        <p:nvPicPr>
          <p:cNvPr id="51" name="Picture 50">
            <a:extLst>
              <a:ext uri="{FF2B5EF4-FFF2-40B4-BE49-F238E27FC236}">
                <a16:creationId xmlns:a16="http://schemas.microsoft.com/office/drawing/2014/main" id="{73EE5B79-379D-BAFF-42E4-F5062BF03E94}"/>
              </a:ext>
            </a:extLst>
          </p:cNvPr>
          <p:cNvPicPr>
            <a:picLocks noChangeAspect="1"/>
          </p:cNvPicPr>
          <p:nvPr/>
        </p:nvPicPr>
        <p:blipFill>
          <a:blip r:embed="rId3"/>
          <a:stretch>
            <a:fillRect/>
          </a:stretch>
        </p:blipFill>
        <p:spPr>
          <a:xfrm>
            <a:off x="6586123" y="2611315"/>
            <a:ext cx="5384067" cy="4246685"/>
          </a:xfrm>
          <a:prstGeom prst="rect">
            <a:avLst/>
          </a:prstGeom>
        </p:spPr>
      </p:pic>
      <p:sp>
        <p:nvSpPr>
          <p:cNvPr id="52" name="Arrow: Up 51">
            <a:extLst>
              <a:ext uri="{FF2B5EF4-FFF2-40B4-BE49-F238E27FC236}">
                <a16:creationId xmlns:a16="http://schemas.microsoft.com/office/drawing/2014/main" id="{9F4AE0B9-4581-E398-4B50-1D3EF15B428F}"/>
              </a:ext>
            </a:extLst>
          </p:cNvPr>
          <p:cNvSpPr/>
          <p:nvPr/>
        </p:nvSpPr>
        <p:spPr>
          <a:xfrm rot="14203782">
            <a:off x="5950667" y="1345994"/>
            <a:ext cx="575205" cy="2636321"/>
          </a:xfrm>
          <a:custGeom>
            <a:avLst/>
            <a:gdLst>
              <a:gd name="connsiteX0" fmla="*/ 0 w 518746"/>
              <a:gd name="connsiteY0" fmla="*/ 259373 h 1141851"/>
              <a:gd name="connsiteX1" fmla="*/ 259373 w 518746"/>
              <a:gd name="connsiteY1" fmla="*/ 0 h 1141851"/>
              <a:gd name="connsiteX2" fmla="*/ 518746 w 518746"/>
              <a:gd name="connsiteY2" fmla="*/ 259373 h 1141851"/>
              <a:gd name="connsiteX3" fmla="*/ 389060 w 518746"/>
              <a:gd name="connsiteY3" fmla="*/ 259373 h 1141851"/>
              <a:gd name="connsiteX4" fmla="*/ 389060 w 518746"/>
              <a:gd name="connsiteY4" fmla="*/ 1141851 h 1141851"/>
              <a:gd name="connsiteX5" fmla="*/ 129687 w 518746"/>
              <a:gd name="connsiteY5" fmla="*/ 1141851 h 1141851"/>
              <a:gd name="connsiteX6" fmla="*/ 129687 w 518746"/>
              <a:gd name="connsiteY6" fmla="*/ 259373 h 1141851"/>
              <a:gd name="connsiteX7" fmla="*/ 0 w 518746"/>
              <a:gd name="connsiteY7" fmla="*/ 259373 h 1141851"/>
              <a:gd name="connsiteX0" fmla="*/ 0 w 518746"/>
              <a:gd name="connsiteY0" fmla="*/ 259373 h 1141851"/>
              <a:gd name="connsiteX1" fmla="*/ 259373 w 518746"/>
              <a:gd name="connsiteY1" fmla="*/ 0 h 1141851"/>
              <a:gd name="connsiteX2" fmla="*/ 518746 w 518746"/>
              <a:gd name="connsiteY2" fmla="*/ 259373 h 1141851"/>
              <a:gd name="connsiteX3" fmla="*/ 389060 w 518746"/>
              <a:gd name="connsiteY3" fmla="*/ 259373 h 1141851"/>
              <a:gd name="connsiteX4" fmla="*/ 389060 w 518746"/>
              <a:gd name="connsiteY4" fmla="*/ 1141851 h 1141851"/>
              <a:gd name="connsiteX5" fmla="*/ 212117 w 518746"/>
              <a:gd name="connsiteY5" fmla="*/ 1132608 h 1141851"/>
              <a:gd name="connsiteX6" fmla="*/ 129687 w 518746"/>
              <a:gd name="connsiteY6" fmla="*/ 259373 h 1141851"/>
              <a:gd name="connsiteX7" fmla="*/ 0 w 518746"/>
              <a:gd name="connsiteY7" fmla="*/ 259373 h 1141851"/>
              <a:gd name="connsiteX0" fmla="*/ 0 w 518746"/>
              <a:gd name="connsiteY0" fmla="*/ 259373 h 1159414"/>
              <a:gd name="connsiteX1" fmla="*/ 259373 w 518746"/>
              <a:gd name="connsiteY1" fmla="*/ 0 h 1159414"/>
              <a:gd name="connsiteX2" fmla="*/ 518746 w 518746"/>
              <a:gd name="connsiteY2" fmla="*/ 259373 h 1159414"/>
              <a:gd name="connsiteX3" fmla="*/ 389060 w 518746"/>
              <a:gd name="connsiteY3" fmla="*/ 259373 h 1159414"/>
              <a:gd name="connsiteX4" fmla="*/ 324444 w 518746"/>
              <a:gd name="connsiteY4" fmla="*/ 1159414 h 1159414"/>
              <a:gd name="connsiteX5" fmla="*/ 212117 w 518746"/>
              <a:gd name="connsiteY5" fmla="*/ 1132608 h 1159414"/>
              <a:gd name="connsiteX6" fmla="*/ 129687 w 518746"/>
              <a:gd name="connsiteY6" fmla="*/ 259373 h 1159414"/>
              <a:gd name="connsiteX7" fmla="*/ 0 w 518746"/>
              <a:gd name="connsiteY7" fmla="*/ 259373 h 1159414"/>
              <a:gd name="connsiteX0" fmla="*/ 0 w 518746"/>
              <a:gd name="connsiteY0" fmla="*/ 259373 h 1159414"/>
              <a:gd name="connsiteX1" fmla="*/ 259373 w 518746"/>
              <a:gd name="connsiteY1" fmla="*/ 0 h 1159414"/>
              <a:gd name="connsiteX2" fmla="*/ 518746 w 518746"/>
              <a:gd name="connsiteY2" fmla="*/ 259373 h 1159414"/>
              <a:gd name="connsiteX3" fmla="*/ 389060 w 518746"/>
              <a:gd name="connsiteY3" fmla="*/ 259373 h 1159414"/>
              <a:gd name="connsiteX4" fmla="*/ 324444 w 518746"/>
              <a:gd name="connsiteY4" fmla="*/ 1159414 h 1159414"/>
              <a:gd name="connsiteX5" fmla="*/ 229931 w 518746"/>
              <a:gd name="connsiteY5" fmla="*/ 1140924 h 1159414"/>
              <a:gd name="connsiteX6" fmla="*/ 129687 w 518746"/>
              <a:gd name="connsiteY6" fmla="*/ 259373 h 1159414"/>
              <a:gd name="connsiteX7" fmla="*/ 0 w 518746"/>
              <a:gd name="connsiteY7" fmla="*/ 259373 h 1159414"/>
              <a:gd name="connsiteX0" fmla="*/ 0 w 518746"/>
              <a:gd name="connsiteY0" fmla="*/ 259373 h 1149668"/>
              <a:gd name="connsiteX1" fmla="*/ 259373 w 518746"/>
              <a:gd name="connsiteY1" fmla="*/ 0 h 1149668"/>
              <a:gd name="connsiteX2" fmla="*/ 518746 w 518746"/>
              <a:gd name="connsiteY2" fmla="*/ 259373 h 1149668"/>
              <a:gd name="connsiteX3" fmla="*/ 389060 w 518746"/>
              <a:gd name="connsiteY3" fmla="*/ 259373 h 1149668"/>
              <a:gd name="connsiteX4" fmla="*/ 294278 w 518746"/>
              <a:gd name="connsiteY4" fmla="*/ 1149668 h 1149668"/>
              <a:gd name="connsiteX5" fmla="*/ 229931 w 518746"/>
              <a:gd name="connsiteY5" fmla="*/ 1140924 h 1149668"/>
              <a:gd name="connsiteX6" fmla="*/ 129687 w 518746"/>
              <a:gd name="connsiteY6" fmla="*/ 259373 h 1149668"/>
              <a:gd name="connsiteX7" fmla="*/ 0 w 518746"/>
              <a:gd name="connsiteY7" fmla="*/ 259373 h 1149668"/>
              <a:gd name="connsiteX0" fmla="*/ 0 w 518746"/>
              <a:gd name="connsiteY0" fmla="*/ 259373 h 1149668"/>
              <a:gd name="connsiteX1" fmla="*/ 259373 w 518746"/>
              <a:gd name="connsiteY1" fmla="*/ 0 h 1149668"/>
              <a:gd name="connsiteX2" fmla="*/ 518746 w 518746"/>
              <a:gd name="connsiteY2" fmla="*/ 259373 h 1149668"/>
              <a:gd name="connsiteX3" fmla="*/ 389060 w 518746"/>
              <a:gd name="connsiteY3" fmla="*/ 259373 h 1149668"/>
              <a:gd name="connsiteX4" fmla="*/ 294278 w 518746"/>
              <a:gd name="connsiteY4" fmla="*/ 1149668 h 1149668"/>
              <a:gd name="connsiteX5" fmla="*/ 256063 w 518746"/>
              <a:gd name="connsiteY5" fmla="*/ 1131427 h 1149668"/>
              <a:gd name="connsiteX6" fmla="*/ 129687 w 518746"/>
              <a:gd name="connsiteY6" fmla="*/ 259373 h 1149668"/>
              <a:gd name="connsiteX7" fmla="*/ 0 w 518746"/>
              <a:gd name="connsiteY7" fmla="*/ 259373 h 1149668"/>
              <a:gd name="connsiteX0" fmla="*/ 0 w 518746"/>
              <a:gd name="connsiteY0" fmla="*/ 259373 h 1132419"/>
              <a:gd name="connsiteX1" fmla="*/ 259373 w 518746"/>
              <a:gd name="connsiteY1" fmla="*/ 0 h 1132419"/>
              <a:gd name="connsiteX2" fmla="*/ 518746 w 518746"/>
              <a:gd name="connsiteY2" fmla="*/ 259373 h 1132419"/>
              <a:gd name="connsiteX3" fmla="*/ 389060 w 518746"/>
              <a:gd name="connsiteY3" fmla="*/ 259373 h 1132419"/>
              <a:gd name="connsiteX4" fmla="*/ 262373 w 518746"/>
              <a:gd name="connsiteY4" fmla="*/ 1132419 h 1132419"/>
              <a:gd name="connsiteX5" fmla="*/ 256063 w 518746"/>
              <a:gd name="connsiteY5" fmla="*/ 1131427 h 1132419"/>
              <a:gd name="connsiteX6" fmla="*/ 129687 w 518746"/>
              <a:gd name="connsiteY6" fmla="*/ 259373 h 1132419"/>
              <a:gd name="connsiteX7" fmla="*/ 0 w 518746"/>
              <a:gd name="connsiteY7" fmla="*/ 259373 h 113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8746" h="1132419">
                <a:moveTo>
                  <a:pt x="0" y="259373"/>
                </a:moveTo>
                <a:lnTo>
                  <a:pt x="259373" y="0"/>
                </a:lnTo>
                <a:lnTo>
                  <a:pt x="518746" y="259373"/>
                </a:lnTo>
                <a:lnTo>
                  <a:pt x="389060" y="259373"/>
                </a:lnTo>
                <a:lnTo>
                  <a:pt x="262373" y="1132419"/>
                </a:lnTo>
                <a:lnTo>
                  <a:pt x="256063" y="1131427"/>
                </a:lnTo>
                <a:lnTo>
                  <a:pt x="129687" y="259373"/>
                </a:lnTo>
                <a:lnTo>
                  <a:pt x="0" y="259373"/>
                </a:lnTo>
                <a:close/>
              </a:path>
            </a:pathLst>
          </a:cu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Arrow: Up 51">
            <a:extLst>
              <a:ext uri="{FF2B5EF4-FFF2-40B4-BE49-F238E27FC236}">
                <a16:creationId xmlns:a16="http://schemas.microsoft.com/office/drawing/2014/main" id="{4EF78853-66CE-C920-46BD-B12DBAC3EB68}"/>
              </a:ext>
            </a:extLst>
          </p:cNvPr>
          <p:cNvSpPr/>
          <p:nvPr/>
        </p:nvSpPr>
        <p:spPr>
          <a:xfrm rot="10800000">
            <a:off x="10286994" y="1957626"/>
            <a:ext cx="421094" cy="909598"/>
          </a:xfrm>
          <a:custGeom>
            <a:avLst/>
            <a:gdLst>
              <a:gd name="connsiteX0" fmla="*/ 0 w 518746"/>
              <a:gd name="connsiteY0" fmla="*/ 259373 h 1141851"/>
              <a:gd name="connsiteX1" fmla="*/ 259373 w 518746"/>
              <a:gd name="connsiteY1" fmla="*/ 0 h 1141851"/>
              <a:gd name="connsiteX2" fmla="*/ 518746 w 518746"/>
              <a:gd name="connsiteY2" fmla="*/ 259373 h 1141851"/>
              <a:gd name="connsiteX3" fmla="*/ 389060 w 518746"/>
              <a:gd name="connsiteY3" fmla="*/ 259373 h 1141851"/>
              <a:gd name="connsiteX4" fmla="*/ 389060 w 518746"/>
              <a:gd name="connsiteY4" fmla="*/ 1141851 h 1141851"/>
              <a:gd name="connsiteX5" fmla="*/ 129687 w 518746"/>
              <a:gd name="connsiteY5" fmla="*/ 1141851 h 1141851"/>
              <a:gd name="connsiteX6" fmla="*/ 129687 w 518746"/>
              <a:gd name="connsiteY6" fmla="*/ 259373 h 1141851"/>
              <a:gd name="connsiteX7" fmla="*/ 0 w 518746"/>
              <a:gd name="connsiteY7" fmla="*/ 259373 h 1141851"/>
              <a:gd name="connsiteX0" fmla="*/ 0 w 518746"/>
              <a:gd name="connsiteY0" fmla="*/ 259373 h 1141851"/>
              <a:gd name="connsiteX1" fmla="*/ 259373 w 518746"/>
              <a:gd name="connsiteY1" fmla="*/ 0 h 1141851"/>
              <a:gd name="connsiteX2" fmla="*/ 518746 w 518746"/>
              <a:gd name="connsiteY2" fmla="*/ 259373 h 1141851"/>
              <a:gd name="connsiteX3" fmla="*/ 389060 w 518746"/>
              <a:gd name="connsiteY3" fmla="*/ 259373 h 1141851"/>
              <a:gd name="connsiteX4" fmla="*/ 389060 w 518746"/>
              <a:gd name="connsiteY4" fmla="*/ 1141851 h 1141851"/>
              <a:gd name="connsiteX5" fmla="*/ 212117 w 518746"/>
              <a:gd name="connsiteY5" fmla="*/ 1132608 h 1141851"/>
              <a:gd name="connsiteX6" fmla="*/ 129687 w 518746"/>
              <a:gd name="connsiteY6" fmla="*/ 259373 h 1141851"/>
              <a:gd name="connsiteX7" fmla="*/ 0 w 518746"/>
              <a:gd name="connsiteY7" fmla="*/ 259373 h 1141851"/>
              <a:gd name="connsiteX0" fmla="*/ 0 w 518746"/>
              <a:gd name="connsiteY0" fmla="*/ 259373 h 1159414"/>
              <a:gd name="connsiteX1" fmla="*/ 259373 w 518746"/>
              <a:gd name="connsiteY1" fmla="*/ 0 h 1159414"/>
              <a:gd name="connsiteX2" fmla="*/ 518746 w 518746"/>
              <a:gd name="connsiteY2" fmla="*/ 259373 h 1159414"/>
              <a:gd name="connsiteX3" fmla="*/ 389060 w 518746"/>
              <a:gd name="connsiteY3" fmla="*/ 259373 h 1159414"/>
              <a:gd name="connsiteX4" fmla="*/ 324444 w 518746"/>
              <a:gd name="connsiteY4" fmla="*/ 1159414 h 1159414"/>
              <a:gd name="connsiteX5" fmla="*/ 212117 w 518746"/>
              <a:gd name="connsiteY5" fmla="*/ 1132608 h 1159414"/>
              <a:gd name="connsiteX6" fmla="*/ 129687 w 518746"/>
              <a:gd name="connsiteY6" fmla="*/ 259373 h 1159414"/>
              <a:gd name="connsiteX7" fmla="*/ 0 w 518746"/>
              <a:gd name="connsiteY7" fmla="*/ 259373 h 1159414"/>
              <a:gd name="connsiteX0" fmla="*/ 0 w 518746"/>
              <a:gd name="connsiteY0" fmla="*/ 259373 h 1159414"/>
              <a:gd name="connsiteX1" fmla="*/ 259373 w 518746"/>
              <a:gd name="connsiteY1" fmla="*/ 0 h 1159414"/>
              <a:gd name="connsiteX2" fmla="*/ 518746 w 518746"/>
              <a:gd name="connsiteY2" fmla="*/ 259373 h 1159414"/>
              <a:gd name="connsiteX3" fmla="*/ 389060 w 518746"/>
              <a:gd name="connsiteY3" fmla="*/ 259373 h 1159414"/>
              <a:gd name="connsiteX4" fmla="*/ 324444 w 518746"/>
              <a:gd name="connsiteY4" fmla="*/ 1159414 h 1159414"/>
              <a:gd name="connsiteX5" fmla="*/ 229931 w 518746"/>
              <a:gd name="connsiteY5" fmla="*/ 1140924 h 1159414"/>
              <a:gd name="connsiteX6" fmla="*/ 129687 w 518746"/>
              <a:gd name="connsiteY6" fmla="*/ 259373 h 1159414"/>
              <a:gd name="connsiteX7" fmla="*/ 0 w 518746"/>
              <a:gd name="connsiteY7" fmla="*/ 259373 h 1159414"/>
              <a:gd name="connsiteX0" fmla="*/ 0 w 518746"/>
              <a:gd name="connsiteY0" fmla="*/ 259373 h 1149668"/>
              <a:gd name="connsiteX1" fmla="*/ 259373 w 518746"/>
              <a:gd name="connsiteY1" fmla="*/ 0 h 1149668"/>
              <a:gd name="connsiteX2" fmla="*/ 518746 w 518746"/>
              <a:gd name="connsiteY2" fmla="*/ 259373 h 1149668"/>
              <a:gd name="connsiteX3" fmla="*/ 389060 w 518746"/>
              <a:gd name="connsiteY3" fmla="*/ 259373 h 1149668"/>
              <a:gd name="connsiteX4" fmla="*/ 294278 w 518746"/>
              <a:gd name="connsiteY4" fmla="*/ 1149668 h 1149668"/>
              <a:gd name="connsiteX5" fmla="*/ 229931 w 518746"/>
              <a:gd name="connsiteY5" fmla="*/ 1140924 h 1149668"/>
              <a:gd name="connsiteX6" fmla="*/ 129687 w 518746"/>
              <a:gd name="connsiteY6" fmla="*/ 259373 h 1149668"/>
              <a:gd name="connsiteX7" fmla="*/ 0 w 518746"/>
              <a:gd name="connsiteY7" fmla="*/ 259373 h 1149668"/>
              <a:gd name="connsiteX0" fmla="*/ 0 w 518746"/>
              <a:gd name="connsiteY0" fmla="*/ 259373 h 1149668"/>
              <a:gd name="connsiteX1" fmla="*/ 259373 w 518746"/>
              <a:gd name="connsiteY1" fmla="*/ 0 h 1149668"/>
              <a:gd name="connsiteX2" fmla="*/ 518746 w 518746"/>
              <a:gd name="connsiteY2" fmla="*/ 259373 h 1149668"/>
              <a:gd name="connsiteX3" fmla="*/ 389060 w 518746"/>
              <a:gd name="connsiteY3" fmla="*/ 259373 h 1149668"/>
              <a:gd name="connsiteX4" fmla="*/ 294278 w 518746"/>
              <a:gd name="connsiteY4" fmla="*/ 1149668 h 1149668"/>
              <a:gd name="connsiteX5" fmla="*/ 256063 w 518746"/>
              <a:gd name="connsiteY5" fmla="*/ 1131427 h 1149668"/>
              <a:gd name="connsiteX6" fmla="*/ 129687 w 518746"/>
              <a:gd name="connsiteY6" fmla="*/ 259373 h 1149668"/>
              <a:gd name="connsiteX7" fmla="*/ 0 w 518746"/>
              <a:gd name="connsiteY7" fmla="*/ 259373 h 1149668"/>
              <a:gd name="connsiteX0" fmla="*/ 0 w 518746"/>
              <a:gd name="connsiteY0" fmla="*/ 259373 h 1132419"/>
              <a:gd name="connsiteX1" fmla="*/ 259373 w 518746"/>
              <a:gd name="connsiteY1" fmla="*/ 0 h 1132419"/>
              <a:gd name="connsiteX2" fmla="*/ 518746 w 518746"/>
              <a:gd name="connsiteY2" fmla="*/ 259373 h 1132419"/>
              <a:gd name="connsiteX3" fmla="*/ 389060 w 518746"/>
              <a:gd name="connsiteY3" fmla="*/ 259373 h 1132419"/>
              <a:gd name="connsiteX4" fmla="*/ 262373 w 518746"/>
              <a:gd name="connsiteY4" fmla="*/ 1132419 h 1132419"/>
              <a:gd name="connsiteX5" fmla="*/ 256063 w 518746"/>
              <a:gd name="connsiteY5" fmla="*/ 1131427 h 1132419"/>
              <a:gd name="connsiteX6" fmla="*/ 129687 w 518746"/>
              <a:gd name="connsiteY6" fmla="*/ 259373 h 1132419"/>
              <a:gd name="connsiteX7" fmla="*/ 0 w 518746"/>
              <a:gd name="connsiteY7" fmla="*/ 259373 h 113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8746" h="1132419">
                <a:moveTo>
                  <a:pt x="0" y="259373"/>
                </a:moveTo>
                <a:lnTo>
                  <a:pt x="259373" y="0"/>
                </a:lnTo>
                <a:lnTo>
                  <a:pt x="518746" y="259373"/>
                </a:lnTo>
                <a:lnTo>
                  <a:pt x="389060" y="259373"/>
                </a:lnTo>
                <a:lnTo>
                  <a:pt x="262373" y="1132419"/>
                </a:lnTo>
                <a:lnTo>
                  <a:pt x="256063" y="1131427"/>
                </a:lnTo>
                <a:lnTo>
                  <a:pt x="129687" y="259373"/>
                </a:lnTo>
                <a:lnTo>
                  <a:pt x="0" y="259373"/>
                </a:lnTo>
                <a:close/>
              </a:path>
            </a:pathLst>
          </a:custGeom>
          <a:solidFill>
            <a:srgbClr val="7F6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0D2197D8-3694-7CBB-878E-873A68294F49}"/>
              </a:ext>
            </a:extLst>
          </p:cNvPr>
          <p:cNvSpPr txBox="1"/>
          <p:nvPr/>
        </p:nvSpPr>
        <p:spPr>
          <a:xfrm>
            <a:off x="5341867" y="6317487"/>
            <a:ext cx="2743200" cy="461665"/>
          </a:xfrm>
          <a:prstGeom prst="rect">
            <a:avLst/>
          </a:prstGeom>
          <a:noFill/>
        </p:spPr>
        <p:txBody>
          <a:bodyPr wrap="square" rtlCol="0">
            <a:spAutoFit/>
          </a:bodyPr>
          <a:lstStyle/>
          <a:p>
            <a:r>
              <a:rPr lang="en-US" sz="2400" dirty="0"/>
              <a:t>Courtesy to J. Ma</a:t>
            </a:r>
          </a:p>
        </p:txBody>
      </p:sp>
      <p:sp>
        <p:nvSpPr>
          <p:cNvPr id="6" name="Slide Number Placeholder 5">
            <a:extLst>
              <a:ext uri="{FF2B5EF4-FFF2-40B4-BE49-F238E27FC236}">
                <a16:creationId xmlns:a16="http://schemas.microsoft.com/office/drawing/2014/main" id="{7AAE018A-B0DB-0959-6E7E-E5AEA361FBFD}"/>
              </a:ext>
            </a:extLst>
          </p:cNvPr>
          <p:cNvSpPr>
            <a:spLocks noGrp="1"/>
          </p:cNvSpPr>
          <p:nvPr>
            <p:ph type="sldNum" sz="quarter" idx="12"/>
          </p:nvPr>
        </p:nvSpPr>
        <p:spPr>
          <a:xfrm>
            <a:off x="9335429" y="12640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BA2A5A8-C6F8-4902-A4E6-D3514CFCEC88}" type="slidenum">
              <a:rPr lang="en-US" smtClean="0"/>
              <a:pPr/>
              <a:t>11</a:t>
            </a:fld>
            <a:endParaRPr lang="en-US" sz="2000" dirty="0"/>
          </a:p>
        </p:txBody>
      </p:sp>
    </p:spTree>
    <p:extLst>
      <p:ext uri="{BB962C8B-B14F-4D97-AF65-F5344CB8AC3E}">
        <p14:creationId xmlns:p14="http://schemas.microsoft.com/office/powerpoint/2010/main" val="3382766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239DE-A8A7-D2FD-35CD-D07B06BC8859}"/>
              </a:ext>
            </a:extLst>
          </p:cNvPr>
          <p:cNvSpPr>
            <a:spLocks noGrp="1"/>
          </p:cNvSpPr>
          <p:nvPr>
            <p:ph type="title"/>
          </p:nvPr>
        </p:nvSpPr>
        <p:spPr>
          <a:xfrm>
            <a:off x="482029" y="128418"/>
            <a:ext cx="7018186" cy="1183655"/>
          </a:xfrm>
        </p:spPr>
        <p:txBody>
          <a:bodyPr>
            <a:normAutofit/>
          </a:bodyPr>
          <a:lstStyle/>
          <a:p>
            <a:pPr algn="ctr"/>
            <a:r>
              <a:rPr lang="en-US" sz="3600" dirty="0"/>
              <a:t>Electron beam parameters from simulation</a:t>
            </a:r>
          </a:p>
        </p:txBody>
      </p:sp>
      <p:pic>
        <p:nvPicPr>
          <p:cNvPr id="4" name="Content Placeholder 3">
            <a:extLst>
              <a:ext uri="{FF2B5EF4-FFF2-40B4-BE49-F238E27FC236}">
                <a16:creationId xmlns:a16="http://schemas.microsoft.com/office/drawing/2014/main" id="{F5E126ED-B90C-649B-4E48-83147D1AEE8B}"/>
              </a:ext>
            </a:extLst>
          </p:cNvPr>
          <p:cNvPicPr>
            <a:picLocks noGrp="1" noChangeAspect="1"/>
          </p:cNvPicPr>
          <p:nvPr>
            <p:ph idx="1"/>
          </p:nvPr>
        </p:nvPicPr>
        <p:blipFill>
          <a:blip r:embed="rId2"/>
          <a:stretch>
            <a:fillRect/>
          </a:stretch>
        </p:blipFill>
        <p:spPr>
          <a:xfrm>
            <a:off x="370768" y="1357782"/>
            <a:ext cx="7446958" cy="3232260"/>
          </a:xfrm>
          <a:prstGeom prst="rect">
            <a:avLst/>
          </a:prstGeom>
        </p:spPr>
      </p:pic>
      <p:pic>
        <p:nvPicPr>
          <p:cNvPr id="5" name="Picture 4">
            <a:extLst>
              <a:ext uri="{FF2B5EF4-FFF2-40B4-BE49-F238E27FC236}">
                <a16:creationId xmlns:a16="http://schemas.microsoft.com/office/drawing/2014/main" id="{A8CB8B06-D87D-5D41-153F-ADADD5B50FC9}"/>
              </a:ext>
            </a:extLst>
          </p:cNvPr>
          <p:cNvPicPr>
            <a:picLocks noChangeAspect="1"/>
          </p:cNvPicPr>
          <p:nvPr/>
        </p:nvPicPr>
        <p:blipFill>
          <a:blip r:embed="rId3"/>
          <a:stretch>
            <a:fillRect/>
          </a:stretch>
        </p:blipFill>
        <p:spPr>
          <a:xfrm>
            <a:off x="8040248" y="123636"/>
            <a:ext cx="3889157" cy="3312072"/>
          </a:xfrm>
          <a:prstGeom prst="rect">
            <a:avLst/>
          </a:prstGeom>
        </p:spPr>
      </p:pic>
      <p:pic>
        <p:nvPicPr>
          <p:cNvPr id="6" name="Picture 5">
            <a:extLst>
              <a:ext uri="{FF2B5EF4-FFF2-40B4-BE49-F238E27FC236}">
                <a16:creationId xmlns:a16="http://schemas.microsoft.com/office/drawing/2014/main" id="{864ECE91-51FA-3E6A-F323-A92F0D79EF99}"/>
              </a:ext>
            </a:extLst>
          </p:cNvPr>
          <p:cNvPicPr>
            <a:picLocks noChangeAspect="1"/>
          </p:cNvPicPr>
          <p:nvPr/>
        </p:nvPicPr>
        <p:blipFill>
          <a:blip r:embed="rId4"/>
          <a:stretch>
            <a:fillRect/>
          </a:stretch>
        </p:blipFill>
        <p:spPr>
          <a:xfrm>
            <a:off x="7947134" y="3409129"/>
            <a:ext cx="4075387" cy="3232260"/>
          </a:xfrm>
          <a:prstGeom prst="rect">
            <a:avLst/>
          </a:prstGeom>
        </p:spPr>
      </p:pic>
      <p:sp>
        <p:nvSpPr>
          <p:cNvPr id="3" name="TextBox 2">
            <a:extLst>
              <a:ext uri="{FF2B5EF4-FFF2-40B4-BE49-F238E27FC236}">
                <a16:creationId xmlns:a16="http://schemas.microsoft.com/office/drawing/2014/main" id="{9A7A1C7C-4AD5-C3F5-4F2E-F3FED92508D8}"/>
              </a:ext>
            </a:extLst>
          </p:cNvPr>
          <p:cNvSpPr txBox="1"/>
          <p:nvPr/>
        </p:nvSpPr>
        <p:spPr>
          <a:xfrm>
            <a:off x="278809" y="4640533"/>
            <a:ext cx="7538917"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t>The average energy starts to decrease after slice #31 which leads to slippage of the cooling wave-packet </a:t>
            </a:r>
            <a:r>
              <a:rPr lang="en-US" sz="2400" dirty="0" err="1"/>
              <a:t>w.r.t.</a:t>
            </a:r>
            <a:r>
              <a:rPr lang="en-US" sz="2400" dirty="0"/>
              <a:t> the ion to be cooled. </a:t>
            </a:r>
          </a:p>
        </p:txBody>
      </p:sp>
      <p:sp>
        <p:nvSpPr>
          <p:cNvPr id="11" name="Rectangle 10">
            <a:extLst>
              <a:ext uri="{FF2B5EF4-FFF2-40B4-BE49-F238E27FC236}">
                <a16:creationId xmlns:a16="http://schemas.microsoft.com/office/drawing/2014/main" id="{AEB94A6A-4359-DF86-EF48-809C6A840A11}"/>
              </a:ext>
            </a:extLst>
          </p:cNvPr>
          <p:cNvSpPr/>
          <p:nvPr/>
        </p:nvSpPr>
        <p:spPr>
          <a:xfrm>
            <a:off x="1878496" y="1449199"/>
            <a:ext cx="500910" cy="2506575"/>
          </a:xfrm>
          <a:prstGeom prst="rect">
            <a:avLst/>
          </a:prstGeom>
          <a:noFill/>
          <a:ln w="254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EDFD753-888E-43A9-6AC0-5C95B1267ADC}"/>
              </a:ext>
            </a:extLst>
          </p:cNvPr>
          <p:cNvSpPr/>
          <p:nvPr/>
        </p:nvSpPr>
        <p:spPr>
          <a:xfrm>
            <a:off x="5698872" y="1357782"/>
            <a:ext cx="500910" cy="2506575"/>
          </a:xfrm>
          <a:prstGeom prst="rect">
            <a:avLst/>
          </a:prstGeom>
          <a:noFill/>
          <a:ln w="254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F3DD003-039B-E1AE-EB75-8360F09D06B2}"/>
              </a:ext>
            </a:extLst>
          </p:cNvPr>
          <p:cNvSpPr/>
          <p:nvPr/>
        </p:nvSpPr>
        <p:spPr>
          <a:xfrm>
            <a:off x="8456820" y="353960"/>
            <a:ext cx="2515980" cy="2861385"/>
          </a:xfrm>
          <a:prstGeom prst="rect">
            <a:avLst/>
          </a:prstGeom>
          <a:noFill/>
          <a:ln w="254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9B801F7-B62E-FC5E-3D03-20FB78760F25}"/>
              </a:ext>
            </a:extLst>
          </p:cNvPr>
          <p:cNvSpPr/>
          <p:nvPr/>
        </p:nvSpPr>
        <p:spPr>
          <a:xfrm>
            <a:off x="8482154" y="3549679"/>
            <a:ext cx="2515980" cy="2860953"/>
          </a:xfrm>
          <a:prstGeom prst="rect">
            <a:avLst/>
          </a:prstGeom>
          <a:noFill/>
          <a:ln w="254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473063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458B9-CE2D-81C5-89EC-406B363F90CB}"/>
              </a:ext>
            </a:extLst>
          </p:cNvPr>
          <p:cNvSpPr>
            <a:spLocks noGrp="1"/>
          </p:cNvSpPr>
          <p:nvPr>
            <p:ph type="title"/>
          </p:nvPr>
        </p:nvSpPr>
        <p:spPr>
          <a:xfrm>
            <a:off x="366848" y="136066"/>
            <a:ext cx="11858017" cy="1325563"/>
          </a:xfrm>
        </p:spPr>
        <p:txBody>
          <a:bodyPr/>
          <a:lstStyle/>
          <a:p>
            <a:r>
              <a:rPr lang="en-US" dirty="0"/>
              <a:t>Three </a:t>
            </a:r>
            <a:r>
              <a:rPr lang="en-US"/>
              <a:t>setups </a:t>
            </a:r>
            <a:r>
              <a:rPr lang="en-US" dirty="0"/>
              <a:t>of </a:t>
            </a:r>
            <a:r>
              <a:rPr lang="en-US"/>
              <a:t>the </a:t>
            </a:r>
            <a:r>
              <a:rPr lang="en-US" dirty="0"/>
              <a:t>PCA</a:t>
            </a:r>
          </a:p>
        </p:txBody>
      </p:sp>
      <p:cxnSp>
        <p:nvCxnSpPr>
          <p:cNvPr id="8" name="Straight Arrow Connector 7">
            <a:extLst>
              <a:ext uri="{FF2B5EF4-FFF2-40B4-BE49-F238E27FC236}">
                <a16:creationId xmlns:a16="http://schemas.microsoft.com/office/drawing/2014/main" id="{C329E2BD-9A33-861A-C6EE-C009F757F823}"/>
              </a:ext>
            </a:extLst>
          </p:cNvPr>
          <p:cNvCxnSpPr>
            <a:cxnSpLocks/>
          </p:cNvCxnSpPr>
          <p:nvPr/>
        </p:nvCxnSpPr>
        <p:spPr>
          <a:xfrm flipH="1">
            <a:off x="238989" y="2281740"/>
            <a:ext cx="11736258" cy="2262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Rectangle 9">
            <a:extLst>
              <a:ext uri="{FF2B5EF4-FFF2-40B4-BE49-F238E27FC236}">
                <a16:creationId xmlns:a16="http://schemas.microsoft.com/office/drawing/2014/main" id="{A5F20D1D-BCFE-1FC1-6F8A-43F6799D6373}"/>
              </a:ext>
            </a:extLst>
          </p:cNvPr>
          <p:cNvSpPr/>
          <p:nvPr/>
        </p:nvSpPr>
        <p:spPr>
          <a:xfrm>
            <a:off x="1529406" y="2136344"/>
            <a:ext cx="195135" cy="313894"/>
          </a:xfrm>
          <a:prstGeom prst="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5AB1C6-0BBA-E7E8-8E36-69524A5ADC24}"/>
              </a:ext>
            </a:extLst>
          </p:cNvPr>
          <p:cNvSpPr/>
          <p:nvPr/>
        </p:nvSpPr>
        <p:spPr>
          <a:xfrm>
            <a:off x="6707282" y="2164118"/>
            <a:ext cx="137215" cy="25516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18917B6-1D3C-0FD7-8998-1123CD6F8441}"/>
              </a:ext>
            </a:extLst>
          </p:cNvPr>
          <p:cNvSpPr/>
          <p:nvPr/>
        </p:nvSpPr>
        <p:spPr>
          <a:xfrm>
            <a:off x="8251394" y="2224138"/>
            <a:ext cx="75487" cy="157316"/>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D01C470-8778-16A4-524E-9967C024AB01}"/>
              </a:ext>
            </a:extLst>
          </p:cNvPr>
          <p:cNvSpPr/>
          <p:nvPr/>
        </p:nvSpPr>
        <p:spPr>
          <a:xfrm>
            <a:off x="11662203" y="2203083"/>
            <a:ext cx="75487" cy="157316"/>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032AAC62-6ECA-8456-20C7-63031252BF52}"/>
              </a:ext>
            </a:extLst>
          </p:cNvPr>
          <p:cNvSpPr/>
          <p:nvPr/>
        </p:nvSpPr>
        <p:spPr>
          <a:xfrm>
            <a:off x="5237484" y="2203723"/>
            <a:ext cx="75487" cy="157316"/>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F06FDE94-C95F-78C9-33FF-E4A0CF66278B}"/>
              </a:ext>
            </a:extLst>
          </p:cNvPr>
          <p:cNvSpPr/>
          <p:nvPr/>
        </p:nvSpPr>
        <p:spPr>
          <a:xfrm>
            <a:off x="11254040" y="1618958"/>
            <a:ext cx="116731" cy="132556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749EE333-F398-8159-B442-4C4DD99D1856}"/>
              </a:ext>
            </a:extLst>
          </p:cNvPr>
          <p:cNvSpPr/>
          <p:nvPr/>
        </p:nvSpPr>
        <p:spPr>
          <a:xfrm>
            <a:off x="9050046" y="1618958"/>
            <a:ext cx="116731" cy="132556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8E2F5BF3-E0C1-58DA-358C-BD0F7C23B28A}"/>
              </a:ext>
            </a:extLst>
          </p:cNvPr>
          <p:cNvSpPr/>
          <p:nvPr/>
        </p:nvSpPr>
        <p:spPr>
          <a:xfrm>
            <a:off x="7406818" y="1641581"/>
            <a:ext cx="116731" cy="132556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10BDDEAD-CA4C-1A4C-855B-0B6787EDFEA9}"/>
              </a:ext>
            </a:extLst>
          </p:cNvPr>
          <p:cNvSpPr/>
          <p:nvPr/>
        </p:nvSpPr>
        <p:spPr>
          <a:xfrm>
            <a:off x="6004031" y="1656903"/>
            <a:ext cx="116731" cy="132556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A5E6E84D-6E78-2F32-CC88-48B241645F36}"/>
              </a:ext>
            </a:extLst>
          </p:cNvPr>
          <p:cNvSpPr/>
          <p:nvPr/>
        </p:nvSpPr>
        <p:spPr>
          <a:xfrm>
            <a:off x="4450539" y="1645711"/>
            <a:ext cx="116731" cy="132556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A6CCB37A-D558-B27C-CDC4-A60AA88F5A4A}"/>
              </a:ext>
            </a:extLst>
          </p:cNvPr>
          <p:cNvSpPr/>
          <p:nvPr/>
        </p:nvSpPr>
        <p:spPr>
          <a:xfrm>
            <a:off x="2859731" y="1628324"/>
            <a:ext cx="116731" cy="132556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802DE9DB-11CB-0F30-A941-CB1CECC9BD30}"/>
              </a:ext>
            </a:extLst>
          </p:cNvPr>
          <p:cNvSpPr/>
          <p:nvPr/>
        </p:nvSpPr>
        <p:spPr>
          <a:xfrm>
            <a:off x="836559" y="1675533"/>
            <a:ext cx="116731" cy="132556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1439C85-3873-1E29-AA16-E74A6E9E469F}"/>
              </a:ext>
            </a:extLst>
          </p:cNvPr>
          <p:cNvSpPr/>
          <p:nvPr/>
        </p:nvSpPr>
        <p:spPr>
          <a:xfrm>
            <a:off x="9853221" y="2115807"/>
            <a:ext cx="195135" cy="313894"/>
          </a:xfrm>
          <a:prstGeom prst="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31AF2DD-22E9-8D80-1093-5FF047644CA7}"/>
              </a:ext>
            </a:extLst>
          </p:cNvPr>
          <p:cNvSpPr txBox="1"/>
          <p:nvPr/>
        </p:nvSpPr>
        <p:spPr>
          <a:xfrm>
            <a:off x="11350001" y="1829339"/>
            <a:ext cx="768824" cy="338554"/>
          </a:xfrm>
          <a:prstGeom prst="rect">
            <a:avLst/>
          </a:prstGeom>
          <a:noFill/>
        </p:spPr>
        <p:txBody>
          <a:bodyPr wrap="square" rtlCol="0">
            <a:spAutoFit/>
          </a:bodyPr>
          <a:lstStyle/>
          <a:p>
            <a:r>
              <a:rPr lang="en-US" sz="1600" dirty="0"/>
              <a:t>BPM1</a:t>
            </a:r>
          </a:p>
        </p:txBody>
      </p:sp>
      <p:sp>
        <p:nvSpPr>
          <p:cNvPr id="27" name="TextBox 26">
            <a:extLst>
              <a:ext uri="{FF2B5EF4-FFF2-40B4-BE49-F238E27FC236}">
                <a16:creationId xmlns:a16="http://schemas.microsoft.com/office/drawing/2014/main" id="{6EBE4340-28B7-4CBD-85A0-85DAEEC49B5F}"/>
              </a:ext>
            </a:extLst>
          </p:cNvPr>
          <p:cNvSpPr txBox="1"/>
          <p:nvPr/>
        </p:nvSpPr>
        <p:spPr>
          <a:xfrm>
            <a:off x="8738148" y="1260508"/>
            <a:ext cx="857257" cy="338554"/>
          </a:xfrm>
          <a:prstGeom prst="rect">
            <a:avLst/>
          </a:prstGeom>
          <a:noFill/>
        </p:spPr>
        <p:txBody>
          <a:bodyPr wrap="square" rtlCol="0">
            <a:spAutoFit/>
          </a:bodyPr>
          <a:lstStyle/>
          <a:p>
            <a:r>
              <a:rPr lang="en-US" sz="1600" dirty="0"/>
              <a:t>Sol2</a:t>
            </a:r>
          </a:p>
        </p:txBody>
      </p:sp>
      <p:sp>
        <p:nvSpPr>
          <p:cNvPr id="28" name="TextBox 27">
            <a:extLst>
              <a:ext uri="{FF2B5EF4-FFF2-40B4-BE49-F238E27FC236}">
                <a16:creationId xmlns:a16="http://schemas.microsoft.com/office/drawing/2014/main" id="{8A01BBEF-A04F-A9C5-F59B-9C512E496587}"/>
              </a:ext>
            </a:extLst>
          </p:cNvPr>
          <p:cNvSpPr txBox="1"/>
          <p:nvPr/>
        </p:nvSpPr>
        <p:spPr>
          <a:xfrm>
            <a:off x="11062550" y="1289770"/>
            <a:ext cx="857257" cy="338554"/>
          </a:xfrm>
          <a:prstGeom prst="rect">
            <a:avLst/>
          </a:prstGeom>
          <a:noFill/>
        </p:spPr>
        <p:txBody>
          <a:bodyPr wrap="square" rtlCol="0">
            <a:spAutoFit/>
          </a:bodyPr>
          <a:lstStyle/>
          <a:p>
            <a:r>
              <a:rPr lang="en-US" sz="1600" dirty="0"/>
              <a:t>Sol1</a:t>
            </a:r>
          </a:p>
        </p:txBody>
      </p:sp>
      <p:sp>
        <p:nvSpPr>
          <p:cNvPr id="29" name="Rectangle 28">
            <a:extLst>
              <a:ext uri="{FF2B5EF4-FFF2-40B4-BE49-F238E27FC236}">
                <a16:creationId xmlns:a16="http://schemas.microsoft.com/office/drawing/2014/main" id="{FB8F64BF-00FD-B15F-7CBF-83AB5ADEEAF6}"/>
              </a:ext>
            </a:extLst>
          </p:cNvPr>
          <p:cNvSpPr/>
          <p:nvPr/>
        </p:nvSpPr>
        <p:spPr>
          <a:xfrm>
            <a:off x="10529117" y="2213045"/>
            <a:ext cx="75487" cy="157316"/>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D4F6B5E-6C27-6213-A169-33CF10364DC8}"/>
              </a:ext>
            </a:extLst>
          </p:cNvPr>
          <p:cNvSpPr/>
          <p:nvPr/>
        </p:nvSpPr>
        <p:spPr>
          <a:xfrm>
            <a:off x="10993269" y="2125115"/>
            <a:ext cx="45719" cy="354345"/>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E7F7D775-8F8A-A2B7-DCDD-0B0A17DC2D6C}"/>
              </a:ext>
            </a:extLst>
          </p:cNvPr>
          <p:cNvSpPr txBox="1"/>
          <p:nvPr/>
        </p:nvSpPr>
        <p:spPr>
          <a:xfrm>
            <a:off x="10226529" y="1846347"/>
            <a:ext cx="857257" cy="338554"/>
          </a:xfrm>
          <a:prstGeom prst="rect">
            <a:avLst/>
          </a:prstGeom>
          <a:noFill/>
        </p:spPr>
        <p:txBody>
          <a:bodyPr wrap="square" rtlCol="0">
            <a:spAutoFit/>
          </a:bodyPr>
          <a:lstStyle/>
          <a:p>
            <a:r>
              <a:rPr lang="en-US" sz="1600" dirty="0"/>
              <a:t>BPM2</a:t>
            </a:r>
          </a:p>
        </p:txBody>
      </p:sp>
      <p:sp>
        <p:nvSpPr>
          <p:cNvPr id="33" name="TextBox 32">
            <a:extLst>
              <a:ext uri="{FF2B5EF4-FFF2-40B4-BE49-F238E27FC236}">
                <a16:creationId xmlns:a16="http://schemas.microsoft.com/office/drawing/2014/main" id="{CA334DD6-CD3E-CE95-6F7B-8BA894A40B6C}"/>
              </a:ext>
            </a:extLst>
          </p:cNvPr>
          <p:cNvSpPr txBox="1"/>
          <p:nvPr/>
        </p:nvSpPr>
        <p:spPr>
          <a:xfrm>
            <a:off x="10613271" y="2437125"/>
            <a:ext cx="851433" cy="338554"/>
          </a:xfrm>
          <a:prstGeom prst="rect">
            <a:avLst/>
          </a:prstGeom>
          <a:noFill/>
        </p:spPr>
        <p:txBody>
          <a:bodyPr wrap="square" rtlCol="0">
            <a:spAutoFit/>
          </a:bodyPr>
          <a:lstStyle/>
          <a:p>
            <a:r>
              <a:rPr lang="en-US" sz="1600" dirty="0"/>
              <a:t>Trim1</a:t>
            </a:r>
          </a:p>
        </p:txBody>
      </p:sp>
      <p:sp>
        <p:nvSpPr>
          <p:cNvPr id="34" name="TextBox 33">
            <a:extLst>
              <a:ext uri="{FF2B5EF4-FFF2-40B4-BE49-F238E27FC236}">
                <a16:creationId xmlns:a16="http://schemas.microsoft.com/office/drawing/2014/main" id="{80532736-132A-1701-FE2F-A3D64A7473F9}"/>
              </a:ext>
            </a:extLst>
          </p:cNvPr>
          <p:cNvSpPr txBox="1"/>
          <p:nvPr/>
        </p:nvSpPr>
        <p:spPr>
          <a:xfrm>
            <a:off x="9544613" y="1746475"/>
            <a:ext cx="964031" cy="338554"/>
          </a:xfrm>
          <a:prstGeom prst="rect">
            <a:avLst/>
          </a:prstGeom>
          <a:noFill/>
        </p:spPr>
        <p:txBody>
          <a:bodyPr wrap="square" rtlCol="0">
            <a:spAutoFit/>
          </a:bodyPr>
          <a:lstStyle/>
          <a:p>
            <a:r>
              <a:rPr lang="en-US" sz="1600" dirty="0"/>
              <a:t>Quad1</a:t>
            </a:r>
          </a:p>
        </p:txBody>
      </p:sp>
      <p:sp>
        <p:nvSpPr>
          <p:cNvPr id="35" name="Rectangle 34">
            <a:extLst>
              <a:ext uri="{FF2B5EF4-FFF2-40B4-BE49-F238E27FC236}">
                <a16:creationId xmlns:a16="http://schemas.microsoft.com/office/drawing/2014/main" id="{8D05DF62-E336-FEC3-5CB6-3C63B40A928B}"/>
              </a:ext>
            </a:extLst>
          </p:cNvPr>
          <p:cNvSpPr/>
          <p:nvPr/>
        </p:nvSpPr>
        <p:spPr>
          <a:xfrm>
            <a:off x="9532437" y="2124962"/>
            <a:ext cx="45719" cy="354345"/>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E4E201BF-E242-0AB1-50A2-C6ABC1010381}"/>
              </a:ext>
            </a:extLst>
          </p:cNvPr>
          <p:cNvSpPr txBox="1"/>
          <p:nvPr/>
        </p:nvSpPr>
        <p:spPr>
          <a:xfrm>
            <a:off x="9152439" y="2436972"/>
            <a:ext cx="851433" cy="338554"/>
          </a:xfrm>
          <a:prstGeom prst="rect">
            <a:avLst/>
          </a:prstGeom>
          <a:noFill/>
        </p:spPr>
        <p:txBody>
          <a:bodyPr wrap="square" rtlCol="0">
            <a:spAutoFit/>
          </a:bodyPr>
          <a:lstStyle/>
          <a:p>
            <a:r>
              <a:rPr lang="en-US" sz="1600" dirty="0"/>
              <a:t>Trim2</a:t>
            </a:r>
          </a:p>
        </p:txBody>
      </p:sp>
      <p:sp>
        <p:nvSpPr>
          <p:cNvPr id="37" name="Rectangle 36">
            <a:extLst>
              <a:ext uri="{FF2B5EF4-FFF2-40B4-BE49-F238E27FC236}">
                <a16:creationId xmlns:a16="http://schemas.microsoft.com/office/drawing/2014/main" id="{27FBE7BB-2BA5-7F6D-028B-3E8F0C8BBA91}"/>
              </a:ext>
            </a:extLst>
          </p:cNvPr>
          <p:cNvSpPr/>
          <p:nvPr/>
        </p:nvSpPr>
        <p:spPr>
          <a:xfrm>
            <a:off x="8708205" y="2115807"/>
            <a:ext cx="45719" cy="354345"/>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975AB9D4-576C-4EFF-210D-DB4809C9B11E}"/>
              </a:ext>
            </a:extLst>
          </p:cNvPr>
          <p:cNvSpPr txBox="1"/>
          <p:nvPr/>
        </p:nvSpPr>
        <p:spPr>
          <a:xfrm>
            <a:off x="8328207" y="2427817"/>
            <a:ext cx="851433" cy="338554"/>
          </a:xfrm>
          <a:prstGeom prst="rect">
            <a:avLst/>
          </a:prstGeom>
          <a:noFill/>
        </p:spPr>
        <p:txBody>
          <a:bodyPr wrap="square" rtlCol="0">
            <a:spAutoFit/>
          </a:bodyPr>
          <a:lstStyle/>
          <a:p>
            <a:r>
              <a:rPr lang="en-US" sz="1600" dirty="0"/>
              <a:t>Trim3</a:t>
            </a:r>
          </a:p>
        </p:txBody>
      </p:sp>
      <p:sp>
        <p:nvSpPr>
          <p:cNvPr id="39" name="TextBox 38">
            <a:extLst>
              <a:ext uri="{FF2B5EF4-FFF2-40B4-BE49-F238E27FC236}">
                <a16:creationId xmlns:a16="http://schemas.microsoft.com/office/drawing/2014/main" id="{D665EADA-305C-AA77-BC3F-64AD48FD79A9}"/>
              </a:ext>
            </a:extLst>
          </p:cNvPr>
          <p:cNvSpPr txBox="1"/>
          <p:nvPr/>
        </p:nvSpPr>
        <p:spPr>
          <a:xfrm>
            <a:off x="7926924" y="1876150"/>
            <a:ext cx="857257" cy="338554"/>
          </a:xfrm>
          <a:prstGeom prst="rect">
            <a:avLst/>
          </a:prstGeom>
          <a:noFill/>
        </p:spPr>
        <p:txBody>
          <a:bodyPr wrap="square" rtlCol="0">
            <a:spAutoFit/>
          </a:bodyPr>
          <a:lstStyle/>
          <a:p>
            <a:r>
              <a:rPr lang="en-US" sz="1600" dirty="0"/>
              <a:t>BPM3</a:t>
            </a:r>
          </a:p>
        </p:txBody>
      </p:sp>
      <p:sp>
        <p:nvSpPr>
          <p:cNvPr id="40" name="Rectangle 39">
            <a:extLst>
              <a:ext uri="{FF2B5EF4-FFF2-40B4-BE49-F238E27FC236}">
                <a16:creationId xmlns:a16="http://schemas.microsoft.com/office/drawing/2014/main" id="{5DE84468-8E33-522D-F340-ABEAA0A7A95C}"/>
              </a:ext>
            </a:extLst>
          </p:cNvPr>
          <p:cNvSpPr/>
          <p:nvPr/>
        </p:nvSpPr>
        <p:spPr>
          <a:xfrm>
            <a:off x="7892357" y="2115807"/>
            <a:ext cx="45719" cy="354345"/>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2A79DA1A-A997-555B-FA8F-2E1B743AB1B7}"/>
              </a:ext>
            </a:extLst>
          </p:cNvPr>
          <p:cNvSpPr txBox="1"/>
          <p:nvPr/>
        </p:nvSpPr>
        <p:spPr>
          <a:xfrm>
            <a:off x="7512359" y="2427817"/>
            <a:ext cx="851433" cy="338554"/>
          </a:xfrm>
          <a:prstGeom prst="rect">
            <a:avLst/>
          </a:prstGeom>
          <a:noFill/>
        </p:spPr>
        <p:txBody>
          <a:bodyPr wrap="square" rtlCol="0">
            <a:spAutoFit/>
          </a:bodyPr>
          <a:lstStyle/>
          <a:p>
            <a:r>
              <a:rPr lang="en-US" sz="1600" dirty="0"/>
              <a:t>Trim4</a:t>
            </a:r>
          </a:p>
        </p:txBody>
      </p:sp>
      <p:sp>
        <p:nvSpPr>
          <p:cNvPr id="42" name="TextBox 41">
            <a:extLst>
              <a:ext uri="{FF2B5EF4-FFF2-40B4-BE49-F238E27FC236}">
                <a16:creationId xmlns:a16="http://schemas.microsoft.com/office/drawing/2014/main" id="{E057A882-D799-EDDA-F430-8F33364F4CE6}"/>
              </a:ext>
            </a:extLst>
          </p:cNvPr>
          <p:cNvSpPr txBox="1"/>
          <p:nvPr/>
        </p:nvSpPr>
        <p:spPr>
          <a:xfrm>
            <a:off x="7144532" y="1281465"/>
            <a:ext cx="857257" cy="338554"/>
          </a:xfrm>
          <a:prstGeom prst="rect">
            <a:avLst/>
          </a:prstGeom>
          <a:noFill/>
        </p:spPr>
        <p:txBody>
          <a:bodyPr wrap="square" rtlCol="0">
            <a:spAutoFit/>
          </a:bodyPr>
          <a:lstStyle/>
          <a:p>
            <a:r>
              <a:rPr lang="en-US" sz="1600" dirty="0"/>
              <a:t>Sol3</a:t>
            </a:r>
          </a:p>
        </p:txBody>
      </p:sp>
      <p:sp>
        <p:nvSpPr>
          <p:cNvPr id="43" name="Rectangle 42">
            <a:extLst>
              <a:ext uri="{FF2B5EF4-FFF2-40B4-BE49-F238E27FC236}">
                <a16:creationId xmlns:a16="http://schemas.microsoft.com/office/drawing/2014/main" id="{48F0CAA8-2870-E861-F39D-B9C1032CCDCE}"/>
              </a:ext>
            </a:extLst>
          </p:cNvPr>
          <p:cNvSpPr/>
          <p:nvPr/>
        </p:nvSpPr>
        <p:spPr>
          <a:xfrm>
            <a:off x="7049430" y="2124962"/>
            <a:ext cx="45719" cy="354345"/>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B4413216-4790-5B42-CA44-BB06EBF09CDC}"/>
              </a:ext>
            </a:extLst>
          </p:cNvPr>
          <p:cNvSpPr txBox="1"/>
          <p:nvPr/>
        </p:nvSpPr>
        <p:spPr>
          <a:xfrm>
            <a:off x="6743291" y="2436961"/>
            <a:ext cx="851433" cy="338554"/>
          </a:xfrm>
          <a:prstGeom prst="rect">
            <a:avLst/>
          </a:prstGeom>
          <a:noFill/>
        </p:spPr>
        <p:txBody>
          <a:bodyPr wrap="square" rtlCol="0">
            <a:spAutoFit/>
          </a:bodyPr>
          <a:lstStyle/>
          <a:p>
            <a:r>
              <a:rPr lang="en-US" sz="1600" dirty="0"/>
              <a:t>Trim5</a:t>
            </a:r>
          </a:p>
        </p:txBody>
      </p:sp>
      <p:sp>
        <p:nvSpPr>
          <p:cNvPr id="45" name="TextBox 44">
            <a:extLst>
              <a:ext uri="{FF2B5EF4-FFF2-40B4-BE49-F238E27FC236}">
                <a16:creationId xmlns:a16="http://schemas.microsoft.com/office/drawing/2014/main" id="{D94566B5-63D4-7E63-95AE-698BDCB5E5D7}"/>
              </a:ext>
            </a:extLst>
          </p:cNvPr>
          <p:cNvSpPr txBox="1"/>
          <p:nvPr/>
        </p:nvSpPr>
        <p:spPr>
          <a:xfrm>
            <a:off x="6497681" y="1774897"/>
            <a:ext cx="857257" cy="338554"/>
          </a:xfrm>
          <a:prstGeom prst="rect">
            <a:avLst/>
          </a:prstGeom>
          <a:noFill/>
        </p:spPr>
        <p:txBody>
          <a:bodyPr wrap="square" rtlCol="0">
            <a:spAutoFit/>
          </a:bodyPr>
          <a:lstStyle/>
          <a:p>
            <a:r>
              <a:rPr lang="en-US" sz="1600" dirty="0"/>
              <a:t>YAG</a:t>
            </a:r>
          </a:p>
        </p:txBody>
      </p:sp>
      <p:sp>
        <p:nvSpPr>
          <p:cNvPr id="46" name="TextBox 45">
            <a:extLst>
              <a:ext uri="{FF2B5EF4-FFF2-40B4-BE49-F238E27FC236}">
                <a16:creationId xmlns:a16="http://schemas.microsoft.com/office/drawing/2014/main" id="{529BCE29-BD7D-434F-3A3B-592AD39A8958}"/>
              </a:ext>
            </a:extLst>
          </p:cNvPr>
          <p:cNvSpPr txBox="1"/>
          <p:nvPr/>
        </p:nvSpPr>
        <p:spPr>
          <a:xfrm>
            <a:off x="5790697" y="1248243"/>
            <a:ext cx="857257" cy="338554"/>
          </a:xfrm>
          <a:prstGeom prst="rect">
            <a:avLst/>
          </a:prstGeom>
          <a:noFill/>
        </p:spPr>
        <p:txBody>
          <a:bodyPr wrap="square" rtlCol="0">
            <a:spAutoFit/>
          </a:bodyPr>
          <a:lstStyle/>
          <a:p>
            <a:r>
              <a:rPr lang="en-US" sz="1600" dirty="0"/>
              <a:t>Sol4</a:t>
            </a:r>
          </a:p>
        </p:txBody>
      </p:sp>
      <p:sp>
        <p:nvSpPr>
          <p:cNvPr id="47" name="Rectangle 46">
            <a:extLst>
              <a:ext uri="{FF2B5EF4-FFF2-40B4-BE49-F238E27FC236}">
                <a16:creationId xmlns:a16="http://schemas.microsoft.com/office/drawing/2014/main" id="{33FE3FBD-B0F8-FAB2-9F75-77C7D53E08A2}"/>
              </a:ext>
            </a:extLst>
          </p:cNvPr>
          <p:cNvSpPr/>
          <p:nvPr/>
        </p:nvSpPr>
        <p:spPr>
          <a:xfrm>
            <a:off x="6380949" y="2123958"/>
            <a:ext cx="45719" cy="354345"/>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125FEF0C-B2C2-D214-B333-37CFD8FF9529}"/>
              </a:ext>
            </a:extLst>
          </p:cNvPr>
          <p:cNvSpPr txBox="1"/>
          <p:nvPr/>
        </p:nvSpPr>
        <p:spPr>
          <a:xfrm>
            <a:off x="6064072" y="2435968"/>
            <a:ext cx="851433" cy="338554"/>
          </a:xfrm>
          <a:prstGeom prst="rect">
            <a:avLst/>
          </a:prstGeom>
          <a:noFill/>
        </p:spPr>
        <p:txBody>
          <a:bodyPr wrap="square" rtlCol="0">
            <a:spAutoFit/>
          </a:bodyPr>
          <a:lstStyle/>
          <a:p>
            <a:r>
              <a:rPr lang="en-US" sz="1600" dirty="0"/>
              <a:t>Trim6</a:t>
            </a:r>
          </a:p>
        </p:txBody>
      </p:sp>
      <p:sp>
        <p:nvSpPr>
          <p:cNvPr id="49" name="Rectangle 48">
            <a:extLst>
              <a:ext uri="{FF2B5EF4-FFF2-40B4-BE49-F238E27FC236}">
                <a16:creationId xmlns:a16="http://schemas.microsoft.com/office/drawing/2014/main" id="{3DDBBC62-1127-B58A-1025-F9FDF1E8550E}"/>
              </a:ext>
            </a:extLst>
          </p:cNvPr>
          <p:cNvSpPr/>
          <p:nvPr/>
        </p:nvSpPr>
        <p:spPr>
          <a:xfrm>
            <a:off x="5688882" y="2115807"/>
            <a:ext cx="45719" cy="354345"/>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EDF675FB-AC5B-FBE8-DD22-D4548F85CC69}"/>
              </a:ext>
            </a:extLst>
          </p:cNvPr>
          <p:cNvSpPr txBox="1"/>
          <p:nvPr/>
        </p:nvSpPr>
        <p:spPr>
          <a:xfrm>
            <a:off x="5339759" y="2418965"/>
            <a:ext cx="851433" cy="338554"/>
          </a:xfrm>
          <a:prstGeom prst="rect">
            <a:avLst/>
          </a:prstGeom>
          <a:noFill/>
        </p:spPr>
        <p:txBody>
          <a:bodyPr wrap="square" rtlCol="0">
            <a:spAutoFit/>
          </a:bodyPr>
          <a:lstStyle/>
          <a:p>
            <a:r>
              <a:rPr lang="en-US" sz="1600" dirty="0"/>
              <a:t>Trim7</a:t>
            </a:r>
          </a:p>
        </p:txBody>
      </p:sp>
      <p:sp>
        <p:nvSpPr>
          <p:cNvPr id="51" name="TextBox 50">
            <a:extLst>
              <a:ext uri="{FF2B5EF4-FFF2-40B4-BE49-F238E27FC236}">
                <a16:creationId xmlns:a16="http://schemas.microsoft.com/office/drawing/2014/main" id="{E80C90E5-2D99-BBE3-3534-5B09375D1BA4}"/>
              </a:ext>
            </a:extLst>
          </p:cNvPr>
          <p:cNvSpPr txBox="1"/>
          <p:nvPr/>
        </p:nvSpPr>
        <p:spPr>
          <a:xfrm>
            <a:off x="4894077" y="1822726"/>
            <a:ext cx="857257" cy="338554"/>
          </a:xfrm>
          <a:prstGeom prst="rect">
            <a:avLst/>
          </a:prstGeom>
          <a:noFill/>
        </p:spPr>
        <p:txBody>
          <a:bodyPr wrap="square" rtlCol="0">
            <a:spAutoFit/>
          </a:bodyPr>
          <a:lstStyle/>
          <a:p>
            <a:r>
              <a:rPr lang="en-US" sz="1600" dirty="0"/>
              <a:t>BPM4</a:t>
            </a:r>
          </a:p>
        </p:txBody>
      </p:sp>
      <p:sp>
        <p:nvSpPr>
          <p:cNvPr id="52" name="Rectangle 51">
            <a:extLst>
              <a:ext uri="{FF2B5EF4-FFF2-40B4-BE49-F238E27FC236}">
                <a16:creationId xmlns:a16="http://schemas.microsoft.com/office/drawing/2014/main" id="{3C565145-BA06-27EE-9B48-E7986CE842F3}"/>
              </a:ext>
            </a:extLst>
          </p:cNvPr>
          <p:cNvSpPr/>
          <p:nvPr/>
        </p:nvSpPr>
        <p:spPr>
          <a:xfrm>
            <a:off x="4875803" y="2115485"/>
            <a:ext cx="45719" cy="354345"/>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7C439655-7961-5610-0B81-6B3C6F11922D}"/>
              </a:ext>
            </a:extLst>
          </p:cNvPr>
          <p:cNvSpPr txBox="1"/>
          <p:nvPr/>
        </p:nvSpPr>
        <p:spPr>
          <a:xfrm>
            <a:off x="4526680" y="2418643"/>
            <a:ext cx="851433" cy="338554"/>
          </a:xfrm>
          <a:prstGeom prst="rect">
            <a:avLst/>
          </a:prstGeom>
          <a:noFill/>
        </p:spPr>
        <p:txBody>
          <a:bodyPr wrap="square" rtlCol="0">
            <a:spAutoFit/>
          </a:bodyPr>
          <a:lstStyle/>
          <a:p>
            <a:r>
              <a:rPr lang="en-US" sz="1600" dirty="0"/>
              <a:t>Trim8</a:t>
            </a:r>
          </a:p>
        </p:txBody>
      </p:sp>
      <p:sp>
        <p:nvSpPr>
          <p:cNvPr id="54" name="TextBox 53">
            <a:extLst>
              <a:ext uri="{FF2B5EF4-FFF2-40B4-BE49-F238E27FC236}">
                <a16:creationId xmlns:a16="http://schemas.microsoft.com/office/drawing/2014/main" id="{57557BAD-D301-B08A-651A-39291C1554EF}"/>
              </a:ext>
            </a:extLst>
          </p:cNvPr>
          <p:cNvSpPr txBox="1"/>
          <p:nvPr/>
        </p:nvSpPr>
        <p:spPr>
          <a:xfrm>
            <a:off x="4185789" y="1285465"/>
            <a:ext cx="857257" cy="338554"/>
          </a:xfrm>
          <a:prstGeom prst="rect">
            <a:avLst/>
          </a:prstGeom>
          <a:noFill/>
        </p:spPr>
        <p:txBody>
          <a:bodyPr wrap="square" rtlCol="0">
            <a:spAutoFit/>
          </a:bodyPr>
          <a:lstStyle/>
          <a:p>
            <a:r>
              <a:rPr lang="en-US" sz="1600" dirty="0"/>
              <a:t>Sol5</a:t>
            </a:r>
          </a:p>
        </p:txBody>
      </p:sp>
      <p:grpSp>
        <p:nvGrpSpPr>
          <p:cNvPr id="61" name="Group 60">
            <a:extLst>
              <a:ext uri="{FF2B5EF4-FFF2-40B4-BE49-F238E27FC236}">
                <a16:creationId xmlns:a16="http://schemas.microsoft.com/office/drawing/2014/main" id="{0ED1ED79-84BD-35B9-D77B-DAEDD4CB8F1F}"/>
              </a:ext>
            </a:extLst>
          </p:cNvPr>
          <p:cNvGrpSpPr/>
          <p:nvPr/>
        </p:nvGrpSpPr>
        <p:grpSpPr>
          <a:xfrm>
            <a:off x="2946347" y="1851820"/>
            <a:ext cx="1664512" cy="934793"/>
            <a:chOff x="1659481" y="3095026"/>
            <a:chExt cx="1664512" cy="934793"/>
          </a:xfrm>
        </p:grpSpPr>
        <p:sp>
          <p:nvSpPr>
            <p:cNvPr id="55" name="Rectangle 54">
              <a:extLst>
                <a:ext uri="{FF2B5EF4-FFF2-40B4-BE49-F238E27FC236}">
                  <a16:creationId xmlns:a16="http://schemas.microsoft.com/office/drawing/2014/main" id="{21FAFA82-7662-F4FA-D021-8331B66B71AC}"/>
                </a:ext>
              </a:extLst>
            </p:cNvPr>
            <p:cNvSpPr/>
            <p:nvPr/>
          </p:nvSpPr>
          <p:spPr>
            <a:xfrm>
              <a:off x="2370285" y="3476023"/>
              <a:ext cx="75487" cy="157316"/>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B4681C4B-40D7-A65D-B041-F5698741B51E}"/>
                </a:ext>
              </a:extLst>
            </p:cNvPr>
            <p:cNvSpPr/>
            <p:nvPr/>
          </p:nvSpPr>
          <p:spPr>
            <a:xfrm>
              <a:off x="2821683" y="3388107"/>
              <a:ext cx="45719" cy="354345"/>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217F2FE7-E63A-CB0E-4CF5-80FD4C3225DC}"/>
                </a:ext>
              </a:extLst>
            </p:cNvPr>
            <p:cNvSpPr txBox="1"/>
            <p:nvPr/>
          </p:nvSpPr>
          <p:spPr>
            <a:xfrm>
              <a:off x="2472560" y="3691265"/>
              <a:ext cx="851433" cy="338554"/>
            </a:xfrm>
            <a:prstGeom prst="rect">
              <a:avLst/>
            </a:prstGeom>
            <a:noFill/>
          </p:spPr>
          <p:txBody>
            <a:bodyPr wrap="square" rtlCol="0">
              <a:spAutoFit/>
            </a:bodyPr>
            <a:lstStyle/>
            <a:p>
              <a:r>
                <a:rPr lang="en-US" sz="1600" dirty="0"/>
                <a:t>Trim9</a:t>
              </a:r>
            </a:p>
          </p:txBody>
        </p:sp>
        <p:sp>
          <p:nvSpPr>
            <p:cNvPr id="58" name="TextBox 57">
              <a:extLst>
                <a:ext uri="{FF2B5EF4-FFF2-40B4-BE49-F238E27FC236}">
                  <a16:creationId xmlns:a16="http://schemas.microsoft.com/office/drawing/2014/main" id="{F8ACE80A-1CFC-85F8-4981-379AE758D81B}"/>
                </a:ext>
              </a:extLst>
            </p:cNvPr>
            <p:cNvSpPr txBox="1"/>
            <p:nvPr/>
          </p:nvSpPr>
          <p:spPr>
            <a:xfrm>
              <a:off x="2026878" y="3095026"/>
              <a:ext cx="857257" cy="338554"/>
            </a:xfrm>
            <a:prstGeom prst="rect">
              <a:avLst/>
            </a:prstGeom>
            <a:noFill/>
          </p:spPr>
          <p:txBody>
            <a:bodyPr wrap="square" rtlCol="0">
              <a:spAutoFit/>
            </a:bodyPr>
            <a:lstStyle/>
            <a:p>
              <a:r>
                <a:rPr lang="en-US" sz="1600" dirty="0"/>
                <a:t>BPM5</a:t>
              </a:r>
            </a:p>
          </p:txBody>
        </p:sp>
        <p:sp>
          <p:nvSpPr>
            <p:cNvPr id="59" name="Rectangle 58">
              <a:extLst>
                <a:ext uri="{FF2B5EF4-FFF2-40B4-BE49-F238E27FC236}">
                  <a16:creationId xmlns:a16="http://schemas.microsoft.com/office/drawing/2014/main" id="{5E6EE51F-E68D-0720-503B-1F6632943866}"/>
                </a:ext>
              </a:extLst>
            </p:cNvPr>
            <p:cNvSpPr/>
            <p:nvPr/>
          </p:nvSpPr>
          <p:spPr>
            <a:xfrm>
              <a:off x="2008604" y="3387785"/>
              <a:ext cx="45719" cy="354345"/>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6DABEE6B-03A7-D1DB-FC68-5405D2CD9300}"/>
                </a:ext>
              </a:extLst>
            </p:cNvPr>
            <p:cNvSpPr txBox="1"/>
            <p:nvPr/>
          </p:nvSpPr>
          <p:spPr>
            <a:xfrm>
              <a:off x="1659481" y="3690943"/>
              <a:ext cx="965156" cy="338554"/>
            </a:xfrm>
            <a:prstGeom prst="rect">
              <a:avLst/>
            </a:prstGeom>
            <a:noFill/>
          </p:spPr>
          <p:txBody>
            <a:bodyPr wrap="square" rtlCol="0">
              <a:spAutoFit/>
            </a:bodyPr>
            <a:lstStyle/>
            <a:p>
              <a:r>
                <a:rPr lang="en-US" sz="1600" dirty="0"/>
                <a:t>Trim10</a:t>
              </a:r>
            </a:p>
          </p:txBody>
        </p:sp>
      </p:grpSp>
      <p:sp>
        <p:nvSpPr>
          <p:cNvPr id="62" name="TextBox 61">
            <a:extLst>
              <a:ext uri="{FF2B5EF4-FFF2-40B4-BE49-F238E27FC236}">
                <a16:creationId xmlns:a16="http://schemas.microsoft.com/office/drawing/2014/main" id="{04252476-21BE-D449-A728-12A3155BAAAB}"/>
              </a:ext>
            </a:extLst>
          </p:cNvPr>
          <p:cNvSpPr txBox="1"/>
          <p:nvPr/>
        </p:nvSpPr>
        <p:spPr>
          <a:xfrm>
            <a:off x="2671409" y="1295584"/>
            <a:ext cx="857257" cy="338554"/>
          </a:xfrm>
          <a:prstGeom prst="rect">
            <a:avLst/>
          </a:prstGeom>
          <a:noFill/>
        </p:spPr>
        <p:txBody>
          <a:bodyPr wrap="square" rtlCol="0">
            <a:spAutoFit/>
          </a:bodyPr>
          <a:lstStyle/>
          <a:p>
            <a:r>
              <a:rPr lang="en-US" sz="1600" dirty="0"/>
              <a:t>Sol6</a:t>
            </a:r>
          </a:p>
        </p:txBody>
      </p:sp>
      <p:sp>
        <p:nvSpPr>
          <p:cNvPr id="64" name="TextBox 63">
            <a:extLst>
              <a:ext uri="{FF2B5EF4-FFF2-40B4-BE49-F238E27FC236}">
                <a16:creationId xmlns:a16="http://schemas.microsoft.com/office/drawing/2014/main" id="{CF33350A-78A5-DBEA-341C-5F2E0415024A}"/>
              </a:ext>
            </a:extLst>
          </p:cNvPr>
          <p:cNvSpPr txBox="1"/>
          <p:nvPr/>
        </p:nvSpPr>
        <p:spPr>
          <a:xfrm>
            <a:off x="547076" y="1292470"/>
            <a:ext cx="857257" cy="338554"/>
          </a:xfrm>
          <a:prstGeom prst="rect">
            <a:avLst/>
          </a:prstGeom>
          <a:noFill/>
        </p:spPr>
        <p:txBody>
          <a:bodyPr wrap="square" rtlCol="0">
            <a:spAutoFit/>
          </a:bodyPr>
          <a:lstStyle/>
          <a:p>
            <a:r>
              <a:rPr lang="en-US" sz="1600" dirty="0"/>
              <a:t>Sol7</a:t>
            </a:r>
          </a:p>
        </p:txBody>
      </p:sp>
      <p:sp>
        <p:nvSpPr>
          <p:cNvPr id="65" name="TextBox 64">
            <a:extLst>
              <a:ext uri="{FF2B5EF4-FFF2-40B4-BE49-F238E27FC236}">
                <a16:creationId xmlns:a16="http://schemas.microsoft.com/office/drawing/2014/main" id="{0C30DE0E-0474-9B54-6690-6FCAED0DDDC0}"/>
              </a:ext>
            </a:extLst>
          </p:cNvPr>
          <p:cNvSpPr txBox="1"/>
          <p:nvPr/>
        </p:nvSpPr>
        <p:spPr>
          <a:xfrm>
            <a:off x="1220523" y="1746475"/>
            <a:ext cx="964031" cy="338554"/>
          </a:xfrm>
          <a:prstGeom prst="rect">
            <a:avLst/>
          </a:prstGeom>
          <a:noFill/>
        </p:spPr>
        <p:txBody>
          <a:bodyPr wrap="square" rtlCol="0">
            <a:spAutoFit/>
          </a:bodyPr>
          <a:lstStyle/>
          <a:p>
            <a:r>
              <a:rPr lang="en-US" sz="1600" dirty="0"/>
              <a:t>Quad2</a:t>
            </a:r>
          </a:p>
        </p:txBody>
      </p:sp>
      <p:sp>
        <p:nvSpPr>
          <p:cNvPr id="66" name="Rectangle 65">
            <a:extLst>
              <a:ext uri="{FF2B5EF4-FFF2-40B4-BE49-F238E27FC236}">
                <a16:creationId xmlns:a16="http://schemas.microsoft.com/office/drawing/2014/main" id="{DFAA7F63-55BA-8E16-4D09-0A0EED5C6935}"/>
              </a:ext>
            </a:extLst>
          </p:cNvPr>
          <p:cNvSpPr/>
          <p:nvPr/>
        </p:nvSpPr>
        <p:spPr>
          <a:xfrm>
            <a:off x="2490757" y="2104245"/>
            <a:ext cx="45719" cy="354345"/>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4D995FA5-FCA5-3CC1-ABD2-C15742B5162A}"/>
              </a:ext>
            </a:extLst>
          </p:cNvPr>
          <p:cNvSpPr txBox="1"/>
          <p:nvPr/>
        </p:nvSpPr>
        <p:spPr>
          <a:xfrm>
            <a:off x="2068307" y="2418643"/>
            <a:ext cx="904017" cy="338554"/>
          </a:xfrm>
          <a:prstGeom prst="rect">
            <a:avLst/>
          </a:prstGeom>
          <a:noFill/>
        </p:spPr>
        <p:txBody>
          <a:bodyPr wrap="square" rtlCol="0">
            <a:spAutoFit/>
          </a:bodyPr>
          <a:lstStyle/>
          <a:p>
            <a:r>
              <a:rPr lang="en-US" sz="1600" dirty="0"/>
              <a:t>Trim11</a:t>
            </a:r>
          </a:p>
        </p:txBody>
      </p:sp>
      <p:sp>
        <p:nvSpPr>
          <p:cNvPr id="68" name="Rectangle 67">
            <a:extLst>
              <a:ext uri="{FF2B5EF4-FFF2-40B4-BE49-F238E27FC236}">
                <a16:creationId xmlns:a16="http://schemas.microsoft.com/office/drawing/2014/main" id="{70D28D60-47CE-E070-EA0A-01E839CCF7EB}"/>
              </a:ext>
            </a:extLst>
          </p:cNvPr>
          <p:cNvSpPr/>
          <p:nvPr/>
        </p:nvSpPr>
        <p:spPr>
          <a:xfrm>
            <a:off x="2112335" y="2221137"/>
            <a:ext cx="75487" cy="157316"/>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a:extLst>
              <a:ext uri="{FF2B5EF4-FFF2-40B4-BE49-F238E27FC236}">
                <a16:creationId xmlns:a16="http://schemas.microsoft.com/office/drawing/2014/main" id="{DE7751A9-5490-EBF5-B143-185E7CA81FF6}"/>
              </a:ext>
            </a:extLst>
          </p:cNvPr>
          <p:cNvSpPr txBox="1"/>
          <p:nvPr/>
        </p:nvSpPr>
        <p:spPr>
          <a:xfrm>
            <a:off x="1840846" y="1903858"/>
            <a:ext cx="857257" cy="338554"/>
          </a:xfrm>
          <a:prstGeom prst="rect">
            <a:avLst/>
          </a:prstGeom>
          <a:noFill/>
        </p:spPr>
        <p:txBody>
          <a:bodyPr wrap="square" rtlCol="0">
            <a:spAutoFit/>
          </a:bodyPr>
          <a:lstStyle/>
          <a:p>
            <a:r>
              <a:rPr lang="en-US" sz="1600" dirty="0"/>
              <a:t>BPM6</a:t>
            </a:r>
          </a:p>
        </p:txBody>
      </p:sp>
      <p:sp>
        <p:nvSpPr>
          <p:cNvPr id="72" name="Rectangle 71">
            <a:extLst>
              <a:ext uri="{FF2B5EF4-FFF2-40B4-BE49-F238E27FC236}">
                <a16:creationId xmlns:a16="http://schemas.microsoft.com/office/drawing/2014/main" id="{527154C0-EBC4-9CB3-DD8E-4F1FB05859FF}"/>
              </a:ext>
            </a:extLst>
          </p:cNvPr>
          <p:cNvSpPr/>
          <p:nvPr/>
        </p:nvSpPr>
        <p:spPr>
          <a:xfrm>
            <a:off x="1204586" y="2120345"/>
            <a:ext cx="45719" cy="354345"/>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F9DD17F5-5F82-FD4B-C6C9-E8E81AF49561}"/>
              </a:ext>
            </a:extLst>
          </p:cNvPr>
          <p:cNvSpPr txBox="1"/>
          <p:nvPr/>
        </p:nvSpPr>
        <p:spPr>
          <a:xfrm>
            <a:off x="895921" y="2435968"/>
            <a:ext cx="904017" cy="338554"/>
          </a:xfrm>
          <a:prstGeom prst="rect">
            <a:avLst/>
          </a:prstGeom>
          <a:noFill/>
        </p:spPr>
        <p:txBody>
          <a:bodyPr wrap="square" rtlCol="0">
            <a:spAutoFit/>
          </a:bodyPr>
          <a:lstStyle/>
          <a:p>
            <a:r>
              <a:rPr lang="en-US" sz="1600" dirty="0"/>
              <a:t>Trim12</a:t>
            </a:r>
          </a:p>
        </p:txBody>
      </p:sp>
      <p:sp>
        <p:nvSpPr>
          <p:cNvPr id="75" name="Rectangle 74">
            <a:extLst>
              <a:ext uri="{FF2B5EF4-FFF2-40B4-BE49-F238E27FC236}">
                <a16:creationId xmlns:a16="http://schemas.microsoft.com/office/drawing/2014/main" id="{F569D83B-5804-87A5-2608-DA0EB24D9137}"/>
              </a:ext>
            </a:extLst>
          </p:cNvPr>
          <p:cNvSpPr/>
          <p:nvPr/>
        </p:nvSpPr>
        <p:spPr>
          <a:xfrm>
            <a:off x="487822" y="2225705"/>
            <a:ext cx="75487" cy="157316"/>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a:extLst>
              <a:ext uri="{FF2B5EF4-FFF2-40B4-BE49-F238E27FC236}">
                <a16:creationId xmlns:a16="http://schemas.microsoft.com/office/drawing/2014/main" id="{F314E477-E4FB-C455-31CB-347AEBA60B13}"/>
              </a:ext>
            </a:extLst>
          </p:cNvPr>
          <p:cNvSpPr txBox="1"/>
          <p:nvPr/>
        </p:nvSpPr>
        <p:spPr>
          <a:xfrm>
            <a:off x="179262" y="1908426"/>
            <a:ext cx="857257" cy="338554"/>
          </a:xfrm>
          <a:prstGeom prst="rect">
            <a:avLst/>
          </a:prstGeom>
          <a:noFill/>
        </p:spPr>
        <p:txBody>
          <a:bodyPr wrap="square" rtlCol="0">
            <a:spAutoFit/>
          </a:bodyPr>
          <a:lstStyle/>
          <a:p>
            <a:r>
              <a:rPr lang="en-US" sz="1600" dirty="0"/>
              <a:t>BPM7</a:t>
            </a:r>
          </a:p>
        </p:txBody>
      </p:sp>
      <p:sp>
        <p:nvSpPr>
          <p:cNvPr id="77" name="TextBox 76">
            <a:extLst>
              <a:ext uri="{FF2B5EF4-FFF2-40B4-BE49-F238E27FC236}">
                <a16:creationId xmlns:a16="http://schemas.microsoft.com/office/drawing/2014/main" id="{337FE7A7-457C-B1A9-E898-302B6E017977}"/>
              </a:ext>
            </a:extLst>
          </p:cNvPr>
          <p:cNvSpPr txBox="1"/>
          <p:nvPr/>
        </p:nvSpPr>
        <p:spPr>
          <a:xfrm>
            <a:off x="323361" y="4541032"/>
            <a:ext cx="11297139" cy="923330"/>
          </a:xfrm>
          <a:prstGeom prst="rect">
            <a:avLst/>
          </a:prstGeom>
          <a:noFill/>
        </p:spPr>
        <p:txBody>
          <a:bodyPr wrap="square" rtlCol="0">
            <a:spAutoFit/>
          </a:bodyPr>
          <a:lstStyle/>
          <a:p>
            <a:pPr marL="285750" indent="-285750" algn="just">
              <a:buFont typeface="Arial" panose="020B0604020202020204" pitchFamily="34" charset="0"/>
              <a:buChar char="•"/>
            </a:pPr>
            <a:r>
              <a:rPr lang="en-US" dirty="0"/>
              <a:t>There are seven solenoids in the cooling section. Solenoid 1 controls the beam size at the </a:t>
            </a:r>
            <a:r>
              <a:rPr lang="en-US" dirty="0" err="1"/>
              <a:t>CeC</a:t>
            </a:r>
            <a:r>
              <a:rPr lang="en-US" dirty="0"/>
              <a:t> modulator. Solenoid 2 to solenoid 6 are key components for the plasma-cascade amplifier (PCA). Solenoid 7 controls the beam size exiting the common section. </a:t>
            </a:r>
          </a:p>
        </p:txBody>
      </p:sp>
      <p:sp>
        <p:nvSpPr>
          <p:cNvPr id="3" name="Slide Number Placeholder 2">
            <a:extLst>
              <a:ext uri="{FF2B5EF4-FFF2-40B4-BE49-F238E27FC236}">
                <a16:creationId xmlns:a16="http://schemas.microsoft.com/office/drawing/2014/main" id="{CF2F8547-7C59-8D79-94C1-EC6D703067F8}"/>
              </a:ext>
            </a:extLst>
          </p:cNvPr>
          <p:cNvSpPr>
            <a:spLocks noGrp="1"/>
          </p:cNvSpPr>
          <p:nvPr>
            <p:ph type="sldNum" sz="quarter" idx="4"/>
          </p:nvPr>
        </p:nvSpPr>
        <p:spPr/>
        <p:txBody>
          <a:bodyPr/>
          <a:lstStyle/>
          <a:p>
            <a:fld id="{933A556B-7C63-244D-9B7C-B0EA8042B330}" type="slidenum">
              <a:rPr lang="en-US" smtClean="0"/>
              <a:pPr/>
              <a:t>13</a:t>
            </a:fld>
            <a:endParaRPr lang="en-US" dirty="0"/>
          </a:p>
        </p:txBody>
      </p:sp>
      <p:graphicFrame>
        <p:nvGraphicFramePr>
          <p:cNvPr id="4" name="Table 3">
            <a:extLst>
              <a:ext uri="{FF2B5EF4-FFF2-40B4-BE49-F238E27FC236}">
                <a16:creationId xmlns:a16="http://schemas.microsoft.com/office/drawing/2014/main" id="{F352E229-6906-953B-7F7D-33D8C0437A7A}"/>
              </a:ext>
            </a:extLst>
          </p:cNvPr>
          <p:cNvGraphicFramePr>
            <a:graphicFrameLocks noGrp="1"/>
          </p:cNvGraphicFramePr>
          <p:nvPr>
            <p:extLst>
              <p:ext uri="{D42A27DB-BD31-4B8C-83A1-F6EECF244321}">
                <p14:modId xmlns:p14="http://schemas.microsoft.com/office/powerpoint/2010/main" val="1475313063"/>
              </p:ext>
            </p:extLst>
          </p:nvPr>
        </p:nvGraphicFramePr>
        <p:xfrm>
          <a:off x="476404" y="3097270"/>
          <a:ext cx="11358627" cy="1112520"/>
        </p:xfrm>
        <a:graphic>
          <a:graphicData uri="http://schemas.openxmlformats.org/drawingml/2006/table">
            <a:tbl>
              <a:tblPr firstRow="1" bandRow="1">
                <a:tableStyleId>{5940675A-B579-460E-94D1-54222C63F5DA}</a:tableStyleId>
              </a:tblPr>
              <a:tblGrid>
                <a:gridCol w="1622661">
                  <a:extLst>
                    <a:ext uri="{9D8B030D-6E8A-4147-A177-3AD203B41FA5}">
                      <a16:colId xmlns:a16="http://schemas.microsoft.com/office/drawing/2014/main" val="1052362216"/>
                    </a:ext>
                  </a:extLst>
                </a:gridCol>
                <a:gridCol w="1622661">
                  <a:extLst>
                    <a:ext uri="{9D8B030D-6E8A-4147-A177-3AD203B41FA5}">
                      <a16:colId xmlns:a16="http://schemas.microsoft.com/office/drawing/2014/main" val="2185660249"/>
                    </a:ext>
                  </a:extLst>
                </a:gridCol>
                <a:gridCol w="1622661">
                  <a:extLst>
                    <a:ext uri="{9D8B030D-6E8A-4147-A177-3AD203B41FA5}">
                      <a16:colId xmlns:a16="http://schemas.microsoft.com/office/drawing/2014/main" val="1259379074"/>
                    </a:ext>
                  </a:extLst>
                </a:gridCol>
                <a:gridCol w="1622661">
                  <a:extLst>
                    <a:ext uri="{9D8B030D-6E8A-4147-A177-3AD203B41FA5}">
                      <a16:colId xmlns:a16="http://schemas.microsoft.com/office/drawing/2014/main" val="4096456771"/>
                    </a:ext>
                  </a:extLst>
                </a:gridCol>
                <a:gridCol w="1622661">
                  <a:extLst>
                    <a:ext uri="{9D8B030D-6E8A-4147-A177-3AD203B41FA5}">
                      <a16:colId xmlns:a16="http://schemas.microsoft.com/office/drawing/2014/main" val="555477508"/>
                    </a:ext>
                  </a:extLst>
                </a:gridCol>
                <a:gridCol w="1622661">
                  <a:extLst>
                    <a:ext uri="{9D8B030D-6E8A-4147-A177-3AD203B41FA5}">
                      <a16:colId xmlns:a16="http://schemas.microsoft.com/office/drawing/2014/main" val="2108176780"/>
                    </a:ext>
                  </a:extLst>
                </a:gridCol>
                <a:gridCol w="1622661">
                  <a:extLst>
                    <a:ext uri="{9D8B030D-6E8A-4147-A177-3AD203B41FA5}">
                      <a16:colId xmlns:a16="http://schemas.microsoft.com/office/drawing/2014/main" val="500380861"/>
                    </a:ext>
                  </a:extLst>
                </a:gridCol>
              </a:tblGrid>
              <a:tr h="370840">
                <a:tc>
                  <a:txBody>
                    <a:bodyPr/>
                    <a:lstStyle/>
                    <a:p>
                      <a:r>
                        <a:rPr lang="en-US" dirty="0"/>
                        <a:t>40.51 A</a:t>
                      </a:r>
                    </a:p>
                  </a:txBody>
                  <a:tcPr/>
                </a:tc>
                <a:tc>
                  <a:txBody>
                    <a:bodyPr/>
                    <a:lstStyle/>
                    <a:p>
                      <a:pPr algn="ctr"/>
                      <a:r>
                        <a:rPr lang="en-US" dirty="0"/>
                        <a:t>-80.68 A</a:t>
                      </a:r>
                    </a:p>
                  </a:txBody>
                  <a:tcPr/>
                </a:tc>
                <a:tc>
                  <a:txBody>
                    <a:bodyPr/>
                    <a:lstStyle/>
                    <a:p>
                      <a:pPr algn="ctr"/>
                      <a:r>
                        <a:rPr lang="en-US" dirty="0"/>
                        <a:t>84.6 A</a:t>
                      </a:r>
                    </a:p>
                  </a:txBody>
                  <a:tcPr/>
                </a:tc>
                <a:tc>
                  <a:txBody>
                    <a:bodyPr/>
                    <a:lstStyle/>
                    <a:p>
                      <a:pPr algn="ctr"/>
                      <a:r>
                        <a:rPr lang="en-US" dirty="0"/>
                        <a:t>-84.6 A</a:t>
                      </a:r>
                    </a:p>
                  </a:txBody>
                  <a:tcPr/>
                </a:tc>
                <a:tc>
                  <a:txBody>
                    <a:bodyPr/>
                    <a:lstStyle/>
                    <a:p>
                      <a:r>
                        <a:rPr lang="en-US" dirty="0"/>
                        <a:t>84.6 A</a:t>
                      </a:r>
                    </a:p>
                  </a:txBody>
                  <a:tcPr/>
                </a:tc>
                <a:tc>
                  <a:txBody>
                    <a:bodyPr/>
                    <a:lstStyle/>
                    <a:p>
                      <a:r>
                        <a:rPr lang="en-US" dirty="0"/>
                        <a:t>-80.68 A</a:t>
                      </a:r>
                    </a:p>
                  </a:txBody>
                  <a:tcPr/>
                </a:tc>
                <a:tc>
                  <a:txBody>
                    <a:bodyPr/>
                    <a:lstStyle/>
                    <a:p>
                      <a:pPr algn="r"/>
                      <a:r>
                        <a:rPr lang="en-US" dirty="0"/>
                        <a:t>40.51 A</a:t>
                      </a:r>
                    </a:p>
                  </a:txBody>
                  <a:tcPr/>
                </a:tc>
                <a:extLst>
                  <a:ext uri="{0D108BD9-81ED-4DB2-BD59-A6C34878D82A}">
                    <a16:rowId xmlns:a16="http://schemas.microsoft.com/office/drawing/2014/main" val="2203697727"/>
                  </a:ext>
                </a:extLst>
              </a:tr>
              <a:tr h="370840">
                <a:tc>
                  <a:txBody>
                    <a:bodyPr/>
                    <a:lstStyle/>
                    <a:p>
                      <a:r>
                        <a:rPr lang="en-US" dirty="0"/>
                        <a:t>40.51 A</a:t>
                      </a:r>
                    </a:p>
                  </a:txBody>
                  <a:tcPr/>
                </a:tc>
                <a:tc>
                  <a:txBody>
                    <a:bodyPr/>
                    <a:lstStyle/>
                    <a:p>
                      <a:pPr algn="ctr"/>
                      <a:r>
                        <a:rPr lang="en-US" dirty="0"/>
                        <a:t>-80.68 A</a:t>
                      </a:r>
                    </a:p>
                  </a:txBody>
                  <a:tcPr/>
                </a:tc>
                <a:tc>
                  <a:txBody>
                    <a:bodyPr/>
                    <a:lstStyle/>
                    <a:p>
                      <a:pPr algn="ctr"/>
                      <a:r>
                        <a:rPr lang="en-US" dirty="0"/>
                        <a:t>83.8 A</a:t>
                      </a:r>
                    </a:p>
                  </a:txBody>
                  <a:tcPr/>
                </a:tc>
                <a:tc>
                  <a:txBody>
                    <a:bodyPr/>
                    <a:lstStyle/>
                    <a:p>
                      <a:pPr algn="ctr"/>
                      <a:r>
                        <a:rPr lang="en-US" dirty="0"/>
                        <a:t>-83.8 A</a:t>
                      </a:r>
                    </a:p>
                  </a:txBody>
                  <a:tcPr/>
                </a:tc>
                <a:tc>
                  <a:txBody>
                    <a:bodyPr/>
                    <a:lstStyle/>
                    <a:p>
                      <a:r>
                        <a:rPr lang="en-US" dirty="0"/>
                        <a:t>83.8 A</a:t>
                      </a:r>
                    </a:p>
                  </a:txBody>
                  <a:tcPr/>
                </a:tc>
                <a:tc>
                  <a:txBody>
                    <a:bodyPr/>
                    <a:lstStyle/>
                    <a:p>
                      <a:r>
                        <a:rPr lang="en-US" dirty="0"/>
                        <a:t>-80.68 A</a:t>
                      </a:r>
                    </a:p>
                  </a:txBody>
                  <a:tcPr/>
                </a:tc>
                <a:tc>
                  <a:txBody>
                    <a:bodyPr/>
                    <a:lstStyle/>
                    <a:p>
                      <a:pPr algn="r"/>
                      <a:r>
                        <a:rPr lang="en-US" dirty="0"/>
                        <a:t>40.51 A</a:t>
                      </a:r>
                    </a:p>
                  </a:txBody>
                  <a:tcPr/>
                </a:tc>
                <a:extLst>
                  <a:ext uri="{0D108BD9-81ED-4DB2-BD59-A6C34878D82A}">
                    <a16:rowId xmlns:a16="http://schemas.microsoft.com/office/drawing/2014/main" val="357309516"/>
                  </a:ext>
                </a:extLst>
              </a:tr>
              <a:tr h="370840">
                <a:tc>
                  <a:txBody>
                    <a:bodyPr/>
                    <a:lstStyle/>
                    <a:p>
                      <a:r>
                        <a:rPr lang="en-US" dirty="0"/>
                        <a:t>50 A</a:t>
                      </a:r>
                    </a:p>
                  </a:txBody>
                  <a:tcPr/>
                </a:tc>
                <a:tc>
                  <a:txBody>
                    <a:bodyPr/>
                    <a:lstStyle/>
                    <a:p>
                      <a:pPr algn="ctr"/>
                      <a:r>
                        <a:rPr lang="en-US" dirty="0"/>
                        <a:t>-82 A</a:t>
                      </a:r>
                    </a:p>
                  </a:txBody>
                  <a:tcPr/>
                </a:tc>
                <a:tc>
                  <a:txBody>
                    <a:bodyPr/>
                    <a:lstStyle/>
                    <a:p>
                      <a:pPr algn="ctr"/>
                      <a:r>
                        <a:rPr lang="en-US" dirty="0"/>
                        <a:t>86.9 A</a:t>
                      </a:r>
                    </a:p>
                  </a:txBody>
                  <a:tcPr/>
                </a:tc>
                <a:tc>
                  <a:txBody>
                    <a:bodyPr/>
                    <a:lstStyle/>
                    <a:p>
                      <a:pPr algn="ctr"/>
                      <a:r>
                        <a:rPr lang="en-US" dirty="0"/>
                        <a:t>-86.9 A</a:t>
                      </a:r>
                    </a:p>
                  </a:txBody>
                  <a:tcPr/>
                </a:tc>
                <a:tc>
                  <a:txBody>
                    <a:bodyPr/>
                    <a:lstStyle/>
                    <a:p>
                      <a:r>
                        <a:rPr lang="en-US" dirty="0"/>
                        <a:t>86.9 A</a:t>
                      </a:r>
                    </a:p>
                  </a:txBody>
                  <a:tcPr/>
                </a:tc>
                <a:tc>
                  <a:txBody>
                    <a:bodyPr/>
                    <a:lstStyle/>
                    <a:p>
                      <a:r>
                        <a:rPr lang="en-US" dirty="0"/>
                        <a:t>-82 A</a:t>
                      </a:r>
                    </a:p>
                  </a:txBody>
                  <a:tcPr/>
                </a:tc>
                <a:tc>
                  <a:txBody>
                    <a:bodyPr/>
                    <a:lstStyle/>
                    <a:p>
                      <a:pPr algn="r"/>
                      <a:r>
                        <a:rPr lang="en-US" dirty="0"/>
                        <a:t>50 A</a:t>
                      </a:r>
                    </a:p>
                  </a:txBody>
                  <a:tcPr/>
                </a:tc>
                <a:extLst>
                  <a:ext uri="{0D108BD9-81ED-4DB2-BD59-A6C34878D82A}">
                    <a16:rowId xmlns:a16="http://schemas.microsoft.com/office/drawing/2014/main" val="2722033987"/>
                  </a:ext>
                </a:extLst>
              </a:tr>
            </a:tbl>
          </a:graphicData>
        </a:graphic>
      </p:graphicFrame>
      <p:sp>
        <p:nvSpPr>
          <p:cNvPr id="6" name="Arrow: Left 5">
            <a:extLst>
              <a:ext uri="{FF2B5EF4-FFF2-40B4-BE49-F238E27FC236}">
                <a16:creationId xmlns:a16="http://schemas.microsoft.com/office/drawing/2014/main" id="{E460E1A2-FD26-3BAB-AA4F-7F88A7A28B52}"/>
              </a:ext>
            </a:extLst>
          </p:cNvPr>
          <p:cNvSpPr/>
          <p:nvPr/>
        </p:nvSpPr>
        <p:spPr>
          <a:xfrm flipV="1">
            <a:off x="9709781" y="1487658"/>
            <a:ext cx="894823" cy="239026"/>
          </a:xfrm>
          <a:prstGeom prst="leftArrow">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581A97E-41C1-353A-A221-5522EAD38737}"/>
              </a:ext>
            </a:extLst>
          </p:cNvPr>
          <p:cNvSpPr txBox="1"/>
          <p:nvPr/>
        </p:nvSpPr>
        <p:spPr>
          <a:xfrm>
            <a:off x="9638686" y="1174664"/>
            <a:ext cx="1589518" cy="369332"/>
          </a:xfrm>
          <a:prstGeom prst="rect">
            <a:avLst/>
          </a:prstGeom>
          <a:noFill/>
        </p:spPr>
        <p:txBody>
          <a:bodyPr wrap="square" rtlCol="0">
            <a:spAutoFit/>
          </a:bodyPr>
          <a:lstStyle/>
          <a:p>
            <a:r>
              <a:rPr lang="en-US" dirty="0"/>
              <a:t>electrons</a:t>
            </a:r>
          </a:p>
        </p:txBody>
      </p:sp>
    </p:spTree>
    <p:extLst>
      <p:ext uri="{BB962C8B-B14F-4D97-AF65-F5344CB8AC3E}">
        <p14:creationId xmlns:p14="http://schemas.microsoft.com/office/powerpoint/2010/main" val="4734771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C2932-465B-A163-88AC-52867130D42C}"/>
              </a:ext>
            </a:extLst>
          </p:cNvPr>
          <p:cNvSpPr>
            <a:spLocks noGrp="1"/>
          </p:cNvSpPr>
          <p:nvPr>
            <p:ph type="title"/>
          </p:nvPr>
        </p:nvSpPr>
        <p:spPr>
          <a:xfrm>
            <a:off x="427121" y="201496"/>
            <a:ext cx="11049000" cy="1011288"/>
          </a:xfrm>
        </p:spPr>
        <p:txBody>
          <a:bodyPr>
            <a:noAutofit/>
          </a:bodyPr>
          <a:lstStyle/>
          <a:p>
            <a:pPr algn="ctr"/>
            <a:r>
              <a:rPr lang="en-US" sz="3200" dirty="0"/>
              <a:t>Setup 1: Dependance of cooling force on the longitudinal location of the ion</a:t>
            </a:r>
          </a:p>
        </p:txBody>
      </p:sp>
      <p:sp>
        <p:nvSpPr>
          <p:cNvPr id="4" name="Slide Number Placeholder 3">
            <a:extLst>
              <a:ext uri="{FF2B5EF4-FFF2-40B4-BE49-F238E27FC236}">
                <a16:creationId xmlns:a16="http://schemas.microsoft.com/office/drawing/2014/main" id="{289AFA2A-6207-0052-3525-A4853FEEA3C5}"/>
              </a:ext>
            </a:extLst>
          </p:cNvPr>
          <p:cNvSpPr>
            <a:spLocks noGrp="1"/>
          </p:cNvSpPr>
          <p:nvPr>
            <p:ph type="sldNum" sz="quarter" idx="4"/>
          </p:nvPr>
        </p:nvSpPr>
        <p:spPr/>
        <p:txBody>
          <a:bodyPr/>
          <a:lstStyle/>
          <a:p>
            <a:fld id="{933A556B-7C63-244D-9B7C-B0EA8042B330}" type="slidenum">
              <a:rPr lang="en-US" smtClean="0"/>
              <a:pPr/>
              <a:t>14</a:t>
            </a:fld>
            <a:endParaRPr lang="en-US" dirty="0"/>
          </a:p>
        </p:txBody>
      </p:sp>
      <p:pic>
        <p:nvPicPr>
          <p:cNvPr id="6" name="Picture 5">
            <a:extLst>
              <a:ext uri="{FF2B5EF4-FFF2-40B4-BE49-F238E27FC236}">
                <a16:creationId xmlns:a16="http://schemas.microsoft.com/office/drawing/2014/main" id="{34511562-456E-9D84-5928-10E02FD2655C}"/>
              </a:ext>
            </a:extLst>
          </p:cNvPr>
          <p:cNvPicPr>
            <a:picLocks noChangeAspect="1"/>
          </p:cNvPicPr>
          <p:nvPr/>
        </p:nvPicPr>
        <p:blipFill>
          <a:blip r:embed="rId2"/>
          <a:stretch>
            <a:fillRect/>
          </a:stretch>
        </p:blipFill>
        <p:spPr>
          <a:xfrm>
            <a:off x="6220860" y="1758593"/>
            <a:ext cx="5366643" cy="4416299"/>
          </a:xfrm>
          <a:prstGeom prst="rect">
            <a:avLst/>
          </a:prstGeom>
        </p:spPr>
      </p:pic>
      <p:pic>
        <p:nvPicPr>
          <p:cNvPr id="15" name="Picture 14">
            <a:extLst>
              <a:ext uri="{FF2B5EF4-FFF2-40B4-BE49-F238E27FC236}">
                <a16:creationId xmlns:a16="http://schemas.microsoft.com/office/drawing/2014/main" id="{C0612D2B-6FFA-0343-2653-9687364392F6}"/>
              </a:ext>
            </a:extLst>
          </p:cNvPr>
          <p:cNvPicPr>
            <a:picLocks noChangeAspect="1"/>
          </p:cNvPicPr>
          <p:nvPr/>
        </p:nvPicPr>
        <p:blipFill>
          <a:blip r:embed="rId3"/>
          <a:stretch>
            <a:fillRect/>
          </a:stretch>
        </p:blipFill>
        <p:spPr>
          <a:xfrm>
            <a:off x="427121" y="1662341"/>
            <a:ext cx="5418315" cy="4416299"/>
          </a:xfrm>
          <a:prstGeom prst="rect">
            <a:avLst/>
          </a:prstGeom>
        </p:spPr>
      </p:pic>
      <p:sp>
        <p:nvSpPr>
          <p:cNvPr id="3" name="TextBox 2">
            <a:extLst>
              <a:ext uri="{FF2B5EF4-FFF2-40B4-BE49-F238E27FC236}">
                <a16:creationId xmlns:a16="http://schemas.microsoft.com/office/drawing/2014/main" id="{E4BF428B-9391-B079-AE91-A1D54ABFD3FB}"/>
              </a:ext>
            </a:extLst>
          </p:cNvPr>
          <p:cNvSpPr txBox="1"/>
          <p:nvPr/>
        </p:nvSpPr>
        <p:spPr>
          <a:xfrm>
            <a:off x="320935" y="1142289"/>
            <a:ext cx="11606021" cy="646331"/>
          </a:xfrm>
          <a:prstGeom prst="rect">
            <a:avLst/>
          </a:prstGeom>
          <a:noFill/>
        </p:spPr>
        <p:txBody>
          <a:bodyPr wrap="square" rtlCol="0">
            <a:spAutoFit/>
          </a:bodyPr>
          <a:lstStyle/>
          <a:p>
            <a:r>
              <a:rPr lang="en-US" dirty="0"/>
              <a:t>The cooling wakes from slice 31-37 have significant delay </a:t>
            </a:r>
            <a:r>
              <a:rPr lang="en-US" dirty="0" err="1"/>
              <a:t>w.r.t.</a:t>
            </a:r>
            <a:r>
              <a:rPr lang="en-US" dirty="0"/>
              <a:t> other slices and their amplitudes are significant. Setup 2 and setup 3 are attempts to reduce the amplitudes of these ‘anti-cooling’ slices.</a:t>
            </a:r>
          </a:p>
        </p:txBody>
      </p:sp>
    </p:spTree>
    <p:extLst>
      <p:ext uri="{BB962C8B-B14F-4D97-AF65-F5344CB8AC3E}">
        <p14:creationId xmlns:p14="http://schemas.microsoft.com/office/powerpoint/2010/main" val="1768161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A1BE8-DB0E-51F6-F602-EFD30A026B4D}"/>
              </a:ext>
            </a:extLst>
          </p:cNvPr>
          <p:cNvSpPr>
            <a:spLocks noGrp="1"/>
          </p:cNvSpPr>
          <p:nvPr>
            <p:ph type="title"/>
          </p:nvPr>
        </p:nvSpPr>
        <p:spPr/>
        <p:txBody>
          <a:bodyPr>
            <a:normAutofit fontScale="90000"/>
          </a:bodyPr>
          <a:lstStyle/>
          <a:p>
            <a:pPr algn="ctr"/>
            <a:r>
              <a:rPr lang="en-US"/>
              <a:t>Setup</a:t>
            </a:r>
            <a:r>
              <a:rPr lang="en-US" dirty="0"/>
              <a:t> 1: Dependance of the cooling force on the transverse location of the ion</a:t>
            </a:r>
          </a:p>
        </p:txBody>
      </p:sp>
      <p:sp>
        <p:nvSpPr>
          <p:cNvPr id="4" name="Slide Number Placeholder 3">
            <a:extLst>
              <a:ext uri="{FF2B5EF4-FFF2-40B4-BE49-F238E27FC236}">
                <a16:creationId xmlns:a16="http://schemas.microsoft.com/office/drawing/2014/main" id="{867404E7-587D-B7DF-3DD3-65A157B04DB0}"/>
              </a:ext>
            </a:extLst>
          </p:cNvPr>
          <p:cNvSpPr>
            <a:spLocks noGrp="1"/>
          </p:cNvSpPr>
          <p:nvPr>
            <p:ph type="sldNum" sz="quarter" idx="4"/>
          </p:nvPr>
        </p:nvSpPr>
        <p:spPr/>
        <p:txBody>
          <a:bodyPr/>
          <a:lstStyle/>
          <a:p>
            <a:fld id="{933A556B-7C63-244D-9B7C-B0EA8042B330}" type="slidenum">
              <a:rPr lang="en-US" smtClean="0"/>
              <a:pPr/>
              <a:t>15</a:t>
            </a:fld>
            <a:endParaRPr lang="en-US" dirty="0"/>
          </a:p>
        </p:txBody>
      </p:sp>
      <p:pic>
        <p:nvPicPr>
          <p:cNvPr id="19" name="Picture 18">
            <a:extLst>
              <a:ext uri="{FF2B5EF4-FFF2-40B4-BE49-F238E27FC236}">
                <a16:creationId xmlns:a16="http://schemas.microsoft.com/office/drawing/2014/main" id="{C9DFC96E-E733-E339-F963-8DEDFEC25C8A}"/>
              </a:ext>
            </a:extLst>
          </p:cNvPr>
          <p:cNvPicPr>
            <a:picLocks noChangeAspect="1"/>
          </p:cNvPicPr>
          <p:nvPr/>
        </p:nvPicPr>
        <p:blipFill>
          <a:blip r:embed="rId2"/>
          <a:stretch>
            <a:fillRect/>
          </a:stretch>
        </p:blipFill>
        <p:spPr>
          <a:xfrm>
            <a:off x="331393" y="2828591"/>
            <a:ext cx="3864834" cy="3114165"/>
          </a:xfrm>
          <a:prstGeom prst="rect">
            <a:avLst/>
          </a:prstGeom>
        </p:spPr>
      </p:pic>
      <p:pic>
        <p:nvPicPr>
          <p:cNvPr id="17" name="Picture 16">
            <a:extLst>
              <a:ext uri="{FF2B5EF4-FFF2-40B4-BE49-F238E27FC236}">
                <a16:creationId xmlns:a16="http://schemas.microsoft.com/office/drawing/2014/main" id="{49EB6777-1DEA-5E46-8823-BBA4B316E2DC}"/>
              </a:ext>
            </a:extLst>
          </p:cNvPr>
          <p:cNvPicPr>
            <a:picLocks noChangeAspect="1"/>
          </p:cNvPicPr>
          <p:nvPr/>
        </p:nvPicPr>
        <p:blipFill>
          <a:blip r:embed="rId3"/>
          <a:stretch>
            <a:fillRect/>
          </a:stretch>
        </p:blipFill>
        <p:spPr>
          <a:xfrm>
            <a:off x="4195010" y="2828592"/>
            <a:ext cx="3861604" cy="3206632"/>
          </a:xfrm>
          <a:prstGeom prst="rect">
            <a:avLst/>
          </a:prstGeom>
        </p:spPr>
      </p:pic>
      <p:pic>
        <p:nvPicPr>
          <p:cNvPr id="6" name="Picture 5">
            <a:extLst>
              <a:ext uri="{FF2B5EF4-FFF2-40B4-BE49-F238E27FC236}">
                <a16:creationId xmlns:a16="http://schemas.microsoft.com/office/drawing/2014/main" id="{101DC0F2-8101-3451-A904-AC6548AC0ACA}"/>
              </a:ext>
            </a:extLst>
          </p:cNvPr>
          <p:cNvPicPr>
            <a:picLocks noChangeAspect="1"/>
          </p:cNvPicPr>
          <p:nvPr/>
        </p:nvPicPr>
        <p:blipFill>
          <a:blip r:embed="rId4"/>
          <a:stretch>
            <a:fillRect/>
          </a:stretch>
        </p:blipFill>
        <p:spPr>
          <a:xfrm>
            <a:off x="8200179" y="2903841"/>
            <a:ext cx="3989096" cy="3284726"/>
          </a:xfrm>
          <a:prstGeom prst="rect">
            <a:avLst/>
          </a:prstGeom>
        </p:spPr>
      </p:pic>
      <p:sp>
        <p:nvSpPr>
          <p:cNvPr id="3" name="TextBox 2">
            <a:extLst>
              <a:ext uri="{FF2B5EF4-FFF2-40B4-BE49-F238E27FC236}">
                <a16:creationId xmlns:a16="http://schemas.microsoft.com/office/drawing/2014/main" id="{F2A72405-F25A-50E7-632E-E73C04DFFBB6}"/>
              </a:ext>
            </a:extLst>
          </p:cNvPr>
          <p:cNvSpPr txBox="1"/>
          <p:nvPr/>
        </p:nvSpPr>
        <p:spPr>
          <a:xfrm>
            <a:off x="463826" y="2043043"/>
            <a:ext cx="342347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Arial"/>
              </a:rPr>
              <a:t>Cooling wakes at different transverse location for slice #24</a:t>
            </a:r>
            <a:endParaRPr lang="en-US"/>
          </a:p>
        </p:txBody>
      </p:sp>
      <p:sp>
        <p:nvSpPr>
          <p:cNvPr id="5" name="TextBox 4">
            <a:extLst>
              <a:ext uri="{FF2B5EF4-FFF2-40B4-BE49-F238E27FC236}">
                <a16:creationId xmlns:a16="http://schemas.microsoft.com/office/drawing/2014/main" id="{FAD827DD-6187-91E1-0C0B-2749D16574D1}"/>
              </a:ext>
            </a:extLst>
          </p:cNvPr>
          <p:cNvSpPr txBox="1"/>
          <p:nvPr/>
        </p:nvSpPr>
        <p:spPr>
          <a:xfrm>
            <a:off x="4196521" y="2043043"/>
            <a:ext cx="386521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Arial"/>
              </a:rPr>
              <a:t>Amplitude of the cooling wakes as a function of the transverse location</a:t>
            </a:r>
            <a:endParaRPr lang="en-US"/>
          </a:p>
        </p:txBody>
      </p:sp>
      <p:sp>
        <p:nvSpPr>
          <p:cNvPr id="7" name="TextBox 6">
            <a:extLst>
              <a:ext uri="{FF2B5EF4-FFF2-40B4-BE49-F238E27FC236}">
                <a16:creationId xmlns:a16="http://schemas.microsoft.com/office/drawing/2014/main" id="{93481269-2A35-F0BB-BAA1-ACBF6A050B90}"/>
              </a:ext>
            </a:extLst>
          </p:cNvPr>
          <p:cNvSpPr txBox="1"/>
          <p:nvPr/>
        </p:nvSpPr>
        <p:spPr>
          <a:xfrm>
            <a:off x="8481391" y="1910521"/>
            <a:ext cx="3533912"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Arial"/>
              </a:rPr>
              <a:t>Amplitude of the cooling wakes averaged over the transverse distribution of the ion beam</a:t>
            </a:r>
            <a:endParaRPr lang="en-US"/>
          </a:p>
        </p:txBody>
      </p:sp>
    </p:spTree>
    <p:extLst>
      <p:ext uri="{BB962C8B-B14F-4D97-AF65-F5344CB8AC3E}">
        <p14:creationId xmlns:p14="http://schemas.microsoft.com/office/powerpoint/2010/main" val="5027392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FF068-4E1F-CDAE-D24F-5BF470E93DC1}"/>
              </a:ext>
            </a:extLst>
          </p:cNvPr>
          <p:cNvSpPr>
            <a:spLocks noGrp="1"/>
          </p:cNvSpPr>
          <p:nvPr>
            <p:ph type="title"/>
          </p:nvPr>
        </p:nvSpPr>
        <p:spPr>
          <a:xfrm>
            <a:off x="412474" y="166737"/>
            <a:ext cx="11049000" cy="829890"/>
          </a:xfrm>
        </p:spPr>
        <p:txBody>
          <a:bodyPr/>
          <a:lstStyle/>
          <a:p>
            <a:r>
              <a:rPr lang="en-US" dirty="0"/>
              <a:t>Ion beam Evolution for setup 1</a:t>
            </a:r>
          </a:p>
        </p:txBody>
      </p:sp>
      <p:sp>
        <p:nvSpPr>
          <p:cNvPr id="4" name="Slide Number Placeholder 3">
            <a:extLst>
              <a:ext uri="{FF2B5EF4-FFF2-40B4-BE49-F238E27FC236}">
                <a16:creationId xmlns:a16="http://schemas.microsoft.com/office/drawing/2014/main" id="{63F092B0-5B3E-756F-AB9C-2BC2480517D2}"/>
              </a:ext>
            </a:extLst>
          </p:cNvPr>
          <p:cNvSpPr>
            <a:spLocks noGrp="1"/>
          </p:cNvSpPr>
          <p:nvPr>
            <p:ph type="sldNum" sz="quarter" idx="4"/>
          </p:nvPr>
        </p:nvSpPr>
        <p:spPr/>
        <p:txBody>
          <a:bodyPr/>
          <a:lstStyle/>
          <a:p>
            <a:fld id="{933A556B-7C63-244D-9B7C-B0EA8042B330}" type="slidenum">
              <a:rPr lang="en-US" smtClean="0"/>
              <a:pPr/>
              <a:t>16</a:t>
            </a:fld>
            <a:endParaRPr lang="en-US" dirty="0"/>
          </a:p>
        </p:txBody>
      </p:sp>
      <p:pic>
        <p:nvPicPr>
          <p:cNvPr id="8" name="Picture 7">
            <a:extLst>
              <a:ext uri="{FF2B5EF4-FFF2-40B4-BE49-F238E27FC236}">
                <a16:creationId xmlns:a16="http://schemas.microsoft.com/office/drawing/2014/main" id="{1CB8FD0E-03A3-FB16-79C0-DF35D31A7EA3}"/>
              </a:ext>
            </a:extLst>
          </p:cNvPr>
          <p:cNvPicPr>
            <a:picLocks noChangeAspect="1"/>
          </p:cNvPicPr>
          <p:nvPr/>
        </p:nvPicPr>
        <p:blipFill>
          <a:blip r:embed="rId2"/>
          <a:stretch>
            <a:fillRect/>
          </a:stretch>
        </p:blipFill>
        <p:spPr>
          <a:xfrm>
            <a:off x="8706678" y="781739"/>
            <a:ext cx="3325192" cy="2496771"/>
          </a:xfrm>
          <a:prstGeom prst="rect">
            <a:avLst/>
          </a:prstGeom>
        </p:spPr>
      </p:pic>
      <p:pic>
        <p:nvPicPr>
          <p:cNvPr id="9" name="Picture 8">
            <a:extLst>
              <a:ext uri="{FF2B5EF4-FFF2-40B4-BE49-F238E27FC236}">
                <a16:creationId xmlns:a16="http://schemas.microsoft.com/office/drawing/2014/main" id="{FA12F2DF-7085-2246-7E90-9D3E8901B36C}"/>
              </a:ext>
            </a:extLst>
          </p:cNvPr>
          <p:cNvPicPr>
            <a:picLocks noChangeAspect="1"/>
          </p:cNvPicPr>
          <p:nvPr/>
        </p:nvPicPr>
        <p:blipFill>
          <a:blip r:embed="rId3"/>
          <a:stretch>
            <a:fillRect/>
          </a:stretch>
        </p:blipFill>
        <p:spPr>
          <a:xfrm>
            <a:off x="5816600" y="3278510"/>
            <a:ext cx="4559626" cy="3435626"/>
          </a:xfrm>
          <a:prstGeom prst="rect">
            <a:avLst/>
          </a:prstGeom>
        </p:spPr>
      </p:pic>
      <p:pic>
        <p:nvPicPr>
          <p:cNvPr id="7" name="Picture 6">
            <a:extLst>
              <a:ext uri="{FF2B5EF4-FFF2-40B4-BE49-F238E27FC236}">
                <a16:creationId xmlns:a16="http://schemas.microsoft.com/office/drawing/2014/main" id="{4586BE50-F18E-97DC-816A-332E8C9107B5}"/>
              </a:ext>
            </a:extLst>
          </p:cNvPr>
          <p:cNvPicPr>
            <a:picLocks noChangeAspect="1"/>
          </p:cNvPicPr>
          <p:nvPr/>
        </p:nvPicPr>
        <p:blipFill>
          <a:blip r:embed="rId4"/>
          <a:stretch>
            <a:fillRect/>
          </a:stretch>
        </p:blipFill>
        <p:spPr>
          <a:xfrm>
            <a:off x="328889" y="2434188"/>
            <a:ext cx="5103607" cy="4279948"/>
          </a:xfrm>
          <a:prstGeom prst="rect">
            <a:avLst/>
          </a:prstGeom>
        </p:spPr>
      </p:pic>
      <p:sp>
        <p:nvSpPr>
          <p:cNvPr id="3" name="TextBox 2">
            <a:extLst>
              <a:ext uri="{FF2B5EF4-FFF2-40B4-BE49-F238E27FC236}">
                <a16:creationId xmlns:a16="http://schemas.microsoft.com/office/drawing/2014/main" id="{4AA73AE1-6025-FB12-E0AD-50846FF68547}"/>
              </a:ext>
            </a:extLst>
          </p:cNvPr>
          <p:cNvSpPr txBox="1"/>
          <p:nvPr/>
        </p:nvSpPr>
        <p:spPr>
          <a:xfrm>
            <a:off x="491987" y="1214238"/>
            <a:ext cx="7409622" cy="923330"/>
          </a:xfrm>
          <a:prstGeom prst="rect">
            <a:avLst/>
          </a:prstGeom>
          <a:noFill/>
        </p:spPr>
        <p:txBody>
          <a:bodyPr wrap="square" rtlCol="0">
            <a:spAutoFit/>
          </a:bodyPr>
          <a:lstStyle/>
          <a:p>
            <a:r>
              <a:rPr lang="en-US" dirty="0"/>
              <a:t>While the amplitudes of the cooling wake for slice31-37 are not small, their average contribution to cooling tends to cancel each other and consequently, anti-cooling effects from these slices are insignificant.</a:t>
            </a:r>
          </a:p>
        </p:txBody>
      </p:sp>
    </p:spTree>
    <p:extLst>
      <p:ext uri="{BB962C8B-B14F-4D97-AF65-F5344CB8AC3E}">
        <p14:creationId xmlns:p14="http://schemas.microsoft.com/office/powerpoint/2010/main" val="15268528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10CC3-076C-7372-7A4B-A662FC95146C}"/>
              </a:ext>
            </a:extLst>
          </p:cNvPr>
          <p:cNvSpPr>
            <a:spLocks noGrp="1"/>
          </p:cNvSpPr>
          <p:nvPr>
            <p:ph type="title"/>
          </p:nvPr>
        </p:nvSpPr>
        <p:spPr>
          <a:xfrm>
            <a:off x="465622" y="115094"/>
            <a:ext cx="11049000" cy="597400"/>
          </a:xfrm>
        </p:spPr>
        <p:txBody>
          <a:bodyPr>
            <a:normAutofit fontScale="90000"/>
          </a:bodyPr>
          <a:lstStyle/>
          <a:p>
            <a:r>
              <a:rPr lang="en-US" dirty="0"/>
              <a:t>Setup 2 &amp; setup 3</a:t>
            </a:r>
          </a:p>
        </p:txBody>
      </p:sp>
      <p:sp>
        <p:nvSpPr>
          <p:cNvPr id="4" name="Slide Number Placeholder 3">
            <a:extLst>
              <a:ext uri="{FF2B5EF4-FFF2-40B4-BE49-F238E27FC236}">
                <a16:creationId xmlns:a16="http://schemas.microsoft.com/office/drawing/2014/main" id="{1453AC40-EE30-E56B-A757-AC588412818D}"/>
              </a:ext>
            </a:extLst>
          </p:cNvPr>
          <p:cNvSpPr>
            <a:spLocks noGrp="1"/>
          </p:cNvSpPr>
          <p:nvPr>
            <p:ph type="sldNum" sz="quarter" idx="4"/>
          </p:nvPr>
        </p:nvSpPr>
        <p:spPr/>
        <p:txBody>
          <a:bodyPr/>
          <a:lstStyle/>
          <a:p>
            <a:fld id="{933A556B-7C63-244D-9B7C-B0EA8042B330}" type="slidenum">
              <a:rPr lang="en-US" smtClean="0"/>
              <a:pPr/>
              <a:t>17</a:t>
            </a:fld>
            <a:endParaRPr lang="en-US" dirty="0"/>
          </a:p>
        </p:txBody>
      </p:sp>
      <p:pic>
        <p:nvPicPr>
          <p:cNvPr id="8" name="Picture 7">
            <a:extLst>
              <a:ext uri="{FF2B5EF4-FFF2-40B4-BE49-F238E27FC236}">
                <a16:creationId xmlns:a16="http://schemas.microsoft.com/office/drawing/2014/main" id="{599C6BA0-6C43-4B22-D0E3-D8BF9B2B5DC5}"/>
              </a:ext>
            </a:extLst>
          </p:cNvPr>
          <p:cNvPicPr>
            <a:picLocks noChangeAspect="1"/>
          </p:cNvPicPr>
          <p:nvPr/>
        </p:nvPicPr>
        <p:blipFill>
          <a:blip r:embed="rId2"/>
          <a:stretch>
            <a:fillRect/>
          </a:stretch>
        </p:blipFill>
        <p:spPr>
          <a:xfrm>
            <a:off x="465622" y="1583760"/>
            <a:ext cx="3303432" cy="2670741"/>
          </a:xfrm>
          <a:prstGeom prst="rect">
            <a:avLst/>
          </a:prstGeom>
        </p:spPr>
      </p:pic>
      <p:pic>
        <p:nvPicPr>
          <p:cNvPr id="12" name="Picture 11">
            <a:extLst>
              <a:ext uri="{FF2B5EF4-FFF2-40B4-BE49-F238E27FC236}">
                <a16:creationId xmlns:a16="http://schemas.microsoft.com/office/drawing/2014/main" id="{B8B36E19-E641-DA00-7489-2F0A317F46B7}"/>
              </a:ext>
            </a:extLst>
          </p:cNvPr>
          <p:cNvPicPr>
            <a:picLocks noChangeAspect="1"/>
          </p:cNvPicPr>
          <p:nvPr/>
        </p:nvPicPr>
        <p:blipFill>
          <a:blip r:embed="rId3"/>
          <a:stretch>
            <a:fillRect/>
          </a:stretch>
        </p:blipFill>
        <p:spPr>
          <a:xfrm>
            <a:off x="483884" y="4181440"/>
            <a:ext cx="3145109" cy="2571302"/>
          </a:xfrm>
          <a:prstGeom prst="rect">
            <a:avLst/>
          </a:prstGeom>
        </p:spPr>
      </p:pic>
      <p:pic>
        <p:nvPicPr>
          <p:cNvPr id="14" name="Picture 13">
            <a:extLst>
              <a:ext uri="{FF2B5EF4-FFF2-40B4-BE49-F238E27FC236}">
                <a16:creationId xmlns:a16="http://schemas.microsoft.com/office/drawing/2014/main" id="{19F6468B-2780-637C-3B1F-CBF1B99EEE87}"/>
              </a:ext>
            </a:extLst>
          </p:cNvPr>
          <p:cNvPicPr>
            <a:picLocks noChangeAspect="1"/>
          </p:cNvPicPr>
          <p:nvPr/>
        </p:nvPicPr>
        <p:blipFill>
          <a:blip r:embed="rId4"/>
          <a:stretch>
            <a:fillRect/>
          </a:stretch>
        </p:blipFill>
        <p:spPr>
          <a:xfrm>
            <a:off x="4247881" y="4181440"/>
            <a:ext cx="3230896" cy="2571302"/>
          </a:xfrm>
          <a:prstGeom prst="rect">
            <a:avLst/>
          </a:prstGeom>
        </p:spPr>
      </p:pic>
      <p:pic>
        <p:nvPicPr>
          <p:cNvPr id="16" name="Picture 15">
            <a:extLst>
              <a:ext uri="{FF2B5EF4-FFF2-40B4-BE49-F238E27FC236}">
                <a16:creationId xmlns:a16="http://schemas.microsoft.com/office/drawing/2014/main" id="{2A19861F-E6BE-9DB7-1261-E681B0AD8CD0}"/>
              </a:ext>
            </a:extLst>
          </p:cNvPr>
          <p:cNvPicPr>
            <a:picLocks noChangeAspect="1"/>
          </p:cNvPicPr>
          <p:nvPr/>
        </p:nvPicPr>
        <p:blipFill>
          <a:blip r:embed="rId5"/>
          <a:stretch>
            <a:fillRect/>
          </a:stretch>
        </p:blipFill>
        <p:spPr>
          <a:xfrm>
            <a:off x="4128488" y="1583760"/>
            <a:ext cx="3199292" cy="2619629"/>
          </a:xfrm>
          <a:prstGeom prst="rect">
            <a:avLst/>
          </a:prstGeom>
        </p:spPr>
      </p:pic>
      <p:pic>
        <p:nvPicPr>
          <p:cNvPr id="18" name="Picture 17">
            <a:extLst>
              <a:ext uri="{FF2B5EF4-FFF2-40B4-BE49-F238E27FC236}">
                <a16:creationId xmlns:a16="http://schemas.microsoft.com/office/drawing/2014/main" id="{155427F0-4117-BE97-4E69-94291193D380}"/>
              </a:ext>
            </a:extLst>
          </p:cNvPr>
          <p:cNvPicPr>
            <a:picLocks noChangeAspect="1"/>
          </p:cNvPicPr>
          <p:nvPr/>
        </p:nvPicPr>
        <p:blipFill>
          <a:blip r:embed="rId6"/>
          <a:stretch>
            <a:fillRect/>
          </a:stretch>
        </p:blipFill>
        <p:spPr>
          <a:xfrm>
            <a:off x="8235179" y="1572786"/>
            <a:ext cx="3141311" cy="2619629"/>
          </a:xfrm>
          <a:prstGeom prst="rect">
            <a:avLst/>
          </a:prstGeom>
        </p:spPr>
      </p:pic>
      <p:pic>
        <p:nvPicPr>
          <p:cNvPr id="20" name="Picture 19">
            <a:extLst>
              <a:ext uri="{FF2B5EF4-FFF2-40B4-BE49-F238E27FC236}">
                <a16:creationId xmlns:a16="http://schemas.microsoft.com/office/drawing/2014/main" id="{93298480-8815-AED8-A688-838ECB157755}"/>
              </a:ext>
            </a:extLst>
          </p:cNvPr>
          <p:cNvPicPr>
            <a:picLocks noChangeAspect="1"/>
          </p:cNvPicPr>
          <p:nvPr/>
        </p:nvPicPr>
        <p:blipFill>
          <a:blip r:embed="rId7"/>
          <a:stretch>
            <a:fillRect/>
          </a:stretch>
        </p:blipFill>
        <p:spPr>
          <a:xfrm>
            <a:off x="8477766" y="4171604"/>
            <a:ext cx="3109737" cy="2571302"/>
          </a:xfrm>
          <a:prstGeom prst="rect">
            <a:avLst/>
          </a:prstGeom>
        </p:spPr>
      </p:pic>
      <p:sp>
        <p:nvSpPr>
          <p:cNvPr id="3" name="TextBox 2">
            <a:extLst>
              <a:ext uri="{FF2B5EF4-FFF2-40B4-BE49-F238E27FC236}">
                <a16:creationId xmlns:a16="http://schemas.microsoft.com/office/drawing/2014/main" id="{08019779-BFB7-9F89-E898-516800E38E42}"/>
              </a:ext>
            </a:extLst>
          </p:cNvPr>
          <p:cNvSpPr txBox="1"/>
          <p:nvPr/>
        </p:nvSpPr>
        <p:spPr>
          <a:xfrm>
            <a:off x="212037" y="712494"/>
            <a:ext cx="11302585" cy="923330"/>
          </a:xfrm>
          <a:prstGeom prst="rect">
            <a:avLst/>
          </a:prstGeom>
          <a:noFill/>
        </p:spPr>
        <p:txBody>
          <a:bodyPr wrap="square" rtlCol="0">
            <a:spAutoFit/>
          </a:bodyPr>
          <a:lstStyle/>
          <a:p>
            <a:pPr marL="285750" indent="-285750">
              <a:buFont typeface="Arial" panose="020B0604020202020204" pitchFamily="34" charset="0"/>
              <a:buChar char="•"/>
            </a:pPr>
            <a:r>
              <a:rPr lang="en-US" dirty="0"/>
              <a:t>While trying to reduce amplitudes of the cooling force from ‘anti-cooling’ slices, setup 2&amp;3 also reduced the cooling force for cooling slices.  </a:t>
            </a:r>
          </a:p>
          <a:p>
            <a:pPr marL="285750" indent="-285750">
              <a:buFont typeface="Arial" panose="020B0604020202020204" pitchFamily="34" charset="0"/>
              <a:buChar char="•"/>
            </a:pPr>
            <a:r>
              <a:rPr lang="en-US" dirty="0"/>
              <a:t>In addition, for setup 3, the cooling force decays quickly with transverse offset.</a:t>
            </a:r>
          </a:p>
        </p:txBody>
      </p:sp>
    </p:spTree>
    <p:extLst>
      <p:ext uri="{BB962C8B-B14F-4D97-AF65-F5344CB8AC3E}">
        <p14:creationId xmlns:p14="http://schemas.microsoft.com/office/powerpoint/2010/main" val="7963097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A98E5-7B67-4833-38A1-8D37F34B95F3}"/>
              </a:ext>
            </a:extLst>
          </p:cNvPr>
          <p:cNvSpPr>
            <a:spLocks noGrp="1"/>
          </p:cNvSpPr>
          <p:nvPr>
            <p:ph type="title"/>
          </p:nvPr>
        </p:nvSpPr>
        <p:spPr/>
        <p:txBody>
          <a:bodyPr/>
          <a:lstStyle/>
          <a:p>
            <a:r>
              <a:rPr lang="en-US" dirty="0"/>
              <a:t>Comparison of three PCA schemes</a:t>
            </a:r>
          </a:p>
        </p:txBody>
      </p:sp>
      <p:sp>
        <p:nvSpPr>
          <p:cNvPr id="4" name="Slide Number Placeholder 3">
            <a:extLst>
              <a:ext uri="{FF2B5EF4-FFF2-40B4-BE49-F238E27FC236}">
                <a16:creationId xmlns:a16="http://schemas.microsoft.com/office/drawing/2014/main" id="{26B2B168-4F5F-9811-69CA-0D2F59719E7E}"/>
              </a:ext>
            </a:extLst>
          </p:cNvPr>
          <p:cNvSpPr>
            <a:spLocks noGrp="1"/>
          </p:cNvSpPr>
          <p:nvPr>
            <p:ph type="sldNum" sz="quarter" idx="4"/>
          </p:nvPr>
        </p:nvSpPr>
        <p:spPr/>
        <p:txBody>
          <a:bodyPr/>
          <a:lstStyle/>
          <a:p>
            <a:fld id="{933A556B-7C63-244D-9B7C-B0EA8042B330}" type="slidenum">
              <a:rPr lang="en-US" smtClean="0"/>
              <a:pPr/>
              <a:t>18</a:t>
            </a:fld>
            <a:endParaRPr lang="en-US" dirty="0"/>
          </a:p>
        </p:txBody>
      </p:sp>
      <p:pic>
        <p:nvPicPr>
          <p:cNvPr id="7" name="Picture 6" descr="Chart, line chart&#10;&#10;AI-generated content may be incorrect.">
            <a:extLst>
              <a:ext uri="{FF2B5EF4-FFF2-40B4-BE49-F238E27FC236}">
                <a16:creationId xmlns:a16="http://schemas.microsoft.com/office/drawing/2014/main" id="{7EEB2165-733B-5E5C-D6AD-A2AF63B609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2569" y="2686153"/>
            <a:ext cx="5363085" cy="4019553"/>
          </a:xfrm>
          <a:prstGeom prst="rect">
            <a:avLst/>
          </a:prstGeom>
        </p:spPr>
      </p:pic>
      <p:sp>
        <p:nvSpPr>
          <p:cNvPr id="3" name="TextBox 2">
            <a:extLst>
              <a:ext uri="{FF2B5EF4-FFF2-40B4-BE49-F238E27FC236}">
                <a16:creationId xmlns:a16="http://schemas.microsoft.com/office/drawing/2014/main" id="{338BAAE5-4D59-666A-F41C-8AC1EF88779C}"/>
              </a:ext>
            </a:extLst>
          </p:cNvPr>
          <p:cNvSpPr txBox="1"/>
          <p:nvPr/>
        </p:nvSpPr>
        <p:spPr>
          <a:xfrm>
            <a:off x="745435" y="1485824"/>
            <a:ext cx="10701130" cy="923330"/>
          </a:xfrm>
          <a:prstGeom prst="rect">
            <a:avLst/>
          </a:prstGeom>
          <a:noFill/>
        </p:spPr>
        <p:txBody>
          <a:bodyPr wrap="square" rtlCol="0">
            <a:spAutoFit/>
          </a:bodyPr>
          <a:lstStyle/>
          <a:p>
            <a:pPr marL="285750" indent="-285750">
              <a:buFont typeface="Arial" panose="020B0604020202020204" pitchFamily="34" charset="0"/>
              <a:buChar char="•"/>
            </a:pPr>
            <a:r>
              <a:rPr lang="en-US" dirty="0"/>
              <a:t>Setup 1 looks most promising out of the three setups;</a:t>
            </a:r>
          </a:p>
          <a:p>
            <a:pPr marL="285750" indent="-285750">
              <a:buFont typeface="Arial" panose="020B0604020202020204" pitchFamily="34" charset="0"/>
              <a:buChar char="•"/>
            </a:pPr>
            <a:r>
              <a:rPr lang="en-US" dirty="0"/>
              <a:t>Cooling performance from setup 3 become much worse since not only the amplitude of the cooling force become smaller, the cooling force also decays quicker with the transverse offset of the ion.</a:t>
            </a:r>
          </a:p>
        </p:txBody>
      </p:sp>
    </p:spTree>
    <p:extLst>
      <p:ext uri="{BB962C8B-B14F-4D97-AF65-F5344CB8AC3E}">
        <p14:creationId xmlns:p14="http://schemas.microsoft.com/office/powerpoint/2010/main" val="26087241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EEE4F-E236-B2D6-AC61-45325362577F}"/>
              </a:ext>
            </a:extLst>
          </p:cNvPr>
          <p:cNvSpPr>
            <a:spLocks noGrp="1"/>
          </p:cNvSpPr>
          <p:nvPr>
            <p:ph type="title"/>
          </p:nvPr>
        </p:nvSpPr>
        <p:spPr>
          <a:xfrm>
            <a:off x="571500" y="179825"/>
            <a:ext cx="10999839" cy="600787"/>
          </a:xfrm>
        </p:spPr>
        <p:txBody>
          <a:bodyPr>
            <a:normAutofit fontScale="90000"/>
          </a:bodyPr>
          <a:lstStyle/>
          <a:p>
            <a:r>
              <a:rPr lang="en-US" dirty="0"/>
              <a:t>Tolerance on noise in electrons</a:t>
            </a:r>
          </a:p>
        </p:txBody>
      </p:sp>
      <p:pic>
        <p:nvPicPr>
          <p:cNvPr id="5" name="Content Placeholder 4">
            <a:extLst>
              <a:ext uri="{FF2B5EF4-FFF2-40B4-BE49-F238E27FC236}">
                <a16:creationId xmlns:a16="http://schemas.microsoft.com/office/drawing/2014/main" id="{55E97E82-33AB-6BBC-D34D-023380E2BE5E}"/>
              </a:ext>
            </a:extLst>
          </p:cNvPr>
          <p:cNvPicPr>
            <a:picLocks noGrp="1" noChangeAspect="1"/>
          </p:cNvPicPr>
          <p:nvPr>
            <p:ph idx="1"/>
          </p:nvPr>
        </p:nvPicPr>
        <p:blipFill>
          <a:blip r:embed="rId2"/>
          <a:stretch>
            <a:fillRect/>
          </a:stretch>
        </p:blipFill>
        <p:spPr>
          <a:xfrm>
            <a:off x="6175513" y="1240389"/>
            <a:ext cx="5788014" cy="4679675"/>
          </a:xfrm>
          <a:prstGeom prst="rect">
            <a:avLst/>
          </a:prstGeom>
        </p:spPr>
      </p:pic>
      <p:sp>
        <p:nvSpPr>
          <p:cNvPr id="4" name="Slide Number Placeholder 3">
            <a:extLst>
              <a:ext uri="{FF2B5EF4-FFF2-40B4-BE49-F238E27FC236}">
                <a16:creationId xmlns:a16="http://schemas.microsoft.com/office/drawing/2014/main" id="{F81B5259-2E96-3D2B-01A6-71FF3A35BFED}"/>
              </a:ext>
            </a:extLst>
          </p:cNvPr>
          <p:cNvSpPr>
            <a:spLocks noGrp="1"/>
          </p:cNvSpPr>
          <p:nvPr>
            <p:ph type="sldNum" sz="quarter" idx="4"/>
          </p:nvPr>
        </p:nvSpPr>
        <p:spPr/>
        <p:txBody>
          <a:bodyPr/>
          <a:lstStyle/>
          <a:p>
            <a:fld id="{933A556B-7C63-244D-9B7C-B0EA8042B330}" type="slidenum">
              <a:rPr lang="en-US" smtClean="0"/>
              <a:pPr/>
              <a:t>19</a:t>
            </a:fld>
            <a:endParaRPr lang="en-US" dirty="0"/>
          </a:p>
        </p:txBody>
      </p:sp>
      <p:graphicFrame>
        <p:nvGraphicFramePr>
          <p:cNvPr id="6" name="Object 5">
            <a:extLst>
              <a:ext uri="{FF2B5EF4-FFF2-40B4-BE49-F238E27FC236}">
                <a16:creationId xmlns:a16="http://schemas.microsoft.com/office/drawing/2014/main" id="{86F72F42-0349-FD33-EF0B-51E89522EBAE}"/>
              </a:ext>
            </a:extLst>
          </p:cNvPr>
          <p:cNvGraphicFramePr>
            <a:graphicFrameLocks noChangeAspect="1"/>
          </p:cNvGraphicFramePr>
          <p:nvPr>
            <p:extLst>
              <p:ext uri="{D42A27DB-BD31-4B8C-83A1-F6EECF244321}">
                <p14:modId xmlns:p14="http://schemas.microsoft.com/office/powerpoint/2010/main" val="3653537062"/>
              </p:ext>
            </p:extLst>
          </p:nvPr>
        </p:nvGraphicFramePr>
        <p:xfrm>
          <a:off x="583787" y="3075815"/>
          <a:ext cx="4803264" cy="883971"/>
        </p:xfrm>
        <a:graphic>
          <a:graphicData uri="http://schemas.openxmlformats.org/presentationml/2006/ole">
            <mc:AlternateContent xmlns:mc="http://schemas.openxmlformats.org/markup-compatibility/2006">
              <mc:Choice xmlns:v="urn:schemas-microsoft-com:vml" Requires="v">
                <p:oleObj name="Equation" r:id="rId3" imgW="2895480" imgH="533160" progId="Equation.DSMT4">
                  <p:embed/>
                </p:oleObj>
              </mc:Choice>
              <mc:Fallback>
                <p:oleObj name="Equation" r:id="rId3" imgW="2895480" imgH="533160" progId="Equation.DSMT4">
                  <p:embed/>
                  <p:pic>
                    <p:nvPicPr>
                      <p:cNvPr id="19" name="Object 18">
                        <a:extLst>
                          <a:ext uri="{FF2B5EF4-FFF2-40B4-BE49-F238E27FC236}">
                            <a16:creationId xmlns:a16="http://schemas.microsoft.com/office/drawing/2014/main" id="{624B85C0-C9C5-E63A-1602-EF500120A196}"/>
                          </a:ext>
                        </a:extLst>
                      </p:cNvPr>
                      <p:cNvPicPr/>
                      <p:nvPr/>
                    </p:nvPicPr>
                    <p:blipFill>
                      <a:blip r:embed="rId4"/>
                      <a:stretch>
                        <a:fillRect/>
                      </a:stretch>
                    </p:blipFill>
                    <p:spPr>
                      <a:xfrm>
                        <a:off x="583787" y="3075815"/>
                        <a:ext cx="4803264" cy="883971"/>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390EC01B-848C-3D84-361C-A93B51B0D13E}"/>
              </a:ext>
            </a:extLst>
          </p:cNvPr>
          <p:cNvSpPr txBox="1"/>
          <p:nvPr/>
        </p:nvSpPr>
        <p:spPr>
          <a:xfrm>
            <a:off x="307986" y="974501"/>
            <a:ext cx="5788014" cy="2031325"/>
          </a:xfrm>
          <a:prstGeom prst="rect">
            <a:avLst/>
          </a:prstGeom>
          <a:noFill/>
        </p:spPr>
        <p:txBody>
          <a:bodyPr wrap="square" rtlCol="0">
            <a:spAutoFit/>
          </a:bodyPr>
          <a:lstStyle/>
          <a:p>
            <a:pPr marL="285750" indent="-285750">
              <a:buFont typeface="Arial" panose="020B0604020202020204" pitchFamily="34" charset="0"/>
              <a:buChar char="•"/>
            </a:pPr>
            <a:r>
              <a:rPr lang="en-US" dirty="0"/>
              <a:t>In the presence of excess noise in the electron beam, the diffusive kicks due to the </a:t>
            </a:r>
            <a:r>
              <a:rPr lang="en-US" dirty="0" err="1"/>
              <a:t>neighbour</a:t>
            </a:r>
            <a:r>
              <a:rPr lang="en-US" dirty="0"/>
              <a:t> electrons become larger.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To implement this effects into the ion tracking, a factor R is introduced into the </a:t>
            </a:r>
            <a:r>
              <a:rPr lang="en-US" dirty="0" err="1"/>
              <a:t>CeC</a:t>
            </a:r>
            <a:r>
              <a:rPr lang="en-US" dirty="0"/>
              <a:t> updates algorithm</a:t>
            </a:r>
          </a:p>
        </p:txBody>
      </p:sp>
      <p:graphicFrame>
        <p:nvGraphicFramePr>
          <p:cNvPr id="8" name="Object 7">
            <a:extLst>
              <a:ext uri="{FF2B5EF4-FFF2-40B4-BE49-F238E27FC236}">
                <a16:creationId xmlns:a16="http://schemas.microsoft.com/office/drawing/2014/main" id="{8FBF6CFC-D935-D6B3-2351-2EF49CAFCA75}"/>
              </a:ext>
            </a:extLst>
          </p:cNvPr>
          <p:cNvGraphicFramePr>
            <a:graphicFrameLocks noChangeAspect="1"/>
          </p:cNvGraphicFramePr>
          <p:nvPr>
            <p:extLst>
              <p:ext uri="{D42A27DB-BD31-4B8C-83A1-F6EECF244321}">
                <p14:modId xmlns:p14="http://schemas.microsoft.com/office/powerpoint/2010/main" val="598386634"/>
              </p:ext>
            </p:extLst>
          </p:nvPr>
        </p:nvGraphicFramePr>
        <p:xfrm>
          <a:off x="537887" y="3959786"/>
          <a:ext cx="2068513" cy="646112"/>
        </p:xfrm>
        <a:graphic>
          <a:graphicData uri="http://schemas.openxmlformats.org/presentationml/2006/ole">
            <mc:AlternateContent xmlns:mc="http://schemas.openxmlformats.org/markup-compatibility/2006">
              <mc:Choice xmlns:v="urn:schemas-microsoft-com:vml" Requires="v">
                <p:oleObj name="Equation" r:id="rId5" imgW="1295280" imgH="406080" progId="Equation.DSMT4">
                  <p:embed/>
                </p:oleObj>
              </mc:Choice>
              <mc:Fallback>
                <p:oleObj name="Equation" r:id="rId5" imgW="1295280" imgH="406080" progId="Equation.DSMT4">
                  <p:embed/>
                  <p:pic>
                    <p:nvPicPr>
                      <p:cNvPr id="0" name=""/>
                      <p:cNvPicPr/>
                      <p:nvPr/>
                    </p:nvPicPr>
                    <p:blipFill>
                      <a:blip r:embed="rId6"/>
                      <a:stretch>
                        <a:fillRect/>
                      </a:stretch>
                    </p:blipFill>
                    <p:spPr>
                      <a:xfrm>
                        <a:off x="537887" y="3959786"/>
                        <a:ext cx="2068513" cy="646112"/>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9B804C9B-BCD7-7C01-FD68-B0C99BA890D3}"/>
              </a:ext>
            </a:extLst>
          </p:cNvPr>
          <p:cNvSpPr txBox="1"/>
          <p:nvPr/>
        </p:nvSpPr>
        <p:spPr>
          <a:xfrm>
            <a:off x="228473" y="4745876"/>
            <a:ext cx="6162388" cy="1477328"/>
          </a:xfrm>
          <a:prstGeom prst="rect">
            <a:avLst/>
          </a:prstGeom>
          <a:noFill/>
        </p:spPr>
        <p:txBody>
          <a:bodyPr wrap="square" rtlCol="0">
            <a:spAutoFit/>
          </a:bodyPr>
          <a:lstStyle/>
          <a:p>
            <a:pPr marL="285750" indent="-285750">
              <a:buFont typeface="Arial" panose="020B0604020202020204" pitchFamily="34" charset="0"/>
              <a:buChar char="•"/>
            </a:pPr>
            <a:r>
              <a:rPr lang="en-US" dirty="0"/>
              <a:t>The effects from the noises in the electrons are weaker than what they were for the FEL-based </a:t>
            </a:r>
            <a:r>
              <a:rPr lang="en-US" dirty="0" err="1"/>
              <a:t>CeC</a:t>
            </a:r>
            <a:r>
              <a:rPr lang="en-US" dirty="0"/>
              <a:t>, since the coherent length is significantly shorter in the PCA-based </a:t>
            </a:r>
            <a:r>
              <a:rPr lang="en-US" dirty="0" err="1"/>
              <a:t>CeC</a:t>
            </a:r>
            <a:r>
              <a:rPr lang="en-US" dirty="0"/>
              <a:t>. (0.5 mm in FEL-based </a:t>
            </a:r>
            <a:r>
              <a:rPr lang="en-US" dirty="0" err="1"/>
              <a:t>CeC</a:t>
            </a:r>
            <a:r>
              <a:rPr lang="en-US" dirty="0"/>
              <a:t> and ~0.02 mm in PCA-based </a:t>
            </a:r>
            <a:r>
              <a:rPr lang="en-US" dirty="0" err="1"/>
              <a:t>CeC</a:t>
            </a:r>
            <a:r>
              <a:rPr lang="en-US" dirty="0"/>
              <a:t>)</a:t>
            </a:r>
          </a:p>
        </p:txBody>
      </p:sp>
    </p:spTree>
    <p:extLst>
      <p:ext uri="{BB962C8B-B14F-4D97-AF65-F5344CB8AC3E}">
        <p14:creationId xmlns:p14="http://schemas.microsoft.com/office/powerpoint/2010/main" val="833952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F4062-1263-6A38-C403-8A95D2D44B4C}"/>
              </a:ext>
            </a:extLst>
          </p:cNvPr>
          <p:cNvSpPr>
            <a:spLocks noGrp="1"/>
          </p:cNvSpPr>
          <p:nvPr>
            <p:ph type="title"/>
          </p:nvPr>
        </p:nvSpPr>
        <p:spPr>
          <a:xfrm>
            <a:off x="571500" y="365126"/>
            <a:ext cx="11049000" cy="1066110"/>
          </a:xfrm>
        </p:spPr>
        <p:txBody>
          <a:bodyPr/>
          <a:lstStyle/>
          <a:p>
            <a:r>
              <a:rPr lang="en-US" dirty="0"/>
              <a:t>Outline</a:t>
            </a:r>
          </a:p>
        </p:txBody>
      </p:sp>
      <p:sp>
        <p:nvSpPr>
          <p:cNvPr id="3" name="Content Placeholder 2">
            <a:extLst>
              <a:ext uri="{FF2B5EF4-FFF2-40B4-BE49-F238E27FC236}">
                <a16:creationId xmlns:a16="http://schemas.microsoft.com/office/drawing/2014/main" id="{7D4C8218-D308-09FC-4F87-7FE5649EF02A}"/>
              </a:ext>
            </a:extLst>
          </p:cNvPr>
          <p:cNvSpPr>
            <a:spLocks noGrp="1"/>
          </p:cNvSpPr>
          <p:nvPr>
            <p:ph idx="1"/>
          </p:nvPr>
        </p:nvSpPr>
        <p:spPr>
          <a:xfrm>
            <a:off x="326796" y="1541601"/>
            <a:ext cx="11538408" cy="4537468"/>
          </a:xfrm>
        </p:spPr>
        <p:txBody>
          <a:bodyPr vert="horz" lIns="91440" tIns="45720" rIns="91440" bIns="45720" rtlCol="0" anchor="t">
            <a:normAutofit fontScale="92500" lnSpcReduction="20000"/>
          </a:bodyPr>
          <a:lstStyle/>
          <a:p>
            <a:pPr marL="457200" indent="-457200">
              <a:buFont typeface="Wingdings" panose="05000000000000000000" pitchFamily="2" charset="2"/>
              <a:buChar char="q"/>
            </a:pPr>
            <a:r>
              <a:rPr lang="en-US" dirty="0"/>
              <a:t>Introduction</a:t>
            </a:r>
          </a:p>
          <a:p>
            <a:pPr lvl="1">
              <a:buFont typeface="Arial" panose="02070309020205020404" pitchFamily="49" charset="0"/>
              <a:buChar char="•"/>
            </a:pPr>
            <a:r>
              <a:rPr lang="en-US" dirty="0"/>
              <a:t>Coherent electron cooling (</a:t>
            </a:r>
            <a:r>
              <a:rPr lang="en-US" dirty="0" err="1"/>
              <a:t>CeC</a:t>
            </a:r>
            <a:r>
              <a:rPr lang="en-US" dirty="0"/>
              <a:t>)</a:t>
            </a:r>
            <a:endParaRPr lang="en-US">
              <a:cs typeface="Arial" panose="020B0604020202020204"/>
            </a:endParaRPr>
          </a:p>
          <a:p>
            <a:pPr lvl="1">
              <a:buFont typeface="Arial" panose="02070309020205020404" pitchFamily="49" charset="0"/>
              <a:buChar char="•"/>
            </a:pPr>
            <a:r>
              <a:rPr lang="en-US" dirty="0"/>
              <a:t>Plasma cascade amplifier (PCA)</a:t>
            </a:r>
            <a:endParaRPr lang="en-US">
              <a:cs typeface="Arial" panose="020B0604020202020204"/>
            </a:endParaRPr>
          </a:p>
          <a:p>
            <a:pPr lvl="1">
              <a:buFont typeface="Arial" panose="02070309020205020404" pitchFamily="49" charset="0"/>
              <a:buChar char="•"/>
            </a:pPr>
            <a:r>
              <a:rPr lang="en-US" dirty="0" err="1"/>
              <a:t>CeC</a:t>
            </a:r>
            <a:r>
              <a:rPr lang="en-US" dirty="0"/>
              <a:t> experiment at RHIC</a:t>
            </a:r>
            <a:endParaRPr lang="en-US">
              <a:cs typeface="Arial" panose="020B0604020202020204"/>
            </a:endParaRPr>
          </a:p>
          <a:p>
            <a:pPr marL="457200" indent="-457200">
              <a:buFont typeface="Wingdings" panose="05000000000000000000" pitchFamily="2" charset="2"/>
              <a:buChar char="q"/>
            </a:pPr>
            <a:r>
              <a:rPr lang="en-US"/>
              <a:t>The </a:t>
            </a:r>
            <a:r>
              <a:rPr lang="en-US" dirty="0"/>
              <a:t>simulation of </a:t>
            </a:r>
            <a:r>
              <a:rPr lang="en-US"/>
              <a:t>the </a:t>
            </a:r>
            <a:r>
              <a:rPr lang="en-US" dirty="0"/>
              <a:t>PCA-based </a:t>
            </a:r>
            <a:r>
              <a:rPr lang="en-US" dirty="0" err="1"/>
              <a:t>CeC</a:t>
            </a:r>
            <a:r>
              <a:rPr lang="en-US"/>
              <a:t> experiment</a:t>
            </a:r>
            <a:endParaRPr lang="en-US">
              <a:cs typeface="Arial"/>
            </a:endParaRPr>
          </a:p>
          <a:p>
            <a:pPr lvl="1">
              <a:buFont typeface="Arial" panose="02070309020205020404" pitchFamily="49" charset="0"/>
              <a:buChar char="•"/>
            </a:pPr>
            <a:r>
              <a:rPr lang="en-US"/>
              <a:t>Overall structure</a:t>
            </a:r>
            <a:endParaRPr lang="en-US">
              <a:cs typeface="Arial"/>
            </a:endParaRPr>
          </a:p>
          <a:p>
            <a:pPr lvl="1">
              <a:buFont typeface="Arial" panose="02070309020205020404" pitchFamily="49" charset="0"/>
              <a:buChar char="•"/>
            </a:pPr>
            <a:r>
              <a:rPr lang="en-US"/>
              <a:t>Ion tracking procedures</a:t>
            </a:r>
            <a:endParaRPr lang="en-US">
              <a:cs typeface="Arial"/>
            </a:endParaRPr>
          </a:p>
          <a:p>
            <a:pPr lvl="1">
              <a:buFont typeface="Arial" panose="02070309020205020404" pitchFamily="49" charset="0"/>
              <a:buChar char="•"/>
            </a:pPr>
            <a:r>
              <a:rPr lang="en-US" dirty="0"/>
              <a:t>Implementing the dependance of the cooling force on the ion’s </a:t>
            </a:r>
            <a:r>
              <a:rPr lang="en-US"/>
              <a:t>3D </a:t>
            </a:r>
            <a:r>
              <a:rPr lang="en-US" dirty="0"/>
              <a:t>location</a:t>
            </a:r>
            <a:endParaRPr lang="en-US">
              <a:cs typeface="Arial"/>
            </a:endParaRPr>
          </a:p>
          <a:p>
            <a:pPr marL="457200" indent="-457200">
              <a:buFont typeface="Wingdings" panose="05000000000000000000" pitchFamily="2" charset="2"/>
              <a:buChar char="q"/>
            </a:pPr>
            <a:r>
              <a:rPr lang="en-US"/>
              <a:t>Results </a:t>
            </a:r>
            <a:r>
              <a:rPr lang="en-US" dirty="0"/>
              <a:t>for the </a:t>
            </a:r>
            <a:r>
              <a:rPr lang="en-US"/>
              <a:t>PCA-based </a:t>
            </a:r>
            <a:r>
              <a:rPr lang="en-US" dirty="0" err="1"/>
              <a:t>CeC</a:t>
            </a:r>
            <a:r>
              <a:rPr lang="en-US" dirty="0"/>
              <a:t> experiment </a:t>
            </a:r>
            <a:r>
              <a:rPr lang="en-US"/>
              <a:t>in the new beam energy</a:t>
            </a:r>
            <a:endParaRPr lang="en-US">
              <a:cs typeface="Arial"/>
            </a:endParaRPr>
          </a:p>
          <a:p>
            <a:pPr lvl="1">
              <a:buFont typeface="Arial" panose="02070309020205020404" pitchFamily="49" charset="0"/>
              <a:buChar char="•"/>
            </a:pPr>
            <a:r>
              <a:rPr lang="en-US"/>
              <a:t>Comparing results </a:t>
            </a:r>
            <a:r>
              <a:rPr lang="en-US" dirty="0"/>
              <a:t>for </a:t>
            </a:r>
            <a:r>
              <a:rPr lang="en-US"/>
              <a:t>the three PCA setups</a:t>
            </a:r>
            <a:endParaRPr lang="en-US">
              <a:cs typeface="Arial"/>
            </a:endParaRPr>
          </a:p>
          <a:p>
            <a:pPr lvl="1">
              <a:buFont typeface="Arial" panose="02070309020205020404" pitchFamily="49" charset="0"/>
              <a:buChar char="•"/>
            </a:pPr>
            <a:r>
              <a:rPr lang="en-US"/>
              <a:t>Tolerance on the noises in the electrons</a:t>
            </a:r>
            <a:endParaRPr lang="en-US">
              <a:cs typeface="Arial" panose="020B0604020202020204"/>
            </a:endParaRPr>
          </a:p>
          <a:p>
            <a:pPr lvl="1">
              <a:buFont typeface="Arial" panose="02070309020205020404" pitchFamily="49" charset="0"/>
              <a:buChar char="•"/>
            </a:pPr>
            <a:r>
              <a:rPr lang="en-US">
                <a:cs typeface="Arial" panose="020B0604020202020204"/>
              </a:rPr>
              <a:t>Tolerance on the energy jitter of the electron bunches</a:t>
            </a:r>
            <a:endParaRPr lang="en-US"/>
          </a:p>
          <a:p>
            <a:pPr marL="457200" indent="-457200">
              <a:buFont typeface="Wingdings" panose="05000000000000000000" pitchFamily="2" charset="2"/>
              <a:buChar char="q"/>
            </a:pPr>
            <a:r>
              <a:rPr lang="en-US" dirty="0"/>
              <a:t>Summary</a:t>
            </a:r>
            <a:endParaRPr lang="en-US">
              <a:cs typeface="Arial"/>
            </a:endParaRPr>
          </a:p>
          <a:p>
            <a:pPr lvl="1">
              <a:buFont typeface="Courier New" panose="02070309020205020404" pitchFamily="49" charset="0"/>
              <a:buChar char="o"/>
            </a:pPr>
            <a:endParaRPr lang="en-US" dirty="0"/>
          </a:p>
        </p:txBody>
      </p:sp>
      <p:sp>
        <p:nvSpPr>
          <p:cNvPr id="4" name="Slide Number Placeholder 3">
            <a:extLst>
              <a:ext uri="{FF2B5EF4-FFF2-40B4-BE49-F238E27FC236}">
                <a16:creationId xmlns:a16="http://schemas.microsoft.com/office/drawing/2014/main" id="{AAA35127-EAD6-E30D-D670-1EFD6815D9D4}"/>
              </a:ext>
            </a:extLst>
          </p:cNvPr>
          <p:cNvSpPr>
            <a:spLocks noGrp="1"/>
          </p:cNvSpPr>
          <p:nvPr>
            <p:ph type="sldNum" sz="quarter" idx="12"/>
          </p:nvPr>
        </p:nvSpPr>
        <p:spPr>
          <a:xfrm>
            <a:off x="9335429" y="12640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BA2A5A8-C6F8-4902-A4E6-D3514CFCEC88}" type="slidenum">
              <a:rPr lang="en-US" smtClean="0"/>
              <a:pPr/>
              <a:t>2</a:t>
            </a:fld>
            <a:endParaRPr lang="en-US" sz="2000" dirty="0"/>
          </a:p>
        </p:txBody>
      </p:sp>
    </p:spTree>
    <p:extLst>
      <p:ext uri="{BB962C8B-B14F-4D97-AF65-F5344CB8AC3E}">
        <p14:creationId xmlns:p14="http://schemas.microsoft.com/office/powerpoint/2010/main" val="6722294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5C8C3-3C73-9052-E145-7A7FF00331BB}"/>
              </a:ext>
            </a:extLst>
          </p:cNvPr>
          <p:cNvSpPr>
            <a:spLocks noGrp="1"/>
          </p:cNvSpPr>
          <p:nvPr>
            <p:ph type="title"/>
          </p:nvPr>
        </p:nvSpPr>
        <p:spPr>
          <a:xfrm>
            <a:off x="571500" y="365125"/>
            <a:ext cx="11049000" cy="1026353"/>
          </a:xfrm>
        </p:spPr>
        <p:txBody>
          <a:bodyPr/>
          <a:lstStyle/>
          <a:p>
            <a:r>
              <a:rPr lang="en-US" dirty="0">
                <a:cs typeface="Arial"/>
              </a:rPr>
              <a:t>Tolerance on the energy jitter</a:t>
            </a:r>
            <a:endParaRPr lang="en-US" dirty="0"/>
          </a:p>
        </p:txBody>
      </p:sp>
      <p:pic>
        <p:nvPicPr>
          <p:cNvPr id="5" name="Content Placeholder 4">
            <a:extLst>
              <a:ext uri="{FF2B5EF4-FFF2-40B4-BE49-F238E27FC236}">
                <a16:creationId xmlns:a16="http://schemas.microsoft.com/office/drawing/2014/main" id="{6CB34F45-7493-F21E-08A8-F4EB75169C0C}"/>
              </a:ext>
            </a:extLst>
          </p:cNvPr>
          <p:cNvPicPr>
            <a:picLocks noGrp="1" noChangeAspect="1"/>
          </p:cNvPicPr>
          <p:nvPr>
            <p:ph idx="1"/>
          </p:nvPr>
        </p:nvPicPr>
        <p:blipFill>
          <a:blip r:embed="rId2"/>
          <a:stretch>
            <a:fillRect/>
          </a:stretch>
        </p:blipFill>
        <p:spPr>
          <a:xfrm>
            <a:off x="2781170" y="2061813"/>
            <a:ext cx="5849277" cy="4686507"/>
          </a:xfrm>
          <a:prstGeom prst="rect">
            <a:avLst/>
          </a:prstGeom>
        </p:spPr>
      </p:pic>
      <p:sp>
        <p:nvSpPr>
          <p:cNvPr id="4" name="Slide Number Placeholder 3">
            <a:extLst>
              <a:ext uri="{FF2B5EF4-FFF2-40B4-BE49-F238E27FC236}">
                <a16:creationId xmlns:a16="http://schemas.microsoft.com/office/drawing/2014/main" id="{14D17837-CED5-168F-C0BB-B9278CF74C92}"/>
              </a:ext>
            </a:extLst>
          </p:cNvPr>
          <p:cNvSpPr>
            <a:spLocks noGrp="1"/>
          </p:cNvSpPr>
          <p:nvPr>
            <p:ph type="sldNum" sz="quarter" idx="4"/>
          </p:nvPr>
        </p:nvSpPr>
        <p:spPr/>
        <p:txBody>
          <a:bodyPr/>
          <a:lstStyle/>
          <a:p>
            <a:fld id="{933A556B-7C63-244D-9B7C-B0EA8042B330}" type="slidenum">
              <a:rPr lang="en-US" smtClean="0"/>
              <a:pPr/>
              <a:t>20</a:t>
            </a:fld>
            <a:endParaRPr lang="en-US"/>
          </a:p>
        </p:txBody>
      </p:sp>
      <p:sp>
        <p:nvSpPr>
          <p:cNvPr id="3" name="TextBox 2">
            <a:extLst>
              <a:ext uri="{FF2B5EF4-FFF2-40B4-BE49-F238E27FC236}">
                <a16:creationId xmlns:a16="http://schemas.microsoft.com/office/drawing/2014/main" id="{A3D4826C-4CAE-90C2-CC52-CC203A0F2C26}"/>
              </a:ext>
            </a:extLst>
          </p:cNvPr>
          <p:cNvSpPr txBox="1"/>
          <p:nvPr/>
        </p:nvSpPr>
        <p:spPr>
          <a:xfrm>
            <a:off x="735496" y="1232452"/>
            <a:ext cx="11049000" cy="646331"/>
          </a:xfrm>
          <a:prstGeom prst="rect">
            <a:avLst/>
          </a:prstGeom>
          <a:noFill/>
        </p:spPr>
        <p:txBody>
          <a:bodyPr wrap="square" rtlCol="0">
            <a:spAutoFit/>
          </a:bodyPr>
          <a:lstStyle/>
          <a:p>
            <a:r>
              <a:rPr lang="en-US" dirty="0"/>
              <a:t>If the presence of the energy jitter in the electron bunches, the relative position of the cooling wake will shift around w.r.t the ion to be cooled and hence reduce the cooling efficiency. </a:t>
            </a:r>
          </a:p>
        </p:txBody>
      </p:sp>
    </p:spTree>
    <p:extLst>
      <p:ext uri="{BB962C8B-B14F-4D97-AF65-F5344CB8AC3E}">
        <p14:creationId xmlns:p14="http://schemas.microsoft.com/office/powerpoint/2010/main" val="27716785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E6945-069C-1D29-42F1-BF6F1255401B}"/>
              </a:ext>
            </a:extLst>
          </p:cNvPr>
          <p:cNvSpPr>
            <a:spLocks noGrp="1"/>
          </p:cNvSpPr>
          <p:nvPr>
            <p:ph type="title"/>
          </p:nvPr>
        </p:nvSpPr>
        <p:spPr>
          <a:xfrm>
            <a:off x="571500" y="186739"/>
            <a:ext cx="11036710" cy="981435"/>
          </a:xfrm>
        </p:spPr>
        <p:txBody>
          <a:bodyPr/>
          <a:lstStyle/>
          <a:p>
            <a:r>
              <a:rPr lang="en-US" dirty="0"/>
              <a:t>Summary</a:t>
            </a:r>
          </a:p>
        </p:txBody>
      </p:sp>
      <p:sp>
        <p:nvSpPr>
          <p:cNvPr id="3" name="TextBox 2">
            <a:extLst>
              <a:ext uri="{FF2B5EF4-FFF2-40B4-BE49-F238E27FC236}">
                <a16:creationId xmlns:a16="http://schemas.microsoft.com/office/drawing/2014/main" id="{1B615158-9A5D-DBD2-AED7-30A6303A5204}"/>
              </a:ext>
            </a:extLst>
          </p:cNvPr>
          <p:cNvSpPr txBox="1"/>
          <p:nvPr/>
        </p:nvSpPr>
        <p:spPr>
          <a:xfrm>
            <a:off x="386197" y="1007669"/>
            <a:ext cx="11660711" cy="4893647"/>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sz="2400" dirty="0"/>
              <a:t>According to simulations with SPACE, the cooling force for the new energy scheme (gamma=19.6) have been increased by a factor of 4, compared with what was simulated for the previous energy scheme (gamma=28.6). In addition, the portion of the electron bunch contributing to cooling has also been increased from 10-15 </a:t>
            </a:r>
            <a:r>
              <a:rPr lang="en-US" sz="2400" dirty="0" err="1"/>
              <a:t>ps</a:t>
            </a:r>
            <a:r>
              <a:rPr lang="en-US" sz="2400" dirty="0"/>
              <a:t> to 22.4 ps.</a:t>
            </a:r>
            <a:endParaRPr lang="en-US" sz="2400" dirty="0">
              <a:cs typeface="Arial"/>
            </a:endParaRPr>
          </a:p>
          <a:p>
            <a:pPr marL="285750" indent="-285750">
              <a:buFont typeface="Arial" panose="020B0604020202020204" pitchFamily="34" charset="0"/>
              <a:buChar char="•"/>
            </a:pPr>
            <a:r>
              <a:rPr lang="en-US" sz="2400" dirty="0"/>
              <a:t>With the significantly increased cooling force and increased portion of electrons participating in cooling, the modification of the profile of the ion bunch due to cooling should be observable after 4 minutes of cooling.</a:t>
            </a:r>
            <a:endParaRPr lang="en-US" sz="2400" dirty="0">
              <a:cs typeface="Arial"/>
            </a:endParaRPr>
          </a:p>
          <a:p>
            <a:pPr marL="285750" indent="-285750">
              <a:buFont typeface="Arial" panose="020B0604020202020204" pitchFamily="34" charset="0"/>
              <a:buChar char="•"/>
            </a:pPr>
            <a:r>
              <a:rPr lang="en-US" sz="2400" dirty="0"/>
              <a:t>The preliminary studies show that the cooling performance in this scheme should not be significantly affected if the noise level in the electrons stays below four times of the Poisson noise.</a:t>
            </a:r>
          </a:p>
          <a:p>
            <a:pPr marL="285750" indent="-285750">
              <a:buFont typeface="Arial" panose="020B0604020202020204" pitchFamily="34" charset="0"/>
              <a:buChar char="•"/>
            </a:pPr>
            <a:r>
              <a:rPr lang="en-US" sz="2400" dirty="0">
                <a:cs typeface="Arial"/>
              </a:rPr>
              <a:t>The energy jitter of the electron beam has to stay below 1e-4 to avoid substantial reduction in the cooling performance.</a:t>
            </a:r>
          </a:p>
        </p:txBody>
      </p:sp>
      <p:sp>
        <p:nvSpPr>
          <p:cNvPr id="4" name="Slide Number Placeholder 3">
            <a:extLst>
              <a:ext uri="{FF2B5EF4-FFF2-40B4-BE49-F238E27FC236}">
                <a16:creationId xmlns:a16="http://schemas.microsoft.com/office/drawing/2014/main" id="{176DF9E2-0B75-103F-A6BB-C7ECFB3A528C}"/>
              </a:ext>
            </a:extLst>
          </p:cNvPr>
          <p:cNvSpPr>
            <a:spLocks noGrp="1"/>
          </p:cNvSpPr>
          <p:nvPr>
            <p:ph type="sldNum" sz="quarter" idx="4"/>
          </p:nvPr>
        </p:nvSpPr>
        <p:spPr/>
        <p:txBody>
          <a:bodyPr/>
          <a:lstStyle/>
          <a:p>
            <a:fld id="{933A556B-7C63-244D-9B7C-B0EA8042B330}" type="slidenum">
              <a:rPr lang="en-US" smtClean="0"/>
              <a:pPr/>
              <a:t>21</a:t>
            </a:fld>
            <a:endParaRPr lang="en-US" dirty="0"/>
          </a:p>
        </p:txBody>
      </p:sp>
    </p:spTree>
    <p:extLst>
      <p:ext uri="{BB962C8B-B14F-4D97-AF65-F5344CB8AC3E}">
        <p14:creationId xmlns:p14="http://schemas.microsoft.com/office/powerpoint/2010/main" val="757753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Arrow Connector 15">
            <a:extLst>
              <a:ext uri="{FF2B5EF4-FFF2-40B4-BE49-F238E27FC236}">
                <a16:creationId xmlns:a16="http://schemas.microsoft.com/office/drawing/2014/main" id="{93ED5325-D60F-455D-8A91-FD1AF9E92F2F}"/>
              </a:ext>
            </a:extLst>
          </p:cNvPr>
          <p:cNvCxnSpPr>
            <a:cxnSpLocks/>
          </p:cNvCxnSpPr>
          <p:nvPr/>
        </p:nvCxnSpPr>
        <p:spPr>
          <a:xfrm>
            <a:off x="7381188" y="1151143"/>
            <a:ext cx="33276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79C9F14A-1B76-4D49-A18F-3DC3D161B9C6}"/>
              </a:ext>
            </a:extLst>
          </p:cNvPr>
          <p:cNvCxnSpPr>
            <a:cxnSpLocks/>
          </p:cNvCxnSpPr>
          <p:nvPr/>
        </p:nvCxnSpPr>
        <p:spPr>
          <a:xfrm>
            <a:off x="1121790" y="1137392"/>
            <a:ext cx="3929731" cy="1375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168E11F5-C215-5E4C-9BB4-023DD372FDB7}"/>
              </a:ext>
            </a:extLst>
          </p:cNvPr>
          <p:cNvSpPr>
            <a:spLocks noGrp="1"/>
          </p:cNvSpPr>
          <p:nvPr>
            <p:ph type="title"/>
          </p:nvPr>
        </p:nvSpPr>
        <p:spPr>
          <a:xfrm>
            <a:off x="180374" y="256805"/>
            <a:ext cx="11531065" cy="654377"/>
          </a:xfrm>
        </p:spPr>
        <p:txBody>
          <a:bodyPr>
            <a:normAutofit/>
          </a:bodyPr>
          <a:lstStyle/>
          <a:p>
            <a:r>
              <a:rPr lang="en-US" sz="3600" dirty="0"/>
              <a:t>Coherent electron Cooling</a:t>
            </a:r>
          </a:p>
        </p:txBody>
      </p:sp>
      <p:pic>
        <p:nvPicPr>
          <p:cNvPr id="7" name="Picture 6">
            <a:extLst>
              <a:ext uri="{FF2B5EF4-FFF2-40B4-BE49-F238E27FC236}">
                <a16:creationId xmlns:a16="http://schemas.microsoft.com/office/drawing/2014/main" id="{938CCE4A-81D9-284F-935F-F53D04B16758}"/>
              </a:ext>
            </a:extLst>
          </p:cNvPr>
          <p:cNvPicPr>
            <a:picLocks noChangeAspect="1"/>
          </p:cNvPicPr>
          <p:nvPr/>
        </p:nvPicPr>
        <p:blipFill>
          <a:blip r:embed="rId2"/>
          <a:stretch>
            <a:fillRect/>
          </a:stretch>
        </p:blipFill>
        <p:spPr>
          <a:xfrm>
            <a:off x="300187" y="1294752"/>
            <a:ext cx="11543227" cy="4134889"/>
          </a:xfrm>
          <a:prstGeom prst="rect">
            <a:avLst/>
          </a:prstGeom>
        </p:spPr>
      </p:pic>
      <p:sp>
        <p:nvSpPr>
          <p:cNvPr id="4" name="Slide Number Placeholder 3">
            <a:extLst>
              <a:ext uri="{FF2B5EF4-FFF2-40B4-BE49-F238E27FC236}">
                <a16:creationId xmlns:a16="http://schemas.microsoft.com/office/drawing/2014/main" id="{051949CD-99AC-4889-BC1B-7046ADD3E9B9}"/>
              </a:ext>
            </a:extLst>
          </p:cNvPr>
          <p:cNvSpPr>
            <a:spLocks noGrp="1"/>
          </p:cNvSpPr>
          <p:nvPr>
            <p:ph type="sldNum" sz="quarter" idx="12"/>
          </p:nvPr>
        </p:nvSpPr>
        <p:spPr>
          <a:xfrm>
            <a:off x="9335429" y="12640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BA2A5A8-C6F8-4902-A4E6-D3514CFCEC88}" type="slidenum">
              <a:rPr lang="en-US" smtClean="0"/>
              <a:pPr/>
              <a:t>3</a:t>
            </a:fld>
            <a:endParaRPr lang="en-US" sz="2000" dirty="0"/>
          </a:p>
        </p:txBody>
      </p:sp>
      <p:sp>
        <p:nvSpPr>
          <p:cNvPr id="8" name="TextBox 7">
            <a:extLst>
              <a:ext uri="{FF2B5EF4-FFF2-40B4-BE49-F238E27FC236}">
                <a16:creationId xmlns:a16="http://schemas.microsoft.com/office/drawing/2014/main" id="{B0AA452D-3601-4B63-ABDD-3C37467CE285}"/>
              </a:ext>
            </a:extLst>
          </p:cNvPr>
          <p:cNvSpPr txBox="1"/>
          <p:nvPr/>
        </p:nvSpPr>
        <p:spPr>
          <a:xfrm>
            <a:off x="1050890" y="5020091"/>
            <a:ext cx="3426226" cy="923330"/>
          </a:xfrm>
          <a:prstGeom prst="rect">
            <a:avLst/>
          </a:prstGeom>
          <a:noFill/>
        </p:spPr>
        <p:txBody>
          <a:bodyPr wrap="square">
            <a:spAutoFit/>
          </a:bodyPr>
          <a:lstStyle/>
          <a:p>
            <a:pPr lvl="1" algn="ctr"/>
            <a:r>
              <a:rPr lang="en-US" sz="1800" b="1" dirty="0">
                <a:solidFill>
                  <a:srgbClr val="3399FF"/>
                </a:solidFill>
              </a:rPr>
              <a:t>Part1. Hadrons create density modulation in co-propagating electron beam</a:t>
            </a:r>
          </a:p>
        </p:txBody>
      </p:sp>
      <p:sp>
        <p:nvSpPr>
          <p:cNvPr id="11" name="TextBox 10">
            <a:extLst>
              <a:ext uri="{FF2B5EF4-FFF2-40B4-BE49-F238E27FC236}">
                <a16:creationId xmlns:a16="http://schemas.microsoft.com/office/drawing/2014/main" id="{2B84C563-5F1C-461D-B0D6-5CA39190525A}"/>
              </a:ext>
            </a:extLst>
          </p:cNvPr>
          <p:cNvSpPr txBox="1"/>
          <p:nvPr/>
        </p:nvSpPr>
        <p:spPr>
          <a:xfrm>
            <a:off x="7271285" y="5210857"/>
            <a:ext cx="4281943" cy="923330"/>
          </a:xfrm>
          <a:prstGeom prst="rect">
            <a:avLst/>
          </a:prstGeom>
          <a:noFill/>
        </p:spPr>
        <p:txBody>
          <a:bodyPr wrap="square">
            <a:spAutoFit/>
          </a:bodyPr>
          <a:lstStyle/>
          <a:p>
            <a:pPr lvl="1" algn="ctr"/>
            <a:r>
              <a:rPr lang="en-US" sz="1800" b="1" dirty="0">
                <a:solidFill>
                  <a:srgbClr val="3399FF"/>
                </a:solidFill>
              </a:rPr>
              <a:t>Part 3. Time-of-flight dependence on the hadron’s energy results in energy correction, i.e. cooling. </a:t>
            </a:r>
            <a:endParaRPr lang="en-US" sz="2000" b="1" dirty="0">
              <a:solidFill>
                <a:srgbClr val="3399FF"/>
              </a:solidFill>
            </a:endParaRPr>
          </a:p>
        </p:txBody>
      </p:sp>
      <p:sp>
        <p:nvSpPr>
          <p:cNvPr id="12" name="Rectangle 11">
            <a:extLst>
              <a:ext uri="{FF2B5EF4-FFF2-40B4-BE49-F238E27FC236}">
                <a16:creationId xmlns:a16="http://schemas.microsoft.com/office/drawing/2014/main" id="{13DE861F-FE07-49BC-B573-B4B71BD44461}"/>
              </a:ext>
            </a:extLst>
          </p:cNvPr>
          <p:cNvSpPr/>
          <p:nvPr/>
        </p:nvSpPr>
        <p:spPr>
          <a:xfrm>
            <a:off x="5051521" y="4358985"/>
            <a:ext cx="2457898" cy="11429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560EF2E-9018-453E-9EC5-824997B6B21B}"/>
              </a:ext>
            </a:extLst>
          </p:cNvPr>
          <p:cNvSpPr txBox="1"/>
          <p:nvPr/>
        </p:nvSpPr>
        <p:spPr>
          <a:xfrm>
            <a:off x="4244558" y="4471749"/>
            <a:ext cx="3702884" cy="646331"/>
          </a:xfrm>
          <a:prstGeom prst="rect">
            <a:avLst/>
          </a:prstGeom>
          <a:noFill/>
        </p:spPr>
        <p:txBody>
          <a:bodyPr wrap="square">
            <a:spAutoFit/>
          </a:bodyPr>
          <a:lstStyle/>
          <a:p>
            <a:pPr lvl="1" algn="ctr"/>
            <a:r>
              <a:rPr lang="en-US" sz="1800" b="1" dirty="0">
                <a:solidFill>
                  <a:srgbClr val="3399FF"/>
                </a:solidFill>
              </a:rPr>
              <a:t>Part 2. Density modulation is amplified using instability</a:t>
            </a:r>
          </a:p>
        </p:txBody>
      </p:sp>
      <p:sp>
        <p:nvSpPr>
          <p:cNvPr id="3" name="TextBox 2">
            <a:extLst>
              <a:ext uri="{FF2B5EF4-FFF2-40B4-BE49-F238E27FC236}">
                <a16:creationId xmlns:a16="http://schemas.microsoft.com/office/drawing/2014/main" id="{72256ECB-AB1C-4A57-8532-B35F491C7C9C}"/>
              </a:ext>
            </a:extLst>
          </p:cNvPr>
          <p:cNvSpPr txBox="1"/>
          <p:nvPr/>
        </p:nvSpPr>
        <p:spPr>
          <a:xfrm>
            <a:off x="2554666" y="959358"/>
            <a:ext cx="1368487" cy="383570"/>
          </a:xfrm>
          <a:prstGeom prst="rect">
            <a:avLst/>
          </a:prstGeom>
          <a:solidFill>
            <a:schemeClr val="bg1"/>
          </a:solidFill>
        </p:spPr>
        <p:txBody>
          <a:bodyPr wrap="square" rtlCol="0">
            <a:spAutoFit/>
          </a:bodyPr>
          <a:lstStyle/>
          <a:p>
            <a:r>
              <a:rPr lang="en-US" b="1" dirty="0"/>
              <a:t>Modulator</a:t>
            </a:r>
          </a:p>
        </p:txBody>
      </p:sp>
      <p:sp>
        <p:nvSpPr>
          <p:cNvPr id="13" name="TextBox 12">
            <a:extLst>
              <a:ext uri="{FF2B5EF4-FFF2-40B4-BE49-F238E27FC236}">
                <a16:creationId xmlns:a16="http://schemas.microsoft.com/office/drawing/2014/main" id="{3A002F2B-0638-4407-8986-C9EF749CBC71}"/>
              </a:ext>
            </a:extLst>
          </p:cNvPr>
          <p:cNvSpPr txBox="1"/>
          <p:nvPr/>
        </p:nvSpPr>
        <p:spPr>
          <a:xfrm>
            <a:off x="8759404" y="945607"/>
            <a:ext cx="990883" cy="383570"/>
          </a:xfrm>
          <a:prstGeom prst="rect">
            <a:avLst/>
          </a:prstGeom>
          <a:solidFill>
            <a:schemeClr val="bg1"/>
          </a:solidFill>
        </p:spPr>
        <p:txBody>
          <a:bodyPr wrap="square" rtlCol="0">
            <a:spAutoFit/>
          </a:bodyPr>
          <a:lstStyle/>
          <a:p>
            <a:r>
              <a:rPr lang="en-US" b="1" dirty="0"/>
              <a:t>Kicker</a:t>
            </a:r>
          </a:p>
        </p:txBody>
      </p:sp>
      <p:cxnSp>
        <p:nvCxnSpPr>
          <p:cNvPr id="15" name="Straight Arrow Connector 14">
            <a:extLst>
              <a:ext uri="{FF2B5EF4-FFF2-40B4-BE49-F238E27FC236}">
                <a16:creationId xmlns:a16="http://schemas.microsoft.com/office/drawing/2014/main" id="{2A5AB7B7-21A1-40BE-8ECD-491B37BEDBF0}"/>
              </a:ext>
            </a:extLst>
          </p:cNvPr>
          <p:cNvCxnSpPr/>
          <p:nvPr/>
        </p:nvCxnSpPr>
        <p:spPr>
          <a:xfrm>
            <a:off x="5112171" y="1151143"/>
            <a:ext cx="219382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6491FF0-A28E-48AB-AB63-23A53BD14C10}"/>
              </a:ext>
            </a:extLst>
          </p:cNvPr>
          <p:cNvSpPr txBox="1"/>
          <p:nvPr/>
        </p:nvSpPr>
        <p:spPr>
          <a:xfrm>
            <a:off x="5610521" y="963567"/>
            <a:ext cx="1150497" cy="383570"/>
          </a:xfrm>
          <a:prstGeom prst="rect">
            <a:avLst/>
          </a:prstGeom>
          <a:solidFill>
            <a:schemeClr val="bg1"/>
          </a:solidFill>
        </p:spPr>
        <p:txBody>
          <a:bodyPr wrap="square" rtlCol="0">
            <a:spAutoFit/>
          </a:bodyPr>
          <a:lstStyle/>
          <a:p>
            <a:r>
              <a:rPr lang="en-US" b="1" dirty="0"/>
              <a:t>Amplifier</a:t>
            </a:r>
          </a:p>
        </p:txBody>
      </p:sp>
    </p:spTree>
    <p:extLst>
      <p:ext uri="{BB962C8B-B14F-4D97-AF65-F5344CB8AC3E}">
        <p14:creationId xmlns:p14="http://schemas.microsoft.com/office/powerpoint/2010/main" val="1147709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8AF98C03-23C1-4ED2-97F4-F4328D1E5C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0156" y="1823549"/>
            <a:ext cx="4720573" cy="2499127"/>
          </a:xfrm>
          <a:prstGeom prst="rect">
            <a:avLst/>
          </a:prstGeom>
        </p:spPr>
      </p:pic>
      <p:pic>
        <p:nvPicPr>
          <p:cNvPr id="26" name="Picture 25" descr="Chart, scatter chart&#10;&#10;Description automatically generated">
            <a:extLst>
              <a:ext uri="{FF2B5EF4-FFF2-40B4-BE49-F238E27FC236}">
                <a16:creationId xmlns:a16="http://schemas.microsoft.com/office/drawing/2014/main" id="{275AF737-4E28-161C-D6BE-AE717E7F16EA}"/>
              </a:ext>
            </a:extLst>
          </p:cNvPr>
          <p:cNvPicPr>
            <a:picLocks noChangeAspect="1"/>
          </p:cNvPicPr>
          <p:nvPr/>
        </p:nvPicPr>
        <p:blipFill rotWithShape="1">
          <a:blip r:embed="rId3">
            <a:extLst>
              <a:ext uri="{28A0092B-C50C-407E-A947-70E740481C1C}">
                <a14:useLocalDpi xmlns:a14="http://schemas.microsoft.com/office/drawing/2010/main" val="0"/>
              </a:ext>
            </a:extLst>
          </a:blip>
          <a:srcRect t="8070" b="7447"/>
          <a:stretch/>
        </p:blipFill>
        <p:spPr>
          <a:xfrm>
            <a:off x="238118" y="600283"/>
            <a:ext cx="2876661" cy="1282649"/>
          </a:xfrm>
          <a:prstGeom prst="rect">
            <a:avLst/>
          </a:prstGeom>
        </p:spPr>
      </p:pic>
      <p:sp>
        <p:nvSpPr>
          <p:cNvPr id="2" name="Title 1">
            <a:extLst>
              <a:ext uri="{FF2B5EF4-FFF2-40B4-BE49-F238E27FC236}">
                <a16:creationId xmlns:a16="http://schemas.microsoft.com/office/drawing/2014/main" id="{B886EFC8-3DDD-4938-A38C-EBD64560BD3E}"/>
              </a:ext>
            </a:extLst>
          </p:cNvPr>
          <p:cNvSpPr>
            <a:spLocks noGrp="1"/>
          </p:cNvSpPr>
          <p:nvPr>
            <p:ph type="title"/>
          </p:nvPr>
        </p:nvSpPr>
        <p:spPr>
          <a:xfrm>
            <a:off x="1970203" y="51182"/>
            <a:ext cx="8229600" cy="558418"/>
          </a:xfrm>
        </p:spPr>
        <p:txBody>
          <a:bodyPr>
            <a:normAutofit fontScale="90000"/>
          </a:bodyPr>
          <a:lstStyle/>
          <a:p>
            <a:pPr algn="ctr"/>
            <a:r>
              <a:rPr lang="en-US" sz="3600" dirty="0"/>
              <a:t>Plasma-Cascade Instability</a:t>
            </a:r>
          </a:p>
        </p:txBody>
      </p:sp>
      <p:pic>
        <p:nvPicPr>
          <p:cNvPr id="7" name="Picture 6">
            <a:extLst>
              <a:ext uri="{FF2B5EF4-FFF2-40B4-BE49-F238E27FC236}">
                <a16:creationId xmlns:a16="http://schemas.microsoft.com/office/drawing/2014/main" id="{FB4973A7-A204-47E0-A61F-195752F23CEE}"/>
              </a:ext>
            </a:extLst>
          </p:cNvPr>
          <p:cNvPicPr>
            <a:picLocks noChangeAspect="1"/>
          </p:cNvPicPr>
          <p:nvPr/>
        </p:nvPicPr>
        <p:blipFill>
          <a:blip r:embed="rId4"/>
          <a:stretch>
            <a:fillRect/>
          </a:stretch>
        </p:blipFill>
        <p:spPr>
          <a:xfrm>
            <a:off x="8307946" y="1208433"/>
            <a:ext cx="2218016" cy="493980"/>
          </a:xfrm>
          <a:prstGeom prst="rect">
            <a:avLst/>
          </a:prstGeom>
        </p:spPr>
      </p:pic>
      <p:sp>
        <p:nvSpPr>
          <p:cNvPr id="8" name="TextBox 7">
            <a:extLst>
              <a:ext uri="{FF2B5EF4-FFF2-40B4-BE49-F238E27FC236}">
                <a16:creationId xmlns:a16="http://schemas.microsoft.com/office/drawing/2014/main" id="{C50F2388-C2F5-41D3-A20E-A0FADDF97271}"/>
              </a:ext>
            </a:extLst>
          </p:cNvPr>
          <p:cNvSpPr txBox="1"/>
          <p:nvPr/>
        </p:nvSpPr>
        <p:spPr>
          <a:xfrm>
            <a:off x="7932834" y="783689"/>
            <a:ext cx="3581399" cy="369332"/>
          </a:xfrm>
          <a:prstGeom prst="rect">
            <a:avLst/>
          </a:prstGeom>
          <a:noFill/>
        </p:spPr>
        <p:txBody>
          <a:bodyPr wrap="square" rtlCol="0">
            <a:spAutoFit/>
          </a:bodyPr>
          <a:lstStyle/>
          <a:p>
            <a:r>
              <a:rPr lang="en-US" dirty="0" err="1"/>
              <a:t>Betatron</a:t>
            </a:r>
            <a:r>
              <a:rPr lang="en-US" dirty="0"/>
              <a:t> motion in a FODO cell</a:t>
            </a:r>
          </a:p>
        </p:txBody>
      </p:sp>
      <p:sp>
        <p:nvSpPr>
          <p:cNvPr id="9" name="TextBox 8">
            <a:extLst>
              <a:ext uri="{FF2B5EF4-FFF2-40B4-BE49-F238E27FC236}">
                <a16:creationId xmlns:a16="http://schemas.microsoft.com/office/drawing/2014/main" id="{DF5DC159-4E82-466E-A549-5412074FA07E}"/>
              </a:ext>
            </a:extLst>
          </p:cNvPr>
          <p:cNvSpPr txBox="1"/>
          <p:nvPr/>
        </p:nvSpPr>
        <p:spPr>
          <a:xfrm>
            <a:off x="3502537" y="585624"/>
            <a:ext cx="4556161" cy="646331"/>
          </a:xfrm>
          <a:prstGeom prst="rect">
            <a:avLst/>
          </a:prstGeom>
          <a:noFill/>
        </p:spPr>
        <p:txBody>
          <a:bodyPr wrap="square" rtlCol="0">
            <a:spAutoFit/>
          </a:bodyPr>
          <a:lstStyle/>
          <a:p>
            <a:r>
              <a:rPr lang="en-US" dirty="0"/>
              <a:t>Longitudinal plasma oscillation with periodically varying plasma frequency</a:t>
            </a:r>
          </a:p>
        </p:txBody>
      </p:sp>
      <p:pic>
        <p:nvPicPr>
          <p:cNvPr id="11" name="Picture 10">
            <a:extLst>
              <a:ext uri="{FF2B5EF4-FFF2-40B4-BE49-F238E27FC236}">
                <a16:creationId xmlns:a16="http://schemas.microsoft.com/office/drawing/2014/main" id="{F3FB4F58-48BF-4B64-A546-58BDCEA5E21B}"/>
              </a:ext>
            </a:extLst>
          </p:cNvPr>
          <p:cNvPicPr>
            <a:picLocks noChangeAspect="1"/>
          </p:cNvPicPr>
          <p:nvPr/>
        </p:nvPicPr>
        <p:blipFill>
          <a:blip r:embed="rId5"/>
          <a:stretch>
            <a:fillRect/>
          </a:stretch>
        </p:blipFill>
        <p:spPr>
          <a:xfrm>
            <a:off x="7435626" y="1638841"/>
            <a:ext cx="4315837" cy="1254206"/>
          </a:xfrm>
          <a:prstGeom prst="rect">
            <a:avLst/>
          </a:prstGeom>
        </p:spPr>
      </p:pic>
      <p:pic>
        <p:nvPicPr>
          <p:cNvPr id="13" name="Picture 12">
            <a:extLst>
              <a:ext uri="{FF2B5EF4-FFF2-40B4-BE49-F238E27FC236}">
                <a16:creationId xmlns:a16="http://schemas.microsoft.com/office/drawing/2014/main" id="{EE3A2979-AF3D-4609-A673-B10076AB89AC}"/>
              </a:ext>
            </a:extLst>
          </p:cNvPr>
          <p:cNvPicPr>
            <a:picLocks noChangeAspect="1"/>
          </p:cNvPicPr>
          <p:nvPr/>
        </p:nvPicPr>
        <p:blipFill>
          <a:blip r:embed="rId6"/>
          <a:stretch>
            <a:fillRect/>
          </a:stretch>
        </p:blipFill>
        <p:spPr>
          <a:xfrm>
            <a:off x="7596241" y="4092794"/>
            <a:ext cx="2454409" cy="2092701"/>
          </a:xfrm>
          <a:prstGeom prst="rect">
            <a:avLst/>
          </a:prstGeom>
        </p:spPr>
      </p:pic>
      <p:pic>
        <p:nvPicPr>
          <p:cNvPr id="14" name="Picture 13">
            <a:extLst>
              <a:ext uri="{FF2B5EF4-FFF2-40B4-BE49-F238E27FC236}">
                <a16:creationId xmlns:a16="http://schemas.microsoft.com/office/drawing/2014/main" id="{7DB5B431-86BB-4582-9AFF-7C81A7CBD521}"/>
              </a:ext>
            </a:extLst>
          </p:cNvPr>
          <p:cNvPicPr>
            <a:picLocks noChangeAspect="1"/>
          </p:cNvPicPr>
          <p:nvPr/>
        </p:nvPicPr>
        <p:blipFill>
          <a:blip r:embed="rId7"/>
          <a:stretch>
            <a:fillRect/>
          </a:stretch>
        </p:blipFill>
        <p:spPr>
          <a:xfrm>
            <a:off x="10279248" y="4494187"/>
            <a:ext cx="1346108" cy="287333"/>
          </a:xfrm>
          <a:prstGeom prst="rect">
            <a:avLst/>
          </a:prstGeom>
        </p:spPr>
      </p:pic>
      <p:pic>
        <p:nvPicPr>
          <p:cNvPr id="15" name="Picture 14">
            <a:extLst>
              <a:ext uri="{FF2B5EF4-FFF2-40B4-BE49-F238E27FC236}">
                <a16:creationId xmlns:a16="http://schemas.microsoft.com/office/drawing/2014/main" id="{5A67862C-A848-4465-A302-7071B6539B9D}"/>
              </a:ext>
            </a:extLst>
          </p:cNvPr>
          <p:cNvPicPr>
            <a:picLocks noChangeAspect="1"/>
          </p:cNvPicPr>
          <p:nvPr/>
        </p:nvPicPr>
        <p:blipFill>
          <a:blip r:embed="rId8"/>
          <a:stretch>
            <a:fillRect/>
          </a:stretch>
        </p:blipFill>
        <p:spPr>
          <a:xfrm>
            <a:off x="10336906" y="5139144"/>
            <a:ext cx="1414557" cy="414037"/>
          </a:xfrm>
          <a:prstGeom prst="rect">
            <a:avLst/>
          </a:prstGeom>
        </p:spPr>
      </p:pic>
      <p:pic>
        <p:nvPicPr>
          <p:cNvPr id="16" name="Picture 15">
            <a:extLst>
              <a:ext uri="{FF2B5EF4-FFF2-40B4-BE49-F238E27FC236}">
                <a16:creationId xmlns:a16="http://schemas.microsoft.com/office/drawing/2014/main" id="{52D45A6D-9B2F-4AF6-B3BE-900D57FC27E1}"/>
              </a:ext>
            </a:extLst>
          </p:cNvPr>
          <p:cNvPicPr>
            <a:picLocks noChangeAspect="1"/>
          </p:cNvPicPr>
          <p:nvPr/>
        </p:nvPicPr>
        <p:blipFill>
          <a:blip r:embed="rId9"/>
          <a:stretch>
            <a:fillRect/>
          </a:stretch>
        </p:blipFill>
        <p:spPr>
          <a:xfrm>
            <a:off x="7818351" y="2960678"/>
            <a:ext cx="3657597" cy="926628"/>
          </a:xfrm>
          <a:prstGeom prst="rect">
            <a:avLst/>
          </a:prstGeom>
        </p:spPr>
      </p:pic>
      <p:sp>
        <p:nvSpPr>
          <p:cNvPr id="18" name="Rectangle 6">
            <a:extLst>
              <a:ext uri="{FF2B5EF4-FFF2-40B4-BE49-F238E27FC236}">
                <a16:creationId xmlns:a16="http://schemas.microsoft.com/office/drawing/2014/main" id="{CDE40ECA-7225-46C1-9C1F-A36E81631850}"/>
              </a:ext>
            </a:extLst>
          </p:cNvPr>
          <p:cNvSpPr>
            <a:spLocks noChangeArrowheads="1"/>
          </p:cNvSpPr>
          <p:nvPr/>
        </p:nvSpPr>
        <p:spPr bwMode="auto">
          <a:xfrm>
            <a:off x="1698289" y="3855582"/>
            <a:ext cx="1008734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C9AEC5BE-2460-44D0-BB30-45FEF56EE493}"/>
              </a:ext>
            </a:extLst>
          </p:cNvPr>
          <p:cNvGraphicFramePr>
            <a:graphicFrameLocks noChangeAspect="1"/>
          </p:cNvGraphicFramePr>
          <p:nvPr/>
        </p:nvGraphicFramePr>
        <p:xfrm>
          <a:off x="538274" y="2337540"/>
          <a:ext cx="1716411" cy="395770"/>
        </p:xfrm>
        <a:graphic>
          <a:graphicData uri="http://schemas.openxmlformats.org/presentationml/2006/ole">
            <mc:AlternateContent xmlns:mc="http://schemas.openxmlformats.org/markup-compatibility/2006">
              <mc:Choice xmlns:v="urn:schemas-microsoft-com:vml" Requires="v">
                <p:oleObj name="Equation" r:id="rId10" imgW="1282700" imgH="292100" progId="Equation.DSMT4">
                  <p:embed/>
                </p:oleObj>
              </mc:Choice>
              <mc:Fallback>
                <p:oleObj name="Equation" r:id="rId10" imgW="1282700" imgH="292100" progId="Equation.DSMT4">
                  <p:embed/>
                  <p:pic>
                    <p:nvPicPr>
                      <p:cNvPr id="19" name="Object 18">
                        <a:extLst>
                          <a:ext uri="{FF2B5EF4-FFF2-40B4-BE49-F238E27FC236}">
                            <a16:creationId xmlns:a16="http://schemas.microsoft.com/office/drawing/2014/main" id="{C9AEC5BE-2460-44D0-BB30-45FEF56EE49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8274" y="2337540"/>
                        <a:ext cx="1716411" cy="395770"/>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929FD01A-FCFA-4B5E-8CD1-7A2337B0381B}"/>
              </a:ext>
            </a:extLst>
          </p:cNvPr>
          <p:cNvGraphicFramePr>
            <a:graphicFrameLocks noChangeAspect="1"/>
          </p:cNvGraphicFramePr>
          <p:nvPr/>
        </p:nvGraphicFramePr>
        <p:xfrm>
          <a:off x="554648" y="2897951"/>
          <a:ext cx="1609724" cy="369557"/>
        </p:xfrm>
        <a:graphic>
          <a:graphicData uri="http://schemas.openxmlformats.org/presentationml/2006/ole">
            <mc:AlternateContent xmlns:mc="http://schemas.openxmlformats.org/markup-compatibility/2006">
              <mc:Choice xmlns:v="urn:schemas-microsoft-com:vml" Requires="v">
                <p:oleObj name="Equation" r:id="rId10" imgW="1129810" imgH="253890" progId="Equation.DSMT4">
                  <p:embed/>
                </p:oleObj>
              </mc:Choice>
              <mc:Fallback>
                <p:oleObj name="Equation" r:id="rId10" imgW="1129810" imgH="253890" progId="Equation.DSMT4">
                  <p:embed/>
                  <p:pic>
                    <p:nvPicPr>
                      <p:cNvPr id="21" name="Object 20">
                        <a:extLst>
                          <a:ext uri="{FF2B5EF4-FFF2-40B4-BE49-F238E27FC236}">
                            <a16:creationId xmlns:a16="http://schemas.microsoft.com/office/drawing/2014/main" id="{929FD01A-FCFA-4B5E-8CD1-7A2337B0381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4648" y="2897951"/>
                        <a:ext cx="1609724" cy="369557"/>
                      </a:xfrm>
                      <a:prstGeom prst="rect">
                        <a:avLst/>
                      </a:prstGeom>
                      <a:noFill/>
                    </p:spPr>
                  </p:pic>
                </p:oleObj>
              </mc:Fallback>
            </mc:AlternateContent>
          </a:graphicData>
        </a:graphic>
      </p:graphicFrame>
      <p:sp>
        <p:nvSpPr>
          <p:cNvPr id="39" name="Rectangle 38">
            <a:extLst>
              <a:ext uri="{FF2B5EF4-FFF2-40B4-BE49-F238E27FC236}">
                <a16:creationId xmlns:a16="http://schemas.microsoft.com/office/drawing/2014/main" id="{4184687B-5FA3-4694-A194-09B4C18DE542}"/>
              </a:ext>
            </a:extLst>
          </p:cNvPr>
          <p:cNvSpPr/>
          <p:nvPr/>
        </p:nvSpPr>
        <p:spPr>
          <a:xfrm>
            <a:off x="491414" y="2293243"/>
            <a:ext cx="1892291" cy="97426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41" name="Object 40">
            <a:extLst>
              <a:ext uri="{FF2B5EF4-FFF2-40B4-BE49-F238E27FC236}">
                <a16:creationId xmlns:a16="http://schemas.microsoft.com/office/drawing/2014/main" id="{C1C569DA-8484-4AB7-A8E1-BED835DECFEA}"/>
              </a:ext>
            </a:extLst>
          </p:cNvPr>
          <p:cNvGraphicFramePr>
            <a:graphicFrameLocks noChangeAspect="1"/>
          </p:cNvGraphicFramePr>
          <p:nvPr/>
        </p:nvGraphicFramePr>
        <p:xfrm>
          <a:off x="494946" y="3475782"/>
          <a:ext cx="1797294" cy="593749"/>
        </p:xfrm>
        <a:graphic>
          <a:graphicData uri="http://schemas.openxmlformats.org/presentationml/2006/ole">
            <mc:AlternateContent xmlns:mc="http://schemas.openxmlformats.org/markup-compatibility/2006">
              <mc:Choice xmlns:v="urn:schemas-microsoft-com:vml" Requires="v">
                <p:oleObj name="Equation" r:id="rId13" imgW="1422360" imgH="469800" progId="Equation.DSMT4">
                  <p:embed/>
                </p:oleObj>
              </mc:Choice>
              <mc:Fallback>
                <p:oleObj name="Equation" r:id="rId13" imgW="1422360" imgH="469800" progId="Equation.DSMT4">
                  <p:embed/>
                  <p:pic>
                    <p:nvPicPr>
                      <p:cNvPr id="41" name="Object 40">
                        <a:extLst>
                          <a:ext uri="{FF2B5EF4-FFF2-40B4-BE49-F238E27FC236}">
                            <a16:creationId xmlns:a16="http://schemas.microsoft.com/office/drawing/2014/main" id="{C1C569DA-8484-4AB7-A8E1-BED835DECFEA}"/>
                          </a:ext>
                        </a:extLst>
                      </p:cNvPr>
                      <p:cNvPicPr/>
                      <p:nvPr/>
                    </p:nvPicPr>
                    <p:blipFill>
                      <a:blip r:embed="rId14"/>
                      <a:stretch>
                        <a:fillRect/>
                      </a:stretch>
                    </p:blipFill>
                    <p:spPr>
                      <a:xfrm>
                        <a:off x="494946" y="3475782"/>
                        <a:ext cx="1797294" cy="593749"/>
                      </a:xfrm>
                      <a:prstGeom prst="rect">
                        <a:avLst/>
                      </a:prstGeom>
                    </p:spPr>
                  </p:pic>
                </p:oleObj>
              </mc:Fallback>
            </mc:AlternateContent>
          </a:graphicData>
        </a:graphic>
      </p:graphicFrame>
      <p:graphicFrame>
        <p:nvGraphicFramePr>
          <p:cNvPr id="42" name="Object 41">
            <a:extLst>
              <a:ext uri="{FF2B5EF4-FFF2-40B4-BE49-F238E27FC236}">
                <a16:creationId xmlns:a16="http://schemas.microsoft.com/office/drawing/2014/main" id="{7DCA0FCA-0D07-4DC2-8E94-FAC9D57D1786}"/>
              </a:ext>
            </a:extLst>
          </p:cNvPr>
          <p:cNvGraphicFramePr>
            <a:graphicFrameLocks noChangeAspect="1"/>
          </p:cNvGraphicFramePr>
          <p:nvPr/>
        </p:nvGraphicFramePr>
        <p:xfrm>
          <a:off x="4248914" y="4358283"/>
          <a:ext cx="2807287" cy="519267"/>
        </p:xfrm>
        <a:graphic>
          <a:graphicData uri="http://schemas.openxmlformats.org/presentationml/2006/ole">
            <mc:AlternateContent xmlns:mc="http://schemas.openxmlformats.org/markup-compatibility/2006">
              <mc:Choice xmlns:v="urn:schemas-microsoft-com:vml" Requires="v">
                <p:oleObj name="Equation" r:id="rId15" imgW="2197080" imgH="406080" progId="Equation.DSMT4">
                  <p:embed/>
                </p:oleObj>
              </mc:Choice>
              <mc:Fallback>
                <p:oleObj name="Equation" r:id="rId15" imgW="2197080" imgH="406080" progId="Equation.DSMT4">
                  <p:embed/>
                  <p:pic>
                    <p:nvPicPr>
                      <p:cNvPr id="42" name="Object 41">
                        <a:extLst>
                          <a:ext uri="{FF2B5EF4-FFF2-40B4-BE49-F238E27FC236}">
                            <a16:creationId xmlns:a16="http://schemas.microsoft.com/office/drawing/2014/main" id="{7DCA0FCA-0D07-4DC2-8E94-FAC9D57D1786}"/>
                          </a:ext>
                        </a:extLst>
                      </p:cNvPr>
                      <p:cNvPicPr/>
                      <p:nvPr/>
                    </p:nvPicPr>
                    <p:blipFill>
                      <a:blip r:embed="rId16"/>
                      <a:stretch>
                        <a:fillRect/>
                      </a:stretch>
                    </p:blipFill>
                    <p:spPr>
                      <a:xfrm>
                        <a:off x="4248914" y="4358283"/>
                        <a:ext cx="2807287" cy="519267"/>
                      </a:xfrm>
                      <a:prstGeom prst="rect">
                        <a:avLst/>
                      </a:prstGeom>
                    </p:spPr>
                  </p:pic>
                </p:oleObj>
              </mc:Fallback>
            </mc:AlternateContent>
          </a:graphicData>
        </a:graphic>
      </p:graphicFrame>
      <p:sp>
        <p:nvSpPr>
          <p:cNvPr id="43" name="TextBox 42">
            <a:extLst>
              <a:ext uri="{FF2B5EF4-FFF2-40B4-BE49-F238E27FC236}">
                <a16:creationId xmlns:a16="http://schemas.microsoft.com/office/drawing/2014/main" id="{BE78F3BB-DBA6-4171-A262-28DBE5C3F5EE}"/>
              </a:ext>
            </a:extLst>
          </p:cNvPr>
          <p:cNvSpPr txBox="1"/>
          <p:nvPr/>
        </p:nvSpPr>
        <p:spPr>
          <a:xfrm>
            <a:off x="2797149" y="4298619"/>
            <a:ext cx="1610504" cy="707886"/>
          </a:xfrm>
          <a:prstGeom prst="rect">
            <a:avLst/>
          </a:prstGeom>
          <a:noFill/>
        </p:spPr>
        <p:txBody>
          <a:bodyPr wrap="square" rtlCol="0">
            <a:spAutoFit/>
          </a:bodyPr>
          <a:lstStyle/>
          <a:p>
            <a:r>
              <a:rPr lang="en-US" sz="2000" dirty="0"/>
              <a:t>Stability condition</a:t>
            </a:r>
          </a:p>
        </p:txBody>
      </p:sp>
      <p:pic>
        <p:nvPicPr>
          <p:cNvPr id="3" name="Picture 2">
            <a:extLst>
              <a:ext uri="{FF2B5EF4-FFF2-40B4-BE49-F238E27FC236}">
                <a16:creationId xmlns:a16="http://schemas.microsoft.com/office/drawing/2014/main" id="{517EEA1D-B2A0-A60D-6613-76AFD3D91B1C}"/>
              </a:ext>
            </a:extLst>
          </p:cNvPr>
          <p:cNvPicPr>
            <a:picLocks noChangeAspect="1"/>
          </p:cNvPicPr>
          <p:nvPr/>
        </p:nvPicPr>
        <p:blipFill rotWithShape="1">
          <a:blip r:embed="rId17"/>
          <a:srcRect l="9926" b="10380"/>
          <a:stretch/>
        </p:blipFill>
        <p:spPr>
          <a:xfrm>
            <a:off x="362746" y="4146887"/>
            <a:ext cx="2463653" cy="2452468"/>
          </a:xfrm>
          <a:prstGeom prst="rect">
            <a:avLst/>
          </a:prstGeom>
        </p:spPr>
      </p:pic>
      <p:graphicFrame>
        <p:nvGraphicFramePr>
          <p:cNvPr id="17" name="Object 16">
            <a:extLst>
              <a:ext uri="{FF2B5EF4-FFF2-40B4-BE49-F238E27FC236}">
                <a16:creationId xmlns:a16="http://schemas.microsoft.com/office/drawing/2014/main" id="{ED6298A7-E4F7-D239-47F6-D8408428CE3D}"/>
              </a:ext>
            </a:extLst>
          </p:cNvPr>
          <p:cNvGraphicFramePr>
            <a:graphicFrameLocks noChangeAspect="1"/>
          </p:cNvGraphicFramePr>
          <p:nvPr/>
        </p:nvGraphicFramePr>
        <p:xfrm>
          <a:off x="4125214" y="5083966"/>
          <a:ext cx="2047149" cy="1400889"/>
        </p:xfrm>
        <a:graphic>
          <a:graphicData uri="http://schemas.openxmlformats.org/presentationml/2006/ole">
            <mc:AlternateContent xmlns:mc="http://schemas.openxmlformats.org/markup-compatibility/2006">
              <mc:Choice xmlns:v="urn:schemas-microsoft-com:vml" Requires="v">
                <p:oleObj name="Equation" r:id="rId18" imgW="1346040" imgH="939600" progId="Equation.DSMT4">
                  <p:embed/>
                </p:oleObj>
              </mc:Choice>
              <mc:Fallback>
                <p:oleObj name="Equation" r:id="rId18" imgW="1346040" imgH="939600" progId="Equation.DSMT4">
                  <p:embed/>
                  <p:pic>
                    <p:nvPicPr>
                      <p:cNvPr id="17" name="Object 16">
                        <a:extLst>
                          <a:ext uri="{FF2B5EF4-FFF2-40B4-BE49-F238E27FC236}">
                            <a16:creationId xmlns:a16="http://schemas.microsoft.com/office/drawing/2014/main" id="{ED6298A7-E4F7-D239-47F6-D8408428CE3D}"/>
                          </a:ext>
                        </a:extLst>
                      </p:cNvPr>
                      <p:cNvPicPr>
                        <a:picLocks noChangeAspect="1" noChangeArrowheads="1"/>
                      </p:cNvPicPr>
                      <p:nvPr/>
                    </p:nvPicPr>
                    <p:blipFill>
                      <a:blip r:embed="rId19"/>
                      <a:srcRect/>
                      <a:stretch>
                        <a:fillRect/>
                      </a:stretch>
                    </p:blipFill>
                    <p:spPr bwMode="auto">
                      <a:xfrm>
                        <a:off x="4125214" y="5083966"/>
                        <a:ext cx="2047149" cy="1400889"/>
                      </a:xfrm>
                      <a:prstGeom prst="rect">
                        <a:avLst/>
                      </a:prstGeom>
                      <a:noFill/>
                      <a:ln w="19050">
                        <a:solidFill>
                          <a:srgbClr val="00B050"/>
                        </a:solidFill>
                        <a:prstDash val="dash"/>
                      </a:ln>
                    </p:spPr>
                  </p:pic>
                </p:oleObj>
              </mc:Fallback>
            </mc:AlternateContent>
          </a:graphicData>
        </a:graphic>
      </p:graphicFrame>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6842B0D-745B-E797-C504-58F879B31809}"/>
                  </a:ext>
                </a:extLst>
              </p:cNvPr>
              <p:cNvSpPr txBox="1"/>
              <p:nvPr/>
            </p:nvSpPr>
            <p:spPr>
              <a:xfrm>
                <a:off x="70923" y="5208876"/>
                <a:ext cx="298095" cy="301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𝑘</m:t>
                          </m:r>
                        </m:e>
                        <m:sub>
                          <m:r>
                            <a:rPr lang="en-US" i="1" smtClean="0">
                              <a:latin typeface="Cambria Math" panose="02040503050406030204" pitchFamily="18" charset="0"/>
                              <a:ea typeface="Cambria Math" panose="02040503050406030204" pitchFamily="18" charset="0"/>
                            </a:rPr>
                            <m:t>𝛽</m:t>
                          </m:r>
                        </m:sub>
                      </m:sSub>
                    </m:oMath>
                  </m:oMathPara>
                </a14:m>
                <a:endParaRPr lang="en-US" dirty="0"/>
              </a:p>
            </p:txBody>
          </p:sp>
        </mc:Choice>
        <mc:Fallback xmlns="">
          <p:sp>
            <p:nvSpPr>
              <p:cNvPr id="24" name="TextBox 23">
                <a:extLst>
                  <a:ext uri="{FF2B5EF4-FFF2-40B4-BE49-F238E27FC236}">
                    <a16:creationId xmlns:a16="http://schemas.microsoft.com/office/drawing/2014/main" id="{76842B0D-745B-E797-C504-58F879B31809}"/>
                  </a:ext>
                </a:extLst>
              </p:cNvPr>
              <p:cNvSpPr txBox="1">
                <a:spLocks noRot="1" noChangeAspect="1" noMove="1" noResize="1" noEditPoints="1" noAdjustHandles="1" noChangeArrowheads="1" noChangeShapeType="1" noTextEdit="1"/>
              </p:cNvSpPr>
              <p:nvPr/>
            </p:nvSpPr>
            <p:spPr>
              <a:xfrm>
                <a:off x="70923" y="5208876"/>
                <a:ext cx="298095" cy="301749"/>
              </a:xfrm>
              <a:prstGeom prst="rect">
                <a:avLst/>
              </a:prstGeom>
              <a:blipFill>
                <a:blip r:embed="rId20"/>
                <a:stretch>
                  <a:fillRect l="-20408" r="-12245" b="-26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F74025A7-62D6-E4F3-23D3-9AE996892A5B}"/>
                  </a:ext>
                </a:extLst>
              </p:cNvPr>
              <p:cNvSpPr txBox="1"/>
              <p:nvPr/>
            </p:nvSpPr>
            <p:spPr>
              <a:xfrm>
                <a:off x="1531183" y="6532145"/>
                <a:ext cx="36112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ea typeface="Cambria Math" panose="02040503050406030204" pitchFamily="18" charset="0"/>
                            </a:rPr>
                            <m:t>𝑠𝑐</m:t>
                          </m:r>
                        </m:sub>
                      </m:sSub>
                    </m:oMath>
                  </m:oMathPara>
                </a14:m>
                <a:endParaRPr lang="en-US" dirty="0"/>
              </a:p>
            </p:txBody>
          </p:sp>
        </mc:Choice>
        <mc:Fallback xmlns="">
          <p:sp>
            <p:nvSpPr>
              <p:cNvPr id="25" name="TextBox 24">
                <a:extLst>
                  <a:ext uri="{FF2B5EF4-FFF2-40B4-BE49-F238E27FC236}">
                    <a16:creationId xmlns:a16="http://schemas.microsoft.com/office/drawing/2014/main" id="{F74025A7-62D6-E4F3-23D3-9AE996892A5B}"/>
                  </a:ext>
                </a:extLst>
              </p:cNvPr>
              <p:cNvSpPr txBox="1">
                <a:spLocks noRot="1" noChangeAspect="1" noMove="1" noResize="1" noEditPoints="1" noAdjustHandles="1" noChangeArrowheads="1" noChangeShapeType="1" noTextEdit="1"/>
              </p:cNvSpPr>
              <p:nvPr/>
            </p:nvSpPr>
            <p:spPr>
              <a:xfrm>
                <a:off x="1531183" y="6532145"/>
                <a:ext cx="361125" cy="276999"/>
              </a:xfrm>
              <a:prstGeom prst="rect">
                <a:avLst/>
              </a:prstGeom>
              <a:blipFill>
                <a:blip r:embed="rId21"/>
                <a:stretch>
                  <a:fillRect l="-15254" r="-1695" b="-13333"/>
                </a:stretch>
              </a:blipFill>
            </p:spPr>
            <p:txBody>
              <a:bodyPr/>
              <a:lstStyle/>
              <a:p>
                <a:r>
                  <a:rPr lang="en-US">
                    <a:noFill/>
                  </a:rPr>
                  <a:t> </a:t>
                </a:r>
              </a:p>
            </p:txBody>
          </p:sp>
        </mc:Fallback>
      </mc:AlternateContent>
      <p:cxnSp>
        <p:nvCxnSpPr>
          <p:cNvPr id="32" name="Straight Arrow Connector 31">
            <a:extLst>
              <a:ext uri="{FF2B5EF4-FFF2-40B4-BE49-F238E27FC236}">
                <a16:creationId xmlns:a16="http://schemas.microsoft.com/office/drawing/2014/main" id="{1CED13DA-8899-1149-C873-98D8F56A29FD}"/>
              </a:ext>
            </a:extLst>
          </p:cNvPr>
          <p:cNvCxnSpPr/>
          <p:nvPr/>
        </p:nvCxnSpPr>
        <p:spPr>
          <a:xfrm>
            <a:off x="3871911" y="4643437"/>
            <a:ext cx="33413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0" name="Object 9">
            <a:extLst>
              <a:ext uri="{FF2B5EF4-FFF2-40B4-BE49-F238E27FC236}">
                <a16:creationId xmlns:a16="http://schemas.microsoft.com/office/drawing/2014/main" id="{65E6C553-C24B-4499-A2AE-702F5BDA3EBB}"/>
              </a:ext>
            </a:extLst>
          </p:cNvPr>
          <p:cNvGraphicFramePr>
            <a:graphicFrameLocks noChangeAspect="1"/>
          </p:cNvGraphicFramePr>
          <p:nvPr/>
        </p:nvGraphicFramePr>
        <p:xfrm>
          <a:off x="4407653" y="1204311"/>
          <a:ext cx="1825109" cy="633673"/>
        </p:xfrm>
        <a:graphic>
          <a:graphicData uri="http://schemas.openxmlformats.org/presentationml/2006/ole">
            <mc:AlternateContent xmlns:mc="http://schemas.openxmlformats.org/markup-compatibility/2006">
              <mc:Choice xmlns:v="urn:schemas-microsoft-com:vml" Requires="v">
                <p:oleObj name="Equation" r:id="rId22" imgW="1206360" imgH="419040" progId="Equation.DSMT4">
                  <p:embed/>
                </p:oleObj>
              </mc:Choice>
              <mc:Fallback>
                <p:oleObj name="Equation" r:id="rId22" imgW="1206360" imgH="419040" progId="Equation.DSMT4">
                  <p:embed/>
                  <p:pic>
                    <p:nvPicPr>
                      <p:cNvPr id="10" name="Object 9">
                        <a:extLst>
                          <a:ext uri="{FF2B5EF4-FFF2-40B4-BE49-F238E27FC236}">
                            <a16:creationId xmlns:a16="http://schemas.microsoft.com/office/drawing/2014/main" id="{65E6C553-C24B-4499-A2AE-702F5BDA3EBB}"/>
                          </a:ext>
                        </a:extLst>
                      </p:cNvPr>
                      <p:cNvPicPr/>
                      <p:nvPr/>
                    </p:nvPicPr>
                    <p:blipFill>
                      <a:blip r:embed="rId23"/>
                      <a:stretch>
                        <a:fillRect/>
                      </a:stretch>
                    </p:blipFill>
                    <p:spPr>
                      <a:xfrm>
                        <a:off x="4407653" y="1204311"/>
                        <a:ext cx="1825109" cy="633673"/>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7F5C6A43-6612-D362-FF0F-8C1A555E6CBE}"/>
              </a:ext>
            </a:extLst>
          </p:cNvPr>
          <p:cNvGraphicFramePr>
            <a:graphicFrameLocks noChangeAspect="1"/>
          </p:cNvGraphicFramePr>
          <p:nvPr/>
        </p:nvGraphicFramePr>
        <p:xfrm>
          <a:off x="1651813" y="1362205"/>
          <a:ext cx="1381046" cy="424667"/>
        </p:xfrm>
        <a:graphic>
          <a:graphicData uri="http://schemas.openxmlformats.org/presentationml/2006/ole">
            <mc:AlternateContent xmlns:mc="http://schemas.openxmlformats.org/markup-compatibility/2006">
              <mc:Choice xmlns:v="urn:schemas-microsoft-com:vml" Requires="v">
                <p:oleObj name="Equation" r:id="rId24" imgW="825480" imgH="253800" progId="Equation.DSMT4">
                  <p:embed/>
                </p:oleObj>
              </mc:Choice>
              <mc:Fallback>
                <p:oleObj name="Equation" r:id="rId24" imgW="825480" imgH="253800" progId="Equation.DSMT4">
                  <p:embed/>
                  <p:pic>
                    <p:nvPicPr>
                      <p:cNvPr id="33" name="Object 32">
                        <a:extLst>
                          <a:ext uri="{FF2B5EF4-FFF2-40B4-BE49-F238E27FC236}">
                            <a16:creationId xmlns:a16="http://schemas.microsoft.com/office/drawing/2014/main" id="{7F5C6A43-6612-D362-FF0F-8C1A555E6CBE}"/>
                          </a:ext>
                        </a:extLst>
                      </p:cNvPr>
                      <p:cNvPicPr/>
                      <p:nvPr/>
                    </p:nvPicPr>
                    <p:blipFill>
                      <a:blip r:embed="rId25"/>
                      <a:stretch>
                        <a:fillRect/>
                      </a:stretch>
                    </p:blipFill>
                    <p:spPr>
                      <a:xfrm>
                        <a:off x="1651813" y="1362205"/>
                        <a:ext cx="1381046" cy="424667"/>
                      </a:xfrm>
                      <a:prstGeom prst="rect">
                        <a:avLst/>
                      </a:prstGeom>
                      <a:solidFill>
                        <a:schemeClr val="bg1"/>
                      </a:solidFill>
                    </p:spPr>
                  </p:pic>
                </p:oleObj>
              </mc:Fallback>
            </mc:AlternateContent>
          </a:graphicData>
        </a:graphic>
      </p:graphicFrame>
      <p:cxnSp>
        <p:nvCxnSpPr>
          <p:cNvPr id="5" name="Straight Connector 4">
            <a:extLst>
              <a:ext uri="{FF2B5EF4-FFF2-40B4-BE49-F238E27FC236}">
                <a16:creationId xmlns:a16="http://schemas.microsoft.com/office/drawing/2014/main" id="{BD4E8029-D6F6-4FA0-8C4E-58729170D480}"/>
              </a:ext>
            </a:extLst>
          </p:cNvPr>
          <p:cNvCxnSpPr>
            <a:cxnSpLocks/>
          </p:cNvCxnSpPr>
          <p:nvPr/>
        </p:nvCxnSpPr>
        <p:spPr>
          <a:xfrm>
            <a:off x="7467657" y="839678"/>
            <a:ext cx="91529" cy="5637322"/>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66685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Map&#10;&#10;Description automatically generated">
            <a:extLst>
              <a:ext uri="{FF2B5EF4-FFF2-40B4-BE49-F238E27FC236}">
                <a16:creationId xmlns:a16="http://schemas.microsoft.com/office/drawing/2014/main" id="{AB67EAEF-847C-43DF-9216-24D6F7A181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7822" y="59634"/>
            <a:ext cx="4732184" cy="1892874"/>
          </a:xfrm>
          <a:prstGeom prst="rect">
            <a:avLst/>
          </a:prstGeom>
        </p:spPr>
      </p:pic>
      <p:pic>
        <p:nvPicPr>
          <p:cNvPr id="24" name="Picture 23">
            <a:extLst>
              <a:ext uri="{FF2B5EF4-FFF2-40B4-BE49-F238E27FC236}">
                <a16:creationId xmlns:a16="http://schemas.microsoft.com/office/drawing/2014/main" id="{CF0C544D-DF4B-3CB2-53CB-7C825406EB5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1709" y="1998264"/>
            <a:ext cx="11573150" cy="1550973"/>
          </a:xfrm>
          <a:prstGeom prst="rect">
            <a:avLst/>
          </a:prstGeom>
        </p:spPr>
      </p:pic>
      <p:sp>
        <p:nvSpPr>
          <p:cNvPr id="2" name="Title 1">
            <a:extLst>
              <a:ext uri="{FF2B5EF4-FFF2-40B4-BE49-F238E27FC236}">
                <a16:creationId xmlns:a16="http://schemas.microsoft.com/office/drawing/2014/main" id="{63D2EBA0-8308-784E-A67D-296694B9E6A4}"/>
              </a:ext>
            </a:extLst>
          </p:cNvPr>
          <p:cNvSpPr>
            <a:spLocks noGrp="1"/>
          </p:cNvSpPr>
          <p:nvPr>
            <p:ph type="title"/>
          </p:nvPr>
        </p:nvSpPr>
        <p:spPr>
          <a:xfrm>
            <a:off x="310697" y="557078"/>
            <a:ext cx="9128368" cy="725608"/>
          </a:xfrm>
        </p:spPr>
        <p:txBody>
          <a:bodyPr>
            <a:noAutofit/>
          </a:bodyPr>
          <a:lstStyle/>
          <a:p>
            <a:r>
              <a:rPr lang="en-US" sz="3600" dirty="0">
                <a:latin typeface="Times New Roman" panose="02020603050405020304" pitchFamily="18" charset="0"/>
                <a:cs typeface="Times New Roman" panose="02020603050405020304" pitchFamily="18" charset="0"/>
              </a:rPr>
              <a:t>CeC experiment at RHIC</a:t>
            </a:r>
          </a:p>
        </p:txBody>
      </p:sp>
      <p:grpSp>
        <p:nvGrpSpPr>
          <p:cNvPr id="4" name="Group 3">
            <a:extLst>
              <a:ext uri="{FF2B5EF4-FFF2-40B4-BE49-F238E27FC236}">
                <a16:creationId xmlns:a16="http://schemas.microsoft.com/office/drawing/2014/main" id="{15271FD7-C9CA-4813-9283-6F3EBF1650DC}"/>
              </a:ext>
            </a:extLst>
          </p:cNvPr>
          <p:cNvGrpSpPr/>
          <p:nvPr/>
        </p:nvGrpSpPr>
        <p:grpSpPr>
          <a:xfrm>
            <a:off x="440840" y="1769401"/>
            <a:ext cx="9999916" cy="725827"/>
            <a:chOff x="934822" y="5243178"/>
            <a:chExt cx="9068322" cy="508312"/>
          </a:xfrm>
        </p:grpSpPr>
        <p:sp>
          <p:nvSpPr>
            <p:cNvPr id="20" name="Rectangle 19">
              <a:extLst>
                <a:ext uri="{FF2B5EF4-FFF2-40B4-BE49-F238E27FC236}">
                  <a16:creationId xmlns:a16="http://schemas.microsoft.com/office/drawing/2014/main" id="{61494248-9FBA-44F8-AD36-10178356417C}"/>
                </a:ext>
              </a:extLst>
            </p:cNvPr>
            <p:cNvSpPr/>
            <p:nvPr/>
          </p:nvSpPr>
          <p:spPr>
            <a:xfrm>
              <a:off x="2738197" y="5243178"/>
              <a:ext cx="1282377" cy="369332"/>
            </a:xfrm>
            <a:prstGeom prst="rect">
              <a:avLst/>
            </a:prstGeom>
          </p:spPr>
          <p:txBody>
            <a:bodyPr wrap="square">
              <a:spAutoFit/>
            </a:bodyPr>
            <a:lstStyle/>
            <a:p>
              <a:r>
                <a:rPr lang="en-US" dirty="0">
                  <a:latin typeface="Times New Roman"/>
                  <a:cs typeface="Times New Roman"/>
                </a:rPr>
                <a:t>4-cell PCA</a:t>
              </a:r>
            </a:p>
          </p:txBody>
        </p:sp>
        <p:sp>
          <p:nvSpPr>
            <p:cNvPr id="21" name="Rectangle 20">
              <a:extLst>
                <a:ext uri="{FF2B5EF4-FFF2-40B4-BE49-F238E27FC236}">
                  <a16:creationId xmlns:a16="http://schemas.microsoft.com/office/drawing/2014/main" id="{6D8CA7AC-9567-4139-84EF-39045CFDE6EA}"/>
                </a:ext>
              </a:extLst>
            </p:cNvPr>
            <p:cNvSpPr/>
            <p:nvPr/>
          </p:nvSpPr>
          <p:spPr>
            <a:xfrm>
              <a:off x="4485660" y="5370667"/>
              <a:ext cx="990998" cy="237097"/>
            </a:xfrm>
            <a:prstGeom prst="rect">
              <a:avLst/>
            </a:prstGeom>
          </p:spPr>
          <p:txBody>
            <a:bodyPr wrap="square">
              <a:spAutoFit/>
            </a:bodyPr>
            <a:lstStyle/>
            <a:p>
              <a:r>
                <a:rPr lang="en-US" sz="1600" dirty="0">
                  <a:latin typeface="Times New Roman"/>
                  <a:cs typeface="Times New Roman"/>
                </a:rPr>
                <a:t>Modulator</a:t>
              </a:r>
            </a:p>
          </p:txBody>
        </p:sp>
        <p:sp>
          <p:nvSpPr>
            <p:cNvPr id="22" name="Rectangle 21">
              <a:extLst>
                <a:ext uri="{FF2B5EF4-FFF2-40B4-BE49-F238E27FC236}">
                  <a16:creationId xmlns:a16="http://schemas.microsoft.com/office/drawing/2014/main" id="{9E990788-E1D4-4C4B-A426-40009B5F4C0F}"/>
                </a:ext>
              </a:extLst>
            </p:cNvPr>
            <p:cNvSpPr/>
            <p:nvPr/>
          </p:nvSpPr>
          <p:spPr>
            <a:xfrm>
              <a:off x="1425936" y="5371635"/>
              <a:ext cx="990998" cy="237097"/>
            </a:xfrm>
            <a:prstGeom prst="rect">
              <a:avLst/>
            </a:prstGeom>
          </p:spPr>
          <p:txBody>
            <a:bodyPr wrap="square">
              <a:spAutoFit/>
            </a:bodyPr>
            <a:lstStyle/>
            <a:p>
              <a:r>
                <a:rPr lang="en-US" sz="1600" dirty="0">
                  <a:latin typeface="Times New Roman"/>
                  <a:cs typeface="Times New Roman"/>
                </a:rPr>
                <a:t>Kicker</a:t>
              </a:r>
            </a:p>
          </p:txBody>
        </p:sp>
        <p:cxnSp>
          <p:nvCxnSpPr>
            <p:cNvPr id="30" name="Straight Arrow Connector 29">
              <a:extLst>
                <a:ext uri="{FF2B5EF4-FFF2-40B4-BE49-F238E27FC236}">
                  <a16:creationId xmlns:a16="http://schemas.microsoft.com/office/drawing/2014/main" id="{6ECBAE52-B237-1A4B-B4C4-7A89EEFDCE06}"/>
                </a:ext>
              </a:extLst>
            </p:cNvPr>
            <p:cNvCxnSpPr>
              <a:cxnSpLocks/>
            </p:cNvCxnSpPr>
            <p:nvPr/>
          </p:nvCxnSpPr>
          <p:spPr>
            <a:xfrm flipH="1">
              <a:off x="934822" y="5708713"/>
              <a:ext cx="9068322" cy="0"/>
            </a:xfrm>
            <a:prstGeom prst="straightConnector1">
              <a:avLst/>
            </a:prstGeom>
            <a:ln w="38100" cmpd="tri">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08DC456E-7F3C-A642-9D70-CEABAAD3616F}"/>
                </a:ext>
              </a:extLst>
            </p:cNvPr>
            <p:cNvSpPr/>
            <p:nvPr/>
          </p:nvSpPr>
          <p:spPr>
            <a:xfrm>
              <a:off x="6193221" y="5443713"/>
              <a:ext cx="2037334" cy="307777"/>
            </a:xfrm>
            <a:prstGeom prst="rect">
              <a:avLst/>
            </a:prstGeom>
          </p:spPr>
          <p:txBody>
            <a:bodyPr wrap="square">
              <a:spAutoFit/>
            </a:bodyPr>
            <a:lstStyle/>
            <a:p>
              <a:r>
                <a:rPr lang="en-US" sz="1400" b="1" dirty="0">
                  <a:solidFill>
                    <a:srgbClr val="C00000"/>
                  </a:solidFill>
                  <a:latin typeface="Times New Roman"/>
                  <a:cs typeface="Times New Roman"/>
                </a:rPr>
                <a:t>RHIC ion beam</a:t>
              </a:r>
            </a:p>
          </p:txBody>
        </p:sp>
      </p:grpSp>
      <p:sp>
        <p:nvSpPr>
          <p:cNvPr id="39" name="Slide Number Placeholder 2">
            <a:extLst>
              <a:ext uri="{FF2B5EF4-FFF2-40B4-BE49-F238E27FC236}">
                <a16:creationId xmlns:a16="http://schemas.microsoft.com/office/drawing/2014/main" id="{0F7A59A4-A389-6547-AC97-CFC68547305E}"/>
              </a:ext>
            </a:extLst>
          </p:cNvPr>
          <p:cNvSpPr txBox="1">
            <a:spLocks/>
          </p:cNvSpPr>
          <p:nvPr/>
        </p:nvSpPr>
        <p:spPr>
          <a:xfrm>
            <a:off x="9861681" y="6574376"/>
            <a:ext cx="93519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Font typeface="+mj-lt"/>
              <a:buNone/>
            </a:pPr>
            <a:r>
              <a:rPr lang="en-US" dirty="0">
                <a:solidFill>
                  <a:schemeClr val="tx1"/>
                </a:solidFill>
                <a:latin typeface="Times New Roman" panose="02020603050405020304" pitchFamily="18" charset="0"/>
                <a:cs typeface="Times New Roman" panose="02020603050405020304" pitchFamily="18" charset="0"/>
              </a:rPr>
              <a:t>7</a:t>
            </a:r>
          </a:p>
        </p:txBody>
      </p:sp>
      <p:sp>
        <p:nvSpPr>
          <p:cNvPr id="3" name="Slide Number Placeholder 2">
            <a:extLst>
              <a:ext uri="{FF2B5EF4-FFF2-40B4-BE49-F238E27FC236}">
                <a16:creationId xmlns:a16="http://schemas.microsoft.com/office/drawing/2014/main" id="{D0092296-B04C-422E-9854-6DCE8B8D9AC4}"/>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4F68965-3134-4648-9839-50AB2B4F757D}" type="slidenum">
              <a:rPr lang="en-US" smtClean="0"/>
              <a:pPr/>
              <a:t>5</a:t>
            </a:fld>
            <a:endParaRPr lang="en-US" sz="2000" dirty="0"/>
          </a:p>
        </p:txBody>
      </p:sp>
      <p:pic>
        <p:nvPicPr>
          <p:cNvPr id="25" name="Picture 24">
            <a:extLst>
              <a:ext uri="{FF2B5EF4-FFF2-40B4-BE49-F238E27FC236}">
                <a16:creationId xmlns:a16="http://schemas.microsoft.com/office/drawing/2014/main" id="{51768A4D-605F-4F69-9974-CC053AD3C17B}"/>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310697" y="3818352"/>
            <a:ext cx="8732759" cy="1948409"/>
          </a:xfrm>
          <a:prstGeom prst="rect">
            <a:avLst/>
          </a:prstGeom>
        </p:spPr>
      </p:pic>
      <p:cxnSp>
        <p:nvCxnSpPr>
          <p:cNvPr id="35" name="Straight Arrow Connector 34">
            <a:extLst>
              <a:ext uri="{FF2B5EF4-FFF2-40B4-BE49-F238E27FC236}">
                <a16:creationId xmlns:a16="http://schemas.microsoft.com/office/drawing/2014/main" id="{6A4973B0-DD46-4E03-AC72-C05107D7CF21}"/>
              </a:ext>
            </a:extLst>
          </p:cNvPr>
          <p:cNvCxnSpPr>
            <a:cxnSpLocks/>
            <a:stCxn id="38" idx="0"/>
          </p:cNvCxnSpPr>
          <p:nvPr/>
        </p:nvCxnSpPr>
        <p:spPr>
          <a:xfrm flipH="1" flipV="1">
            <a:off x="3168073" y="4806485"/>
            <a:ext cx="3334101" cy="1545658"/>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80F3E3F3-F816-4667-BBE1-012A705B0101}"/>
              </a:ext>
            </a:extLst>
          </p:cNvPr>
          <p:cNvCxnSpPr>
            <a:cxnSpLocks/>
            <a:stCxn id="38" idx="0"/>
          </p:cNvCxnSpPr>
          <p:nvPr/>
        </p:nvCxnSpPr>
        <p:spPr>
          <a:xfrm flipH="1" flipV="1">
            <a:off x="5914895" y="4913489"/>
            <a:ext cx="587279" cy="1438654"/>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EBCB8398-A957-4FCB-9525-D1ED17D6357C}"/>
              </a:ext>
            </a:extLst>
          </p:cNvPr>
          <p:cNvCxnSpPr>
            <a:cxnSpLocks/>
            <a:stCxn id="38" idx="0"/>
          </p:cNvCxnSpPr>
          <p:nvPr/>
        </p:nvCxnSpPr>
        <p:spPr>
          <a:xfrm flipV="1">
            <a:off x="6502174" y="4806485"/>
            <a:ext cx="1413172" cy="1545658"/>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B62AF981-D13D-4A42-855F-15E658F2A376}"/>
              </a:ext>
            </a:extLst>
          </p:cNvPr>
          <p:cNvSpPr txBox="1"/>
          <p:nvPr/>
        </p:nvSpPr>
        <p:spPr>
          <a:xfrm>
            <a:off x="4356458" y="6352143"/>
            <a:ext cx="4291431" cy="369332"/>
          </a:xfrm>
          <a:prstGeom prst="rect">
            <a:avLst/>
          </a:prstGeom>
          <a:noFill/>
          <a:ln>
            <a:solidFill>
              <a:schemeClr val="accent1"/>
            </a:solidFill>
          </a:ln>
        </p:spPr>
        <p:txBody>
          <a:bodyPr wrap="square" rtlCol="0">
            <a:spAutoFit/>
          </a:bodyPr>
          <a:lstStyle/>
          <a:p>
            <a:r>
              <a:rPr lang="en-US" dirty="0">
                <a:highlight>
                  <a:srgbClr val="FFFF00"/>
                </a:highlight>
              </a:rPr>
              <a:t>Solenoids for Plasma-Cascade Amplifier</a:t>
            </a:r>
          </a:p>
        </p:txBody>
      </p:sp>
      <p:sp>
        <p:nvSpPr>
          <p:cNvPr id="13" name="Oval 12">
            <a:extLst>
              <a:ext uri="{FF2B5EF4-FFF2-40B4-BE49-F238E27FC236}">
                <a16:creationId xmlns:a16="http://schemas.microsoft.com/office/drawing/2014/main" id="{68B4A190-8E88-4F0C-BB51-946A76C810D1}"/>
              </a:ext>
            </a:extLst>
          </p:cNvPr>
          <p:cNvSpPr/>
          <p:nvPr/>
        </p:nvSpPr>
        <p:spPr>
          <a:xfrm>
            <a:off x="10485120" y="59634"/>
            <a:ext cx="600891" cy="480297"/>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7AA7CFC9-3306-471C-89C4-6B626EF26D3C}"/>
              </a:ext>
            </a:extLst>
          </p:cNvPr>
          <p:cNvCxnSpPr>
            <a:cxnSpLocks/>
          </p:cNvCxnSpPr>
          <p:nvPr/>
        </p:nvCxnSpPr>
        <p:spPr>
          <a:xfrm flipV="1">
            <a:off x="9420769" y="527129"/>
            <a:ext cx="1186587" cy="1598057"/>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51C8FEA4-A62B-4F92-AFA3-686E7C93449D}"/>
              </a:ext>
            </a:extLst>
          </p:cNvPr>
          <p:cNvCxnSpPr>
            <a:cxnSpLocks/>
          </p:cNvCxnSpPr>
          <p:nvPr/>
        </p:nvCxnSpPr>
        <p:spPr>
          <a:xfrm flipV="1">
            <a:off x="2075210" y="2647846"/>
            <a:ext cx="266045" cy="1081403"/>
          </a:xfrm>
          <a:prstGeom prst="straightConnector1">
            <a:avLst/>
          </a:prstGeom>
          <a:ln w="38100">
            <a:solidFill>
              <a:srgbClr val="388392"/>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131E9F9C-8F2B-452D-A259-643A609A703A}"/>
              </a:ext>
            </a:extLst>
          </p:cNvPr>
          <p:cNvSpPr/>
          <p:nvPr/>
        </p:nvSpPr>
        <p:spPr>
          <a:xfrm>
            <a:off x="1810324" y="2269067"/>
            <a:ext cx="2546134" cy="323013"/>
          </a:xfrm>
          <a:prstGeom prst="rect">
            <a:avLst/>
          </a:prstGeom>
          <a:noFill/>
          <a:ln w="412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7EE2B659-74D9-5737-591B-AC2AB88444BE}"/>
              </a:ext>
            </a:extLst>
          </p:cNvPr>
          <p:cNvSpPr txBox="1"/>
          <p:nvPr/>
        </p:nvSpPr>
        <p:spPr>
          <a:xfrm>
            <a:off x="2743245" y="3314320"/>
            <a:ext cx="3232071" cy="338554"/>
          </a:xfrm>
          <a:prstGeom prst="rect">
            <a:avLst/>
          </a:prstGeom>
          <a:noFill/>
        </p:spPr>
        <p:txBody>
          <a:bodyPr wrap="square" rtlCol="0">
            <a:spAutoFit/>
          </a:bodyPr>
          <a:lstStyle/>
          <a:p>
            <a:pPr algn="ctr" defTabSz="1219170"/>
            <a:r>
              <a:rPr lang="en-US" sz="1600" dirty="0">
                <a:solidFill>
                  <a:prstClr val="black"/>
                </a:solidFill>
                <a:latin typeface="Times New Roman" panose="02020603050405020304" pitchFamily="18" charset="0"/>
                <a:cs typeface="Times New Roman" panose="02020603050405020304" pitchFamily="18" charset="0"/>
              </a:rPr>
              <a:t>Time-resolved diagnostics beamline</a:t>
            </a:r>
          </a:p>
        </p:txBody>
      </p:sp>
      <p:sp>
        <p:nvSpPr>
          <p:cNvPr id="27" name="TextBox 26">
            <a:extLst>
              <a:ext uri="{FF2B5EF4-FFF2-40B4-BE49-F238E27FC236}">
                <a16:creationId xmlns:a16="http://schemas.microsoft.com/office/drawing/2014/main" id="{851D148E-0A03-5D6D-FA7C-4FCD6A65F3BB}"/>
              </a:ext>
            </a:extLst>
          </p:cNvPr>
          <p:cNvSpPr txBox="1"/>
          <p:nvPr/>
        </p:nvSpPr>
        <p:spPr>
          <a:xfrm>
            <a:off x="6239437" y="3301347"/>
            <a:ext cx="1037285" cy="523220"/>
          </a:xfrm>
          <a:prstGeom prst="rect">
            <a:avLst/>
          </a:prstGeom>
          <a:noFill/>
        </p:spPr>
        <p:txBody>
          <a:bodyPr wrap="square" rtlCol="0">
            <a:spAutoFit/>
          </a:bodyPr>
          <a:lstStyle/>
          <a:p>
            <a:pPr algn="ctr" defTabSz="1219170"/>
            <a:r>
              <a:rPr lang="en-US" sz="1400" dirty="0">
                <a:solidFill>
                  <a:prstClr val="black"/>
                </a:solidFill>
                <a:latin typeface="Times New Roman" panose="02020603050405020304" pitchFamily="18" charset="0"/>
                <a:cs typeface="Times New Roman" panose="02020603050405020304" pitchFamily="18" charset="0"/>
              </a:rPr>
              <a:t>8.3 MV SRF linac</a:t>
            </a:r>
          </a:p>
        </p:txBody>
      </p:sp>
      <p:sp>
        <p:nvSpPr>
          <p:cNvPr id="29" name="TextBox 28">
            <a:extLst>
              <a:ext uri="{FF2B5EF4-FFF2-40B4-BE49-F238E27FC236}">
                <a16:creationId xmlns:a16="http://schemas.microsoft.com/office/drawing/2014/main" id="{7E5C7C93-6D83-1B59-412A-513801E26974}"/>
              </a:ext>
            </a:extLst>
          </p:cNvPr>
          <p:cNvSpPr txBox="1"/>
          <p:nvPr/>
        </p:nvSpPr>
        <p:spPr>
          <a:xfrm>
            <a:off x="7158539" y="3315745"/>
            <a:ext cx="2246631" cy="307777"/>
          </a:xfrm>
          <a:prstGeom prst="rect">
            <a:avLst/>
          </a:prstGeom>
          <a:noFill/>
        </p:spPr>
        <p:txBody>
          <a:bodyPr wrap="square" rtlCol="0">
            <a:spAutoFit/>
          </a:bodyPr>
          <a:lstStyle/>
          <a:p>
            <a:pPr algn="ctr" defTabSz="1219170"/>
            <a:r>
              <a:rPr lang="en-US" sz="1400" dirty="0">
                <a:solidFill>
                  <a:prstClr val="black"/>
                </a:solidFill>
                <a:latin typeface="Times New Roman" panose="02020603050405020304" pitchFamily="18" charset="0"/>
                <a:cs typeface="Times New Roman" panose="02020603050405020304" pitchFamily="18" charset="0"/>
              </a:rPr>
              <a:t>Ballistic bunch compression</a:t>
            </a:r>
          </a:p>
        </p:txBody>
      </p:sp>
      <p:cxnSp>
        <p:nvCxnSpPr>
          <p:cNvPr id="9" name="Straight Arrow Connector 8">
            <a:extLst>
              <a:ext uri="{FF2B5EF4-FFF2-40B4-BE49-F238E27FC236}">
                <a16:creationId xmlns:a16="http://schemas.microsoft.com/office/drawing/2014/main" id="{FA42CF5D-FC42-D285-1E4A-B2C6088E0341}"/>
              </a:ext>
            </a:extLst>
          </p:cNvPr>
          <p:cNvCxnSpPr/>
          <p:nvPr/>
        </p:nvCxnSpPr>
        <p:spPr>
          <a:xfrm>
            <a:off x="7055777" y="3384999"/>
            <a:ext cx="236499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502E964A-F67D-44AB-AABF-BD57143537FF}"/>
              </a:ext>
            </a:extLst>
          </p:cNvPr>
          <p:cNvSpPr txBox="1"/>
          <p:nvPr/>
        </p:nvSpPr>
        <p:spPr>
          <a:xfrm>
            <a:off x="7908561" y="2492220"/>
            <a:ext cx="1367682" cy="307777"/>
          </a:xfrm>
          <a:prstGeom prst="rect">
            <a:avLst/>
          </a:prstGeom>
          <a:noFill/>
        </p:spPr>
        <p:txBody>
          <a:bodyPr wrap="none" rtlCol="0">
            <a:spAutoFit/>
          </a:bodyPr>
          <a:lstStyle/>
          <a:p>
            <a:pPr defTabSz="1219170"/>
            <a:r>
              <a:rPr lang="en-US" sz="1400" dirty="0">
                <a:solidFill>
                  <a:prstClr val="black"/>
                </a:solidFill>
                <a:latin typeface="Times New Roman" panose="02020603050405020304" pitchFamily="18" charset="0"/>
                <a:cs typeface="Times New Roman" panose="02020603050405020304" pitchFamily="18" charset="0"/>
              </a:rPr>
              <a:t>Bunching cavity</a:t>
            </a:r>
          </a:p>
        </p:txBody>
      </p:sp>
      <p:cxnSp>
        <p:nvCxnSpPr>
          <p:cNvPr id="11" name="Straight Arrow Connector 10">
            <a:extLst>
              <a:ext uri="{FF2B5EF4-FFF2-40B4-BE49-F238E27FC236}">
                <a16:creationId xmlns:a16="http://schemas.microsoft.com/office/drawing/2014/main" id="{215ECD89-C2B2-BDCB-626E-7E6D5FEA9861}"/>
              </a:ext>
            </a:extLst>
          </p:cNvPr>
          <p:cNvCxnSpPr>
            <a:cxnSpLocks/>
          </p:cNvCxnSpPr>
          <p:nvPr/>
        </p:nvCxnSpPr>
        <p:spPr>
          <a:xfrm>
            <a:off x="9162473" y="2677080"/>
            <a:ext cx="335768" cy="532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6BDB0394-A207-8A97-006E-83E54C3D6F2B}"/>
              </a:ext>
            </a:extLst>
          </p:cNvPr>
          <p:cNvSpPr txBox="1"/>
          <p:nvPr/>
        </p:nvSpPr>
        <p:spPr>
          <a:xfrm>
            <a:off x="9596676" y="3299896"/>
            <a:ext cx="1486305" cy="523220"/>
          </a:xfrm>
          <a:prstGeom prst="rect">
            <a:avLst/>
          </a:prstGeom>
          <a:noFill/>
        </p:spPr>
        <p:txBody>
          <a:bodyPr wrap="none" rtlCol="0">
            <a:spAutoFit/>
          </a:bodyPr>
          <a:lstStyle/>
          <a:p>
            <a:pPr algn="ctr" defTabSz="1219170"/>
            <a:r>
              <a:rPr lang="en-US" sz="1400" dirty="0">
                <a:solidFill>
                  <a:prstClr val="black"/>
                </a:solidFill>
                <a:latin typeface="Times New Roman" panose="02020603050405020304" pitchFamily="18" charset="0"/>
                <a:cs typeface="Times New Roman" panose="02020603050405020304" pitchFamily="18" charset="0"/>
              </a:rPr>
              <a:t>1.25 MV SRF </a:t>
            </a:r>
          </a:p>
          <a:p>
            <a:pPr algn="ctr" defTabSz="1219170"/>
            <a:r>
              <a:rPr lang="en-US" sz="1400" dirty="0">
                <a:solidFill>
                  <a:prstClr val="black"/>
                </a:solidFill>
                <a:latin typeface="Times New Roman" panose="02020603050405020304" pitchFamily="18" charset="0"/>
                <a:cs typeface="Times New Roman" panose="02020603050405020304" pitchFamily="18" charset="0"/>
              </a:rPr>
              <a:t>photoelectron gun</a:t>
            </a:r>
          </a:p>
        </p:txBody>
      </p:sp>
      <p:sp>
        <p:nvSpPr>
          <p:cNvPr id="5" name="Slide Number Placeholder 9">
            <a:extLst>
              <a:ext uri="{FF2B5EF4-FFF2-40B4-BE49-F238E27FC236}">
                <a16:creationId xmlns:a16="http://schemas.microsoft.com/office/drawing/2014/main" id="{2EF7E41F-2E22-7869-0F1C-A1C69C4B3B67}"/>
              </a:ext>
            </a:extLst>
          </p:cNvPr>
          <p:cNvSpPr>
            <a:spLocks noGrp="1"/>
          </p:cNvSpPr>
          <p:nvPr>
            <p:ph type="sldNum" sz="quarter" idx="4"/>
          </p:nvPr>
        </p:nvSpPr>
        <p:spPr>
          <a:xfrm>
            <a:off x="11620500" y="182562"/>
            <a:ext cx="432486" cy="365125"/>
          </a:xfrm>
        </p:spPr>
        <p:txBody>
          <a:bodyPr/>
          <a:lstStyle/>
          <a:p>
            <a:fld id="{933A556B-7C63-244D-9B7C-B0EA8042B330}" type="slidenum">
              <a:rPr lang="en-US" smtClean="0"/>
              <a:pPr/>
              <a:t>5</a:t>
            </a:fld>
            <a:endParaRPr lang="en-US" dirty="0"/>
          </a:p>
        </p:txBody>
      </p:sp>
    </p:spTree>
    <p:extLst>
      <p:ext uri="{BB962C8B-B14F-4D97-AF65-F5344CB8AC3E}">
        <p14:creationId xmlns:p14="http://schemas.microsoft.com/office/powerpoint/2010/main" val="1708232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p:cNvSpPr/>
          <p:nvPr/>
        </p:nvSpPr>
        <p:spPr>
          <a:xfrm rot="212926">
            <a:off x="4762501" y="4572000"/>
            <a:ext cx="3671987" cy="185942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6172200" y="6166542"/>
            <a:ext cx="1219200" cy="462858"/>
          </a:xfrm>
          <a:prstGeom prst="ellipse">
            <a:avLst/>
          </a:prstGeom>
          <a:solidFill>
            <a:schemeClr val="bg1"/>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Title 1"/>
          <p:cNvSpPr>
            <a:spLocks noGrp="1"/>
          </p:cNvSpPr>
          <p:nvPr>
            <p:ph type="title"/>
          </p:nvPr>
        </p:nvSpPr>
        <p:spPr>
          <a:xfrm>
            <a:off x="1600200" y="304800"/>
            <a:ext cx="8991600" cy="792162"/>
          </a:xfrm>
        </p:spPr>
        <p:txBody>
          <a:bodyPr/>
          <a:lstStyle/>
          <a:p>
            <a:r>
              <a:rPr lang="en-US" sz="4000" dirty="0"/>
              <a:t>Overall Structure of </a:t>
            </a:r>
            <a:r>
              <a:rPr lang="en-US" sz="4000" dirty="0" err="1"/>
              <a:t>CeC</a:t>
            </a:r>
            <a:r>
              <a:rPr lang="en-US" sz="4000" dirty="0"/>
              <a:t> Prediction</a:t>
            </a:r>
          </a:p>
        </p:txBody>
      </p:sp>
      <p:sp>
        <p:nvSpPr>
          <p:cNvPr id="5" name="TextBox 4"/>
          <p:cNvSpPr txBox="1"/>
          <p:nvPr/>
        </p:nvSpPr>
        <p:spPr>
          <a:xfrm>
            <a:off x="1600200" y="2119996"/>
            <a:ext cx="1828800" cy="1323439"/>
          </a:xfrm>
          <a:prstGeom prst="rect">
            <a:avLst/>
          </a:prstGeom>
          <a:noFill/>
          <a:ln>
            <a:solidFill>
              <a:schemeClr val="accent1">
                <a:shade val="50000"/>
              </a:schemeClr>
            </a:solidFill>
          </a:ln>
        </p:spPr>
        <p:txBody>
          <a:bodyPr wrap="square" rtlCol="0">
            <a:spAutoFit/>
          </a:bodyPr>
          <a:lstStyle/>
          <a:p>
            <a:r>
              <a:rPr lang="en-US" sz="1600" b="1" dirty="0"/>
              <a:t>A. Prediction of the single pass kicks received by an ion in the cooling section</a:t>
            </a:r>
          </a:p>
        </p:txBody>
      </p:sp>
      <p:cxnSp>
        <p:nvCxnSpPr>
          <p:cNvPr id="7" name="Straight Arrow Connector 6"/>
          <p:cNvCxnSpPr>
            <a:stCxn id="5" idx="3"/>
          </p:cNvCxnSpPr>
          <p:nvPr/>
        </p:nvCxnSpPr>
        <p:spPr>
          <a:xfrm flipV="1">
            <a:off x="3429000" y="2412387"/>
            <a:ext cx="304800" cy="3693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810000" y="1335165"/>
            <a:ext cx="2895601" cy="2308324"/>
          </a:xfrm>
          <a:prstGeom prst="rect">
            <a:avLst/>
          </a:prstGeom>
          <a:noFill/>
          <a:ln>
            <a:solidFill>
              <a:schemeClr val="accent1">
                <a:shade val="50000"/>
              </a:schemeClr>
            </a:solidFill>
          </a:ln>
        </p:spPr>
        <p:txBody>
          <a:bodyPr wrap="square" rtlCol="0">
            <a:spAutoFit/>
          </a:bodyPr>
          <a:lstStyle/>
          <a:p>
            <a:r>
              <a:rPr lang="en-US" dirty="0"/>
              <a:t>Ion’s initial condition</a:t>
            </a:r>
          </a:p>
          <a:p>
            <a:r>
              <a:rPr lang="en-US" dirty="0"/>
              <a:t> x,   x’,    y,   y’,   t,    E</a:t>
            </a:r>
          </a:p>
          <a:p>
            <a:r>
              <a:rPr lang="en-US" dirty="0"/>
              <a:t> …   …     …   …   …    …</a:t>
            </a:r>
          </a:p>
          <a:p>
            <a:r>
              <a:rPr lang="en-US" dirty="0"/>
              <a:t> …    …     …   …   …   … </a:t>
            </a:r>
          </a:p>
          <a:p>
            <a:endParaRPr lang="en-US" dirty="0"/>
          </a:p>
          <a:p>
            <a:endParaRPr lang="en-US" dirty="0"/>
          </a:p>
          <a:p>
            <a:endParaRPr lang="en-US" dirty="0"/>
          </a:p>
          <a:p>
            <a:endParaRPr lang="en-US" dirty="0"/>
          </a:p>
        </p:txBody>
      </p:sp>
      <p:sp>
        <p:nvSpPr>
          <p:cNvPr id="9" name="TextBox 8"/>
          <p:cNvSpPr txBox="1"/>
          <p:nvPr/>
        </p:nvSpPr>
        <p:spPr>
          <a:xfrm>
            <a:off x="6705601" y="1335165"/>
            <a:ext cx="2002367" cy="2308324"/>
          </a:xfrm>
          <a:prstGeom prst="rect">
            <a:avLst/>
          </a:prstGeom>
          <a:noFill/>
          <a:ln>
            <a:solidFill>
              <a:schemeClr val="accent1">
                <a:shade val="50000"/>
              </a:schemeClr>
            </a:solidFill>
          </a:ln>
        </p:spPr>
        <p:txBody>
          <a:bodyPr wrap="square" rtlCol="0">
            <a:spAutoFit/>
          </a:bodyPr>
          <a:lstStyle/>
          <a:p>
            <a:r>
              <a:rPr lang="en-US" dirty="0"/>
              <a:t>Kicks due to </a:t>
            </a:r>
            <a:r>
              <a:rPr lang="en-US" dirty="0" err="1"/>
              <a:t>CeC</a:t>
            </a:r>
            <a:endParaRPr lang="en-US" dirty="0"/>
          </a:p>
          <a:p>
            <a:r>
              <a:rPr lang="en-US" dirty="0"/>
              <a:t> dx’,   </a:t>
            </a:r>
            <a:r>
              <a:rPr lang="en-US" dirty="0" err="1"/>
              <a:t>dy</a:t>
            </a:r>
            <a:r>
              <a:rPr lang="en-US" dirty="0"/>
              <a:t>’,    </a:t>
            </a:r>
            <a:r>
              <a:rPr lang="en-US" dirty="0" err="1"/>
              <a:t>dE</a:t>
            </a:r>
            <a:endParaRPr lang="en-US" dirty="0"/>
          </a:p>
          <a:p>
            <a:r>
              <a:rPr lang="en-US" dirty="0"/>
              <a:t> …   …     …   …  </a:t>
            </a:r>
          </a:p>
          <a:p>
            <a:r>
              <a:rPr lang="en-US" dirty="0"/>
              <a:t> …   …     …   … </a:t>
            </a:r>
          </a:p>
          <a:p>
            <a:endParaRPr lang="en-US" dirty="0"/>
          </a:p>
          <a:p>
            <a:endParaRPr lang="en-US" dirty="0"/>
          </a:p>
          <a:p>
            <a:endParaRPr lang="en-US" dirty="0"/>
          </a:p>
          <a:p>
            <a:endParaRPr lang="en-US" dirty="0"/>
          </a:p>
        </p:txBody>
      </p:sp>
      <p:sp>
        <p:nvSpPr>
          <p:cNvPr id="11" name="TextBox 10"/>
          <p:cNvSpPr txBox="1"/>
          <p:nvPr/>
        </p:nvSpPr>
        <p:spPr>
          <a:xfrm>
            <a:off x="1600200" y="5221070"/>
            <a:ext cx="2781300" cy="584775"/>
          </a:xfrm>
          <a:prstGeom prst="rect">
            <a:avLst/>
          </a:prstGeom>
          <a:noFill/>
          <a:ln>
            <a:solidFill>
              <a:schemeClr val="accent1">
                <a:shade val="95000"/>
                <a:satMod val="105000"/>
              </a:schemeClr>
            </a:solidFill>
          </a:ln>
        </p:spPr>
        <p:txBody>
          <a:bodyPr wrap="square" rtlCol="0">
            <a:spAutoFit/>
          </a:bodyPr>
          <a:lstStyle/>
          <a:p>
            <a:pPr algn="ctr"/>
            <a:r>
              <a:rPr lang="en-US" sz="1600" b="1" dirty="0"/>
              <a:t>B. Long term prediction for circulating ions</a:t>
            </a:r>
          </a:p>
        </p:txBody>
      </p:sp>
      <p:sp>
        <p:nvSpPr>
          <p:cNvPr id="12" name="Rectangle 11"/>
          <p:cNvSpPr/>
          <p:nvPr/>
        </p:nvSpPr>
        <p:spPr>
          <a:xfrm rot="19326140">
            <a:off x="8190247" y="5047197"/>
            <a:ext cx="304800" cy="4832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rot="3143402">
            <a:off x="7958506" y="5269814"/>
            <a:ext cx="966401" cy="338554"/>
          </a:xfrm>
          <a:prstGeom prst="rect">
            <a:avLst/>
          </a:prstGeom>
          <a:noFill/>
        </p:spPr>
        <p:txBody>
          <a:bodyPr wrap="square" rtlCol="0">
            <a:spAutoFit/>
          </a:bodyPr>
          <a:lstStyle/>
          <a:p>
            <a:r>
              <a:rPr lang="en-US" sz="1600" dirty="0" err="1"/>
              <a:t>CeC</a:t>
            </a:r>
            <a:endParaRPr lang="en-US" sz="1600" dirty="0"/>
          </a:p>
        </p:txBody>
      </p:sp>
      <p:cxnSp>
        <p:nvCxnSpPr>
          <p:cNvPr id="16" name="Straight Arrow Connector 15"/>
          <p:cNvCxnSpPr/>
          <p:nvPr/>
        </p:nvCxnSpPr>
        <p:spPr>
          <a:xfrm flipV="1">
            <a:off x="7727790" y="6172200"/>
            <a:ext cx="273210" cy="109196"/>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8" name="Curved Left Arrow 17"/>
          <p:cNvSpPr/>
          <p:nvPr/>
        </p:nvSpPr>
        <p:spPr>
          <a:xfrm>
            <a:off x="8707967" y="2624553"/>
            <a:ext cx="1302522" cy="302066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1" name="Straight Arrow Connector 20"/>
          <p:cNvCxnSpPr>
            <a:stCxn id="11" idx="3"/>
          </p:cNvCxnSpPr>
          <p:nvPr/>
        </p:nvCxnSpPr>
        <p:spPr>
          <a:xfrm>
            <a:off x="4381501" y="5513457"/>
            <a:ext cx="32697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rot="5400000">
            <a:off x="8739904" y="3834884"/>
            <a:ext cx="1485900" cy="369332"/>
          </a:xfrm>
          <a:prstGeom prst="rect">
            <a:avLst/>
          </a:prstGeom>
          <a:noFill/>
        </p:spPr>
        <p:txBody>
          <a:bodyPr wrap="square" rtlCol="0">
            <a:spAutoFit/>
          </a:bodyPr>
          <a:lstStyle/>
          <a:p>
            <a:r>
              <a:rPr lang="en-US" dirty="0"/>
              <a:t>Interpolation</a:t>
            </a:r>
          </a:p>
        </p:txBody>
      </p:sp>
      <p:sp>
        <p:nvSpPr>
          <p:cNvPr id="4" name="Oval 3"/>
          <p:cNvSpPr/>
          <p:nvPr/>
        </p:nvSpPr>
        <p:spPr>
          <a:xfrm>
            <a:off x="6781800" y="6254678"/>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934200" y="6277486"/>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7010400" y="6324601"/>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7162800" y="6290259"/>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7010400" y="6483278"/>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6934200" y="6442659"/>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6781800" y="6366459"/>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6324600" y="6483278"/>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6477000" y="6248401"/>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6781800" y="6477001"/>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6629400" y="6283982"/>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6477000" y="6330878"/>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629400" y="6400801"/>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6485553" y="6477001"/>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6324600" y="6360182"/>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7162800" y="6290259"/>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6858000" y="6207782"/>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6705600" y="6483278"/>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7162800" y="6407078"/>
            <a:ext cx="76200" cy="699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209134" y="5838449"/>
            <a:ext cx="1221533" cy="369332"/>
          </a:xfrm>
          <a:prstGeom prst="rect">
            <a:avLst/>
          </a:prstGeom>
          <a:noFill/>
        </p:spPr>
        <p:txBody>
          <a:bodyPr wrap="square" rtlCol="0">
            <a:spAutoFit/>
          </a:bodyPr>
          <a:lstStyle/>
          <a:p>
            <a:r>
              <a:rPr lang="en-US" dirty="0"/>
              <a:t>Ion bunch</a:t>
            </a:r>
          </a:p>
        </p:txBody>
      </p:sp>
      <p:sp>
        <p:nvSpPr>
          <p:cNvPr id="6" name="Slide Number Placeholder 5">
            <a:extLst>
              <a:ext uri="{FF2B5EF4-FFF2-40B4-BE49-F238E27FC236}">
                <a16:creationId xmlns:a16="http://schemas.microsoft.com/office/drawing/2014/main" id="{A0B6CACA-8594-A5B5-E430-63B91CE1F808}"/>
              </a:ext>
            </a:extLst>
          </p:cNvPr>
          <p:cNvSpPr>
            <a:spLocks noGrp="1"/>
          </p:cNvSpPr>
          <p:nvPr>
            <p:ph type="sldNum" sz="quarter" idx="12"/>
          </p:nvPr>
        </p:nvSpPr>
        <p:spPr>
          <a:xfrm>
            <a:off x="9335429" y="12640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BA2A5A8-C6F8-4902-A4E6-D3514CFCEC88}" type="slidenum">
              <a:rPr lang="en-US" smtClean="0"/>
              <a:pPr/>
              <a:t>6</a:t>
            </a:fld>
            <a:endParaRPr lang="en-US" sz="2000" dirty="0"/>
          </a:p>
        </p:txBody>
      </p:sp>
    </p:spTree>
    <p:extLst>
      <p:ext uri="{BB962C8B-B14F-4D97-AF65-F5344CB8AC3E}">
        <p14:creationId xmlns:p14="http://schemas.microsoft.com/office/powerpoint/2010/main" val="2329599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DB0B1-18F1-9FA4-9672-18E591322867}"/>
              </a:ext>
            </a:extLst>
          </p:cNvPr>
          <p:cNvSpPr>
            <a:spLocks noGrp="1"/>
          </p:cNvSpPr>
          <p:nvPr>
            <p:ph type="title"/>
          </p:nvPr>
        </p:nvSpPr>
        <p:spPr>
          <a:xfrm>
            <a:off x="571500" y="285095"/>
            <a:ext cx="11049000" cy="907855"/>
          </a:xfrm>
        </p:spPr>
        <p:txBody>
          <a:bodyPr/>
          <a:lstStyle/>
          <a:p>
            <a:r>
              <a:rPr lang="en-US" dirty="0"/>
              <a:t>The ion tracking codes</a:t>
            </a:r>
          </a:p>
        </p:txBody>
      </p:sp>
      <p:sp>
        <p:nvSpPr>
          <p:cNvPr id="4" name="Slide Number Placeholder 3">
            <a:extLst>
              <a:ext uri="{FF2B5EF4-FFF2-40B4-BE49-F238E27FC236}">
                <a16:creationId xmlns:a16="http://schemas.microsoft.com/office/drawing/2014/main" id="{411BE708-6BA8-6D2D-B322-9F9CD787053D}"/>
              </a:ext>
            </a:extLst>
          </p:cNvPr>
          <p:cNvSpPr>
            <a:spLocks noGrp="1"/>
          </p:cNvSpPr>
          <p:nvPr>
            <p:ph type="sldNum" sz="quarter" idx="4"/>
          </p:nvPr>
        </p:nvSpPr>
        <p:spPr/>
        <p:txBody>
          <a:bodyPr/>
          <a:lstStyle/>
          <a:p>
            <a:fld id="{933A556B-7C63-244D-9B7C-B0EA8042B330}" type="slidenum">
              <a:rPr lang="en-US" smtClean="0"/>
              <a:pPr/>
              <a:t>7</a:t>
            </a:fld>
            <a:endParaRPr lang="en-US" dirty="0"/>
          </a:p>
        </p:txBody>
      </p:sp>
      <p:pic>
        <p:nvPicPr>
          <p:cNvPr id="6" name="Picture 5">
            <a:extLst>
              <a:ext uri="{FF2B5EF4-FFF2-40B4-BE49-F238E27FC236}">
                <a16:creationId xmlns:a16="http://schemas.microsoft.com/office/drawing/2014/main" id="{F5AF9DD6-A497-E107-37E7-B8640FFBF112}"/>
              </a:ext>
            </a:extLst>
          </p:cNvPr>
          <p:cNvPicPr>
            <a:picLocks noChangeAspect="1"/>
          </p:cNvPicPr>
          <p:nvPr/>
        </p:nvPicPr>
        <p:blipFill>
          <a:blip r:embed="rId2"/>
          <a:stretch>
            <a:fillRect/>
          </a:stretch>
        </p:blipFill>
        <p:spPr>
          <a:xfrm>
            <a:off x="2465940" y="1147155"/>
            <a:ext cx="9725025" cy="1809750"/>
          </a:xfrm>
          <a:prstGeom prst="rect">
            <a:avLst/>
          </a:prstGeom>
        </p:spPr>
      </p:pic>
      <p:pic>
        <p:nvPicPr>
          <p:cNvPr id="8" name="Picture 7">
            <a:extLst>
              <a:ext uri="{FF2B5EF4-FFF2-40B4-BE49-F238E27FC236}">
                <a16:creationId xmlns:a16="http://schemas.microsoft.com/office/drawing/2014/main" id="{C8D326A8-D54E-3775-FB68-4842FF3FA007}"/>
              </a:ext>
            </a:extLst>
          </p:cNvPr>
          <p:cNvPicPr>
            <a:picLocks noChangeAspect="1"/>
          </p:cNvPicPr>
          <p:nvPr/>
        </p:nvPicPr>
        <p:blipFill>
          <a:blip r:embed="rId3"/>
          <a:stretch>
            <a:fillRect/>
          </a:stretch>
        </p:blipFill>
        <p:spPr>
          <a:xfrm>
            <a:off x="210996" y="3222092"/>
            <a:ext cx="4678020" cy="3637564"/>
          </a:xfrm>
          <a:prstGeom prst="rect">
            <a:avLst/>
          </a:prstGeom>
        </p:spPr>
      </p:pic>
      <p:pic>
        <p:nvPicPr>
          <p:cNvPr id="10" name="Picture 9">
            <a:extLst>
              <a:ext uri="{FF2B5EF4-FFF2-40B4-BE49-F238E27FC236}">
                <a16:creationId xmlns:a16="http://schemas.microsoft.com/office/drawing/2014/main" id="{02A89797-BBCF-4577-161D-4F7417E5F2AD}"/>
              </a:ext>
            </a:extLst>
          </p:cNvPr>
          <p:cNvPicPr>
            <a:picLocks noChangeAspect="1"/>
          </p:cNvPicPr>
          <p:nvPr/>
        </p:nvPicPr>
        <p:blipFill>
          <a:blip r:embed="rId4"/>
          <a:stretch>
            <a:fillRect/>
          </a:stretch>
        </p:blipFill>
        <p:spPr>
          <a:xfrm>
            <a:off x="6974567" y="2798719"/>
            <a:ext cx="2162175" cy="609600"/>
          </a:xfrm>
          <a:prstGeom prst="rect">
            <a:avLst/>
          </a:prstGeom>
        </p:spPr>
      </p:pic>
      <p:pic>
        <p:nvPicPr>
          <p:cNvPr id="12" name="Picture 11">
            <a:extLst>
              <a:ext uri="{FF2B5EF4-FFF2-40B4-BE49-F238E27FC236}">
                <a16:creationId xmlns:a16="http://schemas.microsoft.com/office/drawing/2014/main" id="{D7AC80E7-9507-A319-77E7-1F086C691878}"/>
              </a:ext>
            </a:extLst>
          </p:cNvPr>
          <p:cNvPicPr>
            <a:picLocks noChangeAspect="1"/>
          </p:cNvPicPr>
          <p:nvPr/>
        </p:nvPicPr>
        <p:blipFill>
          <a:blip r:embed="rId5"/>
          <a:stretch>
            <a:fillRect/>
          </a:stretch>
        </p:blipFill>
        <p:spPr>
          <a:xfrm>
            <a:off x="7108983" y="3453869"/>
            <a:ext cx="1657350" cy="723900"/>
          </a:xfrm>
          <a:prstGeom prst="rect">
            <a:avLst/>
          </a:prstGeom>
        </p:spPr>
      </p:pic>
      <p:sp>
        <p:nvSpPr>
          <p:cNvPr id="13" name="Left Brace 12">
            <a:extLst>
              <a:ext uri="{FF2B5EF4-FFF2-40B4-BE49-F238E27FC236}">
                <a16:creationId xmlns:a16="http://schemas.microsoft.com/office/drawing/2014/main" id="{98EA7598-3512-5D7A-99E6-09EB5AA1314B}"/>
              </a:ext>
            </a:extLst>
          </p:cNvPr>
          <p:cNvSpPr/>
          <p:nvPr/>
        </p:nvSpPr>
        <p:spPr>
          <a:xfrm>
            <a:off x="6663659" y="2956347"/>
            <a:ext cx="310908" cy="98397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a:extLst>
              <a:ext uri="{FF2B5EF4-FFF2-40B4-BE49-F238E27FC236}">
                <a16:creationId xmlns:a16="http://schemas.microsoft.com/office/drawing/2014/main" id="{293F2F3D-C105-C00C-0A62-133A1BB0132F}"/>
              </a:ext>
            </a:extLst>
          </p:cNvPr>
          <p:cNvSpPr txBox="1"/>
          <p:nvPr/>
        </p:nvSpPr>
        <p:spPr>
          <a:xfrm>
            <a:off x="5137330" y="3268915"/>
            <a:ext cx="1681783" cy="369332"/>
          </a:xfrm>
          <a:prstGeom prst="rect">
            <a:avLst/>
          </a:prstGeom>
          <a:noFill/>
        </p:spPr>
        <p:txBody>
          <a:bodyPr wrap="square" rtlCol="0">
            <a:spAutoFit/>
          </a:bodyPr>
          <a:lstStyle/>
          <a:p>
            <a:r>
              <a:rPr lang="en-US" dirty="0"/>
              <a:t>RF update</a:t>
            </a:r>
          </a:p>
        </p:txBody>
      </p:sp>
      <p:pic>
        <p:nvPicPr>
          <p:cNvPr id="16" name="Picture 15">
            <a:extLst>
              <a:ext uri="{FF2B5EF4-FFF2-40B4-BE49-F238E27FC236}">
                <a16:creationId xmlns:a16="http://schemas.microsoft.com/office/drawing/2014/main" id="{08A04619-788D-AB96-F677-450FEE48D8C6}"/>
              </a:ext>
            </a:extLst>
          </p:cNvPr>
          <p:cNvPicPr>
            <a:picLocks noChangeAspect="1"/>
          </p:cNvPicPr>
          <p:nvPr/>
        </p:nvPicPr>
        <p:blipFill>
          <a:blip r:embed="rId6"/>
          <a:stretch>
            <a:fillRect/>
          </a:stretch>
        </p:blipFill>
        <p:spPr>
          <a:xfrm>
            <a:off x="7472172" y="4434103"/>
            <a:ext cx="3689178" cy="1068092"/>
          </a:xfrm>
          <a:prstGeom prst="rect">
            <a:avLst/>
          </a:prstGeom>
        </p:spPr>
      </p:pic>
      <p:sp>
        <p:nvSpPr>
          <p:cNvPr id="17" name="TextBox 16">
            <a:extLst>
              <a:ext uri="{FF2B5EF4-FFF2-40B4-BE49-F238E27FC236}">
                <a16:creationId xmlns:a16="http://schemas.microsoft.com/office/drawing/2014/main" id="{4AFDFE25-794F-4E04-9E10-7278DC7643CF}"/>
              </a:ext>
            </a:extLst>
          </p:cNvPr>
          <p:cNvSpPr txBox="1"/>
          <p:nvPr/>
        </p:nvSpPr>
        <p:spPr>
          <a:xfrm>
            <a:off x="5137330" y="4118532"/>
            <a:ext cx="4280254" cy="369332"/>
          </a:xfrm>
          <a:prstGeom prst="rect">
            <a:avLst/>
          </a:prstGeom>
          <a:noFill/>
        </p:spPr>
        <p:txBody>
          <a:bodyPr wrap="square" rtlCol="0">
            <a:spAutoFit/>
          </a:bodyPr>
          <a:lstStyle/>
          <a:p>
            <a:r>
              <a:rPr lang="en-US" dirty="0"/>
              <a:t>Transverse </a:t>
            </a:r>
            <a:r>
              <a:rPr lang="en-US" dirty="0" err="1"/>
              <a:t>betatron</a:t>
            </a:r>
            <a:r>
              <a:rPr lang="en-US" dirty="0"/>
              <a:t> motion update</a:t>
            </a:r>
          </a:p>
        </p:txBody>
      </p:sp>
      <p:sp>
        <p:nvSpPr>
          <p:cNvPr id="18" name="TextBox 17">
            <a:extLst>
              <a:ext uri="{FF2B5EF4-FFF2-40B4-BE49-F238E27FC236}">
                <a16:creationId xmlns:a16="http://schemas.microsoft.com/office/drawing/2014/main" id="{2AD3DE21-2BE5-2189-FB84-4B01AFE8B239}"/>
              </a:ext>
            </a:extLst>
          </p:cNvPr>
          <p:cNvSpPr txBox="1"/>
          <p:nvPr/>
        </p:nvSpPr>
        <p:spPr>
          <a:xfrm>
            <a:off x="5137330" y="5593091"/>
            <a:ext cx="4280254" cy="369332"/>
          </a:xfrm>
          <a:prstGeom prst="rect">
            <a:avLst/>
          </a:prstGeom>
          <a:noFill/>
        </p:spPr>
        <p:txBody>
          <a:bodyPr wrap="square" rtlCol="0">
            <a:spAutoFit/>
          </a:bodyPr>
          <a:lstStyle/>
          <a:p>
            <a:r>
              <a:rPr lang="en-US" dirty="0" err="1"/>
              <a:t>CeC</a:t>
            </a:r>
            <a:r>
              <a:rPr lang="en-US" dirty="0"/>
              <a:t> update</a:t>
            </a:r>
          </a:p>
        </p:txBody>
      </p:sp>
      <p:graphicFrame>
        <p:nvGraphicFramePr>
          <p:cNvPr id="19" name="Object 18">
            <a:extLst>
              <a:ext uri="{FF2B5EF4-FFF2-40B4-BE49-F238E27FC236}">
                <a16:creationId xmlns:a16="http://schemas.microsoft.com/office/drawing/2014/main" id="{624B85C0-C9C5-E63A-1602-EF500120A196}"/>
              </a:ext>
            </a:extLst>
          </p:cNvPr>
          <p:cNvGraphicFramePr>
            <a:graphicFrameLocks noChangeAspect="1"/>
          </p:cNvGraphicFramePr>
          <p:nvPr>
            <p:extLst>
              <p:ext uri="{D42A27DB-BD31-4B8C-83A1-F6EECF244321}">
                <p14:modId xmlns:p14="http://schemas.microsoft.com/office/powerpoint/2010/main" val="4048712224"/>
              </p:ext>
            </p:extLst>
          </p:nvPr>
        </p:nvGraphicFramePr>
        <p:xfrm>
          <a:off x="6663659" y="5593091"/>
          <a:ext cx="5124580" cy="414488"/>
        </p:xfrm>
        <a:graphic>
          <a:graphicData uri="http://schemas.openxmlformats.org/presentationml/2006/ole">
            <mc:AlternateContent xmlns:mc="http://schemas.openxmlformats.org/markup-compatibility/2006">
              <mc:Choice xmlns:v="urn:schemas-microsoft-com:vml" Requires="v">
                <p:oleObj name="Equation" r:id="rId7" imgW="3454200" imgH="279360" progId="Equation.DSMT4">
                  <p:embed/>
                </p:oleObj>
              </mc:Choice>
              <mc:Fallback>
                <p:oleObj name="Equation" r:id="rId7" imgW="3454200" imgH="279360" progId="Equation.DSMT4">
                  <p:embed/>
                  <p:pic>
                    <p:nvPicPr>
                      <p:cNvPr id="19" name="Object 18">
                        <a:extLst>
                          <a:ext uri="{FF2B5EF4-FFF2-40B4-BE49-F238E27FC236}">
                            <a16:creationId xmlns:a16="http://schemas.microsoft.com/office/drawing/2014/main" id="{624B85C0-C9C5-E63A-1602-EF500120A196}"/>
                          </a:ext>
                        </a:extLst>
                      </p:cNvPr>
                      <p:cNvPicPr/>
                      <p:nvPr/>
                    </p:nvPicPr>
                    <p:blipFill>
                      <a:blip r:embed="rId8"/>
                      <a:stretch>
                        <a:fillRect/>
                      </a:stretch>
                    </p:blipFill>
                    <p:spPr>
                      <a:xfrm>
                        <a:off x="6663659" y="5593091"/>
                        <a:ext cx="5124580" cy="414488"/>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54CA77DA-3218-565B-B0F0-4AE7AC9B83E5}"/>
              </a:ext>
            </a:extLst>
          </p:cNvPr>
          <p:cNvSpPr txBox="1"/>
          <p:nvPr/>
        </p:nvSpPr>
        <p:spPr>
          <a:xfrm>
            <a:off x="5067986" y="6243927"/>
            <a:ext cx="4280254" cy="369332"/>
          </a:xfrm>
          <a:prstGeom prst="rect">
            <a:avLst/>
          </a:prstGeom>
          <a:noFill/>
        </p:spPr>
        <p:txBody>
          <a:bodyPr wrap="square" rtlCol="0">
            <a:spAutoFit/>
          </a:bodyPr>
          <a:lstStyle/>
          <a:p>
            <a:r>
              <a:rPr lang="en-US" dirty="0"/>
              <a:t>IBS update</a:t>
            </a:r>
          </a:p>
        </p:txBody>
      </p:sp>
      <p:graphicFrame>
        <p:nvGraphicFramePr>
          <p:cNvPr id="21" name="Object 20">
            <a:extLst>
              <a:ext uri="{FF2B5EF4-FFF2-40B4-BE49-F238E27FC236}">
                <a16:creationId xmlns:a16="http://schemas.microsoft.com/office/drawing/2014/main" id="{AFD790C6-C6C5-A9BD-A22D-864AEC0BD013}"/>
              </a:ext>
            </a:extLst>
          </p:cNvPr>
          <p:cNvGraphicFramePr>
            <a:graphicFrameLocks noChangeAspect="1"/>
          </p:cNvGraphicFramePr>
          <p:nvPr>
            <p:extLst>
              <p:ext uri="{D42A27DB-BD31-4B8C-83A1-F6EECF244321}">
                <p14:modId xmlns:p14="http://schemas.microsoft.com/office/powerpoint/2010/main" val="1613672103"/>
              </p:ext>
            </p:extLst>
          </p:nvPr>
        </p:nvGraphicFramePr>
        <p:xfrm>
          <a:off x="6424613" y="6243638"/>
          <a:ext cx="1976437" cy="354012"/>
        </p:xfrm>
        <a:graphic>
          <a:graphicData uri="http://schemas.openxmlformats.org/presentationml/2006/ole">
            <mc:AlternateContent xmlns:mc="http://schemas.openxmlformats.org/markup-compatibility/2006">
              <mc:Choice xmlns:v="urn:schemas-microsoft-com:vml" Requires="v">
                <p:oleObj name="Equation" r:id="rId9" imgW="1562040" imgH="279360" progId="Equation.DSMT4">
                  <p:embed/>
                </p:oleObj>
              </mc:Choice>
              <mc:Fallback>
                <p:oleObj name="Equation" r:id="rId9" imgW="1562040" imgH="279360" progId="Equation.DSMT4">
                  <p:embed/>
                  <p:pic>
                    <p:nvPicPr>
                      <p:cNvPr id="21" name="Object 20">
                        <a:extLst>
                          <a:ext uri="{FF2B5EF4-FFF2-40B4-BE49-F238E27FC236}">
                            <a16:creationId xmlns:a16="http://schemas.microsoft.com/office/drawing/2014/main" id="{AFD790C6-C6C5-A9BD-A22D-864AEC0BD013}"/>
                          </a:ext>
                        </a:extLst>
                      </p:cNvPr>
                      <p:cNvPicPr/>
                      <p:nvPr/>
                    </p:nvPicPr>
                    <p:blipFill>
                      <a:blip r:embed="rId10"/>
                      <a:stretch>
                        <a:fillRect/>
                      </a:stretch>
                    </p:blipFill>
                    <p:spPr>
                      <a:xfrm>
                        <a:off x="6424613" y="6243638"/>
                        <a:ext cx="1976437" cy="354012"/>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A54E5E74-207A-7917-CB60-4D681358F2CA}"/>
              </a:ext>
            </a:extLst>
          </p:cNvPr>
          <p:cNvGraphicFramePr>
            <a:graphicFrameLocks noChangeAspect="1"/>
          </p:cNvGraphicFramePr>
          <p:nvPr>
            <p:extLst>
              <p:ext uri="{D42A27DB-BD31-4B8C-83A1-F6EECF244321}">
                <p14:modId xmlns:p14="http://schemas.microsoft.com/office/powerpoint/2010/main" val="1256888086"/>
              </p:ext>
            </p:extLst>
          </p:nvPr>
        </p:nvGraphicFramePr>
        <p:xfrm>
          <a:off x="8399463" y="6251575"/>
          <a:ext cx="1927225" cy="354013"/>
        </p:xfrm>
        <a:graphic>
          <a:graphicData uri="http://schemas.openxmlformats.org/presentationml/2006/ole">
            <mc:AlternateContent xmlns:mc="http://schemas.openxmlformats.org/markup-compatibility/2006">
              <mc:Choice xmlns:v="urn:schemas-microsoft-com:vml" Requires="v">
                <p:oleObj name="Equation" r:id="rId11" imgW="1523880" imgH="279360" progId="Equation.DSMT4">
                  <p:embed/>
                </p:oleObj>
              </mc:Choice>
              <mc:Fallback>
                <p:oleObj name="Equation" r:id="rId11" imgW="1523880" imgH="279360" progId="Equation.DSMT4">
                  <p:embed/>
                  <p:pic>
                    <p:nvPicPr>
                      <p:cNvPr id="22" name="Object 21">
                        <a:extLst>
                          <a:ext uri="{FF2B5EF4-FFF2-40B4-BE49-F238E27FC236}">
                            <a16:creationId xmlns:a16="http://schemas.microsoft.com/office/drawing/2014/main" id="{A54E5E74-207A-7917-CB60-4D681358F2CA}"/>
                          </a:ext>
                        </a:extLst>
                      </p:cNvPr>
                      <p:cNvPicPr/>
                      <p:nvPr/>
                    </p:nvPicPr>
                    <p:blipFill>
                      <a:blip r:embed="rId12"/>
                      <a:stretch>
                        <a:fillRect/>
                      </a:stretch>
                    </p:blipFill>
                    <p:spPr>
                      <a:xfrm>
                        <a:off x="8399463" y="6251575"/>
                        <a:ext cx="1927225" cy="354013"/>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F17D790B-3785-1C5F-0CE1-0DA7981FE2A4}"/>
              </a:ext>
            </a:extLst>
          </p:cNvPr>
          <p:cNvGraphicFramePr>
            <a:graphicFrameLocks noChangeAspect="1"/>
          </p:cNvGraphicFramePr>
          <p:nvPr>
            <p:extLst>
              <p:ext uri="{D42A27DB-BD31-4B8C-83A1-F6EECF244321}">
                <p14:modId xmlns:p14="http://schemas.microsoft.com/office/powerpoint/2010/main" val="1111493130"/>
              </p:ext>
            </p:extLst>
          </p:nvPr>
        </p:nvGraphicFramePr>
        <p:xfrm>
          <a:off x="10266067" y="6221103"/>
          <a:ext cx="1847850" cy="354012"/>
        </p:xfrm>
        <a:graphic>
          <a:graphicData uri="http://schemas.openxmlformats.org/presentationml/2006/ole">
            <mc:AlternateContent xmlns:mc="http://schemas.openxmlformats.org/markup-compatibility/2006">
              <mc:Choice xmlns:v="urn:schemas-microsoft-com:vml" Requires="v">
                <p:oleObj name="Equation" r:id="rId13" imgW="1460160" imgH="279360" progId="Equation.DSMT4">
                  <p:embed/>
                </p:oleObj>
              </mc:Choice>
              <mc:Fallback>
                <p:oleObj name="Equation" r:id="rId13" imgW="1460160" imgH="279360" progId="Equation.DSMT4">
                  <p:embed/>
                  <p:pic>
                    <p:nvPicPr>
                      <p:cNvPr id="23" name="Object 22">
                        <a:extLst>
                          <a:ext uri="{FF2B5EF4-FFF2-40B4-BE49-F238E27FC236}">
                            <a16:creationId xmlns:a16="http://schemas.microsoft.com/office/drawing/2014/main" id="{F17D790B-3785-1C5F-0CE1-0DA7981FE2A4}"/>
                          </a:ext>
                        </a:extLst>
                      </p:cNvPr>
                      <p:cNvPicPr/>
                      <p:nvPr/>
                    </p:nvPicPr>
                    <p:blipFill>
                      <a:blip r:embed="rId14"/>
                      <a:stretch>
                        <a:fillRect/>
                      </a:stretch>
                    </p:blipFill>
                    <p:spPr>
                      <a:xfrm>
                        <a:off x="10266067" y="6221103"/>
                        <a:ext cx="1847850" cy="354012"/>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26849416-A0A5-749E-69A1-E4C4555AB783}"/>
              </a:ext>
            </a:extLst>
          </p:cNvPr>
          <p:cNvSpPr txBox="1"/>
          <p:nvPr/>
        </p:nvSpPr>
        <p:spPr>
          <a:xfrm>
            <a:off x="209824" y="2440609"/>
            <a:ext cx="495852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cs typeface="Arial"/>
              </a:rPr>
              <a:t>The code was benchmarked with numerical solution of the Fokker-Planck equation for a linear cooling force.</a:t>
            </a:r>
          </a:p>
        </p:txBody>
      </p:sp>
    </p:spTree>
    <p:extLst>
      <p:ext uri="{BB962C8B-B14F-4D97-AF65-F5344CB8AC3E}">
        <p14:creationId xmlns:p14="http://schemas.microsoft.com/office/powerpoint/2010/main" val="3257934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1134A-F8DA-2BF9-8423-5B5ADABC5F31}"/>
              </a:ext>
            </a:extLst>
          </p:cNvPr>
          <p:cNvSpPr>
            <a:spLocks noGrp="1"/>
          </p:cNvSpPr>
          <p:nvPr>
            <p:ph type="title"/>
          </p:nvPr>
        </p:nvSpPr>
        <p:spPr>
          <a:xfrm>
            <a:off x="538503" y="297656"/>
            <a:ext cx="11049000" cy="939202"/>
          </a:xfrm>
        </p:spPr>
        <p:txBody>
          <a:bodyPr/>
          <a:lstStyle/>
          <a:p>
            <a:r>
              <a:rPr lang="en-US" dirty="0"/>
              <a:t>Ion beam parameters</a:t>
            </a:r>
          </a:p>
        </p:txBody>
      </p:sp>
      <p:sp>
        <p:nvSpPr>
          <p:cNvPr id="4" name="Slide Number Placeholder 3">
            <a:extLst>
              <a:ext uri="{FF2B5EF4-FFF2-40B4-BE49-F238E27FC236}">
                <a16:creationId xmlns:a16="http://schemas.microsoft.com/office/drawing/2014/main" id="{2FC64FFE-B940-43BA-FAB0-CD8664A52228}"/>
              </a:ext>
            </a:extLst>
          </p:cNvPr>
          <p:cNvSpPr>
            <a:spLocks noGrp="1"/>
          </p:cNvSpPr>
          <p:nvPr>
            <p:ph type="sldNum" sz="quarter" idx="4"/>
          </p:nvPr>
        </p:nvSpPr>
        <p:spPr/>
        <p:txBody>
          <a:bodyPr/>
          <a:lstStyle/>
          <a:p>
            <a:fld id="{933A556B-7C63-244D-9B7C-B0EA8042B330}" type="slidenum">
              <a:rPr lang="en-US" smtClean="0"/>
              <a:pPr/>
              <a:t>8</a:t>
            </a:fld>
            <a:endParaRPr lang="en-US" dirty="0"/>
          </a:p>
        </p:txBody>
      </p:sp>
      <p:graphicFrame>
        <p:nvGraphicFramePr>
          <p:cNvPr id="5" name="Table 4">
            <a:extLst>
              <a:ext uri="{FF2B5EF4-FFF2-40B4-BE49-F238E27FC236}">
                <a16:creationId xmlns:a16="http://schemas.microsoft.com/office/drawing/2014/main" id="{F074001C-F472-70C8-4146-61DE84D44BDF}"/>
              </a:ext>
            </a:extLst>
          </p:cNvPr>
          <p:cNvGraphicFramePr>
            <a:graphicFrameLocks noGrp="1"/>
          </p:cNvGraphicFramePr>
          <p:nvPr>
            <p:extLst>
              <p:ext uri="{D42A27DB-BD31-4B8C-83A1-F6EECF244321}">
                <p14:modId xmlns:p14="http://schemas.microsoft.com/office/powerpoint/2010/main" val="3729634073"/>
              </p:ext>
            </p:extLst>
          </p:nvPr>
        </p:nvGraphicFramePr>
        <p:xfrm>
          <a:off x="3301318" y="2623634"/>
          <a:ext cx="5247016" cy="3337560"/>
        </p:xfrm>
        <a:graphic>
          <a:graphicData uri="http://schemas.openxmlformats.org/drawingml/2006/table">
            <a:tbl>
              <a:tblPr firstRow="1" bandRow="1">
                <a:tableStyleId>{5C22544A-7EE6-4342-B048-85BDC9FD1C3A}</a:tableStyleId>
              </a:tblPr>
              <a:tblGrid>
                <a:gridCol w="3155022">
                  <a:extLst>
                    <a:ext uri="{9D8B030D-6E8A-4147-A177-3AD203B41FA5}">
                      <a16:colId xmlns:a16="http://schemas.microsoft.com/office/drawing/2014/main" val="4156103280"/>
                    </a:ext>
                  </a:extLst>
                </a:gridCol>
                <a:gridCol w="2091994">
                  <a:extLst>
                    <a:ext uri="{9D8B030D-6E8A-4147-A177-3AD203B41FA5}">
                      <a16:colId xmlns:a16="http://schemas.microsoft.com/office/drawing/2014/main" val="2339649222"/>
                    </a:ext>
                  </a:extLst>
                </a:gridCol>
              </a:tblGrid>
              <a:tr h="370840">
                <a:tc gridSpan="2">
                  <a:txBody>
                    <a:bodyPr/>
                    <a:lstStyle/>
                    <a:p>
                      <a:r>
                        <a:rPr lang="en-US" dirty="0"/>
                        <a:t>Ion beam parameters</a:t>
                      </a:r>
                    </a:p>
                  </a:txBody>
                  <a:tcPr/>
                </a:tc>
                <a:tc hMerge="1">
                  <a:txBody>
                    <a:bodyPr/>
                    <a:lstStyle/>
                    <a:p>
                      <a:endParaRPr lang="en-US"/>
                    </a:p>
                  </a:txBody>
                  <a:tcPr/>
                </a:tc>
                <a:extLst>
                  <a:ext uri="{0D108BD9-81ED-4DB2-BD59-A6C34878D82A}">
                    <a16:rowId xmlns:a16="http://schemas.microsoft.com/office/drawing/2014/main" val="3562911553"/>
                  </a:ext>
                </a:extLst>
              </a:tr>
              <a:tr h="370840">
                <a:tc>
                  <a:txBody>
                    <a:bodyPr/>
                    <a:lstStyle/>
                    <a:p>
                      <a:r>
                        <a:rPr lang="en-US" dirty="0"/>
                        <a:t>Energy, </a:t>
                      </a:r>
                      <a:r>
                        <a:rPr lang="el-GR" dirty="0"/>
                        <a:t>γ</a:t>
                      </a:r>
                      <a:endParaRPr lang="en-US" dirty="0"/>
                    </a:p>
                  </a:txBody>
                  <a:tcPr/>
                </a:tc>
                <a:tc>
                  <a:txBody>
                    <a:bodyPr/>
                    <a:lstStyle/>
                    <a:p>
                      <a:r>
                        <a:rPr lang="en-US" dirty="0"/>
                        <a:t>19.5</a:t>
                      </a:r>
                    </a:p>
                  </a:txBody>
                  <a:tcPr/>
                </a:tc>
                <a:extLst>
                  <a:ext uri="{0D108BD9-81ED-4DB2-BD59-A6C34878D82A}">
                    <a16:rowId xmlns:a16="http://schemas.microsoft.com/office/drawing/2014/main" val="715122349"/>
                  </a:ext>
                </a:extLst>
              </a:tr>
              <a:tr h="370840">
                <a:tc>
                  <a:txBody>
                    <a:bodyPr/>
                    <a:lstStyle/>
                    <a:p>
                      <a:r>
                        <a:rPr lang="en-US"/>
                        <a:t>Bunch intensity</a:t>
                      </a:r>
                    </a:p>
                  </a:txBody>
                  <a:tcPr/>
                </a:tc>
                <a:tc>
                  <a:txBody>
                    <a:bodyPr/>
                    <a:lstStyle/>
                    <a:p>
                      <a:r>
                        <a:rPr lang="en-US"/>
                        <a:t>2e8</a:t>
                      </a:r>
                    </a:p>
                  </a:txBody>
                  <a:tcPr/>
                </a:tc>
                <a:extLst>
                  <a:ext uri="{0D108BD9-81ED-4DB2-BD59-A6C34878D82A}">
                    <a16:rowId xmlns:a16="http://schemas.microsoft.com/office/drawing/2014/main" val="2614427375"/>
                  </a:ext>
                </a:extLst>
              </a:tr>
              <a:tr h="370840">
                <a:tc>
                  <a:txBody>
                    <a:bodyPr/>
                    <a:lstStyle/>
                    <a:p>
                      <a:r>
                        <a:rPr lang="en-US"/>
                        <a:t>RMS bunch length</a:t>
                      </a:r>
                    </a:p>
                  </a:txBody>
                  <a:tcPr/>
                </a:tc>
                <a:tc>
                  <a:txBody>
                    <a:bodyPr/>
                    <a:lstStyle/>
                    <a:p>
                      <a:r>
                        <a:rPr lang="en-US" dirty="0"/>
                        <a:t>2 ns</a:t>
                      </a:r>
                    </a:p>
                  </a:txBody>
                  <a:tcPr/>
                </a:tc>
                <a:extLst>
                  <a:ext uri="{0D108BD9-81ED-4DB2-BD59-A6C34878D82A}">
                    <a16:rowId xmlns:a16="http://schemas.microsoft.com/office/drawing/2014/main" val="1400822849"/>
                  </a:ext>
                </a:extLst>
              </a:tr>
              <a:tr h="370840">
                <a:tc>
                  <a:txBody>
                    <a:bodyPr/>
                    <a:lstStyle/>
                    <a:p>
                      <a:r>
                        <a:rPr lang="en-US" dirty="0"/>
                        <a:t>Norm. RMS emittance</a:t>
                      </a:r>
                    </a:p>
                  </a:txBody>
                  <a:tcPr/>
                </a:tc>
                <a:tc>
                  <a:txBody>
                    <a:bodyPr/>
                    <a:lstStyle/>
                    <a:p>
                      <a:r>
                        <a:rPr lang="en-US"/>
                        <a:t>2.5 </a:t>
                      </a:r>
                      <a:r>
                        <a:rPr lang="en-US" err="1"/>
                        <a:t>mm.mrad</a:t>
                      </a:r>
                    </a:p>
                  </a:txBody>
                  <a:tcPr/>
                </a:tc>
                <a:extLst>
                  <a:ext uri="{0D108BD9-81ED-4DB2-BD59-A6C34878D82A}">
                    <a16:rowId xmlns:a16="http://schemas.microsoft.com/office/drawing/2014/main" val="598437759"/>
                  </a:ext>
                </a:extLst>
              </a:tr>
              <a:tr h="370840">
                <a:tc>
                  <a:txBody>
                    <a:bodyPr/>
                    <a:lstStyle/>
                    <a:p>
                      <a:r>
                        <a:rPr lang="en-US"/>
                        <a:t>RF frequency</a:t>
                      </a:r>
                    </a:p>
                  </a:txBody>
                  <a:tcPr/>
                </a:tc>
                <a:tc>
                  <a:txBody>
                    <a:bodyPr/>
                    <a:lstStyle/>
                    <a:p>
                      <a:r>
                        <a:rPr lang="en-US"/>
                        <a:t>28 MHz</a:t>
                      </a:r>
                    </a:p>
                  </a:txBody>
                  <a:tcPr/>
                </a:tc>
                <a:extLst>
                  <a:ext uri="{0D108BD9-81ED-4DB2-BD59-A6C34878D82A}">
                    <a16:rowId xmlns:a16="http://schemas.microsoft.com/office/drawing/2014/main" val="2609591474"/>
                  </a:ext>
                </a:extLst>
              </a:tr>
              <a:tr h="370840">
                <a:tc>
                  <a:txBody>
                    <a:bodyPr/>
                    <a:lstStyle/>
                    <a:p>
                      <a:r>
                        <a:rPr lang="en-US" dirty="0"/>
                        <a:t>RF voltage</a:t>
                      </a:r>
                    </a:p>
                  </a:txBody>
                  <a:tcPr/>
                </a:tc>
                <a:tc>
                  <a:txBody>
                    <a:bodyPr/>
                    <a:lstStyle/>
                    <a:p>
                      <a:r>
                        <a:rPr lang="en-US"/>
                        <a:t>4.3 MV</a:t>
                      </a:r>
                    </a:p>
                  </a:txBody>
                  <a:tcPr/>
                </a:tc>
                <a:extLst>
                  <a:ext uri="{0D108BD9-81ED-4DB2-BD59-A6C34878D82A}">
                    <a16:rowId xmlns:a16="http://schemas.microsoft.com/office/drawing/2014/main" val="922772871"/>
                  </a:ext>
                </a:extLst>
              </a:tr>
              <a:tr h="370840">
                <a:tc>
                  <a:txBody>
                    <a:bodyPr/>
                    <a:lstStyle/>
                    <a:p>
                      <a:r>
                        <a:rPr lang="en-US"/>
                        <a:t>Average beta function at IR2</a:t>
                      </a:r>
                    </a:p>
                  </a:txBody>
                  <a:tcPr/>
                </a:tc>
                <a:tc>
                  <a:txBody>
                    <a:bodyPr/>
                    <a:lstStyle/>
                    <a:p>
                      <a:r>
                        <a:rPr lang="en-US"/>
                        <a:t>11 m</a:t>
                      </a:r>
                    </a:p>
                  </a:txBody>
                  <a:tcPr/>
                </a:tc>
                <a:extLst>
                  <a:ext uri="{0D108BD9-81ED-4DB2-BD59-A6C34878D82A}">
                    <a16:rowId xmlns:a16="http://schemas.microsoft.com/office/drawing/2014/main" val="2230163731"/>
                  </a:ext>
                </a:extLst>
              </a:tr>
              <a:tr h="370840">
                <a:tc>
                  <a:txBody>
                    <a:bodyPr/>
                    <a:lstStyle/>
                    <a:p>
                      <a:r>
                        <a:rPr lang="en-US"/>
                        <a:t>Average RMS beam size</a:t>
                      </a:r>
                    </a:p>
                  </a:txBody>
                  <a:tcPr/>
                </a:tc>
                <a:tc>
                  <a:txBody>
                    <a:bodyPr/>
                    <a:lstStyle/>
                    <a:p>
                      <a:r>
                        <a:rPr lang="en-US" dirty="0"/>
                        <a:t>1.2 mm</a:t>
                      </a:r>
                    </a:p>
                  </a:txBody>
                  <a:tcPr/>
                </a:tc>
                <a:extLst>
                  <a:ext uri="{0D108BD9-81ED-4DB2-BD59-A6C34878D82A}">
                    <a16:rowId xmlns:a16="http://schemas.microsoft.com/office/drawing/2014/main" val="3588828465"/>
                  </a:ext>
                </a:extLst>
              </a:tr>
            </a:tbl>
          </a:graphicData>
        </a:graphic>
      </p:graphicFrame>
      <p:sp>
        <p:nvSpPr>
          <p:cNvPr id="6" name="TextBox 5">
            <a:extLst>
              <a:ext uri="{FF2B5EF4-FFF2-40B4-BE49-F238E27FC236}">
                <a16:creationId xmlns:a16="http://schemas.microsoft.com/office/drawing/2014/main" id="{7D956FD0-C92B-8E24-79A7-5F6F8938974B}"/>
              </a:ext>
            </a:extLst>
          </p:cNvPr>
          <p:cNvSpPr txBox="1"/>
          <p:nvPr/>
        </p:nvSpPr>
        <p:spPr>
          <a:xfrm>
            <a:off x="342900" y="1304327"/>
            <a:ext cx="10679596" cy="923330"/>
          </a:xfrm>
          <a:prstGeom prst="rect">
            <a:avLst/>
          </a:prstGeom>
          <a:noFill/>
        </p:spPr>
        <p:txBody>
          <a:bodyPr wrap="square" rtlCol="0">
            <a:spAutoFit/>
          </a:bodyPr>
          <a:lstStyle/>
          <a:p>
            <a:pPr marL="285750" indent="-285750">
              <a:buFont typeface="Arial" panose="020B0604020202020204" pitchFamily="34" charset="0"/>
              <a:buChar char="•"/>
            </a:pPr>
            <a:r>
              <a:rPr lang="en-US" dirty="0"/>
              <a:t>We have developed the RHIC ramp for the </a:t>
            </a:r>
            <a:r>
              <a:rPr lang="en-US" dirty="0" err="1"/>
              <a:t>CeC</a:t>
            </a:r>
            <a:r>
              <a:rPr lang="en-US" dirty="0"/>
              <a:t> experiment with </a:t>
            </a:r>
            <a:r>
              <a:rPr lang="el-GR" dirty="0"/>
              <a:t>γ</a:t>
            </a:r>
            <a:r>
              <a:rPr lang="en-US" dirty="0"/>
              <a:t>=19.5 on 9/17/2025.</a:t>
            </a:r>
          </a:p>
          <a:p>
            <a:pPr marL="285750" indent="-285750">
              <a:buFont typeface="Arial" panose="020B0604020202020204" pitchFamily="34" charset="0"/>
              <a:buChar char="•"/>
            </a:pPr>
            <a:r>
              <a:rPr lang="en-US" dirty="0"/>
              <a:t>During the </a:t>
            </a:r>
            <a:r>
              <a:rPr lang="en-US" dirty="0" err="1"/>
              <a:t>CeC</a:t>
            </a:r>
            <a:r>
              <a:rPr lang="en-US" dirty="0"/>
              <a:t> store, the ion bunches have intensity of 1e9. </a:t>
            </a:r>
          </a:p>
          <a:p>
            <a:pPr marL="285750" indent="-285750">
              <a:buFont typeface="Arial" panose="020B0604020202020204" pitchFamily="34" charset="0"/>
              <a:buChar char="•"/>
            </a:pPr>
            <a:r>
              <a:rPr lang="en-US" dirty="0"/>
              <a:t>To make the cooling easier, we plan to cool an ion bunch with intensity of 2e8. </a:t>
            </a:r>
          </a:p>
        </p:txBody>
      </p:sp>
    </p:spTree>
    <p:extLst>
      <p:ext uri="{BB962C8B-B14F-4D97-AF65-F5344CB8AC3E}">
        <p14:creationId xmlns:p14="http://schemas.microsoft.com/office/powerpoint/2010/main" val="26730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7C539-8CC0-CA09-8874-61B999485EAF}"/>
              </a:ext>
            </a:extLst>
          </p:cNvPr>
          <p:cNvSpPr>
            <a:spLocks noGrp="1"/>
          </p:cNvSpPr>
          <p:nvPr>
            <p:ph type="title"/>
          </p:nvPr>
        </p:nvSpPr>
        <p:spPr>
          <a:xfrm>
            <a:off x="571500" y="261959"/>
            <a:ext cx="11049000" cy="1026353"/>
          </a:xfrm>
        </p:spPr>
        <p:txBody>
          <a:bodyPr>
            <a:normAutofit/>
          </a:bodyPr>
          <a:lstStyle/>
          <a:p>
            <a:r>
              <a:rPr lang="en-US" sz="3600" dirty="0"/>
              <a:t>Benchmarking IBS algorithm with experiment</a:t>
            </a:r>
          </a:p>
        </p:txBody>
      </p:sp>
      <p:sp>
        <p:nvSpPr>
          <p:cNvPr id="4" name="Slide Number Placeholder 3">
            <a:extLst>
              <a:ext uri="{FF2B5EF4-FFF2-40B4-BE49-F238E27FC236}">
                <a16:creationId xmlns:a16="http://schemas.microsoft.com/office/drawing/2014/main" id="{CF85DC52-D535-E0E4-3196-55C4B72BCB38}"/>
              </a:ext>
            </a:extLst>
          </p:cNvPr>
          <p:cNvSpPr>
            <a:spLocks noGrp="1"/>
          </p:cNvSpPr>
          <p:nvPr>
            <p:ph type="sldNum" sz="quarter" idx="4"/>
          </p:nvPr>
        </p:nvSpPr>
        <p:spPr/>
        <p:txBody>
          <a:bodyPr/>
          <a:lstStyle/>
          <a:p>
            <a:fld id="{933A556B-7C63-244D-9B7C-B0EA8042B330}" type="slidenum">
              <a:rPr lang="en-US" smtClean="0"/>
              <a:pPr/>
              <a:t>9</a:t>
            </a:fld>
            <a:endParaRPr lang="en-US" dirty="0"/>
          </a:p>
        </p:txBody>
      </p:sp>
      <p:pic>
        <p:nvPicPr>
          <p:cNvPr id="5" name="Picture 4">
            <a:extLst>
              <a:ext uri="{FF2B5EF4-FFF2-40B4-BE49-F238E27FC236}">
                <a16:creationId xmlns:a16="http://schemas.microsoft.com/office/drawing/2014/main" id="{BC37B024-5249-E095-AD68-C5B575B2FF3A}"/>
              </a:ext>
            </a:extLst>
          </p:cNvPr>
          <p:cNvPicPr>
            <a:picLocks noChangeAspect="1"/>
          </p:cNvPicPr>
          <p:nvPr/>
        </p:nvPicPr>
        <p:blipFill>
          <a:blip r:embed="rId2"/>
          <a:srcRect l="1583" r="2535" b="11836"/>
          <a:stretch>
            <a:fillRect/>
          </a:stretch>
        </p:blipFill>
        <p:spPr>
          <a:xfrm>
            <a:off x="455591" y="1690688"/>
            <a:ext cx="6099756" cy="4679214"/>
          </a:xfrm>
          <a:prstGeom prst="rect">
            <a:avLst/>
          </a:prstGeom>
        </p:spPr>
      </p:pic>
      <p:pic>
        <p:nvPicPr>
          <p:cNvPr id="6" name="Picture 5">
            <a:extLst>
              <a:ext uri="{FF2B5EF4-FFF2-40B4-BE49-F238E27FC236}">
                <a16:creationId xmlns:a16="http://schemas.microsoft.com/office/drawing/2014/main" id="{B17BEDDE-753A-B32C-85C7-7380E5AEB746}"/>
              </a:ext>
            </a:extLst>
          </p:cNvPr>
          <p:cNvPicPr>
            <a:picLocks noChangeAspect="1"/>
          </p:cNvPicPr>
          <p:nvPr/>
        </p:nvPicPr>
        <p:blipFill>
          <a:blip r:embed="rId3"/>
          <a:stretch>
            <a:fillRect/>
          </a:stretch>
        </p:blipFill>
        <p:spPr>
          <a:xfrm>
            <a:off x="6700347" y="2220312"/>
            <a:ext cx="5163207" cy="3862552"/>
          </a:xfrm>
          <a:prstGeom prst="rect">
            <a:avLst/>
          </a:prstGeom>
        </p:spPr>
      </p:pic>
      <p:sp>
        <p:nvSpPr>
          <p:cNvPr id="7" name="TextBox 6">
            <a:extLst>
              <a:ext uri="{FF2B5EF4-FFF2-40B4-BE49-F238E27FC236}">
                <a16:creationId xmlns:a16="http://schemas.microsoft.com/office/drawing/2014/main" id="{F6E1194F-9ED0-87EF-A99B-CB9BB49F91B1}"/>
              </a:ext>
            </a:extLst>
          </p:cNvPr>
          <p:cNvSpPr txBox="1"/>
          <p:nvPr/>
        </p:nvSpPr>
        <p:spPr>
          <a:xfrm>
            <a:off x="9825522" y="4151588"/>
            <a:ext cx="1761981" cy="369332"/>
          </a:xfrm>
          <a:prstGeom prst="rect">
            <a:avLst/>
          </a:prstGeom>
          <a:noFill/>
        </p:spPr>
        <p:txBody>
          <a:bodyPr wrap="square" rtlCol="0">
            <a:spAutoFit/>
          </a:bodyPr>
          <a:lstStyle/>
          <a:p>
            <a:r>
              <a:rPr lang="en-US" dirty="0"/>
              <a:t>Intensity: 1e9</a:t>
            </a:r>
          </a:p>
        </p:txBody>
      </p:sp>
    </p:spTree>
    <p:extLst>
      <p:ext uri="{BB962C8B-B14F-4D97-AF65-F5344CB8AC3E}">
        <p14:creationId xmlns:p14="http://schemas.microsoft.com/office/powerpoint/2010/main" val="3502422139"/>
      </p:ext>
    </p:extLst>
  </p:cSld>
  <p:clrMapOvr>
    <a:masterClrMapping/>
  </p:clrMapOvr>
</p:sld>
</file>

<file path=ppt/theme/theme1.xml><?xml version="1.0" encoding="utf-8"?>
<a:theme xmlns:a="http://schemas.openxmlformats.org/drawingml/2006/main"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C2023_3-DESKTOP-LI2FMIL.potx" id="{E027C314-F0EE-4DED-BE02-4845745F7C2B}" vid="{D3AE00AD-CA80-48EE-B062-8CC6BA95644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c5d4bf00-a4fc-449d-9aef-bf2c418416e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5530F61E9ED534BA13F5580DB755C30" ma:contentTypeVersion="16" ma:contentTypeDescription="Create a new document." ma:contentTypeScope="" ma:versionID="cd5275b5605881e1e30b78bf4d06ff58">
  <xsd:schema xmlns:xsd="http://www.w3.org/2001/XMLSchema" xmlns:xs="http://www.w3.org/2001/XMLSchema" xmlns:p="http://schemas.microsoft.com/office/2006/metadata/properties" xmlns:ns3="c5d4bf00-a4fc-449d-9aef-bf2c418416e1" xmlns:ns4="130b0b95-f733-4d15-ad8e-98e3fa3c254a" targetNamespace="http://schemas.microsoft.com/office/2006/metadata/properties" ma:root="true" ma:fieldsID="eef1cc01f5a27c96b67600a73452c2b2" ns3:_="" ns4:_="">
    <xsd:import namespace="c5d4bf00-a4fc-449d-9aef-bf2c418416e1"/>
    <xsd:import namespace="130b0b95-f733-4d15-ad8e-98e3fa3c254a"/>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element ref="ns3:MediaServiceLocation" minOccurs="0"/>
                <xsd:element ref="ns3:MediaServiceObjectDetectorVersions" minOccurs="0"/>
                <xsd:element ref="ns3:MediaServiceSystemTags" minOccurs="0"/>
                <xsd:element ref="ns3:_activity" minOccurs="0"/>
                <xsd:element ref="ns3:MediaServiceSearchPropertie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d4bf00-a4fc-449d-9aef-bf2c418416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ystemTags" ma:index="20" nillable="true" ma:displayName="MediaServiceSystemTags" ma:hidden="true" ma:internalName="MediaServiceSystemTags" ma:readOnly="true">
      <xsd:simpleType>
        <xsd:restriction base="dms:Note"/>
      </xsd:simpleType>
    </xsd:element>
    <xsd:element name="_activity" ma:index="21" nillable="true" ma:displayName="_activity" ma:hidden="true" ma:internalName="_activity">
      <xsd:simpleType>
        <xsd:restriction base="dms:Note"/>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30b0b95-f733-4d15-ad8e-98e3fa3c254a"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B71C841-6378-4442-831F-1A11AFA94C8A}">
  <ds:schemaRefs>
    <ds:schemaRef ds:uri="http://schemas.openxmlformats.org/package/2006/metadata/core-properties"/>
    <ds:schemaRef ds:uri="http://www.w3.org/XML/1998/namespace"/>
    <ds:schemaRef ds:uri="http://purl.org/dc/elements/1.1/"/>
    <ds:schemaRef ds:uri="http://purl.org/dc/terms/"/>
    <ds:schemaRef ds:uri="http://purl.org/dc/dcmitype/"/>
    <ds:schemaRef ds:uri="130b0b95-f733-4d15-ad8e-98e3fa3c254a"/>
    <ds:schemaRef ds:uri="http://schemas.microsoft.com/office/2006/metadata/properties"/>
    <ds:schemaRef ds:uri="http://schemas.microsoft.com/office/2006/documentManagement/types"/>
    <ds:schemaRef ds:uri="http://schemas.microsoft.com/office/infopath/2007/PartnerControls"/>
    <ds:schemaRef ds:uri="c5d4bf00-a4fc-449d-9aef-bf2c418416e1"/>
  </ds:schemaRefs>
</ds:datastoreItem>
</file>

<file path=customXml/itemProps2.xml><?xml version="1.0" encoding="utf-8"?>
<ds:datastoreItem xmlns:ds="http://schemas.openxmlformats.org/officeDocument/2006/customXml" ds:itemID="{854BF779-D520-43C6-A78E-85E6B20CC2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5d4bf00-a4fc-449d-9aef-bf2c418416e1"/>
    <ds:schemaRef ds:uri="130b0b95-f733-4d15-ad8e-98e3fa3c25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2406534-A4CF-481D-9CD7-BF85E129B7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MAC2023_3-DESKTOP-LI2FMIL</Template>
  <TotalTime>3507</TotalTime>
  <Words>1331</Words>
  <Application>Microsoft Office PowerPoint</Application>
  <PresentationFormat>Widescreen</PresentationFormat>
  <Paragraphs>231</Paragraphs>
  <Slides>21</Slides>
  <Notes>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21</vt:i4>
      </vt:variant>
    </vt:vector>
  </HeadingPairs>
  <TitlesOfParts>
    <vt:vector size="31" baseType="lpstr">
      <vt:lpstr>Arial</vt:lpstr>
      <vt:lpstr>Calibri</vt:lpstr>
      <vt:lpstr>Calibri Light</vt:lpstr>
      <vt:lpstr>Cambria Math</vt:lpstr>
      <vt:lpstr>Courier New</vt:lpstr>
      <vt:lpstr>Times New Roman</vt:lpstr>
      <vt:lpstr>Wingdings</vt:lpstr>
      <vt:lpstr>BNL</vt:lpstr>
      <vt:lpstr>Equation</vt:lpstr>
      <vt:lpstr>MathType 7.0 Equation</vt:lpstr>
      <vt:lpstr>Simulation of the Ion Bunch in the Presence of the CeC for the New Energy Scheme</vt:lpstr>
      <vt:lpstr>Outline</vt:lpstr>
      <vt:lpstr>Coherent electron Cooling</vt:lpstr>
      <vt:lpstr>Plasma-Cascade Instability</vt:lpstr>
      <vt:lpstr>CeC experiment at RHIC</vt:lpstr>
      <vt:lpstr>Overall Structure of CeC Prediction</vt:lpstr>
      <vt:lpstr>The ion tracking codes</vt:lpstr>
      <vt:lpstr>Ion beam parameters</vt:lpstr>
      <vt:lpstr>Benchmarking IBS algorithm with experiment</vt:lpstr>
      <vt:lpstr>Electron beam parameters</vt:lpstr>
      <vt:lpstr>Dependance of the cooling force on the location of the ion</vt:lpstr>
      <vt:lpstr>Electron beam parameters from simulation</vt:lpstr>
      <vt:lpstr>Three setups of the PCA</vt:lpstr>
      <vt:lpstr>Setup 1: Dependance of cooling force on the longitudinal location of the ion</vt:lpstr>
      <vt:lpstr>Setup 1: Dependance of the cooling force on the transverse location of the ion</vt:lpstr>
      <vt:lpstr>Ion beam Evolution for setup 1</vt:lpstr>
      <vt:lpstr>Setup 2 &amp; setup 3</vt:lpstr>
      <vt:lpstr>Comparison of three PCA schemes</vt:lpstr>
      <vt:lpstr>Tolerance on noise in electrons</vt:lpstr>
      <vt:lpstr>Tolerance on the energy jitter</vt:lpstr>
      <vt:lpstr>Summary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Wang, Gang</dc:creator>
  <cp:keywords/>
  <dc:description/>
  <cp:lastModifiedBy>Wang, Gang</cp:lastModifiedBy>
  <cp:revision>5</cp:revision>
  <dcterms:created xsi:type="dcterms:W3CDTF">2025-08-10T06:30:40Z</dcterms:created>
  <dcterms:modified xsi:type="dcterms:W3CDTF">2025-10-30T16:23:23Z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0x01010005530F61E9ED534BA13F5580DB755C30</vt:lpwstr>
  </property>
</Properties>
</file>