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10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_rels/notesSlide21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.xml.rels" ContentType="application/vnd.openxmlformats-package.relationships+xml"/>
  <Override PartName="/ppt/notesSlides/notesSlide17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_rels/presentation.xml.rels" ContentType="application/vnd.openxmlformats-package.relationships+xml"/>
  <Override PartName="/ppt/media/image56.png" ContentType="image/png"/>
  <Override PartName="/ppt/media/image55.png" ContentType="image/png"/>
  <Override PartName="/ppt/media/image54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50.png" ContentType="image/png"/>
  <Override PartName="/ppt/media/image48.jpeg" ContentType="image/jpeg"/>
  <Override PartName="/ppt/media/image78.png" ContentType="image/png"/>
  <Override PartName="/ppt/media/image46.png" ContentType="image/png"/>
  <Override PartName="/ppt/media/image45.png" ContentType="image/png"/>
  <Override PartName="/ppt/media/image44.png" ContentType="image/png"/>
  <Override PartName="/ppt/media/image43.png" ContentType="image/png"/>
  <Override PartName="/ppt/media/image42.png" ContentType="image/png"/>
  <Override PartName="/ppt/media/image94.jpeg" ContentType="image/jpeg"/>
  <Override PartName="/ppt/media/image41.png" ContentType="image/png"/>
  <Override PartName="/ppt/media/image40.png" ContentType="image/png"/>
  <Override PartName="/ppt/media/image34.png" ContentType="image/png"/>
  <Override PartName="/ppt/media/image30.png" ContentType="image/png"/>
  <Override PartName="/ppt/media/image9.png" ContentType="image/png"/>
  <Override PartName="/ppt/media/image86.png" ContentType="image/png"/>
  <Override PartName="/ppt/media/image13.png" ContentType="image/png"/>
  <Override PartName="/ppt/media/image1.png" ContentType="image/png"/>
  <Override PartName="/ppt/media/image39.jpeg" ContentType="image/jpeg"/>
  <Override PartName="/ppt/media/image5.png" ContentType="image/png"/>
  <Override PartName="/ppt/media/image17.png" ContentType="image/png"/>
  <Override PartName="/ppt/media/image82.png" ContentType="image/png"/>
  <Override PartName="/ppt/media/image38.png" ContentType="image/png"/>
  <Override PartName="/ppt/media/image8.png" ContentType="image/png"/>
  <Override PartName="/ppt/media/image85.png" ContentType="image/png"/>
  <Override PartName="/ppt/media/image49.png" ContentType="image/png"/>
  <Override PartName="/ppt/media/image12.png" ContentType="image/png"/>
  <Override PartName="/ppt/media/image109.png" ContentType="image/png"/>
  <Override PartName="/ppt/media/image37.png" ContentType="image/png"/>
  <Override PartName="/ppt/media/image7.png" ContentType="image/png"/>
  <Override PartName="/ppt/media/image19.png" ContentType="image/png"/>
  <Override PartName="/ppt/media/image84.png" ContentType="image/png"/>
  <Override PartName="/ppt/media/image11.png" ContentType="image/png"/>
  <Override PartName="/ppt/media/image108.png" ContentType="image/png"/>
  <Override PartName="/ppt/media/image36.png" ContentType="image/png"/>
  <Override PartName="/ppt/media/image6.png" ContentType="image/png"/>
  <Override PartName="/ppt/media/image18.png" ContentType="image/png"/>
  <Override PartName="/ppt/media/image83.png" ContentType="image/png"/>
  <Override PartName="/ppt/media/image29.png" ContentType="image/png"/>
  <Override PartName="/ppt/media/image47.png" ContentType="image/png"/>
  <Override PartName="/ppt/media/image10.png" ContentType="image/png"/>
  <Override PartName="/ppt/media/image107.png" ContentType="image/png"/>
  <Override PartName="/ppt/media/image35.png" ContentType="image/png"/>
  <Override PartName="/ppt/media/image28.png" ContentType="image/png"/>
  <Override PartName="/ppt/media/image93.png" ContentType="image/png"/>
  <Override PartName="/ppt/media/image64.png" ContentType="image/png"/>
  <Override PartName="/ppt/media/image106.jpeg" ContentType="image/jpeg"/>
  <Override PartName="/ppt/media/image66.png" ContentType="image/png"/>
  <Override PartName="/ppt/media/image67.png" ContentType="image/png"/>
  <Override PartName="/ppt/media/image68.png" ContentType="image/png"/>
  <Override PartName="/ppt/media/image70.png" ContentType="image/png"/>
  <Override PartName="/ppt/media/image69.png" ContentType="image/png"/>
  <Override PartName="/ppt/media/image32.png" ContentType="image/png"/>
  <Override PartName="/ppt/media/image71.png" ContentType="image/png"/>
  <Override PartName="/ppt/media/image73.png" ContentType="image/png"/>
  <Override PartName="/ppt/media/image75.png" ContentType="image/png"/>
  <Override PartName="/ppt/media/image101.jpeg" ContentType="image/jpeg"/>
  <Override PartName="/ppt/media/image2.png" ContentType="image/png"/>
  <Override PartName="/ppt/media/image14.png" ContentType="image/png"/>
  <Override PartName="/ppt/media/image76.png" ContentType="image/png"/>
  <Override PartName="/ppt/media/image72.png" ContentType="image/png"/>
  <Override PartName="/ppt/media/image63.png" ContentType="image/png"/>
  <Override PartName="/ppt/media/image98.png" ContentType="image/png"/>
  <Override PartName="/ppt/media/image102.png" ContentType="image/png"/>
  <Override PartName="/ppt/media/image95.png" ContentType="image/png"/>
  <Override PartName="/ppt/media/image88.png" ContentType="image/png"/>
  <Override PartName="/ppt/media/image65.png" ContentType="image/png"/>
  <Override PartName="/ppt/media/image100.jpeg" ContentType="image/jpeg"/>
  <Override PartName="/ppt/media/image104.png" ContentType="image/png"/>
  <Override PartName="/ppt/media/image97.png" ContentType="image/png"/>
  <Override PartName="/ppt/media/image60.png" ContentType="image/png"/>
  <Override PartName="/ppt/media/image103.png" ContentType="image/png"/>
  <Override PartName="/ppt/media/image89.png" ContentType="image/png"/>
  <Override PartName="/ppt/media/image16.png" ContentType="image/png"/>
  <Override PartName="/ppt/media/image81.png" ContentType="image/png"/>
  <Override PartName="/ppt/media/image77.png" ContentType="image/png"/>
  <Override PartName="/ppt/media/image105.jpeg" ContentType="image/jpeg"/>
  <Override PartName="/ppt/media/image87.png" ContentType="image/png"/>
  <Override PartName="/ppt/media/image79.png" ContentType="image/png"/>
  <Override PartName="/ppt/media/image96.jpeg" ContentType="image/jpeg"/>
  <Override PartName="/ppt/media/image62.png" ContentType="image/png"/>
  <Override PartName="/ppt/media/image61.jpeg" ContentType="image/jpeg"/>
  <Override PartName="/ppt/media/image74.png" ContentType="image/png"/>
  <Override PartName="/ppt/media/image99.jpeg" ContentType="image/jpeg"/>
  <Override PartName="/ppt/media/image27.png" ContentType="image/png"/>
  <Override PartName="/ppt/media/image23.png" ContentType="image/png"/>
  <Override PartName="/ppt/media/image22.png" ContentType="image/png"/>
  <Override PartName="/ppt/media/image4.wmf" ContentType="image/x-wmf"/>
  <Override PartName="/ppt/media/image59.png" ContentType="image/png"/>
  <Override PartName="/ppt/media/image21.png" ContentType="image/png"/>
  <Override PartName="/ppt/media/image58.png" ContentType="image/png"/>
  <Override PartName="/ppt/media/image20.png" ContentType="image/png"/>
  <Override PartName="/ppt/media/image57.png" ContentType="image/png"/>
  <Override PartName="/ppt/media/image24.png" ContentType="image/png"/>
  <Override PartName="/ppt/media/image31.png" ContentType="image/png"/>
  <Override PartName="/ppt/media/hdphoto1.wdp" ContentType="image/vnd.ms-photo"/>
  <Override PartName="/ppt/media/image90.png" ContentType="image/png"/>
  <Override PartName="/ppt/media/image25.png" ContentType="image/png"/>
  <Override PartName="/ppt/media/image91.png" ContentType="image/png"/>
  <Override PartName="/ppt/media/image26.png" ContentType="image/png"/>
  <Override PartName="/ppt/media/image92.jpeg" ContentType="image/jpeg"/>
  <Override PartName="/ppt/media/image80.png" ContentType="image/png"/>
  <Override PartName="/ppt/media/image15.png" ContentType="image/png"/>
  <Override PartName="/ppt/media/image3.png" ContentType="image/png"/>
  <Override PartName="/ppt/media/image33.png" ContentType="image/png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74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17.xml" ContentType="application/vnd.openxmlformats-officedocument.presentationml.slide+xml"/>
  <Override PartName="/ppt/slides/slide2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</p:sldIdLst>
  <p:sldSz cx="12193587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37" Type="http://schemas.openxmlformats.org/officeDocument/2006/relationships/slide" Target="slides/slide26.xml"/><Relationship Id="rId38" Type="http://schemas.openxmlformats.org/officeDocument/2006/relationships/slide" Target="slides/slide27.xml"/><Relationship Id="rId39" Type="http://schemas.openxmlformats.org/officeDocument/2006/relationships/slide" Target="slides/slide28.xml"/><Relationship Id="rId40" Type="http://schemas.openxmlformats.org/officeDocument/2006/relationships/slide" Target="slides/slide2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move the slide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2000" spc="-1" strike="noStrike">
                <a:latin typeface="Arial"/>
              </a:rPr>
              <a:t>Click to edit the notes format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latin typeface="Times New Roman"/>
              </a:rPr>
              <a:t>&lt;header&gt;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0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fr-FR" sz="1400" spc="-1" strike="noStrike">
                <a:latin typeface="Times New Roman"/>
              </a:rPr>
              <a:t>&lt;date/time&gt;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0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fr-FR" sz="1400" spc="-1" strike="noStrike">
                <a:latin typeface="Times New Roman"/>
              </a:rPr>
              <a:t>&lt;footer&gt;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0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CE7D670-82C0-4365-AE35-6E254F51A0F3}" type="slidenum">
              <a:rPr b="0" lang="fr-FR" sz="1400" spc="-1" strike="noStrike">
                <a:latin typeface="Times New Roman"/>
              </a:rPr>
              <a:t>&lt;number&gt;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5480" cy="4007160"/>
          </a:xfrm>
          <a:prstGeom prst="rect">
            <a:avLst/>
          </a:prstGeom>
        </p:spPr>
      </p:sp>
      <p:sp>
        <p:nvSpPr>
          <p:cNvPr id="86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13840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863" name="Slide Number Placeholder 3"/>
          <p:cNvSpPr/>
          <p:nvPr/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E1A0C4F5-55AE-423D-A6D5-93DD79BE2CD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7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72" name="Slide Number Placeholder 3_8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E3664314-FD0A-4F94-9F49-A1C13FAE912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75" name="Slide Number Placeholder 3_0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F387E320-6AD1-42D9-BE3F-0A85168B83A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78" name="Slide Number Placeholder 3_4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2A4F2F28-09EF-425F-84BD-5B6D508C6B8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81" name="Slide Number Placeholder 3_7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02CE3BE8-2C25-4098-A92D-AB32806C0BD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84" name="Slide Number Placeholder 3_2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1CFF0A2E-9BEC-48C4-8A2D-E0034B796FD5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87" name="Slide Number Placeholder 3_6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EE284F2-13A2-4217-9D28-8BC87FBF390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90" name="Slide Number Placeholder 3_10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0298A4CD-4C53-4C0F-A0D8-87EAC9D460E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93" name="Slide Number Placeholder 3_5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453BFA8A-6A4F-4638-97AD-94160BF741D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96" name="Slide Number Placeholder 3_12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9ED6D1F-38F8-4D2D-89BD-1D0179825D6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66" name="Slide Number Placeholder 3_1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C503EA6E-7480-4E0E-91BF-6C885A723CA7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PlaceHolder 1"/>
          <p:cNvSpPr>
            <a:spLocks noGrp="1"/>
          </p:cNvSpPr>
          <p:nvPr>
            <p:ph type="sldImg"/>
          </p:nvPr>
        </p:nvSpPr>
        <p:spPr>
          <a:xfrm>
            <a:off x="380880" y="694800"/>
            <a:ext cx="6093720" cy="3426840"/>
          </a:xfrm>
          <a:prstGeom prst="rect">
            <a:avLst/>
          </a:prstGeom>
        </p:spPr>
      </p:sp>
      <p:sp>
        <p:nvSpPr>
          <p:cNvPr id="8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869" name="Slide Number Placeholder 3_3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C7DDA2F8-2910-4C8A-B849-0F1460E2BA5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4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00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01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0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1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8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4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5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2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8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9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6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2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3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0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6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7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wmf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slideLayout" Target="../slideLayouts/slideLayout1.xml"/><Relationship Id="rId10" Type="http://schemas.openxmlformats.org/officeDocument/2006/relationships/slideLayout" Target="../slideLayouts/slideLayout2.xml"/><Relationship Id="rId11" Type="http://schemas.openxmlformats.org/officeDocument/2006/relationships/slideLayout" Target="../slideLayouts/slideLayout3.xml"/><Relationship Id="rId12" Type="http://schemas.openxmlformats.org/officeDocument/2006/relationships/slideLayout" Target="../slideLayouts/slideLayout4.xml"/><Relationship Id="rId13" Type="http://schemas.openxmlformats.org/officeDocument/2006/relationships/slideLayout" Target="../slideLayouts/slideLayout5.xml"/><Relationship Id="rId14" Type="http://schemas.openxmlformats.org/officeDocument/2006/relationships/slideLayout" Target="../slideLayouts/slideLayout6.xml"/><Relationship Id="rId15" Type="http://schemas.openxmlformats.org/officeDocument/2006/relationships/slideLayout" Target="../slideLayouts/slideLayout7.xml"/><Relationship Id="rId16" Type="http://schemas.openxmlformats.org/officeDocument/2006/relationships/slideLayout" Target="../slideLayouts/slideLayout8.xml"/><Relationship Id="rId17" Type="http://schemas.openxmlformats.org/officeDocument/2006/relationships/slideLayout" Target="../slideLayouts/slideLayout9.xml"/><Relationship Id="rId18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1.xml"/><Relationship Id="rId20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Relationship Id="rId9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9.xml"/><Relationship Id="rId8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" name="Picture 9" descr=""/>
          <p:cNvPicPr/>
          <p:nvPr/>
        </p:nvPicPr>
        <p:blipFill>
          <a:blip r:embed="rId2"/>
          <a:stretch/>
        </p:blipFill>
        <p:spPr>
          <a:xfrm>
            <a:off x="829080" y="6438960"/>
            <a:ext cx="519840" cy="343800"/>
          </a:xfrm>
          <a:prstGeom prst="rect">
            <a:avLst/>
          </a:prstGeom>
          <a:ln w="0">
            <a:noFill/>
          </a:ln>
        </p:spPr>
      </p:pic>
      <p:pic>
        <p:nvPicPr>
          <p:cNvPr id="2" name="Picture 12" descr="A blue and white logo&#10;&#10;Description automatically generated"/>
          <p:cNvPicPr/>
          <p:nvPr/>
        </p:nvPicPr>
        <p:blipFill>
          <a:blip r:embed="rId3"/>
          <a:stretch/>
        </p:blipFill>
        <p:spPr>
          <a:xfrm>
            <a:off x="403920" y="6438960"/>
            <a:ext cx="349920" cy="349920"/>
          </a:xfrm>
          <a:prstGeom prst="rect">
            <a:avLst/>
          </a:prstGeom>
          <a:ln w="0">
            <a:noFill/>
          </a:ln>
        </p:spPr>
      </p:pic>
      <p:pic>
        <p:nvPicPr>
          <p:cNvPr id="3" name="" descr=""/>
          <p:cNvPicPr/>
          <p:nvPr/>
        </p:nvPicPr>
        <p:blipFill>
          <a:blip r:embed="rId4"/>
          <a:stretch/>
        </p:blipFill>
        <p:spPr>
          <a:xfrm>
            <a:off x="1374480" y="6432480"/>
            <a:ext cx="423720" cy="406080"/>
          </a:xfrm>
          <a:prstGeom prst="rect">
            <a:avLst/>
          </a:prstGeom>
          <a:ln w="0">
            <a:noFill/>
          </a:ln>
        </p:spPr>
      </p:pic>
      <p:grpSp>
        <p:nvGrpSpPr>
          <p:cNvPr id="4" name="Group 5"/>
          <p:cNvGrpSpPr/>
          <p:nvPr/>
        </p:nvGrpSpPr>
        <p:grpSpPr>
          <a:xfrm>
            <a:off x="2253960" y="242280"/>
            <a:ext cx="2057400" cy="2061360"/>
            <a:chOff x="2253960" y="242280"/>
            <a:chExt cx="2057400" cy="2061360"/>
          </a:xfrm>
        </p:grpSpPr>
        <p:pic>
          <p:nvPicPr>
            <p:cNvPr id="5" name="Image 2" descr="logooutline.eps"/>
            <p:cNvPicPr/>
            <p:nvPr/>
          </p:nvPicPr>
          <p:blipFill>
            <a:blip r:embed="rId5"/>
            <a:stretch/>
          </p:blipFill>
          <p:spPr>
            <a:xfrm>
              <a:off x="2307960" y="242280"/>
              <a:ext cx="1988640" cy="1968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Graphic 1" descr=""/>
            <p:cNvPicPr/>
            <p:nvPr/>
          </p:nvPicPr>
          <p:blipFill>
            <a:blip r:embed="rId6"/>
            <a:stretch/>
          </p:blipFill>
          <p:spPr>
            <a:xfrm>
              <a:off x="2253960" y="246600"/>
              <a:ext cx="2057400" cy="205704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7" name="Picture 6" descr=""/>
          <p:cNvPicPr/>
          <p:nvPr/>
        </p:nvPicPr>
        <p:blipFill>
          <a:blip r:embed="rId7"/>
          <a:srcRect l="53004" t="0" r="0" b="0"/>
          <a:stretch/>
        </p:blipFill>
        <p:spPr>
          <a:xfrm>
            <a:off x="7796520" y="17640"/>
            <a:ext cx="2262240" cy="2626920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 descr=""/>
          <p:cNvPicPr/>
          <p:nvPr/>
        </p:nvPicPr>
        <p:blipFill>
          <a:blip r:embed="rId8"/>
          <a:stretch/>
        </p:blipFill>
        <p:spPr>
          <a:xfrm>
            <a:off x="4571640" y="282600"/>
            <a:ext cx="3048480" cy="2021040"/>
          </a:xfrm>
          <a:prstGeom prst="rect">
            <a:avLst/>
          </a:prstGeom>
          <a:ln w="0">
            <a:noFill/>
          </a:ln>
        </p:spPr>
      </p:pic>
      <p:sp>
        <p:nvSpPr>
          <p:cNvPr id="9" name="Footer Placeholder 6_14"/>
          <p:cNvSpPr/>
          <p:nvPr/>
        </p:nvSpPr>
        <p:spPr>
          <a:xfrm>
            <a:off x="1872000" y="6424920"/>
            <a:ext cx="2626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0" name="Date Placeholder 2_18"/>
          <p:cNvSpPr/>
          <p:nvPr/>
        </p:nvSpPr>
        <p:spPr>
          <a:xfrm>
            <a:off x="8102880" y="642564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9"/>
    <p:sldLayoutId id="2147483650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  <p:sldLayoutId id="2147483660" r:id="rId20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50" name="Picture 9" descr=""/>
          <p:cNvPicPr/>
          <p:nvPr/>
        </p:nvPicPr>
        <p:blipFill>
          <a:blip r:embed="rId2"/>
          <a:stretch/>
        </p:blipFill>
        <p:spPr>
          <a:xfrm>
            <a:off x="829080" y="6438960"/>
            <a:ext cx="519840" cy="343800"/>
          </a:xfrm>
          <a:prstGeom prst="rect">
            <a:avLst/>
          </a:prstGeom>
          <a:ln w="0">
            <a:noFill/>
          </a:ln>
        </p:spPr>
      </p:pic>
      <p:pic>
        <p:nvPicPr>
          <p:cNvPr id="51" name="Picture 12" descr="A blue and white logo&#10;&#10;Description automatically generated"/>
          <p:cNvPicPr/>
          <p:nvPr/>
        </p:nvPicPr>
        <p:blipFill>
          <a:blip r:embed="rId3"/>
          <a:stretch/>
        </p:blipFill>
        <p:spPr>
          <a:xfrm>
            <a:off x="403920" y="6438960"/>
            <a:ext cx="349920" cy="349920"/>
          </a:xfrm>
          <a:prstGeom prst="rect">
            <a:avLst/>
          </a:prstGeom>
          <a:ln w="0">
            <a:noFill/>
          </a:ln>
        </p:spPr>
      </p:pic>
      <p:pic>
        <p:nvPicPr>
          <p:cNvPr id="52" name="" descr=""/>
          <p:cNvPicPr/>
          <p:nvPr/>
        </p:nvPicPr>
        <p:blipFill>
          <a:blip r:embed="rId4"/>
          <a:stretch/>
        </p:blipFill>
        <p:spPr>
          <a:xfrm>
            <a:off x="1374480" y="6432480"/>
            <a:ext cx="423720" cy="406080"/>
          </a:xfrm>
          <a:prstGeom prst="rect">
            <a:avLst/>
          </a:prstGeom>
          <a:ln w="0">
            <a:noFill/>
          </a:ln>
        </p:spPr>
      </p:pic>
      <p:pic>
        <p:nvPicPr>
          <p:cNvPr id="53" name="Picture 12" descr="A blue and white logo&#10;&#10;Description automatically generated"/>
          <p:cNvPicPr/>
          <p:nvPr/>
        </p:nvPicPr>
        <p:blipFill>
          <a:blip r:embed="rId5"/>
          <a:stretch/>
        </p:blipFill>
        <p:spPr>
          <a:xfrm>
            <a:off x="404280" y="6439320"/>
            <a:ext cx="349920" cy="349920"/>
          </a:xfrm>
          <a:prstGeom prst="rect">
            <a:avLst/>
          </a:prstGeom>
          <a:ln w="0">
            <a:noFill/>
          </a:ln>
        </p:spPr>
      </p:pic>
      <p:sp>
        <p:nvSpPr>
          <p:cNvPr id="54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55" name="Date Placeholder 2_18"/>
          <p:cNvSpPr/>
          <p:nvPr/>
        </p:nvSpPr>
        <p:spPr>
          <a:xfrm>
            <a:off x="8102880" y="642564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95" name="Picture 9" descr=""/>
          <p:cNvPicPr/>
          <p:nvPr/>
        </p:nvPicPr>
        <p:blipFill>
          <a:blip r:embed="rId2"/>
          <a:stretch/>
        </p:blipFill>
        <p:spPr>
          <a:xfrm>
            <a:off x="829080" y="6438960"/>
            <a:ext cx="519840" cy="343800"/>
          </a:xfrm>
          <a:prstGeom prst="rect">
            <a:avLst/>
          </a:prstGeom>
          <a:ln w="0">
            <a:noFill/>
          </a:ln>
        </p:spPr>
      </p:pic>
      <p:pic>
        <p:nvPicPr>
          <p:cNvPr id="96" name="Picture 12" descr="A blue and white logo&#10;&#10;Description automatically generated"/>
          <p:cNvPicPr/>
          <p:nvPr/>
        </p:nvPicPr>
        <p:blipFill>
          <a:blip r:embed="rId3"/>
          <a:stretch/>
        </p:blipFill>
        <p:spPr>
          <a:xfrm>
            <a:off x="403920" y="6438960"/>
            <a:ext cx="349920" cy="349920"/>
          </a:xfrm>
          <a:prstGeom prst="rect">
            <a:avLst/>
          </a:prstGeom>
          <a:ln w="0">
            <a:noFill/>
          </a:ln>
        </p:spPr>
      </p:pic>
      <p:pic>
        <p:nvPicPr>
          <p:cNvPr id="97" name="" descr=""/>
          <p:cNvPicPr/>
          <p:nvPr/>
        </p:nvPicPr>
        <p:blipFill>
          <a:blip r:embed="rId4"/>
          <a:stretch/>
        </p:blipFill>
        <p:spPr>
          <a:xfrm>
            <a:off x="1374480" y="6432480"/>
            <a:ext cx="423720" cy="406080"/>
          </a:xfrm>
          <a:prstGeom prst="rect">
            <a:avLst/>
          </a:prstGeom>
          <a:ln w="0">
            <a:noFill/>
          </a:ln>
        </p:spPr>
      </p:pic>
      <p:sp>
        <p:nvSpPr>
          <p:cNvPr id="98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99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39" name="Picture 4" descr=""/>
          <p:cNvPicPr/>
          <p:nvPr/>
        </p:nvPicPr>
        <p:blipFill>
          <a:blip r:embed="rId2"/>
          <a:srcRect l="53004" t="0" r="0" b="0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140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142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43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83" name="Picture 4" descr=""/>
          <p:cNvPicPr/>
          <p:nvPr/>
        </p:nvPicPr>
        <p:blipFill>
          <a:blip r:embed="rId2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184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185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186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87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27" name="Picture 4" descr=""/>
          <p:cNvPicPr/>
          <p:nvPr/>
        </p:nvPicPr>
        <p:blipFill>
          <a:blip r:embed="rId2"/>
          <a:srcRect l="53004" t="0" r="0" b="0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228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229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230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231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71" name="Picture 4" descr=""/>
          <p:cNvPicPr/>
          <p:nvPr/>
        </p:nvPicPr>
        <p:blipFill>
          <a:blip r:embed="rId2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272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273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274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275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315" name="Picture 4" descr=""/>
          <p:cNvPicPr/>
          <p:nvPr/>
        </p:nvPicPr>
        <p:blipFill>
          <a:blip r:embed="rId2"/>
          <a:srcRect l="53004" t="0" r="0" b="0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316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317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318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319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traight Connector 7"/>
          <p:cNvSpPr/>
          <p:nvPr/>
        </p:nvSpPr>
        <p:spPr>
          <a:xfrm>
            <a:off x="403920" y="6370560"/>
            <a:ext cx="11381040" cy="360"/>
          </a:xfrm>
          <a:prstGeom prst="line">
            <a:avLst/>
          </a:prstGeom>
          <a:ln w="936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359" name="Picture 4" descr=""/>
          <p:cNvPicPr/>
          <p:nvPr/>
        </p:nvPicPr>
        <p:blipFill>
          <a:blip r:embed="rId2"/>
          <a:stretch/>
        </p:blipFill>
        <p:spPr>
          <a:xfrm>
            <a:off x="1344600" y="6388560"/>
            <a:ext cx="384480" cy="446760"/>
          </a:xfrm>
          <a:prstGeom prst="rect">
            <a:avLst/>
          </a:prstGeom>
          <a:ln w="0">
            <a:noFill/>
          </a:ln>
        </p:spPr>
      </p:pic>
      <p:pic>
        <p:nvPicPr>
          <p:cNvPr id="360" name="Picture 9" descr=""/>
          <p:cNvPicPr/>
          <p:nvPr/>
        </p:nvPicPr>
        <p:blipFill>
          <a:blip r:embed="rId3"/>
          <a:stretch/>
        </p:blipFill>
        <p:spPr>
          <a:xfrm>
            <a:off x="829080" y="6438960"/>
            <a:ext cx="520200" cy="344160"/>
          </a:xfrm>
          <a:prstGeom prst="rect">
            <a:avLst/>
          </a:prstGeom>
          <a:ln w="0">
            <a:noFill/>
          </a:ln>
        </p:spPr>
      </p:pic>
      <p:pic>
        <p:nvPicPr>
          <p:cNvPr id="361" name="Picture 12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403920" y="6438960"/>
            <a:ext cx="350280" cy="350280"/>
          </a:xfrm>
          <a:prstGeom prst="rect">
            <a:avLst/>
          </a:prstGeom>
          <a:ln w="0">
            <a:noFill/>
          </a:ln>
        </p:spPr>
      </p:pic>
      <p:sp>
        <p:nvSpPr>
          <p:cNvPr id="362" name="Footer Placeholder 6_14"/>
          <p:cNvSpPr/>
          <p:nvPr/>
        </p:nvSpPr>
        <p:spPr>
          <a:xfrm>
            <a:off x="1872000" y="6424920"/>
            <a:ext cx="233856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33a0"/>
                </a:solidFill>
                <a:latin typeface="Arial"/>
                <a:ea typeface="DejaVu Sans"/>
              </a:rPr>
              <a:t>COOL’25, Stony Brook, New York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363" name="Date Placeholder 2_18"/>
          <p:cNvSpPr/>
          <p:nvPr/>
        </p:nvSpPr>
        <p:spPr>
          <a:xfrm>
            <a:off x="8103240" y="642600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16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latin typeface="Arial"/>
              </a:rPr>
              <a:t>Click to edit the title text format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5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slideLayout" Target="../slideLayouts/slideLayout37.xml"/><Relationship Id="rId7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slideLayout" Target="../slideLayouts/slideLayout73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hyperlink" Target="https://doi.org/10.18429/JACoW-COOL2021-S302" TargetMode="External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slideLayout" Target="../slideLayouts/slideLayout8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hyperlink" Target="https://www.indico.kr/event/23/attachments/89/360/WEPP04_poster.pdf" TargetMode="External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slideLayout" Target="../slideLayouts/slideLayout37.xml"/><Relationship Id="rId5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4" Type="http://schemas.openxmlformats.org/officeDocument/2006/relationships/hyperlink" Target="https://indico.cern.ch/event/578629/contributions/2344163/" TargetMode="External"/><Relationship Id="rId5" Type="http://schemas.openxmlformats.org/officeDocument/2006/relationships/hyperlink" Target="https://indico.cern.ch/event/1138716/timetable/?view=standard" TargetMode="External"/><Relationship Id="rId6" Type="http://schemas.openxmlformats.org/officeDocument/2006/relationships/image" Target="../media/image83.png"/><Relationship Id="rId7" Type="http://schemas.openxmlformats.org/officeDocument/2006/relationships/slideLayout" Target="../slideLayouts/slideLayout37.xml"/><Relationship Id="rId8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image" Target="../media/image85.png"/><Relationship Id="rId3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86.png"/><Relationship Id="rId2" Type="http://schemas.openxmlformats.org/officeDocument/2006/relationships/hyperlink" Target="https://indico.cern.ch/event/1369776/timetable/#20240325.detailed" TargetMode="External"/><Relationship Id="rId3" Type="http://schemas.openxmlformats.org/officeDocument/2006/relationships/hyperlink" Target="https://indico.cern.ch/event/1374378/" TargetMode="External"/><Relationship Id="rId4" Type="http://schemas.openxmlformats.org/officeDocument/2006/relationships/hyperlink" Target="https://indico.cern.ch/event/1403284/#sc-30-6-beam-requirements-and" TargetMode="External"/><Relationship Id="rId5" Type="http://schemas.openxmlformats.org/officeDocument/2006/relationships/hyperlink" Target="https://www.oeaw.ac.at/smi/talks-and-events/exa/exa-leap-2024" TargetMode="External"/><Relationship Id="rId6" Type="http://schemas.openxmlformats.org/officeDocument/2006/relationships/slideLayout" Target="../slideLayouts/slideLayout101.xml"/><Relationship Id="rId7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87.png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jpeg"/><Relationship Id="rId7" Type="http://schemas.openxmlformats.org/officeDocument/2006/relationships/image" Target="../media/image93.png"/><Relationship Id="rId8" Type="http://schemas.microsoft.com/office/2007/relationships/hdphoto" Target="../media/hdphoto1.wdp"/><Relationship Id="rId9" Type="http://schemas.openxmlformats.org/officeDocument/2006/relationships/image" Target="../media/image94.jpeg"/><Relationship Id="rId10" Type="http://schemas.openxmlformats.org/officeDocument/2006/relationships/image" Target="../media/image95.png"/><Relationship Id="rId11" Type="http://schemas.openxmlformats.org/officeDocument/2006/relationships/image" Target="../media/image96.jpeg"/><Relationship Id="rId12" Type="http://schemas.openxmlformats.org/officeDocument/2006/relationships/slideLayout" Target="../slideLayouts/slideLayout8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97.png"/><Relationship Id="rId2" Type="http://schemas.openxmlformats.org/officeDocument/2006/relationships/image" Target="../media/image98.png"/><Relationship Id="rId3" Type="http://schemas.openxmlformats.org/officeDocument/2006/relationships/slideLayout" Target="../slideLayouts/slideLayout8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99.jpeg"/><Relationship Id="rId2" Type="http://schemas.openxmlformats.org/officeDocument/2006/relationships/image" Target="../media/image100.jpeg"/><Relationship Id="rId3" Type="http://schemas.openxmlformats.org/officeDocument/2006/relationships/image" Target="../media/image101.jpeg"/><Relationship Id="rId4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02.png"/><Relationship Id="rId2" Type="http://schemas.openxmlformats.org/officeDocument/2006/relationships/image" Target="../media/image103.png"/><Relationship Id="rId3" Type="http://schemas.openxmlformats.org/officeDocument/2006/relationships/image" Target="../media/image104.png"/><Relationship Id="rId4" Type="http://schemas.openxmlformats.org/officeDocument/2006/relationships/image" Target="../media/image105.jpeg"/><Relationship Id="rId5" Type="http://schemas.openxmlformats.org/officeDocument/2006/relationships/hyperlink" Target="https://repository.cern/records/w1p7v-5y637" TargetMode="External"/><Relationship Id="rId6" Type="http://schemas.openxmlformats.org/officeDocument/2006/relationships/image" Target="../media/image106.jpeg"/><Relationship Id="rId7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107.png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4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jpe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1.jpeg"/><Relationship Id="rId2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itle 1"/>
          <p:cNvSpPr/>
          <p:nvPr/>
        </p:nvSpPr>
        <p:spPr>
          <a:xfrm>
            <a:off x="360000" y="2779560"/>
            <a:ext cx="11374560" cy="161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</a:pPr>
            <a:r>
              <a:rPr b="1" lang="en-GB" sz="4500" spc="-1" strike="noStrike">
                <a:solidFill>
                  <a:srgbClr val="333399"/>
                </a:solidFill>
                <a:latin typeface="Arial"/>
                <a:ea typeface="DejaVu Sans"/>
              </a:rPr>
              <a:t>The CERN Antiprotons factory: performance and perspective</a:t>
            </a:r>
            <a:br/>
            <a:endParaRPr b="0" lang="fr-FR" sz="4500" spc="-1" strike="noStrike">
              <a:latin typeface="Arial"/>
            </a:endParaRPr>
          </a:p>
        </p:txBody>
      </p:sp>
      <p:sp>
        <p:nvSpPr>
          <p:cNvPr id="409" name="Subtitle 2"/>
          <p:cNvSpPr/>
          <p:nvPr/>
        </p:nvSpPr>
        <p:spPr>
          <a:xfrm>
            <a:off x="407880" y="4860000"/>
            <a:ext cx="11651400" cy="199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GB" sz="1700" spc="-1" strike="noStrike">
                <a:solidFill>
                  <a:srgbClr val="2f2f2f"/>
                </a:solidFill>
                <a:latin typeface="Arial"/>
                <a:ea typeface="DejaVu Sans"/>
              </a:rPr>
              <a:t>L. Ponce on behalf of the AD-ELENA operation and experts team</a:t>
            </a:r>
            <a:endParaRPr b="0" lang="fr-FR" sz="17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GB" sz="1400" spc="-1" strike="noStrike">
                <a:solidFill>
                  <a:srgbClr val="2f2f2f"/>
                </a:solidFill>
                <a:latin typeface="Arial"/>
                <a:ea typeface="DejaVu Sans"/>
              </a:rPr>
              <a:t>ACKNOWLEDGEMENT:  M.E. Angoletta, L. Bojtar, C. Carli, J. Cenede, B.Dupuy, Y. Dutheil, A. Frassier, P. Freyermuth, D. Gamba, W. Hofle, L. Joergensen,  G. Kathri, B. Lefort, O. Marqversen, S. Rey, D. Sittard, G.Tranquille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410" name="" descr=""/>
          <p:cNvPicPr/>
          <p:nvPr/>
        </p:nvPicPr>
        <p:blipFill>
          <a:blip r:embed="rId1"/>
          <a:stretch/>
        </p:blipFill>
        <p:spPr>
          <a:xfrm>
            <a:off x="1374480" y="6432120"/>
            <a:ext cx="423720" cy="406080"/>
          </a:xfrm>
          <a:prstGeom prst="rect">
            <a:avLst/>
          </a:prstGeom>
          <a:ln w="0">
            <a:noFill/>
          </a:ln>
        </p:spPr>
      </p:pic>
      <p:sp>
        <p:nvSpPr>
          <p:cNvPr id="411" name="Date Placeholder 2_3"/>
          <p:cNvSpPr/>
          <p:nvPr/>
        </p:nvSpPr>
        <p:spPr>
          <a:xfrm>
            <a:off x="8102520" y="6425280"/>
            <a:ext cx="17719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de-CH" sz="1000" spc="-1" strike="noStrike">
                <a:solidFill>
                  <a:srgbClr val="0033a0"/>
                </a:solidFill>
                <a:latin typeface="Arial"/>
                <a:ea typeface="DejaVu Sans"/>
              </a:rPr>
              <a:t>27 November 2025</a:t>
            </a:r>
            <a:endParaRPr b="0" lang="fr-F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5" name=""/>
          <p:cNvGrpSpPr/>
          <p:nvPr/>
        </p:nvGrpSpPr>
        <p:grpSpPr>
          <a:xfrm>
            <a:off x="180000" y="900000"/>
            <a:ext cx="6659640" cy="3349080"/>
            <a:chOff x="180000" y="900000"/>
            <a:chExt cx="6659640" cy="3349080"/>
          </a:xfrm>
        </p:grpSpPr>
        <p:pic>
          <p:nvPicPr>
            <p:cNvPr id="556" name="" descr=""/>
            <p:cNvPicPr/>
            <p:nvPr/>
          </p:nvPicPr>
          <p:blipFill>
            <a:blip r:embed="rId1"/>
            <a:srcRect l="0" t="7879" r="0" b="39611"/>
            <a:stretch/>
          </p:blipFill>
          <p:spPr>
            <a:xfrm>
              <a:off x="180000" y="900000"/>
              <a:ext cx="6659640" cy="3349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57" name="Oval 6"/>
            <p:cNvSpPr/>
            <p:nvPr/>
          </p:nvSpPr>
          <p:spPr>
            <a:xfrm>
              <a:off x="3562560" y="1471320"/>
              <a:ext cx="502920" cy="288720"/>
            </a:xfrm>
            <a:prstGeom prst="ellipse">
              <a:avLst/>
            </a:prstGeom>
            <a:noFill/>
            <a:ln w="28575">
              <a:solidFill>
                <a:srgbClr val="ff8a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8" name="Oval 7"/>
            <p:cNvSpPr/>
            <p:nvPr/>
          </p:nvSpPr>
          <p:spPr>
            <a:xfrm rot="534000">
              <a:off x="4853880" y="1585800"/>
              <a:ext cx="774720" cy="288720"/>
            </a:xfrm>
            <a:prstGeom prst="ellipse">
              <a:avLst/>
            </a:prstGeom>
            <a:noFill/>
            <a:ln w="28575">
              <a:solidFill>
                <a:srgbClr val="ff8a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9" name="TextBox 8"/>
            <p:cNvSpPr/>
            <p:nvPr/>
          </p:nvSpPr>
          <p:spPr>
            <a:xfrm>
              <a:off x="3226320" y="1118160"/>
              <a:ext cx="2039040" cy="409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05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Main losses and/or transmission fluctuations</a:t>
              </a:r>
              <a:endParaRPr b="0" lang="fr-FR" sz="1050" spc="-1" strike="noStrike">
                <a:latin typeface="Arial"/>
              </a:endParaRPr>
            </a:p>
          </p:txBody>
        </p:sp>
        <p:sp>
          <p:nvSpPr>
            <p:cNvPr id="560" name="Straight Arrow Connector 9"/>
            <p:cNvSpPr/>
            <p:nvPr/>
          </p:nvSpPr>
          <p:spPr>
            <a:xfrm flipH="1">
              <a:off x="4065480" y="1464480"/>
              <a:ext cx="446400" cy="889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e15e32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1" name="Straight Arrow Connector 13"/>
            <p:cNvSpPr/>
            <p:nvPr/>
          </p:nvSpPr>
          <p:spPr>
            <a:xfrm>
              <a:off x="4675680" y="1491120"/>
              <a:ext cx="182880" cy="1152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e15e32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2" name="TextBox 18"/>
            <p:cNvSpPr/>
            <p:nvPr/>
          </p:nvSpPr>
          <p:spPr>
            <a:xfrm>
              <a:off x="3946320" y="2563560"/>
              <a:ext cx="1352520" cy="287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3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~16s e-cooling</a:t>
              </a:r>
              <a:endParaRPr b="0" lang="fr-FR" sz="1300" spc="-1" strike="noStrike">
                <a:latin typeface="Arial"/>
              </a:endParaRPr>
            </a:p>
          </p:txBody>
        </p:sp>
        <p:sp>
          <p:nvSpPr>
            <p:cNvPr id="563" name="TextBox 19"/>
            <p:cNvSpPr/>
            <p:nvPr/>
          </p:nvSpPr>
          <p:spPr>
            <a:xfrm>
              <a:off x="4676400" y="2836080"/>
              <a:ext cx="1352520" cy="287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3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~9s e-cooling</a:t>
              </a:r>
              <a:endParaRPr b="0" lang="fr-FR" sz="1300" spc="-1" strike="noStrike">
                <a:latin typeface="Arial"/>
              </a:endParaRPr>
            </a:p>
          </p:txBody>
        </p:sp>
        <p:sp>
          <p:nvSpPr>
            <p:cNvPr id="564" name="TextBox 22"/>
            <p:cNvSpPr/>
            <p:nvPr/>
          </p:nvSpPr>
          <p:spPr>
            <a:xfrm>
              <a:off x="1317240" y="1291680"/>
              <a:ext cx="121968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3.57 GeV/c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565" name="TextBox 23"/>
            <p:cNvSpPr/>
            <p:nvPr/>
          </p:nvSpPr>
          <p:spPr>
            <a:xfrm>
              <a:off x="2588760" y="2318760"/>
              <a:ext cx="93780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 GeV/c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566" name="TextBox 24"/>
            <p:cNvSpPr/>
            <p:nvPr/>
          </p:nvSpPr>
          <p:spPr>
            <a:xfrm>
              <a:off x="3689280" y="3418560"/>
              <a:ext cx="117540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300 MeV/c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567" name="TextBox 25"/>
            <p:cNvSpPr/>
            <p:nvPr/>
          </p:nvSpPr>
          <p:spPr>
            <a:xfrm>
              <a:off x="4984920" y="3542400"/>
              <a:ext cx="1072800" cy="302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100 MeV/c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568" name="Straight Arrow Connector 34"/>
            <p:cNvSpPr/>
            <p:nvPr/>
          </p:nvSpPr>
          <p:spPr>
            <a:xfrm flipH="1">
              <a:off x="4301280" y="2836080"/>
              <a:ext cx="320400" cy="5817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0033a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9" name="Straight Arrow Connector 38"/>
            <p:cNvSpPr/>
            <p:nvPr/>
          </p:nvSpPr>
          <p:spPr>
            <a:xfrm>
              <a:off x="5386320" y="3099600"/>
              <a:ext cx="8280" cy="432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0033a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0" name="TextBox 12"/>
            <p:cNvSpPr/>
            <p:nvPr/>
          </p:nvSpPr>
          <p:spPr>
            <a:xfrm>
              <a:off x="1282680" y="2747160"/>
              <a:ext cx="1352520" cy="302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s-cooling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571" name="Straight Arrow Connector 14"/>
            <p:cNvSpPr/>
            <p:nvPr/>
          </p:nvSpPr>
          <p:spPr>
            <a:xfrm flipH="1" flipV="1">
              <a:off x="1915560" y="1789920"/>
              <a:ext cx="40680" cy="960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0033a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2" name="Straight Arrow Connector 17"/>
            <p:cNvSpPr/>
            <p:nvPr/>
          </p:nvSpPr>
          <p:spPr>
            <a:xfrm flipV="1">
              <a:off x="1944360" y="2454840"/>
              <a:ext cx="713520" cy="2898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0033a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73" name="Content Placeholder 52_3"/>
          <p:cNvSpPr/>
          <p:nvPr/>
        </p:nvSpPr>
        <p:spPr>
          <a:xfrm>
            <a:off x="6840000" y="1080000"/>
            <a:ext cx="5002920" cy="525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AD Deceleration efficiency above 90%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Losses mainly during low energy part of the cycle:</a:t>
            </a:r>
            <a:endParaRPr b="0" lang="fr-FR" sz="2000" spc="-1" strike="noStrike">
              <a:latin typeface="Arial"/>
            </a:endParaRPr>
          </a:p>
          <a:p>
            <a:pPr lvl="6" marL="1512000" indent="-21456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171717"/>
                </a:solidFill>
                <a:latin typeface="Arial"/>
                <a:ea typeface="DejaVu Sans"/>
              </a:rPr>
              <a:t>Regular sublimation of AD ring to improve vacuum =&gt; allow to recover 3-5% in transmission</a:t>
            </a:r>
            <a:endParaRPr b="0" lang="fr-FR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Strong dependance on coolings efficiencies:</a:t>
            </a:r>
            <a:endParaRPr b="0" lang="fr-FR" sz="2000" spc="-1" strike="noStrike">
              <a:latin typeface="Arial"/>
            </a:endParaRPr>
          </a:p>
          <a:p>
            <a:pPr lvl="6" marL="1512000" indent="-21456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H" sz="1800" spc="-1" strike="noStrike">
                <a:solidFill>
                  <a:srgbClr val="171717"/>
                </a:solidFill>
                <a:latin typeface="Arial"/>
                <a:ea typeface="DejaVu Sans"/>
              </a:rPr>
              <a:t>Tuning of the coolings systems triggered by loss of transmission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574" name="Title 1_9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Beam performance: AD deceleration efficiency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75" name="Slide Number Placeholder 4_5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1D2EF83C-5569-4A38-970E-9A86C88E4227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10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576" name=""/>
          <p:cNvSpPr/>
          <p:nvPr/>
        </p:nvSpPr>
        <p:spPr>
          <a:xfrm>
            <a:off x="7380000" y="5758200"/>
            <a:ext cx="4498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CH" sz="1600" spc="-1" strike="noStrike">
                <a:solidFill>
                  <a:srgbClr val="171717"/>
                </a:solidFill>
                <a:latin typeface="Arial"/>
                <a:ea typeface="DejaVu Sans"/>
              </a:rPr>
              <a:t>Note: artefact in the BCCCA data causing overestimated data for ramp2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577" name=""/>
          <p:cNvSpPr/>
          <p:nvPr/>
        </p:nvSpPr>
        <p:spPr>
          <a:xfrm>
            <a:off x="2448000" y="1440000"/>
            <a:ext cx="466560" cy="35856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78" name="" descr=""/>
          <p:cNvPicPr/>
          <p:nvPr/>
        </p:nvPicPr>
        <p:blipFill>
          <a:blip r:embed="rId2"/>
          <a:stretch/>
        </p:blipFill>
        <p:spPr>
          <a:xfrm>
            <a:off x="720000" y="4048920"/>
            <a:ext cx="5759640" cy="2430720"/>
          </a:xfrm>
          <a:prstGeom prst="rect">
            <a:avLst/>
          </a:prstGeom>
          <a:ln w="0">
            <a:noFill/>
          </a:ln>
        </p:spPr>
      </p:pic>
      <p:sp>
        <p:nvSpPr>
          <p:cNvPr id="579" name=""/>
          <p:cNvSpPr/>
          <p:nvPr/>
        </p:nvSpPr>
        <p:spPr>
          <a:xfrm flipH="1">
            <a:off x="6120000" y="5940000"/>
            <a:ext cx="1260000" cy="180000"/>
          </a:xfrm>
          <a:prstGeom prst="line">
            <a:avLst/>
          </a:prstGeom>
          <a:ln w="0">
            <a:solidFill>
              <a:srgbClr val="ff950e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80" name=""/>
          <p:cNvSpPr/>
          <p:nvPr/>
        </p:nvSpPr>
        <p:spPr>
          <a:xfrm flipH="1" flipV="1">
            <a:off x="2880000" y="1728000"/>
            <a:ext cx="4140000" cy="1692000"/>
          </a:xfrm>
          <a:prstGeom prst="line">
            <a:avLst/>
          </a:prstGeom>
          <a:ln w="0">
            <a:solidFill>
              <a:srgbClr val="00ae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81" name=""/>
          <p:cNvSpPr/>
          <p:nvPr/>
        </p:nvSpPr>
        <p:spPr>
          <a:xfrm>
            <a:off x="2088360" y="1800000"/>
            <a:ext cx="971280" cy="48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99ff"/>
                </a:solidFill>
                <a:latin typeface="Arial"/>
                <a:ea typeface="DejaVu Sans"/>
              </a:rPr>
              <a:t>Ramp 1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582" name=""/>
          <p:cNvSpPr/>
          <p:nvPr/>
        </p:nvSpPr>
        <p:spPr>
          <a:xfrm>
            <a:off x="4608360" y="3240000"/>
            <a:ext cx="971280" cy="48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e5e502"/>
                </a:solidFill>
                <a:latin typeface="Arial"/>
                <a:ea typeface="DejaVu Sans"/>
              </a:rPr>
              <a:t>Ramp 3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583" name=""/>
          <p:cNvSpPr/>
          <p:nvPr/>
        </p:nvSpPr>
        <p:spPr>
          <a:xfrm>
            <a:off x="3316320" y="2769480"/>
            <a:ext cx="823320" cy="29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ff950e"/>
                </a:solidFill>
                <a:latin typeface="Arial"/>
                <a:ea typeface="DejaVu Sans"/>
              </a:rPr>
              <a:t>Ramp 2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ontent Placeholder 52_1"/>
          <p:cNvSpPr/>
          <p:nvPr/>
        </p:nvSpPr>
        <p:spPr>
          <a:xfrm>
            <a:off x="6660000" y="1204920"/>
            <a:ext cx="5182920" cy="512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ELENA deceleration efficiency around 85%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Main source of losses during first ramp linked to injected beam parameters (and so cooling in AD)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Stability improved with injection oscillation correction tools </a:t>
            </a:r>
            <a:endParaRPr b="0" lang="fr-FR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171717"/>
              </a:buClr>
              <a:buFont typeface="Arial"/>
              <a:buChar char="•"/>
            </a:pP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Cycle optimized with H- source allowing machine development during physics time: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Change of working point 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New extraction scheme for TELMAX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585" name="Title 1_0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Beam performance: ELENA deceleration efficiency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86" name="Slide Number Placeholder 4_0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D3AB11E5-EFE1-46D7-B7EF-8DB10F3123DE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11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587" name="" descr=""/>
          <p:cNvPicPr/>
          <p:nvPr/>
        </p:nvPicPr>
        <p:blipFill>
          <a:blip r:embed="rId1"/>
          <a:stretch/>
        </p:blipFill>
        <p:spPr>
          <a:xfrm>
            <a:off x="115200" y="3835800"/>
            <a:ext cx="6003360" cy="2533320"/>
          </a:xfrm>
          <a:prstGeom prst="rect">
            <a:avLst/>
          </a:prstGeom>
          <a:ln w="0">
            <a:noFill/>
          </a:ln>
        </p:spPr>
      </p:pic>
      <p:pic>
        <p:nvPicPr>
          <p:cNvPr id="588" name="" descr=""/>
          <p:cNvPicPr/>
          <p:nvPr/>
        </p:nvPicPr>
        <p:blipFill>
          <a:blip r:embed="rId2"/>
          <a:srcRect l="0" t="6455" r="0" b="27772"/>
          <a:stretch/>
        </p:blipFill>
        <p:spPr>
          <a:xfrm>
            <a:off x="629280" y="1080000"/>
            <a:ext cx="5129280" cy="2754360"/>
          </a:xfrm>
          <a:prstGeom prst="rect">
            <a:avLst/>
          </a:prstGeom>
          <a:ln w="0">
            <a:noFill/>
          </a:ln>
        </p:spPr>
      </p:pic>
      <p:sp>
        <p:nvSpPr>
          <p:cNvPr id="589" name="TextBox 24_0"/>
          <p:cNvSpPr/>
          <p:nvPr/>
        </p:nvSpPr>
        <p:spPr>
          <a:xfrm>
            <a:off x="2556720" y="2989800"/>
            <a:ext cx="758880" cy="24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US" sz="1050" spc="-1" strike="noStrike">
                <a:solidFill>
                  <a:srgbClr val="0033a0"/>
                </a:solidFill>
                <a:latin typeface="Arial"/>
                <a:ea typeface="DejaVu Sans"/>
              </a:rPr>
              <a:t>35 MeV/c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590" name="TextBox 18_2"/>
          <p:cNvSpPr/>
          <p:nvPr/>
        </p:nvSpPr>
        <p:spPr>
          <a:xfrm>
            <a:off x="2880000" y="2462760"/>
            <a:ext cx="12596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US" sz="1200" spc="-1" strike="noStrike">
                <a:solidFill>
                  <a:srgbClr val="0033a0"/>
                </a:solidFill>
                <a:latin typeface="Arial"/>
                <a:ea typeface="DejaVu Sans"/>
              </a:rPr>
              <a:t>e-cooling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591" name="TextBox 24_1"/>
          <p:cNvSpPr/>
          <p:nvPr/>
        </p:nvSpPr>
        <p:spPr>
          <a:xfrm>
            <a:off x="1508760" y="1729800"/>
            <a:ext cx="831240" cy="24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US" sz="1050" spc="-1" strike="noStrike">
                <a:solidFill>
                  <a:srgbClr val="0033a0"/>
                </a:solidFill>
                <a:latin typeface="Arial"/>
                <a:ea typeface="DejaVu Sans"/>
              </a:rPr>
              <a:t>100 MeV/c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592" name="Straight Arrow Connector 34_1"/>
          <p:cNvSpPr/>
          <p:nvPr/>
        </p:nvSpPr>
        <p:spPr>
          <a:xfrm flipH="1">
            <a:off x="2915640" y="2700000"/>
            <a:ext cx="320400" cy="179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8575">
            <a:solidFill>
              <a:srgbClr val="0033a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93" name="Straight Arrow Connector 34_2"/>
          <p:cNvSpPr/>
          <p:nvPr/>
        </p:nvSpPr>
        <p:spPr>
          <a:xfrm>
            <a:off x="3780000" y="2735640"/>
            <a:ext cx="359640" cy="504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8575">
            <a:solidFill>
              <a:srgbClr val="0033a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94" name="TextBox 24_2"/>
          <p:cNvSpPr/>
          <p:nvPr/>
        </p:nvSpPr>
        <p:spPr>
          <a:xfrm>
            <a:off x="3762720" y="3240000"/>
            <a:ext cx="867600" cy="24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US" sz="1050" spc="-1" strike="noStrike">
                <a:solidFill>
                  <a:srgbClr val="0033a0"/>
                </a:solidFill>
                <a:latin typeface="Arial"/>
                <a:ea typeface="DejaVu Sans"/>
              </a:rPr>
              <a:t>13.7 MeV/c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595" name=""/>
          <p:cNvSpPr/>
          <p:nvPr/>
        </p:nvSpPr>
        <p:spPr>
          <a:xfrm rot="16170000">
            <a:off x="122040" y="2371680"/>
            <a:ext cx="1470960" cy="26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050" spc="-1" strike="noStrike">
                <a:solidFill>
                  <a:srgbClr val="ffffff"/>
                </a:solidFill>
                <a:latin typeface="Arial"/>
                <a:ea typeface="DejaVu Sans"/>
              </a:rPr>
              <a:t>Momemtum (MeV/c)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596" name=""/>
          <p:cNvSpPr/>
          <p:nvPr/>
        </p:nvSpPr>
        <p:spPr>
          <a:xfrm rot="16170000">
            <a:off x="4681080" y="2344680"/>
            <a:ext cx="1977120" cy="38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050" spc="-1" strike="noStrike">
                <a:solidFill>
                  <a:srgbClr val="ffffff"/>
                </a:solidFill>
                <a:latin typeface="Arial"/>
                <a:ea typeface="DejaVu Sans"/>
              </a:rPr>
              <a:t>Intensity/number of charges</a:t>
            </a:r>
            <a:endParaRPr b="0" lang="fr-FR" sz="10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itle 1_3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Beam performance: extracted beam parameters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98" name="Slide Number Placeholder 4_3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A656D855-DE46-4868-9D2C-F32CA3443704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11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599" name="" descr=""/>
          <p:cNvPicPr/>
          <p:nvPr/>
        </p:nvPicPr>
        <p:blipFill>
          <a:blip r:embed="rId1"/>
          <a:srcRect l="6284" t="23571" r="31481" b="40886"/>
          <a:stretch/>
        </p:blipFill>
        <p:spPr>
          <a:xfrm>
            <a:off x="540000" y="1260000"/>
            <a:ext cx="2064600" cy="1797120"/>
          </a:xfrm>
          <a:prstGeom prst="rect">
            <a:avLst/>
          </a:prstGeom>
          <a:ln w="9360">
            <a:solidFill>
              <a:srgbClr val="44546a"/>
            </a:solidFill>
            <a:round/>
          </a:ln>
        </p:spPr>
      </p:pic>
      <p:grpSp>
        <p:nvGrpSpPr>
          <p:cNvPr id="600" name="Group 4_1"/>
          <p:cNvGrpSpPr/>
          <p:nvPr/>
        </p:nvGrpSpPr>
        <p:grpSpPr>
          <a:xfrm>
            <a:off x="108000" y="2544120"/>
            <a:ext cx="1463760" cy="513000"/>
            <a:chOff x="108000" y="2544120"/>
            <a:chExt cx="1463760" cy="513000"/>
          </a:xfrm>
        </p:grpSpPr>
        <p:sp>
          <p:nvSpPr>
            <p:cNvPr id="601" name="CustomShape 5_0"/>
            <p:cNvSpPr/>
            <p:nvPr/>
          </p:nvSpPr>
          <p:spPr>
            <a:xfrm>
              <a:off x="108000" y="2544120"/>
              <a:ext cx="146376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CH" sz="105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Garamond"/>
                  <a:ea typeface="DejaVu Sans"/>
                </a:rPr>
                <a:t>Design: 5e-4 rms</a:t>
              </a:r>
              <a:endParaRPr b="0" lang="fr-FR" sz="1050" spc="-1" strike="noStrike">
                <a:latin typeface="Arial"/>
              </a:endParaRPr>
            </a:p>
          </p:txBody>
        </p:sp>
        <p:sp>
          <p:nvSpPr>
            <p:cNvPr id="602" name="CustomShape 6_0"/>
            <p:cNvSpPr/>
            <p:nvPr/>
          </p:nvSpPr>
          <p:spPr>
            <a:xfrm>
              <a:off x="528120" y="2912760"/>
              <a:ext cx="1043640" cy="144360"/>
            </a:xfrm>
            <a:prstGeom prst="ellipse">
              <a:avLst/>
            </a:prstGeom>
            <a:solidFill>
              <a:srgbClr val="9999ff">
                <a:alpha val="20000"/>
              </a:srgbClr>
            </a:solidFill>
            <a:ln w="12600">
              <a:solidFill>
                <a:srgbClr val="00b05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3" name="CustomShape 7_0"/>
            <p:cNvSpPr/>
            <p:nvPr/>
          </p:nvSpPr>
          <p:spPr>
            <a:xfrm>
              <a:off x="841680" y="2733120"/>
              <a:ext cx="206640" cy="1764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dddddd"/>
            </a:solidFill>
            <a:ln w="12600">
              <a:solidFill>
                <a:srgbClr val="00b050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04" name="Group 8_1"/>
          <p:cNvGrpSpPr/>
          <p:nvPr/>
        </p:nvGrpSpPr>
        <p:grpSpPr>
          <a:xfrm>
            <a:off x="3060000" y="1080000"/>
            <a:ext cx="3228840" cy="1616400"/>
            <a:chOff x="3060000" y="1080000"/>
            <a:chExt cx="3228840" cy="1616400"/>
          </a:xfrm>
        </p:grpSpPr>
        <p:grpSp>
          <p:nvGrpSpPr>
            <p:cNvPr id="605" name="Group 9_0"/>
            <p:cNvGrpSpPr/>
            <p:nvPr/>
          </p:nvGrpSpPr>
          <p:grpSpPr>
            <a:xfrm>
              <a:off x="3060000" y="1080000"/>
              <a:ext cx="2868120" cy="1616400"/>
              <a:chOff x="3060000" y="1080000"/>
              <a:chExt cx="2868120" cy="1616400"/>
            </a:xfrm>
          </p:grpSpPr>
          <p:pic>
            <p:nvPicPr>
              <p:cNvPr id="606" name="" descr=""/>
              <p:cNvPicPr/>
              <p:nvPr/>
            </p:nvPicPr>
            <p:blipFill>
              <a:blip r:embed="rId2"/>
              <a:srcRect l="0" t="16939" r="29547" b="9016"/>
              <a:stretch/>
            </p:blipFill>
            <p:spPr>
              <a:xfrm>
                <a:off x="3060000" y="1080000"/>
                <a:ext cx="2868120" cy="1616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607" name="CustomShape 10_0"/>
              <p:cNvSpPr/>
              <p:nvPr/>
            </p:nvSpPr>
            <p:spPr>
              <a:xfrm>
                <a:off x="4047480" y="2067840"/>
                <a:ext cx="891000" cy="3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00b050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608" name="CustomShape 11_0"/>
            <p:cNvSpPr/>
            <p:nvPr/>
          </p:nvSpPr>
          <p:spPr>
            <a:xfrm>
              <a:off x="4651560" y="1440000"/>
              <a:ext cx="1637280" cy="424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CH" sz="110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Garamond"/>
                  <a:ea typeface="DejaVu Sans"/>
                </a:rPr>
                <a:t>FWHM ~150 ns</a:t>
              </a:r>
              <a:endParaRPr b="0" lang="fr-FR" sz="1100" spc="-1" strike="noStrike">
                <a:latin typeface="Arial"/>
              </a:endParaRPr>
            </a:p>
            <a:p>
              <a:pPr marL="14400" algn="ctr">
                <a:lnSpc>
                  <a:spcPct val="100000"/>
                </a:lnSpc>
              </a:pPr>
              <a:r>
                <a:rPr b="1" lang="en-CH" sz="110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Garamond"/>
                  <a:ea typeface="DejaVu Sans"/>
                </a:rPr>
                <a:t>(Design  ~200 ns)</a:t>
              </a:r>
              <a:endParaRPr b="0" lang="fr-FR" sz="1100" spc="-1" strike="noStrike">
                <a:latin typeface="Arial"/>
              </a:endParaRPr>
            </a:p>
          </p:txBody>
        </p:sp>
      </p:grpSp>
      <p:sp>
        <p:nvSpPr>
          <p:cNvPr id="609" name="CustomShape 2_0"/>
          <p:cNvSpPr/>
          <p:nvPr/>
        </p:nvSpPr>
        <p:spPr>
          <a:xfrm>
            <a:off x="5544000" y="3276000"/>
            <a:ext cx="6479280" cy="3059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Energy spread and bunch length within or better than design</a:t>
            </a:r>
            <a:endParaRPr b="0" lang="fr-FR" sz="1800" spc="-1" strike="noStrike">
              <a:latin typeface="Arial"/>
            </a:endParaRPr>
          </a:p>
          <a:p>
            <a:pPr lvl="1" marL="734760" indent="-2739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0000"/>
                </a:solidFill>
                <a:latin typeface="Arial"/>
                <a:ea typeface="DejaVu Sans"/>
              </a:rPr>
              <a:t>Bunch length reduced for GBAR experiments with bunch rotation at expense of energy spread</a:t>
            </a:r>
            <a:endParaRPr b="0" lang="fr-FR" sz="1500" spc="-1" strike="noStrike">
              <a:latin typeface="Arial"/>
            </a:endParaRPr>
          </a:p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Typical transverse emittances of 2.5 um rms are about factor 2 larger than design  </a:t>
            </a:r>
            <a:endParaRPr b="0" lang="fr-FR" sz="1800" spc="-1" strike="noStrike">
              <a:latin typeface="Arial"/>
            </a:endParaRPr>
          </a:p>
          <a:p>
            <a:pPr lvl="1" marL="734760" indent="-2739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0000"/>
                </a:solidFill>
                <a:latin typeface="Arial"/>
                <a:ea typeface="DejaVu Sans"/>
              </a:rPr>
              <a:t>Change of working point in 2024 allowing to reduce by a factor 2 </a:t>
            </a:r>
            <a:endParaRPr b="0" lang="fr-FR" sz="1500" spc="-1" strike="noStrike">
              <a:latin typeface="Arial"/>
            </a:endParaRPr>
          </a:p>
          <a:p>
            <a:pPr lvl="1" marL="734760" indent="-2739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0000"/>
                </a:solidFill>
                <a:latin typeface="Arial"/>
                <a:ea typeface="DejaVu Sans"/>
              </a:rPr>
              <a:t>But clear emittance-intensity dependance and we are running at more that 2 times the design values</a:t>
            </a:r>
            <a:endParaRPr b="0" lang="fr-FR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endParaRPr b="0" lang="fr-FR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=&gt; </a:t>
            </a:r>
            <a:r>
              <a:rPr b="1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Overall reached close to nominal beam characteristics with more than twice the design intensity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610" name="Picture 5" descr="Chart, scatter chart&#10;&#10;Description automatically generated"/>
          <p:cNvPicPr/>
          <p:nvPr/>
        </p:nvPicPr>
        <p:blipFill>
          <a:blip r:embed="rId3"/>
          <a:stretch/>
        </p:blipFill>
        <p:spPr>
          <a:xfrm>
            <a:off x="540000" y="3509640"/>
            <a:ext cx="4858560" cy="2608560"/>
          </a:xfrm>
          <a:prstGeom prst="rect">
            <a:avLst/>
          </a:prstGeom>
          <a:ln w="0">
            <a:noFill/>
          </a:ln>
        </p:spPr>
      </p:pic>
      <p:pic>
        <p:nvPicPr>
          <p:cNvPr id="611" name="" descr=""/>
          <p:cNvPicPr/>
          <p:nvPr/>
        </p:nvPicPr>
        <p:blipFill>
          <a:blip r:embed="rId4"/>
          <a:stretch/>
        </p:blipFill>
        <p:spPr>
          <a:xfrm>
            <a:off x="6300000" y="1066320"/>
            <a:ext cx="2878560" cy="1992240"/>
          </a:xfrm>
          <a:prstGeom prst="rect">
            <a:avLst/>
          </a:prstGeom>
          <a:ln w="0">
            <a:noFill/>
          </a:ln>
        </p:spPr>
      </p:pic>
      <p:pic>
        <p:nvPicPr>
          <p:cNvPr id="612" name="" descr=""/>
          <p:cNvPicPr/>
          <p:nvPr/>
        </p:nvPicPr>
        <p:blipFill>
          <a:blip r:embed="rId5"/>
          <a:stretch/>
        </p:blipFill>
        <p:spPr>
          <a:xfrm>
            <a:off x="9199800" y="1066320"/>
            <a:ext cx="2858760" cy="1978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3" name="" descr=""/>
          <p:cNvPicPr/>
          <p:nvPr/>
        </p:nvPicPr>
        <p:blipFill>
          <a:blip r:embed="rId1"/>
          <a:stretch/>
        </p:blipFill>
        <p:spPr>
          <a:xfrm>
            <a:off x="720000" y="1764000"/>
            <a:ext cx="7198920" cy="4153680"/>
          </a:xfrm>
          <a:prstGeom prst="rect">
            <a:avLst/>
          </a:prstGeom>
          <a:ln w="0">
            <a:noFill/>
          </a:ln>
        </p:spPr>
      </p:pic>
      <p:sp>
        <p:nvSpPr>
          <p:cNvPr id="614" name="Title 4_1"/>
          <p:cNvSpPr/>
          <p:nvPr/>
        </p:nvSpPr>
        <p:spPr>
          <a:xfrm>
            <a:off x="407880" y="373680"/>
            <a:ext cx="1165176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GB" sz="2600" spc="-1" strike="noStrike">
                <a:solidFill>
                  <a:srgbClr val="0033a0"/>
                </a:solidFill>
                <a:latin typeface="Arial"/>
                <a:ea typeface="DejaVu Sans"/>
              </a:rPr>
              <a:t>Overall performance of AD/ELENA Facility: pbars vs protons on target</a:t>
            </a:r>
            <a:endParaRPr b="0" lang="fr-FR" sz="2600" spc="-1" strike="noStrike">
              <a:latin typeface="Arial"/>
            </a:endParaRPr>
          </a:p>
        </p:txBody>
      </p:sp>
      <p:sp>
        <p:nvSpPr>
          <p:cNvPr id="615" name="Content Placeholder 9_0"/>
          <p:cNvSpPr/>
          <p:nvPr/>
        </p:nvSpPr>
        <p:spPr>
          <a:xfrm>
            <a:off x="297000" y="989280"/>
            <a:ext cx="11596680" cy="68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GB" sz="2100" spc="-1" strike="noStrike">
                <a:solidFill>
                  <a:srgbClr val="171717"/>
                </a:solidFill>
                <a:latin typeface="Arial"/>
                <a:ea typeface="DejaVu Sans"/>
              </a:rPr>
              <a:t>Enhancing reliability, operability, and overall pbar flux</a:t>
            </a:r>
            <a:endParaRPr b="0" lang="fr-FR" sz="2100" spc="-1" strike="noStrike">
              <a:latin typeface="Arial"/>
            </a:endParaRPr>
          </a:p>
          <a:p>
            <a:pPr lvl="1" marL="628560" indent="-259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Enabled by </a:t>
            </a:r>
            <a:r>
              <a:rPr b="1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Injectors upgrades </a:t>
            </a:r>
            <a:r>
              <a:rPr b="0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(p intensity), and </a:t>
            </a:r>
            <a:r>
              <a:rPr b="1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AD/ELENA investments </a:t>
            </a:r>
            <a:r>
              <a:rPr b="0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(pbar yield and efficiency)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16" name="Rectangle 12_0"/>
          <p:cNvSpPr/>
          <p:nvPr/>
        </p:nvSpPr>
        <p:spPr>
          <a:xfrm>
            <a:off x="8344080" y="1800000"/>
            <a:ext cx="3535560" cy="1291320"/>
          </a:xfrm>
          <a:prstGeom prst="rect">
            <a:avLst/>
          </a:prstGeom>
          <a:solidFill>
            <a:srgbClr val="f9dfd6"/>
          </a:solidFill>
          <a:ln w="12600">
            <a:solidFill>
              <a:srgbClr val="00164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New targeted parameters: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3e-6 p-to-pbar yield </a:t>
            </a:r>
            <a:br/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 </a:t>
            </a:r>
            <a:r>
              <a:rPr b="1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90% deceleration efficiency</a:t>
            </a: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 in both AD-ELENA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17" name="Straight Arrow Connector 14_0"/>
          <p:cNvSpPr/>
          <p:nvPr/>
        </p:nvSpPr>
        <p:spPr>
          <a:xfrm flipH="1" flipV="1" rot="20055000">
            <a:off x="7725600" y="2505240"/>
            <a:ext cx="697680" cy="138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2f2f2f">
                <a:alpha val="60000"/>
              </a:srgbClr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8" name="Rectangle 21_2"/>
          <p:cNvSpPr/>
          <p:nvPr/>
        </p:nvSpPr>
        <p:spPr>
          <a:xfrm>
            <a:off x="2700000" y="1980000"/>
            <a:ext cx="1798200" cy="718200"/>
          </a:xfrm>
          <a:prstGeom prst="rect">
            <a:avLst/>
          </a:prstGeom>
          <a:solidFill>
            <a:srgbClr val="dff3f6"/>
          </a:solidFill>
          <a:ln w="12600">
            <a:solidFill>
              <a:srgbClr val="00164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e15e32"/>
                </a:solidFill>
                <a:latin typeface="Arial"/>
                <a:ea typeface="DejaVu Sans"/>
              </a:rPr>
              <a:t>Pre-LS2 performance</a:t>
            </a:r>
            <a:br/>
            <a:r>
              <a:rPr b="0" lang="en-GB" sz="1400" spc="-1" strike="noStrike">
                <a:solidFill>
                  <a:srgbClr val="2f2f2f"/>
                </a:solidFill>
                <a:latin typeface="Arial"/>
                <a:ea typeface="DejaVu Sans"/>
              </a:rPr>
              <a:t>(with AD only)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619" name="Straight Arrow Connector 26_0"/>
          <p:cNvSpPr/>
          <p:nvPr/>
        </p:nvSpPr>
        <p:spPr>
          <a:xfrm rot="2974200">
            <a:off x="2532600" y="2724480"/>
            <a:ext cx="381240" cy="682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33a0">
                <a:alpha val="60000"/>
              </a:srgbClr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20" name="Rectangle 30_0"/>
          <p:cNvSpPr/>
          <p:nvPr/>
        </p:nvSpPr>
        <p:spPr>
          <a:xfrm>
            <a:off x="8358120" y="3708000"/>
            <a:ext cx="3535560" cy="970920"/>
          </a:xfrm>
          <a:prstGeom prst="rect">
            <a:avLst/>
          </a:prstGeom>
          <a:solidFill>
            <a:srgbClr val="dff3f6"/>
          </a:solidFill>
          <a:ln w="12600">
            <a:solidFill>
              <a:srgbClr val="00164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0033a1"/>
                </a:solidFill>
                <a:latin typeface="Arial"/>
                <a:ea typeface="DejaVu Sans"/>
              </a:rPr>
              <a:t>ELENA Design Expectations: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400" spc="-1" strike="noStrike">
                <a:solidFill>
                  <a:srgbClr val="2f2f2f"/>
                </a:solidFill>
                <a:latin typeface="Arial"/>
                <a:ea typeface="DejaVu Sans"/>
              </a:rPr>
              <a:t>1.45e13 ppp on target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400" spc="-1" strike="noStrike">
                <a:solidFill>
                  <a:srgbClr val="2f2f2f"/>
                </a:solidFill>
                <a:latin typeface="Arial"/>
                <a:ea typeface="DejaVu Sans"/>
              </a:rPr>
              <a:t>1.8e7 pbars </a:t>
            </a:r>
            <a:r>
              <a:rPr b="0" lang="en-GB" sz="1400" spc="-1" strike="noStrike">
                <a:solidFill>
                  <a:srgbClr val="2f2f2f"/>
                </a:solidFill>
                <a:latin typeface="Arial"/>
                <a:ea typeface="DejaVu Sans"/>
              </a:rPr>
              <a:t>from ELENA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621" name="Straight Arrow Connector 32_0"/>
          <p:cNvSpPr/>
          <p:nvPr/>
        </p:nvSpPr>
        <p:spPr>
          <a:xfrm flipH="1">
            <a:off x="4136760" y="4247640"/>
            <a:ext cx="4218120" cy="181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4b4cff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22" name="TextBox 41_0"/>
          <p:cNvSpPr/>
          <p:nvPr/>
        </p:nvSpPr>
        <p:spPr>
          <a:xfrm>
            <a:off x="8058600" y="4932720"/>
            <a:ext cx="3881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2f2f2f"/>
                </a:solidFill>
                <a:latin typeface="Arial"/>
                <a:ea typeface="DejaVu Sans"/>
              </a:rPr>
              <a:t>Note: </a:t>
            </a:r>
            <a:r>
              <a:rPr b="0" lang="en-GB" sz="1200" spc="-1" strike="noStrike">
                <a:solidFill>
                  <a:srgbClr val="2f2f2f"/>
                </a:solidFill>
                <a:latin typeface="Arial"/>
                <a:ea typeface="DejaVu Sans"/>
              </a:rPr>
              <a:t>Each point in the graph is the mean pbar/p intensity over 12 h periods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23" name="Slide Number Placeholder 2_0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02A10FDE-9F1D-4899-95B6-417846695A54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13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624" name="Content Placeholder 9_5"/>
          <p:cNvSpPr/>
          <p:nvPr/>
        </p:nvSpPr>
        <p:spPr>
          <a:xfrm>
            <a:off x="0" y="5902200"/>
            <a:ext cx="12191040" cy="446400"/>
          </a:xfrm>
          <a:prstGeom prst="rect">
            <a:avLst/>
          </a:prstGeom>
          <a:solidFill>
            <a:srgbClr val="f9df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2024: ~2.7e18 p =&gt; ~6e12 pbars (</a:t>
            </a:r>
            <a:r>
              <a:rPr b="1" lang="en-GB" sz="1800" spc="-1" strike="noStrike">
                <a:solidFill>
                  <a:srgbClr val="00b050"/>
                </a:solidFill>
                <a:latin typeface="Arial"/>
                <a:ea typeface="DejaVu Sans"/>
              </a:rPr>
              <a:t>10 pg of pbars!</a:t>
            </a:r>
            <a:r>
              <a:rPr b="1" lang="en-GB" sz="1800" spc="-1" strike="noStrike">
                <a:solidFill>
                  <a:srgbClr val="171717"/>
                </a:solidFill>
                <a:latin typeface="Arial"/>
                <a:ea typeface="DejaVu Sans"/>
              </a:rPr>
              <a:t>) in 1.5e5 shots </a:t>
            </a:r>
            <a:r>
              <a:rPr b="1" lang="en-GB" sz="1800" spc="-1" strike="noStrike">
                <a:solidFill>
                  <a:srgbClr val="00b050"/>
                </a:solidFill>
                <a:latin typeface="Arial"/>
                <a:ea typeface="DejaVu Sans"/>
              </a:rPr>
              <a:t>=&gt; the highest integrated #pbars ever!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Title 4_0"/>
          <p:cNvSpPr/>
          <p:nvPr/>
        </p:nvSpPr>
        <p:spPr>
          <a:xfrm>
            <a:off x="659880" y="271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Challenge for operation team: </a:t>
            </a:r>
            <a:endParaRPr b="0" lang="fr-FR" sz="3600" spc="-1" strike="noStrike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setting-up of cooling systems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26" name="Slide Number Placeholder 4_14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9FD08B9B-1D0F-4056-8D03-49A531A9A0E3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13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Content Placeholder 1_0"/>
          <p:cNvSpPr/>
          <p:nvPr/>
        </p:nvSpPr>
        <p:spPr>
          <a:xfrm>
            <a:off x="419400" y="1019520"/>
            <a:ext cx="7859160" cy="509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77000"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Challenge </a:t>
            </a:r>
            <a:r>
              <a:rPr b="0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in</a:t>
            </a: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 Beam Diagnostics </a:t>
            </a:r>
            <a:r>
              <a:rPr b="0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in measuring very </a:t>
            </a: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low intensity </a:t>
            </a:r>
            <a:r>
              <a:rPr b="0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and</a:t>
            </a: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 low energy beams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Mainly relying on Schottky and Intensity measurements</a:t>
            </a:r>
            <a:endParaRPr b="0" lang="fr-FR" sz="18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i.e. indirect measurement of many possible faults/effects</a:t>
            </a:r>
            <a:endParaRPr b="0" lang="fr-FR" sz="17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Only destructive transverse beam profile measurements</a:t>
            </a:r>
            <a:endParaRPr b="0" lang="fr-FR" sz="18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Lengthy setting-up of cooling systems: Crucial for machine performances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1134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Beam Transfer Function measurements on the plateaus for stochastic cooling:</a:t>
            </a:r>
            <a:endParaRPr b="0" lang="fr-FR" sz="18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1134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Dedicated time for measurment in « pause » mode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1134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Adjustment of pbars/e- overlap for e-cooling in both AD and ELENA:</a:t>
            </a:r>
            <a:endParaRPr b="0" lang="fr-FR" sz="18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850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Pbars orbit controls in offset and angle</a:t>
            </a:r>
            <a:endParaRPr b="0" lang="fr-FR" sz="16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850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ELENA can profit of the H</a:t>
            </a:r>
            <a:r>
              <a:rPr b="0" lang="en-US" sz="1600" spc="-1" strike="noStrike" baseline="33000">
                <a:solidFill>
                  <a:srgbClr val="2f2f2f"/>
                </a:solidFill>
                <a:latin typeface="Arial"/>
                <a:ea typeface="DejaVu Sans"/>
              </a:rPr>
              <a:t>-</a:t>
            </a:r>
            <a:r>
              <a:rPr b="0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 cycle</a:t>
            </a:r>
            <a:endParaRPr b="0" lang="fr-FR" sz="16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2f2f2f"/>
                </a:solidFill>
                <a:latin typeface="Arial"/>
                <a:ea typeface="DejaVu Sans"/>
              </a:rPr>
              <a:t>Improved methodology and stability: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BTF automatic tool : reduce setting-up time from several hours to 30min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New Optical noth filter design with better temperature regulation, more parameters control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628" name="Title 2_0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Tedious setting-up of Coolings = key of the success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29" name="Slide Number Placeholder 5_0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2DE30DF4-18FD-480A-BE85-BB8ADD764828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15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630" name="Content Placeholder 6_1" descr="A screenshot of a computer&#10;&#10;Description automatically generated"/>
          <p:cNvPicPr/>
          <p:nvPr/>
        </p:nvPicPr>
        <p:blipFill>
          <a:blip r:embed="rId1"/>
          <a:srcRect l="0" t="5162" r="59990" b="44290"/>
          <a:stretch/>
        </p:blipFill>
        <p:spPr>
          <a:xfrm>
            <a:off x="9180000" y="1441440"/>
            <a:ext cx="2389680" cy="1618560"/>
          </a:xfrm>
          <a:prstGeom prst="rect">
            <a:avLst/>
          </a:prstGeom>
          <a:ln w="0">
            <a:noFill/>
          </a:ln>
        </p:spPr>
      </p:pic>
      <p:sp>
        <p:nvSpPr>
          <p:cNvPr id="631" name="TextBox 17_1"/>
          <p:cNvSpPr/>
          <p:nvPr/>
        </p:nvSpPr>
        <p:spPr>
          <a:xfrm>
            <a:off x="8447400" y="861480"/>
            <a:ext cx="36586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DejaVu Sans"/>
              </a:rPr>
              <a:t>Schottky and Intensity (BCCCA) in AD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632" name="" descr=""/>
          <p:cNvPicPr/>
          <p:nvPr/>
        </p:nvPicPr>
        <p:blipFill>
          <a:blip r:embed="rId2"/>
          <a:stretch/>
        </p:blipFill>
        <p:spPr>
          <a:xfrm>
            <a:off x="8947440" y="3060720"/>
            <a:ext cx="3111840" cy="1258560"/>
          </a:xfrm>
          <a:prstGeom prst="rect">
            <a:avLst/>
          </a:prstGeom>
          <a:ln w="0">
            <a:noFill/>
          </a:ln>
        </p:spPr>
      </p:pic>
      <p:sp>
        <p:nvSpPr>
          <p:cNvPr id="633" name=""/>
          <p:cNvSpPr/>
          <p:nvPr/>
        </p:nvSpPr>
        <p:spPr>
          <a:xfrm>
            <a:off x="4500000" y="6067800"/>
            <a:ext cx="3238560" cy="23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See poster S.Rey  JACoW-COOL2023-THPOSRP22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634" name=""/>
          <p:cNvSpPr/>
          <p:nvPr/>
        </p:nvSpPr>
        <p:spPr>
          <a:xfrm>
            <a:off x="6264000" y="3511800"/>
            <a:ext cx="2518560" cy="23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See W.Hofle </a:t>
            </a:r>
            <a:r>
              <a:rPr b="0" lang="fr-FR" sz="1000" spc="-1" strike="noStrike" u="sng">
                <a:solidFill>
                  <a:srgbClr val="0000ff"/>
                </a:solidFill>
                <a:highlight>
                  <a:srgbClr val="ffff00"/>
                </a:highlight>
                <a:uFillTx/>
                <a:latin typeface="Arial"/>
                <a:ea typeface="DejaVu Sans"/>
                <a:hlinkClick r:id="rId3"/>
              </a:rPr>
              <a:t>JACoW-COOL2021-S302</a:t>
            </a:r>
            <a:r>
              <a:rPr b="0" lang="fr-FR" sz="1000" spc="-1" strike="noStrike">
                <a:solidFill>
                  <a:srgbClr val="0000ff"/>
                </a:solidFill>
                <a:latin typeface="Arial"/>
                <a:ea typeface="DejaVu Sans"/>
              </a:rPr>
              <a:t> </a:t>
            </a:r>
            <a:endParaRPr b="0" lang="fr-FR" sz="1000" spc="-1" strike="noStrike">
              <a:latin typeface="Arial"/>
            </a:endParaRPr>
          </a:p>
        </p:txBody>
      </p:sp>
      <p:grpSp>
        <p:nvGrpSpPr>
          <p:cNvPr id="635" name=""/>
          <p:cNvGrpSpPr/>
          <p:nvPr/>
        </p:nvGrpSpPr>
        <p:grpSpPr>
          <a:xfrm>
            <a:off x="8460000" y="4500720"/>
            <a:ext cx="3598920" cy="1618560"/>
            <a:chOff x="8460000" y="4500720"/>
            <a:chExt cx="3598920" cy="1618560"/>
          </a:xfrm>
        </p:grpSpPr>
        <p:grpSp>
          <p:nvGrpSpPr>
            <p:cNvPr id="636" name="Group 11"/>
            <p:cNvGrpSpPr/>
            <p:nvPr/>
          </p:nvGrpSpPr>
          <p:grpSpPr>
            <a:xfrm>
              <a:off x="8460000" y="4531320"/>
              <a:ext cx="3598920" cy="1587960"/>
              <a:chOff x="8460000" y="4531320"/>
              <a:chExt cx="3598920" cy="1587960"/>
            </a:xfrm>
          </p:grpSpPr>
          <p:pic>
            <p:nvPicPr>
              <p:cNvPr id="637" name="Picture 6" descr="A screenshot of a computer&#10;&#10;Description automatically generated with medium confidence"/>
              <p:cNvPicPr/>
              <p:nvPr/>
            </p:nvPicPr>
            <p:blipFill>
              <a:blip r:embed="rId4"/>
              <a:srcRect l="1008" t="13750" r="49110" b="55500"/>
              <a:stretch/>
            </p:blipFill>
            <p:spPr>
              <a:xfrm>
                <a:off x="8460000" y="4531320"/>
                <a:ext cx="1784880" cy="83592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638" name="Picture 8" descr="A screenshot of a computer&#10;&#10;Description automatically generated"/>
              <p:cNvPicPr/>
              <p:nvPr/>
            </p:nvPicPr>
            <p:blipFill>
              <a:blip r:embed="rId5"/>
              <a:srcRect l="1229" t="15390" r="49350" b="54480"/>
              <a:stretch/>
            </p:blipFill>
            <p:spPr>
              <a:xfrm>
                <a:off x="10290600" y="4531320"/>
                <a:ext cx="1768320" cy="83592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639" name="Picture 9" descr="A screenshot of a computer&#10;&#10;Description automatically generated with medium confidence"/>
              <p:cNvPicPr/>
              <p:nvPr/>
            </p:nvPicPr>
            <p:blipFill>
              <a:blip r:embed="rId6"/>
              <a:srcRect l="1008" t="47241" r="49110" b="25190"/>
              <a:stretch/>
            </p:blipFill>
            <p:spPr>
              <a:xfrm>
                <a:off x="8460000" y="5369760"/>
                <a:ext cx="1784880" cy="74952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640" name="Picture 10" descr="A screenshot of a computer&#10;&#10;Description automatically generated"/>
              <p:cNvPicPr/>
              <p:nvPr/>
            </p:nvPicPr>
            <p:blipFill>
              <a:blip r:embed="rId7"/>
              <a:srcRect l="1229" t="48181" r="49350" b="24798"/>
              <a:stretch/>
            </p:blipFill>
            <p:spPr>
              <a:xfrm>
                <a:off x="10290600" y="5369760"/>
                <a:ext cx="1768320" cy="74952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641" name="TextBox 12"/>
            <p:cNvSpPr/>
            <p:nvPr/>
          </p:nvSpPr>
          <p:spPr>
            <a:xfrm>
              <a:off x="8909640" y="4500720"/>
              <a:ext cx="804960" cy="24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GB" sz="10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p</a:t>
              </a:r>
              <a:r>
                <a:rPr b="1" lang="en-CH" sz="10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bar orbit</a:t>
              </a:r>
              <a:endParaRPr b="0" lang="fr-FR" sz="1000" spc="-1" strike="noStrike">
                <a:latin typeface="Arial"/>
              </a:endParaRPr>
            </a:p>
          </p:txBody>
        </p:sp>
        <p:sp>
          <p:nvSpPr>
            <p:cNvPr id="642" name="TextBox 13"/>
            <p:cNvSpPr/>
            <p:nvPr/>
          </p:nvSpPr>
          <p:spPr>
            <a:xfrm>
              <a:off x="10708200" y="4503960"/>
              <a:ext cx="80496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GB" sz="11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e</a:t>
              </a:r>
              <a:r>
                <a:rPr b="1" lang="en-GB" sz="1100" spc="-1" strike="noStrike" baseline="30000">
                  <a:solidFill>
                    <a:srgbClr val="ffff00"/>
                  </a:solidFill>
                  <a:latin typeface="Arial"/>
                  <a:ea typeface="DejaVu Sans"/>
                </a:rPr>
                <a:t>-</a:t>
              </a:r>
              <a:r>
                <a:rPr b="1" lang="en-CH" sz="11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 orbit</a:t>
              </a:r>
              <a:endParaRPr b="0" lang="fr-FR" sz="1100" spc="-1" strike="noStrike">
                <a:latin typeface="Arial"/>
              </a:endParaRPr>
            </a:p>
          </p:txBody>
        </p:sp>
        <p:sp>
          <p:nvSpPr>
            <p:cNvPr id="643" name="TextBox 16"/>
            <p:cNvSpPr/>
            <p:nvPr/>
          </p:nvSpPr>
          <p:spPr>
            <a:xfrm>
              <a:off x="9248040" y="5024880"/>
              <a:ext cx="728280" cy="302760"/>
            </a:xfrm>
            <a:prstGeom prst="rect">
              <a:avLst/>
            </a:prstGeom>
            <a:solidFill>
              <a:srgbClr val="ffe7e7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CH" sz="700" spc="-1" strike="noStrike">
                  <a:solidFill>
                    <a:srgbClr val="ff0000"/>
                  </a:solidFill>
                  <a:latin typeface="Arial"/>
                  <a:ea typeface="DejaVu Sans"/>
                </a:rPr>
                <a:t>&gt;10 mm H-orbit drift!</a:t>
              </a:r>
              <a:endParaRPr b="0" lang="fr-FR" sz="700" spc="-1" strike="noStrike">
                <a:latin typeface="Arial"/>
              </a:endParaRPr>
            </a:p>
          </p:txBody>
        </p:sp>
        <p:sp>
          <p:nvSpPr>
            <p:cNvPr id="644" name="Straight Arrow Connector 17"/>
            <p:cNvSpPr/>
            <p:nvPr/>
          </p:nvSpPr>
          <p:spPr>
            <a:xfrm>
              <a:off x="9164520" y="4773600"/>
              <a:ext cx="360" cy="1530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ff0000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5" name="Straight Arrow Connector 19"/>
            <p:cNvSpPr/>
            <p:nvPr/>
          </p:nvSpPr>
          <p:spPr>
            <a:xfrm>
              <a:off x="9207360" y="4910040"/>
              <a:ext cx="403560" cy="1126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accent1"/>
            </a:solidFill>
            <a:ln w="28575">
              <a:solidFill>
                <a:srgbClr val="ff0000"/>
              </a:solidFill>
              <a:round/>
              <a:head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46" name=""/>
          <p:cNvSpPr/>
          <p:nvPr/>
        </p:nvSpPr>
        <p:spPr>
          <a:xfrm>
            <a:off x="9216000" y="1104480"/>
            <a:ext cx="2976840" cy="23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See L. Joergensen JACoW-COOL23-WEPAM1r3</a:t>
            </a:r>
            <a:endParaRPr b="0" lang="fr-F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Title 1_10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Instrumentation: Schottky signals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48" name="Slide Number Placeholder 4_1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D65CEA07-7F78-4785-AE92-FDBD5C04EDD3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15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649" name="Content Placeholder 2_4"/>
          <p:cNvSpPr/>
          <p:nvPr/>
        </p:nvSpPr>
        <p:spPr>
          <a:xfrm>
            <a:off x="288000" y="1106640"/>
            <a:ext cx="6551280" cy="475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Gives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real time information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on the  coolings performances:</a:t>
            </a:r>
            <a:endParaRPr b="0" lang="fr-FR" sz="21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Main instrument for setting-up and diagnostics</a:t>
            </a:r>
            <a:endParaRPr b="0" lang="fr-FR" sz="20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AD Schottky system:</a:t>
            </a:r>
            <a:endParaRPr b="0" lang="fr-FR" sz="21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Based on RF longitudinal pick-up</a:t>
            </a:r>
            <a:endParaRPr b="0" lang="fr-FR" sz="20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Spectrum analyser downmixed to around 50kHz on all cooling plateaus</a:t>
            </a:r>
            <a:endParaRPr b="0" lang="fr-FR" sz="20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ELENA Schottky System:</a:t>
            </a:r>
            <a:endParaRPr b="0" lang="fr-FR" sz="21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Combining several Beam Position Monitors signal</a:t>
            </a:r>
            <a:endParaRPr b="0" lang="fr-FR" sz="2000" spc="-1" strike="noStrike">
              <a:latin typeface="Arial"/>
            </a:endParaRPr>
          </a:p>
          <a:p>
            <a:pPr lvl="3" marL="86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ＭＳ Ｐゴシック"/>
              </a:rPr>
              <a:t>See</a:t>
            </a:r>
            <a:r>
              <a:rPr b="0" lang="en-US" sz="1500" spc="-1" strike="noStrike">
                <a:solidFill>
                  <a:srgbClr val="00007d"/>
                </a:solidFill>
                <a:highlight>
                  <a:srgbClr val="ffff00"/>
                </a:highlight>
                <a:latin typeface="Garamond"/>
                <a:ea typeface="ＭＳ Ｐゴシック"/>
              </a:rPr>
              <a:t> O. Marqversen et al. at </a:t>
            </a:r>
            <a:r>
              <a:rPr b="0" lang="en-US" sz="1500" spc="-1" strike="noStrike" u="sng">
                <a:solidFill>
                  <a:srgbClr val="0000ff"/>
                </a:solidFill>
                <a:highlight>
                  <a:srgbClr val="ffff00"/>
                </a:highlight>
                <a:uFillTx/>
                <a:latin typeface="Garamond"/>
                <a:ea typeface="ＭＳ Ｐゴシック"/>
                <a:hlinkClick r:id="rId1"/>
              </a:rPr>
              <a:t>IBIC2021</a:t>
            </a:r>
            <a:r>
              <a:rPr b="0" lang="en-US" sz="1500" spc="-1" strike="noStrike" u="sng">
                <a:solidFill>
                  <a:srgbClr val="666699"/>
                </a:solidFill>
                <a:highlight>
                  <a:srgbClr val="ffff00"/>
                </a:highlight>
                <a:uFillTx/>
                <a:latin typeface="Garamond"/>
                <a:ea typeface="ＭＳ Ｐゴシック"/>
              </a:rPr>
              <a:t>–WEPP04</a:t>
            </a:r>
            <a:endParaRPr b="0" lang="fr-FR" sz="15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Same input signal as the radial loop, not used during physics production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000" spc="-1" strike="noStrike">
              <a:latin typeface="Arial"/>
            </a:endParaRPr>
          </a:p>
        </p:txBody>
      </p:sp>
      <p:grpSp>
        <p:nvGrpSpPr>
          <p:cNvPr id="650" name=""/>
          <p:cNvGrpSpPr/>
          <p:nvPr/>
        </p:nvGrpSpPr>
        <p:grpSpPr>
          <a:xfrm>
            <a:off x="7696080" y="3600000"/>
            <a:ext cx="3822840" cy="2616120"/>
            <a:chOff x="7696080" y="3600000"/>
            <a:chExt cx="3822840" cy="2616120"/>
          </a:xfrm>
        </p:grpSpPr>
        <p:pic>
          <p:nvPicPr>
            <p:cNvPr id="651" name="Picture 9" descr="A screenshot of a computer&#10;&#10;Description automatically generated"/>
            <p:cNvPicPr/>
            <p:nvPr/>
          </p:nvPicPr>
          <p:blipFill>
            <a:blip r:embed="rId2"/>
            <a:srcRect l="2331" t="38499" r="30179" b="6140"/>
            <a:stretch/>
          </p:blipFill>
          <p:spPr>
            <a:xfrm>
              <a:off x="7696080" y="3600000"/>
              <a:ext cx="3822840" cy="2616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52" name="Straight Connector 14"/>
            <p:cNvSpPr/>
            <p:nvPr/>
          </p:nvSpPr>
          <p:spPr>
            <a:xfrm>
              <a:off x="9248040" y="5451480"/>
              <a:ext cx="784440" cy="3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3" name="TextBox 16"/>
            <p:cNvSpPr/>
            <p:nvPr/>
          </p:nvSpPr>
          <p:spPr>
            <a:xfrm>
              <a:off x="9898200" y="5331600"/>
              <a:ext cx="930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CH" sz="1100" spc="-1" strike="noStrike">
                  <a:solidFill>
                    <a:srgbClr val="000000"/>
                  </a:solidFill>
                  <a:latin typeface="Garamond"/>
                  <a:ea typeface="DejaVu Sans"/>
                </a:rPr>
                <a:t>2e-3 dp/p</a:t>
              </a:r>
              <a:endParaRPr b="0" lang="fr-FR" sz="1100" spc="-1" strike="noStrike">
                <a:latin typeface="Arial"/>
              </a:endParaRPr>
            </a:p>
          </p:txBody>
        </p:sp>
        <p:sp>
          <p:nvSpPr>
            <p:cNvPr id="654" name="Straight Connector 17"/>
            <p:cNvSpPr/>
            <p:nvPr/>
          </p:nvSpPr>
          <p:spPr>
            <a:xfrm>
              <a:off x="9475200" y="4313160"/>
              <a:ext cx="352080" cy="3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  <a:headEnd len="med" type="triangle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5" name="TextBox 18"/>
            <p:cNvSpPr/>
            <p:nvPr/>
          </p:nvSpPr>
          <p:spPr>
            <a:xfrm>
              <a:off x="9715680" y="4166280"/>
              <a:ext cx="930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CH" sz="1100" spc="-1" strike="noStrike">
                  <a:solidFill>
                    <a:srgbClr val="000000"/>
                  </a:solidFill>
                  <a:latin typeface="Garamond"/>
                  <a:ea typeface="DejaVu Sans"/>
                </a:rPr>
                <a:t>1e-3 dp/p</a:t>
              </a:r>
              <a:endParaRPr b="0" lang="fr-FR" sz="1100" spc="-1" strike="noStrike">
                <a:latin typeface="Arial"/>
              </a:endParaRPr>
            </a:p>
          </p:txBody>
        </p:sp>
      </p:grpSp>
      <p:grpSp>
        <p:nvGrpSpPr>
          <p:cNvPr id="656" name=""/>
          <p:cNvGrpSpPr/>
          <p:nvPr/>
        </p:nvGrpSpPr>
        <p:grpSpPr>
          <a:xfrm>
            <a:off x="6791760" y="900000"/>
            <a:ext cx="5399280" cy="2518200"/>
            <a:chOff x="6791760" y="900000"/>
            <a:chExt cx="5399280" cy="2518200"/>
          </a:xfrm>
        </p:grpSpPr>
        <p:pic>
          <p:nvPicPr>
            <p:cNvPr id="657" name="" descr=""/>
            <p:cNvPicPr/>
            <p:nvPr/>
          </p:nvPicPr>
          <p:blipFill>
            <a:blip r:embed="rId3"/>
            <a:srcRect l="0" t="2011" r="0" b="0"/>
            <a:stretch/>
          </p:blipFill>
          <p:spPr>
            <a:xfrm>
              <a:off x="6791760" y="900000"/>
              <a:ext cx="5399280" cy="2518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58" name=""/>
            <p:cNvSpPr/>
            <p:nvPr/>
          </p:nvSpPr>
          <p:spPr>
            <a:xfrm>
              <a:off x="7620480" y="2829240"/>
              <a:ext cx="1222560" cy="386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8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S-cooling 3.57GeV/c</a:t>
              </a:r>
              <a:r>
                <a:rPr b="1" lang="en-US" sz="14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 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59" name=""/>
            <p:cNvSpPr/>
            <p:nvPr/>
          </p:nvSpPr>
          <p:spPr>
            <a:xfrm>
              <a:off x="8808480" y="2793240"/>
              <a:ext cx="1042560" cy="42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8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S-cooling 2GeV/c</a:t>
              </a:r>
              <a:r>
                <a:rPr b="1" lang="en-US" sz="15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 </a:t>
              </a:r>
              <a:endParaRPr b="0" lang="fr-FR" sz="1500" spc="-1" strike="noStrike">
                <a:latin typeface="Arial"/>
              </a:endParaRPr>
            </a:p>
          </p:txBody>
        </p:sp>
        <p:sp>
          <p:nvSpPr>
            <p:cNvPr id="660" name=""/>
            <p:cNvSpPr/>
            <p:nvPr/>
          </p:nvSpPr>
          <p:spPr>
            <a:xfrm>
              <a:off x="9996840" y="2793240"/>
              <a:ext cx="1294200" cy="386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8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e-cooling 300MeV/c</a:t>
              </a:r>
              <a:r>
                <a:rPr b="1" lang="en-US" sz="14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 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61" name=""/>
            <p:cNvSpPr/>
            <p:nvPr/>
          </p:nvSpPr>
          <p:spPr>
            <a:xfrm>
              <a:off x="11004840" y="2793240"/>
              <a:ext cx="1186200" cy="386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8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e-cooling 100MeV/c</a:t>
              </a:r>
              <a:r>
                <a:rPr b="1" lang="en-US" sz="15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 </a:t>
              </a:r>
              <a:endParaRPr b="0" lang="fr-FR" sz="15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Title 1_7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Instrumentation: transverse beam profiles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63" name="Slide Number Placeholder 4_6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1A7F6AC7-CD43-4A65-AE74-09F5032D87FA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16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664" name="Content Placeholder 2_3"/>
          <p:cNvSpPr/>
          <p:nvPr/>
        </p:nvSpPr>
        <p:spPr>
          <a:xfrm>
            <a:off x="540000" y="998640"/>
            <a:ext cx="7018920" cy="511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Mainly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destructive measurements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available based on scrapers:</a:t>
            </a:r>
            <a:endParaRPr b="0" lang="fr-FR" sz="21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Similar system with different Hardware in both AD and ELENA machines</a:t>
            </a:r>
            <a:endParaRPr b="0" lang="fr-FR" sz="20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Discrete measurements along the cycle, one plane at a time:</a:t>
            </a:r>
            <a:endParaRPr b="0" lang="fr-FR" sz="2000" spc="-1" strike="noStrike">
              <a:latin typeface="Arial"/>
            </a:endParaRPr>
          </a:p>
          <a:p>
            <a:pPr lvl="4" marL="1080000" indent="-2145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DejaVu Sans"/>
              </a:rPr>
              <a:t>Any optimization is very lengthy process </a:t>
            </a: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with an AD cycle length of 110s! </a:t>
            </a:r>
            <a:endParaRPr b="0" lang="fr-FR" sz="18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Reliability of signal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retrieval and interpretation sometimes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difficult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:</a:t>
            </a:r>
            <a:endParaRPr b="0" lang="fr-FR" sz="2100" spc="-1" strike="noStrike">
              <a:latin typeface="Arial"/>
            </a:endParaRPr>
          </a:p>
          <a:p>
            <a:pPr lvl="2" marL="648000" indent="-214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Controls issues, synchronisation</a:t>
            </a:r>
            <a:endParaRPr b="0" lang="fr-FR" sz="20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A lot of beam time invested to develop operator independent measurement method to caracterize the emittance evolution in AD</a:t>
            </a:r>
            <a:endParaRPr b="0" lang="fr-FR" sz="2100" spc="-1" strike="noStrike">
              <a:latin typeface="Arial"/>
            </a:endParaRPr>
          </a:p>
        </p:txBody>
      </p:sp>
      <p:grpSp>
        <p:nvGrpSpPr>
          <p:cNvPr id="665" name="Group 7"/>
          <p:cNvGrpSpPr/>
          <p:nvPr/>
        </p:nvGrpSpPr>
        <p:grpSpPr>
          <a:xfrm>
            <a:off x="7920360" y="876960"/>
            <a:ext cx="4343400" cy="3054240"/>
            <a:chOff x="7920360" y="876960"/>
            <a:chExt cx="4343400" cy="3054240"/>
          </a:xfrm>
        </p:grpSpPr>
        <p:pic>
          <p:nvPicPr>
            <p:cNvPr id="666" name="Content Placeholder 3_0" descr=""/>
            <p:cNvPicPr/>
            <p:nvPr/>
          </p:nvPicPr>
          <p:blipFill>
            <a:blip r:embed="rId1"/>
            <a:stretch/>
          </p:blipFill>
          <p:spPr>
            <a:xfrm>
              <a:off x="7920360" y="876960"/>
              <a:ext cx="3978720" cy="161352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667" name="Picture 9_0" descr=""/>
            <p:cNvPicPr/>
            <p:nvPr/>
          </p:nvPicPr>
          <p:blipFill>
            <a:blip r:embed="rId2"/>
            <a:stretch/>
          </p:blipFill>
          <p:spPr>
            <a:xfrm>
              <a:off x="7920360" y="2306520"/>
              <a:ext cx="2278800" cy="1328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68" name="Picture 10_0" descr=""/>
            <p:cNvPicPr/>
            <p:nvPr/>
          </p:nvPicPr>
          <p:blipFill>
            <a:blip r:embed="rId3"/>
            <a:stretch/>
          </p:blipFill>
          <p:spPr>
            <a:xfrm>
              <a:off x="10157400" y="2338560"/>
              <a:ext cx="1859040" cy="1296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69" name="TextBox 11_0"/>
            <p:cNvSpPr/>
            <p:nvPr/>
          </p:nvSpPr>
          <p:spPr>
            <a:xfrm>
              <a:off x="9815040" y="3689280"/>
              <a:ext cx="2448720" cy="241920"/>
            </a:xfrm>
            <a:prstGeom prst="rect">
              <a:avLst/>
            </a:prstGeom>
            <a:solidFill>
              <a:srgbClr val="fff7b7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000" spc="-1" strike="noStrike">
                  <a:solidFill>
                    <a:srgbClr val="000000"/>
                  </a:solidFill>
                  <a:latin typeface="Garamond"/>
                  <a:ea typeface="DejaVu Sans"/>
                </a:rPr>
                <a:t>Courtesy P. Grandemange (</a:t>
              </a:r>
              <a:r>
                <a:rPr b="1" lang="en-US" sz="1000" spc="-1" strike="noStrike" u="sng">
                  <a:solidFill>
                    <a:srgbClr val="0000ff"/>
                  </a:solidFill>
                  <a:uFillTx/>
                  <a:latin typeface="Garamond"/>
                  <a:ea typeface="DejaVu Sans"/>
                  <a:hlinkClick r:id="rId4"/>
                </a:rPr>
                <a:t>link</a:t>
              </a:r>
              <a:r>
                <a:rPr b="1" lang="en-US" sz="1000" spc="-1" strike="noStrike">
                  <a:solidFill>
                    <a:srgbClr val="000000"/>
                  </a:solidFill>
                  <a:latin typeface="Garamond"/>
                  <a:ea typeface="DejaVu Sans"/>
                </a:rPr>
                <a:t>)</a:t>
              </a:r>
              <a:endParaRPr b="0" lang="fr-FR" sz="1000" spc="-1" strike="noStrike">
                <a:latin typeface="Arial"/>
              </a:endParaRPr>
            </a:p>
          </p:txBody>
        </p:sp>
      </p:grpSp>
      <p:sp>
        <p:nvSpPr>
          <p:cNvPr id="670" name=""/>
          <p:cNvSpPr/>
          <p:nvPr/>
        </p:nvSpPr>
        <p:spPr>
          <a:xfrm>
            <a:off x="4680000" y="5759640"/>
            <a:ext cx="2878200" cy="3585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500" spc="-1" strike="noStrike">
                <a:solidFill>
                  <a:srgbClr val="00007d"/>
                </a:solidFill>
                <a:latin typeface="Garamond"/>
                <a:ea typeface="ＭＳ Ｐゴシック"/>
              </a:rPr>
              <a:t>see </a:t>
            </a:r>
            <a:r>
              <a:rPr b="1" lang="en-US" sz="1500" spc="-1" strike="noStrike" u="sng">
                <a:solidFill>
                  <a:srgbClr val="0000ff"/>
                </a:solidFill>
                <a:uFillTx/>
                <a:latin typeface="Garamond"/>
                <a:ea typeface="ＭＳ Ｐゴシック"/>
                <a:hlinkClick r:id="rId5"/>
              </a:rPr>
              <a:t>G. Russo @ HB2023</a:t>
            </a:r>
            <a:endParaRPr b="0" lang="fr-FR" sz="1500" spc="-1" strike="noStrike">
              <a:latin typeface="Arial"/>
            </a:endParaRPr>
          </a:p>
        </p:txBody>
      </p:sp>
      <p:pic>
        <p:nvPicPr>
          <p:cNvPr id="671" name="Picture 8_0" descr=""/>
          <p:cNvPicPr/>
          <p:nvPr/>
        </p:nvPicPr>
        <p:blipFill>
          <a:blip r:embed="rId6"/>
          <a:srcRect l="0" t="5021" r="33554" b="0"/>
          <a:stretch/>
        </p:blipFill>
        <p:spPr>
          <a:xfrm>
            <a:off x="8036640" y="4046760"/>
            <a:ext cx="3842640" cy="2252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Title 1_14"/>
          <p:cNvSpPr/>
          <p:nvPr/>
        </p:nvSpPr>
        <p:spPr>
          <a:xfrm>
            <a:off x="408240" y="37404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Instrumentation: transverse beam profiles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73" name="Content Placeholder 2_5"/>
          <p:cNvSpPr/>
          <p:nvPr/>
        </p:nvSpPr>
        <p:spPr>
          <a:xfrm>
            <a:off x="408240" y="1178640"/>
            <a:ext cx="7018920" cy="511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On-going development in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non destructive method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to be used in during physics production as alternative to the scrapers method</a:t>
            </a:r>
            <a:endParaRPr b="0" lang="fr-FR" sz="21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1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Ionization Profile Monitor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in AD:</a:t>
            </a:r>
            <a:endParaRPr b="0" lang="fr-FR" sz="2100" spc="-1" strike="noStrike">
              <a:latin typeface="Arial"/>
            </a:endParaRPr>
          </a:p>
          <a:p>
            <a:pPr lvl="2" marL="648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Gives both planes profiles all along the cycle, enhanced signal with gaz injection (affecting pbars lifetime)</a:t>
            </a:r>
            <a:endParaRPr b="0" lang="fr-FR" sz="2000" spc="-1" strike="noStrike">
              <a:latin typeface="Arial"/>
            </a:endParaRPr>
          </a:p>
          <a:p>
            <a:pPr lvl="2" marL="648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Affecting trajectory of circulating beam =&gt; Need self-compensated devices or compensation scheme to be used during physics production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0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Neutral monitor</a:t>
            </a:r>
            <a:r>
              <a:rPr b="0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 installed at the end of e-cooler  section in ELENA:</a:t>
            </a:r>
            <a:endParaRPr b="0" lang="fr-FR" sz="2100" spc="-1" strike="noStrike">
              <a:latin typeface="Arial"/>
            </a:endParaRPr>
          </a:p>
          <a:p>
            <a:pPr lvl="4" marL="1080000" indent="-2145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Only for H</a:t>
            </a:r>
            <a:r>
              <a:rPr b="0" lang="en-US" sz="2000" spc="-1" strike="noStrike" baseline="33000">
                <a:solidFill>
                  <a:srgbClr val="171717"/>
                </a:solidFill>
                <a:latin typeface="Arial"/>
                <a:ea typeface="DejaVu Sans"/>
              </a:rPr>
              <a:t>-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674" name="" descr=""/>
          <p:cNvPicPr/>
          <p:nvPr/>
        </p:nvPicPr>
        <p:blipFill>
          <a:blip r:embed="rId1"/>
          <a:stretch/>
        </p:blipFill>
        <p:spPr>
          <a:xfrm>
            <a:off x="7613280" y="1024560"/>
            <a:ext cx="4085280" cy="2574000"/>
          </a:xfrm>
          <a:prstGeom prst="rect">
            <a:avLst/>
          </a:prstGeom>
          <a:ln w="0">
            <a:noFill/>
          </a:ln>
        </p:spPr>
      </p:pic>
      <p:grpSp>
        <p:nvGrpSpPr>
          <p:cNvPr id="675" name="Group 46"/>
          <p:cNvGrpSpPr/>
          <p:nvPr/>
        </p:nvGrpSpPr>
        <p:grpSpPr>
          <a:xfrm>
            <a:off x="7740000" y="3780000"/>
            <a:ext cx="4452120" cy="1978560"/>
            <a:chOff x="7740000" y="3780000"/>
            <a:chExt cx="4452120" cy="1978560"/>
          </a:xfrm>
        </p:grpSpPr>
        <p:grpSp>
          <p:nvGrpSpPr>
            <p:cNvPr id="676" name="Group 44_0"/>
            <p:cNvGrpSpPr/>
            <p:nvPr/>
          </p:nvGrpSpPr>
          <p:grpSpPr>
            <a:xfrm>
              <a:off x="7740000" y="3780000"/>
              <a:ext cx="4452120" cy="1978560"/>
              <a:chOff x="7740000" y="3780000"/>
              <a:chExt cx="4452120" cy="1978560"/>
            </a:xfrm>
          </p:grpSpPr>
          <p:pic>
            <p:nvPicPr>
              <p:cNvPr id="677" name="Picture 15_0" descr="A screenshot of a computer&#10;&#10;Description automatically generated"/>
              <p:cNvPicPr/>
              <p:nvPr/>
            </p:nvPicPr>
            <p:blipFill>
              <a:blip r:embed="rId2"/>
              <a:srcRect l="7236" t="9372" r="7559" b="8224"/>
              <a:stretch/>
            </p:blipFill>
            <p:spPr>
              <a:xfrm>
                <a:off x="7740000" y="3780000"/>
                <a:ext cx="4452120" cy="1978560"/>
              </a:xfrm>
              <a:prstGeom prst="rect">
                <a:avLst/>
              </a:prstGeom>
              <a:ln w="28440">
                <a:solidFill>
                  <a:srgbClr val="9467bd"/>
                </a:solidFill>
                <a:round/>
              </a:ln>
            </p:spPr>
          </p:pic>
          <p:sp>
            <p:nvSpPr>
              <p:cNvPr id="678" name="Rectangle 16_1"/>
              <p:cNvSpPr/>
              <p:nvPr/>
            </p:nvSpPr>
            <p:spPr>
              <a:xfrm>
                <a:off x="9162720" y="3907440"/>
                <a:ext cx="164160" cy="1627920"/>
              </a:xfrm>
              <a:prstGeom prst="rect">
                <a:avLst/>
              </a:prstGeom>
              <a:solidFill>
                <a:srgbClr val="61c4d3">
                  <a:alpha val="30000"/>
                </a:srgbClr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79" name="Rectangle 42_0"/>
              <p:cNvSpPr/>
              <p:nvPr/>
            </p:nvSpPr>
            <p:spPr>
              <a:xfrm>
                <a:off x="10043280" y="3906720"/>
                <a:ext cx="408960" cy="1627560"/>
              </a:xfrm>
              <a:prstGeom prst="rect">
                <a:avLst/>
              </a:prstGeom>
              <a:solidFill>
                <a:srgbClr val="61c4d3">
                  <a:alpha val="30000"/>
                </a:srgbClr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80" name="Rectangle 43_0"/>
              <p:cNvSpPr/>
              <p:nvPr/>
            </p:nvSpPr>
            <p:spPr>
              <a:xfrm>
                <a:off x="11238840" y="3908160"/>
                <a:ext cx="210240" cy="1627920"/>
              </a:xfrm>
              <a:prstGeom prst="rect">
                <a:avLst/>
              </a:prstGeom>
              <a:solidFill>
                <a:srgbClr val="61c4d3">
                  <a:alpha val="30000"/>
                </a:srgbClr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681" name="TextBox 8_0"/>
            <p:cNvSpPr/>
            <p:nvPr/>
          </p:nvSpPr>
          <p:spPr>
            <a:xfrm>
              <a:off x="8100000" y="5353920"/>
              <a:ext cx="1060920" cy="212760"/>
            </a:xfrm>
            <a:prstGeom prst="rect">
              <a:avLst/>
            </a:prstGeom>
            <a:solidFill>
              <a:srgbClr val="f9dfd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GB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3.575 GeV/c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82" name="TextBox 9_2"/>
            <p:cNvSpPr/>
            <p:nvPr/>
          </p:nvSpPr>
          <p:spPr>
            <a:xfrm>
              <a:off x="9331560" y="5321880"/>
              <a:ext cx="709560" cy="227880"/>
            </a:xfrm>
            <a:prstGeom prst="rect">
              <a:avLst/>
            </a:prstGeom>
            <a:solidFill>
              <a:srgbClr val="f9dfd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GB" sz="15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 GeV/c</a:t>
              </a:r>
              <a:endParaRPr b="0" lang="fr-FR" sz="1500" spc="-1" strike="noStrike">
                <a:latin typeface="Arial"/>
              </a:endParaRPr>
            </a:p>
          </p:txBody>
        </p:sp>
        <p:sp>
          <p:nvSpPr>
            <p:cNvPr id="683" name="TextBox 10_3"/>
            <p:cNvSpPr/>
            <p:nvPr/>
          </p:nvSpPr>
          <p:spPr>
            <a:xfrm>
              <a:off x="10332000" y="5317920"/>
              <a:ext cx="976680" cy="212760"/>
            </a:xfrm>
            <a:prstGeom prst="rect">
              <a:avLst/>
            </a:prstGeom>
            <a:solidFill>
              <a:srgbClr val="f9dfd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GB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300 MeV/c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84" name="TextBox 11_1"/>
            <p:cNvSpPr/>
            <p:nvPr/>
          </p:nvSpPr>
          <p:spPr>
            <a:xfrm>
              <a:off x="11340000" y="5317920"/>
              <a:ext cx="852120" cy="197640"/>
            </a:xfrm>
            <a:prstGeom prst="rect">
              <a:avLst/>
            </a:prstGeom>
            <a:solidFill>
              <a:srgbClr val="f9dfd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GB" sz="13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100 MeV/c</a:t>
              </a:r>
              <a:endParaRPr b="0" lang="fr-FR" sz="1300" spc="-1" strike="noStrike">
                <a:latin typeface="Arial"/>
              </a:endParaRPr>
            </a:p>
          </p:txBody>
        </p:sp>
      </p:grpSp>
      <p:sp>
        <p:nvSpPr>
          <p:cNvPr id="685" name=""/>
          <p:cNvSpPr/>
          <p:nvPr/>
        </p:nvSpPr>
        <p:spPr>
          <a:xfrm>
            <a:off x="3600000" y="5868000"/>
            <a:ext cx="3059280" cy="2307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  <a:ea typeface="DejaVu Sans"/>
              </a:rPr>
              <a:t>See presentation  G. Tranquille at COOL25 (THC1)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686" name="Slide Number Placeholder 4_15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AF07DA9B-8153-493E-9274-5555F3F58D2C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18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Title 4_3"/>
          <p:cNvSpPr/>
          <p:nvPr/>
        </p:nvSpPr>
        <p:spPr>
          <a:xfrm>
            <a:off x="659880" y="271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What’s the future of the complex?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88" name="Slide Number Placeholder 4_16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B7B1B2CC-AC0A-4257-8A71-6BB843F18ACE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18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Content Placeholder 4"/>
          <p:cNvSpPr/>
          <p:nvPr/>
        </p:nvSpPr>
        <p:spPr>
          <a:xfrm>
            <a:off x="490680" y="1591920"/>
            <a:ext cx="10937880" cy="414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GB" sz="2100" spc="-1" strike="noStrike">
                <a:solidFill>
                  <a:srgbClr val="2f2f2f"/>
                </a:solidFill>
                <a:latin typeface="Arial"/>
                <a:ea typeface="DejaVu Sans"/>
              </a:rPr>
              <a:t>Introduction</a:t>
            </a:r>
            <a:endParaRPr b="0" lang="fr-FR" sz="21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GB" sz="2100" spc="-1" strike="noStrike">
                <a:solidFill>
                  <a:srgbClr val="2f2f2f"/>
                </a:solidFill>
                <a:latin typeface="Arial"/>
                <a:ea typeface="DejaVu Sans"/>
              </a:rPr>
              <a:t>Machines performance</a:t>
            </a:r>
            <a:endParaRPr b="0" lang="fr-FR" sz="21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GB" sz="2100" spc="-1" strike="noStrike">
                <a:solidFill>
                  <a:srgbClr val="2f2f2f"/>
                </a:solidFill>
                <a:latin typeface="Arial"/>
                <a:ea typeface="DejaVu Sans"/>
              </a:rPr>
              <a:t>Challenge: </a:t>
            </a:r>
            <a:r>
              <a:rPr b="0" lang="en-GB" sz="2000" spc="-1" strike="noStrike">
                <a:solidFill>
                  <a:srgbClr val="2f2f2f"/>
                </a:solidFill>
                <a:latin typeface="Arial"/>
                <a:ea typeface="DejaVu Sans"/>
              </a:rPr>
              <a:t>setting-up of the coolings</a:t>
            </a:r>
            <a:endParaRPr b="0" lang="fr-FR" sz="20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GB" sz="2100" spc="-1" strike="noStrike">
                <a:solidFill>
                  <a:srgbClr val="2f2f2f"/>
                </a:solidFill>
                <a:latin typeface="Arial"/>
                <a:ea typeface="DejaVu Sans"/>
              </a:rPr>
              <a:t>Perspectives of the complex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413" name="Title 3"/>
          <p:cNvSpPr/>
          <p:nvPr/>
        </p:nvSpPr>
        <p:spPr>
          <a:xfrm>
            <a:off x="407880" y="373680"/>
            <a:ext cx="11374560" cy="50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Outline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414" name="" descr=""/>
          <p:cNvPicPr/>
          <p:nvPr/>
        </p:nvPicPr>
        <p:blipFill>
          <a:blip r:embed="rId1"/>
          <a:stretch/>
        </p:blipFill>
        <p:spPr>
          <a:xfrm>
            <a:off x="1374480" y="6432480"/>
            <a:ext cx="423720" cy="406080"/>
          </a:xfrm>
          <a:prstGeom prst="rect">
            <a:avLst/>
          </a:prstGeom>
          <a:ln w="0">
            <a:noFill/>
          </a:ln>
        </p:spPr>
      </p:pic>
      <p:pic>
        <p:nvPicPr>
          <p:cNvPr id="415" name="" descr=""/>
          <p:cNvPicPr/>
          <p:nvPr/>
        </p:nvPicPr>
        <p:blipFill>
          <a:blip r:embed="rId2"/>
          <a:stretch/>
        </p:blipFill>
        <p:spPr>
          <a:xfrm>
            <a:off x="6300360" y="540000"/>
            <a:ext cx="5864400" cy="3418200"/>
          </a:xfrm>
          <a:prstGeom prst="rect">
            <a:avLst/>
          </a:prstGeom>
          <a:ln w="0">
            <a:noFill/>
          </a:ln>
        </p:spPr>
      </p:pic>
      <p:grpSp>
        <p:nvGrpSpPr>
          <p:cNvPr id="416" name=""/>
          <p:cNvGrpSpPr/>
          <p:nvPr/>
        </p:nvGrpSpPr>
        <p:grpSpPr>
          <a:xfrm>
            <a:off x="7848360" y="2235240"/>
            <a:ext cx="2969640" cy="3882960"/>
            <a:chOff x="7848360" y="2235240"/>
            <a:chExt cx="2969640" cy="3882960"/>
          </a:xfrm>
        </p:grpSpPr>
        <p:sp>
          <p:nvSpPr>
            <p:cNvPr id="417" name=""/>
            <p:cNvSpPr/>
            <p:nvPr/>
          </p:nvSpPr>
          <p:spPr>
            <a:xfrm>
              <a:off x="7848360" y="2235240"/>
              <a:ext cx="1078200" cy="714960"/>
            </a:xfrm>
            <a:prstGeom prst="rect">
              <a:avLst/>
            </a:prstGeom>
            <a:noFill/>
            <a:ln w="3600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418" name="" descr=""/>
            <p:cNvPicPr/>
            <p:nvPr/>
          </p:nvPicPr>
          <p:blipFill>
            <a:blip r:embed="rId3"/>
            <a:stretch/>
          </p:blipFill>
          <p:spPr>
            <a:xfrm>
              <a:off x="8460360" y="4562640"/>
              <a:ext cx="2357640" cy="15555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19" name=""/>
            <p:cNvSpPr/>
            <p:nvPr/>
          </p:nvSpPr>
          <p:spPr>
            <a:xfrm flipH="1" flipV="1">
              <a:off x="8100360" y="2952000"/>
              <a:ext cx="540000" cy="1548000"/>
            </a:xfrm>
            <a:prstGeom prst="line">
              <a:avLst/>
            </a:prstGeom>
            <a:ln w="9360">
              <a:solidFill>
                <a:srgbClr val="3465a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20" name="Slide Number Placeholder 4_4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0719B58D-050A-4A70-B7C8-38C9CB8A7754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&lt;number&gt;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Content Placeholder 1"/>
          <p:cNvSpPr/>
          <p:nvPr/>
        </p:nvSpPr>
        <p:spPr>
          <a:xfrm>
            <a:off x="407880" y="972000"/>
            <a:ext cx="11374920" cy="545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2400" spc="-1" strike="noStrike">
                <a:solidFill>
                  <a:srgbClr val="2f2f2f"/>
                </a:solidFill>
                <a:latin typeface="Arial"/>
                <a:ea typeface="DejaVu Sans"/>
              </a:rPr>
              <a:t>Hardware Aging, especially the AD!</a:t>
            </a:r>
            <a:endParaRPr b="0" lang="fr-FR" sz="24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CH" sz="1800" spc="-1" strike="noStrike">
                <a:solidFill>
                  <a:srgbClr val="2f2f2f"/>
                </a:solidFill>
                <a:latin typeface="Arial"/>
                <a:ea typeface="DejaVu Sans"/>
              </a:rPr>
              <a:t>AD made from </a:t>
            </a: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hardware recycled from the Antiproton Collector</a:t>
            </a: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 (AC) constructed in 1986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Ongoing </a:t>
            </a: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consolidation efforts </a:t>
            </a: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since the facility's early days</a:t>
            </a:r>
            <a:endParaRPr b="0" lang="fr-FR" sz="18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2f2f2f"/>
                </a:solidFill>
                <a:latin typeface="Arial"/>
                <a:ea typeface="DejaVu Sans"/>
              </a:rPr>
              <a:t>Looking beyond the horizon</a:t>
            </a:r>
            <a:endParaRPr b="0" lang="fr-FR" sz="24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Present experiments </a:t>
            </a:r>
            <a:r>
              <a:rPr b="0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have certainly another </a:t>
            </a:r>
            <a:r>
              <a:rPr b="1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10+ years of “things to do” </a:t>
            </a:r>
            <a:r>
              <a:rPr b="0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with present pbar beams and physics program</a:t>
            </a:r>
            <a:endParaRPr b="0" lang="fr-FR" sz="20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Longer term: new (beam) requirements</a:t>
            </a:r>
            <a:r>
              <a:rPr b="0" lang="en-CH" sz="2000" spc="-1" strike="noStrike">
                <a:solidFill>
                  <a:srgbClr val="2f2f2f"/>
                </a:solidFill>
                <a:latin typeface="Arial"/>
                <a:ea typeface="DejaVu Sans"/>
              </a:rPr>
              <a:t> should come early 2026 based on letters of intend submitted by the user community to the SPSC </a:t>
            </a:r>
            <a:endParaRPr b="0" lang="fr-FR" sz="2000" spc="-1" strike="noStrike">
              <a:latin typeface="Arial"/>
            </a:endParaRPr>
          </a:p>
          <a:p>
            <a:pPr lvl="2" marL="1296000" indent="-2862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CH" sz="1600" spc="-1" strike="noStrike">
                <a:solidFill>
                  <a:srgbClr val="e15e32"/>
                </a:solidFill>
                <a:latin typeface="Arial"/>
                <a:ea typeface="DejaVu Sans"/>
              </a:rPr>
              <a:t>Higher pbar flux 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for faster pbar/Hbar accumulation</a:t>
            </a:r>
            <a:endParaRPr b="0" lang="fr-FR" sz="1600" spc="-1" strike="noStrike">
              <a:latin typeface="Arial"/>
            </a:endParaRPr>
          </a:p>
          <a:p>
            <a:pPr lvl="2" marL="1296000" indent="-2862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CH" sz="1600" spc="-1" strike="noStrike">
                <a:solidFill>
                  <a:srgbClr val="e15e32"/>
                </a:solidFill>
                <a:latin typeface="Arial"/>
                <a:ea typeface="DejaVu Sans"/>
              </a:rPr>
              <a:t>Higher(/lower) extraction energy 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and/or </a:t>
            </a:r>
            <a:r>
              <a:rPr b="1" lang="en-CH" sz="1600" spc="-1" strike="noStrike">
                <a:solidFill>
                  <a:srgbClr val="e15e32"/>
                </a:solidFill>
                <a:latin typeface="Arial"/>
                <a:ea typeface="DejaVu Sans"/>
              </a:rPr>
              <a:t>slow extraction 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for </a:t>
            </a:r>
            <a:r>
              <a:rPr b="1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antineutron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 production, </a:t>
            </a:r>
            <a:r>
              <a:rPr b="1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hexaquark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 investigations, </a:t>
            </a:r>
            <a:r>
              <a:rPr b="1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Pontecorvo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 reaction investigation</a:t>
            </a:r>
            <a:endParaRPr b="0" lang="fr-FR" sz="1600" spc="-1" strike="noStrike">
              <a:latin typeface="Arial"/>
            </a:endParaRPr>
          </a:p>
          <a:p>
            <a:pPr lvl="2" marL="1296000" indent="-2862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CH" sz="1600" spc="-1" strike="noStrike">
                <a:solidFill>
                  <a:srgbClr val="e15e32"/>
                </a:solidFill>
                <a:latin typeface="Arial"/>
                <a:ea typeface="DejaVu Sans"/>
              </a:rPr>
              <a:t>Other types of particules to decelerate: 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complet</a:t>
            </a:r>
            <a:r>
              <a:rPr b="0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e</a:t>
            </a: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ly new experiments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690" name="Title 2_3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33a0"/>
                </a:solidFill>
                <a:latin typeface="Arial"/>
                <a:ea typeface="DejaVu Sans"/>
              </a:rPr>
              <a:t>Current Facility perspectives: preparing the future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91" name="Slide Number Placeholder 5_3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BC530AC7-C4E5-4EE8-9C63-22F313E560DA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20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Picture 31" descr=""/>
          <p:cNvPicPr/>
          <p:nvPr/>
        </p:nvPicPr>
        <p:blipFill>
          <a:blip r:embed="rId1"/>
          <a:srcRect l="0" t="23044" r="0" b="0"/>
          <a:stretch/>
        </p:blipFill>
        <p:spPr>
          <a:xfrm>
            <a:off x="55800" y="1540080"/>
            <a:ext cx="11897280" cy="4899240"/>
          </a:xfrm>
          <a:prstGeom prst="rect">
            <a:avLst/>
          </a:prstGeom>
          <a:ln w="0">
            <a:noFill/>
          </a:ln>
        </p:spPr>
      </p:pic>
      <p:sp>
        <p:nvSpPr>
          <p:cNvPr id="693" name="Title 2_6"/>
          <p:cNvSpPr/>
          <p:nvPr/>
        </p:nvSpPr>
        <p:spPr>
          <a:xfrm>
            <a:off x="407880" y="373680"/>
            <a:ext cx="11618640" cy="55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200" spc="-1" strike="noStrike">
                <a:solidFill>
                  <a:srgbClr val="0033a0"/>
                </a:solidFill>
                <a:latin typeface="Arial"/>
                <a:ea typeface="DejaVu Sans"/>
              </a:rPr>
              <a:t>Overall Long-Term Timeline</a:t>
            </a:r>
            <a:r>
              <a:rPr b="1" lang="en-US" sz="3200" spc="-1" strike="noStrike">
                <a:solidFill>
                  <a:srgbClr val="0033a0"/>
                </a:solidFill>
                <a:latin typeface="Arial"/>
                <a:ea typeface="DejaVu Sans"/>
              </a:rPr>
              <a:t> for AD/ELENA </a:t>
            </a:r>
            <a:r>
              <a:rPr b="1" lang="en-US" sz="2200" spc="-1" strike="noStrike">
                <a:solidFill>
                  <a:srgbClr val="0033a0"/>
                </a:solidFill>
                <a:latin typeface="Arial"/>
                <a:ea typeface="DejaVu Sans"/>
              </a:rPr>
              <a:t>(being discussed)</a:t>
            </a:r>
            <a:endParaRPr b="0" lang="fr-FR" sz="2200" spc="-1" strike="noStrike">
              <a:latin typeface="Arial"/>
            </a:endParaRPr>
          </a:p>
        </p:txBody>
      </p:sp>
      <p:sp>
        <p:nvSpPr>
          <p:cNvPr id="694" name="Slide Number Placeholder 5_1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F43AB47C-D637-403A-B81F-4BF816D1887D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20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695" name="Right Arrow 6_1"/>
          <p:cNvSpPr/>
          <p:nvPr/>
        </p:nvSpPr>
        <p:spPr>
          <a:xfrm>
            <a:off x="35280" y="1168560"/>
            <a:ext cx="12152520" cy="555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d9e84"/>
          </a:solidFill>
          <a:ln w="12600">
            <a:solidFill>
              <a:srgbClr val="e15e32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96" name="TextBox 1_1"/>
          <p:cNvSpPr/>
          <p:nvPr/>
        </p:nvSpPr>
        <p:spPr>
          <a:xfrm>
            <a:off x="2002680" y="901080"/>
            <a:ext cx="15966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LS3 2026-28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697" name="Straight Connector 8_1"/>
          <p:cNvSpPr/>
          <p:nvPr/>
        </p:nvSpPr>
        <p:spPr>
          <a:xfrm flipH="1">
            <a:off x="2462040" y="1307520"/>
            <a:ext cx="555480" cy="360"/>
          </a:xfrm>
          <a:prstGeom prst="line">
            <a:avLst/>
          </a:prstGeom>
          <a:ln w="57240">
            <a:solidFill>
              <a:srgbClr val="e15e32"/>
            </a:solidFill>
            <a:miter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98" name="TextBox 9_3"/>
          <p:cNvSpPr/>
          <p:nvPr/>
        </p:nvSpPr>
        <p:spPr>
          <a:xfrm>
            <a:off x="5405760" y="897840"/>
            <a:ext cx="17697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LS4 2033 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699" name="TextBox 22_2"/>
          <p:cNvSpPr/>
          <p:nvPr/>
        </p:nvSpPr>
        <p:spPr>
          <a:xfrm>
            <a:off x="10418040" y="899280"/>
            <a:ext cx="17697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End Run 6: 2042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700" name="Straight Connector 30_1"/>
          <p:cNvSpPr/>
          <p:nvPr/>
        </p:nvSpPr>
        <p:spPr>
          <a:xfrm>
            <a:off x="11304000" y="1139760"/>
            <a:ext cx="360" cy="167760"/>
          </a:xfrm>
          <a:prstGeom prst="line">
            <a:avLst/>
          </a:prstGeom>
          <a:ln w="57240">
            <a:solidFill>
              <a:srgbClr val="e15e32"/>
            </a:solidFill>
            <a:miter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01" name="TextBox 10_5"/>
          <p:cNvSpPr/>
          <p:nvPr/>
        </p:nvSpPr>
        <p:spPr>
          <a:xfrm>
            <a:off x="747720" y="891360"/>
            <a:ext cx="1001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Today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702" name="Straight Connector 12_1"/>
          <p:cNvSpPr/>
          <p:nvPr/>
        </p:nvSpPr>
        <p:spPr>
          <a:xfrm>
            <a:off x="1256040" y="1161360"/>
            <a:ext cx="0" cy="146160"/>
          </a:xfrm>
          <a:prstGeom prst="line">
            <a:avLst/>
          </a:prstGeom>
          <a:ln w="57240">
            <a:solidFill>
              <a:srgbClr val="e15e32"/>
            </a:solidFill>
            <a:miter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03" name="Straight Connector 18_1"/>
          <p:cNvSpPr/>
          <p:nvPr/>
        </p:nvSpPr>
        <p:spPr>
          <a:xfrm flipH="1">
            <a:off x="6014160" y="1305720"/>
            <a:ext cx="554400" cy="360"/>
          </a:xfrm>
          <a:prstGeom prst="line">
            <a:avLst/>
          </a:prstGeom>
          <a:ln w="57240">
            <a:solidFill>
              <a:srgbClr val="e15e32"/>
            </a:solidFill>
            <a:miter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04" name="TextBox 23_1"/>
          <p:cNvSpPr/>
          <p:nvPr/>
        </p:nvSpPr>
        <p:spPr>
          <a:xfrm>
            <a:off x="8928720" y="897840"/>
            <a:ext cx="17697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LS5 2039 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705" name="Straight Connector 24_1"/>
          <p:cNvSpPr/>
          <p:nvPr/>
        </p:nvSpPr>
        <p:spPr>
          <a:xfrm flipH="1">
            <a:off x="9537480" y="1305720"/>
            <a:ext cx="554400" cy="360"/>
          </a:xfrm>
          <a:prstGeom prst="line">
            <a:avLst/>
          </a:prstGeom>
          <a:ln w="57240">
            <a:solidFill>
              <a:srgbClr val="e15e32"/>
            </a:solidFill>
            <a:miter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06" name="Group 17_2"/>
          <p:cNvGrpSpPr/>
          <p:nvPr/>
        </p:nvGrpSpPr>
        <p:grpSpPr>
          <a:xfrm>
            <a:off x="0" y="1931040"/>
            <a:ext cx="6575040" cy="285840"/>
            <a:chOff x="0" y="1931040"/>
            <a:chExt cx="6575040" cy="285840"/>
          </a:xfrm>
        </p:grpSpPr>
        <p:sp>
          <p:nvSpPr>
            <p:cNvPr id="707" name="Rectangle 7_1"/>
            <p:cNvSpPr/>
            <p:nvPr/>
          </p:nvSpPr>
          <p:spPr>
            <a:xfrm>
              <a:off x="120204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8" name="Rectangle 13_1"/>
            <p:cNvSpPr/>
            <p:nvPr/>
          </p:nvSpPr>
          <p:spPr>
            <a:xfrm>
              <a:off x="61848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9" name="Rectangle 15_1"/>
            <p:cNvSpPr/>
            <p:nvPr/>
          </p:nvSpPr>
          <p:spPr>
            <a:xfrm>
              <a:off x="1848960" y="1931040"/>
              <a:ext cx="116676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0" name="Rectangle 16_2"/>
            <p:cNvSpPr/>
            <p:nvPr/>
          </p:nvSpPr>
          <p:spPr>
            <a:xfrm>
              <a:off x="5991120" y="1931040"/>
              <a:ext cx="58392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1" name="Rectangle 21_1"/>
            <p:cNvSpPr/>
            <p:nvPr/>
          </p:nvSpPr>
          <p:spPr>
            <a:xfrm>
              <a:off x="535248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2" name="Rectangle 28_1"/>
            <p:cNvSpPr/>
            <p:nvPr/>
          </p:nvSpPr>
          <p:spPr>
            <a:xfrm>
              <a:off x="475128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3" name="Rectangle 32_1"/>
            <p:cNvSpPr/>
            <p:nvPr/>
          </p:nvSpPr>
          <p:spPr>
            <a:xfrm>
              <a:off x="417960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4" name="Rectangle 33_1"/>
            <p:cNvSpPr/>
            <p:nvPr/>
          </p:nvSpPr>
          <p:spPr>
            <a:xfrm>
              <a:off x="3562560" y="1931040"/>
              <a:ext cx="131040" cy="285840"/>
            </a:xfrm>
            <a:prstGeom prst="rect">
              <a:avLst/>
            </a:prstGeom>
            <a:solidFill>
              <a:srgbClr val="edc8e9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5" name="Rectangle 11_1"/>
            <p:cNvSpPr/>
            <p:nvPr/>
          </p:nvSpPr>
          <p:spPr>
            <a:xfrm>
              <a:off x="0" y="1931040"/>
              <a:ext cx="6567120" cy="285840"/>
            </a:xfrm>
            <a:prstGeom prst="rect">
              <a:avLst/>
            </a:prstGeom>
            <a:solidFill>
              <a:srgbClr val="edc8e9">
                <a:alpha val="50000"/>
              </a:srgbClr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… “</a:t>
              </a: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Baseline” Hardware Consolidations</a:t>
              </a:r>
              <a:endParaRPr b="0" lang="fr-FR" sz="1600" spc="-1" strike="noStrike">
                <a:latin typeface="Arial"/>
              </a:endParaRPr>
            </a:p>
          </p:txBody>
        </p:sp>
      </p:grpSp>
      <p:sp>
        <p:nvSpPr>
          <p:cNvPr id="716" name="Rectangle 48_1"/>
          <p:cNvSpPr/>
          <p:nvPr/>
        </p:nvSpPr>
        <p:spPr>
          <a:xfrm>
            <a:off x="55800" y="2248200"/>
            <a:ext cx="11318040" cy="329400"/>
          </a:xfrm>
          <a:prstGeom prst="rect">
            <a:avLst/>
          </a:prstGeom>
          <a:gradFill rotWithShape="0">
            <a:gsLst>
              <a:gs pos="0">
                <a:srgbClr val="e15e32">
                  <a:alpha val="50196"/>
                </a:srgbClr>
              </a:gs>
              <a:gs pos="100000">
                <a:srgbClr val="00b050">
                  <a:alpha val="50196"/>
                </a:srgbClr>
              </a:gs>
            </a:gsLst>
            <a:lin ang="0"/>
          </a:gradFill>
          <a:ln w="12600">
            <a:solidFill>
              <a:srgbClr val="0033a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… </a:t>
            </a:r>
            <a:r>
              <a:rPr b="1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Guaranteeing</a:t>
            </a:r>
            <a:r>
              <a:rPr b="1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 Efficient, Safe and Sustainable Operation  …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717" name="Rectangle 70_1"/>
          <p:cNvSpPr/>
          <p:nvPr/>
        </p:nvSpPr>
        <p:spPr>
          <a:xfrm>
            <a:off x="3017520" y="5573880"/>
            <a:ext cx="9253800" cy="285840"/>
          </a:xfrm>
          <a:prstGeom prst="rect">
            <a:avLst/>
          </a:prstGeom>
          <a:gradFill rotWithShape="0">
            <a:gsLst>
              <a:gs pos="0">
                <a:srgbClr val="edc8e9">
                  <a:alpha val="5098"/>
                </a:srgbClr>
              </a:gs>
              <a:gs pos="100000">
                <a:srgbClr val="edc8e9"/>
              </a:gs>
            </a:gsLst>
            <a:lin ang="0"/>
          </a:gra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CH" sz="1400" spc="-1" strike="noStrike">
                <a:solidFill>
                  <a:srgbClr val="0033a0"/>
                </a:solidFill>
                <a:latin typeface="Arial"/>
                <a:ea typeface="DejaVu Sans"/>
              </a:rPr>
              <a:t>	</a:t>
            </a:r>
            <a:r>
              <a:rPr b="1" lang="en-CH" sz="1400" spc="-1" strike="noStrike">
                <a:solidFill>
                  <a:srgbClr val="0033a0"/>
                </a:solidFill>
                <a:latin typeface="Arial"/>
                <a:ea typeface="DejaVu Sans"/>
              </a:rPr>
              <a:t>                                  </a:t>
            </a:r>
            <a:r>
              <a:rPr b="1" lang="en-CH" sz="1400" spc="-1" strike="noStrike">
                <a:solidFill>
                  <a:srgbClr val="0033a0"/>
                </a:solidFill>
                <a:latin typeface="Arial"/>
                <a:ea typeface="DejaVu Sans"/>
              </a:rPr>
              <a:t>Prepare the future of low/high energy antimatter physics at CERN…</a:t>
            </a:r>
            <a:endParaRPr b="0" lang="fr-FR" sz="1400" spc="-1" strike="noStrike">
              <a:latin typeface="Arial"/>
            </a:endParaRPr>
          </a:p>
        </p:txBody>
      </p:sp>
      <p:grpSp>
        <p:nvGrpSpPr>
          <p:cNvPr id="718" name="Group 20_1"/>
          <p:cNvGrpSpPr/>
          <p:nvPr/>
        </p:nvGrpSpPr>
        <p:grpSpPr>
          <a:xfrm>
            <a:off x="1848960" y="4732920"/>
            <a:ext cx="9523440" cy="816120"/>
            <a:chOff x="1848960" y="4732920"/>
            <a:chExt cx="9523440" cy="816120"/>
          </a:xfrm>
        </p:grpSpPr>
        <p:sp>
          <p:nvSpPr>
            <p:cNvPr id="719" name="Rectangle 82_1"/>
            <p:cNvSpPr/>
            <p:nvPr/>
          </p:nvSpPr>
          <p:spPr>
            <a:xfrm>
              <a:off x="1848960" y="4732920"/>
              <a:ext cx="9523440" cy="815760"/>
            </a:xfrm>
            <a:prstGeom prst="rect">
              <a:avLst/>
            </a:prstGeom>
            <a:gradFill rotWithShape="0">
              <a:gsLst>
                <a:gs pos="0">
                  <a:srgbClr val="00b050">
                    <a:alpha val="5098"/>
                  </a:srgbClr>
                </a:gs>
                <a:gs pos="100000">
                  <a:srgbClr val="00b050">
                    <a:alpha val="40000"/>
                  </a:srgbClr>
                </a:gs>
              </a:gsLst>
              <a:lin ang="0"/>
            </a:gradFill>
            <a:ln w="12600">
              <a:solidFill>
                <a:srgbClr val="0033a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  <a:spcAft>
                  <a:spcPts val="300"/>
                </a:spcAft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Study and Implement needed upgrades</a:t>
              </a:r>
              <a:r>
                <a:rPr b="0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, e.g.:</a:t>
              </a:r>
              <a:endParaRPr b="0" lang="fr-FR" sz="1600" spc="-1" strike="noStrike">
                <a:latin typeface="Arial"/>
              </a:endParaRPr>
            </a:p>
            <a:p>
              <a:pPr marL="285840" indent="-283680">
                <a:lnSpc>
                  <a:spcPct val="100000"/>
                </a:lnSpc>
                <a:buClr>
                  <a:srgbClr val="2f2f2f"/>
                </a:buClr>
                <a:buFont typeface="Arial"/>
                <a:buChar char="•"/>
              </a:pPr>
              <a:r>
                <a:rPr b="0" lang="en-CH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Low/high energy, multi-turn extraction</a:t>
              </a:r>
              <a:endParaRPr b="0" lang="fr-FR" sz="1400" spc="-1" strike="noStrike">
                <a:latin typeface="Arial"/>
              </a:endParaRPr>
            </a:p>
            <a:p>
              <a:pPr marL="285840" indent="-283680">
                <a:lnSpc>
                  <a:spcPct val="100000"/>
                </a:lnSpc>
                <a:buClr>
                  <a:srgbClr val="2f2f2f"/>
                </a:buClr>
                <a:buFont typeface="Arial"/>
                <a:buChar char="•"/>
              </a:pPr>
              <a:r>
                <a:rPr b="0" lang="en-US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Antideuteron Production and Deceleration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20" name="Rectangle 84_1"/>
            <p:cNvSpPr/>
            <p:nvPr/>
          </p:nvSpPr>
          <p:spPr>
            <a:xfrm>
              <a:off x="6561000" y="4732920"/>
              <a:ext cx="4811400" cy="79524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  <a:spcAft>
                  <a:spcPts val="300"/>
                </a:spcAft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Permit new, challenging experiments</a:t>
              </a:r>
              <a:r>
                <a:rPr b="0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, e.g.:</a:t>
              </a:r>
              <a:endParaRPr b="0" lang="fr-FR" sz="1600" spc="-1" strike="noStrike">
                <a:latin typeface="Arial"/>
              </a:endParaRPr>
            </a:p>
            <a:p>
              <a:pPr marL="285840" indent="-283680">
                <a:lnSpc>
                  <a:spcPct val="100000"/>
                </a:lnSpc>
                <a:buClr>
                  <a:srgbClr val="2f2f2f"/>
                </a:buClr>
                <a:buFont typeface="Arial"/>
                <a:buChar char="•"/>
              </a:pPr>
              <a:r>
                <a:rPr b="0" lang="en-CH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Exotic Annihilation/</a:t>
              </a:r>
              <a:r>
                <a:rPr b="0" lang="en-US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Antineutron </a:t>
              </a:r>
              <a:r>
                <a:rPr b="0" lang="en-CH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Experiments?</a:t>
              </a:r>
              <a:endParaRPr b="0" lang="fr-FR" sz="1400" spc="-1" strike="noStrike">
                <a:latin typeface="Arial"/>
              </a:endParaRPr>
            </a:p>
            <a:p>
              <a:pPr marL="285840" indent="-283680">
                <a:lnSpc>
                  <a:spcPct val="100000"/>
                </a:lnSpc>
                <a:buClr>
                  <a:srgbClr val="2f2f2f"/>
                </a:buClr>
                <a:buFont typeface="Arial"/>
                <a:buChar char="•"/>
              </a:pPr>
              <a:r>
                <a:rPr b="0" lang="en-CH" sz="14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Completely new physics experiments?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21" name="Right Arrow 26_1"/>
            <p:cNvSpPr/>
            <p:nvPr/>
          </p:nvSpPr>
          <p:spPr>
            <a:xfrm>
              <a:off x="6372000" y="4813200"/>
              <a:ext cx="228960" cy="735840"/>
            </a:xfrm>
            <a:prstGeom prst="rightArrow">
              <a:avLst>
                <a:gd name="adj1" fmla="val 50000"/>
                <a:gd name="adj2" fmla="val 59775"/>
              </a:avLst>
            </a:prstGeom>
            <a:solidFill>
              <a:srgbClr val="00b05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22" name="Rectangle 14_1"/>
          <p:cNvSpPr/>
          <p:nvPr/>
        </p:nvSpPr>
        <p:spPr>
          <a:xfrm>
            <a:off x="55800" y="1622520"/>
            <a:ext cx="5163480" cy="285840"/>
          </a:xfrm>
          <a:prstGeom prst="rect">
            <a:avLst/>
          </a:prstGeom>
          <a:gradFill rotWithShape="0">
            <a:gsLst>
              <a:gs pos="0">
                <a:srgbClr val="edc8e9"/>
              </a:gs>
              <a:gs pos="100000">
                <a:srgbClr val="edc8e9">
                  <a:alpha val="20000"/>
                </a:srgbClr>
              </a:gs>
            </a:gsLst>
            <a:lin ang="0"/>
          </a:gra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… “</a:t>
            </a: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Baseline” Beam Performance Consolidations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723" name="Straight Connector 19_1"/>
          <p:cNvSpPr/>
          <p:nvPr/>
        </p:nvSpPr>
        <p:spPr>
          <a:xfrm flipH="1">
            <a:off x="3022200" y="1305720"/>
            <a:ext cx="320040" cy="360"/>
          </a:xfrm>
          <a:prstGeom prst="line">
            <a:avLst/>
          </a:prstGeom>
          <a:ln w="57240">
            <a:solidFill>
              <a:srgbClr val="e15e32"/>
            </a:solidFill>
            <a:prstDash val="sysDash"/>
            <a:miter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24" name="Straight Connector 29_1"/>
          <p:cNvSpPr/>
          <p:nvPr/>
        </p:nvSpPr>
        <p:spPr>
          <a:xfrm flipH="1">
            <a:off x="2164320" y="1305720"/>
            <a:ext cx="300600" cy="360"/>
          </a:xfrm>
          <a:prstGeom prst="line">
            <a:avLst/>
          </a:prstGeom>
          <a:ln w="57240">
            <a:solidFill>
              <a:srgbClr val="e15e32"/>
            </a:solidFill>
            <a:prstDash val="sysDash"/>
            <a:miter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25" name="Group 27_1"/>
          <p:cNvGrpSpPr/>
          <p:nvPr/>
        </p:nvGrpSpPr>
        <p:grpSpPr>
          <a:xfrm>
            <a:off x="578520" y="2613960"/>
            <a:ext cx="10723680" cy="1985400"/>
            <a:chOff x="578520" y="2613960"/>
            <a:chExt cx="10723680" cy="1985400"/>
          </a:xfrm>
        </p:grpSpPr>
        <p:sp>
          <p:nvSpPr>
            <p:cNvPr id="726" name="Rectangle 55_1"/>
            <p:cNvSpPr/>
            <p:nvPr/>
          </p:nvSpPr>
          <p:spPr>
            <a:xfrm>
              <a:off x="578520" y="2613960"/>
              <a:ext cx="10723680" cy="1985400"/>
            </a:xfrm>
            <a:prstGeom prst="rect">
              <a:avLst/>
            </a:prstGeom>
            <a:gradFill rotWithShape="0">
              <a:gsLst>
                <a:gs pos="0">
                  <a:srgbClr val="edc8e9">
                    <a:alpha val="80000"/>
                  </a:srgbClr>
                </a:gs>
                <a:gs pos="100000">
                  <a:srgbClr val="edc8e9">
                    <a:alpha val="5098"/>
                  </a:srgbClr>
                </a:gs>
              </a:gsLst>
              <a:lin ang="0"/>
            </a:gra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  <a:spcAft>
                  <a:spcPts val="201"/>
                </a:spcAft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Collect Future User Needs… e.g.:</a:t>
              </a:r>
              <a:endParaRPr b="0" lang="fr-FR" sz="1600" spc="-1" strike="noStrike">
                <a:latin typeface="Arial"/>
              </a:endParaRPr>
            </a:p>
            <a:p>
              <a:pPr marL="358920" indent="-279000">
                <a:lnSpc>
                  <a:spcPct val="100000"/>
                </a:lnSpc>
                <a:spcAft>
                  <a:spcPts val="201"/>
                </a:spcAft>
                <a:buClr>
                  <a:srgbClr val="521b4c"/>
                </a:buClr>
                <a:buFont typeface="Arial"/>
                <a:buChar char="•"/>
              </a:pPr>
              <a:r>
                <a:rPr b="1" lang="en-US" sz="1600" spc="-1" strike="noStrike" u="sng">
                  <a:solidFill>
                    <a:srgbClr val="0000ff"/>
                  </a:solidFill>
                  <a:uFillTx/>
                  <a:latin typeface="Arial"/>
                  <a:ea typeface="DejaVu Sans"/>
                  <a:hlinkClick r:id="rId2"/>
                </a:rPr>
                <a:t>PBC Workshop – CERN – March 2024</a:t>
              </a:r>
              <a:endParaRPr b="0" lang="fr-FR" sz="1600" spc="-1" strike="noStrike">
                <a:latin typeface="Arial"/>
              </a:endParaRPr>
            </a:p>
            <a:p>
              <a:pPr marL="403200" indent="-279000">
                <a:lnSpc>
                  <a:spcPct val="100000"/>
                </a:lnSpc>
                <a:spcAft>
                  <a:spcPts val="201"/>
                </a:spcAft>
                <a:buClr>
                  <a:srgbClr val="521b4c"/>
                </a:buClr>
                <a:buFont typeface="Arial"/>
                <a:buChar char="•"/>
              </a:pPr>
              <a:r>
                <a:rPr b="1" lang="en-CH" sz="1600" spc="-1" strike="noStrike" u="sng">
                  <a:solidFill>
                    <a:srgbClr val="0000ff"/>
                  </a:solidFill>
                  <a:uFillTx/>
                  <a:latin typeface="Arial"/>
                  <a:ea typeface="DejaVu Sans"/>
                  <a:hlinkClick r:id="rId3"/>
                </a:rPr>
                <a:t>FuPhy Workshop – Vienna – April 202</a:t>
              </a:r>
              <a:r>
                <a:rPr b="1" lang="en-CH" sz="1600" spc="-1" strike="noStrike">
                  <a:solidFill>
                    <a:srgbClr val="521b4c"/>
                  </a:solidFill>
                  <a:latin typeface="Arial"/>
                  <a:ea typeface="DejaVu Sans"/>
                </a:rPr>
                <a:t>4</a:t>
              </a:r>
              <a:endParaRPr b="0" lang="fr-FR" sz="1600" spc="-1" strike="noStrike">
                <a:latin typeface="Arial"/>
              </a:endParaRPr>
            </a:p>
            <a:p>
              <a:pPr marL="450720" indent="-277200">
                <a:lnSpc>
                  <a:spcPct val="100000"/>
                </a:lnSpc>
                <a:spcAft>
                  <a:spcPts val="201"/>
                </a:spcAft>
                <a:buClr>
                  <a:srgbClr val="521b4c"/>
                </a:buClr>
                <a:buFont typeface="Arial"/>
                <a:buChar char="•"/>
              </a:pPr>
              <a:r>
                <a:rPr b="1" lang="en-CH" sz="1600" spc="-1" strike="noStrike" u="sng">
                  <a:solidFill>
                    <a:srgbClr val="0000ff"/>
                  </a:solidFill>
                  <a:uFillTx/>
                  <a:latin typeface="Arial"/>
                  <a:ea typeface="DejaVu Sans"/>
                  <a:hlinkClick r:id="rId4"/>
                </a:rPr>
                <a:t>AD beams @IPP – April 2024</a:t>
              </a:r>
              <a:endParaRPr b="0" lang="fr-FR" sz="1600" spc="-1" strike="noStrike">
                <a:latin typeface="Arial"/>
              </a:endParaRPr>
            </a:p>
            <a:p>
              <a:pPr marL="622440" indent="-275760">
                <a:lnSpc>
                  <a:spcPct val="100000"/>
                </a:lnSpc>
                <a:spcAft>
                  <a:spcPts val="201"/>
                </a:spcAft>
                <a:buClr>
                  <a:srgbClr val="521b4c"/>
                </a:buClr>
                <a:buFont typeface="Arial"/>
                <a:buChar char="•"/>
              </a:pPr>
              <a:r>
                <a:rPr b="1" lang="en-US" sz="1600" spc="-1" strike="noStrike" u="sng">
                  <a:solidFill>
                    <a:srgbClr val="0000ff"/>
                  </a:solidFill>
                  <a:uFillTx/>
                  <a:latin typeface="Arial"/>
                  <a:ea typeface="DejaVu Sans"/>
                  <a:hlinkClick r:id="rId5"/>
                </a:rPr>
                <a:t>EXA/LEAP - Vienna - August 2024</a:t>
              </a:r>
              <a:endParaRPr b="0" lang="fr-FR" sz="1600" spc="-1" strike="noStrike">
                <a:latin typeface="Arial"/>
              </a:endParaRPr>
            </a:p>
            <a:p>
              <a:pPr marL="1660680" indent="-888480">
                <a:lnSpc>
                  <a:spcPct val="100000"/>
                </a:lnSpc>
                <a:spcAft>
                  <a:spcPts val="201"/>
                </a:spcAft>
                <a:buClr>
                  <a:srgbClr val="2f2f2f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European Strategy Process – </a:t>
              </a:r>
              <a:r>
                <a:rPr b="1" lang="en-US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31</a:t>
              </a:r>
              <a:r>
                <a:rPr b="1" lang="en-US" sz="1600" spc="-1" strike="noStrike" baseline="30000">
                  <a:solidFill>
                    <a:srgbClr val="2f2f2f"/>
                  </a:solidFill>
                  <a:latin typeface="Arial"/>
                  <a:ea typeface="DejaVu Sans"/>
                </a:rPr>
                <a:t>st</a:t>
              </a:r>
              <a:r>
                <a:rPr b="1" lang="en-US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 March – outcome around</a:t>
              </a:r>
              <a:r>
                <a:rPr b="1" lang="en-CH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 mid 2026</a:t>
              </a:r>
              <a:endParaRPr b="0" lang="fr-FR" sz="1600" spc="-1" strike="noStrike">
                <a:latin typeface="Arial"/>
              </a:endParaRPr>
            </a:p>
            <a:p>
              <a:pPr marL="1093680" indent="-281880">
                <a:lnSpc>
                  <a:spcPct val="100000"/>
                </a:lnSpc>
                <a:spcAft>
                  <a:spcPts val="201"/>
                </a:spcAft>
                <a:buClr>
                  <a:srgbClr val="2f2f2f"/>
                </a:buClr>
                <a:buFont typeface="Arial"/>
                <a:buChar char="•"/>
              </a:pPr>
              <a:r>
                <a:rPr b="1" lang="en-US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Call for proposal by </a:t>
              </a:r>
              <a:r>
                <a:rPr b="1" lang="en-CH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SPSC – 1</a:t>
              </a:r>
              <a:r>
                <a:rPr b="1" lang="en-US" sz="1600" spc="-1" strike="noStrike" baseline="30000">
                  <a:solidFill>
                    <a:srgbClr val="2f2f2f"/>
                  </a:solidFill>
                  <a:latin typeface="Arial"/>
                  <a:ea typeface="DejaVu Sans"/>
                </a:rPr>
                <a:t>st</a:t>
              </a:r>
              <a:r>
                <a:rPr b="1" lang="en-US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 May</a:t>
              </a:r>
              <a:r>
                <a:rPr b="1" lang="en-CH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 2025</a:t>
              </a:r>
              <a:r>
                <a:rPr b="1" lang="en-US" sz="16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 – outcome at Research Board by mid 2026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727" name="Straight Connector 25_1"/>
            <p:cNvSpPr/>
            <p:nvPr/>
          </p:nvSpPr>
          <p:spPr>
            <a:xfrm>
              <a:off x="1478160" y="4134240"/>
              <a:ext cx="686160" cy="360"/>
            </a:xfrm>
            <a:prstGeom prst="line">
              <a:avLst/>
            </a:prstGeom>
            <a:ln w="19080">
              <a:solidFill>
                <a:srgbClr val="2f2f2f"/>
              </a:solidFill>
              <a:miter/>
              <a:headEnd len="med" type="oval" w="med"/>
              <a:tailEnd len="med" type="oval" w="med"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Title 1_12"/>
          <p:cNvSpPr/>
          <p:nvPr/>
        </p:nvSpPr>
        <p:spPr>
          <a:xfrm>
            <a:off x="408240" y="374040"/>
            <a:ext cx="1137564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Hardware: Most Critical/Aged Items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29" name="Title 1_15"/>
          <p:cNvSpPr/>
          <p:nvPr/>
        </p:nvSpPr>
        <p:spPr>
          <a:xfrm>
            <a:off x="407880" y="373680"/>
            <a:ext cx="11375640" cy="50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Hardware: Most Critical/Aged Items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730" name="Picture 21_0" descr=""/>
          <p:cNvPicPr/>
          <p:nvPr/>
        </p:nvPicPr>
        <p:blipFill>
          <a:blip r:embed="rId1"/>
          <a:srcRect l="0" t="0" r="0" b="6749"/>
          <a:stretch/>
        </p:blipFill>
        <p:spPr>
          <a:xfrm>
            <a:off x="2666520" y="1123920"/>
            <a:ext cx="6386760" cy="5121000"/>
          </a:xfrm>
          <a:prstGeom prst="rect">
            <a:avLst/>
          </a:prstGeom>
          <a:ln w="0">
            <a:noFill/>
          </a:ln>
        </p:spPr>
      </p:pic>
      <p:grpSp>
        <p:nvGrpSpPr>
          <p:cNvPr id="731" name="Group 91_0"/>
          <p:cNvGrpSpPr/>
          <p:nvPr/>
        </p:nvGrpSpPr>
        <p:grpSpPr>
          <a:xfrm>
            <a:off x="4528800" y="3815640"/>
            <a:ext cx="2534760" cy="2105640"/>
            <a:chOff x="4528800" y="3815640"/>
            <a:chExt cx="2534760" cy="2105640"/>
          </a:xfrm>
        </p:grpSpPr>
        <p:sp>
          <p:nvSpPr>
            <p:cNvPr id="732" name="Oval 7_0"/>
            <p:cNvSpPr/>
            <p:nvPr/>
          </p:nvSpPr>
          <p:spPr>
            <a:xfrm>
              <a:off x="5719320" y="5696640"/>
              <a:ext cx="748440" cy="22464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33" name="Picture 19_0" descr="A large blue machine in a room&#10;&#10;Description automatically generated"/>
            <p:cNvPicPr/>
            <p:nvPr/>
          </p:nvPicPr>
          <p:blipFill>
            <a:blip r:embed="rId2"/>
            <a:srcRect l="0" t="6897" r="0" b="4060"/>
            <a:stretch/>
          </p:blipFill>
          <p:spPr>
            <a:xfrm>
              <a:off x="4528800" y="3815640"/>
              <a:ext cx="2534760" cy="1497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34" name="TextBox 32_0"/>
            <p:cNvSpPr/>
            <p:nvPr/>
          </p:nvSpPr>
          <p:spPr>
            <a:xfrm>
              <a:off x="4528800" y="4943520"/>
              <a:ext cx="253476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Outdated e-cooler design, </a:t>
              </a:r>
              <a:br/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critical in spare parts 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735" name="Straight Arrow Connector 36_0"/>
            <p:cNvSpPr/>
            <p:nvPr/>
          </p:nvSpPr>
          <p:spPr>
            <a:xfrm>
              <a:off x="5797080" y="5497560"/>
              <a:ext cx="295920" cy="1972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solidFill>
                <a:srgbClr val="e15e32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736" name="Group 94_0"/>
          <p:cNvGrpSpPr/>
          <p:nvPr/>
        </p:nvGrpSpPr>
        <p:grpSpPr>
          <a:xfrm>
            <a:off x="196560" y="4142520"/>
            <a:ext cx="5306040" cy="2058480"/>
            <a:chOff x="196560" y="4142520"/>
            <a:chExt cx="5306040" cy="2058480"/>
          </a:xfrm>
        </p:grpSpPr>
        <p:sp>
          <p:nvSpPr>
            <p:cNvPr id="737" name="Oval 15_0"/>
            <p:cNvSpPr/>
            <p:nvPr/>
          </p:nvSpPr>
          <p:spPr>
            <a:xfrm>
              <a:off x="4973400" y="5715720"/>
              <a:ext cx="529200" cy="22464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38" name="Picture 30_0" descr=""/>
            <p:cNvPicPr/>
            <p:nvPr/>
          </p:nvPicPr>
          <p:blipFill>
            <a:blip r:embed="rId3"/>
            <a:stretch/>
          </p:blipFill>
          <p:spPr>
            <a:xfrm>
              <a:off x="196560" y="4142520"/>
              <a:ext cx="2475360" cy="179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39" name="Straight Arrow Connector 42_0"/>
            <p:cNvSpPr/>
            <p:nvPr/>
          </p:nvSpPr>
          <p:spPr>
            <a:xfrm>
              <a:off x="2673720" y="5042160"/>
              <a:ext cx="2297880" cy="7851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solidFill>
                <a:srgbClr val="e15e32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40" name="TextBox 53_0"/>
            <p:cNvSpPr/>
            <p:nvPr/>
          </p:nvSpPr>
          <p:spPr>
            <a:xfrm>
              <a:off x="309600" y="5836320"/>
              <a:ext cx="228168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S-Cooling pickup with</a:t>
              </a:r>
              <a:br/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no spares, limited know-how</a:t>
              </a:r>
              <a:endParaRPr b="0" lang="fr-FR" sz="1200" spc="-1" strike="noStrike">
                <a:latin typeface="Arial"/>
              </a:endParaRPr>
            </a:p>
          </p:txBody>
        </p:sp>
      </p:grpSp>
      <p:grpSp>
        <p:nvGrpSpPr>
          <p:cNvPr id="741" name="Group 92_0"/>
          <p:cNvGrpSpPr/>
          <p:nvPr/>
        </p:nvGrpSpPr>
        <p:grpSpPr>
          <a:xfrm>
            <a:off x="6080760" y="1611720"/>
            <a:ext cx="2220120" cy="1943280"/>
            <a:chOff x="6080760" y="1611720"/>
            <a:chExt cx="2220120" cy="1943280"/>
          </a:xfrm>
        </p:grpSpPr>
        <p:sp>
          <p:nvSpPr>
            <p:cNvPr id="742" name="Oval 14_0"/>
            <p:cNvSpPr/>
            <p:nvPr/>
          </p:nvSpPr>
          <p:spPr>
            <a:xfrm>
              <a:off x="6242040" y="1611720"/>
              <a:ext cx="991080" cy="22464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43" name="Picture 18_0" descr=""/>
            <p:cNvPicPr/>
            <p:nvPr/>
          </p:nvPicPr>
          <p:blipFill>
            <a:blip r:embed="rId4"/>
            <a:stretch/>
          </p:blipFill>
          <p:spPr>
            <a:xfrm>
              <a:off x="6082920" y="1742760"/>
              <a:ext cx="2217960" cy="14432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44" name="TextBox 54_0"/>
            <p:cNvSpPr/>
            <p:nvPr/>
          </p:nvSpPr>
          <p:spPr>
            <a:xfrm>
              <a:off x="6080760" y="2825280"/>
              <a:ext cx="2217960" cy="7297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Critical reliability and </a:t>
              </a:r>
              <a:br/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spare availability for </a:t>
              </a:r>
              <a:br/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s-cooling kickers </a:t>
              </a:r>
              <a:br/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and power amplifiers</a:t>
              </a:r>
              <a:endParaRPr b="0" lang="fr-FR" sz="1200" spc="-1" strike="noStrike">
                <a:latin typeface="Arial"/>
              </a:endParaRPr>
            </a:p>
          </p:txBody>
        </p:sp>
      </p:grpSp>
      <p:grpSp>
        <p:nvGrpSpPr>
          <p:cNvPr id="745" name="Group 95_0"/>
          <p:cNvGrpSpPr/>
          <p:nvPr/>
        </p:nvGrpSpPr>
        <p:grpSpPr>
          <a:xfrm>
            <a:off x="6711840" y="5105880"/>
            <a:ext cx="4986720" cy="1370880"/>
            <a:chOff x="6711840" y="5105880"/>
            <a:chExt cx="4986720" cy="1370880"/>
          </a:xfrm>
        </p:grpSpPr>
        <p:sp>
          <p:nvSpPr>
            <p:cNvPr id="746" name="Oval 11_0"/>
            <p:cNvSpPr/>
            <p:nvPr/>
          </p:nvSpPr>
          <p:spPr>
            <a:xfrm>
              <a:off x="6711840" y="5710680"/>
              <a:ext cx="556200" cy="22464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47" name="Picture 23_0" descr="A large machine in a room&#10;&#10;Description automatically generated"/>
            <p:cNvPicPr/>
            <p:nvPr/>
          </p:nvPicPr>
          <p:blipFill>
            <a:blip r:embed="rId5"/>
            <a:stretch/>
          </p:blipFill>
          <p:spPr>
            <a:xfrm>
              <a:off x="9645120" y="5105880"/>
              <a:ext cx="2053440" cy="1341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48" name="Straight Arrow Connector 50_0"/>
            <p:cNvSpPr/>
            <p:nvPr/>
          </p:nvSpPr>
          <p:spPr>
            <a:xfrm flipH="1">
              <a:off x="7268040" y="5777280"/>
              <a:ext cx="2373480" cy="44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solidFill>
                <a:srgbClr val="e15e32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49" name="TextBox 58_0"/>
            <p:cNvSpPr/>
            <p:nvPr/>
          </p:nvSpPr>
          <p:spPr>
            <a:xfrm>
              <a:off x="9641520" y="6112080"/>
              <a:ext cx="205344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Outdated LLRF and HLRF for C10 cavities</a:t>
              </a:r>
              <a:endParaRPr b="0" lang="fr-FR" sz="1200" spc="-1" strike="noStrike">
                <a:latin typeface="Arial"/>
              </a:endParaRPr>
            </a:p>
          </p:txBody>
        </p:sp>
      </p:grpSp>
      <p:grpSp>
        <p:nvGrpSpPr>
          <p:cNvPr id="750" name="Group 90_0"/>
          <p:cNvGrpSpPr/>
          <p:nvPr/>
        </p:nvGrpSpPr>
        <p:grpSpPr>
          <a:xfrm>
            <a:off x="8552160" y="2822400"/>
            <a:ext cx="2981160" cy="2023920"/>
            <a:chOff x="8552160" y="2822400"/>
            <a:chExt cx="2981160" cy="2023920"/>
          </a:xfrm>
        </p:grpSpPr>
        <p:sp>
          <p:nvSpPr>
            <p:cNvPr id="751" name="Oval 12_0"/>
            <p:cNvSpPr/>
            <p:nvPr/>
          </p:nvSpPr>
          <p:spPr>
            <a:xfrm rot="5400000">
              <a:off x="7652520" y="3722040"/>
              <a:ext cx="2023920" cy="22464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52" name="Picture 26_0" descr="A picture containing text, indoor, stack, stacked&#10;&#10;Description automatically generated"/>
            <p:cNvPicPr/>
            <p:nvPr/>
          </p:nvPicPr>
          <p:blipFill>
            <a:blip r:embed="rId6"/>
            <a:srcRect l="4801" t="26546" r="18705" b="0"/>
            <a:stretch/>
          </p:blipFill>
          <p:spPr>
            <a:xfrm>
              <a:off x="9475560" y="2823120"/>
              <a:ext cx="2045880" cy="14727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53" name="TextBox 57_0"/>
            <p:cNvSpPr/>
            <p:nvPr/>
          </p:nvSpPr>
          <p:spPr>
            <a:xfrm>
              <a:off x="9494280" y="4124880"/>
              <a:ext cx="203904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AD magnets consolidation being finalised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754" name="Straight Arrow Connector 60_0"/>
            <p:cNvSpPr/>
            <p:nvPr/>
          </p:nvSpPr>
          <p:spPr>
            <a:xfrm flipH="1">
              <a:off x="8771760" y="3560400"/>
              <a:ext cx="700560" cy="226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solidFill>
                <a:srgbClr val="e15e32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755" name="Group 93_0"/>
          <p:cNvGrpSpPr/>
          <p:nvPr/>
        </p:nvGrpSpPr>
        <p:grpSpPr>
          <a:xfrm>
            <a:off x="3385440" y="1145520"/>
            <a:ext cx="1668600" cy="1837080"/>
            <a:chOff x="3385440" y="1145520"/>
            <a:chExt cx="1668600" cy="1837080"/>
          </a:xfrm>
        </p:grpSpPr>
        <p:pic>
          <p:nvPicPr>
            <p:cNvPr id="756" name="Picture 63_0" descr="A picture containing text, green, indoor, ceiling&#10;&#10;Description automatically generated"/>
            <p:cNvPicPr/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7034" t="9089" r="0" b="23962"/>
            <a:stretch/>
          </p:blipFill>
          <p:spPr>
            <a:xfrm>
              <a:off x="3385440" y="1145520"/>
              <a:ext cx="1668600" cy="1566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57" name="TextBox 64_0"/>
            <p:cNvSpPr/>
            <p:nvPr/>
          </p:nvSpPr>
          <p:spPr>
            <a:xfrm>
              <a:off x="3408120" y="2617920"/>
              <a:ext cx="164592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Outdated Power Converters</a:t>
              </a:r>
              <a:endParaRPr b="0" lang="fr-FR" sz="1200" spc="-1" strike="noStrike">
                <a:latin typeface="Arial"/>
              </a:endParaRPr>
            </a:p>
          </p:txBody>
        </p:sp>
      </p:grpSp>
      <p:grpSp>
        <p:nvGrpSpPr>
          <p:cNvPr id="758" name="Group 96_0"/>
          <p:cNvGrpSpPr/>
          <p:nvPr/>
        </p:nvGrpSpPr>
        <p:grpSpPr>
          <a:xfrm>
            <a:off x="9721440" y="147960"/>
            <a:ext cx="2113200" cy="2386440"/>
            <a:chOff x="9721440" y="147960"/>
            <a:chExt cx="2113200" cy="2386440"/>
          </a:xfrm>
        </p:grpSpPr>
        <p:pic>
          <p:nvPicPr>
            <p:cNvPr id="759" name="Image 9_0" descr="Une image contenant plein air, pierre, tour&#10;&#10;Description générée automatiquement"/>
            <p:cNvPicPr/>
            <p:nvPr/>
          </p:nvPicPr>
          <p:blipFill>
            <a:blip r:embed="rId9"/>
            <a:srcRect l="12436" t="6094" r="24775" b="11100"/>
            <a:stretch/>
          </p:blipFill>
          <p:spPr>
            <a:xfrm rot="5400000">
              <a:off x="9736560" y="134280"/>
              <a:ext cx="2084760" cy="21114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60" name="TextBox 56_0"/>
            <p:cNvSpPr/>
            <p:nvPr/>
          </p:nvSpPr>
          <p:spPr>
            <a:xfrm>
              <a:off x="9721440" y="1987200"/>
              <a:ext cx="2111400" cy="547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Outdated (and not very “green”) cooling and ventilation systems</a:t>
              </a:r>
              <a:endParaRPr b="0" lang="fr-FR" sz="1200" spc="-1" strike="noStrike">
                <a:latin typeface="Arial"/>
              </a:endParaRPr>
            </a:p>
          </p:txBody>
        </p:sp>
      </p:grpSp>
      <p:sp>
        <p:nvSpPr>
          <p:cNvPr id="761" name="Slide Number Placeholder 4_17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AB41F148-F424-461B-9339-1FDD96C9C0AE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20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762" name="" descr=""/>
          <p:cNvPicPr/>
          <p:nvPr/>
        </p:nvPicPr>
        <p:blipFill>
          <a:blip r:embed="rId10"/>
          <a:srcRect l="0" t="0" r="17652" b="0"/>
          <a:stretch/>
        </p:blipFill>
        <p:spPr>
          <a:xfrm rot="400800">
            <a:off x="791280" y="1033560"/>
            <a:ext cx="2518920" cy="657360"/>
          </a:xfrm>
          <a:prstGeom prst="rect">
            <a:avLst/>
          </a:prstGeom>
          <a:ln w="0">
            <a:noFill/>
          </a:ln>
        </p:spPr>
      </p:pic>
      <p:grpSp>
        <p:nvGrpSpPr>
          <p:cNvPr id="763" name="Group 89_0"/>
          <p:cNvGrpSpPr/>
          <p:nvPr/>
        </p:nvGrpSpPr>
        <p:grpSpPr>
          <a:xfrm>
            <a:off x="258480" y="1104120"/>
            <a:ext cx="2345040" cy="2715840"/>
            <a:chOff x="258480" y="1104120"/>
            <a:chExt cx="2345040" cy="2715840"/>
          </a:xfrm>
        </p:grpSpPr>
        <p:sp>
          <p:nvSpPr>
            <p:cNvPr id="764" name="Oval 8_0"/>
            <p:cNvSpPr/>
            <p:nvPr/>
          </p:nvSpPr>
          <p:spPr>
            <a:xfrm rot="831000">
              <a:off x="1334520" y="1179360"/>
              <a:ext cx="646560" cy="147600"/>
            </a:xfrm>
            <a:prstGeom prst="ellipse">
              <a:avLst/>
            </a:prstGeom>
            <a:solidFill>
              <a:srgbClr val="e15e32">
                <a:alpha val="70000"/>
              </a:srgbClr>
            </a:solidFill>
            <a:ln>
              <a:solidFill>
                <a:srgbClr val="e15e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765" name="Picture 27_0" descr="A picture containing indoor, wall, floor, yellow&#10;&#10;Description automatically generated"/>
            <p:cNvPicPr/>
            <p:nvPr/>
          </p:nvPicPr>
          <p:blipFill>
            <a:blip r:embed="rId11"/>
            <a:srcRect l="0" t="0" r="15358" b="15729"/>
            <a:stretch/>
          </p:blipFill>
          <p:spPr>
            <a:xfrm>
              <a:off x="258480" y="1724760"/>
              <a:ext cx="2345040" cy="1750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66" name="TextBox 31_0"/>
            <p:cNvSpPr/>
            <p:nvPr/>
          </p:nvSpPr>
          <p:spPr>
            <a:xfrm>
              <a:off x="258480" y="3455280"/>
              <a:ext cx="2332800" cy="3646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200" spc="-1" strike="noStrike">
                  <a:solidFill>
                    <a:srgbClr val="2f2f2f"/>
                  </a:solidFill>
                  <a:latin typeface="Arial"/>
                  <a:ea typeface="DejaVu Sans"/>
                </a:rPr>
                <a:t>Injection line magnets with high risk of breakdown and no spare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767" name="Straight Arrow Connector 34_0"/>
            <p:cNvSpPr/>
            <p:nvPr/>
          </p:nvSpPr>
          <p:spPr>
            <a:xfrm flipV="1">
              <a:off x="1431720" y="1325520"/>
              <a:ext cx="207720" cy="3960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solidFill>
                <a:srgbClr val="e15e32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Content Placeholder 1_1"/>
          <p:cNvSpPr/>
          <p:nvPr/>
        </p:nvSpPr>
        <p:spPr>
          <a:xfrm>
            <a:off x="407880" y="972000"/>
            <a:ext cx="5178240" cy="47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6000"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2100" spc="-1" strike="noStrike">
                <a:solidFill>
                  <a:srgbClr val="2f2f2f"/>
                </a:solidFill>
                <a:latin typeface="Arial"/>
                <a:ea typeface="DejaVu Sans"/>
              </a:rPr>
              <a:t>Aims at: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Improve reliability and solve critical spare situation 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Improve</a:t>
            </a: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 the current </a:t>
            </a: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performance to aim at :</a:t>
            </a: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20% cycle length reduction</a:t>
            </a:r>
            <a:endParaRPr b="0" lang="fr-FR" sz="17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Reduce beam losses</a:t>
            </a:r>
            <a:endParaRPr b="0" lang="fr-FR" sz="1700" spc="-1" strike="noStrike">
              <a:latin typeface="Arial"/>
            </a:endParaRPr>
          </a:p>
          <a:p>
            <a:pPr lvl="2" marL="991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Increase the max. e-cooler energy to 500 MeV/c</a:t>
            </a:r>
            <a:endParaRPr b="0" lang="fr-FR" sz="17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2100" spc="-1" strike="noStrike">
                <a:solidFill>
                  <a:srgbClr val="2f2f2f"/>
                </a:solidFill>
                <a:latin typeface="Arial"/>
                <a:ea typeface="DejaVu Sans"/>
              </a:rPr>
              <a:t>Several iterations on design to: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improve magnetic field quality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Electron beam magnetic expansion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Better control over beams relative trajectories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Faster switching of the electron beam on/off</a:t>
            </a:r>
            <a:endParaRPr b="0" lang="fr-FR" sz="18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2100" spc="-1" strike="noStrike">
                <a:solidFill>
                  <a:srgbClr val="2f2f2f"/>
                </a:solidFill>
                <a:latin typeface="Arial"/>
                <a:ea typeface="DejaVu Sans"/>
              </a:rPr>
              <a:t>Installation foreseen for 2027-2028:</a:t>
            </a:r>
            <a:endParaRPr b="0" lang="fr-FR" sz="21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Design is finalized</a:t>
            </a:r>
            <a:endParaRPr b="0" lang="fr-FR" sz="1800" spc="-1" strike="noStrike">
              <a:latin typeface="Arial"/>
            </a:endParaRPr>
          </a:p>
          <a:p>
            <a:pPr lvl="1" marL="667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Gun and collector prototypes are being tested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769" name="Title 2_2"/>
          <p:cNvSpPr/>
          <p:nvPr/>
        </p:nvSpPr>
        <p:spPr>
          <a:xfrm>
            <a:off x="407880" y="373680"/>
            <a:ext cx="1165068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200" spc="-1" strike="noStrike">
                <a:solidFill>
                  <a:srgbClr val="0033a0"/>
                </a:solidFill>
                <a:latin typeface="Arial"/>
                <a:ea typeface="DejaVu Sans"/>
              </a:rPr>
              <a:t>AD E-cooler Replacement during next Long Shutdown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70" name="Slide Number Placeholder 5_2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239A0C1F-53CA-4DAD-BFA9-BC6578995E06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23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771" name="Picture 6_1" descr="A video game of a factory&#10;&#10;Description automatically generated"/>
          <p:cNvPicPr/>
          <p:nvPr/>
        </p:nvPicPr>
        <p:blipFill>
          <a:blip r:embed="rId1"/>
          <a:srcRect l="0" t="26507" r="0" b="32992"/>
          <a:stretch/>
        </p:blipFill>
        <p:spPr>
          <a:xfrm>
            <a:off x="5855040" y="4719960"/>
            <a:ext cx="5927400" cy="1564200"/>
          </a:xfrm>
          <a:prstGeom prst="rect">
            <a:avLst/>
          </a:prstGeom>
          <a:ln w="0">
            <a:noFill/>
          </a:ln>
        </p:spPr>
      </p:pic>
      <p:pic>
        <p:nvPicPr>
          <p:cNvPr id="772" name="Picture 7_1" descr="A large blue machine in a room&#10;&#10;Description automatically generated"/>
          <p:cNvPicPr/>
          <p:nvPr/>
        </p:nvPicPr>
        <p:blipFill>
          <a:blip r:embed="rId2"/>
          <a:srcRect l="0" t="6897" r="0" b="4060"/>
          <a:stretch/>
        </p:blipFill>
        <p:spPr>
          <a:xfrm>
            <a:off x="5855040" y="977040"/>
            <a:ext cx="5927400" cy="3504240"/>
          </a:xfrm>
          <a:prstGeom prst="rect">
            <a:avLst/>
          </a:prstGeom>
          <a:ln w="0">
            <a:noFill/>
          </a:ln>
        </p:spPr>
      </p:pic>
      <p:sp>
        <p:nvSpPr>
          <p:cNvPr id="773" name="TextBox 8_2"/>
          <p:cNvSpPr/>
          <p:nvPr/>
        </p:nvSpPr>
        <p:spPr>
          <a:xfrm>
            <a:off x="7009920" y="1032120"/>
            <a:ext cx="3617640" cy="27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Today’s e-cooler (from ICE times)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774" name="TextBox 9_1"/>
          <p:cNvSpPr/>
          <p:nvPr/>
        </p:nvSpPr>
        <p:spPr>
          <a:xfrm>
            <a:off x="7605720" y="6009480"/>
            <a:ext cx="2425680" cy="27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Latest e-cooler design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775" name=""/>
          <p:cNvSpPr/>
          <p:nvPr/>
        </p:nvSpPr>
        <p:spPr>
          <a:xfrm>
            <a:off x="2542320" y="5724000"/>
            <a:ext cx="2928240" cy="23112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  <a:ea typeface="DejaVu Sans"/>
              </a:rPr>
              <a:t>See presentation COOL25-WEA2 from G. Kathri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776" name=""/>
          <p:cNvSpPr/>
          <p:nvPr/>
        </p:nvSpPr>
        <p:spPr>
          <a:xfrm>
            <a:off x="309240" y="5991480"/>
            <a:ext cx="548640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=&gt; </a:t>
            </a:r>
            <a:r>
              <a:rPr b="1" lang="en-US" sz="1800" spc="-1" strike="noStrike">
                <a:solidFill>
                  <a:srgbClr val="c9211e"/>
                </a:solidFill>
                <a:latin typeface="Arial"/>
                <a:ea typeface="DejaVu Sans"/>
              </a:rPr>
              <a:t>challenging beam commissioning after LS3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Content Placeholder 1_2"/>
          <p:cNvSpPr/>
          <p:nvPr/>
        </p:nvSpPr>
        <p:spPr>
          <a:xfrm>
            <a:off x="407880" y="789840"/>
            <a:ext cx="11651760" cy="525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GB" sz="2200" spc="-1" strike="noStrike">
                <a:solidFill>
                  <a:srgbClr val="2f2f2f"/>
                </a:solidFill>
                <a:latin typeface="Arial"/>
                <a:ea typeface="DejaVu Sans"/>
              </a:rPr>
              <a:t>AC operated at fixed momemtum (3.5 GeV/C) converted to a decelerator (AD)</a:t>
            </a:r>
            <a:endParaRPr b="0" lang="fr-FR" sz="2200" spc="-1" strike="noStrike">
              <a:latin typeface="Arial"/>
            </a:endParaRPr>
          </a:p>
          <a:p>
            <a:pPr lvl="1" marL="667080" indent="-340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In AC featured stochastic cooling at three frequency bands, habitually designated band I, II and III:</a:t>
            </a:r>
            <a:endParaRPr b="0" lang="fr-FR" sz="1800" spc="-1" strike="noStrike">
              <a:latin typeface="Arial"/>
            </a:endParaRPr>
          </a:p>
          <a:p>
            <a:pPr lvl="3" marL="864000" indent="-214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 </a:t>
            </a: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Band I covering 800 MHz to 1.6 GHz for initial part of cooling with the high frequency band II and band III system switched on later in the cycle</a:t>
            </a:r>
            <a:endParaRPr b="0" lang="fr-FR" sz="1800" spc="-1" strike="noStrike">
              <a:latin typeface="Arial"/>
            </a:endParaRPr>
          </a:p>
          <a:p>
            <a:pPr lvl="1" marL="667080" indent="-340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from the initial stochastic cooling system only the band I was retained </a:t>
            </a:r>
            <a:r>
              <a:rPr b="0" lang="en-GB" sz="1800" spc="-1" strike="noStrike">
                <a:solidFill>
                  <a:srgbClr val="2f2f2f"/>
                </a:solidFill>
                <a:latin typeface="Wingdings"/>
                <a:ea typeface="DejaVu Sans"/>
              </a:rPr>
              <a:t>=&gt;</a:t>
            </a: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 </a:t>
            </a:r>
            <a:r>
              <a:rPr b="1" lang="en-GB" sz="1800" spc="-1" strike="noStrike">
                <a:solidFill>
                  <a:srgbClr val="c9211e"/>
                </a:solidFill>
                <a:latin typeface="Arial"/>
                <a:ea typeface="DejaVu Sans"/>
              </a:rPr>
              <a:t>slower cooling</a:t>
            </a:r>
            <a:endParaRPr b="0" lang="fr-FR" sz="1800" spc="-1" strike="noStrike">
              <a:latin typeface="Arial"/>
            </a:endParaRPr>
          </a:p>
          <a:p>
            <a:pPr lvl="3" marL="864000" indent="-214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Adaptation also included making the band I system to </a:t>
            </a:r>
            <a:r>
              <a:rPr b="1" lang="en-GB" sz="1800" spc="-1" strike="noStrike">
                <a:solidFill>
                  <a:srgbClr val="c9211e"/>
                </a:solidFill>
                <a:latin typeface="Arial"/>
                <a:ea typeface="DejaVu Sans"/>
              </a:rPr>
              <a:t>operate at 2 GeV/c, with some limitations</a:t>
            </a:r>
            <a:endParaRPr b="0" lang="fr-FR" sz="1800" spc="-1" strike="noStrike">
              <a:latin typeface="Arial"/>
            </a:endParaRPr>
          </a:p>
          <a:p>
            <a:pPr lvl="1" marL="667080" indent="-340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2f2f2f"/>
                </a:solidFill>
                <a:latin typeface="Arial"/>
                <a:ea typeface="DejaVu Sans"/>
              </a:rPr>
              <a:t>Stochastic cooling equipment needed to be adapted to the new higher standard vacuum requirements of AD due to deceleration of beam to low momentum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778" name="Title 2_5"/>
          <p:cNvSpPr/>
          <p:nvPr/>
        </p:nvSpPr>
        <p:spPr>
          <a:xfrm>
            <a:off x="412920" y="147600"/>
            <a:ext cx="11374560" cy="50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fr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Stochastic cooling consolidation: from AC to AD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79" name="Slide Number Placeholder 5_5"/>
          <p:cNvSpPr/>
          <p:nvPr/>
        </p:nvSpPr>
        <p:spPr>
          <a:xfrm>
            <a:off x="11108160" y="6424920"/>
            <a:ext cx="67860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A2577277-80D1-436E-BE38-3681D889A3F5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24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780" name="Picture Placeholder 4_0" descr="A high angle view of a factory&#10;&#10;Description automatically generated"/>
          <p:cNvPicPr/>
          <p:nvPr/>
        </p:nvPicPr>
        <p:blipFill>
          <a:blip r:embed="rId1"/>
          <a:srcRect l="10366" t="0" r="10366" b="0"/>
          <a:stretch/>
        </p:blipFill>
        <p:spPr>
          <a:xfrm rot="5400000">
            <a:off x="145080" y="4103640"/>
            <a:ext cx="2255400" cy="2134080"/>
          </a:xfrm>
          <a:prstGeom prst="rect">
            <a:avLst/>
          </a:prstGeom>
          <a:ln w="0">
            <a:noFill/>
          </a:ln>
        </p:spPr>
      </p:pic>
      <p:pic>
        <p:nvPicPr>
          <p:cNvPr id="781" name="Picture Placeholder 5_0" descr="A machine in a factory&#10;&#10;Description automatically generated"/>
          <p:cNvPicPr/>
          <p:nvPr/>
        </p:nvPicPr>
        <p:blipFill>
          <a:blip r:embed="rId2"/>
          <a:srcRect l="10366" t="0" r="28571" b="0"/>
          <a:stretch/>
        </p:blipFill>
        <p:spPr>
          <a:xfrm rot="5400000">
            <a:off x="5799240" y="3637800"/>
            <a:ext cx="1902960" cy="2338560"/>
          </a:xfrm>
          <a:prstGeom prst="rect">
            <a:avLst/>
          </a:prstGeom>
          <a:ln w="0">
            <a:noFill/>
          </a:ln>
        </p:spPr>
      </p:pic>
      <p:pic>
        <p:nvPicPr>
          <p:cNvPr id="782" name="Picture Placeholder 4_3" descr="A machine with many copper pipes&#10;&#10;Description automatically generated"/>
          <p:cNvPicPr/>
          <p:nvPr/>
        </p:nvPicPr>
        <p:blipFill>
          <a:blip r:embed="rId3"/>
          <a:srcRect l="10366" t="0" r="10366" b="0"/>
          <a:stretch/>
        </p:blipFill>
        <p:spPr>
          <a:xfrm rot="5400000">
            <a:off x="9599040" y="4197600"/>
            <a:ext cx="2158920" cy="2043000"/>
          </a:xfrm>
          <a:prstGeom prst="rect">
            <a:avLst/>
          </a:prstGeom>
          <a:ln w="0">
            <a:noFill/>
          </a:ln>
        </p:spPr>
      </p:pic>
      <p:sp>
        <p:nvSpPr>
          <p:cNvPr id="783" name="Content Placeholder 12_0"/>
          <p:cNvSpPr/>
          <p:nvPr/>
        </p:nvSpPr>
        <p:spPr>
          <a:xfrm>
            <a:off x="2520000" y="3960000"/>
            <a:ext cx="2878560" cy="53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en-US" sz="1400" spc="-1" strike="noStrike">
                <a:solidFill>
                  <a:srgbClr val="171717"/>
                </a:solidFill>
                <a:latin typeface="Arial"/>
                <a:ea typeface="DejaVu Sans"/>
              </a:rPr>
              <a:t>Fritz’s platform close to the AD stochastic cooling pickups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784" name=""/>
          <p:cNvSpPr/>
          <p:nvPr/>
        </p:nvSpPr>
        <p:spPr>
          <a:xfrm>
            <a:off x="2520000" y="4730040"/>
            <a:ext cx="3058560" cy="48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171717"/>
                </a:solidFill>
                <a:latin typeface="Arial"/>
                <a:ea typeface="DejaVu Sans"/>
              </a:rPr>
              <a:t>Transmission lines going thru the middle of the Antimatter Factory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785" name=""/>
          <p:cNvSpPr/>
          <p:nvPr/>
        </p:nvSpPr>
        <p:spPr>
          <a:xfrm>
            <a:off x="4731480" y="5940000"/>
            <a:ext cx="3727080" cy="28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171717"/>
                </a:solidFill>
                <a:latin typeface="Arial"/>
                <a:ea typeface="DejaVu Sans"/>
              </a:rPr>
              <a:t>Rack containing 24 power amplifiers each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786" name=""/>
          <p:cNvSpPr/>
          <p:nvPr/>
        </p:nvSpPr>
        <p:spPr>
          <a:xfrm>
            <a:off x="8856000" y="3528000"/>
            <a:ext cx="319212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500" spc="-1" strike="noStrike">
                <a:solidFill>
                  <a:srgbClr val="171717"/>
                </a:solidFill>
                <a:latin typeface="Arial"/>
                <a:ea typeface="DejaVu Sans"/>
              </a:rPr>
              <a:t>A kicker is fed with RF power by 24 coaxial transmission lines</a:t>
            </a:r>
            <a:endParaRPr b="0" lang="fr-FR" sz="1500" spc="-1" strike="noStrike">
              <a:latin typeface="Arial"/>
            </a:endParaRPr>
          </a:p>
        </p:txBody>
      </p:sp>
      <p:sp>
        <p:nvSpPr>
          <p:cNvPr id="787" name=""/>
          <p:cNvSpPr/>
          <p:nvPr/>
        </p:nvSpPr>
        <p:spPr>
          <a:xfrm flipH="1">
            <a:off x="1620000" y="5040000"/>
            <a:ext cx="900000" cy="180000"/>
          </a:xfrm>
          <a:prstGeom prst="line">
            <a:avLst/>
          </a:prstGeom>
          <a:ln w="36000">
            <a:solidFill>
              <a:srgbClr val="ff950e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88" name=""/>
          <p:cNvSpPr/>
          <p:nvPr/>
        </p:nvSpPr>
        <p:spPr>
          <a:xfrm flipH="1">
            <a:off x="900000" y="4140000"/>
            <a:ext cx="1440000" cy="180000"/>
          </a:xfrm>
          <a:prstGeom prst="line">
            <a:avLst/>
          </a:prstGeom>
          <a:ln w="36000">
            <a:solidFill>
              <a:srgbClr val="ff950e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Content Placeholder 2_6"/>
          <p:cNvSpPr/>
          <p:nvPr/>
        </p:nvSpPr>
        <p:spPr>
          <a:xfrm>
            <a:off x="408240" y="896400"/>
            <a:ext cx="5530320" cy="504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55000"/>
          </a:bodyPr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Lowlevel consolidation</a:t>
            </a:r>
            <a:endParaRPr b="0" lang="fr-FR" sz="2100" spc="-1" strike="noStrike">
              <a:latin typeface="Arial"/>
            </a:endParaRPr>
          </a:p>
          <a:p>
            <a:pPr lvl="2" marL="648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improved noise figure with new set of LNAs (keep these at ambient temperature)</a:t>
            </a:r>
            <a:endParaRPr b="0" lang="fr-FR" sz="1800" spc="-1" strike="noStrike">
              <a:latin typeface="Arial"/>
            </a:endParaRPr>
          </a:p>
          <a:p>
            <a:pPr lvl="2" marL="648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shape correctly bandwidth to limit effect of noise at lower frequency limits of the system</a:t>
            </a:r>
            <a:endParaRPr b="0" lang="fr-FR" sz="1800" spc="-1" strike="noStrike">
              <a:latin typeface="Arial"/>
            </a:endParaRPr>
          </a:p>
          <a:p>
            <a:pPr lvl="2" marL="648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roll-out and optimization of optical delay line notch filters series production for both energy plateaus </a:t>
            </a:r>
            <a:endParaRPr b="0" lang="fr-FR" sz="1800" spc="-1" strike="noStrike">
              <a:latin typeface="Arial"/>
            </a:endParaRPr>
          </a:p>
          <a:p>
            <a:pPr lvl="1" marL="324000" indent="-32148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Power system</a:t>
            </a:r>
            <a:endParaRPr b="0" lang="fr-FR" sz="2100" spc="-1" strike="noStrike">
              <a:latin typeface="Arial"/>
            </a:endParaRPr>
          </a:p>
          <a:p>
            <a:pPr lvl="3" marL="864000" indent="-215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consolidate power system for higher operational efficiency and better power usage</a:t>
            </a:r>
            <a:endParaRPr b="0" lang="fr-FR" sz="18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New kicker design</a:t>
            </a:r>
            <a:endParaRPr b="0" lang="fr-FR" sz="2100" spc="-1" strike="noStrike">
              <a:latin typeface="Arial"/>
            </a:endParaRPr>
          </a:p>
          <a:p>
            <a:pPr lvl="3" marL="864000" indent="-215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fixed aperture</a:t>
            </a:r>
            <a:endParaRPr b="0" lang="fr-FR" sz="1800" spc="-1" strike="noStrike">
              <a:latin typeface="Arial"/>
            </a:endParaRPr>
          </a:p>
          <a:p>
            <a:pPr lvl="3" marL="864000" indent="-215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inverter or multi-cell design</a:t>
            </a:r>
            <a:endParaRPr b="0" lang="fr-FR" sz="18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Operational improvements</a:t>
            </a:r>
            <a:endParaRPr b="0" lang="fr-FR" sz="2100" spc="-1" strike="noStrike">
              <a:latin typeface="Arial"/>
            </a:endParaRPr>
          </a:p>
          <a:p>
            <a:pPr lvl="3" marL="864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explored optimization of gain during cooling to balance transverse and longitudinal cooling</a:t>
            </a:r>
            <a:endParaRPr b="0" lang="fr-FR" sz="1800" spc="-1" strike="noStrike">
              <a:latin typeface="Arial"/>
            </a:endParaRPr>
          </a:p>
          <a:p>
            <a:pPr lvl="3" marL="864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commission time of flight cooling to reduce losses between handover of bunch rotation system and stochastic cooling at 3.5 GeV/c</a:t>
            </a:r>
            <a:endParaRPr b="0" lang="fr-FR" sz="1800" spc="-1" strike="noStrike">
              <a:latin typeface="Arial"/>
            </a:endParaRPr>
          </a:p>
          <a:p>
            <a:pPr lvl="3" marL="864000" indent="-2156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DejaVu Sans"/>
              </a:rPr>
              <a:t>profit from new flexible electronic phase shifter</a:t>
            </a:r>
            <a:endParaRPr b="0" lang="fr-FR" sz="1800" spc="-1" strike="noStrike">
              <a:latin typeface="Arial"/>
            </a:endParaRPr>
          </a:p>
          <a:p>
            <a:pPr marL="343080" indent="-34056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Symbol"/>
              <a:buChar char=""/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DejaVu Sans"/>
              </a:rPr>
              <a:t>Need to (re)-Establish a Beam Dynamics simulation framework</a:t>
            </a:r>
            <a:endParaRPr b="0" lang="fr-FR" sz="2100" spc="-1" strike="noStrike">
              <a:latin typeface="Arial"/>
            </a:endParaRPr>
          </a:p>
        </p:txBody>
      </p:sp>
      <p:pic>
        <p:nvPicPr>
          <p:cNvPr id="790" name="Content Placeholder 9_1" descr=""/>
          <p:cNvPicPr/>
          <p:nvPr/>
        </p:nvPicPr>
        <p:blipFill>
          <a:blip r:embed="rId1"/>
          <a:stretch/>
        </p:blipFill>
        <p:spPr>
          <a:xfrm>
            <a:off x="8820000" y="4266000"/>
            <a:ext cx="3099240" cy="1624680"/>
          </a:xfrm>
          <a:prstGeom prst="rect">
            <a:avLst/>
          </a:prstGeom>
          <a:ln w="0">
            <a:noFill/>
          </a:ln>
        </p:spPr>
      </p:pic>
      <p:sp>
        <p:nvSpPr>
          <p:cNvPr id="791" name="TextBox 10_4"/>
          <p:cNvSpPr/>
          <p:nvPr/>
        </p:nvSpPr>
        <p:spPr>
          <a:xfrm>
            <a:off x="8959320" y="5892120"/>
            <a:ext cx="30992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3a0"/>
                </a:solidFill>
                <a:latin typeface="Arial"/>
                <a:ea typeface="DejaVu Sans"/>
              </a:rPr>
              <a:t>slotted kicker design (</a:t>
            </a:r>
            <a:r>
              <a:rPr b="0" lang="en-US" sz="1400" spc="-1" strike="noStrike">
                <a:solidFill>
                  <a:srgbClr val="0033a0"/>
                </a:solidFill>
                <a:highlight>
                  <a:srgbClr val="ffff00"/>
                </a:highlight>
                <a:latin typeface="Arial"/>
                <a:ea typeface="DejaVu Sans"/>
              </a:rPr>
              <a:t>L. Thorndahl</a:t>
            </a:r>
            <a:r>
              <a:rPr b="0" lang="en-US" sz="1400" spc="-1" strike="noStrike">
                <a:solidFill>
                  <a:srgbClr val="0033a0"/>
                </a:solidFill>
                <a:latin typeface="Arial"/>
                <a:ea typeface="DejaVu Sans"/>
              </a:rPr>
              <a:t>)  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792" name="Content Placeholder 10_0" descr=""/>
          <p:cNvPicPr/>
          <p:nvPr/>
        </p:nvPicPr>
        <p:blipFill>
          <a:blip r:embed="rId2"/>
          <a:stretch/>
        </p:blipFill>
        <p:spPr>
          <a:xfrm>
            <a:off x="8704800" y="907560"/>
            <a:ext cx="2988000" cy="2242440"/>
          </a:xfrm>
          <a:prstGeom prst="rect">
            <a:avLst/>
          </a:prstGeom>
          <a:ln w="0">
            <a:noFill/>
          </a:ln>
        </p:spPr>
      </p:pic>
      <p:pic>
        <p:nvPicPr>
          <p:cNvPr id="793" name="Graphic 12_0" descr=""/>
          <p:cNvPicPr/>
          <p:nvPr/>
        </p:nvPicPr>
        <p:blipFill>
          <a:blip r:embed="rId3"/>
          <a:stretch/>
        </p:blipFill>
        <p:spPr>
          <a:xfrm>
            <a:off x="6260040" y="964080"/>
            <a:ext cx="3359880" cy="2304720"/>
          </a:xfrm>
          <a:prstGeom prst="rect">
            <a:avLst/>
          </a:prstGeom>
          <a:ln w="0">
            <a:noFill/>
          </a:ln>
        </p:spPr>
      </p:pic>
      <p:sp>
        <p:nvSpPr>
          <p:cNvPr id="794" name="TextBox 13_0"/>
          <p:cNvSpPr/>
          <p:nvPr/>
        </p:nvSpPr>
        <p:spPr>
          <a:xfrm>
            <a:off x="7663680" y="3381120"/>
            <a:ext cx="39150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3a0"/>
                </a:solidFill>
                <a:latin typeface="Arial"/>
                <a:ea typeface="DejaVu Sans"/>
              </a:rPr>
              <a:t>Multi-electrode design with inverter 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795" name="Content Placeholder 16_0" descr="A yellow and white binoculars&#10;&#10;AI-generated content may be incorrect."/>
          <p:cNvPicPr/>
          <p:nvPr/>
        </p:nvPicPr>
        <p:blipFill>
          <a:blip r:embed="rId4"/>
          <a:stretch/>
        </p:blipFill>
        <p:spPr>
          <a:xfrm>
            <a:off x="6848280" y="2488320"/>
            <a:ext cx="1207440" cy="860040"/>
          </a:xfrm>
          <a:prstGeom prst="rect">
            <a:avLst/>
          </a:prstGeom>
          <a:ln w="0">
            <a:noFill/>
          </a:ln>
        </p:spPr>
      </p:pic>
      <p:sp>
        <p:nvSpPr>
          <p:cNvPr id="796" name=""/>
          <p:cNvSpPr/>
          <p:nvPr/>
        </p:nvSpPr>
        <p:spPr>
          <a:xfrm>
            <a:off x="720000" y="180000"/>
            <a:ext cx="10979640" cy="60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Possible future upgrades and improvements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97" name=""/>
          <p:cNvSpPr/>
          <p:nvPr/>
        </p:nvSpPr>
        <p:spPr>
          <a:xfrm>
            <a:off x="2160000" y="6067800"/>
            <a:ext cx="3058560" cy="2307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  <a:ea typeface="DejaVu Sans"/>
              </a:rPr>
              <a:t>See presentation COOL25 (FRA2) from D. Gamba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798" name="TextBox 32"/>
          <p:cNvSpPr/>
          <p:nvPr/>
        </p:nvSpPr>
        <p:spPr>
          <a:xfrm>
            <a:off x="6480000" y="3656520"/>
            <a:ext cx="5578560" cy="3027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33a0"/>
                </a:solidFill>
                <a:latin typeface="Arial"/>
                <a:ea typeface="DejaVu Sans"/>
              </a:rPr>
              <a:t>Thesis from </a:t>
            </a:r>
            <a:r>
              <a:rPr b="1" lang="en-GB" sz="1400" spc="-1" strike="noStrike">
                <a:solidFill>
                  <a:srgbClr val="0033a0"/>
                </a:solidFill>
                <a:latin typeface="Arial"/>
                <a:ea typeface="DejaVu Sans"/>
              </a:rPr>
              <a:t>D.Sittard</a:t>
            </a:r>
            <a:r>
              <a:rPr b="0" lang="en-GB" sz="1400" spc="-1" strike="noStrike">
                <a:solidFill>
                  <a:srgbClr val="0033a0"/>
                </a:solidFill>
                <a:latin typeface="Arial"/>
                <a:ea typeface="DejaVu Sans"/>
              </a:rPr>
              <a:t>  </a:t>
            </a:r>
            <a:r>
              <a:rPr b="0" lang="en-GB" sz="14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5"/>
              </a:rPr>
              <a:t>https://repository.cern/records/w1p7v-5y637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799" name="Slide Number Placeholder 4_18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963E412C-839D-4479-9201-A7F7832A8A1A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25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800" name="" descr=""/>
          <p:cNvPicPr/>
          <p:nvPr/>
        </p:nvPicPr>
        <p:blipFill>
          <a:blip r:embed="rId6"/>
          <a:stretch/>
        </p:blipFill>
        <p:spPr>
          <a:xfrm>
            <a:off x="7245000" y="4439880"/>
            <a:ext cx="1393560" cy="1858680"/>
          </a:xfrm>
          <a:prstGeom prst="rect">
            <a:avLst/>
          </a:prstGeom>
          <a:ln w="0">
            <a:noFill/>
          </a:ln>
        </p:spPr>
      </p:pic>
      <p:sp>
        <p:nvSpPr>
          <p:cNvPr id="801" name="TextBox 10_2"/>
          <p:cNvSpPr/>
          <p:nvPr/>
        </p:nvSpPr>
        <p:spPr>
          <a:xfrm>
            <a:off x="6979320" y="4140000"/>
            <a:ext cx="18392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3a0"/>
                </a:solidFill>
                <a:latin typeface="Arial"/>
                <a:ea typeface="DejaVu Sans"/>
              </a:rPr>
              <a:t>Optical notch filter </a:t>
            </a: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Title 2_1"/>
          <p:cNvSpPr/>
          <p:nvPr/>
        </p:nvSpPr>
        <p:spPr>
          <a:xfrm>
            <a:off x="407880" y="373680"/>
            <a:ext cx="11618640" cy="55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fr-FR" sz="3200" spc="-1" strike="noStrike">
                <a:solidFill>
                  <a:srgbClr val="0033a0"/>
                </a:solidFill>
                <a:latin typeface="Arial"/>
                <a:ea typeface="DejaVu Sans"/>
              </a:rPr>
              <a:t>Summary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03" name="CustomShape 2_1"/>
          <p:cNvSpPr/>
          <p:nvPr/>
        </p:nvSpPr>
        <p:spPr>
          <a:xfrm>
            <a:off x="432000" y="1044000"/>
            <a:ext cx="11159280" cy="5219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2200" spc="-1" strike="noStrike">
                <a:solidFill>
                  <a:srgbClr val="000000"/>
                </a:solidFill>
                <a:latin typeface="Arial"/>
                <a:ea typeface="DejaVu Sans"/>
              </a:rPr>
              <a:t>Continuous increased performances for both AD and ELENA since the start of ELENA physics era in 2021:</a:t>
            </a:r>
            <a:endParaRPr b="0" lang="fr-FR" sz="22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AD/ELENA is the unique facility worldwide</a:t>
            </a:r>
            <a:endParaRPr b="0" lang="fr-FR" sz="18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Consistently delivering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1.3e7 antiprotons per bunch at 100 keV bi-minute to 4 users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at the same time within designed beam parameters 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(except transverse emittance)</a:t>
            </a:r>
            <a:endParaRPr b="0" lang="fr-FR" sz="16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1" lang="en-GB" sz="1800" spc="-1" strike="noStrike">
                <a:solidFill>
                  <a:srgbClr val="00ae00"/>
                </a:solidFill>
                <a:latin typeface="Arial"/>
                <a:ea typeface="DejaVu Sans"/>
              </a:rPr>
              <a:t>High satisfaction across the physics user community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endParaRPr b="0" lang="fr-FR" sz="1800" spc="-1" strike="noStrike">
              <a:latin typeface="Arial"/>
            </a:endParaRPr>
          </a:p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2200" spc="-1" strike="noStrike">
                <a:solidFill>
                  <a:srgbClr val="000000"/>
                </a:solidFill>
                <a:latin typeface="Arial"/>
                <a:ea typeface="DejaVu Sans"/>
              </a:rPr>
              <a:t>Regular progress on performances stability thanks to improved diagnostics and setting-up methods </a:t>
            </a:r>
            <a:endParaRPr b="0" lang="fr-FR" sz="22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Regular machine development time dedicated for systems tests/developments</a:t>
            </a:r>
            <a:endParaRPr b="0" lang="fr-FR" sz="18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Importance of the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1" lang="en-GB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operation of ELENA for efficient setting-up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endParaRPr b="0" lang="fr-FR" sz="1800" spc="-1" strike="noStrike">
              <a:latin typeface="Arial"/>
            </a:endParaRPr>
          </a:p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2200" spc="-1" strike="noStrike">
                <a:solidFill>
                  <a:srgbClr val="000000"/>
                </a:solidFill>
                <a:latin typeface="Arial"/>
                <a:ea typeface="DejaVu Sans"/>
              </a:rPr>
              <a:t>Preparing the future of the facility: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Collecting possible future experimental requirements to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intercept upgrade needs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while pursuing the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consolidation of aging hardware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in both machines</a:t>
            </a:r>
            <a:endParaRPr b="0" lang="fr-FR" sz="1800" spc="-1" strike="noStrike">
              <a:latin typeface="Arial"/>
            </a:endParaRPr>
          </a:p>
          <a:p>
            <a:pPr lvl="2" marL="648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Profitting of the consolidation to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resolve longstanding limitations and improve performances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04" name="Slide Number Placeholder 4_19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19806867-B810-4C44-ACBE-14F735997424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25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Title 4_4"/>
          <p:cNvSpPr/>
          <p:nvPr/>
        </p:nvSpPr>
        <p:spPr>
          <a:xfrm>
            <a:off x="659880" y="271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Spares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Title 1_5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ELENA beam parameters summary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07" name="Slide Number Placeholder 4_8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15D09C73-DB00-4DA8-B863-03D13B09D228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25</a:t>
            </a:fld>
            <a:endParaRPr b="0" lang="fr-FR" sz="850" spc="-1" strike="noStrike">
              <a:latin typeface="Arial"/>
            </a:endParaRPr>
          </a:p>
        </p:txBody>
      </p:sp>
      <p:graphicFrame>
        <p:nvGraphicFramePr>
          <p:cNvPr id="808" name="Table 1_1"/>
          <p:cNvGraphicFramePr/>
          <p:nvPr/>
        </p:nvGraphicFramePr>
        <p:xfrm>
          <a:off x="1473840" y="1132200"/>
          <a:ext cx="9804600" cy="4877280"/>
        </p:xfrm>
        <a:graphic>
          <a:graphicData uri="http://schemas.openxmlformats.org/drawingml/2006/table">
            <a:tbl>
              <a:tblPr/>
              <a:tblGrid>
                <a:gridCol w="3792240"/>
                <a:gridCol w="3022200"/>
                <a:gridCol w="2990520"/>
              </a:tblGrid>
              <a:tr h="48744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Parameter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design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Achieved in 2025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Q</a:t>
                      </a:r>
                      <a:r>
                        <a:rPr b="0" lang="fr-FR" sz="1500" spc="-1" strike="noStrike" baseline="-8000">
                          <a:solidFill>
                            <a:srgbClr val="333399"/>
                          </a:solidFill>
                          <a:latin typeface="Arial"/>
                        </a:rPr>
                        <a:t>x</a:t>
                      </a: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/Q</a:t>
                      </a:r>
                      <a:r>
                        <a:rPr b="0" lang="fr-FR" sz="1500" spc="-1" strike="noStrike" baseline="-8000">
                          <a:solidFill>
                            <a:srgbClr val="333399"/>
                          </a:solidFill>
                          <a:latin typeface="Arial"/>
                        </a:rPr>
                        <a:t>y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~2.3/~1.3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2.295/1.315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Cycle duration [s]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20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13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Injected intensity [pbars]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3e7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&gt;6e7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Deceleration efficiency [%]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60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85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Extracted bunches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4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4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Bunch population [pbars]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4.5e6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&gt; 1.3e7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500" spc="-1" strike="noStrike">
                          <a:solidFill>
                            <a:srgbClr val="333399"/>
                          </a:solidFill>
                          <a:latin typeface="Noto Sans Myanmar ExtCond Blk"/>
                          <a:ea typeface="AR PL KaitiM GB"/>
                        </a:rPr>
                        <a:t>D</a:t>
                      </a:r>
                      <a:r>
                        <a:rPr b="0" lang="en-US" sz="1500" spc="-1" strike="noStrike">
                          <a:solidFill>
                            <a:srgbClr val="333399"/>
                          </a:solidFill>
                          <a:latin typeface="Arial"/>
                          <a:ea typeface="AR PL KaitiM GB"/>
                        </a:rPr>
                        <a:t>p/p</a:t>
                      </a:r>
                      <a:r>
                        <a:rPr b="0" lang="en-US" sz="1500" spc="-1" strike="noStrike" baseline="-8000">
                          <a:solidFill>
                            <a:srgbClr val="333399"/>
                          </a:solidFill>
                          <a:latin typeface="Arial"/>
                          <a:ea typeface="AR PL KaitiM GB"/>
                        </a:rPr>
                        <a:t>0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5e-4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4.5e-4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8744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Bunch length (rms) [ns]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75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&lt;75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9068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5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Transverse emittances x/y [um]</a:t>
                      </a:r>
                      <a:endParaRPr b="0" lang="fr-FR" sz="15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1.2/0.75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600" spc="-1" strike="noStrike">
                          <a:solidFill>
                            <a:srgbClr val="333399"/>
                          </a:solidFill>
                          <a:latin typeface="Arial"/>
                        </a:rPr>
                        <a:t>~2.7/~2.6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Title 2"/>
          <p:cNvSpPr/>
          <p:nvPr/>
        </p:nvSpPr>
        <p:spPr>
          <a:xfrm>
            <a:off x="404640" y="373680"/>
            <a:ext cx="113749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Timeline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10" name="Slide Number Placeholder 5"/>
          <p:cNvSpPr/>
          <p:nvPr/>
        </p:nvSpPr>
        <p:spPr>
          <a:xfrm>
            <a:off x="11104200" y="6424920"/>
            <a:ext cx="680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7E8930D0-A020-455C-BBE4-17D51A2B8A05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25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811" name="Right Arrow 6"/>
          <p:cNvSpPr/>
          <p:nvPr/>
        </p:nvSpPr>
        <p:spPr>
          <a:xfrm>
            <a:off x="-83160" y="3110400"/>
            <a:ext cx="12072240" cy="5569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e15e3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2" name="TextBox 7"/>
          <p:cNvSpPr/>
          <p:nvPr/>
        </p:nvSpPr>
        <p:spPr>
          <a:xfrm>
            <a:off x="166680" y="2019600"/>
            <a:ext cx="1770840" cy="97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1996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DejaVu Sans"/>
              </a:rPr>
              <a:t>Design Study of the Antiproton Decelerator (AD)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813" name="Straight Connector 10"/>
          <p:cNvSpPr/>
          <p:nvPr/>
        </p:nvSpPr>
        <p:spPr>
          <a:xfrm>
            <a:off x="1052280" y="3004560"/>
            <a:ext cx="360" cy="252000"/>
          </a:xfrm>
          <a:prstGeom prst="line">
            <a:avLst/>
          </a:prstGeom>
          <a:ln w="57150">
            <a:solidFill>
              <a:srgbClr val="e15e32"/>
            </a:solidFill>
            <a:tailEnd len="med" type="oval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4" name="TextBox 12_0"/>
          <p:cNvSpPr/>
          <p:nvPr/>
        </p:nvSpPr>
        <p:spPr>
          <a:xfrm>
            <a:off x="1922400" y="2019600"/>
            <a:ext cx="1770840" cy="7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2000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START of AD </a:t>
            </a:r>
            <a:br/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for physics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815" name="Straight Connector 13"/>
          <p:cNvSpPr/>
          <p:nvPr/>
        </p:nvSpPr>
        <p:spPr>
          <a:xfrm>
            <a:off x="2808360" y="2758320"/>
            <a:ext cx="360" cy="498240"/>
          </a:xfrm>
          <a:prstGeom prst="line">
            <a:avLst/>
          </a:prstGeom>
          <a:ln w="57150">
            <a:solidFill>
              <a:srgbClr val="e15e32"/>
            </a:solidFill>
            <a:tailEnd len="med" type="oval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6" name="TextBox 14"/>
          <p:cNvSpPr/>
          <p:nvPr/>
        </p:nvSpPr>
        <p:spPr>
          <a:xfrm>
            <a:off x="33480" y="4288320"/>
            <a:ext cx="2036880" cy="145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1996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END of pbar physics @LEAR: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CERN to concentrate on low energy pbar physics only in AD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817" name="Straight Connector 15"/>
          <p:cNvSpPr/>
          <p:nvPr/>
        </p:nvSpPr>
        <p:spPr>
          <a:xfrm flipV="1">
            <a:off x="1052280" y="3540600"/>
            <a:ext cx="360" cy="747360"/>
          </a:xfrm>
          <a:prstGeom prst="line">
            <a:avLst/>
          </a:prstGeom>
          <a:ln w="57150">
            <a:solidFill>
              <a:srgbClr val="e15e32"/>
            </a:solidFill>
            <a:tailEnd len="med" type="oval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18" name="Group 67"/>
          <p:cNvGrpSpPr/>
          <p:nvPr/>
        </p:nvGrpSpPr>
        <p:grpSpPr>
          <a:xfrm>
            <a:off x="1987920" y="3540600"/>
            <a:ext cx="2103840" cy="1720800"/>
            <a:chOff x="1987920" y="3540600"/>
            <a:chExt cx="2103840" cy="1720800"/>
          </a:xfrm>
        </p:grpSpPr>
        <p:sp>
          <p:nvSpPr>
            <p:cNvPr id="819" name="TextBox 18_0"/>
            <p:cNvSpPr/>
            <p:nvPr/>
          </p:nvSpPr>
          <p:spPr>
            <a:xfrm>
              <a:off x="1987920" y="4288320"/>
              <a:ext cx="2103840" cy="973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2002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First Hbar </a:t>
              </a:r>
              <a:br/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production and detection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20" name="Straight Connector 19"/>
            <p:cNvSpPr/>
            <p:nvPr/>
          </p:nvSpPr>
          <p:spPr>
            <a:xfrm flipV="1">
              <a:off x="3040200" y="3540600"/>
              <a:ext cx="360" cy="74736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21" name="Group 68"/>
          <p:cNvGrpSpPr/>
          <p:nvPr/>
        </p:nvGrpSpPr>
        <p:grpSpPr>
          <a:xfrm>
            <a:off x="4410360" y="3551040"/>
            <a:ext cx="1770840" cy="1477800"/>
            <a:chOff x="4410360" y="3551040"/>
            <a:chExt cx="1770840" cy="1477800"/>
          </a:xfrm>
        </p:grpSpPr>
        <p:grpSp>
          <p:nvGrpSpPr>
            <p:cNvPr id="822" name="Group 27"/>
            <p:cNvGrpSpPr/>
            <p:nvPr/>
          </p:nvGrpSpPr>
          <p:grpSpPr>
            <a:xfrm>
              <a:off x="4438440" y="3673800"/>
              <a:ext cx="681120" cy="692640"/>
              <a:chOff x="4438440" y="3673800"/>
              <a:chExt cx="681120" cy="692640"/>
            </a:xfrm>
          </p:grpSpPr>
          <p:pic>
            <p:nvPicPr>
              <p:cNvPr id="823" name="Picture 23" descr=""/>
              <p:cNvPicPr/>
              <p:nvPr/>
            </p:nvPicPr>
            <p:blipFill>
              <a:blip r:embed="rId1"/>
              <a:stretch/>
            </p:blipFill>
            <p:spPr>
              <a:xfrm>
                <a:off x="4438440" y="3673800"/>
                <a:ext cx="681120" cy="69264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824" name="Freeform 26"/>
              <p:cNvSpPr/>
              <p:nvPr/>
            </p:nvSpPr>
            <p:spPr>
              <a:xfrm>
                <a:off x="4565520" y="4174920"/>
                <a:ext cx="408240" cy="130320"/>
              </a:xfrm>
              <a:custGeom>
                <a:avLst/>
                <a:gdLst/>
                <a:ahLst/>
                <a:rect l="l" t="t" r="r" b="b"/>
                <a:pathLst>
                  <a:path w="546699" h="205671">
                    <a:moveTo>
                      <a:pt x="23508" y="29047"/>
                    </a:moveTo>
                    <a:cubicBezTo>
                      <a:pt x="-40521" y="59209"/>
                      <a:pt x="38325" y="170335"/>
                      <a:pt x="115583" y="194147"/>
                    </a:cubicBezTo>
                    <a:cubicBezTo>
                      <a:pt x="192841" y="217960"/>
                      <a:pt x="423029" y="202084"/>
                      <a:pt x="487058" y="171922"/>
                    </a:cubicBezTo>
                    <a:cubicBezTo>
                      <a:pt x="551087" y="141760"/>
                      <a:pt x="575429" y="36455"/>
                      <a:pt x="499758" y="13172"/>
                    </a:cubicBezTo>
                    <a:cubicBezTo>
                      <a:pt x="424087" y="-10111"/>
                      <a:pt x="87537" y="-1115"/>
                      <a:pt x="23508" y="29047"/>
                    </a:cubicBez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25" name="Rectangle 24"/>
              <p:cNvSpPr/>
              <p:nvPr/>
            </p:nvSpPr>
            <p:spPr>
              <a:xfrm>
                <a:off x="4519800" y="4140000"/>
                <a:ext cx="517680" cy="1652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CH" sz="900" spc="-1" strike="noStrike">
                    <a:solidFill>
                      <a:srgbClr val="191919"/>
                    </a:solidFill>
                    <a:latin typeface="Arial"/>
                    <a:ea typeface="DejaVu Sans"/>
                  </a:rPr>
                  <a:t>2010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  <p:sp>
          <p:nvSpPr>
            <p:cNvPr id="826" name="TextBox 20"/>
            <p:cNvSpPr/>
            <p:nvPr/>
          </p:nvSpPr>
          <p:spPr>
            <a:xfrm>
              <a:off x="4410360" y="4299120"/>
              <a:ext cx="17708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2010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START of Hbar physics in traps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27" name="Straight Connector 21"/>
            <p:cNvSpPr/>
            <p:nvPr/>
          </p:nvSpPr>
          <p:spPr>
            <a:xfrm flipV="1">
              <a:off x="5295960" y="3551040"/>
              <a:ext cx="360" cy="74772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28" name="Group 71"/>
          <p:cNvGrpSpPr/>
          <p:nvPr/>
        </p:nvGrpSpPr>
        <p:grpSpPr>
          <a:xfrm>
            <a:off x="10390320" y="3558600"/>
            <a:ext cx="1720440" cy="1477440"/>
            <a:chOff x="10390320" y="3558600"/>
            <a:chExt cx="1720440" cy="1477440"/>
          </a:xfrm>
        </p:grpSpPr>
        <p:pic>
          <p:nvPicPr>
            <p:cNvPr id="829" name="Picture 31_0" descr="A red circle with white text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10615320" y="3668400"/>
              <a:ext cx="671760" cy="670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830" name="Straight Connector 32"/>
            <p:cNvSpPr/>
            <p:nvPr/>
          </p:nvSpPr>
          <p:spPr>
            <a:xfrm flipV="1">
              <a:off x="10414440" y="3558600"/>
              <a:ext cx="360" cy="74772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1" name="TextBox 33"/>
            <p:cNvSpPr/>
            <p:nvPr/>
          </p:nvSpPr>
          <p:spPr>
            <a:xfrm>
              <a:off x="10390320" y="4306320"/>
              <a:ext cx="17204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2023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Antimatter does </a:t>
              </a:r>
              <a:br/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not fall up…</a:t>
              </a:r>
              <a:endParaRPr b="0" lang="fr-FR" sz="1600" spc="-1" strike="noStrike">
                <a:latin typeface="Arial"/>
              </a:endParaRPr>
            </a:p>
          </p:txBody>
        </p:sp>
      </p:grpSp>
      <p:grpSp>
        <p:nvGrpSpPr>
          <p:cNvPr id="832" name="Group 73"/>
          <p:cNvGrpSpPr/>
          <p:nvPr/>
        </p:nvGrpSpPr>
        <p:grpSpPr>
          <a:xfrm>
            <a:off x="4039560" y="2019600"/>
            <a:ext cx="1306440" cy="1236960"/>
            <a:chOff x="4039560" y="2019600"/>
            <a:chExt cx="1306440" cy="1236960"/>
          </a:xfrm>
        </p:grpSpPr>
        <p:sp>
          <p:nvSpPr>
            <p:cNvPr id="833" name="TextBox 34"/>
            <p:cNvSpPr/>
            <p:nvPr/>
          </p:nvSpPr>
          <p:spPr>
            <a:xfrm>
              <a:off x="4039560" y="2019600"/>
              <a:ext cx="13064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2009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START of 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AD-CONS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34" name="Straight Connector 35"/>
            <p:cNvSpPr/>
            <p:nvPr/>
          </p:nvSpPr>
          <p:spPr>
            <a:xfrm>
              <a:off x="4693320" y="2758320"/>
              <a:ext cx="360" cy="49824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35" name="Group 74"/>
          <p:cNvGrpSpPr/>
          <p:nvPr/>
        </p:nvGrpSpPr>
        <p:grpSpPr>
          <a:xfrm>
            <a:off x="5216400" y="2009160"/>
            <a:ext cx="1770840" cy="1236960"/>
            <a:chOff x="5216400" y="2009160"/>
            <a:chExt cx="1770840" cy="1236960"/>
          </a:xfrm>
        </p:grpSpPr>
        <p:sp>
          <p:nvSpPr>
            <p:cNvPr id="836" name="TextBox 36"/>
            <p:cNvSpPr/>
            <p:nvPr/>
          </p:nvSpPr>
          <p:spPr>
            <a:xfrm>
              <a:off x="5216400" y="2009160"/>
              <a:ext cx="17708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2011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ELENA project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approved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37" name="Straight Connector 37"/>
            <p:cNvSpPr/>
            <p:nvPr/>
          </p:nvSpPr>
          <p:spPr>
            <a:xfrm>
              <a:off x="6102000" y="2747520"/>
              <a:ext cx="360" cy="49860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38" name="Group 76"/>
          <p:cNvGrpSpPr/>
          <p:nvPr/>
        </p:nvGrpSpPr>
        <p:grpSpPr>
          <a:xfrm>
            <a:off x="7085520" y="2011680"/>
            <a:ext cx="1770840" cy="1236960"/>
            <a:chOff x="7085520" y="2011680"/>
            <a:chExt cx="1770840" cy="1236960"/>
          </a:xfrm>
        </p:grpSpPr>
        <p:sp>
          <p:nvSpPr>
            <p:cNvPr id="839" name="TextBox 38"/>
            <p:cNvSpPr/>
            <p:nvPr/>
          </p:nvSpPr>
          <p:spPr>
            <a:xfrm>
              <a:off x="7085520" y="2011680"/>
              <a:ext cx="17708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2018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ELENA commissioning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40" name="Straight Connector 39"/>
            <p:cNvSpPr/>
            <p:nvPr/>
          </p:nvSpPr>
          <p:spPr>
            <a:xfrm>
              <a:off x="7971120" y="2750040"/>
              <a:ext cx="360" cy="49860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41" name="Group 78"/>
          <p:cNvGrpSpPr/>
          <p:nvPr/>
        </p:nvGrpSpPr>
        <p:grpSpPr>
          <a:xfrm>
            <a:off x="9080280" y="2012760"/>
            <a:ext cx="1770840" cy="1236960"/>
            <a:chOff x="9080280" y="2012760"/>
            <a:chExt cx="1770840" cy="1236960"/>
          </a:xfrm>
        </p:grpSpPr>
        <p:sp>
          <p:nvSpPr>
            <p:cNvPr id="842" name="TextBox 40"/>
            <p:cNvSpPr/>
            <p:nvPr/>
          </p:nvSpPr>
          <p:spPr>
            <a:xfrm>
              <a:off x="9080280" y="2012760"/>
              <a:ext cx="177084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2021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START of ELENA </a:t>
              </a:r>
              <a:br/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for physics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43" name="Straight Connector 41"/>
            <p:cNvSpPr/>
            <p:nvPr/>
          </p:nvSpPr>
          <p:spPr>
            <a:xfrm>
              <a:off x="9965880" y="2751120"/>
              <a:ext cx="360" cy="49860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44" name="Group 77"/>
          <p:cNvGrpSpPr/>
          <p:nvPr/>
        </p:nvGrpSpPr>
        <p:grpSpPr>
          <a:xfrm>
            <a:off x="8971920" y="478800"/>
            <a:ext cx="2422080" cy="2777760"/>
            <a:chOff x="8971920" y="478800"/>
            <a:chExt cx="2422080" cy="2777760"/>
          </a:xfrm>
        </p:grpSpPr>
        <p:sp>
          <p:nvSpPr>
            <p:cNvPr id="845" name="Straight Connector 42"/>
            <p:cNvSpPr/>
            <p:nvPr/>
          </p:nvSpPr>
          <p:spPr>
            <a:xfrm>
              <a:off x="9033120" y="1750320"/>
              <a:ext cx="360" cy="150624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46" name="TextBox 44"/>
            <p:cNvSpPr/>
            <p:nvPr/>
          </p:nvSpPr>
          <p:spPr>
            <a:xfrm>
              <a:off x="8971920" y="478800"/>
              <a:ext cx="2422080" cy="121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LS2 2019-2021</a:t>
              </a:r>
              <a:endParaRPr b="0" lang="fr-FR" sz="1600" spc="-1" strike="noStrike">
                <a:latin typeface="Arial"/>
              </a:endParaRPr>
            </a:p>
            <a:p>
              <a:pPr marL="285840" indent="-284760">
                <a:lnSpc>
                  <a:spcPct val="100000"/>
                </a:lnSpc>
                <a:buClr>
                  <a:srgbClr val="6e2466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New AD Target</a:t>
              </a:r>
              <a:endParaRPr b="0" lang="fr-FR" sz="1600" spc="-1" strike="noStrike">
                <a:latin typeface="Arial"/>
              </a:endParaRPr>
            </a:p>
            <a:p>
              <a:pPr marL="285840" indent="-284760">
                <a:lnSpc>
                  <a:spcPct val="100000"/>
                </a:lnSpc>
                <a:buClr>
                  <a:srgbClr val="6e2466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Major AD magnets </a:t>
              </a:r>
              <a:br/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and RF consolidation </a:t>
              </a:r>
              <a:endParaRPr b="0" lang="fr-FR" sz="1600" spc="-1" strike="noStrike">
                <a:latin typeface="Arial"/>
              </a:endParaRPr>
            </a:p>
            <a:p>
              <a:pPr marL="285840" indent="-284760">
                <a:lnSpc>
                  <a:spcPct val="100000"/>
                </a:lnSpc>
                <a:buClr>
                  <a:srgbClr val="6e2466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… </a:t>
              </a:r>
              <a:endParaRPr b="0" lang="fr-FR" sz="1600" spc="-1" strike="noStrike">
                <a:latin typeface="Arial"/>
              </a:endParaRPr>
            </a:p>
          </p:txBody>
        </p:sp>
      </p:grpSp>
      <p:grpSp>
        <p:nvGrpSpPr>
          <p:cNvPr id="847" name="Group 72"/>
          <p:cNvGrpSpPr/>
          <p:nvPr/>
        </p:nvGrpSpPr>
        <p:grpSpPr>
          <a:xfrm>
            <a:off x="3207960" y="928800"/>
            <a:ext cx="1665360" cy="2327760"/>
            <a:chOff x="3207960" y="928800"/>
            <a:chExt cx="1665360" cy="2327760"/>
          </a:xfrm>
        </p:grpSpPr>
        <p:sp>
          <p:nvSpPr>
            <p:cNvPr id="848" name="Straight Connector 46"/>
            <p:cNvSpPr/>
            <p:nvPr/>
          </p:nvSpPr>
          <p:spPr>
            <a:xfrm>
              <a:off x="4041000" y="1750320"/>
              <a:ext cx="360" cy="150624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49" name="TextBox 47"/>
            <p:cNvSpPr/>
            <p:nvPr/>
          </p:nvSpPr>
          <p:spPr>
            <a:xfrm>
              <a:off x="3207960" y="928800"/>
              <a:ext cx="166536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2007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First feasibility study of ELENA</a:t>
              </a:r>
              <a:endParaRPr b="0" lang="fr-FR" sz="1600" spc="-1" strike="noStrike">
                <a:latin typeface="Arial"/>
              </a:endParaRPr>
            </a:p>
          </p:txBody>
        </p:sp>
      </p:grpSp>
      <p:grpSp>
        <p:nvGrpSpPr>
          <p:cNvPr id="850" name="Group 75"/>
          <p:cNvGrpSpPr/>
          <p:nvPr/>
        </p:nvGrpSpPr>
        <p:grpSpPr>
          <a:xfrm>
            <a:off x="5769720" y="879840"/>
            <a:ext cx="2678400" cy="2371680"/>
            <a:chOff x="5769720" y="879840"/>
            <a:chExt cx="2678400" cy="2371680"/>
          </a:xfrm>
        </p:grpSpPr>
        <p:sp>
          <p:nvSpPr>
            <p:cNvPr id="851" name="Straight Connector 48"/>
            <p:cNvSpPr/>
            <p:nvPr/>
          </p:nvSpPr>
          <p:spPr>
            <a:xfrm>
              <a:off x="6936480" y="1744920"/>
              <a:ext cx="360" cy="150660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52" name="TextBox 50"/>
            <p:cNvSpPr/>
            <p:nvPr/>
          </p:nvSpPr>
          <p:spPr>
            <a:xfrm>
              <a:off x="5769720" y="879840"/>
              <a:ext cx="267840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LS1 2013-2014</a:t>
              </a:r>
              <a:endParaRPr b="0" lang="fr-FR" sz="1600" spc="-1" strike="noStrike">
                <a:latin typeface="Arial"/>
              </a:endParaRPr>
            </a:p>
            <a:p>
              <a:pPr marL="285840" indent="-284760">
                <a:lnSpc>
                  <a:spcPct val="100000"/>
                </a:lnSpc>
                <a:buClr>
                  <a:srgbClr val="6e2466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S-Cooling controls(?)</a:t>
              </a:r>
              <a:endParaRPr b="0" lang="fr-FR" sz="1600" spc="-1" strike="noStrike">
                <a:latin typeface="Arial"/>
              </a:endParaRPr>
            </a:p>
            <a:p>
              <a:pPr marL="285840" indent="-284760">
                <a:lnSpc>
                  <a:spcPct val="100000"/>
                </a:lnSpc>
                <a:buClr>
                  <a:srgbClr val="6e2466"/>
                </a:buClr>
                <a:buFont typeface="Arial"/>
                <a:buChar char="•"/>
              </a:pPr>
              <a:r>
                <a:rPr b="1" lang="en-CH" sz="1600" spc="-1" strike="noStrike">
                  <a:solidFill>
                    <a:srgbClr val="6e2466"/>
                  </a:solidFill>
                  <a:latin typeface="Arial"/>
                  <a:ea typeface="DejaVu Sans"/>
                </a:rPr>
                <a:t>Instrumentation</a:t>
              </a:r>
              <a:endParaRPr b="0" lang="fr-FR" sz="1600" spc="-1" strike="noStrike">
                <a:latin typeface="Arial"/>
              </a:endParaRPr>
            </a:p>
          </p:txBody>
        </p:sp>
      </p:grpSp>
      <p:grpSp>
        <p:nvGrpSpPr>
          <p:cNvPr id="853" name="Group 69"/>
          <p:cNvGrpSpPr/>
          <p:nvPr/>
        </p:nvGrpSpPr>
        <p:grpSpPr>
          <a:xfrm>
            <a:off x="6277680" y="3557160"/>
            <a:ext cx="1770840" cy="1720800"/>
            <a:chOff x="6277680" y="3557160"/>
            <a:chExt cx="1770840" cy="1720800"/>
          </a:xfrm>
        </p:grpSpPr>
        <p:sp>
          <p:nvSpPr>
            <p:cNvPr id="854" name="TextBox 51"/>
            <p:cNvSpPr/>
            <p:nvPr/>
          </p:nvSpPr>
          <p:spPr>
            <a:xfrm>
              <a:off x="6277680" y="4304880"/>
              <a:ext cx="1770840" cy="973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2017</a:t>
              </a:r>
              <a:endParaRPr b="0" lang="fr-FR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Observation of 1S–2S transition in trapped Hbar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55" name="Straight Connector 52"/>
            <p:cNvSpPr/>
            <p:nvPr/>
          </p:nvSpPr>
          <p:spPr>
            <a:xfrm flipV="1">
              <a:off x="7163640" y="3557160"/>
              <a:ext cx="360" cy="74772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856" name="Group 70"/>
          <p:cNvGrpSpPr/>
          <p:nvPr/>
        </p:nvGrpSpPr>
        <p:grpSpPr>
          <a:xfrm>
            <a:off x="7893360" y="3551040"/>
            <a:ext cx="2113920" cy="1967400"/>
            <a:chOff x="7893360" y="3551040"/>
            <a:chExt cx="2113920" cy="1967400"/>
          </a:xfrm>
        </p:grpSpPr>
        <p:sp>
          <p:nvSpPr>
            <p:cNvPr id="857" name="TextBox 28"/>
            <p:cNvSpPr/>
            <p:nvPr/>
          </p:nvSpPr>
          <p:spPr>
            <a:xfrm>
              <a:off x="7893360" y="4302000"/>
              <a:ext cx="2113920" cy="121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r">
                <a:lnSpc>
                  <a:spcPct val="100000"/>
                </a:lnSpc>
              </a:pPr>
              <a:r>
                <a:rPr b="1" lang="en-CH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2021</a:t>
              </a:r>
              <a:endParaRPr b="0" lang="fr-FR" sz="1600" spc="-1" strike="noStrike">
                <a:latin typeface="Arial"/>
              </a:endParaRPr>
            </a:p>
            <a:p>
              <a:pPr algn="r"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laser-cooled Hbar and sympathetically cooled p</a:t>
              </a:r>
              <a:endParaRPr b="0" lang="fr-FR" sz="1600" spc="-1" strike="noStrike">
                <a:latin typeface="Arial"/>
              </a:endParaRPr>
            </a:p>
            <a:p>
              <a:pPr algn="r">
                <a:lnSpc>
                  <a:spcPct val="100000"/>
                </a:lnSpc>
              </a:pP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858" name="Straight Connector 29"/>
            <p:cNvSpPr/>
            <p:nvPr/>
          </p:nvSpPr>
          <p:spPr>
            <a:xfrm flipV="1">
              <a:off x="9967320" y="3551040"/>
              <a:ext cx="360" cy="747720"/>
            </a:xfrm>
            <a:prstGeom prst="line">
              <a:avLst/>
            </a:prstGeom>
            <a:ln w="57150">
              <a:solidFill>
                <a:srgbClr val="e15e32"/>
              </a:solidFill>
              <a:tailEnd len="med" type="oval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859" name="Picture 66" descr="A red circle with white text&#10;&#10;Description automatically generated"/>
            <p:cNvPicPr/>
            <p:nvPr/>
          </p:nvPicPr>
          <p:blipFill>
            <a:blip r:embed="rId3"/>
            <a:stretch/>
          </p:blipFill>
          <p:spPr>
            <a:xfrm>
              <a:off x="9166680" y="3631680"/>
              <a:ext cx="671760" cy="6717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860" name="TextBox 79"/>
          <p:cNvSpPr/>
          <p:nvPr/>
        </p:nvSpPr>
        <p:spPr>
          <a:xfrm>
            <a:off x="2442960" y="5711040"/>
            <a:ext cx="9331560" cy="426240"/>
          </a:xfrm>
          <a:prstGeom prst="rect">
            <a:avLst/>
          </a:prstGeom>
          <a:noFill/>
          <a:ln w="0">
            <a:solidFill>
              <a:srgbClr val="e15e32"/>
            </a:solidFill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en-CH" sz="2800" spc="-1" strike="noStrike">
                <a:solidFill>
                  <a:srgbClr val="e15e32"/>
                </a:solidFill>
                <a:latin typeface="Arial"/>
                <a:ea typeface="DejaVu Sans"/>
              </a:rPr>
              <a:t>Timestep between major results/changes: ~5-10 years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Title 10_0"/>
          <p:cNvSpPr/>
          <p:nvPr/>
        </p:nvSpPr>
        <p:spPr>
          <a:xfrm>
            <a:off x="407880" y="373680"/>
            <a:ext cx="11471400" cy="106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1229840"/>
                <a:tab algn="l" pos="11231280"/>
              </a:tabLst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Noto Sans CJK SC"/>
              </a:rPr>
              <a:t>The AD/ELENA-Facility today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422" name="Footer Placeholder 8_1"/>
          <p:cNvSpPr/>
          <p:nvPr/>
        </p:nvSpPr>
        <p:spPr>
          <a:xfrm>
            <a:off x="1424160" y="6424920"/>
            <a:ext cx="650700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3" name="Slide Number Placeholder 9_1"/>
          <p:cNvSpPr/>
          <p:nvPr/>
        </p:nvSpPr>
        <p:spPr>
          <a:xfrm>
            <a:off x="11108160" y="6424920"/>
            <a:ext cx="67860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316B4A76-CA76-4122-9A9F-2CFF6FB93694}" type="slidenum">
              <a:rPr b="1" lang="en-US" sz="850" spc="-1" strike="noStrike">
                <a:solidFill>
                  <a:srgbClr val="0033a0"/>
                </a:solidFill>
                <a:latin typeface="Arial"/>
                <a:ea typeface="DejaVu Sans"/>
              </a:rPr>
              <a:t>&lt;number&gt;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424" name="" descr=""/>
          <p:cNvPicPr/>
          <p:nvPr/>
        </p:nvPicPr>
        <p:blipFill>
          <a:blip r:embed="rId1"/>
          <a:stretch/>
        </p:blipFill>
        <p:spPr>
          <a:xfrm>
            <a:off x="2880000" y="2518920"/>
            <a:ext cx="4910040" cy="3447360"/>
          </a:xfrm>
          <a:prstGeom prst="rect">
            <a:avLst/>
          </a:prstGeom>
          <a:ln w="0">
            <a:noFill/>
          </a:ln>
        </p:spPr>
      </p:pic>
      <p:grpSp>
        <p:nvGrpSpPr>
          <p:cNvPr id="425" name=""/>
          <p:cNvGrpSpPr/>
          <p:nvPr/>
        </p:nvGrpSpPr>
        <p:grpSpPr>
          <a:xfrm>
            <a:off x="8327160" y="4393800"/>
            <a:ext cx="3419640" cy="1752120"/>
            <a:chOff x="8327160" y="4393800"/>
            <a:chExt cx="3419640" cy="1752120"/>
          </a:xfrm>
        </p:grpSpPr>
        <p:sp>
          <p:nvSpPr>
            <p:cNvPr id="426" name=""/>
            <p:cNvSpPr/>
            <p:nvPr/>
          </p:nvSpPr>
          <p:spPr>
            <a:xfrm>
              <a:off x="8705160" y="4393800"/>
              <a:ext cx="3041640" cy="1732320"/>
            </a:xfrm>
            <a:prstGeom prst="rect">
              <a:avLst/>
            </a:prstGeom>
            <a:solidFill>
              <a:srgbClr val="dff3f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ALPHA,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Spectroscopy of 1S-2S in antihydrogen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ASACUSA, ALPHA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Spectroscopy of GS-HFS in antihydrogen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ALPHA, AEgIS, GBAR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Test free fall weak equivalence principle with antihydrogen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427" name=""/>
            <p:cNvSpPr/>
            <p:nvPr/>
          </p:nvSpPr>
          <p:spPr>
            <a:xfrm rot="16200000">
              <a:off x="7636680" y="5087520"/>
              <a:ext cx="1748880" cy="367920"/>
            </a:xfrm>
            <a:prstGeom prst="rect">
              <a:avLst/>
            </a:prstGeom>
            <a:solidFill>
              <a:srgbClr val="61c4d3"/>
            </a:solidFill>
            <a:ln w="12600">
              <a:solidFill>
                <a:srgbClr val="00257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332720"/>
                  <a:tab algn="l" pos="10782000"/>
                </a:tabLst>
              </a:pPr>
              <a:r>
                <a:rPr b="0" lang="en-GB" sz="1800" spc="-1" strike="noStrike">
                  <a:solidFill>
                    <a:srgbClr val="ffffff"/>
                  </a:solidFill>
                  <a:latin typeface="Arial"/>
                  <a:ea typeface="Noto Sans CJK SC"/>
                </a:rPr>
                <a:t>antihydrogen</a:t>
              </a:r>
              <a:endParaRPr b="0" lang="fr-FR" sz="1800" spc="-1" strike="noStrike">
                <a:latin typeface="Arial"/>
              </a:endParaRPr>
            </a:p>
          </p:txBody>
        </p:sp>
      </p:grpSp>
      <p:sp>
        <p:nvSpPr>
          <p:cNvPr id="428" name=""/>
          <p:cNvSpPr/>
          <p:nvPr/>
        </p:nvSpPr>
        <p:spPr>
          <a:xfrm flipV="1">
            <a:off x="1929960" y="2517480"/>
            <a:ext cx="1667520" cy="176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9" name=""/>
          <p:cNvSpPr/>
          <p:nvPr/>
        </p:nvSpPr>
        <p:spPr>
          <a:xfrm>
            <a:off x="546120" y="3227040"/>
            <a:ext cx="246060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Momentum selection</a:t>
            </a:r>
            <a:br/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(3.57 GeV/c) chicane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30" name=""/>
          <p:cNvSpPr/>
          <p:nvPr/>
        </p:nvSpPr>
        <p:spPr>
          <a:xfrm flipV="1">
            <a:off x="2913120" y="2817360"/>
            <a:ext cx="1405440" cy="596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1" name=""/>
          <p:cNvSpPr/>
          <p:nvPr/>
        </p:nvSpPr>
        <p:spPr>
          <a:xfrm>
            <a:off x="36000" y="4079520"/>
            <a:ext cx="287856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AD decelerator (to 5.3 MeV)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- since 1999 -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32" name=""/>
          <p:cNvSpPr/>
          <p:nvPr/>
        </p:nvSpPr>
        <p:spPr>
          <a:xfrm>
            <a:off x="72000" y="4896000"/>
            <a:ext cx="305856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ELENA decelerator (to 100 keV)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- since 2018 -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33" name=""/>
          <p:cNvSpPr/>
          <p:nvPr/>
        </p:nvSpPr>
        <p:spPr>
          <a:xfrm>
            <a:off x="1044000" y="5859720"/>
            <a:ext cx="413856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Electrostatic transfer line to experiments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78056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- since 2021 -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34" name=""/>
          <p:cNvSpPr/>
          <p:nvPr/>
        </p:nvSpPr>
        <p:spPr>
          <a:xfrm>
            <a:off x="3753000" y="2820600"/>
            <a:ext cx="3687840" cy="2552400"/>
          </a:xfrm>
          <a:custGeom>
            <a:avLst/>
            <a:gdLst/>
            <a:ahLst/>
            <a:rect l="l" t="t" r="r" b="b"/>
            <a:pathLst>
              <a:path w="3800128" h="2603562">
                <a:moveTo>
                  <a:pt x="96944" y="1109033"/>
                </a:moveTo>
                <a:cubicBezTo>
                  <a:pt x="-57438" y="1272947"/>
                  <a:pt x="1197" y="1595665"/>
                  <a:pt x="76411" y="1803681"/>
                </a:cubicBezTo>
                <a:cubicBezTo>
                  <a:pt x="151625" y="2011698"/>
                  <a:pt x="340732" y="2286368"/>
                  <a:pt x="548226" y="2357132"/>
                </a:cubicBezTo>
                <a:cubicBezTo>
                  <a:pt x="755720" y="2427896"/>
                  <a:pt x="1007747" y="2249743"/>
                  <a:pt x="1321373" y="2228265"/>
                </a:cubicBezTo>
                <a:cubicBezTo>
                  <a:pt x="1634999" y="2206787"/>
                  <a:pt x="2209341" y="2179924"/>
                  <a:pt x="2429982" y="2228265"/>
                </a:cubicBezTo>
                <a:cubicBezTo>
                  <a:pt x="2650623" y="2276606"/>
                  <a:pt x="2510563" y="2475769"/>
                  <a:pt x="2645219" y="2518312"/>
                </a:cubicBezTo>
                <a:cubicBezTo>
                  <a:pt x="2779875" y="2560855"/>
                  <a:pt x="3077299" y="2585471"/>
                  <a:pt x="3237919" y="2483522"/>
                </a:cubicBezTo>
                <a:cubicBezTo>
                  <a:pt x="3398539" y="2381573"/>
                  <a:pt x="3543683" y="2247962"/>
                  <a:pt x="3608942" y="1906620"/>
                </a:cubicBezTo>
                <a:cubicBezTo>
                  <a:pt x="3674201" y="1565278"/>
                  <a:pt x="3742690" y="753074"/>
                  <a:pt x="3629475" y="435467"/>
                </a:cubicBezTo>
                <a:cubicBezTo>
                  <a:pt x="3516260" y="117860"/>
                  <a:pt x="3082455" y="20039"/>
                  <a:pt x="2929651" y="974"/>
                </a:cubicBezTo>
                <a:cubicBezTo>
                  <a:pt x="2776847" y="-18091"/>
                  <a:pt x="2835043" y="248029"/>
                  <a:pt x="2712653" y="321077"/>
                </a:cubicBezTo>
                <a:cubicBezTo>
                  <a:pt x="2590263" y="394125"/>
                  <a:pt x="2306317" y="327737"/>
                  <a:pt x="2195313" y="439264"/>
                </a:cubicBezTo>
                <a:cubicBezTo>
                  <a:pt x="2084309" y="550791"/>
                  <a:pt x="2199046" y="886904"/>
                  <a:pt x="2046628" y="990238"/>
                </a:cubicBezTo>
                <a:cubicBezTo>
                  <a:pt x="1894210" y="1093572"/>
                  <a:pt x="1480710" y="1071021"/>
                  <a:pt x="1280803" y="1059268"/>
                </a:cubicBezTo>
                <a:cubicBezTo>
                  <a:pt x="1093338" y="1003972"/>
                  <a:pt x="1200011" y="811902"/>
                  <a:pt x="1002701" y="820196"/>
                </a:cubicBezTo>
                <a:cubicBezTo>
                  <a:pt x="805391" y="828490"/>
                  <a:pt x="251326" y="945119"/>
                  <a:pt x="96944" y="1109033"/>
                </a:cubicBezTo>
                <a:close/>
              </a:path>
            </a:pathLst>
          </a:custGeom>
          <a:solidFill>
            <a:srgbClr val="edc8e9">
              <a:alpha val="30000"/>
            </a:srgbClr>
          </a:solidFill>
          <a:ln w="12600">
            <a:solidFill>
              <a:srgbClr val="6e246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35" name=""/>
          <p:cNvSpPr/>
          <p:nvPr/>
        </p:nvSpPr>
        <p:spPr>
          <a:xfrm flipV="1">
            <a:off x="2913120" y="3415320"/>
            <a:ext cx="1226160" cy="72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6" name=""/>
          <p:cNvSpPr/>
          <p:nvPr/>
        </p:nvSpPr>
        <p:spPr>
          <a:xfrm flipV="1">
            <a:off x="2700000" y="3594600"/>
            <a:ext cx="2518560" cy="1260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7" name=""/>
          <p:cNvSpPr/>
          <p:nvPr/>
        </p:nvSpPr>
        <p:spPr>
          <a:xfrm flipV="1">
            <a:off x="3060000" y="3594960"/>
            <a:ext cx="3238200" cy="22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8" name=""/>
          <p:cNvSpPr/>
          <p:nvPr/>
        </p:nvSpPr>
        <p:spPr>
          <a:xfrm flipV="1">
            <a:off x="3060000" y="4003920"/>
            <a:ext cx="1618920" cy="1850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0033a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9" name=""/>
          <p:cNvSpPr/>
          <p:nvPr/>
        </p:nvSpPr>
        <p:spPr>
          <a:xfrm flipH="1">
            <a:off x="7439760" y="3099600"/>
            <a:ext cx="883080" cy="327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6e2466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0" name=""/>
          <p:cNvSpPr/>
          <p:nvPr/>
        </p:nvSpPr>
        <p:spPr>
          <a:xfrm flipH="1" flipV="1">
            <a:off x="7359120" y="4724640"/>
            <a:ext cx="964080" cy="657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6e2466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1" name=""/>
          <p:cNvSpPr/>
          <p:nvPr/>
        </p:nvSpPr>
        <p:spPr>
          <a:xfrm>
            <a:off x="5186880" y="2303280"/>
            <a:ext cx="1055880" cy="12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9883440"/>
                <a:tab algn="l" pos="10332720"/>
                <a:tab algn="l" pos="10782000"/>
              </a:tabLst>
            </a:pPr>
            <a:r>
              <a:rPr b="1" lang="en-US" sz="800" spc="-1" strike="noStrike">
                <a:solidFill>
                  <a:srgbClr val="2f2f2f"/>
                </a:solidFill>
                <a:latin typeface="Arial"/>
                <a:ea typeface="Noto Sans CJK SC"/>
              </a:rPr>
              <a:t>AD ring length: 182 m</a:t>
            </a:r>
            <a:endParaRPr b="0" lang="fr-FR" sz="800" spc="-1" strike="noStrike">
              <a:latin typeface="Arial"/>
            </a:endParaRPr>
          </a:p>
        </p:txBody>
      </p:sp>
      <p:sp>
        <p:nvSpPr>
          <p:cNvPr id="442" name=""/>
          <p:cNvSpPr/>
          <p:nvPr/>
        </p:nvSpPr>
        <p:spPr>
          <a:xfrm>
            <a:off x="5009040" y="3377880"/>
            <a:ext cx="173520" cy="9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8985240"/>
                <a:tab algn="l" pos="9434160"/>
                <a:tab algn="l" pos="9883440"/>
                <a:tab algn="l" pos="10332720"/>
                <a:tab algn="l" pos="10782000"/>
              </a:tabLst>
            </a:pPr>
            <a:r>
              <a:rPr b="1" lang="en-US" sz="600" spc="-1" strike="noStrike">
                <a:solidFill>
                  <a:srgbClr val="2f2f2f"/>
                </a:solidFill>
                <a:latin typeface="Arial"/>
                <a:ea typeface="Noto Sans CJK SC"/>
              </a:rPr>
              <a:t>30 m</a:t>
            </a:r>
            <a:endParaRPr b="0" lang="fr-FR" sz="600" spc="-1" strike="noStrike">
              <a:latin typeface="Arial"/>
            </a:endParaRPr>
          </a:p>
        </p:txBody>
      </p:sp>
      <p:sp>
        <p:nvSpPr>
          <p:cNvPr id="443" name=""/>
          <p:cNvSpPr/>
          <p:nvPr/>
        </p:nvSpPr>
        <p:spPr>
          <a:xfrm>
            <a:off x="162000" y="2496600"/>
            <a:ext cx="176976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48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480"/>
                <a:tab algn="l" pos="6287760"/>
                <a:tab algn="l" pos="6737040"/>
                <a:tab algn="l" pos="7186320"/>
                <a:tab algn="l" pos="7635600"/>
                <a:tab algn="l" pos="8084880"/>
                <a:tab algn="l" pos="8534160"/>
                <a:tab algn="l" pos="8983440"/>
                <a:tab algn="l" pos="9432720"/>
                <a:tab algn="l" pos="9882000"/>
                <a:tab algn="l" pos="10331280"/>
                <a:tab algn="l" pos="10332720"/>
                <a:tab algn="l" pos="10782000"/>
              </a:tabLst>
            </a:pPr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26 GeV protons</a:t>
            </a:r>
            <a:br/>
            <a:r>
              <a:rPr b="1" lang="en-US" sz="1600" spc="-1" strike="noStrike">
                <a:solidFill>
                  <a:srgbClr val="0033a0"/>
                </a:solidFill>
                <a:latin typeface="Arial"/>
                <a:ea typeface="Noto Sans CJK SC"/>
              </a:rPr>
              <a:t>on iridium target</a:t>
            </a:r>
            <a:endParaRPr b="0" lang="fr-FR" sz="1600" spc="-1" strike="noStrike">
              <a:latin typeface="Arial"/>
            </a:endParaRPr>
          </a:p>
        </p:txBody>
      </p:sp>
      <p:grpSp>
        <p:nvGrpSpPr>
          <p:cNvPr id="444" name=""/>
          <p:cNvGrpSpPr/>
          <p:nvPr/>
        </p:nvGrpSpPr>
        <p:grpSpPr>
          <a:xfrm>
            <a:off x="8323920" y="1945440"/>
            <a:ext cx="3414960" cy="2306160"/>
            <a:chOff x="8323920" y="1945440"/>
            <a:chExt cx="3414960" cy="2306160"/>
          </a:xfrm>
        </p:grpSpPr>
        <p:sp>
          <p:nvSpPr>
            <p:cNvPr id="445" name=""/>
            <p:cNvSpPr/>
            <p:nvPr/>
          </p:nvSpPr>
          <p:spPr>
            <a:xfrm>
              <a:off x="8696880" y="1945440"/>
              <a:ext cx="3042000" cy="2279880"/>
            </a:xfrm>
            <a:prstGeom prst="rect">
              <a:avLst/>
            </a:prstGeom>
            <a:solidFill>
              <a:srgbClr val="f9dfd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ASACUSA 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Antiprotonic helium spectroscopy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BASE, BASE-STEP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Fundamental properties </a:t>
              </a:r>
              <a:br/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of the proton/antiproton, tests of clock WEP / tests of exotic physics / antimatter-dark matter interaction, etc...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1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PUMA</a:t>
              </a:r>
              <a:endParaRPr b="0" lang="fr-F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200" spc="-1" strike="noStrike">
                  <a:solidFill>
                    <a:srgbClr val="0033a0"/>
                  </a:solidFill>
                  <a:latin typeface="Arial"/>
                  <a:ea typeface="Noto Sans CJK SC"/>
                </a:rPr>
                <a:t>Antiproton/nuclei scattering to study neutron skins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446" name=""/>
            <p:cNvSpPr/>
            <p:nvPr/>
          </p:nvSpPr>
          <p:spPr>
            <a:xfrm rot="16200000">
              <a:off x="7356240" y="2916000"/>
              <a:ext cx="2303280" cy="367920"/>
            </a:xfrm>
            <a:prstGeom prst="rect">
              <a:avLst/>
            </a:prstGeom>
            <a:solidFill>
              <a:srgbClr val="e15e32"/>
            </a:solidFill>
            <a:ln w="12600">
              <a:solidFill>
                <a:srgbClr val="00257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48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480"/>
                  <a:tab algn="l" pos="6287760"/>
                  <a:tab algn="l" pos="6737040"/>
                  <a:tab algn="l" pos="7186320"/>
                  <a:tab algn="l" pos="7635600"/>
                  <a:tab algn="l" pos="8084880"/>
                  <a:tab algn="l" pos="8534160"/>
                  <a:tab algn="l" pos="8983440"/>
                  <a:tab algn="l" pos="9432720"/>
                  <a:tab algn="l" pos="9882000"/>
                  <a:tab algn="l" pos="10331280"/>
                  <a:tab algn="l" pos="10780560"/>
                  <a:tab algn="l" pos="10782000"/>
                </a:tabLst>
              </a:pPr>
              <a:r>
                <a:rPr b="0" lang="en-GB" sz="1800" spc="-1" strike="noStrike">
                  <a:solidFill>
                    <a:srgbClr val="ffffff"/>
                  </a:solidFill>
                  <a:latin typeface="Arial"/>
                  <a:ea typeface="Noto Sans CJK SC"/>
                </a:rPr>
                <a:t>antiprotons</a:t>
              </a:r>
              <a:endParaRPr b="0" lang="fr-FR" sz="1800" spc="-1" strike="noStrike">
                <a:latin typeface="Arial"/>
              </a:endParaRPr>
            </a:p>
          </p:txBody>
        </p:sp>
      </p:grpSp>
      <p:sp>
        <p:nvSpPr>
          <p:cNvPr id="447" name=""/>
          <p:cNvSpPr/>
          <p:nvPr/>
        </p:nvSpPr>
        <p:spPr>
          <a:xfrm>
            <a:off x="190800" y="921240"/>
            <a:ext cx="10968480" cy="12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Noto Sans CJK SC"/>
              </a:rPr>
              <a:t>The </a:t>
            </a:r>
            <a:r>
              <a:rPr b="1" lang="en-US" sz="2100" spc="-1" strike="noStrike">
                <a:solidFill>
                  <a:srgbClr val="0033a0"/>
                </a:solidFill>
                <a:latin typeface="Arial"/>
                <a:ea typeface="Noto Sans CJK SC"/>
              </a:rPr>
              <a:t>only place in the world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Noto Sans CJK SC"/>
              </a:rPr>
              <a:t>with </a:t>
            </a:r>
            <a:r>
              <a:rPr b="1" lang="en-US" sz="2100" spc="-1" strike="noStrike">
                <a:solidFill>
                  <a:srgbClr val="0033a0"/>
                </a:solidFill>
                <a:latin typeface="Arial"/>
                <a:ea typeface="Noto Sans CJK SC"/>
              </a:rPr>
              <a:t>low energy pbars </a:t>
            </a: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Noto Sans CJK SC"/>
              </a:rPr>
              <a:t>in a synchrotron!</a:t>
            </a:r>
            <a:endParaRPr b="0" lang="fr-FR" sz="2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Noto Sans CJK SC"/>
              </a:rPr>
              <a:t>	</a:t>
            </a: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Noto Sans CJK SC"/>
              </a:rPr>
              <a:t>	</a:t>
            </a:r>
            <a:r>
              <a:rPr b="0" lang="en-US" sz="1800" spc="-1" strike="noStrike">
                <a:solidFill>
                  <a:srgbClr val="171717"/>
                </a:solidFill>
                <a:latin typeface="Arial"/>
                <a:ea typeface="Noto Sans CJK SC"/>
              </a:rPr>
              <a:t>It seems unlikely to have similar capabilities elsewhere for the next 10-20 years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100" spc="-1" strike="noStrike">
                <a:solidFill>
                  <a:srgbClr val="171717"/>
                </a:solidFill>
                <a:latin typeface="Arial"/>
                <a:ea typeface="Noto Sans CJK SC"/>
              </a:rPr>
              <a:t>Serving 60 Research Institutes/Universities – 350 Scientists – 6 Active Collaborations</a:t>
            </a:r>
            <a:endParaRPr b="0" lang="fr-FR" sz="2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100" spc="-1" strike="noStrike">
              <a:latin typeface="Arial"/>
            </a:endParaRPr>
          </a:p>
        </p:txBody>
      </p:sp>
      <p:pic>
        <p:nvPicPr>
          <p:cNvPr id="448" name="" descr=""/>
          <p:cNvPicPr/>
          <p:nvPr/>
        </p:nvPicPr>
        <p:blipFill>
          <a:blip r:embed="rId2"/>
          <a:stretch/>
        </p:blipFill>
        <p:spPr>
          <a:xfrm>
            <a:off x="9708480" y="63720"/>
            <a:ext cx="509400" cy="371520"/>
          </a:xfrm>
          <a:prstGeom prst="rect">
            <a:avLst/>
          </a:prstGeom>
          <a:ln w="0">
            <a:noFill/>
          </a:ln>
        </p:spPr>
      </p:pic>
      <p:pic>
        <p:nvPicPr>
          <p:cNvPr id="449" name="" descr=""/>
          <p:cNvPicPr/>
          <p:nvPr/>
        </p:nvPicPr>
        <p:blipFill>
          <a:blip r:embed="rId3"/>
          <a:stretch/>
        </p:blipFill>
        <p:spPr>
          <a:xfrm>
            <a:off x="10311840" y="63720"/>
            <a:ext cx="344160" cy="374400"/>
          </a:xfrm>
          <a:prstGeom prst="rect">
            <a:avLst/>
          </a:prstGeom>
          <a:ln w="0">
            <a:noFill/>
          </a:ln>
        </p:spPr>
      </p:pic>
      <p:grpSp>
        <p:nvGrpSpPr>
          <p:cNvPr id="450" name=""/>
          <p:cNvGrpSpPr/>
          <p:nvPr/>
        </p:nvGrpSpPr>
        <p:grpSpPr>
          <a:xfrm>
            <a:off x="10797840" y="70200"/>
            <a:ext cx="286920" cy="342720"/>
            <a:chOff x="10797840" y="70200"/>
            <a:chExt cx="286920" cy="342720"/>
          </a:xfrm>
        </p:grpSpPr>
        <p:pic>
          <p:nvPicPr>
            <p:cNvPr id="451" name="" descr=""/>
            <p:cNvPicPr/>
            <p:nvPr/>
          </p:nvPicPr>
          <p:blipFill>
            <a:blip r:embed="rId4"/>
            <a:stretch/>
          </p:blipFill>
          <p:spPr>
            <a:xfrm>
              <a:off x="10797840" y="70200"/>
              <a:ext cx="286920" cy="180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52" name="" descr=""/>
            <p:cNvPicPr/>
            <p:nvPr/>
          </p:nvPicPr>
          <p:blipFill>
            <a:blip r:embed="rId5"/>
            <a:stretch/>
          </p:blipFill>
          <p:spPr>
            <a:xfrm>
              <a:off x="10797840" y="255960"/>
              <a:ext cx="286920" cy="1569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453" name="" descr=""/>
          <p:cNvPicPr/>
          <p:nvPr/>
        </p:nvPicPr>
        <p:blipFill>
          <a:blip r:embed="rId6"/>
          <a:stretch/>
        </p:blipFill>
        <p:spPr>
          <a:xfrm>
            <a:off x="8841960" y="151200"/>
            <a:ext cx="782280" cy="218880"/>
          </a:xfrm>
          <a:prstGeom prst="rect">
            <a:avLst/>
          </a:prstGeom>
          <a:ln w="0">
            <a:noFill/>
          </a:ln>
        </p:spPr>
      </p:pic>
      <p:pic>
        <p:nvPicPr>
          <p:cNvPr id="454" name="" descr=""/>
          <p:cNvPicPr/>
          <p:nvPr/>
        </p:nvPicPr>
        <p:blipFill>
          <a:blip r:embed="rId7"/>
          <a:stretch/>
        </p:blipFill>
        <p:spPr>
          <a:xfrm>
            <a:off x="11686680" y="82800"/>
            <a:ext cx="420480" cy="287280"/>
          </a:xfrm>
          <a:prstGeom prst="rect">
            <a:avLst/>
          </a:prstGeom>
          <a:ln w="0">
            <a:noFill/>
          </a:ln>
        </p:spPr>
      </p:pic>
      <p:pic>
        <p:nvPicPr>
          <p:cNvPr id="455" name="Picture 14" descr=""/>
          <p:cNvPicPr/>
          <p:nvPr/>
        </p:nvPicPr>
        <p:blipFill>
          <a:blip r:embed="rId8"/>
          <a:stretch/>
        </p:blipFill>
        <p:spPr>
          <a:xfrm>
            <a:off x="11175840" y="16200"/>
            <a:ext cx="421920" cy="421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ontent Placeholder 52"/>
          <p:cNvSpPr/>
          <p:nvPr/>
        </p:nvSpPr>
        <p:spPr>
          <a:xfrm>
            <a:off x="468360" y="988920"/>
            <a:ext cx="11374920" cy="151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Generating</a:t>
            </a: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 pbars from 26 GeV/c protons </a:t>
            </a: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(yield of the order of 3e-6 pbar/p)</a:t>
            </a:r>
            <a:endParaRPr b="0" lang="fr-FR" sz="20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171717"/>
                </a:solidFill>
                <a:latin typeface="Arial"/>
                <a:ea typeface="DejaVu Sans"/>
              </a:rPr>
              <a:t>U</a:t>
            </a: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p to </a:t>
            </a: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80% deceleration efficiency from 2.75 GeV </a:t>
            </a: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(3.57 GeV/c) </a:t>
            </a: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to 100 keV </a:t>
            </a: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(13.7 MeV/c)</a:t>
            </a:r>
            <a:endParaRPr b="0" lang="fr-FR" sz="2000" spc="-1" strike="noStrike">
              <a:latin typeface="Arial"/>
            </a:endParaRPr>
          </a:p>
          <a:p>
            <a:pPr lvl="1" marL="628560" indent="-259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b="0" lang="en-CH" sz="1600" spc="-1" strike="noStrike">
                <a:solidFill>
                  <a:srgbClr val="171717"/>
                </a:solidFill>
                <a:latin typeface="Arial"/>
                <a:ea typeface="DejaVu Sans"/>
              </a:rPr>
              <a:t>Thanks to </a:t>
            </a:r>
            <a:r>
              <a:rPr b="1" lang="en-CH" sz="1600" spc="-1" strike="noStrike">
                <a:solidFill>
                  <a:srgbClr val="171717"/>
                </a:solidFill>
                <a:latin typeface="Arial"/>
                <a:ea typeface="DejaVu Sans"/>
              </a:rPr>
              <a:t>several stochastic </a:t>
            </a:r>
            <a:r>
              <a:rPr b="0" lang="en-CH" sz="1600" spc="-1" strike="noStrike">
                <a:solidFill>
                  <a:srgbClr val="171717"/>
                </a:solidFill>
                <a:latin typeface="Arial"/>
                <a:ea typeface="DejaVu Sans"/>
              </a:rPr>
              <a:t>and</a:t>
            </a:r>
            <a:r>
              <a:rPr b="1" lang="en-CH" sz="1600" spc="-1" strike="noStrike">
                <a:solidFill>
                  <a:srgbClr val="171717"/>
                </a:solidFill>
                <a:latin typeface="Arial"/>
                <a:ea typeface="DejaVu Sans"/>
              </a:rPr>
              <a:t> electron cooling steps</a:t>
            </a:r>
            <a:endParaRPr b="0" lang="fr-FR" sz="16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Up to </a:t>
            </a:r>
            <a:r>
              <a:rPr b="1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5e7 pbars every 2 minutes </a:t>
            </a:r>
            <a:r>
              <a:rPr b="0" lang="en-CH" sz="2000" spc="-1" strike="noStrike">
                <a:solidFill>
                  <a:srgbClr val="171717"/>
                </a:solidFill>
                <a:latin typeface="Arial"/>
                <a:ea typeface="DejaVu Sans"/>
              </a:rPr>
              <a:t>delivered to experiments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57" name="Title 1_1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The AD and ELENA cycles today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458" name="Picture 5_1" descr=""/>
          <p:cNvPicPr/>
          <p:nvPr/>
        </p:nvPicPr>
        <p:blipFill>
          <a:blip r:embed="rId1"/>
          <a:srcRect l="0" t="0" r="11072" b="0"/>
          <a:stretch/>
        </p:blipFill>
        <p:spPr>
          <a:xfrm>
            <a:off x="2674080" y="3401280"/>
            <a:ext cx="3665880" cy="2784240"/>
          </a:xfrm>
          <a:prstGeom prst="rect">
            <a:avLst/>
          </a:prstGeom>
          <a:ln w="0">
            <a:noFill/>
          </a:ln>
        </p:spPr>
      </p:pic>
      <p:pic>
        <p:nvPicPr>
          <p:cNvPr id="459" name="Picture 4_1" descr=""/>
          <p:cNvPicPr/>
          <p:nvPr/>
        </p:nvPicPr>
        <p:blipFill>
          <a:blip r:embed="rId2"/>
          <a:srcRect l="8093" t="0" r="0" b="0"/>
          <a:stretch/>
        </p:blipFill>
        <p:spPr>
          <a:xfrm>
            <a:off x="6489000" y="3401280"/>
            <a:ext cx="3781440" cy="2784240"/>
          </a:xfrm>
          <a:prstGeom prst="rect">
            <a:avLst/>
          </a:prstGeom>
          <a:ln w="0">
            <a:noFill/>
          </a:ln>
        </p:spPr>
      </p:pic>
      <p:sp>
        <p:nvSpPr>
          <p:cNvPr id="460" name="TextBox 7_1"/>
          <p:cNvSpPr/>
          <p:nvPr/>
        </p:nvSpPr>
        <p:spPr>
          <a:xfrm>
            <a:off x="3759120" y="2601000"/>
            <a:ext cx="152748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AD Cooling and</a:t>
            </a:r>
            <a:endParaRPr b="0" lang="fr-FR" sz="1400" spc="-1" strike="noStrike">
              <a:latin typeface="Arial"/>
            </a:endParaRPr>
          </a:p>
          <a:p>
            <a:pPr marL="14400" algn="ctr">
              <a:lnSpc>
                <a:spcPct val="100000"/>
              </a:lnSpc>
            </a:pPr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Deceleration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461" name="Freeform 9_1"/>
          <p:cNvSpPr/>
          <p:nvPr/>
        </p:nvSpPr>
        <p:spPr>
          <a:xfrm>
            <a:off x="2377080" y="3066120"/>
            <a:ext cx="1032120" cy="740160"/>
          </a:xfrm>
          <a:custGeom>
            <a:avLst/>
            <a:gdLst/>
            <a:ahLst/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60">
            <a:solidFill>
              <a:srgbClr val="30303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62" name="TextBox 10_1"/>
          <p:cNvSpPr/>
          <p:nvPr/>
        </p:nvSpPr>
        <p:spPr>
          <a:xfrm>
            <a:off x="2519640" y="2574360"/>
            <a:ext cx="74736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US" sz="1400" spc="-1" strike="noStrike">
                <a:solidFill>
                  <a:srgbClr val="0e2235"/>
                </a:solidFill>
                <a:latin typeface="Arial"/>
                <a:ea typeface="DejaVu Sans"/>
              </a:rPr>
              <a:t>p-pbar</a:t>
            </a:r>
            <a:br/>
            <a:r>
              <a:rPr b="1" lang="en-US" sz="1400" spc="-1" strike="noStrike">
                <a:solidFill>
                  <a:srgbClr val="0e2235"/>
                </a:solidFill>
                <a:latin typeface="Arial"/>
                <a:ea typeface="DejaVu Sans"/>
              </a:rPr>
              <a:t>yield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463" name="Freeform 15_1"/>
          <p:cNvSpPr/>
          <p:nvPr/>
        </p:nvSpPr>
        <p:spPr>
          <a:xfrm>
            <a:off x="1862640" y="3089160"/>
            <a:ext cx="438480" cy="469440"/>
          </a:xfrm>
          <a:custGeom>
            <a:avLst/>
            <a:gdLst/>
            <a:ahLst/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60">
            <a:solidFill>
              <a:srgbClr val="303030"/>
            </a:solidFill>
            <a:prstDash val="sysDash"/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64" name="TextBox 16_1"/>
          <p:cNvSpPr/>
          <p:nvPr/>
        </p:nvSpPr>
        <p:spPr>
          <a:xfrm>
            <a:off x="1691640" y="2574360"/>
            <a:ext cx="7488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US" sz="1400" spc="-1" strike="noStrike">
                <a:solidFill>
                  <a:srgbClr val="0e2235"/>
                </a:solidFill>
                <a:latin typeface="Arial"/>
                <a:ea typeface="DejaVu Sans"/>
              </a:rPr>
              <a:t>p from</a:t>
            </a:r>
            <a:endParaRPr b="0" lang="fr-FR" sz="1400" spc="-1" strike="noStrike">
              <a:latin typeface="Arial"/>
            </a:endParaRPr>
          </a:p>
          <a:p>
            <a:pPr marL="14400" algn="ctr">
              <a:lnSpc>
                <a:spcPct val="100000"/>
              </a:lnSpc>
            </a:pPr>
            <a:r>
              <a:rPr b="1" lang="en-US" sz="1400" spc="-1" strike="noStrike">
                <a:solidFill>
                  <a:srgbClr val="0e2235"/>
                </a:solidFill>
                <a:latin typeface="Arial"/>
                <a:ea typeface="DejaVu Sans"/>
              </a:rPr>
              <a:t>PS</a:t>
            </a:r>
            <a:endParaRPr b="0" lang="fr-FR" sz="1400" spc="-1" strike="noStrike">
              <a:latin typeface="Arial"/>
            </a:endParaRPr>
          </a:p>
        </p:txBody>
      </p:sp>
      <p:grpSp>
        <p:nvGrpSpPr>
          <p:cNvPr id="465" name="Group 17_1"/>
          <p:cNvGrpSpPr/>
          <p:nvPr/>
        </p:nvGrpSpPr>
        <p:grpSpPr>
          <a:xfrm>
            <a:off x="3425400" y="3654360"/>
            <a:ext cx="1291320" cy="1059840"/>
            <a:chOff x="3425400" y="3654360"/>
            <a:chExt cx="1291320" cy="1059840"/>
          </a:xfrm>
        </p:grpSpPr>
        <p:sp>
          <p:nvSpPr>
            <p:cNvPr id="466" name="TextBox 18_1"/>
            <p:cNvSpPr/>
            <p:nvPr/>
          </p:nvSpPr>
          <p:spPr>
            <a:xfrm>
              <a:off x="3425400" y="4411440"/>
              <a:ext cx="1291320" cy="302760"/>
            </a:xfrm>
            <a:prstGeom prst="rect">
              <a:avLst/>
            </a:prstGeom>
            <a:solidFill>
              <a:srgbClr val="88b5e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AD s</a:t>
              </a:r>
              <a:r>
                <a:rPr b="1" lang="en-CH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-cooling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467" name="Straight Arrow Connector 19_1"/>
            <p:cNvSpPr/>
            <p:nvPr/>
          </p:nvSpPr>
          <p:spPr>
            <a:xfrm flipH="1" flipV="1">
              <a:off x="3854160" y="3654000"/>
              <a:ext cx="212400" cy="7527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8" name="Straight Arrow Connector 20_1"/>
            <p:cNvSpPr/>
            <p:nvPr/>
          </p:nvSpPr>
          <p:spPr>
            <a:xfrm flipV="1">
              <a:off x="4072320" y="3878280"/>
              <a:ext cx="344160" cy="5288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69" name="Group 21_1"/>
          <p:cNvGrpSpPr/>
          <p:nvPr/>
        </p:nvGrpSpPr>
        <p:grpSpPr>
          <a:xfrm>
            <a:off x="4737960" y="4647600"/>
            <a:ext cx="1291320" cy="1018440"/>
            <a:chOff x="4737960" y="4647600"/>
            <a:chExt cx="1291320" cy="1018440"/>
          </a:xfrm>
        </p:grpSpPr>
        <p:sp>
          <p:nvSpPr>
            <p:cNvPr id="470" name="TextBox 22_1"/>
            <p:cNvSpPr/>
            <p:nvPr/>
          </p:nvSpPr>
          <p:spPr>
            <a:xfrm>
              <a:off x="4737960" y="5363280"/>
              <a:ext cx="1291320" cy="302760"/>
            </a:xfrm>
            <a:prstGeom prst="rect">
              <a:avLst/>
            </a:prstGeom>
            <a:solidFill>
              <a:srgbClr val="88b5e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AD e</a:t>
              </a:r>
              <a:r>
                <a:rPr b="1" lang="en-CH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-cooling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471" name="Straight Arrow Connector 23_1"/>
            <p:cNvSpPr/>
            <p:nvPr/>
          </p:nvSpPr>
          <p:spPr>
            <a:xfrm flipV="1">
              <a:off x="5384880" y="4647240"/>
              <a:ext cx="360" cy="711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2" name="Straight Arrow Connector 24_1"/>
            <p:cNvSpPr/>
            <p:nvPr/>
          </p:nvSpPr>
          <p:spPr>
            <a:xfrm flipV="1">
              <a:off x="5384880" y="4988880"/>
              <a:ext cx="577440" cy="368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73" name="Group 25_1"/>
          <p:cNvGrpSpPr/>
          <p:nvPr/>
        </p:nvGrpSpPr>
        <p:grpSpPr>
          <a:xfrm>
            <a:off x="7723080" y="4565880"/>
            <a:ext cx="1631160" cy="1082160"/>
            <a:chOff x="7723080" y="4565880"/>
            <a:chExt cx="1631160" cy="1082160"/>
          </a:xfrm>
        </p:grpSpPr>
        <p:sp>
          <p:nvSpPr>
            <p:cNvPr id="474" name="TextBox 26_1"/>
            <p:cNvSpPr/>
            <p:nvPr/>
          </p:nvSpPr>
          <p:spPr>
            <a:xfrm>
              <a:off x="7723080" y="4565880"/>
              <a:ext cx="1631160" cy="302760"/>
            </a:xfrm>
            <a:prstGeom prst="rect">
              <a:avLst/>
            </a:prstGeom>
            <a:solidFill>
              <a:srgbClr val="88b5e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ELENA e</a:t>
              </a:r>
              <a:r>
                <a:rPr b="1" lang="en-CH" sz="14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-cooling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475" name="Straight Arrow Connector 27_1"/>
            <p:cNvSpPr/>
            <p:nvPr/>
          </p:nvSpPr>
          <p:spPr>
            <a:xfrm flipH="1">
              <a:off x="8006400" y="4873680"/>
              <a:ext cx="528840" cy="414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6" name="Straight Arrow Connector 28_1"/>
            <p:cNvSpPr/>
            <p:nvPr/>
          </p:nvSpPr>
          <p:spPr>
            <a:xfrm>
              <a:off x="8539560" y="4873680"/>
              <a:ext cx="553320" cy="774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rgbClr val="0033a0"/>
            </a:solidFill>
            <a:ln w="28440">
              <a:solidFill>
                <a:srgbClr val="1c446a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77" name="TextBox 29_1"/>
          <p:cNvSpPr/>
          <p:nvPr/>
        </p:nvSpPr>
        <p:spPr>
          <a:xfrm>
            <a:off x="7339680" y="2601000"/>
            <a:ext cx="18673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ELENA Cooling and</a:t>
            </a:r>
            <a:br/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Deceleration</a:t>
            </a:r>
            <a:endParaRPr b="0" lang="fr-FR" sz="1400" spc="-1" strike="noStrike">
              <a:latin typeface="Arial"/>
            </a:endParaRPr>
          </a:p>
        </p:txBody>
      </p:sp>
      <p:grpSp>
        <p:nvGrpSpPr>
          <p:cNvPr id="478" name="Group 69_1"/>
          <p:cNvGrpSpPr/>
          <p:nvPr/>
        </p:nvGrpSpPr>
        <p:grpSpPr>
          <a:xfrm>
            <a:off x="9736560" y="2643840"/>
            <a:ext cx="1265040" cy="2003040"/>
            <a:chOff x="9736560" y="2643840"/>
            <a:chExt cx="1265040" cy="2003040"/>
          </a:xfrm>
        </p:grpSpPr>
        <p:sp>
          <p:nvSpPr>
            <p:cNvPr id="479" name="Freeform 38_1"/>
            <p:cNvSpPr/>
            <p:nvPr/>
          </p:nvSpPr>
          <p:spPr>
            <a:xfrm>
              <a:off x="9736560" y="3066120"/>
              <a:ext cx="1265040" cy="1580760"/>
            </a:xfrm>
            <a:custGeom>
              <a:avLst/>
              <a:gdLst/>
              <a:ahLst/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60">
              <a:solidFill>
                <a:srgbClr val="303030"/>
              </a:solidFill>
              <a:prstDash val="sysDash"/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0" name="TextBox 39_1"/>
            <p:cNvSpPr/>
            <p:nvPr/>
          </p:nvSpPr>
          <p:spPr>
            <a:xfrm>
              <a:off x="9926280" y="2643840"/>
              <a:ext cx="887400" cy="302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marL="14400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e2235"/>
                  </a:solidFill>
                  <a:latin typeface="Arial"/>
                  <a:ea typeface="DejaVu Sans"/>
                </a:rPr>
                <a:t>to users</a:t>
              </a:r>
              <a:endParaRPr b="0" lang="fr-FR" sz="1400" spc="-1" strike="noStrike">
                <a:latin typeface="Arial"/>
              </a:endParaRPr>
            </a:p>
          </p:txBody>
        </p:sp>
      </p:grpSp>
      <p:sp>
        <p:nvSpPr>
          <p:cNvPr id="481" name="Straight Arrow Connector 41_1"/>
          <p:cNvSpPr/>
          <p:nvPr/>
        </p:nvSpPr>
        <p:spPr>
          <a:xfrm>
            <a:off x="1514520" y="5816160"/>
            <a:ext cx="10116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33a0"/>
          </a:solidFill>
          <a:ln w="12600">
            <a:solidFill>
              <a:srgbClr val="30303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2" name="Straight Arrow Connector 42_1"/>
          <p:cNvSpPr/>
          <p:nvPr/>
        </p:nvSpPr>
        <p:spPr>
          <a:xfrm flipV="1">
            <a:off x="1622520" y="3270240"/>
            <a:ext cx="360" cy="2692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33a0"/>
          </a:solidFill>
          <a:ln w="12600">
            <a:solidFill>
              <a:srgbClr val="30303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3" name="Rectangle 43_1"/>
          <p:cNvSpPr/>
          <p:nvPr/>
        </p:nvSpPr>
        <p:spPr>
          <a:xfrm>
            <a:off x="2219760" y="3835080"/>
            <a:ext cx="105840" cy="1977840"/>
          </a:xfrm>
          <a:prstGeom prst="rect">
            <a:avLst/>
          </a:prstGeom>
          <a:solidFill>
            <a:srgbClr val="0033a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4" name="TextBox 44_1"/>
          <p:cNvSpPr/>
          <p:nvPr/>
        </p:nvSpPr>
        <p:spPr>
          <a:xfrm>
            <a:off x="1360800" y="3103200"/>
            <a:ext cx="31752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p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85" name="Rectangle 45_1"/>
          <p:cNvSpPr/>
          <p:nvPr/>
        </p:nvSpPr>
        <p:spPr>
          <a:xfrm>
            <a:off x="1822680" y="3560400"/>
            <a:ext cx="105840" cy="2253600"/>
          </a:xfrm>
          <a:prstGeom prst="rect">
            <a:avLst/>
          </a:prstGeom>
          <a:solidFill>
            <a:srgbClr val="0033a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6" name="TextBox 46_1"/>
          <p:cNvSpPr/>
          <p:nvPr/>
        </p:nvSpPr>
        <p:spPr>
          <a:xfrm rot="19039200">
            <a:off x="1503360" y="5858280"/>
            <a:ext cx="53856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CH" sz="900" spc="-1" strike="noStrike">
                <a:solidFill>
                  <a:srgbClr val="2f2f2f"/>
                </a:solidFill>
                <a:latin typeface="Arial"/>
                <a:ea typeface="DejaVu Sans"/>
              </a:rPr>
              <a:t>PS eje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487" name="TextBox 47_1"/>
          <p:cNvSpPr/>
          <p:nvPr/>
        </p:nvSpPr>
        <p:spPr>
          <a:xfrm rot="19039200">
            <a:off x="1769760" y="5862600"/>
            <a:ext cx="78552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>
              <a:lnSpc>
                <a:spcPct val="100000"/>
              </a:lnSpc>
            </a:pPr>
            <a:r>
              <a:rPr b="1" lang="en-CH" sz="900" spc="-1" strike="noStrike">
                <a:solidFill>
                  <a:srgbClr val="2f2f2f"/>
                </a:solidFill>
                <a:latin typeface="Arial"/>
                <a:ea typeface="DejaVu Sans"/>
              </a:rPr>
              <a:t>FTA9053</a:t>
            </a:r>
            <a:endParaRPr b="0" lang="fr-FR" sz="900" spc="-1" strike="noStrike">
              <a:latin typeface="Arial"/>
            </a:endParaRPr>
          </a:p>
          <a:p>
            <a:pPr marL="14400">
              <a:lnSpc>
                <a:spcPct val="100000"/>
              </a:lnSpc>
            </a:pPr>
            <a:r>
              <a:rPr b="1" lang="en-CH" sz="900" spc="-1" strike="noStrike">
                <a:solidFill>
                  <a:srgbClr val="2f2f2f"/>
                </a:solidFill>
                <a:latin typeface="Arial"/>
                <a:ea typeface="DejaVu Sans"/>
              </a:rPr>
              <a:t>(AD target)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488" name="Freeform 48_1"/>
          <p:cNvSpPr/>
          <p:nvPr/>
        </p:nvSpPr>
        <p:spPr>
          <a:xfrm>
            <a:off x="3473640" y="3138120"/>
            <a:ext cx="2588040" cy="740160"/>
          </a:xfrm>
          <a:custGeom>
            <a:avLst/>
            <a:gdLst/>
            <a:ahLst/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60">
            <a:solidFill>
              <a:srgbClr val="30303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9" name="Freeform 49_1"/>
          <p:cNvSpPr/>
          <p:nvPr/>
        </p:nvSpPr>
        <p:spPr>
          <a:xfrm>
            <a:off x="6648120" y="3395520"/>
            <a:ext cx="3024360" cy="740160"/>
          </a:xfrm>
          <a:custGeom>
            <a:avLst/>
            <a:gdLst/>
            <a:ahLst/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60">
            <a:solidFill>
              <a:srgbClr val="30303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90" name="Freeform 50_1"/>
          <p:cNvSpPr/>
          <p:nvPr/>
        </p:nvSpPr>
        <p:spPr>
          <a:xfrm>
            <a:off x="6096240" y="3232080"/>
            <a:ext cx="499320" cy="512640"/>
          </a:xfrm>
          <a:custGeom>
            <a:avLst/>
            <a:gdLst/>
            <a:ahLst/>
            <a:rect l="l" t="t" r="r" b="b"/>
            <a:pathLst>
              <a:path w="2409986" h="1209804">
                <a:moveTo>
                  <a:pt x="0" y="930834"/>
                </a:moveTo>
                <a:cubicBezTo>
                  <a:pt x="341079" y="291529"/>
                  <a:pt x="661379" y="5516"/>
                  <a:pt x="1270861" y="56"/>
                </a:cubicBezTo>
                <a:cubicBezTo>
                  <a:pt x="1880343" y="-5404"/>
                  <a:pt x="2197119" y="383991"/>
                  <a:pt x="2409986" y="1209804"/>
                </a:cubicBezTo>
              </a:path>
            </a:pathLst>
          </a:custGeom>
          <a:noFill/>
          <a:ln w="38160">
            <a:solidFill>
              <a:srgbClr val="303030"/>
            </a:solidFill>
            <a:prstDash val="sysDash"/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91" name="TextBox 51_1"/>
          <p:cNvSpPr/>
          <p:nvPr/>
        </p:nvSpPr>
        <p:spPr>
          <a:xfrm>
            <a:off x="5770440" y="2601000"/>
            <a:ext cx="11664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marL="14400" algn="ctr">
              <a:lnSpc>
                <a:spcPct val="100000"/>
              </a:lnSpc>
            </a:pPr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Transfer to </a:t>
            </a:r>
            <a:endParaRPr b="0" lang="fr-FR" sz="1400" spc="-1" strike="noStrike">
              <a:latin typeface="Arial"/>
            </a:endParaRPr>
          </a:p>
          <a:p>
            <a:pPr marL="14400" algn="ctr">
              <a:lnSpc>
                <a:spcPct val="100000"/>
              </a:lnSpc>
            </a:pPr>
            <a:r>
              <a:rPr b="1" lang="en-CH" sz="1400" spc="-1" strike="noStrike">
                <a:solidFill>
                  <a:srgbClr val="2f2f2f"/>
                </a:solidFill>
                <a:latin typeface="Arial"/>
                <a:ea typeface="DejaVu Sans"/>
              </a:rPr>
              <a:t>ELENA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492" name="TextBox 53_1"/>
          <p:cNvSpPr/>
          <p:nvPr/>
        </p:nvSpPr>
        <p:spPr>
          <a:xfrm>
            <a:off x="1101600" y="3422160"/>
            <a:ext cx="546120" cy="2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14400" algn="r">
              <a:lnSpc>
                <a:spcPct val="100000"/>
              </a:lnSpc>
            </a:pPr>
            <a:r>
              <a:rPr b="1" lang="en-CH" sz="1100" spc="-1" strike="noStrike">
                <a:solidFill>
                  <a:srgbClr val="2f2f2f"/>
                </a:solidFill>
                <a:latin typeface="Arial"/>
                <a:ea typeface="DejaVu Sans"/>
              </a:rPr>
              <a:t>2e13</a:t>
            </a:r>
            <a:endParaRPr b="0" lang="fr-FR" sz="1100" spc="-1" strike="noStrike">
              <a:latin typeface="Arial"/>
            </a:endParaRPr>
          </a:p>
        </p:txBody>
      </p:sp>
      <p:sp>
        <p:nvSpPr>
          <p:cNvPr id="493" name="TextBox 54_1"/>
          <p:cNvSpPr/>
          <p:nvPr/>
        </p:nvSpPr>
        <p:spPr>
          <a:xfrm>
            <a:off x="971640" y="3709080"/>
            <a:ext cx="677880" cy="2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14400" algn="r">
              <a:lnSpc>
                <a:spcPct val="100000"/>
              </a:lnSpc>
            </a:pPr>
            <a:r>
              <a:rPr b="1" lang="en-CH" sz="1100" spc="-1" strike="noStrike">
                <a:solidFill>
                  <a:srgbClr val="2f2f2f"/>
                </a:solidFill>
                <a:latin typeface="Arial"/>
                <a:ea typeface="DejaVu Sans"/>
              </a:rPr>
              <a:t>1.8e13</a:t>
            </a:r>
            <a:endParaRPr b="0" lang="fr-FR" sz="1100" spc="-1" strike="noStrike">
              <a:latin typeface="Arial"/>
            </a:endParaRPr>
          </a:p>
        </p:txBody>
      </p:sp>
      <p:sp>
        <p:nvSpPr>
          <p:cNvPr id="494" name="Straight Connector 56_1"/>
          <p:cNvSpPr/>
          <p:nvPr/>
        </p:nvSpPr>
        <p:spPr>
          <a:xfrm>
            <a:off x="1587240" y="3548520"/>
            <a:ext cx="72000" cy="360"/>
          </a:xfrm>
          <a:prstGeom prst="line">
            <a:avLst/>
          </a:prstGeom>
          <a:ln w="12600">
            <a:solidFill>
              <a:srgbClr val="191919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5" name="Straight Connector 57_1"/>
          <p:cNvSpPr/>
          <p:nvPr/>
        </p:nvSpPr>
        <p:spPr>
          <a:xfrm>
            <a:off x="1587960" y="3837960"/>
            <a:ext cx="72000" cy="360"/>
          </a:xfrm>
          <a:prstGeom prst="line">
            <a:avLst/>
          </a:prstGeom>
          <a:ln w="12600">
            <a:solidFill>
              <a:srgbClr val="191919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6" name="Slide Number Placeholder 4_7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B99C4CC4-0A6C-43DD-8FD5-CCAE99689606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4</a:t>
            </a:fld>
            <a:endParaRPr b="0" lang="fr-FR" sz="850" spc="-1" strike="noStrike">
              <a:latin typeface="Arial"/>
            </a:endParaRPr>
          </a:p>
        </p:txBody>
      </p:sp>
      <p:grpSp>
        <p:nvGrpSpPr>
          <p:cNvPr id="497" name=""/>
          <p:cNvGrpSpPr/>
          <p:nvPr/>
        </p:nvGrpSpPr>
        <p:grpSpPr>
          <a:xfrm>
            <a:off x="8656560" y="3744000"/>
            <a:ext cx="1223280" cy="289440"/>
            <a:chOff x="8656560" y="3744000"/>
            <a:chExt cx="1223280" cy="289440"/>
          </a:xfrm>
        </p:grpSpPr>
        <p:sp>
          <p:nvSpPr>
            <p:cNvPr id="498" name=""/>
            <p:cNvSpPr/>
            <p:nvPr/>
          </p:nvSpPr>
          <p:spPr>
            <a:xfrm>
              <a:off x="8842320" y="3744000"/>
              <a:ext cx="1037520" cy="289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e2235"/>
                  </a:solidFill>
                  <a:latin typeface="Arial"/>
                  <a:ea typeface="DejaVu Sans"/>
                </a:rPr>
                <a:t> </a:t>
              </a:r>
              <a:r>
                <a:rPr b="0" lang="en-US" sz="1100" spc="-1" strike="noStrike">
                  <a:solidFill>
                    <a:srgbClr val="0e2235"/>
                  </a:solidFill>
                  <a:latin typeface="Arial"/>
                  <a:ea typeface="DejaVu Sans"/>
                </a:rPr>
                <a:t>momemtum</a:t>
              </a:r>
              <a:endParaRPr b="0" lang="fr-FR" sz="1100" spc="-1" strike="noStrike">
                <a:latin typeface="Arial"/>
              </a:endParaRPr>
            </a:p>
          </p:txBody>
        </p:sp>
        <p:sp>
          <p:nvSpPr>
            <p:cNvPr id="499" name=""/>
            <p:cNvSpPr/>
            <p:nvPr/>
          </p:nvSpPr>
          <p:spPr>
            <a:xfrm>
              <a:off x="8656560" y="3911760"/>
              <a:ext cx="296640" cy="360"/>
            </a:xfrm>
            <a:prstGeom prst="line">
              <a:avLst/>
            </a:prstGeom>
            <a:ln w="0">
              <a:solidFill>
                <a:srgbClr val="ff3366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" name=""/>
          <p:cNvGrpSpPr/>
          <p:nvPr/>
        </p:nvGrpSpPr>
        <p:grpSpPr>
          <a:xfrm>
            <a:off x="0" y="1206720"/>
            <a:ext cx="8157600" cy="5216400"/>
            <a:chOff x="0" y="1206720"/>
            <a:chExt cx="8157600" cy="5216400"/>
          </a:xfrm>
        </p:grpSpPr>
        <p:pic>
          <p:nvPicPr>
            <p:cNvPr id="501" name="Content Placeholder 7" descr="A map of a train&#10;&#10;Description automatically generated"/>
            <p:cNvPicPr/>
            <p:nvPr/>
          </p:nvPicPr>
          <p:blipFill>
            <a:blip r:embed="rId1"/>
            <a:srcRect l="448" t="-99" r="8504" b="22733"/>
            <a:stretch/>
          </p:blipFill>
          <p:spPr>
            <a:xfrm>
              <a:off x="505080" y="1486440"/>
              <a:ext cx="7572960" cy="4551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02" name="Freeform 44_1"/>
            <p:cNvSpPr/>
            <p:nvPr/>
          </p:nvSpPr>
          <p:spPr>
            <a:xfrm>
              <a:off x="3258360" y="1631880"/>
              <a:ext cx="1383120" cy="1078560"/>
            </a:xfrm>
            <a:custGeom>
              <a:avLst/>
              <a:gdLst/>
              <a:ahLst/>
              <a:rect l="l" t="t" r="r" b="b"/>
              <a:pathLst>
                <a:path w="1385455" h="1080655">
                  <a:moveTo>
                    <a:pt x="1385455" y="886691"/>
                  </a:moveTo>
                  <a:lnTo>
                    <a:pt x="429491" y="1080655"/>
                  </a:lnTo>
                  <a:lnTo>
                    <a:pt x="0" y="803564"/>
                  </a:lnTo>
                  <a:lnTo>
                    <a:pt x="263237" y="138546"/>
                  </a:lnTo>
                  <a:lnTo>
                    <a:pt x="900546" y="0"/>
                  </a:lnTo>
                  <a:lnTo>
                    <a:pt x="1330037" y="387928"/>
                  </a:lnTo>
                  <a:lnTo>
                    <a:pt x="1385455" y="886691"/>
                  </a:lnTo>
                  <a:close/>
                </a:path>
              </a:pathLst>
            </a:custGeom>
            <a:solidFill>
              <a:srgbClr val="ffffff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503" name="Group 41_1"/>
            <p:cNvGrpSpPr/>
            <p:nvPr/>
          </p:nvGrpSpPr>
          <p:grpSpPr>
            <a:xfrm>
              <a:off x="272160" y="3085920"/>
              <a:ext cx="3086280" cy="3035520"/>
              <a:chOff x="272160" y="3085920"/>
              <a:chExt cx="3086280" cy="3035520"/>
            </a:xfrm>
          </p:grpSpPr>
          <p:sp>
            <p:nvSpPr>
              <p:cNvPr id="504" name="Freeform 11_1"/>
              <p:cNvSpPr/>
              <p:nvPr/>
            </p:nvSpPr>
            <p:spPr>
              <a:xfrm rot="430800">
                <a:off x="1321560" y="3132000"/>
                <a:ext cx="76176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db91d3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05" name="Freeform 13_1"/>
              <p:cNvSpPr/>
              <p:nvPr/>
            </p:nvSpPr>
            <p:spPr>
              <a:xfrm rot="4032600">
                <a:off x="2665440" y="4208040"/>
                <a:ext cx="76104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db91d3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06" name="Freeform 14_1"/>
              <p:cNvSpPr/>
              <p:nvPr/>
            </p:nvSpPr>
            <p:spPr>
              <a:xfrm rot="14788800">
                <a:off x="207360" y="4677480"/>
                <a:ext cx="76140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db91d3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07" name="Freeform 15_2"/>
              <p:cNvSpPr/>
              <p:nvPr/>
            </p:nvSpPr>
            <p:spPr>
              <a:xfrm rot="11247000">
                <a:off x="1536480" y="5715720"/>
                <a:ext cx="76176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db91d3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508" name="Group 42_1"/>
            <p:cNvGrpSpPr/>
            <p:nvPr/>
          </p:nvGrpSpPr>
          <p:grpSpPr>
            <a:xfrm>
              <a:off x="591480" y="2888280"/>
              <a:ext cx="6642360" cy="3352320"/>
              <a:chOff x="591480" y="2888280"/>
              <a:chExt cx="6642360" cy="3352320"/>
            </a:xfrm>
          </p:grpSpPr>
          <p:sp>
            <p:nvSpPr>
              <p:cNvPr id="509" name="Freeform 16_1"/>
              <p:cNvSpPr/>
              <p:nvPr/>
            </p:nvSpPr>
            <p:spPr>
              <a:xfrm rot="10353000">
                <a:off x="611280" y="5834880"/>
                <a:ext cx="76140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4d90d0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0" name="Freeform 17_1"/>
              <p:cNvSpPr/>
              <p:nvPr/>
            </p:nvSpPr>
            <p:spPr>
              <a:xfrm rot="21262200">
                <a:off x="3193560" y="2924280"/>
                <a:ext cx="76140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4d90d0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1" name="Freeform 18_1"/>
              <p:cNvSpPr/>
              <p:nvPr/>
            </p:nvSpPr>
            <p:spPr>
              <a:xfrm rot="2638800">
                <a:off x="4914720" y="3195000"/>
                <a:ext cx="761400" cy="35784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4d90d0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2" name="Freeform 19_1"/>
              <p:cNvSpPr/>
              <p:nvPr/>
            </p:nvSpPr>
            <p:spPr>
              <a:xfrm rot="2322000">
                <a:off x="6443640" y="3415680"/>
                <a:ext cx="761760" cy="358200"/>
              </a:xfrm>
              <a:custGeom>
                <a:avLst/>
                <a:gdLst/>
                <a:ahLst/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rgbClr val="4d90d0"/>
              </a:solidFill>
              <a:ln w="12600">
                <a:solidFill>
                  <a:srgbClr val="001646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513" name="Freeform 20_1"/>
            <p:cNvSpPr/>
            <p:nvPr/>
          </p:nvSpPr>
          <p:spPr>
            <a:xfrm rot="5280000">
              <a:off x="2791800" y="1853640"/>
              <a:ext cx="938520" cy="1066680"/>
            </a:xfrm>
            <a:custGeom>
              <a:avLst/>
              <a:gdLst/>
              <a:ahLst/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rgbClr val="ed9e84"/>
            </a:solidFill>
            <a:ln w="12600">
              <a:solidFill>
                <a:srgbClr val="00164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4" name="TextBox 30_1"/>
            <p:cNvSpPr/>
            <p:nvPr/>
          </p:nvSpPr>
          <p:spPr>
            <a:xfrm rot="550800">
              <a:off x="916200" y="1290240"/>
              <a:ext cx="1062000" cy="18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200" spc="-1" strike="noStrike">
                  <a:solidFill>
                    <a:srgbClr val="7c7c7c"/>
                  </a:solidFill>
                  <a:latin typeface="Arial"/>
                  <a:ea typeface="DejaVu Sans"/>
                </a:rPr>
                <a:t>P</a:t>
              </a:r>
              <a:r>
                <a:rPr b="1" lang="en-CH" sz="1200" spc="-1" strike="noStrike">
                  <a:solidFill>
                    <a:srgbClr val="7c7c7c"/>
                  </a:solidFill>
                  <a:latin typeface="Arial"/>
                  <a:ea typeface="DejaVu Sans"/>
                </a:rPr>
                <a:t>bars from AD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515" name="Straight Connector 32_1"/>
            <p:cNvSpPr/>
            <p:nvPr/>
          </p:nvSpPr>
          <p:spPr>
            <a:xfrm flipH="1" flipV="1">
              <a:off x="660600" y="1371960"/>
              <a:ext cx="1773720" cy="311040"/>
            </a:xfrm>
            <a:prstGeom prst="line">
              <a:avLst/>
            </a:prstGeom>
            <a:ln w="57240">
              <a:solidFill>
                <a:srgbClr val="7c7c7c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6" name="TextBox 40_1"/>
            <p:cNvSpPr/>
            <p:nvPr/>
          </p:nvSpPr>
          <p:spPr>
            <a:xfrm rot="18511200">
              <a:off x="3134880" y="2631240"/>
              <a:ext cx="447840" cy="18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US" sz="600" spc="-1" strike="noStrike">
                  <a:solidFill>
                    <a:srgbClr val="7c7c7c"/>
                  </a:solidFill>
                  <a:latin typeface="Arial"/>
                  <a:ea typeface="DejaVu Sans"/>
                </a:rPr>
                <a:t>H</a:t>
              </a:r>
              <a:r>
                <a:rPr b="1" lang="en-US" sz="600" spc="-1" strike="noStrike" baseline="30000">
                  <a:solidFill>
                    <a:srgbClr val="7c7c7c"/>
                  </a:solidFill>
                  <a:latin typeface="Arial"/>
                  <a:ea typeface="DejaVu Sans"/>
                </a:rPr>
                <a:t>-</a:t>
              </a:r>
              <a:r>
                <a:rPr b="1" lang="en-CH" sz="600" spc="-1" strike="noStrike">
                  <a:solidFill>
                    <a:srgbClr val="7c7c7c"/>
                  </a:solidFill>
                  <a:latin typeface="Arial"/>
                  <a:ea typeface="DejaVu Sans"/>
                </a:rPr>
                <a:t> from </a:t>
              </a:r>
              <a:br/>
              <a:r>
                <a:rPr b="1" lang="en-CH" sz="600" spc="-1" strike="noStrike">
                  <a:solidFill>
                    <a:srgbClr val="7c7c7c"/>
                  </a:solidFill>
                  <a:latin typeface="Arial"/>
                  <a:ea typeface="DejaVu Sans"/>
                </a:rPr>
                <a:t>local source</a:t>
              </a:r>
              <a:endParaRPr b="0" lang="fr-FR" sz="600" spc="-1" strike="noStrike">
                <a:latin typeface="Arial"/>
              </a:endParaRPr>
            </a:p>
          </p:txBody>
        </p:sp>
        <p:sp>
          <p:nvSpPr>
            <p:cNvPr id="517" name="Freeform 43_1"/>
            <p:cNvSpPr/>
            <p:nvPr/>
          </p:nvSpPr>
          <p:spPr>
            <a:xfrm>
              <a:off x="6995880" y="2445840"/>
              <a:ext cx="1161720" cy="2013840"/>
            </a:xfrm>
            <a:custGeom>
              <a:avLst/>
              <a:gdLst/>
              <a:ahLst/>
              <a:rect l="l" t="t" r="r" b="b"/>
              <a:pathLst>
                <a:path w="1163782" h="2015836">
                  <a:moveTo>
                    <a:pt x="1153391" y="0"/>
                  </a:moveTo>
                  <a:cubicBezTo>
                    <a:pt x="1156855" y="671945"/>
                    <a:pt x="1160318" y="1343891"/>
                    <a:pt x="1163782" y="2015836"/>
                  </a:cubicBezTo>
                  <a:lnTo>
                    <a:pt x="62345" y="1267691"/>
                  </a:lnTo>
                  <a:lnTo>
                    <a:pt x="0" y="872836"/>
                  </a:lnTo>
                  <a:lnTo>
                    <a:pt x="124691" y="602673"/>
                  </a:lnTo>
                  <a:lnTo>
                    <a:pt x="1153391" y="0"/>
                  </a:lnTo>
                  <a:close/>
                </a:path>
              </a:pathLst>
            </a:custGeom>
            <a:solidFill>
              <a:srgbClr val="ffffff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518" name="Picture 52_1" descr=""/>
            <p:cNvPicPr/>
            <p:nvPr/>
          </p:nvPicPr>
          <p:blipFill>
            <a:blip r:embed="rId2"/>
            <a:stretch/>
          </p:blipFill>
          <p:spPr>
            <a:xfrm>
              <a:off x="6068520" y="5045400"/>
              <a:ext cx="344520" cy="373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19" name="Picture 53_1" descr=""/>
            <p:cNvPicPr/>
            <p:nvPr/>
          </p:nvPicPr>
          <p:blipFill>
            <a:blip r:embed="rId3"/>
            <a:stretch/>
          </p:blipFill>
          <p:spPr>
            <a:xfrm>
              <a:off x="0" y="5667120"/>
              <a:ext cx="420840" cy="420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0" name="Picture 2_1" descr=""/>
            <p:cNvPicPr/>
            <p:nvPr/>
          </p:nvPicPr>
          <p:blipFill>
            <a:blip r:embed="rId4"/>
            <a:stretch/>
          </p:blipFill>
          <p:spPr>
            <a:xfrm>
              <a:off x="4459680" y="4822560"/>
              <a:ext cx="346320" cy="220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1" name="Grafik 7_1" descr=""/>
            <p:cNvPicPr/>
            <p:nvPr/>
          </p:nvPicPr>
          <p:blipFill>
            <a:blip r:embed="rId5"/>
            <a:stretch/>
          </p:blipFill>
          <p:spPr>
            <a:xfrm>
              <a:off x="6995880" y="3693960"/>
              <a:ext cx="371520" cy="205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2" name="Picture 57_1" descr=""/>
            <p:cNvPicPr/>
            <p:nvPr/>
          </p:nvPicPr>
          <p:blipFill>
            <a:blip r:embed="rId6"/>
            <a:stretch/>
          </p:blipFill>
          <p:spPr>
            <a:xfrm>
              <a:off x="6948000" y="3087000"/>
              <a:ext cx="782640" cy="219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23" name="Picture 58_1" descr=""/>
            <p:cNvPicPr/>
            <p:nvPr/>
          </p:nvPicPr>
          <p:blipFill>
            <a:blip r:embed="rId7"/>
            <a:stretch/>
          </p:blipFill>
          <p:spPr>
            <a:xfrm>
              <a:off x="518760" y="6136200"/>
              <a:ext cx="421200" cy="2869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24" name="Title 2_7"/>
          <p:cNvSpPr/>
          <p:nvPr/>
        </p:nvSpPr>
        <p:spPr>
          <a:xfrm>
            <a:off x="408240" y="37404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33a0"/>
                </a:solidFill>
                <a:latin typeface="Arial"/>
                <a:ea typeface="DejaVu Sans"/>
              </a:rPr>
              <a:t>Beam Delivery to Users today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25" name="Content Placeholder 9_2"/>
          <p:cNvSpPr/>
          <p:nvPr/>
        </p:nvSpPr>
        <p:spPr>
          <a:xfrm>
            <a:off x="7932600" y="604800"/>
            <a:ext cx="4074480" cy="581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1800" spc="-1" strike="noStrike">
                <a:solidFill>
                  <a:srgbClr val="2f2f2f"/>
                </a:solidFill>
                <a:latin typeface="Arial"/>
                <a:ea typeface="DejaVu Sans"/>
              </a:rPr>
              <a:t>AD produces 1 bunch at 5.3 MeV</a:t>
            </a:r>
            <a:endParaRPr b="0" lang="fr-FR" sz="18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1" lang="en-CH" sz="1800" spc="-1" strike="noStrike">
                <a:solidFill>
                  <a:srgbClr val="2f2f2f"/>
                </a:solidFill>
                <a:latin typeface="Arial"/>
                <a:ea typeface="DejaVu Sans"/>
              </a:rPr>
              <a:t>ELENA 4 bunches at 100 keV</a:t>
            </a:r>
            <a:endParaRPr b="0" lang="fr-FR" sz="1800" spc="-1" strike="noStrike">
              <a:latin typeface="Arial"/>
            </a:endParaRPr>
          </a:p>
          <a:p>
            <a:pPr lvl="1" marL="492120" indent="-165960">
              <a:lnSpc>
                <a:spcPct val="100000"/>
              </a:lnSpc>
              <a:buClr>
                <a:srgbClr val="2f2f2f"/>
              </a:buClr>
              <a:buFont typeface="Arial"/>
              <a:buChar char="•"/>
            </a:pP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&lt;150 ns FWHM</a:t>
            </a:r>
            <a:endParaRPr b="0" lang="fr-FR" sz="1600" spc="-1" strike="noStrike">
              <a:latin typeface="Arial"/>
            </a:endParaRPr>
          </a:p>
          <a:p>
            <a:pPr lvl="1" marL="492120" indent="-165960">
              <a:lnSpc>
                <a:spcPct val="100000"/>
              </a:lnSpc>
              <a:buClr>
                <a:srgbClr val="2f2f2f"/>
              </a:buClr>
              <a:buFont typeface="Arial"/>
              <a:buChar char="•"/>
            </a:pP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&lt;6e-4 RMS dp/p</a:t>
            </a:r>
            <a:endParaRPr b="0" lang="fr-FR" sz="1600" spc="-1" strike="noStrike">
              <a:latin typeface="Arial"/>
            </a:endParaRPr>
          </a:p>
          <a:p>
            <a:pPr lvl="1" marL="492120" indent="-165960">
              <a:lnSpc>
                <a:spcPct val="100000"/>
              </a:lnSpc>
              <a:buClr>
                <a:srgbClr val="2f2f2f"/>
              </a:buClr>
              <a:buFont typeface="Arial"/>
              <a:buChar char="•"/>
            </a:pPr>
            <a:r>
              <a:rPr b="0" lang="en-CH" sz="1600" spc="-1" strike="noStrike">
                <a:solidFill>
                  <a:srgbClr val="2f2f2f"/>
                </a:solidFill>
                <a:latin typeface="Arial"/>
                <a:ea typeface="DejaVu Sans"/>
              </a:rPr>
              <a:t>&lt;2.5 um emittances </a:t>
            </a:r>
            <a:endParaRPr b="0" lang="fr-FR" sz="1600" spc="-1" strike="noStrike">
              <a:latin typeface="Arial"/>
            </a:endParaRPr>
          </a:p>
          <a:p>
            <a:pPr marL="343080" indent="-340920">
              <a:lnSpc>
                <a:spcPct val="90000"/>
              </a:lnSpc>
              <a:spcBef>
                <a:spcPts val="1001"/>
              </a:spcBef>
              <a:buClr>
                <a:srgbClr val="2f2f2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Up to </a:t>
            </a:r>
            <a:r>
              <a:rPr b="1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4 experiments served at the same time </a:t>
            </a:r>
            <a:r>
              <a:rPr b="0" lang="en-US" sz="1800" spc="-1" strike="noStrike">
                <a:solidFill>
                  <a:srgbClr val="2f2f2f"/>
                </a:solidFill>
                <a:latin typeface="Arial"/>
                <a:ea typeface="DejaVu Sans"/>
              </a:rPr>
              <a:t>with up to 1.3e7 pbars/bunch</a:t>
            </a:r>
            <a:endParaRPr b="0" lang="fr-FR" sz="1800" spc="-1" strike="noStrike">
              <a:latin typeface="Arial"/>
            </a:endParaRPr>
          </a:p>
          <a:p>
            <a:pPr lvl="1" marL="492120" indent="-1659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24/7 beam availability was the key game changer for AD users</a:t>
            </a:r>
            <a:endParaRPr b="0" lang="fr-FR" sz="17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700" spc="-1" strike="noStrike">
                <a:solidFill>
                  <a:srgbClr val="2f2f2f"/>
                </a:solidFill>
                <a:latin typeface="Arial"/>
                <a:ea typeface="DejaVu Sans"/>
              </a:rPr>
              <a:t>bunches “wasted” when less than 4 users requesting at the same time:</a:t>
            </a:r>
            <a:endParaRPr b="0" lang="fr-FR" sz="1700" spc="-1" strike="noStrike">
              <a:latin typeface="Arial"/>
            </a:endParaRPr>
          </a:p>
          <a:p>
            <a:pPr lvl="1" marL="492120" indent="-16596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2f2f2f"/>
                </a:solidFill>
                <a:latin typeface="Arial"/>
                <a:ea typeface="DejaVu Sans"/>
              </a:rPr>
              <a:t>Installation of beam test line TELMAX</a:t>
            </a:r>
            <a:endParaRPr b="0" lang="fr-FR" sz="1600" spc="-1" strike="noStrike">
              <a:latin typeface="Arial"/>
            </a:endParaRPr>
          </a:p>
        </p:txBody>
      </p:sp>
      <p:grpSp>
        <p:nvGrpSpPr>
          <p:cNvPr id="526" name="Group 49_0"/>
          <p:cNvGrpSpPr/>
          <p:nvPr/>
        </p:nvGrpSpPr>
        <p:grpSpPr>
          <a:xfrm>
            <a:off x="3365280" y="1101960"/>
            <a:ext cx="4373280" cy="1785960"/>
            <a:chOff x="3365280" y="1101960"/>
            <a:chExt cx="4373280" cy="1785960"/>
          </a:xfrm>
        </p:grpSpPr>
        <p:sp>
          <p:nvSpPr>
            <p:cNvPr id="527" name="TextBox 45_0"/>
            <p:cNvSpPr/>
            <p:nvPr/>
          </p:nvSpPr>
          <p:spPr>
            <a:xfrm>
              <a:off x="4382640" y="1101960"/>
              <a:ext cx="3355920" cy="853560"/>
            </a:xfrm>
            <a:prstGeom prst="rect">
              <a:avLst/>
            </a:prstGeom>
            <a:noFill/>
            <a:ln w="28440">
              <a:solidFill>
                <a:srgbClr val="e15e32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ct val="100000"/>
                </a:lnSpc>
              </a:pPr>
              <a:r>
                <a:rPr b="1" lang="en-CH" sz="18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 </a:t>
              </a:r>
              <a:r>
                <a:rPr b="1" lang="en-CH" sz="18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Note:  ELENA can use H</a:t>
              </a:r>
              <a:r>
                <a:rPr b="1" lang="en-CH" sz="1800" spc="-1" strike="noStrike" baseline="30000">
                  <a:solidFill>
                    <a:srgbClr val="0033a0"/>
                  </a:solidFill>
                  <a:latin typeface="Arial"/>
                  <a:ea typeface="DejaVu Sans"/>
                </a:rPr>
                <a:t>-</a:t>
              </a:r>
              <a:r>
                <a:rPr b="1" lang="en-CH" sz="18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 from a local source: instrumental for commissioning!</a:t>
              </a:r>
              <a:r>
                <a:rPr b="1" lang="en-CH" sz="2000" spc="-1" strike="noStrike">
                  <a:solidFill>
                    <a:srgbClr val="0033a0"/>
                  </a:solidFill>
                  <a:latin typeface="Arial"/>
                  <a:ea typeface="DejaVu Sans"/>
                </a:rPr>
                <a:t> </a:t>
              </a:r>
              <a:endParaRPr b="0" lang="fr-FR" sz="2000" spc="-1" strike="noStrike">
                <a:latin typeface="Arial"/>
              </a:endParaRPr>
            </a:p>
          </p:txBody>
        </p:sp>
        <p:sp>
          <p:nvSpPr>
            <p:cNvPr id="528" name="Straight Arrow Connector 47_0"/>
            <p:cNvSpPr/>
            <p:nvPr/>
          </p:nvSpPr>
          <p:spPr>
            <a:xfrm flipH="1">
              <a:off x="3364920" y="1717560"/>
              <a:ext cx="1013400" cy="1170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e15e32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529" name="" descr=""/>
          <p:cNvPicPr/>
          <p:nvPr/>
        </p:nvPicPr>
        <p:blipFill>
          <a:blip r:embed="rId8"/>
          <a:srcRect l="68714" t="12371" r="0" b="0"/>
          <a:stretch/>
        </p:blipFill>
        <p:spPr>
          <a:xfrm>
            <a:off x="8352000" y="4519440"/>
            <a:ext cx="1534320" cy="1815120"/>
          </a:xfrm>
          <a:prstGeom prst="rect">
            <a:avLst/>
          </a:prstGeom>
          <a:ln w="0">
            <a:noFill/>
          </a:ln>
        </p:spPr>
      </p:pic>
      <p:pic>
        <p:nvPicPr>
          <p:cNvPr id="530" name="" descr=""/>
          <p:cNvPicPr/>
          <p:nvPr/>
        </p:nvPicPr>
        <p:blipFill>
          <a:blip r:embed="rId9"/>
          <a:srcRect l="66089" t="12371" r="0" b="0"/>
          <a:stretch/>
        </p:blipFill>
        <p:spPr>
          <a:xfrm>
            <a:off x="10296000" y="4572000"/>
            <a:ext cx="1618560" cy="1798560"/>
          </a:xfrm>
          <a:prstGeom prst="rect">
            <a:avLst/>
          </a:prstGeom>
          <a:ln w="0">
            <a:noFill/>
          </a:ln>
        </p:spPr>
      </p:pic>
      <p:sp>
        <p:nvSpPr>
          <p:cNvPr id="531" name=""/>
          <p:cNvSpPr/>
          <p:nvPr/>
        </p:nvSpPr>
        <p:spPr>
          <a:xfrm>
            <a:off x="9252000" y="4680000"/>
            <a:ext cx="898560" cy="35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2024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532" name=""/>
          <p:cNvSpPr/>
          <p:nvPr/>
        </p:nvSpPr>
        <p:spPr>
          <a:xfrm>
            <a:off x="11232000" y="4680000"/>
            <a:ext cx="898560" cy="35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CH" sz="1600" spc="-1" strike="noStrike">
                <a:solidFill>
                  <a:srgbClr val="0033a0"/>
                </a:solidFill>
                <a:latin typeface="Arial"/>
                <a:ea typeface="DejaVu Sans"/>
              </a:rPr>
              <a:t>2025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533" name="Slide Number Placeholder 4_9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3BC685CE-156E-4325-A4AC-32248E32AAD7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5</a:t>
            </a:fld>
            <a:endParaRPr b="0" lang="fr-FR" sz="850" spc="-1" strike="noStrike">
              <a:latin typeface="Arial"/>
            </a:endParaRPr>
          </a:p>
        </p:txBody>
      </p:sp>
      <p:sp>
        <p:nvSpPr>
          <p:cNvPr id="534" name=""/>
          <p:cNvSpPr/>
          <p:nvPr/>
        </p:nvSpPr>
        <p:spPr>
          <a:xfrm>
            <a:off x="9432000" y="6085080"/>
            <a:ext cx="1655640" cy="35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CH" sz="1500" spc="-1" strike="noStrike">
                <a:solidFill>
                  <a:srgbClr val="0033a0"/>
                </a:solidFill>
                <a:latin typeface="Arial"/>
                <a:ea typeface="DejaVu Sans"/>
              </a:rPr>
              <a:t>Number of users</a:t>
            </a:r>
            <a:endParaRPr b="0" lang="fr-FR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Title 1_2"/>
          <p:cNvSpPr/>
          <p:nvPr/>
        </p:nvSpPr>
        <p:spPr>
          <a:xfrm>
            <a:off x="407880" y="37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ELENA operation with H</a:t>
            </a:r>
            <a:r>
              <a:rPr b="1" lang="en-CH" sz="3600" spc="-1" strike="noStrike" baseline="33000">
                <a:solidFill>
                  <a:srgbClr val="0033a0"/>
                </a:solidFill>
                <a:latin typeface="Arial"/>
                <a:ea typeface="DejaVu Sans"/>
              </a:rPr>
              <a:t>-</a:t>
            </a: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 ions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36" name="Slide Number Placeholder 4_2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14D5A9E0-DC44-4F53-8F2A-0BC3C825532E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5</a:t>
            </a:fld>
            <a:endParaRPr b="0" lang="fr-FR" sz="850" spc="-1" strike="noStrike">
              <a:latin typeface="Arial"/>
            </a:endParaRPr>
          </a:p>
        </p:txBody>
      </p:sp>
      <p:pic>
        <p:nvPicPr>
          <p:cNvPr id="537" name="" descr=""/>
          <p:cNvPicPr/>
          <p:nvPr/>
        </p:nvPicPr>
        <p:blipFill>
          <a:blip r:embed="rId1"/>
          <a:stretch/>
        </p:blipFill>
        <p:spPr>
          <a:xfrm>
            <a:off x="6120000" y="3187080"/>
            <a:ext cx="5758560" cy="2931480"/>
          </a:xfrm>
          <a:prstGeom prst="rect">
            <a:avLst/>
          </a:prstGeom>
          <a:ln w="0">
            <a:noFill/>
          </a:ln>
        </p:spPr>
      </p:pic>
      <p:sp>
        <p:nvSpPr>
          <p:cNvPr id="538" name="CustomShape 2"/>
          <p:cNvSpPr/>
          <p:nvPr/>
        </p:nvSpPr>
        <p:spPr>
          <a:xfrm>
            <a:off x="360720" y="942840"/>
            <a:ext cx="5938560" cy="5175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ELENA cycle short compare to AD cycle (~2min)</a:t>
            </a:r>
            <a:endParaRPr b="0" lang="fr-FR" sz="1800" spc="-1" strike="noStrike">
              <a:latin typeface="Arial"/>
            </a:endParaRPr>
          </a:p>
          <a:p>
            <a:pPr lvl="2" marL="648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n-GB" sz="16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cycles possible between antiproton cycle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endParaRPr b="0" lang="fr-FR" sz="1800" spc="-1" strike="noStrike">
              <a:latin typeface="Arial"/>
            </a:endParaRPr>
          </a:p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Pbars cycle is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magnetically equal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 to the cycle with H</a:t>
            </a:r>
            <a:r>
              <a:rPr b="0" lang="en-GB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  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ion beam to ease the setting-up:</a:t>
            </a:r>
            <a:endParaRPr b="0" lang="fr-FR" sz="1800" spc="-1" strike="noStrike">
              <a:latin typeface="Arial"/>
            </a:endParaRPr>
          </a:p>
          <a:p>
            <a:pPr lvl="2" marL="648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Including e-cooling set-up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endParaRPr b="0" lang="fr-FR" sz="1800" spc="-1" strike="noStrike">
              <a:latin typeface="Arial"/>
            </a:endParaRPr>
          </a:p>
          <a:p>
            <a:pPr marL="150480" indent="-1468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Operational deceleration cycle is </a:t>
            </a: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15 s long:</a:t>
            </a:r>
            <a:endParaRPr b="0" lang="fr-FR" sz="18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ff950e"/>
                </a:solidFill>
                <a:latin typeface="Arial"/>
                <a:ea typeface="DejaVu Sans"/>
              </a:rPr>
              <a:t>13.7 MeV/c plateau for H</a:t>
            </a:r>
            <a:r>
              <a:rPr b="0" lang="en-GB" sz="1500" spc="-1" strike="noStrike" baseline="33000">
                <a:solidFill>
                  <a:srgbClr val="ff950e"/>
                </a:solidFill>
                <a:latin typeface="Arial"/>
                <a:ea typeface="DejaVu Sans"/>
              </a:rPr>
              <a:t>-</a:t>
            </a:r>
            <a:r>
              <a:rPr b="0" lang="en-GB" sz="1500" spc="-1" strike="noStrike">
                <a:solidFill>
                  <a:srgbClr val="ff950e"/>
                </a:solidFill>
                <a:latin typeface="Arial"/>
                <a:ea typeface="DejaVu Sans"/>
              </a:rPr>
              <a:t> injection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ff950e"/>
                </a:solidFill>
                <a:latin typeface="Arial"/>
                <a:ea typeface="DejaVu Sans"/>
              </a:rPr>
              <a:t>Acceleration to 100MeV/c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100 MeV/c plateau for Pbars injection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Deceleration to 35 MeV/c on RF h=1, 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Electron cooling of debunched beam at 35 MeV/c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Rebunching and deceleration to 13.7 MeV/c on h=4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Electron cooling of debunched beam at 13.7 MeV/c</a:t>
            </a:r>
            <a:endParaRPr b="0" lang="fr-FR" sz="1500" spc="-1" strike="noStrike">
              <a:latin typeface="Arial"/>
            </a:endParaRPr>
          </a:p>
          <a:p>
            <a:pPr lvl="1" marL="742680" indent="-28188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</a:tabLst>
            </a:pPr>
            <a:r>
              <a:rPr b="0" lang="en-GB" sz="1500" spc="-1" strike="noStrike">
                <a:solidFill>
                  <a:srgbClr val="0084d1"/>
                </a:solidFill>
                <a:latin typeface="Arial"/>
                <a:ea typeface="DejaVu Sans"/>
              </a:rPr>
              <a:t>Re-bunching on h=4 with e-cooling on</a:t>
            </a:r>
            <a:endParaRPr b="0" lang="fr-FR" sz="1500" spc="-1" strike="noStrike">
              <a:latin typeface="Arial"/>
            </a:endParaRPr>
          </a:p>
        </p:txBody>
      </p:sp>
      <p:pic>
        <p:nvPicPr>
          <p:cNvPr id="539" name="" descr=""/>
          <p:cNvPicPr/>
          <p:nvPr/>
        </p:nvPicPr>
        <p:blipFill>
          <a:blip r:embed="rId2"/>
          <a:stretch/>
        </p:blipFill>
        <p:spPr>
          <a:xfrm rot="21574800">
            <a:off x="7028280" y="137880"/>
            <a:ext cx="4845240" cy="2721240"/>
          </a:xfrm>
          <a:prstGeom prst="rect">
            <a:avLst/>
          </a:prstGeom>
          <a:ln w="0">
            <a:noFill/>
          </a:ln>
        </p:spPr>
      </p:pic>
      <p:sp>
        <p:nvSpPr>
          <p:cNvPr id="540" name=""/>
          <p:cNvSpPr/>
          <p:nvPr/>
        </p:nvSpPr>
        <p:spPr>
          <a:xfrm>
            <a:off x="720000" y="5220000"/>
            <a:ext cx="4696920" cy="60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Setting-up with H- is instrumental in the success of ELENA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41" name=""/>
          <p:cNvSpPr/>
          <p:nvPr/>
        </p:nvSpPr>
        <p:spPr>
          <a:xfrm>
            <a:off x="4140000" y="3367080"/>
            <a:ext cx="2340000" cy="232920"/>
          </a:xfrm>
          <a:prstGeom prst="line">
            <a:avLst/>
          </a:prstGeom>
          <a:ln w="0">
            <a:solidFill>
              <a:srgbClr val="ff950e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42" name=""/>
          <p:cNvSpPr/>
          <p:nvPr/>
        </p:nvSpPr>
        <p:spPr>
          <a:xfrm flipV="1">
            <a:off x="5400000" y="3760560"/>
            <a:ext cx="1980000" cy="180000"/>
          </a:xfrm>
          <a:prstGeom prst="line">
            <a:avLst/>
          </a:prstGeom>
          <a:ln w="0">
            <a:solidFill>
              <a:srgbClr val="0084d1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Title 4_2"/>
          <p:cNvSpPr/>
          <p:nvPr/>
        </p:nvSpPr>
        <p:spPr>
          <a:xfrm>
            <a:off x="659880" y="271368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0000"/>
              </a:lnSpc>
            </a:pPr>
            <a:r>
              <a:rPr b="1" lang="en-GB" sz="3600" spc="-1" strike="noStrike">
                <a:solidFill>
                  <a:srgbClr val="0033a0"/>
                </a:solidFill>
                <a:latin typeface="Arial"/>
                <a:ea typeface="DejaVu Sans"/>
              </a:rPr>
              <a:t>AD/ELENA Performances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44" name="Slide Number Placeholder 4_10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714B0B4D-3801-435E-9DAB-6DC8EE0FEB73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5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Title 1_13"/>
          <p:cNvSpPr/>
          <p:nvPr/>
        </p:nvSpPr>
        <p:spPr>
          <a:xfrm>
            <a:off x="408240" y="37404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2025 at a glance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46" name=""/>
          <p:cNvSpPr/>
          <p:nvPr/>
        </p:nvSpPr>
        <p:spPr>
          <a:xfrm>
            <a:off x="284760" y="818640"/>
            <a:ext cx="11450520" cy="1951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50480" indent="-14868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Main numbers:</a:t>
            </a:r>
            <a:endParaRPr b="0" lang="fr-FR" sz="2000" spc="-1" strike="noStrike">
              <a:latin typeface="Arial"/>
            </a:endParaRPr>
          </a:p>
          <a:p>
            <a:pPr lvl="1" marL="731520" indent="-27252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Cruising around </a:t>
            </a:r>
            <a:r>
              <a:rPr b="0" lang="en-GB" sz="2000" spc="-1" strike="noStrike">
                <a:solidFill>
                  <a:srgbClr val="c9211e"/>
                </a:solidFill>
                <a:latin typeface="Arial"/>
                <a:ea typeface="DejaVu Sans"/>
              </a:rPr>
              <a:t>6.4e7 pbars injected in AD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 with 1.85e13 protons on target</a:t>
            </a:r>
            <a:endParaRPr b="0" lang="fr-FR" sz="2000" spc="-1" strike="noStrike">
              <a:latin typeface="Arial"/>
            </a:endParaRPr>
          </a:p>
          <a:p>
            <a:pPr lvl="1" marL="731520" indent="-27252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With deceleration efficiency around 94% in AD and 85% in ELENA, delivering </a:t>
            </a:r>
            <a:r>
              <a:rPr b="0" lang="en-GB" sz="2000" spc="-1" strike="noStrike">
                <a:solidFill>
                  <a:srgbClr val="c9211e"/>
                </a:solidFill>
                <a:latin typeface="Arial"/>
                <a:ea typeface="DejaVu Sans"/>
              </a:rPr>
              <a:t>1.3e7 pbars per bunch</a:t>
            </a: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 to the users with a very good reproducibility along the year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547" name="" descr=""/>
          <p:cNvPicPr/>
          <p:nvPr/>
        </p:nvPicPr>
        <p:blipFill>
          <a:blip r:embed="rId1"/>
          <a:srcRect l="0" t="9936" r="30702" b="0"/>
          <a:stretch/>
        </p:blipFill>
        <p:spPr>
          <a:xfrm>
            <a:off x="720000" y="2245680"/>
            <a:ext cx="3778560" cy="2072520"/>
          </a:xfrm>
          <a:prstGeom prst="rect">
            <a:avLst/>
          </a:prstGeom>
          <a:ln w="0">
            <a:noFill/>
          </a:ln>
        </p:spPr>
      </p:pic>
      <p:pic>
        <p:nvPicPr>
          <p:cNvPr id="548" name="" descr=""/>
          <p:cNvPicPr/>
          <p:nvPr/>
        </p:nvPicPr>
        <p:blipFill>
          <a:blip r:embed="rId2"/>
          <a:stretch/>
        </p:blipFill>
        <p:spPr>
          <a:xfrm>
            <a:off x="5562720" y="2036160"/>
            <a:ext cx="6316560" cy="2209680"/>
          </a:xfrm>
          <a:prstGeom prst="rect">
            <a:avLst/>
          </a:prstGeom>
          <a:ln w="0">
            <a:noFill/>
          </a:ln>
        </p:spPr>
      </p:pic>
      <p:pic>
        <p:nvPicPr>
          <p:cNvPr id="549" name="" descr=""/>
          <p:cNvPicPr/>
          <p:nvPr/>
        </p:nvPicPr>
        <p:blipFill>
          <a:blip r:embed="rId3"/>
          <a:stretch/>
        </p:blipFill>
        <p:spPr>
          <a:xfrm>
            <a:off x="3240000" y="4140000"/>
            <a:ext cx="5398560" cy="2277720"/>
          </a:xfrm>
          <a:prstGeom prst="rect">
            <a:avLst/>
          </a:prstGeom>
          <a:ln w="0">
            <a:noFill/>
          </a:ln>
        </p:spPr>
      </p:pic>
      <p:sp>
        <p:nvSpPr>
          <p:cNvPr id="550" name="Slide Number Placeholder 4_11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BE72E449-C024-4FE3-B30C-AB7128603454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5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Title 1_6"/>
          <p:cNvSpPr/>
          <p:nvPr/>
        </p:nvSpPr>
        <p:spPr>
          <a:xfrm>
            <a:off x="408600" y="374400"/>
            <a:ext cx="11374920" cy="50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</a:pPr>
            <a:r>
              <a:rPr b="1" lang="en-CH" sz="3600" spc="-1" strike="noStrike">
                <a:solidFill>
                  <a:srgbClr val="0033a0"/>
                </a:solidFill>
                <a:latin typeface="Arial"/>
                <a:ea typeface="DejaVu Sans"/>
              </a:rPr>
              <a:t>Records all along the path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52" name=""/>
          <p:cNvSpPr/>
          <p:nvPr/>
        </p:nvSpPr>
        <p:spPr>
          <a:xfrm>
            <a:off x="430560" y="858600"/>
            <a:ext cx="11629080" cy="201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50480" indent="-14868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New records established for:</a:t>
            </a:r>
            <a:endParaRPr b="0" lang="fr-FR" sz="1800" spc="-1" strike="noStrike">
              <a:latin typeface="Arial"/>
            </a:endParaRPr>
          </a:p>
          <a:p>
            <a:pPr lvl="1" marL="741240" indent="-28224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Injected intensity in AD:  6.5e7 pbars</a:t>
            </a:r>
            <a:endParaRPr b="0" lang="fr-FR" sz="1800" spc="-1" strike="noStrike">
              <a:latin typeface="Arial"/>
            </a:endParaRPr>
          </a:p>
          <a:p>
            <a:pPr lvl="1" marL="741240" indent="-28224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Extracted intensity from AD : 6.3e7 pbars (+50% compared to 2018)</a:t>
            </a:r>
            <a:endParaRPr b="0" lang="fr-FR" sz="1800" spc="-1" strike="noStrike">
              <a:latin typeface="Arial"/>
            </a:endParaRPr>
          </a:p>
          <a:p>
            <a:pPr lvl="1" marL="741240" indent="-282240"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buClr>
                <a:srgbClr val="000000"/>
              </a:buClr>
              <a:buFont typeface="Times New Roman"/>
              <a:buChar char="–"/>
              <a:tabLst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Intensity per bunch extracted from ELENA: 1.37e7 pbars per bunch (more than twice the design value)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4"/>
              </a:spcBef>
              <a:spcAft>
                <a:spcPts val="74"/>
              </a:spcAft>
              <a:tabLst>
                <a:tab algn="l" pos="0"/>
                <a:tab algn="l" pos="150480"/>
                <a:tab algn="l" pos="598320"/>
                <a:tab algn="l" pos="1047600"/>
                <a:tab algn="l" pos="1496880"/>
                <a:tab algn="l" pos="1946160"/>
                <a:tab algn="l" pos="2395440"/>
                <a:tab algn="l" pos="2844720"/>
                <a:tab algn="l" pos="3294000"/>
                <a:tab algn="l" pos="3743280"/>
                <a:tab algn="l" pos="4192560"/>
                <a:tab algn="l" pos="4641840"/>
                <a:tab algn="l" pos="5090760"/>
                <a:tab algn="l" pos="5540040"/>
                <a:tab algn="l" pos="5989320"/>
                <a:tab algn="l" pos="6438600"/>
                <a:tab algn="l" pos="6887880"/>
                <a:tab algn="l" pos="7337160"/>
                <a:tab algn="l" pos="7786440"/>
                <a:tab algn="l" pos="8235720"/>
                <a:tab algn="l" pos="8686800"/>
                <a:tab algn="l" pos="9144000"/>
                <a:tab algn="l" pos="9375480"/>
                <a:tab algn="l" pos="9829800"/>
                <a:tab algn="l" pos="10287000"/>
                <a:tab algn="l" pos="10744200"/>
                <a:tab algn="l" pos="11201400"/>
                <a:tab algn="l" pos="11658600"/>
                <a:tab algn="l" pos="12115800"/>
                <a:tab algn="l" pos="12117240"/>
                <a:tab algn="l" pos="12118680"/>
                <a:tab algn="l" pos="12120480"/>
                <a:tab algn="l" pos="12121920"/>
                <a:tab algn="l" pos="12123720"/>
                <a:tab algn="l" pos="12125160"/>
                <a:tab algn="l" pos="12126600"/>
                <a:tab algn="l" pos="12128400"/>
                <a:tab algn="l" pos="12129840"/>
              </a:tabLst>
            </a:pPr>
            <a:endParaRPr b="0" lang="fr-FR" sz="1800" spc="-1" strike="noStrike">
              <a:latin typeface="Arial"/>
            </a:endParaRPr>
          </a:p>
        </p:txBody>
      </p:sp>
      <p:pic>
        <p:nvPicPr>
          <p:cNvPr id="553" name="" descr=""/>
          <p:cNvPicPr/>
          <p:nvPr/>
        </p:nvPicPr>
        <p:blipFill>
          <a:blip r:embed="rId1"/>
          <a:srcRect l="0" t="37768" r="0" b="0"/>
          <a:stretch/>
        </p:blipFill>
        <p:spPr>
          <a:xfrm>
            <a:off x="2340000" y="2232360"/>
            <a:ext cx="7225920" cy="4065840"/>
          </a:xfrm>
          <a:prstGeom prst="rect">
            <a:avLst/>
          </a:prstGeom>
          <a:ln w="0">
            <a:noFill/>
          </a:ln>
        </p:spPr>
      </p:pic>
      <p:sp>
        <p:nvSpPr>
          <p:cNvPr id="554" name="Slide Number Placeholder 4_12"/>
          <p:cNvSpPr/>
          <p:nvPr/>
        </p:nvSpPr>
        <p:spPr>
          <a:xfrm>
            <a:off x="11108160" y="6424920"/>
            <a:ext cx="67896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4A21BDCF-D2A6-440D-A5E1-25E4799465BC}" type="slidenum">
              <a:rPr b="1" lang="en-GB" sz="850" spc="-1" strike="noStrike">
                <a:solidFill>
                  <a:srgbClr val="0033a0"/>
                </a:solidFill>
                <a:latin typeface="Arial"/>
                <a:ea typeface="DejaVu Sans"/>
              </a:rPr>
              <a:t>5</a:t>
            </a:fld>
            <a:endParaRPr b="0" lang="fr-FR" sz="8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93447</TotalTime>
  <Application>LibreOffice/7.1.8.1$Linux_X86_64 LibreOffice_project/10$Build-1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2023-12-15T14:13:54Z</dcterms:created>
  <dc:creator>Davide Gamba</dc:creator>
  <dc:description/>
  <dc:language>fr-FR</dc:language>
  <cp:lastModifiedBy/>
  <dcterms:modified xsi:type="dcterms:W3CDTF">2025-10-27T02:25:41Z</dcterms:modified>
  <cp:revision>960</cp:revision>
  <dc:subject/>
  <dc:title>Presentation title is Arial Bold 50pt  up to three lines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</vt:r8>
  </property>
  <property fmtid="{D5CDD505-2E9C-101B-9397-08002B2CF9AE}" pid="3" name="PresentationFormat">
    <vt:lpwstr>Widescreen</vt:lpwstr>
  </property>
  <property fmtid="{D5CDD505-2E9C-101B-9397-08002B2CF9AE}" pid="4" name="Slides">
    <vt:r8>18</vt:r8>
  </property>
</Properties>
</file>