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4"/>
  </p:sldMasterIdLst>
  <p:notesMasterIdLst>
    <p:notesMasterId r:id="rId40"/>
  </p:notesMasterIdLst>
  <p:handoutMasterIdLst>
    <p:handoutMasterId r:id="rId41"/>
  </p:handoutMasterIdLst>
  <p:sldIdLst>
    <p:sldId id="343" r:id="rId5"/>
    <p:sldId id="5903" r:id="rId6"/>
    <p:sldId id="540" r:id="rId7"/>
    <p:sldId id="2147375403" r:id="rId8"/>
    <p:sldId id="2147375405" r:id="rId9"/>
    <p:sldId id="293" r:id="rId10"/>
    <p:sldId id="5760" r:id="rId11"/>
    <p:sldId id="2147375411" r:id="rId12"/>
    <p:sldId id="2147375391" r:id="rId13"/>
    <p:sldId id="2147375397" r:id="rId14"/>
    <p:sldId id="2147375392" r:id="rId15"/>
    <p:sldId id="2147375395" r:id="rId16"/>
    <p:sldId id="2147375404" r:id="rId17"/>
    <p:sldId id="297" r:id="rId18"/>
    <p:sldId id="2147375394" r:id="rId19"/>
    <p:sldId id="2147375389" r:id="rId20"/>
    <p:sldId id="2147375409" r:id="rId21"/>
    <p:sldId id="5847" r:id="rId22"/>
    <p:sldId id="4415" r:id="rId23"/>
    <p:sldId id="5752" r:id="rId24"/>
    <p:sldId id="1402" r:id="rId25"/>
    <p:sldId id="5746" r:id="rId26"/>
    <p:sldId id="5766" r:id="rId27"/>
    <p:sldId id="5747" r:id="rId28"/>
    <p:sldId id="3923" r:id="rId29"/>
    <p:sldId id="2089" r:id="rId30"/>
    <p:sldId id="5795" r:id="rId31"/>
    <p:sldId id="2147375436" r:id="rId32"/>
    <p:sldId id="262" r:id="rId33"/>
    <p:sldId id="292" r:id="rId34"/>
    <p:sldId id="5933" r:id="rId35"/>
    <p:sldId id="2147375430" r:id="rId36"/>
    <p:sldId id="2147375352" r:id="rId37"/>
    <p:sldId id="5892" r:id="rId38"/>
    <p:sldId id="5755" r:id="rId39"/>
  </p:sldIdLst>
  <p:sldSz cx="12192000" cy="6858000"/>
  <p:notesSz cx="6950075" cy="9236075"/>
  <p:embeddedFontLst>
    <p:embeddedFont>
      <p:font typeface="ＭＳ Ｐゴシック" panose="020B0600070205080204" pitchFamily="34" charset="-128"/>
      <p:regular r:id="rId42"/>
    </p:embeddedFont>
    <p:embeddedFont>
      <p:font typeface="Arial Narrow" panose="020B0606020202030204" pitchFamily="34" charset="0"/>
      <p:regular r:id="rId43"/>
      <p:bold r:id="rId44"/>
      <p:italic r:id="rId45"/>
      <p:boldItalic r:id="rId46"/>
    </p:embeddedFont>
    <p:embeddedFont>
      <p:font typeface="Cambria Math" panose="02040503050406030204" pitchFamily="18" charset="0"/>
      <p:regular r:id="rId47"/>
    </p:embeddedFont>
    <p:embeddedFont>
      <p:font typeface="Comic Sans MS" panose="030F0702030302020204" pitchFamily="66" charset="0"/>
      <p:regular r:id="rId48"/>
      <p:bold r:id="rId49"/>
      <p:italic r:id="rId50"/>
      <p:boldItalic r:id="rId51"/>
    </p:embeddedFont>
    <p:embeddedFont>
      <p:font typeface="Helvetica" panose="020B0604020202020204" pitchFamily="34" charset="0"/>
      <p:regular r:id="rId52"/>
      <p:bold r:id="rId53"/>
      <p:italic r:id="rId54"/>
      <p:boldItalic r:id="rId5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FF"/>
    <a:srgbClr val="7F7F7F"/>
    <a:srgbClr val="21A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09F754-1ECD-4844-A072-E12FF2BDF9AD}" v="1" dt="2025-10-24T19:48:05.4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6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schemas.openxmlformats.org/officeDocument/2006/relationships/font" Target="fonts/font14.fntdata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54" Type="http://schemas.openxmlformats.org/officeDocument/2006/relationships/font" Target="fonts/font1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4.fntdata"/><Relationship Id="rId53" Type="http://schemas.openxmlformats.org/officeDocument/2006/relationships/font" Target="fonts/font12.fntdata"/><Relationship Id="rId58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8.fntdata"/><Relationship Id="rId57" Type="http://schemas.openxmlformats.org/officeDocument/2006/relationships/viewProps" Target="viewProps.xml"/><Relationship Id="rId61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3.fntdata"/><Relationship Id="rId52" Type="http://schemas.openxmlformats.org/officeDocument/2006/relationships/font" Target="fonts/font11.fntdata"/><Relationship Id="rId6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5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font" Target="fonts/font10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5.fntdata"/><Relationship Id="rId5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gaitsev, Sergei" userId="405c3a62-91b3-4c27-8eb4-1d4aa88eca23" providerId="ADAL" clId="{7A55E8B0-BEF8-479C-AA74-64989AFD7B72}"/>
    <pc:docChg chg="undo custSel addSld delSld modSld modMainMaster">
      <pc:chgData name="Nagaitsev, Sergei" userId="405c3a62-91b3-4c27-8eb4-1d4aa88eca23" providerId="ADAL" clId="{7A55E8B0-BEF8-479C-AA74-64989AFD7B72}" dt="2025-10-27T02:08:55.175" v="823" actId="20577"/>
      <pc:docMkLst>
        <pc:docMk/>
      </pc:docMkLst>
      <pc:sldChg chg="del">
        <pc:chgData name="Nagaitsev, Sergei" userId="405c3a62-91b3-4c27-8eb4-1d4aa88eca23" providerId="ADAL" clId="{7A55E8B0-BEF8-479C-AA74-64989AFD7B72}" dt="2025-10-26T20:02:06.356" v="46" actId="47"/>
        <pc:sldMkLst>
          <pc:docMk/>
          <pc:sldMk cId="3222176307" sldId="266"/>
        </pc:sldMkLst>
      </pc:sldChg>
      <pc:sldChg chg="modSp mod">
        <pc:chgData name="Nagaitsev, Sergei" userId="405c3a62-91b3-4c27-8eb4-1d4aa88eca23" providerId="ADAL" clId="{7A55E8B0-BEF8-479C-AA74-64989AFD7B72}" dt="2025-10-24T19:49:59.958" v="31" actId="20577"/>
        <pc:sldMkLst>
          <pc:docMk/>
          <pc:sldMk cId="3458321132" sldId="343"/>
        </pc:sldMkLst>
        <pc:spChg chg="mod">
          <ac:chgData name="Nagaitsev, Sergei" userId="405c3a62-91b3-4c27-8eb4-1d4aa88eca23" providerId="ADAL" clId="{7A55E8B0-BEF8-479C-AA74-64989AFD7B72}" dt="2025-10-24T19:49:59.958" v="31" actId="20577"/>
          <ac:spMkLst>
            <pc:docMk/>
            <pc:sldMk cId="3458321132" sldId="343"/>
            <ac:spMk id="3" creationId="{7DD984CA-F83A-B1FD-C7E1-1E5A30ADD38F}"/>
          </ac:spMkLst>
        </pc:spChg>
      </pc:sldChg>
      <pc:sldChg chg="addSp modSp add mod">
        <pc:chgData name="Nagaitsev, Sergei" userId="405c3a62-91b3-4c27-8eb4-1d4aa88eca23" providerId="ADAL" clId="{7A55E8B0-BEF8-479C-AA74-64989AFD7B72}" dt="2025-10-27T02:05:51.710" v="792" actId="20577"/>
        <pc:sldMkLst>
          <pc:docMk/>
          <pc:sldMk cId="3856891977" sldId="1402"/>
        </pc:sldMkLst>
        <pc:spChg chg="mod">
          <ac:chgData name="Nagaitsev, Sergei" userId="405c3a62-91b3-4c27-8eb4-1d4aa88eca23" providerId="ADAL" clId="{7A55E8B0-BEF8-479C-AA74-64989AFD7B72}" dt="2025-10-26T20:15:09.783" v="225" actId="20577"/>
          <ac:spMkLst>
            <pc:docMk/>
            <pc:sldMk cId="3856891977" sldId="1402"/>
            <ac:spMk id="2" creationId="{4CC10BF4-60BE-3C80-410B-4E8B15233787}"/>
          </ac:spMkLst>
        </pc:spChg>
        <pc:spChg chg="mod">
          <ac:chgData name="Nagaitsev, Sergei" userId="405c3a62-91b3-4c27-8eb4-1d4aa88eca23" providerId="ADAL" clId="{7A55E8B0-BEF8-479C-AA74-64989AFD7B72}" dt="2025-10-27T02:05:51.710" v="792" actId="20577"/>
          <ac:spMkLst>
            <pc:docMk/>
            <pc:sldMk cId="3856891977" sldId="1402"/>
            <ac:spMk id="3" creationId="{54C56561-4E50-A866-F51E-63CFA795394A}"/>
          </ac:spMkLst>
        </pc:spChg>
        <pc:spChg chg="add mod">
          <ac:chgData name="Nagaitsev, Sergei" userId="405c3a62-91b3-4c27-8eb4-1d4aa88eca23" providerId="ADAL" clId="{7A55E8B0-BEF8-479C-AA74-64989AFD7B72}" dt="2025-10-26T20:28:05.676" v="572" actId="1076"/>
          <ac:spMkLst>
            <pc:docMk/>
            <pc:sldMk cId="3856891977" sldId="1402"/>
            <ac:spMk id="4" creationId="{4B96814E-F02D-6728-52D3-FC54AE242DC4}"/>
          </ac:spMkLst>
        </pc:spChg>
      </pc:sldChg>
      <pc:sldChg chg="add del">
        <pc:chgData name="Nagaitsev, Sergei" userId="405c3a62-91b3-4c27-8eb4-1d4aa88eca23" providerId="ADAL" clId="{7A55E8B0-BEF8-479C-AA74-64989AFD7B72}" dt="2025-10-26T20:20:37.851" v="444" actId="47"/>
        <pc:sldMkLst>
          <pc:docMk/>
          <pc:sldMk cId="114142651" sldId="3952"/>
        </pc:sldMkLst>
      </pc:sldChg>
      <pc:sldChg chg="del">
        <pc:chgData name="Nagaitsev, Sergei" userId="405c3a62-91b3-4c27-8eb4-1d4aa88eca23" providerId="ADAL" clId="{7A55E8B0-BEF8-479C-AA74-64989AFD7B72}" dt="2025-10-26T20:02:09.346" v="47" actId="47"/>
        <pc:sldMkLst>
          <pc:docMk/>
          <pc:sldMk cId="3780510133" sldId="5680"/>
        </pc:sldMkLst>
      </pc:sldChg>
      <pc:sldChg chg="del">
        <pc:chgData name="Nagaitsev, Sergei" userId="405c3a62-91b3-4c27-8eb4-1d4aa88eca23" providerId="ADAL" clId="{7A55E8B0-BEF8-479C-AA74-64989AFD7B72}" dt="2025-10-26T20:02:14.801" v="48" actId="47"/>
        <pc:sldMkLst>
          <pc:docMk/>
          <pc:sldMk cId="987102420" sldId="5684"/>
        </pc:sldMkLst>
      </pc:sldChg>
      <pc:sldChg chg="modSp add mod">
        <pc:chgData name="Nagaitsev, Sergei" userId="405c3a62-91b3-4c27-8eb4-1d4aa88eca23" providerId="ADAL" clId="{7A55E8B0-BEF8-479C-AA74-64989AFD7B72}" dt="2025-10-27T02:08:55.175" v="823" actId="20577"/>
        <pc:sldMkLst>
          <pc:docMk/>
          <pc:sldMk cId="1163118269" sldId="5746"/>
        </pc:sldMkLst>
        <pc:spChg chg="mod">
          <ac:chgData name="Nagaitsev, Sergei" userId="405c3a62-91b3-4c27-8eb4-1d4aa88eca23" providerId="ADAL" clId="{7A55E8B0-BEF8-479C-AA74-64989AFD7B72}" dt="2025-10-26T20:16:49.399" v="290" actId="20577"/>
          <ac:spMkLst>
            <pc:docMk/>
            <pc:sldMk cId="1163118269" sldId="5746"/>
            <ac:spMk id="4" creationId="{55872DA1-C543-6CFC-CEDF-CCE91AA9B02E}"/>
          </ac:spMkLst>
        </pc:spChg>
        <pc:spChg chg="mod">
          <ac:chgData name="Nagaitsev, Sergei" userId="405c3a62-91b3-4c27-8eb4-1d4aa88eca23" providerId="ADAL" clId="{7A55E8B0-BEF8-479C-AA74-64989AFD7B72}" dt="2025-10-27T02:08:55.175" v="823" actId="20577"/>
          <ac:spMkLst>
            <pc:docMk/>
            <pc:sldMk cId="1163118269" sldId="5746"/>
            <ac:spMk id="5" creationId="{B329010E-4771-90AB-4F7C-26EB5CE3F493}"/>
          </ac:spMkLst>
        </pc:spChg>
        <pc:grpChg chg="mod">
          <ac:chgData name="Nagaitsev, Sergei" userId="405c3a62-91b3-4c27-8eb4-1d4aa88eca23" providerId="ADAL" clId="{7A55E8B0-BEF8-479C-AA74-64989AFD7B72}" dt="2025-10-27T02:07:16.018" v="812" actId="1076"/>
          <ac:grpSpMkLst>
            <pc:docMk/>
            <pc:sldMk cId="1163118269" sldId="5746"/>
            <ac:grpSpMk id="8" creationId="{5990DD48-A91F-F5CD-9AC4-AC03579895D1}"/>
          </ac:grpSpMkLst>
        </pc:grpChg>
        <pc:picChg chg="mod">
          <ac:chgData name="Nagaitsev, Sergei" userId="405c3a62-91b3-4c27-8eb4-1d4aa88eca23" providerId="ADAL" clId="{7A55E8B0-BEF8-479C-AA74-64989AFD7B72}" dt="2025-10-27T02:07:24.082" v="813" actId="1076"/>
          <ac:picMkLst>
            <pc:docMk/>
            <pc:sldMk cId="1163118269" sldId="5746"/>
            <ac:picMk id="6" creationId="{A5588A7C-6810-61E8-4DC3-343DAC42B88F}"/>
          </ac:picMkLst>
        </pc:picChg>
        <pc:picChg chg="mod">
          <ac:chgData name="Nagaitsev, Sergei" userId="405c3a62-91b3-4c27-8eb4-1d4aa88eca23" providerId="ADAL" clId="{7A55E8B0-BEF8-479C-AA74-64989AFD7B72}" dt="2025-10-27T02:07:47.452" v="815" actId="1076"/>
          <ac:picMkLst>
            <pc:docMk/>
            <pc:sldMk cId="1163118269" sldId="5746"/>
            <ac:picMk id="7" creationId="{9071D9E1-EED5-90EA-93E1-A7FFD695697C}"/>
          </ac:picMkLst>
        </pc:picChg>
      </pc:sldChg>
      <pc:sldChg chg="modSp add mod">
        <pc:chgData name="Nagaitsev, Sergei" userId="405c3a62-91b3-4c27-8eb4-1d4aa88eca23" providerId="ADAL" clId="{7A55E8B0-BEF8-479C-AA74-64989AFD7B72}" dt="2025-10-26T20:21:58.703" v="525" actId="20577"/>
        <pc:sldMkLst>
          <pc:docMk/>
          <pc:sldMk cId="3382809653" sldId="5747"/>
        </pc:sldMkLst>
        <pc:spChg chg="mod">
          <ac:chgData name="Nagaitsev, Sergei" userId="405c3a62-91b3-4c27-8eb4-1d4aa88eca23" providerId="ADAL" clId="{7A55E8B0-BEF8-479C-AA74-64989AFD7B72}" dt="2025-10-26T20:21:58.703" v="525" actId="20577"/>
          <ac:spMkLst>
            <pc:docMk/>
            <pc:sldMk cId="3382809653" sldId="5747"/>
            <ac:spMk id="3" creationId="{CD934E59-0E65-A1B0-B2DE-6D16A82930F6}"/>
          </ac:spMkLst>
        </pc:spChg>
      </pc:sldChg>
      <pc:sldChg chg="modSp mod">
        <pc:chgData name="Nagaitsev, Sergei" userId="405c3a62-91b3-4c27-8eb4-1d4aa88eca23" providerId="ADAL" clId="{7A55E8B0-BEF8-479C-AA74-64989AFD7B72}" dt="2025-10-26T20:23:22.826" v="549" actId="15"/>
        <pc:sldMkLst>
          <pc:docMk/>
          <pc:sldMk cId="2914289726" sldId="5755"/>
        </pc:sldMkLst>
        <pc:spChg chg="mod">
          <ac:chgData name="Nagaitsev, Sergei" userId="405c3a62-91b3-4c27-8eb4-1d4aa88eca23" providerId="ADAL" clId="{7A55E8B0-BEF8-479C-AA74-64989AFD7B72}" dt="2025-10-26T20:23:22.826" v="549" actId="15"/>
          <ac:spMkLst>
            <pc:docMk/>
            <pc:sldMk cId="2914289726" sldId="5755"/>
            <ac:spMk id="2" creationId="{4DCDD15D-DA34-E710-1D1A-88BCF9D62705}"/>
          </ac:spMkLst>
        </pc:spChg>
      </pc:sldChg>
      <pc:sldChg chg="modSp add mod">
        <pc:chgData name="Nagaitsev, Sergei" userId="405c3a62-91b3-4c27-8eb4-1d4aa88eca23" providerId="ADAL" clId="{7A55E8B0-BEF8-479C-AA74-64989AFD7B72}" dt="2025-10-26T20:20:17.062" v="443" actId="27636"/>
        <pc:sldMkLst>
          <pc:docMk/>
          <pc:sldMk cId="2342250819" sldId="5766"/>
        </pc:sldMkLst>
        <pc:spChg chg="mod">
          <ac:chgData name="Nagaitsev, Sergei" userId="405c3a62-91b3-4c27-8eb4-1d4aa88eca23" providerId="ADAL" clId="{7A55E8B0-BEF8-479C-AA74-64989AFD7B72}" dt="2025-10-26T20:20:17.062" v="443" actId="27636"/>
          <ac:spMkLst>
            <pc:docMk/>
            <pc:sldMk cId="2342250819" sldId="5766"/>
            <ac:spMk id="5" creationId="{D82DC054-2945-44BC-538A-B7FD2B26A905}"/>
          </ac:spMkLst>
        </pc:spChg>
        <pc:spChg chg="mod">
          <ac:chgData name="Nagaitsev, Sergei" userId="405c3a62-91b3-4c27-8eb4-1d4aa88eca23" providerId="ADAL" clId="{7A55E8B0-BEF8-479C-AA74-64989AFD7B72}" dt="2025-10-26T20:17:41.955" v="309" actId="20577"/>
          <ac:spMkLst>
            <pc:docMk/>
            <pc:sldMk cId="2342250819" sldId="5766"/>
            <ac:spMk id="12" creationId="{B69A03AD-2908-DDD7-FFAD-036962A71591}"/>
          </ac:spMkLst>
        </pc:spChg>
      </pc:sldChg>
      <pc:sldChg chg="delSp mod">
        <pc:chgData name="Nagaitsev, Sergei" userId="405c3a62-91b3-4c27-8eb4-1d4aa88eca23" providerId="ADAL" clId="{7A55E8B0-BEF8-479C-AA74-64989AFD7B72}" dt="2025-10-24T19:49:40.569" v="3" actId="478"/>
        <pc:sldMkLst>
          <pc:docMk/>
          <pc:sldMk cId="3588242746" sldId="2147375392"/>
        </pc:sldMkLst>
      </pc:sldChg>
      <pc:sldChg chg="delSp mod">
        <pc:chgData name="Nagaitsev, Sergei" userId="405c3a62-91b3-4c27-8eb4-1d4aa88eca23" providerId="ADAL" clId="{7A55E8B0-BEF8-479C-AA74-64989AFD7B72}" dt="2025-10-24T19:51:02.708" v="44" actId="478"/>
        <pc:sldMkLst>
          <pc:docMk/>
          <pc:sldMk cId="1467837765" sldId="2147375395"/>
        </pc:sldMkLst>
      </pc:sldChg>
      <pc:sldChg chg="addSp delSp modSp mod modAnim">
        <pc:chgData name="Nagaitsev, Sergei" userId="405c3a62-91b3-4c27-8eb4-1d4aa88eca23" providerId="ADAL" clId="{7A55E8B0-BEF8-479C-AA74-64989AFD7B72}" dt="2025-10-26T20:26:25.063" v="553" actId="1076"/>
        <pc:sldMkLst>
          <pc:docMk/>
          <pc:sldMk cId="921911055" sldId="2147375405"/>
        </pc:sldMkLst>
        <pc:picChg chg="mod">
          <ac:chgData name="Nagaitsev, Sergei" userId="405c3a62-91b3-4c27-8eb4-1d4aa88eca23" providerId="ADAL" clId="{7A55E8B0-BEF8-479C-AA74-64989AFD7B72}" dt="2025-10-26T20:26:25.063" v="553" actId="1076"/>
          <ac:picMkLst>
            <pc:docMk/>
            <pc:sldMk cId="921911055" sldId="2147375405"/>
            <ac:picMk id="2" creationId="{68E4B3DD-F109-7686-CFEF-A20D116F82E3}"/>
          </ac:picMkLst>
        </pc:picChg>
        <pc:picChg chg="add del mod ord">
          <ac:chgData name="Nagaitsev, Sergei" userId="405c3a62-91b3-4c27-8eb4-1d4aa88eca23" providerId="ADAL" clId="{7A55E8B0-BEF8-479C-AA74-64989AFD7B72}" dt="2025-10-26T20:25:32.126" v="550" actId="478"/>
          <ac:picMkLst>
            <pc:docMk/>
            <pc:sldMk cId="921911055" sldId="2147375405"/>
            <ac:picMk id="6" creationId="{14F7F63A-F0E6-DF43-CA00-E678BC087C3F}"/>
          </ac:picMkLst>
        </pc:picChg>
      </pc:sldChg>
      <pc:sldChg chg="del">
        <pc:chgData name="Nagaitsev, Sergei" userId="405c3a62-91b3-4c27-8eb4-1d4aa88eca23" providerId="ADAL" clId="{7A55E8B0-BEF8-479C-AA74-64989AFD7B72}" dt="2025-10-26T20:01:56.173" v="45" actId="47"/>
        <pc:sldMkLst>
          <pc:docMk/>
          <pc:sldMk cId="2997001080" sldId="2147375406"/>
        </pc:sldMkLst>
      </pc:sldChg>
      <pc:sldChg chg="modSp mod">
        <pc:chgData name="Nagaitsev, Sergei" userId="405c3a62-91b3-4c27-8eb4-1d4aa88eca23" providerId="ADAL" clId="{7A55E8B0-BEF8-479C-AA74-64989AFD7B72}" dt="2025-10-27T02:04:41.716" v="735" actId="20577"/>
        <pc:sldMkLst>
          <pc:docMk/>
          <pc:sldMk cId="1396123617" sldId="2147375409"/>
        </pc:sldMkLst>
        <pc:spChg chg="mod">
          <ac:chgData name="Nagaitsev, Sergei" userId="405c3a62-91b3-4c27-8eb4-1d4aa88eca23" providerId="ADAL" clId="{7A55E8B0-BEF8-479C-AA74-64989AFD7B72}" dt="2025-10-27T02:04:41.716" v="735" actId="20577"/>
          <ac:spMkLst>
            <pc:docMk/>
            <pc:sldMk cId="1396123617" sldId="2147375409"/>
            <ac:spMk id="3" creationId="{7253D943-BB43-52CE-616C-A676D94D17CC}"/>
          </ac:spMkLst>
        </pc:spChg>
        <pc:spChg chg="mod">
          <ac:chgData name="Nagaitsev, Sergei" userId="405c3a62-91b3-4c27-8eb4-1d4aa88eca23" providerId="ADAL" clId="{7A55E8B0-BEF8-479C-AA74-64989AFD7B72}" dt="2025-10-27T02:03:02.512" v="574" actId="1076"/>
          <ac:spMkLst>
            <pc:docMk/>
            <pc:sldMk cId="1396123617" sldId="2147375409"/>
            <ac:spMk id="4" creationId="{F07996C5-E861-7435-5584-BA31B7BA171E}"/>
          </ac:spMkLst>
        </pc:spChg>
      </pc:sldChg>
      <pc:sldMasterChg chg="modSp mod delSldLayout">
        <pc:chgData name="Nagaitsev, Sergei" userId="405c3a62-91b3-4c27-8eb4-1d4aa88eca23" providerId="ADAL" clId="{7A55E8B0-BEF8-479C-AA74-64989AFD7B72}" dt="2025-10-26T20:02:14.801" v="48" actId="47"/>
        <pc:sldMasterMkLst>
          <pc:docMk/>
          <pc:sldMasterMk cId="544521178" sldId="2147483660"/>
        </pc:sldMasterMkLst>
        <pc:spChg chg="mod">
          <ac:chgData name="Nagaitsev, Sergei" userId="405c3a62-91b3-4c27-8eb4-1d4aa88eca23" providerId="ADAL" clId="{7A55E8B0-BEF8-479C-AA74-64989AFD7B72}" dt="2025-10-24T19:50:27.970" v="43" actId="20577"/>
          <ac:spMkLst>
            <pc:docMk/>
            <pc:sldMasterMk cId="544521178" sldId="2147483660"/>
            <ac:spMk id="4" creationId="{3BCFEFF2-44B8-687E-DAB3-7026DB467298}"/>
          </ac:spMkLst>
        </pc:spChg>
        <pc:sldLayoutChg chg="del">
          <pc:chgData name="Nagaitsev, Sergei" userId="405c3a62-91b3-4c27-8eb4-1d4aa88eca23" providerId="ADAL" clId="{7A55E8B0-BEF8-479C-AA74-64989AFD7B72}" dt="2025-10-26T20:02:14.801" v="48" actId="47"/>
          <pc:sldLayoutMkLst>
            <pc:docMk/>
            <pc:sldMasterMk cId="544521178" sldId="2147483660"/>
            <pc:sldLayoutMk cId="45771735" sldId="214748371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F6B566-8F4F-2297-E09A-EC0A5919D7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FEF84F-FF67-CFE6-EE39-7622459E9C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D435C532-7310-4D0E-A33E-9CFB32DA313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D95DF-83FA-FE96-2EE5-1174D2E87D6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r>
              <a:rPr lang="en-US"/>
              <a:t>Ferdinand Willeke, Accelerator and CD3A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67F68-58BC-4765-5D43-302ABEE7BA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19FBC339-4610-4F10-854C-D2930A4EB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889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r>
              <a:rPr lang="en-US"/>
              <a:t>Ferdinand Willeke, Accelerator and CD3A status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498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c3868f8fcd_1_74:notes"/>
          <p:cNvSpPr txBox="1">
            <a:spLocks noGrp="1"/>
          </p:cNvSpPr>
          <p:nvPr>
            <p:ph type="body" idx="1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spcFirstLastPara="1" wrap="square" lIns="92476" tIns="92476" rIns="92476" bIns="92476" anchor="t" anchorCtr="0">
            <a:noAutofit/>
          </a:bodyPr>
          <a:lstStyle/>
          <a:p>
            <a:endParaRPr/>
          </a:p>
        </p:txBody>
      </p:sp>
      <p:sp>
        <p:nvSpPr>
          <p:cNvPr id="126" name="Google Shape;126;g2c3868f8fcd_1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0033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Ferdinand Willeke, Accelerator and CD3A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3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920" y="1174478"/>
            <a:ext cx="10962105" cy="1240412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ct val="100000"/>
              </a:lnSpc>
              <a:defRPr sz="4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Title from Agenda</a:t>
            </a:r>
            <a:br>
              <a:rPr lang="en-US"/>
            </a:br>
            <a:r>
              <a:rPr lang="en-US"/>
              <a:t>Continuation of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2920" y="5074920"/>
            <a:ext cx="4363736" cy="10196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SC-x Identifier</a:t>
            </a:r>
          </a:p>
          <a:p>
            <a:r>
              <a:rPr lang="en-US"/>
              <a:t>EIC CD-3A Review</a:t>
            </a:r>
          </a:p>
          <a:p>
            <a:r>
              <a:rPr lang="en-US"/>
              <a:t>November 14-16,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" y="3288714"/>
            <a:ext cx="10962105" cy="4489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Presenter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2F870F-A3EC-0442-4A49-50365EE5DD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2920" y="2423582"/>
            <a:ext cx="10962105" cy="501650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8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z="2800"/>
              <a:t>Secondary title if needed</a:t>
            </a:r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FD74062-0C2E-090F-07DF-75D428DE15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2920" y="4233687"/>
            <a:ext cx="10962105" cy="3795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WBS 6.0x.xxx WBS Name (Exact from WBS)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FAD954-7DFC-3150-35B3-444AB26BD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" y="3738425"/>
            <a:ext cx="10962105" cy="477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Project Role or Organizational Role if not Project</a:t>
            </a:r>
          </a:p>
        </p:txBody>
      </p:sp>
    </p:spTree>
    <p:extLst>
      <p:ext uri="{BB962C8B-B14F-4D97-AF65-F5344CB8AC3E}">
        <p14:creationId xmlns:p14="http://schemas.microsoft.com/office/powerpoint/2010/main" val="34199463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2 Scope W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1" y="0"/>
            <a:ext cx="8229600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L2 Scope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B1CA04-87E2-D953-3DF8-10B743CAB7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8236" y="0"/>
            <a:ext cx="2514600" cy="814388"/>
          </a:xfrm>
        </p:spPr>
        <p:txBody>
          <a:bodyPr/>
          <a:lstStyle>
            <a:lvl1pPr marL="0" indent="0" algn="r">
              <a:buFontTx/>
              <a:buNone/>
              <a:defRPr b="1"/>
            </a:lvl1pPr>
          </a:lstStyle>
          <a:p>
            <a:pPr lvl="0"/>
            <a:r>
              <a:rPr lang="en-US"/>
              <a:t>Accelerator</a:t>
            </a:r>
          </a:p>
          <a:p>
            <a:pPr lvl="0"/>
            <a:r>
              <a:rPr lang="en-US"/>
              <a:t>SC-x Breakout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B8EACF-4276-290B-9B2F-314CC8D8D2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3035" y="5576840"/>
            <a:ext cx="7315200" cy="685800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Breakout Session Reference</a:t>
            </a:r>
          </a:p>
        </p:txBody>
      </p:sp>
    </p:spTree>
    <p:extLst>
      <p:ext uri="{BB962C8B-B14F-4D97-AF65-F5344CB8AC3E}">
        <p14:creationId xmlns:p14="http://schemas.microsoft.com/office/powerpoint/2010/main" val="178955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D91B-7801-B3EC-7CA4-44C5BF1D9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4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2989168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6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Section Separator – Title Line 1</a:t>
            </a:r>
          </a:p>
          <a:p>
            <a:pPr lvl="0"/>
            <a:r>
              <a:rPr lang="en-US"/>
              <a:t>Section Separator – Title Line 2</a:t>
            </a:r>
          </a:p>
          <a:p>
            <a:pPr lvl="0"/>
            <a:r>
              <a:rPr lang="en-US"/>
              <a:t>Section Separator – Title Line 3</a:t>
            </a:r>
          </a:p>
        </p:txBody>
      </p:sp>
    </p:spTree>
    <p:extLst>
      <p:ext uri="{BB962C8B-B14F-4D97-AF65-F5344CB8AC3E}">
        <p14:creationId xmlns:p14="http://schemas.microsoft.com/office/powerpoint/2010/main" val="3966283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051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709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184639" y="6492875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3C26E3D-943D-5D33-8717-659567690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14891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9E28F-0508-9961-9A70-DAEE981E0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932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21CBE-0BDC-FAF6-A30B-32A159F71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1843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0AA83-7E83-4FB5-3DDF-745DA400A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3177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534C-C126-30DA-C8A1-2CD510D2E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0449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About Me – Presenter Name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Level 1 – Arial 20</a:t>
            </a:r>
          </a:p>
          <a:p>
            <a:pPr lvl="1"/>
            <a:r>
              <a:rPr lang="en-US"/>
              <a:t>Level 2 – Arial 16</a:t>
            </a:r>
          </a:p>
          <a:p>
            <a:pPr lvl="2"/>
            <a:r>
              <a:rPr lang="en-US"/>
              <a:t>Level 3 – Arial 16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561053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5F7EA-FE97-4BBF-7A71-5CA98872B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4060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46789-C580-5220-2A69-234EC9BE0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3115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218237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296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3665"/>
            <a:ext cx="115824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3600">
                <a:solidFill>
                  <a:srgbClr val="154D8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043047"/>
            <a:ext cx="11563351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00018" y="6515100"/>
            <a:ext cx="1435100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A8BAA062-F72A-D54C-921F-996C411C59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3753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F9C81-63DD-4350-8187-F5429EC0C9F3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92C7-2ECB-45BC-8145-4DCF487226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515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43A592-2C2C-1149-FE30-72A494F277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1422" y="6534374"/>
            <a:ext cx="4509516" cy="294041"/>
          </a:xfrm>
        </p:spPr>
        <p:txBody>
          <a:bodyPr>
            <a:noAutofit/>
          </a:bodyPr>
          <a:lstStyle>
            <a:lvl1pPr marL="0" indent="0" algn="l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EIC CD-3B Director’s Review, October 22-24, 2024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0C71E18-8584-A0E2-3682-9547339B30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01373" y="6534374"/>
            <a:ext cx="3151015" cy="294041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Presenter First Initial, Last Name</a:t>
            </a:r>
          </a:p>
        </p:txBody>
      </p:sp>
    </p:spTree>
    <p:extLst>
      <p:ext uri="{BB962C8B-B14F-4D97-AF65-F5344CB8AC3E}">
        <p14:creationId xmlns:p14="http://schemas.microsoft.com/office/powerpoint/2010/main" val="816198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7D83743-3AA5-032F-05B8-72A8CCA20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73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92B54326-9283-87C5-2211-07467D1528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>
            <a:normAutofit/>
          </a:bodyPr>
          <a:lstStyle>
            <a:lvl1pPr marL="346075" indent="-346075">
              <a:buFont typeface="+mj-lt"/>
              <a:buAutoNum type="arabicPeriod"/>
              <a:defRPr sz="2000"/>
            </a:lvl1pPr>
            <a:lvl2pPr marL="684212" indent="-457200">
              <a:buFont typeface="+mj-lt"/>
              <a:buAutoNum type="alphaUcPeriod"/>
              <a:defRPr/>
            </a:lvl2pPr>
            <a:lvl3pPr marL="803275" indent="-342900">
              <a:buFont typeface="+mj-lt"/>
              <a:buAutoNum type="romanLcPeriod"/>
              <a:defRPr/>
            </a:lvl3pPr>
            <a:lvl4pPr marL="1030287" indent="-342900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Charges – Arial 20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03C22F-5552-870B-477F-48CD037483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4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Charge Questions Addressed</a:t>
            </a:r>
          </a:p>
        </p:txBody>
      </p:sp>
    </p:spTree>
    <p:extLst>
      <p:ext uri="{BB962C8B-B14F-4D97-AF65-F5344CB8AC3E}">
        <p14:creationId xmlns:p14="http://schemas.microsoft.com/office/powerpoint/2010/main" val="269555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14597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2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ECC0389-6BCD-C4BC-4A17-EA2DACAE7E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6002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72671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Bulleted]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508D84F-3665-CC5D-F2A2-B3A6B09A70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199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226128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58694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2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1A4CDE2-F4A5-3B66-CC2E-03CEF69ADB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0611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281835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6E5A896B-E227-B141-AB5C-4CC68DDA83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576095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BCFEFF2-44B8-687E-DAB3-7026DB467298}"/>
              </a:ext>
            </a:extLst>
          </p:cNvPr>
          <p:cNvSpPr txBox="1"/>
          <p:nvPr userDrawn="1"/>
        </p:nvSpPr>
        <p:spPr>
          <a:xfrm>
            <a:off x="365760" y="6490194"/>
            <a:ext cx="110431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dirty="0"/>
              <a:t>Oct 27,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AB3137-4B00-CEAB-DCD1-3B470E06EA17}"/>
              </a:ext>
            </a:extLst>
          </p:cNvPr>
          <p:cNvSpPr txBox="1"/>
          <p:nvPr userDrawn="1"/>
        </p:nvSpPr>
        <p:spPr>
          <a:xfrm>
            <a:off x="11541499" y="6490193"/>
            <a:ext cx="513209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fld id="{E5E7E6BA-9547-40BA-BC84-EED48D8D50C1}" type="slidenum">
              <a:rPr lang="en-US" sz="1400" b="0" smtClean="0">
                <a:solidFill>
                  <a:schemeClr val="tx1"/>
                </a:solidFill>
              </a:rPr>
              <a:pPr algn="r"/>
              <a:t>‹#›</a:t>
            </a:fld>
            <a:endParaRPr lang="en-US" sz="1400" b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93395C-F7F6-5A6A-DA24-169AA14F65DF}"/>
              </a:ext>
            </a:extLst>
          </p:cNvPr>
          <p:cNvCxnSpPr/>
          <p:nvPr userDrawn="1"/>
        </p:nvCxnSpPr>
        <p:spPr>
          <a:xfrm>
            <a:off x="461963" y="6260638"/>
            <a:ext cx="1149923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E7866077-7D9B-4430-B0C0-7F253295F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0"/>
            <a:ext cx="11499234" cy="814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B0C19D-3CAB-5E13-FAF8-C95DA56F6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7" y="908852"/>
            <a:ext cx="1149862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08E25F-84A1-8590-D67F-7B72802CACE8}"/>
              </a:ext>
            </a:extLst>
          </p:cNvPr>
          <p:cNvSpPr txBox="1"/>
          <p:nvPr userDrawn="1"/>
        </p:nvSpPr>
        <p:spPr>
          <a:xfrm>
            <a:off x="4333506" y="6490194"/>
            <a:ext cx="37561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S. Nagaitsev</a:t>
            </a:r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89" r:id="rId2"/>
    <p:sldLayoutId id="2147483681" r:id="rId3"/>
    <p:sldLayoutId id="2147483682" r:id="rId4"/>
    <p:sldLayoutId id="2147483691" r:id="rId5"/>
    <p:sldLayoutId id="2147483690" r:id="rId6"/>
    <p:sldLayoutId id="2147483686" r:id="rId7"/>
    <p:sldLayoutId id="2147483692" r:id="rId8"/>
    <p:sldLayoutId id="2147483693" r:id="rId9"/>
    <p:sldLayoutId id="2147483698" r:id="rId10"/>
    <p:sldLayoutId id="2147483701" r:id="rId11"/>
    <p:sldLayoutId id="2147483685" r:id="rId12"/>
    <p:sldLayoutId id="2147483700" r:id="rId13"/>
    <p:sldLayoutId id="2147483702" r:id="rId14"/>
    <p:sldLayoutId id="2147483703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04" r:id="rId22"/>
    <p:sldLayoutId id="2147483711" r:id="rId23"/>
    <p:sldLayoutId id="2147483713" r:id="rId24"/>
    <p:sldLayoutId id="2147483714" r:id="rId25"/>
    <p:sldLayoutId id="2147483716" r:id="rId2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336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7388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1413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1.jpg"/><Relationship Id="rId5" Type="http://schemas.openxmlformats.org/officeDocument/2006/relationships/image" Target="../media/image40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hyperlink" Target="https://arxiv.org/abs/2207.02095" TargetMode="Externa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emf"/><Relationship Id="rId11" Type="http://schemas.openxmlformats.org/officeDocument/2006/relationships/image" Target="../media/image21.emf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wmf"/><Relationship Id="rId9" Type="http://schemas.openxmlformats.org/officeDocument/2006/relationships/image" Target="../media/image1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image" Target="../media/image31.wmf"/><Relationship Id="rId3" Type="http://schemas.openxmlformats.org/officeDocument/2006/relationships/image" Target="../media/image25.png"/><Relationship Id="rId7" Type="http://schemas.openxmlformats.org/officeDocument/2006/relationships/oleObject" Target="../embeddings/oleObject2.bin"/><Relationship Id="rId12" Type="http://schemas.openxmlformats.org/officeDocument/2006/relationships/oleObject" Target="../embeddings/oleObject4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7.wmf"/><Relationship Id="rId11" Type="http://schemas.openxmlformats.org/officeDocument/2006/relationships/image" Target="../media/image30.wmf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3.bin"/><Relationship Id="rId4" Type="http://schemas.openxmlformats.org/officeDocument/2006/relationships/image" Target="../media/image26.png"/><Relationship Id="rId9" Type="http://schemas.openxmlformats.org/officeDocument/2006/relationships/image" Target="../media/image2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2.jp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1F5B5-4B25-C469-87BE-41A75A712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0481" y="1484721"/>
            <a:ext cx="10962105" cy="1240412"/>
          </a:xfrm>
        </p:spPr>
        <p:txBody>
          <a:bodyPr anchor="b">
            <a:normAutofit/>
          </a:bodyPr>
          <a:lstStyle/>
          <a:p>
            <a:r>
              <a:rPr lang="en-US" dirty="0"/>
              <a:t>Electron-Ion Collider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D984CA-F83A-B1FD-C7E1-1E5A30ADD3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920" y="5074920"/>
            <a:ext cx="4363736" cy="1019620"/>
          </a:xfrm>
        </p:spPr>
        <p:txBody>
          <a:bodyPr anchor="ctr">
            <a:noAutofit/>
          </a:bodyPr>
          <a:lstStyle/>
          <a:p>
            <a:r>
              <a:rPr lang="en-US" dirty="0"/>
              <a:t>COOL25</a:t>
            </a:r>
          </a:p>
          <a:p>
            <a:r>
              <a:rPr lang="en-US" dirty="0"/>
              <a:t>October 27,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A2A0F-F73E-004D-868A-1A4D79DBE1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2920" y="3307632"/>
            <a:ext cx="10962105" cy="448978"/>
          </a:xfrm>
        </p:spPr>
        <p:txBody>
          <a:bodyPr anchor="ctr"/>
          <a:lstStyle/>
          <a:p>
            <a:r>
              <a:rPr lang="en-US" dirty="0"/>
              <a:t>Sergei Nagaitsev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27A49E0-6305-A6AD-B94E-6BE53F415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2920" y="4233687"/>
            <a:ext cx="10962105" cy="379542"/>
          </a:xfrm>
        </p:spPr>
        <p:txBody>
          <a:bodyPr anchor="ctr"/>
          <a:lstStyle/>
          <a:p>
            <a:r>
              <a:rPr lang="en-US" dirty="0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D13EC63-917B-D26C-12EF-6465F0A65A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920" y="3738425"/>
            <a:ext cx="10962105" cy="477838"/>
          </a:xfrm>
        </p:spPr>
        <p:txBody>
          <a:bodyPr anchor="ctr">
            <a:normAutofit lnSpcReduction="10000"/>
          </a:bodyPr>
          <a:lstStyle/>
          <a:p>
            <a:r>
              <a:rPr lang="en-US" dirty="0"/>
              <a:t>EIC Technical Director</a:t>
            </a:r>
          </a:p>
        </p:txBody>
      </p:sp>
    </p:spTree>
    <p:extLst>
      <p:ext uri="{BB962C8B-B14F-4D97-AF65-F5344CB8AC3E}">
        <p14:creationId xmlns:p14="http://schemas.microsoft.com/office/powerpoint/2010/main" val="3458321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AC0E7-8DE6-24E6-18CF-533C9F83C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HERA vs EIC: key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88803-2D3A-EDC0-EF31-213A606F5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7" y="908852"/>
            <a:ext cx="11498620" cy="53598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						</a:t>
            </a:r>
            <a:r>
              <a:rPr lang="en-US" b="1" dirty="0"/>
              <a:t>HERA			EIC		FACTOR</a:t>
            </a:r>
          </a:p>
          <a:p>
            <a:pPr marL="0" indent="0">
              <a:buNone/>
            </a:pPr>
            <a:r>
              <a:rPr lang="en-US" dirty="0"/>
              <a:t>Circumference (km)				6.3			3.8		1.7</a:t>
            </a:r>
          </a:p>
          <a:p>
            <a:pPr marL="0" indent="0">
              <a:buNone/>
            </a:pPr>
            <a:r>
              <a:rPr lang="en-US" dirty="0"/>
              <a:t>Number of bunches				174			1160		6.7</a:t>
            </a:r>
          </a:p>
          <a:p>
            <a:pPr marL="0" indent="0">
              <a:buNone/>
            </a:pPr>
            <a:r>
              <a:rPr lang="en-US" dirty="0"/>
              <a:t>Proton bunch charge (</a:t>
            </a:r>
            <a:r>
              <a:rPr lang="en-US" dirty="0" err="1"/>
              <a:t>nC</a:t>
            </a:r>
            <a:r>
              <a:rPr lang="en-US" dirty="0"/>
              <a:t>)			11.7			11		1</a:t>
            </a:r>
          </a:p>
          <a:p>
            <a:pPr marL="0" indent="0">
              <a:buNone/>
            </a:pPr>
            <a:r>
              <a:rPr lang="en-US" dirty="0"/>
              <a:t>Electron bunch charge (</a:t>
            </a:r>
            <a:r>
              <a:rPr lang="en-US" dirty="0" err="1"/>
              <a:t>nC</a:t>
            </a:r>
            <a:r>
              <a:rPr lang="en-US" dirty="0"/>
              <a:t>)		5.3			28		5.3</a:t>
            </a:r>
          </a:p>
          <a:p>
            <a:pPr marL="0" indent="0">
              <a:buNone/>
            </a:pPr>
            <a:r>
              <a:rPr lang="en-US" dirty="0"/>
              <a:t>Bunch length (cm), p/e			16/0.9			6/0.7</a:t>
            </a:r>
          </a:p>
          <a:p>
            <a:pPr marL="0" indent="0">
              <a:buNone/>
            </a:pPr>
            <a:r>
              <a:rPr lang="en-US" dirty="0"/>
              <a:t>Beta at IP (cm), proton H/V	 (cm)		245/18		80/7.2</a:t>
            </a:r>
          </a:p>
          <a:p>
            <a:pPr marL="0" indent="0">
              <a:buNone/>
            </a:pPr>
            <a:r>
              <a:rPr lang="en-US" dirty="0"/>
              <a:t>Beta at IP (cm), electron H/V (cm)		62/26			45/5.6</a:t>
            </a:r>
          </a:p>
          <a:p>
            <a:pPr marL="0" indent="0">
              <a:buNone/>
            </a:pPr>
            <a:r>
              <a:rPr lang="en-US" dirty="0"/>
              <a:t>Proton emittance, (nm, rms)		4/4			11/1</a:t>
            </a:r>
          </a:p>
          <a:p>
            <a:pPr marL="0" indent="0">
              <a:buNone/>
            </a:pPr>
            <a:r>
              <a:rPr lang="en-US" dirty="0"/>
              <a:t>Electron emittance, (nm, rms)		20/3			20/1.3</a:t>
            </a:r>
          </a:p>
          <a:p>
            <a:pPr marL="0" indent="0">
              <a:buNone/>
            </a:pPr>
            <a:r>
              <a:rPr lang="en-US" dirty="0"/>
              <a:t>Energy (COM), GeV			320			105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Luminosity, </a:t>
            </a:r>
            <a:r>
              <a:rPr lang="en-US" sz="2400" dirty="0">
                <a:solidFill>
                  <a:srgbClr val="00B050"/>
                </a:solidFill>
              </a:rPr>
              <a:t>x10</a:t>
            </a:r>
            <a:r>
              <a:rPr lang="en-US" sz="2400" baseline="30000" dirty="0">
                <a:solidFill>
                  <a:srgbClr val="00B050"/>
                </a:solidFill>
              </a:rPr>
              <a:t>31</a:t>
            </a:r>
            <a:r>
              <a:rPr lang="en-US" sz="2400" dirty="0">
                <a:solidFill>
                  <a:srgbClr val="00B050"/>
                </a:solidFill>
              </a:rPr>
              <a:t> cm</a:t>
            </a:r>
            <a:r>
              <a:rPr lang="en-US" sz="2400" baseline="30000" dirty="0">
                <a:solidFill>
                  <a:srgbClr val="00B050"/>
                </a:solidFill>
              </a:rPr>
              <a:t>-2</a:t>
            </a:r>
            <a:r>
              <a:rPr lang="en-US" sz="2400" dirty="0">
                <a:solidFill>
                  <a:srgbClr val="00B050"/>
                </a:solidFill>
              </a:rPr>
              <a:t>s</a:t>
            </a:r>
            <a:r>
              <a:rPr lang="en-US" sz="2400" baseline="30000" dirty="0">
                <a:solidFill>
                  <a:srgbClr val="00B050"/>
                </a:solidFill>
              </a:rPr>
              <a:t>-1 </a:t>
            </a:r>
            <a:r>
              <a:rPr lang="en-US" dirty="0">
                <a:solidFill>
                  <a:srgbClr val="00B050"/>
                </a:solidFill>
              </a:rPr>
              <a:t>			5.3			1000		190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E1640FE-FD0C-508F-DA47-6F0C52F5E4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733858"/>
              </p:ext>
            </p:extLst>
          </p:nvPr>
        </p:nvGraphicFramePr>
        <p:xfrm>
          <a:off x="7990860" y="0"/>
          <a:ext cx="3970337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970041" imgH="846131" progId="Equation.DSMT4">
                  <p:embed/>
                </p:oleObj>
              </mc:Choice>
              <mc:Fallback>
                <p:oleObj name="Equation" r:id="rId2" imgW="3970041" imgH="846131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E1640FE-FD0C-508F-DA47-6F0C52F5E4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990860" y="0"/>
                        <a:ext cx="3970337" cy="846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ight Brace 4">
            <a:extLst>
              <a:ext uri="{FF2B5EF4-FFF2-40B4-BE49-F238E27FC236}">
                <a16:creationId xmlns:a16="http://schemas.microsoft.com/office/drawing/2014/main" id="{BC3C4537-426E-292F-762D-C25EF7C225D4}"/>
              </a:ext>
            </a:extLst>
          </p:cNvPr>
          <p:cNvSpPr/>
          <p:nvPr/>
        </p:nvSpPr>
        <p:spPr>
          <a:xfrm>
            <a:off x="11216640" y="1381760"/>
            <a:ext cx="274320" cy="1341120"/>
          </a:xfrm>
          <a:prstGeom prst="rightBrace">
            <a:avLst/>
          </a:prstGeom>
          <a:ln w="254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4180C1-A732-4F1B-BB8D-66F08D6922A6}"/>
              </a:ext>
            </a:extLst>
          </p:cNvPr>
          <p:cNvSpPr txBox="1"/>
          <p:nvPr/>
        </p:nvSpPr>
        <p:spPr>
          <a:xfrm>
            <a:off x="11578605" y="1821487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60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97EF44A1-D2F2-9A7B-BE0A-D35D8A7F1CC9}"/>
              </a:ext>
            </a:extLst>
          </p:cNvPr>
          <p:cNvSpPr/>
          <p:nvPr/>
        </p:nvSpPr>
        <p:spPr>
          <a:xfrm>
            <a:off x="10719564" y="3238182"/>
            <a:ext cx="361965" cy="1486218"/>
          </a:xfrm>
          <a:prstGeom prst="rightBrace">
            <a:avLst/>
          </a:prstGeom>
          <a:ln w="254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AA856B-74DA-5C6C-ED14-84F14AF503AA}"/>
              </a:ext>
            </a:extLst>
          </p:cNvPr>
          <p:cNvSpPr txBox="1"/>
          <p:nvPr/>
        </p:nvSpPr>
        <p:spPr>
          <a:xfrm>
            <a:off x="11187913" y="3770778"/>
            <a:ext cx="535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~3</a:t>
            </a:r>
          </a:p>
        </p:txBody>
      </p:sp>
    </p:spTree>
    <p:extLst>
      <p:ext uri="{BB962C8B-B14F-4D97-AF65-F5344CB8AC3E}">
        <p14:creationId xmlns:p14="http://schemas.microsoft.com/office/powerpoint/2010/main" val="3732692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4A30FE-98B9-E1B9-7482-12A992C70E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2DD7E09-5B2D-A053-7BEE-739E5BA18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EIC accelerator concepts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C1390D-2F21-2175-D42A-231190250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747" y="988064"/>
            <a:ext cx="11927840" cy="5190657"/>
          </a:xfrm>
        </p:spPr>
        <p:txBody>
          <a:bodyPr>
            <a:normAutofit/>
          </a:bodyPr>
          <a:lstStyle/>
          <a:p>
            <a:r>
              <a:rPr lang="en-US" dirty="0"/>
              <a:t>Ribbon-like (flat) hadron beam (11:1 transverse emittance/size ratio)</a:t>
            </a:r>
          </a:p>
          <a:p>
            <a:r>
              <a:rPr lang="en-US" dirty="0"/>
              <a:t>Large crossing angle (25 </a:t>
            </a:r>
            <a:r>
              <a:rPr lang="en-US" dirty="0" err="1"/>
              <a:t>mrad</a:t>
            </a:r>
            <a:r>
              <a:rPr lang="en-US" dirty="0"/>
              <a:t>)</a:t>
            </a:r>
          </a:p>
          <a:p>
            <a:r>
              <a:rPr lang="en-US" dirty="0"/>
              <a:t>Beam-beam limits for both beams (0.1 e/ 0.01 p)</a:t>
            </a:r>
          </a:p>
          <a:p>
            <a:r>
              <a:rPr lang="en-US" dirty="0"/>
              <a:t>Spin preservation from source to collisions (protons and electrons)</a:t>
            </a:r>
          </a:p>
          <a:p>
            <a:r>
              <a:rPr lang="en-US" dirty="0"/>
              <a:t>Very high bunch intensities and circulating beam currents (1 A (p), 2.5 A (e))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Upgrade path: high-energy hadron cooling at collisions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These are the key concepts that allow to attain luminosity of ~10</a:t>
            </a:r>
            <a:r>
              <a:rPr lang="en-US" baseline="30000" dirty="0">
                <a:solidFill>
                  <a:srgbClr val="00B050"/>
                </a:solidFill>
              </a:rPr>
              <a:t>34</a:t>
            </a:r>
            <a:r>
              <a:rPr lang="en-US" dirty="0">
                <a:solidFill>
                  <a:srgbClr val="00B050"/>
                </a:solidFill>
              </a:rPr>
              <a:t> cm</a:t>
            </a:r>
            <a:r>
              <a:rPr lang="en-US" baseline="30000" dirty="0">
                <a:solidFill>
                  <a:srgbClr val="00B050"/>
                </a:solidFill>
              </a:rPr>
              <a:t>-2</a:t>
            </a:r>
            <a:r>
              <a:rPr lang="en-US" dirty="0">
                <a:solidFill>
                  <a:srgbClr val="00B050"/>
                </a:solidFill>
              </a:rPr>
              <a:t>s</a:t>
            </a:r>
            <a:r>
              <a:rPr lang="en-US" baseline="30000" dirty="0">
                <a:solidFill>
                  <a:srgbClr val="00B050"/>
                </a:solidFill>
              </a:rPr>
              <a:t>-1</a:t>
            </a:r>
            <a:r>
              <a:rPr lang="en-US" dirty="0">
                <a:solidFill>
                  <a:srgbClr val="00B050"/>
                </a:solidFill>
              </a:rPr>
              <a:t> and maintain high polarization at collisions over a broad range of </a:t>
            </a:r>
            <a:r>
              <a:rPr lang="en-US" dirty="0" err="1">
                <a:solidFill>
                  <a:srgbClr val="00B050"/>
                </a:solidFill>
              </a:rPr>
              <a:t>CoM</a:t>
            </a:r>
            <a:r>
              <a:rPr lang="en-US" dirty="0">
                <a:solidFill>
                  <a:srgbClr val="00B050"/>
                </a:solidFill>
              </a:rPr>
              <a:t> energies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" name="Picture 1" descr="Shape, arrow&#10;&#10;AI-generated content may be incorrect.">
            <a:extLst>
              <a:ext uri="{FF2B5EF4-FFF2-40B4-BE49-F238E27FC236}">
                <a16:creationId xmlns:a16="http://schemas.microsoft.com/office/drawing/2014/main" id="{B1A6315F-757C-9D61-0DC2-13C014544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9260" y="988064"/>
            <a:ext cx="538812" cy="538812"/>
          </a:xfrm>
          <a:prstGeom prst="rect">
            <a:avLst/>
          </a:prstGeom>
        </p:spPr>
      </p:pic>
      <p:pic>
        <p:nvPicPr>
          <p:cNvPr id="6" name="Picture 5" descr="Shape, arrow&#10;&#10;AI-generated content may be incorrect.">
            <a:extLst>
              <a:ext uri="{FF2B5EF4-FFF2-40B4-BE49-F238E27FC236}">
                <a16:creationId xmlns:a16="http://schemas.microsoft.com/office/drawing/2014/main" id="{668FC99D-1178-4A6E-4878-1BB3A0CD1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598" y="1378135"/>
            <a:ext cx="538812" cy="538812"/>
          </a:xfrm>
          <a:prstGeom prst="rect">
            <a:avLst/>
          </a:prstGeom>
        </p:spPr>
      </p:pic>
      <p:pic>
        <p:nvPicPr>
          <p:cNvPr id="7" name="Picture 6" descr="Shape, arrow&#10;&#10;AI-generated content may be incorrect.">
            <a:extLst>
              <a:ext uri="{FF2B5EF4-FFF2-40B4-BE49-F238E27FC236}">
                <a16:creationId xmlns:a16="http://schemas.microsoft.com/office/drawing/2014/main" id="{C60AE20E-0FA3-4786-4CBC-5B228FBF3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8993" y="2163842"/>
            <a:ext cx="538812" cy="53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242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B5C556-FDCC-CB0C-F67E-776538EEE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Key EIC Accelerator Technology Areas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A46B59F-4600-EBBD-7A48-90A6E11C40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561" y="825178"/>
            <a:ext cx="11730037" cy="5212080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Hadron Beam Cooling</a:t>
            </a:r>
          </a:p>
          <a:p>
            <a:r>
              <a:rPr lang="en-US" sz="2800" dirty="0"/>
              <a:t>Spin-transparent optics</a:t>
            </a:r>
          </a:p>
          <a:p>
            <a:pPr lvl="1"/>
            <a:r>
              <a:rPr lang="en-US" sz="2400" dirty="0"/>
              <a:t>High polarization for both beams from source to collisions</a:t>
            </a:r>
          </a:p>
          <a:p>
            <a:pPr lvl="1"/>
            <a:r>
              <a:rPr lang="en-US" sz="2400" dirty="0"/>
              <a:t>Swap-out injection for electron bunches (at 1 Hz) to maintain high polarization in the ESR</a:t>
            </a:r>
          </a:p>
          <a:p>
            <a:r>
              <a:rPr lang="en-US" sz="2800" dirty="0"/>
              <a:t>SRF (Crab and elliptical) cavities</a:t>
            </a:r>
          </a:p>
          <a:p>
            <a:pPr lvl="1"/>
            <a:r>
              <a:rPr lang="en-US" sz="2400" dirty="0"/>
              <a:t>Large-size, complex geometries;</a:t>
            </a:r>
          </a:p>
          <a:p>
            <a:pPr lvl="1"/>
            <a:r>
              <a:rPr lang="en-US" sz="2400" dirty="0"/>
              <a:t>High-power; HOMs</a:t>
            </a:r>
          </a:p>
          <a:p>
            <a:pPr lvl="1"/>
            <a:r>
              <a:rPr lang="en-US" sz="2400" dirty="0"/>
              <a:t>Very tight phase and amplitude noise requirements</a:t>
            </a:r>
          </a:p>
          <a:p>
            <a:r>
              <a:rPr lang="en-US" sz="2800" dirty="0"/>
              <a:t>IR magnets (large aperture, one-of-a-kind SC magnets)</a:t>
            </a:r>
          </a:p>
          <a:p>
            <a:r>
              <a:rPr lang="en-US" sz="2800" dirty="0"/>
              <a:t>Instability and impedance control; </a:t>
            </a:r>
          </a:p>
          <a:p>
            <a:pPr lvl="1"/>
            <a:r>
              <a:rPr lang="en-US" sz="2400" dirty="0"/>
              <a:t>Vacuum chambers, beam screens, kickers, SRF cavities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12162-1025-78BC-D09A-FDC7282D7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37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DFFEBC4-9573-A5E3-842B-023825F01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9695" y="877762"/>
            <a:ext cx="5205610" cy="5205610"/>
          </a:xfrm>
          <a:prstGeom prst="rect">
            <a:avLst/>
          </a:prstGeom>
        </p:spPr>
      </p:pic>
      <p:pic>
        <p:nvPicPr>
          <p:cNvPr id="11" name="RHIC">
            <a:hlinkClick r:id="" action="ppaction://media"/>
            <a:extLst>
              <a:ext uri="{FF2B5EF4-FFF2-40B4-BE49-F238E27FC236}">
                <a16:creationId xmlns:a16="http://schemas.microsoft.com/office/drawing/2014/main" id="{DA056BC6-2E25-5282-5D1E-6BC101AFD08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8221" y="825572"/>
            <a:ext cx="4073525" cy="525780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956044-F0FC-5F2E-B66C-A8A6B4A9D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0311FBA-76EE-61A1-57D0-F9D0A8DB0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From RHIC to EIC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8B146D-C654-9C84-C1C1-1B0FDE1B3431}"/>
              </a:ext>
            </a:extLst>
          </p:cNvPr>
          <p:cNvSpPr txBox="1"/>
          <p:nvPr/>
        </p:nvSpPr>
        <p:spPr>
          <a:xfrm>
            <a:off x="9289422" y="5401663"/>
            <a:ext cx="2755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Protons: ~40 – 275 GeV</a:t>
            </a:r>
          </a:p>
          <a:p>
            <a:r>
              <a:rPr lang="en-US" b="1" dirty="0"/>
              <a:t>Electrons: 5 – 18 GeV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4C2634-1D06-E2D7-E5B8-82242DF09ABE}"/>
              </a:ext>
            </a:extLst>
          </p:cNvPr>
          <p:cNvSpPr txBox="1"/>
          <p:nvPr/>
        </p:nvSpPr>
        <p:spPr>
          <a:xfrm>
            <a:off x="1769806" y="2263877"/>
            <a:ext cx="1032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RHIC</a:t>
            </a:r>
          </a:p>
        </p:txBody>
      </p:sp>
      <p:pic>
        <p:nvPicPr>
          <p:cNvPr id="18" name="Picture 17" descr="A picture containing indoor&#10;&#10;AI-generated content may be incorrect.">
            <a:extLst>
              <a:ext uri="{FF2B5EF4-FFF2-40B4-BE49-F238E27FC236}">
                <a16:creationId xmlns:a16="http://schemas.microsoft.com/office/drawing/2014/main" id="{D96A0D91-5338-396F-BC94-2C51A77C9F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5529" y="2070700"/>
            <a:ext cx="2394165" cy="312962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8CB3825-FC1D-30ED-00A0-D62D47F932D7}"/>
              </a:ext>
            </a:extLst>
          </p:cNvPr>
          <p:cNvSpPr txBox="1"/>
          <p:nvPr/>
        </p:nvSpPr>
        <p:spPr>
          <a:xfrm>
            <a:off x="5180142" y="2389239"/>
            <a:ext cx="1032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RHIC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6B66A4-7319-EDCA-0B4A-4A9EDE343B05}"/>
              </a:ext>
            </a:extLst>
          </p:cNvPr>
          <p:cNvSpPr txBox="1"/>
          <p:nvPr/>
        </p:nvSpPr>
        <p:spPr>
          <a:xfrm>
            <a:off x="5696335" y="4653318"/>
            <a:ext cx="1032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EIC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A2EFDFF9-24E6-3849-730F-5275F4E40AC6}"/>
              </a:ext>
            </a:extLst>
          </p:cNvPr>
          <p:cNvSpPr/>
          <p:nvPr/>
        </p:nvSpPr>
        <p:spPr>
          <a:xfrm>
            <a:off x="4856579" y="3553157"/>
            <a:ext cx="1679511" cy="335795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FF6EF4-74AC-9318-3922-7E3DBFC88446}"/>
              </a:ext>
            </a:extLst>
          </p:cNvPr>
          <p:cNvSpPr txBox="1"/>
          <p:nvPr/>
        </p:nvSpPr>
        <p:spPr>
          <a:xfrm>
            <a:off x="2465499" y="4405086"/>
            <a:ext cx="21467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Ion species:</a:t>
            </a:r>
          </a:p>
          <a:p>
            <a:r>
              <a:rPr lang="en-US" dirty="0">
                <a:solidFill>
                  <a:schemeClr val="bg1"/>
                </a:solidFill>
              </a:rPr>
              <a:t>proton – Uranium</a:t>
            </a:r>
          </a:p>
          <a:p>
            <a:r>
              <a:rPr lang="en-US" dirty="0">
                <a:solidFill>
                  <a:schemeClr val="bg1"/>
                </a:solidFill>
              </a:rPr>
              <a:t>60% p polarization </a:t>
            </a:r>
          </a:p>
        </p:txBody>
      </p:sp>
    </p:spTree>
    <p:extLst>
      <p:ext uri="{BB962C8B-B14F-4D97-AF65-F5344CB8AC3E}">
        <p14:creationId xmlns:p14="http://schemas.microsoft.com/office/powerpoint/2010/main" val="98789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93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016BD-405C-469C-9F7F-E294E7FE5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 From RHIC (yellow ring) to EIC HSR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5966B-AA08-47CD-BB7A-9DF6F3D6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197" y="1558771"/>
            <a:ext cx="8158579" cy="461638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EIC HSR to be </a:t>
            </a:r>
            <a:r>
              <a:rPr lang="en-US" dirty="0">
                <a:solidFill>
                  <a:srgbClr val="0070C0"/>
                </a:solidFill>
              </a:rPr>
              <a:t>composed of existing arcs </a:t>
            </a:r>
            <a:r>
              <a:rPr lang="en-US" dirty="0"/>
              <a:t>of the Yellow RHIC ring (remove unused magnets)</a:t>
            </a:r>
          </a:p>
          <a:p>
            <a:r>
              <a:rPr lang="en-US" dirty="0">
                <a:solidFill>
                  <a:srgbClr val="0070C0"/>
                </a:solidFill>
              </a:rPr>
              <a:t>Insert sleeves </a:t>
            </a:r>
            <a:r>
              <a:rPr lang="en-US" dirty="0"/>
              <a:t>coated with copper and amorphous carbon into superconducting magnet beam pipes to improve conductivity and reduce secondary electron yield (-&gt; electron cloud) </a:t>
            </a:r>
          </a:p>
          <a:p>
            <a:r>
              <a:rPr lang="en-US" dirty="0"/>
              <a:t>Add </a:t>
            </a:r>
            <a:r>
              <a:rPr lang="en-US" dirty="0">
                <a:solidFill>
                  <a:srgbClr val="0070C0"/>
                </a:solidFill>
              </a:rPr>
              <a:t>new RF cavities</a:t>
            </a:r>
            <a:endParaRPr lang="en-US" dirty="0">
              <a:solidFill>
                <a:srgbClr val="0070C0"/>
              </a:solidFill>
              <a:cs typeface="Arial"/>
            </a:endParaRPr>
          </a:p>
          <a:p>
            <a:r>
              <a:rPr lang="en-US" dirty="0"/>
              <a:t>Add </a:t>
            </a:r>
            <a:r>
              <a:rPr lang="en-US" dirty="0">
                <a:solidFill>
                  <a:srgbClr val="0070C0"/>
                </a:solidFill>
              </a:rPr>
              <a:t>hadron cooling </a:t>
            </a:r>
            <a:r>
              <a:rPr lang="en-US" dirty="0"/>
              <a:t>to create flat beam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Add </a:t>
            </a:r>
            <a:r>
              <a:rPr lang="en-US" dirty="0">
                <a:solidFill>
                  <a:srgbClr val="0070C0"/>
                </a:solidFill>
              </a:rPr>
              <a:t>crab cavities, new IR SC magnets</a:t>
            </a:r>
            <a:endParaRPr lang="en-US" dirty="0">
              <a:solidFill>
                <a:srgbClr val="0070C0"/>
              </a:solidFill>
              <a:cs typeface="Arial"/>
            </a:endParaRPr>
          </a:p>
          <a:p>
            <a:r>
              <a:rPr lang="en-US" dirty="0"/>
              <a:t>Add a </a:t>
            </a:r>
            <a:r>
              <a:rPr lang="en-US" dirty="0">
                <a:solidFill>
                  <a:srgbClr val="0070C0"/>
                </a:solidFill>
              </a:rPr>
              <a:t>collimation system</a:t>
            </a:r>
          </a:p>
          <a:p>
            <a:r>
              <a:rPr lang="en-US" dirty="0">
                <a:cs typeface="Arial"/>
              </a:rPr>
              <a:t>Add</a:t>
            </a:r>
            <a:r>
              <a:rPr lang="en-US" dirty="0">
                <a:solidFill>
                  <a:srgbClr val="0070C0"/>
                </a:solidFill>
                <a:cs typeface="Arial"/>
              </a:rPr>
              <a:t> extra ‘snakes’</a:t>
            </a:r>
          </a:p>
        </p:txBody>
      </p:sp>
      <p:pic>
        <p:nvPicPr>
          <p:cNvPr id="4" name="Picture 2" descr="A close-up of a knife&#10;&#10;Description automatically generated with low confidence">
            <a:extLst>
              <a:ext uri="{FF2B5EF4-FFF2-40B4-BE49-F238E27FC236}">
                <a16:creationId xmlns:a16="http://schemas.microsoft.com/office/drawing/2014/main" id="{07834667-97D4-BAA3-9B46-9BD7D791C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592" y="2577852"/>
            <a:ext cx="3886408" cy="230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F112B3-7949-7E90-44F1-21AB5C91E1E7}"/>
              </a:ext>
            </a:extLst>
          </p:cNvPr>
          <p:cNvSpPr txBox="1"/>
          <p:nvPr/>
        </p:nvSpPr>
        <p:spPr>
          <a:xfrm>
            <a:off x="8814024" y="1654522"/>
            <a:ext cx="3313792" cy="92333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8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Actively Cooled Beam </a:t>
            </a:r>
          </a:p>
          <a:p>
            <a:r>
              <a:rPr lang="en-US" sz="18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Screen Material procurement </a:t>
            </a:r>
          </a:p>
          <a:p>
            <a:r>
              <a:rPr lang="en-US" dirty="0"/>
              <a:t> </a:t>
            </a:r>
            <a:endParaRPr lang="en-US" dirty="0"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D01EF1-414D-3CFA-9844-DE78BF2CCF50}"/>
              </a:ext>
            </a:extLst>
          </p:cNvPr>
          <p:cNvSpPr txBox="1"/>
          <p:nvPr/>
        </p:nvSpPr>
        <p:spPr>
          <a:xfrm>
            <a:off x="763480" y="933920"/>
            <a:ext cx="11157670" cy="3693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Tripled beam current, shorter bunch length, shorter bunch distance, ‘flat’ beams with small vertical emittance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7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80B6E-8469-4C32-F83F-02E58D613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17" y="82245"/>
            <a:ext cx="11602378" cy="766840"/>
          </a:xfrm>
        </p:spPr>
        <p:txBody>
          <a:bodyPr>
            <a:noAutofit/>
          </a:bodyPr>
          <a:lstStyle/>
          <a:p>
            <a:r>
              <a:rPr lang="en-US" sz="3600"/>
              <a:t>Beam Energy and Average Orbit Radius in the HSR</a:t>
            </a:r>
            <a:endParaRPr lang="en-US" sz="3600"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62ECA5-6861-1CDB-D337-E4C4507BC907}"/>
              </a:ext>
            </a:extLst>
          </p:cNvPr>
          <p:cNvSpPr txBox="1"/>
          <p:nvPr/>
        </p:nvSpPr>
        <p:spPr>
          <a:xfrm>
            <a:off x="7751736" y="3966793"/>
            <a:ext cx="4330597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Since the electron revolution frequency is fixed, the hadron orbit must be adjusted with energy to keep the collisions in sync.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05C79-C24B-43A4-C02C-05B2ED3397F5}"/>
              </a:ext>
            </a:extLst>
          </p:cNvPr>
          <p:cNvGrpSpPr/>
          <p:nvPr/>
        </p:nvGrpSpPr>
        <p:grpSpPr>
          <a:xfrm>
            <a:off x="8680409" y="1162574"/>
            <a:ext cx="2331720" cy="2732329"/>
            <a:chOff x="566924" y="1430671"/>
            <a:chExt cx="3108960" cy="364310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1EE7C67-4F57-EC25-ECA8-D0B08F577C3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66924" y="1430671"/>
              <a:ext cx="3108960" cy="3108960"/>
              <a:chOff x="7748260" y="804828"/>
              <a:chExt cx="1005840" cy="1005840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8FDE5C0D-A21F-73BC-F41A-E6B87E95787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748260" y="804828"/>
                <a:ext cx="1005840" cy="1005840"/>
                <a:chOff x="8168345" y="52276"/>
                <a:chExt cx="640080" cy="640080"/>
              </a:xfrm>
            </p:grpSpPr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5D5C001A-E9CA-9791-05AD-AE7C98F3F13E}"/>
                    </a:ext>
                  </a:extLst>
                </p:cNvPr>
                <p:cNvSpPr/>
                <p:nvPr/>
              </p:nvSpPr>
              <p:spPr>
                <a:xfrm>
                  <a:off x="8168345" y="52276"/>
                  <a:ext cx="640080" cy="6400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350"/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B6C5A15D-4F82-66B4-56F2-5838E7A99AB9}"/>
                    </a:ext>
                  </a:extLst>
                </p:cNvPr>
                <p:cNvSpPr/>
                <p:nvPr/>
              </p:nvSpPr>
              <p:spPr>
                <a:xfrm>
                  <a:off x="8305505" y="189436"/>
                  <a:ext cx="365760" cy="36576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350"/>
                </a:p>
              </p:txBody>
            </p:sp>
          </p:grp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027177C-5528-A06C-38F2-1346066EA5D0}"/>
                  </a:ext>
                </a:extLst>
              </p:cNvPr>
              <p:cNvCxnSpPr>
                <a:stCxn id="32" idx="0"/>
                <a:endCxn id="32" idx="4"/>
              </p:cNvCxnSpPr>
              <p:nvPr/>
            </p:nvCxnSpPr>
            <p:spPr>
              <a:xfrm>
                <a:off x="8251180" y="804828"/>
                <a:ext cx="0" cy="100584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2B1AE808-DB4D-872E-9D00-2EE48570DE67}"/>
                  </a:ext>
                </a:extLst>
              </p:cNvPr>
              <p:cNvCxnSpPr>
                <a:cxnSpLocks/>
                <a:stCxn id="32" idx="6"/>
                <a:endCxn id="32" idx="2"/>
              </p:cNvCxnSpPr>
              <p:nvPr/>
            </p:nvCxnSpPr>
            <p:spPr>
              <a:xfrm flipH="1">
                <a:off x="7748260" y="1307748"/>
                <a:ext cx="100584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B9CB58E-2372-FE65-D484-88F6DEF0EF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468885" y="1232649"/>
                <a:ext cx="143691" cy="143691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</p:grp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D13A125-51E7-247D-6B27-5BFF5F5FB6A3}"/>
                </a:ext>
              </a:extLst>
            </p:cNvPr>
            <p:cNvCxnSpPr>
              <a:cxnSpLocks/>
            </p:cNvCxnSpPr>
            <p:nvPr/>
          </p:nvCxnSpPr>
          <p:spPr>
            <a:xfrm>
              <a:off x="588739" y="4624329"/>
              <a:ext cx="3087145" cy="1266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3">
                  <a:extLst>
                    <a:ext uri="{FF2B5EF4-FFF2-40B4-BE49-F238E27FC236}">
                      <a16:creationId xmlns:a16="http://schemas.microsoft.com/office/drawing/2014/main" id="{996B4AAF-8629-0B2F-418B-2F2CB7128FFB}"/>
                    </a:ext>
                  </a:extLst>
                </p:cNvPr>
                <p:cNvSpPr txBox="1"/>
                <p:nvPr/>
              </p:nvSpPr>
              <p:spPr>
                <a:xfrm>
                  <a:off x="1114504" y="4673665"/>
                  <a:ext cx="2013800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350"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70 mm </a:t>
                  </a:r>
                  <a14:m>
                    <m:oMath xmlns:m="http://schemas.openxmlformats.org/officeDocument/2006/math">
                      <m: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 Narrow" panose="020B0604020202020204" pitchFamily="34" charset="0"/>
                        </a:rPr>
                        <m:t>∅</m:t>
                      </m:r>
                    </m:oMath>
                  </a14:m>
                  <a:r>
                    <a:rPr lang="en-US" sz="1350"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 beam pipe </a:t>
                  </a:r>
                </a:p>
              </p:txBody>
            </p:sp>
          </mc:Choice>
          <mc:Fallback xmlns="">
            <p:sp>
              <p:nvSpPr>
                <p:cNvPr id="20" name="TextBox 13">
                  <a:extLst>
                    <a:ext uri="{FF2B5EF4-FFF2-40B4-BE49-F238E27FC236}">
                      <a16:creationId xmlns:a16="http://schemas.microsoft.com/office/drawing/2014/main" id="{996B4AAF-8629-0B2F-418B-2F2CB7128F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4504" y="4673665"/>
                  <a:ext cx="2013800" cy="400109"/>
                </a:xfrm>
                <a:prstGeom prst="rect">
                  <a:avLst/>
                </a:prstGeom>
                <a:blipFill>
                  <a:blip r:embed="rId2"/>
                  <a:stretch>
                    <a:fillRect l="-8871" t="-4082" r="-9677" b="-204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Box 14">
              <a:extLst>
                <a:ext uri="{FF2B5EF4-FFF2-40B4-BE49-F238E27FC236}">
                  <a16:creationId xmlns:a16="http://schemas.microsoft.com/office/drawing/2014/main" id="{1A8EF3A7-B4F2-C6E7-7E89-5966F1E40C02}"/>
                </a:ext>
              </a:extLst>
            </p:cNvPr>
            <p:cNvSpPr txBox="1"/>
            <p:nvPr/>
          </p:nvSpPr>
          <p:spPr>
            <a:xfrm>
              <a:off x="2215003" y="2449491"/>
              <a:ext cx="929847" cy="4001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350">
                  <a:latin typeface="Arial Narrow" panose="020B0604020202020204" pitchFamily="34" charset="0"/>
                  <a:cs typeface="Arial Narrow" panose="020B0604020202020204" pitchFamily="34" charset="0"/>
                </a:rPr>
                <a:t>20 mm 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C1507AD-AA33-B8C0-D1B9-99F3548E3F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06037" y="2734628"/>
              <a:ext cx="444136" cy="444136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A4FD3A0-4946-026C-80CD-6404C939EF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1252" y="2751478"/>
              <a:ext cx="444136" cy="444136"/>
            </a:xfrm>
            <a:prstGeom prst="ellipse">
              <a:avLst/>
            </a:prstGeom>
            <a:solidFill>
              <a:srgbClr val="30519D"/>
            </a:solidFill>
            <a:ln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7CE27C8-FCF0-40B3-9E88-929FF9656F7D}"/>
                </a:ext>
              </a:extLst>
            </p:cNvPr>
            <p:cNvCxnSpPr>
              <a:cxnSpLocks/>
            </p:cNvCxnSpPr>
            <p:nvPr/>
          </p:nvCxnSpPr>
          <p:spPr>
            <a:xfrm>
              <a:off x="2128105" y="2967215"/>
              <a:ext cx="974426" cy="633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oval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18">
              <a:extLst>
                <a:ext uri="{FF2B5EF4-FFF2-40B4-BE49-F238E27FC236}">
                  <a16:creationId xmlns:a16="http://schemas.microsoft.com/office/drawing/2014/main" id="{8B9E7D2E-0EED-D40A-F342-2B80930EBE13}"/>
                </a:ext>
              </a:extLst>
            </p:cNvPr>
            <p:cNvSpPr txBox="1"/>
            <p:nvPr/>
          </p:nvSpPr>
          <p:spPr>
            <a:xfrm>
              <a:off x="2599880" y="3220068"/>
              <a:ext cx="929847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350" b="1">
                  <a:solidFill>
                    <a:schemeClr val="accent2">
                      <a:lumMod val="75000"/>
                    </a:schemeClr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275 GeV</a:t>
              </a:r>
            </a:p>
          </p:txBody>
        </p:sp>
        <p:sp>
          <p:nvSpPr>
            <p:cNvPr id="26" name="TextBox 19">
              <a:extLst>
                <a:ext uri="{FF2B5EF4-FFF2-40B4-BE49-F238E27FC236}">
                  <a16:creationId xmlns:a16="http://schemas.microsoft.com/office/drawing/2014/main" id="{7618AEAF-57D3-86B3-9631-8B66894F159E}"/>
                </a:ext>
              </a:extLst>
            </p:cNvPr>
            <p:cNvSpPr txBox="1"/>
            <p:nvPr/>
          </p:nvSpPr>
          <p:spPr>
            <a:xfrm>
              <a:off x="768207" y="3223623"/>
              <a:ext cx="929847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350" b="1">
                  <a:solidFill>
                    <a:srgbClr val="30519D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100 GeV</a:t>
              </a:r>
            </a:p>
          </p:txBody>
        </p:sp>
        <p:sp>
          <p:nvSpPr>
            <p:cNvPr id="27" name="TextBox 20">
              <a:extLst>
                <a:ext uri="{FF2B5EF4-FFF2-40B4-BE49-F238E27FC236}">
                  <a16:creationId xmlns:a16="http://schemas.microsoft.com/office/drawing/2014/main" id="{6E5BF642-6183-2C25-EB8B-FDCD476C5F6D}"/>
                </a:ext>
              </a:extLst>
            </p:cNvPr>
            <p:cNvSpPr txBox="1"/>
            <p:nvPr/>
          </p:nvSpPr>
          <p:spPr>
            <a:xfrm>
              <a:off x="1649871" y="3212017"/>
              <a:ext cx="929847" cy="4001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350" b="1">
                  <a:solidFill>
                    <a:schemeClr val="accent6">
                      <a:lumMod val="75000"/>
                    </a:schemeClr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store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E62DE5B-6099-B342-E0B4-BFE34C017CFB}"/>
              </a:ext>
            </a:extLst>
          </p:cNvPr>
          <p:cNvSpPr txBox="1"/>
          <p:nvPr/>
        </p:nvSpPr>
        <p:spPr>
          <a:xfrm>
            <a:off x="9524252" y="2489972"/>
            <a:ext cx="740908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/>
              <a:t>130 GeV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0283D15-B59C-3809-07C3-557C6284BA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432" y="1314719"/>
            <a:ext cx="7507182" cy="39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1854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D3768-6C03-B48D-09CC-5B8BCDD1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41-GeV ‘bypass’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DE0D43-9F5B-A2F1-2B9B-2FF03356BA1C}"/>
              </a:ext>
            </a:extLst>
          </p:cNvPr>
          <p:cNvSpPr txBox="1"/>
          <p:nvPr/>
        </p:nvSpPr>
        <p:spPr>
          <a:xfrm>
            <a:off x="6026158" y="2128804"/>
            <a:ext cx="5709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Sector 1 without and with the 41-GeV bypass line </a:t>
            </a:r>
          </a:p>
        </p:txBody>
      </p:sp>
      <p:pic>
        <p:nvPicPr>
          <p:cNvPr id="1026" name="Picture 2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9290AC81-3884-337B-F6CF-6BE17C31F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948" y="2726078"/>
            <a:ext cx="3644590" cy="263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56F10D28-60C4-1D3C-BBB7-56BFF123A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153" y="2721174"/>
            <a:ext cx="3719847" cy="267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89649D0-2DF9-C468-590B-78F75C31DFE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991" t="6930" r="27782" b="25669"/>
          <a:stretch/>
        </p:blipFill>
        <p:spPr>
          <a:xfrm>
            <a:off x="425235" y="2128804"/>
            <a:ext cx="4095965" cy="40172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DAFFD4-0C85-3839-9E91-BD59A5218CB7}"/>
              </a:ext>
            </a:extLst>
          </p:cNvPr>
          <p:cNvSpPr txBox="1"/>
          <p:nvPr/>
        </p:nvSpPr>
        <p:spPr>
          <a:xfrm>
            <a:off x="688945" y="878939"/>
            <a:ext cx="11047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This bypass provides access to the lowest EIC </a:t>
            </a:r>
            <a:r>
              <a:rPr lang="en-US" sz="2800" dirty="0" err="1"/>
              <a:t>CoM</a:t>
            </a:r>
            <a:r>
              <a:rPr lang="en-US" sz="2800" dirty="0"/>
              <a:t> energy, 29 GeV</a:t>
            </a:r>
          </a:p>
        </p:txBody>
      </p:sp>
    </p:spTree>
    <p:extLst>
      <p:ext uri="{BB962C8B-B14F-4D97-AF65-F5344CB8AC3E}">
        <p14:creationId xmlns:p14="http://schemas.microsoft.com/office/powerpoint/2010/main" val="18861043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D1A4A-AE98-D838-8B5B-3B8D47218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hadron beam cooling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3D943-BB43-52CE-616C-A676D94D17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2654" y="825178"/>
            <a:ext cx="11499850" cy="5427341"/>
          </a:xfrm>
        </p:spPr>
        <p:txBody>
          <a:bodyPr>
            <a:normAutofit/>
          </a:bodyPr>
          <a:lstStyle/>
          <a:p>
            <a:r>
              <a:rPr lang="en-US" b="1" u="sng" dirty="0"/>
              <a:t>Low-energy cooling (LEC):</a:t>
            </a:r>
          </a:p>
          <a:p>
            <a:pPr marL="0" indent="0">
              <a:buNone/>
            </a:pPr>
            <a:r>
              <a:rPr lang="en-US" dirty="0"/>
              <a:t>The goal of cooling</a:t>
            </a:r>
            <a:r>
              <a:rPr lang="en-US" b="1" dirty="0"/>
              <a:t> </a:t>
            </a:r>
            <a:r>
              <a:rPr lang="en-US" dirty="0"/>
              <a:t>at proton injection energy is to obtain initial proton parameters by </a:t>
            </a:r>
            <a:r>
              <a:rPr lang="en-US" dirty="0">
                <a:solidFill>
                  <a:srgbClr val="0066FF"/>
                </a:solidFill>
              </a:rPr>
              <a:t>cooling the vertical emittance from ~2 um to 0.3-0.5 um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(rms normalized). </a:t>
            </a:r>
          </a:p>
          <a:p>
            <a:pPr marL="0" indent="0">
              <a:buNone/>
            </a:pPr>
            <a:r>
              <a:rPr lang="en-US" dirty="0"/>
              <a:t>Cooling at </a:t>
            </a:r>
            <a:r>
              <a:rPr lang="en-US" dirty="0">
                <a:solidFill>
                  <a:srgbClr val="0066FF"/>
                </a:solidFill>
              </a:rPr>
              <a:t>injection energy of protons </a:t>
            </a:r>
            <a:r>
              <a:rPr lang="en-US" dirty="0"/>
              <a:t>(24 GeV) requires a 13 MeV electron beam.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Our present design concept is similar to the existing RHIC LEReC system</a:t>
            </a:r>
          </a:p>
          <a:p>
            <a:pPr marL="0" indent="0">
              <a:buNone/>
            </a:pPr>
            <a:endParaRPr lang="en-US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00B050"/>
              </a:solidFill>
            </a:endParaRPr>
          </a:p>
          <a:p>
            <a:r>
              <a:rPr lang="en-US" b="1" u="sng" dirty="0"/>
              <a:t>High-energy proton cooling at collisions </a:t>
            </a:r>
            <a:r>
              <a:rPr lang="en-US" dirty="0"/>
              <a:t>(possible future upgrade)</a:t>
            </a:r>
            <a:endParaRPr lang="en-US" b="1" u="sng" dirty="0"/>
          </a:p>
          <a:p>
            <a:pPr marL="0" indent="0">
              <a:buNone/>
            </a:pPr>
            <a:r>
              <a:rPr lang="en-US" dirty="0"/>
              <a:t>The goal of cooling at EIC proton collision energies of 41, 100 -- 275 GeV is to </a:t>
            </a:r>
            <a:r>
              <a:rPr lang="en-US" dirty="0">
                <a:solidFill>
                  <a:srgbClr val="0066FF"/>
                </a:solidFill>
              </a:rPr>
              <a:t>counteract the longitudinal and transverse emittance growth and to maintain the ‘flat’ proton beam.  Several candidate concepts are being considered.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u="sng" dirty="0"/>
              <a:t>Ion beam cooling at collisions:</a:t>
            </a:r>
            <a:r>
              <a:rPr lang="en-US" dirty="0"/>
              <a:t> Conventional microwave stochastic cooling</a:t>
            </a:r>
            <a:endParaRPr lang="en-US" b="1" u="sn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7996C5-E861-7435-5584-BA31B7BA171E}"/>
              </a:ext>
            </a:extLst>
          </p:cNvPr>
          <p:cNvSpPr txBox="1"/>
          <p:nvPr/>
        </p:nvSpPr>
        <p:spPr>
          <a:xfrm>
            <a:off x="4336071" y="2967335"/>
            <a:ext cx="6043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A. V. Fedotov et al. “Experimental Demonstration of Hadron Beam Cooling Using </a:t>
            </a:r>
          </a:p>
          <a:p>
            <a:r>
              <a:rPr lang="en-US" sz="1200" dirty="0">
                <a:solidFill>
                  <a:srgbClr val="0070C0"/>
                </a:solidFill>
              </a:rPr>
              <a:t>Radio-Frequency Accelerated Electron Bunches”, Phys. Rev. Lett. 124, 084801 (2020)</a:t>
            </a:r>
          </a:p>
        </p:txBody>
      </p:sp>
    </p:spTree>
    <p:extLst>
      <p:ext uri="{BB962C8B-B14F-4D97-AF65-F5344CB8AC3E}">
        <p14:creationId xmlns:p14="http://schemas.microsoft.com/office/powerpoint/2010/main" val="1396123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513A67E-9FDA-3F42-A2DD-267007E563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91" t="6930" r="27782" b="25669"/>
          <a:stretch/>
        </p:blipFill>
        <p:spPr>
          <a:xfrm>
            <a:off x="10767" y="824676"/>
            <a:ext cx="2419436" cy="23729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E540F1-1680-9BE0-CB39-16FE4109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Low-energy Cooler Concept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0471362-D9B8-3034-4208-5BA2C440F29E}"/>
              </a:ext>
            </a:extLst>
          </p:cNvPr>
          <p:cNvGrpSpPr/>
          <p:nvPr/>
        </p:nvGrpSpPr>
        <p:grpSpPr>
          <a:xfrm>
            <a:off x="2276496" y="1352178"/>
            <a:ext cx="9794822" cy="4757481"/>
            <a:chOff x="-13563" y="890140"/>
            <a:chExt cx="9185128" cy="424561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C891626-C70D-C3D0-0A56-A7BBD7449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480" y="2109970"/>
              <a:ext cx="9146909" cy="1114763"/>
            </a:xfrm>
            <a:prstGeom prst="rect">
              <a:avLst/>
            </a:prstGeom>
          </p:spPr>
        </p:pic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D12693A3-BBF8-C822-D8C4-647C3E426292}"/>
                </a:ext>
              </a:extLst>
            </p:cNvPr>
            <p:cNvSpPr txBox="1"/>
            <p:nvPr/>
          </p:nvSpPr>
          <p:spPr>
            <a:xfrm>
              <a:off x="1800878" y="4477733"/>
              <a:ext cx="11557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DC Gun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400kV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D928EBF-704F-39D8-8EB2-526E7D72A087}"/>
                </a:ext>
              </a:extLst>
            </p:cNvPr>
            <p:cNvSpPr/>
            <p:nvPr/>
          </p:nvSpPr>
          <p:spPr>
            <a:xfrm>
              <a:off x="2653465" y="2579536"/>
              <a:ext cx="266125" cy="27610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e</a:t>
              </a:r>
              <a:r>
                <a:rPr lang="en-US" sz="1200" b="1" baseline="3000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10" name="Right Arrow 63">
              <a:extLst>
                <a:ext uri="{FF2B5EF4-FFF2-40B4-BE49-F238E27FC236}">
                  <a16:creationId xmlns:a16="http://schemas.microsoft.com/office/drawing/2014/main" id="{E42C3C8F-14D1-E8FB-8A87-1548E26BA25D}"/>
                </a:ext>
              </a:extLst>
            </p:cNvPr>
            <p:cNvSpPr/>
            <p:nvPr/>
          </p:nvSpPr>
          <p:spPr>
            <a:xfrm rot="10800000" flipV="1">
              <a:off x="8493922" y="2188903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Right Arrow 64">
              <a:extLst>
                <a:ext uri="{FF2B5EF4-FFF2-40B4-BE49-F238E27FC236}">
                  <a16:creationId xmlns:a16="http://schemas.microsoft.com/office/drawing/2014/main" id="{A01C2DD3-1167-EFFD-7D77-FFEE57A3F47E}"/>
                </a:ext>
              </a:extLst>
            </p:cNvPr>
            <p:cNvSpPr/>
            <p:nvPr/>
          </p:nvSpPr>
          <p:spPr>
            <a:xfrm rot="10800000" flipV="1">
              <a:off x="62500" y="2190909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919B4B9-E82B-2E51-B119-DDC053C9779C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flipV="1">
              <a:off x="2378774" y="3131338"/>
              <a:ext cx="599933" cy="134639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22F4ECA-718F-E28F-F44C-B7B0E7E1AF8E}"/>
                </a:ext>
              </a:extLst>
            </p:cNvPr>
            <p:cNvSpPr txBox="1"/>
            <p:nvPr/>
          </p:nvSpPr>
          <p:spPr>
            <a:xfrm>
              <a:off x="2786528" y="4029064"/>
              <a:ext cx="881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Laser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197 MHz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FBFE097-B528-15E6-8F75-9353676FD086}"/>
                </a:ext>
              </a:extLst>
            </p:cNvPr>
            <p:cNvCxnSpPr>
              <a:cxnSpLocks/>
              <a:stCxn id="71" idx="0"/>
            </p:cNvCxnSpPr>
            <p:nvPr/>
          </p:nvCxnSpPr>
          <p:spPr>
            <a:xfrm flipH="1" flipV="1">
              <a:off x="3071494" y="2998364"/>
              <a:ext cx="133939" cy="780679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377C23E5-1869-47BC-F67A-F9F46948E0D1}"/>
                </a:ext>
              </a:extLst>
            </p:cNvPr>
            <p:cNvSpPr txBox="1"/>
            <p:nvPr/>
          </p:nvSpPr>
          <p:spPr>
            <a:xfrm>
              <a:off x="1264020" y="4132250"/>
              <a:ext cx="668573" cy="576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900 kW Beam Dump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53C9836-BB2E-24C6-BB37-97DEE4B0CA8B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V="1">
              <a:off x="1598307" y="2645796"/>
              <a:ext cx="480178" cy="148645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ight Arrow 63">
              <a:extLst>
                <a:ext uri="{FF2B5EF4-FFF2-40B4-BE49-F238E27FC236}">
                  <a16:creationId xmlns:a16="http://schemas.microsoft.com/office/drawing/2014/main" id="{01168A8B-3E32-897F-A78E-1B294D5CF8FF}"/>
                </a:ext>
              </a:extLst>
            </p:cNvPr>
            <p:cNvSpPr/>
            <p:nvPr/>
          </p:nvSpPr>
          <p:spPr>
            <a:xfrm rot="10800000" flipV="1">
              <a:off x="4447931" y="2159187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Right Arrow 63">
              <a:extLst>
                <a:ext uri="{FF2B5EF4-FFF2-40B4-BE49-F238E27FC236}">
                  <a16:creationId xmlns:a16="http://schemas.microsoft.com/office/drawing/2014/main" id="{668E1BD5-9564-164A-2BD2-A5FE6025735C}"/>
                </a:ext>
              </a:extLst>
            </p:cNvPr>
            <p:cNvSpPr/>
            <p:nvPr/>
          </p:nvSpPr>
          <p:spPr>
            <a:xfrm flipV="1">
              <a:off x="2863909" y="2708999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" name="TextBox 17">
              <a:extLst>
                <a:ext uri="{FF2B5EF4-FFF2-40B4-BE49-F238E27FC236}">
                  <a16:creationId xmlns:a16="http://schemas.microsoft.com/office/drawing/2014/main" id="{2635E965-B7A0-76A0-3DD1-B5FAEDA7E854}"/>
                </a:ext>
              </a:extLst>
            </p:cNvPr>
            <p:cNvSpPr txBox="1"/>
            <p:nvPr/>
          </p:nvSpPr>
          <p:spPr>
            <a:xfrm>
              <a:off x="3186127" y="4674086"/>
              <a:ext cx="13936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16x 197 MHz 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NCRF LINAC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FBE8A52-6E90-C0FE-DA0E-027C1F90E635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H="1" flipV="1">
              <a:off x="3641782" y="2852083"/>
              <a:ext cx="241153" cy="182200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A4DB504-9695-7CF1-3279-85C82FC80AC7}"/>
                </a:ext>
              </a:extLst>
            </p:cNvPr>
            <p:cNvSpPr/>
            <p:nvPr/>
          </p:nvSpPr>
          <p:spPr>
            <a:xfrm>
              <a:off x="2469342" y="2657637"/>
              <a:ext cx="3994958" cy="507537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966DA52-90EB-3C0F-30EB-DF8524929556}"/>
                </a:ext>
              </a:extLst>
            </p:cNvPr>
            <p:cNvSpPr/>
            <p:nvPr/>
          </p:nvSpPr>
          <p:spPr>
            <a:xfrm>
              <a:off x="6505669" y="2651116"/>
              <a:ext cx="1824338" cy="18297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DE7A5C1D-1583-8774-539C-17C455EDFE50}"/>
                </a:ext>
              </a:extLst>
            </p:cNvPr>
            <p:cNvSpPr/>
            <p:nvPr/>
          </p:nvSpPr>
          <p:spPr>
            <a:xfrm>
              <a:off x="633543" y="2477620"/>
              <a:ext cx="1757915" cy="276999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82B5DDFF-40FD-ACBC-8650-9A23953E718A}"/>
                </a:ext>
              </a:extLst>
            </p:cNvPr>
            <p:cNvSpPr/>
            <p:nvPr/>
          </p:nvSpPr>
          <p:spPr>
            <a:xfrm>
              <a:off x="1045024" y="2071915"/>
              <a:ext cx="6906582" cy="3905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9BFA0803-A432-EB04-AE2E-A5F2371ABEF6}"/>
                </a:ext>
              </a:extLst>
            </p:cNvPr>
            <p:cNvSpPr/>
            <p:nvPr/>
          </p:nvSpPr>
          <p:spPr>
            <a:xfrm rot="967573">
              <a:off x="6449155" y="2747230"/>
              <a:ext cx="936216" cy="326051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7B878D53-3330-A7D2-1540-3B46BB36BA4A}"/>
                </a:ext>
              </a:extLst>
            </p:cNvPr>
            <p:cNvSpPr/>
            <p:nvPr/>
          </p:nvSpPr>
          <p:spPr>
            <a:xfrm>
              <a:off x="620525" y="2829329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extraction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3CDD696-0B19-DDC8-A057-F4BE8C350FB2}"/>
                </a:ext>
              </a:extLst>
            </p:cNvPr>
            <p:cNvSpPr/>
            <p:nvPr/>
          </p:nvSpPr>
          <p:spPr>
            <a:xfrm>
              <a:off x="4472349" y="3186608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injection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5A5CC0B3-032F-96F1-BA67-2918F7AF1D56}"/>
                </a:ext>
              </a:extLst>
            </p:cNvPr>
            <p:cNvSpPr/>
            <p:nvPr/>
          </p:nvSpPr>
          <p:spPr>
            <a:xfrm>
              <a:off x="4407868" y="1931757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cooling</a:t>
              </a: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045D4C42-589A-261F-D646-9CBA2E4E28DD}"/>
                </a:ext>
              </a:extLst>
            </p:cNvPr>
            <p:cNvSpPr/>
            <p:nvPr/>
          </p:nvSpPr>
          <p:spPr>
            <a:xfrm>
              <a:off x="8569548" y="2467338"/>
              <a:ext cx="509648" cy="117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HSR</a:t>
              </a:r>
            </a:p>
          </p:txBody>
        </p:sp>
        <p:sp>
          <p:nvSpPr>
            <p:cNvPr id="30" name="TextBox 35">
              <a:extLst>
                <a:ext uri="{FF2B5EF4-FFF2-40B4-BE49-F238E27FC236}">
                  <a16:creationId xmlns:a16="http://schemas.microsoft.com/office/drawing/2014/main" id="{DB9AFF92-57E2-93B8-6332-4720959995FC}"/>
                </a:ext>
              </a:extLst>
            </p:cNvPr>
            <p:cNvSpPr txBox="1"/>
            <p:nvPr/>
          </p:nvSpPr>
          <p:spPr>
            <a:xfrm>
              <a:off x="4913327" y="4044476"/>
              <a:ext cx="1393615" cy="644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4x 591 MHz 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NCRF correction Cavities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2B21860-9C09-2398-6955-81FDC0AC2942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V="1">
              <a:off x="5610135" y="2791562"/>
              <a:ext cx="371387" cy="1252914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9">
              <a:extLst>
                <a:ext uri="{FF2B5EF4-FFF2-40B4-BE49-F238E27FC236}">
                  <a16:creationId xmlns:a16="http://schemas.microsoft.com/office/drawing/2014/main" id="{09140EFC-3CA9-4FC6-10BE-CBDAED67B59F}"/>
                </a:ext>
              </a:extLst>
            </p:cNvPr>
            <p:cNvSpPr txBox="1"/>
            <p:nvPr/>
          </p:nvSpPr>
          <p:spPr>
            <a:xfrm>
              <a:off x="7633198" y="1068925"/>
              <a:ext cx="1393615" cy="460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180° Dipole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Spectrometer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7AA63EBC-F752-D427-6C84-628A77375273}"/>
                </a:ext>
              </a:extLst>
            </p:cNvPr>
            <p:cNvCxnSpPr>
              <a:cxnSpLocks/>
              <a:stCxn id="32" idx="2"/>
            </p:cNvCxnSpPr>
            <p:nvPr/>
          </p:nvCxnSpPr>
          <p:spPr>
            <a:xfrm>
              <a:off x="8330006" y="1529098"/>
              <a:ext cx="123509" cy="83778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E430A177-1B5F-6B8F-7965-97E2B9860E06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H="1" flipV="1">
              <a:off x="7824206" y="2758177"/>
              <a:ext cx="726815" cy="87309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46">
              <a:extLst>
                <a:ext uri="{FF2B5EF4-FFF2-40B4-BE49-F238E27FC236}">
                  <a16:creationId xmlns:a16="http://schemas.microsoft.com/office/drawing/2014/main" id="{D3C0D423-67FE-B448-1DFC-D39B61EB54BD}"/>
                </a:ext>
              </a:extLst>
            </p:cNvPr>
            <p:cNvSpPr txBox="1"/>
            <p:nvPr/>
          </p:nvSpPr>
          <p:spPr>
            <a:xfrm>
              <a:off x="568125" y="1646545"/>
              <a:ext cx="712625" cy="276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Quad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6A54BFEB-2324-76B5-A6CA-127793C37FED}"/>
                </a:ext>
              </a:extLst>
            </p:cNvPr>
            <p:cNvCxnSpPr>
              <a:cxnSpLocks/>
              <a:stCxn id="35" idx="2"/>
            </p:cNvCxnSpPr>
            <p:nvPr/>
          </p:nvCxnSpPr>
          <p:spPr>
            <a:xfrm>
              <a:off x="924438" y="1922649"/>
              <a:ext cx="66599" cy="43420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48">
              <a:extLst>
                <a:ext uri="{FF2B5EF4-FFF2-40B4-BE49-F238E27FC236}">
                  <a16:creationId xmlns:a16="http://schemas.microsoft.com/office/drawing/2014/main" id="{44E28F92-C2B8-C9A3-A988-797D1C62E54A}"/>
                </a:ext>
              </a:extLst>
            </p:cNvPr>
            <p:cNvSpPr txBox="1"/>
            <p:nvPr/>
          </p:nvSpPr>
          <p:spPr>
            <a:xfrm>
              <a:off x="1732901" y="3665851"/>
              <a:ext cx="959127" cy="460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Cathode transport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99B7A56-797E-16CD-B6C5-E3A51743A6D2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 flipV="1">
              <a:off x="2212465" y="2811233"/>
              <a:ext cx="539352" cy="85461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Arrow: Circular 38">
              <a:extLst>
                <a:ext uri="{FF2B5EF4-FFF2-40B4-BE49-F238E27FC236}">
                  <a16:creationId xmlns:a16="http://schemas.microsoft.com/office/drawing/2014/main" id="{9F9B9C7E-35C8-37A2-F835-6F91C83CC72B}"/>
                </a:ext>
              </a:extLst>
            </p:cNvPr>
            <p:cNvSpPr/>
            <p:nvPr/>
          </p:nvSpPr>
          <p:spPr>
            <a:xfrm rot="5068036" flipH="1">
              <a:off x="8147616" y="2395728"/>
              <a:ext cx="419280" cy="374549"/>
            </a:xfrm>
            <a:prstGeom prst="circularArrow">
              <a:avLst>
                <a:gd name="adj1" fmla="val 8770"/>
                <a:gd name="adj2" fmla="val 1142319"/>
                <a:gd name="adj3" fmla="val 20207257"/>
                <a:gd name="adj4" fmla="val 10568152"/>
                <a:gd name="adj5" fmla="val 12500"/>
              </a:avLst>
            </a:prstGeom>
            <a:solidFill>
              <a:srgbClr val="FF000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ln>
                  <a:solidFill>
                    <a:prstClr val="black"/>
                  </a:solidFill>
                </a:ln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40" name="TextBox 55">
              <a:extLst>
                <a:ext uri="{FF2B5EF4-FFF2-40B4-BE49-F238E27FC236}">
                  <a16:creationId xmlns:a16="http://schemas.microsoft.com/office/drawing/2014/main" id="{35CABB26-A022-C633-6FB5-FCD4E9E11E32}"/>
                </a:ext>
              </a:extLst>
            </p:cNvPr>
            <p:cNvSpPr txBox="1"/>
            <p:nvPr/>
          </p:nvSpPr>
          <p:spPr>
            <a:xfrm>
              <a:off x="1948691" y="1230736"/>
              <a:ext cx="13936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Mu-metal shielding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9BE7F03-EFD4-386A-F37B-DE7509ECD01E}"/>
                </a:ext>
              </a:extLst>
            </p:cNvPr>
            <p:cNvCxnSpPr>
              <a:cxnSpLocks/>
              <a:stCxn id="40" idx="2"/>
            </p:cNvCxnSpPr>
            <p:nvPr/>
          </p:nvCxnSpPr>
          <p:spPr>
            <a:xfrm flipH="1">
              <a:off x="2279027" y="1692401"/>
              <a:ext cx="366472" cy="67873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57">
              <a:extLst>
                <a:ext uri="{FF2B5EF4-FFF2-40B4-BE49-F238E27FC236}">
                  <a16:creationId xmlns:a16="http://schemas.microsoft.com/office/drawing/2014/main" id="{8BA24F9B-E2A7-5096-0D03-23ED89EA9359}"/>
                </a:ext>
              </a:extLst>
            </p:cNvPr>
            <p:cNvSpPr txBox="1"/>
            <p:nvPr/>
          </p:nvSpPr>
          <p:spPr>
            <a:xfrm>
              <a:off x="7772667" y="4363901"/>
              <a:ext cx="10924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  <a:ea typeface="Aptos" panose="020B0004020202020204" pitchFamily="34" charset="0"/>
                  <a:cs typeface="Aptos" panose="020B0004020202020204" pitchFamily="34" charset="0"/>
                </a:rPr>
                <a:t>24MHz 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  <a:ea typeface="Aptos" panose="020B0004020202020204" pitchFamily="34" charset="0"/>
                  <a:cs typeface="Aptos" panose="020B0004020202020204" pitchFamily="34" charset="0"/>
                </a:rPr>
                <a:t>RF cavity 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14F22B5-FF70-FD19-73A8-689BF26450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69677" y="2833116"/>
              <a:ext cx="842188" cy="154222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Box 59">
              <a:extLst>
                <a:ext uri="{FF2B5EF4-FFF2-40B4-BE49-F238E27FC236}">
                  <a16:creationId xmlns:a16="http://schemas.microsoft.com/office/drawing/2014/main" id="{F5424691-380D-0539-C2A3-E14C54B2146C}"/>
                </a:ext>
              </a:extLst>
            </p:cNvPr>
            <p:cNvSpPr txBox="1"/>
            <p:nvPr/>
          </p:nvSpPr>
          <p:spPr>
            <a:xfrm>
              <a:off x="110091" y="3376334"/>
              <a:ext cx="880946" cy="276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SC Quad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27AB2066-31D3-14B1-1CE8-BBC8BC9B283C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H="1" flipV="1">
              <a:off x="348732" y="2424667"/>
              <a:ext cx="201832" cy="951667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61">
              <a:extLst>
                <a:ext uri="{FF2B5EF4-FFF2-40B4-BE49-F238E27FC236}">
                  <a16:creationId xmlns:a16="http://schemas.microsoft.com/office/drawing/2014/main" id="{8060C3AB-A0E8-24EE-138B-96295CB1B438}"/>
                </a:ext>
              </a:extLst>
            </p:cNvPr>
            <p:cNvSpPr txBox="1"/>
            <p:nvPr/>
          </p:nvSpPr>
          <p:spPr>
            <a:xfrm>
              <a:off x="7093903" y="3912773"/>
              <a:ext cx="1056555" cy="460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130 kW Beam Dump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9B4837E9-948C-4E91-76AB-02855C53098A}"/>
                </a:ext>
              </a:extLst>
            </p:cNvPr>
            <p:cNvCxnSpPr>
              <a:cxnSpLocks/>
              <a:stCxn id="46" idx="0"/>
            </p:cNvCxnSpPr>
            <p:nvPr/>
          </p:nvCxnSpPr>
          <p:spPr>
            <a:xfrm flipH="1" flipV="1">
              <a:off x="7210071" y="2930648"/>
              <a:ext cx="412110" cy="98212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63">
              <a:extLst>
                <a:ext uri="{FF2B5EF4-FFF2-40B4-BE49-F238E27FC236}">
                  <a16:creationId xmlns:a16="http://schemas.microsoft.com/office/drawing/2014/main" id="{AA84B3C6-59C1-9E75-EF8C-849E527AA3DA}"/>
                </a:ext>
              </a:extLst>
            </p:cNvPr>
            <p:cNvSpPr txBox="1"/>
            <p:nvPr/>
          </p:nvSpPr>
          <p:spPr>
            <a:xfrm>
              <a:off x="-12579" y="4137649"/>
              <a:ext cx="14391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Extraction line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E788B22C-E554-2213-A24E-45FF6FC1DB3B}"/>
                </a:ext>
              </a:extLst>
            </p:cNvPr>
            <p:cNvCxnSpPr>
              <a:cxnSpLocks/>
              <a:stCxn id="48" idx="0"/>
            </p:cNvCxnSpPr>
            <p:nvPr/>
          </p:nvCxnSpPr>
          <p:spPr>
            <a:xfrm flipV="1">
              <a:off x="706974" y="2548212"/>
              <a:ext cx="759537" cy="1589437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65">
              <a:extLst>
                <a:ext uri="{FF2B5EF4-FFF2-40B4-BE49-F238E27FC236}">
                  <a16:creationId xmlns:a16="http://schemas.microsoft.com/office/drawing/2014/main" id="{66F6A616-D0BB-81B2-E6D8-B3FBD94F2233}"/>
                </a:ext>
              </a:extLst>
            </p:cNvPr>
            <p:cNvSpPr txBox="1"/>
            <p:nvPr/>
          </p:nvSpPr>
          <p:spPr>
            <a:xfrm>
              <a:off x="6423258" y="4363901"/>
              <a:ext cx="1279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Injector/</a:t>
              </a:r>
              <a:r>
                <a:rPr lang="en-US" sz="1200" b="1" err="1">
                  <a:solidFill>
                    <a:prstClr val="black"/>
                  </a:solidFill>
                  <a:latin typeface="Aptos" panose="020B0004020202020204" pitchFamily="34" charset="0"/>
                </a:rPr>
                <a:t>linac</a:t>
              </a:r>
              <a:endParaRPr lang="en-US" sz="1200" b="1">
                <a:solidFill>
                  <a:prstClr val="black"/>
                </a:solidFill>
                <a:latin typeface="Aptos" panose="020B0004020202020204" pitchFamily="34" charset="0"/>
              </a:endParaRPr>
            </a:p>
            <a:p>
              <a:pPr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Test line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9F75558B-C6A7-2C77-DC6B-FDF6E31CE1D6}"/>
                </a:ext>
              </a:extLst>
            </p:cNvPr>
            <p:cNvCxnSpPr>
              <a:cxnSpLocks/>
              <a:stCxn id="50" idx="0"/>
            </p:cNvCxnSpPr>
            <p:nvPr/>
          </p:nvCxnSpPr>
          <p:spPr>
            <a:xfrm flipH="1" flipV="1">
              <a:off x="6648243" y="2863395"/>
              <a:ext cx="414615" cy="1500506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TextBox 67">
              <a:extLst>
                <a:ext uri="{FF2B5EF4-FFF2-40B4-BE49-F238E27FC236}">
                  <a16:creationId xmlns:a16="http://schemas.microsoft.com/office/drawing/2014/main" id="{62EFB6A2-E6F9-3BA2-7279-6D0764944D7C}"/>
                </a:ext>
              </a:extLst>
            </p:cNvPr>
            <p:cNvSpPr txBox="1"/>
            <p:nvPr/>
          </p:nvSpPr>
          <p:spPr>
            <a:xfrm>
              <a:off x="7990334" y="3631272"/>
              <a:ext cx="11213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Solenoids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3" name="TextBox 4">
              <a:extLst>
                <a:ext uri="{FF2B5EF4-FFF2-40B4-BE49-F238E27FC236}">
                  <a16:creationId xmlns:a16="http://schemas.microsoft.com/office/drawing/2014/main" id="{4F84BD0E-4552-8CEC-7574-0DC06BC95B5B}"/>
                </a:ext>
              </a:extLst>
            </p:cNvPr>
            <p:cNvSpPr txBox="1"/>
            <p:nvPr/>
          </p:nvSpPr>
          <p:spPr>
            <a:xfrm>
              <a:off x="3093889" y="1125673"/>
              <a:ext cx="13936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 err="1">
                  <a:solidFill>
                    <a:prstClr val="black"/>
                  </a:solidFill>
                  <a:latin typeface="Aptos" panose="02110004020202020204"/>
                </a:rPr>
                <a:t>LEReC</a:t>
              </a:r>
              <a:b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</a:b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Cooling Solenoids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DDD2C64-50F1-D808-CD99-22F05F3871CE}"/>
                </a:ext>
              </a:extLst>
            </p:cNvPr>
            <p:cNvCxnSpPr>
              <a:cxnSpLocks/>
              <a:stCxn id="53" idx="2"/>
            </p:cNvCxnSpPr>
            <p:nvPr/>
          </p:nvCxnSpPr>
          <p:spPr>
            <a:xfrm flipH="1">
              <a:off x="3501257" y="1772004"/>
              <a:ext cx="289440" cy="58484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5A8F937B-12EF-6749-130D-698438BC210B}"/>
                </a:ext>
              </a:extLst>
            </p:cNvPr>
            <p:cNvSpPr/>
            <p:nvPr/>
          </p:nvSpPr>
          <p:spPr>
            <a:xfrm rot="967573">
              <a:off x="7399385" y="2159621"/>
              <a:ext cx="972446" cy="21042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6" name="Arrow: Circular 55">
              <a:extLst>
                <a:ext uri="{FF2B5EF4-FFF2-40B4-BE49-F238E27FC236}">
                  <a16:creationId xmlns:a16="http://schemas.microsoft.com/office/drawing/2014/main" id="{BB052299-0F65-9EC5-3C68-FBF4468FC00A}"/>
                </a:ext>
              </a:extLst>
            </p:cNvPr>
            <p:cNvSpPr/>
            <p:nvPr/>
          </p:nvSpPr>
          <p:spPr>
            <a:xfrm rot="16200000" flipH="1">
              <a:off x="704137" y="2343197"/>
              <a:ext cx="231006" cy="258310"/>
            </a:xfrm>
            <a:prstGeom prst="circularArrow">
              <a:avLst/>
            </a:prstGeom>
            <a:solidFill>
              <a:srgbClr val="FF000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ln>
                  <a:solidFill>
                    <a:prstClr val="black"/>
                  </a:solidFill>
                </a:ln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57" name="TextBox 92">
              <a:extLst>
                <a:ext uri="{FF2B5EF4-FFF2-40B4-BE49-F238E27FC236}">
                  <a16:creationId xmlns:a16="http://schemas.microsoft.com/office/drawing/2014/main" id="{80EDC0E3-077A-C21A-0052-81EBA198EBD8}"/>
                </a:ext>
              </a:extLst>
            </p:cNvPr>
            <p:cNvSpPr txBox="1"/>
            <p:nvPr/>
          </p:nvSpPr>
          <p:spPr>
            <a:xfrm>
              <a:off x="-13563" y="1019407"/>
              <a:ext cx="1058588" cy="460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180°Dipole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(U-turn)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0B67E6BA-7CF8-C1B7-EDAF-1BB7F754EA27}"/>
                </a:ext>
              </a:extLst>
            </p:cNvPr>
            <p:cNvCxnSpPr>
              <a:cxnSpLocks/>
              <a:stCxn id="57" idx="2"/>
            </p:cNvCxnSpPr>
            <p:nvPr/>
          </p:nvCxnSpPr>
          <p:spPr>
            <a:xfrm>
              <a:off x="515731" y="1479580"/>
              <a:ext cx="234822" cy="85319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22CD6A30-F083-9BDC-51EA-64A530E51202}"/>
                </a:ext>
              </a:extLst>
            </p:cNvPr>
            <p:cNvSpPr/>
            <p:nvPr/>
          </p:nvSpPr>
          <p:spPr>
            <a:xfrm>
              <a:off x="7577897" y="2876752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transport</a:t>
              </a:r>
            </a:p>
          </p:txBody>
        </p:sp>
        <p:sp>
          <p:nvSpPr>
            <p:cNvPr id="60" name="TextBox 102">
              <a:extLst>
                <a:ext uri="{FF2B5EF4-FFF2-40B4-BE49-F238E27FC236}">
                  <a16:creationId xmlns:a16="http://schemas.microsoft.com/office/drawing/2014/main" id="{1F844CFC-ECC7-AAF6-0FD7-8F1760EDEA44}"/>
                </a:ext>
              </a:extLst>
            </p:cNvPr>
            <p:cNvSpPr txBox="1"/>
            <p:nvPr/>
          </p:nvSpPr>
          <p:spPr>
            <a:xfrm>
              <a:off x="3989942" y="3414105"/>
              <a:ext cx="4294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PM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2A6B6A82-B8E6-E399-BB31-A6FBB49DEB65}"/>
                </a:ext>
              </a:extLst>
            </p:cNvPr>
            <p:cNvCxnSpPr>
              <a:cxnSpLocks/>
              <a:stCxn id="60" idx="0"/>
            </p:cNvCxnSpPr>
            <p:nvPr/>
          </p:nvCxnSpPr>
          <p:spPr>
            <a:xfrm flipV="1">
              <a:off x="4204690" y="2792843"/>
              <a:ext cx="282814" cy="621262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107">
              <a:extLst>
                <a:ext uri="{FF2B5EF4-FFF2-40B4-BE49-F238E27FC236}">
                  <a16:creationId xmlns:a16="http://schemas.microsoft.com/office/drawing/2014/main" id="{3C68054E-19A6-0ABB-E0E7-52946812B6A4}"/>
                </a:ext>
              </a:extLst>
            </p:cNvPr>
            <p:cNvSpPr txBox="1"/>
            <p:nvPr/>
          </p:nvSpPr>
          <p:spPr>
            <a:xfrm>
              <a:off x="5096412" y="3597732"/>
              <a:ext cx="4294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PM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97AD1FED-DD1E-7B1B-F698-E01FEAD69D7F}"/>
                </a:ext>
              </a:extLst>
            </p:cNvPr>
            <p:cNvCxnSpPr>
              <a:cxnSpLocks/>
              <a:stCxn id="62" idx="0"/>
            </p:cNvCxnSpPr>
            <p:nvPr/>
          </p:nvCxnSpPr>
          <p:spPr>
            <a:xfrm flipV="1">
              <a:off x="5311160" y="2796424"/>
              <a:ext cx="497701" cy="80130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TextBox 116">
              <a:extLst>
                <a:ext uri="{FF2B5EF4-FFF2-40B4-BE49-F238E27FC236}">
                  <a16:creationId xmlns:a16="http://schemas.microsoft.com/office/drawing/2014/main" id="{428D87A9-A66A-DE62-06E6-D22EDE983D87}"/>
                </a:ext>
              </a:extLst>
            </p:cNvPr>
            <p:cNvSpPr txBox="1"/>
            <p:nvPr/>
          </p:nvSpPr>
          <p:spPr>
            <a:xfrm>
              <a:off x="5795706" y="3627055"/>
              <a:ext cx="4294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PM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7565AD1F-15FA-5190-66EE-1A6AFBB378F1}"/>
                </a:ext>
              </a:extLst>
            </p:cNvPr>
            <p:cNvCxnSpPr>
              <a:cxnSpLocks/>
              <a:stCxn id="64" idx="0"/>
            </p:cNvCxnSpPr>
            <p:nvPr/>
          </p:nvCxnSpPr>
          <p:spPr>
            <a:xfrm flipV="1">
              <a:off x="6010454" y="2791562"/>
              <a:ext cx="384945" cy="83549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Box 124">
              <a:extLst>
                <a:ext uri="{FF2B5EF4-FFF2-40B4-BE49-F238E27FC236}">
                  <a16:creationId xmlns:a16="http://schemas.microsoft.com/office/drawing/2014/main" id="{06A78F42-BC46-5492-80A5-53B1E427B18A}"/>
                </a:ext>
              </a:extLst>
            </p:cNvPr>
            <p:cNvSpPr txBox="1"/>
            <p:nvPr/>
          </p:nvSpPr>
          <p:spPr>
            <a:xfrm>
              <a:off x="6277342" y="890140"/>
              <a:ext cx="15508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RF diagnostics line with Deflecting cavity</a:t>
              </a:r>
            </a:p>
            <a:p>
              <a:pPr algn="ctr">
                <a:defRPr/>
              </a:pPr>
              <a:endParaRPr lang="en-US" sz="1200" b="1">
                <a:solidFill>
                  <a:prstClr val="black"/>
                </a:solidFill>
                <a:latin typeface="Aptos" panose="020B0004020202020204" pitchFamily="34" charset="0"/>
              </a:endParaRP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94B248E0-5474-9E30-5653-FDAE91119B7A}"/>
                </a:ext>
              </a:extLst>
            </p:cNvPr>
            <p:cNvCxnSpPr>
              <a:cxnSpLocks/>
            </p:cNvCxnSpPr>
            <p:nvPr/>
          </p:nvCxnSpPr>
          <p:spPr>
            <a:xfrm>
              <a:off x="7258914" y="1457697"/>
              <a:ext cx="692692" cy="82190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D4E11B16-5546-7976-04BA-0B177EDD9B27}"/>
                </a:ext>
              </a:extLst>
            </p:cNvPr>
            <p:cNvSpPr/>
            <p:nvPr/>
          </p:nvSpPr>
          <p:spPr>
            <a:xfrm rot="1021393">
              <a:off x="6429763" y="3076364"/>
              <a:ext cx="885789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Injector test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D94C4664-3205-626A-093C-95DB3C47FC36}"/>
                </a:ext>
              </a:extLst>
            </p:cNvPr>
            <p:cNvSpPr/>
            <p:nvPr/>
          </p:nvSpPr>
          <p:spPr>
            <a:xfrm>
              <a:off x="856555" y="2516739"/>
              <a:ext cx="266125" cy="27610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e</a:t>
              </a:r>
              <a:r>
                <a:rPr lang="en-US" sz="1200" b="1" baseline="3000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70" name="Right Arrow 63">
              <a:extLst>
                <a:ext uri="{FF2B5EF4-FFF2-40B4-BE49-F238E27FC236}">
                  <a16:creationId xmlns:a16="http://schemas.microsoft.com/office/drawing/2014/main" id="{BFFFBA1D-EF0F-FEA6-AF84-BCBAC9CC915B}"/>
                </a:ext>
              </a:extLst>
            </p:cNvPr>
            <p:cNvSpPr/>
            <p:nvPr/>
          </p:nvSpPr>
          <p:spPr>
            <a:xfrm flipV="1">
              <a:off x="1063451" y="2639425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id="{9B169C78-21DF-DB74-BE2D-C688C8F56EBB}"/>
                </a:ext>
              </a:extLst>
            </p:cNvPr>
            <p:cNvSpPr/>
            <p:nvPr/>
          </p:nvSpPr>
          <p:spPr>
            <a:xfrm>
              <a:off x="3126729" y="3779043"/>
              <a:ext cx="157407" cy="250021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4EE81FE3-3AB8-9F78-EA6B-6C21ABB8B23B}"/>
                </a:ext>
              </a:extLst>
            </p:cNvPr>
            <p:cNvSpPr/>
            <p:nvPr/>
          </p:nvSpPr>
          <p:spPr>
            <a:xfrm>
              <a:off x="118511" y="2437687"/>
              <a:ext cx="502014" cy="10585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HSR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1A2E0E7-DBB6-16FA-7857-9253B8B795A9}"/>
                </a:ext>
              </a:extLst>
            </p:cNvPr>
            <p:cNvSpPr/>
            <p:nvPr/>
          </p:nvSpPr>
          <p:spPr>
            <a:xfrm>
              <a:off x="4585406" y="2041671"/>
              <a:ext cx="522899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 i="1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hadron</a:t>
              </a:r>
              <a:endParaRPr lang="en-US" sz="1200" b="1" i="1" baseline="3000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obe Thai" panose="02040503050201020203" pitchFamily="18" charset="-34"/>
                <a:cs typeface="Adobe Thai" panose="02040503050201020203" pitchFamily="18" charset="-34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22A6EE2-2980-824B-A10D-7D2D69872E2F}"/>
                </a:ext>
              </a:extLst>
            </p:cNvPr>
            <p:cNvSpPr/>
            <p:nvPr/>
          </p:nvSpPr>
          <p:spPr>
            <a:xfrm>
              <a:off x="8648666" y="2055780"/>
              <a:ext cx="522899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 i="1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hadron</a:t>
              </a:r>
              <a:endParaRPr lang="en-US" sz="1200" b="1" i="1" baseline="3000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obe Thai" panose="02040503050201020203" pitchFamily="18" charset="-34"/>
                <a:cs typeface="Adobe Thai" panose="02040503050201020203" pitchFamily="18" charset="-34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B977FAE-59E9-CECB-C973-DB972D09BE43}"/>
                </a:ext>
              </a:extLst>
            </p:cNvPr>
            <p:cNvSpPr/>
            <p:nvPr/>
          </p:nvSpPr>
          <p:spPr>
            <a:xfrm>
              <a:off x="202809" y="2056730"/>
              <a:ext cx="522899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 i="1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hadron</a:t>
              </a:r>
              <a:endParaRPr lang="en-US" sz="1200" b="1" i="1" baseline="3000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obe Thai" panose="02040503050201020203" pitchFamily="18" charset="-34"/>
                <a:cs typeface="Adobe Thai" panose="02040503050201020203" pitchFamily="18" charset="-34"/>
              </a:endParaRPr>
            </a:p>
          </p:txBody>
        </p:sp>
        <p:sp>
          <p:nvSpPr>
            <p:cNvPr id="76" name="Right Arrow 63">
              <a:extLst>
                <a:ext uri="{FF2B5EF4-FFF2-40B4-BE49-F238E27FC236}">
                  <a16:creationId xmlns:a16="http://schemas.microsoft.com/office/drawing/2014/main" id="{481EEB6D-F197-5876-EA93-47C73E47D3EF}"/>
                </a:ext>
              </a:extLst>
            </p:cNvPr>
            <p:cNvSpPr/>
            <p:nvPr/>
          </p:nvSpPr>
          <p:spPr>
            <a:xfrm rot="10800000" flipV="1">
              <a:off x="4449821" y="2266747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2675818-5A54-D61E-C7D6-971C549C6EDA}"/>
                </a:ext>
              </a:extLst>
            </p:cNvPr>
            <p:cNvSpPr/>
            <p:nvPr/>
          </p:nvSpPr>
          <p:spPr>
            <a:xfrm>
              <a:off x="4576710" y="2141848"/>
              <a:ext cx="266125" cy="27610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e</a:t>
              </a:r>
              <a:r>
                <a:rPr lang="en-US" sz="1200" b="1" baseline="3000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BE24DC4F-29EE-5231-7041-A1B777AF59CC}"/>
                </a:ext>
              </a:extLst>
            </p:cNvPr>
            <p:cNvSpPr/>
            <p:nvPr/>
          </p:nvSpPr>
          <p:spPr>
            <a:xfrm rot="943377">
              <a:off x="7449105" y="2022212"/>
              <a:ext cx="921111" cy="13666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RF diagnostic</a:t>
              </a:r>
            </a:p>
          </p:txBody>
        </p:sp>
      </p:grpSp>
      <p:sp>
        <p:nvSpPr>
          <p:cNvPr id="6" name="TextBox 1">
            <a:extLst>
              <a:ext uri="{FF2B5EF4-FFF2-40B4-BE49-F238E27FC236}">
                <a16:creationId xmlns:a16="http://schemas.microsoft.com/office/drawing/2014/main" id="{55C9C6F7-326E-643C-0A1F-B485265A346A}"/>
              </a:ext>
            </a:extLst>
          </p:cNvPr>
          <p:cNvSpPr txBox="1"/>
          <p:nvPr/>
        </p:nvSpPr>
        <p:spPr>
          <a:xfrm>
            <a:off x="9600329" y="5816304"/>
            <a:ext cx="129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>
                <a:solidFill>
                  <a:srgbClr val="FF0000"/>
                </a:solidFill>
                <a:latin typeface="Calibri" panose="020F0502020204030204"/>
              </a:rPr>
              <a:t>Not to scale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035298F-CCEE-534B-6208-0D405FD6C64B}"/>
              </a:ext>
            </a:extLst>
          </p:cNvPr>
          <p:cNvSpPr/>
          <p:nvPr/>
        </p:nvSpPr>
        <p:spPr>
          <a:xfrm>
            <a:off x="1832015" y="1454555"/>
            <a:ext cx="367454" cy="4390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671DEDB-1676-3789-6685-23B19B8D4751}"/>
              </a:ext>
            </a:extLst>
          </p:cNvPr>
          <p:cNvSpPr txBox="1"/>
          <p:nvPr/>
        </p:nvSpPr>
        <p:spPr>
          <a:xfrm>
            <a:off x="268477" y="3681385"/>
            <a:ext cx="2267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IR2 layout</a:t>
            </a:r>
          </a:p>
          <a:p>
            <a:r>
              <a:rPr lang="en-US" sz="2000"/>
              <a:t>(all within the</a:t>
            </a:r>
          </a:p>
          <a:p>
            <a:r>
              <a:rPr lang="en-US" sz="2000"/>
              <a:t>existing RHIC</a:t>
            </a:r>
          </a:p>
          <a:p>
            <a:r>
              <a:rPr lang="en-US" sz="2000"/>
              <a:t>Tunnel)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59BB51-2601-3D55-1B65-337C91DEC33E}"/>
              </a:ext>
            </a:extLst>
          </p:cNvPr>
          <p:cNvSpPr txBox="1"/>
          <p:nvPr/>
        </p:nvSpPr>
        <p:spPr>
          <a:xfrm>
            <a:off x="6483036" y="209446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150 m cooling section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1888968-44CB-F467-EA02-4E083272B2ED}"/>
              </a:ext>
            </a:extLst>
          </p:cNvPr>
          <p:cNvSpPr txBox="1"/>
          <p:nvPr/>
        </p:nvSpPr>
        <p:spPr>
          <a:xfrm>
            <a:off x="4769708" y="824676"/>
            <a:ext cx="28376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24 GeV protons</a:t>
            </a:r>
          </a:p>
          <a:p>
            <a:r>
              <a:rPr lang="en-US" sz="2400" dirty="0"/>
              <a:t>12.5 MeV electrons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6946405-FF84-3AA1-EDE8-E33AD76FB637}"/>
              </a:ext>
            </a:extLst>
          </p:cNvPr>
          <p:cNvSpPr txBox="1"/>
          <p:nvPr/>
        </p:nvSpPr>
        <p:spPr>
          <a:xfrm>
            <a:off x="2199469" y="5879448"/>
            <a:ext cx="7417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9051"/>
                </a:solidFill>
              </a:rPr>
              <a:t>Compatible with future beam cooling upgrades at the collision energies</a:t>
            </a:r>
          </a:p>
        </p:txBody>
      </p:sp>
    </p:spTree>
    <p:extLst>
      <p:ext uri="{BB962C8B-B14F-4D97-AF65-F5344CB8AC3E}">
        <p14:creationId xmlns:p14="http://schemas.microsoft.com/office/powerpoint/2010/main" val="28930153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F3FB4D-F89B-4774-8CC1-9B83D118A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360" y="240008"/>
            <a:ext cx="9660697" cy="399432"/>
          </a:xfrm>
        </p:spPr>
        <p:txBody>
          <a:bodyPr>
            <a:noAutofit/>
          </a:bodyPr>
          <a:lstStyle/>
          <a:p>
            <a:r>
              <a:rPr lang="en-US" dirty="0"/>
              <a:t>EIC Low Energy Cooler</a:t>
            </a:r>
            <a:r>
              <a:rPr lang="en-US" b="0" dirty="0"/>
              <a:t> </a:t>
            </a:r>
            <a:r>
              <a:rPr lang="en-US" dirty="0"/>
              <a:t>Parameters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37D3762-2DD9-4113-81E8-A9BBCDC4F365}"/>
              </a:ext>
            </a:extLst>
          </p:cNvPr>
          <p:cNvGraphicFramePr>
            <a:graphicFrameLocks noGrp="1"/>
          </p:cNvGraphicFramePr>
          <p:nvPr/>
        </p:nvGraphicFramePr>
        <p:xfrm>
          <a:off x="866615" y="1138644"/>
          <a:ext cx="6907876" cy="479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9820">
                  <a:extLst>
                    <a:ext uri="{9D8B030D-6E8A-4147-A177-3AD203B41FA5}">
                      <a16:colId xmlns:a16="http://schemas.microsoft.com/office/drawing/2014/main" val="3556741926"/>
                    </a:ext>
                  </a:extLst>
                </a:gridCol>
                <a:gridCol w="1301681">
                  <a:extLst>
                    <a:ext uri="{9D8B030D-6E8A-4147-A177-3AD203B41FA5}">
                      <a16:colId xmlns:a16="http://schemas.microsoft.com/office/drawing/2014/main" val="2376646002"/>
                    </a:ext>
                  </a:extLst>
                </a:gridCol>
                <a:gridCol w="1516375">
                  <a:extLst>
                    <a:ext uri="{9D8B030D-6E8A-4147-A177-3AD203B41FA5}">
                      <a16:colId xmlns:a16="http://schemas.microsoft.com/office/drawing/2014/main" val="27645146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protons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836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gamma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89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RHIC RF frequency,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393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Cooling section length,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5886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Cooling sections beta function,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100-200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42043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Hadrons Dy, Dy’, m, 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&lt;1, &lt;0.02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49821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Total charge per proton bunch, </a:t>
                      </a:r>
                      <a:r>
                        <a:rPr lang="en-US" dirty="0" err="1"/>
                        <a:t>nC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12011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Electrons kinetic energy,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023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Electron average current,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5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Normalized emittance, rms, 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&lt;1.5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621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rms bunch length,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30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rms </a:t>
                      </a:r>
                      <a:r>
                        <a:rPr lang="en-US" dirty="0" err="1"/>
                        <a:t>dp</a:t>
                      </a:r>
                      <a:r>
                        <a:rPr lang="en-US" dirty="0"/>
                        <a:t>/p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&lt;5e-4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49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Angles in cooling section, </a:t>
                      </a:r>
                      <a:r>
                        <a:rPr lang="en-US" dirty="0" err="1"/>
                        <a:t>urad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20-30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00467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2DAA2E1-B124-D3EC-D8BB-6967760FAC3B}"/>
              </a:ext>
            </a:extLst>
          </p:cNvPr>
          <p:cNvGraphicFramePr>
            <a:graphicFrameLocks noGrp="1"/>
          </p:cNvGraphicFramePr>
          <p:nvPr/>
        </p:nvGraphicFramePr>
        <p:xfrm>
          <a:off x="8801711" y="1179284"/>
          <a:ext cx="217579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790">
                  <a:extLst>
                    <a:ext uri="{9D8B030D-6E8A-4147-A177-3AD203B41FA5}">
                      <a16:colId xmlns:a16="http://schemas.microsoft.com/office/drawing/2014/main" val="15174911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electrons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083143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r>
                        <a:rPr lang="en-US" dirty="0"/>
                        <a:t>4-5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346975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r>
                        <a:rPr lang="en-US" dirty="0"/>
                        <a:t>704 MHz (9 MHz)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556312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r>
                        <a:rPr lang="en-US" dirty="0"/>
                        <a:t>20 m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318385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r>
                        <a:rPr lang="en-US" dirty="0"/>
                        <a:t>30 m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385229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359558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r>
                        <a:rPr lang="en-US" dirty="0"/>
                        <a:t>3 </a:t>
                      </a:r>
                      <a:r>
                        <a:rPr lang="en-US" dirty="0" err="1"/>
                        <a:t>nC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795288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r>
                        <a:rPr lang="en-US" dirty="0"/>
                        <a:t>1.6-2 MeV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595214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30 (60 mA in tests)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443959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r>
                        <a:rPr lang="en-US" dirty="0"/>
                        <a:t>&lt;2 um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583800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r>
                        <a:rPr lang="en-US" dirty="0"/>
                        <a:t>5 cm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766514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r>
                        <a:rPr lang="en-US" dirty="0"/>
                        <a:t>&lt;5e-4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621133"/>
                  </a:ext>
                </a:extLst>
              </a:tr>
              <a:tr h="35475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&lt;150 urad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28048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C30E14-4511-3075-A1EA-6583CCEE68CF}"/>
              </a:ext>
            </a:extLst>
          </p:cNvPr>
          <p:cNvSpPr txBox="1"/>
          <p:nvPr/>
        </p:nvSpPr>
        <p:spPr>
          <a:xfrm>
            <a:off x="7928115" y="819388"/>
            <a:ext cx="4263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LEReC key parameters for reference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FF01B7-C952-8F52-AB2A-D5C7CB6216FB}"/>
              </a:ext>
            </a:extLst>
          </p:cNvPr>
          <p:cNvSpPr txBox="1"/>
          <p:nvPr/>
        </p:nvSpPr>
        <p:spPr>
          <a:xfrm>
            <a:off x="2088075" y="59548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198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EF99A8-9EB8-4E6F-893B-4E24FD74C2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3457FB1-1940-4F80-BE7F-044CCA1E7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10428"/>
            <a:ext cx="11620500" cy="595605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/>
              </a:rPr>
              <a:t>Compelling EIC Science Case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E8B34D-9443-427E-9F37-D791D70088FA}"/>
              </a:ext>
            </a:extLst>
          </p:cNvPr>
          <p:cNvSpPr txBox="1"/>
          <p:nvPr/>
        </p:nvSpPr>
        <p:spPr>
          <a:xfrm>
            <a:off x="4001984" y="6416375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E317EC-A8F9-4E46-9483-5042C3BAF0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56717" y="923174"/>
            <a:ext cx="1576572" cy="1368167"/>
          </a:xfrm>
          <a:prstGeom prst="rect">
            <a:avLst/>
          </a:prstGeom>
        </p:spPr>
      </p:pic>
      <p:pic>
        <p:nvPicPr>
          <p:cNvPr id="9" name="Picture 8" descr="A scale with a bowl of food and a bowl of nuts&#10;&#10;Description automatically generated with medium confidence">
            <a:extLst>
              <a:ext uri="{FF2B5EF4-FFF2-40B4-BE49-F238E27FC236}">
                <a16:creationId xmlns:a16="http://schemas.microsoft.com/office/drawing/2014/main" id="{75F734F1-7A1D-49A3-BEA7-8C03950FFE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586" y="923174"/>
            <a:ext cx="1694335" cy="1308874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492F4D91-96F3-4D21-BA76-A417E72856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51" t="3413" r="12277" b="4107"/>
          <a:stretch/>
        </p:blipFill>
        <p:spPr>
          <a:xfrm>
            <a:off x="5249458" y="923174"/>
            <a:ext cx="1472100" cy="1459470"/>
          </a:xfrm>
          <a:prstGeom prst="rect">
            <a:avLst/>
          </a:prstGeom>
        </p:spPr>
      </p:pic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2756D71F-F81D-41C4-ACA1-693A5FF72A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04" r="10912"/>
          <a:stretch/>
        </p:blipFill>
        <p:spPr>
          <a:xfrm>
            <a:off x="7379030" y="923174"/>
            <a:ext cx="1545792" cy="1524618"/>
          </a:xfrm>
          <a:prstGeom prst="rect">
            <a:avLst/>
          </a:prstGeom>
        </p:spPr>
      </p:pic>
      <p:pic>
        <p:nvPicPr>
          <p:cNvPr id="12" name="Picture 11" descr="A picture containing colorful&#10;&#10;Description automatically generated">
            <a:extLst>
              <a:ext uri="{FF2B5EF4-FFF2-40B4-BE49-F238E27FC236}">
                <a16:creationId xmlns:a16="http://schemas.microsoft.com/office/drawing/2014/main" id="{A43CD33A-B7A7-44BD-A500-313E031821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9241" y="971524"/>
            <a:ext cx="1912997" cy="14762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4C256E-6F78-4AFC-A878-E2CAD8556BBA}"/>
              </a:ext>
            </a:extLst>
          </p:cNvPr>
          <p:cNvSpPr txBox="1"/>
          <p:nvPr/>
        </p:nvSpPr>
        <p:spPr>
          <a:xfrm>
            <a:off x="353680" y="2447810"/>
            <a:ext cx="2374312" cy="373948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ea typeface="Comic Sans MS" charset="0"/>
                <a:cs typeface="Comic Sans MS" charset="0"/>
              </a:rPr>
              <a:t>How do quarks, gluons, and orbital angular momentum contribute to proton spin?</a:t>
            </a:r>
          </a:p>
          <a:p>
            <a:endParaRPr lang="en-US" sz="1400" dirty="0">
              <a:ea typeface="Comic Sans MS" charset="0"/>
              <a:cs typeface="Comic Sans MS" charset="0"/>
            </a:endParaRPr>
          </a:p>
          <a:p>
            <a:r>
              <a:rPr lang="en-US" sz="1300" dirty="0">
                <a:ea typeface="Comic Sans MS" charset="0"/>
                <a:cs typeface="Comic Sans MS" charset="0"/>
              </a:rPr>
              <a:t>Spin is a fundamental property of matter. </a:t>
            </a:r>
          </a:p>
          <a:p>
            <a:endParaRPr lang="en-US" sz="1300" dirty="0">
              <a:ea typeface="Comic Sans MS" charset="0"/>
              <a:cs typeface="Comic Sans MS" charset="0"/>
            </a:endParaRPr>
          </a:p>
          <a:p>
            <a:r>
              <a:rPr lang="en-US" sz="1300" dirty="0">
                <a:ea typeface="Comic Sans MS" charset="0"/>
                <a:cs typeface="Comic Sans MS" charset="0"/>
              </a:rPr>
              <a:t>All elementary particles, </a:t>
            </a:r>
          </a:p>
          <a:p>
            <a:r>
              <a:rPr lang="en-US" sz="1300" dirty="0">
                <a:ea typeface="Comic Sans MS" charset="0"/>
                <a:cs typeface="Comic Sans MS" charset="0"/>
              </a:rPr>
              <a:t>but the Higgs, carry spin. </a:t>
            </a:r>
          </a:p>
          <a:p>
            <a:r>
              <a:rPr lang="en-US" sz="1300" dirty="0">
                <a:ea typeface="Comic Sans MS" charset="0"/>
                <a:cs typeface="Comic Sans MS" charset="0"/>
              </a:rPr>
              <a:t>Spin cannot be explained by a static picture, rather the interplay between the properties and interactions of quarks and gluons inside</a:t>
            </a:r>
          </a:p>
          <a:p>
            <a:r>
              <a:rPr lang="en-US" sz="1300" dirty="0">
                <a:ea typeface="Comic Sans MS" charset="0"/>
                <a:cs typeface="Comic Sans MS" charset="0"/>
              </a:rPr>
              <a:t>the proton.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C012BB-67B7-4B70-92B4-08070A759DC8}"/>
              </a:ext>
            </a:extLst>
          </p:cNvPr>
          <p:cNvSpPr txBox="1"/>
          <p:nvPr/>
        </p:nvSpPr>
        <p:spPr>
          <a:xfrm>
            <a:off x="2731492" y="2447810"/>
            <a:ext cx="2229105" cy="37087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>
                <a:solidFill>
                  <a:srgbClr val="0432FF"/>
                </a:solidFill>
              </a:rPr>
              <a:t>Does the mass of visible matter emerge from quark-gluon interactions?</a:t>
            </a:r>
            <a:endParaRPr lang="en-US" sz="1600" b="1" dirty="0">
              <a:solidFill>
                <a:srgbClr val="0432FF"/>
              </a:solidFill>
              <a:cs typeface="Arial"/>
            </a:endParaRPr>
          </a:p>
          <a:p>
            <a:endParaRPr lang="en-US" sz="1400" dirty="0">
              <a:solidFill>
                <a:srgbClr val="0432FF"/>
              </a:solidFill>
            </a:endParaRPr>
          </a:p>
          <a:p>
            <a:r>
              <a:rPr lang="en-US" sz="1300" dirty="0"/>
              <a:t>Atom: Binding/Mass = 0.00000001</a:t>
            </a:r>
            <a:endParaRPr lang="en-US" sz="1300" baseline="30000" dirty="0"/>
          </a:p>
          <a:p>
            <a:r>
              <a:rPr lang="en-US" sz="1300" dirty="0"/>
              <a:t>Nucleus: Binding/Mass = 0.01</a:t>
            </a:r>
          </a:p>
          <a:p>
            <a:r>
              <a:rPr lang="en-US" sz="1300" dirty="0"/>
              <a:t>Proton: Binding/Mass = 100</a:t>
            </a:r>
          </a:p>
          <a:p>
            <a:endParaRPr lang="en-US" sz="1300" dirty="0"/>
          </a:p>
          <a:p>
            <a:r>
              <a:rPr lang="en-US" sz="1300" dirty="0">
                <a:cs typeface="Arial"/>
              </a:rPr>
              <a:t>The EIC will determine an important term contributing to the </a:t>
            </a:r>
            <a:r>
              <a:rPr lang="en-US" sz="1300" dirty="0">
                <a:solidFill>
                  <a:srgbClr val="282DDD"/>
                </a:solidFill>
                <a:cs typeface="Arial"/>
              </a:rPr>
              <a:t>proton</a:t>
            </a:r>
            <a:r>
              <a:rPr lang="en-US" sz="1300" dirty="0">
                <a:solidFill>
                  <a:srgbClr val="2628BD"/>
                </a:solidFill>
                <a:cs typeface="Arial"/>
              </a:rPr>
              <a:t> </a:t>
            </a:r>
            <a:r>
              <a:rPr lang="en-US" sz="1300" dirty="0">
                <a:cs typeface="Arial"/>
              </a:rPr>
              <a:t>mass, the so-called quantum chromodynamics (QCD) trace anomal</a:t>
            </a:r>
            <a:r>
              <a:rPr lang="en-US" sz="1400" dirty="0">
                <a:cs typeface="Arial"/>
              </a:rPr>
              <a:t>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AFB3AE-CE6E-4F0B-8B56-EFBD0E7C2482}"/>
              </a:ext>
            </a:extLst>
          </p:cNvPr>
          <p:cNvSpPr txBox="1"/>
          <p:nvPr/>
        </p:nvSpPr>
        <p:spPr>
          <a:xfrm>
            <a:off x="4963280" y="2444909"/>
            <a:ext cx="2161967" cy="319061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Arial"/>
              </a:rPr>
              <a:t>How can we understand QCD dynamics and the relation to confinement?</a:t>
            </a:r>
          </a:p>
          <a:p>
            <a:endParaRPr lang="en-US" sz="1400" b="1" dirty="0">
              <a:solidFill>
                <a:srgbClr val="00B050"/>
              </a:solidFill>
              <a:cs typeface="Arial"/>
            </a:endParaRPr>
          </a:p>
          <a:p>
            <a:pPr>
              <a:spcBef>
                <a:spcPts val="225"/>
              </a:spcBef>
            </a:pPr>
            <a:r>
              <a:rPr lang="en-US" sz="1300" dirty="0">
                <a:cs typeface="Comic Sans MS"/>
              </a:rPr>
              <a:t>EIC will image  quarks and gluons in </a:t>
            </a:r>
            <a:r>
              <a:rPr lang="en-US" sz="1300" dirty="0">
                <a:solidFill>
                  <a:srgbClr val="00B050"/>
                </a:solidFill>
                <a:cs typeface="Comic Sans MS"/>
              </a:rPr>
              <a:t>3D in space and momentum </a:t>
            </a:r>
            <a:r>
              <a:rPr lang="en-US" sz="1300" dirty="0">
                <a:cs typeface="Comic Sans MS"/>
              </a:rPr>
              <a:t>inside the nucleon and nuclei and  uncover how the </a:t>
            </a:r>
            <a:r>
              <a:rPr lang="en-US" sz="1300" dirty="0">
                <a:solidFill>
                  <a:srgbClr val="00B050"/>
                </a:solidFill>
                <a:cs typeface="Comic Sans MS"/>
              </a:rPr>
              <a:t>nucleon properties emerge </a:t>
            </a:r>
            <a:r>
              <a:rPr lang="en-US" sz="1300" dirty="0">
                <a:cs typeface="Comic Sans MS"/>
              </a:rPr>
              <a:t>from quarks and gluons and their interactions.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4D0669-2331-447C-8E93-2115B354BFC2}"/>
              </a:ext>
            </a:extLst>
          </p:cNvPr>
          <p:cNvSpPr txBox="1"/>
          <p:nvPr/>
        </p:nvSpPr>
        <p:spPr>
          <a:xfrm>
            <a:off x="7313008" y="2448522"/>
            <a:ext cx="2030462" cy="341119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225"/>
              </a:spcBef>
            </a:pPr>
            <a:r>
              <a:rPr lang="en-US" sz="1600" b="1" dirty="0">
                <a:solidFill>
                  <a:srgbClr val="00B0F0"/>
                </a:solidFill>
                <a:cs typeface="Comic Sans MS"/>
              </a:rPr>
              <a:t>How do quark-gluon interactions create nuclear binding?</a:t>
            </a:r>
          </a:p>
          <a:p>
            <a:pPr>
              <a:spcBef>
                <a:spcPts val="225"/>
              </a:spcBef>
            </a:pPr>
            <a:endParaRPr lang="en-US" sz="1400" dirty="0">
              <a:solidFill>
                <a:srgbClr val="292934"/>
              </a:solidFill>
              <a:cs typeface="Comic Sans MS"/>
            </a:endParaRP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Is the structure of a </a:t>
            </a:r>
            <a:r>
              <a:rPr lang="en-US" sz="1300" dirty="0">
                <a:solidFill>
                  <a:schemeClr val="accent2"/>
                </a:solidFill>
                <a:cs typeface="Comic Sans MS"/>
              </a:rPr>
              <a:t>free and bound </a:t>
            </a:r>
            <a:r>
              <a:rPr lang="en-US" sz="1300" dirty="0">
                <a:solidFill>
                  <a:srgbClr val="292934"/>
                </a:solidFill>
                <a:cs typeface="Comic Sans MS"/>
              </a:rPr>
              <a:t>nucleon the same?</a:t>
            </a: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do quarks and gluons, </a:t>
            </a:r>
            <a:r>
              <a:rPr lang="en-US" sz="1300" dirty="0">
                <a:solidFill>
                  <a:schemeClr val="accent2"/>
                </a:solidFill>
                <a:cs typeface="Comic Sans MS"/>
              </a:rPr>
              <a:t>interact with a nuclear medium?</a:t>
            </a: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do the </a:t>
            </a:r>
            <a:r>
              <a:rPr lang="en-US" sz="1300" dirty="0">
                <a:solidFill>
                  <a:schemeClr val="accent2"/>
                </a:solidFill>
                <a:cs typeface="Comic Sans MS"/>
              </a:rPr>
              <a:t>confined hadronic states emerge </a:t>
            </a:r>
            <a:r>
              <a:rPr lang="en-US" sz="1300" dirty="0">
                <a:solidFill>
                  <a:srgbClr val="292934"/>
                </a:solidFill>
                <a:cs typeface="Comic Sans MS"/>
              </a:rPr>
              <a:t>from these quarks and gluons?</a:t>
            </a:r>
            <a:r>
              <a:rPr lang="en-US" sz="1400" dirty="0">
                <a:solidFill>
                  <a:srgbClr val="292934"/>
                </a:solidFill>
                <a:cs typeface="Comic Sans MS"/>
              </a:rPr>
              <a:t> 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6D6D23-D838-4376-81EB-B3E7ABD4BC4C}"/>
              </a:ext>
            </a:extLst>
          </p:cNvPr>
          <p:cNvSpPr txBox="1"/>
          <p:nvPr/>
        </p:nvSpPr>
        <p:spPr>
          <a:xfrm>
            <a:off x="9546319" y="2441532"/>
            <a:ext cx="2188038" cy="276485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225"/>
              </a:spcBef>
            </a:pPr>
            <a:r>
              <a:rPr lang="en-US" sz="1600" b="1" dirty="0">
                <a:solidFill>
                  <a:srgbClr val="FF0000"/>
                </a:solidFill>
                <a:cs typeface="Comic Sans MS"/>
              </a:rPr>
              <a:t>Does gluon density in nuclei saturate at high energy?</a:t>
            </a:r>
          </a:p>
          <a:p>
            <a:pPr>
              <a:spcBef>
                <a:spcPts val="225"/>
              </a:spcBef>
            </a:pPr>
            <a:endParaRPr lang="en-US" sz="1400" b="1" dirty="0">
              <a:solidFill>
                <a:srgbClr val="FF0000"/>
              </a:solidFill>
              <a:cs typeface="Comic Sans MS"/>
            </a:endParaRPr>
          </a:p>
          <a:p>
            <a:pPr>
              <a:spcBef>
                <a:spcPts val="225"/>
              </a:spcBef>
            </a:pPr>
            <a:endParaRPr lang="en-US" sz="1400" b="1" dirty="0">
              <a:solidFill>
                <a:srgbClr val="FF0000"/>
              </a:solidFill>
              <a:cs typeface="Comic Sans MS"/>
            </a:endParaRP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many gluons can fit in a proton?</a:t>
            </a: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does </a:t>
            </a:r>
            <a:r>
              <a:rPr lang="en-US" sz="1300" dirty="0">
                <a:solidFill>
                  <a:srgbClr val="FF0000"/>
                </a:solidFill>
                <a:cs typeface="Comic Sans MS"/>
              </a:rPr>
              <a:t>a dense nuclear environment affect </a:t>
            </a:r>
            <a:r>
              <a:rPr lang="en-US" sz="1300" dirty="0">
                <a:solidFill>
                  <a:srgbClr val="292934"/>
                </a:solidFill>
                <a:cs typeface="Comic Sans MS"/>
              </a:rPr>
              <a:t>the quarks and gluons, their correlations and interactions?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F73D742-AFDA-4734-AC7C-690D753272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5852" y="5318142"/>
            <a:ext cx="859427" cy="5188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CAEBE2-B010-48C5-9075-C3036D0C24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22624" y="5356939"/>
            <a:ext cx="1007230" cy="43585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5DF010E-C604-44A5-BFC4-D4BE56D5B0A7}"/>
              </a:ext>
            </a:extLst>
          </p:cNvPr>
          <p:cNvSpPr txBox="1"/>
          <p:nvPr/>
        </p:nvSpPr>
        <p:spPr>
          <a:xfrm>
            <a:off x="10399143" y="5353043"/>
            <a:ext cx="846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j-lt"/>
                <a:cs typeface="Comic Sans MS"/>
              </a:rPr>
              <a:t>=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EFDEB6-9968-427F-9C85-C40CDB331877}"/>
              </a:ext>
            </a:extLst>
          </p:cNvPr>
          <p:cNvSpPr txBox="1"/>
          <p:nvPr/>
        </p:nvSpPr>
        <p:spPr>
          <a:xfrm>
            <a:off x="10407285" y="5645194"/>
            <a:ext cx="531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j-lt"/>
                <a:cs typeface="Comic Sans MS"/>
              </a:rPr>
              <a:t>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DD3164-0EC8-45EA-B9EE-C0E8F7A8C8F2}"/>
              </a:ext>
            </a:extLst>
          </p:cNvPr>
          <p:cNvSpPr txBox="1"/>
          <p:nvPr/>
        </p:nvSpPr>
        <p:spPr>
          <a:xfrm>
            <a:off x="9339215" y="5634551"/>
            <a:ext cx="8508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gluon</a:t>
            </a:r>
          </a:p>
          <a:p>
            <a:pPr algn="ctr"/>
            <a:r>
              <a:rPr lang="en-US" sz="1200" dirty="0"/>
              <a:t>splitting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89085D-7F76-4264-A37A-20B96CF67986}"/>
              </a:ext>
            </a:extLst>
          </p:cNvPr>
          <p:cNvSpPr txBox="1"/>
          <p:nvPr/>
        </p:nvSpPr>
        <p:spPr>
          <a:xfrm>
            <a:off x="10821515" y="5697615"/>
            <a:ext cx="12205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gluon</a:t>
            </a:r>
          </a:p>
          <a:p>
            <a:pPr algn="ctr"/>
            <a:r>
              <a:rPr lang="en-US" sz="1200" dirty="0"/>
              <a:t>recombination</a:t>
            </a:r>
          </a:p>
        </p:txBody>
      </p:sp>
      <p:sp>
        <p:nvSpPr>
          <p:cNvPr id="25" name="Slide Number Placeholder 1">
            <a:extLst>
              <a:ext uri="{FF2B5EF4-FFF2-40B4-BE49-F238E27FC236}">
                <a16:creationId xmlns:a16="http://schemas.microsoft.com/office/drawing/2014/main" id="{CEBEA050-AFA3-48AA-897C-EA7EE93F8819}"/>
              </a:ext>
            </a:extLst>
          </p:cNvPr>
          <p:cNvSpPr txBox="1">
            <a:spLocks/>
          </p:cNvSpPr>
          <p:nvPr/>
        </p:nvSpPr>
        <p:spPr>
          <a:xfrm>
            <a:off x="11592238" y="6392100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04FBEF-E131-704A-846B-4A67EDA6EB37}"/>
              </a:ext>
            </a:extLst>
          </p:cNvPr>
          <p:cNvSpPr txBox="1"/>
          <p:nvPr/>
        </p:nvSpPr>
        <p:spPr>
          <a:xfrm>
            <a:off x="2511089" y="6129168"/>
            <a:ext cx="968091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91FF"/>
                </a:solidFill>
                <a:uFill>
                  <a:solidFill>
                    <a:srgbClr val="413E40"/>
                  </a:solidFill>
                </a:uFill>
                <a:ea typeface="+mn-lt"/>
                <a:cs typeface="+mn-lt"/>
              </a:rPr>
              <a:t>National Academies of Sciences, Medicine, and Engineering, </a:t>
            </a:r>
            <a:r>
              <a:rPr lang="en-US" sz="1800" dirty="0">
                <a:solidFill>
                  <a:srgbClr val="0091FF"/>
                </a:solidFill>
                <a:uFill>
                  <a:solidFill>
                    <a:srgbClr val="413E40"/>
                  </a:solidFill>
                </a:uFill>
                <a:ea typeface="ＭＳ Ｐゴシック"/>
                <a:cs typeface="Arial"/>
              </a:rPr>
              <a:t>2018 Consensus Study Report)</a:t>
            </a:r>
            <a:endParaRPr lang="en-US" dirty="0">
              <a:solidFill>
                <a:srgbClr val="0091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48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FF4E0-CD8E-33B5-1FF9-FF73D0893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Flat Beam Acceleration Experiment in RHIC 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7947A8AA-9169-4E07-ADCB-D305E58870DE}"/>
              </a:ext>
            </a:extLst>
          </p:cNvPr>
          <p:cNvSpPr txBox="1">
            <a:spLocks/>
          </p:cNvSpPr>
          <p:nvPr/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6DB067-FE9D-DFF1-3A84-F029E47C2EC2}"/>
              </a:ext>
            </a:extLst>
          </p:cNvPr>
          <p:cNvSpPr txBox="1">
            <a:spLocks/>
          </p:cNvSpPr>
          <p:nvPr/>
        </p:nvSpPr>
        <p:spPr>
          <a:xfrm>
            <a:off x="462579" y="975365"/>
            <a:ext cx="11499925" cy="1310635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900" dirty="0"/>
              <a:t>Maximum transverse beam emittance ratio 13:1 was obtained with stochastic cooling at 31 GeV/nucleon</a:t>
            </a:r>
          </a:p>
          <a:p>
            <a:pPr>
              <a:lnSpc>
                <a:spcPct val="120000"/>
              </a:lnSpc>
            </a:pPr>
            <a:r>
              <a:rPr lang="en-US" sz="2900" dirty="0"/>
              <a:t>Transverse emittance ratio 11:1 was well maintained during acceleration from 31 GeV/nucleon to 100 GeV/nucleon</a:t>
            </a:r>
          </a:p>
          <a:p>
            <a:pPr>
              <a:lnSpc>
                <a:spcPct val="120000"/>
              </a:lnSpc>
            </a:pPr>
            <a:r>
              <a:rPr lang="en-US" sz="2900" dirty="0">
                <a:solidFill>
                  <a:srgbClr val="009051"/>
                </a:solidFill>
              </a:rPr>
              <a:t>Flat beam was stored at 100 GeV/u with EIC/HSR tunes for ~2 hours, 11:1 emittance ratio was well maintained too</a:t>
            </a:r>
            <a:endParaRPr lang="en-US" dirty="0">
              <a:solidFill>
                <a:srgbClr val="009051"/>
              </a:solidFill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0188A3-EA51-53C3-D9A2-8594E35F7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732" y="2480254"/>
            <a:ext cx="5698273" cy="34361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3F2AF0B-EA10-CE5E-1C50-1AEDD0EA9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218" y="2446499"/>
            <a:ext cx="4999465" cy="34361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931438-4D72-A177-5E2D-B47DC0975F80}"/>
              </a:ext>
            </a:extLst>
          </p:cNvPr>
          <p:cNvSpPr txBox="1"/>
          <p:nvPr/>
        </p:nvSpPr>
        <p:spPr>
          <a:xfrm rot="16200000">
            <a:off x="-375238" y="2619237"/>
            <a:ext cx="22079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Emittance Ratio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DA241F-C29D-E5C4-1E82-0B0A6C2A58CB}"/>
              </a:ext>
            </a:extLst>
          </p:cNvPr>
          <p:cNvSpPr txBox="1"/>
          <p:nvPr/>
        </p:nvSpPr>
        <p:spPr>
          <a:xfrm rot="16200000">
            <a:off x="5475247" y="2728209"/>
            <a:ext cx="22079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Emittance Ratio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BFF23A-F567-AACD-1BD0-B7C07C215859}"/>
              </a:ext>
            </a:extLst>
          </p:cNvPr>
          <p:cNvSpPr txBox="1"/>
          <p:nvPr/>
        </p:nvSpPr>
        <p:spPr>
          <a:xfrm>
            <a:off x="2194560" y="4718304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Horizontal Emittance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A14693-DE82-9D94-6CB6-26A71D51CECB}"/>
              </a:ext>
            </a:extLst>
          </p:cNvPr>
          <p:cNvSpPr txBox="1"/>
          <p:nvPr/>
        </p:nvSpPr>
        <p:spPr>
          <a:xfrm>
            <a:off x="2194560" y="5317347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Vertical Emittance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CEE029-C2C5-A5E4-25D1-E26D5F6FDE11}"/>
              </a:ext>
            </a:extLst>
          </p:cNvPr>
          <p:cNvSpPr txBox="1"/>
          <p:nvPr/>
        </p:nvSpPr>
        <p:spPr>
          <a:xfrm>
            <a:off x="2286220" y="2809020"/>
            <a:ext cx="1636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Emittance ratio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9FFCE9-29F5-6E23-ECE9-E29DC6D009BB}"/>
              </a:ext>
            </a:extLst>
          </p:cNvPr>
          <p:cNvSpPr txBox="1"/>
          <p:nvPr/>
        </p:nvSpPr>
        <p:spPr>
          <a:xfrm>
            <a:off x="5041270" y="2963423"/>
            <a:ext cx="1094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100GeV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F891CFE-5679-A420-B452-AEBEE07A23F4}"/>
              </a:ext>
            </a:extLst>
          </p:cNvPr>
          <p:cNvSpPr txBox="1"/>
          <p:nvPr/>
        </p:nvSpPr>
        <p:spPr>
          <a:xfrm>
            <a:off x="3655535" y="3270686"/>
            <a:ext cx="1094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31 GeV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769FB93-F199-2BCC-4BBD-88D9C03113B6}"/>
              </a:ext>
            </a:extLst>
          </p:cNvPr>
          <p:cNvSpPr txBox="1"/>
          <p:nvPr/>
        </p:nvSpPr>
        <p:spPr>
          <a:xfrm>
            <a:off x="8638087" y="3307807"/>
            <a:ext cx="1636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Emittance ratio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22AFD5-DE2B-BA74-A62E-809AEB564B0D}"/>
              </a:ext>
            </a:extLst>
          </p:cNvPr>
          <p:cNvSpPr txBox="1"/>
          <p:nvPr/>
        </p:nvSpPr>
        <p:spPr>
          <a:xfrm>
            <a:off x="8050250" y="4410527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Horizontal Emittance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CC85B0-3CDB-AE23-DAD6-935026C894F7}"/>
              </a:ext>
            </a:extLst>
          </p:cNvPr>
          <p:cNvSpPr txBox="1"/>
          <p:nvPr/>
        </p:nvSpPr>
        <p:spPr>
          <a:xfrm>
            <a:off x="8089446" y="5317346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Vertical Emittance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914510B-9C52-F576-7D9B-1A51503D7E6F}"/>
              </a:ext>
            </a:extLst>
          </p:cNvPr>
          <p:cNvSpPr txBox="1"/>
          <p:nvPr/>
        </p:nvSpPr>
        <p:spPr>
          <a:xfrm>
            <a:off x="8176425" y="2138722"/>
            <a:ext cx="2304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During Acceleration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967528A-AB5C-5428-27BB-71C9DD4EB562}"/>
              </a:ext>
            </a:extLst>
          </p:cNvPr>
          <p:cNvSpPr txBox="1"/>
          <p:nvPr/>
        </p:nvSpPr>
        <p:spPr>
          <a:xfrm>
            <a:off x="2325940" y="2147499"/>
            <a:ext cx="2304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Entire store duration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2FA50FE-D2A6-8007-5D6F-2EFCBBC60D6A}"/>
              </a:ext>
            </a:extLst>
          </p:cNvPr>
          <p:cNvSpPr txBox="1"/>
          <p:nvPr/>
        </p:nvSpPr>
        <p:spPr>
          <a:xfrm>
            <a:off x="4965192" y="5146951"/>
            <a:ext cx="1246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Acceleration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D25599A-1B56-B528-1369-8814413DF089}"/>
              </a:ext>
            </a:extLst>
          </p:cNvPr>
          <p:cNvCxnSpPr/>
          <p:nvPr/>
        </p:nvCxnSpPr>
        <p:spPr>
          <a:xfrm flipH="1">
            <a:off x="4724223" y="5300840"/>
            <a:ext cx="3170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1CB8FB5-6EEB-921B-20C1-40939FE3003B}"/>
              </a:ext>
            </a:extLst>
          </p:cNvPr>
          <p:cNvSpPr txBox="1"/>
          <p:nvPr/>
        </p:nvSpPr>
        <p:spPr>
          <a:xfrm>
            <a:off x="5150071" y="4673593"/>
            <a:ext cx="1061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IBS growth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0F694F-8CF5-F2AA-BCBB-F177D63CD664}"/>
              </a:ext>
            </a:extLst>
          </p:cNvPr>
          <p:cNvSpPr txBox="1"/>
          <p:nvPr/>
        </p:nvSpPr>
        <p:spPr>
          <a:xfrm>
            <a:off x="6792140" y="2132111"/>
            <a:ext cx="1094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31 GeV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A52918-F204-5D4E-557F-8AEDBEA5E77A}"/>
              </a:ext>
            </a:extLst>
          </p:cNvPr>
          <p:cNvSpPr txBox="1"/>
          <p:nvPr/>
        </p:nvSpPr>
        <p:spPr>
          <a:xfrm>
            <a:off x="10770766" y="2125913"/>
            <a:ext cx="1094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100GeV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EB5198-F7D9-79D2-A69F-11326DE6005E}"/>
              </a:ext>
            </a:extLst>
          </p:cNvPr>
          <p:cNvSpPr txBox="1"/>
          <p:nvPr/>
        </p:nvSpPr>
        <p:spPr>
          <a:xfrm>
            <a:off x="10173201" y="404603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July 23, 2025</a:t>
            </a:r>
          </a:p>
        </p:txBody>
      </p:sp>
    </p:spTree>
    <p:extLst>
      <p:ext uri="{BB962C8B-B14F-4D97-AF65-F5344CB8AC3E}">
        <p14:creationId xmlns:p14="http://schemas.microsoft.com/office/powerpoint/2010/main" val="2102369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9905BD-0FD6-C9EE-55B9-CF9BCF014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10BF4-60BE-3C80-410B-4E8B15233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Conventional stochastic cooling at collisions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56561-4E50-A866-F51E-63CFA7953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4181582"/>
            <a:ext cx="10942319" cy="210620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Helvetica" charset="0"/>
              </a:rPr>
              <a:t>3-D stochastic cooling (5-9 GHz).</a:t>
            </a:r>
          </a:p>
          <a:p>
            <a:r>
              <a:rPr lang="en-US" sz="2000" dirty="0">
                <a:solidFill>
                  <a:srgbClr val="000000"/>
                </a:solidFill>
                <a:latin typeface="Helvetica" charset="0"/>
              </a:rPr>
              <a:t>~5x U-U and ~ 4x Au-Au luminosity improvements.</a:t>
            </a:r>
          </a:p>
          <a:p>
            <a:r>
              <a:rPr lang="en-US" sz="2000" dirty="0">
                <a:solidFill>
                  <a:srgbClr val="00B050"/>
                </a:solidFill>
              </a:rPr>
              <a:t>Cooling led to first increase of instantaneous luminosity and smallest emittance ever in a hadron collider.</a:t>
            </a:r>
            <a:r>
              <a:rPr lang="en-US" sz="2000" dirty="0"/>
              <a:t> </a:t>
            </a:r>
          </a:p>
          <a:p>
            <a:r>
              <a:rPr lang="en-US" sz="2000" dirty="0">
                <a:solidFill>
                  <a:srgbClr val="000000"/>
                </a:solidFill>
                <a:latin typeface="Helvetica" charset="0"/>
              </a:rPr>
              <a:t>Is not adequate for the EIC (protons), but will work with ions (after some upgrades)</a:t>
            </a:r>
          </a:p>
          <a:p>
            <a:endParaRPr lang="en-US" dirty="0"/>
          </a:p>
        </p:txBody>
      </p:sp>
      <p:pic>
        <p:nvPicPr>
          <p:cNvPr id="7" name="Picture 10" descr="Untitled.tiff">
            <a:extLst>
              <a:ext uri="{FF2B5EF4-FFF2-40B4-BE49-F238E27FC236}">
                <a16:creationId xmlns:a16="http://schemas.microsoft.com/office/drawing/2014/main" id="{9349385A-C8D3-AF61-97B8-565E4C999D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1575" y="958064"/>
            <a:ext cx="4673603" cy="322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96814E-F02D-6728-52D3-FC54AE242DC4}"/>
              </a:ext>
            </a:extLst>
          </p:cNvPr>
          <p:cNvSpPr txBox="1"/>
          <p:nvPr/>
        </p:nvSpPr>
        <p:spPr>
          <a:xfrm>
            <a:off x="8275178" y="2200491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RHIC luminosity</a:t>
            </a:r>
          </a:p>
        </p:txBody>
      </p:sp>
    </p:spTree>
    <p:extLst>
      <p:ext uri="{BB962C8B-B14F-4D97-AF65-F5344CB8AC3E}">
        <p14:creationId xmlns:p14="http://schemas.microsoft.com/office/powerpoint/2010/main" val="3856891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5872DA1-C543-6CFC-CEDF-CCE91AA9B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EIC upgrade: proton cooling at collisions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329010E-4771-90AB-4F7C-26EB5CE3F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4235847"/>
            <a:ext cx="11747782" cy="2082402"/>
          </a:xfrm>
        </p:spPr>
        <p:txBody>
          <a:bodyPr>
            <a:normAutofit fontScale="92500"/>
          </a:bodyPr>
          <a:lstStyle/>
          <a:p>
            <a:r>
              <a:rPr lang="en-US" dirty="0"/>
              <a:t>The primary concept in the 2021 EIC CDR was based on </a:t>
            </a:r>
            <a:r>
              <a:rPr lang="en-US" sz="2400" dirty="0"/>
              <a:t>coherent electron cooling with microbunching amplification</a:t>
            </a:r>
          </a:p>
          <a:p>
            <a:pPr lvl="1"/>
            <a:r>
              <a:rPr lang="en-US" dirty="0"/>
              <a:t>It’s a type of stochastic cooling based on transit time between the modulator and the kicker. Typical bandwidth of ~40 THz, compared to ~10 GHz (conventional SC).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This is a longitudinal-only cooling scheme.  </a:t>
            </a:r>
            <a:r>
              <a:rPr lang="en-US" dirty="0"/>
              <a:t>Cooling in x and y requires coupling/sharing of cooling.</a:t>
            </a:r>
          </a:p>
          <a:p>
            <a:pPr lvl="1"/>
            <a:r>
              <a:rPr lang="en-US" dirty="0"/>
              <a:t>Pre-cooling at injection energy is still required</a:t>
            </a:r>
            <a:r>
              <a:rPr lang="en-US" sz="1800" dirty="0"/>
              <a:t>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588A7C-6810-61E8-4DC3-343DAC42B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25" y="2126454"/>
            <a:ext cx="6482237" cy="2151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71D9E1-EED5-90EA-93E1-A7FFD6956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9262" y="2087111"/>
            <a:ext cx="5303895" cy="208240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990DD48-A91F-F5CD-9AC4-AC03579895D1}"/>
              </a:ext>
            </a:extLst>
          </p:cNvPr>
          <p:cNvGrpSpPr/>
          <p:nvPr/>
        </p:nvGrpSpPr>
        <p:grpSpPr>
          <a:xfrm>
            <a:off x="42267" y="603640"/>
            <a:ext cx="7356893" cy="1952842"/>
            <a:chOff x="1261840" y="1535842"/>
            <a:chExt cx="6624656" cy="144738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9533016-9BF8-31C8-E632-6B681347BB2E}"/>
                </a:ext>
              </a:extLst>
            </p:cNvPr>
            <p:cNvGrpSpPr/>
            <p:nvPr/>
          </p:nvGrpSpPr>
          <p:grpSpPr>
            <a:xfrm>
              <a:off x="1261840" y="1535842"/>
              <a:ext cx="6624656" cy="1447383"/>
              <a:chOff x="1174280" y="1104454"/>
              <a:chExt cx="6624656" cy="1447383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AFE7C1D-577D-1822-635C-28B7A18AB38A}"/>
                  </a:ext>
                </a:extLst>
              </p:cNvPr>
              <p:cNvCxnSpPr/>
              <p:nvPr/>
            </p:nvCxnSpPr>
            <p:spPr>
              <a:xfrm>
                <a:off x="3134449" y="1486991"/>
                <a:ext cx="2744688" cy="0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32302D8-B1C5-49A0-5420-45AC025EDABA}"/>
                  </a:ext>
                </a:extLst>
              </p:cNvPr>
              <p:cNvGrpSpPr/>
              <p:nvPr/>
            </p:nvGrpSpPr>
            <p:grpSpPr>
              <a:xfrm>
                <a:off x="1174280" y="1104454"/>
                <a:ext cx="6624656" cy="1447383"/>
                <a:chOff x="587857" y="1130714"/>
                <a:chExt cx="6624656" cy="1447383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86AFA6B-E277-CF66-46DB-EF6DB09CC836}"/>
                    </a:ext>
                  </a:extLst>
                </p:cNvPr>
                <p:cNvSpPr txBox="1"/>
                <p:nvPr/>
              </p:nvSpPr>
              <p:spPr>
                <a:xfrm>
                  <a:off x="4264313" y="1226896"/>
                  <a:ext cx="51167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0432FF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E&lt;E</a:t>
                  </a:r>
                  <a:r>
                    <a:rPr lang="en-US" sz="1400" baseline="-25000" dirty="0">
                      <a:solidFill>
                        <a:srgbClr val="0432FF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0</a:t>
                  </a:r>
                </a:p>
              </p:txBody>
            </p: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02B0F0FC-4C3E-0EDE-C619-B51FC6B4C904}"/>
                    </a:ext>
                  </a:extLst>
                </p:cNvPr>
                <p:cNvGrpSpPr/>
                <p:nvPr/>
              </p:nvGrpSpPr>
              <p:grpSpPr>
                <a:xfrm>
                  <a:off x="587857" y="1130714"/>
                  <a:ext cx="6624656" cy="1447383"/>
                  <a:chOff x="587857" y="1130714"/>
                  <a:chExt cx="6624656" cy="1447383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DA9F6EAA-1F66-448B-6714-1928D6F3FA9C}"/>
                      </a:ext>
                    </a:extLst>
                  </p:cNvPr>
                  <p:cNvCxnSpPr/>
                  <p:nvPr/>
                </p:nvCxnSpPr>
                <p:spPr>
                  <a:xfrm>
                    <a:off x="754912" y="1839433"/>
                    <a:ext cx="446567" cy="0"/>
                  </a:xfrm>
                  <a:prstGeom prst="straightConnector1">
                    <a:avLst/>
                  </a:prstGeom>
                  <a:ln w="50800" cmpd="tri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Arrow Connector 19">
                    <a:extLst>
                      <a:ext uri="{FF2B5EF4-FFF2-40B4-BE49-F238E27FC236}">
                        <a16:creationId xmlns:a16="http://schemas.microsoft.com/office/drawing/2014/main" id="{944C97E4-C66E-BB9A-66DB-52D79CEC4C5E}"/>
                      </a:ext>
                    </a:extLst>
                  </p:cNvPr>
                  <p:cNvCxnSpPr/>
                  <p:nvPr/>
                </p:nvCxnSpPr>
                <p:spPr>
                  <a:xfrm>
                    <a:off x="6670159" y="1839433"/>
                    <a:ext cx="446567" cy="0"/>
                  </a:xfrm>
                  <a:prstGeom prst="straightConnector1">
                    <a:avLst/>
                  </a:prstGeom>
                  <a:ln w="50800" cmpd="tri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99477B84-B38C-D511-D3EA-89B0C9C9361C}"/>
                      </a:ext>
                    </a:extLst>
                  </p:cNvPr>
                  <p:cNvCxnSpPr/>
                  <p:nvPr/>
                </p:nvCxnSpPr>
                <p:spPr>
                  <a:xfrm>
                    <a:off x="1201479" y="1839433"/>
                    <a:ext cx="1116208" cy="0"/>
                  </a:xfrm>
                  <a:prstGeom prst="line">
                    <a:avLst/>
                  </a:prstGeom>
                  <a:ln w="317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A99C8EA1-B675-624A-EDA0-04CEFE31FC44}"/>
                      </a:ext>
                    </a:extLst>
                  </p:cNvPr>
                  <p:cNvCxnSpPr/>
                  <p:nvPr/>
                </p:nvCxnSpPr>
                <p:spPr>
                  <a:xfrm>
                    <a:off x="5553951" y="1839433"/>
                    <a:ext cx="1116208" cy="0"/>
                  </a:xfrm>
                  <a:prstGeom prst="line">
                    <a:avLst/>
                  </a:prstGeom>
                  <a:ln w="317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E1D9F87F-2938-0B19-BD6C-11B4492A28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041578" y="1660397"/>
                    <a:ext cx="437011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prstDash val="das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FDF5E769-9C40-0E9A-9B77-911B3B732B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48236" y="1393724"/>
                    <a:ext cx="494211" cy="0"/>
                  </a:xfrm>
                  <a:prstGeom prst="straightConnector1">
                    <a:avLst/>
                  </a:prstGeom>
                  <a:ln>
                    <a:solidFill>
                      <a:srgbClr val="0432FF"/>
                    </a:solidFill>
                    <a:prstDash val="das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D0E4C184-4792-F23F-B6C2-1FA34A2B21EE}"/>
                      </a:ext>
                    </a:extLst>
                  </p:cNvPr>
                  <p:cNvSpPr txBox="1"/>
                  <p:nvPr/>
                </p:nvSpPr>
                <p:spPr>
                  <a:xfrm>
                    <a:off x="4407736" y="1502018"/>
                    <a:ext cx="511679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E&gt;E</a:t>
                    </a:r>
                    <a:r>
                      <a:rPr lang="en-US" sz="1400" baseline="-2500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0</a:t>
                    </a:r>
                  </a:p>
                </p:txBody>
              </p: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F273DBF6-1BC9-56F0-4D85-3F38080662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30923" y="1543655"/>
                    <a:ext cx="437011" cy="0"/>
                  </a:xfrm>
                  <a:prstGeom prst="straightConnector1">
                    <a:avLst/>
                  </a:prstGeom>
                  <a:ln>
                    <a:solidFill>
                      <a:srgbClr val="7030A0"/>
                    </a:solidFill>
                    <a:prstDash val="das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979F66C1-FA2B-50D9-E555-958BE3FEEBB5}"/>
                      </a:ext>
                    </a:extLst>
                  </p:cNvPr>
                  <p:cNvGrpSpPr/>
                  <p:nvPr/>
                </p:nvGrpSpPr>
                <p:grpSpPr>
                  <a:xfrm>
                    <a:off x="642143" y="1841632"/>
                    <a:ext cx="3151862" cy="522638"/>
                    <a:chOff x="642143" y="1841632"/>
                    <a:chExt cx="3151862" cy="522638"/>
                  </a:xfrm>
                </p:grpSpPr>
                <p:cxnSp>
                  <p:nvCxnSpPr>
                    <p:cNvPr id="50" name="Straight Arrow Connector 49">
                      <a:extLst>
                        <a:ext uri="{FF2B5EF4-FFF2-40B4-BE49-F238E27FC236}">
                          <a16:creationId xmlns:a16="http://schemas.microsoft.com/office/drawing/2014/main" id="{70143BE6-9EC8-3A9F-88D3-0684517AA5A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642143" y="2035196"/>
                      <a:ext cx="404261" cy="329074"/>
                    </a:xfrm>
                    <a:prstGeom prst="straightConnector1">
                      <a:avLst/>
                    </a:prstGeom>
                    <a:ln w="50800" cmpd="tri">
                      <a:solidFill>
                        <a:srgbClr val="92B8E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Connector 50">
                      <a:extLst>
                        <a:ext uri="{FF2B5EF4-FFF2-40B4-BE49-F238E27FC236}">
                          <a16:creationId xmlns:a16="http://schemas.microsoft.com/office/drawing/2014/main" id="{7F4BBFDA-64C0-EF99-40EC-BFD9C719A17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46404" y="1850530"/>
                      <a:ext cx="227996" cy="184666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>
                      <a:extLst>
                        <a:ext uri="{FF2B5EF4-FFF2-40B4-BE49-F238E27FC236}">
                          <a16:creationId xmlns:a16="http://schemas.microsoft.com/office/drawing/2014/main" id="{C7B6F381-1DF4-BAD0-16AA-EC9FDF5A461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260917" y="1850530"/>
                      <a:ext cx="1046984" cy="6230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>
                      <a:extLst>
                        <a:ext uri="{FF2B5EF4-FFF2-40B4-BE49-F238E27FC236}">
                          <a16:creationId xmlns:a16="http://schemas.microsoft.com/office/drawing/2014/main" id="{303DE5A8-F888-7DFB-AC6F-34AB4D6964C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2294826" y="1850530"/>
                      <a:ext cx="100429" cy="201718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>
                      <a:extLst>
                        <a:ext uri="{FF2B5EF4-FFF2-40B4-BE49-F238E27FC236}">
                          <a16:creationId xmlns:a16="http://schemas.microsoft.com/office/drawing/2014/main" id="{84F3F285-7B7E-0AF6-2E97-4E74F330D85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380210" y="2042511"/>
                      <a:ext cx="299510" cy="0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Connector 54">
                      <a:extLst>
                        <a:ext uri="{FF2B5EF4-FFF2-40B4-BE49-F238E27FC236}">
                          <a16:creationId xmlns:a16="http://schemas.microsoft.com/office/drawing/2014/main" id="{1F0500F5-A0AE-8678-4E6B-5A162681430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657464" y="1850530"/>
                      <a:ext cx="100429" cy="201718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1733C9A4-04D1-4550-178D-6BCBA4BC572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750209" y="1850158"/>
                      <a:ext cx="954419" cy="8949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Straight Connector 56">
                      <a:extLst>
                        <a:ext uri="{FF2B5EF4-FFF2-40B4-BE49-F238E27FC236}">
                          <a16:creationId xmlns:a16="http://schemas.microsoft.com/office/drawing/2014/main" id="{4F135203-97D0-9542-91D3-5ACD6D6BA2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693576" y="1841632"/>
                      <a:ext cx="100429" cy="201718"/>
                    </a:xfrm>
                    <a:prstGeom prst="line">
                      <a:avLst/>
                    </a:prstGeom>
                    <a:ln w="31750">
                      <a:solidFill>
                        <a:srgbClr val="92B8E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8" name="Straight Arrow Connector 27">
                    <a:extLst>
                      <a:ext uri="{FF2B5EF4-FFF2-40B4-BE49-F238E27FC236}">
                        <a16:creationId xmlns:a16="http://schemas.microsoft.com/office/drawing/2014/main" id="{2AD62402-9DDB-20E0-1313-23942A054E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08252" y="2034824"/>
                    <a:ext cx="404261" cy="329074"/>
                  </a:xfrm>
                  <a:prstGeom prst="straightConnector1">
                    <a:avLst/>
                  </a:prstGeom>
                  <a:ln w="50800" cmpd="tri">
                    <a:solidFill>
                      <a:srgbClr val="92B8E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7365DDC7-6656-5454-6649-30AE0E721E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580256" y="1850158"/>
                    <a:ext cx="227996" cy="184666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A84F6C80-86A7-B1EC-B52B-73812E87E2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5546755" y="1850158"/>
                    <a:ext cx="1046984" cy="6230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86CDCF7B-19D2-FEE7-BCB6-62B43E1533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59401" y="1850158"/>
                    <a:ext cx="100429" cy="201718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B676E122-EF87-66C6-0083-26F1DFD0C4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74936" y="2042139"/>
                    <a:ext cx="299510" cy="0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6C3E7C88-DC32-7838-548E-3792D7DD8F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96763" y="1850158"/>
                    <a:ext cx="100429" cy="201718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53ACE8A0-0DB6-5B9C-C6E2-1AC0B7D951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43568" y="1849048"/>
                    <a:ext cx="960879" cy="9687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049B65D1-097D-C2D3-DE12-C3F32FA9F7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53630" y="1841632"/>
                    <a:ext cx="100429" cy="201718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40A3B786-1FF4-24A1-C079-6ABC3696D5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781169" y="2034966"/>
                    <a:ext cx="299510" cy="0"/>
                  </a:xfrm>
                  <a:prstGeom prst="line">
                    <a:avLst/>
                  </a:prstGeom>
                  <a:ln w="31750">
                    <a:solidFill>
                      <a:srgbClr val="92B8E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C4A9F100-66DF-2787-7AD3-B8341036FF4C}"/>
                      </a:ext>
                    </a:extLst>
                  </p:cNvPr>
                  <p:cNvSpPr txBox="1"/>
                  <p:nvPr/>
                </p:nvSpPr>
                <p:spPr>
                  <a:xfrm>
                    <a:off x="1386428" y="1621483"/>
                    <a:ext cx="842154" cy="27699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Modulator</a:t>
                    </a:r>
                  </a:p>
                </p:txBody>
              </p: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869C8B33-8817-07A1-FE4A-66EDBD10760C}"/>
                      </a:ext>
                    </a:extLst>
                  </p:cNvPr>
                  <p:cNvSpPr txBox="1"/>
                  <p:nvPr/>
                </p:nvSpPr>
                <p:spPr>
                  <a:xfrm>
                    <a:off x="6011142" y="1618301"/>
                    <a:ext cx="551305" cy="27699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Kicker</a:t>
                    </a:r>
                  </a:p>
                </p:txBody>
              </p:sp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0205B610-DA83-2BD2-ECA7-1A46F101FE2C}"/>
                      </a:ext>
                    </a:extLst>
                  </p:cNvPr>
                  <p:cNvSpPr txBox="1"/>
                  <p:nvPr/>
                </p:nvSpPr>
                <p:spPr>
                  <a:xfrm>
                    <a:off x="632363" y="1130714"/>
                    <a:ext cx="404278" cy="3693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H</a:t>
                    </a:r>
                    <a:r>
                      <a:rPr lang="en-US" baseline="30000" dirty="0">
                        <a:solidFill>
                          <a:srgbClr val="FF000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+</a:t>
                    </a:r>
                  </a:p>
                </p:txBody>
              </p:sp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4A223C3A-3AC4-A16E-3460-EF25708DD09C}"/>
                      </a:ext>
                    </a:extLst>
                  </p:cNvPr>
                  <p:cNvSpPr txBox="1"/>
                  <p:nvPr/>
                </p:nvSpPr>
                <p:spPr>
                  <a:xfrm>
                    <a:off x="587857" y="2208765"/>
                    <a:ext cx="34496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e</a:t>
                    </a:r>
                    <a:r>
                      <a:rPr lang="en-US" baseline="300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-</a:t>
                    </a:r>
                  </a:p>
                </p:txBody>
              </p:sp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6FD779D5-6DFB-7FC1-834B-B41B53B789DE}"/>
                      </a:ext>
                    </a:extLst>
                  </p:cNvPr>
                  <p:cNvSpPr txBox="1"/>
                  <p:nvPr/>
                </p:nvSpPr>
                <p:spPr>
                  <a:xfrm>
                    <a:off x="2288131" y="1947954"/>
                    <a:ext cx="369013" cy="27699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R</a:t>
                    </a:r>
                    <a:r>
                      <a:rPr lang="en-US" sz="1200" baseline="-250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56</a:t>
                    </a:r>
                  </a:p>
                </p:txBody>
              </p: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428C7210-00F7-423C-40BA-46BC99E89578}"/>
                      </a:ext>
                    </a:extLst>
                  </p:cNvPr>
                  <p:cNvSpPr txBox="1"/>
                  <p:nvPr/>
                </p:nvSpPr>
                <p:spPr>
                  <a:xfrm>
                    <a:off x="3630149" y="1874145"/>
                    <a:ext cx="369013" cy="27699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R</a:t>
                    </a:r>
                    <a:r>
                      <a:rPr lang="en-US" sz="1200" baseline="-250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56</a:t>
                    </a:r>
                  </a:p>
                </p:txBody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9E4A9559-66CB-9B22-0581-E75EDC22DFFB}"/>
                      </a:ext>
                    </a:extLst>
                  </p:cNvPr>
                  <p:cNvSpPr txBox="1"/>
                  <p:nvPr/>
                </p:nvSpPr>
                <p:spPr>
                  <a:xfrm>
                    <a:off x="5096373" y="1971440"/>
                    <a:ext cx="369013" cy="27699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R</a:t>
                    </a:r>
                    <a:r>
                      <a:rPr lang="en-US" sz="1200" baseline="-25000" dirty="0">
                        <a:solidFill>
                          <a:srgbClr val="92B8EF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56</a:t>
                    </a:r>
                  </a:p>
                </p:txBody>
              </p:sp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DB916F42-171F-0415-6E4D-6E118F8CF618}"/>
                      </a:ext>
                    </a:extLst>
                  </p:cNvPr>
                  <p:cNvSpPr/>
                  <p:nvPr/>
                </p:nvSpPr>
                <p:spPr>
                  <a:xfrm>
                    <a:off x="1145281" y="2007045"/>
                    <a:ext cx="1203881" cy="20171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97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  <p:sp>
                <p:nvSpPr>
                  <p:cNvPr id="45" name="Oval 44">
                    <a:extLst>
                      <a:ext uri="{FF2B5EF4-FFF2-40B4-BE49-F238E27FC236}">
                        <a16:creationId xmlns:a16="http://schemas.microsoft.com/office/drawing/2014/main" id="{372A6117-0C57-308D-35D2-1AAE3458C68D}"/>
                      </a:ext>
                    </a:extLst>
                  </p:cNvPr>
                  <p:cNvSpPr/>
                  <p:nvPr/>
                </p:nvSpPr>
                <p:spPr>
                  <a:xfrm>
                    <a:off x="5574054" y="2005958"/>
                    <a:ext cx="1203881" cy="20171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97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  <p:sp>
                <p:nvSpPr>
                  <p:cNvPr id="46" name="Oval 45">
                    <a:extLst>
                      <a:ext uri="{FF2B5EF4-FFF2-40B4-BE49-F238E27FC236}">
                        <a16:creationId xmlns:a16="http://schemas.microsoft.com/office/drawing/2014/main" id="{AFD6BB34-A7A2-F150-E718-FA5DC0AECC42}"/>
                      </a:ext>
                    </a:extLst>
                  </p:cNvPr>
                  <p:cNvSpPr/>
                  <p:nvPr/>
                </p:nvSpPr>
                <p:spPr>
                  <a:xfrm>
                    <a:off x="1721782" y="2028752"/>
                    <a:ext cx="53103" cy="184666"/>
                  </a:xfrm>
                  <a:prstGeom prst="ellipse">
                    <a:avLst/>
                  </a:prstGeom>
                  <a:solidFill>
                    <a:srgbClr val="0432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  <p:sp>
                <p:nvSpPr>
                  <p:cNvPr id="47" name="Oval 46">
                    <a:extLst>
                      <a:ext uri="{FF2B5EF4-FFF2-40B4-BE49-F238E27FC236}">
                        <a16:creationId xmlns:a16="http://schemas.microsoft.com/office/drawing/2014/main" id="{EDB97D9D-6D41-4075-BC93-CF09AFC5A9F7}"/>
                      </a:ext>
                    </a:extLst>
                  </p:cNvPr>
                  <p:cNvSpPr/>
                  <p:nvPr/>
                </p:nvSpPr>
                <p:spPr>
                  <a:xfrm>
                    <a:off x="6160404" y="2012188"/>
                    <a:ext cx="52872" cy="184666"/>
                  </a:xfrm>
                  <a:prstGeom prst="ellipse">
                    <a:avLst/>
                  </a:prstGeom>
                  <a:solidFill>
                    <a:srgbClr val="0432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  <p:sp>
                <p:nvSpPr>
                  <p:cNvPr id="48" name="Oval 47">
                    <a:extLst>
                      <a:ext uri="{FF2B5EF4-FFF2-40B4-BE49-F238E27FC236}">
                        <a16:creationId xmlns:a16="http://schemas.microsoft.com/office/drawing/2014/main" id="{A8C1B5C0-1057-2DAC-B08C-99466236A081}"/>
                      </a:ext>
                    </a:extLst>
                  </p:cNvPr>
                  <p:cNvSpPr/>
                  <p:nvPr/>
                </p:nvSpPr>
                <p:spPr>
                  <a:xfrm>
                    <a:off x="6214846" y="2012188"/>
                    <a:ext cx="52872" cy="184666"/>
                  </a:xfrm>
                  <a:prstGeom prst="ellipse">
                    <a:avLst/>
                  </a:prstGeom>
                  <a:solidFill>
                    <a:schemeClr val="bg1">
                      <a:alpha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  <p:sp>
                <p:nvSpPr>
                  <p:cNvPr id="49" name="Oval 48">
                    <a:extLst>
                      <a:ext uri="{FF2B5EF4-FFF2-40B4-BE49-F238E27FC236}">
                        <a16:creationId xmlns:a16="http://schemas.microsoft.com/office/drawing/2014/main" id="{F57A6682-810E-AA71-39CA-393DF7DACC4A}"/>
                      </a:ext>
                    </a:extLst>
                  </p:cNvPr>
                  <p:cNvSpPr/>
                  <p:nvPr/>
                </p:nvSpPr>
                <p:spPr>
                  <a:xfrm>
                    <a:off x="6108880" y="2014695"/>
                    <a:ext cx="52872" cy="184666"/>
                  </a:xfrm>
                  <a:prstGeom prst="ellipse">
                    <a:avLst/>
                  </a:prstGeom>
                  <a:solidFill>
                    <a:schemeClr val="bg1">
                      <a:alpha val="59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Calibri Light" panose="020F0302020204030204" pitchFamily="34" charset="0"/>
                      <a:cs typeface="Calibri Light" panose="020F0302020204030204" pitchFamily="34" charset="0"/>
                    </a:endParaRPr>
                  </a:p>
                </p:txBody>
              </p:sp>
            </p:grp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B370BC5-1FA1-C3FD-48C9-3A4BC6EFAC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9012" y="1476882"/>
                <a:ext cx="255103" cy="336291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0DB498F-5979-A244-E12F-3DA91BE559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60563" y="1482887"/>
                <a:ext cx="278921" cy="314196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5FDB25A-FE7C-DBDB-4541-6849EDE9ABE1}"/>
                </a:ext>
              </a:extLst>
            </p:cNvPr>
            <p:cNvSpPr/>
            <p:nvPr/>
          </p:nvSpPr>
          <p:spPr>
            <a:xfrm>
              <a:off x="4457994" y="1775993"/>
              <a:ext cx="45719" cy="457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4494DD4-840B-5792-E322-26801F0F729F}"/>
                </a:ext>
              </a:extLst>
            </p:cNvPr>
            <p:cNvSpPr/>
            <p:nvPr/>
          </p:nvSpPr>
          <p:spPr>
            <a:xfrm>
              <a:off x="4570173" y="1905176"/>
              <a:ext cx="45719" cy="4571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FF558F-2EF1-0248-D2F4-1C7AB4CE34F2}"/>
                </a:ext>
              </a:extLst>
            </p:cNvPr>
            <p:cNvSpPr/>
            <p:nvPr/>
          </p:nvSpPr>
          <p:spPr>
            <a:xfrm>
              <a:off x="4663983" y="205105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8" name="Picture 57">
            <a:extLst>
              <a:ext uri="{FF2B5EF4-FFF2-40B4-BE49-F238E27FC236}">
                <a16:creationId xmlns:a16="http://schemas.microsoft.com/office/drawing/2014/main" id="{A2EECB08-0753-74D2-D181-ECD24F2F57F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9160" y="837050"/>
            <a:ext cx="1886658" cy="122721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6BAE07B-971B-0413-4549-F3E77D6CDF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567" y="1160822"/>
            <a:ext cx="2952107" cy="62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1182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6C693F-544A-72E7-8297-5F0324671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732" y="1365130"/>
            <a:ext cx="3396448" cy="2218771"/>
          </a:xfrm>
          <a:prstGeom prst="rect">
            <a:avLst/>
          </a:prstGeom>
        </p:spPr>
      </p:pic>
      <p:sp>
        <p:nvSpPr>
          <p:cNvPr id="5" name="Title 8">
            <a:extLst>
              <a:ext uri="{FF2B5EF4-FFF2-40B4-BE49-F238E27FC236}">
                <a16:creationId xmlns:a16="http://schemas.microsoft.com/office/drawing/2014/main" id="{D82DC054-2945-44BC-538A-B7FD2B26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389" y="103834"/>
            <a:ext cx="10500156" cy="692498"/>
          </a:xfrm>
        </p:spPr>
        <p:txBody>
          <a:bodyPr>
            <a:normAutofit/>
          </a:bodyPr>
          <a:lstStyle/>
          <a:p>
            <a:r>
              <a:rPr lang="en-US" sz="2700" dirty="0"/>
              <a:t>“Cooling” force for a proton at the center of the electron beam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548A5E-E05C-9DE4-1DBB-432032E57DF1}"/>
              </a:ext>
            </a:extLst>
          </p:cNvPr>
          <p:cNvSpPr txBox="1"/>
          <p:nvPr/>
        </p:nvSpPr>
        <p:spPr>
          <a:xfrm>
            <a:off x="1087517" y="1128921"/>
            <a:ext cx="360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Initial modulation after “Modulator”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23B91AF-F47B-4C0E-999D-3EB5D155F2C4}"/>
              </a:ext>
            </a:extLst>
          </p:cNvPr>
          <p:cNvCxnSpPr/>
          <p:nvPr/>
        </p:nvCxnSpPr>
        <p:spPr>
          <a:xfrm>
            <a:off x="4253143" y="2417118"/>
            <a:ext cx="2063579" cy="0"/>
          </a:xfrm>
          <a:prstGeom prst="straightConnector1">
            <a:avLst/>
          </a:prstGeom>
          <a:ln w="38100"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8B3BCC2-C588-77AB-92FD-7124AAE29A58}"/>
              </a:ext>
            </a:extLst>
          </p:cNvPr>
          <p:cNvSpPr txBox="1"/>
          <p:nvPr/>
        </p:nvSpPr>
        <p:spPr>
          <a:xfrm>
            <a:off x="6943089" y="1057754"/>
            <a:ext cx="2702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Kick in the “Kicker” section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61C824-6016-1E18-4B66-636551AD13F6}"/>
              </a:ext>
            </a:extLst>
          </p:cNvPr>
          <p:cNvSpPr txBox="1"/>
          <p:nvPr/>
        </p:nvSpPr>
        <p:spPr>
          <a:xfrm>
            <a:off x="4351980" y="1508744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Amplification with</a:t>
            </a:r>
          </a:p>
          <a:p>
            <a:r>
              <a:rPr lang="en-US" sz="1800" dirty="0"/>
              <a:t>some limited BW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3DA3C6-139A-7967-1709-63AAB0026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226" y="1427086"/>
            <a:ext cx="3036744" cy="21881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5592F1-2093-CDDE-44BC-348EFBA6DD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424" y="3544606"/>
            <a:ext cx="3112898" cy="16511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69A03AD-2908-DDD7-FFAD-036962A71591}"/>
              </a:ext>
            </a:extLst>
          </p:cNvPr>
          <p:cNvSpPr txBox="1"/>
          <p:nvPr/>
        </p:nvSpPr>
        <p:spPr>
          <a:xfrm>
            <a:off x="2637184" y="5610016"/>
            <a:ext cx="6327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Predicted cooling times of about 1 hour for 275 GeV protons</a:t>
            </a:r>
          </a:p>
        </p:txBody>
      </p:sp>
    </p:spTree>
    <p:extLst>
      <p:ext uri="{BB962C8B-B14F-4D97-AF65-F5344CB8AC3E}">
        <p14:creationId xmlns:p14="http://schemas.microsoft.com/office/powerpoint/2010/main" val="2342250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D6984-571B-5195-DF89-CEEAD540A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challenges of the CEC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34E59-0E65-A1B0-B2DE-6D16A8293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High-current SCRF ERL</a:t>
            </a:r>
          </a:p>
          <a:p>
            <a:pPr lvl="1"/>
            <a:r>
              <a:rPr lang="en-US" dirty="0">
                <a:hlinkClick r:id="rId2"/>
              </a:rPr>
              <a:t>https://arxiv.org/abs/2207.02095</a:t>
            </a:r>
            <a:endParaRPr lang="en-US" dirty="0"/>
          </a:p>
          <a:p>
            <a:endParaRPr lang="en-US" dirty="0"/>
          </a:p>
          <a:p>
            <a:r>
              <a:rPr lang="en-US" dirty="0"/>
              <a:t>Low-noise electron beam</a:t>
            </a:r>
          </a:p>
          <a:p>
            <a:pPr lvl="1"/>
            <a:r>
              <a:rPr lang="en-US" dirty="0"/>
              <a:t>On-going experiments at BNL/SBU, Fermilab</a:t>
            </a:r>
          </a:p>
          <a:p>
            <a:endParaRPr lang="en-US" dirty="0"/>
          </a:p>
          <a:p>
            <a:r>
              <a:rPr lang="en-US" dirty="0"/>
              <a:t>Controlled broad-band amplification of density fluctuations</a:t>
            </a:r>
          </a:p>
          <a:p>
            <a:pPr lvl="1"/>
            <a:r>
              <a:rPr lang="en-US" dirty="0"/>
              <a:t>Some experience at FELs (narrow band) and </a:t>
            </a:r>
            <a:r>
              <a:rPr lang="en-US" dirty="0" err="1"/>
              <a:t>CeC</a:t>
            </a:r>
            <a:r>
              <a:rPr lang="en-US" dirty="0"/>
              <a:t> (BNL/SBU)</a:t>
            </a:r>
          </a:p>
          <a:p>
            <a:endParaRPr lang="en-US" dirty="0"/>
          </a:p>
          <a:p>
            <a:r>
              <a:rPr lang="en-US" dirty="0"/>
              <a:t>Longitudinal alignment of e-p beams to better than 100 nm over 100 m distance</a:t>
            </a:r>
          </a:p>
          <a:p>
            <a:pPr lvl="1"/>
            <a:r>
              <a:rPr lang="en-US" dirty="0"/>
              <a:t>No clear solution yet…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31E282-6DFA-C822-9186-15CDC791D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4506" y="745404"/>
            <a:ext cx="4497494" cy="2832837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E7553ED-4CD7-DCC4-2E90-C56F3384AC4A}"/>
              </a:ext>
            </a:extLst>
          </p:cNvPr>
          <p:cNvSpPr/>
          <p:nvPr/>
        </p:nvSpPr>
        <p:spPr>
          <a:xfrm>
            <a:off x="11006667" y="2092960"/>
            <a:ext cx="386080" cy="365760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471279-7B88-5C55-BB45-4371AE79B512}"/>
              </a:ext>
            </a:extLst>
          </p:cNvPr>
          <p:cNvSpPr txBox="1"/>
          <p:nvPr/>
        </p:nvSpPr>
        <p:spPr>
          <a:xfrm>
            <a:off x="9137227" y="524894"/>
            <a:ext cx="174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ERL landscape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C65457-0A4C-6913-6435-990FF34F49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8490"/>
          <a:stretch/>
        </p:blipFill>
        <p:spPr>
          <a:xfrm>
            <a:off x="4094234" y="5033909"/>
            <a:ext cx="2831321" cy="182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096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72AC5-C82C-7A25-C3AA-EDCBE524E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EIC Electron Storage Ring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FC54354-8AE0-5F40-E10B-D303FE365237}"/>
              </a:ext>
            </a:extLst>
          </p:cNvPr>
          <p:cNvSpPr txBox="1">
            <a:spLocks/>
          </p:cNvSpPr>
          <p:nvPr/>
        </p:nvSpPr>
        <p:spPr>
          <a:xfrm>
            <a:off x="416687" y="814866"/>
            <a:ext cx="11358625" cy="54870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33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388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1413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Electron Storage Ring (ESR) consists of six </a:t>
            </a:r>
            <a:r>
              <a:rPr lang="en-US" dirty="0">
                <a:solidFill>
                  <a:srgbClr val="0070C0"/>
                </a:solidFill>
              </a:rPr>
              <a:t>FODO</a:t>
            </a:r>
            <a:r>
              <a:rPr lang="en-US" dirty="0"/>
              <a:t>-cell arcs, and six straight sections (IRs)</a:t>
            </a:r>
          </a:p>
          <a:p>
            <a:r>
              <a:rPr lang="en-US" dirty="0"/>
              <a:t>High-intensity (28 </a:t>
            </a:r>
            <a:r>
              <a:rPr lang="en-US" dirty="0" err="1"/>
              <a:t>nC</a:t>
            </a:r>
            <a:r>
              <a:rPr lang="en-US" dirty="0"/>
              <a:t>), short (7 mm) bunches</a:t>
            </a:r>
          </a:p>
          <a:p>
            <a:pPr marL="0" indent="0">
              <a:buNone/>
            </a:pPr>
            <a:r>
              <a:rPr lang="en-US" dirty="0"/>
              <a:t>   add many interesting accelerator challenges</a:t>
            </a:r>
          </a:p>
          <a:p>
            <a:r>
              <a:rPr lang="en-US" dirty="0"/>
              <a:t>Circulating beam current ~2.5 A and the synchrotron </a:t>
            </a:r>
          </a:p>
          <a:p>
            <a:pPr marL="0" indent="0">
              <a:buNone/>
            </a:pPr>
            <a:r>
              <a:rPr lang="en-US" dirty="0"/>
              <a:t>   radiation power of ~10MW  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C7040-57E4-42DF-B6E1-64F29D14F7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54F7A4-4993-8695-6BCB-EC87EB7D8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3576" y="1273449"/>
            <a:ext cx="3813110" cy="27387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3AF84F-3360-7F5E-5CC9-29DE6717A1DF}"/>
              </a:ext>
            </a:extLst>
          </p:cNvPr>
          <p:cNvSpPr txBox="1"/>
          <p:nvPr/>
        </p:nvSpPr>
        <p:spPr>
          <a:xfrm>
            <a:off x="8945696" y="284235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HSR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B13038D-5DE8-A6F6-553F-89845B6E6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87" y="3429000"/>
            <a:ext cx="5777582" cy="341422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E02B90C-7EB3-E230-DFC4-93618CC33A68}"/>
              </a:ext>
            </a:extLst>
          </p:cNvPr>
          <p:cNvSpPr txBox="1"/>
          <p:nvPr/>
        </p:nvSpPr>
        <p:spPr>
          <a:xfrm>
            <a:off x="5910114" y="4026550"/>
            <a:ext cx="58651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EIC needs </a:t>
            </a:r>
            <a:r>
              <a:rPr lang="en-US" sz="1800" dirty="0">
                <a:solidFill>
                  <a:srgbClr val="0070C0"/>
                </a:solidFill>
              </a:rPr>
              <a:t>nearly constant (20 to 24 nm) emittance from </a:t>
            </a:r>
          </a:p>
          <a:p>
            <a:r>
              <a:rPr lang="en-US" sz="1800" dirty="0">
                <a:solidFill>
                  <a:srgbClr val="0070C0"/>
                </a:solidFill>
              </a:rPr>
              <a:t>5 to 18 GeV for optimum luminosity, </a:t>
            </a:r>
            <a:r>
              <a:rPr lang="en-US" sz="1800" dirty="0"/>
              <a:t>but equilibrium </a:t>
            </a:r>
          </a:p>
          <a:p>
            <a:r>
              <a:rPr lang="en-US" sz="1800" dirty="0"/>
              <a:t>emittance in an electron storage ring depends on beam energy.</a:t>
            </a:r>
          </a:p>
          <a:p>
            <a:endParaRPr lang="en-US" dirty="0"/>
          </a:p>
          <a:p>
            <a:r>
              <a:rPr lang="en-US" dirty="0"/>
              <a:t>We will use ‘super bends’ (reverse bends) for emittance </a:t>
            </a:r>
          </a:p>
          <a:p>
            <a:r>
              <a:rPr lang="en-US" dirty="0"/>
              <a:t>control below 10 GeV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F8B78983-B009-44E9-FC4C-43771ACAFC8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991" t="6930" r="27782" b="25669"/>
          <a:stretch/>
        </p:blipFill>
        <p:spPr>
          <a:xfrm>
            <a:off x="6390260" y="2828922"/>
            <a:ext cx="1268214" cy="124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186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7801A-2BE0-149E-DF5B-2E56B732F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D4704-5758-F92A-3EF7-3940762EF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753" y="2129"/>
            <a:ext cx="8776922" cy="84416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Electron </a:t>
            </a:r>
            <a:r>
              <a:rPr lang="en-US" dirty="0"/>
              <a:t>p</a:t>
            </a:r>
            <a:r>
              <a:rPr lang="en-US" dirty="0">
                <a:solidFill>
                  <a:schemeClr val="tx1"/>
                </a:solidFill>
              </a:rPr>
              <a:t>olarization loss in the ESR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14A7CB0-15BF-0240-2C53-A53AD4329DE2}"/>
              </a:ext>
            </a:extLst>
          </p:cNvPr>
          <p:cNvSpPr txBox="1"/>
          <p:nvPr/>
        </p:nvSpPr>
        <p:spPr>
          <a:xfrm>
            <a:off x="595910" y="906150"/>
            <a:ext cx="10712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Frequent swap-out injection </a:t>
            </a:r>
            <a:r>
              <a:rPr lang="en-US" sz="2400" dirty="0"/>
              <a:t>of bunches with high initial polarization of 85%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Bunch spacing is ~10 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Initial </a:t>
            </a:r>
            <a:r>
              <a:rPr lang="en-US" sz="2400" dirty="0">
                <a:solidFill>
                  <a:srgbClr val="0070C0"/>
                </a:solidFill>
              </a:rPr>
              <a:t>polarization decays </a:t>
            </a:r>
            <a:r>
              <a:rPr lang="en-US" sz="2400" dirty="0"/>
              <a:t>towards P</a:t>
            </a:r>
            <a:r>
              <a:rPr lang="en-US" sz="2400" baseline="-25000" dirty="0"/>
              <a:t>∞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At 18 GeV, </a:t>
            </a:r>
            <a:r>
              <a:rPr lang="en-US" sz="2400" dirty="0">
                <a:sym typeface="Wingdings" panose="05000000000000000000" pitchFamily="2" charset="2"/>
              </a:rPr>
              <a:t>every 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bunch is replaced </a:t>
            </a:r>
            <a:r>
              <a:rPr lang="en-US" sz="2400" dirty="0">
                <a:sym typeface="Wingdings" panose="05000000000000000000" pitchFamily="2" charset="2"/>
              </a:rPr>
              <a:t>(on average) after 2.2 min with </a:t>
            </a:r>
            <a:r>
              <a:rPr lang="en-US" sz="2400" dirty="0"/>
              <a:t>RCS cycling rate of 1Hz</a:t>
            </a:r>
            <a:endParaRPr lang="en-US" sz="2400" dirty="0">
              <a:sym typeface="Wingdings" panose="05000000000000000000" pitchFamily="2" charset="2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C6953A-1B16-023F-29A0-6B396879E783}"/>
              </a:ext>
            </a:extLst>
          </p:cNvPr>
          <p:cNvGrpSpPr/>
          <p:nvPr/>
        </p:nvGrpSpPr>
        <p:grpSpPr>
          <a:xfrm>
            <a:off x="1957951" y="2840084"/>
            <a:ext cx="8699968" cy="3439700"/>
            <a:chOff x="1095312" y="2974176"/>
            <a:chExt cx="7696128" cy="281046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3ACEFC0-E7AC-1048-B3C9-D363E57DF05A}"/>
                </a:ext>
              </a:extLst>
            </p:cNvPr>
            <p:cNvSpPr/>
            <p:nvPr/>
          </p:nvSpPr>
          <p:spPr>
            <a:xfrm>
              <a:off x="4059534" y="3487016"/>
              <a:ext cx="949567" cy="3000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A7B779D-4B58-7AB9-7E3A-88A7A1B5CA2F}"/>
                </a:ext>
              </a:extLst>
            </p:cNvPr>
            <p:cNvGrpSpPr/>
            <p:nvPr/>
          </p:nvGrpSpPr>
          <p:grpSpPr>
            <a:xfrm>
              <a:off x="1124910" y="2974176"/>
              <a:ext cx="2846768" cy="431863"/>
              <a:chOff x="1969362" y="2645426"/>
              <a:chExt cx="2846768" cy="431863"/>
            </a:xfrm>
          </p:grpSpPr>
          <p:sp>
            <p:nvSpPr>
              <p:cNvPr id="20" name="Arrow: Down 19">
                <a:extLst>
                  <a:ext uri="{FF2B5EF4-FFF2-40B4-BE49-F238E27FC236}">
                    <a16:creationId xmlns:a16="http://schemas.microsoft.com/office/drawing/2014/main" id="{B75EBDF9-1382-873B-4B54-7275A9F85CED}"/>
                  </a:ext>
                </a:extLst>
              </p:cNvPr>
              <p:cNvSpPr/>
              <p:nvPr/>
            </p:nvSpPr>
            <p:spPr>
              <a:xfrm>
                <a:off x="2079563" y="2882043"/>
                <a:ext cx="70941" cy="178874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1" name="Arrow: Down 20">
                <a:extLst>
                  <a:ext uri="{FF2B5EF4-FFF2-40B4-BE49-F238E27FC236}">
                    <a16:creationId xmlns:a16="http://schemas.microsoft.com/office/drawing/2014/main" id="{A77410F2-97CD-02DA-6C25-0D28AC06EB88}"/>
                  </a:ext>
                </a:extLst>
              </p:cNvPr>
              <p:cNvSpPr/>
              <p:nvPr/>
            </p:nvSpPr>
            <p:spPr>
              <a:xfrm>
                <a:off x="2190711" y="2882043"/>
                <a:ext cx="70941" cy="178874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47A61B-2469-9676-4D29-E8F34657B909}"/>
                  </a:ext>
                </a:extLst>
              </p:cNvPr>
              <p:cNvSpPr txBox="1"/>
              <p:nvPr/>
            </p:nvSpPr>
            <p:spPr>
              <a:xfrm>
                <a:off x="1969362" y="2645426"/>
                <a:ext cx="634301" cy="245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/>
                  <a:t>B P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7624AA3-A0A7-A19B-DB98-16EAF1938F47}"/>
                  </a:ext>
                </a:extLst>
              </p:cNvPr>
              <p:cNvSpPr txBox="1"/>
              <p:nvPr/>
            </p:nvSpPr>
            <p:spPr>
              <a:xfrm>
                <a:off x="2478087" y="2800667"/>
                <a:ext cx="2338043" cy="276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Refilled every 1.2 minutes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9322DA0-CE02-0DB0-E224-1CD1118AE1F9}"/>
                </a:ext>
              </a:extLst>
            </p:cNvPr>
            <p:cNvGrpSpPr/>
            <p:nvPr/>
          </p:nvGrpSpPr>
          <p:grpSpPr>
            <a:xfrm>
              <a:off x="6128831" y="3023664"/>
              <a:ext cx="2662609" cy="416460"/>
              <a:chOff x="4336513" y="2617474"/>
              <a:chExt cx="2662609" cy="416460"/>
            </a:xfrm>
          </p:grpSpPr>
          <p:sp>
            <p:nvSpPr>
              <p:cNvPr id="25" name="Arrow: Down 24">
                <a:extLst>
                  <a:ext uri="{FF2B5EF4-FFF2-40B4-BE49-F238E27FC236}">
                    <a16:creationId xmlns:a16="http://schemas.microsoft.com/office/drawing/2014/main" id="{69F04147-0870-EA91-2F00-D1812D75F1B4}"/>
                  </a:ext>
                </a:extLst>
              </p:cNvPr>
              <p:cNvSpPr/>
              <p:nvPr/>
            </p:nvSpPr>
            <p:spPr>
              <a:xfrm>
                <a:off x="4440326" y="2855060"/>
                <a:ext cx="70941" cy="178874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Arrow: Down 25">
                <a:extLst>
                  <a:ext uri="{FF2B5EF4-FFF2-40B4-BE49-F238E27FC236}">
                    <a16:creationId xmlns:a16="http://schemas.microsoft.com/office/drawing/2014/main" id="{F39BB536-70B6-D0C3-C2D9-35FD1B8542D4}"/>
                  </a:ext>
                </a:extLst>
              </p:cNvPr>
              <p:cNvSpPr/>
              <p:nvPr/>
            </p:nvSpPr>
            <p:spPr>
              <a:xfrm flipH="1" flipV="1">
                <a:off x="4523094" y="2844413"/>
                <a:ext cx="70941" cy="17385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3FA0E29-EAB6-8146-8ADD-FFB08E6F94C6}"/>
                  </a:ext>
                </a:extLst>
              </p:cNvPr>
              <p:cNvSpPr txBox="1"/>
              <p:nvPr/>
            </p:nvSpPr>
            <p:spPr>
              <a:xfrm>
                <a:off x="4336513" y="2617474"/>
                <a:ext cx="632636" cy="245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/>
                  <a:t>B P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220F8E3-EE6D-5EEF-6C60-8ABDAF3D14D7}"/>
                  </a:ext>
                </a:extLst>
              </p:cNvPr>
              <p:cNvSpPr txBox="1"/>
              <p:nvPr/>
            </p:nvSpPr>
            <p:spPr>
              <a:xfrm>
                <a:off x="4780617" y="2645239"/>
                <a:ext cx="2218505" cy="276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Refilled every  3.2 minutes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B293A42-FB9E-3D1C-063A-D84B1F05F56F}"/>
                </a:ext>
              </a:extLst>
            </p:cNvPr>
            <p:cNvSpPr txBox="1"/>
            <p:nvPr/>
          </p:nvSpPr>
          <p:spPr>
            <a:xfrm>
              <a:off x="3061497" y="3979867"/>
              <a:ext cx="766205" cy="245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/>
                <a:t>P</a:t>
              </a:r>
              <a:r>
                <a:rPr lang="en-US" sz="1350" baseline="-25000"/>
                <a:t>av</a:t>
              </a:r>
              <a:r>
                <a:rPr lang="en-US" sz="1350"/>
                <a:t>=80%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049F3B9-D90B-0428-3D61-256C1B7D11BB}"/>
                </a:ext>
              </a:extLst>
            </p:cNvPr>
            <p:cNvSpPr txBox="1"/>
            <p:nvPr/>
          </p:nvSpPr>
          <p:spPr>
            <a:xfrm>
              <a:off x="2828653" y="4855407"/>
              <a:ext cx="766205" cy="245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/>
                <a:t>P</a:t>
              </a:r>
              <a:r>
                <a:rPr lang="en-US" sz="1350" baseline="-25000"/>
                <a:t>av</a:t>
              </a:r>
              <a:r>
                <a:rPr lang="en-US" sz="1350"/>
                <a:t>=80%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6C78E68-919A-9711-6DD7-6215651E556F}"/>
                </a:ext>
              </a:extLst>
            </p:cNvPr>
            <p:cNvSpPr txBox="1"/>
            <p:nvPr/>
          </p:nvSpPr>
          <p:spPr>
            <a:xfrm>
              <a:off x="4334771" y="5508022"/>
              <a:ext cx="1578355" cy="276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Re-injections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BA40E2F-EC98-2FAF-846F-1B176F32A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5312" y="3520447"/>
              <a:ext cx="6315347" cy="2026072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743B396-3336-C050-F04C-F2994D541F62}"/>
                </a:ext>
              </a:extLst>
            </p:cNvPr>
            <p:cNvCxnSpPr>
              <a:cxnSpLocks/>
            </p:cNvCxnSpPr>
            <p:nvPr/>
          </p:nvCxnSpPr>
          <p:spPr>
            <a:xfrm>
              <a:off x="4930664" y="3637057"/>
              <a:ext cx="0" cy="15004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72602F6-0E86-6E9A-C047-7938D000D25E}"/>
                </a:ext>
              </a:extLst>
            </p:cNvPr>
            <p:cNvSpPr txBox="1"/>
            <p:nvPr/>
          </p:nvSpPr>
          <p:spPr>
            <a:xfrm>
              <a:off x="6400800" y="4198559"/>
              <a:ext cx="1929284" cy="5280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∞</a:t>
              </a:r>
              <a:r>
                <a:rPr lang="en-US"/>
                <a:t>= 30%</a:t>
              </a:r>
            </a:p>
            <a:p>
              <a:r>
                <a:rPr lang="en-US"/>
                <a:t>(conservative)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A2F6CD2-3BD2-9F58-F945-0D8A1F1688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56260" y="5170593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219945BE-D3A6-B9C7-0A58-C9A601F457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03860" y="5166867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54E09720-6AD8-8FA7-41D7-D700F9CB4D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64743" y="5160444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AD06936-665E-F23A-627F-E2A9A4CDE7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85777" y="5163471"/>
              <a:ext cx="0" cy="281353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BFA303D-E44C-218F-F88E-FC7F33F2A1A9}"/>
                </a:ext>
              </a:extLst>
            </p:cNvPr>
            <p:cNvSpPr txBox="1"/>
            <p:nvPr/>
          </p:nvSpPr>
          <p:spPr>
            <a:xfrm>
              <a:off x="4401211" y="3350546"/>
              <a:ext cx="1227609" cy="276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Re-injection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64808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9B856201-0854-3EA5-824D-14198D391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898" y="131785"/>
            <a:ext cx="6713102" cy="40220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104596-0373-4CA9-A3D9-FCF4DC6D638C}"/>
              </a:ext>
            </a:extLst>
          </p:cNvPr>
          <p:cNvSpPr txBox="1"/>
          <p:nvPr/>
        </p:nvSpPr>
        <p:spPr>
          <a:xfrm>
            <a:off x="504186" y="115146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EIC IR Layout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40552-B4A2-4204-83BE-8D945B8C7DDD}"/>
              </a:ext>
            </a:extLst>
          </p:cNvPr>
          <p:cNvSpPr txBox="1"/>
          <p:nvPr/>
        </p:nvSpPr>
        <p:spPr>
          <a:xfrm>
            <a:off x="0" y="1374591"/>
            <a:ext cx="5439005" cy="41088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/>
              <a:t> </a:t>
            </a:r>
            <a:r>
              <a:rPr lang="en-US" b="1" dirty="0">
                <a:latin typeface="Arial"/>
                <a:cs typeface="Arial"/>
              </a:rPr>
              <a:t>  </a:t>
            </a:r>
            <a:r>
              <a:rPr lang="en-US" sz="2000" b="1" dirty="0">
                <a:latin typeface="Arial"/>
                <a:cs typeface="Arial"/>
              </a:rPr>
              <a:t>    High Luminosity</a:t>
            </a:r>
            <a:r>
              <a:rPr lang="en-US" sz="2400" dirty="0">
                <a:latin typeface="Arial"/>
                <a:cs typeface="Arial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25 </a:t>
            </a:r>
            <a:r>
              <a:rPr lang="en-US" sz="2000" dirty="0" err="1">
                <a:latin typeface="Arial"/>
                <a:cs typeface="Arial"/>
              </a:rPr>
              <a:t>mrad</a:t>
            </a:r>
            <a:r>
              <a:rPr lang="en-US" sz="2000" dirty="0">
                <a:latin typeface="Arial"/>
                <a:cs typeface="Arial"/>
              </a:rPr>
              <a:t> crossing angle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Small </a:t>
            </a:r>
            <a:r>
              <a:rPr lang="el-GR" sz="2000" dirty="0">
                <a:latin typeface="Arial"/>
                <a:cs typeface="Arial"/>
              </a:rPr>
              <a:t>β</a:t>
            </a:r>
            <a:r>
              <a:rPr lang="en-US" sz="2000" dirty="0">
                <a:latin typeface="Arial"/>
                <a:cs typeface="Arial"/>
              </a:rPr>
              <a:t>* for high luminosity</a:t>
            </a:r>
          </a:p>
          <a:p>
            <a:pPr lvl="1"/>
            <a:r>
              <a:rPr lang="en-US" sz="2000" dirty="0">
                <a:latin typeface="Arial"/>
                <a:cs typeface="Arial"/>
              </a:rPr>
              <a:t>     with limited IR chromaticity contributions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Large final focus quadrupole aperture</a:t>
            </a:r>
          </a:p>
          <a:p>
            <a:pPr lvl="1"/>
            <a:r>
              <a:rPr lang="en-US" sz="900" dirty="0">
                <a:latin typeface="Arial"/>
                <a:cs typeface="Arial"/>
              </a:rPr>
              <a:t>  </a:t>
            </a:r>
          </a:p>
          <a:p>
            <a:pPr lvl="1"/>
            <a:r>
              <a:rPr lang="en-US" sz="2000" b="1" dirty="0">
                <a:latin typeface="Arial"/>
                <a:cs typeface="Arial"/>
              </a:rPr>
              <a:t>Machine Detector Interface </a:t>
            </a:r>
            <a:endParaRPr lang="en-US" sz="2000" dirty="0"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Large detector acceptance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Forward spectrometer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No magnets within - 4.5 / +5 m from 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Space for luminosity detector, neutron detector, “Roman Pots”</a:t>
            </a:r>
          </a:p>
          <a:p>
            <a:pPr lvl="1"/>
            <a:r>
              <a:rPr lang="en-US" sz="900" dirty="0">
                <a:latin typeface="Arial"/>
                <a:cs typeface="Arial"/>
              </a:rPr>
              <a:t>  </a:t>
            </a:r>
          </a:p>
        </p:txBody>
      </p:sp>
      <p:pic>
        <p:nvPicPr>
          <p:cNvPr id="4" name="DCAF5BFF-1B62-4D6A-A20F-FD22EFE40FF4">
            <a:extLst>
              <a:ext uri="{FF2B5EF4-FFF2-40B4-BE49-F238E27FC236}">
                <a16:creationId xmlns:a16="http://schemas.microsoft.com/office/drawing/2014/main" id="{AB4E7413-EBAE-E29B-990F-B1E23CEB541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596" y="3610105"/>
            <a:ext cx="3928155" cy="2236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48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28FC3-0494-55DB-445B-A1B064FCB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Injector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0DC99F-F597-8B9B-5382-4C88CCD1A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3" y="847337"/>
            <a:ext cx="4696733" cy="4696733"/>
          </a:xfrm>
          <a:prstGeom prst="rect">
            <a:avLst/>
          </a:prstGeom>
        </p:spPr>
      </p:pic>
      <p:pic>
        <p:nvPicPr>
          <p:cNvPr id="1026" name="Picture 1">
            <a:extLst>
              <a:ext uri="{FF2B5EF4-FFF2-40B4-BE49-F238E27FC236}">
                <a16:creationId xmlns:a16="http://schemas.microsoft.com/office/drawing/2014/main" id="{5B56D216-8C7F-F098-8A12-15EE4EA77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696" y="958124"/>
            <a:ext cx="7033304" cy="501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3975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906902D-327E-A150-853A-A765EAF5C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Injector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05877C-4300-4270-9D3A-EF0173709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36724"/>
            <a:ext cx="6658983" cy="104190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/>
              <a:t>Function</a:t>
            </a:r>
            <a:r>
              <a:rPr lang="en-US" sz="2000" dirty="0"/>
              <a:t>: Deliver electron bunches of up to 28 </a:t>
            </a:r>
            <a:r>
              <a:rPr lang="en-US" sz="2000" dirty="0" err="1"/>
              <a:t>nC</a:t>
            </a:r>
            <a:r>
              <a:rPr lang="en-US" sz="2000" dirty="0"/>
              <a:t> at a 1 Hz repetition rate for injection into the ESR at various energies of 5 – 18 GeV.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E4348A-CD42-185A-AF58-A00DD323A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069" y="2090176"/>
            <a:ext cx="4136379" cy="355160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26D7F06-694B-2D35-1348-7076EA0E3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117" y="938337"/>
            <a:ext cx="4232916" cy="130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3FAC25-DCCD-D696-8A60-5E20F3E7DB89}"/>
              </a:ext>
            </a:extLst>
          </p:cNvPr>
          <p:cNvSpPr txBox="1"/>
          <p:nvPr/>
        </p:nvSpPr>
        <p:spPr>
          <a:xfrm>
            <a:off x="8395609" y="2321302"/>
            <a:ext cx="3221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RCS magnet assembly</a:t>
            </a:r>
          </a:p>
          <a:p>
            <a:r>
              <a:rPr lang="en-US" dirty="0"/>
              <a:t>Vacuum chamber: stainless steel, copper coated (50 um)</a:t>
            </a:r>
          </a:p>
        </p:txBody>
      </p:sp>
      <p:pic>
        <p:nvPicPr>
          <p:cNvPr id="7" name="Picture 6" descr="Diagram&#10;&#10;AI-generated content may be incorrect.">
            <a:extLst>
              <a:ext uri="{FF2B5EF4-FFF2-40B4-BE49-F238E27FC236}">
                <a16:creationId xmlns:a16="http://schemas.microsoft.com/office/drawing/2014/main" id="{C16CE3C7-125E-0CE4-9B78-E74B07FFBA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7" y="4015863"/>
            <a:ext cx="2198755" cy="20506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B967C1-1755-BC3A-8519-C80E6259734B}"/>
              </a:ext>
            </a:extLst>
          </p:cNvPr>
          <p:cNvSpPr txBox="1"/>
          <p:nvPr/>
        </p:nvSpPr>
        <p:spPr>
          <a:xfrm>
            <a:off x="2612412" y="5491850"/>
            <a:ext cx="2567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Polarized Electron Gun</a:t>
            </a:r>
          </a:p>
          <a:p>
            <a:r>
              <a:rPr lang="en-US" dirty="0"/>
              <a:t>1-nC, 30 Hz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5E6E6C-8178-8097-6F40-FCCE91EA0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67" y="2198879"/>
            <a:ext cx="2648912" cy="78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4CF006-5B10-C3AA-8E5D-B02FB92D884D}"/>
              </a:ext>
            </a:extLst>
          </p:cNvPr>
          <p:cNvSpPr txBox="1"/>
          <p:nvPr/>
        </p:nvSpPr>
        <p:spPr>
          <a:xfrm>
            <a:off x="206099" y="2922232"/>
            <a:ext cx="299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RCS SRF Cavity, 591 MHz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72D2277-367E-F978-5F20-BA95829E25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5752" y="3574895"/>
            <a:ext cx="3807682" cy="19291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2C6F5E0-3FF6-20A0-FF5A-9A758EDC199C}"/>
              </a:ext>
            </a:extLst>
          </p:cNvPr>
          <p:cNvSpPr txBox="1"/>
          <p:nvPr/>
        </p:nvSpPr>
        <p:spPr>
          <a:xfrm>
            <a:off x="8730509" y="4321648"/>
            <a:ext cx="2714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Accumulator Ring</a:t>
            </a:r>
          </a:p>
          <a:p>
            <a:r>
              <a:rPr lang="en-US" dirty="0"/>
              <a:t>    750 MeV, 40 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90E5F2D-6CED-2DDB-38D2-9F05FF1A659E}"/>
              </a:ext>
            </a:extLst>
          </p:cNvPr>
          <p:cNvCxnSpPr>
            <a:cxnSpLocks/>
          </p:cNvCxnSpPr>
          <p:nvPr/>
        </p:nvCxnSpPr>
        <p:spPr>
          <a:xfrm>
            <a:off x="3223879" y="3158918"/>
            <a:ext cx="1686788" cy="140491"/>
          </a:xfrm>
          <a:prstGeom prst="straightConnector1">
            <a:avLst/>
          </a:prstGeom>
          <a:ln w="28575"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8BB1998-C6D7-D76E-AAF2-D8BD6C602BF1}"/>
              </a:ext>
            </a:extLst>
          </p:cNvPr>
          <p:cNvCxnSpPr>
            <a:cxnSpLocks/>
          </p:cNvCxnSpPr>
          <p:nvPr/>
        </p:nvCxnSpPr>
        <p:spPr>
          <a:xfrm flipV="1">
            <a:off x="5208329" y="5445760"/>
            <a:ext cx="1673378" cy="446534"/>
          </a:xfrm>
          <a:prstGeom prst="straightConnector1">
            <a:avLst/>
          </a:prstGeom>
          <a:ln w="28575"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046986-3E20-5247-6CB2-5329CA0EB4D3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300686" y="4644814"/>
            <a:ext cx="1429823" cy="282786"/>
          </a:xfrm>
          <a:prstGeom prst="straightConnector1">
            <a:avLst/>
          </a:prstGeom>
          <a:ln w="28575"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75ACBB5-AB8A-42C5-3CF2-D54FB8C72955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7574411" y="2782967"/>
            <a:ext cx="821198" cy="340105"/>
          </a:xfrm>
          <a:prstGeom prst="straightConnector1">
            <a:avLst/>
          </a:prstGeom>
          <a:ln w="28575"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E77C665-1C44-01A9-4BAB-F64BD024BC0A}"/>
              </a:ext>
            </a:extLst>
          </p:cNvPr>
          <p:cNvSpPr txBox="1"/>
          <p:nvPr/>
        </p:nvSpPr>
        <p:spPr>
          <a:xfrm>
            <a:off x="7775479" y="5491851"/>
            <a:ext cx="4002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S-band linac, 750 MeV, 30 Hz, 1 </a:t>
            </a:r>
            <a:r>
              <a:rPr lang="en-US" dirty="0" err="1"/>
              <a:t>nC</a:t>
            </a:r>
            <a:r>
              <a:rPr lang="en-US" dirty="0"/>
              <a:t> single bunch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F450BEE-226B-A0DE-3714-15F6BF6F6BF9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7121562" y="5124129"/>
            <a:ext cx="653917" cy="690888"/>
          </a:xfrm>
          <a:prstGeom prst="straightConnector1">
            <a:avLst/>
          </a:prstGeom>
          <a:ln w="28575"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41D8935-F404-1713-1675-81D9CFCA7D88}"/>
              </a:ext>
            </a:extLst>
          </p:cNvPr>
          <p:cNvSpPr txBox="1"/>
          <p:nvPr/>
        </p:nvSpPr>
        <p:spPr>
          <a:xfrm>
            <a:off x="5301778" y="3619545"/>
            <a:ext cx="2146742" cy="120032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/>
              <a:t>RCS</a:t>
            </a:r>
          </a:p>
          <a:p>
            <a:r>
              <a:rPr lang="en-US" dirty="0"/>
              <a:t>750 MeV – 18 GeV</a:t>
            </a:r>
            <a:endParaRPr lang="en-US" dirty="0">
              <a:cs typeface="Arial"/>
            </a:endParaRPr>
          </a:p>
          <a:p>
            <a:r>
              <a:rPr lang="en-US" dirty="0"/>
              <a:t>28 </a:t>
            </a:r>
            <a:r>
              <a:rPr lang="en-US" dirty="0" err="1"/>
              <a:t>nC</a:t>
            </a:r>
            <a:r>
              <a:rPr lang="en-US" dirty="0"/>
              <a:t>, 1 Hz</a:t>
            </a:r>
          </a:p>
          <a:p>
            <a:r>
              <a:rPr lang="en-US" dirty="0"/>
              <a:t>85% polarization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5271BB-17CB-03D7-5E12-8A4B1E51BF5F}"/>
              </a:ext>
            </a:extLst>
          </p:cNvPr>
          <p:cNvSpPr txBox="1"/>
          <p:nvPr/>
        </p:nvSpPr>
        <p:spPr>
          <a:xfrm>
            <a:off x="6375149" y="361954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1.4 km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C22E0A5-D432-B551-1A25-5BC46496F9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657" y="3291564"/>
            <a:ext cx="2466267" cy="804410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56134AC6-4381-2E43-FE5E-2403DD86BD84}"/>
              </a:ext>
            </a:extLst>
          </p:cNvPr>
          <p:cNvSpPr txBox="1">
            <a:spLocks/>
          </p:cNvSpPr>
          <p:nvPr/>
        </p:nvSpPr>
        <p:spPr>
          <a:xfrm>
            <a:off x="6201629" y="446451"/>
            <a:ext cx="5510666" cy="6269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olidFill>
                  <a:srgbClr val="009051"/>
                </a:solidFill>
              </a:rPr>
              <a:t>Concept modeled after the ANL APS-U injector</a:t>
            </a:r>
            <a:endParaRPr lang="en-US" sz="2000" dirty="0">
              <a:solidFill>
                <a:srgbClr val="0090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68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956" y="88675"/>
            <a:ext cx="11101062" cy="795528"/>
          </a:xfrm>
        </p:spPr>
        <p:txBody>
          <a:bodyPr>
            <a:noAutofit/>
          </a:bodyPr>
          <a:lstStyle/>
          <a:p>
            <a:r>
              <a:rPr lang="en-US" dirty="0"/>
              <a:t>EIC Scientific Case Built Over Decades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9804C0-4D59-476A-1B9E-26B9D311B5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</a:t>
            </a:fld>
            <a:endParaRPr lang="en-US" sz="1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051DC41-88CB-3BE9-7ECF-42EBE0CC6E63}"/>
              </a:ext>
            </a:extLst>
          </p:cNvPr>
          <p:cNvGrpSpPr/>
          <p:nvPr/>
        </p:nvGrpSpPr>
        <p:grpSpPr>
          <a:xfrm>
            <a:off x="1390618" y="1014240"/>
            <a:ext cx="1388088" cy="1951861"/>
            <a:chOff x="5715000" y="3251721"/>
            <a:chExt cx="2003425" cy="2920479"/>
          </a:xfrm>
        </p:grpSpPr>
        <p:sp>
          <p:nvSpPr>
            <p:cNvPr id="12" name="Text Box 33">
              <a:extLst>
                <a:ext uri="{FF2B5EF4-FFF2-40B4-BE49-F238E27FC236}">
                  <a16:creationId xmlns:a16="http://schemas.microsoft.com/office/drawing/2014/main" id="{3AD9754C-7BEE-0653-00E4-11DDE8A4C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65970" y="3251721"/>
              <a:ext cx="800624" cy="369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1544" tIns="30772" rIns="61544" bIns="30772">
              <a:spAutoFit/>
            </a:bodyPr>
            <a:lstStyle/>
            <a:p>
              <a:pPr defTabSz="615554">
                <a:defRPr/>
              </a:pPr>
              <a:r>
                <a:rPr lang="en-US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panose="020B0604020202020204" pitchFamily="34" charset="0"/>
                </a:rPr>
                <a:t>2002</a:t>
              </a:r>
            </a:p>
          </p:txBody>
        </p:sp>
        <p:pic>
          <p:nvPicPr>
            <p:cNvPr id="13" name="Picture 35" descr="LRP2002_Cover">
              <a:extLst>
                <a:ext uri="{FF2B5EF4-FFF2-40B4-BE49-F238E27FC236}">
                  <a16:creationId xmlns:a16="http://schemas.microsoft.com/office/drawing/2014/main" id="{969F2F09-5F56-DB5D-7ED7-48738FFB62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3581400"/>
              <a:ext cx="2003425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544F29E-446B-2D34-FA7F-C1F1F3E97A54}"/>
              </a:ext>
            </a:extLst>
          </p:cNvPr>
          <p:cNvGrpSpPr/>
          <p:nvPr/>
        </p:nvGrpSpPr>
        <p:grpSpPr>
          <a:xfrm>
            <a:off x="2317217" y="1293294"/>
            <a:ext cx="1414360" cy="1893223"/>
            <a:chOff x="6796088" y="3969766"/>
            <a:chExt cx="2066925" cy="2888234"/>
          </a:xfrm>
        </p:grpSpPr>
        <p:sp>
          <p:nvSpPr>
            <p:cNvPr id="15" name="Text Box 38">
              <a:extLst>
                <a:ext uri="{FF2B5EF4-FFF2-40B4-BE49-F238E27FC236}">
                  <a16:creationId xmlns:a16="http://schemas.microsoft.com/office/drawing/2014/main" id="{55890C62-83F5-5B65-890D-2D3B7BC94F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6427" y="3969766"/>
              <a:ext cx="736415" cy="658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61544" tIns="30772" rIns="61544" bIns="30772">
              <a:spAutoFit/>
            </a:bodyPr>
            <a:lstStyle/>
            <a:p>
              <a:pPr defTabSz="615554">
                <a:defRPr/>
              </a:pPr>
              <a:r>
                <a:rPr lang="en-US" sz="12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panose="020B0604020202020204" pitchFamily="34" charset="0"/>
                </a:rPr>
                <a:t>2007</a:t>
              </a:r>
            </a:p>
          </p:txBody>
        </p:sp>
        <p:pic>
          <p:nvPicPr>
            <p:cNvPr id="16" name="Picture 39">
              <a:extLst>
                <a:ext uri="{FF2B5EF4-FFF2-40B4-BE49-F238E27FC236}">
                  <a16:creationId xmlns:a16="http://schemas.microsoft.com/office/drawing/2014/main" id="{EC1489B2-9A2A-6FA9-2566-3BACCF585C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6088" y="4281488"/>
              <a:ext cx="2066925" cy="2576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3">
            <a:extLst>
              <a:ext uri="{FF2B5EF4-FFF2-40B4-BE49-F238E27FC236}">
                <a16:creationId xmlns:a16="http://schemas.microsoft.com/office/drawing/2014/main" id="{7CB1C770-3A90-A9DE-9A4E-FE3021B0A6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4252" y="1672311"/>
            <a:ext cx="1329656" cy="16521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Text Box 38">
            <a:extLst>
              <a:ext uri="{FF2B5EF4-FFF2-40B4-BE49-F238E27FC236}">
                <a16:creationId xmlns:a16="http://schemas.microsoft.com/office/drawing/2014/main" id="{FF374C6F-9B0E-CCE9-C4D3-652A776F7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9745" y="1429849"/>
            <a:ext cx="583237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2009</a:t>
            </a:r>
          </a:p>
        </p:txBody>
      </p:sp>
      <p:sp>
        <p:nvSpPr>
          <p:cNvPr id="19" name="Text Box 38">
            <a:extLst>
              <a:ext uri="{FF2B5EF4-FFF2-40B4-BE49-F238E27FC236}">
                <a16:creationId xmlns:a16="http://schemas.microsoft.com/office/drawing/2014/main" id="{0E49FEB6-DC61-6A0F-3A1C-283B11BE5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7084" y="2123121"/>
            <a:ext cx="561757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20" name="Text Box 38">
            <a:extLst>
              <a:ext uri="{FF2B5EF4-FFF2-40B4-BE49-F238E27FC236}">
                <a16:creationId xmlns:a16="http://schemas.microsoft.com/office/drawing/2014/main" id="{5DB4EB5E-DC17-3534-BC95-6100F3324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9953" y="2396372"/>
            <a:ext cx="513650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2015</a:t>
            </a:r>
          </a:p>
        </p:txBody>
      </p:sp>
      <p:sp>
        <p:nvSpPr>
          <p:cNvPr id="21" name="Text Box 38">
            <a:extLst>
              <a:ext uri="{FF2B5EF4-FFF2-40B4-BE49-F238E27FC236}">
                <a16:creationId xmlns:a16="http://schemas.microsoft.com/office/drawing/2014/main" id="{530DC20C-08EE-AC15-19B7-89CA8B20C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7137" y="2648975"/>
            <a:ext cx="552300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2018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15262A3-71FE-C9B9-3E52-B78E0AE75B8B}"/>
              </a:ext>
            </a:extLst>
          </p:cNvPr>
          <p:cNvGrpSpPr/>
          <p:nvPr/>
        </p:nvGrpSpPr>
        <p:grpSpPr>
          <a:xfrm>
            <a:off x="3491681" y="1793119"/>
            <a:ext cx="1545587" cy="1811781"/>
            <a:chOff x="3231954" y="1902260"/>
            <a:chExt cx="2060784" cy="241570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D56D1E6-E44A-D816-E9A7-1A475B349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1954" y="2215053"/>
              <a:ext cx="1628839" cy="21029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Text Box 38">
              <a:extLst>
                <a:ext uri="{FF2B5EF4-FFF2-40B4-BE49-F238E27FC236}">
                  <a16:creationId xmlns:a16="http://schemas.microsoft.com/office/drawing/2014/main" id="{6B332EE3-6C0D-0174-D96E-69A44F36ED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0016" y="1902260"/>
              <a:ext cx="802722" cy="329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61544" tIns="30772" rIns="61544" bIns="30772">
              <a:spAutoFit/>
            </a:bodyPr>
            <a:lstStyle/>
            <a:p>
              <a:pPr defTabSz="615554">
                <a:defRPr/>
              </a:pPr>
              <a:r>
                <a:rPr lang="en-US" sz="12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2010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4152FA6-FEB4-CCC5-F3C4-92169FBA8AD2}"/>
                </a:ext>
              </a:extLst>
            </p:cNvPr>
            <p:cNvSpPr txBox="1"/>
            <p:nvPr/>
          </p:nvSpPr>
          <p:spPr>
            <a:xfrm>
              <a:off x="3357006" y="2215875"/>
              <a:ext cx="1542250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</a:rPr>
                <a:t>Gluons and the Quark Sea at High Energies</a:t>
              </a:r>
            </a:p>
          </p:txBody>
        </p:sp>
      </p:grpSp>
      <p:sp>
        <p:nvSpPr>
          <p:cNvPr id="26" name="Text Box 38">
            <a:extLst>
              <a:ext uri="{FF2B5EF4-FFF2-40B4-BE49-F238E27FC236}">
                <a16:creationId xmlns:a16="http://schemas.microsoft.com/office/drawing/2014/main" id="{72EA7164-D289-A853-6F4E-6AA729426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8419" y="1922466"/>
            <a:ext cx="572067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30" name="Rectangle 4">
            <a:extLst>
              <a:ext uri="{FF2B5EF4-FFF2-40B4-BE49-F238E27FC236}">
                <a16:creationId xmlns:a16="http://schemas.microsoft.com/office/drawing/2014/main" id="{0D0D0AD7-A23E-CA4F-C3A1-56EA2C139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0263" y="4339593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EB4B53-B4D8-0F31-6046-1DE10E4120D6}"/>
              </a:ext>
            </a:extLst>
          </p:cNvPr>
          <p:cNvSpPr txBox="1"/>
          <p:nvPr/>
        </p:nvSpPr>
        <p:spPr>
          <a:xfrm>
            <a:off x="612520" y="4337074"/>
            <a:ext cx="4972530" cy="17235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uFill>
                  <a:solidFill>
                    <a:srgbClr val="413E40"/>
                  </a:solidFill>
                </a:uFill>
                <a:ea typeface="ＭＳ Ｐゴシック"/>
                <a:cs typeface="Arial"/>
              </a:rPr>
              <a:t>“The science questions that an EIC will answer are central to completing an understanding of atoms as well as being integral to the agenda of nuclear physics today.” </a:t>
            </a:r>
            <a:r>
              <a:rPr lang="en-US" sz="1600" dirty="0">
                <a:uFill>
                  <a:solidFill>
                    <a:srgbClr val="413E40"/>
                  </a:solidFill>
                </a:uFill>
                <a:ea typeface="ＭＳ Ｐゴシック"/>
                <a:cs typeface="Arial"/>
              </a:rPr>
              <a:t>(</a:t>
            </a:r>
            <a:r>
              <a:rPr lang="en-US" sz="1600" dirty="0">
                <a:uFill>
                  <a:solidFill>
                    <a:srgbClr val="413E40"/>
                  </a:solidFill>
                </a:uFill>
                <a:ea typeface="+mn-lt"/>
                <a:cs typeface="+mn-lt"/>
              </a:rPr>
              <a:t>National Academies of Sciences, Medicine, and Engineering, </a:t>
            </a:r>
            <a:r>
              <a:rPr lang="en-US" sz="1600" dirty="0">
                <a:uFill>
                  <a:solidFill>
                    <a:srgbClr val="413E40"/>
                  </a:solidFill>
                </a:uFill>
                <a:ea typeface="ＭＳ Ｐゴシック"/>
                <a:cs typeface="Arial"/>
              </a:rPr>
              <a:t>2018 Consensus Study Report)</a:t>
            </a:r>
            <a:endParaRPr lang="en-US" sz="1600" dirty="0">
              <a:cs typeface="Arial" panose="020B0604020202020204" pitchFamily="34" charset="0"/>
            </a:endParaRPr>
          </a:p>
        </p:txBody>
      </p:sp>
      <p:pic>
        <p:nvPicPr>
          <p:cNvPr id="35" name="Picture 2">
            <a:extLst>
              <a:ext uri="{FF2B5EF4-FFF2-40B4-BE49-F238E27FC236}">
                <a16:creationId xmlns:a16="http://schemas.microsoft.com/office/drawing/2014/main" id="{F40D6D1A-DE01-B328-35F0-BB6159851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257" y="2175339"/>
            <a:ext cx="1206803" cy="160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744B3E41-B281-E97F-A041-3673CEB9DA8B}"/>
              </a:ext>
            </a:extLst>
          </p:cNvPr>
          <p:cNvGrpSpPr/>
          <p:nvPr/>
        </p:nvGrpSpPr>
        <p:grpSpPr>
          <a:xfrm>
            <a:off x="5072612" y="2387650"/>
            <a:ext cx="1239485" cy="1535387"/>
            <a:chOff x="5134513" y="2818820"/>
            <a:chExt cx="1652649" cy="2047183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10FCFBC-658B-AC85-D905-81FAE3888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4513" y="2818820"/>
              <a:ext cx="1525844" cy="1971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894197C-D237-5F27-2EBF-B997622AB948}"/>
                </a:ext>
              </a:extLst>
            </p:cNvPr>
            <p:cNvSpPr txBox="1"/>
            <p:nvPr/>
          </p:nvSpPr>
          <p:spPr>
            <a:xfrm>
              <a:off x="5279018" y="3067799"/>
              <a:ext cx="1206502" cy="16312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prstClr val="black"/>
                  </a:solidFill>
                </a:rPr>
                <a:t>Major Nuclear Physics Facilities for the Next Decade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A76D339-604B-F9CF-05EC-9DFECB95C3DB}"/>
                </a:ext>
              </a:extLst>
            </p:cNvPr>
            <p:cNvSpPr txBox="1"/>
            <p:nvPr/>
          </p:nvSpPr>
          <p:spPr>
            <a:xfrm>
              <a:off x="5226485" y="2834671"/>
              <a:ext cx="8831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</a:rPr>
                <a:t>NSAC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DA01534-6E5D-D66F-B644-77C269B62061}"/>
                </a:ext>
              </a:extLst>
            </p:cNvPr>
            <p:cNvSpPr txBox="1"/>
            <p:nvPr/>
          </p:nvSpPr>
          <p:spPr>
            <a:xfrm>
              <a:off x="5260674" y="4527448"/>
              <a:ext cx="152648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prstClr val="black"/>
                  </a:solidFill>
                </a:rPr>
                <a:t>March 14, 2013</a:t>
              </a:r>
            </a:p>
          </p:txBody>
        </p:sp>
      </p:grpSp>
      <p:pic>
        <p:nvPicPr>
          <p:cNvPr id="41" name="Picture 2">
            <a:extLst>
              <a:ext uri="{FF2B5EF4-FFF2-40B4-BE49-F238E27FC236}">
                <a16:creationId xmlns:a16="http://schemas.microsoft.com/office/drawing/2014/main" id="{300A28D8-05FD-8B60-E130-2728B63C3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0348" y="2607946"/>
            <a:ext cx="1186790" cy="15320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611EB44-8260-C075-57EB-619CCA8BF0D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099" y="2854952"/>
            <a:ext cx="1221341" cy="1744772"/>
          </a:xfrm>
          <a:prstGeom prst="rect">
            <a:avLst/>
          </a:prstGeom>
        </p:spPr>
      </p:pic>
      <p:sp>
        <p:nvSpPr>
          <p:cNvPr id="43" name="Text Box 38">
            <a:extLst>
              <a:ext uri="{FF2B5EF4-FFF2-40B4-BE49-F238E27FC236}">
                <a16:creationId xmlns:a16="http://schemas.microsoft.com/office/drawing/2014/main" id="{9E116AD3-27B3-F0B4-2D49-379A5895A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8890" y="2961890"/>
            <a:ext cx="494148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2021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5E6BD3E6-60BC-E0F3-D216-AE578E89096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5012" y="3162534"/>
            <a:ext cx="1241108" cy="1604486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28F4ABFD-9AB2-B8D6-154A-234EF31BF583}"/>
              </a:ext>
            </a:extLst>
          </p:cNvPr>
          <p:cNvSpPr txBox="1"/>
          <p:nvPr/>
        </p:nvSpPr>
        <p:spPr>
          <a:xfrm>
            <a:off x="7222147" y="4547360"/>
            <a:ext cx="12089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cs typeface="Arial" panose="020B0604020202020204" pitchFamily="34" charset="0"/>
              </a:rPr>
              <a:t>arXiv:2103.05419</a:t>
            </a:r>
          </a:p>
        </p:txBody>
      </p:sp>
      <p:sp>
        <p:nvSpPr>
          <p:cNvPr id="47" name="Text Box 38">
            <a:extLst>
              <a:ext uri="{FF2B5EF4-FFF2-40B4-BE49-F238E27FC236}">
                <a16:creationId xmlns:a16="http://schemas.microsoft.com/office/drawing/2014/main" id="{DADF2C76-EF5C-9364-15EB-79031495D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041" y="3204218"/>
            <a:ext cx="511731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E32C38-C905-5FDB-BA25-97C6F8CF5B5A}"/>
              </a:ext>
            </a:extLst>
          </p:cNvPr>
          <p:cNvSpPr txBox="1"/>
          <p:nvPr/>
        </p:nvSpPr>
        <p:spPr>
          <a:xfrm>
            <a:off x="7676268" y="1329787"/>
            <a:ext cx="4289889" cy="11695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“We recommend the expeditious completion of the EIC as the highest priority for facility construction.” </a:t>
            </a:r>
            <a:r>
              <a:rPr lang="en-US" sz="1600" dirty="0">
                <a:latin typeface="Arial"/>
                <a:cs typeface="Arial"/>
              </a:rPr>
              <a:t>(</a:t>
            </a:r>
            <a:r>
              <a:rPr lang="en-US" sz="1600" dirty="0">
                <a:ea typeface="+mn-lt"/>
                <a:cs typeface="+mn-lt"/>
              </a:rPr>
              <a:t>Nuclear Science Advisory Committee, </a:t>
            </a:r>
            <a:r>
              <a:rPr lang="en-US" sz="1600" dirty="0">
                <a:latin typeface="Arial"/>
                <a:cs typeface="Arial"/>
              </a:rPr>
              <a:t>2023)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5534255E-2F59-122C-9875-BADFABB7050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052" y="3401855"/>
            <a:ext cx="1376443" cy="18099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33550F-2D09-156F-AE39-9D38FBB4A991}"/>
              </a:ext>
            </a:extLst>
          </p:cNvPr>
          <p:cNvSpPr txBox="1"/>
          <p:nvPr/>
        </p:nvSpPr>
        <p:spPr>
          <a:xfrm>
            <a:off x="225591" y="6139378"/>
            <a:ext cx="11968295" cy="400110"/>
          </a:xfrm>
          <a:prstGeom prst="rect">
            <a:avLst/>
          </a:prstGeom>
          <a:solidFill>
            <a:schemeClr val="tx2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EIC will be the only operating particle collider in the U.S. in the next decades.</a:t>
            </a:r>
            <a:endParaRPr lang="en-US" sz="2000" b="1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45" name="Slide Number Placeholder 1">
            <a:extLst>
              <a:ext uri="{FF2B5EF4-FFF2-40B4-BE49-F238E27FC236}">
                <a16:creationId xmlns:a16="http://schemas.microsoft.com/office/drawing/2014/main" id="{DFA3572C-BEC8-46B0-A6FC-76774B4E9E9F}"/>
              </a:ext>
            </a:extLst>
          </p:cNvPr>
          <p:cNvSpPr txBox="1">
            <a:spLocks/>
          </p:cNvSpPr>
          <p:nvPr/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3427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F08AF0-DBDD-06F1-0FAF-C6E85508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EIC Concept (2025)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92E715-839A-E4F4-B769-E9A84F90F4BE}"/>
              </a:ext>
            </a:extLst>
          </p:cNvPr>
          <p:cNvSpPr txBox="1"/>
          <p:nvPr/>
        </p:nvSpPr>
        <p:spPr>
          <a:xfrm>
            <a:off x="303559" y="3121570"/>
            <a:ext cx="7187155" cy="31470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600" b="1" i="1" dirty="0"/>
              <a:t>Accelerator Status at a glance:</a:t>
            </a:r>
          </a:p>
          <a:p>
            <a:pPr marL="401638" indent="-401638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600" dirty="0"/>
              <a:t>Polarized ion/proton source</a:t>
            </a:r>
          </a:p>
          <a:p>
            <a:pPr marL="401638" indent="-401638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1600" dirty="0"/>
              <a:t>Ion injection and initial acceleration systems – Linac (200 MeV), Booster (1.5 GeV), AGS (25 GeV)</a:t>
            </a:r>
          </a:p>
          <a:p>
            <a:pPr marL="401638" indent="-401638">
              <a:spcAft>
                <a:spcPts val="300"/>
              </a:spcAft>
              <a:buBlip>
                <a:blip r:embed="rId2"/>
              </a:buBlip>
            </a:pPr>
            <a:r>
              <a:rPr lang="en-US" sz="1600" dirty="0"/>
              <a:t>Hadron Storage Ring (40-275 GeV) – </a:t>
            </a:r>
            <a:r>
              <a:rPr lang="en-US" sz="1600" dirty="0">
                <a:solidFill>
                  <a:srgbClr val="3A5C84"/>
                </a:solidFill>
              </a:rPr>
              <a:t>HSR</a:t>
            </a:r>
            <a:r>
              <a:rPr lang="en-US" sz="1600" dirty="0"/>
              <a:t>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3"/>
              </a:buBlip>
            </a:pPr>
            <a:r>
              <a:rPr lang="en-US" sz="1600" dirty="0"/>
              <a:t>Electron Pre-Injector (750 MeV linac)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3"/>
              </a:buBlip>
            </a:pPr>
            <a:r>
              <a:rPr lang="en-US" sz="1600" dirty="0"/>
              <a:t>Beam Accumulation Ring</a:t>
            </a:r>
            <a:r>
              <a:rPr lang="en-US" sz="1600" dirty="0">
                <a:solidFill>
                  <a:srgbClr val="3A5C84"/>
                </a:solidFill>
              </a:rPr>
              <a:t> </a:t>
            </a:r>
            <a:r>
              <a:rPr lang="en-US" sz="1600" dirty="0"/>
              <a:t>(750 MeV) </a:t>
            </a:r>
            <a:r>
              <a:rPr lang="en-US" sz="1600" dirty="0">
                <a:solidFill>
                  <a:srgbClr val="3A5C84"/>
                </a:solidFill>
              </a:rPr>
              <a:t>– BAR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3"/>
              </a:buBlip>
            </a:pPr>
            <a:r>
              <a:rPr lang="en-US" sz="1600" dirty="0"/>
              <a:t>Electron Rapid Cycling Synchrotron (0.75 GeV – top energy) – </a:t>
            </a:r>
            <a:r>
              <a:rPr lang="en-US" sz="1600" dirty="0">
                <a:solidFill>
                  <a:srgbClr val="3A5C84"/>
                </a:solidFill>
              </a:rPr>
              <a:t>RCS</a:t>
            </a:r>
            <a:r>
              <a:rPr lang="en-US" sz="1600" dirty="0"/>
              <a:t> 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3"/>
              </a:buBlip>
            </a:pPr>
            <a:r>
              <a:rPr lang="en-US" sz="1600" dirty="0"/>
              <a:t>Electron Storage Ring (5 GeV – 18 GeV) – </a:t>
            </a:r>
            <a:r>
              <a:rPr lang="en-US" sz="1600" dirty="0">
                <a:solidFill>
                  <a:srgbClr val="3A5C84"/>
                </a:solidFill>
              </a:rPr>
              <a:t>ESR</a:t>
            </a:r>
            <a:r>
              <a:rPr lang="en-US" sz="1600" dirty="0"/>
              <a:t>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3"/>
              </a:buBlip>
            </a:pPr>
            <a:r>
              <a:rPr lang="en-US" altLang="zh-CN" sz="1600" dirty="0"/>
              <a:t>Interaction Region(s) – </a:t>
            </a:r>
            <a:r>
              <a:rPr lang="en-US" altLang="zh-CN" sz="1600" dirty="0">
                <a:solidFill>
                  <a:srgbClr val="3A5C84"/>
                </a:solidFill>
              </a:rPr>
              <a:t>IR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3"/>
              </a:buBlip>
            </a:pPr>
            <a:r>
              <a:rPr lang="en-US" sz="1600" dirty="0"/>
              <a:t>Hadron Cooling System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001EE3-E123-C191-FBC9-AD118314D76C}"/>
              </a:ext>
            </a:extLst>
          </p:cNvPr>
          <p:cNvSpPr/>
          <p:nvPr/>
        </p:nvSpPr>
        <p:spPr>
          <a:xfrm>
            <a:off x="303559" y="879974"/>
            <a:ext cx="7704367" cy="18928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1"/>
              <a:t>Ultimate EIC Performance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High Luminosity: L= 10</a:t>
            </a:r>
            <a:r>
              <a:rPr lang="en-US" sz="1600" baseline="30000"/>
              <a:t>33</a:t>
            </a:r>
            <a:r>
              <a:rPr lang="en-US" sz="1600"/>
              <a:t> – 10</a:t>
            </a:r>
            <a:r>
              <a:rPr lang="en-US" sz="1600" baseline="30000"/>
              <a:t>34</a:t>
            </a:r>
            <a:r>
              <a:rPr lang="en-US" sz="1600"/>
              <a:t>cm</a:t>
            </a:r>
            <a:r>
              <a:rPr lang="en-US" sz="1600" baseline="30000"/>
              <a:t>-2</a:t>
            </a:r>
            <a:r>
              <a:rPr lang="en-US" sz="1600"/>
              <a:t>sec</a:t>
            </a:r>
            <a:r>
              <a:rPr lang="en-US" sz="1600" baseline="30000"/>
              <a:t>-1</a:t>
            </a: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Highly Polarized Beams:  70%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Large Center of Mass Energy Range: </a:t>
            </a:r>
            <a:r>
              <a:rPr lang="en-US" sz="1600" err="1"/>
              <a:t>Ecm</a:t>
            </a:r>
            <a:r>
              <a:rPr lang="en-US" sz="1600"/>
              <a:t> = 28 – 140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Large Ion Species Range:  protons – Uranium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Large Detector Forward Acceptance and  Low-Background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Possibility to Implement a Second Interaction Region (IR)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130B4F7-623A-3A9E-567D-D411AE7DABD0}"/>
              </a:ext>
            </a:extLst>
          </p:cNvPr>
          <p:cNvSpPr txBox="1">
            <a:spLocks/>
          </p:cNvSpPr>
          <p:nvPr/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6669ED-3E43-8008-A256-DD7244ABDC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3057" y="877762"/>
            <a:ext cx="4672248" cy="46722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7F6DCD5-6A1E-2871-1947-7B1784D71D7D}"/>
              </a:ext>
            </a:extLst>
          </p:cNvPr>
          <p:cNvSpPr txBox="1"/>
          <p:nvPr/>
        </p:nvSpPr>
        <p:spPr>
          <a:xfrm>
            <a:off x="9128252" y="5506813"/>
            <a:ext cx="2755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Protons: ~40 – 275 GeV</a:t>
            </a:r>
          </a:p>
          <a:p>
            <a:r>
              <a:rPr lang="en-US" b="1" dirty="0"/>
              <a:t>Electrons: 5 – 18 GeV</a:t>
            </a:r>
          </a:p>
        </p:txBody>
      </p:sp>
    </p:spTree>
    <p:extLst>
      <p:ext uri="{BB962C8B-B14F-4D97-AF65-F5344CB8AC3E}">
        <p14:creationId xmlns:p14="http://schemas.microsoft.com/office/powerpoint/2010/main" val="997223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29A1C-E5B9-47F6-9007-8EEE8C96A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Project: Critical Decisions and Plans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71C32F-5CEA-4F09-B3C4-0F5255AB7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6B004B-BE8C-4208-A5A1-89701B722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51" y="898504"/>
            <a:ext cx="11029518" cy="39030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AAD5F2-23CC-4DEE-B246-EB60FA934835}"/>
              </a:ext>
            </a:extLst>
          </p:cNvPr>
          <p:cNvSpPr txBox="1"/>
          <p:nvPr/>
        </p:nvSpPr>
        <p:spPr>
          <a:xfrm>
            <a:off x="2418167" y="4666530"/>
            <a:ext cx="90641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cs typeface="Arial"/>
              </a:rPr>
              <a:t>2019</a:t>
            </a:r>
            <a:endParaRPr lang="en-US" sz="1200" b="1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6D871-3D90-4C71-BDD6-DEAF3C18BB55}"/>
              </a:ext>
            </a:extLst>
          </p:cNvPr>
          <p:cNvSpPr txBox="1"/>
          <p:nvPr/>
        </p:nvSpPr>
        <p:spPr>
          <a:xfrm>
            <a:off x="4003247" y="4666531"/>
            <a:ext cx="83555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cs typeface="Arial"/>
              </a:rPr>
              <a:t>2021</a:t>
            </a:r>
            <a:endParaRPr lang="en-US" sz="1600" b="1" dirty="0"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772580-A649-43C5-9911-F1F818105885}"/>
              </a:ext>
            </a:extLst>
          </p:cNvPr>
          <p:cNvSpPr txBox="1"/>
          <p:nvPr/>
        </p:nvSpPr>
        <p:spPr>
          <a:xfrm>
            <a:off x="586251" y="5266671"/>
            <a:ext cx="1057321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b="1" dirty="0">
                <a:cs typeface="Arial"/>
              </a:rPr>
              <a:t>CD-3A, Long-Lead Procurement, approved March 2024.  Excellent use of IRA funding.</a:t>
            </a:r>
            <a:endParaRPr lang="en-US" sz="1600" dirty="0"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600" b="1" dirty="0">
                <a:cs typeface="Arial"/>
              </a:rPr>
              <a:t>CD-3B, Long-Lead Procurement, approval planned for 2025.</a:t>
            </a:r>
            <a:endParaRPr lang="en-US" sz="1600" b="1" dirty="0">
              <a:solidFill>
                <a:srgbClr val="444444"/>
              </a:solidFill>
              <a:latin typeface="Arial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0AD916-19AD-4C63-89DF-3DD434DDF2F9}"/>
              </a:ext>
            </a:extLst>
          </p:cNvPr>
          <p:cNvSpPr txBox="1"/>
          <p:nvPr/>
        </p:nvSpPr>
        <p:spPr>
          <a:xfrm>
            <a:off x="5638800" y="4666530"/>
            <a:ext cx="2754086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cs typeface="Arial"/>
              </a:rPr>
              <a:t>CD-2 and CD-3 in Preparation</a:t>
            </a:r>
            <a:endParaRPr lang="en-US" sz="1200" dirty="0"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80A66D-C39F-4814-8D52-416475A2C340}"/>
              </a:ext>
            </a:extLst>
          </p:cNvPr>
          <p:cNvSpPr txBox="1"/>
          <p:nvPr/>
        </p:nvSpPr>
        <p:spPr>
          <a:xfrm>
            <a:off x="8801962" y="4666530"/>
            <a:ext cx="1781371" cy="2769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cs typeface="Arial"/>
              </a:rPr>
              <a:t>CD-4 EF = 2034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713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C4C23-54F0-68B9-1CF5-6DF711E7B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AI-generated content may be incorrect.">
            <a:extLst>
              <a:ext uri="{FF2B5EF4-FFF2-40B4-BE49-F238E27FC236}">
                <a16:creationId xmlns:a16="http://schemas.microsoft.com/office/drawing/2014/main" id="{E276CC13-FBED-3EC4-7A41-D56B6CAB7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884" y="825178"/>
            <a:ext cx="5245116" cy="524511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63F1E8-EEA5-676E-FD9B-DC2B7AC884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mtClean="0"/>
              <a:pPr algn="ctr"/>
              <a:t>32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6D02DD-7C92-6688-1CE3-FC81C4C64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Subproject Strategy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2F780C-19B4-657D-2C75-B9ECB4C09F89}"/>
              </a:ext>
            </a:extLst>
          </p:cNvPr>
          <p:cNvSpPr txBox="1"/>
          <p:nvPr/>
        </p:nvSpPr>
        <p:spPr>
          <a:xfrm>
            <a:off x="284244" y="989957"/>
            <a:ext cx="670972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Subproject strategy follows the maturity status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Accelerator Storage Rings (lowest risk)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C000"/>
                </a:solidFill>
              </a:rPr>
              <a:t>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C000"/>
                </a:solidFill>
              </a:rPr>
              <a:t>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9051"/>
                </a:solidFill>
              </a:rPr>
              <a:t>Electron Injector</a:t>
            </a:r>
          </a:p>
          <a:p>
            <a:pPr marL="3486150" lvl="7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Start Science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F0"/>
                </a:solidFill>
              </a:rPr>
              <a:t>Energy and Luminosity Ramp-up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Integrated Project Office and Global Commissioning</a:t>
            </a:r>
          </a:p>
          <a:p>
            <a:endParaRPr lang="en-US" sz="2000" dirty="0"/>
          </a:p>
          <a:p>
            <a:r>
              <a:rPr lang="en-US" sz="2000" b="1" dirty="0">
                <a:solidFill>
                  <a:srgbClr val="009051"/>
                </a:solidFill>
              </a:rPr>
              <a:t>Subprojects minimize dependencies, create well-defined interfaces, and well-defined physical boundaries.</a:t>
            </a:r>
          </a:p>
          <a:p>
            <a:endParaRPr lang="en-US" sz="2000" b="1" dirty="0">
              <a:solidFill>
                <a:srgbClr val="009051"/>
              </a:solidFill>
            </a:endParaRPr>
          </a:p>
          <a:p>
            <a:r>
              <a:rPr lang="en-US" sz="2000" b="1" dirty="0">
                <a:solidFill>
                  <a:srgbClr val="009051"/>
                </a:solidFill>
              </a:rPr>
              <a:t>The roll-up of subproject scope progressively elaborate a complete EIC facility.</a:t>
            </a:r>
          </a:p>
          <a:p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DEB793-6899-1ACB-9CE5-94073942A990}"/>
              </a:ext>
            </a:extLst>
          </p:cNvPr>
          <p:cNvSpPr/>
          <p:nvPr/>
        </p:nvSpPr>
        <p:spPr>
          <a:xfrm>
            <a:off x="8603407" y="3760563"/>
            <a:ext cx="803669" cy="643935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7402EC-618F-B338-4007-65548BFFA048}"/>
              </a:ext>
            </a:extLst>
          </p:cNvPr>
          <p:cNvSpPr/>
          <p:nvPr/>
        </p:nvSpPr>
        <p:spPr>
          <a:xfrm rot="-3540000">
            <a:off x="10272708" y="2700272"/>
            <a:ext cx="1609417" cy="1129032"/>
          </a:xfrm>
          <a:prstGeom prst="rect">
            <a:avLst/>
          </a:prstGeom>
          <a:noFill/>
          <a:ln w="762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tial Circle 6">
            <a:extLst>
              <a:ext uri="{FF2B5EF4-FFF2-40B4-BE49-F238E27FC236}">
                <a16:creationId xmlns:a16="http://schemas.microsoft.com/office/drawing/2014/main" id="{D2F8DCC2-05E1-7BAA-6042-A6DF2CB47C09}"/>
              </a:ext>
            </a:extLst>
          </p:cNvPr>
          <p:cNvSpPr/>
          <p:nvPr/>
        </p:nvSpPr>
        <p:spPr>
          <a:xfrm rot="8100000">
            <a:off x="7314920" y="1070437"/>
            <a:ext cx="3400741" cy="3351040"/>
          </a:xfrm>
          <a:prstGeom prst="pie">
            <a:avLst>
              <a:gd name="adj1" fmla="val 20145150"/>
              <a:gd name="adj2" fmla="val 17528724"/>
            </a:avLst>
          </a:prstGeom>
          <a:noFill/>
          <a:ln w="7620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DCB6D95D-D41B-4276-857D-7CA54EE4D9F7}"/>
              </a:ext>
            </a:extLst>
          </p:cNvPr>
          <p:cNvSpPr txBox="1"/>
          <p:nvPr/>
        </p:nvSpPr>
        <p:spPr>
          <a:xfrm>
            <a:off x="7312679" y="1281024"/>
            <a:ext cx="59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CM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11C4849-7CA2-49D6-90B8-D4139B93A7CE}"/>
              </a:ext>
            </a:extLst>
          </p:cNvPr>
          <p:cNvSpPr/>
          <p:nvPr/>
        </p:nvSpPr>
        <p:spPr>
          <a:xfrm>
            <a:off x="7334939" y="1139206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DCB6D95D-D41B-4276-857D-7CA54EE4D9F7}"/>
              </a:ext>
            </a:extLst>
          </p:cNvPr>
          <p:cNvSpPr txBox="1"/>
          <p:nvPr/>
        </p:nvSpPr>
        <p:spPr>
          <a:xfrm>
            <a:off x="11172906" y="2149990"/>
            <a:ext cx="59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CM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11C4849-7CA2-49D6-90B8-D4139B93A7CE}"/>
              </a:ext>
            </a:extLst>
          </p:cNvPr>
          <p:cNvSpPr/>
          <p:nvPr/>
        </p:nvSpPr>
        <p:spPr>
          <a:xfrm>
            <a:off x="11054918" y="2127869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DCB6D95D-D41B-4276-857D-7CA54EE4D9F7}"/>
              </a:ext>
            </a:extLst>
          </p:cNvPr>
          <p:cNvSpPr txBox="1"/>
          <p:nvPr/>
        </p:nvSpPr>
        <p:spPr>
          <a:xfrm>
            <a:off x="9247738" y="4222267"/>
            <a:ext cx="59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CM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11C4849-7CA2-49D6-90B8-D4139B93A7CE}"/>
              </a:ext>
            </a:extLst>
          </p:cNvPr>
          <p:cNvSpPr/>
          <p:nvPr/>
        </p:nvSpPr>
        <p:spPr>
          <a:xfrm>
            <a:off x="9041994" y="3760563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1C4849-7CA2-49D6-90B8-D4139B93A7CE}"/>
              </a:ext>
            </a:extLst>
          </p:cNvPr>
          <p:cNvSpPr/>
          <p:nvPr/>
        </p:nvSpPr>
        <p:spPr>
          <a:xfrm>
            <a:off x="9201108" y="1160834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5D8F16D-FBC4-BAC7-BC16-E9D92D9A8567}"/>
              </a:ext>
            </a:extLst>
          </p:cNvPr>
          <p:cNvSpPr/>
          <p:nvPr/>
        </p:nvSpPr>
        <p:spPr>
          <a:xfrm>
            <a:off x="9829956" y="1762835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8608A8C-C9BA-8A2D-2269-CE4EB486D6A9}"/>
              </a:ext>
            </a:extLst>
          </p:cNvPr>
          <p:cNvSpPr/>
          <p:nvPr/>
        </p:nvSpPr>
        <p:spPr>
          <a:xfrm>
            <a:off x="10674690" y="4615087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59800A97-AC7C-4B82-A460-EC03862A80B1}"/>
              </a:ext>
            </a:extLst>
          </p:cNvPr>
          <p:cNvSpPr txBox="1"/>
          <p:nvPr/>
        </p:nvSpPr>
        <p:spPr>
          <a:xfrm>
            <a:off x="10576721" y="4752083"/>
            <a:ext cx="1336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Cryoplant</a:t>
            </a:r>
            <a:r>
              <a:rPr lang="en-US" dirty="0"/>
              <a:t> &amp; </a:t>
            </a:r>
            <a:r>
              <a:rPr lang="en-US" dirty="0" err="1"/>
              <a:t>Bldg</a:t>
            </a:r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66EF7E4-80E5-7BB3-01B0-277326CFF905}"/>
              </a:ext>
            </a:extLst>
          </p:cNvPr>
          <p:cNvCxnSpPr/>
          <p:nvPr/>
        </p:nvCxnSpPr>
        <p:spPr>
          <a:xfrm>
            <a:off x="379306" y="3129280"/>
            <a:ext cx="319701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13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5" grpId="0" animBg="1"/>
      <p:bldP spid="7" grpId="0"/>
      <p:bldP spid="12" grpId="0" animBg="1"/>
      <p:bldP spid="13" grpId="0"/>
      <p:bldP spid="14" grpId="0" animBg="1"/>
      <p:bldP spid="16" grpId="0" animBg="1"/>
      <p:bldP spid="17" grpId="0" animBg="1"/>
      <p:bldP spid="18" grpId="0" animBg="1"/>
      <p:bldP spid="1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0A193-98D5-9047-85ED-99C5179EA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cs typeface="Arial" panose="020B0604020202020204" pitchFamily="34" charset="0"/>
              </a:rPr>
              <a:t>Proposal for EIC Science Program in the First Years </a:t>
            </a:r>
            <a:endParaRPr lang="en-US" sz="3600" dirty="0"/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10760064-9766-7948-AAD6-7133A0CFE818}"/>
              </a:ext>
            </a:extLst>
          </p:cNvPr>
          <p:cNvSpPr/>
          <p:nvPr/>
        </p:nvSpPr>
        <p:spPr>
          <a:xfrm>
            <a:off x="461963" y="612189"/>
            <a:ext cx="11499234" cy="477760"/>
          </a:xfrm>
          <a:prstGeom prst="rightArrow">
            <a:avLst>
              <a:gd name="adj1" fmla="val 50000"/>
              <a:gd name="adj2" fmla="val 70000"/>
            </a:avLst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54956EF-CFB7-D040-821F-CC908DB51AC2}"/>
              </a:ext>
            </a:extLst>
          </p:cNvPr>
          <p:cNvCxnSpPr/>
          <p:nvPr/>
        </p:nvCxnSpPr>
        <p:spPr bwMode="auto">
          <a:xfrm>
            <a:off x="750277" y="609600"/>
            <a:ext cx="0" cy="6096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A230823-90F4-FA43-BCBE-BD67CA0AA6BF}"/>
              </a:ext>
            </a:extLst>
          </p:cNvPr>
          <p:cNvSpPr txBox="1"/>
          <p:nvPr/>
        </p:nvSpPr>
        <p:spPr>
          <a:xfrm>
            <a:off x="247545" y="1137139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Year - 1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E0D4-F16B-F941-B737-056020471C69}"/>
              </a:ext>
            </a:extLst>
          </p:cNvPr>
          <p:cNvSpPr txBox="1"/>
          <p:nvPr/>
        </p:nvSpPr>
        <p:spPr>
          <a:xfrm>
            <a:off x="244286" y="1500963"/>
            <a:ext cx="208696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Start EIC Science</a:t>
            </a:r>
          </a:p>
          <a:p>
            <a:endParaRPr lang="en-US" sz="1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New Capability:</a:t>
            </a:r>
          </a:p>
          <a:p>
            <a:r>
              <a:rPr lang="en-US" sz="1400" dirty="0"/>
              <a:t>Commission electron polarization in parallel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</a:rPr>
              <a:t>Collider:</a:t>
            </a:r>
          </a:p>
          <a:p>
            <a:r>
              <a:rPr lang="en-US" sz="1400" dirty="0"/>
              <a:t>10 GeV electrons on 115 GeV/u heavy ion beams  (Ag or Nb) </a:t>
            </a:r>
          </a:p>
          <a:p>
            <a:endParaRPr lang="en-US" sz="1400" b="1" dirty="0">
              <a:solidFill>
                <a:srgbClr val="FF40FF"/>
              </a:solidFill>
              <a:sym typeface="Wingdings" pitchFamily="2" charset="2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33D9231-4CE4-F548-8B28-E048AC6418C4}"/>
              </a:ext>
            </a:extLst>
          </p:cNvPr>
          <p:cNvCxnSpPr/>
          <p:nvPr/>
        </p:nvCxnSpPr>
        <p:spPr bwMode="auto">
          <a:xfrm>
            <a:off x="3133989" y="574542"/>
            <a:ext cx="0" cy="6096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C87AED3-7B9E-534F-918A-17475D229209}"/>
              </a:ext>
            </a:extLst>
          </p:cNvPr>
          <p:cNvSpPr txBox="1"/>
          <p:nvPr/>
        </p:nvSpPr>
        <p:spPr>
          <a:xfrm>
            <a:off x="2631257" y="1102081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Year - 2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CD4B23-8A38-F34D-99F3-3BB78FC8A621}"/>
              </a:ext>
            </a:extLst>
          </p:cNvPr>
          <p:cNvSpPr txBox="1"/>
          <p:nvPr/>
        </p:nvSpPr>
        <p:spPr>
          <a:xfrm>
            <a:off x="2219358" y="1442570"/>
            <a:ext cx="234117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+Long. electron polarization</a:t>
            </a:r>
          </a:p>
          <a:p>
            <a:endParaRPr lang="en-US" sz="1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New Capability:</a:t>
            </a:r>
          </a:p>
          <a:p>
            <a:r>
              <a:rPr lang="en-US" sz="1400" dirty="0"/>
              <a:t>Commission proton polarization in parallel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</a:rPr>
              <a:t>Collider (base goal):</a:t>
            </a:r>
          </a:p>
          <a:p>
            <a:r>
              <a:rPr lang="en-US" sz="1400" dirty="0"/>
              <a:t>10 GeV long. polarized electrons on 130 GeV/u Deuterium</a:t>
            </a:r>
          </a:p>
          <a:p>
            <a:endParaRPr lang="en-US" sz="1400" b="1" dirty="0">
              <a:solidFill>
                <a:srgbClr val="FF40FF"/>
              </a:solidFill>
              <a:sym typeface="Wingdings" pitchFamily="2" charset="2"/>
            </a:endParaRPr>
          </a:p>
          <a:p>
            <a:r>
              <a:rPr lang="en-US" sz="1400" b="1" dirty="0">
                <a:solidFill>
                  <a:srgbClr val="3333FF"/>
                </a:solidFill>
                <a:sym typeface="Wingdings" pitchFamily="2" charset="2"/>
              </a:rPr>
              <a:t>Collider (stretch goal):</a:t>
            </a:r>
          </a:p>
          <a:p>
            <a:r>
              <a:rPr lang="en-US" sz="1400" dirty="0"/>
              <a:t>Last weeks: 10 GeV long. polarized electrons and 130 GeV polarized protons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A276410-07ED-0149-88FA-924EE72E786B}"/>
              </a:ext>
            </a:extLst>
          </p:cNvPr>
          <p:cNvCxnSpPr/>
          <p:nvPr/>
        </p:nvCxnSpPr>
        <p:spPr bwMode="auto">
          <a:xfrm>
            <a:off x="5345775" y="539373"/>
            <a:ext cx="0" cy="6096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8321531-A91E-5B45-A726-3BDA04710A43}"/>
              </a:ext>
            </a:extLst>
          </p:cNvPr>
          <p:cNvSpPr txBox="1"/>
          <p:nvPr/>
        </p:nvSpPr>
        <p:spPr>
          <a:xfrm>
            <a:off x="4843043" y="1102081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Year - 3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17E07A-0DBE-E642-AACE-87EC180EBA10}"/>
              </a:ext>
            </a:extLst>
          </p:cNvPr>
          <p:cNvSpPr txBox="1"/>
          <p:nvPr/>
        </p:nvSpPr>
        <p:spPr>
          <a:xfrm>
            <a:off x="4423089" y="1465905"/>
            <a:ext cx="23411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+Long. electron polarization</a:t>
            </a:r>
          </a:p>
          <a:p>
            <a:r>
              <a:rPr lang="en-US" sz="1400" dirty="0"/>
              <a:t>+ Proton polarization</a:t>
            </a:r>
          </a:p>
          <a:p>
            <a:endParaRPr lang="en-US" sz="1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New Capability:</a:t>
            </a:r>
          </a:p>
          <a:p>
            <a:r>
              <a:rPr lang="en-US" sz="1400" dirty="0"/>
              <a:t>Commission hadron spin rotators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</a:rPr>
              <a:t>Collider (base goal):</a:t>
            </a:r>
          </a:p>
          <a:p>
            <a:r>
              <a:rPr lang="en-US" sz="1400" dirty="0"/>
              <a:t>10 GeV long. polarized electrons on 130 GeV transverse-polarized protons</a:t>
            </a:r>
          </a:p>
          <a:p>
            <a:pPr>
              <a:buClr>
                <a:schemeClr val="bg2"/>
              </a:buClr>
            </a:pPr>
            <a:endParaRPr lang="en-US" sz="1400" b="1" dirty="0">
              <a:solidFill>
                <a:srgbClr val="3333FF"/>
              </a:solidFill>
              <a:sym typeface="Wingdings" pitchFamily="2" charset="2"/>
            </a:endParaRPr>
          </a:p>
          <a:p>
            <a:pPr>
              <a:buClr>
                <a:schemeClr val="bg2"/>
              </a:buClr>
            </a:pPr>
            <a:r>
              <a:rPr lang="en-US" sz="1400" b="1" dirty="0">
                <a:solidFill>
                  <a:srgbClr val="3333FF"/>
                </a:solidFill>
                <a:sym typeface="Wingdings" pitchFamily="2" charset="2"/>
              </a:rPr>
              <a:t>Collider (stretch goal):</a:t>
            </a:r>
          </a:p>
          <a:p>
            <a:r>
              <a:rPr lang="en-US" sz="1400" dirty="0"/>
              <a:t>Last weeks switch to longitudinal proton polarization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6DE94F1-5BAC-A146-B68D-852606A4A65A}"/>
              </a:ext>
            </a:extLst>
          </p:cNvPr>
          <p:cNvCxnSpPr/>
          <p:nvPr/>
        </p:nvCxnSpPr>
        <p:spPr bwMode="auto">
          <a:xfrm>
            <a:off x="7643526" y="563758"/>
            <a:ext cx="0" cy="6096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F28E9E9-4BD2-1543-A780-64123BD911FF}"/>
              </a:ext>
            </a:extLst>
          </p:cNvPr>
          <p:cNvSpPr txBox="1"/>
          <p:nvPr/>
        </p:nvSpPr>
        <p:spPr>
          <a:xfrm>
            <a:off x="7140794" y="1126466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Year - 4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AFE867-F6E4-ED4F-8A4D-AD652ED19B20}"/>
              </a:ext>
            </a:extLst>
          </p:cNvPr>
          <p:cNvSpPr txBox="1"/>
          <p:nvPr/>
        </p:nvSpPr>
        <p:spPr>
          <a:xfrm>
            <a:off x="6730686" y="1490290"/>
            <a:ext cx="25176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 Long. electron polarization</a:t>
            </a:r>
          </a:p>
          <a:p>
            <a:r>
              <a:rPr lang="en-US" sz="1400" dirty="0"/>
              <a:t>+ Proton polarization</a:t>
            </a:r>
          </a:p>
          <a:p>
            <a:r>
              <a:rPr lang="en-US" sz="1400" dirty="0"/>
              <a:t>+ Hadron spin rotators</a:t>
            </a:r>
          </a:p>
          <a:p>
            <a:endParaRPr lang="en-US" sz="1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New Capability:</a:t>
            </a:r>
          </a:p>
          <a:p>
            <a:r>
              <a:rPr lang="en-US" sz="1400" dirty="0"/>
              <a:t>Commission hadron accelerator to operate with off-center orbits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</a:rPr>
              <a:t>Collider (base goal):</a:t>
            </a:r>
          </a:p>
          <a:p>
            <a:r>
              <a:rPr lang="en-US" sz="1400" dirty="0"/>
              <a:t>10 GeV long. polarized electrons on 100 GeV Au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  <a:sym typeface="Wingdings" pitchFamily="2" charset="2"/>
              </a:rPr>
              <a:t>Collider (stretch goal):</a:t>
            </a:r>
          </a:p>
          <a:p>
            <a:r>
              <a:rPr lang="en-US" sz="1400" dirty="0"/>
              <a:t>10 GeV long. polarized electrons on 250 GeV transverse and longitudinal polarized protons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97288E5-ED9B-7048-8BA8-495C7496E309}"/>
              </a:ext>
            </a:extLst>
          </p:cNvPr>
          <p:cNvCxnSpPr/>
          <p:nvPr/>
        </p:nvCxnSpPr>
        <p:spPr bwMode="auto">
          <a:xfrm>
            <a:off x="10178743" y="620738"/>
            <a:ext cx="0" cy="6096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55E531B-41F8-DB40-9B81-740A9C75BD44}"/>
              </a:ext>
            </a:extLst>
          </p:cNvPr>
          <p:cNvSpPr txBox="1"/>
          <p:nvPr/>
        </p:nvSpPr>
        <p:spPr>
          <a:xfrm>
            <a:off x="9676011" y="1183446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Year - 5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42A075-1D2D-9E46-8B19-84F6FFE27713}"/>
              </a:ext>
            </a:extLst>
          </p:cNvPr>
          <p:cNvSpPr txBox="1"/>
          <p:nvPr/>
        </p:nvSpPr>
        <p:spPr>
          <a:xfrm>
            <a:off x="9287185" y="1500963"/>
            <a:ext cx="25486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 Long. electron polarization</a:t>
            </a:r>
          </a:p>
          <a:p>
            <a:r>
              <a:rPr lang="en-US" sz="1400" dirty="0"/>
              <a:t>+ Proton polarization</a:t>
            </a:r>
          </a:p>
          <a:p>
            <a:r>
              <a:rPr lang="en-US" sz="1400" dirty="0"/>
              <a:t>+ Hadron spin rotators</a:t>
            </a:r>
          </a:p>
          <a:p>
            <a:r>
              <a:rPr lang="en-US" sz="1400" dirty="0"/>
              <a:t>+ Hadron beams with off-center orbits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</a:rPr>
              <a:t>Collider (base goal):</a:t>
            </a:r>
          </a:p>
          <a:p>
            <a:r>
              <a:rPr lang="en-US" sz="1400" dirty="0"/>
              <a:t>10 GeV long. polarized electrons on 100 GeV Au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  <a:sym typeface="Wingdings" pitchFamily="2" charset="2"/>
              </a:rPr>
              <a:t>Collider (stretch goal):</a:t>
            </a:r>
          </a:p>
          <a:p>
            <a:r>
              <a:rPr lang="en-US" sz="1400" dirty="0"/>
              <a:t>10 GeV long. polarized electrons on 166 GeV transverse and longitudinal polarized He-3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7CE2647B-4539-A449-81CF-F58CFF2F2389}"/>
              </a:ext>
            </a:extLst>
          </p:cNvPr>
          <p:cNvSpPr/>
          <p:nvPr/>
        </p:nvSpPr>
        <p:spPr>
          <a:xfrm rot="5400000">
            <a:off x="9102259" y="3026123"/>
            <a:ext cx="276858" cy="5020005"/>
          </a:xfrm>
          <a:prstGeom prst="rightBrac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5DEC0A-E68C-154F-BEF2-2B22DAC2D1EC}"/>
              </a:ext>
            </a:extLst>
          </p:cNvPr>
          <p:cNvSpPr txBox="1"/>
          <p:nvPr/>
        </p:nvSpPr>
        <p:spPr>
          <a:xfrm>
            <a:off x="7254702" y="5783107"/>
            <a:ext cx="397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Time to construct the ELR subproject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35FF666-E198-9C01-0A1B-33C0016A2B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47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5" grpId="0"/>
      <p:bldP spid="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BCF600-139A-489A-B88F-17F4E3B124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87CC52F-3D82-4617-8FF1-9B7F0B381F61}"/>
              </a:ext>
            </a:extLst>
          </p:cNvPr>
          <p:cNvSpPr txBox="1">
            <a:spLocks/>
          </p:cNvSpPr>
          <p:nvPr/>
        </p:nvSpPr>
        <p:spPr>
          <a:xfrm>
            <a:off x="462579" y="71999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Strong Support from Partners &amp; Collaborators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338CF0B5-BA7E-4AA1-8567-5AEE793AF449}"/>
              </a:ext>
            </a:extLst>
          </p:cNvPr>
          <p:cNvSpPr txBox="1">
            <a:spLocks/>
          </p:cNvSpPr>
          <p:nvPr/>
        </p:nvSpPr>
        <p:spPr>
          <a:xfrm>
            <a:off x="11247450" y="6488667"/>
            <a:ext cx="369935" cy="34465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C6FF0D07-0DCA-4746-9EEB-D7071603E026}"/>
              </a:ext>
            </a:extLst>
          </p:cNvPr>
          <p:cNvSpPr txBox="1">
            <a:spLocks/>
          </p:cNvSpPr>
          <p:nvPr/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A110DE86-7F4E-48FA-8D3D-A265B0A6DB75}"/>
              </a:ext>
            </a:extLst>
          </p:cNvPr>
          <p:cNvSpPr txBox="1">
            <a:spLocks/>
          </p:cNvSpPr>
          <p:nvPr/>
        </p:nvSpPr>
        <p:spPr>
          <a:xfrm>
            <a:off x="11247450" y="6488667"/>
            <a:ext cx="369935" cy="34465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3" name="Picture 2" descr="John Hill and Ruqaiyah Patel shaking hands in agreement">
            <a:extLst>
              <a:ext uri="{FF2B5EF4-FFF2-40B4-BE49-F238E27FC236}">
                <a16:creationId xmlns:a16="http://schemas.microsoft.com/office/drawing/2014/main" id="{C7071E8B-EFD2-41AA-8299-3D9FB8C417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4266" y="3478962"/>
            <a:ext cx="3341012" cy="2235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919CD45-5AB4-4862-B84B-4820A78B9E2C}"/>
              </a:ext>
            </a:extLst>
          </p:cNvPr>
          <p:cNvSpPr/>
          <p:nvPr/>
        </p:nvSpPr>
        <p:spPr>
          <a:xfrm>
            <a:off x="395923" y="864503"/>
            <a:ext cx="4108343" cy="467820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ea typeface="MS Minch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ea typeface="MS Mincho"/>
              </a:rPr>
              <a:t>New York State </a:t>
            </a:r>
            <a:r>
              <a:rPr lang="en-US" sz="2000" dirty="0">
                <a:ea typeface="MS Mincho"/>
              </a:rPr>
              <a:t>committed </a:t>
            </a:r>
            <a:r>
              <a:rPr lang="en-US" sz="2000" b="1" dirty="0">
                <a:ea typeface="MS Mincho"/>
              </a:rPr>
              <a:t>$100M </a:t>
            </a:r>
            <a:r>
              <a:rPr lang="en-US" sz="2000" dirty="0">
                <a:ea typeface="MS Mincho"/>
              </a:rPr>
              <a:t>toward construction of EIC buildings and infrastructure. </a:t>
            </a:r>
            <a:br>
              <a:rPr lang="en-US" sz="2000" dirty="0">
                <a:ea typeface="MS Mincho"/>
              </a:rPr>
            </a:br>
            <a:endParaRPr lang="en-US" sz="2000" dirty="0">
              <a:ea typeface="MS Mincho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EIC Accelerator Collaboration </a:t>
            </a:r>
            <a:r>
              <a:rPr lang="en-US" sz="2000" dirty="0"/>
              <a:t>kicked off at IPAC’24 with over 150 participants expressing interest in contributing to the global EIC effort.</a:t>
            </a:r>
            <a:endParaRPr lang="en-US" sz="2000" dirty="0">
              <a:cs typeface="Arial"/>
            </a:endParaRPr>
          </a:p>
          <a:p>
            <a:endParaRPr lang="en-US" sz="2000" b="1" dirty="0">
              <a:ea typeface="MS Minch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ea typeface="MS Mincho"/>
              </a:rPr>
              <a:t>UK</a:t>
            </a:r>
            <a:r>
              <a:rPr lang="en-US" sz="2000" dirty="0">
                <a:ea typeface="MS Mincho"/>
              </a:rPr>
              <a:t> announced £58 million (</a:t>
            </a:r>
            <a:r>
              <a:rPr lang="en-US" sz="2000" b="1" dirty="0">
                <a:ea typeface="MS Mincho"/>
              </a:rPr>
              <a:t>$75M</a:t>
            </a:r>
            <a:r>
              <a:rPr lang="en-US" sz="2000" dirty="0">
                <a:ea typeface="MS Mincho"/>
              </a:rPr>
              <a:t>) for the EIC.</a:t>
            </a:r>
            <a:br>
              <a:rPr lang="en-US" sz="2000" dirty="0">
                <a:ea typeface="MS Mincho"/>
              </a:rPr>
            </a:br>
            <a:r>
              <a:rPr lang="en-US" sz="2000" dirty="0">
                <a:ea typeface="MS Mincho"/>
              </a:rPr>
              <a:t> </a:t>
            </a:r>
            <a:endParaRPr lang="en-US" sz="2000" dirty="0">
              <a:ea typeface="TimesNewRomanPSMT"/>
              <a:cs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B2FBCC2-4B16-4A19-8DE1-90E9C4C725FC}"/>
              </a:ext>
            </a:extLst>
          </p:cNvPr>
          <p:cNvSpPr/>
          <p:nvPr/>
        </p:nvSpPr>
        <p:spPr>
          <a:xfrm>
            <a:off x="8137185" y="3572878"/>
            <a:ext cx="3825319" cy="23360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EIC Resource Review Board </a:t>
            </a:r>
            <a:r>
              <a:rPr lang="en-US" dirty="0"/>
              <a:t>Meetings in Rome in May 2024 and at BNL in Oct. 2024</a:t>
            </a:r>
            <a:r>
              <a:rPr lang="en-US" b="1" dirty="0"/>
              <a:t>. </a:t>
            </a:r>
            <a:r>
              <a:rPr lang="en-US" dirty="0"/>
              <a:t>Strong participation from </a:t>
            </a:r>
            <a:r>
              <a:rPr lang="en-US" b="1" dirty="0"/>
              <a:t>Canada, Czech Republic, France, India, Israel, Italy, Japan, Poland, South Korea, United Kingdom, </a:t>
            </a:r>
            <a:r>
              <a:rPr lang="en-US" dirty="0"/>
              <a:t>and</a:t>
            </a:r>
            <a:r>
              <a:rPr lang="en-US" b="1" dirty="0"/>
              <a:t> Taiwan. </a:t>
            </a:r>
            <a:r>
              <a:rPr lang="en-US" dirty="0">
                <a:cs typeface="Arial"/>
              </a:rPr>
              <a:t>Recent meeting held in Prague in June 2025.</a:t>
            </a:r>
            <a:endParaRPr lang="en-US" sz="1600" dirty="0">
              <a:cs typeface="Arial"/>
            </a:endParaRPr>
          </a:p>
        </p:txBody>
      </p:sp>
      <p:pic>
        <p:nvPicPr>
          <p:cNvPr id="17" name="Picture 16" descr="A person signing a document&#10;&#10;Description automatically generated">
            <a:extLst>
              <a:ext uri="{FF2B5EF4-FFF2-40B4-BE49-F238E27FC236}">
                <a16:creationId xmlns:a16="http://schemas.microsoft.com/office/drawing/2014/main" id="{7C2D47DD-8891-48D7-934C-45F460E2CE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035" y="981576"/>
            <a:ext cx="3341012" cy="21538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9D9BE14-71BD-4712-B06F-75B39E4F12E3}"/>
              </a:ext>
            </a:extLst>
          </p:cNvPr>
          <p:cNvSpPr txBox="1"/>
          <p:nvPr/>
        </p:nvSpPr>
        <p:spPr>
          <a:xfrm>
            <a:off x="194927" y="6121862"/>
            <a:ext cx="11994038" cy="400110"/>
          </a:xfrm>
          <a:prstGeom prst="rect">
            <a:avLst/>
          </a:prstGeom>
          <a:solidFill>
            <a:schemeClr val="tx2"/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In-kind contribution goals represent ~30% of the Detector and ~5% of the Accelerator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1E2858-49F6-4D5B-A79F-349F1EDC8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1611" y="942535"/>
            <a:ext cx="3780893" cy="245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336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CDD15D-DA34-E710-1D1A-88BCF9D62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EIC is a unique, high-energy, high-luminosity, polarized beam collider that will be one of the most challenging and exciting accelerator complexes ever built – the only new collider in the next decades.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All EIC design elements are progressing well!</a:t>
            </a:r>
            <a:endParaRPr lang="en-US" sz="240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Some project scope </a:t>
            </a:r>
            <a:r>
              <a:rPr lang="en-US" dirty="0"/>
              <a:t>is well developed, designs are mature,</a:t>
            </a:r>
            <a:r>
              <a:rPr lang="en-US" b="1" dirty="0"/>
              <a:t> ready to be executed as Long-lead procurements</a:t>
            </a:r>
          </a:p>
          <a:p>
            <a:pPr marL="574675" lvl="1" indent="-342900"/>
            <a:r>
              <a:rPr lang="en-US" b="1" dirty="0"/>
              <a:t>Implementing sub-projects as our scope delivery strategy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made several project design decisions to increase the design maturity and decrease risks.</a:t>
            </a:r>
            <a:endParaRPr lang="en-US" dirty="0">
              <a:cs typeface="Arial"/>
            </a:endParaRPr>
          </a:p>
          <a:p>
            <a:pPr lvl="2"/>
            <a:r>
              <a:rPr lang="en-US" sz="2200" dirty="0"/>
              <a:t>There is no change to the current preliminary performance parameters and no change to the EIC cost objective.</a:t>
            </a:r>
            <a:endParaRPr lang="en-US" sz="2200" dirty="0">
              <a:cs typeface="Arial"/>
            </a:endParaRPr>
          </a:p>
          <a:p>
            <a:pPr marL="342900" indent="-342900"/>
            <a:r>
              <a:rPr lang="en-US" sz="2800" dirty="0">
                <a:solidFill>
                  <a:srgbClr val="009051"/>
                </a:solidFill>
              </a:rPr>
              <a:t>We understand what we need to build in order to deliver the EIC!</a:t>
            </a:r>
            <a:r>
              <a:rPr lang="en-US" sz="2800" dirty="0"/>
              <a:t> </a:t>
            </a:r>
            <a:endParaRPr lang="en-US" sz="2800" dirty="0">
              <a:cs typeface="Arial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9CBFB0-06CA-DC7C-C659-6BCF09092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914289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nature, night sky&#10;&#10;AI-generated content may be incorrect.">
            <a:extLst>
              <a:ext uri="{FF2B5EF4-FFF2-40B4-BE49-F238E27FC236}">
                <a16:creationId xmlns:a16="http://schemas.microsoft.com/office/drawing/2014/main" id="{B904E4CD-6220-3477-E19C-3C1DDBFDC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503" y="803786"/>
            <a:ext cx="8984226" cy="552875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9369ABF-6E5F-D218-952C-6F3430E1B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0691" y="2787261"/>
            <a:ext cx="7427827" cy="64173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EIC at Brookhaven National Lab</a:t>
            </a:r>
          </a:p>
        </p:txBody>
      </p:sp>
    </p:spTree>
    <p:extLst>
      <p:ext uri="{BB962C8B-B14F-4D97-AF65-F5344CB8AC3E}">
        <p14:creationId xmlns:p14="http://schemas.microsoft.com/office/powerpoint/2010/main" val="1445650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8E4B3DD-F109-7686-CFEF-A20D116F8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4106" y="96252"/>
            <a:ext cx="6246564" cy="624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11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6F7FCC3-73EE-3897-F188-02D52EA51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8934" y="3291376"/>
            <a:ext cx="4553675" cy="3159957"/>
          </a:xfrm>
          <a:prstGeom prst="rect">
            <a:avLst/>
          </a:prstGeom>
          <a:effectLst/>
        </p:spPr>
      </p:pic>
      <p:sp>
        <p:nvSpPr>
          <p:cNvPr id="128" name="Google Shape;128;p34"/>
          <p:cNvSpPr txBox="1">
            <a:spLocks noGrp="1"/>
          </p:cNvSpPr>
          <p:nvPr>
            <p:ph type="title"/>
          </p:nvPr>
        </p:nvSpPr>
        <p:spPr>
          <a:xfrm>
            <a:off x="461964" y="1"/>
            <a:ext cx="11499233" cy="81486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rgbClr val="30519D"/>
              </a:buClr>
              <a:buSzPts val="2700"/>
            </a:pPr>
            <a:r>
              <a:rPr lang="en" dirty="0"/>
              <a:t>EIC Accelerator Performance Requirements</a:t>
            </a:r>
            <a:endParaRPr dirty="0"/>
          </a:p>
        </p:txBody>
      </p:sp>
      <p:pic>
        <p:nvPicPr>
          <p:cNvPr id="131" name="Google Shape;131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25369" y="4512001"/>
            <a:ext cx="1980803" cy="5229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5BC00C-37F5-8011-20E5-3EB19B9FD8B2}"/>
              </a:ext>
            </a:extLst>
          </p:cNvPr>
          <p:cNvSpPr txBox="1"/>
          <p:nvPr/>
        </p:nvSpPr>
        <p:spPr>
          <a:xfrm>
            <a:off x="8476191" y="5490975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EIC peak luminosities (CDR)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BBDB4-6FF0-5C02-11E8-3BD09A2C1823}"/>
              </a:ext>
            </a:extLst>
          </p:cNvPr>
          <p:cNvSpPr txBox="1"/>
          <p:nvPr/>
        </p:nvSpPr>
        <p:spPr>
          <a:xfrm>
            <a:off x="8287310" y="5028779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5x41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55E2A0-CB36-CC25-C3E7-05F10370D588}"/>
              </a:ext>
            </a:extLst>
          </p:cNvPr>
          <p:cNvSpPr txBox="1"/>
          <p:nvPr/>
        </p:nvSpPr>
        <p:spPr>
          <a:xfrm>
            <a:off x="8057628" y="3970123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5x100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7B7451-FFD6-BE34-C6D4-0B3FA3C9B28C}"/>
              </a:ext>
            </a:extLst>
          </p:cNvPr>
          <p:cNvSpPr txBox="1"/>
          <p:nvPr/>
        </p:nvSpPr>
        <p:spPr>
          <a:xfrm>
            <a:off x="9083177" y="4139400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10x100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D2E19E-AC9F-B12D-4B41-34BD1B78F2FC}"/>
              </a:ext>
            </a:extLst>
          </p:cNvPr>
          <p:cNvSpPr txBox="1"/>
          <p:nvPr/>
        </p:nvSpPr>
        <p:spPr>
          <a:xfrm>
            <a:off x="10429377" y="3415941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10x275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0207F6-F1ED-32BD-AB7D-3A11EB9C97A3}"/>
              </a:ext>
            </a:extLst>
          </p:cNvPr>
          <p:cNvSpPr txBox="1"/>
          <p:nvPr/>
        </p:nvSpPr>
        <p:spPr>
          <a:xfrm>
            <a:off x="11169396" y="4160516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18x275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079DF850-91EE-262F-66FB-1C2407C720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1238186"/>
              </p:ext>
            </p:extLst>
          </p:nvPr>
        </p:nvGraphicFramePr>
        <p:xfrm>
          <a:off x="422637" y="4669852"/>
          <a:ext cx="3613637" cy="769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145960" imgH="457200" progId="Equation.DSMT4">
                  <p:embed/>
                </p:oleObj>
              </mc:Choice>
              <mc:Fallback>
                <p:oleObj name="Equation" r:id="rId5" imgW="2145960" imgH="45720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079DF850-91EE-262F-66FB-1C2407C720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2637" y="4669852"/>
                        <a:ext cx="3613637" cy="7692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7F3A160-D798-B01C-1818-068FCF932C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9491909"/>
              </p:ext>
            </p:extLst>
          </p:nvPr>
        </p:nvGraphicFramePr>
        <p:xfrm>
          <a:off x="4438112" y="4850236"/>
          <a:ext cx="2276827" cy="32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587240" imgH="228600" progId="Equation.DSMT4">
                  <p:embed/>
                </p:oleObj>
              </mc:Choice>
              <mc:Fallback>
                <p:oleObj name="Equation" r:id="rId7" imgW="1587240" imgH="22860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C7F3A160-D798-B01C-1818-068FCF932C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38112" y="4850236"/>
                        <a:ext cx="2276827" cy="327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4FBDF9CB-BEE0-712D-4F2A-363F23F8543F}"/>
              </a:ext>
            </a:extLst>
          </p:cNvPr>
          <p:cNvSpPr txBox="1"/>
          <p:nvPr/>
        </p:nvSpPr>
        <p:spPr>
          <a:xfrm>
            <a:off x="541454" y="4160516"/>
            <a:ext cx="617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Bunch charges: 28 </a:t>
            </a:r>
            <a:r>
              <a:rPr lang="en-US" err="1"/>
              <a:t>nC</a:t>
            </a:r>
            <a:r>
              <a:rPr lang="en-US"/>
              <a:t> (10 GeV, e) and 11 </a:t>
            </a:r>
            <a:r>
              <a:rPr lang="en-US" err="1"/>
              <a:t>nC</a:t>
            </a:r>
            <a:r>
              <a:rPr lang="en-US"/>
              <a:t> (275 GeV, p)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80533B7-D90A-D144-CA0C-E42BB8095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6" y="908852"/>
            <a:ext cx="7302449" cy="2505989"/>
          </a:xfrm>
        </p:spPr>
        <p:txBody>
          <a:bodyPr/>
          <a:lstStyle/>
          <a:p>
            <a:r>
              <a:rPr lang="en-US" dirty="0"/>
              <a:t>Center-of-mass energies: ~20 to ~140 GeV (e-p)</a:t>
            </a:r>
          </a:p>
          <a:p>
            <a:r>
              <a:rPr lang="en-US" dirty="0"/>
              <a:t>High degree of beam polarization: ~70%</a:t>
            </a:r>
          </a:p>
          <a:p>
            <a:r>
              <a:rPr lang="en-US" dirty="0"/>
              <a:t>Availability of ion beams: from proton to Pb</a:t>
            </a:r>
          </a:p>
          <a:p>
            <a:r>
              <a:rPr lang="en-US" dirty="0"/>
              <a:t>Luminosity: 10</a:t>
            </a:r>
            <a:r>
              <a:rPr lang="en-US" baseline="30000" dirty="0"/>
              <a:t>33</a:t>
            </a:r>
            <a:r>
              <a:rPr lang="en-US" dirty="0"/>
              <a:t> – 10</a:t>
            </a:r>
            <a:r>
              <a:rPr lang="en-US" baseline="30000" dirty="0"/>
              <a:t>34 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sec</a:t>
            </a:r>
            <a:r>
              <a:rPr lang="en-US" baseline="30000" dirty="0"/>
              <a:t>-1</a:t>
            </a:r>
            <a:endParaRPr lang="en-US" dirty="0"/>
          </a:p>
          <a:p>
            <a:r>
              <a:rPr lang="en-US" dirty="0"/>
              <a:t>Possibly more than one IR</a:t>
            </a:r>
          </a:p>
        </p:txBody>
      </p:sp>
      <p:pic>
        <p:nvPicPr>
          <p:cNvPr id="14" name="Picture 13" descr="A picture containing text, clipart&#10;&#10;AI-generated content may be incorrect.">
            <a:extLst>
              <a:ext uri="{FF2B5EF4-FFF2-40B4-BE49-F238E27FC236}">
                <a16:creationId xmlns:a16="http://schemas.microsoft.com/office/drawing/2014/main" id="{7B0F7F50-3F3D-5C39-5EE6-66B4DF9A82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01659" y="1114871"/>
            <a:ext cx="3037349" cy="9150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68E73A-B1C4-2DC3-6FD9-DFADB8B0F37E}"/>
              </a:ext>
            </a:extLst>
          </p:cNvPr>
          <p:cNvSpPr txBox="1"/>
          <p:nvPr/>
        </p:nvSpPr>
        <p:spPr>
          <a:xfrm>
            <a:off x="422637" y="3073828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91FF"/>
                </a:solidFill>
              </a:rPr>
              <a:t>Based on the 2015 US NSAC Long-Range Plan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A11802-E3F6-5533-BB0E-183018FEB037}"/>
              </a:ext>
            </a:extLst>
          </p:cNvPr>
          <p:cNvSpPr txBox="1"/>
          <p:nvPr/>
        </p:nvSpPr>
        <p:spPr>
          <a:xfrm>
            <a:off x="7282684" y="2339287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of merit:               to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AACED2D3-DA3C-00F1-6778-F61A1F1E4F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2328768"/>
              </p:ext>
            </p:extLst>
          </p:nvPr>
        </p:nvGraphicFramePr>
        <p:xfrm>
          <a:off x="8916008" y="2184618"/>
          <a:ext cx="898265" cy="5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91960" imgH="190440" progId="Equation.DSMT4">
                  <p:embed/>
                </p:oleObj>
              </mc:Choice>
              <mc:Fallback>
                <p:oleObj name="Equation" r:id="rId10" imgW="291960" imgH="19044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AACED2D3-DA3C-00F1-6778-F61A1F1E4F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916008" y="2184618"/>
                        <a:ext cx="898265" cy="585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DE5C8644-07A9-5CD9-D977-E7E92B80A0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03113"/>
              </p:ext>
            </p:extLst>
          </p:nvPr>
        </p:nvGraphicFramePr>
        <p:xfrm>
          <a:off x="10265655" y="2220533"/>
          <a:ext cx="898265" cy="5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91960" imgH="190440" progId="Equation.DSMT4">
                  <p:embed/>
                </p:oleObj>
              </mc:Choice>
              <mc:Fallback>
                <p:oleObj name="Equation" r:id="rId12" imgW="291960" imgH="19044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DE5C8644-07A9-5CD9-D977-E7E92B80A0B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265655" y="2220533"/>
                        <a:ext cx="898265" cy="585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0697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106E4-D4A3-411A-96F9-541611F7D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604" y="110658"/>
            <a:ext cx="10103356" cy="62917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EIC Accelerator Performance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3A1D48-7790-D942-8191-2B3BF4C5EC90}"/>
              </a:ext>
            </a:extLst>
          </p:cNvPr>
          <p:cNvSpPr txBox="1"/>
          <p:nvPr/>
        </p:nvSpPr>
        <p:spPr>
          <a:xfrm>
            <a:off x="663967" y="1166842"/>
            <a:ext cx="11104322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cs typeface="Comic Sans MS"/>
              </a:rPr>
              <a:t>wide </a:t>
            </a:r>
            <a:r>
              <a:rPr lang="en-US" dirty="0">
                <a:solidFill>
                  <a:srgbClr val="0432FF"/>
                </a:solidFill>
                <a:cs typeface="Comic Sans MS"/>
                <a:sym typeface="Wingdings"/>
              </a:rPr>
              <a:t>center-of-mass energy </a:t>
            </a:r>
            <a:r>
              <a:rPr lang="en-US" dirty="0">
                <a:solidFill>
                  <a:srgbClr val="0000FF"/>
                </a:solidFill>
                <a:cs typeface="Comic Sans MS"/>
              </a:rPr>
              <a:t>√s: 20 – 140 GeV 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</a:rPr>
              <a:t>map the out nucleon and nuclei structure from high to low x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endParaRPr lang="en-US" dirty="0">
              <a:cs typeface="Comic Sans MS"/>
            </a:endParaRPr>
          </a:p>
          <a:p>
            <a:r>
              <a:rPr lang="en-US" dirty="0">
                <a:solidFill>
                  <a:srgbClr val="0000FF"/>
                </a:solidFill>
                <a:cs typeface="Comic Sans MS"/>
              </a:rPr>
              <a:t>polarized electron and hadron (p, He-3) beams: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</a:rPr>
              <a:t>access to spin structure of nucleons and nuclei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solidFill>
                  <a:srgbClr val="322F31"/>
                </a:solidFill>
                <a:cs typeface="Comic Sans MS"/>
              </a:rPr>
              <a:t>Spin vehicle to access the spatial and momentum structure of the nucleon in 3d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</a:rPr>
              <a:t>Full specification of initial and final states to probe q-g structure of NN and NNN interaction in light nuclei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endParaRPr lang="en-US" dirty="0">
              <a:solidFill>
                <a:srgbClr val="322F31"/>
              </a:solidFill>
              <a:cs typeface="Comic Sans MS"/>
            </a:endParaRPr>
          </a:p>
          <a:p>
            <a:r>
              <a:rPr lang="en-US" dirty="0">
                <a:solidFill>
                  <a:srgbClr val="0000FF"/>
                </a:solidFill>
                <a:cs typeface="Comic Sans MS"/>
              </a:rPr>
              <a:t>nuclear beams: d to Pb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solidFill>
                  <a:srgbClr val="322F31"/>
                </a:solidFill>
                <a:cs typeface="Comic Sans MS"/>
              </a:rPr>
              <a:t>accessing the highest gluon densities </a:t>
            </a:r>
            <a:r>
              <a:rPr lang="en-US" dirty="0">
                <a:solidFill>
                  <a:srgbClr val="0432FF"/>
                </a:solidFill>
                <a:cs typeface="Comic Sans MS"/>
                <a:sym typeface="Wingdings" pitchFamily="2" charset="2"/>
              </a:rPr>
              <a:t> saturation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  <a:sym typeface="Wingdings" pitchFamily="2" charset="2"/>
              </a:rPr>
              <a:t>quark and gluon </a:t>
            </a:r>
            <a:r>
              <a:rPr lang="en-US" dirty="0">
                <a:cs typeface="Comic Sans MS"/>
              </a:rPr>
              <a:t>interact with a nuclear medium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endParaRPr lang="en-US" dirty="0">
              <a:solidFill>
                <a:srgbClr val="0432FF"/>
              </a:solidFill>
              <a:cs typeface="Comic Sans MS"/>
            </a:endParaRPr>
          </a:p>
          <a:p>
            <a:pPr>
              <a:buClr>
                <a:srgbClr val="0000FF"/>
              </a:buClr>
            </a:pPr>
            <a:r>
              <a:rPr lang="en-US" dirty="0">
                <a:solidFill>
                  <a:srgbClr val="0000FF"/>
                </a:solidFill>
                <a:cs typeface="Comic Sans MS"/>
              </a:rPr>
              <a:t>high luminosity </a:t>
            </a:r>
            <a:r>
              <a:rPr lang="en-US" dirty="0">
                <a:solidFill>
                  <a:srgbClr val="0432FF"/>
                </a:solidFill>
                <a:cs typeface="Arial" panose="020B0604020202020204" pitchFamily="34" charset="0"/>
              </a:rPr>
              <a:t>10</a:t>
            </a:r>
            <a:r>
              <a:rPr lang="en-US" baseline="30000" dirty="0">
                <a:solidFill>
                  <a:srgbClr val="0432FF"/>
                </a:solidFill>
                <a:cs typeface="Arial" panose="020B0604020202020204" pitchFamily="34" charset="0"/>
              </a:rPr>
              <a:t>33</a:t>
            </a:r>
            <a:r>
              <a:rPr lang="en-US" dirty="0">
                <a:solidFill>
                  <a:srgbClr val="0432FF"/>
                </a:solidFill>
                <a:cs typeface="Arial" panose="020B0604020202020204" pitchFamily="34" charset="0"/>
              </a:rPr>
              <a:t>-10</a:t>
            </a:r>
            <a:r>
              <a:rPr lang="en-US" baseline="30000" dirty="0">
                <a:solidFill>
                  <a:srgbClr val="0432FF"/>
                </a:solidFill>
                <a:cs typeface="Arial" panose="020B0604020202020204" pitchFamily="34" charset="0"/>
              </a:rPr>
              <a:t>34 </a:t>
            </a:r>
            <a:r>
              <a:rPr lang="en-US" dirty="0">
                <a:solidFill>
                  <a:srgbClr val="0432FF"/>
                </a:solidFill>
                <a:cs typeface="Arial" panose="020B0604020202020204" pitchFamily="34" charset="0"/>
              </a:rPr>
              <a:t>cm</a:t>
            </a:r>
            <a:r>
              <a:rPr lang="en-US" baseline="30000" dirty="0">
                <a:solidFill>
                  <a:srgbClr val="0432FF"/>
                </a:solidFill>
                <a:cs typeface="Arial" panose="020B0604020202020204" pitchFamily="34" charset="0"/>
              </a:rPr>
              <a:t>-2</a:t>
            </a:r>
            <a:r>
              <a:rPr lang="en-US" dirty="0">
                <a:solidFill>
                  <a:srgbClr val="0432FF"/>
                </a:solidFill>
                <a:cs typeface="Arial" panose="020B0604020202020204" pitchFamily="34" charset="0"/>
              </a:rPr>
              <a:t>s</a:t>
            </a:r>
            <a:r>
              <a:rPr lang="en-US" baseline="30000" dirty="0">
                <a:solidFill>
                  <a:srgbClr val="0432FF"/>
                </a:solidFill>
                <a:cs typeface="Arial" panose="020B0604020202020204" pitchFamily="34" charset="0"/>
              </a:rPr>
              <a:t>-1 </a:t>
            </a:r>
            <a:r>
              <a:rPr lang="en-US" dirty="0">
                <a:solidFill>
                  <a:srgbClr val="0432FF"/>
                </a:solidFill>
                <a:cs typeface="Comic Sans MS"/>
              </a:rPr>
              <a:t>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</a:rPr>
              <a:t>mapping the spatial and momentum structure of nucleons and nuclei in 3d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dirty="0">
                <a:cs typeface="Comic Sans MS"/>
              </a:rPr>
              <a:t>access to rare probes, i.e. </a:t>
            </a:r>
            <a:r>
              <a:rPr lang="en-US" dirty="0" err="1">
                <a:cs typeface="Comic Sans MS"/>
              </a:rPr>
              <a:t>Ws</a:t>
            </a:r>
            <a:endParaRPr lang="en-US" dirty="0">
              <a:cs typeface="Comic Sans MS"/>
            </a:endParaRPr>
          </a:p>
          <a:p>
            <a:pPr>
              <a:buClr>
                <a:srgbClr val="0000FF"/>
              </a:buClr>
            </a:pPr>
            <a:endParaRPr lang="en-US" dirty="0">
              <a:cs typeface="Comic Sans MS"/>
            </a:endParaRPr>
          </a:p>
          <a:p>
            <a:pPr>
              <a:buClr>
                <a:srgbClr val="0000FF"/>
              </a:buClr>
            </a:pPr>
            <a:r>
              <a:rPr lang="en-US" dirty="0">
                <a:solidFill>
                  <a:srgbClr val="3333FF"/>
                </a:solidFill>
                <a:cs typeface="Comic Sans MS"/>
              </a:rPr>
              <a:t>large acceptance (0.2 – 1.3 GeV) through forward focusing IR magnets</a:t>
            </a:r>
          </a:p>
          <a:p>
            <a:pPr marL="285750" indent="-285750">
              <a:buClr>
                <a:srgbClr val="0000FF"/>
              </a:buClr>
              <a:buFont typeface="Wingdings" pitchFamily="2" charset="2"/>
              <a:buChar char="Ø"/>
            </a:pPr>
            <a:r>
              <a:rPr lang="en-US" dirty="0">
                <a:cs typeface="Comic Sans MS"/>
              </a:rPr>
              <a:t>spatial imaging of nucleons and nuclei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endParaRPr lang="en-US" dirty="0">
              <a:cs typeface="Comic Sans M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0B6985-60A8-DC49-82E5-FD3466A47C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2" t="3222" r="2157" b="1000"/>
          <a:stretch/>
        </p:blipFill>
        <p:spPr>
          <a:xfrm>
            <a:off x="7255240" y="719234"/>
            <a:ext cx="2125066" cy="1265060"/>
          </a:xfrm>
          <a:prstGeom prst="rect">
            <a:avLst/>
          </a:prstGeom>
        </p:spPr>
      </p:pic>
      <p:pic>
        <p:nvPicPr>
          <p:cNvPr id="8" name="droppedImage.png">
            <a:extLst>
              <a:ext uri="{FF2B5EF4-FFF2-40B4-BE49-F238E27FC236}">
                <a16:creationId xmlns:a16="http://schemas.microsoft.com/office/drawing/2014/main" id="{83C00716-E7EA-8B49-B01E-82FAAF6EEB3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934177" y="1571062"/>
            <a:ext cx="2967423" cy="1141316"/>
          </a:xfrm>
          <a:prstGeom prst="rect">
            <a:avLst/>
          </a:prstGeom>
          <a:ln w="12700">
            <a:rou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F455D8-1C79-7E44-A42D-07B3CEBC7E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7310" y="3663223"/>
            <a:ext cx="1325228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7BCF27-3EF7-0D40-BABB-779F23AA15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9918" y="3663223"/>
            <a:ext cx="1372981" cy="8064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3E6F94-D2FC-2047-B409-BFAB0883AAB7}"/>
              </a:ext>
            </a:extLst>
          </p:cNvPr>
          <p:cNvSpPr txBox="1"/>
          <p:nvPr/>
        </p:nvSpPr>
        <p:spPr>
          <a:xfrm>
            <a:off x="7238565" y="3338848"/>
            <a:ext cx="163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Comic Sans MS"/>
              </a:rPr>
              <a:t>gluon emission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A7E88D-2BCB-0D4C-9DBD-8E19ED99F88B}"/>
              </a:ext>
            </a:extLst>
          </p:cNvPr>
          <p:cNvSpPr txBox="1"/>
          <p:nvPr/>
        </p:nvSpPr>
        <p:spPr>
          <a:xfrm>
            <a:off x="8722426" y="3701323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80"/>
                </a:solidFill>
                <a:cs typeface="Comic Sans MS"/>
              </a:rPr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F9D7D3-7F44-0442-9E9B-05F8C183DAE3}"/>
              </a:ext>
            </a:extLst>
          </p:cNvPr>
          <p:cNvSpPr txBox="1"/>
          <p:nvPr/>
        </p:nvSpPr>
        <p:spPr>
          <a:xfrm>
            <a:off x="8736108" y="3944448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80"/>
                </a:solidFill>
                <a:cs typeface="Comic Sans MS"/>
              </a:rPr>
              <a:t>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DE855A-6BE9-4A49-97CE-1F5B9B8A6ADF}"/>
              </a:ext>
            </a:extLst>
          </p:cNvPr>
          <p:cNvSpPr txBox="1"/>
          <p:nvPr/>
        </p:nvSpPr>
        <p:spPr>
          <a:xfrm>
            <a:off x="9219756" y="3346807"/>
            <a:ext cx="2143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Comic Sans MS"/>
              </a:rPr>
              <a:t>gluon recombination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A8C499C-1D0B-114A-B20C-A5236E27E4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55777" y="4500081"/>
            <a:ext cx="1817315" cy="1115838"/>
          </a:xfrm>
          <a:prstGeom prst="rect">
            <a:avLst/>
          </a:prstGeom>
        </p:spPr>
      </p:pic>
      <p:pic>
        <p:nvPicPr>
          <p:cNvPr id="24" name="Picture 2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5220E9F-DA25-9245-B863-EB414740C3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7677" y="5400268"/>
            <a:ext cx="2823752" cy="154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48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1526416-ECD9-75D2-BDC8-FAD089F9C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376" y="1128097"/>
            <a:ext cx="5029200" cy="38004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507C1E-4430-4A18-9481-353DDA78C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19437"/>
          </a:xfrm>
        </p:spPr>
        <p:txBody>
          <a:bodyPr>
            <a:normAutofit/>
          </a:bodyPr>
          <a:lstStyle/>
          <a:p>
            <a:r>
              <a:rPr lang="en-US" sz="3200" dirty="0"/>
              <a:t>Luminosity performance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10EC95-4353-39B4-FFA4-F9AD2991F09E}"/>
              </a:ext>
            </a:extLst>
          </p:cNvPr>
          <p:cNvSpPr txBox="1"/>
          <p:nvPr/>
        </p:nvSpPr>
        <p:spPr>
          <a:xfrm>
            <a:off x="720822" y="4985448"/>
            <a:ext cx="1424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ESR fill</a:t>
            </a:r>
          </a:p>
          <a:p>
            <a:r>
              <a:rPr lang="en-US" dirty="0"/>
              <a:t>Detector Off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920ECEC-DA8C-8C58-75C2-9AF22FF0772E}"/>
              </a:ext>
            </a:extLst>
          </p:cNvPr>
          <p:cNvCxnSpPr>
            <a:cxnSpLocks/>
          </p:cNvCxnSpPr>
          <p:nvPr/>
        </p:nvCxnSpPr>
        <p:spPr>
          <a:xfrm flipV="1">
            <a:off x="1191463" y="4588322"/>
            <a:ext cx="377581" cy="4422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E7DFE5C-94C9-533A-AC3A-81D7902E42B2}"/>
              </a:ext>
            </a:extLst>
          </p:cNvPr>
          <p:cNvSpPr txBox="1"/>
          <p:nvPr/>
        </p:nvSpPr>
        <p:spPr>
          <a:xfrm>
            <a:off x="462579" y="799872"/>
            <a:ext cx="6986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“Flat” proton bunches allow for high initial luminosity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B5FC15-DC29-1AFB-462C-52FA69C14799}"/>
              </a:ext>
            </a:extLst>
          </p:cNvPr>
          <p:cNvCxnSpPr/>
          <p:nvPr/>
        </p:nvCxnSpPr>
        <p:spPr>
          <a:xfrm>
            <a:off x="1488403" y="1495888"/>
            <a:ext cx="173702" cy="88102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958260F-78DB-4026-79B2-F720AF7ACBCD}"/>
              </a:ext>
            </a:extLst>
          </p:cNvPr>
          <p:cNvCxnSpPr/>
          <p:nvPr/>
        </p:nvCxnSpPr>
        <p:spPr>
          <a:xfrm>
            <a:off x="1662105" y="2376916"/>
            <a:ext cx="0" cy="22114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E711297-5EC2-33F3-4975-22DD27D6EE73}"/>
              </a:ext>
            </a:extLst>
          </p:cNvPr>
          <p:cNvCxnSpPr>
            <a:cxnSpLocks/>
          </p:cNvCxnSpPr>
          <p:nvPr/>
        </p:nvCxnSpPr>
        <p:spPr>
          <a:xfrm>
            <a:off x="3035930" y="4045529"/>
            <a:ext cx="0" cy="48161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81C0CDC-4DB9-FED5-332F-DC733B43F6D9}"/>
              </a:ext>
            </a:extLst>
          </p:cNvPr>
          <p:cNvSpPr txBox="1"/>
          <p:nvPr/>
        </p:nvSpPr>
        <p:spPr>
          <a:xfrm>
            <a:off x="2333835" y="2595107"/>
            <a:ext cx="2454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Optimal store duration</a:t>
            </a:r>
          </a:p>
          <a:p>
            <a:r>
              <a:rPr lang="en-US" dirty="0"/>
              <a:t>~4 hours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44132F5-41D7-25F8-20E2-01B5F0009BAB}"/>
              </a:ext>
            </a:extLst>
          </p:cNvPr>
          <p:cNvCxnSpPr>
            <a:cxnSpLocks/>
          </p:cNvCxnSpPr>
          <p:nvPr/>
        </p:nvCxnSpPr>
        <p:spPr>
          <a:xfrm flipH="1">
            <a:off x="2327708" y="3157007"/>
            <a:ext cx="582353" cy="7410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9F396546-6B27-96C9-E166-A3C5F099F1D6}"/>
              </a:ext>
            </a:extLst>
          </p:cNvPr>
          <p:cNvGraphicFramePr>
            <a:graphicFrameLocks noGrp="1"/>
          </p:cNvGraphicFramePr>
          <p:nvPr/>
        </p:nvGraphicFramePr>
        <p:xfrm>
          <a:off x="6019576" y="928666"/>
          <a:ext cx="5705012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971">
                  <a:extLst>
                    <a:ext uri="{9D8B030D-6E8A-4147-A177-3AD203B41FA5}">
                      <a16:colId xmlns:a16="http://schemas.microsoft.com/office/drawing/2014/main" val="1039433803"/>
                    </a:ext>
                  </a:extLst>
                </a:gridCol>
                <a:gridCol w="3464041">
                  <a:extLst>
                    <a:ext uri="{9D8B030D-6E8A-4147-A177-3AD203B41FA5}">
                      <a16:colId xmlns:a16="http://schemas.microsoft.com/office/drawing/2014/main" val="1963846982"/>
                    </a:ext>
                  </a:extLst>
                </a:gridCol>
              </a:tblGrid>
              <a:tr h="348776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CoM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Energy (GeV)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Average Lumi (x10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33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(per 4-hour store)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832375"/>
                  </a:ext>
                </a:extLst>
              </a:tr>
              <a:tr h="3487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2866237"/>
                  </a:ext>
                </a:extLst>
              </a:tr>
              <a:tr h="3487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233013"/>
                  </a:ext>
                </a:extLst>
              </a:tr>
              <a:tr h="3487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554416"/>
                  </a:ext>
                </a:extLst>
              </a:tr>
              <a:tr h="3487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742177"/>
                  </a:ext>
                </a:extLst>
              </a:tr>
              <a:tr h="3487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205546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D8F447-063B-F4B7-D098-FF15198C12A0}"/>
              </a:ext>
            </a:extLst>
          </p:cNvPr>
          <p:cNvCxnSpPr/>
          <p:nvPr/>
        </p:nvCxnSpPr>
        <p:spPr>
          <a:xfrm>
            <a:off x="1569044" y="3603871"/>
            <a:ext cx="233529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02E34F8-DDC6-6486-7492-E8BB9E6642E6}"/>
              </a:ext>
            </a:extLst>
          </p:cNvPr>
          <p:cNvSpPr txBox="1"/>
          <p:nvPr/>
        </p:nvSpPr>
        <p:spPr>
          <a:xfrm>
            <a:off x="3657088" y="3266201"/>
            <a:ext cx="1039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Average</a:t>
            </a:r>
          </a:p>
          <a:p>
            <a:r>
              <a:rPr lang="en-US" dirty="0"/>
              <a:t>Lumi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51DB464-69A9-93E4-D218-6B69A241F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3520" y="3450639"/>
            <a:ext cx="4553675" cy="3159957"/>
          </a:xfrm>
          <a:prstGeom prst="rect">
            <a:avLst/>
          </a:prstGeom>
          <a:effectLst/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EF3C5A7-1596-8CC3-2508-6CC6288D4BAD}"/>
              </a:ext>
            </a:extLst>
          </p:cNvPr>
          <p:cNvSpPr txBox="1"/>
          <p:nvPr/>
        </p:nvSpPr>
        <p:spPr>
          <a:xfrm>
            <a:off x="7920777" y="5650238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EIC peak luminosities (CDR)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C42FB1-5556-F83D-AF86-9929A8A92485}"/>
              </a:ext>
            </a:extLst>
          </p:cNvPr>
          <p:cNvSpPr txBox="1"/>
          <p:nvPr/>
        </p:nvSpPr>
        <p:spPr>
          <a:xfrm>
            <a:off x="7731896" y="5188042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5x41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4B8D4E-88A9-8C8D-BF5D-B7EA3F338221}"/>
              </a:ext>
            </a:extLst>
          </p:cNvPr>
          <p:cNvSpPr txBox="1"/>
          <p:nvPr/>
        </p:nvSpPr>
        <p:spPr>
          <a:xfrm>
            <a:off x="7502214" y="4129386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5x100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EDFA66-64C4-2B42-B95E-019F7CFE96A3}"/>
              </a:ext>
            </a:extLst>
          </p:cNvPr>
          <p:cNvSpPr txBox="1"/>
          <p:nvPr/>
        </p:nvSpPr>
        <p:spPr>
          <a:xfrm>
            <a:off x="8527763" y="4298663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10x100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4536A-6433-5EA0-6B3A-1D21ABC7B170}"/>
              </a:ext>
            </a:extLst>
          </p:cNvPr>
          <p:cNvSpPr txBox="1"/>
          <p:nvPr/>
        </p:nvSpPr>
        <p:spPr>
          <a:xfrm>
            <a:off x="9873963" y="3575204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10x275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33291-911C-196B-D28B-9A826A8112A2}"/>
              </a:ext>
            </a:extLst>
          </p:cNvPr>
          <p:cNvSpPr txBox="1"/>
          <p:nvPr/>
        </p:nvSpPr>
        <p:spPr>
          <a:xfrm>
            <a:off x="10613982" y="4319779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18x275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7E72CC-8E5C-6120-12A7-793B693B4797}"/>
              </a:ext>
            </a:extLst>
          </p:cNvPr>
          <p:cNvSpPr txBox="1"/>
          <p:nvPr/>
        </p:nvSpPr>
        <p:spPr>
          <a:xfrm>
            <a:off x="3573327" y="167953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10x275</a:t>
            </a:r>
          </a:p>
        </p:txBody>
      </p:sp>
    </p:spTree>
    <p:extLst>
      <p:ext uri="{BB962C8B-B14F-4D97-AF65-F5344CB8AC3E}">
        <p14:creationId xmlns:p14="http://schemas.microsoft.com/office/powerpoint/2010/main" val="3652139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B9055-1560-E045-CBCF-136827FC0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HERA (1992 – 2007)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8FCAD8-3448-E572-20FB-3B8FA947F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090" y="892991"/>
            <a:ext cx="5016910" cy="45145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E50C59-6192-8A78-81B0-364E0D1B3685}"/>
              </a:ext>
            </a:extLst>
          </p:cNvPr>
          <p:cNvSpPr txBox="1"/>
          <p:nvPr/>
        </p:nvSpPr>
        <p:spPr>
          <a:xfrm>
            <a:off x="230803" y="814866"/>
            <a:ext cx="8373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920 GeV protons (unpolarized)</a:t>
            </a:r>
          </a:p>
          <a:p>
            <a:r>
              <a:rPr lang="en-US" sz="2400" dirty="0"/>
              <a:t>27.5 GeV electrons (self-polarized by </a:t>
            </a:r>
          </a:p>
          <a:p>
            <a:r>
              <a:rPr lang="en-US" sz="2400" dirty="0"/>
              <a:t>the Sokolov-Ternov effect)</a:t>
            </a:r>
          </a:p>
          <a:p>
            <a:endParaRPr lang="en-US" sz="2400" dirty="0"/>
          </a:p>
          <a:p>
            <a:r>
              <a:rPr lang="en-US" sz="2400" dirty="0"/>
              <a:t>HERA peak luminosity: ~5x10</a:t>
            </a:r>
            <a:r>
              <a:rPr lang="en-US" sz="2400" baseline="30000" dirty="0"/>
              <a:t>31</a:t>
            </a:r>
            <a:r>
              <a:rPr lang="en-US" sz="2400" dirty="0"/>
              <a:t> cm</a:t>
            </a:r>
            <a:r>
              <a:rPr lang="en-US" sz="2400" baseline="30000" dirty="0"/>
              <a:t>-2</a:t>
            </a:r>
            <a:r>
              <a:rPr lang="en-US" sz="2400" dirty="0"/>
              <a:t>s</a:t>
            </a:r>
            <a:r>
              <a:rPr lang="en-US" sz="2400" baseline="30000" dirty="0"/>
              <a:t>-1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5C50C-E4E7-768A-6C85-CF8B769DC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598" y="3139760"/>
            <a:ext cx="7088596" cy="3061937"/>
          </a:xfrm>
          <a:ln w="25400">
            <a:solidFill>
              <a:schemeClr val="bg2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The EIC is an electron – ION collider (HERA was an e-p collider)</a:t>
            </a:r>
          </a:p>
          <a:p>
            <a:r>
              <a:rPr lang="en-US" dirty="0">
                <a:solidFill>
                  <a:srgbClr val="0070C0"/>
                </a:solidFill>
              </a:rPr>
              <a:t>Variable </a:t>
            </a:r>
            <a:r>
              <a:rPr lang="en-US" dirty="0" err="1">
                <a:solidFill>
                  <a:srgbClr val="0070C0"/>
                </a:solidFill>
              </a:rPr>
              <a:t>CoM</a:t>
            </a:r>
            <a:r>
              <a:rPr lang="en-US" dirty="0">
                <a:solidFill>
                  <a:srgbClr val="0070C0"/>
                </a:solidFill>
              </a:rPr>
              <a:t> energy (HERA was a fixed-energy collider)</a:t>
            </a:r>
          </a:p>
          <a:p>
            <a:r>
              <a:rPr lang="en-US" dirty="0">
                <a:solidFill>
                  <a:srgbClr val="0070C0"/>
                </a:solidFill>
              </a:rPr>
              <a:t>EIC beams are polarized, starting from the source (HERA was not)</a:t>
            </a:r>
          </a:p>
          <a:p>
            <a:r>
              <a:rPr lang="en-US" dirty="0">
                <a:solidFill>
                  <a:srgbClr val="0070C0"/>
                </a:solidFill>
              </a:rPr>
              <a:t>New modern particle detector </a:t>
            </a:r>
          </a:p>
          <a:p>
            <a:r>
              <a:rPr lang="en-US" dirty="0">
                <a:solidFill>
                  <a:srgbClr val="0070C0"/>
                </a:solidFill>
              </a:rPr>
              <a:t>EIC luminosity is a factor of ~200 higher</a:t>
            </a:r>
          </a:p>
        </p:txBody>
      </p:sp>
    </p:spTree>
    <p:extLst>
      <p:ext uri="{BB962C8B-B14F-4D97-AF65-F5344CB8AC3E}">
        <p14:creationId xmlns:p14="http://schemas.microsoft.com/office/powerpoint/2010/main" val="3936283276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Widescreen_0923" id="{B3C6C6E8-A343-9F46-9C14-8D262507CB52}" vid="{B0F72776-BFD3-D14D-97CB-9DB1BA4DAE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D70558AC79641AC36496E6FEE9A6E" ma:contentTypeVersion="4" ma:contentTypeDescription="Create a new document." ma:contentTypeScope="" ma:versionID="c836d54df9ad875ddbfe2777157cbad1">
  <xsd:schema xmlns:xsd="http://www.w3.org/2001/XMLSchema" xmlns:xs="http://www.w3.org/2001/XMLSchema" xmlns:p="http://schemas.microsoft.com/office/2006/metadata/properties" xmlns:ns2="7598c3d8-57a9-49d9-87da-8d2ac3199484" targetNamespace="http://schemas.microsoft.com/office/2006/metadata/properties" ma:root="true" ma:fieldsID="a1dcfe6a7be53e253488c469644543b2" ns2:_="">
    <xsd:import namespace="7598c3d8-57a9-49d9-87da-8d2ac31994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98c3d8-57a9-49d9-87da-8d2ac31994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BF2917-0BE1-49A1-BA87-237FD735D308}">
  <ds:schemaRefs>
    <ds:schemaRef ds:uri="7598c3d8-57a9-49d9-87da-8d2ac319948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65637A3-DEB1-4C7D-9F81-D2184D65C3B4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metadata/properties"/>
    <ds:schemaRef ds:uri="7598c3d8-57a9-49d9-87da-8d2ac3199484"/>
    <ds:schemaRef ds:uri="http://purl.org/dc/terms/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F209D19-ECD3-440E-A44C-BD3D2F2668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 Long Lead Procurement Widescreen PPT Template</Template>
  <TotalTime>11102</TotalTime>
  <Words>3344</Words>
  <Application>Microsoft Office PowerPoint</Application>
  <PresentationFormat>Widescreen</PresentationFormat>
  <Paragraphs>582</Paragraphs>
  <Slides>35</Slides>
  <Notes>3</Notes>
  <HiddenSlides>0</HiddenSlides>
  <MMClips>1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50" baseType="lpstr">
      <vt:lpstr>Cambria Math</vt:lpstr>
      <vt:lpstr>MS Mincho</vt:lpstr>
      <vt:lpstr>Wingdings</vt:lpstr>
      <vt:lpstr>Calibri Light</vt:lpstr>
      <vt:lpstr>Arial</vt:lpstr>
      <vt:lpstr>ＭＳ Ｐゴシック</vt:lpstr>
      <vt:lpstr>Calibri</vt:lpstr>
      <vt:lpstr>Aptos</vt:lpstr>
      <vt:lpstr>Arial Narrow</vt:lpstr>
      <vt:lpstr>TimesNewRomanPSMT</vt:lpstr>
      <vt:lpstr>Comic Sans MS</vt:lpstr>
      <vt:lpstr>Adobe Thai</vt:lpstr>
      <vt:lpstr>Helvetica</vt:lpstr>
      <vt:lpstr>BNL</vt:lpstr>
      <vt:lpstr>Equation</vt:lpstr>
      <vt:lpstr>Electron-Ion Collider</vt:lpstr>
      <vt:lpstr>Compelling EIC Science Case </vt:lpstr>
      <vt:lpstr>EIC Scientific Case Built Over Decades</vt:lpstr>
      <vt:lpstr>EIC at Brookhaven National Lab</vt:lpstr>
      <vt:lpstr>PowerPoint Presentation</vt:lpstr>
      <vt:lpstr>EIC Accelerator Performance Requirements</vt:lpstr>
      <vt:lpstr>EIC Accelerator Performance</vt:lpstr>
      <vt:lpstr>Luminosity performance</vt:lpstr>
      <vt:lpstr>HERA (1992 – 2007)</vt:lpstr>
      <vt:lpstr>HERA vs EIC: key parameters</vt:lpstr>
      <vt:lpstr>Key EIC accelerator concepts</vt:lpstr>
      <vt:lpstr>Key EIC Accelerator Technology Areas </vt:lpstr>
      <vt:lpstr>From RHIC to EIC</vt:lpstr>
      <vt:lpstr> From RHIC (yellow ring) to EIC HSR</vt:lpstr>
      <vt:lpstr>Beam Energy and Average Orbit Radius in the HSR</vt:lpstr>
      <vt:lpstr>The 41-GeV ‘bypass’ </vt:lpstr>
      <vt:lpstr>EIC hadron beam cooling</vt:lpstr>
      <vt:lpstr>Low-energy Cooler Concept</vt:lpstr>
      <vt:lpstr>EIC Low Energy Cooler Parameters</vt:lpstr>
      <vt:lpstr>Flat Beam Acceleration Experiment in RHIC </vt:lpstr>
      <vt:lpstr>Conventional stochastic cooling at collisions</vt:lpstr>
      <vt:lpstr>Possible EIC upgrade: proton cooling at collisions</vt:lpstr>
      <vt:lpstr>“Cooling” force for a proton at the center of the electron beam  </vt:lpstr>
      <vt:lpstr>Main challenges of the CEC method</vt:lpstr>
      <vt:lpstr>EIC Electron Storage Ring</vt:lpstr>
      <vt:lpstr>Electron polarization loss in the ESR</vt:lpstr>
      <vt:lpstr>PowerPoint Presentation</vt:lpstr>
      <vt:lpstr>Electron Injector</vt:lpstr>
      <vt:lpstr>Electron Injector</vt:lpstr>
      <vt:lpstr>Present EIC Concept (2025)</vt:lpstr>
      <vt:lpstr>EIC Project: Critical Decisions and Plans </vt:lpstr>
      <vt:lpstr>Subproject Strategy</vt:lpstr>
      <vt:lpstr>Proposal for EIC Science Program in the First Years </vt:lpstr>
      <vt:lpstr>PowerPoint Presentation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&lt;LLP WBS – LLP Description&gt; CD-3A Director’s Review</dc:title>
  <dc:subject/>
  <dc:creator>ksmith@bnl.gov</dc:creator>
  <cp:keywords/>
  <dc:description/>
  <cp:lastModifiedBy>Nagaitsev, Sergei</cp:lastModifiedBy>
  <cp:revision>18</cp:revision>
  <cp:lastPrinted>2025-05-29T15:54:00Z</cp:lastPrinted>
  <dcterms:created xsi:type="dcterms:W3CDTF">2023-09-12T20:43:32Z</dcterms:created>
  <dcterms:modified xsi:type="dcterms:W3CDTF">2025-10-27T02:11:00Z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0x01010064DC25A386985D4D9C8290A9164CEF14</vt:lpwstr>
  </property>
</Properties>
</file>