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ov" ContentType="video/quicktime"/>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5" r:id="rId2"/>
  </p:sldMasterIdLst>
  <p:notesMasterIdLst>
    <p:notesMasterId r:id="rId31"/>
  </p:notesMasterIdLst>
  <p:sldIdLst>
    <p:sldId id="256" r:id="rId3"/>
    <p:sldId id="798" r:id="rId4"/>
    <p:sldId id="273" r:id="rId5"/>
    <p:sldId id="794" r:id="rId6"/>
    <p:sldId id="958" r:id="rId7"/>
    <p:sldId id="945" r:id="rId8"/>
    <p:sldId id="956" r:id="rId9"/>
    <p:sldId id="2412" r:id="rId10"/>
    <p:sldId id="959" r:id="rId11"/>
    <p:sldId id="965" r:id="rId12"/>
    <p:sldId id="2382" r:id="rId13"/>
    <p:sldId id="3947" r:id="rId14"/>
    <p:sldId id="286" r:id="rId15"/>
    <p:sldId id="2413" r:id="rId16"/>
    <p:sldId id="909" r:id="rId17"/>
    <p:sldId id="275" r:id="rId18"/>
    <p:sldId id="937" r:id="rId19"/>
    <p:sldId id="967" r:id="rId20"/>
    <p:sldId id="976" r:id="rId21"/>
    <p:sldId id="968" r:id="rId22"/>
    <p:sldId id="2386" r:id="rId23"/>
    <p:sldId id="2375" r:id="rId24"/>
    <p:sldId id="983" r:id="rId25"/>
    <p:sldId id="952" r:id="rId26"/>
    <p:sldId id="829" r:id="rId27"/>
    <p:sldId id="831" r:id="rId28"/>
    <p:sldId id="415" r:id="rId29"/>
    <p:sldId id="957" r:id="rId3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3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432FF"/>
    <a:srgbClr val="FF9300"/>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2351" autoAdjust="0"/>
    <p:restoredTop sz="96208" autoAdjust="0"/>
  </p:normalViewPr>
  <p:slideViewPr>
    <p:cSldViewPr snapToGrid="0" snapToObjects="1">
      <p:cViewPr varScale="1">
        <p:scale>
          <a:sx n="171" d="100"/>
          <a:sy n="171" d="100"/>
        </p:scale>
        <p:origin x="672" y="168"/>
      </p:cViewPr>
      <p:guideLst>
        <p:guide orient="horz" pos="1620"/>
        <p:guide pos="2833"/>
      </p:guideLst>
    </p:cSldViewPr>
  </p:slideViewPr>
  <p:outlineViewPr>
    <p:cViewPr>
      <p:scale>
        <a:sx n="33" d="100"/>
        <a:sy n="33" d="100"/>
      </p:scale>
      <p:origin x="0" y="-20328"/>
    </p:cViewPr>
  </p:outlin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DEF232-A834-1A41-B4C4-89645D8CACAC}" type="datetimeFigureOut">
              <a:rPr lang="en-US" smtClean="0"/>
              <a:t>10/27/25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D3E553-289F-9C46-952C-1A0272FADA69}" type="slidenum">
              <a:rPr lang="en-US" smtClean="0"/>
              <a:t>‹#›</a:t>
            </a:fld>
            <a:endParaRPr lang="en-US"/>
          </a:p>
        </p:txBody>
      </p:sp>
    </p:spTree>
    <p:extLst>
      <p:ext uri="{BB962C8B-B14F-4D97-AF65-F5344CB8AC3E}">
        <p14:creationId xmlns:p14="http://schemas.microsoft.com/office/powerpoint/2010/main" val="9843422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88C628B3-43A0-BC43-AB02-3388E1931637}" type="slidenum">
              <a:rPr lang="en-US"/>
              <a:pPr/>
              <a:t>3</a:t>
            </a:fld>
            <a:endParaRPr lang="en-US" dirty="0"/>
          </a:p>
        </p:txBody>
      </p:sp>
      <p:sp>
        <p:nvSpPr>
          <p:cNvPr id="30723" name="Rectangle 2"/>
          <p:cNvSpPr>
            <a:spLocks noGrp="1" noRot="1" noChangeAspect="1" noChangeArrowheads="1" noTextEdit="1"/>
          </p:cNvSpPr>
          <p:nvPr>
            <p:ph type="sldImg"/>
          </p:nvPr>
        </p:nvSpPr>
        <p:spPr>
          <a:xfrm>
            <a:off x="381000" y="685800"/>
            <a:ext cx="6096000" cy="3429000"/>
          </a:xfrm>
          <a:ln/>
        </p:spPr>
        <p:txBody>
          <a:bodyPr/>
          <a:lstStyle/>
          <a:p>
            <a:endParaRPr lang="en-US"/>
          </a:p>
        </p:txBody>
      </p:sp>
      <p:sp>
        <p:nvSpPr>
          <p:cNvPr id="30724" name="Rectangle 3"/>
          <p:cNvSpPr>
            <a:spLocks noGrp="1" noChangeArrowheads="1"/>
          </p:cNvSpPr>
          <p:nvPr>
            <p:ph type="body" idx="1"/>
          </p:nvPr>
        </p:nvSpPr>
        <p:spPr>
          <a:noFill/>
          <a:ln/>
        </p:spPr>
        <p:txBody>
          <a:bodyPr/>
          <a:lstStyle/>
          <a:p>
            <a:pPr eaLnBrk="1" hangingPunct="1"/>
            <a:r>
              <a:rPr lang="en-US" dirty="0">
                <a:latin typeface="Arial" pitchFamily="-111" charset="0"/>
              </a:rPr>
              <a:t>Can it work for a bunched beam? </a:t>
            </a:r>
          </a:p>
          <a:p>
            <a:pPr eaLnBrk="1" hangingPunct="1"/>
            <a:endParaRPr lang="en-US" dirty="0">
              <a:latin typeface="Arial" pitchFamily="-111" charset="0"/>
            </a:endParaRPr>
          </a:p>
        </p:txBody>
      </p:sp>
    </p:spTree>
    <p:extLst>
      <p:ext uri="{BB962C8B-B14F-4D97-AF65-F5344CB8AC3E}">
        <p14:creationId xmlns:p14="http://schemas.microsoft.com/office/powerpoint/2010/main" val="3378164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txBody>
          <a:bodyPr/>
          <a:lstStyle/>
          <a:p>
            <a:endParaRPr lang="en-US"/>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7D3E553-289F-9C46-952C-1A0272FADA69}" type="slidenum">
              <a:rPr lang="en-US" smtClean="0"/>
              <a:t>4</a:t>
            </a:fld>
            <a:endParaRPr lang="en-US"/>
          </a:p>
        </p:txBody>
      </p:sp>
    </p:spTree>
    <p:extLst>
      <p:ext uri="{BB962C8B-B14F-4D97-AF65-F5344CB8AC3E}">
        <p14:creationId xmlns:p14="http://schemas.microsoft.com/office/powerpoint/2010/main" val="713486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27FFC8-E9A6-49B0-AB7E-3E9B8B1274DE}" type="slidenum">
              <a:rPr lang="en-US" smtClean="0"/>
              <a:t>6</a:t>
            </a:fld>
            <a:endParaRPr lang="en-US" dirty="0"/>
          </a:p>
        </p:txBody>
      </p:sp>
    </p:spTree>
    <p:extLst>
      <p:ext uri="{BB962C8B-B14F-4D97-AF65-F5344CB8AC3E}">
        <p14:creationId xmlns:p14="http://schemas.microsoft.com/office/powerpoint/2010/main" val="2841311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27FFC8-E9A6-49B0-AB7E-3E9B8B1274DE}" type="slidenum">
              <a:rPr lang="en-US" smtClean="0"/>
              <a:t>11</a:t>
            </a:fld>
            <a:endParaRPr lang="en-US" dirty="0"/>
          </a:p>
        </p:txBody>
      </p:sp>
    </p:spTree>
    <p:extLst>
      <p:ext uri="{BB962C8B-B14F-4D97-AF65-F5344CB8AC3E}">
        <p14:creationId xmlns:p14="http://schemas.microsoft.com/office/powerpoint/2010/main" val="2671021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C98C7A-E8C0-824F-1C42-F6B68A4156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A89905-2AE7-7BD3-E240-C80ACAD51200}"/>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085253CF-776B-20FB-5873-42CB82D9E5C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4A91CB3-4808-67E1-24C5-AFCD6ED120D6}"/>
              </a:ext>
            </a:extLst>
          </p:cNvPr>
          <p:cNvSpPr>
            <a:spLocks noGrp="1"/>
          </p:cNvSpPr>
          <p:nvPr>
            <p:ph type="sldNum" sz="quarter" idx="5"/>
          </p:nvPr>
        </p:nvSpPr>
        <p:spPr/>
        <p:txBody>
          <a:bodyPr/>
          <a:lstStyle/>
          <a:p>
            <a:fld id="{C127FFC8-E9A6-49B0-AB7E-3E9B8B1274DE}" type="slidenum">
              <a:rPr lang="en-US" smtClean="0"/>
              <a:t>12</a:t>
            </a:fld>
            <a:endParaRPr lang="en-US" dirty="0"/>
          </a:p>
        </p:txBody>
      </p:sp>
    </p:spTree>
    <p:extLst>
      <p:ext uri="{BB962C8B-B14F-4D97-AF65-F5344CB8AC3E}">
        <p14:creationId xmlns:p14="http://schemas.microsoft.com/office/powerpoint/2010/main" val="1265753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txBody>
          <a:bodyPr/>
          <a:lstStyle/>
          <a:p>
            <a:endParaRPr lang="en-US"/>
          </a:p>
        </p:txBody>
      </p:sp>
      <p:sp>
        <p:nvSpPr>
          <p:cNvPr id="3" name="Notes Placeholder 2"/>
          <p:cNvSpPr>
            <a:spLocks noGrp="1"/>
          </p:cNvSpPr>
          <p:nvPr>
            <p:ph type="body" idx="1"/>
          </p:nvPr>
        </p:nvSpPr>
        <p:spPr/>
        <p:txBody>
          <a:bodyPr/>
          <a:lstStyle/>
          <a:p>
            <a:endParaRPr lang="en-US">
              <a:latin typeface="Times New Roman"/>
              <a:cs typeface="Times New Roman"/>
            </a:endParaRPr>
          </a:p>
        </p:txBody>
      </p:sp>
      <p:sp>
        <p:nvSpPr>
          <p:cNvPr id="4" name="Slide Number Placeholder 3"/>
          <p:cNvSpPr>
            <a:spLocks noGrp="1"/>
          </p:cNvSpPr>
          <p:nvPr>
            <p:ph type="sldNum" sz="quarter" idx="10"/>
          </p:nvPr>
        </p:nvSpPr>
        <p:spPr/>
        <p:txBody>
          <a:bodyPr/>
          <a:lstStyle/>
          <a:p>
            <a:fld id="{1BA35DD8-EC9B-BA4D-8381-9F34597E6638}" type="slidenum">
              <a:rPr lang="en-GB" smtClean="0"/>
              <a:pPr/>
              <a:t>14</a:t>
            </a:fld>
            <a:endParaRPr lang="en-GB"/>
          </a:p>
        </p:txBody>
      </p:sp>
    </p:spTree>
    <p:extLst>
      <p:ext uri="{BB962C8B-B14F-4D97-AF65-F5344CB8AC3E}">
        <p14:creationId xmlns:p14="http://schemas.microsoft.com/office/powerpoint/2010/main" val="172617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27FFC8-E9A6-49B0-AB7E-3E9B8B1274DE}" type="slidenum">
              <a:rPr lang="en-US" smtClean="0"/>
              <a:t>18</a:t>
            </a:fld>
            <a:endParaRPr lang="en-US" dirty="0"/>
          </a:p>
        </p:txBody>
      </p:sp>
    </p:spTree>
    <p:extLst>
      <p:ext uri="{BB962C8B-B14F-4D97-AF65-F5344CB8AC3E}">
        <p14:creationId xmlns:p14="http://schemas.microsoft.com/office/powerpoint/2010/main" val="2280504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27FFC8-E9A6-49B0-AB7E-3E9B8B1274DE}" type="slidenum">
              <a:rPr lang="en-US" smtClean="0"/>
              <a:t>19</a:t>
            </a:fld>
            <a:endParaRPr lang="en-US" dirty="0"/>
          </a:p>
        </p:txBody>
      </p:sp>
    </p:spTree>
    <p:extLst>
      <p:ext uri="{BB962C8B-B14F-4D97-AF65-F5344CB8AC3E}">
        <p14:creationId xmlns:p14="http://schemas.microsoft.com/office/powerpoint/2010/main" val="1453803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7870" y="740708"/>
            <a:ext cx="8338930" cy="1790700"/>
          </a:xfrm>
        </p:spPr>
        <p:txBody>
          <a:bodyPr anchor="b">
            <a:normAutofit/>
          </a:bodyPr>
          <a:lstStyle>
            <a:lvl1pPr algn="l">
              <a:defRPr sz="3600" b="1" i="0">
                <a:latin typeface="Times New Roman"/>
                <a:ea typeface="Arial" charset="0"/>
                <a:cs typeface="Times New Roman"/>
              </a:defRPr>
            </a:lvl1pPr>
          </a:lstStyle>
          <a:p>
            <a:r>
              <a:rPr lang="en-US" dirty="0"/>
              <a:t>Click to edit Master title style</a:t>
            </a:r>
          </a:p>
        </p:txBody>
      </p:sp>
      <p:sp>
        <p:nvSpPr>
          <p:cNvPr id="3" name="Subtitle 2"/>
          <p:cNvSpPr>
            <a:spLocks noGrp="1"/>
          </p:cNvSpPr>
          <p:nvPr>
            <p:ph type="subTitle" idx="1"/>
          </p:nvPr>
        </p:nvSpPr>
        <p:spPr>
          <a:xfrm>
            <a:off x="347870" y="2600464"/>
            <a:ext cx="8338930" cy="1241822"/>
          </a:xfrm>
        </p:spPr>
        <p:txBody>
          <a:bodyPr/>
          <a:lstStyle>
            <a:lvl1pPr marL="0" indent="0" algn="l">
              <a:buNone/>
              <a:defRPr sz="1800" b="0" i="0">
                <a:latin typeface="Times New Roman"/>
                <a:ea typeface="Arial" charset="0"/>
                <a:cs typeface="Times New Roman"/>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lide Number Placeholder 8">
            <a:extLst>
              <a:ext uri="{FF2B5EF4-FFF2-40B4-BE49-F238E27FC236}">
                <a16:creationId xmlns:a16="http://schemas.microsoft.com/office/drawing/2014/main" id="{779B32A2-F8BA-D94B-BE8A-6793E4F19C05}"/>
              </a:ext>
            </a:extLst>
          </p:cNvPr>
          <p:cNvSpPr>
            <a:spLocks noGrp="1"/>
          </p:cNvSpPr>
          <p:nvPr>
            <p:ph type="sldNum" sz="quarter" idx="12"/>
          </p:nvPr>
        </p:nvSpPr>
        <p:spPr>
          <a:xfrm>
            <a:off x="3543300" y="4752827"/>
            <a:ext cx="2057400" cy="273844"/>
          </a:xfrm>
        </p:spPr>
        <p:txBody>
          <a:bodyPr/>
          <a:lstStyle/>
          <a:p>
            <a:fld id="{716D9922-87B3-6043-9531-5184EA303DC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pic>
        <p:nvPicPr>
          <p:cNvPr id="5" name="Picture 4" descr="logo_stacked_vert.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8350" y="38479"/>
            <a:ext cx="755650" cy="470733"/>
          </a:xfrm>
          <a:prstGeom prst="rect">
            <a:avLst/>
          </a:prstGeom>
        </p:spPr>
      </p:pic>
    </p:spTree>
    <p:extLst>
      <p:ext uri="{BB962C8B-B14F-4D97-AF65-F5344CB8AC3E}">
        <p14:creationId xmlns:p14="http://schemas.microsoft.com/office/powerpoint/2010/main" val="3157101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7930" y="1282306"/>
            <a:ext cx="834887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337930" y="3442099"/>
            <a:ext cx="8348870" cy="926150"/>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pic>
        <p:nvPicPr>
          <p:cNvPr id="5" name="Picture 4" descr="logo_stacked_vert.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83189" y="4501966"/>
            <a:ext cx="979753" cy="610337"/>
          </a:xfrm>
          <a:prstGeom prst="rect">
            <a:avLst/>
          </a:prstGeom>
        </p:spPr>
      </p:pic>
    </p:spTree>
    <p:extLst>
      <p:ext uri="{BB962C8B-B14F-4D97-AF65-F5344CB8AC3E}">
        <p14:creationId xmlns:p14="http://schemas.microsoft.com/office/powerpoint/2010/main" val="5862235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7809" y="1369219"/>
            <a:ext cx="41148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572000" y="1369219"/>
            <a:ext cx="41148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716D9922-87B3-6043-9531-5184EA303DC1}" type="slidenum">
              <a:rPr lang="en-US" smtClean="0"/>
              <a:t>‹#›</a:t>
            </a:fld>
            <a:endParaRPr lang="en-US"/>
          </a:p>
        </p:txBody>
      </p:sp>
      <p:pic>
        <p:nvPicPr>
          <p:cNvPr id="6" name="Picture 5" descr="logo_stacked_vert.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62700" y="4693119"/>
            <a:ext cx="615950" cy="383707"/>
          </a:xfrm>
          <a:prstGeom prst="rect">
            <a:avLst/>
          </a:prstGeom>
        </p:spPr>
      </p:pic>
    </p:spTree>
    <p:extLst>
      <p:ext uri="{BB962C8B-B14F-4D97-AF65-F5344CB8AC3E}">
        <p14:creationId xmlns:p14="http://schemas.microsoft.com/office/powerpoint/2010/main" val="17830714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7809" y="273846"/>
            <a:ext cx="8158732"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7809" y="1260872"/>
            <a:ext cx="411480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57809" y="1878806"/>
            <a:ext cx="411480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572000" y="1260872"/>
            <a:ext cx="411480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572000" y="1878806"/>
            <a:ext cx="411480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716D9922-87B3-6043-9531-5184EA303DC1}" type="slidenum">
              <a:rPr lang="en-US" smtClean="0"/>
              <a:t>‹#›</a:t>
            </a:fld>
            <a:endParaRPr lang="en-US"/>
          </a:p>
        </p:txBody>
      </p:sp>
      <p:pic>
        <p:nvPicPr>
          <p:cNvPr id="8" name="Picture 7" descr="logo_stacked_vert.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62700" y="4693119"/>
            <a:ext cx="615950" cy="383707"/>
          </a:xfrm>
          <a:prstGeom prst="rect">
            <a:avLst/>
          </a:prstGeom>
        </p:spPr>
      </p:pic>
    </p:spTree>
    <p:extLst>
      <p:ext uri="{BB962C8B-B14F-4D97-AF65-F5344CB8AC3E}">
        <p14:creationId xmlns:p14="http://schemas.microsoft.com/office/powerpoint/2010/main" val="766833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fld id="{716D9922-87B3-6043-9531-5184EA303DC1}" type="slidenum">
              <a:rPr lang="en-US" smtClean="0"/>
              <a:t>‹#›</a:t>
            </a:fld>
            <a:endParaRPr lang="en-US"/>
          </a:p>
        </p:txBody>
      </p:sp>
      <p:pic>
        <p:nvPicPr>
          <p:cNvPr id="4" name="Picture 3" descr="logo_stacked_vert.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62700" y="4693119"/>
            <a:ext cx="615950" cy="383707"/>
          </a:xfrm>
          <a:prstGeom prst="rect">
            <a:avLst/>
          </a:prstGeom>
        </p:spPr>
      </p:pic>
    </p:spTree>
    <p:extLst>
      <p:ext uri="{BB962C8B-B14F-4D97-AF65-F5344CB8AC3E}">
        <p14:creationId xmlns:p14="http://schemas.microsoft.com/office/powerpoint/2010/main" val="24585547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16D9922-87B3-6043-9531-5184EA303DC1}" type="slidenum">
              <a:rPr lang="en-US" smtClean="0"/>
              <a:t>‹#›</a:t>
            </a:fld>
            <a:endParaRPr lang="en-US"/>
          </a:p>
        </p:txBody>
      </p:sp>
    </p:spTree>
    <p:extLst>
      <p:ext uri="{BB962C8B-B14F-4D97-AF65-F5344CB8AC3E}">
        <p14:creationId xmlns:p14="http://schemas.microsoft.com/office/powerpoint/2010/main" val="3385401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p>
            <a:r>
              <a:rPr lang="en-US"/>
              <a:t>Click to edit Master title style</a:t>
            </a:r>
          </a:p>
        </p:txBody>
      </p:sp>
      <p:sp>
        <p:nvSpPr>
          <p:cNvPr id="3" name="Text Placeholder 2"/>
          <p:cNvSpPr>
            <a:spLocks noGrp="1"/>
          </p:cNvSpPr>
          <p:nvPr>
            <p:ph type="body" sz="half" idx="1"/>
          </p:nvPr>
        </p:nvSpPr>
        <p:spPr>
          <a:xfrm>
            <a:off x="457200" y="1200151"/>
            <a:ext cx="4038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noChangeArrowheads="1"/>
          </p:cNvSpPr>
          <p:nvPr>
            <p:ph type="ftr" sz="quarter" idx="11"/>
          </p:nvPr>
        </p:nvSpPr>
        <p:spPr>
          <a:xfrm>
            <a:off x="3124200" y="4683919"/>
            <a:ext cx="2895600" cy="357188"/>
          </a:xfrm>
          <a:prstGeom prst="rect">
            <a:avLst/>
          </a:prstGeom>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14304E9-952C-F240-8AF5-88D2F13AE380}" type="slidenum">
              <a:rPr lang="en-US"/>
              <a:pPr>
                <a:defRPr/>
              </a:pPr>
              <a:t>‹#›</a:t>
            </a:fld>
            <a:endParaRPr lang="en-US"/>
          </a:p>
        </p:txBody>
      </p:sp>
    </p:spTree>
    <p:extLst>
      <p:ext uri="{BB962C8B-B14F-4D97-AF65-F5344CB8AC3E}">
        <p14:creationId xmlns:p14="http://schemas.microsoft.com/office/powerpoint/2010/main" val="398086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7930" y="1282306"/>
            <a:ext cx="834887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337930" y="3442099"/>
            <a:ext cx="8348870" cy="926150"/>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7809" y="1369219"/>
            <a:ext cx="41148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572000" y="1369219"/>
            <a:ext cx="41148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716D9922-87B3-6043-9531-5184EA303DC1}"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7809" y="273846"/>
            <a:ext cx="8158732"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7809" y="1260872"/>
            <a:ext cx="411480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57809" y="1878806"/>
            <a:ext cx="411480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572000" y="1260872"/>
            <a:ext cx="411480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572000" y="1878806"/>
            <a:ext cx="411480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716D9922-87B3-6043-9531-5184EA303DC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fld id="{716D9922-87B3-6043-9531-5184EA303DC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16D9922-87B3-6043-9531-5184EA303D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p>
            <a:r>
              <a:rPr lang="en-US"/>
              <a:t>Click to edit Master title style</a:t>
            </a:r>
          </a:p>
        </p:txBody>
      </p:sp>
      <p:sp>
        <p:nvSpPr>
          <p:cNvPr id="3" name="Text Placeholder 2"/>
          <p:cNvSpPr>
            <a:spLocks noGrp="1"/>
          </p:cNvSpPr>
          <p:nvPr>
            <p:ph type="body" sz="half" idx="1"/>
          </p:nvPr>
        </p:nvSpPr>
        <p:spPr>
          <a:xfrm>
            <a:off x="457200" y="1200151"/>
            <a:ext cx="4038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1143000" y="4786312"/>
            <a:ext cx="2133600" cy="357188"/>
          </a:xfrm>
          <a:prstGeom prst="rect">
            <a:avLst/>
          </a:prstGeom>
          <a:ln/>
        </p:spPr>
        <p:txBody>
          <a:bodyPr/>
          <a:lstStyle>
            <a:lvl1pPr>
              <a:defRPr/>
            </a:lvl1pPr>
          </a:lstStyle>
          <a:p>
            <a:pPr>
              <a:defRPr/>
            </a:pPr>
            <a:endParaRPr lang="en-US" dirty="0"/>
          </a:p>
        </p:txBody>
      </p:sp>
      <p:sp>
        <p:nvSpPr>
          <p:cNvPr id="6" name="Footer Placeholder 5"/>
          <p:cNvSpPr>
            <a:spLocks noGrp="1" noChangeArrowheads="1"/>
          </p:cNvSpPr>
          <p:nvPr>
            <p:ph type="ftr" sz="quarter" idx="11"/>
          </p:nvPr>
        </p:nvSpPr>
        <p:spPr>
          <a:xfrm>
            <a:off x="3124200" y="4683919"/>
            <a:ext cx="2895600" cy="357188"/>
          </a:xfrm>
          <a:prstGeom prst="rect">
            <a:avLst/>
          </a:prstGeom>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714304E9-952C-F240-8AF5-88D2F13AE380}" type="slidenum">
              <a:rPr lang="en-US"/>
              <a:pPr>
                <a:defRPr/>
              </a:pPr>
              <a:t>‹#›</a:t>
            </a:fld>
            <a:endParaRPr lang="en-US" dirty="0"/>
          </a:p>
        </p:txBody>
      </p:sp>
    </p:spTree>
    <p:extLst>
      <p:ext uri="{BB962C8B-B14F-4D97-AF65-F5344CB8AC3E}">
        <p14:creationId xmlns:p14="http://schemas.microsoft.com/office/powerpoint/2010/main" val="2665178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47870" y="740708"/>
            <a:ext cx="8338930" cy="1790700"/>
          </a:xfrm>
        </p:spPr>
        <p:txBody>
          <a:bodyPr anchor="b">
            <a:normAutofit/>
          </a:bodyPr>
          <a:lstStyle>
            <a:lvl1pPr algn="l">
              <a:defRPr sz="3600" b="1" i="0">
                <a:latin typeface="Times New Roman"/>
                <a:ea typeface="Arial" charset="0"/>
                <a:cs typeface="Times New Roman"/>
              </a:defRPr>
            </a:lvl1pPr>
          </a:lstStyle>
          <a:p>
            <a:r>
              <a:rPr lang="en-US"/>
              <a:t>Click to edit Master title style</a:t>
            </a:r>
            <a:endParaRPr lang="en-US" dirty="0"/>
          </a:p>
        </p:txBody>
      </p:sp>
      <p:sp>
        <p:nvSpPr>
          <p:cNvPr id="3" name="Subtitle 2"/>
          <p:cNvSpPr>
            <a:spLocks noGrp="1"/>
          </p:cNvSpPr>
          <p:nvPr>
            <p:ph type="subTitle" idx="1"/>
          </p:nvPr>
        </p:nvSpPr>
        <p:spPr>
          <a:xfrm>
            <a:off x="347870" y="2600464"/>
            <a:ext cx="8338930" cy="1241822"/>
          </a:xfrm>
        </p:spPr>
        <p:txBody>
          <a:bodyPr/>
          <a:lstStyle>
            <a:lvl1pPr marL="0" indent="0" algn="l">
              <a:buNone/>
              <a:defRPr sz="1800" b="0" i="0">
                <a:latin typeface="Times New Roman"/>
                <a:ea typeface="Arial" charset="0"/>
                <a:cs typeface="Times New Roman"/>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2783922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1.jp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7812" y="273846"/>
            <a:ext cx="8328991" cy="99417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357812" y="1369220"/>
            <a:ext cx="8328991" cy="294684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3543300" y="4752827"/>
            <a:ext cx="2057400" cy="273844"/>
          </a:xfrm>
          <a:prstGeom prst="rect">
            <a:avLst/>
          </a:prstGeom>
        </p:spPr>
        <p:txBody>
          <a:bodyPr vert="horz" lIns="91440" tIns="45720" rIns="91440" bIns="45720" rtlCol="0" anchor="ctr"/>
          <a:lstStyle>
            <a:lvl1pPr algn="ctr">
              <a:defRPr sz="900">
                <a:solidFill>
                  <a:schemeClr val="tx1">
                    <a:tint val="75000"/>
                  </a:schemeClr>
                </a:solidFill>
                <a:latin typeface="Times New Roman"/>
                <a:cs typeface="Times New Roman"/>
              </a:defRPr>
            </a:lvl1pPr>
          </a:lstStyle>
          <a:p>
            <a:fld id="{716D9922-87B3-6043-9531-5184EA303DC1}" type="slidenum">
              <a:rPr lang="en-US" smtClean="0"/>
              <a:pPr/>
              <a:t>‹#›</a:t>
            </a:fld>
            <a:endParaRPr lang="en-US"/>
          </a:p>
        </p:txBody>
      </p:sp>
    </p:spTree>
    <p:extLst>
      <p:ext uri="{BB962C8B-B14F-4D97-AF65-F5344CB8AC3E}">
        <p14:creationId xmlns:p14="http://schemas.microsoft.com/office/powerpoint/2010/main" val="7531503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84" r:id="rId8"/>
  </p:sldLayoutIdLst>
  <p:hf hdr="0" ftr="0" dt="0"/>
  <p:txStyles>
    <p:titleStyle>
      <a:lvl1pPr algn="l" defTabSz="685800" rtl="0" eaLnBrk="1" latinLnBrk="0" hangingPunct="1">
        <a:lnSpc>
          <a:spcPct val="90000"/>
        </a:lnSpc>
        <a:spcBef>
          <a:spcPct val="0"/>
        </a:spcBef>
        <a:buNone/>
        <a:defRPr sz="3000" b="1" kern="1200">
          <a:solidFill>
            <a:schemeClr val="tx1"/>
          </a:solidFill>
          <a:latin typeface="Times New Roman"/>
          <a:ea typeface="+mj-ea"/>
          <a:cs typeface="Times New Roman"/>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Times New Roman"/>
          <a:ea typeface="+mn-ea"/>
          <a:cs typeface="Times New Roman"/>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imes New Roman"/>
          <a:ea typeface="+mn-ea"/>
          <a:cs typeface="Times New Roman"/>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imes New Roman"/>
          <a:ea typeface="+mn-ea"/>
          <a:cs typeface="Times New Roman"/>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a:ea typeface="+mn-ea"/>
          <a:cs typeface="Times New Roman"/>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a:ea typeface="+mn-ea"/>
          <a:cs typeface="Times New Roman"/>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pos="288" userDrawn="1">
          <p15:clr>
            <a:srgbClr val="F26B43"/>
          </p15:clr>
        </p15:guide>
        <p15:guide id="4" pos="5472" userDrawn="1">
          <p15:clr>
            <a:srgbClr val="F26B43"/>
          </p15:clr>
        </p15:guide>
        <p15:guide id="5" orient="horz" pos="309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7812" y="273846"/>
            <a:ext cx="8328991" cy="99417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357812" y="1369220"/>
            <a:ext cx="8328991" cy="294684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3543300" y="4752827"/>
            <a:ext cx="2057400" cy="273844"/>
          </a:xfrm>
          <a:prstGeom prst="rect">
            <a:avLst/>
          </a:prstGeom>
        </p:spPr>
        <p:txBody>
          <a:bodyPr vert="horz" lIns="91440" tIns="45720" rIns="91440" bIns="45720" rtlCol="0" anchor="ctr"/>
          <a:lstStyle>
            <a:lvl1pPr algn="ctr">
              <a:defRPr sz="900">
                <a:solidFill>
                  <a:schemeClr val="tx1">
                    <a:tint val="75000"/>
                  </a:schemeClr>
                </a:solidFill>
                <a:latin typeface="Times New Roman"/>
                <a:cs typeface="Times New Roman"/>
              </a:defRPr>
            </a:lvl1pPr>
          </a:lstStyle>
          <a:p>
            <a:fld id="{716D9922-87B3-6043-9531-5184EA303DC1}" type="slidenum">
              <a:rPr lang="en-US" smtClean="0"/>
              <a:pPr/>
              <a:t>‹#›</a:t>
            </a:fld>
            <a:endParaRPr lang="en-US"/>
          </a:p>
        </p:txBody>
      </p:sp>
    </p:spTree>
    <p:extLst>
      <p:ext uri="{BB962C8B-B14F-4D97-AF65-F5344CB8AC3E}">
        <p14:creationId xmlns:p14="http://schemas.microsoft.com/office/powerpoint/2010/main" val="422704823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Lst>
  <p:hf hdr="0" ftr="0" dt="0"/>
  <p:txStyles>
    <p:titleStyle>
      <a:lvl1pPr algn="l" defTabSz="685800" rtl="0" eaLnBrk="1" latinLnBrk="0" hangingPunct="1">
        <a:lnSpc>
          <a:spcPct val="90000"/>
        </a:lnSpc>
        <a:spcBef>
          <a:spcPct val="0"/>
        </a:spcBef>
        <a:buNone/>
        <a:defRPr sz="3000" b="1" kern="1200">
          <a:solidFill>
            <a:schemeClr val="tx1"/>
          </a:solidFill>
          <a:latin typeface="Times New Roman"/>
          <a:ea typeface="+mj-ea"/>
          <a:cs typeface="Times New Roman"/>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Times New Roman"/>
          <a:ea typeface="+mn-ea"/>
          <a:cs typeface="Times New Roman"/>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imes New Roman"/>
          <a:ea typeface="+mn-ea"/>
          <a:cs typeface="Times New Roman"/>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imes New Roman"/>
          <a:ea typeface="+mn-ea"/>
          <a:cs typeface="Times New Roman"/>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a:ea typeface="+mn-ea"/>
          <a:cs typeface="Times New Roman"/>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a:ea typeface="+mn-ea"/>
          <a:cs typeface="Times New Roman"/>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pos="288" userDrawn="1">
          <p15:clr>
            <a:srgbClr val="F26B43"/>
          </p15:clr>
        </p15:guide>
        <p15:guide id="4" pos="5472" userDrawn="1">
          <p15:clr>
            <a:srgbClr val="F26B43"/>
          </p15:clr>
        </p15:guide>
        <p15:guide id="5" orient="horz" pos="3096"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jpeg"/><Relationship Id="rId3" Type="http://schemas.openxmlformats.org/officeDocument/2006/relationships/image" Target="../media/image8.jpeg"/><Relationship Id="rId7" Type="http://schemas.openxmlformats.org/officeDocument/2006/relationships/image" Target="../media/image12.png"/><Relationship Id="rId12" Type="http://schemas.openxmlformats.org/officeDocument/2006/relationships/image" Target="../media/image17.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jpe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JPG"/><Relationship Id="rId4" Type="http://schemas.openxmlformats.org/officeDocument/2006/relationships/image" Target="../media/image9.png"/><Relationship Id="rId9" Type="http://schemas.openxmlformats.org/officeDocument/2006/relationships/image" Target="../media/image14.jpeg"/><Relationship Id="rId14" Type="http://schemas.openxmlformats.org/officeDocument/2006/relationships/image" Target="../media/image19.jpg"/></Relationships>
</file>

<file path=ppt/slides/_rels/slide1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 Id="rId4" Type="http://schemas.openxmlformats.org/officeDocument/2006/relationships/image" Target="../media/image57.emf"/></Relationships>
</file>

<file path=ppt/slides/_rels/slide11.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emf"/><Relationship Id="rId7" Type="http://schemas.openxmlformats.org/officeDocument/2006/relationships/image" Target="../media/image62.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61.png"/><Relationship Id="rId5" Type="http://schemas.openxmlformats.org/officeDocument/2006/relationships/image" Target="../media/image60.png"/><Relationship Id="rId10" Type="http://schemas.openxmlformats.org/officeDocument/2006/relationships/image" Target="../media/image65.png"/><Relationship Id="rId4" Type="http://schemas.openxmlformats.org/officeDocument/2006/relationships/image" Target="../media/image59.png"/><Relationship Id="rId9" Type="http://schemas.openxmlformats.org/officeDocument/2006/relationships/image" Target="../media/image6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67.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66.png"/><Relationship Id="rId5" Type="http://schemas.openxmlformats.org/officeDocument/2006/relationships/image" Target="../media/image19.jpg"/><Relationship Id="rId4"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9.jpeg"/><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71.gif"/><Relationship Id="rId2" Type="http://schemas.openxmlformats.org/officeDocument/2006/relationships/image" Target="../media/image70.gi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73.gif"/><Relationship Id="rId2" Type="http://schemas.openxmlformats.org/officeDocument/2006/relationships/image" Target="../media/image72.gif"/><Relationship Id="rId1" Type="http://schemas.openxmlformats.org/officeDocument/2006/relationships/slideLayout" Target="../slideLayouts/slideLayout2.xml"/><Relationship Id="rId6" Type="http://schemas.openxmlformats.org/officeDocument/2006/relationships/image" Target="../media/image53.emf"/><Relationship Id="rId5" Type="http://schemas.openxmlformats.org/officeDocument/2006/relationships/image" Target="../media/image74.emf"/><Relationship Id="rId4" Type="http://schemas.openxmlformats.org/officeDocument/2006/relationships/oleObject" Target="../embeddings/oleObject6.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75.emf"/><Relationship Id="rId7" Type="http://schemas.openxmlformats.org/officeDocument/2006/relationships/image" Target="../media/image78.w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oleObject" Target="../embeddings/oleObject7.bin"/><Relationship Id="rId5" Type="http://schemas.openxmlformats.org/officeDocument/2006/relationships/image" Target="../media/image77.emf"/><Relationship Id="rId4" Type="http://schemas.openxmlformats.org/officeDocument/2006/relationships/image" Target="../media/image76.tiff"/><Relationship Id="rId9" Type="http://schemas.openxmlformats.org/officeDocument/2006/relationships/image" Target="../media/image79.wmf"/></Relationships>
</file>

<file path=ppt/slides/_rels/slide19.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1.jpeg"/></Relationships>
</file>

<file path=ppt/slides/_rels/slide2.xml.rels><?xml version="1.0" encoding="UTF-8" standalone="yes"?>
<Relationships xmlns="http://schemas.openxmlformats.org/package/2006/relationships"><Relationship Id="rId3" Type="http://schemas.openxmlformats.org/officeDocument/2006/relationships/image" Target="../media/image20.emf"/><Relationship Id="rId7" Type="http://schemas.openxmlformats.org/officeDocument/2006/relationships/image" Target="../media/image24.tiff"/><Relationship Id="rId2" Type="http://schemas.openxmlformats.org/officeDocument/2006/relationships/oleObject" Target="../embeddings/oleObject1.bin"/><Relationship Id="rId1" Type="http://schemas.openxmlformats.org/officeDocument/2006/relationships/slideLayout" Target="../slideLayouts/slideLayout2.xml"/><Relationship Id="rId6" Type="http://schemas.openxmlformats.org/officeDocument/2006/relationships/image" Target="../media/image23.tiff"/><Relationship Id="rId5" Type="http://schemas.openxmlformats.org/officeDocument/2006/relationships/image" Target="../media/image22.tiff"/><Relationship Id="rId4" Type="http://schemas.openxmlformats.org/officeDocument/2006/relationships/image" Target="../media/image21.emf"/></Relationships>
</file>

<file path=ppt/slides/_rels/slide20.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85.gif"/><Relationship Id="rId2" Type="http://schemas.openxmlformats.org/officeDocument/2006/relationships/image" Target="../media/image84.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87.tiff"/><Relationship Id="rId7" Type="http://schemas.openxmlformats.org/officeDocument/2006/relationships/image" Target="../media/image91.png"/><Relationship Id="rId2" Type="http://schemas.openxmlformats.org/officeDocument/2006/relationships/image" Target="../media/image86.tiff"/><Relationship Id="rId1" Type="http://schemas.openxmlformats.org/officeDocument/2006/relationships/slideLayout" Target="../slideLayouts/slideLayout1.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tiff"/></Relationships>
</file>

<file path=ppt/slides/_rels/slide23.xml.rels><?xml version="1.0" encoding="UTF-8" standalone="yes"?>
<Relationships xmlns="http://schemas.openxmlformats.org/package/2006/relationships"><Relationship Id="rId8" Type="http://schemas.openxmlformats.org/officeDocument/2006/relationships/image" Target="../media/image99.tiff"/><Relationship Id="rId3" Type="http://schemas.openxmlformats.org/officeDocument/2006/relationships/image" Target="../media/image94.emf"/><Relationship Id="rId7" Type="http://schemas.openxmlformats.org/officeDocument/2006/relationships/image" Target="../media/image98.png"/><Relationship Id="rId2" Type="http://schemas.openxmlformats.org/officeDocument/2006/relationships/image" Target="../media/image93.png"/><Relationship Id="rId1" Type="http://schemas.openxmlformats.org/officeDocument/2006/relationships/slideLayout" Target="../slideLayouts/slideLayout2.xml"/><Relationship Id="rId6" Type="http://schemas.openxmlformats.org/officeDocument/2006/relationships/image" Target="../media/image97.png"/><Relationship Id="rId5" Type="http://schemas.openxmlformats.org/officeDocument/2006/relationships/image" Target="../media/image96.emf"/><Relationship Id="rId4" Type="http://schemas.openxmlformats.org/officeDocument/2006/relationships/image" Target="../media/image95.jpeg"/></Relationships>
</file>

<file path=ppt/slides/_rels/slide24.xml.rels><?xml version="1.0" encoding="UTF-8" standalone="yes"?>
<Relationships xmlns="http://schemas.openxmlformats.org/package/2006/relationships"><Relationship Id="rId3" Type="http://schemas.openxmlformats.org/officeDocument/2006/relationships/image" Target="../media/image85.gif"/><Relationship Id="rId2" Type="http://schemas.openxmlformats.org/officeDocument/2006/relationships/image" Target="../media/image84.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image" Target="../media/image100.png"/><Relationship Id="rId1" Type="http://schemas.openxmlformats.org/officeDocument/2006/relationships/slideLayout" Target="../slideLayouts/slideLayout6.xml"/><Relationship Id="rId6" Type="http://schemas.openxmlformats.org/officeDocument/2006/relationships/image" Target="../media/image104.png"/><Relationship Id="rId11" Type="http://schemas.openxmlformats.org/officeDocument/2006/relationships/image" Target="../media/image109.png"/><Relationship Id="rId5" Type="http://schemas.openxmlformats.org/officeDocument/2006/relationships/image" Target="../media/image103.png"/><Relationship Id="rId10" Type="http://schemas.openxmlformats.org/officeDocument/2006/relationships/image" Target="../media/image108.png"/><Relationship Id="rId4" Type="http://schemas.openxmlformats.org/officeDocument/2006/relationships/image" Target="../media/image102.png"/><Relationship Id="rId9" Type="http://schemas.openxmlformats.org/officeDocument/2006/relationships/image" Target="../media/image107.png"/></Relationships>
</file>

<file path=ppt/slides/_rels/slide26.xml.rels><?xml version="1.0" encoding="UTF-8" standalone="yes"?>
<Relationships xmlns="http://schemas.openxmlformats.org/package/2006/relationships"><Relationship Id="rId3" Type="http://schemas.openxmlformats.org/officeDocument/2006/relationships/image" Target="../media/image111.emf"/><Relationship Id="rId2" Type="http://schemas.openxmlformats.org/officeDocument/2006/relationships/image" Target="../media/image110.e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12.e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image" Target="../media/image25.png"/><Relationship Id="rId7" Type="http://schemas.openxmlformats.org/officeDocument/2006/relationships/oleObject" Target="../embeddings/oleObject3.bin"/><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27.wmf"/><Relationship Id="rId5" Type="http://schemas.openxmlformats.org/officeDocument/2006/relationships/oleObject" Target="../embeddings/oleObject2.bin"/><Relationship Id="rId10" Type="http://schemas.openxmlformats.org/officeDocument/2006/relationships/image" Target="../media/image29.emf"/><Relationship Id="rId4" Type="http://schemas.openxmlformats.org/officeDocument/2006/relationships/image" Target="../media/image26.jpeg"/><Relationship Id="rId9"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39.emf"/><Relationship Id="rId2" Type="http://schemas.openxmlformats.org/officeDocument/2006/relationships/image" Target="../media/image35.emf"/><Relationship Id="rId1" Type="http://schemas.openxmlformats.org/officeDocument/2006/relationships/slideLayout" Target="../slideLayouts/slideLayout2.xml"/><Relationship Id="rId6" Type="http://schemas.openxmlformats.org/officeDocument/2006/relationships/image" Target="../media/image38.emf"/><Relationship Id="rId5" Type="http://schemas.openxmlformats.org/officeDocument/2006/relationships/image" Target="../media/image37.emf"/><Relationship Id="rId4" Type="http://schemas.openxmlformats.org/officeDocument/2006/relationships/image" Target="../media/image36.emf"/></Relationships>
</file>

<file path=ppt/slides/_rels/slide6.xml.rels><?xml version="1.0" encoding="UTF-8" standalone="yes"?>
<Relationships xmlns="http://schemas.openxmlformats.org/package/2006/relationships"><Relationship Id="rId8" Type="http://schemas.openxmlformats.org/officeDocument/2006/relationships/image" Target="../media/image45.tiff"/><Relationship Id="rId3" Type="http://schemas.openxmlformats.org/officeDocument/2006/relationships/image" Target="../media/image40.emf"/><Relationship Id="rId7" Type="http://schemas.openxmlformats.org/officeDocument/2006/relationships/image" Target="../media/image44.tif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7.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jpg"/><Relationship Id="rId1" Type="http://schemas.openxmlformats.org/officeDocument/2006/relationships/slideLayout" Target="../slideLayouts/slideLayout6.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9.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 Id="rId4" Type="http://schemas.openxmlformats.org/officeDocument/2006/relationships/image" Target="../media/image5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20">
            <a:extLst>
              <a:ext uri="{FF2B5EF4-FFF2-40B4-BE49-F238E27FC236}">
                <a16:creationId xmlns:a16="http://schemas.microsoft.com/office/drawing/2014/main" id="{317EF264-C8A9-984B-83E0-A08917052C06}"/>
              </a:ext>
            </a:extLst>
          </p:cNvPr>
          <p:cNvSpPr>
            <a:spLocks noGrp="1"/>
          </p:cNvSpPr>
          <p:nvPr>
            <p:ph type="sldNum" sz="quarter" idx="12"/>
          </p:nvPr>
        </p:nvSpPr>
        <p:spPr/>
        <p:txBody>
          <a:bodyPr/>
          <a:lstStyle/>
          <a:p>
            <a:fld id="{716D9922-87B3-6043-9531-5184EA303DC1}" type="slidenum">
              <a:rPr lang="en-US" smtClean="0"/>
              <a:t>1</a:t>
            </a:fld>
            <a:endParaRPr lang="en-US" dirty="0"/>
          </a:p>
        </p:txBody>
      </p:sp>
      <p:sp>
        <p:nvSpPr>
          <p:cNvPr id="2" name="Title 1"/>
          <p:cNvSpPr>
            <a:spLocks noGrp="1"/>
          </p:cNvSpPr>
          <p:nvPr>
            <p:ph type="title" idx="4294967295"/>
          </p:nvPr>
        </p:nvSpPr>
        <p:spPr>
          <a:xfrm>
            <a:off x="394882" y="674011"/>
            <a:ext cx="8296007" cy="471342"/>
          </a:xfrm>
        </p:spPr>
        <p:txBody>
          <a:bodyPr>
            <a:noAutofit/>
          </a:bodyPr>
          <a:lstStyle/>
          <a:p>
            <a:pPr algn="ctr"/>
            <a:r>
              <a:rPr lang="en-US" sz="2400" dirty="0">
                <a:solidFill>
                  <a:srgbClr val="000090"/>
                </a:solidFill>
              </a:rPr>
              <a:t>Results of  the Coherent electron Cooling experiment at RHIC</a:t>
            </a:r>
          </a:p>
        </p:txBody>
      </p:sp>
      <p:sp>
        <p:nvSpPr>
          <p:cNvPr id="3" name="Subtitle 2"/>
          <p:cNvSpPr>
            <a:spLocks noGrp="1"/>
          </p:cNvSpPr>
          <p:nvPr>
            <p:ph type="body" idx="4294967295"/>
          </p:nvPr>
        </p:nvSpPr>
        <p:spPr>
          <a:xfrm>
            <a:off x="439530" y="1209086"/>
            <a:ext cx="8559384" cy="558800"/>
          </a:xfrm>
        </p:spPr>
        <p:txBody>
          <a:bodyPr>
            <a:noAutofit/>
          </a:bodyPr>
          <a:lstStyle/>
          <a:p>
            <a:pPr marL="0" indent="0" algn="ctr">
              <a:buNone/>
            </a:pPr>
            <a:r>
              <a:rPr lang="en-US" sz="1400" dirty="0"/>
              <a:t>Vladimir N Litvinenko, for CeC project team:</a:t>
            </a:r>
          </a:p>
          <a:p>
            <a:pPr marL="0" indent="0" algn="ctr">
              <a:buNone/>
            </a:pPr>
            <a:r>
              <a:rPr lang="en-US" sz="1400" dirty="0"/>
              <a:t>Nikhil Bachhawat, Jean Clifford Brutus, Yichao Jing, Dmitry Kayran, Jun Ma, Igor Pinayev, and Gang Wang</a:t>
            </a:r>
          </a:p>
          <a:p>
            <a:pPr marL="0" indent="0" algn="ctr">
              <a:buNone/>
            </a:pPr>
            <a:r>
              <a:rPr lang="en-US" sz="1200" dirty="0"/>
              <a:t>Stony Brook University and Brookhaven National Laboratory</a:t>
            </a:r>
          </a:p>
          <a:p>
            <a:endParaRPr lang="en-US" sz="2000" dirty="0">
              <a:latin typeface="Times New Roman"/>
              <a:cs typeface="Times New Roman"/>
            </a:endParaRPr>
          </a:p>
        </p:txBody>
      </p:sp>
      <p:pic>
        <p:nvPicPr>
          <p:cNvPr id="8" name="Picture 11">
            <a:extLst>
              <a:ext uri="{FF2B5EF4-FFF2-40B4-BE49-F238E27FC236}">
                <a16:creationId xmlns:a16="http://schemas.microsoft.com/office/drawing/2014/main" id="{F7BAC5BD-C32C-4542-81B8-F461012076D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10968" y="3965276"/>
            <a:ext cx="2545015" cy="1152104"/>
          </a:xfrm>
          <a:prstGeom prst="rect">
            <a:avLst/>
          </a:prstGeom>
          <a:noFill/>
          <a:ln w="9525">
            <a:noFill/>
            <a:miter lim="800000"/>
            <a:headEnd/>
            <a:tailEnd/>
          </a:ln>
        </p:spPr>
      </p:pic>
      <p:sp>
        <p:nvSpPr>
          <p:cNvPr id="18" name="Title 1">
            <a:extLst>
              <a:ext uri="{FF2B5EF4-FFF2-40B4-BE49-F238E27FC236}">
                <a16:creationId xmlns:a16="http://schemas.microsoft.com/office/drawing/2014/main" id="{A2B7506B-F721-1F4E-94D6-DA7912FCBD61}"/>
              </a:ext>
            </a:extLst>
          </p:cNvPr>
          <p:cNvSpPr txBox="1">
            <a:spLocks/>
          </p:cNvSpPr>
          <p:nvPr/>
        </p:nvSpPr>
        <p:spPr>
          <a:xfrm>
            <a:off x="1465484" y="4752827"/>
            <a:ext cx="6635804" cy="364553"/>
          </a:xfrm>
          <a:prstGeom prst="rect">
            <a:avLst/>
          </a:prstGeom>
        </p:spPr>
        <p:txBody>
          <a:bodyPr vert="horz" lIns="68580" tIns="34290" rIns="68580" bIns="34290" rtlCol="0" anchor="b">
            <a:normAutofit/>
          </a:bodyPr>
          <a:lstStyle>
            <a:lvl1pPr algn="l" defTabSz="914400" rtl="0" eaLnBrk="1" latinLnBrk="0" hangingPunct="1">
              <a:lnSpc>
                <a:spcPct val="90000"/>
              </a:lnSpc>
              <a:spcBef>
                <a:spcPct val="0"/>
              </a:spcBef>
              <a:buNone/>
              <a:defRPr sz="6000" b="1" kern="1200">
                <a:solidFill>
                  <a:schemeClr val="tx1"/>
                </a:solidFill>
                <a:latin typeface="Times New Roman"/>
                <a:ea typeface="+mj-ea"/>
                <a:cs typeface="Times New Roman"/>
              </a:defRPr>
            </a:lvl1pPr>
          </a:lstStyle>
          <a:p>
            <a:pPr algn="ctr"/>
            <a:r>
              <a:rPr lang="en-US" sz="1400" dirty="0">
                <a:solidFill>
                  <a:srgbClr val="FF0000"/>
                </a:solidFill>
              </a:rPr>
              <a:t>COOL’25 Workshop, Stony Brook University, NY, USA – October 27, 2025 </a:t>
            </a:r>
          </a:p>
        </p:txBody>
      </p:sp>
      <p:pic>
        <p:nvPicPr>
          <p:cNvPr id="5" name="Picture 4" descr="logo_stacked_vert.jpg">
            <a:extLst>
              <a:ext uri="{FF2B5EF4-FFF2-40B4-BE49-F238E27FC236}">
                <a16:creationId xmlns:a16="http://schemas.microsoft.com/office/drawing/2014/main" id="{A607A9CB-CDA8-821F-5BB5-A8BAD0A1B4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8406" y="3981758"/>
            <a:ext cx="1120652" cy="930814"/>
          </a:xfrm>
          <a:prstGeom prst="rect">
            <a:avLst/>
          </a:prstGeom>
        </p:spPr>
      </p:pic>
      <p:pic>
        <p:nvPicPr>
          <p:cNvPr id="7" name="Picture 6">
            <a:extLst>
              <a:ext uri="{FF2B5EF4-FFF2-40B4-BE49-F238E27FC236}">
                <a16:creationId xmlns:a16="http://schemas.microsoft.com/office/drawing/2014/main" id="{C257F810-9C69-B078-31BD-7EF6694290C4}"/>
              </a:ext>
            </a:extLst>
          </p:cNvPr>
          <p:cNvPicPr>
            <a:picLocks noChangeAspect="1"/>
          </p:cNvPicPr>
          <p:nvPr/>
        </p:nvPicPr>
        <p:blipFill>
          <a:blip r:embed="rId4"/>
          <a:stretch>
            <a:fillRect/>
          </a:stretch>
        </p:blipFill>
        <p:spPr>
          <a:xfrm>
            <a:off x="6470232" y="4167765"/>
            <a:ext cx="2517259" cy="558800"/>
          </a:xfrm>
          <a:prstGeom prst="rect">
            <a:avLst/>
          </a:prstGeom>
        </p:spPr>
      </p:pic>
      <p:pic>
        <p:nvPicPr>
          <p:cNvPr id="9" name="Picture 8">
            <a:extLst>
              <a:ext uri="{FF2B5EF4-FFF2-40B4-BE49-F238E27FC236}">
                <a16:creationId xmlns:a16="http://schemas.microsoft.com/office/drawing/2014/main" id="{9CAF9EC3-5664-8674-FCF9-4EDB4EA35F4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930982" y="2198923"/>
            <a:ext cx="513150" cy="650750"/>
          </a:xfrm>
          <a:prstGeom prst="rect">
            <a:avLst/>
          </a:prstGeom>
        </p:spPr>
      </p:pic>
      <p:pic>
        <p:nvPicPr>
          <p:cNvPr id="10" name="Picture 9" descr="88.jpg">
            <a:extLst>
              <a:ext uri="{FF2B5EF4-FFF2-40B4-BE49-F238E27FC236}">
                <a16:creationId xmlns:a16="http://schemas.microsoft.com/office/drawing/2014/main" id="{4FDB4A35-C6CB-1F04-4587-F51604B4DFEB}"/>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617785" y="2205181"/>
            <a:ext cx="580007" cy="670185"/>
          </a:xfrm>
          <a:prstGeom prst="rect">
            <a:avLst/>
          </a:prstGeom>
        </p:spPr>
      </p:pic>
      <p:pic>
        <p:nvPicPr>
          <p:cNvPr id="11" name="Picture 10">
            <a:extLst>
              <a:ext uri="{FF2B5EF4-FFF2-40B4-BE49-F238E27FC236}">
                <a16:creationId xmlns:a16="http://schemas.microsoft.com/office/drawing/2014/main" id="{02F3B8DD-8C76-D4B7-699C-55697D77A36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470232" y="2207728"/>
            <a:ext cx="605838" cy="650750"/>
          </a:xfrm>
          <a:prstGeom prst="rect">
            <a:avLst/>
          </a:prstGeom>
        </p:spPr>
      </p:pic>
      <p:pic>
        <p:nvPicPr>
          <p:cNvPr id="12" name="Picture 11" descr="A picture containing person, building&#10;&#10;Description automatically generated">
            <a:extLst>
              <a:ext uri="{FF2B5EF4-FFF2-40B4-BE49-F238E27FC236}">
                <a16:creationId xmlns:a16="http://schemas.microsoft.com/office/drawing/2014/main" id="{612A81EE-995A-DEAD-BE12-0D5282B74E7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228612" y="2209111"/>
            <a:ext cx="554774" cy="675060"/>
          </a:xfrm>
          <a:prstGeom prst="rect">
            <a:avLst/>
          </a:prstGeom>
        </p:spPr>
      </p:pic>
      <p:pic>
        <p:nvPicPr>
          <p:cNvPr id="13" name="Picture 12" descr="A picture containing person, person, indoor, wall&#10;&#10;Description automatically generated">
            <a:extLst>
              <a:ext uri="{FF2B5EF4-FFF2-40B4-BE49-F238E27FC236}">
                <a16:creationId xmlns:a16="http://schemas.microsoft.com/office/drawing/2014/main" id="{0534B217-9979-0C3E-25FF-FFE2CFA8E2B9}"/>
              </a:ext>
            </a:extLst>
          </p:cNvPr>
          <p:cNvPicPr>
            <a:picLocks noChangeAspect="1"/>
          </p:cNvPicPr>
          <p:nvPr/>
        </p:nvPicPr>
        <p:blipFill rotWithShape="1">
          <a:blip r:embed="rId9"/>
          <a:srcRect l="13756" r="16372" b="-285"/>
          <a:stretch/>
        </p:blipFill>
        <p:spPr>
          <a:xfrm>
            <a:off x="5363954" y="2183418"/>
            <a:ext cx="512639" cy="700753"/>
          </a:xfrm>
          <a:prstGeom prst="rect">
            <a:avLst/>
          </a:prstGeom>
        </p:spPr>
      </p:pic>
      <p:pic>
        <p:nvPicPr>
          <p:cNvPr id="14" name="Picture 13" descr="A person with glasses and a white shirt&#10;&#10;AI-generated content may be incorrect.">
            <a:extLst>
              <a:ext uri="{FF2B5EF4-FFF2-40B4-BE49-F238E27FC236}">
                <a16:creationId xmlns:a16="http://schemas.microsoft.com/office/drawing/2014/main" id="{3AF1E5C7-09E4-6C11-02A1-F41ED1785E57}"/>
              </a:ext>
            </a:extLst>
          </p:cNvPr>
          <p:cNvPicPr>
            <a:picLocks noChangeAspect="1"/>
          </p:cNvPicPr>
          <p:nvPr/>
        </p:nvPicPr>
        <p:blipFill>
          <a:blip r:embed="rId10"/>
          <a:stretch>
            <a:fillRect/>
          </a:stretch>
        </p:blipFill>
        <p:spPr>
          <a:xfrm>
            <a:off x="2209025" y="2205180"/>
            <a:ext cx="670185" cy="670185"/>
          </a:xfrm>
          <a:prstGeom prst="rect">
            <a:avLst/>
          </a:prstGeom>
        </p:spPr>
      </p:pic>
      <p:pic>
        <p:nvPicPr>
          <p:cNvPr id="15" name="Picture 14">
            <a:extLst>
              <a:ext uri="{FF2B5EF4-FFF2-40B4-BE49-F238E27FC236}">
                <a16:creationId xmlns:a16="http://schemas.microsoft.com/office/drawing/2014/main" id="{B9DA48D1-E724-FAA4-E2A6-C2B86B5B7910}"/>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b="-2841"/>
          <a:stretch/>
        </p:blipFill>
        <p:spPr>
          <a:xfrm>
            <a:off x="4809486" y="2207728"/>
            <a:ext cx="546497" cy="667637"/>
          </a:xfrm>
          <a:prstGeom prst="rect">
            <a:avLst/>
          </a:prstGeom>
        </p:spPr>
      </p:pic>
      <p:pic>
        <p:nvPicPr>
          <p:cNvPr id="16" name="Picture 15">
            <a:extLst>
              <a:ext uri="{FF2B5EF4-FFF2-40B4-BE49-F238E27FC236}">
                <a16:creationId xmlns:a16="http://schemas.microsoft.com/office/drawing/2014/main" id="{A84CCCB8-46EF-8E01-D530-A83D27379E15}"/>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913405" y="2205180"/>
            <a:ext cx="670185" cy="670185"/>
          </a:xfrm>
          <a:prstGeom prst="rect">
            <a:avLst/>
          </a:prstGeom>
        </p:spPr>
      </p:pic>
      <p:pic>
        <p:nvPicPr>
          <p:cNvPr id="17" name="Picture 16">
            <a:extLst>
              <a:ext uri="{FF2B5EF4-FFF2-40B4-BE49-F238E27FC236}">
                <a16:creationId xmlns:a16="http://schemas.microsoft.com/office/drawing/2014/main" id="{563A725D-0BE5-CA3A-DCBB-432498846B3D}"/>
              </a:ext>
            </a:extLst>
          </p:cNvPr>
          <p:cNvPicPr>
            <a:picLocks noChangeAspect="1"/>
          </p:cNvPicPr>
          <p:nvPr/>
        </p:nvPicPr>
        <p:blipFill>
          <a:blip r:embed="rId13"/>
          <a:srcRect l="62912" t="17928" r="3793" b="62702"/>
          <a:stretch>
            <a:fillRect/>
          </a:stretch>
        </p:blipFill>
        <p:spPr>
          <a:xfrm>
            <a:off x="8396416" y="0"/>
            <a:ext cx="747584" cy="672217"/>
          </a:xfrm>
          <a:prstGeom prst="rect">
            <a:avLst/>
          </a:prstGeom>
        </p:spPr>
      </p:pic>
      <p:pic>
        <p:nvPicPr>
          <p:cNvPr id="19" name="Picture 18">
            <a:extLst>
              <a:ext uri="{FF2B5EF4-FFF2-40B4-BE49-F238E27FC236}">
                <a16:creationId xmlns:a16="http://schemas.microsoft.com/office/drawing/2014/main" id="{D2D2AD3A-818B-B231-24C9-5779F5B403ED}"/>
              </a:ext>
            </a:extLst>
          </p:cNvPr>
          <p:cNvPicPr>
            <a:picLocks noChangeAspect="1"/>
          </p:cNvPicPr>
          <p:nvPr/>
        </p:nvPicPr>
        <p:blipFill>
          <a:blip r:embed="rId13"/>
          <a:srcRect l="1609" t="3875" r="4296" b="85260"/>
          <a:stretch>
            <a:fillRect/>
          </a:stretch>
        </p:blipFill>
        <p:spPr>
          <a:xfrm>
            <a:off x="80190" y="48843"/>
            <a:ext cx="3039891" cy="542498"/>
          </a:xfrm>
          <a:prstGeom prst="rect">
            <a:avLst/>
          </a:prstGeom>
        </p:spPr>
      </p:pic>
      <p:pic>
        <p:nvPicPr>
          <p:cNvPr id="20" name="Picture 19" descr="A long shot of a machine&#10;&#10;AI-generated content may be incorrect.">
            <a:extLst>
              <a:ext uri="{FF2B5EF4-FFF2-40B4-BE49-F238E27FC236}">
                <a16:creationId xmlns:a16="http://schemas.microsoft.com/office/drawing/2014/main" id="{4F2F7A72-632B-534E-63D3-59C11D4084CB}"/>
              </a:ext>
            </a:extLst>
          </p:cNvPr>
          <p:cNvPicPr>
            <a:picLocks noChangeAspect="1"/>
          </p:cNvPicPr>
          <p:nvPr/>
        </p:nvPicPr>
        <p:blipFill>
          <a:blip r:embed="rId14"/>
          <a:srcRect l="-2" t="41006" r="-13" b="41763"/>
          <a:stretch>
            <a:fillRect/>
          </a:stretch>
        </p:blipFill>
        <p:spPr>
          <a:xfrm>
            <a:off x="1147120" y="3111595"/>
            <a:ext cx="6717757" cy="810167"/>
          </a:xfrm>
          <a:prstGeom prst="rect">
            <a:avLst/>
          </a:prstGeom>
        </p:spPr>
      </p:pic>
    </p:spTree>
    <p:extLst>
      <p:ext uri="{BB962C8B-B14F-4D97-AF65-F5344CB8AC3E}">
        <p14:creationId xmlns:p14="http://schemas.microsoft.com/office/powerpoint/2010/main" val="76914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917CC-F57B-D3FB-1C45-BF6D44A07812}"/>
              </a:ext>
            </a:extLst>
          </p:cNvPr>
          <p:cNvSpPr>
            <a:spLocks noGrp="1"/>
          </p:cNvSpPr>
          <p:nvPr>
            <p:ph type="title"/>
          </p:nvPr>
        </p:nvSpPr>
        <p:spPr>
          <a:xfrm>
            <a:off x="1869738" y="46731"/>
            <a:ext cx="5915025" cy="406939"/>
          </a:xfrm>
        </p:spPr>
        <p:txBody>
          <a:bodyPr>
            <a:normAutofit fontScale="90000"/>
          </a:bodyPr>
          <a:lstStyle/>
          <a:p>
            <a:r>
              <a:rPr lang="en-US" dirty="0"/>
              <a:t>New mode of operation for Run 25</a:t>
            </a:r>
          </a:p>
        </p:txBody>
      </p:sp>
      <p:sp>
        <p:nvSpPr>
          <p:cNvPr id="9" name="Title 1">
            <a:extLst>
              <a:ext uri="{FF2B5EF4-FFF2-40B4-BE49-F238E27FC236}">
                <a16:creationId xmlns:a16="http://schemas.microsoft.com/office/drawing/2014/main" id="{15AD6082-AB67-7ECE-8CBA-4A9D9D2AEA9C}"/>
              </a:ext>
            </a:extLst>
          </p:cNvPr>
          <p:cNvSpPr txBox="1">
            <a:spLocks/>
          </p:cNvSpPr>
          <p:nvPr/>
        </p:nvSpPr>
        <p:spPr>
          <a:xfrm>
            <a:off x="115824" y="306812"/>
            <a:ext cx="8930640" cy="1443159"/>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4400" kern="1200">
                <a:solidFill>
                  <a:schemeClr val="tx1"/>
                </a:solidFill>
                <a:latin typeface="Times New Roman" panose="02020603050405020304" pitchFamily="18" charset="0"/>
                <a:ea typeface="+mj-ea"/>
                <a:cs typeface="Times New Roman" panose="02020603050405020304" pitchFamily="18" charset="0"/>
              </a:defRPr>
            </a:lvl1pPr>
          </a:lstStyle>
          <a:p>
            <a:pPr marL="257175" indent="-257175">
              <a:spcBef>
                <a:spcPts val="338"/>
              </a:spcBef>
              <a:buFont typeface="Wingdings" pitchFamily="2" charset="2"/>
              <a:buChar char="q"/>
            </a:pPr>
            <a:r>
              <a:rPr lang="en-US" sz="1200" dirty="0">
                <a:solidFill>
                  <a:srgbClr val="0432FF"/>
                </a:solidFill>
              </a:rPr>
              <a:t>To maximize chances for success, we developed new mode of operation below the RHIC transition energy. </a:t>
            </a:r>
          </a:p>
          <a:p>
            <a:pPr marL="257175" indent="-257175">
              <a:spcBef>
                <a:spcPts val="338"/>
              </a:spcBef>
              <a:buFont typeface="Wingdings" pitchFamily="2" charset="2"/>
              <a:buChar char="q"/>
            </a:pPr>
            <a:r>
              <a:rPr lang="en-US" sz="1200" dirty="0">
                <a:solidFill>
                  <a:srgbClr val="0432FF"/>
                </a:solidFill>
              </a:rPr>
              <a:t>Lower energy of operation would provide for better quality of ion beam, easier choice for  electron beam parameters and better stability</a:t>
            </a:r>
          </a:p>
          <a:p>
            <a:pPr marL="257175" indent="-257175">
              <a:spcBef>
                <a:spcPts val="338"/>
              </a:spcBef>
              <a:buFont typeface="Wingdings" pitchFamily="2" charset="2"/>
              <a:buChar char="q"/>
            </a:pPr>
            <a:r>
              <a:rPr lang="en-US" sz="1200" dirty="0">
                <a:solidFill>
                  <a:srgbClr val="0432FF"/>
                </a:solidFill>
              </a:rPr>
              <a:t>This mode of operation would also provide for significantly faster cooling</a:t>
            </a:r>
          </a:p>
          <a:p>
            <a:pPr marL="257175" indent="-257175">
              <a:spcBef>
                <a:spcPts val="338"/>
              </a:spcBef>
              <a:buFont typeface="Wingdings" pitchFamily="2" charset="2"/>
              <a:buChar char="q"/>
            </a:pPr>
            <a:r>
              <a:rPr lang="en-US" sz="1200" dirty="0">
                <a:solidFill>
                  <a:srgbClr val="0432FF"/>
                </a:solidFill>
              </a:rPr>
              <a:t>We plan to cool low intensity ion bunches to speed-up the studies</a:t>
            </a:r>
          </a:p>
        </p:txBody>
      </p:sp>
      <p:sp>
        <p:nvSpPr>
          <p:cNvPr id="6" name="TextBox 5">
            <a:extLst>
              <a:ext uri="{FF2B5EF4-FFF2-40B4-BE49-F238E27FC236}">
                <a16:creationId xmlns:a16="http://schemas.microsoft.com/office/drawing/2014/main" id="{B6480347-B4B9-5D34-DE04-367FB8595E6B}"/>
              </a:ext>
            </a:extLst>
          </p:cNvPr>
          <p:cNvSpPr txBox="1"/>
          <p:nvPr/>
        </p:nvSpPr>
        <p:spPr>
          <a:xfrm>
            <a:off x="1500319" y="3260097"/>
            <a:ext cx="5651825" cy="300082"/>
          </a:xfrm>
          <a:prstGeom prst="rect">
            <a:avLst/>
          </a:prstGeom>
          <a:noFill/>
        </p:spPr>
        <p:txBody>
          <a:bodyPr wrap="square">
            <a:spAutoFit/>
          </a:bodyPr>
          <a:lstStyle/>
          <a:p>
            <a:pPr algn="ctr"/>
            <a:r>
              <a:rPr lang="en-US" sz="1350" dirty="0">
                <a:solidFill>
                  <a:srgbClr val="011893"/>
                </a:solidFill>
                <a:latin typeface="Times New Roman" panose="02020603050405020304" pitchFamily="18" charset="0"/>
                <a:cs typeface="Times New Roman" panose="02020603050405020304" pitchFamily="18" charset="0"/>
              </a:rPr>
              <a:t>Simulation of cooling on the bunch with 2x10</a:t>
            </a:r>
            <a:r>
              <a:rPr lang="en-US" sz="1350" baseline="30000" dirty="0">
                <a:solidFill>
                  <a:srgbClr val="011893"/>
                </a:solidFill>
                <a:latin typeface="Times New Roman" panose="02020603050405020304" pitchFamily="18" charset="0"/>
                <a:cs typeface="Times New Roman" panose="02020603050405020304" pitchFamily="18" charset="0"/>
              </a:rPr>
              <a:t>8 </a:t>
            </a:r>
            <a:r>
              <a:rPr lang="en-US" sz="1350" dirty="0">
                <a:solidFill>
                  <a:srgbClr val="011893"/>
                </a:solidFill>
                <a:latin typeface="Times New Roman" panose="02020603050405020304" pitchFamily="18" charset="0"/>
                <a:cs typeface="Times New Roman" panose="02020603050405020304" pitchFamily="18" charset="0"/>
              </a:rPr>
              <a:t> ions </a:t>
            </a:r>
          </a:p>
        </p:txBody>
      </p:sp>
      <p:pic>
        <p:nvPicPr>
          <p:cNvPr id="7" name="Content Placeholder 6">
            <a:extLst>
              <a:ext uri="{FF2B5EF4-FFF2-40B4-BE49-F238E27FC236}">
                <a16:creationId xmlns:a16="http://schemas.microsoft.com/office/drawing/2014/main" id="{DE8E3161-7BA6-3D5C-54A3-D01E2E89A5F5}"/>
              </a:ext>
            </a:extLst>
          </p:cNvPr>
          <p:cNvPicPr>
            <a:picLocks noChangeAspect="1"/>
          </p:cNvPicPr>
          <p:nvPr/>
        </p:nvPicPr>
        <p:blipFill>
          <a:blip r:embed="rId2"/>
          <a:stretch>
            <a:fillRect/>
          </a:stretch>
        </p:blipFill>
        <p:spPr>
          <a:xfrm>
            <a:off x="2129016" y="3543971"/>
            <a:ext cx="1970196" cy="1477647"/>
          </a:xfrm>
          <a:prstGeom prst="rect">
            <a:avLst/>
          </a:prstGeom>
        </p:spPr>
      </p:pic>
      <p:pic>
        <p:nvPicPr>
          <p:cNvPr id="8" name="Picture 7">
            <a:extLst>
              <a:ext uri="{FF2B5EF4-FFF2-40B4-BE49-F238E27FC236}">
                <a16:creationId xmlns:a16="http://schemas.microsoft.com/office/drawing/2014/main" id="{16E39CD1-7FD7-2EFE-1D5E-781936260215}"/>
              </a:ext>
            </a:extLst>
          </p:cNvPr>
          <p:cNvPicPr>
            <a:picLocks noChangeAspect="1"/>
          </p:cNvPicPr>
          <p:nvPr/>
        </p:nvPicPr>
        <p:blipFill>
          <a:blip r:embed="rId3"/>
          <a:stretch>
            <a:fillRect/>
          </a:stretch>
        </p:blipFill>
        <p:spPr>
          <a:xfrm>
            <a:off x="4780276" y="3550846"/>
            <a:ext cx="1926649" cy="1463897"/>
          </a:xfrm>
          <a:prstGeom prst="rect">
            <a:avLst/>
          </a:prstGeom>
        </p:spPr>
      </p:pic>
      <p:sp>
        <p:nvSpPr>
          <p:cNvPr id="12" name="TextBox 11">
            <a:extLst>
              <a:ext uri="{FF2B5EF4-FFF2-40B4-BE49-F238E27FC236}">
                <a16:creationId xmlns:a16="http://schemas.microsoft.com/office/drawing/2014/main" id="{086F1E4D-D90C-FBF1-D276-9C42AD92ACC8}"/>
              </a:ext>
            </a:extLst>
          </p:cNvPr>
          <p:cNvSpPr txBox="1"/>
          <p:nvPr/>
        </p:nvSpPr>
        <p:spPr>
          <a:xfrm>
            <a:off x="2726093" y="4669829"/>
            <a:ext cx="1245802" cy="23083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050" dirty="0">
                <a:latin typeface="Times New Roman" panose="02020603050405020304" pitchFamily="18" charset="0"/>
                <a:cs typeface="Times New Roman" panose="02020603050405020304" pitchFamily="18" charset="0"/>
              </a:rPr>
              <a:t>after 4 minutes</a:t>
            </a:r>
          </a:p>
        </p:txBody>
      </p:sp>
      <p:sp>
        <p:nvSpPr>
          <p:cNvPr id="13" name="TextBox 12">
            <a:extLst>
              <a:ext uri="{FF2B5EF4-FFF2-40B4-BE49-F238E27FC236}">
                <a16:creationId xmlns:a16="http://schemas.microsoft.com/office/drawing/2014/main" id="{FF3A1914-B1AF-A02A-84CA-FB5A5D914FA3}"/>
              </a:ext>
            </a:extLst>
          </p:cNvPr>
          <p:cNvSpPr txBox="1"/>
          <p:nvPr/>
        </p:nvSpPr>
        <p:spPr>
          <a:xfrm>
            <a:off x="5383599" y="4655696"/>
            <a:ext cx="1245802" cy="23083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050" dirty="0">
                <a:latin typeface="Times New Roman" panose="02020603050405020304" pitchFamily="18" charset="0"/>
                <a:cs typeface="Times New Roman" panose="02020603050405020304" pitchFamily="18" charset="0"/>
              </a:rPr>
              <a:t>after 8 minutes</a:t>
            </a:r>
          </a:p>
        </p:txBody>
      </p:sp>
      <p:sp>
        <p:nvSpPr>
          <p:cNvPr id="11" name="Rectangle 10">
            <a:extLst>
              <a:ext uri="{FF2B5EF4-FFF2-40B4-BE49-F238E27FC236}">
                <a16:creationId xmlns:a16="http://schemas.microsoft.com/office/drawing/2014/main" id="{9AFC1242-8F71-F8D3-3B91-5C6982B201EF}"/>
              </a:ext>
            </a:extLst>
          </p:cNvPr>
          <p:cNvSpPr/>
          <p:nvPr/>
        </p:nvSpPr>
        <p:spPr>
          <a:xfrm>
            <a:off x="5559552" y="1689100"/>
            <a:ext cx="975360" cy="1444244"/>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41B53B56-4562-3C49-E465-20A4D51CF4C2}"/>
              </a:ext>
            </a:extLst>
          </p:cNvPr>
          <p:cNvPicPr>
            <a:picLocks noChangeAspect="1"/>
          </p:cNvPicPr>
          <p:nvPr/>
        </p:nvPicPr>
        <p:blipFill>
          <a:blip r:embed="rId4"/>
          <a:stretch>
            <a:fillRect/>
          </a:stretch>
        </p:blipFill>
        <p:spPr>
          <a:xfrm>
            <a:off x="1600200" y="1683004"/>
            <a:ext cx="5943600" cy="1765300"/>
          </a:xfrm>
          <a:prstGeom prst="rect">
            <a:avLst/>
          </a:prstGeom>
        </p:spPr>
      </p:pic>
    </p:spTree>
    <p:extLst>
      <p:ext uri="{BB962C8B-B14F-4D97-AF65-F5344CB8AC3E}">
        <p14:creationId xmlns:p14="http://schemas.microsoft.com/office/powerpoint/2010/main" val="2426619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478CB-4D7D-6823-80A0-172CC3CEF9D6}"/>
              </a:ext>
            </a:extLst>
          </p:cNvPr>
          <p:cNvSpPr>
            <a:spLocks noGrp="1"/>
          </p:cNvSpPr>
          <p:nvPr>
            <p:ph type="title"/>
          </p:nvPr>
        </p:nvSpPr>
        <p:spPr>
          <a:xfrm>
            <a:off x="1345492" y="1"/>
            <a:ext cx="6536531" cy="769083"/>
          </a:xfrm>
        </p:spPr>
        <p:txBody>
          <a:bodyPr>
            <a:noAutofit/>
          </a:bodyPr>
          <a:lstStyle/>
          <a:p>
            <a:r>
              <a:rPr lang="en-US" sz="1800" dirty="0">
                <a:solidFill>
                  <a:srgbClr val="011893"/>
                </a:solidFill>
              </a:rPr>
              <a:t>Simulations are goon but experimental data is more important: </a:t>
            </a:r>
            <a:r>
              <a:rPr lang="en-US" sz="1800" i="1" dirty="0">
                <a:solidFill>
                  <a:srgbClr val="011893"/>
                </a:solidFill>
              </a:rPr>
              <a:t>CeC operates with electron beam beam parameters equal to better than the requirements: sample from September 18, 2025</a:t>
            </a:r>
          </a:p>
        </p:txBody>
      </p:sp>
      <p:sp>
        <p:nvSpPr>
          <p:cNvPr id="3" name="Slide Number Placeholder 2">
            <a:extLst>
              <a:ext uri="{FF2B5EF4-FFF2-40B4-BE49-F238E27FC236}">
                <a16:creationId xmlns:a16="http://schemas.microsoft.com/office/drawing/2014/main" id="{E19482F4-399D-D0F0-8F57-CD850FB9AA40}"/>
              </a:ext>
            </a:extLst>
          </p:cNvPr>
          <p:cNvSpPr>
            <a:spLocks noGrp="1"/>
          </p:cNvSpPr>
          <p:nvPr>
            <p:ph type="sldNum" sz="quarter" idx="4"/>
          </p:nvPr>
        </p:nvSpPr>
        <p:spPr>
          <a:xfrm>
            <a:off x="8391010" y="6316596"/>
            <a:ext cx="324365" cy="365125"/>
          </a:xfrm>
          <a:prstGeom prst="rect">
            <a:avLst/>
          </a:prstGeom>
        </p:spPr>
        <p:txBody>
          <a:bodyPr lIns="0" tIns="0" rIns="45720" bIns="0" anchor="ctr"/>
          <a:lstStyle>
            <a:defPPr>
              <a:defRPr lang="en-US"/>
            </a:defPPr>
            <a:lvl1pPr marL="0" algn="r" defTabSz="914400" rtl="0" eaLnBrk="1" latinLnBrk="0" hangingPunct="1">
              <a:defRPr sz="750" kern="1200">
                <a:solidFill>
                  <a:schemeClr val="tx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mtClean="0"/>
              <a:pPr/>
              <a:t>11</a:t>
            </a:fld>
            <a:endParaRPr lang="en-US" sz="563" dirty="0"/>
          </a:p>
        </p:txBody>
      </p:sp>
      <p:pic>
        <p:nvPicPr>
          <p:cNvPr id="4" name="Picture 3">
            <a:extLst>
              <a:ext uri="{FF2B5EF4-FFF2-40B4-BE49-F238E27FC236}">
                <a16:creationId xmlns:a16="http://schemas.microsoft.com/office/drawing/2014/main" id="{29C6A2AC-73B2-9BFA-D232-DF31972C86A6}"/>
              </a:ext>
            </a:extLst>
          </p:cNvPr>
          <p:cNvPicPr>
            <a:picLocks noChangeAspect="1"/>
          </p:cNvPicPr>
          <p:nvPr/>
        </p:nvPicPr>
        <p:blipFill>
          <a:blip r:embed="rId3"/>
          <a:stretch>
            <a:fillRect/>
          </a:stretch>
        </p:blipFill>
        <p:spPr>
          <a:xfrm>
            <a:off x="1467638" y="994172"/>
            <a:ext cx="2335075" cy="1348137"/>
          </a:xfrm>
          <a:prstGeom prst="rect">
            <a:avLst/>
          </a:prstGeom>
        </p:spPr>
      </p:pic>
      <p:cxnSp>
        <p:nvCxnSpPr>
          <p:cNvPr id="6" name="Straight Arrow Connector 5">
            <a:extLst>
              <a:ext uri="{FF2B5EF4-FFF2-40B4-BE49-F238E27FC236}">
                <a16:creationId xmlns:a16="http://schemas.microsoft.com/office/drawing/2014/main" id="{BAC8106E-D529-72A7-20BE-EEE245CB4538}"/>
              </a:ext>
            </a:extLst>
          </p:cNvPr>
          <p:cNvCxnSpPr/>
          <p:nvPr/>
        </p:nvCxnSpPr>
        <p:spPr>
          <a:xfrm>
            <a:off x="2383404" y="2278202"/>
            <a:ext cx="33991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630425B-42FD-1C4F-E4A8-BD37CDD3EB2B}"/>
              </a:ext>
            </a:extLst>
          </p:cNvPr>
          <p:cNvSpPr txBox="1"/>
          <p:nvPr/>
        </p:nvSpPr>
        <p:spPr>
          <a:xfrm>
            <a:off x="2158934" y="2257597"/>
            <a:ext cx="792205" cy="219291"/>
          </a:xfrm>
          <a:prstGeom prst="rect">
            <a:avLst/>
          </a:prstGeom>
          <a:noFill/>
        </p:spPr>
        <p:txBody>
          <a:bodyPr wrap="none" rtlCol="0">
            <a:spAutoFit/>
          </a:bodyPr>
          <a:lstStyle/>
          <a:p>
            <a:r>
              <a:rPr lang="el-GR" sz="825" b="1" dirty="0" err="1">
                <a:solidFill>
                  <a:srgbClr val="FF0000"/>
                </a:solidFill>
                <a:latin typeface="Times New Roman" panose="02020603050405020304" pitchFamily="18" charset="0"/>
                <a:cs typeface="Times New Roman" panose="02020603050405020304" pitchFamily="18" charset="0"/>
              </a:rPr>
              <a:t>Δγ</a:t>
            </a:r>
            <a:r>
              <a:rPr lang="el-GR" sz="825" b="1" dirty="0">
                <a:solidFill>
                  <a:srgbClr val="FF0000"/>
                </a:solidFill>
                <a:latin typeface="Times New Roman" panose="02020603050405020304" pitchFamily="18" charset="0"/>
                <a:cs typeface="Times New Roman" panose="02020603050405020304" pitchFamily="18" charset="0"/>
              </a:rPr>
              <a:t>/γ </a:t>
            </a:r>
            <a:r>
              <a:rPr lang="en-US" sz="825" b="1" dirty="0">
                <a:solidFill>
                  <a:srgbClr val="FF0000"/>
                </a:solidFill>
                <a:latin typeface="Times New Roman" panose="02020603050405020304" pitchFamily="18" charset="0"/>
                <a:cs typeface="Times New Roman" panose="02020603050405020304" pitchFamily="18" charset="0"/>
              </a:rPr>
              <a:t>=3.5 10</a:t>
            </a:r>
            <a:r>
              <a:rPr lang="en-US" sz="825" b="1" baseline="30000" dirty="0">
                <a:solidFill>
                  <a:srgbClr val="FF0000"/>
                </a:solidFill>
                <a:latin typeface="Times New Roman" panose="02020603050405020304" pitchFamily="18" charset="0"/>
                <a:cs typeface="Times New Roman" panose="02020603050405020304" pitchFamily="18" charset="0"/>
              </a:rPr>
              <a:t>-4</a:t>
            </a:r>
          </a:p>
        </p:txBody>
      </p:sp>
      <p:pic>
        <p:nvPicPr>
          <p:cNvPr id="8" name="Picture 7" descr="A screenshot of a computer&#10;&#10;AI-generated content may be incorrect.">
            <a:extLst>
              <a:ext uri="{FF2B5EF4-FFF2-40B4-BE49-F238E27FC236}">
                <a16:creationId xmlns:a16="http://schemas.microsoft.com/office/drawing/2014/main" id="{CDC0D164-8CA4-6D26-0382-0CDC643A7DAF}"/>
              </a:ext>
            </a:extLst>
          </p:cNvPr>
          <p:cNvPicPr>
            <a:picLocks noChangeAspect="1"/>
          </p:cNvPicPr>
          <p:nvPr/>
        </p:nvPicPr>
        <p:blipFill>
          <a:blip r:embed="rId4"/>
          <a:srcRect l="16308" t="22452" r="19325" b="20547"/>
          <a:stretch>
            <a:fillRect/>
          </a:stretch>
        </p:blipFill>
        <p:spPr>
          <a:xfrm>
            <a:off x="4341328" y="849854"/>
            <a:ext cx="999962" cy="851044"/>
          </a:xfrm>
          <a:prstGeom prst="rect">
            <a:avLst/>
          </a:prstGeom>
        </p:spPr>
      </p:pic>
      <p:pic>
        <p:nvPicPr>
          <p:cNvPr id="11" name="Picture 10">
            <a:extLst>
              <a:ext uri="{FF2B5EF4-FFF2-40B4-BE49-F238E27FC236}">
                <a16:creationId xmlns:a16="http://schemas.microsoft.com/office/drawing/2014/main" id="{6EEAB358-572E-F348-CF68-CF037B9FDD7D}"/>
              </a:ext>
            </a:extLst>
          </p:cNvPr>
          <p:cNvPicPr>
            <a:picLocks noChangeAspect="1"/>
          </p:cNvPicPr>
          <p:nvPr/>
        </p:nvPicPr>
        <p:blipFill>
          <a:blip r:embed="rId5"/>
          <a:srcRect l="15792" t="9935" r="40844" b="32432"/>
          <a:stretch>
            <a:fillRect/>
          </a:stretch>
        </p:blipFill>
        <p:spPr>
          <a:xfrm flipH="1">
            <a:off x="1593247" y="2646085"/>
            <a:ext cx="1932158" cy="1908917"/>
          </a:xfrm>
          <a:prstGeom prst="rect">
            <a:avLst/>
          </a:prstGeom>
        </p:spPr>
      </p:pic>
      <p:cxnSp>
        <p:nvCxnSpPr>
          <p:cNvPr id="13" name="Straight Arrow Connector 12">
            <a:extLst>
              <a:ext uri="{FF2B5EF4-FFF2-40B4-BE49-F238E27FC236}">
                <a16:creationId xmlns:a16="http://schemas.microsoft.com/office/drawing/2014/main" id="{1B7097E8-980C-91A8-37A7-2DDCCE5299DB}"/>
              </a:ext>
            </a:extLst>
          </p:cNvPr>
          <p:cNvCxnSpPr>
            <a:cxnSpLocks/>
          </p:cNvCxnSpPr>
          <p:nvPr/>
        </p:nvCxnSpPr>
        <p:spPr>
          <a:xfrm flipV="1">
            <a:off x="1587284" y="2571750"/>
            <a:ext cx="0" cy="200820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7F41ABE-AE68-8F63-9FC7-8482CE1F3645}"/>
              </a:ext>
            </a:extLst>
          </p:cNvPr>
          <p:cNvCxnSpPr>
            <a:cxnSpLocks/>
          </p:cNvCxnSpPr>
          <p:nvPr/>
        </p:nvCxnSpPr>
        <p:spPr>
          <a:xfrm>
            <a:off x="1587284" y="4563409"/>
            <a:ext cx="2015659"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4EC04344-827C-E42A-BFE0-5A93D2D884A0}"/>
              </a:ext>
            </a:extLst>
          </p:cNvPr>
          <p:cNvSpPr txBox="1"/>
          <p:nvPr/>
        </p:nvSpPr>
        <p:spPr>
          <a:xfrm>
            <a:off x="1345491" y="2368129"/>
            <a:ext cx="772969" cy="253916"/>
          </a:xfrm>
          <a:prstGeom prst="rect">
            <a:avLst/>
          </a:prstGeom>
          <a:noFill/>
        </p:spPr>
        <p:txBody>
          <a:bodyPr wrap="none" rtlCol="0">
            <a:spAutoFit/>
          </a:bodyPr>
          <a:lstStyle/>
          <a:p>
            <a:r>
              <a:rPr lang="en-US" sz="1050" dirty="0">
                <a:solidFill>
                  <a:srgbClr val="FF0000"/>
                </a:solidFill>
                <a:latin typeface="Times New Roman" panose="02020603050405020304" pitchFamily="18" charset="0"/>
                <a:cs typeface="Times New Roman" panose="02020603050405020304" pitchFamily="18" charset="0"/>
              </a:rPr>
              <a:t>Time, </a:t>
            </a:r>
            <a:r>
              <a:rPr lang="en-US" sz="1050" dirty="0" err="1">
                <a:solidFill>
                  <a:srgbClr val="FF0000"/>
                </a:solidFill>
                <a:latin typeface="Times New Roman" panose="02020603050405020304" pitchFamily="18" charset="0"/>
                <a:cs typeface="Times New Roman" panose="02020603050405020304" pitchFamily="18" charset="0"/>
              </a:rPr>
              <a:t>psec</a:t>
            </a:r>
            <a:endParaRPr lang="en-US" sz="1050" dirty="0">
              <a:solidFill>
                <a:srgbClr val="FF0000"/>
              </a:solidFill>
              <a:latin typeface="Times New Roman" panose="02020603050405020304" pitchFamily="18" charset="0"/>
              <a:cs typeface="Times New Roman" panose="02020603050405020304" pitchFamily="18" charset="0"/>
            </a:endParaRPr>
          </a:p>
        </p:txBody>
      </p:sp>
      <p:sp>
        <p:nvSpPr>
          <p:cNvPr id="24" name="TextBox 23">
            <a:extLst>
              <a:ext uri="{FF2B5EF4-FFF2-40B4-BE49-F238E27FC236}">
                <a16:creationId xmlns:a16="http://schemas.microsoft.com/office/drawing/2014/main" id="{15A0E883-3255-9FA9-0B6D-5A0C0B44EC02}"/>
              </a:ext>
            </a:extLst>
          </p:cNvPr>
          <p:cNvSpPr txBox="1"/>
          <p:nvPr/>
        </p:nvSpPr>
        <p:spPr>
          <a:xfrm>
            <a:off x="1409503" y="4451915"/>
            <a:ext cx="251992" cy="253916"/>
          </a:xfrm>
          <a:prstGeom prst="rect">
            <a:avLst/>
          </a:prstGeom>
          <a:noFill/>
        </p:spPr>
        <p:txBody>
          <a:bodyPr wrap="none" rtlCol="0">
            <a:spAutoFit/>
          </a:bodyPr>
          <a:lstStyle/>
          <a:p>
            <a:r>
              <a:rPr lang="en-US" sz="1050" dirty="0">
                <a:solidFill>
                  <a:srgbClr val="FF0000"/>
                </a:solidFill>
                <a:latin typeface="Times New Roman" panose="02020603050405020304" pitchFamily="18" charset="0"/>
                <a:cs typeface="Times New Roman" panose="02020603050405020304" pitchFamily="18" charset="0"/>
              </a:rPr>
              <a:t>0</a:t>
            </a:r>
          </a:p>
        </p:txBody>
      </p:sp>
      <p:sp>
        <p:nvSpPr>
          <p:cNvPr id="25" name="TextBox 24">
            <a:extLst>
              <a:ext uri="{FF2B5EF4-FFF2-40B4-BE49-F238E27FC236}">
                <a16:creationId xmlns:a16="http://schemas.microsoft.com/office/drawing/2014/main" id="{15D9957C-7EF0-ACFE-4C8E-0AC436456C76}"/>
              </a:ext>
            </a:extLst>
          </p:cNvPr>
          <p:cNvSpPr txBox="1"/>
          <p:nvPr/>
        </p:nvSpPr>
        <p:spPr>
          <a:xfrm>
            <a:off x="1356827" y="2586341"/>
            <a:ext cx="319318" cy="253916"/>
          </a:xfrm>
          <a:prstGeom prst="rect">
            <a:avLst/>
          </a:prstGeom>
          <a:noFill/>
        </p:spPr>
        <p:txBody>
          <a:bodyPr wrap="none" rtlCol="0">
            <a:spAutoFit/>
          </a:bodyPr>
          <a:lstStyle/>
          <a:p>
            <a:r>
              <a:rPr lang="en-US" sz="1050" dirty="0">
                <a:solidFill>
                  <a:srgbClr val="FF0000"/>
                </a:solidFill>
                <a:latin typeface="Times New Roman" panose="02020603050405020304" pitchFamily="18" charset="0"/>
                <a:cs typeface="Times New Roman" panose="02020603050405020304" pitchFamily="18" charset="0"/>
              </a:rPr>
              <a:t>70</a:t>
            </a:r>
          </a:p>
        </p:txBody>
      </p:sp>
      <p:sp>
        <p:nvSpPr>
          <p:cNvPr id="27" name="TextBox 26">
            <a:extLst>
              <a:ext uri="{FF2B5EF4-FFF2-40B4-BE49-F238E27FC236}">
                <a16:creationId xmlns:a16="http://schemas.microsoft.com/office/drawing/2014/main" id="{A7CD720B-3C7B-2AEE-2268-E893BA364541}"/>
              </a:ext>
            </a:extLst>
          </p:cNvPr>
          <p:cNvSpPr txBox="1"/>
          <p:nvPr/>
        </p:nvSpPr>
        <p:spPr>
          <a:xfrm>
            <a:off x="3558639" y="4383157"/>
            <a:ext cx="251992" cy="276999"/>
          </a:xfrm>
          <a:prstGeom prst="rect">
            <a:avLst/>
          </a:prstGeom>
          <a:noFill/>
        </p:spPr>
        <p:txBody>
          <a:bodyPr wrap="none" rtlCol="0">
            <a:spAutoFit/>
          </a:bodyPr>
          <a:lstStyle/>
          <a:p>
            <a:r>
              <a:rPr lang="el-GR" sz="1200" dirty="0">
                <a:solidFill>
                  <a:srgbClr val="FF0000"/>
                </a:solidFill>
                <a:latin typeface="Times New Roman" panose="02020603050405020304" pitchFamily="18" charset="0"/>
                <a:cs typeface="Times New Roman" panose="02020603050405020304" pitchFamily="18" charset="0"/>
              </a:rPr>
              <a:t>γ</a:t>
            </a:r>
            <a:endParaRPr lang="en-US" sz="1200" dirty="0">
              <a:solidFill>
                <a:srgbClr val="FF0000"/>
              </a:solidFill>
              <a:latin typeface="Times New Roman" panose="02020603050405020304" pitchFamily="18" charset="0"/>
              <a:cs typeface="Times New Roman" panose="02020603050405020304" pitchFamily="18" charset="0"/>
            </a:endParaRPr>
          </a:p>
        </p:txBody>
      </p:sp>
      <p:cxnSp>
        <p:nvCxnSpPr>
          <p:cNvPr id="29" name="Straight Arrow Connector 28">
            <a:extLst>
              <a:ext uri="{FF2B5EF4-FFF2-40B4-BE49-F238E27FC236}">
                <a16:creationId xmlns:a16="http://schemas.microsoft.com/office/drawing/2014/main" id="{C6029D5E-598E-4095-72D0-3C843FFBB640}"/>
              </a:ext>
            </a:extLst>
          </p:cNvPr>
          <p:cNvCxnSpPr/>
          <p:nvPr/>
        </p:nvCxnSpPr>
        <p:spPr>
          <a:xfrm>
            <a:off x="2001741" y="3575851"/>
            <a:ext cx="593372"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403A2D89-4445-AEEB-F707-D670C082C5DD}"/>
              </a:ext>
            </a:extLst>
          </p:cNvPr>
          <p:cNvCxnSpPr>
            <a:cxnSpLocks/>
          </p:cNvCxnSpPr>
          <p:nvPr/>
        </p:nvCxnSpPr>
        <p:spPr>
          <a:xfrm flipH="1">
            <a:off x="2623249" y="3574609"/>
            <a:ext cx="550622"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393582AA-ADE2-BFCB-29F3-3D4E714877B1}"/>
              </a:ext>
            </a:extLst>
          </p:cNvPr>
          <p:cNvSpPr txBox="1"/>
          <p:nvPr/>
        </p:nvSpPr>
        <p:spPr>
          <a:xfrm>
            <a:off x="2635175" y="3247031"/>
            <a:ext cx="787395" cy="276999"/>
          </a:xfrm>
          <a:prstGeom prst="rect">
            <a:avLst/>
          </a:prstGeom>
          <a:noFill/>
        </p:spPr>
        <p:txBody>
          <a:bodyPr wrap="none" rtlCol="0">
            <a:spAutoFit/>
          </a:bodyPr>
          <a:lstStyle/>
          <a:p>
            <a:r>
              <a:rPr lang="el-GR" sz="1200" dirty="0" err="1">
                <a:solidFill>
                  <a:srgbClr val="FF0000"/>
                </a:solidFill>
                <a:latin typeface="Times New Roman" panose="02020603050405020304" pitchFamily="18" charset="0"/>
                <a:cs typeface="Times New Roman" panose="02020603050405020304" pitchFamily="18" charset="0"/>
              </a:rPr>
              <a:t>Δγ</a:t>
            </a:r>
            <a:r>
              <a:rPr lang="el-GR" sz="1200" dirty="0">
                <a:solidFill>
                  <a:srgbClr val="FF0000"/>
                </a:solidFill>
                <a:latin typeface="Times New Roman" panose="02020603050405020304" pitchFamily="18" charset="0"/>
                <a:cs typeface="Times New Roman" panose="02020603050405020304" pitchFamily="18" charset="0"/>
              </a:rPr>
              <a:t>/γ</a:t>
            </a:r>
            <a:r>
              <a:rPr lang="en-US" sz="1200" dirty="0">
                <a:solidFill>
                  <a:srgbClr val="FF0000"/>
                </a:solidFill>
                <a:latin typeface="Times New Roman" panose="02020603050405020304" pitchFamily="18" charset="0"/>
                <a:cs typeface="Times New Roman" panose="02020603050405020304" pitchFamily="18" charset="0"/>
              </a:rPr>
              <a:t>=10</a:t>
            </a:r>
            <a:r>
              <a:rPr lang="en-US" sz="1200" baseline="30000" dirty="0">
                <a:solidFill>
                  <a:srgbClr val="FF0000"/>
                </a:solidFill>
                <a:latin typeface="Times New Roman" panose="02020603050405020304" pitchFamily="18" charset="0"/>
                <a:cs typeface="Times New Roman" panose="02020603050405020304" pitchFamily="18" charset="0"/>
              </a:rPr>
              <a:t>-4</a:t>
            </a:r>
          </a:p>
        </p:txBody>
      </p:sp>
      <p:pic>
        <p:nvPicPr>
          <p:cNvPr id="33" name="Picture 32">
            <a:extLst>
              <a:ext uri="{FF2B5EF4-FFF2-40B4-BE49-F238E27FC236}">
                <a16:creationId xmlns:a16="http://schemas.microsoft.com/office/drawing/2014/main" id="{D53B02FF-FB4A-A1E1-E619-7886B5F5378A}"/>
              </a:ext>
            </a:extLst>
          </p:cNvPr>
          <p:cNvPicPr>
            <a:picLocks noChangeAspect="1"/>
          </p:cNvPicPr>
          <p:nvPr/>
        </p:nvPicPr>
        <p:blipFill>
          <a:blip r:embed="rId6"/>
          <a:stretch>
            <a:fillRect/>
          </a:stretch>
        </p:blipFill>
        <p:spPr>
          <a:xfrm>
            <a:off x="5982752" y="942549"/>
            <a:ext cx="1899271" cy="1333710"/>
          </a:xfrm>
          <a:prstGeom prst="rect">
            <a:avLst/>
          </a:prstGeom>
        </p:spPr>
      </p:pic>
      <p:pic>
        <p:nvPicPr>
          <p:cNvPr id="36" name="Picture 35">
            <a:extLst>
              <a:ext uri="{FF2B5EF4-FFF2-40B4-BE49-F238E27FC236}">
                <a16:creationId xmlns:a16="http://schemas.microsoft.com/office/drawing/2014/main" id="{031BC8D4-EF4C-B878-949B-62C05E0A530D}"/>
              </a:ext>
            </a:extLst>
          </p:cNvPr>
          <p:cNvPicPr>
            <a:picLocks noChangeAspect="1"/>
          </p:cNvPicPr>
          <p:nvPr/>
        </p:nvPicPr>
        <p:blipFill>
          <a:blip r:embed="rId7"/>
          <a:stretch>
            <a:fillRect/>
          </a:stretch>
        </p:blipFill>
        <p:spPr>
          <a:xfrm>
            <a:off x="5982752" y="2301821"/>
            <a:ext cx="1899271" cy="1333710"/>
          </a:xfrm>
          <a:prstGeom prst="rect">
            <a:avLst/>
          </a:prstGeom>
        </p:spPr>
      </p:pic>
      <p:pic>
        <p:nvPicPr>
          <p:cNvPr id="37" name="Picture 36">
            <a:extLst>
              <a:ext uri="{FF2B5EF4-FFF2-40B4-BE49-F238E27FC236}">
                <a16:creationId xmlns:a16="http://schemas.microsoft.com/office/drawing/2014/main" id="{E4332553-A400-B809-C5CB-92E003CD2E60}"/>
              </a:ext>
            </a:extLst>
          </p:cNvPr>
          <p:cNvPicPr>
            <a:picLocks noChangeAspect="1"/>
          </p:cNvPicPr>
          <p:nvPr/>
        </p:nvPicPr>
        <p:blipFill>
          <a:blip r:embed="rId8"/>
          <a:stretch>
            <a:fillRect/>
          </a:stretch>
        </p:blipFill>
        <p:spPr>
          <a:xfrm>
            <a:off x="5982752" y="3716302"/>
            <a:ext cx="1899271" cy="1333710"/>
          </a:xfrm>
          <a:prstGeom prst="rect">
            <a:avLst/>
          </a:prstGeom>
        </p:spPr>
      </p:pic>
      <p:sp>
        <p:nvSpPr>
          <p:cNvPr id="38" name="TextBox 37">
            <a:extLst>
              <a:ext uri="{FF2B5EF4-FFF2-40B4-BE49-F238E27FC236}">
                <a16:creationId xmlns:a16="http://schemas.microsoft.com/office/drawing/2014/main" id="{F1E644BB-BA92-DD6E-B8AB-AE1CA6DD02D2}"/>
              </a:ext>
            </a:extLst>
          </p:cNvPr>
          <p:cNvSpPr txBox="1"/>
          <p:nvPr/>
        </p:nvSpPr>
        <p:spPr>
          <a:xfrm>
            <a:off x="6163426" y="671331"/>
            <a:ext cx="1582484" cy="253916"/>
          </a:xfrm>
          <a:prstGeom prst="rect">
            <a:avLst/>
          </a:prstGeom>
          <a:noFill/>
        </p:spPr>
        <p:txBody>
          <a:bodyPr wrap="none" rtlCol="0">
            <a:spAutoFit/>
          </a:bodyPr>
          <a:lstStyle/>
          <a:p>
            <a:r>
              <a:rPr lang="en-US" sz="1050" dirty="0">
                <a:solidFill>
                  <a:srgbClr val="FF0000"/>
                </a:solidFill>
                <a:latin typeface="Times New Roman" panose="02020603050405020304" pitchFamily="18" charset="0"/>
                <a:cs typeface="Times New Roman" panose="02020603050405020304" pitchFamily="18" charset="0"/>
              </a:rPr>
              <a:t>Required: </a:t>
            </a:r>
            <a:r>
              <a:rPr lang="el-GR" sz="1050" dirty="0">
                <a:solidFill>
                  <a:srgbClr val="FF0000"/>
                </a:solidFill>
                <a:latin typeface="Times New Roman" panose="02020603050405020304" pitchFamily="18" charset="0"/>
                <a:cs typeface="Times New Roman" panose="02020603050405020304" pitchFamily="18" charset="0"/>
              </a:rPr>
              <a:t>ε</a:t>
            </a:r>
            <a:r>
              <a:rPr lang="en-US" sz="1050" baseline="-25000" dirty="0">
                <a:solidFill>
                  <a:srgbClr val="FF0000"/>
                </a:solidFill>
                <a:latin typeface="Times New Roman" panose="02020603050405020304" pitchFamily="18" charset="0"/>
                <a:cs typeface="Times New Roman" panose="02020603050405020304" pitchFamily="18" charset="0"/>
              </a:rPr>
              <a:t>norm</a:t>
            </a:r>
            <a:r>
              <a:rPr lang="en-US" sz="1050" dirty="0">
                <a:solidFill>
                  <a:srgbClr val="FF0000"/>
                </a:solidFill>
                <a:latin typeface="Times New Roman" panose="02020603050405020304" pitchFamily="18" charset="0"/>
                <a:cs typeface="Times New Roman" panose="02020603050405020304" pitchFamily="18" charset="0"/>
              </a:rPr>
              <a:t> &lt; 1.25 </a:t>
            </a:r>
            <a:r>
              <a:rPr lang="el-GR" sz="1050" dirty="0">
                <a:solidFill>
                  <a:srgbClr val="FF0000"/>
                </a:solidFill>
                <a:latin typeface="Times New Roman" panose="02020603050405020304" pitchFamily="18" charset="0"/>
                <a:cs typeface="Times New Roman" panose="02020603050405020304" pitchFamily="18" charset="0"/>
              </a:rPr>
              <a:t>μ</a:t>
            </a:r>
            <a:r>
              <a:rPr lang="en-US" sz="1050" dirty="0">
                <a:solidFill>
                  <a:srgbClr val="FF0000"/>
                </a:solidFill>
                <a:latin typeface="Times New Roman" panose="02020603050405020304" pitchFamily="18" charset="0"/>
                <a:cs typeface="Times New Roman" panose="02020603050405020304" pitchFamily="18" charset="0"/>
              </a:rPr>
              <a:t>m</a:t>
            </a:r>
          </a:p>
        </p:txBody>
      </p:sp>
      <p:sp>
        <p:nvSpPr>
          <p:cNvPr id="42" name="TextBox 41">
            <a:extLst>
              <a:ext uri="{FF2B5EF4-FFF2-40B4-BE49-F238E27FC236}">
                <a16:creationId xmlns:a16="http://schemas.microsoft.com/office/drawing/2014/main" id="{82F44980-B6BC-C1D4-331B-35E2543771C3}"/>
              </a:ext>
            </a:extLst>
          </p:cNvPr>
          <p:cNvSpPr txBox="1"/>
          <p:nvPr/>
        </p:nvSpPr>
        <p:spPr>
          <a:xfrm>
            <a:off x="6698883" y="1427466"/>
            <a:ext cx="634654" cy="230832"/>
          </a:xfrm>
          <a:prstGeom prst="rect">
            <a:avLst/>
          </a:prstGeom>
          <a:noFill/>
        </p:spPr>
        <p:txBody>
          <a:bodyPr wrap="square">
            <a:spAutoFit/>
          </a:bodyPr>
          <a:lstStyle/>
          <a:p>
            <a:r>
              <a:rPr lang="en-US" sz="900" dirty="0">
                <a:solidFill>
                  <a:srgbClr val="FF0000"/>
                </a:solidFill>
                <a:latin typeface="Times New Roman" panose="02020603050405020304" pitchFamily="18" charset="0"/>
                <a:cs typeface="Times New Roman" panose="02020603050405020304" pitchFamily="18" charset="0"/>
              </a:rPr>
              <a:t>0.807 </a:t>
            </a:r>
            <a:r>
              <a:rPr lang="el-GR" sz="900" dirty="0">
                <a:solidFill>
                  <a:srgbClr val="FF0000"/>
                </a:solidFill>
                <a:latin typeface="Times New Roman" panose="02020603050405020304" pitchFamily="18" charset="0"/>
                <a:cs typeface="Times New Roman" panose="02020603050405020304" pitchFamily="18" charset="0"/>
              </a:rPr>
              <a:t>μ</a:t>
            </a:r>
            <a:r>
              <a:rPr lang="en-US" sz="900" dirty="0">
                <a:solidFill>
                  <a:srgbClr val="FF0000"/>
                </a:solidFill>
                <a:latin typeface="Times New Roman" panose="02020603050405020304" pitchFamily="18" charset="0"/>
                <a:cs typeface="Times New Roman" panose="02020603050405020304" pitchFamily="18" charset="0"/>
              </a:rPr>
              <a:t>m</a:t>
            </a:r>
            <a:endParaRPr lang="en-US" sz="900" dirty="0"/>
          </a:p>
        </p:txBody>
      </p:sp>
      <p:sp>
        <p:nvSpPr>
          <p:cNvPr id="43" name="TextBox 42">
            <a:extLst>
              <a:ext uri="{FF2B5EF4-FFF2-40B4-BE49-F238E27FC236}">
                <a16:creationId xmlns:a16="http://schemas.microsoft.com/office/drawing/2014/main" id="{36F8B98F-9818-6130-0C8C-E5F6659738E2}"/>
              </a:ext>
            </a:extLst>
          </p:cNvPr>
          <p:cNvSpPr txBox="1"/>
          <p:nvPr/>
        </p:nvSpPr>
        <p:spPr>
          <a:xfrm>
            <a:off x="6698883" y="2864801"/>
            <a:ext cx="634654" cy="230832"/>
          </a:xfrm>
          <a:prstGeom prst="rect">
            <a:avLst/>
          </a:prstGeom>
          <a:noFill/>
        </p:spPr>
        <p:txBody>
          <a:bodyPr wrap="square">
            <a:spAutoFit/>
          </a:bodyPr>
          <a:lstStyle/>
          <a:p>
            <a:r>
              <a:rPr lang="en-US" sz="900" dirty="0">
                <a:solidFill>
                  <a:srgbClr val="FF0000"/>
                </a:solidFill>
                <a:latin typeface="Times New Roman" panose="02020603050405020304" pitchFamily="18" charset="0"/>
                <a:cs typeface="Times New Roman" panose="02020603050405020304" pitchFamily="18" charset="0"/>
              </a:rPr>
              <a:t>0.903 </a:t>
            </a:r>
            <a:r>
              <a:rPr lang="el-GR" sz="900" dirty="0">
                <a:solidFill>
                  <a:srgbClr val="FF0000"/>
                </a:solidFill>
                <a:latin typeface="Times New Roman" panose="02020603050405020304" pitchFamily="18" charset="0"/>
                <a:cs typeface="Times New Roman" panose="02020603050405020304" pitchFamily="18" charset="0"/>
              </a:rPr>
              <a:t>μ</a:t>
            </a:r>
            <a:r>
              <a:rPr lang="en-US" sz="900" dirty="0">
                <a:solidFill>
                  <a:srgbClr val="FF0000"/>
                </a:solidFill>
                <a:latin typeface="Times New Roman" panose="02020603050405020304" pitchFamily="18" charset="0"/>
                <a:cs typeface="Times New Roman" panose="02020603050405020304" pitchFamily="18" charset="0"/>
              </a:rPr>
              <a:t>m</a:t>
            </a:r>
            <a:endParaRPr lang="en-US" sz="900" dirty="0"/>
          </a:p>
        </p:txBody>
      </p:sp>
      <p:sp>
        <p:nvSpPr>
          <p:cNvPr id="44" name="TextBox 43">
            <a:extLst>
              <a:ext uri="{FF2B5EF4-FFF2-40B4-BE49-F238E27FC236}">
                <a16:creationId xmlns:a16="http://schemas.microsoft.com/office/drawing/2014/main" id="{704C2EA5-C54B-8493-F00E-944B7AEF487E}"/>
              </a:ext>
            </a:extLst>
          </p:cNvPr>
          <p:cNvSpPr txBox="1"/>
          <p:nvPr/>
        </p:nvSpPr>
        <p:spPr>
          <a:xfrm>
            <a:off x="6739836" y="4247849"/>
            <a:ext cx="634654" cy="230832"/>
          </a:xfrm>
          <a:prstGeom prst="rect">
            <a:avLst/>
          </a:prstGeom>
          <a:noFill/>
        </p:spPr>
        <p:txBody>
          <a:bodyPr wrap="square">
            <a:spAutoFit/>
          </a:bodyPr>
          <a:lstStyle/>
          <a:p>
            <a:r>
              <a:rPr lang="en-US" sz="900" dirty="0">
                <a:solidFill>
                  <a:srgbClr val="FF0000"/>
                </a:solidFill>
                <a:latin typeface="Times New Roman" panose="02020603050405020304" pitchFamily="18" charset="0"/>
                <a:cs typeface="Times New Roman" panose="02020603050405020304" pitchFamily="18" charset="0"/>
              </a:rPr>
              <a:t>0.946 </a:t>
            </a:r>
            <a:r>
              <a:rPr lang="el-GR" sz="900" dirty="0">
                <a:solidFill>
                  <a:srgbClr val="FF0000"/>
                </a:solidFill>
                <a:latin typeface="Times New Roman" panose="02020603050405020304" pitchFamily="18" charset="0"/>
                <a:cs typeface="Times New Roman" panose="02020603050405020304" pitchFamily="18" charset="0"/>
              </a:rPr>
              <a:t>μ</a:t>
            </a:r>
            <a:r>
              <a:rPr lang="en-US" sz="900" dirty="0">
                <a:solidFill>
                  <a:srgbClr val="FF0000"/>
                </a:solidFill>
                <a:latin typeface="Times New Roman" panose="02020603050405020304" pitchFamily="18" charset="0"/>
                <a:cs typeface="Times New Roman" panose="02020603050405020304" pitchFamily="18" charset="0"/>
              </a:rPr>
              <a:t>m</a:t>
            </a:r>
            <a:endParaRPr lang="en-US" sz="900" dirty="0"/>
          </a:p>
        </p:txBody>
      </p:sp>
      <p:sp>
        <p:nvSpPr>
          <p:cNvPr id="45" name="TextBox 44">
            <a:extLst>
              <a:ext uri="{FF2B5EF4-FFF2-40B4-BE49-F238E27FC236}">
                <a16:creationId xmlns:a16="http://schemas.microsoft.com/office/drawing/2014/main" id="{CF642C66-B408-1861-18A2-7FCAA7836734}"/>
              </a:ext>
            </a:extLst>
          </p:cNvPr>
          <p:cNvSpPr txBox="1"/>
          <p:nvPr/>
        </p:nvSpPr>
        <p:spPr>
          <a:xfrm>
            <a:off x="4170116" y="1720098"/>
            <a:ext cx="1271502" cy="253916"/>
          </a:xfrm>
          <a:prstGeom prst="rect">
            <a:avLst/>
          </a:prstGeom>
          <a:noFill/>
        </p:spPr>
        <p:txBody>
          <a:bodyPr wrap="none" rtlCol="0">
            <a:spAutoFit/>
          </a:bodyPr>
          <a:lstStyle/>
          <a:p>
            <a:r>
              <a:rPr lang="en-US" sz="1050" dirty="0">
                <a:solidFill>
                  <a:srgbClr val="FF0000"/>
                </a:solidFill>
                <a:latin typeface="Times New Roman" panose="02020603050405020304" pitchFamily="18" charset="0"/>
                <a:cs typeface="Times New Roman" panose="02020603050405020304" pitchFamily="18" charset="0"/>
              </a:rPr>
              <a:t>Peak current: &gt;20 A</a:t>
            </a:r>
          </a:p>
        </p:txBody>
      </p:sp>
      <p:pic>
        <p:nvPicPr>
          <p:cNvPr id="47" name="Picture 46">
            <a:extLst>
              <a:ext uri="{FF2B5EF4-FFF2-40B4-BE49-F238E27FC236}">
                <a16:creationId xmlns:a16="http://schemas.microsoft.com/office/drawing/2014/main" id="{8700FD12-636B-EF0C-5FFF-6ACFD4966A3B}"/>
              </a:ext>
            </a:extLst>
          </p:cNvPr>
          <p:cNvPicPr>
            <a:picLocks noChangeAspect="1"/>
          </p:cNvPicPr>
          <p:nvPr/>
        </p:nvPicPr>
        <p:blipFill>
          <a:blip r:embed="rId9"/>
          <a:srcRect l="33014" t="13151" r="34025" b="15951"/>
          <a:stretch>
            <a:fillRect/>
          </a:stretch>
        </p:blipFill>
        <p:spPr>
          <a:xfrm>
            <a:off x="4213402" y="1935283"/>
            <a:ext cx="1255810" cy="1532948"/>
          </a:xfrm>
          <a:prstGeom prst="rect">
            <a:avLst/>
          </a:prstGeom>
        </p:spPr>
      </p:pic>
      <p:pic>
        <p:nvPicPr>
          <p:cNvPr id="48" name="Picture 47">
            <a:extLst>
              <a:ext uri="{FF2B5EF4-FFF2-40B4-BE49-F238E27FC236}">
                <a16:creationId xmlns:a16="http://schemas.microsoft.com/office/drawing/2014/main" id="{19709764-659F-20E6-1078-5BAA62FE6778}"/>
              </a:ext>
            </a:extLst>
          </p:cNvPr>
          <p:cNvPicPr>
            <a:picLocks noChangeAspect="1"/>
          </p:cNvPicPr>
          <p:nvPr/>
        </p:nvPicPr>
        <p:blipFill>
          <a:blip r:embed="rId10"/>
          <a:srcRect l="31578" t="11869" r="33191" b="14878"/>
          <a:stretch>
            <a:fillRect/>
          </a:stretch>
        </p:blipFill>
        <p:spPr>
          <a:xfrm>
            <a:off x="4142095" y="3501727"/>
            <a:ext cx="1342382" cy="1583839"/>
          </a:xfrm>
          <a:prstGeom prst="rect">
            <a:avLst/>
          </a:prstGeom>
        </p:spPr>
      </p:pic>
    </p:spTree>
    <p:extLst>
      <p:ext uri="{BB962C8B-B14F-4D97-AF65-F5344CB8AC3E}">
        <p14:creationId xmlns:p14="http://schemas.microsoft.com/office/powerpoint/2010/main" val="13993857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E127E4-1516-9010-4530-E5D1626C6E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D1063A-9840-665E-6843-41C23C47C6E5}"/>
              </a:ext>
            </a:extLst>
          </p:cNvPr>
          <p:cNvSpPr>
            <a:spLocks noGrp="1"/>
          </p:cNvSpPr>
          <p:nvPr>
            <p:ph type="title"/>
          </p:nvPr>
        </p:nvSpPr>
        <p:spPr>
          <a:xfrm>
            <a:off x="1345491" y="28843"/>
            <a:ext cx="6536531" cy="322023"/>
          </a:xfrm>
        </p:spPr>
        <p:txBody>
          <a:bodyPr>
            <a:noAutofit/>
          </a:bodyPr>
          <a:lstStyle/>
          <a:p>
            <a:r>
              <a:rPr lang="en-US" sz="1800" i="1" dirty="0">
                <a:solidFill>
                  <a:srgbClr val="011893"/>
                </a:solidFill>
              </a:rPr>
              <a:t>CeC guts: Plasma-Cascade Amplifier (PCA)</a:t>
            </a:r>
          </a:p>
        </p:txBody>
      </p:sp>
      <p:sp>
        <p:nvSpPr>
          <p:cNvPr id="19" name="TextBox 18">
            <a:extLst>
              <a:ext uri="{FF2B5EF4-FFF2-40B4-BE49-F238E27FC236}">
                <a16:creationId xmlns:a16="http://schemas.microsoft.com/office/drawing/2014/main" id="{277460CE-0E3B-A357-D349-B12B38EB060A}"/>
              </a:ext>
            </a:extLst>
          </p:cNvPr>
          <p:cNvSpPr txBox="1"/>
          <p:nvPr/>
        </p:nvSpPr>
        <p:spPr>
          <a:xfrm>
            <a:off x="3690948" y="542124"/>
            <a:ext cx="1994783" cy="276999"/>
          </a:xfrm>
          <a:prstGeom prst="rect">
            <a:avLst/>
          </a:prstGeom>
          <a:noFill/>
        </p:spPr>
        <p:txBody>
          <a:bodyPr wrap="square">
            <a:spAutoFit/>
          </a:bodyPr>
          <a:lstStyle/>
          <a:p>
            <a:r>
              <a:rPr lang="en-US" sz="1200" dirty="0">
                <a:solidFill>
                  <a:srgbClr val="011893"/>
                </a:solidFill>
                <a:latin typeface="Times New Roman" panose="02020603050405020304" pitchFamily="18" charset="0"/>
                <a:cs typeface="Times New Roman" panose="02020603050405020304" pitchFamily="18" charset="0"/>
              </a:rPr>
              <a:t>Plasma-Cascade Amplifier</a:t>
            </a:r>
            <a:endParaRPr lang="en-US" sz="1200" dirty="0">
              <a:latin typeface="Times New Roman" panose="02020603050405020304" pitchFamily="18" charset="0"/>
              <a:cs typeface="Times New Roman" panose="02020603050405020304" pitchFamily="18" charset="0"/>
            </a:endParaRPr>
          </a:p>
        </p:txBody>
      </p:sp>
      <p:pic>
        <p:nvPicPr>
          <p:cNvPr id="41" name="Picture 40" descr="A long shot of a machine&#10;&#10;AI-generated content may be incorrect.">
            <a:extLst>
              <a:ext uri="{FF2B5EF4-FFF2-40B4-BE49-F238E27FC236}">
                <a16:creationId xmlns:a16="http://schemas.microsoft.com/office/drawing/2014/main" id="{544BE8C3-7709-B9CD-5AEC-7E20EEC0982B}"/>
              </a:ext>
            </a:extLst>
          </p:cNvPr>
          <p:cNvPicPr>
            <a:picLocks noChangeAspect="1"/>
          </p:cNvPicPr>
          <p:nvPr/>
        </p:nvPicPr>
        <p:blipFill>
          <a:blip r:embed="rId5"/>
          <a:srcRect l="-2" t="41006" r="49905" b="52424"/>
          <a:stretch>
            <a:fillRect/>
          </a:stretch>
        </p:blipFill>
        <p:spPr>
          <a:xfrm>
            <a:off x="1616251" y="805066"/>
            <a:ext cx="5839728" cy="536123"/>
          </a:xfrm>
          <a:prstGeom prst="rect">
            <a:avLst/>
          </a:prstGeom>
        </p:spPr>
      </p:pic>
      <p:sp>
        <p:nvSpPr>
          <p:cNvPr id="46" name="Left-Right Arrow 45">
            <a:extLst>
              <a:ext uri="{FF2B5EF4-FFF2-40B4-BE49-F238E27FC236}">
                <a16:creationId xmlns:a16="http://schemas.microsoft.com/office/drawing/2014/main" id="{7B17F679-47BD-C70F-2096-35280316E7BE}"/>
              </a:ext>
            </a:extLst>
          </p:cNvPr>
          <p:cNvSpPr/>
          <p:nvPr/>
        </p:nvSpPr>
        <p:spPr>
          <a:xfrm>
            <a:off x="5812507" y="805066"/>
            <a:ext cx="822857" cy="161601"/>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Left-Right Arrow 48">
            <a:extLst>
              <a:ext uri="{FF2B5EF4-FFF2-40B4-BE49-F238E27FC236}">
                <a16:creationId xmlns:a16="http://schemas.microsoft.com/office/drawing/2014/main" id="{CA6A9CFA-02CA-A059-B8B0-7CBCD4B0D852}"/>
              </a:ext>
            </a:extLst>
          </p:cNvPr>
          <p:cNvSpPr/>
          <p:nvPr/>
        </p:nvSpPr>
        <p:spPr>
          <a:xfrm>
            <a:off x="3456830" y="805066"/>
            <a:ext cx="2355677" cy="161602"/>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Left-Right Arrow 49">
            <a:extLst>
              <a:ext uri="{FF2B5EF4-FFF2-40B4-BE49-F238E27FC236}">
                <a16:creationId xmlns:a16="http://schemas.microsoft.com/office/drawing/2014/main" id="{8FCC3852-B56B-A14B-58EE-2EA8CA05006C}"/>
              </a:ext>
            </a:extLst>
          </p:cNvPr>
          <p:cNvSpPr/>
          <p:nvPr/>
        </p:nvSpPr>
        <p:spPr>
          <a:xfrm>
            <a:off x="2633973" y="805066"/>
            <a:ext cx="822857" cy="161602"/>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074DD117-4B67-6CE4-7863-958C9F93EF09}"/>
              </a:ext>
            </a:extLst>
          </p:cNvPr>
          <p:cNvSpPr txBox="1"/>
          <p:nvPr/>
        </p:nvSpPr>
        <p:spPr>
          <a:xfrm>
            <a:off x="5819197" y="542124"/>
            <a:ext cx="872644" cy="276999"/>
          </a:xfrm>
          <a:prstGeom prst="rect">
            <a:avLst/>
          </a:prstGeom>
          <a:noFill/>
        </p:spPr>
        <p:txBody>
          <a:bodyPr wrap="square">
            <a:spAutoFit/>
          </a:bodyPr>
          <a:lstStyle/>
          <a:p>
            <a:r>
              <a:rPr lang="en-US" sz="1200" dirty="0">
                <a:solidFill>
                  <a:srgbClr val="011893"/>
                </a:solidFill>
                <a:latin typeface="Times New Roman" panose="02020603050405020304" pitchFamily="18" charset="0"/>
                <a:cs typeface="Times New Roman" panose="02020603050405020304" pitchFamily="18" charset="0"/>
              </a:rPr>
              <a:t>Modulator</a:t>
            </a:r>
            <a:endParaRPr lang="en-US" sz="1200" dirty="0">
              <a:latin typeface="Times New Roman" panose="02020603050405020304" pitchFamily="18" charset="0"/>
              <a:cs typeface="Times New Roman" panose="02020603050405020304" pitchFamily="18" charset="0"/>
            </a:endParaRPr>
          </a:p>
        </p:txBody>
      </p:sp>
      <p:sp>
        <p:nvSpPr>
          <p:cNvPr id="52" name="TextBox 51">
            <a:extLst>
              <a:ext uri="{FF2B5EF4-FFF2-40B4-BE49-F238E27FC236}">
                <a16:creationId xmlns:a16="http://schemas.microsoft.com/office/drawing/2014/main" id="{B882472F-67EF-C522-90F7-648D4362E7ED}"/>
              </a:ext>
            </a:extLst>
          </p:cNvPr>
          <p:cNvSpPr txBox="1"/>
          <p:nvPr/>
        </p:nvSpPr>
        <p:spPr>
          <a:xfrm>
            <a:off x="2780937" y="539609"/>
            <a:ext cx="872644" cy="276999"/>
          </a:xfrm>
          <a:prstGeom prst="rect">
            <a:avLst/>
          </a:prstGeom>
          <a:noFill/>
        </p:spPr>
        <p:txBody>
          <a:bodyPr wrap="square">
            <a:spAutoFit/>
          </a:bodyPr>
          <a:lstStyle/>
          <a:p>
            <a:r>
              <a:rPr lang="en-US" sz="1200" dirty="0">
                <a:solidFill>
                  <a:srgbClr val="011893"/>
                </a:solidFill>
                <a:latin typeface="Times New Roman" panose="02020603050405020304" pitchFamily="18" charset="0"/>
                <a:cs typeface="Times New Roman" panose="02020603050405020304" pitchFamily="18" charset="0"/>
              </a:rPr>
              <a:t>Kicker</a:t>
            </a:r>
            <a:endParaRPr lang="en-US" sz="1200" dirty="0">
              <a:latin typeface="Times New Roman" panose="02020603050405020304" pitchFamily="18" charset="0"/>
              <a:cs typeface="Times New Roman" panose="02020603050405020304" pitchFamily="18" charset="0"/>
            </a:endParaRPr>
          </a:p>
        </p:txBody>
      </p:sp>
      <p:sp>
        <p:nvSpPr>
          <p:cNvPr id="54" name="Left Arrow 53">
            <a:extLst>
              <a:ext uri="{FF2B5EF4-FFF2-40B4-BE49-F238E27FC236}">
                <a16:creationId xmlns:a16="http://schemas.microsoft.com/office/drawing/2014/main" id="{31234C4F-9446-5374-D00F-7748FAEF69ED}"/>
              </a:ext>
            </a:extLst>
          </p:cNvPr>
          <p:cNvSpPr/>
          <p:nvPr/>
        </p:nvSpPr>
        <p:spPr>
          <a:xfrm>
            <a:off x="1391535" y="1108695"/>
            <a:ext cx="703958" cy="135985"/>
          </a:xfrm>
          <a:prstGeom prst="leftArrow">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Left Arrow 54">
            <a:extLst>
              <a:ext uri="{FF2B5EF4-FFF2-40B4-BE49-F238E27FC236}">
                <a16:creationId xmlns:a16="http://schemas.microsoft.com/office/drawing/2014/main" id="{B24B84F9-EA1E-1DAD-1EAE-2DE327EEE0A7}"/>
              </a:ext>
            </a:extLst>
          </p:cNvPr>
          <p:cNvSpPr/>
          <p:nvPr/>
        </p:nvSpPr>
        <p:spPr>
          <a:xfrm>
            <a:off x="7126037" y="1040702"/>
            <a:ext cx="703958" cy="135986"/>
          </a:xfrm>
          <a:prstGeom prst="lef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Left Arrow 55">
            <a:extLst>
              <a:ext uri="{FF2B5EF4-FFF2-40B4-BE49-F238E27FC236}">
                <a16:creationId xmlns:a16="http://schemas.microsoft.com/office/drawing/2014/main" id="{6EAAEC81-365B-3280-5145-4702BE046DA2}"/>
              </a:ext>
            </a:extLst>
          </p:cNvPr>
          <p:cNvSpPr/>
          <p:nvPr/>
        </p:nvSpPr>
        <p:spPr>
          <a:xfrm>
            <a:off x="1391535" y="1005134"/>
            <a:ext cx="703958" cy="135986"/>
          </a:xfrm>
          <a:prstGeom prst="lef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7" name="Left Arrow 56">
            <a:extLst>
              <a:ext uri="{FF2B5EF4-FFF2-40B4-BE49-F238E27FC236}">
                <a16:creationId xmlns:a16="http://schemas.microsoft.com/office/drawing/2014/main" id="{95E3D472-6CB2-5F86-C6E4-8B78FDC3C237}"/>
              </a:ext>
            </a:extLst>
          </p:cNvPr>
          <p:cNvSpPr/>
          <p:nvPr/>
        </p:nvSpPr>
        <p:spPr>
          <a:xfrm rot="2678381">
            <a:off x="6799410" y="1279923"/>
            <a:ext cx="419939" cy="136812"/>
          </a:xfrm>
          <a:prstGeom prst="leftArrow">
            <a:avLst/>
          </a:prstGeom>
          <a:solidFill>
            <a:srgbClr val="011893"/>
          </a:solidFill>
          <a:ln>
            <a:solidFill>
              <a:srgbClr val="0432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2F63B7FA-4EF9-38BB-AF66-74894EEFFEDA}"/>
              </a:ext>
            </a:extLst>
          </p:cNvPr>
          <p:cNvSpPr txBox="1"/>
          <p:nvPr/>
        </p:nvSpPr>
        <p:spPr>
          <a:xfrm>
            <a:off x="1253543" y="619771"/>
            <a:ext cx="936475" cy="415498"/>
          </a:xfrm>
          <a:prstGeom prst="rect">
            <a:avLst/>
          </a:prstGeom>
          <a:noFill/>
        </p:spPr>
        <p:txBody>
          <a:bodyPr wrap="none" rtlCol="0">
            <a:spAutoFit/>
          </a:bodyPr>
          <a:lstStyle/>
          <a:p>
            <a:pPr algn="ctr"/>
            <a:r>
              <a:rPr lang="en-US" sz="1050" dirty="0">
                <a:latin typeface="Times New Roman" panose="02020603050405020304" pitchFamily="18" charset="0"/>
                <a:cs typeface="Times New Roman" panose="02020603050405020304" pitchFamily="18" charset="0"/>
              </a:rPr>
              <a:t>RHIC Yellow</a:t>
            </a:r>
          </a:p>
          <a:p>
            <a:pPr algn="ctr"/>
            <a:r>
              <a:rPr lang="en-US" sz="1050" dirty="0">
                <a:latin typeface="Times New Roman" panose="02020603050405020304" pitchFamily="18" charset="0"/>
                <a:cs typeface="Times New Roman" panose="02020603050405020304" pitchFamily="18" charset="0"/>
              </a:rPr>
              <a:t>Ion beam</a:t>
            </a:r>
          </a:p>
        </p:txBody>
      </p:sp>
      <p:sp>
        <p:nvSpPr>
          <p:cNvPr id="59" name="TextBox 58">
            <a:extLst>
              <a:ext uri="{FF2B5EF4-FFF2-40B4-BE49-F238E27FC236}">
                <a16:creationId xmlns:a16="http://schemas.microsoft.com/office/drawing/2014/main" id="{DA6E1695-F819-5CA4-E409-1B2670C10279}"/>
              </a:ext>
            </a:extLst>
          </p:cNvPr>
          <p:cNvSpPr txBox="1"/>
          <p:nvPr/>
        </p:nvSpPr>
        <p:spPr>
          <a:xfrm>
            <a:off x="6233438" y="1323944"/>
            <a:ext cx="691215" cy="253916"/>
          </a:xfrm>
          <a:prstGeom prst="rect">
            <a:avLst/>
          </a:prstGeom>
          <a:noFill/>
        </p:spPr>
        <p:txBody>
          <a:bodyPr wrap="none" rtlCol="0">
            <a:spAutoFit/>
          </a:bodyPr>
          <a:lstStyle/>
          <a:p>
            <a:pPr algn="ctr"/>
            <a:r>
              <a:rPr lang="en-US" sz="1050" dirty="0">
                <a:latin typeface="Times New Roman" panose="02020603050405020304" pitchFamily="18" charset="0"/>
                <a:cs typeface="Times New Roman" panose="02020603050405020304" pitchFamily="18" charset="0"/>
              </a:rPr>
              <a:t>Electrons</a:t>
            </a:r>
          </a:p>
        </p:txBody>
      </p:sp>
      <p:sp>
        <p:nvSpPr>
          <p:cNvPr id="60" name="Left Arrow 59">
            <a:extLst>
              <a:ext uri="{FF2B5EF4-FFF2-40B4-BE49-F238E27FC236}">
                <a16:creationId xmlns:a16="http://schemas.microsoft.com/office/drawing/2014/main" id="{1AB5C685-3FA1-8A59-9E98-02A0CEDE95B7}"/>
              </a:ext>
            </a:extLst>
          </p:cNvPr>
          <p:cNvSpPr/>
          <p:nvPr/>
        </p:nvSpPr>
        <p:spPr>
          <a:xfrm rot="18946459">
            <a:off x="2083698" y="1303752"/>
            <a:ext cx="419939" cy="136812"/>
          </a:xfrm>
          <a:prstGeom prst="leftArrow">
            <a:avLst/>
          </a:prstGeom>
          <a:solidFill>
            <a:srgbClr val="011893"/>
          </a:solidFill>
          <a:ln>
            <a:solidFill>
              <a:srgbClr val="0432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1" name="TextBox 60">
            <a:extLst>
              <a:ext uri="{FF2B5EF4-FFF2-40B4-BE49-F238E27FC236}">
                <a16:creationId xmlns:a16="http://schemas.microsoft.com/office/drawing/2014/main" id="{F877D124-8219-11DA-9133-2CCFFA1B19B7}"/>
              </a:ext>
            </a:extLst>
          </p:cNvPr>
          <p:cNvSpPr txBox="1"/>
          <p:nvPr/>
        </p:nvSpPr>
        <p:spPr>
          <a:xfrm>
            <a:off x="7009779" y="666566"/>
            <a:ext cx="936475" cy="415498"/>
          </a:xfrm>
          <a:prstGeom prst="rect">
            <a:avLst/>
          </a:prstGeom>
          <a:noFill/>
        </p:spPr>
        <p:txBody>
          <a:bodyPr wrap="none" rtlCol="0">
            <a:spAutoFit/>
          </a:bodyPr>
          <a:lstStyle/>
          <a:p>
            <a:pPr algn="ctr"/>
            <a:r>
              <a:rPr lang="en-US" sz="1050" dirty="0">
                <a:latin typeface="Times New Roman" panose="02020603050405020304" pitchFamily="18" charset="0"/>
                <a:cs typeface="Times New Roman" panose="02020603050405020304" pitchFamily="18" charset="0"/>
              </a:rPr>
              <a:t>RHIC Yellow</a:t>
            </a:r>
          </a:p>
          <a:p>
            <a:pPr algn="ctr"/>
            <a:r>
              <a:rPr lang="en-US" sz="1050" dirty="0">
                <a:latin typeface="Times New Roman" panose="02020603050405020304" pitchFamily="18" charset="0"/>
                <a:cs typeface="Times New Roman" panose="02020603050405020304" pitchFamily="18" charset="0"/>
              </a:rPr>
              <a:t>Ion beam</a:t>
            </a:r>
          </a:p>
        </p:txBody>
      </p:sp>
      <p:sp>
        <p:nvSpPr>
          <p:cNvPr id="62" name="TextBox 61">
            <a:extLst>
              <a:ext uri="{FF2B5EF4-FFF2-40B4-BE49-F238E27FC236}">
                <a16:creationId xmlns:a16="http://schemas.microsoft.com/office/drawing/2014/main" id="{C859BD0F-16D7-196A-0A8E-3E60A639543A}"/>
              </a:ext>
            </a:extLst>
          </p:cNvPr>
          <p:cNvSpPr txBox="1"/>
          <p:nvPr/>
        </p:nvSpPr>
        <p:spPr>
          <a:xfrm>
            <a:off x="2333245" y="1319074"/>
            <a:ext cx="691215" cy="253916"/>
          </a:xfrm>
          <a:prstGeom prst="rect">
            <a:avLst/>
          </a:prstGeom>
          <a:noFill/>
        </p:spPr>
        <p:txBody>
          <a:bodyPr wrap="none" rtlCol="0">
            <a:spAutoFit/>
          </a:bodyPr>
          <a:lstStyle/>
          <a:p>
            <a:pPr algn="ctr"/>
            <a:r>
              <a:rPr lang="en-US" sz="1050" dirty="0">
                <a:latin typeface="Times New Roman" panose="02020603050405020304" pitchFamily="18" charset="0"/>
                <a:cs typeface="Times New Roman" panose="02020603050405020304" pitchFamily="18" charset="0"/>
              </a:rPr>
              <a:t>Electrons</a:t>
            </a:r>
          </a:p>
        </p:txBody>
      </p:sp>
      <p:sp>
        <p:nvSpPr>
          <p:cNvPr id="63" name="TextBox 62">
            <a:extLst>
              <a:ext uri="{FF2B5EF4-FFF2-40B4-BE49-F238E27FC236}">
                <a16:creationId xmlns:a16="http://schemas.microsoft.com/office/drawing/2014/main" id="{318BB5DE-B29D-AD2A-6E10-D243D948EBD8}"/>
              </a:ext>
            </a:extLst>
          </p:cNvPr>
          <p:cNvSpPr txBox="1"/>
          <p:nvPr/>
        </p:nvSpPr>
        <p:spPr>
          <a:xfrm>
            <a:off x="1276880" y="1218014"/>
            <a:ext cx="933269" cy="253916"/>
          </a:xfrm>
          <a:prstGeom prst="rect">
            <a:avLst/>
          </a:prstGeom>
          <a:noFill/>
        </p:spPr>
        <p:txBody>
          <a:bodyPr wrap="none" rtlCol="0">
            <a:spAutoFit/>
          </a:bodyPr>
          <a:lstStyle/>
          <a:p>
            <a:pPr algn="ctr"/>
            <a:r>
              <a:rPr lang="en-US" sz="1050" dirty="0">
                <a:latin typeface="Times New Roman" panose="02020603050405020304" pitchFamily="18" charset="0"/>
                <a:cs typeface="Times New Roman" panose="02020603050405020304" pitchFamily="18" charset="0"/>
              </a:rPr>
              <a:t>THz radiation</a:t>
            </a:r>
          </a:p>
        </p:txBody>
      </p:sp>
      <p:sp>
        <p:nvSpPr>
          <p:cNvPr id="64" name="Title 1">
            <a:extLst>
              <a:ext uri="{FF2B5EF4-FFF2-40B4-BE49-F238E27FC236}">
                <a16:creationId xmlns:a16="http://schemas.microsoft.com/office/drawing/2014/main" id="{48CA89EA-C14C-F00F-F865-AA0F98BA9179}"/>
              </a:ext>
            </a:extLst>
          </p:cNvPr>
          <p:cNvSpPr txBox="1">
            <a:spLocks/>
          </p:cNvSpPr>
          <p:nvPr/>
        </p:nvSpPr>
        <p:spPr>
          <a:xfrm>
            <a:off x="1345492" y="1561575"/>
            <a:ext cx="6536531" cy="596983"/>
          </a:xfrm>
          <a:prstGeom prst="rect">
            <a:avLst/>
          </a:prstGeom>
        </p:spPr>
        <p:txBody>
          <a:bodyPr vert="horz" lIns="68580" tIns="34290" rIns="68580" bIns="34290" rtlCol="0" anchor="ctr">
            <a:noAutofit/>
          </a:bodyPr>
          <a:lstStyle>
            <a:lvl1pPr algn="l" defTabSz="685800" rtl="0" eaLnBrk="1" latinLnBrk="0" hangingPunct="1">
              <a:lnSpc>
                <a:spcPct val="90000"/>
              </a:lnSpc>
              <a:spcBef>
                <a:spcPct val="0"/>
              </a:spcBef>
              <a:buNone/>
              <a:defRPr sz="3600" b="1" kern="1200">
                <a:solidFill>
                  <a:schemeClr val="tx1"/>
                </a:solidFill>
                <a:latin typeface="Times New Roman" panose="02020603050405020304" pitchFamily="18" charset="0"/>
                <a:ea typeface="+mj-ea"/>
                <a:cs typeface="Times New Roman" panose="02020603050405020304" pitchFamily="18" charset="0"/>
              </a:defRPr>
            </a:lvl1pPr>
          </a:lstStyle>
          <a:p>
            <a:r>
              <a:rPr lang="en-US" sz="1200" b="0" dirty="0">
                <a:solidFill>
                  <a:srgbClr val="011893"/>
                </a:solidFill>
              </a:rPr>
              <a:t>Plasma-Cascade Amplifier is a parametric amplifier: strong focusing  solenoids caused periodic modulation of the beam radius and corresponding modulation of plasma frequency. It results in exponential growth of density modulation induced by ions in the modulator. </a:t>
            </a:r>
          </a:p>
        </p:txBody>
      </p:sp>
      <p:cxnSp>
        <p:nvCxnSpPr>
          <p:cNvPr id="66" name="Straight Arrow Connector 65">
            <a:extLst>
              <a:ext uri="{FF2B5EF4-FFF2-40B4-BE49-F238E27FC236}">
                <a16:creationId xmlns:a16="http://schemas.microsoft.com/office/drawing/2014/main" id="{BEB8EF01-DF82-BF36-3605-D0F8A6307CD8}"/>
              </a:ext>
            </a:extLst>
          </p:cNvPr>
          <p:cNvCxnSpPr>
            <a:cxnSpLocks/>
          </p:cNvCxnSpPr>
          <p:nvPr/>
        </p:nvCxnSpPr>
        <p:spPr>
          <a:xfrm flipV="1">
            <a:off x="5293685" y="1218014"/>
            <a:ext cx="0" cy="37142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5A9F6B88-4ADF-8ABE-5C28-0D2834B0D591}"/>
              </a:ext>
            </a:extLst>
          </p:cNvPr>
          <p:cNvCxnSpPr>
            <a:cxnSpLocks/>
          </p:cNvCxnSpPr>
          <p:nvPr/>
        </p:nvCxnSpPr>
        <p:spPr>
          <a:xfrm flipV="1">
            <a:off x="4649628" y="1238054"/>
            <a:ext cx="0" cy="37142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ED95BB62-81E5-DE11-EF08-D89B92F15CFE}"/>
              </a:ext>
            </a:extLst>
          </p:cNvPr>
          <p:cNvCxnSpPr>
            <a:cxnSpLocks/>
          </p:cNvCxnSpPr>
          <p:nvPr/>
        </p:nvCxnSpPr>
        <p:spPr>
          <a:xfrm flipV="1">
            <a:off x="4009496" y="1219937"/>
            <a:ext cx="0" cy="37142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0" name="Title 1">
            <a:extLst>
              <a:ext uri="{FF2B5EF4-FFF2-40B4-BE49-F238E27FC236}">
                <a16:creationId xmlns:a16="http://schemas.microsoft.com/office/drawing/2014/main" id="{B73744EA-2BA8-3A7B-CABA-1E6ED631BAD7}"/>
              </a:ext>
            </a:extLst>
          </p:cNvPr>
          <p:cNvSpPr txBox="1">
            <a:spLocks/>
          </p:cNvSpPr>
          <p:nvPr/>
        </p:nvSpPr>
        <p:spPr>
          <a:xfrm>
            <a:off x="1345490" y="2193265"/>
            <a:ext cx="6536531" cy="467887"/>
          </a:xfrm>
          <a:prstGeom prst="rect">
            <a:avLst/>
          </a:prstGeom>
        </p:spPr>
        <p:txBody>
          <a:bodyPr vert="horz" lIns="68580" tIns="34290" rIns="68580" bIns="34290" rtlCol="0" anchor="ctr">
            <a:noAutofit/>
          </a:bodyPr>
          <a:lstStyle>
            <a:lvl1pPr algn="l" defTabSz="685800" rtl="0" eaLnBrk="1" latinLnBrk="0" hangingPunct="1">
              <a:lnSpc>
                <a:spcPct val="90000"/>
              </a:lnSpc>
              <a:spcBef>
                <a:spcPct val="0"/>
              </a:spcBef>
              <a:buNone/>
              <a:defRPr sz="3600" b="1" kern="1200">
                <a:solidFill>
                  <a:schemeClr val="tx1"/>
                </a:solidFill>
                <a:latin typeface="Times New Roman" panose="02020603050405020304" pitchFamily="18" charset="0"/>
                <a:ea typeface="+mj-ea"/>
                <a:cs typeface="Times New Roman" panose="02020603050405020304" pitchFamily="18" charset="0"/>
              </a:defRPr>
            </a:lvl1pPr>
          </a:lstStyle>
          <a:p>
            <a:r>
              <a:rPr lang="en-US" sz="1500" b="0" dirty="0">
                <a:solidFill>
                  <a:srgbClr val="FF0000"/>
                </a:solidFill>
              </a:rPr>
              <a:t>Classical PCA: changing strength of PCA solenoids result in dramatic increase of the THz radiation: September 22, 2025</a:t>
            </a:r>
          </a:p>
        </p:txBody>
      </p:sp>
      <p:pic>
        <p:nvPicPr>
          <p:cNvPr id="78" name="Picture 77">
            <a:extLst>
              <a:ext uri="{FF2B5EF4-FFF2-40B4-BE49-F238E27FC236}">
                <a16:creationId xmlns:a16="http://schemas.microsoft.com/office/drawing/2014/main" id="{04FE0CC8-5317-DB9F-44F3-78A5E4358146}"/>
              </a:ext>
            </a:extLst>
          </p:cNvPr>
          <p:cNvPicPr>
            <a:picLocks noChangeAspect="1"/>
          </p:cNvPicPr>
          <p:nvPr/>
        </p:nvPicPr>
        <p:blipFill>
          <a:blip r:embed="rId6"/>
          <a:srcRect l="1" t="8403" r="2107" b="24182"/>
          <a:stretch>
            <a:fillRect/>
          </a:stretch>
        </p:blipFill>
        <p:spPr>
          <a:xfrm>
            <a:off x="2633973" y="2806980"/>
            <a:ext cx="3244166" cy="2196932"/>
          </a:xfrm>
          <a:prstGeom prst="rect">
            <a:avLst/>
          </a:prstGeom>
        </p:spPr>
      </p:pic>
      <p:sp>
        <p:nvSpPr>
          <p:cNvPr id="79" name="Right Arrow 78">
            <a:extLst>
              <a:ext uri="{FF2B5EF4-FFF2-40B4-BE49-F238E27FC236}">
                <a16:creationId xmlns:a16="http://schemas.microsoft.com/office/drawing/2014/main" id="{0DAF688E-1B36-ACEB-040E-13EDE2D06645}"/>
              </a:ext>
            </a:extLst>
          </p:cNvPr>
          <p:cNvSpPr/>
          <p:nvPr/>
        </p:nvSpPr>
        <p:spPr>
          <a:xfrm>
            <a:off x="1716695" y="3128714"/>
            <a:ext cx="1049572" cy="310101"/>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1" name="TextBox 80">
            <a:extLst>
              <a:ext uri="{FF2B5EF4-FFF2-40B4-BE49-F238E27FC236}">
                <a16:creationId xmlns:a16="http://schemas.microsoft.com/office/drawing/2014/main" id="{E7F43215-14F1-5801-C1C1-628D666FD0B2}"/>
              </a:ext>
            </a:extLst>
          </p:cNvPr>
          <p:cNvSpPr txBox="1"/>
          <p:nvPr/>
        </p:nvSpPr>
        <p:spPr>
          <a:xfrm>
            <a:off x="393073" y="3041390"/>
            <a:ext cx="1386128" cy="507831"/>
          </a:xfrm>
          <a:prstGeom prst="rect">
            <a:avLst/>
          </a:prstGeom>
          <a:noFill/>
        </p:spPr>
        <p:txBody>
          <a:bodyPr wrap="square">
            <a:spAutoFit/>
          </a:bodyPr>
          <a:lstStyle/>
          <a:p>
            <a:r>
              <a:rPr lang="en-US" sz="1350" dirty="0">
                <a:solidFill>
                  <a:srgbClr val="FF0000"/>
                </a:solidFill>
                <a:latin typeface="Times New Roman" panose="02020603050405020304" pitchFamily="18" charset="0"/>
                <a:cs typeface="Times New Roman" panose="02020603050405020304" pitchFamily="18" charset="0"/>
              </a:rPr>
              <a:t>Current in PCA</a:t>
            </a:r>
          </a:p>
          <a:p>
            <a:r>
              <a:rPr lang="en-US" sz="1350" dirty="0">
                <a:solidFill>
                  <a:srgbClr val="FF0000"/>
                </a:solidFill>
                <a:latin typeface="Times New Roman" panose="02020603050405020304" pitchFamily="18" charset="0"/>
                <a:cs typeface="Times New Roman" panose="02020603050405020304" pitchFamily="18" charset="0"/>
              </a:rPr>
              <a:t>solenoids</a:t>
            </a:r>
          </a:p>
        </p:txBody>
      </p:sp>
      <p:sp>
        <p:nvSpPr>
          <p:cNvPr id="82" name="Right Arrow 81">
            <a:extLst>
              <a:ext uri="{FF2B5EF4-FFF2-40B4-BE49-F238E27FC236}">
                <a16:creationId xmlns:a16="http://schemas.microsoft.com/office/drawing/2014/main" id="{DDCB0827-C13B-AE3A-993D-B39439DE7735}"/>
              </a:ext>
            </a:extLst>
          </p:cNvPr>
          <p:cNvSpPr/>
          <p:nvPr/>
        </p:nvSpPr>
        <p:spPr>
          <a:xfrm>
            <a:off x="1673672" y="4446326"/>
            <a:ext cx="1049572" cy="310101"/>
          </a:xfrm>
          <a:prstGeom prst="rightArrow">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accent5">
                  <a:lumMod val="75000"/>
                </a:schemeClr>
              </a:solidFill>
            </a:endParaRPr>
          </a:p>
        </p:txBody>
      </p:sp>
      <p:sp>
        <p:nvSpPr>
          <p:cNvPr id="83" name="TextBox 82">
            <a:extLst>
              <a:ext uri="{FF2B5EF4-FFF2-40B4-BE49-F238E27FC236}">
                <a16:creationId xmlns:a16="http://schemas.microsoft.com/office/drawing/2014/main" id="{81A39F75-75BF-25BB-9C9F-FA9DC03BA57B}"/>
              </a:ext>
            </a:extLst>
          </p:cNvPr>
          <p:cNvSpPr txBox="1"/>
          <p:nvPr/>
        </p:nvSpPr>
        <p:spPr>
          <a:xfrm>
            <a:off x="400860" y="4359003"/>
            <a:ext cx="1386128" cy="507831"/>
          </a:xfrm>
          <a:prstGeom prst="rect">
            <a:avLst/>
          </a:prstGeom>
          <a:noFill/>
        </p:spPr>
        <p:txBody>
          <a:bodyPr wrap="square">
            <a:spAutoFit/>
          </a:bodyPr>
          <a:lstStyle/>
          <a:p>
            <a:r>
              <a:rPr lang="en-US" sz="1350" dirty="0">
                <a:solidFill>
                  <a:srgbClr val="7030A0"/>
                </a:solidFill>
                <a:latin typeface="Times New Roman" panose="02020603050405020304" pitchFamily="18" charset="0"/>
                <a:cs typeface="Times New Roman" panose="02020603050405020304" pitchFamily="18" charset="0"/>
              </a:rPr>
              <a:t>Measured THz power </a:t>
            </a:r>
            <a:r>
              <a:rPr lang="en-US" sz="1350" dirty="0" err="1">
                <a:solidFill>
                  <a:srgbClr val="7030A0"/>
                </a:solidFill>
                <a:latin typeface="Times New Roman" panose="02020603050405020304" pitchFamily="18" charset="0"/>
                <a:cs typeface="Times New Roman" panose="02020603050405020304" pitchFamily="18" charset="0"/>
              </a:rPr>
              <a:t>a.u</a:t>
            </a:r>
            <a:r>
              <a:rPr lang="en-US" sz="1350" dirty="0">
                <a:solidFill>
                  <a:srgbClr val="7030A0"/>
                </a:solidFill>
                <a:latin typeface="Times New Roman" panose="02020603050405020304" pitchFamily="18" charset="0"/>
                <a:cs typeface="Times New Roman" panose="02020603050405020304" pitchFamily="18" charset="0"/>
              </a:rPr>
              <a:t>.</a:t>
            </a:r>
          </a:p>
        </p:txBody>
      </p:sp>
      <p:pic>
        <p:nvPicPr>
          <p:cNvPr id="4" name="video">
            <a:hlinkClick r:id="" action="ppaction://media"/>
            <a:extLst>
              <a:ext uri="{FF2B5EF4-FFF2-40B4-BE49-F238E27FC236}">
                <a16:creationId xmlns:a16="http://schemas.microsoft.com/office/drawing/2014/main" id="{72944390-CF27-4F58-80F4-B6431DDE4D6E}"/>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6007992" y="2661152"/>
            <a:ext cx="3123680" cy="2342760"/>
          </a:xfrm>
          <a:prstGeom prst="rect">
            <a:avLst/>
          </a:prstGeom>
        </p:spPr>
      </p:pic>
    </p:spTree>
    <p:extLst>
      <p:ext uri="{BB962C8B-B14F-4D97-AF65-F5344CB8AC3E}">
        <p14:creationId xmlns:p14="http://schemas.microsoft.com/office/powerpoint/2010/main" val="296895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078" fill="hold"/>
                                        <p:tgtEl>
                                          <p:spTgt spid="4"/>
                                        </p:tgtEl>
                                      </p:cBhvr>
                                    </p:cmd>
                                  </p:childTnLst>
                                </p:cTn>
                              </p:par>
                            </p:childTnLst>
                          </p:cTn>
                        </p:par>
                        <p:par>
                          <p:cTn id="7" fill="hold">
                            <p:stCondLst>
                              <p:cond delay="12078"/>
                            </p:stCondLst>
                            <p:childTnLst>
                              <p:par>
                                <p:cTn id="8" presetID="1" presetClass="mediacall" presetSubtype="0" fill="hold" nodeType="afterEffect">
                                  <p:stCondLst>
                                    <p:cond delay="0"/>
                                  </p:stCondLst>
                                  <p:childTnLst>
                                    <p:cmd type="call" cmd="playFrom(0.0)">
                                      <p:cBhvr>
                                        <p:cTn id="9" dur="1207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4"/>
                </p:tgtEl>
              </p:cMediaNode>
            </p:video>
            <p:seq concurrent="1" nextAc="seek">
              <p:cTn id="11" restart="whenNotActive" fill="hold" evtFilter="cancelBubble" nodeType="interactiveSeq">
                <p:stCondLst>
                  <p:cond evt="onClick" delay="0">
                    <p:tgtEl>
                      <p:spTgt spid="4"/>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1356" y="0"/>
            <a:ext cx="6246743" cy="414528"/>
          </a:xfrm>
        </p:spPr>
        <p:txBody>
          <a:bodyPr>
            <a:normAutofit fontScale="90000"/>
          </a:bodyPr>
          <a:lstStyle/>
          <a:p>
            <a:pPr algn="ctr"/>
            <a:r>
              <a:rPr lang="en-US" dirty="0"/>
              <a:t>Conclusions</a:t>
            </a:r>
          </a:p>
        </p:txBody>
      </p:sp>
      <p:sp>
        <p:nvSpPr>
          <p:cNvPr id="3" name="Content Placeholder 2"/>
          <p:cNvSpPr>
            <a:spLocks noGrp="1"/>
          </p:cNvSpPr>
          <p:nvPr>
            <p:ph idx="1"/>
          </p:nvPr>
        </p:nvSpPr>
        <p:spPr>
          <a:xfrm>
            <a:off x="166913" y="422046"/>
            <a:ext cx="8810173" cy="4467703"/>
          </a:xfrm>
        </p:spPr>
        <p:txBody>
          <a:bodyPr>
            <a:normAutofit fontScale="92500" lnSpcReduction="20000"/>
          </a:bodyPr>
          <a:lstStyle/>
          <a:p>
            <a:r>
              <a:rPr lang="en-US" sz="1800" dirty="0">
                <a:solidFill>
                  <a:srgbClr val="0432FF"/>
                </a:solidFill>
              </a:rPr>
              <a:t>Demonstration of Coherent electron Cooling remains a very challenging endeavor</a:t>
            </a:r>
          </a:p>
          <a:p>
            <a:r>
              <a:rPr lang="en-US" sz="1800" dirty="0">
                <a:solidFill>
                  <a:srgbClr val="0432FF"/>
                </a:solidFill>
              </a:rPr>
              <a:t>All main components of the CeC process were successfully demonstrated:</a:t>
            </a:r>
          </a:p>
          <a:p>
            <a:pPr lvl="1"/>
            <a:r>
              <a:rPr lang="en-US" sz="1400" dirty="0">
                <a:solidFill>
                  <a:srgbClr val="FF0000"/>
                </a:solidFill>
              </a:rPr>
              <a:t>Ion’s imprint into the e-beam density modulation</a:t>
            </a:r>
          </a:p>
          <a:p>
            <a:pPr lvl="1"/>
            <a:r>
              <a:rPr lang="en-US" sz="1400" dirty="0">
                <a:solidFill>
                  <a:srgbClr val="FF0000"/>
                </a:solidFill>
              </a:rPr>
              <a:t>High gain Plasma-Cascade Amplification of the e-beam noise (and ion imprint)</a:t>
            </a:r>
          </a:p>
          <a:p>
            <a:pPr lvl="1"/>
            <a:r>
              <a:rPr lang="en-US" sz="1400" dirty="0">
                <a:solidFill>
                  <a:srgbClr val="FF0000"/>
                </a:solidFill>
              </a:rPr>
              <a:t>Recombination of ions and electrons with matched relativistic factors</a:t>
            </a:r>
          </a:p>
          <a:p>
            <a:r>
              <a:rPr lang="en-US" sz="1800" dirty="0">
                <a:solidFill>
                  <a:srgbClr val="0432FF"/>
                </a:solidFill>
              </a:rPr>
              <a:t>All beam parameters necessary for CeC demonstration are demonstrated</a:t>
            </a:r>
          </a:p>
          <a:p>
            <a:pPr lvl="1"/>
            <a:r>
              <a:rPr lang="en-US" sz="1400" dirty="0">
                <a:solidFill>
                  <a:srgbClr val="FF0000"/>
                </a:solidFill>
              </a:rPr>
              <a:t>More details are in THA1, THA2 and THA3 talk on Thursday morning by Yichao Jing, Jun Ma and Gang Wang</a:t>
            </a:r>
          </a:p>
          <a:p>
            <a:r>
              <a:rPr lang="en-US" sz="1800" dirty="0">
                <a:solidFill>
                  <a:srgbClr val="0432FF"/>
                </a:solidFill>
              </a:rPr>
              <a:t>The CeC accelerator performance is sufficiently stable</a:t>
            </a:r>
          </a:p>
          <a:p>
            <a:r>
              <a:rPr lang="en-US" sz="1800" dirty="0">
                <a:solidFill>
                  <a:srgbClr val="0432FF"/>
                </a:solidFill>
              </a:rPr>
              <a:t>We are ready for CeC demonstration</a:t>
            </a:r>
          </a:p>
          <a:p>
            <a:r>
              <a:rPr lang="en-US" sz="1800" dirty="0">
                <a:solidFill>
                  <a:srgbClr val="FF0000"/>
                </a:solidFill>
              </a:rPr>
              <a:t>The main challenge is allocation of dedicated time with ion beam for CeC project</a:t>
            </a:r>
          </a:p>
          <a:p>
            <a:pPr lvl="1"/>
            <a:r>
              <a:rPr lang="en-US" sz="1500" dirty="0">
                <a:solidFill>
                  <a:srgbClr val="FF0000"/>
                </a:solidFill>
              </a:rPr>
              <a:t>In last 3 years CeC has 3.5 hours of time with ion beam at CeC energy</a:t>
            </a:r>
          </a:p>
          <a:p>
            <a:pPr lvl="1"/>
            <a:r>
              <a:rPr lang="en-US" sz="1500" dirty="0">
                <a:solidFill>
                  <a:srgbClr val="FF0000"/>
                </a:solidFill>
              </a:rPr>
              <a:t>This is the last RHIC run and CeC system will be taken apart after the run ends</a:t>
            </a:r>
          </a:p>
          <a:p>
            <a:pPr lvl="1"/>
            <a:r>
              <a:rPr lang="en-US" sz="1500" dirty="0">
                <a:solidFill>
                  <a:srgbClr val="FF0000"/>
                </a:solidFill>
              </a:rPr>
              <a:t>Two detectors are completing their physics program and ego to use every hour of RHIC operation</a:t>
            </a:r>
          </a:p>
          <a:p>
            <a:pPr lvl="1"/>
            <a:r>
              <a:rPr lang="en-US" sz="1500" dirty="0">
                <a:solidFill>
                  <a:srgbClr val="FF0000"/>
                </a:solidFill>
              </a:rPr>
              <a:t>We are not giving up hope and exploring every possibility for a limited number of shifts for CeC demonstration</a:t>
            </a:r>
          </a:p>
          <a:p>
            <a:pPr algn="just"/>
            <a:r>
              <a:rPr lang="en-US" sz="1800" dirty="0">
                <a:solidFill>
                  <a:srgbClr val="0432FF"/>
                </a:solidFill>
              </a:rPr>
              <a:t>I want to thank everybody who participated and participating in CeC project: RHIC operators, colleagues from Accelerator Physics, RF, Vacuum, Instrumentation, Cryogens, Control, Mechanical systems and ES&amp;F division, cathode team from Instrumentation Department, as well as the CeC operation team, for their dedicated and steadfast support of our attempt to demonstrate this stubbornly resisting phenomenon</a:t>
            </a:r>
          </a:p>
          <a:p>
            <a:pPr algn="just"/>
            <a:endParaRPr lang="en-US" sz="1800" dirty="0">
              <a:solidFill>
                <a:srgbClr val="0432FF"/>
              </a:solidFill>
            </a:endParaRPr>
          </a:p>
          <a:p>
            <a:endParaRPr lang="en-US" sz="1800" dirty="0">
              <a:solidFill>
                <a:srgbClr val="0432FF"/>
              </a:solidFill>
            </a:endParaRPr>
          </a:p>
        </p:txBody>
      </p:sp>
      <p:sp>
        <p:nvSpPr>
          <p:cNvPr id="6" name="Slide Number Placeholder 5">
            <a:extLst>
              <a:ext uri="{FF2B5EF4-FFF2-40B4-BE49-F238E27FC236}">
                <a16:creationId xmlns:a16="http://schemas.microsoft.com/office/drawing/2014/main" id="{B66E37A0-188A-A74D-BEBF-86684B51E50A}"/>
              </a:ext>
            </a:extLst>
          </p:cNvPr>
          <p:cNvSpPr>
            <a:spLocks noGrp="1"/>
          </p:cNvSpPr>
          <p:nvPr>
            <p:ph type="sldNum" sz="quarter" idx="12"/>
          </p:nvPr>
        </p:nvSpPr>
        <p:spPr/>
        <p:txBody>
          <a:bodyPr/>
          <a:lstStyle/>
          <a:p>
            <a:fld id="{716D9922-87B3-6043-9531-5184EA303DC1}" type="slidenum">
              <a:rPr lang="en-US" smtClean="0"/>
              <a:t>13</a:t>
            </a:fld>
            <a:endParaRPr lang="en-US"/>
          </a:p>
        </p:txBody>
      </p:sp>
    </p:spTree>
    <p:extLst>
      <p:ext uri="{BB962C8B-B14F-4D97-AF65-F5344CB8AC3E}">
        <p14:creationId xmlns:p14="http://schemas.microsoft.com/office/powerpoint/2010/main" val="3877102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idx="4294967295"/>
          </p:nvPr>
        </p:nvSpPr>
        <p:spPr>
          <a:xfrm>
            <a:off x="1897260" y="116829"/>
            <a:ext cx="5349479" cy="390525"/>
          </a:xfrm>
          <a:solidFill>
            <a:schemeClr val="bg1"/>
          </a:solidFill>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1800" dirty="0">
                <a:solidFill>
                  <a:srgbClr val="0432FF"/>
                </a:solidFill>
                <a:latin typeface="Times New Roman" panose="02020603050405020304" pitchFamily="18" charset="0"/>
                <a:cs typeface="Times New Roman" panose="02020603050405020304" pitchFamily="18" charset="0"/>
              </a:rPr>
              <a:t>Thanks to all involved in the CeC project</a:t>
            </a:r>
            <a:endParaRPr lang="en-US" sz="1050" dirty="0">
              <a:ln w="0"/>
              <a:solidFill>
                <a:srgbClr val="0432FF"/>
              </a:solidFill>
              <a:effectLst>
                <a:reflection blurRad="12700" stA="50000" endPos="50000" dist="5000" dir="5400000" sy="-100000" rotWithShape="0"/>
              </a:effectLst>
              <a:latin typeface="Times New Roman" panose="02020603050405020304" pitchFamily="18" charset="0"/>
              <a:cs typeface="Times New Roman" panose="02020603050405020304" pitchFamily="18" charset="0"/>
            </a:endParaRPr>
          </a:p>
        </p:txBody>
      </p:sp>
      <p:sp>
        <p:nvSpPr>
          <p:cNvPr id="4" name="Title 6">
            <a:extLst>
              <a:ext uri="{FF2B5EF4-FFF2-40B4-BE49-F238E27FC236}">
                <a16:creationId xmlns:a16="http://schemas.microsoft.com/office/drawing/2014/main" id="{855C3CB0-9B19-6049-AED3-EC539330E557}"/>
              </a:ext>
            </a:extLst>
          </p:cNvPr>
          <p:cNvSpPr txBox="1">
            <a:spLocks/>
          </p:cNvSpPr>
          <p:nvPr/>
        </p:nvSpPr>
        <p:spPr>
          <a:xfrm rot="16200000">
            <a:off x="6143625" y="2860675"/>
            <a:ext cx="3359152" cy="266699"/>
          </a:xfrm>
          <a:prstGeom prst="rect">
            <a:avLst/>
          </a:prstGeom>
          <a:solidFill>
            <a:schemeClr val="bg1"/>
          </a:solidFill>
        </p:spPr>
        <p:txBody>
          <a:bodyPr vert="horz" lIns="68580" tIns="34290" rIns="68580" bIns="34290" rtlCol="0" anchor="b">
            <a:normAutofit lnSpcReduction="1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lvl1pPr algn="l" defTabSz="914400" rtl="0" eaLnBrk="1" latinLnBrk="0" hangingPunct="1">
              <a:lnSpc>
                <a:spcPct val="90000"/>
              </a:lnSpc>
              <a:spcBef>
                <a:spcPct val="0"/>
              </a:spcBef>
              <a:buNone/>
              <a:defRPr sz="4800" b="1" i="0" kern="1200">
                <a:solidFill>
                  <a:schemeClr val="tx1"/>
                </a:solidFill>
                <a:latin typeface="Arial" charset="0"/>
                <a:ea typeface="Arial" charset="0"/>
                <a:cs typeface="Arial" charset="0"/>
              </a:defRPr>
            </a:lvl1pPr>
          </a:lstStyle>
          <a:p>
            <a:pPr algn="ctr"/>
            <a:r>
              <a:rPr lang="en-US" sz="1500" dirty="0">
                <a:solidFill>
                  <a:srgbClr val="0432FF"/>
                </a:solidFill>
                <a:latin typeface="Times New Roman" panose="02020603050405020304" pitchFamily="18" charset="0"/>
                <a:cs typeface="Times New Roman" panose="02020603050405020304" pitchFamily="18" charset="0"/>
              </a:rPr>
              <a:t>… never can get all of your photos…</a:t>
            </a:r>
            <a:endParaRPr lang="en-US" sz="900" dirty="0">
              <a:ln w="0"/>
              <a:solidFill>
                <a:srgbClr val="0432FF"/>
              </a:solidFill>
              <a:effectLst>
                <a:reflection blurRad="12700" stA="50000" endPos="50000" dist="5000" dir="5400000" sy="-100000" rotWithShape="0"/>
              </a:effectLst>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E0DA383B-AAB0-8F43-9A4C-692A70641C27}"/>
              </a:ext>
            </a:extLst>
          </p:cNvPr>
          <p:cNvPicPr>
            <a:picLocks noChangeAspect="1"/>
          </p:cNvPicPr>
          <p:nvPr/>
        </p:nvPicPr>
        <p:blipFill>
          <a:blip r:embed="rId3"/>
          <a:stretch>
            <a:fillRect/>
          </a:stretch>
        </p:blipFill>
        <p:spPr>
          <a:xfrm>
            <a:off x="1532671" y="564968"/>
            <a:ext cx="6078662" cy="4404300"/>
          </a:xfrm>
          <a:prstGeom prst="rect">
            <a:avLst/>
          </a:prstGeom>
        </p:spPr>
      </p:pic>
      <p:sp>
        <p:nvSpPr>
          <p:cNvPr id="6" name="Slide Number Placeholder 5">
            <a:extLst>
              <a:ext uri="{FF2B5EF4-FFF2-40B4-BE49-F238E27FC236}">
                <a16:creationId xmlns:a16="http://schemas.microsoft.com/office/drawing/2014/main" id="{FB027F24-7A60-D84C-86CB-10237BF316C7}"/>
              </a:ext>
            </a:extLst>
          </p:cNvPr>
          <p:cNvSpPr>
            <a:spLocks noGrp="1"/>
          </p:cNvSpPr>
          <p:nvPr>
            <p:ph type="sldNum" sz="quarter" idx="12"/>
          </p:nvPr>
        </p:nvSpPr>
        <p:spPr/>
        <p:txBody>
          <a:bodyPr/>
          <a:lstStyle/>
          <a:p>
            <a:fld id="{716D9922-87B3-6043-9531-5184EA303DC1}" type="slidenum">
              <a:rPr lang="en-US" smtClean="0"/>
              <a:t>14</a:t>
            </a:fld>
            <a:endParaRPr lang="en-US"/>
          </a:p>
        </p:txBody>
      </p:sp>
      <p:pic>
        <p:nvPicPr>
          <p:cNvPr id="5" name="Picture 4" descr="A person with glasses and a white shirt&#10;&#10;AI-generated content may be incorrect.">
            <a:extLst>
              <a:ext uri="{FF2B5EF4-FFF2-40B4-BE49-F238E27FC236}">
                <a16:creationId xmlns:a16="http://schemas.microsoft.com/office/drawing/2014/main" id="{5D967F60-3445-9666-81EE-617553649E73}"/>
              </a:ext>
            </a:extLst>
          </p:cNvPr>
          <p:cNvPicPr>
            <a:picLocks noChangeAspect="1"/>
          </p:cNvPicPr>
          <p:nvPr/>
        </p:nvPicPr>
        <p:blipFill>
          <a:blip r:embed="rId4"/>
          <a:srcRect l="-2065" b="-2065"/>
          <a:stretch>
            <a:fillRect/>
          </a:stretch>
        </p:blipFill>
        <p:spPr>
          <a:xfrm>
            <a:off x="2052430" y="3054984"/>
            <a:ext cx="602616" cy="639192"/>
          </a:xfrm>
          <a:prstGeom prst="rect">
            <a:avLst/>
          </a:prstGeom>
        </p:spPr>
      </p:pic>
      <p:pic>
        <p:nvPicPr>
          <p:cNvPr id="8" name="Picture 7">
            <a:extLst>
              <a:ext uri="{FF2B5EF4-FFF2-40B4-BE49-F238E27FC236}">
                <a16:creationId xmlns:a16="http://schemas.microsoft.com/office/drawing/2014/main" id="{838AFB42-53C7-9580-27CC-DC6314035968}"/>
              </a:ext>
            </a:extLst>
          </p:cNvPr>
          <p:cNvPicPr>
            <a:picLocks noChangeAspect="1"/>
          </p:cNvPicPr>
          <p:nvPr/>
        </p:nvPicPr>
        <p:blipFill>
          <a:blip r:embed="rId5"/>
          <a:srcRect l="18091" r="45125" b="27477"/>
          <a:stretch>
            <a:fillRect/>
          </a:stretch>
        </p:blipFill>
        <p:spPr>
          <a:xfrm>
            <a:off x="1532667" y="3694176"/>
            <a:ext cx="519763" cy="576421"/>
          </a:xfrm>
          <a:prstGeom prst="rect">
            <a:avLst/>
          </a:prstGeom>
        </p:spPr>
      </p:pic>
    </p:spTree>
    <p:extLst>
      <p:ext uri="{BB962C8B-B14F-4D97-AF65-F5344CB8AC3E}">
        <p14:creationId xmlns:p14="http://schemas.microsoft.com/office/powerpoint/2010/main" val="642248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07C7A-1F77-754C-8E44-33FD09FBEB3B}"/>
              </a:ext>
            </a:extLst>
          </p:cNvPr>
          <p:cNvSpPr>
            <a:spLocks noGrp="1"/>
          </p:cNvSpPr>
          <p:nvPr>
            <p:ph type="title"/>
          </p:nvPr>
        </p:nvSpPr>
        <p:spPr/>
        <p:txBody>
          <a:bodyPr/>
          <a:lstStyle/>
          <a:p>
            <a:r>
              <a:rPr lang="en-US" dirty="0"/>
              <a:t>Back-ups</a:t>
            </a:r>
          </a:p>
        </p:txBody>
      </p:sp>
      <p:sp>
        <p:nvSpPr>
          <p:cNvPr id="5" name="Slide Number Placeholder 4">
            <a:extLst>
              <a:ext uri="{FF2B5EF4-FFF2-40B4-BE49-F238E27FC236}">
                <a16:creationId xmlns:a16="http://schemas.microsoft.com/office/drawing/2014/main" id="{C39CF23F-3AD0-DD45-A9C8-0ABDD8152AD9}"/>
              </a:ext>
            </a:extLst>
          </p:cNvPr>
          <p:cNvSpPr>
            <a:spLocks noGrp="1"/>
          </p:cNvSpPr>
          <p:nvPr>
            <p:ph type="sldNum" sz="quarter" idx="12"/>
          </p:nvPr>
        </p:nvSpPr>
        <p:spPr/>
        <p:txBody>
          <a:bodyPr/>
          <a:lstStyle/>
          <a:p>
            <a:fld id="{716D9922-87B3-6043-9531-5184EA303DC1}" type="slidenum">
              <a:rPr lang="en-US" smtClean="0"/>
              <a:t>15</a:t>
            </a:fld>
            <a:endParaRPr lang="en-US"/>
          </a:p>
        </p:txBody>
      </p:sp>
    </p:spTree>
    <p:extLst>
      <p:ext uri="{BB962C8B-B14F-4D97-AF65-F5344CB8AC3E}">
        <p14:creationId xmlns:p14="http://schemas.microsoft.com/office/powerpoint/2010/main" val="1189413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454F020-DB88-C848-B879-DB4EB612BCD0}"/>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l="34161" t="15333" r="43098" b="51651"/>
          <a:stretch/>
        </p:blipFill>
        <p:spPr>
          <a:xfrm>
            <a:off x="1531571" y="-116780"/>
            <a:ext cx="2743200" cy="2240281"/>
          </a:xfrm>
          <a:prstGeom prst="rect">
            <a:avLst/>
          </a:prstGeom>
        </p:spPr>
      </p:pic>
      <p:pic>
        <p:nvPicPr>
          <p:cNvPr id="6" name="Picture 5">
            <a:extLst>
              <a:ext uri="{FF2B5EF4-FFF2-40B4-BE49-F238E27FC236}">
                <a16:creationId xmlns:a16="http://schemas.microsoft.com/office/drawing/2014/main" id="{2F6A0AD9-3FB7-DA42-A4BD-E6EC70A300B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27047" t="12116" r="32954" b="29810"/>
          <a:stretch/>
        </p:blipFill>
        <p:spPr>
          <a:xfrm>
            <a:off x="1562220" y="2579925"/>
            <a:ext cx="2743200" cy="2240281"/>
          </a:xfrm>
          <a:prstGeom prst="rect">
            <a:avLst/>
          </a:prstGeom>
        </p:spPr>
      </p:pic>
      <p:sp>
        <p:nvSpPr>
          <p:cNvPr id="7" name="TextBox 6">
            <a:extLst>
              <a:ext uri="{FF2B5EF4-FFF2-40B4-BE49-F238E27FC236}">
                <a16:creationId xmlns:a16="http://schemas.microsoft.com/office/drawing/2014/main" id="{F81138AB-A774-AC40-B562-A9D5B264279D}"/>
              </a:ext>
            </a:extLst>
          </p:cNvPr>
          <p:cNvSpPr txBox="1"/>
          <p:nvPr/>
        </p:nvSpPr>
        <p:spPr>
          <a:xfrm>
            <a:off x="1441104" y="4835723"/>
            <a:ext cx="2924134"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No overlap (50 ns, 2 mV per division)</a:t>
            </a:r>
          </a:p>
        </p:txBody>
      </p:sp>
      <p:sp>
        <p:nvSpPr>
          <p:cNvPr id="9" name="TextBox 8">
            <a:extLst>
              <a:ext uri="{FF2B5EF4-FFF2-40B4-BE49-F238E27FC236}">
                <a16:creationId xmlns:a16="http://schemas.microsoft.com/office/drawing/2014/main" id="{CFD3A504-E822-5B46-8C06-594E4C860851}"/>
              </a:ext>
            </a:extLst>
          </p:cNvPr>
          <p:cNvSpPr txBox="1"/>
          <p:nvPr/>
        </p:nvSpPr>
        <p:spPr>
          <a:xfrm>
            <a:off x="3154060" y="90791"/>
            <a:ext cx="713657" cy="307777"/>
          </a:xfrm>
          <a:prstGeom prst="rect">
            <a:avLst/>
          </a:prstGeom>
          <a:noFill/>
        </p:spPr>
        <p:txBody>
          <a:bodyPr wrap="none" rtlCol="0">
            <a:spAutoFit/>
          </a:bodyPr>
          <a:lstStyle/>
          <a:p>
            <a:r>
              <a:rPr lang="en-US" sz="1400" dirty="0">
                <a:solidFill>
                  <a:srgbClr val="FF0000"/>
                </a:solidFill>
                <a:latin typeface="Times New Roman" panose="02020603050405020304" pitchFamily="18" charset="0"/>
                <a:cs typeface="Times New Roman" panose="02020603050405020304" pitchFamily="18" charset="0"/>
              </a:rPr>
              <a:t>e-beam</a:t>
            </a:r>
          </a:p>
        </p:txBody>
      </p:sp>
      <p:sp>
        <p:nvSpPr>
          <p:cNvPr id="3" name="TextBox 2">
            <a:extLst>
              <a:ext uri="{FF2B5EF4-FFF2-40B4-BE49-F238E27FC236}">
                <a16:creationId xmlns:a16="http://schemas.microsoft.com/office/drawing/2014/main" id="{81315383-375D-C843-A8DC-56404498EADC}"/>
              </a:ext>
            </a:extLst>
          </p:cNvPr>
          <p:cNvSpPr txBox="1"/>
          <p:nvPr/>
        </p:nvSpPr>
        <p:spPr>
          <a:xfrm>
            <a:off x="6430764" y="2044593"/>
            <a:ext cx="2318966" cy="1131079"/>
          </a:xfrm>
          <a:prstGeom prst="rect">
            <a:avLst/>
          </a:prstGeom>
          <a:noFill/>
        </p:spPr>
        <p:txBody>
          <a:bodyPr wrap="square" rtlCol="0">
            <a:spAutoFit/>
          </a:bodyPr>
          <a:lstStyle/>
          <a:p>
            <a:r>
              <a:rPr lang="en-US" sz="1350" dirty="0"/>
              <a:t>Synchronization was achieved by observation of the signal from the BPM pick-up electrode in the FEL section.</a:t>
            </a:r>
          </a:p>
        </p:txBody>
      </p:sp>
      <p:cxnSp>
        <p:nvCxnSpPr>
          <p:cNvPr id="11" name="Straight Arrow Connector 10">
            <a:extLst>
              <a:ext uri="{FF2B5EF4-FFF2-40B4-BE49-F238E27FC236}">
                <a16:creationId xmlns:a16="http://schemas.microsoft.com/office/drawing/2014/main" id="{A7C54694-6882-4EB7-4C0E-EE52D898A70C}"/>
              </a:ext>
            </a:extLst>
          </p:cNvPr>
          <p:cNvCxnSpPr>
            <a:cxnSpLocks/>
          </p:cNvCxnSpPr>
          <p:nvPr/>
        </p:nvCxnSpPr>
        <p:spPr>
          <a:xfrm flipH="1">
            <a:off x="2921227" y="331100"/>
            <a:ext cx="465667" cy="677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43FC54C-74F3-28D9-7B21-82E59D8D407A}"/>
              </a:ext>
            </a:extLst>
          </p:cNvPr>
          <p:cNvSpPr txBox="1"/>
          <p:nvPr/>
        </p:nvSpPr>
        <p:spPr>
          <a:xfrm>
            <a:off x="1630180" y="2289982"/>
            <a:ext cx="2789482"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Overlap (20 ns, 10 mV per division)</a:t>
            </a:r>
          </a:p>
        </p:txBody>
      </p:sp>
      <p:sp>
        <p:nvSpPr>
          <p:cNvPr id="14" name="TextBox 13">
            <a:extLst>
              <a:ext uri="{FF2B5EF4-FFF2-40B4-BE49-F238E27FC236}">
                <a16:creationId xmlns:a16="http://schemas.microsoft.com/office/drawing/2014/main" id="{A0531EAC-84D2-440E-CD87-C7EB4B606079}"/>
              </a:ext>
            </a:extLst>
          </p:cNvPr>
          <p:cNvSpPr txBox="1"/>
          <p:nvPr/>
        </p:nvSpPr>
        <p:spPr>
          <a:xfrm>
            <a:off x="1960804" y="1356569"/>
            <a:ext cx="857927" cy="307777"/>
          </a:xfrm>
          <a:prstGeom prst="rect">
            <a:avLst/>
          </a:prstGeom>
          <a:noFill/>
        </p:spPr>
        <p:txBody>
          <a:bodyPr wrap="none" rtlCol="0">
            <a:spAutoFit/>
          </a:bodyPr>
          <a:lstStyle/>
          <a:p>
            <a:r>
              <a:rPr lang="en-US" sz="1400" dirty="0">
                <a:solidFill>
                  <a:srgbClr val="FF0000"/>
                </a:solidFill>
                <a:latin typeface="Times New Roman" panose="02020603050405020304" pitchFamily="18" charset="0"/>
                <a:cs typeface="Times New Roman" panose="02020603050405020304" pitchFamily="18" charset="0"/>
              </a:rPr>
              <a:t>Ion beam</a:t>
            </a:r>
          </a:p>
        </p:txBody>
      </p:sp>
      <p:cxnSp>
        <p:nvCxnSpPr>
          <p:cNvPr id="15" name="Straight Arrow Connector 14">
            <a:extLst>
              <a:ext uri="{FF2B5EF4-FFF2-40B4-BE49-F238E27FC236}">
                <a16:creationId xmlns:a16="http://schemas.microsoft.com/office/drawing/2014/main" id="{94E42A82-1DE2-31F2-28A3-875413719EF6}"/>
              </a:ext>
            </a:extLst>
          </p:cNvPr>
          <p:cNvCxnSpPr>
            <a:cxnSpLocks/>
          </p:cNvCxnSpPr>
          <p:nvPr/>
        </p:nvCxnSpPr>
        <p:spPr>
          <a:xfrm flipV="1">
            <a:off x="2453798" y="919419"/>
            <a:ext cx="364933" cy="4889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791AB6F-C919-0155-993B-38132947F529}"/>
              </a:ext>
            </a:extLst>
          </p:cNvPr>
          <p:cNvCxnSpPr>
            <a:cxnSpLocks/>
          </p:cNvCxnSpPr>
          <p:nvPr/>
        </p:nvCxnSpPr>
        <p:spPr>
          <a:xfrm flipH="1">
            <a:off x="2437504" y="3181632"/>
            <a:ext cx="465667" cy="677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B271276-9D8F-C986-07C6-0F343DD679E2}"/>
              </a:ext>
            </a:extLst>
          </p:cNvPr>
          <p:cNvSpPr txBox="1"/>
          <p:nvPr/>
        </p:nvSpPr>
        <p:spPr>
          <a:xfrm>
            <a:off x="2903171" y="2997572"/>
            <a:ext cx="713657" cy="307777"/>
          </a:xfrm>
          <a:prstGeom prst="rect">
            <a:avLst/>
          </a:prstGeom>
          <a:noFill/>
        </p:spPr>
        <p:txBody>
          <a:bodyPr wrap="none" rtlCol="0">
            <a:spAutoFit/>
          </a:bodyPr>
          <a:lstStyle/>
          <a:p>
            <a:r>
              <a:rPr lang="en-US" sz="1400" dirty="0">
                <a:solidFill>
                  <a:srgbClr val="FF0000"/>
                </a:solidFill>
                <a:latin typeface="Times New Roman" panose="02020603050405020304" pitchFamily="18" charset="0"/>
                <a:cs typeface="Times New Roman" panose="02020603050405020304" pitchFamily="18" charset="0"/>
              </a:rPr>
              <a:t>e-beam</a:t>
            </a:r>
          </a:p>
        </p:txBody>
      </p:sp>
      <p:cxnSp>
        <p:nvCxnSpPr>
          <p:cNvPr id="20" name="Straight Arrow Connector 19">
            <a:extLst>
              <a:ext uri="{FF2B5EF4-FFF2-40B4-BE49-F238E27FC236}">
                <a16:creationId xmlns:a16="http://schemas.microsoft.com/office/drawing/2014/main" id="{5CC2B64D-74FC-4A8E-1F81-96C3282713E6}"/>
              </a:ext>
            </a:extLst>
          </p:cNvPr>
          <p:cNvCxnSpPr>
            <a:cxnSpLocks/>
          </p:cNvCxnSpPr>
          <p:nvPr/>
        </p:nvCxnSpPr>
        <p:spPr>
          <a:xfrm flipV="1">
            <a:off x="3238500" y="3756958"/>
            <a:ext cx="29604" cy="44500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F2ACA7C2-5502-4F90-05EF-7002004967C8}"/>
              </a:ext>
            </a:extLst>
          </p:cNvPr>
          <p:cNvSpPr txBox="1"/>
          <p:nvPr/>
        </p:nvSpPr>
        <p:spPr>
          <a:xfrm>
            <a:off x="2824338" y="4280087"/>
            <a:ext cx="857927" cy="307777"/>
          </a:xfrm>
          <a:prstGeom prst="rect">
            <a:avLst/>
          </a:prstGeom>
          <a:noFill/>
        </p:spPr>
        <p:txBody>
          <a:bodyPr wrap="none" rtlCol="0">
            <a:spAutoFit/>
          </a:bodyPr>
          <a:lstStyle/>
          <a:p>
            <a:r>
              <a:rPr lang="en-US" sz="1400" dirty="0">
                <a:solidFill>
                  <a:srgbClr val="FF0000"/>
                </a:solidFill>
                <a:latin typeface="Times New Roman" panose="02020603050405020304" pitchFamily="18" charset="0"/>
                <a:cs typeface="Times New Roman" panose="02020603050405020304" pitchFamily="18" charset="0"/>
              </a:rPr>
              <a:t>Ion beam</a:t>
            </a:r>
          </a:p>
        </p:txBody>
      </p:sp>
    </p:spTree>
    <p:extLst>
      <p:ext uri="{BB962C8B-B14F-4D97-AF65-F5344CB8AC3E}">
        <p14:creationId xmlns:p14="http://schemas.microsoft.com/office/powerpoint/2010/main" val="2263038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5CC73-3EE6-3649-9529-BAA7DE9B90B3}"/>
              </a:ext>
            </a:extLst>
          </p:cNvPr>
          <p:cNvSpPr>
            <a:spLocks noGrp="1"/>
          </p:cNvSpPr>
          <p:nvPr>
            <p:ph type="title"/>
          </p:nvPr>
        </p:nvSpPr>
        <p:spPr>
          <a:xfrm>
            <a:off x="98224" y="100051"/>
            <a:ext cx="6246743" cy="403482"/>
          </a:xfrm>
        </p:spPr>
        <p:txBody>
          <a:bodyPr>
            <a:noAutofit/>
          </a:bodyPr>
          <a:lstStyle/>
          <a:p>
            <a:pPr algn="ctr"/>
            <a:r>
              <a:rPr lang="en-US" sz="2400" dirty="0">
                <a:solidFill>
                  <a:srgbClr val="008F00"/>
                </a:solidFill>
                <a:latin typeface="Times New Roman" panose="02020603050405020304" pitchFamily="18" charset="0"/>
                <a:cs typeface="Times New Roman" panose="02020603050405020304" pitchFamily="18" charset="0"/>
              </a:rPr>
              <a:t>The Ion Imprint studies: Run 2020</a:t>
            </a:r>
            <a:br>
              <a:rPr lang="en-US" sz="2400" dirty="0">
                <a:solidFill>
                  <a:srgbClr val="008F00"/>
                </a:solidFill>
                <a:latin typeface="Times New Roman" panose="02020603050405020304" pitchFamily="18" charset="0"/>
                <a:cs typeface="Times New Roman" panose="02020603050405020304" pitchFamily="18" charset="0"/>
              </a:rPr>
            </a:br>
            <a:r>
              <a:rPr lang="en-US" sz="2400" dirty="0">
                <a:solidFill>
                  <a:srgbClr val="008F00"/>
                </a:solidFill>
                <a:latin typeface="Times New Roman" panose="02020603050405020304" pitchFamily="18" charset="0"/>
                <a:cs typeface="Times New Roman" panose="02020603050405020304" pitchFamily="18" charset="0"/>
              </a:rPr>
              <a:t> </a:t>
            </a:r>
            <a:br>
              <a:rPr lang="en-US" sz="2400" dirty="0">
                <a:solidFill>
                  <a:srgbClr val="008F00"/>
                </a:solidFill>
                <a:latin typeface="Times New Roman" panose="02020603050405020304" pitchFamily="18" charset="0"/>
                <a:cs typeface="Times New Roman" panose="02020603050405020304" pitchFamily="18" charset="0"/>
              </a:rPr>
            </a:br>
            <a:endParaRPr lang="en-US" sz="2400" dirty="0"/>
          </a:p>
        </p:txBody>
      </p:sp>
      <p:sp>
        <p:nvSpPr>
          <p:cNvPr id="4" name="Title 1">
            <a:extLst>
              <a:ext uri="{FF2B5EF4-FFF2-40B4-BE49-F238E27FC236}">
                <a16:creationId xmlns:a16="http://schemas.microsoft.com/office/drawing/2014/main" id="{1E75CA9B-074C-9545-85CB-A7F29F1F2CA5}"/>
              </a:ext>
            </a:extLst>
          </p:cNvPr>
          <p:cNvSpPr txBox="1">
            <a:spLocks/>
          </p:cNvSpPr>
          <p:nvPr/>
        </p:nvSpPr>
        <p:spPr>
          <a:xfrm>
            <a:off x="1329991" y="333746"/>
            <a:ext cx="6246743" cy="346250"/>
          </a:xfrm>
          <a:prstGeom prst="rect">
            <a:avLst/>
          </a:prstGeom>
        </p:spPr>
        <p:txBody>
          <a:bodyPr vert="horz" lIns="68580" tIns="34290" rIns="68580" bIns="34290" rtlCol="0" anchor="t">
            <a:normAutofit fontScale="90000" lnSpcReduction="10000"/>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ctr"/>
            <a:endParaRPr lang="en-US" sz="2400" dirty="0">
              <a:solidFill>
                <a:srgbClr val="008F00"/>
              </a:solidFill>
              <a:latin typeface="Times New Roman" panose="02020603050405020304" pitchFamily="18" charset="0"/>
              <a:cs typeface="Times New Roman" panose="02020603050405020304" pitchFamily="18" charset="0"/>
            </a:endParaRPr>
          </a:p>
        </p:txBody>
      </p:sp>
      <p:pic>
        <p:nvPicPr>
          <p:cNvPr id="9" name="Picture 8" descr="A close up of text on a white background&#10;&#10;Description automatically generated">
            <a:extLst>
              <a:ext uri="{FF2B5EF4-FFF2-40B4-BE49-F238E27FC236}">
                <a16:creationId xmlns:a16="http://schemas.microsoft.com/office/drawing/2014/main" id="{DFCE10F8-531B-7F41-ABF6-5FE85BCBF2B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1669" y="2335968"/>
            <a:ext cx="3629513" cy="2607484"/>
          </a:xfrm>
          <a:prstGeom prst="rect">
            <a:avLst/>
          </a:prstGeom>
        </p:spPr>
      </p:pic>
      <p:sp>
        <p:nvSpPr>
          <p:cNvPr id="10" name="Rectangle 9">
            <a:extLst>
              <a:ext uri="{FF2B5EF4-FFF2-40B4-BE49-F238E27FC236}">
                <a16:creationId xmlns:a16="http://schemas.microsoft.com/office/drawing/2014/main" id="{DFA9998B-DDFC-AF47-8968-7AAFEC879625}"/>
              </a:ext>
            </a:extLst>
          </p:cNvPr>
          <p:cNvSpPr/>
          <p:nvPr/>
        </p:nvSpPr>
        <p:spPr>
          <a:xfrm>
            <a:off x="887472" y="1803221"/>
            <a:ext cx="2575553" cy="646331"/>
          </a:xfrm>
          <a:prstGeom prst="rect">
            <a:avLst/>
          </a:prstGeom>
        </p:spPr>
        <p:txBody>
          <a:bodyPr wrap="square">
            <a:spAutoFit/>
          </a:bodyPr>
          <a:lstStyle/>
          <a:p>
            <a:pPr algn="ctr"/>
            <a:r>
              <a:rPr lang="en-US" sz="1200" dirty="0">
                <a:solidFill>
                  <a:srgbClr val="008F00"/>
                </a:solidFill>
                <a:latin typeface="Times New Roman" panose="02020603050405020304" pitchFamily="18" charset="0"/>
                <a:cs typeface="Times New Roman" panose="02020603050405020304" pitchFamily="18" charset="0"/>
              </a:rPr>
              <a:t>Typical “good” measurement:</a:t>
            </a:r>
          </a:p>
          <a:p>
            <a:pPr algn="ctr"/>
            <a:r>
              <a:rPr lang="en-US" sz="1200" dirty="0">
                <a:solidFill>
                  <a:srgbClr val="008F00"/>
                </a:solidFill>
                <a:latin typeface="Times New Roman" panose="02020603050405020304" pitchFamily="18" charset="0"/>
                <a:cs typeface="Times New Roman" panose="02020603050405020304" pitchFamily="18" charset="0"/>
              </a:rPr>
              <a:t> 4 cycles with 500 measurements each </a:t>
            </a:r>
            <a:br>
              <a:rPr lang="en-US" sz="1200" dirty="0">
                <a:solidFill>
                  <a:srgbClr val="008F00"/>
                </a:solidFill>
                <a:latin typeface="Times New Roman" panose="02020603050405020304" pitchFamily="18" charset="0"/>
                <a:cs typeface="Times New Roman" panose="02020603050405020304" pitchFamily="18" charset="0"/>
              </a:rPr>
            </a:br>
            <a:endParaRPr lang="en-US" sz="1200" dirty="0"/>
          </a:p>
        </p:txBody>
      </p:sp>
      <p:sp>
        <p:nvSpPr>
          <p:cNvPr id="11" name="Rectangle 10">
            <a:extLst>
              <a:ext uri="{FF2B5EF4-FFF2-40B4-BE49-F238E27FC236}">
                <a16:creationId xmlns:a16="http://schemas.microsoft.com/office/drawing/2014/main" id="{79C6AC8B-2708-524F-A76C-E44B3AC4BD15}"/>
              </a:ext>
            </a:extLst>
          </p:cNvPr>
          <p:cNvSpPr/>
          <p:nvPr/>
        </p:nvSpPr>
        <p:spPr>
          <a:xfrm>
            <a:off x="2592623" y="2820716"/>
            <a:ext cx="406514" cy="4847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tangle 11">
            <a:extLst>
              <a:ext uri="{FF2B5EF4-FFF2-40B4-BE49-F238E27FC236}">
                <a16:creationId xmlns:a16="http://schemas.microsoft.com/office/drawing/2014/main" id="{26BB7831-EEE5-C542-8937-3886C28C39EA}"/>
              </a:ext>
            </a:extLst>
          </p:cNvPr>
          <p:cNvSpPr/>
          <p:nvPr/>
        </p:nvSpPr>
        <p:spPr>
          <a:xfrm>
            <a:off x="1869455" y="2841574"/>
            <a:ext cx="406514" cy="4638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tangle 12">
            <a:extLst>
              <a:ext uri="{FF2B5EF4-FFF2-40B4-BE49-F238E27FC236}">
                <a16:creationId xmlns:a16="http://schemas.microsoft.com/office/drawing/2014/main" id="{F6444BD9-C48A-9E44-9A67-96D7C60DA46E}"/>
              </a:ext>
            </a:extLst>
          </p:cNvPr>
          <p:cNvSpPr/>
          <p:nvPr/>
        </p:nvSpPr>
        <p:spPr>
          <a:xfrm>
            <a:off x="1730081" y="2610743"/>
            <a:ext cx="740908" cy="253916"/>
          </a:xfrm>
          <a:prstGeom prst="rect">
            <a:avLst/>
          </a:prstGeom>
        </p:spPr>
        <p:txBody>
          <a:bodyPr wrap="none">
            <a:spAutoFit/>
          </a:bodyPr>
          <a:lstStyle/>
          <a:p>
            <a:r>
              <a:rPr lang="en-US" sz="1050" dirty="0">
                <a:solidFill>
                  <a:srgbClr val="FF0000"/>
                </a:solidFill>
                <a:latin typeface="Times New Roman" panose="02020603050405020304" pitchFamily="18" charset="0"/>
                <a:cs typeface="Times New Roman" panose="02020603050405020304" pitchFamily="18" charset="0"/>
              </a:rPr>
              <a:t>Upstream </a:t>
            </a:r>
            <a:endParaRPr lang="en-US" sz="1050" dirty="0">
              <a:solidFill>
                <a:srgbClr val="FF0000"/>
              </a:solidFill>
            </a:endParaRPr>
          </a:p>
        </p:txBody>
      </p:sp>
      <p:sp>
        <p:nvSpPr>
          <p:cNvPr id="14" name="Rectangle 13">
            <a:extLst>
              <a:ext uri="{FF2B5EF4-FFF2-40B4-BE49-F238E27FC236}">
                <a16:creationId xmlns:a16="http://schemas.microsoft.com/office/drawing/2014/main" id="{F09A3287-B3F3-9849-B2B6-0119B7ED6084}"/>
              </a:ext>
            </a:extLst>
          </p:cNvPr>
          <p:cNvSpPr/>
          <p:nvPr/>
        </p:nvSpPr>
        <p:spPr>
          <a:xfrm>
            <a:off x="2365354" y="2610742"/>
            <a:ext cx="906017" cy="253916"/>
          </a:xfrm>
          <a:prstGeom prst="rect">
            <a:avLst/>
          </a:prstGeom>
        </p:spPr>
        <p:txBody>
          <a:bodyPr wrap="none">
            <a:spAutoFit/>
          </a:bodyPr>
          <a:lstStyle/>
          <a:p>
            <a:r>
              <a:rPr lang="en-US" sz="1050" dirty="0">
                <a:solidFill>
                  <a:srgbClr val="FF0000"/>
                </a:solidFill>
                <a:latin typeface="Times New Roman" panose="02020603050405020304" pitchFamily="18" charset="0"/>
                <a:cs typeface="Times New Roman" panose="02020603050405020304" pitchFamily="18" charset="0"/>
              </a:rPr>
              <a:t>Downstream </a:t>
            </a:r>
            <a:endParaRPr lang="en-US" sz="1050" dirty="0">
              <a:solidFill>
                <a:srgbClr val="FF0000"/>
              </a:solidFill>
            </a:endParaRPr>
          </a:p>
        </p:txBody>
      </p:sp>
      <p:sp>
        <p:nvSpPr>
          <p:cNvPr id="15" name="Rectangle 14">
            <a:extLst>
              <a:ext uri="{FF2B5EF4-FFF2-40B4-BE49-F238E27FC236}">
                <a16:creationId xmlns:a16="http://schemas.microsoft.com/office/drawing/2014/main" id="{C09B9033-B205-624D-B60E-67E852754CBE}"/>
              </a:ext>
            </a:extLst>
          </p:cNvPr>
          <p:cNvSpPr/>
          <p:nvPr/>
        </p:nvSpPr>
        <p:spPr>
          <a:xfrm>
            <a:off x="944065" y="2862433"/>
            <a:ext cx="406514" cy="4638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6" name="Picture 15">
            <a:extLst>
              <a:ext uri="{FF2B5EF4-FFF2-40B4-BE49-F238E27FC236}">
                <a16:creationId xmlns:a16="http://schemas.microsoft.com/office/drawing/2014/main" id="{F2F15161-00C2-554E-9C84-1AB18FEF16A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1795" t="5824" b="6094"/>
          <a:stretch/>
        </p:blipFill>
        <p:spPr>
          <a:xfrm>
            <a:off x="4939064" y="2295855"/>
            <a:ext cx="3034310" cy="2500753"/>
          </a:xfrm>
          <a:prstGeom prst="rect">
            <a:avLst/>
          </a:prstGeom>
        </p:spPr>
      </p:pic>
      <p:sp>
        <p:nvSpPr>
          <p:cNvPr id="17" name="Rectangle 16">
            <a:extLst>
              <a:ext uri="{FF2B5EF4-FFF2-40B4-BE49-F238E27FC236}">
                <a16:creationId xmlns:a16="http://schemas.microsoft.com/office/drawing/2014/main" id="{C557E2F3-0006-314F-8348-9214C60A50F4}"/>
              </a:ext>
            </a:extLst>
          </p:cNvPr>
          <p:cNvSpPr/>
          <p:nvPr/>
        </p:nvSpPr>
        <p:spPr>
          <a:xfrm>
            <a:off x="5315589" y="2006828"/>
            <a:ext cx="2575553" cy="461665"/>
          </a:xfrm>
          <a:prstGeom prst="rect">
            <a:avLst/>
          </a:prstGeom>
        </p:spPr>
        <p:txBody>
          <a:bodyPr wrap="square">
            <a:spAutoFit/>
          </a:bodyPr>
          <a:lstStyle/>
          <a:p>
            <a:pPr algn="ctr"/>
            <a:r>
              <a:rPr lang="en-US" sz="1200" dirty="0">
                <a:solidFill>
                  <a:srgbClr val="008F00"/>
                </a:solidFill>
                <a:latin typeface="Times New Roman" panose="02020603050405020304" pitchFamily="18" charset="0"/>
                <a:cs typeface="Times New Roman" panose="02020603050405020304" pitchFamily="18" charset="0"/>
              </a:rPr>
              <a:t>Downstream IR diagnostics</a:t>
            </a:r>
          </a:p>
          <a:p>
            <a:pPr algn="ctr"/>
            <a:r>
              <a:rPr lang="en-US" sz="1200" dirty="0">
                <a:solidFill>
                  <a:srgbClr val="008F00"/>
                </a:solidFill>
                <a:latin typeface="Times New Roman" panose="02020603050405020304" pitchFamily="18" charset="0"/>
                <a:cs typeface="Times New Roman" panose="02020603050405020304" pitchFamily="18" charset="0"/>
              </a:rPr>
              <a:t>10 m from the radiation point</a:t>
            </a:r>
            <a:endParaRPr lang="en-US" sz="1200" dirty="0"/>
          </a:p>
        </p:txBody>
      </p:sp>
      <p:sp>
        <p:nvSpPr>
          <p:cNvPr id="18" name="Content Placeholder 7">
            <a:extLst>
              <a:ext uri="{FF2B5EF4-FFF2-40B4-BE49-F238E27FC236}">
                <a16:creationId xmlns:a16="http://schemas.microsoft.com/office/drawing/2014/main" id="{DD3DBE27-195B-BF4D-9E5B-4FD6CAEB1A05}"/>
              </a:ext>
            </a:extLst>
          </p:cNvPr>
          <p:cNvSpPr>
            <a:spLocks noGrp="1"/>
          </p:cNvSpPr>
          <p:nvPr>
            <p:ph idx="1"/>
          </p:nvPr>
        </p:nvSpPr>
        <p:spPr>
          <a:xfrm>
            <a:off x="396426" y="613423"/>
            <a:ext cx="4805360" cy="1378268"/>
          </a:xfrm>
          <a:noFill/>
        </p:spPr>
        <p:txBody>
          <a:bodyPr>
            <a:normAutofit lnSpcReduction="10000"/>
          </a:bodyPr>
          <a:lstStyle/>
          <a:p>
            <a:r>
              <a:rPr lang="en-US" sz="1350" dirty="0">
                <a:latin typeface="Times New Roman" panose="02020603050405020304" pitchFamily="18" charset="0"/>
                <a:cs typeface="Times New Roman" panose="02020603050405020304" pitchFamily="18" charset="0"/>
              </a:rPr>
              <a:t>We observed clear presence of the ion imprint in the electron beam resulting in increase of the e-beam radiation at 35 </a:t>
            </a:r>
            <a:r>
              <a:rPr lang="el-GR" sz="1350" dirty="0">
                <a:latin typeface="Times New Roman" panose="02020603050405020304" pitchFamily="18" charset="0"/>
                <a:cs typeface="Times New Roman" panose="02020603050405020304" pitchFamily="18" charset="0"/>
              </a:rPr>
              <a:t>μ</a:t>
            </a:r>
            <a:r>
              <a:rPr lang="en-US" sz="1350" dirty="0">
                <a:latin typeface="Times New Roman" panose="02020603050405020304" pitchFamily="18" charset="0"/>
                <a:cs typeface="Times New Roman" panose="02020603050405020304" pitchFamily="18" charset="0"/>
              </a:rPr>
              <a:t>m with average imprint of </a:t>
            </a:r>
          </a:p>
          <a:p>
            <a:endParaRPr lang="en-US" sz="1350" dirty="0">
              <a:latin typeface="Times New Roman" panose="02020603050405020304" pitchFamily="18" charset="0"/>
              <a:cs typeface="Times New Roman" panose="02020603050405020304" pitchFamily="18" charset="0"/>
            </a:endParaRPr>
          </a:p>
          <a:p>
            <a:r>
              <a:rPr lang="en-US" sz="1350" dirty="0">
                <a:latin typeface="Times New Roman" panose="02020603050405020304" pitchFamily="18" charset="0"/>
                <a:cs typeface="Times New Roman" panose="02020603050405020304" pitchFamily="18" charset="0"/>
              </a:rPr>
              <a:t>We applied PCA to boost radiation at 35 </a:t>
            </a:r>
            <a:r>
              <a:rPr lang="el-GR" sz="1350" dirty="0">
                <a:latin typeface="Times New Roman" panose="02020603050405020304" pitchFamily="18" charset="0"/>
                <a:cs typeface="Times New Roman" panose="02020603050405020304" pitchFamily="18" charset="0"/>
              </a:rPr>
              <a:t>μ</a:t>
            </a:r>
            <a:r>
              <a:rPr lang="en-US" sz="1350" dirty="0">
                <a:latin typeface="Times New Roman" panose="02020603050405020304" pitchFamily="18" charset="0"/>
                <a:cs typeface="Times New Roman" panose="02020603050405020304" pitchFamily="18" charset="0"/>
              </a:rPr>
              <a:t>m at the level detectable by current IR detectors after the spectrometer</a:t>
            </a:r>
          </a:p>
        </p:txBody>
      </p:sp>
      <p:sp>
        <p:nvSpPr>
          <p:cNvPr id="3" name="TextBox 2">
            <a:extLst>
              <a:ext uri="{FF2B5EF4-FFF2-40B4-BE49-F238E27FC236}">
                <a16:creationId xmlns:a16="http://schemas.microsoft.com/office/drawing/2014/main" id="{2B1FED35-AAFB-6F4E-AC82-B4AF9BE03148}"/>
              </a:ext>
            </a:extLst>
          </p:cNvPr>
          <p:cNvSpPr txBox="1"/>
          <p:nvPr/>
        </p:nvSpPr>
        <p:spPr>
          <a:xfrm>
            <a:off x="9608949" y="3052630"/>
            <a:ext cx="184731" cy="300082"/>
          </a:xfrm>
          <a:prstGeom prst="rect">
            <a:avLst/>
          </a:prstGeom>
          <a:noFill/>
        </p:spPr>
        <p:txBody>
          <a:bodyPr wrap="none" rtlCol="0">
            <a:spAutoFit/>
          </a:bodyPr>
          <a:lstStyle/>
          <a:p>
            <a:endParaRPr lang="en-US" sz="1350"/>
          </a:p>
        </p:txBody>
      </p:sp>
      <p:sp>
        <p:nvSpPr>
          <p:cNvPr id="5" name="Rectangle 2">
            <a:extLst>
              <a:ext uri="{FF2B5EF4-FFF2-40B4-BE49-F238E27FC236}">
                <a16:creationId xmlns:a16="http://schemas.microsoft.com/office/drawing/2014/main" id="{A5994F9C-973D-8D41-AE52-A7A5F8F10D47}"/>
              </a:ext>
            </a:extLst>
          </p:cNvPr>
          <p:cNvSpPr>
            <a:spLocks noChangeArrowheads="1"/>
          </p:cNvSpPr>
          <p:nvPr/>
        </p:nvSpPr>
        <p:spPr bwMode="auto">
          <a:xfrm>
            <a:off x="1143001" y="-13849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p>
        </p:txBody>
      </p:sp>
      <p:graphicFrame>
        <p:nvGraphicFramePr>
          <p:cNvPr id="6" name="Object 5">
            <a:extLst>
              <a:ext uri="{FF2B5EF4-FFF2-40B4-BE49-F238E27FC236}">
                <a16:creationId xmlns:a16="http://schemas.microsoft.com/office/drawing/2014/main" id="{90BB2169-56EC-0948-B84B-0C08BA14EF3D}"/>
              </a:ext>
            </a:extLst>
          </p:cNvPr>
          <p:cNvGraphicFramePr>
            <a:graphicFrameLocks noChangeAspect="1"/>
          </p:cNvGraphicFramePr>
          <p:nvPr>
            <p:extLst>
              <p:ext uri="{D42A27DB-BD31-4B8C-83A1-F6EECF244321}">
                <p14:modId xmlns:p14="http://schemas.microsoft.com/office/powerpoint/2010/main" val="4165668388"/>
              </p:ext>
            </p:extLst>
          </p:nvPr>
        </p:nvGraphicFramePr>
        <p:xfrm>
          <a:off x="641594" y="1153729"/>
          <a:ext cx="3658790" cy="297656"/>
        </p:xfrm>
        <a:graphic>
          <a:graphicData uri="http://schemas.openxmlformats.org/presentationml/2006/ole">
            <mc:AlternateContent xmlns:mc="http://schemas.openxmlformats.org/markup-compatibility/2006">
              <mc:Choice xmlns:v="urn:schemas-microsoft-com:vml" Requires="v">
                <p:oleObj r:id="rId4" imgW="3289300" imgH="266700" progId="Equation.DSMT4">
                  <p:embed/>
                </p:oleObj>
              </mc:Choice>
              <mc:Fallback>
                <p:oleObj r:id="rId4" imgW="3289300" imgH="266700" progId="Equation.DSMT4">
                  <p:embed/>
                  <p:pic>
                    <p:nvPicPr>
                      <p:cNvPr id="6" name="Object 5">
                        <a:extLst>
                          <a:ext uri="{FF2B5EF4-FFF2-40B4-BE49-F238E27FC236}">
                            <a16:creationId xmlns:a16="http://schemas.microsoft.com/office/drawing/2014/main" id="{90BB2169-56EC-0948-B84B-0C08BA14EF3D}"/>
                          </a:ext>
                        </a:extLst>
                      </p:cNvPr>
                      <p:cNvPicPr>
                        <a:picLocks noChangeAspect="1" noChangeArrowheads="1"/>
                      </p:cNvPicPr>
                      <p:nvPr/>
                    </p:nvPicPr>
                    <p:blipFill>
                      <a:blip r:embed="rId5"/>
                      <a:srcRect/>
                      <a:stretch>
                        <a:fillRect/>
                      </a:stretch>
                    </p:blipFill>
                    <p:spPr bwMode="auto">
                      <a:xfrm>
                        <a:off x="641594" y="1153729"/>
                        <a:ext cx="3658790" cy="297656"/>
                      </a:xfrm>
                      <a:prstGeom prst="rect">
                        <a:avLst/>
                      </a:prstGeom>
                      <a:noFill/>
                    </p:spPr>
                  </p:pic>
                </p:oleObj>
              </mc:Fallback>
            </mc:AlternateContent>
          </a:graphicData>
        </a:graphic>
      </p:graphicFrame>
      <p:sp>
        <p:nvSpPr>
          <p:cNvPr id="20" name="Slide Number Placeholder 19">
            <a:extLst>
              <a:ext uri="{FF2B5EF4-FFF2-40B4-BE49-F238E27FC236}">
                <a16:creationId xmlns:a16="http://schemas.microsoft.com/office/drawing/2014/main" id="{62316194-383C-1346-8B12-167590B5EEB6}"/>
              </a:ext>
            </a:extLst>
          </p:cNvPr>
          <p:cNvSpPr>
            <a:spLocks noGrp="1"/>
          </p:cNvSpPr>
          <p:nvPr>
            <p:ph type="sldNum" sz="quarter" idx="12"/>
          </p:nvPr>
        </p:nvSpPr>
        <p:spPr/>
        <p:txBody>
          <a:bodyPr/>
          <a:lstStyle/>
          <a:p>
            <a:fld id="{716D9922-87B3-6043-9531-5184EA303DC1}" type="slidenum">
              <a:rPr lang="en-US" smtClean="0"/>
              <a:t>17</a:t>
            </a:fld>
            <a:endParaRPr lang="en-US"/>
          </a:p>
        </p:txBody>
      </p:sp>
      <p:pic>
        <p:nvPicPr>
          <p:cNvPr id="21" name="Picture 20">
            <a:extLst>
              <a:ext uri="{FF2B5EF4-FFF2-40B4-BE49-F238E27FC236}">
                <a16:creationId xmlns:a16="http://schemas.microsoft.com/office/drawing/2014/main" id="{C6BF6044-EC8D-5C40-854F-9FC3DE9A267D}"/>
              </a:ext>
            </a:extLst>
          </p:cNvPr>
          <p:cNvPicPr>
            <a:picLocks noChangeAspect="1"/>
          </p:cNvPicPr>
          <p:nvPr/>
        </p:nvPicPr>
        <p:blipFill rotWithShape="1">
          <a:blip r:embed="rId6">
            <a:extLst>
              <a:ext uri="{28A0092B-C50C-407E-A947-70E740481C1C}">
                <a14:useLocalDpi xmlns:a14="http://schemas.microsoft.com/office/drawing/2010/main"/>
              </a:ext>
            </a:extLst>
          </a:blip>
          <a:srcRect t="10000" r="2076" b="12224"/>
          <a:stretch/>
        </p:blipFill>
        <p:spPr>
          <a:xfrm>
            <a:off x="6413672" y="104995"/>
            <a:ext cx="1853995" cy="1905642"/>
          </a:xfrm>
          <a:prstGeom prst="rect">
            <a:avLst/>
          </a:prstGeom>
        </p:spPr>
      </p:pic>
      <p:sp>
        <p:nvSpPr>
          <p:cNvPr id="22" name="Rectangle 21">
            <a:extLst>
              <a:ext uri="{FF2B5EF4-FFF2-40B4-BE49-F238E27FC236}">
                <a16:creationId xmlns:a16="http://schemas.microsoft.com/office/drawing/2014/main" id="{5493DED8-E687-BE4C-AB5D-C23658C455AE}"/>
              </a:ext>
            </a:extLst>
          </p:cNvPr>
          <p:cNvSpPr/>
          <p:nvPr/>
        </p:nvSpPr>
        <p:spPr>
          <a:xfrm>
            <a:off x="8695180" y="30327"/>
            <a:ext cx="427130" cy="473206"/>
          </a:xfrm>
          <a:prstGeom prst="rect">
            <a:avLst/>
          </a:prstGeom>
          <a:solidFill>
            <a:srgbClr val="00B050"/>
          </a:solidFill>
        </p:spPr>
        <p:txBody>
          <a:bodyPr wrap="square">
            <a:spAutoFit/>
          </a:bodyPr>
          <a:lstStyle/>
          <a:p>
            <a:r>
              <a:rPr lang="en-US" sz="2475" dirty="0">
                <a:solidFill>
                  <a:srgbClr val="00B050"/>
                </a:solidFill>
                <a:cs typeface="Times New Roman" panose="02020603050405020304" pitchFamily="18" charset="0"/>
              </a:rPr>
              <a:t>✔</a:t>
            </a:r>
            <a:endParaRPr lang="en-US" sz="2475" dirty="0">
              <a:solidFill>
                <a:srgbClr val="00B050"/>
              </a:solidFill>
            </a:endParaRPr>
          </a:p>
        </p:txBody>
      </p:sp>
    </p:spTree>
    <p:extLst>
      <p:ext uri="{BB962C8B-B14F-4D97-AF65-F5344CB8AC3E}">
        <p14:creationId xmlns:p14="http://schemas.microsoft.com/office/powerpoint/2010/main" val="37946390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38E23-3DF7-7B44-89A0-B531C96C7009}"/>
              </a:ext>
            </a:extLst>
          </p:cNvPr>
          <p:cNvSpPr>
            <a:spLocks noGrp="1"/>
          </p:cNvSpPr>
          <p:nvPr>
            <p:ph type="title"/>
          </p:nvPr>
        </p:nvSpPr>
        <p:spPr>
          <a:xfrm>
            <a:off x="599508" y="39844"/>
            <a:ext cx="8199322" cy="512538"/>
          </a:xfrm>
        </p:spPr>
        <p:txBody>
          <a:bodyPr>
            <a:normAutofit fontScale="90000"/>
          </a:bodyPr>
          <a:lstStyle/>
          <a:p>
            <a:r>
              <a:rPr lang="en-US" dirty="0"/>
              <a:t>Recombination of electrons with Au ions: Run 2021</a:t>
            </a:r>
          </a:p>
        </p:txBody>
      </p:sp>
      <p:sp>
        <p:nvSpPr>
          <p:cNvPr id="4" name="Slide Number Placeholder 3">
            <a:extLst>
              <a:ext uri="{FF2B5EF4-FFF2-40B4-BE49-F238E27FC236}">
                <a16:creationId xmlns:a16="http://schemas.microsoft.com/office/drawing/2014/main" id="{B3C92EA3-3F09-3E42-BF2E-8B274281FF12}"/>
              </a:ext>
            </a:extLst>
          </p:cNvPr>
          <p:cNvSpPr>
            <a:spLocks noGrp="1"/>
          </p:cNvSpPr>
          <p:nvPr>
            <p:ph type="sldNum" sz="quarter" idx="12"/>
          </p:nvPr>
        </p:nvSpPr>
        <p:spPr>
          <a:xfrm>
            <a:off x="3800475" y="4752826"/>
            <a:ext cx="1543050" cy="273844"/>
          </a:xfrm>
          <a:prstGeom prst="rect">
            <a:avLst/>
          </a:prstGeom>
        </p:spPr>
        <p:txBody>
          <a:bodyPr vert="horz" lIns="68580" tIns="34290" rIns="68580" bIns="34290" rtlCol="0" anchor="ctr"/>
          <a:lstStyle>
            <a:defPPr>
              <a:defRPr lang="en-US"/>
            </a:defPPr>
            <a:lvl1pPr marL="0" algn="ctr" defTabSz="685800" rtl="0" eaLnBrk="1" latinLnBrk="0" hangingPunct="1">
              <a:defRPr sz="900" kern="1200">
                <a:solidFill>
                  <a:schemeClr val="tx1">
                    <a:tint val="75000"/>
                  </a:schemeClr>
                </a:solidFill>
                <a:latin typeface="Times New Roman" panose="02020603050405020304" pitchFamily="18" charset="0"/>
                <a:ea typeface="+mn-ea"/>
                <a:cs typeface="Times New Roman" panose="02020603050405020304" pitchFamily="18" charset="0"/>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716D9922-87B3-6043-9531-5184EA303DC1}" type="slidenum">
              <a:rPr lang="en-US" smtClean="0"/>
              <a:pPr/>
              <a:t>18</a:t>
            </a:fld>
            <a:endParaRPr lang="en-US"/>
          </a:p>
        </p:txBody>
      </p:sp>
      <p:sp>
        <p:nvSpPr>
          <p:cNvPr id="5" name="Rectangle 2">
            <a:extLst>
              <a:ext uri="{FF2B5EF4-FFF2-40B4-BE49-F238E27FC236}">
                <a16:creationId xmlns:a16="http://schemas.microsoft.com/office/drawing/2014/main" id="{A6097955-3B52-B34D-9108-A8AA8E846938}"/>
              </a:ext>
            </a:extLst>
          </p:cNvPr>
          <p:cNvSpPr>
            <a:spLocks noChangeArrowheads="1"/>
          </p:cNvSpPr>
          <p:nvPr/>
        </p:nvSpPr>
        <p:spPr bwMode="auto">
          <a:xfrm>
            <a:off x="4572001" y="-3610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p>
        </p:txBody>
      </p:sp>
      <p:pic>
        <p:nvPicPr>
          <p:cNvPr id="15" name="Picture 14">
            <a:extLst>
              <a:ext uri="{FF2B5EF4-FFF2-40B4-BE49-F238E27FC236}">
                <a16:creationId xmlns:a16="http://schemas.microsoft.com/office/drawing/2014/main" id="{4D63B517-779D-104C-91AC-D9E34F048A84}"/>
              </a:ext>
            </a:extLst>
          </p:cNvPr>
          <p:cNvPicPr/>
          <p:nvPr/>
        </p:nvPicPr>
        <p:blipFill>
          <a:blip r:embed="rId3"/>
          <a:stretch>
            <a:fillRect/>
          </a:stretch>
        </p:blipFill>
        <p:spPr>
          <a:xfrm>
            <a:off x="1393864" y="869138"/>
            <a:ext cx="2776330" cy="2527073"/>
          </a:xfrm>
          <a:prstGeom prst="rect">
            <a:avLst/>
          </a:prstGeom>
        </p:spPr>
      </p:pic>
      <p:pic>
        <p:nvPicPr>
          <p:cNvPr id="12" name="Picture 11">
            <a:extLst>
              <a:ext uri="{FF2B5EF4-FFF2-40B4-BE49-F238E27FC236}">
                <a16:creationId xmlns:a16="http://schemas.microsoft.com/office/drawing/2014/main" id="{2CFFF3A3-F6F5-E046-873D-80423E2605C8}"/>
              </a:ext>
            </a:extLst>
          </p:cNvPr>
          <p:cNvPicPr>
            <a:picLocks noChangeAspect="1"/>
          </p:cNvPicPr>
          <p:nvPr/>
        </p:nvPicPr>
        <p:blipFill>
          <a:blip r:embed="rId4"/>
          <a:stretch>
            <a:fillRect/>
          </a:stretch>
        </p:blipFill>
        <p:spPr>
          <a:xfrm>
            <a:off x="4902884" y="3361356"/>
            <a:ext cx="2945232" cy="447722"/>
          </a:xfrm>
          <a:prstGeom prst="rect">
            <a:avLst/>
          </a:prstGeom>
        </p:spPr>
      </p:pic>
      <p:sp>
        <p:nvSpPr>
          <p:cNvPr id="18" name="Left-Right Arrow 17">
            <a:extLst>
              <a:ext uri="{FF2B5EF4-FFF2-40B4-BE49-F238E27FC236}">
                <a16:creationId xmlns:a16="http://schemas.microsoft.com/office/drawing/2014/main" id="{C02A86F1-2CB7-D846-A53A-AB58B8AB4266}"/>
              </a:ext>
            </a:extLst>
          </p:cNvPr>
          <p:cNvSpPr/>
          <p:nvPr/>
        </p:nvSpPr>
        <p:spPr>
          <a:xfrm>
            <a:off x="3993406" y="2119263"/>
            <a:ext cx="930428" cy="45248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18">
            <a:extLst>
              <a:ext uri="{FF2B5EF4-FFF2-40B4-BE49-F238E27FC236}">
                <a16:creationId xmlns:a16="http://schemas.microsoft.com/office/drawing/2014/main" id="{4B568719-4D8B-8544-BEC4-C4CF20CE281A}"/>
              </a:ext>
            </a:extLst>
          </p:cNvPr>
          <p:cNvSpPr/>
          <p:nvPr/>
        </p:nvSpPr>
        <p:spPr>
          <a:xfrm>
            <a:off x="2230630" y="616523"/>
            <a:ext cx="1036928" cy="300082"/>
          </a:xfrm>
          <a:prstGeom prst="rect">
            <a:avLst/>
          </a:prstGeom>
        </p:spPr>
        <p:txBody>
          <a:bodyPr wrap="square">
            <a:spAutoFit/>
          </a:bodyPr>
          <a:lstStyle/>
          <a:p>
            <a:r>
              <a:rPr lang="en-US" sz="1350" dirty="0">
                <a:solidFill>
                  <a:srgbClr val="011893"/>
                </a:solidFill>
                <a:latin typeface="Times New Roman" panose="02020603050405020304" pitchFamily="18" charset="0"/>
                <a:cs typeface="Times New Roman" panose="02020603050405020304" pitchFamily="18" charset="0"/>
              </a:rPr>
              <a:t>Experiment</a:t>
            </a:r>
            <a:endParaRPr lang="en-US" sz="1350" dirty="0">
              <a:latin typeface="Times New Roman" panose="02020603050405020304" pitchFamily="18" charset="0"/>
              <a:cs typeface="Times New Roman" panose="02020603050405020304" pitchFamily="18" charset="0"/>
            </a:endParaRPr>
          </a:p>
        </p:txBody>
      </p:sp>
      <p:cxnSp>
        <p:nvCxnSpPr>
          <p:cNvPr id="21" name="Straight Arrow Connector 20">
            <a:extLst>
              <a:ext uri="{FF2B5EF4-FFF2-40B4-BE49-F238E27FC236}">
                <a16:creationId xmlns:a16="http://schemas.microsoft.com/office/drawing/2014/main" id="{FEB90CF4-F26F-D94E-B094-D99E23B4ECAF}"/>
              </a:ext>
            </a:extLst>
          </p:cNvPr>
          <p:cNvCxnSpPr>
            <a:cxnSpLocks/>
          </p:cNvCxnSpPr>
          <p:nvPr/>
        </p:nvCxnSpPr>
        <p:spPr>
          <a:xfrm>
            <a:off x="2589334" y="1364032"/>
            <a:ext cx="179177"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DBE39570-1401-7E4F-9266-1FEBCA545D72}"/>
              </a:ext>
            </a:extLst>
          </p:cNvPr>
          <p:cNvCxnSpPr>
            <a:cxnSpLocks/>
          </p:cNvCxnSpPr>
          <p:nvPr/>
        </p:nvCxnSpPr>
        <p:spPr>
          <a:xfrm>
            <a:off x="1972500" y="2234832"/>
            <a:ext cx="1412842"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E60D6D1-98BE-494A-B8BC-9608190C1E1F}"/>
              </a:ext>
            </a:extLst>
          </p:cNvPr>
          <p:cNvSpPr txBox="1"/>
          <p:nvPr/>
        </p:nvSpPr>
        <p:spPr>
          <a:xfrm>
            <a:off x="2589334" y="2173399"/>
            <a:ext cx="184731" cy="300082"/>
          </a:xfrm>
          <a:prstGeom prst="rect">
            <a:avLst/>
          </a:prstGeom>
          <a:noFill/>
        </p:spPr>
        <p:txBody>
          <a:bodyPr wrap="none" rtlCol="0">
            <a:spAutoFit/>
          </a:bodyPr>
          <a:lstStyle/>
          <a:p>
            <a:endParaRPr lang="en-US" sz="1350" dirty="0"/>
          </a:p>
        </p:txBody>
      </p:sp>
      <p:sp>
        <p:nvSpPr>
          <p:cNvPr id="30" name="Rectangle 29">
            <a:extLst>
              <a:ext uri="{FF2B5EF4-FFF2-40B4-BE49-F238E27FC236}">
                <a16:creationId xmlns:a16="http://schemas.microsoft.com/office/drawing/2014/main" id="{429C50D7-2D21-7B42-B027-5DCE65B5F5CA}"/>
              </a:ext>
            </a:extLst>
          </p:cNvPr>
          <p:cNvSpPr/>
          <p:nvPr/>
        </p:nvSpPr>
        <p:spPr>
          <a:xfrm>
            <a:off x="2230630" y="2245330"/>
            <a:ext cx="1040670" cy="300082"/>
          </a:xfrm>
          <a:prstGeom prst="rect">
            <a:avLst/>
          </a:prstGeom>
        </p:spPr>
        <p:txBody>
          <a:bodyPr wrap="none">
            <a:spAutoFit/>
          </a:bodyPr>
          <a:lstStyle/>
          <a:p>
            <a:r>
              <a:rPr lang="en-US" sz="1350" dirty="0">
                <a:latin typeface="Times New Roman" panose="02020603050405020304" pitchFamily="18" charset="0"/>
                <a:cs typeface="Times New Roman" panose="02020603050405020304" pitchFamily="18" charset="0"/>
              </a:rPr>
              <a:t>FWHM, 4%</a:t>
            </a:r>
          </a:p>
        </p:txBody>
      </p:sp>
      <p:sp>
        <p:nvSpPr>
          <p:cNvPr id="31" name="Rectangle 30">
            <a:extLst>
              <a:ext uri="{FF2B5EF4-FFF2-40B4-BE49-F238E27FC236}">
                <a16:creationId xmlns:a16="http://schemas.microsoft.com/office/drawing/2014/main" id="{CDF71050-27F3-D94C-B5E5-B23308361540}"/>
              </a:ext>
            </a:extLst>
          </p:cNvPr>
          <p:cNvSpPr/>
          <p:nvPr/>
        </p:nvSpPr>
        <p:spPr>
          <a:xfrm>
            <a:off x="2230630" y="1009011"/>
            <a:ext cx="934871" cy="300082"/>
          </a:xfrm>
          <a:prstGeom prst="rect">
            <a:avLst/>
          </a:prstGeom>
        </p:spPr>
        <p:txBody>
          <a:bodyPr wrap="none">
            <a:spAutoFit/>
          </a:bodyPr>
          <a:lstStyle/>
          <a:p>
            <a:r>
              <a:rPr lang="en-US" sz="1350" dirty="0">
                <a:solidFill>
                  <a:srgbClr val="FF0000"/>
                </a:solidFill>
                <a:latin typeface="Times New Roman" panose="02020603050405020304" pitchFamily="18" charset="0"/>
                <a:cs typeface="Times New Roman" panose="02020603050405020304" pitchFamily="18" charset="0"/>
              </a:rPr>
              <a:t>Resolution</a:t>
            </a:r>
          </a:p>
        </p:txBody>
      </p:sp>
      <p:sp>
        <p:nvSpPr>
          <p:cNvPr id="26" name="Rectangle 25">
            <a:extLst>
              <a:ext uri="{FF2B5EF4-FFF2-40B4-BE49-F238E27FC236}">
                <a16:creationId xmlns:a16="http://schemas.microsoft.com/office/drawing/2014/main" id="{C8F7A96A-4677-C644-810F-035B883A87A1}"/>
              </a:ext>
            </a:extLst>
          </p:cNvPr>
          <p:cNvSpPr/>
          <p:nvPr/>
        </p:nvSpPr>
        <p:spPr>
          <a:xfrm>
            <a:off x="1376313" y="3475883"/>
            <a:ext cx="3321811" cy="1061829"/>
          </a:xfrm>
          <a:prstGeom prst="rect">
            <a:avLst/>
          </a:prstGeom>
          <a:solidFill>
            <a:schemeClr val="bg1"/>
          </a:solidFill>
        </p:spPr>
        <p:txBody>
          <a:bodyPr wrap="square">
            <a:spAutoFit/>
          </a:bodyPr>
          <a:lstStyle/>
          <a:p>
            <a:pPr algn="ctr"/>
            <a:r>
              <a:rPr lang="en-US" sz="1050" b="1" dirty="0">
                <a:solidFill>
                  <a:srgbClr val="009051"/>
                </a:solidFill>
                <a:latin typeface="Times New Roman" panose="02020603050405020304" pitchFamily="18" charset="0"/>
                <a:ea typeface="Times New Roman" panose="02020603050405020304" pitchFamily="18" charset="0"/>
                <a:cs typeface="Times New Roman" panose="02020603050405020304" pitchFamily="18" charset="0"/>
              </a:rPr>
              <a:t>Triangular shape of the measured dependence allows to define matching of the relativistic factors with accuracy ~ 0.2%, which is significantly smaller than 4% FWHM.</a:t>
            </a:r>
          </a:p>
          <a:p>
            <a:pPr algn="ctr"/>
            <a:r>
              <a:rPr lang="en-US" sz="1050" b="1" dirty="0">
                <a:solidFill>
                  <a:srgbClr val="009051"/>
                </a:solidFill>
                <a:latin typeface="Times New Roman" panose="02020603050405020304" pitchFamily="18" charset="0"/>
                <a:ea typeface="Times New Roman" panose="02020603050405020304" pitchFamily="18" charset="0"/>
                <a:cs typeface="Times New Roman" panose="02020603050405020304" pitchFamily="18" charset="0"/>
              </a:rPr>
              <a:t>This finding will reduce the range where we need to search for the CeC signature by 5-to-10 fold.</a:t>
            </a:r>
            <a:r>
              <a:rPr lang="en-US" sz="1050" b="1" dirty="0">
                <a:solidFill>
                  <a:srgbClr val="009051"/>
                </a:solidFill>
                <a:latin typeface="Times New Roman" panose="02020603050405020304" pitchFamily="18" charset="0"/>
                <a:cs typeface="Times New Roman" panose="02020603050405020304" pitchFamily="18" charset="0"/>
              </a:rPr>
              <a:t> </a:t>
            </a:r>
          </a:p>
        </p:txBody>
      </p:sp>
      <p:pic>
        <p:nvPicPr>
          <p:cNvPr id="3" name="Picture 2">
            <a:extLst>
              <a:ext uri="{FF2B5EF4-FFF2-40B4-BE49-F238E27FC236}">
                <a16:creationId xmlns:a16="http://schemas.microsoft.com/office/drawing/2014/main" id="{DF88091D-E342-CD48-8033-2D2A37CF5F14}"/>
              </a:ext>
            </a:extLst>
          </p:cNvPr>
          <p:cNvPicPr>
            <a:picLocks noChangeAspect="1"/>
          </p:cNvPicPr>
          <p:nvPr/>
        </p:nvPicPr>
        <p:blipFill>
          <a:blip r:embed="rId5"/>
          <a:stretch>
            <a:fillRect/>
          </a:stretch>
        </p:blipFill>
        <p:spPr>
          <a:xfrm>
            <a:off x="4935555" y="1039067"/>
            <a:ext cx="2849310" cy="2355429"/>
          </a:xfrm>
          <a:prstGeom prst="rect">
            <a:avLst/>
          </a:prstGeom>
        </p:spPr>
      </p:pic>
      <p:sp>
        <p:nvSpPr>
          <p:cNvPr id="24" name="TextBox 23">
            <a:extLst>
              <a:ext uri="{FF2B5EF4-FFF2-40B4-BE49-F238E27FC236}">
                <a16:creationId xmlns:a16="http://schemas.microsoft.com/office/drawing/2014/main" id="{D31F1D22-A0EF-F345-B79E-515A4E4927C0}"/>
              </a:ext>
            </a:extLst>
          </p:cNvPr>
          <p:cNvSpPr txBox="1"/>
          <p:nvPr/>
        </p:nvSpPr>
        <p:spPr>
          <a:xfrm>
            <a:off x="7459112" y="2629840"/>
            <a:ext cx="752129" cy="300082"/>
          </a:xfrm>
          <a:prstGeom prst="rect">
            <a:avLst/>
          </a:prstGeom>
          <a:noFill/>
        </p:spPr>
        <p:txBody>
          <a:bodyPr wrap="none" rtlCol="0">
            <a:spAutoFit/>
          </a:bodyPr>
          <a:lstStyle/>
          <a:p>
            <a:r>
              <a:rPr lang="el-GR" sz="1350" dirty="0">
                <a:latin typeface="Times New Roman" panose="02020603050405020304" pitchFamily="18" charset="0"/>
                <a:cs typeface="Times New Roman" panose="02020603050405020304" pitchFamily="18" charset="0"/>
              </a:rPr>
              <a:t>(γ</a:t>
            </a:r>
            <a:r>
              <a:rPr lang="en-US" sz="1350" baseline="-25000" dirty="0">
                <a:latin typeface="Times New Roman" panose="02020603050405020304" pitchFamily="18" charset="0"/>
                <a:cs typeface="Times New Roman" panose="02020603050405020304" pitchFamily="18" charset="0"/>
              </a:rPr>
              <a:t>e</a:t>
            </a:r>
            <a:r>
              <a:rPr lang="el-GR" sz="1350" dirty="0">
                <a:latin typeface="Times New Roman" panose="02020603050405020304" pitchFamily="18" charset="0"/>
                <a:cs typeface="Times New Roman" panose="02020603050405020304" pitchFamily="18" charset="0"/>
              </a:rPr>
              <a:t>-γ</a:t>
            </a:r>
            <a:r>
              <a:rPr lang="en-US" sz="1350" baseline="-25000" dirty="0" err="1">
                <a:latin typeface="Times New Roman" panose="02020603050405020304" pitchFamily="18" charset="0"/>
                <a:cs typeface="Times New Roman" panose="02020603050405020304" pitchFamily="18" charset="0"/>
              </a:rPr>
              <a:t>i</a:t>
            </a:r>
            <a:r>
              <a:rPr lang="el-GR" sz="1350" dirty="0">
                <a:latin typeface="Times New Roman" panose="02020603050405020304" pitchFamily="18" charset="0"/>
                <a:cs typeface="Times New Roman" panose="02020603050405020304" pitchFamily="18" charset="0"/>
              </a:rPr>
              <a:t>)/γ</a:t>
            </a:r>
            <a:r>
              <a:rPr lang="en-US" sz="1350" baseline="-25000" dirty="0" err="1">
                <a:latin typeface="Times New Roman" panose="02020603050405020304" pitchFamily="18" charset="0"/>
                <a:cs typeface="Times New Roman" panose="02020603050405020304" pitchFamily="18" charset="0"/>
              </a:rPr>
              <a:t>i</a:t>
            </a:r>
            <a:endParaRPr lang="en-US" sz="1350" baseline="-25000" dirty="0">
              <a:latin typeface="Times New Roman" panose="02020603050405020304" pitchFamily="18" charset="0"/>
              <a:cs typeface="Times New Roman" panose="02020603050405020304" pitchFamily="18" charset="0"/>
            </a:endParaRPr>
          </a:p>
        </p:txBody>
      </p:sp>
      <p:sp>
        <p:nvSpPr>
          <p:cNvPr id="28" name="Rectangle 27">
            <a:extLst>
              <a:ext uri="{FF2B5EF4-FFF2-40B4-BE49-F238E27FC236}">
                <a16:creationId xmlns:a16="http://schemas.microsoft.com/office/drawing/2014/main" id="{EDCE7B6F-A526-0A49-8E22-133F5C6C423A}"/>
              </a:ext>
            </a:extLst>
          </p:cNvPr>
          <p:cNvSpPr/>
          <p:nvPr/>
        </p:nvSpPr>
        <p:spPr>
          <a:xfrm>
            <a:off x="5931829" y="659772"/>
            <a:ext cx="1050288" cy="300082"/>
          </a:xfrm>
          <a:prstGeom prst="rect">
            <a:avLst/>
          </a:prstGeom>
        </p:spPr>
        <p:txBody>
          <a:bodyPr wrap="none">
            <a:spAutoFit/>
          </a:bodyPr>
          <a:lstStyle/>
          <a:p>
            <a:r>
              <a:rPr lang="en-US" sz="1350" dirty="0">
                <a:solidFill>
                  <a:srgbClr val="011893"/>
                </a:solidFill>
                <a:latin typeface="Times New Roman" panose="02020603050405020304" pitchFamily="18" charset="0"/>
                <a:cs typeface="Times New Roman" panose="02020603050405020304" pitchFamily="18" charset="0"/>
              </a:rPr>
              <a:t>Calculations</a:t>
            </a:r>
            <a:endParaRPr lang="en-US" sz="1350" dirty="0">
              <a:latin typeface="Times New Roman" panose="02020603050405020304" pitchFamily="18" charset="0"/>
              <a:cs typeface="Times New Roman" panose="02020603050405020304" pitchFamily="18" charset="0"/>
            </a:endParaRPr>
          </a:p>
        </p:txBody>
      </p:sp>
      <p:graphicFrame>
        <p:nvGraphicFramePr>
          <p:cNvPr id="29" name="Object 28">
            <a:extLst>
              <a:ext uri="{FF2B5EF4-FFF2-40B4-BE49-F238E27FC236}">
                <a16:creationId xmlns:a16="http://schemas.microsoft.com/office/drawing/2014/main" id="{625A3863-D5A5-0F4C-8804-DC6BEE86F154}"/>
              </a:ext>
            </a:extLst>
          </p:cNvPr>
          <p:cNvGraphicFramePr>
            <a:graphicFrameLocks noChangeAspect="1"/>
          </p:cNvGraphicFramePr>
          <p:nvPr/>
        </p:nvGraphicFramePr>
        <p:xfrm>
          <a:off x="5321004" y="3823681"/>
          <a:ext cx="2078412" cy="330617"/>
        </p:xfrm>
        <a:graphic>
          <a:graphicData uri="http://schemas.openxmlformats.org/presentationml/2006/ole">
            <mc:AlternateContent xmlns:mc="http://schemas.openxmlformats.org/markup-compatibility/2006">
              <mc:Choice xmlns:v="urn:schemas-microsoft-com:vml" Requires="v">
                <p:oleObj name="Equation" r:id="rId6" imgW="3797280" imgH="609480" progId="Equation.DSMT4">
                  <p:embed/>
                </p:oleObj>
              </mc:Choice>
              <mc:Fallback>
                <p:oleObj name="Equation" r:id="rId6" imgW="3797280" imgH="609480" progId="Equation.DSMT4">
                  <p:embed/>
                  <p:pic>
                    <p:nvPicPr>
                      <p:cNvPr id="29" name="Object 28">
                        <a:extLst>
                          <a:ext uri="{FF2B5EF4-FFF2-40B4-BE49-F238E27FC236}">
                            <a16:creationId xmlns:a16="http://schemas.microsoft.com/office/drawing/2014/main" id="{625A3863-D5A5-0F4C-8804-DC6BEE86F154}"/>
                          </a:ext>
                        </a:extLst>
                      </p:cNvPr>
                      <p:cNvPicPr>
                        <a:picLocks noChangeAspect="1" noChangeArrowheads="1"/>
                      </p:cNvPicPr>
                      <p:nvPr/>
                    </p:nvPicPr>
                    <p:blipFill>
                      <a:blip r:embed="rId7"/>
                      <a:srcRect/>
                      <a:stretch>
                        <a:fillRect/>
                      </a:stretch>
                    </p:blipFill>
                    <p:spPr bwMode="auto">
                      <a:xfrm>
                        <a:off x="5321004" y="3823681"/>
                        <a:ext cx="2078412" cy="330617"/>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0A022872-6CDB-EE4D-AC31-66F700F60FAA}"/>
              </a:ext>
            </a:extLst>
          </p:cNvPr>
          <p:cNvGraphicFramePr>
            <a:graphicFrameLocks noChangeAspect="1"/>
          </p:cNvGraphicFramePr>
          <p:nvPr/>
        </p:nvGraphicFramePr>
        <p:xfrm>
          <a:off x="5271128" y="4162505"/>
          <a:ext cx="1925616" cy="297680"/>
        </p:xfrm>
        <a:graphic>
          <a:graphicData uri="http://schemas.openxmlformats.org/presentationml/2006/ole">
            <mc:AlternateContent xmlns:mc="http://schemas.openxmlformats.org/markup-compatibility/2006">
              <mc:Choice xmlns:v="urn:schemas-microsoft-com:vml" Requires="v">
                <p:oleObj name="Equation" r:id="rId8" imgW="3340080" imgH="520560" progId="Equation.DSMT4">
                  <p:embed/>
                </p:oleObj>
              </mc:Choice>
              <mc:Fallback>
                <p:oleObj name="Equation" r:id="rId8" imgW="3340080" imgH="520560" progId="Equation.DSMT4">
                  <p:embed/>
                  <p:pic>
                    <p:nvPicPr>
                      <p:cNvPr id="32" name="Object 31">
                        <a:extLst>
                          <a:ext uri="{FF2B5EF4-FFF2-40B4-BE49-F238E27FC236}">
                            <a16:creationId xmlns:a16="http://schemas.microsoft.com/office/drawing/2014/main" id="{0A022872-6CDB-EE4D-AC31-66F700F60FAA}"/>
                          </a:ext>
                        </a:extLst>
                      </p:cNvPr>
                      <p:cNvPicPr>
                        <a:picLocks noChangeAspect="1" noChangeArrowheads="1"/>
                      </p:cNvPicPr>
                      <p:nvPr/>
                    </p:nvPicPr>
                    <p:blipFill>
                      <a:blip r:embed="rId9"/>
                      <a:srcRect/>
                      <a:stretch>
                        <a:fillRect/>
                      </a:stretch>
                    </p:blipFill>
                    <p:spPr bwMode="auto">
                      <a:xfrm>
                        <a:off x="5271128" y="4162505"/>
                        <a:ext cx="1925616" cy="297680"/>
                      </a:xfrm>
                      <a:prstGeom prst="rect">
                        <a:avLst/>
                      </a:prstGeom>
                      <a:noFill/>
                    </p:spPr>
                  </p:pic>
                </p:oleObj>
              </mc:Fallback>
            </mc:AlternateContent>
          </a:graphicData>
        </a:graphic>
      </p:graphicFrame>
      <p:sp>
        <p:nvSpPr>
          <p:cNvPr id="6" name="Up Arrow 5">
            <a:extLst>
              <a:ext uri="{FF2B5EF4-FFF2-40B4-BE49-F238E27FC236}">
                <a16:creationId xmlns:a16="http://schemas.microsoft.com/office/drawing/2014/main" id="{72BDE3C6-B1FB-FE4A-B509-5EE2E45CD8B8}"/>
              </a:ext>
            </a:extLst>
          </p:cNvPr>
          <p:cNvSpPr/>
          <p:nvPr/>
        </p:nvSpPr>
        <p:spPr>
          <a:xfrm>
            <a:off x="6466277" y="1145961"/>
            <a:ext cx="69431" cy="681373"/>
          </a:xfrm>
          <a:prstGeom prst="upArrow">
            <a:avLst/>
          </a:prstGeom>
          <a:solidFill>
            <a:schemeClr val="accent2"/>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Title 1">
            <a:extLst>
              <a:ext uri="{FF2B5EF4-FFF2-40B4-BE49-F238E27FC236}">
                <a16:creationId xmlns:a16="http://schemas.microsoft.com/office/drawing/2014/main" id="{771328D5-0D74-4B43-8AF5-EA80220F090C}"/>
              </a:ext>
            </a:extLst>
          </p:cNvPr>
          <p:cNvSpPr txBox="1">
            <a:spLocks/>
          </p:cNvSpPr>
          <p:nvPr/>
        </p:nvSpPr>
        <p:spPr>
          <a:xfrm>
            <a:off x="6070494" y="2344246"/>
            <a:ext cx="930428" cy="332412"/>
          </a:xfrm>
          <a:prstGeom prst="rect">
            <a:avLst/>
          </a:prstGeom>
        </p:spPr>
        <p:txBody>
          <a:bodyPr vert="horz" lIns="68580" tIns="34290" rIns="68580" bIns="34290" rtlCol="0" anchor="ctr">
            <a:normAutofit/>
          </a:bodyPr>
          <a:lstStyle>
            <a:lvl1pPr algn="l" defTabSz="685800" rtl="0" eaLnBrk="1" latinLnBrk="0" hangingPunct="1">
              <a:lnSpc>
                <a:spcPct val="90000"/>
              </a:lnSpc>
              <a:spcBef>
                <a:spcPct val="0"/>
              </a:spcBef>
              <a:buNone/>
              <a:defRPr sz="3600" b="1" kern="1200">
                <a:solidFill>
                  <a:schemeClr val="tx1"/>
                </a:solidFill>
                <a:latin typeface="Times New Roman" panose="02020603050405020304" pitchFamily="18" charset="0"/>
                <a:ea typeface="+mj-ea"/>
                <a:cs typeface="Times New Roman" panose="02020603050405020304" pitchFamily="18" charset="0"/>
              </a:defRPr>
            </a:lvl1pPr>
          </a:lstStyle>
          <a:p>
            <a:r>
              <a:rPr lang="en-US" sz="1050" b="0" dirty="0">
                <a:solidFill>
                  <a:srgbClr val="011893"/>
                </a:solidFill>
              </a:rPr>
              <a:t>© of G. Wang</a:t>
            </a:r>
            <a:endParaRPr lang="en-US" sz="1350" dirty="0"/>
          </a:p>
        </p:txBody>
      </p:sp>
      <p:sp>
        <p:nvSpPr>
          <p:cNvPr id="34" name="TextBox 33">
            <a:extLst>
              <a:ext uri="{FF2B5EF4-FFF2-40B4-BE49-F238E27FC236}">
                <a16:creationId xmlns:a16="http://schemas.microsoft.com/office/drawing/2014/main" id="{35490317-9DA3-684C-845B-2B917C9EA188}"/>
              </a:ext>
            </a:extLst>
          </p:cNvPr>
          <p:cNvSpPr txBox="1"/>
          <p:nvPr/>
        </p:nvSpPr>
        <p:spPr>
          <a:xfrm>
            <a:off x="4983286" y="4507725"/>
            <a:ext cx="2945232" cy="577081"/>
          </a:xfrm>
          <a:prstGeom prst="rect">
            <a:avLst/>
          </a:prstGeom>
          <a:noFill/>
        </p:spPr>
        <p:txBody>
          <a:bodyPr wrap="square">
            <a:spAutoFit/>
          </a:bodyPr>
          <a:lstStyle/>
          <a:p>
            <a:pPr algn="just"/>
            <a:r>
              <a:rPr lang="en-US" sz="1050" dirty="0">
                <a:latin typeface="Times New Roman" panose="02020603050405020304" pitchFamily="18" charset="0"/>
                <a:cs typeface="Times New Roman" panose="02020603050405020304" pitchFamily="18" charset="0"/>
              </a:rPr>
              <a:t>This results include convolution of the exact formula recombination cross-section (in the commoving frame) with distributions of two beams</a:t>
            </a:r>
          </a:p>
        </p:txBody>
      </p:sp>
    </p:spTree>
    <p:extLst>
      <p:ext uri="{BB962C8B-B14F-4D97-AF65-F5344CB8AC3E}">
        <p14:creationId xmlns:p14="http://schemas.microsoft.com/office/powerpoint/2010/main" val="23609872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898DE-179B-754B-A8C2-2EA8DB2D5BD9}"/>
              </a:ext>
            </a:extLst>
          </p:cNvPr>
          <p:cNvSpPr>
            <a:spLocks noGrp="1"/>
          </p:cNvSpPr>
          <p:nvPr>
            <p:ph type="title"/>
          </p:nvPr>
        </p:nvSpPr>
        <p:spPr>
          <a:xfrm>
            <a:off x="1261457" y="24260"/>
            <a:ext cx="6801889" cy="506048"/>
          </a:xfrm>
        </p:spPr>
        <p:txBody>
          <a:bodyPr>
            <a:normAutofit/>
          </a:bodyPr>
          <a:lstStyle/>
          <a:p>
            <a:pPr algn="ctr"/>
            <a:r>
              <a:rPr lang="en-US" sz="2100" dirty="0"/>
              <a:t> Diagnostics undulator and cryo-cooled IR detector</a:t>
            </a:r>
          </a:p>
        </p:txBody>
      </p:sp>
      <p:sp>
        <p:nvSpPr>
          <p:cNvPr id="4" name="Slide Number Placeholder 3">
            <a:extLst>
              <a:ext uri="{FF2B5EF4-FFF2-40B4-BE49-F238E27FC236}">
                <a16:creationId xmlns:a16="http://schemas.microsoft.com/office/drawing/2014/main" id="{B8AC591D-8870-6B4E-A9A4-A3F4C92CA122}"/>
              </a:ext>
            </a:extLst>
          </p:cNvPr>
          <p:cNvSpPr>
            <a:spLocks noGrp="1"/>
          </p:cNvSpPr>
          <p:nvPr>
            <p:ph type="sldNum" sz="quarter" idx="4"/>
          </p:nvPr>
        </p:nvSpPr>
        <p:spPr>
          <a:xfrm>
            <a:off x="8391011" y="4737447"/>
            <a:ext cx="324365" cy="273844"/>
          </a:xfrm>
          <a:prstGeom prst="rect">
            <a:avLst/>
          </a:prstGeom>
        </p:spPr>
        <p:txBody>
          <a:bodyPr vert="horz" lIns="0" tIns="0" rIns="45720" bIns="0" rtlCol="0" anchor="ctr"/>
          <a:lstStyle>
            <a:defPPr>
              <a:defRPr lang="en-US"/>
            </a:defPPr>
            <a:lvl1pPr marL="0" algn="r" defTabSz="914400" rtl="0" eaLnBrk="1" latinLnBrk="0" hangingPunct="1">
              <a:defRPr sz="563" kern="1200">
                <a:solidFill>
                  <a:schemeClr val="tx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mtClean="0"/>
              <a:pPr/>
              <a:t>19</a:t>
            </a:fld>
            <a:endParaRPr lang="en-US" dirty="0"/>
          </a:p>
        </p:txBody>
      </p:sp>
      <p:pic>
        <p:nvPicPr>
          <p:cNvPr id="11" name="Picture 10" descr="A picture containing indoor, ceiling&#10;&#10;Description automatically generated">
            <a:extLst>
              <a:ext uri="{FF2B5EF4-FFF2-40B4-BE49-F238E27FC236}">
                <a16:creationId xmlns:a16="http://schemas.microsoft.com/office/drawing/2014/main" id="{5CA70A52-16B3-5D47-9645-13FC16D64811}"/>
              </a:ext>
            </a:extLst>
          </p:cNvPr>
          <p:cNvPicPr>
            <a:picLocks noChangeAspect="1"/>
          </p:cNvPicPr>
          <p:nvPr/>
        </p:nvPicPr>
        <p:blipFill>
          <a:blip r:embed="rId3"/>
          <a:stretch>
            <a:fillRect/>
          </a:stretch>
        </p:blipFill>
        <p:spPr>
          <a:xfrm>
            <a:off x="1538894" y="400348"/>
            <a:ext cx="3150909" cy="2363182"/>
          </a:xfrm>
          <a:prstGeom prst="rect">
            <a:avLst/>
          </a:prstGeom>
        </p:spPr>
      </p:pic>
      <p:graphicFrame>
        <p:nvGraphicFramePr>
          <p:cNvPr id="12" name="Table 12">
            <a:extLst>
              <a:ext uri="{FF2B5EF4-FFF2-40B4-BE49-F238E27FC236}">
                <a16:creationId xmlns:a16="http://schemas.microsoft.com/office/drawing/2014/main" id="{031E072C-B5CF-E645-A3F0-87AE49D258A0}"/>
              </a:ext>
            </a:extLst>
          </p:cNvPr>
          <p:cNvGraphicFramePr>
            <a:graphicFrameLocks noGrp="1"/>
          </p:cNvGraphicFramePr>
          <p:nvPr>
            <p:extLst>
              <p:ext uri="{D42A27DB-BD31-4B8C-83A1-F6EECF244321}">
                <p14:modId xmlns:p14="http://schemas.microsoft.com/office/powerpoint/2010/main" val="3524468744"/>
              </p:ext>
            </p:extLst>
          </p:nvPr>
        </p:nvGraphicFramePr>
        <p:xfrm>
          <a:off x="1354974" y="2886594"/>
          <a:ext cx="3416532" cy="2213262"/>
        </p:xfrm>
        <a:graphic>
          <a:graphicData uri="http://schemas.openxmlformats.org/drawingml/2006/table">
            <a:tbl>
              <a:tblPr firstRow="1" bandRow="1">
                <a:tableStyleId>{5C22544A-7EE6-4342-B048-85BDC9FD1C3A}</a:tableStyleId>
              </a:tblPr>
              <a:tblGrid>
                <a:gridCol w="1842942">
                  <a:extLst>
                    <a:ext uri="{9D8B030D-6E8A-4147-A177-3AD203B41FA5}">
                      <a16:colId xmlns:a16="http://schemas.microsoft.com/office/drawing/2014/main" val="729668192"/>
                    </a:ext>
                  </a:extLst>
                </a:gridCol>
                <a:gridCol w="781854">
                  <a:extLst>
                    <a:ext uri="{9D8B030D-6E8A-4147-A177-3AD203B41FA5}">
                      <a16:colId xmlns:a16="http://schemas.microsoft.com/office/drawing/2014/main" val="2656287817"/>
                    </a:ext>
                  </a:extLst>
                </a:gridCol>
                <a:gridCol w="791736">
                  <a:extLst>
                    <a:ext uri="{9D8B030D-6E8A-4147-A177-3AD203B41FA5}">
                      <a16:colId xmlns:a16="http://schemas.microsoft.com/office/drawing/2014/main" val="40933970"/>
                    </a:ext>
                  </a:extLst>
                </a:gridCol>
              </a:tblGrid>
              <a:tr h="245918">
                <a:tc>
                  <a:txBody>
                    <a:bodyPr/>
                    <a:lstStyle/>
                    <a:p>
                      <a:pPr algn="ctr"/>
                      <a:r>
                        <a:rPr lang="en-US" sz="900" dirty="0">
                          <a:latin typeface="Times New Roman" panose="02020603050405020304" pitchFamily="18" charset="0"/>
                          <a:cs typeface="Times New Roman" panose="02020603050405020304" pitchFamily="18" charset="0"/>
                        </a:rPr>
                        <a:t>Parameter</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Value</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Units</a:t>
                      </a:r>
                    </a:p>
                  </a:txBody>
                  <a:tcPr marL="68580" marR="68580" marT="34290" marB="34290"/>
                </a:tc>
                <a:extLst>
                  <a:ext uri="{0D108BD9-81ED-4DB2-BD59-A6C34878D82A}">
                    <a16:rowId xmlns:a16="http://schemas.microsoft.com/office/drawing/2014/main" val="741838544"/>
                  </a:ext>
                </a:extLst>
              </a:tr>
              <a:tr h="245918">
                <a:tc>
                  <a:txBody>
                    <a:bodyPr/>
                    <a:lstStyle/>
                    <a:p>
                      <a:pPr algn="ctr"/>
                      <a:r>
                        <a:rPr lang="en-US" sz="900" dirty="0">
                          <a:latin typeface="Times New Roman" panose="02020603050405020304" pitchFamily="18" charset="0"/>
                          <a:cs typeface="Times New Roman" panose="02020603050405020304" pitchFamily="18" charset="0"/>
                        </a:rPr>
                        <a:t>Period</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8</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cm</a:t>
                      </a:r>
                    </a:p>
                  </a:txBody>
                  <a:tcPr marL="68580" marR="68580" marT="34290" marB="34290"/>
                </a:tc>
                <a:extLst>
                  <a:ext uri="{0D108BD9-81ED-4DB2-BD59-A6C34878D82A}">
                    <a16:rowId xmlns:a16="http://schemas.microsoft.com/office/drawing/2014/main" val="3929652436"/>
                  </a:ext>
                </a:extLst>
              </a:tr>
              <a:tr h="245918">
                <a:tc>
                  <a:txBody>
                    <a:bodyPr/>
                    <a:lstStyle/>
                    <a:p>
                      <a:pPr algn="ctr"/>
                      <a:r>
                        <a:rPr lang="en-US" sz="900" dirty="0">
                          <a:latin typeface="Times New Roman" panose="02020603050405020304" pitchFamily="18" charset="0"/>
                          <a:cs typeface="Times New Roman" panose="02020603050405020304" pitchFamily="18" charset="0"/>
                        </a:rPr>
                        <a:t>Gap</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7.9</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cm</a:t>
                      </a:r>
                    </a:p>
                  </a:txBody>
                  <a:tcPr marL="68580" marR="68580" marT="34290" marB="34290"/>
                </a:tc>
                <a:extLst>
                  <a:ext uri="{0D108BD9-81ED-4DB2-BD59-A6C34878D82A}">
                    <a16:rowId xmlns:a16="http://schemas.microsoft.com/office/drawing/2014/main" val="1314944196"/>
                  </a:ext>
                </a:extLst>
              </a:tr>
              <a:tr h="245918">
                <a:tc>
                  <a:txBody>
                    <a:bodyPr/>
                    <a:lstStyle/>
                    <a:p>
                      <a:pPr algn="ctr"/>
                      <a:r>
                        <a:rPr lang="en-US" sz="900" dirty="0">
                          <a:latin typeface="Times New Roman" panose="02020603050405020304" pitchFamily="18" charset="0"/>
                          <a:cs typeface="Times New Roman" panose="02020603050405020304" pitchFamily="18" charset="0"/>
                        </a:rPr>
                        <a:t>Peak field</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0.6 </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kGs</a:t>
                      </a:r>
                    </a:p>
                  </a:txBody>
                  <a:tcPr marL="68580" marR="68580" marT="34290" marB="34290"/>
                </a:tc>
                <a:extLst>
                  <a:ext uri="{0D108BD9-81ED-4DB2-BD59-A6C34878D82A}">
                    <a16:rowId xmlns:a16="http://schemas.microsoft.com/office/drawing/2014/main" val="3464631249"/>
                  </a:ext>
                </a:extLst>
              </a:tr>
              <a:tr h="245918">
                <a:tc>
                  <a:txBody>
                    <a:bodyPr/>
                    <a:lstStyle/>
                    <a:p>
                      <a:pPr algn="ctr"/>
                      <a:r>
                        <a:rPr lang="en-US" sz="900" dirty="0">
                          <a:latin typeface="Times New Roman" panose="02020603050405020304" pitchFamily="18" charset="0"/>
                          <a:cs typeface="Times New Roman" panose="02020603050405020304" pitchFamily="18" charset="0"/>
                        </a:rPr>
                        <a:t>Radiated power at 50% beam current </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4</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nW</a:t>
                      </a:r>
                    </a:p>
                  </a:txBody>
                  <a:tcPr marL="68580" marR="68580" marT="34290" marB="34290"/>
                </a:tc>
                <a:extLst>
                  <a:ext uri="{0D108BD9-81ED-4DB2-BD59-A6C34878D82A}">
                    <a16:rowId xmlns:a16="http://schemas.microsoft.com/office/drawing/2014/main" val="294650972"/>
                  </a:ext>
                </a:extLst>
              </a:tr>
              <a:tr h="245918">
                <a:tc>
                  <a:txBody>
                    <a:bodyPr/>
                    <a:lstStyle/>
                    <a:p>
                      <a:pPr algn="ctr"/>
                      <a:r>
                        <a:rPr lang="en-US" sz="900" dirty="0">
                          <a:latin typeface="Times New Roman" panose="02020603050405020304" pitchFamily="18" charset="0"/>
                          <a:cs typeface="Times New Roman" panose="02020603050405020304" pitchFamily="18" charset="0"/>
                        </a:rPr>
                        <a:t>Fundamental wavelength @ </a:t>
                      </a:r>
                      <a:r>
                        <a:rPr lang="el-GR" sz="900" dirty="0">
                          <a:latin typeface="Times New Roman" panose="02020603050405020304" pitchFamily="18" charset="0"/>
                          <a:cs typeface="Times New Roman" panose="02020603050405020304" pitchFamily="18" charset="0"/>
                        </a:rPr>
                        <a:t>γ</a:t>
                      </a:r>
                      <a:r>
                        <a:rPr lang="en-US" sz="900" dirty="0">
                          <a:latin typeface="Times New Roman" panose="02020603050405020304" pitchFamily="18" charset="0"/>
                          <a:cs typeface="Times New Roman" panose="02020603050405020304" pitchFamily="18" charset="0"/>
                        </a:rPr>
                        <a:t>=19.57</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115</a:t>
                      </a:r>
                    </a:p>
                  </a:txBody>
                  <a:tcPr marL="68580" marR="68580" marT="34290" marB="34290"/>
                </a:tc>
                <a:tc>
                  <a:txBody>
                    <a:bodyPr/>
                    <a:lstStyle/>
                    <a:p>
                      <a:pPr algn="ctr"/>
                      <a:r>
                        <a:rPr lang="el-GR" sz="900" dirty="0">
                          <a:latin typeface="Times New Roman" panose="02020603050405020304" pitchFamily="18" charset="0"/>
                          <a:cs typeface="Times New Roman" panose="02020603050405020304" pitchFamily="18" charset="0"/>
                        </a:rPr>
                        <a:t>μ</a:t>
                      </a:r>
                      <a:r>
                        <a:rPr lang="en-US" sz="900" dirty="0">
                          <a:latin typeface="Times New Roman" panose="02020603050405020304" pitchFamily="18" charset="0"/>
                          <a:cs typeface="Times New Roman" panose="02020603050405020304" pitchFamily="18" charset="0"/>
                        </a:rPr>
                        <a:t>m</a:t>
                      </a:r>
                    </a:p>
                  </a:txBody>
                  <a:tcPr marL="68580" marR="68580" marT="34290" marB="34290"/>
                </a:tc>
                <a:extLst>
                  <a:ext uri="{0D108BD9-81ED-4DB2-BD59-A6C34878D82A}">
                    <a16:rowId xmlns:a16="http://schemas.microsoft.com/office/drawing/2014/main" val="1943858396"/>
                  </a:ext>
                </a:extLst>
              </a:tr>
              <a:tr h="245918">
                <a:tc>
                  <a:txBody>
                    <a:bodyPr/>
                    <a:lstStyle/>
                    <a:p>
                      <a:pPr algn="ctr"/>
                      <a:r>
                        <a:rPr lang="en-US" sz="900" dirty="0">
                          <a:latin typeface="Times New Roman" panose="02020603050405020304" pitchFamily="18" charset="0"/>
                          <a:cs typeface="Times New Roman" panose="02020603050405020304" pitchFamily="18" charset="0"/>
                        </a:rPr>
                        <a:t>Central frequency @ </a:t>
                      </a:r>
                      <a:r>
                        <a:rPr lang="el-GR" sz="900" dirty="0">
                          <a:latin typeface="Times New Roman" panose="02020603050405020304" pitchFamily="18" charset="0"/>
                          <a:cs typeface="Times New Roman" panose="02020603050405020304" pitchFamily="18" charset="0"/>
                        </a:rPr>
                        <a:t>γ</a:t>
                      </a:r>
                      <a:r>
                        <a:rPr lang="en-US" sz="900" dirty="0">
                          <a:latin typeface="Times New Roman" panose="02020603050405020304" pitchFamily="18" charset="0"/>
                          <a:cs typeface="Times New Roman" panose="02020603050405020304" pitchFamily="18" charset="0"/>
                        </a:rPr>
                        <a:t>=19.57</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2.6</a:t>
                      </a:r>
                    </a:p>
                  </a:txBody>
                  <a:tcPr marL="68580" marR="68580" marT="34290" marB="34290"/>
                </a:tc>
                <a:tc>
                  <a:txBody>
                    <a:bodyPr/>
                    <a:lstStyle/>
                    <a:p>
                      <a:pPr algn="ctr"/>
                      <a:r>
                        <a:rPr lang="en-US" sz="900" dirty="0">
                          <a:latin typeface="Times New Roman" panose="02020603050405020304" pitchFamily="18" charset="0"/>
                          <a:cs typeface="Times New Roman" panose="02020603050405020304" pitchFamily="18" charset="0"/>
                        </a:rPr>
                        <a:t>THz</a:t>
                      </a:r>
                    </a:p>
                  </a:txBody>
                  <a:tcPr marL="68580" marR="68580" marT="34290" marB="34290"/>
                </a:tc>
                <a:extLst>
                  <a:ext uri="{0D108BD9-81ED-4DB2-BD59-A6C34878D82A}">
                    <a16:rowId xmlns:a16="http://schemas.microsoft.com/office/drawing/2014/main" val="3849430918"/>
                  </a:ext>
                </a:extLst>
              </a:tr>
              <a:tr h="245918">
                <a:tc>
                  <a:txBody>
                    <a:bodyPr/>
                    <a:lstStyle/>
                    <a:p>
                      <a:pPr algn="ctr"/>
                      <a:r>
                        <a:rPr lang="en-US" sz="900" i="0" dirty="0">
                          <a:solidFill>
                            <a:schemeClr val="tx1"/>
                          </a:solidFill>
                          <a:latin typeface="Times New Roman" panose="02020603050405020304" pitchFamily="18" charset="0"/>
                          <a:cs typeface="Times New Roman" panose="02020603050405020304" pitchFamily="18" charset="0"/>
                        </a:rPr>
                        <a:t>Third harmonic </a:t>
                      </a:r>
                    </a:p>
                  </a:txBody>
                  <a:tcPr marL="68580" marR="68580" marT="34290" marB="34290"/>
                </a:tc>
                <a:tc>
                  <a:txBody>
                    <a:bodyPr/>
                    <a:lstStyle/>
                    <a:p>
                      <a:pPr algn="ctr"/>
                      <a:r>
                        <a:rPr lang="en-US" sz="900" i="0" dirty="0">
                          <a:solidFill>
                            <a:schemeClr val="tx1"/>
                          </a:solidFill>
                          <a:latin typeface="Times New Roman" panose="02020603050405020304" pitchFamily="18" charset="0"/>
                          <a:cs typeface="Times New Roman" panose="02020603050405020304" pitchFamily="18" charset="0"/>
                        </a:rPr>
                        <a:t>7.8</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i="0" dirty="0">
                          <a:latin typeface="Times New Roman" panose="02020603050405020304" pitchFamily="18" charset="0"/>
                          <a:cs typeface="Times New Roman" panose="02020603050405020304" pitchFamily="18" charset="0"/>
                        </a:rPr>
                        <a:t>THz</a:t>
                      </a:r>
                    </a:p>
                  </a:txBody>
                  <a:tcPr marL="68580" marR="68580" marT="34290" marB="34290"/>
                </a:tc>
                <a:extLst>
                  <a:ext uri="{0D108BD9-81ED-4DB2-BD59-A6C34878D82A}">
                    <a16:rowId xmlns:a16="http://schemas.microsoft.com/office/drawing/2014/main" val="517213646"/>
                  </a:ext>
                </a:extLst>
              </a:tr>
              <a:tr h="245918">
                <a:tc>
                  <a:txBody>
                    <a:bodyPr/>
                    <a:lstStyle/>
                    <a:p>
                      <a:pPr algn="ctr"/>
                      <a:r>
                        <a:rPr lang="en-US" sz="900" i="0" dirty="0">
                          <a:solidFill>
                            <a:schemeClr val="tx1"/>
                          </a:solidFill>
                          <a:latin typeface="Times New Roman" panose="02020603050405020304" pitchFamily="18" charset="0"/>
                          <a:cs typeface="Times New Roman" panose="02020603050405020304" pitchFamily="18" charset="0"/>
                        </a:rPr>
                        <a:t>F</a:t>
                      </a:r>
                      <a:r>
                        <a:rPr lang="en-US" sz="900" i="0" baseline="-25000" dirty="0">
                          <a:solidFill>
                            <a:schemeClr val="tx1"/>
                          </a:solidFill>
                          <a:latin typeface="Times New Roman" panose="02020603050405020304" pitchFamily="18" charset="0"/>
                          <a:cs typeface="Times New Roman" panose="02020603050405020304" pitchFamily="18" charset="0"/>
                        </a:rPr>
                        <a:t>3</a:t>
                      </a:r>
                      <a:r>
                        <a:rPr lang="en-US" sz="900" i="0" dirty="0">
                          <a:solidFill>
                            <a:schemeClr val="tx1"/>
                          </a:solidFill>
                          <a:latin typeface="Times New Roman" panose="02020603050405020304" pitchFamily="18" charset="0"/>
                          <a:cs typeface="Times New Roman" panose="02020603050405020304" pitchFamily="18" charset="0"/>
                        </a:rPr>
                        <a:t>/F</a:t>
                      </a:r>
                      <a:r>
                        <a:rPr lang="en-US" sz="900" i="0" baseline="-25000" dirty="0">
                          <a:solidFill>
                            <a:schemeClr val="tx1"/>
                          </a:solidFill>
                          <a:latin typeface="Times New Roman" panose="02020603050405020304" pitchFamily="18" charset="0"/>
                          <a:cs typeface="Times New Roman" panose="02020603050405020304" pitchFamily="18" charset="0"/>
                        </a:rPr>
                        <a:t>1</a:t>
                      </a:r>
                    </a:p>
                  </a:txBody>
                  <a:tcPr marL="68580" marR="68580" marT="34290" marB="34290"/>
                </a:tc>
                <a:tc>
                  <a:txBody>
                    <a:bodyPr/>
                    <a:lstStyle/>
                    <a:p>
                      <a:pPr algn="ctr"/>
                      <a:r>
                        <a:rPr lang="en-US" sz="900" i="0" dirty="0">
                          <a:solidFill>
                            <a:schemeClr val="tx1"/>
                          </a:solidFill>
                          <a:latin typeface="Times New Roman" panose="02020603050405020304" pitchFamily="18" charset="0"/>
                          <a:cs typeface="Times New Roman" panose="02020603050405020304" pitchFamily="18" charset="0"/>
                        </a:rPr>
                        <a:t>0.04</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i="1"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2578603542"/>
                  </a:ext>
                </a:extLst>
              </a:tr>
            </a:tbl>
          </a:graphicData>
        </a:graphic>
      </p:graphicFrame>
      <p:pic>
        <p:nvPicPr>
          <p:cNvPr id="5" name="Picture 4" descr="A picture containing indoor, cluttered&#10;&#10;Description automatically generated">
            <a:extLst>
              <a:ext uri="{FF2B5EF4-FFF2-40B4-BE49-F238E27FC236}">
                <a16:creationId xmlns:a16="http://schemas.microsoft.com/office/drawing/2014/main" id="{E9DC18CA-E548-D243-8A6D-4D2A27212EF2}"/>
              </a:ext>
            </a:extLst>
          </p:cNvPr>
          <p:cNvPicPr>
            <a:picLocks noChangeAspect="1"/>
          </p:cNvPicPr>
          <p:nvPr/>
        </p:nvPicPr>
        <p:blipFill>
          <a:blip r:embed="rId4"/>
          <a:stretch>
            <a:fillRect/>
          </a:stretch>
        </p:blipFill>
        <p:spPr>
          <a:xfrm>
            <a:off x="4771506" y="400348"/>
            <a:ext cx="3150909" cy="2363182"/>
          </a:xfrm>
          <a:prstGeom prst="rect">
            <a:avLst/>
          </a:prstGeom>
        </p:spPr>
      </p:pic>
      <p:sp>
        <p:nvSpPr>
          <p:cNvPr id="6" name="Right Arrow 5">
            <a:extLst>
              <a:ext uri="{FF2B5EF4-FFF2-40B4-BE49-F238E27FC236}">
                <a16:creationId xmlns:a16="http://schemas.microsoft.com/office/drawing/2014/main" id="{FBE3F7CA-A2B4-9841-AAEA-5322D9506685}"/>
              </a:ext>
            </a:extLst>
          </p:cNvPr>
          <p:cNvSpPr/>
          <p:nvPr/>
        </p:nvSpPr>
        <p:spPr>
          <a:xfrm rot="5400000">
            <a:off x="2737717" y="709560"/>
            <a:ext cx="672959" cy="10277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Right Arrow 9">
            <a:extLst>
              <a:ext uri="{FF2B5EF4-FFF2-40B4-BE49-F238E27FC236}">
                <a16:creationId xmlns:a16="http://schemas.microsoft.com/office/drawing/2014/main" id="{3CB74BE1-E55A-7E45-81D8-76158E3238AA}"/>
              </a:ext>
            </a:extLst>
          </p:cNvPr>
          <p:cNvSpPr/>
          <p:nvPr/>
        </p:nvSpPr>
        <p:spPr>
          <a:xfrm rot="5400000">
            <a:off x="5716638" y="769326"/>
            <a:ext cx="814967" cy="12525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TextBox 6">
            <a:extLst>
              <a:ext uri="{FF2B5EF4-FFF2-40B4-BE49-F238E27FC236}">
                <a16:creationId xmlns:a16="http://schemas.microsoft.com/office/drawing/2014/main" id="{1D3CC80F-E853-E145-8921-425B8F8DFE4D}"/>
              </a:ext>
            </a:extLst>
          </p:cNvPr>
          <p:cNvSpPr txBox="1"/>
          <p:nvPr/>
        </p:nvSpPr>
        <p:spPr>
          <a:xfrm>
            <a:off x="4972894" y="3250947"/>
            <a:ext cx="3742482" cy="1015663"/>
          </a:xfrm>
          <a:prstGeom prst="rect">
            <a:avLst/>
          </a:prstGeom>
          <a:noFill/>
        </p:spPr>
        <p:txBody>
          <a:bodyPr wrap="square" rtlCol="0">
            <a:spAutoFit/>
          </a:bodyPr>
          <a:lstStyle/>
          <a:p>
            <a:pPr marL="214313" indent="-214313">
              <a:buFont typeface="Wingdings" pitchFamily="2" charset="2"/>
              <a:buChar char="ü"/>
            </a:pPr>
            <a:r>
              <a:rPr lang="en-US" sz="1200" dirty="0">
                <a:latin typeface="Times New Roman" panose="02020603050405020304" pitchFamily="18" charset="0"/>
                <a:cs typeface="Times New Roman" panose="02020603050405020304" pitchFamily="18" charset="0"/>
              </a:rPr>
              <a:t>Cryo-cooled and Golay IR detectors</a:t>
            </a:r>
          </a:p>
          <a:p>
            <a:pPr marL="214313" indent="-214313">
              <a:buFont typeface="Wingdings" pitchFamily="2" charset="2"/>
              <a:buChar char="ü"/>
            </a:pPr>
            <a:r>
              <a:rPr lang="en-US" sz="1200" dirty="0">
                <a:latin typeface="Times New Roman" panose="02020603050405020304" pitchFamily="18" charset="0"/>
                <a:cs typeface="Times New Roman" panose="02020603050405020304" pitchFamily="18" charset="0"/>
              </a:rPr>
              <a:t>Undulator generates radiation at 7.8 THz harmonic frequency, which is within the bandwidth of the Plasma-Cascade Amplifier (PCA) </a:t>
            </a:r>
            <a:endParaRPr lang="en-US" sz="1200" dirty="0">
              <a:solidFill>
                <a:srgbClr val="FF0000"/>
              </a:solidFill>
              <a:latin typeface="Times New Roman" panose="02020603050405020304" pitchFamily="18" charset="0"/>
              <a:cs typeface="Times New Roman" panose="02020603050405020304" pitchFamily="18" charset="0"/>
            </a:endParaRPr>
          </a:p>
          <a:p>
            <a:pPr marL="214313" indent="-214313">
              <a:buFont typeface="Wingdings" pitchFamily="2" charset="2"/>
              <a:buChar char="ü"/>
            </a:pPr>
            <a:r>
              <a:rPr lang="en-US" sz="1200" dirty="0">
                <a:latin typeface="Times New Roman" panose="02020603050405020304" pitchFamily="18" charset="0"/>
                <a:cs typeface="Times New Roman" panose="02020603050405020304" pitchFamily="18" charset="0"/>
              </a:rPr>
              <a:t>This system allow us to optimize the PCA gain</a:t>
            </a:r>
          </a:p>
        </p:txBody>
      </p:sp>
    </p:spTree>
    <p:extLst>
      <p:ext uri="{BB962C8B-B14F-4D97-AF65-F5344CB8AC3E}">
        <p14:creationId xmlns:p14="http://schemas.microsoft.com/office/powerpoint/2010/main" val="473693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7527" y="0"/>
            <a:ext cx="6246743" cy="608806"/>
          </a:xfrm>
        </p:spPr>
        <p:txBody>
          <a:bodyPr>
            <a:normAutofit fontScale="90000"/>
          </a:bodyPr>
          <a:lstStyle/>
          <a:p>
            <a:r>
              <a:rPr lang="en-US" dirty="0"/>
              <a:t>What is Coherent electron Cooling (CeC)</a:t>
            </a:r>
          </a:p>
        </p:txBody>
      </p:sp>
      <p:sp>
        <p:nvSpPr>
          <p:cNvPr id="3" name="Content Placeholder 2"/>
          <p:cNvSpPr>
            <a:spLocks noGrp="1"/>
          </p:cNvSpPr>
          <p:nvPr>
            <p:ph idx="1"/>
          </p:nvPr>
        </p:nvSpPr>
        <p:spPr>
          <a:xfrm>
            <a:off x="-1" y="430990"/>
            <a:ext cx="9065277" cy="1107281"/>
          </a:xfrm>
        </p:spPr>
        <p:txBody>
          <a:bodyPr>
            <a:noAutofit/>
          </a:bodyPr>
          <a:lstStyle/>
          <a:p>
            <a:r>
              <a:rPr lang="en-US" sz="1050" dirty="0"/>
              <a:t>It is stochastic cooling of hadron beams with bandwidth at optical wave frequencies: 1 – 1000 THz. </a:t>
            </a:r>
            <a:r>
              <a:rPr lang="en-US" sz="1050" dirty="0">
                <a:latin typeface="Times New Roman" panose="02020603050405020304" pitchFamily="18" charset="0"/>
                <a:cs typeface="Times New Roman" panose="02020603050405020304" pitchFamily="18" charset="0"/>
              </a:rPr>
              <a:t>All CeC systems are based on the identical principles:</a:t>
            </a:r>
          </a:p>
          <a:p>
            <a:pPr lvl="1"/>
            <a:r>
              <a:rPr lang="en-US" sz="1050" dirty="0">
                <a:latin typeface="Times New Roman" panose="02020603050405020304" pitchFamily="18" charset="0"/>
                <a:cs typeface="Times New Roman" panose="02020603050405020304" pitchFamily="18" charset="0"/>
              </a:rPr>
              <a:t>Hadrons create density modulation in co-propagating electron beam</a:t>
            </a:r>
          </a:p>
          <a:p>
            <a:pPr lvl="1"/>
            <a:r>
              <a:rPr lang="en-US" sz="1050" dirty="0">
                <a:latin typeface="Times New Roman" panose="02020603050405020304" pitchFamily="18" charset="0"/>
                <a:cs typeface="Times New Roman" panose="02020603050405020304" pitchFamily="18" charset="0"/>
              </a:rPr>
              <a:t>Density modulation is amplified using broad-band (microbunching) instability</a:t>
            </a:r>
          </a:p>
          <a:p>
            <a:pPr lvl="1"/>
            <a:r>
              <a:rPr lang="en-US" sz="1050" dirty="0">
                <a:latin typeface="Times New Roman" panose="02020603050405020304" pitchFamily="18" charset="0"/>
                <a:cs typeface="Times New Roman" panose="02020603050405020304" pitchFamily="18" charset="0"/>
              </a:rPr>
              <a:t>Time-of-flight dependence on the hadron’s energy results in energy correction and in the longitudinal cooling. </a:t>
            </a:r>
          </a:p>
          <a:p>
            <a:pPr lvl="1"/>
            <a:r>
              <a:rPr lang="en-US" sz="1050" dirty="0">
                <a:latin typeface="Times New Roman" panose="02020603050405020304" pitchFamily="18" charset="0"/>
                <a:cs typeface="Times New Roman" panose="02020603050405020304" pitchFamily="18" charset="0"/>
              </a:rPr>
              <a:t>Transverse cooling is enforced by coupling to longitudinal degrees of freedom.</a:t>
            </a:r>
          </a:p>
        </p:txBody>
      </p:sp>
      <p:graphicFrame>
        <p:nvGraphicFramePr>
          <p:cNvPr id="7" name="Object 6"/>
          <p:cNvGraphicFramePr>
            <a:graphicFrameLocks noChangeAspect="1"/>
          </p:cNvGraphicFramePr>
          <p:nvPr>
            <p:extLst>
              <p:ext uri="{D42A27DB-BD31-4B8C-83A1-F6EECF244321}">
                <p14:modId xmlns:p14="http://schemas.microsoft.com/office/powerpoint/2010/main" val="834477834"/>
              </p:ext>
            </p:extLst>
          </p:nvPr>
        </p:nvGraphicFramePr>
        <p:xfrm>
          <a:off x="4078189" y="3335522"/>
          <a:ext cx="1010246" cy="494007"/>
        </p:xfrm>
        <a:graphic>
          <a:graphicData uri="http://schemas.openxmlformats.org/presentationml/2006/ole">
            <mc:AlternateContent xmlns:mc="http://schemas.openxmlformats.org/markup-compatibility/2006">
              <mc:Choice xmlns:v="urn:schemas-microsoft-com:vml" Requires="v">
                <p:oleObj name="Equation" r:id="rId2" imgW="495300" imgH="241300" progId="Equation.DSMT4">
                  <p:embed/>
                </p:oleObj>
              </mc:Choice>
              <mc:Fallback>
                <p:oleObj name="Equation" r:id="rId2" imgW="495300" imgH="241300" progId="Equation.DSMT4">
                  <p:embed/>
                  <p:pic>
                    <p:nvPicPr>
                      <p:cNvPr id="7" name="Object 6"/>
                      <p:cNvPicPr/>
                      <p:nvPr/>
                    </p:nvPicPr>
                    <p:blipFill>
                      <a:blip r:embed="rId3"/>
                      <a:stretch>
                        <a:fillRect/>
                      </a:stretch>
                    </p:blipFill>
                    <p:spPr>
                      <a:xfrm>
                        <a:off x="4078189" y="3335522"/>
                        <a:ext cx="1010246" cy="494007"/>
                      </a:xfrm>
                      <a:prstGeom prst="rect">
                        <a:avLst/>
                      </a:prstGeom>
                      <a:noFill/>
                      <a:ln>
                        <a:solidFill>
                          <a:srgbClr val="FF0000"/>
                        </a:solidFill>
                      </a:ln>
                    </p:spPr>
                  </p:pic>
                </p:oleObj>
              </mc:Fallback>
            </mc:AlternateContent>
          </a:graphicData>
        </a:graphic>
      </p:graphicFrame>
      <p:pic>
        <p:nvPicPr>
          <p:cNvPr id="8" name="Picture 7"/>
          <p:cNvPicPr>
            <a:picLocks noChangeAspect="1"/>
          </p:cNvPicPr>
          <p:nvPr/>
        </p:nvPicPr>
        <p:blipFill>
          <a:blip r:embed="rId4"/>
          <a:stretch>
            <a:fillRect/>
          </a:stretch>
        </p:blipFill>
        <p:spPr>
          <a:xfrm>
            <a:off x="1640386" y="1785314"/>
            <a:ext cx="5743575" cy="1905000"/>
          </a:xfrm>
          <a:prstGeom prst="rect">
            <a:avLst/>
          </a:prstGeom>
        </p:spPr>
      </p:pic>
      <p:sp>
        <p:nvSpPr>
          <p:cNvPr id="4" name="Rectangle 3">
            <a:extLst>
              <a:ext uri="{FF2B5EF4-FFF2-40B4-BE49-F238E27FC236}">
                <a16:creationId xmlns:a16="http://schemas.microsoft.com/office/drawing/2014/main" id="{2F2AE6C2-E2A1-154B-8C7B-B173162DB86F}"/>
              </a:ext>
            </a:extLst>
          </p:cNvPr>
          <p:cNvSpPr/>
          <p:nvPr/>
        </p:nvSpPr>
        <p:spPr>
          <a:xfrm>
            <a:off x="2364028" y="1716422"/>
            <a:ext cx="1515158" cy="300082"/>
          </a:xfrm>
          <a:prstGeom prst="rect">
            <a:avLst/>
          </a:prstGeom>
        </p:spPr>
        <p:txBody>
          <a:bodyPr wrap="none">
            <a:spAutoFit/>
          </a:bodyPr>
          <a:lstStyle/>
          <a:p>
            <a:r>
              <a:rPr lang="en-US" sz="1350" i="1" dirty="0">
                <a:solidFill>
                  <a:srgbClr val="FF0000"/>
                </a:solidFill>
                <a:latin typeface="Times New Roman" panose="02020603050405020304" pitchFamily="18" charset="0"/>
                <a:cs typeface="Times New Roman" panose="02020603050405020304" pitchFamily="18" charset="0"/>
              </a:rPr>
              <a:t>Imprint by hadrons</a:t>
            </a:r>
          </a:p>
        </p:txBody>
      </p:sp>
      <p:sp>
        <p:nvSpPr>
          <p:cNvPr id="9" name="Rectangle 8">
            <a:extLst>
              <a:ext uri="{FF2B5EF4-FFF2-40B4-BE49-F238E27FC236}">
                <a16:creationId xmlns:a16="http://schemas.microsoft.com/office/drawing/2014/main" id="{B22703CD-FCE0-0143-988F-1662360A80BA}"/>
              </a:ext>
            </a:extLst>
          </p:cNvPr>
          <p:cNvSpPr/>
          <p:nvPr/>
        </p:nvSpPr>
        <p:spPr>
          <a:xfrm>
            <a:off x="5467710" y="1600831"/>
            <a:ext cx="1721946" cy="300082"/>
          </a:xfrm>
          <a:prstGeom prst="rect">
            <a:avLst/>
          </a:prstGeom>
        </p:spPr>
        <p:txBody>
          <a:bodyPr wrap="none">
            <a:spAutoFit/>
          </a:bodyPr>
          <a:lstStyle/>
          <a:p>
            <a:r>
              <a:rPr lang="en-US" sz="1350" i="1">
                <a:solidFill>
                  <a:srgbClr val="FF0000"/>
                </a:solidFill>
                <a:latin typeface="Times New Roman" panose="02020603050405020304" pitchFamily="18" charset="0"/>
                <a:cs typeface="Times New Roman" panose="02020603050405020304" pitchFamily="18" charset="0"/>
              </a:rPr>
              <a:t>Momentum correction</a:t>
            </a:r>
          </a:p>
        </p:txBody>
      </p:sp>
      <p:sp>
        <p:nvSpPr>
          <p:cNvPr id="10" name="Rectangle 9">
            <a:extLst>
              <a:ext uri="{FF2B5EF4-FFF2-40B4-BE49-F238E27FC236}">
                <a16:creationId xmlns:a16="http://schemas.microsoft.com/office/drawing/2014/main" id="{3AAB9F86-371B-DA4D-9C40-02F507565499}"/>
              </a:ext>
            </a:extLst>
          </p:cNvPr>
          <p:cNvSpPr/>
          <p:nvPr/>
        </p:nvSpPr>
        <p:spPr>
          <a:xfrm>
            <a:off x="4137584" y="1457838"/>
            <a:ext cx="1127232" cy="300082"/>
          </a:xfrm>
          <a:prstGeom prst="rect">
            <a:avLst/>
          </a:prstGeom>
        </p:spPr>
        <p:txBody>
          <a:bodyPr wrap="none">
            <a:spAutoFit/>
          </a:bodyPr>
          <a:lstStyle/>
          <a:p>
            <a:r>
              <a:rPr lang="en-US" sz="1350" i="1" dirty="0">
                <a:solidFill>
                  <a:srgbClr val="FF0000"/>
                </a:solidFill>
                <a:latin typeface="Times New Roman" panose="02020603050405020304" pitchFamily="18" charset="0"/>
                <a:cs typeface="Times New Roman" panose="02020603050405020304" pitchFamily="18" charset="0"/>
              </a:rPr>
              <a:t>Amplification</a:t>
            </a:r>
          </a:p>
        </p:txBody>
      </p:sp>
      <p:sp>
        <p:nvSpPr>
          <p:cNvPr id="12" name="Slide Number Placeholder 11">
            <a:extLst>
              <a:ext uri="{FF2B5EF4-FFF2-40B4-BE49-F238E27FC236}">
                <a16:creationId xmlns:a16="http://schemas.microsoft.com/office/drawing/2014/main" id="{35B165ED-A917-E548-AB98-ED0310DDE755}"/>
              </a:ext>
            </a:extLst>
          </p:cNvPr>
          <p:cNvSpPr>
            <a:spLocks noGrp="1"/>
          </p:cNvSpPr>
          <p:nvPr>
            <p:ph type="sldNum" sz="quarter" idx="12"/>
          </p:nvPr>
        </p:nvSpPr>
        <p:spPr/>
        <p:txBody>
          <a:bodyPr/>
          <a:lstStyle/>
          <a:p>
            <a:fld id="{716D9922-87B3-6043-9531-5184EA303DC1}" type="slidenum">
              <a:rPr lang="en-US" smtClean="0"/>
              <a:t>2</a:t>
            </a:fld>
            <a:endParaRPr lang="en-US"/>
          </a:p>
        </p:txBody>
      </p:sp>
      <p:pic>
        <p:nvPicPr>
          <p:cNvPr id="11" name="Picture 10">
            <a:extLst>
              <a:ext uri="{FF2B5EF4-FFF2-40B4-BE49-F238E27FC236}">
                <a16:creationId xmlns:a16="http://schemas.microsoft.com/office/drawing/2014/main" id="{FA0E16F0-C5DF-E047-B292-C3E7E068E62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49666" y="3732377"/>
            <a:ext cx="2397797" cy="1346621"/>
          </a:xfrm>
          <a:prstGeom prst="rect">
            <a:avLst/>
          </a:prstGeom>
        </p:spPr>
      </p:pic>
      <p:pic>
        <p:nvPicPr>
          <p:cNvPr id="13" name="Picture 12">
            <a:extLst>
              <a:ext uri="{FF2B5EF4-FFF2-40B4-BE49-F238E27FC236}">
                <a16:creationId xmlns:a16="http://schemas.microsoft.com/office/drawing/2014/main" id="{22551F6B-6B2F-894C-AF62-EAACF2C63CA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44887" y="3759206"/>
            <a:ext cx="2820389" cy="803434"/>
          </a:xfrm>
          <a:prstGeom prst="rect">
            <a:avLst/>
          </a:prstGeom>
        </p:spPr>
      </p:pic>
      <p:pic>
        <p:nvPicPr>
          <p:cNvPr id="14" name="Picture 13">
            <a:extLst>
              <a:ext uri="{FF2B5EF4-FFF2-40B4-BE49-F238E27FC236}">
                <a16:creationId xmlns:a16="http://schemas.microsoft.com/office/drawing/2014/main" id="{91D71074-4541-6447-947B-DF8F0234554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418205" y="4437986"/>
            <a:ext cx="2725795" cy="673238"/>
          </a:xfrm>
          <a:prstGeom prst="rect">
            <a:avLst/>
          </a:prstGeom>
        </p:spPr>
      </p:pic>
      <p:sp>
        <p:nvSpPr>
          <p:cNvPr id="5" name="Right Arrow 4">
            <a:extLst>
              <a:ext uri="{FF2B5EF4-FFF2-40B4-BE49-F238E27FC236}">
                <a16:creationId xmlns:a16="http://schemas.microsoft.com/office/drawing/2014/main" id="{547246A1-9FEC-3949-B83D-C7266149ED17}"/>
              </a:ext>
            </a:extLst>
          </p:cNvPr>
          <p:cNvSpPr/>
          <p:nvPr/>
        </p:nvSpPr>
        <p:spPr>
          <a:xfrm>
            <a:off x="3987000" y="4200419"/>
            <a:ext cx="1091273" cy="4751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311707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agram&#10;&#10;Description automatically generated">
            <a:extLst>
              <a:ext uri="{FF2B5EF4-FFF2-40B4-BE49-F238E27FC236}">
                <a16:creationId xmlns:a16="http://schemas.microsoft.com/office/drawing/2014/main" id="{880D124B-CADC-8949-AAE4-F62B4469BAD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03381" y="1193003"/>
            <a:ext cx="5222843" cy="1818232"/>
          </a:xfrm>
          <a:prstGeom prst="rect">
            <a:avLst/>
          </a:prstGeom>
        </p:spPr>
      </p:pic>
      <p:sp>
        <p:nvSpPr>
          <p:cNvPr id="2" name="Title 1">
            <a:extLst>
              <a:ext uri="{FF2B5EF4-FFF2-40B4-BE49-F238E27FC236}">
                <a16:creationId xmlns:a16="http://schemas.microsoft.com/office/drawing/2014/main" id="{B77AB69C-D196-3B4A-9C0D-4A23E247AB4A}"/>
              </a:ext>
            </a:extLst>
          </p:cNvPr>
          <p:cNvSpPr>
            <a:spLocks noGrp="1"/>
          </p:cNvSpPr>
          <p:nvPr>
            <p:ph type="title"/>
          </p:nvPr>
        </p:nvSpPr>
        <p:spPr>
          <a:xfrm>
            <a:off x="-73152" y="-22698"/>
            <a:ext cx="9022080" cy="994172"/>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Time-resolve diagnostics beam-line:</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the key for accurate measurements of beam parameters</a:t>
            </a:r>
          </a:p>
        </p:txBody>
      </p:sp>
      <p:sp>
        <p:nvSpPr>
          <p:cNvPr id="3" name="Slide Number Placeholder 2">
            <a:extLst>
              <a:ext uri="{FF2B5EF4-FFF2-40B4-BE49-F238E27FC236}">
                <a16:creationId xmlns:a16="http://schemas.microsoft.com/office/drawing/2014/main" id="{65CA76F0-D4DC-C040-AB51-B459D95ECFA4}"/>
              </a:ext>
            </a:extLst>
          </p:cNvPr>
          <p:cNvSpPr>
            <a:spLocks noGrp="1"/>
          </p:cNvSpPr>
          <p:nvPr>
            <p:ph type="sldNum" sz="quarter" idx="4"/>
          </p:nvPr>
        </p:nvSpPr>
        <p:spPr>
          <a:xfrm>
            <a:off x="8391011" y="4737447"/>
            <a:ext cx="324365" cy="273844"/>
          </a:xfrm>
          <a:prstGeom prst="rect">
            <a:avLst/>
          </a:prstGeom>
        </p:spPr>
        <p:txBody>
          <a:bodyPr lIns="0" tIns="0" rIns="45720" bIns="0" anchor="ctr"/>
          <a:lstStyle>
            <a:defPPr>
              <a:defRPr lang="en-US"/>
            </a:defPPr>
            <a:lvl1pPr marL="0" algn="r" defTabSz="914400" rtl="0" eaLnBrk="1" latinLnBrk="0" hangingPunct="1">
              <a:defRPr sz="563" kern="1200">
                <a:solidFill>
                  <a:schemeClr val="tx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mtClean="0"/>
              <a:pPr/>
              <a:t>20</a:t>
            </a:fld>
            <a:endParaRPr lang="en-US" dirty="0"/>
          </a:p>
        </p:txBody>
      </p:sp>
      <p:pic>
        <p:nvPicPr>
          <p:cNvPr id="9" name="Picture 8">
            <a:extLst>
              <a:ext uri="{FF2B5EF4-FFF2-40B4-BE49-F238E27FC236}">
                <a16:creationId xmlns:a16="http://schemas.microsoft.com/office/drawing/2014/main" id="{6EC94F8F-A5D0-3C4C-89FE-11A99ABD3A5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35029" y="3011235"/>
            <a:ext cx="4584402" cy="2032698"/>
          </a:xfrm>
          <a:prstGeom prst="rect">
            <a:avLst/>
          </a:prstGeom>
        </p:spPr>
      </p:pic>
    </p:spTree>
    <p:extLst>
      <p:ext uri="{BB962C8B-B14F-4D97-AF65-F5344CB8AC3E}">
        <p14:creationId xmlns:p14="http://schemas.microsoft.com/office/powerpoint/2010/main" val="17214694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2C306-7F61-8543-984F-1F63FDFB4422}"/>
              </a:ext>
            </a:extLst>
          </p:cNvPr>
          <p:cNvSpPr>
            <a:spLocks noGrp="1"/>
          </p:cNvSpPr>
          <p:nvPr>
            <p:ph type="title"/>
          </p:nvPr>
        </p:nvSpPr>
        <p:spPr>
          <a:xfrm>
            <a:off x="1518079" y="27311"/>
            <a:ext cx="6246743" cy="501000"/>
          </a:xfrm>
        </p:spPr>
        <p:txBody>
          <a:bodyPr>
            <a:noAutofit/>
          </a:bodyPr>
          <a:lstStyle/>
          <a:p>
            <a:pPr algn="ctr"/>
            <a:r>
              <a:rPr lang="en-US" sz="1800" dirty="0"/>
              <a:t>Search for CeC signature and observation of regular bunched electron cooling of 26.5 GeV/u Au ion beam </a:t>
            </a:r>
          </a:p>
        </p:txBody>
      </p:sp>
      <p:sp>
        <p:nvSpPr>
          <p:cNvPr id="4" name="Slide Number Placeholder 3">
            <a:extLst>
              <a:ext uri="{FF2B5EF4-FFF2-40B4-BE49-F238E27FC236}">
                <a16:creationId xmlns:a16="http://schemas.microsoft.com/office/drawing/2014/main" id="{D75957EB-BF75-4C4A-AB3A-A2671B4253EC}"/>
              </a:ext>
            </a:extLst>
          </p:cNvPr>
          <p:cNvSpPr>
            <a:spLocks noGrp="1"/>
          </p:cNvSpPr>
          <p:nvPr>
            <p:ph type="sldNum" sz="quarter" idx="4"/>
          </p:nvPr>
        </p:nvSpPr>
        <p:spPr>
          <a:xfrm>
            <a:off x="8391011" y="4737447"/>
            <a:ext cx="324365" cy="273844"/>
          </a:xfrm>
          <a:prstGeom prst="rect">
            <a:avLst/>
          </a:prstGeom>
        </p:spPr>
        <p:txBody>
          <a:bodyPr vert="horz" lIns="0" tIns="0" rIns="45720" bIns="0" rtlCol="0" anchor="ctr"/>
          <a:lstStyle>
            <a:defPPr>
              <a:defRPr lang="en-US"/>
            </a:defPPr>
            <a:lvl1pPr marL="0" algn="r" defTabSz="914400" rtl="0" eaLnBrk="1" latinLnBrk="0" hangingPunct="1">
              <a:defRPr sz="563" kern="1200">
                <a:solidFill>
                  <a:schemeClr val="tx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mtClean="0"/>
              <a:pPr/>
              <a:t>21</a:t>
            </a:fld>
            <a:endParaRPr lang="en-US" dirty="0"/>
          </a:p>
        </p:txBody>
      </p:sp>
      <p:sp>
        <p:nvSpPr>
          <p:cNvPr id="6" name="TextBox 5">
            <a:extLst>
              <a:ext uri="{FF2B5EF4-FFF2-40B4-BE49-F238E27FC236}">
                <a16:creationId xmlns:a16="http://schemas.microsoft.com/office/drawing/2014/main" id="{9BDBDB9A-9236-5C40-B328-C4D48D544371}"/>
              </a:ext>
            </a:extLst>
          </p:cNvPr>
          <p:cNvSpPr txBox="1"/>
          <p:nvPr/>
        </p:nvSpPr>
        <p:spPr>
          <a:xfrm flipH="1">
            <a:off x="1385512" y="3123248"/>
            <a:ext cx="2581431" cy="507831"/>
          </a:xfrm>
          <a:prstGeom prst="rect">
            <a:avLst/>
          </a:prstGeom>
          <a:noFill/>
        </p:spPr>
        <p:txBody>
          <a:bodyPr wrap="square" rtlCol="0">
            <a:spAutoFit/>
          </a:bodyPr>
          <a:lstStyle/>
          <a:p>
            <a:pPr algn="ctr"/>
            <a:r>
              <a:rPr lang="en-US" sz="1350" dirty="0">
                <a:latin typeface="Times New Roman" panose="02020603050405020304" pitchFamily="18" charset="0"/>
                <a:cs typeface="Times New Roman" panose="02020603050405020304" pitchFamily="18" charset="0"/>
              </a:rPr>
              <a:t>Changing e-beam energy requires multiple adjustments</a:t>
            </a:r>
          </a:p>
        </p:txBody>
      </p:sp>
      <p:pic>
        <p:nvPicPr>
          <p:cNvPr id="13" name="Picture 12">
            <a:extLst>
              <a:ext uri="{FF2B5EF4-FFF2-40B4-BE49-F238E27FC236}">
                <a16:creationId xmlns:a16="http://schemas.microsoft.com/office/drawing/2014/main" id="{419E10C5-F1E9-8646-ABA7-0BC9E4568B71}"/>
              </a:ext>
            </a:extLst>
          </p:cNvPr>
          <p:cNvPicPr/>
          <p:nvPr/>
        </p:nvPicPr>
        <p:blipFill rotWithShape="1">
          <a:blip r:embed="rId2" cstate="screen">
            <a:extLst>
              <a:ext uri="{28A0092B-C50C-407E-A947-70E740481C1C}">
                <a14:useLocalDpi xmlns:a14="http://schemas.microsoft.com/office/drawing/2010/main"/>
              </a:ext>
            </a:extLst>
          </a:blip>
          <a:srcRect t="2622" r="70" b="39147"/>
          <a:stretch/>
        </p:blipFill>
        <p:spPr bwMode="auto">
          <a:xfrm>
            <a:off x="1383697" y="655055"/>
            <a:ext cx="2581431" cy="2421495"/>
          </a:xfrm>
          <a:prstGeom prst="rect">
            <a:avLst/>
          </a:prstGeom>
          <a:ln>
            <a:noFill/>
          </a:ln>
          <a:extLst>
            <a:ext uri="{53640926-AAD7-44D8-BBD7-CCE9431645EC}">
              <a14:shadowObscured xmlns:a14="http://schemas.microsoft.com/office/drawing/2010/main"/>
            </a:ext>
          </a:extLst>
        </p:spPr>
      </p:pic>
      <p:sp>
        <p:nvSpPr>
          <p:cNvPr id="14" name="TextBox 13">
            <a:extLst>
              <a:ext uri="{FF2B5EF4-FFF2-40B4-BE49-F238E27FC236}">
                <a16:creationId xmlns:a16="http://schemas.microsoft.com/office/drawing/2014/main" id="{30889246-02FF-2749-B89C-BCB851FC6071}"/>
              </a:ext>
            </a:extLst>
          </p:cNvPr>
          <p:cNvSpPr txBox="1"/>
          <p:nvPr/>
        </p:nvSpPr>
        <p:spPr>
          <a:xfrm flipH="1">
            <a:off x="3118517" y="2546407"/>
            <a:ext cx="751409"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120 </a:t>
            </a:r>
            <a:r>
              <a:rPr lang="el-GR" sz="1350" dirty="0">
                <a:solidFill>
                  <a:srgbClr val="FF0000"/>
                </a:solidFill>
                <a:latin typeface="Times New Roman" panose="02020603050405020304" pitchFamily="18" charset="0"/>
                <a:cs typeface="Times New Roman" panose="02020603050405020304" pitchFamily="18" charset="0"/>
              </a:rPr>
              <a:t>μ</a:t>
            </a:r>
            <a:r>
              <a:rPr lang="en-US" sz="1350" dirty="0">
                <a:solidFill>
                  <a:srgbClr val="FF0000"/>
                </a:solidFill>
                <a:latin typeface="Times New Roman" panose="02020603050405020304" pitchFamily="18" charset="0"/>
                <a:cs typeface="Times New Roman" panose="02020603050405020304" pitchFamily="18" charset="0"/>
              </a:rPr>
              <a:t>A</a:t>
            </a:r>
          </a:p>
        </p:txBody>
      </p:sp>
      <p:sp>
        <p:nvSpPr>
          <p:cNvPr id="15" name="TextBox 14">
            <a:extLst>
              <a:ext uri="{FF2B5EF4-FFF2-40B4-BE49-F238E27FC236}">
                <a16:creationId xmlns:a16="http://schemas.microsoft.com/office/drawing/2014/main" id="{92FB9E3D-4141-8D4E-9004-8F21AB573315}"/>
              </a:ext>
            </a:extLst>
          </p:cNvPr>
          <p:cNvSpPr txBox="1"/>
          <p:nvPr/>
        </p:nvSpPr>
        <p:spPr>
          <a:xfrm flipH="1">
            <a:off x="1639882" y="792637"/>
            <a:ext cx="1545433"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SRF linac voltage</a:t>
            </a:r>
          </a:p>
        </p:txBody>
      </p:sp>
      <p:sp>
        <p:nvSpPr>
          <p:cNvPr id="16" name="TextBox 15">
            <a:extLst>
              <a:ext uri="{FF2B5EF4-FFF2-40B4-BE49-F238E27FC236}">
                <a16:creationId xmlns:a16="http://schemas.microsoft.com/office/drawing/2014/main" id="{155D8ADC-94F3-B94D-859B-AD4D581AD6E1}"/>
              </a:ext>
            </a:extLst>
          </p:cNvPr>
          <p:cNvSpPr txBox="1"/>
          <p:nvPr/>
        </p:nvSpPr>
        <p:spPr>
          <a:xfrm flipH="1">
            <a:off x="2904125" y="1359428"/>
            <a:ext cx="1149404"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No cooling</a:t>
            </a:r>
          </a:p>
        </p:txBody>
      </p:sp>
      <p:sp>
        <p:nvSpPr>
          <p:cNvPr id="17" name="TextBox 16">
            <a:extLst>
              <a:ext uri="{FF2B5EF4-FFF2-40B4-BE49-F238E27FC236}">
                <a16:creationId xmlns:a16="http://schemas.microsoft.com/office/drawing/2014/main" id="{EEAD7D61-6E9F-0040-BB1A-57D0188DA6F2}"/>
              </a:ext>
            </a:extLst>
          </p:cNvPr>
          <p:cNvSpPr txBox="1"/>
          <p:nvPr/>
        </p:nvSpPr>
        <p:spPr>
          <a:xfrm flipH="1">
            <a:off x="1692644" y="1359428"/>
            <a:ext cx="1149404"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e- cooling</a:t>
            </a:r>
          </a:p>
        </p:txBody>
      </p:sp>
      <p:pic>
        <p:nvPicPr>
          <p:cNvPr id="5" name="Picture 4" descr="Graphical user interface, application&#10;&#10;Description automatically generated">
            <a:extLst>
              <a:ext uri="{FF2B5EF4-FFF2-40B4-BE49-F238E27FC236}">
                <a16:creationId xmlns:a16="http://schemas.microsoft.com/office/drawing/2014/main" id="{7ECB4DED-5BCD-4C4F-867F-223352802EA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5682" r="39323" b="13940"/>
          <a:stretch/>
        </p:blipFill>
        <p:spPr>
          <a:xfrm>
            <a:off x="4690763" y="642239"/>
            <a:ext cx="2351388" cy="2481009"/>
          </a:xfrm>
          <a:prstGeom prst="rect">
            <a:avLst/>
          </a:prstGeom>
        </p:spPr>
      </p:pic>
      <p:sp>
        <p:nvSpPr>
          <p:cNvPr id="18" name="TextBox 17">
            <a:extLst>
              <a:ext uri="{FF2B5EF4-FFF2-40B4-BE49-F238E27FC236}">
                <a16:creationId xmlns:a16="http://schemas.microsoft.com/office/drawing/2014/main" id="{8FBB45F7-9E47-C644-8943-5F71202292E8}"/>
              </a:ext>
            </a:extLst>
          </p:cNvPr>
          <p:cNvSpPr txBox="1"/>
          <p:nvPr/>
        </p:nvSpPr>
        <p:spPr>
          <a:xfrm flipH="1">
            <a:off x="5806824" y="725803"/>
            <a:ext cx="1149404"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cooling</a:t>
            </a:r>
          </a:p>
        </p:txBody>
      </p:sp>
      <p:sp>
        <p:nvSpPr>
          <p:cNvPr id="19" name="TextBox 18">
            <a:extLst>
              <a:ext uri="{FF2B5EF4-FFF2-40B4-BE49-F238E27FC236}">
                <a16:creationId xmlns:a16="http://schemas.microsoft.com/office/drawing/2014/main" id="{B783E522-1E40-B240-A6BA-0498968AD448}"/>
              </a:ext>
            </a:extLst>
          </p:cNvPr>
          <p:cNvSpPr txBox="1"/>
          <p:nvPr/>
        </p:nvSpPr>
        <p:spPr>
          <a:xfrm flipH="1">
            <a:off x="5109856" y="1890243"/>
            <a:ext cx="2183523" cy="276999"/>
          </a:xfrm>
          <a:prstGeom prst="rect">
            <a:avLst/>
          </a:prstGeom>
          <a:noFill/>
        </p:spPr>
        <p:txBody>
          <a:bodyPr wrap="square" rtlCol="0">
            <a:spAutoFit/>
          </a:bodyPr>
          <a:lstStyle/>
          <a:p>
            <a:r>
              <a:rPr lang="en-US" sz="1200" dirty="0">
                <a:solidFill>
                  <a:srgbClr val="FF0000"/>
                </a:solidFill>
                <a:latin typeface="Times New Roman" panose="02020603050405020304" pitchFamily="18" charset="0"/>
                <a:cs typeface="Times New Roman" panose="02020603050405020304" pitchFamily="18" charset="0"/>
              </a:rPr>
              <a:t>Ion beam trajectory radius</a:t>
            </a:r>
          </a:p>
        </p:txBody>
      </p:sp>
      <p:sp>
        <p:nvSpPr>
          <p:cNvPr id="20" name="TextBox 19">
            <a:extLst>
              <a:ext uri="{FF2B5EF4-FFF2-40B4-BE49-F238E27FC236}">
                <a16:creationId xmlns:a16="http://schemas.microsoft.com/office/drawing/2014/main" id="{433EDB5D-BAE0-0443-A5A2-EA333D075C98}"/>
              </a:ext>
            </a:extLst>
          </p:cNvPr>
          <p:cNvSpPr txBox="1"/>
          <p:nvPr/>
        </p:nvSpPr>
        <p:spPr>
          <a:xfrm flipH="1">
            <a:off x="5604746" y="2665603"/>
            <a:ext cx="1149404"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Bunch length</a:t>
            </a:r>
          </a:p>
        </p:txBody>
      </p:sp>
      <p:sp>
        <p:nvSpPr>
          <p:cNvPr id="21" name="TextBox 20">
            <a:extLst>
              <a:ext uri="{FF2B5EF4-FFF2-40B4-BE49-F238E27FC236}">
                <a16:creationId xmlns:a16="http://schemas.microsoft.com/office/drawing/2014/main" id="{4B5E0C89-7181-C044-8D5E-DDB032CD7F97}"/>
              </a:ext>
            </a:extLst>
          </p:cNvPr>
          <p:cNvSpPr txBox="1"/>
          <p:nvPr/>
        </p:nvSpPr>
        <p:spPr>
          <a:xfrm flipH="1">
            <a:off x="4135652" y="3076551"/>
            <a:ext cx="3738350" cy="715581"/>
          </a:xfrm>
          <a:prstGeom prst="rect">
            <a:avLst/>
          </a:prstGeom>
          <a:noFill/>
        </p:spPr>
        <p:txBody>
          <a:bodyPr wrap="square" rtlCol="0">
            <a:spAutoFit/>
          </a:bodyPr>
          <a:lstStyle/>
          <a:p>
            <a:pPr algn="ctr"/>
            <a:r>
              <a:rPr lang="en-US" sz="1350" dirty="0">
                <a:latin typeface="Times New Roman" panose="02020603050405020304" pitchFamily="18" charset="0"/>
                <a:cs typeface="Times New Roman" panose="02020603050405020304" pitchFamily="18" charset="0"/>
              </a:rPr>
              <a:t>Adjusting ion beam energy – 1 mm x</a:t>
            </a:r>
            <a:r>
              <a:rPr lang="en-US" sz="1350" baseline="-25000" dirty="0">
                <a:latin typeface="Times New Roman" panose="02020603050405020304" pitchFamily="18" charset="0"/>
                <a:cs typeface="Times New Roman" panose="02020603050405020304" pitchFamily="18" charset="0"/>
              </a:rPr>
              <a:t>mean</a:t>
            </a:r>
            <a:r>
              <a:rPr lang="en-US" sz="1350" dirty="0">
                <a:latin typeface="Times New Roman" panose="02020603050405020304" pitchFamily="18" charset="0"/>
                <a:cs typeface="Times New Roman" panose="02020603050405020304" pitchFamily="18" charset="0"/>
              </a:rPr>
              <a:t> corresponds to 0.1% change in the ion beam energy.</a:t>
            </a:r>
          </a:p>
        </p:txBody>
      </p:sp>
      <p:sp>
        <p:nvSpPr>
          <p:cNvPr id="22" name="TextBox 21">
            <a:extLst>
              <a:ext uri="{FF2B5EF4-FFF2-40B4-BE49-F238E27FC236}">
                <a16:creationId xmlns:a16="http://schemas.microsoft.com/office/drawing/2014/main" id="{304C1324-43D4-AD4C-8BEB-ADF683BEFEE5}"/>
              </a:ext>
            </a:extLst>
          </p:cNvPr>
          <p:cNvSpPr txBox="1"/>
          <p:nvPr/>
        </p:nvSpPr>
        <p:spPr>
          <a:xfrm flipH="1">
            <a:off x="1377426" y="3570461"/>
            <a:ext cx="6496576" cy="1015663"/>
          </a:xfrm>
          <a:prstGeom prst="rect">
            <a:avLst/>
          </a:prstGeom>
          <a:noFill/>
        </p:spPr>
        <p:txBody>
          <a:bodyPr wrap="square" rtlCol="0">
            <a:spAutoFit/>
          </a:bodyPr>
          <a:lstStyle/>
          <a:p>
            <a:pPr marL="214313" indent="-214313">
              <a:buFont typeface="Wingdings" pitchFamily="2" charset="2"/>
              <a:buChar char="Ø"/>
            </a:pPr>
            <a:r>
              <a:rPr lang="en-US" sz="1200" dirty="0">
                <a:solidFill>
                  <a:srgbClr val="009051"/>
                </a:solidFill>
                <a:latin typeface="Times New Roman" panose="02020603050405020304" pitchFamily="18" charset="0"/>
                <a:cs typeface="Times New Roman" panose="02020603050405020304" pitchFamily="18" charset="0"/>
              </a:rPr>
              <a:t>There was no attempt of improving regular non-magnetized electron cooling – we used the lattice optimized for PCA CeC -  and the best electron cooling rate was ~ 100 hours.  It is consistent with  cooling rate estimation made by Dmitry Kayran and 90 hours cooling rate simulated by He Zhao</a:t>
            </a:r>
          </a:p>
          <a:p>
            <a:pPr marL="214313" indent="-214313">
              <a:buFont typeface="Wingdings" pitchFamily="2" charset="2"/>
              <a:buChar char="Ø"/>
            </a:pPr>
            <a:r>
              <a:rPr lang="en-US" sz="1200" dirty="0">
                <a:latin typeface="Times New Roman" panose="02020603050405020304" pitchFamily="18" charset="0"/>
                <a:cs typeface="Times New Roman" panose="02020603050405020304" pitchFamily="18" charset="0"/>
              </a:rPr>
              <a:t>There is one exception – on the 4</a:t>
            </a:r>
            <a:r>
              <a:rPr lang="en-US" sz="1200" baseline="30000" dirty="0">
                <a:latin typeface="Times New Roman" panose="02020603050405020304" pitchFamily="18" charset="0"/>
                <a:cs typeface="Times New Roman" panose="02020603050405020304" pitchFamily="18" charset="0"/>
              </a:rPr>
              <a:t>th</a:t>
            </a:r>
            <a:r>
              <a:rPr lang="en-US" sz="1200" dirty="0">
                <a:latin typeface="Times New Roman" panose="02020603050405020304" pitchFamily="18" charset="0"/>
                <a:cs typeface="Times New Roman" panose="02020603050405020304" pitchFamily="18" charset="0"/>
              </a:rPr>
              <a:t> of July CeC evening shift we observed cooling rate of 16 hours: this event is possibly a first indication of the CeC cooling, but it is not conclusive </a:t>
            </a:r>
          </a:p>
        </p:txBody>
      </p:sp>
    </p:spTree>
    <p:extLst>
      <p:ext uri="{BB962C8B-B14F-4D97-AF65-F5344CB8AC3E}">
        <p14:creationId xmlns:p14="http://schemas.microsoft.com/office/powerpoint/2010/main" val="339500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14AD8-AE9E-25A5-9ADD-FA46935943C2}"/>
              </a:ext>
            </a:extLst>
          </p:cNvPr>
          <p:cNvSpPr>
            <a:spLocks noGrp="1"/>
          </p:cNvSpPr>
          <p:nvPr>
            <p:ph type="ctrTitle"/>
          </p:nvPr>
        </p:nvSpPr>
        <p:spPr>
          <a:xfrm>
            <a:off x="426900" y="-4634"/>
            <a:ext cx="8269511" cy="599606"/>
          </a:xfrm>
        </p:spPr>
        <p:txBody>
          <a:bodyPr>
            <a:normAutofit fontScale="90000"/>
          </a:bodyPr>
          <a:lstStyle/>
          <a:p>
            <a:pPr algn="l"/>
            <a:r>
              <a:rPr lang="en-US" dirty="0"/>
              <a:t>PCA CeC simulations: slice by slice, ion by ion</a:t>
            </a:r>
          </a:p>
        </p:txBody>
      </p:sp>
      <p:sp>
        <p:nvSpPr>
          <p:cNvPr id="20" name="TextBox 19">
            <a:extLst>
              <a:ext uri="{FF2B5EF4-FFF2-40B4-BE49-F238E27FC236}">
                <a16:creationId xmlns:a16="http://schemas.microsoft.com/office/drawing/2014/main" id="{E972E718-DCB1-4044-B708-9A10D6B86514}"/>
              </a:ext>
            </a:extLst>
          </p:cNvPr>
          <p:cNvSpPr txBox="1"/>
          <p:nvPr/>
        </p:nvSpPr>
        <p:spPr>
          <a:xfrm>
            <a:off x="315805" y="569680"/>
            <a:ext cx="8681594" cy="1546577"/>
          </a:xfrm>
          <a:prstGeom prst="rect">
            <a:avLst/>
          </a:prstGeom>
          <a:noFill/>
        </p:spPr>
        <p:txBody>
          <a:bodyPr wrap="square" rtlCol="0">
            <a:spAutoFit/>
          </a:bodyPr>
          <a:lstStyle/>
          <a:p>
            <a:pPr marL="214313" indent="-214313">
              <a:buFont typeface="Arial" panose="020B0604020202020204" pitchFamily="34" charset="0"/>
              <a:buChar char="•"/>
            </a:pPr>
            <a:r>
              <a:rPr lang="en-US" sz="1350" dirty="0">
                <a:latin typeface="Times New Roman" panose="02020603050405020304" pitchFamily="18" charset="0"/>
                <a:cs typeface="Times New Roman" panose="02020603050405020304" pitchFamily="18" charset="0"/>
              </a:rPr>
              <a:t>Simulations of electron beam are down using Impact T/Z code (Y. Jing, K. Shih) provide distribution of electron beam at the entrance of the CeC section</a:t>
            </a:r>
          </a:p>
          <a:p>
            <a:pPr marL="214313" indent="-214313">
              <a:buFont typeface="Arial" panose="020B0604020202020204" pitchFamily="34" charset="0"/>
              <a:buChar char="•"/>
            </a:pPr>
            <a:r>
              <a:rPr lang="en-US" sz="1350" dirty="0">
                <a:latin typeface="Times New Roman" panose="02020603050405020304" pitchFamily="18" charset="0"/>
                <a:cs typeface="Times New Roman" panose="02020603050405020304" pitchFamily="18" charset="0"/>
              </a:rPr>
              <a:t>This information is used to simulate interaction of ions with individual slices: PCA gain and kick to ions is calculated as function arrival time and transverse position of ion (SPACE code, J. Ma)</a:t>
            </a:r>
          </a:p>
          <a:p>
            <a:pPr marL="214313" indent="-214313">
              <a:buFont typeface="Arial" panose="020B0604020202020204" pitchFamily="34" charset="0"/>
              <a:buChar char="•"/>
            </a:pPr>
            <a:r>
              <a:rPr lang="en-US" sz="1350" dirty="0">
                <a:latin typeface="Times New Roman" panose="02020603050405020304" pitchFamily="18" charset="0"/>
                <a:cs typeface="Times New Roman" panose="02020603050405020304" pitchFamily="18" charset="0"/>
              </a:rPr>
              <a:t>This information is used used to simulate evolution of cooled ion bunch (G. Wang and his code) and compare it with reference (non-interacting) bunch</a:t>
            </a:r>
          </a:p>
          <a:p>
            <a:pPr marL="214313" indent="-214313">
              <a:buFont typeface="Arial" panose="020B0604020202020204" pitchFamily="34" charset="0"/>
              <a:buChar char="•"/>
            </a:pPr>
            <a:r>
              <a:rPr lang="en-US" sz="1350" dirty="0">
                <a:latin typeface="Times New Roman" panose="02020603050405020304" pitchFamily="18" charset="0"/>
                <a:cs typeface="Times New Roman" panose="02020603050405020304" pitchFamily="18" charset="0"/>
              </a:rPr>
              <a:t>This is work in progress and preliminary findings will be reported at C-AD MAC next week by Dr. Gang Wang</a:t>
            </a:r>
          </a:p>
        </p:txBody>
      </p:sp>
      <p:pic>
        <p:nvPicPr>
          <p:cNvPr id="3" name="Picture 2">
            <a:extLst>
              <a:ext uri="{FF2B5EF4-FFF2-40B4-BE49-F238E27FC236}">
                <a16:creationId xmlns:a16="http://schemas.microsoft.com/office/drawing/2014/main" id="{D0B93725-EDC1-C345-90E2-73A9C40D76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8682" y="2125371"/>
            <a:ext cx="1834409" cy="1375020"/>
          </a:xfrm>
          <a:prstGeom prst="rect">
            <a:avLst/>
          </a:prstGeom>
        </p:spPr>
      </p:pic>
      <p:pic>
        <p:nvPicPr>
          <p:cNvPr id="5" name="Picture 4">
            <a:extLst>
              <a:ext uri="{FF2B5EF4-FFF2-40B4-BE49-F238E27FC236}">
                <a16:creationId xmlns:a16="http://schemas.microsoft.com/office/drawing/2014/main" id="{AC0ABC7C-D98F-924D-8333-AED03F5790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6900" y="3529074"/>
            <a:ext cx="2153800" cy="1614426"/>
          </a:xfrm>
          <a:prstGeom prst="rect">
            <a:avLst/>
          </a:prstGeom>
        </p:spPr>
      </p:pic>
      <p:pic>
        <p:nvPicPr>
          <p:cNvPr id="8" name="Picture 7">
            <a:extLst>
              <a:ext uri="{FF2B5EF4-FFF2-40B4-BE49-F238E27FC236}">
                <a16:creationId xmlns:a16="http://schemas.microsoft.com/office/drawing/2014/main" id="{780F99B0-44D9-9540-8332-E8B376F05D9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33071" y="2148324"/>
            <a:ext cx="1923532" cy="1441824"/>
          </a:xfrm>
          <a:prstGeom prst="rect">
            <a:avLst/>
          </a:prstGeom>
        </p:spPr>
      </p:pic>
      <p:pic>
        <p:nvPicPr>
          <p:cNvPr id="13" name="Picture 12" descr="Chart, line chart&#10;&#10;Description automatically generated">
            <a:extLst>
              <a:ext uri="{FF2B5EF4-FFF2-40B4-BE49-F238E27FC236}">
                <a16:creationId xmlns:a16="http://schemas.microsoft.com/office/drawing/2014/main" id="{D27DC25B-7B1C-E349-83CB-E5F09F4F92A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79484" y="3648385"/>
            <a:ext cx="1834406" cy="1375805"/>
          </a:xfrm>
          <a:prstGeom prst="rect">
            <a:avLst/>
          </a:prstGeom>
        </p:spPr>
      </p:pic>
      <p:pic>
        <p:nvPicPr>
          <p:cNvPr id="25" name="Picture 24" descr="Chart, line chart&#10;&#10;Description automatically generated">
            <a:extLst>
              <a:ext uri="{FF2B5EF4-FFF2-40B4-BE49-F238E27FC236}">
                <a16:creationId xmlns:a16="http://schemas.microsoft.com/office/drawing/2014/main" id="{1CD054BD-1723-5547-8162-0AE32A4A870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864390" y="2124585"/>
            <a:ext cx="1834409" cy="1375806"/>
          </a:xfrm>
          <a:prstGeom prst="rect">
            <a:avLst/>
          </a:prstGeom>
        </p:spPr>
      </p:pic>
      <p:pic>
        <p:nvPicPr>
          <p:cNvPr id="27" name="Picture 26" descr="Chart, line chart&#10;&#10;Description automatically generated">
            <a:extLst>
              <a:ext uri="{FF2B5EF4-FFF2-40B4-BE49-F238E27FC236}">
                <a16:creationId xmlns:a16="http://schemas.microsoft.com/office/drawing/2014/main" id="{35A4F4E0-BFAC-7E4D-87EE-AE168C5D1C9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17196" y="3648384"/>
            <a:ext cx="1681602" cy="1315745"/>
          </a:xfrm>
          <a:prstGeom prst="rect">
            <a:avLst/>
          </a:prstGeom>
        </p:spPr>
      </p:pic>
      <p:pic>
        <p:nvPicPr>
          <p:cNvPr id="29" name="Picture 4" descr="compare.png">
            <a:extLst>
              <a:ext uri="{FF2B5EF4-FFF2-40B4-BE49-F238E27FC236}">
                <a16:creationId xmlns:a16="http://schemas.microsoft.com/office/drawing/2014/main" id="{C75EA765-0927-B545-AC6C-1458C9306CE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698799" y="2540875"/>
            <a:ext cx="2395675" cy="1795412"/>
          </a:xfrm>
          <a:prstGeom prst="rect">
            <a:avLst/>
          </a:prstGeom>
        </p:spPr>
      </p:pic>
      <p:sp>
        <p:nvSpPr>
          <p:cNvPr id="30" name="Down Arrow 29">
            <a:extLst>
              <a:ext uri="{FF2B5EF4-FFF2-40B4-BE49-F238E27FC236}">
                <a16:creationId xmlns:a16="http://schemas.microsoft.com/office/drawing/2014/main" id="{3D5F4588-B183-D94E-A8BA-DDE4E6363938}"/>
              </a:ext>
            </a:extLst>
          </p:cNvPr>
          <p:cNvSpPr/>
          <p:nvPr/>
        </p:nvSpPr>
        <p:spPr>
          <a:xfrm>
            <a:off x="1409252" y="3027832"/>
            <a:ext cx="176340" cy="5623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Down Arrow 30">
            <a:extLst>
              <a:ext uri="{FF2B5EF4-FFF2-40B4-BE49-F238E27FC236}">
                <a16:creationId xmlns:a16="http://schemas.microsoft.com/office/drawing/2014/main" id="{1E2C76B7-C918-664D-B3EB-12B96306EA56}"/>
              </a:ext>
            </a:extLst>
          </p:cNvPr>
          <p:cNvSpPr/>
          <p:nvPr/>
        </p:nvSpPr>
        <p:spPr>
          <a:xfrm rot="14058287">
            <a:off x="2479774" y="3274384"/>
            <a:ext cx="176340" cy="5623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Down Arrow 31">
            <a:extLst>
              <a:ext uri="{FF2B5EF4-FFF2-40B4-BE49-F238E27FC236}">
                <a16:creationId xmlns:a16="http://schemas.microsoft.com/office/drawing/2014/main" id="{E1D00F81-5154-6D45-8652-AB24F1B4F823}"/>
              </a:ext>
            </a:extLst>
          </p:cNvPr>
          <p:cNvSpPr/>
          <p:nvPr/>
        </p:nvSpPr>
        <p:spPr>
          <a:xfrm rot="17419240">
            <a:off x="2494270" y="3568274"/>
            <a:ext cx="176340" cy="5623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Down Arrow 32">
            <a:extLst>
              <a:ext uri="{FF2B5EF4-FFF2-40B4-BE49-F238E27FC236}">
                <a16:creationId xmlns:a16="http://schemas.microsoft.com/office/drawing/2014/main" id="{568CB27B-F7AB-B445-A130-079EF7BADC2C}"/>
              </a:ext>
            </a:extLst>
          </p:cNvPr>
          <p:cNvSpPr/>
          <p:nvPr/>
        </p:nvSpPr>
        <p:spPr>
          <a:xfrm rot="16200000">
            <a:off x="6532543" y="3262611"/>
            <a:ext cx="176340" cy="5623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40306508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82772-BE45-A245-9E5E-357681ABD0B7}"/>
              </a:ext>
            </a:extLst>
          </p:cNvPr>
          <p:cNvSpPr>
            <a:spLocks noGrp="1"/>
          </p:cNvSpPr>
          <p:nvPr>
            <p:ph type="title"/>
          </p:nvPr>
        </p:nvSpPr>
        <p:spPr>
          <a:xfrm>
            <a:off x="109001" y="35639"/>
            <a:ext cx="5307613" cy="401687"/>
          </a:xfrm>
        </p:spPr>
        <p:txBody>
          <a:bodyPr>
            <a:normAutofit fontScale="90000"/>
          </a:bodyPr>
          <a:lstStyle/>
          <a:p>
            <a:r>
              <a:rPr lang="en-US" dirty="0"/>
              <a:t>How PCA gain is measured?</a:t>
            </a:r>
          </a:p>
        </p:txBody>
      </p:sp>
      <p:sp>
        <p:nvSpPr>
          <p:cNvPr id="4" name="Slide Number Placeholder 3">
            <a:extLst>
              <a:ext uri="{FF2B5EF4-FFF2-40B4-BE49-F238E27FC236}">
                <a16:creationId xmlns:a16="http://schemas.microsoft.com/office/drawing/2014/main" id="{36EEF1BF-5DDC-E34B-BAF4-4A54A1BD2149}"/>
              </a:ext>
            </a:extLst>
          </p:cNvPr>
          <p:cNvSpPr>
            <a:spLocks noGrp="1"/>
          </p:cNvSpPr>
          <p:nvPr>
            <p:ph type="sldNum" sz="quarter" idx="4"/>
          </p:nvPr>
        </p:nvSpPr>
        <p:spPr>
          <a:xfrm>
            <a:off x="8391010" y="6316596"/>
            <a:ext cx="324365" cy="365125"/>
          </a:xfrm>
          <a:prstGeom prst="rect">
            <a:avLst/>
          </a:prstGeom>
        </p:spPr>
        <p:txBody>
          <a:bodyPr lIns="0" tIns="0" rIns="45720" bIns="0" anchor="ctr"/>
          <a:lstStyle>
            <a:defPPr>
              <a:defRPr lang="en-US"/>
            </a:defPPr>
            <a:lvl1pPr marL="0" algn="r" defTabSz="914400" rtl="0" eaLnBrk="1" latinLnBrk="0" hangingPunct="1">
              <a:defRPr sz="750" kern="1200">
                <a:solidFill>
                  <a:schemeClr val="tx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mtClean="0"/>
              <a:pPr/>
              <a:t>23</a:t>
            </a:fld>
            <a:endParaRPr lang="en-US" dirty="0"/>
          </a:p>
        </p:txBody>
      </p:sp>
      <p:pic>
        <p:nvPicPr>
          <p:cNvPr id="10" name="Content Placeholder 5">
            <a:extLst>
              <a:ext uri="{FF2B5EF4-FFF2-40B4-BE49-F238E27FC236}">
                <a16:creationId xmlns:a16="http://schemas.microsoft.com/office/drawing/2014/main" id="{425A6876-FD3C-5641-BDF7-49387D860C6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23650" y="35639"/>
            <a:ext cx="1358555" cy="1811407"/>
          </a:xfrm>
          <a:prstGeom prst="rect">
            <a:avLst/>
          </a:prstGeom>
        </p:spPr>
      </p:pic>
      <p:sp>
        <p:nvSpPr>
          <p:cNvPr id="12" name="Left Arrow 11">
            <a:extLst>
              <a:ext uri="{FF2B5EF4-FFF2-40B4-BE49-F238E27FC236}">
                <a16:creationId xmlns:a16="http://schemas.microsoft.com/office/drawing/2014/main" id="{582CC73F-8AAA-DC4D-8C1A-811269C105CC}"/>
              </a:ext>
            </a:extLst>
          </p:cNvPr>
          <p:cNvSpPr/>
          <p:nvPr/>
        </p:nvSpPr>
        <p:spPr>
          <a:xfrm rot="16200000">
            <a:off x="7045953" y="689401"/>
            <a:ext cx="308817" cy="69341"/>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3" name="TextBox 12">
            <a:extLst>
              <a:ext uri="{FF2B5EF4-FFF2-40B4-BE49-F238E27FC236}">
                <a16:creationId xmlns:a16="http://schemas.microsoft.com/office/drawing/2014/main" id="{5597C94F-69A1-DC40-94DC-8E92575369D5}"/>
              </a:ext>
            </a:extLst>
          </p:cNvPr>
          <p:cNvSpPr txBox="1"/>
          <p:nvPr/>
        </p:nvSpPr>
        <p:spPr>
          <a:xfrm>
            <a:off x="6585538" y="483100"/>
            <a:ext cx="582211" cy="213585"/>
          </a:xfrm>
          <a:prstGeom prst="rect">
            <a:avLst/>
          </a:prstGeom>
          <a:solidFill>
            <a:schemeClr val="bg1"/>
          </a:solidFill>
        </p:spPr>
        <p:txBody>
          <a:bodyPr wrap="none" rtlCol="0">
            <a:spAutoFit/>
          </a:bodyPr>
          <a:lstStyle/>
          <a:p>
            <a:r>
              <a:rPr lang="en-US" sz="788" dirty="0">
                <a:solidFill>
                  <a:srgbClr val="FF0000"/>
                </a:solidFill>
                <a:latin typeface="Times New Roman" panose="02020603050405020304" pitchFamily="18" charset="0"/>
                <a:cs typeface="Times New Roman" panose="02020603050405020304" pitchFamily="18" charset="0"/>
              </a:rPr>
              <a:t>IR Mirror</a:t>
            </a:r>
          </a:p>
        </p:txBody>
      </p:sp>
      <p:sp>
        <p:nvSpPr>
          <p:cNvPr id="17" name="Content Placeholder 16">
            <a:extLst>
              <a:ext uri="{FF2B5EF4-FFF2-40B4-BE49-F238E27FC236}">
                <a16:creationId xmlns:a16="http://schemas.microsoft.com/office/drawing/2014/main" id="{B6C5CC0E-A437-DE4D-A3E3-223D74EA96DF}"/>
              </a:ext>
            </a:extLst>
          </p:cNvPr>
          <p:cNvSpPr>
            <a:spLocks noGrp="1"/>
          </p:cNvSpPr>
          <p:nvPr>
            <p:ph idx="1"/>
          </p:nvPr>
        </p:nvSpPr>
        <p:spPr>
          <a:xfrm>
            <a:off x="167879" y="447690"/>
            <a:ext cx="5803218" cy="2948412"/>
          </a:xfrm>
        </p:spPr>
        <p:txBody>
          <a:bodyPr>
            <a:normAutofit lnSpcReduction="10000"/>
          </a:bodyPr>
          <a:lstStyle/>
          <a:p>
            <a:pPr marL="192881" indent="-192881">
              <a:buFont typeface="Wingdings" pitchFamily="2" charset="2"/>
              <a:buChar char="Ø"/>
            </a:pPr>
            <a:r>
              <a:rPr lang="en-US" sz="1013" dirty="0"/>
              <a:t>We used IR radiation from the bending magnet at the exit of the CeC section.  Critical frequency of synchrotron radiation from the bending magnet  is 0.4 THz</a:t>
            </a:r>
          </a:p>
          <a:p>
            <a:pPr marL="192881" indent="-192881">
              <a:buFont typeface="Wingdings" pitchFamily="2" charset="2"/>
              <a:buChar char="Ø"/>
            </a:pPr>
            <a:r>
              <a:rPr lang="en-US" sz="1013" dirty="0"/>
              <a:t>PCA gain peaks at 12THz and there is no gain below 3 THz</a:t>
            </a:r>
          </a:p>
          <a:p>
            <a:pPr marL="192881" indent="-192881">
              <a:buFont typeface="Wingdings" pitchFamily="2" charset="2"/>
              <a:buChar char="Ø"/>
            </a:pPr>
            <a:r>
              <a:rPr lang="en-US" sz="1013" dirty="0"/>
              <a:t>IR radiation is intercepted by 2” mirror 10 meters downstream </a:t>
            </a:r>
          </a:p>
          <a:p>
            <a:pPr marL="192881" indent="-192881">
              <a:buFont typeface="Wingdings" pitchFamily="2" charset="2"/>
              <a:buChar char="Ø"/>
            </a:pPr>
            <a:r>
              <a:rPr lang="en-US" sz="1013" dirty="0"/>
              <a:t>For there measurements, the radiation was delivered  to two most sensitive IR detectors: broad-band </a:t>
            </a:r>
            <a:r>
              <a:rPr lang="en-US" sz="1013" dirty="0" err="1"/>
              <a:t>Golay</a:t>
            </a:r>
            <a:r>
              <a:rPr lang="en-US" sz="1013" dirty="0"/>
              <a:t> cell or cryo-cooled Bolometer. </a:t>
            </a:r>
          </a:p>
          <a:p>
            <a:pPr marL="192881" indent="-192881">
              <a:buFont typeface="Wingdings" pitchFamily="2" charset="2"/>
              <a:buChar char="Ø"/>
            </a:pPr>
            <a:r>
              <a:rPr lang="en-US" sz="1013" dirty="0"/>
              <a:t>IR filter with passband of 3.5-10 THz was used in front of the </a:t>
            </a:r>
            <a:r>
              <a:rPr lang="en-US" sz="1013" dirty="0" err="1"/>
              <a:t>Golay</a:t>
            </a:r>
            <a:r>
              <a:rPr lang="en-US" sz="1013" dirty="0"/>
              <a:t> cell to improve sensitivity at high frequencies (see next slide)</a:t>
            </a:r>
          </a:p>
          <a:p>
            <a:pPr marL="192881" indent="-192881">
              <a:buFont typeface="Wingdings" pitchFamily="2" charset="2"/>
              <a:buChar char="Ø"/>
            </a:pPr>
            <a:r>
              <a:rPr lang="en-US" sz="1013" dirty="0"/>
              <a:t>Signal from </a:t>
            </a:r>
            <a:r>
              <a:rPr lang="en-US" sz="1013" dirty="0" err="1"/>
              <a:t>Golay</a:t>
            </a:r>
            <a:r>
              <a:rPr lang="en-US" sz="1013" dirty="0"/>
              <a:t> cell was detected by lock-in amplifier synched with the electron bunch pattern (typically 5 Hz, five 100 msec bunch trains per second). We used 3</a:t>
            </a:r>
            <a:r>
              <a:rPr lang="en-US" sz="1013" baseline="30000" dirty="0"/>
              <a:t>rd</a:t>
            </a:r>
            <a:r>
              <a:rPr lang="en-US" sz="1013" dirty="0"/>
              <a:t> order  modulation-demodulation (MDM) technique to remove background unrelated to IR radiation, by periodically blocking IR using Mirror 1.</a:t>
            </a:r>
          </a:p>
          <a:p>
            <a:pPr marL="192881" indent="-192881">
              <a:buFont typeface="Wingdings" pitchFamily="2" charset="2"/>
              <a:buChar char="Ø"/>
            </a:pPr>
            <a:r>
              <a:rPr lang="en-US" sz="1013" dirty="0"/>
              <a:t>Signal from Bolometer was delivered in unsynchronous mode (140 kilo-samples per second) with respect to electron beam pattern. Analog signal was not available. We developed  </a:t>
            </a:r>
            <a:r>
              <a:rPr lang="en-US" sz="1013" dirty="0" err="1"/>
              <a:t>MatLab</a:t>
            </a:r>
            <a:r>
              <a:rPr lang="en-US" sz="1013" dirty="0"/>
              <a:t> application for asynchronous detection of this digital pattern.</a:t>
            </a:r>
          </a:p>
          <a:p>
            <a:pPr marL="192881" indent="-192881">
              <a:buFont typeface="Wingdings" pitchFamily="2" charset="2"/>
              <a:buChar char="Ø"/>
            </a:pPr>
            <a:r>
              <a:rPr lang="en-US" sz="1013" dirty="0"/>
              <a:t>PCA gain was evaluated by comparing radiated power in the PCA lattice (strong solenoids) with relaxed lattice (weak solenoids) using the same setting of the CeC accelerator and the electron beam</a:t>
            </a:r>
          </a:p>
          <a:p>
            <a:pPr marL="192881" indent="-192881">
              <a:buFont typeface="Wingdings" pitchFamily="2" charset="2"/>
              <a:buChar char="Ø"/>
            </a:pPr>
            <a:endParaRPr lang="en-US" sz="1013" dirty="0"/>
          </a:p>
        </p:txBody>
      </p:sp>
      <p:pic>
        <p:nvPicPr>
          <p:cNvPr id="18" name="Content Placeholder 14">
            <a:extLst>
              <a:ext uri="{FF2B5EF4-FFF2-40B4-BE49-F238E27FC236}">
                <a16:creationId xmlns:a16="http://schemas.microsoft.com/office/drawing/2014/main" id="{1798A2EC-80FF-DE43-BDDC-EF476DECBAA6}"/>
              </a:ext>
            </a:extLst>
          </p:cNvPr>
          <p:cNvPicPr>
            <a:picLocks noChangeAspect="1"/>
          </p:cNvPicPr>
          <p:nvPr/>
        </p:nvPicPr>
        <p:blipFill>
          <a:blip r:embed="rId3"/>
          <a:stretch>
            <a:fillRect/>
          </a:stretch>
        </p:blipFill>
        <p:spPr>
          <a:xfrm>
            <a:off x="6266055" y="1711414"/>
            <a:ext cx="2774704" cy="2144089"/>
          </a:xfrm>
          <a:prstGeom prst="rect">
            <a:avLst/>
          </a:prstGeom>
        </p:spPr>
      </p:pic>
      <p:sp>
        <p:nvSpPr>
          <p:cNvPr id="21" name="TextBox 20">
            <a:extLst>
              <a:ext uri="{FF2B5EF4-FFF2-40B4-BE49-F238E27FC236}">
                <a16:creationId xmlns:a16="http://schemas.microsoft.com/office/drawing/2014/main" id="{EAC34348-C185-CB41-8B58-8616B26CEAE5}"/>
              </a:ext>
            </a:extLst>
          </p:cNvPr>
          <p:cNvSpPr txBox="1"/>
          <p:nvPr/>
        </p:nvSpPr>
        <p:spPr>
          <a:xfrm>
            <a:off x="7065902" y="1982678"/>
            <a:ext cx="532518" cy="213585"/>
          </a:xfrm>
          <a:prstGeom prst="rect">
            <a:avLst/>
          </a:prstGeom>
          <a:noFill/>
        </p:spPr>
        <p:txBody>
          <a:bodyPr wrap="none" rtlCol="0">
            <a:spAutoFit/>
          </a:bodyPr>
          <a:lstStyle/>
          <a:p>
            <a:r>
              <a:rPr lang="en-US" sz="788" dirty="0">
                <a:solidFill>
                  <a:srgbClr val="FF0000"/>
                </a:solidFill>
                <a:latin typeface="Times New Roman" panose="02020603050405020304" pitchFamily="18" charset="0"/>
                <a:cs typeface="Times New Roman" panose="02020603050405020304" pitchFamily="18" charset="0"/>
              </a:rPr>
              <a:t>Mirror 1</a:t>
            </a:r>
          </a:p>
        </p:txBody>
      </p:sp>
      <p:sp>
        <p:nvSpPr>
          <p:cNvPr id="22" name="Left Arrow 21">
            <a:extLst>
              <a:ext uri="{FF2B5EF4-FFF2-40B4-BE49-F238E27FC236}">
                <a16:creationId xmlns:a16="http://schemas.microsoft.com/office/drawing/2014/main" id="{7C65E31F-B5D3-1147-B6B0-2423744E5DBB}"/>
              </a:ext>
            </a:extLst>
          </p:cNvPr>
          <p:cNvSpPr/>
          <p:nvPr/>
        </p:nvSpPr>
        <p:spPr>
          <a:xfrm>
            <a:off x="7002927" y="2362193"/>
            <a:ext cx="473420" cy="51719"/>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Left Arrow 22">
            <a:extLst>
              <a:ext uri="{FF2B5EF4-FFF2-40B4-BE49-F238E27FC236}">
                <a16:creationId xmlns:a16="http://schemas.microsoft.com/office/drawing/2014/main" id="{DCF9C382-7984-074E-A9B8-2F0A971946F8}"/>
              </a:ext>
            </a:extLst>
          </p:cNvPr>
          <p:cNvSpPr/>
          <p:nvPr/>
        </p:nvSpPr>
        <p:spPr>
          <a:xfrm rot="16200000">
            <a:off x="6517428" y="2904427"/>
            <a:ext cx="1005670" cy="34670"/>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Left Arrow 23">
            <a:extLst>
              <a:ext uri="{FF2B5EF4-FFF2-40B4-BE49-F238E27FC236}">
                <a16:creationId xmlns:a16="http://schemas.microsoft.com/office/drawing/2014/main" id="{6BCCD910-7CC4-A64D-B49B-3411E1348295}"/>
              </a:ext>
            </a:extLst>
          </p:cNvPr>
          <p:cNvSpPr/>
          <p:nvPr/>
        </p:nvSpPr>
        <p:spPr>
          <a:xfrm rot="10800000">
            <a:off x="7024608" y="3407818"/>
            <a:ext cx="1111213" cy="34828"/>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5" name="Left Arrow 24">
            <a:extLst>
              <a:ext uri="{FF2B5EF4-FFF2-40B4-BE49-F238E27FC236}">
                <a16:creationId xmlns:a16="http://schemas.microsoft.com/office/drawing/2014/main" id="{5922E80A-7379-1C41-BB81-95139F8FB518}"/>
              </a:ext>
            </a:extLst>
          </p:cNvPr>
          <p:cNvSpPr/>
          <p:nvPr/>
        </p:nvSpPr>
        <p:spPr>
          <a:xfrm rot="5400000">
            <a:off x="7625534" y="2867615"/>
            <a:ext cx="1045514" cy="34670"/>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7" name="TextBox 26">
            <a:extLst>
              <a:ext uri="{FF2B5EF4-FFF2-40B4-BE49-F238E27FC236}">
                <a16:creationId xmlns:a16="http://schemas.microsoft.com/office/drawing/2014/main" id="{BEE8BC25-FA13-5D4F-B5E8-385609E988CA}"/>
              </a:ext>
            </a:extLst>
          </p:cNvPr>
          <p:cNvSpPr txBox="1"/>
          <p:nvPr/>
        </p:nvSpPr>
        <p:spPr>
          <a:xfrm>
            <a:off x="8656197" y="3186741"/>
            <a:ext cx="510076" cy="213585"/>
          </a:xfrm>
          <a:prstGeom prst="rect">
            <a:avLst/>
          </a:prstGeom>
          <a:noFill/>
        </p:spPr>
        <p:txBody>
          <a:bodyPr wrap="none" rtlCol="0">
            <a:spAutoFit/>
          </a:bodyPr>
          <a:lstStyle/>
          <a:p>
            <a:r>
              <a:rPr lang="en-US" sz="788" dirty="0">
                <a:solidFill>
                  <a:srgbClr val="FF0000"/>
                </a:solidFill>
                <a:latin typeface="Times New Roman" panose="02020603050405020304" pitchFamily="18" charset="0"/>
                <a:cs typeface="Times New Roman" panose="02020603050405020304" pitchFamily="18" charset="0"/>
              </a:rPr>
              <a:t>IR filter</a:t>
            </a:r>
          </a:p>
        </p:txBody>
      </p:sp>
      <p:sp>
        <p:nvSpPr>
          <p:cNvPr id="28" name="TextBox 27">
            <a:extLst>
              <a:ext uri="{FF2B5EF4-FFF2-40B4-BE49-F238E27FC236}">
                <a16:creationId xmlns:a16="http://schemas.microsoft.com/office/drawing/2014/main" id="{6E530421-3A85-3D40-9B2E-A3F637AF378C}"/>
              </a:ext>
            </a:extLst>
          </p:cNvPr>
          <p:cNvSpPr txBox="1"/>
          <p:nvPr/>
        </p:nvSpPr>
        <p:spPr>
          <a:xfrm>
            <a:off x="8391010" y="2131093"/>
            <a:ext cx="550151" cy="196208"/>
          </a:xfrm>
          <a:prstGeom prst="rect">
            <a:avLst/>
          </a:prstGeom>
          <a:solidFill>
            <a:schemeClr val="bg1"/>
          </a:solidFill>
        </p:spPr>
        <p:txBody>
          <a:bodyPr wrap="none" rtlCol="0">
            <a:spAutoFit/>
          </a:bodyPr>
          <a:lstStyle/>
          <a:p>
            <a:r>
              <a:rPr lang="en-US" sz="675" dirty="0">
                <a:solidFill>
                  <a:srgbClr val="7030A0"/>
                </a:solidFill>
                <a:latin typeface="Times New Roman" panose="02020603050405020304" pitchFamily="18" charset="0"/>
                <a:cs typeface="Times New Roman" panose="02020603050405020304" pitchFamily="18" charset="0"/>
              </a:rPr>
              <a:t>Bolometer</a:t>
            </a:r>
          </a:p>
        </p:txBody>
      </p:sp>
      <p:sp>
        <p:nvSpPr>
          <p:cNvPr id="29" name="TextBox 28">
            <a:extLst>
              <a:ext uri="{FF2B5EF4-FFF2-40B4-BE49-F238E27FC236}">
                <a16:creationId xmlns:a16="http://schemas.microsoft.com/office/drawing/2014/main" id="{48794E77-913D-AD4B-8D0D-282FA2EDF59D}"/>
              </a:ext>
            </a:extLst>
          </p:cNvPr>
          <p:cNvSpPr txBox="1"/>
          <p:nvPr/>
        </p:nvSpPr>
        <p:spPr>
          <a:xfrm>
            <a:off x="8602103" y="2850587"/>
            <a:ext cx="543739" cy="196208"/>
          </a:xfrm>
          <a:prstGeom prst="rect">
            <a:avLst/>
          </a:prstGeom>
          <a:noFill/>
        </p:spPr>
        <p:txBody>
          <a:bodyPr wrap="none" rtlCol="0">
            <a:spAutoFit/>
          </a:bodyPr>
          <a:lstStyle/>
          <a:p>
            <a:r>
              <a:rPr lang="en-US" sz="675" dirty="0" err="1">
                <a:solidFill>
                  <a:srgbClr val="7030A0"/>
                </a:solidFill>
                <a:latin typeface="Times New Roman" panose="02020603050405020304" pitchFamily="18" charset="0"/>
                <a:cs typeface="Times New Roman" panose="02020603050405020304" pitchFamily="18" charset="0"/>
              </a:rPr>
              <a:t>Golay</a:t>
            </a:r>
            <a:r>
              <a:rPr lang="en-US" sz="675" dirty="0">
                <a:solidFill>
                  <a:srgbClr val="7030A0"/>
                </a:solidFill>
                <a:latin typeface="Times New Roman" panose="02020603050405020304" pitchFamily="18" charset="0"/>
                <a:cs typeface="Times New Roman" panose="02020603050405020304" pitchFamily="18" charset="0"/>
              </a:rPr>
              <a:t> cell</a:t>
            </a:r>
          </a:p>
        </p:txBody>
      </p:sp>
      <p:cxnSp>
        <p:nvCxnSpPr>
          <p:cNvPr id="32" name="Straight Arrow Connector 31">
            <a:extLst>
              <a:ext uri="{FF2B5EF4-FFF2-40B4-BE49-F238E27FC236}">
                <a16:creationId xmlns:a16="http://schemas.microsoft.com/office/drawing/2014/main" id="{6828443E-DA30-B340-9F35-47F0C85B7A44}"/>
              </a:ext>
            </a:extLst>
          </p:cNvPr>
          <p:cNvCxnSpPr>
            <a:cxnSpLocks/>
          </p:cNvCxnSpPr>
          <p:nvPr/>
        </p:nvCxnSpPr>
        <p:spPr>
          <a:xfrm>
            <a:off x="8157501" y="2316532"/>
            <a:ext cx="303083" cy="1126115"/>
          </a:xfrm>
          <a:prstGeom prst="straightConnector1">
            <a:avLst/>
          </a:prstGeom>
          <a:ln w="38100">
            <a:solidFill>
              <a:srgbClr val="FF0000">
                <a:alpha val="48699"/>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62CD015-F15B-244E-80CD-C7E6A74DEF9D}"/>
              </a:ext>
            </a:extLst>
          </p:cNvPr>
          <p:cNvCxnSpPr>
            <a:cxnSpLocks/>
          </p:cNvCxnSpPr>
          <p:nvPr/>
        </p:nvCxnSpPr>
        <p:spPr>
          <a:xfrm flipV="1">
            <a:off x="8408869" y="2480838"/>
            <a:ext cx="197343" cy="738887"/>
          </a:xfrm>
          <a:prstGeom prst="straightConnector1">
            <a:avLst/>
          </a:prstGeom>
          <a:ln w="38100">
            <a:solidFill>
              <a:srgbClr val="FF0000">
                <a:alpha val="3223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5B193DEF-F855-7C40-BEF5-A58CA260B637}"/>
              </a:ext>
            </a:extLst>
          </p:cNvPr>
          <p:cNvCxnSpPr>
            <a:cxnSpLocks/>
          </p:cNvCxnSpPr>
          <p:nvPr/>
        </p:nvCxnSpPr>
        <p:spPr>
          <a:xfrm flipV="1">
            <a:off x="8675266" y="3073204"/>
            <a:ext cx="0" cy="369443"/>
          </a:xfrm>
          <a:prstGeom prst="straightConnector1">
            <a:avLst/>
          </a:prstGeom>
          <a:ln w="38100">
            <a:solidFill>
              <a:srgbClr val="FF0000">
                <a:alpha val="3223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928F250F-1C25-B748-BBC8-7FA014172F7A}"/>
              </a:ext>
            </a:extLst>
          </p:cNvPr>
          <p:cNvCxnSpPr>
            <a:cxnSpLocks/>
          </p:cNvCxnSpPr>
          <p:nvPr/>
        </p:nvCxnSpPr>
        <p:spPr>
          <a:xfrm>
            <a:off x="8460584" y="3424597"/>
            <a:ext cx="214490" cy="0"/>
          </a:xfrm>
          <a:prstGeom prst="straightConnector1">
            <a:avLst/>
          </a:prstGeom>
          <a:ln w="38100">
            <a:solidFill>
              <a:srgbClr val="FF0000">
                <a:alpha val="32230"/>
              </a:srgbClr>
            </a:solidFill>
            <a:tailEnd type="triangle"/>
          </a:ln>
        </p:spPr>
        <p:style>
          <a:lnRef idx="1">
            <a:schemeClr val="accent1"/>
          </a:lnRef>
          <a:fillRef idx="0">
            <a:schemeClr val="accent1"/>
          </a:fillRef>
          <a:effectRef idx="0">
            <a:schemeClr val="accent1"/>
          </a:effectRef>
          <a:fontRef idx="minor">
            <a:schemeClr val="tx1"/>
          </a:fontRef>
        </p:style>
      </p:cxnSp>
      <p:pic>
        <p:nvPicPr>
          <p:cNvPr id="49" name="Picture 48" descr="A picture containing indoor, several&#10;&#10;Description automatically generated">
            <a:extLst>
              <a:ext uri="{FF2B5EF4-FFF2-40B4-BE49-F238E27FC236}">
                <a16:creationId xmlns:a16="http://schemas.microsoft.com/office/drawing/2014/main" id="{65181F99-A2E8-5A40-B95D-02894EE3CE7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15645" y="142197"/>
            <a:ext cx="1150730" cy="863048"/>
          </a:xfrm>
          <a:prstGeom prst="rect">
            <a:avLst/>
          </a:prstGeom>
        </p:spPr>
      </p:pic>
      <p:sp>
        <p:nvSpPr>
          <p:cNvPr id="50" name="Left Arrow 49">
            <a:extLst>
              <a:ext uri="{FF2B5EF4-FFF2-40B4-BE49-F238E27FC236}">
                <a16:creationId xmlns:a16="http://schemas.microsoft.com/office/drawing/2014/main" id="{828B08E6-B8B2-A44B-9B46-4965AE895EE5}"/>
              </a:ext>
            </a:extLst>
          </p:cNvPr>
          <p:cNvSpPr/>
          <p:nvPr/>
        </p:nvSpPr>
        <p:spPr>
          <a:xfrm>
            <a:off x="7233815" y="523037"/>
            <a:ext cx="902006" cy="89710"/>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1" name="TextBox 50">
            <a:extLst>
              <a:ext uri="{FF2B5EF4-FFF2-40B4-BE49-F238E27FC236}">
                <a16:creationId xmlns:a16="http://schemas.microsoft.com/office/drawing/2014/main" id="{5F594031-F5A4-E548-ABA2-9CAF6F2B41E6}"/>
              </a:ext>
            </a:extLst>
          </p:cNvPr>
          <p:cNvSpPr txBox="1"/>
          <p:nvPr/>
        </p:nvSpPr>
        <p:spPr>
          <a:xfrm>
            <a:off x="7375991" y="114973"/>
            <a:ext cx="696024" cy="248209"/>
          </a:xfrm>
          <a:prstGeom prst="rect">
            <a:avLst/>
          </a:prstGeom>
          <a:noFill/>
        </p:spPr>
        <p:txBody>
          <a:bodyPr wrap="none" rtlCol="0">
            <a:spAutoFit/>
          </a:bodyPr>
          <a:lstStyle/>
          <a:p>
            <a:r>
              <a:rPr lang="en-US" sz="1013" dirty="0">
                <a:solidFill>
                  <a:srgbClr val="FF0000"/>
                </a:solidFill>
                <a:latin typeface="Times New Roman" panose="02020603050405020304" pitchFamily="18" charset="0"/>
                <a:cs typeface="Times New Roman" panose="02020603050405020304" pitchFamily="18" charset="0"/>
              </a:rPr>
              <a:t>10 meters</a:t>
            </a:r>
          </a:p>
        </p:txBody>
      </p:sp>
      <p:pic>
        <p:nvPicPr>
          <p:cNvPr id="52" name="Picture 51">
            <a:extLst>
              <a:ext uri="{FF2B5EF4-FFF2-40B4-BE49-F238E27FC236}">
                <a16:creationId xmlns:a16="http://schemas.microsoft.com/office/drawing/2014/main" id="{B14F4FE4-F389-3745-81C9-CB860E45D26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15937" y="1013688"/>
            <a:ext cx="1150730" cy="864149"/>
          </a:xfrm>
          <a:prstGeom prst="rect">
            <a:avLst/>
          </a:prstGeom>
        </p:spPr>
      </p:pic>
      <p:sp>
        <p:nvSpPr>
          <p:cNvPr id="53" name="Down Arrow 52">
            <a:extLst>
              <a:ext uri="{FF2B5EF4-FFF2-40B4-BE49-F238E27FC236}">
                <a16:creationId xmlns:a16="http://schemas.microsoft.com/office/drawing/2014/main" id="{9A6AA022-BD69-E140-AF77-6FA07162CD12}"/>
              </a:ext>
            </a:extLst>
          </p:cNvPr>
          <p:cNvSpPr/>
          <p:nvPr/>
        </p:nvSpPr>
        <p:spPr>
          <a:xfrm>
            <a:off x="7261578" y="2131094"/>
            <a:ext cx="82154" cy="1854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26" name="Picture 25">
            <a:extLst>
              <a:ext uri="{FF2B5EF4-FFF2-40B4-BE49-F238E27FC236}">
                <a16:creationId xmlns:a16="http://schemas.microsoft.com/office/drawing/2014/main" id="{E90292D5-185C-A341-8DEB-B0E90E3F6DDE}"/>
              </a:ext>
            </a:extLst>
          </p:cNvPr>
          <p:cNvPicPr>
            <a:picLocks noChangeAspect="1"/>
          </p:cNvPicPr>
          <p:nvPr/>
        </p:nvPicPr>
        <p:blipFill>
          <a:blip r:embed="rId6"/>
          <a:stretch>
            <a:fillRect/>
          </a:stretch>
        </p:blipFill>
        <p:spPr>
          <a:xfrm>
            <a:off x="273238" y="3523391"/>
            <a:ext cx="1618016" cy="1547930"/>
          </a:xfrm>
          <a:prstGeom prst="rect">
            <a:avLst/>
          </a:prstGeom>
          <a:solidFill>
            <a:schemeClr val="bg1"/>
          </a:solidFill>
        </p:spPr>
      </p:pic>
      <p:pic>
        <p:nvPicPr>
          <p:cNvPr id="30" name="Picture 29">
            <a:extLst>
              <a:ext uri="{FF2B5EF4-FFF2-40B4-BE49-F238E27FC236}">
                <a16:creationId xmlns:a16="http://schemas.microsoft.com/office/drawing/2014/main" id="{BA47B8E9-46C9-CB47-AB6F-F55DE2035AF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70767" y="3652169"/>
            <a:ext cx="2083326" cy="1268111"/>
          </a:xfrm>
          <a:prstGeom prst="rect">
            <a:avLst/>
          </a:prstGeom>
        </p:spPr>
      </p:pic>
      <p:sp>
        <p:nvSpPr>
          <p:cNvPr id="5" name="Cross 4">
            <a:extLst>
              <a:ext uri="{FF2B5EF4-FFF2-40B4-BE49-F238E27FC236}">
                <a16:creationId xmlns:a16="http://schemas.microsoft.com/office/drawing/2014/main" id="{2DA27E13-41EB-CE44-BC7B-5D3698E00EFA}"/>
              </a:ext>
            </a:extLst>
          </p:cNvPr>
          <p:cNvSpPr/>
          <p:nvPr/>
        </p:nvSpPr>
        <p:spPr>
          <a:xfrm rot="2593758">
            <a:off x="2116249" y="3994915"/>
            <a:ext cx="472212" cy="477592"/>
          </a:xfrm>
          <a:prstGeom prst="plus">
            <a:avLst>
              <a:gd name="adj" fmla="val 468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a:extLst>
              <a:ext uri="{FF2B5EF4-FFF2-40B4-BE49-F238E27FC236}">
                <a16:creationId xmlns:a16="http://schemas.microsoft.com/office/drawing/2014/main" id="{7FCFF6C4-29B8-ED46-A410-8978495091AA}"/>
              </a:ext>
            </a:extLst>
          </p:cNvPr>
          <p:cNvSpPr/>
          <p:nvPr/>
        </p:nvSpPr>
        <p:spPr>
          <a:xfrm>
            <a:off x="4843835" y="4150854"/>
            <a:ext cx="617921" cy="2930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a:extLst>
              <a:ext uri="{FF2B5EF4-FFF2-40B4-BE49-F238E27FC236}">
                <a16:creationId xmlns:a16="http://schemas.microsoft.com/office/drawing/2014/main" id="{BE02A024-54C5-A248-9155-416788E691D4}"/>
              </a:ext>
            </a:extLst>
          </p:cNvPr>
          <p:cNvPicPr>
            <a:picLocks noChangeAspect="1"/>
          </p:cNvPicPr>
          <p:nvPr/>
        </p:nvPicPr>
        <p:blipFill>
          <a:blip r:embed="rId8"/>
          <a:stretch>
            <a:fillRect/>
          </a:stretch>
        </p:blipFill>
        <p:spPr>
          <a:xfrm>
            <a:off x="5443779" y="3580162"/>
            <a:ext cx="1434385" cy="1434385"/>
          </a:xfrm>
          <a:prstGeom prst="rect">
            <a:avLst/>
          </a:prstGeom>
        </p:spPr>
      </p:pic>
    </p:spTree>
    <p:extLst>
      <p:ext uri="{BB962C8B-B14F-4D97-AF65-F5344CB8AC3E}">
        <p14:creationId xmlns:p14="http://schemas.microsoft.com/office/powerpoint/2010/main" val="676572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2C306-7F61-8543-984F-1F63FDFB4422}"/>
              </a:ext>
            </a:extLst>
          </p:cNvPr>
          <p:cNvSpPr>
            <a:spLocks noGrp="1"/>
          </p:cNvSpPr>
          <p:nvPr>
            <p:ph type="title"/>
          </p:nvPr>
        </p:nvSpPr>
        <p:spPr>
          <a:xfrm>
            <a:off x="1518079" y="27311"/>
            <a:ext cx="6246743" cy="501000"/>
          </a:xfrm>
        </p:spPr>
        <p:txBody>
          <a:bodyPr>
            <a:noAutofit/>
          </a:bodyPr>
          <a:lstStyle/>
          <a:p>
            <a:pPr algn="ctr"/>
            <a:r>
              <a:rPr lang="en-US" sz="1800" dirty="0">
                <a:latin typeface="Times New Roman" panose="02020603050405020304" pitchFamily="18" charset="0"/>
                <a:cs typeface="Times New Roman" panose="02020603050405020304" pitchFamily="18" charset="0"/>
              </a:rPr>
              <a:t>Search for CeC signature and observation of regular bunched electron cooling of 26.5 GeV/u Au ion beam </a:t>
            </a:r>
          </a:p>
        </p:txBody>
      </p:sp>
      <p:sp>
        <p:nvSpPr>
          <p:cNvPr id="4" name="Slide Number Placeholder 3">
            <a:extLst>
              <a:ext uri="{FF2B5EF4-FFF2-40B4-BE49-F238E27FC236}">
                <a16:creationId xmlns:a16="http://schemas.microsoft.com/office/drawing/2014/main" id="{D75957EB-BF75-4C4A-AB3A-A2671B4253EC}"/>
              </a:ext>
            </a:extLst>
          </p:cNvPr>
          <p:cNvSpPr>
            <a:spLocks noGrp="1"/>
          </p:cNvSpPr>
          <p:nvPr>
            <p:ph type="sldNum" sz="quarter" idx="12"/>
          </p:nvPr>
        </p:nvSpPr>
        <p:spPr>
          <a:xfrm>
            <a:off x="3869926" y="4767575"/>
            <a:ext cx="1543050" cy="273844"/>
          </a:xfrm>
          <a:prstGeom prst="rect">
            <a:avLst/>
          </a:prstGeom>
        </p:spPr>
        <p:txBody>
          <a:bodyPr vert="horz" lIns="68580" tIns="34290" rIns="68580" bIns="34290" rtlCol="0" anchor="ctr"/>
          <a:lstStyle>
            <a:defPPr>
              <a:defRPr lang="en-US"/>
            </a:defPPr>
            <a:lvl1pPr marL="0" algn="ctr" defTabSz="685800" rtl="0" eaLnBrk="1" latinLnBrk="0" hangingPunct="1">
              <a:defRPr sz="900" kern="1200">
                <a:solidFill>
                  <a:schemeClr val="tx1">
                    <a:tint val="75000"/>
                  </a:schemeClr>
                </a:solidFill>
                <a:latin typeface="Times New Roman" panose="02020603050405020304" pitchFamily="18" charset="0"/>
                <a:ea typeface="+mn-ea"/>
                <a:cs typeface="Times New Roman" panose="02020603050405020304" pitchFamily="18" charset="0"/>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716D9922-87B3-6043-9531-5184EA303DC1}" type="slidenum">
              <a:rPr lang="en-US" smtClean="0"/>
              <a:pPr/>
              <a:t>24</a:t>
            </a:fld>
            <a:endParaRPr lang="en-US" dirty="0"/>
          </a:p>
        </p:txBody>
      </p:sp>
      <p:sp>
        <p:nvSpPr>
          <p:cNvPr id="6" name="TextBox 5">
            <a:extLst>
              <a:ext uri="{FF2B5EF4-FFF2-40B4-BE49-F238E27FC236}">
                <a16:creationId xmlns:a16="http://schemas.microsoft.com/office/drawing/2014/main" id="{9BDBDB9A-9236-5C40-B328-C4D48D544371}"/>
              </a:ext>
            </a:extLst>
          </p:cNvPr>
          <p:cNvSpPr txBox="1"/>
          <p:nvPr/>
        </p:nvSpPr>
        <p:spPr>
          <a:xfrm flipH="1">
            <a:off x="1385512" y="3123248"/>
            <a:ext cx="2581431" cy="507831"/>
          </a:xfrm>
          <a:prstGeom prst="rect">
            <a:avLst/>
          </a:prstGeom>
          <a:noFill/>
        </p:spPr>
        <p:txBody>
          <a:bodyPr wrap="square" rtlCol="0">
            <a:spAutoFit/>
          </a:bodyPr>
          <a:lstStyle/>
          <a:p>
            <a:pPr algn="ctr"/>
            <a:r>
              <a:rPr lang="en-US" sz="1350" dirty="0">
                <a:latin typeface="Times New Roman" panose="02020603050405020304" pitchFamily="18" charset="0"/>
                <a:cs typeface="Times New Roman" panose="02020603050405020304" pitchFamily="18" charset="0"/>
              </a:rPr>
              <a:t>Changing e-beam energy requires multiple adjustments</a:t>
            </a:r>
          </a:p>
        </p:txBody>
      </p:sp>
      <p:pic>
        <p:nvPicPr>
          <p:cNvPr id="13" name="Picture 12">
            <a:extLst>
              <a:ext uri="{FF2B5EF4-FFF2-40B4-BE49-F238E27FC236}">
                <a16:creationId xmlns:a16="http://schemas.microsoft.com/office/drawing/2014/main" id="{419E10C5-F1E9-8646-ABA7-0BC9E4568B71}"/>
              </a:ext>
            </a:extLst>
          </p:cNvPr>
          <p:cNvPicPr/>
          <p:nvPr/>
        </p:nvPicPr>
        <p:blipFill rotWithShape="1">
          <a:blip r:embed="rId2" cstate="screen">
            <a:extLst>
              <a:ext uri="{28A0092B-C50C-407E-A947-70E740481C1C}">
                <a14:useLocalDpi xmlns:a14="http://schemas.microsoft.com/office/drawing/2010/main"/>
              </a:ext>
            </a:extLst>
          </a:blip>
          <a:srcRect t="2622" r="70" b="39147"/>
          <a:stretch/>
        </p:blipFill>
        <p:spPr bwMode="auto">
          <a:xfrm>
            <a:off x="1383697" y="655055"/>
            <a:ext cx="2581431" cy="2421495"/>
          </a:xfrm>
          <a:prstGeom prst="rect">
            <a:avLst/>
          </a:prstGeom>
          <a:ln>
            <a:noFill/>
          </a:ln>
          <a:extLst>
            <a:ext uri="{53640926-AAD7-44D8-BBD7-CCE9431645EC}">
              <a14:shadowObscured xmlns:a14="http://schemas.microsoft.com/office/drawing/2010/main"/>
            </a:ext>
          </a:extLst>
        </p:spPr>
      </p:pic>
      <p:sp>
        <p:nvSpPr>
          <p:cNvPr id="14" name="TextBox 13">
            <a:extLst>
              <a:ext uri="{FF2B5EF4-FFF2-40B4-BE49-F238E27FC236}">
                <a16:creationId xmlns:a16="http://schemas.microsoft.com/office/drawing/2014/main" id="{30889246-02FF-2749-B89C-BCB851FC6071}"/>
              </a:ext>
            </a:extLst>
          </p:cNvPr>
          <p:cNvSpPr txBox="1"/>
          <p:nvPr/>
        </p:nvSpPr>
        <p:spPr>
          <a:xfrm flipH="1">
            <a:off x="3118517" y="2546407"/>
            <a:ext cx="751409"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120 </a:t>
            </a:r>
            <a:r>
              <a:rPr lang="el-GR" sz="1350" dirty="0">
                <a:solidFill>
                  <a:srgbClr val="FF0000"/>
                </a:solidFill>
                <a:latin typeface="Times New Roman" panose="02020603050405020304" pitchFamily="18" charset="0"/>
                <a:cs typeface="Times New Roman" panose="02020603050405020304" pitchFamily="18" charset="0"/>
              </a:rPr>
              <a:t>μ</a:t>
            </a:r>
            <a:r>
              <a:rPr lang="en-US" sz="1350" dirty="0">
                <a:solidFill>
                  <a:srgbClr val="FF0000"/>
                </a:solidFill>
                <a:latin typeface="Times New Roman" panose="02020603050405020304" pitchFamily="18" charset="0"/>
                <a:cs typeface="Times New Roman" panose="02020603050405020304" pitchFamily="18" charset="0"/>
              </a:rPr>
              <a:t>A</a:t>
            </a:r>
          </a:p>
        </p:txBody>
      </p:sp>
      <p:sp>
        <p:nvSpPr>
          <p:cNvPr id="15" name="TextBox 14">
            <a:extLst>
              <a:ext uri="{FF2B5EF4-FFF2-40B4-BE49-F238E27FC236}">
                <a16:creationId xmlns:a16="http://schemas.microsoft.com/office/drawing/2014/main" id="{92FB9E3D-4141-8D4E-9004-8F21AB573315}"/>
              </a:ext>
            </a:extLst>
          </p:cNvPr>
          <p:cNvSpPr txBox="1"/>
          <p:nvPr/>
        </p:nvSpPr>
        <p:spPr>
          <a:xfrm flipH="1">
            <a:off x="1639882" y="792637"/>
            <a:ext cx="1545433"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SRF linac voltage</a:t>
            </a:r>
          </a:p>
        </p:txBody>
      </p:sp>
      <p:sp>
        <p:nvSpPr>
          <p:cNvPr id="16" name="TextBox 15">
            <a:extLst>
              <a:ext uri="{FF2B5EF4-FFF2-40B4-BE49-F238E27FC236}">
                <a16:creationId xmlns:a16="http://schemas.microsoft.com/office/drawing/2014/main" id="{155D8ADC-94F3-B94D-859B-AD4D581AD6E1}"/>
              </a:ext>
            </a:extLst>
          </p:cNvPr>
          <p:cNvSpPr txBox="1"/>
          <p:nvPr/>
        </p:nvSpPr>
        <p:spPr>
          <a:xfrm flipH="1">
            <a:off x="2904125" y="1359428"/>
            <a:ext cx="1149404"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No cooling</a:t>
            </a:r>
          </a:p>
        </p:txBody>
      </p:sp>
      <p:sp>
        <p:nvSpPr>
          <p:cNvPr id="17" name="TextBox 16">
            <a:extLst>
              <a:ext uri="{FF2B5EF4-FFF2-40B4-BE49-F238E27FC236}">
                <a16:creationId xmlns:a16="http://schemas.microsoft.com/office/drawing/2014/main" id="{EEAD7D61-6E9F-0040-BB1A-57D0188DA6F2}"/>
              </a:ext>
            </a:extLst>
          </p:cNvPr>
          <p:cNvSpPr txBox="1"/>
          <p:nvPr/>
        </p:nvSpPr>
        <p:spPr>
          <a:xfrm flipH="1">
            <a:off x="1692644" y="1359428"/>
            <a:ext cx="1149404"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e- cooling</a:t>
            </a:r>
          </a:p>
        </p:txBody>
      </p:sp>
      <p:pic>
        <p:nvPicPr>
          <p:cNvPr id="5" name="Picture 4" descr="Graphical user interface, application&#10;&#10;Description automatically generated">
            <a:extLst>
              <a:ext uri="{FF2B5EF4-FFF2-40B4-BE49-F238E27FC236}">
                <a16:creationId xmlns:a16="http://schemas.microsoft.com/office/drawing/2014/main" id="{7ECB4DED-5BCD-4C4F-867F-223352802EA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5682" r="39323" b="13940"/>
          <a:stretch/>
        </p:blipFill>
        <p:spPr>
          <a:xfrm>
            <a:off x="4690763" y="642239"/>
            <a:ext cx="2351388" cy="2481009"/>
          </a:xfrm>
          <a:prstGeom prst="rect">
            <a:avLst/>
          </a:prstGeom>
        </p:spPr>
      </p:pic>
      <p:sp>
        <p:nvSpPr>
          <p:cNvPr id="18" name="TextBox 17">
            <a:extLst>
              <a:ext uri="{FF2B5EF4-FFF2-40B4-BE49-F238E27FC236}">
                <a16:creationId xmlns:a16="http://schemas.microsoft.com/office/drawing/2014/main" id="{8FBB45F7-9E47-C644-8943-5F71202292E8}"/>
              </a:ext>
            </a:extLst>
          </p:cNvPr>
          <p:cNvSpPr txBox="1"/>
          <p:nvPr/>
        </p:nvSpPr>
        <p:spPr>
          <a:xfrm flipH="1">
            <a:off x="5806824" y="725803"/>
            <a:ext cx="1149404"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cooling</a:t>
            </a:r>
          </a:p>
        </p:txBody>
      </p:sp>
      <p:sp>
        <p:nvSpPr>
          <p:cNvPr id="19" name="TextBox 18">
            <a:extLst>
              <a:ext uri="{FF2B5EF4-FFF2-40B4-BE49-F238E27FC236}">
                <a16:creationId xmlns:a16="http://schemas.microsoft.com/office/drawing/2014/main" id="{B783E522-1E40-B240-A6BA-0498968AD448}"/>
              </a:ext>
            </a:extLst>
          </p:cNvPr>
          <p:cNvSpPr txBox="1"/>
          <p:nvPr/>
        </p:nvSpPr>
        <p:spPr>
          <a:xfrm flipH="1">
            <a:off x="5109856" y="1890243"/>
            <a:ext cx="2183523" cy="276999"/>
          </a:xfrm>
          <a:prstGeom prst="rect">
            <a:avLst/>
          </a:prstGeom>
          <a:noFill/>
        </p:spPr>
        <p:txBody>
          <a:bodyPr wrap="square" rtlCol="0">
            <a:spAutoFit/>
          </a:bodyPr>
          <a:lstStyle/>
          <a:p>
            <a:r>
              <a:rPr lang="en-US" sz="1200" dirty="0">
                <a:solidFill>
                  <a:srgbClr val="FF0000"/>
                </a:solidFill>
                <a:latin typeface="Times New Roman" panose="02020603050405020304" pitchFamily="18" charset="0"/>
                <a:cs typeface="Times New Roman" panose="02020603050405020304" pitchFamily="18" charset="0"/>
              </a:rPr>
              <a:t>Ion beam trajectory radius</a:t>
            </a:r>
          </a:p>
        </p:txBody>
      </p:sp>
      <p:sp>
        <p:nvSpPr>
          <p:cNvPr id="20" name="TextBox 19">
            <a:extLst>
              <a:ext uri="{FF2B5EF4-FFF2-40B4-BE49-F238E27FC236}">
                <a16:creationId xmlns:a16="http://schemas.microsoft.com/office/drawing/2014/main" id="{433EDB5D-BAE0-0443-A5A2-EA333D075C98}"/>
              </a:ext>
            </a:extLst>
          </p:cNvPr>
          <p:cNvSpPr txBox="1"/>
          <p:nvPr/>
        </p:nvSpPr>
        <p:spPr>
          <a:xfrm flipH="1">
            <a:off x="5604746" y="2665603"/>
            <a:ext cx="1149404"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Bunch length</a:t>
            </a:r>
          </a:p>
        </p:txBody>
      </p:sp>
      <p:sp>
        <p:nvSpPr>
          <p:cNvPr id="21" name="TextBox 20">
            <a:extLst>
              <a:ext uri="{FF2B5EF4-FFF2-40B4-BE49-F238E27FC236}">
                <a16:creationId xmlns:a16="http://schemas.microsoft.com/office/drawing/2014/main" id="{4B5E0C89-7181-C044-8D5E-DDB032CD7F97}"/>
              </a:ext>
            </a:extLst>
          </p:cNvPr>
          <p:cNvSpPr txBox="1"/>
          <p:nvPr/>
        </p:nvSpPr>
        <p:spPr>
          <a:xfrm flipH="1">
            <a:off x="4135652" y="3076551"/>
            <a:ext cx="3738350" cy="715581"/>
          </a:xfrm>
          <a:prstGeom prst="rect">
            <a:avLst/>
          </a:prstGeom>
          <a:noFill/>
        </p:spPr>
        <p:txBody>
          <a:bodyPr wrap="square" rtlCol="0">
            <a:spAutoFit/>
          </a:bodyPr>
          <a:lstStyle/>
          <a:p>
            <a:pPr algn="ctr"/>
            <a:r>
              <a:rPr lang="en-US" sz="1350" dirty="0">
                <a:latin typeface="Times New Roman" panose="02020603050405020304" pitchFamily="18" charset="0"/>
                <a:cs typeface="Times New Roman" panose="02020603050405020304" pitchFamily="18" charset="0"/>
              </a:rPr>
              <a:t>Adjusting ion beam energy – 1 mm </a:t>
            </a:r>
            <a:r>
              <a:rPr lang="en-US" sz="1350" dirty="0" err="1">
                <a:latin typeface="Times New Roman" panose="02020603050405020304" pitchFamily="18" charset="0"/>
                <a:cs typeface="Times New Roman" panose="02020603050405020304" pitchFamily="18" charset="0"/>
              </a:rPr>
              <a:t>x</a:t>
            </a:r>
            <a:r>
              <a:rPr lang="en-US" sz="1350" baseline="-25000" dirty="0" err="1">
                <a:latin typeface="Times New Roman" panose="02020603050405020304" pitchFamily="18" charset="0"/>
                <a:cs typeface="Times New Roman" panose="02020603050405020304" pitchFamily="18" charset="0"/>
              </a:rPr>
              <a:t>mean</a:t>
            </a:r>
            <a:r>
              <a:rPr lang="en-US" sz="1350" dirty="0">
                <a:latin typeface="Times New Roman" panose="02020603050405020304" pitchFamily="18" charset="0"/>
                <a:cs typeface="Times New Roman" panose="02020603050405020304" pitchFamily="18" charset="0"/>
              </a:rPr>
              <a:t> corresponds to 0.1% change in the ion beam energy.</a:t>
            </a:r>
          </a:p>
        </p:txBody>
      </p:sp>
      <p:sp>
        <p:nvSpPr>
          <p:cNvPr id="22" name="TextBox 21">
            <a:extLst>
              <a:ext uri="{FF2B5EF4-FFF2-40B4-BE49-F238E27FC236}">
                <a16:creationId xmlns:a16="http://schemas.microsoft.com/office/drawing/2014/main" id="{304C1324-43D4-AD4C-8BEB-ADF683BEFEE5}"/>
              </a:ext>
            </a:extLst>
          </p:cNvPr>
          <p:cNvSpPr txBox="1"/>
          <p:nvPr/>
        </p:nvSpPr>
        <p:spPr>
          <a:xfrm flipH="1">
            <a:off x="1377426" y="3570461"/>
            <a:ext cx="6496576" cy="1015663"/>
          </a:xfrm>
          <a:prstGeom prst="rect">
            <a:avLst/>
          </a:prstGeom>
          <a:noFill/>
        </p:spPr>
        <p:txBody>
          <a:bodyPr wrap="square" rtlCol="0">
            <a:spAutoFit/>
          </a:bodyPr>
          <a:lstStyle/>
          <a:p>
            <a:pPr marL="214313" indent="-214313">
              <a:buFont typeface="Wingdings" pitchFamily="2" charset="2"/>
              <a:buChar char="Ø"/>
            </a:pPr>
            <a:r>
              <a:rPr lang="en-US" sz="1200" dirty="0">
                <a:solidFill>
                  <a:srgbClr val="009051"/>
                </a:solidFill>
                <a:latin typeface="Times New Roman" panose="02020603050405020304" pitchFamily="18" charset="0"/>
                <a:cs typeface="Times New Roman" panose="02020603050405020304" pitchFamily="18" charset="0"/>
              </a:rPr>
              <a:t>There was no attempt of improving regular non-magnetized electron cooling – we used the lattice optimized for PCA CeC -  and the best electron cooling rate was ~ 100 hours.  It is consistent with  cooling rate estimation made by Dmitry Kayran and 90 hours cooling rate simulated by He Zhao</a:t>
            </a:r>
          </a:p>
          <a:p>
            <a:pPr marL="214313" indent="-214313">
              <a:buFont typeface="Wingdings" pitchFamily="2" charset="2"/>
              <a:buChar char="Ø"/>
            </a:pPr>
            <a:r>
              <a:rPr lang="en-US" sz="1200" dirty="0">
                <a:latin typeface="Times New Roman" panose="02020603050405020304" pitchFamily="18" charset="0"/>
                <a:cs typeface="Times New Roman" panose="02020603050405020304" pitchFamily="18" charset="0"/>
              </a:rPr>
              <a:t>There is one exception – on the 4</a:t>
            </a:r>
            <a:r>
              <a:rPr lang="en-US" sz="1200" baseline="30000" dirty="0">
                <a:latin typeface="Times New Roman" panose="02020603050405020304" pitchFamily="18" charset="0"/>
                <a:cs typeface="Times New Roman" panose="02020603050405020304" pitchFamily="18" charset="0"/>
              </a:rPr>
              <a:t>th</a:t>
            </a:r>
            <a:r>
              <a:rPr lang="en-US" sz="1200" dirty="0">
                <a:latin typeface="Times New Roman" panose="02020603050405020304" pitchFamily="18" charset="0"/>
                <a:cs typeface="Times New Roman" panose="02020603050405020304" pitchFamily="18" charset="0"/>
              </a:rPr>
              <a:t> of July CeC evening shift we observed cooling rate of 16 hours: this event is possibly a first indication of the CeC cooling, but it is not conclusive </a:t>
            </a:r>
          </a:p>
        </p:txBody>
      </p:sp>
    </p:spTree>
    <p:extLst>
      <p:ext uri="{BB962C8B-B14F-4D97-AF65-F5344CB8AC3E}">
        <p14:creationId xmlns:p14="http://schemas.microsoft.com/office/powerpoint/2010/main" val="1059738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a:extLst>
              <a:ext uri="{FF2B5EF4-FFF2-40B4-BE49-F238E27FC236}">
                <a16:creationId xmlns:a16="http://schemas.microsoft.com/office/drawing/2014/main" id="{92667C25-433A-F146-9FDD-903656A8BAB1}"/>
              </a:ext>
            </a:extLst>
          </p:cNvPr>
          <p:cNvSpPr>
            <a:spLocks noChangeArrowheads="1"/>
          </p:cNvSpPr>
          <p:nvPr/>
        </p:nvSpPr>
        <p:spPr bwMode="auto">
          <a:xfrm>
            <a:off x="1143001" y="107962"/>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dirty="0"/>
          </a:p>
        </p:txBody>
      </p:sp>
      <p:sp>
        <p:nvSpPr>
          <p:cNvPr id="25" name="Oval 24">
            <a:extLst>
              <a:ext uri="{FF2B5EF4-FFF2-40B4-BE49-F238E27FC236}">
                <a16:creationId xmlns:a16="http://schemas.microsoft.com/office/drawing/2014/main" id="{656F2BED-DD62-3642-AF6A-7ED679D93ED4}"/>
              </a:ext>
            </a:extLst>
          </p:cNvPr>
          <p:cNvSpPr/>
          <p:nvPr/>
        </p:nvSpPr>
        <p:spPr>
          <a:xfrm>
            <a:off x="1545905" y="2148733"/>
            <a:ext cx="314325" cy="272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6" name="Oval 25">
            <a:extLst>
              <a:ext uri="{FF2B5EF4-FFF2-40B4-BE49-F238E27FC236}">
                <a16:creationId xmlns:a16="http://schemas.microsoft.com/office/drawing/2014/main" id="{B9020F33-5C25-1A40-8055-6FDB68DE7ACE}"/>
              </a:ext>
            </a:extLst>
          </p:cNvPr>
          <p:cNvSpPr/>
          <p:nvPr/>
        </p:nvSpPr>
        <p:spPr>
          <a:xfrm>
            <a:off x="1657823" y="2099626"/>
            <a:ext cx="404813" cy="390130"/>
          </a:xfrm>
          <a:prstGeom prst="ellipse">
            <a:avLst/>
          </a:prstGeom>
          <a:solidFill>
            <a:srgbClr val="FF0000">
              <a:alpha val="67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27" name="Picture 26">
            <a:extLst>
              <a:ext uri="{FF2B5EF4-FFF2-40B4-BE49-F238E27FC236}">
                <a16:creationId xmlns:a16="http://schemas.microsoft.com/office/drawing/2014/main" id="{2A952FC5-350F-F442-A703-FA3FCD41F49B}"/>
              </a:ext>
            </a:extLst>
          </p:cNvPr>
          <p:cNvPicPr/>
          <p:nvPr/>
        </p:nvPicPr>
        <p:blipFill>
          <a:blip r:embed="rId2" cstate="screen">
            <a:extLst>
              <a:ext uri="{28A0092B-C50C-407E-A947-70E740481C1C}">
                <a14:useLocalDpi xmlns:a14="http://schemas.microsoft.com/office/drawing/2010/main"/>
              </a:ext>
            </a:extLst>
          </a:blip>
          <a:srcRect/>
          <a:stretch>
            <a:fillRect/>
          </a:stretch>
        </p:blipFill>
        <p:spPr bwMode="auto">
          <a:xfrm>
            <a:off x="2070745" y="609274"/>
            <a:ext cx="1622588" cy="1048637"/>
          </a:xfrm>
          <a:prstGeom prst="rect">
            <a:avLst/>
          </a:prstGeom>
          <a:noFill/>
          <a:ln>
            <a:noFill/>
          </a:ln>
        </p:spPr>
      </p:pic>
      <p:pic>
        <p:nvPicPr>
          <p:cNvPr id="28" name="Picture 27">
            <a:extLst>
              <a:ext uri="{FF2B5EF4-FFF2-40B4-BE49-F238E27FC236}">
                <a16:creationId xmlns:a16="http://schemas.microsoft.com/office/drawing/2014/main" id="{75F05A93-3DE1-D242-8B6B-EC798B82407E}"/>
              </a:ext>
            </a:extLst>
          </p:cNvPr>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81374" y="1695586"/>
            <a:ext cx="1500188" cy="1073972"/>
          </a:xfrm>
          <a:prstGeom prst="rect">
            <a:avLst/>
          </a:prstGeom>
          <a:noFill/>
          <a:ln>
            <a:noFill/>
          </a:ln>
        </p:spPr>
      </p:pic>
      <p:sp>
        <p:nvSpPr>
          <p:cNvPr id="29" name="Rectangle 28">
            <a:extLst>
              <a:ext uri="{FF2B5EF4-FFF2-40B4-BE49-F238E27FC236}">
                <a16:creationId xmlns:a16="http://schemas.microsoft.com/office/drawing/2014/main" id="{5A019A11-155B-6A4D-B794-5B44D0645BE0}"/>
              </a:ext>
            </a:extLst>
          </p:cNvPr>
          <p:cNvSpPr/>
          <p:nvPr/>
        </p:nvSpPr>
        <p:spPr>
          <a:xfrm>
            <a:off x="1216819" y="1530002"/>
            <a:ext cx="1183959" cy="507831"/>
          </a:xfrm>
          <a:prstGeom prst="rect">
            <a:avLst/>
          </a:prstGeom>
        </p:spPr>
        <p:txBody>
          <a:bodyPr wrap="square">
            <a:spAutoFit/>
          </a:bodyPr>
          <a:lstStyle/>
          <a:p>
            <a:pPr algn="ctr"/>
            <a:r>
              <a:rPr lang="en-US" sz="900" dirty="0">
                <a:latin typeface="Times New Roman" panose="02020603050405020304" pitchFamily="18" charset="0"/>
                <a:ea typeface="Times New Roman" panose="02020603050405020304" pitchFamily="18" charset="0"/>
              </a:rPr>
              <a:t>Δ</a:t>
            </a:r>
            <a:r>
              <a:rPr lang="en-US" sz="900" i="1" dirty="0">
                <a:latin typeface="Times New Roman" panose="02020603050405020304" pitchFamily="18" charset="0"/>
                <a:ea typeface="Times New Roman" panose="02020603050405020304" pitchFamily="18" charset="0"/>
              </a:rPr>
              <a:t>x = </a:t>
            </a:r>
            <a:r>
              <a:rPr lang="en-US" sz="900" dirty="0">
                <a:latin typeface="Times New Roman" panose="02020603050405020304" pitchFamily="18" charset="0"/>
                <a:ea typeface="Times New Roman" panose="02020603050405020304" pitchFamily="18" charset="0"/>
              </a:rPr>
              <a:t>0.75σ</a:t>
            </a:r>
            <a:r>
              <a:rPr lang="en-US" sz="900" baseline="-25000" dirty="0">
                <a:latin typeface="Times New Roman" panose="02020603050405020304" pitchFamily="18" charset="0"/>
                <a:ea typeface="Times New Roman" panose="02020603050405020304" pitchFamily="18" charset="0"/>
              </a:rPr>
              <a:t>x</a:t>
            </a:r>
            <a:r>
              <a:rPr lang="en-US" sz="900" dirty="0">
                <a:latin typeface="Times New Roman" panose="02020603050405020304" pitchFamily="18" charset="0"/>
                <a:ea typeface="Times New Roman" panose="02020603050405020304" pitchFamily="18" charset="0"/>
              </a:rPr>
              <a:t> </a:t>
            </a:r>
          </a:p>
          <a:p>
            <a:pPr algn="ctr"/>
            <a:r>
              <a:rPr lang="en-US" sz="900" dirty="0">
                <a:latin typeface="Times New Roman" panose="02020603050405020304" pitchFamily="18" charset="0"/>
                <a:ea typeface="Times New Roman" panose="02020603050405020304" pitchFamily="18" charset="0"/>
              </a:rPr>
              <a:t>zero energy kick at 0.4σ</a:t>
            </a:r>
            <a:r>
              <a:rPr lang="en-US" sz="900" baseline="-25000" dirty="0">
                <a:latin typeface="Times New Roman" panose="02020603050405020304" pitchFamily="18" charset="0"/>
                <a:ea typeface="Times New Roman" panose="02020603050405020304" pitchFamily="18" charset="0"/>
              </a:rPr>
              <a:t>δ</a:t>
            </a:r>
            <a:r>
              <a:rPr lang="en-US" sz="900" dirty="0">
                <a:latin typeface="Times New Roman" panose="02020603050405020304" pitchFamily="18" charset="0"/>
                <a:ea typeface="Times New Roman" panose="02020603050405020304" pitchFamily="18" charset="0"/>
              </a:rPr>
              <a:t> </a:t>
            </a:r>
            <a:endParaRPr lang="en-US" sz="900" dirty="0"/>
          </a:p>
        </p:txBody>
      </p:sp>
      <p:sp>
        <p:nvSpPr>
          <p:cNvPr id="40" name="Oval 39">
            <a:extLst>
              <a:ext uri="{FF2B5EF4-FFF2-40B4-BE49-F238E27FC236}">
                <a16:creationId xmlns:a16="http://schemas.microsoft.com/office/drawing/2014/main" id="{7C3299F7-AEF0-E448-9C8C-4F34A281B277}"/>
              </a:ext>
            </a:extLst>
          </p:cNvPr>
          <p:cNvSpPr/>
          <p:nvPr/>
        </p:nvSpPr>
        <p:spPr>
          <a:xfrm>
            <a:off x="1568766" y="782244"/>
            <a:ext cx="314325" cy="272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1" name="Oval 40">
            <a:extLst>
              <a:ext uri="{FF2B5EF4-FFF2-40B4-BE49-F238E27FC236}">
                <a16:creationId xmlns:a16="http://schemas.microsoft.com/office/drawing/2014/main" id="{1E0D6581-42CE-2C4B-9BA7-91FD645A208A}"/>
              </a:ext>
            </a:extLst>
          </p:cNvPr>
          <p:cNvSpPr/>
          <p:nvPr/>
        </p:nvSpPr>
        <p:spPr>
          <a:xfrm>
            <a:off x="1523522" y="733137"/>
            <a:ext cx="404813" cy="390130"/>
          </a:xfrm>
          <a:prstGeom prst="ellipse">
            <a:avLst/>
          </a:prstGeom>
          <a:solidFill>
            <a:srgbClr val="FF0000">
              <a:alpha val="67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8" name="Down Arrow 37">
            <a:extLst>
              <a:ext uri="{FF2B5EF4-FFF2-40B4-BE49-F238E27FC236}">
                <a16:creationId xmlns:a16="http://schemas.microsoft.com/office/drawing/2014/main" id="{975C1BA1-78EB-FC4D-B082-F85E97FF454C}"/>
              </a:ext>
            </a:extLst>
          </p:cNvPr>
          <p:cNvSpPr/>
          <p:nvPr/>
        </p:nvSpPr>
        <p:spPr>
          <a:xfrm>
            <a:off x="2362438" y="1461820"/>
            <a:ext cx="318610" cy="4429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Rectangle 38">
            <a:extLst>
              <a:ext uri="{FF2B5EF4-FFF2-40B4-BE49-F238E27FC236}">
                <a16:creationId xmlns:a16="http://schemas.microsoft.com/office/drawing/2014/main" id="{15AAA151-6CF4-A044-A01B-F1ECBA8F4DAC}"/>
              </a:ext>
            </a:extLst>
          </p:cNvPr>
          <p:cNvSpPr/>
          <p:nvPr/>
        </p:nvSpPr>
        <p:spPr>
          <a:xfrm>
            <a:off x="5422347" y="813778"/>
            <a:ext cx="2021441" cy="461665"/>
          </a:xfrm>
          <a:prstGeom prst="rect">
            <a:avLst/>
          </a:prstGeom>
        </p:spPr>
        <p:txBody>
          <a:bodyPr wrap="square">
            <a:spAutoFit/>
          </a:bodyPr>
          <a:lstStyle/>
          <a:p>
            <a:pPr algn="ctr"/>
            <a:r>
              <a:rPr lang="en-US" sz="1200" dirty="0">
                <a:solidFill>
                  <a:srgbClr val="FF0000"/>
                </a:solidFill>
                <a:latin typeface="Times New Roman" panose="02020603050405020304" pitchFamily="18" charset="0"/>
                <a:ea typeface="Times New Roman" panose="02020603050405020304" pitchFamily="18" charset="0"/>
              </a:rPr>
              <a:t>Wrong  sign of displacement  Δ</a:t>
            </a:r>
            <a:r>
              <a:rPr lang="en-US" sz="1200" i="1" dirty="0">
                <a:solidFill>
                  <a:srgbClr val="FF0000"/>
                </a:solidFill>
                <a:latin typeface="Times New Roman" panose="02020603050405020304" pitchFamily="18" charset="0"/>
                <a:ea typeface="Times New Roman" panose="02020603050405020304" pitchFamily="18" charset="0"/>
              </a:rPr>
              <a:t>x = -</a:t>
            </a:r>
            <a:r>
              <a:rPr lang="en-US" sz="1200" dirty="0">
                <a:solidFill>
                  <a:srgbClr val="FF0000"/>
                </a:solidFill>
                <a:latin typeface="Times New Roman" panose="02020603050405020304" pitchFamily="18" charset="0"/>
                <a:ea typeface="Times New Roman" panose="02020603050405020304" pitchFamily="18" charset="0"/>
              </a:rPr>
              <a:t>0.75σ</a:t>
            </a:r>
            <a:r>
              <a:rPr lang="en-US" sz="1200" baseline="-25000" dirty="0">
                <a:solidFill>
                  <a:srgbClr val="FF0000"/>
                </a:solidFill>
                <a:latin typeface="Times New Roman" panose="02020603050405020304" pitchFamily="18" charset="0"/>
                <a:ea typeface="Times New Roman" panose="02020603050405020304" pitchFamily="18" charset="0"/>
              </a:rPr>
              <a:t>x</a:t>
            </a:r>
            <a:r>
              <a:rPr lang="en-US" sz="1200" dirty="0">
                <a:solidFill>
                  <a:srgbClr val="FF0000"/>
                </a:solidFill>
              </a:rPr>
              <a:t> </a:t>
            </a:r>
          </a:p>
        </p:txBody>
      </p:sp>
      <p:pic>
        <p:nvPicPr>
          <p:cNvPr id="72735" name="Picture 201">
            <a:extLst>
              <a:ext uri="{FF2B5EF4-FFF2-40B4-BE49-F238E27FC236}">
                <a16:creationId xmlns:a16="http://schemas.microsoft.com/office/drawing/2014/main" id="{6201AEEF-1952-E846-ABFF-C3D2DF2932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2062" y="2956058"/>
            <a:ext cx="1457325" cy="889960"/>
          </a:xfrm>
          <a:prstGeom prst="rect">
            <a:avLst/>
          </a:prstGeom>
          <a:noFill/>
          <a:extLst>
            <a:ext uri="{909E8E84-426E-40DD-AFC4-6F175D3DCCD1}">
              <a14:hiddenFill xmlns:a14="http://schemas.microsoft.com/office/drawing/2010/main">
                <a:solidFill>
                  <a:srgbClr val="FFFFFF"/>
                </a:solidFill>
              </a14:hiddenFill>
            </a:ext>
          </a:extLst>
        </p:spPr>
      </p:pic>
      <p:pic>
        <p:nvPicPr>
          <p:cNvPr id="72734" name="Picture 202">
            <a:extLst>
              <a:ext uri="{FF2B5EF4-FFF2-40B4-BE49-F238E27FC236}">
                <a16:creationId xmlns:a16="http://schemas.microsoft.com/office/drawing/2014/main" id="{8790AAE8-6AF8-CC4A-AFED-16110CF62E8E}"/>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9898" y="2956057"/>
            <a:ext cx="1457325" cy="890588"/>
          </a:xfrm>
          <a:prstGeom prst="rect">
            <a:avLst/>
          </a:prstGeom>
          <a:noFill/>
          <a:extLst>
            <a:ext uri="{909E8E84-426E-40DD-AFC4-6F175D3DCCD1}">
              <a14:hiddenFill xmlns:a14="http://schemas.microsoft.com/office/drawing/2010/main">
                <a:solidFill>
                  <a:srgbClr val="FFFFFF"/>
                </a:solidFill>
              </a14:hiddenFill>
            </a:ext>
          </a:extLst>
        </p:spPr>
      </p:pic>
      <p:sp>
        <p:nvSpPr>
          <p:cNvPr id="49" name="Rectangle 32">
            <a:extLst>
              <a:ext uri="{FF2B5EF4-FFF2-40B4-BE49-F238E27FC236}">
                <a16:creationId xmlns:a16="http://schemas.microsoft.com/office/drawing/2014/main" id="{4A0303FB-0880-8B4D-8E08-DBD3853CFDDA}"/>
              </a:ext>
            </a:extLst>
          </p:cNvPr>
          <p:cNvSpPr>
            <a:spLocks noChangeArrowheads="1"/>
          </p:cNvSpPr>
          <p:nvPr/>
        </p:nvSpPr>
        <p:spPr bwMode="auto">
          <a:xfrm>
            <a:off x="1143001" y="279412"/>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dirty="0"/>
          </a:p>
        </p:txBody>
      </p:sp>
      <p:sp>
        <p:nvSpPr>
          <p:cNvPr id="50" name="Rectangle 33">
            <a:extLst>
              <a:ext uri="{FF2B5EF4-FFF2-40B4-BE49-F238E27FC236}">
                <a16:creationId xmlns:a16="http://schemas.microsoft.com/office/drawing/2014/main" id="{20345E71-2F57-3D45-8109-A37EB910C7EF}"/>
              </a:ext>
            </a:extLst>
          </p:cNvPr>
          <p:cNvSpPr>
            <a:spLocks noChangeArrowheads="1"/>
          </p:cNvSpPr>
          <p:nvPr/>
        </p:nvSpPr>
        <p:spPr bwMode="auto">
          <a:xfrm>
            <a:off x="4239858" y="1590387"/>
            <a:ext cx="66428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n-US" altLang="en-US" sz="900" dirty="0">
                <a:latin typeface="Arial" panose="020B0604020202020204" pitchFamily="34" charset="0"/>
                <a:ea typeface="Times New Roman" panose="02020603050405020304" pitchFamily="18" charset="0"/>
              </a:rPr>
              <a:t>	</a:t>
            </a:r>
            <a:endParaRPr lang="en-US" altLang="en-US" sz="1350" dirty="0">
              <a:latin typeface="Arial" panose="020B0604020202020204" pitchFamily="34" charset="0"/>
            </a:endParaRPr>
          </a:p>
        </p:txBody>
      </p:sp>
      <p:pic>
        <p:nvPicPr>
          <p:cNvPr id="61" name="Picture 60">
            <a:extLst>
              <a:ext uri="{FF2B5EF4-FFF2-40B4-BE49-F238E27FC236}">
                <a16:creationId xmlns:a16="http://schemas.microsoft.com/office/drawing/2014/main" id="{D79EE305-01D3-E744-B8C1-3A943785D831}"/>
              </a:ext>
            </a:extLst>
          </p:cNvPr>
          <p:cNvPicPr/>
          <p:nvPr/>
        </p:nvPicPr>
        <p:blipFill>
          <a:blip r:embed="rId6">
            <a:extLst>
              <a:ext uri="{28A0092B-C50C-407E-A947-70E740481C1C}">
                <a14:useLocalDpi xmlns:a14="http://schemas.microsoft.com/office/drawing/2010/main"/>
              </a:ext>
            </a:extLst>
          </a:blip>
          <a:srcRect/>
          <a:stretch>
            <a:fillRect/>
          </a:stretch>
        </p:blipFill>
        <p:spPr bwMode="auto">
          <a:xfrm>
            <a:off x="1272062" y="4201271"/>
            <a:ext cx="1457325" cy="914876"/>
          </a:xfrm>
          <a:prstGeom prst="rect">
            <a:avLst/>
          </a:prstGeom>
          <a:noFill/>
          <a:ln>
            <a:noFill/>
          </a:ln>
        </p:spPr>
      </p:pic>
      <p:sp>
        <p:nvSpPr>
          <p:cNvPr id="51" name="Rectangle 50">
            <a:extLst>
              <a:ext uri="{FF2B5EF4-FFF2-40B4-BE49-F238E27FC236}">
                <a16:creationId xmlns:a16="http://schemas.microsoft.com/office/drawing/2014/main" id="{8BEA6F5B-59D3-EF41-96D6-8D893FC9C4AD}"/>
              </a:ext>
            </a:extLst>
          </p:cNvPr>
          <p:cNvSpPr/>
          <p:nvPr/>
        </p:nvSpPr>
        <p:spPr>
          <a:xfrm>
            <a:off x="1143000" y="2627473"/>
            <a:ext cx="494046" cy="300082"/>
          </a:xfrm>
          <a:prstGeom prst="rect">
            <a:avLst/>
          </a:prstGeom>
        </p:spPr>
        <p:txBody>
          <a:bodyPr wrap="none">
            <a:spAutoFit/>
          </a:bodyPr>
          <a:lstStyle/>
          <a:p>
            <a:r>
              <a:rPr lang="en-US" sz="1350" i="1" dirty="0">
                <a:latin typeface="Times New Roman" panose="02020603050405020304" pitchFamily="18" charset="0"/>
                <a:ea typeface="Times New Roman" panose="02020603050405020304" pitchFamily="18" charset="0"/>
              </a:rPr>
              <a:t>x/σ</a:t>
            </a:r>
            <a:r>
              <a:rPr lang="en-US" sz="1350" i="1" baseline="-25000" dirty="0">
                <a:latin typeface="Times New Roman" panose="02020603050405020304" pitchFamily="18" charset="0"/>
                <a:ea typeface="Times New Roman" panose="02020603050405020304" pitchFamily="18" charset="0"/>
              </a:rPr>
              <a:t>x</a:t>
            </a:r>
            <a:r>
              <a:rPr lang="en-US" sz="1350" dirty="0"/>
              <a:t> </a:t>
            </a:r>
          </a:p>
        </p:txBody>
      </p:sp>
      <p:sp>
        <p:nvSpPr>
          <p:cNvPr id="63" name="Rectangle 62">
            <a:extLst>
              <a:ext uri="{FF2B5EF4-FFF2-40B4-BE49-F238E27FC236}">
                <a16:creationId xmlns:a16="http://schemas.microsoft.com/office/drawing/2014/main" id="{1BBADE51-A4EE-F44D-98CE-7395120D6CF0}"/>
              </a:ext>
            </a:extLst>
          </p:cNvPr>
          <p:cNvSpPr/>
          <p:nvPr/>
        </p:nvSpPr>
        <p:spPr>
          <a:xfrm>
            <a:off x="1167286" y="3871810"/>
            <a:ext cx="494046" cy="300082"/>
          </a:xfrm>
          <a:prstGeom prst="rect">
            <a:avLst/>
          </a:prstGeom>
        </p:spPr>
        <p:txBody>
          <a:bodyPr wrap="none">
            <a:spAutoFit/>
          </a:bodyPr>
          <a:lstStyle/>
          <a:p>
            <a:r>
              <a:rPr lang="en-US" sz="1350" i="1" dirty="0">
                <a:latin typeface="Times New Roman" panose="02020603050405020304" pitchFamily="18" charset="0"/>
                <a:ea typeface="Times New Roman" panose="02020603050405020304" pitchFamily="18" charset="0"/>
              </a:rPr>
              <a:t>x/σ</a:t>
            </a:r>
            <a:r>
              <a:rPr lang="en-US" sz="1350" i="1" baseline="-25000" dirty="0">
                <a:latin typeface="Times New Roman" panose="02020603050405020304" pitchFamily="18" charset="0"/>
                <a:ea typeface="Times New Roman" panose="02020603050405020304" pitchFamily="18" charset="0"/>
              </a:rPr>
              <a:t>x</a:t>
            </a:r>
            <a:r>
              <a:rPr lang="en-US" sz="1350" dirty="0"/>
              <a:t> </a:t>
            </a:r>
          </a:p>
        </p:txBody>
      </p:sp>
      <p:pic>
        <p:nvPicPr>
          <p:cNvPr id="64" name="Picture 63">
            <a:extLst>
              <a:ext uri="{FF2B5EF4-FFF2-40B4-BE49-F238E27FC236}">
                <a16:creationId xmlns:a16="http://schemas.microsoft.com/office/drawing/2014/main" id="{C2C03BA9-303B-C24A-945B-59B2A64EA9AE}"/>
              </a:ext>
            </a:extLst>
          </p:cNvPr>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3019898" y="4193565"/>
            <a:ext cx="1457325" cy="914876"/>
          </a:xfrm>
          <a:prstGeom prst="rect">
            <a:avLst/>
          </a:prstGeom>
          <a:noFill/>
          <a:ln>
            <a:noFill/>
          </a:ln>
        </p:spPr>
      </p:pic>
      <p:sp>
        <p:nvSpPr>
          <p:cNvPr id="52" name="Rectangle 51">
            <a:extLst>
              <a:ext uri="{FF2B5EF4-FFF2-40B4-BE49-F238E27FC236}">
                <a16:creationId xmlns:a16="http://schemas.microsoft.com/office/drawing/2014/main" id="{15DFDFAF-F216-6E4A-866B-67AAD45DDCAC}"/>
              </a:ext>
            </a:extLst>
          </p:cNvPr>
          <p:cNvSpPr/>
          <p:nvPr/>
        </p:nvSpPr>
        <p:spPr>
          <a:xfrm>
            <a:off x="2922924" y="2709238"/>
            <a:ext cx="502061" cy="300082"/>
          </a:xfrm>
          <a:prstGeom prst="rect">
            <a:avLst/>
          </a:prstGeom>
        </p:spPr>
        <p:txBody>
          <a:bodyPr wrap="none">
            <a:spAutoFit/>
          </a:bodyPr>
          <a:lstStyle/>
          <a:p>
            <a:r>
              <a:rPr lang="en-US" sz="1350" dirty="0">
                <a:latin typeface="Times New Roman" panose="02020603050405020304" pitchFamily="18" charset="0"/>
                <a:ea typeface="Times New Roman" panose="02020603050405020304" pitchFamily="18" charset="0"/>
              </a:rPr>
              <a:t>δ</a:t>
            </a:r>
            <a:r>
              <a:rPr lang="en-US" sz="1350" i="1" dirty="0">
                <a:latin typeface="Times New Roman" panose="02020603050405020304" pitchFamily="18" charset="0"/>
                <a:ea typeface="Times New Roman" panose="02020603050405020304" pitchFamily="18" charset="0"/>
              </a:rPr>
              <a:t>/σ</a:t>
            </a:r>
            <a:r>
              <a:rPr lang="en-US" sz="1350" baseline="-25000" dirty="0">
                <a:latin typeface="Times New Roman" panose="02020603050405020304" pitchFamily="18" charset="0"/>
                <a:ea typeface="Times New Roman" panose="02020603050405020304" pitchFamily="18" charset="0"/>
              </a:rPr>
              <a:t>δ</a:t>
            </a:r>
            <a:r>
              <a:rPr lang="en-US" sz="1350" dirty="0"/>
              <a:t> </a:t>
            </a:r>
          </a:p>
        </p:txBody>
      </p:sp>
      <p:sp>
        <p:nvSpPr>
          <p:cNvPr id="66" name="Rectangle 65">
            <a:extLst>
              <a:ext uri="{FF2B5EF4-FFF2-40B4-BE49-F238E27FC236}">
                <a16:creationId xmlns:a16="http://schemas.microsoft.com/office/drawing/2014/main" id="{91160072-3F9F-EB40-AAF0-9C4D0D383AF2}"/>
              </a:ext>
            </a:extLst>
          </p:cNvPr>
          <p:cNvSpPr/>
          <p:nvPr/>
        </p:nvSpPr>
        <p:spPr>
          <a:xfrm>
            <a:off x="2870537" y="3863989"/>
            <a:ext cx="502061" cy="300082"/>
          </a:xfrm>
          <a:prstGeom prst="rect">
            <a:avLst/>
          </a:prstGeom>
        </p:spPr>
        <p:txBody>
          <a:bodyPr wrap="none">
            <a:spAutoFit/>
          </a:bodyPr>
          <a:lstStyle/>
          <a:p>
            <a:r>
              <a:rPr lang="en-US" sz="1350" dirty="0">
                <a:latin typeface="Times New Roman" panose="02020603050405020304" pitchFamily="18" charset="0"/>
                <a:ea typeface="Times New Roman" panose="02020603050405020304" pitchFamily="18" charset="0"/>
              </a:rPr>
              <a:t>δ</a:t>
            </a:r>
            <a:r>
              <a:rPr lang="en-US" sz="1350" i="1" dirty="0">
                <a:latin typeface="Times New Roman" panose="02020603050405020304" pitchFamily="18" charset="0"/>
                <a:ea typeface="Times New Roman" panose="02020603050405020304" pitchFamily="18" charset="0"/>
              </a:rPr>
              <a:t>/σ</a:t>
            </a:r>
            <a:r>
              <a:rPr lang="en-US" sz="1350" baseline="-25000" dirty="0">
                <a:latin typeface="Times New Roman" panose="02020603050405020304" pitchFamily="18" charset="0"/>
                <a:ea typeface="Times New Roman" panose="02020603050405020304" pitchFamily="18" charset="0"/>
              </a:rPr>
              <a:t>δ</a:t>
            </a:r>
            <a:r>
              <a:rPr lang="en-US" sz="1350" dirty="0"/>
              <a:t> </a:t>
            </a:r>
          </a:p>
        </p:txBody>
      </p:sp>
      <p:cxnSp>
        <p:nvCxnSpPr>
          <p:cNvPr id="54" name="Straight Connector 53">
            <a:extLst>
              <a:ext uri="{FF2B5EF4-FFF2-40B4-BE49-F238E27FC236}">
                <a16:creationId xmlns:a16="http://schemas.microsoft.com/office/drawing/2014/main" id="{D0AA1673-090C-3A4C-ADD4-CAC14B2D248D}"/>
              </a:ext>
            </a:extLst>
          </p:cNvPr>
          <p:cNvCxnSpPr/>
          <p:nvPr/>
        </p:nvCxnSpPr>
        <p:spPr>
          <a:xfrm flipH="1">
            <a:off x="4850903" y="688364"/>
            <a:ext cx="0" cy="462417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69" name="Picture 68">
            <a:extLst>
              <a:ext uri="{FF2B5EF4-FFF2-40B4-BE49-F238E27FC236}">
                <a16:creationId xmlns:a16="http://schemas.microsoft.com/office/drawing/2014/main" id="{81E239FA-C2F2-BD4E-836B-49605F7C209D}"/>
              </a:ext>
            </a:extLst>
          </p:cNvPr>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4960319" y="1530002"/>
            <a:ext cx="1457325" cy="866299"/>
          </a:xfrm>
          <a:prstGeom prst="rect">
            <a:avLst/>
          </a:prstGeom>
          <a:noFill/>
          <a:ln>
            <a:noFill/>
          </a:ln>
        </p:spPr>
      </p:pic>
      <p:pic>
        <p:nvPicPr>
          <p:cNvPr id="70" name="Picture 69">
            <a:extLst>
              <a:ext uri="{FF2B5EF4-FFF2-40B4-BE49-F238E27FC236}">
                <a16:creationId xmlns:a16="http://schemas.microsoft.com/office/drawing/2014/main" id="{DD54A82E-D415-4840-A61F-8BC5934E8B7A}"/>
              </a:ext>
            </a:extLst>
          </p:cNvPr>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6484421" y="1517857"/>
            <a:ext cx="1457325" cy="890588"/>
          </a:xfrm>
          <a:prstGeom prst="rect">
            <a:avLst/>
          </a:prstGeom>
          <a:noFill/>
          <a:ln>
            <a:noFill/>
          </a:ln>
        </p:spPr>
      </p:pic>
      <p:pic>
        <p:nvPicPr>
          <p:cNvPr id="71" name="Picture 70">
            <a:extLst>
              <a:ext uri="{FF2B5EF4-FFF2-40B4-BE49-F238E27FC236}">
                <a16:creationId xmlns:a16="http://schemas.microsoft.com/office/drawing/2014/main" id="{BB3D68C1-4761-DD49-8A4F-66913423CA64}"/>
              </a:ext>
            </a:extLst>
          </p:cNvPr>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17643" y="2925965"/>
            <a:ext cx="1500188" cy="1073972"/>
          </a:xfrm>
          <a:prstGeom prst="rect">
            <a:avLst/>
          </a:prstGeom>
          <a:noFill/>
          <a:ln>
            <a:noFill/>
          </a:ln>
        </p:spPr>
      </p:pic>
      <p:sp>
        <p:nvSpPr>
          <p:cNvPr id="72" name="Down Arrow 71">
            <a:extLst>
              <a:ext uri="{FF2B5EF4-FFF2-40B4-BE49-F238E27FC236}">
                <a16:creationId xmlns:a16="http://schemas.microsoft.com/office/drawing/2014/main" id="{14C4E9EF-5B37-7C46-AED5-558B4CAA2A9E}"/>
              </a:ext>
            </a:extLst>
          </p:cNvPr>
          <p:cNvSpPr/>
          <p:nvPr/>
        </p:nvSpPr>
        <p:spPr>
          <a:xfrm>
            <a:off x="7405453" y="3197315"/>
            <a:ext cx="207644" cy="32115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6" name="Rectangle 55">
            <a:extLst>
              <a:ext uri="{FF2B5EF4-FFF2-40B4-BE49-F238E27FC236}">
                <a16:creationId xmlns:a16="http://schemas.microsoft.com/office/drawing/2014/main" id="{11DFE1B4-2DD0-AA4A-B0D3-5CDBA3E78426}"/>
              </a:ext>
            </a:extLst>
          </p:cNvPr>
          <p:cNvSpPr/>
          <p:nvPr/>
        </p:nvSpPr>
        <p:spPr>
          <a:xfrm>
            <a:off x="4978584" y="2709683"/>
            <a:ext cx="2883868" cy="253916"/>
          </a:xfrm>
          <a:prstGeom prst="rect">
            <a:avLst/>
          </a:prstGeom>
        </p:spPr>
        <p:txBody>
          <a:bodyPr wrap="square">
            <a:spAutoFit/>
          </a:bodyPr>
          <a:lstStyle/>
          <a:p>
            <a:r>
              <a:rPr lang="en-US" sz="1050" dirty="0">
                <a:solidFill>
                  <a:srgbClr val="FF0000"/>
                </a:solidFill>
                <a:latin typeface="Times New Roman" panose="02020603050405020304" pitchFamily="18" charset="0"/>
                <a:ea typeface="Times New Roman" panose="02020603050405020304" pitchFamily="18" charset="0"/>
              </a:rPr>
              <a:t>Excessive shifting of zero-kick point to δ = 0.6σ</a:t>
            </a:r>
            <a:r>
              <a:rPr lang="en-US" sz="1050" baseline="-25000" dirty="0">
                <a:solidFill>
                  <a:srgbClr val="FF0000"/>
                </a:solidFill>
                <a:latin typeface="Times New Roman" panose="02020603050405020304" pitchFamily="18" charset="0"/>
                <a:ea typeface="Times New Roman" panose="02020603050405020304" pitchFamily="18" charset="0"/>
              </a:rPr>
              <a:t>δ</a:t>
            </a:r>
            <a:r>
              <a:rPr lang="en-US" sz="1050" dirty="0">
                <a:solidFill>
                  <a:srgbClr val="FF0000"/>
                </a:solidFill>
              </a:rPr>
              <a:t> </a:t>
            </a:r>
          </a:p>
        </p:txBody>
      </p:sp>
      <p:grpSp>
        <p:nvGrpSpPr>
          <p:cNvPr id="73" name="Group 72">
            <a:extLst>
              <a:ext uri="{FF2B5EF4-FFF2-40B4-BE49-F238E27FC236}">
                <a16:creationId xmlns:a16="http://schemas.microsoft.com/office/drawing/2014/main" id="{E3B4D43C-DA65-DB45-B6C1-C7DABB0CEE97}"/>
              </a:ext>
            </a:extLst>
          </p:cNvPr>
          <p:cNvGrpSpPr/>
          <p:nvPr/>
        </p:nvGrpSpPr>
        <p:grpSpPr>
          <a:xfrm>
            <a:off x="4871112" y="2995497"/>
            <a:ext cx="1513909" cy="920878"/>
            <a:chOff x="4909502" y="3653035"/>
            <a:chExt cx="2223436" cy="1302252"/>
          </a:xfrm>
        </p:grpSpPr>
        <p:cxnSp>
          <p:nvCxnSpPr>
            <p:cNvPr id="58" name="Straight Arrow Connector 57">
              <a:extLst>
                <a:ext uri="{FF2B5EF4-FFF2-40B4-BE49-F238E27FC236}">
                  <a16:creationId xmlns:a16="http://schemas.microsoft.com/office/drawing/2014/main" id="{1FD60CCC-D0EF-A742-B61B-504536430C6C}"/>
                </a:ext>
              </a:extLst>
            </p:cNvPr>
            <p:cNvCxnSpPr>
              <a:cxnSpLocks/>
            </p:cNvCxnSpPr>
            <p:nvPr/>
          </p:nvCxnSpPr>
          <p:spPr>
            <a:xfrm>
              <a:off x="4909502" y="4339419"/>
              <a:ext cx="20627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Freeform 58">
              <a:extLst>
                <a:ext uri="{FF2B5EF4-FFF2-40B4-BE49-F238E27FC236}">
                  <a16:creationId xmlns:a16="http://schemas.microsoft.com/office/drawing/2014/main" id="{46088BFE-86EE-A74C-ABC3-4F5EA20BB317}"/>
                </a:ext>
              </a:extLst>
            </p:cNvPr>
            <p:cNvSpPr/>
            <p:nvPr/>
          </p:nvSpPr>
          <p:spPr>
            <a:xfrm>
              <a:off x="5003800" y="3834307"/>
              <a:ext cx="1695450" cy="1010224"/>
            </a:xfrm>
            <a:custGeom>
              <a:avLst/>
              <a:gdLst>
                <a:gd name="connsiteX0" fmla="*/ 0 w 1695450"/>
                <a:gd name="connsiteY0" fmla="*/ 496393 h 1010224"/>
                <a:gd name="connsiteX1" fmla="*/ 476250 w 1695450"/>
                <a:gd name="connsiteY1" fmla="*/ 439243 h 1010224"/>
                <a:gd name="connsiteX2" fmla="*/ 692150 w 1695450"/>
                <a:gd name="connsiteY2" fmla="*/ 242393 h 1010224"/>
                <a:gd name="connsiteX3" fmla="*/ 806450 w 1695450"/>
                <a:gd name="connsiteY3" fmla="*/ 32843 h 1010224"/>
                <a:gd name="connsiteX4" fmla="*/ 939800 w 1695450"/>
                <a:gd name="connsiteY4" fmla="*/ 991693 h 1010224"/>
                <a:gd name="connsiteX5" fmla="*/ 1123950 w 1695450"/>
                <a:gd name="connsiteY5" fmla="*/ 655143 h 1010224"/>
                <a:gd name="connsiteX6" fmla="*/ 1695450 w 1695450"/>
                <a:gd name="connsiteY6" fmla="*/ 521793 h 101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5450" h="1010224">
                  <a:moveTo>
                    <a:pt x="0" y="496393"/>
                  </a:moveTo>
                  <a:cubicBezTo>
                    <a:pt x="180446" y="488984"/>
                    <a:pt x="360892" y="481576"/>
                    <a:pt x="476250" y="439243"/>
                  </a:cubicBezTo>
                  <a:cubicBezTo>
                    <a:pt x="591608" y="396910"/>
                    <a:pt x="637117" y="310126"/>
                    <a:pt x="692150" y="242393"/>
                  </a:cubicBezTo>
                  <a:cubicBezTo>
                    <a:pt x="747183" y="174660"/>
                    <a:pt x="765175" y="-92040"/>
                    <a:pt x="806450" y="32843"/>
                  </a:cubicBezTo>
                  <a:cubicBezTo>
                    <a:pt x="847725" y="157726"/>
                    <a:pt x="886883" y="887976"/>
                    <a:pt x="939800" y="991693"/>
                  </a:cubicBezTo>
                  <a:cubicBezTo>
                    <a:pt x="992717" y="1095410"/>
                    <a:pt x="998009" y="733460"/>
                    <a:pt x="1123950" y="655143"/>
                  </a:cubicBezTo>
                  <a:cubicBezTo>
                    <a:pt x="1249891" y="576826"/>
                    <a:pt x="1472670" y="549309"/>
                    <a:pt x="1695450" y="52179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80" name="Straight Arrow Connector 79">
              <a:extLst>
                <a:ext uri="{FF2B5EF4-FFF2-40B4-BE49-F238E27FC236}">
                  <a16:creationId xmlns:a16="http://schemas.microsoft.com/office/drawing/2014/main" id="{0D8994D0-78A8-4140-84E5-FB80F02A6383}"/>
                </a:ext>
              </a:extLst>
            </p:cNvPr>
            <p:cNvCxnSpPr>
              <a:cxnSpLocks/>
            </p:cNvCxnSpPr>
            <p:nvPr/>
          </p:nvCxnSpPr>
          <p:spPr>
            <a:xfrm flipH="1" flipV="1">
              <a:off x="5625190" y="3723550"/>
              <a:ext cx="48377" cy="12317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A567CF94-6A22-6F45-B98A-04C1A064AEDC}"/>
                </a:ext>
              </a:extLst>
            </p:cNvPr>
            <p:cNvSpPr/>
            <p:nvPr/>
          </p:nvSpPr>
          <p:spPr>
            <a:xfrm>
              <a:off x="5819093" y="3653035"/>
              <a:ext cx="654963" cy="359073"/>
            </a:xfrm>
            <a:prstGeom prst="rect">
              <a:avLst/>
            </a:prstGeom>
          </p:spPr>
          <p:txBody>
            <a:bodyPr wrap="none">
              <a:spAutoFit/>
            </a:bodyPr>
            <a:lstStyle/>
            <a:p>
              <a:r>
                <a:rPr lang="en-US" sz="1050" dirty="0">
                  <a:solidFill>
                    <a:srgbClr val="FF0000"/>
                  </a:solidFill>
                  <a:latin typeface="Times New Roman" panose="02020603050405020304" pitchFamily="18" charset="0"/>
                  <a:ea typeface="Times New Roman" panose="02020603050405020304" pitchFamily="18" charset="0"/>
                </a:rPr>
                <a:t>Kick</a:t>
              </a:r>
              <a:endParaRPr lang="en-US" sz="1050" dirty="0"/>
            </a:p>
          </p:txBody>
        </p:sp>
        <p:sp>
          <p:nvSpPr>
            <p:cNvPr id="68" name="Rectangle 67">
              <a:extLst>
                <a:ext uri="{FF2B5EF4-FFF2-40B4-BE49-F238E27FC236}">
                  <a16:creationId xmlns:a16="http://schemas.microsoft.com/office/drawing/2014/main" id="{2D447584-1C76-2649-BE99-0B6DCEF67BDD}"/>
                </a:ext>
              </a:extLst>
            </p:cNvPr>
            <p:cNvSpPr/>
            <p:nvPr/>
          </p:nvSpPr>
          <p:spPr>
            <a:xfrm>
              <a:off x="6741654" y="4288654"/>
              <a:ext cx="391284" cy="424358"/>
            </a:xfrm>
            <a:prstGeom prst="rect">
              <a:avLst/>
            </a:prstGeom>
          </p:spPr>
          <p:txBody>
            <a:bodyPr wrap="none">
              <a:spAutoFit/>
            </a:bodyPr>
            <a:lstStyle/>
            <a:p>
              <a:r>
                <a:rPr lang="en-US" sz="1350" dirty="0">
                  <a:solidFill>
                    <a:srgbClr val="FF0000"/>
                  </a:solidFill>
                  <a:latin typeface="Times New Roman" panose="02020603050405020304" pitchFamily="18" charset="0"/>
                  <a:ea typeface="Times New Roman" panose="02020603050405020304" pitchFamily="18" charset="0"/>
                </a:rPr>
                <a:t>δ</a:t>
              </a:r>
              <a:endParaRPr lang="en-US" sz="1350" dirty="0">
                <a:solidFill>
                  <a:srgbClr val="FF0000"/>
                </a:solidFill>
              </a:endParaRPr>
            </a:p>
          </p:txBody>
        </p:sp>
      </p:grpSp>
      <p:grpSp>
        <p:nvGrpSpPr>
          <p:cNvPr id="90" name="Group 89">
            <a:extLst>
              <a:ext uri="{FF2B5EF4-FFF2-40B4-BE49-F238E27FC236}">
                <a16:creationId xmlns:a16="http://schemas.microsoft.com/office/drawing/2014/main" id="{8A2BE106-A7CA-5440-BFA5-BD9D1FCD1A65}"/>
              </a:ext>
            </a:extLst>
          </p:cNvPr>
          <p:cNvGrpSpPr/>
          <p:nvPr/>
        </p:nvGrpSpPr>
        <p:grpSpPr>
          <a:xfrm>
            <a:off x="3624373" y="1814967"/>
            <a:ext cx="1178680" cy="610080"/>
            <a:chOff x="4909502" y="3653035"/>
            <a:chExt cx="2367221" cy="1302252"/>
          </a:xfrm>
        </p:grpSpPr>
        <p:cxnSp>
          <p:nvCxnSpPr>
            <p:cNvPr id="91" name="Straight Arrow Connector 90">
              <a:extLst>
                <a:ext uri="{FF2B5EF4-FFF2-40B4-BE49-F238E27FC236}">
                  <a16:creationId xmlns:a16="http://schemas.microsoft.com/office/drawing/2014/main" id="{38BD1A09-6B65-F041-B461-B2242DA5C52E}"/>
                </a:ext>
              </a:extLst>
            </p:cNvPr>
            <p:cNvCxnSpPr>
              <a:cxnSpLocks/>
            </p:cNvCxnSpPr>
            <p:nvPr/>
          </p:nvCxnSpPr>
          <p:spPr>
            <a:xfrm>
              <a:off x="4909502" y="4339419"/>
              <a:ext cx="20627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2" name="Freeform 91">
              <a:extLst>
                <a:ext uri="{FF2B5EF4-FFF2-40B4-BE49-F238E27FC236}">
                  <a16:creationId xmlns:a16="http://schemas.microsoft.com/office/drawing/2014/main" id="{B3ADD706-3CCF-AE4E-A838-8D4023E42C46}"/>
                </a:ext>
              </a:extLst>
            </p:cNvPr>
            <p:cNvSpPr/>
            <p:nvPr/>
          </p:nvSpPr>
          <p:spPr>
            <a:xfrm>
              <a:off x="5003800" y="3834307"/>
              <a:ext cx="1695450" cy="1010224"/>
            </a:xfrm>
            <a:custGeom>
              <a:avLst/>
              <a:gdLst>
                <a:gd name="connsiteX0" fmla="*/ 0 w 1695450"/>
                <a:gd name="connsiteY0" fmla="*/ 496393 h 1010224"/>
                <a:gd name="connsiteX1" fmla="*/ 476250 w 1695450"/>
                <a:gd name="connsiteY1" fmla="*/ 439243 h 1010224"/>
                <a:gd name="connsiteX2" fmla="*/ 692150 w 1695450"/>
                <a:gd name="connsiteY2" fmla="*/ 242393 h 1010224"/>
                <a:gd name="connsiteX3" fmla="*/ 806450 w 1695450"/>
                <a:gd name="connsiteY3" fmla="*/ 32843 h 1010224"/>
                <a:gd name="connsiteX4" fmla="*/ 939800 w 1695450"/>
                <a:gd name="connsiteY4" fmla="*/ 991693 h 1010224"/>
                <a:gd name="connsiteX5" fmla="*/ 1123950 w 1695450"/>
                <a:gd name="connsiteY5" fmla="*/ 655143 h 1010224"/>
                <a:gd name="connsiteX6" fmla="*/ 1695450 w 1695450"/>
                <a:gd name="connsiteY6" fmla="*/ 521793 h 101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5450" h="1010224">
                  <a:moveTo>
                    <a:pt x="0" y="496393"/>
                  </a:moveTo>
                  <a:cubicBezTo>
                    <a:pt x="180446" y="488984"/>
                    <a:pt x="360892" y="481576"/>
                    <a:pt x="476250" y="439243"/>
                  </a:cubicBezTo>
                  <a:cubicBezTo>
                    <a:pt x="591608" y="396910"/>
                    <a:pt x="637117" y="310126"/>
                    <a:pt x="692150" y="242393"/>
                  </a:cubicBezTo>
                  <a:cubicBezTo>
                    <a:pt x="747183" y="174660"/>
                    <a:pt x="765175" y="-92040"/>
                    <a:pt x="806450" y="32843"/>
                  </a:cubicBezTo>
                  <a:cubicBezTo>
                    <a:pt x="847725" y="157726"/>
                    <a:pt x="886883" y="887976"/>
                    <a:pt x="939800" y="991693"/>
                  </a:cubicBezTo>
                  <a:cubicBezTo>
                    <a:pt x="992717" y="1095410"/>
                    <a:pt x="998009" y="733460"/>
                    <a:pt x="1123950" y="655143"/>
                  </a:cubicBezTo>
                  <a:cubicBezTo>
                    <a:pt x="1249891" y="576826"/>
                    <a:pt x="1472670" y="549309"/>
                    <a:pt x="1695450" y="52179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93" name="Straight Arrow Connector 92">
              <a:extLst>
                <a:ext uri="{FF2B5EF4-FFF2-40B4-BE49-F238E27FC236}">
                  <a16:creationId xmlns:a16="http://schemas.microsoft.com/office/drawing/2014/main" id="{1EACA1B7-0C62-8C41-8767-08D67B3AB5EF}"/>
                </a:ext>
              </a:extLst>
            </p:cNvPr>
            <p:cNvCxnSpPr>
              <a:cxnSpLocks/>
            </p:cNvCxnSpPr>
            <p:nvPr/>
          </p:nvCxnSpPr>
          <p:spPr>
            <a:xfrm flipH="1" flipV="1">
              <a:off x="5832042" y="3723550"/>
              <a:ext cx="48378" cy="12317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4" name="Rectangle 93">
              <a:extLst>
                <a:ext uri="{FF2B5EF4-FFF2-40B4-BE49-F238E27FC236}">
                  <a16:creationId xmlns:a16="http://schemas.microsoft.com/office/drawing/2014/main" id="{8ED9EE87-B8FB-DD46-8600-1FAE741655F0}"/>
                </a:ext>
              </a:extLst>
            </p:cNvPr>
            <p:cNvSpPr/>
            <p:nvPr/>
          </p:nvSpPr>
          <p:spPr>
            <a:xfrm>
              <a:off x="5819093" y="3653035"/>
              <a:ext cx="895643" cy="541999"/>
            </a:xfrm>
            <a:prstGeom prst="rect">
              <a:avLst/>
            </a:prstGeom>
          </p:spPr>
          <p:txBody>
            <a:bodyPr wrap="none">
              <a:spAutoFit/>
            </a:bodyPr>
            <a:lstStyle/>
            <a:p>
              <a:r>
                <a:rPr lang="en-US" sz="1050" dirty="0">
                  <a:solidFill>
                    <a:srgbClr val="FF0000"/>
                  </a:solidFill>
                  <a:latin typeface="Times New Roman" panose="02020603050405020304" pitchFamily="18" charset="0"/>
                  <a:ea typeface="Times New Roman" panose="02020603050405020304" pitchFamily="18" charset="0"/>
                </a:rPr>
                <a:t>Kick</a:t>
              </a:r>
              <a:endParaRPr lang="en-US" sz="1050" dirty="0"/>
            </a:p>
          </p:txBody>
        </p:sp>
        <p:sp>
          <p:nvSpPr>
            <p:cNvPr id="95" name="Rectangle 94">
              <a:extLst>
                <a:ext uri="{FF2B5EF4-FFF2-40B4-BE49-F238E27FC236}">
                  <a16:creationId xmlns:a16="http://schemas.microsoft.com/office/drawing/2014/main" id="{5EA6EEE7-1EA7-F34E-A51F-CF004DEDF35D}"/>
                </a:ext>
              </a:extLst>
            </p:cNvPr>
            <p:cNvSpPr/>
            <p:nvPr/>
          </p:nvSpPr>
          <p:spPr>
            <a:xfrm>
              <a:off x="6741654" y="4288653"/>
              <a:ext cx="535069" cy="640543"/>
            </a:xfrm>
            <a:prstGeom prst="rect">
              <a:avLst/>
            </a:prstGeom>
          </p:spPr>
          <p:txBody>
            <a:bodyPr wrap="none">
              <a:spAutoFit/>
            </a:bodyPr>
            <a:lstStyle/>
            <a:p>
              <a:r>
                <a:rPr lang="en-US" sz="1350" dirty="0">
                  <a:solidFill>
                    <a:srgbClr val="FF0000"/>
                  </a:solidFill>
                  <a:latin typeface="Times New Roman" panose="02020603050405020304" pitchFamily="18" charset="0"/>
                  <a:ea typeface="Times New Roman" panose="02020603050405020304" pitchFamily="18" charset="0"/>
                </a:rPr>
                <a:t>δ</a:t>
              </a:r>
              <a:endParaRPr lang="en-US" sz="1350" dirty="0">
                <a:solidFill>
                  <a:srgbClr val="FF0000"/>
                </a:solidFill>
              </a:endParaRPr>
            </a:p>
          </p:txBody>
        </p:sp>
      </p:grpSp>
      <p:grpSp>
        <p:nvGrpSpPr>
          <p:cNvPr id="96" name="Group 95">
            <a:extLst>
              <a:ext uri="{FF2B5EF4-FFF2-40B4-BE49-F238E27FC236}">
                <a16:creationId xmlns:a16="http://schemas.microsoft.com/office/drawing/2014/main" id="{D9823C83-20C4-7144-A06E-F3205766C52F}"/>
              </a:ext>
            </a:extLst>
          </p:cNvPr>
          <p:cNvGrpSpPr/>
          <p:nvPr/>
        </p:nvGrpSpPr>
        <p:grpSpPr>
          <a:xfrm>
            <a:off x="3788644" y="735563"/>
            <a:ext cx="1102642" cy="660366"/>
            <a:chOff x="4909502" y="3653035"/>
            <a:chExt cx="2415875" cy="1302252"/>
          </a:xfrm>
        </p:grpSpPr>
        <p:cxnSp>
          <p:nvCxnSpPr>
            <p:cNvPr id="97" name="Straight Arrow Connector 96">
              <a:extLst>
                <a:ext uri="{FF2B5EF4-FFF2-40B4-BE49-F238E27FC236}">
                  <a16:creationId xmlns:a16="http://schemas.microsoft.com/office/drawing/2014/main" id="{FED43E33-549E-3B4C-A01D-1B4810F4AFF3}"/>
                </a:ext>
              </a:extLst>
            </p:cNvPr>
            <p:cNvCxnSpPr>
              <a:cxnSpLocks/>
            </p:cNvCxnSpPr>
            <p:nvPr/>
          </p:nvCxnSpPr>
          <p:spPr>
            <a:xfrm>
              <a:off x="4909502" y="4339419"/>
              <a:ext cx="20627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8" name="Freeform 97">
              <a:extLst>
                <a:ext uri="{FF2B5EF4-FFF2-40B4-BE49-F238E27FC236}">
                  <a16:creationId xmlns:a16="http://schemas.microsoft.com/office/drawing/2014/main" id="{A6FB78AA-B061-0D40-9FEA-469ADC732824}"/>
                </a:ext>
              </a:extLst>
            </p:cNvPr>
            <p:cNvSpPr/>
            <p:nvPr/>
          </p:nvSpPr>
          <p:spPr>
            <a:xfrm>
              <a:off x="5003800" y="3834307"/>
              <a:ext cx="1695450" cy="1010224"/>
            </a:xfrm>
            <a:custGeom>
              <a:avLst/>
              <a:gdLst>
                <a:gd name="connsiteX0" fmla="*/ 0 w 1695450"/>
                <a:gd name="connsiteY0" fmla="*/ 496393 h 1010224"/>
                <a:gd name="connsiteX1" fmla="*/ 476250 w 1695450"/>
                <a:gd name="connsiteY1" fmla="*/ 439243 h 1010224"/>
                <a:gd name="connsiteX2" fmla="*/ 692150 w 1695450"/>
                <a:gd name="connsiteY2" fmla="*/ 242393 h 1010224"/>
                <a:gd name="connsiteX3" fmla="*/ 806450 w 1695450"/>
                <a:gd name="connsiteY3" fmla="*/ 32843 h 1010224"/>
                <a:gd name="connsiteX4" fmla="*/ 939800 w 1695450"/>
                <a:gd name="connsiteY4" fmla="*/ 991693 h 1010224"/>
                <a:gd name="connsiteX5" fmla="*/ 1123950 w 1695450"/>
                <a:gd name="connsiteY5" fmla="*/ 655143 h 1010224"/>
                <a:gd name="connsiteX6" fmla="*/ 1695450 w 1695450"/>
                <a:gd name="connsiteY6" fmla="*/ 521793 h 101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5450" h="1010224">
                  <a:moveTo>
                    <a:pt x="0" y="496393"/>
                  </a:moveTo>
                  <a:cubicBezTo>
                    <a:pt x="180446" y="488984"/>
                    <a:pt x="360892" y="481576"/>
                    <a:pt x="476250" y="439243"/>
                  </a:cubicBezTo>
                  <a:cubicBezTo>
                    <a:pt x="591608" y="396910"/>
                    <a:pt x="637117" y="310126"/>
                    <a:pt x="692150" y="242393"/>
                  </a:cubicBezTo>
                  <a:cubicBezTo>
                    <a:pt x="747183" y="174660"/>
                    <a:pt x="765175" y="-92040"/>
                    <a:pt x="806450" y="32843"/>
                  </a:cubicBezTo>
                  <a:cubicBezTo>
                    <a:pt x="847725" y="157726"/>
                    <a:pt x="886883" y="887976"/>
                    <a:pt x="939800" y="991693"/>
                  </a:cubicBezTo>
                  <a:cubicBezTo>
                    <a:pt x="992717" y="1095410"/>
                    <a:pt x="998009" y="733460"/>
                    <a:pt x="1123950" y="655143"/>
                  </a:cubicBezTo>
                  <a:cubicBezTo>
                    <a:pt x="1249891" y="576826"/>
                    <a:pt x="1472670" y="549309"/>
                    <a:pt x="1695450" y="52179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99" name="Straight Arrow Connector 98">
              <a:extLst>
                <a:ext uri="{FF2B5EF4-FFF2-40B4-BE49-F238E27FC236}">
                  <a16:creationId xmlns:a16="http://schemas.microsoft.com/office/drawing/2014/main" id="{D7471B5D-0D3B-F64C-8950-65837E995BB6}"/>
                </a:ext>
              </a:extLst>
            </p:cNvPr>
            <p:cNvCxnSpPr>
              <a:cxnSpLocks/>
            </p:cNvCxnSpPr>
            <p:nvPr/>
          </p:nvCxnSpPr>
          <p:spPr>
            <a:xfrm flipH="1" flipV="1">
              <a:off x="5840788" y="3723551"/>
              <a:ext cx="48377" cy="12317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Rectangle 99">
              <a:extLst>
                <a:ext uri="{FF2B5EF4-FFF2-40B4-BE49-F238E27FC236}">
                  <a16:creationId xmlns:a16="http://schemas.microsoft.com/office/drawing/2014/main" id="{697EB145-CA38-7E4C-8FCB-4B097405D7AC}"/>
                </a:ext>
              </a:extLst>
            </p:cNvPr>
            <p:cNvSpPr/>
            <p:nvPr/>
          </p:nvSpPr>
          <p:spPr>
            <a:xfrm>
              <a:off x="5819095" y="3653035"/>
              <a:ext cx="977084" cy="500726"/>
            </a:xfrm>
            <a:prstGeom prst="rect">
              <a:avLst/>
            </a:prstGeom>
          </p:spPr>
          <p:txBody>
            <a:bodyPr wrap="none">
              <a:spAutoFit/>
            </a:bodyPr>
            <a:lstStyle/>
            <a:p>
              <a:r>
                <a:rPr lang="en-US" sz="1050" dirty="0">
                  <a:solidFill>
                    <a:srgbClr val="FF0000"/>
                  </a:solidFill>
                  <a:latin typeface="Times New Roman" panose="02020603050405020304" pitchFamily="18" charset="0"/>
                  <a:ea typeface="Times New Roman" panose="02020603050405020304" pitchFamily="18" charset="0"/>
                </a:rPr>
                <a:t>Kick</a:t>
              </a:r>
              <a:endParaRPr lang="en-US" sz="1050" dirty="0"/>
            </a:p>
          </p:txBody>
        </p:sp>
        <p:sp>
          <p:nvSpPr>
            <p:cNvPr id="101" name="Rectangle 100">
              <a:extLst>
                <a:ext uri="{FF2B5EF4-FFF2-40B4-BE49-F238E27FC236}">
                  <a16:creationId xmlns:a16="http://schemas.microsoft.com/office/drawing/2014/main" id="{14D3FAAF-1A53-E64F-9BF0-7A9F7FDDD6D3}"/>
                </a:ext>
              </a:extLst>
            </p:cNvPr>
            <p:cNvSpPr/>
            <p:nvPr/>
          </p:nvSpPr>
          <p:spPr>
            <a:xfrm>
              <a:off x="6741654" y="4288653"/>
              <a:ext cx="583723" cy="591766"/>
            </a:xfrm>
            <a:prstGeom prst="rect">
              <a:avLst/>
            </a:prstGeom>
          </p:spPr>
          <p:txBody>
            <a:bodyPr wrap="none">
              <a:spAutoFit/>
            </a:bodyPr>
            <a:lstStyle/>
            <a:p>
              <a:r>
                <a:rPr lang="en-US" sz="1350" dirty="0">
                  <a:solidFill>
                    <a:srgbClr val="FF0000"/>
                  </a:solidFill>
                  <a:latin typeface="Times New Roman" panose="02020603050405020304" pitchFamily="18" charset="0"/>
                  <a:ea typeface="Times New Roman" panose="02020603050405020304" pitchFamily="18" charset="0"/>
                </a:rPr>
                <a:t>δ</a:t>
              </a:r>
              <a:endParaRPr lang="en-US" sz="1350" dirty="0">
                <a:solidFill>
                  <a:srgbClr val="FF0000"/>
                </a:solidFill>
              </a:endParaRPr>
            </a:p>
          </p:txBody>
        </p:sp>
      </p:grpSp>
      <p:pic>
        <p:nvPicPr>
          <p:cNvPr id="102" name="Picture 101">
            <a:extLst>
              <a:ext uri="{FF2B5EF4-FFF2-40B4-BE49-F238E27FC236}">
                <a16:creationId xmlns:a16="http://schemas.microsoft.com/office/drawing/2014/main" id="{2E786836-C10C-AC4C-9A74-64F6E67DFB07}"/>
              </a:ext>
            </a:extLst>
          </p:cNvPr>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a:off x="5074207" y="4181384"/>
            <a:ext cx="1457325" cy="890588"/>
          </a:xfrm>
          <a:prstGeom prst="rect">
            <a:avLst/>
          </a:prstGeom>
          <a:noFill/>
          <a:ln>
            <a:noFill/>
          </a:ln>
        </p:spPr>
      </p:pic>
      <p:pic>
        <p:nvPicPr>
          <p:cNvPr id="103" name="Picture 102">
            <a:extLst>
              <a:ext uri="{FF2B5EF4-FFF2-40B4-BE49-F238E27FC236}">
                <a16:creationId xmlns:a16="http://schemas.microsoft.com/office/drawing/2014/main" id="{FEABED60-775D-9841-84EE-FD860A9C88B6}"/>
              </a:ext>
            </a:extLst>
          </p:cNvPr>
          <p:cNvPicPr>
            <a:picLocks noChangeAspect="1"/>
          </p:cNvPicPr>
          <p:nvPr/>
        </p:nvPicPr>
        <p:blipFill>
          <a:blip r:embed="rId11">
            <a:extLst>
              <a:ext uri="{28A0092B-C50C-407E-A947-70E740481C1C}">
                <a14:useLocalDpi xmlns:a14="http://schemas.microsoft.com/office/drawing/2010/main"/>
              </a:ext>
            </a:extLst>
          </a:blip>
          <a:srcRect/>
          <a:stretch>
            <a:fillRect/>
          </a:stretch>
        </p:blipFill>
        <p:spPr bwMode="auto">
          <a:xfrm>
            <a:off x="6460506" y="4152505"/>
            <a:ext cx="1457325" cy="890588"/>
          </a:xfrm>
          <a:prstGeom prst="rect">
            <a:avLst/>
          </a:prstGeom>
          <a:noFill/>
          <a:ln>
            <a:noFill/>
          </a:ln>
        </p:spPr>
      </p:pic>
      <p:sp>
        <p:nvSpPr>
          <p:cNvPr id="104" name="Rectangle 103">
            <a:extLst>
              <a:ext uri="{FF2B5EF4-FFF2-40B4-BE49-F238E27FC236}">
                <a16:creationId xmlns:a16="http://schemas.microsoft.com/office/drawing/2014/main" id="{F15B463C-E0A4-F94F-8951-5CF712823377}"/>
              </a:ext>
            </a:extLst>
          </p:cNvPr>
          <p:cNvSpPr/>
          <p:nvPr/>
        </p:nvSpPr>
        <p:spPr>
          <a:xfrm>
            <a:off x="4850903" y="1332139"/>
            <a:ext cx="494046" cy="300082"/>
          </a:xfrm>
          <a:prstGeom prst="rect">
            <a:avLst/>
          </a:prstGeom>
        </p:spPr>
        <p:txBody>
          <a:bodyPr wrap="none">
            <a:spAutoFit/>
          </a:bodyPr>
          <a:lstStyle/>
          <a:p>
            <a:r>
              <a:rPr lang="en-US" sz="1350" i="1" dirty="0">
                <a:latin typeface="Times New Roman" panose="02020603050405020304" pitchFamily="18" charset="0"/>
                <a:ea typeface="Times New Roman" panose="02020603050405020304" pitchFamily="18" charset="0"/>
              </a:rPr>
              <a:t>x/σ</a:t>
            </a:r>
            <a:r>
              <a:rPr lang="en-US" sz="1350" i="1" baseline="-25000" dirty="0">
                <a:latin typeface="Times New Roman" panose="02020603050405020304" pitchFamily="18" charset="0"/>
                <a:ea typeface="Times New Roman" panose="02020603050405020304" pitchFamily="18" charset="0"/>
              </a:rPr>
              <a:t>x</a:t>
            </a:r>
            <a:r>
              <a:rPr lang="en-US" sz="1350" dirty="0"/>
              <a:t> </a:t>
            </a:r>
          </a:p>
        </p:txBody>
      </p:sp>
      <p:sp>
        <p:nvSpPr>
          <p:cNvPr id="105" name="Rectangle 104">
            <a:extLst>
              <a:ext uri="{FF2B5EF4-FFF2-40B4-BE49-F238E27FC236}">
                <a16:creationId xmlns:a16="http://schemas.microsoft.com/office/drawing/2014/main" id="{84FC912D-6A47-E14E-8C73-BFB20A87889A}"/>
              </a:ext>
            </a:extLst>
          </p:cNvPr>
          <p:cNvSpPr/>
          <p:nvPr/>
        </p:nvSpPr>
        <p:spPr>
          <a:xfrm>
            <a:off x="5022001" y="3866796"/>
            <a:ext cx="494046" cy="300082"/>
          </a:xfrm>
          <a:prstGeom prst="rect">
            <a:avLst/>
          </a:prstGeom>
        </p:spPr>
        <p:txBody>
          <a:bodyPr wrap="none">
            <a:spAutoFit/>
          </a:bodyPr>
          <a:lstStyle/>
          <a:p>
            <a:r>
              <a:rPr lang="en-US" sz="1350" i="1" dirty="0">
                <a:latin typeface="Times New Roman" panose="02020603050405020304" pitchFamily="18" charset="0"/>
                <a:ea typeface="Times New Roman" panose="02020603050405020304" pitchFamily="18" charset="0"/>
              </a:rPr>
              <a:t>x/σ</a:t>
            </a:r>
            <a:r>
              <a:rPr lang="en-US" sz="1350" i="1" baseline="-25000" dirty="0">
                <a:latin typeface="Times New Roman" panose="02020603050405020304" pitchFamily="18" charset="0"/>
                <a:ea typeface="Times New Roman" panose="02020603050405020304" pitchFamily="18" charset="0"/>
              </a:rPr>
              <a:t>x</a:t>
            </a:r>
            <a:r>
              <a:rPr lang="en-US" sz="1350" dirty="0"/>
              <a:t> </a:t>
            </a:r>
          </a:p>
        </p:txBody>
      </p:sp>
      <p:sp>
        <p:nvSpPr>
          <p:cNvPr id="106" name="Rectangle 105">
            <a:extLst>
              <a:ext uri="{FF2B5EF4-FFF2-40B4-BE49-F238E27FC236}">
                <a16:creationId xmlns:a16="http://schemas.microsoft.com/office/drawing/2014/main" id="{C2786267-9DEA-9F4C-B32C-637827A91822}"/>
              </a:ext>
            </a:extLst>
          </p:cNvPr>
          <p:cNvSpPr/>
          <p:nvPr/>
        </p:nvSpPr>
        <p:spPr>
          <a:xfrm>
            <a:off x="6358770" y="3902413"/>
            <a:ext cx="502061" cy="300082"/>
          </a:xfrm>
          <a:prstGeom prst="rect">
            <a:avLst/>
          </a:prstGeom>
        </p:spPr>
        <p:txBody>
          <a:bodyPr wrap="none">
            <a:spAutoFit/>
          </a:bodyPr>
          <a:lstStyle/>
          <a:p>
            <a:r>
              <a:rPr lang="en-US" sz="1350" dirty="0">
                <a:latin typeface="Times New Roman" panose="02020603050405020304" pitchFamily="18" charset="0"/>
                <a:ea typeface="Times New Roman" panose="02020603050405020304" pitchFamily="18" charset="0"/>
              </a:rPr>
              <a:t>δ</a:t>
            </a:r>
            <a:r>
              <a:rPr lang="en-US" sz="1350" i="1" dirty="0">
                <a:latin typeface="Times New Roman" panose="02020603050405020304" pitchFamily="18" charset="0"/>
                <a:ea typeface="Times New Roman" panose="02020603050405020304" pitchFamily="18" charset="0"/>
              </a:rPr>
              <a:t>/σ</a:t>
            </a:r>
            <a:r>
              <a:rPr lang="en-US" sz="1350" baseline="-25000" dirty="0">
                <a:latin typeface="Times New Roman" panose="02020603050405020304" pitchFamily="18" charset="0"/>
                <a:ea typeface="Times New Roman" panose="02020603050405020304" pitchFamily="18" charset="0"/>
              </a:rPr>
              <a:t>δ</a:t>
            </a:r>
            <a:r>
              <a:rPr lang="en-US" sz="1350" dirty="0"/>
              <a:t> </a:t>
            </a:r>
          </a:p>
        </p:txBody>
      </p:sp>
      <p:sp>
        <p:nvSpPr>
          <p:cNvPr id="107" name="Rectangle 106">
            <a:extLst>
              <a:ext uri="{FF2B5EF4-FFF2-40B4-BE49-F238E27FC236}">
                <a16:creationId xmlns:a16="http://schemas.microsoft.com/office/drawing/2014/main" id="{BBEE99B3-C71D-E345-A37D-05676A868157}"/>
              </a:ext>
            </a:extLst>
          </p:cNvPr>
          <p:cNvSpPr/>
          <p:nvPr/>
        </p:nvSpPr>
        <p:spPr>
          <a:xfrm>
            <a:off x="6394067" y="1220713"/>
            <a:ext cx="502061" cy="300082"/>
          </a:xfrm>
          <a:prstGeom prst="rect">
            <a:avLst/>
          </a:prstGeom>
        </p:spPr>
        <p:txBody>
          <a:bodyPr wrap="none">
            <a:spAutoFit/>
          </a:bodyPr>
          <a:lstStyle/>
          <a:p>
            <a:r>
              <a:rPr lang="en-US" sz="1350" dirty="0">
                <a:latin typeface="Times New Roman" panose="02020603050405020304" pitchFamily="18" charset="0"/>
                <a:ea typeface="Times New Roman" panose="02020603050405020304" pitchFamily="18" charset="0"/>
              </a:rPr>
              <a:t>δ</a:t>
            </a:r>
            <a:r>
              <a:rPr lang="en-US" sz="1350" i="1" dirty="0">
                <a:latin typeface="Times New Roman" panose="02020603050405020304" pitchFamily="18" charset="0"/>
                <a:ea typeface="Times New Roman" panose="02020603050405020304" pitchFamily="18" charset="0"/>
              </a:rPr>
              <a:t>/σ</a:t>
            </a:r>
            <a:r>
              <a:rPr lang="en-US" sz="1350" baseline="-25000" dirty="0">
                <a:latin typeface="Times New Roman" panose="02020603050405020304" pitchFamily="18" charset="0"/>
                <a:ea typeface="Times New Roman" panose="02020603050405020304" pitchFamily="18" charset="0"/>
              </a:rPr>
              <a:t>δ</a:t>
            </a:r>
            <a:r>
              <a:rPr lang="en-US" sz="1350" dirty="0"/>
              <a:t> </a:t>
            </a:r>
          </a:p>
        </p:txBody>
      </p:sp>
      <p:sp>
        <p:nvSpPr>
          <p:cNvPr id="55" name="Title 1">
            <a:extLst>
              <a:ext uri="{FF2B5EF4-FFF2-40B4-BE49-F238E27FC236}">
                <a16:creationId xmlns:a16="http://schemas.microsoft.com/office/drawing/2014/main" id="{DCF9256C-214F-A944-92B7-84E6A642A99C}"/>
              </a:ext>
            </a:extLst>
          </p:cNvPr>
          <p:cNvSpPr txBox="1">
            <a:spLocks/>
          </p:cNvSpPr>
          <p:nvPr/>
        </p:nvSpPr>
        <p:spPr>
          <a:xfrm>
            <a:off x="988039" y="16382"/>
            <a:ext cx="6710363" cy="667925"/>
          </a:xfrm>
          <a:prstGeom prst="rect">
            <a:avLst/>
          </a:prstGeom>
        </p:spPr>
        <p:txBody>
          <a:bodyPr vert="horz" lIns="68580" tIns="34290" rIns="68580" bIns="34290" rtlCol="0" anchor="t">
            <a:noAutofit/>
          </a:bodyPr>
          <a:lstStyle>
            <a:lvl1pPr algn="l" defTabSz="914400" rtl="0" eaLnBrk="1" latinLnBrk="0" hangingPunct="1">
              <a:lnSpc>
                <a:spcPct val="90000"/>
              </a:lnSpc>
              <a:spcBef>
                <a:spcPct val="0"/>
              </a:spcBef>
              <a:buNone/>
              <a:defRPr sz="4000" b="1" kern="1200">
                <a:solidFill>
                  <a:schemeClr val="tx1"/>
                </a:solidFill>
                <a:latin typeface="Times New Roman"/>
                <a:ea typeface="+mj-ea"/>
                <a:cs typeface="Times New Roman"/>
              </a:defRPr>
            </a:lvl1pPr>
          </a:lstStyle>
          <a:p>
            <a:pPr algn="ctr"/>
            <a:r>
              <a:rPr lang="en-US" sz="2100" dirty="0">
                <a:solidFill>
                  <a:srgbClr val="0432FF"/>
                </a:solidFill>
              </a:rPr>
              <a:t>Distribution of cooling between longitudinal and transverse degrees of freedom – real kick</a:t>
            </a:r>
          </a:p>
        </p:txBody>
      </p:sp>
    </p:spTree>
    <p:extLst>
      <p:ext uri="{BB962C8B-B14F-4D97-AF65-F5344CB8AC3E}">
        <p14:creationId xmlns:p14="http://schemas.microsoft.com/office/powerpoint/2010/main" val="1765567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E8110A3B-AA9E-E946-8796-E72B1097B2B5}"/>
              </a:ext>
            </a:extLst>
          </p:cNvPr>
          <p:cNvPicPr>
            <a:picLocks noChangeAspect="1"/>
          </p:cNvPicPr>
          <p:nvPr/>
        </p:nvPicPr>
        <p:blipFill>
          <a:blip r:embed="rId2"/>
          <a:stretch>
            <a:fillRect/>
          </a:stretch>
        </p:blipFill>
        <p:spPr>
          <a:xfrm>
            <a:off x="1716286" y="1564718"/>
            <a:ext cx="5861447" cy="3469275"/>
          </a:xfrm>
          <a:prstGeom prst="rect">
            <a:avLst/>
          </a:prstGeom>
        </p:spPr>
      </p:pic>
      <p:sp>
        <p:nvSpPr>
          <p:cNvPr id="2" name="Title 1">
            <a:extLst>
              <a:ext uri="{FF2B5EF4-FFF2-40B4-BE49-F238E27FC236}">
                <a16:creationId xmlns:a16="http://schemas.microsoft.com/office/drawing/2014/main" id="{1E3F012E-1AC2-DE4D-A067-4DDBE60E5963}"/>
              </a:ext>
            </a:extLst>
          </p:cNvPr>
          <p:cNvSpPr>
            <a:spLocks noGrp="1"/>
          </p:cNvSpPr>
          <p:nvPr>
            <p:ph type="title"/>
          </p:nvPr>
        </p:nvSpPr>
        <p:spPr>
          <a:xfrm>
            <a:off x="1208434" y="12110"/>
            <a:ext cx="6710363" cy="667925"/>
          </a:xfrm>
        </p:spPr>
        <p:txBody>
          <a:bodyPr>
            <a:noAutofit/>
          </a:bodyPr>
          <a:lstStyle/>
          <a:p>
            <a:pPr algn="ctr"/>
            <a:r>
              <a:rPr lang="en-US" sz="2100" dirty="0">
                <a:solidFill>
                  <a:srgbClr val="0432FF"/>
                </a:solidFill>
              </a:rPr>
              <a:t>Distribution of cooling between longitudinal and transverse degrees of freedom – linearized kick</a:t>
            </a:r>
          </a:p>
        </p:txBody>
      </p:sp>
      <p:sp>
        <p:nvSpPr>
          <p:cNvPr id="15" name="Rectangle 11">
            <a:extLst>
              <a:ext uri="{FF2B5EF4-FFF2-40B4-BE49-F238E27FC236}">
                <a16:creationId xmlns:a16="http://schemas.microsoft.com/office/drawing/2014/main" id="{92667C25-433A-F146-9FDD-903656A8BAB1}"/>
              </a:ext>
            </a:extLst>
          </p:cNvPr>
          <p:cNvSpPr>
            <a:spLocks noChangeArrowheads="1"/>
          </p:cNvSpPr>
          <p:nvPr/>
        </p:nvSpPr>
        <p:spPr bwMode="auto">
          <a:xfrm>
            <a:off x="1143001" y="359780"/>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dirty="0"/>
          </a:p>
        </p:txBody>
      </p:sp>
      <p:sp>
        <p:nvSpPr>
          <p:cNvPr id="18" name="Rectangle 17">
            <a:extLst>
              <a:ext uri="{FF2B5EF4-FFF2-40B4-BE49-F238E27FC236}">
                <a16:creationId xmlns:a16="http://schemas.microsoft.com/office/drawing/2014/main" id="{ECD6CAEE-48F5-F94A-872A-9F839516B6FF}"/>
              </a:ext>
            </a:extLst>
          </p:cNvPr>
          <p:cNvSpPr/>
          <p:nvPr/>
        </p:nvSpPr>
        <p:spPr>
          <a:xfrm>
            <a:off x="2857273" y="1582156"/>
            <a:ext cx="561372" cy="300082"/>
          </a:xfrm>
          <a:prstGeom prst="rect">
            <a:avLst/>
          </a:prstGeom>
          <a:solidFill>
            <a:schemeClr val="bg1"/>
          </a:solidFill>
        </p:spPr>
        <p:txBody>
          <a:bodyPr wrap="none">
            <a:spAutoFit/>
          </a:bodyPr>
          <a:lstStyle/>
          <a:p>
            <a:r>
              <a:rPr lang="en-US" sz="1350" dirty="0">
                <a:solidFill>
                  <a:srgbClr val="FF0000"/>
                </a:solidFill>
                <a:latin typeface="Times New Roman" panose="02020603050405020304" pitchFamily="18" charset="0"/>
                <a:ea typeface="Times New Roman" panose="02020603050405020304" pitchFamily="18" charset="0"/>
              </a:rPr>
              <a:t>r = 0</a:t>
            </a:r>
            <a:r>
              <a:rPr lang="en-US" sz="1350" dirty="0">
                <a:solidFill>
                  <a:srgbClr val="FF0000"/>
                </a:solidFill>
              </a:rPr>
              <a:t> </a:t>
            </a:r>
          </a:p>
        </p:txBody>
      </p:sp>
      <p:sp>
        <p:nvSpPr>
          <p:cNvPr id="20" name="Rectangle 19">
            <a:extLst>
              <a:ext uri="{FF2B5EF4-FFF2-40B4-BE49-F238E27FC236}">
                <a16:creationId xmlns:a16="http://schemas.microsoft.com/office/drawing/2014/main" id="{3C044F11-C11A-F64C-867A-AF57BE41FF19}"/>
              </a:ext>
            </a:extLst>
          </p:cNvPr>
          <p:cNvSpPr/>
          <p:nvPr/>
        </p:nvSpPr>
        <p:spPr>
          <a:xfrm>
            <a:off x="5257120" y="1609533"/>
            <a:ext cx="691215" cy="300082"/>
          </a:xfrm>
          <a:prstGeom prst="rect">
            <a:avLst/>
          </a:prstGeom>
          <a:solidFill>
            <a:schemeClr val="bg1"/>
          </a:solidFill>
        </p:spPr>
        <p:txBody>
          <a:bodyPr wrap="none">
            <a:spAutoFit/>
          </a:bodyPr>
          <a:lstStyle/>
          <a:p>
            <a:r>
              <a:rPr lang="en-US" sz="1350" dirty="0">
                <a:solidFill>
                  <a:srgbClr val="FF0000"/>
                </a:solidFill>
                <a:latin typeface="Times New Roman" panose="02020603050405020304" pitchFamily="18" charset="0"/>
                <a:ea typeface="Times New Roman" panose="02020603050405020304" pitchFamily="18" charset="0"/>
              </a:rPr>
              <a:t>r = 0.5</a:t>
            </a:r>
            <a:r>
              <a:rPr lang="en-US" sz="1350" dirty="0">
                <a:solidFill>
                  <a:srgbClr val="FF0000"/>
                </a:solidFill>
              </a:rPr>
              <a:t> </a:t>
            </a:r>
          </a:p>
        </p:txBody>
      </p:sp>
      <p:sp>
        <p:nvSpPr>
          <p:cNvPr id="21" name="Rectangle 20">
            <a:extLst>
              <a:ext uri="{FF2B5EF4-FFF2-40B4-BE49-F238E27FC236}">
                <a16:creationId xmlns:a16="http://schemas.microsoft.com/office/drawing/2014/main" id="{04EA66D9-C659-C841-967B-0E60E6ACC850}"/>
              </a:ext>
            </a:extLst>
          </p:cNvPr>
          <p:cNvSpPr/>
          <p:nvPr/>
        </p:nvSpPr>
        <p:spPr>
          <a:xfrm>
            <a:off x="2669722" y="2719195"/>
            <a:ext cx="748923" cy="300082"/>
          </a:xfrm>
          <a:prstGeom prst="rect">
            <a:avLst/>
          </a:prstGeom>
          <a:solidFill>
            <a:schemeClr val="bg1"/>
          </a:solidFill>
        </p:spPr>
        <p:txBody>
          <a:bodyPr wrap="none">
            <a:spAutoFit/>
          </a:bodyPr>
          <a:lstStyle/>
          <a:p>
            <a:r>
              <a:rPr lang="en-US" sz="1350" dirty="0">
                <a:solidFill>
                  <a:srgbClr val="FF0000"/>
                </a:solidFill>
                <a:latin typeface="Times New Roman" panose="02020603050405020304" pitchFamily="18" charset="0"/>
                <a:ea typeface="Times New Roman" panose="02020603050405020304" pitchFamily="18" charset="0"/>
              </a:rPr>
              <a:t>r = -0.5</a:t>
            </a:r>
            <a:r>
              <a:rPr lang="en-US" sz="1350" dirty="0">
                <a:solidFill>
                  <a:srgbClr val="FF0000"/>
                </a:solidFill>
              </a:rPr>
              <a:t> </a:t>
            </a:r>
          </a:p>
        </p:txBody>
      </p:sp>
      <p:sp>
        <p:nvSpPr>
          <p:cNvPr id="22" name="Rectangle 21">
            <a:extLst>
              <a:ext uri="{FF2B5EF4-FFF2-40B4-BE49-F238E27FC236}">
                <a16:creationId xmlns:a16="http://schemas.microsoft.com/office/drawing/2014/main" id="{DFB368A3-5F92-164D-9315-745C9729B6DC}"/>
              </a:ext>
            </a:extLst>
          </p:cNvPr>
          <p:cNvSpPr/>
          <p:nvPr/>
        </p:nvSpPr>
        <p:spPr>
          <a:xfrm>
            <a:off x="5133667" y="2719195"/>
            <a:ext cx="570990" cy="300082"/>
          </a:xfrm>
          <a:prstGeom prst="rect">
            <a:avLst/>
          </a:prstGeom>
          <a:solidFill>
            <a:schemeClr val="bg1"/>
          </a:solidFill>
        </p:spPr>
        <p:txBody>
          <a:bodyPr wrap="none">
            <a:spAutoFit/>
          </a:bodyPr>
          <a:lstStyle/>
          <a:p>
            <a:r>
              <a:rPr lang="en-US" sz="1350" dirty="0">
                <a:solidFill>
                  <a:srgbClr val="FF0000"/>
                </a:solidFill>
                <a:latin typeface="Times New Roman" panose="02020603050405020304" pitchFamily="18" charset="0"/>
                <a:ea typeface="Times New Roman" panose="02020603050405020304" pitchFamily="18" charset="0"/>
              </a:rPr>
              <a:t>r = -1</a:t>
            </a:r>
            <a:endParaRPr lang="en-US" sz="1350" dirty="0">
              <a:solidFill>
                <a:srgbClr val="FF0000"/>
              </a:solidFill>
            </a:endParaRPr>
          </a:p>
        </p:txBody>
      </p:sp>
      <p:sp>
        <p:nvSpPr>
          <p:cNvPr id="23" name="Rectangle 22">
            <a:extLst>
              <a:ext uri="{FF2B5EF4-FFF2-40B4-BE49-F238E27FC236}">
                <a16:creationId xmlns:a16="http://schemas.microsoft.com/office/drawing/2014/main" id="{02D50E2A-62C6-854E-826E-F2136FFB4716}"/>
              </a:ext>
            </a:extLst>
          </p:cNvPr>
          <p:cNvSpPr/>
          <p:nvPr/>
        </p:nvSpPr>
        <p:spPr>
          <a:xfrm>
            <a:off x="4236483" y="3824095"/>
            <a:ext cx="700833" cy="300082"/>
          </a:xfrm>
          <a:prstGeom prst="rect">
            <a:avLst/>
          </a:prstGeom>
          <a:solidFill>
            <a:schemeClr val="bg1"/>
          </a:solidFill>
        </p:spPr>
        <p:txBody>
          <a:bodyPr wrap="none">
            <a:spAutoFit/>
          </a:bodyPr>
          <a:lstStyle/>
          <a:p>
            <a:r>
              <a:rPr lang="en-US" sz="1350" dirty="0">
                <a:solidFill>
                  <a:srgbClr val="FF0000"/>
                </a:solidFill>
                <a:latin typeface="Times New Roman" panose="02020603050405020304" pitchFamily="18" charset="0"/>
                <a:ea typeface="Times New Roman" panose="02020603050405020304" pitchFamily="18" charset="0"/>
              </a:rPr>
              <a:t>r = -1.5</a:t>
            </a:r>
            <a:endParaRPr lang="en-US" sz="1350" dirty="0">
              <a:solidFill>
                <a:srgbClr val="FF0000"/>
              </a:solidFill>
            </a:endParaRPr>
          </a:p>
        </p:txBody>
      </p:sp>
      <p:sp>
        <p:nvSpPr>
          <p:cNvPr id="25" name="Oval 24">
            <a:extLst>
              <a:ext uri="{FF2B5EF4-FFF2-40B4-BE49-F238E27FC236}">
                <a16:creationId xmlns:a16="http://schemas.microsoft.com/office/drawing/2014/main" id="{656F2BED-DD62-3642-AF6A-7ED679D93ED4}"/>
              </a:ext>
            </a:extLst>
          </p:cNvPr>
          <p:cNvSpPr/>
          <p:nvPr/>
        </p:nvSpPr>
        <p:spPr>
          <a:xfrm>
            <a:off x="6588441" y="1024140"/>
            <a:ext cx="314325" cy="272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6" name="Oval 25">
            <a:extLst>
              <a:ext uri="{FF2B5EF4-FFF2-40B4-BE49-F238E27FC236}">
                <a16:creationId xmlns:a16="http://schemas.microsoft.com/office/drawing/2014/main" id="{B9020F33-5C25-1A40-8055-6FDB68DE7ACE}"/>
              </a:ext>
            </a:extLst>
          </p:cNvPr>
          <p:cNvSpPr/>
          <p:nvPr/>
        </p:nvSpPr>
        <p:spPr>
          <a:xfrm>
            <a:off x="6700360" y="975033"/>
            <a:ext cx="404813" cy="390130"/>
          </a:xfrm>
          <a:prstGeom prst="ellipse">
            <a:avLst/>
          </a:prstGeom>
          <a:solidFill>
            <a:srgbClr val="FF0000">
              <a:alpha val="67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3" name="Picture 2">
            <a:extLst>
              <a:ext uri="{FF2B5EF4-FFF2-40B4-BE49-F238E27FC236}">
                <a16:creationId xmlns:a16="http://schemas.microsoft.com/office/drawing/2014/main" id="{6FB01AA5-6682-B145-9B98-CB523ADC2A6F}"/>
              </a:ext>
            </a:extLst>
          </p:cNvPr>
          <p:cNvPicPr>
            <a:picLocks noChangeAspect="1"/>
          </p:cNvPicPr>
          <p:nvPr/>
        </p:nvPicPr>
        <p:blipFill>
          <a:blip r:embed="rId3"/>
          <a:stretch>
            <a:fillRect/>
          </a:stretch>
        </p:blipFill>
        <p:spPr>
          <a:xfrm>
            <a:off x="2766771" y="732055"/>
            <a:ext cx="3419475" cy="571500"/>
          </a:xfrm>
          <a:prstGeom prst="rect">
            <a:avLst/>
          </a:prstGeom>
        </p:spPr>
      </p:pic>
    </p:spTree>
    <p:extLst>
      <p:ext uri="{BB962C8B-B14F-4D97-AF65-F5344CB8AC3E}">
        <p14:creationId xmlns:p14="http://schemas.microsoft.com/office/powerpoint/2010/main" val="13950664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1112" y="-12194"/>
            <a:ext cx="6549593" cy="377395"/>
          </a:xfrm>
        </p:spPr>
        <p:txBody>
          <a:bodyPr>
            <a:normAutofit fontScale="90000"/>
          </a:bodyPr>
          <a:lstStyle/>
          <a:p>
            <a:pPr algn="ctr"/>
            <a:r>
              <a:rPr lang="en-US" dirty="0">
                <a:solidFill>
                  <a:srgbClr val="00B050"/>
                </a:solidFill>
              </a:rPr>
              <a:t>Linearized case: cooling decrements</a:t>
            </a:r>
          </a:p>
        </p:txBody>
      </p:sp>
      <p:sp>
        <p:nvSpPr>
          <p:cNvPr id="3" name="Slide Number Placeholder 2"/>
          <p:cNvSpPr>
            <a:spLocks noGrp="1"/>
          </p:cNvSpPr>
          <p:nvPr>
            <p:ph type="sldNum" sz="quarter" idx="4"/>
          </p:nvPr>
        </p:nvSpPr>
        <p:spPr>
          <a:xfrm>
            <a:off x="8391011" y="4737447"/>
            <a:ext cx="324365" cy="273844"/>
          </a:xfrm>
          <a:prstGeom prst="rect">
            <a:avLst/>
          </a:prstGeom>
        </p:spPr>
        <p:txBody>
          <a:bodyPr vert="horz" lIns="0" tIns="0" rIns="45720" bIns="0" rtlCol="0" anchor="ctr"/>
          <a:lstStyle>
            <a:defPPr>
              <a:defRPr lang="en-US"/>
            </a:defPPr>
            <a:lvl1pPr marL="0" algn="r" defTabSz="914400" rtl="0" eaLnBrk="1" latinLnBrk="0" hangingPunct="1">
              <a:defRPr sz="563" kern="1200">
                <a:solidFill>
                  <a:schemeClr val="tx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933A556B-7C63-244D-9B7C-B0EA8042B330}" type="slidenum">
              <a:rPr lang="en-US" smtClean="0"/>
              <a:pPr>
                <a:defRPr/>
              </a:pPr>
              <a:t>27</a:t>
            </a:fld>
            <a:endParaRPr lang="en-US" dirty="0"/>
          </a:p>
        </p:txBody>
      </p:sp>
      <p:sp>
        <p:nvSpPr>
          <p:cNvPr id="8" name="Rectangle 89">
            <a:extLst>
              <a:ext uri="{FF2B5EF4-FFF2-40B4-BE49-F238E27FC236}">
                <a16:creationId xmlns:a16="http://schemas.microsoft.com/office/drawing/2014/main" id="{C262ABDA-C870-E748-A374-E3634A7BA319}"/>
              </a:ext>
            </a:extLst>
          </p:cNvPr>
          <p:cNvSpPr>
            <a:spLocks noChangeArrowheads="1"/>
          </p:cNvSpPr>
          <p:nvPr/>
        </p:nvSpPr>
        <p:spPr bwMode="auto">
          <a:xfrm>
            <a:off x="1717918" y="249127"/>
            <a:ext cx="552285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n-US" sz="1350" dirty="0"/>
          </a:p>
        </p:txBody>
      </p:sp>
      <p:sp>
        <p:nvSpPr>
          <p:cNvPr id="11" name="Rectangle 91">
            <a:extLst>
              <a:ext uri="{FF2B5EF4-FFF2-40B4-BE49-F238E27FC236}">
                <a16:creationId xmlns:a16="http://schemas.microsoft.com/office/drawing/2014/main" id="{3DA70A07-AC34-404B-B8D6-C9AC82F00BFB}"/>
              </a:ext>
            </a:extLst>
          </p:cNvPr>
          <p:cNvSpPr>
            <a:spLocks noChangeArrowheads="1"/>
          </p:cNvSpPr>
          <p:nvPr/>
        </p:nvSpPr>
        <p:spPr bwMode="auto">
          <a:xfrm>
            <a:off x="2327467" y="3151388"/>
            <a:ext cx="658943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n-US" sz="1350" dirty="0"/>
          </a:p>
        </p:txBody>
      </p:sp>
      <p:sp>
        <p:nvSpPr>
          <p:cNvPr id="13" name="Rectangle 93">
            <a:extLst>
              <a:ext uri="{FF2B5EF4-FFF2-40B4-BE49-F238E27FC236}">
                <a16:creationId xmlns:a16="http://schemas.microsoft.com/office/drawing/2014/main" id="{F0DFB0A1-9B96-6849-9CF0-4EEE3771C921}"/>
              </a:ext>
            </a:extLst>
          </p:cNvPr>
          <p:cNvSpPr>
            <a:spLocks noChangeArrowheads="1"/>
          </p:cNvSpPr>
          <p:nvPr/>
        </p:nvSpPr>
        <p:spPr bwMode="auto">
          <a:xfrm>
            <a:off x="1143001" y="-13849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dirty="0"/>
          </a:p>
        </p:txBody>
      </p:sp>
      <p:sp>
        <p:nvSpPr>
          <p:cNvPr id="17" name="Rectangle 99">
            <a:extLst>
              <a:ext uri="{FF2B5EF4-FFF2-40B4-BE49-F238E27FC236}">
                <a16:creationId xmlns:a16="http://schemas.microsoft.com/office/drawing/2014/main" id="{ABEC55EB-A897-B642-BDA0-F1A6E9CA511F}"/>
              </a:ext>
            </a:extLst>
          </p:cNvPr>
          <p:cNvSpPr>
            <a:spLocks noChangeArrowheads="1"/>
          </p:cNvSpPr>
          <p:nvPr/>
        </p:nvSpPr>
        <p:spPr bwMode="auto">
          <a:xfrm>
            <a:off x="1664756" y="384047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dirty="0"/>
          </a:p>
        </p:txBody>
      </p:sp>
      <p:sp>
        <p:nvSpPr>
          <p:cNvPr id="19" name="Rectangle 101">
            <a:extLst>
              <a:ext uri="{FF2B5EF4-FFF2-40B4-BE49-F238E27FC236}">
                <a16:creationId xmlns:a16="http://schemas.microsoft.com/office/drawing/2014/main" id="{512CD708-621D-8246-BEC2-3EA70FE71500}"/>
              </a:ext>
            </a:extLst>
          </p:cNvPr>
          <p:cNvSpPr>
            <a:spLocks noChangeArrowheads="1"/>
          </p:cNvSpPr>
          <p:nvPr/>
        </p:nvSpPr>
        <p:spPr bwMode="auto">
          <a:xfrm>
            <a:off x="4696321" y="4022149"/>
            <a:ext cx="75378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n-US" sz="1350" dirty="0"/>
          </a:p>
        </p:txBody>
      </p:sp>
      <p:sp>
        <p:nvSpPr>
          <p:cNvPr id="23" name="Title 1">
            <a:extLst>
              <a:ext uri="{FF2B5EF4-FFF2-40B4-BE49-F238E27FC236}">
                <a16:creationId xmlns:a16="http://schemas.microsoft.com/office/drawing/2014/main" id="{51BA80BB-6C9C-144A-B63D-6F86A020550B}"/>
              </a:ext>
            </a:extLst>
          </p:cNvPr>
          <p:cNvSpPr txBox="1">
            <a:spLocks/>
          </p:cNvSpPr>
          <p:nvPr/>
        </p:nvSpPr>
        <p:spPr>
          <a:xfrm>
            <a:off x="1281112" y="4720692"/>
            <a:ext cx="6476837" cy="377395"/>
          </a:xfrm>
          <a:prstGeom prst="rect">
            <a:avLst/>
          </a:prstGeom>
        </p:spPr>
        <p:txBody>
          <a:bodyPr vert="horz" lIns="68580" tIns="34290" rIns="68580" bIns="34290" rtlCol="0" anchor="t">
            <a:normAutofit fontScale="67500" lnSpcReduction="20000"/>
          </a:bodyPr>
          <a:lstStyle>
            <a:lvl1pPr algn="l" defTabSz="914400" rtl="0" eaLnBrk="1" latinLnBrk="0" hangingPunct="1">
              <a:lnSpc>
                <a:spcPct val="90000"/>
              </a:lnSpc>
              <a:spcBef>
                <a:spcPct val="0"/>
              </a:spcBef>
              <a:buNone/>
              <a:defRPr sz="4000" b="1" kern="1200">
                <a:solidFill>
                  <a:schemeClr val="tx1"/>
                </a:solidFill>
                <a:latin typeface="Times New Roman"/>
                <a:ea typeface="+mj-ea"/>
                <a:cs typeface="Times New Roman"/>
              </a:defRPr>
            </a:lvl1pPr>
          </a:lstStyle>
          <a:p>
            <a:pPr algn="ctr"/>
            <a:r>
              <a:rPr lang="en-US" sz="2100" i="1" dirty="0">
                <a:solidFill>
                  <a:schemeClr val="accent6">
                    <a:lumMod val="75000"/>
                  </a:schemeClr>
                </a:solidFill>
              </a:rPr>
              <a:t>Can use a non-achromatic transport (time of flight dependence) </a:t>
            </a:r>
          </a:p>
          <a:p>
            <a:pPr algn="ctr"/>
            <a:r>
              <a:rPr lang="en-US" sz="2100" i="1" dirty="0">
                <a:solidFill>
                  <a:schemeClr val="accent6">
                    <a:lumMod val="75000"/>
                  </a:schemeClr>
                </a:solidFill>
              </a:rPr>
              <a:t>or transverse beam separation to couple longitudinal and transverse cooling </a:t>
            </a:r>
          </a:p>
        </p:txBody>
      </p:sp>
      <p:pic>
        <p:nvPicPr>
          <p:cNvPr id="6" name="Picture 5">
            <a:extLst>
              <a:ext uri="{FF2B5EF4-FFF2-40B4-BE49-F238E27FC236}">
                <a16:creationId xmlns:a16="http://schemas.microsoft.com/office/drawing/2014/main" id="{7AFA633D-CA06-BE45-A9B0-0B1455BF47A7}"/>
              </a:ext>
            </a:extLst>
          </p:cNvPr>
          <p:cNvPicPr>
            <a:picLocks noChangeAspect="1"/>
          </p:cNvPicPr>
          <p:nvPr/>
        </p:nvPicPr>
        <p:blipFill>
          <a:blip r:embed="rId2"/>
          <a:stretch>
            <a:fillRect/>
          </a:stretch>
        </p:blipFill>
        <p:spPr>
          <a:xfrm>
            <a:off x="1281113" y="715771"/>
            <a:ext cx="6581775" cy="4019550"/>
          </a:xfrm>
          <a:prstGeom prst="rect">
            <a:avLst/>
          </a:prstGeom>
        </p:spPr>
      </p:pic>
      <p:sp>
        <p:nvSpPr>
          <p:cNvPr id="4" name="TextBox 3">
            <a:extLst>
              <a:ext uri="{FF2B5EF4-FFF2-40B4-BE49-F238E27FC236}">
                <a16:creationId xmlns:a16="http://schemas.microsoft.com/office/drawing/2014/main" id="{44529ADC-4CF4-7041-A762-6C4DF623A3F0}"/>
              </a:ext>
            </a:extLst>
          </p:cNvPr>
          <p:cNvSpPr txBox="1"/>
          <p:nvPr/>
        </p:nvSpPr>
        <p:spPr>
          <a:xfrm>
            <a:off x="2573337" y="423475"/>
            <a:ext cx="4068763" cy="300082"/>
          </a:xfrm>
          <a:prstGeom prst="rect">
            <a:avLst/>
          </a:prstGeom>
          <a:noFill/>
        </p:spPr>
        <p:txBody>
          <a:bodyPr wrap="square" rtlCol="0">
            <a:spAutoFit/>
          </a:bodyPr>
          <a:lstStyle/>
          <a:p>
            <a:r>
              <a:rPr lang="en-US" sz="1350" i="1" dirty="0">
                <a:latin typeface="Times New Roman" panose="02020603050405020304" pitchFamily="18" charset="0"/>
                <a:cs typeface="Times New Roman" panose="02020603050405020304" pitchFamily="18" charset="0"/>
              </a:rPr>
              <a:t>Sorry for repeating trivial formulae from my AP class</a:t>
            </a:r>
          </a:p>
        </p:txBody>
      </p:sp>
      <p:sp>
        <p:nvSpPr>
          <p:cNvPr id="12" name="TextBox 11">
            <a:extLst>
              <a:ext uri="{FF2B5EF4-FFF2-40B4-BE49-F238E27FC236}">
                <a16:creationId xmlns:a16="http://schemas.microsoft.com/office/drawing/2014/main" id="{2F9D3487-A0DD-1D44-98F7-DB6DB338431A}"/>
              </a:ext>
            </a:extLst>
          </p:cNvPr>
          <p:cNvSpPr txBox="1"/>
          <p:nvPr/>
        </p:nvSpPr>
        <p:spPr>
          <a:xfrm>
            <a:off x="2225155" y="238895"/>
            <a:ext cx="4588751" cy="300082"/>
          </a:xfrm>
          <a:prstGeom prst="rect">
            <a:avLst/>
          </a:prstGeom>
          <a:noFill/>
        </p:spPr>
        <p:txBody>
          <a:bodyPr wrap="square" rtlCol="0">
            <a:spAutoFit/>
          </a:bodyPr>
          <a:lstStyle/>
          <a:p>
            <a:r>
              <a:rPr lang="en-US" sz="1350" i="1" dirty="0">
                <a:solidFill>
                  <a:srgbClr val="0432FF"/>
                </a:solidFill>
                <a:latin typeface="Times New Roman" panose="02020603050405020304" pitchFamily="18" charset="0"/>
                <a:cs typeface="Times New Roman" panose="02020603050405020304" pitchFamily="18" charset="0"/>
              </a:rPr>
              <a:t>We will neglect transverse kicks, which are very weak in CeC </a:t>
            </a:r>
          </a:p>
        </p:txBody>
      </p:sp>
    </p:spTree>
    <p:extLst>
      <p:ext uri="{BB962C8B-B14F-4D97-AF65-F5344CB8AC3E}">
        <p14:creationId xmlns:p14="http://schemas.microsoft.com/office/powerpoint/2010/main" val="351731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ppt_x"/>
                                          </p:val>
                                        </p:tav>
                                      </p:tavLst>
                                    </p:anim>
                                    <p:anim calcmode="lin" valueType="num">
                                      <p:cBhvr additive="base">
                                        <p:cTn id="7" dur="500"/>
                                        <p:tgtEl>
                                          <p:spTgt spid="4"/>
                                        </p:tgtEl>
                                        <p:attrNameLst>
                                          <p:attrName>ppt_y</p:attrName>
                                        </p:attrNameLst>
                                      </p:cBhvr>
                                      <p:tavLst>
                                        <p:tav tm="0">
                                          <p:val>
                                            <p:strVal val="ppt_y"/>
                                          </p:val>
                                        </p:tav>
                                        <p:tav tm="100000">
                                          <p:val>
                                            <p:strVal val="1+ppt_h/2"/>
                                          </p:val>
                                        </p:tav>
                                      </p:tavLst>
                                    </p:anim>
                                    <p:set>
                                      <p:cBhvr>
                                        <p:cTn id="8" dur="1" fill="hold">
                                          <p:stCondLst>
                                            <p:cond delay="499"/>
                                          </p:stCondLst>
                                        </p:cTn>
                                        <p:tgtEl>
                                          <p:spTgt spid="4"/>
                                        </p:tgtEl>
                                        <p:attrNameLst>
                                          <p:attrName>style.visibility</p:attrName>
                                        </p:attrNameLst>
                                      </p:cBhvr>
                                      <p:to>
                                        <p:strVal val="hidden"/>
                                      </p:to>
                                    </p:set>
                                  </p:childTnLst>
                                </p:cTn>
                              </p:par>
                              <p:par>
                                <p:cTn id="9" presetID="1" presetClass="entr" presetSubtype="0" fill="hold" grpId="1"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grpId="0" nodeType="clickEffect">
                                  <p:stCondLst>
                                    <p:cond delay="0"/>
                                  </p:stCondLst>
                                  <p:childTnLst>
                                    <p:anim calcmode="lin" valueType="num">
                                      <p:cBhvr additive="base">
                                        <p:cTn id="14" dur="500"/>
                                        <p:tgtEl>
                                          <p:spTgt spid="12"/>
                                        </p:tgtEl>
                                        <p:attrNameLst>
                                          <p:attrName>ppt_x</p:attrName>
                                        </p:attrNameLst>
                                      </p:cBhvr>
                                      <p:tavLst>
                                        <p:tav tm="0">
                                          <p:val>
                                            <p:strVal val="ppt_x"/>
                                          </p:val>
                                        </p:tav>
                                        <p:tav tm="100000">
                                          <p:val>
                                            <p:strVal val="ppt_x"/>
                                          </p:val>
                                        </p:tav>
                                      </p:tavLst>
                                    </p:anim>
                                    <p:anim calcmode="lin" valueType="num">
                                      <p:cBhvr additive="base">
                                        <p:cTn id="15" dur="500"/>
                                        <p:tgtEl>
                                          <p:spTgt spid="12"/>
                                        </p:tgtEl>
                                        <p:attrNameLst>
                                          <p:attrName>ppt_y</p:attrName>
                                        </p:attrNameLst>
                                      </p:cBhvr>
                                      <p:tavLst>
                                        <p:tav tm="0">
                                          <p:val>
                                            <p:strVal val="ppt_y"/>
                                          </p:val>
                                        </p:tav>
                                        <p:tav tm="100000">
                                          <p:val>
                                            <p:strVal val="1+ppt_h/2"/>
                                          </p:val>
                                        </p:tav>
                                      </p:tavLst>
                                    </p:anim>
                                    <p:set>
                                      <p:cBhvr>
                                        <p:cTn id="16" dur="1" fill="hold">
                                          <p:stCondLst>
                                            <p:cond delay="499"/>
                                          </p:stCondLst>
                                        </p:cTn>
                                        <p:tgtEl>
                                          <p:spTgt spid="12"/>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4" grpId="0"/>
      <p:bldP spid="12" grpId="0"/>
      <p:bldP spid="12"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4657B-56F2-FB4D-B328-994EF12CE645}"/>
              </a:ext>
            </a:extLst>
          </p:cNvPr>
          <p:cNvSpPr>
            <a:spLocks noGrp="1"/>
          </p:cNvSpPr>
          <p:nvPr>
            <p:ph type="title"/>
          </p:nvPr>
        </p:nvSpPr>
        <p:spPr>
          <a:xfrm>
            <a:off x="407504" y="116829"/>
            <a:ext cx="8328991" cy="464941"/>
          </a:xfrm>
        </p:spPr>
        <p:txBody>
          <a:bodyPr>
            <a:normAutofit fontScale="90000"/>
          </a:bodyPr>
          <a:lstStyle/>
          <a:p>
            <a:r>
              <a:rPr lang="en-US" dirty="0"/>
              <a:t>Encountered challenges</a:t>
            </a:r>
          </a:p>
        </p:txBody>
      </p:sp>
      <p:sp>
        <p:nvSpPr>
          <p:cNvPr id="3" name="Content Placeholder 2">
            <a:extLst>
              <a:ext uri="{FF2B5EF4-FFF2-40B4-BE49-F238E27FC236}">
                <a16:creationId xmlns:a16="http://schemas.microsoft.com/office/drawing/2014/main" id="{8296DC0A-58D8-5843-9A22-AF2724F586CD}"/>
              </a:ext>
            </a:extLst>
          </p:cNvPr>
          <p:cNvSpPr>
            <a:spLocks noGrp="1"/>
          </p:cNvSpPr>
          <p:nvPr>
            <p:ph idx="1"/>
          </p:nvPr>
        </p:nvSpPr>
        <p:spPr>
          <a:xfrm>
            <a:off x="177388" y="663708"/>
            <a:ext cx="8966612" cy="4479791"/>
          </a:xfrm>
        </p:spPr>
        <p:txBody>
          <a:bodyPr>
            <a:normAutofit fontScale="77500" lnSpcReduction="20000"/>
          </a:bodyPr>
          <a:lstStyle/>
          <a:p>
            <a:r>
              <a:rPr lang="en-US" dirty="0"/>
              <a:t>In Run 2018, while operating with FEL amplifier, we discovered that electron beam in the low energy (ballistic compression) section was developing very strong longitudinal instability. Detailed studies showed that this was Plasma-Cascade Instability caused by strong transverse focusing. We developed lattice of the CeC accelerator suppressing this instability and providing quiet electron beam with noise comparable with that of the shot-noise.</a:t>
            </a:r>
          </a:p>
          <a:p>
            <a:r>
              <a:rPr lang="en-US" dirty="0"/>
              <a:t>In Run 2021, we attempted to demonstrate CeC, but 5</a:t>
            </a:r>
            <a:r>
              <a:rPr lang="en-US" sz="1400" baseline="30000" dirty="0"/>
              <a:t>x</a:t>
            </a:r>
            <a:r>
              <a:rPr lang="en-US" dirty="0"/>
              <a:t>10</a:t>
            </a:r>
            <a:r>
              <a:rPr lang="en-US" baseline="30000" dirty="0"/>
              <a:t>-4</a:t>
            </a:r>
            <a:r>
              <a:rPr lang="en-US" dirty="0"/>
              <a:t> relative beam energy jitter - caused by 15 psec RMS time jitter of the seed laser pulses  - prevented us from observing CeC. It simply was washed away.</a:t>
            </a:r>
          </a:p>
          <a:p>
            <a:r>
              <a:rPr lang="en-US" dirty="0"/>
              <a:t>Two additional challenges are coming from 113 MHz SRF gun axis offset from the CeC accelerator beam-line and from presence of transverse field components in 500 MHz bunching cavity. Time-dependent variation of beam centroid create additional complications in beam diagnostics as well as in creating compact e-beam</a:t>
            </a:r>
          </a:p>
          <a:p>
            <a:r>
              <a:rPr lang="en-US" dirty="0">
                <a:solidFill>
                  <a:srgbClr val="FF0000"/>
                </a:solidFill>
              </a:rPr>
              <a:t>In Run 2022, a new seed laser with 3 psec RMS time jitter was incorporated, and we achieved beam parameters sufficient for observation of the CeC cooling. Unfortunately, two major failures, both caused by human errors, consumed 71% of the run time and we were unable to complete the experiment – we simply run out of time</a:t>
            </a:r>
          </a:p>
          <a:p>
            <a:r>
              <a:rPr lang="en-US" dirty="0">
                <a:solidFill>
                  <a:srgbClr val="FF0000"/>
                </a:solidFill>
              </a:rPr>
              <a:t>Run 2023 had additional challenges: it was in the  Summer and systems suffered from overheating and AC failures. It also was cut short by a accident with LiHe system in late June. </a:t>
            </a:r>
            <a:endParaRPr lang="en-US" dirty="0"/>
          </a:p>
          <a:p>
            <a:r>
              <a:rPr lang="en-US" dirty="0"/>
              <a:t>Main remaining challenge is large (5% RMS) jitter in the energy of the laser pulses and corresponding variations of the electron bunch charge. This jitter causes significant variation in space-charge dominated dynamics of the electron beam and should be eliminated for reliable measurements and demonstration of CeC</a:t>
            </a:r>
          </a:p>
        </p:txBody>
      </p:sp>
      <p:sp>
        <p:nvSpPr>
          <p:cNvPr id="4" name="Slide Number Placeholder 3">
            <a:extLst>
              <a:ext uri="{FF2B5EF4-FFF2-40B4-BE49-F238E27FC236}">
                <a16:creationId xmlns:a16="http://schemas.microsoft.com/office/drawing/2014/main" id="{5BD1DF7D-2317-B041-AA34-BEF5A42B3FBA}"/>
              </a:ext>
            </a:extLst>
          </p:cNvPr>
          <p:cNvSpPr>
            <a:spLocks noGrp="1"/>
          </p:cNvSpPr>
          <p:nvPr>
            <p:ph type="sldNum" sz="quarter" idx="12"/>
          </p:nvPr>
        </p:nvSpPr>
        <p:spPr/>
        <p:txBody>
          <a:bodyPr/>
          <a:lstStyle/>
          <a:p>
            <a:fld id="{716D9922-87B3-6043-9531-5184EA303DC1}" type="slidenum">
              <a:rPr lang="en-US" smtClean="0"/>
              <a:t>28</a:t>
            </a:fld>
            <a:endParaRPr lang="en-US"/>
          </a:p>
        </p:txBody>
      </p:sp>
    </p:spTree>
    <p:extLst>
      <p:ext uri="{BB962C8B-B14F-4D97-AF65-F5344CB8AC3E}">
        <p14:creationId xmlns:p14="http://schemas.microsoft.com/office/powerpoint/2010/main" val="939532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beam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2046" y="539750"/>
            <a:ext cx="2088356" cy="2171700"/>
          </a:xfrm>
          <a:prstGeom prst="rect">
            <a:avLst/>
          </a:prstGeom>
          <a:noFill/>
          <a:ln w="9525">
            <a:noFill/>
            <a:miter lim="800000"/>
            <a:headEnd/>
            <a:tailEnd/>
          </a:ln>
        </p:spPr>
      </p:pic>
      <p:pic>
        <p:nvPicPr>
          <p:cNvPr id="29702" name="Picture 6" descr="van_der_meer_simon_a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401764" y="1086048"/>
            <a:ext cx="1270397" cy="1863329"/>
          </a:xfrm>
          <a:prstGeom prst="rect">
            <a:avLst/>
          </a:prstGeom>
          <a:noFill/>
          <a:ln w="9525">
            <a:noFill/>
            <a:miter lim="800000"/>
            <a:headEnd/>
            <a:tailEnd/>
          </a:ln>
        </p:spPr>
      </p:pic>
      <p:graphicFrame>
        <p:nvGraphicFramePr>
          <p:cNvPr id="29698" name="Object 8"/>
          <p:cNvGraphicFramePr>
            <a:graphicFrameLocks noGrp="1" noChangeAspect="1"/>
          </p:cNvGraphicFramePr>
          <p:nvPr>
            <p:ph sz="half" idx="2"/>
          </p:nvPr>
        </p:nvGraphicFramePr>
        <p:xfrm>
          <a:off x="3475853" y="1328739"/>
          <a:ext cx="1265992" cy="688975"/>
        </p:xfrm>
        <a:graphic>
          <a:graphicData uri="http://schemas.openxmlformats.org/presentationml/2006/ole">
            <mc:AlternateContent xmlns:mc="http://schemas.openxmlformats.org/markup-compatibility/2006">
              <mc:Choice xmlns:v="urn:schemas-microsoft-com:vml" Requires="v">
                <p:oleObj name="Equation" r:id="rId5" imgW="1002960" imgH="545760" progId="Equation.DSMT4">
                  <p:embed/>
                </p:oleObj>
              </mc:Choice>
              <mc:Fallback>
                <p:oleObj name="Equation" r:id="rId5" imgW="1002960" imgH="545760" progId="Equation.DSMT4">
                  <p:embed/>
                  <p:pic>
                    <p:nvPicPr>
                      <p:cNvPr id="29698"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75853" y="1328739"/>
                        <a:ext cx="1265992" cy="688975"/>
                      </a:xfrm>
                      <a:prstGeom prst="rect">
                        <a:avLst/>
                      </a:prstGeom>
                      <a:noFill/>
                      <a:effectLst/>
                    </p:spPr>
                  </p:pic>
                </p:oleObj>
              </mc:Fallback>
            </mc:AlternateContent>
          </a:graphicData>
        </a:graphic>
      </p:graphicFrame>
      <p:sp>
        <p:nvSpPr>
          <p:cNvPr id="29704" name="Rectangle 10"/>
          <p:cNvSpPr>
            <a:spLocks noChangeArrowheads="1"/>
          </p:cNvSpPr>
          <p:nvPr/>
        </p:nvSpPr>
        <p:spPr bwMode="auto">
          <a:xfrm>
            <a:off x="1143000" y="3625850"/>
            <a:ext cx="1787922" cy="715581"/>
          </a:xfrm>
          <a:prstGeom prst="rect">
            <a:avLst/>
          </a:prstGeom>
          <a:noFill/>
          <a:ln w="9525">
            <a:noFill/>
            <a:miter lim="800000"/>
            <a:headEnd/>
            <a:tailEnd/>
          </a:ln>
        </p:spPr>
        <p:txBody>
          <a:bodyPr wrap="square">
            <a:prstTxWarp prst="textNoShape">
              <a:avLst/>
            </a:prstTxWarp>
            <a:spAutoFit/>
          </a:bodyPr>
          <a:lstStyle/>
          <a:p>
            <a:pPr algn="ctr"/>
            <a:r>
              <a:rPr lang="en-US" sz="1350" b="1" dirty="0">
                <a:solidFill>
                  <a:srgbClr val="0033CC"/>
                </a:solidFill>
                <a:latin typeface="Times New Roman"/>
                <a:cs typeface="Times New Roman"/>
              </a:rPr>
              <a:t>S. van der Meer</a:t>
            </a:r>
          </a:p>
          <a:p>
            <a:pPr algn="ctr"/>
            <a:r>
              <a:rPr lang="en-US" sz="1350" b="1" dirty="0">
                <a:solidFill>
                  <a:srgbClr val="0033CC"/>
                </a:solidFill>
                <a:latin typeface="Times New Roman"/>
                <a:cs typeface="Times New Roman"/>
              </a:rPr>
              <a:t>1984 Nobel physics prize</a:t>
            </a:r>
          </a:p>
        </p:txBody>
      </p:sp>
      <p:sp>
        <p:nvSpPr>
          <p:cNvPr id="29705" name="Rectangle 11"/>
          <p:cNvSpPr>
            <a:spLocks noChangeArrowheads="1"/>
          </p:cNvSpPr>
          <p:nvPr/>
        </p:nvSpPr>
        <p:spPr bwMode="auto">
          <a:xfrm>
            <a:off x="2828925" y="781052"/>
            <a:ext cx="3486150" cy="253916"/>
          </a:xfrm>
          <a:prstGeom prst="rect">
            <a:avLst/>
          </a:prstGeom>
          <a:noFill/>
          <a:ln w="9525">
            <a:noFill/>
            <a:miter lim="800000"/>
            <a:headEnd/>
            <a:tailEnd/>
          </a:ln>
        </p:spPr>
        <p:txBody>
          <a:bodyPr>
            <a:prstTxWarp prst="textNoShape">
              <a:avLst/>
            </a:prstTxWarp>
            <a:spAutoFit/>
          </a:bodyPr>
          <a:lstStyle/>
          <a:p>
            <a:r>
              <a:rPr lang="en-US" sz="1050" b="1" i="1" dirty="0">
                <a:solidFill>
                  <a:srgbClr val="0033CC"/>
                </a:solidFill>
                <a:latin typeface="Comic Sans MS"/>
                <a:cs typeface="Comic Sans MS"/>
              </a:rPr>
              <a:t>   </a:t>
            </a:r>
            <a:endParaRPr lang="en-US" sz="1200" b="1" i="1" dirty="0">
              <a:solidFill>
                <a:srgbClr val="0033CC"/>
              </a:solidFill>
              <a:latin typeface="Comic Sans MS"/>
              <a:cs typeface="Comic Sans MS"/>
            </a:endParaRPr>
          </a:p>
        </p:txBody>
      </p:sp>
      <p:sp>
        <p:nvSpPr>
          <p:cNvPr id="2" name="Rectangle 1"/>
          <p:cNvSpPr/>
          <p:nvPr/>
        </p:nvSpPr>
        <p:spPr>
          <a:xfrm>
            <a:off x="3987074" y="4533685"/>
            <a:ext cx="3512466" cy="507831"/>
          </a:xfrm>
          <a:prstGeom prst="rect">
            <a:avLst/>
          </a:prstGeom>
        </p:spPr>
        <p:txBody>
          <a:bodyPr wrap="square">
            <a:spAutoFit/>
          </a:bodyPr>
          <a:lstStyle/>
          <a:p>
            <a:r>
              <a:rPr lang="en-US" sz="900" dirty="0">
                <a:latin typeface="Times New Roman"/>
                <a:cs typeface="Times New Roman"/>
              </a:rPr>
              <a:t>S. van der Meer, Rev. Mod.Phys. 57, (1985) p.689</a:t>
            </a:r>
          </a:p>
          <a:p>
            <a:r>
              <a:rPr lang="en-US" sz="900" dirty="0">
                <a:latin typeface="Times New Roman"/>
                <a:cs typeface="Times New Roman"/>
              </a:rPr>
              <a:t>S. van der Meer, 1972, Stochastic cooling of betatron oscillations is ISR, CERN/ISR-PO/72-31</a:t>
            </a:r>
          </a:p>
        </p:txBody>
      </p:sp>
      <p:sp>
        <p:nvSpPr>
          <p:cNvPr id="3" name="Slide Number Placeholder 2"/>
          <p:cNvSpPr>
            <a:spLocks noGrp="1"/>
          </p:cNvSpPr>
          <p:nvPr>
            <p:ph type="sldNum" sz="quarter" idx="12"/>
          </p:nvPr>
        </p:nvSpPr>
        <p:spPr/>
        <p:txBody>
          <a:bodyPr/>
          <a:lstStyle/>
          <a:p>
            <a:pPr>
              <a:defRPr/>
            </a:pPr>
            <a:fld id="{714304E9-952C-F240-8AF5-88D2F13AE380}" type="slidenum">
              <a:rPr lang="en-US" smtClean="0"/>
              <a:pPr>
                <a:defRPr/>
              </a:pPr>
              <a:t>3</a:t>
            </a:fld>
            <a:endParaRPr lang="en-US" dirty="0"/>
          </a:p>
        </p:txBody>
      </p:sp>
      <p:sp>
        <p:nvSpPr>
          <p:cNvPr id="14" name="Title 1"/>
          <p:cNvSpPr txBox="1">
            <a:spLocks/>
          </p:cNvSpPr>
          <p:nvPr/>
        </p:nvSpPr>
        <p:spPr>
          <a:xfrm>
            <a:off x="1512957" y="17067"/>
            <a:ext cx="6246743" cy="589756"/>
          </a:xfrm>
          <a:prstGeom prst="rect">
            <a:avLst/>
          </a:prstGeom>
        </p:spPr>
        <p:txBody>
          <a:bodyPr vert="horz" lIns="68580" tIns="34290" rIns="68580" bIns="34290" rtlCol="0" anchor="t">
            <a:normAutofit fontScale="85000" lnSpcReduction="10000"/>
          </a:bodyPr>
          <a:lstStyle>
            <a:lvl1pPr algn="l" defTabSz="914400" rtl="0" eaLnBrk="1" latinLnBrk="0" hangingPunct="1">
              <a:lnSpc>
                <a:spcPct val="90000"/>
              </a:lnSpc>
              <a:spcBef>
                <a:spcPct val="0"/>
              </a:spcBef>
              <a:buNone/>
              <a:defRPr sz="4000" b="1" kern="1200">
                <a:solidFill>
                  <a:schemeClr val="tx1"/>
                </a:solidFill>
                <a:latin typeface="Times New Roman"/>
                <a:ea typeface="+mj-ea"/>
                <a:cs typeface="Times New Roman"/>
              </a:defRPr>
            </a:lvl1pPr>
          </a:lstStyle>
          <a:p>
            <a:pPr algn="ctr"/>
            <a:r>
              <a:rPr lang="en-US" sz="3000" b="0" dirty="0">
                <a:solidFill>
                  <a:srgbClr val="000090"/>
                </a:solidFill>
              </a:rPr>
              <a:t>Critical conditions for the stochastic cooler </a:t>
            </a:r>
          </a:p>
        </p:txBody>
      </p:sp>
      <p:sp>
        <p:nvSpPr>
          <p:cNvPr id="15" name="Content Placeholder 8"/>
          <p:cNvSpPr txBox="1">
            <a:spLocks/>
          </p:cNvSpPr>
          <p:nvPr/>
        </p:nvSpPr>
        <p:spPr>
          <a:xfrm>
            <a:off x="5362210" y="560490"/>
            <a:ext cx="2566127" cy="402252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indent="-257175">
              <a:lnSpc>
                <a:spcPct val="100000"/>
              </a:lnSpc>
              <a:spcBef>
                <a:spcPts val="225"/>
              </a:spcBef>
              <a:buFont typeface="Wingdings" charset="2"/>
              <a:buChar char="ü"/>
            </a:pPr>
            <a:r>
              <a:rPr lang="en-US" sz="1200" b="1" dirty="0">
                <a:solidFill>
                  <a:srgbClr val="0000FF"/>
                </a:solidFill>
                <a:latin typeface="Times New Roman"/>
                <a:cs typeface="Times New Roman"/>
              </a:rPr>
              <a:t>Linearity:</a:t>
            </a:r>
            <a:r>
              <a:rPr lang="en-US" sz="1200" dirty="0">
                <a:solidFill>
                  <a:srgbClr val="FF0000"/>
                </a:solidFill>
                <a:latin typeface="Times New Roman"/>
                <a:cs typeface="Times New Roman"/>
              </a:rPr>
              <a:t> Amplifier must be linear</a:t>
            </a:r>
            <a:r>
              <a:rPr lang="en-US" sz="1200" dirty="0">
                <a:latin typeface="Times New Roman"/>
                <a:cs typeface="Times New Roman"/>
              </a:rPr>
              <a:t> (no saturation) and low noise</a:t>
            </a:r>
          </a:p>
          <a:p>
            <a:pPr marL="257175" indent="-257175">
              <a:lnSpc>
                <a:spcPct val="100000"/>
              </a:lnSpc>
              <a:spcBef>
                <a:spcPts val="225"/>
              </a:spcBef>
              <a:buFont typeface="Wingdings" charset="2"/>
              <a:buChar char="ü"/>
            </a:pPr>
            <a:r>
              <a:rPr lang="en-US" sz="1200" b="1" dirty="0">
                <a:solidFill>
                  <a:srgbClr val="0000FF"/>
                </a:solidFill>
                <a:latin typeface="Times New Roman"/>
                <a:cs typeface="Times New Roman"/>
              </a:rPr>
              <a:t>Overlapping: </a:t>
            </a:r>
            <a:r>
              <a:rPr lang="en-US" sz="1200" dirty="0">
                <a:solidFill>
                  <a:srgbClr val="FF0000"/>
                </a:solidFill>
                <a:latin typeface="Times New Roman"/>
                <a:cs typeface="Times New Roman"/>
              </a:rPr>
              <a:t>Amplified signal induced by individual particle in the modulator (pick-up, sensor) must overlap with the particle in the kicker</a:t>
            </a:r>
          </a:p>
          <a:p>
            <a:pPr marL="257175" indent="-257175">
              <a:lnSpc>
                <a:spcPct val="100000"/>
              </a:lnSpc>
              <a:spcBef>
                <a:spcPts val="225"/>
              </a:spcBef>
              <a:buFont typeface="Wingdings" charset="2"/>
              <a:buChar char="ü"/>
            </a:pPr>
            <a:r>
              <a:rPr lang="en-US" sz="1200" b="1" dirty="0">
                <a:solidFill>
                  <a:srgbClr val="0000FF"/>
                </a:solidFill>
                <a:latin typeface="Times New Roman"/>
                <a:cs typeface="Times New Roman"/>
              </a:rPr>
              <a:t>Bandwidth:</a:t>
            </a:r>
            <a:r>
              <a:rPr lang="en-US" sz="1200" dirty="0">
                <a:solidFill>
                  <a:srgbClr val="FF0000"/>
                </a:solidFill>
                <a:latin typeface="Times New Roman"/>
                <a:cs typeface="Times New Roman"/>
              </a:rPr>
              <a:t> Cooling decrement per turn can not exceed 1/N</a:t>
            </a:r>
            <a:r>
              <a:rPr lang="en-US" sz="1200" baseline="-25000" dirty="0">
                <a:solidFill>
                  <a:srgbClr val="FF0000"/>
                </a:solidFill>
                <a:latin typeface="Times New Roman"/>
                <a:cs typeface="Times New Roman"/>
              </a:rPr>
              <a:t>s</a:t>
            </a:r>
            <a:r>
              <a:rPr lang="en-US" sz="1200" dirty="0">
                <a:solidFill>
                  <a:srgbClr val="FF0000"/>
                </a:solidFill>
                <a:latin typeface="Times New Roman"/>
                <a:cs typeface="Times New Roman"/>
              </a:rPr>
              <a:t>, where N</a:t>
            </a:r>
            <a:r>
              <a:rPr lang="en-US" sz="1200" baseline="-25000" dirty="0">
                <a:solidFill>
                  <a:srgbClr val="FF0000"/>
                </a:solidFill>
                <a:latin typeface="Times New Roman"/>
                <a:cs typeface="Times New Roman"/>
              </a:rPr>
              <a:t>s</a:t>
            </a:r>
            <a:r>
              <a:rPr lang="en-US" sz="1200" dirty="0">
                <a:solidFill>
                  <a:srgbClr val="FF0000"/>
                </a:solidFill>
                <a:latin typeface="Times New Roman"/>
                <a:cs typeface="Times New Roman"/>
              </a:rPr>
              <a:t> is number of the particles fitting inside the response time of the system: </a:t>
            </a:r>
            <a:r>
              <a:rPr lang="el-GR" sz="1200" dirty="0">
                <a:solidFill>
                  <a:srgbClr val="FF0000"/>
                </a:solidFill>
                <a:latin typeface="Times New Roman"/>
                <a:cs typeface="Times New Roman"/>
              </a:rPr>
              <a:t>τ</a:t>
            </a:r>
            <a:r>
              <a:rPr lang="en-US" sz="1200" dirty="0">
                <a:solidFill>
                  <a:srgbClr val="FF0000"/>
                </a:solidFill>
                <a:latin typeface="Times New Roman"/>
                <a:cs typeface="Times New Roman"/>
              </a:rPr>
              <a:t>~ 1/</a:t>
            </a:r>
            <a:r>
              <a:rPr lang="el-GR" sz="1200" dirty="0">
                <a:solidFill>
                  <a:srgbClr val="FF0000"/>
                </a:solidFill>
                <a:latin typeface="Times New Roman"/>
                <a:cs typeface="Times New Roman"/>
              </a:rPr>
              <a:t>Δ</a:t>
            </a:r>
            <a:r>
              <a:rPr lang="en-US" sz="1200" dirty="0">
                <a:solidFill>
                  <a:srgbClr val="FF0000"/>
                </a:solidFill>
                <a:latin typeface="Times New Roman"/>
                <a:cs typeface="Times New Roman"/>
              </a:rPr>
              <a:t>f</a:t>
            </a:r>
          </a:p>
          <a:p>
            <a:pPr marL="257175" indent="-257175">
              <a:lnSpc>
                <a:spcPct val="100000"/>
              </a:lnSpc>
              <a:spcBef>
                <a:spcPts val="225"/>
              </a:spcBef>
              <a:buFont typeface="Wingdings" charset="2"/>
              <a:buChar char="ü"/>
            </a:pPr>
            <a:r>
              <a:rPr lang="en-US" sz="1200" b="1" dirty="0">
                <a:solidFill>
                  <a:srgbClr val="1513D7"/>
                </a:solidFill>
                <a:latin typeface="Times New Roman"/>
                <a:cs typeface="Times New Roman"/>
              </a:rPr>
              <a:t>Noise:</a:t>
            </a:r>
            <a:r>
              <a:rPr lang="en-US" sz="1200" b="1" dirty="0">
                <a:solidFill>
                  <a:srgbClr val="FF0000"/>
                </a:solidFill>
                <a:latin typeface="Times New Roman"/>
                <a:cs typeface="Times New Roman"/>
              </a:rPr>
              <a:t> </a:t>
            </a:r>
            <a:r>
              <a:rPr lang="en-US" sz="1200" dirty="0">
                <a:solidFill>
                  <a:srgbClr val="FF0000"/>
                </a:solidFill>
                <a:latin typeface="Times New Roman"/>
                <a:cs typeface="Times New Roman"/>
              </a:rPr>
              <a:t>noise in the system should not significantly exceed system signal introduced by shot noise in the hadron beam  </a:t>
            </a:r>
          </a:p>
          <a:p>
            <a:pPr marL="257175" indent="-257175">
              <a:lnSpc>
                <a:spcPct val="100000"/>
              </a:lnSpc>
              <a:spcBef>
                <a:spcPts val="225"/>
              </a:spcBef>
              <a:buFont typeface="Wingdings" charset="2"/>
              <a:buChar char="ü"/>
            </a:pPr>
            <a:endParaRPr lang="en-US" sz="1200" dirty="0">
              <a:solidFill>
                <a:srgbClr val="0000FF"/>
              </a:solidFill>
              <a:latin typeface="Times New Roman"/>
              <a:cs typeface="Times New Roman"/>
            </a:endParaRPr>
          </a:p>
          <a:p>
            <a:pPr marL="342900" lvl="1" indent="0">
              <a:lnSpc>
                <a:spcPct val="100000"/>
              </a:lnSpc>
              <a:spcBef>
                <a:spcPts val="225"/>
              </a:spcBef>
              <a:buNone/>
            </a:pPr>
            <a:endParaRPr lang="en-US" sz="1200" dirty="0">
              <a:latin typeface="Times New Roman"/>
              <a:cs typeface="Times New Roman"/>
            </a:endParaRPr>
          </a:p>
        </p:txBody>
      </p:sp>
      <p:graphicFrame>
        <p:nvGraphicFramePr>
          <p:cNvPr id="16" name="Object 2"/>
          <p:cNvGraphicFramePr>
            <a:graphicFrameLocks noChangeAspect="1"/>
          </p:cNvGraphicFramePr>
          <p:nvPr/>
        </p:nvGraphicFramePr>
        <p:xfrm>
          <a:off x="2863710" y="2739828"/>
          <a:ext cx="2246732" cy="468850"/>
        </p:xfrm>
        <a:graphic>
          <a:graphicData uri="http://schemas.openxmlformats.org/presentationml/2006/ole">
            <mc:AlternateContent xmlns:mc="http://schemas.openxmlformats.org/markup-compatibility/2006">
              <mc:Choice xmlns:v="urn:schemas-microsoft-com:vml" Requires="v">
                <p:oleObj name="Equation" r:id="rId7" imgW="2070000" imgH="431640" progId="Equation.3">
                  <p:embed/>
                </p:oleObj>
              </mc:Choice>
              <mc:Fallback>
                <p:oleObj name="Equation" r:id="rId7" imgW="2070000" imgH="431640" progId="Equation.3">
                  <p:embed/>
                  <p:pic>
                    <p:nvPicPr>
                      <p:cNvPr id="16"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63710" y="2739828"/>
                        <a:ext cx="2246732" cy="468850"/>
                      </a:xfrm>
                      <a:prstGeom prst="rect">
                        <a:avLst/>
                      </a:prstGeom>
                      <a:noFill/>
                      <a:effectLst/>
                    </p:spPr>
                  </p:pic>
                </p:oleObj>
              </mc:Fallback>
            </mc:AlternateContent>
          </a:graphicData>
        </a:graphic>
      </p:graphicFrame>
      <p:graphicFrame>
        <p:nvGraphicFramePr>
          <p:cNvPr id="18" name="Object 11"/>
          <p:cNvGraphicFramePr>
            <a:graphicFrameLocks noChangeAspect="1"/>
          </p:cNvGraphicFramePr>
          <p:nvPr/>
        </p:nvGraphicFramePr>
        <p:xfrm>
          <a:off x="2820380" y="3325015"/>
          <a:ext cx="2434454" cy="976715"/>
        </p:xfrm>
        <a:graphic>
          <a:graphicData uri="http://schemas.openxmlformats.org/presentationml/2006/ole">
            <mc:AlternateContent xmlns:mc="http://schemas.openxmlformats.org/markup-compatibility/2006">
              <mc:Choice xmlns:v="urn:schemas-microsoft-com:vml" Requires="v">
                <p:oleObj name="Equation" r:id="rId9" imgW="2286000" imgH="914400" progId="Equation.DSMT4">
                  <p:embed/>
                </p:oleObj>
              </mc:Choice>
              <mc:Fallback>
                <p:oleObj name="Equation" r:id="rId9" imgW="2286000" imgH="914400" progId="Equation.DSMT4">
                  <p:embed/>
                  <p:pic>
                    <p:nvPicPr>
                      <p:cNvPr id="18" name="Object 11"/>
                      <p:cNvPicPr>
                        <a:picLocks noChangeAspect="1" noChangeArrowheads="1"/>
                      </p:cNvPicPr>
                      <p:nvPr/>
                    </p:nvPicPr>
                    <p:blipFill>
                      <a:blip r:embed="rId10"/>
                      <a:srcRect/>
                      <a:stretch>
                        <a:fillRect/>
                      </a:stretch>
                    </p:blipFill>
                    <p:spPr bwMode="auto">
                      <a:xfrm>
                        <a:off x="2820380" y="3325015"/>
                        <a:ext cx="2434454" cy="976715"/>
                      </a:xfrm>
                      <a:prstGeom prst="rect">
                        <a:avLst/>
                      </a:prstGeom>
                      <a:noFill/>
                      <a:ln w="57150">
                        <a:solidFill>
                          <a:srgbClr val="FF0000"/>
                        </a:solidFill>
                      </a:ln>
                    </p:spPr>
                  </p:pic>
                </p:oleObj>
              </mc:Fallback>
            </mc:AlternateContent>
          </a:graphicData>
        </a:graphic>
      </p:graphicFrame>
      <p:sp>
        <p:nvSpPr>
          <p:cNvPr id="5" name="Rectangle 4"/>
          <p:cNvSpPr/>
          <p:nvPr/>
        </p:nvSpPr>
        <p:spPr>
          <a:xfrm>
            <a:off x="1143000" y="4464438"/>
            <a:ext cx="1612851" cy="646331"/>
          </a:xfrm>
          <a:prstGeom prst="rect">
            <a:avLst/>
          </a:prstGeom>
          <a:solidFill>
            <a:schemeClr val="bg1"/>
          </a:solidFill>
        </p:spPr>
        <p:txBody>
          <a:bodyPr wrap="square">
            <a:spAutoFit/>
          </a:bodyPr>
          <a:lstStyle/>
          <a:p>
            <a:pPr algn="ctr">
              <a:spcBef>
                <a:spcPts val="225"/>
              </a:spcBef>
            </a:pPr>
            <a:r>
              <a:rPr lang="en-US" sz="1200" dirty="0">
                <a:solidFill>
                  <a:srgbClr val="0000FF"/>
                </a:solidFill>
                <a:latin typeface="Times New Roman"/>
                <a:cs typeface="Times New Roman"/>
              </a:rPr>
              <a:t>RF stochastic cooling is reaching its limits at ~ 10 GHz bandwidth</a:t>
            </a:r>
          </a:p>
        </p:txBody>
      </p:sp>
    </p:spTree>
    <p:extLst>
      <p:ext uri="{BB962C8B-B14F-4D97-AF65-F5344CB8AC3E}">
        <p14:creationId xmlns:p14="http://schemas.microsoft.com/office/powerpoint/2010/main" val="2212548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1437084" y="3105196"/>
            <a:ext cx="3523050" cy="553558"/>
          </a:xfrm>
        </p:spPr>
        <p:txBody>
          <a:bodyPr>
            <a:normAutofit/>
          </a:bodyPr>
          <a:lstStyle/>
          <a:p>
            <a:pPr algn="ctr"/>
            <a:r>
              <a:rPr lang="en-US" dirty="0">
                <a:solidFill>
                  <a:srgbClr val="000090"/>
                </a:solidFill>
              </a:rPr>
              <a:t>CeC schemes </a:t>
            </a:r>
          </a:p>
        </p:txBody>
      </p:sp>
      <p:pic>
        <p:nvPicPr>
          <p:cNvPr id="43" name="Picture 42">
            <a:extLst>
              <a:ext uri="{FF2B5EF4-FFF2-40B4-BE49-F238E27FC236}">
                <a16:creationId xmlns:a16="http://schemas.microsoft.com/office/drawing/2014/main" id="{8CCF8F14-FB14-6F4F-96D3-FD353079C9E4}"/>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624304" y="1230685"/>
            <a:ext cx="4114800" cy="1414463"/>
          </a:xfrm>
          <a:prstGeom prst="rect">
            <a:avLst/>
          </a:prstGeom>
          <a:noFill/>
          <a:ln>
            <a:noFill/>
          </a:ln>
        </p:spPr>
      </p:pic>
      <p:pic>
        <p:nvPicPr>
          <p:cNvPr id="45" name="Picture 44">
            <a:extLst>
              <a:ext uri="{FF2B5EF4-FFF2-40B4-BE49-F238E27FC236}">
                <a16:creationId xmlns:a16="http://schemas.microsoft.com/office/drawing/2014/main" id="{E0E71AF2-49B3-1E4B-ADAC-D8B6F1D5C545}"/>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24304" y="2850438"/>
            <a:ext cx="4320540" cy="777240"/>
          </a:xfrm>
          <a:prstGeom prst="rect">
            <a:avLst/>
          </a:prstGeom>
          <a:noFill/>
          <a:ln>
            <a:noFill/>
          </a:ln>
        </p:spPr>
      </p:pic>
      <p:pic>
        <p:nvPicPr>
          <p:cNvPr id="47" name="Picture 46">
            <a:extLst>
              <a:ext uri="{FF2B5EF4-FFF2-40B4-BE49-F238E27FC236}">
                <a16:creationId xmlns:a16="http://schemas.microsoft.com/office/drawing/2014/main" id="{7DC1FE95-D3EE-634B-A98B-F20887AF2623}"/>
              </a:ext>
            </a:extLst>
          </p:cNvPr>
          <p:cNvPicPr>
            <a:picLocks noChangeAspect="1"/>
          </p:cNvPicPr>
          <p:nvPr/>
        </p:nvPicPr>
        <p:blipFill>
          <a:blip r:embed="rId5"/>
          <a:stretch>
            <a:fillRect/>
          </a:stretch>
        </p:blipFill>
        <p:spPr>
          <a:xfrm>
            <a:off x="688146" y="4210390"/>
            <a:ext cx="4274820" cy="662940"/>
          </a:xfrm>
          <a:prstGeom prst="rect">
            <a:avLst/>
          </a:prstGeom>
        </p:spPr>
      </p:pic>
      <p:sp>
        <p:nvSpPr>
          <p:cNvPr id="52" name="Content Placeholder 2">
            <a:extLst>
              <a:ext uri="{FF2B5EF4-FFF2-40B4-BE49-F238E27FC236}">
                <a16:creationId xmlns:a16="http://schemas.microsoft.com/office/drawing/2014/main" id="{EE94291D-E574-8E4F-BA3B-55D6F2898EBD}"/>
              </a:ext>
            </a:extLst>
          </p:cNvPr>
          <p:cNvSpPr txBox="1">
            <a:spLocks/>
          </p:cNvSpPr>
          <p:nvPr/>
        </p:nvSpPr>
        <p:spPr>
          <a:xfrm>
            <a:off x="2218042" y="4154773"/>
            <a:ext cx="1848433" cy="509588"/>
          </a:xfrm>
          <a:prstGeom prst="rect">
            <a:avLst/>
          </a:prstGeom>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imes New Roman"/>
                <a:ea typeface="+mn-ea"/>
                <a:cs typeface="Times New Roman"/>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imes New Roman"/>
                <a:ea typeface="+mn-ea"/>
                <a:cs typeface="Times New Roman"/>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imes New Roman"/>
                <a:ea typeface="+mn-ea"/>
                <a:cs typeface="Times New Roman"/>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a:ea typeface="+mn-ea"/>
                <a:cs typeface="Times New Roman"/>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a:ea typeface="+mn-ea"/>
                <a:cs typeface="Times New Roman"/>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dirty="0"/>
              <a:t>Plasma cascade </a:t>
            </a:r>
          </a:p>
          <a:p>
            <a:pPr marL="0" indent="0" algn="ctr">
              <a:buNone/>
            </a:pPr>
            <a:r>
              <a:rPr lang="en-US" sz="1200" dirty="0"/>
              <a:t>micro-bunching amplifier</a:t>
            </a:r>
          </a:p>
        </p:txBody>
      </p:sp>
      <p:sp>
        <p:nvSpPr>
          <p:cNvPr id="28" name="Rectangle 27">
            <a:extLst>
              <a:ext uri="{FF2B5EF4-FFF2-40B4-BE49-F238E27FC236}">
                <a16:creationId xmlns:a16="http://schemas.microsoft.com/office/drawing/2014/main" id="{A95D6354-A5DC-C64D-8384-1FEF413E68D8}"/>
              </a:ext>
            </a:extLst>
          </p:cNvPr>
          <p:cNvSpPr/>
          <p:nvPr/>
        </p:nvSpPr>
        <p:spPr>
          <a:xfrm>
            <a:off x="601221" y="1262960"/>
            <a:ext cx="2443362" cy="300082"/>
          </a:xfrm>
          <a:prstGeom prst="rect">
            <a:avLst/>
          </a:prstGeom>
        </p:spPr>
        <p:txBody>
          <a:bodyPr wrap="none">
            <a:spAutoFit/>
          </a:bodyPr>
          <a:lstStyle/>
          <a:p>
            <a:pPr algn="ctr"/>
            <a:r>
              <a:rPr lang="en-US" sz="1350" i="1" dirty="0">
                <a:solidFill>
                  <a:srgbClr val="000090"/>
                </a:solidFill>
                <a:latin typeface="Times New Roman"/>
                <a:cs typeface="Times New Roman"/>
              </a:rPr>
              <a:t>Litvinenko, Derbenev, PRL 2008</a:t>
            </a:r>
            <a:endParaRPr lang="en-US" sz="1350" i="1" dirty="0"/>
          </a:p>
        </p:txBody>
      </p:sp>
      <p:sp>
        <p:nvSpPr>
          <p:cNvPr id="32" name="Rectangle 31">
            <a:extLst>
              <a:ext uri="{FF2B5EF4-FFF2-40B4-BE49-F238E27FC236}">
                <a16:creationId xmlns:a16="http://schemas.microsoft.com/office/drawing/2014/main" id="{F4FDFCE2-72D2-CE49-9E42-CA1869CE9F1E}"/>
              </a:ext>
            </a:extLst>
          </p:cNvPr>
          <p:cNvSpPr/>
          <p:nvPr/>
        </p:nvSpPr>
        <p:spPr>
          <a:xfrm>
            <a:off x="624256" y="2588232"/>
            <a:ext cx="1460785" cy="300082"/>
          </a:xfrm>
          <a:prstGeom prst="rect">
            <a:avLst/>
          </a:prstGeom>
        </p:spPr>
        <p:txBody>
          <a:bodyPr wrap="none">
            <a:spAutoFit/>
          </a:bodyPr>
          <a:lstStyle/>
          <a:p>
            <a:pPr algn="ctr"/>
            <a:r>
              <a:rPr lang="en-US" sz="1350" i="1" dirty="0">
                <a:solidFill>
                  <a:srgbClr val="000090"/>
                </a:solidFill>
                <a:latin typeface="Times New Roman"/>
                <a:cs typeface="Times New Roman"/>
              </a:rPr>
              <a:t>Ratner, PRL 2013 </a:t>
            </a:r>
            <a:endParaRPr lang="en-US" sz="1350" i="1" dirty="0"/>
          </a:p>
        </p:txBody>
      </p:sp>
      <p:sp>
        <p:nvSpPr>
          <p:cNvPr id="33" name="Rectangle 32">
            <a:extLst>
              <a:ext uri="{FF2B5EF4-FFF2-40B4-BE49-F238E27FC236}">
                <a16:creationId xmlns:a16="http://schemas.microsoft.com/office/drawing/2014/main" id="{049208B0-9307-CB4A-9479-AB19447F40A4}"/>
              </a:ext>
            </a:extLst>
          </p:cNvPr>
          <p:cNvSpPr/>
          <p:nvPr/>
        </p:nvSpPr>
        <p:spPr>
          <a:xfrm>
            <a:off x="665078" y="3849967"/>
            <a:ext cx="3131114" cy="300082"/>
          </a:xfrm>
          <a:prstGeom prst="rect">
            <a:avLst/>
          </a:prstGeom>
        </p:spPr>
        <p:txBody>
          <a:bodyPr wrap="none">
            <a:spAutoFit/>
          </a:bodyPr>
          <a:lstStyle/>
          <a:p>
            <a:pPr algn="ctr"/>
            <a:r>
              <a:rPr lang="en-US" sz="1350" i="1" dirty="0">
                <a:solidFill>
                  <a:srgbClr val="000090"/>
                </a:solidFill>
                <a:latin typeface="Times New Roman"/>
                <a:cs typeface="Times New Roman"/>
              </a:rPr>
              <a:t>Litvinenko, Wang, Kayran, Jing, Ma, 2017</a:t>
            </a:r>
            <a:endParaRPr lang="en-US" sz="1350" i="1" dirty="0"/>
          </a:p>
        </p:txBody>
      </p:sp>
      <p:sp>
        <p:nvSpPr>
          <p:cNvPr id="13" name="Rectangle 12">
            <a:extLst>
              <a:ext uri="{FF2B5EF4-FFF2-40B4-BE49-F238E27FC236}">
                <a16:creationId xmlns:a16="http://schemas.microsoft.com/office/drawing/2014/main" id="{51C30317-63AF-384F-B23A-8C5269B0FD5E}"/>
              </a:ext>
            </a:extLst>
          </p:cNvPr>
          <p:cNvSpPr/>
          <p:nvPr/>
        </p:nvSpPr>
        <p:spPr>
          <a:xfrm>
            <a:off x="4647366" y="1795160"/>
            <a:ext cx="1237422" cy="461665"/>
          </a:xfrm>
          <a:prstGeom prst="rect">
            <a:avLst/>
          </a:prstGeom>
        </p:spPr>
        <p:txBody>
          <a:bodyPr wrap="square">
            <a:spAutoFit/>
          </a:bodyPr>
          <a:lstStyle/>
          <a:p>
            <a:pPr algn="ctr"/>
            <a:r>
              <a:rPr lang="en-US" sz="1200" b="1" dirty="0">
                <a:solidFill>
                  <a:srgbClr val="000090"/>
                </a:solidFill>
                <a:latin typeface="Times New Roman"/>
                <a:cs typeface="Times New Roman"/>
              </a:rPr>
              <a:t>High gain FEL amplifier</a:t>
            </a:r>
            <a:endParaRPr lang="en-US" sz="1200" b="1" dirty="0"/>
          </a:p>
        </p:txBody>
      </p:sp>
      <p:sp>
        <p:nvSpPr>
          <p:cNvPr id="14" name="Rectangle 13">
            <a:extLst>
              <a:ext uri="{FF2B5EF4-FFF2-40B4-BE49-F238E27FC236}">
                <a16:creationId xmlns:a16="http://schemas.microsoft.com/office/drawing/2014/main" id="{B25A30CC-EDF9-B842-91E5-0A40D3D9D8FF}"/>
              </a:ext>
            </a:extLst>
          </p:cNvPr>
          <p:cNvSpPr/>
          <p:nvPr/>
        </p:nvSpPr>
        <p:spPr>
          <a:xfrm>
            <a:off x="4555061" y="2921972"/>
            <a:ext cx="1416326" cy="646331"/>
          </a:xfrm>
          <a:prstGeom prst="rect">
            <a:avLst/>
          </a:prstGeom>
        </p:spPr>
        <p:txBody>
          <a:bodyPr wrap="square">
            <a:spAutoFit/>
          </a:bodyPr>
          <a:lstStyle/>
          <a:p>
            <a:pPr algn="ctr"/>
            <a:r>
              <a:rPr lang="en-US" sz="1200" b="1">
                <a:solidFill>
                  <a:srgbClr val="000090"/>
                </a:solidFill>
                <a:latin typeface="Times New Roman"/>
                <a:cs typeface="Times New Roman"/>
              </a:rPr>
              <a:t>Multi- Chicane</a:t>
            </a:r>
          </a:p>
          <a:p>
            <a:pPr algn="ctr"/>
            <a:r>
              <a:rPr lang="en-US" sz="1200" b="1">
                <a:solidFill>
                  <a:srgbClr val="000090"/>
                </a:solidFill>
                <a:latin typeface="Times New Roman"/>
                <a:cs typeface="Times New Roman"/>
              </a:rPr>
              <a:t>Microbunching amplifier</a:t>
            </a:r>
            <a:endParaRPr lang="en-US" sz="1200" b="1"/>
          </a:p>
        </p:txBody>
      </p:sp>
      <p:sp>
        <p:nvSpPr>
          <p:cNvPr id="15" name="Rectangle 14">
            <a:extLst>
              <a:ext uri="{FF2B5EF4-FFF2-40B4-BE49-F238E27FC236}">
                <a16:creationId xmlns:a16="http://schemas.microsoft.com/office/drawing/2014/main" id="{AB8A9AAC-95B8-0840-A67E-480296728C8B}"/>
              </a:ext>
            </a:extLst>
          </p:cNvPr>
          <p:cNvSpPr/>
          <p:nvPr/>
        </p:nvSpPr>
        <p:spPr>
          <a:xfrm>
            <a:off x="4662057" y="4196798"/>
            <a:ext cx="1237422" cy="830997"/>
          </a:xfrm>
          <a:prstGeom prst="rect">
            <a:avLst/>
          </a:prstGeom>
        </p:spPr>
        <p:txBody>
          <a:bodyPr wrap="square">
            <a:spAutoFit/>
          </a:bodyPr>
          <a:lstStyle/>
          <a:p>
            <a:pPr algn="ctr"/>
            <a:r>
              <a:rPr lang="en-US" sz="1200" b="1">
                <a:solidFill>
                  <a:srgbClr val="000090"/>
                </a:solidFill>
                <a:latin typeface="Times New Roman"/>
                <a:cs typeface="Times New Roman"/>
              </a:rPr>
              <a:t>Plasma-Cascade Microbunching amplifier</a:t>
            </a:r>
            <a:endParaRPr lang="en-US" sz="1200" b="1"/>
          </a:p>
        </p:txBody>
      </p:sp>
      <p:sp>
        <p:nvSpPr>
          <p:cNvPr id="17" name="Title 1">
            <a:extLst>
              <a:ext uri="{FF2B5EF4-FFF2-40B4-BE49-F238E27FC236}">
                <a16:creationId xmlns:a16="http://schemas.microsoft.com/office/drawing/2014/main" id="{9E82F96D-5191-D748-B470-ECD2BB4AE4A0}"/>
              </a:ext>
            </a:extLst>
          </p:cNvPr>
          <p:cNvSpPr txBox="1">
            <a:spLocks/>
          </p:cNvSpPr>
          <p:nvPr/>
        </p:nvSpPr>
        <p:spPr>
          <a:xfrm>
            <a:off x="5899479" y="1293054"/>
            <a:ext cx="3026519" cy="492993"/>
          </a:xfrm>
          <a:prstGeom prst="rect">
            <a:avLst/>
          </a:prstGeom>
        </p:spPr>
        <p:txBody>
          <a:bodyPr vert="horz" lIns="91440" tIns="45720" rIns="91440" bIns="45720" rtlCol="0" anchor="t">
            <a:normAutofit fontScale="97500"/>
          </a:bodyPr>
          <a:lstStyle>
            <a:lvl1pPr algn="l" defTabSz="685800" rtl="0" eaLnBrk="1" latinLnBrk="0" hangingPunct="1">
              <a:lnSpc>
                <a:spcPct val="90000"/>
              </a:lnSpc>
              <a:spcBef>
                <a:spcPct val="0"/>
              </a:spcBef>
              <a:buNone/>
              <a:defRPr sz="3000" b="1" kern="1200">
                <a:solidFill>
                  <a:schemeClr val="tx1"/>
                </a:solidFill>
                <a:latin typeface="Times New Roman"/>
                <a:ea typeface="+mj-ea"/>
                <a:cs typeface="Times New Roman"/>
              </a:defRPr>
            </a:lvl1pPr>
          </a:lstStyle>
          <a:p>
            <a:pPr algn="ctr"/>
            <a:r>
              <a:rPr lang="en-US" sz="1400" i="1" dirty="0">
                <a:solidFill>
                  <a:srgbClr val="000090"/>
                </a:solidFill>
              </a:rPr>
              <a:t>Can be tested experimentally at RHIC</a:t>
            </a:r>
          </a:p>
        </p:txBody>
      </p:sp>
      <p:sp>
        <p:nvSpPr>
          <p:cNvPr id="24" name="Rectangle 23">
            <a:extLst>
              <a:ext uri="{FF2B5EF4-FFF2-40B4-BE49-F238E27FC236}">
                <a16:creationId xmlns:a16="http://schemas.microsoft.com/office/drawing/2014/main" id="{75765B4C-997D-A54F-90A6-43C3E1510340}"/>
              </a:ext>
            </a:extLst>
          </p:cNvPr>
          <p:cNvSpPr/>
          <p:nvPr/>
        </p:nvSpPr>
        <p:spPr>
          <a:xfrm>
            <a:off x="6128903" y="2850438"/>
            <a:ext cx="2746698" cy="646331"/>
          </a:xfrm>
          <a:prstGeom prst="rect">
            <a:avLst/>
          </a:prstGeom>
          <a:ln w="38100">
            <a:solidFill>
              <a:srgbClr val="FF0000"/>
            </a:solidFill>
          </a:ln>
        </p:spPr>
        <p:txBody>
          <a:bodyPr wrap="square">
            <a:spAutoFit/>
          </a:bodyPr>
          <a:lstStyle/>
          <a:p>
            <a:pPr algn="ctr"/>
            <a:r>
              <a:rPr lang="en-US" sz="1200" dirty="0">
                <a:solidFill>
                  <a:srgbClr val="FF0000"/>
                </a:solidFill>
                <a:latin typeface="Times New Roman"/>
                <a:cs typeface="Times New Roman"/>
              </a:rPr>
              <a:t>Cooling test would require significant modification of the RHIC lattice &amp; superconducting magnets</a:t>
            </a:r>
          </a:p>
        </p:txBody>
      </p:sp>
      <p:pic>
        <p:nvPicPr>
          <p:cNvPr id="4" name="Picture 3">
            <a:extLst>
              <a:ext uri="{FF2B5EF4-FFF2-40B4-BE49-F238E27FC236}">
                <a16:creationId xmlns:a16="http://schemas.microsoft.com/office/drawing/2014/main" id="{CDF9C123-35E0-0340-B05C-4D5C4205A712}"/>
              </a:ext>
            </a:extLst>
          </p:cNvPr>
          <p:cNvPicPr>
            <a:picLocks noChangeAspect="1"/>
          </p:cNvPicPr>
          <p:nvPr/>
        </p:nvPicPr>
        <p:blipFill>
          <a:blip r:embed="rId6"/>
          <a:stretch>
            <a:fillRect/>
          </a:stretch>
        </p:blipFill>
        <p:spPr>
          <a:xfrm>
            <a:off x="5989656" y="4227000"/>
            <a:ext cx="3034146" cy="676532"/>
          </a:xfrm>
          <a:prstGeom prst="rect">
            <a:avLst/>
          </a:prstGeom>
        </p:spPr>
      </p:pic>
      <p:pic>
        <p:nvPicPr>
          <p:cNvPr id="6" name="Picture 5">
            <a:extLst>
              <a:ext uri="{FF2B5EF4-FFF2-40B4-BE49-F238E27FC236}">
                <a16:creationId xmlns:a16="http://schemas.microsoft.com/office/drawing/2014/main" id="{C47F1094-5B3F-814E-89E7-E01197C8690A}"/>
              </a:ext>
            </a:extLst>
          </p:cNvPr>
          <p:cNvPicPr>
            <a:picLocks noChangeAspect="1"/>
          </p:cNvPicPr>
          <p:nvPr/>
        </p:nvPicPr>
        <p:blipFill rotWithShape="1">
          <a:blip r:embed="rId7"/>
          <a:srcRect r="2407" b="31894"/>
          <a:stretch/>
        </p:blipFill>
        <p:spPr>
          <a:xfrm>
            <a:off x="6054828" y="1709564"/>
            <a:ext cx="2872455" cy="788002"/>
          </a:xfrm>
          <a:prstGeom prst="rect">
            <a:avLst/>
          </a:prstGeom>
        </p:spPr>
      </p:pic>
      <p:sp>
        <p:nvSpPr>
          <p:cNvPr id="29" name="Content Placeholder 8">
            <a:extLst>
              <a:ext uri="{FF2B5EF4-FFF2-40B4-BE49-F238E27FC236}">
                <a16:creationId xmlns:a16="http://schemas.microsoft.com/office/drawing/2014/main" id="{11BF0411-5F3A-7B4A-B3D4-C45593AFCC6E}"/>
              </a:ext>
            </a:extLst>
          </p:cNvPr>
          <p:cNvSpPr txBox="1">
            <a:spLocks/>
          </p:cNvSpPr>
          <p:nvPr/>
        </p:nvSpPr>
        <p:spPr>
          <a:xfrm>
            <a:off x="39784" y="233905"/>
            <a:ext cx="9011553" cy="90255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indent="-257175">
              <a:lnSpc>
                <a:spcPct val="100000"/>
              </a:lnSpc>
              <a:spcBef>
                <a:spcPts val="225"/>
              </a:spcBef>
              <a:buFont typeface="Wingdings" charset="2"/>
              <a:buChar char="ü"/>
            </a:pPr>
            <a:r>
              <a:rPr lang="en-US" sz="1100" b="1" dirty="0">
                <a:solidFill>
                  <a:srgbClr val="0000FF"/>
                </a:solidFill>
                <a:latin typeface="Times New Roman"/>
                <a:cs typeface="Times New Roman"/>
              </a:rPr>
              <a:t>Linearity:</a:t>
            </a:r>
            <a:r>
              <a:rPr lang="en-US" sz="1100" dirty="0">
                <a:solidFill>
                  <a:srgbClr val="FF0000"/>
                </a:solidFill>
                <a:latin typeface="Times New Roman"/>
                <a:cs typeface="Times New Roman"/>
              </a:rPr>
              <a:t> Amplifier must be linear</a:t>
            </a:r>
            <a:r>
              <a:rPr lang="en-US" sz="1100" dirty="0">
                <a:latin typeface="Times New Roman"/>
                <a:cs typeface="Times New Roman"/>
              </a:rPr>
              <a:t> (no saturation) and low noise</a:t>
            </a:r>
          </a:p>
          <a:p>
            <a:pPr marL="257175" indent="-257175">
              <a:lnSpc>
                <a:spcPct val="100000"/>
              </a:lnSpc>
              <a:spcBef>
                <a:spcPts val="225"/>
              </a:spcBef>
              <a:buFont typeface="Wingdings" charset="2"/>
              <a:buChar char="ü"/>
            </a:pPr>
            <a:r>
              <a:rPr lang="en-US" sz="1100" b="1" dirty="0">
                <a:solidFill>
                  <a:srgbClr val="0000FF"/>
                </a:solidFill>
                <a:latin typeface="Times New Roman"/>
                <a:cs typeface="Times New Roman"/>
              </a:rPr>
              <a:t>Overlapping: </a:t>
            </a:r>
            <a:r>
              <a:rPr lang="en-US" sz="1100" dirty="0">
                <a:solidFill>
                  <a:srgbClr val="FF0000"/>
                </a:solidFill>
                <a:latin typeface="Times New Roman"/>
                <a:cs typeface="Times New Roman"/>
              </a:rPr>
              <a:t>Amplified signal induced by individual particle in the modulator (pick-up, sensor) must overlap with the particle in the kicker</a:t>
            </a:r>
          </a:p>
          <a:p>
            <a:pPr marL="257175" indent="-257175">
              <a:lnSpc>
                <a:spcPct val="100000"/>
              </a:lnSpc>
              <a:spcBef>
                <a:spcPts val="225"/>
              </a:spcBef>
              <a:buFont typeface="Wingdings" charset="2"/>
              <a:buChar char="ü"/>
            </a:pPr>
            <a:r>
              <a:rPr lang="en-US" sz="1100" b="1" dirty="0">
                <a:solidFill>
                  <a:srgbClr val="0000FF"/>
                </a:solidFill>
                <a:latin typeface="Times New Roman"/>
                <a:cs typeface="Times New Roman"/>
              </a:rPr>
              <a:t>Bandwidth:</a:t>
            </a:r>
            <a:r>
              <a:rPr lang="en-US" sz="1100" dirty="0">
                <a:solidFill>
                  <a:srgbClr val="FF0000"/>
                </a:solidFill>
                <a:latin typeface="Times New Roman"/>
                <a:cs typeface="Times New Roman"/>
              </a:rPr>
              <a:t> Cooling decrement per turn can not exceed 1/N</a:t>
            </a:r>
            <a:r>
              <a:rPr lang="en-US" sz="1100" baseline="-25000" dirty="0">
                <a:solidFill>
                  <a:srgbClr val="FF0000"/>
                </a:solidFill>
                <a:latin typeface="Times New Roman"/>
                <a:cs typeface="Times New Roman"/>
              </a:rPr>
              <a:t>s</a:t>
            </a:r>
            <a:r>
              <a:rPr lang="en-US" sz="1100" dirty="0">
                <a:solidFill>
                  <a:srgbClr val="FF0000"/>
                </a:solidFill>
                <a:latin typeface="Times New Roman"/>
                <a:cs typeface="Times New Roman"/>
              </a:rPr>
              <a:t>, where N</a:t>
            </a:r>
            <a:r>
              <a:rPr lang="en-US" sz="1100" baseline="-25000" dirty="0">
                <a:solidFill>
                  <a:srgbClr val="FF0000"/>
                </a:solidFill>
                <a:latin typeface="Times New Roman"/>
                <a:cs typeface="Times New Roman"/>
              </a:rPr>
              <a:t>s</a:t>
            </a:r>
            <a:r>
              <a:rPr lang="en-US" sz="1100" dirty="0">
                <a:solidFill>
                  <a:srgbClr val="FF0000"/>
                </a:solidFill>
                <a:latin typeface="Times New Roman"/>
                <a:cs typeface="Times New Roman"/>
              </a:rPr>
              <a:t> is number of the particles fitting inside the response time of the system: </a:t>
            </a:r>
            <a:r>
              <a:rPr lang="el-GR" sz="1100" dirty="0">
                <a:solidFill>
                  <a:srgbClr val="FF0000"/>
                </a:solidFill>
                <a:latin typeface="Times New Roman"/>
                <a:cs typeface="Times New Roman"/>
              </a:rPr>
              <a:t>τ</a:t>
            </a:r>
            <a:r>
              <a:rPr lang="en-US" sz="1100" dirty="0">
                <a:solidFill>
                  <a:srgbClr val="FF0000"/>
                </a:solidFill>
                <a:latin typeface="Times New Roman"/>
                <a:cs typeface="Times New Roman"/>
              </a:rPr>
              <a:t>~ 1/</a:t>
            </a:r>
            <a:r>
              <a:rPr lang="el-GR" sz="1100" dirty="0">
                <a:solidFill>
                  <a:srgbClr val="FF0000"/>
                </a:solidFill>
                <a:latin typeface="Times New Roman"/>
                <a:cs typeface="Times New Roman"/>
              </a:rPr>
              <a:t>Δ</a:t>
            </a:r>
            <a:r>
              <a:rPr lang="en-US" sz="1100" dirty="0">
                <a:solidFill>
                  <a:srgbClr val="FF0000"/>
                </a:solidFill>
                <a:latin typeface="Times New Roman"/>
                <a:cs typeface="Times New Roman"/>
              </a:rPr>
              <a:t>f</a:t>
            </a:r>
          </a:p>
          <a:p>
            <a:pPr marL="257175" indent="-257175">
              <a:lnSpc>
                <a:spcPct val="100000"/>
              </a:lnSpc>
              <a:spcBef>
                <a:spcPts val="225"/>
              </a:spcBef>
              <a:buFont typeface="Wingdings" charset="2"/>
              <a:buChar char="ü"/>
            </a:pPr>
            <a:r>
              <a:rPr lang="en-US" sz="1100" b="1" dirty="0">
                <a:solidFill>
                  <a:srgbClr val="1513D7"/>
                </a:solidFill>
                <a:latin typeface="Times New Roman"/>
                <a:cs typeface="Times New Roman"/>
              </a:rPr>
              <a:t>Noise:</a:t>
            </a:r>
            <a:r>
              <a:rPr lang="en-US" sz="1100" b="1" dirty="0">
                <a:solidFill>
                  <a:srgbClr val="FF0000"/>
                </a:solidFill>
                <a:latin typeface="Times New Roman"/>
                <a:cs typeface="Times New Roman"/>
              </a:rPr>
              <a:t> </a:t>
            </a:r>
            <a:r>
              <a:rPr lang="en-US" sz="1100" dirty="0">
                <a:solidFill>
                  <a:srgbClr val="FF0000"/>
                </a:solidFill>
                <a:latin typeface="Times New Roman"/>
                <a:cs typeface="Times New Roman"/>
              </a:rPr>
              <a:t>noise in the system should not significantly exceed system signal introduced by shot noise in the hadron beam  </a:t>
            </a:r>
          </a:p>
          <a:p>
            <a:pPr marL="257175" indent="-257175">
              <a:lnSpc>
                <a:spcPct val="100000"/>
              </a:lnSpc>
              <a:spcBef>
                <a:spcPts val="225"/>
              </a:spcBef>
              <a:buFont typeface="Wingdings" charset="2"/>
              <a:buChar char="ü"/>
            </a:pPr>
            <a:endParaRPr lang="en-US" sz="1100" dirty="0">
              <a:solidFill>
                <a:srgbClr val="0000FF"/>
              </a:solidFill>
              <a:latin typeface="Times New Roman"/>
              <a:cs typeface="Times New Roman"/>
            </a:endParaRPr>
          </a:p>
          <a:p>
            <a:pPr marL="342900" lvl="1" indent="0">
              <a:lnSpc>
                <a:spcPct val="100000"/>
              </a:lnSpc>
              <a:spcBef>
                <a:spcPts val="225"/>
              </a:spcBef>
              <a:buNone/>
            </a:pPr>
            <a:endParaRPr lang="en-US" sz="1100" dirty="0">
              <a:latin typeface="Times New Roman"/>
              <a:cs typeface="Times New Roman"/>
            </a:endParaRPr>
          </a:p>
        </p:txBody>
      </p:sp>
    </p:spTree>
    <p:extLst>
      <p:ext uri="{BB962C8B-B14F-4D97-AF65-F5344CB8AC3E}">
        <p14:creationId xmlns:p14="http://schemas.microsoft.com/office/powerpoint/2010/main" val="1780838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87EC0-02DA-414C-98C6-4CC1539B63C6}"/>
              </a:ext>
            </a:extLst>
          </p:cNvPr>
          <p:cNvSpPr>
            <a:spLocks noGrp="1"/>
          </p:cNvSpPr>
          <p:nvPr>
            <p:ph type="title"/>
          </p:nvPr>
        </p:nvSpPr>
        <p:spPr>
          <a:xfrm>
            <a:off x="-78723" y="-34143"/>
            <a:ext cx="9162167" cy="457590"/>
          </a:xfrm>
        </p:spPr>
        <p:txBody>
          <a:bodyPr>
            <a:normAutofit/>
          </a:bodyPr>
          <a:lstStyle/>
          <a:p>
            <a:pPr algn="ctr"/>
            <a:r>
              <a:rPr lang="en-US" sz="2100" dirty="0">
                <a:latin typeface="Times New Roman" panose="02020603050405020304" pitchFamily="18" charset="0"/>
                <a:cs typeface="Times New Roman" panose="02020603050405020304" pitchFamily="18" charset="0"/>
              </a:rPr>
              <a:t>What is PCA? : Parametric instability caused by strong transverse focusing</a:t>
            </a:r>
          </a:p>
        </p:txBody>
      </p:sp>
      <p:pic>
        <p:nvPicPr>
          <p:cNvPr id="5" name="Picture 4">
            <a:extLst>
              <a:ext uri="{FF2B5EF4-FFF2-40B4-BE49-F238E27FC236}">
                <a16:creationId xmlns:a16="http://schemas.microsoft.com/office/drawing/2014/main" id="{C18C7416-574D-EB40-9177-003CBEFA3EFC}"/>
              </a:ext>
            </a:extLst>
          </p:cNvPr>
          <p:cNvPicPr/>
          <p:nvPr/>
        </p:nvPicPr>
        <p:blipFill rotWithShape="1">
          <a:blip r:embed="rId2"/>
          <a:srcRect t="17061" r="3059" b="15842"/>
          <a:stretch/>
        </p:blipFill>
        <p:spPr>
          <a:xfrm>
            <a:off x="823048" y="2481924"/>
            <a:ext cx="2690375" cy="2196689"/>
          </a:xfrm>
          <a:prstGeom prst="rect">
            <a:avLst/>
          </a:prstGeom>
          <a:solidFill>
            <a:schemeClr val="bg1"/>
          </a:solidFill>
        </p:spPr>
      </p:pic>
      <p:sp>
        <p:nvSpPr>
          <p:cNvPr id="9" name="Rectangle 2">
            <a:extLst>
              <a:ext uri="{FF2B5EF4-FFF2-40B4-BE49-F238E27FC236}">
                <a16:creationId xmlns:a16="http://schemas.microsoft.com/office/drawing/2014/main" id="{F3FA2D76-7ADC-8B41-9D29-3E7310DB76F5}"/>
              </a:ext>
            </a:extLst>
          </p:cNvPr>
          <p:cNvSpPr>
            <a:spLocks noChangeArrowheads="1"/>
          </p:cNvSpPr>
          <p:nvPr/>
        </p:nvSpPr>
        <p:spPr bwMode="auto">
          <a:xfrm>
            <a:off x="1143001" y="-13849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p>
        </p:txBody>
      </p:sp>
      <p:graphicFrame>
        <p:nvGraphicFramePr>
          <p:cNvPr id="12" name="Object 11">
            <a:extLst>
              <a:ext uri="{FF2B5EF4-FFF2-40B4-BE49-F238E27FC236}">
                <a16:creationId xmlns:a16="http://schemas.microsoft.com/office/drawing/2014/main" id="{0AAC4622-C15B-8E4C-854E-DA231C6373D2}"/>
              </a:ext>
            </a:extLst>
          </p:cNvPr>
          <p:cNvGraphicFramePr>
            <a:graphicFrameLocks noChangeAspect="1"/>
          </p:cNvGraphicFramePr>
          <p:nvPr>
            <p:extLst>
              <p:ext uri="{D42A27DB-BD31-4B8C-83A1-F6EECF244321}">
                <p14:modId xmlns:p14="http://schemas.microsoft.com/office/powerpoint/2010/main" val="1045379607"/>
              </p:ext>
            </p:extLst>
          </p:nvPr>
        </p:nvGraphicFramePr>
        <p:xfrm>
          <a:off x="1410932" y="1858920"/>
          <a:ext cx="1785165" cy="471005"/>
        </p:xfrm>
        <a:graphic>
          <a:graphicData uri="http://schemas.openxmlformats.org/presentationml/2006/ole">
            <mc:AlternateContent xmlns:mc="http://schemas.openxmlformats.org/markup-compatibility/2006">
              <mc:Choice xmlns:v="urn:schemas-microsoft-com:vml" Requires="v">
                <p:oleObj r:id="rId3" imgW="1943100" imgH="520700" progId="Equation.DSMT4">
                  <p:embed/>
                </p:oleObj>
              </mc:Choice>
              <mc:Fallback>
                <p:oleObj r:id="rId3" imgW="1943100" imgH="520700" progId="Equation.DSMT4">
                  <p:embed/>
                  <p:pic>
                    <p:nvPicPr>
                      <p:cNvPr id="12" name="Object 11">
                        <a:extLst>
                          <a:ext uri="{FF2B5EF4-FFF2-40B4-BE49-F238E27FC236}">
                            <a16:creationId xmlns:a16="http://schemas.microsoft.com/office/drawing/2014/main" id="{0AAC4622-C15B-8E4C-854E-DA231C6373D2}"/>
                          </a:ext>
                        </a:extLst>
                      </p:cNvPr>
                      <p:cNvPicPr>
                        <a:picLocks noChangeAspect="1" noChangeArrowheads="1"/>
                      </p:cNvPicPr>
                      <p:nvPr/>
                    </p:nvPicPr>
                    <p:blipFill>
                      <a:blip r:embed="rId4"/>
                      <a:srcRect/>
                      <a:stretch>
                        <a:fillRect/>
                      </a:stretch>
                    </p:blipFill>
                    <p:spPr bwMode="auto">
                      <a:xfrm>
                        <a:off x="1410932" y="1858920"/>
                        <a:ext cx="1785165" cy="471005"/>
                      </a:xfrm>
                      <a:prstGeom prst="rect">
                        <a:avLst/>
                      </a:prstGeom>
                      <a:noFill/>
                      <a:ln w="76200">
                        <a:solidFill>
                          <a:srgbClr val="FF0000"/>
                        </a:solidFill>
                      </a:ln>
                    </p:spPr>
                  </p:pic>
                </p:oleObj>
              </mc:Fallback>
            </mc:AlternateContent>
          </a:graphicData>
        </a:graphic>
      </p:graphicFrame>
      <p:sp>
        <p:nvSpPr>
          <p:cNvPr id="13" name="TextBox 12">
            <a:extLst>
              <a:ext uri="{FF2B5EF4-FFF2-40B4-BE49-F238E27FC236}">
                <a16:creationId xmlns:a16="http://schemas.microsoft.com/office/drawing/2014/main" id="{664D2CE0-D9B5-FE46-B9AE-DAF3D2854A81}"/>
              </a:ext>
            </a:extLst>
          </p:cNvPr>
          <p:cNvSpPr txBox="1"/>
          <p:nvPr/>
        </p:nvSpPr>
        <p:spPr>
          <a:xfrm>
            <a:off x="1065869" y="4678613"/>
            <a:ext cx="2690375" cy="461665"/>
          </a:xfrm>
          <a:prstGeom prst="rect">
            <a:avLst/>
          </a:prstGeom>
          <a:solidFill>
            <a:schemeClr val="bg1"/>
          </a:solidFill>
        </p:spPr>
        <p:txBody>
          <a:bodyPr wrap="square" rtlCol="0">
            <a:spAutoFit/>
          </a:bodyPr>
          <a:lstStyle/>
          <a:p>
            <a:pPr algn="ctr"/>
            <a:r>
              <a:rPr lang="en-US" sz="1200" dirty="0">
                <a:latin typeface="Times New Roman" panose="02020603050405020304" pitchFamily="18" charset="0"/>
                <a:cs typeface="Times New Roman" panose="02020603050405020304" pitchFamily="18" charset="0"/>
              </a:rPr>
              <a:t>Results of 3D simulations</a:t>
            </a:r>
          </a:p>
          <a:p>
            <a:pPr algn="ctr"/>
            <a:r>
              <a:rPr lang="en-US" sz="1200" dirty="0">
                <a:latin typeface="Times New Roman" panose="02020603050405020304" pitchFamily="18" charset="0"/>
                <a:cs typeface="Times New Roman" panose="02020603050405020304" pitchFamily="18" charset="0"/>
              </a:rPr>
              <a:t>with code SPACE</a:t>
            </a:r>
          </a:p>
        </p:txBody>
      </p:sp>
      <p:pic>
        <p:nvPicPr>
          <p:cNvPr id="8" name="Picture 7">
            <a:extLst>
              <a:ext uri="{FF2B5EF4-FFF2-40B4-BE49-F238E27FC236}">
                <a16:creationId xmlns:a16="http://schemas.microsoft.com/office/drawing/2014/main" id="{5EB94987-5687-2F4D-AFF1-9D1E6ECD8A19}"/>
              </a:ext>
            </a:extLst>
          </p:cNvPr>
          <p:cNvPicPr/>
          <p:nvPr/>
        </p:nvPicPr>
        <p:blipFill rotWithShape="1">
          <a:blip r:embed="rId5"/>
          <a:srcRect l="4522" t="2575" r="3837" b="1981"/>
          <a:stretch/>
        </p:blipFill>
        <p:spPr>
          <a:xfrm>
            <a:off x="1093608" y="635023"/>
            <a:ext cx="2419814" cy="994172"/>
          </a:xfrm>
          <a:prstGeom prst="rect">
            <a:avLst/>
          </a:prstGeom>
        </p:spPr>
      </p:pic>
      <p:sp>
        <p:nvSpPr>
          <p:cNvPr id="3" name="Rectangle 2">
            <a:extLst>
              <a:ext uri="{FF2B5EF4-FFF2-40B4-BE49-F238E27FC236}">
                <a16:creationId xmlns:a16="http://schemas.microsoft.com/office/drawing/2014/main" id="{9A5C80B1-573A-4047-B130-0EBF3AD71283}"/>
              </a:ext>
            </a:extLst>
          </p:cNvPr>
          <p:cNvSpPr/>
          <p:nvPr/>
        </p:nvSpPr>
        <p:spPr>
          <a:xfrm>
            <a:off x="730833" y="3084580"/>
            <a:ext cx="800219" cy="369332"/>
          </a:xfrm>
          <a:prstGeom prst="rect">
            <a:avLst/>
          </a:prstGeom>
        </p:spPr>
        <p:txBody>
          <a:bodyPr wrap="none">
            <a:spAutoFit/>
          </a:bodyPr>
          <a:lstStyle/>
          <a:p>
            <a:r>
              <a:rPr lang="en-US" sz="900" b="1" dirty="0">
                <a:solidFill>
                  <a:srgbClr val="011893"/>
                </a:solidFill>
                <a:latin typeface="Times New Roman" panose="02020603050405020304" pitchFamily="18" charset="0"/>
                <a:cs typeface="Times New Roman" panose="02020603050405020304" pitchFamily="18" charset="0"/>
              </a:rPr>
              <a:t>Current</a:t>
            </a:r>
          </a:p>
          <a:p>
            <a:r>
              <a:rPr lang="en-US" sz="900" b="1" dirty="0">
                <a:solidFill>
                  <a:srgbClr val="011893"/>
                </a:solidFill>
                <a:latin typeface="Times New Roman" panose="02020603050405020304" pitchFamily="18" charset="0"/>
                <a:cs typeface="Times New Roman" panose="02020603050405020304" pitchFamily="18" charset="0"/>
              </a:rPr>
              <a:t> experiment </a:t>
            </a:r>
            <a:endParaRPr lang="en-US" sz="900" b="1" dirty="0">
              <a:solidFill>
                <a:srgbClr val="011893"/>
              </a:solidFill>
            </a:endParaRPr>
          </a:p>
        </p:txBody>
      </p:sp>
      <p:cxnSp>
        <p:nvCxnSpPr>
          <p:cNvPr id="7" name="Straight Arrow Connector 6">
            <a:extLst>
              <a:ext uri="{FF2B5EF4-FFF2-40B4-BE49-F238E27FC236}">
                <a16:creationId xmlns:a16="http://schemas.microsoft.com/office/drawing/2014/main" id="{468AE7D9-04B3-144D-A055-4A5D0EAAB2A4}"/>
              </a:ext>
            </a:extLst>
          </p:cNvPr>
          <p:cNvCxnSpPr>
            <a:cxnSpLocks/>
          </p:cNvCxnSpPr>
          <p:nvPr/>
        </p:nvCxnSpPr>
        <p:spPr>
          <a:xfrm>
            <a:off x="1290326" y="3253401"/>
            <a:ext cx="779700" cy="0"/>
          </a:xfrm>
          <a:prstGeom prst="straightConnector1">
            <a:avLst/>
          </a:prstGeom>
          <a:ln w="28575">
            <a:solidFill>
              <a:srgbClr val="011893"/>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5A9A550-07B8-1846-B843-B1BB11DA3659}"/>
              </a:ext>
            </a:extLst>
          </p:cNvPr>
          <p:cNvCxnSpPr>
            <a:cxnSpLocks/>
          </p:cNvCxnSpPr>
          <p:nvPr/>
        </p:nvCxnSpPr>
        <p:spPr>
          <a:xfrm flipV="1">
            <a:off x="3237457" y="2847665"/>
            <a:ext cx="0" cy="892008"/>
          </a:xfrm>
          <a:prstGeom prst="straightConnector1">
            <a:avLst/>
          </a:prstGeom>
          <a:ln w="28575">
            <a:solidFill>
              <a:srgbClr val="DE0906"/>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7E7A421-6FA9-1542-ACB5-6785E54CFA08}"/>
              </a:ext>
            </a:extLst>
          </p:cNvPr>
          <p:cNvSpPr/>
          <p:nvPr/>
        </p:nvSpPr>
        <p:spPr>
          <a:xfrm>
            <a:off x="2865235" y="3754053"/>
            <a:ext cx="639919" cy="646331"/>
          </a:xfrm>
          <a:prstGeom prst="rect">
            <a:avLst/>
          </a:prstGeom>
        </p:spPr>
        <p:txBody>
          <a:bodyPr wrap="none">
            <a:spAutoFit/>
          </a:bodyPr>
          <a:lstStyle/>
          <a:p>
            <a:pPr algn="ctr"/>
            <a:r>
              <a:rPr lang="en-US" sz="900" b="1" dirty="0">
                <a:solidFill>
                  <a:srgbClr val="DE0906"/>
                </a:solidFill>
                <a:latin typeface="Times New Roman" panose="02020603050405020304" pitchFamily="18" charset="0"/>
                <a:cs typeface="Times New Roman" panose="02020603050405020304" pitchFamily="18" charset="0"/>
              </a:rPr>
              <a:t>CeC for </a:t>
            </a:r>
          </a:p>
          <a:p>
            <a:pPr algn="ctr"/>
            <a:r>
              <a:rPr lang="en-US" sz="900" b="1" dirty="0">
                <a:solidFill>
                  <a:srgbClr val="DE0906"/>
                </a:solidFill>
                <a:latin typeface="Times New Roman" panose="02020603050405020304" pitchFamily="18" charset="0"/>
                <a:cs typeface="Times New Roman" panose="02020603050405020304" pitchFamily="18" charset="0"/>
              </a:rPr>
              <a:t>275 GeV </a:t>
            </a:r>
          </a:p>
          <a:p>
            <a:pPr algn="ctr"/>
            <a:r>
              <a:rPr lang="en-US" sz="900" b="1" dirty="0">
                <a:solidFill>
                  <a:srgbClr val="DE0906"/>
                </a:solidFill>
                <a:latin typeface="Times New Roman" panose="02020603050405020304" pitchFamily="18" charset="0"/>
                <a:cs typeface="Times New Roman" panose="02020603050405020304" pitchFamily="18" charset="0"/>
              </a:rPr>
              <a:t>EIC</a:t>
            </a:r>
          </a:p>
          <a:p>
            <a:pPr algn="ctr"/>
            <a:endParaRPr lang="en-US" sz="900" b="1" dirty="0">
              <a:solidFill>
                <a:srgbClr val="DE0906"/>
              </a:solidFill>
            </a:endParaRPr>
          </a:p>
        </p:txBody>
      </p:sp>
      <p:pic>
        <p:nvPicPr>
          <p:cNvPr id="20" name="Picture 19">
            <a:extLst>
              <a:ext uri="{FF2B5EF4-FFF2-40B4-BE49-F238E27FC236}">
                <a16:creationId xmlns:a16="http://schemas.microsoft.com/office/drawing/2014/main" id="{58661CF6-3FF6-9F41-BDFF-E518F745E22F}"/>
              </a:ext>
            </a:extLst>
          </p:cNvPr>
          <p:cNvPicPr/>
          <p:nvPr/>
        </p:nvPicPr>
        <p:blipFill>
          <a:blip r:embed="rId6"/>
          <a:stretch>
            <a:fillRect/>
          </a:stretch>
        </p:blipFill>
        <p:spPr>
          <a:xfrm>
            <a:off x="4951751" y="693470"/>
            <a:ext cx="3404083" cy="1061144"/>
          </a:xfrm>
          <a:prstGeom prst="rect">
            <a:avLst/>
          </a:prstGeom>
        </p:spPr>
      </p:pic>
      <p:sp>
        <p:nvSpPr>
          <p:cNvPr id="21" name="Rectangle 20">
            <a:extLst>
              <a:ext uri="{FF2B5EF4-FFF2-40B4-BE49-F238E27FC236}">
                <a16:creationId xmlns:a16="http://schemas.microsoft.com/office/drawing/2014/main" id="{43E29E95-FEEB-9E4F-B367-E27674203A15}"/>
              </a:ext>
            </a:extLst>
          </p:cNvPr>
          <p:cNvSpPr/>
          <p:nvPr/>
        </p:nvSpPr>
        <p:spPr>
          <a:xfrm>
            <a:off x="1298244" y="393400"/>
            <a:ext cx="1887055" cy="300082"/>
          </a:xfrm>
          <a:prstGeom prst="rect">
            <a:avLst/>
          </a:prstGeom>
        </p:spPr>
        <p:txBody>
          <a:bodyPr wrap="none">
            <a:spAutoFit/>
          </a:bodyPr>
          <a:lstStyle/>
          <a:p>
            <a:r>
              <a:rPr lang="en-US" sz="1350" b="1" dirty="0">
                <a:solidFill>
                  <a:srgbClr val="0432FF"/>
                </a:solidFill>
                <a:latin typeface="Times New Roman" panose="02020603050405020304" pitchFamily="18" charset="0"/>
                <a:cs typeface="Times New Roman" panose="02020603050405020304" pitchFamily="18" charset="0"/>
              </a:rPr>
              <a:t>“Standard” 4-cell PCA</a:t>
            </a:r>
            <a:endParaRPr lang="en-US" sz="1350" b="1" dirty="0">
              <a:solidFill>
                <a:srgbClr val="0432FF"/>
              </a:solidFill>
            </a:endParaRPr>
          </a:p>
        </p:txBody>
      </p:sp>
      <p:sp>
        <p:nvSpPr>
          <p:cNvPr id="22" name="Rectangle 21">
            <a:extLst>
              <a:ext uri="{FF2B5EF4-FFF2-40B4-BE49-F238E27FC236}">
                <a16:creationId xmlns:a16="http://schemas.microsoft.com/office/drawing/2014/main" id="{6D0CF8C3-35C7-1D4C-8420-7F091B6D4E5E}"/>
              </a:ext>
            </a:extLst>
          </p:cNvPr>
          <p:cNvSpPr/>
          <p:nvPr/>
        </p:nvSpPr>
        <p:spPr>
          <a:xfrm>
            <a:off x="5987694" y="378944"/>
            <a:ext cx="1646669" cy="300082"/>
          </a:xfrm>
          <a:prstGeom prst="rect">
            <a:avLst/>
          </a:prstGeom>
        </p:spPr>
        <p:txBody>
          <a:bodyPr wrap="none">
            <a:spAutoFit/>
          </a:bodyPr>
          <a:lstStyle/>
          <a:p>
            <a:r>
              <a:rPr lang="en-US" sz="1350" b="1" dirty="0">
                <a:solidFill>
                  <a:srgbClr val="0432FF"/>
                </a:solidFill>
                <a:latin typeface="Times New Roman" panose="02020603050405020304" pitchFamily="18" charset="0"/>
                <a:cs typeface="Times New Roman" panose="02020603050405020304" pitchFamily="18" charset="0"/>
              </a:rPr>
              <a:t>Optimized PCA cell</a:t>
            </a:r>
            <a:endParaRPr lang="en-US" sz="1350" b="1" dirty="0">
              <a:solidFill>
                <a:srgbClr val="0432FF"/>
              </a:solidFill>
            </a:endParaRPr>
          </a:p>
        </p:txBody>
      </p:sp>
      <p:pic>
        <p:nvPicPr>
          <p:cNvPr id="37" name="Picture 36">
            <a:extLst>
              <a:ext uri="{FF2B5EF4-FFF2-40B4-BE49-F238E27FC236}">
                <a16:creationId xmlns:a16="http://schemas.microsoft.com/office/drawing/2014/main" id="{1F86762A-CBE6-334D-BF7A-09A303EE2A4E}"/>
              </a:ext>
            </a:extLst>
          </p:cNvPr>
          <p:cNvPicPr>
            <a:picLocks noChangeAspect="1"/>
          </p:cNvPicPr>
          <p:nvPr/>
        </p:nvPicPr>
        <p:blipFill>
          <a:blip r:embed="rId7"/>
          <a:stretch>
            <a:fillRect/>
          </a:stretch>
        </p:blipFill>
        <p:spPr>
          <a:xfrm>
            <a:off x="4572000" y="2094422"/>
            <a:ext cx="4011473" cy="1555813"/>
          </a:xfrm>
          <a:prstGeom prst="rect">
            <a:avLst/>
          </a:prstGeom>
        </p:spPr>
      </p:pic>
      <p:sp>
        <p:nvSpPr>
          <p:cNvPr id="38" name="Rectangle 37">
            <a:extLst>
              <a:ext uri="{FF2B5EF4-FFF2-40B4-BE49-F238E27FC236}">
                <a16:creationId xmlns:a16="http://schemas.microsoft.com/office/drawing/2014/main" id="{6D2F9E43-8468-A049-9530-56E951A2D5FC}"/>
              </a:ext>
            </a:extLst>
          </p:cNvPr>
          <p:cNvSpPr/>
          <p:nvPr/>
        </p:nvSpPr>
        <p:spPr>
          <a:xfrm>
            <a:off x="4297743" y="3774201"/>
            <a:ext cx="4545239" cy="1125949"/>
          </a:xfrm>
          <a:prstGeom prst="rect">
            <a:avLst/>
          </a:prstGeom>
        </p:spPr>
        <p:txBody>
          <a:bodyPr wrap="square">
            <a:spAutoFit/>
          </a:bodyPr>
          <a:lstStyle/>
          <a:p>
            <a:pPr>
              <a:spcAft>
                <a:spcPts val="450"/>
              </a:spcAft>
              <a:tabLst>
                <a:tab pos="257175" algn="l"/>
              </a:tabLst>
            </a:pPr>
            <a:r>
              <a:rPr lang="en-US" sz="1050" i="1" dirty="0">
                <a:latin typeface="Times New Roman" panose="02020603050405020304" pitchFamily="18" charset="0"/>
                <a:cs typeface="Times New Roman" panose="02020603050405020304" pitchFamily="18" charset="0"/>
              </a:rPr>
              <a:t>Simulations of Coherent Electron Cooling with Two Types of Amplifiers</a:t>
            </a:r>
            <a:r>
              <a:rPr lang="en-US" sz="1050" dirty="0">
                <a:latin typeface="Times New Roman" panose="02020603050405020304" pitchFamily="18" charset="0"/>
                <a:cs typeface="Times New Roman" panose="02020603050405020304" pitchFamily="18" charset="0"/>
              </a:rPr>
              <a:t>, Jun Ma, Gang Wang, Vladimir Litvinenko, International Journal of Modern Physics A (IJMPA), Vol. 34 (2019) 1942029 (</a:t>
            </a:r>
            <a:endParaRPr lang="en-US" sz="1050" i="1" dirty="0">
              <a:latin typeface="Times New Roman" panose="02020603050405020304" pitchFamily="18" charset="0"/>
              <a:ea typeface="Times New Roman" panose="02020603050405020304" pitchFamily="18" charset="0"/>
            </a:endParaRPr>
          </a:p>
          <a:p>
            <a:pPr>
              <a:spcAft>
                <a:spcPts val="450"/>
              </a:spcAft>
              <a:tabLst>
                <a:tab pos="257175" algn="l"/>
              </a:tabLst>
            </a:pPr>
            <a:r>
              <a:rPr lang="en-US" sz="1050" i="1" dirty="0">
                <a:latin typeface="Times New Roman" panose="02020603050405020304" pitchFamily="18" charset="0"/>
                <a:ea typeface="Times New Roman" panose="02020603050405020304" pitchFamily="18" charset="0"/>
              </a:rPr>
              <a:t>Plasma-Cascade micro-bunching Amplifier and Coherent electron Cooling of a Hadron Beams</a:t>
            </a:r>
            <a:r>
              <a:rPr lang="en-US" sz="1050" dirty="0">
                <a:latin typeface="Times New Roman" panose="02020603050405020304" pitchFamily="18" charset="0"/>
                <a:ea typeface="Times New Roman" panose="02020603050405020304" pitchFamily="18" charset="0"/>
              </a:rPr>
              <a:t>, V.N. Litvinenko, G. Wang, D. Kayran, Y. Jing, J. Ma, I. Pinayev, </a:t>
            </a:r>
            <a:r>
              <a:rPr lang="en-US" sz="1050" dirty="0" err="1">
                <a:latin typeface="Times New Roman" panose="02020603050405020304" pitchFamily="18" charset="0"/>
                <a:ea typeface="Times New Roman" panose="02020603050405020304" pitchFamily="18" charset="0"/>
              </a:rPr>
              <a:t>arXiv</a:t>
            </a:r>
            <a:r>
              <a:rPr lang="en-US" sz="1050" dirty="0">
                <a:latin typeface="Times New Roman" panose="02020603050405020304" pitchFamily="18" charset="0"/>
                <a:ea typeface="Times New Roman" panose="02020603050405020304" pitchFamily="18" charset="0"/>
              </a:rPr>
              <a:t> preprint arXiv:1802.08677, 2018</a:t>
            </a:r>
          </a:p>
        </p:txBody>
      </p:sp>
      <p:sp>
        <p:nvSpPr>
          <p:cNvPr id="39" name="Slide Number Placeholder 2">
            <a:extLst>
              <a:ext uri="{FF2B5EF4-FFF2-40B4-BE49-F238E27FC236}">
                <a16:creationId xmlns:a16="http://schemas.microsoft.com/office/drawing/2014/main" id="{D76323CB-6B4C-8A4C-8E86-CEBFC088715D}"/>
              </a:ext>
            </a:extLst>
          </p:cNvPr>
          <p:cNvSpPr txBox="1">
            <a:spLocks/>
          </p:cNvSpPr>
          <p:nvPr/>
        </p:nvSpPr>
        <p:spPr>
          <a:xfrm>
            <a:off x="4169080" y="4910739"/>
            <a:ext cx="684099" cy="273844"/>
          </a:xfrm>
          <a:prstGeom prst="rect">
            <a:avLst/>
          </a:prstGeom>
        </p:spPr>
        <p:txBody>
          <a:bodyPr vert="horz" lIns="68580" tIns="34290" rIns="68580" bIns="3429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Font typeface="+mj-lt"/>
              <a:buNone/>
            </a:pPr>
            <a:r>
              <a:rPr lang="en-US" sz="900" dirty="0">
                <a:solidFill>
                  <a:schemeClr val="tx1"/>
                </a:solidFill>
                <a:latin typeface="Times New Roman" panose="02020603050405020304" pitchFamily="18" charset="0"/>
                <a:cs typeface="Times New Roman" panose="02020603050405020304" pitchFamily="18" charset="0"/>
              </a:rPr>
              <a:t>11</a:t>
            </a:r>
          </a:p>
        </p:txBody>
      </p:sp>
      <p:sp>
        <p:nvSpPr>
          <p:cNvPr id="40" name="Rectangle 39">
            <a:extLst>
              <a:ext uri="{FF2B5EF4-FFF2-40B4-BE49-F238E27FC236}">
                <a16:creationId xmlns:a16="http://schemas.microsoft.com/office/drawing/2014/main" id="{540A95D8-F54B-AF4D-9BEC-BADCD1C50EFA}"/>
              </a:ext>
            </a:extLst>
          </p:cNvPr>
          <p:cNvSpPr/>
          <p:nvPr/>
        </p:nvSpPr>
        <p:spPr>
          <a:xfrm>
            <a:off x="2183664" y="1422812"/>
            <a:ext cx="482824" cy="300082"/>
          </a:xfrm>
          <a:prstGeom prst="rect">
            <a:avLst/>
          </a:prstGeom>
        </p:spPr>
        <p:txBody>
          <a:bodyPr wrap="none">
            <a:spAutoFit/>
          </a:bodyPr>
          <a:lstStyle/>
          <a:p>
            <a:r>
              <a:rPr lang="en-US" sz="1350" b="1" dirty="0">
                <a:solidFill>
                  <a:srgbClr val="0432FF"/>
                </a:solidFill>
                <a:latin typeface="Times New Roman" panose="02020603050405020304" pitchFamily="18" charset="0"/>
                <a:cs typeface="Times New Roman" panose="02020603050405020304" pitchFamily="18" charset="0"/>
              </a:rPr>
              <a:t>Cell</a:t>
            </a:r>
            <a:endParaRPr lang="en-US" sz="1350" dirty="0"/>
          </a:p>
        </p:txBody>
      </p:sp>
      <p:sp>
        <p:nvSpPr>
          <p:cNvPr id="4" name="TextBox 3">
            <a:extLst>
              <a:ext uri="{FF2B5EF4-FFF2-40B4-BE49-F238E27FC236}">
                <a16:creationId xmlns:a16="http://schemas.microsoft.com/office/drawing/2014/main" id="{703D4ED6-3778-DD41-92D2-44F834C4844B}"/>
              </a:ext>
            </a:extLst>
          </p:cNvPr>
          <p:cNvSpPr txBox="1"/>
          <p:nvPr/>
        </p:nvSpPr>
        <p:spPr>
          <a:xfrm>
            <a:off x="5595401" y="1858920"/>
            <a:ext cx="1684948" cy="338554"/>
          </a:xfrm>
          <a:prstGeom prst="rect">
            <a:avLst/>
          </a:prstGeom>
          <a:noFill/>
        </p:spPr>
        <p:txBody>
          <a:bodyPr wrap="none" rtlCol="0">
            <a:spAutoFit/>
          </a:bodyPr>
          <a:lstStyle/>
          <a:p>
            <a:r>
              <a:rPr lang="en-US" sz="1600" dirty="0">
                <a:solidFill>
                  <a:srgbClr val="0432FF"/>
                </a:solidFill>
                <a:latin typeface="Times New Roman" panose="02020603050405020304" pitchFamily="18" charset="0"/>
                <a:cs typeface="Times New Roman" panose="02020603050405020304" pitchFamily="18" charset="0"/>
              </a:rPr>
              <a:t>PCA Gain per cell</a:t>
            </a:r>
          </a:p>
        </p:txBody>
      </p:sp>
    </p:spTree>
    <p:extLst>
      <p:ext uri="{BB962C8B-B14F-4D97-AF65-F5344CB8AC3E}">
        <p14:creationId xmlns:p14="http://schemas.microsoft.com/office/powerpoint/2010/main" val="1928300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3000" y="3600"/>
            <a:ext cx="6858000" cy="618752"/>
          </a:xfrm>
        </p:spPr>
        <p:txBody>
          <a:bodyPr>
            <a:noAutofit/>
          </a:bodyPr>
          <a:lstStyle/>
          <a:p>
            <a:pPr algn="ctr"/>
            <a:r>
              <a:rPr lang="en-US" sz="2100" dirty="0">
                <a:solidFill>
                  <a:srgbClr val="FF0000"/>
                </a:solidFill>
                <a:latin typeface="Times New Roman" panose="02020603050405020304" pitchFamily="18" charset="0"/>
                <a:cs typeface="Times New Roman" panose="02020603050405020304" pitchFamily="18" charset="0"/>
              </a:rPr>
              <a:t>What is Plasma-Cascade Instability (PCI)? </a:t>
            </a:r>
            <a:br>
              <a:rPr lang="en-US" sz="2100" dirty="0">
                <a:solidFill>
                  <a:srgbClr val="FF0000"/>
                </a:solidFill>
                <a:latin typeface="Times New Roman" panose="02020603050405020304" pitchFamily="18" charset="0"/>
                <a:cs typeface="Times New Roman" panose="02020603050405020304" pitchFamily="18" charset="0"/>
              </a:rPr>
            </a:br>
            <a:r>
              <a:rPr lang="en-US" sz="1350" dirty="0">
                <a:solidFill>
                  <a:srgbClr val="FF0000"/>
                </a:solidFill>
                <a:latin typeface="Times New Roman" panose="02020603050405020304" pitchFamily="18" charset="0"/>
                <a:cs typeface="Times New Roman" panose="02020603050405020304" pitchFamily="18" charset="0"/>
              </a:rPr>
              <a:t>How is it different from the previously known micro-bunching instability (MBI)</a:t>
            </a:r>
            <a:r>
              <a:rPr lang="en-US" sz="1800" dirty="0">
                <a:solidFill>
                  <a:srgbClr val="FF0000"/>
                </a:solidFill>
                <a:latin typeface="Times New Roman" panose="02020603050405020304" pitchFamily="18" charset="0"/>
                <a:cs typeface="Times New Roman" panose="02020603050405020304" pitchFamily="18" charset="0"/>
              </a:rPr>
              <a:t>?</a:t>
            </a:r>
            <a:endParaRPr lang="en-US" sz="2100" dirty="0">
              <a:solidFill>
                <a:srgbClr val="FF0000"/>
              </a:solidFill>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1D0C6D1A-E2A6-C744-A3E5-DFE7CBFC7FD7}"/>
              </a:ext>
            </a:extLst>
          </p:cNvPr>
          <p:cNvSpPr/>
          <p:nvPr/>
        </p:nvSpPr>
        <p:spPr>
          <a:xfrm>
            <a:off x="6234892" y="1926945"/>
            <a:ext cx="511679" cy="300082"/>
          </a:xfrm>
          <a:prstGeom prst="rect">
            <a:avLst/>
          </a:prstGeom>
        </p:spPr>
        <p:txBody>
          <a:bodyPr wrap="none">
            <a:spAutoFit/>
          </a:bodyPr>
          <a:lstStyle/>
          <a:p>
            <a:r>
              <a:rPr lang="en-US" sz="1350" dirty="0">
                <a:solidFill>
                  <a:srgbClr val="FF0000"/>
                </a:solidFill>
                <a:latin typeface="Times New Roman" panose="02020603050405020304" pitchFamily="18" charset="0"/>
                <a:cs typeface="Times New Roman" panose="02020603050405020304" pitchFamily="18" charset="0"/>
              </a:rPr>
              <a:t>MBI</a:t>
            </a:r>
            <a:endParaRPr lang="en-US" sz="1350"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ED5F72D8-6045-8F4D-B051-73225F6DF95E}"/>
              </a:ext>
            </a:extLst>
          </p:cNvPr>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54265" y="856822"/>
            <a:ext cx="2957513" cy="1115708"/>
          </a:xfrm>
          <a:prstGeom prst="rect">
            <a:avLst/>
          </a:prstGeom>
          <a:noFill/>
          <a:ln>
            <a:noFill/>
          </a:ln>
        </p:spPr>
      </p:pic>
      <p:sp>
        <p:nvSpPr>
          <p:cNvPr id="10" name="Rectangle 9">
            <a:extLst>
              <a:ext uri="{FF2B5EF4-FFF2-40B4-BE49-F238E27FC236}">
                <a16:creationId xmlns:a16="http://schemas.microsoft.com/office/drawing/2014/main" id="{05C32199-CAE1-CD44-9F9E-D8F56C8A2E4F}"/>
              </a:ext>
            </a:extLst>
          </p:cNvPr>
          <p:cNvSpPr/>
          <p:nvPr/>
        </p:nvSpPr>
        <p:spPr>
          <a:xfrm>
            <a:off x="6954047" y="966801"/>
            <a:ext cx="731290" cy="219291"/>
          </a:xfrm>
          <a:prstGeom prst="rect">
            <a:avLst/>
          </a:prstGeom>
        </p:spPr>
        <p:txBody>
          <a:bodyPr wrap="none">
            <a:spAutoFit/>
          </a:bodyPr>
          <a:lstStyle/>
          <a:p>
            <a:r>
              <a:rPr lang="en-US" sz="825">
                <a:latin typeface="Times New Roman" panose="02020603050405020304" pitchFamily="18" charset="0"/>
                <a:cs typeface="Times New Roman" panose="02020603050405020304" pitchFamily="18" charset="0"/>
              </a:rPr>
              <a:t> © D. Ratner</a:t>
            </a:r>
          </a:p>
        </p:txBody>
      </p:sp>
      <p:sp>
        <p:nvSpPr>
          <p:cNvPr id="12" name="Rectangle 5">
            <a:extLst>
              <a:ext uri="{FF2B5EF4-FFF2-40B4-BE49-F238E27FC236}">
                <a16:creationId xmlns:a16="http://schemas.microsoft.com/office/drawing/2014/main" id="{34A1702C-EAC4-2E41-BFC6-6B5DEB12A544}"/>
              </a:ext>
            </a:extLst>
          </p:cNvPr>
          <p:cNvSpPr>
            <a:spLocks noChangeArrowheads="1"/>
          </p:cNvSpPr>
          <p:nvPr/>
        </p:nvSpPr>
        <p:spPr bwMode="auto">
          <a:xfrm>
            <a:off x="4205288" y="292351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latin typeface="Times New Roman" panose="02020603050405020304" pitchFamily="18" charset="0"/>
              <a:cs typeface="Times New Roman" panose="02020603050405020304" pitchFamily="18" charset="0"/>
            </a:endParaRPr>
          </a:p>
        </p:txBody>
      </p:sp>
      <p:grpSp>
        <p:nvGrpSpPr>
          <p:cNvPr id="25" name="Group 24">
            <a:extLst>
              <a:ext uri="{FF2B5EF4-FFF2-40B4-BE49-F238E27FC236}">
                <a16:creationId xmlns:a16="http://schemas.microsoft.com/office/drawing/2014/main" id="{9CC38B39-7511-C94F-AFB3-D6D1981F7138}"/>
              </a:ext>
            </a:extLst>
          </p:cNvPr>
          <p:cNvGrpSpPr/>
          <p:nvPr/>
        </p:nvGrpSpPr>
        <p:grpSpPr>
          <a:xfrm>
            <a:off x="4572000" y="1192993"/>
            <a:ext cx="3376613" cy="713291"/>
            <a:chOff x="4379708" y="1724228"/>
            <a:chExt cx="5308890" cy="729159"/>
          </a:xfrm>
        </p:grpSpPr>
        <p:pic>
          <p:nvPicPr>
            <p:cNvPr id="30" name="Picture 29">
              <a:extLst>
                <a:ext uri="{FF2B5EF4-FFF2-40B4-BE49-F238E27FC236}">
                  <a16:creationId xmlns:a16="http://schemas.microsoft.com/office/drawing/2014/main" id="{B74D713F-259A-DC4C-8A60-8C39227C131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64842" y="1728637"/>
              <a:ext cx="3023756" cy="724750"/>
            </a:xfrm>
            <a:prstGeom prst="rect">
              <a:avLst/>
            </a:prstGeom>
          </p:spPr>
        </p:pic>
        <p:pic>
          <p:nvPicPr>
            <p:cNvPr id="31" name="Picture 30">
              <a:extLst>
                <a:ext uri="{FF2B5EF4-FFF2-40B4-BE49-F238E27FC236}">
                  <a16:creationId xmlns:a16="http://schemas.microsoft.com/office/drawing/2014/main" id="{0A79686C-968F-764F-93FC-D4F7551DF33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1"/>
            <a:stretch/>
          </p:blipFill>
          <p:spPr>
            <a:xfrm>
              <a:off x="4379708" y="1724228"/>
              <a:ext cx="2809358" cy="724750"/>
            </a:xfrm>
            <a:prstGeom prst="rect">
              <a:avLst/>
            </a:prstGeom>
          </p:spPr>
        </p:pic>
      </p:grpSp>
      <p:pic>
        <p:nvPicPr>
          <p:cNvPr id="29" name="Picture 28">
            <a:extLst>
              <a:ext uri="{FF2B5EF4-FFF2-40B4-BE49-F238E27FC236}">
                <a16:creationId xmlns:a16="http://schemas.microsoft.com/office/drawing/2014/main" id="{5E7C9298-5D9A-DD4E-A27A-E209DF97980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 r="-947" b="-1"/>
          <a:stretch/>
        </p:blipFill>
        <p:spPr>
          <a:xfrm>
            <a:off x="5632235" y="3035671"/>
            <a:ext cx="1929200" cy="1608856"/>
          </a:xfrm>
          <a:prstGeom prst="rect">
            <a:avLst/>
          </a:prstGeom>
        </p:spPr>
      </p:pic>
      <p:sp>
        <p:nvSpPr>
          <p:cNvPr id="36" name="Rectangle 35">
            <a:extLst>
              <a:ext uri="{FF2B5EF4-FFF2-40B4-BE49-F238E27FC236}">
                <a16:creationId xmlns:a16="http://schemas.microsoft.com/office/drawing/2014/main" id="{B6E579ED-1F7D-704E-9C6A-54E7B6547881}"/>
              </a:ext>
            </a:extLst>
          </p:cNvPr>
          <p:cNvSpPr/>
          <p:nvPr/>
        </p:nvSpPr>
        <p:spPr>
          <a:xfrm rot="16200000">
            <a:off x="1956494" y="1725052"/>
            <a:ext cx="684803"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Interaction</a:t>
            </a:r>
          </a:p>
        </p:txBody>
      </p:sp>
      <p:cxnSp>
        <p:nvCxnSpPr>
          <p:cNvPr id="39" name="Straight Arrow Connector 38">
            <a:extLst>
              <a:ext uri="{FF2B5EF4-FFF2-40B4-BE49-F238E27FC236}">
                <a16:creationId xmlns:a16="http://schemas.microsoft.com/office/drawing/2014/main" id="{6C51D524-FAA9-C44F-801A-F9311466119B}"/>
              </a:ext>
            </a:extLst>
          </p:cNvPr>
          <p:cNvCxnSpPr/>
          <p:nvPr/>
        </p:nvCxnSpPr>
        <p:spPr>
          <a:xfrm>
            <a:off x="2448809" y="1074165"/>
            <a:ext cx="0" cy="446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F2E99A98-05DB-1D47-B96F-52CF6378D93F}"/>
              </a:ext>
            </a:extLst>
          </p:cNvPr>
          <p:cNvCxnSpPr/>
          <p:nvPr/>
        </p:nvCxnSpPr>
        <p:spPr>
          <a:xfrm>
            <a:off x="2176463" y="1078158"/>
            <a:ext cx="0" cy="446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0F03726E-DEAD-7846-A8CA-A991511DE6C8}"/>
              </a:ext>
            </a:extLst>
          </p:cNvPr>
          <p:cNvSpPr/>
          <p:nvPr/>
        </p:nvSpPr>
        <p:spPr>
          <a:xfrm>
            <a:off x="5798127" y="1290279"/>
            <a:ext cx="409086"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Drift</a:t>
            </a:r>
          </a:p>
        </p:txBody>
      </p:sp>
      <p:sp>
        <p:nvSpPr>
          <p:cNvPr id="42" name="Rectangle 41">
            <a:extLst>
              <a:ext uri="{FF2B5EF4-FFF2-40B4-BE49-F238E27FC236}">
                <a16:creationId xmlns:a16="http://schemas.microsoft.com/office/drawing/2014/main" id="{0BE03841-11F1-B34F-AF00-10597A3FA84A}"/>
              </a:ext>
            </a:extLst>
          </p:cNvPr>
          <p:cNvSpPr/>
          <p:nvPr/>
        </p:nvSpPr>
        <p:spPr>
          <a:xfrm>
            <a:off x="7270287" y="1313396"/>
            <a:ext cx="409086"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Drift</a:t>
            </a:r>
          </a:p>
        </p:txBody>
      </p:sp>
      <p:sp>
        <p:nvSpPr>
          <p:cNvPr id="43" name="Rectangle 42">
            <a:extLst>
              <a:ext uri="{FF2B5EF4-FFF2-40B4-BE49-F238E27FC236}">
                <a16:creationId xmlns:a16="http://schemas.microsoft.com/office/drawing/2014/main" id="{BD0EF740-226F-3547-ADFC-5B3C9C04D2AF}"/>
              </a:ext>
            </a:extLst>
          </p:cNvPr>
          <p:cNvSpPr/>
          <p:nvPr/>
        </p:nvSpPr>
        <p:spPr>
          <a:xfrm>
            <a:off x="6518743" y="1293111"/>
            <a:ext cx="409086"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Kick</a:t>
            </a:r>
          </a:p>
        </p:txBody>
      </p:sp>
      <p:sp>
        <p:nvSpPr>
          <p:cNvPr id="44" name="Rectangle 43">
            <a:extLst>
              <a:ext uri="{FF2B5EF4-FFF2-40B4-BE49-F238E27FC236}">
                <a16:creationId xmlns:a16="http://schemas.microsoft.com/office/drawing/2014/main" id="{1C7B03BA-1F74-6C40-B8B7-DF6932F478F4}"/>
              </a:ext>
            </a:extLst>
          </p:cNvPr>
          <p:cNvSpPr/>
          <p:nvPr/>
        </p:nvSpPr>
        <p:spPr>
          <a:xfrm>
            <a:off x="5089952" y="1284137"/>
            <a:ext cx="409086"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Kick</a:t>
            </a:r>
          </a:p>
        </p:txBody>
      </p:sp>
      <p:sp>
        <p:nvSpPr>
          <p:cNvPr id="46" name="Rectangle 45">
            <a:extLst>
              <a:ext uri="{FF2B5EF4-FFF2-40B4-BE49-F238E27FC236}">
                <a16:creationId xmlns:a16="http://schemas.microsoft.com/office/drawing/2014/main" id="{6EB61F92-93B1-F547-9BB3-8A40B7FBEA20}"/>
              </a:ext>
            </a:extLst>
          </p:cNvPr>
          <p:cNvSpPr/>
          <p:nvPr/>
        </p:nvSpPr>
        <p:spPr>
          <a:xfrm rot="16200000">
            <a:off x="2866557" y="1743714"/>
            <a:ext cx="684803" cy="230832"/>
          </a:xfrm>
          <a:prstGeom prst="rect">
            <a:avLst/>
          </a:prstGeom>
        </p:spPr>
        <p:txBody>
          <a:bodyPr wrap="none">
            <a:spAutoFit/>
          </a:bodyPr>
          <a:lstStyle/>
          <a:p>
            <a:pPr algn="ctr"/>
            <a:r>
              <a:rPr lang="en-US" sz="900">
                <a:solidFill>
                  <a:srgbClr val="1513D7"/>
                </a:solidFill>
                <a:latin typeface="Times New Roman" panose="02020603050405020304" pitchFamily="18" charset="0"/>
                <a:cs typeface="Times New Roman" panose="02020603050405020304" pitchFamily="18" charset="0"/>
              </a:rPr>
              <a:t>Interaction</a:t>
            </a:r>
          </a:p>
        </p:txBody>
      </p:sp>
      <p:cxnSp>
        <p:nvCxnSpPr>
          <p:cNvPr id="47" name="Straight Arrow Connector 46">
            <a:extLst>
              <a:ext uri="{FF2B5EF4-FFF2-40B4-BE49-F238E27FC236}">
                <a16:creationId xmlns:a16="http://schemas.microsoft.com/office/drawing/2014/main" id="{0AF38079-5CA6-9E41-9B93-818ADFCD26CA}"/>
              </a:ext>
            </a:extLst>
          </p:cNvPr>
          <p:cNvCxnSpPr/>
          <p:nvPr/>
        </p:nvCxnSpPr>
        <p:spPr>
          <a:xfrm>
            <a:off x="3349804" y="1074165"/>
            <a:ext cx="0" cy="446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B625BE93-8CAE-4546-8160-9BB2E64269B9}"/>
              </a:ext>
            </a:extLst>
          </p:cNvPr>
          <p:cNvCxnSpPr/>
          <p:nvPr/>
        </p:nvCxnSpPr>
        <p:spPr>
          <a:xfrm>
            <a:off x="3077458" y="1078158"/>
            <a:ext cx="0" cy="446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B8EFBBB4-277C-7A4C-A173-078AE8ABB52E}"/>
              </a:ext>
            </a:extLst>
          </p:cNvPr>
          <p:cNvCxnSpPr/>
          <p:nvPr/>
        </p:nvCxnSpPr>
        <p:spPr>
          <a:xfrm>
            <a:off x="3939470" y="1073396"/>
            <a:ext cx="0" cy="446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829BCDBF-219A-4343-AE79-7B396ADFC20B}"/>
              </a:ext>
            </a:extLst>
          </p:cNvPr>
          <p:cNvSpPr/>
          <p:nvPr/>
        </p:nvSpPr>
        <p:spPr>
          <a:xfrm>
            <a:off x="1678573" y="746585"/>
            <a:ext cx="409086"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Drift</a:t>
            </a:r>
          </a:p>
        </p:txBody>
      </p:sp>
      <p:sp>
        <p:nvSpPr>
          <p:cNvPr id="51" name="Rectangle 50">
            <a:extLst>
              <a:ext uri="{FF2B5EF4-FFF2-40B4-BE49-F238E27FC236}">
                <a16:creationId xmlns:a16="http://schemas.microsoft.com/office/drawing/2014/main" id="{F782CEB1-2554-FE40-959D-2ADEEF099043}"/>
              </a:ext>
            </a:extLst>
          </p:cNvPr>
          <p:cNvSpPr/>
          <p:nvPr/>
        </p:nvSpPr>
        <p:spPr>
          <a:xfrm>
            <a:off x="1224764" y="736235"/>
            <a:ext cx="409086"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Kick</a:t>
            </a:r>
          </a:p>
        </p:txBody>
      </p:sp>
      <p:sp>
        <p:nvSpPr>
          <p:cNvPr id="52" name="Rectangle 51">
            <a:extLst>
              <a:ext uri="{FF2B5EF4-FFF2-40B4-BE49-F238E27FC236}">
                <a16:creationId xmlns:a16="http://schemas.microsoft.com/office/drawing/2014/main" id="{1AB94908-C69D-6543-AE70-691ADA5D2B56}"/>
              </a:ext>
            </a:extLst>
          </p:cNvPr>
          <p:cNvSpPr/>
          <p:nvPr/>
        </p:nvSpPr>
        <p:spPr>
          <a:xfrm>
            <a:off x="2566409" y="752411"/>
            <a:ext cx="409086"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Drift</a:t>
            </a:r>
          </a:p>
        </p:txBody>
      </p:sp>
      <p:sp>
        <p:nvSpPr>
          <p:cNvPr id="53" name="Rectangle 52">
            <a:extLst>
              <a:ext uri="{FF2B5EF4-FFF2-40B4-BE49-F238E27FC236}">
                <a16:creationId xmlns:a16="http://schemas.microsoft.com/office/drawing/2014/main" id="{2D61F1B9-95DE-244F-9CE2-1DC0666136F5}"/>
              </a:ext>
            </a:extLst>
          </p:cNvPr>
          <p:cNvSpPr/>
          <p:nvPr/>
        </p:nvSpPr>
        <p:spPr>
          <a:xfrm>
            <a:off x="2141176" y="742062"/>
            <a:ext cx="409086"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Kick</a:t>
            </a:r>
          </a:p>
        </p:txBody>
      </p:sp>
      <p:sp>
        <p:nvSpPr>
          <p:cNvPr id="54" name="Rectangle 53">
            <a:extLst>
              <a:ext uri="{FF2B5EF4-FFF2-40B4-BE49-F238E27FC236}">
                <a16:creationId xmlns:a16="http://schemas.microsoft.com/office/drawing/2014/main" id="{8C896BA1-7927-1E42-AFC7-1CDE56227033}"/>
              </a:ext>
            </a:extLst>
          </p:cNvPr>
          <p:cNvSpPr/>
          <p:nvPr/>
        </p:nvSpPr>
        <p:spPr>
          <a:xfrm>
            <a:off x="3458520" y="757967"/>
            <a:ext cx="409086"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Drift</a:t>
            </a:r>
          </a:p>
        </p:txBody>
      </p:sp>
      <p:sp>
        <p:nvSpPr>
          <p:cNvPr id="55" name="Rectangle 54">
            <a:extLst>
              <a:ext uri="{FF2B5EF4-FFF2-40B4-BE49-F238E27FC236}">
                <a16:creationId xmlns:a16="http://schemas.microsoft.com/office/drawing/2014/main" id="{DC1250CE-45C7-F242-AB7F-C68E096839B5}"/>
              </a:ext>
            </a:extLst>
          </p:cNvPr>
          <p:cNvSpPr/>
          <p:nvPr/>
        </p:nvSpPr>
        <p:spPr>
          <a:xfrm>
            <a:off x="3033286" y="747617"/>
            <a:ext cx="409086"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Kick</a:t>
            </a:r>
          </a:p>
        </p:txBody>
      </p:sp>
      <p:sp>
        <p:nvSpPr>
          <p:cNvPr id="58" name="Rectangle 57">
            <a:extLst>
              <a:ext uri="{FF2B5EF4-FFF2-40B4-BE49-F238E27FC236}">
                <a16:creationId xmlns:a16="http://schemas.microsoft.com/office/drawing/2014/main" id="{D645A2B9-31B0-1B4C-81D3-948E53153799}"/>
              </a:ext>
            </a:extLst>
          </p:cNvPr>
          <p:cNvSpPr/>
          <p:nvPr/>
        </p:nvSpPr>
        <p:spPr>
          <a:xfrm>
            <a:off x="1516024" y="1909334"/>
            <a:ext cx="713657"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Dispersion </a:t>
            </a:r>
          </a:p>
        </p:txBody>
      </p:sp>
      <p:sp>
        <p:nvSpPr>
          <p:cNvPr id="59" name="Rectangle 58">
            <a:extLst>
              <a:ext uri="{FF2B5EF4-FFF2-40B4-BE49-F238E27FC236}">
                <a16:creationId xmlns:a16="http://schemas.microsoft.com/office/drawing/2014/main" id="{11B0A32C-373B-924E-B786-B211FB83F06D}"/>
              </a:ext>
            </a:extLst>
          </p:cNvPr>
          <p:cNvSpPr/>
          <p:nvPr/>
        </p:nvSpPr>
        <p:spPr>
          <a:xfrm>
            <a:off x="2405889" y="1913931"/>
            <a:ext cx="713657"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Dispersion </a:t>
            </a:r>
          </a:p>
        </p:txBody>
      </p:sp>
      <p:sp>
        <p:nvSpPr>
          <p:cNvPr id="60" name="Rectangle 59">
            <a:extLst>
              <a:ext uri="{FF2B5EF4-FFF2-40B4-BE49-F238E27FC236}">
                <a16:creationId xmlns:a16="http://schemas.microsoft.com/office/drawing/2014/main" id="{441AE6E6-B53B-3C48-AD83-81F2F90D9351}"/>
              </a:ext>
            </a:extLst>
          </p:cNvPr>
          <p:cNvSpPr/>
          <p:nvPr/>
        </p:nvSpPr>
        <p:spPr>
          <a:xfrm>
            <a:off x="3364728" y="1929830"/>
            <a:ext cx="713657" cy="230832"/>
          </a:xfrm>
          <a:prstGeom prst="rect">
            <a:avLst/>
          </a:prstGeom>
        </p:spPr>
        <p:txBody>
          <a:bodyPr wrap="none">
            <a:spAutoFit/>
          </a:bodyPr>
          <a:lstStyle/>
          <a:p>
            <a:r>
              <a:rPr lang="en-US" sz="900">
                <a:solidFill>
                  <a:srgbClr val="1513D7"/>
                </a:solidFill>
                <a:latin typeface="Times New Roman" panose="02020603050405020304" pitchFamily="18" charset="0"/>
                <a:cs typeface="Times New Roman" panose="02020603050405020304" pitchFamily="18" charset="0"/>
              </a:rPr>
              <a:t>Dispersion </a:t>
            </a:r>
          </a:p>
        </p:txBody>
      </p:sp>
      <p:pic>
        <p:nvPicPr>
          <p:cNvPr id="37" name="Picture 36">
            <a:extLst>
              <a:ext uri="{FF2B5EF4-FFF2-40B4-BE49-F238E27FC236}">
                <a16:creationId xmlns:a16="http://schemas.microsoft.com/office/drawing/2014/main" id="{D5615D52-CD6C-0345-AF8B-6668DF9341DA}"/>
              </a:ext>
            </a:extLst>
          </p:cNvPr>
          <p:cNvPicPr>
            <a:picLocks noChangeAspect="1"/>
          </p:cNvPicPr>
          <p:nvPr/>
        </p:nvPicPr>
        <p:blipFill>
          <a:blip r:embed="rId7"/>
          <a:stretch>
            <a:fillRect/>
          </a:stretch>
        </p:blipFill>
        <p:spPr>
          <a:xfrm>
            <a:off x="2224645" y="2944479"/>
            <a:ext cx="1495859" cy="1366717"/>
          </a:xfrm>
          <a:prstGeom prst="rect">
            <a:avLst/>
          </a:prstGeom>
        </p:spPr>
      </p:pic>
      <p:sp>
        <p:nvSpPr>
          <p:cNvPr id="62" name="Rectangle 61">
            <a:extLst>
              <a:ext uri="{FF2B5EF4-FFF2-40B4-BE49-F238E27FC236}">
                <a16:creationId xmlns:a16="http://schemas.microsoft.com/office/drawing/2014/main" id="{2BCCC4C0-EEAE-AF4E-B485-29E5E4AA393A}"/>
              </a:ext>
            </a:extLst>
          </p:cNvPr>
          <p:cNvSpPr/>
          <p:nvPr/>
        </p:nvSpPr>
        <p:spPr>
          <a:xfrm>
            <a:off x="2396474" y="1530997"/>
            <a:ext cx="835485" cy="276999"/>
          </a:xfrm>
          <a:prstGeom prst="rect">
            <a:avLst/>
          </a:prstGeom>
          <a:solidFill>
            <a:schemeClr val="bg1"/>
          </a:solidFill>
        </p:spPr>
        <p:txBody>
          <a:bodyPr wrap="none">
            <a:spAutoFit/>
          </a:bodyPr>
          <a:lstStyle/>
          <a:p>
            <a:r>
              <a:rPr lang="en-US" sz="1200">
                <a:latin typeface="Times New Roman" panose="02020603050405020304" pitchFamily="18" charset="0"/>
                <a:cs typeface="Times New Roman" panose="02020603050405020304" pitchFamily="18" charset="0"/>
              </a:rPr>
              <a:t>R</a:t>
            </a:r>
            <a:r>
              <a:rPr lang="en-US" sz="1200" baseline="-25000">
                <a:latin typeface="Times New Roman" panose="02020603050405020304" pitchFamily="18" charset="0"/>
                <a:cs typeface="Times New Roman" panose="02020603050405020304" pitchFamily="18" charset="0"/>
              </a:rPr>
              <a:t> 56 </a:t>
            </a:r>
            <a:r>
              <a:rPr lang="en-US" sz="1200">
                <a:latin typeface="Times New Roman" panose="02020603050405020304" pitchFamily="18" charset="0"/>
                <a:cs typeface="Times New Roman" panose="02020603050405020304" pitchFamily="18" charset="0"/>
              </a:rPr>
              <a:t>=</a:t>
            </a:r>
            <a:r>
              <a:rPr lang="en-US" sz="1200" err="1">
                <a:latin typeface="Times New Roman" panose="02020603050405020304" pitchFamily="18" charset="0"/>
                <a:cs typeface="Times New Roman" panose="02020603050405020304" pitchFamily="18" charset="0"/>
              </a:rPr>
              <a:t>L</a:t>
            </a:r>
            <a:r>
              <a:rPr lang="en-US" sz="1200" baseline="-25000" err="1">
                <a:latin typeface="Times New Roman" panose="02020603050405020304" pitchFamily="18" charset="0"/>
                <a:cs typeface="Times New Roman" panose="02020603050405020304" pitchFamily="18" charset="0"/>
              </a:rPr>
              <a:t>d</a:t>
            </a:r>
            <a:r>
              <a:rPr lang="en-US" sz="1200">
                <a:latin typeface="Times New Roman" panose="02020603050405020304" pitchFamily="18" charset="0"/>
                <a:cs typeface="Times New Roman" panose="02020603050405020304" pitchFamily="18" charset="0"/>
              </a:rPr>
              <a:t>/</a:t>
            </a:r>
            <a:r>
              <a:rPr lang="el-GR" sz="1200">
                <a:latin typeface="Times New Roman" panose="02020603050405020304" pitchFamily="18" charset="0"/>
                <a:cs typeface="Times New Roman" panose="02020603050405020304" pitchFamily="18" charset="0"/>
              </a:rPr>
              <a:t>γ</a:t>
            </a:r>
            <a:r>
              <a:rPr lang="el-GR" sz="1200" baseline="30000">
                <a:latin typeface="Times New Roman" panose="02020603050405020304" pitchFamily="18" charset="0"/>
                <a:cs typeface="Times New Roman" panose="02020603050405020304" pitchFamily="18" charset="0"/>
              </a:rPr>
              <a:t>2</a:t>
            </a:r>
            <a:endParaRPr lang="en-US" sz="1200" baseline="30000">
              <a:latin typeface="Times New Roman" panose="02020603050405020304" pitchFamily="18" charset="0"/>
              <a:cs typeface="Times New Roman" panose="02020603050405020304" pitchFamily="18" charset="0"/>
            </a:endParaRPr>
          </a:p>
        </p:txBody>
      </p:sp>
      <p:sp>
        <p:nvSpPr>
          <p:cNvPr id="38" name="Rectangle 37">
            <a:extLst>
              <a:ext uri="{FF2B5EF4-FFF2-40B4-BE49-F238E27FC236}">
                <a16:creationId xmlns:a16="http://schemas.microsoft.com/office/drawing/2014/main" id="{3861AC6C-21A8-CC4C-B43D-BE2F9411F3DF}"/>
              </a:ext>
            </a:extLst>
          </p:cNvPr>
          <p:cNvSpPr/>
          <p:nvPr/>
        </p:nvSpPr>
        <p:spPr>
          <a:xfrm>
            <a:off x="5610745" y="933298"/>
            <a:ext cx="784077" cy="276999"/>
          </a:xfrm>
          <a:prstGeom prst="rect">
            <a:avLst/>
          </a:prstGeom>
        </p:spPr>
        <p:txBody>
          <a:bodyPr wrap="square">
            <a:spAutoFit/>
          </a:bodyPr>
          <a:lstStyle/>
          <a:p>
            <a:r>
              <a:rPr lang="en-US" sz="1200">
                <a:latin typeface="Times New Roman" panose="02020603050405020304" pitchFamily="18" charset="0"/>
                <a:cs typeface="Times New Roman" panose="02020603050405020304" pitchFamily="18" charset="0"/>
              </a:rPr>
              <a:t>R</a:t>
            </a:r>
            <a:r>
              <a:rPr lang="en-US" sz="1200" baseline="-25000">
                <a:latin typeface="Times New Roman" panose="02020603050405020304" pitchFamily="18" charset="0"/>
                <a:cs typeface="Times New Roman" panose="02020603050405020304" pitchFamily="18" charset="0"/>
              </a:rPr>
              <a:t>56</a:t>
            </a:r>
            <a:r>
              <a:rPr lang="el-GR" sz="1200">
                <a:latin typeface="Times New Roman" panose="02020603050405020304" pitchFamily="18" charset="0"/>
                <a:cs typeface="Times New Roman" panose="02020603050405020304" pitchFamily="18" charset="0"/>
              </a:rPr>
              <a:t>=</a:t>
            </a:r>
            <a:r>
              <a:rPr lang="en-US" sz="1200" err="1">
                <a:latin typeface="Times New Roman" panose="02020603050405020304" pitchFamily="18" charset="0"/>
                <a:cs typeface="Times New Roman" panose="02020603050405020304" pitchFamily="18" charset="0"/>
              </a:rPr>
              <a:t>L</a:t>
            </a:r>
            <a:r>
              <a:rPr lang="en-US" sz="1200" baseline="-25000" err="1">
                <a:latin typeface="Times New Roman" panose="02020603050405020304" pitchFamily="18" charset="0"/>
                <a:cs typeface="Times New Roman" panose="02020603050405020304" pitchFamily="18" charset="0"/>
              </a:rPr>
              <a:t>b</a:t>
            </a:r>
            <a:r>
              <a:rPr lang="el-GR" sz="1200">
                <a:latin typeface="Times New Roman" panose="02020603050405020304" pitchFamily="18" charset="0"/>
                <a:cs typeface="Times New Roman" panose="02020603050405020304" pitchFamily="18" charset="0"/>
              </a:rPr>
              <a:t>θ</a:t>
            </a:r>
            <a:r>
              <a:rPr lang="el-GR" sz="1200" baseline="30000">
                <a:latin typeface="Times New Roman" panose="02020603050405020304" pitchFamily="18" charset="0"/>
                <a:cs typeface="Times New Roman" panose="02020603050405020304" pitchFamily="18" charset="0"/>
              </a:rPr>
              <a:t>2</a:t>
            </a:r>
            <a:endParaRPr lang="en-US" sz="1200">
              <a:latin typeface="Times New Roman" panose="02020603050405020304" pitchFamily="18" charset="0"/>
              <a:cs typeface="Times New Roman" panose="02020603050405020304" pitchFamily="18" charset="0"/>
            </a:endParaRPr>
          </a:p>
        </p:txBody>
      </p:sp>
      <p:sp>
        <p:nvSpPr>
          <p:cNvPr id="56" name="Rectangle 25">
            <a:extLst>
              <a:ext uri="{FF2B5EF4-FFF2-40B4-BE49-F238E27FC236}">
                <a16:creationId xmlns:a16="http://schemas.microsoft.com/office/drawing/2014/main" id="{DDC3A4AD-4B6E-C449-B502-45101254BEAD}"/>
              </a:ext>
            </a:extLst>
          </p:cNvPr>
          <p:cNvSpPr>
            <a:spLocks noChangeArrowheads="1"/>
          </p:cNvSpPr>
          <p:nvPr/>
        </p:nvSpPr>
        <p:spPr bwMode="auto">
          <a:xfrm>
            <a:off x="4022948" y="926405"/>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latin typeface="Times New Roman" panose="02020603050405020304" pitchFamily="18" charset="0"/>
              <a:cs typeface="Times New Roman" panose="02020603050405020304" pitchFamily="18" charset="0"/>
            </a:endParaRPr>
          </a:p>
        </p:txBody>
      </p:sp>
      <p:sp>
        <p:nvSpPr>
          <p:cNvPr id="64" name="Rectangle 63">
            <a:extLst>
              <a:ext uri="{FF2B5EF4-FFF2-40B4-BE49-F238E27FC236}">
                <a16:creationId xmlns:a16="http://schemas.microsoft.com/office/drawing/2014/main" id="{BDCD8D71-EA04-8D4F-A625-8DEDB81DA003}"/>
              </a:ext>
            </a:extLst>
          </p:cNvPr>
          <p:cNvSpPr/>
          <p:nvPr/>
        </p:nvSpPr>
        <p:spPr>
          <a:xfrm>
            <a:off x="1860233" y="2406993"/>
            <a:ext cx="2523356" cy="507831"/>
          </a:xfrm>
          <a:prstGeom prst="rect">
            <a:avLst/>
          </a:prstGeom>
          <a:ln>
            <a:solidFill>
              <a:srgbClr val="FF0000"/>
            </a:solidFill>
          </a:ln>
        </p:spPr>
        <p:txBody>
          <a:bodyPr wrap="square">
            <a:spAutoFit/>
          </a:bodyPr>
          <a:lstStyle/>
          <a:p>
            <a:pPr algn="ctr"/>
            <a:r>
              <a:rPr lang="en-US" sz="1350" b="1" dirty="0">
                <a:solidFill>
                  <a:srgbClr val="1513D7"/>
                </a:solidFill>
                <a:latin typeface="Times New Roman" panose="02020603050405020304" pitchFamily="18" charset="0"/>
                <a:cs typeface="Times New Roman" panose="02020603050405020304" pitchFamily="18" charset="0"/>
              </a:rPr>
              <a:t>Modulate beam density by </a:t>
            </a:r>
          </a:p>
          <a:p>
            <a:pPr algn="ctr"/>
            <a:r>
              <a:rPr lang="en-US" sz="1350" b="1" dirty="0">
                <a:solidFill>
                  <a:srgbClr val="1513D7"/>
                </a:solidFill>
                <a:latin typeface="Times New Roman" panose="02020603050405020304" pitchFamily="18" charset="0"/>
                <a:cs typeface="Times New Roman" panose="02020603050405020304" pitchFamily="18" charset="0"/>
              </a:rPr>
              <a:t>changing beam radius</a:t>
            </a:r>
          </a:p>
        </p:txBody>
      </p:sp>
      <p:sp>
        <p:nvSpPr>
          <p:cNvPr id="67" name="Rectangle 66">
            <a:extLst>
              <a:ext uri="{FF2B5EF4-FFF2-40B4-BE49-F238E27FC236}">
                <a16:creationId xmlns:a16="http://schemas.microsoft.com/office/drawing/2014/main" id="{0E59DBA3-DF90-C04C-AEE1-2DD425C82267}"/>
              </a:ext>
            </a:extLst>
          </p:cNvPr>
          <p:cNvSpPr/>
          <p:nvPr/>
        </p:nvSpPr>
        <p:spPr>
          <a:xfrm>
            <a:off x="1292492" y="930367"/>
            <a:ext cx="444352" cy="300082"/>
          </a:xfrm>
          <a:prstGeom prst="rect">
            <a:avLst/>
          </a:prstGeom>
        </p:spPr>
        <p:txBody>
          <a:bodyPr wrap="none">
            <a:spAutoFit/>
          </a:bodyPr>
          <a:lstStyle/>
          <a:p>
            <a:r>
              <a:rPr lang="en-US" sz="1350">
                <a:solidFill>
                  <a:srgbClr val="FF0000"/>
                </a:solidFill>
                <a:latin typeface="Times New Roman" panose="02020603050405020304" pitchFamily="18" charset="0"/>
                <a:cs typeface="Times New Roman" panose="02020603050405020304" pitchFamily="18" charset="0"/>
              </a:rPr>
              <a:t>a(s)</a:t>
            </a:r>
            <a:endParaRPr lang="en-US" sz="1350">
              <a:latin typeface="Times New Roman" panose="02020603050405020304" pitchFamily="18" charset="0"/>
              <a:cs typeface="Times New Roman" panose="02020603050405020304" pitchFamily="18" charset="0"/>
            </a:endParaRPr>
          </a:p>
        </p:txBody>
      </p:sp>
      <p:sp>
        <p:nvSpPr>
          <p:cNvPr id="14" name="Freeform 13">
            <a:extLst>
              <a:ext uri="{FF2B5EF4-FFF2-40B4-BE49-F238E27FC236}">
                <a16:creationId xmlns:a16="http://schemas.microsoft.com/office/drawing/2014/main" id="{F219C76C-2A63-C444-9658-FE55D80CCA4C}"/>
              </a:ext>
            </a:extLst>
          </p:cNvPr>
          <p:cNvSpPr/>
          <p:nvPr/>
        </p:nvSpPr>
        <p:spPr>
          <a:xfrm>
            <a:off x="1407350" y="1056841"/>
            <a:ext cx="2628472" cy="381518"/>
          </a:xfrm>
          <a:custGeom>
            <a:avLst/>
            <a:gdLst>
              <a:gd name="connsiteX0" fmla="*/ 0 w 3504629"/>
              <a:gd name="connsiteY0" fmla="*/ 485340 h 498902"/>
              <a:gd name="connsiteX1" fmla="*/ 120650 w 3504629"/>
              <a:gd name="connsiteY1" fmla="*/ 459940 h 498902"/>
              <a:gd name="connsiteX2" fmla="*/ 355600 w 3504629"/>
              <a:gd name="connsiteY2" fmla="*/ 180540 h 498902"/>
              <a:gd name="connsiteX3" fmla="*/ 527050 w 3504629"/>
              <a:gd name="connsiteY3" fmla="*/ 28140 h 498902"/>
              <a:gd name="connsiteX4" fmla="*/ 711200 w 3504629"/>
              <a:gd name="connsiteY4" fmla="*/ 40840 h 498902"/>
              <a:gd name="connsiteX5" fmla="*/ 1041400 w 3504629"/>
              <a:gd name="connsiteY5" fmla="*/ 434540 h 498902"/>
              <a:gd name="connsiteX6" fmla="*/ 1219200 w 3504629"/>
              <a:gd name="connsiteY6" fmla="*/ 491690 h 498902"/>
              <a:gd name="connsiteX7" fmla="*/ 1397000 w 3504629"/>
              <a:gd name="connsiteY7" fmla="*/ 377390 h 498902"/>
              <a:gd name="connsiteX8" fmla="*/ 1657350 w 3504629"/>
              <a:gd name="connsiteY8" fmla="*/ 72590 h 498902"/>
              <a:gd name="connsiteX9" fmla="*/ 1809750 w 3504629"/>
              <a:gd name="connsiteY9" fmla="*/ 15440 h 498902"/>
              <a:gd name="connsiteX10" fmla="*/ 1968500 w 3504629"/>
              <a:gd name="connsiteY10" fmla="*/ 110690 h 498902"/>
              <a:gd name="connsiteX11" fmla="*/ 2235200 w 3504629"/>
              <a:gd name="connsiteY11" fmla="*/ 428190 h 498902"/>
              <a:gd name="connsiteX12" fmla="*/ 2374900 w 3504629"/>
              <a:gd name="connsiteY12" fmla="*/ 498040 h 498902"/>
              <a:gd name="connsiteX13" fmla="*/ 2571750 w 3504629"/>
              <a:gd name="connsiteY13" fmla="*/ 402790 h 498902"/>
              <a:gd name="connsiteX14" fmla="*/ 2857500 w 3504629"/>
              <a:gd name="connsiteY14" fmla="*/ 53540 h 498902"/>
              <a:gd name="connsiteX15" fmla="*/ 2978150 w 3504629"/>
              <a:gd name="connsiteY15" fmla="*/ 21790 h 498902"/>
              <a:gd name="connsiteX16" fmla="*/ 3130550 w 3504629"/>
              <a:gd name="connsiteY16" fmla="*/ 72590 h 498902"/>
              <a:gd name="connsiteX17" fmla="*/ 3346450 w 3504629"/>
              <a:gd name="connsiteY17" fmla="*/ 351990 h 498902"/>
              <a:gd name="connsiteX18" fmla="*/ 3492500 w 3504629"/>
              <a:gd name="connsiteY18" fmla="*/ 478990 h 498902"/>
              <a:gd name="connsiteX19" fmla="*/ 3486150 w 3504629"/>
              <a:gd name="connsiteY19" fmla="*/ 472640 h 498902"/>
              <a:gd name="connsiteX0" fmla="*/ 0 w 3504629"/>
              <a:gd name="connsiteY0" fmla="*/ 485340 h 498902"/>
              <a:gd name="connsiteX1" fmla="*/ 120650 w 3504629"/>
              <a:gd name="connsiteY1" fmla="*/ 459940 h 498902"/>
              <a:gd name="connsiteX2" fmla="*/ 355600 w 3504629"/>
              <a:gd name="connsiteY2" fmla="*/ 180540 h 498902"/>
              <a:gd name="connsiteX3" fmla="*/ 527050 w 3504629"/>
              <a:gd name="connsiteY3" fmla="*/ 28140 h 498902"/>
              <a:gd name="connsiteX4" fmla="*/ 711200 w 3504629"/>
              <a:gd name="connsiteY4" fmla="*/ 40840 h 498902"/>
              <a:gd name="connsiteX5" fmla="*/ 1041400 w 3504629"/>
              <a:gd name="connsiteY5" fmla="*/ 434540 h 498902"/>
              <a:gd name="connsiteX6" fmla="*/ 1219200 w 3504629"/>
              <a:gd name="connsiteY6" fmla="*/ 491690 h 498902"/>
              <a:gd name="connsiteX7" fmla="*/ 1397000 w 3504629"/>
              <a:gd name="connsiteY7" fmla="*/ 377390 h 498902"/>
              <a:gd name="connsiteX8" fmla="*/ 1657350 w 3504629"/>
              <a:gd name="connsiteY8" fmla="*/ 72590 h 498902"/>
              <a:gd name="connsiteX9" fmla="*/ 1809750 w 3504629"/>
              <a:gd name="connsiteY9" fmla="*/ 15440 h 498902"/>
              <a:gd name="connsiteX10" fmla="*/ 1968500 w 3504629"/>
              <a:gd name="connsiteY10" fmla="*/ 110690 h 498902"/>
              <a:gd name="connsiteX11" fmla="*/ 2235200 w 3504629"/>
              <a:gd name="connsiteY11" fmla="*/ 428190 h 498902"/>
              <a:gd name="connsiteX12" fmla="*/ 2374900 w 3504629"/>
              <a:gd name="connsiteY12" fmla="*/ 498040 h 498902"/>
              <a:gd name="connsiteX13" fmla="*/ 2571750 w 3504629"/>
              <a:gd name="connsiteY13" fmla="*/ 402790 h 498902"/>
              <a:gd name="connsiteX14" fmla="*/ 2857500 w 3504629"/>
              <a:gd name="connsiteY14" fmla="*/ 53540 h 498902"/>
              <a:gd name="connsiteX15" fmla="*/ 2997200 w 3504629"/>
              <a:gd name="connsiteY15" fmla="*/ 15440 h 498902"/>
              <a:gd name="connsiteX16" fmla="*/ 3130550 w 3504629"/>
              <a:gd name="connsiteY16" fmla="*/ 72590 h 498902"/>
              <a:gd name="connsiteX17" fmla="*/ 3346450 w 3504629"/>
              <a:gd name="connsiteY17" fmla="*/ 351990 h 498902"/>
              <a:gd name="connsiteX18" fmla="*/ 3492500 w 3504629"/>
              <a:gd name="connsiteY18" fmla="*/ 478990 h 498902"/>
              <a:gd name="connsiteX19" fmla="*/ 3486150 w 3504629"/>
              <a:gd name="connsiteY19" fmla="*/ 472640 h 498902"/>
              <a:gd name="connsiteX0" fmla="*/ 0 w 3504629"/>
              <a:gd name="connsiteY0" fmla="*/ 485340 h 498902"/>
              <a:gd name="connsiteX1" fmla="*/ 120650 w 3504629"/>
              <a:gd name="connsiteY1" fmla="*/ 459940 h 498902"/>
              <a:gd name="connsiteX2" fmla="*/ 355600 w 3504629"/>
              <a:gd name="connsiteY2" fmla="*/ 180540 h 498902"/>
              <a:gd name="connsiteX3" fmla="*/ 527050 w 3504629"/>
              <a:gd name="connsiteY3" fmla="*/ 28140 h 498902"/>
              <a:gd name="connsiteX4" fmla="*/ 711200 w 3504629"/>
              <a:gd name="connsiteY4" fmla="*/ 40840 h 498902"/>
              <a:gd name="connsiteX5" fmla="*/ 1041400 w 3504629"/>
              <a:gd name="connsiteY5" fmla="*/ 434540 h 498902"/>
              <a:gd name="connsiteX6" fmla="*/ 1219200 w 3504629"/>
              <a:gd name="connsiteY6" fmla="*/ 491690 h 498902"/>
              <a:gd name="connsiteX7" fmla="*/ 1397000 w 3504629"/>
              <a:gd name="connsiteY7" fmla="*/ 377390 h 498902"/>
              <a:gd name="connsiteX8" fmla="*/ 1657350 w 3504629"/>
              <a:gd name="connsiteY8" fmla="*/ 72590 h 498902"/>
              <a:gd name="connsiteX9" fmla="*/ 1809750 w 3504629"/>
              <a:gd name="connsiteY9" fmla="*/ 15440 h 498902"/>
              <a:gd name="connsiteX10" fmla="*/ 1968500 w 3504629"/>
              <a:gd name="connsiteY10" fmla="*/ 110690 h 498902"/>
              <a:gd name="connsiteX11" fmla="*/ 2235200 w 3504629"/>
              <a:gd name="connsiteY11" fmla="*/ 428190 h 498902"/>
              <a:gd name="connsiteX12" fmla="*/ 2374900 w 3504629"/>
              <a:gd name="connsiteY12" fmla="*/ 498040 h 498902"/>
              <a:gd name="connsiteX13" fmla="*/ 2571750 w 3504629"/>
              <a:gd name="connsiteY13" fmla="*/ 402790 h 498902"/>
              <a:gd name="connsiteX14" fmla="*/ 2857500 w 3504629"/>
              <a:gd name="connsiteY14" fmla="*/ 53540 h 498902"/>
              <a:gd name="connsiteX15" fmla="*/ 2997200 w 3504629"/>
              <a:gd name="connsiteY15" fmla="*/ 15440 h 498902"/>
              <a:gd name="connsiteX16" fmla="*/ 3130550 w 3504629"/>
              <a:gd name="connsiteY16" fmla="*/ 72590 h 498902"/>
              <a:gd name="connsiteX17" fmla="*/ 3346450 w 3504629"/>
              <a:gd name="connsiteY17" fmla="*/ 351990 h 498902"/>
              <a:gd name="connsiteX18" fmla="*/ 3492500 w 3504629"/>
              <a:gd name="connsiteY18" fmla="*/ 478990 h 498902"/>
              <a:gd name="connsiteX19" fmla="*/ 3486150 w 3504629"/>
              <a:gd name="connsiteY19" fmla="*/ 472640 h 498902"/>
              <a:gd name="connsiteX0" fmla="*/ 0 w 3504629"/>
              <a:gd name="connsiteY0" fmla="*/ 485340 h 498902"/>
              <a:gd name="connsiteX1" fmla="*/ 120650 w 3504629"/>
              <a:gd name="connsiteY1" fmla="*/ 459940 h 498902"/>
              <a:gd name="connsiteX2" fmla="*/ 355600 w 3504629"/>
              <a:gd name="connsiteY2" fmla="*/ 180540 h 498902"/>
              <a:gd name="connsiteX3" fmla="*/ 527050 w 3504629"/>
              <a:gd name="connsiteY3" fmla="*/ 28140 h 498902"/>
              <a:gd name="connsiteX4" fmla="*/ 711200 w 3504629"/>
              <a:gd name="connsiteY4" fmla="*/ 40840 h 498902"/>
              <a:gd name="connsiteX5" fmla="*/ 1041400 w 3504629"/>
              <a:gd name="connsiteY5" fmla="*/ 434540 h 498902"/>
              <a:gd name="connsiteX6" fmla="*/ 1219200 w 3504629"/>
              <a:gd name="connsiteY6" fmla="*/ 491690 h 498902"/>
              <a:gd name="connsiteX7" fmla="*/ 1397000 w 3504629"/>
              <a:gd name="connsiteY7" fmla="*/ 377390 h 498902"/>
              <a:gd name="connsiteX8" fmla="*/ 1657350 w 3504629"/>
              <a:gd name="connsiteY8" fmla="*/ 72590 h 498902"/>
              <a:gd name="connsiteX9" fmla="*/ 1809750 w 3504629"/>
              <a:gd name="connsiteY9" fmla="*/ 15440 h 498902"/>
              <a:gd name="connsiteX10" fmla="*/ 1968500 w 3504629"/>
              <a:gd name="connsiteY10" fmla="*/ 110690 h 498902"/>
              <a:gd name="connsiteX11" fmla="*/ 2235200 w 3504629"/>
              <a:gd name="connsiteY11" fmla="*/ 428190 h 498902"/>
              <a:gd name="connsiteX12" fmla="*/ 2374900 w 3504629"/>
              <a:gd name="connsiteY12" fmla="*/ 498040 h 498902"/>
              <a:gd name="connsiteX13" fmla="*/ 2571750 w 3504629"/>
              <a:gd name="connsiteY13" fmla="*/ 402790 h 498902"/>
              <a:gd name="connsiteX14" fmla="*/ 2857500 w 3504629"/>
              <a:gd name="connsiteY14" fmla="*/ 53540 h 498902"/>
              <a:gd name="connsiteX15" fmla="*/ 2978150 w 3504629"/>
              <a:gd name="connsiteY15" fmla="*/ 5915 h 498902"/>
              <a:gd name="connsiteX16" fmla="*/ 3130550 w 3504629"/>
              <a:gd name="connsiteY16" fmla="*/ 72590 h 498902"/>
              <a:gd name="connsiteX17" fmla="*/ 3346450 w 3504629"/>
              <a:gd name="connsiteY17" fmla="*/ 351990 h 498902"/>
              <a:gd name="connsiteX18" fmla="*/ 3492500 w 3504629"/>
              <a:gd name="connsiteY18" fmla="*/ 478990 h 498902"/>
              <a:gd name="connsiteX19" fmla="*/ 3486150 w 3504629"/>
              <a:gd name="connsiteY19" fmla="*/ 472640 h 498902"/>
              <a:gd name="connsiteX0" fmla="*/ 0 w 3504629"/>
              <a:gd name="connsiteY0" fmla="*/ 485340 h 498902"/>
              <a:gd name="connsiteX1" fmla="*/ 120650 w 3504629"/>
              <a:gd name="connsiteY1" fmla="*/ 459940 h 498902"/>
              <a:gd name="connsiteX2" fmla="*/ 355600 w 3504629"/>
              <a:gd name="connsiteY2" fmla="*/ 180540 h 498902"/>
              <a:gd name="connsiteX3" fmla="*/ 527050 w 3504629"/>
              <a:gd name="connsiteY3" fmla="*/ 28140 h 498902"/>
              <a:gd name="connsiteX4" fmla="*/ 711200 w 3504629"/>
              <a:gd name="connsiteY4" fmla="*/ 40840 h 498902"/>
              <a:gd name="connsiteX5" fmla="*/ 1041400 w 3504629"/>
              <a:gd name="connsiteY5" fmla="*/ 434540 h 498902"/>
              <a:gd name="connsiteX6" fmla="*/ 1219200 w 3504629"/>
              <a:gd name="connsiteY6" fmla="*/ 491690 h 498902"/>
              <a:gd name="connsiteX7" fmla="*/ 1397000 w 3504629"/>
              <a:gd name="connsiteY7" fmla="*/ 377390 h 498902"/>
              <a:gd name="connsiteX8" fmla="*/ 1657350 w 3504629"/>
              <a:gd name="connsiteY8" fmla="*/ 72590 h 498902"/>
              <a:gd name="connsiteX9" fmla="*/ 1809750 w 3504629"/>
              <a:gd name="connsiteY9" fmla="*/ 15440 h 498902"/>
              <a:gd name="connsiteX10" fmla="*/ 1968500 w 3504629"/>
              <a:gd name="connsiteY10" fmla="*/ 110690 h 498902"/>
              <a:gd name="connsiteX11" fmla="*/ 2235200 w 3504629"/>
              <a:gd name="connsiteY11" fmla="*/ 428190 h 498902"/>
              <a:gd name="connsiteX12" fmla="*/ 2374900 w 3504629"/>
              <a:gd name="connsiteY12" fmla="*/ 498040 h 498902"/>
              <a:gd name="connsiteX13" fmla="*/ 2571750 w 3504629"/>
              <a:gd name="connsiteY13" fmla="*/ 402790 h 498902"/>
              <a:gd name="connsiteX14" fmla="*/ 2857500 w 3504629"/>
              <a:gd name="connsiteY14" fmla="*/ 53540 h 498902"/>
              <a:gd name="connsiteX15" fmla="*/ 2978150 w 3504629"/>
              <a:gd name="connsiteY15" fmla="*/ 5915 h 498902"/>
              <a:gd name="connsiteX16" fmla="*/ 3130550 w 3504629"/>
              <a:gd name="connsiteY16" fmla="*/ 72590 h 498902"/>
              <a:gd name="connsiteX17" fmla="*/ 3346450 w 3504629"/>
              <a:gd name="connsiteY17" fmla="*/ 351990 h 498902"/>
              <a:gd name="connsiteX18" fmla="*/ 3492500 w 3504629"/>
              <a:gd name="connsiteY18" fmla="*/ 478990 h 498902"/>
              <a:gd name="connsiteX19" fmla="*/ 3486150 w 3504629"/>
              <a:gd name="connsiteY19" fmla="*/ 472640 h 498902"/>
              <a:gd name="connsiteX0" fmla="*/ 0 w 3504629"/>
              <a:gd name="connsiteY0" fmla="*/ 485340 h 498902"/>
              <a:gd name="connsiteX1" fmla="*/ 120650 w 3504629"/>
              <a:gd name="connsiteY1" fmla="*/ 459940 h 498902"/>
              <a:gd name="connsiteX2" fmla="*/ 355600 w 3504629"/>
              <a:gd name="connsiteY2" fmla="*/ 180540 h 498902"/>
              <a:gd name="connsiteX3" fmla="*/ 527050 w 3504629"/>
              <a:gd name="connsiteY3" fmla="*/ 28140 h 498902"/>
              <a:gd name="connsiteX4" fmla="*/ 711200 w 3504629"/>
              <a:gd name="connsiteY4" fmla="*/ 40840 h 498902"/>
              <a:gd name="connsiteX5" fmla="*/ 1041400 w 3504629"/>
              <a:gd name="connsiteY5" fmla="*/ 434540 h 498902"/>
              <a:gd name="connsiteX6" fmla="*/ 1219200 w 3504629"/>
              <a:gd name="connsiteY6" fmla="*/ 491690 h 498902"/>
              <a:gd name="connsiteX7" fmla="*/ 1397000 w 3504629"/>
              <a:gd name="connsiteY7" fmla="*/ 377390 h 498902"/>
              <a:gd name="connsiteX8" fmla="*/ 1657350 w 3504629"/>
              <a:gd name="connsiteY8" fmla="*/ 72590 h 498902"/>
              <a:gd name="connsiteX9" fmla="*/ 1809750 w 3504629"/>
              <a:gd name="connsiteY9" fmla="*/ 15440 h 498902"/>
              <a:gd name="connsiteX10" fmla="*/ 1968500 w 3504629"/>
              <a:gd name="connsiteY10" fmla="*/ 110690 h 498902"/>
              <a:gd name="connsiteX11" fmla="*/ 2235200 w 3504629"/>
              <a:gd name="connsiteY11" fmla="*/ 428190 h 498902"/>
              <a:gd name="connsiteX12" fmla="*/ 2374900 w 3504629"/>
              <a:gd name="connsiteY12" fmla="*/ 498040 h 498902"/>
              <a:gd name="connsiteX13" fmla="*/ 2571750 w 3504629"/>
              <a:gd name="connsiteY13" fmla="*/ 402790 h 498902"/>
              <a:gd name="connsiteX14" fmla="*/ 2844800 w 3504629"/>
              <a:gd name="connsiteY14" fmla="*/ 75765 h 498902"/>
              <a:gd name="connsiteX15" fmla="*/ 2978150 w 3504629"/>
              <a:gd name="connsiteY15" fmla="*/ 5915 h 498902"/>
              <a:gd name="connsiteX16" fmla="*/ 3130550 w 3504629"/>
              <a:gd name="connsiteY16" fmla="*/ 72590 h 498902"/>
              <a:gd name="connsiteX17" fmla="*/ 3346450 w 3504629"/>
              <a:gd name="connsiteY17" fmla="*/ 351990 h 498902"/>
              <a:gd name="connsiteX18" fmla="*/ 3492500 w 3504629"/>
              <a:gd name="connsiteY18" fmla="*/ 478990 h 498902"/>
              <a:gd name="connsiteX19" fmla="*/ 3486150 w 3504629"/>
              <a:gd name="connsiteY19" fmla="*/ 472640 h 498902"/>
              <a:gd name="connsiteX0" fmla="*/ 0 w 3504629"/>
              <a:gd name="connsiteY0" fmla="*/ 485340 h 498902"/>
              <a:gd name="connsiteX1" fmla="*/ 120650 w 3504629"/>
              <a:gd name="connsiteY1" fmla="*/ 459940 h 498902"/>
              <a:gd name="connsiteX2" fmla="*/ 355600 w 3504629"/>
              <a:gd name="connsiteY2" fmla="*/ 180540 h 498902"/>
              <a:gd name="connsiteX3" fmla="*/ 527050 w 3504629"/>
              <a:gd name="connsiteY3" fmla="*/ 28140 h 498902"/>
              <a:gd name="connsiteX4" fmla="*/ 711200 w 3504629"/>
              <a:gd name="connsiteY4" fmla="*/ 40840 h 498902"/>
              <a:gd name="connsiteX5" fmla="*/ 1041400 w 3504629"/>
              <a:gd name="connsiteY5" fmla="*/ 434540 h 498902"/>
              <a:gd name="connsiteX6" fmla="*/ 1219200 w 3504629"/>
              <a:gd name="connsiteY6" fmla="*/ 491690 h 498902"/>
              <a:gd name="connsiteX7" fmla="*/ 1397000 w 3504629"/>
              <a:gd name="connsiteY7" fmla="*/ 377390 h 498902"/>
              <a:gd name="connsiteX8" fmla="*/ 1657350 w 3504629"/>
              <a:gd name="connsiteY8" fmla="*/ 72590 h 498902"/>
              <a:gd name="connsiteX9" fmla="*/ 1809750 w 3504629"/>
              <a:gd name="connsiteY9" fmla="*/ 15440 h 498902"/>
              <a:gd name="connsiteX10" fmla="*/ 1968500 w 3504629"/>
              <a:gd name="connsiteY10" fmla="*/ 110690 h 498902"/>
              <a:gd name="connsiteX11" fmla="*/ 2235200 w 3504629"/>
              <a:gd name="connsiteY11" fmla="*/ 428190 h 498902"/>
              <a:gd name="connsiteX12" fmla="*/ 2374900 w 3504629"/>
              <a:gd name="connsiteY12" fmla="*/ 498040 h 498902"/>
              <a:gd name="connsiteX13" fmla="*/ 2571750 w 3504629"/>
              <a:gd name="connsiteY13" fmla="*/ 402790 h 498902"/>
              <a:gd name="connsiteX14" fmla="*/ 2844800 w 3504629"/>
              <a:gd name="connsiteY14" fmla="*/ 75765 h 498902"/>
              <a:gd name="connsiteX15" fmla="*/ 2978150 w 3504629"/>
              <a:gd name="connsiteY15" fmla="*/ 5915 h 498902"/>
              <a:gd name="connsiteX16" fmla="*/ 3111500 w 3504629"/>
              <a:gd name="connsiteY16" fmla="*/ 72590 h 498902"/>
              <a:gd name="connsiteX17" fmla="*/ 3346450 w 3504629"/>
              <a:gd name="connsiteY17" fmla="*/ 351990 h 498902"/>
              <a:gd name="connsiteX18" fmla="*/ 3492500 w 3504629"/>
              <a:gd name="connsiteY18" fmla="*/ 478990 h 498902"/>
              <a:gd name="connsiteX19" fmla="*/ 3486150 w 3504629"/>
              <a:gd name="connsiteY19" fmla="*/ 472640 h 498902"/>
              <a:gd name="connsiteX0" fmla="*/ 0 w 3504629"/>
              <a:gd name="connsiteY0" fmla="*/ 485340 h 508161"/>
              <a:gd name="connsiteX1" fmla="*/ 120650 w 3504629"/>
              <a:gd name="connsiteY1" fmla="*/ 459940 h 508161"/>
              <a:gd name="connsiteX2" fmla="*/ 355600 w 3504629"/>
              <a:gd name="connsiteY2" fmla="*/ 180540 h 508161"/>
              <a:gd name="connsiteX3" fmla="*/ 527050 w 3504629"/>
              <a:gd name="connsiteY3" fmla="*/ 28140 h 508161"/>
              <a:gd name="connsiteX4" fmla="*/ 711200 w 3504629"/>
              <a:gd name="connsiteY4" fmla="*/ 40840 h 508161"/>
              <a:gd name="connsiteX5" fmla="*/ 1041400 w 3504629"/>
              <a:gd name="connsiteY5" fmla="*/ 434540 h 508161"/>
              <a:gd name="connsiteX6" fmla="*/ 1219200 w 3504629"/>
              <a:gd name="connsiteY6" fmla="*/ 491690 h 508161"/>
              <a:gd name="connsiteX7" fmla="*/ 1397000 w 3504629"/>
              <a:gd name="connsiteY7" fmla="*/ 377390 h 508161"/>
              <a:gd name="connsiteX8" fmla="*/ 1657350 w 3504629"/>
              <a:gd name="connsiteY8" fmla="*/ 72590 h 508161"/>
              <a:gd name="connsiteX9" fmla="*/ 1809750 w 3504629"/>
              <a:gd name="connsiteY9" fmla="*/ 15440 h 508161"/>
              <a:gd name="connsiteX10" fmla="*/ 1968500 w 3504629"/>
              <a:gd name="connsiteY10" fmla="*/ 110690 h 508161"/>
              <a:gd name="connsiteX11" fmla="*/ 2235200 w 3504629"/>
              <a:gd name="connsiteY11" fmla="*/ 428190 h 508161"/>
              <a:gd name="connsiteX12" fmla="*/ 2390775 w 3504629"/>
              <a:gd name="connsiteY12" fmla="*/ 507565 h 508161"/>
              <a:gd name="connsiteX13" fmla="*/ 2571750 w 3504629"/>
              <a:gd name="connsiteY13" fmla="*/ 402790 h 508161"/>
              <a:gd name="connsiteX14" fmla="*/ 2844800 w 3504629"/>
              <a:gd name="connsiteY14" fmla="*/ 75765 h 508161"/>
              <a:gd name="connsiteX15" fmla="*/ 2978150 w 3504629"/>
              <a:gd name="connsiteY15" fmla="*/ 5915 h 508161"/>
              <a:gd name="connsiteX16" fmla="*/ 3111500 w 3504629"/>
              <a:gd name="connsiteY16" fmla="*/ 72590 h 508161"/>
              <a:gd name="connsiteX17" fmla="*/ 3346450 w 3504629"/>
              <a:gd name="connsiteY17" fmla="*/ 351990 h 508161"/>
              <a:gd name="connsiteX18" fmla="*/ 3492500 w 3504629"/>
              <a:gd name="connsiteY18" fmla="*/ 478990 h 508161"/>
              <a:gd name="connsiteX19" fmla="*/ 3486150 w 3504629"/>
              <a:gd name="connsiteY19" fmla="*/ 472640 h 508161"/>
              <a:gd name="connsiteX0" fmla="*/ 0 w 3504629"/>
              <a:gd name="connsiteY0" fmla="*/ 485340 h 507618"/>
              <a:gd name="connsiteX1" fmla="*/ 120650 w 3504629"/>
              <a:gd name="connsiteY1" fmla="*/ 459940 h 507618"/>
              <a:gd name="connsiteX2" fmla="*/ 355600 w 3504629"/>
              <a:gd name="connsiteY2" fmla="*/ 180540 h 507618"/>
              <a:gd name="connsiteX3" fmla="*/ 527050 w 3504629"/>
              <a:gd name="connsiteY3" fmla="*/ 28140 h 507618"/>
              <a:gd name="connsiteX4" fmla="*/ 711200 w 3504629"/>
              <a:gd name="connsiteY4" fmla="*/ 40840 h 507618"/>
              <a:gd name="connsiteX5" fmla="*/ 1041400 w 3504629"/>
              <a:gd name="connsiteY5" fmla="*/ 434540 h 507618"/>
              <a:gd name="connsiteX6" fmla="*/ 1219200 w 3504629"/>
              <a:gd name="connsiteY6" fmla="*/ 491690 h 507618"/>
              <a:gd name="connsiteX7" fmla="*/ 1397000 w 3504629"/>
              <a:gd name="connsiteY7" fmla="*/ 377390 h 507618"/>
              <a:gd name="connsiteX8" fmla="*/ 1657350 w 3504629"/>
              <a:gd name="connsiteY8" fmla="*/ 72590 h 507618"/>
              <a:gd name="connsiteX9" fmla="*/ 1809750 w 3504629"/>
              <a:gd name="connsiteY9" fmla="*/ 15440 h 507618"/>
              <a:gd name="connsiteX10" fmla="*/ 1968500 w 3504629"/>
              <a:gd name="connsiteY10" fmla="*/ 110690 h 507618"/>
              <a:gd name="connsiteX11" fmla="*/ 2235200 w 3504629"/>
              <a:gd name="connsiteY11" fmla="*/ 428190 h 507618"/>
              <a:gd name="connsiteX12" fmla="*/ 2390775 w 3504629"/>
              <a:gd name="connsiteY12" fmla="*/ 507565 h 507618"/>
              <a:gd name="connsiteX13" fmla="*/ 2571750 w 3504629"/>
              <a:gd name="connsiteY13" fmla="*/ 402790 h 507618"/>
              <a:gd name="connsiteX14" fmla="*/ 2844800 w 3504629"/>
              <a:gd name="connsiteY14" fmla="*/ 75765 h 507618"/>
              <a:gd name="connsiteX15" fmla="*/ 2978150 w 3504629"/>
              <a:gd name="connsiteY15" fmla="*/ 5915 h 507618"/>
              <a:gd name="connsiteX16" fmla="*/ 3111500 w 3504629"/>
              <a:gd name="connsiteY16" fmla="*/ 72590 h 507618"/>
              <a:gd name="connsiteX17" fmla="*/ 3346450 w 3504629"/>
              <a:gd name="connsiteY17" fmla="*/ 351990 h 507618"/>
              <a:gd name="connsiteX18" fmla="*/ 3492500 w 3504629"/>
              <a:gd name="connsiteY18" fmla="*/ 478990 h 507618"/>
              <a:gd name="connsiteX19" fmla="*/ 3486150 w 3504629"/>
              <a:gd name="connsiteY19" fmla="*/ 472640 h 507618"/>
              <a:gd name="connsiteX0" fmla="*/ 0 w 3504629"/>
              <a:gd name="connsiteY0" fmla="*/ 485340 h 507750"/>
              <a:gd name="connsiteX1" fmla="*/ 120650 w 3504629"/>
              <a:gd name="connsiteY1" fmla="*/ 459940 h 507750"/>
              <a:gd name="connsiteX2" fmla="*/ 355600 w 3504629"/>
              <a:gd name="connsiteY2" fmla="*/ 180540 h 507750"/>
              <a:gd name="connsiteX3" fmla="*/ 527050 w 3504629"/>
              <a:gd name="connsiteY3" fmla="*/ 28140 h 507750"/>
              <a:gd name="connsiteX4" fmla="*/ 711200 w 3504629"/>
              <a:gd name="connsiteY4" fmla="*/ 40840 h 507750"/>
              <a:gd name="connsiteX5" fmla="*/ 1041400 w 3504629"/>
              <a:gd name="connsiteY5" fmla="*/ 434540 h 507750"/>
              <a:gd name="connsiteX6" fmla="*/ 1219200 w 3504629"/>
              <a:gd name="connsiteY6" fmla="*/ 491690 h 507750"/>
              <a:gd name="connsiteX7" fmla="*/ 1397000 w 3504629"/>
              <a:gd name="connsiteY7" fmla="*/ 377390 h 507750"/>
              <a:gd name="connsiteX8" fmla="*/ 1657350 w 3504629"/>
              <a:gd name="connsiteY8" fmla="*/ 72590 h 507750"/>
              <a:gd name="connsiteX9" fmla="*/ 1809750 w 3504629"/>
              <a:gd name="connsiteY9" fmla="*/ 15440 h 507750"/>
              <a:gd name="connsiteX10" fmla="*/ 1968500 w 3504629"/>
              <a:gd name="connsiteY10" fmla="*/ 110690 h 507750"/>
              <a:gd name="connsiteX11" fmla="*/ 2235200 w 3504629"/>
              <a:gd name="connsiteY11" fmla="*/ 428190 h 507750"/>
              <a:gd name="connsiteX12" fmla="*/ 2390775 w 3504629"/>
              <a:gd name="connsiteY12" fmla="*/ 507565 h 507750"/>
              <a:gd name="connsiteX13" fmla="*/ 2549525 w 3504629"/>
              <a:gd name="connsiteY13" fmla="*/ 415490 h 507750"/>
              <a:gd name="connsiteX14" fmla="*/ 2844800 w 3504629"/>
              <a:gd name="connsiteY14" fmla="*/ 75765 h 507750"/>
              <a:gd name="connsiteX15" fmla="*/ 2978150 w 3504629"/>
              <a:gd name="connsiteY15" fmla="*/ 5915 h 507750"/>
              <a:gd name="connsiteX16" fmla="*/ 3111500 w 3504629"/>
              <a:gd name="connsiteY16" fmla="*/ 72590 h 507750"/>
              <a:gd name="connsiteX17" fmla="*/ 3346450 w 3504629"/>
              <a:gd name="connsiteY17" fmla="*/ 351990 h 507750"/>
              <a:gd name="connsiteX18" fmla="*/ 3492500 w 3504629"/>
              <a:gd name="connsiteY18" fmla="*/ 478990 h 507750"/>
              <a:gd name="connsiteX19" fmla="*/ 3486150 w 3504629"/>
              <a:gd name="connsiteY19" fmla="*/ 472640 h 507750"/>
              <a:gd name="connsiteX0" fmla="*/ 0 w 3504629"/>
              <a:gd name="connsiteY0" fmla="*/ 485340 h 507579"/>
              <a:gd name="connsiteX1" fmla="*/ 120650 w 3504629"/>
              <a:gd name="connsiteY1" fmla="*/ 459940 h 507579"/>
              <a:gd name="connsiteX2" fmla="*/ 355600 w 3504629"/>
              <a:gd name="connsiteY2" fmla="*/ 180540 h 507579"/>
              <a:gd name="connsiteX3" fmla="*/ 527050 w 3504629"/>
              <a:gd name="connsiteY3" fmla="*/ 28140 h 507579"/>
              <a:gd name="connsiteX4" fmla="*/ 711200 w 3504629"/>
              <a:gd name="connsiteY4" fmla="*/ 40840 h 507579"/>
              <a:gd name="connsiteX5" fmla="*/ 1041400 w 3504629"/>
              <a:gd name="connsiteY5" fmla="*/ 434540 h 507579"/>
              <a:gd name="connsiteX6" fmla="*/ 1219200 w 3504629"/>
              <a:gd name="connsiteY6" fmla="*/ 491690 h 507579"/>
              <a:gd name="connsiteX7" fmla="*/ 1397000 w 3504629"/>
              <a:gd name="connsiteY7" fmla="*/ 377390 h 507579"/>
              <a:gd name="connsiteX8" fmla="*/ 1657350 w 3504629"/>
              <a:gd name="connsiteY8" fmla="*/ 72590 h 507579"/>
              <a:gd name="connsiteX9" fmla="*/ 1809750 w 3504629"/>
              <a:gd name="connsiteY9" fmla="*/ 15440 h 507579"/>
              <a:gd name="connsiteX10" fmla="*/ 1968500 w 3504629"/>
              <a:gd name="connsiteY10" fmla="*/ 110690 h 507579"/>
              <a:gd name="connsiteX11" fmla="*/ 2235200 w 3504629"/>
              <a:gd name="connsiteY11" fmla="*/ 428190 h 507579"/>
              <a:gd name="connsiteX12" fmla="*/ 2390775 w 3504629"/>
              <a:gd name="connsiteY12" fmla="*/ 507565 h 507579"/>
              <a:gd name="connsiteX13" fmla="*/ 2540000 w 3504629"/>
              <a:gd name="connsiteY13" fmla="*/ 425015 h 507579"/>
              <a:gd name="connsiteX14" fmla="*/ 2844800 w 3504629"/>
              <a:gd name="connsiteY14" fmla="*/ 75765 h 507579"/>
              <a:gd name="connsiteX15" fmla="*/ 2978150 w 3504629"/>
              <a:gd name="connsiteY15" fmla="*/ 5915 h 507579"/>
              <a:gd name="connsiteX16" fmla="*/ 3111500 w 3504629"/>
              <a:gd name="connsiteY16" fmla="*/ 72590 h 507579"/>
              <a:gd name="connsiteX17" fmla="*/ 3346450 w 3504629"/>
              <a:gd name="connsiteY17" fmla="*/ 351990 h 507579"/>
              <a:gd name="connsiteX18" fmla="*/ 3492500 w 3504629"/>
              <a:gd name="connsiteY18" fmla="*/ 478990 h 507579"/>
              <a:gd name="connsiteX19" fmla="*/ 3486150 w 3504629"/>
              <a:gd name="connsiteY19" fmla="*/ 472640 h 507579"/>
              <a:gd name="connsiteX0" fmla="*/ 0 w 3504629"/>
              <a:gd name="connsiteY0" fmla="*/ 485340 h 507734"/>
              <a:gd name="connsiteX1" fmla="*/ 120650 w 3504629"/>
              <a:gd name="connsiteY1" fmla="*/ 459940 h 507734"/>
              <a:gd name="connsiteX2" fmla="*/ 355600 w 3504629"/>
              <a:gd name="connsiteY2" fmla="*/ 180540 h 507734"/>
              <a:gd name="connsiteX3" fmla="*/ 527050 w 3504629"/>
              <a:gd name="connsiteY3" fmla="*/ 28140 h 507734"/>
              <a:gd name="connsiteX4" fmla="*/ 711200 w 3504629"/>
              <a:gd name="connsiteY4" fmla="*/ 40840 h 507734"/>
              <a:gd name="connsiteX5" fmla="*/ 1041400 w 3504629"/>
              <a:gd name="connsiteY5" fmla="*/ 434540 h 507734"/>
              <a:gd name="connsiteX6" fmla="*/ 1219200 w 3504629"/>
              <a:gd name="connsiteY6" fmla="*/ 491690 h 507734"/>
              <a:gd name="connsiteX7" fmla="*/ 1397000 w 3504629"/>
              <a:gd name="connsiteY7" fmla="*/ 377390 h 507734"/>
              <a:gd name="connsiteX8" fmla="*/ 1657350 w 3504629"/>
              <a:gd name="connsiteY8" fmla="*/ 72590 h 507734"/>
              <a:gd name="connsiteX9" fmla="*/ 1809750 w 3504629"/>
              <a:gd name="connsiteY9" fmla="*/ 15440 h 507734"/>
              <a:gd name="connsiteX10" fmla="*/ 1968500 w 3504629"/>
              <a:gd name="connsiteY10" fmla="*/ 110690 h 507734"/>
              <a:gd name="connsiteX11" fmla="*/ 2247900 w 3504629"/>
              <a:gd name="connsiteY11" fmla="*/ 434540 h 507734"/>
              <a:gd name="connsiteX12" fmla="*/ 2390775 w 3504629"/>
              <a:gd name="connsiteY12" fmla="*/ 507565 h 507734"/>
              <a:gd name="connsiteX13" fmla="*/ 2540000 w 3504629"/>
              <a:gd name="connsiteY13" fmla="*/ 425015 h 507734"/>
              <a:gd name="connsiteX14" fmla="*/ 2844800 w 3504629"/>
              <a:gd name="connsiteY14" fmla="*/ 75765 h 507734"/>
              <a:gd name="connsiteX15" fmla="*/ 2978150 w 3504629"/>
              <a:gd name="connsiteY15" fmla="*/ 5915 h 507734"/>
              <a:gd name="connsiteX16" fmla="*/ 3111500 w 3504629"/>
              <a:gd name="connsiteY16" fmla="*/ 72590 h 507734"/>
              <a:gd name="connsiteX17" fmla="*/ 3346450 w 3504629"/>
              <a:gd name="connsiteY17" fmla="*/ 351990 h 507734"/>
              <a:gd name="connsiteX18" fmla="*/ 3492500 w 3504629"/>
              <a:gd name="connsiteY18" fmla="*/ 478990 h 507734"/>
              <a:gd name="connsiteX19" fmla="*/ 3486150 w 3504629"/>
              <a:gd name="connsiteY19" fmla="*/ 472640 h 507734"/>
              <a:gd name="connsiteX0" fmla="*/ 0 w 3504629"/>
              <a:gd name="connsiteY0" fmla="*/ 485340 h 507785"/>
              <a:gd name="connsiteX1" fmla="*/ 120650 w 3504629"/>
              <a:gd name="connsiteY1" fmla="*/ 459940 h 507785"/>
              <a:gd name="connsiteX2" fmla="*/ 355600 w 3504629"/>
              <a:gd name="connsiteY2" fmla="*/ 180540 h 507785"/>
              <a:gd name="connsiteX3" fmla="*/ 527050 w 3504629"/>
              <a:gd name="connsiteY3" fmla="*/ 28140 h 507785"/>
              <a:gd name="connsiteX4" fmla="*/ 711200 w 3504629"/>
              <a:gd name="connsiteY4" fmla="*/ 40840 h 507785"/>
              <a:gd name="connsiteX5" fmla="*/ 1041400 w 3504629"/>
              <a:gd name="connsiteY5" fmla="*/ 434540 h 507785"/>
              <a:gd name="connsiteX6" fmla="*/ 1219200 w 3504629"/>
              <a:gd name="connsiteY6" fmla="*/ 491690 h 507785"/>
              <a:gd name="connsiteX7" fmla="*/ 1397000 w 3504629"/>
              <a:gd name="connsiteY7" fmla="*/ 377390 h 507785"/>
              <a:gd name="connsiteX8" fmla="*/ 1657350 w 3504629"/>
              <a:gd name="connsiteY8" fmla="*/ 72590 h 507785"/>
              <a:gd name="connsiteX9" fmla="*/ 1809750 w 3504629"/>
              <a:gd name="connsiteY9" fmla="*/ 15440 h 507785"/>
              <a:gd name="connsiteX10" fmla="*/ 1943100 w 3504629"/>
              <a:gd name="connsiteY10" fmla="*/ 91640 h 507785"/>
              <a:gd name="connsiteX11" fmla="*/ 2247900 w 3504629"/>
              <a:gd name="connsiteY11" fmla="*/ 434540 h 507785"/>
              <a:gd name="connsiteX12" fmla="*/ 2390775 w 3504629"/>
              <a:gd name="connsiteY12" fmla="*/ 507565 h 507785"/>
              <a:gd name="connsiteX13" fmla="*/ 2540000 w 3504629"/>
              <a:gd name="connsiteY13" fmla="*/ 425015 h 507785"/>
              <a:gd name="connsiteX14" fmla="*/ 2844800 w 3504629"/>
              <a:gd name="connsiteY14" fmla="*/ 75765 h 507785"/>
              <a:gd name="connsiteX15" fmla="*/ 2978150 w 3504629"/>
              <a:gd name="connsiteY15" fmla="*/ 5915 h 507785"/>
              <a:gd name="connsiteX16" fmla="*/ 3111500 w 3504629"/>
              <a:gd name="connsiteY16" fmla="*/ 72590 h 507785"/>
              <a:gd name="connsiteX17" fmla="*/ 3346450 w 3504629"/>
              <a:gd name="connsiteY17" fmla="*/ 351990 h 507785"/>
              <a:gd name="connsiteX18" fmla="*/ 3492500 w 3504629"/>
              <a:gd name="connsiteY18" fmla="*/ 478990 h 507785"/>
              <a:gd name="connsiteX19" fmla="*/ 3486150 w 3504629"/>
              <a:gd name="connsiteY19" fmla="*/ 472640 h 507785"/>
              <a:gd name="connsiteX0" fmla="*/ 0 w 3504629"/>
              <a:gd name="connsiteY0" fmla="*/ 485340 h 507785"/>
              <a:gd name="connsiteX1" fmla="*/ 120650 w 3504629"/>
              <a:gd name="connsiteY1" fmla="*/ 459940 h 507785"/>
              <a:gd name="connsiteX2" fmla="*/ 355600 w 3504629"/>
              <a:gd name="connsiteY2" fmla="*/ 180540 h 507785"/>
              <a:gd name="connsiteX3" fmla="*/ 527050 w 3504629"/>
              <a:gd name="connsiteY3" fmla="*/ 28140 h 507785"/>
              <a:gd name="connsiteX4" fmla="*/ 711200 w 3504629"/>
              <a:gd name="connsiteY4" fmla="*/ 40840 h 507785"/>
              <a:gd name="connsiteX5" fmla="*/ 1041400 w 3504629"/>
              <a:gd name="connsiteY5" fmla="*/ 434540 h 507785"/>
              <a:gd name="connsiteX6" fmla="*/ 1219200 w 3504629"/>
              <a:gd name="connsiteY6" fmla="*/ 491690 h 507785"/>
              <a:gd name="connsiteX7" fmla="*/ 1397000 w 3504629"/>
              <a:gd name="connsiteY7" fmla="*/ 377390 h 507785"/>
              <a:gd name="connsiteX8" fmla="*/ 1657350 w 3504629"/>
              <a:gd name="connsiteY8" fmla="*/ 72590 h 507785"/>
              <a:gd name="connsiteX9" fmla="*/ 1787525 w 3504629"/>
              <a:gd name="connsiteY9" fmla="*/ 15440 h 507785"/>
              <a:gd name="connsiteX10" fmla="*/ 1943100 w 3504629"/>
              <a:gd name="connsiteY10" fmla="*/ 91640 h 507785"/>
              <a:gd name="connsiteX11" fmla="*/ 2247900 w 3504629"/>
              <a:gd name="connsiteY11" fmla="*/ 434540 h 507785"/>
              <a:gd name="connsiteX12" fmla="*/ 2390775 w 3504629"/>
              <a:gd name="connsiteY12" fmla="*/ 507565 h 507785"/>
              <a:gd name="connsiteX13" fmla="*/ 2540000 w 3504629"/>
              <a:gd name="connsiteY13" fmla="*/ 425015 h 507785"/>
              <a:gd name="connsiteX14" fmla="*/ 2844800 w 3504629"/>
              <a:gd name="connsiteY14" fmla="*/ 75765 h 507785"/>
              <a:gd name="connsiteX15" fmla="*/ 2978150 w 3504629"/>
              <a:gd name="connsiteY15" fmla="*/ 5915 h 507785"/>
              <a:gd name="connsiteX16" fmla="*/ 3111500 w 3504629"/>
              <a:gd name="connsiteY16" fmla="*/ 72590 h 507785"/>
              <a:gd name="connsiteX17" fmla="*/ 3346450 w 3504629"/>
              <a:gd name="connsiteY17" fmla="*/ 351990 h 507785"/>
              <a:gd name="connsiteX18" fmla="*/ 3492500 w 3504629"/>
              <a:gd name="connsiteY18" fmla="*/ 478990 h 507785"/>
              <a:gd name="connsiteX19" fmla="*/ 3486150 w 3504629"/>
              <a:gd name="connsiteY19" fmla="*/ 472640 h 507785"/>
              <a:gd name="connsiteX0" fmla="*/ 0 w 3504629"/>
              <a:gd name="connsiteY0" fmla="*/ 485340 h 507785"/>
              <a:gd name="connsiteX1" fmla="*/ 120650 w 3504629"/>
              <a:gd name="connsiteY1" fmla="*/ 459940 h 507785"/>
              <a:gd name="connsiteX2" fmla="*/ 355600 w 3504629"/>
              <a:gd name="connsiteY2" fmla="*/ 180540 h 507785"/>
              <a:gd name="connsiteX3" fmla="*/ 527050 w 3504629"/>
              <a:gd name="connsiteY3" fmla="*/ 28140 h 507785"/>
              <a:gd name="connsiteX4" fmla="*/ 711200 w 3504629"/>
              <a:gd name="connsiteY4" fmla="*/ 40840 h 507785"/>
              <a:gd name="connsiteX5" fmla="*/ 1041400 w 3504629"/>
              <a:gd name="connsiteY5" fmla="*/ 434540 h 507785"/>
              <a:gd name="connsiteX6" fmla="*/ 1219200 w 3504629"/>
              <a:gd name="connsiteY6" fmla="*/ 491690 h 507785"/>
              <a:gd name="connsiteX7" fmla="*/ 1397000 w 3504629"/>
              <a:gd name="connsiteY7" fmla="*/ 377390 h 507785"/>
              <a:gd name="connsiteX8" fmla="*/ 1651000 w 3504629"/>
              <a:gd name="connsiteY8" fmla="*/ 88465 h 507785"/>
              <a:gd name="connsiteX9" fmla="*/ 1787525 w 3504629"/>
              <a:gd name="connsiteY9" fmla="*/ 15440 h 507785"/>
              <a:gd name="connsiteX10" fmla="*/ 1943100 w 3504629"/>
              <a:gd name="connsiteY10" fmla="*/ 91640 h 507785"/>
              <a:gd name="connsiteX11" fmla="*/ 2247900 w 3504629"/>
              <a:gd name="connsiteY11" fmla="*/ 434540 h 507785"/>
              <a:gd name="connsiteX12" fmla="*/ 2390775 w 3504629"/>
              <a:gd name="connsiteY12" fmla="*/ 507565 h 507785"/>
              <a:gd name="connsiteX13" fmla="*/ 2540000 w 3504629"/>
              <a:gd name="connsiteY13" fmla="*/ 425015 h 507785"/>
              <a:gd name="connsiteX14" fmla="*/ 2844800 w 3504629"/>
              <a:gd name="connsiteY14" fmla="*/ 75765 h 507785"/>
              <a:gd name="connsiteX15" fmla="*/ 2978150 w 3504629"/>
              <a:gd name="connsiteY15" fmla="*/ 5915 h 507785"/>
              <a:gd name="connsiteX16" fmla="*/ 3111500 w 3504629"/>
              <a:gd name="connsiteY16" fmla="*/ 72590 h 507785"/>
              <a:gd name="connsiteX17" fmla="*/ 3346450 w 3504629"/>
              <a:gd name="connsiteY17" fmla="*/ 351990 h 507785"/>
              <a:gd name="connsiteX18" fmla="*/ 3492500 w 3504629"/>
              <a:gd name="connsiteY18" fmla="*/ 478990 h 507785"/>
              <a:gd name="connsiteX19" fmla="*/ 3486150 w 3504629"/>
              <a:gd name="connsiteY19" fmla="*/ 472640 h 507785"/>
              <a:gd name="connsiteX0" fmla="*/ 0 w 3504629"/>
              <a:gd name="connsiteY0" fmla="*/ 485340 h 507785"/>
              <a:gd name="connsiteX1" fmla="*/ 120650 w 3504629"/>
              <a:gd name="connsiteY1" fmla="*/ 459940 h 507785"/>
              <a:gd name="connsiteX2" fmla="*/ 355600 w 3504629"/>
              <a:gd name="connsiteY2" fmla="*/ 180540 h 507785"/>
              <a:gd name="connsiteX3" fmla="*/ 527050 w 3504629"/>
              <a:gd name="connsiteY3" fmla="*/ 28140 h 507785"/>
              <a:gd name="connsiteX4" fmla="*/ 711200 w 3504629"/>
              <a:gd name="connsiteY4" fmla="*/ 40840 h 507785"/>
              <a:gd name="connsiteX5" fmla="*/ 1041400 w 3504629"/>
              <a:gd name="connsiteY5" fmla="*/ 434540 h 507785"/>
              <a:gd name="connsiteX6" fmla="*/ 1219200 w 3504629"/>
              <a:gd name="connsiteY6" fmla="*/ 491690 h 507785"/>
              <a:gd name="connsiteX7" fmla="*/ 1349375 w 3504629"/>
              <a:gd name="connsiteY7" fmla="*/ 409140 h 507785"/>
              <a:gd name="connsiteX8" fmla="*/ 1651000 w 3504629"/>
              <a:gd name="connsiteY8" fmla="*/ 88465 h 507785"/>
              <a:gd name="connsiteX9" fmla="*/ 1787525 w 3504629"/>
              <a:gd name="connsiteY9" fmla="*/ 15440 h 507785"/>
              <a:gd name="connsiteX10" fmla="*/ 1943100 w 3504629"/>
              <a:gd name="connsiteY10" fmla="*/ 91640 h 507785"/>
              <a:gd name="connsiteX11" fmla="*/ 2247900 w 3504629"/>
              <a:gd name="connsiteY11" fmla="*/ 434540 h 507785"/>
              <a:gd name="connsiteX12" fmla="*/ 2390775 w 3504629"/>
              <a:gd name="connsiteY12" fmla="*/ 507565 h 507785"/>
              <a:gd name="connsiteX13" fmla="*/ 2540000 w 3504629"/>
              <a:gd name="connsiteY13" fmla="*/ 425015 h 507785"/>
              <a:gd name="connsiteX14" fmla="*/ 2844800 w 3504629"/>
              <a:gd name="connsiteY14" fmla="*/ 75765 h 507785"/>
              <a:gd name="connsiteX15" fmla="*/ 2978150 w 3504629"/>
              <a:gd name="connsiteY15" fmla="*/ 5915 h 507785"/>
              <a:gd name="connsiteX16" fmla="*/ 3111500 w 3504629"/>
              <a:gd name="connsiteY16" fmla="*/ 72590 h 507785"/>
              <a:gd name="connsiteX17" fmla="*/ 3346450 w 3504629"/>
              <a:gd name="connsiteY17" fmla="*/ 351990 h 507785"/>
              <a:gd name="connsiteX18" fmla="*/ 3492500 w 3504629"/>
              <a:gd name="connsiteY18" fmla="*/ 478990 h 507785"/>
              <a:gd name="connsiteX19" fmla="*/ 3486150 w 3504629"/>
              <a:gd name="connsiteY19" fmla="*/ 472640 h 507785"/>
              <a:gd name="connsiteX0" fmla="*/ 0 w 3504629"/>
              <a:gd name="connsiteY0" fmla="*/ 485340 h 507785"/>
              <a:gd name="connsiteX1" fmla="*/ 120650 w 3504629"/>
              <a:gd name="connsiteY1" fmla="*/ 459940 h 507785"/>
              <a:gd name="connsiteX2" fmla="*/ 355600 w 3504629"/>
              <a:gd name="connsiteY2" fmla="*/ 180540 h 507785"/>
              <a:gd name="connsiteX3" fmla="*/ 527050 w 3504629"/>
              <a:gd name="connsiteY3" fmla="*/ 28140 h 507785"/>
              <a:gd name="connsiteX4" fmla="*/ 711200 w 3504629"/>
              <a:gd name="connsiteY4" fmla="*/ 40840 h 507785"/>
              <a:gd name="connsiteX5" fmla="*/ 1041400 w 3504629"/>
              <a:gd name="connsiteY5" fmla="*/ 434540 h 507785"/>
              <a:gd name="connsiteX6" fmla="*/ 1196975 w 3504629"/>
              <a:gd name="connsiteY6" fmla="*/ 498040 h 507785"/>
              <a:gd name="connsiteX7" fmla="*/ 1349375 w 3504629"/>
              <a:gd name="connsiteY7" fmla="*/ 409140 h 507785"/>
              <a:gd name="connsiteX8" fmla="*/ 1651000 w 3504629"/>
              <a:gd name="connsiteY8" fmla="*/ 88465 h 507785"/>
              <a:gd name="connsiteX9" fmla="*/ 1787525 w 3504629"/>
              <a:gd name="connsiteY9" fmla="*/ 15440 h 507785"/>
              <a:gd name="connsiteX10" fmla="*/ 1943100 w 3504629"/>
              <a:gd name="connsiteY10" fmla="*/ 91640 h 507785"/>
              <a:gd name="connsiteX11" fmla="*/ 2247900 w 3504629"/>
              <a:gd name="connsiteY11" fmla="*/ 434540 h 507785"/>
              <a:gd name="connsiteX12" fmla="*/ 2390775 w 3504629"/>
              <a:gd name="connsiteY12" fmla="*/ 507565 h 507785"/>
              <a:gd name="connsiteX13" fmla="*/ 2540000 w 3504629"/>
              <a:gd name="connsiteY13" fmla="*/ 425015 h 507785"/>
              <a:gd name="connsiteX14" fmla="*/ 2844800 w 3504629"/>
              <a:gd name="connsiteY14" fmla="*/ 75765 h 507785"/>
              <a:gd name="connsiteX15" fmla="*/ 2978150 w 3504629"/>
              <a:gd name="connsiteY15" fmla="*/ 5915 h 507785"/>
              <a:gd name="connsiteX16" fmla="*/ 3111500 w 3504629"/>
              <a:gd name="connsiteY16" fmla="*/ 72590 h 507785"/>
              <a:gd name="connsiteX17" fmla="*/ 3346450 w 3504629"/>
              <a:gd name="connsiteY17" fmla="*/ 351990 h 507785"/>
              <a:gd name="connsiteX18" fmla="*/ 3492500 w 3504629"/>
              <a:gd name="connsiteY18" fmla="*/ 478990 h 507785"/>
              <a:gd name="connsiteX19" fmla="*/ 3486150 w 3504629"/>
              <a:gd name="connsiteY19" fmla="*/ 472640 h 507785"/>
              <a:gd name="connsiteX0" fmla="*/ 0 w 3504629"/>
              <a:gd name="connsiteY0" fmla="*/ 485340 h 507785"/>
              <a:gd name="connsiteX1" fmla="*/ 120650 w 3504629"/>
              <a:gd name="connsiteY1" fmla="*/ 459940 h 507785"/>
              <a:gd name="connsiteX2" fmla="*/ 355600 w 3504629"/>
              <a:gd name="connsiteY2" fmla="*/ 180540 h 507785"/>
              <a:gd name="connsiteX3" fmla="*/ 527050 w 3504629"/>
              <a:gd name="connsiteY3" fmla="*/ 28140 h 507785"/>
              <a:gd name="connsiteX4" fmla="*/ 711200 w 3504629"/>
              <a:gd name="connsiteY4" fmla="*/ 40840 h 507785"/>
              <a:gd name="connsiteX5" fmla="*/ 1041400 w 3504629"/>
              <a:gd name="connsiteY5" fmla="*/ 434540 h 507785"/>
              <a:gd name="connsiteX6" fmla="*/ 1196975 w 3504629"/>
              <a:gd name="connsiteY6" fmla="*/ 498040 h 507785"/>
              <a:gd name="connsiteX7" fmla="*/ 1349375 w 3504629"/>
              <a:gd name="connsiteY7" fmla="*/ 409140 h 507785"/>
              <a:gd name="connsiteX8" fmla="*/ 1651000 w 3504629"/>
              <a:gd name="connsiteY8" fmla="*/ 88465 h 507785"/>
              <a:gd name="connsiteX9" fmla="*/ 1787525 w 3504629"/>
              <a:gd name="connsiteY9" fmla="*/ 15440 h 507785"/>
              <a:gd name="connsiteX10" fmla="*/ 1943100 w 3504629"/>
              <a:gd name="connsiteY10" fmla="*/ 91640 h 507785"/>
              <a:gd name="connsiteX11" fmla="*/ 2247900 w 3504629"/>
              <a:gd name="connsiteY11" fmla="*/ 434540 h 507785"/>
              <a:gd name="connsiteX12" fmla="*/ 2390775 w 3504629"/>
              <a:gd name="connsiteY12" fmla="*/ 507565 h 507785"/>
              <a:gd name="connsiteX13" fmla="*/ 2540000 w 3504629"/>
              <a:gd name="connsiteY13" fmla="*/ 425015 h 507785"/>
              <a:gd name="connsiteX14" fmla="*/ 2844800 w 3504629"/>
              <a:gd name="connsiteY14" fmla="*/ 75765 h 507785"/>
              <a:gd name="connsiteX15" fmla="*/ 2978150 w 3504629"/>
              <a:gd name="connsiteY15" fmla="*/ 5915 h 507785"/>
              <a:gd name="connsiteX16" fmla="*/ 3111500 w 3504629"/>
              <a:gd name="connsiteY16" fmla="*/ 72590 h 507785"/>
              <a:gd name="connsiteX17" fmla="*/ 3346450 w 3504629"/>
              <a:gd name="connsiteY17" fmla="*/ 351990 h 507785"/>
              <a:gd name="connsiteX18" fmla="*/ 3492500 w 3504629"/>
              <a:gd name="connsiteY18" fmla="*/ 478990 h 507785"/>
              <a:gd name="connsiteX19" fmla="*/ 3486150 w 3504629"/>
              <a:gd name="connsiteY19" fmla="*/ 472640 h 507785"/>
              <a:gd name="connsiteX0" fmla="*/ 0 w 3504629"/>
              <a:gd name="connsiteY0" fmla="*/ 484480 h 506925"/>
              <a:gd name="connsiteX1" fmla="*/ 120650 w 3504629"/>
              <a:gd name="connsiteY1" fmla="*/ 459080 h 506925"/>
              <a:gd name="connsiteX2" fmla="*/ 355600 w 3504629"/>
              <a:gd name="connsiteY2" fmla="*/ 179680 h 506925"/>
              <a:gd name="connsiteX3" fmla="*/ 527050 w 3504629"/>
              <a:gd name="connsiteY3" fmla="*/ 27280 h 506925"/>
              <a:gd name="connsiteX4" fmla="*/ 711200 w 3504629"/>
              <a:gd name="connsiteY4" fmla="*/ 39980 h 506925"/>
              <a:gd name="connsiteX5" fmla="*/ 1038225 w 3504629"/>
              <a:gd name="connsiteY5" fmla="*/ 420980 h 506925"/>
              <a:gd name="connsiteX6" fmla="*/ 1196975 w 3504629"/>
              <a:gd name="connsiteY6" fmla="*/ 497180 h 506925"/>
              <a:gd name="connsiteX7" fmla="*/ 1349375 w 3504629"/>
              <a:gd name="connsiteY7" fmla="*/ 408280 h 506925"/>
              <a:gd name="connsiteX8" fmla="*/ 1651000 w 3504629"/>
              <a:gd name="connsiteY8" fmla="*/ 87605 h 506925"/>
              <a:gd name="connsiteX9" fmla="*/ 1787525 w 3504629"/>
              <a:gd name="connsiteY9" fmla="*/ 14580 h 506925"/>
              <a:gd name="connsiteX10" fmla="*/ 1943100 w 3504629"/>
              <a:gd name="connsiteY10" fmla="*/ 90780 h 506925"/>
              <a:gd name="connsiteX11" fmla="*/ 2247900 w 3504629"/>
              <a:gd name="connsiteY11" fmla="*/ 433680 h 506925"/>
              <a:gd name="connsiteX12" fmla="*/ 2390775 w 3504629"/>
              <a:gd name="connsiteY12" fmla="*/ 506705 h 506925"/>
              <a:gd name="connsiteX13" fmla="*/ 2540000 w 3504629"/>
              <a:gd name="connsiteY13" fmla="*/ 424155 h 506925"/>
              <a:gd name="connsiteX14" fmla="*/ 2844800 w 3504629"/>
              <a:gd name="connsiteY14" fmla="*/ 74905 h 506925"/>
              <a:gd name="connsiteX15" fmla="*/ 2978150 w 3504629"/>
              <a:gd name="connsiteY15" fmla="*/ 5055 h 506925"/>
              <a:gd name="connsiteX16" fmla="*/ 3111500 w 3504629"/>
              <a:gd name="connsiteY16" fmla="*/ 71730 h 506925"/>
              <a:gd name="connsiteX17" fmla="*/ 3346450 w 3504629"/>
              <a:gd name="connsiteY17" fmla="*/ 351130 h 506925"/>
              <a:gd name="connsiteX18" fmla="*/ 3492500 w 3504629"/>
              <a:gd name="connsiteY18" fmla="*/ 478130 h 506925"/>
              <a:gd name="connsiteX19" fmla="*/ 3486150 w 3504629"/>
              <a:gd name="connsiteY19" fmla="*/ 471780 h 506925"/>
              <a:gd name="connsiteX0" fmla="*/ 0 w 3504629"/>
              <a:gd name="connsiteY0" fmla="*/ 501573 h 524018"/>
              <a:gd name="connsiteX1" fmla="*/ 120650 w 3504629"/>
              <a:gd name="connsiteY1" fmla="*/ 476173 h 524018"/>
              <a:gd name="connsiteX2" fmla="*/ 355600 w 3504629"/>
              <a:gd name="connsiteY2" fmla="*/ 196773 h 524018"/>
              <a:gd name="connsiteX3" fmla="*/ 596900 w 3504629"/>
              <a:gd name="connsiteY3" fmla="*/ 15798 h 524018"/>
              <a:gd name="connsiteX4" fmla="*/ 711200 w 3504629"/>
              <a:gd name="connsiteY4" fmla="*/ 57073 h 524018"/>
              <a:gd name="connsiteX5" fmla="*/ 1038225 w 3504629"/>
              <a:gd name="connsiteY5" fmla="*/ 438073 h 524018"/>
              <a:gd name="connsiteX6" fmla="*/ 1196975 w 3504629"/>
              <a:gd name="connsiteY6" fmla="*/ 514273 h 524018"/>
              <a:gd name="connsiteX7" fmla="*/ 1349375 w 3504629"/>
              <a:gd name="connsiteY7" fmla="*/ 425373 h 524018"/>
              <a:gd name="connsiteX8" fmla="*/ 1651000 w 3504629"/>
              <a:gd name="connsiteY8" fmla="*/ 104698 h 524018"/>
              <a:gd name="connsiteX9" fmla="*/ 1787525 w 3504629"/>
              <a:gd name="connsiteY9" fmla="*/ 31673 h 524018"/>
              <a:gd name="connsiteX10" fmla="*/ 1943100 w 3504629"/>
              <a:gd name="connsiteY10" fmla="*/ 107873 h 524018"/>
              <a:gd name="connsiteX11" fmla="*/ 2247900 w 3504629"/>
              <a:gd name="connsiteY11" fmla="*/ 450773 h 524018"/>
              <a:gd name="connsiteX12" fmla="*/ 2390775 w 3504629"/>
              <a:gd name="connsiteY12" fmla="*/ 523798 h 524018"/>
              <a:gd name="connsiteX13" fmla="*/ 2540000 w 3504629"/>
              <a:gd name="connsiteY13" fmla="*/ 441248 h 524018"/>
              <a:gd name="connsiteX14" fmla="*/ 2844800 w 3504629"/>
              <a:gd name="connsiteY14" fmla="*/ 91998 h 524018"/>
              <a:gd name="connsiteX15" fmla="*/ 2978150 w 3504629"/>
              <a:gd name="connsiteY15" fmla="*/ 22148 h 524018"/>
              <a:gd name="connsiteX16" fmla="*/ 3111500 w 3504629"/>
              <a:gd name="connsiteY16" fmla="*/ 88823 h 524018"/>
              <a:gd name="connsiteX17" fmla="*/ 3346450 w 3504629"/>
              <a:gd name="connsiteY17" fmla="*/ 368223 h 524018"/>
              <a:gd name="connsiteX18" fmla="*/ 3492500 w 3504629"/>
              <a:gd name="connsiteY18" fmla="*/ 495223 h 524018"/>
              <a:gd name="connsiteX19" fmla="*/ 3486150 w 3504629"/>
              <a:gd name="connsiteY19" fmla="*/ 488873 h 524018"/>
              <a:gd name="connsiteX0" fmla="*/ 0 w 3504629"/>
              <a:gd name="connsiteY0" fmla="*/ 487845 h 510290"/>
              <a:gd name="connsiteX1" fmla="*/ 120650 w 3504629"/>
              <a:gd name="connsiteY1" fmla="*/ 462445 h 510290"/>
              <a:gd name="connsiteX2" fmla="*/ 355600 w 3504629"/>
              <a:gd name="connsiteY2" fmla="*/ 183045 h 510290"/>
              <a:gd name="connsiteX3" fmla="*/ 596900 w 3504629"/>
              <a:gd name="connsiteY3" fmla="*/ 2070 h 510290"/>
              <a:gd name="connsiteX4" fmla="*/ 758825 w 3504629"/>
              <a:gd name="connsiteY4" fmla="*/ 106845 h 510290"/>
              <a:gd name="connsiteX5" fmla="*/ 1038225 w 3504629"/>
              <a:gd name="connsiteY5" fmla="*/ 424345 h 510290"/>
              <a:gd name="connsiteX6" fmla="*/ 1196975 w 3504629"/>
              <a:gd name="connsiteY6" fmla="*/ 500545 h 510290"/>
              <a:gd name="connsiteX7" fmla="*/ 1349375 w 3504629"/>
              <a:gd name="connsiteY7" fmla="*/ 411645 h 510290"/>
              <a:gd name="connsiteX8" fmla="*/ 1651000 w 3504629"/>
              <a:gd name="connsiteY8" fmla="*/ 90970 h 510290"/>
              <a:gd name="connsiteX9" fmla="*/ 1787525 w 3504629"/>
              <a:gd name="connsiteY9" fmla="*/ 17945 h 510290"/>
              <a:gd name="connsiteX10" fmla="*/ 1943100 w 3504629"/>
              <a:gd name="connsiteY10" fmla="*/ 94145 h 510290"/>
              <a:gd name="connsiteX11" fmla="*/ 2247900 w 3504629"/>
              <a:gd name="connsiteY11" fmla="*/ 437045 h 510290"/>
              <a:gd name="connsiteX12" fmla="*/ 2390775 w 3504629"/>
              <a:gd name="connsiteY12" fmla="*/ 510070 h 510290"/>
              <a:gd name="connsiteX13" fmla="*/ 2540000 w 3504629"/>
              <a:gd name="connsiteY13" fmla="*/ 427520 h 510290"/>
              <a:gd name="connsiteX14" fmla="*/ 2844800 w 3504629"/>
              <a:gd name="connsiteY14" fmla="*/ 78270 h 510290"/>
              <a:gd name="connsiteX15" fmla="*/ 2978150 w 3504629"/>
              <a:gd name="connsiteY15" fmla="*/ 8420 h 510290"/>
              <a:gd name="connsiteX16" fmla="*/ 3111500 w 3504629"/>
              <a:gd name="connsiteY16" fmla="*/ 75095 h 510290"/>
              <a:gd name="connsiteX17" fmla="*/ 3346450 w 3504629"/>
              <a:gd name="connsiteY17" fmla="*/ 354495 h 510290"/>
              <a:gd name="connsiteX18" fmla="*/ 3492500 w 3504629"/>
              <a:gd name="connsiteY18" fmla="*/ 481495 h 510290"/>
              <a:gd name="connsiteX19" fmla="*/ 3486150 w 3504629"/>
              <a:gd name="connsiteY19" fmla="*/ 475145 h 510290"/>
              <a:gd name="connsiteX0" fmla="*/ 0 w 3504629"/>
              <a:gd name="connsiteY0" fmla="*/ 485775 h 508220"/>
              <a:gd name="connsiteX1" fmla="*/ 120650 w 3504629"/>
              <a:gd name="connsiteY1" fmla="*/ 460375 h 508220"/>
              <a:gd name="connsiteX2" fmla="*/ 355600 w 3504629"/>
              <a:gd name="connsiteY2" fmla="*/ 180975 h 508220"/>
              <a:gd name="connsiteX3" fmla="*/ 596900 w 3504629"/>
              <a:gd name="connsiteY3" fmla="*/ 0 h 508220"/>
              <a:gd name="connsiteX4" fmla="*/ 758825 w 3504629"/>
              <a:gd name="connsiteY4" fmla="*/ 104775 h 508220"/>
              <a:gd name="connsiteX5" fmla="*/ 1038225 w 3504629"/>
              <a:gd name="connsiteY5" fmla="*/ 422275 h 508220"/>
              <a:gd name="connsiteX6" fmla="*/ 1196975 w 3504629"/>
              <a:gd name="connsiteY6" fmla="*/ 498475 h 508220"/>
              <a:gd name="connsiteX7" fmla="*/ 1349375 w 3504629"/>
              <a:gd name="connsiteY7" fmla="*/ 409575 h 508220"/>
              <a:gd name="connsiteX8" fmla="*/ 1651000 w 3504629"/>
              <a:gd name="connsiteY8" fmla="*/ 88900 h 508220"/>
              <a:gd name="connsiteX9" fmla="*/ 1787525 w 3504629"/>
              <a:gd name="connsiteY9" fmla="*/ 15875 h 508220"/>
              <a:gd name="connsiteX10" fmla="*/ 1943100 w 3504629"/>
              <a:gd name="connsiteY10" fmla="*/ 92075 h 508220"/>
              <a:gd name="connsiteX11" fmla="*/ 2247900 w 3504629"/>
              <a:gd name="connsiteY11" fmla="*/ 434975 h 508220"/>
              <a:gd name="connsiteX12" fmla="*/ 2390775 w 3504629"/>
              <a:gd name="connsiteY12" fmla="*/ 508000 h 508220"/>
              <a:gd name="connsiteX13" fmla="*/ 2540000 w 3504629"/>
              <a:gd name="connsiteY13" fmla="*/ 425450 h 508220"/>
              <a:gd name="connsiteX14" fmla="*/ 2844800 w 3504629"/>
              <a:gd name="connsiteY14" fmla="*/ 76200 h 508220"/>
              <a:gd name="connsiteX15" fmla="*/ 2978150 w 3504629"/>
              <a:gd name="connsiteY15" fmla="*/ 6350 h 508220"/>
              <a:gd name="connsiteX16" fmla="*/ 3111500 w 3504629"/>
              <a:gd name="connsiteY16" fmla="*/ 73025 h 508220"/>
              <a:gd name="connsiteX17" fmla="*/ 3346450 w 3504629"/>
              <a:gd name="connsiteY17" fmla="*/ 352425 h 508220"/>
              <a:gd name="connsiteX18" fmla="*/ 3492500 w 3504629"/>
              <a:gd name="connsiteY18" fmla="*/ 479425 h 508220"/>
              <a:gd name="connsiteX19" fmla="*/ 3486150 w 3504629"/>
              <a:gd name="connsiteY19" fmla="*/ 473075 h 508220"/>
              <a:gd name="connsiteX0" fmla="*/ 0 w 3504629"/>
              <a:gd name="connsiteY0" fmla="*/ 486738 h 509183"/>
              <a:gd name="connsiteX1" fmla="*/ 120650 w 3504629"/>
              <a:gd name="connsiteY1" fmla="*/ 461338 h 509183"/>
              <a:gd name="connsiteX2" fmla="*/ 466725 w 3504629"/>
              <a:gd name="connsiteY2" fmla="*/ 80338 h 509183"/>
              <a:gd name="connsiteX3" fmla="*/ 596900 w 3504629"/>
              <a:gd name="connsiteY3" fmla="*/ 963 h 509183"/>
              <a:gd name="connsiteX4" fmla="*/ 758825 w 3504629"/>
              <a:gd name="connsiteY4" fmla="*/ 105738 h 509183"/>
              <a:gd name="connsiteX5" fmla="*/ 1038225 w 3504629"/>
              <a:gd name="connsiteY5" fmla="*/ 423238 h 509183"/>
              <a:gd name="connsiteX6" fmla="*/ 1196975 w 3504629"/>
              <a:gd name="connsiteY6" fmla="*/ 499438 h 509183"/>
              <a:gd name="connsiteX7" fmla="*/ 1349375 w 3504629"/>
              <a:gd name="connsiteY7" fmla="*/ 410538 h 509183"/>
              <a:gd name="connsiteX8" fmla="*/ 1651000 w 3504629"/>
              <a:gd name="connsiteY8" fmla="*/ 89863 h 509183"/>
              <a:gd name="connsiteX9" fmla="*/ 1787525 w 3504629"/>
              <a:gd name="connsiteY9" fmla="*/ 16838 h 509183"/>
              <a:gd name="connsiteX10" fmla="*/ 1943100 w 3504629"/>
              <a:gd name="connsiteY10" fmla="*/ 93038 h 509183"/>
              <a:gd name="connsiteX11" fmla="*/ 2247900 w 3504629"/>
              <a:gd name="connsiteY11" fmla="*/ 435938 h 509183"/>
              <a:gd name="connsiteX12" fmla="*/ 2390775 w 3504629"/>
              <a:gd name="connsiteY12" fmla="*/ 508963 h 509183"/>
              <a:gd name="connsiteX13" fmla="*/ 2540000 w 3504629"/>
              <a:gd name="connsiteY13" fmla="*/ 426413 h 509183"/>
              <a:gd name="connsiteX14" fmla="*/ 2844800 w 3504629"/>
              <a:gd name="connsiteY14" fmla="*/ 77163 h 509183"/>
              <a:gd name="connsiteX15" fmla="*/ 2978150 w 3504629"/>
              <a:gd name="connsiteY15" fmla="*/ 7313 h 509183"/>
              <a:gd name="connsiteX16" fmla="*/ 3111500 w 3504629"/>
              <a:gd name="connsiteY16" fmla="*/ 73988 h 509183"/>
              <a:gd name="connsiteX17" fmla="*/ 3346450 w 3504629"/>
              <a:gd name="connsiteY17" fmla="*/ 353388 h 509183"/>
              <a:gd name="connsiteX18" fmla="*/ 3492500 w 3504629"/>
              <a:gd name="connsiteY18" fmla="*/ 480388 h 509183"/>
              <a:gd name="connsiteX19" fmla="*/ 3486150 w 3504629"/>
              <a:gd name="connsiteY19" fmla="*/ 474038 h 509183"/>
              <a:gd name="connsiteX0" fmla="*/ 0 w 3504629"/>
              <a:gd name="connsiteY0" fmla="*/ 486245 h 508690"/>
              <a:gd name="connsiteX1" fmla="*/ 120650 w 3504629"/>
              <a:gd name="connsiteY1" fmla="*/ 460845 h 508690"/>
              <a:gd name="connsiteX2" fmla="*/ 466725 w 3504629"/>
              <a:gd name="connsiteY2" fmla="*/ 79845 h 508690"/>
              <a:gd name="connsiteX3" fmla="*/ 596900 w 3504629"/>
              <a:gd name="connsiteY3" fmla="*/ 470 h 508690"/>
              <a:gd name="connsiteX4" fmla="*/ 758825 w 3504629"/>
              <a:gd name="connsiteY4" fmla="*/ 105245 h 508690"/>
              <a:gd name="connsiteX5" fmla="*/ 1038225 w 3504629"/>
              <a:gd name="connsiteY5" fmla="*/ 422745 h 508690"/>
              <a:gd name="connsiteX6" fmla="*/ 1196975 w 3504629"/>
              <a:gd name="connsiteY6" fmla="*/ 498945 h 508690"/>
              <a:gd name="connsiteX7" fmla="*/ 1349375 w 3504629"/>
              <a:gd name="connsiteY7" fmla="*/ 410045 h 508690"/>
              <a:gd name="connsiteX8" fmla="*/ 1651000 w 3504629"/>
              <a:gd name="connsiteY8" fmla="*/ 89370 h 508690"/>
              <a:gd name="connsiteX9" fmla="*/ 1787525 w 3504629"/>
              <a:gd name="connsiteY9" fmla="*/ 16345 h 508690"/>
              <a:gd name="connsiteX10" fmla="*/ 1943100 w 3504629"/>
              <a:gd name="connsiteY10" fmla="*/ 92545 h 508690"/>
              <a:gd name="connsiteX11" fmla="*/ 2247900 w 3504629"/>
              <a:gd name="connsiteY11" fmla="*/ 435445 h 508690"/>
              <a:gd name="connsiteX12" fmla="*/ 2390775 w 3504629"/>
              <a:gd name="connsiteY12" fmla="*/ 508470 h 508690"/>
              <a:gd name="connsiteX13" fmla="*/ 2540000 w 3504629"/>
              <a:gd name="connsiteY13" fmla="*/ 425920 h 508690"/>
              <a:gd name="connsiteX14" fmla="*/ 2844800 w 3504629"/>
              <a:gd name="connsiteY14" fmla="*/ 76670 h 508690"/>
              <a:gd name="connsiteX15" fmla="*/ 2978150 w 3504629"/>
              <a:gd name="connsiteY15" fmla="*/ 6820 h 508690"/>
              <a:gd name="connsiteX16" fmla="*/ 3111500 w 3504629"/>
              <a:gd name="connsiteY16" fmla="*/ 73495 h 508690"/>
              <a:gd name="connsiteX17" fmla="*/ 3346450 w 3504629"/>
              <a:gd name="connsiteY17" fmla="*/ 352895 h 508690"/>
              <a:gd name="connsiteX18" fmla="*/ 3492500 w 3504629"/>
              <a:gd name="connsiteY18" fmla="*/ 479895 h 508690"/>
              <a:gd name="connsiteX19" fmla="*/ 3486150 w 3504629"/>
              <a:gd name="connsiteY19" fmla="*/ 473545 h 50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04629" h="508690">
                <a:moveTo>
                  <a:pt x="0" y="486245"/>
                </a:moveTo>
                <a:cubicBezTo>
                  <a:pt x="30691" y="498945"/>
                  <a:pt x="42863" y="528578"/>
                  <a:pt x="120650" y="460845"/>
                </a:cubicBezTo>
                <a:cubicBezTo>
                  <a:pt x="198437" y="393112"/>
                  <a:pt x="387350" y="156574"/>
                  <a:pt x="466725" y="79845"/>
                </a:cubicBezTo>
                <a:cubicBezTo>
                  <a:pt x="546100" y="3116"/>
                  <a:pt x="548217" y="5762"/>
                  <a:pt x="596900" y="470"/>
                </a:cubicBezTo>
                <a:cubicBezTo>
                  <a:pt x="645583" y="-4822"/>
                  <a:pt x="685271" y="34866"/>
                  <a:pt x="758825" y="105245"/>
                </a:cubicBezTo>
                <a:cubicBezTo>
                  <a:pt x="832379" y="175624"/>
                  <a:pt x="965200" y="357128"/>
                  <a:pt x="1038225" y="422745"/>
                </a:cubicBezTo>
                <a:cubicBezTo>
                  <a:pt x="1111250" y="488362"/>
                  <a:pt x="1145117" y="501062"/>
                  <a:pt x="1196975" y="498945"/>
                </a:cubicBezTo>
                <a:cubicBezTo>
                  <a:pt x="1248833" y="496828"/>
                  <a:pt x="1273704" y="478308"/>
                  <a:pt x="1349375" y="410045"/>
                </a:cubicBezTo>
                <a:cubicBezTo>
                  <a:pt x="1425046" y="341782"/>
                  <a:pt x="1577975" y="154987"/>
                  <a:pt x="1651000" y="89370"/>
                </a:cubicBezTo>
                <a:cubicBezTo>
                  <a:pt x="1724025" y="23753"/>
                  <a:pt x="1738842" y="15816"/>
                  <a:pt x="1787525" y="16345"/>
                </a:cubicBezTo>
                <a:cubicBezTo>
                  <a:pt x="1836208" y="16874"/>
                  <a:pt x="1866371" y="22695"/>
                  <a:pt x="1943100" y="92545"/>
                </a:cubicBezTo>
                <a:cubicBezTo>
                  <a:pt x="2019829" y="162395"/>
                  <a:pt x="2173288" y="366124"/>
                  <a:pt x="2247900" y="435445"/>
                </a:cubicBezTo>
                <a:cubicBezTo>
                  <a:pt x="2322512" y="504766"/>
                  <a:pt x="2342092" y="510057"/>
                  <a:pt x="2390775" y="508470"/>
                </a:cubicBezTo>
                <a:cubicBezTo>
                  <a:pt x="2439458" y="506883"/>
                  <a:pt x="2464329" y="497887"/>
                  <a:pt x="2540000" y="425920"/>
                </a:cubicBezTo>
                <a:cubicBezTo>
                  <a:pt x="2615671" y="353953"/>
                  <a:pt x="2771775" y="146520"/>
                  <a:pt x="2844800" y="76670"/>
                </a:cubicBezTo>
                <a:cubicBezTo>
                  <a:pt x="2917825" y="6820"/>
                  <a:pt x="2933700" y="7349"/>
                  <a:pt x="2978150" y="6820"/>
                </a:cubicBezTo>
                <a:cubicBezTo>
                  <a:pt x="3022600" y="6291"/>
                  <a:pt x="3050117" y="15816"/>
                  <a:pt x="3111500" y="73495"/>
                </a:cubicBezTo>
                <a:cubicBezTo>
                  <a:pt x="3172883" y="131174"/>
                  <a:pt x="3282950" y="285162"/>
                  <a:pt x="3346450" y="352895"/>
                </a:cubicBezTo>
                <a:cubicBezTo>
                  <a:pt x="3409950" y="420628"/>
                  <a:pt x="3492500" y="479895"/>
                  <a:pt x="3492500" y="479895"/>
                </a:cubicBezTo>
                <a:cubicBezTo>
                  <a:pt x="3515783" y="500003"/>
                  <a:pt x="3500966" y="486774"/>
                  <a:pt x="3486150" y="473545"/>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Times New Roman" panose="02020603050405020304" pitchFamily="18" charset="0"/>
              <a:cs typeface="Times New Roman" panose="02020603050405020304" pitchFamily="18" charset="0"/>
            </a:endParaRPr>
          </a:p>
        </p:txBody>
      </p:sp>
      <p:sp>
        <p:nvSpPr>
          <p:cNvPr id="68" name="Rectangle 67">
            <a:extLst>
              <a:ext uri="{FF2B5EF4-FFF2-40B4-BE49-F238E27FC236}">
                <a16:creationId xmlns:a16="http://schemas.microsoft.com/office/drawing/2014/main" id="{31A24737-8B7D-0947-9DFF-98945A2C8D75}"/>
              </a:ext>
            </a:extLst>
          </p:cNvPr>
          <p:cNvSpPr/>
          <p:nvPr/>
        </p:nvSpPr>
        <p:spPr>
          <a:xfrm>
            <a:off x="5501983" y="2237963"/>
            <a:ext cx="2228639" cy="923330"/>
          </a:xfrm>
          <a:prstGeom prst="rect">
            <a:avLst/>
          </a:prstGeom>
          <a:ln>
            <a:solidFill>
              <a:srgbClr val="FF0000"/>
            </a:solidFill>
          </a:ln>
        </p:spPr>
        <p:txBody>
          <a:bodyPr wrap="square">
            <a:spAutoFit/>
          </a:bodyPr>
          <a:lstStyle/>
          <a:p>
            <a:pPr algn="ctr"/>
            <a:r>
              <a:rPr lang="en-US" sz="1350" b="1">
                <a:solidFill>
                  <a:srgbClr val="1513D7"/>
                </a:solidFill>
                <a:latin typeface="Times New Roman" panose="02020603050405020304" pitchFamily="18" charset="0"/>
                <a:cs typeface="Times New Roman" panose="02020603050405020304" pitchFamily="18" charset="0"/>
              </a:rPr>
              <a:t>MBI: modulate effective mass (</a:t>
            </a:r>
            <a:r>
              <a:rPr lang="en-US" sz="1350" b="1" i="1">
                <a:solidFill>
                  <a:srgbClr val="1513D7"/>
                </a:solidFill>
                <a:latin typeface="Times New Roman" panose="02020603050405020304" pitchFamily="18" charset="0"/>
                <a:cs typeface="Times New Roman" panose="02020603050405020304" pitchFamily="18" charset="0"/>
              </a:rPr>
              <a:t>s-mobility</a:t>
            </a:r>
            <a:r>
              <a:rPr lang="en-US" sz="1350" b="1">
                <a:solidFill>
                  <a:srgbClr val="1513D7"/>
                </a:solidFill>
                <a:latin typeface="Times New Roman" panose="02020603050405020304" pitchFamily="18" charset="0"/>
                <a:cs typeface="Times New Roman" panose="02020603050405020304" pitchFamily="18" charset="0"/>
              </a:rPr>
              <a:t>) by bending beam trajectory (</a:t>
            </a:r>
            <a:r>
              <a:rPr lang="el-GR" sz="1350" i="1">
                <a:solidFill>
                  <a:srgbClr val="1513D7"/>
                </a:solidFill>
                <a:latin typeface="Times New Roman" panose="02020603050405020304" pitchFamily="18" charset="0"/>
                <a:cs typeface="Times New Roman" panose="02020603050405020304" pitchFamily="18" charset="0"/>
              </a:rPr>
              <a:t>θ</a:t>
            </a:r>
            <a:r>
              <a:rPr lang="el-GR" sz="1350" b="1">
                <a:solidFill>
                  <a:srgbClr val="1513D7"/>
                </a:solidFill>
                <a:latin typeface="Times New Roman" panose="02020603050405020304" pitchFamily="18" charset="0"/>
                <a:cs typeface="Times New Roman" panose="02020603050405020304" pitchFamily="18" charset="0"/>
              </a:rPr>
              <a:t>)</a:t>
            </a:r>
            <a:endParaRPr lang="en-US" sz="1350" b="1">
              <a:solidFill>
                <a:srgbClr val="1513D7"/>
              </a:solidFill>
              <a:latin typeface="Times New Roman" panose="02020603050405020304" pitchFamily="18" charset="0"/>
              <a:cs typeface="Times New Roman" panose="02020603050405020304" pitchFamily="18" charset="0"/>
            </a:endParaRPr>
          </a:p>
        </p:txBody>
      </p:sp>
      <p:sp>
        <p:nvSpPr>
          <p:cNvPr id="73" name="Rectangle 72">
            <a:extLst>
              <a:ext uri="{FF2B5EF4-FFF2-40B4-BE49-F238E27FC236}">
                <a16:creationId xmlns:a16="http://schemas.microsoft.com/office/drawing/2014/main" id="{0871AAAE-E686-6D45-88D5-B3B0C266B1CE}"/>
              </a:ext>
            </a:extLst>
          </p:cNvPr>
          <p:cNvSpPr/>
          <p:nvPr/>
        </p:nvSpPr>
        <p:spPr>
          <a:xfrm>
            <a:off x="2941999" y="2130174"/>
            <a:ext cx="453970" cy="300082"/>
          </a:xfrm>
          <a:prstGeom prst="rect">
            <a:avLst/>
          </a:prstGeom>
        </p:spPr>
        <p:txBody>
          <a:bodyPr wrap="none">
            <a:spAutoFit/>
          </a:bodyPr>
          <a:lstStyle/>
          <a:p>
            <a:r>
              <a:rPr lang="en-US" sz="1350" dirty="0">
                <a:solidFill>
                  <a:srgbClr val="FF0000"/>
                </a:solidFill>
                <a:latin typeface="Times New Roman" panose="02020603050405020304" pitchFamily="18" charset="0"/>
                <a:cs typeface="Times New Roman" panose="02020603050405020304" pitchFamily="18" charset="0"/>
              </a:rPr>
              <a:t>PCI</a:t>
            </a:r>
            <a:endParaRPr lang="en-US" sz="1350" dirty="0">
              <a:latin typeface="Times New Roman" panose="02020603050405020304" pitchFamily="18" charset="0"/>
              <a:cs typeface="Times New Roman" panose="02020603050405020304" pitchFamily="18" charset="0"/>
            </a:endParaRPr>
          </a:p>
        </p:txBody>
      </p:sp>
      <p:sp>
        <p:nvSpPr>
          <p:cNvPr id="24" name="Rectangle 23">
            <a:extLst>
              <a:ext uri="{FF2B5EF4-FFF2-40B4-BE49-F238E27FC236}">
                <a16:creationId xmlns:a16="http://schemas.microsoft.com/office/drawing/2014/main" id="{298A6456-88F1-2240-BAAC-9358235E61DC}"/>
              </a:ext>
            </a:extLst>
          </p:cNvPr>
          <p:cNvSpPr/>
          <p:nvPr/>
        </p:nvSpPr>
        <p:spPr>
          <a:xfrm>
            <a:off x="1143000" y="3249168"/>
            <a:ext cx="998176" cy="923330"/>
          </a:xfrm>
          <a:prstGeom prst="rect">
            <a:avLst/>
          </a:prstGeom>
        </p:spPr>
        <p:txBody>
          <a:bodyPr wrap="square">
            <a:spAutoFit/>
          </a:bodyPr>
          <a:lstStyle/>
          <a:p>
            <a:pPr algn="ctr"/>
            <a:r>
              <a:rPr lang="en-US" sz="1350" dirty="0">
                <a:solidFill>
                  <a:srgbClr val="FF0000"/>
                </a:solidFill>
                <a:latin typeface="Times New Roman" panose="02020603050405020304" pitchFamily="18" charset="0"/>
                <a:cs typeface="Times New Roman" panose="02020603050405020304" pitchFamily="18" charset="0"/>
              </a:rPr>
              <a:t>CeC</a:t>
            </a:r>
          </a:p>
          <a:p>
            <a:pPr algn="ctr"/>
            <a:r>
              <a:rPr lang="en-US" sz="1350" dirty="0">
                <a:solidFill>
                  <a:srgbClr val="FF0000"/>
                </a:solidFill>
                <a:latin typeface="Times New Roman" panose="02020603050405020304" pitchFamily="18" charset="0"/>
                <a:cs typeface="Times New Roman" panose="02020603050405020304" pitchFamily="18" charset="0"/>
              </a:rPr>
              <a:t>accelerator</a:t>
            </a:r>
          </a:p>
          <a:p>
            <a:pPr algn="ctr"/>
            <a:r>
              <a:rPr lang="en-US" sz="1350" dirty="0">
                <a:solidFill>
                  <a:srgbClr val="FF0000"/>
                </a:solidFill>
                <a:latin typeface="Times New Roman" panose="02020603050405020304" pitchFamily="18" charset="0"/>
                <a:cs typeface="Times New Roman" panose="02020603050405020304" pitchFamily="18" charset="0"/>
              </a:rPr>
              <a:t>PCI experiment</a:t>
            </a:r>
          </a:p>
        </p:txBody>
      </p:sp>
      <p:sp>
        <p:nvSpPr>
          <p:cNvPr id="75" name="Rectangle 74">
            <a:extLst>
              <a:ext uri="{FF2B5EF4-FFF2-40B4-BE49-F238E27FC236}">
                <a16:creationId xmlns:a16="http://schemas.microsoft.com/office/drawing/2014/main" id="{E171C15A-A115-E841-AE8B-8C2577C53184}"/>
              </a:ext>
            </a:extLst>
          </p:cNvPr>
          <p:cNvSpPr/>
          <p:nvPr/>
        </p:nvSpPr>
        <p:spPr>
          <a:xfrm>
            <a:off x="4790851" y="3525251"/>
            <a:ext cx="607859" cy="300082"/>
          </a:xfrm>
          <a:prstGeom prst="rect">
            <a:avLst/>
          </a:prstGeom>
        </p:spPr>
        <p:txBody>
          <a:bodyPr wrap="none">
            <a:spAutoFit/>
          </a:bodyPr>
          <a:lstStyle/>
          <a:p>
            <a:pPr algn="ctr"/>
            <a:r>
              <a:rPr lang="en-US" sz="1350" dirty="0">
                <a:solidFill>
                  <a:srgbClr val="FF0000"/>
                </a:solidFill>
                <a:latin typeface="Times New Roman" panose="02020603050405020304" pitchFamily="18" charset="0"/>
                <a:cs typeface="Times New Roman" panose="02020603050405020304" pitchFamily="18" charset="0"/>
              </a:rPr>
              <a:t>LCLS</a:t>
            </a:r>
          </a:p>
        </p:txBody>
      </p:sp>
      <p:pic>
        <p:nvPicPr>
          <p:cNvPr id="63" name="Picture 62">
            <a:extLst>
              <a:ext uri="{FF2B5EF4-FFF2-40B4-BE49-F238E27FC236}">
                <a16:creationId xmlns:a16="http://schemas.microsoft.com/office/drawing/2014/main" id="{B6C65A20-F55C-AA44-96CA-BE9F9E9BB1C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140760" y="755177"/>
            <a:ext cx="673174" cy="714957"/>
          </a:xfrm>
          <a:prstGeom prst="rect">
            <a:avLst/>
          </a:prstGeom>
        </p:spPr>
      </p:pic>
      <p:sp>
        <p:nvSpPr>
          <p:cNvPr id="70" name="Rectangle 69">
            <a:extLst>
              <a:ext uri="{FF2B5EF4-FFF2-40B4-BE49-F238E27FC236}">
                <a16:creationId xmlns:a16="http://schemas.microsoft.com/office/drawing/2014/main" id="{07406175-813B-E845-94FC-76BCF70E6DB3}"/>
              </a:ext>
            </a:extLst>
          </p:cNvPr>
          <p:cNvSpPr/>
          <p:nvPr/>
        </p:nvSpPr>
        <p:spPr>
          <a:xfrm>
            <a:off x="1143000" y="4803409"/>
            <a:ext cx="6271515" cy="276999"/>
          </a:xfrm>
          <a:prstGeom prst="rect">
            <a:avLst/>
          </a:prstGeom>
        </p:spPr>
        <p:txBody>
          <a:bodyPr wrap="square">
            <a:spAutoFit/>
          </a:bodyPr>
          <a:lstStyle/>
          <a:p>
            <a:pPr algn="ctr"/>
            <a:r>
              <a:rPr lang="en-US" sz="1200" dirty="0">
                <a:solidFill>
                  <a:srgbClr val="0432FF"/>
                </a:solidFill>
                <a:latin typeface="Times New Roman"/>
                <a:cs typeface="Times New Roman"/>
              </a:rPr>
              <a:t>Both instabilities can be used a broad-band amplifier in CeC</a:t>
            </a:r>
          </a:p>
        </p:txBody>
      </p:sp>
      <p:sp>
        <p:nvSpPr>
          <p:cNvPr id="76" name="Rectangle 75">
            <a:extLst>
              <a:ext uri="{FF2B5EF4-FFF2-40B4-BE49-F238E27FC236}">
                <a16:creationId xmlns:a16="http://schemas.microsoft.com/office/drawing/2014/main" id="{0C0C9500-DD57-C142-82BC-5EBAEC9434C0}"/>
              </a:ext>
            </a:extLst>
          </p:cNvPr>
          <p:cNvSpPr/>
          <p:nvPr/>
        </p:nvSpPr>
        <p:spPr>
          <a:xfrm>
            <a:off x="1911648" y="4445155"/>
            <a:ext cx="2229112" cy="276999"/>
          </a:xfrm>
          <a:prstGeom prst="rect">
            <a:avLst/>
          </a:prstGeom>
        </p:spPr>
        <p:txBody>
          <a:bodyPr wrap="square">
            <a:spAutoFit/>
          </a:bodyPr>
          <a:lstStyle/>
          <a:p>
            <a:pPr algn="ctr"/>
            <a:r>
              <a:rPr lang="en-US" sz="1200" dirty="0">
                <a:latin typeface="Times New Roman" panose="02020603050405020304" pitchFamily="18" charset="0"/>
                <a:cs typeface="Times New Roman" panose="02020603050405020304" pitchFamily="18" charset="0"/>
              </a:rPr>
              <a:t>Longitudinal position, psec </a:t>
            </a:r>
          </a:p>
        </p:txBody>
      </p:sp>
      <p:sp>
        <p:nvSpPr>
          <p:cNvPr id="4" name="Rectangle 3">
            <a:extLst>
              <a:ext uri="{FF2B5EF4-FFF2-40B4-BE49-F238E27FC236}">
                <a16:creationId xmlns:a16="http://schemas.microsoft.com/office/drawing/2014/main" id="{82F80E73-0D8A-5E41-BE16-C32480B5AB2D}"/>
              </a:ext>
            </a:extLst>
          </p:cNvPr>
          <p:cNvSpPr/>
          <p:nvPr/>
        </p:nvSpPr>
        <p:spPr>
          <a:xfrm>
            <a:off x="2880022" y="4281283"/>
            <a:ext cx="271228" cy="300082"/>
          </a:xfrm>
          <a:prstGeom prst="rect">
            <a:avLst/>
          </a:prstGeom>
        </p:spPr>
        <p:txBody>
          <a:bodyPr wrap="none">
            <a:spAutoFit/>
          </a:bodyPr>
          <a:lstStyle/>
          <a:p>
            <a:r>
              <a:rPr lang="en-US" sz="1350" dirty="0">
                <a:latin typeface="Times New Roman" panose="02020603050405020304" pitchFamily="18" charset="0"/>
                <a:cs typeface="Times New Roman" panose="02020603050405020304" pitchFamily="18" charset="0"/>
              </a:rPr>
              <a:t>0</a:t>
            </a:r>
            <a:endParaRPr lang="en-US" sz="1350" dirty="0"/>
          </a:p>
        </p:txBody>
      </p:sp>
      <p:sp>
        <p:nvSpPr>
          <p:cNvPr id="77" name="Rectangle 76">
            <a:extLst>
              <a:ext uri="{FF2B5EF4-FFF2-40B4-BE49-F238E27FC236}">
                <a16:creationId xmlns:a16="http://schemas.microsoft.com/office/drawing/2014/main" id="{B862FA00-16DF-6D49-B2D3-E593C2A66E58}"/>
              </a:ext>
            </a:extLst>
          </p:cNvPr>
          <p:cNvSpPr/>
          <p:nvPr/>
        </p:nvSpPr>
        <p:spPr>
          <a:xfrm>
            <a:off x="3415119" y="4281283"/>
            <a:ext cx="271228" cy="300082"/>
          </a:xfrm>
          <a:prstGeom prst="rect">
            <a:avLst/>
          </a:prstGeom>
        </p:spPr>
        <p:txBody>
          <a:bodyPr wrap="none">
            <a:spAutoFit/>
          </a:bodyPr>
          <a:lstStyle/>
          <a:p>
            <a:r>
              <a:rPr lang="en-US" sz="1350" dirty="0">
                <a:latin typeface="Times New Roman" panose="02020603050405020304" pitchFamily="18" charset="0"/>
                <a:cs typeface="Times New Roman" panose="02020603050405020304" pitchFamily="18" charset="0"/>
              </a:rPr>
              <a:t>5</a:t>
            </a:r>
            <a:endParaRPr lang="en-US" sz="1350" dirty="0"/>
          </a:p>
        </p:txBody>
      </p:sp>
      <p:sp>
        <p:nvSpPr>
          <p:cNvPr id="78" name="Rectangle 77">
            <a:extLst>
              <a:ext uri="{FF2B5EF4-FFF2-40B4-BE49-F238E27FC236}">
                <a16:creationId xmlns:a16="http://schemas.microsoft.com/office/drawing/2014/main" id="{5B99D0CD-8394-9A41-A86F-049AFFC479C0}"/>
              </a:ext>
            </a:extLst>
          </p:cNvPr>
          <p:cNvSpPr/>
          <p:nvPr/>
        </p:nvSpPr>
        <p:spPr>
          <a:xfrm>
            <a:off x="2402770" y="4281283"/>
            <a:ext cx="271228" cy="300082"/>
          </a:xfrm>
          <a:prstGeom prst="rect">
            <a:avLst/>
          </a:prstGeom>
        </p:spPr>
        <p:txBody>
          <a:bodyPr wrap="none">
            <a:spAutoFit/>
          </a:bodyPr>
          <a:lstStyle/>
          <a:p>
            <a:r>
              <a:rPr lang="en-US" sz="1350" dirty="0">
                <a:latin typeface="Times New Roman" panose="02020603050405020304" pitchFamily="18" charset="0"/>
                <a:cs typeface="Times New Roman" panose="02020603050405020304" pitchFamily="18" charset="0"/>
              </a:rPr>
              <a:t>5</a:t>
            </a:r>
            <a:endParaRPr lang="en-US" sz="1350" dirty="0"/>
          </a:p>
        </p:txBody>
      </p:sp>
      <p:sp>
        <p:nvSpPr>
          <p:cNvPr id="79" name="Slide Number Placeholder 2">
            <a:extLst>
              <a:ext uri="{FF2B5EF4-FFF2-40B4-BE49-F238E27FC236}">
                <a16:creationId xmlns:a16="http://schemas.microsoft.com/office/drawing/2014/main" id="{2AA9C980-2149-3747-88AD-0161E6C9C38F}"/>
              </a:ext>
            </a:extLst>
          </p:cNvPr>
          <p:cNvSpPr txBox="1">
            <a:spLocks/>
          </p:cNvSpPr>
          <p:nvPr/>
        </p:nvSpPr>
        <p:spPr>
          <a:xfrm>
            <a:off x="7295607" y="4837254"/>
            <a:ext cx="684099" cy="273844"/>
          </a:xfrm>
          <a:prstGeom prst="rect">
            <a:avLst/>
          </a:prstGeom>
        </p:spPr>
        <p:txBody>
          <a:bodyPr vert="horz" lIns="68580" tIns="34290" rIns="68580" bIns="3429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Font typeface="+mj-lt"/>
              <a:buNone/>
            </a:pPr>
            <a:r>
              <a:rPr lang="en-US" sz="900" dirty="0">
                <a:solidFill>
                  <a:schemeClr val="tx1"/>
                </a:solidFill>
                <a:latin typeface="Times New Roman" panose="02020603050405020304" pitchFamily="18" charset="0"/>
                <a:cs typeface="Times New Roman" panose="02020603050405020304" pitchFamily="18" charset="0"/>
              </a:rPr>
              <a:t>8</a:t>
            </a:r>
          </a:p>
        </p:txBody>
      </p:sp>
    </p:spTree>
    <p:extLst>
      <p:ext uri="{BB962C8B-B14F-4D97-AF65-F5344CB8AC3E}">
        <p14:creationId xmlns:p14="http://schemas.microsoft.com/office/powerpoint/2010/main" val="1219617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DEB7ADBE-B9FB-954D-97EA-DC48498631B6}"/>
              </a:ext>
            </a:extLst>
          </p:cNvPr>
          <p:cNvSpPr>
            <a:spLocks noGrp="1"/>
          </p:cNvSpPr>
          <p:nvPr>
            <p:ph type="title"/>
          </p:nvPr>
        </p:nvSpPr>
        <p:spPr>
          <a:xfrm>
            <a:off x="150066" y="26769"/>
            <a:ext cx="8286750" cy="838281"/>
          </a:xfrm>
        </p:spPr>
        <p:txBody>
          <a:bodyPr>
            <a:normAutofit/>
          </a:bodyPr>
          <a:lstStyle/>
          <a:p>
            <a:r>
              <a:rPr lang="en-US" sz="3200" dirty="0">
                <a:latin typeface="Times New Roman" panose="02020603050405020304" pitchFamily="18" charset="0"/>
                <a:cs typeface="Times New Roman" panose="02020603050405020304" pitchFamily="18" charset="0"/>
              </a:rPr>
              <a:t>CeC X at RHIC</a:t>
            </a:r>
          </a:p>
        </p:txBody>
      </p:sp>
      <p:sp>
        <p:nvSpPr>
          <p:cNvPr id="41" name="Title 1">
            <a:extLst>
              <a:ext uri="{FF2B5EF4-FFF2-40B4-BE49-F238E27FC236}">
                <a16:creationId xmlns:a16="http://schemas.microsoft.com/office/drawing/2014/main" id="{5DB8BFFE-B16B-4D46-8F82-D2F85B783AAD}"/>
              </a:ext>
            </a:extLst>
          </p:cNvPr>
          <p:cNvSpPr txBox="1">
            <a:spLocks/>
          </p:cNvSpPr>
          <p:nvPr/>
        </p:nvSpPr>
        <p:spPr>
          <a:xfrm>
            <a:off x="64785" y="536744"/>
            <a:ext cx="8869094" cy="19460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marL="321750" indent="-285750">
              <a:spcBef>
                <a:spcPts val="600"/>
              </a:spcBef>
              <a:buFont typeface="Wingdings" pitchFamily="2" charset="2"/>
              <a:buChar char="q"/>
            </a:pPr>
            <a:r>
              <a:rPr lang="en-US" sz="1200" b="0" dirty="0">
                <a:latin typeface="Times New Roman" panose="02020603050405020304" pitchFamily="18" charset="0"/>
                <a:cs typeface="Times New Roman" panose="02020603050405020304" pitchFamily="18" charset="0"/>
              </a:rPr>
              <a:t>2014-2017: built cryogenic system, SRF accelerator and FEL for CeC experiment</a:t>
            </a:r>
          </a:p>
          <a:p>
            <a:pPr marL="321750" indent="-285750">
              <a:spcBef>
                <a:spcPts val="600"/>
              </a:spcBef>
              <a:buFont typeface="Wingdings" pitchFamily="2" charset="2"/>
              <a:buChar char="q"/>
            </a:pPr>
            <a:r>
              <a:rPr lang="en-US" sz="1200" b="0" dirty="0">
                <a:latin typeface="Times New Roman" panose="02020603050405020304" pitchFamily="18" charset="0"/>
                <a:cs typeface="Times New Roman" panose="02020603050405020304" pitchFamily="18" charset="0"/>
              </a:rPr>
              <a:t>2018: started experiment with the </a:t>
            </a:r>
            <a:r>
              <a:rPr lang="en-US" sz="1200" b="0" u="sng" dirty="0">
                <a:latin typeface="Times New Roman" panose="02020603050405020304" pitchFamily="18" charset="0"/>
                <a:cs typeface="Times New Roman" panose="02020603050405020304" pitchFamily="18" charset="0"/>
              </a:rPr>
              <a:t>FEL-based CeC.</a:t>
            </a:r>
            <a:r>
              <a:rPr lang="en-US" sz="1200" b="0" dirty="0">
                <a:latin typeface="Times New Roman" panose="02020603050405020304" pitchFamily="18" charset="0"/>
                <a:cs typeface="Times New Roman" panose="02020603050405020304" pitchFamily="18" charset="0"/>
              </a:rPr>
              <a:t> It was not completed: </a:t>
            </a:r>
            <a:r>
              <a:rPr lang="en-US" sz="1200" dirty="0">
                <a:solidFill>
                  <a:srgbClr val="FF0000"/>
                </a:solidFill>
                <a:latin typeface="Times New Roman" panose="02020603050405020304" pitchFamily="18" charset="0"/>
                <a:cs typeface="Times New Roman" panose="02020603050405020304" pitchFamily="18" charset="0"/>
              </a:rPr>
              <a:t>28 mm </a:t>
            </a:r>
            <a:r>
              <a:rPr lang="en-US" sz="1200" b="0" dirty="0">
                <a:latin typeface="Times New Roman" panose="02020603050405020304" pitchFamily="18" charset="0"/>
                <a:cs typeface="Times New Roman" panose="02020603050405020304" pitchFamily="18" charset="0"/>
              </a:rPr>
              <a:t>aperture of the helical wigglers was insufficient for RHIC program with low energy 3.85 GeV/u Au ion beams </a:t>
            </a:r>
          </a:p>
          <a:p>
            <a:pPr marL="321750" indent="-285750">
              <a:spcBef>
                <a:spcPts val="600"/>
              </a:spcBef>
              <a:buFont typeface="Wingdings" pitchFamily="2" charset="2"/>
              <a:buChar char="q"/>
            </a:pPr>
            <a:r>
              <a:rPr lang="en-US" sz="1200" b="0" dirty="0">
                <a:latin typeface="Times New Roman" panose="02020603050405020304" pitchFamily="18" charset="0"/>
                <a:cs typeface="Times New Roman" panose="02020603050405020304" pitchFamily="18" charset="0"/>
              </a:rPr>
              <a:t>We discovered microbunching Plasma Cascade Instability - new type of instability in linear accelerators. Developed design of Plasma Cascade Amplifier (PCA) for CeC</a:t>
            </a:r>
          </a:p>
          <a:p>
            <a:pPr marL="321750" indent="-285750">
              <a:spcBef>
                <a:spcPts val="600"/>
              </a:spcBef>
              <a:buFont typeface="Wingdings" pitchFamily="2" charset="2"/>
              <a:buChar char="q"/>
            </a:pPr>
            <a:r>
              <a:rPr lang="en-US" sz="1200" b="0" dirty="0">
                <a:latin typeface="Times New Roman" panose="02020603050405020304" pitchFamily="18" charset="0"/>
                <a:cs typeface="Times New Roman" panose="02020603050405020304" pitchFamily="18" charset="0"/>
              </a:rPr>
              <a:t>In 2019-2020 a </a:t>
            </a:r>
            <a:r>
              <a:rPr lang="en-US" sz="1200" b="0" u="sng" dirty="0">
                <a:latin typeface="Times New Roman" panose="02020603050405020304" pitchFamily="18" charset="0"/>
                <a:cs typeface="Times New Roman" panose="02020603050405020304" pitchFamily="18" charset="0"/>
              </a:rPr>
              <a:t>PCA-based CeC </a:t>
            </a:r>
            <a:r>
              <a:rPr lang="en-US" sz="1200" b="0" dirty="0">
                <a:latin typeface="Times New Roman" panose="02020603050405020304" pitchFamily="18" charset="0"/>
                <a:cs typeface="Times New Roman" panose="02020603050405020304" pitchFamily="18" charset="0"/>
              </a:rPr>
              <a:t>with seven solenoids and vacuum pipe with </a:t>
            </a:r>
            <a:r>
              <a:rPr lang="en-US" sz="1200" dirty="0">
                <a:solidFill>
                  <a:srgbClr val="FF0000"/>
                </a:solidFill>
                <a:latin typeface="Times New Roman" panose="02020603050405020304" pitchFamily="18" charset="0"/>
                <a:cs typeface="Times New Roman" panose="02020603050405020304" pitchFamily="18" charset="0"/>
              </a:rPr>
              <a:t>75 mm</a:t>
            </a:r>
            <a:r>
              <a:rPr lang="en-US" sz="1200" b="0" dirty="0">
                <a:latin typeface="Times New Roman" panose="02020603050405020304" pitchFamily="18" charset="0"/>
                <a:cs typeface="Times New Roman" panose="02020603050405020304" pitchFamily="18" charset="0"/>
              </a:rPr>
              <a:t> aperture was built and commissioned. During Run 20, we demonstrated high gain Plasma Cascade Amplifier (PCA) and observed presence of ion imprint in the electron beam</a:t>
            </a:r>
          </a:p>
          <a:p>
            <a:pPr marL="321750" indent="-285750">
              <a:spcBef>
                <a:spcPts val="600"/>
              </a:spcBef>
              <a:buFont typeface="Wingdings" pitchFamily="2" charset="2"/>
              <a:buChar char="q"/>
            </a:pPr>
            <a:r>
              <a:rPr lang="en-US" sz="1200" b="0" dirty="0">
                <a:latin typeface="Times New Roman" panose="02020603050405020304" pitchFamily="18" charset="0"/>
                <a:cs typeface="Times New Roman" panose="02020603050405020304" pitchFamily="18" charset="0"/>
              </a:rPr>
              <a:t>We observed regular e-cooling in Run 21, but CeC cooling was washed out by large timing jitter of the seed laser and resulting 0.35% RMS e-beam energy jitter</a:t>
            </a:r>
          </a:p>
        </p:txBody>
      </p:sp>
      <p:pic>
        <p:nvPicPr>
          <p:cNvPr id="43" name="Picture 42">
            <a:extLst>
              <a:ext uri="{FF2B5EF4-FFF2-40B4-BE49-F238E27FC236}">
                <a16:creationId xmlns:a16="http://schemas.microsoft.com/office/drawing/2014/main" id="{848B35A7-1B95-544F-B883-07A5DB5D2865}"/>
              </a:ext>
            </a:extLst>
          </p:cNvPr>
          <p:cNvPicPr>
            <a:picLocks noChangeAspect="1"/>
          </p:cNvPicPr>
          <p:nvPr/>
        </p:nvPicPr>
        <p:blipFill>
          <a:blip r:embed="rId2"/>
          <a:stretch>
            <a:fillRect/>
          </a:stretch>
        </p:blipFill>
        <p:spPr>
          <a:xfrm>
            <a:off x="732731" y="2540950"/>
            <a:ext cx="7212254" cy="2468108"/>
          </a:xfrm>
          <a:prstGeom prst="rect">
            <a:avLst/>
          </a:prstGeom>
        </p:spPr>
      </p:pic>
    </p:spTree>
    <p:extLst>
      <p:ext uri="{BB962C8B-B14F-4D97-AF65-F5344CB8AC3E}">
        <p14:creationId xmlns:p14="http://schemas.microsoft.com/office/powerpoint/2010/main" val="4073885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30C0EC4C-15DD-2E4B-A8C8-10128A45F2BA}"/>
              </a:ext>
            </a:extLst>
          </p:cNvPr>
          <p:cNvSpPr>
            <a:spLocks noGrp="1"/>
          </p:cNvSpPr>
          <p:nvPr>
            <p:ph type="title"/>
          </p:nvPr>
        </p:nvSpPr>
        <p:spPr>
          <a:xfrm>
            <a:off x="777451" y="0"/>
            <a:ext cx="8328991" cy="597773"/>
          </a:xfrm>
        </p:spPr>
        <p:txBody>
          <a:bodyPr/>
          <a:lstStyle/>
          <a:p>
            <a:r>
              <a:rPr lang="en-US" dirty="0"/>
              <a:t>Unique SRF accelerator and CeC amplifier</a:t>
            </a:r>
          </a:p>
        </p:txBody>
      </p:sp>
      <p:sp>
        <p:nvSpPr>
          <p:cNvPr id="21" name="Slide Number Placeholder 20">
            <a:extLst>
              <a:ext uri="{FF2B5EF4-FFF2-40B4-BE49-F238E27FC236}">
                <a16:creationId xmlns:a16="http://schemas.microsoft.com/office/drawing/2014/main" id="{317EF264-C8A9-984B-83E0-A08917052C06}"/>
              </a:ext>
            </a:extLst>
          </p:cNvPr>
          <p:cNvSpPr>
            <a:spLocks noGrp="1"/>
          </p:cNvSpPr>
          <p:nvPr>
            <p:ph type="sldNum" sz="quarter" idx="12"/>
          </p:nvPr>
        </p:nvSpPr>
        <p:spPr/>
        <p:txBody>
          <a:bodyPr/>
          <a:lstStyle/>
          <a:p>
            <a:r>
              <a:rPr lang="en-US" dirty="0"/>
              <a:t>4</a:t>
            </a:r>
          </a:p>
        </p:txBody>
      </p:sp>
      <p:pic>
        <p:nvPicPr>
          <p:cNvPr id="22" name="Picture 21">
            <a:extLst>
              <a:ext uri="{FF2B5EF4-FFF2-40B4-BE49-F238E27FC236}">
                <a16:creationId xmlns:a16="http://schemas.microsoft.com/office/drawing/2014/main" id="{7DB28A49-C460-7843-B738-2CE5F005A287}"/>
              </a:ext>
            </a:extLst>
          </p:cNvPr>
          <p:cNvPicPr>
            <a:picLocks noChangeAspect="1"/>
          </p:cNvPicPr>
          <p:nvPr/>
        </p:nvPicPr>
        <p:blipFill>
          <a:blip r:embed="rId2"/>
          <a:stretch>
            <a:fillRect/>
          </a:stretch>
        </p:blipFill>
        <p:spPr>
          <a:xfrm>
            <a:off x="1653642" y="3906401"/>
            <a:ext cx="5493331" cy="1023508"/>
          </a:xfrm>
          <a:prstGeom prst="rect">
            <a:avLst/>
          </a:prstGeom>
        </p:spPr>
      </p:pic>
      <p:pic>
        <p:nvPicPr>
          <p:cNvPr id="28" name="Picture 27">
            <a:extLst>
              <a:ext uri="{FF2B5EF4-FFF2-40B4-BE49-F238E27FC236}">
                <a16:creationId xmlns:a16="http://schemas.microsoft.com/office/drawing/2014/main" id="{92832F53-53E0-D944-A62C-FD198746189C}"/>
              </a:ext>
            </a:extLst>
          </p:cNvPr>
          <p:cNvPicPr>
            <a:picLocks noChangeAspect="1"/>
          </p:cNvPicPr>
          <p:nvPr/>
        </p:nvPicPr>
        <p:blipFill>
          <a:blip r:embed="rId3"/>
          <a:stretch>
            <a:fillRect/>
          </a:stretch>
        </p:blipFill>
        <p:spPr>
          <a:xfrm>
            <a:off x="1115609" y="858508"/>
            <a:ext cx="6237298" cy="835890"/>
          </a:xfrm>
          <a:prstGeom prst="rect">
            <a:avLst/>
          </a:prstGeom>
        </p:spPr>
      </p:pic>
      <p:sp>
        <p:nvSpPr>
          <p:cNvPr id="30" name="TextBox 29">
            <a:extLst>
              <a:ext uri="{FF2B5EF4-FFF2-40B4-BE49-F238E27FC236}">
                <a16:creationId xmlns:a16="http://schemas.microsoft.com/office/drawing/2014/main" id="{977A24CC-130A-7342-891C-EC932E8925F4}"/>
              </a:ext>
            </a:extLst>
          </p:cNvPr>
          <p:cNvSpPr txBox="1"/>
          <p:nvPr/>
        </p:nvSpPr>
        <p:spPr>
          <a:xfrm>
            <a:off x="6125540" y="647304"/>
            <a:ext cx="1021433" cy="369332"/>
          </a:xfrm>
          <a:prstGeom prst="rect">
            <a:avLst/>
          </a:prstGeom>
          <a:noFill/>
        </p:spPr>
        <p:txBody>
          <a:bodyPr wrap="none" rtlCol="0">
            <a:spAutoFit/>
          </a:bodyPr>
          <a:lstStyle/>
          <a:p>
            <a:r>
              <a:rPr lang="en-US" sz="900" dirty="0">
                <a:latin typeface="Times New Roman" panose="02020603050405020304" pitchFamily="18" charset="0"/>
                <a:cs typeface="Times New Roman" panose="02020603050405020304" pitchFamily="18" charset="0"/>
              </a:rPr>
              <a:t>1.25 MV SRF </a:t>
            </a:r>
          </a:p>
          <a:p>
            <a:r>
              <a:rPr lang="en-US" sz="900" dirty="0">
                <a:latin typeface="Times New Roman" panose="02020603050405020304" pitchFamily="18" charset="0"/>
                <a:cs typeface="Times New Roman" panose="02020603050405020304" pitchFamily="18" charset="0"/>
              </a:rPr>
              <a:t>photoelectron gun</a:t>
            </a:r>
          </a:p>
        </p:txBody>
      </p:sp>
      <p:sp>
        <p:nvSpPr>
          <p:cNvPr id="31" name="TextBox 30">
            <a:extLst>
              <a:ext uri="{FF2B5EF4-FFF2-40B4-BE49-F238E27FC236}">
                <a16:creationId xmlns:a16="http://schemas.microsoft.com/office/drawing/2014/main" id="{49F872F7-E94B-E64D-A8A1-A50E6871DCFC}"/>
              </a:ext>
            </a:extLst>
          </p:cNvPr>
          <p:cNvSpPr txBox="1"/>
          <p:nvPr/>
        </p:nvSpPr>
        <p:spPr>
          <a:xfrm>
            <a:off x="4780042" y="998383"/>
            <a:ext cx="1492716" cy="369332"/>
          </a:xfrm>
          <a:prstGeom prst="rect">
            <a:avLst/>
          </a:prstGeom>
          <a:noFill/>
        </p:spPr>
        <p:txBody>
          <a:bodyPr wrap="none" rtlCol="0">
            <a:spAutoFit/>
          </a:bodyPr>
          <a:lstStyle/>
          <a:p>
            <a:pPr algn="ctr"/>
            <a:r>
              <a:rPr lang="en-US" sz="900" dirty="0">
                <a:latin typeface="Times New Roman" panose="02020603050405020304" pitchFamily="18" charset="0"/>
                <a:cs typeface="Times New Roman" panose="02020603050405020304" pitchFamily="18" charset="0"/>
              </a:rPr>
              <a:t>10-20X </a:t>
            </a:r>
          </a:p>
          <a:p>
            <a:pPr algn="ctr"/>
            <a:r>
              <a:rPr lang="en-US" sz="900" dirty="0">
                <a:latin typeface="Times New Roman" panose="02020603050405020304" pitchFamily="18" charset="0"/>
                <a:cs typeface="Times New Roman" panose="02020603050405020304" pitchFamily="18" charset="0"/>
              </a:rPr>
              <a:t>ballistic bunch compression</a:t>
            </a:r>
          </a:p>
        </p:txBody>
      </p:sp>
      <p:sp>
        <p:nvSpPr>
          <p:cNvPr id="32" name="TextBox 31">
            <a:extLst>
              <a:ext uri="{FF2B5EF4-FFF2-40B4-BE49-F238E27FC236}">
                <a16:creationId xmlns:a16="http://schemas.microsoft.com/office/drawing/2014/main" id="{FE871ABC-265D-4B4E-A6D0-D7F780F8821E}"/>
              </a:ext>
            </a:extLst>
          </p:cNvPr>
          <p:cNvSpPr txBox="1"/>
          <p:nvPr/>
        </p:nvSpPr>
        <p:spPr>
          <a:xfrm>
            <a:off x="4189377" y="772476"/>
            <a:ext cx="1031051" cy="230832"/>
          </a:xfrm>
          <a:prstGeom prst="rect">
            <a:avLst/>
          </a:prstGeom>
          <a:noFill/>
        </p:spPr>
        <p:txBody>
          <a:bodyPr wrap="none" rtlCol="0">
            <a:spAutoFit/>
          </a:bodyPr>
          <a:lstStyle/>
          <a:p>
            <a:r>
              <a:rPr lang="en-US" sz="900" dirty="0">
                <a:latin typeface="Times New Roman" panose="02020603050405020304" pitchFamily="18" charset="0"/>
                <a:cs typeface="Times New Roman" panose="02020603050405020304" pitchFamily="18" charset="0"/>
              </a:rPr>
              <a:t>13  MV SRF linac</a:t>
            </a:r>
          </a:p>
        </p:txBody>
      </p:sp>
      <p:cxnSp>
        <p:nvCxnSpPr>
          <p:cNvPr id="34" name="Straight Arrow Connector 33">
            <a:extLst>
              <a:ext uri="{FF2B5EF4-FFF2-40B4-BE49-F238E27FC236}">
                <a16:creationId xmlns:a16="http://schemas.microsoft.com/office/drawing/2014/main" id="{78C3B25A-8278-E744-AA3C-D05366FCE343}"/>
              </a:ext>
            </a:extLst>
          </p:cNvPr>
          <p:cNvCxnSpPr>
            <a:cxnSpLocks/>
          </p:cNvCxnSpPr>
          <p:nvPr/>
        </p:nvCxnSpPr>
        <p:spPr>
          <a:xfrm flipH="1" flipV="1">
            <a:off x="1058082" y="1091252"/>
            <a:ext cx="3759200" cy="13376"/>
          </a:xfrm>
          <a:prstGeom prst="straightConnector1">
            <a:avLst/>
          </a:prstGeom>
          <a:ln w="28575">
            <a:solidFill>
              <a:srgbClr val="FFFF00">
                <a:alpha val="57000"/>
              </a:srgbClr>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C47DCB29-7F74-4F44-87E0-5CC80C6B099C}"/>
              </a:ext>
            </a:extLst>
          </p:cNvPr>
          <p:cNvSpPr txBox="1"/>
          <p:nvPr/>
        </p:nvSpPr>
        <p:spPr>
          <a:xfrm>
            <a:off x="2790197" y="1516917"/>
            <a:ext cx="1858201" cy="230832"/>
          </a:xfrm>
          <a:prstGeom prst="rect">
            <a:avLst/>
          </a:prstGeom>
          <a:noFill/>
        </p:spPr>
        <p:txBody>
          <a:bodyPr wrap="none" rtlCol="0">
            <a:spAutoFit/>
          </a:bodyPr>
          <a:lstStyle/>
          <a:p>
            <a:r>
              <a:rPr lang="en-US" sz="900" dirty="0">
                <a:latin typeface="Times New Roman" panose="02020603050405020304" pitchFamily="18" charset="0"/>
                <a:cs typeface="Times New Roman" panose="02020603050405020304" pitchFamily="18" charset="0"/>
              </a:rPr>
              <a:t>Time-resolved diagnostics beamline</a:t>
            </a:r>
          </a:p>
        </p:txBody>
      </p:sp>
      <p:sp>
        <p:nvSpPr>
          <p:cNvPr id="38" name="TextBox 37">
            <a:extLst>
              <a:ext uri="{FF2B5EF4-FFF2-40B4-BE49-F238E27FC236}">
                <a16:creationId xmlns:a16="http://schemas.microsoft.com/office/drawing/2014/main" id="{EACA989B-D35E-4144-911E-1AE115990CB8}"/>
              </a:ext>
            </a:extLst>
          </p:cNvPr>
          <p:cNvSpPr txBox="1"/>
          <p:nvPr/>
        </p:nvSpPr>
        <p:spPr>
          <a:xfrm>
            <a:off x="1326162" y="772476"/>
            <a:ext cx="2287806" cy="230832"/>
          </a:xfrm>
          <a:prstGeom prst="rect">
            <a:avLst/>
          </a:prstGeom>
          <a:noFill/>
        </p:spPr>
        <p:txBody>
          <a:bodyPr wrap="none" rtlCol="0">
            <a:spAutoFit/>
          </a:bodyPr>
          <a:lstStyle/>
          <a:p>
            <a:r>
              <a:rPr lang="en-US" sz="900" dirty="0">
                <a:latin typeface="Times New Roman" panose="02020603050405020304" pitchFamily="18" charset="0"/>
                <a:cs typeface="Times New Roman" panose="02020603050405020304" pitchFamily="18" charset="0"/>
              </a:rPr>
              <a:t>CeC section – common with RHIC ion beam </a:t>
            </a:r>
          </a:p>
        </p:txBody>
      </p:sp>
      <p:sp>
        <p:nvSpPr>
          <p:cNvPr id="43" name="TextBox 42">
            <a:extLst>
              <a:ext uri="{FF2B5EF4-FFF2-40B4-BE49-F238E27FC236}">
                <a16:creationId xmlns:a16="http://schemas.microsoft.com/office/drawing/2014/main" id="{3E83F23A-48A1-A04D-ADE9-D52C9A577807}"/>
              </a:ext>
            </a:extLst>
          </p:cNvPr>
          <p:cNvSpPr txBox="1"/>
          <p:nvPr/>
        </p:nvSpPr>
        <p:spPr>
          <a:xfrm>
            <a:off x="3503291" y="3806905"/>
            <a:ext cx="1717137" cy="230832"/>
          </a:xfrm>
          <a:prstGeom prst="rect">
            <a:avLst/>
          </a:prstGeom>
          <a:noFill/>
        </p:spPr>
        <p:txBody>
          <a:bodyPr wrap="none" rtlCol="0">
            <a:spAutoFit/>
          </a:bodyPr>
          <a:lstStyle/>
          <a:p>
            <a:r>
              <a:rPr lang="en-US" sz="900" dirty="0">
                <a:latin typeface="Times New Roman" panose="02020603050405020304" pitchFamily="18" charset="0"/>
                <a:cs typeface="Times New Roman" panose="02020603050405020304" pitchFamily="18" charset="0"/>
              </a:rPr>
              <a:t>4-cell Plasma-Cascade Amplifier</a:t>
            </a:r>
          </a:p>
        </p:txBody>
      </p:sp>
      <p:sp>
        <p:nvSpPr>
          <p:cNvPr id="44" name="TextBox 43">
            <a:extLst>
              <a:ext uri="{FF2B5EF4-FFF2-40B4-BE49-F238E27FC236}">
                <a16:creationId xmlns:a16="http://schemas.microsoft.com/office/drawing/2014/main" id="{D884F59C-1359-E546-BE71-13645582D60B}"/>
              </a:ext>
            </a:extLst>
          </p:cNvPr>
          <p:cNvSpPr txBox="1"/>
          <p:nvPr/>
        </p:nvSpPr>
        <p:spPr>
          <a:xfrm>
            <a:off x="5777329" y="3906401"/>
            <a:ext cx="671979" cy="230832"/>
          </a:xfrm>
          <a:prstGeom prst="rect">
            <a:avLst/>
          </a:prstGeom>
          <a:noFill/>
        </p:spPr>
        <p:txBody>
          <a:bodyPr wrap="none" rtlCol="0">
            <a:spAutoFit/>
          </a:bodyPr>
          <a:lstStyle/>
          <a:p>
            <a:r>
              <a:rPr lang="en-US" sz="900" dirty="0">
                <a:latin typeface="Times New Roman" panose="02020603050405020304" pitchFamily="18" charset="0"/>
                <a:cs typeface="Times New Roman" panose="02020603050405020304" pitchFamily="18" charset="0"/>
              </a:rPr>
              <a:t>Modulator</a:t>
            </a:r>
          </a:p>
        </p:txBody>
      </p:sp>
      <p:cxnSp>
        <p:nvCxnSpPr>
          <p:cNvPr id="46" name="Straight Arrow Connector 45">
            <a:extLst>
              <a:ext uri="{FF2B5EF4-FFF2-40B4-BE49-F238E27FC236}">
                <a16:creationId xmlns:a16="http://schemas.microsoft.com/office/drawing/2014/main" id="{A279C8EB-BD98-434D-93C9-52C92E7C4316}"/>
              </a:ext>
            </a:extLst>
          </p:cNvPr>
          <p:cNvCxnSpPr>
            <a:cxnSpLocks/>
          </p:cNvCxnSpPr>
          <p:nvPr/>
        </p:nvCxnSpPr>
        <p:spPr>
          <a:xfrm>
            <a:off x="3089414" y="4076318"/>
            <a:ext cx="247209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D0945834-DB3A-F64C-830F-0B5E2D012E93}"/>
              </a:ext>
            </a:extLst>
          </p:cNvPr>
          <p:cNvSpPr txBox="1"/>
          <p:nvPr/>
        </p:nvSpPr>
        <p:spPr>
          <a:xfrm>
            <a:off x="2014404" y="3829238"/>
            <a:ext cx="498855" cy="230832"/>
          </a:xfrm>
          <a:prstGeom prst="rect">
            <a:avLst/>
          </a:prstGeom>
          <a:noFill/>
        </p:spPr>
        <p:txBody>
          <a:bodyPr wrap="none" rtlCol="0">
            <a:spAutoFit/>
          </a:bodyPr>
          <a:lstStyle/>
          <a:p>
            <a:r>
              <a:rPr lang="en-US" sz="900" dirty="0">
                <a:latin typeface="Times New Roman" panose="02020603050405020304" pitchFamily="18" charset="0"/>
                <a:cs typeface="Times New Roman" panose="02020603050405020304" pitchFamily="18" charset="0"/>
              </a:rPr>
              <a:t>Kicker</a:t>
            </a:r>
          </a:p>
        </p:txBody>
      </p:sp>
      <p:cxnSp>
        <p:nvCxnSpPr>
          <p:cNvPr id="29" name="Straight Arrow Connector 28">
            <a:extLst>
              <a:ext uri="{FF2B5EF4-FFF2-40B4-BE49-F238E27FC236}">
                <a16:creationId xmlns:a16="http://schemas.microsoft.com/office/drawing/2014/main" id="{98AD6A6A-4ABE-FF43-9EE1-F83FDC76AAC0}"/>
              </a:ext>
            </a:extLst>
          </p:cNvPr>
          <p:cNvCxnSpPr>
            <a:cxnSpLocks/>
          </p:cNvCxnSpPr>
          <p:nvPr/>
        </p:nvCxnSpPr>
        <p:spPr>
          <a:xfrm flipH="1" flipV="1">
            <a:off x="1428826" y="4236729"/>
            <a:ext cx="5720255" cy="13376"/>
          </a:xfrm>
          <a:prstGeom prst="straightConnector1">
            <a:avLst/>
          </a:prstGeom>
          <a:ln w="28575">
            <a:solidFill>
              <a:srgbClr val="FFFF00">
                <a:alpha val="57000"/>
              </a:srgbClr>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0C8A3B51-FF45-5B4F-ADC2-1B473B51937C}"/>
              </a:ext>
            </a:extLst>
          </p:cNvPr>
          <p:cNvSpPr txBox="1"/>
          <p:nvPr/>
        </p:nvSpPr>
        <p:spPr>
          <a:xfrm>
            <a:off x="5800514" y="1532999"/>
            <a:ext cx="944489" cy="230832"/>
          </a:xfrm>
          <a:prstGeom prst="rect">
            <a:avLst/>
          </a:prstGeom>
          <a:noFill/>
        </p:spPr>
        <p:txBody>
          <a:bodyPr wrap="none" rtlCol="0">
            <a:spAutoFit/>
          </a:bodyPr>
          <a:lstStyle/>
          <a:p>
            <a:r>
              <a:rPr lang="en-US" sz="900" dirty="0">
                <a:latin typeface="Times New Roman" panose="02020603050405020304" pitchFamily="18" charset="0"/>
                <a:cs typeface="Times New Roman" panose="02020603050405020304" pitchFamily="18" charset="0"/>
              </a:rPr>
              <a:t>Bunching cavity</a:t>
            </a:r>
          </a:p>
        </p:txBody>
      </p:sp>
      <p:pic>
        <p:nvPicPr>
          <p:cNvPr id="35" name="Picture 34" descr="2016-02-10 10.51.58.jpg">
            <a:extLst>
              <a:ext uri="{FF2B5EF4-FFF2-40B4-BE49-F238E27FC236}">
                <a16:creationId xmlns:a16="http://schemas.microsoft.com/office/drawing/2014/main" id="{39EEE30B-F719-FE4C-ADBD-34B1D15E95AF}"/>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b="-3417"/>
          <a:stretch/>
        </p:blipFill>
        <p:spPr>
          <a:xfrm>
            <a:off x="4648398" y="1789930"/>
            <a:ext cx="3593599" cy="950413"/>
          </a:xfrm>
          <a:prstGeom prst="rect">
            <a:avLst/>
          </a:prstGeom>
        </p:spPr>
      </p:pic>
      <p:pic>
        <p:nvPicPr>
          <p:cNvPr id="36" name="Picture 35">
            <a:extLst>
              <a:ext uri="{FF2B5EF4-FFF2-40B4-BE49-F238E27FC236}">
                <a16:creationId xmlns:a16="http://schemas.microsoft.com/office/drawing/2014/main" id="{A05CF2AC-813C-D140-BD35-99B9D55D617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82294" y="1694399"/>
            <a:ext cx="2286192" cy="1013684"/>
          </a:xfrm>
          <a:prstGeom prst="rect">
            <a:avLst/>
          </a:prstGeom>
        </p:spPr>
      </p:pic>
      <p:pic>
        <p:nvPicPr>
          <p:cNvPr id="39" name="Picture 38">
            <a:extLst>
              <a:ext uri="{FF2B5EF4-FFF2-40B4-BE49-F238E27FC236}">
                <a16:creationId xmlns:a16="http://schemas.microsoft.com/office/drawing/2014/main" id="{A4EE6279-74CE-9F4C-B588-956AB2D71634}"/>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2743034" y="2939906"/>
            <a:ext cx="3450903" cy="769948"/>
          </a:xfrm>
          <a:prstGeom prst="rect">
            <a:avLst/>
          </a:prstGeom>
        </p:spPr>
      </p:pic>
    </p:spTree>
    <p:extLst>
      <p:ext uri="{BB962C8B-B14F-4D97-AF65-F5344CB8AC3E}">
        <p14:creationId xmlns:p14="http://schemas.microsoft.com/office/powerpoint/2010/main" val="1843354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988CE-EB89-4946-AF10-AEE7EAB6BA00}"/>
              </a:ext>
            </a:extLst>
          </p:cNvPr>
          <p:cNvSpPr>
            <a:spLocks noGrp="1"/>
          </p:cNvSpPr>
          <p:nvPr>
            <p:ph type="title"/>
          </p:nvPr>
        </p:nvSpPr>
        <p:spPr>
          <a:xfrm>
            <a:off x="357811" y="116829"/>
            <a:ext cx="5463869" cy="658292"/>
          </a:xfrm>
        </p:spPr>
        <p:txBody>
          <a:bodyPr>
            <a:normAutofit/>
          </a:bodyPr>
          <a:lstStyle/>
          <a:p>
            <a:r>
              <a:rPr lang="en-US" sz="2400" dirty="0">
                <a:solidFill>
                  <a:srgbClr val="0432FF"/>
                </a:solidFill>
              </a:rPr>
              <a:t>Main results obtained up to the date</a:t>
            </a:r>
          </a:p>
        </p:txBody>
      </p:sp>
      <p:sp>
        <p:nvSpPr>
          <p:cNvPr id="3" name="Content Placeholder 2">
            <a:extLst>
              <a:ext uri="{FF2B5EF4-FFF2-40B4-BE49-F238E27FC236}">
                <a16:creationId xmlns:a16="http://schemas.microsoft.com/office/drawing/2014/main" id="{03FB2568-BC88-2A43-9108-0ABF39BE06A6}"/>
              </a:ext>
            </a:extLst>
          </p:cNvPr>
          <p:cNvSpPr>
            <a:spLocks noGrp="1"/>
          </p:cNvSpPr>
          <p:nvPr>
            <p:ph idx="1"/>
          </p:nvPr>
        </p:nvSpPr>
        <p:spPr>
          <a:xfrm>
            <a:off x="327625" y="702762"/>
            <a:ext cx="4975179" cy="4122424"/>
          </a:xfrm>
        </p:spPr>
        <p:txBody>
          <a:bodyPr>
            <a:normAutofit fontScale="92500"/>
          </a:bodyPr>
          <a:lstStyle/>
          <a:p>
            <a:r>
              <a:rPr lang="en-US" dirty="0"/>
              <a:t>We observed high gain in FEL system used for early version of CeC</a:t>
            </a:r>
          </a:p>
          <a:p>
            <a:r>
              <a:rPr lang="en-US" dirty="0"/>
              <a:t>We observed imprint of ion beam in the electron beam radiation</a:t>
            </a:r>
          </a:p>
          <a:p>
            <a:r>
              <a:rPr lang="en-US" dirty="0"/>
              <a:t>We observed high PCA gain at frequencies between 5 and 10 THz</a:t>
            </a:r>
          </a:p>
          <a:p>
            <a:r>
              <a:rPr lang="en-US" dirty="0"/>
              <a:t>We observed regular electron cooling – albeit very week – of 26.5 GeV/u ion beam – the highest energy electron cooling </a:t>
            </a:r>
          </a:p>
          <a:p>
            <a:r>
              <a:rPr lang="en-US" dirty="0"/>
              <a:t>We observed recombination between elections from CeC accelerator and 26.5 GeV/u ions</a:t>
            </a:r>
          </a:p>
          <a:p>
            <a:r>
              <a:rPr lang="en-US" dirty="0"/>
              <a:t>Beam parameters are either on the target – we are ready for CeC demonstration</a:t>
            </a:r>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1A87182F-1748-2645-991C-F17B0A89D4FD}"/>
              </a:ext>
            </a:extLst>
          </p:cNvPr>
          <p:cNvSpPr>
            <a:spLocks noGrp="1"/>
          </p:cNvSpPr>
          <p:nvPr>
            <p:ph type="sldNum" sz="quarter" idx="12"/>
          </p:nvPr>
        </p:nvSpPr>
        <p:spPr/>
        <p:txBody>
          <a:bodyPr/>
          <a:lstStyle/>
          <a:p>
            <a:fld id="{716D9922-87B3-6043-9531-5184EA303DC1}" type="slidenum">
              <a:rPr lang="en-US" smtClean="0"/>
              <a:t>9</a:t>
            </a:fld>
            <a:endParaRPr lang="en-US"/>
          </a:p>
        </p:txBody>
      </p:sp>
      <p:pic>
        <p:nvPicPr>
          <p:cNvPr id="5" name="Picture 4">
            <a:extLst>
              <a:ext uri="{FF2B5EF4-FFF2-40B4-BE49-F238E27FC236}">
                <a16:creationId xmlns:a16="http://schemas.microsoft.com/office/drawing/2014/main" id="{7413DEAB-744D-4D97-B6D5-FF1DDBE8C0D8}"/>
              </a:ext>
            </a:extLst>
          </p:cNvPr>
          <p:cNvPicPr>
            <a:picLocks noChangeAspect="1"/>
          </p:cNvPicPr>
          <p:nvPr/>
        </p:nvPicPr>
        <p:blipFill>
          <a:blip r:embed="rId2"/>
          <a:stretch>
            <a:fillRect/>
          </a:stretch>
        </p:blipFill>
        <p:spPr>
          <a:xfrm>
            <a:off x="6417904" y="2011275"/>
            <a:ext cx="1888283" cy="1256462"/>
          </a:xfrm>
          <a:prstGeom prst="rect">
            <a:avLst/>
          </a:prstGeom>
        </p:spPr>
      </p:pic>
      <p:pic>
        <p:nvPicPr>
          <p:cNvPr id="6" name="Picture 5">
            <a:extLst>
              <a:ext uri="{FF2B5EF4-FFF2-40B4-BE49-F238E27FC236}">
                <a16:creationId xmlns:a16="http://schemas.microsoft.com/office/drawing/2014/main" id="{0EDD5485-66BC-0214-A074-4249A9A66615}"/>
              </a:ext>
            </a:extLst>
          </p:cNvPr>
          <p:cNvPicPr>
            <a:picLocks noChangeAspect="1"/>
          </p:cNvPicPr>
          <p:nvPr/>
        </p:nvPicPr>
        <p:blipFill rotWithShape="1">
          <a:blip r:embed="rId3">
            <a:extLst>
              <a:ext uri="{28A0092B-C50C-407E-A947-70E740481C1C}">
                <a14:useLocalDpi xmlns:a14="http://schemas.microsoft.com/office/drawing/2010/main"/>
              </a:ext>
            </a:extLst>
          </a:blip>
          <a:srcRect t="37350" r="2477" b="12224"/>
          <a:stretch>
            <a:fillRect/>
          </a:stretch>
        </p:blipFill>
        <p:spPr>
          <a:xfrm>
            <a:off x="6215296" y="397526"/>
            <a:ext cx="1992170" cy="1333052"/>
          </a:xfrm>
          <a:prstGeom prst="rect">
            <a:avLst/>
          </a:prstGeom>
        </p:spPr>
      </p:pic>
      <p:pic>
        <p:nvPicPr>
          <p:cNvPr id="7" name="Picture 6">
            <a:extLst>
              <a:ext uri="{FF2B5EF4-FFF2-40B4-BE49-F238E27FC236}">
                <a16:creationId xmlns:a16="http://schemas.microsoft.com/office/drawing/2014/main" id="{71305B46-4CBB-CFD9-656C-D9F7E580576B}"/>
              </a:ext>
            </a:extLst>
          </p:cNvPr>
          <p:cNvPicPr>
            <a:picLocks noChangeAspect="1"/>
          </p:cNvPicPr>
          <p:nvPr/>
        </p:nvPicPr>
        <p:blipFill>
          <a:blip r:embed="rId4"/>
          <a:stretch>
            <a:fillRect/>
          </a:stretch>
        </p:blipFill>
        <p:spPr>
          <a:xfrm>
            <a:off x="6417904" y="3427634"/>
            <a:ext cx="1844058" cy="1684072"/>
          </a:xfrm>
          <a:prstGeom prst="rect">
            <a:avLst/>
          </a:prstGeom>
        </p:spPr>
      </p:pic>
      <p:sp>
        <p:nvSpPr>
          <p:cNvPr id="9" name="TextBox 8">
            <a:extLst>
              <a:ext uri="{FF2B5EF4-FFF2-40B4-BE49-F238E27FC236}">
                <a16:creationId xmlns:a16="http://schemas.microsoft.com/office/drawing/2014/main" id="{6E41A188-FB48-AA41-50D0-8888F031DF0C}"/>
              </a:ext>
            </a:extLst>
          </p:cNvPr>
          <p:cNvSpPr txBox="1"/>
          <p:nvPr/>
        </p:nvSpPr>
        <p:spPr>
          <a:xfrm>
            <a:off x="6229483" y="-15117"/>
            <a:ext cx="2170176"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Imprint of ion beam </a:t>
            </a:r>
          </a:p>
        </p:txBody>
      </p:sp>
      <p:sp>
        <p:nvSpPr>
          <p:cNvPr id="10" name="TextBox 9">
            <a:extLst>
              <a:ext uri="{FF2B5EF4-FFF2-40B4-BE49-F238E27FC236}">
                <a16:creationId xmlns:a16="http://schemas.microsoft.com/office/drawing/2014/main" id="{F17CF2B0-F454-A065-7C43-881BAC8B1DAA}"/>
              </a:ext>
            </a:extLst>
          </p:cNvPr>
          <p:cNvSpPr txBox="1"/>
          <p:nvPr/>
        </p:nvSpPr>
        <p:spPr>
          <a:xfrm>
            <a:off x="6114288" y="1701650"/>
            <a:ext cx="2919984" cy="338554"/>
          </a:xfrm>
          <a:prstGeom prst="rect">
            <a:avLst/>
          </a:prstGeom>
          <a:noFill/>
        </p:spPr>
        <p:txBody>
          <a:bodyPr wrap="square">
            <a:spAutoFit/>
          </a:bodyPr>
          <a:lstStyle/>
          <a:p>
            <a:r>
              <a:rPr lang="en-US" sz="1600" dirty="0">
                <a:latin typeface="Times New Roman" panose="02020603050405020304" pitchFamily="18" charset="0"/>
                <a:cs typeface="Times New Roman" panose="02020603050405020304" pitchFamily="18" charset="0"/>
              </a:rPr>
              <a:t>Exponential rise of PCA gain</a:t>
            </a:r>
          </a:p>
        </p:txBody>
      </p:sp>
      <p:sp>
        <p:nvSpPr>
          <p:cNvPr id="11" name="TextBox 10">
            <a:extLst>
              <a:ext uri="{FF2B5EF4-FFF2-40B4-BE49-F238E27FC236}">
                <a16:creationId xmlns:a16="http://schemas.microsoft.com/office/drawing/2014/main" id="{CD7C4BCF-9FE0-03F4-BD28-58CEC50770A1}"/>
              </a:ext>
            </a:extLst>
          </p:cNvPr>
          <p:cNvSpPr txBox="1"/>
          <p:nvPr/>
        </p:nvSpPr>
        <p:spPr>
          <a:xfrm>
            <a:off x="6288023" y="3267737"/>
            <a:ext cx="2572514" cy="338554"/>
          </a:xfrm>
          <a:prstGeom prst="rect">
            <a:avLst/>
          </a:prstGeom>
          <a:noFill/>
        </p:spPr>
        <p:txBody>
          <a:bodyPr wrap="square">
            <a:spAutoFit/>
          </a:bodyPr>
          <a:lstStyle/>
          <a:p>
            <a:r>
              <a:rPr lang="en-US" sz="1600" dirty="0">
                <a:latin typeface="Times New Roman" panose="02020603050405020304" pitchFamily="18" charset="0"/>
                <a:cs typeface="Times New Roman" panose="02020603050405020304" pitchFamily="18" charset="0"/>
              </a:rPr>
              <a:t>Recombination signal</a:t>
            </a:r>
          </a:p>
        </p:txBody>
      </p:sp>
    </p:spTree>
    <p:extLst>
      <p:ext uri="{BB962C8B-B14F-4D97-AF65-F5344CB8AC3E}">
        <p14:creationId xmlns:p14="http://schemas.microsoft.com/office/powerpoint/2010/main" val="677784451"/>
      </p:ext>
    </p:extLst>
  </p:cSld>
  <p:clrMapOvr>
    <a:masterClrMapping/>
  </p:clrMapOvr>
</p:sld>
</file>

<file path=ppt/theme/theme1.xml><?xml version="1.0" encoding="utf-8"?>
<a:theme xmlns:a="http://schemas.openxmlformats.org/drawingml/2006/main" name="NPP_PAC_CeC">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Update_2018" id="{46157873-5E33-154A-842E-91B7BD99CC32}" vid="{319E15CB-F710-7D41-B73E-697C834693FA}"/>
    </a:ext>
  </a:extLst>
</a:theme>
</file>

<file path=ppt/theme/theme2.xml><?xml version="1.0" encoding="utf-8"?>
<a:theme xmlns:a="http://schemas.openxmlformats.org/drawingml/2006/main" name="1_NPP_PAC_CeC">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Update_2018" id="{46157873-5E33-154A-842E-91B7BD99CC32}" vid="{319E15CB-F710-7D41-B73E-697C834693F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NPP_PAC_CeC.potx</Template>
  <TotalTime>3520</TotalTime>
  <Words>2990</Words>
  <Application>Microsoft Macintosh PowerPoint</Application>
  <PresentationFormat>On-screen Show (16:9)</PresentationFormat>
  <Paragraphs>344</Paragraphs>
  <Slides>28</Slides>
  <Notes>8</Notes>
  <HiddenSlides>0</HiddenSlides>
  <MMClips>1</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2</vt:i4>
      </vt:variant>
      <vt:variant>
        <vt:lpstr>Slide Titles</vt:lpstr>
      </vt:variant>
      <vt:variant>
        <vt:i4>28</vt:i4>
      </vt:variant>
    </vt:vector>
  </HeadingPairs>
  <TitlesOfParts>
    <vt:vector size="37" baseType="lpstr">
      <vt:lpstr>Arial</vt:lpstr>
      <vt:lpstr>Calibri</vt:lpstr>
      <vt:lpstr>Comic Sans MS</vt:lpstr>
      <vt:lpstr>Times New Roman</vt:lpstr>
      <vt:lpstr>Wingdings</vt:lpstr>
      <vt:lpstr>NPP_PAC_CeC</vt:lpstr>
      <vt:lpstr>1_NPP_PAC_CeC</vt:lpstr>
      <vt:lpstr>Equation</vt:lpstr>
      <vt:lpstr>Equation.DSMT4</vt:lpstr>
      <vt:lpstr>Results of  the Coherent electron Cooling experiment at RHIC</vt:lpstr>
      <vt:lpstr>What is Coherent electron Cooling (CeC)</vt:lpstr>
      <vt:lpstr>PowerPoint Presentation</vt:lpstr>
      <vt:lpstr>CeC schemes </vt:lpstr>
      <vt:lpstr>What is PCA? : Parametric instability caused by strong transverse focusing</vt:lpstr>
      <vt:lpstr>What is Plasma-Cascade Instability (PCI)?  How is it different from the previously known micro-bunching instability (MBI)?</vt:lpstr>
      <vt:lpstr>CeC X at RHIC</vt:lpstr>
      <vt:lpstr>Unique SRF accelerator and CeC amplifier</vt:lpstr>
      <vt:lpstr>Main results obtained up to the date</vt:lpstr>
      <vt:lpstr>New mode of operation for Run 25</vt:lpstr>
      <vt:lpstr>Simulations are goon but experimental data is more important: CeC operates with electron beam beam parameters equal to better than the requirements: sample from September 18, 2025</vt:lpstr>
      <vt:lpstr>CeC guts: Plasma-Cascade Amplifier (PCA)</vt:lpstr>
      <vt:lpstr>Conclusions</vt:lpstr>
      <vt:lpstr>Thanks to all involved in the CeC project</vt:lpstr>
      <vt:lpstr>Back-ups</vt:lpstr>
      <vt:lpstr>PowerPoint Presentation</vt:lpstr>
      <vt:lpstr>The Ion Imprint studies: Run 2020   </vt:lpstr>
      <vt:lpstr>Recombination of electrons with Au ions: Run 2021</vt:lpstr>
      <vt:lpstr> Diagnostics undulator and cryo-cooled IR detector</vt:lpstr>
      <vt:lpstr>Time-resolve diagnostics beam-line: the key for accurate measurements of beam parameters</vt:lpstr>
      <vt:lpstr>Search for CeC signature and observation of regular bunched electron cooling of 26.5 GeV/u Au ion beam </vt:lpstr>
      <vt:lpstr>PCA CeC simulations: slice by slice, ion by ion</vt:lpstr>
      <vt:lpstr>How PCA gain is measured?</vt:lpstr>
      <vt:lpstr>Search for CeC signature and observation of regular bunched electron cooling of 26.5 GeV/u Au ion beam </vt:lpstr>
      <vt:lpstr>PowerPoint Presentation</vt:lpstr>
      <vt:lpstr>Distribution of cooling between longitudinal and transverse degrees of freedom – linearized kick</vt:lpstr>
      <vt:lpstr>Linearized case: cooling decrements</vt:lpstr>
      <vt:lpstr>Encountered challenges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Jen Abramowitz</dc:creator>
  <cp:keywords/>
  <dc:description/>
  <cp:lastModifiedBy>Vladimir Litvinenko</cp:lastModifiedBy>
  <cp:revision>534</cp:revision>
  <cp:lastPrinted>2018-06-06T20:58:21Z</cp:lastPrinted>
  <dcterms:created xsi:type="dcterms:W3CDTF">2018-01-31T21:41:27Z</dcterms:created>
  <dcterms:modified xsi:type="dcterms:W3CDTF">2025-10-27T17:42:12Z</dcterms:modified>
  <cp:category/>
</cp:coreProperties>
</file>