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6" r:id="rId2"/>
    <p:sldId id="257" r:id="rId3"/>
    <p:sldId id="468" r:id="rId4"/>
    <p:sldId id="469" r:id="rId5"/>
    <p:sldId id="463" r:id="rId6"/>
    <p:sldId id="462" r:id="rId7"/>
    <p:sldId id="470" r:id="rId8"/>
    <p:sldId id="473" r:id="rId9"/>
    <p:sldId id="474" r:id="rId10"/>
    <p:sldId id="478" r:id="rId11"/>
    <p:sldId id="475" r:id="rId12"/>
    <p:sldId id="476" r:id="rId13"/>
    <p:sldId id="460" r:id="rId14"/>
    <p:sldId id="455" r:id="rId15"/>
    <p:sldId id="456" r:id="rId16"/>
    <p:sldId id="459" r:id="rId17"/>
    <p:sldId id="472" r:id="rId18"/>
    <p:sldId id="421" r:id="rId19"/>
    <p:sldId id="400" r:id="rId20"/>
    <p:sldId id="261" r:id="rId21"/>
    <p:sldId id="388" r:id="rId22"/>
    <p:sldId id="435" r:id="rId23"/>
    <p:sldId id="482" r:id="rId24"/>
    <p:sldId id="436" r:id="rId25"/>
    <p:sldId id="483" r:id="rId26"/>
    <p:sldId id="481" r:id="rId27"/>
    <p:sldId id="479" r:id="rId28"/>
    <p:sldId id="451" r:id="rId29"/>
  </p:sldIdLst>
  <p:sldSz cx="12192000" cy="6858000"/>
  <p:notesSz cx="68072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763532F1-A739-42B3-B2CF-A5A0BC049BC6}">
          <p14:sldIdLst>
            <p14:sldId id="256"/>
            <p14:sldId id="257"/>
            <p14:sldId id="468"/>
            <p14:sldId id="469"/>
            <p14:sldId id="463"/>
            <p14:sldId id="462"/>
            <p14:sldId id="470"/>
            <p14:sldId id="473"/>
            <p14:sldId id="474"/>
            <p14:sldId id="478"/>
            <p14:sldId id="475"/>
            <p14:sldId id="476"/>
            <p14:sldId id="460"/>
            <p14:sldId id="455"/>
            <p14:sldId id="456"/>
            <p14:sldId id="459"/>
            <p14:sldId id="472"/>
            <p14:sldId id="421"/>
            <p14:sldId id="400"/>
            <p14:sldId id="261"/>
            <p14:sldId id="388"/>
            <p14:sldId id="435"/>
            <p14:sldId id="482"/>
            <p14:sldId id="436"/>
            <p14:sldId id="483"/>
            <p14:sldId id="481"/>
            <p14:sldId id="479"/>
            <p14:sldId id="45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0DFF"/>
    <a:srgbClr val="00E266"/>
    <a:srgbClr val="00B050"/>
    <a:srgbClr val="37FF91"/>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8" autoAdjust="0"/>
    <p:restoredTop sz="77749" autoAdjust="0"/>
  </p:normalViewPr>
  <p:slideViewPr>
    <p:cSldViewPr snapToGrid="0">
      <p:cViewPr varScale="1">
        <p:scale>
          <a:sx n="57" d="100"/>
          <a:sy n="57" d="100"/>
        </p:scale>
        <p:origin x="1589" y="58"/>
      </p:cViewPr>
      <p:guideLst/>
    </p:cSldViewPr>
  </p:slideViewPr>
  <p:outlineViewPr>
    <p:cViewPr>
      <p:scale>
        <a:sx n="33" d="100"/>
        <a:sy n="33" d="100"/>
      </p:scale>
      <p:origin x="0" y="-365"/>
    </p:cViewPr>
  </p:outlineViewPr>
  <p:notesTextViewPr>
    <p:cViewPr>
      <p:scale>
        <a:sx n="1" d="1"/>
        <a:sy n="1" d="1"/>
      </p:scale>
      <p:origin x="0" y="0"/>
    </p:cViewPr>
  </p:notesTextViewPr>
  <p:sorterViewPr>
    <p:cViewPr>
      <p:scale>
        <a:sx n="100" d="100"/>
        <a:sy n="100" d="100"/>
      </p:scale>
      <p:origin x="0" y="-15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2"/>
            <a:ext cx="2949786" cy="499011"/>
          </a:xfrm>
          <a:prstGeom prst="rect">
            <a:avLst/>
          </a:prstGeom>
        </p:spPr>
        <p:txBody>
          <a:bodyPr vert="horz" lIns="91595" tIns="45798" rIns="91595" bIns="4579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9" y="2"/>
            <a:ext cx="2949786" cy="499011"/>
          </a:xfrm>
          <a:prstGeom prst="rect">
            <a:avLst/>
          </a:prstGeom>
        </p:spPr>
        <p:txBody>
          <a:bodyPr vert="horz" lIns="91595" tIns="45798" rIns="91595" bIns="45798" rtlCol="0"/>
          <a:lstStyle>
            <a:lvl1pPr algn="r">
              <a:defRPr sz="1200"/>
            </a:lvl1pPr>
          </a:lstStyle>
          <a:p>
            <a:fld id="{AE460A88-A7ED-4C75-847D-5A8189190230}" type="datetimeFigureOut">
              <a:rPr kumimoji="1" lang="ja-JP" altLang="en-US" smtClean="0"/>
              <a:t>2025/10/28</a:t>
            </a:fld>
            <a:endParaRPr kumimoji="1" lang="ja-JP" altLang="en-US"/>
          </a:p>
        </p:txBody>
      </p:sp>
      <p:sp>
        <p:nvSpPr>
          <p:cNvPr id="4" name="スライド イメージ プレースホルダー 3"/>
          <p:cNvSpPr>
            <a:spLocks noGrp="1" noRot="1" noChangeAspect="1"/>
          </p:cNvSpPr>
          <p:nvPr>
            <p:ph type="sldImg" idx="2"/>
          </p:nvPr>
        </p:nvSpPr>
        <p:spPr>
          <a:xfrm>
            <a:off x="419100" y="1241425"/>
            <a:ext cx="5969000" cy="3357563"/>
          </a:xfrm>
          <a:prstGeom prst="rect">
            <a:avLst/>
          </a:prstGeom>
          <a:noFill/>
          <a:ln w="12700">
            <a:solidFill>
              <a:prstClr val="black"/>
            </a:solidFill>
          </a:ln>
        </p:spPr>
        <p:txBody>
          <a:bodyPr vert="horz" lIns="91595" tIns="45798" rIns="91595" bIns="45798" rtlCol="0" anchor="ctr"/>
          <a:lstStyle/>
          <a:p>
            <a:endParaRPr lang="ja-JP" altLang="en-US"/>
          </a:p>
        </p:txBody>
      </p:sp>
      <p:sp>
        <p:nvSpPr>
          <p:cNvPr id="5" name="ノート プレースホルダー 4"/>
          <p:cNvSpPr>
            <a:spLocks noGrp="1"/>
          </p:cNvSpPr>
          <p:nvPr>
            <p:ph type="body" sz="quarter" idx="3"/>
          </p:nvPr>
        </p:nvSpPr>
        <p:spPr>
          <a:xfrm>
            <a:off x="680721" y="4786363"/>
            <a:ext cx="5445760" cy="3916115"/>
          </a:xfrm>
          <a:prstGeom prst="rect">
            <a:avLst/>
          </a:prstGeom>
        </p:spPr>
        <p:txBody>
          <a:bodyPr vert="horz" lIns="91595" tIns="45798" rIns="91595" bIns="4579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6679"/>
            <a:ext cx="2949786" cy="499010"/>
          </a:xfrm>
          <a:prstGeom prst="rect">
            <a:avLst/>
          </a:prstGeom>
        </p:spPr>
        <p:txBody>
          <a:bodyPr vert="horz" lIns="91595" tIns="45798" rIns="91595" bIns="4579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9" y="9446679"/>
            <a:ext cx="2949786" cy="499010"/>
          </a:xfrm>
          <a:prstGeom prst="rect">
            <a:avLst/>
          </a:prstGeom>
        </p:spPr>
        <p:txBody>
          <a:bodyPr vert="horz" lIns="91595" tIns="45798" rIns="91595" bIns="45798" rtlCol="0" anchor="b"/>
          <a:lstStyle>
            <a:lvl1pPr algn="r">
              <a:defRPr sz="1200"/>
            </a:lvl1pPr>
          </a:lstStyle>
          <a:p>
            <a:fld id="{3B5B8BF7-29AB-4A62-9DEF-824AF7CED005}" type="slidenum">
              <a:rPr kumimoji="1" lang="ja-JP" altLang="en-US" smtClean="0"/>
              <a:t>‹#›</a:t>
            </a:fld>
            <a:endParaRPr kumimoji="1" lang="ja-JP" altLang="en-US"/>
          </a:p>
        </p:txBody>
      </p:sp>
    </p:spTree>
    <p:extLst>
      <p:ext uri="{BB962C8B-B14F-4D97-AF65-F5344CB8AC3E}">
        <p14:creationId xmlns:p14="http://schemas.microsoft.com/office/powerpoint/2010/main" val="192678449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5954">
              <a:defRPr/>
            </a:pPr>
            <a:endParaRPr kumimoji="1" lang="ja-JP" altLang="en-US" dirty="0"/>
          </a:p>
        </p:txBody>
      </p:sp>
      <p:sp>
        <p:nvSpPr>
          <p:cNvPr id="4" name="スライド番号プレースホルダー 3"/>
          <p:cNvSpPr>
            <a:spLocks noGrp="1"/>
          </p:cNvSpPr>
          <p:nvPr>
            <p:ph type="sldNum" sz="quarter" idx="5"/>
          </p:nvPr>
        </p:nvSpPr>
        <p:spPr/>
        <p:txBody>
          <a:bodyPr/>
          <a:lstStyle/>
          <a:p>
            <a:fld id="{3B5B8BF7-29AB-4A62-9DEF-824AF7CED005}" type="slidenum">
              <a:rPr kumimoji="1" lang="ja-JP" altLang="en-US" smtClean="0"/>
              <a:t>1</a:t>
            </a:fld>
            <a:endParaRPr kumimoji="1" lang="ja-JP" altLang="en-US"/>
          </a:p>
        </p:txBody>
      </p:sp>
    </p:spTree>
    <p:extLst>
      <p:ext uri="{BB962C8B-B14F-4D97-AF65-F5344CB8AC3E}">
        <p14:creationId xmlns:p14="http://schemas.microsoft.com/office/powerpoint/2010/main" val="36101375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5954"/>
            <a:endParaRPr lang="en-US" altLang="ja-JP" dirty="0"/>
          </a:p>
        </p:txBody>
      </p:sp>
      <p:sp>
        <p:nvSpPr>
          <p:cNvPr id="4" name="スライド番号プレースホルダー 3"/>
          <p:cNvSpPr>
            <a:spLocks noGrp="1"/>
          </p:cNvSpPr>
          <p:nvPr>
            <p:ph type="sldNum" sz="quarter" idx="5"/>
          </p:nvPr>
        </p:nvSpPr>
        <p:spPr/>
        <p:txBody>
          <a:bodyPr/>
          <a:lstStyle/>
          <a:p>
            <a:fld id="{3B5B8BF7-29AB-4A62-9DEF-824AF7CED005}" type="slidenum">
              <a:rPr kumimoji="1" lang="ja-JP" altLang="en-US" smtClean="0"/>
              <a:t>10</a:t>
            </a:fld>
            <a:endParaRPr kumimoji="1" lang="ja-JP" altLang="en-US"/>
          </a:p>
        </p:txBody>
      </p:sp>
    </p:spTree>
    <p:extLst>
      <p:ext uri="{BB962C8B-B14F-4D97-AF65-F5344CB8AC3E}">
        <p14:creationId xmlns:p14="http://schemas.microsoft.com/office/powerpoint/2010/main" val="996879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C0A7DD-E8CB-FD4A-47B6-D3455C8AC1F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795F3BD-D429-B545-C150-219004E188B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1B8CEB4-2B3A-6279-3A90-8DB18AD0A73D}"/>
              </a:ext>
            </a:extLst>
          </p:cNvPr>
          <p:cNvSpPr>
            <a:spLocks noGrp="1"/>
          </p:cNvSpPr>
          <p:nvPr>
            <p:ph type="body" idx="1"/>
          </p:nvPr>
        </p:nvSpPr>
        <p:spPr/>
        <p:txBody>
          <a:bodyPr/>
          <a:lstStyle/>
          <a:p>
            <a:endParaRPr lang="ja-JP" altLang="ja-JP" dirty="0"/>
          </a:p>
        </p:txBody>
      </p:sp>
      <p:sp>
        <p:nvSpPr>
          <p:cNvPr id="4" name="スライド番号プレースホルダー 3">
            <a:extLst>
              <a:ext uri="{FF2B5EF4-FFF2-40B4-BE49-F238E27FC236}">
                <a16:creationId xmlns:a16="http://schemas.microsoft.com/office/drawing/2014/main" id="{6D095889-55B1-43CC-2AC7-36B5341E761B}"/>
              </a:ext>
            </a:extLst>
          </p:cNvPr>
          <p:cNvSpPr>
            <a:spLocks noGrp="1"/>
          </p:cNvSpPr>
          <p:nvPr>
            <p:ph type="sldNum" sz="quarter" idx="5"/>
          </p:nvPr>
        </p:nvSpPr>
        <p:spPr/>
        <p:txBody>
          <a:bodyPr/>
          <a:lstStyle/>
          <a:p>
            <a:fld id="{76C9295D-CF09-477D-8AB6-A7819EBE10F4}" type="slidenum">
              <a:rPr kumimoji="1" lang="ja-JP" altLang="en-US" smtClean="0"/>
              <a:t>11</a:t>
            </a:fld>
            <a:endParaRPr kumimoji="1" lang="ja-JP" altLang="en-US"/>
          </a:p>
        </p:txBody>
      </p:sp>
    </p:spTree>
    <p:extLst>
      <p:ext uri="{BB962C8B-B14F-4D97-AF65-F5344CB8AC3E}">
        <p14:creationId xmlns:p14="http://schemas.microsoft.com/office/powerpoint/2010/main" val="33489745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FF0289-2A5D-B4C5-79F2-16C0B5D78C0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7FD60C1-3662-31D2-8480-3786DB532D4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F13F6BC-C99A-B0B4-EA70-A0550ABFA94E}"/>
              </a:ext>
            </a:extLst>
          </p:cNvPr>
          <p:cNvSpPr>
            <a:spLocks noGrp="1"/>
          </p:cNvSpPr>
          <p:nvPr>
            <p:ph type="body" idx="1"/>
          </p:nvPr>
        </p:nvSpPr>
        <p:spPr/>
        <p:txBody>
          <a:bodyPr/>
          <a:lstStyle/>
          <a:p>
            <a:pPr defTabSz="915954"/>
            <a:endParaRPr lang="ja-JP" altLang="ja-JP" dirty="0"/>
          </a:p>
        </p:txBody>
      </p:sp>
      <p:sp>
        <p:nvSpPr>
          <p:cNvPr id="4" name="スライド番号プレースホルダー 3">
            <a:extLst>
              <a:ext uri="{FF2B5EF4-FFF2-40B4-BE49-F238E27FC236}">
                <a16:creationId xmlns:a16="http://schemas.microsoft.com/office/drawing/2014/main" id="{840931A3-3687-B0CE-EA5E-8A98C0E9F530}"/>
              </a:ext>
            </a:extLst>
          </p:cNvPr>
          <p:cNvSpPr>
            <a:spLocks noGrp="1"/>
          </p:cNvSpPr>
          <p:nvPr>
            <p:ph type="sldNum" sz="quarter" idx="5"/>
          </p:nvPr>
        </p:nvSpPr>
        <p:spPr/>
        <p:txBody>
          <a:bodyPr/>
          <a:lstStyle/>
          <a:p>
            <a:fld id="{76C9295D-CF09-477D-8AB6-A7819EBE10F4}" type="slidenum">
              <a:rPr kumimoji="1" lang="ja-JP" altLang="en-US" smtClean="0"/>
              <a:t>12</a:t>
            </a:fld>
            <a:endParaRPr kumimoji="1" lang="ja-JP" altLang="en-US"/>
          </a:p>
        </p:txBody>
      </p:sp>
    </p:spTree>
    <p:extLst>
      <p:ext uri="{BB962C8B-B14F-4D97-AF65-F5344CB8AC3E}">
        <p14:creationId xmlns:p14="http://schemas.microsoft.com/office/powerpoint/2010/main" val="11387919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ja-JP" dirty="0"/>
          </a:p>
        </p:txBody>
      </p:sp>
      <p:sp>
        <p:nvSpPr>
          <p:cNvPr id="4" name="スライド番号プレースホルダー 3"/>
          <p:cNvSpPr>
            <a:spLocks noGrp="1"/>
          </p:cNvSpPr>
          <p:nvPr>
            <p:ph type="sldNum" sz="quarter" idx="5"/>
          </p:nvPr>
        </p:nvSpPr>
        <p:spPr/>
        <p:txBody>
          <a:bodyPr/>
          <a:lstStyle/>
          <a:p>
            <a:fld id="{3B5B8BF7-29AB-4A62-9DEF-824AF7CED005}" type="slidenum">
              <a:rPr kumimoji="1" lang="ja-JP" altLang="en-US" smtClean="0"/>
              <a:t>13</a:t>
            </a:fld>
            <a:endParaRPr kumimoji="1" lang="ja-JP" altLang="en-US"/>
          </a:p>
        </p:txBody>
      </p:sp>
    </p:spTree>
    <p:extLst>
      <p:ext uri="{BB962C8B-B14F-4D97-AF65-F5344CB8AC3E}">
        <p14:creationId xmlns:p14="http://schemas.microsoft.com/office/powerpoint/2010/main" val="24021725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ja-JP" dirty="0"/>
          </a:p>
        </p:txBody>
      </p:sp>
      <p:sp>
        <p:nvSpPr>
          <p:cNvPr id="4" name="スライド番号プレースホルダー 3"/>
          <p:cNvSpPr>
            <a:spLocks noGrp="1"/>
          </p:cNvSpPr>
          <p:nvPr>
            <p:ph type="sldNum" sz="quarter" idx="5"/>
          </p:nvPr>
        </p:nvSpPr>
        <p:spPr/>
        <p:txBody>
          <a:bodyPr/>
          <a:lstStyle/>
          <a:p>
            <a:fld id="{3B5B8BF7-29AB-4A62-9DEF-824AF7CED005}" type="slidenum">
              <a:rPr kumimoji="1" lang="ja-JP" altLang="en-US" smtClean="0"/>
              <a:t>14</a:t>
            </a:fld>
            <a:endParaRPr kumimoji="1" lang="ja-JP" altLang="en-US"/>
          </a:p>
        </p:txBody>
      </p:sp>
    </p:spTree>
    <p:extLst>
      <p:ext uri="{BB962C8B-B14F-4D97-AF65-F5344CB8AC3E}">
        <p14:creationId xmlns:p14="http://schemas.microsoft.com/office/powerpoint/2010/main" val="33306179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ja-JP" dirty="0"/>
          </a:p>
        </p:txBody>
      </p:sp>
      <p:sp>
        <p:nvSpPr>
          <p:cNvPr id="4" name="スライド番号プレースホルダー 3"/>
          <p:cNvSpPr>
            <a:spLocks noGrp="1"/>
          </p:cNvSpPr>
          <p:nvPr>
            <p:ph type="sldNum" sz="quarter" idx="5"/>
          </p:nvPr>
        </p:nvSpPr>
        <p:spPr/>
        <p:txBody>
          <a:bodyPr/>
          <a:lstStyle/>
          <a:p>
            <a:fld id="{3B5B8BF7-29AB-4A62-9DEF-824AF7CED005}" type="slidenum">
              <a:rPr kumimoji="1" lang="ja-JP" altLang="en-US" smtClean="0"/>
              <a:t>15</a:t>
            </a:fld>
            <a:endParaRPr kumimoji="1" lang="ja-JP" altLang="en-US"/>
          </a:p>
        </p:txBody>
      </p:sp>
    </p:spTree>
    <p:extLst>
      <p:ext uri="{BB962C8B-B14F-4D97-AF65-F5344CB8AC3E}">
        <p14:creationId xmlns:p14="http://schemas.microsoft.com/office/powerpoint/2010/main" val="21876685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3B5B8BF7-29AB-4A62-9DEF-824AF7CED005}" type="slidenum">
              <a:rPr kumimoji="1" lang="ja-JP" altLang="en-US" smtClean="0"/>
              <a:t>16</a:t>
            </a:fld>
            <a:endParaRPr kumimoji="1" lang="ja-JP" altLang="en-US"/>
          </a:p>
        </p:txBody>
      </p:sp>
    </p:spTree>
    <p:extLst>
      <p:ext uri="{BB962C8B-B14F-4D97-AF65-F5344CB8AC3E}">
        <p14:creationId xmlns:p14="http://schemas.microsoft.com/office/powerpoint/2010/main" val="37387842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ja-JP" dirty="0"/>
          </a:p>
        </p:txBody>
      </p:sp>
      <p:sp>
        <p:nvSpPr>
          <p:cNvPr id="4" name="スライド番号プレースホルダー 3"/>
          <p:cNvSpPr>
            <a:spLocks noGrp="1"/>
          </p:cNvSpPr>
          <p:nvPr>
            <p:ph type="sldNum" sz="quarter" idx="5"/>
          </p:nvPr>
        </p:nvSpPr>
        <p:spPr/>
        <p:txBody>
          <a:bodyPr/>
          <a:lstStyle/>
          <a:p>
            <a:fld id="{3B5B8BF7-29AB-4A62-9DEF-824AF7CED005}" type="slidenum">
              <a:rPr kumimoji="1" lang="ja-JP" altLang="en-US" smtClean="0"/>
              <a:t>17</a:t>
            </a:fld>
            <a:endParaRPr kumimoji="1" lang="ja-JP" altLang="en-US"/>
          </a:p>
        </p:txBody>
      </p:sp>
    </p:spTree>
    <p:extLst>
      <p:ext uri="{BB962C8B-B14F-4D97-AF65-F5344CB8AC3E}">
        <p14:creationId xmlns:p14="http://schemas.microsoft.com/office/powerpoint/2010/main" val="24599486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ja-JP" dirty="0"/>
          </a:p>
        </p:txBody>
      </p:sp>
      <p:sp>
        <p:nvSpPr>
          <p:cNvPr id="4" name="スライド番号プレースホルダー 3"/>
          <p:cNvSpPr>
            <a:spLocks noGrp="1"/>
          </p:cNvSpPr>
          <p:nvPr>
            <p:ph type="sldNum" sz="quarter" idx="5"/>
          </p:nvPr>
        </p:nvSpPr>
        <p:spPr/>
        <p:txBody>
          <a:bodyPr/>
          <a:lstStyle/>
          <a:p>
            <a:fld id="{D530C797-4048-4249-886F-7F987CDBD848}" type="slidenum">
              <a:rPr kumimoji="1" lang="ja-JP" altLang="en-US" smtClean="0"/>
              <a:t>18</a:t>
            </a:fld>
            <a:endParaRPr kumimoji="1" lang="ja-JP" altLang="en-US"/>
          </a:p>
        </p:txBody>
      </p:sp>
    </p:spTree>
    <p:extLst>
      <p:ext uri="{BB962C8B-B14F-4D97-AF65-F5344CB8AC3E}">
        <p14:creationId xmlns:p14="http://schemas.microsoft.com/office/powerpoint/2010/main" val="35279324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ja-JP" dirty="0"/>
          </a:p>
        </p:txBody>
      </p:sp>
      <p:sp>
        <p:nvSpPr>
          <p:cNvPr id="4" name="スライド番号プレースホルダー 3"/>
          <p:cNvSpPr>
            <a:spLocks noGrp="1"/>
          </p:cNvSpPr>
          <p:nvPr>
            <p:ph type="sldNum" sz="quarter" idx="5"/>
          </p:nvPr>
        </p:nvSpPr>
        <p:spPr/>
        <p:txBody>
          <a:bodyPr/>
          <a:lstStyle/>
          <a:p>
            <a:fld id="{76C9295D-CF09-477D-8AB6-A7819EBE10F4}" type="slidenum">
              <a:rPr kumimoji="1" lang="ja-JP" altLang="en-US" smtClean="0"/>
              <a:t>19</a:t>
            </a:fld>
            <a:endParaRPr kumimoji="1" lang="ja-JP" altLang="en-US"/>
          </a:p>
        </p:txBody>
      </p:sp>
    </p:spTree>
    <p:extLst>
      <p:ext uri="{BB962C8B-B14F-4D97-AF65-F5344CB8AC3E}">
        <p14:creationId xmlns:p14="http://schemas.microsoft.com/office/powerpoint/2010/main" val="2647304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ja-JP" dirty="0"/>
          </a:p>
        </p:txBody>
      </p:sp>
      <p:sp>
        <p:nvSpPr>
          <p:cNvPr id="4" name="スライド番号プレースホルダー 3"/>
          <p:cNvSpPr>
            <a:spLocks noGrp="1"/>
          </p:cNvSpPr>
          <p:nvPr>
            <p:ph type="sldNum" sz="quarter" idx="5"/>
          </p:nvPr>
        </p:nvSpPr>
        <p:spPr/>
        <p:txBody>
          <a:bodyPr/>
          <a:lstStyle/>
          <a:p>
            <a:fld id="{3B5B8BF7-29AB-4A62-9DEF-824AF7CED005}" type="slidenum">
              <a:rPr kumimoji="1" lang="ja-JP" altLang="en-US" smtClean="0"/>
              <a:t>2</a:t>
            </a:fld>
            <a:endParaRPr kumimoji="1" lang="ja-JP" altLang="en-US"/>
          </a:p>
        </p:txBody>
      </p:sp>
    </p:spTree>
    <p:extLst>
      <p:ext uri="{BB962C8B-B14F-4D97-AF65-F5344CB8AC3E}">
        <p14:creationId xmlns:p14="http://schemas.microsoft.com/office/powerpoint/2010/main" val="39646075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ja-JP" dirty="0"/>
          </a:p>
        </p:txBody>
      </p:sp>
      <p:sp>
        <p:nvSpPr>
          <p:cNvPr id="4" name="スライド番号プレースホルダー 3"/>
          <p:cNvSpPr>
            <a:spLocks noGrp="1"/>
          </p:cNvSpPr>
          <p:nvPr>
            <p:ph type="sldNum" sz="quarter" idx="5"/>
          </p:nvPr>
        </p:nvSpPr>
        <p:spPr/>
        <p:txBody>
          <a:bodyPr/>
          <a:lstStyle/>
          <a:p>
            <a:fld id="{845BD2AA-352D-4180-8913-E14AF4E69198}" type="slidenum">
              <a:rPr kumimoji="1" lang="ja-JP" altLang="en-US" smtClean="0"/>
              <a:t>20</a:t>
            </a:fld>
            <a:endParaRPr kumimoji="1" lang="ja-JP" altLang="en-US"/>
          </a:p>
        </p:txBody>
      </p:sp>
    </p:spTree>
    <p:extLst>
      <p:ext uri="{BB962C8B-B14F-4D97-AF65-F5344CB8AC3E}">
        <p14:creationId xmlns:p14="http://schemas.microsoft.com/office/powerpoint/2010/main" val="37382284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ja-JP" dirty="0"/>
          </a:p>
        </p:txBody>
      </p:sp>
      <p:sp>
        <p:nvSpPr>
          <p:cNvPr id="4" name="スライド番号プレースホルダー 3"/>
          <p:cNvSpPr>
            <a:spLocks noGrp="1"/>
          </p:cNvSpPr>
          <p:nvPr>
            <p:ph type="sldNum" sz="quarter" idx="5"/>
          </p:nvPr>
        </p:nvSpPr>
        <p:spPr/>
        <p:txBody>
          <a:bodyPr/>
          <a:lstStyle/>
          <a:p>
            <a:fld id="{845BD2AA-352D-4180-8913-E14AF4E69198}" type="slidenum">
              <a:rPr kumimoji="1" lang="ja-JP" altLang="en-US" smtClean="0"/>
              <a:t>21</a:t>
            </a:fld>
            <a:endParaRPr kumimoji="1" lang="ja-JP" altLang="en-US"/>
          </a:p>
        </p:txBody>
      </p:sp>
    </p:spTree>
    <p:extLst>
      <p:ext uri="{BB962C8B-B14F-4D97-AF65-F5344CB8AC3E}">
        <p14:creationId xmlns:p14="http://schemas.microsoft.com/office/powerpoint/2010/main" val="26309328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ja-JP" dirty="0"/>
          </a:p>
        </p:txBody>
      </p:sp>
      <p:sp>
        <p:nvSpPr>
          <p:cNvPr id="4" name="スライド番号プレースホルダー 3"/>
          <p:cNvSpPr>
            <a:spLocks noGrp="1"/>
          </p:cNvSpPr>
          <p:nvPr>
            <p:ph type="sldNum" sz="quarter" idx="5"/>
          </p:nvPr>
        </p:nvSpPr>
        <p:spPr/>
        <p:txBody>
          <a:bodyPr/>
          <a:lstStyle/>
          <a:p>
            <a:fld id="{D530C797-4048-4249-886F-7F987CDBD848}" type="slidenum">
              <a:rPr kumimoji="1" lang="ja-JP" altLang="en-US" smtClean="0"/>
              <a:t>22</a:t>
            </a:fld>
            <a:endParaRPr kumimoji="1" lang="ja-JP" altLang="en-US"/>
          </a:p>
        </p:txBody>
      </p:sp>
    </p:spTree>
    <p:extLst>
      <p:ext uri="{BB962C8B-B14F-4D97-AF65-F5344CB8AC3E}">
        <p14:creationId xmlns:p14="http://schemas.microsoft.com/office/powerpoint/2010/main" val="21271347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ja-JP" dirty="0"/>
          </a:p>
        </p:txBody>
      </p:sp>
      <p:sp>
        <p:nvSpPr>
          <p:cNvPr id="4" name="スライド番号プレースホルダー 3"/>
          <p:cNvSpPr>
            <a:spLocks noGrp="1"/>
          </p:cNvSpPr>
          <p:nvPr>
            <p:ph type="sldNum" sz="quarter" idx="5"/>
          </p:nvPr>
        </p:nvSpPr>
        <p:spPr/>
        <p:txBody>
          <a:bodyPr/>
          <a:lstStyle/>
          <a:p>
            <a:fld id="{845BD2AA-352D-4180-8913-E14AF4E69198}" type="slidenum">
              <a:rPr kumimoji="1" lang="ja-JP" altLang="en-US" smtClean="0"/>
              <a:t>23</a:t>
            </a:fld>
            <a:endParaRPr kumimoji="1" lang="ja-JP" altLang="en-US"/>
          </a:p>
        </p:txBody>
      </p:sp>
    </p:spTree>
    <p:extLst>
      <p:ext uri="{BB962C8B-B14F-4D97-AF65-F5344CB8AC3E}">
        <p14:creationId xmlns:p14="http://schemas.microsoft.com/office/powerpoint/2010/main" val="38533446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D530C797-4048-4249-886F-7F987CDBD848}" type="slidenum">
              <a:rPr kumimoji="1" lang="ja-JP" altLang="en-US" smtClean="0"/>
              <a:t>24</a:t>
            </a:fld>
            <a:endParaRPr kumimoji="1" lang="ja-JP" altLang="en-US"/>
          </a:p>
        </p:txBody>
      </p:sp>
    </p:spTree>
    <p:extLst>
      <p:ext uri="{BB962C8B-B14F-4D97-AF65-F5344CB8AC3E}">
        <p14:creationId xmlns:p14="http://schemas.microsoft.com/office/powerpoint/2010/main" val="16247650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ja-JP" dirty="0"/>
          </a:p>
        </p:txBody>
      </p:sp>
      <p:sp>
        <p:nvSpPr>
          <p:cNvPr id="4" name="スライド番号プレースホルダー 3"/>
          <p:cNvSpPr>
            <a:spLocks noGrp="1"/>
          </p:cNvSpPr>
          <p:nvPr>
            <p:ph type="sldNum" sz="quarter" idx="5"/>
          </p:nvPr>
        </p:nvSpPr>
        <p:spPr/>
        <p:txBody>
          <a:bodyPr/>
          <a:lstStyle/>
          <a:p>
            <a:fld id="{D530C797-4048-4249-886F-7F987CDBD848}" type="slidenum">
              <a:rPr kumimoji="1" lang="ja-JP" altLang="en-US" smtClean="0"/>
              <a:t>25</a:t>
            </a:fld>
            <a:endParaRPr kumimoji="1" lang="ja-JP" altLang="en-US"/>
          </a:p>
        </p:txBody>
      </p:sp>
    </p:spTree>
    <p:extLst>
      <p:ext uri="{BB962C8B-B14F-4D97-AF65-F5344CB8AC3E}">
        <p14:creationId xmlns:p14="http://schemas.microsoft.com/office/powerpoint/2010/main" val="6533067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ja-JP" dirty="0"/>
          </a:p>
        </p:txBody>
      </p:sp>
      <p:sp>
        <p:nvSpPr>
          <p:cNvPr id="4" name="スライド番号プレースホルダー 3"/>
          <p:cNvSpPr>
            <a:spLocks noGrp="1"/>
          </p:cNvSpPr>
          <p:nvPr>
            <p:ph type="sldNum" sz="quarter" idx="5"/>
          </p:nvPr>
        </p:nvSpPr>
        <p:spPr/>
        <p:txBody>
          <a:bodyPr/>
          <a:lstStyle/>
          <a:p>
            <a:fld id="{3B5B8BF7-29AB-4A62-9DEF-824AF7CED005}" type="slidenum">
              <a:rPr kumimoji="1" lang="ja-JP" altLang="en-US" smtClean="0"/>
              <a:t>28</a:t>
            </a:fld>
            <a:endParaRPr kumimoji="1" lang="ja-JP" altLang="en-US"/>
          </a:p>
        </p:txBody>
      </p:sp>
    </p:spTree>
    <p:extLst>
      <p:ext uri="{BB962C8B-B14F-4D97-AF65-F5344CB8AC3E}">
        <p14:creationId xmlns:p14="http://schemas.microsoft.com/office/powerpoint/2010/main" val="819467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ja-JP" dirty="0"/>
          </a:p>
        </p:txBody>
      </p:sp>
      <p:sp>
        <p:nvSpPr>
          <p:cNvPr id="4" name="スライド番号プレースホルダー 3"/>
          <p:cNvSpPr>
            <a:spLocks noGrp="1"/>
          </p:cNvSpPr>
          <p:nvPr>
            <p:ph type="sldNum" sz="quarter" idx="5"/>
          </p:nvPr>
        </p:nvSpPr>
        <p:spPr/>
        <p:txBody>
          <a:bodyPr/>
          <a:lstStyle/>
          <a:p>
            <a:fld id="{3B5B8BF7-29AB-4A62-9DEF-824AF7CED005}" type="slidenum">
              <a:rPr kumimoji="1" lang="ja-JP" altLang="en-US" smtClean="0"/>
              <a:t>3</a:t>
            </a:fld>
            <a:endParaRPr kumimoji="1" lang="ja-JP" altLang="en-US"/>
          </a:p>
        </p:txBody>
      </p:sp>
    </p:spTree>
    <p:extLst>
      <p:ext uri="{BB962C8B-B14F-4D97-AF65-F5344CB8AC3E}">
        <p14:creationId xmlns:p14="http://schemas.microsoft.com/office/powerpoint/2010/main" val="11062295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5954"/>
            <a:endParaRPr lang="ja-JP" altLang="ja-JP" dirty="0"/>
          </a:p>
        </p:txBody>
      </p:sp>
      <p:sp>
        <p:nvSpPr>
          <p:cNvPr id="4" name="スライド番号プレースホルダー 3"/>
          <p:cNvSpPr>
            <a:spLocks noGrp="1"/>
          </p:cNvSpPr>
          <p:nvPr>
            <p:ph type="sldNum" sz="quarter" idx="5"/>
          </p:nvPr>
        </p:nvSpPr>
        <p:spPr/>
        <p:txBody>
          <a:bodyPr/>
          <a:lstStyle/>
          <a:p>
            <a:fld id="{3B5B8BF7-29AB-4A62-9DEF-824AF7CED005}" type="slidenum">
              <a:rPr kumimoji="1" lang="ja-JP" altLang="en-US" smtClean="0"/>
              <a:t>4</a:t>
            </a:fld>
            <a:endParaRPr kumimoji="1" lang="ja-JP" altLang="en-US"/>
          </a:p>
        </p:txBody>
      </p:sp>
    </p:spTree>
    <p:extLst>
      <p:ext uri="{BB962C8B-B14F-4D97-AF65-F5344CB8AC3E}">
        <p14:creationId xmlns:p14="http://schemas.microsoft.com/office/powerpoint/2010/main" val="27368834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3B5B8BF7-29AB-4A62-9DEF-824AF7CED005}" type="slidenum">
              <a:rPr kumimoji="1" lang="ja-JP" altLang="en-US" smtClean="0"/>
              <a:t>5</a:t>
            </a:fld>
            <a:endParaRPr kumimoji="1" lang="ja-JP" altLang="en-US"/>
          </a:p>
        </p:txBody>
      </p:sp>
    </p:spTree>
    <p:extLst>
      <p:ext uri="{BB962C8B-B14F-4D97-AF65-F5344CB8AC3E}">
        <p14:creationId xmlns:p14="http://schemas.microsoft.com/office/powerpoint/2010/main" val="37098877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ja-JP" dirty="0"/>
          </a:p>
        </p:txBody>
      </p:sp>
      <p:sp>
        <p:nvSpPr>
          <p:cNvPr id="4" name="スライド番号プレースホルダー 3"/>
          <p:cNvSpPr>
            <a:spLocks noGrp="1"/>
          </p:cNvSpPr>
          <p:nvPr>
            <p:ph type="sldNum" sz="quarter" idx="5"/>
          </p:nvPr>
        </p:nvSpPr>
        <p:spPr/>
        <p:txBody>
          <a:bodyPr/>
          <a:lstStyle/>
          <a:p>
            <a:fld id="{3B5B8BF7-29AB-4A62-9DEF-824AF7CED005}" type="slidenum">
              <a:rPr kumimoji="1" lang="ja-JP" altLang="en-US" smtClean="0"/>
              <a:t>6</a:t>
            </a:fld>
            <a:endParaRPr kumimoji="1" lang="ja-JP" altLang="en-US"/>
          </a:p>
        </p:txBody>
      </p:sp>
    </p:spTree>
    <p:extLst>
      <p:ext uri="{BB962C8B-B14F-4D97-AF65-F5344CB8AC3E}">
        <p14:creationId xmlns:p14="http://schemas.microsoft.com/office/powerpoint/2010/main" val="34235339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3B5B8BF7-29AB-4A62-9DEF-824AF7CED005}" type="slidenum">
              <a:rPr kumimoji="1" lang="ja-JP" altLang="en-US" smtClean="0"/>
              <a:t>7</a:t>
            </a:fld>
            <a:endParaRPr kumimoji="1" lang="ja-JP" altLang="en-US"/>
          </a:p>
        </p:txBody>
      </p:sp>
    </p:spTree>
    <p:extLst>
      <p:ext uri="{BB962C8B-B14F-4D97-AF65-F5344CB8AC3E}">
        <p14:creationId xmlns:p14="http://schemas.microsoft.com/office/powerpoint/2010/main" val="10758016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512765-CB71-E49F-08FE-C5425396F72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B25E4D3-3980-FCF4-683D-10A2A2736D5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42CE0AF-18CB-D7D8-8F82-48AD195B6AFB}"/>
              </a:ext>
            </a:extLst>
          </p:cNvPr>
          <p:cNvSpPr>
            <a:spLocks noGrp="1"/>
          </p:cNvSpPr>
          <p:nvPr>
            <p:ph type="body" idx="1"/>
          </p:nvPr>
        </p:nvSpPr>
        <p:spPr/>
        <p:txBody>
          <a:bodyPr/>
          <a:lstStyle/>
          <a:p>
            <a:endParaRPr lang="en-US" altLang="ja-JP" dirty="0">
              <a:effectLst/>
            </a:endParaRPr>
          </a:p>
        </p:txBody>
      </p:sp>
      <p:sp>
        <p:nvSpPr>
          <p:cNvPr id="4" name="スライド番号プレースホルダー 3">
            <a:extLst>
              <a:ext uri="{FF2B5EF4-FFF2-40B4-BE49-F238E27FC236}">
                <a16:creationId xmlns:a16="http://schemas.microsoft.com/office/drawing/2014/main" id="{D1D60612-DC22-6926-633F-C88D37628E75}"/>
              </a:ext>
            </a:extLst>
          </p:cNvPr>
          <p:cNvSpPr>
            <a:spLocks noGrp="1"/>
          </p:cNvSpPr>
          <p:nvPr>
            <p:ph type="sldNum" sz="quarter" idx="5"/>
          </p:nvPr>
        </p:nvSpPr>
        <p:spPr/>
        <p:txBody>
          <a:bodyPr/>
          <a:lstStyle/>
          <a:p>
            <a:fld id="{D530C797-4048-4249-886F-7F987CDBD848}" type="slidenum">
              <a:rPr kumimoji="1" lang="ja-JP" altLang="en-US" smtClean="0"/>
              <a:t>8</a:t>
            </a:fld>
            <a:endParaRPr kumimoji="1" lang="ja-JP" altLang="en-US"/>
          </a:p>
        </p:txBody>
      </p:sp>
    </p:spTree>
    <p:extLst>
      <p:ext uri="{BB962C8B-B14F-4D97-AF65-F5344CB8AC3E}">
        <p14:creationId xmlns:p14="http://schemas.microsoft.com/office/powerpoint/2010/main" val="3585066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11B3A1-E9D0-CCBE-8C26-0DB3C4BBC81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4D43374-0FA7-0CF6-1683-FE28923EF3A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FB655DC-396D-8550-8CC5-AB3D3955846C}"/>
              </a:ext>
            </a:extLst>
          </p:cNvPr>
          <p:cNvSpPr>
            <a:spLocks noGrp="1"/>
          </p:cNvSpPr>
          <p:nvPr>
            <p:ph type="body" idx="1"/>
          </p:nvPr>
        </p:nvSpPr>
        <p:spPr/>
        <p:txBody>
          <a:bodyPr/>
          <a:lstStyle/>
          <a:p>
            <a:endParaRPr lang="ja-JP" altLang="ja-JP" dirty="0"/>
          </a:p>
        </p:txBody>
      </p:sp>
      <p:sp>
        <p:nvSpPr>
          <p:cNvPr id="4" name="スライド番号プレースホルダー 3">
            <a:extLst>
              <a:ext uri="{FF2B5EF4-FFF2-40B4-BE49-F238E27FC236}">
                <a16:creationId xmlns:a16="http://schemas.microsoft.com/office/drawing/2014/main" id="{F5F76890-5BDE-27F6-87F5-989B3BAB6722}"/>
              </a:ext>
            </a:extLst>
          </p:cNvPr>
          <p:cNvSpPr>
            <a:spLocks noGrp="1"/>
          </p:cNvSpPr>
          <p:nvPr>
            <p:ph type="sldNum" sz="quarter" idx="5"/>
          </p:nvPr>
        </p:nvSpPr>
        <p:spPr/>
        <p:txBody>
          <a:bodyPr/>
          <a:lstStyle/>
          <a:p>
            <a:fld id="{D530C797-4048-4249-886F-7F987CDBD848}" type="slidenum">
              <a:rPr kumimoji="1" lang="ja-JP" altLang="en-US" smtClean="0"/>
              <a:t>9</a:t>
            </a:fld>
            <a:endParaRPr kumimoji="1" lang="ja-JP" altLang="en-US"/>
          </a:p>
        </p:txBody>
      </p:sp>
    </p:spTree>
    <p:extLst>
      <p:ext uri="{BB962C8B-B14F-4D97-AF65-F5344CB8AC3E}">
        <p14:creationId xmlns:p14="http://schemas.microsoft.com/office/powerpoint/2010/main" val="4283332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im-Exp_タイトル スライド">
    <p:spTree>
      <p:nvGrpSpPr>
        <p:cNvPr id="1" name=""/>
        <p:cNvGrpSpPr/>
        <p:nvPr/>
      </p:nvGrpSpPr>
      <p:grpSpPr>
        <a:xfrm>
          <a:off x="0" y="0"/>
          <a:ext cx="0" cy="0"/>
          <a:chOff x="0" y="0"/>
          <a:chExt cx="0" cy="0"/>
        </a:xfrm>
      </p:grpSpPr>
      <p:sp>
        <p:nvSpPr>
          <p:cNvPr id="10" name="直角三角形 9">
            <a:extLst>
              <a:ext uri="{FF2B5EF4-FFF2-40B4-BE49-F238E27FC236}">
                <a16:creationId xmlns:a16="http://schemas.microsoft.com/office/drawing/2014/main" id="{B892D2D5-A0CF-0B4D-715C-BBF16461298A}"/>
              </a:ext>
            </a:extLst>
          </p:cNvPr>
          <p:cNvSpPr/>
          <p:nvPr/>
        </p:nvSpPr>
        <p:spPr>
          <a:xfrm flipH="1">
            <a:off x="11304406" y="5970406"/>
            <a:ext cx="887594" cy="887594"/>
          </a:xfrm>
          <a:prstGeom prst="rtTriangle">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2" name="正方形/長方形 11">
            <a:extLst>
              <a:ext uri="{FF2B5EF4-FFF2-40B4-BE49-F238E27FC236}">
                <a16:creationId xmlns:a16="http://schemas.microsoft.com/office/drawing/2014/main" id="{D96117F1-C52C-9896-A2E9-153F6D813BA7}"/>
              </a:ext>
            </a:extLst>
          </p:cNvPr>
          <p:cNvSpPr/>
          <p:nvPr/>
        </p:nvSpPr>
        <p:spPr>
          <a:xfrm>
            <a:off x="1241" y="0"/>
            <a:ext cx="2844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3" name="正方形/長方形 12">
            <a:extLst>
              <a:ext uri="{FF2B5EF4-FFF2-40B4-BE49-F238E27FC236}">
                <a16:creationId xmlns:a16="http://schemas.microsoft.com/office/drawing/2014/main" id="{0E3B9215-7057-C20E-9939-C5D98B1B4AF5}"/>
              </a:ext>
            </a:extLst>
          </p:cNvPr>
          <p:cNvSpPr/>
          <p:nvPr/>
        </p:nvSpPr>
        <p:spPr>
          <a:xfrm>
            <a:off x="285641" y="0"/>
            <a:ext cx="284400" cy="6858000"/>
          </a:xfrm>
          <a:prstGeom prst="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6" name="直角三角形 15">
            <a:extLst>
              <a:ext uri="{FF2B5EF4-FFF2-40B4-BE49-F238E27FC236}">
                <a16:creationId xmlns:a16="http://schemas.microsoft.com/office/drawing/2014/main" id="{99A75B2A-CA07-70A2-634B-6D352F7066C0}"/>
              </a:ext>
            </a:extLst>
          </p:cNvPr>
          <p:cNvSpPr/>
          <p:nvPr/>
        </p:nvSpPr>
        <p:spPr>
          <a:xfrm flipH="1">
            <a:off x="11472963" y="6138962"/>
            <a:ext cx="719037" cy="719037"/>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 name="タイトル 1">
            <a:extLst>
              <a:ext uri="{FF2B5EF4-FFF2-40B4-BE49-F238E27FC236}">
                <a16:creationId xmlns:a16="http://schemas.microsoft.com/office/drawing/2014/main" id="{C6517854-15FE-4933-ADFC-E1833494FCEA}"/>
              </a:ext>
            </a:extLst>
          </p:cNvPr>
          <p:cNvSpPr>
            <a:spLocks noGrp="1"/>
          </p:cNvSpPr>
          <p:nvPr>
            <p:ph type="ctrTitle"/>
          </p:nvPr>
        </p:nvSpPr>
        <p:spPr>
          <a:xfrm>
            <a:off x="1524000" y="1122363"/>
            <a:ext cx="9144000" cy="2387600"/>
          </a:xfrm>
          <a:prstGeom prst="rect">
            <a:avLst/>
          </a:prstGeom>
        </p:spPr>
        <p:txBody>
          <a:bodyPr anchor="b"/>
          <a:lstStyle>
            <a:lvl1pPr algn="ctr">
              <a:defRPr sz="4500" baseline="0">
                <a:latin typeface="Segoe UI Light" panose="020B0502040204020203" pitchFamily="34" charset="0"/>
                <a:cs typeface="Segoe UI" panose="020B0502040204020203" pitchFamily="34" charset="0"/>
              </a:defRPr>
            </a:lvl1pPr>
          </a:lstStyle>
          <a:p>
            <a:r>
              <a:rPr kumimoji="1" lang="ja-JP" altLang="en-US"/>
              <a:t>マスター タイトルの書式設定</a:t>
            </a:r>
            <a:endParaRPr kumimoji="1" lang="ja-JP" altLang="en-US" dirty="0"/>
          </a:p>
        </p:txBody>
      </p:sp>
      <p:sp>
        <p:nvSpPr>
          <p:cNvPr id="3" name="字幕 2">
            <a:extLst>
              <a:ext uri="{FF2B5EF4-FFF2-40B4-BE49-F238E27FC236}">
                <a16:creationId xmlns:a16="http://schemas.microsoft.com/office/drawing/2014/main" id="{F77C01C0-25E2-44B3-849F-5F255F7D848C}"/>
              </a:ext>
            </a:extLst>
          </p:cNvPr>
          <p:cNvSpPr>
            <a:spLocks noGrp="1"/>
          </p:cNvSpPr>
          <p:nvPr>
            <p:ph type="subTitle" idx="1"/>
          </p:nvPr>
        </p:nvSpPr>
        <p:spPr>
          <a:xfrm>
            <a:off x="1524000" y="3602038"/>
            <a:ext cx="9144000" cy="1655762"/>
          </a:xfrm>
        </p:spPr>
        <p:txBody>
          <a:bodyPr>
            <a:normAutofit/>
          </a:bodyPr>
          <a:lstStyle>
            <a:lvl1pPr marL="0" indent="0" algn="ctr">
              <a:buNone/>
              <a:defRPr sz="2800">
                <a:latin typeface="Segoe UI" panose="020B0502040204020203" pitchFamily="34" charset="0"/>
                <a:cs typeface="Segoe UI" panose="020B0502040204020203"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endParaRPr kumimoji="1" lang="ja-JP" altLang="en-US" dirty="0"/>
          </a:p>
        </p:txBody>
      </p:sp>
      <p:sp>
        <p:nvSpPr>
          <p:cNvPr id="4" name="日付プレースホルダー 3">
            <a:extLst>
              <a:ext uri="{FF2B5EF4-FFF2-40B4-BE49-F238E27FC236}">
                <a16:creationId xmlns:a16="http://schemas.microsoft.com/office/drawing/2014/main" id="{D25C7DD3-245E-4DEC-B008-A755C71C5CBE}"/>
              </a:ext>
            </a:extLst>
          </p:cNvPr>
          <p:cNvSpPr>
            <a:spLocks noGrp="1"/>
          </p:cNvSpPr>
          <p:nvPr>
            <p:ph type="dt" sz="half" idx="10"/>
          </p:nvPr>
        </p:nvSpPr>
        <p:spPr/>
        <p:txBody>
          <a:bodyPr/>
          <a:lstStyle/>
          <a:p>
            <a:fld id="{527DC4E0-76ED-4C76-8EBD-1B835DE18D3E}" type="datetime1">
              <a:rPr kumimoji="1" lang="ja-JP" altLang="en-US" smtClean="0"/>
              <a:t>2025/10/28</a:t>
            </a:fld>
            <a:endParaRPr kumimoji="1" lang="ja-JP" altLang="en-US"/>
          </a:p>
        </p:txBody>
      </p:sp>
      <p:sp>
        <p:nvSpPr>
          <p:cNvPr id="5" name="フッター プレースホルダー 4">
            <a:extLst>
              <a:ext uri="{FF2B5EF4-FFF2-40B4-BE49-F238E27FC236}">
                <a16:creationId xmlns:a16="http://schemas.microsoft.com/office/drawing/2014/main" id="{AB09C736-E719-43E2-A403-16F821F8BA2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6EBC1F8-900F-4832-B518-B2E919BF9EA2}"/>
              </a:ext>
            </a:extLst>
          </p:cNvPr>
          <p:cNvSpPr>
            <a:spLocks noGrp="1"/>
          </p:cNvSpPr>
          <p:nvPr>
            <p:ph type="sldNum" sz="quarter" idx="12"/>
          </p:nvPr>
        </p:nvSpPr>
        <p:spPr/>
        <p:txBody>
          <a:bodyPr/>
          <a:lstStyle>
            <a:lvl1pPr>
              <a:defRPr>
                <a:latin typeface="BIZ UDゴシック" panose="020B0400000000000000" pitchFamily="49" charset="-128"/>
                <a:ea typeface="BIZ UDゴシック" panose="020B0400000000000000" pitchFamily="49" charset="-128"/>
              </a:defRPr>
            </a:lvl1pPr>
          </a:lstStyle>
          <a:p>
            <a:fld id="{60CA9DAF-0948-482F-A4AE-7B4357C53237}"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ECAB5953-53B2-4FC4-93FB-25A89C760441}"/>
              </a:ext>
            </a:extLst>
          </p:cNvPr>
          <p:cNvCxnSpPr/>
          <p:nvPr/>
        </p:nvCxnSpPr>
        <p:spPr>
          <a:xfrm>
            <a:off x="838200" y="3509963"/>
            <a:ext cx="10515600"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2621579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Sim-Exp_白紙">
    <p:spTree>
      <p:nvGrpSpPr>
        <p:cNvPr id="1" name=""/>
        <p:cNvGrpSpPr/>
        <p:nvPr/>
      </p:nvGrpSpPr>
      <p:grpSpPr>
        <a:xfrm>
          <a:off x="0" y="0"/>
          <a:ext cx="0" cy="0"/>
          <a:chOff x="0" y="0"/>
          <a:chExt cx="0" cy="0"/>
        </a:xfrm>
      </p:grpSpPr>
      <p:sp>
        <p:nvSpPr>
          <p:cNvPr id="5" name="直角三角形 4">
            <a:extLst>
              <a:ext uri="{FF2B5EF4-FFF2-40B4-BE49-F238E27FC236}">
                <a16:creationId xmlns:a16="http://schemas.microsoft.com/office/drawing/2014/main" id="{506CC14F-928D-3934-A525-866E4EEAB12C}"/>
              </a:ext>
            </a:extLst>
          </p:cNvPr>
          <p:cNvSpPr/>
          <p:nvPr/>
        </p:nvSpPr>
        <p:spPr>
          <a:xfrm flipH="1">
            <a:off x="11304406" y="5970406"/>
            <a:ext cx="887594" cy="887594"/>
          </a:xfrm>
          <a:prstGeom prst="rtTriangle">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0" name="直角三角形 9">
            <a:extLst>
              <a:ext uri="{FF2B5EF4-FFF2-40B4-BE49-F238E27FC236}">
                <a16:creationId xmlns:a16="http://schemas.microsoft.com/office/drawing/2014/main" id="{8B71E182-5D0A-8643-EBF8-0204C348EC53}"/>
              </a:ext>
            </a:extLst>
          </p:cNvPr>
          <p:cNvSpPr/>
          <p:nvPr/>
        </p:nvSpPr>
        <p:spPr>
          <a:xfrm flipH="1">
            <a:off x="11472963" y="6138962"/>
            <a:ext cx="719037" cy="719037"/>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 name="日付プレースホルダー 1">
            <a:extLst>
              <a:ext uri="{FF2B5EF4-FFF2-40B4-BE49-F238E27FC236}">
                <a16:creationId xmlns:a16="http://schemas.microsoft.com/office/drawing/2014/main" id="{DA19987C-D3C7-4F47-8F8C-8C2C4D43A9F7}"/>
              </a:ext>
            </a:extLst>
          </p:cNvPr>
          <p:cNvSpPr>
            <a:spLocks noGrp="1"/>
          </p:cNvSpPr>
          <p:nvPr>
            <p:ph type="dt" sz="half" idx="10"/>
          </p:nvPr>
        </p:nvSpPr>
        <p:spPr/>
        <p:txBody>
          <a:bodyPr/>
          <a:lstStyle/>
          <a:p>
            <a:fld id="{F0EDC585-211B-48A3-93F7-57B3BFE35A16}" type="datetime1">
              <a:rPr kumimoji="1" lang="ja-JP" altLang="en-US" smtClean="0"/>
              <a:t>2025/10/28</a:t>
            </a:fld>
            <a:endParaRPr kumimoji="1" lang="ja-JP" altLang="en-US"/>
          </a:p>
        </p:txBody>
      </p:sp>
      <p:sp>
        <p:nvSpPr>
          <p:cNvPr id="3" name="フッター プレースホルダー 2">
            <a:extLst>
              <a:ext uri="{FF2B5EF4-FFF2-40B4-BE49-F238E27FC236}">
                <a16:creationId xmlns:a16="http://schemas.microsoft.com/office/drawing/2014/main" id="{5E270737-5290-452F-B088-62409AEC21FE}"/>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55EF613-9BF4-4EDB-9177-2E597107B36E}"/>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spTree>
    <p:extLst>
      <p:ext uri="{BB962C8B-B14F-4D97-AF65-F5344CB8AC3E}">
        <p14:creationId xmlns:p14="http://schemas.microsoft.com/office/powerpoint/2010/main" val="2544958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Sim_白紙">
    <p:spTree>
      <p:nvGrpSpPr>
        <p:cNvPr id="1" name=""/>
        <p:cNvGrpSpPr/>
        <p:nvPr/>
      </p:nvGrpSpPr>
      <p:grpSpPr>
        <a:xfrm>
          <a:off x="0" y="0"/>
          <a:ext cx="0" cy="0"/>
          <a:chOff x="0" y="0"/>
          <a:chExt cx="0" cy="0"/>
        </a:xfrm>
      </p:grpSpPr>
      <p:sp>
        <p:nvSpPr>
          <p:cNvPr id="5" name="直角三角形 4">
            <a:extLst>
              <a:ext uri="{FF2B5EF4-FFF2-40B4-BE49-F238E27FC236}">
                <a16:creationId xmlns:a16="http://schemas.microsoft.com/office/drawing/2014/main" id="{FD5D0BFD-04CD-2872-8184-627C706CEE36}"/>
              </a:ext>
            </a:extLst>
          </p:cNvPr>
          <p:cNvSpPr/>
          <p:nvPr/>
        </p:nvSpPr>
        <p:spPr>
          <a:xfrm flipH="1">
            <a:off x="11304406" y="5970406"/>
            <a:ext cx="887594" cy="887594"/>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 name="日付プレースホルダー 1">
            <a:extLst>
              <a:ext uri="{FF2B5EF4-FFF2-40B4-BE49-F238E27FC236}">
                <a16:creationId xmlns:a16="http://schemas.microsoft.com/office/drawing/2014/main" id="{DA19987C-D3C7-4F47-8F8C-8C2C4D43A9F7}"/>
              </a:ext>
            </a:extLst>
          </p:cNvPr>
          <p:cNvSpPr>
            <a:spLocks noGrp="1"/>
          </p:cNvSpPr>
          <p:nvPr>
            <p:ph type="dt" sz="half" idx="10"/>
          </p:nvPr>
        </p:nvSpPr>
        <p:spPr/>
        <p:txBody>
          <a:bodyPr/>
          <a:lstStyle/>
          <a:p>
            <a:fld id="{426B3200-2881-42F2-8075-6948E1A32980}" type="datetime1">
              <a:rPr kumimoji="1" lang="ja-JP" altLang="en-US" smtClean="0"/>
              <a:t>2025/10/28</a:t>
            </a:fld>
            <a:endParaRPr kumimoji="1" lang="ja-JP" altLang="en-US"/>
          </a:p>
        </p:txBody>
      </p:sp>
      <p:sp>
        <p:nvSpPr>
          <p:cNvPr id="3" name="フッター プレースホルダー 2">
            <a:extLst>
              <a:ext uri="{FF2B5EF4-FFF2-40B4-BE49-F238E27FC236}">
                <a16:creationId xmlns:a16="http://schemas.microsoft.com/office/drawing/2014/main" id="{5E270737-5290-452F-B088-62409AEC21FE}"/>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55EF613-9BF4-4EDB-9177-2E597107B36E}"/>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spTree>
    <p:extLst>
      <p:ext uri="{BB962C8B-B14F-4D97-AF65-F5344CB8AC3E}">
        <p14:creationId xmlns:p14="http://schemas.microsoft.com/office/powerpoint/2010/main" val="33626422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Exp_白紙">
    <p:spTree>
      <p:nvGrpSpPr>
        <p:cNvPr id="1" name=""/>
        <p:cNvGrpSpPr/>
        <p:nvPr/>
      </p:nvGrpSpPr>
      <p:grpSpPr>
        <a:xfrm>
          <a:off x="0" y="0"/>
          <a:ext cx="0" cy="0"/>
          <a:chOff x="0" y="0"/>
          <a:chExt cx="0" cy="0"/>
        </a:xfrm>
      </p:grpSpPr>
      <p:sp>
        <p:nvSpPr>
          <p:cNvPr id="5" name="直角三角形 4">
            <a:extLst>
              <a:ext uri="{FF2B5EF4-FFF2-40B4-BE49-F238E27FC236}">
                <a16:creationId xmlns:a16="http://schemas.microsoft.com/office/drawing/2014/main" id="{A494E1C5-F179-962B-288E-99CA01E742F9}"/>
              </a:ext>
            </a:extLst>
          </p:cNvPr>
          <p:cNvSpPr/>
          <p:nvPr/>
        </p:nvSpPr>
        <p:spPr>
          <a:xfrm flipH="1">
            <a:off x="11304406" y="5970406"/>
            <a:ext cx="887594" cy="887594"/>
          </a:xfrm>
          <a:prstGeom prst="rtTriangle">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 name="日付プレースホルダー 1">
            <a:extLst>
              <a:ext uri="{FF2B5EF4-FFF2-40B4-BE49-F238E27FC236}">
                <a16:creationId xmlns:a16="http://schemas.microsoft.com/office/drawing/2014/main" id="{DA19987C-D3C7-4F47-8F8C-8C2C4D43A9F7}"/>
              </a:ext>
            </a:extLst>
          </p:cNvPr>
          <p:cNvSpPr>
            <a:spLocks noGrp="1"/>
          </p:cNvSpPr>
          <p:nvPr>
            <p:ph type="dt" sz="half" idx="10"/>
          </p:nvPr>
        </p:nvSpPr>
        <p:spPr/>
        <p:txBody>
          <a:bodyPr/>
          <a:lstStyle/>
          <a:p>
            <a:fld id="{E906ABCA-963C-46E7-A2CF-56BF6874B7AF}" type="datetime1">
              <a:rPr kumimoji="1" lang="ja-JP" altLang="en-US" smtClean="0"/>
              <a:t>2025/10/28</a:t>
            </a:fld>
            <a:endParaRPr kumimoji="1" lang="ja-JP" altLang="en-US"/>
          </a:p>
        </p:txBody>
      </p:sp>
      <p:sp>
        <p:nvSpPr>
          <p:cNvPr id="3" name="フッター プレースホルダー 2">
            <a:extLst>
              <a:ext uri="{FF2B5EF4-FFF2-40B4-BE49-F238E27FC236}">
                <a16:creationId xmlns:a16="http://schemas.microsoft.com/office/drawing/2014/main" id="{5E270737-5290-452F-B088-62409AEC21FE}"/>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55EF613-9BF4-4EDB-9177-2E597107B36E}"/>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spTree>
    <p:extLst>
      <p:ext uri="{BB962C8B-B14F-4D97-AF65-F5344CB8AC3E}">
        <p14:creationId xmlns:p14="http://schemas.microsoft.com/office/powerpoint/2010/main" val="6937990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完全白紙">
    <p:spTree>
      <p:nvGrpSpPr>
        <p:cNvPr id="1" name=""/>
        <p:cNvGrpSpPr/>
        <p:nvPr/>
      </p:nvGrpSpPr>
      <p:grpSpPr>
        <a:xfrm>
          <a:off x="0" y="0"/>
          <a:ext cx="0" cy="0"/>
          <a:chOff x="0" y="0"/>
          <a:chExt cx="0" cy="0"/>
        </a:xfrm>
      </p:grpSpPr>
      <p:sp>
        <p:nvSpPr>
          <p:cNvPr id="3" name="日付プレースホルダー 2">
            <a:extLst>
              <a:ext uri="{FF2B5EF4-FFF2-40B4-BE49-F238E27FC236}">
                <a16:creationId xmlns:a16="http://schemas.microsoft.com/office/drawing/2014/main" id="{545F8A8E-A3A8-1FC7-C128-BC909B948080}"/>
              </a:ext>
            </a:extLst>
          </p:cNvPr>
          <p:cNvSpPr>
            <a:spLocks noGrp="1"/>
          </p:cNvSpPr>
          <p:nvPr>
            <p:ph type="dt" sz="half" idx="10"/>
          </p:nvPr>
        </p:nvSpPr>
        <p:spPr/>
        <p:txBody>
          <a:bodyPr/>
          <a:lstStyle/>
          <a:p>
            <a:fld id="{AF0E9585-D9BE-401F-BC92-04DEA906458C}" type="datetime1">
              <a:rPr kumimoji="1" lang="ja-JP" altLang="en-US" smtClean="0"/>
              <a:t>2025/10/28</a:t>
            </a:fld>
            <a:endParaRPr kumimoji="1" lang="ja-JP" altLang="en-US"/>
          </a:p>
        </p:txBody>
      </p:sp>
      <p:sp>
        <p:nvSpPr>
          <p:cNvPr id="4" name="フッター プレースホルダー 3">
            <a:extLst>
              <a:ext uri="{FF2B5EF4-FFF2-40B4-BE49-F238E27FC236}">
                <a16:creationId xmlns:a16="http://schemas.microsoft.com/office/drawing/2014/main" id="{EA0B4A11-09A9-A1A6-2812-3FC641E2BA3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ACEAAF1-C3B3-FE4F-FFAC-2EF111BE2116}"/>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spTree>
    <p:extLst>
      <p:ext uri="{BB962C8B-B14F-4D97-AF65-F5344CB8AC3E}">
        <p14:creationId xmlns:p14="http://schemas.microsoft.com/office/powerpoint/2010/main" val="2748676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im-Exp_セクション見出し">
    <p:spTree>
      <p:nvGrpSpPr>
        <p:cNvPr id="1" name=""/>
        <p:cNvGrpSpPr/>
        <p:nvPr/>
      </p:nvGrpSpPr>
      <p:grpSpPr>
        <a:xfrm>
          <a:off x="0" y="0"/>
          <a:ext cx="0" cy="0"/>
          <a:chOff x="0" y="0"/>
          <a:chExt cx="0" cy="0"/>
        </a:xfrm>
      </p:grpSpPr>
      <p:sp>
        <p:nvSpPr>
          <p:cNvPr id="16" name="直角三角形 15">
            <a:extLst>
              <a:ext uri="{FF2B5EF4-FFF2-40B4-BE49-F238E27FC236}">
                <a16:creationId xmlns:a16="http://schemas.microsoft.com/office/drawing/2014/main" id="{48F2CC6D-C840-B657-33E5-F15BEBECCBDE}"/>
              </a:ext>
            </a:extLst>
          </p:cNvPr>
          <p:cNvSpPr/>
          <p:nvPr/>
        </p:nvSpPr>
        <p:spPr>
          <a:xfrm flipH="1">
            <a:off x="11304406" y="5970406"/>
            <a:ext cx="887594" cy="887594"/>
          </a:xfrm>
          <a:prstGeom prst="rtTriangle">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7" name="正方形/長方形 16">
            <a:extLst>
              <a:ext uri="{FF2B5EF4-FFF2-40B4-BE49-F238E27FC236}">
                <a16:creationId xmlns:a16="http://schemas.microsoft.com/office/drawing/2014/main" id="{86AD7FCB-5AF9-EFD8-153C-677C94ED448F}"/>
              </a:ext>
            </a:extLst>
          </p:cNvPr>
          <p:cNvSpPr/>
          <p:nvPr/>
        </p:nvSpPr>
        <p:spPr>
          <a:xfrm>
            <a:off x="1241" y="0"/>
            <a:ext cx="2844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8" name="正方形/長方形 17">
            <a:extLst>
              <a:ext uri="{FF2B5EF4-FFF2-40B4-BE49-F238E27FC236}">
                <a16:creationId xmlns:a16="http://schemas.microsoft.com/office/drawing/2014/main" id="{562D3CB5-C666-51A2-1FFA-E6D55C874FB5}"/>
              </a:ext>
            </a:extLst>
          </p:cNvPr>
          <p:cNvSpPr/>
          <p:nvPr/>
        </p:nvSpPr>
        <p:spPr>
          <a:xfrm>
            <a:off x="285641" y="0"/>
            <a:ext cx="284400" cy="6858000"/>
          </a:xfrm>
          <a:prstGeom prst="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9" name="直角三角形 18">
            <a:extLst>
              <a:ext uri="{FF2B5EF4-FFF2-40B4-BE49-F238E27FC236}">
                <a16:creationId xmlns:a16="http://schemas.microsoft.com/office/drawing/2014/main" id="{05A8AE07-0579-9673-DDC6-EACAA7315CAE}"/>
              </a:ext>
            </a:extLst>
          </p:cNvPr>
          <p:cNvSpPr/>
          <p:nvPr/>
        </p:nvSpPr>
        <p:spPr>
          <a:xfrm flipH="1">
            <a:off x="11472963" y="6138962"/>
            <a:ext cx="719037" cy="719037"/>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 name="タイトル 1">
            <a:extLst>
              <a:ext uri="{FF2B5EF4-FFF2-40B4-BE49-F238E27FC236}">
                <a16:creationId xmlns:a16="http://schemas.microsoft.com/office/drawing/2014/main" id="{EB55DA3C-2026-464A-A95F-5C6010244D9C}"/>
              </a:ext>
            </a:extLst>
          </p:cNvPr>
          <p:cNvSpPr>
            <a:spLocks noGrp="1"/>
          </p:cNvSpPr>
          <p:nvPr>
            <p:ph type="title"/>
          </p:nvPr>
        </p:nvSpPr>
        <p:spPr>
          <a:xfrm>
            <a:off x="831851" y="1709742"/>
            <a:ext cx="10515600" cy="2852737"/>
          </a:xfrm>
          <a:prstGeom prst="rect">
            <a:avLst/>
          </a:prstGeom>
        </p:spPr>
        <p:txBody>
          <a:bodyPr anchor="b"/>
          <a:lstStyle>
            <a:lvl1pPr>
              <a:defRPr sz="4500"/>
            </a:lvl1pPr>
          </a:lstStyle>
          <a:p>
            <a:r>
              <a:rPr kumimoji="1" lang="ja-JP" altLang="en-US"/>
              <a:t>マスター タイトルの書式設定</a:t>
            </a:r>
            <a:endParaRPr kumimoji="1" lang="ja-JP" altLang="en-US" dirty="0"/>
          </a:p>
        </p:txBody>
      </p:sp>
      <p:sp>
        <p:nvSpPr>
          <p:cNvPr id="3" name="テキスト プレースホルダー 2">
            <a:extLst>
              <a:ext uri="{FF2B5EF4-FFF2-40B4-BE49-F238E27FC236}">
                <a16:creationId xmlns:a16="http://schemas.microsoft.com/office/drawing/2014/main" id="{7A3F4C72-ABFD-4782-A95D-29DEDEE25B99}"/>
              </a:ext>
            </a:extLst>
          </p:cNvPr>
          <p:cNvSpPr>
            <a:spLocks noGrp="1"/>
          </p:cNvSpPr>
          <p:nvPr>
            <p:ph type="body" idx="1"/>
          </p:nvPr>
        </p:nvSpPr>
        <p:spPr>
          <a:xfrm>
            <a:off x="831851" y="4589467"/>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85264B1-6BF1-4674-A852-70D3C8E7C0B1}"/>
              </a:ext>
            </a:extLst>
          </p:cNvPr>
          <p:cNvSpPr>
            <a:spLocks noGrp="1"/>
          </p:cNvSpPr>
          <p:nvPr>
            <p:ph type="dt" sz="half" idx="10"/>
          </p:nvPr>
        </p:nvSpPr>
        <p:spPr/>
        <p:txBody>
          <a:bodyPr/>
          <a:lstStyle/>
          <a:p>
            <a:fld id="{28CDE9A4-7EEF-470E-88AB-A51A2AF0AF38}" type="datetime1">
              <a:rPr kumimoji="1" lang="ja-JP" altLang="en-US" smtClean="0"/>
              <a:t>2025/10/28</a:t>
            </a:fld>
            <a:endParaRPr kumimoji="1" lang="ja-JP" altLang="en-US"/>
          </a:p>
        </p:txBody>
      </p:sp>
      <p:sp>
        <p:nvSpPr>
          <p:cNvPr id="5" name="フッター プレースホルダー 4">
            <a:extLst>
              <a:ext uri="{FF2B5EF4-FFF2-40B4-BE49-F238E27FC236}">
                <a16:creationId xmlns:a16="http://schemas.microsoft.com/office/drawing/2014/main" id="{EAE256D5-E2C8-4D3C-8DCA-D9A6599CA9C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18787A5-5987-4E3A-A372-A3B3268F2BB4}"/>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A4A7F1C4-23E8-4373-87B1-D4FCF96107FD}"/>
              </a:ext>
            </a:extLst>
          </p:cNvPr>
          <p:cNvCxnSpPr/>
          <p:nvPr/>
        </p:nvCxnSpPr>
        <p:spPr>
          <a:xfrm>
            <a:off x="838200" y="4562476"/>
            <a:ext cx="10515600"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9884072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im_セクション見出し">
    <p:spTree>
      <p:nvGrpSpPr>
        <p:cNvPr id="1" name=""/>
        <p:cNvGrpSpPr/>
        <p:nvPr/>
      </p:nvGrpSpPr>
      <p:grpSpPr>
        <a:xfrm>
          <a:off x="0" y="0"/>
          <a:ext cx="0" cy="0"/>
          <a:chOff x="0" y="0"/>
          <a:chExt cx="0" cy="0"/>
        </a:xfrm>
      </p:grpSpPr>
      <p:sp>
        <p:nvSpPr>
          <p:cNvPr id="8" name="直角三角形 7">
            <a:extLst>
              <a:ext uri="{FF2B5EF4-FFF2-40B4-BE49-F238E27FC236}">
                <a16:creationId xmlns:a16="http://schemas.microsoft.com/office/drawing/2014/main" id="{DB9C5D44-DEE9-A304-480F-1974CE401236}"/>
              </a:ext>
            </a:extLst>
          </p:cNvPr>
          <p:cNvSpPr/>
          <p:nvPr/>
        </p:nvSpPr>
        <p:spPr>
          <a:xfrm flipH="1">
            <a:off x="11304405" y="5970406"/>
            <a:ext cx="887594" cy="887594"/>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1" name="正方形/長方形 10">
            <a:extLst>
              <a:ext uri="{FF2B5EF4-FFF2-40B4-BE49-F238E27FC236}">
                <a16:creationId xmlns:a16="http://schemas.microsoft.com/office/drawing/2014/main" id="{77669C87-C7CB-9845-E9C9-CB0DD261BE0E}"/>
              </a:ext>
            </a:extLst>
          </p:cNvPr>
          <p:cNvSpPr/>
          <p:nvPr/>
        </p:nvSpPr>
        <p:spPr>
          <a:xfrm>
            <a:off x="1" y="0"/>
            <a:ext cx="56755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 name="タイトル 1">
            <a:extLst>
              <a:ext uri="{FF2B5EF4-FFF2-40B4-BE49-F238E27FC236}">
                <a16:creationId xmlns:a16="http://schemas.microsoft.com/office/drawing/2014/main" id="{EB55DA3C-2026-464A-A95F-5C6010244D9C}"/>
              </a:ext>
            </a:extLst>
          </p:cNvPr>
          <p:cNvSpPr>
            <a:spLocks noGrp="1"/>
          </p:cNvSpPr>
          <p:nvPr>
            <p:ph type="title"/>
          </p:nvPr>
        </p:nvSpPr>
        <p:spPr>
          <a:xfrm>
            <a:off x="831851" y="1709742"/>
            <a:ext cx="10515600" cy="2852737"/>
          </a:xfrm>
          <a:prstGeom prst="rect">
            <a:avLst/>
          </a:prstGeom>
        </p:spPr>
        <p:txBody>
          <a:bodyPr anchor="b"/>
          <a:lstStyle>
            <a:lvl1pPr>
              <a:defRPr sz="4500"/>
            </a:lvl1pPr>
          </a:lstStyle>
          <a:p>
            <a:r>
              <a:rPr kumimoji="1" lang="ja-JP" altLang="en-US"/>
              <a:t>マスター タイトルの書式設定</a:t>
            </a:r>
            <a:endParaRPr kumimoji="1" lang="ja-JP" altLang="en-US" dirty="0"/>
          </a:p>
        </p:txBody>
      </p:sp>
      <p:sp>
        <p:nvSpPr>
          <p:cNvPr id="3" name="テキスト プレースホルダー 2">
            <a:extLst>
              <a:ext uri="{FF2B5EF4-FFF2-40B4-BE49-F238E27FC236}">
                <a16:creationId xmlns:a16="http://schemas.microsoft.com/office/drawing/2014/main" id="{7A3F4C72-ABFD-4782-A95D-29DEDEE25B99}"/>
              </a:ext>
            </a:extLst>
          </p:cNvPr>
          <p:cNvSpPr>
            <a:spLocks noGrp="1"/>
          </p:cNvSpPr>
          <p:nvPr>
            <p:ph type="body" idx="1"/>
          </p:nvPr>
        </p:nvSpPr>
        <p:spPr>
          <a:xfrm>
            <a:off x="831851" y="4589467"/>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85264B1-6BF1-4674-A852-70D3C8E7C0B1}"/>
              </a:ext>
            </a:extLst>
          </p:cNvPr>
          <p:cNvSpPr>
            <a:spLocks noGrp="1"/>
          </p:cNvSpPr>
          <p:nvPr>
            <p:ph type="dt" sz="half" idx="10"/>
          </p:nvPr>
        </p:nvSpPr>
        <p:spPr/>
        <p:txBody>
          <a:bodyPr/>
          <a:lstStyle/>
          <a:p>
            <a:fld id="{D157C763-8526-4F4C-A513-7BC3F459C8C8}" type="datetime1">
              <a:rPr kumimoji="1" lang="ja-JP" altLang="en-US" smtClean="0"/>
              <a:t>2025/10/28</a:t>
            </a:fld>
            <a:endParaRPr kumimoji="1" lang="ja-JP" altLang="en-US"/>
          </a:p>
        </p:txBody>
      </p:sp>
      <p:sp>
        <p:nvSpPr>
          <p:cNvPr id="5" name="フッター プレースホルダー 4">
            <a:extLst>
              <a:ext uri="{FF2B5EF4-FFF2-40B4-BE49-F238E27FC236}">
                <a16:creationId xmlns:a16="http://schemas.microsoft.com/office/drawing/2014/main" id="{EAE256D5-E2C8-4D3C-8DCA-D9A6599CA9C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18787A5-5987-4E3A-A372-A3B3268F2BB4}"/>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A4A7F1C4-23E8-4373-87B1-D4FCF96107FD}"/>
              </a:ext>
            </a:extLst>
          </p:cNvPr>
          <p:cNvCxnSpPr/>
          <p:nvPr/>
        </p:nvCxnSpPr>
        <p:spPr>
          <a:xfrm>
            <a:off x="838200" y="4562476"/>
            <a:ext cx="10515600"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28359345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Exp_セクション見出し">
    <p:spTree>
      <p:nvGrpSpPr>
        <p:cNvPr id="1" name=""/>
        <p:cNvGrpSpPr/>
        <p:nvPr/>
      </p:nvGrpSpPr>
      <p:grpSpPr>
        <a:xfrm>
          <a:off x="0" y="0"/>
          <a:ext cx="0" cy="0"/>
          <a:chOff x="0" y="0"/>
          <a:chExt cx="0" cy="0"/>
        </a:xfrm>
      </p:grpSpPr>
      <p:sp>
        <p:nvSpPr>
          <p:cNvPr id="8" name="直角三角形 7">
            <a:extLst>
              <a:ext uri="{FF2B5EF4-FFF2-40B4-BE49-F238E27FC236}">
                <a16:creationId xmlns:a16="http://schemas.microsoft.com/office/drawing/2014/main" id="{6DD6694A-5E4D-E5C1-B907-AECA5301895B}"/>
              </a:ext>
            </a:extLst>
          </p:cNvPr>
          <p:cNvSpPr/>
          <p:nvPr/>
        </p:nvSpPr>
        <p:spPr>
          <a:xfrm flipH="1">
            <a:off x="11304405" y="5970406"/>
            <a:ext cx="887594" cy="887594"/>
          </a:xfrm>
          <a:prstGeom prst="rtTriangle">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1" name="正方形/長方形 10">
            <a:extLst>
              <a:ext uri="{FF2B5EF4-FFF2-40B4-BE49-F238E27FC236}">
                <a16:creationId xmlns:a16="http://schemas.microsoft.com/office/drawing/2014/main" id="{7ECC69DC-B9EB-7034-1A14-868F8C1432AD}"/>
              </a:ext>
            </a:extLst>
          </p:cNvPr>
          <p:cNvSpPr/>
          <p:nvPr/>
        </p:nvSpPr>
        <p:spPr>
          <a:xfrm>
            <a:off x="1" y="0"/>
            <a:ext cx="567559" cy="6858000"/>
          </a:xfrm>
          <a:prstGeom prst="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 name="タイトル 1">
            <a:extLst>
              <a:ext uri="{FF2B5EF4-FFF2-40B4-BE49-F238E27FC236}">
                <a16:creationId xmlns:a16="http://schemas.microsoft.com/office/drawing/2014/main" id="{EB55DA3C-2026-464A-A95F-5C6010244D9C}"/>
              </a:ext>
            </a:extLst>
          </p:cNvPr>
          <p:cNvSpPr>
            <a:spLocks noGrp="1"/>
          </p:cNvSpPr>
          <p:nvPr>
            <p:ph type="title"/>
          </p:nvPr>
        </p:nvSpPr>
        <p:spPr>
          <a:xfrm>
            <a:off x="831851" y="1709742"/>
            <a:ext cx="10515600" cy="2852737"/>
          </a:xfrm>
          <a:prstGeom prst="rect">
            <a:avLst/>
          </a:prstGeom>
        </p:spPr>
        <p:txBody>
          <a:bodyPr anchor="b"/>
          <a:lstStyle>
            <a:lvl1pPr>
              <a:defRPr sz="4500"/>
            </a:lvl1pPr>
          </a:lstStyle>
          <a:p>
            <a:r>
              <a:rPr kumimoji="1" lang="ja-JP" altLang="en-US"/>
              <a:t>マスター タイトルの書式設定</a:t>
            </a:r>
            <a:endParaRPr kumimoji="1" lang="ja-JP" altLang="en-US" dirty="0"/>
          </a:p>
        </p:txBody>
      </p:sp>
      <p:sp>
        <p:nvSpPr>
          <p:cNvPr id="3" name="テキスト プレースホルダー 2">
            <a:extLst>
              <a:ext uri="{FF2B5EF4-FFF2-40B4-BE49-F238E27FC236}">
                <a16:creationId xmlns:a16="http://schemas.microsoft.com/office/drawing/2014/main" id="{7A3F4C72-ABFD-4782-A95D-29DEDEE25B99}"/>
              </a:ext>
            </a:extLst>
          </p:cNvPr>
          <p:cNvSpPr>
            <a:spLocks noGrp="1"/>
          </p:cNvSpPr>
          <p:nvPr>
            <p:ph type="body" idx="1"/>
          </p:nvPr>
        </p:nvSpPr>
        <p:spPr>
          <a:xfrm>
            <a:off x="831851" y="4589467"/>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85264B1-6BF1-4674-A852-70D3C8E7C0B1}"/>
              </a:ext>
            </a:extLst>
          </p:cNvPr>
          <p:cNvSpPr>
            <a:spLocks noGrp="1"/>
          </p:cNvSpPr>
          <p:nvPr>
            <p:ph type="dt" sz="half" idx="10"/>
          </p:nvPr>
        </p:nvSpPr>
        <p:spPr/>
        <p:txBody>
          <a:bodyPr/>
          <a:lstStyle/>
          <a:p>
            <a:fld id="{9AD9F2D0-9E9B-40A6-9304-2E55D49300B6}" type="datetime1">
              <a:rPr kumimoji="1" lang="ja-JP" altLang="en-US" smtClean="0"/>
              <a:t>2025/10/28</a:t>
            </a:fld>
            <a:endParaRPr kumimoji="1" lang="ja-JP" altLang="en-US"/>
          </a:p>
        </p:txBody>
      </p:sp>
      <p:sp>
        <p:nvSpPr>
          <p:cNvPr id="5" name="フッター プレースホルダー 4">
            <a:extLst>
              <a:ext uri="{FF2B5EF4-FFF2-40B4-BE49-F238E27FC236}">
                <a16:creationId xmlns:a16="http://schemas.microsoft.com/office/drawing/2014/main" id="{EAE256D5-E2C8-4D3C-8DCA-D9A6599CA9C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18787A5-5987-4E3A-A372-A3B3268F2BB4}"/>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A4A7F1C4-23E8-4373-87B1-D4FCF96107FD}"/>
              </a:ext>
            </a:extLst>
          </p:cNvPr>
          <p:cNvCxnSpPr/>
          <p:nvPr/>
        </p:nvCxnSpPr>
        <p:spPr>
          <a:xfrm>
            <a:off x="838200" y="4562476"/>
            <a:ext cx="10515600"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25311011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11" name="直角三角形 10">
            <a:extLst>
              <a:ext uri="{FF2B5EF4-FFF2-40B4-BE49-F238E27FC236}">
                <a16:creationId xmlns:a16="http://schemas.microsoft.com/office/drawing/2014/main" id="{272F723B-0D15-AC3C-3F64-584857F5494D}"/>
              </a:ext>
            </a:extLst>
          </p:cNvPr>
          <p:cNvSpPr/>
          <p:nvPr/>
        </p:nvSpPr>
        <p:spPr>
          <a:xfrm flipH="1">
            <a:off x="11304405" y="5970406"/>
            <a:ext cx="887594" cy="887594"/>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2" name="正方形/長方形 11">
            <a:extLst>
              <a:ext uri="{FF2B5EF4-FFF2-40B4-BE49-F238E27FC236}">
                <a16:creationId xmlns:a16="http://schemas.microsoft.com/office/drawing/2014/main" id="{BA70A839-D605-66D3-F43F-E36C076F5A8F}"/>
              </a:ext>
            </a:extLst>
          </p:cNvPr>
          <p:cNvSpPr/>
          <p:nvPr/>
        </p:nvSpPr>
        <p:spPr>
          <a:xfrm>
            <a:off x="1" y="0"/>
            <a:ext cx="56755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 name="タイトル 1">
            <a:extLst>
              <a:ext uri="{FF2B5EF4-FFF2-40B4-BE49-F238E27FC236}">
                <a16:creationId xmlns:a16="http://schemas.microsoft.com/office/drawing/2014/main" id="{C6517854-15FE-4933-ADFC-E1833494FCEA}"/>
              </a:ext>
            </a:extLst>
          </p:cNvPr>
          <p:cNvSpPr>
            <a:spLocks noGrp="1"/>
          </p:cNvSpPr>
          <p:nvPr>
            <p:ph type="ctrTitle"/>
          </p:nvPr>
        </p:nvSpPr>
        <p:spPr>
          <a:xfrm>
            <a:off x="1524000" y="1122363"/>
            <a:ext cx="9144000" cy="2387600"/>
          </a:xfrm>
          <a:prstGeom prst="rect">
            <a:avLst/>
          </a:prstGeom>
        </p:spPr>
        <p:txBody>
          <a:bodyPr anchor="b"/>
          <a:lstStyle>
            <a:lvl1pPr algn="ctr">
              <a:defRPr sz="4500"/>
            </a:lvl1pPr>
          </a:lstStyle>
          <a:p>
            <a:r>
              <a:rPr kumimoji="1" lang="ja-JP" altLang="en-US"/>
              <a:t>マスター タイトルの書式設定</a:t>
            </a:r>
            <a:endParaRPr kumimoji="1" lang="ja-JP" altLang="en-US" dirty="0"/>
          </a:p>
        </p:txBody>
      </p:sp>
      <p:sp>
        <p:nvSpPr>
          <p:cNvPr id="3" name="字幕 2">
            <a:extLst>
              <a:ext uri="{FF2B5EF4-FFF2-40B4-BE49-F238E27FC236}">
                <a16:creationId xmlns:a16="http://schemas.microsoft.com/office/drawing/2014/main" id="{F77C01C0-25E2-44B3-849F-5F255F7D848C}"/>
              </a:ext>
            </a:extLst>
          </p:cNvPr>
          <p:cNvSpPr>
            <a:spLocks noGrp="1"/>
          </p:cNvSpPr>
          <p:nvPr>
            <p:ph type="subTitle" idx="1"/>
          </p:nvPr>
        </p:nvSpPr>
        <p:spPr>
          <a:xfrm>
            <a:off x="1524000" y="3602038"/>
            <a:ext cx="9144000" cy="1655762"/>
          </a:xfrm>
        </p:spPr>
        <p:txBody>
          <a:bodyPr>
            <a:normAutofit/>
          </a:bodyPr>
          <a:lstStyle>
            <a:lvl1pPr marL="0" indent="0" algn="ctr">
              <a:buNone/>
              <a:defRPr sz="2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endParaRPr kumimoji="1" lang="ja-JP" altLang="en-US" dirty="0"/>
          </a:p>
        </p:txBody>
      </p:sp>
      <p:sp>
        <p:nvSpPr>
          <p:cNvPr id="4" name="日付プレースホルダー 3">
            <a:extLst>
              <a:ext uri="{FF2B5EF4-FFF2-40B4-BE49-F238E27FC236}">
                <a16:creationId xmlns:a16="http://schemas.microsoft.com/office/drawing/2014/main" id="{D25C7DD3-245E-4DEC-B008-A755C71C5CBE}"/>
              </a:ext>
            </a:extLst>
          </p:cNvPr>
          <p:cNvSpPr>
            <a:spLocks noGrp="1"/>
          </p:cNvSpPr>
          <p:nvPr>
            <p:ph type="dt" sz="half" idx="10"/>
          </p:nvPr>
        </p:nvSpPr>
        <p:spPr/>
        <p:txBody>
          <a:bodyPr/>
          <a:lstStyle/>
          <a:p>
            <a:fld id="{4DEDFE27-6B86-4E72-8845-04E675303706}" type="datetime1">
              <a:rPr kumimoji="1" lang="ja-JP" altLang="en-US" smtClean="0"/>
              <a:t>2025/10/28</a:t>
            </a:fld>
            <a:endParaRPr kumimoji="1" lang="ja-JP" altLang="en-US"/>
          </a:p>
        </p:txBody>
      </p:sp>
      <p:sp>
        <p:nvSpPr>
          <p:cNvPr id="5" name="フッター プレースホルダー 4">
            <a:extLst>
              <a:ext uri="{FF2B5EF4-FFF2-40B4-BE49-F238E27FC236}">
                <a16:creationId xmlns:a16="http://schemas.microsoft.com/office/drawing/2014/main" id="{AB09C736-E719-43E2-A403-16F821F8BA2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6EBC1F8-900F-4832-B518-B2E919BF9EA2}"/>
              </a:ext>
            </a:extLst>
          </p:cNvPr>
          <p:cNvSpPr>
            <a:spLocks noGrp="1"/>
          </p:cNvSpPr>
          <p:nvPr>
            <p:ph type="sldNum" sz="quarter" idx="12"/>
          </p:nvPr>
        </p:nvSpPr>
        <p:spPr/>
        <p:txBody>
          <a:bodyPr/>
          <a:lstStyle>
            <a:lvl1pPr>
              <a:defRPr>
                <a:latin typeface="BIZ UDゴシック" panose="020B0400000000000000" pitchFamily="49" charset="-128"/>
                <a:ea typeface="BIZ UDゴシック" panose="020B0400000000000000" pitchFamily="49" charset="-128"/>
              </a:defRPr>
            </a:lvl1pPr>
          </a:lstStyle>
          <a:p>
            <a:fld id="{60CA9DAF-0948-482F-A4AE-7B4357C53237}"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ECAB5953-53B2-4FC4-93FB-25A89C760441}"/>
              </a:ext>
            </a:extLst>
          </p:cNvPr>
          <p:cNvCxnSpPr/>
          <p:nvPr/>
        </p:nvCxnSpPr>
        <p:spPr>
          <a:xfrm>
            <a:off x="838200" y="3509963"/>
            <a:ext cx="10515600"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6994302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10" name="直角三角形 9">
            <a:extLst>
              <a:ext uri="{FF2B5EF4-FFF2-40B4-BE49-F238E27FC236}">
                <a16:creationId xmlns:a16="http://schemas.microsoft.com/office/drawing/2014/main" id="{82BADA42-A2BC-4F9C-A333-7F1EA6A62BC2}"/>
              </a:ext>
            </a:extLst>
          </p:cNvPr>
          <p:cNvSpPr/>
          <p:nvPr/>
        </p:nvSpPr>
        <p:spPr>
          <a:xfrm flipH="1">
            <a:off x="11014841" y="5970406"/>
            <a:ext cx="1183459" cy="887594"/>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 name="タイトル 1">
            <a:extLst>
              <a:ext uri="{FF2B5EF4-FFF2-40B4-BE49-F238E27FC236}">
                <a16:creationId xmlns:a16="http://schemas.microsoft.com/office/drawing/2014/main" id="{853E642A-3FA6-4874-9E3A-9F57C43389EC}"/>
              </a:ext>
            </a:extLst>
          </p:cNvPr>
          <p:cNvSpPr>
            <a:spLocks noGrp="1"/>
          </p:cNvSpPr>
          <p:nvPr>
            <p:ph type="title"/>
          </p:nvPr>
        </p:nvSpPr>
        <p:spPr>
          <a:xfrm>
            <a:off x="838200" y="354967"/>
            <a:ext cx="10515600" cy="615314"/>
          </a:xfrm>
          <a:prstGeom prst="rect">
            <a:avLst/>
          </a:prstGeom>
        </p:spPr>
        <p:txBody>
          <a:bodyPr>
            <a:normAutofit/>
          </a:bodyPr>
          <a:lstStyle>
            <a:lvl1pPr>
              <a:defRPr sz="3600"/>
            </a:lvl1pPr>
          </a:lstStyle>
          <a:p>
            <a:r>
              <a:rPr kumimoji="1" lang="ja-JP" altLang="en-US"/>
              <a:t>マスター タイトルの書式設定</a:t>
            </a:r>
            <a:endParaRPr kumimoji="1" lang="ja-JP" altLang="en-US" dirty="0"/>
          </a:p>
        </p:txBody>
      </p:sp>
      <p:sp>
        <p:nvSpPr>
          <p:cNvPr id="3" name="コンテンツ プレースホルダー 2">
            <a:extLst>
              <a:ext uri="{FF2B5EF4-FFF2-40B4-BE49-F238E27FC236}">
                <a16:creationId xmlns:a16="http://schemas.microsoft.com/office/drawing/2014/main" id="{D7E1F228-BB71-4572-94A4-FE2BEA961D25}"/>
              </a:ext>
            </a:extLst>
          </p:cNvPr>
          <p:cNvSpPr>
            <a:spLocks noGrp="1"/>
          </p:cNvSpPr>
          <p:nvPr>
            <p:ph idx="1"/>
          </p:nvPr>
        </p:nvSpPr>
        <p:spPr>
          <a:xfrm>
            <a:off x="838200" y="980442"/>
            <a:ext cx="10515600" cy="5196522"/>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4" name="日付プレースホルダー 3">
            <a:extLst>
              <a:ext uri="{FF2B5EF4-FFF2-40B4-BE49-F238E27FC236}">
                <a16:creationId xmlns:a16="http://schemas.microsoft.com/office/drawing/2014/main" id="{6FB99937-F334-457A-B6C7-678C1E0A3900}"/>
              </a:ext>
            </a:extLst>
          </p:cNvPr>
          <p:cNvSpPr>
            <a:spLocks noGrp="1"/>
          </p:cNvSpPr>
          <p:nvPr>
            <p:ph type="dt" sz="half" idx="10"/>
          </p:nvPr>
        </p:nvSpPr>
        <p:spPr/>
        <p:txBody>
          <a:bodyPr/>
          <a:lstStyle/>
          <a:p>
            <a:fld id="{E39FEE4C-0613-49CF-8BB1-934C0D98E00E}" type="datetime1">
              <a:rPr kumimoji="1" lang="ja-JP" altLang="en-US" smtClean="0"/>
              <a:t>2025/10/28</a:t>
            </a:fld>
            <a:endParaRPr kumimoji="1" lang="ja-JP" altLang="en-US"/>
          </a:p>
        </p:txBody>
      </p:sp>
      <p:sp>
        <p:nvSpPr>
          <p:cNvPr id="5" name="フッター プレースホルダー 4">
            <a:extLst>
              <a:ext uri="{FF2B5EF4-FFF2-40B4-BE49-F238E27FC236}">
                <a16:creationId xmlns:a16="http://schemas.microsoft.com/office/drawing/2014/main" id="{71931A47-F457-4227-9AC2-E6B2AED7212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9507351-6687-4893-B9B8-E240F59C0C16}"/>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81C33E1D-6678-44F1-9C22-B622CCC7DCE7}"/>
              </a:ext>
            </a:extLst>
          </p:cNvPr>
          <p:cNvCxnSpPr/>
          <p:nvPr/>
        </p:nvCxnSpPr>
        <p:spPr>
          <a:xfrm>
            <a:off x="838200" y="980441"/>
            <a:ext cx="10515600"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
        <p:nvSpPr>
          <p:cNvPr id="9" name="正方形/長方形 8">
            <a:extLst>
              <a:ext uri="{FF2B5EF4-FFF2-40B4-BE49-F238E27FC236}">
                <a16:creationId xmlns:a16="http://schemas.microsoft.com/office/drawing/2014/main" id="{921DD8CD-6480-4B77-A19D-5A2ABA66328B}"/>
              </a:ext>
            </a:extLst>
          </p:cNvPr>
          <p:cNvSpPr/>
          <p:nvPr/>
        </p:nvSpPr>
        <p:spPr>
          <a:xfrm>
            <a:off x="2" y="0"/>
            <a:ext cx="756745"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Tree>
    <p:extLst>
      <p:ext uri="{BB962C8B-B14F-4D97-AF65-F5344CB8AC3E}">
        <p14:creationId xmlns:p14="http://schemas.microsoft.com/office/powerpoint/2010/main" val="12911992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10" name="直角三角形 9">
            <a:extLst>
              <a:ext uri="{FF2B5EF4-FFF2-40B4-BE49-F238E27FC236}">
                <a16:creationId xmlns:a16="http://schemas.microsoft.com/office/drawing/2014/main" id="{C0B6C349-A0B1-4B45-9356-33752CC44038}"/>
              </a:ext>
            </a:extLst>
          </p:cNvPr>
          <p:cNvSpPr/>
          <p:nvPr/>
        </p:nvSpPr>
        <p:spPr>
          <a:xfrm flipH="1">
            <a:off x="11014841" y="5970406"/>
            <a:ext cx="1183459" cy="887594"/>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 name="タイトル 1">
            <a:extLst>
              <a:ext uri="{FF2B5EF4-FFF2-40B4-BE49-F238E27FC236}">
                <a16:creationId xmlns:a16="http://schemas.microsoft.com/office/drawing/2014/main" id="{EB55DA3C-2026-464A-A95F-5C6010244D9C}"/>
              </a:ext>
            </a:extLst>
          </p:cNvPr>
          <p:cNvSpPr>
            <a:spLocks noGrp="1"/>
          </p:cNvSpPr>
          <p:nvPr>
            <p:ph type="title"/>
          </p:nvPr>
        </p:nvSpPr>
        <p:spPr>
          <a:xfrm>
            <a:off x="831851" y="1709742"/>
            <a:ext cx="10515600" cy="2852737"/>
          </a:xfrm>
          <a:prstGeom prst="rect">
            <a:avLst/>
          </a:prstGeom>
        </p:spPr>
        <p:txBody>
          <a:bodyPr anchor="b"/>
          <a:lstStyle>
            <a:lvl1pPr>
              <a:defRPr sz="4500"/>
            </a:lvl1pPr>
          </a:lstStyle>
          <a:p>
            <a:r>
              <a:rPr kumimoji="1" lang="ja-JP" altLang="en-US"/>
              <a:t>マスター タイトルの書式設定</a:t>
            </a:r>
            <a:endParaRPr kumimoji="1" lang="ja-JP" altLang="en-US" dirty="0"/>
          </a:p>
        </p:txBody>
      </p:sp>
      <p:sp>
        <p:nvSpPr>
          <p:cNvPr id="3" name="テキスト プレースホルダー 2">
            <a:extLst>
              <a:ext uri="{FF2B5EF4-FFF2-40B4-BE49-F238E27FC236}">
                <a16:creationId xmlns:a16="http://schemas.microsoft.com/office/drawing/2014/main" id="{7A3F4C72-ABFD-4782-A95D-29DEDEE25B99}"/>
              </a:ext>
            </a:extLst>
          </p:cNvPr>
          <p:cNvSpPr>
            <a:spLocks noGrp="1"/>
          </p:cNvSpPr>
          <p:nvPr>
            <p:ph type="body" idx="1"/>
          </p:nvPr>
        </p:nvSpPr>
        <p:spPr>
          <a:xfrm>
            <a:off x="831851" y="4589467"/>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85264B1-6BF1-4674-A852-70D3C8E7C0B1}"/>
              </a:ext>
            </a:extLst>
          </p:cNvPr>
          <p:cNvSpPr>
            <a:spLocks noGrp="1"/>
          </p:cNvSpPr>
          <p:nvPr>
            <p:ph type="dt" sz="half" idx="10"/>
          </p:nvPr>
        </p:nvSpPr>
        <p:spPr/>
        <p:txBody>
          <a:bodyPr/>
          <a:lstStyle/>
          <a:p>
            <a:fld id="{6C0EA6B9-FB1B-4AFF-B75E-E7ED16157146}" type="datetime1">
              <a:rPr kumimoji="1" lang="ja-JP" altLang="en-US" smtClean="0"/>
              <a:t>2025/10/28</a:t>
            </a:fld>
            <a:endParaRPr kumimoji="1" lang="ja-JP" altLang="en-US"/>
          </a:p>
        </p:txBody>
      </p:sp>
      <p:sp>
        <p:nvSpPr>
          <p:cNvPr id="5" name="フッター プレースホルダー 4">
            <a:extLst>
              <a:ext uri="{FF2B5EF4-FFF2-40B4-BE49-F238E27FC236}">
                <a16:creationId xmlns:a16="http://schemas.microsoft.com/office/drawing/2014/main" id="{EAE256D5-E2C8-4D3C-8DCA-D9A6599CA9C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18787A5-5987-4E3A-A372-A3B3268F2BB4}"/>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A4A7F1C4-23E8-4373-87B1-D4FCF96107FD}"/>
              </a:ext>
            </a:extLst>
          </p:cNvPr>
          <p:cNvCxnSpPr/>
          <p:nvPr/>
        </p:nvCxnSpPr>
        <p:spPr>
          <a:xfrm>
            <a:off x="838200" y="4562476"/>
            <a:ext cx="10515600"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
        <p:nvSpPr>
          <p:cNvPr id="9" name="正方形/長方形 8">
            <a:extLst>
              <a:ext uri="{FF2B5EF4-FFF2-40B4-BE49-F238E27FC236}">
                <a16:creationId xmlns:a16="http://schemas.microsoft.com/office/drawing/2014/main" id="{207BBA13-B991-4A2D-8B67-C43A1DAE7708}"/>
              </a:ext>
            </a:extLst>
          </p:cNvPr>
          <p:cNvSpPr/>
          <p:nvPr/>
        </p:nvSpPr>
        <p:spPr>
          <a:xfrm>
            <a:off x="2" y="0"/>
            <a:ext cx="756745"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Tree>
    <p:extLst>
      <p:ext uri="{BB962C8B-B14F-4D97-AF65-F5344CB8AC3E}">
        <p14:creationId xmlns:p14="http://schemas.microsoft.com/office/powerpoint/2010/main" val="60892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Sim_タイトル スライド">
    <p:spTree>
      <p:nvGrpSpPr>
        <p:cNvPr id="1" name=""/>
        <p:cNvGrpSpPr/>
        <p:nvPr/>
      </p:nvGrpSpPr>
      <p:grpSpPr>
        <a:xfrm>
          <a:off x="0" y="0"/>
          <a:ext cx="0" cy="0"/>
          <a:chOff x="0" y="0"/>
          <a:chExt cx="0" cy="0"/>
        </a:xfrm>
      </p:grpSpPr>
      <p:sp>
        <p:nvSpPr>
          <p:cNvPr id="9" name="直角三角形 8">
            <a:extLst>
              <a:ext uri="{FF2B5EF4-FFF2-40B4-BE49-F238E27FC236}">
                <a16:creationId xmlns:a16="http://schemas.microsoft.com/office/drawing/2014/main" id="{2281AC95-61AB-25E2-C515-13F817B55FAE}"/>
              </a:ext>
            </a:extLst>
          </p:cNvPr>
          <p:cNvSpPr/>
          <p:nvPr/>
        </p:nvSpPr>
        <p:spPr>
          <a:xfrm flipH="1">
            <a:off x="11304406" y="5970406"/>
            <a:ext cx="887594" cy="887594"/>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0" name="正方形/長方形 9">
            <a:extLst>
              <a:ext uri="{FF2B5EF4-FFF2-40B4-BE49-F238E27FC236}">
                <a16:creationId xmlns:a16="http://schemas.microsoft.com/office/drawing/2014/main" id="{95407273-9E47-589D-4876-AF1BC914CF22}"/>
              </a:ext>
            </a:extLst>
          </p:cNvPr>
          <p:cNvSpPr/>
          <p:nvPr/>
        </p:nvSpPr>
        <p:spPr>
          <a:xfrm>
            <a:off x="1" y="0"/>
            <a:ext cx="56755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 name="タイトル 1">
            <a:extLst>
              <a:ext uri="{FF2B5EF4-FFF2-40B4-BE49-F238E27FC236}">
                <a16:creationId xmlns:a16="http://schemas.microsoft.com/office/drawing/2014/main" id="{C6517854-15FE-4933-ADFC-E1833494FCEA}"/>
              </a:ext>
            </a:extLst>
          </p:cNvPr>
          <p:cNvSpPr>
            <a:spLocks noGrp="1"/>
          </p:cNvSpPr>
          <p:nvPr>
            <p:ph type="ctrTitle"/>
          </p:nvPr>
        </p:nvSpPr>
        <p:spPr>
          <a:xfrm>
            <a:off x="1524000" y="1122363"/>
            <a:ext cx="9144000" cy="2387600"/>
          </a:xfrm>
          <a:prstGeom prst="rect">
            <a:avLst/>
          </a:prstGeom>
        </p:spPr>
        <p:txBody>
          <a:bodyPr anchor="b"/>
          <a:lstStyle>
            <a:lvl1pPr algn="ctr">
              <a:defRPr sz="4500"/>
            </a:lvl1pPr>
          </a:lstStyle>
          <a:p>
            <a:r>
              <a:rPr kumimoji="1" lang="ja-JP" altLang="en-US"/>
              <a:t>マスター タイトルの書式設定</a:t>
            </a:r>
            <a:endParaRPr kumimoji="1" lang="ja-JP" altLang="en-US" dirty="0"/>
          </a:p>
        </p:txBody>
      </p:sp>
      <p:sp>
        <p:nvSpPr>
          <p:cNvPr id="3" name="字幕 2">
            <a:extLst>
              <a:ext uri="{FF2B5EF4-FFF2-40B4-BE49-F238E27FC236}">
                <a16:creationId xmlns:a16="http://schemas.microsoft.com/office/drawing/2014/main" id="{F77C01C0-25E2-44B3-849F-5F255F7D848C}"/>
              </a:ext>
            </a:extLst>
          </p:cNvPr>
          <p:cNvSpPr>
            <a:spLocks noGrp="1"/>
          </p:cNvSpPr>
          <p:nvPr>
            <p:ph type="subTitle" idx="1"/>
          </p:nvPr>
        </p:nvSpPr>
        <p:spPr>
          <a:xfrm>
            <a:off x="1524000" y="3602038"/>
            <a:ext cx="9144000" cy="1655762"/>
          </a:xfrm>
        </p:spPr>
        <p:txBody>
          <a:bodyPr>
            <a:normAutofit/>
          </a:bodyPr>
          <a:lstStyle>
            <a:lvl1pPr marL="0" indent="0" algn="ctr">
              <a:buNone/>
              <a:defRPr sz="2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endParaRPr kumimoji="1" lang="ja-JP" altLang="en-US" dirty="0"/>
          </a:p>
        </p:txBody>
      </p:sp>
      <p:sp>
        <p:nvSpPr>
          <p:cNvPr id="4" name="日付プレースホルダー 3">
            <a:extLst>
              <a:ext uri="{FF2B5EF4-FFF2-40B4-BE49-F238E27FC236}">
                <a16:creationId xmlns:a16="http://schemas.microsoft.com/office/drawing/2014/main" id="{D25C7DD3-245E-4DEC-B008-A755C71C5CBE}"/>
              </a:ext>
            </a:extLst>
          </p:cNvPr>
          <p:cNvSpPr>
            <a:spLocks noGrp="1"/>
          </p:cNvSpPr>
          <p:nvPr>
            <p:ph type="dt" sz="half" idx="10"/>
          </p:nvPr>
        </p:nvSpPr>
        <p:spPr/>
        <p:txBody>
          <a:bodyPr/>
          <a:lstStyle/>
          <a:p>
            <a:fld id="{66D9B861-D567-468E-B0EC-6F6F69388A8F}" type="datetime1">
              <a:rPr kumimoji="1" lang="ja-JP" altLang="en-US" smtClean="0"/>
              <a:t>2025/10/28</a:t>
            </a:fld>
            <a:endParaRPr kumimoji="1" lang="ja-JP" altLang="en-US"/>
          </a:p>
        </p:txBody>
      </p:sp>
      <p:sp>
        <p:nvSpPr>
          <p:cNvPr id="5" name="フッター プレースホルダー 4">
            <a:extLst>
              <a:ext uri="{FF2B5EF4-FFF2-40B4-BE49-F238E27FC236}">
                <a16:creationId xmlns:a16="http://schemas.microsoft.com/office/drawing/2014/main" id="{AB09C736-E719-43E2-A403-16F821F8BA2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6EBC1F8-900F-4832-B518-B2E919BF9EA2}"/>
              </a:ext>
            </a:extLst>
          </p:cNvPr>
          <p:cNvSpPr>
            <a:spLocks noGrp="1"/>
          </p:cNvSpPr>
          <p:nvPr>
            <p:ph type="sldNum" sz="quarter" idx="12"/>
          </p:nvPr>
        </p:nvSpPr>
        <p:spPr/>
        <p:txBody>
          <a:bodyPr/>
          <a:lstStyle>
            <a:lvl1pPr>
              <a:defRPr>
                <a:latin typeface="BIZ UDゴシック" panose="020B0400000000000000" pitchFamily="49" charset="-128"/>
                <a:ea typeface="BIZ UDゴシック" panose="020B0400000000000000" pitchFamily="49" charset="-128"/>
              </a:defRPr>
            </a:lvl1pPr>
          </a:lstStyle>
          <a:p>
            <a:fld id="{60CA9DAF-0948-482F-A4AE-7B4357C53237}"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ECAB5953-53B2-4FC4-93FB-25A89C760441}"/>
              </a:ext>
            </a:extLst>
          </p:cNvPr>
          <p:cNvCxnSpPr/>
          <p:nvPr/>
        </p:nvCxnSpPr>
        <p:spPr>
          <a:xfrm>
            <a:off x="838200" y="3509963"/>
            <a:ext cx="10515600"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23466791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2 つのコンテンツ">
    <p:spTree>
      <p:nvGrpSpPr>
        <p:cNvPr id="1" name=""/>
        <p:cNvGrpSpPr/>
        <p:nvPr/>
      </p:nvGrpSpPr>
      <p:grpSpPr>
        <a:xfrm>
          <a:off x="0" y="0"/>
          <a:ext cx="0" cy="0"/>
          <a:chOff x="0" y="0"/>
          <a:chExt cx="0" cy="0"/>
        </a:xfrm>
      </p:grpSpPr>
      <p:sp>
        <p:nvSpPr>
          <p:cNvPr id="13" name="直角三角形 12">
            <a:extLst>
              <a:ext uri="{FF2B5EF4-FFF2-40B4-BE49-F238E27FC236}">
                <a16:creationId xmlns:a16="http://schemas.microsoft.com/office/drawing/2014/main" id="{C9B80A69-9469-40EA-8BC4-71806B473D41}"/>
              </a:ext>
            </a:extLst>
          </p:cNvPr>
          <p:cNvSpPr/>
          <p:nvPr/>
        </p:nvSpPr>
        <p:spPr>
          <a:xfrm flipH="1">
            <a:off x="11014841" y="5970406"/>
            <a:ext cx="1183459" cy="887594"/>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3" name="コンテンツ プレースホルダー 2">
            <a:extLst>
              <a:ext uri="{FF2B5EF4-FFF2-40B4-BE49-F238E27FC236}">
                <a16:creationId xmlns:a16="http://schemas.microsoft.com/office/drawing/2014/main" id="{5EFAAB85-EC91-44E2-B35C-06449764CD8F}"/>
              </a:ext>
            </a:extLst>
          </p:cNvPr>
          <p:cNvSpPr>
            <a:spLocks noGrp="1"/>
          </p:cNvSpPr>
          <p:nvPr>
            <p:ph sz="half" idx="1"/>
          </p:nvPr>
        </p:nvSpPr>
        <p:spPr>
          <a:xfrm>
            <a:off x="838200" y="980441"/>
            <a:ext cx="5181600" cy="5196522"/>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4" name="コンテンツ プレースホルダー 3">
            <a:extLst>
              <a:ext uri="{FF2B5EF4-FFF2-40B4-BE49-F238E27FC236}">
                <a16:creationId xmlns:a16="http://schemas.microsoft.com/office/drawing/2014/main" id="{03C9334E-5B34-420F-B01C-073F6FEDA62A}"/>
              </a:ext>
            </a:extLst>
          </p:cNvPr>
          <p:cNvSpPr>
            <a:spLocks noGrp="1"/>
          </p:cNvSpPr>
          <p:nvPr>
            <p:ph sz="half" idx="2"/>
          </p:nvPr>
        </p:nvSpPr>
        <p:spPr>
          <a:xfrm>
            <a:off x="6172200" y="980441"/>
            <a:ext cx="5181600" cy="5196522"/>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609B209E-9998-482B-93D4-24859A03A5A0}"/>
              </a:ext>
            </a:extLst>
          </p:cNvPr>
          <p:cNvSpPr>
            <a:spLocks noGrp="1"/>
          </p:cNvSpPr>
          <p:nvPr>
            <p:ph type="dt" sz="half" idx="10"/>
          </p:nvPr>
        </p:nvSpPr>
        <p:spPr/>
        <p:txBody>
          <a:bodyPr/>
          <a:lstStyle/>
          <a:p>
            <a:fld id="{B48A0759-EE36-41F2-A173-823FC759471D}" type="datetime1">
              <a:rPr kumimoji="1" lang="ja-JP" altLang="en-US" smtClean="0"/>
              <a:t>2025/10/28</a:t>
            </a:fld>
            <a:endParaRPr kumimoji="1" lang="ja-JP" altLang="en-US"/>
          </a:p>
        </p:txBody>
      </p:sp>
      <p:sp>
        <p:nvSpPr>
          <p:cNvPr id="6" name="フッター プレースホルダー 5">
            <a:extLst>
              <a:ext uri="{FF2B5EF4-FFF2-40B4-BE49-F238E27FC236}">
                <a16:creationId xmlns:a16="http://schemas.microsoft.com/office/drawing/2014/main" id="{9FB670AD-2135-4F9C-80C5-28FA8EB3D36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4E3E12C-C6ED-4B07-BEFE-10C637519B0D}"/>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sp>
        <p:nvSpPr>
          <p:cNvPr id="9" name="タイトル 1">
            <a:extLst>
              <a:ext uri="{FF2B5EF4-FFF2-40B4-BE49-F238E27FC236}">
                <a16:creationId xmlns:a16="http://schemas.microsoft.com/office/drawing/2014/main" id="{6934E862-54BC-43B3-91AA-06AFF73A62C5}"/>
              </a:ext>
            </a:extLst>
          </p:cNvPr>
          <p:cNvSpPr>
            <a:spLocks noGrp="1"/>
          </p:cNvSpPr>
          <p:nvPr>
            <p:ph type="title"/>
          </p:nvPr>
        </p:nvSpPr>
        <p:spPr>
          <a:xfrm>
            <a:off x="838200" y="365127"/>
            <a:ext cx="10515600" cy="615314"/>
          </a:xfrm>
          <a:prstGeom prst="rect">
            <a:avLst/>
          </a:prstGeom>
        </p:spPr>
        <p:txBody>
          <a:bodyPr>
            <a:normAutofit/>
          </a:bodyPr>
          <a:lstStyle>
            <a:lvl1pPr>
              <a:defRPr sz="3600"/>
            </a:lvl1pPr>
          </a:lstStyle>
          <a:p>
            <a:r>
              <a:rPr kumimoji="1" lang="ja-JP" altLang="en-US"/>
              <a:t>マスター タイトルの書式設定</a:t>
            </a:r>
            <a:endParaRPr kumimoji="1" lang="ja-JP" altLang="en-US" dirty="0"/>
          </a:p>
        </p:txBody>
      </p:sp>
      <p:cxnSp>
        <p:nvCxnSpPr>
          <p:cNvPr id="10" name="直線コネクタ 9">
            <a:extLst>
              <a:ext uri="{FF2B5EF4-FFF2-40B4-BE49-F238E27FC236}">
                <a16:creationId xmlns:a16="http://schemas.microsoft.com/office/drawing/2014/main" id="{EE00CA90-6496-421D-8B7D-C579437BD781}"/>
              </a:ext>
            </a:extLst>
          </p:cNvPr>
          <p:cNvCxnSpPr/>
          <p:nvPr/>
        </p:nvCxnSpPr>
        <p:spPr>
          <a:xfrm>
            <a:off x="838200" y="980441"/>
            <a:ext cx="10515600"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
        <p:nvSpPr>
          <p:cNvPr id="12" name="正方形/長方形 11">
            <a:extLst>
              <a:ext uri="{FF2B5EF4-FFF2-40B4-BE49-F238E27FC236}">
                <a16:creationId xmlns:a16="http://schemas.microsoft.com/office/drawing/2014/main" id="{B7D48F8C-3C51-4587-9C70-64464C78319E}"/>
              </a:ext>
            </a:extLst>
          </p:cNvPr>
          <p:cNvSpPr/>
          <p:nvPr/>
        </p:nvSpPr>
        <p:spPr>
          <a:xfrm>
            <a:off x="2" y="0"/>
            <a:ext cx="756745"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Tree>
    <p:extLst>
      <p:ext uri="{BB962C8B-B14F-4D97-AF65-F5344CB8AC3E}">
        <p14:creationId xmlns:p14="http://schemas.microsoft.com/office/powerpoint/2010/main" val="33796843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15" name="直角三角形 14">
            <a:extLst>
              <a:ext uri="{FF2B5EF4-FFF2-40B4-BE49-F238E27FC236}">
                <a16:creationId xmlns:a16="http://schemas.microsoft.com/office/drawing/2014/main" id="{D13B5EAC-535E-4D18-887D-08C8456B1FC3}"/>
              </a:ext>
            </a:extLst>
          </p:cNvPr>
          <p:cNvSpPr/>
          <p:nvPr/>
        </p:nvSpPr>
        <p:spPr>
          <a:xfrm flipH="1">
            <a:off x="11014841" y="5970406"/>
            <a:ext cx="1183459" cy="887594"/>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3" name="テキスト プレースホルダー 2">
            <a:extLst>
              <a:ext uri="{FF2B5EF4-FFF2-40B4-BE49-F238E27FC236}">
                <a16:creationId xmlns:a16="http://schemas.microsoft.com/office/drawing/2014/main" id="{05FD9810-3A83-4266-8338-3893445C0D06}"/>
              </a:ext>
            </a:extLst>
          </p:cNvPr>
          <p:cNvSpPr>
            <a:spLocks noGrp="1"/>
          </p:cNvSpPr>
          <p:nvPr>
            <p:ph type="body" idx="1"/>
          </p:nvPr>
        </p:nvSpPr>
        <p:spPr>
          <a:xfrm>
            <a:off x="839789" y="980441"/>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1F50653-35F0-42F1-AD1B-CC903708970E}"/>
              </a:ext>
            </a:extLst>
          </p:cNvPr>
          <p:cNvSpPr>
            <a:spLocks noGrp="1"/>
          </p:cNvSpPr>
          <p:nvPr>
            <p:ph sz="half" idx="2"/>
          </p:nvPr>
        </p:nvSpPr>
        <p:spPr>
          <a:xfrm>
            <a:off x="839789" y="1804353"/>
            <a:ext cx="5157787" cy="438531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58B49458-5AE0-4F59-B9E1-A531208A2B62}"/>
              </a:ext>
            </a:extLst>
          </p:cNvPr>
          <p:cNvSpPr>
            <a:spLocks noGrp="1"/>
          </p:cNvSpPr>
          <p:nvPr>
            <p:ph type="body" sz="quarter" idx="3"/>
          </p:nvPr>
        </p:nvSpPr>
        <p:spPr>
          <a:xfrm>
            <a:off x="6172202" y="980441"/>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D8DDC33-5130-4EAC-B3FC-D3B3DC6F7AA4}"/>
              </a:ext>
            </a:extLst>
          </p:cNvPr>
          <p:cNvSpPr>
            <a:spLocks noGrp="1"/>
          </p:cNvSpPr>
          <p:nvPr>
            <p:ph sz="quarter" idx="4"/>
          </p:nvPr>
        </p:nvSpPr>
        <p:spPr>
          <a:xfrm>
            <a:off x="6172202" y="1804353"/>
            <a:ext cx="5183188" cy="438531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9B9D52D-2669-4353-9F91-EF5F16457DFC}"/>
              </a:ext>
            </a:extLst>
          </p:cNvPr>
          <p:cNvSpPr>
            <a:spLocks noGrp="1"/>
          </p:cNvSpPr>
          <p:nvPr>
            <p:ph type="dt" sz="half" idx="10"/>
          </p:nvPr>
        </p:nvSpPr>
        <p:spPr/>
        <p:txBody>
          <a:bodyPr/>
          <a:lstStyle/>
          <a:p>
            <a:fld id="{97CF2E12-96E8-4F8D-80C7-9A1CE50B51E8}" type="datetime1">
              <a:rPr kumimoji="1" lang="ja-JP" altLang="en-US" smtClean="0"/>
              <a:t>2025/10/28</a:t>
            </a:fld>
            <a:endParaRPr kumimoji="1" lang="ja-JP" altLang="en-US"/>
          </a:p>
        </p:txBody>
      </p:sp>
      <p:sp>
        <p:nvSpPr>
          <p:cNvPr id="8" name="フッター プレースホルダー 7">
            <a:extLst>
              <a:ext uri="{FF2B5EF4-FFF2-40B4-BE49-F238E27FC236}">
                <a16:creationId xmlns:a16="http://schemas.microsoft.com/office/drawing/2014/main" id="{2D7CC411-984D-4FCF-9C88-4151402C3CC3}"/>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F9422CB-4BD7-45C8-A1D1-24187AE57DB5}"/>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sp>
        <p:nvSpPr>
          <p:cNvPr id="11" name="タイトル 1">
            <a:extLst>
              <a:ext uri="{FF2B5EF4-FFF2-40B4-BE49-F238E27FC236}">
                <a16:creationId xmlns:a16="http://schemas.microsoft.com/office/drawing/2014/main" id="{9091E377-4ABD-4957-B43A-BB614EA829EC}"/>
              </a:ext>
            </a:extLst>
          </p:cNvPr>
          <p:cNvSpPr>
            <a:spLocks noGrp="1"/>
          </p:cNvSpPr>
          <p:nvPr>
            <p:ph type="title"/>
          </p:nvPr>
        </p:nvSpPr>
        <p:spPr>
          <a:xfrm>
            <a:off x="838200" y="365127"/>
            <a:ext cx="10515600" cy="615314"/>
          </a:xfrm>
          <a:prstGeom prst="rect">
            <a:avLst/>
          </a:prstGeom>
        </p:spPr>
        <p:txBody>
          <a:bodyPr>
            <a:normAutofit/>
          </a:bodyPr>
          <a:lstStyle>
            <a:lvl1pPr>
              <a:defRPr sz="3600"/>
            </a:lvl1pPr>
          </a:lstStyle>
          <a:p>
            <a:r>
              <a:rPr kumimoji="1" lang="ja-JP" altLang="en-US"/>
              <a:t>マスター タイトルの書式設定</a:t>
            </a:r>
            <a:endParaRPr kumimoji="1" lang="ja-JP" altLang="en-US" dirty="0"/>
          </a:p>
        </p:txBody>
      </p:sp>
      <p:cxnSp>
        <p:nvCxnSpPr>
          <p:cNvPr id="12" name="直線コネクタ 11">
            <a:extLst>
              <a:ext uri="{FF2B5EF4-FFF2-40B4-BE49-F238E27FC236}">
                <a16:creationId xmlns:a16="http://schemas.microsoft.com/office/drawing/2014/main" id="{DD06DDBD-C214-41B9-97B1-83464A9C28D2}"/>
              </a:ext>
            </a:extLst>
          </p:cNvPr>
          <p:cNvCxnSpPr/>
          <p:nvPr/>
        </p:nvCxnSpPr>
        <p:spPr>
          <a:xfrm>
            <a:off x="838200" y="980441"/>
            <a:ext cx="10515600"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
        <p:nvSpPr>
          <p:cNvPr id="14" name="正方形/長方形 13">
            <a:extLst>
              <a:ext uri="{FF2B5EF4-FFF2-40B4-BE49-F238E27FC236}">
                <a16:creationId xmlns:a16="http://schemas.microsoft.com/office/drawing/2014/main" id="{630588A6-532F-4CE3-A41E-BF5E41A5964A}"/>
              </a:ext>
            </a:extLst>
          </p:cNvPr>
          <p:cNvSpPr/>
          <p:nvPr/>
        </p:nvSpPr>
        <p:spPr>
          <a:xfrm>
            <a:off x="2" y="0"/>
            <a:ext cx="756745"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Tree>
    <p:extLst>
      <p:ext uri="{BB962C8B-B14F-4D97-AF65-F5344CB8AC3E}">
        <p14:creationId xmlns:p14="http://schemas.microsoft.com/office/powerpoint/2010/main" val="18018469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11" name="直角三角形 10">
            <a:extLst>
              <a:ext uri="{FF2B5EF4-FFF2-40B4-BE49-F238E27FC236}">
                <a16:creationId xmlns:a16="http://schemas.microsoft.com/office/drawing/2014/main" id="{003374AD-301E-4A53-9268-9F39A6F8C32B}"/>
              </a:ext>
            </a:extLst>
          </p:cNvPr>
          <p:cNvSpPr/>
          <p:nvPr/>
        </p:nvSpPr>
        <p:spPr>
          <a:xfrm flipH="1">
            <a:off x="11014841" y="5970406"/>
            <a:ext cx="1183459" cy="887594"/>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3" name="日付プレースホルダー 2">
            <a:extLst>
              <a:ext uri="{FF2B5EF4-FFF2-40B4-BE49-F238E27FC236}">
                <a16:creationId xmlns:a16="http://schemas.microsoft.com/office/drawing/2014/main" id="{AC50C753-407D-488D-8C94-80F855B23BB5}"/>
              </a:ext>
            </a:extLst>
          </p:cNvPr>
          <p:cNvSpPr>
            <a:spLocks noGrp="1"/>
          </p:cNvSpPr>
          <p:nvPr>
            <p:ph type="dt" sz="half" idx="10"/>
          </p:nvPr>
        </p:nvSpPr>
        <p:spPr/>
        <p:txBody>
          <a:bodyPr/>
          <a:lstStyle/>
          <a:p>
            <a:fld id="{2711F03C-73FA-40AC-9851-0EE1F927A2DC}" type="datetime1">
              <a:rPr kumimoji="1" lang="ja-JP" altLang="en-US" smtClean="0"/>
              <a:t>2025/10/28</a:t>
            </a:fld>
            <a:endParaRPr kumimoji="1" lang="ja-JP" altLang="en-US"/>
          </a:p>
        </p:txBody>
      </p:sp>
      <p:sp>
        <p:nvSpPr>
          <p:cNvPr id="4" name="フッター プレースホルダー 3">
            <a:extLst>
              <a:ext uri="{FF2B5EF4-FFF2-40B4-BE49-F238E27FC236}">
                <a16:creationId xmlns:a16="http://schemas.microsoft.com/office/drawing/2014/main" id="{D5ACB9D4-6604-4C27-824C-6C021C60DC98}"/>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61B34E0-548A-405F-A2D8-4E0D1EC0C0DB}"/>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sp>
        <p:nvSpPr>
          <p:cNvPr id="7" name="タイトル 1">
            <a:extLst>
              <a:ext uri="{FF2B5EF4-FFF2-40B4-BE49-F238E27FC236}">
                <a16:creationId xmlns:a16="http://schemas.microsoft.com/office/drawing/2014/main" id="{F10C45AC-185C-45C2-A772-12B1808D3FD5}"/>
              </a:ext>
            </a:extLst>
          </p:cNvPr>
          <p:cNvSpPr>
            <a:spLocks noGrp="1"/>
          </p:cNvSpPr>
          <p:nvPr>
            <p:ph type="title"/>
          </p:nvPr>
        </p:nvSpPr>
        <p:spPr>
          <a:xfrm>
            <a:off x="838200" y="365127"/>
            <a:ext cx="10515600" cy="615314"/>
          </a:xfrm>
          <a:prstGeom prst="rect">
            <a:avLst/>
          </a:prstGeom>
        </p:spPr>
        <p:txBody>
          <a:bodyPr>
            <a:normAutofit/>
          </a:bodyPr>
          <a:lstStyle>
            <a:lvl1pPr>
              <a:defRPr sz="3600"/>
            </a:lvl1pPr>
          </a:lstStyle>
          <a:p>
            <a:r>
              <a:rPr kumimoji="1" lang="ja-JP" altLang="en-US"/>
              <a:t>マスター タイトルの書式設定</a:t>
            </a:r>
            <a:endParaRPr kumimoji="1" lang="ja-JP" altLang="en-US" dirty="0"/>
          </a:p>
        </p:txBody>
      </p:sp>
      <p:cxnSp>
        <p:nvCxnSpPr>
          <p:cNvPr id="8" name="直線コネクタ 7">
            <a:extLst>
              <a:ext uri="{FF2B5EF4-FFF2-40B4-BE49-F238E27FC236}">
                <a16:creationId xmlns:a16="http://schemas.microsoft.com/office/drawing/2014/main" id="{006AFC9F-99EB-4717-88E6-5E92C985C1A3}"/>
              </a:ext>
            </a:extLst>
          </p:cNvPr>
          <p:cNvCxnSpPr/>
          <p:nvPr/>
        </p:nvCxnSpPr>
        <p:spPr>
          <a:xfrm>
            <a:off x="838200" y="980441"/>
            <a:ext cx="10515600"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
        <p:nvSpPr>
          <p:cNvPr id="10" name="正方形/長方形 9">
            <a:extLst>
              <a:ext uri="{FF2B5EF4-FFF2-40B4-BE49-F238E27FC236}">
                <a16:creationId xmlns:a16="http://schemas.microsoft.com/office/drawing/2014/main" id="{18447A65-09C2-4FEE-B2B3-54B55EB6D651}"/>
              </a:ext>
            </a:extLst>
          </p:cNvPr>
          <p:cNvSpPr/>
          <p:nvPr/>
        </p:nvSpPr>
        <p:spPr>
          <a:xfrm>
            <a:off x="2" y="0"/>
            <a:ext cx="756745"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Tree>
    <p:extLst>
      <p:ext uri="{BB962C8B-B14F-4D97-AF65-F5344CB8AC3E}">
        <p14:creationId xmlns:p14="http://schemas.microsoft.com/office/powerpoint/2010/main" val="12545644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7" name="直角三角形 6">
            <a:extLst>
              <a:ext uri="{FF2B5EF4-FFF2-40B4-BE49-F238E27FC236}">
                <a16:creationId xmlns:a16="http://schemas.microsoft.com/office/drawing/2014/main" id="{C79D32EC-B453-408E-B4E5-66EF0F75266A}"/>
              </a:ext>
            </a:extLst>
          </p:cNvPr>
          <p:cNvSpPr/>
          <p:nvPr/>
        </p:nvSpPr>
        <p:spPr>
          <a:xfrm flipH="1">
            <a:off x="11014841" y="5970406"/>
            <a:ext cx="1183459" cy="887594"/>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 name="日付プレースホルダー 1">
            <a:extLst>
              <a:ext uri="{FF2B5EF4-FFF2-40B4-BE49-F238E27FC236}">
                <a16:creationId xmlns:a16="http://schemas.microsoft.com/office/drawing/2014/main" id="{DA19987C-D3C7-4F47-8F8C-8C2C4D43A9F7}"/>
              </a:ext>
            </a:extLst>
          </p:cNvPr>
          <p:cNvSpPr>
            <a:spLocks noGrp="1"/>
          </p:cNvSpPr>
          <p:nvPr>
            <p:ph type="dt" sz="half" idx="10"/>
          </p:nvPr>
        </p:nvSpPr>
        <p:spPr/>
        <p:txBody>
          <a:bodyPr/>
          <a:lstStyle/>
          <a:p>
            <a:fld id="{4CB4C359-F438-4528-AFF2-76AD7AC0D612}" type="datetime1">
              <a:rPr kumimoji="1" lang="ja-JP" altLang="en-US" smtClean="0"/>
              <a:t>2025/10/28</a:t>
            </a:fld>
            <a:endParaRPr kumimoji="1" lang="ja-JP" altLang="en-US"/>
          </a:p>
        </p:txBody>
      </p:sp>
      <p:sp>
        <p:nvSpPr>
          <p:cNvPr id="3" name="フッター プレースホルダー 2">
            <a:extLst>
              <a:ext uri="{FF2B5EF4-FFF2-40B4-BE49-F238E27FC236}">
                <a16:creationId xmlns:a16="http://schemas.microsoft.com/office/drawing/2014/main" id="{5E270737-5290-452F-B088-62409AEC21FE}"/>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55EF613-9BF4-4EDB-9177-2E597107B36E}"/>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sp>
        <p:nvSpPr>
          <p:cNvPr id="6" name="正方形/長方形 5">
            <a:extLst>
              <a:ext uri="{FF2B5EF4-FFF2-40B4-BE49-F238E27FC236}">
                <a16:creationId xmlns:a16="http://schemas.microsoft.com/office/drawing/2014/main" id="{0F5AFB59-2FA0-4A71-945A-75F5CB3BBF35}"/>
              </a:ext>
            </a:extLst>
          </p:cNvPr>
          <p:cNvSpPr/>
          <p:nvPr/>
        </p:nvSpPr>
        <p:spPr>
          <a:xfrm>
            <a:off x="2" y="0"/>
            <a:ext cx="756745"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Tree>
    <p:extLst>
      <p:ext uri="{BB962C8B-B14F-4D97-AF65-F5344CB8AC3E}">
        <p14:creationId xmlns:p14="http://schemas.microsoft.com/office/powerpoint/2010/main" val="34299934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11" name="直角三角形 10">
            <a:extLst>
              <a:ext uri="{FF2B5EF4-FFF2-40B4-BE49-F238E27FC236}">
                <a16:creationId xmlns:a16="http://schemas.microsoft.com/office/drawing/2014/main" id="{1408CA74-198B-45A1-802C-FA435E45ADBB}"/>
              </a:ext>
            </a:extLst>
          </p:cNvPr>
          <p:cNvSpPr/>
          <p:nvPr/>
        </p:nvSpPr>
        <p:spPr>
          <a:xfrm flipH="1">
            <a:off x="11014841" y="5970406"/>
            <a:ext cx="1183459" cy="887594"/>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 name="タイトル 1">
            <a:extLst>
              <a:ext uri="{FF2B5EF4-FFF2-40B4-BE49-F238E27FC236}">
                <a16:creationId xmlns:a16="http://schemas.microsoft.com/office/drawing/2014/main" id="{6FD73CF1-5D01-43F3-A37F-129CB935B8EF}"/>
              </a:ext>
            </a:extLst>
          </p:cNvPr>
          <p:cNvSpPr>
            <a:spLocks noGrp="1"/>
          </p:cNvSpPr>
          <p:nvPr>
            <p:ph type="title"/>
          </p:nvPr>
        </p:nvSpPr>
        <p:spPr>
          <a:xfrm>
            <a:off x="839788" y="457200"/>
            <a:ext cx="3932237" cy="1600200"/>
          </a:xfrm>
          <a:prstGeom prst="rect">
            <a:avLst/>
          </a:prstGeom>
        </p:spPr>
        <p:txBody>
          <a:bodyPr anchor="b"/>
          <a:lstStyle>
            <a:lvl1pPr>
              <a:defRPr sz="2400"/>
            </a:lvl1pPr>
          </a:lstStyle>
          <a:p>
            <a:r>
              <a:rPr kumimoji="1" lang="ja-JP" altLang="en-US"/>
              <a:t>マスター タイトルの書式設定</a:t>
            </a:r>
            <a:endParaRPr kumimoji="1" lang="ja-JP" altLang="en-US" dirty="0"/>
          </a:p>
        </p:txBody>
      </p:sp>
      <p:sp>
        <p:nvSpPr>
          <p:cNvPr id="3" name="コンテンツ プレースホルダー 2">
            <a:extLst>
              <a:ext uri="{FF2B5EF4-FFF2-40B4-BE49-F238E27FC236}">
                <a16:creationId xmlns:a16="http://schemas.microsoft.com/office/drawing/2014/main" id="{9F103E24-B070-4F6C-986C-C99F080A1768}"/>
              </a:ext>
            </a:extLst>
          </p:cNvPr>
          <p:cNvSpPr>
            <a:spLocks noGrp="1"/>
          </p:cNvSpPr>
          <p:nvPr>
            <p:ph idx="1"/>
          </p:nvPr>
        </p:nvSpPr>
        <p:spPr>
          <a:xfrm>
            <a:off x="5183188" y="987429"/>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843AC18-1152-41A3-BF2C-B9B9E5497FDB}"/>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4517F21-03D1-443C-8E97-106AA9A87A43}"/>
              </a:ext>
            </a:extLst>
          </p:cNvPr>
          <p:cNvSpPr>
            <a:spLocks noGrp="1"/>
          </p:cNvSpPr>
          <p:nvPr>
            <p:ph type="dt" sz="half" idx="10"/>
          </p:nvPr>
        </p:nvSpPr>
        <p:spPr/>
        <p:txBody>
          <a:bodyPr/>
          <a:lstStyle/>
          <a:p>
            <a:fld id="{A1FDF56B-41A6-461C-9829-EBE3D13E2D92}" type="datetime1">
              <a:rPr kumimoji="1" lang="ja-JP" altLang="en-US" smtClean="0"/>
              <a:t>2025/10/28</a:t>
            </a:fld>
            <a:endParaRPr kumimoji="1" lang="ja-JP" altLang="en-US"/>
          </a:p>
        </p:txBody>
      </p:sp>
      <p:sp>
        <p:nvSpPr>
          <p:cNvPr id="6" name="フッター プレースホルダー 5">
            <a:extLst>
              <a:ext uri="{FF2B5EF4-FFF2-40B4-BE49-F238E27FC236}">
                <a16:creationId xmlns:a16="http://schemas.microsoft.com/office/drawing/2014/main" id="{7D1F2206-F291-4CDE-AC03-EE383DA073E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0002412-B8AE-4E14-AEC9-4695CA5320DD}"/>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cxnSp>
        <p:nvCxnSpPr>
          <p:cNvPr id="8" name="直線コネクタ 7">
            <a:extLst>
              <a:ext uri="{FF2B5EF4-FFF2-40B4-BE49-F238E27FC236}">
                <a16:creationId xmlns:a16="http://schemas.microsoft.com/office/drawing/2014/main" id="{44DC48B9-4C8B-4F65-9E54-E2FC4F2C988D}"/>
              </a:ext>
            </a:extLst>
          </p:cNvPr>
          <p:cNvCxnSpPr>
            <a:cxnSpLocks/>
          </p:cNvCxnSpPr>
          <p:nvPr/>
        </p:nvCxnSpPr>
        <p:spPr>
          <a:xfrm>
            <a:off x="838202" y="2057400"/>
            <a:ext cx="3933825"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
        <p:nvSpPr>
          <p:cNvPr id="10" name="正方形/長方形 9">
            <a:extLst>
              <a:ext uri="{FF2B5EF4-FFF2-40B4-BE49-F238E27FC236}">
                <a16:creationId xmlns:a16="http://schemas.microsoft.com/office/drawing/2014/main" id="{020AFA92-65F8-49E3-9164-28FD3251B6C9}"/>
              </a:ext>
            </a:extLst>
          </p:cNvPr>
          <p:cNvSpPr/>
          <p:nvPr/>
        </p:nvSpPr>
        <p:spPr>
          <a:xfrm>
            <a:off x="2" y="0"/>
            <a:ext cx="756745"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Tree>
    <p:extLst>
      <p:ext uri="{BB962C8B-B14F-4D97-AF65-F5344CB8AC3E}">
        <p14:creationId xmlns:p14="http://schemas.microsoft.com/office/powerpoint/2010/main" val="8520954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12" name="直角三角形 11">
            <a:extLst>
              <a:ext uri="{FF2B5EF4-FFF2-40B4-BE49-F238E27FC236}">
                <a16:creationId xmlns:a16="http://schemas.microsoft.com/office/drawing/2014/main" id="{7D55511D-2AD9-44AF-9976-9CB3A62F2042}"/>
              </a:ext>
            </a:extLst>
          </p:cNvPr>
          <p:cNvSpPr/>
          <p:nvPr/>
        </p:nvSpPr>
        <p:spPr>
          <a:xfrm flipH="1">
            <a:off x="11014841" y="5970406"/>
            <a:ext cx="1183459" cy="887594"/>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 name="タイトル 1">
            <a:extLst>
              <a:ext uri="{FF2B5EF4-FFF2-40B4-BE49-F238E27FC236}">
                <a16:creationId xmlns:a16="http://schemas.microsoft.com/office/drawing/2014/main" id="{9D0CF223-D6B3-495F-AA24-5382B561FCC2}"/>
              </a:ext>
            </a:extLst>
          </p:cNvPr>
          <p:cNvSpPr>
            <a:spLocks noGrp="1"/>
          </p:cNvSpPr>
          <p:nvPr>
            <p:ph type="title"/>
          </p:nvPr>
        </p:nvSpPr>
        <p:spPr>
          <a:xfrm>
            <a:off x="839788" y="457200"/>
            <a:ext cx="3932237" cy="1600200"/>
          </a:xfrm>
          <a:prstGeom prst="rect">
            <a:avLst/>
          </a:prstGeom>
        </p:spPr>
        <p:txBody>
          <a:bodyPr anchor="b"/>
          <a:lstStyle>
            <a:lvl1pPr>
              <a:defRPr sz="24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BDFCD8CA-A329-4E94-B96C-15EC336DDF89}"/>
              </a:ext>
            </a:extLst>
          </p:cNvPr>
          <p:cNvSpPr>
            <a:spLocks noGrp="1"/>
          </p:cNvSpPr>
          <p:nvPr>
            <p:ph type="pic" idx="1"/>
          </p:nvPr>
        </p:nvSpPr>
        <p:spPr>
          <a:xfrm>
            <a:off x="5183188" y="987429"/>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9E23B59F-1DB7-4BD5-A333-DA1BED03F519}"/>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162B838-1AC7-498D-9F7E-646190434F91}"/>
              </a:ext>
            </a:extLst>
          </p:cNvPr>
          <p:cNvSpPr>
            <a:spLocks noGrp="1"/>
          </p:cNvSpPr>
          <p:nvPr>
            <p:ph type="dt" sz="half" idx="10"/>
          </p:nvPr>
        </p:nvSpPr>
        <p:spPr/>
        <p:txBody>
          <a:bodyPr/>
          <a:lstStyle/>
          <a:p>
            <a:fld id="{D71E0060-82F9-4164-BD24-072A0ED99DB2}" type="datetime1">
              <a:rPr kumimoji="1" lang="ja-JP" altLang="en-US" smtClean="0"/>
              <a:t>2025/10/28</a:t>
            </a:fld>
            <a:endParaRPr kumimoji="1" lang="ja-JP" altLang="en-US"/>
          </a:p>
        </p:txBody>
      </p:sp>
      <p:sp>
        <p:nvSpPr>
          <p:cNvPr id="6" name="フッター プレースホルダー 5">
            <a:extLst>
              <a:ext uri="{FF2B5EF4-FFF2-40B4-BE49-F238E27FC236}">
                <a16:creationId xmlns:a16="http://schemas.microsoft.com/office/drawing/2014/main" id="{1494E980-8F19-4A67-826D-0E66E544B9B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FBD9905-FA31-47BF-B247-8B6FF0961D42}"/>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cxnSp>
        <p:nvCxnSpPr>
          <p:cNvPr id="9" name="直線コネクタ 8">
            <a:extLst>
              <a:ext uri="{FF2B5EF4-FFF2-40B4-BE49-F238E27FC236}">
                <a16:creationId xmlns:a16="http://schemas.microsoft.com/office/drawing/2014/main" id="{41E10BB0-55F5-4B55-A367-CFDAFA0FE82C}"/>
              </a:ext>
            </a:extLst>
          </p:cNvPr>
          <p:cNvCxnSpPr>
            <a:cxnSpLocks/>
          </p:cNvCxnSpPr>
          <p:nvPr/>
        </p:nvCxnSpPr>
        <p:spPr>
          <a:xfrm>
            <a:off x="838202" y="2057400"/>
            <a:ext cx="3933825"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
        <p:nvSpPr>
          <p:cNvPr id="11" name="正方形/長方形 10">
            <a:extLst>
              <a:ext uri="{FF2B5EF4-FFF2-40B4-BE49-F238E27FC236}">
                <a16:creationId xmlns:a16="http://schemas.microsoft.com/office/drawing/2014/main" id="{3DB84AA4-1DE0-4DA3-BA5A-374CE52F1E0B}"/>
              </a:ext>
            </a:extLst>
          </p:cNvPr>
          <p:cNvSpPr/>
          <p:nvPr/>
        </p:nvSpPr>
        <p:spPr>
          <a:xfrm>
            <a:off x="2" y="0"/>
            <a:ext cx="756745"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Tree>
    <p:extLst>
      <p:ext uri="{BB962C8B-B14F-4D97-AF65-F5344CB8AC3E}">
        <p14:creationId xmlns:p14="http://schemas.microsoft.com/office/powerpoint/2010/main" val="36965210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タイトルと縦書きテキスト">
    <p:spTree>
      <p:nvGrpSpPr>
        <p:cNvPr id="1" name=""/>
        <p:cNvGrpSpPr/>
        <p:nvPr/>
      </p:nvGrpSpPr>
      <p:grpSpPr>
        <a:xfrm>
          <a:off x="0" y="0"/>
          <a:ext cx="0" cy="0"/>
          <a:chOff x="0" y="0"/>
          <a:chExt cx="0" cy="0"/>
        </a:xfrm>
      </p:grpSpPr>
      <p:sp>
        <p:nvSpPr>
          <p:cNvPr id="3" name="縦書きテキスト プレースホルダー 2">
            <a:extLst>
              <a:ext uri="{FF2B5EF4-FFF2-40B4-BE49-F238E27FC236}">
                <a16:creationId xmlns:a16="http://schemas.microsoft.com/office/drawing/2014/main" id="{D7CC02DA-2D22-41DA-9D8F-AB6AC07B0948}"/>
              </a:ext>
            </a:extLst>
          </p:cNvPr>
          <p:cNvSpPr>
            <a:spLocks noGrp="1"/>
          </p:cNvSpPr>
          <p:nvPr>
            <p:ph type="body" orient="vert" idx="1"/>
          </p:nvPr>
        </p:nvSpPr>
        <p:spPr>
          <a:xfrm>
            <a:off x="838200" y="980441"/>
            <a:ext cx="10515600" cy="5196522"/>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3D39C2-FEC3-41B6-9960-C67A3719A6D5}"/>
              </a:ext>
            </a:extLst>
          </p:cNvPr>
          <p:cNvSpPr>
            <a:spLocks noGrp="1"/>
          </p:cNvSpPr>
          <p:nvPr>
            <p:ph type="dt" sz="half" idx="10"/>
          </p:nvPr>
        </p:nvSpPr>
        <p:spPr/>
        <p:txBody>
          <a:bodyPr/>
          <a:lstStyle/>
          <a:p>
            <a:fld id="{AB6FB77F-012B-4841-9358-D41CE4C33340}" type="datetime1">
              <a:rPr kumimoji="1" lang="ja-JP" altLang="en-US" smtClean="0"/>
              <a:t>2025/10/28</a:t>
            </a:fld>
            <a:endParaRPr kumimoji="1" lang="ja-JP" altLang="en-US"/>
          </a:p>
        </p:txBody>
      </p:sp>
      <p:sp>
        <p:nvSpPr>
          <p:cNvPr id="5" name="フッター プレースホルダー 4">
            <a:extLst>
              <a:ext uri="{FF2B5EF4-FFF2-40B4-BE49-F238E27FC236}">
                <a16:creationId xmlns:a16="http://schemas.microsoft.com/office/drawing/2014/main" id="{FE98A2C8-FBE3-437A-8C4D-7B23D6EB8B6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282219B-6EEF-42A8-BBC4-81863D366B50}"/>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sp>
        <p:nvSpPr>
          <p:cNvPr id="8" name="タイトル 1">
            <a:extLst>
              <a:ext uri="{FF2B5EF4-FFF2-40B4-BE49-F238E27FC236}">
                <a16:creationId xmlns:a16="http://schemas.microsoft.com/office/drawing/2014/main" id="{CAA3DDD7-4760-4812-84B5-49F0B35AB8DE}"/>
              </a:ext>
            </a:extLst>
          </p:cNvPr>
          <p:cNvSpPr>
            <a:spLocks noGrp="1"/>
          </p:cNvSpPr>
          <p:nvPr>
            <p:ph type="title"/>
          </p:nvPr>
        </p:nvSpPr>
        <p:spPr>
          <a:xfrm>
            <a:off x="838200" y="365127"/>
            <a:ext cx="10515600" cy="615314"/>
          </a:xfrm>
          <a:prstGeom prst="rect">
            <a:avLst/>
          </a:prstGeom>
        </p:spPr>
        <p:txBody>
          <a:bodyPr>
            <a:normAutofit/>
          </a:bodyPr>
          <a:lstStyle>
            <a:lvl1pPr>
              <a:defRPr sz="3600"/>
            </a:lvl1pPr>
          </a:lstStyle>
          <a:p>
            <a:r>
              <a:rPr kumimoji="1" lang="ja-JP" altLang="en-US"/>
              <a:t>マスター タイトルの書式設定</a:t>
            </a:r>
            <a:endParaRPr kumimoji="1" lang="ja-JP" altLang="en-US" dirty="0"/>
          </a:p>
        </p:txBody>
      </p:sp>
      <p:cxnSp>
        <p:nvCxnSpPr>
          <p:cNvPr id="9" name="直線コネクタ 8">
            <a:extLst>
              <a:ext uri="{FF2B5EF4-FFF2-40B4-BE49-F238E27FC236}">
                <a16:creationId xmlns:a16="http://schemas.microsoft.com/office/drawing/2014/main" id="{EE2CD4DA-3930-4DEB-A896-DE8A5C0331B4}"/>
              </a:ext>
            </a:extLst>
          </p:cNvPr>
          <p:cNvCxnSpPr/>
          <p:nvPr/>
        </p:nvCxnSpPr>
        <p:spPr>
          <a:xfrm>
            <a:off x="838200" y="980441"/>
            <a:ext cx="10515600"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
        <p:nvSpPr>
          <p:cNvPr id="11" name="正方形/長方形 10">
            <a:extLst>
              <a:ext uri="{FF2B5EF4-FFF2-40B4-BE49-F238E27FC236}">
                <a16:creationId xmlns:a16="http://schemas.microsoft.com/office/drawing/2014/main" id="{59D208F0-D902-4610-A1D4-F3D15001DED0}"/>
              </a:ext>
            </a:extLst>
          </p:cNvPr>
          <p:cNvSpPr/>
          <p:nvPr/>
        </p:nvSpPr>
        <p:spPr>
          <a:xfrm>
            <a:off x="2" y="0"/>
            <a:ext cx="756745"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2" name="直角三角形 11">
            <a:extLst>
              <a:ext uri="{FF2B5EF4-FFF2-40B4-BE49-F238E27FC236}">
                <a16:creationId xmlns:a16="http://schemas.microsoft.com/office/drawing/2014/main" id="{C331DB41-170B-4FAD-BCA2-14607360CB5E}"/>
              </a:ext>
            </a:extLst>
          </p:cNvPr>
          <p:cNvSpPr/>
          <p:nvPr/>
        </p:nvSpPr>
        <p:spPr>
          <a:xfrm flipH="1">
            <a:off x="11014841" y="5970406"/>
            <a:ext cx="1183459" cy="887594"/>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Tree>
    <p:extLst>
      <p:ext uri="{BB962C8B-B14F-4D97-AF65-F5344CB8AC3E}">
        <p14:creationId xmlns:p14="http://schemas.microsoft.com/office/powerpoint/2010/main" val="30844510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11" name="直角三角形 10">
            <a:extLst>
              <a:ext uri="{FF2B5EF4-FFF2-40B4-BE49-F238E27FC236}">
                <a16:creationId xmlns:a16="http://schemas.microsoft.com/office/drawing/2014/main" id="{02137E77-43F0-4665-B2D9-D0F7DEF33AFD}"/>
              </a:ext>
            </a:extLst>
          </p:cNvPr>
          <p:cNvSpPr/>
          <p:nvPr/>
        </p:nvSpPr>
        <p:spPr>
          <a:xfrm flipH="1">
            <a:off x="11014841" y="5970406"/>
            <a:ext cx="1183459" cy="887594"/>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 name="縦書きタイトル 1">
            <a:extLst>
              <a:ext uri="{FF2B5EF4-FFF2-40B4-BE49-F238E27FC236}">
                <a16:creationId xmlns:a16="http://schemas.microsoft.com/office/drawing/2014/main" id="{A47A4E57-A2AB-4731-AE17-F38FE47240D2}"/>
              </a:ext>
            </a:extLst>
          </p:cNvPr>
          <p:cNvSpPr>
            <a:spLocks noGrp="1"/>
          </p:cNvSpPr>
          <p:nvPr>
            <p:ph type="title" orient="vert"/>
          </p:nvPr>
        </p:nvSpPr>
        <p:spPr>
          <a:xfrm>
            <a:off x="9828110" y="365125"/>
            <a:ext cx="1525692" cy="5811838"/>
          </a:xfrm>
          <a:prstGeom prst="rect">
            <a:avLst/>
          </a:prstGeom>
        </p:spPr>
        <p:txBody>
          <a:bodyPr vert="eaVert">
            <a:noAutofit/>
          </a:bodyPr>
          <a:lstStyle>
            <a:lvl1pPr>
              <a:defRPr sz="3600"/>
            </a:lvl1pPr>
          </a:lstStyle>
          <a:p>
            <a:r>
              <a:rPr kumimoji="1" lang="ja-JP" altLang="en-US"/>
              <a:t>マスター タイトルの書式設定</a:t>
            </a:r>
            <a:endParaRPr kumimoji="1" lang="ja-JP" altLang="en-US" dirty="0"/>
          </a:p>
        </p:txBody>
      </p:sp>
      <p:sp>
        <p:nvSpPr>
          <p:cNvPr id="3" name="縦書きテキスト プレースホルダー 2">
            <a:extLst>
              <a:ext uri="{FF2B5EF4-FFF2-40B4-BE49-F238E27FC236}">
                <a16:creationId xmlns:a16="http://schemas.microsoft.com/office/drawing/2014/main" id="{80D085D0-A20B-40AB-B4DE-B30F17F066DD}"/>
              </a:ext>
            </a:extLst>
          </p:cNvPr>
          <p:cNvSpPr>
            <a:spLocks noGrp="1"/>
          </p:cNvSpPr>
          <p:nvPr>
            <p:ph type="body" orient="vert" idx="1"/>
          </p:nvPr>
        </p:nvSpPr>
        <p:spPr>
          <a:xfrm>
            <a:off x="838201" y="365125"/>
            <a:ext cx="8989907"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BEB2969-73DE-43D2-8BD4-8D1096B94658}"/>
              </a:ext>
            </a:extLst>
          </p:cNvPr>
          <p:cNvSpPr>
            <a:spLocks noGrp="1"/>
          </p:cNvSpPr>
          <p:nvPr>
            <p:ph type="dt" sz="half" idx="10"/>
          </p:nvPr>
        </p:nvSpPr>
        <p:spPr/>
        <p:txBody>
          <a:bodyPr/>
          <a:lstStyle/>
          <a:p>
            <a:fld id="{96244C5E-B291-451C-A0FA-F2909811D5A7}" type="datetime1">
              <a:rPr kumimoji="1" lang="ja-JP" altLang="en-US" smtClean="0"/>
              <a:t>2025/10/28</a:t>
            </a:fld>
            <a:endParaRPr kumimoji="1" lang="ja-JP" altLang="en-US"/>
          </a:p>
        </p:txBody>
      </p:sp>
      <p:sp>
        <p:nvSpPr>
          <p:cNvPr id="5" name="フッター プレースホルダー 4">
            <a:extLst>
              <a:ext uri="{FF2B5EF4-FFF2-40B4-BE49-F238E27FC236}">
                <a16:creationId xmlns:a16="http://schemas.microsoft.com/office/drawing/2014/main" id="{95554D41-489D-48FA-A0DE-96586D1AA1F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FB51656-3603-4226-919A-78E8AB823B18}"/>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cxnSp>
        <p:nvCxnSpPr>
          <p:cNvPr id="8" name="直線コネクタ 7">
            <a:extLst>
              <a:ext uri="{FF2B5EF4-FFF2-40B4-BE49-F238E27FC236}">
                <a16:creationId xmlns:a16="http://schemas.microsoft.com/office/drawing/2014/main" id="{32F7D16E-CB14-4668-80BD-89ADDC7A3702}"/>
              </a:ext>
            </a:extLst>
          </p:cNvPr>
          <p:cNvCxnSpPr/>
          <p:nvPr/>
        </p:nvCxnSpPr>
        <p:spPr>
          <a:xfrm>
            <a:off x="9828108" y="365125"/>
            <a:ext cx="0" cy="5811838"/>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
        <p:nvSpPr>
          <p:cNvPr id="10" name="正方形/長方形 9">
            <a:extLst>
              <a:ext uri="{FF2B5EF4-FFF2-40B4-BE49-F238E27FC236}">
                <a16:creationId xmlns:a16="http://schemas.microsoft.com/office/drawing/2014/main" id="{918464FB-FA97-4D84-8F64-7573D62BC2F8}"/>
              </a:ext>
            </a:extLst>
          </p:cNvPr>
          <p:cNvSpPr/>
          <p:nvPr/>
        </p:nvSpPr>
        <p:spPr>
          <a:xfrm>
            <a:off x="2" y="0"/>
            <a:ext cx="756745"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Tree>
    <p:extLst>
      <p:ext uri="{BB962C8B-B14F-4D97-AF65-F5344CB8AC3E}">
        <p14:creationId xmlns:p14="http://schemas.microsoft.com/office/powerpoint/2010/main" val="1577886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Exp_タイトル スライド">
    <p:spTree>
      <p:nvGrpSpPr>
        <p:cNvPr id="1" name=""/>
        <p:cNvGrpSpPr/>
        <p:nvPr/>
      </p:nvGrpSpPr>
      <p:grpSpPr>
        <a:xfrm>
          <a:off x="0" y="0"/>
          <a:ext cx="0" cy="0"/>
          <a:chOff x="0" y="0"/>
          <a:chExt cx="0" cy="0"/>
        </a:xfrm>
      </p:grpSpPr>
      <p:sp>
        <p:nvSpPr>
          <p:cNvPr id="9" name="直角三角形 8">
            <a:extLst>
              <a:ext uri="{FF2B5EF4-FFF2-40B4-BE49-F238E27FC236}">
                <a16:creationId xmlns:a16="http://schemas.microsoft.com/office/drawing/2014/main" id="{AAAD87B0-B6CC-6F81-13B0-5A4D890C4F6E}"/>
              </a:ext>
            </a:extLst>
          </p:cNvPr>
          <p:cNvSpPr/>
          <p:nvPr/>
        </p:nvSpPr>
        <p:spPr>
          <a:xfrm flipH="1">
            <a:off x="11304406" y="5970406"/>
            <a:ext cx="887594" cy="887594"/>
          </a:xfrm>
          <a:prstGeom prst="rtTriangle">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0" name="正方形/長方形 9">
            <a:extLst>
              <a:ext uri="{FF2B5EF4-FFF2-40B4-BE49-F238E27FC236}">
                <a16:creationId xmlns:a16="http://schemas.microsoft.com/office/drawing/2014/main" id="{ACCBD75E-2654-6738-1E14-AAB0E684F545}"/>
              </a:ext>
            </a:extLst>
          </p:cNvPr>
          <p:cNvSpPr/>
          <p:nvPr/>
        </p:nvSpPr>
        <p:spPr>
          <a:xfrm>
            <a:off x="0" y="0"/>
            <a:ext cx="567559" cy="6858000"/>
          </a:xfrm>
          <a:prstGeom prst="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 name="タイトル 1">
            <a:extLst>
              <a:ext uri="{FF2B5EF4-FFF2-40B4-BE49-F238E27FC236}">
                <a16:creationId xmlns:a16="http://schemas.microsoft.com/office/drawing/2014/main" id="{C6517854-15FE-4933-ADFC-E1833494FCEA}"/>
              </a:ext>
            </a:extLst>
          </p:cNvPr>
          <p:cNvSpPr>
            <a:spLocks noGrp="1"/>
          </p:cNvSpPr>
          <p:nvPr>
            <p:ph type="ctrTitle"/>
          </p:nvPr>
        </p:nvSpPr>
        <p:spPr>
          <a:xfrm>
            <a:off x="1524000" y="1122363"/>
            <a:ext cx="9144000" cy="2387600"/>
          </a:xfrm>
          <a:prstGeom prst="rect">
            <a:avLst/>
          </a:prstGeom>
        </p:spPr>
        <p:txBody>
          <a:bodyPr anchor="b"/>
          <a:lstStyle>
            <a:lvl1pPr algn="ctr">
              <a:defRPr sz="4500"/>
            </a:lvl1pPr>
          </a:lstStyle>
          <a:p>
            <a:r>
              <a:rPr kumimoji="1" lang="ja-JP" altLang="en-US"/>
              <a:t>マスター タイトルの書式設定</a:t>
            </a:r>
            <a:endParaRPr kumimoji="1" lang="ja-JP" altLang="en-US" dirty="0"/>
          </a:p>
        </p:txBody>
      </p:sp>
      <p:sp>
        <p:nvSpPr>
          <p:cNvPr id="3" name="字幕 2">
            <a:extLst>
              <a:ext uri="{FF2B5EF4-FFF2-40B4-BE49-F238E27FC236}">
                <a16:creationId xmlns:a16="http://schemas.microsoft.com/office/drawing/2014/main" id="{F77C01C0-25E2-44B3-849F-5F255F7D848C}"/>
              </a:ext>
            </a:extLst>
          </p:cNvPr>
          <p:cNvSpPr>
            <a:spLocks noGrp="1"/>
          </p:cNvSpPr>
          <p:nvPr>
            <p:ph type="subTitle" idx="1"/>
          </p:nvPr>
        </p:nvSpPr>
        <p:spPr>
          <a:xfrm>
            <a:off x="1524000" y="3602038"/>
            <a:ext cx="9144000" cy="1655762"/>
          </a:xfrm>
        </p:spPr>
        <p:txBody>
          <a:bodyPr>
            <a:normAutofit/>
          </a:bodyPr>
          <a:lstStyle>
            <a:lvl1pPr marL="0" indent="0" algn="ctr">
              <a:buNone/>
              <a:defRPr sz="2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endParaRPr kumimoji="1" lang="ja-JP" altLang="en-US" dirty="0"/>
          </a:p>
        </p:txBody>
      </p:sp>
      <p:sp>
        <p:nvSpPr>
          <p:cNvPr id="4" name="日付プレースホルダー 3">
            <a:extLst>
              <a:ext uri="{FF2B5EF4-FFF2-40B4-BE49-F238E27FC236}">
                <a16:creationId xmlns:a16="http://schemas.microsoft.com/office/drawing/2014/main" id="{D25C7DD3-245E-4DEC-B008-A755C71C5CBE}"/>
              </a:ext>
            </a:extLst>
          </p:cNvPr>
          <p:cNvSpPr>
            <a:spLocks noGrp="1"/>
          </p:cNvSpPr>
          <p:nvPr>
            <p:ph type="dt" sz="half" idx="10"/>
          </p:nvPr>
        </p:nvSpPr>
        <p:spPr/>
        <p:txBody>
          <a:bodyPr/>
          <a:lstStyle/>
          <a:p>
            <a:fld id="{A570E2E7-3968-4A28-ADE3-67E309AE773F}" type="datetime1">
              <a:rPr kumimoji="1" lang="ja-JP" altLang="en-US" smtClean="0"/>
              <a:t>2025/10/28</a:t>
            </a:fld>
            <a:endParaRPr kumimoji="1" lang="ja-JP" altLang="en-US"/>
          </a:p>
        </p:txBody>
      </p:sp>
      <p:sp>
        <p:nvSpPr>
          <p:cNvPr id="5" name="フッター プレースホルダー 4">
            <a:extLst>
              <a:ext uri="{FF2B5EF4-FFF2-40B4-BE49-F238E27FC236}">
                <a16:creationId xmlns:a16="http://schemas.microsoft.com/office/drawing/2014/main" id="{AB09C736-E719-43E2-A403-16F821F8BA2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6EBC1F8-900F-4832-B518-B2E919BF9EA2}"/>
              </a:ext>
            </a:extLst>
          </p:cNvPr>
          <p:cNvSpPr>
            <a:spLocks noGrp="1"/>
          </p:cNvSpPr>
          <p:nvPr>
            <p:ph type="sldNum" sz="quarter" idx="12"/>
          </p:nvPr>
        </p:nvSpPr>
        <p:spPr/>
        <p:txBody>
          <a:bodyPr/>
          <a:lstStyle>
            <a:lvl1pPr>
              <a:defRPr>
                <a:latin typeface="BIZ UDゴシック" panose="020B0400000000000000" pitchFamily="49" charset="-128"/>
                <a:ea typeface="BIZ UDゴシック" panose="020B0400000000000000" pitchFamily="49" charset="-128"/>
              </a:defRPr>
            </a:lvl1pPr>
          </a:lstStyle>
          <a:p>
            <a:fld id="{60CA9DAF-0948-482F-A4AE-7B4357C53237}"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ECAB5953-53B2-4FC4-93FB-25A89C760441}"/>
              </a:ext>
            </a:extLst>
          </p:cNvPr>
          <p:cNvCxnSpPr/>
          <p:nvPr/>
        </p:nvCxnSpPr>
        <p:spPr>
          <a:xfrm>
            <a:off x="838200" y="3509963"/>
            <a:ext cx="10515600"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1292450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im-Exp_見出し付き">
    <p:spTree>
      <p:nvGrpSpPr>
        <p:cNvPr id="1" name=""/>
        <p:cNvGrpSpPr/>
        <p:nvPr/>
      </p:nvGrpSpPr>
      <p:grpSpPr>
        <a:xfrm>
          <a:off x="0" y="0"/>
          <a:ext cx="0" cy="0"/>
          <a:chOff x="0" y="0"/>
          <a:chExt cx="0" cy="0"/>
        </a:xfrm>
      </p:grpSpPr>
      <p:sp>
        <p:nvSpPr>
          <p:cNvPr id="6" name="直角三角形 5">
            <a:extLst>
              <a:ext uri="{FF2B5EF4-FFF2-40B4-BE49-F238E27FC236}">
                <a16:creationId xmlns:a16="http://schemas.microsoft.com/office/drawing/2014/main" id="{99A3FAFF-FD8A-FADF-10F4-735C0F29B3BA}"/>
              </a:ext>
            </a:extLst>
          </p:cNvPr>
          <p:cNvSpPr/>
          <p:nvPr/>
        </p:nvSpPr>
        <p:spPr>
          <a:xfrm flipH="1">
            <a:off x="11304406" y="5970406"/>
            <a:ext cx="887594" cy="887594"/>
          </a:xfrm>
          <a:prstGeom prst="rtTriangle">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3" name="正方形/長方形 12">
            <a:extLst>
              <a:ext uri="{FF2B5EF4-FFF2-40B4-BE49-F238E27FC236}">
                <a16:creationId xmlns:a16="http://schemas.microsoft.com/office/drawing/2014/main" id="{A1DADE7E-3C9D-623D-B5A0-E5E6F59E36DA}"/>
              </a:ext>
            </a:extLst>
          </p:cNvPr>
          <p:cNvSpPr/>
          <p:nvPr/>
        </p:nvSpPr>
        <p:spPr>
          <a:xfrm>
            <a:off x="1241" y="0"/>
            <a:ext cx="284400" cy="98043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5" name="正方形/長方形 14">
            <a:extLst>
              <a:ext uri="{FF2B5EF4-FFF2-40B4-BE49-F238E27FC236}">
                <a16:creationId xmlns:a16="http://schemas.microsoft.com/office/drawing/2014/main" id="{3FCD95A0-99F5-A7BD-4457-4E5CC78F83C1}"/>
              </a:ext>
            </a:extLst>
          </p:cNvPr>
          <p:cNvSpPr/>
          <p:nvPr/>
        </p:nvSpPr>
        <p:spPr>
          <a:xfrm>
            <a:off x="285641" y="0"/>
            <a:ext cx="284400" cy="980439"/>
          </a:xfrm>
          <a:prstGeom prst="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6" name="直角三角形 15">
            <a:extLst>
              <a:ext uri="{FF2B5EF4-FFF2-40B4-BE49-F238E27FC236}">
                <a16:creationId xmlns:a16="http://schemas.microsoft.com/office/drawing/2014/main" id="{F1F3780B-BE14-F713-B09C-4A6AF7B55E85}"/>
              </a:ext>
            </a:extLst>
          </p:cNvPr>
          <p:cNvSpPr/>
          <p:nvPr/>
        </p:nvSpPr>
        <p:spPr>
          <a:xfrm flipH="1">
            <a:off x="11472963" y="6138962"/>
            <a:ext cx="719037" cy="719037"/>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3" name="日付プレースホルダー 2">
            <a:extLst>
              <a:ext uri="{FF2B5EF4-FFF2-40B4-BE49-F238E27FC236}">
                <a16:creationId xmlns:a16="http://schemas.microsoft.com/office/drawing/2014/main" id="{AC50C753-407D-488D-8C94-80F855B23BB5}"/>
              </a:ext>
            </a:extLst>
          </p:cNvPr>
          <p:cNvSpPr>
            <a:spLocks noGrp="1"/>
          </p:cNvSpPr>
          <p:nvPr>
            <p:ph type="dt" sz="half" idx="10"/>
          </p:nvPr>
        </p:nvSpPr>
        <p:spPr/>
        <p:txBody>
          <a:bodyPr/>
          <a:lstStyle/>
          <a:p>
            <a:fld id="{5DC926B6-2DD7-4BB3-B0C7-C6DAC8AAF44E}" type="datetime1">
              <a:rPr kumimoji="1" lang="ja-JP" altLang="en-US" smtClean="0"/>
              <a:t>2025/10/28</a:t>
            </a:fld>
            <a:endParaRPr kumimoji="1" lang="ja-JP" altLang="en-US"/>
          </a:p>
        </p:txBody>
      </p:sp>
      <p:sp>
        <p:nvSpPr>
          <p:cNvPr id="4" name="フッター プレースホルダー 3">
            <a:extLst>
              <a:ext uri="{FF2B5EF4-FFF2-40B4-BE49-F238E27FC236}">
                <a16:creationId xmlns:a16="http://schemas.microsoft.com/office/drawing/2014/main" id="{D5ACB9D4-6604-4C27-824C-6C021C60DC98}"/>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61B34E0-548A-405F-A2D8-4E0D1EC0C0DB}"/>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sp>
        <p:nvSpPr>
          <p:cNvPr id="7" name="タイトル 1">
            <a:extLst>
              <a:ext uri="{FF2B5EF4-FFF2-40B4-BE49-F238E27FC236}">
                <a16:creationId xmlns:a16="http://schemas.microsoft.com/office/drawing/2014/main" id="{F10C45AC-185C-45C2-A772-12B1808D3FD5}"/>
              </a:ext>
            </a:extLst>
          </p:cNvPr>
          <p:cNvSpPr>
            <a:spLocks noGrp="1"/>
          </p:cNvSpPr>
          <p:nvPr>
            <p:ph type="title"/>
          </p:nvPr>
        </p:nvSpPr>
        <p:spPr>
          <a:xfrm>
            <a:off x="570041" y="365127"/>
            <a:ext cx="10515600" cy="615314"/>
          </a:xfrm>
          <a:prstGeom prst="rect">
            <a:avLst/>
          </a:prstGeom>
        </p:spPr>
        <p:txBody>
          <a:bodyPr>
            <a:normAutofit/>
          </a:bodyPr>
          <a:lstStyle>
            <a:lvl1pPr>
              <a:defRPr sz="3600"/>
            </a:lvl1pPr>
          </a:lstStyle>
          <a:p>
            <a:r>
              <a:rPr kumimoji="1" lang="ja-JP" altLang="en-US"/>
              <a:t>マスター タイトルの書式設定</a:t>
            </a:r>
            <a:endParaRPr kumimoji="1" lang="ja-JP" altLang="en-US" dirty="0"/>
          </a:p>
        </p:txBody>
      </p:sp>
      <p:cxnSp>
        <p:nvCxnSpPr>
          <p:cNvPr id="8" name="直線コネクタ 7">
            <a:extLst>
              <a:ext uri="{FF2B5EF4-FFF2-40B4-BE49-F238E27FC236}">
                <a16:creationId xmlns:a16="http://schemas.microsoft.com/office/drawing/2014/main" id="{006AFC9F-99EB-4717-88E6-5E92C985C1A3}"/>
              </a:ext>
            </a:extLst>
          </p:cNvPr>
          <p:cNvCxnSpPr>
            <a:cxnSpLocks/>
          </p:cNvCxnSpPr>
          <p:nvPr/>
        </p:nvCxnSpPr>
        <p:spPr>
          <a:xfrm>
            <a:off x="0" y="980440"/>
            <a:ext cx="11353800"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
        <p:nvSpPr>
          <p:cNvPr id="2" name="テキスト ボックス 1">
            <a:extLst>
              <a:ext uri="{FF2B5EF4-FFF2-40B4-BE49-F238E27FC236}">
                <a16:creationId xmlns:a16="http://schemas.microsoft.com/office/drawing/2014/main" id="{19461735-02DA-4F46-9C22-0FE8B4215883}"/>
              </a:ext>
            </a:extLst>
          </p:cNvPr>
          <p:cNvSpPr txBox="1"/>
          <p:nvPr/>
        </p:nvSpPr>
        <p:spPr>
          <a:xfrm>
            <a:off x="570041" y="1310640"/>
            <a:ext cx="1525438" cy="400110"/>
          </a:xfrm>
          <a:prstGeom prst="rect">
            <a:avLst/>
          </a:prstGeom>
          <a:noFill/>
          <a:ln>
            <a:solidFill>
              <a:schemeClr val="accent1"/>
            </a:solidFill>
          </a:ln>
        </p:spPr>
        <p:txBody>
          <a:bodyPr wrap="square" rtlCol="0">
            <a:spAutoFit/>
          </a:bodyPr>
          <a:lstStyle/>
          <a:p>
            <a:pPr algn="ctr"/>
            <a:r>
              <a:rPr kumimoji="1" lang="en-US" altLang="ja-JP" sz="2000" dirty="0">
                <a:latin typeface="Segoe UI" panose="020B0502040204020203" pitchFamily="34" charset="0"/>
                <a:cs typeface="Segoe UI" panose="020B0502040204020203" pitchFamily="34" charset="0"/>
              </a:rPr>
              <a:t>Simulation</a:t>
            </a:r>
            <a:endParaRPr kumimoji="1" lang="ja-JP" altLang="en-US" sz="2000" dirty="0">
              <a:latin typeface="Segoe UI" panose="020B0502040204020203" pitchFamily="34" charset="0"/>
              <a:cs typeface="Segoe UI" panose="020B0502040204020203" pitchFamily="34" charset="0"/>
            </a:endParaRPr>
          </a:p>
        </p:txBody>
      </p:sp>
      <p:sp>
        <p:nvSpPr>
          <p:cNvPr id="10" name="テキスト ボックス 9">
            <a:extLst>
              <a:ext uri="{FF2B5EF4-FFF2-40B4-BE49-F238E27FC236}">
                <a16:creationId xmlns:a16="http://schemas.microsoft.com/office/drawing/2014/main" id="{41A449AD-5E19-42AA-A096-A7BE71D5CEA2}"/>
              </a:ext>
            </a:extLst>
          </p:cNvPr>
          <p:cNvSpPr txBox="1"/>
          <p:nvPr/>
        </p:nvSpPr>
        <p:spPr>
          <a:xfrm>
            <a:off x="570041" y="3830320"/>
            <a:ext cx="1525438" cy="400110"/>
          </a:xfrm>
          <a:prstGeom prst="rect">
            <a:avLst/>
          </a:prstGeom>
          <a:noFill/>
          <a:ln>
            <a:solidFill>
              <a:schemeClr val="accent1"/>
            </a:solidFill>
          </a:ln>
        </p:spPr>
        <p:txBody>
          <a:bodyPr wrap="square" rtlCol="0">
            <a:spAutoFit/>
          </a:bodyPr>
          <a:lstStyle/>
          <a:p>
            <a:pPr algn="ctr"/>
            <a:r>
              <a:rPr kumimoji="1" lang="en-US" altLang="ja-JP" sz="2000" dirty="0">
                <a:latin typeface="Segoe UI" panose="020B0502040204020203" pitchFamily="34" charset="0"/>
                <a:cs typeface="Segoe UI" panose="020B0502040204020203" pitchFamily="34" charset="0"/>
              </a:rPr>
              <a:t>Experiment</a:t>
            </a:r>
            <a:endParaRPr kumimoji="1" lang="ja-JP" altLang="en-US" sz="2000" dirty="0">
              <a:latin typeface="Segoe UI" panose="020B0502040204020203" pitchFamily="34" charset="0"/>
              <a:cs typeface="Segoe UI" panose="020B0502040204020203" pitchFamily="34" charset="0"/>
            </a:endParaRPr>
          </a:p>
        </p:txBody>
      </p:sp>
      <p:sp>
        <p:nvSpPr>
          <p:cNvPr id="14" name="コンテンツ プレースホルダー 13">
            <a:extLst>
              <a:ext uri="{FF2B5EF4-FFF2-40B4-BE49-F238E27FC236}">
                <a16:creationId xmlns:a16="http://schemas.microsoft.com/office/drawing/2014/main" id="{2E3713B4-B67E-4FD6-B824-0F292C4BD135}"/>
              </a:ext>
            </a:extLst>
          </p:cNvPr>
          <p:cNvSpPr>
            <a:spLocks noGrp="1"/>
          </p:cNvSpPr>
          <p:nvPr>
            <p:ph sz="quarter" idx="13"/>
          </p:nvPr>
        </p:nvSpPr>
        <p:spPr>
          <a:xfrm>
            <a:off x="570041" y="1833882"/>
            <a:ext cx="10670117" cy="1996756"/>
          </a:xfrm>
        </p:spPr>
        <p:txBody>
          <a:bodyPr>
            <a:normAutofit/>
          </a:bodyPr>
          <a:lstStyle>
            <a:lvl1pPr>
              <a:defRPr sz="2000"/>
            </a:lvl1pPr>
            <a:lvl2pPr>
              <a:defRPr sz="1800"/>
            </a:lvl2pPr>
            <a:lvl3pPr>
              <a:defRPr sz="1600"/>
            </a:lvl3pPr>
            <a:lvl4pPr>
              <a:defRPr sz="1400"/>
            </a:lvl4pPr>
            <a:lvl5pPr>
              <a:defRPr sz="1200"/>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8" name="コンテンツ プレースホルダー 13">
            <a:extLst>
              <a:ext uri="{FF2B5EF4-FFF2-40B4-BE49-F238E27FC236}">
                <a16:creationId xmlns:a16="http://schemas.microsoft.com/office/drawing/2014/main" id="{3340F8B7-B2DC-4591-B173-AFEAD2806515}"/>
              </a:ext>
            </a:extLst>
          </p:cNvPr>
          <p:cNvSpPr>
            <a:spLocks noGrp="1"/>
          </p:cNvSpPr>
          <p:nvPr>
            <p:ph sz="quarter" idx="14"/>
          </p:nvPr>
        </p:nvSpPr>
        <p:spPr>
          <a:xfrm>
            <a:off x="570041" y="4353244"/>
            <a:ext cx="10670117" cy="1996756"/>
          </a:xfrm>
        </p:spPr>
        <p:txBody>
          <a:bodyPr>
            <a:normAutofit/>
          </a:bodyPr>
          <a:lstStyle>
            <a:lvl1pPr>
              <a:defRPr sz="2000"/>
            </a:lvl1pPr>
            <a:lvl2pPr>
              <a:defRPr sz="1800"/>
            </a:lvl2pPr>
            <a:lvl3pPr>
              <a:defRPr sz="1600"/>
            </a:lvl3pPr>
            <a:lvl4pPr>
              <a:defRPr sz="1400"/>
            </a:lvl4pPr>
            <a:lvl5pPr>
              <a:defRPr sz="1200"/>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Tree>
    <p:extLst>
      <p:ext uri="{BB962C8B-B14F-4D97-AF65-F5344CB8AC3E}">
        <p14:creationId xmlns:p14="http://schemas.microsoft.com/office/powerpoint/2010/main" val="3419916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im_見出し付き">
    <p:spTree>
      <p:nvGrpSpPr>
        <p:cNvPr id="1" name=""/>
        <p:cNvGrpSpPr/>
        <p:nvPr/>
      </p:nvGrpSpPr>
      <p:grpSpPr>
        <a:xfrm>
          <a:off x="0" y="0"/>
          <a:ext cx="0" cy="0"/>
          <a:chOff x="0" y="0"/>
          <a:chExt cx="0" cy="0"/>
        </a:xfrm>
      </p:grpSpPr>
      <p:sp>
        <p:nvSpPr>
          <p:cNvPr id="6" name="直角三角形 5">
            <a:extLst>
              <a:ext uri="{FF2B5EF4-FFF2-40B4-BE49-F238E27FC236}">
                <a16:creationId xmlns:a16="http://schemas.microsoft.com/office/drawing/2014/main" id="{79FB83BA-4568-90EA-59C6-0B505ACC0577}"/>
              </a:ext>
            </a:extLst>
          </p:cNvPr>
          <p:cNvSpPr/>
          <p:nvPr/>
        </p:nvSpPr>
        <p:spPr>
          <a:xfrm flipH="1">
            <a:off x="11304406" y="5970406"/>
            <a:ext cx="887594" cy="887594"/>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0" name="正方形/長方形 9">
            <a:extLst>
              <a:ext uri="{FF2B5EF4-FFF2-40B4-BE49-F238E27FC236}">
                <a16:creationId xmlns:a16="http://schemas.microsoft.com/office/drawing/2014/main" id="{6B381184-D4FB-539D-7957-F47EBA9A8386}"/>
              </a:ext>
            </a:extLst>
          </p:cNvPr>
          <p:cNvSpPr/>
          <p:nvPr/>
        </p:nvSpPr>
        <p:spPr>
          <a:xfrm>
            <a:off x="1" y="0"/>
            <a:ext cx="567559" cy="98044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3" name="日付プレースホルダー 2">
            <a:extLst>
              <a:ext uri="{FF2B5EF4-FFF2-40B4-BE49-F238E27FC236}">
                <a16:creationId xmlns:a16="http://schemas.microsoft.com/office/drawing/2014/main" id="{AC50C753-407D-488D-8C94-80F855B23BB5}"/>
              </a:ext>
            </a:extLst>
          </p:cNvPr>
          <p:cNvSpPr>
            <a:spLocks noGrp="1"/>
          </p:cNvSpPr>
          <p:nvPr>
            <p:ph type="dt" sz="half" idx="10"/>
          </p:nvPr>
        </p:nvSpPr>
        <p:spPr/>
        <p:txBody>
          <a:bodyPr/>
          <a:lstStyle/>
          <a:p>
            <a:fld id="{BA4B4CFF-5298-4307-9C05-D916B1980450}" type="datetime1">
              <a:rPr kumimoji="1" lang="ja-JP" altLang="en-US" smtClean="0"/>
              <a:t>2025/10/28</a:t>
            </a:fld>
            <a:endParaRPr kumimoji="1" lang="ja-JP" altLang="en-US"/>
          </a:p>
        </p:txBody>
      </p:sp>
      <p:sp>
        <p:nvSpPr>
          <p:cNvPr id="4" name="フッター プレースホルダー 3">
            <a:extLst>
              <a:ext uri="{FF2B5EF4-FFF2-40B4-BE49-F238E27FC236}">
                <a16:creationId xmlns:a16="http://schemas.microsoft.com/office/drawing/2014/main" id="{D5ACB9D4-6604-4C27-824C-6C021C60DC98}"/>
              </a:ext>
            </a:extLst>
          </p:cNvPr>
          <p:cNvSpPr>
            <a:spLocks noGrp="1"/>
          </p:cNvSpPr>
          <p:nvPr>
            <p:ph type="ftr" sz="quarter" idx="11"/>
          </p:nvPr>
        </p:nvSpPr>
        <p:spPr/>
        <p:txBody>
          <a:bodyPr/>
          <a:lstStyle/>
          <a:p>
            <a:endParaRPr kumimoji="1" lang="ja-JP" altLang="en-US"/>
          </a:p>
        </p:txBody>
      </p:sp>
      <p:sp>
        <p:nvSpPr>
          <p:cNvPr id="7" name="タイトル 1">
            <a:extLst>
              <a:ext uri="{FF2B5EF4-FFF2-40B4-BE49-F238E27FC236}">
                <a16:creationId xmlns:a16="http://schemas.microsoft.com/office/drawing/2014/main" id="{F10C45AC-185C-45C2-A772-12B1808D3FD5}"/>
              </a:ext>
            </a:extLst>
          </p:cNvPr>
          <p:cNvSpPr>
            <a:spLocks noGrp="1"/>
          </p:cNvSpPr>
          <p:nvPr>
            <p:ph type="title"/>
          </p:nvPr>
        </p:nvSpPr>
        <p:spPr>
          <a:xfrm>
            <a:off x="567560" y="365127"/>
            <a:ext cx="10515600" cy="615314"/>
          </a:xfrm>
          <a:prstGeom prst="rect">
            <a:avLst/>
          </a:prstGeom>
        </p:spPr>
        <p:txBody>
          <a:bodyPr>
            <a:normAutofit/>
          </a:bodyPr>
          <a:lstStyle>
            <a:lvl1pPr>
              <a:defRPr sz="3600"/>
            </a:lvl1pPr>
          </a:lstStyle>
          <a:p>
            <a:r>
              <a:rPr kumimoji="1" lang="ja-JP" altLang="en-US"/>
              <a:t>マスター タイトルの書式設定</a:t>
            </a:r>
            <a:endParaRPr kumimoji="1" lang="ja-JP" altLang="en-US" dirty="0"/>
          </a:p>
        </p:txBody>
      </p:sp>
      <p:cxnSp>
        <p:nvCxnSpPr>
          <p:cNvPr id="8" name="直線コネクタ 7">
            <a:extLst>
              <a:ext uri="{FF2B5EF4-FFF2-40B4-BE49-F238E27FC236}">
                <a16:creationId xmlns:a16="http://schemas.microsoft.com/office/drawing/2014/main" id="{006AFC9F-99EB-4717-88E6-5E92C985C1A3}"/>
              </a:ext>
            </a:extLst>
          </p:cNvPr>
          <p:cNvCxnSpPr>
            <a:cxnSpLocks/>
          </p:cNvCxnSpPr>
          <p:nvPr/>
        </p:nvCxnSpPr>
        <p:spPr>
          <a:xfrm>
            <a:off x="0" y="980441"/>
            <a:ext cx="11353800"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
        <p:nvSpPr>
          <p:cNvPr id="2" name="テキスト ボックス 1">
            <a:extLst>
              <a:ext uri="{FF2B5EF4-FFF2-40B4-BE49-F238E27FC236}">
                <a16:creationId xmlns:a16="http://schemas.microsoft.com/office/drawing/2014/main" id="{19461735-02DA-4F46-9C22-0FE8B4215883}"/>
              </a:ext>
            </a:extLst>
          </p:cNvPr>
          <p:cNvSpPr txBox="1"/>
          <p:nvPr/>
        </p:nvSpPr>
        <p:spPr>
          <a:xfrm>
            <a:off x="567560" y="1310640"/>
            <a:ext cx="1526400" cy="400110"/>
          </a:xfrm>
          <a:prstGeom prst="rect">
            <a:avLst/>
          </a:prstGeom>
          <a:noFill/>
          <a:ln>
            <a:solidFill>
              <a:schemeClr val="accent1"/>
            </a:solidFill>
          </a:ln>
        </p:spPr>
        <p:txBody>
          <a:bodyPr wrap="square" rtlCol="0">
            <a:spAutoFit/>
          </a:bodyPr>
          <a:lstStyle/>
          <a:p>
            <a:pPr algn="ctr"/>
            <a:r>
              <a:rPr kumimoji="1" lang="en-US" altLang="ja-JP" sz="2000" dirty="0">
                <a:latin typeface="Segoe UI" panose="020B0502040204020203" pitchFamily="34" charset="0"/>
                <a:cs typeface="Segoe UI" panose="020B0502040204020203" pitchFamily="34" charset="0"/>
              </a:rPr>
              <a:t>Simulation</a:t>
            </a:r>
            <a:endParaRPr kumimoji="1" lang="ja-JP" altLang="en-US" sz="2000" dirty="0">
              <a:latin typeface="Segoe UI" panose="020B0502040204020203" pitchFamily="34" charset="0"/>
              <a:cs typeface="Segoe UI" panose="020B0502040204020203" pitchFamily="34" charset="0"/>
            </a:endParaRPr>
          </a:p>
        </p:txBody>
      </p:sp>
      <p:sp>
        <p:nvSpPr>
          <p:cNvPr id="14" name="コンテンツ プレースホルダー 13">
            <a:extLst>
              <a:ext uri="{FF2B5EF4-FFF2-40B4-BE49-F238E27FC236}">
                <a16:creationId xmlns:a16="http://schemas.microsoft.com/office/drawing/2014/main" id="{7A3823F1-ED3F-4B3D-A44F-5B530A3684BF}"/>
              </a:ext>
            </a:extLst>
          </p:cNvPr>
          <p:cNvSpPr>
            <a:spLocks noGrp="1"/>
          </p:cNvSpPr>
          <p:nvPr>
            <p:ph sz="quarter" idx="13"/>
          </p:nvPr>
        </p:nvSpPr>
        <p:spPr>
          <a:xfrm>
            <a:off x="567560" y="1833882"/>
            <a:ext cx="10670117" cy="1996756"/>
          </a:xfrm>
        </p:spPr>
        <p:txBody>
          <a:bodyPr>
            <a:normAutofit/>
          </a:bodyPr>
          <a:lstStyle>
            <a:lvl1pPr>
              <a:defRPr sz="2000"/>
            </a:lvl1pPr>
            <a:lvl2pPr>
              <a:defRPr sz="1800"/>
            </a:lvl2pPr>
            <a:lvl3pPr>
              <a:defRPr sz="1600"/>
            </a:lvl3pPr>
            <a:lvl4pPr>
              <a:defRPr sz="1400"/>
            </a:lvl4pPr>
            <a:lvl5pPr>
              <a:defRPr sz="1200"/>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5" name="スライド番号プレースホルダー 4">
            <a:extLst>
              <a:ext uri="{FF2B5EF4-FFF2-40B4-BE49-F238E27FC236}">
                <a16:creationId xmlns:a16="http://schemas.microsoft.com/office/drawing/2014/main" id="{661B34E0-548A-405F-A2D8-4E0D1EC0C0DB}"/>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spTree>
    <p:extLst>
      <p:ext uri="{BB962C8B-B14F-4D97-AF65-F5344CB8AC3E}">
        <p14:creationId xmlns:p14="http://schemas.microsoft.com/office/powerpoint/2010/main" val="1584963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xp_見出し付き">
    <p:spTree>
      <p:nvGrpSpPr>
        <p:cNvPr id="1" name=""/>
        <p:cNvGrpSpPr/>
        <p:nvPr/>
      </p:nvGrpSpPr>
      <p:grpSpPr>
        <a:xfrm>
          <a:off x="0" y="0"/>
          <a:ext cx="0" cy="0"/>
          <a:chOff x="0" y="0"/>
          <a:chExt cx="0" cy="0"/>
        </a:xfrm>
      </p:grpSpPr>
      <p:sp>
        <p:nvSpPr>
          <p:cNvPr id="6" name="直角三角形 5">
            <a:extLst>
              <a:ext uri="{FF2B5EF4-FFF2-40B4-BE49-F238E27FC236}">
                <a16:creationId xmlns:a16="http://schemas.microsoft.com/office/drawing/2014/main" id="{2E4569D8-38C1-9A1C-58E3-0CCF85EB2AE9}"/>
              </a:ext>
            </a:extLst>
          </p:cNvPr>
          <p:cNvSpPr/>
          <p:nvPr/>
        </p:nvSpPr>
        <p:spPr>
          <a:xfrm flipH="1">
            <a:off x="11304406" y="5970406"/>
            <a:ext cx="887594" cy="887594"/>
          </a:xfrm>
          <a:prstGeom prst="rtTriangle">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0" name="正方形/長方形 9">
            <a:extLst>
              <a:ext uri="{FF2B5EF4-FFF2-40B4-BE49-F238E27FC236}">
                <a16:creationId xmlns:a16="http://schemas.microsoft.com/office/drawing/2014/main" id="{5AA59771-3014-74AF-E4B0-65B09A36C389}"/>
              </a:ext>
            </a:extLst>
          </p:cNvPr>
          <p:cNvSpPr/>
          <p:nvPr/>
        </p:nvSpPr>
        <p:spPr>
          <a:xfrm>
            <a:off x="0" y="0"/>
            <a:ext cx="567559" cy="980440"/>
          </a:xfrm>
          <a:prstGeom prst="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3" name="日付プレースホルダー 2">
            <a:extLst>
              <a:ext uri="{FF2B5EF4-FFF2-40B4-BE49-F238E27FC236}">
                <a16:creationId xmlns:a16="http://schemas.microsoft.com/office/drawing/2014/main" id="{AC50C753-407D-488D-8C94-80F855B23BB5}"/>
              </a:ext>
            </a:extLst>
          </p:cNvPr>
          <p:cNvSpPr>
            <a:spLocks noGrp="1"/>
          </p:cNvSpPr>
          <p:nvPr>
            <p:ph type="dt" sz="half" idx="10"/>
          </p:nvPr>
        </p:nvSpPr>
        <p:spPr/>
        <p:txBody>
          <a:bodyPr/>
          <a:lstStyle/>
          <a:p>
            <a:fld id="{0D4BDEAA-84CD-4504-8CBD-D20F7FDCC692}" type="datetime1">
              <a:rPr kumimoji="1" lang="ja-JP" altLang="en-US" smtClean="0"/>
              <a:t>2025/10/28</a:t>
            </a:fld>
            <a:endParaRPr kumimoji="1" lang="ja-JP" altLang="en-US"/>
          </a:p>
        </p:txBody>
      </p:sp>
      <p:sp>
        <p:nvSpPr>
          <p:cNvPr id="4" name="フッター プレースホルダー 3">
            <a:extLst>
              <a:ext uri="{FF2B5EF4-FFF2-40B4-BE49-F238E27FC236}">
                <a16:creationId xmlns:a16="http://schemas.microsoft.com/office/drawing/2014/main" id="{D5ACB9D4-6604-4C27-824C-6C021C60DC98}"/>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61B34E0-548A-405F-A2D8-4E0D1EC0C0DB}"/>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sp>
        <p:nvSpPr>
          <p:cNvPr id="7" name="タイトル 1">
            <a:extLst>
              <a:ext uri="{FF2B5EF4-FFF2-40B4-BE49-F238E27FC236}">
                <a16:creationId xmlns:a16="http://schemas.microsoft.com/office/drawing/2014/main" id="{F10C45AC-185C-45C2-A772-12B1808D3FD5}"/>
              </a:ext>
            </a:extLst>
          </p:cNvPr>
          <p:cNvSpPr>
            <a:spLocks noGrp="1"/>
          </p:cNvSpPr>
          <p:nvPr>
            <p:ph type="title"/>
          </p:nvPr>
        </p:nvSpPr>
        <p:spPr>
          <a:xfrm>
            <a:off x="567559" y="365127"/>
            <a:ext cx="10515600" cy="615314"/>
          </a:xfrm>
          <a:prstGeom prst="rect">
            <a:avLst/>
          </a:prstGeom>
        </p:spPr>
        <p:txBody>
          <a:bodyPr>
            <a:normAutofit/>
          </a:bodyPr>
          <a:lstStyle>
            <a:lvl1pPr>
              <a:defRPr sz="3600"/>
            </a:lvl1pPr>
          </a:lstStyle>
          <a:p>
            <a:r>
              <a:rPr kumimoji="1" lang="ja-JP" altLang="en-US"/>
              <a:t>マスター タイトルの書式設定</a:t>
            </a:r>
            <a:endParaRPr kumimoji="1" lang="ja-JP" altLang="en-US" dirty="0"/>
          </a:p>
        </p:txBody>
      </p:sp>
      <p:cxnSp>
        <p:nvCxnSpPr>
          <p:cNvPr id="8" name="直線コネクタ 7">
            <a:extLst>
              <a:ext uri="{FF2B5EF4-FFF2-40B4-BE49-F238E27FC236}">
                <a16:creationId xmlns:a16="http://schemas.microsoft.com/office/drawing/2014/main" id="{006AFC9F-99EB-4717-88E6-5E92C985C1A3}"/>
              </a:ext>
            </a:extLst>
          </p:cNvPr>
          <p:cNvCxnSpPr>
            <a:cxnSpLocks/>
          </p:cNvCxnSpPr>
          <p:nvPr/>
        </p:nvCxnSpPr>
        <p:spPr>
          <a:xfrm>
            <a:off x="0" y="980441"/>
            <a:ext cx="11353800"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
        <p:nvSpPr>
          <p:cNvPr id="2" name="テキスト ボックス 1">
            <a:extLst>
              <a:ext uri="{FF2B5EF4-FFF2-40B4-BE49-F238E27FC236}">
                <a16:creationId xmlns:a16="http://schemas.microsoft.com/office/drawing/2014/main" id="{19461735-02DA-4F46-9C22-0FE8B4215883}"/>
              </a:ext>
            </a:extLst>
          </p:cNvPr>
          <p:cNvSpPr txBox="1"/>
          <p:nvPr/>
        </p:nvSpPr>
        <p:spPr>
          <a:xfrm>
            <a:off x="567559" y="1310640"/>
            <a:ext cx="1526400" cy="400110"/>
          </a:xfrm>
          <a:prstGeom prst="rect">
            <a:avLst/>
          </a:prstGeom>
          <a:noFill/>
          <a:ln>
            <a:solidFill>
              <a:schemeClr val="accent1"/>
            </a:solidFill>
          </a:ln>
        </p:spPr>
        <p:txBody>
          <a:bodyPr wrap="square" rtlCol="0">
            <a:spAutoFit/>
          </a:bodyPr>
          <a:lstStyle/>
          <a:p>
            <a:pPr algn="ctr"/>
            <a:r>
              <a:rPr kumimoji="1" lang="en-US" altLang="ja-JP" sz="2000" dirty="0">
                <a:latin typeface="+mn-lt"/>
                <a:cs typeface="Times New Roman" panose="02020603050405020304" pitchFamily="18" charset="0"/>
              </a:rPr>
              <a:t>Experiment</a:t>
            </a:r>
            <a:endParaRPr kumimoji="1" lang="ja-JP" altLang="en-US" sz="2000" dirty="0">
              <a:latin typeface="+mn-lt"/>
              <a:cs typeface="Times New Roman" panose="02020603050405020304" pitchFamily="18" charset="0"/>
            </a:endParaRPr>
          </a:p>
        </p:txBody>
      </p:sp>
      <p:sp>
        <p:nvSpPr>
          <p:cNvPr id="16" name="コンテンツ プレースホルダー 13">
            <a:extLst>
              <a:ext uri="{FF2B5EF4-FFF2-40B4-BE49-F238E27FC236}">
                <a16:creationId xmlns:a16="http://schemas.microsoft.com/office/drawing/2014/main" id="{33F5D6D8-D570-4673-9B14-2644C4271AF8}"/>
              </a:ext>
            </a:extLst>
          </p:cNvPr>
          <p:cNvSpPr>
            <a:spLocks noGrp="1"/>
          </p:cNvSpPr>
          <p:nvPr>
            <p:ph sz="quarter" idx="13"/>
          </p:nvPr>
        </p:nvSpPr>
        <p:spPr>
          <a:xfrm>
            <a:off x="567559" y="1833882"/>
            <a:ext cx="10670117" cy="1996756"/>
          </a:xfrm>
        </p:spPr>
        <p:txBody>
          <a:bodyPr>
            <a:normAutofit/>
          </a:bodyPr>
          <a:lstStyle>
            <a:lvl1pPr>
              <a:defRPr sz="2000"/>
            </a:lvl1pPr>
            <a:lvl2pPr>
              <a:defRPr sz="1800"/>
            </a:lvl2pPr>
            <a:lvl3pPr>
              <a:defRPr sz="1600"/>
            </a:lvl3pPr>
            <a:lvl4pPr>
              <a:defRPr sz="1400"/>
            </a:lvl4pPr>
            <a:lvl5pPr>
              <a:defRPr sz="1200"/>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Tree>
    <p:extLst>
      <p:ext uri="{BB962C8B-B14F-4D97-AF65-F5344CB8AC3E}">
        <p14:creationId xmlns:p14="http://schemas.microsoft.com/office/powerpoint/2010/main" val="3850518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im-Exp_タイトルのみ">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011645AE-547A-ACFA-7923-0DC45000B5C0}"/>
              </a:ext>
            </a:extLst>
          </p:cNvPr>
          <p:cNvSpPr/>
          <p:nvPr/>
        </p:nvSpPr>
        <p:spPr>
          <a:xfrm flipH="1">
            <a:off x="11304406" y="5970406"/>
            <a:ext cx="887594" cy="887594"/>
          </a:xfrm>
          <a:prstGeom prst="rtTriangle">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6" name="正方形/長方形 5">
            <a:extLst>
              <a:ext uri="{FF2B5EF4-FFF2-40B4-BE49-F238E27FC236}">
                <a16:creationId xmlns:a16="http://schemas.microsoft.com/office/drawing/2014/main" id="{9396FCBF-E405-0009-EF46-F61E2F55A6BD}"/>
              </a:ext>
            </a:extLst>
          </p:cNvPr>
          <p:cNvSpPr/>
          <p:nvPr/>
        </p:nvSpPr>
        <p:spPr>
          <a:xfrm>
            <a:off x="1241" y="0"/>
            <a:ext cx="284400" cy="98043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9" name="正方形/長方形 8">
            <a:extLst>
              <a:ext uri="{FF2B5EF4-FFF2-40B4-BE49-F238E27FC236}">
                <a16:creationId xmlns:a16="http://schemas.microsoft.com/office/drawing/2014/main" id="{6195DE41-E7EF-88A8-5501-615DD71F5ABC}"/>
              </a:ext>
            </a:extLst>
          </p:cNvPr>
          <p:cNvSpPr/>
          <p:nvPr/>
        </p:nvSpPr>
        <p:spPr>
          <a:xfrm>
            <a:off x="285641" y="0"/>
            <a:ext cx="284400" cy="980439"/>
          </a:xfrm>
          <a:prstGeom prst="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0" name="直角三角形 9">
            <a:extLst>
              <a:ext uri="{FF2B5EF4-FFF2-40B4-BE49-F238E27FC236}">
                <a16:creationId xmlns:a16="http://schemas.microsoft.com/office/drawing/2014/main" id="{1C18816D-3FC7-5294-88D6-525359EF8CF9}"/>
              </a:ext>
            </a:extLst>
          </p:cNvPr>
          <p:cNvSpPr/>
          <p:nvPr/>
        </p:nvSpPr>
        <p:spPr>
          <a:xfrm flipH="1">
            <a:off x="11472963" y="6138962"/>
            <a:ext cx="719037" cy="719037"/>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3" name="日付プレースホルダー 2">
            <a:extLst>
              <a:ext uri="{FF2B5EF4-FFF2-40B4-BE49-F238E27FC236}">
                <a16:creationId xmlns:a16="http://schemas.microsoft.com/office/drawing/2014/main" id="{AC50C753-407D-488D-8C94-80F855B23BB5}"/>
              </a:ext>
            </a:extLst>
          </p:cNvPr>
          <p:cNvSpPr>
            <a:spLocks noGrp="1"/>
          </p:cNvSpPr>
          <p:nvPr>
            <p:ph type="dt" sz="half" idx="10"/>
          </p:nvPr>
        </p:nvSpPr>
        <p:spPr/>
        <p:txBody>
          <a:bodyPr/>
          <a:lstStyle/>
          <a:p>
            <a:fld id="{8BE4D189-27E0-4DC9-ABDC-F601DBC297A6}" type="datetime1">
              <a:rPr kumimoji="1" lang="ja-JP" altLang="en-US" smtClean="0"/>
              <a:t>2025/10/28</a:t>
            </a:fld>
            <a:endParaRPr kumimoji="1" lang="ja-JP" altLang="en-US"/>
          </a:p>
        </p:txBody>
      </p:sp>
      <p:sp>
        <p:nvSpPr>
          <p:cNvPr id="4" name="フッター プレースホルダー 3">
            <a:extLst>
              <a:ext uri="{FF2B5EF4-FFF2-40B4-BE49-F238E27FC236}">
                <a16:creationId xmlns:a16="http://schemas.microsoft.com/office/drawing/2014/main" id="{D5ACB9D4-6604-4C27-824C-6C021C60DC98}"/>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61B34E0-548A-405F-A2D8-4E0D1EC0C0DB}"/>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sp>
        <p:nvSpPr>
          <p:cNvPr id="7" name="タイトル 1">
            <a:extLst>
              <a:ext uri="{FF2B5EF4-FFF2-40B4-BE49-F238E27FC236}">
                <a16:creationId xmlns:a16="http://schemas.microsoft.com/office/drawing/2014/main" id="{F10C45AC-185C-45C2-A772-12B1808D3FD5}"/>
              </a:ext>
            </a:extLst>
          </p:cNvPr>
          <p:cNvSpPr>
            <a:spLocks noGrp="1"/>
          </p:cNvSpPr>
          <p:nvPr>
            <p:ph type="title"/>
          </p:nvPr>
        </p:nvSpPr>
        <p:spPr>
          <a:xfrm>
            <a:off x="568092" y="365127"/>
            <a:ext cx="10515600" cy="615314"/>
          </a:xfrm>
          <a:prstGeom prst="rect">
            <a:avLst/>
          </a:prstGeom>
        </p:spPr>
        <p:txBody>
          <a:bodyPr>
            <a:normAutofit/>
          </a:bodyPr>
          <a:lstStyle>
            <a:lvl1pPr>
              <a:defRPr sz="3600"/>
            </a:lvl1pPr>
          </a:lstStyle>
          <a:p>
            <a:r>
              <a:rPr kumimoji="1" lang="ja-JP" altLang="en-US"/>
              <a:t>マスター タイトルの書式設定</a:t>
            </a:r>
            <a:endParaRPr kumimoji="1" lang="ja-JP" altLang="en-US" dirty="0"/>
          </a:p>
        </p:txBody>
      </p:sp>
      <p:cxnSp>
        <p:nvCxnSpPr>
          <p:cNvPr id="8" name="直線コネクタ 7">
            <a:extLst>
              <a:ext uri="{FF2B5EF4-FFF2-40B4-BE49-F238E27FC236}">
                <a16:creationId xmlns:a16="http://schemas.microsoft.com/office/drawing/2014/main" id="{006AFC9F-99EB-4717-88E6-5E92C985C1A3}"/>
              </a:ext>
            </a:extLst>
          </p:cNvPr>
          <p:cNvCxnSpPr>
            <a:cxnSpLocks/>
          </p:cNvCxnSpPr>
          <p:nvPr/>
        </p:nvCxnSpPr>
        <p:spPr>
          <a:xfrm>
            <a:off x="0" y="980441"/>
            <a:ext cx="11353800"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18211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im_タイトルのみ">
    <p:spTree>
      <p:nvGrpSpPr>
        <p:cNvPr id="1" name=""/>
        <p:cNvGrpSpPr/>
        <p:nvPr/>
      </p:nvGrpSpPr>
      <p:grpSpPr>
        <a:xfrm>
          <a:off x="0" y="0"/>
          <a:ext cx="0" cy="0"/>
          <a:chOff x="0" y="0"/>
          <a:chExt cx="0" cy="0"/>
        </a:xfrm>
      </p:grpSpPr>
      <p:sp>
        <p:nvSpPr>
          <p:cNvPr id="11" name="直角三角形 10">
            <a:extLst>
              <a:ext uri="{FF2B5EF4-FFF2-40B4-BE49-F238E27FC236}">
                <a16:creationId xmlns:a16="http://schemas.microsoft.com/office/drawing/2014/main" id="{2D70613B-7798-D037-3EB5-3B510F18B74A}"/>
              </a:ext>
            </a:extLst>
          </p:cNvPr>
          <p:cNvSpPr/>
          <p:nvPr/>
        </p:nvSpPr>
        <p:spPr>
          <a:xfrm flipH="1">
            <a:off x="11304406" y="5970406"/>
            <a:ext cx="887594" cy="887594"/>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2" name="正方形/長方形 11">
            <a:extLst>
              <a:ext uri="{FF2B5EF4-FFF2-40B4-BE49-F238E27FC236}">
                <a16:creationId xmlns:a16="http://schemas.microsoft.com/office/drawing/2014/main" id="{DFE93F01-FA4A-FFF5-5ED7-959082579703}"/>
              </a:ext>
            </a:extLst>
          </p:cNvPr>
          <p:cNvSpPr/>
          <p:nvPr/>
        </p:nvSpPr>
        <p:spPr>
          <a:xfrm>
            <a:off x="1" y="0"/>
            <a:ext cx="567559" cy="98044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3" name="日付プレースホルダー 2">
            <a:extLst>
              <a:ext uri="{FF2B5EF4-FFF2-40B4-BE49-F238E27FC236}">
                <a16:creationId xmlns:a16="http://schemas.microsoft.com/office/drawing/2014/main" id="{AC50C753-407D-488D-8C94-80F855B23BB5}"/>
              </a:ext>
            </a:extLst>
          </p:cNvPr>
          <p:cNvSpPr>
            <a:spLocks noGrp="1"/>
          </p:cNvSpPr>
          <p:nvPr>
            <p:ph type="dt" sz="half" idx="10"/>
          </p:nvPr>
        </p:nvSpPr>
        <p:spPr/>
        <p:txBody>
          <a:bodyPr/>
          <a:lstStyle/>
          <a:p>
            <a:fld id="{3F0E3A80-6F93-439B-A999-E9F7EA4DBA2F}" type="datetime1">
              <a:rPr kumimoji="1" lang="ja-JP" altLang="en-US" smtClean="0"/>
              <a:t>2025/10/28</a:t>
            </a:fld>
            <a:endParaRPr kumimoji="1" lang="ja-JP" altLang="en-US"/>
          </a:p>
        </p:txBody>
      </p:sp>
      <p:sp>
        <p:nvSpPr>
          <p:cNvPr id="4" name="フッター プレースホルダー 3">
            <a:extLst>
              <a:ext uri="{FF2B5EF4-FFF2-40B4-BE49-F238E27FC236}">
                <a16:creationId xmlns:a16="http://schemas.microsoft.com/office/drawing/2014/main" id="{D5ACB9D4-6604-4C27-824C-6C021C60DC98}"/>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61B34E0-548A-405F-A2D8-4E0D1EC0C0DB}"/>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sp>
        <p:nvSpPr>
          <p:cNvPr id="7" name="タイトル 1">
            <a:extLst>
              <a:ext uri="{FF2B5EF4-FFF2-40B4-BE49-F238E27FC236}">
                <a16:creationId xmlns:a16="http://schemas.microsoft.com/office/drawing/2014/main" id="{F10C45AC-185C-45C2-A772-12B1808D3FD5}"/>
              </a:ext>
            </a:extLst>
          </p:cNvPr>
          <p:cNvSpPr>
            <a:spLocks noGrp="1"/>
          </p:cNvSpPr>
          <p:nvPr>
            <p:ph type="title"/>
          </p:nvPr>
        </p:nvSpPr>
        <p:spPr>
          <a:xfrm>
            <a:off x="567560" y="365127"/>
            <a:ext cx="10515600" cy="615314"/>
          </a:xfrm>
          <a:prstGeom prst="rect">
            <a:avLst/>
          </a:prstGeom>
        </p:spPr>
        <p:txBody>
          <a:bodyPr>
            <a:normAutofit/>
          </a:bodyPr>
          <a:lstStyle>
            <a:lvl1pPr>
              <a:defRPr sz="3600"/>
            </a:lvl1pPr>
          </a:lstStyle>
          <a:p>
            <a:r>
              <a:rPr kumimoji="1" lang="ja-JP" altLang="en-US"/>
              <a:t>マスター タイトルの書式設定</a:t>
            </a:r>
            <a:endParaRPr kumimoji="1" lang="ja-JP" altLang="en-US" dirty="0"/>
          </a:p>
        </p:txBody>
      </p:sp>
      <p:cxnSp>
        <p:nvCxnSpPr>
          <p:cNvPr id="8" name="直線コネクタ 7">
            <a:extLst>
              <a:ext uri="{FF2B5EF4-FFF2-40B4-BE49-F238E27FC236}">
                <a16:creationId xmlns:a16="http://schemas.microsoft.com/office/drawing/2014/main" id="{006AFC9F-99EB-4717-88E6-5E92C985C1A3}"/>
              </a:ext>
            </a:extLst>
          </p:cNvPr>
          <p:cNvCxnSpPr>
            <a:cxnSpLocks/>
          </p:cNvCxnSpPr>
          <p:nvPr/>
        </p:nvCxnSpPr>
        <p:spPr>
          <a:xfrm>
            <a:off x="0" y="980441"/>
            <a:ext cx="11353800"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845823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Exp_タイトルのみ">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FE18349B-EAED-BABE-B841-D0E92B7F4393}"/>
              </a:ext>
            </a:extLst>
          </p:cNvPr>
          <p:cNvSpPr/>
          <p:nvPr/>
        </p:nvSpPr>
        <p:spPr>
          <a:xfrm flipH="1">
            <a:off x="11304406" y="5970406"/>
            <a:ext cx="887594" cy="887594"/>
          </a:xfrm>
          <a:prstGeom prst="rtTriangle">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6" name="正方形/長方形 5">
            <a:extLst>
              <a:ext uri="{FF2B5EF4-FFF2-40B4-BE49-F238E27FC236}">
                <a16:creationId xmlns:a16="http://schemas.microsoft.com/office/drawing/2014/main" id="{04274186-522C-89E7-9FD6-D39802D67684}"/>
              </a:ext>
            </a:extLst>
          </p:cNvPr>
          <p:cNvSpPr/>
          <p:nvPr/>
        </p:nvSpPr>
        <p:spPr>
          <a:xfrm>
            <a:off x="0" y="0"/>
            <a:ext cx="567559" cy="980440"/>
          </a:xfrm>
          <a:prstGeom prst="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3" name="日付プレースホルダー 2">
            <a:extLst>
              <a:ext uri="{FF2B5EF4-FFF2-40B4-BE49-F238E27FC236}">
                <a16:creationId xmlns:a16="http://schemas.microsoft.com/office/drawing/2014/main" id="{AC50C753-407D-488D-8C94-80F855B23BB5}"/>
              </a:ext>
            </a:extLst>
          </p:cNvPr>
          <p:cNvSpPr>
            <a:spLocks noGrp="1"/>
          </p:cNvSpPr>
          <p:nvPr>
            <p:ph type="dt" sz="half" idx="10"/>
          </p:nvPr>
        </p:nvSpPr>
        <p:spPr/>
        <p:txBody>
          <a:bodyPr/>
          <a:lstStyle/>
          <a:p>
            <a:fld id="{D6CC9543-F8B4-4C18-B24E-4B642AFD1BFB}" type="datetime1">
              <a:rPr kumimoji="1" lang="ja-JP" altLang="en-US" smtClean="0"/>
              <a:t>2025/10/28</a:t>
            </a:fld>
            <a:endParaRPr kumimoji="1" lang="ja-JP" altLang="en-US"/>
          </a:p>
        </p:txBody>
      </p:sp>
      <p:sp>
        <p:nvSpPr>
          <p:cNvPr id="4" name="フッター プレースホルダー 3">
            <a:extLst>
              <a:ext uri="{FF2B5EF4-FFF2-40B4-BE49-F238E27FC236}">
                <a16:creationId xmlns:a16="http://schemas.microsoft.com/office/drawing/2014/main" id="{D5ACB9D4-6604-4C27-824C-6C021C60DC98}"/>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61B34E0-548A-405F-A2D8-4E0D1EC0C0DB}"/>
              </a:ext>
            </a:extLst>
          </p:cNvPr>
          <p:cNvSpPr>
            <a:spLocks noGrp="1"/>
          </p:cNvSpPr>
          <p:nvPr>
            <p:ph type="sldNum" sz="quarter" idx="12"/>
          </p:nvPr>
        </p:nvSpPr>
        <p:spPr/>
        <p:txBody>
          <a:bodyPr/>
          <a:lstStyle/>
          <a:p>
            <a:fld id="{60CA9DAF-0948-482F-A4AE-7B4357C53237}" type="slidenum">
              <a:rPr kumimoji="1" lang="ja-JP" altLang="en-US" smtClean="0"/>
              <a:t>‹#›</a:t>
            </a:fld>
            <a:endParaRPr kumimoji="1" lang="ja-JP" altLang="en-US"/>
          </a:p>
        </p:txBody>
      </p:sp>
      <p:sp>
        <p:nvSpPr>
          <p:cNvPr id="7" name="タイトル 1">
            <a:extLst>
              <a:ext uri="{FF2B5EF4-FFF2-40B4-BE49-F238E27FC236}">
                <a16:creationId xmlns:a16="http://schemas.microsoft.com/office/drawing/2014/main" id="{F10C45AC-185C-45C2-A772-12B1808D3FD5}"/>
              </a:ext>
            </a:extLst>
          </p:cNvPr>
          <p:cNvSpPr>
            <a:spLocks noGrp="1"/>
          </p:cNvSpPr>
          <p:nvPr>
            <p:ph type="title"/>
          </p:nvPr>
        </p:nvSpPr>
        <p:spPr>
          <a:xfrm>
            <a:off x="567559" y="365127"/>
            <a:ext cx="10515600" cy="615314"/>
          </a:xfrm>
          <a:prstGeom prst="rect">
            <a:avLst/>
          </a:prstGeom>
        </p:spPr>
        <p:txBody>
          <a:bodyPr>
            <a:normAutofit/>
          </a:bodyPr>
          <a:lstStyle>
            <a:lvl1pPr>
              <a:defRPr sz="3600"/>
            </a:lvl1pPr>
          </a:lstStyle>
          <a:p>
            <a:r>
              <a:rPr kumimoji="1" lang="ja-JP" altLang="en-US"/>
              <a:t>マスター タイトルの書式設定</a:t>
            </a:r>
            <a:endParaRPr kumimoji="1" lang="ja-JP" altLang="en-US" dirty="0"/>
          </a:p>
        </p:txBody>
      </p:sp>
      <p:cxnSp>
        <p:nvCxnSpPr>
          <p:cNvPr id="8" name="直線コネクタ 7">
            <a:extLst>
              <a:ext uri="{FF2B5EF4-FFF2-40B4-BE49-F238E27FC236}">
                <a16:creationId xmlns:a16="http://schemas.microsoft.com/office/drawing/2014/main" id="{006AFC9F-99EB-4717-88E6-5E92C985C1A3}"/>
              </a:ext>
            </a:extLst>
          </p:cNvPr>
          <p:cNvCxnSpPr>
            <a:cxnSpLocks/>
          </p:cNvCxnSpPr>
          <p:nvPr/>
        </p:nvCxnSpPr>
        <p:spPr>
          <a:xfrm>
            <a:off x="0" y="980441"/>
            <a:ext cx="11353800" cy="0"/>
          </a:xfrm>
          <a:prstGeom prst="line">
            <a:avLst/>
          </a:prstGeom>
          <a:ln>
            <a:solidFill>
              <a:schemeClr val="tx2"/>
            </a:solidFill>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580164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122978DA-6062-44EC-981C-D95B097F61AB}"/>
              </a:ext>
            </a:extLst>
          </p:cNvPr>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325A6617-CD15-45AD-A4B4-CAB93383ABB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a:extLst>
              <a:ext uri="{FF2B5EF4-FFF2-40B4-BE49-F238E27FC236}">
                <a16:creationId xmlns:a16="http://schemas.microsoft.com/office/drawing/2014/main" id="{AB50E7B4-7FB9-42B4-8141-9C64AC1F65E2}"/>
              </a:ext>
            </a:extLst>
          </p:cNvPr>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9E0D027-CC44-46CD-A289-7788DD0E177E}" type="datetime1">
              <a:rPr kumimoji="1" lang="ja-JP" altLang="en-US" smtClean="0"/>
              <a:t>2025/10/28</a:t>
            </a:fld>
            <a:endParaRPr kumimoji="1" lang="ja-JP" altLang="en-US"/>
          </a:p>
        </p:txBody>
      </p:sp>
      <p:sp>
        <p:nvSpPr>
          <p:cNvPr id="5" name="フッター プレースホルダー 4">
            <a:extLst>
              <a:ext uri="{FF2B5EF4-FFF2-40B4-BE49-F238E27FC236}">
                <a16:creationId xmlns:a16="http://schemas.microsoft.com/office/drawing/2014/main" id="{5160FF7D-264A-458F-AFD6-49DC85D24954}"/>
              </a:ext>
            </a:extLst>
          </p:cNvPr>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8DADA9D-0020-4C1A-9D9D-B3FE1E90640F}"/>
              </a:ext>
            </a:extLst>
          </p:cNvPr>
          <p:cNvSpPr>
            <a:spLocks noGrp="1"/>
          </p:cNvSpPr>
          <p:nvPr>
            <p:ph type="sldNum" sz="quarter" idx="4"/>
          </p:nvPr>
        </p:nvSpPr>
        <p:spPr>
          <a:xfrm>
            <a:off x="9339311" y="6356354"/>
            <a:ext cx="2743200" cy="365125"/>
          </a:xfrm>
          <a:prstGeom prst="rect">
            <a:avLst/>
          </a:prstGeom>
        </p:spPr>
        <p:txBody>
          <a:bodyPr vert="horz" lIns="91440" tIns="45720" rIns="91440" bIns="45720" rtlCol="0" anchor="ctr"/>
          <a:lstStyle>
            <a:lvl1pPr algn="r">
              <a:defRPr sz="1800" b="1">
                <a:solidFill>
                  <a:schemeClr val="bg1"/>
                </a:solidFill>
                <a:latin typeface="BIZ UDゴシック" panose="020B0400000000000000" pitchFamily="49" charset="-128"/>
                <a:ea typeface="BIZ UDゴシック" panose="020B0400000000000000" pitchFamily="49" charset="-128"/>
              </a:defRPr>
            </a:lvl1pPr>
          </a:lstStyle>
          <a:p>
            <a:fld id="{60CA9DAF-0948-482F-A4AE-7B4357C53237}" type="slidenum">
              <a:rPr kumimoji="1" lang="ja-JP" altLang="en-US" smtClean="0"/>
              <a:t>‹#›</a:t>
            </a:fld>
            <a:endParaRPr kumimoji="1" lang="ja-JP" altLang="en-US"/>
          </a:p>
        </p:txBody>
      </p:sp>
    </p:spTree>
    <p:extLst>
      <p:ext uri="{BB962C8B-B14F-4D97-AF65-F5344CB8AC3E}">
        <p14:creationId xmlns:p14="http://schemas.microsoft.com/office/powerpoint/2010/main" val="21696865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Lst>
  <p:hf hdr="0" ftr="0" dt="0"/>
  <p:txStyles>
    <p:titleStyle>
      <a:lvl1pPr algn="l" defTabSz="685800" rtl="0" eaLnBrk="1" latinLnBrk="0" hangingPunct="1">
        <a:lnSpc>
          <a:spcPct val="90000"/>
        </a:lnSpc>
        <a:spcBef>
          <a:spcPct val="0"/>
        </a:spcBef>
        <a:buNone/>
        <a:defRPr kumimoji="1" sz="3600" kern="1200" baseline="0">
          <a:solidFill>
            <a:schemeClr val="tx1"/>
          </a:solidFill>
          <a:latin typeface="Segoe UI Light" panose="020B0502040204020203" pitchFamily="34" charset="0"/>
          <a:ea typeface="+mj-ea"/>
          <a:cs typeface="Segoe UI" panose="020B0502040204020203"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24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20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0.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7.gif"/><Relationship Id="rId5" Type="http://schemas.openxmlformats.org/officeDocument/2006/relationships/image" Target="../media/image1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7"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340.png"/><Relationship Id="rId5" Type="http://schemas.openxmlformats.org/officeDocument/2006/relationships/image" Target="../media/image13.png"/><Relationship Id="rId4" Type="http://schemas.openxmlformats.org/officeDocument/2006/relationships/image" Target="../media/image290.png"/></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 Id="rId9"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566DF97-BF6C-41FF-8EDA-A947782D93C7}"/>
              </a:ext>
            </a:extLst>
          </p:cNvPr>
          <p:cNvSpPr>
            <a:spLocks noGrp="1"/>
          </p:cNvSpPr>
          <p:nvPr>
            <p:ph type="title"/>
          </p:nvPr>
        </p:nvSpPr>
        <p:spPr/>
        <p:txBody>
          <a:bodyPr/>
          <a:lstStyle/>
          <a:p>
            <a:r>
              <a:rPr lang="en-US" altLang="ja-JP" dirty="0"/>
              <a:t>Ion machine gun experiment </a:t>
            </a:r>
            <a:br>
              <a:rPr lang="en-US" altLang="ja-JP" dirty="0"/>
            </a:br>
            <a:r>
              <a:rPr lang="en-US" altLang="ja-JP" dirty="0"/>
              <a:t>at Hiroshima University</a:t>
            </a:r>
            <a:endParaRPr lang="ja-JP" altLang="en-US" dirty="0"/>
          </a:p>
        </p:txBody>
      </p:sp>
      <p:sp>
        <p:nvSpPr>
          <p:cNvPr id="3" name="テキスト プレースホルダー 2">
            <a:extLst>
              <a:ext uri="{FF2B5EF4-FFF2-40B4-BE49-F238E27FC236}">
                <a16:creationId xmlns:a16="http://schemas.microsoft.com/office/drawing/2014/main" id="{64B74C7E-FDA2-F89D-6A95-957D53DFD652}"/>
              </a:ext>
            </a:extLst>
          </p:cNvPr>
          <p:cNvSpPr>
            <a:spLocks noGrp="1"/>
          </p:cNvSpPr>
          <p:nvPr>
            <p:ph type="body" idx="1"/>
          </p:nvPr>
        </p:nvSpPr>
        <p:spPr>
          <a:xfrm>
            <a:off x="831850" y="4589467"/>
            <a:ext cx="11360150" cy="1500187"/>
          </a:xfrm>
        </p:spPr>
        <p:txBody>
          <a:bodyPr>
            <a:normAutofit/>
          </a:bodyPr>
          <a:lstStyle/>
          <a:p>
            <a:r>
              <a:rPr lang="en-GB" altLang="ja-JP" sz="2000" b="1" dirty="0">
                <a:solidFill>
                  <a:schemeClr val="tx1"/>
                </a:solidFill>
              </a:rPr>
              <a:t>Kento</a:t>
            </a:r>
            <a:r>
              <a:rPr lang="ja-JP" altLang="en-US" sz="2000" b="1" dirty="0">
                <a:solidFill>
                  <a:schemeClr val="tx1"/>
                </a:solidFill>
              </a:rPr>
              <a:t> </a:t>
            </a:r>
            <a:r>
              <a:rPr lang="en-US" altLang="ja-JP" sz="2000" b="1" dirty="0">
                <a:solidFill>
                  <a:schemeClr val="tx1"/>
                </a:solidFill>
              </a:rPr>
              <a:t>Muroo</a:t>
            </a:r>
            <a:r>
              <a:rPr lang="en-US" altLang="ja-JP" sz="2000" dirty="0">
                <a:solidFill>
                  <a:schemeClr val="tx1"/>
                </a:solidFill>
              </a:rPr>
              <a:t>,</a:t>
            </a:r>
            <a:r>
              <a:rPr lang="ja-JP" altLang="en-US" sz="2000" dirty="0">
                <a:solidFill>
                  <a:schemeClr val="tx1"/>
                </a:solidFill>
              </a:rPr>
              <a:t> </a:t>
            </a:r>
            <a:r>
              <a:rPr lang="en-GB" altLang="ja-JP" sz="2000" dirty="0">
                <a:solidFill>
                  <a:schemeClr val="tx1"/>
                </a:solidFill>
              </a:rPr>
              <a:t>Kiyokazu Ito, Hiromi Okamoto, Koichi </a:t>
            </a:r>
            <a:r>
              <a:rPr lang="en-GB" altLang="ja-JP" sz="2000" dirty="0" err="1">
                <a:solidFill>
                  <a:schemeClr val="tx1"/>
                </a:solidFill>
              </a:rPr>
              <a:t>Hosaka</a:t>
            </a:r>
            <a:r>
              <a:rPr lang="en-GB" altLang="ja-JP" sz="2000" baseline="30000" dirty="0" err="1">
                <a:solidFill>
                  <a:schemeClr val="tx1"/>
                </a:solidFill>
              </a:rPr>
              <a:t>A</a:t>
            </a:r>
            <a:r>
              <a:rPr lang="en-GB" altLang="ja-JP" sz="2000" dirty="0">
                <a:solidFill>
                  <a:schemeClr val="tx1"/>
                </a:solidFill>
              </a:rPr>
              <a:t>, Yosuke Yuri</a:t>
            </a:r>
            <a:r>
              <a:rPr lang="en-GB" altLang="ja-JP" sz="2000" baseline="30000" dirty="0">
                <a:solidFill>
                  <a:schemeClr val="tx1"/>
                </a:solidFill>
              </a:rPr>
              <a:t>A</a:t>
            </a:r>
            <a:r>
              <a:rPr lang="en-GB" altLang="ja-JP" sz="2000" dirty="0">
                <a:solidFill>
                  <a:schemeClr val="tx1"/>
                </a:solidFill>
              </a:rPr>
              <a:t>, Nobumasa </a:t>
            </a:r>
            <a:r>
              <a:rPr lang="en-GB" altLang="ja-JP" sz="2000" dirty="0" err="1">
                <a:solidFill>
                  <a:schemeClr val="tx1"/>
                </a:solidFill>
              </a:rPr>
              <a:t>Miyawaki</a:t>
            </a:r>
            <a:r>
              <a:rPr lang="en-GB" altLang="ja-JP" sz="2000" baseline="30000" dirty="0" err="1">
                <a:solidFill>
                  <a:schemeClr val="tx1"/>
                </a:solidFill>
              </a:rPr>
              <a:t>A</a:t>
            </a:r>
            <a:endParaRPr lang="en-GB" altLang="ja-JP" sz="2000" dirty="0">
              <a:solidFill>
                <a:schemeClr val="tx1"/>
              </a:solidFill>
            </a:endParaRPr>
          </a:p>
          <a:p>
            <a:endParaRPr lang="en-GB" altLang="ja-JP" sz="2000" dirty="0">
              <a:solidFill>
                <a:schemeClr val="tx1"/>
              </a:solidFill>
            </a:endParaRPr>
          </a:p>
          <a:p>
            <a:r>
              <a:rPr lang="en-GB" altLang="ja-JP" sz="2000" dirty="0">
                <a:solidFill>
                  <a:schemeClr val="tx1"/>
                </a:solidFill>
              </a:rPr>
              <a:t>Graduate School of Advanced Science and Engineering, Hiroshima University</a:t>
            </a:r>
          </a:p>
          <a:p>
            <a:r>
              <a:rPr lang="en-US" altLang="ja-JP" sz="2000" baseline="30000" dirty="0">
                <a:solidFill>
                  <a:schemeClr val="tx1"/>
                </a:solidFill>
              </a:rPr>
              <a:t>A </a:t>
            </a:r>
            <a:r>
              <a:rPr lang="en-US" altLang="ja-JP" sz="2000" dirty="0">
                <a:solidFill>
                  <a:schemeClr val="tx1"/>
                </a:solidFill>
              </a:rPr>
              <a:t>Takasaki Institute for Advanced Quantum Science (QST)</a:t>
            </a:r>
            <a:endParaRPr lang="ja-JP" altLang="en-US" sz="2000" dirty="0">
              <a:solidFill>
                <a:schemeClr val="tx1"/>
              </a:solidFill>
            </a:endParaRPr>
          </a:p>
        </p:txBody>
      </p:sp>
      <p:sp>
        <p:nvSpPr>
          <p:cNvPr id="6" name="スライド番号プレースホルダー 5">
            <a:extLst>
              <a:ext uri="{FF2B5EF4-FFF2-40B4-BE49-F238E27FC236}">
                <a16:creationId xmlns:a16="http://schemas.microsoft.com/office/drawing/2014/main" id="{D48E8A5F-24A7-80D1-A072-BCFC3CBF1FE4}"/>
              </a:ext>
            </a:extLst>
          </p:cNvPr>
          <p:cNvSpPr>
            <a:spLocks noGrp="1"/>
          </p:cNvSpPr>
          <p:nvPr>
            <p:ph type="sldNum" sz="quarter" idx="12"/>
          </p:nvPr>
        </p:nvSpPr>
        <p:spPr/>
        <p:txBody>
          <a:bodyPr/>
          <a:lstStyle/>
          <a:p>
            <a:fld id="{60CA9DAF-0948-482F-A4AE-7B4357C53237}" type="slidenum">
              <a:rPr kumimoji="1" lang="ja-JP" altLang="en-US" smtClean="0"/>
              <a:t>1</a:t>
            </a:fld>
            <a:endParaRPr kumimoji="1" lang="ja-JP" altLang="en-US"/>
          </a:p>
        </p:txBody>
      </p:sp>
      <p:sp>
        <p:nvSpPr>
          <p:cNvPr id="4" name="テキスト ボックス 3">
            <a:extLst>
              <a:ext uri="{FF2B5EF4-FFF2-40B4-BE49-F238E27FC236}">
                <a16:creationId xmlns:a16="http://schemas.microsoft.com/office/drawing/2014/main" id="{151071B8-48F7-4CE5-3CA7-455BF466AA94}"/>
              </a:ext>
            </a:extLst>
          </p:cNvPr>
          <p:cNvSpPr txBox="1"/>
          <p:nvPr/>
        </p:nvSpPr>
        <p:spPr>
          <a:xfrm>
            <a:off x="719792" y="6308083"/>
            <a:ext cx="11008659" cy="523220"/>
          </a:xfrm>
          <a:prstGeom prst="rect">
            <a:avLst/>
          </a:prstGeom>
          <a:noFill/>
        </p:spPr>
        <p:txBody>
          <a:bodyPr wrap="square" rtlCol="0">
            <a:spAutoFit/>
          </a:bodyPr>
          <a:lstStyle/>
          <a:p>
            <a:r>
              <a:rPr lang="en-US" altLang="ja-JP" sz="1400" dirty="0"/>
              <a:t>This work is supported in part by JSPS KAKENHI Grant No. JP24KJ1723 and JP25K15770, and by JST, the establishment of university fellowships towards the creation of science technology innovation, Grant No. JPMJFS2129, and Moonshot R&amp;D Grant No. JPMJMS2062.</a:t>
            </a:r>
            <a:endParaRPr kumimoji="1" lang="ja-JP" altLang="en-US" sz="1400" dirty="0"/>
          </a:p>
        </p:txBody>
      </p:sp>
      <p:sp>
        <p:nvSpPr>
          <p:cNvPr id="5" name="テキスト ボックス 4">
            <a:extLst>
              <a:ext uri="{FF2B5EF4-FFF2-40B4-BE49-F238E27FC236}">
                <a16:creationId xmlns:a16="http://schemas.microsoft.com/office/drawing/2014/main" id="{3FCDA28B-B97E-8C22-5D46-D0D738A1B8D6}"/>
              </a:ext>
            </a:extLst>
          </p:cNvPr>
          <p:cNvSpPr txBox="1"/>
          <p:nvPr/>
        </p:nvSpPr>
        <p:spPr>
          <a:xfrm>
            <a:off x="8757585" y="136521"/>
            <a:ext cx="3640604" cy="369332"/>
          </a:xfrm>
          <a:prstGeom prst="rect">
            <a:avLst/>
          </a:prstGeom>
          <a:noFill/>
        </p:spPr>
        <p:txBody>
          <a:bodyPr wrap="square" rtlCol="0">
            <a:spAutoFit/>
          </a:bodyPr>
          <a:lstStyle/>
          <a:p>
            <a:r>
              <a:rPr kumimoji="1" lang="en-US" altLang="ja-JP" dirty="0"/>
              <a:t>COOL’25 @Stony Brook Univ.</a:t>
            </a:r>
            <a:endParaRPr kumimoji="1" lang="ja-JP" altLang="en-US" dirty="0"/>
          </a:p>
        </p:txBody>
      </p:sp>
    </p:spTree>
    <p:extLst>
      <p:ext uri="{BB962C8B-B14F-4D97-AF65-F5344CB8AC3E}">
        <p14:creationId xmlns:p14="http://schemas.microsoft.com/office/powerpoint/2010/main" val="15245132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461D64CA-C8F6-01C2-FF81-7016FAA3E834}"/>
              </a:ext>
            </a:extLst>
          </p:cNvPr>
          <p:cNvSpPr>
            <a:spLocks noGrp="1"/>
          </p:cNvSpPr>
          <p:nvPr>
            <p:ph type="sldNum" sz="quarter" idx="12"/>
          </p:nvPr>
        </p:nvSpPr>
        <p:spPr/>
        <p:txBody>
          <a:bodyPr/>
          <a:lstStyle/>
          <a:p>
            <a:fld id="{60CA9DAF-0948-482F-A4AE-7B4357C53237}" type="slidenum">
              <a:rPr kumimoji="1" lang="ja-JP" altLang="en-US" smtClean="0"/>
              <a:t>10</a:t>
            </a:fld>
            <a:endParaRPr kumimoji="1" lang="ja-JP" altLang="en-US"/>
          </a:p>
        </p:txBody>
      </p:sp>
      <p:sp>
        <p:nvSpPr>
          <p:cNvPr id="3" name="タイトル 2">
            <a:extLst>
              <a:ext uri="{FF2B5EF4-FFF2-40B4-BE49-F238E27FC236}">
                <a16:creationId xmlns:a16="http://schemas.microsoft.com/office/drawing/2014/main" id="{4E7D67BF-57F7-693E-2CBB-E99666ACA1B3}"/>
              </a:ext>
            </a:extLst>
          </p:cNvPr>
          <p:cNvSpPr>
            <a:spLocks noGrp="1"/>
          </p:cNvSpPr>
          <p:nvPr>
            <p:ph type="title"/>
          </p:nvPr>
        </p:nvSpPr>
        <p:spPr/>
        <p:txBody>
          <a:bodyPr/>
          <a:lstStyle/>
          <a:p>
            <a:r>
              <a:rPr kumimoji="1" lang="en-US" altLang="ja-JP" dirty="0"/>
              <a:t>Problems for the fast extraction scheme</a:t>
            </a:r>
            <a:endParaRPr kumimoji="1" lang="ja-JP" altLang="en-US" dirty="0"/>
          </a:p>
        </p:txBody>
      </p:sp>
      <p:sp>
        <p:nvSpPr>
          <p:cNvPr id="5" name="テキスト ボックス 4">
            <a:extLst>
              <a:ext uri="{FF2B5EF4-FFF2-40B4-BE49-F238E27FC236}">
                <a16:creationId xmlns:a16="http://schemas.microsoft.com/office/drawing/2014/main" id="{3B9D1B51-D1A5-ADAF-80C3-98D93F758231}"/>
              </a:ext>
            </a:extLst>
          </p:cNvPr>
          <p:cNvSpPr txBox="1"/>
          <p:nvPr/>
        </p:nvSpPr>
        <p:spPr>
          <a:xfrm>
            <a:off x="623512" y="3270994"/>
            <a:ext cx="11266228" cy="1015663"/>
          </a:xfrm>
          <a:prstGeom prst="rect">
            <a:avLst/>
          </a:prstGeom>
          <a:noFill/>
        </p:spPr>
        <p:txBody>
          <a:bodyPr wrap="square" rtlCol="0">
            <a:spAutoFit/>
          </a:bodyPr>
          <a:lstStyle/>
          <a:p>
            <a:r>
              <a:rPr kumimoji="1" lang="en-US" altLang="ja-JP" sz="2000" b="1" dirty="0">
                <a:latin typeface="游ゴシック" panose="020B0400000000000000" pitchFamily="50" charset="-128"/>
                <a:ea typeface="游ゴシック" panose="020B0400000000000000" pitchFamily="50" charset="-128"/>
              </a:rPr>
              <a:t>Problem</a:t>
            </a:r>
            <a:endParaRPr kumimoji="1" lang="ja-JP" altLang="en-US" sz="2000" b="1" dirty="0">
              <a:latin typeface="游ゴシック" panose="020B0400000000000000" pitchFamily="50" charset="-128"/>
              <a:ea typeface="游ゴシック" panose="020B0400000000000000" pitchFamily="50" charset="-128"/>
            </a:endParaRPr>
          </a:p>
          <a:p>
            <a:pPr marL="342900" indent="-342900">
              <a:buFont typeface="Wingdings" panose="05000000000000000000" pitchFamily="2" charset="2"/>
              <a:buChar char="p"/>
            </a:pPr>
            <a:r>
              <a:rPr lang="en-US" altLang="ja-JP" sz="2000" dirty="0">
                <a:solidFill>
                  <a:srgbClr val="FF0000"/>
                </a:solidFill>
              </a:rPr>
              <a:t>The nitrogen ion will be heated during extraction unless it is put at the head of the crystal</a:t>
            </a:r>
          </a:p>
          <a:p>
            <a:pPr marL="342900" indent="-342900">
              <a:buFont typeface="Wingdings" panose="05000000000000000000" pitchFamily="2" charset="2"/>
              <a:buChar char="p"/>
            </a:pPr>
            <a:r>
              <a:rPr lang="en-US" altLang="ja-JP" sz="2000" dirty="0">
                <a:solidFill>
                  <a:srgbClr val="FF0000"/>
                </a:solidFill>
              </a:rPr>
              <a:t>A filtering system is required to remove the coolant calcium ions</a:t>
            </a:r>
            <a:endParaRPr lang="en-US" altLang="ja-JP" sz="1400" dirty="0">
              <a:latin typeface="Times New Roman" panose="02020603050405020304" pitchFamily="18" charset="0"/>
              <a:cs typeface="Times New Roman" panose="02020603050405020304" pitchFamily="18" charset="0"/>
            </a:endParaRPr>
          </a:p>
        </p:txBody>
      </p:sp>
      <p:cxnSp>
        <p:nvCxnSpPr>
          <p:cNvPr id="4" name="直線矢印コネクタ 3">
            <a:extLst>
              <a:ext uri="{FF2B5EF4-FFF2-40B4-BE49-F238E27FC236}">
                <a16:creationId xmlns:a16="http://schemas.microsoft.com/office/drawing/2014/main" id="{AC17F93F-B142-AA57-DFEC-3F8CA8CC7DD5}"/>
              </a:ext>
            </a:extLst>
          </p:cNvPr>
          <p:cNvCxnSpPr/>
          <p:nvPr/>
        </p:nvCxnSpPr>
        <p:spPr>
          <a:xfrm flipV="1">
            <a:off x="1748004" y="1516219"/>
            <a:ext cx="0" cy="1374475"/>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6" name="直線矢印コネクタ 5">
            <a:extLst>
              <a:ext uri="{FF2B5EF4-FFF2-40B4-BE49-F238E27FC236}">
                <a16:creationId xmlns:a16="http://schemas.microsoft.com/office/drawing/2014/main" id="{37BF10B1-A92D-D6DC-29F7-073CA5AEFF14}"/>
              </a:ext>
            </a:extLst>
          </p:cNvPr>
          <p:cNvCxnSpPr>
            <a:cxnSpLocks/>
          </p:cNvCxnSpPr>
          <p:nvPr/>
        </p:nvCxnSpPr>
        <p:spPr>
          <a:xfrm>
            <a:off x="1748004" y="2890694"/>
            <a:ext cx="3892187" cy="0"/>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nvGrpSpPr>
          <p:cNvPr id="7" name="グループ化 6">
            <a:extLst>
              <a:ext uri="{FF2B5EF4-FFF2-40B4-BE49-F238E27FC236}">
                <a16:creationId xmlns:a16="http://schemas.microsoft.com/office/drawing/2014/main" id="{281A289F-0556-E2C6-9DDF-5DCB4F07CCED}"/>
              </a:ext>
            </a:extLst>
          </p:cNvPr>
          <p:cNvGrpSpPr/>
          <p:nvPr/>
        </p:nvGrpSpPr>
        <p:grpSpPr>
          <a:xfrm>
            <a:off x="1748003" y="2039223"/>
            <a:ext cx="1631043" cy="851471"/>
            <a:chOff x="7533736" y="3410310"/>
            <a:chExt cx="2852468" cy="2179650"/>
          </a:xfrm>
        </p:grpSpPr>
        <p:sp>
          <p:nvSpPr>
            <p:cNvPr id="8" name="フリーフォーム: 図形 7">
              <a:extLst>
                <a:ext uri="{FF2B5EF4-FFF2-40B4-BE49-F238E27FC236}">
                  <a16:creationId xmlns:a16="http://schemas.microsoft.com/office/drawing/2014/main" id="{15C6DECF-259E-8241-E32B-C956A7354354}"/>
                </a:ext>
              </a:extLst>
            </p:cNvPr>
            <p:cNvSpPr/>
            <p:nvPr/>
          </p:nvSpPr>
          <p:spPr>
            <a:xfrm>
              <a:off x="7533736" y="3410310"/>
              <a:ext cx="1426234" cy="217965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dirty="0"/>
            </a:p>
          </p:txBody>
        </p:sp>
        <p:sp>
          <p:nvSpPr>
            <p:cNvPr id="9" name="フリーフォーム: 図形 8">
              <a:extLst>
                <a:ext uri="{FF2B5EF4-FFF2-40B4-BE49-F238E27FC236}">
                  <a16:creationId xmlns:a16="http://schemas.microsoft.com/office/drawing/2014/main" id="{EB8120BA-3A87-1BDA-FE1B-DE77792921B4}"/>
                </a:ext>
              </a:extLst>
            </p:cNvPr>
            <p:cNvSpPr/>
            <p:nvPr/>
          </p:nvSpPr>
          <p:spPr>
            <a:xfrm flipH="1">
              <a:off x="8959970" y="3410310"/>
              <a:ext cx="1426234" cy="217965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dirty="0"/>
            </a:p>
          </p:txBody>
        </p:sp>
      </p:grpSp>
      <p:grpSp>
        <p:nvGrpSpPr>
          <p:cNvPr id="10" name="グループ化 9">
            <a:extLst>
              <a:ext uri="{FF2B5EF4-FFF2-40B4-BE49-F238E27FC236}">
                <a16:creationId xmlns:a16="http://schemas.microsoft.com/office/drawing/2014/main" id="{F8792241-9C40-0E57-6E3C-BD7138C80F1D}"/>
              </a:ext>
            </a:extLst>
          </p:cNvPr>
          <p:cNvGrpSpPr/>
          <p:nvPr/>
        </p:nvGrpSpPr>
        <p:grpSpPr>
          <a:xfrm>
            <a:off x="3421528" y="2039223"/>
            <a:ext cx="1631043" cy="851471"/>
            <a:chOff x="7533736" y="3410310"/>
            <a:chExt cx="2852468" cy="2179650"/>
          </a:xfrm>
        </p:grpSpPr>
        <p:sp>
          <p:nvSpPr>
            <p:cNvPr id="11" name="フリーフォーム: 図形 10">
              <a:extLst>
                <a:ext uri="{FF2B5EF4-FFF2-40B4-BE49-F238E27FC236}">
                  <a16:creationId xmlns:a16="http://schemas.microsoft.com/office/drawing/2014/main" id="{3AB2B1FC-BE5A-07A7-7CDE-04B1D945A856}"/>
                </a:ext>
              </a:extLst>
            </p:cNvPr>
            <p:cNvSpPr/>
            <p:nvPr/>
          </p:nvSpPr>
          <p:spPr>
            <a:xfrm>
              <a:off x="7533736" y="3410310"/>
              <a:ext cx="1426234" cy="217965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dirty="0"/>
            </a:p>
          </p:txBody>
        </p:sp>
        <p:sp>
          <p:nvSpPr>
            <p:cNvPr id="12" name="フリーフォーム: 図形 11">
              <a:extLst>
                <a:ext uri="{FF2B5EF4-FFF2-40B4-BE49-F238E27FC236}">
                  <a16:creationId xmlns:a16="http://schemas.microsoft.com/office/drawing/2014/main" id="{F0B0DD7F-1620-E863-ED03-55D5B34E3AB2}"/>
                </a:ext>
              </a:extLst>
            </p:cNvPr>
            <p:cNvSpPr/>
            <p:nvPr/>
          </p:nvSpPr>
          <p:spPr>
            <a:xfrm flipH="1">
              <a:off x="8959970" y="3410310"/>
              <a:ext cx="1426234" cy="217965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dirty="0"/>
            </a:p>
          </p:txBody>
        </p:sp>
      </p:grpSp>
      <p:cxnSp>
        <p:nvCxnSpPr>
          <p:cNvPr id="13" name="直線矢印コネクタ 12">
            <a:extLst>
              <a:ext uri="{FF2B5EF4-FFF2-40B4-BE49-F238E27FC236}">
                <a16:creationId xmlns:a16="http://schemas.microsoft.com/office/drawing/2014/main" id="{C3203E85-CAEA-7130-E35A-2B77E1D0FE44}"/>
              </a:ext>
            </a:extLst>
          </p:cNvPr>
          <p:cNvCxnSpPr/>
          <p:nvPr/>
        </p:nvCxnSpPr>
        <p:spPr>
          <a:xfrm flipV="1">
            <a:off x="6662904" y="1516219"/>
            <a:ext cx="0" cy="1374475"/>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nvGrpSpPr>
          <p:cNvPr id="14" name="グループ化 13">
            <a:extLst>
              <a:ext uri="{FF2B5EF4-FFF2-40B4-BE49-F238E27FC236}">
                <a16:creationId xmlns:a16="http://schemas.microsoft.com/office/drawing/2014/main" id="{C78F17EF-A107-2465-269A-1D2272240B36}"/>
              </a:ext>
            </a:extLst>
          </p:cNvPr>
          <p:cNvGrpSpPr/>
          <p:nvPr/>
        </p:nvGrpSpPr>
        <p:grpSpPr>
          <a:xfrm>
            <a:off x="6662903" y="2039223"/>
            <a:ext cx="1631043" cy="851471"/>
            <a:chOff x="7533736" y="3410310"/>
            <a:chExt cx="2852468" cy="2179650"/>
          </a:xfrm>
        </p:grpSpPr>
        <p:sp>
          <p:nvSpPr>
            <p:cNvPr id="15" name="フリーフォーム: 図形 14">
              <a:extLst>
                <a:ext uri="{FF2B5EF4-FFF2-40B4-BE49-F238E27FC236}">
                  <a16:creationId xmlns:a16="http://schemas.microsoft.com/office/drawing/2014/main" id="{27949AF2-82EB-8DB6-D2C3-163DFF019649}"/>
                </a:ext>
              </a:extLst>
            </p:cNvPr>
            <p:cNvSpPr/>
            <p:nvPr/>
          </p:nvSpPr>
          <p:spPr>
            <a:xfrm>
              <a:off x="7533736" y="3410310"/>
              <a:ext cx="1426234" cy="217965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dirty="0"/>
            </a:p>
          </p:txBody>
        </p:sp>
        <p:sp>
          <p:nvSpPr>
            <p:cNvPr id="16" name="フリーフォーム: 図形 15">
              <a:extLst>
                <a:ext uri="{FF2B5EF4-FFF2-40B4-BE49-F238E27FC236}">
                  <a16:creationId xmlns:a16="http://schemas.microsoft.com/office/drawing/2014/main" id="{61BA81E1-1651-20AF-0C03-51F4E28F44C0}"/>
                </a:ext>
              </a:extLst>
            </p:cNvPr>
            <p:cNvSpPr/>
            <p:nvPr/>
          </p:nvSpPr>
          <p:spPr>
            <a:xfrm flipH="1">
              <a:off x="8959970" y="3410310"/>
              <a:ext cx="1426234" cy="217965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dirty="0"/>
            </a:p>
          </p:txBody>
        </p:sp>
      </p:grpSp>
      <p:sp>
        <p:nvSpPr>
          <p:cNvPr id="17" name="楕円 16">
            <a:extLst>
              <a:ext uri="{FF2B5EF4-FFF2-40B4-BE49-F238E27FC236}">
                <a16:creationId xmlns:a16="http://schemas.microsoft.com/office/drawing/2014/main" id="{E79CA524-89A9-D6AE-9A44-C099EACBC51E}"/>
              </a:ext>
            </a:extLst>
          </p:cNvPr>
          <p:cNvSpPr/>
          <p:nvPr/>
        </p:nvSpPr>
        <p:spPr>
          <a:xfrm>
            <a:off x="3256689" y="2343890"/>
            <a:ext cx="122060" cy="12206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楕円 17">
            <a:extLst>
              <a:ext uri="{FF2B5EF4-FFF2-40B4-BE49-F238E27FC236}">
                <a16:creationId xmlns:a16="http://schemas.microsoft.com/office/drawing/2014/main" id="{A0D87267-B07A-F0D1-132C-0F48003D87D3}"/>
              </a:ext>
            </a:extLst>
          </p:cNvPr>
          <p:cNvSpPr/>
          <p:nvPr/>
        </p:nvSpPr>
        <p:spPr>
          <a:xfrm>
            <a:off x="3075094" y="2343890"/>
            <a:ext cx="122060" cy="12206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楕円 18">
            <a:extLst>
              <a:ext uri="{FF2B5EF4-FFF2-40B4-BE49-F238E27FC236}">
                <a16:creationId xmlns:a16="http://schemas.microsoft.com/office/drawing/2014/main" id="{9E2824D2-BF54-16C4-4FE5-09311E8CE2EE}"/>
              </a:ext>
            </a:extLst>
          </p:cNvPr>
          <p:cNvSpPr/>
          <p:nvPr/>
        </p:nvSpPr>
        <p:spPr>
          <a:xfrm>
            <a:off x="3417852" y="2343890"/>
            <a:ext cx="122060" cy="12206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楕円 19">
            <a:extLst>
              <a:ext uri="{FF2B5EF4-FFF2-40B4-BE49-F238E27FC236}">
                <a16:creationId xmlns:a16="http://schemas.microsoft.com/office/drawing/2014/main" id="{CB41375C-A3D5-E56A-83AF-1B99189849F8}"/>
              </a:ext>
            </a:extLst>
          </p:cNvPr>
          <p:cNvSpPr/>
          <p:nvPr/>
        </p:nvSpPr>
        <p:spPr>
          <a:xfrm>
            <a:off x="3603419" y="2343890"/>
            <a:ext cx="122060" cy="122060"/>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1" name="楕円 20">
            <a:extLst>
              <a:ext uri="{FF2B5EF4-FFF2-40B4-BE49-F238E27FC236}">
                <a16:creationId xmlns:a16="http://schemas.microsoft.com/office/drawing/2014/main" id="{C4149B89-D96A-AB6A-9130-649D6E0DA524}"/>
              </a:ext>
            </a:extLst>
          </p:cNvPr>
          <p:cNvSpPr/>
          <p:nvPr/>
        </p:nvSpPr>
        <p:spPr>
          <a:xfrm>
            <a:off x="8870521" y="2343890"/>
            <a:ext cx="122060" cy="12206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楕円 21">
            <a:extLst>
              <a:ext uri="{FF2B5EF4-FFF2-40B4-BE49-F238E27FC236}">
                <a16:creationId xmlns:a16="http://schemas.microsoft.com/office/drawing/2014/main" id="{2FC00120-D4DD-6D00-E6EB-D99D0C6E02AF}"/>
              </a:ext>
            </a:extLst>
          </p:cNvPr>
          <p:cNvSpPr/>
          <p:nvPr/>
        </p:nvSpPr>
        <p:spPr>
          <a:xfrm>
            <a:off x="8688926" y="2343890"/>
            <a:ext cx="122060" cy="12206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a:extLst>
              <a:ext uri="{FF2B5EF4-FFF2-40B4-BE49-F238E27FC236}">
                <a16:creationId xmlns:a16="http://schemas.microsoft.com/office/drawing/2014/main" id="{9BE76DF7-BB2B-7D3B-8DAD-B91725341544}"/>
              </a:ext>
            </a:extLst>
          </p:cNvPr>
          <p:cNvSpPr/>
          <p:nvPr/>
        </p:nvSpPr>
        <p:spPr>
          <a:xfrm>
            <a:off x="9031684" y="2343890"/>
            <a:ext cx="122060" cy="12206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a:extLst>
              <a:ext uri="{FF2B5EF4-FFF2-40B4-BE49-F238E27FC236}">
                <a16:creationId xmlns:a16="http://schemas.microsoft.com/office/drawing/2014/main" id="{4D1DB468-D465-07ED-7EE1-19C07FEA7D92}"/>
              </a:ext>
            </a:extLst>
          </p:cNvPr>
          <p:cNvSpPr/>
          <p:nvPr/>
        </p:nvSpPr>
        <p:spPr>
          <a:xfrm>
            <a:off x="9217251" y="2343890"/>
            <a:ext cx="122060" cy="122060"/>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5" name="矢印: 右 24">
            <a:extLst>
              <a:ext uri="{FF2B5EF4-FFF2-40B4-BE49-F238E27FC236}">
                <a16:creationId xmlns:a16="http://schemas.microsoft.com/office/drawing/2014/main" id="{B2BDF095-AE86-71B4-8183-332A49CE7C09}"/>
              </a:ext>
            </a:extLst>
          </p:cNvPr>
          <p:cNvSpPr/>
          <p:nvPr/>
        </p:nvSpPr>
        <p:spPr>
          <a:xfrm>
            <a:off x="8831472" y="1834938"/>
            <a:ext cx="446809" cy="363682"/>
          </a:xfrm>
          <a:prstGeom prst="rightArrow">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0E182CB7-7378-7CB5-4EBF-F331B70F2726}"/>
              </a:ext>
            </a:extLst>
          </p:cNvPr>
          <p:cNvSpPr txBox="1"/>
          <p:nvPr/>
        </p:nvSpPr>
        <p:spPr>
          <a:xfrm rot="16200000">
            <a:off x="716113" y="1739501"/>
            <a:ext cx="1567434" cy="369332"/>
          </a:xfrm>
          <a:prstGeom prst="rect">
            <a:avLst/>
          </a:prstGeom>
          <a:noFill/>
        </p:spPr>
        <p:txBody>
          <a:bodyPr wrap="square" rtlCol="0">
            <a:spAutoFit/>
          </a:bodyPr>
          <a:lstStyle/>
          <a:p>
            <a:r>
              <a:rPr kumimoji="1" lang="en-US" altLang="ja-JP" dirty="0"/>
              <a:t>Potential</a:t>
            </a:r>
            <a:endParaRPr kumimoji="1" lang="ja-JP" altLang="en-US" dirty="0"/>
          </a:p>
        </p:txBody>
      </p:sp>
      <p:cxnSp>
        <p:nvCxnSpPr>
          <p:cNvPr id="27" name="直線矢印コネクタ 26">
            <a:extLst>
              <a:ext uri="{FF2B5EF4-FFF2-40B4-BE49-F238E27FC236}">
                <a16:creationId xmlns:a16="http://schemas.microsoft.com/office/drawing/2014/main" id="{9D6A398D-06E7-ADA4-2CC0-5742DDDD57DF}"/>
              </a:ext>
            </a:extLst>
          </p:cNvPr>
          <p:cNvCxnSpPr>
            <a:cxnSpLocks/>
          </p:cNvCxnSpPr>
          <p:nvPr/>
        </p:nvCxnSpPr>
        <p:spPr>
          <a:xfrm>
            <a:off x="6632670" y="2890694"/>
            <a:ext cx="3892187" cy="0"/>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62" name="図 61">
            <a:extLst>
              <a:ext uri="{FF2B5EF4-FFF2-40B4-BE49-F238E27FC236}">
                <a16:creationId xmlns:a16="http://schemas.microsoft.com/office/drawing/2014/main" id="{B0F2B955-130D-7210-38DC-C40C98C86021}"/>
              </a:ext>
            </a:extLst>
          </p:cNvPr>
          <p:cNvPicPr>
            <a:picLocks noChangeAspect="1"/>
          </p:cNvPicPr>
          <p:nvPr/>
        </p:nvPicPr>
        <p:blipFill>
          <a:blip r:embed="rId3"/>
          <a:stretch>
            <a:fillRect/>
          </a:stretch>
        </p:blipFill>
        <p:spPr>
          <a:xfrm>
            <a:off x="3038401" y="4974732"/>
            <a:ext cx="4912334" cy="1428301"/>
          </a:xfrm>
          <a:prstGeom prst="rect">
            <a:avLst/>
          </a:prstGeom>
        </p:spPr>
      </p:pic>
      <p:sp>
        <p:nvSpPr>
          <p:cNvPr id="28" name="二等辺三角形 27">
            <a:extLst>
              <a:ext uri="{FF2B5EF4-FFF2-40B4-BE49-F238E27FC236}">
                <a16:creationId xmlns:a16="http://schemas.microsoft.com/office/drawing/2014/main" id="{F2996327-778F-F728-C035-4F8421780C4C}"/>
              </a:ext>
            </a:extLst>
          </p:cNvPr>
          <p:cNvSpPr/>
          <p:nvPr/>
        </p:nvSpPr>
        <p:spPr>
          <a:xfrm>
            <a:off x="2609650" y="4974732"/>
            <a:ext cx="687569" cy="592732"/>
          </a:xfrm>
          <a:prstGeom prst="triangle">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0F370F4D-C8E0-8CC1-384A-376327CBF27A}"/>
              </a:ext>
            </a:extLst>
          </p:cNvPr>
          <p:cNvSpPr txBox="1"/>
          <p:nvPr/>
        </p:nvSpPr>
        <p:spPr>
          <a:xfrm>
            <a:off x="5734051" y="5156206"/>
            <a:ext cx="1676400" cy="369332"/>
          </a:xfrm>
          <a:prstGeom prst="rect">
            <a:avLst/>
          </a:prstGeom>
          <a:noFill/>
        </p:spPr>
        <p:txBody>
          <a:bodyPr wrap="square" rtlCol="0">
            <a:spAutoFit/>
          </a:bodyPr>
          <a:lstStyle/>
          <a:p>
            <a:r>
              <a:rPr lang="en-US" altLang="ja-JP" dirty="0">
                <a:solidFill>
                  <a:schemeClr val="accent6"/>
                </a:solidFill>
              </a:rPr>
              <a:t>Nitrogen ion</a:t>
            </a:r>
            <a:endParaRPr kumimoji="1" lang="ja-JP" altLang="en-US" dirty="0">
              <a:solidFill>
                <a:schemeClr val="accent6"/>
              </a:solidFill>
            </a:endParaRPr>
          </a:p>
        </p:txBody>
      </p:sp>
      <p:sp>
        <p:nvSpPr>
          <p:cNvPr id="30" name="テキスト ボックス 29">
            <a:extLst>
              <a:ext uri="{FF2B5EF4-FFF2-40B4-BE49-F238E27FC236}">
                <a16:creationId xmlns:a16="http://schemas.microsoft.com/office/drawing/2014/main" id="{18CB8E31-22C0-DB50-9BB5-69423519BB81}"/>
              </a:ext>
            </a:extLst>
          </p:cNvPr>
          <p:cNvSpPr txBox="1"/>
          <p:nvPr/>
        </p:nvSpPr>
        <p:spPr>
          <a:xfrm>
            <a:off x="6779541" y="5805471"/>
            <a:ext cx="2090980" cy="369332"/>
          </a:xfrm>
          <a:prstGeom prst="rect">
            <a:avLst/>
          </a:prstGeom>
          <a:noFill/>
        </p:spPr>
        <p:txBody>
          <a:bodyPr wrap="square" rtlCol="0">
            <a:spAutoFit/>
          </a:bodyPr>
          <a:lstStyle/>
          <a:p>
            <a:r>
              <a:rPr kumimoji="1" lang="en-US" altLang="ja-JP" dirty="0">
                <a:solidFill>
                  <a:schemeClr val="accent3"/>
                </a:solidFill>
              </a:rPr>
              <a:t>Calcium ion</a:t>
            </a:r>
            <a:endParaRPr kumimoji="1" lang="ja-JP" altLang="en-US" dirty="0">
              <a:solidFill>
                <a:schemeClr val="accent3"/>
              </a:solidFill>
            </a:endParaRPr>
          </a:p>
        </p:txBody>
      </p:sp>
      <p:sp>
        <p:nvSpPr>
          <p:cNvPr id="31" name="テキスト ボックス 30">
            <a:extLst>
              <a:ext uri="{FF2B5EF4-FFF2-40B4-BE49-F238E27FC236}">
                <a16:creationId xmlns:a16="http://schemas.microsoft.com/office/drawing/2014/main" id="{F5346EDA-DE11-0F09-1FB7-5A9C85DDCCCF}"/>
              </a:ext>
            </a:extLst>
          </p:cNvPr>
          <p:cNvSpPr txBox="1"/>
          <p:nvPr/>
        </p:nvSpPr>
        <p:spPr>
          <a:xfrm>
            <a:off x="2477423" y="1511409"/>
            <a:ext cx="1168400" cy="338554"/>
          </a:xfrm>
          <a:prstGeom prst="rect">
            <a:avLst/>
          </a:prstGeom>
          <a:noFill/>
        </p:spPr>
        <p:txBody>
          <a:bodyPr wrap="square" rtlCol="0">
            <a:spAutoFit/>
          </a:bodyPr>
          <a:lstStyle/>
          <a:p>
            <a:r>
              <a:rPr lang="en-US" altLang="ja-JP" sz="1600" dirty="0"/>
              <a:t>Ca</a:t>
            </a:r>
            <a:r>
              <a:rPr lang="en-US" altLang="ja-JP" sz="1600" baseline="30000" dirty="0"/>
              <a:t>+</a:t>
            </a:r>
            <a:r>
              <a:rPr lang="en-US" altLang="ja-JP" sz="1600" dirty="0"/>
              <a:t> ions</a:t>
            </a:r>
            <a:endParaRPr kumimoji="1" lang="ja-JP" altLang="en-US" sz="1600" dirty="0"/>
          </a:p>
        </p:txBody>
      </p:sp>
      <p:sp>
        <p:nvSpPr>
          <p:cNvPr id="32" name="テキスト ボックス 31">
            <a:extLst>
              <a:ext uri="{FF2B5EF4-FFF2-40B4-BE49-F238E27FC236}">
                <a16:creationId xmlns:a16="http://schemas.microsoft.com/office/drawing/2014/main" id="{E0C96389-85A7-C37B-5117-EF8D9E545ED7}"/>
              </a:ext>
            </a:extLst>
          </p:cNvPr>
          <p:cNvSpPr txBox="1"/>
          <p:nvPr/>
        </p:nvSpPr>
        <p:spPr>
          <a:xfrm>
            <a:off x="3526150" y="1511409"/>
            <a:ext cx="1168400" cy="338554"/>
          </a:xfrm>
          <a:prstGeom prst="rect">
            <a:avLst/>
          </a:prstGeom>
          <a:noFill/>
        </p:spPr>
        <p:txBody>
          <a:bodyPr wrap="square" rtlCol="0">
            <a:spAutoFit/>
          </a:bodyPr>
          <a:lstStyle/>
          <a:p>
            <a:r>
              <a:rPr lang="en-US" altLang="ja-JP" sz="1600" dirty="0"/>
              <a:t>N</a:t>
            </a:r>
            <a:r>
              <a:rPr lang="en-US" altLang="ja-JP" sz="1600" baseline="-25000" dirty="0"/>
              <a:t>2</a:t>
            </a:r>
            <a:r>
              <a:rPr lang="en-US" altLang="ja-JP" sz="1600" baseline="30000" dirty="0"/>
              <a:t>+</a:t>
            </a:r>
            <a:r>
              <a:rPr lang="en-US" altLang="ja-JP" sz="1600" dirty="0"/>
              <a:t> ion</a:t>
            </a:r>
            <a:endParaRPr kumimoji="1" lang="ja-JP" altLang="en-US" sz="1600" dirty="0"/>
          </a:p>
        </p:txBody>
      </p:sp>
      <p:cxnSp>
        <p:nvCxnSpPr>
          <p:cNvPr id="33" name="直線コネクタ 32">
            <a:extLst>
              <a:ext uri="{FF2B5EF4-FFF2-40B4-BE49-F238E27FC236}">
                <a16:creationId xmlns:a16="http://schemas.microsoft.com/office/drawing/2014/main" id="{5CE83156-CF07-90A3-C961-A0743CDA242D}"/>
              </a:ext>
            </a:extLst>
          </p:cNvPr>
          <p:cNvCxnSpPr>
            <a:cxnSpLocks/>
          </p:cNvCxnSpPr>
          <p:nvPr/>
        </p:nvCxnSpPr>
        <p:spPr>
          <a:xfrm flipH="1">
            <a:off x="3694097" y="1885321"/>
            <a:ext cx="111719" cy="389386"/>
          </a:xfrm>
          <a:prstGeom prst="line">
            <a:avLst/>
          </a:prstGeom>
        </p:spPr>
        <p:style>
          <a:lnRef idx="2">
            <a:schemeClr val="accent6"/>
          </a:lnRef>
          <a:fillRef idx="0">
            <a:schemeClr val="accent6"/>
          </a:fillRef>
          <a:effectRef idx="1">
            <a:schemeClr val="accent6"/>
          </a:effectRef>
          <a:fontRef idx="minor">
            <a:schemeClr val="tx1"/>
          </a:fontRef>
        </p:style>
      </p:cxnSp>
      <p:cxnSp>
        <p:nvCxnSpPr>
          <p:cNvPr id="34" name="直線コネクタ 33">
            <a:extLst>
              <a:ext uri="{FF2B5EF4-FFF2-40B4-BE49-F238E27FC236}">
                <a16:creationId xmlns:a16="http://schemas.microsoft.com/office/drawing/2014/main" id="{045D040A-3DAD-E64B-ADE9-614969DB1747}"/>
              </a:ext>
            </a:extLst>
          </p:cNvPr>
          <p:cNvCxnSpPr>
            <a:cxnSpLocks/>
          </p:cNvCxnSpPr>
          <p:nvPr/>
        </p:nvCxnSpPr>
        <p:spPr>
          <a:xfrm>
            <a:off x="3158645" y="1849963"/>
            <a:ext cx="111719" cy="389386"/>
          </a:xfrm>
          <a:prstGeom prst="line">
            <a:avLst/>
          </a:prstGeom>
          <a:ln>
            <a:solidFill>
              <a:srgbClr val="FF0000"/>
            </a:solidFill>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20971015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CC66F-0B90-ECAF-FEED-DCFCD95CB368}"/>
            </a:ext>
          </a:extLst>
        </p:cNvPr>
        <p:cNvGrpSpPr/>
        <p:nvPr/>
      </p:nvGrpSpPr>
      <p:grpSpPr>
        <a:xfrm>
          <a:off x="0" y="0"/>
          <a:ext cx="0" cy="0"/>
          <a:chOff x="0" y="0"/>
          <a:chExt cx="0" cy="0"/>
        </a:xfrm>
      </p:grpSpPr>
      <p:pic>
        <p:nvPicPr>
          <p:cNvPr id="23" name="ani_dist_1092005_v8">
            <a:hlinkClick r:id="" action="ppaction://media"/>
            <a:extLst>
              <a:ext uri="{FF2B5EF4-FFF2-40B4-BE49-F238E27FC236}">
                <a16:creationId xmlns:a16="http://schemas.microsoft.com/office/drawing/2014/main" id="{F898CF57-61E6-E55B-98DF-130C1B013650}"/>
              </a:ext>
            </a:extLst>
          </p:cNvPr>
          <p:cNvPicPr>
            <a:picLocks noChangeAspect="1"/>
          </p:cNvPicPr>
          <p:nvPr>
            <a:videoFile r:link="rId2"/>
            <p:extLst>
              <p:ext uri="{DAA4B4D4-6D71-4841-9C94-3DE7FCFB9230}">
                <p14:media xmlns:p14="http://schemas.microsoft.com/office/powerpoint/2010/main" r:embed="rId1"/>
              </p:ext>
            </p:extLst>
          </p:nvPr>
        </p:nvPicPr>
        <p:blipFill>
          <a:blip r:embed="rId5"/>
          <a:srcRect l="31173" t="52424" r="8483"/>
          <a:stretch>
            <a:fillRect/>
          </a:stretch>
        </p:blipFill>
        <p:spPr>
          <a:xfrm>
            <a:off x="2628380" y="3722049"/>
            <a:ext cx="6150803" cy="2424660"/>
          </a:xfrm>
          <a:prstGeom prst="rect">
            <a:avLst/>
          </a:prstGeom>
        </p:spPr>
      </p:pic>
      <p:sp>
        <p:nvSpPr>
          <p:cNvPr id="2" name="スライド番号プレースホルダー 1">
            <a:extLst>
              <a:ext uri="{FF2B5EF4-FFF2-40B4-BE49-F238E27FC236}">
                <a16:creationId xmlns:a16="http://schemas.microsoft.com/office/drawing/2014/main" id="{FC269600-98AD-7533-E9D8-90161C1976B4}"/>
              </a:ext>
            </a:extLst>
          </p:cNvPr>
          <p:cNvSpPr>
            <a:spLocks noGrp="1"/>
          </p:cNvSpPr>
          <p:nvPr>
            <p:ph type="sldNum" sz="quarter" idx="12"/>
          </p:nvPr>
        </p:nvSpPr>
        <p:spPr/>
        <p:txBody>
          <a:bodyPr/>
          <a:lstStyle/>
          <a:p>
            <a:fld id="{D8980D50-DA71-4082-A5C3-DEED55799602}" type="slidenum">
              <a:rPr kumimoji="1" lang="ja-JP" altLang="en-US" smtClean="0"/>
              <a:t>11</a:t>
            </a:fld>
            <a:endParaRPr kumimoji="1" lang="ja-JP" altLang="en-US"/>
          </a:p>
        </p:txBody>
      </p:sp>
      <p:sp>
        <p:nvSpPr>
          <p:cNvPr id="3" name="タイトル 2">
            <a:extLst>
              <a:ext uri="{FF2B5EF4-FFF2-40B4-BE49-F238E27FC236}">
                <a16:creationId xmlns:a16="http://schemas.microsoft.com/office/drawing/2014/main" id="{B132DA3A-D068-5B28-A95C-80FEE3DC7139}"/>
              </a:ext>
            </a:extLst>
          </p:cNvPr>
          <p:cNvSpPr>
            <a:spLocks noGrp="1"/>
          </p:cNvSpPr>
          <p:nvPr>
            <p:ph type="title"/>
          </p:nvPr>
        </p:nvSpPr>
        <p:spPr/>
        <p:txBody>
          <a:bodyPr>
            <a:normAutofit/>
          </a:bodyPr>
          <a:lstStyle/>
          <a:p>
            <a:r>
              <a:rPr kumimoji="1" lang="en-US" altLang="ja-JP" dirty="0"/>
              <a:t>To put a nitrogen ion at the head</a:t>
            </a:r>
            <a:r>
              <a:rPr kumimoji="1" lang="ja-JP" altLang="en-US" dirty="0"/>
              <a:t> </a:t>
            </a:r>
            <a:r>
              <a:rPr kumimoji="1" lang="en-US" altLang="ja-JP" dirty="0"/>
              <a:t>of a crystal</a:t>
            </a:r>
            <a:endParaRPr kumimoji="1" lang="ja-JP" altLang="en-US" dirty="0"/>
          </a:p>
        </p:txBody>
      </p:sp>
      <p:sp>
        <p:nvSpPr>
          <p:cNvPr id="4" name="テキスト ボックス 3">
            <a:extLst>
              <a:ext uri="{FF2B5EF4-FFF2-40B4-BE49-F238E27FC236}">
                <a16:creationId xmlns:a16="http://schemas.microsoft.com/office/drawing/2014/main" id="{156CD3CB-49C0-3F94-0A31-FC224BB7E153}"/>
              </a:ext>
            </a:extLst>
          </p:cNvPr>
          <p:cNvSpPr txBox="1"/>
          <p:nvPr/>
        </p:nvSpPr>
        <p:spPr>
          <a:xfrm>
            <a:off x="628649" y="1129240"/>
            <a:ext cx="11215008" cy="2554545"/>
          </a:xfrm>
          <a:prstGeom prst="rect">
            <a:avLst/>
          </a:prstGeom>
          <a:noFill/>
        </p:spPr>
        <p:txBody>
          <a:bodyPr wrap="square" rtlCol="0">
            <a:spAutoFit/>
          </a:bodyPr>
          <a:lstStyle/>
          <a:p>
            <a:pPr marL="285750" indent="-285750">
              <a:buFont typeface="Arial" panose="020B0604020202020204" pitchFamily="34" charset="0"/>
              <a:buChar char="•"/>
            </a:pPr>
            <a:r>
              <a:rPr lang="en-US" altLang="ja-JP" sz="2000" b="1" dirty="0">
                <a:solidFill>
                  <a:srgbClr val="FF0000"/>
                </a:solidFill>
              </a:rPr>
              <a:t>Difficult to intentionally put a nitrogen ion at the head of a string crystal</a:t>
            </a:r>
            <a:endParaRPr lang="en-US" altLang="ja-JP" sz="2000" b="1" dirty="0">
              <a:solidFill>
                <a:srgbClr val="FF0000"/>
              </a:solidFill>
              <a:latin typeface="游ゴシック" panose="020B0400000000000000" pitchFamily="50" charset="-128"/>
              <a:ea typeface="游ゴシック" panose="020B0400000000000000" pitchFamily="50" charset="-128"/>
            </a:endParaRPr>
          </a:p>
          <a:p>
            <a:pPr marL="285750" indent="-285750">
              <a:buFont typeface="Arial" panose="020B0604020202020204" pitchFamily="34" charset="0"/>
              <a:buChar char="•"/>
            </a:pPr>
            <a:endParaRPr lang="en-US" altLang="ja-JP" sz="2000" b="1" dirty="0">
              <a:solidFill>
                <a:srgbClr val="FF0000"/>
              </a:solidFill>
              <a:latin typeface="游ゴシック" panose="020B0400000000000000" pitchFamily="50" charset="-128"/>
              <a:ea typeface="游ゴシック" panose="020B0400000000000000" pitchFamily="50" charset="-128"/>
            </a:endParaRPr>
          </a:p>
          <a:p>
            <a:r>
              <a:rPr lang="en-US" altLang="ja-JP" sz="2000" dirty="0"/>
              <a:t>	</a:t>
            </a:r>
            <a:r>
              <a:rPr lang="en-US" altLang="ja-JP" sz="2000" b="1" dirty="0">
                <a:solidFill>
                  <a:srgbClr val="010DFF"/>
                </a:solidFill>
              </a:rPr>
              <a:t>Extract an ion from a shell crystal</a:t>
            </a:r>
            <a:endParaRPr lang="en-US" altLang="ja-JP" sz="2000" b="1" dirty="0">
              <a:solidFill>
                <a:schemeClr val="accent1">
                  <a:lumMod val="60000"/>
                  <a:lumOff val="40000"/>
                </a:schemeClr>
              </a:solidFill>
              <a:latin typeface="游ゴシック" panose="020B0400000000000000" pitchFamily="50" charset="-128"/>
              <a:ea typeface="游ゴシック" panose="020B0400000000000000" pitchFamily="50" charset="-128"/>
            </a:endParaRPr>
          </a:p>
          <a:p>
            <a:endParaRPr lang="en-US" altLang="ja-JP" sz="2000" b="1" dirty="0">
              <a:solidFill>
                <a:schemeClr val="accent1">
                  <a:lumMod val="60000"/>
                  <a:lumOff val="40000"/>
                </a:schemeClr>
              </a:solidFill>
              <a:latin typeface="游ゴシック" panose="020B0400000000000000" pitchFamily="50" charset="-128"/>
              <a:ea typeface="游ゴシック" panose="020B0400000000000000" pitchFamily="50" charset="-128"/>
            </a:endParaRPr>
          </a:p>
          <a:p>
            <a:pPr marL="285750" indent="-285750">
              <a:buFont typeface="Arial" panose="020B0604020202020204" pitchFamily="34" charset="0"/>
              <a:buChar char="•"/>
            </a:pPr>
            <a:r>
              <a:rPr lang="en-US" altLang="ja-JP" sz="2000" dirty="0"/>
              <a:t>Ions that have the smaller mass-to-charge ratio gather near the trap axis in the two-component Coulomb crystal. </a:t>
            </a:r>
            <a:r>
              <a:rPr lang="en-US" altLang="ja-JP" sz="1600" dirty="0">
                <a:latin typeface="Times New Roman" panose="02020603050405020304" pitchFamily="18" charset="0"/>
                <a:cs typeface="Times New Roman" panose="02020603050405020304" pitchFamily="18" charset="0"/>
              </a:rPr>
              <a:t>[2]</a:t>
            </a:r>
          </a:p>
          <a:p>
            <a:pPr marL="285750" indent="-285750">
              <a:buFont typeface="Arial" panose="020B0604020202020204" pitchFamily="34" charset="0"/>
              <a:buChar char="•"/>
            </a:pPr>
            <a:endParaRPr lang="en-US" altLang="ja-JP" sz="2000" dirty="0"/>
          </a:p>
          <a:p>
            <a:r>
              <a:rPr lang="ja-JP" altLang="en-US" sz="2000" dirty="0"/>
              <a:t>　</a:t>
            </a:r>
            <a:r>
              <a:rPr lang="en-US" altLang="ja-JP" sz="2000" dirty="0"/>
              <a:t>ex.</a:t>
            </a:r>
            <a:r>
              <a:rPr lang="ja-JP" altLang="en-US" sz="2000" dirty="0"/>
              <a:t> </a:t>
            </a:r>
            <a:r>
              <a:rPr lang="en-US" altLang="ja-JP" sz="2000" dirty="0"/>
              <a:t>Two-component shell crystal consisting of </a:t>
            </a:r>
            <a:r>
              <a:rPr lang="en-US" altLang="ja-JP" sz="2000" baseline="30000" dirty="0"/>
              <a:t>40</a:t>
            </a:r>
            <a:r>
              <a:rPr lang="en-US" altLang="ja-JP" sz="2000" dirty="0"/>
              <a:t>Ca</a:t>
            </a:r>
            <a:r>
              <a:rPr lang="en-US" altLang="ja-JP" sz="2000" baseline="30000" dirty="0"/>
              <a:t>+</a:t>
            </a:r>
            <a:r>
              <a:rPr lang="en-US" altLang="ja-JP" sz="2000" dirty="0"/>
              <a:t>and </a:t>
            </a:r>
            <a:r>
              <a:rPr lang="en-US" altLang="ja-JP" sz="2000" baseline="30000" dirty="0"/>
              <a:t>14</a:t>
            </a:r>
            <a:r>
              <a:rPr lang="en-US" altLang="ja-JP" sz="2000" dirty="0"/>
              <a:t>N</a:t>
            </a:r>
            <a:r>
              <a:rPr lang="en-US" altLang="ja-JP" sz="2000" baseline="-25000" dirty="0"/>
              <a:t>2</a:t>
            </a:r>
            <a:r>
              <a:rPr lang="en-US" altLang="ja-JP" sz="2000" baseline="30000" dirty="0"/>
              <a:t>+</a:t>
            </a:r>
            <a:endParaRPr lang="en-US" altLang="ja-JP" sz="2000" dirty="0"/>
          </a:p>
        </p:txBody>
      </p:sp>
      <p:sp>
        <p:nvSpPr>
          <p:cNvPr id="5" name="テキスト ボックス 4">
            <a:extLst>
              <a:ext uri="{FF2B5EF4-FFF2-40B4-BE49-F238E27FC236}">
                <a16:creationId xmlns:a16="http://schemas.microsoft.com/office/drawing/2014/main" id="{C3635D4D-0496-0175-5991-C7BC924C1CFF}"/>
              </a:ext>
            </a:extLst>
          </p:cNvPr>
          <p:cNvSpPr txBox="1"/>
          <p:nvPr/>
        </p:nvSpPr>
        <p:spPr>
          <a:xfrm>
            <a:off x="662994" y="6356354"/>
            <a:ext cx="7601761" cy="307777"/>
          </a:xfrm>
          <a:prstGeom prst="rect">
            <a:avLst/>
          </a:prstGeom>
          <a:noFill/>
        </p:spPr>
        <p:txBody>
          <a:bodyPr wrap="none" rtlCol="0">
            <a:spAutoFit/>
          </a:bodyPr>
          <a:lstStyle/>
          <a:p>
            <a:r>
              <a:rPr lang="en-US" altLang="ja-JP" sz="1400" dirty="0">
                <a:latin typeface="Times New Roman" panose="02020603050405020304" pitchFamily="18" charset="0"/>
                <a:cs typeface="Times New Roman" panose="02020603050405020304" pitchFamily="18" charset="0"/>
              </a:rPr>
              <a:t>[2] L. </a:t>
            </a:r>
            <a:r>
              <a:rPr lang="en-US" altLang="ja-JP" sz="1400" dirty="0" err="1">
                <a:latin typeface="Times New Roman" panose="02020603050405020304" pitchFamily="18" charset="0"/>
                <a:cs typeface="Times New Roman" panose="02020603050405020304" pitchFamily="18" charset="0"/>
              </a:rPr>
              <a:t>Hornekær</a:t>
            </a:r>
            <a:r>
              <a:rPr lang="en-US" altLang="ja-JP" sz="1400" dirty="0">
                <a:latin typeface="Times New Roman" panose="02020603050405020304" pitchFamily="18" charset="0"/>
                <a:cs typeface="Times New Roman" panose="02020603050405020304" pitchFamily="18" charset="0"/>
              </a:rPr>
              <a:t>, N. </a:t>
            </a:r>
            <a:r>
              <a:rPr lang="en-US" altLang="ja-JP" sz="1400" dirty="0" err="1">
                <a:latin typeface="Times New Roman" panose="02020603050405020304" pitchFamily="18" charset="0"/>
                <a:cs typeface="Times New Roman" panose="02020603050405020304" pitchFamily="18" charset="0"/>
              </a:rPr>
              <a:t>Kjærgaard</a:t>
            </a:r>
            <a:r>
              <a:rPr lang="en-US" altLang="ja-JP" sz="1400" dirty="0">
                <a:latin typeface="Times New Roman" panose="02020603050405020304" pitchFamily="18" charset="0"/>
                <a:cs typeface="Times New Roman" panose="02020603050405020304" pitchFamily="18" charset="0"/>
              </a:rPr>
              <a:t>, A. M. </a:t>
            </a:r>
            <a:r>
              <a:rPr lang="en-US" altLang="ja-JP" sz="1400" dirty="0" err="1">
                <a:latin typeface="Times New Roman" panose="02020603050405020304" pitchFamily="18" charset="0"/>
                <a:cs typeface="Times New Roman" panose="02020603050405020304" pitchFamily="18" charset="0"/>
              </a:rPr>
              <a:t>Thommesen</a:t>
            </a:r>
            <a:r>
              <a:rPr lang="en-US" altLang="ja-JP" sz="1400" dirty="0">
                <a:latin typeface="Times New Roman" panose="02020603050405020304" pitchFamily="18" charset="0"/>
                <a:cs typeface="Times New Roman" panose="02020603050405020304" pitchFamily="18" charset="0"/>
              </a:rPr>
              <a:t>, and M. </a:t>
            </a:r>
            <a:r>
              <a:rPr lang="en-US" altLang="ja-JP" sz="1400" dirty="0" err="1">
                <a:latin typeface="Times New Roman" panose="02020603050405020304" pitchFamily="18" charset="0"/>
                <a:cs typeface="Times New Roman" panose="02020603050405020304" pitchFamily="18" charset="0"/>
              </a:rPr>
              <a:t>Drewsen</a:t>
            </a:r>
            <a:r>
              <a:rPr lang="en-US" altLang="ja-JP" sz="1400" dirty="0">
                <a:latin typeface="Times New Roman" panose="02020603050405020304" pitchFamily="18" charset="0"/>
                <a:cs typeface="Times New Roman" panose="02020603050405020304" pitchFamily="18" charset="0"/>
              </a:rPr>
              <a:t>, Phys. Rev. Lett. </a:t>
            </a:r>
            <a:r>
              <a:rPr lang="en-US" altLang="ja-JP" sz="1400" b="1" dirty="0">
                <a:latin typeface="Times New Roman" panose="02020603050405020304" pitchFamily="18" charset="0"/>
                <a:cs typeface="Times New Roman" panose="02020603050405020304" pitchFamily="18" charset="0"/>
              </a:rPr>
              <a:t>86</a:t>
            </a:r>
            <a:r>
              <a:rPr lang="en-US" altLang="ja-JP" sz="1400" dirty="0">
                <a:latin typeface="Times New Roman" panose="02020603050405020304" pitchFamily="18" charset="0"/>
                <a:cs typeface="Times New Roman" panose="02020603050405020304" pitchFamily="18" charset="0"/>
              </a:rPr>
              <a:t>, 1994 (2001).</a:t>
            </a:r>
          </a:p>
        </p:txBody>
      </p:sp>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DD977A44-EF82-CD61-AC36-B87FDD6FB0FF}"/>
                  </a:ext>
                </a:extLst>
              </p:cNvPr>
              <p:cNvSpPr txBox="1"/>
              <p:nvPr/>
            </p:nvSpPr>
            <p:spPr>
              <a:xfrm>
                <a:off x="8809895" y="3849081"/>
                <a:ext cx="1270591"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smtClean="0">
                              <a:latin typeface="Cambria Math" panose="02040503050406030204" pitchFamily="18" charset="0"/>
                            </a:rPr>
                          </m:ctrlPr>
                        </m:sSupPr>
                        <m:e>
                          <m:r>
                            <a:rPr lang="en-US" altLang="ja-JP" i="1">
                              <a:latin typeface="Cambria Math" panose="02040503050406030204" pitchFamily="18" charset="0"/>
                            </a:rPr>
                            <m:t> </m:t>
                          </m:r>
                        </m:e>
                        <m:sup>
                          <m:r>
                            <a:rPr lang="en-US" altLang="ja-JP" i="1">
                              <a:latin typeface="Cambria Math" panose="02040503050406030204" pitchFamily="18" charset="0"/>
                            </a:rPr>
                            <m:t>40</m:t>
                          </m:r>
                        </m:sup>
                      </m:sSup>
                      <m:sSup>
                        <m:sSupPr>
                          <m:ctrlPr>
                            <a:rPr lang="en-US" altLang="ja-JP" i="1">
                              <a:latin typeface="Cambria Math" panose="02040503050406030204" pitchFamily="18" charset="0"/>
                            </a:rPr>
                          </m:ctrlPr>
                        </m:sSupPr>
                        <m:e>
                          <m:r>
                            <m:rPr>
                              <m:sty m:val="p"/>
                            </m:rPr>
                            <a:rPr lang="en-US" altLang="ja-JP">
                              <a:latin typeface="Cambria Math" panose="02040503050406030204" pitchFamily="18" charset="0"/>
                            </a:rPr>
                            <m:t>Ca</m:t>
                          </m:r>
                        </m:e>
                        <m:sup>
                          <m:r>
                            <a:rPr lang="en-US" altLang="ja-JP" i="1">
                              <a:latin typeface="Cambria Math" panose="02040503050406030204" pitchFamily="18" charset="0"/>
                            </a:rPr>
                            <m:t>+</m:t>
                          </m:r>
                        </m:sup>
                      </m:sSup>
                    </m:oMath>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 </m:t>
                          </m:r>
                        </m:e>
                        <m:sup>
                          <m:r>
                            <a:rPr lang="en-US" altLang="ja-JP" i="1">
                              <a:latin typeface="Cambria Math" panose="02040503050406030204" pitchFamily="18" charset="0"/>
                            </a:rPr>
                            <m:t>14</m:t>
                          </m:r>
                        </m:sup>
                      </m:sSup>
                      <m:sSubSup>
                        <m:sSubSupPr>
                          <m:ctrlPr>
                            <a:rPr lang="en-US" altLang="ja-JP" b="0" i="1" smtClean="0">
                              <a:latin typeface="Cambria Math" panose="02040503050406030204" pitchFamily="18" charset="0"/>
                            </a:rPr>
                          </m:ctrlPr>
                        </m:sSubSupPr>
                        <m:e>
                          <m:r>
                            <m:rPr>
                              <m:sty m:val="p"/>
                            </m:rPr>
                            <a:rPr lang="en-US" altLang="ja-JP" i="1">
                              <a:latin typeface="Cambria Math" panose="02040503050406030204" pitchFamily="18" charset="0"/>
                            </a:rPr>
                            <m:t>N</m:t>
                          </m:r>
                        </m:e>
                        <m:sub>
                          <m:r>
                            <a:rPr lang="en-US" altLang="ja-JP" b="0" i="1" smtClean="0">
                              <a:latin typeface="Cambria Math" panose="02040503050406030204" pitchFamily="18" charset="0"/>
                            </a:rPr>
                            <m:t>2</m:t>
                          </m:r>
                        </m:sub>
                        <m:sup>
                          <m:r>
                            <a:rPr lang="en-US" altLang="ja-JP" i="1">
                              <a:latin typeface="Cambria Math" panose="02040503050406030204" pitchFamily="18" charset="0"/>
                            </a:rPr>
                            <m:t>+</m:t>
                          </m:r>
                        </m:sup>
                      </m:sSubSup>
                    </m:oMath>
                  </m:oMathPara>
                </a14:m>
                <a:endParaRPr lang="en-US" altLang="ja-JP" dirty="0"/>
              </a:p>
            </p:txBody>
          </p:sp>
        </mc:Choice>
        <mc:Fallback xmlns="">
          <p:sp>
            <p:nvSpPr>
              <p:cNvPr id="7" name="テキスト ボックス 6">
                <a:extLst>
                  <a:ext uri="{FF2B5EF4-FFF2-40B4-BE49-F238E27FC236}">
                    <a16:creationId xmlns:a16="http://schemas.microsoft.com/office/drawing/2014/main" id="{DD977A44-EF82-CD61-AC36-B87FDD6FB0FF}"/>
                  </a:ext>
                </a:extLst>
              </p:cNvPr>
              <p:cNvSpPr txBox="1">
                <a:spLocks noRot="1" noChangeAspect="1" noMove="1" noResize="1" noEditPoints="1" noAdjustHandles="1" noChangeArrowheads="1" noChangeShapeType="1" noTextEdit="1"/>
              </p:cNvSpPr>
              <p:nvPr/>
            </p:nvSpPr>
            <p:spPr>
              <a:xfrm>
                <a:off x="8809895" y="3849081"/>
                <a:ext cx="1270591" cy="646331"/>
              </a:xfrm>
              <a:prstGeom prst="rect">
                <a:avLst/>
              </a:prstGeom>
              <a:blipFill>
                <a:blip r:embed="rId6"/>
                <a:stretch>
                  <a:fillRect b="-1887"/>
                </a:stretch>
              </a:blipFill>
            </p:spPr>
            <p:txBody>
              <a:bodyPr/>
              <a:lstStyle/>
              <a:p>
                <a:r>
                  <a:rPr lang="ja-JP" altLang="en-US">
                    <a:noFill/>
                  </a:rPr>
                  <a:t> </a:t>
                </a:r>
              </a:p>
            </p:txBody>
          </p:sp>
        </mc:Fallback>
      </mc:AlternateContent>
      <p:sp>
        <p:nvSpPr>
          <p:cNvPr id="8" name="楕円 7">
            <a:extLst>
              <a:ext uri="{FF2B5EF4-FFF2-40B4-BE49-F238E27FC236}">
                <a16:creationId xmlns:a16="http://schemas.microsoft.com/office/drawing/2014/main" id="{3E6BB50B-D04B-D2F3-2BB4-0C4B0FF73395}"/>
              </a:ext>
            </a:extLst>
          </p:cNvPr>
          <p:cNvSpPr/>
          <p:nvPr/>
        </p:nvSpPr>
        <p:spPr>
          <a:xfrm>
            <a:off x="8937271" y="4255578"/>
            <a:ext cx="108968" cy="108968"/>
          </a:xfrm>
          <a:prstGeom prst="ellipse">
            <a:avLst/>
          </a:prstGeom>
          <a:solidFill>
            <a:srgbClr val="010DFF"/>
          </a:solidFill>
          <a:ln>
            <a:solidFill>
              <a:srgbClr val="010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楕円 8">
            <a:extLst>
              <a:ext uri="{FF2B5EF4-FFF2-40B4-BE49-F238E27FC236}">
                <a16:creationId xmlns:a16="http://schemas.microsoft.com/office/drawing/2014/main" id="{6884D136-6BD9-E9E7-EB11-4E809D4A4F6F}"/>
              </a:ext>
            </a:extLst>
          </p:cNvPr>
          <p:cNvSpPr/>
          <p:nvPr/>
        </p:nvSpPr>
        <p:spPr>
          <a:xfrm>
            <a:off x="8937271" y="3984448"/>
            <a:ext cx="108968" cy="10896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角を丸くする 9">
            <a:extLst>
              <a:ext uri="{FF2B5EF4-FFF2-40B4-BE49-F238E27FC236}">
                <a16:creationId xmlns:a16="http://schemas.microsoft.com/office/drawing/2014/main" id="{9527385F-2D52-9E39-477E-2F5A537A9B8C}"/>
              </a:ext>
            </a:extLst>
          </p:cNvPr>
          <p:cNvSpPr/>
          <p:nvPr/>
        </p:nvSpPr>
        <p:spPr>
          <a:xfrm>
            <a:off x="8748471" y="3849081"/>
            <a:ext cx="1114046" cy="64633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 name="矢印: 右 10">
            <a:extLst>
              <a:ext uri="{FF2B5EF4-FFF2-40B4-BE49-F238E27FC236}">
                <a16:creationId xmlns:a16="http://schemas.microsoft.com/office/drawing/2014/main" id="{2FCEB2E4-9839-A03B-8CAF-7F4FDC07BA4B}"/>
              </a:ext>
            </a:extLst>
          </p:cNvPr>
          <p:cNvSpPr/>
          <p:nvPr/>
        </p:nvSpPr>
        <p:spPr>
          <a:xfrm>
            <a:off x="1158642" y="1798110"/>
            <a:ext cx="392076" cy="289521"/>
          </a:xfrm>
          <a:prstGeom prst="rightArrow">
            <a:avLst/>
          </a:prstGeom>
          <a:solidFill>
            <a:schemeClr val="accent1">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ja-JP" altLang="en-US"/>
          </a:p>
        </p:txBody>
      </p:sp>
      <p:sp>
        <p:nvSpPr>
          <p:cNvPr id="18" name="テキスト ボックス 17">
            <a:extLst>
              <a:ext uri="{FF2B5EF4-FFF2-40B4-BE49-F238E27FC236}">
                <a16:creationId xmlns:a16="http://schemas.microsoft.com/office/drawing/2014/main" id="{EC51CC75-23C7-3114-FFDD-AC716EA551CE}"/>
              </a:ext>
            </a:extLst>
          </p:cNvPr>
          <p:cNvSpPr txBox="1"/>
          <p:nvPr/>
        </p:nvSpPr>
        <p:spPr>
          <a:xfrm>
            <a:off x="5422900" y="6007632"/>
            <a:ext cx="3514369" cy="400110"/>
          </a:xfrm>
          <a:prstGeom prst="rect">
            <a:avLst/>
          </a:prstGeom>
          <a:noFill/>
        </p:spPr>
        <p:txBody>
          <a:bodyPr wrap="square">
            <a:spAutoFit/>
          </a:bodyPr>
          <a:lstStyle/>
          <a:p>
            <a:r>
              <a:rPr lang="en-US" altLang="ja-JP" sz="2000" b="1" dirty="0">
                <a:solidFill>
                  <a:schemeClr val="accent1">
                    <a:lumMod val="60000"/>
                    <a:lumOff val="40000"/>
                  </a:schemeClr>
                </a:solidFill>
                <a:ea typeface="游ゴシック" panose="020B0400000000000000" pitchFamily="50" charset="-128"/>
              </a:rPr>
              <a:t>Nitrogen ion is at the head</a:t>
            </a:r>
            <a:endParaRPr lang="en-US" altLang="ja-JP" sz="2000" b="1" dirty="0">
              <a:solidFill>
                <a:schemeClr val="accent1">
                  <a:lumMod val="60000"/>
                  <a:lumOff val="40000"/>
                </a:schemeClr>
              </a:solidFill>
              <a:latin typeface="游ゴシック" panose="020B0400000000000000" pitchFamily="50" charset="-128"/>
              <a:ea typeface="游ゴシック" panose="020B0400000000000000" pitchFamily="50" charset="-128"/>
            </a:endParaRPr>
          </a:p>
        </p:txBody>
      </p:sp>
      <p:sp>
        <p:nvSpPr>
          <p:cNvPr id="13" name="楕円 12">
            <a:extLst>
              <a:ext uri="{FF2B5EF4-FFF2-40B4-BE49-F238E27FC236}">
                <a16:creationId xmlns:a16="http://schemas.microsoft.com/office/drawing/2014/main" id="{D0FF82CC-732B-5A56-3781-56B803F9D36D}"/>
              </a:ext>
            </a:extLst>
          </p:cNvPr>
          <p:cNvSpPr/>
          <p:nvPr/>
        </p:nvSpPr>
        <p:spPr>
          <a:xfrm>
            <a:off x="7135103" y="4355473"/>
            <a:ext cx="716369" cy="646245"/>
          </a:xfrm>
          <a:prstGeom prst="ellipse">
            <a:avLst/>
          </a:prstGeom>
          <a:noFill/>
          <a:ln w="762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22" name="直線コネクタ 21">
            <a:extLst>
              <a:ext uri="{FF2B5EF4-FFF2-40B4-BE49-F238E27FC236}">
                <a16:creationId xmlns:a16="http://schemas.microsoft.com/office/drawing/2014/main" id="{BDFE8861-381D-D31C-7E29-122ED899A08B}"/>
              </a:ext>
            </a:extLst>
          </p:cNvPr>
          <p:cNvCxnSpPr>
            <a:cxnSpLocks/>
            <a:stCxn id="13" idx="4"/>
          </p:cNvCxnSpPr>
          <p:nvPr/>
        </p:nvCxnSpPr>
        <p:spPr>
          <a:xfrm>
            <a:off x="7493287" y="5001718"/>
            <a:ext cx="0" cy="981685"/>
          </a:xfrm>
          <a:prstGeom prst="line">
            <a:avLst/>
          </a:prstGeom>
          <a:ln w="76200">
            <a:solidFill>
              <a:srgbClr val="0000FF"/>
            </a:solidFill>
          </a:ln>
        </p:spPr>
        <p:style>
          <a:lnRef idx="1">
            <a:schemeClr val="accent1"/>
          </a:lnRef>
          <a:fillRef idx="0">
            <a:schemeClr val="accent1"/>
          </a:fillRef>
          <a:effectRef idx="0">
            <a:schemeClr val="accent1"/>
          </a:effectRef>
          <a:fontRef idx="minor">
            <a:schemeClr val="tx1"/>
          </a:fontRef>
        </p:style>
      </p:cxnSp>
      <p:pic>
        <p:nvPicPr>
          <p:cNvPr id="12" name="図 11" descr="黒い背景に白い文字がある&#10;&#10;低い精度で自動的に生成された説明">
            <a:extLst>
              <a:ext uri="{FF2B5EF4-FFF2-40B4-BE49-F238E27FC236}">
                <a16:creationId xmlns:a16="http://schemas.microsoft.com/office/drawing/2014/main" id="{49E686D8-B059-CF50-5762-49BCA7FF382A}"/>
              </a:ext>
            </a:extLst>
          </p:cNvPr>
          <p:cNvPicPr>
            <a:picLocks noChangeAspect="1"/>
          </p:cNvPicPr>
          <p:nvPr/>
        </p:nvPicPr>
        <p:blipFill rotWithShape="1">
          <a:blip r:embed="rId7">
            <a:extLst>
              <a:ext uri="{28A0092B-C50C-407E-A947-70E740481C1C}">
                <a14:useLocalDpi xmlns:a14="http://schemas.microsoft.com/office/drawing/2010/main" val="0"/>
              </a:ext>
            </a:extLst>
          </a:blip>
          <a:srcRect l="7830" t="30414" r="34349" b="38992"/>
          <a:stretch/>
        </p:blipFill>
        <p:spPr>
          <a:xfrm>
            <a:off x="3505200" y="2087631"/>
            <a:ext cx="2942755" cy="1186302"/>
          </a:xfrm>
          <a:prstGeom prst="rect">
            <a:avLst/>
          </a:prstGeom>
        </p:spPr>
      </p:pic>
    </p:spTree>
    <p:extLst>
      <p:ext uri="{BB962C8B-B14F-4D97-AF65-F5344CB8AC3E}">
        <p14:creationId xmlns:p14="http://schemas.microsoft.com/office/powerpoint/2010/main" val="3993697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4">
                                            <p:txEl>
                                              <p:pRg st="4" end="4"/>
                                            </p:txEl>
                                          </p:spTgt>
                                        </p:tgtEl>
                                        <p:attrNameLst>
                                          <p:attrName>style.visibility</p:attrName>
                                        </p:attrNameLst>
                                      </p:cBhvr>
                                      <p:to>
                                        <p:strVal val="visible"/>
                                      </p:to>
                                    </p:set>
                                    <p:animEffect transition="in" filter="fade">
                                      <p:cBhvr>
                                        <p:cTn id="10" dur="500"/>
                                        <p:tgtEl>
                                          <p:spTgt spid="4">
                                            <p:txEl>
                                              <p:pRg st="4" end="4"/>
                                            </p:txEl>
                                          </p:spTgt>
                                        </p:tgtEl>
                                      </p:cBhvr>
                                    </p:animEffect>
                                  </p:childTnLst>
                                </p:cTn>
                              </p:par>
                              <p:par>
                                <p:cTn id="11" presetID="1" presetClass="entr" presetSubtype="0" fill="hold" nodeType="withEffect">
                                  <p:stCondLst>
                                    <p:cond delay="0"/>
                                  </p:stCondLst>
                                  <p:childTnLst>
                                    <p:set>
                                      <p:cBhvr>
                                        <p:cTn id="12" dur="1" fill="hold">
                                          <p:stCondLst>
                                            <p:cond delay="0"/>
                                          </p:stCondLst>
                                        </p:cTn>
                                        <p:tgtEl>
                                          <p:spTgt spid="4">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0"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10" presetClass="entr" presetSubtype="0"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mediacall" presetSubtype="0" fill="hold" nodeType="clickEffect">
                                  <p:stCondLst>
                                    <p:cond delay="0"/>
                                  </p:stCondLst>
                                  <p:childTnLst>
                                    <p:cmd type="call" cmd="playFrom(0.0)">
                                      <p:cBhvr>
                                        <p:cTn id="33" dur="20100" fill="hold"/>
                                        <p:tgtEl>
                                          <p:spTgt spid="23"/>
                                        </p:tgtEl>
                                      </p:cBhvr>
                                    </p:cmd>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par>
                                <p:cTn id="39" presetID="10" presetClass="entr" presetSubtype="0"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45" fill="hold" display="0">
                  <p:stCondLst>
                    <p:cond delay="indefinite"/>
                  </p:stCondLst>
                </p:cTn>
                <p:tgtEl>
                  <p:spTgt spid="23"/>
                </p:tgtEl>
              </p:cMediaNode>
            </p:video>
            <p:seq concurrent="1" nextAc="seek">
              <p:cTn id="46" restart="whenNotActive" fill="hold" evtFilter="cancelBubble" nodeType="interactiveSeq">
                <p:stCondLst>
                  <p:cond evt="onClick" delay="0">
                    <p:tgtEl>
                      <p:spTgt spid="23"/>
                    </p:tgtEl>
                  </p:cond>
                </p:stCondLst>
                <p:endSync evt="end" delay="0">
                  <p:rtn val="all"/>
                </p:endSync>
                <p:childTnLst>
                  <p:par>
                    <p:cTn id="47" fill="hold">
                      <p:stCondLst>
                        <p:cond delay="0"/>
                      </p:stCondLst>
                      <p:childTnLst>
                        <p:par>
                          <p:cTn id="48" fill="hold">
                            <p:stCondLst>
                              <p:cond delay="0"/>
                            </p:stCondLst>
                            <p:childTnLst>
                              <p:par>
                                <p:cTn id="49" presetID="2" presetClass="mediacall" presetSubtype="0" fill="hold" nodeType="clickEffect">
                                  <p:stCondLst>
                                    <p:cond delay="0"/>
                                  </p:stCondLst>
                                  <p:childTnLst>
                                    <p:cmd type="call" cmd="togglePause">
                                      <p:cBhvr>
                                        <p:cTn id="50" dur="1" fill="hold"/>
                                        <p:tgtEl>
                                          <p:spTgt spid="23"/>
                                        </p:tgtEl>
                                      </p:cBhvr>
                                    </p:cmd>
                                  </p:childTnLst>
                                </p:cTn>
                              </p:par>
                            </p:childTnLst>
                          </p:cTn>
                        </p:par>
                      </p:childTnLst>
                    </p:cTn>
                  </p:par>
                </p:childTnLst>
              </p:cTn>
              <p:nextCondLst>
                <p:cond evt="onClick" delay="0">
                  <p:tgtEl>
                    <p:spTgt spid="23"/>
                  </p:tgtEl>
                </p:cond>
              </p:nextCondLst>
            </p:seq>
            <p:video>
              <p:cMediaNode vol="80000">
                <p:cTn id="51" fill="hold" display="0">
                  <p:stCondLst>
                    <p:cond delay="indefinite"/>
                  </p:stCondLst>
                </p:cTn>
                <p:tgtEl>
                  <p:spTgt spid="23"/>
                </p:tgtEl>
              </p:cMediaNode>
            </p:video>
          </p:childTnLst>
        </p:cTn>
      </p:par>
    </p:tnLst>
    <p:bldLst>
      <p:bldP spid="5" grpId="0"/>
      <p:bldP spid="7" grpId="0"/>
      <p:bldP spid="8" grpId="0" animBg="1"/>
      <p:bldP spid="9" grpId="0" animBg="1"/>
      <p:bldP spid="10" grpId="0" animBg="1"/>
      <p:bldP spid="18" grpId="0"/>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C7BAFC-3E8F-A3BD-2BE0-85367B83F497}"/>
            </a:ext>
          </a:extLst>
        </p:cNvPr>
        <p:cNvGrpSpPr/>
        <p:nvPr/>
      </p:nvGrpSpPr>
      <p:grpSpPr>
        <a:xfrm>
          <a:off x="0" y="0"/>
          <a:ext cx="0" cy="0"/>
          <a:chOff x="0" y="0"/>
          <a:chExt cx="0" cy="0"/>
        </a:xfrm>
      </p:grpSpPr>
      <p:sp>
        <p:nvSpPr>
          <p:cNvPr id="86" name="テキスト ボックス 85">
            <a:extLst>
              <a:ext uri="{FF2B5EF4-FFF2-40B4-BE49-F238E27FC236}">
                <a16:creationId xmlns:a16="http://schemas.microsoft.com/office/drawing/2014/main" id="{2DCB6C1D-2169-9DE6-2CE8-E6FEC9C8B8CA}"/>
              </a:ext>
            </a:extLst>
          </p:cNvPr>
          <p:cNvSpPr txBox="1"/>
          <p:nvPr/>
        </p:nvSpPr>
        <p:spPr>
          <a:xfrm>
            <a:off x="609608" y="1261534"/>
            <a:ext cx="10576828" cy="707886"/>
          </a:xfrm>
          <a:prstGeom prst="rect">
            <a:avLst/>
          </a:prstGeom>
          <a:noFill/>
        </p:spPr>
        <p:txBody>
          <a:bodyPr wrap="square" rtlCol="0">
            <a:spAutoFit/>
          </a:bodyPr>
          <a:lstStyle/>
          <a:p>
            <a:r>
              <a:rPr lang="en-US" altLang="ja-JP" sz="2000" b="1" dirty="0">
                <a:solidFill>
                  <a:schemeClr val="accent1">
                    <a:lumMod val="60000"/>
                    <a:lumOff val="40000"/>
                  </a:schemeClr>
                </a:solidFill>
                <a:ea typeface="游ゴシック" panose="020B0400000000000000" pitchFamily="50" charset="-128"/>
              </a:rPr>
              <a:t>Slow extraction scheme:</a:t>
            </a:r>
          </a:p>
          <a:p>
            <a:r>
              <a:rPr lang="en-US" altLang="ja-JP" sz="2000" b="1" dirty="0">
                <a:solidFill>
                  <a:schemeClr val="accent1">
                    <a:lumMod val="60000"/>
                    <a:lumOff val="40000"/>
                  </a:schemeClr>
                </a:solidFill>
                <a:ea typeface="游ゴシック" panose="020B0400000000000000" pitchFamily="50" charset="-128"/>
              </a:rPr>
              <a:t>“Push out” the head ion from two-component crystal</a:t>
            </a:r>
            <a:endParaRPr lang="en-US" altLang="ja-JP" sz="2000" dirty="0"/>
          </a:p>
        </p:txBody>
      </p:sp>
      <p:sp>
        <p:nvSpPr>
          <p:cNvPr id="2" name="スライド番号プレースホルダー 1">
            <a:extLst>
              <a:ext uri="{FF2B5EF4-FFF2-40B4-BE49-F238E27FC236}">
                <a16:creationId xmlns:a16="http://schemas.microsoft.com/office/drawing/2014/main" id="{A7BAB9FD-85E0-28CA-3B9B-1AAE0A24DCEC}"/>
              </a:ext>
            </a:extLst>
          </p:cNvPr>
          <p:cNvSpPr>
            <a:spLocks noGrp="1"/>
          </p:cNvSpPr>
          <p:nvPr>
            <p:ph type="sldNum" sz="quarter" idx="12"/>
          </p:nvPr>
        </p:nvSpPr>
        <p:spPr/>
        <p:txBody>
          <a:bodyPr/>
          <a:lstStyle/>
          <a:p>
            <a:fld id="{D8980D50-DA71-4082-A5C3-DEED55799602}" type="slidenum">
              <a:rPr kumimoji="1" lang="ja-JP" altLang="en-US" smtClean="0"/>
              <a:t>12</a:t>
            </a:fld>
            <a:endParaRPr kumimoji="1" lang="ja-JP" altLang="en-US"/>
          </a:p>
        </p:txBody>
      </p:sp>
      <p:sp>
        <p:nvSpPr>
          <p:cNvPr id="3" name="タイトル 2">
            <a:extLst>
              <a:ext uri="{FF2B5EF4-FFF2-40B4-BE49-F238E27FC236}">
                <a16:creationId xmlns:a16="http://schemas.microsoft.com/office/drawing/2014/main" id="{AC99538F-A847-2584-6B4C-794EF8524187}"/>
              </a:ext>
            </a:extLst>
          </p:cNvPr>
          <p:cNvSpPr>
            <a:spLocks noGrp="1"/>
          </p:cNvSpPr>
          <p:nvPr>
            <p:ph type="title"/>
          </p:nvPr>
        </p:nvSpPr>
        <p:spPr/>
        <p:txBody>
          <a:bodyPr/>
          <a:lstStyle/>
          <a:p>
            <a:r>
              <a:rPr lang="en-US" altLang="ja-JP" dirty="0"/>
              <a:t>Slow extraction scheme</a:t>
            </a:r>
            <a:endParaRPr kumimoji="1" lang="ja-JP" altLang="en-US" dirty="0"/>
          </a:p>
        </p:txBody>
      </p:sp>
      <p:grpSp>
        <p:nvGrpSpPr>
          <p:cNvPr id="4" name="グループ化 3">
            <a:extLst>
              <a:ext uri="{FF2B5EF4-FFF2-40B4-BE49-F238E27FC236}">
                <a16:creationId xmlns:a16="http://schemas.microsoft.com/office/drawing/2014/main" id="{F436D35A-E34B-A46A-446C-91D036216C13}"/>
              </a:ext>
            </a:extLst>
          </p:cNvPr>
          <p:cNvGrpSpPr/>
          <p:nvPr/>
        </p:nvGrpSpPr>
        <p:grpSpPr>
          <a:xfrm>
            <a:off x="3623249" y="3483731"/>
            <a:ext cx="1714512" cy="426413"/>
            <a:chOff x="7533736" y="3410310"/>
            <a:chExt cx="2852468" cy="2179650"/>
          </a:xfrm>
        </p:grpSpPr>
        <p:sp>
          <p:nvSpPr>
            <p:cNvPr id="5" name="フリーフォーム: 図形 4">
              <a:extLst>
                <a:ext uri="{FF2B5EF4-FFF2-40B4-BE49-F238E27FC236}">
                  <a16:creationId xmlns:a16="http://schemas.microsoft.com/office/drawing/2014/main" id="{BD8903CB-92CC-F64F-7B0C-CAE2A81F23D9}"/>
                </a:ext>
              </a:extLst>
            </p:cNvPr>
            <p:cNvSpPr/>
            <p:nvPr/>
          </p:nvSpPr>
          <p:spPr>
            <a:xfrm>
              <a:off x="7533736" y="3410310"/>
              <a:ext cx="1426234" cy="217965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sp>
          <p:nvSpPr>
            <p:cNvPr id="6" name="フリーフォーム: 図形 5">
              <a:extLst>
                <a:ext uri="{FF2B5EF4-FFF2-40B4-BE49-F238E27FC236}">
                  <a16:creationId xmlns:a16="http://schemas.microsoft.com/office/drawing/2014/main" id="{D7F4384A-2008-BF5F-68E5-E1CC6FE798CF}"/>
                </a:ext>
              </a:extLst>
            </p:cNvPr>
            <p:cNvSpPr/>
            <p:nvPr/>
          </p:nvSpPr>
          <p:spPr>
            <a:xfrm flipH="1">
              <a:off x="8959970" y="3410310"/>
              <a:ext cx="1426234" cy="217965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grpSp>
      <p:sp>
        <p:nvSpPr>
          <p:cNvPr id="10" name="フリーフォーム: 図形 9">
            <a:extLst>
              <a:ext uri="{FF2B5EF4-FFF2-40B4-BE49-F238E27FC236}">
                <a16:creationId xmlns:a16="http://schemas.microsoft.com/office/drawing/2014/main" id="{2C19A736-E652-8244-2CFD-C96B8BC22CF8}"/>
              </a:ext>
            </a:extLst>
          </p:cNvPr>
          <p:cNvSpPr/>
          <p:nvPr/>
        </p:nvSpPr>
        <p:spPr>
          <a:xfrm>
            <a:off x="5337761" y="3483731"/>
            <a:ext cx="857256" cy="426413"/>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sp>
        <p:nvSpPr>
          <p:cNvPr id="11" name="フリーフォーム: 図形 10">
            <a:extLst>
              <a:ext uri="{FF2B5EF4-FFF2-40B4-BE49-F238E27FC236}">
                <a16:creationId xmlns:a16="http://schemas.microsoft.com/office/drawing/2014/main" id="{DDB4E315-63D0-74A8-F155-B48DFAFC467C}"/>
              </a:ext>
            </a:extLst>
          </p:cNvPr>
          <p:cNvSpPr/>
          <p:nvPr/>
        </p:nvSpPr>
        <p:spPr>
          <a:xfrm flipH="1">
            <a:off x="6195017" y="3483731"/>
            <a:ext cx="857256" cy="426413"/>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cxnSp>
        <p:nvCxnSpPr>
          <p:cNvPr id="12" name="直線矢印コネクタ 11">
            <a:extLst>
              <a:ext uri="{FF2B5EF4-FFF2-40B4-BE49-F238E27FC236}">
                <a16:creationId xmlns:a16="http://schemas.microsoft.com/office/drawing/2014/main" id="{09A704B8-88ED-F16D-1E48-525F14D242C6}"/>
              </a:ext>
            </a:extLst>
          </p:cNvPr>
          <p:cNvCxnSpPr>
            <a:cxnSpLocks/>
          </p:cNvCxnSpPr>
          <p:nvPr/>
        </p:nvCxnSpPr>
        <p:spPr>
          <a:xfrm flipV="1">
            <a:off x="3252403" y="2519523"/>
            <a:ext cx="0" cy="1516595"/>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3" name="直線矢印コネクタ 12">
            <a:extLst>
              <a:ext uri="{FF2B5EF4-FFF2-40B4-BE49-F238E27FC236}">
                <a16:creationId xmlns:a16="http://schemas.microsoft.com/office/drawing/2014/main" id="{0235393E-8EBD-0452-6153-086071C056A5}"/>
              </a:ext>
            </a:extLst>
          </p:cNvPr>
          <p:cNvCxnSpPr>
            <a:cxnSpLocks/>
          </p:cNvCxnSpPr>
          <p:nvPr/>
        </p:nvCxnSpPr>
        <p:spPr>
          <a:xfrm>
            <a:off x="3252403" y="4036117"/>
            <a:ext cx="4238500" cy="0"/>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4" name="テキスト ボックス 13">
            <a:extLst>
              <a:ext uri="{FF2B5EF4-FFF2-40B4-BE49-F238E27FC236}">
                <a16:creationId xmlns:a16="http://schemas.microsoft.com/office/drawing/2014/main" id="{14C296C6-6D06-EB27-EB0A-50DC07D83BF9}"/>
              </a:ext>
            </a:extLst>
          </p:cNvPr>
          <p:cNvSpPr txBox="1"/>
          <p:nvPr/>
        </p:nvSpPr>
        <p:spPr>
          <a:xfrm>
            <a:off x="2156483" y="2413680"/>
            <a:ext cx="1190610" cy="369332"/>
          </a:xfrm>
          <a:prstGeom prst="rect">
            <a:avLst/>
          </a:prstGeom>
          <a:noFill/>
        </p:spPr>
        <p:txBody>
          <a:bodyPr wrap="square" rtlCol="0">
            <a:spAutoFit/>
          </a:bodyPr>
          <a:lstStyle/>
          <a:p>
            <a:r>
              <a:rPr lang="en-US" altLang="ja-JP" dirty="0"/>
              <a:t>Potential</a:t>
            </a:r>
            <a:endParaRPr lang="ja-JP" altLang="en-US" dirty="0"/>
          </a:p>
        </p:txBody>
      </p:sp>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AD8EDE93-5238-C359-DED1-35CC875544B2}"/>
                  </a:ext>
                </a:extLst>
              </p:cNvPr>
              <p:cNvSpPr txBox="1"/>
              <p:nvPr/>
            </p:nvSpPr>
            <p:spPr>
              <a:xfrm>
                <a:off x="7490904" y="3851259"/>
                <a:ext cx="355905" cy="36971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i="1">
                          <a:latin typeface="Cambria Math" panose="02040503050406030204" pitchFamily="18" charset="0"/>
                        </a:rPr>
                        <m:t>𝑧</m:t>
                      </m:r>
                    </m:oMath>
                  </m:oMathPara>
                </a14:m>
                <a:endParaRPr lang="ja-JP" altLang="en-US" dirty="0"/>
              </a:p>
            </p:txBody>
          </p:sp>
        </mc:Choice>
        <mc:Fallback xmlns="">
          <p:sp>
            <p:nvSpPr>
              <p:cNvPr id="15" name="テキスト ボックス 14">
                <a:extLst>
                  <a:ext uri="{FF2B5EF4-FFF2-40B4-BE49-F238E27FC236}">
                    <a16:creationId xmlns:a16="http://schemas.microsoft.com/office/drawing/2014/main" id="{AD8EDE93-5238-C359-DED1-35CC875544B2}"/>
                  </a:ext>
                </a:extLst>
              </p:cNvPr>
              <p:cNvSpPr txBox="1">
                <a:spLocks noRot="1" noChangeAspect="1" noMove="1" noResize="1" noEditPoints="1" noAdjustHandles="1" noChangeArrowheads="1" noChangeShapeType="1" noTextEdit="1"/>
              </p:cNvSpPr>
              <p:nvPr/>
            </p:nvSpPr>
            <p:spPr>
              <a:xfrm>
                <a:off x="7490904" y="3851259"/>
                <a:ext cx="355905" cy="369717"/>
              </a:xfrm>
              <a:prstGeom prst="rect">
                <a:avLst/>
              </a:prstGeom>
              <a:blipFill>
                <a:blip r:embed="rId3"/>
                <a:stretch>
                  <a:fillRect/>
                </a:stretch>
              </a:blipFill>
            </p:spPr>
            <p:txBody>
              <a:bodyPr/>
              <a:lstStyle/>
              <a:p>
                <a:r>
                  <a:rPr lang="ja-JP" altLang="en-US">
                    <a:noFill/>
                  </a:rPr>
                  <a:t> </a:t>
                </a:r>
              </a:p>
            </p:txBody>
          </p:sp>
        </mc:Fallback>
      </mc:AlternateContent>
      <p:sp>
        <p:nvSpPr>
          <p:cNvPr id="20" name="テキスト ボックス 19">
            <a:extLst>
              <a:ext uri="{FF2B5EF4-FFF2-40B4-BE49-F238E27FC236}">
                <a16:creationId xmlns:a16="http://schemas.microsoft.com/office/drawing/2014/main" id="{60B176DB-5575-D07F-7878-750AF9EF3DDA}"/>
              </a:ext>
            </a:extLst>
          </p:cNvPr>
          <p:cNvSpPr txBox="1"/>
          <p:nvPr/>
        </p:nvSpPr>
        <p:spPr>
          <a:xfrm>
            <a:off x="7480838" y="3008765"/>
            <a:ext cx="1538922" cy="369332"/>
          </a:xfrm>
          <a:prstGeom prst="rect">
            <a:avLst/>
          </a:prstGeom>
          <a:noFill/>
        </p:spPr>
        <p:txBody>
          <a:bodyPr wrap="square" rtlCol="0">
            <a:spAutoFit/>
          </a:bodyPr>
          <a:lstStyle/>
          <a:p>
            <a:r>
              <a:rPr lang="en-US" altLang="ja-JP" dirty="0"/>
              <a:t>Detector</a:t>
            </a:r>
            <a:endParaRPr lang="ja-JP" altLang="en-US" dirty="0"/>
          </a:p>
        </p:txBody>
      </p:sp>
      <p:sp>
        <p:nvSpPr>
          <p:cNvPr id="72" name="矢印: 上 71">
            <a:extLst>
              <a:ext uri="{FF2B5EF4-FFF2-40B4-BE49-F238E27FC236}">
                <a16:creationId xmlns:a16="http://schemas.microsoft.com/office/drawing/2014/main" id="{9A6CA67E-219E-E030-EEC9-CC2E0E1A3812}"/>
              </a:ext>
            </a:extLst>
          </p:cNvPr>
          <p:cNvSpPr/>
          <p:nvPr/>
        </p:nvSpPr>
        <p:spPr>
          <a:xfrm>
            <a:off x="4323678" y="3017504"/>
            <a:ext cx="313654" cy="385063"/>
          </a:xfrm>
          <a:prstGeom prst="up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ja-JP" altLang="en-US"/>
          </a:p>
        </p:txBody>
      </p:sp>
      <p:sp>
        <p:nvSpPr>
          <p:cNvPr id="37" name="テキスト ボックス 36">
            <a:extLst>
              <a:ext uri="{FF2B5EF4-FFF2-40B4-BE49-F238E27FC236}">
                <a16:creationId xmlns:a16="http://schemas.microsoft.com/office/drawing/2014/main" id="{B69302B3-67B9-F4C2-E17D-C1D41BA6109C}"/>
              </a:ext>
            </a:extLst>
          </p:cNvPr>
          <p:cNvSpPr txBox="1"/>
          <p:nvPr/>
        </p:nvSpPr>
        <p:spPr>
          <a:xfrm>
            <a:off x="5456912" y="2160944"/>
            <a:ext cx="2023933" cy="584775"/>
          </a:xfrm>
          <a:prstGeom prst="rect">
            <a:avLst/>
          </a:prstGeom>
          <a:noFill/>
        </p:spPr>
        <p:txBody>
          <a:bodyPr wrap="square" rtlCol="0">
            <a:spAutoFit/>
          </a:bodyPr>
          <a:lstStyle/>
          <a:p>
            <a:r>
              <a:rPr lang="ja-JP" altLang="en-US" sz="1600" dirty="0"/>
              <a:t>　</a:t>
            </a:r>
            <a:r>
              <a:rPr lang="en-US" altLang="ja-JP" sz="1600" dirty="0"/>
              <a:t>Calcium ion</a:t>
            </a:r>
          </a:p>
          <a:p>
            <a:r>
              <a:rPr lang="ja-JP" altLang="en-US" sz="1600" dirty="0"/>
              <a:t>　</a:t>
            </a:r>
            <a:r>
              <a:rPr lang="en-US" altLang="ja-JP" sz="1600" dirty="0"/>
              <a:t>Nitrogen ion</a:t>
            </a:r>
          </a:p>
        </p:txBody>
      </p:sp>
      <p:sp>
        <p:nvSpPr>
          <p:cNvPr id="42" name="四角形: 角を丸くする 41">
            <a:extLst>
              <a:ext uri="{FF2B5EF4-FFF2-40B4-BE49-F238E27FC236}">
                <a16:creationId xmlns:a16="http://schemas.microsoft.com/office/drawing/2014/main" id="{32CD48CF-116E-0C63-8F75-5F4E8103131B}"/>
              </a:ext>
            </a:extLst>
          </p:cNvPr>
          <p:cNvSpPr/>
          <p:nvPr/>
        </p:nvSpPr>
        <p:spPr>
          <a:xfrm>
            <a:off x="5395487" y="2136681"/>
            <a:ext cx="2085351" cy="64633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1" name="楕円 70">
            <a:extLst>
              <a:ext uri="{FF2B5EF4-FFF2-40B4-BE49-F238E27FC236}">
                <a16:creationId xmlns:a16="http://schemas.microsoft.com/office/drawing/2014/main" id="{F811FF26-31E3-DD12-FE10-49593857BD13}"/>
              </a:ext>
            </a:extLst>
          </p:cNvPr>
          <p:cNvSpPr/>
          <p:nvPr/>
        </p:nvSpPr>
        <p:spPr>
          <a:xfrm>
            <a:off x="5557669" y="2283096"/>
            <a:ext cx="103956" cy="103956"/>
          </a:xfrm>
          <a:prstGeom prst="ellipse">
            <a:avLst/>
          </a:prstGeom>
          <a:solidFill>
            <a:srgbClr val="FF000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p>
        </p:txBody>
      </p:sp>
      <p:sp>
        <p:nvSpPr>
          <p:cNvPr id="75" name="楕円 74">
            <a:extLst>
              <a:ext uri="{FF2B5EF4-FFF2-40B4-BE49-F238E27FC236}">
                <a16:creationId xmlns:a16="http://schemas.microsoft.com/office/drawing/2014/main" id="{4328E7D3-4435-5AE6-082F-52DAC1F5A26A}"/>
              </a:ext>
            </a:extLst>
          </p:cNvPr>
          <p:cNvSpPr/>
          <p:nvPr/>
        </p:nvSpPr>
        <p:spPr>
          <a:xfrm>
            <a:off x="5557669" y="2511347"/>
            <a:ext cx="103956" cy="103956"/>
          </a:xfrm>
          <a:prstGeom prst="ellipse">
            <a:avLst/>
          </a:prstGeom>
          <a:solidFill>
            <a:schemeClr val="accent6"/>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p>
        </p:txBody>
      </p:sp>
      <p:cxnSp>
        <p:nvCxnSpPr>
          <p:cNvPr id="78" name="直線コネクタ 77">
            <a:extLst>
              <a:ext uri="{FF2B5EF4-FFF2-40B4-BE49-F238E27FC236}">
                <a16:creationId xmlns:a16="http://schemas.microsoft.com/office/drawing/2014/main" id="{E8F8B58C-B42C-DBEB-850D-637745B340F2}"/>
              </a:ext>
            </a:extLst>
          </p:cNvPr>
          <p:cNvCxnSpPr>
            <a:cxnSpLocks/>
          </p:cNvCxnSpPr>
          <p:nvPr/>
        </p:nvCxnSpPr>
        <p:spPr>
          <a:xfrm>
            <a:off x="7052274" y="3910246"/>
            <a:ext cx="515255" cy="0"/>
          </a:xfrm>
          <a:prstGeom prst="line">
            <a:avLst/>
          </a:prstGeom>
        </p:spPr>
        <p:style>
          <a:lnRef idx="2">
            <a:schemeClr val="dk1"/>
          </a:lnRef>
          <a:fillRef idx="0">
            <a:schemeClr val="dk1"/>
          </a:fillRef>
          <a:effectRef idx="1">
            <a:schemeClr val="dk1"/>
          </a:effectRef>
          <a:fontRef idx="minor">
            <a:schemeClr val="tx1"/>
          </a:fontRef>
        </p:style>
      </p:cxnSp>
      <p:sp>
        <p:nvSpPr>
          <p:cNvPr id="129" name="楕円 128">
            <a:extLst>
              <a:ext uri="{FF2B5EF4-FFF2-40B4-BE49-F238E27FC236}">
                <a16:creationId xmlns:a16="http://schemas.microsoft.com/office/drawing/2014/main" id="{95B50B5A-5AE9-68F0-7410-D67A270F7B58}"/>
              </a:ext>
            </a:extLst>
          </p:cNvPr>
          <p:cNvSpPr/>
          <p:nvPr/>
        </p:nvSpPr>
        <p:spPr>
          <a:xfrm>
            <a:off x="5705901" y="3456331"/>
            <a:ext cx="94620" cy="94620"/>
          </a:xfrm>
          <a:prstGeom prst="ellipse">
            <a:avLst/>
          </a:prstGeom>
          <a:solidFill>
            <a:srgbClr val="0070C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8" name="フリーフォーム: 図形 17">
            <a:extLst>
              <a:ext uri="{FF2B5EF4-FFF2-40B4-BE49-F238E27FC236}">
                <a16:creationId xmlns:a16="http://schemas.microsoft.com/office/drawing/2014/main" id="{51BF4D81-6DA7-AF4E-CDB3-E243D6793C7F}"/>
              </a:ext>
            </a:extLst>
          </p:cNvPr>
          <p:cNvSpPr/>
          <p:nvPr/>
        </p:nvSpPr>
        <p:spPr>
          <a:xfrm>
            <a:off x="3623249" y="2812451"/>
            <a:ext cx="857256" cy="1097168"/>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sp>
        <p:nvSpPr>
          <p:cNvPr id="24" name="正方形/長方形 23">
            <a:extLst>
              <a:ext uri="{FF2B5EF4-FFF2-40B4-BE49-F238E27FC236}">
                <a16:creationId xmlns:a16="http://schemas.microsoft.com/office/drawing/2014/main" id="{69E00530-9029-039F-1B5D-ECB9B9AAE3D6}"/>
              </a:ext>
            </a:extLst>
          </p:cNvPr>
          <p:cNvSpPr/>
          <p:nvPr/>
        </p:nvSpPr>
        <p:spPr>
          <a:xfrm>
            <a:off x="744280" y="5363387"/>
            <a:ext cx="10026501" cy="978414"/>
          </a:xfrm>
          <a:prstGeom prst="rect">
            <a:avLst/>
          </a:prstGeom>
          <a:solidFill>
            <a:schemeClr val="bg1"/>
          </a:solidFill>
          <a:ln w="76200" cmpd="thinThick">
            <a:solidFill>
              <a:srgbClr val="009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図形 18">
            <a:extLst>
              <a:ext uri="{FF2B5EF4-FFF2-40B4-BE49-F238E27FC236}">
                <a16:creationId xmlns:a16="http://schemas.microsoft.com/office/drawing/2014/main" id="{2506A324-42D9-7C97-915B-23C375507B7D}"/>
              </a:ext>
            </a:extLst>
          </p:cNvPr>
          <p:cNvSpPr/>
          <p:nvPr/>
        </p:nvSpPr>
        <p:spPr>
          <a:xfrm flipH="1">
            <a:off x="4480505" y="2812451"/>
            <a:ext cx="857256" cy="893126"/>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sp>
        <p:nvSpPr>
          <p:cNvPr id="67" name="正方形/長方形 66">
            <a:extLst>
              <a:ext uri="{FF2B5EF4-FFF2-40B4-BE49-F238E27FC236}">
                <a16:creationId xmlns:a16="http://schemas.microsoft.com/office/drawing/2014/main" id="{B2C5E5D8-B4C4-3347-17CF-07349DCDA6CD}"/>
              </a:ext>
            </a:extLst>
          </p:cNvPr>
          <p:cNvSpPr/>
          <p:nvPr/>
        </p:nvSpPr>
        <p:spPr>
          <a:xfrm>
            <a:off x="7645562" y="3460851"/>
            <a:ext cx="327089" cy="1312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7" name="フリーフォーム: 図形 26">
            <a:extLst>
              <a:ext uri="{FF2B5EF4-FFF2-40B4-BE49-F238E27FC236}">
                <a16:creationId xmlns:a16="http://schemas.microsoft.com/office/drawing/2014/main" id="{B1C1AF43-7877-FC9A-7F6B-FD69C54228A7}"/>
              </a:ext>
            </a:extLst>
          </p:cNvPr>
          <p:cNvSpPr/>
          <p:nvPr/>
        </p:nvSpPr>
        <p:spPr>
          <a:xfrm>
            <a:off x="5337761" y="3484072"/>
            <a:ext cx="857256" cy="222697"/>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sp>
        <p:nvSpPr>
          <p:cNvPr id="9" name="テキスト ボックス 8">
            <a:extLst>
              <a:ext uri="{FF2B5EF4-FFF2-40B4-BE49-F238E27FC236}">
                <a16:creationId xmlns:a16="http://schemas.microsoft.com/office/drawing/2014/main" id="{C86C9982-34CB-A502-3E53-530742A34597}"/>
              </a:ext>
            </a:extLst>
          </p:cNvPr>
          <p:cNvSpPr txBox="1"/>
          <p:nvPr/>
        </p:nvSpPr>
        <p:spPr>
          <a:xfrm>
            <a:off x="1252487" y="5498651"/>
            <a:ext cx="9158291" cy="707886"/>
          </a:xfrm>
          <a:prstGeom prst="rect">
            <a:avLst/>
          </a:prstGeom>
          <a:noFill/>
        </p:spPr>
        <p:txBody>
          <a:bodyPr wrap="square" rtlCol="0">
            <a:spAutoFit/>
          </a:bodyPr>
          <a:lstStyle/>
          <a:p>
            <a:r>
              <a:rPr lang="en-US" altLang="ja-JP" sz="2000" dirty="0"/>
              <a:t>We have demonstrated this “Slow extraction scheme” in numerical simulation and experiments.</a:t>
            </a:r>
          </a:p>
        </p:txBody>
      </p:sp>
      <p:sp>
        <p:nvSpPr>
          <p:cNvPr id="8" name="正方形/長方形 7">
            <a:extLst>
              <a:ext uri="{FF2B5EF4-FFF2-40B4-BE49-F238E27FC236}">
                <a16:creationId xmlns:a16="http://schemas.microsoft.com/office/drawing/2014/main" id="{A2A9A1BA-D60E-AAB9-E341-A965DE5BB488}"/>
              </a:ext>
            </a:extLst>
          </p:cNvPr>
          <p:cNvSpPr/>
          <p:nvPr/>
        </p:nvSpPr>
        <p:spPr>
          <a:xfrm>
            <a:off x="7651907" y="3340903"/>
            <a:ext cx="1371769" cy="321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3" name="二等辺三角形 22">
            <a:extLst>
              <a:ext uri="{FF2B5EF4-FFF2-40B4-BE49-F238E27FC236}">
                <a16:creationId xmlns:a16="http://schemas.microsoft.com/office/drawing/2014/main" id="{B066314C-B64D-9D7A-3DB5-07229F7A3182}"/>
              </a:ext>
            </a:extLst>
          </p:cNvPr>
          <p:cNvSpPr/>
          <p:nvPr/>
        </p:nvSpPr>
        <p:spPr>
          <a:xfrm rot="5400000">
            <a:off x="7622308" y="3249504"/>
            <a:ext cx="321327" cy="461307"/>
          </a:xfrm>
          <a:prstGeom prst="triangle">
            <a:avLst/>
          </a:prstGeom>
          <a:solidFill>
            <a:schemeClr val="bg1">
              <a:lumMod val="85000"/>
            </a:schemeClr>
          </a:solidFill>
          <a:effectLst>
            <a:innerShdw blurRad="63500" dist="50800" dir="16200000">
              <a:prstClr val="black">
                <a:alpha val="5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297C78B4-1167-FA39-AED1-7A94688CBF79}"/>
              </a:ext>
            </a:extLst>
          </p:cNvPr>
          <p:cNvSpPr txBox="1"/>
          <p:nvPr/>
        </p:nvSpPr>
        <p:spPr>
          <a:xfrm>
            <a:off x="628611" y="4293823"/>
            <a:ext cx="9782167" cy="817853"/>
          </a:xfrm>
          <a:prstGeom prst="rect">
            <a:avLst/>
          </a:prstGeom>
          <a:noFill/>
        </p:spPr>
        <p:txBody>
          <a:bodyPr wrap="square">
            <a:spAutoFit/>
          </a:bodyPr>
          <a:lstStyle/>
          <a:p>
            <a:pPr marL="285750" indent="-285750">
              <a:lnSpc>
                <a:spcPts val="3000"/>
              </a:lnSpc>
              <a:buFont typeface="Wingdings" panose="05000000000000000000" pitchFamily="2" charset="2"/>
              <a:buChar char="ü"/>
            </a:pPr>
            <a:r>
              <a:rPr lang="en-US" altLang="ja-JP" sz="2000" b="1" dirty="0">
                <a:ea typeface="游ゴシック" panose="020B0400000000000000" pitchFamily="50" charset="-128"/>
              </a:rPr>
              <a:t>Filtering system is no longer needed</a:t>
            </a:r>
          </a:p>
          <a:p>
            <a:pPr marL="285750" indent="-285750">
              <a:lnSpc>
                <a:spcPts val="3000"/>
              </a:lnSpc>
              <a:buFont typeface="Wingdings" panose="05000000000000000000" pitchFamily="2" charset="2"/>
              <a:buChar char="ü"/>
            </a:pPr>
            <a:r>
              <a:rPr lang="en-US" altLang="ja-JP" sz="2000" b="1" dirty="0">
                <a:ea typeface="游ゴシック" panose="020B0400000000000000" pitchFamily="50" charset="-128"/>
              </a:rPr>
              <a:t>Even a single ion can be extracted</a:t>
            </a:r>
            <a:endParaRPr lang="ja-JP" altLang="en-US" sz="2000" dirty="0"/>
          </a:p>
        </p:txBody>
      </p:sp>
      <p:grpSp>
        <p:nvGrpSpPr>
          <p:cNvPr id="137" name="グループ化 136">
            <a:extLst>
              <a:ext uri="{FF2B5EF4-FFF2-40B4-BE49-F238E27FC236}">
                <a16:creationId xmlns:a16="http://schemas.microsoft.com/office/drawing/2014/main" id="{733D4073-2036-7F10-CA28-ACFD7A463F0B}"/>
              </a:ext>
            </a:extLst>
          </p:cNvPr>
          <p:cNvGrpSpPr/>
          <p:nvPr/>
        </p:nvGrpSpPr>
        <p:grpSpPr>
          <a:xfrm>
            <a:off x="4899130" y="3351077"/>
            <a:ext cx="762495" cy="289646"/>
            <a:chOff x="4899130" y="3034037"/>
            <a:chExt cx="762495" cy="289646"/>
          </a:xfrm>
        </p:grpSpPr>
        <p:sp>
          <p:nvSpPr>
            <p:cNvPr id="124" name="楕円 123">
              <a:extLst>
                <a:ext uri="{FF2B5EF4-FFF2-40B4-BE49-F238E27FC236}">
                  <a16:creationId xmlns:a16="http://schemas.microsoft.com/office/drawing/2014/main" id="{AB05A8BA-E163-1041-1D88-162105C7227B}"/>
                </a:ext>
              </a:extLst>
            </p:cNvPr>
            <p:cNvSpPr/>
            <p:nvPr/>
          </p:nvSpPr>
          <p:spPr>
            <a:xfrm>
              <a:off x="5020919" y="3034037"/>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25" name="楕円 124">
              <a:extLst>
                <a:ext uri="{FF2B5EF4-FFF2-40B4-BE49-F238E27FC236}">
                  <a16:creationId xmlns:a16="http://schemas.microsoft.com/office/drawing/2014/main" id="{C0498189-432A-6756-6755-13485CA739CB}"/>
                </a:ext>
              </a:extLst>
            </p:cNvPr>
            <p:cNvSpPr/>
            <p:nvPr/>
          </p:nvSpPr>
          <p:spPr>
            <a:xfrm>
              <a:off x="4899130" y="3139291"/>
              <a:ext cx="94620" cy="94620"/>
            </a:xfrm>
            <a:prstGeom prst="ellipse">
              <a:avLst/>
            </a:prstGeom>
            <a:solidFill>
              <a:srgbClr val="0070C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26" name="楕円 125">
              <a:extLst>
                <a:ext uri="{FF2B5EF4-FFF2-40B4-BE49-F238E27FC236}">
                  <a16:creationId xmlns:a16="http://schemas.microsoft.com/office/drawing/2014/main" id="{FFCFE52C-9E4F-2244-D3EB-804DA0650386}"/>
                </a:ext>
              </a:extLst>
            </p:cNvPr>
            <p:cNvSpPr/>
            <p:nvPr/>
          </p:nvSpPr>
          <p:spPr>
            <a:xfrm>
              <a:off x="5110722" y="3139291"/>
              <a:ext cx="94620" cy="94620"/>
            </a:xfrm>
            <a:prstGeom prst="ellipse">
              <a:avLst/>
            </a:prstGeom>
            <a:solidFill>
              <a:srgbClr val="0070C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27" name="楕円 126">
              <a:extLst>
                <a:ext uri="{FF2B5EF4-FFF2-40B4-BE49-F238E27FC236}">
                  <a16:creationId xmlns:a16="http://schemas.microsoft.com/office/drawing/2014/main" id="{E8CAE443-CDE5-4F12-271C-157A0EB584F2}"/>
                </a:ext>
              </a:extLst>
            </p:cNvPr>
            <p:cNvSpPr/>
            <p:nvPr/>
          </p:nvSpPr>
          <p:spPr>
            <a:xfrm>
              <a:off x="5294356" y="3139291"/>
              <a:ext cx="94620" cy="94620"/>
            </a:xfrm>
            <a:prstGeom prst="ellipse">
              <a:avLst/>
            </a:prstGeom>
            <a:solidFill>
              <a:srgbClr val="0070C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28" name="楕円 127">
              <a:extLst>
                <a:ext uri="{FF2B5EF4-FFF2-40B4-BE49-F238E27FC236}">
                  <a16:creationId xmlns:a16="http://schemas.microsoft.com/office/drawing/2014/main" id="{CF6C84B1-1C9F-C641-E8D8-77182A547C7C}"/>
                </a:ext>
              </a:extLst>
            </p:cNvPr>
            <p:cNvSpPr/>
            <p:nvPr/>
          </p:nvSpPr>
          <p:spPr>
            <a:xfrm>
              <a:off x="5472385" y="3139291"/>
              <a:ext cx="94620" cy="94620"/>
            </a:xfrm>
            <a:prstGeom prst="ellipse">
              <a:avLst/>
            </a:prstGeom>
            <a:solidFill>
              <a:srgbClr val="0070C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30" name="楕円 129">
              <a:extLst>
                <a:ext uri="{FF2B5EF4-FFF2-40B4-BE49-F238E27FC236}">
                  <a16:creationId xmlns:a16="http://schemas.microsoft.com/office/drawing/2014/main" id="{6348FD74-5F12-3846-1DED-64CA78191A7C}"/>
                </a:ext>
              </a:extLst>
            </p:cNvPr>
            <p:cNvSpPr/>
            <p:nvPr/>
          </p:nvSpPr>
          <p:spPr>
            <a:xfrm>
              <a:off x="5219309" y="3034037"/>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31" name="楕円 130">
              <a:extLst>
                <a:ext uri="{FF2B5EF4-FFF2-40B4-BE49-F238E27FC236}">
                  <a16:creationId xmlns:a16="http://schemas.microsoft.com/office/drawing/2014/main" id="{0363D4C4-5DEB-8B65-E75B-8CD3F7A214FA}"/>
                </a:ext>
              </a:extLst>
            </p:cNvPr>
            <p:cNvSpPr/>
            <p:nvPr/>
          </p:nvSpPr>
          <p:spPr>
            <a:xfrm>
              <a:off x="5352424" y="3034037"/>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32" name="楕円 131">
              <a:extLst>
                <a:ext uri="{FF2B5EF4-FFF2-40B4-BE49-F238E27FC236}">
                  <a16:creationId xmlns:a16="http://schemas.microsoft.com/office/drawing/2014/main" id="{5F76B7A0-F158-5ED5-CC66-41D0A2FCAC6B}"/>
                </a:ext>
              </a:extLst>
            </p:cNvPr>
            <p:cNvSpPr/>
            <p:nvPr/>
          </p:nvSpPr>
          <p:spPr>
            <a:xfrm>
              <a:off x="5567005" y="3034037"/>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33" name="楕円 132">
              <a:extLst>
                <a:ext uri="{FF2B5EF4-FFF2-40B4-BE49-F238E27FC236}">
                  <a16:creationId xmlns:a16="http://schemas.microsoft.com/office/drawing/2014/main" id="{2A08E59E-FE9A-E85D-944A-63375C626804}"/>
                </a:ext>
              </a:extLst>
            </p:cNvPr>
            <p:cNvSpPr/>
            <p:nvPr/>
          </p:nvSpPr>
          <p:spPr>
            <a:xfrm>
              <a:off x="5020919" y="3229063"/>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34" name="楕円 133">
              <a:extLst>
                <a:ext uri="{FF2B5EF4-FFF2-40B4-BE49-F238E27FC236}">
                  <a16:creationId xmlns:a16="http://schemas.microsoft.com/office/drawing/2014/main" id="{CBB71053-670D-F616-3820-216215906090}"/>
                </a:ext>
              </a:extLst>
            </p:cNvPr>
            <p:cNvSpPr/>
            <p:nvPr/>
          </p:nvSpPr>
          <p:spPr>
            <a:xfrm>
              <a:off x="5219309" y="3229063"/>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35" name="楕円 134">
              <a:extLst>
                <a:ext uri="{FF2B5EF4-FFF2-40B4-BE49-F238E27FC236}">
                  <a16:creationId xmlns:a16="http://schemas.microsoft.com/office/drawing/2014/main" id="{97D765C7-65FB-1E4C-F4CD-8320ABE27192}"/>
                </a:ext>
              </a:extLst>
            </p:cNvPr>
            <p:cNvSpPr/>
            <p:nvPr/>
          </p:nvSpPr>
          <p:spPr>
            <a:xfrm>
              <a:off x="5352424" y="3229063"/>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36" name="楕円 135">
              <a:extLst>
                <a:ext uri="{FF2B5EF4-FFF2-40B4-BE49-F238E27FC236}">
                  <a16:creationId xmlns:a16="http://schemas.microsoft.com/office/drawing/2014/main" id="{79E74BC9-2B7B-3D0F-DE18-62C62ECA7930}"/>
                </a:ext>
              </a:extLst>
            </p:cNvPr>
            <p:cNvSpPr/>
            <p:nvPr/>
          </p:nvSpPr>
          <p:spPr>
            <a:xfrm>
              <a:off x="5567005" y="3229063"/>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031902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down)">
                                      <p:cBhvr>
                                        <p:cTn id="7" dur="500"/>
                                        <p:tgtEl>
                                          <p:spTgt spid="72"/>
                                        </p:tgtEl>
                                      </p:cBhvr>
                                    </p:animEffect>
                                  </p:childTnLst>
                                </p:cTn>
                              </p:par>
                              <p:par>
                                <p:cTn id="8" presetID="10" presetClass="exit" presetSubtype="0" fill="hold" nodeType="withEffect">
                                  <p:stCondLst>
                                    <p:cond delay="0"/>
                                  </p:stCondLst>
                                  <p:childTnLst>
                                    <p:animEffect transition="out" filter="fade">
                                      <p:cBhvr>
                                        <p:cTn id="9" dur="500"/>
                                        <p:tgtEl>
                                          <p:spTgt spid="4"/>
                                        </p:tgtEl>
                                      </p:cBhvr>
                                    </p:animEffect>
                                    <p:set>
                                      <p:cBhvr>
                                        <p:cTn id="10" dur="1" fill="hold">
                                          <p:stCondLst>
                                            <p:cond delay="499"/>
                                          </p:stCondLst>
                                        </p:cTn>
                                        <p:tgtEl>
                                          <p:spTgt spid="4"/>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10"/>
                                        </p:tgtEl>
                                      </p:cBhvr>
                                    </p:animEffect>
                                    <p:set>
                                      <p:cBhvr>
                                        <p:cTn id="13" dur="1" fill="hold">
                                          <p:stCondLst>
                                            <p:cond delay="499"/>
                                          </p:stCondLst>
                                        </p:cTn>
                                        <p:tgtEl>
                                          <p:spTgt spid="10"/>
                                        </p:tgtEl>
                                        <p:attrNameLst>
                                          <p:attrName>style.visibility</p:attrName>
                                        </p:attrNameLst>
                                      </p:cBhvr>
                                      <p:to>
                                        <p:strVal val="hidden"/>
                                      </p:to>
                                    </p:se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par>
                          <p:cTn id="24" fill="hold">
                            <p:stCondLst>
                              <p:cond delay="1000"/>
                            </p:stCondLst>
                            <p:childTnLst>
                              <p:par>
                                <p:cTn id="25" presetID="63" presetClass="path" presetSubtype="0" accel="100000" fill="hold" grpId="0" nodeType="afterEffect">
                                  <p:stCondLst>
                                    <p:cond delay="0"/>
                                  </p:stCondLst>
                                  <p:childTnLst>
                                    <p:animMotion origin="layout" path="M 5E-6 3.7037E-7 L 0.15521 3.7037E-7 " pathEditMode="relative" rAng="0" ptsTypes="AA">
                                      <p:cBhvr>
                                        <p:cTn id="26" dur="2000" fill="hold"/>
                                        <p:tgtEl>
                                          <p:spTgt spid="129"/>
                                        </p:tgtEl>
                                        <p:attrNameLst>
                                          <p:attrName>ppt_x</p:attrName>
                                          <p:attrName>ppt_y</p:attrName>
                                        </p:attrNameLst>
                                      </p:cBhvr>
                                      <p:rCtr x="7760" y="0"/>
                                    </p:animMotion>
                                  </p:childTnLst>
                                </p:cTn>
                              </p:par>
                              <p:par>
                                <p:cTn id="27" presetID="63" presetClass="path" presetSubtype="0" accel="50000" decel="50000" fill="hold" nodeType="withEffect">
                                  <p:stCondLst>
                                    <p:cond delay="0"/>
                                  </p:stCondLst>
                                  <p:childTnLst>
                                    <p:animMotion origin="layout" path="M -2.91667E-6 -2.22222E-6 L 0.02644 -2.22222E-6 " pathEditMode="relative" rAng="0" ptsTypes="AA">
                                      <p:cBhvr>
                                        <p:cTn id="28" dur="2000" fill="hold"/>
                                        <p:tgtEl>
                                          <p:spTgt spid="137"/>
                                        </p:tgtEl>
                                        <p:attrNameLst>
                                          <p:attrName>ppt_x</p:attrName>
                                          <p:attrName>ppt_y</p:attrName>
                                        </p:attrNameLst>
                                      </p:cBhvr>
                                      <p:rCtr x="131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2" grpId="0" animBg="1"/>
      <p:bldP spid="129" grpId="0" animBg="1"/>
      <p:bldP spid="18" grpId="0" animBg="1"/>
      <p:bldP spid="19" grpId="0" animBg="1"/>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063E2EB3-A5D7-2A1C-8998-88158FDFF728}"/>
              </a:ext>
            </a:extLst>
          </p:cNvPr>
          <p:cNvSpPr>
            <a:spLocks noGrp="1"/>
          </p:cNvSpPr>
          <p:nvPr>
            <p:ph type="title"/>
          </p:nvPr>
        </p:nvSpPr>
        <p:spPr/>
        <p:txBody>
          <a:bodyPr/>
          <a:lstStyle/>
          <a:p>
            <a:r>
              <a:rPr lang="en-US" altLang="ja-JP" dirty="0"/>
              <a:t>Numerical Simulation</a:t>
            </a:r>
            <a:endParaRPr lang="ja-JP" altLang="en-US" dirty="0"/>
          </a:p>
        </p:txBody>
      </p:sp>
      <p:sp>
        <p:nvSpPr>
          <p:cNvPr id="3" name="テキスト プレースホルダー 2">
            <a:extLst>
              <a:ext uri="{FF2B5EF4-FFF2-40B4-BE49-F238E27FC236}">
                <a16:creationId xmlns:a16="http://schemas.microsoft.com/office/drawing/2014/main" id="{15F0AB95-F49F-495C-7B69-F83C7D75A2F7}"/>
              </a:ext>
            </a:extLst>
          </p:cNvPr>
          <p:cNvSpPr>
            <a:spLocks noGrp="1"/>
          </p:cNvSpPr>
          <p:nvPr>
            <p:ph type="body" idx="1"/>
          </p:nvPr>
        </p:nvSpPr>
        <p:spPr/>
        <p:txBody>
          <a:bodyPr/>
          <a:lstStyle/>
          <a:p>
            <a:endParaRPr lang="ja-JP" altLang="en-US"/>
          </a:p>
        </p:txBody>
      </p:sp>
      <p:sp>
        <p:nvSpPr>
          <p:cNvPr id="2" name="スライド番号プレースホルダー 1">
            <a:extLst>
              <a:ext uri="{FF2B5EF4-FFF2-40B4-BE49-F238E27FC236}">
                <a16:creationId xmlns:a16="http://schemas.microsoft.com/office/drawing/2014/main" id="{C4C0B09A-366D-14EB-D47F-3A974F1F6B27}"/>
              </a:ext>
            </a:extLst>
          </p:cNvPr>
          <p:cNvSpPr>
            <a:spLocks noGrp="1"/>
          </p:cNvSpPr>
          <p:nvPr>
            <p:ph type="sldNum" sz="quarter" idx="12"/>
          </p:nvPr>
        </p:nvSpPr>
        <p:spPr/>
        <p:txBody>
          <a:bodyPr/>
          <a:lstStyle/>
          <a:p>
            <a:fld id="{60CA9DAF-0948-482F-A4AE-7B4357C53237}" type="slidenum">
              <a:rPr kumimoji="1" lang="ja-JP" altLang="en-US" smtClean="0"/>
              <a:t>13</a:t>
            </a:fld>
            <a:endParaRPr kumimoji="1" lang="ja-JP" altLang="en-US"/>
          </a:p>
        </p:txBody>
      </p:sp>
    </p:spTree>
    <p:extLst>
      <p:ext uri="{BB962C8B-B14F-4D97-AF65-F5344CB8AC3E}">
        <p14:creationId xmlns:p14="http://schemas.microsoft.com/office/powerpoint/2010/main" val="37784855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444AD72C-9E77-237C-EDF5-DD3637DA184B}"/>
              </a:ext>
            </a:extLst>
          </p:cNvPr>
          <p:cNvSpPr>
            <a:spLocks noGrp="1"/>
          </p:cNvSpPr>
          <p:nvPr>
            <p:ph type="sldNum" sz="quarter" idx="12"/>
          </p:nvPr>
        </p:nvSpPr>
        <p:spPr/>
        <p:txBody>
          <a:bodyPr/>
          <a:lstStyle/>
          <a:p>
            <a:fld id="{60CA9DAF-0948-482F-A4AE-7B4357C53237}" type="slidenum">
              <a:rPr kumimoji="1" lang="ja-JP" altLang="en-US" smtClean="0"/>
              <a:t>14</a:t>
            </a:fld>
            <a:endParaRPr kumimoji="1" lang="ja-JP" altLang="en-US"/>
          </a:p>
        </p:txBody>
      </p:sp>
      <p:sp>
        <p:nvSpPr>
          <p:cNvPr id="3" name="タイトル 2">
            <a:extLst>
              <a:ext uri="{FF2B5EF4-FFF2-40B4-BE49-F238E27FC236}">
                <a16:creationId xmlns:a16="http://schemas.microsoft.com/office/drawing/2014/main" id="{EDBF7C66-36B7-6010-247F-107CE27DFA5A}"/>
              </a:ext>
            </a:extLst>
          </p:cNvPr>
          <p:cNvSpPr>
            <a:spLocks noGrp="1"/>
          </p:cNvSpPr>
          <p:nvPr>
            <p:ph type="title"/>
          </p:nvPr>
        </p:nvSpPr>
        <p:spPr/>
        <p:txBody>
          <a:bodyPr/>
          <a:lstStyle/>
          <a:p>
            <a:r>
              <a:rPr kumimoji="1" lang="en-US" altLang="ja-JP" dirty="0"/>
              <a:t>Numerical simulation</a:t>
            </a:r>
            <a:endParaRPr kumimoji="1" lang="ja-JP" altLang="en-US" dirty="0"/>
          </a:p>
        </p:txBody>
      </p:sp>
      <p:sp>
        <p:nvSpPr>
          <p:cNvPr id="4" name="テキスト ボックス 3">
            <a:extLst>
              <a:ext uri="{FF2B5EF4-FFF2-40B4-BE49-F238E27FC236}">
                <a16:creationId xmlns:a16="http://schemas.microsoft.com/office/drawing/2014/main" id="{8D721942-36C7-301C-D78F-FB4A0673B4DF}"/>
              </a:ext>
            </a:extLst>
          </p:cNvPr>
          <p:cNvSpPr txBox="1"/>
          <p:nvPr/>
        </p:nvSpPr>
        <p:spPr>
          <a:xfrm>
            <a:off x="568092" y="1127269"/>
            <a:ext cx="9999463" cy="707886"/>
          </a:xfrm>
          <a:prstGeom prst="rect">
            <a:avLst/>
          </a:prstGeom>
          <a:noFill/>
        </p:spPr>
        <p:txBody>
          <a:bodyPr wrap="square" rtlCol="0">
            <a:spAutoFit/>
          </a:bodyPr>
          <a:lstStyle/>
          <a:p>
            <a:r>
              <a:rPr lang="en-US" altLang="ja-JP" sz="2000" dirty="0"/>
              <a:t>Conduct simulations using 3D molecular dynamics code</a:t>
            </a:r>
          </a:p>
          <a:p>
            <a:r>
              <a:rPr lang="en-US" altLang="ja-JP" sz="2000" dirty="0"/>
              <a:t>Extract a nitrogen ion from a two-component crystal by raising </a:t>
            </a:r>
            <a:r>
              <a:rPr lang="en-US" altLang="ja-JP" sz="2000" i="1" dirty="0"/>
              <a:t>V</a:t>
            </a:r>
            <a:r>
              <a:rPr lang="en-US" altLang="ja-JP" sz="2000" baseline="-25000" dirty="0"/>
              <a:t>A</a:t>
            </a:r>
            <a:r>
              <a:rPr lang="en-US" altLang="ja-JP" sz="2000" dirty="0"/>
              <a:t> </a:t>
            </a:r>
          </a:p>
        </p:txBody>
      </p:sp>
      <p:pic>
        <p:nvPicPr>
          <p:cNvPr id="8" name="図 7">
            <a:extLst>
              <a:ext uri="{FF2B5EF4-FFF2-40B4-BE49-F238E27FC236}">
                <a16:creationId xmlns:a16="http://schemas.microsoft.com/office/drawing/2014/main" id="{6F792430-BAB9-D919-C908-6351F3A31A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15209" y="1973586"/>
            <a:ext cx="6025208" cy="2259452"/>
          </a:xfrm>
          <a:prstGeom prst="rect">
            <a:avLst/>
          </a:prstGeom>
        </p:spPr>
      </p:pic>
      <p:graphicFrame>
        <p:nvGraphicFramePr>
          <p:cNvPr id="11" name="表 10">
            <a:extLst>
              <a:ext uri="{FF2B5EF4-FFF2-40B4-BE49-F238E27FC236}">
                <a16:creationId xmlns:a16="http://schemas.microsoft.com/office/drawing/2014/main" id="{F9EFED3B-BC8C-E375-70CC-97755C461F99}"/>
              </a:ext>
            </a:extLst>
          </p:cNvPr>
          <p:cNvGraphicFramePr>
            <a:graphicFrameLocks noGrp="1"/>
          </p:cNvGraphicFramePr>
          <p:nvPr>
            <p:extLst>
              <p:ext uri="{D42A27DB-BD31-4B8C-83A1-F6EECF244321}">
                <p14:modId xmlns:p14="http://schemas.microsoft.com/office/powerpoint/2010/main" val="2545754966"/>
              </p:ext>
            </p:extLst>
          </p:nvPr>
        </p:nvGraphicFramePr>
        <p:xfrm>
          <a:off x="6871114" y="4358416"/>
          <a:ext cx="4755342" cy="2377440"/>
        </p:xfrm>
        <a:graphic>
          <a:graphicData uri="http://schemas.openxmlformats.org/drawingml/2006/table">
            <a:tbl>
              <a:tblPr bandRow="1">
                <a:tableStyleId>{7DF18680-E054-41AD-8BC1-D1AEF772440D}</a:tableStyleId>
              </a:tblPr>
              <a:tblGrid>
                <a:gridCol w="1919796">
                  <a:extLst>
                    <a:ext uri="{9D8B030D-6E8A-4147-A177-3AD203B41FA5}">
                      <a16:colId xmlns:a16="http://schemas.microsoft.com/office/drawing/2014/main" val="1298598310"/>
                    </a:ext>
                  </a:extLst>
                </a:gridCol>
                <a:gridCol w="2835546">
                  <a:extLst>
                    <a:ext uri="{9D8B030D-6E8A-4147-A177-3AD203B41FA5}">
                      <a16:colId xmlns:a16="http://schemas.microsoft.com/office/drawing/2014/main" val="3495477071"/>
                    </a:ext>
                  </a:extLst>
                </a:gridCol>
              </a:tblGrid>
              <a:tr h="370840">
                <a:tc>
                  <a:txBody>
                    <a:bodyPr/>
                    <a:lstStyle/>
                    <a:p>
                      <a:pPr algn="ctr"/>
                      <a:r>
                        <a:rPr kumimoji="1" lang="en-US" altLang="ja-JP" sz="2000" i="0" baseline="0" dirty="0"/>
                        <a:t>RF amplitude</a:t>
                      </a:r>
                      <a:endParaRPr kumimoji="1" lang="ja-JP" altLang="en-US" sz="2000" i="0" baseline="0" dirty="0"/>
                    </a:p>
                  </a:txBody>
                  <a:tcPr/>
                </a:tc>
                <a:tc>
                  <a:txBody>
                    <a:bodyPr/>
                    <a:lstStyle/>
                    <a:p>
                      <a:pPr algn="r"/>
                      <a:r>
                        <a:rPr kumimoji="1" lang="en-US" altLang="ja-JP" sz="2000" dirty="0"/>
                        <a:t>30 V</a:t>
                      </a:r>
                      <a:endParaRPr kumimoji="1" lang="ja-JP" altLang="en-US" sz="2000" dirty="0"/>
                    </a:p>
                  </a:txBody>
                  <a:tcPr/>
                </a:tc>
                <a:extLst>
                  <a:ext uri="{0D108BD9-81ED-4DB2-BD59-A6C34878D82A}">
                    <a16:rowId xmlns:a16="http://schemas.microsoft.com/office/drawing/2014/main" val="3492076425"/>
                  </a:ext>
                </a:extLst>
              </a:tr>
              <a:tr h="370840">
                <a:tc>
                  <a:txBody>
                    <a:bodyPr/>
                    <a:lstStyle/>
                    <a:p>
                      <a:pPr algn="ctr"/>
                      <a:r>
                        <a:rPr kumimoji="1" lang="en-US" altLang="ja-JP" sz="2000" i="0" baseline="0" dirty="0"/>
                        <a:t>RF frequency</a:t>
                      </a:r>
                      <a:endParaRPr kumimoji="1" lang="ja-JP" altLang="en-US" sz="2000" i="0" baseline="0" dirty="0"/>
                    </a:p>
                  </a:txBody>
                  <a:tcPr/>
                </a:tc>
                <a:tc>
                  <a:txBody>
                    <a:bodyPr/>
                    <a:lstStyle/>
                    <a:p>
                      <a:pPr algn="r"/>
                      <a:r>
                        <a:rPr kumimoji="1" lang="en-US" altLang="ja-JP" sz="2000" dirty="0"/>
                        <a:t>2 MHz</a:t>
                      </a:r>
                      <a:endParaRPr kumimoji="1" lang="ja-JP" altLang="en-US" sz="2000" dirty="0"/>
                    </a:p>
                  </a:txBody>
                  <a:tcPr/>
                </a:tc>
                <a:extLst>
                  <a:ext uri="{0D108BD9-81ED-4DB2-BD59-A6C34878D82A}">
                    <a16:rowId xmlns:a16="http://schemas.microsoft.com/office/drawing/2014/main" val="1950146301"/>
                  </a:ext>
                </a:extLst>
              </a:tr>
              <a:tr h="370840">
                <a:tc>
                  <a:txBody>
                    <a:bodyPr/>
                    <a:lstStyle/>
                    <a:p>
                      <a:pPr algn="ctr"/>
                      <a:r>
                        <a:rPr kumimoji="1" lang="en-US" altLang="ja-JP" sz="2000" i="0" dirty="0"/>
                        <a:t>End voltage </a:t>
                      </a:r>
                      <a:r>
                        <a:rPr kumimoji="1" lang="en-US" altLang="ja-JP" sz="2000" i="1" dirty="0"/>
                        <a:t>V</a:t>
                      </a:r>
                      <a:r>
                        <a:rPr kumimoji="1" lang="en-US" altLang="ja-JP" sz="2000" i="0" baseline="-25000" dirty="0"/>
                        <a:t>A</a:t>
                      </a:r>
                      <a:endParaRPr kumimoji="1" lang="ja-JP" altLang="en-US" sz="2000" i="0" baseline="-25000" dirty="0"/>
                    </a:p>
                  </a:txBody>
                  <a:tcPr/>
                </a:tc>
                <a:tc>
                  <a:txBody>
                    <a:bodyPr/>
                    <a:lstStyle/>
                    <a:p>
                      <a:pPr algn="r"/>
                      <a:r>
                        <a:rPr kumimoji="1" lang="en-US" altLang="ja-JP" sz="2000" dirty="0"/>
                        <a:t>3.0 V</a:t>
                      </a:r>
                      <a:endParaRPr kumimoji="1" lang="ja-JP" altLang="en-US" sz="2000" dirty="0"/>
                    </a:p>
                  </a:txBody>
                  <a:tcPr/>
                </a:tc>
                <a:extLst>
                  <a:ext uri="{0D108BD9-81ED-4DB2-BD59-A6C34878D82A}">
                    <a16:rowId xmlns:a16="http://schemas.microsoft.com/office/drawing/2014/main" val="2861599697"/>
                  </a:ext>
                </a:extLst>
              </a:tr>
              <a:tr h="370840">
                <a:tc>
                  <a:txBody>
                    <a:bodyPr/>
                    <a:lstStyle/>
                    <a:p>
                      <a:pPr algn="ctr"/>
                      <a:r>
                        <a:rPr kumimoji="1" lang="en-US" altLang="ja-JP" sz="2000" i="0" dirty="0"/>
                        <a:t>End voltage </a:t>
                      </a:r>
                      <a:r>
                        <a:rPr kumimoji="1" lang="en-US" altLang="ja-JP" sz="2000" i="1" dirty="0"/>
                        <a:t>V</a:t>
                      </a:r>
                      <a:r>
                        <a:rPr kumimoji="1" lang="en-US" altLang="ja-JP" sz="2000" b="0" i="0" baseline="-25000" dirty="0"/>
                        <a:t>B</a:t>
                      </a:r>
                      <a:endParaRPr kumimoji="1" lang="ja-JP" altLang="en-US" sz="2000" i="0" baseline="-25000" dirty="0"/>
                    </a:p>
                  </a:txBody>
                  <a:tcPr/>
                </a:tc>
                <a:tc>
                  <a:txBody>
                    <a:bodyPr/>
                    <a:lstStyle/>
                    <a:p>
                      <a:pPr algn="r"/>
                      <a:r>
                        <a:rPr kumimoji="1" lang="en-US" altLang="ja-JP" sz="2000" dirty="0"/>
                        <a:t>3.0 </a:t>
                      </a:r>
                      <a:r>
                        <a:rPr kumimoji="1" lang="ja-JP" altLang="en-US" sz="2000" dirty="0"/>
                        <a:t>→ </a:t>
                      </a:r>
                      <a:r>
                        <a:rPr kumimoji="1" lang="en-US" altLang="ja-JP" sz="2000" dirty="0"/>
                        <a:t>142.35 V</a:t>
                      </a:r>
                      <a:endParaRPr kumimoji="1" lang="ja-JP" altLang="en-US" sz="2000" dirty="0"/>
                    </a:p>
                  </a:txBody>
                  <a:tcPr/>
                </a:tc>
                <a:extLst>
                  <a:ext uri="{0D108BD9-81ED-4DB2-BD59-A6C34878D82A}">
                    <a16:rowId xmlns:a16="http://schemas.microsoft.com/office/drawing/2014/main" val="2472176510"/>
                  </a:ext>
                </a:extLst>
              </a:tr>
              <a:tr h="370840">
                <a:tc>
                  <a:txBody>
                    <a:bodyPr/>
                    <a:lstStyle/>
                    <a:p>
                      <a:pPr algn="ctr"/>
                      <a:r>
                        <a:rPr kumimoji="1" lang="en-US" altLang="ja-JP" sz="2000" i="0" baseline="0" dirty="0"/>
                        <a:t>Number of Ca</a:t>
                      </a:r>
                      <a:r>
                        <a:rPr kumimoji="1" lang="en-US" altLang="ja-JP" sz="2000" i="0" baseline="30000" dirty="0"/>
                        <a:t>+</a:t>
                      </a:r>
                      <a:endParaRPr kumimoji="1" lang="ja-JP" altLang="en-US" sz="2000" i="0" baseline="30000" dirty="0"/>
                    </a:p>
                  </a:txBody>
                  <a:tcPr/>
                </a:tc>
                <a:tc>
                  <a:txBody>
                    <a:bodyPr/>
                    <a:lstStyle/>
                    <a:p>
                      <a:pPr algn="r"/>
                      <a:r>
                        <a:rPr kumimoji="1" lang="en-US" altLang="ja-JP" sz="2000" dirty="0"/>
                        <a:t>20</a:t>
                      </a:r>
                      <a:endParaRPr kumimoji="1" lang="ja-JP" altLang="en-US" sz="2000" dirty="0"/>
                    </a:p>
                  </a:txBody>
                  <a:tcPr/>
                </a:tc>
                <a:extLst>
                  <a:ext uri="{0D108BD9-81ED-4DB2-BD59-A6C34878D82A}">
                    <a16:rowId xmlns:a16="http://schemas.microsoft.com/office/drawing/2014/main" val="377855617"/>
                  </a:ext>
                </a:extLst>
              </a:tr>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2000" i="0" baseline="0" dirty="0"/>
                        <a:t>Number of N</a:t>
                      </a:r>
                      <a:r>
                        <a:rPr kumimoji="1" lang="en-US" altLang="ja-JP" sz="2000" i="0" baseline="-25000" dirty="0"/>
                        <a:t>2</a:t>
                      </a:r>
                      <a:r>
                        <a:rPr kumimoji="1" lang="en-US" altLang="ja-JP" sz="2000" i="0" baseline="30000" dirty="0"/>
                        <a:t>+</a:t>
                      </a:r>
                      <a:endParaRPr kumimoji="1" lang="ja-JP" altLang="en-US" sz="2000" i="0" baseline="30000" dirty="0"/>
                    </a:p>
                  </a:txBody>
                  <a:tcPr/>
                </a:tc>
                <a:tc>
                  <a:txBody>
                    <a:bodyPr/>
                    <a:lstStyle/>
                    <a:p>
                      <a:pPr algn="r"/>
                      <a:r>
                        <a:rPr kumimoji="1" lang="en-US" altLang="ja-JP" sz="2000" dirty="0"/>
                        <a:t>5</a:t>
                      </a:r>
                      <a:endParaRPr kumimoji="1" lang="ja-JP" altLang="en-US" sz="2000" dirty="0"/>
                    </a:p>
                  </a:txBody>
                  <a:tcPr/>
                </a:tc>
                <a:extLst>
                  <a:ext uri="{0D108BD9-81ED-4DB2-BD59-A6C34878D82A}">
                    <a16:rowId xmlns:a16="http://schemas.microsoft.com/office/drawing/2014/main" val="1348825229"/>
                  </a:ext>
                </a:extLst>
              </a:tr>
            </a:tbl>
          </a:graphicData>
        </a:graphic>
      </p:graphicFrame>
      <p:sp>
        <p:nvSpPr>
          <p:cNvPr id="14" name="正方形/長方形 13">
            <a:extLst>
              <a:ext uri="{FF2B5EF4-FFF2-40B4-BE49-F238E27FC236}">
                <a16:creationId xmlns:a16="http://schemas.microsoft.com/office/drawing/2014/main" id="{125585F9-DF75-CE46-C253-0005FEA73C58}"/>
              </a:ext>
            </a:extLst>
          </p:cNvPr>
          <p:cNvSpPr/>
          <p:nvPr/>
        </p:nvSpPr>
        <p:spPr>
          <a:xfrm>
            <a:off x="5054341" y="6296757"/>
            <a:ext cx="327089" cy="1312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40" name="直線矢印コネクタ 39">
            <a:extLst>
              <a:ext uri="{FF2B5EF4-FFF2-40B4-BE49-F238E27FC236}">
                <a16:creationId xmlns:a16="http://schemas.microsoft.com/office/drawing/2014/main" id="{9F8CF6AF-E9C5-6D90-A21E-EE451D34099E}"/>
              </a:ext>
            </a:extLst>
          </p:cNvPr>
          <p:cNvCxnSpPr>
            <a:cxnSpLocks/>
          </p:cNvCxnSpPr>
          <p:nvPr/>
        </p:nvCxnSpPr>
        <p:spPr>
          <a:xfrm flipV="1">
            <a:off x="1233253" y="2505786"/>
            <a:ext cx="0" cy="1112234"/>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1" name="直線矢印コネクタ 40">
            <a:extLst>
              <a:ext uri="{FF2B5EF4-FFF2-40B4-BE49-F238E27FC236}">
                <a16:creationId xmlns:a16="http://schemas.microsoft.com/office/drawing/2014/main" id="{2178F0F4-97D4-87F4-FBA1-DA461A18F276}"/>
              </a:ext>
            </a:extLst>
          </p:cNvPr>
          <p:cNvCxnSpPr>
            <a:cxnSpLocks/>
          </p:cNvCxnSpPr>
          <p:nvPr/>
        </p:nvCxnSpPr>
        <p:spPr>
          <a:xfrm>
            <a:off x="1233253" y="3618019"/>
            <a:ext cx="3928027" cy="0"/>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42" name="テキスト ボックス 41">
            <a:extLst>
              <a:ext uri="{FF2B5EF4-FFF2-40B4-BE49-F238E27FC236}">
                <a16:creationId xmlns:a16="http://schemas.microsoft.com/office/drawing/2014/main" id="{E20D577E-D153-E519-A97B-9EFDB9B7B539}"/>
              </a:ext>
            </a:extLst>
          </p:cNvPr>
          <p:cNvSpPr txBox="1"/>
          <p:nvPr/>
        </p:nvSpPr>
        <p:spPr>
          <a:xfrm>
            <a:off x="723190" y="2131368"/>
            <a:ext cx="1020125" cy="338554"/>
          </a:xfrm>
          <a:prstGeom prst="rect">
            <a:avLst/>
          </a:prstGeom>
          <a:noFill/>
        </p:spPr>
        <p:txBody>
          <a:bodyPr wrap="square" rtlCol="0">
            <a:spAutoFit/>
          </a:bodyPr>
          <a:lstStyle/>
          <a:p>
            <a:r>
              <a:rPr lang="en-US" altLang="ja-JP" sz="1600" dirty="0"/>
              <a:t>Voltage</a:t>
            </a:r>
            <a:endParaRPr lang="ja-JP" altLang="en-US" sz="1600" dirty="0"/>
          </a:p>
        </p:txBody>
      </p:sp>
      <mc:AlternateContent xmlns:mc="http://schemas.openxmlformats.org/markup-compatibility/2006" xmlns:a14="http://schemas.microsoft.com/office/drawing/2010/main">
        <mc:Choice Requires="a14">
          <p:sp>
            <p:nvSpPr>
              <p:cNvPr id="43" name="テキスト ボックス 42">
                <a:extLst>
                  <a:ext uri="{FF2B5EF4-FFF2-40B4-BE49-F238E27FC236}">
                    <a16:creationId xmlns:a16="http://schemas.microsoft.com/office/drawing/2014/main" id="{6BA5697E-8E7D-56B8-88FE-E3C26D92D84E}"/>
                  </a:ext>
                </a:extLst>
              </p:cNvPr>
              <p:cNvSpPr txBox="1"/>
              <p:nvPr/>
            </p:nvSpPr>
            <p:spPr>
              <a:xfrm>
                <a:off x="5048659" y="3506665"/>
                <a:ext cx="355905" cy="36971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i="1">
                          <a:latin typeface="Cambria Math" panose="02040503050406030204" pitchFamily="18" charset="0"/>
                        </a:rPr>
                        <m:t>𝑧</m:t>
                      </m:r>
                    </m:oMath>
                  </m:oMathPara>
                </a14:m>
                <a:endParaRPr lang="ja-JP" altLang="en-US" dirty="0"/>
              </a:p>
            </p:txBody>
          </p:sp>
        </mc:Choice>
        <mc:Fallback xmlns="">
          <p:sp>
            <p:nvSpPr>
              <p:cNvPr id="43" name="テキスト ボックス 42">
                <a:extLst>
                  <a:ext uri="{FF2B5EF4-FFF2-40B4-BE49-F238E27FC236}">
                    <a16:creationId xmlns:a16="http://schemas.microsoft.com/office/drawing/2014/main" id="{6BA5697E-8E7D-56B8-88FE-E3C26D92D84E}"/>
                  </a:ext>
                </a:extLst>
              </p:cNvPr>
              <p:cNvSpPr txBox="1">
                <a:spLocks noRot="1" noChangeAspect="1" noMove="1" noResize="1" noEditPoints="1" noAdjustHandles="1" noChangeArrowheads="1" noChangeShapeType="1" noTextEdit="1"/>
              </p:cNvSpPr>
              <p:nvPr/>
            </p:nvSpPr>
            <p:spPr>
              <a:xfrm>
                <a:off x="5048659" y="3506665"/>
                <a:ext cx="355905" cy="369717"/>
              </a:xfrm>
              <a:prstGeom prst="rect">
                <a:avLst/>
              </a:prstGeom>
              <a:blipFill>
                <a:blip r:embed="rId4"/>
                <a:stretch>
                  <a:fillRect/>
                </a:stretch>
              </a:blipFill>
            </p:spPr>
            <p:txBody>
              <a:bodyPr/>
              <a:lstStyle/>
              <a:p>
                <a:r>
                  <a:rPr lang="ja-JP" altLang="en-US">
                    <a:noFill/>
                  </a:rPr>
                  <a:t> </a:t>
                </a:r>
              </a:p>
            </p:txBody>
          </p:sp>
        </mc:Fallback>
      </mc:AlternateContent>
      <p:sp>
        <p:nvSpPr>
          <p:cNvPr id="45" name="正方形/長方形 44">
            <a:extLst>
              <a:ext uri="{FF2B5EF4-FFF2-40B4-BE49-F238E27FC236}">
                <a16:creationId xmlns:a16="http://schemas.microsoft.com/office/drawing/2014/main" id="{06A4DB5F-57E1-96D3-3F84-EFD3CA8E2B46}"/>
              </a:ext>
            </a:extLst>
          </p:cNvPr>
          <p:cNvSpPr/>
          <p:nvPr/>
        </p:nvSpPr>
        <p:spPr>
          <a:xfrm flipV="1">
            <a:off x="4582391" y="3147815"/>
            <a:ext cx="747419" cy="39421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ボックス 46">
            <a:extLst>
              <a:ext uri="{FF2B5EF4-FFF2-40B4-BE49-F238E27FC236}">
                <a16:creationId xmlns:a16="http://schemas.microsoft.com/office/drawing/2014/main" id="{E1CB7BB3-CEDF-DE1E-1AFF-36CA69A84AF2}"/>
              </a:ext>
            </a:extLst>
          </p:cNvPr>
          <p:cNvSpPr txBox="1"/>
          <p:nvPr/>
        </p:nvSpPr>
        <p:spPr>
          <a:xfrm>
            <a:off x="627528" y="2831353"/>
            <a:ext cx="811518" cy="338554"/>
          </a:xfrm>
          <a:prstGeom prst="rect">
            <a:avLst/>
          </a:prstGeom>
          <a:noFill/>
        </p:spPr>
        <p:txBody>
          <a:bodyPr wrap="square" rtlCol="0">
            <a:spAutoFit/>
          </a:bodyPr>
          <a:lstStyle/>
          <a:p>
            <a:r>
              <a:rPr lang="en-US" altLang="ja-JP" sz="1600" dirty="0"/>
              <a:t>3.0 V</a:t>
            </a:r>
            <a:endParaRPr lang="ja-JP" altLang="en-US" sz="1600" dirty="0"/>
          </a:p>
        </p:txBody>
      </p:sp>
      <p:cxnSp>
        <p:nvCxnSpPr>
          <p:cNvPr id="49" name="直線コネクタ 48">
            <a:extLst>
              <a:ext uri="{FF2B5EF4-FFF2-40B4-BE49-F238E27FC236}">
                <a16:creationId xmlns:a16="http://schemas.microsoft.com/office/drawing/2014/main" id="{F76BB915-CFD6-63DC-BB3A-11B252633740}"/>
              </a:ext>
            </a:extLst>
          </p:cNvPr>
          <p:cNvCxnSpPr>
            <a:cxnSpLocks/>
          </p:cNvCxnSpPr>
          <p:nvPr/>
        </p:nvCxnSpPr>
        <p:spPr>
          <a:xfrm>
            <a:off x="1233253" y="3007570"/>
            <a:ext cx="866587"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1" name="直線コネクタ 50">
            <a:extLst>
              <a:ext uri="{FF2B5EF4-FFF2-40B4-BE49-F238E27FC236}">
                <a16:creationId xmlns:a16="http://schemas.microsoft.com/office/drawing/2014/main" id="{4BAF9CD6-61DC-F2F5-BF9E-438AB417E8CB}"/>
              </a:ext>
            </a:extLst>
          </p:cNvPr>
          <p:cNvCxnSpPr>
            <a:cxnSpLocks/>
          </p:cNvCxnSpPr>
          <p:nvPr/>
        </p:nvCxnSpPr>
        <p:spPr>
          <a:xfrm>
            <a:off x="4929621" y="3267043"/>
            <a:ext cx="0" cy="734642"/>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52" name="図 51">
            <a:extLst>
              <a:ext uri="{FF2B5EF4-FFF2-40B4-BE49-F238E27FC236}">
                <a16:creationId xmlns:a16="http://schemas.microsoft.com/office/drawing/2014/main" id="{58E1F178-AD51-0B5A-7A61-607D952AD232}"/>
              </a:ext>
            </a:extLst>
          </p:cNvPr>
          <p:cNvPicPr>
            <a:picLocks noChangeAspect="1"/>
          </p:cNvPicPr>
          <p:nvPr/>
        </p:nvPicPr>
        <p:blipFill>
          <a:blip r:embed="rId5"/>
          <a:stretch>
            <a:fillRect/>
          </a:stretch>
        </p:blipFill>
        <p:spPr>
          <a:xfrm>
            <a:off x="4411126" y="3576996"/>
            <a:ext cx="353626" cy="414794"/>
          </a:xfrm>
          <a:prstGeom prst="rect">
            <a:avLst/>
          </a:prstGeom>
        </p:spPr>
      </p:pic>
      <p:grpSp>
        <p:nvGrpSpPr>
          <p:cNvPr id="57" name="グループ化 56">
            <a:extLst>
              <a:ext uri="{FF2B5EF4-FFF2-40B4-BE49-F238E27FC236}">
                <a16:creationId xmlns:a16="http://schemas.microsoft.com/office/drawing/2014/main" id="{78FCFFEF-047E-ED5D-93AA-FA8AF9C06E25}"/>
              </a:ext>
            </a:extLst>
          </p:cNvPr>
          <p:cNvGrpSpPr/>
          <p:nvPr/>
        </p:nvGrpSpPr>
        <p:grpSpPr>
          <a:xfrm>
            <a:off x="1238251" y="3024010"/>
            <a:ext cx="3006723" cy="468036"/>
            <a:chOff x="1238251" y="5602442"/>
            <a:chExt cx="2272971" cy="257295"/>
          </a:xfrm>
        </p:grpSpPr>
        <p:grpSp>
          <p:nvGrpSpPr>
            <p:cNvPr id="58" name="グループ化 57">
              <a:extLst>
                <a:ext uri="{FF2B5EF4-FFF2-40B4-BE49-F238E27FC236}">
                  <a16:creationId xmlns:a16="http://schemas.microsoft.com/office/drawing/2014/main" id="{F3169385-C40B-2033-E534-CC2F6943E5DB}"/>
                </a:ext>
              </a:extLst>
            </p:cNvPr>
            <p:cNvGrpSpPr/>
            <p:nvPr/>
          </p:nvGrpSpPr>
          <p:grpSpPr>
            <a:xfrm>
              <a:off x="1238251" y="5602442"/>
              <a:ext cx="1302658" cy="257295"/>
              <a:chOff x="7533736" y="3410310"/>
              <a:chExt cx="2852468" cy="2179650"/>
            </a:xfrm>
          </p:grpSpPr>
          <p:sp>
            <p:nvSpPr>
              <p:cNvPr id="61" name="フリーフォーム: 図形 60">
                <a:extLst>
                  <a:ext uri="{FF2B5EF4-FFF2-40B4-BE49-F238E27FC236}">
                    <a16:creationId xmlns:a16="http://schemas.microsoft.com/office/drawing/2014/main" id="{923F9525-8AF4-E14A-2E5D-1DDF5F6D75E8}"/>
                  </a:ext>
                </a:extLst>
              </p:cNvPr>
              <p:cNvSpPr/>
              <p:nvPr/>
            </p:nvSpPr>
            <p:spPr>
              <a:xfrm>
                <a:off x="7533736" y="3410310"/>
                <a:ext cx="1426234" cy="217965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sp>
            <p:nvSpPr>
              <p:cNvPr id="62" name="フリーフォーム: 図形 61">
                <a:extLst>
                  <a:ext uri="{FF2B5EF4-FFF2-40B4-BE49-F238E27FC236}">
                    <a16:creationId xmlns:a16="http://schemas.microsoft.com/office/drawing/2014/main" id="{679284EC-7A00-648B-B8EE-5D71DD8D9E8E}"/>
                  </a:ext>
                </a:extLst>
              </p:cNvPr>
              <p:cNvSpPr/>
              <p:nvPr/>
            </p:nvSpPr>
            <p:spPr>
              <a:xfrm flipH="1">
                <a:off x="8959970" y="3410310"/>
                <a:ext cx="1426234" cy="217965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grpSp>
        <p:sp>
          <p:nvSpPr>
            <p:cNvPr id="59" name="フリーフォーム: 図形 58">
              <a:extLst>
                <a:ext uri="{FF2B5EF4-FFF2-40B4-BE49-F238E27FC236}">
                  <a16:creationId xmlns:a16="http://schemas.microsoft.com/office/drawing/2014/main" id="{B838F10C-9919-2FBB-2FB6-F7D5D9F2028B}"/>
                </a:ext>
              </a:extLst>
            </p:cNvPr>
            <p:cNvSpPr/>
            <p:nvPr/>
          </p:nvSpPr>
          <p:spPr>
            <a:xfrm>
              <a:off x="2540704" y="5602442"/>
              <a:ext cx="660138" cy="257295"/>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sp>
          <p:nvSpPr>
            <p:cNvPr id="60" name="フリーフォーム: 図形 59">
              <a:extLst>
                <a:ext uri="{FF2B5EF4-FFF2-40B4-BE49-F238E27FC236}">
                  <a16:creationId xmlns:a16="http://schemas.microsoft.com/office/drawing/2014/main" id="{48D2ADF1-AA5F-3EF6-3937-BBEF8DB293A6}"/>
                </a:ext>
              </a:extLst>
            </p:cNvPr>
            <p:cNvSpPr/>
            <p:nvPr/>
          </p:nvSpPr>
          <p:spPr>
            <a:xfrm>
              <a:off x="3205163" y="5603081"/>
              <a:ext cx="306059" cy="159544"/>
            </a:xfrm>
            <a:custGeom>
              <a:avLst/>
              <a:gdLst>
                <a:gd name="connsiteX0" fmla="*/ 0 w 316706"/>
                <a:gd name="connsiteY0" fmla="*/ 0 h 159544"/>
                <a:gd name="connsiteX1" fmla="*/ 164306 w 316706"/>
                <a:gd name="connsiteY1" fmla="*/ 52388 h 159544"/>
                <a:gd name="connsiteX2" fmla="*/ 316706 w 316706"/>
                <a:gd name="connsiteY2" fmla="*/ 159544 h 159544"/>
              </a:gdLst>
              <a:ahLst/>
              <a:cxnLst>
                <a:cxn ang="0">
                  <a:pos x="connsiteX0" y="connsiteY0"/>
                </a:cxn>
                <a:cxn ang="0">
                  <a:pos x="connsiteX1" y="connsiteY1"/>
                </a:cxn>
                <a:cxn ang="0">
                  <a:pos x="connsiteX2" y="connsiteY2"/>
                </a:cxn>
              </a:cxnLst>
              <a:rect l="l" t="t" r="r" b="b"/>
              <a:pathLst>
                <a:path w="316706" h="159544">
                  <a:moveTo>
                    <a:pt x="0" y="0"/>
                  </a:moveTo>
                  <a:cubicBezTo>
                    <a:pt x="55761" y="12898"/>
                    <a:pt x="111522" y="25797"/>
                    <a:pt x="164306" y="52388"/>
                  </a:cubicBezTo>
                  <a:cubicBezTo>
                    <a:pt x="217090" y="78979"/>
                    <a:pt x="266898" y="119261"/>
                    <a:pt x="316706" y="15954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8" name="二等辺三角形 67">
            <a:extLst>
              <a:ext uri="{FF2B5EF4-FFF2-40B4-BE49-F238E27FC236}">
                <a16:creationId xmlns:a16="http://schemas.microsoft.com/office/drawing/2014/main" id="{73D4C436-446E-6AB9-DBCD-A5B9A056E533}"/>
              </a:ext>
            </a:extLst>
          </p:cNvPr>
          <p:cNvSpPr/>
          <p:nvPr/>
        </p:nvSpPr>
        <p:spPr>
          <a:xfrm rot="5400000">
            <a:off x="5000567" y="3145762"/>
            <a:ext cx="321327" cy="461307"/>
          </a:xfrm>
          <a:prstGeom prst="triangle">
            <a:avLst/>
          </a:prstGeom>
          <a:solidFill>
            <a:schemeClr val="bg1">
              <a:lumMod val="85000"/>
            </a:schemeClr>
          </a:solidFill>
          <a:effectLst>
            <a:innerShdw blurRad="63500" dist="50800" dir="16200000">
              <a:prstClr val="black">
                <a:alpha val="5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a:extLst>
              <a:ext uri="{FF2B5EF4-FFF2-40B4-BE49-F238E27FC236}">
                <a16:creationId xmlns:a16="http://schemas.microsoft.com/office/drawing/2014/main" id="{65EEA78C-249F-CC83-3237-92B8DBA58A31}"/>
              </a:ext>
            </a:extLst>
          </p:cNvPr>
          <p:cNvSpPr/>
          <p:nvPr/>
        </p:nvSpPr>
        <p:spPr>
          <a:xfrm>
            <a:off x="2669491" y="3056002"/>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70" name="楕円 69">
            <a:extLst>
              <a:ext uri="{FF2B5EF4-FFF2-40B4-BE49-F238E27FC236}">
                <a16:creationId xmlns:a16="http://schemas.microsoft.com/office/drawing/2014/main" id="{893C26E5-1D80-0200-1B63-9CFA9D43F673}"/>
              </a:ext>
            </a:extLst>
          </p:cNvPr>
          <p:cNvSpPr/>
          <p:nvPr/>
        </p:nvSpPr>
        <p:spPr>
          <a:xfrm>
            <a:off x="2547702" y="3161256"/>
            <a:ext cx="94620" cy="94620"/>
          </a:xfrm>
          <a:prstGeom prst="ellipse">
            <a:avLst/>
          </a:prstGeom>
          <a:solidFill>
            <a:srgbClr val="0070C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71" name="楕円 70">
            <a:extLst>
              <a:ext uri="{FF2B5EF4-FFF2-40B4-BE49-F238E27FC236}">
                <a16:creationId xmlns:a16="http://schemas.microsoft.com/office/drawing/2014/main" id="{6873689E-747C-F89F-C348-789A1EC4C35F}"/>
              </a:ext>
            </a:extLst>
          </p:cNvPr>
          <p:cNvSpPr/>
          <p:nvPr/>
        </p:nvSpPr>
        <p:spPr>
          <a:xfrm>
            <a:off x="2759294" y="3161256"/>
            <a:ext cx="94620" cy="94620"/>
          </a:xfrm>
          <a:prstGeom prst="ellipse">
            <a:avLst/>
          </a:prstGeom>
          <a:solidFill>
            <a:srgbClr val="0070C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72" name="楕円 71">
            <a:extLst>
              <a:ext uri="{FF2B5EF4-FFF2-40B4-BE49-F238E27FC236}">
                <a16:creationId xmlns:a16="http://schemas.microsoft.com/office/drawing/2014/main" id="{A172639C-5D49-CBF6-6B75-94255F5F8E9F}"/>
              </a:ext>
            </a:extLst>
          </p:cNvPr>
          <p:cNvSpPr/>
          <p:nvPr/>
        </p:nvSpPr>
        <p:spPr>
          <a:xfrm>
            <a:off x="2942928" y="3161256"/>
            <a:ext cx="94620" cy="94620"/>
          </a:xfrm>
          <a:prstGeom prst="ellipse">
            <a:avLst/>
          </a:prstGeom>
          <a:solidFill>
            <a:srgbClr val="0070C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73" name="楕円 72">
            <a:extLst>
              <a:ext uri="{FF2B5EF4-FFF2-40B4-BE49-F238E27FC236}">
                <a16:creationId xmlns:a16="http://schemas.microsoft.com/office/drawing/2014/main" id="{321C5A42-ECC6-1FF8-5D2F-DC034541557D}"/>
              </a:ext>
            </a:extLst>
          </p:cNvPr>
          <p:cNvSpPr/>
          <p:nvPr/>
        </p:nvSpPr>
        <p:spPr>
          <a:xfrm>
            <a:off x="3120957" y="3161256"/>
            <a:ext cx="94620" cy="94620"/>
          </a:xfrm>
          <a:prstGeom prst="ellipse">
            <a:avLst/>
          </a:prstGeom>
          <a:solidFill>
            <a:srgbClr val="0070C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74" name="楕円 73">
            <a:extLst>
              <a:ext uri="{FF2B5EF4-FFF2-40B4-BE49-F238E27FC236}">
                <a16:creationId xmlns:a16="http://schemas.microsoft.com/office/drawing/2014/main" id="{B4D872DF-B029-709A-3B50-1B0E8EB19FB6}"/>
              </a:ext>
            </a:extLst>
          </p:cNvPr>
          <p:cNvSpPr/>
          <p:nvPr/>
        </p:nvSpPr>
        <p:spPr>
          <a:xfrm>
            <a:off x="3354473" y="3161256"/>
            <a:ext cx="94620" cy="94620"/>
          </a:xfrm>
          <a:prstGeom prst="ellipse">
            <a:avLst/>
          </a:prstGeom>
          <a:solidFill>
            <a:srgbClr val="0070C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75" name="楕円 74">
            <a:extLst>
              <a:ext uri="{FF2B5EF4-FFF2-40B4-BE49-F238E27FC236}">
                <a16:creationId xmlns:a16="http://schemas.microsoft.com/office/drawing/2014/main" id="{ACEB8F8D-5337-B19A-447C-85D3AA00252F}"/>
              </a:ext>
            </a:extLst>
          </p:cNvPr>
          <p:cNvSpPr/>
          <p:nvPr/>
        </p:nvSpPr>
        <p:spPr>
          <a:xfrm>
            <a:off x="2867881" y="3056002"/>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76" name="楕円 75">
            <a:extLst>
              <a:ext uri="{FF2B5EF4-FFF2-40B4-BE49-F238E27FC236}">
                <a16:creationId xmlns:a16="http://schemas.microsoft.com/office/drawing/2014/main" id="{679FD909-80FB-3F31-75CB-EEB576ECD1B0}"/>
              </a:ext>
            </a:extLst>
          </p:cNvPr>
          <p:cNvSpPr/>
          <p:nvPr/>
        </p:nvSpPr>
        <p:spPr>
          <a:xfrm>
            <a:off x="3000996" y="3056002"/>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77" name="楕円 76">
            <a:extLst>
              <a:ext uri="{FF2B5EF4-FFF2-40B4-BE49-F238E27FC236}">
                <a16:creationId xmlns:a16="http://schemas.microsoft.com/office/drawing/2014/main" id="{CB581EFA-4BA6-B066-0876-8AFB5708082F}"/>
              </a:ext>
            </a:extLst>
          </p:cNvPr>
          <p:cNvSpPr/>
          <p:nvPr/>
        </p:nvSpPr>
        <p:spPr>
          <a:xfrm>
            <a:off x="3215577" y="3056002"/>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78" name="楕円 77">
            <a:extLst>
              <a:ext uri="{FF2B5EF4-FFF2-40B4-BE49-F238E27FC236}">
                <a16:creationId xmlns:a16="http://schemas.microsoft.com/office/drawing/2014/main" id="{4D1DAAAA-B8CF-2CF0-4470-7B2D20F1C76B}"/>
              </a:ext>
            </a:extLst>
          </p:cNvPr>
          <p:cNvSpPr/>
          <p:nvPr/>
        </p:nvSpPr>
        <p:spPr>
          <a:xfrm>
            <a:off x="2669491" y="3251028"/>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79" name="楕円 78">
            <a:extLst>
              <a:ext uri="{FF2B5EF4-FFF2-40B4-BE49-F238E27FC236}">
                <a16:creationId xmlns:a16="http://schemas.microsoft.com/office/drawing/2014/main" id="{49C8AF42-3CE3-D9E1-493B-568E477D781F}"/>
              </a:ext>
            </a:extLst>
          </p:cNvPr>
          <p:cNvSpPr/>
          <p:nvPr/>
        </p:nvSpPr>
        <p:spPr>
          <a:xfrm>
            <a:off x="2867881" y="3251028"/>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80" name="楕円 79">
            <a:extLst>
              <a:ext uri="{FF2B5EF4-FFF2-40B4-BE49-F238E27FC236}">
                <a16:creationId xmlns:a16="http://schemas.microsoft.com/office/drawing/2014/main" id="{65BBF377-89D9-16B7-6158-5D45A5C6F967}"/>
              </a:ext>
            </a:extLst>
          </p:cNvPr>
          <p:cNvSpPr/>
          <p:nvPr/>
        </p:nvSpPr>
        <p:spPr>
          <a:xfrm>
            <a:off x="3000996" y="3251028"/>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81" name="楕円 80">
            <a:extLst>
              <a:ext uri="{FF2B5EF4-FFF2-40B4-BE49-F238E27FC236}">
                <a16:creationId xmlns:a16="http://schemas.microsoft.com/office/drawing/2014/main" id="{7ADAAA4D-7B3C-10BA-7135-CC5759B7BBAF}"/>
              </a:ext>
            </a:extLst>
          </p:cNvPr>
          <p:cNvSpPr/>
          <p:nvPr/>
        </p:nvSpPr>
        <p:spPr>
          <a:xfrm>
            <a:off x="3215577" y="3251028"/>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cxnSp>
        <p:nvCxnSpPr>
          <p:cNvPr id="84" name="直線矢印コネクタ 83">
            <a:extLst>
              <a:ext uri="{FF2B5EF4-FFF2-40B4-BE49-F238E27FC236}">
                <a16:creationId xmlns:a16="http://schemas.microsoft.com/office/drawing/2014/main" id="{E896B6D5-ADA9-DFEE-759B-A17A4DF9738D}"/>
              </a:ext>
            </a:extLst>
          </p:cNvPr>
          <p:cNvCxnSpPr>
            <a:cxnSpLocks/>
          </p:cNvCxnSpPr>
          <p:nvPr/>
        </p:nvCxnSpPr>
        <p:spPr>
          <a:xfrm flipV="1">
            <a:off x="1233253" y="4445000"/>
            <a:ext cx="0" cy="1552853"/>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85" name="直線矢印コネクタ 84">
            <a:extLst>
              <a:ext uri="{FF2B5EF4-FFF2-40B4-BE49-F238E27FC236}">
                <a16:creationId xmlns:a16="http://schemas.microsoft.com/office/drawing/2014/main" id="{964FFD63-1058-B12B-A042-94C244B05169}"/>
              </a:ext>
            </a:extLst>
          </p:cNvPr>
          <p:cNvCxnSpPr>
            <a:cxnSpLocks/>
          </p:cNvCxnSpPr>
          <p:nvPr/>
        </p:nvCxnSpPr>
        <p:spPr>
          <a:xfrm>
            <a:off x="1233253" y="5997852"/>
            <a:ext cx="3928027" cy="0"/>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mc:AlternateContent xmlns:mc="http://schemas.openxmlformats.org/markup-compatibility/2006" xmlns:a14="http://schemas.microsoft.com/office/drawing/2010/main">
        <mc:Choice Requires="a14">
          <p:sp>
            <p:nvSpPr>
              <p:cNvPr id="87" name="テキスト ボックス 86">
                <a:extLst>
                  <a:ext uri="{FF2B5EF4-FFF2-40B4-BE49-F238E27FC236}">
                    <a16:creationId xmlns:a16="http://schemas.microsoft.com/office/drawing/2014/main" id="{D51865D0-D5F0-4026-1940-48D6D871ECE2}"/>
                  </a:ext>
                </a:extLst>
              </p:cNvPr>
              <p:cNvSpPr txBox="1"/>
              <p:nvPr/>
            </p:nvSpPr>
            <p:spPr>
              <a:xfrm>
                <a:off x="5048659" y="5886498"/>
                <a:ext cx="355905" cy="36971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i="1">
                          <a:latin typeface="Cambria Math" panose="02040503050406030204" pitchFamily="18" charset="0"/>
                        </a:rPr>
                        <m:t>𝑧</m:t>
                      </m:r>
                    </m:oMath>
                  </m:oMathPara>
                </a14:m>
                <a:endParaRPr lang="ja-JP" altLang="en-US" dirty="0"/>
              </a:p>
            </p:txBody>
          </p:sp>
        </mc:Choice>
        <mc:Fallback xmlns="">
          <p:sp>
            <p:nvSpPr>
              <p:cNvPr id="87" name="テキスト ボックス 86">
                <a:extLst>
                  <a:ext uri="{FF2B5EF4-FFF2-40B4-BE49-F238E27FC236}">
                    <a16:creationId xmlns:a16="http://schemas.microsoft.com/office/drawing/2014/main" id="{D51865D0-D5F0-4026-1940-48D6D871ECE2}"/>
                  </a:ext>
                </a:extLst>
              </p:cNvPr>
              <p:cNvSpPr txBox="1">
                <a:spLocks noRot="1" noChangeAspect="1" noMove="1" noResize="1" noEditPoints="1" noAdjustHandles="1" noChangeArrowheads="1" noChangeShapeType="1" noTextEdit="1"/>
              </p:cNvSpPr>
              <p:nvPr/>
            </p:nvSpPr>
            <p:spPr>
              <a:xfrm>
                <a:off x="5048659" y="5886498"/>
                <a:ext cx="355905" cy="369717"/>
              </a:xfrm>
              <a:prstGeom prst="rect">
                <a:avLst/>
              </a:prstGeom>
              <a:blipFill>
                <a:blip r:embed="rId6"/>
                <a:stretch>
                  <a:fillRect/>
                </a:stretch>
              </a:blipFill>
            </p:spPr>
            <p:txBody>
              <a:bodyPr/>
              <a:lstStyle/>
              <a:p>
                <a:r>
                  <a:rPr lang="ja-JP" altLang="en-US">
                    <a:noFill/>
                  </a:rPr>
                  <a:t> </a:t>
                </a:r>
              </a:p>
            </p:txBody>
          </p:sp>
        </mc:Fallback>
      </mc:AlternateContent>
      <p:sp>
        <p:nvSpPr>
          <p:cNvPr id="88" name="正方形/長方形 87">
            <a:extLst>
              <a:ext uri="{FF2B5EF4-FFF2-40B4-BE49-F238E27FC236}">
                <a16:creationId xmlns:a16="http://schemas.microsoft.com/office/drawing/2014/main" id="{2C7BF14A-AA64-1633-0C68-76662E53D8BE}"/>
              </a:ext>
            </a:extLst>
          </p:cNvPr>
          <p:cNvSpPr/>
          <p:nvPr/>
        </p:nvSpPr>
        <p:spPr>
          <a:xfrm flipV="1">
            <a:off x="4582391" y="5527648"/>
            <a:ext cx="747419" cy="39421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テキスト ボックス 88">
            <a:extLst>
              <a:ext uri="{FF2B5EF4-FFF2-40B4-BE49-F238E27FC236}">
                <a16:creationId xmlns:a16="http://schemas.microsoft.com/office/drawing/2014/main" id="{753DC9D7-BDA6-CDC3-6B08-EF0B93234CDB}"/>
              </a:ext>
            </a:extLst>
          </p:cNvPr>
          <p:cNvSpPr txBox="1"/>
          <p:nvPr/>
        </p:nvSpPr>
        <p:spPr>
          <a:xfrm>
            <a:off x="226246" y="4453883"/>
            <a:ext cx="1212800" cy="338554"/>
          </a:xfrm>
          <a:prstGeom prst="rect">
            <a:avLst/>
          </a:prstGeom>
          <a:noFill/>
        </p:spPr>
        <p:txBody>
          <a:bodyPr wrap="square" rtlCol="0">
            <a:spAutoFit/>
          </a:bodyPr>
          <a:lstStyle/>
          <a:p>
            <a:r>
              <a:rPr lang="en-US" altLang="ja-JP" sz="1600" dirty="0"/>
              <a:t>142.35 V</a:t>
            </a:r>
            <a:endParaRPr lang="ja-JP" altLang="en-US" sz="1600" dirty="0"/>
          </a:p>
        </p:txBody>
      </p:sp>
      <p:cxnSp>
        <p:nvCxnSpPr>
          <p:cNvPr id="90" name="直線コネクタ 89">
            <a:extLst>
              <a:ext uri="{FF2B5EF4-FFF2-40B4-BE49-F238E27FC236}">
                <a16:creationId xmlns:a16="http://schemas.microsoft.com/office/drawing/2014/main" id="{2E666120-EF31-A6B6-F14C-413090C1C21D}"/>
              </a:ext>
            </a:extLst>
          </p:cNvPr>
          <p:cNvCxnSpPr>
            <a:cxnSpLocks/>
          </p:cNvCxnSpPr>
          <p:nvPr/>
        </p:nvCxnSpPr>
        <p:spPr>
          <a:xfrm>
            <a:off x="1233253" y="4630100"/>
            <a:ext cx="866587"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92" name="直線コネクタ 91">
            <a:extLst>
              <a:ext uri="{FF2B5EF4-FFF2-40B4-BE49-F238E27FC236}">
                <a16:creationId xmlns:a16="http://schemas.microsoft.com/office/drawing/2014/main" id="{5227FF60-B292-F42A-2B1D-EAD04A312114}"/>
              </a:ext>
            </a:extLst>
          </p:cNvPr>
          <p:cNvCxnSpPr>
            <a:cxnSpLocks/>
          </p:cNvCxnSpPr>
          <p:nvPr/>
        </p:nvCxnSpPr>
        <p:spPr>
          <a:xfrm>
            <a:off x="4929621" y="5646876"/>
            <a:ext cx="0" cy="734642"/>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8" name="フリーフォーム: 図形 97">
            <a:extLst>
              <a:ext uri="{FF2B5EF4-FFF2-40B4-BE49-F238E27FC236}">
                <a16:creationId xmlns:a16="http://schemas.microsoft.com/office/drawing/2014/main" id="{BDE30648-8FDD-457B-F6F3-1F524D2EECA7}"/>
              </a:ext>
            </a:extLst>
          </p:cNvPr>
          <p:cNvSpPr/>
          <p:nvPr/>
        </p:nvSpPr>
        <p:spPr>
          <a:xfrm>
            <a:off x="1238251" y="4632988"/>
            <a:ext cx="861589" cy="1238891"/>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sp>
        <p:nvSpPr>
          <p:cNvPr id="99" name="フリーフォーム: 図形 98">
            <a:extLst>
              <a:ext uri="{FF2B5EF4-FFF2-40B4-BE49-F238E27FC236}">
                <a16:creationId xmlns:a16="http://schemas.microsoft.com/office/drawing/2014/main" id="{D9FFAB65-CC49-3B8A-8230-9C9F08C9215D}"/>
              </a:ext>
            </a:extLst>
          </p:cNvPr>
          <p:cNvSpPr/>
          <p:nvPr/>
        </p:nvSpPr>
        <p:spPr>
          <a:xfrm flipH="1">
            <a:off x="2099836" y="4632988"/>
            <a:ext cx="861589" cy="1102967"/>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sp>
        <p:nvSpPr>
          <p:cNvPr id="96" name="フリーフォーム: 図形 95">
            <a:extLst>
              <a:ext uri="{FF2B5EF4-FFF2-40B4-BE49-F238E27FC236}">
                <a16:creationId xmlns:a16="http://schemas.microsoft.com/office/drawing/2014/main" id="{E413638A-943B-2BE3-2211-92A5BB516BF5}"/>
              </a:ext>
            </a:extLst>
          </p:cNvPr>
          <p:cNvSpPr/>
          <p:nvPr/>
        </p:nvSpPr>
        <p:spPr>
          <a:xfrm>
            <a:off x="2961157" y="5403843"/>
            <a:ext cx="873241" cy="332004"/>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sp>
        <p:nvSpPr>
          <p:cNvPr id="97" name="フリーフォーム: 図形 96">
            <a:extLst>
              <a:ext uri="{FF2B5EF4-FFF2-40B4-BE49-F238E27FC236}">
                <a16:creationId xmlns:a16="http://schemas.microsoft.com/office/drawing/2014/main" id="{F0C4E2B0-95D0-BF56-8593-25C165979F0D}"/>
              </a:ext>
            </a:extLst>
          </p:cNvPr>
          <p:cNvSpPr/>
          <p:nvPr/>
        </p:nvSpPr>
        <p:spPr>
          <a:xfrm>
            <a:off x="3840114" y="5405005"/>
            <a:ext cx="404860" cy="290221"/>
          </a:xfrm>
          <a:custGeom>
            <a:avLst/>
            <a:gdLst>
              <a:gd name="connsiteX0" fmla="*/ 0 w 316706"/>
              <a:gd name="connsiteY0" fmla="*/ 0 h 159544"/>
              <a:gd name="connsiteX1" fmla="*/ 164306 w 316706"/>
              <a:gd name="connsiteY1" fmla="*/ 52388 h 159544"/>
              <a:gd name="connsiteX2" fmla="*/ 316706 w 316706"/>
              <a:gd name="connsiteY2" fmla="*/ 159544 h 159544"/>
            </a:gdLst>
            <a:ahLst/>
            <a:cxnLst>
              <a:cxn ang="0">
                <a:pos x="connsiteX0" y="connsiteY0"/>
              </a:cxn>
              <a:cxn ang="0">
                <a:pos x="connsiteX1" y="connsiteY1"/>
              </a:cxn>
              <a:cxn ang="0">
                <a:pos x="connsiteX2" y="connsiteY2"/>
              </a:cxn>
            </a:cxnLst>
            <a:rect l="l" t="t" r="r" b="b"/>
            <a:pathLst>
              <a:path w="316706" h="159544">
                <a:moveTo>
                  <a:pt x="0" y="0"/>
                </a:moveTo>
                <a:cubicBezTo>
                  <a:pt x="55761" y="12898"/>
                  <a:pt x="111522" y="25797"/>
                  <a:pt x="164306" y="52388"/>
                </a:cubicBezTo>
                <a:cubicBezTo>
                  <a:pt x="217090" y="78979"/>
                  <a:pt x="266898" y="119261"/>
                  <a:pt x="316706" y="15954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二等辺三角形 99">
            <a:extLst>
              <a:ext uri="{FF2B5EF4-FFF2-40B4-BE49-F238E27FC236}">
                <a16:creationId xmlns:a16="http://schemas.microsoft.com/office/drawing/2014/main" id="{3DB164F5-C52A-46F9-867D-6425AA57AAEA}"/>
              </a:ext>
            </a:extLst>
          </p:cNvPr>
          <p:cNvSpPr/>
          <p:nvPr/>
        </p:nvSpPr>
        <p:spPr>
          <a:xfrm rot="5400000">
            <a:off x="5000567" y="5525595"/>
            <a:ext cx="321327" cy="461307"/>
          </a:xfrm>
          <a:prstGeom prst="triangle">
            <a:avLst/>
          </a:prstGeom>
          <a:solidFill>
            <a:schemeClr val="bg1">
              <a:lumMod val="85000"/>
            </a:schemeClr>
          </a:solidFill>
          <a:effectLst>
            <a:innerShdw blurRad="63500" dist="50800" dir="16200000">
              <a:prstClr val="black">
                <a:alpha val="5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楕円 100">
            <a:extLst>
              <a:ext uri="{FF2B5EF4-FFF2-40B4-BE49-F238E27FC236}">
                <a16:creationId xmlns:a16="http://schemas.microsoft.com/office/drawing/2014/main" id="{200A13F8-FE12-53BB-F3B8-1B13A92F43BA}"/>
              </a:ext>
            </a:extLst>
          </p:cNvPr>
          <p:cNvSpPr/>
          <p:nvPr/>
        </p:nvSpPr>
        <p:spPr>
          <a:xfrm>
            <a:off x="2930967" y="5321146"/>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02" name="楕円 101">
            <a:extLst>
              <a:ext uri="{FF2B5EF4-FFF2-40B4-BE49-F238E27FC236}">
                <a16:creationId xmlns:a16="http://schemas.microsoft.com/office/drawing/2014/main" id="{247849E6-CB9D-FBD1-CA4A-BD174D22746A}"/>
              </a:ext>
            </a:extLst>
          </p:cNvPr>
          <p:cNvSpPr/>
          <p:nvPr/>
        </p:nvSpPr>
        <p:spPr>
          <a:xfrm>
            <a:off x="2809178" y="5426400"/>
            <a:ext cx="94620" cy="94620"/>
          </a:xfrm>
          <a:prstGeom prst="ellipse">
            <a:avLst/>
          </a:prstGeom>
          <a:solidFill>
            <a:srgbClr val="0070C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03" name="楕円 102">
            <a:extLst>
              <a:ext uri="{FF2B5EF4-FFF2-40B4-BE49-F238E27FC236}">
                <a16:creationId xmlns:a16="http://schemas.microsoft.com/office/drawing/2014/main" id="{1AF3DA43-E5D0-6DD1-0D55-83E84E593FB6}"/>
              </a:ext>
            </a:extLst>
          </p:cNvPr>
          <p:cNvSpPr/>
          <p:nvPr/>
        </p:nvSpPr>
        <p:spPr>
          <a:xfrm>
            <a:off x="3020770" y="5426400"/>
            <a:ext cx="94620" cy="94620"/>
          </a:xfrm>
          <a:prstGeom prst="ellipse">
            <a:avLst/>
          </a:prstGeom>
          <a:solidFill>
            <a:srgbClr val="0070C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04" name="楕円 103">
            <a:extLst>
              <a:ext uri="{FF2B5EF4-FFF2-40B4-BE49-F238E27FC236}">
                <a16:creationId xmlns:a16="http://schemas.microsoft.com/office/drawing/2014/main" id="{0BD808CD-3BC0-8EAC-239A-EED598359CB7}"/>
              </a:ext>
            </a:extLst>
          </p:cNvPr>
          <p:cNvSpPr/>
          <p:nvPr/>
        </p:nvSpPr>
        <p:spPr>
          <a:xfrm>
            <a:off x="3204404" y="5426400"/>
            <a:ext cx="94620" cy="94620"/>
          </a:xfrm>
          <a:prstGeom prst="ellipse">
            <a:avLst/>
          </a:prstGeom>
          <a:solidFill>
            <a:srgbClr val="0070C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05" name="楕円 104">
            <a:extLst>
              <a:ext uri="{FF2B5EF4-FFF2-40B4-BE49-F238E27FC236}">
                <a16:creationId xmlns:a16="http://schemas.microsoft.com/office/drawing/2014/main" id="{1DCDAC38-7C17-E907-0D26-B628ABAB1FCD}"/>
              </a:ext>
            </a:extLst>
          </p:cNvPr>
          <p:cNvSpPr/>
          <p:nvPr/>
        </p:nvSpPr>
        <p:spPr>
          <a:xfrm>
            <a:off x="3382433" y="5426400"/>
            <a:ext cx="94620" cy="94620"/>
          </a:xfrm>
          <a:prstGeom prst="ellipse">
            <a:avLst/>
          </a:prstGeom>
          <a:solidFill>
            <a:srgbClr val="0070C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06" name="楕円 105">
            <a:extLst>
              <a:ext uri="{FF2B5EF4-FFF2-40B4-BE49-F238E27FC236}">
                <a16:creationId xmlns:a16="http://schemas.microsoft.com/office/drawing/2014/main" id="{496F790A-6C2B-7C48-EEB4-8AB66D9F8EDD}"/>
              </a:ext>
            </a:extLst>
          </p:cNvPr>
          <p:cNvSpPr/>
          <p:nvPr/>
        </p:nvSpPr>
        <p:spPr>
          <a:xfrm>
            <a:off x="4695715" y="5688537"/>
            <a:ext cx="94620" cy="94620"/>
          </a:xfrm>
          <a:prstGeom prst="ellipse">
            <a:avLst/>
          </a:prstGeom>
          <a:solidFill>
            <a:srgbClr val="0070C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07" name="楕円 106">
            <a:extLst>
              <a:ext uri="{FF2B5EF4-FFF2-40B4-BE49-F238E27FC236}">
                <a16:creationId xmlns:a16="http://schemas.microsoft.com/office/drawing/2014/main" id="{CC552998-3188-1B16-E66D-0CA1D213AE8E}"/>
              </a:ext>
            </a:extLst>
          </p:cNvPr>
          <p:cNvSpPr/>
          <p:nvPr/>
        </p:nvSpPr>
        <p:spPr>
          <a:xfrm>
            <a:off x="3129357" y="5321146"/>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08" name="楕円 107">
            <a:extLst>
              <a:ext uri="{FF2B5EF4-FFF2-40B4-BE49-F238E27FC236}">
                <a16:creationId xmlns:a16="http://schemas.microsoft.com/office/drawing/2014/main" id="{F84494C2-9415-1993-3912-4A5954A614A7}"/>
              </a:ext>
            </a:extLst>
          </p:cNvPr>
          <p:cNvSpPr/>
          <p:nvPr/>
        </p:nvSpPr>
        <p:spPr>
          <a:xfrm>
            <a:off x="3262472" y="5321146"/>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09" name="楕円 108">
            <a:extLst>
              <a:ext uri="{FF2B5EF4-FFF2-40B4-BE49-F238E27FC236}">
                <a16:creationId xmlns:a16="http://schemas.microsoft.com/office/drawing/2014/main" id="{AAC4E8A8-14B6-6B64-3686-0C56DF239358}"/>
              </a:ext>
            </a:extLst>
          </p:cNvPr>
          <p:cNvSpPr/>
          <p:nvPr/>
        </p:nvSpPr>
        <p:spPr>
          <a:xfrm>
            <a:off x="3524363" y="5376666"/>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10" name="楕円 109">
            <a:extLst>
              <a:ext uri="{FF2B5EF4-FFF2-40B4-BE49-F238E27FC236}">
                <a16:creationId xmlns:a16="http://schemas.microsoft.com/office/drawing/2014/main" id="{EE05CC29-CD45-D05A-5D96-22B46159FC05}"/>
              </a:ext>
            </a:extLst>
          </p:cNvPr>
          <p:cNvSpPr/>
          <p:nvPr/>
        </p:nvSpPr>
        <p:spPr>
          <a:xfrm>
            <a:off x="2930967" y="5516172"/>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11" name="楕円 110">
            <a:extLst>
              <a:ext uri="{FF2B5EF4-FFF2-40B4-BE49-F238E27FC236}">
                <a16:creationId xmlns:a16="http://schemas.microsoft.com/office/drawing/2014/main" id="{399A5A05-D4A3-E0E8-9493-FDCE8DD6B53B}"/>
              </a:ext>
            </a:extLst>
          </p:cNvPr>
          <p:cNvSpPr/>
          <p:nvPr/>
        </p:nvSpPr>
        <p:spPr>
          <a:xfrm>
            <a:off x="3129357" y="5516172"/>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12" name="楕円 111">
            <a:extLst>
              <a:ext uri="{FF2B5EF4-FFF2-40B4-BE49-F238E27FC236}">
                <a16:creationId xmlns:a16="http://schemas.microsoft.com/office/drawing/2014/main" id="{34EDECB7-B6D7-8161-16AF-2D42F89E78A8}"/>
              </a:ext>
            </a:extLst>
          </p:cNvPr>
          <p:cNvSpPr/>
          <p:nvPr/>
        </p:nvSpPr>
        <p:spPr>
          <a:xfrm>
            <a:off x="3262472" y="5516172"/>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13" name="楕円 112">
            <a:extLst>
              <a:ext uri="{FF2B5EF4-FFF2-40B4-BE49-F238E27FC236}">
                <a16:creationId xmlns:a16="http://schemas.microsoft.com/office/drawing/2014/main" id="{21A3B8D7-1921-6B12-10D2-60F5E66FA321}"/>
              </a:ext>
            </a:extLst>
          </p:cNvPr>
          <p:cNvSpPr/>
          <p:nvPr/>
        </p:nvSpPr>
        <p:spPr>
          <a:xfrm>
            <a:off x="3477053" y="5479506"/>
            <a:ext cx="94620" cy="94620"/>
          </a:xfrm>
          <a:prstGeom prst="ellipse">
            <a:avLst/>
          </a:prstGeom>
          <a:solidFill>
            <a:srgbClr val="FF0000"/>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15" name="フリーフォーム: 図形 114">
            <a:extLst>
              <a:ext uri="{FF2B5EF4-FFF2-40B4-BE49-F238E27FC236}">
                <a16:creationId xmlns:a16="http://schemas.microsoft.com/office/drawing/2014/main" id="{57AE68FD-3815-566A-29E5-EA0271D507BF}"/>
              </a:ext>
            </a:extLst>
          </p:cNvPr>
          <p:cNvSpPr/>
          <p:nvPr/>
        </p:nvSpPr>
        <p:spPr>
          <a:xfrm>
            <a:off x="4244974" y="3315393"/>
            <a:ext cx="686690" cy="676397"/>
          </a:xfrm>
          <a:custGeom>
            <a:avLst/>
            <a:gdLst>
              <a:gd name="connsiteX0" fmla="*/ 0 w 701040"/>
              <a:gd name="connsiteY0" fmla="*/ 0 h 670560"/>
              <a:gd name="connsiteX1" fmla="*/ 341376 w 701040"/>
              <a:gd name="connsiteY1" fmla="*/ 481584 h 670560"/>
              <a:gd name="connsiteX2" fmla="*/ 701040 w 701040"/>
              <a:gd name="connsiteY2" fmla="*/ 670560 h 670560"/>
            </a:gdLst>
            <a:ahLst/>
            <a:cxnLst>
              <a:cxn ang="0">
                <a:pos x="connsiteX0" y="connsiteY0"/>
              </a:cxn>
              <a:cxn ang="0">
                <a:pos x="connsiteX1" y="connsiteY1"/>
              </a:cxn>
              <a:cxn ang="0">
                <a:pos x="connsiteX2" y="connsiteY2"/>
              </a:cxn>
            </a:cxnLst>
            <a:rect l="l" t="t" r="r" b="b"/>
            <a:pathLst>
              <a:path w="701040" h="670560">
                <a:moveTo>
                  <a:pt x="0" y="0"/>
                </a:moveTo>
                <a:cubicBezTo>
                  <a:pt x="112268" y="184912"/>
                  <a:pt x="224536" y="369824"/>
                  <a:pt x="341376" y="481584"/>
                </a:cubicBezTo>
                <a:cubicBezTo>
                  <a:pt x="458216" y="593344"/>
                  <a:pt x="579628" y="631952"/>
                  <a:pt x="701040" y="6705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フリーフォーム: 図形 117">
            <a:extLst>
              <a:ext uri="{FF2B5EF4-FFF2-40B4-BE49-F238E27FC236}">
                <a16:creationId xmlns:a16="http://schemas.microsoft.com/office/drawing/2014/main" id="{9060940B-F355-5516-C41A-7E3EDC992ABF}"/>
              </a:ext>
            </a:extLst>
          </p:cNvPr>
          <p:cNvSpPr/>
          <p:nvPr/>
        </p:nvSpPr>
        <p:spPr>
          <a:xfrm>
            <a:off x="4244974" y="5695874"/>
            <a:ext cx="686690" cy="676397"/>
          </a:xfrm>
          <a:custGeom>
            <a:avLst/>
            <a:gdLst>
              <a:gd name="connsiteX0" fmla="*/ 0 w 701040"/>
              <a:gd name="connsiteY0" fmla="*/ 0 h 670560"/>
              <a:gd name="connsiteX1" fmla="*/ 341376 w 701040"/>
              <a:gd name="connsiteY1" fmla="*/ 481584 h 670560"/>
              <a:gd name="connsiteX2" fmla="*/ 701040 w 701040"/>
              <a:gd name="connsiteY2" fmla="*/ 670560 h 670560"/>
            </a:gdLst>
            <a:ahLst/>
            <a:cxnLst>
              <a:cxn ang="0">
                <a:pos x="connsiteX0" y="connsiteY0"/>
              </a:cxn>
              <a:cxn ang="0">
                <a:pos x="connsiteX1" y="connsiteY1"/>
              </a:cxn>
              <a:cxn ang="0">
                <a:pos x="connsiteX2" y="connsiteY2"/>
              </a:cxn>
            </a:cxnLst>
            <a:rect l="l" t="t" r="r" b="b"/>
            <a:pathLst>
              <a:path w="701040" h="670560">
                <a:moveTo>
                  <a:pt x="0" y="0"/>
                </a:moveTo>
                <a:cubicBezTo>
                  <a:pt x="112268" y="184912"/>
                  <a:pt x="224536" y="369824"/>
                  <a:pt x="341376" y="481584"/>
                </a:cubicBezTo>
                <a:cubicBezTo>
                  <a:pt x="458216" y="593344"/>
                  <a:pt x="579628" y="631952"/>
                  <a:pt x="701040" y="67056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矢印: 下 118">
            <a:extLst>
              <a:ext uri="{FF2B5EF4-FFF2-40B4-BE49-F238E27FC236}">
                <a16:creationId xmlns:a16="http://schemas.microsoft.com/office/drawing/2014/main" id="{81106AE9-900F-3818-C3B7-142A19D482CE}"/>
              </a:ext>
            </a:extLst>
          </p:cNvPr>
          <p:cNvSpPr/>
          <p:nvPr/>
        </p:nvSpPr>
        <p:spPr>
          <a:xfrm>
            <a:off x="2722908" y="3970591"/>
            <a:ext cx="754145" cy="414794"/>
          </a:xfrm>
          <a:prstGeom prst="downArrow">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120" name="テキスト ボックス 119">
            <a:extLst>
              <a:ext uri="{FF2B5EF4-FFF2-40B4-BE49-F238E27FC236}">
                <a16:creationId xmlns:a16="http://schemas.microsoft.com/office/drawing/2014/main" id="{E7F23F06-EDF7-8039-07F3-6121AA4925AC}"/>
              </a:ext>
            </a:extLst>
          </p:cNvPr>
          <p:cNvSpPr txBox="1"/>
          <p:nvPr/>
        </p:nvSpPr>
        <p:spPr>
          <a:xfrm>
            <a:off x="4636940" y="2801436"/>
            <a:ext cx="1081437" cy="382818"/>
          </a:xfrm>
          <a:prstGeom prst="rect">
            <a:avLst/>
          </a:prstGeom>
          <a:noFill/>
        </p:spPr>
        <p:txBody>
          <a:bodyPr wrap="square" rtlCol="0">
            <a:spAutoFit/>
          </a:bodyPr>
          <a:lstStyle/>
          <a:p>
            <a:r>
              <a:rPr kumimoji="1" lang="en-US" altLang="ja-JP" dirty="0"/>
              <a:t>Detector</a:t>
            </a:r>
            <a:endParaRPr kumimoji="1" lang="ja-JP" altLang="en-US" dirty="0"/>
          </a:p>
        </p:txBody>
      </p:sp>
      <p:sp>
        <p:nvSpPr>
          <p:cNvPr id="121" name="テキスト ボックス 120">
            <a:extLst>
              <a:ext uri="{FF2B5EF4-FFF2-40B4-BE49-F238E27FC236}">
                <a16:creationId xmlns:a16="http://schemas.microsoft.com/office/drawing/2014/main" id="{859C04F2-CC29-B994-7E17-E7F39DA54C12}"/>
              </a:ext>
            </a:extLst>
          </p:cNvPr>
          <p:cNvSpPr txBox="1"/>
          <p:nvPr/>
        </p:nvSpPr>
        <p:spPr>
          <a:xfrm>
            <a:off x="3430034" y="3937382"/>
            <a:ext cx="788497" cy="369332"/>
          </a:xfrm>
          <a:prstGeom prst="rect">
            <a:avLst/>
          </a:prstGeom>
          <a:noFill/>
        </p:spPr>
        <p:txBody>
          <a:bodyPr wrap="square" rtlCol="0">
            <a:spAutoFit/>
          </a:bodyPr>
          <a:lstStyle/>
          <a:p>
            <a:r>
              <a:rPr lang="en-US" altLang="ja-JP" dirty="0"/>
              <a:t>10 </a:t>
            </a:r>
            <a:r>
              <a:rPr lang="en-US" altLang="ja-JP" dirty="0" err="1"/>
              <a:t>ms</a:t>
            </a:r>
            <a:endParaRPr kumimoji="1" lang="ja-JP" altLang="en-US" dirty="0"/>
          </a:p>
        </p:txBody>
      </p:sp>
      <p:sp>
        <p:nvSpPr>
          <p:cNvPr id="122" name="テキスト ボックス 121">
            <a:extLst>
              <a:ext uri="{FF2B5EF4-FFF2-40B4-BE49-F238E27FC236}">
                <a16:creationId xmlns:a16="http://schemas.microsoft.com/office/drawing/2014/main" id="{29EAB93D-5200-BCD2-8DAE-CDDD6B3252AF}"/>
              </a:ext>
            </a:extLst>
          </p:cNvPr>
          <p:cNvSpPr txBox="1"/>
          <p:nvPr/>
        </p:nvSpPr>
        <p:spPr>
          <a:xfrm>
            <a:off x="1880372" y="2548190"/>
            <a:ext cx="503593" cy="400110"/>
          </a:xfrm>
          <a:prstGeom prst="rect">
            <a:avLst/>
          </a:prstGeom>
          <a:noFill/>
        </p:spPr>
        <p:txBody>
          <a:bodyPr wrap="square" rtlCol="0">
            <a:spAutoFit/>
          </a:bodyPr>
          <a:lstStyle/>
          <a:p>
            <a:r>
              <a:rPr kumimoji="1" lang="en-US" altLang="ja-JP" sz="2000" i="1" dirty="0"/>
              <a:t>V</a:t>
            </a:r>
            <a:r>
              <a:rPr kumimoji="1" lang="en-US" altLang="ja-JP" sz="2000" baseline="-25000" dirty="0"/>
              <a:t>B</a:t>
            </a:r>
            <a:endParaRPr kumimoji="1" lang="ja-JP" altLang="en-US" sz="2000" baseline="-25000" dirty="0"/>
          </a:p>
        </p:txBody>
      </p:sp>
      <p:sp>
        <p:nvSpPr>
          <p:cNvPr id="123" name="テキスト ボックス 122">
            <a:extLst>
              <a:ext uri="{FF2B5EF4-FFF2-40B4-BE49-F238E27FC236}">
                <a16:creationId xmlns:a16="http://schemas.microsoft.com/office/drawing/2014/main" id="{EC4C0D93-2E5A-F4D2-279E-C904209958F9}"/>
              </a:ext>
            </a:extLst>
          </p:cNvPr>
          <p:cNvSpPr txBox="1"/>
          <p:nvPr/>
        </p:nvSpPr>
        <p:spPr>
          <a:xfrm>
            <a:off x="3605061" y="2548190"/>
            <a:ext cx="503593" cy="400110"/>
          </a:xfrm>
          <a:prstGeom prst="rect">
            <a:avLst/>
          </a:prstGeom>
          <a:noFill/>
        </p:spPr>
        <p:txBody>
          <a:bodyPr wrap="square" rtlCol="0">
            <a:spAutoFit/>
          </a:bodyPr>
          <a:lstStyle/>
          <a:p>
            <a:r>
              <a:rPr kumimoji="1" lang="en-US" altLang="ja-JP" sz="2000" i="1" dirty="0"/>
              <a:t>V</a:t>
            </a:r>
            <a:r>
              <a:rPr kumimoji="1" lang="en-US" altLang="ja-JP" sz="2000" baseline="-25000" dirty="0"/>
              <a:t>A</a:t>
            </a:r>
            <a:endParaRPr kumimoji="1" lang="ja-JP" altLang="en-US" sz="2000" baseline="-25000" dirty="0"/>
          </a:p>
        </p:txBody>
      </p:sp>
      <p:pic>
        <p:nvPicPr>
          <p:cNvPr id="6" name="図 5">
            <a:extLst>
              <a:ext uri="{FF2B5EF4-FFF2-40B4-BE49-F238E27FC236}">
                <a16:creationId xmlns:a16="http://schemas.microsoft.com/office/drawing/2014/main" id="{AF910419-3063-1779-33A8-AD1636F4F5F9}"/>
              </a:ext>
            </a:extLst>
          </p:cNvPr>
          <p:cNvPicPr>
            <a:picLocks noChangeAspect="1"/>
          </p:cNvPicPr>
          <p:nvPr/>
        </p:nvPicPr>
        <p:blipFill>
          <a:blip r:embed="rId5"/>
          <a:stretch>
            <a:fillRect/>
          </a:stretch>
        </p:blipFill>
        <p:spPr>
          <a:xfrm>
            <a:off x="4411126" y="5978900"/>
            <a:ext cx="353626" cy="414794"/>
          </a:xfrm>
          <a:prstGeom prst="rect">
            <a:avLst/>
          </a:prstGeom>
        </p:spPr>
      </p:pic>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DBC24107-145F-2341-7A48-CCA6F11BD1AB}"/>
                  </a:ext>
                </a:extLst>
              </p:cNvPr>
              <p:cNvSpPr txBox="1"/>
              <p:nvPr/>
            </p:nvSpPr>
            <p:spPr>
              <a:xfrm>
                <a:off x="4586592" y="2020394"/>
                <a:ext cx="1270591"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smtClean="0">
                              <a:latin typeface="Cambria Math" panose="02040503050406030204" pitchFamily="18" charset="0"/>
                            </a:rPr>
                          </m:ctrlPr>
                        </m:sSupPr>
                        <m:e>
                          <m:r>
                            <a:rPr lang="en-US" altLang="ja-JP" i="1">
                              <a:latin typeface="Cambria Math" panose="02040503050406030204" pitchFamily="18" charset="0"/>
                            </a:rPr>
                            <m:t> </m:t>
                          </m:r>
                        </m:e>
                        <m:sup>
                          <m:r>
                            <a:rPr lang="en-US" altLang="ja-JP" i="1">
                              <a:latin typeface="Cambria Math" panose="02040503050406030204" pitchFamily="18" charset="0"/>
                            </a:rPr>
                            <m:t>40</m:t>
                          </m:r>
                        </m:sup>
                      </m:sSup>
                      <m:sSup>
                        <m:sSupPr>
                          <m:ctrlPr>
                            <a:rPr lang="en-US" altLang="ja-JP" i="1">
                              <a:latin typeface="Cambria Math" panose="02040503050406030204" pitchFamily="18" charset="0"/>
                            </a:rPr>
                          </m:ctrlPr>
                        </m:sSupPr>
                        <m:e>
                          <m:r>
                            <m:rPr>
                              <m:sty m:val="p"/>
                            </m:rPr>
                            <a:rPr lang="en-US" altLang="ja-JP">
                              <a:latin typeface="Cambria Math" panose="02040503050406030204" pitchFamily="18" charset="0"/>
                            </a:rPr>
                            <m:t>Ca</m:t>
                          </m:r>
                        </m:e>
                        <m:sup>
                          <m:r>
                            <a:rPr lang="en-US" altLang="ja-JP" i="1">
                              <a:latin typeface="Cambria Math" panose="02040503050406030204" pitchFamily="18" charset="0"/>
                            </a:rPr>
                            <m:t>+</m:t>
                          </m:r>
                        </m:sup>
                      </m:sSup>
                    </m:oMath>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 </m:t>
                          </m:r>
                        </m:e>
                        <m:sup>
                          <m:r>
                            <a:rPr lang="en-US" altLang="ja-JP" i="1">
                              <a:latin typeface="Cambria Math" panose="02040503050406030204" pitchFamily="18" charset="0"/>
                            </a:rPr>
                            <m:t>14</m:t>
                          </m:r>
                        </m:sup>
                      </m:sSup>
                      <m:sSubSup>
                        <m:sSubSupPr>
                          <m:ctrlPr>
                            <a:rPr lang="en-US" altLang="ja-JP" b="0" i="1" smtClean="0">
                              <a:latin typeface="Cambria Math" panose="02040503050406030204" pitchFamily="18" charset="0"/>
                            </a:rPr>
                          </m:ctrlPr>
                        </m:sSubSupPr>
                        <m:e>
                          <m:r>
                            <m:rPr>
                              <m:sty m:val="p"/>
                            </m:rPr>
                            <a:rPr lang="en-US" altLang="ja-JP" i="1">
                              <a:latin typeface="Cambria Math" panose="02040503050406030204" pitchFamily="18" charset="0"/>
                            </a:rPr>
                            <m:t>N</m:t>
                          </m:r>
                        </m:e>
                        <m:sub>
                          <m:r>
                            <a:rPr lang="en-US" altLang="ja-JP" b="0" i="1" smtClean="0">
                              <a:latin typeface="Cambria Math" panose="02040503050406030204" pitchFamily="18" charset="0"/>
                            </a:rPr>
                            <m:t>2</m:t>
                          </m:r>
                        </m:sub>
                        <m:sup>
                          <m:r>
                            <a:rPr lang="en-US" altLang="ja-JP" i="1">
                              <a:latin typeface="Cambria Math" panose="02040503050406030204" pitchFamily="18" charset="0"/>
                            </a:rPr>
                            <m:t>+</m:t>
                          </m:r>
                        </m:sup>
                      </m:sSubSup>
                    </m:oMath>
                  </m:oMathPara>
                </a14:m>
                <a:endParaRPr lang="en-US" altLang="ja-JP" dirty="0"/>
              </a:p>
            </p:txBody>
          </p:sp>
        </mc:Choice>
        <mc:Fallback xmlns="">
          <p:sp>
            <p:nvSpPr>
              <p:cNvPr id="7" name="テキスト ボックス 6">
                <a:extLst>
                  <a:ext uri="{FF2B5EF4-FFF2-40B4-BE49-F238E27FC236}">
                    <a16:creationId xmlns:a16="http://schemas.microsoft.com/office/drawing/2014/main" id="{DBC24107-145F-2341-7A48-CCA6F11BD1AB}"/>
                  </a:ext>
                </a:extLst>
              </p:cNvPr>
              <p:cNvSpPr txBox="1">
                <a:spLocks noRot="1" noChangeAspect="1" noMove="1" noResize="1" noEditPoints="1" noAdjustHandles="1" noChangeArrowheads="1" noChangeShapeType="1" noTextEdit="1"/>
              </p:cNvSpPr>
              <p:nvPr/>
            </p:nvSpPr>
            <p:spPr>
              <a:xfrm>
                <a:off x="4586592" y="2020394"/>
                <a:ext cx="1270591" cy="646331"/>
              </a:xfrm>
              <a:prstGeom prst="rect">
                <a:avLst/>
              </a:prstGeom>
              <a:blipFill>
                <a:blip r:embed="rId7"/>
                <a:stretch>
                  <a:fillRect b="-1887"/>
                </a:stretch>
              </a:blipFill>
            </p:spPr>
            <p:txBody>
              <a:bodyPr/>
              <a:lstStyle/>
              <a:p>
                <a:r>
                  <a:rPr lang="ja-JP" altLang="en-US">
                    <a:noFill/>
                  </a:rPr>
                  <a:t> </a:t>
                </a:r>
              </a:p>
            </p:txBody>
          </p:sp>
        </mc:Fallback>
      </mc:AlternateContent>
      <p:sp>
        <p:nvSpPr>
          <p:cNvPr id="9" name="楕円 8">
            <a:extLst>
              <a:ext uri="{FF2B5EF4-FFF2-40B4-BE49-F238E27FC236}">
                <a16:creationId xmlns:a16="http://schemas.microsoft.com/office/drawing/2014/main" id="{B26887A7-5E31-567F-31EB-905B7863419F}"/>
              </a:ext>
            </a:extLst>
          </p:cNvPr>
          <p:cNvSpPr/>
          <p:nvPr/>
        </p:nvSpPr>
        <p:spPr>
          <a:xfrm>
            <a:off x="4713968" y="2426891"/>
            <a:ext cx="108968" cy="108968"/>
          </a:xfrm>
          <a:prstGeom prst="ellipse">
            <a:avLst/>
          </a:prstGeom>
          <a:solidFill>
            <a:srgbClr val="010DFF"/>
          </a:solidFill>
          <a:ln>
            <a:solidFill>
              <a:srgbClr val="010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楕円 9">
            <a:extLst>
              <a:ext uri="{FF2B5EF4-FFF2-40B4-BE49-F238E27FC236}">
                <a16:creationId xmlns:a16="http://schemas.microsoft.com/office/drawing/2014/main" id="{DAC0511A-5DD2-5066-D6A5-031123E62273}"/>
              </a:ext>
            </a:extLst>
          </p:cNvPr>
          <p:cNvSpPr/>
          <p:nvPr/>
        </p:nvSpPr>
        <p:spPr>
          <a:xfrm>
            <a:off x="4713968" y="2155761"/>
            <a:ext cx="108968" cy="10896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四角形: 角を丸くする 11">
            <a:extLst>
              <a:ext uri="{FF2B5EF4-FFF2-40B4-BE49-F238E27FC236}">
                <a16:creationId xmlns:a16="http://schemas.microsoft.com/office/drawing/2014/main" id="{2FC3AE4A-EAC2-8407-5D7A-4B6737F884D1}"/>
              </a:ext>
            </a:extLst>
          </p:cNvPr>
          <p:cNvSpPr/>
          <p:nvPr/>
        </p:nvSpPr>
        <p:spPr>
          <a:xfrm>
            <a:off x="4525168" y="2020394"/>
            <a:ext cx="1114046" cy="64633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2" name="テキスト ボックス 21">
            <a:extLst>
              <a:ext uri="{FF2B5EF4-FFF2-40B4-BE49-F238E27FC236}">
                <a16:creationId xmlns:a16="http://schemas.microsoft.com/office/drawing/2014/main" id="{076365BF-61AE-366C-F50C-A0559F9FFF4F}"/>
              </a:ext>
            </a:extLst>
          </p:cNvPr>
          <p:cNvSpPr txBox="1"/>
          <p:nvPr/>
        </p:nvSpPr>
        <p:spPr>
          <a:xfrm>
            <a:off x="0" y="6356354"/>
            <a:ext cx="6900672" cy="523220"/>
          </a:xfrm>
          <a:prstGeom prst="rect">
            <a:avLst/>
          </a:prstGeom>
          <a:noFill/>
        </p:spPr>
        <p:txBody>
          <a:bodyPr wrap="none" rtlCol="0">
            <a:spAutoFit/>
          </a:bodyPr>
          <a:lstStyle/>
          <a:p>
            <a:r>
              <a:rPr lang="en-US" altLang="ja-JP" sz="1400" dirty="0">
                <a:cs typeface="Times New Roman" panose="02020603050405020304" pitchFamily="18" charset="0"/>
              </a:rPr>
              <a:t>Similar simulations are conducted in</a:t>
            </a:r>
          </a:p>
          <a:p>
            <a:r>
              <a:rPr lang="en-US" altLang="ja-JP" sz="1400" dirty="0">
                <a:latin typeface="Times New Roman" panose="02020603050405020304" pitchFamily="18" charset="0"/>
                <a:cs typeface="Times New Roman" panose="02020603050405020304" pitchFamily="18" charset="0"/>
              </a:rPr>
              <a:t>[3] K. </a:t>
            </a:r>
            <a:r>
              <a:rPr lang="en-US" altLang="ja-JP" sz="1400" dirty="0" err="1">
                <a:latin typeface="Times New Roman" panose="02020603050405020304" pitchFamily="18" charset="0"/>
                <a:cs typeface="Times New Roman" panose="02020603050405020304" pitchFamily="18" charset="0"/>
              </a:rPr>
              <a:t>Muroo</a:t>
            </a:r>
            <a:r>
              <a:rPr lang="en-US" altLang="ja-JP" sz="1400" dirty="0">
                <a:latin typeface="Times New Roman" panose="02020603050405020304" pitchFamily="18" charset="0"/>
                <a:cs typeface="Times New Roman" panose="02020603050405020304" pitchFamily="18" charset="0"/>
              </a:rPr>
              <a:t>, H. Okamoto, N. Miyawaki, and Y. Yuri, Pro. </a:t>
            </a:r>
            <a:r>
              <a:rPr lang="en-US" altLang="ja-JP" sz="1400" dirty="0" err="1">
                <a:latin typeface="Times New Roman" panose="02020603050405020304" pitchFamily="18" charset="0"/>
                <a:cs typeface="Times New Roman" panose="02020603050405020304" pitchFamily="18" charset="0"/>
              </a:rPr>
              <a:t>Theor</a:t>
            </a:r>
            <a:r>
              <a:rPr lang="en-US" altLang="ja-JP" sz="1400" dirty="0">
                <a:latin typeface="Times New Roman" panose="02020603050405020304" pitchFamily="18" charset="0"/>
                <a:cs typeface="Times New Roman" panose="02020603050405020304" pitchFamily="18" charset="0"/>
              </a:rPr>
              <a:t>. Exp. Phys.(2023),063G01.</a:t>
            </a:r>
            <a:endParaRPr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73633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EBC4A798-97D6-2341-9181-52C76AD78886}"/>
              </a:ext>
            </a:extLst>
          </p:cNvPr>
          <p:cNvSpPr>
            <a:spLocks noGrp="1"/>
          </p:cNvSpPr>
          <p:nvPr>
            <p:ph type="sldNum" sz="quarter" idx="12"/>
          </p:nvPr>
        </p:nvSpPr>
        <p:spPr/>
        <p:txBody>
          <a:bodyPr/>
          <a:lstStyle/>
          <a:p>
            <a:fld id="{60CA9DAF-0948-482F-A4AE-7B4357C53237}" type="slidenum">
              <a:rPr kumimoji="1" lang="ja-JP" altLang="en-US" smtClean="0"/>
              <a:t>15</a:t>
            </a:fld>
            <a:endParaRPr kumimoji="1" lang="ja-JP" altLang="en-US"/>
          </a:p>
        </p:txBody>
      </p:sp>
      <p:sp>
        <p:nvSpPr>
          <p:cNvPr id="3" name="タイトル 2">
            <a:extLst>
              <a:ext uri="{FF2B5EF4-FFF2-40B4-BE49-F238E27FC236}">
                <a16:creationId xmlns:a16="http://schemas.microsoft.com/office/drawing/2014/main" id="{32C67B73-4FDE-3A90-1CFD-8305B21E86F3}"/>
              </a:ext>
            </a:extLst>
          </p:cNvPr>
          <p:cNvSpPr>
            <a:spLocks noGrp="1"/>
          </p:cNvSpPr>
          <p:nvPr>
            <p:ph type="title"/>
          </p:nvPr>
        </p:nvSpPr>
        <p:spPr/>
        <p:txBody>
          <a:bodyPr/>
          <a:lstStyle/>
          <a:p>
            <a:r>
              <a:rPr lang="en-US" altLang="ja-JP" dirty="0"/>
              <a:t>Results of the single ion extraction simulation</a:t>
            </a:r>
            <a:endParaRPr kumimoji="1" lang="ja-JP" altLang="en-US" dirty="0"/>
          </a:p>
        </p:txBody>
      </p:sp>
      <p:sp>
        <p:nvSpPr>
          <p:cNvPr id="7" name="テキスト ボックス 6">
            <a:extLst>
              <a:ext uri="{FF2B5EF4-FFF2-40B4-BE49-F238E27FC236}">
                <a16:creationId xmlns:a16="http://schemas.microsoft.com/office/drawing/2014/main" id="{BE66BF44-DFCE-479D-F769-B8A634A68DCA}"/>
              </a:ext>
            </a:extLst>
          </p:cNvPr>
          <p:cNvSpPr txBox="1"/>
          <p:nvPr/>
        </p:nvSpPr>
        <p:spPr>
          <a:xfrm>
            <a:off x="428817" y="6248503"/>
            <a:ext cx="11334366" cy="369332"/>
          </a:xfrm>
          <a:prstGeom prst="rect">
            <a:avLst/>
          </a:prstGeom>
          <a:noFill/>
        </p:spPr>
        <p:txBody>
          <a:bodyPr wrap="square" rtlCol="0">
            <a:spAutoFit/>
          </a:bodyPr>
          <a:lstStyle/>
          <a:p>
            <a:r>
              <a:rPr kumimoji="1" lang="en-US" altLang="ja-JP" b="1" dirty="0"/>
              <a:t>S</a:t>
            </a:r>
            <a:r>
              <a:rPr lang="en-US" altLang="ja-JP" b="1" dirty="0"/>
              <a:t>low extraction scheme enables the extraction of single nitrogen ions with extremely low emittance.</a:t>
            </a:r>
            <a:endParaRPr kumimoji="1" lang="ja-JP" altLang="en-US" b="1" dirty="0"/>
          </a:p>
        </p:txBody>
      </p:sp>
      <p:sp>
        <p:nvSpPr>
          <p:cNvPr id="9" name="テキスト ボックス 8">
            <a:extLst>
              <a:ext uri="{FF2B5EF4-FFF2-40B4-BE49-F238E27FC236}">
                <a16:creationId xmlns:a16="http://schemas.microsoft.com/office/drawing/2014/main" id="{F2E8FB89-9DCB-D53A-6BC3-588AE5F85D0F}"/>
              </a:ext>
            </a:extLst>
          </p:cNvPr>
          <p:cNvSpPr txBox="1"/>
          <p:nvPr/>
        </p:nvSpPr>
        <p:spPr>
          <a:xfrm>
            <a:off x="153070" y="4464869"/>
            <a:ext cx="4594369" cy="1323439"/>
          </a:xfrm>
          <a:prstGeom prst="rect">
            <a:avLst/>
          </a:prstGeom>
          <a:noFill/>
        </p:spPr>
        <p:txBody>
          <a:bodyPr wrap="square" rtlCol="0">
            <a:spAutoFit/>
          </a:bodyPr>
          <a:lstStyle/>
          <a:p>
            <a:r>
              <a:rPr lang="en-US" altLang="ja-JP" sz="2000" dirty="0"/>
              <a:t>Projected root-mean-square emittance</a:t>
            </a:r>
          </a:p>
          <a:p>
            <a:endParaRPr kumimoji="1" lang="en-US" altLang="ja-JP" sz="2000" dirty="0"/>
          </a:p>
          <a:p>
            <a:pPr algn="ctr"/>
            <a:r>
              <a:rPr kumimoji="1" lang="en-US" altLang="ja-JP" sz="2000" dirty="0">
                <a:solidFill>
                  <a:srgbClr val="FF0000"/>
                </a:solidFill>
              </a:rPr>
              <a:t>x: 6.6</a:t>
            </a:r>
            <a:r>
              <a:rPr lang="en-US" altLang="ja-JP" sz="2000" dirty="0">
                <a:solidFill>
                  <a:srgbClr val="FF0000"/>
                </a:solidFill>
              </a:rPr>
              <a:t>×10</a:t>
            </a:r>
            <a:r>
              <a:rPr kumimoji="1" lang="en-US" altLang="ja-JP" sz="2000" baseline="30000" dirty="0">
                <a:solidFill>
                  <a:srgbClr val="FF0000"/>
                </a:solidFill>
              </a:rPr>
              <a:t>-16</a:t>
            </a:r>
            <a:r>
              <a:rPr kumimoji="1" lang="en-US" altLang="ja-JP" sz="2000" dirty="0">
                <a:solidFill>
                  <a:srgbClr val="FF0000"/>
                </a:solidFill>
              </a:rPr>
              <a:t> </a:t>
            </a:r>
            <a:r>
              <a:rPr kumimoji="1" lang="en-US" altLang="ja-JP" sz="2000" dirty="0" err="1">
                <a:solidFill>
                  <a:srgbClr val="FF0000"/>
                </a:solidFill>
              </a:rPr>
              <a:t>m</a:t>
            </a:r>
            <a:r>
              <a:rPr lang="en-US" altLang="ja-JP" sz="2000" dirty="0" err="1">
                <a:solidFill>
                  <a:srgbClr val="FF0000"/>
                </a:solidFill>
              </a:rPr>
              <a:t>·</a:t>
            </a:r>
            <a:r>
              <a:rPr kumimoji="1" lang="en-US" altLang="ja-JP" sz="2000" dirty="0" err="1">
                <a:solidFill>
                  <a:srgbClr val="FF0000"/>
                </a:solidFill>
              </a:rPr>
              <a:t>rad</a:t>
            </a:r>
            <a:endParaRPr kumimoji="1" lang="en-US" altLang="ja-JP" sz="2000" dirty="0">
              <a:solidFill>
                <a:srgbClr val="FF0000"/>
              </a:solidFill>
            </a:endParaRPr>
          </a:p>
          <a:p>
            <a:pPr algn="ctr"/>
            <a:r>
              <a:rPr lang="en-US" altLang="ja-JP" sz="2000" dirty="0">
                <a:solidFill>
                  <a:srgbClr val="FF0000"/>
                </a:solidFill>
              </a:rPr>
              <a:t>y: 5.9×10</a:t>
            </a:r>
            <a:r>
              <a:rPr lang="en-US" altLang="ja-JP" sz="2000" baseline="30000" dirty="0">
                <a:solidFill>
                  <a:srgbClr val="FF0000"/>
                </a:solidFill>
              </a:rPr>
              <a:t>-16</a:t>
            </a:r>
            <a:r>
              <a:rPr lang="en-US" altLang="ja-JP" sz="2000" dirty="0">
                <a:solidFill>
                  <a:srgbClr val="FF0000"/>
                </a:solidFill>
              </a:rPr>
              <a:t> </a:t>
            </a:r>
            <a:r>
              <a:rPr lang="en-US" altLang="ja-JP" sz="2000" dirty="0" err="1">
                <a:solidFill>
                  <a:srgbClr val="FF0000"/>
                </a:solidFill>
              </a:rPr>
              <a:t>m·rad</a:t>
            </a:r>
            <a:endParaRPr kumimoji="1" lang="ja-JP" altLang="en-US" sz="2000" dirty="0">
              <a:solidFill>
                <a:srgbClr val="FF0000"/>
              </a:solidFill>
            </a:endParaRPr>
          </a:p>
        </p:txBody>
      </p:sp>
      <p:pic>
        <p:nvPicPr>
          <p:cNvPr id="8" name="図 7">
            <a:extLst>
              <a:ext uri="{FF2B5EF4-FFF2-40B4-BE49-F238E27FC236}">
                <a16:creationId xmlns:a16="http://schemas.microsoft.com/office/drawing/2014/main" id="{020937B4-7EFC-8256-1C2E-BD8297FDB0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2036" y="3635342"/>
            <a:ext cx="7075725" cy="2594432"/>
          </a:xfrm>
          <a:prstGeom prst="rect">
            <a:avLst/>
          </a:prstGeom>
        </p:spPr>
      </p:pic>
      <p:sp>
        <p:nvSpPr>
          <p:cNvPr id="5" name="テキスト ボックス 4">
            <a:extLst>
              <a:ext uri="{FF2B5EF4-FFF2-40B4-BE49-F238E27FC236}">
                <a16:creationId xmlns:a16="http://schemas.microsoft.com/office/drawing/2014/main" id="{E04CA3EE-28C7-84F0-BB88-F826CF63759F}"/>
              </a:ext>
            </a:extLst>
          </p:cNvPr>
          <p:cNvSpPr txBox="1"/>
          <p:nvPr/>
        </p:nvSpPr>
        <p:spPr>
          <a:xfrm>
            <a:off x="153070" y="3909516"/>
            <a:ext cx="3670300" cy="400110"/>
          </a:xfrm>
          <a:prstGeom prst="rect">
            <a:avLst/>
          </a:prstGeom>
          <a:noFill/>
        </p:spPr>
        <p:txBody>
          <a:bodyPr wrap="square" rtlCol="0">
            <a:spAutoFit/>
          </a:bodyPr>
          <a:lstStyle/>
          <a:p>
            <a:r>
              <a:rPr kumimoji="1" lang="en-US" altLang="ja-JP" sz="2000" u="sng" dirty="0"/>
              <a:t>Distribution at the detector</a:t>
            </a:r>
            <a:endParaRPr kumimoji="1" lang="ja-JP" altLang="en-US" sz="2000" u="sng" dirty="0"/>
          </a:p>
        </p:txBody>
      </p:sp>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61F5DDDD-5B28-F653-E24E-3DAA51ABF7C5}"/>
                  </a:ext>
                </a:extLst>
              </p:cNvPr>
              <p:cNvSpPr txBox="1"/>
              <p:nvPr/>
            </p:nvSpPr>
            <p:spPr>
              <a:xfrm>
                <a:off x="8364627" y="1374866"/>
                <a:ext cx="1270591"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smtClean="0">
                              <a:latin typeface="Cambria Math" panose="02040503050406030204" pitchFamily="18" charset="0"/>
                            </a:rPr>
                          </m:ctrlPr>
                        </m:sSupPr>
                        <m:e>
                          <m:r>
                            <a:rPr lang="en-US" altLang="ja-JP" i="1">
                              <a:latin typeface="Cambria Math" panose="02040503050406030204" pitchFamily="18" charset="0"/>
                            </a:rPr>
                            <m:t> </m:t>
                          </m:r>
                        </m:e>
                        <m:sup>
                          <m:r>
                            <a:rPr lang="en-US" altLang="ja-JP" i="1">
                              <a:latin typeface="Cambria Math" panose="02040503050406030204" pitchFamily="18" charset="0"/>
                            </a:rPr>
                            <m:t>40</m:t>
                          </m:r>
                        </m:sup>
                      </m:sSup>
                      <m:sSup>
                        <m:sSupPr>
                          <m:ctrlPr>
                            <a:rPr lang="en-US" altLang="ja-JP" i="1">
                              <a:latin typeface="Cambria Math" panose="02040503050406030204" pitchFamily="18" charset="0"/>
                            </a:rPr>
                          </m:ctrlPr>
                        </m:sSupPr>
                        <m:e>
                          <m:r>
                            <m:rPr>
                              <m:sty m:val="p"/>
                            </m:rPr>
                            <a:rPr lang="en-US" altLang="ja-JP">
                              <a:latin typeface="Cambria Math" panose="02040503050406030204" pitchFamily="18" charset="0"/>
                            </a:rPr>
                            <m:t>Ca</m:t>
                          </m:r>
                        </m:e>
                        <m:sup>
                          <m:r>
                            <a:rPr lang="en-US" altLang="ja-JP" i="1">
                              <a:latin typeface="Cambria Math" panose="02040503050406030204" pitchFamily="18" charset="0"/>
                            </a:rPr>
                            <m:t>+</m:t>
                          </m:r>
                        </m:sup>
                      </m:sSup>
                    </m:oMath>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 </m:t>
                          </m:r>
                        </m:e>
                        <m:sup>
                          <m:r>
                            <a:rPr lang="en-US" altLang="ja-JP" i="1">
                              <a:latin typeface="Cambria Math" panose="02040503050406030204" pitchFamily="18" charset="0"/>
                            </a:rPr>
                            <m:t>14</m:t>
                          </m:r>
                        </m:sup>
                      </m:sSup>
                      <m:sSubSup>
                        <m:sSubSupPr>
                          <m:ctrlPr>
                            <a:rPr lang="en-US" altLang="ja-JP" b="0" i="1" smtClean="0">
                              <a:latin typeface="Cambria Math" panose="02040503050406030204" pitchFamily="18" charset="0"/>
                            </a:rPr>
                          </m:ctrlPr>
                        </m:sSubSupPr>
                        <m:e>
                          <m:r>
                            <m:rPr>
                              <m:sty m:val="p"/>
                            </m:rPr>
                            <a:rPr lang="en-US" altLang="ja-JP" i="1">
                              <a:latin typeface="Cambria Math" panose="02040503050406030204" pitchFamily="18" charset="0"/>
                            </a:rPr>
                            <m:t>N</m:t>
                          </m:r>
                        </m:e>
                        <m:sub>
                          <m:r>
                            <a:rPr lang="en-US" altLang="ja-JP" b="0" i="1" smtClean="0">
                              <a:latin typeface="Cambria Math" panose="02040503050406030204" pitchFamily="18" charset="0"/>
                            </a:rPr>
                            <m:t>2</m:t>
                          </m:r>
                        </m:sub>
                        <m:sup>
                          <m:r>
                            <a:rPr lang="en-US" altLang="ja-JP" i="1">
                              <a:latin typeface="Cambria Math" panose="02040503050406030204" pitchFamily="18" charset="0"/>
                            </a:rPr>
                            <m:t>+</m:t>
                          </m:r>
                        </m:sup>
                      </m:sSubSup>
                    </m:oMath>
                  </m:oMathPara>
                </a14:m>
                <a:endParaRPr lang="en-US" altLang="ja-JP" dirty="0"/>
              </a:p>
            </p:txBody>
          </p:sp>
        </mc:Choice>
        <mc:Fallback xmlns="">
          <p:sp>
            <p:nvSpPr>
              <p:cNvPr id="14" name="テキスト ボックス 13">
                <a:extLst>
                  <a:ext uri="{FF2B5EF4-FFF2-40B4-BE49-F238E27FC236}">
                    <a16:creationId xmlns:a16="http://schemas.microsoft.com/office/drawing/2014/main" id="{61F5DDDD-5B28-F653-E24E-3DAA51ABF7C5}"/>
                  </a:ext>
                </a:extLst>
              </p:cNvPr>
              <p:cNvSpPr txBox="1">
                <a:spLocks noRot="1" noChangeAspect="1" noMove="1" noResize="1" noEditPoints="1" noAdjustHandles="1" noChangeArrowheads="1" noChangeShapeType="1" noTextEdit="1"/>
              </p:cNvSpPr>
              <p:nvPr/>
            </p:nvSpPr>
            <p:spPr>
              <a:xfrm>
                <a:off x="8364627" y="1374866"/>
                <a:ext cx="1270591" cy="646331"/>
              </a:xfrm>
              <a:prstGeom prst="rect">
                <a:avLst/>
              </a:prstGeom>
              <a:blipFill>
                <a:blip r:embed="rId5"/>
                <a:stretch>
                  <a:fillRect b="-943"/>
                </a:stretch>
              </a:blipFill>
            </p:spPr>
            <p:txBody>
              <a:bodyPr/>
              <a:lstStyle/>
              <a:p>
                <a:r>
                  <a:rPr lang="ja-JP" altLang="en-US">
                    <a:noFill/>
                  </a:rPr>
                  <a:t> </a:t>
                </a:r>
              </a:p>
            </p:txBody>
          </p:sp>
        </mc:Fallback>
      </mc:AlternateContent>
      <p:sp>
        <p:nvSpPr>
          <p:cNvPr id="15" name="楕円 14">
            <a:extLst>
              <a:ext uri="{FF2B5EF4-FFF2-40B4-BE49-F238E27FC236}">
                <a16:creationId xmlns:a16="http://schemas.microsoft.com/office/drawing/2014/main" id="{8498D6E3-67C9-9097-80D0-01AF12EFE755}"/>
              </a:ext>
            </a:extLst>
          </p:cNvPr>
          <p:cNvSpPr/>
          <p:nvPr/>
        </p:nvSpPr>
        <p:spPr>
          <a:xfrm>
            <a:off x="8492003" y="1781363"/>
            <a:ext cx="108968" cy="108968"/>
          </a:xfrm>
          <a:prstGeom prst="ellipse">
            <a:avLst/>
          </a:prstGeom>
          <a:solidFill>
            <a:srgbClr val="010DFF"/>
          </a:solidFill>
          <a:ln>
            <a:solidFill>
              <a:srgbClr val="010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楕円 15">
            <a:extLst>
              <a:ext uri="{FF2B5EF4-FFF2-40B4-BE49-F238E27FC236}">
                <a16:creationId xmlns:a16="http://schemas.microsoft.com/office/drawing/2014/main" id="{55F8A672-38EA-84F6-B442-8DB1BD4B2B1A}"/>
              </a:ext>
            </a:extLst>
          </p:cNvPr>
          <p:cNvSpPr/>
          <p:nvPr/>
        </p:nvSpPr>
        <p:spPr>
          <a:xfrm>
            <a:off x="8492003" y="1510233"/>
            <a:ext cx="108968" cy="10896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7" name="四角形: 角を丸くする 16">
            <a:extLst>
              <a:ext uri="{FF2B5EF4-FFF2-40B4-BE49-F238E27FC236}">
                <a16:creationId xmlns:a16="http://schemas.microsoft.com/office/drawing/2014/main" id="{62FA6DE4-C757-8073-3688-BFBE20D502E7}"/>
              </a:ext>
            </a:extLst>
          </p:cNvPr>
          <p:cNvSpPr/>
          <p:nvPr/>
        </p:nvSpPr>
        <p:spPr>
          <a:xfrm>
            <a:off x="8303203" y="1374866"/>
            <a:ext cx="1114046" cy="64633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a:extLst>
              <a:ext uri="{FF2B5EF4-FFF2-40B4-BE49-F238E27FC236}">
                <a16:creationId xmlns:a16="http://schemas.microsoft.com/office/drawing/2014/main" id="{C7BB7E82-B436-C3D2-D9CA-0C20BB97A3ED}"/>
              </a:ext>
            </a:extLst>
          </p:cNvPr>
          <p:cNvSpPr/>
          <p:nvPr/>
        </p:nvSpPr>
        <p:spPr>
          <a:xfrm>
            <a:off x="292100" y="6187079"/>
            <a:ext cx="11164205" cy="533920"/>
          </a:xfrm>
          <a:prstGeom prst="rect">
            <a:avLst/>
          </a:prstGeom>
          <a:noFill/>
          <a:ln w="63500" cmpd="dbl">
            <a:solidFill>
              <a:schemeClr val="accent6"/>
            </a:solidFill>
            <a:prstDash val="solid"/>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p>
        </p:txBody>
      </p:sp>
      <p:pic>
        <p:nvPicPr>
          <p:cNvPr id="12" name="図 11">
            <a:extLst>
              <a:ext uri="{FF2B5EF4-FFF2-40B4-BE49-F238E27FC236}">
                <a16:creationId xmlns:a16="http://schemas.microsoft.com/office/drawing/2014/main" id="{319054FF-69AA-2AB0-BA28-52564199BAA8}"/>
              </a:ext>
            </a:extLst>
          </p:cNvPr>
          <p:cNvPicPr>
            <a:picLocks noChangeAspect="1"/>
          </p:cNvPicPr>
          <p:nvPr/>
        </p:nvPicPr>
        <p:blipFill>
          <a:blip r:embed="rId6">
            <a:extLst>
              <a:ext uri="{28A0092B-C50C-407E-A947-70E740481C1C}">
                <a14:useLocalDpi xmlns:a14="http://schemas.microsoft.com/office/drawing/2010/main" val="0"/>
              </a:ext>
            </a:extLst>
          </a:blip>
          <a:srcRect l="30239" t="51585" r="8024"/>
          <a:stretch>
            <a:fillRect/>
          </a:stretch>
        </p:blipFill>
        <p:spPr>
          <a:xfrm>
            <a:off x="2359139" y="1178110"/>
            <a:ext cx="5880376" cy="2305774"/>
          </a:xfrm>
          <a:prstGeom prst="rect">
            <a:avLst/>
          </a:prstGeom>
        </p:spPr>
      </p:pic>
      <p:sp>
        <p:nvSpPr>
          <p:cNvPr id="4" name="正方形/長方形 3">
            <a:extLst>
              <a:ext uri="{FF2B5EF4-FFF2-40B4-BE49-F238E27FC236}">
                <a16:creationId xmlns:a16="http://schemas.microsoft.com/office/drawing/2014/main" id="{24E8B029-5493-4943-33B9-E8A18A47CC1B}"/>
              </a:ext>
            </a:extLst>
          </p:cNvPr>
          <p:cNvSpPr/>
          <p:nvPr/>
        </p:nvSpPr>
        <p:spPr>
          <a:xfrm>
            <a:off x="2326883" y="3039220"/>
            <a:ext cx="275422" cy="253388"/>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3262825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7538783F-8EF8-FE47-D4CE-22B0C67695B7}"/>
              </a:ext>
            </a:extLst>
          </p:cNvPr>
          <p:cNvSpPr>
            <a:spLocks noGrp="1"/>
          </p:cNvSpPr>
          <p:nvPr>
            <p:ph type="title"/>
          </p:nvPr>
        </p:nvSpPr>
        <p:spPr/>
        <p:txBody>
          <a:bodyPr/>
          <a:lstStyle/>
          <a:p>
            <a:r>
              <a:rPr lang="en-US" altLang="ja-JP" dirty="0"/>
              <a:t>Experiment</a:t>
            </a:r>
            <a:endParaRPr lang="ja-JP" altLang="en-US" dirty="0"/>
          </a:p>
        </p:txBody>
      </p:sp>
      <p:sp>
        <p:nvSpPr>
          <p:cNvPr id="5" name="テキスト プレースホルダー 4">
            <a:extLst>
              <a:ext uri="{FF2B5EF4-FFF2-40B4-BE49-F238E27FC236}">
                <a16:creationId xmlns:a16="http://schemas.microsoft.com/office/drawing/2014/main" id="{0CADCD3E-56F4-D19D-CCC7-C9CB84AED544}"/>
              </a:ext>
            </a:extLst>
          </p:cNvPr>
          <p:cNvSpPr>
            <a:spLocks noGrp="1"/>
          </p:cNvSpPr>
          <p:nvPr>
            <p:ph type="body" idx="1"/>
          </p:nvPr>
        </p:nvSpPr>
        <p:spPr/>
        <p:txBody>
          <a:bodyPr/>
          <a:lstStyle/>
          <a:p>
            <a:endParaRPr lang="ja-JP" altLang="en-US"/>
          </a:p>
        </p:txBody>
      </p:sp>
      <p:sp>
        <p:nvSpPr>
          <p:cNvPr id="2" name="スライド番号プレースホルダー 1">
            <a:extLst>
              <a:ext uri="{FF2B5EF4-FFF2-40B4-BE49-F238E27FC236}">
                <a16:creationId xmlns:a16="http://schemas.microsoft.com/office/drawing/2014/main" id="{949CFB85-7250-B578-0EE2-C401D6E79CF7}"/>
              </a:ext>
            </a:extLst>
          </p:cNvPr>
          <p:cNvSpPr>
            <a:spLocks noGrp="1"/>
          </p:cNvSpPr>
          <p:nvPr>
            <p:ph type="sldNum" sz="quarter" idx="12"/>
          </p:nvPr>
        </p:nvSpPr>
        <p:spPr/>
        <p:txBody>
          <a:bodyPr/>
          <a:lstStyle/>
          <a:p>
            <a:fld id="{60CA9DAF-0948-482F-A4AE-7B4357C53237}" type="slidenum">
              <a:rPr kumimoji="1" lang="ja-JP" altLang="en-US" smtClean="0"/>
              <a:t>16</a:t>
            </a:fld>
            <a:endParaRPr kumimoji="1" lang="ja-JP" altLang="en-US"/>
          </a:p>
        </p:txBody>
      </p:sp>
    </p:spTree>
    <p:extLst>
      <p:ext uri="{BB962C8B-B14F-4D97-AF65-F5344CB8AC3E}">
        <p14:creationId xmlns:p14="http://schemas.microsoft.com/office/powerpoint/2010/main" val="41592196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F8592D6E-59C3-E1B0-0507-A73C5A92C595}"/>
              </a:ext>
            </a:extLst>
          </p:cNvPr>
          <p:cNvSpPr>
            <a:spLocks noGrp="1"/>
          </p:cNvSpPr>
          <p:nvPr>
            <p:ph type="sldNum" sz="quarter" idx="12"/>
          </p:nvPr>
        </p:nvSpPr>
        <p:spPr/>
        <p:txBody>
          <a:bodyPr/>
          <a:lstStyle/>
          <a:p>
            <a:fld id="{60CA9DAF-0948-482F-A4AE-7B4357C53237}" type="slidenum">
              <a:rPr kumimoji="1" lang="ja-JP" altLang="en-US" smtClean="0"/>
              <a:t>17</a:t>
            </a:fld>
            <a:endParaRPr kumimoji="1" lang="ja-JP" altLang="en-US"/>
          </a:p>
        </p:txBody>
      </p:sp>
      <p:sp>
        <p:nvSpPr>
          <p:cNvPr id="3" name="タイトル 2">
            <a:extLst>
              <a:ext uri="{FF2B5EF4-FFF2-40B4-BE49-F238E27FC236}">
                <a16:creationId xmlns:a16="http://schemas.microsoft.com/office/drawing/2014/main" id="{597BBD20-8DC1-AB40-9C4E-223656B6994E}"/>
              </a:ext>
            </a:extLst>
          </p:cNvPr>
          <p:cNvSpPr>
            <a:spLocks noGrp="1"/>
          </p:cNvSpPr>
          <p:nvPr>
            <p:ph type="title"/>
          </p:nvPr>
        </p:nvSpPr>
        <p:spPr/>
        <p:txBody>
          <a:bodyPr/>
          <a:lstStyle/>
          <a:p>
            <a:r>
              <a:rPr lang="en-US" altLang="ja-JP" dirty="0"/>
              <a:t>Overview of experimental system</a:t>
            </a:r>
            <a:endParaRPr kumimoji="1" lang="ja-JP" altLang="en-US" dirty="0"/>
          </a:p>
        </p:txBody>
      </p:sp>
      <p:pic>
        <p:nvPicPr>
          <p:cNvPr id="4" name="図 3">
            <a:extLst>
              <a:ext uri="{FF2B5EF4-FFF2-40B4-BE49-F238E27FC236}">
                <a16:creationId xmlns:a16="http://schemas.microsoft.com/office/drawing/2014/main" id="{A2450023-54ED-FE18-BF2B-C8902682C1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2653" y="1560911"/>
            <a:ext cx="6393924" cy="4795443"/>
          </a:xfrm>
          <a:prstGeom prst="rect">
            <a:avLst/>
          </a:prstGeom>
        </p:spPr>
      </p:pic>
      <p:sp>
        <p:nvSpPr>
          <p:cNvPr id="5" name="テキスト ボックス 4">
            <a:extLst>
              <a:ext uri="{FF2B5EF4-FFF2-40B4-BE49-F238E27FC236}">
                <a16:creationId xmlns:a16="http://schemas.microsoft.com/office/drawing/2014/main" id="{65090D98-4DF6-3347-E568-98929E575EB2}"/>
              </a:ext>
            </a:extLst>
          </p:cNvPr>
          <p:cNvSpPr txBox="1"/>
          <p:nvPr/>
        </p:nvSpPr>
        <p:spPr>
          <a:xfrm>
            <a:off x="507046" y="2851719"/>
            <a:ext cx="1717931" cy="400110"/>
          </a:xfrm>
          <a:prstGeom prst="rect">
            <a:avLst/>
          </a:prstGeom>
          <a:noFill/>
        </p:spPr>
        <p:txBody>
          <a:bodyPr wrap="square" rtlCol="0">
            <a:spAutoFit/>
          </a:bodyPr>
          <a:lstStyle/>
          <a:p>
            <a:r>
              <a:rPr lang="en-US" altLang="ja-JP" sz="2000" dirty="0"/>
              <a:t>L</a:t>
            </a:r>
            <a:r>
              <a:rPr kumimoji="1" lang="en-US" altLang="ja-JP" sz="2000" dirty="0"/>
              <a:t>aser diodes</a:t>
            </a:r>
            <a:endParaRPr kumimoji="1" lang="ja-JP" altLang="en-US" sz="2000" dirty="0"/>
          </a:p>
        </p:txBody>
      </p:sp>
      <p:sp>
        <p:nvSpPr>
          <p:cNvPr id="6" name="テキスト ボックス 5">
            <a:extLst>
              <a:ext uri="{FF2B5EF4-FFF2-40B4-BE49-F238E27FC236}">
                <a16:creationId xmlns:a16="http://schemas.microsoft.com/office/drawing/2014/main" id="{7A74ABAF-B236-51E1-7401-02C4BA92C1A8}"/>
              </a:ext>
            </a:extLst>
          </p:cNvPr>
          <p:cNvSpPr txBox="1"/>
          <p:nvPr/>
        </p:nvSpPr>
        <p:spPr>
          <a:xfrm>
            <a:off x="9204121" y="2324242"/>
            <a:ext cx="2371170" cy="400110"/>
          </a:xfrm>
          <a:prstGeom prst="rect">
            <a:avLst/>
          </a:prstGeom>
          <a:noFill/>
        </p:spPr>
        <p:txBody>
          <a:bodyPr wrap="square" rtlCol="0">
            <a:spAutoFit/>
          </a:bodyPr>
          <a:lstStyle/>
          <a:p>
            <a:r>
              <a:rPr kumimoji="1" lang="en-US" altLang="ja-JP" sz="2000" dirty="0"/>
              <a:t>Vacuum chamber</a:t>
            </a:r>
            <a:endParaRPr kumimoji="1" lang="ja-JP" altLang="en-US" sz="2000" dirty="0"/>
          </a:p>
        </p:txBody>
      </p:sp>
      <p:sp>
        <p:nvSpPr>
          <p:cNvPr id="7" name="テキスト ボックス 6">
            <a:extLst>
              <a:ext uri="{FF2B5EF4-FFF2-40B4-BE49-F238E27FC236}">
                <a16:creationId xmlns:a16="http://schemas.microsoft.com/office/drawing/2014/main" id="{FD3C0532-6174-2E89-DE97-CBEF24E88CA0}"/>
              </a:ext>
            </a:extLst>
          </p:cNvPr>
          <p:cNvSpPr txBox="1"/>
          <p:nvPr/>
        </p:nvSpPr>
        <p:spPr>
          <a:xfrm>
            <a:off x="9204121" y="4207400"/>
            <a:ext cx="1876357" cy="400110"/>
          </a:xfrm>
          <a:prstGeom prst="rect">
            <a:avLst/>
          </a:prstGeom>
          <a:noFill/>
        </p:spPr>
        <p:txBody>
          <a:bodyPr wrap="square" rtlCol="0">
            <a:spAutoFit/>
          </a:bodyPr>
          <a:lstStyle/>
          <a:p>
            <a:r>
              <a:rPr lang="en-US" altLang="ja-JP" sz="2000" dirty="0"/>
              <a:t>CCD camera</a:t>
            </a:r>
            <a:endParaRPr kumimoji="1" lang="ja-JP" altLang="en-US" sz="2000" dirty="0"/>
          </a:p>
        </p:txBody>
      </p:sp>
      <p:cxnSp>
        <p:nvCxnSpPr>
          <p:cNvPr id="8" name="直線コネクタ 7">
            <a:extLst>
              <a:ext uri="{FF2B5EF4-FFF2-40B4-BE49-F238E27FC236}">
                <a16:creationId xmlns:a16="http://schemas.microsoft.com/office/drawing/2014/main" id="{F1A1B563-3334-0B98-190F-0C0DD50491B8}"/>
              </a:ext>
            </a:extLst>
          </p:cNvPr>
          <p:cNvCxnSpPr>
            <a:cxnSpLocks/>
          </p:cNvCxnSpPr>
          <p:nvPr/>
        </p:nvCxnSpPr>
        <p:spPr>
          <a:xfrm>
            <a:off x="2075987" y="3051774"/>
            <a:ext cx="2852401" cy="332214"/>
          </a:xfrm>
          <a:prstGeom prst="line">
            <a:avLst/>
          </a:prstGeom>
          <a:ln w="5715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9" name="直線コネクタ 8">
            <a:extLst>
              <a:ext uri="{FF2B5EF4-FFF2-40B4-BE49-F238E27FC236}">
                <a16:creationId xmlns:a16="http://schemas.microsoft.com/office/drawing/2014/main" id="{523F438E-150E-459B-F206-9A4DC21E2BF7}"/>
              </a:ext>
            </a:extLst>
          </p:cNvPr>
          <p:cNvCxnSpPr>
            <a:cxnSpLocks/>
          </p:cNvCxnSpPr>
          <p:nvPr/>
        </p:nvCxnSpPr>
        <p:spPr>
          <a:xfrm>
            <a:off x="2075987" y="3051774"/>
            <a:ext cx="2394725" cy="385808"/>
          </a:xfrm>
          <a:prstGeom prst="line">
            <a:avLst/>
          </a:prstGeom>
          <a:ln w="5715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10" name="直線コネクタ 9">
            <a:extLst>
              <a:ext uri="{FF2B5EF4-FFF2-40B4-BE49-F238E27FC236}">
                <a16:creationId xmlns:a16="http://schemas.microsoft.com/office/drawing/2014/main" id="{33CFBAC2-D3E8-B0DC-C381-2901D24A7AE1}"/>
              </a:ext>
            </a:extLst>
          </p:cNvPr>
          <p:cNvCxnSpPr>
            <a:cxnSpLocks/>
          </p:cNvCxnSpPr>
          <p:nvPr/>
        </p:nvCxnSpPr>
        <p:spPr>
          <a:xfrm flipH="1">
            <a:off x="7010400" y="2530784"/>
            <a:ext cx="2196370" cy="906798"/>
          </a:xfrm>
          <a:prstGeom prst="line">
            <a:avLst/>
          </a:prstGeom>
          <a:ln w="5715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11" name="直線コネクタ 10">
            <a:extLst>
              <a:ext uri="{FF2B5EF4-FFF2-40B4-BE49-F238E27FC236}">
                <a16:creationId xmlns:a16="http://schemas.microsoft.com/office/drawing/2014/main" id="{6FA0331F-9AE0-9403-B92F-367106CF1651}"/>
              </a:ext>
            </a:extLst>
          </p:cNvPr>
          <p:cNvCxnSpPr>
            <a:cxnSpLocks/>
          </p:cNvCxnSpPr>
          <p:nvPr/>
        </p:nvCxnSpPr>
        <p:spPr>
          <a:xfrm flipV="1">
            <a:off x="8623300" y="4407455"/>
            <a:ext cx="580821" cy="435508"/>
          </a:xfrm>
          <a:prstGeom prst="line">
            <a:avLst/>
          </a:prstGeom>
          <a:ln w="5715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12" name="直線コネクタ 11">
            <a:extLst>
              <a:ext uri="{FF2B5EF4-FFF2-40B4-BE49-F238E27FC236}">
                <a16:creationId xmlns:a16="http://schemas.microsoft.com/office/drawing/2014/main" id="{2A85CD82-B42C-DCAD-C29C-48522A963AB4}"/>
              </a:ext>
            </a:extLst>
          </p:cNvPr>
          <p:cNvCxnSpPr>
            <a:cxnSpLocks/>
          </p:cNvCxnSpPr>
          <p:nvPr/>
        </p:nvCxnSpPr>
        <p:spPr>
          <a:xfrm flipV="1">
            <a:off x="6895373" y="3572486"/>
            <a:ext cx="2308748" cy="93442"/>
          </a:xfrm>
          <a:prstGeom prst="line">
            <a:avLst/>
          </a:prstGeom>
          <a:ln w="57150">
            <a:solidFill>
              <a:srgbClr val="FF0000"/>
            </a:solidFill>
          </a:ln>
        </p:spPr>
        <p:style>
          <a:lnRef idx="3">
            <a:schemeClr val="accent6"/>
          </a:lnRef>
          <a:fillRef idx="0">
            <a:schemeClr val="accent6"/>
          </a:fillRef>
          <a:effectRef idx="2">
            <a:schemeClr val="accent6"/>
          </a:effectRef>
          <a:fontRef idx="minor">
            <a:schemeClr val="tx1"/>
          </a:fontRef>
        </p:style>
      </p:cxnSp>
      <p:sp>
        <p:nvSpPr>
          <p:cNvPr id="13" name="テキスト ボックス 12">
            <a:extLst>
              <a:ext uri="{FF2B5EF4-FFF2-40B4-BE49-F238E27FC236}">
                <a16:creationId xmlns:a16="http://schemas.microsoft.com/office/drawing/2014/main" id="{C5005894-5061-0272-858F-827607C15720}"/>
              </a:ext>
            </a:extLst>
          </p:cNvPr>
          <p:cNvSpPr txBox="1"/>
          <p:nvPr/>
        </p:nvSpPr>
        <p:spPr>
          <a:xfrm>
            <a:off x="9204121" y="3432592"/>
            <a:ext cx="2375726" cy="400110"/>
          </a:xfrm>
          <a:prstGeom prst="rect">
            <a:avLst/>
          </a:prstGeom>
          <a:noFill/>
        </p:spPr>
        <p:txBody>
          <a:bodyPr wrap="square" rtlCol="0">
            <a:spAutoFit/>
          </a:bodyPr>
          <a:lstStyle/>
          <a:p>
            <a:r>
              <a:rPr kumimoji="1" lang="en-US" altLang="ja-JP" sz="2000" dirty="0"/>
              <a:t>Variable leak valve</a:t>
            </a:r>
            <a:endParaRPr kumimoji="1" lang="ja-JP" altLang="en-US" sz="2000" dirty="0"/>
          </a:p>
        </p:txBody>
      </p:sp>
    </p:spTree>
    <p:extLst>
      <p:ext uri="{BB962C8B-B14F-4D97-AF65-F5344CB8AC3E}">
        <p14:creationId xmlns:p14="http://schemas.microsoft.com/office/powerpoint/2010/main" val="35081114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0125D64D-4BA5-288B-6C6A-43076F20FF97}"/>
              </a:ext>
            </a:extLst>
          </p:cNvPr>
          <p:cNvSpPr>
            <a:spLocks noGrp="1"/>
          </p:cNvSpPr>
          <p:nvPr>
            <p:ph type="sldNum" sz="quarter" idx="12"/>
          </p:nvPr>
        </p:nvSpPr>
        <p:spPr/>
        <p:txBody>
          <a:bodyPr/>
          <a:lstStyle/>
          <a:p>
            <a:fld id="{35248B40-ED26-4C66-8571-3E712A94D57C}" type="slidenum">
              <a:rPr kumimoji="1" lang="ja-JP" altLang="en-US" smtClean="0"/>
              <a:t>18</a:t>
            </a:fld>
            <a:endParaRPr kumimoji="1" lang="ja-JP" altLang="en-US"/>
          </a:p>
        </p:txBody>
      </p:sp>
      <p:sp>
        <p:nvSpPr>
          <p:cNvPr id="3" name="タイトル 2">
            <a:extLst>
              <a:ext uri="{FF2B5EF4-FFF2-40B4-BE49-F238E27FC236}">
                <a16:creationId xmlns:a16="http://schemas.microsoft.com/office/drawing/2014/main" id="{EFF27986-4BFB-C20E-5E77-653016585C17}"/>
              </a:ext>
            </a:extLst>
          </p:cNvPr>
          <p:cNvSpPr>
            <a:spLocks noGrp="1"/>
          </p:cNvSpPr>
          <p:nvPr>
            <p:ph type="title"/>
          </p:nvPr>
        </p:nvSpPr>
        <p:spPr/>
        <p:txBody>
          <a:bodyPr/>
          <a:lstStyle/>
          <a:p>
            <a:r>
              <a:rPr lang="en-US" altLang="ja-JP" dirty="0"/>
              <a:t>Inside the chamber</a:t>
            </a:r>
            <a:endParaRPr kumimoji="1" lang="ja-JP" altLang="en-US" dirty="0"/>
          </a:p>
        </p:txBody>
      </p:sp>
      <p:sp>
        <p:nvSpPr>
          <p:cNvPr id="5" name="テキスト ボックス 4">
            <a:extLst>
              <a:ext uri="{FF2B5EF4-FFF2-40B4-BE49-F238E27FC236}">
                <a16:creationId xmlns:a16="http://schemas.microsoft.com/office/drawing/2014/main" id="{833D4655-72CE-416B-C888-44F3CE8081CB}"/>
              </a:ext>
            </a:extLst>
          </p:cNvPr>
          <p:cNvSpPr txBox="1"/>
          <p:nvPr/>
        </p:nvSpPr>
        <p:spPr>
          <a:xfrm>
            <a:off x="8568161" y="5838466"/>
            <a:ext cx="2811036" cy="400110"/>
          </a:xfrm>
          <a:prstGeom prst="rect">
            <a:avLst/>
          </a:prstGeom>
          <a:noFill/>
        </p:spPr>
        <p:txBody>
          <a:bodyPr wrap="square" rtlCol="0">
            <a:spAutoFit/>
          </a:bodyPr>
          <a:lstStyle/>
          <a:p>
            <a:pPr algn="ctr"/>
            <a:r>
              <a:rPr lang="en-US" altLang="ja-JP" sz="2000" b="1" dirty="0">
                <a:latin typeface="游ゴシック" panose="020B0400000000000000" pitchFamily="50" charset="-128"/>
                <a:ea typeface="游ゴシック" panose="020B0400000000000000" pitchFamily="50" charset="-128"/>
              </a:rPr>
              <a:t>LPT</a:t>
            </a:r>
          </a:p>
        </p:txBody>
      </p:sp>
      <p:grpSp>
        <p:nvGrpSpPr>
          <p:cNvPr id="11" name="グループ化 10">
            <a:extLst>
              <a:ext uri="{FF2B5EF4-FFF2-40B4-BE49-F238E27FC236}">
                <a16:creationId xmlns:a16="http://schemas.microsoft.com/office/drawing/2014/main" id="{582A26D6-A6E0-1765-D853-E7C1EB25AD53}"/>
              </a:ext>
            </a:extLst>
          </p:cNvPr>
          <p:cNvGrpSpPr/>
          <p:nvPr/>
        </p:nvGrpSpPr>
        <p:grpSpPr>
          <a:xfrm>
            <a:off x="1755113" y="1492833"/>
            <a:ext cx="6212887" cy="4476397"/>
            <a:chOff x="6118860" y="1713063"/>
            <a:chExt cx="5229702" cy="3768011"/>
          </a:xfrm>
        </p:grpSpPr>
        <p:pic>
          <p:nvPicPr>
            <p:cNvPr id="4" name="図 3">
              <a:extLst>
                <a:ext uri="{FF2B5EF4-FFF2-40B4-BE49-F238E27FC236}">
                  <a16:creationId xmlns:a16="http://schemas.microsoft.com/office/drawing/2014/main" id="{FD2FDDAF-E528-2474-05E3-2F85D8B0638B}"/>
                </a:ext>
              </a:extLst>
            </p:cNvPr>
            <p:cNvPicPr>
              <a:picLocks noChangeAspect="1"/>
            </p:cNvPicPr>
            <p:nvPr/>
          </p:nvPicPr>
          <p:blipFill rotWithShape="1">
            <a:blip r:embed="rId3">
              <a:extLst>
                <a:ext uri="{28A0092B-C50C-407E-A947-70E740481C1C}">
                  <a14:useLocalDpi xmlns:a14="http://schemas.microsoft.com/office/drawing/2010/main" val="0"/>
                </a:ext>
              </a:extLst>
            </a:blip>
            <a:srcRect l="16834" t="13273" r="7096" b="13522"/>
            <a:stretch/>
          </p:blipFill>
          <p:spPr>
            <a:xfrm>
              <a:off x="6128039" y="1713063"/>
              <a:ext cx="5220523" cy="3768011"/>
            </a:xfrm>
            <a:prstGeom prst="rect">
              <a:avLst/>
            </a:prstGeom>
          </p:spPr>
        </p:pic>
        <p:cxnSp>
          <p:nvCxnSpPr>
            <p:cNvPr id="13" name="直線コネクタ 12">
              <a:extLst>
                <a:ext uri="{FF2B5EF4-FFF2-40B4-BE49-F238E27FC236}">
                  <a16:creationId xmlns:a16="http://schemas.microsoft.com/office/drawing/2014/main" id="{F2666659-5994-5AA8-BF47-6F0656D9731F}"/>
                </a:ext>
              </a:extLst>
            </p:cNvPr>
            <p:cNvCxnSpPr>
              <a:cxnSpLocks/>
            </p:cNvCxnSpPr>
            <p:nvPr/>
          </p:nvCxnSpPr>
          <p:spPr>
            <a:xfrm flipV="1">
              <a:off x="6118860" y="3425885"/>
              <a:ext cx="2639887" cy="1499506"/>
            </a:xfrm>
            <a:prstGeom prst="line">
              <a:avLst/>
            </a:prstGeom>
            <a:ln w="38100">
              <a:solidFill>
                <a:schemeClr val="accent4">
                  <a:lumMod val="40000"/>
                  <a:lumOff val="60000"/>
                </a:schemeClr>
              </a:solidFill>
            </a:ln>
          </p:spPr>
          <p:style>
            <a:lnRef idx="3">
              <a:schemeClr val="accent4"/>
            </a:lnRef>
            <a:fillRef idx="0">
              <a:schemeClr val="accent4"/>
            </a:fillRef>
            <a:effectRef idx="2">
              <a:schemeClr val="accent4"/>
            </a:effectRef>
            <a:fontRef idx="minor">
              <a:schemeClr val="tx1"/>
            </a:fontRef>
          </p:style>
        </p:cxnSp>
        <p:sp>
          <p:nvSpPr>
            <p:cNvPr id="14" name="二等辺三角形 13">
              <a:extLst>
                <a:ext uri="{FF2B5EF4-FFF2-40B4-BE49-F238E27FC236}">
                  <a16:creationId xmlns:a16="http://schemas.microsoft.com/office/drawing/2014/main" id="{3F084BE7-404B-8F7B-4E19-78D1845E5C5B}"/>
                </a:ext>
              </a:extLst>
            </p:cNvPr>
            <p:cNvSpPr/>
            <p:nvPr/>
          </p:nvSpPr>
          <p:spPr>
            <a:xfrm rot="3600000">
              <a:off x="6428382" y="4563168"/>
              <a:ext cx="280775" cy="204459"/>
            </a:xfrm>
            <a:prstGeom prst="triangle">
              <a:avLst/>
            </a:prstGeom>
            <a:solidFill>
              <a:schemeClr val="accent4">
                <a:lumMod val="40000"/>
                <a:lumOff val="60000"/>
              </a:schemeClr>
            </a:solidFill>
            <a:ln>
              <a:solidFill>
                <a:schemeClr val="accent4">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8" name="二等辺三角形 17">
            <a:extLst>
              <a:ext uri="{FF2B5EF4-FFF2-40B4-BE49-F238E27FC236}">
                <a16:creationId xmlns:a16="http://schemas.microsoft.com/office/drawing/2014/main" id="{1C0C94AE-2DA6-BAE4-9553-4CCEC8F2D4E7}"/>
              </a:ext>
            </a:extLst>
          </p:cNvPr>
          <p:cNvSpPr/>
          <p:nvPr/>
        </p:nvSpPr>
        <p:spPr>
          <a:xfrm rot="17261374" flipH="1">
            <a:off x="7080211" y="2211079"/>
            <a:ext cx="184755" cy="4781085"/>
          </a:xfrm>
          <a:prstGeom prst="triangl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9" name="図 18">
            <a:extLst>
              <a:ext uri="{FF2B5EF4-FFF2-40B4-BE49-F238E27FC236}">
                <a16:creationId xmlns:a16="http://schemas.microsoft.com/office/drawing/2014/main" id="{5C3D7574-C471-3BD9-E8FE-833C27C7B85F}"/>
              </a:ext>
            </a:extLst>
          </p:cNvPr>
          <p:cNvPicPr>
            <a:picLocks noChangeAspect="1"/>
          </p:cNvPicPr>
          <p:nvPr/>
        </p:nvPicPr>
        <p:blipFill rotWithShape="1">
          <a:blip r:embed="rId4"/>
          <a:srcRect b="1999"/>
          <a:stretch/>
        </p:blipFill>
        <p:spPr>
          <a:xfrm>
            <a:off x="8616765" y="3668345"/>
            <a:ext cx="2891265" cy="2142107"/>
          </a:xfrm>
          <a:prstGeom prst="rect">
            <a:avLst/>
          </a:prstGeom>
          <a:ln w="19050">
            <a:solidFill>
              <a:srgbClr val="FF0000"/>
            </a:solidFill>
          </a:ln>
          <a:effectLst/>
        </p:spPr>
      </p:pic>
      <p:sp>
        <p:nvSpPr>
          <p:cNvPr id="21" name="テキスト ボックス 20">
            <a:extLst>
              <a:ext uri="{FF2B5EF4-FFF2-40B4-BE49-F238E27FC236}">
                <a16:creationId xmlns:a16="http://schemas.microsoft.com/office/drawing/2014/main" id="{5CA5FCF9-94F6-CEFA-611D-99111E1412E9}"/>
              </a:ext>
            </a:extLst>
          </p:cNvPr>
          <p:cNvSpPr txBox="1"/>
          <p:nvPr/>
        </p:nvSpPr>
        <p:spPr>
          <a:xfrm>
            <a:off x="6937117" y="6061120"/>
            <a:ext cx="1929080" cy="369332"/>
          </a:xfrm>
          <a:prstGeom prst="rect">
            <a:avLst/>
          </a:prstGeom>
          <a:noFill/>
        </p:spPr>
        <p:txBody>
          <a:bodyPr wrap="square" rtlCol="0">
            <a:spAutoFit/>
          </a:bodyPr>
          <a:lstStyle/>
          <a:p>
            <a:r>
              <a:rPr lang="en-US" altLang="ja-JP" dirty="0"/>
              <a:t>Ca atomic oven</a:t>
            </a:r>
            <a:endParaRPr lang="ja-JP" altLang="en-US" dirty="0"/>
          </a:p>
        </p:txBody>
      </p:sp>
      <p:sp>
        <p:nvSpPr>
          <p:cNvPr id="39" name="二等辺三角形 38">
            <a:extLst>
              <a:ext uri="{FF2B5EF4-FFF2-40B4-BE49-F238E27FC236}">
                <a16:creationId xmlns:a16="http://schemas.microsoft.com/office/drawing/2014/main" id="{8F60587F-8445-D51F-B1F9-27C8C6300785}"/>
              </a:ext>
            </a:extLst>
          </p:cNvPr>
          <p:cNvSpPr/>
          <p:nvPr/>
        </p:nvSpPr>
        <p:spPr>
          <a:xfrm rot="15300000">
            <a:off x="6985353" y="1035986"/>
            <a:ext cx="171786" cy="3608916"/>
          </a:xfrm>
          <a:prstGeom prst="triangl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a:extLst>
              <a:ext uri="{FF2B5EF4-FFF2-40B4-BE49-F238E27FC236}">
                <a16:creationId xmlns:a16="http://schemas.microsoft.com/office/drawing/2014/main" id="{41E5A256-F454-9394-C6F4-8E1AD4F03D73}"/>
              </a:ext>
            </a:extLst>
          </p:cNvPr>
          <p:cNvCxnSpPr>
            <a:cxnSpLocks/>
          </p:cNvCxnSpPr>
          <p:nvPr/>
        </p:nvCxnSpPr>
        <p:spPr>
          <a:xfrm flipV="1">
            <a:off x="8196446" y="5134566"/>
            <a:ext cx="1662261" cy="952442"/>
          </a:xfrm>
          <a:prstGeom prst="line">
            <a:avLst/>
          </a:prstGeom>
          <a:ln w="38100">
            <a:solidFill>
              <a:srgbClr val="FF0000"/>
            </a:solidFill>
          </a:ln>
        </p:spPr>
        <p:style>
          <a:lnRef idx="1">
            <a:schemeClr val="accent2"/>
          </a:lnRef>
          <a:fillRef idx="0">
            <a:schemeClr val="accent2"/>
          </a:fillRef>
          <a:effectRef idx="0">
            <a:schemeClr val="accent2"/>
          </a:effectRef>
          <a:fontRef idx="minor">
            <a:schemeClr val="tx1"/>
          </a:fontRef>
        </p:style>
      </p:cxnSp>
      <p:pic>
        <p:nvPicPr>
          <p:cNvPr id="31" name="図 30">
            <a:extLst>
              <a:ext uri="{FF2B5EF4-FFF2-40B4-BE49-F238E27FC236}">
                <a16:creationId xmlns:a16="http://schemas.microsoft.com/office/drawing/2014/main" id="{B29A264B-A2AF-27F4-223A-F3E9D15BF002}"/>
              </a:ext>
            </a:extLst>
          </p:cNvPr>
          <p:cNvPicPr>
            <a:picLocks noChangeAspect="1"/>
          </p:cNvPicPr>
          <p:nvPr/>
        </p:nvPicPr>
        <p:blipFill rotWithShape="1">
          <a:blip r:embed="rId5">
            <a:extLst>
              <a:ext uri="{28A0092B-C50C-407E-A947-70E740481C1C}">
                <a14:useLocalDpi xmlns:a14="http://schemas.microsoft.com/office/drawing/2010/main" val="0"/>
              </a:ext>
            </a:extLst>
          </a:blip>
          <a:srcRect l="7237" t="26119" r="18740" b="15206"/>
          <a:stretch/>
        </p:blipFill>
        <p:spPr>
          <a:xfrm>
            <a:off x="8616765" y="1695572"/>
            <a:ext cx="2891265" cy="1718790"/>
          </a:xfrm>
          <a:prstGeom prst="rect">
            <a:avLst/>
          </a:prstGeom>
          <a:ln w="19050">
            <a:solidFill>
              <a:srgbClr val="FF0000"/>
            </a:solidFill>
          </a:ln>
        </p:spPr>
      </p:pic>
      <p:sp>
        <p:nvSpPr>
          <p:cNvPr id="16" name="テキスト ボックス 15">
            <a:extLst>
              <a:ext uri="{FF2B5EF4-FFF2-40B4-BE49-F238E27FC236}">
                <a16:creationId xmlns:a16="http://schemas.microsoft.com/office/drawing/2014/main" id="{814E81EA-6A2A-DFBD-11B4-1D9E482B57FF}"/>
              </a:ext>
            </a:extLst>
          </p:cNvPr>
          <p:cNvSpPr txBox="1"/>
          <p:nvPr/>
        </p:nvSpPr>
        <p:spPr>
          <a:xfrm>
            <a:off x="8568161" y="1716454"/>
            <a:ext cx="3241900" cy="369332"/>
          </a:xfrm>
          <a:prstGeom prst="rect">
            <a:avLst/>
          </a:prstGeom>
          <a:noFill/>
        </p:spPr>
        <p:txBody>
          <a:bodyPr wrap="square" rtlCol="0">
            <a:spAutoFit/>
          </a:bodyPr>
          <a:lstStyle/>
          <a:p>
            <a:r>
              <a:rPr lang="en-US" altLang="ja-JP" dirty="0">
                <a:solidFill>
                  <a:schemeClr val="bg1"/>
                </a:solidFill>
              </a:rPr>
              <a:t>Detector</a:t>
            </a:r>
            <a:r>
              <a:rPr lang="ja-JP" altLang="en-US" dirty="0">
                <a:solidFill>
                  <a:schemeClr val="bg1"/>
                </a:solidFill>
              </a:rPr>
              <a:t> </a:t>
            </a:r>
            <a:r>
              <a:rPr lang="en-US" altLang="ja-JP" dirty="0">
                <a:solidFill>
                  <a:schemeClr val="bg1"/>
                </a:solidFill>
              </a:rPr>
              <a:t>(</a:t>
            </a:r>
            <a:r>
              <a:rPr lang="en-US" altLang="ja-JP" dirty="0" err="1">
                <a:solidFill>
                  <a:schemeClr val="bg1"/>
                </a:solidFill>
              </a:rPr>
              <a:t>Channeltron</a:t>
            </a:r>
            <a:r>
              <a:rPr lang="en-US" altLang="ja-JP" dirty="0">
                <a:solidFill>
                  <a:schemeClr val="bg1"/>
                </a:solidFill>
              </a:rPr>
              <a:t>)</a:t>
            </a:r>
            <a:endParaRPr lang="ja-JP" altLang="en-US" dirty="0">
              <a:solidFill>
                <a:schemeClr val="bg1"/>
              </a:solidFill>
            </a:endParaRPr>
          </a:p>
        </p:txBody>
      </p:sp>
      <p:sp>
        <p:nvSpPr>
          <p:cNvPr id="12" name="テキスト ボックス 11">
            <a:extLst>
              <a:ext uri="{FF2B5EF4-FFF2-40B4-BE49-F238E27FC236}">
                <a16:creationId xmlns:a16="http://schemas.microsoft.com/office/drawing/2014/main" id="{6C264C0C-2D04-1F01-6A2C-6494F32465F1}"/>
              </a:ext>
            </a:extLst>
          </p:cNvPr>
          <p:cNvSpPr txBox="1"/>
          <p:nvPr/>
        </p:nvSpPr>
        <p:spPr>
          <a:xfrm rot="19800000">
            <a:off x="1196931" y="4554731"/>
            <a:ext cx="1151491" cy="369332"/>
          </a:xfrm>
          <a:prstGeom prst="rect">
            <a:avLst/>
          </a:prstGeom>
          <a:solidFill>
            <a:schemeClr val="accent4">
              <a:lumMod val="20000"/>
              <a:lumOff val="80000"/>
              <a:alpha val="90000"/>
            </a:schemeClr>
          </a:solidFill>
          <a:ln>
            <a:noFill/>
          </a:ln>
        </p:spPr>
        <p:txBody>
          <a:bodyPr wrap="square" rtlCol="0">
            <a:spAutoFit/>
          </a:bodyPr>
          <a:lstStyle/>
          <a:p>
            <a:pPr algn="ctr"/>
            <a:r>
              <a:rPr lang="en-US" altLang="ja-JP" dirty="0"/>
              <a:t>Lasers</a:t>
            </a:r>
            <a:endParaRPr lang="ja-JP" altLang="en-US" dirty="0"/>
          </a:p>
        </p:txBody>
      </p:sp>
      <p:sp>
        <p:nvSpPr>
          <p:cNvPr id="7" name="テキスト ボックス 6">
            <a:extLst>
              <a:ext uri="{FF2B5EF4-FFF2-40B4-BE49-F238E27FC236}">
                <a16:creationId xmlns:a16="http://schemas.microsoft.com/office/drawing/2014/main" id="{A07ADCF8-9A3B-41D2-BC78-97B316216DC1}"/>
              </a:ext>
            </a:extLst>
          </p:cNvPr>
          <p:cNvSpPr txBox="1"/>
          <p:nvPr/>
        </p:nvSpPr>
        <p:spPr>
          <a:xfrm>
            <a:off x="496032" y="6321369"/>
            <a:ext cx="5719991" cy="400110"/>
          </a:xfrm>
          <a:prstGeom prst="rect">
            <a:avLst/>
          </a:prstGeom>
          <a:noFill/>
        </p:spPr>
        <p:txBody>
          <a:bodyPr wrap="square" rtlCol="0">
            <a:spAutoFit/>
          </a:bodyPr>
          <a:lstStyle/>
          <a:p>
            <a:r>
              <a:rPr kumimoji="1" lang="en-US" altLang="ja-JP" sz="2000" dirty="0"/>
              <a:t>*Similar system is available </a:t>
            </a:r>
            <a:r>
              <a:rPr lang="en-US" altLang="ja-JP" sz="2000" dirty="0"/>
              <a:t>at </a:t>
            </a:r>
            <a:r>
              <a:rPr kumimoji="1" lang="en-US" altLang="ja-JP" sz="2000" dirty="0"/>
              <a:t>QST.</a:t>
            </a:r>
            <a:endParaRPr kumimoji="1" lang="ja-JP" altLang="en-US" sz="2000" dirty="0"/>
          </a:p>
        </p:txBody>
      </p:sp>
    </p:spTree>
    <p:extLst>
      <p:ext uri="{BB962C8B-B14F-4D97-AF65-F5344CB8AC3E}">
        <p14:creationId xmlns:p14="http://schemas.microsoft.com/office/powerpoint/2010/main" val="6919222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EEE7BEC-DCB7-3A66-9CC8-DBD4BCA0EE3B}"/>
              </a:ext>
            </a:extLst>
          </p:cNvPr>
          <p:cNvSpPr>
            <a:spLocks noGrp="1"/>
          </p:cNvSpPr>
          <p:nvPr>
            <p:ph type="sldNum" sz="quarter" idx="12"/>
          </p:nvPr>
        </p:nvSpPr>
        <p:spPr/>
        <p:txBody>
          <a:bodyPr/>
          <a:lstStyle/>
          <a:p>
            <a:fld id="{D8980D50-DA71-4082-A5C3-DEED55799602}" type="slidenum">
              <a:rPr kumimoji="1" lang="ja-JP" altLang="en-US" smtClean="0"/>
              <a:t>19</a:t>
            </a:fld>
            <a:endParaRPr kumimoji="1" lang="ja-JP" altLang="en-US"/>
          </a:p>
        </p:txBody>
      </p:sp>
      <p:sp>
        <p:nvSpPr>
          <p:cNvPr id="3" name="タイトル 2">
            <a:extLst>
              <a:ext uri="{FF2B5EF4-FFF2-40B4-BE49-F238E27FC236}">
                <a16:creationId xmlns:a16="http://schemas.microsoft.com/office/drawing/2014/main" id="{1F9B66AC-9FEC-F45F-1827-69BD00D790F6}"/>
              </a:ext>
            </a:extLst>
          </p:cNvPr>
          <p:cNvSpPr>
            <a:spLocks noGrp="1"/>
          </p:cNvSpPr>
          <p:nvPr>
            <p:ph type="title"/>
          </p:nvPr>
        </p:nvSpPr>
        <p:spPr/>
        <p:txBody>
          <a:bodyPr>
            <a:normAutofit/>
          </a:bodyPr>
          <a:lstStyle/>
          <a:p>
            <a:r>
              <a:rPr kumimoji="1" lang="en-US" altLang="ja-JP" dirty="0"/>
              <a:t>Formation of a Ca-N</a:t>
            </a:r>
            <a:r>
              <a:rPr kumimoji="1" lang="en-US" altLang="ja-JP" baseline="-25000" dirty="0"/>
              <a:t>2</a:t>
            </a:r>
            <a:r>
              <a:rPr lang="ja-JP" altLang="en-US" dirty="0"/>
              <a:t> </a:t>
            </a:r>
            <a:r>
              <a:rPr lang="en-US" altLang="ja-JP" dirty="0"/>
              <a:t>Coulomb crystal</a:t>
            </a:r>
            <a:endParaRPr kumimoji="1" lang="ja-JP" altLang="en-US" dirty="0"/>
          </a:p>
        </p:txBody>
      </p:sp>
      <p:sp>
        <p:nvSpPr>
          <p:cNvPr id="13" name="テキスト ボックス 12">
            <a:extLst>
              <a:ext uri="{FF2B5EF4-FFF2-40B4-BE49-F238E27FC236}">
                <a16:creationId xmlns:a16="http://schemas.microsoft.com/office/drawing/2014/main" id="{F514572E-EA48-AFD2-B255-45AF50DEAC9B}"/>
              </a:ext>
            </a:extLst>
          </p:cNvPr>
          <p:cNvSpPr txBox="1"/>
          <p:nvPr/>
        </p:nvSpPr>
        <p:spPr>
          <a:xfrm>
            <a:off x="582793" y="1468280"/>
            <a:ext cx="2086121" cy="400110"/>
          </a:xfrm>
          <a:prstGeom prst="rect">
            <a:avLst/>
          </a:prstGeom>
          <a:noFill/>
        </p:spPr>
        <p:txBody>
          <a:bodyPr wrap="square" rtlCol="0">
            <a:spAutoFit/>
          </a:bodyPr>
          <a:lstStyle/>
          <a:p>
            <a:r>
              <a:rPr lang="en-US" altLang="ja-JP" sz="2000" b="1" u="sng" dirty="0">
                <a:latin typeface="游ゴシック" panose="020B0400000000000000" pitchFamily="50" charset="-128"/>
                <a:ea typeface="游ゴシック" panose="020B0400000000000000" pitchFamily="50" charset="-128"/>
              </a:rPr>
              <a:t>Procedure</a:t>
            </a:r>
          </a:p>
        </p:txBody>
      </p:sp>
      <p:sp>
        <p:nvSpPr>
          <p:cNvPr id="14" name="テキスト ボックス 13">
            <a:extLst>
              <a:ext uri="{FF2B5EF4-FFF2-40B4-BE49-F238E27FC236}">
                <a16:creationId xmlns:a16="http://schemas.microsoft.com/office/drawing/2014/main" id="{718FF2C3-FCFE-3B0E-4EA2-40EECFA8DFAE}"/>
              </a:ext>
            </a:extLst>
          </p:cNvPr>
          <p:cNvSpPr txBox="1"/>
          <p:nvPr/>
        </p:nvSpPr>
        <p:spPr>
          <a:xfrm>
            <a:off x="3840467" y="1963566"/>
            <a:ext cx="3049914" cy="923330"/>
          </a:xfrm>
          <a:prstGeom prst="rect">
            <a:avLst/>
          </a:prstGeom>
          <a:noFill/>
        </p:spPr>
        <p:txBody>
          <a:bodyPr wrap="square" rtlCol="0">
            <a:spAutoFit/>
          </a:bodyPr>
          <a:lstStyle/>
          <a:p>
            <a:r>
              <a:rPr lang="en-US" altLang="ja-JP" dirty="0"/>
              <a:t>Emit Ca atoms</a:t>
            </a:r>
          </a:p>
          <a:p>
            <a:r>
              <a:rPr lang="en-US" altLang="ja-JP" dirty="0"/>
              <a:t>Ionize and capture calcium and nitrogen</a:t>
            </a:r>
            <a:endParaRPr lang="ja-JP" altLang="en-US" dirty="0"/>
          </a:p>
        </p:txBody>
      </p:sp>
      <p:sp>
        <p:nvSpPr>
          <p:cNvPr id="15" name="テキスト ボックス 14">
            <a:extLst>
              <a:ext uri="{FF2B5EF4-FFF2-40B4-BE49-F238E27FC236}">
                <a16:creationId xmlns:a16="http://schemas.microsoft.com/office/drawing/2014/main" id="{D4016210-CDCF-53BE-93D8-788B375B9A39}"/>
              </a:ext>
            </a:extLst>
          </p:cNvPr>
          <p:cNvSpPr txBox="1"/>
          <p:nvPr/>
        </p:nvSpPr>
        <p:spPr>
          <a:xfrm>
            <a:off x="7175712" y="1968023"/>
            <a:ext cx="4906799" cy="923330"/>
          </a:xfrm>
          <a:prstGeom prst="rect">
            <a:avLst/>
          </a:prstGeom>
          <a:noFill/>
        </p:spPr>
        <p:txBody>
          <a:bodyPr wrap="square" rtlCol="0">
            <a:spAutoFit/>
          </a:bodyPr>
          <a:lstStyle/>
          <a:p>
            <a:r>
              <a:rPr lang="en-US" altLang="ja-JP" dirty="0"/>
              <a:t>Laser cool Ca ions</a:t>
            </a:r>
          </a:p>
          <a:p>
            <a:r>
              <a:rPr lang="en-US" altLang="ja-JP" dirty="0"/>
              <a:t>Sympathetically cool nitrogen ions</a:t>
            </a:r>
          </a:p>
          <a:p>
            <a:r>
              <a:rPr lang="ja-JP" altLang="en-US" dirty="0"/>
              <a:t>→</a:t>
            </a:r>
            <a:r>
              <a:rPr lang="en-US" altLang="ja-JP" dirty="0"/>
              <a:t>Form a two-component Coulomb crystal</a:t>
            </a:r>
          </a:p>
        </p:txBody>
      </p:sp>
      <mc:AlternateContent xmlns:mc="http://schemas.openxmlformats.org/markup-compatibility/2006" xmlns:a14="http://schemas.microsoft.com/office/drawing/2010/main">
        <mc:Choice Requires="a14">
          <p:sp>
            <p:nvSpPr>
              <p:cNvPr id="41" name="テキスト ボックス 40">
                <a:extLst>
                  <a:ext uri="{FF2B5EF4-FFF2-40B4-BE49-F238E27FC236}">
                    <a16:creationId xmlns:a16="http://schemas.microsoft.com/office/drawing/2014/main" id="{0A5E09CD-EAA5-0768-C02D-B989E83BC928}"/>
                  </a:ext>
                </a:extLst>
              </p:cNvPr>
              <p:cNvSpPr txBox="1"/>
              <p:nvPr/>
            </p:nvSpPr>
            <p:spPr>
              <a:xfrm>
                <a:off x="576299" y="1963566"/>
                <a:ext cx="2539398" cy="646331"/>
              </a:xfrm>
              <a:prstGeom prst="rect">
                <a:avLst/>
              </a:prstGeom>
              <a:noFill/>
            </p:spPr>
            <p:txBody>
              <a:bodyPr wrap="square" rtlCol="0">
                <a:spAutoFit/>
              </a:bodyPr>
              <a:lstStyle/>
              <a:p>
                <a:r>
                  <a:rPr lang="en-US" altLang="ja-JP" dirty="0"/>
                  <a:t>Introduce nitrogen gas</a:t>
                </a:r>
              </a:p>
              <a:p>
                <a:r>
                  <a:rPr lang="en-US" altLang="ja-JP" dirty="0"/>
                  <a:t>(</a:t>
                </a:r>
                <a14:m>
                  <m:oMath xmlns:m="http://schemas.openxmlformats.org/officeDocument/2006/math">
                    <m:r>
                      <a:rPr lang="en-US" altLang="ja-JP" i="1">
                        <a:latin typeface="Cambria Math" panose="02040503050406030204" pitchFamily="18" charset="0"/>
                      </a:rPr>
                      <m:t>5×</m:t>
                    </m:r>
                    <m:sSup>
                      <m:sSupPr>
                        <m:ctrlPr>
                          <a:rPr lang="en-US" altLang="ja-JP" i="1">
                            <a:latin typeface="Cambria Math" panose="02040503050406030204" pitchFamily="18" charset="0"/>
                          </a:rPr>
                        </m:ctrlPr>
                      </m:sSupPr>
                      <m:e>
                        <m:r>
                          <a:rPr lang="en-US" altLang="ja-JP" i="1">
                            <a:latin typeface="Cambria Math" panose="02040503050406030204" pitchFamily="18" charset="0"/>
                          </a:rPr>
                          <m:t>10</m:t>
                        </m:r>
                      </m:e>
                      <m:sup>
                        <m:r>
                          <a:rPr lang="en-US" altLang="ja-JP" i="1">
                            <a:latin typeface="Cambria Math" panose="02040503050406030204" pitchFamily="18" charset="0"/>
                          </a:rPr>
                          <m:t>−7</m:t>
                        </m:r>
                      </m:sup>
                    </m:sSup>
                    <m:r>
                      <m:rPr>
                        <m:lit/>
                      </m:rPr>
                      <a:rPr lang="en-US" altLang="ja-JP" i="1">
                        <a:latin typeface="Cambria Math" panose="02040503050406030204" pitchFamily="18" charset="0"/>
                      </a:rPr>
                      <m:t> </m:t>
                    </m:r>
                    <m:r>
                      <m:rPr>
                        <m:sty m:val="p"/>
                      </m:rPr>
                      <a:rPr lang="en-US" altLang="ja-JP" i="1">
                        <a:latin typeface="Cambria Math" panose="02040503050406030204" pitchFamily="18" charset="0"/>
                      </a:rPr>
                      <m:t>Pa</m:t>
                    </m:r>
                  </m:oMath>
                </a14:m>
                <a:r>
                  <a:rPr lang="en-US" altLang="ja-JP" dirty="0"/>
                  <a:t>)</a:t>
                </a:r>
                <a:endParaRPr lang="ja-JP" altLang="en-US" dirty="0"/>
              </a:p>
            </p:txBody>
          </p:sp>
        </mc:Choice>
        <mc:Fallback xmlns="">
          <p:sp>
            <p:nvSpPr>
              <p:cNvPr id="41" name="テキスト ボックス 40">
                <a:extLst>
                  <a:ext uri="{FF2B5EF4-FFF2-40B4-BE49-F238E27FC236}">
                    <a16:creationId xmlns:a16="http://schemas.microsoft.com/office/drawing/2014/main" id="{0A5E09CD-EAA5-0768-C02D-B989E83BC928}"/>
                  </a:ext>
                </a:extLst>
              </p:cNvPr>
              <p:cNvSpPr txBox="1">
                <a:spLocks noRot="1" noChangeAspect="1" noMove="1" noResize="1" noEditPoints="1" noAdjustHandles="1" noChangeArrowheads="1" noChangeShapeType="1" noTextEdit="1"/>
              </p:cNvSpPr>
              <p:nvPr/>
            </p:nvSpPr>
            <p:spPr>
              <a:xfrm>
                <a:off x="576299" y="1963566"/>
                <a:ext cx="2539398" cy="646331"/>
              </a:xfrm>
              <a:prstGeom prst="rect">
                <a:avLst/>
              </a:prstGeom>
              <a:blipFill>
                <a:blip r:embed="rId3"/>
                <a:stretch>
                  <a:fillRect l="-2163" t="-3774" b="-15094"/>
                </a:stretch>
              </a:blipFill>
            </p:spPr>
            <p:txBody>
              <a:bodyPr/>
              <a:lstStyle/>
              <a:p>
                <a:r>
                  <a:rPr lang="ja-JP" altLang="en-US">
                    <a:noFill/>
                  </a:rPr>
                  <a:t> </a:t>
                </a:r>
              </a:p>
            </p:txBody>
          </p:sp>
        </mc:Fallback>
      </mc:AlternateContent>
      <p:graphicFrame>
        <p:nvGraphicFramePr>
          <p:cNvPr id="50" name="表 90">
            <a:extLst>
              <a:ext uri="{FF2B5EF4-FFF2-40B4-BE49-F238E27FC236}">
                <a16:creationId xmlns:a16="http://schemas.microsoft.com/office/drawing/2014/main" id="{F8B55202-227B-3314-EDCA-B271640BAB8C}"/>
              </a:ext>
            </a:extLst>
          </p:cNvPr>
          <p:cNvGraphicFramePr>
            <a:graphicFrameLocks noGrp="1"/>
          </p:cNvGraphicFramePr>
          <p:nvPr>
            <p:extLst>
              <p:ext uri="{D42A27DB-BD31-4B8C-83A1-F6EECF244321}">
                <p14:modId xmlns:p14="http://schemas.microsoft.com/office/powerpoint/2010/main" val="3266054251"/>
              </p:ext>
            </p:extLst>
          </p:nvPr>
        </p:nvGraphicFramePr>
        <p:xfrm>
          <a:off x="857324" y="5304798"/>
          <a:ext cx="3405221" cy="1112520"/>
        </p:xfrm>
        <a:graphic>
          <a:graphicData uri="http://schemas.openxmlformats.org/drawingml/2006/table">
            <a:tbl>
              <a:tblPr bandRow="1">
                <a:tableStyleId>{5FD0F851-EC5A-4D38-B0AD-8093EC10F338}</a:tableStyleId>
              </a:tblPr>
              <a:tblGrid>
                <a:gridCol w="2165846">
                  <a:extLst>
                    <a:ext uri="{9D8B030D-6E8A-4147-A177-3AD203B41FA5}">
                      <a16:colId xmlns:a16="http://schemas.microsoft.com/office/drawing/2014/main" val="2789146692"/>
                    </a:ext>
                  </a:extLst>
                </a:gridCol>
                <a:gridCol w="1239375">
                  <a:extLst>
                    <a:ext uri="{9D8B030D-6E8A-4147-A177-3AD203B41FA5}">
                      <a16:colId xmlns:a16="http://schemas.microsoft.com/office/drawing/2014/main" val="3559665454"/>
                    </a:ext>
                  </a:extLst>
                </a:gridCol>
              </a:tblGrid>
              <a:tr h="370840">
                <a:tc>
                  <a:txBody>
                    <a:bodyPr/>
                    <a:lstStyle/>
                    <a:p>
                      <a:pPr algn="l"/>
                      <a:r>
                        <a:rPr kumimoji="1" lang="en-US" altLang="ja-JP" sz="1800" dirty="0"/>
                        <a:t>RF amplitude</a:t>
                      </a:r>
                      <a:endParaRPr kumimoji="1" lang="ja-JP" altLang="en-US" sz="1800" dirty="0"/>
                    </a:p>
                  </a:txBody>
                  <a:tcPr/>
                </a:tc>
                <a:tc>
                  <a:txBody>
                    <a:bodyPr/>
                    <a:lstStyle/>
                    <a:p>
                      <a:pPr algn="r"/>
                      <a:r>
                        <a:rPr kumimoji="1" lang="en-US" altLang="ja-JP" sz="1800" dirty="0">
                          <a:latin typeface="+mn-lt"/>
                        </a:rPr>
                        <a:t>20 V</a:t>
                      </a:r>
                      <a:endParaRPr kumimoji="1" lang="ja-JP" altLang="en-US" sz="1800" dirty="0">
                        <a:latin typeface="+mn-lt"/>
                      </a:endParaRPr>
                    </a:p>
                  </a:txBody>
                  <a:tcPr/>
                </a:tc>
                <a:extLst>
                  <a:ext uri="{0D108BD9-81ED-4DB2-BD59-A6C34878D82A}">
                    <a16:rowId xmlns:a16="http://schemas.microsoft.com/office/drawing/2014/main" val="4216311769"/>
                  </a:ext>
                </a:extLst>
              </a:tr>
              <a:tr h="370840">
                <a:tc>
                  <a:txBody>
                    <a:bodyPr/>
                    <a:lstStyle/>
                    <a:p>
                      <a:pPr algn="l"/>
                      <a:r>
                        <a:rPr kumimoji="1" lang="en-US" altLang="ja-JP" sz="1800" dirty="0"/>
                        <a:t>RF frequency</a:t>
                      </a:r>
                      <a:endParaRPr kumimoji="1" lang="ja-JP" altLang="en-US" sz="1800" dirty="0"/>
                    </a:p>
                  </a:txBody>
                  <a:tcPr/>
                </a:tc>
                <a:tc>
                  <a:txBody>
                    <a:bodyPr/>
                    <a:lstStyle/>
                    <a:p>
                      <a:pPr algn="r"/>
                      <a:r>
                        <a:rPr kumimoji="1" lang="en-US" altLang="ja-JP" sz="1800" dirty="0">
                          <a:latin typeface="+mn-lt"/>
                        </a:rPr>
                        <a:t>2 MHz</a:t>
                      </a:r>
                      <a:endParaRPr kumimoji="1" lang="ja-JP" altLang="en-US" sz="1800" dirty="0">
                        <a:latin typeface="+mn-lt"/>
                      </a:endParaRPr>
                    </a:p>
                  </a:txBody>
                  <a:tcPr/>
                </a:tc>
                <a:extLst>
                  <a:ext uri="{0D108BD9-81ED-4DB2-BD59-A6C34878D82A}">
                    <a16:rowId xmlns:a16="http://schemas.microsoft.com/office/drawing/2014/main" val="80202978"/>
                  </a:ext>
                </a:extLst>
              </a:tr>
              <a:tr h="370840">
                <a:tc>
                  <a:txBody>
                    <a:bodyPr/>
                    <a:lstStyle/>
                    <a:p>
                      <a:pPr algn="l"/>
                      <a:r>
                        <a:rPr kumimoji="1" lang="en-US" altLang="ja-JP" sz="1800" dirty="0"/>
                        <a:t>End voltage</a:t>
                      </a:r>
                      <a:endParaRPr kumimoji="1" lang="ja-JP" altLang="en-US" sz="1800" dirty="0"/>
                    </a:p>
                  </a:txBody>
                  <a:tcPr/>
                </a:tc>
                <a:tc>
                  <a:txBody>
                    <a:bodyPr/>
                    <a:lstStyle/>
                    <a:p>
                      <a:pPr algn="r"/>
                      <a:r>
                        <a:rPr kumimoji="1" lang="en-US" altLang="ja-JP" sz="1800" dirty="0">
                          <a:latin typeface="+mn-lt"/>
                        </a:rPr>
                        <a:t>1.5 V</a:t>
                      </a:r>
                      <a:endParaRPr kumimoji="1" lang="ja-JP" altLang="en-US" sz="1800" dirty="0">
                        <a:latin typeface="+mn-lt"/>
                      </a:endParaRPr>
                    </a:p>
                  </a:txBody>
                  <a:tcPr/>
                </a:tc>
                <a:extLst>
                  <a:ext uri="{0D108BD9-81ED-4DB2-BD59-A6C34878D82A}">
                    <a16:rowId xmlns:a16="http://schemas.microsoft.com/office/drawing/2014/main" val="235508798"/>
                  </a:ext>
                </a:extLst>
              </a:tr>
            </a:tbl>
          </a:graphicData>
        </a:graphic>
      </p:graphicFrame>
      <p:sp>
        <p:nvSpPr>
          <p:cNvPr id="42" name="雲 41">
            <a:extLst>
              <a:ext uri="{FF2B5EF4-FFF2-40B4-BE49-F238E27FC236}">
                <a16:creationId xmlns:a16="http://schemas.microsoft.com/office/drawing/2014/main" id="{DD392145-694F-A453-D2A3-70A070107F9C}"/>
              </a:ext>
            </a:extLst>
          </p:cNvPr>
          <p:cNvSpPr/>
          <p:nvPr/>
        </p:nvSpPr>
        <p:spPr>
          <a:xfrm>
            <a:off x="975721" y="3116414"/>
            <a:ext cx="2139976" cy="1158291"/>
          </a:xfrm>
          <a:prstGeom prst="cloud">
            <a:avLst/>
          </a:prstGeom>
          <a:solidFill>
            <a:schemeClr val="accent6">
              <a:lumMod val="60000"/>
              <a:lumOff val="4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p>
        </p:txBody>
      </p:sp>
      <p:sp>
        <p:nvSpPr>
          <p:cNvPr id="51" name="雲 50">
            <a:extLst>
              <a:ext uri="{FF2B5EF4-FFF2-40B4-BE49-F238E27FC236}">
                <a16:creationId xmlns:a16="http://schemas.microsoft.com/office/drawing/2014/main" id="{019893C3-D897-F352-EFBA-3810B6CCE01E}"/>
              </a:ext>
            </a:extLst>
          </p:cNvPr>
          <p:cNvSpPr/>
          <p:nvPr/>
        </p:nvSpPr>
        <p:spPr>
          <a:xfrm>
            <a:off x="4087730" y="3116414"/>
            <a:ext cx="2139976" cy="1158291"/>
          </a:xfrm>
          <a:prstGeom prst="cloud">
            <a:avLst/>
          </a:prstGeom>
          <a:solidFill>
            <a:schemeClr val="accent6">
              <a:lumMod val="60000"/>
              <a:lumOff val="4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53" name="雲 52">
            <a:extLst>
              <a:ext uri="{FF2B5EF4-FFF2-40B4-BE49-F238E27FC236}">
                <a16:creationId xmlns:a16="http://schemas.microsoft.com/office/drawing/2014/main" id="{C7F178E7-D02B-1385-4A41-FCAEB2A34552}"/>
              </a:ext>
            </a:extLst>
          </p:cNvPr>
          <p:cNvSpPr/>
          <p:nvPr/>
        </p:nvSpPr>
        <p:spPr>
          <a:xfrm>
            <a:off x="8027698" y="3116414"/>
            <a:ext cx="2139976" cy="1158291"/>
          </a:xfrm>
          <a:prstGeom prst="cloud">
            <a:avLst/>
          </a:prstGeom>
          <a:solidFill>
            <a:schemeClr val="accent6">
              <a:lumMod val="60000"/>
              <a:lumOff val="4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grpSp>
        <p:nvGrpSpPr>
          <p:cNvPr id="57" name="グループ化 56">
            <a:extLst>
              <a:ext uri="{FF2B5EF4-FFF2-40B4-BE49-F238E27FC236}">
                <a16:creationId xmlns:a16="http://schemas.microsoft.com/office/drawing/2014/main" id="{33067E20-0941-22C1-EC9E-52A89928231C}"/>
              </a:ext>
            </a:extLst>
          </p:cNvPr>
          <p:cNvGrpSpPr/>
          <p:nvPr/>
        </p:nvGrpSpPr>
        <p:grpSpPr>
          <a:xfrm>
            <a:off x="4298444" y="3593763"/>
            <a:ext cx="1875721" cy="101628"/>
            <a:chOff x="298152" y="2870361"/>
            <a:chExt cx="1875721" cy="101628"/>
          </a:xfrm>
        </p:grpSpPr>
        <p:cxnSp>
          <p:nvCxnSpPr>
            <p:cNvPr id="58" name="直線コネクタ 57">
              <a:extLst>
                <a:ext uri="{FF2B5EF4-FFF2-40B4-BE49-F238E27FC236}">
                  <a16:creationId xmlns:a16="http://schemas.microsoft.com/office/drawing/2014/main" id="{0E8C1D3E-2EC0-0993-ED29-0EA63AF63B66}"/>
                </a:ext>
              </a:extLst>
            </p:cNvPr>
            <p:cNvCxnSpPr>
              <a:cxnSpLocks/>
            </p:cNvCxnSpPr>
            <p:nvPr/>
          </p:nvCxnSpPr>
          <p:spPr>
            <a:xfrm rot="5400000">
              <a:off x="1236013" y="1983313"/>
              <a:ext cx="0" cy="1875721"/>
            </a:xfrm>
            <a:prstGeom prst="line">
              <a:avLst/>
            </a:prstGeom>
            <a:ln w="28575">
              <a:solidFill>
                <a:schemeClr val="accent4">
                  <a:lumMod val="60000"/>
                  <a:lumOff val="40000"/>
                </a:schemeClr>
              </a:solidFill>
            </a:ln>
          </p:spPr>
          <p:style>
            <a:lnRef idx="3">
              <a:schemeClr val="accent6"/>
            </a:lnRef>
            <a:fillRef idx="0">
              <a:schemeClr val="accent6"/>
            </a:fillRef>
            <a:effectRef idx="2">
              <a:schemeClr val="accent6"/>
            </a:effectRef>
            <a:fontRef idx="minor">
              <a:schemeClr val="tx1"/>
            </a:fontRef>
          </p:style>
        </p:cxnSp>
        <p:sp>
          <p:nvSpPr>
            <p:cNvPr id="59" name="二等辺三角形 58">
              <a:extLst>
                <a:ext uri="{FF2B5EF4-FFF2-40B4-BE49-F238E27FC236}">
                  <a16:creationId xmlns:a16="http://schemas.microsoft.com/office/drawing/2014/main" id="{2F7C4C3E-ED9C-DC6C-B04D-242DF490D861}"/>
                </a:ext>
              </a:extLst>
            </p:cNvPr>
            <p:cNvSpPr/>
            <p:nvPr/>
          </p:nvSpPr>
          <p:spPr>
            <a:xfrm rot="5400000">
              <a:off x="467991" y="2860781"/>
              <a:ext cx="101628" cy="120787"/>
            </a:xfrm>
            <a:prstGeom prst="triangle">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grpSp>
      <p:sp>
        <p:nvSpPr>
          <p:cNvPr id="60" name="正方形/長方形 59">
            <a:extLst>
              <a:ext uri="{FF2B5EF4-FFF2-40B4-BE49-F238E27FC236}">
                <a16:creationId xmlns:a16="http://schemas.microsoft.com/office/drawing/2014/main" id="{256CE01A-B0F7-C48F-7044-8E8B43B657BC}"/>
              </a:ext>
            </a:extLst>
          </p:cNvPr>
          <p:cNvSpPr/>
          <p:nvPr/>
        </p:nvSpPr>
        <p:spPr>
          <a:xfrm rot="16200000">
            <a:off x="5065523" y="3207475"/>
            <a:ext cx="172726" cy="129141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sz="1800"/>
          </a:p>
        </p:txBody>
      </p:sp>
      <p:sp>
        <p:nvSpPr>
          <p:cNvPr id="61" name="正方形/長方形 60">
            <a:extLst>
              <a:ext uri="{FF2B5EF4-FFF2-40B4-BE49-F238E27FC236}">
                <a16:creationId xmlns:a16="http://schemas.microsoft.com/office/drawing/2014/main" id="{1867580D-6633-D5CC-D9AA-792A0CF20AE4}"/>
              </a:ext>
            </a:extLst>
          </p:cNvPr>
          <p:cNvSpPr/>
          <p:nvPr/>
        </p:nvSpPr>
        <p:spPr>
          <a:xfrm rot="16200000">
            <a:off x="5065523" y="2791524"/>
            <a:ext cx="172726" cy="129141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sz="1800"/>
          </a:p>
        </p:txBody>
      </p:sp>
      <p:sp>
        <p:nvSpPr>
          <p:cNvPr id="62" name="正方形/長方形 61">
            <a:extLst>
              <a:ext uri="{FF2B5EF4-FFF2-40B4-BE49-F238E27FC236}">
                <a16:creationId xmlns:a16="http://schemas.microsoft.com/office/drawing/2014/main" id="{204ADB5B-6DEF-86A0-07B1-C412C9E559CE}"/>
              </a:ext>
            </a:extLst>
          </p:cNvPr>
          <p:cNvSpPr/>
          <p:nvPr/>
        </p:nvSpPr>
        <p:spPr>
          <a:xfrm rot="16200000">
            <a:off x="4499042" y="3539455"/>
            <a:ext cx="743777" cy="24675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sz="1800"/>
          </a:p>
        </p:txBody>
      </p:sp>
      <p:sp>
        <p:nvSpPr>
          <p:cNvPr id="63" name="正方形/長方形 62">
            <a:extLst>
              <a:ext uri="{FF2B5EF4-FFF2-40B4-BE49-F238E27FC236}">
                <a16:creationId xmlns:a16="http://schemas.microsoft.com/office/drawing/2014/main" id="{260177BD-EAF4-047C-D743-846822CD76A1}"/>
              </a:ext>
            </a:extLst>
          </p:cNvPr>
          <p:cNvSpPr/>
          <p:nvPr/>
        </p:nvSpPr>
        <p:spPr>
          <a:xfrm rot="16200000">
            <a:off x="5303251" y="3539455"/>
            <a:ext cx="743777" cy="24675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sz="1800"/>
          </a:p>
        </p:txBody>
      </p:sp>
      <p:sp>
        <p:nvSpPr>
          <p:cNvPr id="64" name="四角形: 上の 2 つの角を丸める 63">
            <a:extLst>
              <a:ext uri="{FF2B5EF4-FFF2-40B4-BE49-F238E27FC236}">
                <a16:creationId xmlns:a16="http://schemas.microsoft.com/office/drawing/2014/main" id="{CED459C5-57AA-DA32-D075-CF5C963F9E13}"/>
              </a:ext>
            </a:extLst>
          </p:cNvPr>
          <p:cNvSpPr/>
          <p:nvPr/>
        </p:nvSpPr>
        <p:spPr>
          <a:xfrm>
            <a:off x="5112550" y="4155194"/>
            <a:ext cx="343776" cy="458549"/>
          </a:xfrm>
          <a:prstGeom prst="round2Same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endParaRPr>
          </a:p>
        </p:txBody>
      </p:sp>
      <p:sp>
        <p:nvSpPr>
          <p:cNvPr id="66" name="正方形/長方形 65">
            <a:extLst>
              <a:ext uri="{FF2B5EF4-FFF2-40B4-BE49-F238E27FC236}">
                <a16:creationId xmlns:a16="http://schemas.microsoft.com/office/drawing/2014/main" id="{FE389246-5C16-3825-9F55-206184B0160A}"/>
              </a:ext>
            </a:extLst>
          </p:cNvPr>
          <p:cNvSpPr/>
          <p:nvPr/>
        </p:nvSpPr>
        <p:spPr>
          <a:xfrm rot="16200000">
            <a:off x="8970945" y="3204957"/>
            <a:ext cx="172726" cy="1288503"/>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sz="1800"/>
          </a:p>
        </p:txBody>
      </p:sp>
      <p:sp>
        <p:nvSpPr>
          <p:cNvPr id="67" name="正方形/長方形 66">
            <a:extLst>
              <a:ext uri="{FF2B5EF4-FFF2-40B4-BE49-F238E27FC236}">
                <a16:creationId xmlns:a16="http://schemas.microsoft.com/office/drawing/2014/main" id="{A84471B1-EA73-53D6-4311-14BA0921CDA6}"/>
              </a:ext>
            </a:extLst>
          </p:cNvPr>
          <p:cNvSpPr/>
          <p:nvPr/>
        </p:nvSpPr>
        <p:spPr>
          <a:xfrm rot="16200000">
            <a:off x="8974776" y="2788159"/>
            <a:ext cx="172726" cy="1288503"/>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sz="1800"/>
          </a:p>
        </p:txBody>
      </p:sp>
      <p:sp>
        <p:nvSpPr>
          <p:cNvPr id="68" name="正方形/長方形 67">
            <a:extLst>
              <a:ext uri="{FF2B5EF4-FFF2-40B4-BE49-F238E27FC236}">
                <a16:creationId xmlns:a16="http://schemas.microsoft.com/office/drawing/2014/main" id="{B469B81A-ED4E-DFE6-472B-6CF1F1D74F97}"/>
              </a:ext>
            </a:extLst>
          </p:cNvPr>
          <p:cNvSpPr/>
          <p:nvPr/>
        </p:nvSpPr>
        <p:spPr>
          <a:xfrm rot="16200000">
            <a:off x="8405917" y="3535484"/>
            <a:ext cx="743777" cy="24675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sz="1800"/>
          </a:p>
        </p:txBody>
      </p:sp>
      <p:sp>
        <p:nvSpPr>
          <p:cNvPr id="69" name="正方形/長方形 68">
            <a:extLst>
              <a:ext uri="{FF2B5EF4-FFF2-40B4-BE49-F238E27FC236}">
                <a16:creationId xmlns:a16="http://schemas.microsoft.com/office/drawing/2014/main" id="{5E880DEA-75A1-0BDD-E54D-BC281C658ECA}"/>
              </a:ext>
            </a:extLst>
          </p:cNvPr>
          <p:cNvSpPr/>
          <p:nvPr/>
        </p:nvSpPr>
        <p:spPr>
          <a:xfrm rot="16200000">
            <a:off x="9210127" y="3535484"/>
            <a:ext cx="743777" cy="24675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sz="1800"/>
          </a:p>
        </p:txBody>
      </p:sp>
      <p:sp>
        <p:nvSpPr>
          <p:cNvPr id="70" name="二等辺三角形 69">
            <a:extLst>
              <a:ext uri="{FF2B5EF4-FFF2-40B4-BE49-F238E27FC236}">
                <a16:creationId xmlns:a16="http://schemas.microsoft.com/office/drawing/2014/main" id="{6321DE77-4CEF-A88D-9C04-A6EA79E3BF1A}"/>
              </a:ext>
            </a:extLst>
          </p:cNvPr>
          <p:cNvSpPr/>
          <p:nvPr/>
        </p:nvSpPr>
        <p:spPr>
          <a:xfrm rot="10800000">
            <a:off x="5035737" y="3199381"/>
            <a:ext cx="497402" cy="955812"/>
          </a:xfrm>
          <a:prstGeom prst="triangle">
            <a:avLst/>
          </a:prstGeom>
          <a:gradFill flip="none" rotWithShape="1">
            <a:gsLst>
              <a:gs pos="0">
                <a:schemeClr val="accent6">
                  <a:lumMod val="5000"/>
                  <a:lumOff val="95000"/>
                </a:schemeClr>
              </a:gs>
              <a:gs pos="34000">
                <a:schemeClr val="accent3">
                  <a:lumMod val="20000"/>
                  <a:lumOff val="80000"/>
                  <a:alpha val="30000"/>
                </a:schemeClr>
              </a:gs>
              <a:gs pos="100000">
                <a:srgbClr val="FF0000"/>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sz="1800"/>
          </a:p>
        </p:txBody>
      </p:sp>
      <p:sp>
        <p:nvSpPr>
          <p:cNvPr id="71" name="正方形/長方形 70">
            <a:extLst>
              <a:ext uri="{FF2B5EF4-FFF2-40B4-BE49-F238E27FC236}">
                <a16:creationId xmlns:a16="http://schemas.microsoft.com/office/drawing/2014/main" id="{923348C0-3F9C-C307-C3A1-FC325AA880C6}"/>
              </a:ext>
            </a:extLst>
          </p:cNvPr>
          <p:cNvSpPr/>
          <p:nvPr/>
        </p:nvSpPr>
        <p:spPr>
          <a:xfrm rot="18000000">
            <a:off x="5459540" y="3011189"/>
            <a:ext cx="393917" cy="9841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endParaRPr>
          </a:p>
        </p:txBody>
      </p:sp>
      <p:cxnSp>
        <p:nvCxnSpPr>
          <p:cNvPr id="72" name="直線コネクタ 71">
            <a:extLst>
              <a:ext uri="{FF2B5EF4-FFF2-40B4-BE49-F238E27FC236}">
                <a16:creationId xmlns:a16="http://schemas.microsoft.com/office/drawing/2014/main" id="{2DFF66BF-1886-11C9-B928-2255A043DB41}"/>
              </a:ext>
            </a:extLst>
          </p:cNvPr>
          <p:cNvCxnSpPr>
            <a:cxnSpLocks/>
          </p:cNvCxnSpPr>
          <p:nvPr/>
        </p:nvCxnSpPr>
        <p:spPr>
          <a:xfrm flipH="1">
            <a:off x="5073664" y="3225739"/>
            <a:ext cx="478132" cy="817964"/>
          </a:xfrm>
          <a:prstGeom prst="line">
            <a:avLst/>
          </a:prstGeom>
          <a:ln>
            <a:prstDash val="sysDash"/>
          </a:ln>
        </p:spPr>
        <p:style>
          <a:lnRef idx="3">
            <a:schemeClr val="dk1"/>
          </a:lnRef>
          <a:fillRef idx="0">
            <a:schemeClr val="dk1"/>
          </a:fillRef>
          <a:effectRef idx="2">
            <a:schemeClr val="dk1"/>
          </a:effectRef>
          <a:fontRef idx="minor">
            <a:schemeClr val="tx1"/>
          </a:fontRef>
        </p:style>
      </p:cxnSp>
      <p:sp>
        <p:nvSpPr>
          <p:cNvPr id="73" name="テキスト ボックス 72">
            <a:extLst>
              <a:ext uri="{FF2B5EF4-FFF2-40B4-BE49-F238E27FC236}">
                <a16:creationId xmlns:a16="http://schemas.microsoft.com/office/drawing/2014/main" id="{18031D08-D547-3BB0-2B48-22493DBC5BD7}"/>
              </a:ext>
            </a:extLst>
          </p:cNvPr>
          <p:cNvSpPr txBox="1"/>
          <p:nvPr/>
        </p:nvSpPr>
        <p:spPr>
          <a:xfrm>
            <a:off x="5426253" y="4173562"/>
            <a:ext cx="1333095" cy="523220"/>
          </a:xfrm>
          <a:prstGeom prst="rect">
            <a:avLst/>
          </a:prstGeom>
          <a:noFill/>
        </p:spPr>
        <p:txBody>
          <a:bodyPr wrap="square" rtlCol="0">
            <a:spAutoFit/>
          </a:bodyPr>
          <a:lstStyle/>
          <a:p>
            <a:r>
              <a:rPr kumimoji="1" lang="en-US" altLang="ja-JP" sz="1400" dirty="0"/>
              <a:t>Ca </a:t>
            </a:r>
          </a:p>
          <a:p>
            <a:r>
              <a:rPr kumimoji="1" lang="en-US" altLang="ja-JP" sz="1400" dirty="0"/>
              <a:t>atomic oven</a:t>
            </a:r>
            <a:endParaRPr kumimoji="1" lang="ja-JP" altLang="en-US" sz="1400" dirty="0"/>
          </a:p>
        </p:txBody>
      </p:sp>
      <p:sp>
        <p:nvSpPr>
          <p:cNvPr id="74" name="テキスト ボックス 73">
            <a:extLst>
              <a:ext uri="{FF2B5EF4-FFF2-40B4-BE49-F238E27FC236}">
                <a16:creationId xmlns:a16="http://schemas.microsoft.com/office/drawing/2014/main" id="{4A06DDB2-A9C2-5DDD-F377-EEBE9A346F99}"/>
              </a:ext>
            </a:extLst>
          </p:cNvPr>
          <p:cNvSpPr txBox="1"/>
          <p:nvPr/>
        </p:nvSpPr>
        <p:spPr>
          <a:xfrm>
            <a:off x="5710738" y="2986167"/>
            <a:ext cx="792646" cy="307777"/>
          </a:xfrm>
          <a:prstGeom prst="rect">
            <a:avLst/>
          </a:prstGeom>
          <a:noFill/>
        </p:spPr>
        <p:txBody>
          <a:bodyPr wrap="square" rtlCol="0">
            <a:spAutoFit/>
          </a:bodyPr>
          <a:lstStyle/>
          <a:p>
            <a:r>
              <a:rPr kumimoji="1" lang="en-US" altLang="ja-JP" sz="1400" i="1" dirty="0"/>
              <a:t>e</a:t>
            </a:r>
            <a:r>
              <a:rPr kumimoji="1" lang="en-US" altLang="ja-JP" sz="1400" dirty="0"/>
              <a:t>-gun</a:t>
            </a:r>
            <a:endParaRPr kumimoji="1" lang="ja-JP" altLang="en-US" sz="1400" dirty="0"/>
          </a:p>
        </p:txBody>
      </p:sp>
      <p:sp>
        <p:nvSpPr>
          <p:cNvPr id="4" name="台形 3">
            <a:extLst>
              <a:ext uri="{FF2B5EF4-FFF2-40B4-BE49-F238E27FC236}">
                <a16:creationId xmlns:a16="http://schemas.microsoft.com/office/drawing/2014/main" id="{D56ACD12-604A-EAAA-6BA2-0B4F3C6C9C1E}"/>
              </a:ext>
            </a:extLst>
          </p:cNvPr>
          <p:cNvSpPr/>
          <p:nvPr/>
        </p:nvSpPr>
        <p:spPr>
          <a:xfrm rot="10800000">
            <a:off x="8908551" y="3653501"/>
            <a:ext cx="544250" cy="691669"/>
          </a:xfrm>
          <a:prstGeom prst="trapezoid">
            <a:avLst>
              <a:gd name="adj" fmla="val 26029"/>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75" name="テキスト ボックス 74">
            <a:extLst>
              <a:ext uri="{FF2B5EF4-FFF2-40B4-BE49-F238E27FC236}">
                <a16:creationId xmlns:a16="http://schemas.microsoft.com/office/drawing/2014/main" id="{AC03347E-673C-488D-7844-FDD249B2412E}"/>
              </a:ext>
            </a:extLst>
          </p:cNvPr>
          <p:cNvSpPr txBox="1"/>
          <p:nvPr/>
        </p:nvSpPr>
        <p:spPr>
          <a:xfrm>
            <a:off x="4087193" y="4049898"/>
            <a:ext cx="926048" cy="523220"/>
          </a:xfrm>
          <a:prstGeom prst="rect">
            <a:avLst/>
          </a:prstGeom>
          <a:noFill/>
        </p:spPr>
        <p:txBody>
          <a:bodyPr wrap="square" rtlCol="0">
            <a:spAutoFit/>
          </a:bodyPr>
          <a:lstStyle/>
          <a:p>
            <a:r>
              <a:rPr kumimoji="1" lang="en-US" altLang="ja-JP" sz="1400" dirty="0"/>
              <a:t>Cooling Lasers</a:t>
            </a:r>
            <a:endParaRPr kumimoji="1" lang="ja-JP" altLang="en-US" sz="1400" dirty="0"/>
          </a:p>
        </p:txBody>
      </p:sp>
      <p:sp>
        <p:nvSpPr>
          <p:cNvPr id="76" name="テキスト ボックス 75">
            <a:extLst>
              <a:ext uri="{FF2B5EF4-FFF2-40B4-BE49-F238E27FC236}">
                <a16:creationId xmlns:a16="http://schemas.microsoft.com/office/drawing/2014/main" id="{84EF49A8-5BBE-C793-6F30-6C8A2CAB4A88}"/>
              </a:ext>
            </a:extLst>
          </p:cNvPr>
          <p:cNvSpPr txBox="1"/>
          <p:nvPr/>
        </p:nvSpPr>
        <p:spPr>
          <a:xfrm>
            <a:off x="2010622" y="2986167"/>
            <a:ext cx="509118" cy="318593"/>
          </a:xfrm>
          <a:prstGeom prst="rect">
            <a:avLst/>
          </a:prstGeom>
          <a:noFill/>
        </p:spPr>
        <p:txBody>
          <a:bodyPr wrap="square" rtlCol="0">
            <a:spAutoFit/>
          </a:bodyPr>
          <a:lstStyle/>
          <a:p>
            <a:r>
              <a:rPr kumimoji="1" lang="en-US" altLang="ja-JP" sz="1400" dirty="0"/>
              <a:t>LPT</a:t>
            </a:r>
            <a:endParaRPr kumimoji="1" lang="ja-JP" altLang="en-US" sz="1400" dirty="0"/>
          </a:p>
        </p:txBody>
      </p:sp>
      <p:grpSp>
        <p:nvGrpSpPr>
          <p:cNvPr id="54" name="グループ化 53">
            <a:extLst>
              <a:ext uri="{FF2B5EF4-FFF2-40B4-BE49-F238E27FC236}">
                <a16:creationId xmlns:a16="http://schemas.microsoft.com/office/drawing/2014/main" id="{7841D508-743B-D5A2-0905-AE024B56CEEF}"/>
              </a:ext>
            </a:extLst>
          </p:cNvPr>
          <p:cNvGrpSpPr/>
          <p:nvPr/>
        </p:nvGrpSpPr>
        <p:grpSpPr>
          <a:xfrm>
            <a:off x="8217552" y="3593763"/>
            <a:ext cx="1875721" cy="101628"/>
            <a:chOff x="2461441" y="2870361"/>
            <a:chExt cx="1875721" cy="101628"/>
          </a:xfrm>
        </p:grpSpPr>
        <p:cxnSp>
          <p:nvCxnSpPr>
            <p:cNvPr id="55" name="直線コネクタ 54">
              <a:extLst>
                <a:ext uri="{FF2B5EF4-FFF2-40B4-BE49-F238E27FC236}">
                  <a16:creationId xmlns:a16="http://schemas.microsoft.com/office/drawing/2014/main" id="{610FB3DF-5600-6A44-D596-A188775041DF}"/>
                </a:ext>
              </a:extLst>
            </p:cNvPr>
            <p:cNvCxnSpPr>
              <a:cxnSpLocks/>
            </p:cNvCxnSpPr>
            <p:nvPr/>
          </p:nvCxnSpPr>
          <p:spPr>
            <a:xfrm rot="5400000">
              <a:off x="3399302" y="1983313"/>
              <a:ext cx="0" cy="1875721"/>
            </a:xfrm>
            <a:prstGeom prst="line">
              <a:avLst/>
            </a:prstGeom>
            <a:ln w="28575">
              <a:solidFill>
                <a:schemeClr val="accent4">
                  <a:lumMod val="60000"/>
                  <a:lumOff val="40000"/>
                </a:schemeClr>
              </a:solidFill>
            </a:ln>
          </p:spPr>
          <p:style>
            <a:lnRef idx="3">
              <a:schemeClr val="accent6"/>
            </a:lnRef>
            <a:fillRef idx="0">
              <a:schemeClr val="accent6"/>
            </a:fillRef>
            <a:effectRef idx="2">
              <a:schemeClr val="accent6"/>
            </a:effectRef>
            <a:fontRef idx="minor">
              <a:schemeClr val="tx1"/>
            </a:fontRef>
          </p:style>
        </p:cxnSp>
        <p:sp>
          <p:nvSpPr>
            <p:cNvPr id="56" name="二等辺三角形 55">
              <a:extLst>
                <a:ext uri="{FF2B5EF4-FFF2-40B4-BE49-F238E27FC236}">
                  <a16:creationId xmlns:a16="http://schemas.microsoft.com/office/drawing/2014/main" id="{674645B8-79A3-CB8C-9514-D41312F78D24}"/>
                </a:ext>
              </a:extLst>
            </p:cNvPr>
            <p:cNvSpPr/>
            <p:nvPr/>
          </p:nvSpPr>
          <p:spPr>
            <a:xfrm rot="5400000">
              <a:off x="2631280" y="2860781"/>
              <a:ext cx="101628" cy="120787"/>
            </a:xfrm>
            <a:prstGeom prst="triangle">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grpSp>
      <p:cxnSp>
        <p:nvCxnSpPr>
          <p:cNvPr id="77" name="直線コネクタ 76">
            <a:extLst>
              <a:ext uri="{FF2B5EF4-FFF2-40B4-BE49-F238E27FC236}">
                <a16:creationId xmlns:a16="http://schemas.microsoft.com/office/drawing/2014/main" id="{C2CF9FAC-B842-6996-55E2-3B1460D1699B}"/>
              </a:ext>
            </a:extLst>
          </p:cNvPr>
          <p:cNvCxnSpPr>
            <a:cxnSpLocks/>
          </p:cNvCxnSpPr>
          <p:nvPr/>
        </p:nvCxnSpPr>
        <p:spPr>
          <a:xfrm flipH="1">
            <a:off x="4262546" y="3692346"/>
            <a:ext cx="233736" cy="404844"/>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直線コネクタ 77">
            <a:extLst>
              <a:ext uri="{FF2B5EF4-FFF2-40B4-BE49-F238E27FC236}">
                <a16:creationId xmlns:a16="http://schemas.microsoft.com/office/drawing/2014/main" id="{CE2AE47E-1038-D193-F1A8-5ACFF0B1A65B}"/>
              </a:ext>
            </a:extLst>
          </p:cNvPr>
          <p:cNvCxnSpPr>
            <a:cxnSpLocks/>
          </p:cNvCxnSpPr>
          <p:nvPr/>
        </p:nvCxnSpPr>
        <p:spPr>
          <a:xfrm flipH="1">
            <a:off x="9289459" y="3219793"/>
            <a:ext cx="34037" cy="424783"/>
          </a:xfrm>
          <a:prstGeom prst="line">
            <a:avLst/>
          </a:prstGeom>
        </p:spPr>
        <p:style>
          <a:lnRef idx="1">
            <a:schemeClr val="accent1"/>
          </a:lnRef>
          <a:fillRef idx="0">
            <a:schemeClr val="accent1"/>
          </a:fillRef>
          <a:effectRef idx="0">
            <a:schemeClr val="accent1"/>
          </a:effectRef>
          <a:fontRef idx="minor">
            <a:schemeClr val="tx1"/>
          </a:fontRef>
        </p:style>
      </p:cxnSp>
      <p:sp>
        <p:nvSpPr>
          <p:cNvPr id="79" name="テキスト ボックス 78">
            <a:extLst>
              <a:ext uri="{FF2B5EF4-FFF2-40B4-BE49-F238E27FC236}">
                <a16:creationId xmlns:a16="http://schemas.microsoft.com/office/drawing/2014/main" id="{6B88FDC5-04C4-705D-6C00-E537CD5BC3DE}"/>
              </a:ext>
            </a:extLst>
          </p:cNvPr>
          <p:cNvSpPr txBox="1"/>
          <p:nvPr/>
        </p:nvSpPr>
        <p:spPr>
          <a:xfrm>
            <a:off x="9057309" y="2939939"/>
            <a:ext cx="2904398" cy="307777"/>
          </a:xfrm>
          <a:prstGeom prst="rect">
            <a:avLst/>
          </a:prstGeom>
          <a:noFill/>
        </p:spPr>
        <p:txBody>
          <a:bodyPr wrap="square" rtlCol="0">
            <a:spAutoFit/>
          </a:bodyPr>
          <a:lstStyle/>
          <a:p>
            <a:r>
              <a:rPr lang="en-US" altLang="ja-JP" sz="1400" dirty="0"/>
              <a:t>Two-component Coulomb crystal</a:t>
            </a:r>
            <a:endParaRPr kumimoji="1" lang="ja-JP" altLang="en-US" sz="1400" dirty="0"/>
          </a:p>
        </p:txBody>
      </p:sp>
      <p:sp>
        <p:nvSpPr>
          <p:cNvPr id="80" name="正方形/長方形 79">
            <a:extLst>
              <a:ext uri="{FF2B5EF4-FFF2-40B4-BE49-F238E27FC236}">
                <a16:creationId xmlns:a16="http://schemas.microsoft.com/office/drawing/2014/main" id="{7038465D-C15B-BBC0-C49E-71557EB42787}"/>
              </a:ext>
            </a:extLst>
          </p:cNvPr>
          <p:cNvSpPr/>
          <p:nvPr/>
        </p:nvSpPr>
        <p:spPr>
          <a:xfrm rot="16200000">
            <a:off x="2023177" y="3204957"/>
            <a:ext cx="172726" cy="1288503"/>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sz="1800"/>
          </a:p>
        </p:txBody>
      </p:sp>
      <p:sp>
        <p:nvSpPr>
          <p:cNvPr id="81" name="正方形/長方形 80">
            <a:extLst>
              <a:ext uri="{FF2B5EF4-FFF2-40B4-BE49-F238E27FC236}">
                <a16:creationId xmlns:a16="http://schemas.microsoft.com/office/drawing/2014/main" id="{202F4D0D-E21B-E6D5-61BD-40703B57B1E6}"/>
              </a:ext>
            </a:extLst>
          </p:cNvPr>
          <p:cNvSpPr/>
          <p:nvPr/>
        </p:nvSpPr>
        <p:spPr>
          <a:xfrm rot="16200000">
            <a:off x="2027008" y="2788159"/>
            <a:ext cx="172726" cy="1288503"/>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sz="1800"/>
          </a:p>
        </p:txBody>
      </p:sp>
      <p:sp>
        <p:nvSpPr>
          <p:cNvPr id="82" name="正方形/長方形 81">
            <a:extLst>
              <a:ext uri="{FF2B5EF4-FFF2-40B4-BE49-F238E27FC236}">
                <a16:creationId xmlns:a16="http://schemas.microsoft.com/office/drawing/2014/main" id="{A3FFAD95-9ECF-4499-F9D9-B0EAE1EBA5A4}"/>
              </a:ext>
            </a:extLst>
          </p:cNvPr>
          <p:cNvSpPr/>
          <p:nvPr/>
        </p:nvSpPr>
        <p:spPr>
          <a:xfrm rot="16200000">
            <a:off x="1458150" y="3535484"/>
            <a:ext cx="743777" cy="24675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sz="1800"/>
          </a:p>
        </p:txBody>
      </p:sp>
      <p:sp>
        <p:nvSpPr>
          <p:cNvPr id="65" name="楕円 64">
            <a:extLst>
              <a:ext uri="{FF2B5EF4-FFF2-40B4-BE49-F238E27FC236}">
                <a16:creationId xmlns:a16="http://schemas.microsoft.com/office/drawing/2014/main" id="{C9E95502-F159-F2E8-BDEE-74623218FFCA}"/>
              </a:ext>
            </a:extLst>
          </p:cNvPr>
          <p:cNvSpPr/>
          <p:nvPr/>
        </p:nvSpPr>
        <p:spPr>
          <a:xfrm rot="16200000">
            <a:off x="9130504" y="3433826"/>
            <a:ext cx="137436" cy="421498"/>
          </a:xfrm>
          <a:prstGeom prst="ellipse">
            <a:avLst/>
          </a:prstGeom>
          <a:gradFill flip="none" rotWithShape="1">
            <a:gsLst>
              <a:gs pos="0">
                <a:schemeClr val="accent6">
                  <a:alpha val="50000"/>
                </a:schemeClr>
              </a:gs>
              <a:gs pos="69000">
                <a:srgbClr val="FF0000">
                  <a:alpha val="70000"/>
                </a:srgbClr>
              </a:gs>
              <a:gs pos="100000">
                <a:schemeClr val="bg1"/>
              </a:gs>
            </a:gsLst>
            <a:path path="circle">
              <a:fillToRect l="50000" t="50000" r="50000" b="50000"/>
            </a:path>
            <a:tileRect/>
          </a:gradFill>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sz="1800"/>
          </a:p>
        </p:txBody>
      </p:sp>
      <p:sp>
        <p:nvSpPr>
          <p:cNvPr id="83" name="正方形/長方形 82">
            <a:extLst>
              <a:ext uri="{FF2B5EF4-FFF2-40B4-BE49-F238E27FC236}">
                <a16:creationId xmlns:a16="http://schemas.microsoft.com/office/drawing/2014/main" id="{26445C81-209E-493D-17A7-A9C628D4F5CE}"/>
              </a:ext>
            </a:extLst>
          </p:cNvPr>
          <p:cNvSpPr/>
          <p:nvPr/>
        </p:nvSpPr>
        <p:spPr>
          <a:xfrm rot="16200000">
            <a:off x="2262359" y="3535484"/>
            <a:ext cx="743777" cy="24675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sz="1800"/>
          </a:p>
        </p:txBody>
      </p:sp>
      <p:sp>
        <p:nvSpPr>
          <p:cNvPr id="89" name="テキスト ボックス 88">
            <a:extLst>
              <a:ext uri="{FF2B5EF4-FFF2-40B4-BE49-F238E27FC236}">
                <a16:creationId xmlns:a16="http://schemas.microsoft.com/office/drawing/2014/main" id="{A3261656-94DD-74AA-3772-3E0802BBE351}"/>
              </a:ext>
            </a:extLst>
          </p:cNvPr>
          <p:cNvSpPr txBox="1"/>
          <p:nvPr/>
        </p:nvSpPr>
        <p:spPr>
          <a:xfrm>
            <a:off x="898908" y="4250454"/>
            <a:ext cx="1288504" cy="307777"/>
          </a:xfrm>
          <a:prstGeom prst="rect">
            <a:avLst/>
          </a:prstGeom>
          <a:noFill/>
        </p:spPr>
        <p:txBody>
          <a:bodyPr wrap="square" rtlCol="0">
            <a:spAutoFit/>
          </a:bodyPr>
          <a:lstStyle/>
          <a:p>
            <a:r>
              <a:rPr lang="en-US" altLang="ja-JP" sz="1400" dirty="0"/>
              <a:t>Nitrogen gas</a:t>
            </a:r>
            <a:endParaRPr kumimoji="1" lang="ja-JP" altLang="en-US" sz="1400" dirty="0"/>
          </a:p>
        </p:txBody>
      </p:sp>
      <p:cxnSp>
        <p:nvCxnSpPr>
          <p:cNvPr id="90" name="直線コネクタ 89">
            <a:extLst>
              <a:ext uri="{FF2B5EF4-FFF2-40B4-BE49-F238E27FC236}">
                <a16:creationId xmlns:a16="http://schemas.microsoft.com/office/drawing/2014/main" id="{D02E53C4-98AC-67E8-3D6F-762B2B8E21AB}"/>
              </a:ext>
            </a:extLst>
          </p:cNvPr>
          <p:cNvCxnSpPr>
            <a:cxnSpLocks/>
          </p:cNvCxnSpPr>
          <p:nvPr/>
        </p:nvCxnSpPr>
        <p:spPr>
          <a:xfrm flipH="1">
            <a:off x="1072742" y="3889874"/>
            <a:ext cx="233736" cy="404844"/>
          </a:xfrm>
          <a:prstGeom prst="line">
            <a:avLst/>
          </a:prstGeom>
        </p:spPr>
        <p:style>
          <a:lnRef idx="1">
            <a:schemeClr val="accent1"/>
          </a:lnRef>
          <a:fillRef idx="0">
            <a:schemeClr val="accent1"/>
          </a:fillRef>
          <a:effectRef idx="0">
            <a:schemeClr val="accent1"/>
          </a:effectRef>
          <a:fontRef idx="minor">
            <a:schemeClr val="tx1"/>
          </a:fontRef>
        </p:style>
      </p:cxnSp>
      <p:grpSp>
        <p:nvGrpSpPr>
          <p:cNvPr id="5" name="グループ化 4">
            <a:extLst>
              <a:ext uri="{FF2B5EF4-FFF2-40B4-BE49-F238E27FC236}">
                <a16:creationId xmlns:a16="http://schemas.microsoft.com/office/drawing/2014/main" id="{6C0AEDB8-BEAD-CD2D-4459-AE5E9D04D79F}"/>
              </a:ext>
            </a:extLst>
          </p:cNvPr>
          <p:cNvGrpSpPr/>
          <p:nvPr/>
        </p:nvGrpSpPr>
        <p:grpSpPr>
          <a:xfrm>
            <a:off x="8977400" y="4332156"/>
            <a:ext cx="400352" cy="560663"/>
            <a:chOff x="7241434" y="4045351"/>
            <a:chExt cx="418618" cy="586243"/>
          </a:xfrm>
        </p:grpSpPr>
        <p:sp>
          <p:nvSpPr>
            <p:cNvPr id="6" name="正方形/長方形 5">
              <a:extLst>
                <a:ext uri="{FF2B5EF4-FFF2-40B4-BE49-F238E27FC236}">
                  <a16:creationId xmlns:a16="http://schemas.microsoft.com/office/drawing/2014/main" id="{C49FF7F5-CC83-A8A3-C8DE-90B8282F4F20}"/>
                </a:ext>
              </a:extLst>
            </p:cNvPr>
            <p:cNvSpPr/>
            <p:nvPr/>
          </p:nvSpPr>
          <p:spPr>
            <a:xfrm>
              <a:off x="7241434" y="4132622"/>
              <a:ext cx="418618" cy="498972"/>
            </a:xfrm>
            <a:prstGeom prst="rect">
              <a:avLst/>
            </a:prstGeom>
            <a:solidFill>
              <a:srgbClr val="FFD75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p>
          </p:txBody>
        </p:sp>
        <p:sp>
          <p:nvSpPr>
            <p:cNvPr id="7" name="正方形/長方形 6">
              <a:extLst>
                <a:ext uri="{FF2B5EF4-FFF2-40B4-BE49-F238E27FC236}">
                  <a16:creationId xmlns:a16="http://schemas.microsoft.com/office/drawing/2014/main" id="{F3258BB1-B80F-2EC0-3633-DC55F586ACE1}"/>
                </a:ext>
              </a:extLst>
            </p:cNvPr>
            <p:cNvSpPr/>
            <p:nvPr/>
          </p:nvSpPr>
          <p:spPr>
            <a:xfrm>
              <a:off x="7294990" y="4045351"/>
              <a:ext cx="311507" cy="8727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800"/>
            </a:p>
          </p:txBody>
        </p:sp>
      </p:grpSp>
      <p:sp>
        <p:nvSpPr>
          <p:cNvPr id="8" name="テキスト ボックス 7">
            <a:extLst>
              <a:ext uri="{FF2B5EF4-FFF2-40B4-BE49-F238E27FC236}">
                <a16:creationId xmlns:a16="http://schemas.microsoft.com/office/drawing/2014/main" id="{7BE6EFCF-1A0F-1B23-249C-14B3C6FBEC40}"/>
              </a:ext>
            </a:extLst>
          </p:cNvPr>
          <p:cNvSpPr txBox="1"/>
          <p:nvPr/>
        </p:nvSpPr>
        <p:spPr>
          <a:xfrm>
            <a:off x="9338454" y="4471458"/>
            <a:ext cx="1264874" cy="307777"/>
          </a:xfrm>
          <a:prstGeom prst="rect">
            <a:avLst/>
          </a:prstGeom>
          <a:noFill/>
        </p:spPr>
        <p:txBody>
          <a:bodyPr wrap="square" rtlCol="0">
            <a:spAutoFit/>
          </a:bodyPr>
          <a:lstStyle/>
          <a:p>
            <a:r>
              <a:rPr lang="en-US" altLang="ja-JP" sz="1400" dirty="0"/>
              <a:t>C</a:t>
            </a:r>
            <a:r>
              <a:rPr kumimoji="1" lang="en-US" altLang="ja-JP" sz="1400" dirty="0"/>
              <a:t>CD camera</a:t>
            </a:r>
          </a:p>
        </p:txBody>
      </p:sp>
    </p:spTree>
    <p:extLst>
      <p:ext uri="{BB962C8B-B14F-4D97-AF65-F5344CB8AC3E}">
        <p14:creationId xmlns:p14="http://schemas.microsoft.com/office/powerpoint/2010/main" val="3229045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73F881B-E5C2-B603-6029-FB50223FC300}"/>
              </a:ext>
            </a:extLst>
          </p:cNvPr>
          <p:cNvSpPr>
            <a:spLocks noGrp="1"/>
          </p:cNvSpPr>
          <p:nvPr>
            <p:ph type="sldNum" sz="quarter" idx="12"/>
          </p:nvPr>
        </p:nvSpPr>
        <p:spPr/>
        <p:txBody>
          <a:bodyPr/>
          <a:lstStyle/>
          <a:p>
            <a:fld id="{60CA9DAF-0948-482F-A4AE-7B4357C53237}" type="slidenum">
              <a:rPr kumimoji="1" lang="ja-JP" altLang="en-US" smtClean="0"/>
              <a:t>2</a:t>
            </a:fld>
            <a:endParaRPr kumimoji="1" lang="ja-JP" altLang="en-US"/>
          </a:p>
        </p:txBody>
      </p:sp>
      <p:sp>
        <p:nvSpPr>
          <p:cNvPr id="2" name="タイトル 1">
            <a:extLst>
              <a:ext uri="{FF2B5EF4-FFF2-40B4-BE49-F238E27FC236}">
                <a16:creationId xmlns:a16="http://schemas.microsoft.com/office/drawing/2014/main" id="{97F35C26-2A1C-8B41-2931-2397232DBDB2}"/>
              </a:ext>
            </a:extLst>
          </p:cNvPr>
          <p:cNvSpPr>
            <a:spLocks noGrp="1"/>
          </p:cNvSpPr>
          <p:nvPr>
            <p:ph type="title"/>
          </p:nvPr>
        </p:nvSpPr>
        <p:spPr/>
        <p:txBody>
          <a:bodyPr/>
          <a:lstStyle/>
          <a:p>
            <a:r>
              <a:rPr kumimoji="1" lang="en-US" altLang="ja-JP" dirty="0"/>
              <a:t>Outline</a:t>
            </a:r>
            <a:endParaRPr kumimoji="1" lang="ja-JP" altLang="en-US" dirty="0"/>
          </a:p>
        </p:txBody>
      </p:sp>
      <p:sp>
        <p:nvSpPr>
          <p:cNvPr id="4" name="テキスト ボックス 3">
            <a:extLst>
              <a:ext uri="{FF2B5EF4-FFF2-40B4-BE49-F238E27FC236}">
                <a16:creationId xmlns:a16="http://schemas.microsoft.com/office/drawing/2014/main" id="{7C8C29D2-4AA6-D56F-BFB5-8A9DB7C13147}"/>
              </a:ext>
            </a:extLst>
          </p:cNvPr>
          <p:cNvSpPr txBox="1"/>
          <p:nvPr/>
        </p:nvSpPr>
        <p:spPr>
          <a:xfrm>
            <a:off x="2125939" y="1275937"/>
            <a:ext cx="7399906" cy="4893647"/>
          </a:xfrm>
          <a:prstGeom prst="rect">
            <a:avLst/>
          </a:prstGeom>
          <a:noFill/>
        </p:spPr>
        <p:txBody>
          <a:bodyPr wrap="square" rtlCol="0">
            <a:spAutoFit/>
          </a:bodyPr>
          <a:lstStyle/>
          <a:p>
            <a:pPr marL="342900" indent="-342900">
              <a:buFont typeface="Wingdings" panose="05000000000000000000" pitchFamily="2" charset="2"/>
              <a:buChar char="n"/>
            </a:pPr>
            <a:r>
              <a:rPr kumimoji="1" lang="en-US" altLang="ja-JP" sz="2400" dirty="0"/>
              <a:t>Introduction</a:t>
            </a:r>
          </a:p>
          <a:p>
            <a:pPr marL="342900" indent="-342900">
              <a:buFont typeface="Wingdings" panose="05000000000000000000" pitchFamily="2" charset="2"/>
              <a:buChar char="n"/>
            </a:pPr>
            <a:endParaRPr lang="en-US" altLang="ja-JP" sz="2400" dirty="0"/>
          </a:p>
          <a:p>
            <a:pPr marL="342900" indent="-342900">
              <a:buFont typeface="Wingdings" panose="05000000000000000000" pitchFamily="2" charset="2"/>
              <a:buChar char="n"/>
            </a:pPr>
            <a:r>
              <a:rPr lang="en-US" altLang="ja-JP" sz="2400" dirty="0"/>
              <a:t>Approach for nanobeam generation</a:t>
            </a:r>
          </a:p>
          <a:p>
            <a:pPr marL="342900" indent="-342900">
              <a:buFont typeface="Wingdings" panose="05000000000000000000" pitchFamily="2" charset="2"/>
              <a:buChar char="n"/>
            </a:pPr>
            <a:endParaRPr lang="en-US" altLang="ja-JP" sz="2400" dirty="0"/>
          </a:p>
          <a:p>
            <a:pPr marL="342900" indent="-342900">
              <a:buFont typeface="Wingdings" panose="05000000000000000000" pitchFamily="2" charset="2"/>
              <a:buChar char="n"/>
            </a:pPr>
            <a:r>
              <a:rPr kumimoji="1" lang="en-US" altLang="ja-JP" sz="2400" dirty="0"/>
              <a:t>Numerical Simulation</a:t>
            </a:r>
          </a:p>
          <a:p>
            <a:pPr marL="800100" lvl="1" indent="-342900">
              <a:buFont typeface="Wingdings" panose="05000000000000000000" pitchFamily="2" charset="2"/>
              <a:buChar char="n"/>
            </a:pPr>
            <a:endParaRPr lang="en-US" altLang="ja-JP" sz="2400" dirty="0"/>
          </a:p>
          <a:p>
            <a:pPr marL="342900" indent="-342900">
              <a:buFont typeface="Wingdings" panose="05000000000000000000" pitchFamily="2" charset="2"/>
              <a:buChar char="n"/>
            </a:pPr>
            <a:r>
              <a:rPr lang="en-US" altLang="ja-JP" sz="2400" dirty="0"/>
              <a:t>Experiment</a:t>
            </a:r>
          </a:p>
          <a:p>
            <a:pPr marL="800100" lvl="1" indent="-342900">
              <a:buFont typeface="Wingdings" panose="05000000000000000000" pitchFamily="2" charset="2"/>
              <a:buChar char="n"/>
            </a:pPr>
            <a:r>
              <a:rPr lang="en-US" altLang="ja-JP" sz="2400" dirty="0"/>
              <a:t>Setup</a:t>
            </a:r>
          </a:p>
          <a:p>
            <a:pPr marL="800100" lvl="1" indent="-342900">
              <a:buFont typeface="Wingdings" panose="05000000000000000000" pitchFamily="2" charset="2"/>
              <a:buChar char="n"/>
            </a:pPr>
            <a:r>
              <a:rPr lang="en-US" altLang="ja-JP" sz="2400" dirty="0"/>
              <a:t>Forming a two-component crystal</a:t>
            </a:r>
          </a:p>
          <a:p>
            <a:pPr marL="800100" lvl="1" indent="-342900">
              <a:buFont typeface="Wingdings" panose="05000000000000000000" pitchFamily="2" charset="2"/>
              <a:buChar char="n"/>
            </a:pPr>
            <a:r>
              <a:rPr lang="en-US" altLang="ja-JP" sz="2400" dirty="0"/>
              <a:t>Slow extraction</a:t>
            </a:r>
          </a:p>
          <a:p>
            <a:pPr marL="800100" lvl="1" indent="-342900">
              <a:buFont typeface="Wingdings" panose="05000000000000000000" pitchFamily="2" charset="2"/>
              <a:buChar char="n"/>
            </a:pPr>
            <a:r>
              <a:rPr lang="en-US" altLang="ja-JP" sz="2400" dirty="0"/>
              <a:t>Single ion extraction</a:t>
            </a:r>
          </a:p>
          <a:p>
            <a:pPr marL="800100" lvl="1" indent="-342900">
              <a:buFont typeface="Wingdings" panose="05000000000000000000" pitchFamily="2" charset="2"/>
              <a:buChar char="n"/>
            </a:pPr>
            <a:endParaRPr lang="en-US" altLang="ja-JP" sz="2400" dirty="0"/>
          </a:p>
          <a:p>
            <a:pPr marL="342900" indent="-342900">
              <a:buFont typeface="Wingdings" panose="05000000000000000000" pitchFamily="2" charset="2"/>
              <a:buChar char="n"/>
            </a:pPr>
            <a:r>
              <a:rPr lang="en-US" altLang="ja-JP" sz="2400" dirty="0"/>
              <a:t>Summary</a:t>
            </a:r>
          </a:p>
        </p:txBody>
      </p:sp>
    </p:spTree>
    <p:extLst>
      <p:ext uri="{BB962C8B-B14F-4D97-AF65-F5344CB8AC3E}">
        <p14:creationId xmlns:p14="http://schemas.microsoft.com/office/powerpoint/2010/main" val="17377950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AE518209-3BFA-4290-BE70-246D5A259EFE}"/>
              </a:ext>
            </a:extLst>
          </p:cNvPr>
          <p:cNvSpPr>
            <a:spLocks noGrp="1"/>
          </p:cNvSpPr>
          <p:nvPr>
            <p:ph type="sldNum" sz="quarter" idx="12"/>
          </p:nvPr>
        </p:nvSpPr>
        <p:spPr/>
        <p:txBody>
          <a:bodyPr/>
          <a:lstStyle/>
          <a:p>
            <a:fld id="{B58A0D20-12E0-40E6-8B19-83FD61515F1A}" type="slidenum">
              <a:rPr kumimoji="1" lang="ja-JP" altLang="en-US" smtClean="0"/>
              <a:t>20</a:t>
            </a:fld>
            <a:endParaRPr kumimoji="1" lang="ja-JP" altLang="en-US"/>
          </a:p>
        </p:txBody>
      </p:sp>
      <p:sp>
        <p:nvSpPr>
          <p:cNvPr id="3" name="タイトル 2">
            <a:extLst>
              <a:ext uri="{FF2B5EF4-FFF2-40B4-BE49-F238E27FC236}">
                <a16:creationId xmlns:a16="http://schemas.microsoft.com/office/drawing/2014/main" id="{3CEB2C66-C7F3-C482-53E2-01C7DD88E269}"/>
              </a:ext>
            </a:extLst>
          </p:cNvPr>
          <p:cNvSpPr>
            <a:spLocks noGrp="1"/>
          </p:cNvSpPr>
          <p:nvPr>
            <p:ph type="title"/>
          </p:nvPr>
        </p:nvSpPr>
        <p:spPr/>
        <p:txBody>
          <a:bodyPr>
            <a:normAutofit/>
          </a:bodyPr>
          <a:lstStyle/>
          <a:p>
            <a:r>
              <a:rPr lang="en-US" altLang="ja-JP" dirty="0"/>
              <a:t>Process of </a:t>
            </a:r>
            <a:r>
              <a:rPr kumimoji="1" lang="en-US" altLang="ja-JP" dirty="0"/>
              <a:t>two-component crystal formation</a:t>
            </a:r>
            <a:endParaRPr kumimoji="1" lang="ja-JP" altLang="en-US" dirty="0"/>
          </a:p>
        </p:txBody>
      </p:sp>
      <p:sp>
        <p:nvSpPr>
          <p:cNvPr id="7" name="テキスト ボックス 6">
            <a:extLst>
              <a:ext uri="{FF2B5EF4-FFF2-40B4-BE49-F238E27FC236}">
                <a16:creationId xmlns:a16="http://schemas.microsoft.com/office/drawing/2014/main" id="{FDAA4A33-A776-A3B3-9FD3-2C2C2671172C}"/>
              </a:ext>
            </a:extLst>
          </p:cNvPr>
          <p:cNvSpPr txBox="1"/>
          <p:nvPr/>
        </p:nvSpPr>
        <p:spPr>
          <a:xfrm>
            <a:off x="4748060" y="6092765"/>
            <a:ext cx="1479452" cy="400110"/>
          </a:xfrm>
          <a:prstGeom prst="rect">
            <a:avLst/>
          </a:prstGeom>
          <a:noFill/>
        </p:spPr>
        <p:txBody>
          <a:bodyPr wrap="square" rtlCol="0">
            <a:spAutoFit/>
          </a:bodyPr>
          <a:lstStyle/>
          <a:p>
            <a:r>
              <a:rPr kumimoji="1" lang="en-US" altLang="ja-JP" sz="2000" dirty="0"/>
              <a:t>×4</a:t>
            </a:r>
            <a:r>
              <a:rPr lang="ja-JP" altLang="en-US" sz="2000" dirty="0"/>
              <a:t> </a:t>
            </a:r>
            <a:r>
              <a:rPr lang="en-US" altLang="ja-JP" sz="2000" dirty="0"/>
              <a:t>speed</a:t>
            </a:r>
            <a:endParaRPr kumimoji="1" lang="ja-JP" altLang="en-US" sz="2000" dirty="0"/>
          </a:p>
        </p:txBody>
      </p:sp>
      <p:cxnSp>
        <p:nvCxnSpPr>
          <p:cNvPr id="9" name="直線矢印コネクタ 8">
            <a:extLst>
              <a:ext uri="{FF2B5EF4-FFF2-40B4-BE49-F238E27FC236}">
                <a16:creationId xmlns:a16="http://schemas.microsoft.com/office/drawing/2014/main" id="{3F5C6C08-B318-49D9-3A5A-1146BBEAAD73}"/>
              </a:ext>
            </a:extLst>
          </p:cNvPr>
          <p:cNvCxnSpPr>
            <a:cxnSpLocks/>
          </p:cNvCxnSpPr>
          <p:nvPr/>
        </p:nvCxnSpPr>
        <p:spPr>
          <a:xfrm>
            <a:off x="567559" y="6020120"/>
            <a:ext cx="5371639" cy="0"/>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11" name="テキスト ボックス 10">
            <a:extLst>
              <a:ext uri="{FF2B5EF4-FFF2-40B4-BE49-F238E27FC236}">
                <a16:creationId xmlns:a16="http://schemas.microsoft.com/office/drawing/2014/main" id="{0496C817-130F-878D-E262-A95D3776F24E}"/>
              </a:ext>
            </a:extLst>
          </p:cNvPr>
          <p:cNvSpPr txBox="1"/>
          <p:nvPr/>
        </p:nvSpPr>
        <p:spPr>
          <a:xfrm>
            <a:off x="2559170" y="5975742"/>
            <a:ext cx="1109932" cy="400110"/>
          </a:xfrm>
          <a:prstGeom prst="rect">
            <a:avLst/>
          </a:prstGeom>
          <a:noFill/>
        </p:spPr>
        <p:txBody>
          <a:bodyPr wrap="square" rtlCol="0">
            <a:spAutoFit/>
          </a:bodyPr>
          <a:lstStyle/>
          <a:p>
            <a:r>
              <a:rPr kumimoji="1" lang="en-US" altLang="ja-JP" sz="2000" dirty="0"/>
              <a:t>1.3 mm</a:t>
            </a:r>
            <a:endParaRPr kumimoji="1" lang="ja-JP" altLang="en-US" sz="2000" dirty="0"/>
          </a:p>
        </p:txBody>
      </p:sp>
      <p:sp>
        <p:nvSpPr>
          <p:cNvPr id="12" name="テキスト ボックス 11">
            <a:extLst>
              <a:ext uri="{FF2B5EF4-FFF2-40B4-BE49-F238E27FC236}">
                <a16:creationId xmlns:a16="http://schemas.microsoft.com/office/drawing/2014/main" id="{FAF63130-44F1-3877-229F-C005EE9D1309}"/>
              </a:ext>
            </a:extLst>
          </p:cNvPr>
          <p:cNvSpPr txBox="1"/>
          <p:nvPr/>
        </p:nvSpPr>
        <p:spPr>
          <a:xfrm>
            <a:off x="6487284" y="3330239"/>
            <a:ext cx="5595227" cy="2246769"/>
          </a:xfrm>
          <a:prstGeom prst="rect">
            <a:avLst/>
          </a:prstGeom>
          <a:noFill/>
        </p:spPr>
        <p:txBody>
          <a:bodyPr wrap="square" rtlCol="0">
            <a:spAutoFit/>
          </a:bodyPr>
          <a:lstStyle/>
          <a:p>
            <a:r>
              <a:rPr kumimoji="1" lang="en-US" altLang="ja-JP" sz="2000" dirty="0"/>
              <a:t>Dark ions are inside </a:t>
            </a:r>
          </a:p>
          <a:p>
            <a:endParaRPr kumimoji="1" lang="en-US" altLang="ja-JP" sz="2000" dirty="0"/>
          </a:p>
          <a:p>
            <a:pPr marL="274638" indent="-274638"/>
            <a:r>
              <a:rPr lang="ja-JP" altLang="en-US" sz="2000" dirty="0"/>
              <a:t>→ </a:t>
            </a:r>
            <a:r>
              <a:rPr lang="en-US" altLang="ja-JP" sz="2000" dirty="0"/>
              <a:t>Ions which do not emit fluorescence and have a smaller mass-to-charge ratio than </a:t>
            </a:r>
            <a:r>
              <a:rPr lang="en-US" altLang="ja-JP" sz="2000" baseline="30000" dirty="0"/>
              <a:t>40</a:t>
            </a:r>
            <a:r>
              <a:rPr lang="en-US" altLang="ja-JP" sz="2000" dirty="0"/>
              <a:t>Ca</a:t>
            </a:r>
            <a:r>
              <a:rPr lang="en-US" altLang="ja-JP" sz="2000" baseline="30000" dirty="0"/>
              <a:t>+</a:t>
            </a:r>
            <a:r>
              <a:rPr lang="en-US" altLang="ja-JP" sz="2000" dirty="0"/>
              <a:t> ions</a:t>
            </a:r>
          </a:p>
          <a:p>
            <a:endParaRPr lang="en-US" altLang="ja-JP" sz="2000" dirty="0"/>
          </a:p>
          <a:p>
            <a:r>
              <a:rPr kumimoji="1" lang="ja-JP" altLang="en-US" sz="2000" dirty="0"/>
              <a:t>→</a:t>
            </a:r>
            <a:r>
              <a:rPr kumimoji="1" lang="ja-JP" altLang="en-US" sz="2000" b="1" dirty="0"/>
              <a:t> </a:t>
            </a:r>
            <a:r>
              <a:rPr lang="en-US" altLang="ja-JP" sz="2000" b="1" dirty="0"/>
              <a:t>Nitrogen ions are included</a:t>
            </a:r>
            <a:endParaRPr kumimoji="1" lang="en-US" altLang="ja-JP" sz="2000" b="1" dirty="0">
              <a:latin typeface="游ゴシック" panose="020B0400000000000000" pitchFamily="50" charset="-128"/>
              <a:ea typeface="游ゴシック" panose="020B0400000000000000" pitchFamily="50" charset="-128"/>
            </a:endParaRPr>
          </a:p>
        </p:txBody>
      </p:sp>
      <p:pic>
        <p:nvPicPr>
          <p:cNvPr id="5" name="図 4">
            <a:extLst>
              <a:ext uri="{FF2B5EF4-FFF2-40B4-BE49-F238E27FC236}">
                <a16:creationId xmlns:a16="http://schemas.microsoft.com/office/drawing/2014/main" id="{A80613D7-2079-DC9E-19F3-3C10297875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559" y="1705533"/>
            <a:ext cx="5371200" cy="4092343"/>
          </a:xfrm>
          <a:prstGeom prst="rect">
            <a:avLst/>
          </a:prstGeom>
        </p:spPr>
      </p:pic>
      <p:cxnSp>
        <p:nvCxnSpPr>
          <p:cNvPr id="10" name="直線コネクタ 9">
            <a:extLst>
              <a:ext uri="{FF2B5EF4-FFF2-40B4-BE49-F238E27FC236}">
                <a16:creationId xmlns:a16="http://schemas.microsoft.com/office/drawing/2014/main" id="{8AB6586D-99AA-558E-85FE-8D8FBF43969E}"/>
              </a:ext>
            </a:extLst>
          </p:cNvPr>
          <p:cNvCxnSpPr>
            <a:cxnSpLocks/>
            <a:stCxn id="17" idx="1"/>
          </p:cNvCxnSpPr>
          <p:nvPr/>
        </p:nvCxnSpPr>
        <p:spPr>
          <a:xfrm flipH="1">
            <a:off x="4030824" y="2674456"/>
            <a:ext cx="2456460" cy="6557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C1E88A04-343B-762A-51E5-FA81D6C3C80E}"/>
              </a:ext>
            </a:extLst>
          </p:cNvPr>
          <p:cNvCxnSpPr>
            <a:cxnSpLocks/>
            <a:stCxn id="17" idx="1"/>
          </p:cNvCxnSpPr>
          <p:nvPr/>
        </p:nvCxnSpPr>
        <p:spPr>
          <a:xfrm flipH="1">
            <a:off x="4030824" y="2674456"/>
            <a:ext cx="2456460" cy="10317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906AB7F2-8B29-107A-9C33-6B73AC41ED63}"/>
              </a:ext>
            </a:extLst>
          </p:cNvPr>
          <p:cNvSpPr txBox="1"/>
          <p:nvPr/>
        </p:nvSpPr>
        <p:spPr>
          <a:xfrm>
            <a:off x="6487284" y="2474401"/>
            <a:ext cx="4113376" cy="400110"/>
          </a:xfrm>
          <a:prstGeom prst="rect">
            <a:avLst/>
          </a:prstGeom>
          <a:noFill/>
        </p:spPr>
        <p:txBody>
          <a:bodyPr wrap="square" rtlCol="0">
            <a:spAutoFit/>
          </a:bodyPr>
          <a:lstStyle/>
          <a:p>
            <a:r>
              <a:rPr kumimoji="1" lang="en-US" altLang="ja-JP" sz="2000" b="0" dirty="0"/>
              <a:t>Fluorescence from </a:t>
            </a:r>
            <a:r>
              <a:rPr kumimoji="1" lang="en-US" altLang="ja-JP" sz="2000" b="0" baseline="30000" dirty="0"/>
              <a:t>40</a:t>
            </a:r>
            <a:r>
              <a:rPr kumimoji="1" lang="en-US" altLang="ja-JP" sz="2000" b="0" dirty="0"/>
              <a:t>Ca</a:t>
            </a:r>
            <a:r>
              <a:rPr kumimoji="1" lang="en-US" altLang="ja-JP" sz="2000" b="0" baseline="30000" dirty="0"/>
              <a:t>+</a:t>
            </a:r>
            <a:endParaRPr kumimoji="1" lang="ja-JP" altLang="en-US" sz="2000" dirty="0"/>
          </a:p>
        </p:txBody>
      </p:sp>
      <p:cxnSp>
        <p:nvCxnSpPr>
          <p:cNvPr id="18" name="直線コネクタ 17">
            <a:extLst>
              <a:ext uri="{FF2B5EF4-FFF2-40B4-BE49-F238E27FC236}">
                <a16:creationId xmlns:a16="http://schemas.microsoft.com/office/drawing/2014/main" id="{0B1F4777-8746-B659-B095-DA7E035166A6}"/>
              </a:ext>
            </a:extLst>
          </p:cNvPr>
          <p:cNvCxnSpPr>
            <a:cxnSpLocks/>
          </p:cNvCxnSpPr>
          <p:nvPr/>
        </p:nvCxnSpPr>
        <p:spPr>
          <a:xfrm flipH="1">
            <a:off x="4030824" y="3504782"/>
            <a:ext cx="245646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17767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0C016727-8059-EB25-0A2C-B3E07D644D82}"/>
              </a:ext>
            </a:extLst>
          </p:cNvPr>
          <p:cNvSpPr>
            <a:spLocks noGrp="1"/>
          </p:cNvSpPr>
          <p:nvPr>
            <p:ph type="sldNum" sz="quarter" idx="12"/>
          </p:nvPr>
        </p:nvSpPr>
        <p:spPr/>
        <p:txBody>
          <a:bodyPr/>
          <a:lstStyle/>
          <a:p>
            <a:fld id="{B58A0D20-12E0-40E6-8B19-83FD61515F1A}" type="slidenum">
              <a:rPr kumimoji="1" lang="ja-JP" altLang="en-US" smtClean="0"/>
              <a:t>21</a:t>
            </a:fld>
            <a:endParaRPr kumimoji="1" lang="ja-JP" altLang="en-US"/>
          </a:p>
        </p:txBody>
      </p:sp>
      <p:sp>
        <p:nvSpPr>
          <p:cNvPr id="3" name="タイトル 2">
            <a:extLst>
              <a:ext uri="{FF2B5EF4-FFF2-40B4-BE49-F238E27FC236}">
                <a16:creationId xmlns:a16="http://schemas.microsoft.com/office/drawing/2014/main" id="{6FEF9F4D-34BB-D848-9FFB-7F1FA841FD69}"/>
              </a:ext>
            </a:extLst>
          </p:cNvPr>
          <p:cNvSpPr>
            <a:spLocks noGrp="1"/>
          </p:cNvSpPr>
          <p:nvPr>
            <p:ph type="title"/>
          </p:nvPr>
        </p:nvSpPr>
        <p:spPr/>
        <p:txBody>
          <a:bodyPr>
            <a:normAutofit/>
          </a:bodyPr>
          <a:lstStyle/>
          <a:p>
            <a:r>
              <a:rPr kumimoji="1" lang="en-US" altLang="ja-JP" dirty="0"/>
              <a:t>Comparison with simulation</a:t>
            </a:r>
            <a:endParaRPr kumimoji="1" lang="ja-JP" altLang="en-US" dirty="0"/>
          </a:p>
        </p:txBody>
      </p:sp>
      <p:pic>
        <p:nvPicPr>
          <p:cNvPr id="4" name="図 3" descr="暗い背景に浮かぶ月&#10;&#10;中程度の精度で自動的に生成された説明">
            <a:extLst>
              <a:ext uri="{FF2B5EF4-FFF2-40B4-BE49-F238E27FC236}">
                <a16:creationId xmlns:a16="http://schemas.microsoft.com/office/drawing/2014/main" id="{FA9794EC-D08A-F73F-7B74-DF476B8387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6709" y="1358056"/>
            <a:ext cx="4831080" cy="3680823"/>
          </a:xfrm>
          <a:prstGeom prst="rect">
            <a:avLst/>
          </a:prstGeom>
        </p:spPr>
      </p:pic>
      <p:graphicFrame>
        <p:nvGraphicFramePr>
          <p:cNvPr id="11" name="表 11">
            <a:extLst>
              <a:ext uri="{FF2B5EF4-FFF2-40B4-BE49-F238E27FC236}">
                <a16:creationId xmlns:a16="http://schemas.microsoft.com/office/drawing/2014/main" id="{C6A4706D-E2BD-7AE7-5E83-9939C0BDE77D}"/>
              </a:ext>
            </a:extLst>
          </p:cNvPr>
          <p:cNvGraphicFramePr>
            <a:graphicFrameLocks noGrp="1"/>
          </p:cNvGraphicFramePr>
          <p:nvPr>
            <p:extLst>
              <p:ext uri="{D42A27DB-BD31-4B8C-83A1-F6EECF244321}">
                <p14:modId xmlns:p14="http://schemas.microsoft.com/office/powerpoint/2010/main" val="3180440690"/>
              </p:ext>
            </p:extLst>
          </p:nvPr>
        </p:nvGraphicFramePr>
        <p:xfrm>
          <a:off x="50265" y="1135245"/>
          <a:ext cx="6118507" cy="4092363"/>
        </p:xfrm>
        <a:graphic>
          <a:graphicData uri="http://schemas.openxmlformats.org/drawingml/2006/table">
            <a:tbl>
              <a:tblPr firstRow="1" bandRow="1">
                <a:tableStyleId>{9D7B26C5-4107-4FEC-AEDC-1716B250A1EF}</a:tableStyleId>
              </a:tblPr>
              <a:tblGrid>
                <a:gridCol w="2491229">
                  <a:extLst>
                    <a:ext uri="{9D8B030D-6E8A-4147-A177-3AD203B41FA5}">
                      <a16:colId xmlns:a16="http://schemas.microsoft.com/office/drawing/2014/main" val="1793233333"/>
                    </a:ext>
                  </a:extLst>
                </a:gridCol>
                <a:gridCol w="1813639">
                  <a:extLst>
                    <a:ext uri="{9D8B030D-6E8A-4147-A177-3AD203B41FA5}">
                      <a16:colId xmlns:a16="http://schemas.microsoft.com/office/drawing/2014/main" val="2709442013"/>
                    </a:ext>
                  </a:extLst>
                </a:gridCol>
                <a:gridCol w="1813639">
                  <a:extLst>
                    <a:ext uri="{9D8B030D-6E8A-4147-A177-3AD203B41FA5}">
                      <a16:colId xmlns:a16="http://schemas.microsoft.com/office/drawing/2014/main" val="4002616902"/>
                    </a:ext>
                  </a:extLst>
                </a:gridCol>
              </a:tblGrid>
              <a:tr h="370840">
                <a:tc>
                  <a:txBody>
                    <a:bodyPr/>
                    <a:lstStyle/>
                    <a:p>
                      <a:endParaRPr kumimoji="1" lang="ja-JP" altLang="en-US" sz="2000" dirty="0"/>
                    </a:p>
                  </a:txBody>
                  <a:tcPr/>
                </a:tc>
                <a:tc>
                  <a:txBody>
                    <a:bodyPr/>
                    <a:lstStyle/>
                    <a:p>
                      <a:pPr algn="ctr"/>
                      <a:r>
                        <a:rPr kumimoji="1" lang="en-US" altLang="ja-JP" sz="2000" dirty="0">
                          <a:latin typeface="游ゴシック" panose="020B0400000000000000" pitchFamily="50" charset="-128"/>
                          <a:ea typeface="游ゴシック" panose="020B0400000000000000" pitchFamily="50" charset="-128"/>
                        </a:rPr>
                        <a:t>Experiment</a:t>
                      </a:r>
                      <a:endParaRPr kumimoji="1" lang="ja-JP" altLang="en-US" sz="2000" dirty="0">
                        <a:latin typeface="游ゴシック" panose="020B0400000000000000" pitchFamily="50" charset="-128"/>
                        <a:ea typeface="游ゴシック" panose="020B0400000000000000" pitchFamily="50" charset="-128"/>
                      </a:endParaRPr>
                    </a:p>
                  </a:txBody>
                  <a:tcPr/>
                </a:tc>
                <a:tc>
                  <a:txBody>
                    <a:bodyPr/>
                    <a:lstStyle/>
                    <a:p>
                      <a:pPr algn="ctr"/>
                      <a:r>
                        <a:rPr kumimoji="1" lang="en-US" altLang="ja-JP" sz="2000" dirty="0">
                          <a:latin typeface="游ゴシック" panose="020B0400000000000000" pitchFamily="50" charset="-128"/>
                          <a:ea typeface="游ゴシック" panose="020B0400000000000000" pitchFamily="50" charset="-128"/>
                        </a:rPr>
                        <a:t>Simulation</a:t>
                      </a:r>
                      <a:endParaRPr kumimoji="1" lang="ja-JP" altLang="en-US" sz="2000" dirty="0">
                        <a:latin typeface="游ゴシック" panose="020B0400000000000000" pitchFamily="50" charset="-128"/>
                        <a:ea typeface="游ゴシック" panose="020B0400000000000000" pitchFamily="50" charset="-128"/>
                      </a:endParaRPr>
                    </a:p>
                  </a:txBody>
                  <a:tcPr/>
                </a:tc>
                <a:extLst>
                  <a:ext uri="{0D108BD9-81ED-4DB2-BD59-A6C34878D82A}">
                    <a16:rowId xmlns:a16="http://schemas.microsoft.com/office/drawing/2014/main" val="3020483724"/>
                  </a:ext>
                </a:extLst>
              </a:tr>
              <a:tr h="370840">
                <a:tc>
                  <a:txBody>
                    <a:bodyPr/>
                    <a:lstStyle/>
                    <a:p>
                      <a:r>
                        <a:rPr kumimoji="1" lang="en-US" altLang="ja-JP" sz="1600" b="0" dirty="0"/>
                        <a:t>RF</a:t>
                      </a:r>
                      <a:r>
                        <a:rPr kumimoji="1" lang="ja-JP" altLang="en-US" sz="1600" b="0" dirty="0"/>
                        <a:t> </a:t>
                      </a:r>
                      <a:r>
                        <a:rPr kumimoji="1" lang="en-US" altLang="ja-JP" sz="1600" b="0" dirty="0"/>
                        <a:t>amplitude</a:t>
                      </a:r>
                      <a:r>
                        <a:rPr kumimoji="1" lang="ja-JP" altLang="en-US" sz="1600" b="0" dirty="0"/>
                        <a:t> </a:t>
                      </a:r>
                      <a:r>
                        <a:rPr kumimoji="1" lang="en-US" altLang="ja-JP" sz="1600" b="0" dirty="0"/>
                        <a:t>[V]</a:t>
                      </a:r>
                      <a:endParaRPr kumimoji="1" lang="ja-JP" altLang="en-US" sz="1600" dirty="0"/>
                    </a:p>
                  </a:txBody>
                  <a:tcPr/>
                </a:tc>
                <a:tc>
                  <a:txBody>
                    <a:bodyPr/>
                    <a:lstStyle/>
                    <a:p>
                      <a:pPr algn="r"/>
                      <a:r>
                        <a:rPr kumimoji="1" lang="en-US" altLang="ja-JP" sz="2000" dirty="0"/>
                        <a:t>20</a:t>
                      </a:r>
                      <a:endParaRPr kumimoji="1" lang="ja-JP" altLang="en-US" sz="2000" dirty="0">
                        <a:latin typeface="Times New Roman" panose="02020603050405020304" pitchFamily="18" charset="0"/>
                        <a:cs typeface="Times New Roman" panose="02020603050405020304" pitchFamily="18" charset="0"/>
                      </a:endParaRPr>
                    </a:p>
                  </a:txBody>
                  <a:tcPr/>
                </a:tc>
                <a:tc>
                  <a:txBody>
                    <a:bodyPr/>
                    <a:lstStyle/>
                    <a:p>
                      <a:pPr algn="r"/>
                      <a:r>
                        <a:rPr kumimoji="1" lang="en-US" altLang="ja-JP" sz="2000" dirty="0"/>
                        <a:t>20</a:t>
                      </a:r>
                      <a:endParaRPr kumimoji="1" lang="ja-JP" altLang="en-US" sz="2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555481718"/>
                  </a:ext>
                </a:extLst>
              </a:tr>
              <a:tr h="371272">
                <a:tc>
                  <a:txBody>
                    <a:bodyPr/>
                    <a:lstStyle/>
                    <a:p>
                      <a:r>
                        <a:rPr kumimoji="1" lang="en-US" altLang="ja-JP" sz="1600" b="0" dirty="0"/>
                        <a:t>RF frequency</a:t>
                      </a:r>
                      <a:r>
                        <a:rPr kumimoji="1" lang="ja-JP" altLang="en-US" sz="1600" b="0" dirty="0"/>
                        <a:t> </a:t>
                      </a:r>
                      <a:r>
                        <a:rPr kumimoji="1" lang="en-US" altLang="ja-JP" sz="1600" b="0" dirty="0"/>
                        <a:t>[MHz]</a:t>
                      </a:r>
                      <a:endParaRPr kumimoji="1" lang="ja-JP" altLang="en-US" sz="1600" dirty="0"/>
                    </a:p>
                  </a:txBody>
                  <a:tcPr/>
                </a:tc>
                <a:tc>
                  <a:txBody>
                    <a:bodyPr/>
                    <a:lstStyle/>
                    <a:p>
                      <a:pPr algn="r"/>
                      <a:r>
                        <a:rPr kumimoji="1" lang="en-US" altLang="ja-JP" sz="2000" dirty="0"/>
                        <a:t>2</a:t>
                      </a:r>
                      <a:endParaRPr kumimoji="1" lang="ja-JP" altLang="en-US" sz="2000" dirty="0">
                        <a:latin typeface="Times New Roman" panose="02020603050405020304" pitchFamily="18" charset="0"/>
                        <a:cs typeface="Times New Roman" panose="02020603050405020304" pitchFamily="18" charset="0"/>
                      </a:endParaRPr>
                    </a:p>
                  </a:txBody>
                  <a:tcPr/>
                </a:tc>
                <a:tc>
                  <a:txBody>
                    <a:bodyPr/>
                    <a:lstStyle/>
                    <a:p>
                      <a:pPr algn="r"/>
                      <a:r>
                        <a:rPr kumimoji="1" lang="en-US" altLang="ja-JP" sz="2000" dirty="0"/>
                        <a:t>2</a:t>
                      </a:r>
                      <a:endParaRPr kumimoji="1" lang="ja-JP" altLang="en-US" sz="2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62895960"/>
                  </a:ext>
                </a:extLst>
              </a:tr>
              <a:tr h="370840">
                <a:tc>
                  <a:txBody>
                    <a:bodyPr/>
                    <a:lstStyle/>
                    <a:p>
                      <a:r>
                        <a:rPr lang="en-US" altLang="ja-JP" sz="1600" dirty="0"/>
                        <a:t>End</a:t>
                      </a:r>
                      <a:r>
                        <a:rPr lang="ja-JP" altLang="en-US" sz="1600" dirty="0"/>
                        <a:t> </a:t>
                      </a:r>
                      <a:r>
                        <a:rPr lang="en-US" altLang="ja-JP" sz="1600" dirty="0"/>
                        <a:t>voltage</a:t>
                      </a:r>
                      <a:r>
                        <a:rPr lang="ja-JP" altLang="en-US" sz="1600" dirty="0"/>
                        <a:t> </a:t>
                      </a:r>
                      <a:r>
                        <a:rPr lang="en-US" altLang="ja-JP" sz="1600" dirty="0"/>
                        <a:t>[V]</a:t>
                      </a:r>
                      <a:endParaRPr kumimoji="1" lang="ja-JP" altLang="en-US" sz="1600" dirty="0"/>
                    </a:p>
                  </a:txBody>
                  <a:tcPr/>
                </a:tc>
                <a:tc>
                  <a:txBody>
                    <a:bodyPr/>
                    <a:lstStyle/>
                    <a:p>
                      <a:pPr algn="r"/>
                      <a:r>
                        <a:rPr kumimoji="1" lang="en-US" altLang="ja-JP" sz="2000" dirty="0"/>
                        <a:t>1.5</a:t>
                      </a:r>
                      <a:endParaRPr kumimoji="1" lang="ja-JP" altLang="en-US" sz="2000" dirty="0">
                        <a:latin typeface="Times New Roman" panose="02020603050405020304" pitchFamily="18" charset="0"/>
                        <a:cs typeface="Times New Roman" panose="02020603050405020304" pitchFamily="18" charset="0"/>
                      </a:endParaRPr>
                    </a:p>
                  </a:txBody>
                  <a:tcPr/>
                </a:tc>
                <a:tc>
                  <a:txBody>
                    <a:bodyPr/>
                    <a:lstStyle/>
                    <a:p>
                      <a:pPr algn="r"/>
                      <a:r>
                        <a:rPr kumimoji="1" lang="en-US" altLang="ja-JP" sz="2000" dirty="0"/>
                        <a:t>1.1</a:t>
                      </a:r>
                      <a:endParaRPr kumimoji="1" lang="ja-JP" altLang="en-US" sz="2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790977840"/>
                  </a:ext>
                </a:extLst>
              </a:tr>
              <a:tr h="370840">
                <a:tc>
                  <a:txBody>
                    <a:bodyPr/>
                    <a:lstStyle/>
                    <a:p>
                      <a:pPr algn="l"/>
                      <a:r>
                        <a:rPr kumimoji="1" lang="en-US" altLang="ja-JP" sz="1800" dirty="0">
                          <a:latin typeface="+mn-lt"/>
                        </a:rPr>
                        <a:t>Number of </a:t>
                      </a:r>
                      <a:r>
                        <a:rPr kumimoji="1" lang="en-US" altLang="ja-JP" sz="1800" b="0" baseline="30000" dirty="0"/>
                        <a:t>40</a:t>
                      </a:r>
                      <a:r>
                        <a:rPr kumimoji="1" lang="en-US" altLang="ja-JP" sz="1800" b="0" dirty="0"/>
                        <a:t>Ca</a:t>
                      </a:r>
                      <a:r>
                        <a:rPr kumimoji="1" lang="en-US" altLang="ja-JP" sz="1800" b="0" baseline="30000" dirty="0"/>
                        <a:t>+ </a:t>
                      </a:r>
                      <a:r>
                        <a:rPr kumimoji="1" lang="en-US" altLang="ja-JP" sz="1800" dirty="0">
                          <a:latin typeface="+mn-lt"/>
                        </a:rPr>
                        <a:t>ions</a:t>
                      </a:r>
                    </a:p>
                  </a:txBody>
                  <a:tcPr/>
                </a:tc>
                <a:tc>
                  <a:txBody>
                    <a:bodyPr/>
                    <a:lstStyle/>
                    <a:p>
                      <a:pPr algn="r"/>
                      <a:r>
                        <a:rPr kumimoji="1" lang="en-US" altLang="ja-JP" sz="2000" dirty="0"/>
                        <a:t>?</a:t>
                      </a:r>
                      <a:endParaRPr kumimoji="1" lang="ja-JP" altLang="en-US" sz="2000" dirty="0">
                        <a:latin typeface="Times New Roman" panose="02020603050405020304" pitchFamily="18" charset="0"/>
                        <a:cs typeface="Times New Roman" panose="02020603050405020304" pitchFamily="18" charset="0"/>
                      </a:endParaRPr>
                    </a:p>
                  </a:txBody>
                  <a:tcPr/>
                </a:tc>
                <a:tc>
                  <a:txBody>
                    <a:bodyPr/>
                    <a:lstStyle/>
                    <a:p>
                      <a:pPr algn="r"/>
                      <a:r>
                        <a:rPr kumimoji="1" lang="en-US" altLang="ja-JP" sz="2000" dirty="0"/>
                        <a:t>80</a:t>
                      </a:r>
                      <a:endParaRPr kumimoji="1" lang="ja-JP" altLang="en-US" sz="2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10131691"/>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800" dirty="0">
                          <a:latin typeface="+mn-lt"/>
                        </a:rPr>
                        <a:t>Number</a:t>
                      </a:r>
                      <a:r>
                        <a:rPr kumimoji="1" lang="en-US" altLang="ja-JP" sz="1800" b="0" i="0" baseline="0" dirty="0">
                          <a:latin typeface="+mn-lt"/>
                        </a:rPr>
                        <a:t> of </a:t>
                      </a:r>
                      <a:r>
                        <a:rPr kumimoji="1" lang="en-US" altLang="ja-JP" sz="1800" b="0" i="0" baseline="30000" dirty="0">
                          <a:latin typeface="+mn-lt"/>
                        </a:rPr>
                        <a:t>14</a:t>
                      </a:r>
                      <a:r>
                        <a:rPr kumimoji="1" lang="en-US" altLang="ja-JP" sz="1800" b="0" i="0" baseline="0" dirty="0">
                          <a:latin typeface="+mn-lt"/>
                        </a:rPr>
                        <a:t>N</a:t>
                      </a:r>
                      <a:r>
                        <a:rPr kumimoji="1" lang="en-US" altLang="ja-JP" sz="1800" b="0" i="0" baseline="-25000" dirty="0">
                          <a:latin typeface="+mn-lt"/>
                        </a:rPr>
                        <a:t>2</a:t>
                      </a:r>
                      <a:r>
                        <a:rPr kumimoji="1" lang="en-US" altLang="ja-JP" sz="1800" b="0" i="0" baseline="30000" dirty="0">
                          <a:latin typeface="+mn-lt"/>
                        </a:rPr>
                        <a:t>+</a:t>
                      </a:r>
                      <a:r>
                        <a:rPr kumimoji="1" lang="en-US" altLang="ja-JP" sz="1800" b="0" i="0" baseline="0" dirty="0">
                          <a:latin typeface="+mn-lt"/>
                        </a:rPr>
                        <a:t> </a:t>
                      </a:r>
                      <a:r>
                        <a:rPr kumimoji="1" lang="en-US" altLang="ja-JP" sz="1800" dirty="0">
                          <a:latin typeface="+mn-lt"/>
                        </a:rPr>
                        <a:t>ions</a:t>
                      </a:r>
                      <a:endParaRPr kumimoji="1" lang="ja-JP" altLang="en-US" sz="1800" dirty="0">
                        <a:latin typeface="+mn-lt"/>
                      </a:endParaRPr>
                    </a:p>
                  </a:txBody>
                  <a:tcPr/>
                </a:tc>
                <a:tc>
                  <a:txBody>
                    <a:bodyPr/>
                    <a:lstStyle/>
                    <a:p>
                      <a:pPr algn="r"/>
                      <a:r>
                        <a:rPr kumimoji="1" lang="en-US" altLang="ja-JP" sz="2000" dirty="0"/>
                        <a:t>?</a:t>
                      </a:r>
                      <a:endParaRPr kumimoji="1" lang="ja-JP" altLang="en-US" sz="2000" dirty="0">
                        <a:latin typeface="Times New Roman" panose="02020603050405020304" pitchFamily="18" charset="0"/>
                        <a:cs typeface="Times New Roman" panose="02020603050405020304" pitchFamily="18" charset="0"/>
                      </a:endParaRPr>
                    </a:p>
                  </a:txBody>
                  <a:tcPr/>
                </a:tc>
                <a:tc>
                  <a:txBody>
                    <a:bodyPr/>
                    <a:lstStyle/>
                    <a:p>
                      <a:pPr algn="r"/>
                      <a:r>
                        <a:rPr kumimoji="1" lang="en-US" altLang="ja-JP" sz="2000" dirty="0"/>
                        <a:t>30</a:t>
                      </a:r>
                      <a:endParaRPr kumimoji="1" lang="ja-JP" altLang="en-US" sz="2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1732464"/>
                  </a:ext>
                </a:extLst>
              </a:tr>
              <a:tr h="1714923">
                <a:tc>
                  <a:txBody>
                    <a:bodyPr/>
                    <a:lstStyle/>
                    <a:p>
                      <a:pPr algn="l"/>
                      <a:r>
                        <a:rPr kumimoji="1" lang="en-US" altLang="ja-JP" sz="1800" dirty="0">
                          <a:latin typeface="+mn-lt"/>
                        </a:rPr>
                        <a:t>Distribution</a:t>
                      </a:r>
                      <a:endParaRPr kumimoji="1" lang="ja-JP" altLang="en-US" sz="1800" dirty="0">
                        <a:latin typeface="+mn-lt"/>
                      </a:endParaRPr>
                    </a:p>
                  </a:txBody>
                  <a:tcPr anchor="ctr"/>
                </a:tc>
                <a:tc>
                  <a:txBody>
                    <a:bodyPr/>
                    <a:lstStyle/>
                    <a:p>
                      <a:pPr algn="r"/>
                      <a:endParaRPr kumimoji="1" lang="ja-JP" altLang="en-US" sz="2000" dirty="0">
                        <a:latin typeface="Times New Roman" panose="02020603050405020304" pitchFamily="18" charset="0"/>
                        <a:cs typeface="Times New Roman" panose="02020603050405020304" pitchFamily="18" charset="0"/>
                      </a:endParaRPr>
                    </a:p>
                  </a:txBody>
                  <a:tcPr/>
                </a:tc>
                <a:tc>
                  <a:txBody>
                    <a:bodyPr/>
                    <a:lstStyle/>
                    <a:p>
                      <a:pPr algn="r"/>
                      <a:endParaRPr kumimoji="1" lang="ja-JP" altLang="en-US" sz="2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510574744"/>
                  </a:ext>
                </a:extLst>
              </a:tr>
            </a:tbl>
          </a:graphicData>
        </a:graphic>
      </p:graphicFrame>
      <p:pic>
        <p:nvPicPr>
          <p:cNvPr id="14" name="図 13" descr="暗い背景に浮かぶ月&#10;&#10;中程度の精度で自動的に生成された説明">
            <a:extLst>
              <a:ext uri="{FF2B5EF4-FFF2-40B4-BE49-F238E27FC236}">
                <a16:creationId xmlns:a16="http://schemas.microsoft.com/office/drawing/2014/main" id="{4114BD8D-5F2E-AEFB-442E-37B544C25F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4228" y="3664368"/>
            <a:ext cx="1682143" cy="1281633"/>
          </a:xfrm>
          <a:prstGeom prst="rect">
            <a:avLst/>
          </a:prstGeom>
        </p:spPr>
      </p:pic>
      <p:sp>
        <p:nvSpPr>
          <p:cNvPr id="5" name="テキスト ボックス 4">
            <a:extLst>
              <a:ext uri="{FF2B5EF4-FFF2-40B4-BE49-F238E27FC236}">
                <a16:creationId xmlns:a16="http://schemas.microsoft.com/office/drawing/2014/main" id="{731CCBD5-0CE6-0001-5849-FD95315D76F8}"/>
              </a:ext>
            </a:extLst>
          </p:cNvPr>
          <p:cNvSpPr txBox="1"/>
          <p:nvPr/>
        </p:nvSpPr>
        <p:spPr>
          <a:xfrm>
            <a:off x="995671" y="5804751"/>
            <a:ext cx="10099337" cy="707886"/>
          </a:xfrm>
          <a:prstGeom prst="rect">
            <a:avLst/>
          </a:prstGeom>
          <a:noFill/>
        </p:spPr>
        <p:txBody>
          <a:bodyPr wrap="square" rtlCol="0">
            <a:spAutoFit/>
          </a:bodyPr>
          <a:lstStyle/>
          <a:p>
            <a:pPr marL="285750" indent="-285750">
              <a:buFont typeface="Wingdings" panose="05000000000000000000" pitchFamily="2" charset="2"/>
              <a:buChar char="ü"/>
            </a:pPr>
            <a:r>
              <a:rPr lang="en-US" altLang="ja-JP" sz="2000" dirty="0"/>
              <a:t>Formation of a two-component shell crystal was successful</a:t>
            </a:r>
            <a:endParaRPr kumimoji="1" lang="ja-JP" altLang="en-US" sz="2000" dirty="0"/>
          </a:p>
          <a:p>
            <a:pPr marL="285750" indent="-285750">
              <a:buFont typeface="Wingdings" panose="05000000000000000000" pitchFamily="2" charset="2"/>
              <a:buChar char="ü"/>
            </a:pPr>
            <a:r>
              <a:rPr lang="en-US" altLang="ja-JP" sz="2000" dirty="0"/>
              <a:t>This crystal consists of approximately 80 calcium and 30 nitrogen ions</a:t>
            </a:r>
          </a:p>
        </p:txBody>
      </p:sp>
      <p:sp>
        <p:nvSpPr>
          <p:cNvPr id="6" name="正方形/長方形 5">
            <a:extLst>
              <a:ext uri="{FF2B5EF4-FFF2-40B4-BE49-F238E27FC236}">
                <a16:creationId xmlns:a16="http://schemas.microsoft.com/office/drawing/2014/main" id="{62135329-A578-8E06-FE04-713E6B2FEF9A}"/>
              </a:ext>
            </a:extLst>
          </p:cNvPr>
          <p:cNvSpPr/>
          <p:nvPr/>
        </p:nvSpPr>
        <p:spPr>
          <a:xfrm>
            <a:off x="441268" y="5677955"/>
            <a:ext cx="10893997" cy="906997"/>
          </a:xfrm>
          <a:prstGeom prst="rect">
            <a:avLst/>
          </a:prstGeom>
          <a:noFill/>
          <a:ln w="63500" cmpd="dbl">
            <a:solidFill>
              <a:srgbClr val="339933"/>
            </a:solidFill>
            <a:prstDash val="solid"/>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p>
        </p:txBody>
      </p:sp>
      <p:pic>
        <p:nvPicPr>
          <p:cNvPr id="15" name="図 14">
            <a:extLst>
              <a:ext uri="{FF2B5EF4-FFF2-40B4-BE49-F238E27FC236}">
                <a16:creationId xmlns:a16="http://schemas.microsoft.com/office/drawing/2014/main" id="{7274A896-1397-3548-1C7C-11C611FDB6F0}"/>
              </a:ext>
            </a:extLst>
          </p:cNvPr>
          <p:cNvPicPr>
            <a:picLocks noChangeAspect="1"/>
          </p:cNvPicPr>
          <p:nvPr/>
        </p:nvPicPr>
        <p:blipFill>
          <a:blip r:embed="rId4">
            <a:alphaModFix amt="50000"/>
            <a:extLst>
              <a:ext uri="{28A0092B-C50C-407E-A947-70E740481C1C}">
                <a14:useLocalDpi xmlns:a14="http://schemas.microsoft.com/office/drawing/2010/main" val="0"/>
              </a:ext>
            </a:extLst>
          </a:blip>
          <a:srcRect l="4795" t="10983" r="11363"/>
          <a:stretch>
            <a:fillRect/>
          </a:stretch>
        </p:blipFill>
        <p:spPr>
          <a:xfrm>
            <a:off x="6438899" y="1099074"/>
            <a:ext cx="5742277" cy="4271756"/>
          </a:xfrm>
          <a:prstGeom prst="rect">
            <a:avLst/>
          </a:prstGeom>
        </p:spPr>
      </p:pic>
      <p:pic>
        <p:nvPicPr>
          <p:cNvPr id="17" name="図 16">
            <a:extLst>
              <a:ext uri="{FF2B5EF4-FFF2-40B4-BE49-F238E27FC236}">
                <a16:creationId xmlns:a16="http://schemas.microsoft.com/office/drawing/2014/main" id="{17F20F34-4656-711B-562E-4363CB9E9E06}"/>
              </a:ext>
            </a:extLst>
          </p:cNvPr>
          <p:cNvPicPr>
            <a:picLocks noChangeAspect="1"/>
          </p:cNvPicPr>
          <p:nvPr/>
        </p:nvPicPr>
        <p:blipFill>
          <a:blip r:embed="rId5">
            <a:alphaModFix/>
            <a:extLst>
              <a:ext uri="{28A0092B-C50C-407E-A947-70E740481C1C}">
                <a14:useLocalDpi xmlns:a14="http://schemas.microsoft.com/office/drawing/2010/main" val="0"/>
              </a:ext>
            </a:extLst>
          </a:blip>
          <a:srcRect l="4861" t="10119" r="12083"/>
          <a:stretch>
            <a:fillRect/>
          </a:stretch>
        </p:blipFill>
        <p:spPr>
          <a:xfrm>
            <a:off x="4193385" y="3630829"/>
            <a:ext cx="1975387" cy="1496406"/>
          </a:xfrm>
          <a:prstGeom prst="rect">
            <a:avLst/>
          </a:prstGeom>
        </p:spPr>
      </p:pic>
    </p:spTree>
    <p:extLst>
      <p:ext uri="{BB962C8B-B14F-4D97-AF65-F5344CB8AC3E}">
        <p14:creationId xmlns:p14="http://schemas.microsoft.com/office/powerpoint/2010/main" val="19893484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6" name="直線コネクタ 235">
            <a:extLst>
              <a:ext uri="{FF2B5EF4-FFF2-40B4-BE49-F238E27FC236}">
                <a16:creationId xmlns:a16="http://schemas.microsoft.com/office/drawing/2014/main" id="{1D30F660-EC06-1023-5BD8-54EEDD23C1A5}"/>
              </a:ext>
            </a:extLst>
          </p:cNvPr>
          <p:cNvCxnSpPr>
            <a:cxnSpLocks/>
            <a:stCxn id="10" idx="2"/>
          </p:cNvCxnSpPr>
          <p:nvPr/>
        </p:nvCxnSpPr>
        <p:spPr>
          <a:xfrm>
            <a:off x="3536213" y="3097945"/>
            <a:ext cx="23599" cy="3114548"/>
          </a:xfrm>
          <a:prstGeom prst="line">
            <a:avLst/>
          </a:prstGeom>
          <a:ln>
            <a:solidFill>
              <a:schemeClr val="bg1">
                <a:lumMod val="75000"/>
              </a:schemeClr>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37" name="直線コネクタ 236">
            <a:extLst>
              <a:ext uri="{FF2B5EF4-FFF2-40B4-BE49-F238E27FC236}">
                <a16:creationId xmlns:a16="http://schemas.microsoft.com/office/drawing/2014/main" id="{B7BCA973-407C-97B8-8C95-9D4C53FBE41E}"/>
              </a:ext>
            </a:extLst>
          </p:cNvPr>
          <p:cNvCxnSpPr>
            <a:cxnSpLocks/>
          </p:cNvCxnSpPr>
          <p:nvPr/>
        </p:nvCxnSpPr>
        <p:spPr>
          <a:xfrm>
            <a:off x="2239620" y="3097945"/>
            <a:ext cx="23752" cy="3134717"/>
          </a:xfrm>
          <a:prstGeom prst="line">
            <a:avLst/>
          </a:prstGeom>
          <a:ln>
            <a:solidFill>
              <a:schemeClr val="bg1">
                <a:lumMod val="75000"/>
              </a:schemeClr>
            </a:solidFill>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2" name="スライド番号プレースホルダー 1">
            <a:extLst>
              <a:ext uri="{FF2B5EF4-FFF2-40B4-BE49-F238E27FC236}">
                <a16:creationId xmlns:a16="http://schemas.microsoft.com/office/drawing/2014/main" id="{A5708538-11EE-4C9A-9845-BF26A0BA0683}"/>
              </a:ext>
            </a:extLst>
          </p:cNvPr>
          <p:cNvSpPr>
            <a:spLocks noGrp="1"/>
          </p:cNvSpPr>
          <p:nvPr>
            <p:ph type="sldNum" sz="quarter" idx="12"/>
          </p:nvPr>
        </p:nvSpPr>
        <p:spPr/>
        <p:txBody>
          <a:bodyPr/>
          <a:lstStyle/>
          <a:p>
            <a:fld id="{35248B40-ED26-4C66-8571-3E712A94D57C}" type="slidenum">
              <a:rPr kumimoji="1" lang="ja-JP" altLang="en-US" smtClean="0"/>
              <a:t>22</a:t>
            </a:fld>
            <a:endParaRPr kumimoji="1" lang="ja-JP" altLang="en-US"/>
          </a:p>
        </p:txBody>
      </p:sp>
      <p:sp>
        <p:nvSpPr>
          <p:cNvPr id="3" name="タイトル 2">
            <a:extLst>
              <a:ext uri="{FF2B5EF4-FFF2-40B4-BE49-F238E27FC236}">
                <a16:creationId xmlns:a16="http://schemas.microsoft.com/office/drawing/2014/main" id="{98B867C5-8882-63D3-67F6-E817B6F9D442}"/>
              </a:ext>
            </a:extLst>
          </p:cNvPr>
          <p:cNvSpPr>
            <a:spLocks noGrp="1"/>
          </p:cNvSpPr>
          <p:nvPr>
            <p:ph type="title"/>
          </p:nvPr>
        </p:nvSpPr>
        <p:spPr/>
        <p:txBody>
          <a:bodyPr>
            <a:normAutofit/>
          </a:bodyPr>
          <a:lstStyle/>
          <a:p>
            <a:r>
              <a:rPr kumimoji="1" lang="en-US" altLang="ja-JP" dirty="0"/>
              <a:t>Slow extraction experiment of a shell Coulomb crystal</a:t>
            </a:r>
            <a:endParaRPr kumimoji="1" lang="ja-JP" altLang="en-US" dirty="0"/>
          </a:p>
        </p:txBody>
      </p:sp>
      <p:sp>
        <p:nvSpPr>
          <p:cNvPr id="4" name="四角形: 角を丸くする 3">
            <a:extLst>
              <a:ext uri="{FF2B5EF4-FFF2-40B4-BE49-F238E27FC236}">
                <a16:creationId xmlns:a16="http://schemas.microsoft.com/office/drawing/2014/main" id="{BC67B267-7F87-BEBB-AB68-5519324F382F}"/>
              </a:ext>
            </a:extLst>
          </p:cNvPr>
          <p:cNvSpPr/>
          <p:nvPr/>
        </p:nvSpPr>
        <p:spPr>
          <a:xfrm>
            <a:off x="5982422" y="1812826"/>
            <a:ext cx="4341919" cy="1810757"/>
          </a:xfrm>
          <a:prstGeom prst="roundRect">
            <a:avLst>
              <a:gd name="adj" fmla="val 10576"/>
            </a:avLst>
          </a:prstGeom>
          <a:noFill/>
          <a:ln w="19050">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6" name="表 90">
            <a:extLst>
              <a:ext uri="{FF2B5EF4-FFF2-40B4-BE49-F238E27FC236}">
                <a16:creationId xmlns:a16="http://schemas.microsoft.com/office/drawing/2014/main" id="{86066D86-6640-1BC6-66BE-2584404E236F}"/>
              </a:ext>
            </a:extLst>
          </p:cNvPr>
          <p:cNvGraphicFramePr>
            <a:graphicFrameLocks noGrp="1"/>
          </p:cNvGraphicFramePr>
          <p:nvPr>
            <p:extLst>
              <p:ext uri="{D42A27DB-BD31-4B8C-83A1-F6EECF244321}">
                <p14:modId xmlns:p14="http://schemas.microsoft.com/office/powerpoint/2010/main" val="542900571"/>
              </p:ext>
            </p:extLst>
          </p:nvPr>
        </p:nvGraphicFramePr>
        <p:xfrm>
          <a:off x="6318192" y="4071176"/>
          <a:ext cx="3574962" cy="2225040"/>
        </p:xfrm>
        <a:graphic>
          <a:graphicData uri="http://schemas.openxmlformats.org/drawingml/2006/table">
            <a:tbl>
              <a:tblPr bandRow="1">
                <a:tableStyleId>{9D7B26C5-4107-4FEC-AEDC-1716B250A1EF}</a:tableStyleId>
              </a:tblPr>
              <a:tblGrid>
                <a:gridCol w="1921065">
                  <a:extLst>
                    <a:ext uri="{9D8B030D-6E8A-4147-A177-3AD203B41FA5}">
                      <a16:colId xmlns:a16="http://schemas.microsoft.com/office/drawing/2014/main" val="2789146692"/>
                    </a:ext>
                  </a:extLst>
                </a:gridCol>
                <a:gridCol w="1653897">
                  <a:extLst>
                    <a:ext uri="{9D8B030D-6E8A-4147-A177-3AD203B41FA5}">
                      <a16:colId xmlns:a16="http://schemas.microsoft.com/office/drawing/2014/main" val="3559665454"/>
                    </a:ext>
                  </a:extLst>
                </a:gridCol>
              </a:tblGrid>
              <a:tr h="370840">
                <a:tc>
                  <a:txBody>
                    <a:bodyPr/>
                    <a:lstStyle/>
                    <a:p>
                      <a:pPr algn="ctr"/>
                      <a:r>
                        <a:rPr kumimoji="1" lang="en-US" altLang="ja-JP" sz="1800" b="0" dirty="0"/>
                        <a:t>RF amplitude</a:t>
                      </a:r>
                      <a:endParaRPr kumimoji="1" lang="ja-JP" altLang="en-US" sz="1800" dirty="0"/>
                    </a:p>
                  </a:txBody>
                  <a:tcPr/>
                </a:tc>
                <a:tc>
                  <a:txBody>
                    <a:bodyPr/>
                    <a:lstStyle/>
                    <a:p>
                      <a:pPr algn="r"/>
                      <a:r>
                        <a:rPr kumimoji="1" lang="en-GB" altLang="ja-JP" sz="1800" dirty="0"/>
                        <a:t>30 V</a:t>
                      </a:r>
                    </a:p>
                  </a:txBody>
                  <a:tcPr/>
                </a:tc>
                <a:extLst>
                  <a:ext uri="{0D108BD9-81ED-4DB2-BD59-A6C34878D82A}">
                    <a16:rowId xmlns:a16="http://schemas.microsoft.com/office/drawing/2014/main" val="4216311769"/>
                  </a:ext>
                </a:extLst>
              </a:tr>
              <a:tr h="370840">
                <a:tc>
                  <a:txBody>
                    <a:bodyPr/>
                    <a:lstStyle/>
                    <a:p>
                      <a:pPr algn="ctr"/>
                      <a:r>
                        <a:rPr kumimoji="1" lang="en-US" altLang="ja-JP" sz="1800" b="0" dirty="0"/>
                        <a:t>RF frequency</a:t>
                      </a:r>
                      <a:endParaRPr kumimoji="1" lang="ja-JP" altLang="en-US" sz="1800" dirty="0"/>
                    </a:p>
                  </a:txBody>
                  <a:tcPr/>
                </a:tc>
                <a:tc>
                  <a:txBody>
                    <a:bodyPr/>
                    <a:lstStyle/>
                    <a:p>
                      <a:pPr algn="r"/>
                      <a:r>
                        <a:rPr kumimoji="1" lang="en-GB" altLang="ja-JP" sz="1800" dirty="0"/>
                        <a:t>2 MHz</a:t>
                      </a:r>
                    </a:p>
                  </a:txBody>
                  <a:tcPr/>
                </a:tc>
                <a:extLst>
                  <a:ext uri="{0D108BD9-81ED-4DB2-BD59-A6C34878D82A}">
                    <a16:rowId xmlns:a16="http://schemas.microsoft.com/office/drawing/2014/main" val="80202978"/>
                  </a:ext>
                </a:extLst>
              </a:tr>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1800" i="0" dirty="0"/>
                        <a:t>End voltage </a:t>
                      </a:r>
                      <a:r>
                        <a:rPr kumimoji="1" lang="en-US" altLang="ja-JP" sz="1800" i="1" dirty="0"/>
                        <a:t>V</a:t>
                      </a:r>
                      <a:r>
                        <a:rPr kumimoji="1" lang="en-US" altLang="ja-JP" sz="1800" baseline="-25000" dirty="0"/>
                        <a:t>A</a:t>
                      </a:r>
                      <a:endParaRPr kumimoji="1" lang="ja-JP" altLang="en-US" sz="1800" baseline="-25000" dirty="0"/>
                    </a:p>
                  </a:txBody>
                  <a:tcPr/>
                </a:tc>
                <a:tc>
                  <a:txBody>
                    <a:bodyPr/>
                    <a:lstStyle/>
                    <a:p>
                      <a:pPr algn="r"/>
                      <a:r>
                        <a:rPr kumimoji="1" lang="en-GB" altLang="ja-JP" sz="1800" dirty="0"/>
                        <a:t>0.5 V</a:t>
                      </a:r>
                    </a:p>
                  </a:txBody>
                  <a:tcPr/>
                </a:tc>
                <a:extLst>
                  <a:ext uri="{0D108BD9-81ED-4DB2-BD59-A6C34878D82A}">
                    <a16:rowId xmlns:a16="http://schemas.microsoft.com/office/drawing/2014/main" val="235508798"/>
                  </a:ext>
                </a:extLst>
              </a:tr>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1800" i="0" dirty="0"/>
                        <a:t>End voltage </a:t>
                      </a:r>
                      <a:r>
                        <a:rPr kumimoji="1" lang="en-US" altLang="ja-JP" sz="1800" i="1" dirty="0"/>
                        <a:t>V</a:t>
                      </a:r>
                      <a:r>
                        <a:rPr kumimoji="1" lang="en-US" altLang="ja-JP" sz="1800" baseline="-25000" dirty="0"/>
                        <a:t>B</a:t>
                      </a:r>
                      <a:endParaRPr kumimoji="1" lang="ja-JP" altLang="en-US" sz="1800" baseline="-25000" dirty="0"/>
                    </a:p>
                  </a:txBody>
                  <a:tcPr/>
                </a:tc>
                <a:tc>
                  <a:txBody>
                    <a:bodyPr/>
                    <a:lstStyle/>
                    <a:p>
                      <a:pPr algn="r"/>
                      <a:r>
                        <a:rPr kumimoji="1" lang="en-GB" altLang="ja-JP" sz="1800" dirty="0"/>
                        <a:t>0.5 → 30 V</a:t>
                      </a:r>
                    </a:p>
                  </a:txBody>
                  <a:tcPr/>
                </a:tc>
                <a:extLst>
                  <a:ext uri="{0D108BD9-81ED-4DB2-BD59-A6C34878D82A}">
                    <a16:rowId xmlns:a16="http://schemas.microsoft.com/office/drawing/2014/main" val="553461023"/>
                  </a:ext>
                </a:extLst>
              </a:tr>
              <a:tr h="370840">
                <a:tc>
                  <a:txBody>
                    <a:bodyPr/>
                    <a:lstStyle/>
                    <a:p>
                      <a:pPr algn="ctr"/>
                      <a:r>
                        <a:rPr kumimoji="1" lang="en-US" altLang="ja-JP" sz="1800" b="0" dirty="0"/>
                        <a:t>Detector voltage</a:t>
                      </a:r>
                      <a:endParaRPr kumimoji="1" lang="ja-JP" altLang="en-US" sz="1800" dirty="0"/>
                    </a:p>
                  </a:txBody>
                  <a:tcPr/>
                </a:tc>
                <a:tc>
                  <a:txBody>
                    <a:bodyPr/>
                    <a:lstStyle/>
                    <a:p>
                      <a:pPr algn="r"/>
                      <a:r>
                        <a:rPr kumimoji="1" lang="en-GB" altLang="ja-JP" sz="1800" dirty="0">
                          <a:solidFill>
                            <a:schemeClr val="tx1"/>
                          </a:solidFill>
                        </a:rPr>
                        <a:t>−2.19 kV</a:t>
                      </a:r>
                    </a:p>
                  </a:txBody>
                  <a:tcPr/>
                </a:tc>
                <a:extLst>
                  <a:ext uri="{0D108BD9-81ED-4DB2-BD59-A6C34878D82A}">
                    <a16:rowId xmlns:a16="http://schemas.microsoft.com/office/drawing/2014/main" val="3386252582"/>
                  </a:ext>
                </a:extLst>
              </a:tr>
              <a:tr h="370840">
                <a:tc>
                  <a:txBody>
                    <a:bodyPr/>
                    <a:lstStyle/>
                    <a:p>
                      <a:pPr algn="ctr"/>
                      <a:r>
                        <a:rPr kumimoji="1" lang="en-US" altLang="ja-JP" sz="1800" dirty="0"/>
                        <a:t>Rump-up time</a:t>
                      </a:r>
                      <a:endParaRPr kumimoji="1" lang="ja-JP" altLang="en-US" sz="1800" dirty="0"/>
                    </a:p>
                  </a:txBody>
                  <a:tcPr/>
                </a:tc>
                <a:tc>
                  <a:txBody>
                    <a:bodyPr/>
                    <a:lstStyle/>
                    <a:p>
                      <a:pPr algn="r"/>
                      <a:r>
                        <a:rPr kumimoji="1" lang="en-GB" altLang="ja-JP" sz="1800" dirty="0">
                          <a:solidFill>
                            <a:schemeClr val="tx1"/>
                          </a:solidFill>
                        </a:rPr>
                        <a:t>10 </a:t>
                      </a:r>
                      <a:r>
                        <a:rPr kumimoji="1" lang="en-GB" altLang="ja-JP" sz="1800" dirty="0" err="1">
                          <a:solidFill>
                            <a:schemeClr val="tx1"/>
                          </a:solidFill>
                        </a:rPr>
                        <a:t>ms</a:t>
                      </a:r>
                      <a:endParaRPr kumimoji="1" lang="en-GB" altLang="ja-JP" sz="1800" dirty="0">
                        <a:solidFill>
                          <a:schemeClr val="tx1"/>
                        </a:solidFill>
                      </a:endParaRPr>
                    </a:p>
                  </a:txBody>
                  <a:tcPr/>
                </a:tc>
                <a:extLst>
                  <a:ext uri="{0D108BD9-81ED-4DB2-BD59-A6C34878D82A}">
                    <a16:rowId xmlns:a16="http://schemas.microsoft.com/office/drawing/2014/main" val="214317434"/>
                  </a:ext>
                </a:extLst>
              </a:tr>
            </a:tbl>
          </a:graphicData>
        </a:graphic>
      </p:graphicFrame>
      <p:sp>
        <p:nvSpPr>
          <p:cNvPr id="8" name="正方形/長方形 7">
            <a:extLst>
              <a:ext uri="{FF2B5EF4-FFF2-40B4-BE49-F238E27FC236}">
                <a16:creationId xmlns:a16="http://schemas.microsoft.com/office/drawing/2014/main" id="{3D5EA6C1-8714-57C2-8DDC-FD83700BA289}"/>
              </a:ext>
            </a:extLst>
          </p:cNvPr>
          <p:cNvSpPr/>
          <p:nvPr/>
        </p:nvSpPr>
        <p:spPr>
          <a:xfrm>
            <a:off x="1703931" y="1993472"/>
            <a:ext cx="2017218" cy="24565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a:p>
        </p:txBody>
      </p:sp>
      <p:sp>
        <p:nvSpPr>
          <p:cNvPr id="9" name="正方形/長方形 8">
            <a:extLst>
              <a:ext uri="{FF2B5EF4-FFF2-40B4-BE49-F238E27FC236}">
                <a16:creationId xmlns:a16="http://schemas.microsoft.com/office/drawing/2014/main" id="{6B9D01B9-BB6B-EC60-E638-BD4A7ACDB756}"/>
              </a:ext>
            </a:extLst>
          </p:cNvPr>
          <p:cNvSpPr/>
          <p:nvPr/>
        </p:nvSpPr>
        <p:spPr>
          <a:xfrm>
            <a:off x="1748559" y="2548276"/>
            <a:ext cx="1972589" cy="24565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a:p>
        </p:txBody>
      </p:sp>
      <p:sp>
        <p:nvSpPr>
          <p:cNvPr id="10" name="正方形/長方形 9">
            <a:extLst>
              <a:ext uri="{FF2B5EF4-FFF2-40B4-BE49-F238E27FC236}">
                <a16:creationId xmlns:a16="http://schemas.microsoft.com/office/drawing/2014/main" id="{43A976FA-3025-28D7-3613-C5C40E28F59C}"/>
              </a:ext>
            </a:extLst>
          </p:cNvPr>
          <p:cNvSpPr/>
          <p:nvPr/>
        </p:nvSpPr>
        <p:spPr>
          <a:xfrm>
            <a:off x="3351278" y="1752031"/>
            <a:ext cx="369870" cy="1345914"/>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dirty="0"/>
          </a:p>
        </p:txBody>
      </p:sp>
      <p:sp>
        <p:nvSpPr>
          <p:cNvPr id="11" name="正方形/長方形 10">
            <a:extLst>
              <a:ext uri="{FF2B5EF4-FFF2-40B4-BE49-F238E27FC236}">
                <a16:creationId xmlns:a16="http://schemas.microsoft.com/office/drawing/2014/main" id="{5C6FB1B0-0E15-07E9-B3C2-8CFE9C835030}"/>
              </a:ext>
            </a:extLst>
          </p:cNvPr>
          <p:cNvSpPr/>
          <p:nvPr/>
        </p:nvSpPr>
        <p:spPr>
          <a:xfrm>
            <a:off x="2058565" y="1752031"/>
            <a:ext cx="369870" cy="1345914"/>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a:p>
        </p:txBody>
      </p:sp>
      <p:cxnSp>
        <p:nvCxnSpPr>
          <p:cNvPr id="12" name="直線コネクタ 11">
            <a:extLst>
              <a:ext uri="{FF2B5EF4-FFF2-40B4-BE49-F238E27FC236}">
                <a16:creationId xmlns:a16="http://schemas.microsoft.com/office/drawing/2014/main" id="{9659B810-2E21-2989-8886-9353E5EC76C3}"/>
              </a:ext>
            </a:extLst>
          </p:cNvPr>
          <p:cNvCxnSpPr>
            <a:cxnSpLocks/>
          </p:cNvCxnSpPr>
          <p:nvPr/>
        </p:nvCxnSpPr>
        <p:spPr>
          <a:xfrm>
            <a:off x="2428436" y="1887647"/>
            <a:ext cx="921929" cy="0"/>
          </a:xfrm>
          <a:prstGeom prst="line">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13" name="テキスト ボックス 12">
            <a:extLst>
              <a:ext uri="{FF2B5EF4-FFF2-40B4-BE49-F238E27FC236}">
                <a16:creationId xmlns:a16="http://schemas.microsoft.com/office/drawing/2014/main" id="{5A022A25-4463-F9FD-4BE5-CAB53E8F34CD}"/>
              </a:ext>
            </a:extLst>
          </p:cNvPr>
          <p:cNvSpPr txBox="1"/>
          <p:nvPr/>
        </p:nvSpPr>
        <p:spPr>
          <a:xfrm>
            <a:off x="2463080" y="1618847"/>
            <a:ext cx="951177" cy="338554"/>
          </a:xfrm>
          <a:prstGeom prst="rect">
            <a:avLst/>
          </a:prstGeom>
          <a:noFill/>
        </p:spPr>
        <p:txBody>
          <a:bodyPr wrap="square" rtlCol="0">
            <a:spAutoFit/>
          </a:bodyPr>
          <a:lstStyle/>
          <a:p>
            <a:r>
              <a:rPr lang="en-US" altLang="ja-JP" sz="1600" dirty="0"/>
              <a:t>7.1 mm</a:t>
            </a:r>
            <a:endParaRPr lang="ja-JP" altLang="en-US" sz="1600" dirty="0"/>
          </a:p>
        </p:txBody>
      </p:sp>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03332120-5220-E8AE-F76B-35CC3DBE49A0}"/>
                  </a:ext>
                </a:extLst>
              </p:cNvPr>
              <p:cNvSpPr txBox="1"/>
              <p:nvPr/>
            </p:nvSpPr>
            <p:spPr>
              <a:xfrm>
                <a:off x="2498455" y="1934543"/>
                <a:ext cx="894170" cy="36971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smtClean="0">
                              <a:solidFill>
                                <a:schemeClr val="bg1"/>
                              </a:solidFill>
                              <a:latin typeface="Cambria Math" panose="02040503050406030204" pitchFamily="18" charset="0"/>
                            </a:rPr>
                          </m:ctrlPr>
                        </m:sSupPr>
                        <m:e>
                          <m:r>
                            <m:rPr>
                              <m:sty m:val="p"/>
                            </m:rPr>
                            <a:rPr lang="en-US" altLang="ja-JP" smtClean="0">
                              <a:solidFill>
                                <a:schemeClr val="bg1"/>
                              </a:solidFill>
                              <a:latin typeface="Cambria Math" panose="02040503050406030204" pitchFamily="18" charset="0"/>
                            </a:rPr>
                            <m:t>Ca</m:t>
                          </m:r>
                        </m:e>
                        <m:sup>
                          <m:r>
                            <a:rPr lang="en-US" altLang="ja-JP" i="1">
                              <a:solidFill>
                                <a:schemeClr val="bg1"/>
                              </a:solidFill>
                              <a:latin typeface="Cambria Math" panose="02040503050406030204" pitchFamily="18" charset="0"/>
                            </a:rPr>
                            <m:t>+</m:t>
                          </m:r>
                        </m:sup>
                      </m:sSup>
                    </m:oMath>
                  </m:oMathPara>
                </a14:m>
                <a:endParaRPr lang="ja-JP" altLang="en-US" dirty="0">
                  <a:solidFill>
                    <a:schemeClr val="bg1"/>
                  </a:solidFill>
                </a:endParaRPr>
              </a:p>
            </p:txBody>
          </p:sp>
        </mc:Choice>
        <mc:Fallback xmlns="">
          <p:sp>
            <p:nvSpPr>
              <p:cNvPr id="20" name="テキスト ボックス 19">
                <a:extLst>
                  <a:ext uri="{FF2B5EF4-FFF2-40B4-BE49-F238E27FC236}">
                    <a16:creationId xmlns:a16="http://schemas.microsoft.com/office/drawing/2014/main" id="{03332120-5220-E8AE-F76B-35CC3DBE49A0}"/>
                  </a:ext>
                </a:extLst>
              </p:cNvPr>
              <p:cNvSpPr txBox="1">
                <a:spLocks noRot="1" noChangeAspect="1" noMove="1" noResize="1" noEditPoints="1" noAdjustHandles="1" noChangeArrowheads="1" noChangeShapeType="1" noTextEdit="1"/>
              </p:cNvSpPr>
              <p:nvPr/>
            </p:nvSpPr>
            <p:spPr>
              <a:xfrm>
                <a:off x="2498455" y="1934543"/>
                <a:ext cx="894170" cy="369717"/>
              </a:xfrm>
              <a:prstGeom prst="rect">
                <a:avLst/>
              </a:prstGeom>
              <a:blipFill>
                <a:blip r:embed="rId3"/>
                <a:stretch>
                  <a:fillRect/>
                </a:stretch>
              </a:blipFill>
            </p:spPr>
            <p:txBody>
              <a:bodyPr/>
              <a:lstStyle/>
              <a:p>
                <a:r>
                  <a:rPr lang="ja-JP" altLang="en-US">
                    <a:noFill/>
                  </a:rPr>
                  <a:t> </a:t>
                </a:r>
              </a:p>
            </p:txBody>
          </p:sp>
        </mc:Fallback>
      </mc:AlternateContent>
      <p:sp>
        <p:nvSpPr>
          <p:cNvPr id="22" name="矢印: 右 21">
            <a:extLst>
              <a:ext uri="{FF2B5EF4-FFF2-40B4-BE49-F238E27FC236}">
                <a16:creationId xmlns:a16="http://schemas.microsoft.com/office/drawing/2014/main" id="{F7932ECA-3917-FD71-17A1-469CC562381B}"/>
              </a:ext>
            </a:extLst>
          </p:cNvPr>
          <p:cNvSpPr/>
          <p:nvPr/>
        </p:nvSpPr>
        <p:spPr>
          <a:xfrm>
            <a:off x="3213787" y="2277005"/>
            <a:ext cx="780982" cy="238552"/>
          </a:xfrm>
          <a:prstGeom prst="right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cxnSp>
        <p:nvCxnSpPr>
          <p:cNvPr id="25" name="直線コネクタ 24">
            <a:extLst>
              <a:ext uri="{FF2B5EF4-FFF2-40B4-BE49-F238E27FC236}">
                <a16:creationId xmlns:a16="http://schemas.microsoft.com/office/drawing/2014/main" id="{C946DD21-A832-2DC6-06D6-4BAB8C442232}"/>
              </a:ext>
            </a:extLst>
          </p:cNvPr>
          <p:cNvCxnSpPr>
            <a:cxnSpLocks/>
          </p:cNvCxnSpPr>
          <p:nvPr/>
        </p:nvCxnSpPr>
        <p:spPr>
          <a:xfrm>
            <a:off x="2921958" y="3211720"/>
            <a:ext cx="1056544" cy="0"/>
          </a:xfrm>
          <a:prstGeom prst="line">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6" name="テキスト ボックス 25">
            <a:extLst>
              <a:ext uri="{FF2B5EF4-FFF2-40B4-BE49-F238E27FC236}">
                <a16:creationId xmlns:a16="http://schemas.microsoft.com/office/drawing/2014/main" id="{DCACF42F-7614-85C4-BCF2-4E5D433656A2}"/>
              </a:ext>
            </a:extLst>
          </p:cNvPr>
          <p:cNvSpPr txBox="1"/>
          <p:nvPr/>
        </p:nvSpPr>
        <p:spPr>
          <a:xfrm>
            <a:off x="2943203" y="3176153"/>
            <a:ext cx="1184183" cy="338554"/>
          </a:xfrm>
          <a:prstGeom prst="rect">
            <a:avLst/>
          </a:prstGeom>
          <a:noFill/>
        </p:spPr>
        <p:txBody>
          <a:bodyPr wrap="square" rtlCol="0">
            <a:spAutoFit/>
          </a:bodyPr>
          <a:lstStyle/>
          <a:p>
            <a:r>
              <a:rPr lang="en-US" altLang="ja-JP" sz="1600" dirty="0"/>
              <a:t>20.55 mm</a:t>
            </a:r>
            <a:endParaRPr lang="ja-JP" altLang="en-US" sz="1600" dirty="0"/>
          </a:p>
        </p:txBody>
      </p:sp>
      <p:sp>
        <p:nvSpPr>
          <p:cNvPr id="41" name="テキスト ボックス 40">
            <a:extLst>
              <a:ext uri="{FF2B5EF4-FFF2-40B4-BE49-F238E27FC236}">
                <a16:creationId xmlns:a16="http://schemas.microsoft.com/office/drawing/2014/main" id="{D7835E4C-9676-D3F1-9B3E-D172C50C8869}"/>
              </a:ext>
            </a:extLst>
          </p:cNvPr>
          <p:cNvSpPr txBox="1"/>
          <p:nvPr/>
        </p:nvSpPr>
        <p:spPr>
          <a:xfrm>
            <a:off x="5982422" y="1886685"/>
            <a:ext cx="4296902" cy="400110"/>
          </a:xfrm>
          <a:prstGeom prst="rect">
            <a:avLst/>
          </a:prstGeom>
          <a:noFill/>
        </p:spPr>
        <p:txBody>
          <a:bodyPr wrap="square" rtlCol="0">
            <a:spAutoFit/>
          </a:bodyPr>
          <a:lstStyle/>
          <a:p>
            <a:r>
              <a:rPr lang="en-US" altLang="ja-JP" sz="2000" dirty="0"/>
              <a:t>Count the number of detected ions</a:t>
            </a:r>
            <a:endParaRPr kumimoji="1" lang="ja-JP" altLang="en-US" sz="2000" dirty="0"/>
          </a:p>
        </p:txBody>
      </p:sp>
      <p:sp>
        <p:nvSpPr>
          <p:cNvPr id="48" name="テキスト ボックス 47">
            <a:extLst>
              <a:ext uri="{FF2B5EF4-FFF2-40B4-BE49-F238E27FC236}">
                <a16:creationId xmlns:a16="http://schemas.microsoft.com/office/drawing/2014/main" id="{99A59EE5-9B1E-3DDC-F481-5DE0E8631573}"/>
              </a:ext>
            </a:extLst>
          </p:cNvPr>
          <p:cNvSpPr txBox="1"/>
          <p:nvPr/>
        </p:nvSpPr>
        <p:spPr>
          <a:xfrm>
            <a:off x="2058565" y="1286889"/>
            <a:ext cx="1685091" cy="338554"/>
          </a:xfrm>
          <a:prstGeom prst="rect">
            <a:avLst/>
          </a:prstGeom>
          <a:noFill/>
        </p:spPr>
        <p:txBody>
          <a:bodyPr wrap="square" rtlCol="0">
            <a:spAutoFit/>
          </a:bodyPr>
          <a:lstStyle/>
          <a:p>
            <a:pPr algn="ctr"/>
            <a:r>
              <a:rPr lang="en-US" altLang="ja-JP" sz="1600" dirty="0"/>
              <a:t>End electrodes</a:t>
            </a:r>
            <a:endParaRPr kumimoji="1" lang="ja-JP" altLang="en-US" sz="1600" dirty="0"/>
          </a:p>
        </p:txBody>
      </p:sp>
      <p:cxnSp>
        <p:nvCxnSpPr>
          <p:cNvPr id="49" name="直線コネクタ 48">
            <a:extLst>
              <a:ext uri="{FF2B5EF4-FFF2-40B4-BE49-F238E27FC236}">
                <a16:creationId xmlns:a16="http://schemas.microsoft.com/office/drawing/2014/main" id="{B0AC0DA7-8D87-D4AC-D0E4-4527A8D9F925}"/>
              </a:ext>
            </a:extLst>
          </p:cNvPr>
          <p:cNvCxnSpPr>
            <a:cxnSpLocks/>
          </p:cNvCxnSpPr>
          <p:nvPr/>
        </p:nvCxnSpPr>
        <p:spPr>
          <a:xfrm flipH="1">
            <a:off x="2331013" y="1575595"/>
            <a:ext cx="234913" cy="26958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3FCFF441-4F5D-5F83-7891-0AEDD51471E2}"/>
              </a:ext>
            </a:extLst>
          </p:cNvPr>
          <p:cNvCxnSpPr>
            <a:cxnSpLocks/>
          </p:cNvCxnSpPr>
          <p:nvPr/>
        </p:nvCxnSpPr>
        <p:spPr>
          <a:xfrm>
            <a:off x="3250467" y="1596041"/>
            <a:ext cx="305874" cy="219978"/>
          </a:xfrm>
          <a:prstGeom prst="line">
            <a:avLst/>
          </a:prstGeom>
        </p:spPr>
        <p:style>
          <a:lnRef idx="1">
            <a:schemeClr val="accent1"/>
          </a:lnRef>
          <a:fillRef idx="0">
            <a:schemeClr val="accent1"/>
          </a:fillRef>
          <a:effectRef idx="0">
            <a:schemeClr val="accent1"/>
          </a:effectRef>
          <a:fontRef idx="minor">
            <a:schemeClr val="tx1"/>
          </a:fontRef>
        </p:style>
      </p:cxnSp>
      <p:sp>
        <p:nvSpPr>
          <p:cNvPr id="51" name="テキスト ボックス 50">
            <a:extLst>
              <a:ext uri="{FF2B5EF4-FFF2-40B4-BE49-F238E27FC236}">
                <a16:creationId xmlns:a16="http://schemas.microsoft.com/office/drawing/2014/main" id="{673EE33F-DA64-E955-C583-8F940F802976}"/>
              </a:ext>
            </a:extLst>
          </p:cNvPr>
          <p:cNvSpPr txBox="1"/>
          <p:nvPr/>
        </p:nvSpPr>
        <p:spPr>
          <a:xfrm>
            <a:off x="3905676" y="1909074"/>
            <a:ext cx="1040640" cy="338554"/>
          </a:xfrm>
          <a:prstGeom prst="rect">
            <a:avLst/>
          </a:prstGeom>
          <a:noFill/>
        </p:spPr>
        <p:txBody>
          <a:bodyPr wrap="square" rtlCol="0">
            <a:spAutoFit/>
          </a:bodyPr>
          <a:lstStyle/>
          <a:p>
            <a:r>
              <a:rPr kumimoji="1" lang="en-US" altLang="ja-JP" sz="1600" dirty="0"/>
              <a:t>Detector</a:t>
            </a:r>
            <a:endParaRPr kumimoji="1" lang="ja-JP" altLang="en-US" sz="1600" dirty="0"/>
          </a:p>
        </p:txBody>
      </p:sp>
      <p:sp>
        <p:nvSpPr>
          <p:cNvPr id="54" name="楕円 53">
            <a:extLst>
              <a:ext uri="{FF2B5EF4-FFF2-40B4-BE49-F238E27FC236}">
                <a16:creationId xmlns:a16="http://schemas.microsoft.com/office/drawing/2014/main" id="{518F01E9-FEAC-DD5B-CFCF-C8456388127C}"/>
              </a:ext>
            </a:extLst>
          </p:cNvPr>
          <p:cNvSpPr/>
          <p:nvPr/>
        </p:nvSpPr>
        <p:spPr>
          <a:xfrm>
            <a:off x="7575179" y="2864572"/>
            <a:ext cx="137139" cy="137139"/>
          </a:xfrm>
          <a:prstGeom prst="ellipse">
            <a:avLst/>
          </a:prstGeom>
          <a:solidFill>
            <a:srgbClr val="FF0000"/>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55" name="楕円 54">
            <a:extLst>
              <a:ext uri="{FF2B5EF4-FFF2-40B4-BE49-F238E27FC236}">
                <a16:creationId xmlns:a16="http://schemas.microsoft.com/office/drawing/2014/main" id="{CAAE8C52-FCD7-14F7-64B5-7040D058E53F}"/>
              </a:ext>
            </a:extLst>
          </p:cNvPr>
          <p:cNvSpPr/>
          <p:nvPr/>
        </p:nvSpPr>
        <p:spPr>
          <a:xfrm>
            <a:off x="8326055" y="2864572"/>
            <a:ext cx="137139" cy="137139"/>
          </a:xfrm>
          <a:prstGeom prst="ellipse">
            <a:avLst/>
          </a:prstGeom>
          <a:solidFill>
            <a:srgbClr val="FF0000"/>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59" name="矢印: 右 58">
            <a:extLst>
              <a:ext uri="{FF2B5EF4-FFF2-40B4-BE49-F238E27FC236}">
                <a16:creationId xmlns:a16="http://schemas.microsoft.com/office/drawing/2014/main" id="{A245CE8E-D844-E0D6-B507-01A8F23C0DA3}"/>
              </a:ext>
            </a:extLst>
          </p:cNvPr>
          <p:cNvSpPr/>
          <p:nvPr/>
        </p:nvSpPr>
        <p:spPr>
          <a:xfrm>
            <a:off x="7597759" y="3134985"/>
            <a:ext cx="940120" cy="238552"/>
          </a:xfrm>
          <a:prstGeom prst="right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64" name="テキスト ボックス 63">
            <a:extLst>
              <a:ext uri="{FF2B5EF4-FFF2-40B4-BE49-F238E27FC236}">
                <a16:creationId xmlns:a16="http://schemas.microsoft.com/office/drawing/2014/main" id="{B67E1AA1-2F75-B45D-C25F-2858B4FDF4EC}"/>
              </a:ext>
            </a:extLst>
          </p:cNvPr>
          <p:cNvSpPr txBox="1"/>
          <p:nvPr/>
        </p:nvSpPr>
        <p:spPr>
          <a:xfrm>
            <a:off x="8234898" y="2609102"/>
            <a:ext cx="305414" cy="307777"/>
          </a:xfrm>
          <a:prstGeom prst="rect">
            <a:avLst/>
          </a:prstGeom>
          <a:noFill/>
        </p:spPr>
        <p:txBody>
          <a:bodyPr wrap="square" rtlCol="0">
            <a:spAutoFit/>
          </a:bodyPr>
          <a:lstStyle/>
          <a:p>
            <a:pPr algn="ctr"/>
            <a:r>
              <a:rPr kumimoji="1" lang="en-US" altLang="ja-JP" sz="1400" dirty="0"/>
              <a:t>1</a:t>
            </a:r>
            <a:endParaRPr kumimoji="1" lang="ja-JP" altLang="en-US" sz="1400" dirty="0"/>
          </a:p>
        </p:txBody>
      </p:sp>
      <p:sp>
        <p:nvSpPr>
          <p:cNvPr id="65" name="テキスト ボックス 64">
            <a:extLst>
              <a:ext uri="{FF2B5EF4-FFF2-40B4-BE49-F238E27FC236}">
                <a16:creationId xmlns:a16="http://schemas.microsoft.com/office/drawing/2014/main" id="{1D5F552E-B161-E65E-8FE2-63C3286B900F}"/>
              </a:ext>
            </a:extLst>
          </p:cNvPr>
          <p:cNvSpPr txBox="1"/>
          <p:nvPr/>
        </p:nvSpPr>
        <p:spPr>
          <a:xfrm>
            <a:off x="7489306" y="2609102"/>
            <a:ext cx="305414" cy="307777"/>
          </a:xfrm>
          <a:prstGeom prst="rect">
            <a:avLst/>
          </a:prstGeom>
          <a:noFill/>
        </p:spPr>
        <p:txBody>
          <a:bodyPr wrap="square" rtlCol="0">
            <a:spAutoFit/>
          </a:bodyPr>
          <a:lstStyle/>
          <a:p>
            <a:pPr algn="ctr"/>
            <a:r>
              <a:rPr kumimoji="1" lang="en-US" altLang="ja-JP" sz="1400" dirty="0"/>
              <a:t>2</a:t>
            </a:r>
            <a:endParaRPr kumimoji="1" lang="ja-JP" altLang="en-US" sz="1400" dirty="0"/>
          </a:p>
        </p:txBody>
      </p:sp>
      <p:sp>
        <p:nvSpPr>
          <p:cNvPr id="76" name="テキスト ボックス 75">
            <a:extLst>
              <a:ext uri="{FF2B5EF4-FFF2-40B4-BE49-F238E27FC236}">
                <a16:creationId xmlns:a16="http://schemas.microsoft.com/office/drawing/2014/main" id="{AC3E8401-1126-7345-732C-22E063A7D004}"/>
              </a:ext>
            </a:extLst>
          </p:cNvPr>
          <p:cNvSpPr txBox="1"/>
          <p:nvPr/>
        </p:nvSpPr>
        <p:spPr>
          <a:xfrm>
            <a:off x="6998778" y="2317732"/>
            <a:ext cx="953550" cy="338554"/>
          </a:xfrm>
          <a:prstGeom prst="rect">
            <a:avLst/>
          </a:prstGeom>
          <a:noFill/>
        </p:spPr>
        <p:txBody>
          <a:bodyPr wrap="square" rtlCol="0">
            <a:spAutoFit/>
          </a:bodyPr>
          <a:lstStyle/>
          <a:p>
            <a:pPr algn="ctr"/>
            <a:r>
              <a:rPr kumimoji="1" lang="en-US" altLang="ja-JP" sz="1600" dirty="0"/>
              <a:t>Ion</a:t>
            </a:r>
            <a:endParaRPr kumimoji="1" lang="ja-JP" altLang="en-US" sz="1600" dirty="0"/>
          </a:p>
        </p:txBody>
      </p:sp>
      <p:sp>
        <p:nvSpPr>
          <p:cNvPr id="77" name="テキスト ボックス 76">
            <a:extLst>
              <a:ext uri="{FF2B5EF4-FFF2-40B4-BE49-F238E27FC236}">
                <a16:creationId xmlns:a16="http://schemas.microsoft.com/office/drawing/2014/main" id="{9451215A-607F-0EC3-06EB-981E7B8FCE00}"/>
              </a:ext>
            </a:extLst>
          </p:cNvPr>
          <p:cNvSpPr txBox="1"/>
          <p:nvPr/>
        </p:nvSpPr>
        <p:spPr>
          <a:xfrm>
            <a:off x="7066048" y="2688418"/>
            <a:ext cx="526021" cy="369332"/>
          </a:xfrm>
          <a:prstGeom prst="rect">
            <a:avLst/>
          </a:prstGeom>
          <a:noFill/>
        </p:spPr>
        <p:txBody>
          <a:bodyPr wrap="square" rtlCol="0">
            <a:spAutoFit/>
          </a:bodyPr>
          <a:lstStyle/>
          <a:p>
            <a:r>
              <a:rPr kumimoji="1" lang="en-US" altLang="ja-JP" dirty="0"/>
              <a:t>……</a:t>
            </a:r>
            <a:endParaRPr kumimoji="1" lang="ja-JP" altLang="en-US" dirty="0"/>
          </a:p>
        </p:txBody>
      </p:sp>
      <p:sp>
        <p:nvSpPr>
          <p:cNvPr id="82" name="二等辺三角形 81">
            <a:extLst>
              <a:ext uri="{FF2B5EF4-FFF2-40B4-BE49-F238E27FC236}">
                <a16:creationId xmlns:a16="http://schemas.microsoft.com/office/drawing/2014/main" id="{2DB30396-9D4A-7ECC-92D3-BCD07E607AE0}"/>
              </a:ext>
            </a:extLst>
          </p:cNvPr>
          <p:cNvSpPr/>
          <p:nvPr/>
        </p:nvSpPr>
        <p:spPr>
          <a:xfrm rot="5400000">
            <a:off x="4058225" y="2178521"/>
            <a:ext cx="321327" cy="461307"/>
          </a:xfrm>
          <a:prstGeom prst="triangle">
            <a:avLst/>
          </a:prstGeom>
          <a:solidFill>
            <a:schemeClr val="bg1">
              <a:lumMod val="85000"/>
            </a:schemeClr>
          </a:solidFill>
          <a:effectLst>
            <a:innerShdw blurRad="63500" dist="50800" dir="16200000">
              <a:prstClr val="black">
                <a:alpha val="5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9" name="グループ化 98">
            <a:extLst>
              <a:ext uri="{FF2B5EF4-FFF2-40B4-BE49-F238E27FC236}">
                <a16:creationId xmlns:a16="http://schemas.microsoft.com/office/drawing/2014/main" id="{C20D5482-468A-1261-0D35-F38BA5315D62}"/>
              </a:ext>
            </a:extLst>
          </p:cNvPr>
          <p:cNvGrpSpPr/>
          <p:nvPr/>
        </p:nvGrpSpPr>
        <p:grpSpPr>
          <a:xfrm>
            <a:off x="1386807" y="1720045"/>
            <a:ext cx="487230" cy="1401370"/>
            <a:chOff x="367568" y="1002002"/>
            <a:chExt cx="553563" cy="1763096"/>
          </a:xfrm>
          <a:solidFill>
            <a:schemeClr val="bg1"/>
          </a:solidFill>
        </p:grpSpPr>
        <p:sp>
          <p:nvSpPr>
            <p:cNvPr id="84" name="小波 83">
              <a:extLst>
                <a:ext uri="{FF2B5EF4-FFF2-40B4-BE49-F238E27FC236}">
                  <a16:creationId xmlns:a16="http://schemas.microsoft.com/office/drawing/2014/main" id="{D45B1F7C-7A63-8CBB-DC9B-75E0F0E3F277}"/>
                </a:ext>
              </a:extLst>
            </p:cNvPr>
            <p:cNvSpPr/>
            <p:nvPr/>
          </p:nvSpPr>
          <p:spPr>
            <a:xfrm rot="5400000">
              <a:off x="203576" y="1165994"/>
              <a:ext cx="881548" cy="553563"/>
            </a:xfrm>
            <a:prstGeom prst="doubleWave">
              <a:avLst>
                <a:gd name="adj1" fmla="val 125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小波 84">
              <a:extLst>
                <a:ext uri="{FF2B5EF4-FFF2-40B4-BE49-F238E27FC236}">
                  <a16:creationId xmlns:a16="http://schemas.microsoft.com/office/drawing/2014/main" id="{78113D8D-8D85-1770-7985-4597CDFF5F65}"/>
                </a:ext>
              </a:extLst>
            </p:cNvPr>
            <p:cNvSpPr/>
            <p:nvPr/>
          </p:nvSpPr>
          <p:spPr>
            <a:xfrm rot="5400000">
              <a:off x="203576" y="2047542"/>
              <a:ext cx="881548" cy="553563"/>
            </a:xfrm>
            <a:prstGeom prst="doubleWave">
              <a:avLst>
                <a:gd name="adj1" fmla="val 125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7" name="グループ化 86">
            <a:extLst>
              <a:ext uri="{FF2B5EF4-FFF2-40B4-BE49-F238E27FC236}">
                <a16:creationId xmlns:a16="http://schemas.microsoft.com/office/drawing/2014/main" id="{B4B62FF7-623A-E457-221B-88E7065EF1A8}"/>
              </a:ext>
            </a:extLst>
          </p:cNvPr>
          <p:cNvGrpSpPr/>
          <p:nvPr/>
        </p:nvGrpSpPr>
        <p:grpSpPr>
          <a:xfrm rot="5400000" flipH="1">
            <a:off x="1635788" y="2183373"/>
            <a:ext cx="351020" cy="125479"/>
            <a:chOff x="1771063" y="2995559"/>
            <a:chExt cx="5768899" cy="1441501"/>
          </a:xfrm>
        </p:grpSpPr>
        <p:sp>
          <p:nvSpPr>
            <p:cNvPr id="88" name="フリーフォーム: 図形 87">
              <a:extLst>
                <a:ext uri="{FF2B5EF4-FFF2-40B4-BE49-F238E27FC236}">
                  <a16:creationId xmlns:a16="http://schemas.microsoft.com/office/drawing/2014/main" id="{EDEB8A8C-EDFB-6BBA-EE41-EB7725A830FA}"/>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89" name="フリーフォーム: 図形 88">
              <a:extLst>
                <a:ext uri="{FF2B5EF4-FFF2-40B4-BE49-F238E27FC236}">
                  <a16:creationId xmlns:a16="http://schemas.microsoft.com/office/drawing/2014/main" id="{1CA5E87D-B6FA-51BB-000D-320CA64041D4}"/>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90" name="グループ化 89">
            <a:extLst>
              <a:ext uri="{FF2B5EF4-FFF2-40B4-BE49-F238E27FC236}">
                <a16:creationId xmlns:a16="http://schemas.microsoft.com/office/drawing/2014/main" id="{93971548-14D9-F1B3-CCD5-98D23E29AD19}"/>
              </a:ext>
            </a:extLst>
          </p:cNvPr>
          <p:cNvGrpSpPr/>
          <p:nvPr/>
        </p:nvGrpSpPr>
        <p:grpSpPr>
          <a:xfrm rot="5400000" flipH="1">
            <a:off x="1635788" y="1832815"/>
            <a:ext cx="351020" cy="125479"/>
            <a:chOff x="1771063" y="2995559"/>
            <a:chExt cx="5768899" cy="1441501"/>
          </a:xfrm>
        </p:grpSpPr>
        <p:sp>
          <p:nvSpPr>
            <p:cNvPr id="91" name="フリーフォーム: 図形 90">
              <a:extLst>
                <a:ext uri="{FF2B5EF4-FFF2-40B4-BE49-F238E27FC236}">
                  <a16:creationId xmlns:a16="http://schemas.microsoft.com/office/drawing/2014/main" id="{73B35AC4-C31E-07DE-FCA7-B183FF0DB31B}"/>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92" name="フリーフォーム: 図形 91">
              <a:extLst>
                <a:ext uri="{FF2B5EF4-FFF2-40B4-BE49-F238E27FC236}">
                  <a16:creationId xmlns:a16="http://schemas.microsoft.com/office/drawing/2014/main" id="{E14BEE4A-3E75-0E32-4194-E4CD9BC1D18F}"/>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93" name="グループ化 92">
            <a:extLst>
              <a:ext uri="{FF2B5EF4-FFF2-40B4-BE49-F238E27FC236}">
                <a16:creationId xmlns:a16="http://schemas.microsoft.com/office/drawing/2014/main" id="{233322F8-B63E-4987-0CF8-28040C52FA3B}"/>
              </a:ext>
            </a:extLst>
          </p:cNvPr>
          <p:cNvGrpSpPr/>
          <p:nvPr/>
        </p:nvGrpSpPr>
        <p:grpSpPr>
          <a:xfrm rot="5400000" flipH="1">
            <a:off x="1635788" y="2533069"/>
            <a:ext cx="351020" cy="125479"/>
            <a:chOff x="1771063" y="2995559"/>
            <a:chExt cx="5768899" cy="1441501"/>
          </a:xfrm>
        </p:grpSpPr>
        <p:sp>
          <p:nvSpPr>
            <p:cNvPr id="94" name="フリーフォーム: 図形 93">
              <a:extLst>
                <a:ext uri="{FF2B5EF4-FFF2-40B4-BE49-F238E27FC236}">
                  <a16:creationId xmlns:a16="http://schemas.microsoft.com/office/drawing/2014/main" id="{D0DD444A-26F4-DEE9-8D84-EA73425C8F55}"/>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95" name="フリーフォーム: 図形 94">
              <a:extLst>
                <a:ext uri="{FF2B5EF4-FFF2-40B4-BE49-F238E27FC236}">
                  <a16:creationId xmlns:a16="http://schemas.microsoft.com/office/drawing/2014/main" id="{A966E0CA-FAB8-58CF-6787-F2FFC2A7CDD9}"/>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96" name="グループ化 95">
            <a:extLst>
              <a:ext uri="{FF2B5EF4-FFF2-40B4-BE49-F238E27FC236}">
                <a16:creationId xmlns:a16="http://schemas.microsoft.com/office/drawing/2014/main" id="{FED68868-6E25-CED0-7467-85C76B23D701}"/>
              </a:ext>
            </a:extLst>
          </p:cNvPr>
          <p:cNvGrpSpPr/>
          <p:nvPr/>
        </p:nvGrpSpPr>
        <p:grpSpPr>
          <a:xfrm rot="5400000" flipH="1">
            <a:off x="1635788" y="2883165"/>
            <a:ext cx="351020" cy="125479"/>
            <a:chOff x="1771063" y="2995559"/>
            <a:chExt cx="5768899" cy="1441501"/>
          </a:xfrm>
        </p:grpSpPr>
        <p:sp>
          <p:nvSpPr>
            <p:cNvPr id="97" name="フリーフォーム: 図形 96">
              <a:extLst>
                <a:ext uri="{FF2B5EF4-FFF2-40B4-BE49-F238E27FC236}">
                  <a16:creationId xmlns:a16="http://schemas.microsoft.com/office/drawing/2014/main" id="{F0BAEEBE-325B-2C1C-EBC5-9118E08226BD}"/>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98" name="フリーフォーム: 図形 97">
              <a:extLst>
                <a:ext uri="{FF2B5EF4-FFF2-40B4-BE49-F238E27FC236}">
                  <a16:creationId xmlns:a16="http://schemas.microsoft.com/office/drawing/2014/main" id="{A4D437C2-AF84-2CBB-327F-E20E938581E4}"/>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112" name="グループ化 111">
            <a:extLst>
              <a:ext uri="{FF2B5EF4-FFF2-40B4-BE49-F238E27FC236}">
                <a16:creationId xmlns:a16="http://schemas.microsoft.com/office/drawing/2014/main" id="{ED108DFB-801C-4BE5-DF26-1E2E5A56B17F}"/>
              </a:ext>
            </a:extLst>
          </p:cNvPr>
          <p:cNvGrpSpPr/>
          <p:nvPr/>
        </p:nvGrpSpPr>
        <p:grpSpPr>
          <a:xfrm rot="5400000" flipH="1">
            <a:off x="1573378" y="2183373"/>
            <a:ext cx="351020" cy="125479"/>
            <a:chOff x="1771063" y="2995559"/>
            <a:chExt cx="5768899" cy="1441501"/>
          </a:xfrm>
        </p:grpSpPr>
        <p:sp>
          <p:nvSpPr>
            <p:cNvPr id="113" name="フリーフォーム: 図形 112">
              <a:extLst>
                <a:ext uri="{FF2B5EF4-FFF2-40B4-BE49-F238E27FC236}">
                  <a16:creationId xmlns:a16="http://schemas.microsoft.com/office/drawing/2014/main" id="{A9BA36B5-3C4D-F3B9-16A5-A4078AF107B2}"/>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114" name="フリーフォーム: 図形 113">
              <a:extLst>
                <a:ext uri="{FF2B5EF4-FFF2-40B4-BE49-F238E27FC236}">
                  <a16:creationId xmlns:a16="http://schemas.microsoft.com/office/drawing/2014/main" id="{732EDC6F-9D6A-7E5E-60A3-89456523D751}"/>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115" name="グループ化 114">
            <a:extLst>
              <a:ext uri="{FF2B5EF4-FFF2-40B4-BE49-F238E27FC236}">
                <a16:creationId xmlns:a16="http://schemas.microsoft.com/office/drawing/2014/main" id="{3A4D55BA-B643-B2D5-F874-415021B4A510}"/>
              </a:ext>
            </a:extLst>
          </p:cNvPr>
          <p:cNvGrpSpPr/>
          <p:nvPr/>
        </p:nvGrpSpPr>
        <p:grpSpPr>
          <a:xfrm rot="5400000" flipH="1">
            <a:off x="1573378" y="1832815"/>
            <a:ext cx="351020" cy="125479"/>
            <a:chOff x="1771063" y="2995559"/>
            <a:chExt cx="5768899" cy="1441501"/>
          </a:xfrm>
        </p:grpSpPr>
        <p:sp>
          <p:nvSpPr>
            <p:cNvPr id="116" name="フリーフォーム: 図形 115">
              <a:extLst>
                <a:ext uri="{FF2B5EF4-FFF2-40B4-BE49-F238E27FC236}">
                  <a16:creationId xmlns:a16="http://schemas.microsoft.com/office/drawing/2014/main" id="{62C79F34-76C7-4062-C82B-5AC1E5886366}"/>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117" name="フリーフォーム: 図形 116">
              <a:extLst>
                <a:ext uri="{FF2B5EF4-FFF2-40B4-BE49-F238E27FC236}">
                  <a16:creationId xmlns:a16="http://schemas.microsoft.com/office/drawing/2014/main" id="{34F89524-7C46-E852-F46E-F9E8C024A6BA}"/>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118" name="グループ化 117">
            <a:extLst>
              <a:ext uri="{FF2B5EF4-FFF2-40B4-BE49-F238E27FC236}">
                <a16:creationId xmlns:a16="http://schemas.microsoft.com/office/drawing/2014/main" id="{8F3E4DD8-4906-2347-D9C1-DEDBC05AD6FC}"/>
              </a:ext>
            </a:extLst>
          </p:cNvPr>
          <p:cNvGrpSpPr/>
          <p:nvPr/>
        </p:nvGrpSpPr>
        <p:grpSpPr>
          <a:xfrm rot="5400000" flipH="1">
            <a:off x="1573378" y="2533069"/>
            <a:ext cx="351020" cy="125479"/>
            <a:chOff x="1771063" y="2995559"/>
            <a:chExt cx="5768899" cy="1441501"/>
          </a:xfrm>
        </p:grpSpPr>
        <p:sp>
          <p:nvSpPr>
            <p:cNvPr id="119" name="フリーフォーム: 図形 118">
              <a:extLst>
                <a:ext uri="{FF2B5EF4-FFF2-40B4-BE49-F238E27FC236}">
                  <a16:creationId xmlns:a16="http://schemas.microsoft.com/office/drawing/2014/main" id="{10470F67-BD3C-12A2-0842-0E23C2C9DE12}"/>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120" name="フリーフォーム: 図形 119">
              <a:extLst>
                <a:ext uri="{FF2B5EF4-FFF2-40B4-BE49-F238E27FC236}">
                  <a16:creationId xmlns:a16="http://schemas.microsoft.com/office/drawing/2014/main" id="{B865494C-74BC-7B6C-6D2B-EB0E76736648}"/>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121" name="グループ化 120">
            <a:extLst>
              <a:ext uri="{FF2B5EF4-FFF2-40B4-BE49-F238E27FC236}">
                <a16:creationId xmlns:a16="http://schemas.microsoft.com/office/drawing/2014/main" id="{0B52A8A1-9A69-E9E1-6A59-71FF5C9FF5B4}"/>
              </a:ext>
            </a:extLst>
          </p:cNvPr>
          <p:cNvGrpSpPr/>
          <p:nvPr/>
        </p:nvGrpSpPr>
        <p:grpSpPr>
          <a:xfrm rot="5400000" flipH="1">
            <a:off x="1573378" y="2883165"/>
            <a:ext cx="351020" cy="125479"/>
            <a:chOff x="1771063" y="2995559"/>
            <a:chExt cx="5768899" cy="1441501"/>
          </a:xfrm>
        </p:grpSpPr>
        <p:sp>
          <p:nvSpPr>
            <p:cNvPr id="122" name="フリーフォーム: 図形 121">
              <a:extLst>
                <a:ext uri="{FF2B5EF4-FFF2-40B4-BE49-F238E27FC236}">
                  <a16:creationId xmlns:a16="http://schemas.microsoft.com/office/drawing/2014/main" id="{CF6F8171-5F69-5EF4-5F05-F36DE0F14745}"/>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123" name="フリーフォーム: 図形 122">
              <a:extLst>
                <a:ext uri="{FF2B5EF4-FFF2-40B4-BE49-F238E27FC236}">
                  <a16:creationId xmlns:a16="http://schemas.microsoft.com/office/drawing/2014/main" id="{A4C26D70-11FE-F230-0D6D-1CA8E4E5E8A0}"/>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sp>
        <p:nvSpPr>
          <p:cNvPr id="7" name="二等辺三角形 6">
            <a:extLst>
              <a:ext uri="{FF2B5EF4-FFF2-40B4-BE49-F238E27FC236}">
                <a16:creationId xmlns:a16="http://schemas.microsoft.com/office/drawing/2014/main" id="{46F0887A-EA1B-1B89-1670-2DA4CBA962CB}"/>
              </a:ext>
            </a:extLst>
          </p:cNvPr>
          <p:cNvSpPr/>
          <p:nvPr/>
        </p:nvSpPr>
        <p:spPr>
          <a:xfrm rot="5400000">
            <a:off x="8624341" y="2702487"/>
            <a:ext cx="321327" cy="461307"/>
          </a:xfrm>
          <a:prstGeom prst="triangle">
            <a:avLst/>
          </a:prstGeom>
          <a:solidFill>
            <a:schemeClr val="bg1">
              <a:lumMod val="85000"/>
            </a:schemeClr>
          </a:solidFill>
          <a:effectLst>
            <a:innerShdw blurRad="63500" dist="50800" dir="16200000">
              <a:prstClr val="black">
                <a:alpha val="5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090335DF-969B-D565-6D07-1A057EC7C15E}"/>
              </a:ext>
            </a:extLst>
          </p:cNvPr>
          <p:cNvSpPr txBox="1"/>
          <p:nvPr/>
        </p:nvSpPr>
        <p:spPr>
          <a:xfrm>
            <a:off x="8258568" y="2293684"/>
            <a:ext cx="1012971" cy="338554"/>
          </a:xfrm>
          <a:prstGeom prst="rect">
            <a:avLst/>
          </a:prstGeom>
          <a:noFill/>
        </p:spPr>
        <p:txBody>
          <a:bodyPr wrap="square" rtlCol="0">
            <a:spAutoFit/>
          </a:bodyPr>
          <a:lstStyle/>
          <a:p>
            <a:r>
              <a:rPr kumimoji="1" lang="en-US" altLang="ja-JP" sz="1600" dirty="0"/>
              <a:t>Detector</a:t>
            </a:r>
            <a:endParaRPr kumimoji="1" lang="ja-JP" altLang="en-US" sz="1600" dirty="0"/>
          </a:p>
        </p:txBody>
      </p:sp>
      <p:cxnSp>
        <p:nvCxnSpPr>
          <p:cNvPr id="57" name="直線矢印コネクタ 56">
            <a:extLst>
              <a:ext uri="{FF2B5EF4-FFF2-40B4-BE49-F238E27FC236}">
                <a16:creationId xmlns:a16="http://schemas.microsoft.com/office/drawing/2014/main" id="{86296921-0394-BE38-5F80-10DEC51DC88B}"/>
              </a:ext>
            </a:extLst>
          </p:cNvPr>
          <p:cNvCxnSpPr>
            <a:cxnSpLocks/>
          </p:cNvCxnSpPr>
          <p:nvPr/>
        </p:nvCxnSpPr>
        <p:spPr>
          <a:xfrm flipV="1">
            <a:off x="1588032" y="3998110"/>
            <a:ext cx="0" cy="2224468"/>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58" name="直線矢印コネクタ 57">
            <a:extLst>
              <a:ext uri="{FF2B5EF4-FFF2-40B4-BE49-F238E27FC236}">
                <a16:creationId xmlns:a16="http://schemas.microsoft.com/office/drawing/2014/main" id="{B66D2F3B-76A6-5A73-8DEC-F8AF8176F9F4}"/>
              </a:ext>
            </a:extLst>
          </p:cNvPr>
          <p:cNvCxnSpPr>
            <a:cxnSpLocks/>
          </p:cNvCxnSpPr>
          <p:nvPr/>
        </p:nvCxnSpPr>
        <p:spPr>
          <a:xfrm>
            <a:off x="1588032" y="6222577"/>
            <a:ext cx="3011722" cy="0"/>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75" name="テキスト ボックス 74">
            <a:extLst>
              <a:ext uri="{FF2B5EF4-FFF2-40B4-BE49-F238E27FC236}">
                <a16:creationId xmlns:a16="http://schemas.microsoft.com/office/drawing/2014/main" id="{75D08A1E-E927-8D4F-577E-F0DF241B1D99}"/>
              </a:ext>
            </a:extLst>
          </p:cNvPr>
          <p:cNvSpPr txBox="1"/>
          <p:nvPr/>
        </p:nvSpPr>
        <p:spPr>
          <a:xfrm>
            <a:off x="502030" y="3669221"/>
            <a:ext cx="1606001" cy="338554"/>
          </a:xfrm>
          <a:prstGeom prst="rect">
            <a:avLst/>
          </a:prstGeom>
          <a:noFill/>
        </p:spPr>
        <p:txBody>
          <a:bodyPr wrap="square" rtlCol="0">
            <a:spAutoFit/>
          </a:bodyPr>
          <a:lstStyle/>
          <a:p>
            <a:r>
              <a:rPr lang="en-US" altLang="ja-JP" sz="1600" dirty="0"/>
              <a:t>Applied voltage</a:t>
            </a:r>
            <a:endParaRPr lang="ja-JP" altLang="en-US" sz="1600" dirty="0"/>
          </a:p>
        </p:txBody>
      </p:sp>
      <mc:AlternateContent xmlns:mc="http://schemas.openxmlformats.org/markup-compatibility/2006" xmlns:a14="http://schemas.microsoft.com/office/drawing/2010/main">
        <mc:Choice Requires="a14">
          <p:sp>
            <p:nvSpPr>
              <p:cNvPr id="80" name="テキスト ボックス 79">
                <a:extLst>
                  <a:ext uri="{FF2B5EF4-FFF2-40B4-BE49-F238E27FC236}">
                    <a16:creationId xmlns:a16="http://schemas.microsoft.com/office/drawing/2014/main" id="{AAC06B68-5C7A-BA36-1D58-54A8A02A7B57}"/>
                  </a:ext>
                </a:extLst>
              </p:cNvPr>
              <p:cNvSpPr txBox="1"/>
              <p:nvPr/>
            </p:nvSpPr>
            <p:spPr>
              <a:xfrm>
                <a:off x="4495084" y="6111223"/>
                <a:ext cx="355905" cy="36971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i="1">
                          <a:latin typeface="Cambria Math" panose="02040503050406030204" pitchFamily="18" charset="0"/>
                        </a:rPr>
                        <m:t>𝑧</m:t>
                      </m:r>
                    </m:oMath>
                  </m:oMathPara>
                </a14:m>
                <a:endParaRPr lang="ja-JP" altLang="en-US" dirty="0"/>
              </a:p>
            </p:txBody>
          </p:sp>
        </mc:Choice>
        <mc:Fallback xmlns="">
          <p:sp>
            <p:nvSpPr>
              <p:cNvPr id="80" name="テキスト ボックス 79">
                <a:extLst>
                  <a:ext uri="{FF2B5EF4-FFF2-40B4-BE49-F238E27FC236}">
                    <a16:creationId xmlns:a16="http://schemas.microsoft.com/office/drawing/2014/main" id="{AAC06B68-5C7A-BA36-1D58-54A8A02A7B57}"/>
                  </a:ext>
                </a:extLst>
              </p:cNvPr>
              <p:cNvSpPr txBox="1">
                <a:spLocks noRot="1" noChangeAspect="1" noMove="1" noResize="1" noEditPoints="1" noAdjustHandles="1" noChangeArrowheads="1" noChangeShapeType="1" noTextEdit="1"/>
              </p:cNvSpPr>
              <p:nvPr/>
            </p:nvSpPr>
            <p:spPr>
              <a:xfrm>
                <a:off x="4495084" y="6111223"/>
                <a:ext cx="355905" cy="369717"/>
              </a:xfrm>
              <a:prstGeom prst="rect">
                <a:avLst/>
              </a:prstGeom>
              <a:blipFill>
                <a:blip r:embed="rId4"/>
                <a:stretch>
                  <a:fillRect/>
                </a:stretch>
              </a:blipFill>
            </p:spPr>
            <p:txBody>
              <a:bodyPr/>
              <a:lstStyle/>
              <a:p>
                <a:r>
                  <a:rPr lang="ja-JP" altLang="en-US">
                    <a:noFill/>
                  </a:rPr>
                  <a:t> </a:t>
                </a:r>
              </a:p>
            </p:txBody>
          </p:sp>
        </mc:Fallback>
      </mc:AlternateContent>
      <p:sp>
        <p:nvSpPr>
          <p:cNvPr id="83" name="矢印: 上 82">
            <a:extLst>
              <a:ext uri="{FF2B5EF4-FFF2-40B4-BE49-F238E27FC236}">
                <a16:creationId xmlns:a16="http://schemas.microsoft.com/office/drawing/2014/main" id="{953C9C09-45C6-0CDB-1D89-93906FC2B3DA}"/>
              </a:ext>
            </a:extLst>
          </p:cNvPr>
          <p:cNvSpPr/>
          <p:nvPr/>
        </p:nvSpPr>
        <p:spPr>
          <a:xfrm>
            <a:off x="2087384" y="5122640"/>
            <a:ext cx="313654" cy="385063"/>
          </a:xfrm>
          <a:prstGeom prst="up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ja-JP" altLang="en-US"/>
          </a:p>
        </p:txBody>
      </p:sp>
      <p:sp>
        <p:nvSpPr>
          <p:cNvPr id="158" name="正方形/長方形 157">
            <a:extLst>
              <a:ext uri="{FF2B5EF4-FFF2-40B4-BE49-F238E27FC236}">
                <a16:creationId xmlns:a16="http://schemas.microsoft.com/office/drawing/2014/main" id="{C7103096-0908-2254-A70F-9BB8F2897237}"/>
              </a:ext>
            </a:extLst>
          </p:cNvPr>
          <p:cNvSpPr/>
          <p:nvPr/>
        </p:nvSpPr>
        <p:spPr>
          <a:xfrm>
            <a:off x="5054341" y="5952575"/>
            <a:ext cx="327089" cy="1312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227" name="グループ化 226">
            <a:extLst>
              <a:ext uri="{FF2B5EF4-FFF2-40B4-BE49-F238E27FC236}">
                <a16:creationId xmlns:a16="http://schemas.microsoft.com/office/drawing/2014/main" id="{19916F9F-72D8-5A3B-D3E9-3844CD0A9118}"/>
              </a:ext>
            </a:extLst>
          </p:cNvPr>
          <p:cNvGrpSpPr/>
          <p:nvPr/>
        </p:nvGrpSpPr>
        <p:grpSpPr>
          <a:xfrm>
            <a:off x="2628030" y="5893772"/>
            <a:ext cx="553501" cy="189056"/>
            <a:chOff x="2273251" y="5656905"/>
            <a:chExt cx="553501" cy="189056"/>
          </a:xfrm>
          <a:solidFill>
            <a:srgbClr val="FF0000"/>
          </a:solidFill>
        </p:grpSpPr>
        <p:sp>
          <p:nvSpPr>
            <p:cNvPr id="162" name="楕円 161">
              <a:extLst>
                <a:ext uri="{FF2B5EF4-FFF2-40B4-BE49-F238E27FC236}">
                  <a16:creationId xmlns:a16="http://schemas.microsoft.com/office/drawing/2014/main" id="{5CCC224A-7113-9015-3651-690B7D678C30}"/>
                </a:ext>
              </a:extLst>
            </p:cNvPr>
            <p:cNvSpPr/>
            <p:nvPr/>
          </p:nvSpPr>
          <p:spPr>
            <a:xfrm>
              <a:off x="2273251" y="571402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楕円 162">
              <a:extLst>
                <a:ext uri="{FF2B5EF4-FFF2-40B4-BE49-F238E27FC236}">
                  <a16:creationId xmlns:a16="http://schemas.microsoft.com/office/drawing/2014/main" id="{74309262-BB9F-6A0F-F9A8-11944278D4D3}"/>
                </a:ext>
              </a:extLst>
            </p:cNvPr>
            <p:cNvSpPr/>
            <p:nvPr/>
          </p:nvSpPr>
          <p:spPr>
            <a:xfrm>
              <a:off x="2391332" y="571402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楕円 163">
              <a:extLst>
                <a:ext uri="{FF2B5EF4-FFF2-40B4-BE49-F238E27FC236}">
                  <a16:creationId xmlns:a16="http://schemas.microsoft.com/office/drawing/2014/main" id="{4734CC27-3D6B-C582-378D-0322B35BA445}"/>
                </a:ext>
              </a:extLst>
            </p:cNvPr>
            <p:cNvSpPr/>
            <p:nvPr/>
          </p:nvSpPr>
          <p:spPr>
            <a:xfrm>
              <a:off x="2477917" y="571402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楕円 164">
              <a:extLst>
                <a:ext uri="{FF2B5EF4-FFF2-40B4-BE49-F238E27FC236}">
                  <a16:creationId xmlns:a16="http://schemas.microsoft.com/office/drawing/2014/main" id="{FD09F435-0019-0F8F-2C5A-DCC93F41B480}"/>
                </a:ext>
              </a:extLst>
            </p:cNvPr>
            <p:cNvSpPr/>
            <p:nvPr/>
          </p:nvSpPr>
          <p:spPr>
            <a:xfrm>
              <a:off x="2562655" y="571402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楕円 165">
              <a:extLst>
                <a:ext uri="{FF2B5EF4-FFF2-40B4-BE49-F238E27FC236}">
                  <a16:creationId xmlns:a16="http://schemas.microsoft.com/office/drawing/2014/main" id="{2D02EFF8-6EE2-D1FE-678C-0C1915470962}"/>
                </a:ext>
              </a:extLst>
            </p:cNvPr>
            <p:cNvSpPr/>
            <p:nvPr/>
          </p:nvSpPr>
          <p:spPr>
            <a:xfrm>
              <a:off x="2763761" y="571402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楕円 166">
              <a:extLst>
                <a:ext uri="{FF2B5EF4-FFF2-40B4-BE49-F238E27FC236}">
                  <a16:creationId xmlns:a16="http://schemas.microsoft.com/office/drawing/2014/main" id="{9B8EEE1C-BB5C-461F-0DC4-2366E6D04F27}"/>
                </a:ext>
              </a:extLst>
            </p:cNvPr>
            <p:cNvSpPr/>
            <p:nvPr/>
          </p:nvSpPr>
          <p:spPr>
            <a:xfrm>
              <a:off x="2422827" y="5775104"/>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楕円 168">
              <a:extLst>
                <a:ext uri="{FF2B5EF4-FFF2-40B4-BE49-F238E27FC236}">
                  <a16:creationId xmlns:a16="http://schemas.microsoft.com/office/drawing/2014/main" id="{C5D7C032-5AC6-0114-21AB-0A7A4B731F68}"/>
                </a:ext>
              </a:extLst>
            </p:cNvPr>
            <p:cNvSpPr/>
            <p:nvPr/>
          </p:nvSpPr>
          <p:spPr>
            <a:xfrm>
              <a:off x="2665678" y="571402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楕円 189">
              <a:extLst>
                <a:ext uri="{FF2B5EF4-FFF2-40B4-BE49-F238E27FC236}">
                  <a16:creationId xmlns:a16="http://schemas.microsoft.com/office/drawing/2014/main" id="{4A7DD1A2-5027-3296-442B-3213D58F8346}"/>
                </a:ext>
              </a:extLst>
            </p:cNvPr>
            <p:cNvSpPr/>
            <p:nvPr/>
          </p:nvSpPr>
          <p:spPr>
            <a:xfrm>
              <a:off x="2518795" y="5656905"/>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 name="楕円 190">
              <a:extLst>
                <a:ext uri="{FF2B5EF4-FFF2-40B4-BE49-F238E27FC236}">
                  <a16:creationId xmlns:a16="http://schemas.microsoft.com/office/drawing/2014/main" id="{C95ABCC9-B81C-FC7F-1CD5-08750A6B3B17}"/>
                </a:ext>
              </a:extLst>
            </p:cNvPr>
            <p:cNvSpPr/>
            <p:nvPr/>
          </p:nvSpPr>
          <p:spPr>
            <a:xfrm>
              <a:off x="2614628" y="5761026"/>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楕円 191">
              <a:extLst>
                <a:ext uri="{FF2B5EF4-FFF2-40B4-BE49-F238E27FC236}">
                  <a16:creationId xmlns:a16="http://schemas.microsoft.com/office/drawing/2014/main" id="{87CFF140-000A-6DBE-3097-0CDD70AC542C}"/>
                </a:ext>
              </a:extLst>
            </p:cNvPr>
            <p:cNvSpPr/>
            <p:nvPr/>
          </p:nvSpPr>
          <p:spPr>
            <a:xfrm>
              <a:off x="2708353" y="5751474"/>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楕円 197">
              <a:extLst>
                <a:ext uri="{FF2B5EF4-FFF2-40B4-BE49-F238E27FC236}">
                  <a16:creationId xmlns:a16="http://schemas.microsoft.com/office/drawing/2014/main" id="{325D5813-3ADB-CED4-69E1-B75D88FEB061}"/>
                </a:ext>
              </a:extLst>
            </p:cNvPr>
            <p:cNvSpPr/>
            <p:nvPr/>
          </p:nvSpPr>
          <p:spPr>
            <a:xfrm>
              <a:off x="2333712" y="5751475"/>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楕円 198">
              <a:extLst>
                <a:ext uri="{FF2B5EF4-FFF2-40B4-BE49-F238E27FC236}">
                  <a16:creationId xmlns:a16="http://schemas.microsoft.com/office/drawing/2014/main" id="{56671FC6-4F6A-3DFC-559F-F54B3ADAC33D}"/>
                </a:ext>
              </a:extLst>
            </p:cNvPr>
            <p:cNvSpPr/>
            <p:nvPr/>
          </p:nvSpPr>
          <p:spPr>
            <a:xfrm>
              <a:off x="2518795" y="5782970"/>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楕円 199">
              <a:extLst>
                <a:ext uri="{FF2B5EF4-FFF2-40B4-BE49-F238E27FC236}">
                  <a16:creationId xmlns:a16="http://schemas.microsoft.com/office/drawing/2014/main" id="{0C0C66EC-9B6E-873F-CCD4-7F3383EACC4A}"/>
                </a:ext>
              </a:extLst>
            </p:cNvPr>
            <p:cNvSpPr/>
            <p:nvPr/>
          </p:nvSpPr>
          <p:spPr>
            <a:xfrm>
              <a:off x="2614628" y="5667477"/>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楕円 200">
              <a:extLst>
                <a:ext uri="{FF2B5EF4-FFF2-40B4-BE49-F238E27FC236}">
                  <a16:creationId xmlns:a16="http://schemas.microsoft.com/office/drawing/2014/main" id="{7C85DE46-D4C0-E4A7-9807-B9E7F1CDD62B}"/>
                </a:ext>
              </a:extLst>
            </p:cNvPr>
            <p:cNvSpPr/>
            <p:nvPr/>
          </p:nvSpPr>
          <p:spPr>
            <a:xfrm>
              <a:off x="2422827" y="5667477"/>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楕円 201">
              <a:extLst>
                <a:ext uri="{FF2B5EF4-FFF2-40B4-BE49-F238E27FC236}">
                  <a16:creationId xmlns:a16="http://schemas.microsoft.com/office/drawing/2014/main" id="{BDE754E6-3E6C-3F9E-8280-910B4EC53C92}"/>
                </a:ext>
              </a:extLst>
            </p:cNvPr>
            <p:cNvSpPr/>
            <p:nvPr/>
          </p:nvSpPr>
          <p:spPr>
            <a:xfrm>
              <a:off x="2708353" y="5681116"/>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3" name="楕円 202">
              <a:extLst>
                <a:ext uri="{FF2B5EF4-FFF2-40B4-BE49-F238E27FC236}">
                  <a16:creationId xmlns:a16="http://schemas.microsoft.com/office/drawing/2014/main" id="{2E65CA3E-220F-3581-588F-A701DE2F1200}"/>
                </a:ext>
              </a:extLst>
            </p:cNvPr>
            <p:cNvSpPr/>
            <p:nvPr/>
          </p:nvSpPr>
          <p:spPr>
            <a:xfrm>
              <a:off x="2333712" y="5681116"/>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28" name="正方形/長方形 227">
            <a:extLst>
              <a:ext uri="{FF2B5EF4-FFF2-40B4-BE49-F238E27FC236}">
                <a16:creationId xmlns:a16="http://schemas.microsoft.com/office/drawing/2014/main" id="{620944BD-42A0-F0FE-8B12-3B09027A71A2}"/>
              </a:ext>
            </a:extLst>
          </p:cNvPr>
          <p:cNvSpPr/>
          <p:nvPr/>
        </p:nvSpPr>
        <p:spPr>
          <a:xfrm flipV="1">
            <a:off x="4028816" y="5752373"/>
            <a:ext cx="747419" cy="39421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テキスト ボックス 203">
            <a:extLst>
              <a:ext uri="{FF2B5EF4-FFF2-40B4-BE49-F238E27FC236}">
                <a16:creationId xmlns:a16="http://schemas.microsoft.com/office/drawing/2014/main" id="{C74C26AF-BE20-B058-E89C-75D54C58B773}"/>
              </a:ext>
            </a:extLst>
          </p:cNvPr>
          <p:cNvSpPr txBox="1"/>
          <p:nvPr/>
        </p:nvSpPr>
        <p:spPr>
          <a:xfrm>
            <a:off x="1013532" y="4249686"/>
            <a:ext cx="675901" cy="338554"/>
          </a:xfrm>
          <a:prstGeom prst="rect">
            <a:avLst/>
          </a:prstGeom>
          <a:noFill/>
        </p:spPr>
        <p:txBody>
          <a:bodyPr wrap="square" rtlCol="0">
            <a:spAutoFit/>
          </a:bodyPr>
          <a:lstStyle/>
          <a:p>
            <a:r>
              <a:rPr lang="en-US" altLang="ja-JP" sz="1600" dirty="0"/>
              <a:t>30 V</a:t>
            </a:r>
            <a:endParaRPr lang="ja-JP" altLang="en-US" sz="1600" dirty="0"/>
          </a:p>
        </p:txBody>
      </p:sp>
      <p:sp>
        <p:nvSpPr>
          <p:cNvPr id="161" name="二等辺三角形 160">
            <a:extLst>
              <a:ext uri="{FF2B5EF4-FFF2-40B4-BE49-F238E27FC236}">
                <a16:creationId xmlns:a16="http://schemas.microsoft.com/office/drawing/2014/main" id="{196D2D64-58D9-4425-0190-A372A1EAF7A1}"/>
              </a:ext>
            </a:extLst>
          </p:cNvPr>
          <p:cNvSpPr/>
          <p:nvPr/>
        </p:nvSpPr>
        <p:spPr>
          <a:xfrm rot="5400000">
            <a:off x="4092418" y="5750320"/>
            <a:ext cx="321327" cy="461307"/>
          </a:xfrm>
          <a:prstGeom prst="triangle">
            <a:avLst/>
          </a:prstGeom>
          <a:solidFill>
            <a:schemeClr val="bg1">
              <a:lumMod val="85000"/>
            </a:schemeClr>
          </a:solidFill>
          <a:effectLst>
            <a:innerShdw blurRad="63500" dist="50800" dir="16200000">
              <a:prstClr val="black">
                <a:alpha val="5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テキスト ボックス 204">
            <a:extLst>
              <a:ext uri="{FF2B5EF4-FFF2-40B4-BE49-F238E27FC236}">
                <a16:creationId xmlns:a16="http://schemas.microsoft.com/office/drawing/2014/main" id="{A6981968-68F7-1586-9D05-3AC3C5CD1042}"/>
              </a:ext>
            </a:extLst>
          </p:cNvPr>
          <p:cNvSpPr txBox="1"/>
          <p:nvPr/>
        </p:nvSpPr>
        <p:spPr>
          <a:xfrm>
            <a:off x="982307" y="5659339"/>
            <a:ext cx="811518" cy="338554"/>
          </a:xfrm>
          <a:prstGeom prst="rect">
            <a:avLst/>
          </a:prstGeom>
          <a:noFill/>
        </p:spPr>
        <p:txBody>
          <a:bodyPr wrap="square" rtlCol="0">
            <a:spAutoFit/>
          </a:bodyPr>
          <a:lstStyle/>
          <a:p>
            <a:r>
              <a:rPr lang="en-US" altLang="ja-JP" sz="1600" dirty="0"/>
              <a:t>0.5 V</a:t>
            </a:r>
            <a:endParaRPr lang="ja-JP" altLang="en-US" sz="1600" dirty="0"/>
          </a:p>
        </p:txBody>
      </p:sp>
      <p:cxnSp>
        <p:nvCxnSpPr>
          <p:cNvPr id="207" name="直線コネクタ 206">
            <a:extLst>
              <a:ext uri="{FF2B5EF4-FFF2-40B4-BE49-F238E27FC236}">
                <a16:creationId xmlns:a16="http://schemas.microsoft.com/office/drawing/2014/main" id="{B9BB6523-67F8-352B-4580-A3EAC93BDAAF}"/>
              </a:ext>
            </a:extLst>
          </p:cNvPr>
          <p:cNvCxnSpPr>
            <a:cxnSpLocks/>
          </p:cNvCxnSpPr>
          <p:nvPr/>
        </p:nvCxnSpPr>
        <p:spPr>
          <a:xfrm>
            <a:off x="1588032" y="4418963"/>
            <a:ext cx="657541"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0" name="直線コネクタ 209">
            <a:extLst>
              <a:ext uri="{FF2B5EF4-FFF2-40B4-BE49-F238E27FC236}">
                <a16:creationId xmlns:a16="http://schemas.microsoft.com/office/drawing/2014/main" id="{AE708CA7-5A59-A4CD-0908-3BB4C9D6AD91}"/>
              </a:ext>
            </a:extLst>
          </p:cNvPr>
          <p:cNvCxnSpPr>
            <a:cxnSpLocks/>
          </p:cNvCxnSpPr>
          <p:nvPr/>
        </p:nvCxnSpPr>
        <p:spPr>
          <a:xfrm>
            <a:off x="1588032" y="5835556"/>
            <a:ext cx="1977356"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12" name="フリーフォーム: 図形 211">
            <a:extLst>
              <a:ext uri="{FF2B5EF4-FFF2-40B4-BE49-F238E27FC236}">
                <a16:creationId xmlns:a16="http://schemas.microsoft.com/office/drawing/2014/main" id="{6BED7AAE-DD32-E85D-9EF5-B8EF2423FC6D}"/>
              </a:ext>
            </a:extLst>
          </p:cNvPr>
          <p:cNvSpPr/>
          <p:nvPr/>
        </p:nvSpPr>
        <p:spPr>
          <a:xfrm flipH="1">
            <a:off x="3867122" y="5997893"/>
            <a:ext cx="154349" cy="57739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 name="connsiteX0" fmla="*/ 1426234 w 1426234"/>
              <a:gd name="connsiteY0" fmla="*/ 0 h 2179650"/>
              <a:gd name="connsiteX1" fmla="*/ 718868 w 1426234"/>
              <a:gd name="connsiteY1" fmla="*/ 1449238 h 2179650"/>
              <a:gd name="connsiteX2" fmla="*/ 0 w 1426234"/>
              <a:gd name="connsiteY2" fmla="*/ 2179608 h 2179650"/>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174676" y="111861"/>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cxnSp>
        <p:nvCxnSpPr>
          <p:cNvPr id="215" name="直線コネクタ 214">
            <a:extLst>
              <a:ext uri="{FF2B5EF4-FFF2-40B4-BE49-F238E27FC236}">
                <a16:creationId xmlns:a16="http://schemas.microsoft.com/office/drawing/2014/main" id="{A6EC2380-94A4-D856-FB11-822E3F92211A}"/>
              </a:ext>
            </a:extLst>
          </p:cNvPr>
          <p:cNvCxnSpPr>
            <a:cxnSpLocks/>
          </p:cNvCxnSpPr>
          <p:nvPr/>
        </p:nvCxnSpPr>
        <p:spPr>
          <a:xfrm>
            <a:off x="4021472" y="5871601"/>
            <a:ext cx="0" cy="734642"/>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217" name="図 216">
            <a:extLst>
              <a:ext uri="{FF2B5EF4-FFF2-40B4-BE49-F238E27FC236}">
                <a16:creationId xmlns:a16="http://schemas.microsoft.com/office/drawing/2014/main" id="{A6FDE8E9-5F45-B7EF-CDA9-1A66E3E2E7D9}"/>
              </a:ext>
            </a:extLst>
          </p:cNvPr>
          <p:cNvPicPr>
            <a:picLocks noChangeAspect="1"/>
          </p:cNvPicPr>
          <p:nvPr/>
        </p:nvPicPr>
        <p:blipFill>
          <a:blip r:embed="rId5"/>
          <a:stretch>
            <a:fillRect/>
          </a:stretch>
        </p:blipFill>
        <p:spPr>
          <a:xfrm>
            <a:off x="3743656" y="6106688"/>
            <a:ext cx="353626" cy="414794"/>
          </a:xfrm>
          <a:prstGeom prst="rect">
            <a:avLst/>
          </a:prstGeom>
        </p:spPr>
      </p:pic>
      <p:grpSp>
        <p:nvGrpSpPr>
          <p:cNvPr id="231" name="グループ化 230">
            <a:extLst>
              <a:ext uri="{FF2B5EF4-FFF2-40B4-BE49-F238E27FC236}">
                <a16:creationId xmlns:a16="http://schemas.microsoft.com/office/drawing/2014/main" id="{F19857D9-2BA2-0908-DC2A-2DE21E52B9F8}"/>
              </a:ext>
            </a:extLst>
          </p:cNvPr>
          <p:cNvGrpSpPr/>
          <p:nvPr/>
        </p:nvGrpSpPr>
        <p:grpSpPr>
          <a:xfrm>
            <a:off x="1589849" y="4418963"/>
            <a:ext cx="2287037" cy="1677116"/>
            <a:chOff x="1235070" y="4418963"/>
            <a:chExt cx="2287037" cy="1677116"/>
          </a:xfrm>
        </p:grpSpPr>
        <p:sp>
          <p:nvSpPr>
            <p:cNvPr id="153" name="フリーフォーム: 図形 152">
              <a:extLst>
                <a:ext uri="{FF2B5EF4-FFF2-40B4-BE49-F238E27FC236}">
                  <a16:creationId xmlns:a16="http://schemas.microsoft.com/office/drawing/2014/main" id="{3357D575-A39B-A103-30D1-85C6AA885AFA}"/>
                </a:ext>
              </a:extLst>
            </p:cNvPr>
            <p:cNvSpPr/>
            <p:nvPr/>
          </p:nvSpPr>
          <p:spPr>
            <a:xfrm>
              <a:off x="1235070" y="4418963"/>
              <a:ext cx="654213" cy="1677116"/>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sp>
          <p:nvSpPr>
            <p:cNvPr id="154" name="フリーフォーム: 図形 153">
              <a:extLst>
                <a:ext uri="{FF2B5EF4-FFF2-40B4-BE49-F238E27FC236}">
                  <a16:creationId xmlns:a16="http://schemas.microsoft.com/office/drawing/2014/main" id="{520D843F-FA10-D98A-2082-4617ED176E11}"/>
                </a:ext>
              </a:extLst>
            </p:cNvPr>
            <p:cNvSpPr/>
            <p:nvPr/>
          </p:nvSpPr>
          <p:spPr>
            <a:xfrm flipH="1">
              <a:off x="1889281" y="4418963"/>
              <a:ext cx="1031364" cy="81979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sp>
          <p:nvSpPr>
            <p:cNvPr id="220" name="フリーフォーム: 図形 219">
              <a:extLst>
                <a:ext uri="{FF2B5EF4-FFF2-40B4-BE49-F238E27FC236}">
                  <a16:creationId xmlns:a16="http://schemas.microsoft.com/office/drawing/2014/main" id="{B653BF00-1C1D-236D-60C1-DF8FAE95A2B8}"/>
                </a:ext>
              </a:extLst>
            </p:cNvPr>
            <p:cNvSpPr/>
            <p:nvPr/>
          </p:nvSpPr>
          <p:spPr>
            <a:xfrm>
              <a:off x="2919413" y="5238495"/>
              <a:ext cx="602694" cy="759398"/>
            </a:xfrm>
            <a:custGeom>
              <a:avLst/>
              <a:gdLst>
                <a:gd name="connsiteX0" fmla="*/ 0 w 592931"/>
                <a:gd name="connsiteY0" fmla="*/ 0 h 464344"/>
                <a:gd name="connsiteX1" fmla="*/ 592931 w 592931"/>
                <a:gd name="connsiteY1" fmla="*/ 464344 h 464344"/>
                <a:gd name="connsiteX0" fmla="*/ 0 w 592931"/>
                <a:gd name="connsiteY0" fmla="*/ 0 h 464344"/>
                <a:gd name="connsiteX1" fmla="*/ 309562 w 592931"/>
                <a:gd name="connsiteY1" fmla="*/ 240507 h 464344"/>
                <a:gd name="connsiteX2" fmla="*/ 592931 w 592931"/>
                <a:gd name="connsiteY2" fmla="*/ 464344 h 464344"/>
                <a:gd name="connsiteX0" fmla="*/ 0 w 592931"/>
                <a:gd name="connsiteY0" fmla="*/ 0 h 464344"/>
                <a:gd name="connsiteX1" fmla="*/ 309562 w 592931"/>
                <a:gd name="connsiteY1" fmla="*/ 240507 h 464344"/>
                <a:gd name="connsiteX2" fmla="*/ 592931 w 592931"/>
                <a:gd name="connsiteY2" fmla="*/ 464344 h 464344"/>
                <a:gd name="connsiteX0" fmla="*/ 0 w 592931"/>
                <a:gd name="connsiteY0" fmla="*/ 0 h 464344"/>
                <a:gd name="connsiteX1" fmla="*/ 309562 w 592931"/>
                <a:gd name="connsiteY1" fmla="*/ 240507 h 464344"/>
                <a:gd name="connsiteX2" fmla="*/ 592931 w 592931"/>
                <a:gd name="connsiteY2" fmla="*/ 464344 h 464344"/>
                <a:gd name="connsiteX0" fmla="*/ 0 w 592931"/>
                <a:gd name="connsiteY0" fmla="*/ 0 h 464344"/>
                <a:gd name="connsiteX1" fmla="*/ 411956 w 592931"/>
                <a:gd name="connsiteY1" fmla="*/ 202407 h 464344"/>
                <a:gd name="connsiteX2" fmla="*/ 592931 w 592931"/>
                <a:gd name="connsiteY2" fmla="*/ 464344 h 464344"/>
                <a:gd name="connsiteX0" fmla="*/ 0 w 592931"/>
                <a:gd name="connsiteY0" fmla="*/ 0 h 464344"/>
                <a:gd name="connsiteX1" fmla="*/ 407193 w 592931"/>
                <a:gd name="connsiteY1" fmla="*/ 157163 h 464344"/>
                <a:gd name="connsiteX2" fmla="*/ 592931 w 592931"/>
                <a:gd name="connsiteY2" fmla="*/ 464344 h 464344"/>
                <a:gd name="connsiteX0" fmla="*/ 0 w 592931"/>
                <a:gd name="connsiteY0" fmla="*/ 0 h 464344"/>
                <a:gd name="connsiteX1" fmla="*/ 407193 w 592931"/>
                <a:gd name="connsiteY1" fmla="*/ 157163 h 464344"/>
                <a:gd name="connsiteX2" fmla="*/ 592931 w 592931"/>
                <a:gd name="connsiteY2" fmla="*/ 464344 h 464344"/>
                <a:gd name="connsiteX0" fmla="*/ 0 w 592931"/>
                <a:gd name="connsiteY0" fmla="*/ 0 h 464344"/>
                <a:gd name="connsiteX1" fmla="*/ 407193 w 592931"/>
                <a:gd name="connsiteY1" fmla="*/ 157163 h 464344"/>
                <a:gd name="connsiteX2" fmla="*/ 592931 w 592931"/>
                <a:gd name="connsiteY2" fmla="*/ 464344 h 464344"/>
                <a:gd name="connsiteX0" fmla="*/ 0 w 592931"/>
                <a:gd name="connsiteY0" fmla="*/ 0 h 464344"/>
                <a:gd name="connsiteX1" fmla="*/ 407193 w 592931"/>
                <a:gd name="connsiteY1" fmla="*/ 157163 h 464344"/>
                <a:gd name="connsiteX2" fmla="*/ 592931 w 592931"/>
                <a:gd name="connsiteY2" fmla="*/ 464344 h 464344"/>
                <a:gd name="connsiteX0" fmla="*/ 0 w 592931"/>
                <a:gd name="connsiteY0" fmla="*/ 0 h 464344"/>
                <a:gd name="connsiteX1" fmla="*/ 407193 w 592931"/>
                <a:gd name="connsiteY1" fmla="*/ 157163 h 464344"/>
                <a:gd name="connsiteX2" fmla="*/ 592931 w 592931"/>
                <a:gd name="connsiteY2" fmla="*/ 464344 h 464344"/>
                <a:gd name="connsiteX0" fmla="*/ 0 w 592931"/>
                <a:gd name="connsiteY0" fmla="*/ 117 h 464461"/>
                <a:gd name="connsiteX1" fmla="*/ 407193 w 592931"/>
                <a:gd name="connsiteY1" fmla="*/ 157280 h 464461"/>
                <a:gd name="connsiteX2" fmla="*/ 592931 w 592931"/>
                <a:gd name="connsiteY2" fmla="*/ 464461 h 464461"/>
                <a:gd name="connsiteX0" fmla="*/ 0 w 592931"/>
                <a:gd name="connsiteY0" fmla="*/ 117 h 464461"/>
                <a:gd name="connsiteX1" fmla="*/ 407193 w 592931"/>
                <a:gd name="connsiteY1" fmla="*/ 157280 h 464461"/>
                <a:gd name="connsiteX2" fmla="*/ 592931 w 592931"/>
                <a:gd name="connsiteY2" fmla="*/ 464461 h 464461"/>
                <a:gd name="connsiteX0" fmla="*/ 0 w 592931"/>
                <a:gd name="connsiteY0" fmla="*/ 100 h 464444"/>
                <a:gd name="connsiteX1" fmla="*/ 407193 w 592931"/>
                <a:gd name="connsiteY1" fmla="*/ 157263 h 464444"/>
                <a:gd name="connsiteX2" fmla="*/ 592931 w 592931"/>
                <a:gd name="connsiteY2" fmla="*/ 464444 h 464444"/>
                <a:gd name="connsiteX0" fmla="*/ 0 w 592931"/>
                <a:gd name="connsiteY0" fmla="*/ 100 h 464444"/>
                <a:gd name="connsiteX1" fmla="*/ 407193 w 592931"/>
                <a:gd name="connsiteY1" fmla="*/ 157263 h 464444"/>
                <a:gd name="connsiteX2" fmla="*/ 592931 w 592931"/>
                <a:gd name="connsiteY2" fmla="*/ 464444 h 464444"/>
                <a:gd name="connsiteX0" fmla="*/ 0 w 592931"/>
                <a:gd name="connsiteY0" fmla="*/ 100 h 464444"/>
                <a:gd name="connsiteX1" fmla="*/ 407193 w 592931"/>
                <a:gd name="connsiteY1" fmla="*/ 157263 h 464444"/>
                <a:gd name="connsiteX2" fmla="*/ 592931 w 592931"/>
                <a:gd name="connsiteY2" fmla="*/ 464444 h 464444"/>
              </a:gdLst>
              <a:ahLst/>
              <a:cxnLst>
                <a:cxn ang="0">
                  <a:pos x="connsiteX0" y="connsiteY0"/>
                </a:cxn>
                <a:cxn ang="0">
                  <a:pos x="connsiteX1" y="connsiteY1"/>
                </a:cxn>
                <a:cxn ang="0">
                  <a:pos x="connsiteX2" y="connsiteY2"/>
                </a:cxn>
              </a:cxnLst>
              <a:rect l="l" t="t" r="r" b="b"/>
              <a:pathLst>
                <a:path w="592931" h="464444">
                  <a:moveTo>
                    <a:pt x="0" y="100"/>
                  </a:moveTo>
                  <a:cubicBezTo>
                    <a:pt x="53181" y="-3074"/>
                    <a:pt x="349250" y="69951"/>
                    <a:pt x="407193" y="157263"/>
                  </a:cubicBezTo>
                  <a:cubicBezTo>
                    <a:pt x="471486" y="235844"/>
                    <a:pt x="547687" y="409676"/>
                    <a:pt x="592931" y="46444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6" name="グループ化 225">
            <a:extLst>
              <a:ext uri="{FF2B5EF4-FFF2-40B4-BE49-F238E27FC236}">
                <a16:creationId xmlns:a16="http://schemas.microsoft.com/office/drawing/2014/main" id="{93277EDE-5B84-753B-CA93-33ACE84BEFD2}"/>
              </a:ext>
            </a:extLst>
          </p:cNvPr>
          <p:cNvGrpSpPr/>
          <p:nvPr/>
        </p:nvGrpSpPr>
        <p:grpSpPr>
          <a:xfrm>
            <a:off x="1593030" y="5839309"/>
            <a:ext cx="2272971" cy="257295"/>
            <a:chOff x="1238251" y="5602442"/>
            <a:chExt cx="2272971" cy="257295"/>
          </a:xfrm>
        </p:grpSpPr>
        <p:grpSp>
          <p:nvGrpSpPr>
            <p:cNvPr id="19" name="グループ化 18">
              <a:extLst>
                <a:ext uri="{FF2B5EF4-FFF2-40B4-BE49-F238E27FC236}">
                  <a16:creationId xmlns:a16="http://schemas.microsoft.com/office/drawing/2014/main" id="{25D78BDD-CD2D-4E38-A215-27CD2B10F18E}"/>
                </a:ext>
              </a:extLst>
            </p:cNvPr>
            <p:cNvGrpSpPr/>
            <p:nvPr/>
          </p:nvGrpSpPr>
          <p:grpSpPr>
            <a:xfrm>
              <a:off x="1238251" y="5602442"/>
              <a:ext cx="1302658" cy="257295"/>
              <a:chOff x="7533736" y="3410310"/>
              <a:chExt cx="2852468" cy="2179650"/>
            </a:xfrm>
          </p:grpSpPr>
          <p:sp>
            <p:nvSpPr>
              <p:cNvPr id="21" name="フリーフォーム: 図形 20">
                <a:extLst>
                  <a:ext uri="{FF2B5EF4-FFF2-40B4-BE49-F238E27FC236}">
                    <a16:creationId xmlns:a16="http://schemas.microsoft.com/office/drawing/2014/main" id="{BB754C16-7723-4F63-0E94-E25F5670AC3F}"/>
                  </a:ext>
                </a:extLst>
              </p:cNvPr>
              <p:cNvSpPr/>
              <p:nvPr/>
            </p:nvSpPr>
            <p:spPr>
              <a:xfrm>
                <a:off x="7533736" y="3410310"/>
                <a:ext cx="1426234" cy="217965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sp>
            <p:nvSpPr>
              <p:cNvPr id="23" name="フリーフォーム: 図形 22">
                <a:extLst>
                  <a:ext uri="{FF2B5EF4-FFF2-40B4-BE49-F238E27FC236}">
                    <a16:creationId xmlns:a16="http://schemas.microsoft.com/office/drawing/2014/main" id="{8003F6B6-DB83-2ADD-384E-E39A1CA32E8E}"/>
                  </a:ext>
                </a:extLst>
              </p:cNvPr>
              <p:cNvSpPr/>
              <p:nvPr/>
            </p:nvSpPr>
            <p:spPr>
              <a:xfrm flipH="1">
                <a:off x="8959970" y="3410310"/>
                <a:ext cx="1426234" cy="217965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grpSp>
        <p:sp>
          <p:nvSpPr>
            <p:cNvPr id="186" name="フリーフォーム: 図形 185">
              <a:extLst>
                <a:ext uri="{FF2B5EF4-FFF2-40B4-BE49-F238E27FC236}">
                  <a16:creationId xmlns:a16="http://schemas.microsoft.com/office/drawing/2014/main" id="{A40CE9FF-3723-8B69-3695-46C7FC8B73FC}"/>
                </a:ext>
              </a:extLst>
            </p:cNvPr>
            <p:cNvSpPr/>
            <p:nvPr/>
          </p:nvSpPr>
          <p:spPr>
            <a:xfrm>
              <a:off x="2540704" y="5602442"/>
              <a:ext cx="660138" cy="257295"/>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sp>
          <p:nvSpPr>
            <p:cNvPr id="224" name="フリーフォーム: 図形 223">
              <a:extLst>
                <a:ext uri="{FF2B5EF4-FFF2-40B4-BE49-F238E27FC236}">
                  <a16:creationId xmlns:a16="http://schemas.microsoft.com/office/drawing/2014/main" id="{04BA27B6-CE87-2021-BE5A-7FE9AC2FEB75}"/>
                </a:ext>
              </a:extLst>
            </p:cNvPr>
            <p:cNvSpPr/>
            <p:nvPr/>
          </p:nvSpPr>
          <p:spPr>
            <a:xfrm>
              <a:off x="3205163" y="5603081"/>
              <a:ext cx="306059" cy="159544"/>
            </a:xfrm>
            <a:custGeom>
              <a:avLst/>
              <a:gdLst>
                <a:gd name="connsiteX0" fmla="*/ 0 w 316706"/>
                <a:gd name="connsiteY0" fmla="*/ 0 h 159544"/>
                <a:gd name="connsiteX1" fmla="*/ 164306 w 316706"/>
                <a:gd name="connsiteY1" fmla="*/ 52388 h 159544"/>
                <a:gd name="connsiteX2" fmla="*/ 316706 w 316706"/>
                <a:gd name="connsiteY2" fmla="*/ 159544 h 159544"/>
              </a:gdLst>
              <a:ahLst/>
              <a:cxnLst>
                <a:cxn ang="0">
                  <a:pos x="connsiteX0" y="connsiteY0"/>
                </a:cxn>
                <a:cxn ang="0">
                  <a:pos x="connsiteX1" y="connsiteY1"/>
                </a:cxn>
                <a:cxn ang="0">
                  <a:pos x="connsiteX2" y="connsiteY2"/>
                </a:cxn>
              </a:cxnLst>
              <a:rect l="l" t="t" r="r" b="b"/>
              <a:pathLst>
                <a:path w="316706" h="159544">
                  <a:moveTo>
                    <a:pt x="0" y="0"/>
                  </a:moveTo>
                  <a:cubicBezTo>
                    <a:pt x="55761" y="12898"/>
                    <a:pt x="111522" y="25797"/>
                    <a:pt x="164306" y="52388"/>
                  </a:cubicBezTo>
                  <a:cubicBezTo>
                    <a:pt x="217090" y="78979"/>
                    <a:pt x="266898" y="119261"/>
                    <a:pt x="316706" y="15954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29" name="テキスト ボックス 228">
            <a:extLst>
              <a:ext uri="{FF2B5EF4-FFF2-40B4-BE49-F238E27FC236}">
                <a16:creationId xmlns:a16="http://schemas.microsoft.com/office/drawing/2014/main" id="{4785872C-C20C-4AC4-A5B2-A9F179E7C35D}"/>
              </a:ext>
            </a:extLst>
          </p:cNvPr>
          <p:cNvSpPr txBox="1"/>
          <p:nvPr/>
        </p:nvSpPr>
        <p:spPr>
          <a:xfrm>
            <a:off x="2342729" y="5197361"/>
            <a:ext cx="915378" cy="369332"/>
          </a:xfrm>
          <a:prstGeom prst="rect">
            <a:avLst/>
          </a:prstGeom>
          <a:noFill/>
        </p:spPr>
        <p:txBody>
          <a:bodyPr wrap="square" rtlCol="0">
            <a:spAutoFit/>
          </a:bodyPr>
          <a:lstStyle/>
          <a:p>
            <a:r>
              <a:rPr kumimoji="1" lang="en-US" altLang="ja-JP" dirty="0"/>
              <a:t>10 </a:t>
            </a:r>
            <a:r>
              <a:rPr kumimoji="1" lang="en-US" altLang="ja-JP" dirty="0" err="1"/>
              <a:t>ms</a:t>
            </a:r>
            <a:endParaRPr kumimoji="1" lang="ja-JP" altLang="en-US" dirty="0"/>
          </a:p>
        </p:txBody>
      </p:sp>
      <p:grpSp>
        <p:nvGrpSpPr>
          <p:cNvPr id="242" name="グループ化 241">
            <a:extLst>
              <a:ext uri="{FF2B5EF4-FFF2-40B4-BE49-F238E27FC236}">
                <a16:creationId xmlns:a16="http://schemas.microsoft.com/office/drawing/2014/main" id="{3EBFFB98-0F1C-A0B8-34C9-691F9234F370}"/>
              </a:ext>
            </a:extLst>
          </p:cNvPr>
          <p:cNvGrpSpPr/>
          <p:nvPr/>
        </p:nvGrpSpPr>
        <p:grpSpPr>
          <a:xfrm>
            <a:off x="2652360" y="2312036"/>
            <a:ext cx="553501" cy="189056"/>
            <a:chOff x="2273251" y="5656905"/>
            <a:chExt cx="553501" cy="189056"/>
          </a:xfrm>
          <a:solidFill>
            <a:srgbClr val="FF0000"/>
          </a:solidFill>
        </p:grpSpPr>
        <p:sp>
          <p:nvSpPr>
            <p:cNvPr id="243" name="楕円 242">
              <a:extLst>
                <a:ext uri="{FF2B5EF4-FFF2-40B4-BE49-F238E27FC236}">
                  <a16:creationId xmlns:a16="http://schemas.microsoft.com/office/drawing/2014/main" id="{524DDF67-46EF-622C-6E18-A9DE33E776BA}"/>
                </a:ext>
              </a:extLst>
            </p:cNvPr>
            <p:cNvSpPr/>
            <p:nvPr/>
          </p:nvSpPr>
          <p:spPr>
            <a:xfrm>
              <a:off x="2273251" y="571402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楕円 243">
              <a:extLst>
                <a:ext uri="{FF2B5EF4-FFF2-40B4-BE49-F238E27FC236}">
                  <a16:creationId xmlns:a16="http://schemas.microsoft.com/office/drawing/2014/main" id="{1FE71904-266D-BA3E-361B-247E4DD923FD}"/>
                </a:ext>
              </a:extLst>
            </p:cNvPr>
            <p:cNvSpPr/>
            <p:nvPr/>
          </p:nvSpPr>
          <p:spPr>
            <a:xfrm>
              <a:off x="2391332" y="571402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5" name="楕円 244">
              <a:extLst>
                <a:ext uri="{FF2B5EF4-FFF2-40B4-BE49-F238E27FC236}">
                  <a16:creationId xmlns:a16="http://schemas.microsoft.com/office/drawing/2014/main" id="{86D648FD-F70C-F5F8-3EB7-069F90A2047C}"/>
                </a:ext>
              </a:extLst>
            </p:cNvPr>
            <p:cNvSpPr/>
            <p:nvPr/>
          </p:nvSpPr>
          <p:spPr>
            <a:xfrm>
              <a:off x="2477917" y="571402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6" name="楕円 245">
              <a:extLst>
                <a:ext uri="{FF2B5EF4-FFF2-40B4-BE49-F238E27FC236}">
                  <a16:creationId xmlns:a16="http://schemas.microsoft.com/office/drawing/2014/main" id="{AE5F5D62-E07E-E225-EC0E-B75D0A607073}"/>
                </a:ext>
              </a:extLst>
            </p:cNvPr>
            <p:cNvSpPr/>
            <p:nvPr/>
          </p:nvSpPr>
          <p:spPr>
            <a:xfrm>
              <a:off x="2562655" y="571402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7" name="楕円 246">
              <a:extLst>
                <a:ext uri="{FF2B5EF4-FFF2-40B4-BE49-F238E27FC236}">
                  <a16:creationId xmlns:a16="http://schemas.microsoft.com/office/drawing/2014/main" id="{A9E07E6C-5BE1-8D24-B8DF-7DD41F63093D}"/>
                </a:ext>
              </a:extLst>
            </p:cNvPr>
            <p:cNvSpPr/>
            <p:nvPr/>
          </p:nvSpPr>
          <p:spPr>
            <a:xfrm>
              <a:off x="2763761" y="571402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8" name="楕円 247">
              <a:extLst>
                <a:ext uri="{FF2B5EF4-FFF2-40B4-BE49-F238E27FC236}">
                  <a16:creationId xmlns:a16="http://schemas.microsoft.com/office/drawing/2014/main" id="{A08D2B51-EC3A-4E61-2713-25344C28524B}"/>
                </a:ext>
              </a:extLst>
            </p:cNvPr>
            <p:cNvSpPr/>
            <p:nvPr/>
          </p:nvSpPr>
          <p:spPr>
            <a:xfrm>
              <a:off x="2422827" y="5775104"/>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9" name="楕円 248">
              <a:extLst>
                <a:ext uri="{FF2B5EF4-FFF2-40B4-BE49-F238E27FC236}">
                  <a16:creationId xmlns:a16="http://schemas.microsoft.com/office/drawing/2014/main" id="{51FC3CB9-25E8-1FAC-982C-A760681F0529}"/>
                </a:ext>
              </a:extLst>
            </p:cNvPr>
            <p:cNvSpPr/>
            <p:nvPr/>
          </p:nvSpPr>
          <p:spPr>
            <a:xfrm>
              <a:off x="2665678" y="571402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0" name="楕円 249">
              <a:extLst>
                <a:ext uri="{FF2B5EF4-FFF2-40B4-BE49-F238E27FC236}">
                  <a16:creationId xmlns:a16="http://schemas.microsoft.com/office/drawing/2014/main" id="{F72E7982-8DA1-1BB1-5FB0-69AF7D5E9F70}"/>
                </a:ext>
              </a:extLst>
            </p:cNvPr>
            <p:cNvSpPr/>
            <p:nvPr/>
          </p:nvSpPr>
          <p:spPr>
            <a:xfrm>
              <a:off x="2518795" y="5656905"/>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1" name="楕円 250">
              <a:extLst>
                <a:ext uri="{FF2B5EF4-FFF2-40B4-BE49-F238E27FC236}">
                  <a16:creationId xmlns:a16="http://schemas.microsoft.com/office/drawing/2014/main" id="{3CF5CC66-671C-15D3-8CF0-A070536F2389}"/>
                </a:ext>
              </a:extLst>
            </p:cNvPr>
            <p:cNvSpPr/>
            <p:nvPr/>
          </p:nvSpPr>
          <p:spPr>
            <a:xfrm>
              <a:off x="2614628" y="5761026"/>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2" name="楕円 251">
              <a:extLst>
                <a:ext uri="{FF2B5EF4-FFF2-40B4-BE49-F238E27FC236}">
                  <a16:creationId xmlns:a16="http://schemas.microsoft.com/office/drawing/2014/main" id="{512DC9D6-E118-5966-EFA6-BF8ABDFB432B}"/>
                </a:ext>
              </a:extLst>
            </p:cNvPr>
            <p:cNvSpPr/>
            <p:nvPr/>
          </p:nvSpPr>
          <p:spPr>
            <a:xfrm>
              <a:off x="2708353" y="5751474"/>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3" name="楕円 252">
              <a:extLst>
                <a:ext uri="{FF2B5EF4-FFF2-40B4-BE49-F238E27FC236}">
                  <a16:creationId xmlns:a16="http://schemas.microsoft.com/office/drawing/2014/main" id="{5CB01FC7-05D4-7D9C-B9B3-BF2FAC3ADF13}"/>
                </a:ext>
              </a:extLst>
            </p:cNvPr>
            <p:cNvSpPr/>
            <p:nvPr/>
          </p:nvSpPr>
          <p:spPr>
            <a:xfrm>
              <a:off x="2333712" y="5751475"/>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4" name="楕円 253">
              <a:extLst>
                <a:ext uri="{FF2B5EF4-FFF2-40B4-BE49-F238E27FC236}">
                  <a16:creationId xmlns:a16="http://schemas.microsoft.com/office/drawing/2014/main" id="{848D45D6-21BF-5C46-A80D-1903D486EFE1}"/>
                </a:ext>
              </a:extLst>
            </p:cNvPr>
            <p:cNvSpPr/>
            <p:nvPr/>
          </p:nvSpPr>
          <p:spPr>
            <a:xfrm>
              <a:off x="2518795" y="5782970"/>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5" name="楕円 254">
              <a:extLst>
                <a:ext uri="{FF2B5EF4-FFF2-40B4-BE49-F238E27FC236}">
                  <a16:creationId xmlns:a16="http://schemas.microsoft.com/office/drawing/2014/main" id="{51A36F1C-58EF-157A-B464-F9BBF18F3342}"/>
                </a:ext>
              </a:extLst>
            </p:cNvPr>
            <p:cNvSpPr/>
            <p:nvPr/>
          </p:nvSpPr>
          <p:spPr>
            <a:xfrm>
              <a:off x="2614628" y="5667477"/>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6" name="楕円 255">
              <a:extLst>
                <a:ext uri="{FF2B5EF4-FFF2-40B4-BE49-F238E27FC236}">
                  <a16:creationId xmlns:a16="http://schemas.microsoft.com/office/drawing/2014/main" id="{08BE10AF-158C-3F3A-1232-4302037242A5}"/>
                </a:ext>
              </a:extLst>
            </p:cNvPr>
            <p:cNvSpPr/>
            <p:nvPr/>
          </p:nvSpPr>
          <p:spPr>
            <a:xfrm>
              <a:off x="2422827" y="5667477"/>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7" name="楕円 256">
              <a:extLst>
                <a:ext uri="{FF2B5EF4-FFF2-40B4-BE49-F238E27FC236}">
                  <a16:creationId xmlns:a16="http://schemas.microsoft.com/office/drawing/2014/main" id="{54C8C25E-8AA2-C23A-57E6-9EFE74F26C97}"/>
                </a:ext>
              </a:extLst>
            </p:cNvPr>
            <p:cNvSpPr/>
            <p:nvPr/>
          </p:nvSpPr>
          <p:spPr>
            <a:xfrm>
              <a:off x="2708353" y="5681116"/>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58" name="楕円 257">
              <a:extLst>
                <a:ext uri="{FF2B5EF4-FFF2-40B4-BE49-F238E27FC236}">
                  <a16:creationId xmlns:a16="http://schemas.microsoft.com/office/drawing/2014/main" id="{BFC0EA67-7370-D4E3-5093-C1B9B53F11E8}"/>
                </a:ext>
              </a:extLst>
            </p:cNvPr>
            <p:cNvSpPr/>
            <p:nvPr/>
          </p:nvSpPr>
          <p:spPr>
            <a:xfrm>
              <a:off x="2333712" y="5681116"/>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5" name="テキスト ボックス 14">
            <a:extLst>
              <a:ext uri="{FF2B5EF4-FFF2-40B4-BE49-F238E27FC236}">
                <a16:creationId xmlns:a16="http://schemas.microsoft.com/office/drawing/2014/main" id="{287AA0B6-558B-602C-E0E6-B865B750EEAA}"/>
              </a:ext>
            </a:extLst>
          </p:cNvPr>
          <p:cNvSpPr txBox="1"/>
          <p:nvPr/>
        </p:nvSpPr>
        <p:spPr>
          <a:xfrm>
            <a:off x="2052330" y="3960724"/>
            <a:ext cx="503593" cy="400110"/>
          </a:xfrm>
          <a:prstGeom prst="rect">
            <a:avLst/>
          </a:prstGeom>
          <a:noFill/>
        </p:spPr>
        <p:txBody>
          <a:bodyPr wrap="square" rtlCol="0">
            <a:spAutoFit/>
          </a:bodyPr>
          <a:lstStyle/>
          <a:p>
            <a:r>
              <a:rPr kumimoji="1" lang="en-US" altLang="ja-JP" sz="2000" i="1" dirty="0"/>
              <a:t>V</a:t>
            </a:r>
            <a:r>
              <a:rPr lang="en-US" altLang="ja-JP" sz="2000" baseline="-25000" dirty="0"/>
              <a:t>B</a:t>
            </a:r>
            <a:endParaRPr kumimoji="1" lang="ja-JP" altLang="en-US" sz="2000" baseline="-25000" dirty="0"/>
          </a:p>
        </p:txBody>
      </p:sp>
      <p:sp>
        <p:nvSpPr>
          <p:cNvPr id="16" name="テキスト ボックス 15">
            <a:extLst>
              <a:ext uri="{FF2B5EF4-FFF2-40B4-BE49-F238E27FC236}">
                <a16:creationId xmlns:a16="http://schemas.microsoft.com/office/drawing/2014/main" id="{E64C6426-7599-ACFB-BB13-6B3F171BBA7C}"/>
              </a:ext>
            </a:extLst>
          </p:cNvPr>
          <p:cNvSpPr txBox="1"/>
          <p:nvPr/>
        </p:nvSpPr>
        <p:spPr>
          <a:xfrm>
            <a:off x="3357523" y="3960724"/>
            <a:ext cx="503593" cy="400110"/>
          </a:xfrm>
          <a:prstGeom prst="rect">
            <a:avLst/>
          </a:prstGeom>
          <a:noFill/>
        </p:spPr>
        <p:txBody>
          <a:bodyPr wrap="square" rtlCol="0">
            <a:spAutoFit/>
          </a:bodyPr>
          <a:lstStyle/>
          <a:p>
            <a:r>
              <a:rPr kumimoji="1" lang="en-US" altLang="ja-JP" sz="2000" i="1" dirty="0"/>
              <a:t>V</a:t>
            </a:r>
            <a:r>
              <a:rPr lang="en-US" altLang="ja-JP" sz="2000" baseline="-25000" dirty="0"/>
              <a:t>A</a:t>
            </a:r>
            <a:endParaRPr kumimoji="1" lang="ja-JP" altLang="en-US" sz="2000" baseline="-25000" dirty="0"/>
          </a:p>
        </p:txBody>
      </p:sp>
      <p:cxnSp>
        <p:nvCxnSpPr>
          <p:cNvPr id="18" name="直線コネクタ 17">
            <a:extLst>
              <a:ext uri="{FF2B5EF4-FFF2-40B4-BE49-F238E27FC236}">
                <a16:creationId xmlns:a16="http://schemas.microsoft.com/office/drawing/2014/main" id="{1E2A91DC-3D41-1B11-003C-C9811ACEF5E7}"/>
              </a:ext>
            </a:extLst>
          </p:cNvPr>
          <p:cNvCxnSpPr>
            <a:cxnSpLocks/>
          </p:cNvCxnSpPr>
          <p:nvPr/>
        </p:nvCxnSpPr>
        <p:spPr>
          <a:xfrm flipH="1">
            <a:off x="4139863" y="3623583"/>
            <a:ext cx="2182544" cy="2248018"/>
          </a:xfrm>
          <a:prstGeom prst="line">
            <a:avLst/>
          </a:prstGeom>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3578355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26"/>
                                        </p:tgtEl>
                                      </p:cBhvr>
                                    </p:animEffect>
                                    <p:set>
                                      <p:cBhvr>
                                        <p:cTn id="7" dur="1" fill="hold">
                                          <p:stCondLst>
                                            <p:cond delay="499"/>
                                          </p:stCondLst>
                                        </p:cTn>
                                        <p:tgtEl>
                                          <p:spTgt spid="226"/>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83"/>
                                        </p:tgtEl>
                                        <p:attrNameLst>
                                          <p:attrName>style.visibility</p:attrName>
                                        </p:attrNameLst>
                                      </p:cBhvr>
                                      <p:to>
                                        <p:strVal val="visible"/>
                                      </p:to>
                                    </p:set>
                                    <p:animEffect transition="in" filter="fade">
                                      <p:cBhvr>
                                        <p:cTn id="10" dur="500"/>
                                        <p:tgtEl>
                                          <p:spTgt spid="8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29"/>
                                        </p:tgtEl>
                                        <p:attrNameLst>
                                          <p:attrName>style.visibility</p:attrName>
                                        </p:attrNameLst>
                                      </p:cBhvr>
                                      <p:to>
                                        <p:strVal val="visible"/>
                                      </p:to>
                                    </p:set>
                                    <p:animEffect transition="in" filter="fade">
                                      <p:cBhvr>
                                        <p:cTn id="13" dur="500"/>
                                        <p:tgtEl>
                                          <p:spTgt spid="229"/>
                                        </p:tgtEl>
                                      </p:cBhvr>
                                    </p:animEffect>
                                  </p:childTnLst>
                                </p:cTn>
                              </p:par>
                              <p:par>
                                <p:cTn id="14" presetID="10" presetClass="exit" presetSubtype="0" fill="hold" nodeType="withEffect">
                                  <p:stCondLst>
                                    <p:cond delay="0"/>
                                  </p:stCondLst>
                                  <p:childTnLst>
                                    <p:animEffect transition="out" filter="fade">
                                      <p:cBhvr>
                                        <p:cTn id="15" dur="500"/>
                                        <p:tgtEl>
                                          <p:spTgt spid="210"/>
                                        </p:tgtEl>
                                      </p:cBhvr>
                                    </p:animEffect>
                                    <p:set>
                                      <p:cBhvr>
                                        <p:cTn id="16" dur="1" fill="hold">
                                          <p:stCondLst>
                                            <p:cond delay="499"/>
                                          </p:stCondLst>
                                        </p:cTn>
                                        <p:tgtEl>
                                          <p:spTgt spid="210"/>
                                        </p:tgtEl>
                                        <p:attrNameLst>
                                          <p:attrName>style.visibility</p:attrName>
                                        </p:attrNameLst>
                                      </p:cBhvr>
                                      <p:to>
                                        <p:strVal val="hidden"/>
                                      </p:to>
                                    </p:se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231"/>
                                        </p:tgtEl>
                                        <p:attrNameLst>
                                          <p:attrName>style.visibility</p:attrName>
                                        </p:attrNameLst>
                                      </p:cBhvr>
                                      <p:to>
                                        <p:strVal val="visible"/>
                                      </p:to>
                                    </p:set>
                                    <p:animEffect transition="in" filter="fade">
                                      <p:cBhvr>
                                        <p:cTn id="20" dur="500"/>
                                        <p:tgtEl>
                                          <p:spTgt spid="231"/>
                                        </p:tgtEl>
                                      </p:cBhvr>
                                    </p:animEffect>
                                  </p:childTnLst>
                                </p:cTn>
                              </p:par>
                              <p:par>
                                <p:cTn id="21" presetID="10" presetClass="entr" presetSubtype="0" fill="hold" nodeType="withEffect">
                                  <p:stCondLst>
                                    <p:cond delay="0"/>
                                  </p:stCondLst>
                                  <p:childTnLst>
                                    <p:set>
                                      <p:cBhvr>
                                        <p:cTn id="22" dur="1" fill="hold">
                                          <p:stCondLst>
                                            <p:cond delay="0"/>
                                          </p:stCondLst>
                                        </p:cTn>
                                        <p:tgtEl>
                                          <p:spTgt spid="207"/>
                                        </p:tgtEl>
                                        <p:attrNameLst>
                                          <p:attrName>style.visibility</p:attrName>
                                        </p:attrNameLst>
                                      </p:cBhvr>
                                      <p:to>
                                        <p:strVal val="visible"/>
                                      </p:to>
                                    </p:set>
                                    <p:animEffect transition="in" filter="fade">
                                      <p:cBhvr>
                                        <p:cTn id="23" dur="500"/>
                                        <p:tgtEl>
                                          <p:spTgt spid="207"/>
                                        </p:tgtEl>
                                      </p:cBhvr>
                                    </p:animEffect>
                                  </p:childTnLst>
                                </p:cTn>
                              </p:par>
                              <p:par>
                                <p:cTn id="24" presetID="63" presetClass="path" presetSubtype="0" accel="50000" decel="50000" fill="hold" nodeType="withEffect">
                                  <p:stCondLst>
                                    <p:cond delay="0"/>
                                  </p:stCondLst>
                                  <p:childTnLst>
                                    <p:animMotion origin="layout" path="M -4.58333E-6 1.85185E-6 L 0.11381 1.85185E-6 " pathEditMode="relative" rAng="0" ptsTypes="AA">
                                      <p:cBhvr>
                                        <p:cTn id="25" dur="2000" fill="hold"/>
                                        <p:tgtEl>
                                          <p:spTgt spid="227"/>
                                        </p:tgtEl>
                                        <p:attrNameLst>
                                          <p:attrName>ppt_x</p:attrName>
                                          <p:attrName>ppt_y</p:attrName>
                                        </p:attrNameLst>
                                      </p:cBhvr>
                                      <p:rCtr x="569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22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32EAEFD-3B2F-C4B1-4E7B-C04127938426}"/>
              </a:ext>
            </a:extLst>
          </p:cNvPr>
          <p:cNvSpPr>
            <a:spLocks noGrp="1"/>
          </p:cNvSpPr>
          <p:nvPr>
            <p:ph type="sldNum" sz="quarter" idx="12"/>
          </p:nvPr>
        </p:nvSpPr>
        <p:spPr/>
        <p:txBody>
          <a:bodyPr/>
          <a:lstStyle/>
          <a:p>
            <a:fld id="{F9394078-A1E6-4762-9393-4867F0C553CE}" type="slidenum">
              <a:rPr kumimoji="1" lang="ja-JP" altLang="en-US" smtClean="0"/>
              <a:t>23</a:t>
            </a:fld>
            <a:endParaRPr kumimoji="1" lang="ja-JP" altLang="en-US" dirty="0"/>
          </a:p>
        </p:txBody>
      </p:sp>
      <p:sp>
        <p:nvSpPr>
          <p:cNvPr id="3" name="タイトル 2">
            <a:extLst>
              <a:ext uri="{FF2B5EF4-FFF2-40B4-BE49-F238E27FC236}">
                <a16:creationId xmlns:a16="http://schemas.microsoft.com/office/drawing/2014/main" id="{8474882C-4EEF-0BAC-8D27-AF1E126A3C5A}"/>
              </a:ext>
            </a:extLst>
          </p:cNvPr>
          <p:cNvSpPr>
            <a:spLocks noGrp="1"/>
          </p:cNvSpPr>
          <p:nvPr>
            <p:ph type="title"/>
          </p:nvPr>
        </p:nvSpPr>
        <p:spPr/>
        <p:txBody>
          <a:bodyPr>
            <a:normAutofit/>
          </a:bodyPr>
          <a:lstStyle/>
          <a:p>
            <a:r>
              <a:rPr kumimoji="1" lang="en-US" altLang="ja-JP" dirty="0"/>
              <a:t>Estimation of the number of ions in a shell crystal</a:t>
            </a:r>
            <a:endParaRPr kumimoji="1" lang="ja-JP" altLang="en-US" dirty="0"/>
          </a:p>
        </p:txBody>
      </p:sp>
      <p:graphicFrame>
        <p:nvGraphicFramePr>
          <p:cNvPr id="6" name="表 26">
            <a:extLst>
              <a:ext uri="{FF2B5EF4-FFF2-40B4-BE49-F238E27FC236}">
                <a16:creationId xmlns:a16="http://schemas.microsoft.com/office/drawing/2014/main" id="{445BAFBE-8B25-B8B5-FF12-AE8C58A697CE}"/>
              </a:ext>
            </a:extLst>
          </p:cNvPr>
          <p:cNvGraphicFramePr>
            <a:graphicFrameLocks noGrp="1"/>
          </p:cNvGraphicFramePr>
          <p:nvPr/>
        </p:nvGraphicFramePr>
        <p:xfrm>
          <a:off x="195513" y="1123050"/>
          <a:ext cx="11247187" cy="1828800"/>
        </p:xfrm>
        <a:graphic>
          <a:graphicData uri="http://schemas.openxmlformats.org/drawingml/2006/table">
            <a:tbl>
              <a:tblPr firstRow="1" bandRow="1">
                <a:tableStyleId>{9D7B26C5-4107-4FEC-AEDC-1716B250A1EF}</a:tableStyleId>
              </a:tblPr>
              <a:tblGrid>
                <a:gridCol w="2280987">
                  <a:extLst>
                    <a:ext uri="{9D8B030D-6E8A-4147-A177-3AD203B41FA5}">
                      <a16:colId xmlns:a16="http://schemas.microsoft.com/office/drawing/2014/main" val="3323511413"/>
                    </a:ext>
                  </a:extLst>
                </a:gridCol>
                <a:gridCol w="4335023">
                  <a:extLst>
                    <a:ext uri="{9D8B030D-6E8A-4147-A177-3AD203B41FA5}">
                      <a16:colId xmlns:a16="http://schemas.microsoft.com/office/drawing/2014/main" val="2493201126"/>
                    </a:ext>
                  </a:extLst>
                </a:gridCol>
                <a:gridCol w="4631177">
                  <a:extLst>
                    <a:ext uri="{9D8B030D-6E8A-4147-A177-3AD203B41FA5}">
                      <a16:colId xmlns:a16="http://schemas.microsoft.com/office/drawing/2014/main" val="3269856201"/>
                    </a:ext>
                  </a:extLst>
                </a:gridCol>
              </a:tblGrid>
              <a:tr h="351471">
                <a:tc>
                  <a:txBody>
                    <a:bodyPr/>
                    <a:lstStyle/>
                    <a:p>
                      <a:pPr algn="r"/>
                      <a:endParaRPr kumimoji="1" lang="ja-JP" altLang="en-US" sz="1800" dirty="0">
                        <a:latin typeface="Cambria Math" panose="02040503050406030204" pitchFamily="18" charset="0"/>
                      </a:endParaRPr>
                    </a:p>
                  </a:txBody>
                  <a:tcPr/>
                </a:tc>
                <a:tc>
                  <a:txBody>
                    <a:bodyPr/>
                    <a:lstStyle/>
                    <a:p>
                      <a:pPr algn="ctr"/>
                      <a:r>
                        <a:rPr kumimoji="1" lang="en-US" altLang="ja-JP" sz="1800" dirty="0">
                          <a:latin typeface="游ゴシック" panose="020B0400000000000000" pitchFamily="50" charset="-128"/>
                          <a:ea typeface="游ゴシック" panose="020B0400000000000000" pitchFamily="50" charset="-128"/>
                        </a:rPr>
                        <a:t>Experiment</a:t>
                      </a:r>
                      <a:endParaRPr kumimoji="1" lang="ja-JP" altLang="en-US" sz="1800" dirty="0">
                        <a:latin typeface="游ゴシック" panose="020B0400000000000000" pitchFamily="50" charset="-128"/>
                        <a:ea typeface="游ゴシック" panose="020B0400000000000000" pitchFamily="50" charset="-128"/>
                      </a:endParaRPr>
                    </a:p>
                  </a:txBody>
                  <a:tcPr/>
                </a:tc>
                <a:tc>
                  <a:txBody>
                    <a:bodyPr/>
                    <a:lstStyle/>
                    <a:p>
                      <a:pPr algn="ctr"/>
                      <a:r>
                        <a:rPr kumimoji="1" lang="en-US" altLang="ja-JP" sz="1800" dirty="0">
                          <a:latin typeface="游ゴシック" panose="020B0400000000000000" pitchFamily="50" charset="-128"/>
                          <a:ea typeface="游ゴシック" panose="020B0400000000000000" pitchFamily="50" charset="-128"/>
                        </a:rPr>
                        <a:t>Simulation</a:t>
                      </a:r>
                      <a:endParaRPr kumimoji="1" lang="ja-JP" altLang="en-US" sz="1800" dirty="0">
                        <a:latin typeface="游ゴシック" panose="020B0400000000000000" pitchFamily="50" charset="-128"/>
                        <a:ea typeface="游ゴシック" panose="020B0400000000000000" pitchFamily="50" charset="-128"/>
                      </a:endParaRPr>
                    </a:p>
                  </a:txBody>
                  <a:tcPr/>
                </a:tc>
                <a:extLst>
                  <a:ext uri="{0D108BD9-81ED-4DB2-BD59-A6C34878D82A}">
                    <a16:rowId xmlns:a16="http://schemas.microsoft.com/office/drawing/2014/main" val="3032494520"/>
                  </a:ext>
                </a:extLst>
              </a:tr>
              <a:tr h="351471">
                <a:tc>
                  <a:txBody>
                    <a:bodyPr/>
                    <a:lstStyle/>
                    <a:p>
                      <a:r>
                        <a:rPr kumimoji="1" lang="en-US" altLang="ja-JP" sz="1800" b="0" dirty="0"/>
                        <a:t>RF amplitude</a:t>
                      </a:r>
                      <a:r>
                        <a:rPr kumimoji="1" lang="ja-JP" altLang="en-US" sz="1800" b="0" dirty="0"/>
                        <a:t> </a:t>
                      </a:r>
                      <a:r>
                        <a:rPr kumimoji="1" lang="en-US" altLang="ja-JP" sz="1800" b="0" dirty="0"/>
                        <a:t>[V]</a:t>
                      </a:r>
                      <a:endParaRPr kumimoji="1" lang="ja-JP" altLang="en-US" sz="1800" dirty="0"/>
                    </a:p>
                  </a:txBody>
                  <a:tcPr/>
                </a:tc>
                <a:tc>
                  <a:txBody>
                    <a:bodyPr/>
                    <a:lstStyle/>
                    <a:p>
                      <a:pPr algn="r"/>
                      <a:r>
                        <a:rPr kumimoji="1" lang="en-US" altLang="ja-JP" sz="1800" dirty="0">
                          <a:latin typeface="+mn-lt"/>
                        </a:rPr>
                        <a:t>30</a:t>
                      </a:r>
                      <a:endParaRPr kumimoji="1" lang="ja-JP" altLang="en-US" sz="1800" dirty="0">
                        <a:latin typeface="+mn-lt"/>
                      </a:endParaRPr>
                    </a:p>
                  </a:txBody>
                  <a:tcPr/>
                </a:tc>
                <a:tc>
                  <a:txBody>
                    <a:bodyPr/>
                    <a:lstStyle/>
                    <a:p>
                      <a:pPr algn="r"/>
                      <a:r>
                        <a:rPr kumimoji="1" lang="en-US" altLang="ja-JP" sz="1800" dirty="0">
                          <a:latin typeface="+mn-lt"/>
                        </a:rPr>
                        <a:t>30</a:t>
                      </a:r>
                      <a:endParaRPr kumimoji="1" lang="ja-JP" altLang="en-US" sz="1800" dirty="0">
                        <a:latin typeface="+mn-lt"/>
                      </a:endParaRPr>
                    </a:p>
                  </a:txBody>
                  <a:tcPr/>
                </a:tc>
                <a:extLst>
                  <a:ext uri="{0D108BD9-81ED-4DB2-BD59-A6C34878D82A}">
                    <a16:rowId xmlns:a16="http://schemas.microsoft.com/office/drawing/2014/main" val="2586448979"/>
                  </a:ext>
                </a:extLst>
              </a:tr>
              <a:tr h="351471">
                <a:tc>
                  <a:txBody>
                    <a:bodyPr/>
                    <a:lstStyle/>
                    <a:p>
                      <a:r>
                        <a:rPr kumimoji="1" lang="en-US" altLang="ja-JP" sz="1800" b="0" dirty="0"/>
                        <a:t>RF frequency</a:t>
                      </a:r>
                      <a:r>
                        <a:rPr kumimoji="1" lang="ja-JP" altLang="en-US" sz="1800" b="0" dirty="0"/>
                        <a:t> </a:t>
                      </a:r>
                      <a:r>
                        <a:rPr kumimoji="1" lang="en-US" altLang="ja-JP" sz="1800" b="0" dirty="0"/>
                        <a:t>[MHz]</a:t>
                      </a:r>
                      <a:endParaRPr kumimoji="1" lang="ja-JP" altLang="en-US" sz="1800" dirty="0"/>
                    </a:p>
                  </a:txBody>
                  <a:tcPr/>
                </a:tc>
                <a:tc>
                  <a:txBody>
                    <a:bodyPr/>
                    <a:lstStyle/>
                    <a:p>
                      <a:pPr algn="r"/>
                      <a:r>
                        <a:rPr kumimoji="1" lang="en-US" altLang="ja-JP" sz="1800" dirty="0">
                          <a:latin typeface="+mn-lt"/>
                        </a:rPr>
                        <a:t>2</a:t>
                      </a:r>
                    </a:p>
                  </a:txBody>
                  <a:tcPr/>
                </a:tc>
                <a:tc>
                  <a:txBody>
                    <a:bodyPr/>
                    <a:lstStyle/>
                    <a:p>
                      <a:pPr algn="r"/>
                      <a:r>
                        <a:rPr kumimoji="1" lang="en-US" altLang="ja-JP" sz="1800" dirty="0">
                          <a:latin typeface="+mn-lt"/>
                        </a:rPr>
                        <a:t>2</a:t>
                      </a:r>
                    </a:p>
                  </a:txBody>
                  <a:tcPr/>
                </a:tc>
                <a:extLst>
                  <a:ext uri="{0D108BD9-81ED-4DB2-BD59-A6C34878D82A}">
                    <a16:rowId xmlns:a16="http://schemas.microsoft.com/office/drawing/2014/main" val="2399433141"/>
                  </a:ext>
                </a:extLst>
              </a:tr>
              <a:tr h="351471">
                <a:tc>
                  <a:txBody>
                    <a:bodyPr/>
                    <a:lstStyle/>
                    <a:p>
                      <a:r>
                        <a:rPr lang="en-US" altLang="ja-JP" sz="1800" dirty="0"/>
                        <a:t>End voltage</a:t>
                      </a:r>
                      <a:r>
                        <a:rPr lang="ja-JP" altLang="en-US" sz="1800" dirty="0"/>
                        <a:t> </a:t>
                      </a:r>
                      <a:r>
                        <a:rPr lang="en-US" altLang="ja-JP" sz="1800" dirty="0"/>
                        <a:t>[V]</a:t>
                      </a:r>
                      <a:endParaRPr kumimoji="1" lang="ja-JP" altLang="en-US" sz="1800" dirty="0"/>
                    </a:p>
                  </a:txBody>
                  <a:tcPr/>
                </a:tc>
                <a:tc>
                  <a:txBody>
                    <a:bodyPr/>
                    <a:lstStyle/>
                    <a:p>
                      <a:pPr algn="r"/>
                      <a:r>
                        <a:rPr kumimoji="1" lang="en-US" altLang="ja-JP" sz="1800" dirty="0">
                          <a:solidFill>
                            <a:schemeClr val="tx1"/>
                          </a:solidFill>
                          <a:latin typeface="+mn-lt"/>
                        </a:rPr>
                        <a:t>0.5</a:t>
                      </a:r>
                    </a:p>
                  </a:txBody>
                  <a:tcPr/>
                </a:tc>
                <a:tc>
                  <a:txBody>
                    <a:bodyPr/>
                    <a:lstStyle/>
                    <a:p>
                      <a:pPr algn="r"/>
                      <a:r>
                        <a:rPr kumimoji="1" lang="en-US" altLang="ja-JP" sz="1800" dirty="0">
                          <a:solidFill>
                            <a:schemeClr val="tx1"/>
                          </a:solidFill>
                          <a:latin typeface="+mn-lt"/>
                        </a:rPr>
                        <a:t>0.3</a:t>
                      </a:r>
                    </a:p>
                  </a:txBody>
                  <a:tcPr/>
                </a:tc>
                <a:extLst>
                  <a:ext uri="{0D108BD9-81ED-4DB2-BD59-A6C34878D82A}">
                    <a16:rowId xmlns:a16="http://schemas.microsoft.com/office/drawing/2014/main" val="852760617"/>
                  </a:ext>
                </a:extLst>
              </a:tr>
              <a:tr h="351471">
                <a:tc>
                  <a:txBody>
                    <a:bodyPr/>
                    <a:lstStyle/>
                    <a:p>
                      <a:pPr algn="l"/>
                      <a:r>
                        <a:rPr kumimoji="1" lang="en-US" altLang="ja-JP" sz="1800" dirty="0">
                          <a:latin typeface="+mn-lt"/>
                        </a:rPr>
                        <a:t>Number</a:t>
                      </a:r>
                      <a:r>
                        <a:rPr kumimoji="1" lang="ja-JP" altLang="en-US" sz="1800" dirty="0">
                          <a:latin typeface="+mn-lt"/>
                        </a:rPr>
                        <a:t> </a:t>
                      </a:r>
                      <a:r>
                        <a:rPr kumimoji="1" lang="en-US" altLang="ja-JP" sz="1800" dirty="0">
                          <a:latin typeface="+mn-lt"/>
                        </a:rPr>
                        <a:t>of</a:t>
                      </a:r>
                      <a:r>
                        <a:rPr kumimoji="1" lang="ja-JP" altLang="en-US" sz="1800" dirty="0">
                          <a:latin typeface="+mn-lt"/>
                        </a:rPr>
                        <a:t> </a:t>
                      </a:r>
                      <a:r>
                        <a:rPr kumimoji="1" lang="en-US" altLang="ja-JP" sz="1800" dirty="0">
                          <a:latin typeface="+mn-lt"/>
                        </a:rPr>
                        <a:t>ions</a:t>
                      </a:r>
                      <a:endParaRPr kumimoji="1" lang="ja-JP" altLang="en-US" sz="1800" dirty="0">
                        <a:latin typeface="+mn-lt"/>
                      </a:endParaRPr>
                    </a:p>
                  </a:txBody>
                  <a:tcPr/>
                </a:tc>
                <a:tc>
                  <a:txBody>
                    <a:bodyPr/>
                    <a:lstStyle/>
                    <a:p>
                      <a:pPr algn="r"/>
                      <a:r>
                        <a:rPr kumimoji="1" lang="ja-JP" altLang="en-US" sz="1800" dirty="0">
                          <a:latin typeface="+mn-lt"/>
                        </a:rPr>
                        <a:t>（</a:t>
                      </a:r>
                      <a:r>
                        <a:rPr kumimoji="1" lang="en-US" altLang="ja-JP" sz="1800" dirty="0">
                          <a:latin typeface="+mn-lt"/>
                        </a:rPr>
                        <a:t>Detected</a:t>
                      </a:r>
                      <a:r>
                        <a:rPr kumimoji="1" lang="ja-JP" altLang="en-US" sz="1800" dirty="0">
                          <a:latin typeface="+mn-lt"/>
                        </a:rPr>
                        <a:t>）</a:t>
                      </a:r>
                      <a:r>
                        <a:rPr kumimoji="1" lang="en-US" altLang="ja-JP" sz="1800" b="1" dirty="0">
                          <a:latin typeface="+mn-lt"/>
                        </a:rPr>
                        <a:t>47</a:t>
                      </a:r>
                      <a:endParaRPr kumimoji="1" lang="ja-JP" altLang="en-US" sz="1800" b="1" dirty="0">
                        <a:latin typeface="+mn-lt"/>
                      </a:endParaRPr>
                    </a:p>
                  </a:txBody>
                  <a:tcPr/>
                </a:tc>
                <a:tc>
                  <a:txBody>
                    <a:bodyPr/>
                    <a:lstStyle/>
                    <a:p>
                      <a:pPr algn="r"/>
                      <a:r>
                        <a:rPr kumimoji="1" lang="en-US" altLang="ja-JP" sz="1800" b="1" dirty="0">
                          <a:latin typeface="+mn-lt"/>
                        </a:rPr>
                        <a:t>50</a:t>
                      </a:r>
                      <a:endParaRPr kumimoji="1" lang="ja-JP" altLang="en-US" sz="1800" b="1" dirty="0">
                        <a:latin typeface="+mn-lt"/>
                      </a:endParaRPr>
                    </a:p>
                  </a:txBody>
                  <a:tcPr/>
                </a:tc>
                <a:extLst>
                  <a:ext uri="{0D108BD9-81ED-4DB2-BD59-A6C34878D82A}">
                    <a16:rowId xmlns:a16="http://schemas.microsoft.com/office/drawing/2014/main" val="3445552915"/>
                  </a:ext>
                </a:extLst>
              </a:tr>
            </a:tbl>
          </a:graphicData>
        </a:graphic>
      </p:graphicFrame>
      <p:pic>
        <p:nvPicPr>
          <p:cNvPr id="12" name="図 11">
            <a:extLst>
              <a:ext uri="{FF2B5EF4-FFF2-40B4-BE49-F238E27FC236}">
                <a16:creationId xmlns:a16="http://schemas.microsoft.com/office/drawing/2014/main" id="{377E4807-BF52-8D5F-9135-336F20436DF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064482" y="3094459"/>
            <a:ext cx="3031518" cy="2303611"/>
          </a:xfrm>
          <a:prstGeom prst="rect">
            <a:avLst/>
          </a:prstGeom>
        </p:spPr>
      </p:pic>
      <p:pic>
        <p:nvPicPr>
          <p:cNvPr id="15" name="図 14">
            <a:extLst>
              <a:ext uri="{FF2B5EF4-FFF2-40B4-BE49-F238E27FC236}">
                <a16:creationId xmlns:a16="http://schemas.microsoft.com/office/drawing/2014/main" id="{5D9E02DA-2A62-5426-88F8-4C602B25B49F}"/>
              </a:ext>
            </a:extLst>
          </p:cNvPr>
          <p:cNvPicPr>
            <a:picLocks noChangeAspect="1"/>
          </p:cNvPicPr>
          <p:nvPr/>
        </p:nvPicPr>
        <p:blipFill>
          <a:blip r:embed="rId4">
            <a:alphaModFix/>
            <a:extLst>
              <a:ext uri="{28A0092B-C50C-407E-A947-70E740481C1C}">
                <a14:useLocalDpi xmlns:a14="http://schemas.microsoft.com/office/drawing/2010/main" val="0"/>
              </a:ext>
            </a:extLst>
          </a:blip>
          <a:srcRect l="5139" t="9722" r="12500"/>
          <a:stretch>
            <a:fillRect/>
          </a:stretch>
        </p:blipFill>
        <p:spPr>
          <a:xfrm>
            <a:off x="7525262" y="3017267"/>
            <a:ext cx="3532946" cy="2710779"/>
          </a:xfrm>
          <a:prstGeom prst="rect">
            <a:avLst/>
          </a:prstGeom>
        </p:spPr>
      </p:pic>
      <p:pic>
        <p:nvPicPr>
          <p:cNvPr id="16" name="図 15">
            <a:extLst>
              <a:ext uri="{FF2B5EF4-FFF2-40B4-BE49-F238E27FC236}">
                <a16:creationId xmlns:a16="http://schemas.microsoft.com/office/drawing/2014/main" id="{5A4460B1-742C-170A-DFAA-AB1406FA179D}"/>
              </a:ext>
            </a:extLst>
          </p:cNvPr>
          <p:cNvPicPr>
            <a:picLocks noChangeAspect="1"/>
          </p:cNvPicPr>
          <p:nvPr/>
        </p:nvPicPr>
        <p:blipFill>
          <a:blip r:embed="rId4">
            <a:alphaModFix amt="50000"/>
            <a:extLst>
              <a:ext uri="{28A0092B-C50C-407E-A947-70E740481C1C}">
                <a14:useLocalDpi xmlns:a14="http://schemas.microsoft.com/office/drawing/2010/main" val="0"/>
              </a:ext>
            </a:extLst>
          </a:blip>
          <a:srcRect l="5139" t="9722" r="12500"/>
          <a:stretch>
            <a:fillRect/>
          </a:stretch>
        </p:blipFill>
        <p:spPr>
          <a:xfrm>
            <a:off x="7525262" y="3017267"/>
            <a:ext cx="3532946" cy="2710779"/>
          </a:xfrm>
          <a:prstGeom prst="rect">
            <a:avLst/>
          </a:prstGeom>
        </p:spPr>
      </p:pic>
      <p:sp>
        <p:nvSpPr>
          <p:cNvPr id="7" name="テキスト ボックス 6">
            <a:extLst>
              <a:ext uri="{FF2B5EF4-FFF2-40B4-BE49-F238E27FC236}">
                <a16:creationId xmlns:a16="http://schemas.microsoft.com/office/drawing/2014/main" id="{648D617A-9A79-E98C-EB60-D077C16F6C66}"/>
              </a:ext>
            </a:extLst>
          </p:cNvPr>
          <p:cNvSpPr txBox="1"/>
          <p:nvPr/>
        </p:nvSpPr>
        <p:spPr>
          <a:xfrm>
            <a:off x="532726" y="5908119"/>
            <a:ext cx="10909974" cy="707886"/>
          </a:xfrm>
          <a:prstGeom prst="rect">
            <a:avLst/>
          </a:prstGeom>
          <a:noFill/>
        </p:spPr>
        <p:txBody>
          <a:bodyPr wrap="square" rtlCol="0">
            <a:spAutoFit/>
          </a:bodyPr>
          <a:lstStyle/>
          <a:p>
            <a:pPr marL="342900" indent="-342900">
              <a:buFont typeface="Wingdings" panose="05000000000000000000" pitchFamily="2" charset="2"/>
              <a:buChar char="ü"/>
            </a:pPr>
            <a:r>
              <a:rPr lang="en-US" altLang="ja-JP" sz="2000" dirty="0"/>
              <a:t>The number of ions predicted by simulation matches the number detected.</a:t>
            </a:r>
          </a:p>
          <a:p>
            <a:pPr marL="342900" indent="-342900">
              <a:buFont typeface="Wingdings" panose="05000000000000000000" pitchFamily="2" charset="2"/>
              <a:buChar char="ü"/>
            </a:pPr>
            <a:r>
              <a:rPr lang="en-US" altLang="ja-JP" sz="2000" dirty="0"/>
              <a:t>We confirm successful extraction of all ions in a crystal using the “Slow extraction” scheme.</a:t>
            </a:r>
          </a:p>
        </p:txBody>
      </p:sp>
      <p:sp>
        <p:nvSpPr>
          <p:cNvPr id="5" name="正方形/長方形 4">
            <a:extLst>
              <a:ext uri="{FF2B5EF4-FFF2-40B4-BE49-F238E27FC236}">
                <a16:creationId xmlns:a16="http://schemas.microsoft.com/office/drawing/2014/main" id="{C3F2F908-46AC-FA2B-20FF-858A20DDA9BF}"/>
              </a:ext>
            </a:extLst>
          </p:cNvPr>
          <p:cNvSpPr/>
          <p:nvPr/>
        </p:nvSpPr>
        <p:spPr>
          <a:xfrm>
            <a:off x="470855" y="5784189"/>
            <a:ext cx="10745442" cy="955747"/>
          </a:xfrm>
          <a:prstGeom prst="rect">
            <a:avLst/>
          </a:prstGeom>
          <a:noFill/>
          <a:ln w="63500" cmpd="dbl">
            <a:solidFill>
              <a:srgbClr val="339933"/>
            </a:solidFill>
            <a:prstDash val="solid"/>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p>
        </p:txBody>
      </p:sp>
    </p:spTree>
    <p:extLst>
      <p:ext uri="{BB962C8B-B14F-4D97-AF65-F5344CB8AC3E}">
        <p14:creationId xmlns:p14="http://schemas.microsoft.com/office/powerpoint/2010/main" val="41993829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6" name="直線コネクタ 305">
            <a:extLst>
              <a:ext uri="{FF2B5EF4-FFF2-40B4-BE49-F238E27FC236}">
                <a16:creationId xmlns:a16="http://schemas.microsoft.com/office/drawing/2014/main" id="{9543C68C-682A-1C91-D0C2-25062273AD1F}"/>
              </a:ext>
            </a:extLst>
          </p:cNvPr>
          <p:cNvCxnSpPr>
            <a:cxnSpLocks/>
          </p:cNvCxnSpPr>
          <p:nvPr/>
        </p:nvCxnSpPr>
        <p:spPr>
          <a:xfrm>
            <a:off x="3181434" y="3097945"/>
            <a:ext cx="22312" cy="2944696"/>
          </a:xfrm>
          <a:prstGeom prst="line">
            <a:avLst/>
          </a:prstGeom>
          <a:ln>
            <a:solidFill>
              <a:schemeClr val="bg1">
                <a:lumMod val="75000"/>
              </a:schemeClr>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07" name="直線コネクタ 306">
            <a:extLst>
              <a:ext uri="{FF2B5EF4-FFF2-40B4-BE49-F238E27FC236}">
                <a16:creationId xmlns:a16="http://schemas.microsoft.com/office/drawing/2014/main" id="{C7DC8940-0EC9-7CFD-2F40-34318588516E}"/>
              </a:ext>
            </a:extLst>
          </p:cNvPr>
          <p:cNvCxnSpPr>
            <a:cxnSpLocks/>
          </p:cNvCxnSpPr>
          <p:nvPr/>
        </p:nvCxnSpPr>
        <p:spPr>
          <a:xfrm>
            <a:off x="1884841" y="3097945"/>
            <a:ext cx="22312" cy="2944696"/>
          </a:xfrm>
          <a:prstGeom prst="line">
            <a:avLst/>
          </a:prstGeom>
          <a:ln>
            <a:solidFill>
              <a:schemeClr val="bg1">
                <a:lumMod val="75000"/>
              </a:schemeClr>
            </a:solidFill>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2" name="スライド番号プレースホルダー 1">
            <a:extLst>
              <a:ext uri="{FF2B5EF4-FFF2-40B4-BE49-F238E27FC236}">
                <a16:creationId xmlns:a16="http://schemas.microsoft.com/office/drawing/2014/main" id="{F517FBA1-75A8-7D72-682C-DD4A629B7B91}"/>
              </a:ext>
            </a:extLst>
          </p:cNvPr>
          <p:cNvSpPr>
            <a:spLocks noGrp="1"/>
          </p:cNvSpPr>
          <p:nvPr>
            <p:ph type="sldNum" sz="quarter" idx="12"/>
          </p:nvPr>
        </p:nvSpPr>
        <p:spPr/>
        <p:txBody>
          <a:bodyPr/>
          <a:lstStyle/>
          <a:p>
            <a:fld id="{35248B40-ED26-4C66-8571-3E712A94D57C}" type="slidenum">
              <a:rPr kumimoji="1" lang="ja-JP" altLang="en-US" smtClean="0"/>
              <a:t>24</a:t>
            </a:fld>
            <a:endParaRPr kumimoji="1" lang="ja-JP" altLang="en-US" dirty="0"/>
          </a:p>
        </p:txBody>
      </p:sp>
      <p:sp>
        <p:nvSpPr>
          <p:cNvPr id="3" name="タイトル 2">
            <a:extLst>
              <a:ext uri="{FF2B5EF4-FFF2-40B4-BE49-F238E27FC236}">
                <a16:creationId xmlns:a16="http://schemas.microsoft.com/office/drawing/2014/main" id="{630B2805-9CC6-E9DE-3E65-CD6B042A7C3C}"/>
              </a:ext>
            </a:extLst>
          </p:cNvPr>
          <p:cNvSpPr>
            <a:spLocks noGrp="1"/>
          </p:cNvSpPr>
          <p:nvPr>
            <p:ph type="title"/>
          </p:nvPr>
        </p:nvSpPr>
        <p:spPr/>
        <p:txBody>
          <a:bodyPr>
            <a:normAutofit/>
          </a:bodyPr>
          <a:lstStyle/>
          <a:p>
            <a:r>
              <a:rPr kumimoji="1" lang="en-US" altLang="ja-JP" dirty="0"/>
              <a:t>Partial extraction of a shell crystal</a:t>
            </a:r>
            <a:endParaRPr kumimoji="1" lang="ja-JP" altLang="en-US" dirty="0"/>
          </a:p>
        </p:txBody>
      </p:sp>
      <p:graphicFrame>
        <p:nvGraphicFramePr>
          <p:cNvPr id="39" name="表 90">
            <a:extLst>
              <a:ext uri="{FF2B5EF4-FFF2-40B4-BE49-F238E27FC236}">
                <a16:creationId xmlns:a16="http://schemas.microsoft.com/office/drawing/2014/main" id="{402D0EE1-2245-EF28-86AA-1B2A37FA0570}"/>
              </a:ext>
            </a:extLst>
          </p:cNvPr>
          <p:cNvGraphicFramePr>
            <a:graphicFrameLocks noGrp="1"/>
          </p:cNvGraphicFramePr>
          <p:nvPr>
            <p:extLst>
              <p:ext uri="{D42A27DB-BD31-4B8C-83A1-F6EECF244321}">
                <p14:modId xmlns:p14="http://schemas.microsoft.com/office/powerpoint/2010/main" val="2351298819"/>
              </p:ext>
            </p:extLst>
          </p:nvPr>
        </p:nvGraphicFramePr>
        <p:xfrm>
          <a:off x="6182727" y="4846320"/>
          <a:ext cx="4074258" cy="2011680"/>
        </p:xfrm>
        <a:graphic>
          <a:graphicData uri="http://schemas.openxmlformats.org/drawingml/2006/table">
            <a:tbl>
              <a:tblPr bandRow="1">
                <a:tableStyleId>{9D7B26C5-4107-4FEC-AEDC-1716B250A1EF}</a:tableStyleId>
              </a:tblPr>
              <a:tblGrid>
                <a:gridCol w="1797404">
                  <a:extLst>
                    <a:ext uri="{9D8B030D-6E8A-4147-A177-3AD203B41FA5}">
                      <a16:colId xmlns:a16="http://schemas.microsoft.com/office/drawing/2014/main" val="2789146692"/>
                    </a:ext>
                  </a:extLst>
                </a:gridCol>
                <a:gridCol w="2276854">
                  <a:extLst>
                    <a:ext uri="{9D8B030D-6E8A-4147-A177-3AD203B41FA5}">
                      <a16:colId xmlns:a16="http://schemas.microsoft.com/office/drawing/2014/main" val="3559665454"/>
                    </a:ext>
                  </a:extLst>
                </a:gridCol>
              </a:tblGrid>
              <a:tr h="288000">
                <a:tc>
                  <a:txBody>
                    <a:bodyPr/>
                    <a:lstStyle/>
                    <a:p>
                      <a:pPr algn="ctr"/>
                      <a:r>
                        <a:rPr kumimoji="1" lang="en-US" altLang="ja-JP" sz="1600" b="0" dirty="0"/>
                        <a:t>RF amplitude</a:t>
                      </a:r>
                      <a:endParaRPr kumimoji="1" lang="ja-JP" altLang="en-US" sz="1600" dirty="0"/>
                    </a:p>
                  </a:txBody>
                  <a:tcPr/>
                </a:tc>
                <a:tc>
                  <a:txBody>
                    <a:bodyPr/>
                    <a:lstStyle/>
                    <a:p>
                      <a:pPr algn="r"/>
                      <a:r>
                        <a:rPr kumimoji="1" lang="en-GB" altLang="ja-JP" sz="1600" dirty="0"/>
                        <a:t>30 V</a:t>
                      </a:r>
                    </a:p>
                  </a:txBody>
                  <a:tcPr/>
                </a:tc>
                <a:extLst>
                  <a:ext uri="{0D108BD9-81ED-4DB2-BD59-A6C34878D82A}">
                    <a16:rowId xmlns:a16="http://schemas.microsoft.com/office/drawing/2014/main" val="4216311769"/>
                  </a:ext>
                </a:extLst>
              </a:tr>
              <a:tr h="288000">
                <a:tc>
                  <a:txBody>
                    <a:bodyPr/>
                    <a:lstStyle/>
                    <a:p>
                      <a:pPr algn="ctr"/>
                      <a:r>
                        <a:rPr kumimoji="1" lang="en-US" altLang="ja-JP" sz="1600" b="0" dirty="0"/>
                        <a:t>RF frequency</a:t>
                      </a:r>
                      <a:endParaRPr kumimoji="1" lang="ja-JP" altLang="en-US" sz="1600" dirty="0"/>
                    </a:p>
                  </a:txBody>
                  <a:tcPr/>
                </a:tc>
                <a:tc>
                  <a:txBody>
                    <a:bodyPr/>
                    <a:lstStyle/>
                    <a:p>
                      <a:pPr algn="r"/>
                      <a:r>
                        <a:rPr kumimoji="1" lang="en-GB" altLang="ja-JP" sz="1600" dirty="0"/>
                        <a:t>2 MHz</a:t>
                      </a:r>
                    </a:p>
                  </a:txBody>
                  <a:tcPr/>
                </a:tc>
                <a:extLst>
                  <a:ext uri="{0D108BD9-81ED-4DB2-BD59-A6C34878D82A}">
                    <a16:rowId xmlns:a16="http://schemas.microsoft.com/office/drawing/2014/main" val="80202978"/>
                  </a:ext>
                </a:extLst>
              </a:tr>
              <a:tr h="288000">
                <a:tc>
                  <a:txBody>
                    <a:bodyPr/>
                    <a:lstStyle/>
                    <a:p>
                      <a:pPr algn="ctr"/>
                      <a:r>
                        <a:rPr kumimoji="1" lang="en-US" altLang="ja-JP" sz="1600" dirty="0"/>
                        <a:t>End</a:t>
                      </a:r>
                      <a:r>
                        <a:rPr kumimoji="1" lang="ja-JP" altLang="en-US" sz="1600" dirty="0"/>
                        <a:t> </a:t>
                      </a:r>
                      <a:r>
                        <a:rPr kumimoji="1" lang="en-US" altLang="ja-JP" sz="1600" dirty="0"/>
                        <a:t>voltage </a:t>
                      </a:r>
                      <a:r>
                        <a:rPr kumimoji="1" lang="en-US" altLang="ja-JP" sz="1600" i="1" dirty="0"/>
                        <a:t>V</a:t>
                      </a:r>
                      <a:r>
                        <a:rPr kumimoji="1" lang="en-US" altLang="ja-JP" sz="1600" baseline="-25000" dirty="0"/>
                        <a:t>A</a:t>
                      </a:r>
                      <a:endParaRPr kumimoji="1" lang="ja-JP" altLang="en-US" sz="1600" baseline="-25000" dirty="0"/>
                    </a:p>
                  </a:txBody>
                  <a:tcPr/>
                </a:tc>
                <a:tc>
                  <a:txBody>
                    <a:bodyPr/>
                    <a:lstStyle/>
                    <a:p>
                      <a:pPr algn="r"/>
                      <a:r>
                        <a:rPr kumimoji="1" lang="en-GB" altLang="ja-JP" sz="1600" dirty="0"/>
                        <a:t>0.5 V</a:t>
                      </a:r>
                      <a:endParaRPr kumimoji="1" lang="en-GB" altLang="ja-JP" sz="1600" baseline="-25000" dirty="0"/>
                    </a:p>
                  </a:txBody>
                  <a:tcPr/>
                </a:tc>
                <a:extLst>
                  <a:ext uri="{0D108BD9-81ED-4DB2-BD59-A6C34878D82A}">
                    <a16:rowId xmlns:a16="http://schemas.microsoft.com/office/drawing/2014/main" val="235508798"/>
                  </a:ext>
                </a:extLst>
              </a:tr>
              <a:tr h="288000">
                <a:tc>
                  <a:txBody>
                    <a:bodyPr/>
                    <a:lstStyle/>
                    <a:p>
                      <a:pPr algn="ctr"/>
                      <a:r>
                        <a:rPr kumimoji="1" lang="en-US" altLang="ja-JP" sz="1600" dirty="0"/>
                        <a:t>End</a:t>
                      </a:r>
                      <a:r>
                        <a:rPr kumimoji="1" lang="ja-JP" altLang="en-US" sz="1600" dirty="0"/>
                        <a:t> </a:t>
                      </a:r>
                      <a:r>
                        <a:rPr kumimoji="1" lang="en-US" altLang="ja-JP" sz="1600" dirty="0"/>
                        <a:t>voltage </a:t>
                      </a:r>
                      <a:r>
                        <a:rPr kumimoji="1" lang="en-US" altLang="ja-JP" sz="1600" i="1" dirty="0"/>
                        <a:t>V</a:t>
                      </a:r>
                      <a:r>
                        <a:rPr kumimoji="1" lang="en-US" altLang="ja-JP" sz="1600" baseline="-25000" dirty="0"/>
                        <a:t>B</a:t>
                      </a:r>
                      <a:endParaRPr kumimoji="1" lang="ja-JP" altLang="en-US" sz="1600" dirty="0"/>
                    </a:p>
                  </a:txBody>
                  <a:tcPr/>
                </a:tc>
                <a:tc>
                  <a:txBody>
                    <a:bodyPr/>
                    <a:lstStyle/>
                    <a:p>
                      <a:pPr algn="r"/>
                      <a:r>
                        <a:rPr kumimoji="1" lang="en-GB" altLang="ja-JP" sz="1600" dirty="0"/>
                        <a:t>0.5 V →</a:t>
                      </a:r>
                      <a:r>
                        <a:rPr kumimoji="1" lang="ja-JP" altLang="en-US" sz="1600" dirty="0"/>
                        <a:t> </a:t>
                      </a:r>
                      <a:r>
                        <a:rPr kumimoji="1" lang="en-GB" altLang="ja-JP" sz="1600" i="1" dirty="0" err="1"/>
                        <a:t>V</a:t>
                      </a:r>
                      <a:r>
                        <a:rPr kumimoji="1" lang="en-GB" altLang="ja-JP" sz="1600" baseline="-25000" dirty="0" err="1"/>
                        <a:t>stop</a:t>
                      </a:r>
                      <a:endParaRPr kumimoji="1" lang="en-GB" altLang="ja-JP" sz="1600" dirty="0"/>
                    </a:p>
                  </a:txBody>
                  <a:tcPr/>
                </a:tc>
                <a:extLst>
                  <a:ext uri="{0D108BD9-81ED-4DB2-BD59-A6C34878D82A}">
                    <a16:rowId xmlns:a16="http://schemas.microsoft.com/office/drawing/2014/main" val="2411180006"/>
                  </a:ext>
                </a:extLst>
              </a:tr>
              <a:tr h="288000">
                <a:tc>
                  <a:txBody>
                    <a:bodyPr/>
                    <a:lstStyle/>
                    <a:p>
                      <a:pPr algn="ctr"/>
                      <a:r>
                        <a:rPr kumimoji="1" lang="en-US" altLang="ja-JP" sz="1600" i="0" dirty="0"/>
                        <a:t>Rump-up speed</a:t>
                      </a:r>
                      <a:endParaRPr kumimoji="1" lang="ja-JP" altLang="en-US" sz="1600" i="0" dirty="0"/>
                    </a:p>
                  </a:txBody>
                  <a:tcPr/>
                </a:tc>
                <a:tc>
                  <a:txBody>
                    <a:bodyPr/>
                    <a:lstStyle/>
                    <a:p>
                      <a:pPr algn="r"/>
                      <a:r>
                        <a:rPr kumimoji="1" lang="en-GB" altLang="ja-JP" sz="1600" dirty="0"/>
                        <a:t>2.95 V/</a:t>
                      </a:r>
                      <a:r>
                        <a:rPr kumimoji="1" lang="en-GB" altLang="ja-JP" sz="1600" dirty="0" err="1"/>
                        <a:t>ms</a:t>
                      </a:r>
                      <a:endParaRPr kumimoji="1" lang="en-GB" altLang="ja-JP" sz="1600" i="0" dirty="0"/>
                    </a:p>
                  </a:txBody>
                  <a:tcPr/>
                </a:tc>
                <a:extLst>
                  <a:ext uri="{0D108BD9-81ED-4DB2-BD59-A6C34878D82A}">
                    <a16:rowId xmlns:a16="http://schemas.microsoft.com/office/drawing/2014/main" val="1872830791"/>
                  </a:ext>
                </a:extLst>
              </a:tr>
              <a:tr h="28800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1600" dirty="0"/>
                        <a:t>Detector</a:t>
                      </a:r>
                      <a:r>
                        <a:rPr kumimoji="1" lang="ja-JP" altLang="en-US" sz="1600" dirty="0"/>
                        <a:t> </a:t>
                      </a:r>
                      <a:r>
                        <a:rPr kumimoji="1" lang="en-US" altLang="ja-JP" sz="1600" dirty="0"/>
                        <a:t>voltage</a:t>
                      </a:r>
                      <a:endParaRPr kumimoji="1" lang="ja-JP" altLang="en-US" sz="1600" dirty="0"/>
                    </a:p>
                  </a:txBody>
                  <a:tcPr/>
                </a:tc>
                <a:tc>
                  <a:txBody>
                    <a:bodyPr/>
                    <a:lstStyle/>
                    <a:p>
                      <a:pPr algn="r"/>
                      <a:r>
                        <a:rPr kumimoji="1" lang="en-GB" altLang="ja-JP" sz="1600" dirty="0">
                          <a:solidFill>
                            <a:schemeClr val="tx1"/>
                          </a:solidFill>
                        </a:rPr>
                        <a:t>−2.19 kV</a:t>
                      </a:r>
                    </a:p>
                  </a:txBody>
                  <a:tcPr/>
                </a:tc>
                <a:extLst>
                  <a:ext uri="{0D108BD9-81ED-4DB2-BD59-A6C34878D82A}">
                    <a16:rowId xmlns:a16="http://schemas.microsoft.com/office/drawing/2014/main" val="2302738910"/>
                  </a:ext>
                </a:extLst>
              </a:tr>
            </a:tbl>
          </a:graphicData>
        </a:graphic>
      </p:graphicFrame>
      <p:sp>
        <p:nvSpPr>
          <p:cNvPr id="158" name="正方形/長方形 157">
            <a:extLst>
              <a:ext uri="{FF2B5EF4-FFF2-40B4-BE49-F238E27FC236}">
                <a16:creationId xmlns:a16="http://schemas.microsoft.com/office/drawing/2014/main" id="{CC922E04-D720-CBB3-20C4-BA500B149A70}"/>
              </a:ext>
            </a:extLst>
          </p:cNvPr>
          <p:cNvSpPr/>
          <p:nvPr/>
        </p:nvSpPr>
        <p:spPr>
          <a:xfrm>
            <a:off x="1349152" y="1993472"/>
            <a:ext cx="2017218" cy="24565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a:p>
        </p:txBody>
      </p:sp>
      <p:sp>
        <p:nvSpPr>
          <p:cNvPr id="159" name="正方形/長方形 158">
            <a:extLst>
              <a:ext uri="{FF2B5EF4-FFF2-40B4-BE49-F238E27FC236}">
                <a16:creationId xmlns:a16="http://schemas.microsoft.com/office/drawing/2014/main" id="{FA9310FB-A9CF-9620-750C-EE68839602A5}"/>
              </a:ext>
            </a:extLst>
          </p:cNvPr>
          <p:cNvSpPr/>
          <p:nvPr/>
        </p:nvSpPr>
        <p:spPr>
          <a:xfrm>
            <a:off x="1393780" y="2548276"/>
            <a:ext cx="1972589" cy="24565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a:p>
        </p:txBody>
      </p:sp>
      <p:sp>
        <p:nvSpPr>
          <p:cNvPr id="160" name="正方形/長方形 159">
            <a:extLst>
              <a:ext uri="{FF2B5EF4-FFF2-40B4-BE49-F238E27FC236}">
                <a16:creationId xmlns:a16="http://schemas.microsoft.com/office/drawing/2014/main" id="{0441F460-C06E-E283-04C4-CEB47D2B5A0D}"/>
              </a:ext>
            </a:extLst>
          </p:cNvPr>
          <p:cNvSpPr/>
          <p:nvPr/>
        </p:nvSpPr>
        <p:spPr>
          <a:xfrm>
            <a:off x="2996499" y="1752031"/>
            <a:ext cx="369870" cy="1345914"/>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dirty="0"/>
          </a:p>
        </p:txBody>
      </p:sp>
      <p:sp>
        <p:nvSpPr>
          <p:cNvPr id="161" name="正方形/長方形 160">
            <a:extLst>
              <a:ext uri="{FF2B5EF4-FFF2-40B4-BE49-F238E27FC236}">
                <a16:creationId xmlns:a16="http://schemas.microsoft.com/office/drawing/2014/main" id="{B8C4C299-5917-4EA3-BFBB-C625B8825258}"/>
              </a:ext>
            </a:extLst>
          </p:cNvPr>
          <p:cNvSpPr/>
          <p:nvPr/>
        </p:nvSpPr>
        <p:spPr>
          <a:xfrm>
            <a:off x="1703786" y="1752031"/>
            <a:ext cx="369870" cy="1345914"/>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a:p>
        </p:txBody>
      </p:sp>
      <p:cxnSp>
        <p:nvCxnSpPr>
          <p:cNvPr id="162" name="直線コネクタ 161">
            <a:extLst>
              <a:ext uri="{FF2B5EF4-FFF2-40B4-BE49-F238E27FC236}">
                <a16:creationId xmlns:a16="http://schemas.microsoft.com/office/drawing/2014/main" id="{07241E0E-FAAA-8862-E394-D9C528998C22}"/>
              </a:ext>
            </a:extLst>
          </p:cNvPr>
          <p:cNvCxnSpPr>
            <a:cxnSpLocks/>
          </p:cNvCxnSpPr>
          <p:nvPr/>
        </p:nvCxnSpPr>
        <p:spPr>
          <a:xfrm>
            <a:off x="2073657" y="1887647"/>
            <a:ext cx="921929" cy="0"/>
          </a:xfrm>
          <a:prstGeom prst="line">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mc:AlternateContent xmlns:mc="http://schemas.openxmlformats.org/markup-compatibility/2006" xmlns:a14="http://schemas.microsoft.com/office/drawing/2010/main">
        <mc:Choice Requires="a14">
          <p:sp>
            <p:nvSpPr>
              <p:cNvPr id="164" name="テキスト ボックス 163">
                <a:extLst>
                  <a:ext uri="{FF2B5EF4-FFF2-40B4-BE49-F238E27FC236}">
                    <a16:creationId xmlns:a16="http://schemas.microsoft.com/office/drawing/2014/main" id="{E857F74E-11C2-4751-DA3C-DAD8F9D8AA89}"/>
                  </a:ext>
                </a:extLst>
              </p:cNvPr>
              <p:cNvSpPr txBox="1"/>
              <p:nvPr/>
            </p:nvSpPr>
            <p:spPr>
              <a:xfrm>
                <a:off x="2143676" y="1934543"/>
                <a:ext cx="894170" cy="36971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smtClean="0">
                              <a:solidFill>
                                <a:schemeClr val="bg1"/>
                              </a:solidFill>
                              <a:latin typeface="Cambria Math" panose="02040503050406030204" pitchFamily="18" charset="0"/>
                            </a:rPr>
                          </m:ctrlPr>
                        </m:sSupPr>
                        <m:e>
                          <m:r>
                            <m:rPr>
                              <m:sty m:val="p"/>
                            </m:rPr>
                            <a:rPr lang="en-US" altLang="ja-JP" smtClean="0">
                              <a:solidFill>
                                <a:schemeClr val="bg1"/>
                              </a:solidFill>
                              <a:latin typeface="Cambria Math" panose="02040503050406030204" pitchFamily="18" charset="0"/>
                            </a:rPr>
                            <m:t>Ca</m:t>
                          </m:r>
                        </m:e>
                        <m:sup>
                          <m:r>
                            <a:rPr lang="en-US" altLang="ja-JP" i="1">
                              <a:solidFill>
                                <a:schemeClr val="bg1"/>
                              </a:solidFill>
                              <a:latin typeface="Cambria Math" panose="02040503050406030204" pitchFamily="18" charset="0"/>
                            </a:rPr>
                            <m:t>+</m:t>
                          </m:r>
                        </m:sup>
                      </m:sSup>
                    </m:oMath>
                  </m:oMathPara>
                </a14:m>
                <a:endParaRPr lang="ja-JP" altLang="en-US" dirty="0">
                  <a:solidFill>
                    <a:schemeClr val="bg1"/>
                  </a:solidFill>
                </a:endParaRPr>
              </a:p>
            </p:txBody>
          </p:sp>
        </mc:Choice>
        <mc:Fallback xmlns="">
          <p:sp>
            <p:nvSpPr>
              <p:cNvPr id="164" name="テキスト ボックス 163">
                <a:extLst>
                  <a:ext uri="{FF2B5EF4-FFF2-40B4-BE49-F238E27FC236}">
                    <a16:creationId xmlns:a16="http://schemas.microsoft.com/office/drawing/2014/main" id="{E857F74E-11C2-4751-DA3C-DAD8F9D8AA89}"/>
                  </a:ext>
                </a:extLst>
              </p:cNvPr>
              <p:cNvSpPr txBox="1">
                <a:spLocks noRot="1" noChangeAspect="1" noMove="1" noResize="1" noEditPoints="1" noAdjustHandles="1" noChangeArrowheads="1" noChangeShapeType="1" noTextEdit="1"/>
              </p:cNvSpPr>
              <p:nvPr/>
            </p:nvSpPr>
            <p:spPr>
              <a:xfrm>
                <a:off x="2143676" y="1934543"/>
                <a:ext cx="894170" cy="369717"/>
              </a:xfrm>
              <a:prstGeom prst="rect">
                <a:avLst/>
              </a:prstGeom>
              <a:blipFill>
                <a:blip r:embed="rId4"/>
                <a:stretch>
                  <a:fillRect/>
                </a:stretch>
              </a:blipFill>
            </p:spPr>
            <p:txBody>
              <a:bodyPr/>
              <a:lstStyle/>
              <a:p>
                <a:r>
                  <a:rPr lang="ja-JP" altLang="en-US">
                    <a:noFill/>
                  </a:rPr>
                  <a:t> </a:t>
                </a:r>
              </a:p>
            </p:txBody>
          </p:sp>
        </mc:Fallback>
      </mc:AlternateContent>
      <p:cxnSp>
        <p:nvCxnSpPr>
          <p:cNvPr id="167" name="直線コネクタ 166">
            <a:extLst>
              <a:ext uri="{FF2B5EF4-FFF2-40B4-BE49-F238E27FC236}">
                <a16:creationId xmlns:a16="http://schemas.microsoft.com/office/drawing/2014/main" id="{80B04F88-FD18-3A03-8FCF-9E6A029D2F64}"/>
              </a:ext>
            </a:extLst>
          </p:cNvPr>
          <p:cNvCxnSpPr>
            <a:cxnSpLocks/>
          </p:cNvCxnSpPr>
          <p:nvPr/>
        </p:nvCxnSpPr>
        <p:spPr>
          <a:xfrm>
            <a:off x="2567179" y="3211720"/>
            <a:ext cx="1056544" cy="0"/>
          </a:xfrm>
          <a:prstGeom prst="line">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169" name="テキスト ボックス 168">
            <a:extLst>
              <a:ext uri="{FF2B5EF4-FFF2-40B4-BE49-F238E27FC236}">
                <a16:creationId xmlns:a16="http://schemas.microsoft.com/office/drawing/2014/main" id="{6FAE2B74-BAC4-9AA6-7A8C-9335647C5A66}"/>
              </a:ext>
            </a:extLst>
          </p:cNvPr>
          <p:cNvSpPr txBox="1"/>
          <p:nvPr/>
        </p:nvSpPr>
        <p:spPr>
          <a:xfrm>
            <a:off x="1721929" y="1286889"/>
            <a:ext cx="1624111" cy="338554"/>
          </a:xfrm>
          <a:prstGeom prst="rect">
            <a:avLst/>
          </a:prstGeom>
          <a:noFill/>
        </p:spPr>
        <p:txBody>
          <a:bodyPr wrap="square" rtlCol="0">
            <a:spAutoFit/>
          </a:bodyPr>
          <a:lstStyle/>
          <a:p>
            <a:pPr algn="ctr"/>
            <a:r>
              <a:rPr kumimoji="1" lang="en-US" altLang="ja-JP" sz="1600" dirty="0"/>
              <a:t>End electrodes</a:t>
            </a:r>
            <a:endParaRPr kumimoji="1" lang="ja-JP" altLang="en-US" sz="1600" dirty="0"/>
          </a:p>
        </p:txBody>
      </p:sp>
      <p:sp>
        <p:nvSpPr>
          <p:cNvPr id="165" name="矢印: 右 164">
            <a:extLst>
              <a:ext uri="{FF2B5EF4-FFF2-40B4-BE49-F238E27FC236}">
                <a16:creationId xmlns:a16="http://schemas.microsoft.com/office/drawing/2014/main" id="{9D440316-509D-F897-9B72-6AB9FFDE34F1}"/>
              </a:ext>
            </a:extLst>
          </p:cNvPr>
          <p:cNvSpPr/>
          <p:nvPr/>
        </p:nvSpPr>
        <p:spPr>
          <a:xfrm>
            <a:off x="2859008" y="2277005"/>
            <a:ext cx="582752" cy="238552"/>
          </a:xfrm>
          <a:prstGeom prst="right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cxnSp>
        <p:nvCxnSpPr>
          <p:cNvPr id="170" name="直線コネクタ 169">
            <a:extLst>
              <a:ext uri="{FF2B5EF4-FFF2-40B4-BE49-F238E27FC236}">
                <a16:creationId xmlns:a16="http://schemas.microsoft.com/office/drawing/2014/main" id="{49187F01-AE79-E7BB-E37E-9A18E7DC44B1}"/>
              </a:ext>
            </a:extLst>
          </p:cNvPr>
          <p:cNvCxnSpPr>
            <a:cxnSpLocks/>
          </p:cNvCxnSpPr>
          <p:nvPr/>
        </p:nvCxnSpPr>
        <p:spPr>
          <a:xfrm flipH="1">
            <a:off x="1976234" y="1575595"/>
            <a:ext cx="234913" cy="2695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1" name="直線コネクタ 170">
            <a:extLst>
              <a:ext uri="{FF2B5EF4-FFF2-40B4-BE49-F238E27FC236}">
                <a16:creationId xmlns:a16="http://schemas.microsoft.com/office/drawing/2014/main" id="{A8967BBB-156A-9B69-04D7-C5634A0D5401}"/>
              </a:ext>
            </a:extLst>
          </p:cNvPr>
          <p:cNvCxnSpPr>
            <a:cxnSpLocks/>
          </p:cNvCxnSpPr>
          <p:nvPr/>
        </p:nvCxnSpPr>
        <p:spPr>
          <a:xfrm>
            <a:off x="2895688" y="1596041"/>
            <a:ext cx="305874" cy="219978"/>
          </a:xfrm>
          <a:prstGeom prst="line">
            <a:avLst/>
          </a:prstGeom>
        </p:spPr>
        <p:style>
          <a:lnRef idx="1">
            <a:schemeClr val="accent1"/>
          </a:lnRef>
          <a:fillRef idx="0">
            <a:schemeClr val="accent1"/>
          </a:fillRef>
          <a:effectRef idx="0">
            <a:schemeClr val="accent1"/>
          </a:effectRef>
          <a:fontRef idx="minor">
            <a:schemeClr val="tx1"/>
          </a:fontRef>
        </p:style>
      </p:cxnSp>
      <p:sp>
        <p:nvSpPr>
          <p:cNvPr id="173" name="二等辺三角形 172">
            <a:extLst>
              <a:ext uri="{FF2B5EF4-FFF2-40B4-BE49-F238E27FC236}">
                <a16:creationId xmlns:a16="http://schemas.microsoft.com/office/drawing/2014/main" id="{F5AF4097-B3CA-AD72-7EB6-A347519243EF}"/>
              </a:ext>
            </a:extLst>
          </p:cNvPr>
          <p:cNvSpPr/>
          <p:nvPr/>
        </p:nvSpPr>
        <p:spPr>
          <a:xfrm rot="5400000">
            <a:off x="3703446" y="2178521"/>
            <a:ext cx="321327" cy="461307"/>
          </a:xfrm>
          <a:prstGeom prst="triangle">
            <a:avLst/>
          </a:prstGeom>
          <a:solidFill>
            <a:schemeClr val="bg1">
              <a:lumMod val="85000"/>
            </a:schemeClr>
          </a:solidFill>
          <a:effectLst>
            <a:innerShdw blurRad="63500" dist="50800" dir="16200000">
              <a:prstClr val="black">
                <a:alpha val="5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4" name="グループ化 173">
            <a:extLst>
              <a:ext uri="{FF2B5EF4-FFF2-40B4-BE49-F238E27FC236}">
                <a16:creationId xmlns:a16="http://schemas.microsoft.com/office/drawing/2014/main" id="{1112B794-DFF2-AE2D-DC94-9E88F83251F0}"/>
              </a:ext>
            </a:extLst>
          </p:cNvPr>
          <p:cNvGrpSpPr/>
          <p:nvPr/>
        </p:nvGrpSpPr>
        <p:grpSpPr>
          <a:xfrm>
            <a:off x="1032028" y="1720045"/>
            <a:ext cx="487230" cy="1401370"/>
            <a:chOff x="367568" y="1002002"/>
            <a:chExt cx="553563" cy="1763096"/>
          </a:xfrm>
          <a:solidFill>
            <a:schemeClr val="bg1"/>
          </a:solidFill>
        </p:grpSpPr>
        <p:sp>
          <p:nvSpPr>
            <p:cNvPr id="175" name="小波 174">
              <a:extLst>
                <a:ext uri="{FF2B5EF4-FFF2-40B4-BE49-F238E27FC236}">
                  <a16:creationId xmlns:a16="http://schemas.microsoft.com/office/drawing/2014/main" id="{D6113CAB-DCCB-4247-B5F7-0917938C8D07}"/>
                </a:ext>
              </a:extLst>
            </p:cNvPr>
            <p:cNvSpPr/>
            <p:nvPr/>
          </p:nvSpPr>
          <p:spPr>
            <a:xfrm rot="5400000">
              <a:off x="203576" y="1165994"/>
              <a:ext cx="881548" cy="553563"/>
            </a:xfrm>
            <a:prstGeom prst="doubleWave">
              <a:avLst>
                <a:gd name="adj1" fmla="val 125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 name="小波 175">
              <a:extLst>
                <a:ext uri="{FF2B5EF4-FFF2-40B4-BE49-F238E27FC236}">
                  <a16:creationId xmlns:a16="http://schemas.microsoft.com/office/drawing/2014/main" id="{DA2729A6-B5C9-B056-6614-A08ECFF2FCA2}"/>
                </a:ext>
              </a:extLst>
            </p:cNvPr>
            <p:cNvSpPr/>
            <p:nvPr/>
          </p:nvSpPr>
          <p:spPr>
            <a:xfrm rot="5400000">
              <a:off x="203576" y="2047542"/>
              <a:ext cx="881548" cy="553563"/>
            </a:xfrm>
            <a:prstGeom prst="doubleWave">
              <a:avLst>
                <a:gd name="adj1" fmla="val 125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77" name="グループ化 176">
            <a:extLst>
              <a:ext uri="{FF2B5EF4-FFF2-40B4-BE49-F238E27FC236}">
                <a16:creationId xmlns:a16="http://schemas.microsoft.com/office/drawing/2014/main" id="{3807E1C8-2FE7-D5D6-2653-BBC5C4470D97}"/>
              </a:ext>
            </a:extLst>
          </p:cNvPr>
          <p:cNvGrpSpPr/>
          <p:nvPr/>
        </p:nvGrpSpPr>
        <p:grpSpPr>
          <a:xfrm rot="5400000" flipH="1">
            <a:off x="1281009" y="2183373"/>
            <a:ext cx="351020" cy="125479"/>
            <a:chOff x="1771063" y="2995559"/>
            <a:chExt cx="5768899" cy="1441501"/>
          </a:xfrm>
        </p:grpSpPr>
        <p:sp>
          <p:nvSpPr>
            <p:cNvPr id="178" name="フリーフォーム: 図形 177">
              <a:extLst>
                <a:ext uri="{FF2B5EF4-FFF2-40B4-BE49-F238E27FC236}">
                  <a16:creationId xmlns:a16="http://schemas.microsoft.com/office/drawing/2014/main" id="{1F02F607-1D61-3268-9C8B-8485EEFCCCDD}"/>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179" name="フリーフォーム: 図形 178">
              <a:extLst>
                <a:ext uri="{FF2B5EF4-FFF2-40B4-BE49-F238E27FC236}">
                  <a16:creationId xmlns:a16="http://schemas.microsoft.com/office/drawing/2014/main" id="{E11E40E2-F9A2-FD6F-F73D-64ACF22C58E9}"/>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180" name="グループ化 179">
            <a:extLst>
              <a:ext uri="{FF2B5EF4-FFF2-40B4-BE49-F238E27FC236}">
                <a16:creationId xmlns:a16="http://schemas.microsoft.com/office/drawing/2014/main" id="{F2B12BBC-FDCD-5941-56B7-9928351B1299}"/>
              </a:ext>
            </a:extLst>
          </p:cNvPr>
          <p:cNvGrpSpPr/>
          <p:nvPr/>
        </p:nvGrpSpPr>
        <p:grpSpPr>
          <a:xfrm rot="5400000" flipH="1">
            <a:off x="1281009" y="1832815"/>
            <a:ext cx="351020" cy="125479"/>
            <a:chOff x="1771063" y="2995559"/>
            <a:chExt cx="5768899" cy="1441501"/>
          </a:xfrm>
        </p:grpSpPr>
        <p:sp>
          <p:nvSpPr>
            <p:cNvPr id="181" name="フリーフォーム: 図形 180">
              <a:extLst>
                <a:ext uri="{FF2B5EF4-FFF2-40B4-BE49-F238E27FC236}">
                  <a16:creationId xmlns:a16="http://schemas.microsoft.com/office/drawing/2014/main" id="{420488CE-334A-7FD7-1FA2-5325532AC4E1}"/>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182" name="フリーフォーム: 図形 181">
              <a:extLst>
                <a:ext uri="{FF2B5EF4-FFF2-40B4-BE49-F238E27FC236}">
                  <a16:creationId xmlns:a16="http://schemas.microsoft.com/office/drawing/2014/main" id="{232E79CC-7D48-EC46-13F8-8A9F36F5635A}"/>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183" name="グループ化 182">
            <a:extLst>
              <a:ext uri="{FF2B5EF4-FFF2-40B4-BE49-F238E27FC236}">
                <a16:creationId xmlns:a16="http://schemas.microsoft.com/office/drawing/2014/main" id="{97DB1B0F-DF4B-E017-DE5B-22F506441689}"/>
              </a:ext>
            </a:extLst>
          </p:cNvPr>
          <p:cNvGrpSpPr/>
          <p:nvPr/>
        </p:nvGrpSpPr>
        <p:grpSpPr>
          <a:xfrm rot="5400000" flipH="1">
            <a:off x="1281009" y="2533069"/>
            <a:ext cx="351020" cy="125479"/>
            <a:chOff x="1771063" y="2995559"/>
            <a:chExt cx="5768899" cy="1441501"/>
          </a:xfrm>
        </p:grpSpPr>
        <p:sp>
          <p:nvSpPr>
            <p:cNvPr id="184" name="フリーフォーム: 図形 183">
              <a:extLst>
                <a:ext uri="{FF2B5EF4-FFF2-40B4-BE49-F238E27FC236}">
                  <a16:creationId xmlns:a16="http://schemas.microsoft.com/office/drawing/2014/main" id="{79E05295-0EEC-C61C-093C-74BB21E908B0}"/>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185" name="フリーフォーム: 図形 184">
              <a:extLst>
                <a:ext uri="{FF2B5EF4-FFF2-40B4-BE49-F238E27FC236}">
                  <a16:creationId xmlns:a16="http://schemas.microsoft.com/office/drawing/2014/main" id="{509CD555-B140-97B9-06FD-CCF7C227FDD3}"/>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186" name="グループ化 185">
            <a:extLst>
              <a:ext uri="{FF2B5EF4-FFF2-40B4-BE49-F238E27FC236}">
                <a16:creationId xmlns:a16="http://schemas.microsoft.com/office/drawing/2014/main" id="{60FB4110-633E-5015-02BA-B815CEB4193D}"/>
              </a:ext>
            </a:extLst>
          </p:cNvPr>
          <p:cNvGrpSpPr/>
          <p:nvPr/>
        </p:nvGrpSpPr>
        <p:grpSpPr>
          <a:xfrm rot="5400000" flipH="1">
            <a:off x="1281009" y="2883165"/>
            <a:ext cx="351020" cy="125479"/>
            <a:chOff x="1771063" y="2995559"/>
            <a:chExt cx="5768899" cy="1441501"/>
          </a:xfrm>
        </p:grpSpPr>
        <p:sp>
          <p:nvSpPr>
            <p:cNvPr id="187" name="フリーフォーム: 図形 186">
              <a:extLst>
                <a:ext uri="{FF2B5EF4-FFF2-40B4-BE49-F238E27FC236}">
                  <a16:creationId xmlns:a16="http://schemas.microsoft.com/office/drawing/2014/main" id="{C0376EAD-B698-4DF5-36AE-62A32FECF064}"/>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188" name="フリーフォーム: 図形 187">
              <a:extLst>
                <a:ext uri="{FF2B5EF4-FFF2-40B4-BE49-F238E27FC236}">
                  <a16:creationId xmlns:a16="http://schemas.microsoft.com/office/drawing/2014/main" id="{C6D11214-6469-6252-1460-3BCEBB4A4A87}"/>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189" name="グループ化 188">
            <a:extLst>
              <a:ext uri="{FF2B5EF4-FFF2-40B4-BE49-F238E27FC236}">
                <a16:creationId xmlns:a16="http://schemas.microsoft.com/office/drawing/2014/main" id="{807C8EDC-81D6-9155-6AFF-A69227C9FBCD}"/>
              </a:ext>
            </a:extLst>
          </p:cNvPr>
          <p:cNvGrpSpPr/>
          <p:nvPr/>
        </p:nvGrpSpPr>
        <p:grpSpPr>
          <a:xfrm rot="5400000" flipH="1">
            <a:off x="1218599" y="2183373"/>
            <a:ext cx="351020" cy="125479"/>
            <a:chOff x="1771063" y="2995559"/>
            <a:chExt cx="5768899" cy="1441501"/>
          </a:xfrm>
        </p:grpSpPr>
        <p:sp>
          <p:nvSpPr>
            <p:cNvPr id="190" name="フリーフォーム: 図形 189">
              <a:extLst>
                <a:ext uri="{FF2B5EF4-FFF2-40B4-BE49-F238E27FC236}">
                  <a16:creationId xmlns:a16="http://schemas.microsoft.com/office/drawing/2014/main" id="{D02742A2-9CB7-5EC3-7889-2C74F2D74037}"/>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191" name="フリーフォーム: 図形 190">
              <a:extLst>
                <a:ext uri="{FF2B5EF4-FFF2-40B4-BE49-F238E27FC236}">
                  <a16:creationId xmlns:a16="http://schemas.microsoft.com/office/drawing/2014/main" id="{75CB41C7-2448-311B-C054-F6F7651DC192}"/>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192" name="グループ化 191">
            <a:extLst>
              <a:ext uri="{FF2B5EF4-FFF2-40B4-BE49-F238E27FC236}">
                <a16:creationId xmlns:a16="http://schemas.microsoft.com/office/drawing/2014/main" id="{E6FA2A40-A4D5-4507-ACAD-8F13DA2D7BCE}"/>
              </a:ext>
            </a:extLst>
          </p:cNvPr>
          <p:cNvGrpSpPr/>
          <p:nvPr/>
        </p:nvGrpSpPr>
        <p:grpSpPr>
          <a:xfrm rot="5400000" flipH="1">
            <a:off x="1218599" y="1832815"/>
            <a:ext cx="351020" cy="125479"/>
            <a:chOff x="1771063" y="2995559"/>
            <a:chExt cx="5768899" cy="1441501"/>
          </a:xfrm>
        </p:grpSpPr>
        <p:sp>
          <p:nvSpPr>
            <p:cNvPr id="193" name="フリーフォーム: 図形 192">
              <a:extLst>
                <a:ext uri="{FF2B5EF4-FFF2-40B4-BE49-F238E27FC236}">
                  <a16:creationId xmlns:a16="http://schemas.microsoft.com/office/drawing/2014/main" id="{93D4EDCC-9DD4-0D3F-DB7A-D7F95F79FE09}"/>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194" name="フリーフォーム: 図形 193">
              <a:extLst>
                <a:ext uri="{FF2B5EF4-FFF2-40B4-BE49-F238E27FC236}">
                  <a16:creationId xmlns:a16="http://schemas.microsoft.com/office/drawing/2014/main" id="{1C699C10-E797-69A3-7688-C55167CC97EB}"/>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195" name="グループ化 194">
            <a:extLst>
              <a:ext uri="{FF2B5EF4-FFF2-40B4-BE49-F238E27FC236}">
                <a16:creationId xmlns:a16="http://schemas.microsoft.com/office/drawing/2014/main" id="{16574C0F-8310-0042-980E-94D4FD66DBF3}"/>
              </a:ext>
            </a:extLst>
          </p:cNvPr>
          <p:cNvGrpSpPr/>
          <p:nvPr/>
        </p:nvGrpSpPr>
        <p:grpSpPr>
          <a:xfrm rot="5400000" flipH="1">
            <a:off x="1218599" y="2533069"/>
            <a:ext cx="351020" cy="125479"/>
            <a:chOff x="1771063" y="2995559"/>
            <a:chExt cx="5768899" cy="1441501"/>
          </a:xfrm>
        </p:grpSpPr>
        <p:sp>
          <p:nvSpPr>
            <p:cNvPr id="196" name="フリーフォーム: 図形 195">
              <a:extLst>
                <a:ext uri="{FF2B5EF4-FFF2-40B4-BE49-F238E27FC236}">
                  <a16:creationId xmlns:a16="http://schemas.microsoft.com/office/drawing/2014/main" id="{505990D9-D827-F28B-7472-1B1F59A208EF}"/>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197" name="フリーフォーム: 図形 196">
              <a:extLst>
                <a:ext uri="{FF2B5EF4-FFF2-40B4-BE49-F238E27FC236}">
                  <a16:creationId xmlns:a16="http://schemas.microsoft.com/office/drawing/2014/main" id="{2E2029A5-32CF-C1B5-06C3-CA50EAEEE2DD}"/>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198" name="グループ化 197">
            <a:extLst>
              <a:ext uri="{FF2B5EF4-FFF2-40B4-BE49-F238E27FC236}">
                <a16:creationId xmlns:a16="http://schemas.microsoft.com/office/drawing/2014/main" id="{3648FEE9-7166-178B-7637-3844D2996B90}"/>
              </a:ext>
            </a:extLst>
          </p:cNvPr>
          <p:cNvGrpSpPr/>
          <p:nvPr/>
        </p:nvGrpSpPr>
        <p:grpSpPr>
          <a:xfrm rot="5400000" flipH="1">
            <a:off x="1218599" y="2883165"/>
            <a:ext cx="351020" cy="125479"/>
            <a:chOff x="1771063" y="2995559"/>
            <a:chExt cx="5768899" cy="1441501"/>
          </a:xfrm>
        </p:grpSpPr>
        <p:sp>
          <p:nvSpPr>
            <p:cNvPr id="199" name="フリーフォーム: 図形 198">
              <a:extLst>
                <a:ext uri="{FF2B5EF4-FFF2-40B4-BE49-F238E27FC236}">
                  <a16:creationId xmlns:a16="http://schemas.microsoft.com/office/drawing/2014/main" id="{4D345801-8B9E-2BFD-86C3-368DF282DF56}"/>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200" name="フリーフォーム: 図形 199">
              <a:extLst>
                <a:ext uri="{FF2B5EF4-FFF2-40B4-BE49-F238E27FC236}">
                  <a16:creationId xmlns:a16="http://schemas.microsoft.com/office/drawing/2014/main" id="{4EA36EB6-8FB2-FE12-EC2C-E7C1B65C9F3B}"/>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sp>
        <p:nvSpPr>
          <p:cNvPr id="93" name="テキスト ボックス 92">
            <a:extLst>
              <a:ext uri="{FF2B5EF4-FFF2-40B4-BE49-F238E27FC236}">
                <a16:creationId xmlns:a16="http://schemas.microsoft.com/office/drawing/2014/main" id="{45409889-03C0-315B-A57A-A8E9DE93822A}"/>
              </a:ext>
            </a:extLst>
          </p:cNvPr>
          <p:cNvSpPr txBox="1"/>
          <p:nvPr/>
        </p:nvSpPr>
        <p:spPr>
          <a:xfrm>
            <a:off x="2108301" y="1618847"/>
            <a:ext cx="951177" cy="338554"/>
          </a:xfrm>
          <a:prstGeom prst="rect">
            <a:avLst/>
          </a:prstGeom>
          <a:noFill/>
        </p:spPr>
        <p:txBody>
          <a:bodyPr wrap="square" rtlCol="0">
            <a:spAutoFit/>
          </a:bodyPr>
          <a:lstStyle/>
          <a:p>
            <a:r>
              <a:rPr lang="en-US" altLang="ja-JP" sz="1600" dirty="0"/>
              <a:t>7.1 mm</a:t>
            </a:r>
            <a:endParaRPr lang="ja-JP" altLang="en-US" sz="1600" dirty="0"/>
          </a:p>
        </p:txBody>
      </p:sp>
      <p:sp>
        <p:nvSpPr>
          <p:cNvPr id="95" name="テキスト ボックス 94">
            <a:extLst>
              <a:ext uri="{FF2B5EF4-FFF2-40B4-BE49-F238E27FC236}">
                <a16:creationId xmlns:a16="http://schemas.microsoft.com/office/drawing/2014/main" id="{BF939B42-96D1-3125-D44E-B7D7C677CBB6}"/>
              </a:ext>
            </a:extLst>
          </p:cNvPr>
          <p:cNvSpPr txBox="1"/>
          <p:nvPr/>
        </p:nvSpPr>
        <p:spPr>
          <a:xfrm>
            <a:off x="2588424" y="3176153"/>
            <a:ext cx="1184183" cy="338554"/>
          </a:xfrm>
          <a:prstGeom prst="rect">
            <a:avLst/>
          </a:prstGeom>
          <a:noFill/>
        </p:spPr>
        <p:txBody>
          <a:bodyPr wrap="square" rtlCol="0">
            <a:spAutoFit/>
          </a:bodyPr>
          <a:lstStyle/>
          <a:p>
            <a:r>
              <a:rPr lang="en-US" altLang="ja-JP" sz="1600" dirty="0"/>
              <a:t>20.55 mm</a:t>
            </a:r>
            <a:endParaRPr lang="ja-JP" altLang="en-US" sz="1600" dirty="0"/>
          </a:p>
        </p:txBody>
      </p:sp>
      <p:sp>
        <p:nvSpPr>
          <p:cNvPr id="97" name="テキスト ボックス 96">
            <a:extLst>
              <a:ext uri="{FF2B5EF4-FFF2-40B4-BE49-F238E27FC236}">
                <a16:creationId xmlns:a16="http://schemas.microsoft.com/office/drawing/2014/main" id="{21BF6D00-86F9-C6B8-5D41-95BB30DF1598}"/>
              </a:ext>
            </a:extLst>
          </p:cNvPr>
          <p:cNvSpPr txBox="1"/>
          <p:nvPr/>
        </p:nvSpPr>
        <p:spPr>
          <a:xfrm>
            <a:off x="3550896" y="1909074"/>
            <a:ext cx="1184183" cy="338554"/>
          </a:xfrm>
          <a:prstGeom prst="rect">
            <a:avLst/>
          </a:prstGeom>
          <a:noFill/>
        </p:spPr>
        <p:txBody>
          <a:bodyPr wrap="square" rtlCol="0">
            <a:spAutoFit/>
          </a:bodyPr>
          <a:lstStyle/>
          <a:p>
            <a:r>
              <a:rPr kumimoji="1" lang="en-US" altLang="ja-JP" sz="1600" dirty="0"/>
              <a:t>Detector</a:t>
            </a:r>
            <a:endParaRPr kumimoji="1" lang="ja-JP" altLang="en-US" sz="1600" dirty="0"/>
          </a:p>
        </p:txBody>
      </p:sp>
      <p:sp>
        <p:nvSpPr>
          <p:cNvPr id="13" name="楕円 12">
            <a:extLst>
              <a:ext uri="{FF2B5EF4-FFF2-40B4-BE49-F238E27FC236}">
                <a16:creationId xmlns:a16="http://schemas.microsoft.com/office/drawing/2014/main" id="{9439486A-E754-CDA5-E2FA-FBB454AC12E3}"/>
              </a:ext>
            </a:extLst>
          </p:cNvPr>
          <p:cNvSpPr/>
          <p:nvPr/>
        </p:nvSpPr>
        <p:spPr>
          <a:xfrm>
            <a:off x="3449675" y="2339564"/>
            <a:ext cx="124360" cy="108292"/>
          </a:xfrm>
          <a:prstGeom prst="ellipse">
            <a:avLst/>
          </a:prstGeom>
          <a:solidFill>
            <a:srgbClr val="FF000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p>
        </p:txBody>
      </p:sp>
      <p:cxnSp>
        <p:nvCxnSpPr>
          <p:cNvPr id="108" name="直線矢印コネクタ 107">
            <a:extLst>
              <a:ext uri="{FF2B5EF4-FFF2-40B4-BE49-F238E27FC236}">
                <a16:creationId xmlns:a16="http://schemas.microsoft.com/office/drawing/2014/main" id="{7FFC79B1-BE3A-3895-707C-81C558DE1256}"/>
              </a:ext>
            </a:extLst>
          </p:cNvPr>
          <p:cNvCxnSpPr>
            <a:cxnSpLocks/>
          </p:cNvCxnSpPr>
          <p:nvPr/>
        </p:nvCxnSpPr>
        <p:spPr>
          <a:xfrm flipV="1">
            <a:off x="1229664" y="3818174"/>
            <a:ext cx="0" cy="2224468"/>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9" name="直線矢印コネクタ 108">
            <a:extLst>
              <a:ext uri="{FF2B5EF4-FFF2-40B4-BE49-F238E27FC236}">
                <a16:creationId xmlns:a16="http://schemas.microsoft.com/office/drawing/2014/main" id="{F3B22F47-526C-7F79-F1FD-B1B2CE57BE50}"/>
              </a:ext>
            </a:extLst>
          </p:cNvPr>
          <p:cNvCxnSpPr>
            <a:cxnSpLocks/>
          </p:cNvCxnSpPr>
          <p:nvPr/>
        </p:nvCxnSpPr>
        <p:spPr>
          <a:xfrm>
            <a:off x="1229664" y="6042641"/>
            <a:ext cx="3015311" cy="0"/>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11" name="テキスト ボックス 110">
            <a:extLst>
              <a:ext uri="{FF2B5EF4-FFF2-40B4-BE49-F238E27FC236}">
                <a16:creationId xmlns:a16="http://schemas.microsoft.com/office/drawing/2014/main" id="{3E925E9D-2433-6E52-B7FB-12E4A7BF82ED}"/>
              </a:ext>
            </a:extLst>
          </p:cNvPr>
          <p:cNvSpPr txBox="1"/>
          <p:nvPr/>
        </p:nvSpPr>
        <p:spPr>
          <a:xfrm>
            <a:off x="131982" y="3489285"/>
            <a:ext cx="1835298" cy="338554"/>
          </a:xfrm>
          <a:prstGeom prst="rect">
            <a:avLst/>
          </a:prstGeom>
          <a:noFill/>
        </p:spPr>
        <p:txBody>
          <a:bodyPr wrap="square" rtlCol="0">
            <a:spAutoFit/>
          </a:bodyPr>
          <a:lstStyle/>
          <a:p>
            <a:r>
              <a:rPr lang="en-US" altLang="ja-JP" sz="1600" dirty="0"/>
              <a:t>Applied voltage</a:t>
            </a:r>
            <a:endParaRPr lang="ja-JP" altLang="en-US" sz="1600" dirty="0"/>
          </a:p>
        </p:txBody>
      </p:sp>
      <p:sp>
        <p:nvSpPr>
          <p:cNvPr id="113" name="矢印: 上 112">
            <a:extLst>
              <a:ext uri="{FF2B5EF4-FFF2-40B4-BE49-F238E27FC236}">
                <a16:creationId xmlns:a16="http://schemas.microsoft.com/office/drawing/2014/main" id="{12051F1F-007B-0A2D-B809-205847E9682C}"/>
              </a:ext>
            </a:extLst>
          </p:cNvPr>
          <p:cNvSpPr/>
          <p:nvPr/>
        </p:nvSpPr>
        <p:spPr>
          <a:xfrm>
            <a:off x="1732605" y="5164808"/>
            <a:ext cx="313654" cy="385063"/>
          </a:xfrm>
          <a:prstGeom prst="up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ja-JP" altLang="en-US"/>
          </a:p>
        </p:txBody>
      </p:sp>
      <p:grpSp>
        <p:nvGrpSpPr>
          <p:cNvPr id="201" name="グループ化 200">
            <a:extLst>
              <a:ext uri="{FF2B5EF4-FFF2-40B4-BE49-F238E27FC236}">
                <a16:creationId xmlns:a16="http://schemas.microsoft.com/office/drawing/2014/main" id="{94D25D33-12A1-09A0-814C-EABA7AD3DEE3}"/>
              </a:ext>
            </a:extLst>
          </p:cNvPr>
          <p:cNvGrpSpPr/>
          <p:nvPr/>
        </p:nvGrpSpPr>
        <p:grpSpPr>
          <a:xfrm>
            <a:off x="2614628" y="5724408"/>
            <a:ext cx="212124" cy="156540"/>
            <a:chOff x="2614628" y="5904344"/>
            <a:chExt cx="212124" cy="156540"/>
          </a:xfrm>
          <a:solidFill>
            <a:srgbClr val="FF0000"/>
          </a:solidFill>
        </p:grpSpPr>
        <p:sp>
          <p:nvSpPr>
            <p:cNvPr id="119" name="楕円 118">
              <a:extLst>
                <a:ext uri="{FF2B5EF4-FFF2-40B4-BE49-F238E27FC236}">
                  <a16:creationId xmlns:a16="http://schemas.microsoft.com/office/drawing/2014/main" id="{9653344A-ADC7-52BC-7B58-36DB32E1A947}"/>
                </a:ext>
              </a:extLst>
            </p:cNvPr>
            <p:cNvSpPr/>
            <p:nvPr/>
          </p:nvSpPr>
          <p:spPr>
            <a:xfrm>
              <a:off x="2763761" y="5950888"/>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楕円 120">
              <a:extLst>
                <a:ext uri="{FF2B5EF4-FFF2-40B4-BE49-F238E27FC236}">
                  <a16:creationId xmlns:a16="http://schemas.microsoft.com/office/drawing/2014/main" id="{C537A4AC-A295-843B-5172-64A2DE4417EE}"/>
                </a:ext>
              </a:extLst>
            </p:cNvPr>
            <p:cNvSpPr/>
            <p:nvPr/>
          </p:nvSpPr>
          <p:spPr>
            <a:xfrm>
              <a:off x="2665678" y="5950888"/>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楕円 122">
              <a:extLst>
                <a:ext uri="{FF2B5EF4-FFF2-40B4-BE49-F238E27FC236}">
                  <a16:creationId xmlns:a16="http://schemas.microsoft.com/office/drawing/2014/main" id="{2543E6C0-7B23-C021-AB31-7A0CF31B3C85}"/>
                </a:ext>
              </a:extLst>
            </p:cNvPr>
            <p:cNvSpPr/>
            <p:nvPr/>
          </p:nvSpPr>
          <p:spPr>
            <a:xfrm>
              <a:off x="2614628" y="5997893"/>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楕円 123">
              <a:extLst>
                <a:ext uri="{FF2B5EF4-FFF2-40B4-BE49-F238E27FC236}">
                  <a16:creationId xmlns:a16="http://schemas.microsoft.com/office/drawing/2014/main" id="{D9F3ECBD-30B0-2C67-68B8-13DFA42709BA}"/>
                </a:ext>
              </a:extLst>
            </p:cNvPr>
            <p:cNvSpPr/>
            <p:nvPr/>
          </p:nvSpPr>
          <p:spPr>
            <a:xfrm>
              <a:off x="2708353" y="598834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楕円 126">
              <a:extLst>
                <a:ext uri="{FF2B5EF4-FFF2-40B4-BE49-F238E27FC236}">
                  <a16:creationId xmlns:a16="http://schemas.microsoft.com/office/drawing/2014/main" id="{83DBE0E4-3C27-9D25-588E-C2CED7D5D10A}"/>
                </a:ext>
              </a:extLst>
            </p:cNvPr>
            <p:cNvSpPr/>
            <p:nvPr/>
          </p:nvSpPr>
          <p:spPr>
            <a:xfrm>
              <a:off x="2614628" y="5904344"/>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楕円 128">
              <a:extLst>
                <a:ext uri="{FF2B5EF4-FFF2-40B4-BE49-F238E27FC236}">
                  <a16:creationId xmlns:a16="http://schemas.microsoft.com/office/drawing/2014/main" id="{67870741-3FEF-1999-AF9B-EFFD6A362179}"/>
                </a:ext>
              </a:extLst>
            </p:cNvPr>
            <p:cNvSpPr/>
            <p:nvPr/>
          </p:nvSpPr>
          <p:spPr>
            <a:xfrm>
              <a:off x="2708353" y="5917983"/>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203" name="グループ化 202">
            <a:extLst>
              <a:ext uri="{FF2B5EF4-FFF2-40B4-BE49-F238E27FC236}">
                <a16:creationId xmlns:a16="http://schemas.microsoft.com/office/drawing/2014/main" id="{BC6A65B8-D9CA-6CB9-57A9-27EF5482D175}"/>
              </a:ext>
            </a:extLst>
          </p:cNvPr>
          <p:cNvGrpSpPr/>
          <p:nvPr/>
        </p:nvGrpSpPr>
        <p:grpSpPr>
          <a:xfrm>
            <a:off x="2273251" y="5713836"/>
            <a:ext cx="352395" cy="189056"/>
            <a:chOff x="2273251" y="5893772"/>
            <a:chExt cx="352395" cy="189056"/>
          </a:xfrm>
          <a:solidFill>
            <a:srgbClr val="FF0000"/>
          </a:solidFill>
        </p:grpSpPr>
        <p:sp>
          <p:nvSpPr>
            <p:cNvPr id="115" name="楕円 114">
              <a:extLst>
                <a:ext uri="{FF2B5EF4-FFF2-40B4-BE49-F238E27FC236}">
                  <a16:creationId xmlns:a16="http://schemas.microsoft.com/office/drawing/2014/main" id="{485546A2-1946-CB5F-5593-5DADCFCE1A80}"/>
                </a:ext>
              </a:extLst>
            </p:cNvPr>
            <p:cNvSpPr/>
            <p:nvPr/>
          </p:nvSpPr>
          <p:spPr>
            <a:xfrm>
              <a:off x="2273251" y="5950888"/>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楕円 115">
              <a:extLst>
                <a:ext uri="{FF2B5EF4-FFF2-40B4-BE49-F238E27FC236}">
                  <a16:creationId xmlns:a16="http://schemas.microsoft.com/office/drawing/2014/main" id="{AAFED33D-5B77-179D-EACB-5FD80D25935B}"/>
                </a:ext>
              </a:extLst>
            </p:cNvPr>
            <p:cNvSpPr/>
            <p:nvPr/>
          </p:nvSpPr>
          <p:spPr>
            <a:xfrm>
              <a:off x="2391332" y="5950888"/>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楕円 116">
              <a:extLst>
                <a:ext uri="{FF2B5EF4-FFF2-40B4-BE49-F238E27FC236}">
                  <a16:creationId xmlns:a16="http://schemas.microsoft.com/office/drawing/2014/main" id="{1F74C86F-7475-B649-E11D-1AF376350B4B}"/>
                </a:ext>
              </a:extLst>
            </p:cNvPr>
            <p:cNvSpPr/>
            <p:nvPr/>
          </p:nvSpPr>
          <p:spPr>
            <a:xfrm>
              <a:off x="2477917" y="5950888"/>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楕円 117">
              <a:extLst>
                <a:ext uri="{FF2B5EF4-FFF2-40B4-BE49-F238E27FC236}">
                  <a16:creationId xmlns:a16="http://schemas.microsoft.com/office/drawing/2014/main" id="{477D64E0-A1A6-163D-098A-54C7594F4265}"/>
                </a:ext>
              </a:extLst>
            </p:cNvPr>
            <p:cNvSpPr/>
            <p:nvPr/>
          </p:nvSpPr>
          <p:spPr>
            <a:xfrm>
              <a:off x="2562655" y="5950888"/>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楕円 119">
              <a:extLst>
                <a:ext uri="{FF2B5EF4-FFF2-40B4-BE49-F238E27FC236}">
                  <a16:creationId xmlns:a16="http://schemas.microsoft.com/office/drawing/2014/main" id="{5BF48A1F-A5DA-360D-ED85-8308AF4267C3}"/>
                </a:ext>
              </a:extLst>
            </p:cNvPr>
            <p:cNvSpPr/>
            <p:nvPr/>
          </p:nvSpPr>
          <p:spPr>
            <a:xfrm>
              <a:off x="2422827" y="601197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楕円 121">
              <a:extLst>
                <a:ext uri="{FF2B5EF4-FFF2-40B4-BE49-F238E27FC236}">
                  <a16:creationId xmlns:a16="http://schemas.microsoft.com/office/drawing/2014/main" id="{A50ECCFC-1A93-B713-BAC5-85E54B24C284}"/>
                </a:ext>
              </a:extLst>
            </p:cNvPr>
            <p:cNvSpPr/>
            <p:nvPr/>
          </p:nvSpPr>
          <p:spPr>
            <a:xfrm>
              <a:off x="2518795" y="5893772"/>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楕円 124">
              <a:extLst>
                <a:ext uri="{FF2B5EF4-FFF2-40B4-BE49-F238E27FC236}">
                  <a16:creationId xmlns:a16="http://schemas.microsoft.com/office/drawing/2014/main" id="{281904C5-727C-C26A-AF16-CED85860CE4B}"/>
                </a:ext>
              </a:extLst>
            </p:cNvPr>
            <p:cNvSpPr/>
            <p:nvPr/>
          </p:nvSpPr>
          <p:spPr>
            <a:xfrm>
              <a:off x="2333712" y="5988342"/>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楕円 125">
              <a:extLst>
                <a:ext uri="{FF2B5EF4-FFF2-40B4-BE49-F238E27FC236}">
                  <a16:creationId xmlns:a16="http://schemas.microsoft.com/office/drawing/2014/main" id="{82E11D45-15C7-C72D-666F-7CF01F09EAFF}"/>
                </a:ext>
              </a:extLst>
            </p:cNvPr>
            <p:cNvSpPr/>
            <p:nvPr/>
          </p:nvSpPr>
          <p:spPr>
            <a:xfrm>
              <a:off x="2518795" y="6019837"/>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楕円 127">
              <a:extLst>
                <a:ext uri="{FF2B5EF4-FFF2-40B4-BE49-F238E27FC236}">
                  <a16:creationId xmlns:a16="http://schemas.microsoft.com/office/drawing/2014/main" id="{EC5AC325-E31E-0463-53F0-84C496D7CA69}"/>
                </a:ext>
              </a:extLst>
            </p:cNvPr>
            <p:cNvSpPr/>
            <p:nvPr/>
          </p:nvSpPr>
          <p:spPr>
            <a:xfrm>
              <a:off x="2422827" y="5904344"/>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楕円 129">
              <a:extLst>
                <a:ext uri="{FF2B5EF4-FFF2-40B4-BE49-F238E27FC236}">
                  <a16:creationId xmlns:a16="http://schemas.microsoft.com/office/drawing/2014/main" id="{662F2558-0F55-61A4-EDB0-9C78A11F37A5}"/>
                </a:ext>
              </a:extLst>
            </p:cNvPr>
            <p:cNvSpPr/>
            <p:nvPr/>
          </p:nvSpPr>
          <p:spPr>
            <a:xfrm>
              <a:off x="2333712" y="5917983"/>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1" name="正方形/長方形 130">
            <a:extLst>
              <a:ext uri="{FF2B5EF4-FFF2-40B4-BE49-F238E27FC236}">
                <a16:creationId xmlns:a16="http://schemas.microsoft.com/office/drawing/2014/main" id="{2D4A8180-A588-D65C-3791-1CC58A067C96}"/>
              </a:ext>
            </a:extLst>
          </p:cNvPr>
          <p:cNvSpPr/>
          <p:nvPr/>
        </p:nvSpPr>
        <p:spPr>
          <a:xfrm flipV="1">
            <a:off x="3674037" y="5572437"/>
            <a:ext cx="747419" cy="39421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テキスト ボックス 131">
            <a:extLst>
              <a:ext uri="{FF2B5EF4-FFF2-40B4-BE49-F238E27FC236}">
                <a16:creationId xmlns:a16="http://schemas.microsoft.com/office/drawing/2014/main" id="{E2439A59-B743-BA1A-CF72-8713E736165B}"/>
              </a:ext>
            </a:extLst>
          </p:cNvPr>
          <p:cNvSpPr txBox="1"/>
          <p:nvPr/>
        </p:nvSpPr>
        <p:spPr>
          <a:xfrm>
            <a:off x="655164" y="4069750"/>
            <a:ext cx="675901" cy="338554"/>
          </a:xfrm>
          <a:prstGeom prst="rect">
            <a:avLst/>
          </a:prstGeom>
          <a:noFill/>
        </p:spPr>
        <p:txBody>
          <a:bodyPr wrap="square" rtlCol="0">
            <a:spAutoFit/>
          </a:bodyPr>
          <a:lstStyle/>
          <a:p>
            <a:r>
              <a:rPr lang="en-US" altLang="ja-JP" sz="1600" dirty="0"/>
              <a:t>30 V</a:t>
            </a:r>
            <a:endParaRPr lang="ja-JP" altLang="en-US" sz="1600" dirty="0"/>
          </a:p>
        </p:txBody>
      </p:sp>
      <p:sp>
        <p:nvSpPr>
          <p:cNvPr id="133" name="二等辺三角形 132">
            <a:extLst>
              <a:ext uri="{FF2B5EF4-FFF2-40B4-BE49-F238E27FC236}">
                <a16:creationId xmlns:a16="http://schemas.microsoft.com/office/drawing/2014/main" id="{D91B89AB-D0B0-3AB3-D949-4EC22FFFC823}"/>
              </a:ext>
            </a:extLst>
          </p:cNvPr>
          <p:cNvSpPr/>
          <p:nvPr/>
        </p:nvSpPr>
        <p:spPr>
          <a:xfrm rot="5400000">
            <a:off x="3737639" y="5570384"/>
            <a:ext cx="321327" cy="461307"/>
          </a:xfrm>
          <a:prstGeom prst="triangle">
            <a:avLst/>
          </a:prstGeom>
          <a:solidFill>
            <a:schemeClr val="bg1">
              <a:lumMod val="85000"/>
            </a:schemeClr>
          </a:solidFill>
          <a:effectLst>
            <a:innerShdw blurRad="63500" dist="50800" dir="16200000">
              <a:prstClr val="black">
                <a:alpha val="5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テキスト ボックス 133">
            <a:extLst>
              <a:ext uri="{FF2B5EF4-FFF2-40B4-BE49-F238E27FC236}">
                <a16:creationId xmlns:a16="http://schemas.microsoft.com/office/drawing/2014/main" id="{A4481783-E835-C3A3-8BAB-887DF36D1403}"/>
              </a:ext>
            </a:extLst>
          </p:cNvPr>
          <p:cNvSpPr txBox="1"/>
          <p:nvPr/>
        </p:nvSpPr>
        <p:spPr>
          <a:xfrm>
            <a:off x="623939" y="5479403"/>
            <a:ext cx="811518" cy="338554"/>
          </a:xfrm>
          <a:prstGeom prst="rect">
            <a:avLst/>
          </a:prstGeom>
          <a:noFill/>
        </p:spPr>
        <p:txBody>
          <a:bodyPr wrap="square" rtlCol="0">
            <a:spAutoFit/>
          </a:bodyPr>
          <a:lstStyle/>
          <a:p>
            <a:r>
              <a:rPr lang="en-US" altLang="ja-JP" sz="1600" dirty="0"/>
              <a:t>0.5 V</a:t>
            </a:r>
            <a:endParaRPr lang="ja-JP" altLang="en-US" sz="1600" dirty="0"/>
          </a:p>
        </p:txBody>
      </p:sp>
      <p:cxnSp>
        <p:nvCxnSpPr>
          <p:cNvPr id="136" name="直線コネクタ 135">
            <a:extLst>
              <a:ext uri="{FF2B5EF4-FFF2-40B4-BE49-F238E27FC236}">
                <a16:creationId xmlns:a16="http://schemas.microsoft.com/office/drawing/2014/main" id="{9598A3E5-725A-B7C0-166C-EB71F9F40447}"/>
              </a:ext>
            </a:extLst>
          </p:cNvPr>
          <p:cNvCxnSpPr>
            <a:cxnSpLocks/>
          </p:cNvCxnSpPr>
          <p:nvPr/>
        </p:nvCxnSpPr>
        <p:spPr>
          <a:xfrm>
            <a:off x="1229664" y="5655620"/>
            <a:ext cx="1980945"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37" name="フリーフォーム: 図形 136">
            <a:extLst>
              <a:ext uri="{FF2B5EF4-FFF2-40B4-BE49-F238E27FC236}">
                <a16:creationId xmlns:a16="http://schemas.microsoft.com/office/drawing/2014/main" id="{CF628B57-4309-5589-52FB-854BF6BFF291}"/>
              </a:ext>
            </a:extLst>
          </p:cNvPr>
          <p:cNvSpPr/>
          <p:nvPr/>
        </p:nvSpPr>
        <p:spPr>
          <a:xfrm flipH="1">
            <a:off x="3512343" y="5817957"/>
            <a:ext cx="154349" cy="57739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 name="connsiteX0" fmla="*/ 1426234 w 1426234"/>
              <a:gd name="connsiteY0" fmla="*/ 0 h 2179650"/>
              <a:gd name="connsiteX1" fmla="*/ 718868 w 1426234"/>
              <a:gd name="connsiteY1" fmla="*/ 1449238 h 2179650"/>
              <a:gd name="connsiteX2" fmla="*/ 0 w 1426234"/>
              <a:gd name="connsiteY2" fmla="*/ 2179608 h 2179650"/>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174676" y="111861"/>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cxnSp>
        <p:nvCxnSpPr>
          <p:cNvPr id="138" name="直線コネクタ 137">
            <a:extLst>
              <a:ext uri="{FF2B5EF4-FFF2-40B4-BE49-F238E27FC236}">
                <a16:creationId xmlns:a16="http://schemas.microsoft.com/office/drawing/2014/main" id="{7B46FB0E-935A-0F07-114F-EE3E3654DDE2}"/>
              </a:ext>
            </a:extLst>
          </p:cNvPr>
          <p:cNvCxnSpPr>
            <a:cxnSpLocks/>
          </p:cNvCxnSpPr>
          <p:nvPr/>
        </p:nvCxnSpPr>
        <p:spPr>
          <a:xfrm>
            <a:off x="3666693" y="5691665"/>
            <a:ext cx="0" cy="734642"/>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139" name="図 138">
            <a:extLst>
              <a:ext uri="{FF2B5EF4-FFF2-40B4-BE49-F238E27FC236}">
                <a16:creationId xmlns:a16="http://schemas.microsoft.com/office/drawing/2014/main" id="{06E5C176-81AF-ADF5-62F0-3562089E7177}"/>
              </a:ext>
            </a:extLst>
          </p:cNvPr>
          <p:cNvPicPr>
            <a:picLocks noChangeAspect="1"/>
          </p:cNvPicPr>
          <p:nvPr/>
        </p:nvPicPr>
        <p:blipFill>
          <a:blip r:embed="rId5"/>
          <a:stretch>
            <a:fillRect/>
          </a:stretch>
        </p:blipFill>
        <p:spPr>
          <a:xfrm>
            <a:off x="3388877" y="5926752"/>
            <a:ext cx="353626" cy="414794"/>
          </a:xfrm>
          <a:prstGeom prst="rect">
            <a:avLst/>
          </a:prstGeom>
        </p:spPr>
      </p:pic>
      <p:grpSp>
        <p:nvGrpSpPr>
          <p:cNvPr id="144" name="グループ化 143">
            <a:extLst>
              <a:ext uri="{FF2B5EF4-FFF2-40B4-BE49-F238E27FC236}">
                <a16:creationId xmlns:a16="http://schemas.microsoft.com/office/drawing/2014/main" id="{1B363614-9ECF-AA95-70BE-79E30C7387D9}"/>
              </a:ext>
            </a:extLst>
          </p:cNvPr>
          <p:cNvGrpSpPr/>
          <p:nvPr/>
        </p:nvGrpSpPr>
        <p:grpSpPr>
          <a:xfrm>
            <a:off x="1238251" y="5659373"/>
            <a:ext cx="2272971" cy="257295"/>
            <a:chOff x="1238251" y="5602442"/>
            <a:chExt cx="2272971" cy="257295"/>
          </a:xfrm>
        </p:grpSpPr>
        <p:grpSp>
          <p:nvGrpSpPr>
            <p:cNvPr id="145" name="グループ化 144">
              <a:extLst>
                <a:ext uri="{FF2B5EF4-FFF2-40B4-BE49-F238E27FC236}">
                  <a16:creationId xmlns:a16="http://schemas.microsoft.com/office/drawing/2014/main" id="{53B7BC1B-B7D2-1191-A5E7-A165C11BFC89}"/>
                </a:ext>
              </a:extLst>
            </p:cNvPr>
            <p:cNvGrpSpPr/>
            <p:nvPr/>
          </p:nvGrpSpPr>
          <p:grpSpPr>
            <a:xfrm>
              <a:off x="1238251" y="5602442"/>
              <a:ext cx="1302658" cy="257295"/>
              <a:chOff x="7533736" y="3410310"/>
              <a:chExt cx="2852468" cy="2179650"/>
            </a:xfrm>
          </p:grpSpPr>
          <p:sp>
            <p:nvSpPr>
              <p:cNvPr id="148" name="フリーフォーム: 図形 147">
                <a:extLst>
                  <a:ext uri="{FF2B5EF4-FFF2-40B4-BE49-F238E27FC236}">
                    <a16:creationId xmlns:a16="http://schemas.microsoft.com/office/drawing/2014/main" id="{47A55183-44EF-0CE5-F4DB-306D5D62F1D5}"/>
                  </a:ext>
                </a:extLst>
              </p:cNvPr>
              <p:cNvSpPr/>
              <p:nvPr/>
            </p:nvSpPr>
            <p:spPr>
              <a:xfrm>
                <a:off x="7533736" y="3410310"/>
                <a:ext cx="1426234" cy="217965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sp>
            <p:nvSpPr>
              <p:cNvPr id="149" name="フリーフォーム: 図形 148">
                <a:extLst>
                  <a:ext uri="{FF2B5EF4-FFF2-40B4-BE49-F238E27FC236}">
                    <a16:creationId xmlns:a16="http://schemas.microsoft.com/office/drawing/2014/main" id="{FE6F9EF8-754F-FAA7-FF07-5E37D035CDAC}"/>
                  </a:ext>
                </a:extLst>
              </p:cNvPr>
              <p:cNvSpPr/>
              <p:nvPr/>
            </p:nvSpPr>
            <p:spPr>
              <a:xfrm flipH="1">
                <a:off x="8959970" y="3410310"/>
                <a:ext cx="1426234" cy="217965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grpSp>
        <p:sp>
          <p:nvSpPr>
            <p:cNvPr id="146" name="フリーフォーム: 図形 145">
              <a:extLst>
                <a:ext uri="{FF2B5EF4-FFF2-40B4-BE49-F238E27FC236}">
                  <a16:creationId xmlns:a16="http://schemas.microsoft.com/office/drawing/2014/main" id="{571A7FBB-1685-D049-E1D8-9808BE31C85A}"/>
                </a:ext>
              </a:extLst>
            </p:cNvPr>
            <p:cNvSpPr/>
            <p:nvPr/>
          </p:nvSpPr>
          <p:spPr>
            <a:xfrm>
              <a:off x="2540704" y="5602442"/>
              <a:ext cx="660138" cy="257295"/>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sp>
          <p:nvSpPr>
            <p:cNvPr id="147" name="フリーフォーム: 図形 146">
              <a:extLst>
                <a:ext uri="{FF2B5EF4-FFF2-40B4-BE49-F238E27FC236}">
                  <a16:creationId xmlns:a16="http://schemas.microsoft.com/office/drawing/2014/main" id="{0FDA45F2-98CC-C262-DF0C-9562658B3220}"/>
                </a:ext>
              </a:extLst>
            </p:cNvPr>
            <p:cNvSpPr/>
            <p:nvPr/>
          </p:nvSpPr>
          <p:spPr>
            <a:xfrm>
              <a:off x="3205163" y="5603081"/>
              <a:ext cx="306059" cy="159544"/>
            </a:xfrm>
            <a:custGeom>
              <a:avLst/>
              <a:gdLst>
                <a:gd name="connsiteX0" fmla="*/ 0 w 316706"/>
                <a:gd name="connsiteY0" fmla="*/ 0 h 159544"/>
                <a:gd name="connsiteX1" fmla="*/ 164306 w 316706"/>
                <a:gd name="connsiteY1" fmla="*/ 52388 h 159544"/>
                <a:gd name="connsiteX2" fmla="*/ 316706 w 316706"/>
                <a:gd name="connsiteY2" fmla="*/ 159544 h 159544"/>
              </a:gdLst>
              <a:ahLst/>
              <a:cxnLst>
                <a:cxn ang="0">
                  <a:pos x="connsiteX0" y="connsiteY0"/>
                </a:cxn>
                <a:cxn ang="0">
                  <a:pos x="connsiteX1" y="connsiteY1"/>
                </a:cxn>
                <a:cxn ang="0">
                  <a:pos x="connsiteX2" y="connsiteY2"/>
                </a:cxn>
              </a:cxnLst>
              <a:rect l="l" t="t" r="r" b="b"/>
              <a:pathLst>
                <a:path w="316706" h="159544">
                  <a:moveTo>
                    <a:pt x="0" y="0"/>
                  </a:moveTo>
                  <a:cubicBezTo>
                    <a:pt x="55761" y="12898"/>
                    <a:pt x="111522" y="25797"/>
                    <a:pt x="164306" y="52388"/>
                  </a:cubicBezTo>
                  <a:cubicBezTo>
                    <a:pt x="217090" y="78979"/>
                    <a:pt x="266898" y="119261"/>
                    <a:pt x="316706" y="15954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18" name="グループ化 217">
            <a:extLst>
              <a:ext uri="{FF2B5EF4-FFF2-40B4-BE49-F238E27FC236}">
                <a16:creationId xmlns:a16="http://schemas.microsoft.com/office/drawing/2014/main" id="{952C349C-C25C-CDBF-8BEB-CB10C716C1E5}"/>
              </a:ext>
            </a:extLst>
          </p:cNvPr>
          <p:cNvGrpSpPr/>
          <p:nvPr/>
        </p:nvGrpSpPr>
        <p:grpSpPr>
          <a:xfrm>
            <a:off x="1229664" y="5058559"/>
            <a:ext cx="2294586" cy="857584"/>
            <a:chOff x="1229664" y="5238495"/>
            <a:chExt cx="2294586" cy="857584"/>
          </a:xfrm>
        </p:grpSpPr>
        <p:sp>
          <p:nvSpPr>
            <p:cNvPr id="141" name="フリーフォーム: 図形 140">
              <a:extLst>
                <a:ext uri="{FF2B5EF4-FFF2-40B4-BE49-F238E27FC236}">
                  <a16:creationId xmlns:a16="http://schemas.microsoft.com/office/drawing/2014/main" id="{DB523142-2212-F1B5-15F4-FDF718604FCC}"/>
                </a:ext>
              </a:extLst>
            </p:cNvPr>
            <p:cNvSpPr/>
            <p:nvPr/>
          </p:nvSpPr>
          <p:spPr>
            <a:xfrm>
              <a:off x="1235070" y="5238495"/>
              <a:ext cx="654213" cy="857584"/>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sp>
          <p:nvSpPr>
            <p:cNvPr id="142" name="フリーフォーム: 図形 141">
              <a:extLst>
                <a:ext uri="{FF2B5EF4-FFF2-40B4-BE49-F238E27FC236}">
                  <a16:creationId xmlns:a16="http://schemas.microsoft.com/office/drawing/2014/main" id="{6B6453D7-3608-6C04-4556-CAEAAD92F1A3}"/>
                </a:ext>
              </a:extLst>
            </p:cNvPr>
            <p:cNvSpPr/>
            <p:nvPr/>
          </p:nvSpPr>
          <p:spPr>
            <a:xfrm flipH="1">
              <a:off x="1889281" y="5238495"/>
              <a:ext cx="788338" cy="572552"/>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dirty="0"/>
            </a:p>
          </p:txBody>
        </p:sp>
        <p:sp>
          <p:nvSpPr>
            <p:cNvPr id="143" name="フリーフォーム: 図形 142">
              <a:extLst>
                <a:ext uri="{FF2B5EF4-FFF2-40B4-BE49-F238E27FC236}">
                  <a16:creationId xmlns:a16="http://schemas.microsoft.com/office/drawing/2014/main" id="{9813CE62-0013-5D4E-9B89-5796219DBD15}"/>
                </a:ext>
              </a:extLst>
            </p:cNvPr>
            <p:cNvSpPr/>
            <p:nvPr/>
          </p:nvSpPr>
          <p:spPr>
            <a:xfrm>
              <a:off x="3198627" y="5760244"/>
              <a:ext cx="325623" cy="253634"/>
            </a:xfrm>
            <a:custGeom>
              <a:avLst/>
              <a:gdLst>
                <a:gd name="connsiteX0" fmla="*/ 0 w 592931"/>
                <a:gd name="connsiteY0" fmla="*/ 0 h 464344"/>
                <a:gd name="connsiteX1" fmla="*/ 592931 w 592931"/>
                <a:gd name="connsiteY1" fmla="*/ 464344 h 464344"/>
                <a:gd name="connsiteX0" fmla="*/ 0 w 592931"/>
                <a:gd name="connsiteY0" fmla="*/ 0 h 464344"/>
                <a:gd name="connsiteX1" fmla="*/ 309562 w 592931"/>
                <a:gd name="connsiteY1" fmla="*/ 240507 h 464344"/>
                <a:gd name="connsiteX2" fmla="*/ 592931 w 592931"/>
                <a:gd name="connsiteY2" fmla="*/ 464344 h 464344"/>
                <a:gd name="connsiteX0" fmla="*/ 0 w 592931"/>
                <a:gd name="connsiteY0" fmla="*/ 0 h 464344"/>
                <a:gd name="connsiteX1" fmla="*/ 309562 w 592931"/>
                <a:gd name="connsiteY1" fmla="*/ 240507 h 464344"/>
                <a:gd name="connsiteX2" fmla="*/ 592931 w 592931"/>
                <a:gd name="connsiteY2" fmla="*/ 464344 h 464344"/>
                <a:gd name="connsiteX0" fmla="*/ 0 w 592931"/>
                <a:gd name="connsiteY0" fmla="*/ 0 h 464344"/>
                <a:gd name="connsiteX1" fmla="*/ 309562 w 592931"/>
                <a:gd name="connsiteY1" fmla="*/ 240507 h 464344"/>
                <a:gd name="connsiteX2" fmla="*/ 592931 w 592931"/>
                <a:gd name="connsiteY2" fmla="*/ 464344 h 464344"/>
                <a:gd name="connsiteX0" fmla="*/ 0 w 592931"/>
                <a:gd name="connsiteY0" fmla="*/ 0 h 464344"/>
                <a:gd name="connsiteX1" fmla="*/ 411956 w 592931"/>
                <a:gd name="connsiteY1" fmla="*/ 202407 h 464344"/>
                <a:gd name="connsiteX2" fmla="*/ 592931 w 592931"/>
                <a:gd name="connsiteY2" fmla="*/ 464344 h 464344"/>
                <a:gd name="connsiteX0" fmla="*/ 0 w 592931"/>
                <a:gd name="connsiteY0" fmla="*/ 0 h 464344"/>
                <a:gd name="connsiteX1" fmla="*/ 407193 w 592931"/>
                <a:gd name="connsiteY1" fmla="*/ 157163 h 464344"/>
                <a:gd name="connsiteX2" fmla="*/ 592931 w 592931"/>
                <a:gd name="connsiteY2" fmla="*/ 464344 h 464344"/>
                <a:gd name="connsiteX0" fmla="*/ 0 w 592931"/>
                <a:gd name="connsiteY0" fmla="*/ 0 h 464344"/>
                <a:gd name="connsiteX1" fmla="*/ 407193 w 592931"/>
                <a:gd name="connsiteY1" fmla="*/ 157163 h 464344"/>
                <a:gd name="connsiteX2" fmla="*/ 592931 w 592931"/>
                <a:gd name="connsiteY2" fmla="*/ 464344 h 464344"/>
                <a:gd name="connsiteX0" fmla="*/ 0 w 592931"/>
                <a:gd name="connsiteY0" fmla="*/ 0 h 464344"/>
                <a:gd name="connsiteX1" fmla="*/ 407193 w 592931"/>
                <a:gd name="connsiteY1" fmla="*/ 157163 h 464344"/>
                <a:gd name="connsiteX2" fmla="*/ 592931 w 592931"/>
                <a:gd name="connsiteY2" fmla="*/ 464344 h 464344"/>
                <a:gd name="connsiteX0" fmla="*/ 0 w 592931"/>
                <a:gd name="connsiteY0" fmla="*/ 0 h 464344"/>
                <a:gd name="connsiteX1" fmla="*/ 407193 w 592931"/>
                <a:gd name="connsiteY1" fmla="*/ 157163 h 464344"/>
                <a:gd name="connsiteX2" fmla="*/ 592931 w 592931"/>
                <a:gd name="connsiteY2" fmla="*/ 464344 h 464344"/>
                <a:gd name="connsiteX0" fmla="*/ 0 w 592931"/>
                <a:gd name="connsiteY0" fmla="*/ 0 h 464344"/>
                <a:gd name="connsiteX1" fmla="*/ 407193 w 592931"/>
                <a:gd name="connsiteY1" fmla="*/ 157163 h 464344"/>
                <a:gd name="connsiteX2" fmla="*/ 592931 w 592931"/>
                <a:gd name="connsiteY2" fmla="*/ 464344 h 464344"/>
                <a:gd name="connsiteX0" fmla="*/ 0 w 592931"/>
                <a:gd name="connsiteY0" fmla="*/ 117 h 464461"/>
                <a:gd name="connsiteX1" fmla="*/ 407193 w 592931"/>
                <a:gd name="connsiteY1" fmla="*/ 157280 h 464461"/>
                <a:gd name="connsiteX2" fmla="*/ 592931 w 592931"/>
                <a:gd name="connsiteY2" fmla="*/ 464461 h 464461"/>
                <a:gd name="connsiteX0" fmla="*/ 0 w 592931"/>
                <a:gd name="connsiteY0" fmla="*/ 117 h 464461"/>
                <a:gd name="connsiteX1" fmla="*/ 407193 w 592931"/>
                <a:gd name="connsiteY1" fmla="*/ 157280 h 464461"/>
                <a:gd name="connsiteX2" fmla="*/ 592931 w 592931"/>
                <a:gd name="connsiteY2" fmla="*/ 464461 h 464461"/>
                <a:gd name="connsiteX0" fmla="*/ 0 w 592931"/>
                <a:gd name="connsiteY0" fmla="*/ 100 h 464444"/>
                <a:gd name="connsiteX1" fmla="*/ 407193 w 592931"/>
                <a:gd name="connsiteY1" fmla="*/ 157263 h 464444"/>
                <a:gd name="connsiteX2" fmla="*/ 592931 w 592931"/>
                <a:gd name="connsiteY2" fmla="*/ 464444 h 464444"/>
                <a:gd name="connsiteX0" fmla="*/ 0 w 592931"/>
                <a:gd name="connsiteY0" fmla="*/ 100 h 464444"/>
                <a:gd name="connsiteX1" fmla="*/ 407193 w 592931"/>
                <a:gd name="connsiteY1" fmla="*/ 157263 h 464444"/>
                <a:gd name="connsiteX2" fmla="*/ 592931 w 592931"/>
                <a:gd name="connsiteY2" fmla="*/ 464444 h 464444"/>
                <a:gd name="connsiteX0" fmla="*/ 0 w 592931"/>
                <a:gd name="connsiteY0" fmla="*/ 100 h 464444"/>
                <a:gd name="connsiteX1" fmla="*/ 407193 w 592931"/>
                <a:gd name="connsiteY1" fmla="*/ 157263 h 464444"/>
                <a:gd name="connsiteX2" fmla="*/ 592931 w 592931"/>
                <a:gd name="connsiteY2" fmla="*/ 464444 h 464444"/>
                <a:gd name="connsiteX0" fmla="*/ 0 w 592931"/>
                <a:gd name="connsiteY0" fmla="*/ 100 h 464444"/>
                <a:gd name="connsiteX1" fmla="*/ 407193 w 592931"/>
                <a:gd name="connsiteY1" fmla="*/ 157263 h 464444"/>
                <a:gd name="connsiteX2" fmla="*/ 592931 w 592931"/>
                <a:gd name="connsiteY2" fmla="*/ 464444 h 464444"/>
              </a:gdLst>
              <a:ahLst/>
              <a:cxnLst>
                <a:cxn ang="0">
                  <a:pos x="connsiteX0" y="connsiteY0"/>
                </a:cxn>
                <a:cxn ang="0">
                  <a:pos x="connsiteX1" y="connsiteY1"/>
                </a:cxn>
                <a:cxn ang="0">
                  <a:pos x="connsiteX2" y="connsiteY2"/>
                </a:cxn>
              </a:cxnLst>
              <a:rect l="l" t="t" r="r" b="b"/>
              <a:pathLst>
                <a:path w="592931" h="464444">
                  <a:moveTo>
                    <a:pt x="0" y="100"/>
                  </a:moveTo>
                  <a:cubicBezTo>
                    <a:pt x="53181" y="-3074"/>
                    <a:pt x="349250" y="69951"/>
                    <a:pt x="407193" y="157263"/>
                  </a:cubicBezTo>
                  <a:cubicBezTo>
                    <a:pt x="471486" y="235844"/>
                    <a:pt x="592197" y="434435"/>
                    <a:pt x="592931" y="46444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フリーフォーム: 図形 151">
              <a:extLst>
                <a:ext uri="{FF2B5EF4-FFF2-40B4-BE49-F238E27FC236}">
                  <a16:creationId xmlns:a16="http://schemas.microsoft.com/office/drawing/2014/main" id="{4F105570-F419-0DE8-C662-80AE4DD86F7E}"/>
                </a:ext>
              </a:extLst>
            </p:cNvPr>
            <p:cNvSpPr/>
            <p:nvPr/>
          </p:nvSpPr>
          <p:spPr>
            <a:xfrm>
              <a:off x="2677619" y="5756584"/>
              <a:ext cx="520053" cy="5342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dirty="0"/>
            </a:p>
          </p:txBody>
        </p:sp>
        <p:cxnSp>
          <p:nvCxnSpPr>
            <p:cNvPr id="168" name="直線コネクタ 167">
              <a:extLst>
                <a:ext uri="{FF2B5EF4-FFF2-40B4-BE49-F238E27FC236}">
                  <a16:creationId xmlns:a16="http://schemas.microsoft.com/office/drawing/2014/main" id="{97FE691D-0B96-70E6-B6FB-A2BC00C60720}"/>
                </a:ext>
              </a:extLst>
            </p:cNvPr>
            <p:cNvCxnSpPr>
              <a:cxnSpLocks/>
            </p:cNvCxnSpPr>
            <p:nvPr/>
          </p:nvCxnSpPr>
          <p:spPr>
            <a:xfrm>
              <a:off x="1229664" y="5238495"/>
              <a:ext cx="66113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nvGrpSpPr>
          <p:cNvPr id="217" name="グループ化 216">
            <a:extLst>
              <a:ext uri="{FF2B5EF4-FFF2-40B4-BE49-F238E27FC236}">
                <a16:creationId xmlns:a16="http://schemas.microsoft.com/office/drawing/2014/main" id="{E4E3BC4F-B880-E390-A1AA-17D92796810D}"/>
              </a:ext>
            </a:extLst>
          </p:cNvPr>
          <p:cNvGrpSpPr/>
          <p:nvPr/>
        </p:nvGrpSpPr>
        <p:grpSpPr>
          <a:xfrm>
            <a:off x="2256800" y="5747346"/>
            <a:ext cx="421271" cy="132569"/>
            <a:chOff x="2469925" y="4691424"/>
            <a:chExt cx="421271" cy="132569"/>
          </a:xfrm>
          <a:solidFill>
            <a:srgbClr val="FF0000"/>
          </a:solidFill>
        </p:grpSpPr>
        <p:sp>
          <p:nvSpPr>
            <p:cNvPr id="207" name="楕円 206">
              <a:extLst>
                <a:ext uri="{FF2B5EF4-FFF2-40B4-BE49-F238E27FC236}">
                  <a16:creationId xmlns:a16="http://schemas.microsoft.com/office/drawing/2014/main" id="{E20B289C-2BD0-8144-E17A-8757E5526136}"/>
                </a:ext>
              </a:extLst>
            </p:cNvPr>
            <p:cNvSpPr/>
            <p:nvPr/>
          </p:nvSpPr>
          <p:spPr>
            <a:xfrm>
              <a:off x="2469925" y="472731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楕円 207">
              <a:extLst>
                <a:ext uri="{FF2B5EF4-FFF2-40B4-BE49-F238E27FC236}">
                  <a16:creationId xmlns:a16="http://schemas.microsoft.com/office/drawing/2014/main" id="{413DC1DC-5CBD-F03E-B542-8687D8E1856F}"/>
                </a:ext>
              </a:extLst>
            </p:cNvPr>
            <p:cNvSpPr/>
            <p:nvPr/>
          </p:nvSpPr>
          <p:spPr>
            <a:xfrm>
              <a:off x="2601204" y="472731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楕円 208">
              <a:extLst>
                <a:ext uri="{FF2B5EF4-FFF2-40B4-BE49-F238E27FC236}">
                  <a16:creationId xmlns:a16="http://schemas.microsoft.com/office/drawing/2014/main" id="{7CF05A1B-FF7C-0E65-F5A2-1BE0A6F8C354}"/>
                </a:ext>
              </a:extLst>
            </p:cNvPr>
            <p:cNvSpPr/>
            <p:nvPr/>
          </p:nvSpPr>
          <p:spPr>
            <a:xfrm>
              <a:off x="2715941" y="472731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楕円 209">
              <a:extLst>
                <a:ext uri="{FF2B5EF4-FFF2-40B4-BE49-F238E27FC236}">
                  <a16:creationId xmlns:a16="http://schemas.microsoft.com/office/drawing/2014/main" id="{B1E5E9DA-84C8-7A33-1E57-8B0C45D12642}"/>
                </a:ext>
              </a:extLst>
            </p:cNvPr>
            <p:cNvSpPr/>
            <p:nvPr/>
          </p:nvSpPr>
          <p:spPr>
            <a:xfrm>
              <a:off x="2828205" y="472731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楕円 210">
              <a:extLst>
                <a:ext uri="{FF2B5EF4-FFF2-40B4-BE49-F238E27FC236}">
                  <a16:creationId xmlns:a16="http://schemas.microsoft.com/office/drawing/2014/main" id="{204F966F-71F1-8E20-2421-76A8C48A9D4B}"/>
                </a:ext>
              </a:extLst>
            </p:cNvPr>
            <p:cNvSpPr/>
            <p:nvPr/>
          </p:nvSpPr>
          <p:spPr>
            <a:xfrm>
              <a:off x="2653419" y="4760719"/>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2" name="楕円 211">
              <a:extLst>
                <a:ext uri="{FF2B5EF4-FFF2-40B4-BE49-F238E27FC236}">
                  <a16:creationId xmlns:a16="http://schemas.microsoft.com/office/drawing/2014/main" id="{C6D44883-0E59-34FE-DB95-05F13E832D53}"/>
                </a:ext>
              </a:extLst>
            </p:cNvPr>
            <p:cNvSpPr/>
            <p:nvPr/>
          </p:nvSpPr>
          <p:spPr>
            <a:xfrm>
              <a:off x="2773795" y="4691424"/>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楕円 212">
              <a:extLst>
                <a:ext uri="{FF2B5EF4-FFF2-40B4-BE49-F238E27FC236}">
                  <a16:creationId xmlns:a16="http://schemas.microsoft.com/office/drawing/2014/main" id="{3191AFA6-5027-2B80-EC49-04357AA9BEDA}"/>
                </a:ext>
              </a:extLst>
            </p:cNvPr>
            <p:cNvSpPr/>
            <p:nvPr/>
          </p:nvSpPr>
          <p:spPr>
            <a:xfrm>
              <a:off x="2541571" y="4757480"/>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4" name="楕円 213">
              <a:extLst>
                <a:ext uri="{FF2B5EF4-FFF2-40B4-BE49-F238E27FC236}">
                  <a16:creationId xmlns:a16="http://schemas.microsoft.com/office/drawing/2014/main" id="{D2F0189D-5908-B53E-5CA5-A6A739E22C6C}"/>
                </a:ext>
              </a:extLst>
            </p:cNvPr>
            <p:cNvSpPr/>
            <p:nvPr/>
          </p:nvSpPr>
          <p:spPr>
            <a:xfrm>
              <a:off x="2773795" y="4761002"/>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楕円 214">
              <a:extLst>
                <a:ext uri="{FF2B5EF4-FFF2-40B4-BE49-F238E27FC236}">
                  <a16:creationId xmlns:a16="http://schemas.microsoft.com/office/drawing/2014/main" id="{CDC276B4-90EA-13CD-2FC6-2ADD5F9CB17F}"/>
                </a:ext>
              </a:extLst>
            </p:cNvPr>
            <p:cNvSpPr/>
            <p:nvPr/>
          </p:nvSpPr>
          <p:spPr>
            <a:xfrm>
              <a:off x="2653419" y="4693356"/>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6" name="楕円 215">
              <a:extLst>
                <a:ext uri="{FF2B5EF4-FFF2-40B4-BE49-F238E27FC236}">
                  <a16:creationId xmlns:a16="http://schemas.microsoft.com/office/drawing/2014/main" id="{C2475734-3536-48F3-DFB8-71309B7BAA98}"/>
                </a:ext>
              </a:extLst>
            </p:cNvPr>
            <p:cNvSpPr/>
            <p:nvPr/>
          </p:nvSpPr>
          <p:spPr>
            <a:xfrm>
              <a:off x="2541571" y="4694406"/>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220" name="図 219">
            <a:extLst>
              <a:ext uri="{FF2B5EF4-FFF2-40B4-BE49-F238E27FC236}">
                <a16:creationId xmlns:a16="http://schemas.microsoft.com/office/drawing/2014/main" id="{B56E1753-2755-6BE3-3B7D-2246A40D31F2}"/>
              </a:ext>
            </a:extLst>
          </p:cNvPr>
          <p:cNvPicPr>
            <a:picLocks noChangeAspect="1"/>
          </p:cNvPicPr>
          <p:nvPr/>
        </p:nvPicPr>
        <p:blipFill>
          <a:blip r:embed="rId5"/>
          <a:stretch>
            <a:fillRect/>
          </a:stretch>
        </p:blipFill>
        <p:spPr>
          <a:xfrm>
            <a:off x="1052851" y="4387735"/>
            <a:ext cx="353626" cy="414794"/>
          </a:xfrm>
          <a:prstGeom prst="rect">
            <a:avLst/>
          </a:prstGeom>
        </p:spPr>
      </p:pic>
      <mc:AlternateContent xmlns:mc="http://schemas.openxmlformats.org/markup-compatibility/2006" xmlns:a14="http://schemas.microsoft.com/office/drawing/2010/main">
        <mc:Choice Requires="a14">
          <p:sp>
            <p:nvSpPr>
              <p:cNvPr id="287" name="テキスト ボックス 286">
                <a:extLst>
                  <a:ext uri="{FF2B5EF4-FFF2-40B4-BE49-F238E27FC236}">
                    <a16:creationId xmlns:a16="http://schemas.microsoft.com/office/drawing/2014/main" id="{FC2574CF-13B9-B841-2866-5153F3BC7F87}"/>
                  </a:ext>
                </a:extLst>
              </p:cNvPr>
              <p:cNvSpPr txBox="1"/>
              <p:nvPr/>
            </p:nvSpPr>
            <p:spPr>
              <a:xfrm>
                <a:off x="4140305" y="5931287"/>
                <a:ext cx="355905" cy="36971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i="1">
                          <a:latin typeface="Cambria Math" panose="02040503050406030204" pitchFamily="18" charset="0"/>
                        </a:rPr>
                        <m:t>𝑧</m:t>
                      </m:r>
                    </m:oMath>
                  </m:oMathPara>
                </a14:m>
                <a:endParaRPr lang="ja-JP" altLang="en-US" dirty="0"/>
              </a:p>
            </p:txBody>
          </p:sp>
        </mc:Choice>
        <mc:Fallback xmlns="">
          <p:sp>
            <p:nvSpPr>
              <p:cNvPr id="287" name="テキスト ボックス 286">
                <a:extLst>
                  <a:ext uri="{FF2B5EF4-FFF2-40B4-BE49-F238E27FC236}">
                    <a16:creationId xmlns:a16="http://schemas.microsoft.com/office/drawing/2014/main" id="{FC2574CF-13B9-B841-2866-5153F3BC7F87}"/>
                  </a:ext>
                </a:extLst>
              </p:cNvPr>
              <p:cNvSpPr txBox="1">
                <a:spLocks noRot="1" noChangeAspect="1" noMove="1" noResize="1" noEditPoints="1" noAdjustHandles="1" noChangeArrowheads="1" noChangeShapeType="1" noTextEdit="1"/>
              </p:cNvSpPr>
              <p:nvPr/>
            </p:nvSpPr>
            <p:spPr>
              <a:xfrm>
                <a:off x="4140305" y="5931287"/>
                <a:ext cx="355905" cy="369717"/>
              </a:xfrm>
              <a:prstGeom prst="rect">
                <a:avLst/>
              </a:prstGeom>
              <a:blipFill>
                <a:blip r:embed="rId6"/>
                <a:stretch>
                  <a:fillRect/>
                </a:stretch>
              </a:blipFill>
            </p:spPr>
            <p:txBody>
              <a:bodyPr/>
              <a:lstStyle/>
              <a:p>
                <a:r>
                  <a:rPr lang="ja-JP" altLang="en-US">
                    <a:noFill/>
                  </a:rPr>
                  <a:t> </a:t>
                </a:r>
              </a:p>
            </p:txBody>
          </p:sp>
        </mc:Fallback>
      </mc:AlternateContent>
      <p:sp>
        <p:nvSpPr>
          <p:cNvPr id="305" name="テキスト ボックス 304">
            <a:extLst>
              <a:ext uri="{FF2B5EF4-FFF2-40B4-BE49-F238E27FC236}">
                <a16:creationId xmlns:a16="http://schemas.microsoft.com/office/drawing/2014/main" id="{4D29E232-65EE-EAE5-D4FC-B33FF1E4BBC4}"/>
              </a:ext>
            </a:extLst>
          </p:cNvPr>
          <p:cNvSpPr txBox="1"/>
          <p:nvPr/>
        </p:nvSpPr>
        <p:spPr>
          <a:xfrm>
            <a:off x="623939" y="4908278"/>
            <a:ext cx="658944" cy="342713"/>
          </a:xfrm>
          <a:prstGeom prst="rect">
            <a:avLst/>
          </a:prstGeom>
          <a:noFill/>
        </p:spPr>
        <p:txBody>
          <a:bodyPr wrap="square" rtlCol="0">
            <a:spAutoFit/>
          </a:bodyPr>
          <a:lstStyle/>
          <a:p>
            <a:pPr algn="r"/>
            <a:r>
              <a:rPr kumimoji="1" lang="en-US" altLang="ja-JP" sz="1600" i="1" dirty="0" err="1"/>
              <a:t>V</a:t>
            </a:r>
            <a:r>
              <a:rPr kumimoji="1" lang="en-US" altLang="ja-JP" sz="1600" baseline="-25000" dirty="0" err="1"/>
              <a:t>stop</a:t>
            </a:r>
            <a:endParaRPr kumimoji="1" lang="ja-JP" altLang="en-US" sz="1600" dirty="0"/>
          </a:p>
        </p:txBody>
      </p:sp>
      <p:grpSp>
        <p:nvGrpSpPr>
          <p:cNvPr id="319" name="グループ化 318">
            <a:extLst>
              <a:ext uri="{FF2B5EF4-FFF2-40B4-BE49-F238E27FC236}">
                <a16:creationId xmlns:a16="http://schemas.microsoft.com/office/drawing/2014/main" id="{703734C7-F650-DAD4-853E-3EA88CF50B3A}"/>
              </a:ext>
            </a:extLst>
          </p:cNvPr>
          <p:cNvGrpSpPr/>
          <p:nvPr/>
        </p:nvGrpSpPr>
        <p:grpSpPr>
          <a:xfrm>
            <a:off x="2297581" y="2312036"/>
            <a:ext cx="553501" cy="189056"/>
            <a:chOff x="2273251" y="5656905"/>
            <a:chExt cx="553501" cy="189056"/>
          </a:xfrm>
          <a:solidFill>
            <a:srgbClr val="FF0000"/>
          </a:solidFill>
        </p:grpSpPr>
        <p:sp>
          <p:nvSpPr>
            <p:cNvPr id="320" name="楕円 319">
              <a:extLst>
                <a:ext uri="{FF2B5EF4-FFF2-40B4-BE49-F238E27FC236}">
                  <a16:creationId xmlns:a16="http://schemas.microsoft.com/office/drawing/2014/main" id="{F5561DEA-3010-95AA-7582-0F8EC08B76FD}"/>
                </a:ext>
              </a:extLst>
            </p:cNvPr>
            <p:cNvSpPr/>
            <p:nvPr/>
          </p:nvSpPr>
          <p:spPr>
            <a:xfrm>
              <a:off x="2273251" y="571402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1" name="楕円 320">
              <a:extLst>
                <a:ext uri="{FF2B5EF4-FFF2-40B4-BE49-F238E27FC236}">
                  <a16:creationId xmlns:a16="http://schemas.microsoft.com/office/drawing/2014/main" id="{5C69596E-BFEC-426B-EC73-2B5E68AE5C27}"/>
                </a:ext>
              </a:extLst>
            </p:cNvPr>
            <p:cNvSpPr/>
            <p:nvPr/>
          </p:nvSpPr>
          <p:spPr>
            <a:xfrm>
              <a:off x="2391332" y="571402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2" name="楕円 321">
              <a:extLst>
                <a:ext uri="{FF2B5EF4-FFF2-40B4-BE49-F238E27FC236}">
                  <a16:creationId xmlns:a16="http://schemas.microsoft.com/office/drawing/2014/main" id="{DE3ABDAB-5339-1EFA-6BB4-04F531F9F088}"/>
                </a:ext>
              </a:extLst>
            </p:cNvPr>
            <p:cNvSpPr/>
            <p:nvPr/>
          </p:nvSpPr>
          <p:spPr>
            <a:xfrm>
              <a:off x="2477917" y="571402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3" name="楕円 322">
              <a:extLst>
                <a:ext uri="{FF2B5EF4-FFF2-40B4-BE49-F238E27FC236}">
                  <a16:creationId xmlns:a16="http://schemas.microsoft.com/office/drawing/2014/main" id="{6F69DA32-7548-1254-73F9-00A4DD610793}"/>
                </a:ext>
              </a:extLst>
            </p:cNvPr>
            <p:cNvSpPr/>
            <p:nvPr/>
          </p:nvSpPr>
          <p:spPr>
            <a:xfrm>
              <a:off x="2562655" y="571402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4" name="楕円 323">
              <a:extLst>
                <a:ext uri="{FF2B5EF4-FFF2-40B4-BE49-F238E27FC236}">
                  <a16:creationId xmlns:a16="http://schemas.microsoft.com/office/drawing/2014/main" id="{E521B7AF-EFC6-4219-6ED3-1C4094EA86AB}"/>
                </a:ext>
              </a:extLst>
            </p:cNvPr>
            <p:cNvSpPr/>
            <p:nvPr/>
          </p:nvSpPr>
          <p:spPr>
            <a:xfrm>
              <a:off x="2763761" y="571402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5" name="楕円 324">
              <a:extLst>
                <a:ext uri="{FF2B5EF4-FFF2-40B4-BE49-F238E27FC236}">
                  <a16:creationId xmlns:a16="http://schemas.microsoft.com/office/drawing/2014/main" id="{86796F22-7C03-8A8D-7A0C-0F4FF993B2C9}"/>
                </a:ext>
              </a:extLst>
            </p:cNvPr>
            <p:cNvSpPr/>
            <p:nvPr/>
          </p:nvSpPr>
          <p:spPr>
            <a:xfrm>
              <a:off x="2422827" y="5775104"/>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6" name="楕円 325">
              <a:extLst>
                <a:ext uri="{FF2B5EF4-FFF2-40B4-BE49-F238E27FC236}">
                  <a16:creationId xmlns:a16="http://schemas.microsoft.com/office/drawing/2014/main" id="{F8D63475-D10B-5F6F-6880-9DDF9E9C102C}"/>
                </a:ext>
              </a:extLst>
            </p:cNvPr>
            <p:cNvSpPr/>
            <p:nvPr/>
          </p:nvSpPr>
          <p:spPr>
            <a:xfrm>
              <a:off x="2665678" y="5714021"/>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7" name="楕円 326">
              <a:extLst>
                <a:ext uri="{FF2B5EF4-FFF2-40B4-BE49-F238E27FC236}">
                  <a16:creationId xmlns:a16="http://schemas.microsoft.com/office/drawing/2014/main" id="{91887F7E-A9B2-F648-4906-D1379B596C24}"/>
                </a:ext>
              </a:extLst>
            </p:cNvPr>
            <p:cNvSpPr/>
            <p:nvPr/>
          </p:nvSpPr>
          <p:spPr>
            <a:xfrm>
              <a:off x="2518795" y="5656905"/>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8" name="楕円 327">
              <a:extLst>
                <a:ext uri="{FF2B5EF4-FFF2-40B4-BE49-F238E27FC236}">
                  <a16:creationId xmlns:a16="http://schemas.microsoft.com/office/drawing/2014/main" id="{E376A008-A49B-2F75-4F25-B8B836BDFA7E}"/>
                </a:ext>
              </a:extLst>
            </p:cNvPr>
            <p:cNvSpPr/>
            <p:nvPr/>
          </p:nvSpPr>
          <p:spPr>
            <a:xfrm>
              <a:off x="2614628" y="5761026"/>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9" name="楕円 328">
              <a:extLst>
                <a:ext uri="{FF2B5EF4-FFF2-40B4-BE49-F238E27FC236}">
                  <a16:creationId xmlns:a16="http://schemas.microsoft.com/office/drawing/2014/main" id="{24BE38A0-36F2-4F7D-AD1F-110E52EDE9E6}"/>
                </a:ext>
              </a:extLst>
            </p:cNvPr>
            <p:cNvSpPr/>
            <p:nvPr/>
          </p:nvSpPr>
          <p:spPr>
            <a:xfrm>
              <a:off x="2708353" y="5751474"/>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0" name="楕円 329">
              <a:extLst>
                <a:ext uri="{FF2B5EF4-FFF2-40B4-BE49-F238E27FC236}">
                  <a16:creationId xmlns:a16="http://schemas.microsoft.com/office/drawing/2014/main" id="{59C8E5ED-D717-6F8B-F8A4-F25DC507CC46}"/>
                </a:ext>
              </a:extLst>
            </p:cNvPr>
            <p:cNvSpPr/>
            <p:nvPr/>
          </p:nvSpPr>
          <p:spPr>
            <a:xfrm>
              <a:off x="2333712" y="5751475"/>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1" name="楕円 330">
              <a:extLst>
                <a:ext uri="{FF2B5EF4-FFF2-40B4-BE49-F238E27FC236}">
                  <a16:creationId xmlns:a16="http://schemas.microsoft.com/office/drawing/2014/main" id="{46BD4925-BD57-C6E7-5245-36B805A22F85}"/>
                </a:ext>
              </a:extLst>
            </p:cNvPr>
            <p:cNvSpPr/>
            <p:nvPr/>
          </p:nvSpPr>
          <p:spPr>
            <a:xfrm>
              <a:off x="2518795" y="5782970"/>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2" name="楕円 331">
              <a:extLst>
                <a:ext uri="{FF2B5EF4-FFF2-40B4-BE49-F238E27FC236}">
                  <a16:creationId xmlns:a16="http://schemas.microsoft.com/office/drawing/2014/main" id="{C9E5038A-716E-B7D7-5425-0C2103E56D56}"/>
                </a:ext>
              </a:extLst>
            </p:cNvPr>
            <p:cNvSpPr/>
            <p:nvPr/>
          </p:nvSpPr>
          <p:spPr>
            <a:xfrm>
              <a:off x="2614628" y="5667477"/>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3" name="楕円 332">
              <a:extLst>
                <a:ext uri="{FF2B5EF4-FFF2-40B4-BE49-F238E27FC236}">
                  <a16:creationId xmlns:a16="http://schemas.microsoft.com/office/drawing/2014/main" id="{51D4DC7D-54A1-9F9C-F3CE-CC992504275B}"/>
                </a:ext>
              </a:extLst>
            </p:cNvPr>
            <p:cNvSpPr/>
            <p:nvPr/>
          </p:nvSpPr>
          <p:spPr>
            <a:xfrm>
              <a:off x="2422827" y="5667477"/>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4" name="楕円 333">
              <a:extLst>
                <a:ext uri="{FF2B5EF4-FFF2-40B4-BE49-F238E27FC236}">
                  <a16:creationId xmlns:a16="http://schemas.microsoft.com/office/drawing/2014/main" id="{D092486C-7DA6-A3A2-36A7-895DF08CE11A}"/>
                </a:ext>
              </a:extLst>
            </p:cNvPr>
            <p:cNvSpPr/>
            <p:nvPr/>
          </p:nvSpPr>
          <p:spPr>
            <a:xfrm>
              <a:off x="2708353" y="5681116"/>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5" name="楕円 334">
              <a:extLst>
                <a:ext uri="{FF2B5EF4-FFF2-40B4-BE49-F238E27FC236}">
                  <a16:creationId xmlns:a16="http://schemas.microsoft.com/office/drawing/2014/main" id="{4016C64A-4D41-DC7B-DDCD-A5141082BC53}"/>
                </a:ext>
              </a:extLst>
            </p:cNvPr>
            <p:cNvSpPr/>
            <p:nvPr/>
          </p:nvSpPr>
          <p:spPr>
            <a:xfrm>
              <a:off x="2333712" y="5681116"/>
              <a:ext cx="62991" cy="62991"/>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 name="テキスト ボックス 13">
            <a:extLst>
              <a:ext uri="{FF2B5EF4-FFF2-40B4-BE49-F238E27FC236}">
                <a16:creationId xmlns:a16="http://schemas.microsoft.com/office/drawing/2014/main" id="{EE2B62FC-4C87-1B7F-912C-7D8DD6EA22A2}"/>
              </a:ext>
            </a:extLst>
          </p:cNvPr>
          <p:cNvSpPr txBox="1"/>
          <p:nvPr/>
        </p:nvSpPr>
        <p:spPr>
          <a:xfrm>
            <a:off x="1697551" y="4572936"/>
            <a:ext cx="503593" cy="400110"/>
          </a:xfrm>
          <a:prstGeom prst="rect">
            <a:avLst/>
          </a:prstGeom>
          <a:noFill/>
        </p:spPr>
        <p:txBody>
          <a:bodyPr wrap="square" rtlCol="0">
            <a:spAutoFit/>
          </a:bodyPr>
          <a:lstStyle/>
          <a:p>
            <a:r>
              <a:rPr kumimoji="1" lang="en-US" altLang="ja-JP" sz="2000" i="1" dirty="0"/>
              <a:t>V</a:t>
            </a:r>
            <a:r>
              <a:rPr kumimoji="1" lang="en-US" altLang="ja-JP" sz="2000" baseline="-25000" dirty="0"/>
              <a:t>B</a:t>
            </a:r>
            <a:endParaRPr kumimoji="1" lang="ja-JP" altLang="en-US" sz="2000" baseline="-25000" dirty="0"/>
          </a:p>
        </p:txBody>
      </p:sp>
      <p:sp>
        <p:nvSpPr>
          <p:cNvPr id="37" name="テキスト ボックス 36">
            <a:extLst>
              <a:ext uri="{FF2B5EF4-FFF2-40B4-BE49-F238E27FC236}">
                <a16:creationId xmlns:a16="http://schemas.microsoft.com/office/drawing/2014/main" id="{4205263D-8447-DE49-C079-DE9856F27ECE}"/>
              </a:ext>
            </a:extLst>
          </p:cNvPr>
          <p:cNvSpPr txBox="1"/>
          <p:nvPr/>
        </p:nvSpPr>
        <p:spPr>
          <a:xfrm>
            <a:off x="3002744" y="4572936"/>
            <a:ext cx="503593" cy="400110"/>
          </a:xfrm>
          <a:prstGeom prst="rect">
            <a:avLst/>
          </a:prstGeom>
          <a:noFill/>
        </p:spPr>
        <p:txBody>
          <a:bodyPr wrap="square" rtlCol="0">
            <a:spAutoFit/>
          </a:bodyPr>
          <a:lstStyle/>
          <a:p>
            <a:r>
              <a:rPr kumimoji="1" lang="en-US" altLang="ja-JP" sz="2000" i="1" dirty="0"/>
              <a:t>V</a:t>
            </a:r>
            <a:r>
              <a:rPr lang="en-US" altLang="ja-JP" sz="2000" baseline="-25000" dirty="0"/>
              <a:t>A</a:t>
            </a:r>
            <a:endParaRPr kumimoji="1" lang="ja-JP" altLang="en-US" sz="2000" baseline="-25000" dirty="0"/>
          </a:p>
        </p:txBody>
      </p:sp>
      <p:grpSp>
        <p:nvGrpSpPr>
          <p:cNvPr id="58" name="グループ化 57">
            <a:extLst>
              <a:ext uri="{FF2B5EF4-FFF2-40B4-BE49-F238E27FC236}">
                <a16:creationId xmlns:a16="http://schemas.microsoft.com/office/drawing/2014/main" id="{EC6D6FF5-ED7E-089A-1049-79AB06C43198}"/>
              </a:ext>
            </a:extLst>
          </p:cNvPr>
          <p:cNvGrpSpPr/>
          <p:nvPr/>
        </p:nvGrpSpPr>
        <p:grpSpPr>
          <a:xfrm>
            <a:off x="1633341" y="1129726"/>
            <a:ext cx="9710497" cy="3672803"/>
            <a:chOff x="1633341" y="1129726"/>
            <a:chExt cx="9710497" cy="3672803"/>
          </a:xfrm>
        </p:grpSpPr>
        <p:sp>
          <p:nvSpPr>
            <p:cNvPr id="12" name="二等辺三角形 11">
              <a:extLst>
                <a:ext uri="{FF2B5EF4-FFF2-40B4-BE49-F238E27FC236}">
                  <a16:creationId xmlns:a16="http://schemas.microsoft.com/office/drawing/2014/main" id="{7CCE6861-D163-774E-22BC-BD9D7FB9E844}"/>
                </a:ext>
              </a:extLst>
            </p:cNvPr>
            <p:cNvSpPr/>
            <p:nvPr/>
          </p:nvSpPr>
          <p:spPr>
            <a:xfrm rot="13943827">
              <a:off x="3247672" y="2140104"/>
              <a:ext cx="629438" cy="3858100"/>
            </a:xfrm>
            <a:prstGeom prst="triangle">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正方形/長方形 10">
              <a:extLst>
                <a:ext uri="{FF2B5EF4-FFF2-40B4-BE49-F238E27FC236}">
                  <a16:creationId xmlns:a16="http://schemas.microsoft.com/office/drawing/2014/main" id="{B37C39D5-8383-EB04-10B1-3E6372F224F7}"/>
                </a:ext>
              </a:extLst>
            </p:cNvPr>
            <p:cNvSpPr/>
            <p:nvPr/>
          </p:nvSpPr>
          <p:spPr>
            <a:xfrm>
              <a:off x="4837462" y="1129726"/>
              <a:ext cx="6156982" cy="3672803"/>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40" name="直線矢印コネクタ 39">
              <a:extLst>
                <a:ext uri="{FF2B5EF4-FFF2-40B4-BE49-F238E27FC236}">
                  <a16:creationId xmlns:a16="http://schemas.microsoft.com/office/drawing/2014/main" id="{9EACC59B-02D6-0FCC-6FDE-8E8679E411D3}"/>
                </a:ext>
              </a:extLst>
            </p:cNvPr>
            <p:cNvCxnSpPr>
              <a:cxnSpLocks/>
            </p:cNvCxnSpPr>
            <p:nvPr/>
          </p:nvCxnSpPr>
          <p:spPr>
            <a:xfrm flipV="1">
              <a:off x="6238658" y="1409986"/>
              <a:ext cx="0" cy="2859595"/>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1" name="直線矢印コネクタ 40">
              <a:extLst>
                <a:ext uri="{FF2B5EF4-FFF2-40B4-BE49-F238E27FC236}">
                  <a16:creationId xmlns:a16="http://schemas.microsoft.com/office/drawing/2014/main" id="{33D6D04D-50EC-ABDF-0707-00690073C5F7}"/>
                </a:ext>
              </a:extLst>
            </p:cNvPr>
            <p:cNvCxnSpPr>
              <a:cxnSpLocks/>
            </p:cNvCxnSpPr>
            <p:nvPr/>
          </p:nvCxnSpPr>
          <p:spPr>
            <a:xfrm>
              <a:off x="6238658" y="4265347"/>
              <a:ext cx="3094334" cy="0"/>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2" name="直線コネクタ 41">
              <a:extLst>
                <a:ext uri="{FF2B5EF4-FFF2-40B4-BE49-F238E27FC236}">
                  <a16:creationId xmlns:a16="http://schemas.microsoft.com/office/drawing/2014/main" id="{A16A71E0-BEBD-A374-B092-B04CCFD78B79}"/>
                </a:ext>
              </a:extLst>
            </p:cNvPr>
            <p:cNvCxnSpPr>
              <a:cxnSpLocks/>
            </p:cNvCxnSpPr>
            <p:nvPr/>
          </p:nvCxnSpPr>
          <p:spPr>
            <a:xfrm flipH="1">
              <a:off x="6738447" y="2990655"/>
              <a:ext cx="1045978" cy="1153402"/>
            </a:xfrm>
            <a:prstGeom prst="line">
              <a:avLst/>
            </a:prstGeom>
            <a:ln w="28575"/>
          </p:spPr>
          <p:style>
            <a:lnRef idx="3">
              <a:schemeClr val="accent6"/>
            </a:lnRef>
            <a:fillRef idx="0">
              <a:schemeClr val="accent6"/>
            </a:fillRef>
            <a:effectRef idx="2">
              <a:schemeClr val="accent6"/>
            </a:effectRef>
            <a:fontRef idx="minor">
              <a:schemeClr val="tx1"/>
            </a:fontRef>
          </p:style>
        </p:cxnSp>
        <p:cxnSp>
          <p:nvCxnSpPr>
            <p:cNvPr id="43" name="直線コネクタ 42">
              <a:extLst>
                <a:ext uri="{FF2B5EF4-FFF2-40B4-BE49-F238E27FC236}">
                  <a16:creationId xmlns:a16="http://schemas.microsoft.com/office/drawing/2014/main" id="{8D1B3371-B1AF-7291-A641-1A6F91C90D82}"/>
                </a:ext>
              </a:extLst>
            </p:cNvPr>
            <p:cNvCxnSpPr>
              <a:cxnSpLocks/>
            </p:cNvCxnSpPr>
            <p:nvPr/>
          </p:nvCxnSpPr>
          <p:spPr>
            <a:xfrm>
              <a:off x="6741041" y="4116377"/>
              <a:ext cx="0" cy="309456"/>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5" name="直線コネクタ 44">
              <a:extLst>
                <a:ext uri="{FF2B5EF4-FFF2-40B4-BE49-F238E27FC236}">
                  <a16:creationId xmlns:a16="http://schemas.microsoft.com/office/drawing/2014/main" id="{5A6DDC52-3A33-90DF-4AFD-267BE878BD3C}"/>
                </a:ext>
              </a:extLst>
            </p:cNvPr>
            <p:cNvCxnSpPr>
              <a:cxnSpLocks/>
            </p:cNvCxnSpPr>
            <p:nvPr/>
          </p:nvCxnSpPr>
          <p:spPr>
            <a:xfrm>
              <a:off x="8445695" y="2260176"/>
              <a:ext cx="796190" cy="0"/>
            </a:xfrm>
            <a:prstGeom prst="line">
              <a:avLst/>
            </a:prstGeom>
            <a:ln w="12700">
              <a:solidFill>
                <a:schemeClr val="bg1">
                  <a:lumMod val="75000"/>
                </a:schemeClr>
              </a:solidFill>
            </a:ln>
          </p:spPr>
          <p:style>
            <a:lnRef idx="3">
              <a:schemeClr val="dk1"/>
            </a:lnRef>
            <a:fillRef idx="0">
              <a:schemeClr val="dk1"/>
            </a:fillRef>
            <a:effectRef idx="2">
              <a:schemeClr val="dk1"/>
            </a:effectRef>
            <a:fontRef idx="minor">
              <a:schemeClr val="tx1"/>
            </a:fontRef>
          </p:style>
        </p:cxnSp>
        <p:sp>
          <p:nvSpPr>
            <p:cNvPr id="48" name="テキスト ボックス 47">
              <a:extLst>
                <a:ext uri="{FF2B5EF4-FFF2-40B4-BE49-F238E27FC236}">
                  <a16:creationId xmlns:a16="http://schemas.microsoft.com/office/drawing/2014/main" id="{7B751E5E-4298-F173-2203-873244FACA43}"/>
                </a:ext>
              </a:extLst>
            </p:cNvPr>
            <p:cNvSpPr txBox="1"/>
            <p:nvPr/>
          </p:nvSpPr>
          <p:spPr>
            <a:xfrm>
              <a:off x="5575469" y="2058342"/>
              <a:ext cx="648544" cy="338554"/>
            </a:xfrm>
            <a:prstGeom prst="rect">
              <a:avLst/>
            </a:prstGeom>
            <a:noFill/>
          </p:spPr>
          <p:txBody>
            <a:bodyPr wrap="square" rtlCol="0">
              <a:spAutoFit/>
            </a:bodyPr>
            <a:lstStyle/>
            <a:p>
              <a:pPr algn="r"/>
              <a:r>
                <a:rPr kumimoji="1" lang="en-US" altLang="ja-JP" sz="1600" dirty="0">
                  <a:solidFill>
                    <a:schemeClr val="bg1">
                      <a:lumMod val="65000"/>
                    </a:schemeClr>
                  </a:solidFill>
                </a:rPr>
                <a:t>30 V</a:t>
              </a:r>
              <a:endParaRPr kumimoji="1" lang="ja-JP" altLang="en-US" sz="1600" dirty="0">
                <a:solidFill>
                  <a:schemeClr val="bg1">
                    <a:lumMod val="65000"/>
                  </a:schemeClr>
                </a:solidFill>
              </a:endParaRPr>
            </a:p>
          </p:txBody>
        </p:sp>
        <p:sp>
          <p:nvSpPr>
            <p:cNvPr id="52" name="テキスト ボックス 51">
              <a:extLst>
                <a:ext uri="{FF2B5EF4-FFF2-40B4-BE49-F238E27FC236}">
                  <a16:creationId xmlns:a16="http://schemas.microsoft.com/office/drawing/2014/main" id="{3E88254D-83A1-EAB9-94B9-5605429050CC}"/>
                </a:ext>
              </a:extLst>
            </p:cNvPr>
            <p:cNvSpPr txBox="1"/>
            <p:nvPr/>
          </p:nvSpPr>
          <p:spPr>
            <a:xfrm>
              <a:off x="5285149" y="3931711"/>
              <a:ext cx="962688" cy="338554"/>
            </a:xfrm>
            <a:prstGeom prst="rect">
              <a:avLst/>
            </a:prstGeom>
            <a:noFill/>
          </p:spPr>
          <p:txBody>
            <a:bodyPr wrap="square" rtlCol="0">
              <a:spAutoFit/>
            </a:bodyPr>
            <a:lstStyle/>
            <a:p>
              <a:pPr algn="r"/>
              <a:r>
                <a:rPr kumimoji="1" lang="en-US" altLang="ja-JP" sz="1600" dirty="0"/>
                <a:t>0.50 V</a:t>
              </a:r>
              <a:endParaRPr kumimoji="1" lang="ja-JP" altLang="en-US" sz="1600" dirty="0"/>
            </a:p>
          </p:txBody>
        </p:sp>
        <p:cxnSp>
          <p:nvCxnSpPr>
            <p:cNvPr id="53" name="直線コネクタ 52">
              <a:extLst>
                <a:ext uri="{FF2B5EF4-FFF2-40B4-BE49-F238E27FC236}">
                  <a16:creationId xmlns:a16="http://schemas.microsoft.com/office/drawing/2014/main" id="{450F1AB4-223D-D0DE-382A-83ABABEC7302}"/>
                </a:ext>
              </a:extLst>
            </p:cNvPr>
            <p:cNvCxnSpPr>
              <a:cxnSpLocks/>
            </p:cNvCxnSpPr>
            <p:nvPr/>
          </p:nvCxnSpPr>
          <p:spPr>
            <a:xfrm>
              <a:off x="6247353" y="4144057"/>
              <a:ext cx="493688" cy="0"/>
            </a:xfrm>
            <a:prstGeom prst="line">
              <a:avLst/>
            </a:prstGeom>
            <a:ln w="28575"/>
          </p:spPr>
          <p:style>
            <a:lnRef idx="3">
              <a:schemeClr val="accent6"/>
            </a:lnRef>
            <a:fillRef idx="0">
              <a:schemeClr val="accent6"/>
            </a:fillRef>
            <a:effectRef idx="2">
              <a:schemeClr val="accent6"/>
            </a:effectRef>
            <a:fontRef idx="minor">
              <a:schemeClr val="tx1"/>
            </a:fontRef>
          </p:style>
        </p:cxnSp>
        <p:cxnSp>
          <p:nvCxnSpPr>
            <p:cNvPr id="54" name="直線コネクタ 53">
              <a:extLst>
                <a:ext uri="{FF2B5EF4-FFF2-40B4-BE49-F238E27FC236}">
                  <a16:creationId xmlns:a16="http://schemas.microsoft.com/office/drawing/2014/main" id="{5BC9FEEC-BC69-8730-5EF5-64A08AD18123}"/>
                </a:ext>
              </a:extLst>
            </p:cNvPr>
            <p:cNvCxnSpPr>
              <a:cxnSpLocks/>
            </p:cNvCxnSpPr>
            <p:nvPr/>
          </p:nvCxnSpPr>
          <p:spPr>
            <a:xfrm>
              <a:off x="7790183" y="2995899"/>
              <a:ext cx="1451702" cy="0"/>
            </a:xfrm>
            <a:prstGeom prst="line">
              <a:avLst/>
            </a:prstGeom>
            <a:ln w="28575"/>
          </p:spPr>
          <p:style>
            <a:lnRef idx="3">
              <a:schemeClr val="accent6"/>
            </a:lnRef>
            <a:fillRef idx="0">
              <a:schemeClr val="accent6"/>
            </a:fillRef>
            <a:effectRef idx="2">
              <a:schemeClr val="accent6"/>
            </a:effectRef>
            <a:fontRef idx="minor">
              <a:schemeClr val="tx1"/>
            </a:fontRef>
          </p:style>
        </p:cxnSp>
        <p:cxnSp>
          <p:nvCxnSpPr>
            <p:cNvPr id="55" name="直線コネクタ 54">
              <a:extLst>
                <a:ext uri="{FF2B5EF4-FFF2-40B4-BE49-F238E27FC236}">
                  <a16:creationId xmlns:a16="http://schemas.microsoft.com/office/drawing/2014/main" id="{E05E759E-7999-9B8F-8139-BD3BE915A409}"/>
                </a:ext>
              </a:extLst>
            </p:cNvPr>
            <p:cNvCxnSpPr>
              <a:cxnSpLocks/>
            </p:cNvCxnSpPr>
            <p:nvPr/>
          </p:nvCxnSpPr>
          <p:spPr>
            <a:xfrm>
              <a:off x="6247353" y="2260176"/>
              <a:ext cx="2198342"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9" name="直線コネクタ 58">
              <a:extLst>
                <a:ext uri="{FF2B5EF4-FFF2-40B4-BE49-F238E27FC236}">
                  <a16:creationId xmlns:a16="http://schemas.microsoft.com/office/drawing/2014/main" id="{47303648-C2B2-28E5-9FC9-CA561D4BE7A9}"/>
                </a:ext>
              </a:extLst>
            </p:cNvPr>
            <p:cNvCxnSpPr>
              <a:cxnSpLocks/>
            </p:cNvCxnSpPr>
            <p:nvPr/>
          </p:nvCxnSpPr>
          <p:spPr>
            <a:xfrm>
              <a:off x="6247353" y="2995899"/>
              <a:ext cx="154283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直線コネクタ 59">
              <a:extLst>
                <a:ext uri="{FF2B5EF4-FFF2-40B4-BE49-F238E27FC236}">
                  <a16:creationId xmlns:a16="http://schemas.microsoft.com/office/drawing/2014/main" id="{389710DE-E6A9-6128-D1C3-14047E3A3CF0}"/>
                </a:ext>
              </a:extLst>
            </p:cNvPr>
            <p:cNvCxnSpPr>
              <a:cxnSpLocks/>
            </p:cNvCxnSpPr>
            <p:nvPr/>
          </p:nvCxnSpPr>
          <p:spPr>
            <a:xfrm>
              <a:off x="7790183" y="2995899"/>
              <a:ext cx="0" cy="1429934"/>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62" name="テキスト ボックス 61">
              <a:extLst>
                <a:ext uri="{FF2B5EF4-FFF2-40B4-BE49-F238E27FC236}">
                  <a16:creationId xmlns:a16="http://schemas.microsoft.com/office/drawing/2014/main" id="{31A37DF8-B31E-81FB-05CA-90293192F24C}"/>
                </a:ext>
              </a:extLst>
            </p:cNvPr>
            <p:cNvSpPr txBox="1"/>
            <p:nvPr/>
          </p:nvSpPr>
          <p:spPr>
            <a:xfrm>
              <a:off x="8932954" y="4341884"/>
              <a:ext cx="800075" cy="338554"/>
            </a:xfrm>
            <a:prstGeom prst="rect">
              <a:avLst/>
            </a:prstGeom>
            <a:noFill/>
          </p:spPr>
          <p:txBody>
            <a:bodyPr wrap="square" rtlCol="0">
              <a:spAutoFit/>
            </a:bodyPr>
            <a:lstStyle/>
            <a:p>
              <a:pPr algn="r"/>
              <a:r>
                <a:rPr kumimoji="1" lang="en-US" altLang="ja-JP" sz="1600" dirty="0"/>
                <a:t>Time</a:t>
              </a:r>
              <a:endParaRPr kumimoji="1" lang="ja-JP" altLang="en-US" sz="1600" dirty="0"/>
            </a:p>
          </p:txBody>
        </p:sp>
        <p:sp>
          <p:nvSpPr>
            <p:cNvPr id="202" name="テキスト ボックス 201">
              <a:extLst>
                <a:ext uri="{FF2B5EF4-FFF2-40B4-BE49-F238E27FC236}">
                  <a16:creationId xmlns:a16="http://schemas.microsoft.com/office/drawing/2014/main" id="{9AA12103-8D08-F056-597C-B4768E124ADE}"/>
                </a:ext>
              </a:extLst>
            </p:cNvPr>
            <p:cNvSpPr txBox="1"/>
            <p:nvPr/>
          </p:nvSpPr>
          <p:spPr>
            <a:xfrm>
              <a:off x="4879319" y="2829669"/>
              <a:ext cx="1368518" cy="584775"/>
            </a:xfrm>
            <a:prstGeom prst="rect">
              <a:avLst/>
            </a:prstGeom>
            <a:noFill/>
          </p:spPr>
          <p:txBody>
            <a:bodyPr wrap="square" rtlCol="0">
              <a:spAutoFit/>
            </a:bodyPr>
            <a:lstStyle/>
            <a:p>
              <a:r>
                <a:rPr kumimoji="1" lang="en-US" altLang="ja-JP" sz="1600" i="1" dirty="0" err="1"/>
                <a:t>V</a:t>
              </a:r>
              <a:r>
                <a:rPr kumimoji="1" lang="en-US" altLang="ja-JP" sz="1600" baseline="-25000" dirty="0" err="1"/>
                <a:t>stop</a:t>
              </a:r>
              <a:r>
                <a:rPr kumimoji="1" lang="en-US" altLang="ja-JP" sz="1600" dirty="0"/>
                <a:t> =</a:t>
              </a:r>
              <a:r>
                <a:rPr kumimoji="1" lang="en-US" altLang="ja-JP" sz="1600" baseline="-25000" dirty="0"/>
                <a:t> </a:t>
              </a:r>
            </a:p>
            <a:p>
              <a:pPr algn="r"/>
              <a:r>
                <a:rPr kumimoji="1" lang="en-US" altLang="ja-JP" sz="1600" dirty="0"/>
                <a:t>3.63</a:t>
              </a:r>
              <a:r>
                <a:rPr kumimoji="1" lang="ja-JP" altLang="en-US" sz="1600" dirty="0"/>
                <a:t>～</a:t>
              </a:r>
              <a:r>
                <a:rPr kumimoji="1" lang="en-US" altLang="ja-JP" sz="1600" dirty="0"/>
                <a:t>6.70 V</a:t>
              </a:r>
              <a:endParaRPr kumimoji="1" lang="ja-JP" altLang="en-US" sz="1600" dirty="0"/>
            </a:p>
          </p:txBody>
        </p:sp>
        <p:sp>
          <p:nvSpPr>
            <p:cNvPr id="205" name="テキスト ボックス 204">
              <a:extLst>
                <a:ext uri="{FF2B5EF4-FFF2-40B4-BE49-F238E27FC236}">
                  <a16:creationId xmlns:a16="http://schemas.microsoft.com/office/drawing/2014/main" id="{6FAB5B27-AABE-9E24-57D0-E91976A851D1}"/>
                </a:ext>
              </a:extLst>
            </p:cNvPr>
            <p:cNvSpPr txBox="1"/>
            <p:nvPr/>
          </p:nvSpPr>
          <p:spPr>
            <a:xfrm rot="18750770">
              <a:off x="6465255" y="3431172"/>
              <a:ext cx="1093881" cy="338554"/>
            </a:xfrm>
            <a:prstGeom prst="rect">
              <a:avLst/>
            </a:prstGeom>
            <a:noFill/>
          </p:spPr>
          <p:txBody>
            <a:bodyPr wrap="square" rtlCol="0">
              <a:spAutoFit/>
            </a:bodyPr>
            <a:lstStyle/>
            <a:p>
              <a:pPr algn="r"/>
              <a:r>
                <a:rPr lang="en-US" altLang="ja-JP" sz="1600" dirty="0"/>
                <a:t>2.95 V/</a:t>
              </a:r>
              <a:r>
                <a:rPr lang="en-US" altLang="ja-JP" sz="1600" dirty="0" err="1"/>
                <a:t>ms</a:t>
              </a:r>
              <a:endParaRPr kumimoji="1" lang="ja-JP" altLang="en-US" sz="1600" dirty="0"/>
            </a:p>
          </p:txBody>
        </p:sp>
        <p:cxnSp>
          <p:nvCxnSpPr>
            <p:cNvPr id="206" name="直線コネクタ 205">
              <a:extLst>
                <a:ext uri="{FF2B5EF4-FFF2-40B4-BE49-F238E27FC236}">
                  <a16:creationId xmlns:a16="http://schemas.microsoft.com/office/drawing/2014/main" id="{B3697D35-2B73-C729-5C9D-4C2B3650DB86}"/>
                </a:ext>
              </a:extLst>
            </p:cNvPr>
            <p:cNvCxnSpPr>
              <a:cxnSpLocks/>
            </p:cNvCxnSpPr>
            <p:nvPr/>
          </p:nvCxnSpPr>
          <p:spPr>
            <a:xfrm>
              <a:off x="6247353" y="4163397"/>
              <a:ext cx="2971382" cy="0"/>
            </a:xfrm>
            <a:prstGeom prst="line">
              <a:avLst/>
            </a:prstGeom>
            <a:ln w="28575"/>
          </p:spPr>
          <p:style>
            <a:lnRef idx="3">
              <a:schemeClr val="accent2"/>
            </a:lnRef>
            <a:fillRef idx="0">
              <a:schemeClr val="accent2"/>
            </a:fillRef>
            <a:effectRef idx="2">
              <a:schemeClr val="accent2"/>
            </a:effectRef>
            <a:fontRef idx="minor">
              <a:schemeClr val="tx1"/>
            </a:fontRef>
          </p:style>
        </p:cxnSp>
        <p:sp>
          <p:nvSpPr>
            <p:cNvPr id="219" name="テキスト ボックス 218">
              <a:extLst>
                <a:ext uri="{FF2B5EF4-FFF2-40B4-BE49-F238E27FC236}">
                  <a16:creationId xmlns:a16="http://schemas.microsoft.com/office/drawing/2014/main" id="{E557082D-81AA-C109-F832-59AEEC34680F}"/>
                </a:ext>
              </a:extLst>
            </p:cNvPr>
            <p:cNvSpPr txBox="1"/>
            <p:nvPr/>
          </p:nvSpPr>
          <p:spPr>
            <a:xfrm>
              <a:off x="5063271" y="1348184"/>
              <a:ext cx="1184565" cy="584775"/>
            </a:xfrm>
            <a:prstGeom prst="rect">
              <a:avLst/>
            </a:prstGeom>
            <a:noFill/>
          </p:spPr>
          <p:txBody>
            <a:bodyPr wrap="square" rtlCol="0">
              <a:spAutoFit/>
            </a:bodyPr>
            <a:lstStyle/>
            <a:p>
              <a:pPr algn="r"/>
              <a:r>
                <a:rPr kumimoji="1" lang="en-US" altLang="ja-JP" sz="1600" dirty="0"/>
                <a:t>Applied voltage</a:t>
              </a:r>
              <a:endParaRPr kumimoji="1" lang="ja-JP" altLang="en-US" sz="1600" dirty="0"/>
            </a:p>
          </p:txBody>
        </p:sp>
        <p:cxnSp>
          <p:nvCxnSpPr>
            <p:cNvPr id="222" name="直線コネクタ 221">
              <a:extLst>
                <a:ext uri="{FF2B5EF4-FFF2-40B4-BE49-F238E27FC236}">
                  <a16:creationId xmlns:a16="http://schemas.microsoft.com/office/drawing/2014/main" id="{6317C069-20DD-4B7A-9739-4CB82A597180}"/>
                </a:ext>
              </a:extLst>
            </p:cNvPr>
            <p:cNvCxnSpPr>
              <a:cxnSpLocks/>
            </p:cNvCxnSpPr>
            <p:nvPr/>
          </p:nvCxnSpPr>
          <p:spPr>
            <a:xfrm flipH="1">
              <a:off x="7782175" y="2260176"/>
              <a:ext cx="663520" cy="731665"/>
            </a:xfrm>
            <a:prstGeom prst="line">
              <a:avLst/>
            </a:prstGeom>
            <a:ln w="12700">
              <a:solidFill>
                <a:schemeClr val="bg1">
                  <a:lumMod val="75000"/>
                </a:schemeClr>
              </a:solidFill>
            </a:ln>
          </p:spPr>
          <p:style>
            <a:lnRef idx="3">
              <a:schemeClr val="accent6"/>
            </a:lnRef>
            <a:fillRef idx="0">
              <a:schemeClr val="accent6"/>
            </a:fillRef>
            <a:effectRef idx="2">
              <a:schemeClr val="accent6"/>
            </a:effectRef>
            <a:fontRef idx="minor">
              <a:schemeClr val="tx1"/>
            </a:fontRef>
          </p:style>
        </p:cxnSp>
        <mc:AlternateContent xmlns:mc="http://schemas.openxmlformats.org/markup-compatibility/2006" xmlns:a14="http://schemas.microsoft.com/office/drawing/2010/main">
          <mc:Choice Requires="a14">
            <p:sp>
              <p:nvSpPr>
                <p:cNvPr id="234" name="テキスト ボックス 233">
                  <a:extLst>
                    <a:ext uri="{FF2B5EF4-FFF2-40B4-BE49-F238E27FC236}">
                      <a16:creationId xmlns:a16="http://schemas.microsoft.com/office/drawing/2014/main" id="{04DE2C23-BA83-EEFC-8FE3-A10B0F35E11F}"/>
                    </a:ext>
                  </a:extLst>
                </p:cNvPr>
                <p:cNvSpPr txBox="1"/>
                <p:nvPr/>
              </p:nvSpPr>
              <p:spPr>
                <a:xfrm>
                  <a:off x="6338412" y="4414633"/>
                  <a:ext cx="2139074" cy="360483"/>
                </a:xfrm>
                <a:prstGeom prst="rect">
                  <a:avLst/>
                </a:prstGeom>
                <a:noFill/>
              </p:spPr>
              <p:txBody>
                <a:bodyPr wrap="square" rtlCol="0">
                  <a:spAutoFit/>
                </a:bodyPr>
                <a:lstStyle/>
                <a:p>
                  <a14:m>
                    <m:oMath xmlns:m="http://schemas.openxmlformats.org/officeDocument/2006/math">
                      <m:sSub>
                        <m:sSubPr>
                          <m:ctrlPr>
                            <a:rPr kumimoji="1" lang="en-US" altLang="ja-JP" sz="1600" b="0" i="1" smtClean="0">
                              <a:latin typeface="Cambria Math" panose="02040503050406030204" pitchFamily="18" charset="0"/>
                            </a:rPr>
                          </m:ctrlPr>
                        </m:sSubPr>
                        <m:e>
                          <m:r>
                            <a:rPr kumimoji="1" lang="en-US" altLang="ja-JP" sz="1600" b="0" i="1" smtClean="0">
                              <a:latin typeface="Cambria Math" panose="02040503050406030204" pitchFamily="18" charset="0"/>
                            </a:rPr>
                            <m:t>𝑡</m:t>
                          </m:r>
                        </m:e>
                        <m:sub>
                          <m:r>
                            <m:rPr>
                              <m:sty m:val="p"/>
                            </m:rPr>
                            <a:rPr kumimoji="1" lang="en-US" altLang="ja-JP" sz="1600" b="0" i="1" smtClean="0">
                              <a:latin typeface="Cambria Math" panose="02040503050406030204" pitchFamily="18" charset="0"/>
                            </a:rPr>
                            <m:t>sweep</m:t>
                          </m:r>
                        </m:sub>
                      </m:sSub>
                    </m:oMath>
                  </a14:m>
                  <a:r>
                    <a:rPr kumimoji="1" lang="en-US" altLang="ja-JP" sz="1600" dirty="0"/>
                    <a:t> = 1.4~2.9 </a:t>
                  </a:r>
                  <a:r>
                    <a:rPr kumimoji="1" lang="en-US" altLang="ja-JP" sz="1600" dirty="0" err="1"/>
                    <a:t>ms</a:t>
                  </a:r>
                  <a:endParaRPr kumimoji="1" lang="ja-JP" altLang="en-US" sz="1600" dirty="0"/>
                </a:p>
              </p:txBody>
            </p:sp>
          </mc:Choice>
          <mc:Fallback xmlns="">
            <p:sp>
              <p:nvSpPr>
                <p:cNvPr id="234" name="テキスト ボックス 233">
                  <a:extLst>
                    <a:ext uri="{FF2B5EF4-FFF2-40B4-BE49-F238E27FC236}">
                      <a16:creationId xmlns:a16="http://schemas.microsoft.com/office/drawing/2014/main" id="{04DE2C23-BA83-EEFC-8FE3-A10B0F35E11F}"/>
                    </a:ext>
                  </a:extLst>
                </p:cNvPr>
                <p:cNvSpPr txBox="1">
                  <a:spLocks noRot="1" noChangeAspect="1" noMove="1" noResize="1" noEditPoints="1" noAdjustHandles="1" noChangeArrowheads="1" noChangeShapeType="1" noTextEdit="1"/>
                </p:cNvSpPr>
                <p:nvPr/>
              </p:nvSpPr>
              <p:spPr>
                <a:xfrm>
                  <a:off x="6338412" y="4414633"/>
                  <a:ext cx="2139074" cy="360483"/>
                </a:xfrm>
                <a:prstGeom prst="rect">
                  <a:avLst/>
                </a:prstGeom>
                <a:blipFill>
                  <a:blip r:embed="rId7"/>
                  <a:stretch>
                    <a:fillRect t="-6780" b="-13559"/>
                  </a:stretch>
                </a:blipFill>
              </p:spPr>
              <p:txBody>
                <a:bodyPr/>
                <a:lstStyle/>
                <a:p>
                  <a:r>
                    <a:rPr lang="ja-JP" altLang="en-US">
                      <a:noFill/>
                    </a:rPr>
                    <a:t> </a:t>
                  </a:r>
                </a:p>
              </p:txBody>
            </p:sp>
          </mc:Fallback>
        </mc:AlternateContent>
        <p:cxnSp>
          <p:nvCxnSpPr>
            <p:cNvPr id="235" name="直線コネクタ 234">
              <a:extLst>
                <a:ext uri="{FF2B5EF4-FFF2-40B4-BE49-F238E27FC236}">
                  <a16:creationId xmlns:a16="http://schemas.microsoft.com/office/drawing/2014/main" id="{CFEF3266-EA25-98F1-3D51-8CAE16F08784}"/>
                </a:ext>
              </a:extLst>
            </p:cNvPr>
            <p:cNvCxnSpPr>
              <a:cxnSpLocks/>
            </p:cNvCxnSpPr>
            <p:nvPr/>
          </p:nvCxnSpPr>
          <p:spPr>
            <a:xfrm>
              <a:off x="6751725" y="4414633"/>
              <a:ext cx="1038458" cy="0"/>
            </a:xfrm>
            <a:prstGeom prst="line">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94" name="直線矢印コネクタ 93">
              <a:extLst>
                <a:ext uri="{FF2B5EF4-FFF2-40B4-BE49-F238E27FC236}">
                  <a16:creationId xmlns:a16="http://schemas.microsoft.com/office/drawing/2014/main" id="{2BE217E9-0B55-127C-AC40-68B89A6663FD}"/>
                </a:ext>
              </a:extLst>
            </p:cNvPr>
            <p:cNvCxnSpPr>
              <a:cxnSpLocks/>
            </p:cNvCxnSpPr>
            <p:nvPr/>
          </p:nvCxnSpPr>
          <p:spPr>
            <a:xfrm>
              <a:off x="8004810" y="2044486"/>
              <a:ext cx="0" cy="938525"/>
            </a:xfrm>
            <a:prstGeom prst="straightConnector1">
              <a:avLst/>
            </a:prstGeom>
            <a:ln w="19050">
              <a:solidFill>
                <a:schemeClr val="accent6"/>
              </a:solidFill>
              <a:tailEnd type="arrow"/>
            </a:ln>
          </p:spPr>
          <p:style>
            <a:lnRef idx="2">
              <a:schemeClr val="accent6"/>
            </a:lnRef>
            <a:fillRef idx="0">
              <a:schemeClr val="accent6"/>
            </a:fillRef>
            <a:effectRef idx="1">
              <a:schemeClr val="accent6"/>
            </a:effectRef>
            <a:fontRef idx="minor">
              <a:schemeClr val="tx1"/>
            </a:fontRef>
          </p:style>
        </p:cxnSp>
        <p:cxnSp>
          <p:nvCxnSpPr>
            <p:cNvPr id="99" name="直線コネクタ 98">
              <a:extLst>
                <a:ext uri="{FF2B5EF4-FFF2-40B4-BE49-F238E27FC236}">
                  <a16:creationId xmlns:a16="http://schemas.microsoft.com/office/drawing/2014/main" id="{696F5142-5D29-4051-DF62-DA49C4176582}"/>
                </a:ext>
              </a:extLst>
            </p:cNvPr>
            <p:cNvCxnSpPr>
              <a:cxnSpLocks/>
            </p:cNvCxnSpPr>
            <p:nvPr/>
          </p:nvCxnSpPr>
          <p:spPr>
            <a:xfrm>
              <a:off x="7724894" y="3057811"/>
              <a:ext cx="1516991" cy="0"/>
            </a:xfrm>
            <a:prstGeom prst="line">
              <a:avLst/>
            </a:prstGeom>
            <a:ln w="28575"/>
          </p:spPr>
          <p:style>
            <a:lnRef idx="3">
              <a:schemeClr val="accent6"/>
            </a:lnRef>
            <a:fillRef idx="0">
              <a:schemeClr val="accent6"/>
            </a:fillRef>
            <a:effectRef idx="2">
              <a:schemeClr val="accent6"/>
            </a:effectRef>
            <a:fontRef idx="minor">
              <a:schemeClr val="tx1"/>
            </a:fontRef>
          </p:style>
        </p:cxnSp>
        <p:cxnSp>
          <p:nvCxnSpPr>
            <p:cNvPr id="100" name="直線コネクタ 99">
              <a:extLst>
                <a:ext uri="{FF2B5EF4-FFF2-40B4-BE49-F238E27FC236}">
                  <a16:creationId xmlns:a16="http://schemas.microsoft.com/office/drawing/2014/main" id="{CAF50FB2-B547-4FE6-1CD1-C7546B527EDD}"/>
                </a:ext>
              </a:extLst>
            </p:cNvPr>
            <p:cNvCxnSpPr>
              <a:cxnSpLocks/>
            </p:cNvCxnSpPr>
            <p:nvPr/>
          </p:nvCxnSpPr>
          <p:spPr>
            <a:xfrm>
              <a:off x="7506572" y="3279954"/>
              <a:ext cx="1725002" cy="0"/>
            </a:xfrm>
            <a:prstGeom prst="line">
              <a:avLst/>
            </a:prstGeom>
            <a:ln w="28575"/>
          </p:spPr>
          <p:style>
            <a:lnRef idx="3">
              <a:schemeClr val="accent6"/>
            </a:lnRef>
            <a:fillRef idx="0">
              <a:schemeClr val="accent6"/>
            </a:fillRef>
            <a:effectRef idx="2">
              <a:schemeClr val="accent6"/>
            </a:effectRef>
            <a:fontRef idx="minor">
              <a:schemeClr val="tx1"/>
            </a:fontRef>
          </p:style>
        </p:cxnSp>
        <p:sp>
          <p:nvSpPr>
            <p:cNvPr id="110" name="テキスト ボックス 109">
              <a:extLst>
                <a:ext uri="{FF2B5EF4-FFF2-40B4-BE49-F238E27FC236}">
                  <a16:creationId xmlns:a16="http://schemas.microsoft.com/office/drawing/2014/main" id="{ACD678F0-6232-FF92-445E-FD89CC9A05AD}"/>
                </a:ext>
              </a:extLst>
            </p:cNvPr>
            <p:cNvSpPr txBox="1"/>
            <p:nvPr/>
          </p:nvSpPr>
          <p:spPr>
            <a:xfrm rot="5400000">
              <a:off x="8095607" y="2972330"/>
              <a:ext cx="341781" cy="369332"/>
            </a:xfrm>
            <a:prstGeom prst="rect">
              <a:avLst/>
            </a:prstGeom>
            <a:noFill/>
          </p:spPr>
          <p:txBody>
            <a:bodyPr wrap="square" rtlCol="0">
              <a:spAutoFit/>
            </a:bodyPr>
            <a:lstStyle/>
            <a:p>
              <a:pPr algn="r"/>
              <a:r>
                <a:rPr kumimoji="1" lang="en-US" altLang="ja-JP" dirty="0"/>
                <a:t>…</a:t>
              </a:r>
              <a:endParaRPr kumimoji="1" lang="ja-JP" altLang="en-US" dirty="0"/>
            </a:p>
          </p:txBody>
        </p:sp>
        <p:cxnSp>
          <p:nvCxnSpPr>
            <p:cNvPr id="112" name="直線コネクタ 111">
              <a:extLst>
                <a:ext uri="{FF2B5EF4-FFF2-40B4-BE49-F238E27FC236}">
                  <a16:creationId xmlns:a16="http://schemas.microsoft.com/office/drawing/2014/main" id="{DBA17F0A-84B3-C8EE-B4CF-07BE8640F590}"/>
                </a:ext>
              </a:extLst>
            </p:cNvPr>
            <p:cNvCxnSpPr>
              <a:cxnSpLocks/>
            </p:cNvCxnSpPr>
            <p:nvPr/>
          </p:nvCxnSpPr>
          <p:spPr>
            <a:xfrm>
              <a:off x="8759721" y="2934691"/>
              <a:ext cx="0" cy="457200"/>
            </a:xfrm>
            <a:prstGeom prst="line">
              <a:avLst/>
            </a:prstGeom>
            <a:ln w="57150">
              <a:solidFill>
                <a:schemeClr val="bg1"/>
              </a:solidFill>
            </a:ln>
          </p:spPr>
          <p:style>
            <a:lnRef idx="1">
              <a:schemeClr val="accent6"/>
            </a:lnRef>
            <a:fillRef idx="0">
              <a:schemeClr val="accent6"/>
            </a:fillRef>
            <a:effectRef idx="0">
              <a:schemeClr val="accent6"/>
            </a:effectRef>
            <a:fontRef idx="minor">
              <a:schemeClr val="tx1"/>
            </a:fontRef>
          </p:style>
        </p:cxnSp>
        <p:cxnSp>
          <p:nvCxnSpPr>
            <p:cNvPr id="90" name="直線矢印コネクタ 89">
              <a:extLst>
                <a:ext uri="{FF2B5EF4-FFF2-40B4-BE49-F238E27FC236}">
                  <a16:creationId xmlns:a16="http://schemas.microsoft.com/office/drawing/2014/main" id="{91FB7C51-2656-FD8D-FE3D-6B23DB3BD85B}"/>
                </a:ext>
              </a:extLst>
            </p:cNvPr>
            <p:cNvCxnSpPr>
              <a:cxnSpLocks/>
            </p:cNvCxnSpPr>
            <p:nvPr/>
          </p:nvCxnSpPr>
          <p:spPr>
            <a:xfrm>
              <a:off x="8759721" y="2044486"/>
              <a:ext cx="0" cy="2099571"/>
            </a:xfrm>
            <a:prstGeom prst="straightConnector1">
              <a:avLst/>
            </a:prstGeom>
            <a:ln w="19050">
              <a:solidFill>
                <a:schemeClr val="accent2"/>
              </a:solidFill>
              <a:tailEnd type="arrow"/>
            </a:ln>
          </p:spPr>
          <p:style>
            <a:lnRef idx="2">
              <a:schemeClr val="accent6"/>
            </a:lnRef>
            <a:fillRef idx="0">
              <a:schemeClr val="accent6"/>
            </a:fillRef>
            <a:effectRef idx="1">
              <a:schemeClr val="accent6"/>
            </a:effectRef>
            <a:fontRef idx="minor">
              <a:schemeClr val="tx1"/>
            </a:fontRef>
          </p:style>
        </p:cxnSp>
        <p:grpSp>
          <p:nvGrpSpPr>
            <p:cNvPr id="92" name="グループ化 91">
              <a:extLst>
                <a:ext uri="{FF2B5EF4-FFF2-40B4-BE49-F238E27FC236}">
                  <a16:creationId xmlns:a16="http://schemas.microsoft.com/office/drawing/2014/main" id="{1D7A749E-0821-7DFC-74CE-68C823001D18}"/>
                </a:ext>
              </a:extLst>
            </p:cNvPr>
            <p:cNvGrpSpPr/>
            <p:nvPr/>
          </p:nvGrpSpPr>
          <p:grpSpPr>
            <a:xfrm>
              <a:off x="7488486" y="1217871"/>
              <a:ext cx="1753400" cy="830892"/>
              <a:chOff x="10838862" y="1910793"/>
              <a:chExt cx="2957257" cy="1401370"/>
            </a:xfrm>
          </p:grpSpPr>
          <p:sp>
            <p:nvSpPr>
              <p:cNvPr id="4" name="正方形/長方形 3">
                <a:extLst>
                  <a:ext uri="{FF2B5EF4-FFF2-40B4-BE49-F238E27FC236}">
                    <a16:creationId xmlns:a16="http://schemas.microsoft.com/office/drawing/2014/main" id="{397C3A90-BFDC-35DC-900F-65998CAD0239}"/>
                  </a:ext>
                </a:extLst>
              </p:cNvPr>
              <p:cNvSpPr/>
              <p:nvPr/>
            </p:nvSpPr>
            <p:spPr>
              <a:xfrm>
                <a:off x="11155986" y="2184220"/>
                <a:ext cx="2017218" cy="24565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a:p>
            </p:txBody>
          </p:sp>
          <p:sp>
            <p:nvSpPr>
              <p:cNvPr id="5" name="正方形/長方形 4">
                <a:extLst>
                  <a:ext uri="{FF2B5EF4-FFF2-40B4-BE49-F238E27FC236}">
                    <a16:creationId xmlns:a16="http://schemas.microsoft.com/office/drawing/2014/main" id="{6B8CB4E4-D243-D779-B552-83770CBDE68F}"/>
                  </a:ext>
                </a:extLst>
              </p:cNvPr>
              <p:cNvSpPr/>
              <p:nvPr/>
            </p:nvSpPr>
            <p:spPr>
              <a:xfrm>
                <a:off x="11200614" y="2739024"/>
                <a:ext cx="1972589" cy="24565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a:p>
            </p:txBody>
          </p:sp>
          <p:sp>
            <p:nvSpPr>
              <p:cNvPr id="6" name="正方形/長方形 5">
                <a:extLst>
                  <a:ext uri="{FF2B5EF4-FFF2-40B4-BE49-F238E27FC236}">
                    <a16:creationId xmlns:a16="http://schemas.microsoft.com/office/drawing/2014/main" id="{BFBAD3BB-B2F5-DF22-769D-B718FECABDAB}"/>
                  </a:ext>
                </a:extLst>
              </p:cNvPr>
              <p:cNvSpPr/>
              <p:nvPr/>
            </p:nvSpPr>
            <p:spPr>
              <a:xfrm>
                <a:off x="12803333" y="1942779"/>
                <a:ext cx="369870" cy="1345914"/>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dirty="0"/>
              </a:p>
            </p:txBody>
          </p:sp>
          <p:sp>
            <p:nvSpPr>
              <p:cNvPr id="7" name="正方形/長方形 6">
                <a:extLst>
                  <a:ext uri="{FF2B5EF4-FFF2-40B4-BE49-F238E27FC236}">
                    <a16:creationId xmlns:a16="http://schemas.microsoft.com/office/drawing/2014/main" id="{790714C7-6D7D-1645-E89F-FAAC89A53CC7}"/>
                  </a:ext>
                </a:extLst>
              </p:cNvPr>
              <p:cNvSpPr/>
              <p:nvPr/>
            </p:nvSpPr>
            <p:spPr>
              <a:xfrm>
                <a:off x="11510620" y="1942779"/>
                <a:ext cx="369870" cy="1345914"/>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a:p>
            </p:txBody>
          </p:sp>
          <p:sp>
            <p:nvSpPr>
              <p:cNvPr id="16" name="二等辺三角形 15">
                <a:extLst>
                  <a:ext uri="{FF2B5EF4-FFF2-40B4-BE49-F238E27FC236}">
                    <a16:creationId xmlns:a16="http://schemas.microsoft.com/office/drawing/2014/main" id="{4D60B929-AC6F-4743-82F8-ED47C2E90047}"/>
                  </a:ext>
                </a:extLst>
              </p:cNvPr>
              <p:cNvSpPr/>
              <p:nvPr/>
            </p:nvSpPr>
            <p:spPr>
              <a:xfrm rot="5400000">
                <a:off x="13404803" y="2369269"/>
                <a:ext cx="321326" cy="461306"/>
              </a:xfrm>
              <a:prstGeom prst="triangle">
                <a:avLst/>
              </a:prstGeom>
              <a:solidFill>
                <a:schemeClr val="bg1">
                  <a:lumMod val="85000"/>
                </a:schemeClr>
              </a:solidFill>
              <a:effectLst>
                <a:innerShdw blurRad="63500" dist="50800" dir="16200000">
                  <a:prstClr val="black">
                    <a:alpha val="5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17" name="グループ化 16">
                <a:extLst>
                  <a:ext uri="{FF2B5EF4-FFF2-40B4-BE49-F238E27FC236}">
                    <a16:creationId xmlns:a16="http://schemas.microsoft.com/office/drawing/2014/main" id="{236BFAF3-9F7B-46EC-229E-A00B41D3A247}"/>
                  </a:ext>
                </a:extLst>
              </p:cNvPr>
              <p:cNvGrpSpPr/>
              <p:nvPr/>
            </p:nvGrpSpPr>
            <p:grpSpPr>
              <a:xfrm>
                <a:off x="10838862" y="1910793"/>
                <a:ext cx="487230" cy="1401370"/>
                <a:chOff x="367568" y="1002002"/>
                <a:chExt cx="553563" cy="1763096"/>
              </a:xfrm>
              <a:solidFill>
                <a:schemeClr val="bg1"/>
              </a:solidFill>
            </p:grpSpPr>
            <p:sp>
              <p:nvSpPr>
                <p:cNvPr id="18" name="小波 17">
                  <a:extLst>
                    <a:ext uri="{FF2B5EF4-FFF2-40B4-BE49-F238E27FC236}">
                      <a16:creationId xmlns:a16="http://schemas.microsoft.com/office/drawing/2014/main" id="{C59EF635-4472-6C77-BE23-DDB0E36588C0}"/>
                    </a:ext>
                  </a:extLst>
                </p:cNvPr>
                <p:cNvSpPr/>
                <p:nvPr/>
              </p:nvSpPr>
              <p:spPr>
                <a:xfrm rot="5400000">
                  <a:off x="203576" y="1165994"/>
                  <a:ext cx="881548" cy="553563"/>
                </a:xfrm>
                <a:prstGeom prst="doubleWave">
                  <a:avLst>
                    <a:gd name="adj1" fmla="val 12500"/>
                    <a:gd name="adj2" fmla="val 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小波 18">
                  <a:extLst>
                    <a:ext uri="{FF2B5EF4-FFF2-40B4-BE49-F238E27FC236}">
                      <a16:creationId xmlns:a16="http://schemas.microsoft.com/office/drawing/2014/main" id="{893DD873-F2B3-EB58-E8A0-71332C4BAF63}"/>
                    </a:ext>
                  </a:extLst>
                </p:cNvPr>
                <p:cNvSpPr/>
                <p:nvPr/>
              </p:nvSpPr>
              <p:spPr>
                <a:xfrm rot="5400000">
                  <a:off x="203576" y="2047542"/>
                  <a:ext cx="881548" cy="553563"/>
                </a:xfrm>
                <a:prstGeom prst="doubleWave">
                  <a:avLst>
                    <a:gd name="adj1" fmla="val 12500"/>
                    <a:gd name="adj2" fmla="val 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0" name="グループ化 19">
                <a:extLst>
                  <a:ext uri="{FF2B5EF4-FFF2-40B4-BE49-F238E27FC236}">
                    <a16:creationId xmlns:a16="http://schemas.microsoft.com/office/drawing/2014/main" id="{24A7B3CA-663F-B7D6-C96D-E8664A72292B}"/>
                  </a:ext>
                </a:extLst>
              </p:cNvPr>
              <p:cNvGrpSpPr/>
              <p:nvPr/>
            </p:nvGrpSpPr>
            <p:grpSpPr>
              <a:xfrm rot="5400000" flipH="1">
                <a:off x="11087843" y="2374121"/>
                <a:ext cx="351020" cy="125479"/>
                <a:chOff x="1771063" y="2995559"/>
                <a:chExt cx="5768899" cy="1441501"/>
              </a:xfrm>
            </p:grpSpPr>
            <p:sp>
              <p:nvSpPr>
                <p:cNvPr id="21" name="フリーフォーム: 図形 20">
                  <a:extLst>
                    <a:ext uri="{FF2B5EF4-FFF2-40B4-BE49-F238E27FC236}">
                      <a16:creationId xmlns:a16="http://schemas.microsoft.com/office/drawing/2014/main" id="{7B0C616C-EBA2-AAB0-D6CC-7F7F41DC25BD}"/>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22" name="フリーフォーム: 図形 21">
                  <a:extLst>
                    <a:ext uri="{FF2B5EF4-FFF2-40B4-BE49-F238E27FC236}">
                      <a16:creationId xmlns:a16="http://schemas.microsoft.com/office/drawing/2014/main" id="{F3FBB2CA-31BB-BD68-80D6-BAC035C05529}"/>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23" name="グループ化 22">
                <a:extLst>
                  <a:ext uri="{FF2B5EF4-FFF2-40B4-BE49-F238E27FC236}">
                    <a16:creationId xmlns:a16="http://schemas.microsoft.com/office/drawing/2014/main" id="{72B4F238-CF04-4A3E-6AB9-1D088408AEF2}"/>
                  </a:ext>
                </a:extLst>
              </p:cNvPr>
              <p:cNvGrpSpPr/>
              <p:nvPr/>
            </p:nvGrpSpPr>
            <p:grpSpPr>
              <a:xfrm rot="5400000" flipH="1">
                <a:off x="11087843" y="2023563"/>
                <a:ext cx="351020" cy="125479"/>
                <a:chOff x="1771063" y="2995559"/>
                <a:chExt cx="5768899" cy="1441501"/>
              </a:xfrm>
            </p:grpSpPr>
            <p:sp>
              <p:nvSpPr>
                <p:cNvPr id="24" name="フリーフォーム: 図形 23">
                  <a:extLst>
                    <a:ext uri="{FF2B5EF4-FFF2-40B4-BE49-F238E27FC236}">
                      <a16:creationId xmlns:a16="http://schemas.microsoft.com/office/drawing/2014/main" id="{F74A5371-1A7E-35E1-6F22-8742CD148E7F}"/>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25" name="フリーフォーム: 図形 24">
                  <a:extLst>
                    <a:ext uri="{FF2B5EF4-FFF2-40B4-BE49-F238E27FC236}">
                      <a16:creationId xmlns:a16="http://schemas.microsoft.com/office/drawing/2014/main" id="{94FC4A11-8CBB-F7DC-970F-66ABBCDFCC03}"/>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26" name="グループ化 25">
                <a:extLst>
                  <a:ext uri="{FF2B5EF4-FFF2-40B4-BE49-F238E27FC236}">
                    <a16:creationId xmlns:a16="http://schemas.microsoft.com/office/drawing/2014/main" id="{42DD6F41-9B5F-05D0-F0C7-67B1C0811313}"/>
                  </a:ext>
                </a:extLst>
              </p:cNvPr>
              <p:cNvGrpSpPr/>
              <p:nvPr/>
            </p:nvGrpSpPr>
            <p:grpSpPr>
              <a:xfrm rot="5400000" flipH="1">
                <a:off x="11087843" y="2723817"/>
                <a:ext cx="351020" cy="125479"/>
                <a:chOff x="1771063" y="2995559"/>
                <a:chExt cx="5768899" cy="1441501"/>
              </a:xfrm>
            </p:grpSpPr>
            <p:sp>
              <p:nvSpPr>
                <p:cNvPr id="27" name="フリーフォーム: 図形 26">
                  <a:extLst>
                    <a:ext uri="{FF2B5EF4-FFF2-40B4-BE49-F238E27FC236}">
                      <a16:creationId xmlns:a16="http://schemas.microsoft.com/office/drawing/2014/main" id="{A9912AD0-12C7-926D-CF22-7C7E1963F58F}"/>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28" name="フリーフォーム: 図形 27">
                  <a:extLst>
                    <a:ext uri="{FF2B5EF4-FFF2-40B4-BE49-F238E27FC236}">
                      <a16:creationId xmlns:a16="http://schemas.microsoft.com/office/drawing/2014/main" id="{FDFD1D7C-1BAE-E96D-3D9D-D33534669F8E}"/>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29" name="グループ化 28">
                <a:extLst>
                  <a:ext uri="{FF2B5EF4-FFF2-40B4-BE49-F238E27FC236}">
                    <a16:creationId xmlns:a16="http://schemas.microsoft.com/office/drawing/2014/main" id="{5C8A8417-FACB-8F07-2886-6BA359279D6E}"/>
                  </a:ext>
                </a:extLst>
              </p:cNvPr>
              <p:cNvGrpSpPr/>
              <p:nvPr/>
            </p:nvGrpSpPr>
            <p:grpSpPr>
              <a:xfrm rot="5400000" flipH="1">
                <a:off x="11087843" y="3073913"/>
                <a:ext cx="351020" cy="125479"/>
                <a:chOff x="1771063" y="2995559"/>
                <a:chExt cx="5768899" cy="1441501"/>
              </a:xfrm>
            </p:grpSpPr>
            <p:sp>
              <p:nvSpPr>
                <p:cNvPr id="30" name="フリーフォーム: 図形 29">
                  <a:extLst>
                    <a:ext uri="{FF2B5EF4-FFF2-40B4-BE49-F238E27FC236}">
                      <a16:creationId xmlns:a16="http://schemas.microsoft.com/office/drawing/2014/main" id="{B32362AD-0BED-796C-1CD0-CCA0EA9AE937}"/>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31" name="フリーフォーム: 図形 30">
                  <a:extLst>
                    <a:ext uri="{FF2B5EF4-FFF2-40B4-BE49-F238E27FC236}">
                      <a16:creationId xmlns:a16="http://schemas.microsoft.com/office/drawing/2014/main" id="{ADCF96DF-E4A7-F3B3-C368-2C7C39335CA1}"/>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32" name="グループ化 31">
                <a:extLst>
                  <a:ext uri="{FF2B5EF4-FFF2-40B4-BE49-F238E27FC236}">
                    <a16:creationId xmlns:a16="http://schemas.microsoft.com/office/drawing/2014/main" id="{41CC776A-EA9E-9BCF-39A8-F4D01F826AE9}"/>
                  </a:ext>
                </a:extLst>
              </p:cNvPr>
              <p:cNvGrpSpPr/>
              <p:nvPr/>
            </p:nvGrpSpPr>
            <p:grpSpPr>
              <a:xfrm rot="5400000" flipH="1">
                <a:off x="11025433" y="2374121"/>
                <a:ext cx="351020" cy="125479"/>
                <a:chOff x="1771063" y="2995559"/>
                <a:chExt cx="5768899" cy="1441501"/>
              </a:xfrm>
            </p:grpSpPr>
            <p:sp>
              <p:nvSpPr>
                <p:cNvPr id="33" name="フリーフォーム: 図形 32">
                  <a:extLst>
                    <a:ext uri="{FF2B5EF4-FFF2-40B4-BE49-F238E27FC236}">
                      <a16:creationId xmlns:a16="http://schemas.microsoft.com/office/drawing/2014/main" id="{F52D23FA-D441-0EBA-752B-3D510A7EC592}"/>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34" name="フリーフォーム: 図形 33">
                  <a:extLst>
                    <a:ext uri="{FF2B5EF4-FFF2-40B4-BE49-F238E27FC236}">
                      <a16:creationId xmlns:a16="http://schemas.microsoft.com/office/drawing/2014/main" id="{BE690E31-0C66-BB31-D952-320B09EDCA05}"/>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35" name="グループ化 34">
                <a:extLst>
                  <a:ext uri="{FF2B5EF4-FFF2-40B4-BE49-F238E27FC236}">
                    <a16:creationId xmlns:a16="http://schemas.microsoft.com/office/drawing/2014/main" id="{C2C248AB-6425-0ADB-7316-4D9200FF5332}"/>
                  </a:ext>
                </a:extLst>
              </p:cNvPr>
              <p:cNvGrpSpPr/>
              <p:nvPr/>
            </p:nvGrpSpPr>
            <p:grpSpPr>
              <a:xfrm rot="5400000" flipH="1">
                <a:off x="11025433" y="2023563"/>
                <a:ext cx="351020" cy="125479"/>
                <a:chOff x="1771063" y="2995559"/>
                <a:chExt cx="5768899" cy="1441501"/>
              </a:xfrm>
            </p:grpSpPr>
            <p:sp>
              <p:nvSpPr>
                <p:cNvPr id="36" name="フリーフォーム: 図形 35">
                  <a:extLst>
                    <a:ext uri="{FF2B5EF4-FFF2-40B4-BE49-F238E27FC236}">
                      <a16:creationId xmlns:a16="http://schemas.microsoft.com/office/drawing/2014/main" id="{7B64D750-9AAA-7B16-2EE7-A073FE164493}"/>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47" name="フリーフォーム: 図形 46">
                  <a:extLst>
                    <a:ext uri="{FF2B5EF4-FFF2-40B4-BE49-F238E27FC236}">
                      <a16:creationId xmlns:a16="http://schemas.microsoft.com/office/drawing/2014/main" id="{69018B69-44FC-06CD-5E91-294ED8C9A0CD}"/>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49" name="グループ化 48">
                <a:extLst>
                  <a:ext uri="{FF2B5EF4-FFF2-40B4-BE49-F238E27FC236}">
                    <a16:creationId xmlns:a16="http://schemas.microsoft.com/office/drawing/2014/main" id="{BD0FEC03-76BB-1A0D-4B17-2B783E4EE1BD}"/>
                  </a:ext>
                </a:extLst>
              </p:cNvPr>
              <p:cNvGrpSpPr/>
              <p:nvPr/>
            </p:nvGrpSpPr>
            <p:grpSpPr>
              <a:xfrm rot="5400000" flipH="1">
                <a:off x="11025433" y="2723817"/>
                <a:ext cx="351020" cy="125479"/>
                <a:chOff x="1771063" y="2995559"/>
                <a:chExt cx="5768899" cy="1441501"/>
              </a:xfrm>
            </p:grpSpPr>
            <p:sp>
              <p:nvSpPr>
                <p:cNvPr id="50" name="フリーフォーム: 図形 49">
                  <a:extLst>
                    <a:ext uri="{FF2B5EF4-FFF2-40B4-BE49-F238E27FC236}">
                      <a16:creationId xmlns:a16="http://schemas.microsoft.com/office/drawing/2014/main" id="{A5D6EB61-99BE-D5CC-FE3F-1B29477CA158}"/>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51" name="フリーフォーム: 図形 50">
                  <a:extLst>
                    <a:ext uri="{FF2B5EF4-FFF2-40B4-BE49-F238E27FC236}">
                      <a16:creationId xmlns:a16="http://schemas.microsoft.com/office/drawing/2014/main" id="{A7641360-5C5B-F891-9227-17C19E3C4EF1}"/>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nvGrpSpPr>
              <p:cNvPr id="56" name="グループ化 55">
                <a:extLst>
                  <a:ext uri="{FF2B5EF4-FFF2-40B4-BE49-F238E27FC236}">
                    <a16:creationId xmlns:a16="http://schemas.microsoft.com/office/drawing/2014/main" id="{21BBD720-54F8-BA30-7C17-EE882F20D34C}"/>
                  </a:ext>
                </a:extLst>
              </p:cNvPr>
              <p:cNvGrpSpPr/>
              <p:nvPr/>
            </p:nvGrpSpPr>
            <p:grpSpPr>
              <a:xfrm rot="5400000" flipH="1">
                <a:off x="11025433" y="3073913"/>
                <a:ext cx="351020" cy="125479"/>
                <a:chOff x="1771063" y="2995559"/>
                <a:chExt cx="5768899" cy="1441501"/>
              </a:xfrm>
            </p:grpSpPr>
            <p:sp>
              <p:nvSpPr>
                <p:cNvPr id="57" name="フリーフォーム: 図形 56">
                  <a:extLst>
                    <a:ext uri="{FF2B5EF4-FFF2-40B4-BE49-F238E27FC236}">
                      <a16:creationId xmlns:a16="http://schemas.microsoft.com/office/drawing/2014/main" id="{9FABDC0E-42EB-E264-AF2F-BFEEF32EBE5D}"/>
                    </a:ext>
                  </a:extLst>
                </p:cNvPr>
                <p:cNvSpPr/>
                <p:nvPr/>
              </p:nvSpPr>
              <p:spPr>
                <a:xfrm flipH="1">
                  <a:off x="1771063" y="3713434"/>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75" name="フリーフォーム: 図形 74">
                  <a:extLst>
                    <a:ext uri="{FF2B5EF4-FFF2-40B4-BE49-F238E27FC236}">
                      <a16:creationId xmlns:a16="http://schemas.microsoft.com/office/drawing/2014/main" id="{02A2156E-F5D8-C04A-1A74-CD3CEDA60EE4}"/>
                    </a:ext>
                  </a:extLst>
                </p:cNvPr>
                <p:cNvSpPr/>
                <p:nvPr/>
              </p:nvSpPr>
              <p:spPr>
                <a:xfrm flipH="1" flipV="1">
                  <a:off x="4652037" y="2995559"/>
                  <a:ext cx="2887925" cy="723626"/>
                </a:xfrm>
                <a:custGeom>
                  <a:avLst/>
                  <a:gdLst>
                    <a:gd name="connsiteX0" fmla="*/ 0 w 2887925"/>
                    <a:gd name="connsiteY0" fmla="*/ 3289 h 723626"/>
                    <a:gd name="connsiteX1" fmla="*/ 1450541 w 2887925"/>
                    <a:gd name="connsiteY1" fmla="*/ 723626 h 723626"/>
                    <a:gd name="connsiteX2" fmla="*/ 2887925 w 2887925"/>
                    <a:gd name="connsiteY2" fmla="*/ 0 h 723626"/>
                  </a:gdLst>
                  <a:ahLst/>
                  <a:cxnLst>
                    <a:cxn ang="0">
                      <a:pos x="connsiteX0" y="connsiteY0"/>
                    </a:cxn>
                    <a:cxn ang="0">
                      <a:pos x="connsiteX1" y="connsiteY1"/>
                    </a:cxn>
                    <a:cxn ang="0">
                      <a:pos x="connsiteX2" y="connsiteY2"/>
                    </a:cxn>
                  </a:cxnLst>
                  <a:rect l="l" t="t" r="r" b="b"/>
                  <a:pathLst>
                    <a:path w="2887925" h="723626">
                      <a:moveTo>
                        <a:pt x="0" y="3289"/>
                      </a:moveTo>
                      <a:cubicBezTo>
                        <a:pt x="484610" y="363731"/>
                        <a:pt x="969220" y="724174"/>
                        <a:pt x="1450541" y="723626"/>
                      </a:cubicBezTo>
                      <a:cubicBezTo>
                        <a:pt x="1931862" y="723078"/>
                        <a:pt x="2409893" y="361539"/>
                        <a:pt x="288792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grpSp>
        </p:grpSp>
        <p:sp>
          <p:nvSpPr>
            <p:cNvPr id="9" name="楕円 8">
              <a:extLst>
                <a:ext uri="{FF2B5EF4-FFF2-40B4-BE49-F238E27FC236}">
                  <a16:creationId xmlns:a16="http://schemas.microsoft.com/office/drawing/2014/main" id="{726AF422-F687-481C-DD30-2C09404A3D8E}"/>
                </a:ext>
              </a:extLst>
            </p:cNvPr>
            <p:cNvSpPr/>
            <p:nvPr/>
          </p:nvSpPr>
          <p:spPr>
            <a:xfrm>
              <a:off x="8876635" y="1587298"/>
              <a:ext cx="45719" cy="46169"/>
            </a:xfrm>
            <a:prstGeom prst="ellipse">
              <a:avLst/>
            </a:prstGeom>
            <a:solidFill>
              <a:srgbClr val="FF000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p>
          </p:txBody>
        </p:sp>
        <p:sp>
          <p:nvSpPr>
            <p:cNvPr id="10" name="楕円 9">
              <a:extLst>
                <a:ext uri="{FF2B5EF4-FFF2-40B4-BE49-F238E27FC236}">
                  <a16:creationId xmlns:a16="http://schemas.microsoft.com/office/drawing/2014/main" id="{77E54866-D212-0559-0327-98AA5BCAB82F}"/>
                </a:ext>
              </a:extLst>
            </p:cNvPr>
            <p:cNvSpPr/>
            <p:nvPr/>
          </p:nvSpPr>
          <p:spPr>
            <a:xfrm>
              <a:off x="8932954" y="1587298"/>
              <a:ext cx="45719" cy="46169"/>
            </a:xfrm>
            <a:prstGeom prst="ellipse">
              <a:avLst/>
            </a:prstGeom>
            <a:solidFill>
              <a:srgbClr val="FF000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p>
          </p:txBody>
        </p:sp>
        <p:sp>
          <p:nvSpPr>
            <p:cNvPr id="8" name="楕円 7">
              <a:extLst>
                <a:ext uri="{FF2B5EF4-FFF2-40B4-BE49-F238E27FC236}">
                  <a16:creationId xmlns:a16="http://schemas.microsoft.com/office/drawing/2014/main" id="{68EF742E-46C4-3E2D-DAE9-A1507BD98E40}"/>
                </a:ext>
              </a:extLst>
            </p:cNvPr>
            <p:cNvSpPr/>
            <p:nvPr/>
          </p:nvSpPr>
          <p:spPr>
            <a:xfrm>
              <a:off x="8360113" y="1575431"/>
              <a:ext cx="286733" cy="88686"/>
            </a:xfrm>
            <a:custGeom>
              <a:avLst/>
              <a:gdLst>
                <a:gd name="connsiteX0" fmla="*/ 0 w 322452"/>
                <a:gd name="connsiteY0" fmla="*/ 44343 h 88686"/>
                <a:gd name="connsiteX1" fmla="*/ 161226 w 322452"/>
                <a:gd name="connsiteY1" fmla="*/ 0 h 88686"/>
                <a:gd name="connsiteX2" fmla="*/ 322452 w 322452"/>
                <a:gd name="connsiteY2" fmla="*/ 44343 h 88686"/>
                <a:gd name="connsiteX3" fmla="*/ 161226 w 322452"/>
                <a:gd name="connsiteY3" fmla="*/ 88686 h 88686"/>
                <a:gd name="connsiteX4" fmla="*/ 0 w 322452"/>
                <a:gd name="connsiteY4" fmla="*/ 44343 h 88686"/>
                <a:gd name="connsiteX0" fmla="*/ 0 w 381984"/>
                <a:gd name="connsiteY0" fmla="*/ 44343 h 88686"/>
                <a:gd name="connsiteX1" fmla="*/ 220758 w 381984"/>
                <a:gd name="connsiteY1" fmla="*/ 0 h 88686"/>
                <a:gd name="connsiteX2" fmla="*/ 381984 w 381984"/>
                <a:gd name="connsiteY2" fmla="*/ 44343 h 88686"/>
                <a:gd name="connsiteX3" fmla="*/ 220758 w 381984"/>
                <a:gd name="connsiteY3" fmla="*/ 88686 h 88686"/>
                <a:gd name="connsiteX4" fmla="*/ 0 w 381984"/>
                <a:gd name="connsiteY4" fmla="*/ 44343 h 88686"/>
                <a:gd name="connsiteX0" fmla="*/ 0 w 381984"/>
                <a:gd name="connsiteY0" fmla="*/ 44343 h 88686"/>
                <a:gd name="connsiteX1" fmla="*/ 220758 w 381984"/>
                <a:gd name="connsiteY1" fmla="*/ 0 h 88686"/>
                <a:gd name="connsiteX2" fmla="*/ 381984 w 381984"/>
                <a:gd name="connsiteY2" fmla="*/ 44343 h 88686"/>
                <a:gd name="connsiteX3" fmla="*/ 220758 w 381984"/>
                <a:gd name="connsiteY3" fmla="*/ 88686 h 88686"/>
                <a:gd name="connsiteX4" fmla="*/ 0 w 381984"/>
                <a:gd name="connsiteY4" fmla="*/ 44343 h 88686"/>
                <a:gd name="connsiteX0" fmla="*/ 0 w 348646"/>
                <a:gd name="connsiteY0" fmla="*/ 44349 h 88696"/>
                <a:gd name="connsiteX1" fmla="*/ 220758 w 348646"/>
                <a:gd name="connsiteY1" fmla="*/ 6 h 88696"/>
                <a:gd name="connsiteX2" fmla="*/ 348646 w 348646"/>
                <a:gd name="connsiteY2" fmla="*/ 41968 h 88696"/>
                <a:gd name="connsiteX3" fmla="*/ 220758 w 348646"/>
                <a:gd name="connsiteY3" fmla="*/ 88692 h 88696"/>
                <a:gd name="connsiteX4" fmla="*/ 0 w 348646"/>
                <a:gd name="connsiteY4" fmla="*/ 44349 h 88696"/>
                <a:gd name="connsiteX0" fmla="*/ 0 w 286733"/>
                <a:gd name="connsiteY0" fmla="*/ 44343 h 88686"/>
                <a:gd name="connsiteX1" fmla="*/ 220758 w 286733"/>
                <a:gd name="connsiteY1" fmla="*/ 0 h 88686"/>
                <a:gd name="connsiteX2" fmla="*/ 286733 w 286733"/>
                <a:gd name="connsiteY2" fmla="*/ 44343 h 88686"/>
                <a:gd name="connsiteX3" fmla="*/ 220758 w 286733"/>
                <a:gd name="connsiteY3" fmla="*/ 88686 h 88686"/>
                <a:gd name="connsiteX4" fmla="*/ 0 w 286733"/>
                <a:gd name="connsiteY4" fmla="*/ 44343 h 88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33" h="88686">
                  <a:moveTo>
                    <a:pt x="0" y="44343"/>
                  </a:moveTo>
                  <a:cubicBezTo>
                    <a:pt x="0" y="24616"/>
                    <a:pt x="172969" y="0"/>
                    <a:pt x="220758" y="0"/>
                  </a:cubicBezTo>
                  <a:cubicBezTo>
                    <a:pt x="268547" y="0"/>
                    <a:pt x="286733" y="19853"/>
                    <a:pt x="286733" y="44343"/>
                  </a:cubicBezTo>
                  <a:cubicBezTo>
                    <a:pt x="286733" y="68833"/>
                    <a:pt x="268547" y="88686"/>
                    <a:pt x="220758" y="88686"/>
                  </a:cubicBezTo>
                  <a:cubicBezTo>
                    <a:pt x="172969" y="88686"/>
                    <a:pt x="0" y="64070"/>
                    <a:pt x="0" y="44343"/>
                  </a:cubicBezTo>
                  <a:close/>
                </a:path>
              </a:pathLst>
            </a:custGeom>
            <a:gradFill flip="none" rotWithShape="1">
              <a:gsLst>
                <a:gs pos="0">
                  <a:srgbClr val="FF0000"/>
                </a:gs>
                <a:gs pos="48000">
                  <a:srgbClr val="FF0000"/>
                </a:gs>
                <a:gs pos="100000">
                  <a:schemeClr val="accent3">
                    <a:lumMod val="20000"/>
                    <a:lumOff val="80000"/>
                  </a:schemeClr>
                </a:gs>
              </a:gsLst>
              <a:path path="circle">
                <a:fillToRect l="50000" t="50000" r="50000" b="50000"/>
              </a:path>
              <a:tileRect/>
            </a:gra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dirty="0"/>
            </a:p>
          </p:txBody>
        </p:sp>
        <p:pic>
          <p:nvPicPr>
            <p:cNvPr id="63" name="図 62">
              <a:extLst>
                <a:ext uri="{FF2B5EF4-FFF2-40B4-BE49-F238E27FC236}">
                  <a16:creationId xmlns:a16="http://schemas.microsoft.com/office/drawing/2014/main" id="{538701B3-4BEC-033E-887A-DE9FC2F64EAE}"/>
                </a:ext>
              </a:extLst>
            </p:cNvPr>
            <p:cNvPicPr>
              <a:picLocks noChangeAspect="1"/>
            </p:cNvPicPr>
            <p:nvPr/>
          </p:nvPicPr>
          <p:blipFill>
            <a:blip r:embed="rId5"/>
            <a:stretch>
              <a:fillRect/>
            </a:stretch>
          </p:blipFill>
          <p:spPr>
            <a:xfrm>
              <a:off x="6073759" y="2341406"/>
              <a:ext cx="353626" cy="414794"/>
            </a:xfrm>
            <a:prstGeom prst="rect">
              <a:avLst/>
            </a:prstGeom>
          </p:spPr>
        </p:pic>
        <p:pic>
          <p:nvPicPr>
            <p:cNvPr id="64" name="図 63">
              <a:extLst>
                <a:ext uri="{FF2B5EF4-FFF2-40B4-BE49-F238E27FC236}">
                  <a16:creationId xmlns:a16="http://schemas.microsoft.com/office/drawing/2014/main" id="{29D664BC-0D5B-84F7-5450-14572F8F465E}"/>
                </a:ext>
              </a:extLst>
            </p:cNvPr>
            <p:cNvPicPr>
              <a:picLocks noChangeAspect="1"/>
            </p:cNvPicPr>
            <p:nvPr/>
          </p:nvPicPr>
          <p:blipFill>
            <a:blip r:embed="rId5"/>
            <a:stretch>
              <a:fillRect/>
            </a:stretch>
          </p:blipFill>
          <p:spPr>
            <a:xfrm>
              <a:off x="8003882" y="2341406"/>
              <a:ext cx="353626" cy="414794"/>
            </a:xfrm>
            <a:prstGeom prst="rect">
              <a:avLst/>
            </a:prstGeom>
          </p:spPr>
        </p:pic>
        <p:sp>
          <p:nvSpPr>
            <p:cNvPr id="286" name="テキスト ボックス 285">
              <a:extLst>
                <a:ext uri="{FF2B5EF4-FFF2-40B4-BE49-F238E27FC236}">
                  <a16:creationId xmlns:a16="http://schemas.microsoft.com/office/drawing/2014/main" id="{79AD62E8-8CD2-20D0-819E-A6A623953EBF}"/>
                </a:ext>
              </a:extLst>
            </p:cNvPr>
            <p:cNvSpPr txBox="1"/>
            <p:nvPr/>
          </p:nvSpPr>
          <p:spPr>
            <a:xfrm>
              <a:off x="9730552" y="2069507"/>
              <a:ext cx="1008000" cy="338554"/>
            </a:xfrm>
            <a:prstGeom prst="rect">
              <a:avLst/>
            </a:prstGeom>
            <a:noFill/>
          </p:spPr>
          <p:txBody>
            <a:bodyPr wrap="square" rtlCol="0">
              <a:spAutoFit/>
            </a:bodyPr>
            <a:lstStyle/>
            <a:p>
              <a:pPr algn="ctr"/>
              <a:r>
                <a:rPr kumimoji="1" lang="en-US" altLang="ja-JP" sz="1600" dirty="0"/>
                <a:t>Full</a:t>
              </a:r>
              <a:endParaRPr kumimoji="1" lang="ja-JP" altLang="en-US" sz="1600" dirty="0"/>
            </a:p>
          </p:txBody>
        </p:sp>
        <p:sp>
          <p:nvSpPr>
            <p:cNvPr id="288" name="テキスト ボックス 287">
              <a:extLst>
                <a:ext uri="{FF2B5EF4-FFF2-40B4-BE49-F238E27FC236}">
                  <a16:creationId xmlns:a16="http://schemas.microsoft.com/office/drawing/2014/main" id="{3632DA33-D3D3-0013-D961-26460576AAD9}"/>
                </a:ext>
              </a:extLst>
            </p:cNvPr>
            <p:cNvSpPr txBox="1"/>
            <p:nvPr/>
          </p:nvSpPr>
          <p:spPr>
            <a:xfrm>
              <a:off x="9730552" y="2941400"/>
              <a:ext cx="1008000" cy="338554"/>
            </a:xfrm>
            <a:prstGeom prst="rect">
              <a:avLst/>
            </a:prstGeom>
            <a:noFill/>
          </p:spPr>
          <p:txBody>
            <a:bodyPr wrap="square" rtlCol="0">
              <a:spAutoFit/>
            </a:bodyPr>
            <a:lstStyle/>
            <a:p>
              <a:pPr algn="ctr"/>
              <a:r>
                <a:rPr lang="en-US" altLang="ja-JP" sz="1600" b="1" dirty="0">
                  <a:latin typeface="游ゴシック" panose="020B0400000000000000" pitchFamily="50" charset="-128"/>
                  <a:ea typeface="游ゴシック" panose="020B0400000000000000" pitchFamily="50" charset="-128"/>
                </a:rPr>
                <a:t>Partial</a:t>
              </a:r>
              <a:endParaRPr kumimoji="1" lang="ja-JP" altLang="en-US" sz="1600" b="1" dirty="0">
                <a:latin typeface="游ゴシック" panose="020B0400000000000000" pitchFamily="50" charset="-128"/>
                <a:ea typeface="游ゴシック" panose="020B0400000000000000" pitchFamily="50" charset="-128"/>
              </a:endParaRPr>
            </a:p>
          </p:txBody>
        </p:sp>
        <p:sp>
          <p:nvSpPr>
            <p:cNvPr id="289" name="テキスト ボックス 288">
              <a:extLst>
                <a:ext uri="{FF2B5EF4-FFF2-40B4-BE49-F238E27FC236}">
                  <a16:creationId xmlns:a16="http://schemas.microsoft.com/office/drawing/2014/main" id="{E02179DA-A543-82D3-E5CD-449318F0A84C}"/>
                </a:ext>
              </a:extLst>
            </p:cNvPr>
            <p:cNvSpPr txBox="1"/>
            <p:nvPr/>
          </p:nvSpPr>
          <p:spPr>
            <a:xfrm>
              <a:off x="9730552" y="3765775"/>
              <a:ext cx="1008000" cy="338554"/>
            </a:xfrm>
            <a:prstGeom prst="rect">
              <a:avLst/>
            </a:prstGeom>
            <a:noFill/>
          </p:spPr>
          <p:txBody>
            <a:bodyPr wrap="square" rtlCol="0">
              <a:spAutoFit/>
            </a:bodyPr>
            <a:lstStyle/>
            <a:p>
              <a:pPr algn="ctr"/>
              <a:r>
                <a:rPr kumimoji="1" lang="en-US" altLang="ja-JP" sz="1600" dirty="0"/>
                <a:t>None</a:t>
              </a:r>
              <a:endParaRPr kumimoji="1" lang="ja-JP" altLang="en-US" sz="1600" dirty="0"/>
            </a:p>
          </p:txBody>
        </p:sp>
        <p:sp>
          <p:nvSpPr>
            <p:cNvPr id="290" name="テキスト ボックス 289">
              <a:extLst>
                <a:ext uri="{FF2B5EF4-FFF2-40B4-BE49-F238E27FC236}">
                  <a16:creationId xmlns:a16="http://schemas.microsoft.com/office/drawing/2014/main" id="{230CC865-ADC4-48C9-B13D-35D89B46F704}"/>
                </a:ext>
              </a:extLst>
            </p:cNvPr>
            <p:cNvSpPr txBox="1"/>
            <p:nvPr/>
          </p:nvSpPr>
          <p:spPr>
            <a:xfrm>
              <a:off x="9288344" y="1727032"/>
              <a:ext cx="2055494" cy="338554"/>
            </a:xfrm>
            <a:prstGeom prst="rect">
              <a:avLst/>
            </a:prstGeom>
            <a:noFill/>
          </p:spPr>
          <p:txBody>
            <a:bodyPr wrap="square" rtlCol="0">
              <a:spAutoFit/>
            </a:bodyPr>
            <a:lstStyle/>
            <a:p>
              <a:r>
                <a:rPr lang="en-US" altLang="ja-JP" sz="1600" dirty="0"/>
                <a:t>Extraction level</a:t>
              </a:r>
              <a:endParaRPr kumimoji="1" lang="ja-JP" altLang="en-US" sz="1600" dirty="0"/>
            </a:p>
          </p:txBody>
        </p:sp>
        <p:sp>
          <p:nvSpPr>
            <p:cNvPr id="296" name="フリーフォーム: 図形 295">
              <a:extLst>
                <a:ext uri="{FF2B5EF4-FFF2-40B4-BE49-F238E27FC236}">
                  <a16:creationId xmlns:a16="http://schemas.microsoft.com/office/drawing/2014/main" id="{37479EDD-243B-EB2E-9376-C1E2C6090B19}"/>
                </a:ext>
              </a:extLst>
            </p:cNvPr>
            <p:cNvSpPr/>
            <p:nvPr/>
          </p:nvSpPr>
          <p:spPr>
            <a:xfrm rot="5400000">
              <a:off x="9478754" y="2136631"/>
              <a:ext cx="138172" cy="238228"/>
            </a:xfrm>
            <a:custGeom>
              <a:avLst/>
              <a:gdLst>
                <a:gd name="connsiteX0" fmla="*/ 0 w 138172"/>
                <a:gd name="connsiteY0" fmla="*/ 119114 h 238228"/>
                <a:gd name="connsiteX1" fmla="*/ 69086 w 138172"/>
                <a:gd name="connsiteY1" fmla="*/ 0 h 238228"/>
                <a:gd name="connsiteX2" fmla="*/ 138172 w 138172"/>
                <a:gd name="connsiteY2" fmla="*/ 119114 h 238228"/>
                <a:gd name="connsiteX3" fmla="*/ 69086 w 138172"/>
                <a:gd name="connsiteY3" fmla="*/ 119114 h 238228"/>
                <a:gd name="connsiteX4" fmla="*/ 0 w 138172"/>
                <a:gd name="connsiteY4" fmla="*/ 238228 h 238228"/>
                <a:gd name="connsiteX5" fmla="*/ 69086 w 138172"/>
                <a:gd name="connsiteY5" fmla="*/ 119114 h 238228"/>
                <a:gd name="connsiteX6" fmla="*/ 138172 w 138172"/>
                <a:gd name="connsiteY6" fmla="*/ 238228 h 238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72" h="238228">
                  <a:moveTo>
                    <a:pt x="0" y="119114"/>
                  </a:moveTo>
                  <a:lnTo>
                    <a:pt x="69086" y="0"/>
                  </a:lnTo>
                  <a:lnTo>
                    <a:pt x="138172" y="119114"/>
                  </a:lnTo>
                  <a:lnTo>
                    <a:pt x="69086" y="119114"/>
                  </a:lnTo>
                  <a:close/>
                  <a:moveTo>
                    <a:pt x="0" y="238228"/>
                  </a:moveTo>
                  <a:lnTo>
                    <a:pt x="69086" y="119114"/>
                  </a:lnTo>
                  <a:lnTo>
                    <a:pt x="138172" y="238228"/>
                  </a:lnTo>
                  <a:close/>
                </a:path>
              </a:pathLst>
            </a:cu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dirty="0"/>
            </a:p>
          </p:txBody>
        </p:sp>
        <p:sp>
          <p:nvSpPr>
            <p:cNvPr id="297" name="フリーフォーム: 図形 296">
              <a:extLst>
                <a:ext uri="{FF2B5EF4-FFF2-40B4-BE49-F238E27FC236}">
                  <a16:creationId xmlns:a16="http://schemas.microsoft.com/office/drawing/2014/main" id="{841851D0-6521-0DDB-26A4-15136AF0AA9C}"/>
                </a:ext>
              </a:extLst>
            </p:cNvPr>
            <p:cNvSpPr/>
            <p:nvPr/>
          </p:nvSpPr>
          <p:spPr>
            <a:xfrm rot="5400000">
              <a:off x="9478754" y="3000284"/>
              <a:ext cx="138172" cy="238228"/>
            </a:xfrm>
            <a:custGeom>
              <a:avLst/>
              <a:gdLst>
                <a:gd name="connsiteX0" fmla="*/ 0 w 138172"/>
                <a:gd name="connsiteY0" fmla="*/ 119114 h 238228"/>
                <a:gd name="connsiteX1" fmla="*/ 69086 w 138172"/>
                <a:gd name="connsiteY1" fmla="*/ 0 h 238228"/>
                <a:gd name="connsiteX2" fmla="*/ 138172 w 138172"/>
                <a:gd name="connsiteY2" fmla="*/ 119114 h 238228"/>
                <a:gd name="connsiteX3" fmla="*/ 69086 w 138172"/>
                <a:gd name="connsiteY3" fmla="*/ 119114 h 238228"/>
                <a:gd name="connsiteX4" fmla="*/ 0 w 138172"/>
                <a:gd name="connsiteY4" fmla="*/ 238228 h 238228"/>
                <a:gd name="connsiteX5" fmla="*/ 69086 w 138172"/>
                <a:gd name="connsiteY5" fmla="*/ 119114 h 238228"/>
                <a:gd name="connsiteX6" fmla="*/ 138172 w 138172"/>
                <a:gd name="connsiteY6" fmla="*/ 238228 h 238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72" h="238228">
                  <a:moveTo>
                    <a:pt x="0" y="119114"/>
                  </a:moveTo>
                  <a:lnTo>
                    <a:pt x="69086" y="0"/>
                  </a:lnTo>
                  <a:lnTo>
                    <a:pt x="138172" y="119114"/>
                  </a:lnTo>
                  <a:lnTo>
                    <a:pt x="69086" y="119114"/>
                  </a:lnTo>
                  <a:close/>
                  <a:moveTo>
                    <a:pt x="0" y="238228"/>
                  </a:moveTo>
                  <a:lnTo>
                    <a:pt x="69086" y="119114"/>
                  </a:lnTo>
                  <a:lnTo>
                    <a:pt x="138172" y="238228"/>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dirty="0"/>
            </a:p>
          </p:txBody>
        </p:sp>
        <p:sp>
          <p:nvSpPr>
            <p:cNvPr id="298" name="フリーフォーム: 図形 297">
              <a:extLst>
                <a:ext uri="{FF2B5EF4-FFF2-40B4-BE49-F238E27FC236}">
                  <a16:creationId xmlns:a16="http://schemas.microsoft.com/office/drawing/2014/main" id="{E2416CA6-09E2-B57D-47BF-4C7DEA69C320}"/>
                </a:ext>
              </a:extLst>
            </p:cNvPr>
            <p:cNvSpPr/>
            <p:nvPr/>
          </p:nvSpPr>
          <p:spPr>
            <a:xfrm rot="5400000">
              <a:off x="9478754" y="3784732"/>
              <a:ext cx="138172" cy="238228"/>
            </a:xfrm>
            <a:custGeom>
              <a:avLst/>
              <a:gdLst>
                <a:gd name="connsiteX0" fmla="*/ 0 w 138172"/>
                <a:gd name="connsiteY0" fmla="*/ 119114 h 238228"/>
                <a:gd name="connsiteX1" fmla="*/ 69086 w 138172"/>
                <a:gd name="connsiteY1" fmla="*/ 0 h 238228"/>
                <a:gd name="connsiteX2" fmla="*/ 138172 w 138172"/>
                <a:gd name="connsiteY2" fmla="*/ 119114 h 238228"/>
                <a:gd name="connsiteX3" fmla="*/ 69086 w 138172"/>
                <a:gd name="connsiteY3" fmla="*/ 119114 h 238228"/>
                <a:gd name="connsiteX4" fmla="*/ 0 w 138172"/>
                <a:gd name="connsiteY4" fmla="*/ 238228 h 238228"/>
                <a:gd name="connsiteX5" fmla="*/ 69086 w 138172"/>
                <a:gd name="connsiteY5" fmla="*/ 119114 h 238228"/>
                <a:gd name="connsiteX6" fmla="*/ 138172 w 138172"/>
                <a:gd name="connsiteY6" fmla="*/ 238228 h 238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72" h="238228">
                  <a:moveTo>
                    <a:pt x="0" y="119114"/>
                  </a:moveTo>
                  <a:lnTo>
                    <a:pt x="69086" y="0"/>
                  </a:lnTo>
                  <a:lnTo>
                    <a:pt x="138172" y="119114"/>
                  </a:lnTo>
                  <a:lnTo>
                    <a:pt x="69086" y="119114"/>
                  </a:lnTo>
                  <a:close/>
                  <a:moveTo>
                    <a:pt x="0" y="238228"/>
                  </a:moveTo>
                  <a:lnTo>
                    <a:pt x="69086" y="119114"/>
                  </a:lnTo>
                  <a:lnTo>
                    <a:pt x="138172" y="238228"/>
                  </a:lnTo>
                  <a:close/>
                </a:path>
              </a:pathLst>
            </a:cu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dirty="0"/>
            </a:p>
          </p:txBody>
        </p:sp>
        <p:sp>
          <p:nvSpPr>
            <p:cNvPr id="15" name="正方形/長方形 14">
              <a:extLst>
                <a:ext uri="{FF2B5EF4-FFF2-40B4-BE49-F238E27FC236}">
                  <a16:creationId xmlns:a16="http://schemas.microsoft.com/office/drawing/2014/main" id="{A528511E-DD6C-1695-6928-7D070332A1BC}"/>
                </a:ext>
              </a:extLst>
            </p:cNvPr>
            <p:cNvSpPr/>
            <p:nvPr/>
          </p:nvSpPr>
          <p:spPr>
            <a:xfrm>
              <a:off x="9738392" y="2889349"/>
              <a:ext cx="992320" cy="393700"/>
            </a:xfrm>
            <a:prstGeom prst="rect">
              <a:avLst/>
            </a:prstGeom>
            <a:noFill/>
            <a:ln w="5715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ボックス 37">
              <a:extLst>
                <a:ext uri="{FF2B5EF4-FFF2-40B4-BE49-F238E27FC236}">
                  <a16:creationId xmlns:a16="http://schemas.microsoft.com/office/drawing/2014/main" id="{44D3DC23-8CD0-86FB-3EAD-3235BE33DAF9}"/>
                </a:ext>
              </a:extLst>
            </p:cNvPr>
            <p:cNvSpPr txBox="1"/>
            <p:nvPr/>
          </p:nvSpPr>
          <p:spPr>
            <a:xfrm>
              <a:off x="7968060" y="3228945"/>
              <a:ext cx="503593" cy="400110"/>
            </a:xfrm>
            <a:prstGeom prst="rect">
              <a:avLst/>
            </a:prstGeom>
            <a:noFill/>
          </p:spPr>
          <p:txBody>
            <a:bodyPr wrap="square" rtlCol="0">
              <a:spAutoFit/>
            </a:bodyPr>
            <a:lstStyle/>
            <a:p>
              <a:r>
                <a:rPr kumimoji="1" lang="en-US" altLang="ja-JP" sz="2000" i="1" dirty="0">
                  <a:solidFill>
                    <a:schemeClr val="accent6"/>
                  </a:solidFill>
                </a:rPr>
                <a:t>V</a:t>
              </a:r>
              <a:r>
                <a:rPr kumimoji="1" lang="en-US" altLang="ja-JP" sz="2000" baseline="-25000" dirty="0">
                  <a:solidFill>
                    <a:schemeClr val="accent6"/>
                  </a:solidFill>
                </a:rPr>
                <a:t>B</a:t>
              </a:r>
              <a:endParaRPr kumimoji="1" lang="ja-JP" altLang="en-US" sz="2000" baseline="-25000" dirty="0">
                <a:solidFill>
                  <a:schemeClr val="accent6"/>
                </a:solidFill>
              </a:endParaRPr>
            </a:p>
          </p:txBody>
        </p:sp>
        <p:sp>
          <p:nvSpPr>
            <p:cNvPr id="46" name="テキスト ボックス 45">
              <a:extLst>
                <a:ext uri="{FF2B5EF4-FFF2-40B4-BE49-F238E27FC236}">
                  <a16:creationId xmlns:a16="http://schemas.microsoft.com/office/drawing/2014/main" id="{2B0B165B-5233-E65A-3DFA-BF03A17C26A9}"/>
                </a:ext>
              </a:extLst>
            </p:cNvPr>
            <p:cNvSpPr txBox="1"/>
            <p:nvPr/>
          </p:nvSpPr>
          <p:spPr>
            <a:xfrm>
              <a:off x="7968060" y="3769761"/>
              <a:ext cx="503593" cy="400110"/>
            </a:xfrm>
            <a:prstGeom prst="rect">
              <a:avLst/>
            </a:prstGeom>
            <a:noFill/>
          </p:spPr>
          <p:txBody>
            <a:bodyPr wrap="square" rtlCol="0">
              <a:spAutoFit/>
            </a:bodyPr>
            <a:lstStyle/>
            <a:p>
              <a:r>
                <a:rPr kumimoji="1" lang="en-US" altLang="ja-JP" sz="2000" i="1" dirty="0">
                  <a:solidFill>
                    <a:schemeClr val="accent2"/>
                  </a:solidFill>
                </a:rPr>
                <a:t>V</a:t>
              </a:r>
              <a:r>
                <a:rPr lang="en-US" altLang="ja-JP" sz="2000" baseline="-25000" dirty="0">
                  <a:solidFill>
                    <a:schemeClr val="accent2"/>
                  </a:solidFill>
                </a:rPr>
                <a:t>A</a:t>
              </a:r>
              <a:endParaRPr kumimoji="1" lang="ja-JP" altLang="en-US" sz="2000" baseline="-25000" dirty="0">
                <a:solidFill>
                  <a:schemeClr val="accent2"/>
                </a:solidFill>
              </a:endParaRPr>
            </a:p>
          </p:txBody>
        </p:sp>
      </p:grpSp>
    </p:spTree>
    <p:extLst>
      <p:ext uri="{BB962C8B-B14F-4D97-AF65-F5344CB8AC3E}">
        <p14:creationId xmlns:p14="http://schemas.microsoft.com/office/powerpoint/2010/main" val="2573620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44"/>
                                        </p:tgtEl>
                                      </p:cBhvr>
                                    </p:animEffect>
                                    <p:set>
                                      <p:cBhvr>
                                        <p:cTn id="7" dur="1" fill="hold">
                                          <p:stCondLst>
                                            <p:cond delay="499"/>
                                          </p:stCondLst>
                                        </p:cTn>
                                        <p:tgtEl>
                                          <p:spTgt spid="144"/>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136"/>
                                        </p:tgtEl>
                                      </p:cBhvr>
                                    </p:animEffect>
                                    <p:set>
                                      <p:cBhvr>
                                        <p:cTn id="10" dur="1" fill="hold">
                                          <p:stCondLst>
                                            <p:cond delay="499"/>
                                          </p:stCondLst>
                                        </p:cTn>
                                        <p:tgtEl>
                                          <p:spTgt spid="136"/>
                                        </p:tgtEl>
                                        <p:attrNameLst>
                                          <p:attrName>style.visibility</p:attrName>
                                        </p:attrNameLst>
                                      </p:cBhvr>
                                      <p:to>
                                        <p:strVal val="hidden"/>
                                      </p:to>
                                    </p:set>
                                  </p:childTnLst>
                                </p:cTn>
                              </p:par>
                              <p:par>
                                <p:cTn id="11" presetID="10" presetClass="entr" presetSubtype="0" fill="hold" nodeType="withEffect">
                                  <p:stCondLst>
                                    <p:cond delay="0"/>
                                  </p:stCondLst>
                                  <p:childTnLst>
                                    <p:set>
                                      <p:cBhvr>
                                        <p:cTn id="12" dur="1" fill="hold">
                                          <p:stCondLst>
                                            <p:cond delay="0"/>
                                          </p:stCondLst>
                                        </p:cTn>
                                        <p:tgtEl>
                                          <p:spTgt spid="218"/>
                                        </p:tgtEl>
                                        <p:attrNameLst>
                                          <p:attrName>style.visibility</p:attrName>
                                        </p:attrNameLst>
                                      </p:cBhvr>
                                      <p:to>
                                        <p:strVal val="visible"/>
                                      </p:to>
                                    </p:set>
                                    <p:animEffect transition="in" filter="fade">
                                      <p:cBhvr>
                                        <p:cTn id="13" dur="500"/>
                                        <p:tgtEl>
                                          <p:spTgt spid="2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3"/>
                                        </p:tgtEl>
                                        <p:attrNameLst>
                                          <p:attrName>style.visibility</p:attrName>
                                        </p:attrNameLst>
                                      </p:cBhvr>
                                      <p:to>
                                        <p:strVal val="visible"/>
                                      </p:to>
                                    </p:set>
                                    <p:animEffect transition="in" filter="fade">
                                      <p:cBhvr>
                                        <p:cTn id="16" dur="500"/>
                                        <p:tgtEl>
                                          <p:spTgt spid="113"/>
                                        </p:tgtEl>
                                      </p:cBhvr>
                                    </p:animEffect>
                                  </p:childTnLst>
                                </p:cTn>
                              </p:par>
                            </p:childTnLst>
                          </p:cTn>
                        </p:par>
                        <p:par>
                          <p:cTn id="17" fill="hold">
                            <p:stCondLst>
                              <p:cond delay="500"/>
                            </p:stCondLst>
                            <p:childTnLst>
                              <p:par>
                                <p:cTn id="18" presetID="0" presetClass="path" presetSubtype="0" accel="50000" decel="50000" fill="hold" nodeType="afterEffect">
                                  <p:stCondLst>
                                    <p:cond delay="0"/>
                                  </p:stCondLst>
                                  <p:childTnLst>
                                    <p:animMotion origin="layout" path="M 2.91667E-6 -4.81481E-6 C 0.00364 -0.00972 0.01797 -0.03657 0.0362 -0.03611 C 0.0539 -0.03564 0.07135 -0.01018 0.0875 0.00278 " pathEditMode="relative" rAng="0" ptsTypes="AAA">
                                      <p:cBhvr>
                                        <p:cTn id="19" dur="2000" fill="hold"/>
                                        <p:tgtEl>
                                          <p:spTgt spid="201"/>
                                        </p:tgtEl>
                                        <p:attrNameLst>
                                          <p:attrName>ppt_x</p:attrName>
                                          <p:attrName>ppt_y</p:attrName>
                                        </p:attrNameLst>
                                      </p:cBhvr>
                                      <p:rCtr x="4375" y="-1690"/>
                                    </p:animMotion>
                                  </p:childTnLst>
                                </p:cTn>
                              </p:par>
                              <p:par>
                                <p:cTn id="20" presetID="10" presetClass="exit" presetSubtype="0" fill="hold" nodeType="withEffect">
                                  <p:stCondLst>
                                    <p:cond delay="0"/>
                                  </p:stCondLst>
                                  <p:childTnLst>
                                    <p:animEffect transition="out" filter="fade">
                                      <p:cBhvr>
                                        <p:cTn id="21" dur="1000"/>
                                        <p:tgtEl>
                                          <p:spTgt spid="203"/>
                                        </p:tgtEl>
                                      </p:cBhvr>
                                    </p:animEffect>
                                    <p:set>
                                      <p:cBhvr>
                                        <p:cTn id="22" dur="1" fill="hold">
                                          <p:stCondLst>
                                            <p:cond delay="999"/>
                                          </p:stCondLst>
                                        </p:cTn>
                                        <p:tgtEl>
                                          <p:spTgt spid="203"/>
                                        </p:tgtEl>
                                        <p:attrNameLst>
                                          <p:attrName>style.visibility</p:attrName>
                                        </p:attrNameLst>
                                      </p:cBhvr>
                                      <p:to>
                                        <p:strVal val="hidden"/>
                                      </p:to>
                                    </p:set>
                                  </p:childTnLst>
                                </p:cTn>
                              </p:par>
                              <p:par>
                                <p:cTn id="23" presetID="42" presetClass="path" presetSubtype="0" accel="60000" fill="hold" nodeType="withEffect">
                                  <p:stCondLst>
                                    <p:cond delay="0"/>
                                  </p:stCondLst>
                                  <p:childTnLst>
                                    <p:animMotion origin="layout" path="M -1.45833E-6 7.40741E-7 L 0.02292 -0.03657 " pathEditMode="relative" rAng="0" ptsTypes="AA">
                                      <p:cBhvr>
                                        <p:cTn id="24" dur="1000" fill="hold"/>
                                        <p:tgtEl>
                                          <p:spTgt spid="203"/>
                                        </p:tgtEl>
                                        <p:attrNameLst>
                                          <p:attrName>ppt_x</p:attrName>
                                          <p:attrName>ppt_y</p:attrName>
                                        </p:attrNameLst>
                                      </p:cBhvr>
                                      <p:rCtr x="1146" y="-1829"/>
                                    </p:animMotion>
                                  </p:childTnLst>
                                </p:cTn>
                              </p:par>
                              <p:par>
                                <p:cTn id="25" presetID="10" presetClass="entr" presetSubtype="0" fill="hold" nodeType="withEffect">
                                  <p:stCondLst>
                                    <p:cond delay="0"/>
                                  </p:stCondLst>
                                  <p:childTnLst>
                                    <p:set>
                                      <p:cBhvr>
                                        <p:cTn id="26" dur="1" fill="hold">
                                          <p:stCondLst>
                                            <p:cond delay="0"/>
                                          </p:stCondLst>
                                        </p:cTn>
                                        <p:tgtEl>
                                          <p:spTgt spid="217"/>
                                        </p:tgtEl>
                                        <p:attrNameLst>
                                          <p:attrName>style.visibility</p:attrName>
                                        </p:attrNameLst>
                                      </p:cBhvr>
                                      <p:to>
                                        <p:strVal val="visible"/>
                                      </p:to>
                                    </p:set>
                                    <p:animEffect transition="in" filter="fade">
                                      <p:cBhvr>
                                        <p:cTn id="27" dur="1000"/>
                                        <p:tgtEl>
                                          <p:spTgt spid="217"/>
                                        </p:tgtEl>
                                      </p:cBhvr>
                                    </p:animEffect>
                                  </p:childTnLst>
                                </p:cTn>
                              </p:par>
                              <p:par>
                                <p:cTn id="28" presetID="42" presetClass="path" presetSubtype="0" accel="50000" decel="50000" fill="hold" nodeType="withEffect">
                                  <p:stCondLst>
                                    <p:cond delay="0"/>
                                  </p:stCondLst>
                                  <p:childTnLst>
                                    <p:animMotion origin="layout" path="M -0.00143 -0.00163 L 0.02123 -0.03496 " pathEditMode="relative" rAng="0" ptsTypes="AA">
                                      <p:cBhvr>
                                        <p:cTn id="29" dur="1000" fill="hold"/>
                                        <p:tgtEl>
                                          <p:spTgt spid="217"/>
                                        </p:tgtEl>
                                        <p:attrNameLst>
                                          <p:attrName>ppt_x</p:attrName>
                                          <p:attrName>ppt_y</p:attrName>
                                        </p:attrNameLst>
                                      </p:cBhvr>
                                      <p:rCtr x="1133" y="-1667"/>
                                    </p:animMotion>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58"/>
                                        </p:tgtEl>
                                        <p:attrNameLst>
                                          <p:attrName>style.visibility</p:attrName>
                                        </p:attrNameLst>
                                      </p:cBhvr>
                                      <p:to>
                                        <p:strVal val="visible"/>
                                      </p:to>
                                    </p:set>
                                  </p:childTnLst>
                                </p:cTn>
                              </p:par>
                            </p:childTnLst>
                          </p:cTn>
                        </p:par>
                        <p:par>
                          <p:cTn id="34" fill="hold">
                            <p:stCondLst>
                              <p:cond delay="0"/>
                            </p:stCondLst>
                            <p:childTnLst>
                              <p:par>
                                <p:cTn id="35" presetID="1" presetClass="entr" presetSubtype="0"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323F4D73-C2A6-7C23-A89E-9CAA79E60746}"/>
              </a:ext>
            </a:extLst>
          </p:cNvPr>
          <p:cNvPicPr>
            <a:picLocks noChangeAspect="1"/>
          </p:cNvPicPr>
          <p:nvPr/>
        </p:nvPicPr>
        <p:blipFill rotWithShape="1">
          <a:blip r:embed="rId3">
            <a:extLst>
              <a:ext uri="{28A0092B-C50C-407E-A947-70E740481C1C}">
                <a14:useLocalDpi xmlns:a14="http://schemas.microsoft.com/office/drawing/2010/main" val="0"/>
              </a:ext>
            </a:extLst>
          </a:blip>
          <a:srcRect t="448" b="448"/>
          <a:stretch/>
        </p:blipFill>
        <p:spPr>
          <a:xfrm>
            <a:off x="502245" y="1268305"/>
            <a:ext cx="6632292" cy="4155311"/>
          </a:xfrm>
          <a:prstGeom prst="rect">
            <a:avLst/>
          </a:prstGeom>
          <a:ln>
            <a:noFill/>
          </a:ln>
        </p:spPr>
      </p:pic>
      <p:sp>
        <p:nvSpPr>
          <p:cNvPr id="9" name="テキスト ボックス 8">
            <a:extLst>
              <a:ext uri="{FF2B5EF4-FFF2-40B4-BE49-F238E27FC236}">
                <a16:creationId xmlns:a16="http://schemas.microsoft.com/office/drawing/2014/main" id="{CB5CA493-14B8-E758-E4AE-B5F11886673F}"/>
              </a:ext>
            </a:extLst>
          </p:cNvPr>
          <p:cNvSpPr txBox="1"/>
          <p:nvPr/>
        </p:nvSpPr>
        <p:spPr>
          <a:xfrm rot="16200000">
            <a:off x="-75522" y="2825486"/>
            <a:ext cx="1676400" cy="369332"/>
          </a:xfrm>
          <a:prstGeom prst="rect">
            <a:avLst/>
          </a:prstGeom>
          <a:solidFill>
            <a:schemeClr val="bg1"/>
          </a:solidFill>
        </p:spPr>
        <p:txBody>
          <a:bodyPr wrap="square" rtlCol="0">
            <a:spAutoFit/>
          </a:bodyPr>
          <a:lstStyle/>
          <a:p>
            <a:pPr algn="ctr"/>
            <a:r>
              <a:rPr kumimoji="1" lang="en-US" altLang="ja-JP" dirty="0"/>
              <a:t>Detected ions</a:t>
            </a:r>
            <a:endParaRPr kumimoji="1" lang="ja-JP" altLang="en-US" dirty="0"/>
          </a:p>
        </p:txBody>
      </p:sp>
      <p:sp>
        <p:nvSpPr>
          <p:cNvPr id="10" name="テキスト ボックス 9">
            <a:extLst>
              <a:ext uri="{FF2B5EF4-FFF2-40B4-BE49-F238E27FC236}">
                <a16:creationId xmlns:a16="http://schemas.microsoft.com/office/drawing/2014/main" id="{F898E97C-64F5-7A61-0879-A86E98B90A93}"/>
              </a:ext>
            </a:extLst>
          </p:cNvPr>
          <p:cNvSpPr txBox="1"/>
          <p:nvPr/>
        </p:nvSpPr>
        <p:spPr>
          <a:xfrm>
            <a:off x="2797581" y="4979584"/>
            <a:ext cx="2812386" cy="369332"/>
          </a:xfrm>
          <a:prstGeom prst="rect">
            <a:avLst/>
          </a:prstGeom>
          <a:solidFill>
            <a:schemeClr val="bg1"/>
          </a:solidFill>
        </p:spPr>
        <p:txBody>
          <a:bodyPr wrap="square" rtlCol="0">
            <a:spAutoFit/>
          </a:bodyPr>
          <a:lstStyle/>
          <a:p>
            <a:pPr algn="ctr"/>
            <a:r>
              <a:rPr kumimoji="1" lang="en-US" altLang="ja-JP" dirty="0"/>
              <a:t>Final End voltage</a:t>
            </a:r>
            <a:r>
              <a:rPr kumimoji="1" lang="ja-JP" altLang="en-US" i="1" dirty="0"/>
              <a:t> </a:t>
            </a:r>
            <a:r>
              <a:rPr kumimoji="1" lang="en-US" altLang="ja-JP" i="1" dirty="0" err="1"/>
              <a:t>V</a:t>
            </a:r>
            <a:r>
              <a:rPr kumimoji="1" lang="en-US" altLang="ja-JP" baseline="-25000" dirty="0" err="1"/>
              <a:t>stop</a:t>
            </a:r>
            <a:r>
              <a:rPr kumimoji="1" lang="en-US" altLang="ja-JP" baseline="-25000" dirty="0"/>
              <a:t> </a:t>
            </a:r>
            <a:r>
              <a:rPr kumimoji="1" lang="en-US" altLang="ja-JP" dirty="0"/>
              <a:t>[V]</a:t>
            </a:r>
            <a:endParaRPr kumimoji="1" lang="ja-JP" altLang="en-US" dirty="0"/>
          </a:p>
        </p:txBody>
      </p:sp>
      <p:sp>
        <p:nvSpPr>
          <p:cNvPr id="14" name="四角形: 角を丸くする 13">
            <a:extLst>
              <a:ext uri="{FF2B5EF4-FFF2-40B4-BE49-F238E27FC236}">
                <a16:creationId xmlns:a16="http://schemas.microsoft.com/office/drawing/2014/main" id="{7D87F363-06FE-CB33-2B38-51A3A3BCF0EE}"/>
              </a:ext>
            </a:extLst>
          </p:cNvPr>
          <p:cNvSpPr/>
          <p:nvPr/>
        </p:nvSpPr>
        <p:spPr>
          <a:xfrm>
            <a:off x="6921879" y="1434384"/>
            <a:ext cx="4436146" cy="2549952"/>
          </a:xfrm>
          <a:prstGeom prst="roundRect">
            <a:avLst>
              <a:gd name="adj" fmla="val 0"/>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a:extLst>
              <a:ext uri="{FF2B5EF4-FFF2-40B4-BE49-F238E27FC236}">
                <a16:creationId xmlns:a16="http://schemas.microsoft.com/office/drawing/2014/main" id="{35C68751-55FE-0F22-8D19-6A7759C8916E}"/>
              </a:ext>
            </a:extLst>
          </p:cNvPr>
          <p:cNvSpPr>
            <a:spLocks noGrp="1"/>
          </p:cNvSpPr>
          <p:nvPr>
            <p:ph type="sldNum" sz="quarter" idx="12"/>
          </p:nvPr>
        </p:nvSpPr>
        <p:spPr/>
        <p:txBody>
          <a:bodyPr/>
          <a:lstStyle/>
          <a:p>
            <a:fld id="{35248B40-ED26-4C66-8571-3E712A94D57C}" type="slidenum">
              <a:rPr kumimoji="1" lang="ja-JP" altLang="en-US" smtClean="0"/>
              <a:t>25</a:t>
            </a:fld>
            <a:endParaRPr kumimoji="1" lang="ja-JP" altLang="en-US" dirty="0"/>
          </a:p>
        </p:txBody>
      </p:sp>
      <p:sp>
        <p:nvSpPr>
          <p:cNvPr id="5" name="タイトル 4">
            <a:extLst>
              <a:ext uri="{FF2B5EF4-FFF2-40B4-BE49-F238E27FC236}">
                <a16:creationId xmlns:a16="http://schemas.microsoft.com/office/drawing/2014/main" id="{E7638FD6-8524-2550-6D5A-80A8EE32D5ED}"/>
              </a:ext>
            </a:extLst>
          </p:cNvPr>
          <p:cNvSpPr>
            <a:spLocks noGrp="1"/>
          </p:cNvSpPr>
          <p:nvPr>
            <p:ph type="title"/>
          </p:nvPr>
        </p:nvSpPr>
        <p:spPr/>
        <p:txBody>
          <a:bodyPr/>
          <a:lstStyle/>
          <a:p>
            <a:r>
              <a:rPr lang="en-US" altLang="ja-JP" dirty="0"/>
              <a:t>Control of the number of extracted ions</a:t>
            </a:r>
            <a:endParaRPr lang="ja-JP" altLang="en-US" dirty="0"/>
          </a:p>
        </p:txBody>
      </p:sp>
      <p:sp>
        <p:nvSpPr>
          <p:cNvPr id="8" name="テキスト ボックス 7">
            <a:extLst>
              <a:ext uri="{FF2B5EF4-FFF2-40B4-BE49-F238E27FC236}">
                <a16:creationId xmlns:a16="http://schemas.microsoft.com/office/drawing/2014/main" id="{3D6E3DBF-5871-9430-CB0E-4E1313CF5DF6}"/>
              </a:ext>
            </a:extLst>
          </p:cNvPr>
          <p:cNvSpPr txBox="1"/>
          <p:nvPr/>
        </p:nvSpPr>
        <p:spPr>
          <a:xfrm>
            <a:off x="335865" y="5620639"/>
            <a:ext cx="11146221" cy="707886"/>
          </a:xfrm>
          <a:prstGeom prst="rect">
            <a:avLst/>
          </a:prstGeom>
          <a:noFill/>
        </p:spPr>
        <p:txBody>
          <a:bodyPr wrap="square" rtlCol="0">
            <a:spAutoFit/>
          </a:bodyPr>
          <a:lstStyle/>
          <a:p>
            <a:pPr marL="285750" indent="-285750">
              <a:buFont typeface="Wingdings" panose="05000000000000000000" pitchFamily="2" charset="2"/>
              <a:buChar char="ü"/>
            </a:pPr>
            <a:r>
              <a:rPr lang="en-US" altLang="ja-JP" sz="2000" dirty="0"/>
              <a:t>The number of ions ejected from the</a:t>
            </a:r>
            <a:r>
              <a:rPr lang="en-US" altLang="ja-JP" sz="2000" i="1" dirty="0"/>
              <a:t> shell</a:t>
            </a:r>
            <a:r>
              <a:rPr lang="en-US" altLang="ja-JP" sz="2000" dirty="0"/>
              <a:t> crystal can be controlled by the voltage after raising</a:t>
            </a:r>
          </a:p>
          <a:p>
            <a:pPr marL="285750" indent="-285750">
              <a:buFont typeface="Wingdings" panose="05000000000000000000" pitchFamily="2" charset="2"/>
              <a:buChar char="ü"/>
            </a:pPr>
            <a:r>
              <a:rPr lang="en-US" altLang="ja-JP" sz="2000" dirty="0"/>
              <a:t>Partial extraction from the </a:t>
            </a:r>
            <a:r>
              <a:rPr lang="en-US" altLang="ja-JP" sz="2000" i="1" dirty="0"/>
              <a:t>shell</a:t>
            </a:r>
            <a:r>
              <a:rPr lang="en-US" altLang="ja-JP" sz="2000" dirty="0"/>
              <a:t> crystal by “pushing-out” has been demonstrated.</a:t>
            </a:r>
            <a:endParaRPr kumimoji="1" lang="en-US" altLang="ja-JP" sz="2000" dirty="0"/>
          </a:p>
        </p:txBody>
      </p:sp>
      <p:sp>
        <p:nvSpPr>
          <p:cNvPr id="16" name="テキスト ボックス 15">
            <a:extLst>
              <a:ext uri="{FF2B5EF4-FFF2-40B4-BE49-F238E27FC236}">
                <a16:creationId xmlns:a16="http://schemas.microsoft.com/office/drawing/2014/main" id="{15B63B84-DFA4-9AC5-C282-DF6D7111342B}"/>
              </a:ext>
            </a:extLst>
          </p:cNvPr>
          <p:cNvSpPr txBox="1"/>
          <p:nvPr/>
        </p:nvSpPr>
        <p:spPr>
          <a:xfrm>
            <a:off x="7172384" y="1583916"/>
            <a:ext cx="4185641" cy="400110"/>
          </a:xfrm>
          <a:prstGeom prst="rect">
            <a:avLst/>
          </a:prstGeom>
          <a:noFill/>
        </p:spPr>
        <p:txBody>
          <a:bodyPr wrap="square" rtlCol="0">
            <a:spAutoFit/>
          </a:bodyPr>
          <a:lstStyle/>
          <a:p>
            <a:r>
              <a:rPr lang="en-US" altLang="ja-JP" sz="2000" dirty="0"/>
              <a:t>Example of an extracted crystal</a:t>
            </a:r>
            <a:endParaRPr kumimoji="1" lang="ja-JP" altLang="en-US" sz="2000" dirty="0"/>
          </a:p>
        </p:txBody>
      </p:sp>
      <p:sp>
        <p:nvSpPr>
          <p:cNvPr id="3" name="正方形/長方形 2">
            <a:extLst>
              <a:ext uri="{FF2B5EF4-FFF2-40B4-BE49-F238E27FC236}">
                <a16:creationId xmlns:a16="http://schemas.microsoft.com/office/drawing/2014/main" id="{D92D3053-01A0-508F-1217-2390051EDF8A}"/>
              </a:ext>
            </a:extLst>
          </p:cNvPr>
          <p:cNvSpPr/>
          <p:nvPr/>
        </p:nvSpPr>
        <p:spPr>
          <a:xfrm>
            <a:off x="289005" y="5533411"/>
            <a:ext cx="11193081" cy="899897"/>
          </a:xfrm>
          <a:prstGeom prst="rect">
            <a:avLst/>
          </a:prstGeom>
          <a:noFill/>
          <a:ln w="63500" cmpd="dbl">
            <a:solidFill>
              <a:srgbClr val="339933"/>
            </a:solidFill>
            <a:prstDash val="solid"/>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p>
        </p:txBody>
      </p:sp>
      <p:pic>
        <p:nvPicPr>
          <p:cNvPr id="15" name="図 14">
            <a:extLst>
              <a:ext uri="{FF2B5EF4-FFF2-40B4-BE49-F238E27FC236}">
                <a16:creationId xmlns:a16="http://schemas.microsoft.com/office/drawing/2014/main" id="{39E430A6-8C01-443E-4BA0-0C009403AE8B}"/>
              </a:ext>
            </a:extLst>
          </p:cNvPr>
          <p:cNvPicPr>
            <a:picLocks noChangeAspect="1"/>
          </p:cNvPicPr>
          <p:nvPr/>
        </p:nvPicPr>
        <p:blipFill rotWithShape="1">
          <a:blip r:embed="rId4">
            <a:extLst>
              <a:ext uri="{28A0092B-C50C-407E-A947-70E740481C1C}">
                <a14:useLocalDpi xmlns:a14="http://schemas.microsoft.com/office/drawing/2010/main" val="0"/>
              </a:ext>
            </a:extLst>
          </a:blip>
          <a:srcRect t="35763" r="26482" b="24208"/>
          <a:stretch/>
        </p:blipFill>
        <p:spPr>
          <a:xfrm>
            <a:off x="7172384" y="2113937"/>
            <a:ext cx="4002761" cy="1660542"/>
          </a:xfrm>
          <a:prstGeom prst="rect">
            <a:avLst/>
          </a:prstGeom>
        </p:spPr>
      </p:pic>
      <p:sp>
        <p:nvSpPr>
          <p:cNvPr id="4" name="正方形/長方形 3">
            <a:extLst>
              <a:ext uri="{FF2B5EF4-FFF2-40B4-BE49-F238E27FC236}">
                <a16:creationId xmlns:a16="http://schemas.microsoft.com/office/drawing/2014/main" id="{07CDED49-0D85-FCE2-B7F5-9C81CF834C7D}"/>
              </a:ext>
            </a:extLst>
          </p:cNvPr>
          <p:cNvSpPr/>
          <p:nvPr/>
        </p:nvSpPr>
        <p:spPr>
          <a:xfrm>
            <a:off x="10437192" y="3272814"/>
            <a:ext cx="416464" cy="5525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F3FFA4FF-CFCB-31A7-289D-A58C9FFC8609}"/>
              </a:ext>
            </a:extLst>
          </p:cNvPr>
          <p:cNvSpPr txBox="1"/>
          <p:nvPr/>
        </p:nvSpPr>
        <p:spPr>
          <a:xfrm>
            <a:off x="10140599" y="3273311"/>
            <a:ext cx="1009650" cy="369332"/>
          </a:xfrm>
          <a:prstGeom prst="rect">
            <a:avLst/>
          </a:prstGeom>
          <a:noFill/>
        </p:spPr>
        <p:txBody>
          <a:bodyPr wrap="square" rtlCol="0">
            <a:spAutoFit/>
          </a:bodyPr>
          <a:lstStyle/>
          <a:p>
            <a:r>
              <a:rPr kumimoji="1" lang="en-US" altLang="ja-JP" b="1" dirty="0">
                <a:solidFill>
                  <a:schemeClr val="bg1"/>
                </a:solidFill>
              </a:rPr>
              <a:t>100 µm</a:t>
            </a:r>
            <a:endParaRPr kumimoji="1" lang="ja-JP" altLang="en-US" b="1" dirty="0">
              <a:solidFill>
                <a:schemeClr val="bg1"/>
              </a:solidFill>
            </a:endParaRPr>
          </a:p>
        </p:txBody>
      </p:sp>
      <p:sp>
        <p:nvSpPr>
          <p:cNvPr id="12" name="テキスト ボックス 11">
            <a:extLst>
              <a:ext uri="{FF2B5EF4-FFF2-40B4-BE49-F238E27FC236}">
                <a16:creationId xmlns:a16="http://schemas.microsoft.com/office/drawing/2014/main" id="{88C71334-3D0E-1753-7E96-EA4D92711890}"/>
              </a:ext>
            </a:extLst>
          </p:cNvPr>
          <p:cNvSpPr txBox="1"/>
          <p:nvPr/>
        </p:nvSpPr>
        <p:spPr>
          <a:xfrm>
            <a:off x="7275617" y="4094131"/>
            <a:ext cx="4684525" cy="400110"/>
          </a:xfrm>
          <a:prstGeom prst="rect">
            <a:avLst/>
          </a:prstGeom>
          <a:noFill/>
        </p:spPr>
        <p:txBody>
          <a:bodyPr wrap="square" rtlCol="0">
            <a:spAutoFit/>
          </a:bodyPr>
          <a:lstStyle/>
          <a:p>
            <a:pPr marL="285750" indent="-285750">
              <a:buFont typeface="Arial" panose="020B0604020202020204" pitchFamily="34" charset="0"/>
              <a:buChar char="•"/>
            </a:pPr>
            <a:r>
              <a:rPr lang="en-US" altLang="ja-JP" sz="2000" dirty="0"/>
              <a:t>3 experiments at each voltage</a:t>
            </a:r>
            <a:endParaRPr kumimoji="1" lang="ja-JP" altLang="en-US" sz="2000" dirty="0"/>
          </a:p>
        </p:txBody>
      </p:sp>
    </p:spTree>
    <p:extLst>
      <p:ext uri="{BB962C8B-B14F-4D97-AF65-F5344CB8AC3E}">
        <p14:creationId xmlns:p14="http://schemas.microsoft.com/office/powerpoint/2010/main" val="5915617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F82E2899-EE8C-DD7C-F112-6E1482FFCD7A}"/>
              </a:ext>
            </a:extLst>
          </p:cNvPr>
          <p:cNvSpPr>
            <a:spLocks noGrp="1"/>
          </p:cNvSpPr>
          <p:nvPr>
            <p:ph type="sldNum" sz="quarter" idx="12"/>
          </p:nvPr>
        </p:nvSpPr>
        <p:spPr/>
        <p:txBody>
          <a:bodyPr/>
          <a:lstStyle/>
          <a:p>
            <a:fld id="{60CA9DAF-0948-482F-A4AE-7B4357C53237}" type="slidenum">
              <a:rPr kumimoji="1" lang="ja-JP" altLang="en-US" smtClean="0"/>
              <a:t>26</a:t>
            </a:fld>
            <a:endParaRPr kumimoji="1" lang="ja-JP" altLang="en-US"/>
          </a:p>
        </p:txBody>
      </p:sp>
      <p:sp>
        <p:nvSpPr>
          <p:cNvPr id="3" name="タイトル 2">
            <a:extLst>
              <a:ext uri="{FF2B5EF4-FFF2-40B4-BE49-F238E27FC236}">
                <a16:creationId xmlns:a16="http://schemas.microsoft.com/office/drawing/2014/main" id="{D157B648-BF56-07B6-245D-BBFC1C4725D7}"/>
              </a:ext>
            </a:extLst>
          </p:cNvPr>
          <p:cNvSpPr>
            <a:spLocks noGrp="1"/>
          </p:cNvSpPr>
          <p:nvPr>
            <p:ph type="title"/>
          </p:nvPr>
        </p:nvSpPr>
        <p:spPr/>
        <p:txBody>
          <a:bodyPr/>
          <a:lstStyle/>
          <a:p>
            <a:r>
              <a:rPr lang="en-US" altLang="ja-JP" dirty="0"/>
              <a:t>(Preliminary)</a:t>
            </a:r>
            <a:endParaRPr kumimoji="1" lang="ja-JP" altLang="en-US" dirty="0"/>
          </a:p>
        </p:txBody>
      </p:sp>
    </p:spTree>
    <p:extLst>
      <p:ext uri="{BB962C8B-B14F-4D97-AF65-F5344CB8AC3E}">
        <p14:creationId xmlns:p14="http://schemas.microsoft.com/office/powerpoint/2010/main" val="14358102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E5DB065-6C96-D5F5-FA58-C1EE741B26B4}"/>
              </a:ext>
            </a:extLst>
          </p:cNvPr>
          <p:cNvSpPr>
            <a:spLocks noGrp="1"/>
          </p:cNvSpPr>
          <p:nvPr>
            <p:ph type="sldNum" sz="quarter" idx="12"/>
          </p:nvPr>
        </p:nvSpPr>
        <p:spPr/>
        <p:txBody>
          <a:bodyPr/>
          <a:lstStyle/>
          <a:p>
            <a:fld id="{60CA9DAF-0948-482F-A4AE-7B4357C53237}" type="slidenum">
              <a:rPr kumimoji="1" lang="ja-JP" altLang="en-US" smtClean="0"/>
              <a:t>27</a:t>
            </a:fld>
            <a:endParaRPr kumimoji="1" lang="ja-JP" altLang="en-US"/>
          </a:p>
        </p:txBody>
      </p:sp>
      <p:sp>
        <p:nvSpPr>
          <p:cNvPr id="3" name="タイトル 2">
            <a:extLst>
              <a:ext uri="{FF2B5EF4-FFF2-40B4-BE49-F238E27FC236}">
                <a16:creationId xmlns:a16="http://schemas.microsoft.com/office/drawing/2014/main" id="{F9E2EBB4-AB95-A6FC-5425-866869082F18}"/>
              </a:ext>
            </a:extLst>
          </p:cNvPr>
          <p:cNvSpPr>
            <a:spLocks noGrp="1"/>
          </p:cNvSpPr>
          <p:nvPr>
            <p:ph type="title"/>
          </p:nvPr>
        </p:nvSpPr>
        <p:spPr/>
        <p:txBody>
          <a:bodyPr/>
          <a:lstStyle/>
          <a:p>
            <a:r>
              <a:rPr lang="en-US" altLang="ja-JP" dirty="0"/>
              <a:t>(Preliminary)</a:t>
            </a:r>
            <a:endParaRPr kumimoji="1" lang="ja-JP" altLang="en-US" dirty="0"/>
          </a:p>
        </p:txBody>
      </p:sp>
    </p:spTree>
    <p:extLst>
      <p:ext uri="{BB962C8B-B14F-4D97-AF65-F5344CB8AC3E}">
        <p14:creationId xmlns:p14="http://schemas.microsoft.com/office/powerpoint/2010/main" val="39315607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97D6C15-CF6E-FE14-7505-E3A1FDA13EF2}"/>
              </a:ext>
            </a:extLst>
          </p:cNvPr>
          <p:cNvSpPr>
            <a:spLocks noGrp="1"/>
          </p:cNvSpPr>
          <p:nvPr>
            <p:ph type="sldNum" sz="quarter" idx="12"/>
          </p:nvPr>
        </p:nvSpPr>
        <p:spPr/>
        <p:txBody>
          <a:bodyPr/>
          <a:lstStyle/>
          <a:p>
            <a:fld id="{60CA9DAF-0948-482F-A4AE-7B4357C53237}" type="slidenum">
              <a:rPr kumimoji="1" lang="ja-JP" altLang="en-US" smtClean="0"/>
              <a:t>28</a:t>
            </a:fld>
            <a:endParaRPr kumimoji="1" lang="ja-JP" altLang="en-US"/>
          </a:p>
        </p:txBody>
      </p:sp>
      <p:sp>
        <p:nvSpPr>
          <p:cNvPr id="4" name="タイトル 3">
            <a:extLst>
              <a:ext uri="{FF2B5EF4-FFF2-40B4-BE49-F238E27FC236}">
                <a16:creationId xmlns:a16="http://schemas.microsoft.com/office/drawing/2014/main" id="{F62C85A3-D88F-388F-3814-D813A283BA73}"/>
              </a:ext>
            </a:extLst>
          </p:cNvPr>
          <p:cNvSpPr>
            <a:spLocks noGrp="1"/>
          </p:cNvSpPr>
          <p:nvPr>
            <p:ph type="title"/>
          </p:nvPr>
        </p:nvSpPr>
        <p:spPr/>
        <p:txBody>
          <a:bodyPr/>
          <a:lstStyle/>
          <a:p>
            <a:r>
              <a:rPr lang="en-US" altLang="ja-JP" dirty="0"/>
              <a:t>Summary</a:t>
            </a:r>
            <a:endParaRPr lang="ja-JP" altLang="en-US" dirty="0"/>
          </a:p>
        </p:txBody>
      </p:sp>
      <p:sp>
        <p:nvSpPr>
          <p:cNvPr id="5" name="テキスト ボックス 4">
            <a:extLst>
              <a:ext uri="{FF2B5EF4-FFF2-40B4-BE49-F238E27FC236}">
                <a16:creationId xmlns:a16="http://schemas.microsoft.com/office/drawing/2014/main" id="{65FC88C9-A957-5B88-F4F9-2863830EDE25}"/>
              </a:ext>
            </a:extLst>
          </p:cNvPr>
          <p:cNvSpPr txBox="1"/>
          <p:nvPr/>
        </p:nvSpPr>
        <p:spPr>
          <a:xfrm>
            <a:off x="568092" y="1089168"/>
            <a:ext cx="10887308" cy="5324535"/>
          </a:xfrm>
          <a:prstGeom prst="rect">
            <a:avLst/>
          </a:prstGeom>
          <a:noFill/>
        </p:spPr>
        <p:txBody>
          <a:bodyPr wrap="square" rtlCol="0">
            <a:spAutoFit/>
          </a:bodyPr>
          <a:lstStyle/>
          <a:p>
            <a:pPr marL="285750" indent="-285750">
              <a:buFont typeface="Arial" panose="020B0604020202020204" pitchFamily="34" charset="0"/>
              <a:buChar char="•"/>
            </a:pPr>
            <a:r>
              <a:rPr lang="en-US" altLang="ja-JP" sz="2000" dirty="0"/>
              <a:t>We are conducting research on methods for generating nanobeams using Coulomb crystals.</a:t>
            </a:r>
          </a:p>
          <a:p>
            <a:pPr marL="285750" indent="-285750">
              <a:buFont typeface="Arial" panose="020B0604020202020204" pitchFamily="34" charset="0"/>
              <a:buChar char="•"/>
            </a:pPr>
            <a:endParaRPr lang="en-US" altLang="ja-JP" sz="2000" dirty="0"/>
          </a:p>
          <a:p>
            <a:pPr marL="285750" indent="-285750">
              <a:buFont typeface="Arial" panose="020B0604020202020204" pitchFamily="34" charset="0"/>
              <a:buChar char="•"/>
            </a:pPr>
            <a:r>
              <a:rPr lang="en-US" altLang="ja-JP" sz="2000" dirty="0"/>
              <a:t>Slow extraction scheme —to carefully raise the end plate voltage at the opposite extraction direction — enables a unique beam, which consists of only a single ion with extremely low emittance.</a:t>
            </a:r>
          </a:p>
          <a:p>
            <a:pPr marL="285750" indent="-285750">
              <a:buFont typeface="Arial" panose="020B0604020202020204" pitchFamily="34" charset="0"/>
              <a:buChar char="•"/>
            </a:pPr>
            <a:endParaRPr lang="en-US" altLang="ja-JP" sz="2000" dirty="0"/>
          </a:p>
          <a:p>
            <a:pPr marL="285750" indent="-285750">
              <a:buFont typeface="Arial" panose="020B0604020202020204" pitchFamily="34" charset="0"/>
              <a:buChar char="•"/>
            </a:pPr>
            <a:r>
              <a:rPr lang="en-US" altLang="ja-JP" sz="2000" dirty="0"/>
              <a:t>Through numerical simulations, we confirmed that the high-precision extraction of single nitrogen ions is possible using the slow extraction scheme from a two-component </a:t>
            </a:r>
            <a:r>
              <a:rPr lang="en-US" altLang="ja-JP" sz="2000" i="1" dirty="0"/>
              <a:t>shell</a:t>
            </a:r>
            <a:r>
              <a:rPr lang="en-US" altLang="ja-JP" sz="2000" dirty="0"/>
              <a:t> Coulomb crystal.</a:t>
            </a:r>
          </a:p>
          <a:p>
            <a:pPr marL="285750" indent="-285750">
              <a:buFont typeface="Arial" panose="020B0604020202020204" pitchFamily="34" charset="0"/>
              <a:buChar char="•"/>
            </a:pPr>
            <a:endParaRPr lang="en-US" altLang="ja-JP" sz="2000" dirty="0"/>
          </a:p>
          <a:p>
            <a:pPr marL="285750" indent="-285750">
              <a:buFont typeface="Arial" panose="020B0604020202020204" pitchFamily="34" charset="0"/>
              <a:buChar char="•"/>
            </a:pPr>
            <a:r>
              <a:rPr lang="en-US" altLang="ja-JP" sz="2000" dirty="0"/>
              <a:t>Experiments are in progress for proof-of-principle of: </a:t>
            </a:r>
          </a:p>
          <a:p>
            <a:pPr marL="742950" lvl="1" indent="-285750">
              <a:buFont typeface="Arial" panose="020B0604020202020204" pitchFamily="34" charset="0"/>
              <a:buChar char="•"/>
            </a:pPr>
            <a:r>
              <a:rPr lang="en-US" altLang="ja-JP" sz="2000" dirty="0"/>
              <a:t>Formation of a two-component Coulomb crystal</a:t>
            </a:r>
          </a:p>
          <a:p>
            <a:pPr marL="742950" lvl="1" indent="-285750">
              <a:buFont typeface="Arial" panose="020B0604020202020204" pitchFamily="34" charset="0"/>
              <a:buChar char="•"/>
            </a:pPr>
            <a:r>
              <a:rPr lang="en-US" altLang="ja-JP" sz="2000" dirty="0"/>
              <a:t>Partial extraction from a </a:t>
            </a:r>
            <a:r>
              <a:rPr lang="en-US" altLang="ja-JP" sz="2000" i="1" dirty="0"/>
              <a:t>shell </a:t>
            </a:r>
            <a:r>
              <a:rPr lang="en-US" altLang="ja-JP" sz="2000" dirty="0"/>
              <a:t>crystal</a:t>
            </a:r>
          </a:p>
          <a:p>
            <a:pPr marL="742950" lvl="1" indent="-285750">
              <a:buFont typeface="Arial" panose="020B0604020202020204" pitchFamily="34" charset="0"/>
              <a:buChar char="•"/>
            </a:pPr>
            <a:r>
              <a:rPr lang="en-US" altLang="ja-JP" sz="2000" dirty="0"/>
              <a:t>Single calcium ion extraction from a </a:t>
            </a:r>
            <a:r>
              <a:rPr lang="en-US" altLang="ja-JP" sz="2000" i="1" dirty="0"/>
              <a:t>string</a:t>
            </a:r>
            <a:r>
              <a:rPr lang="en-US" altLang="ja-JP" sz="2000" dirty="0"/>
              <a:t> crystal</a:t>
            </a:r>
          </a:p>
          <a:p>
            <a:pPr marL="742950" lvl="1" indent="-285750">
              <a:buFont typeface="Arial" panose="020B0604020202020204" pitchFamily="34" charset="0"/>
              <a:buChar char="•"/>
            </a:pPr>
            <a:endParaRPr lang="en-US" altLang="ja-JP" sz="2000" dirty="0"/>
          </a:p>
          <a:p>
            <a:pPr marL="285750" indent="-285750">
              <a:buFont typeface="Arial" panose="020B0604020202020204" pitchFamily="34" charset="0"/>
              <a:buChar char="•"/>
            </a:pPr>
            <a:r>
              <a:rPr lang="en-US" altLang="ja-JP" sz="2000" dirty="0"/>
              <a:t>Future plans</a:t>
            </a:r>
          </a:p>
          <a:p>
            <a:pPr marL="742950" lvl="1" indent="-285750">
              <a:buFont typeface="Arial" panose="020B0604020202020204" pitchFamily="34" charset="0"/>
              <a:buChar char="•"/>
            </a:pPr>
            <a:r>
              <a:rPr lang="en-US" altLang="ja-JP" sz="2000" dirty="0"/>
              <a:t>Single nitrogen ion extraction will be conducted. </a:t>
            </a:r>
          </a:p>
        </p:txBody>
      </p:sp>
    </p:spTree>
    <p:extLst>
      <p:ext uri="{BB962C8B-B14F-4D97-AF65-F5344CB8AC3E}">
        <p14:creationId xmlns:p14="http://schemas.microsoft.com/office/powerpoint/2010/main" val="2054457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B783EF-FF19-4381-A35D-45CE977088F8}"/>
              </a:ext>
            </a:extLst>
          </p:cNvPr>
          <p:cNvSpPr>
            <a:spLocks noGrp="1"/>
          </p:cNvSpPr>
          <p:nvPr>
            <p:ph type="title"/>
          </p:nvPr>
        </p:nvSpPr>
        <p:spPr/>
        <p:txBody>
          <a:bodyPr/>
          <a:lstStyle/>
          <a:p>
            <a:r>
              <a:rPr kumimoji="1" lang="en-US" altLang="ja-JP" dirty="0"/>
              <a:t>Introduction</a:t>
            </a:r>
            <a:br>
              <a:rPr kumimoji="1" lang="en-US" altLang="ja-JP" dirty="0"/>
            </a:br>
            <a:r>
              <a:rPr kumimoji="1" lang="en-US" altLang="ja-JP" dirty="0"/>
              <a:t>What is</a:t>
            </a:r>
            <a:r>
              <a:rPr lang="ja-JP" altLang="en-US" dirty="0"/>
              <a:t> </a:t>
            </a:r>
            <a:r>
              <a:rPr lang="en-US" altLang="ja-JP" dirty="0"/>
              <a:t>the</a:t>
            </a:r>
            <a:r>
              <a:rPr kumimoji="1" lang="en-US" altLang="ja-JP" dirty="0"/>
              <a:t> “Ion Machine gun?”</a:t>
            </a:r>
            <a:endParaRPr kumimoji="1" lang="ja-JP" altLang="en-US" dirty="0"/>
          </a:p>
        </p:txBody>
      </p:sp>
      <p:sp>
        <p:nvSpPr>
          <p:cNvPr id="5" name="テキスト プレースホルダー 4">
            <a:extLst>
              <a:ext uri="{FF2B5EF4-FFF2-40B4-BE49-F238E27FC236}">
                <a16:creationId xmlns:a16="http://schemas.microsoft.com/office/drawing/2014/main" id="{910A6992-9FAC-7ED1-E742-0367F15687AB}"/>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38686C30-FA85-DE1C-E604-90750CF1B50C}"/>
              </a:ext>
            </a:extLst>
          </p:cNvPr>
          <p:cNvSpPr>
            <a:spLocks noGrp="1"/>
          </p:cNvSpPr>
          <p:nvPr>
            <p:ph type="sldNum" sz="quarter" idx="12"/>
          </p:nvPr>
        </p:nvSpPr>
        <p:spPr/>
        <p:txBody>
          <a:bodyPr/>
          <a:lstStyle/>
          <a:p>
            <a:fld id="{60CA9DAF-0948-482F-A4AE-7B4357C53237}" type="slidenum">
              <a:rPr kumimoji="1" lang="ja-JP" altLang="en-US" smtClean="0"/>
              <a:t>3</a:t>
            </a:fld>
            <a:endParaRPr kumimoji="1" lang="ja-JP" altLang="en-US"/>
          </a:p>
        </p:txBody>
      </p:sp>
    </p:spTree>
    <p:extLst>
      <p:ext uri="{BB962C8B-B14F-4D97-AF65-F5344CB8AC3E}">
        <p14:creationId xmlns:p14="http://schemas.microsoft.com/office/powerpoint/2010/main" val="1747317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四角形: 角を丸くする 54">
            <a:extLst>
              <a:ext uri="{FF2B5EF4-FFF2-40B4-BE49-F238E27FC236}">
                <a16:creationId xmlns:a16="http://schemas.microsoft.com/office/drawing/2014/main" id="{1876A767-380A-F21D-17FD-B43B9F26A9F4}"/>
              </a:ext>
            </a:extLst>
          </p:cNvPr>
          <p:cNvSpPr/>
          <p:nvPr/>
        </p:nvSpPr>
        <p:spPr>
          <a:xfrm>
            <a:off x="828443" y="2068711"/>
            <a:ext cx="9313654" cy="2503505"/>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
        <p:nvSpPr>
          <p:cNvPr id="2" name="スライド番号プレースホルダー 1">
            <a:extLst>
              <a:ext uri="{FF2B5EF4-FFF2-40B4-BE49-F238E27FC236}">
                <a16:creationId xmlns:a16="http://schemas.microsoft.com/office/drawing/2014/main" id="{580683AE-8485-A284-0F36-266BF1BB167C}"/>
              </a:ext>
            </a:extLst>
          </p:cNvPr>
          <p:cNvSpPr>
            <a:spLocks noGrp="1"/>
          </p:cNvSpPr>
          <p:nvPr>
            <p:ph type="sldNum" sz="quarter" idx="12"/>
          </p:nvPr>
        </p:nvSpPr>
        <p:spPr/>
        <p:txBody>
          <a:bodyPr/>
          <a:lstStyle/>
          <a:p>
            <a:fld id="{60CA9DAF-0948-482F-A4AE-7B4357C53237}" type="slidenum">
              <a:rPr kumimoji="1" lang="ja-JP" altLang="en-US" smtClean="0"/>
              <a:t>4</a:t>
            </a:fld>
            <a:endParaRPr kumimoji="1" lang="ja-JP" altLang="en-US"/>
          </a:p>
        </p:txBody>
      </p:sp>
      <p:sp>
        <p:nvSpPr>
          <p:cNvPr id="3" name="タイトル 2">
            <a:extLst>
              <a:ext uri="{FF2B5EF4-FFF2-40B4-BE49-F238E27FC236}">
                <a16:creationId xmlns:a16="http://schemas.microsoft.com/office/drawing/2014/main" id="{CF2908A0-FEBF-233E-97AC-7B7A21C10A97}"/>
              </a:ext>
            </a:extLst>
          </p:cNvPr>
          <p:cNvSpPr>
            <a:spLocks noGrp="1"/>
          </p:cNvSpPr>
          <p:nvPr>
            <p:ph type="title"/>
          </p:nvPr>
        </p:nvSpPr>
        <p:spPr/>
        <p:txBody>
          <a:bodyPr/>
          <a:lstStyle/>
          <a:p>
            <a:r>
              <a:rPr lang="en-US" altLang="ja-JP" dirty="0"/>
              <a:t>Microbeams</a:t>
            </a:r>
            <a:endParaRPr kumimoji="1" lang="ja-JP" altLang="en-US" dirty="0"/>
          </a:p>
        </p:txBody>
      </p:sp>
      <p:sp>
        <p:nvSpPr>
          <p:cNvPr id="8" name="正方形/長方形 7">
            <a:extLst>
              <a:ext uri="{FF2B5EF4-FFF2-40B4-BE49-F238E27FC236}">
                <a16:creationId xmlns:a16="http://schemas.microsoft.com/office/drawing/2014/main" id="{FC0A0FA2-9123-59CB-A1C1-5A24924A148D}"/>
              </a:ext>
            </a:extLst>
          </p:cNvPr>
          <p:cNvSpPr/>
          <p:nvPr/>
        </p:nvSpPr>
        <p:spPr>
          <a:xfrm>
            <a:off x="1057730" y="2200729"/>
            <a:ext cx="1828311" cy="5639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pic>
        <p:nvPicPr>
          <p:cNvPr id="19" name="図 18">
            <a:extLst>
              <a:ext uri="{FF2B5EF4-FFF2-40B4-BE49-F238E27FC236}">
                <a16:creationId xmlns:a16="http://schemas.microsoft.com/office/drawing/2014/main" id="{B1650B43-8841-4147-3F5A-0D21F81DFB4F}"/>
              </a:ext>
            </a:extLst>
          </p:cNvPr>
          <p:cNvPicPr>
            <a:picLocks noChangeAspect="1"/>
          </p:cNvPicPr>
          <p:nvPr/>
        </p:nvPicPr>
        <p:blipFill>
          <a:blip r:embed="rId3"/>
          <a:stretch>
            <a:fillRect/>
          </a:stretch>
        </p:blipFill>
        <p:spPr>
          <a:xfrm>
            <a:off x="6599342" y="2753382"/>
            <a:ext cx="1426467" cy="919086"/>
          </a:xfrm>
          <a:prstGeom prst="rect">
            <a:avLst/>
          </a:prstGeom>
        </p:spPr>
      </p:pic>
      <p:cxnSp>
        <p:nvCxnSpPr>
          <p:cNvPr id="20" name="直線コネクタ 19">
            <a:extLst>
              <a:ext uri="{FF2B5EF4-FFF2-40B4-BE49-F238E27FC236}">
                <a16:creationId xmlns:a16="http://schemas.microsoft.com/office/drawing/2014/main" id="{ABF5C4E0-2BCB-1F6F-9DF8-66A99B975CF6}"/>
              </a:ext>
            </a:extLst>
          </p:cNvPr>
          <p:cNvCxnSpPr>
            <a:cxnSpLocks/>
          </p:cNvCxnSpPr>
          <p:nvPr/>
        </p:nvCxnSpPr>
        <p:spPr>
          <a:xfrm flipH="1">
            <a:off x="7450615" y="2369698"/>
            <a:ext cx="882502" cy="1255771"/>
          </a:xfrm>
          <a:prstGeom prst="line">
            <a:avLst/>
          </a:prstGeom>
          <a:ln>
            <a:headEnd type="none" w="med" len="med"/>
            <a:tailEnd type="triangle" w="med" len="med"/>
          </a:ln>
        </p:spPr>
        <p:style>
          <a:lnRef idx="3">
            <a:schemeClr val="accent3"/>
          </a:lnRef>
          <a:fillRef idx="0">
            <a:schemeClr val="accent3"/>
          </a:fillRef>
          <a:effectRef idx="2">
            <a:schemeClr val="accent3"/>
          </a:effectRef>
          <a:fontRef idx="minor">
            <a:schemeClr val="tx1"/>
          </a:fontRef>
        </p:style>
      </p:cxnSp>
      <p:sp>
        <p:nvSpPr>
          <p:cNvPr id="21" name="テキスト ボックス 20">
            <a:extLst>
              <a:ext uri="{FF2B5EF4-FFF2-40B4-BE49-F238E27FC236}">
                <a16:creationId xmlns:a16="http://schemas.microsoft.com/office/drawing/2014/main" id="{F51DC11B-043A-CA76-C563-FB6D390DF177}"/>
              </a:ext>
            </a:extLst>
          </p:cNvPr>
          <p:cNvSpPr txBox="1"/>
          <p:nvPr/>
        </p:nvSpPr>
        <p:spPr>
          <a:xfrm>
            <a:off x="7351196" y="3409218"/>
            <a:ext cx="162850" cy="215444"/>
          </a:xfrm>
          <a:prstGeom prst="rect">
            <a:avLst/>
          </a:prstGeom>
          <a:noFill/>
        </p:spPr>
        <p:txBody>
          <a:bodyPr wrap="square" rtlCol="0">
            <a:spAutoFit/>
          </a:bodyPr>
          <a:lstStyle/>
          <a:p>
            <a:r>
              <a:rPr kumimoji="1" lang="en-US" altLang="ja-JP" sz="800" b="1" dirty="0"/>
              <a:t>+</a:t>
            </a:r>
            <a:endParaRPr kumimoji="1" lang="ja-JP" altLang="en-US" sz="800" b="1" dirty="0"/>
          </a:p>
        </p:txBody>
      </p:sp>
      <p:sp>
        <p:nvSpPr>
          <p:cNvPr id="22" name="テキスト ボックス 21">
            <a:extLst>
              <a:ext uri="{FF2B5EF4-FFF2-40B4-BE49-F238E27FC236}">
                <a16:creationId xmlns:a16="http://schemas.microsoft.com/office/drawing/2014/main" id="{DB7EA96A-EFB2-ED10-B383-78E190387D41}"/>
              </a:ext>
            </a:extLst>
          </p:cNvPr>
          <p:cNvSpPr txBox="1"/>
          <p:nvPr/>
        </p:nvSpPr>
        <p:spPr>
          <a:xfrm>
            <a:off x="7347057" y="3455972"/>
            <a:ext cx="63585" cy="215444"/>
          </a:xfrm>
          <a:prstGeom prst="rect">
            <a:avLst/>
          </a:prstGeom>
          <a:noFill/>
        </p:spPr>
        <p:txBody>
          <a:bodyPr wrap="square" rtlCol="0">
            <a:spAutoFit/>
          </a:bodyPr>
          <a:lstStyle/>
          <a:p>
            <a:r>
              <a:rPr kumimoji="1" lang="en-US" altLang="ja-JP" sz="800" b="1" dirty="0"/>
              <a:t>+</a:t>
            </a:r>
            <a:endParaRPr kumimoji="1" lang="ja-JP" altLang="en-US" sz="800" b="1" dirty="0"/>
          </a:p>
        </p:txBody>
      </p:sp>
      <p:sp>
        <p:nvSpPr>
          <p:cNvPr id="23" name="テキスト ボックス 22">
            <a:extLst>
              <a:ext uri="{FF2B5EF4-FFF2-40B4-BE49-F238E27FC236}">
                <a16:creationId xmlns:a16="http://schemas.microsoft.com/office/drawing/2014/main" id="{17FFA17F-737E-29AD-034A-D89B17C89188}"/>
              </a:ext>
            </a:extLst>
          </p:cNvPr>
          <p:cNvSpPr txBox="1"/>
          <p:nvPr/>
        </p:nvSpPr>
        <p:spPr>
          <a:xfrm>
            <a:off x="7306810" y="3503675"/>
            <a:ext cx="63585" cy="215444"/>
          </a:xfrm>
          <a:prstGeom prst="rect">
            <a:avLst/>
          </a:prstGeom>
          <a:noFill/>
        </p:spPr>
        <p:txBody>
          <a:bodyPr wrap="square" rtlCol="0">
            <a:spAutoFit/>
          </a:bodyPr>
          <a:lstStyle/>
          <a:p>
            <a:r>
              <a:rPr kumimoji="1" lang="en-US" altLang="ja-JP" sz="800" b="1" dirty="0"/>
              <a:t>+</a:t>
            </a:r>
            <a:endParaRPr kumimoji="1" lang="ja-JP" altLang="en-US" sz="800" b="1" dirty="0"/>
          </a:p>
        </p:txBody>
      </p:sp>
      <p:sp>
        <p:nvSpPr>
          <p:cNvPr id="24" name="テキスト ボックス 23">
            <a:extLst>
              <a:ext uri="{FF2B5EF4-FFF2-40B4-BE49-F238E27FC236}">
                <a16:creationId xmlns:a16="http://schemas.microsoft.com/office/drawing/2014/main" id="{A60D13CB-13F7-0271-EF66-7F0BD496AB47}"/>
              </a:ext>
            </a:extLst>
          </p:cNvPr>
          <p:cNvSpPr txBox="1"/>
          <p:nvPr/>
        </p:nvSpPr>
        <p:spPr>
          <a:xfrm>
            <a:off x="7495309" y="3449658"/>
            <a:ext cx="162850" cy="215444"/>
          </a:xfrm>
          <a:prstGeom prst="rect">
            <a:avLst/>
          </a:prstGeom>
          <a:noFill/>
        </p:spPr>
        <p:txBody>
          <a:bodyPr wrap="square" rtlCol="0">
            <a:spAutoFit/>
          </a:bodyPr>
          <a:lstStyle/>
          <a:p>
            <a:r>
              <a:rPr kumimoji="1" lang="en-US" altLang="ja-JP" sz="800" b="1" dirty="0"/>
              <a:t>-</a:t>
            </a:r>
            <a:endParaRPr kumimoji="1" lang="ja-JP" altLang="en-US" sz="800" b="1" dirty="0"/>
          </a:p>
        </p:txBody>
      </p:sp>
      <p:sp>
        <p:nvSpPr>
          <p:cNvPr id="25" name="テキスト ボックス 24">
            <a:extLst>
              <a:ext uri="{FF2B5EF4-FFF2-40B4-BE49-F238E27FC236}">
                <a16:creationId xmlns:a16="http://schemas.microsoft.com/office/drawing/2014/main" id="{4F1AF775-8370-4243-675D-41DB45FFCDD9}"/>
              </a:ext>
            </a:extLst>
          </p:cNvPr>
          <p:cNvSpPr txBox="1"/>
          <p:nvPr/>
        </p:nvSpPr>
        <p:spPr>
          <a:xfrm>
            <a:off x="7480524" y="3504023"/>
            <a:ext cx="162850" cy="215444"/>
          </a:xfrm>
          <a:prstGeom prst="rect">
            <a:avLst/>
          </a:prstGeom>
          <a:noFill/>
        </p:spPr>
        <p:txBody>
          <a:bodyPr wrap="square" rtlCol="0">
            <a:spAutoFit/>
          </a:bodyPr>
          <a:lstStyle/>
          <a:p>
            <a:r>
              <a:rPr kumimoji="1" lang="en-US" altLang="ja-JP" sz="800" b="1" dirty="0"/>
              <a:t>-</a:t>
            </a:r>
            <a:endParaRPr kumimoji="1" lang="ja-JP" altLang="en-US" sz="800" b="1" dirty="0"/>
          </a:p>
        </p:txBody>
      </p:sp>
      <p:sp>
        <p:nvSpPr>
          <p:cNvPr id="26" name="テキスト ボックス 25">
            <a:extLst>
              <a:ext uri="{FF2B5EF4-FFF2-40B4-BE49-F238E27FC236}">
                <a16:creationId xmlns:a16="http://schemas.microsoft.com/office/drawing/2014/main" id="{8FC83D27-2EF4-F778-ABDA-B4BAA87EE7C7}"/>
              </a:ext>
            </a:extLst>
          </p:cNvPr>
          <p:cNvSpPr txBox="1"/>
          <p:nvPr/>
        </p:nvSpPr>
        <p:spPr>
          <a:xfrm>
            <a:off x="7504326" y="3409566"/>
            <a:ext cx="162850" cy="215444"/>
          </a:xfrm>
          <a:prstGeom prst="rect">
            <a:avLst/>
          </a:prstGeom>
          <a:noFill/>
        </p:spPr>
        <p:txBody>
          <a:bodyPr wrap="square" rtlCol="0">
            <a:spAutoFit/>
          </a:bodyPr>
          <a:lstStyle/>
          <a:p>
            <a:r>
              <a:rPr kumimoji="1" lang="en-US" altLang="ja-JP" sz="800" b="1" dirty="0"/>
              <a:t>-</a:t>
            </a:r>
            <a:endParaRPr kumimoji="1" lang="ja-JP" altLang="en-US" sz="800" b="1" dirty="0"/>
          </a:p>
        </p:txBody>
      </p:sp>
      <p:sp>
        <p:nvSpPr>
          <p:cNvPr id="27" name="テキスト ボックス 26">
            <a:extLst>
              <a:ext uri="{FF2B5EF4-FFF2-40B4-BE49-F238E27FC236}">
                <a16:creationId xmlns:a16="http://schemas.microsoft.com/office/drawing/2014/main" id="{84BBA6C6-8CC3-682F-517C-6537F7C3F50E}"/>
              </a:ext>
            </a:extLst>
          </p:cNvPr>
          <p:cNvSpPr txBox="1"/>
          <p:nvPr/>
        </p:nvSpPr>
        <p:spPr>
          <a:xfrm>
            <a:off x="3683779" y="3829225"/>
            <a:ext cx="2072754" cy="584775"/>
          </a:xfrm>
          <a:prstGeom prst="rect">
            <a:avLst/>
          </a:prstGeom>
          <a:noFill/>
        </p:spPr>
        <p:txBody>
          <a:bodyPr wrap="square" rtlCol="0">
            <a:spAutoFit/>
          </a:bodyPr>
          <a:lstStyle/>
          <a:p>
            <a:r>
              <a:rPr kumimoji="1" lang="en-US" altLang="ja-JP" sz="1600" dirty="0"/>
              <a:t>Biological response to radiation in cells</a:t>
            </a:r>
            <a:endParaRPr kumimoji="1" lang="ja-JP" altLang="en-US" sz="1600" dirty="0">
              <a:latin typeface="Times New Roman" panose="02020603050405020304" pitchFamily="18" charset="0"/>
              <a:cs typeface="Times New Roman" panose="02020603050405020304" pitchFamily="18" charset="0"/>
            </a:endParaRPr>
          </a:p>
        </p:txBody>
      </p:sp>
      <p:sp>
        <p:nvSpPr>
          <p:cNvPr id="28" name="テキスト ボックス 27">
            <a:extLst>
              <a:ext uri="{FF2B5EF4-FFF2-40B4-BE49-F238E27FC236}">
                <a16:creationId xmlns:a16="http://schemas.microsoft.com/office/drawing/2014/main" id="{319C2D44-0DE3-7CC8-4681-919481C3BA48}"/>
              </a:ext>
            </a:extLst>
          </p:cNvPr>
          <p:cNvSpPr txBox="1"/>
          <p:nvPr/>
        </p:nvSpPr>
        <p:spPr>
          <a:xfrm>
            <a:off x="6067243" y="3829225"/>
            <a:ext cx="3037015" cy="584775"/>
          </a:xfrm>
          <a:prstGeom prst="rect">
            <a:avLst/>
          </a:prstGeom>
          <a:noFill/>
        </p:spPr>
        <p:txBody>
          <a:bodyPr wrap="square" rtlCol="0">
            <a:spAutoFit/>
          </a:bodyPr>
          <a:lstStyle/>
          <a:p>
            <a:r>
              <a:rPr lang="en-US" altLang="ja-JP" sz="1600" dirty="0"/>
              <a:t>Errors caused charged particles entering semiconductor</a:t>
            </a:r>
            <a:endParaRPr kumimoji="1" lang="ja-JP" altLang="en-US" sz="1600" dirty="0">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5BCB7A2E-45FD-AE7B-0088-AC3A2400CFBE}"/>
              </a:ext>
            </a:extLst>
          </p:cNvPr>
          <p:cNvSpPr txBox="1"/>
          <p:nvPr/>
        </p:nvSpPr>
        <p:spPr>
          <a:xfrm>
            <a:off x="6378235" y="2226252"/>
            <a:ext cx="1447328" cy="307777"/>
          </a:xfrm>
          <a:prstGeom prst="rect">
            <a:avLst/>
          </a:prstGeom>
          <a:noFill/>
        </p:spPr>
        <p:txBody>
          <a:bodyPr wrap="square" rtlCol="0">
            <a:spAutoFit/>
          </a:bodyPr>
          <a:lstStyle/>
          <a:p>
            <a:r>
              <a:rPr lang="en-US" altLang="ja-JP" sz="1400" dirty="0"/>
              <a:t>Semiconductor</a:t>
            </a:r>
            <a:endParaRPr kumimoji="1" lang="ja-JP" altLang="en-US" sz="1400" dirty="0">
              <a:latin typeface="Times New Roman" panose="02020603050405020304" pitchFamily="18" charset="0"/>
              <a:cs typeface="Times New Roman" panose="02020603050405020304" pitchFamily="18" charset="0"/>
            </a:endParaRPr>
          </a:p>
        </p:txBody>
      </p:sp>
      <p:grpSp>
        <p:nvGrpSpPr>
          <p:cNvPr id="31" name="グループ化 30">
            <a:extLst>
              <a:ext uri="{FF2B5EF4-FFF2-40B4-BE49-F238E27FC236}">
                <a16:creationId xmlns:a16="http://schemas.microsoft.com/office/drawing/2014/main" id="{FF5BAD59-7540-B967-50E1-3D65655A2361}"/>
              </a:ext>
            </a:extLst>
          </p:cNvPr>
          <p:cNvGrpSpPr/>
          <p:nvPr/>
        </p:nvGrpSpPr>
        <p:grpSpPr>
          <a:xfrm>
            <a:off x="3880537" y="2276844"/>
            <a:ext cx="1358680" cy="1473263"/>
            <a:chOff x="8642766" y="5771703"/>
            <a:chExt cx="1628675" cy="1766028"/>
          </a:xfrm>
        </p:grpSpPr>
        <p:sp>
          <p:nvSpPr>
            <p:cNvPr id="32" name="楕円 728">
              <a:extLst>
                <a:ext uri="{FF2B5EF4-FFF2-40B4-BE49-F238E27FC236}">
                  <a16:creationId xmlns:a16="http://schemas.microsoft.com/office/drawing/2014/main" id="{55F9924F-BA6E-C389-E901-487D028E75DB}"/>
                </a:ext>
              </a:extLst>
            </p:cNvPr>
            <p:cNvSpPr/>
            <p:nvPr/>
          </p:nvSpPr>
          <p:spPr>
            <a:xfrm rot="18900000" flipH="1">
              <a:off x="8754107" y="6991714"/>
              <a:ext cx="248475" cy="546017"/>
            </a:xfrm>
            <a:custGeom>
              <a:avLst/>
              <a:gdLst>
                <a:gd name="connsiteX0" fmla="*/ 0 w 420660"/>
                <a:gd name="connsiteY0" fmla="*/ 399589 h 799177"/>
                <a:gd name="connsiteX1" fmla="*/ 210330 w 420660"/>
                <a:gd name="connsiteY1" fmla="*/ 0 h 799177"/>
                <a:gd name="connsiteX2" fmla="*/ 420660 w 420660"/>
                <a:gd name="connsiteY2" fmla="*/ 399589 h 799177"/>
                <a:gd name="connsiteX3" fmla="*/ 210330 w 420660"/>
                <a:gd name="connsiteY3" fmla="*/ 799178 h 799177"/>
                <a:gd name="connsiteX4" fmla="*/ 0 w 420660"/>
                <a:gd name="connsiteY4" fmla="*/ 399589 h 799177"/>
                <a:gd name="connsiteX0" fmla="*/ 0 w 294469"/>
                <a:gd name="connsiteY0" fmla="*/ 399649 h 799291"/>
                <a:gd name="connsiteX1" fmla="*/ 210330 w 294469"/>
                <a:gd name="connsiteY1" fmla="*/ 60 h 799291"/>
                <a:gd name="connsiteX2" fmla="*/ 294469 w 294469"/>
                <a:gd name="connsiteY2" fmla="*/ 377762 h 799291"/>
                <a:gd name="connsiteX3" fmla="*/ 210330 w 294469"/>
                <a:gd name="connsiteY3" fmla="*/ 799238 h 799291"/>
                <a:gd name="connsiteX4" fmla="*/ 0 w 294469"/>
                <a:gd name="connsiteY4" fmla="*/ 399649 h 799291"/>
                <a:gd name="connsiteX0" fmla="*/ 0 w 294469"/>
                <a:gd name="connsiteY0" fmla="*/ 425370 h 825012"/>
                <a:gd name="connsiteX1" fmla="*/ 210330 w 294469"/>
                <a:gd name="connsiteY1" fmla="*/ 25781 h 825012"/>
                <a:gd name="connsiteX2" fmla="*/ 294469 w 294469"/>
                <a:gd name="connsiteY2" fmla="*/ 403483 h 825012"/>
                <a:gd name="connsiteX3" fmla="*/ 210330 w 294469"/>
                <a:gd name="connsiteY3" fmla="*/ 824959 h 825012"/>
                <a:gd name="connsiteX4" fmla="*/ 0 w 294469"/>
                <a:gd name="connsiteY4" fmla="*/ 425370 h 825012"/>
                <a:gd name="connsiteX0" fmla="*/ 0 w 294469"/>
                <a:gd name="connsiteY0" fmla="*/ 425370 h 859512"/>
                <a:gd name="connsiteX1" fmla="*/ 210330 w 294469"/>
                <a:gd name="connsiteY1" fmla="*/ 25781 h 859512"/>
                <a:gd name="connsiteX2" fmla="*/ 294469 w 294469"/>
                <a:gd name="connsiteY2" fmla="*/ 403483 h 859512"/>
                <a:gd name="connsiteX3" fmla="*/ 210330 w 294469"/>
                <a:gd name="connsiteY3" fmla="*/ 824959 h 859512"/>
                <a:gd name="connsiteX4" fmla="*/ 0 w 294469"/>
                <a:gd name="connsiteY4" fmla="*/ 425370 h 859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469" h="859512">
                  <a:moveTo>
                    <a:pt x="0" y="425370"/>
                  </a:moveTo>
                  <a:cubicBezTo>
                    <a:pt x="0" y="204683"/>
                    <a:pt x="221623" y="-89167"/>
                    <a:pt x="210330" y="25781"/>
                  </a:cubicBezTo>
                  <a:cubicBezTo>
                    <a:pt x="199037" y="140729"/>
                    <a:pt x="294469" y="182796"/>
                    <a:pt x="294469" y="403483"/>
                  </a:cubicBezTo>
                  <a:cubicBezTo>
                    <a:pt x="294469" y="624170"/>
                    <a:pt x="280396" y="684381"/>
                    <a:pt x="210330" y="824959"/>
                  </a:cubicBezTo>
                  <a:cubicBezTo>
                    <a:pt x="140264" y="965537"/>
                    <a:pt x="0" y="646057"/>
                    <a:pt x="0" y="425370"/>
                  </a:cubicBezTo>
                  <a:close/>
                </a:path>
              </a:pathLst>
            </a:custGeom>
            <a:solidFill>
              <a:srgbClr val="00B050"/>
            </a:solidFill>
            <a:ln>
              <a:solidFill>
                <a:srgbClr val="0068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楕円 728">
              <a:extLst>
                <a:ext uri="{FF2B5EF4-FFF2-40B4-BE49-F238E27FC236}">
                  <a16:creationId xmlns:a16="http://schemas.microsoft.com/office/drawing/2014/main" id="{36892242-159F-EBE8-74C2-18C59F971C3A}"/>
                </a:ext>
              </a:extLst>
            </p:cNvPr>
            <p:cNvSpPr/>
            <p:nvPr/>
          </p:nvSpPr>
          <p:spPr>
            <a:xfrm rot="2413126" flipH="1">
              <a:off x="9928871" y="6217953"/>
              <a:ext cx="194575" cy="761979"/>
            </a:xfrm>
            <a:custGeom>
              <a:avLst/>
              <a:gdLst>
                <a:gd name="connsiteX0" fmla="*/ 0 w 420660"/>
                <a:gd name="connsiteY0" fmla="*/ 399589 h 799177"/>
                <a:gd name="connsiteX1" fmla="*/ 210330 w 420660"/>
                <a:gd name="connsiteY1" fmla="*/ 0 h 799177"/>
                <a:gd name="connsiteX2" fmla="*/ 420660 w 420660"/>
                <a:gd name="connsiteY2" fmla="*/ 399589 h 799177"/>
                <a:gd name="connsiteX3" fmla="*/ 210330 w 420660"/>
                <a:gd name="connsiteY3" fmla="*/ 799178 h 799177"/>
                <a:gd name="connsiteX4" fmla="*/ 0 w 420660"/>
                <a:gd name="connsiteY4" fmla="*/ 399589 h 799177"/>
                <a:gd name="connsiteX0" fmla="*/ 0 w 294469"/>
                <a:gd name="connsiteY0" fmla="*/ 399649 h 799291"/>
                <a:gd name="connsiteX1" fmla="*/ 210330 w 294469"/>
                <a:gd name="connsiteY1" fmla="*/ 60 h 799291"/>
                <a:gd name="connsiteX2" fmla="*/ 294469 w 294469"/>
                <a:gd name="connsiteY2" fmla="*/ 377762 h 799291"/>
                <a:gd name="connsiteX3" fmla="*/ 210330 w 294469"/>
                <a:gd name="connsiteY3" fmla="*/ 799238 h 799291"/>
                <a:gd name="connsiteX4" fmla="*/ 0 w 294469"/>
                <a:gd name="connsiteY4" fmla="*/ 399649 h 799291"/>
                <a:gd name="connsiteX0" fmla="*/ 0 w 294469"/>
                <a:gd name="connsiteY0" fmla="*/ 425370 h 825012"/>
                <a:gd name="connsiteX1" fmla="*/ 210330 w 294469"/>
                <a:gd name="connsiteY1" fmla="*/ 25781 h 825012"/>
                <a:gd name="connsiteX2" fmla="*/ 294469 w 294469"/>
                <a:gd name="connsiteY2" fmla="*/ 403483 h 825012"/>
                <a:gd name="connsiteX3" fmla="*/ 210330 w 294469"/>
                <a:gd name="connsiteY3" fmla="*/ 824959 h 825012"/>
                <a:gd name="connsiteX4" fmla="*/ 0 w 294469"/>
                <a:gd name="connsiteY4" fmla="*/ 425370 h 825012"/>
                <a:gd name="connsiteX0" fmla="*/ 0 w 294469"/>
                <a:gd name="connsiteY0" fmla="*/ 425370 h 859512"/>
                <a:gd name="connsiteX1" fmla="*/ 210330 w 294469"/>
                <a:gd name="connsiteY1" fmla="*/ 25781 h 859512"/>
                <a:gd name="connsiteX2" fmla="*/ 294469 w 294469"/>
                <a:gd name="connsiteY2" fmla="*/ 403483 h 859512"/>
                <a:gd name="connsiteX3" fmla="*/ 210330 w 294469"/>
                <a:gd name="connsiteY3" fmla="*/ 824959 h 859512"/>
                <a:gd name="connsiteX4" fmla="*/ 0 w 294469"/>
                <a:gd name="connsiteY4" fmla="*/ 425370 h 859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469" h="859512">
                  <a:moveTo>
                    <a:pt x="0" y="425370"/>
                  </a:moveTo>
                  <a:cubicBezTo>
                    <a:pt x="0" y="204683"/>
                    <a:pt x="221623" y="-89167"/>
                    <a:pt x="210330" y="25781"/>
                  </a:cubicBezTo>
                  <a:cubicBezTo>
                    <a:pt x="199037" y="140729"/>
                    <a:pt x="294469" y="182796"/>
                    <a:pt x="294469" y="403483"/>
                  </a:cubicBezTo>
                  <a:cubicBezTo>
                    <a:pt x="294469" y="624170"/>
                    <a:pt x="280396" y="684381"/>
                    <a:pt x="210330" y="824959"/>
                  </a:cubicBezTo>
                  <a:cubicBezTo>
                    <a:pt x="140264" y="965537"/>
                    <a:pt x="0" y="646057"/>
                    <a:pt x="0" y="425370"/>
                  </a:cubicBezTo>
                  <a:close/>
                </a:path>
              </a:pathLst>
            </a:custGeom>
            <a:solidFill>
              <a:srgbClr val="00B050"/>
            </a:solidFill>
            <a:ln>
              <a:solidFill>
                <a:srgbClr val="0068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楕円 730">
              <a:extLst>
                <a:ext uri="{FF2B5EF4-FFF2-40B4-BE49-F238E27FC236}">
                  <a16:creationId xmlns:a16="http://schemas.microsoft.com/office/drawing/2014/main" id="{E4AAA8FF-AD57-C57F-392C-62E6F97EB15C}"/>
                </a:ext>
              </a:extLst>
            </p:cNvPr>
            <p:cNvSpPr/>
            <p:nvPr/>
          </p:nvSpPr>
          <p:spPr>
            <a:xfrm>
              <a:off x="9915810" y="6606871"/>
              <a:ext cx="95848" cy="111002"/>
            </a:xfrm>
            <a:custGeom>
              <a:avLst/>
              <a:gdLst>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3532"/>
                <a:gd name="connsiteX1" fmla="*/ 51734 w 103468"/>
                <a:gd name="connsiteY1" fmla="*/ 0 h 113532"/>
                <a:gd name="connsiteX2" fmla="*/ 103468 w 103468"/>
                <a:gd name="connsiteY2" fmla="*/ 55374 h 113532"/>
                <a:gd name="connsiteX3" fmla="*/ 51734 w 103468"/>
                <a:gd name="connsiteY3" fmla="*/ 110748 h 113532"/>
                <a:gd name="connsiteX4" fmla="*/ 0 w 103468"/>
                <a:gd name="connsiteY4" fmla="*/ 55374 h 113532"/>
                <a:gd name="connsiteX0" fmla="*/ 0 w 95848"/>
                <a:gd name="connsiteY0" fmla="*/ 66900 h 111002"/>
                <a:gd name="connsiteX1" fmla="*/ 44114 w 95848"/>
                <a:gd name="connsiteY1" fmla="*/ 96 h 111002"/>
                <a:gd name="connsiteX2" fmla="*/ 95848 w 95848"/>
                <a:gd name="connsiteY2" fmla="*/ 55470 h 111002"/>
                <a:gd name="connsiteX3" fmla="*/ 44114 w 95848"/>
                <a:gd name="connsiteY3" fmla="*/ 110844 h 111002"/>
                <a:gd name="connsiteX4" fmla="*/ 0 w 95848"/>
                <a:gd name="connsiteY4" fmla="*/ 66900 h 111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48" h="111002">
                  <a:moveTo>
                    <a:pt x="0" y="66900"/>
                  </a:moveTo>
                  <a:cubicBezTo>
                    <a:pt x="0" y="36318"/>
                    <a:pt x="28139" y="2001"/>
                    <a:pt x="44114" y="96"/>
                  </a:cubicBezTo>
                  <a:cubicBezTo>
                    <a:pt x="60089" y="-1809"/>
                    <a:pt x="95848" y="24888"/>
                    <a:pt x="95848" y="55470"/>
                  </a:cubicBezTo>
                  <a:cubicBezTo>
                    <a:pt x="95848" y="97482"/>
                    <a:pt x="60089" y="108939"/>
                    <a:pt x="44114" y="110844"/>
                  </a:cubicBezTo>
                  <a:cubicBezTo>
                    <a:pt x="28139" y="112749"/>
                    <a:pt x="0" y="97482"/>
                    <a:pt x="0" y="66900"/>
                  </a:cubicBezTo>
                  <a:close/>
                </a:path>
              </a:pathLst>
            </a:custGeom>
            <a:solidFill>
              <a:srgbClr val="92D050"/>
            </a:solidFill>
            <a:ln>
              <a:solidFill>
                <a:srgbClr val="0068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楕円 728">
              <a:extLst>
                <a:ext uri="{FF2B5EF4-FFF2-40B4-BE49-F238E27FC236}">
                  <a16:creationId xmlns:a16="http://schemas.microsoft.com/office/drawing/2014/main" id="{4346BF4A-9B55-4658-9E09-EFF85D5357C7}"/>
                </a:ext>
              </a:extLst>
            </p:cNvPr>
            <p:cNvSpPr/>
            <p:nvPr/>
          </p:nvSpPr>
          <p:spPr>
            <a:xfrm rot="2413126" flipH="1">
              <a:off x="9460517" y="6116258"/>
              <a:ext cx="248475" cy="788713"/>
            </a:xfrm>
            <a:custGeom>
              <a:avLst/>
              <a:gdLst>
                <a:gd name="connsiteX0" fmla="*/ 0 w 420660"/>
                <a:gd name="connsiteY0" fmla="*/ 399589 h 799177"/>
                <a:gd name="connsiteX1" fmla="*/ 210330 w 420660"/>
                <a:gd name="connsiteY1" fmla="*/ 0 h 799177"/>
                <a:gd name="connsiteX2" fmla="*/ 420660 w 420660"/>
                <a:gd name="connsiteY2" fmla="*/ 399589 h 799177"/>
                <a:gd name="connsiteX3" fmla="*/ 210330 w 420660"/>
                <a:gd name="connsiteY3" fmla="*/ 799178 h 799177"/>
                <a:gd name="connsiteX4" fmla="*/ 0 w 420660"/>
                <a:gd name="connsiteY4" fmla="*/ 399589 h 799177"/>
                <a:gd name="connsiteX0" fmla="*/ 0 w 294469"/>
                <a:gd name="connsiteY0" fmla="*/ 399649 h 799291"/>
                <a:gd name="connsiteX1" fmla="*/ 210330 w 294469"/>
                <a:gd name="connsiteY1" fmla="*/ 60 h 799291"/>
                <a:gd name="connsiteX2" fmla="*/ 294469 w 294469"/>
                <a:gd name="connsiteY2" fmla="*/ 377762 h 799291"/>
                <a:gd name="connsiteX3" fmla="*/ 210330 w 294469"/>
                <a:gd name="connsiteY3" fmla="*/ 799238 h 799291"/>
                <a:gd name="connsiteX4" fmla="*/ 0 w 294469"/>
                <a:gd name="connsiteY4" fmla="*/ 399649 h 799291"/>
                <a:gd name="connsiteX0" fmla="*/ 0 w 294469"/>
                <a:gd name="connsiteY0" fmla="*/ 425370 h 825012"/>
                <a:gd name="connsiteX1" fmla="*/ 210330 w 294469"/>
                <a:gd name="connsiteY1" fmla="*/ 25781 h 825012"/>
                <a:gd name="connsiteX2" fmla="*/ 294469 w 294469"/>
                <a:gd name="connsiteY2" fmla="*/ 403483 h 825012"/>
                <a:gd name="connsiteX3" fmla="*/ 210330 w 294469"/>
                <a:gd name="connsiteY3" fmla="*/ 824959 h 825012"/>
                <a:gd name="connsiteX4" fmla="*/ 0 w 294469"/>
                <a:gd name="connsiteY4" fmla="*/ 425370 h 825012"/>
                <a:gd name="connsiteX0" fmla="*/ 0 w 294469"/>
                <a:gd name="connsiteY0" fmla="*/ 425370 h 859512"/>
                <a:gd name="connsiteX1" fmla="*/ 210330 w 294469"/>
                <a:gd name="connsiteY1" fmla="*/ 25781 h 859512"/>
                <a:gd name="connsiteX2" fmla="*/ 294469 w 294469"/>
                <a:gd name="connsiteY2" fmla="*/ 403483 h 859512"/>
                <a:gd name="connsiteX3" fmla="*/ 210330 w 294469"/>
                <a:gd name="connsiteY3" fmla="*/ 824959 h 859512"/>
                <a:gd name="connsiteX4" fmla="*/ 0 w 294469"/>
                <a:gd name="connsiteY4" fmla="*/ 425370 h 859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469" h="859512">
                  <a:moveTo>
                    <a:pt x="0" y="425370"/>
                  </a:moveTo>
                  <a:cubicBezTo>
                    <a:pt x="0" y="204683"/>
                    <a:pt x="221623" y="-89167"/>
                    <a:pt x="210330" y="25781"/>
                  </a:cubicBezTo>
                  <a:cubicBezTo>
                    <a:pt x="199037" y="140729"/>
                    <a:pt x="294469" y="182796"/>
                    <a:pt x="294469" y="403483"/>
                  </a:cubicBezTo>
                  <a:cubicBezTo>
                    <a:pt x="294469" y="624170"/>
                    <a:pt x="280396" y="684381"/>
                    <a:pt x="210330" y="824959"/>
                  </a:cubicBezTo>
                  <a:cubicBezTo>
                    <a:pt x="140264" y="965537"/>
                    <a:pt x="0" y="646057"/>
                    <a:pt x="0" y="425370"/>
                  </a:cubicBezTo>
                  <a:close/>
                </a:path>
              </a:pathLst>
            </a:custGeom>
            <a:solidFill>
              <a:srgbClr val="00B050"/>
            </a:solidFill>
            <a:ln>
              <a:solidFill>
                <a:srgbClr val="0068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楕円 730">
              <a:extLst>
                <a:ext uri="{FF2B5EF4-FFF2-40B4-BE49-F238E27FC236}">
                  <a16:creationId xmlns:a16="http://schemas.microsoft.com/office/drawing/2014/main" id="{C3ADFB25-26FD-2ED9-C511-11AA4F81CA2A}"/>
                </a:ext>
              </a:extLst>
            </p:cNvPr>
            <p:cNvSpPr/>
            <p:nvPr/>
          </p:nvSpPr>
          <p:spPr>
            <a:xfrm>
              <a:off x="9519206" y="6477596"/>
              <a:ext cx="95848" cy="111002"/>
            </a:xfrm>
            <a:custGeom>
              <a:avLst/>
              <a:gdLst>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3532"/>
                <a:gd name="connsiteX1" fmla="*/ 51734 w 103468"/>
                <a:gd name="connsiteY1" fmla="*/ 0 h 113532"/>
                <a:gd name="connsiteX2" fmla="*/ 103468 w 103468"/>
                <a:gd name="connsiteY2" fmla="*/ 55374 h 113532"/>
                <a:gd name="connsiteX3" fmla="*/ 51734 w 103468"/>
                <a:gd name="connsiteY3" fmla="*/ 110748 h 113532"/>
                <a:gd name="connsiteX4" fmla="*/ 0 w 103468"/>
                <a:gd name="connsiteY4" fmla="*/ 55374 h 113532"/>
                <a:gd name="connsiteX0" fmla="*/ 0 w 95848"/>
                <a:gd name="connsiteY0" fmla="*/ 66900 h 111002"/>
                <a:gd name="connsiteX1" fmla="*/ 44114 w 95848"/>
                <a:gd name="connsiteY1" fmla="*/ 96 h 111002"/>
                <a:gd name="connsiteX2" fmla="*/ 95848 w 95848"/>
                <a:gd name="connsiteY2" fmla="*/ 55470 h 111002"/>
                <a:gd name="connsiteX3" fmla="*/ 44114 w 95848"/>
                <a:gd name="connsiteY3" fmla="*/ 110844 h 111002"/>
                <a:gd name="connsiteX4" fmla="*/ 0 w 95848"/>
                <a:gd name="connsiteY4" fmla="*/ 66900 h 111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48" h="111002">
                  <a:moveTo>
                    <a:pt x="0" y="66900"/>
                  </a:moveTo>
                  <a:cubicBezTo>
                    <a:pt x="0" y="36318"/>
                    <a:pt x="28139" y="2001"/>
                    <a:pt x="44114" y="96"/>
                  </a:cubicBezTo>
                  <a:cubicBezTo>
                    <a:pt x="60089" y="-1809"/>
                    <a:pt x="95848" y="24888"/>
                    <a:pt x="95848" y="55470"/>
                  </a:cubicBezTo>
                  <a:cubicBezTo>
                    <a:pt x="95848" y="97482"/>
                    <a:pt x="60089" y="108939"/>
                    <a:pt x="44114" y="110844"/>
                  </a:cubicBezTo>
                  <a:cubicBezTo>
                    <a:pt x="28139" y="112749"/>
                    <a:pt x="0" y="97482"/>
                    <a:pt x="0" y="66900"/>
                  </a:cubicBezTo>
                  <a:close/>
                </a:path>
              </a:pathLst>
            </a:custGeom>
            <a:solidFill>
              <a:srgbClr val="92D050"/>
            </a:solidFill>
            <a:ln>
              <a:solidFill>
                <a:srgbClr val="0068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楕円 728">
              <a:extLst>
                <a:ext uri="{FF2B5EF4-FFF2-40B4-BE49-F238E27FC236}">
                  <a16:creationId xmlns:a16="http://schemas.microsoft.com/office/drawing/2014/main" id="{AF9C7ECC-9668-A866-7690-C60CDF3984CC}"/>
                </a:ext>
              </a:extLst>
            </p:cNvPr>
            <p:cNvSpPr/>
            <p:nvPr/>
          </p:nvSpPr>
          <p:spPr>
            <a:xfrm rot="2413126" flipH="1">
              <a:off x="9185463" y="6578073"/>
              <a:ext cx="248475" cy="788713"/>
            </a:xfrm>
            <a:custGeom>
              <a:avLst/>
              <a:gdLst>
                <a:gd name="connsiteX0" fmla="*/ 0 w 420660"/>
                <a:gd name="connsiteY0" fmla="*/ 399589 h 799177"/>
                <a:gd name="connsiteX1" fmla="*/ 210330 w 420660"/>
                <a:gd name="connsiteY1" fmla="*/ 0 h 799177"/>
                <a:gd name="connsiteX2" fmla="*/ 420660 w 420660"/>
                <a:gd name="connsiteY2" fmla="*/ 399589 h 799177"/>
                <a:gd name="connsiteX3" fmla="*/ 210330 w 420660"/>
                <a:gd name="connsiteY3" fmla="*/ 799178 h 799177"/>
                <a:gd name="connsiteX4" fmla="*/ 0 w 420660"/>
                <a:gd name="connsiteY4" fmla="*/ 399589 h 799177"/>
                <a:gd name="connsiteX0" fmla="*/ 0 w 294469"/>
                <a:gd name="connsiteY0" fmla="*/ 399649 h 799291"/>
                <a:gd name="connsiteX1" fmla="*/ 210330 w 294469"/>
                <a:gd name="connsiteY1" fmla="*/ 60 h 799291"/>
                <a:gd name="connsiteX2" fmla="*/ 294469 w 294469"/>
                <a:gd name="connsiteY2" fmla="*/ 377762 h 799291"/>
                <a:gd name="connsiteX3" fmla="*/ 210330 w 294469"/>
                <a:gd name="connsiteY3" fmla="*/ 799238 h 799291"/>
                <a:gd name="connsiteX4" fmla="*/ 0 w 294469"/>
                <a:gd name="connsiteY4" fmla="*/ 399649 h 799291"/>
                <a:gd name="connsiteX0" fmla="*/ 0 w 294469"/>
                <a:gd name="connsiteY0" fmla="*/ 425370 h 825012"/>
                <a:gd name="connsiteX1" fmla="*/ 210330 w 294469"/>
                <a:gd name="connsiteY1" fmla="*/ 25781 h 825012"/>
                <a:gd name="connsiteX2" fmla="*/ 294469 w 294469"/>
                <a:gd name="connsiteY2" fmla="*/ 403483 h 825012"/>
                <a:gd name="connsiteX3" fmla="*/ 210330 w 294469"/>
                <a:gd name="connsiteY3" fmla="*/ 824959 h 825012"/>
                <a:gd name="connsiteX4" fmla="*/ 0 w 294469"/>
                <a:gd name="connsiteY4" fmla="*/ 425370 h 825012"/>
                <a:gd name="connsiteX0" fmla="*/ 0 w 294469"/>
                <a:gd name="connsiteY0" fmla="*/ 425370 h 859512"/>
                <a:gd name="connsiteX1" fmla="*/ 210330 w 294469"/>
                <a:gd name="connsiteY1" fmla="*/ 25781 h 859512"/>
                <a:gd name="connsiteX2" fmla="*/ 294469 w 294469"/>
                <a:gd name="connsiteY2" fmla="*/ 403483 h 859512"/>
                <a:gd name="connsiteX3" fmla="*/ 210330 w 294469"/>
                <a:gd name="connsiteY3" fmla="*/ 824959 h 859512"/>
                <a:gd name="connsiteX4" fmla="*/ 0 w 294469"/>
                <a:gd name="connsiteY4" fmla="*/ 425370 h 859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469" h="859512">
                  <a:moveTo>
                    <a:pt x="0" y="425370"/>
                  </a:moveTo>
                  <a:cubicBezTo>
                    <a:pt x="0" y="204683"/>
                    <a:pt x="221623" y="-89167"/>
                    <a:pt x="210330" y="25781"/>
                  </a:cubicBezTo>
                  <a:cubicBezTo>
                    <a:pt x="199037" y="140729"/>
                    <a:pt x="294469" y="182796"/>
                    <a:pt x="294469" y="403483"/>
                  </a:cubicBezTo>
                  <a:cubicBezTo>
                    <a:pt x="294469" y="624170"/>
                    <a:pt x="280396" y="684381"/>
                    <a:pt x="210330" y="824959"/>
                  </a:cubicBezTo>
                  <a:cubicBezTo>
                    <a:pt x="140264" y="965537"/>
                    <a:pt x="0" y="646057"/>
                    <a:pt x="0" y="425370"/>
                  </a:cubicBezTo>
                  <a:close/>
                </a:path>
              </a:pathLst>
            </a:custGeom>
            <a:solidFill>
              <a:srgbClr val="00B050"/>
            </a:solidFill>
            <a:ln>
              <a:solidFill>
                <a:srgbClr val="0068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楕円 730">
              <a:extLst>
                <a:ext uri="{FF2B5EF4-FFF2-40B4-BE49-F238E27FC236}">
                  <a16:creationId xmlns:a16="http://schemas.microsoft.com/office/drawing/2014/main" id="{4212FCDF-D3ED-9113-FA37-3D33D7D3A498}"/>
                </a:ext>
              </a:extLst>
            </p:cNvPr>
            <p:cNvSpPr/>
            <p:nvPr/>
          </p:nvSpPr>
          <p:spPr>
            <a:xfrm>
              <a:off x="9244152" y="6939411"/>
              <a:ext cx="95848" cy="111002"/>
            </a:xfrm>
            <a:custGeom>
              <a:avLst/>
              <a:gdLst>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3532"/>
                <a:gd name="connsiteX1" fmla="*/ 51734 w 103468"/>
                <a:gd name="connsiteY1" fmla="*/ 0 h 113532"/>
                <a:gd name="connsiteX2" fmla="*/ 103468 w 103468"/>
                <a:gd name="connsiteY2" fmla="*/ 55374 h 113532"/>
                <a:gd name="connsiteX3" fmla="*/ 51734 w 103468"/>
                <a:gd name="connsiteY3" fmla="*/ 110748 h 113532"/>
                <a:gd name="connsiteX4" fmla="*/ 0 w 103468"/>
                <a:gd name="connsiteY4" fmla="*/ 55374 h 113532"/>
                <a:gd name="connsiteX0" fmla="*/ 0 w 95848"/>
                <a:gd name="connsiteY0" fmla="*/ 66900 h 111002"/>
                <a:gd name="connsiteX1" fmla="*/ 44114 w 95848"/>
                <a:gd name="connsiteY1" fmla="*/ 96 h 111002"/>
                <a:gd name="connsiteX2" fmla="*/ 95848 w 95848"/>
                <a:gd name="connsiteY2" fmla="*/ 55470 h 111002"/>
                <a:gd name="connsiteX3" fmla="*/ 44114 w 95848"/>
                <a:gd name="connsiteY3" fmla="*/ 110844 h 111002"/>
                <a:gd name="connsiteX4" fmla="*/ 0 w 95848"/>
                <a:gd name="connsiteY4" fmla="*/ 66900 h 111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48" h="111002">
                  <a:moveTo>
                    <a:pt x="0" y="66900"/>
                  </a:moveTo>
                  <a:cubicBezTo>
                    <a:pt x="0" y="36318"/>
                    <a:pt x="28139" y="2001"/>
                    <a:pt x="44114" y="96"/>
                  </a:cubicBezTo>
                  <a:cubicBezTo>
                    <a:pt x="60089" y="-1809"/>
                    <a:pt x="95848" y="24888"/>
                    <a:pt x="95848" y="55470"/>
                  </a:cubicBezTo>
                  <a:cubicBezTo>
                    <a:pt x="95848" y="97482"/>
                    <a:pt x="60089" y="108939"/>
                    <a:pt x="44114" y="110844"/>
                  </a:cubicBezTo>
                  <a:cubicBezTo>
                    <a:pt x="28139" y="112749"/>
                    <a:pt x="0" y="97482"/>
                    <a:pt x="0" y="66900"/>
                  </a:cubicBezTo>
                  <a:close/>
                </a:path>
              </a:pathLst>
            </a:custGeom>
            <a:solidFill>
              <a:srgbClr val="92D050"/>
            </a:solidFill>
            <a:ln>
              <a:solidFill>
                <a:srgbClr val="0068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楕円 728">
              <a:extLst>
                <a:ext uri="{FF2B5EF4-FFF2-40B4-BE49-F238E27FC236}">
                  <a16:creationId xmlns:a16="http://schemas.microsoft.com/office/drawing/2014/main" id="{9492FBEB-6342-0F0A-FAB1-13C35BF1C763}"/>
                </a:ext>
              </a:extLst>
            </p:cNvPr>
            <p:cNvSpPr/>
            <p:nvPr/>
          </p:nvSpPr>
          <p:spPr>
            <a:xfrm rot="900000" flipH="1">
              <a:off x="9109013" y="6389853"/>
              <a:ext cx="248475" cy="546017"/>
            </a:xfrm>
            <a:custGeom>
              <a:avLst/>
              <a:gdLst>
                <a:gd name="connsiteX0" fmla="*/ 0 w 420660"/>
                <a:gd name="connsiteY0" fmla="*/ 399589 h 799177"/>
                <a:gd name="connsiteX1" fmla="*/ 210330 w 420660"/>
                <a:gd name="connsiteY1" fmla="*/ 0 h 799177"/>
                <a:gd name="connsiteX2" fmla="*/ 420660 w 420660"/>
                <a:gd name="connsiteY2" fmla="*/ 399589 h 799177"/>
                <a:gd name="connsiteX3" fmla="*/ 210330 w 420660"/>
                <a:gd name="connsiteY3" fmla="*/ 799178 h 799177"/>
                <a:gd name="connsiteX4" fmla="*/ 0 w 420660"/>
                <a:gd name="connsiteY4" fmla="*/ 399589 h 799177"/>
                <a:gd name="connsiteX0" fmla="*/ 0 w 294469"/>
                <a:gd name="connsiteY0" fmla="*/ 399649 h 799291"/>
                <a:gd name="connsiteX1" fmla="*/ 210330 w 294469"/>
                <a:gd name="connsiteY1" fmla="*/ 60 h 799291"/>
                <a:gd name="connsiteX2" fmla="*/ 294469 w 294469"/>
                <a:gd name="connsiteY2" fmla="*/ 377762 h 799291"/>
                <a:gd name="connsiteX3" fmla="*/ 210330 w 294469"/>
                <a:gd name="connsiteY3" fmla="*/ 799238 h 799291"/>
                <a:gd name="connsiteX4" fmla="*/ 0 w 294469"/>
                <a:gd name="connsiteY4" fmla="*/ 399649 h 799291"/>
                <a:gd name="connsiteX0" fmla="*/ 0 w 294469"/>
                <a:gd name="connsiteY0" fmla="*/ 425370 h 825012"/>
                <a:gd name="connsiteX1" fmla="*/ 210330 w 294469"/>
                <a:gd name="connsiteY1" fmla="*/ 25781 h 825012"/>
                <a:gd name="connsiteX2" fmla="*/ 294469 w 294469"/>
                <a:gd name="connsiteY2" fmla="*/ 403483 h 825012"/>
                <a:gd name="connsiteX3" fmla="*/ 210330 w 294469"/>
                <a:gd name="connsiteY3" fmla="*/ 824959 h 825012"/>
                <a:gd name="connsiteX4" fmla="*/ 0 w 294469"/>
                <a:gd name="connsiteY4" fmla="*/ 425370 h 825012"/>
                <a:gd name="connsiteX0" fmla="*/ 0 w 294469"/>
                <a:gd name="connsiteY0" fmla="*/ 425370 h 859512"/>
                <a:gd name="connsiteX1" fmla="*/ 210330 w 294469"/>
                <a:gd name="connsiteY1" fmla="*/ 25781 h 859512"/>
                <a:gd name="connsiteX2" fmla="*/ 294469 w 294469"/>
                <a:gd name="connsiteY2" fmla="*/ 403483 h 859512"/>
                <a:gd name="connsiteX3" fmla="*/ 210330 w 294469"/>
                <a:gd name="connsiteY3" fmla="*/ 824959 h 859512"/>
                <a:gd name="connsiteX4" fmla="*/ 0 w 294469"/>
                <a:gd name="connsiteY4" fmla="*/ 425370 h 859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469" h="859512">
                  <a:moveTo>
                    <a:pt x="0" y="425370"/>
                  </a:moveTo>
                  <a:cubicBezTo>
                    <a:pt x="0" y="204683"/>
                    <a:pt x="221623" y="-89167"/>
                    <a:pt x="210330" y="25781"/>
                  </a:cubicBezTo>
                  <a:cubicBezTo>
                    <a:pt x="199037" y="140729"/>
                    <a:pt x="294469" y="182796"/>
                    <a:pt x="294469" y="403483"/>
                  </a:cubicBezTo>
                  <a:cubicBezTo>
                    <a:pt x="294469" y="624170"/>
                    <a:pt x="280396" y="684381"/>
                    <a:pt x="210330" y="824959"/>
                  </a:cubicBezTo>
                  <a:cubicBezTo>
                    <a:pt x="140264" y="965537"/>
                    <a:pt x="0" y="646057"/>
                    <a:pt x="0" y="425370"/>
                  </a:cubicBezTo>
                  <a:close/>
                </a:path>
              </a:pathLst>
            </a:custGeom>
            <a:solidFill>
              <a:srgbClr val="00B050"/>
            </a:solidFill>
            <a:ln>
              <a:solidFill>
                <a:srgbClr val="0068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730">
              <a:extLst>
                <a:ext uri="{FF2B5EF4-FFF2-40B4-BE49-F238E27FC236}">
                  <a16:creationId xmlns:a16="http://schemas.microsoft.com/office/drawing/2014/main" id="{DC4F0FDA-38B5-1C01-19DB-922934ABF9F0}"/>
                </a:ext>
              </a:extLst>
            </p:cNvPr>
            <p:cNvSpPr/>
            <p:nvPr/>
          </p:nvSpPr>
          <p:spPr>
            <a:xfrm rot="20086874">
              <a:off x="9166665" y="6625501"/>
              <a:ext cx="95848" cy="76845"/>
            </a:xfrm>
            <a:custGeom>
              <a:avLst/>
              <a:gdLst>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3532"/>
                <a:gd name="connsiteX1" fmla="*/ 51734 w 103468"/>
                <a:gd name="connsiteY1" fmla="*/ 0 h 113532"/>
                <a:gd name="connsiteX2" fmla="*/ 103468 w 103468"/>
                <a:gd name="connsiteY2" fmla="*/ 55374 h 113532"/>
                <a:gd name="connsiteX3" fmla="*/ 51734 w 103468"/>
                <a:gd name="connsiteY3" fmla="*/ 110748 h 113532"/>
                <a:gd name="connsiteX4" fmla="*/ 0 w 103468"/>
                <a:gd name="connsiteY4" fmla="*/ 55374 h 113532"/>
                <a:gd name="connsiteX0" fmla="*/ 0 w 95848"/>
                <a:gd name="connsiteY0" fmla="*/ 66900 h 111002"/>
                <a:gd name="connsiteX1" fmla="*/ 44114 w 95848"/>
                <a:gd name="connsiteY1" fmla="*/ 96 h 111002"/>
                <a:gd name="connsiteX2" fmla="*/ 95848 w 95848"/>
                <a:gd name="connsiteY2" fmla="*/ 55470 h 111002"/>
                <a:gd name="connsiteX3" fmla="*/ 44114 w 95848"/>
                <a:gd name="connsiteY3" fmla="*/ 110844 h 111002"/>
                <a:gd name="connsiteX4" fmla="*/ 0 w 95848"/>
                <a:gd name="connsiteY4" fmla="*/ 66900 h 111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48" h="111002">
                  <a:moveTo>
                    <a:pt x="0" y="66900"/>
                  </a:moveTo>
                  <a:cubicBezTo>
                    <a:pt x="0" y="36318"/>
                    <a:pt x="28139" y="2001"/>
                    <a:pt x="44114" y="96"/>
                  </a:cubicBezTo>
                  <a:cubicBezTo>
                    <a:pt x="60089" y="-1809"/>
                    <a:pt x="95848" y="24888"/>
                    <a:pt x="95848" y="55470"/>
                  </a:cubicBezTo>
                  <a:cubicBezTo>
                    <a:pt x="95848" y="97482"/>
                    <a:pt x="60089" y="108939"/>
                    <a:pt x="44114" y="110844"/>
                  </a:cubicBezTo>
                  <a:cubicBezTo>
                    <a:pt x="28139" y="112749"/>
                    <a:pt x="0" y="97482"/>
                    <a:pt x="0" y="66900"/>
                  </a:cubicBezTo>
                  <a:close/>
                </a:path>
              </a:pathLst>
            </a:custGeom>
            <a:solidFill>
              <a:srgbClr val="92D050"/>
            </a:solidFill>
            <a:ln>
              <a:solidFill>
                <a:srgbClr val="0068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楕円 728">
              <a:extLst>
                <a:ext uri="{FF2B5EF4-FFF2-40B4-BE49-F238E27FC236}">
                  <a16:creationId xmlns:a16="http://schemas.microsoft.com/office/drawing/2014/main" id="{5604A305-ECB8-5EC0-B10A-A421FB331DB0}"/>
                </a:ext>
              </a:extLst>
            </p:cNvPr>
            <p:cNvSpPr/>
            <p:nvPr/>
          </p:nvSpPr>
          <p:spPr>
            <a:xfrm rot="900000" flipH="1">
              <a:off x="9555946" y="6388625"/>
              <a:ext cx="176941" cy="965956"/>
            </a:xfrm>
            <a:custGeom>
              <a:avLst/>
              <a:gdLst>
                <a:gd name="connsiteX0" fmla="*/ 0 w 420660"/>
                <a:gd name="connsiteY0" fmla="*/ 399589 h 799177"/>
                <a:gd name="connsiteX1" fmla="*/ 210330 w 420660"/>
                <a:gd name="connsiteY1" fmla="*/ 0 h 799177"/>
                <a:gd name="connsiteX2" fmla="*/ 420660 w 420660"/>
                <a:gd name="connsiteY2" fmla="*/ 399589 h 799177"/>
                <a:gd name="connsiteX3" fmla="*/ 210330 w 420660"/>
                <a:gd name="connsiteY3" fmla="*/ 799178 h 799177"/>
                <a:gd name="connsiteX4" fmla="*/ 0 w 420660"/>
                <a:gd name="connsiteY4" fmla="*/ 399589 h 799177"/>
                <a:gd name="connsiteX0" fmla="*/ 0 w 294469"/>
                <a:gd name="connsiteY0" fmla="*/ 399649 h 799291"/>
                <a:gd name="connsiteX1" fmla="*/ 210330 w 294469"/>
                <a:gd name="connsiteY1" fmla="*/ 60 h 799291"/>
                <a:gd name="connsiteX2" fmla="*/ 294469 w 294469"/>
                <a:gd name="connsiteY2" fmla="*/ 377762 h 799291"/>
                <a:gd name="connsiteX3" fmla="*/ 210330 w 294469"/>
                <a:gd name="connsiteY3" fmla="*/ 799238 h 799291"/>
                <a:gd name="connsiteX4" fmla="*/ 0 w 294469"/>
                <a:gd name="connsiteY4" fmla="*/ 399649 h 799291"/>
                <a:gd name="connsiteX0" fmla="*/ 0 w 294469"/>
                <a:gd name="connsiteY0" fmla="*/ 425370 h 825012"/>
                <a:gd name="connsiteX1" fmla="*/ 210330 w 294469"/>
                <a:gd name="connsiteY1" fmla="*/ 25781 h 825012"/>
                <a:gd name="connsiteX2" fmla="*/ 294469 w 294469"/>
                <a:gd name="connsiteY2" fmla="*/ 403483 h 825012"/>
                <a:gd name="connsiteX3" fmla="*/ 210330 w 294469"/>
                <a:gd name="connsiteY3" fmla="*/ 824959 h 825012"/>
                <a:gd name="connsiteX4" fmla="*/ 0 w 294469"/>
                <a:gd name="connsiteY4" fmla="*/ 425370 h 825012"/>
                <a:gd name="connsiteX0" fmla="*/ 0 w 294469"/>
                <a:gd name="connsiteY0" fmla="*/ 425370 h 859512"/>
                <a:gd name="connsiteX1" fmla="*/ 210330 w 294469"/>
                <a:gd name="connsiteY1" fmla="*/ 25781 h 859512"/>
                <a:gd name="connsiteX2" fmla="*/ 294469 w 294469"/>
                <a:gd name="connsiteY2" fmla="*/ 403483 h 859512"/>
                <a:gd name="connsiteX3" fmla="*/ 210330 w 294469"/>
                <a:gd name="connsiteY3" fmla="*/ 824959 h 859512"/>
                <a:gd name="connsiteX4" fmla="*/ 0 w 294469"/>
                <a:gd name="connsiteY4" fmla="*/ 425370 h 859512"/>
                <a:gd name="connsiteX0" fmla="*/ 0 w 294469"/>
                <a:gd name="connsiteY0" fmla="*/ 404636 h 838778"/>
                <a:gd name="connsiteX1" fmla="*/ 210330 w 294469"/>
                <a:gd name="connsiteY1" fmla="*/ 5047 h 838778"/>
                <a:gd name="connsiteX2" fmla="*/ 294469 w 294469"/>
                <a:gd name="connsiteY2" fmla="*/ 382749 h 838778"/>
                <a:gd name="connsiteX3" fmla="*/ 210330 w 294469"/>
                <a:gd name="connsiteY3" fmla="*/ 804225 h 838778"/>
                <a:gd name="connsiteX4" fmla="*/ 0 w 294469"/>
                <a:gd name="connsiteY4" fmla="*/ 404636 h 8387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469" h="838778">
                  <a:moveTo>
                    <a:pt x="0" y="404636"/>
                  </a:moveTo>
                  <a:cubicBezTo>
                    <a:pt x="0" y="183949"/>
                    <a:pt x="148976" y="44346"/>
                    <a:pt x="210330" y="5047"/>
                  </a:cubicBezTo>
                  <a:cubicBezTo>
                    <a:pt x="271684" y="-34252"/>
                    <a:pt x="294469" y="162062"/>
                    <a:pt x="294469" y="382749"/>
                  </a:cubicBezTo>
                  <a:cubicBezTo>
                    <a:pt x="294469" y="603436"/>
                    <a:pt x="280396" y="663647"/>
                    <a:pt x="210330" y="804225"/>
                  </a:cubicBezTo>
                  <a:cubicBezTo>
                    <a:pt x="140264" y="944803"/>
                    <a:pt x="0" y="625323"/>
                    <a:pt x="0" y="404636"/>
                  </a:cubicBezTo>
                  <a:close/>
                </a:path>
              </a:pathLst>
            </a:custGeom>
            <a:solidFill>
              <a:srgbClr val="00B050"/>
            </a:solidFill>
            <a:ln>
              <a:solidFill>
                <a:srgbClr val="0068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楕円 730">
              <a:extLst>
                <a:ext uri="{FF2B5EF4-FFF2-40B4-BE49-F238E27FC236}">
                  <a16:creationId xmlns:a16="http://schemas.microsoft.com/office/drawing/2014/main" id="{2AD470CA-7AB1-710C-DC61-1D092A31099D}"/>
                </a:ext>
              </a:extLst>
            </p:cNvPr>
            <p:cNvSpPr/>
            <p:nvPr/>
          </p:nvSpPr>
          <p:spPr>
            <a:xfrm rot="20086874">
              <a:off x="9614301" y="6702335"/>
              <a:ext cx="95848" cy="111002"/>
            </a:xfrm>
            <a:custGeom>
              <a:avLst/>
              <a:gdLst>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3532"/>
                <a:gd name="connsiteX1" fmla="*/ 51734 w 103468"/>
                <a:gd name="connsiteY1" fmla="*/ 0 h 113532"/>
                <a:gd name="connsiteX2" fmla="*/ 103468 w 103468"/>
                <a:gd name="connsiteY2" fmla="*/ 55374 h 113532"/>
                <a:gd name="connsiteX3" fmla="*/ 51734 w 103468"/>
                <a:gd name="connsiteY3" fmla="*/ 110748 h 113532"/>
                <a:gd name="connsiteX4" fmla="*/ 0 w 103468"/>
                <a:gd name="connsiteY4" fmla="*/ 55374 h 113532"/>
                <a:gd name="connsiteX0" fmla="*/ 0 w 95848"/>
                <a:gd name="connsiteY0" fmla="*/ 66900 h 111002"/>
                <a:gd name="connsiteX1" fmla="*/ 44114 w 95848"/>
                <a:gd name="connsiteY1" fmla="*/ 96 h 111002"/>
                <a:gd name="connsiteX2" fmla="*/ 95848 w 95848"/>
                <a:gd name="connsiteY2" fmla="*/ 55470 h 111002"/>
                <a:gd name="connsiteX3" fmla="*/ 44114 w 95848"/>
                <a:gd name="connsiteY3" fmla="*/ 110844 h 111002"/>
                <a:gd name="connsiteX4" fmla="*/ 0 w 95848"/>
                <a:gd name="connsiteY4" fmla="*/ 66900 h 111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48" h="111002">
                  <a:moveTo>
                    <a:pt x="0" y="66900"/>
                  </a:moveTo>
                  <a:cubicBezTo>
                    <a:pt x="0" y="36318"/>
                    <a:pt x="28139" y="2001"/>
                    <a:pt x="44114" y="96"/>
                  </a:cubicBezTo>
                  <a:cubicBezTo>
                    <a:pt x="60089" y="-1809"/>
                    <a:pt x="95848" y="24888"/>
                    <a:pt x="95848" y="55470"/>
                  </a:cubicBezTo>
                  <a:cubicBezTo>
                    <a:pt x="95848" y="97482"/>
                    <a:pt x="60089" y="108939"/>
                    <a:pt x="44114" y="110844"/>
                  </a:cubicBezTo>
                  <a:cubicBezTo>
                    <a:pt x="28139" y="112749"/>
                    <a:pt x="0" y="97482"/>
                    <a:pt x="0" y="66900"/>
                  </a:cubicBezTo>
                  <a:close/>
                </a:path>
              </a:pathLst>
            </a:custGeom>
            <a:solidFill>
              <a:srgbClr val="92D050"/>
            </a:solidFill>
            <a:ln>
              <a:solidFill>
                <a:srgbClr val="0068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楕円 728">
              <a:extLst>
                <a:ext uri="{FF2B5EF4-FFF2-40B4-BE49-F238E27FC236}">
                  <a16:creationId xmlns:a16="http://schemas.microsoft.com/office/drawing/2014/main" id="{C84A2019-9952-1A8D-881E-B6D893037E5C}"/>
                </a:ext>
              </a:extLst>
            </p:cNvPr>
            <p:cNvSpPr/>
            <p:nvPr/>
          </p:nvSpPr>
          <p:spPr>
            <a:xfrm rot="18900000" flipH="1">
              <a:off x="9977669" y="5924872"/>
              <a:ext cx="248475" cy="546017"/>
            </a:xfrm>
            <a:custGeom>
              <a:avLst/>
              <a:gdLst>
                <a:gd name="connsiteX0" fmla="*/ 0 w 420660"/>
                <a:gd name="connsiteY0" fmla="*/ 399589 h 799177"/>
                <a:gd name="connsiteX1" fmla="*/ 210330 w 420660"/>
                <a:gd name="connsiteY1" fmla="*/ 0 h 799177"/>
                <a:gd name="connsiteX2" fmla="*/ 420660 w 420660"/>
                <a:gd name="connsiteY2" fmla="*/ 399589 h 799177"/>
                <a:gd name="connsiteX3" fmla="*/ 210330 w 420660"/>
                <a:gd name="connsiteY3" fmla="*/ 799178 h 799177"/>
                <a:gd name="connsiteX4" fmla="*/ 0 w 420660"/>
                <a:gd name="connsiteY4" fmla="*/ 399589 h 799177"/>
                <a:gd name="connsiteX0" fmla="*/ 0 w 294469"/>
                <a:gd name="connsiteY0" fmla="*/ 399649 h 799291"/>
                <a:gd name="connsiteX1" fmla="*/ 210330 w 294469"/>
                <a:gd name="connsiteY1" fmla="*/ 60 h 799291"/>
                <a:gd name="connsiteX2" fmla="*/ 294469 w 294469"/>
                <a:gd name="connsiteY2" fmla="*/ 377762 h 799291"/>
                <a:gd name="connsiteX3" fmla="*/ 210330 w 294469"/>
                <a:gd name="connsiteY3" fmla="*/ 799238 h 799291"/>
                <a:gd name="connsiteX4" fmla="*/ 0 w 294469"/>
                <a:gd name="connsiteY4" fmla="*/ 399649 h 799291"/>
                <a:gd name="connsiteX0" fmla="*/ 0 w 294469"/>
                <a:gd name="connsiteY0" fmla="*/ 425370 h 825012"/>
                <a:gd name="connsiteX1" fmla="*/ 210330 w 294469"/>
                <a:gd name="connsiteY1" fmla="*/ 25781 h 825012"/>
                <a:gd name="connsiteX2" fmla="*/ 294469 w 294469"/>
                <a:gd name="connsiteY2" fmla="*/ 403483 h 825012"/>
                <a:gd name="connsiteX3" fmla="*/ 210330 w 294469"/>
                <a:gd name="connsiteY3" fmla="*/ 824959 h 825012"/>
                <a:gd name="connsiteX4" fmla="*/ 0 w 294469"/>
                <a:gd name="connsiteY4" fmla="*/ 425370 h 825012"/>
                <a:gd name="connsiteX0" fmla="*/ 0 w 294469"/>
                <a:gd name="connsiteY0" fmla="*/ 425370 h 859512"/>
                <a:gd name="connsiteX1" fmla="*/ 210330 w 294469"/>
                <a:gd name="connsiteY1" fmla="*/ 25781 h 859512"/>
                <a:gd name="connsiteX2" fmla="*/ 294469 w 294469"/>
                <a:gd name="connsiteY2" fmla="*/ 403483 h 859512"/>
                <a:gd name="connsiteX3" fmla="*/ 210330 w 294469"/>
                <a:gd name="connsiteY3" fmla="*/ 824959 h 859512"/>
                <a:gd name="connsiteX4" fmla="*/ 0 w 294469"/>
                <a:gd name="connsiteY4" fmla="*/ 425370 h 859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469" h="859512">
                  <a:moveTo>
                    <a:pt x="0" y="425370"/>
                  </a:moveTo>
                  <a:cubicBezTo>
                    <a:pt x="0" y="204683"/>
                    <a:pt x="221623" y="-89167"/>
                    <a:pt x="210330" y="25781"/>
                  </a:cubicBezTo>
                  <a:cubicBezTo>
                    <a:pt x="199037" y="140729"/>
                    <a:pt x="294469" y="182796"/>
                    <a:pt x="294469" y="403483"/>
                  </a:cubicBezTo>
                  <a:cubicBezTo>
                    <a:pt x="294469" y="624170"/>
                    <a:pt x="280396" y="684381"/>
                    <a:pt x="210330" y="824959"/>
                  </a:cubicBezTo>
                  <a:cubicBezTo>
                    <a:pt x="140264" y="965537"/>
                    <a:pt x="0" y="646057"/>
                    <a:pt x="0" y="425370"/>
                  </a:cubicBezTo>
                  <a:close/>
                </a:path>
              </a:pathLst>
            </a:custGeom>
            <a:solidFill>
              <a:srgbClr val="00B050"/>
            </a:solidFill>
            <a:ln>
              <a:solidFill>
                <a:srgbClr val="0068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楕円 730">
              <a:extLst>
                <a:ext uri="{FF2B5EF4-FFF2-40B4-BE49-F238E27FC236}">
                  <a16:creationId xmlns:a16="http://schemas.microsoft.com/office/drawing/2014/main" id="{41D6B308-7D35-25A8-AA8C-3AA200EBD131}"/>
                </a:ext>
              </a:extLst>
            </p:cNvPr>
            <p:cNvSpPr/>
            <p:nvPr/>
          </p:nvSpPr>
          <p:spPr>
            <a:xfrm rot="16486874">
              <a:off x="10067867" y="6171377"/>
              <a:ext cx="95848" cy="76845"/>
            </a:xfrm>
            <a:custGeom>
              <a:avLst/>
              <a:gdLst>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3532"/>
                <a:gd name="connsiteX1" fmla="*/ 51734 w 103468"/>
                <a:gd name="connsiteY1" fmla="*/ 0 h 113532"/>
                <a:gd name="connsiteX2" fmla="*/ 103468 w 103468"/>
                <a:gd name="connsiteY2" fmla="*/ 55374 h 113532"/>
                <a:gd name="connsiteX3" fmla="*/ 51734 w 103468"/>
                <a:gd name="connsiteY3" fmla="*/ 110748 h 113532"/>
                <a:gd name="connsiteX4" fmla="*/ 0 w 103468"/>
                <a:gd name="connsiteY4" fmla="*/ 55374 h 113532"/>
                <a:gd name="connsiteX0" fmla="*/ 0 w 95848"/>
                <a:gd name="connsiteY0" fmla="*/ 66900 h 111002"/>
                <a:gd name="connsiteX1" fmla="*/ 44114 w 95848"/>
                <a:gd name="connsiteY1" fmla="*/ 96 h 111002"/>
                <a:gd name="connsiteX2" fmla="*/ 95848 w 95848"/>
                <a:gd name="connsiteY2" fmla="*/ 55470 h 111002"/>
                <a:gd name="connsiteX3" fmla="*/ 44114 w 95848"/>
                <a:gd name="connsiteY3" fmla="*/ 110844 h 111002"/>
                <a:gd name="connsiteX4" fmla="*/ 0 w 95848"/>
                <a:gd name="connsiteY4" fmla="*/ 66900 h 111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48" h="111002">
                  <a:moveTo>
                    <a:pt x="0" y="66900"/>
                  </a:moveTo>
                  <a:cubicBezTo>
                    <a:pt x="0" y="36318"/>
                    <a:pt x="28139" y="2001"/>
                    <a:pt x="44114" y="96"/>
                  </a:cubicBezTo>
                  <a:cubicBezTo>
                    <a:pt x="60089" y="-1809"/>
                    <a:pt x="95848" y="24888"/>
                    <a:pt x="95848" y="55470"/>
                  </a:cubicBezTo>
                  <a:cubicBezTo>
                    <a:pt x="95848" y="97482"/>
                    <a:pt x="60089" y="108939"/>
                    <a:pt x="44114" y="110844"/>
                  </a:cubicBezTo>
                  <a:cubicBezTo>
                    <a:pt x="28139" y="112749"/>
                    <a:pt x="0" y="97482"/>
                    <a:pt x="0" y="66900"/>
                  </a:cubicBezTo>
                  <a:close/>
                </a:path>
              </a:pathLst>
            </a:custGeom>
            <a:solidFill>
              <a:srgbClr val="92D050"/>
            </a:solidFill>
            <a:ln>
              <a:solidFill>
                <a:srgbClr val="0068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楕円 728">
              <a:extLst>
                <a:ext uri="{FF2B5EF4-FFF2-40B4-BE49-F238E27FC236}">
                  <a16:creationId xmlns:a16="http://schemas.microsoft.com/office/drawing/2014/main" id="{E925C32A-CFEE-FA08-4A24-36A073302781}"/>
                </a:ext>
              </a:extLst>
            </p:cNvPr>
            <p:cNvSpPr/>
            <p:nvPr/>
          </p:nvSpPr>
          <p:spPr>
            <a:xfrm rot="17100000" flipH="1">
              <a:off x="9037273" y="5518774"/>
              <a:ext cx="176941" cy="965956"/>
            </a:xfrm>
            <a:custGeom>
              <a:avLst/>
              <a:gdLst>
                <a:gd name="connsiteX0" fmla="*/ 0 w 420660"/>
                <a:gd name="connsiteY0" fmla="*/ 399589 h 799177"/>
                <a:gd name="connsiteX1" fmla="*/ 210330 w 420660"/>
                <a:gd name="connsiteY1" fmla="*/ 0 h 799177"/>
                <a:gd name="connsiteX2" fmla="*/ 420660 w 420660"/>
                <a:gd name="connsiteY2" fmla="*/ 399589 h 799177"/>
                <a:gd name="connsiteX3" fmla="*/ 210330 w 420660"/>
                <a:gd name="connsiteY3" fmla="*/ 799178 h 799177"/>
                <a:gd name="connsiteX4" fmla="*/ 0 w 420660"/>
                <a:gd name="connsiteY4" fmla="*/ 399589 h 799177"/>
                <a:gd name="connsiteX0" fmla="*/ 0 w 294469"/>
                <a:gd name="connsiteY0" fmla="*/ 399649 h 799291"/>
                <a:gd name="connsiteX1" fmla="*/ 210330 w 294469"/>
                <a:gd name="connsiteY1" fmla="*/ 60 h 799291"/>
                <a:gd name="connsiteX2" fmla="*/ 294469 w 294469"/>
                <a:gd name="connsiteY2" fmla="*/ 377762 h 799291"/>
                <a:gd name="connsiteX3" fmla="*/ 210330 w 294469"/>
                <a:gd name="connsiteY3" fmla="*/ 799238 h 799291"/>
                <a:gd name="connsiteX4" fmla="*/ 0 w 294469"/>
                <a:gd name="connsiteY4" fmla="*/ 399649 h 799291"/>
                <a:gd name="connsiteX0" fmla="*/ 0 w 294469"/>
                <a:gd name="connsiteY0" fmla="*/ 425370 h 825012"/>
                <a:gd name="connsiteX1" fmla="*/ 210330 w 294469"/>
                <a:gd name="connsiteY1" fmla="*/ 25781 h 825012"/>
                <a:gd name="connsiteX2" fmla="*/ 294469 w 294469"/>
                <a:gd name="connsiteY2" fmla="*/ 403483 h 825012"/>
                <a:gd name="connsiteX3" fmla="*/ 210330 w 294469"/>
                <a:gd name="connsiteY3" fmla="*/ 824959 h 825012"/>
                <a:gd name="connsiteX4" fmla="*/ 0 w 294469"/>
                <a:gd name="connsiteY4" fmla="*/ 425370 h 825012"/>
                <a:gd name="connsiteX0" fmla="*/ 0 w 294469"/>
                <a:gd name="connsiteY0" fmla="*/ 425370 h 859512"/>
                <a:gd name="connsiteX1" fmla="*/ 210330 w 294469"/>
                <a:gd name="connsiteY1" fmla="*/ 25781 h 859512"/>
                <a:gd name="connsiteX2" fmla="*/ 294469 w 294469"/>
                <a:gd name="connsiteY2" fmla="*/ 403483 h 859512"/>
                <a:gd name="connsiteX3" fmla="*/ 210330 w 294469"/>
                <a:gd name="connsiteY3" fmla="*/ 824959 h 859512"/>
                <a:gd name="connsiteX4" fmla="*/ 0 w 294469"/>
                <a:gd name="connsiteY4" fmla="*/ 425370 h 859512"/>
                <a:gd name="connsiteX0" fmla="*/ 0 w 294469"/>
                <a:gd name="connsiteY0" fmla="*/ 404636 h 838778"/>
                <a:gd name="connsiteX1" fmla="*/ 210330 w 294469"/>
                <a:gd name="connsiteY1" fmla="*/ 5047 h 838778"/>
                <a:gd name="connsiteX2" fmla="*/ 294469 w 294469"/>
                <a:gd name="connsiteY2" fmla="*/ 382749 h 838778"/>
                <a:gd name="connsiteX3" fmla="*/ 210330 w 294469"/>
                <a:gd name="connsiteY3" fmla="*/ 804225 h 838778"/>
                <a:gd name="connsiteX4" fmla="*/ 0 w 294469"/>
                <a:gd name="connsiteY4" fmla="*/ 404636 h 8387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469" h="838778">
                  <a:moveTo>
                    <a:pt x="0" y="404636"/>
                  </a:moveTo>
                  <a:cubicBezTo>
                    <a:pt x="0" y="183949"/>
                    <a:pt x="148976" y="44346"/>
                    <a:pt x="210330" y="5047"/>
                  </a:cubicBezTo>
                  <a:cubicBezTo>
                    <a:pt x="271684" y="-34252"/>
                    <a:pt x="294469" y="162062"/>
                    <a:pt x="294469" y="382749"/>
                  </a:cubicBezTo>
                  <a:cubicBezTo>
                    <a:pt x="294469" y="603436"/>
                    <a:pt x="280396" y="663647"/>
                    <a:pt x="210330" y="804225"/>
                  </a:cubicBezTo>
                  <a:cubicBezTo>
                    <a:pt x="140264" y="944803"/>
                    <a:pt x="0" y="625323"/>
                    <a:pt x="0" y="404636"/>
                  </a:cubicBezTo>
                  <a:close/>
                </a:path>
              </a:pathLst>
            </a:custGeom>
            <a:solidFill>
              <a:srgbClr val="00B050"/>
            </a:solidFill>
            <a:ln>
              <a:solidFill>
                <a:srgbClr val="0068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730">
              <a:extLst>
                <a:ext uri="{FF2B5EF4-FFF2-40B4-BE49-F238E27FC236}">
                  <a16:creationId xmlns:a16="http://schemas.microsoft.com/office/drawing/2014/main" id="{17E3BA7D-28CD-E491-9C5F-D4DE8167C1E1}"/>
                </a:ext>
              </a:extLst>
            </p:cNvPr>
            <p:cNvSpPr/>
            <p:nvPr/>
          </p:nvSpPr>
          <p:spPr>
            <a:xfrm rot="14686874">
              <a:off x="9092603" y="5942493"/>
              <a:ext cx="95848" cy="111002"/>
            </a:xfrm>
            <a:custGeom>
              <a:avLst/>
              <a:gdLst>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3532"/>
                <a:gd name="connsiteX1" fmla="*/ 51734 w 103468"/>
                <a:gd name="connsiteY1" fmla="*/ 0 h 113532"/>
                <a:gd name="connsiteX2" fmla="*/ 103468 w 103468"/>
                <a:gd name="connsiteY2" fmla="*/ 55374 h 113532"/>
                <a:gd name="connsiteX3" fmla="*/ 51734 w 103468"/>
                <a:gd name="connsiteY3" fmla="*/ 110748 h 113532"/>
                <a:gd name="connsiteX4" fmla="*/ 0 w 103468"/>
                <a:gd name="connsiteY4" fmla="*/ 55374 h 113532"/>
                <a:gd name="connsiteX0" fmla="*/ 0 w 95848"/>
                <a:gd name="connsiteY0" fmla="*/ 66900 h 111002"/>
                <a:gd name="connsiteX1" fmla="*/ 44114 w 95848"/>
                <a:gd name="connsiteY1" fmla="*/ 96 h 111002"/>
                <a:gd name="connsiteX2" fmla="*/ 95848 w 95848"/>
                <a:gd name="connsiteY2" fmla="*/ 55470 h 111002"/>
                <a:gd name="connsiteX3" fmla="*/ 44114 w 95848"/>
                <a:gd name="connsiteY3" fmla="*/ 110844 h 111002"/>
                <a:gd name="connsiteX4" fmla="*/ 0 w 95848"/>
                <a:gd name="connsiteY4" fmla="*/ 66900 h 111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48" h="111002">
                  <a:moveTo>
                    <a:pt x="0" y="66900"/>
                  </a:moveTo>
                  <a:cubicBezTo>
                    <a:pt x="0" y="36318"/>
                    <a:pt x="28139" y="2001"/>
                    <a:pt x="44114" y="96"/>
                  </a:cubicBezTo>
                  <a:cubicBezTo>
                    <a:pt x="60089" y="-1809"/>
                    <a:pt x="95848" y="24888"/>
                    <a:pt x="95848" y="55470"/>
                  </a:cubicBezTo>
                  <a:cubicBezTo>
                    <a:pt x="95848" y="97482"/>
                    <a:pt x="60089" y="108939"/>
                    <a:pt x="44114" y="110844"/>
                  </a:cubicBezTo>
                  <a:cubicBezTo>
                    <a:pt x="28139" y="112749"/>
                    <a:pt x="0" y="97482"/>
                    <a:pt x="0" y="66900"/>
                  </a:cubicBezTo>
                  <a:close/>
                </a:path>
              </a:pathLst>
            </a:custGeom>
            <a:solidFill>
              <a:srgbClr val="92D050"/>
            </a:solidFill>
            <a:ln>
              <a:solidFill>
                <a:srgbClr val="0068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楕円 728">
              <a:extLst>
                <a:ext uri="{FF2B5EF4-FFF2-40B4-BE49-F238E27FC236}">
                  <a16:creationId xmlns:a16="http://schemas.microsoft.com/office/drawing/2014/main" id="{D4C42BFE-6FCE-1540-2900-AE307E30D77E}"/>
                </a:ext>
              </a:extLst>
            </p:cNvPr>
            <p:cNvSpPr/>
            <p:nvPr/>
          </p:nvSpPr>
          <p:spPr>
            <a:xfrm rot="5400000" flipH="1">
              <a:off x="9069585" y="5826042"/>
              <a:ext cx="248475" cy="788713"/>
            </a:xfrm>
            <a:custGeom>
              <a:avLst/>
              <a:gdLst>
                <a:gd name="connsiteX0" fmla="*/ 0 w 420660"/>
                <a:gd name="connsiteY0" fmla="*/ 399589 h 799177"/>
                <a:gd name="connsiteX1" fmla="*/ 210330 w 420660"/>
                <a:gd name="connsiteY1" fmla="*/ 0 h 799177"/>
                <a:gd name="connsiteX2" fmla="*/ 420660 w 420660"/>
                <a:gd name="connsiteY2" fmla="*/ 399589 h 799177"/>
                <a:gd name="connsiteX3" fmla="*/ 210330 w 420660"/>
                <a:gd name="connsiteY3" fmla="*/ 799178 h 799177"/>
                <a:gd name="connsiteX4" fmla="*/ 0 w 420660"/>
                <a:gd name="connsiteY4" fmla="*/ 399589 h 799177"/>
                <a:gd name="connsiteX0" fmla="*/ 0 w 294469"/>
                <a:gd name="connsiteY0" fmla="*/ 399649 h 799291"/>
                <a:gd name="connsiteX1" fmla="*/ 210330 w 294469"/>
                <a:gd name="connsiteY1" fmla="*/ 60 h 799291"/>
                <a:gd name="connsiteX2" fmla="*/ 294469 w 294469"/>
                <a:gd name="connsiteY2" fmla="*/ 377762 h 799291"/>
                <a:gd name="connsiteX3" fmla="*/ 210330 w 294469"/>
                <a:gd name="connsiteY3" fmla="*/ 799238 h 799291"/>
                <a:gd name="connsiteX4" fmla="*/ 0 w 294469"/>
                <a:gd name="connsiteY4" fmla="*/ 399649 h 799291"/>
                <a:gd name="connsiteX0" fmla="*/ 0 w 294469"/>
                <a:gd name="connsiteY0" fmla="*/ 425370 h 825012"/>
                <a:gd name="connsiteX1" fmla="*/ 210330 w 294469"/>
                <a:gd name="connsiteY1" fmla="*/ 25781 h 825012"/>
                <a:gd name="connsiteX2" fmla="*/ 294469 w 294469"/>
                <a:gd name="connsiteY2" fmla="*/ 403483 h 825012"/>
                <a:gd name="connsiteX3" fmla="*/ 210330 w 294469"/>
                <a:gd name="connsiteY3" fmla="*/ 824959 h 825012"/>
                <a:gd name="connsiteX4" fmla="*/ 0 w 294469"/>
                <a:gd name="connsiteY4" fmla="*/ 425370 h 825012"/>
                <a:gd name="connsiteX0" fmla="*/ 0 w 294469"/>
                <a:gd name="connsiteY0" fmla="*/ 425370 h 859512"/>
                <a:gd name="connsiteX1" fmla="*/ 210330 w 294469"/>
                <a:gd name="connsiteY1" fmla="*/ 25781 h 859512"/>
                <a:gd name="connsiteX2" fmla="*/ 294469 w 294469"/>
                <a:gd name="connsiteY2" fmla="*/ 403483 h 859512"/>
                <a:gd name="connsiteX3" fmla="*/ 210330 w 294469"/>
                <a:gd name="connsiteY3" fmla="*/ 824959 h 859512"/>
                <a:gd name="connsiteX4" fmla="*/ 0 w 294469"/>
                <a:gd name="connsiteY4" fmla="*/ 425370 h 859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469" h="859512">
                  <a:moveTo>
                    <a:pt x="0" y="425370"/>
                  </a:moveTo>
                  <a:cubicBezTo>
                    <a:pt x="0" y="204683"/>
                    <a:pt x="221623" y="-89167"/>
                    <a:pt x="210330" y="25781"/>
                  </a:cubicBezTo>
                  <a:cubicBezTo>
                    <a:pt x="199037" y="140729"/>
                    <a:pt x="294469" y="182796"/>
                    <a:pt x="294469" y="403483"/>
                  </a:cubicBezTo>
                  <a:cubicBezTo>
                    <a:pt x="294469" y="624170"/>
                    <a:pt x="280396" y="684381"/>
                    <a:pt x="210330" y="824959"/>
                  </a:cubicBezTo>
                  <a:cubicBezTo>
                    <a:pt x="140264" y="965537"/>
                    <a:pt x="0" y="646057"/>
                    <a:pt x="0" y="425370"/>
                  </a:cubicBezTo>
                  <a:close/>
                </a:path>
              </a:pathLst>
            </a:custGeom>
            <a:solidFill>
              <a:srgbClr val="00B050"/>
            </a:solidFill>
            <a:ln>
              <a:solidFill>
                <a:srgbClr val="0068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楕円 730">
              <a:extLst>
                <a:ext uri="{FF2B5EF4-FFF2-40B4-BE49-F238E27FC236}">
                  <a16:creationId xmlns:a16="http://schemas.microsoft.com/office/drawing/2014/main" id="{0CED3609-8106-2D53-F55D-628E89E8A34D}"/>
                </a:ext>
              </a:extLst>
            </p:cNvPr>
            <p:cNvSpPr/>
            <p:nvPr/>
          </p:nvSpPr>
          <p:spPr>
            <a:xfrm rot="2986874">
              <a:off x="9128274" y="6187380"/>
              <a:ext cx="95848" cy="111002"/>
            </a:xfrm>
            <a:custGeom>
              <a:avLst/>
              <a:gdLst>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3532"/>
                <a:gd name="connsiteX1" fmla="*/ 51734 w 103468"/>
                <a:gd name="connsiteY1" fmla="*/ 0 h 113532"/>
                <a:gd name="connsiteX2" fmla="*/ 103468 w 103468"/>
                <a:gd name="connsiteY2" fmla="*/ 55374 h 113532"/>
                <a:gd name="connsiteX3" fmla="*/ 51734 w 103468"/>
                <a:gd name="connsiteY3" fmla="*/ 110748 h 113532"/>
                <a:gd name="connsiteX4" fmla="*/ 0 w 103468"/>
                <a:gd name="connsiteY4" fmla="*/ 55374 h 113532"/>
                <a:gd name="connsiteX0" fmla="*/ 0 w 95848"/>
                <a:gd name="connsiteY0" fmla="*/ 66900 h 111002"/>
                <a:gd name="connsiteX1" fmla="*/ 44114 w 95848"/>
                <a:gd name="connsiteY1" fmla="*/ 96 h 111002"/>
                <a:gd name="connsiteX2" fmla="*/ 95848 w 95848"/>
                <a:gd name="connsiteY2" fmla="*/ 55470 h 111002"/>
                <a:gd name="connsiteX3" fmla="*/ 44114 w 95848"/>
                <a:gd name="connsiteY3" fmla="*/ 110844 h 111002"/>
                <a:gd name="connsiteX4" fmla="*/ 0 w 95848"/>
                <a:gd name="connsiteY4" fmla="*/ 66900 h 111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48" h="111002">
                  <a:moveTo>
                    <a:pt x="0" y="66900"/>
                  </a:moveTo>
                  <a:cubicBezTo>
                    <a:pt x="0" y="36318"/>
                    <a:pt x="28139" y="2001"/>
                    <a:pt x="44114" y="96"/>
                  </a:cubicBezTo>
                  <a:cubicBezTo>
                    <a:pt x="60089" y="-1809"/>
                    <a:pt x="95848" y="24888"/>
                    <a:pt x="95848" y="55470"/>
                  </a:cubicBezTo>
                  <a:cubicBezTo>
                    <a:pt x="95848" y="97482"/>
                    <a:pt x="60089" y="108939"/>
                    <a:pt x="44114" y="110844"/>
                  </a:cubicBezTo>
                  <a:cubicBezTo>
                    <a:pt x="28139" y="112749"/>
                    <a:pt x="0" y="97482"/>
                    <a:pt x="0" y="66900"/>
                  </a:cubicBezTo>
                  <a:close/>
                </a:path>
              </a:pathLst>
            </a:custGeom>
            <a:solidFill>
              <a:srgbClr val="92D050"/>
            </a:solidFill>
            <a:ln>
              <a:solidFill>
                <a:srgbClr val="0068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楕円 728">
              <a:extLst>
                <a:ext uri="{FF2B5EF4-FFF2-40B4-BE49-F238E27FC236}">
                  <a16:creationId xmlns:a16="http://schemas.microsoft.com/office/drawing/2014/main" id="{BC0B6122-5309-EB9C-8D15-27671829FD24}"/>
                </a:ext>
              </a:extLst>
            </p:cNvPr>
            <p:cNvSpPr/>
            <p:nvPr/>
          </p:nvSpPr>
          <p:spPr>
            <a:xfrm rot="2413126" flipH="1">
              <a:off x="9590487" y="5771703"/>
              <a:ext cx="194575" cy="761979"/>
            </a:xfrm>
            <a:custGeom>
              <a:avLst/>
              <a:gdLst>
                <a:gd name="connsiteX0" fmla="*/ 0 w 420660"/>
                <a:gd name="connsiteY0" fmla="*/ 399589 h 799177"/>
                <a:gd name="connsiteX1" fmla="*/ 210330 w 420660"/>
                <a:gd name="connsiteY1" fmla="*/ 0 h 799177"/>
                <a:gd name="connsiteX2" fmla="*/ 420660 w 420660"/>
                <a:gd name="connsiteY2" fmla="*/ 399589 h 799177"/>
                <a:gd name="connsiteX3" fmla="*/ 210330 w 420660"/>
                <a:gd name="connsiteY3" fmla="*/ 799178 h 799177"/>
                <a:gd name="connsiteX4" fmla="*/ 0 w 420660"/>
                <a:gd name="connsiteY4" fmla="*/ 399589 h 799177"/>
                <a:gd name="connsiteX0" fmla="*/ 0 w 294469"/>
                <a:gd name="connsiteY0" fmla="*/ 399649 h 799291"/>
                <a:gd name="connsiteX1" fmla="*/ 210330 w 294469"/>
                <a:gd name="connsiteY1" fmla="*/ 60 h 799291"/>
                <a:gd name="connsiteX2" fmla="*/ 294469 w 294469"/>
                <a:gd name="connsiteY2" fmla="*/ 377762 h 799291"/>
                <a:gd name="connsiteX3" fmla="*/ 210330 w 294469"/>
                <a:gd name="connsiteY3" fmla="*/ 799238 h 799291"/>
                <a:gd name="connsiteX4" fmla="*/ 0 w 294469"/>
                <a:gd name="connsiteY4" fmla="*/ 399649 h 799291"/>
                <a:gd name="connsiteX0" fmla="*/ 0 w 294469"/>
                <a:gd name="connsiteY0" fmla="*/ 425370 h 825012"/>
                <a:gd name="connsiteX1" fmla="*/ 210330 w 294469"/>
                <a:gd name="connsiteY1" fmla="*/ 25781 h 825012"/>
                <a:gd name="connsiteX2" fmla="*/ 294469 w 294469"/>
                <a:gd name="connsiteY2" fmla="*/ 403483 h 825012"/>
                <a:gd name="connsiteX3" fmla="*/ 210330 w 294469"/>
                <a:gd name="connsiteY3" fmla="*/ 824959 h 825012"/>
                <a:gd name="connsiteX4" fmla="*/ 0 w 294469"/>
                <a:gd name="connsiteY4" fmla="*/ 425370 h 825012"/>
                <a:gd name="connsiteX0" fmla="*/ 0 w 294469"/>
                <a:gd name="connsiteY0" fmla="*/ 425370 h 859512"/>
                <a:gd name="connsiteX1" fmla="*/ 210330 w 294469"/>
                <a:gd name="connsiteY1" fmla="*/ 25781 h 859512"/>
                <a:gd name="connsiteX2" fmla="*/ 294469 w 294469"/>
                <a:gd name="connsiteY2" fmla="*/ 403483 h 859512"/>
                <a:gd name="connsiteX3" fmla="*/ 210330 w 294469"/>
                <a:gd name="connsiteY3" fmla="*/ 824959 h 859512"/>
                <a:gd name="connsiteX4" fmla="*/ 0 w 294469"/>
                <a:gd name="connsiteY4" fmla="*/ 425370 h 859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469" h="859512">
                  <a:moveTo>
                    <a:pt x="0" y="425370"/>
                  </a:moveTo>
                  <a:cubicBezTo>
                    <a:pt x="0" y="204683"/>
                    <a:pt x="221623" y="-89167"/>
                    <a:pt x="210330" y="25781"/>
                  </a:cubicBezTo>
                  <a:cubicBezTo>
                    <a:pt x="199037" y="140729"/>
                    <a:pt x="294469" y="182796"/>
                    <a:pt x="294469" y="403483"/>
                  </a:cubicBezTo>
                  <a:cubicBezTo>
                    <a:pt x="294469" y="624170"/>
                    <a:pt x="280396" y="684381"/>
                    <a:pt x="210330" y="824959"/>
                  </a:cubicBezTo>
                  <a:cubicBezTo>
                    <a:pt x="140264" y="965537"/>
                    <a:pt x="0" y="646057"/>
                    <a:pt x="0" y="425370"/>
                  </a:cubicBezTo>
                  <a:close/>
                </a:path>
              </a:pathLst>
            </a:custGeom>
            <a:solidFill>
              <a:srgbClr val="00B050"/>
            </a:solidFill>
            <a:ln>
              <a:solidFill>
                <a:srgbClr val="0068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楕円 730">
              <a:extLst>
                <a:ext uri="{FF2B5EF4-FFF2-40B4-BE49-F238E27FC236}">
                  <a16:creationId xmlns:a16="http://schemas.microsoft.com/office/drawing/2014/main" id="{B1A0E212-31D4-81C6-4721-D429B9B3D7C7}"/>
                </a:ext>
              </a:extLst>
            </p:cNvPr>
            <p:cNvSpPr/>
            <p:nvPr/>
          </p:nvSpPr>
          <p:spPr>
            <a:xfrm>
              <a:off x="9577426" y="6160621"/>
              <a:ext cx="95848" cy="111002"/>
            </a:xfrm>
            <a:custGeom>
              <a:avLst/>
              <a:gdLst>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3532"/>
                <a:gd name="connsiteX1" fmla="*/ 51734 w 103468"/>
                <a:gd name="connsiteY1" fmla="*/ 0 h 113532"/>
                <a:gd name="connsiteX2" fmla="*/ 103468 w 103468"/>
                <a:gd name="connsiteY2" fmla="*/ 55374 h 113532"/>
                <a:gd name="connsiteX3" fmla="*/ 51734 w 103468"/>
                <a:gd name="connsiteY3" fmla="*/ 110748 h 113532"/>
                <a:gd name="connsiteX4" fmla="*/ 0 w 103468"/>
                <a:gd name="connsiteY4" fmla="*/ 55374 h 113532"/>
                <a:gd name="connsiteX0" fmla="*/ 0 w 95848"/>
                <a:gd name="connsiteY0" fmla="*/ 66900 h 111002"/>
                <a:gd name="connsiteX1" fmla="*/ 44114 w 95848"/>
                <a:gd name="connsiteY1" fmla="*/ 96 h 111002"/>
                <a:gd name="connsiteX2" fmla="*/ 95848 w 95848"/>
                <a:gd name="connsiteY2" fmla="*/ 55470 h 111002"/>
                <a:gd name="connsiteX3" fmla="*/ 44114 w 95848"/>
                <a:gd name="connsiteY3" fmla="*/ 110844 h 111002"/>
                <a:gd name="connsiteX4" fmla="*/ 0 w 95848"/>
                <a:gd name="connsiteY4" fmla="*/ 66900 h 111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48" h="111002">
                  <a:moveTo>
                    <a:pt x="0" y="66900"/>
                  </a:moveTo>
                  <a:cubicBezTo>
                    <a:pt x="0" y="36318"/>
                    <a:pt x="28139" y="2001"/>
                    <a:pt x="44114" y="96"/>
                  </a:cubicBezTo>
                  <a:cubicBezTo>
                    <a:pt x="60089" y="-1809"/>
                    <a:pt x="95848" y="24888"/>
                    <a:pt x="95848" y="55470"/>
                  </a:cubicBezTo>
                  <a:cubicBezTo>
                    <a:pt x="95848" y="97482"/>
                    <a:pt x="60089" y="108939"/>
                    <a:pt x="44114" y="110844"/>
                  </a:cubicBezTo>
                  <a:cubicBezTo>
                    <a:pt x="28139" y="112749"/>
                    <a:pt x="0" y="97482"/>
                    <a:pt x="0" y="66900"/>
                  </a:cubicBezTo>
                  <a:close/>
                </a:path>
              </a:pathLst>
            </a:custGeom>
            <a:solidFill>
              <a:srgbClr val="92D050"/>
            </a:solidFill>
            <a:ln>
              <a:solidFill>
                <a:srgbClr val="0068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楕円 730">
              <a:extLst>
                <a:ext uri="{FF2B5EF4-FFF2-40B4-BE49-F238E27FC236}">
                  <a16:creationId xmlns:a16="http://schemas.microsoft.com/office/drawing/2014/main" id="{9F75AE20-D798-94A1-A91C-241868C85163}"/>
                </a:ext>
              </a:extLst>
            </p:cNvPr>
            <p:cNvSpPr/>
            <p:nvPr/>
          </p:nvSpPr>
          <p:spPr>
            <a:xfrm rot="16486874">
              <a:off x="8844305" y="7238219"/>
              <a:ext cx="95848" cy="76845"/>
            </a:xfrm>
            <a:custGeom>
              <a:avLst/>
              <a:gdLst>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0748"/>
                <a:gd name="connsiteX1" fmla="*/ 51734 w 103468"/>
                <a:gd name="connsiteY1" fmla="*/ 0 h 110748"/>
                <a:gd name="connsiteX2" fmla="*/ 103468 w 103468"/>
                <a:gd name="connsiteY2" fmla="*/ 55374 h 110748"/>
                <a:gd name="connsiteX3" fmla="*/ 51734 w 103468"/>
                <a:gd name="connsiteY3" fmla="*/ 110748 h 110748"/>
                <a:gd name="connsiteX4" fmla="*/ 0 w 103468"/>
                <a:gd name="connsiteY4" fmla="*/ 55374 h 110748"/>
                <a:gd name="connsiteX0" fmla="*/ 0 w 103468"/>
                <a:gd name="connsiteY0" fmla="*/ 55374 h 113532"/>
                <a:gd name="connsiteX1" fmla="*/ 51734 w 103468"/>
                <a:gd name="connsiteY1" fmla="*/ 0 h 113532"/>
                <a:gd name="connsiteX2" fmla="*/ 103468 w 103468"/>
                <a:gd name="connsiteY2" fmla="*/ 55374 h 113532"/>
                <a:gd name="connsiteX3" fmla="*/ 51734 w 103468"/>
                <a:gd name="connsiteY3" fmla="*/ 110748 h 113532"/>
                <a:gd name="connsiteX4" fmla="*/ 0 w 103468"/>
                <a:gd name="connsiteY4" fmla="*/ 55374 h 113532"/>
                <a:gd name="connsiteX0" fmla="*/ 0 w 95848"/>
                <a:gd name="connsiteY0" fmla="*/ 66900 h 111002"/>
                <a:gd name="connsiteX1" fmla="*/ 44114 w 95848"/>
                <a:gd name="connsiteY1" fmla="*/ 96 h 111002"/>
                <a:gd name="connsiteX2" fmla="*/ 95848 w 95848"/>
                <a:gd name="connsiteY2" fmla="*/ 55470 h 111002"/>
                <a:gd name="connsiteX3" fmla="*/ 44114 w 95848"/>
                <a:gd name="connsiteY3" fmla="*/ 110844 h 111002"/>
                <a:gd name="connsiteX4" fmla="*/ 0 w 95848"/>
                <a:gd name="connsiteY4" fmla="*/ 66900 h 111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48" h="111002">
                  <a:moveTo>
                    <a:pt x="0" y="66900"/>
                  </a:moveTo>
                  <a:cubicBezTo>
                    <a:pt x="0" y="36318"/>
                    <a:pt x="28139" y="2001"/>
                    <a:pt x="44114" y="96"/>
                  </a:cubicBezTo>
                  <a:cubicBezTo>
                    <a:pt x="60089" y="-1809"/>
                    <a:pt x="95848" y="24888"/>
                    <a:pt x="95848" y="55470"/>
                  </a:cubicBezTo>
                  <a:cubicBezTo>
                    <a:pt x="95848" y="97482"/>
                    <a:pt x="60089" y="108939"/>
                    <a:pt x="44114" y="110844"/>
                  </a:cubicBezTo>
                  <a:cubicBezTo>
                    <a:pt x="28139" y="112749"/>
                    <a:pt x="0" y="97482"/>
                    <a:pt x="0" y="66900"/>
                  </a:cubicBezTo>
                  <a:close/>
                </a:path>
              </a:pathLst>
            </a:custGeom>
            <a:solidFill>
              <a:srgbClr val="92D050"/>
            </a:solidFill>
            <a:ln>
              <a:solidFill>
                <a:srgbClr val="0068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2" name="直線矢印コネクタ 51">
              <a:extLst>
                <a:ext uri="{FF2B5EF4-FFF2-40B4-BE49-F238E27FC236}">
                  <a16:creationId xmlns:a16="http://schemas.microsoft.com/office/drawing/2014/main" id="{D8359681-0492-0533-4486-95AA593A06A0}"/>
                </a:ext>
              </a:extLst>
            </p:cNvPr>
            <p:cNvCxnSpPr/>
            <p:nvPr/>
          </p:nvCxnSpPr>
          <p:spPr>
            <a:xfrm flipH="1">
              <a:off x="9372776" y="5786321"/>
              <a:ext cx="898665" cy="1158540"/>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sp>
          <p:nvSpPr>
            <p:cNvPr id="53" name="楕円 52">
              <a:extLst>
                <a:ext uri="{FF2B5EF4-FFF2-40B4-BE49-F238E27FC236}">
                  <a16:creationId xmlns:a16="http://schemas.microsoft.com/office/drawing/2014/main" id="{2BF57705-32F1-7D55-B41D-961B14A1E02D}"/>
                </a:ext>
              </a:extLst>
            </p:cNvPr>
            <p:cNvSpPr/>
            <p:nvPr/>
          </p:nvSpPr>
          <p:spPr>
            <a:xfrm>
              <a:off x="10133191" y="5825448"/>
              <a:ext cx="122418" cy="122418"/>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000" b="1" dirty="0"/>
                <a:t>+</a:t>
              </a:r>
              <a:endParaRPr kumimoji="1" lang="ja-JP" altLang="en-US" sz="1000" b="1" dirty="0"/>
            </a:p>
          </p:txBody>
        </p:sp>
      </p:grpSp>
      <p:sp>
        <p:nvSpPr>
          <p:cNvPr id="9" name="テキスト ボックス 8">
            <a:extLst>
              <a:ext uri="{FF2B5EF4-FFF2-40B4-BE49-F238E27FC236}">
                <a16:creationId xmlns:a16="http://schemas.microsoft.com/office/drawing/2014/main" id="{E8C40E3F-CC1A-3F1B-17FD-E3BB6A26F607}"/>
              </a:ext>
            </a:extLst>
          </p:cNvPr>
          <p:cNvSpPr txBox="1"/>
          <p:nvPr/>
        </p:nvSpPr>
        <p:spPr>
          <a:xfrm>
            <a:off x="3232607" y="4754469"/>
            <a:ext cx="1484307" cy="369331"/>
          </a:xfrm>
          <a:prstGeom prst="rect">
            <a:avLst/>
          </a:prstGeom>
          <a:noFill/>
        </p:spPr>
        <p:txBody>
          <a:bodyPr wrap="square" rtlCol="0">
            <a:spAutoFit/>
          </a:bodyPr>
          <a:lstStyle/>
          <a:p>
            <a:r>
              <a:rPr kumimoji="1" lang="en-US" altLang="ja-JP" dirty="0"/>
              <a:t>Ion source</a:t>
            </a:r>
            <a:endParaRPr kumimoji="1" lang="ja-JP" altLang="en-US" dirty="0"/>
          </a:p>
        </p:txBody>
      </p:sp>
      <p:sp>
        <p:nvSpPr>
          <p:cNvPr id="13" name="テキスト ボックス 12">
            <a:extLst>
              <a:ext uri="{FF2B5EF4-FFF2-40B4-BE49-F238E27FC236}">
                <a16:creationId xmlns:a16="http://schemas.microsoft.com/office/drawing/2014/main" id="{6A9E0E3E-A4AD-5D33-3D15-45345FD73B25}"/>
              </a:ext>
            </a:extLst>
          </p:cNvPr>
          <p:cNvSpPr txBox="1"/>
          <p:nvPr/>
        </p:nvSpPr>
        <p:spPr>
          <a:xfrm>
            <a:off x="4789302" y="4754469"/>
            <a:ext cx="1277941" cy="369332"/>
          </a:xfrm>
          <a:prstGeom prst="rect">
            <a:avLst/>
          </a:prstGeom>
          <a:noFill/>
        </p:spPr>
        <p:txBody>
          <a:bodyPr wrap="square" rtlCol="0">
            <a:spAutoFit/>
          </a:bodyPr>
          <a:lstStyle/>
          <a:p>
            <a:r>
              <a:rPr lang="en-US" altLang="ja-JP" dirty="0"/>
              <a:t>Collimator</a:t>
            </a:r>
            <a:endParaRPr kumimoji="1" lang="ja-JP" altLang="en-US" dirty="0"/>
          </a:p>
        </p:txBody>
      </p:sp>
      <p:grpSp>
        <p:nvGrpSpPr>
          <p:cNvPr id="5" name="グループ化 4">
            <a:extLst>
              <a:ext uri="{FF2B5EF4-FFF2-40B4-BE49-F238E27FC236}">
                <a16:creationId xmlns:a16="http://schemas.microsoft.com/office/drawing/2014/main" id="{D3C658E1-F42A-00FC-59E0-E048AD3C0E41}"/>
              </a:ext>
            </a:extLst>
          </p:cNvPr>
          <p:cNvGrpSpPr/>
          <p:nvPr/>
        </p:nvGrpSpPr>
        <p:grpSpPr>
          <a:xfrm>
            <a:off x="3541826" y="5204943"/>
            <a:ext cx="4955914" cy="1086573"/>
            <a:chOff x="2893253" y="4611759"/>
            <a:chExt cx="6226698" cy="1365190"/>
          </a:xfrm>
        </p:grpSpPr>
        <p:sp>
          <p:nvSpPr>
            <p:cNvPr id="6" name="正方形/長方形 5">
              <a:extLst>
                <a:ext uri="{FF2B5EF4-FFF2-40B4-BE49-F238E27FC236}">
                  <a16:creationId xmlns:a16="http://schemas.microsoft.com/office/drawing/2014/main" id="{2BA4135F-C25E-0651-3B43-43B6FE33967F}"/>
                </a:ext>
              </a:extLst>
            </p:cNvPr>
            <p:cNvSpPr/>
            <p:nvPr/>
          </p:nvSpPr>
          <p:spPr>
            <a:xfrm>
              <a:off x="7834211" y="4667490"/>
              <a:ext cx="1285740" cy="1270451"/>
            </a:xfrm>
            <a:prstGeom prst="rect">
              <a:avLst/>
            </a:prstGeom>
            <a:solidFill>
              <a:schemeClr val="bg2"/>
            </a:solidFill>
            <a:scene3d>
              <a:camera prst="orthographicFront">
                <a:rot lat="600007" lon="3600009" rev="21599974"/>
              </a:camera>
              <a:lightRig rig="threePt" dir="t"/>
            </a:scene3d>
            <a:sp3d extrusionH="63500" contourW="12700">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楕円 6">
              <a:extLst>
                <a:ext uri="{FF2B5EF4-FFF2-40B4-BE49-F238E27FC236}">
                  <a16:creationId xmlns:a16="http://schemas.microsoft.com/office/drawing/2014/main" id="{21A70756-3588-7254-8ABA-E807A0DA1C38}"/>
                </a:ext>
              </a:extLst>
            </p:cNvPr>
            <p:cNvSpPr/>
            <p:nvPr/>
          </p:nvSpPr>
          <p:spPr>
            <a:xfrm>
              <a:off x="3530396" y="5192408"/>
              <a:ext cx="110307" cy="110307"/>
            </a:xfrm>
            <a:prstGeom prst="ellipse">
              <a:avLst/>
            </a:prstGeom>
            <a:solidFill>
              <a:srgbClr val="0000FF"/>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9B6D2DF6-688B-D418-DA64-D70A599BD08A}"/>
                </a:ext>
              </a:extLst>
            </p:cNvPr>
            <p:cNvSpPr/>
            <p:nvPr/>
          </p:nvSpPr>
          <p:spPr>
            <a:xfrm>
              <a:off x="5216225" y="4636357"/>
              <a:ext cx="46157" cy="5560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14301E53-FC55-8DC4-3BAE-FDE35D33E01C}"/>
                </a:ext>
              </a:extLst>
            </p:cNvPr>
            <p:cNvSpPr/>
            <p:nvPr/>
          </p:nvSpPr>
          <p:spPr>
            <a:xfrm>
              <a:off x="5216225" y="5276178"/>
              <a:ext cx="46157" cy="62772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2" name="台形 11">
              <a:extLst>
                <a:ext uri="{FF2B5EF4-FFF2-40B4-BE49-F238E27FC236}">
                  <a16:creationId xmlns:a16="http://schemas.microsoft.com/office/drawing/2014/main" id="{9032A5B1-C25E-EB36-F272-55781AABD6BC}"/>
                </a:ext>
              </a:extLst>
            </p:cNvPr>
            <p:cNvSpPr/>
            <p:nvPr/>
          </p:nvSpPr>
          <p:spPr>
            <a:xfrm rot="16200000">
              <a:off x="5606144" y="4406682"/>
              <a:ext cx="938567" cy="1718408"/>
            </a:xfrm>
            <a:prstGeom prst="trapezoid">
              <a:avLst>
                <a:gd name="adj" fmla="val 25486"/>
              </a:avLst>
            </a:prstGeom>
            <a:pattFill prst="sphere">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台形 13">
              <a:extLst>
                <a:ext uri="{FF2B5EF4-FFF2-40B4-BE49-F238E27FC236}">
                  <a16:creationId xmlns:a16="http://schemas.microsoft.com/office/drawing/2014/main" id="{7F7B8990-AB56-C2A8-57A0-5B91256A4964}"/>
                </a:ext>
              </a:extLst>
            </p:cNvPr>
            <p:cNvSpPr/>
            <p:nvPr/>
          </p:nvSpPr>
          <p:spPr>
            <a:xfrm rot="16200000">
              <a:off x="3937393" y="4516232"/>
              <a:ext cx="1056270" cy="1501398"/>
            </a:xfrm>
            <a:prstGeom prst="trapezoid">
              <a:avLst>
                <a:gd name="adj" fmla="val 31916"/>
              </a:avLst>
            </a:prstGeom>
            <a:pattFill prst="sphere">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E411B77D-5347-E0CB-FEEF-921FA8DF3052}"/>
                </a:ext>
              </a:extLst>
            </p:cNvPr>
            <p:cNvSpPr/>
            <p:nvPr/>
          </p:nvSpPr>
          <p:spPr>
            <a:xfrm>
              <a:off x="2893253" y="4994118"/>
              <a:ext cx="821575" cy="483885"/>
            </a:xfrm>
            <a:prstGeom prst="rect">
              <a:avLst/>
            </a:prstGeom>
            <a:solidFill>
              <a:schemeClr val="bg1">
                <a:lumMod val="7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6" name="台形 15">
              <a:extLst>
                <a:ext uri="{FF2B5EF4-FFF2-40B4-BE49-F238E27FC236}">
                  <a16:creationId xmlns:a16="http://schemas.microsoft.com/office/drawing/2014/main" id="{D6895981-A360-399B-B200-C5AA4531F57C}"/>
                </a:ext>
              </a:extLst>
            </p:cNvPr>
            <p:cNvSpPr/>
            <p:nvPr/>
          </p:nvSpPr>
          <p:spPr>
            <a:xfrm rot="5400000" flipH="1">
              <a:off x="7171438" y="4559793"/>
              <a:ext cx="938567" cy="1412181"/>
            </a:xfrm>
            <a:prstGeom prst="trapezoid">
              <a:avLst>
                <a:gd name="adj" fmla="val 41232"/>
              </a:avLst>
            </a:prstGeom>
            <a:pattFill prst="sphere">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a:extLst>
                <a:ext uri="{FF2B5EF4-FFF2-40B4-BE49-F238E27FC236}">
                  <a16:creationId xmlns:a16="http://schemas.microsoft.com/office/drawing/2014/main" id="{C114DCDA-297B-3B25-6A32-F333FF0CCD6A}"/>
                </a:ext>
              </a:extLst>
            </p:cNvPr>
            <p:cNvSpPr/>
            <p:nvPr/>
          </p:nvSpPr>
          <p:spPr>
            <a:xfrm>
              <a:off x="6827485" y="4611759"/>
              <a:ext cx="199457" cy="1365190"/>
            </a:xfrm>
            <a:prstGeom prst="ellips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8" name="テキスト ボックス 17">
            <a:extLst>
              <a:ext uri="{FF2B5EF4-FFF2-40B4-BE49-F238E27FC236}">
                <a16:creationId xmlns:a16="http://schemas.microsoft.com/office/drawing/2014/main" id="{BB34F062-E566-5998-E42F-507E1886A186}"/>
              </a:ext>
            </a:extLst>
          </p:cNvPr>
          <p:cNvSpPr txBox="1"/>
          <p:nvPr/>
        </p:nvSpPr>
        <p:spPr>
          <a:xfrm>
            <a:off x="6212019" y="4754469"/>
            <a:ext cx="1654549" cy="369332"/>
          </a:xfrm>
          <a:prstGeom prst="rect">
            <a:avLst/>
          </a:prstGeom>
          <a:noFill/>
        </p:spPr>
        <p:txBody>
          <a:bodyPr wrap="square" rtlCol="0">
            <a:spAutoFit/>
          </a:bodyPr>
          <a:lstStyle/>
          <a:p>
            <a:r>
              <a:rPr kumimoji="1" lang="en-US" altLang="ja-JP" dirty="0"/>
              <a:t>Focusing lens</a:t>
            </a:r>
            <a:endParaRPr kumimoji="1" lang="ja-JP" altLang="en-US" dirty="0"/>
          </a:p>
        </p:txBody>
      </p:sp>
      <p:sp>
        <p:nvSpPr>
          <p:cNvPr id="54" name="テキスト ボックス 53">
            <a:extLst>
              <a:ext uri="{FF2B5EF4-FFF2-40B4-BE49-F238E27FC236}">
                <a16:creationId xmlns:a16="http://schemas.microsoft.com/office/drawing/2014/main" id="{AB4DF023-0ECB-26C3-AAD7-DCC98CA2C69B}"/>
              </a:ext>
            </a:extLst>
          </p:cNvPr>
          <p:cNvSpPr txBox="1"/>
          <p:nvPr/>
        </p:nvSpPr>
        <p:spPr>
          <a:xfrm>
            <a:off x="7925527" y="4754469"/>
            <a:ext cx="1527263" cy="316925"/>
          </a:xfrm>
          <a:prstGeom prst="rect">
            <a:avLst/>
          </a:prstGeom>
          <a:noFill/>
        </p:spPr>
        <p:txBody>
          <a:bodyPr wrap="square" rtlCol="0">
            <a:spAutoFit/>
          </a:bodyPr>
          <a:lstStyle/>
          <a:p>
            <a:r>
              <a:rPr kumimoji="1" lang="en-US" altLang="ja-JP" dirty="0"/>
              <a:t>Target</a:t>
            </a:r>
            <a:endParaRPr kumimoji="1" lang="ja-JP" altLang="en-US" dirty="0"/>
          </a:p>
        </p:txBody>
      </p:sp>
      <p:sp>
        <p:nvSpPr>
          <p:cNvPr id="56" name="テキスト ボックス 55">
            <a:extLst>
              <a:ext uri="{FF2B5EF4-FFF2-40B4-BE49-F238E27FC236}">
                <a16:creationId xmlns:a16="http://schemas.microsoft.com/office/drawing/2014/main" id="{06FC7C27-D3A9-D230-3002-0DC9679D3A60}"/>
              </a:ext>
            </a:extLst>
          </p:cNvPr>
          <p:cNvSpPr txBox="1"/>
          <p:nvPr/>
        </p:nvSpPr>
        <p:spPr>
          <a:xfrm>
            <a:off x="2543455" y="6359143"/>
            <a:ext cx="7439891" cy="400110"/>
          </a:xfrm>
          <a:prstGeom prst="rect">
            <a:avLst/>
          </a:prstGeom>
          <a:noFill/>
        </p:spPr>
        <p:txBody>
          <a:bodyPr wrap="square" rtlCol="0">
            <a:spAutoFit/>
          </a:bodyPr>
          <a:lstStyle/>
          <a:p>
            <a:r>
              <a:rPr kumimoji="1" lang="en-US" altLang="ja-JP" sz="2000" dirty="0"/>
              <a:t>To realize “nanobeam”</a:t>
            </a:r>
            <a:r>
              <a:rPr lang="en-US" altLang="ja-JP" sz="2000" dirty="0"/>
              <a:t>, reducing emittance is important!</a:t>
            </a:r>
            <a:endParaRPr kumimoji="1" lang="ja-JP" altLang="en-US" sz="2000" dirty="0"/>
          </a:p>
        </p:txBody>
      </p:sp>
      <p:sp>
        <p:nvSpPr>
          <p:cNvPr id="4" name="テキスト ボックス 3">
            <a:extLst>
              <a:ext uri="{FF2B5EF4-FFF2-40B4-BE49-F238E27FC236}">
                <a16:creationId xmlns:a16="http://schemas.microsoft.com/office/drawing/2014/main" id="{1D846987-E450-05CA-E417-0354E34E3DFD}"/>
              </a:ext>
            </a:extLst>
          </p:cNvPr>
          <p:cNvSpPr txBox="1"/>
          <p:nvPr/>
        </p:nvSpPr>
        <p:spPr>
          <a:xfrm>
            <a:off x="700434" y="1150192"/>
            <a:ext cx="9732617" cy="804451"/>
          </a:xfrm>
          <a:prstGeom prst="rect">
            <a:avLst/>
          </a:prstGeom>
          <a:noFill/>
        </p:spPr>
        <p:txBody>
          <a:bodyPr wrap="square" rtlCol="0">
            <a:spAutoFit/>
          </a:bodyPr>
          <a:lstStyle/>
          <a:p>
            <a:r>
              <a:rPr lang="en-US" altLang="ja-JP" sz="2000" dirty="0"/>
              <a:t>Various types of charged particle beams are used depending on their purpose </a:t>
            </a:r>
            <a:endParaRPr kumimoji="1" lang="en-US" altLang="ja-JP" sz="2000" dirty="0"/>
          </a:p>
          <a:p>
            <a:pPr>
              <a:lnSpc>
                <a:spcPct val="150000"/>
              </a:lnSpc>
            </a:pPr>
            <a:r>
              <a:rPr kumimoji="1" lang="en-US" altLang="ja-JP" sz="2000" b="1" dirty="0"/>
              <a:t>Microbeams</a:t>
            </a:r>
            <a:r>
              <a:rPr kumimoji="1" lang="en-US" altLang="ja-JP" sz="2000" dirty="0"/>
              <a:t>: the beam </a:t>
            </a:r>
            <a:r>
              <a:rPr lang="en-US" altLang="ja-JP" sz="2000" dirty="0"/>
              <a:t>focused down to the micrometer scale</a:t>
            </a:r>
            <a:endParaRPr kumimoji="1" lang="ja-JP" altLang="en-US" sz="2000" dirty="0"/>
          </a:p>
        </p:txBody>
      </p:sp>
      <p:sp>
        <p:nvSpPr>
          <p:cNvPr id="29" name="テキスト ボックス 28">
            <a:extLst>
              <a:ext uri="{FF2B5EF4-FFF2-40B4-BE49-F238E27FC236}">
                <a16:creationId xmlns:a16="http://schemas.microsoft.com/office/drawing/2014/main" id="{1BA01791-9242-8668-4478-E861451DC219}"/>
              </a:ext>
            </a:extLst>
          </p:cNvPr>
          <p:cNvSpPr txBox="1"/>
          <p:nvPr/>
        </p:nvSpPr>
        <p:spPr>
          <a:xfrm>
            <a:off x="1101988" y="2160484"/>
            <a:ext cx="2723466" cy="400110"/>
          </a:xfrm>
          <a:prstGeom prst="rect">
            <a:avLst/>
          </a:prstGeom>
          <a:noFill/>
        </p:spPr>
        <p:txBody>
          <a:bodyPr wrap="square" rtlCol="0">
            <a:spAutoFit/>
          </a:bodyPr>
          <a:lstStyle/>
          <a:p>
            <a:r>
              <a:rPr lang="en-US" altLang="ja-JP" sz="2000" u="sng" dirty="0"/>
              <a:t>Application examples</a:t>
            </a:r>
            <a:endParaRPr kumimoji="1" lang="ja-JP" altLang="en-US" sz="2000" u="sng" dirty="0"/>
          </a:p>
        </p:txBody>
      </p:sp>
    </p:spTree>
    <p:extLst>
      <p:ext uri="{BB962C8B-B14F-4D97-AF65-F5344CB8AC3E}">
        <p14:creationId xmlns:p14="http://schemas.microsoft.com/office/powerpoint/2010/main" val="3668456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3C74ACD-C671-42D6-8FDA-9886CD606421}"/>
              </a:ext>
            </a:extLst>
          </p:cNvPr>
          <p:cNvSpPr>
            <a:spLocks noGrp="1"/>
          </p:cNvSpPr>
          <p:nvPr>
            <p:ph type="sldNum" sz="quarter" idx="12"/>
          </p:nvPr>
        </p:nvSpPr>
        <p:spPr/>
        <p:txBody>
          <a:bodyPr/>
          <a:lstStyle/>
          <a:p>
            <a:fld id="{60CA9DAF-0948-482F-A4AE-7B4357C53237}" type="slidenum">
              <a:rPr kumimoji="1" lang="ja-JP" altLang="en-US" smtClean="0"/>
              <a:t>5</a:t>
            </a:fld>
            <a:endParaRPr kumimoji="1" lang="ja-JP" altLang="en-US"/>
          </a:p>
        </p:txBody>
      </p:sp>
      <p:sp>
        <p:nvSpPr>
          <p:cNvPr id="3" name="タイトル 2">
            <a:extLst>
              <a:ext uri="{FF2B5EF4-FFF2-40B4-BE49-F238E27FC236}">
                <a16:creationId xmlns:a16="http://schemas.microsoft.com/office/drawing/2014/main" id="{DEE58DB5-6B22-40CD-372C-544CCBC9F897}"/>
              </a:ext>
            </a:extLst>
          </p:cNvPr>
          <p:cNvSpPr>
            <a:spLocks noGrp="1"/>
          </p:cNvSpPr>
          <p:nvPr>
            <p:ph type="title"/>
          </p:nvPr>
        </p:nvSpPr>
        <p:spPr/>
        <p:txBody>
          <a:bodyPr/>
          <a:lstStyle/>
          <a:p>
            <a:r>
              <a:rPr kumimoji="1" lang="en-US" altLang="ja-JP" dirty="0"/>
              <a:t>Coulomb crystal</a:t>
            </a:r>
            <a:endParaRPr kumimoji="1" lang="ja-JP" altLang="en-US" dirty="0"/>
          </a:p>
        </p:txBody>
      </p:sp>
      <p:grpSp>
        <p:nvGrpSpPr>
          <p:cNvPr id="4" name="グループ化 3">
            <a:extLst>
              <a:ext uri="{FF2B5EF4-FFF2-40B4-BE49-F238E27FC236}">
                <a16:creationId xmlns:a16="http://schemas.microsoft.com/office/drawing/2014/main" id="{0EFF7407-E20B-277B-BB15-66CAD05B4227}"/>
              </a:ext>
            </a:extLst>
          </p:cNvPr>
          <p:cNvGrpSpPr/>
          <p:nvPr/>
        </p:nvGrpSpPr>
        <p:grpSpPr>
          <a:xfrm>
            <a:off x="8053891" y="1451986"/>
            <a:ext cx="2123192" cy="1165674"/>
            <a:chOff x="8053891" y="1142395"/>
            <a:chExt cx="2494966" cy="1369785"/>
          </a:xfrm>
        </p:grpSpPr>
        <p:pic>
          <p:nvPicPr>
            <p:cNvPr id="5" name="図 4">
              <a:extLst>
                <a:ext uri="{FF2B5EF4-FFF2-40B4-BE49-F238E27FC236}">
                  <a16:creationId xmlns:a16="http://schemas.microsoft.com/office/drawing/2014/main" id="{5A9A02D7-0B2A-379E-8457-DC3CDBAF806D}"/>
                </a:ext>
              </a:extLst>
            </p:cNvPr>
            <p:cNvPicPr>
              <a:picLocks noChangeAspect="1"/>
            </p:cNvPicPr>
            <p:nvPr/>
          </p:nvPicPr>
          <p:blipFill>
            <a:blip r:embed="rId3"/>
            <a:stretch>
              <a:fillRect/>
            </a:stretch>
          </p:blipFill>
          <p:spPr>
            <a:xfrm>
              <a:off x="8053891" y="1142395"/>
              <a:ext cx="2494966" cy="1369785"/>
            </a:xfrm>
            <a:prstGeom prst="rect">
              <a:avLst/>
            </a:prstGeom>
          </p:spPr>
        </p:pic>
        <p:sp>
          <p:nvSpPr>
            <p:cNvPr id="6" name="楕円 5">
              <a:extLst>
                <a:ext uri="{FF2B5EF4-FFF2-40B4-BE49-F238E27FC236}">
                  <a16:creationId xmlns:a16="http://schemas.microsoft.com/office/drawing/2014/main" id="{B1F06618-ED39-86C0-3A1A-3D9DC4822606}"/>
                </a:ext>
              </a:extLst>
            </p:cNvPr>
            <p:cNvSpPr/>
            <p:nvPr/>
          </p:nvSpPr>
          <p:spPr>
            <a:xfrm>
              <a:off x="8821652" y="1804222"/>
              <a:ext cx="113563" cy="113563"/>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楕円 6">
              <a:extLst>
                <a:ext uri="{FF2B5EF4-FFF2-40B4-BE49-F238E27FC236}">
                  <a16:creationId xmlns:a16="http://schemas.microsoft.com/office/drawing/2014/main" id="{FD986777-D875-B809-AF3B-2A3960631C3F}"/>
                </a:ext>
              </a:extLst>
            </p:cNvPr>
            <p:cNvSpPr/>
            <p:nvPr/>
          </p:nvSpPr>
          <p:spPr>
            <a:xfrm>
              <a:off x="9064751" y="1804222"/>
              <a:ext cx="113563" cy="113563"/>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楕円 7">
              <a:extLst>
                <a:ext uri="{FF2B5EF4-FFF2-40B4-BE49-F238E27FC236}">
                  <a16:creationId xmlns:a16="http://schemas.microsoft.com/office/drawing/2014/main" id="{5E16F1F1-43A2-0CF2-6577-737B15FE2589}"/>
                </a:ext>
              </a:extLst>
            </p:cNvPr>
            <p:cNvSpPr/>
            <p:nvPr/>
          </p:nvSpPr>
          <p:spPr>
            <a:xfrm>
              <a:off x="9301374" y="1804222"/>
              <a:ext cx="113563" cy="113563"/>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楕円 8">
              <a:extLst>
                <a:ext uri="{FF2B5EF4-FFF2-40B4-BE49-F238E27FC236}">
                  <a16:creationId xmlns:a16="http://schemas.microsoft.com/office/drawing/2014/main" id="{2161C6F6-C1E7-A315-AA27-72D46B4251B6}"/>
                </a:ext>
              </a:extLst>
            </p:cNvPr>
            <p:cNvSpPr/>
            <p:nvPr/>
          </p:nvSpPr>
          <p:spPr>
            <a:xfrm>
              <a:off x="9544473" y="1804222"/>
              <a:ext cx="113563" cy="113563"/>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楕円 9">
              <a:extLst>
                <a:ext uri="{FF2B5EF4-FFF2-40B4-BE49-F238E27FC236}">
                  <a16:creationId xmlns:a16="http://schemas.microsoft.com/office/drawing/2014/main" id="{62DBD8B4-AAA2-2C3D-5C36-A0023F804791}"/>
                </a:ext>
              </a:extLst>
            </p:cNvPr>
            <p:cNvSpPr/>
            <p:nvPr/>
          </p:nvSpPr>
          <p:spPr>
            <a:xfrm>
              <a:off x="8951188" y="1733166"/>
              <a:ext cx="113563" cy="113563"/>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 name="楕円 10">
              <a:extLst>
                <a:ext uri="{FF2B5EF4-FFF2-40B4-BE49-F238E27FC236}">
                  <a16:creationId xmlns:a16="http://schemas.microsoft.com/office/drawing/2014/main" id="{E0604F6D-9915-5F72-36BF-4468ABD82C41}"/>
                </a:ext>
              </a:extLst>
            </p:cNvPr>
            <p:cNvSpPr/>
            <p:nvPr/>
          </p:nvSpPr>
          <p:spPr>
            <a:xfrm>
              <a:off x="9194287" y="1684277"/>
              <a:ext cx="113563" cy="113563"/>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楕円 11">
              <a:extLst>
                <a:ext uri="{FF2B5EF4-FFF2-40B4-BE49-F238E27FC236}">
                  <a16:creationId xmlns:a16="http://schemas.microsoft.com/office/drawing/2014/main" id="{516F7B76-27D2-AD6F-72BC-0DA276B083E8}"/>
                </a:ext>
              </a:extLst>
            </p:cNvPr>
            <p:cNvSpPr/>
            <p:nvPr/>
          </p:nvSpPr>
          <p:spPr>
            <a:xfrm>
              <a:off x="9430910" y="1733166"/>
              <a:ext cx="113563" cy="113563"/>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楕円 12">
              <a:extLst>
                <a:ext uri="{FF2B5EF4-FFF2-40B4-BE49-F238E27FC236}">
                  <a16:creationId xmlns:a16="http://schemas.microsoft.com/office/drawing/2014/main" id="{C763798D-74EF-2EFA-DCBB-C7063496BDB6}"/>
                </a:ext>
              </a:extLst>
            </p:cNvPr>
            <p:cNvSpPr/>
            <p:nvPr/>
          </p:nvSpPr>
          <p:spPr>
            <a:xfrm>
              <a:off x="8951188" y="1890554"/>
              <a:ext cx="113563" cy="113563"/>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楕円 13">
              <a:extLst>
                <a:ext uri="{FF2B5EF4-FFF2-40B4-BE49-F238E27FC236}">
                  <a16:creationId xmlns:a16="http://schemas.microsoft.com/office/drawing/2014/main" id="{A818A40B-00E8-9674-69F7-DE28B89EF6D1}"/>
                </a:ext>
              </a:extLst>
            </p:cNvPr>
            <p:cNvSpPr/>
            <p:nvPr/>
          </p:nvSpPr>
          <p:spPr>
            <a:xfrm>
              <a:off x="9194287" y="1915126"/>
              <a:ext cx="113563" cy="113563"/>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5" name="楕円 14">
              <a:extLst>
                <a:ext uri="{FF2B5EF4-FFF2-40B4-BE49-F238E27FC236}">
                  <a16:creationId xmlns:a16="http://schemas.microsoft.com/office/drawing/2014/main" id="{BC42E9E0-B4C2-8D12-02E5-33C7201CB96F}"/>
                </a:ext>
              </a:extLst>
            </p:cNvPr>
            <p:cNvSpPr/>
            <p:nvPr/>
          </p:nvSpPr>
          <p:spPr>
            <a:xfrm>
              <a:off x="9430910" y="1890554"/>
              <a:ext cx="113563" cy="113563"/>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16" name="テキスト ボックス 15">
            <a:extLst>
              <a:ext uri="{FF2B5EF4-FFF2-40B4-BE49-F238E27FC236}">
                <a16:creationId xmlns:a16="http://schemas.microsoft.com/office/drawing/2014/main" id="{58147BEA-6CDA-979D-E223-3FF378AE5591}"/>
              </a:ext>
            </a:extLst>
          </p:cNvPr>
          <p:cNvSpPr txBox="1"/>
          <p:nvPr/>
        </p:nvSpPr>
        <p:spPr>
          <a:xfrm>
            <a:off x="1096269" y="1763708"/>
            <a:ext cx="7121309" cy="400110"/>
          </a:xfrm>
          <a:prstGeom prst="rect">
            <a:avLst/>
          </a:prstGeom>
          <a:noFill/>
        </p:spPr>
        <p:txBody>
          <a:bodyPr wrap="square" rtlCol="0">
            <a:spAutoFit/>
          </a:bodyPr>
          <a:lstStyle/>
          <a:p>
            <a:r>
              <a:rPr lang="en-US" altLang="ja-JP" sz="2000" dirty="0"/>
              <a:t>Ions form a “</a:t>
            </a:r>
            <a:r>
              <a:rPr lang="en-US" altLang="ja-JP" sz="2000" b="1" dirty="0"/>
              <a:t>Coulomb crystal</a:t>
            </a:r>
            <a:r>
              <a:rPr lang="en-US" altLang="ja-JP" sz="2000" dirty="0"/>
              <a:t>” </a:t>
            </a:r>
          </a:p>
        </p:txBody>
      </p:sp>
      <p:sp>
        <p:nvSpPr>
          <p:cNvPr id="17" name="テキスト ボックス 16">
            <a:extLst>
              <a:ext uri="{FF2B5EF4-FFF2-40B4-BE49-F238E27FC236}">
                <a16:creationId xmlns:a16="http://schemas.microsoft.com/office/drawing/2014/main" id="{5FA5B448-4A79-AA16-311C-84803693EE26}"/>
              </a:ext>
            </a:extLst>
          </p:cNvPr>
          <p:cNvSpPr txBox="1"/>
          <p:nvPr/>
        </p:nvSpPr>
        <p:spPr>
          <a:xfrm>
            <a:off x="636036" y="1367455"/>
            <a:ext cx="7359507" cy="400110"/>
          </a:xfrm>
          <a:prstGeom prst="rect">
            <a:avLst/>
          </a:prstGeom>
          <a:noFill/>
        </p:spPr>
        <p:txBody>
          <a:bodyPr wrap="square" rtlCol="0">
            <a:spAutoFit/>
          </a:bodyPr>
          <a:lstStyle/>
          <a:p>
            <a:r>
              <a:rPr lang="en-US" altLang="ja-JP" sz="2000" dirty="0"/>
              <a:t>Ions confined in a trap are cooled near absolute zero</a:t>
            </a:r>
          </a:p>
        </p:txBody>
      </p:sp>
      <p:sp>
        <p:nvSpPr>
          <p:cNvPr id="18" name="正方形/長方形 14">
            <a:extLst>
              <a:ext uri="{FF2B5EF4-FFF2-40B4-BE49-F238E27FC236}">
                <a16:creationId xmlns:a16="http://schemas.microsoft.com/office/drawing/2014/main" id="{AE88D5CA-2379-6CFD-018C-DCF4FDF1326C}"/>
              </a:ext>
            </a:extLst>
          </p:cNvPr>
          <p:cNvSpPr/>
          <p:nvPr/>
        </p:nvSpPr>
        <p:spPr>
          <a:xfrm>
            <a:off x="567558" y="2288309"/>
            <a:ext cx="10781157" cy="3453051"/>
          </a:xfrm>
          <a:custGeom>
            <a:avLst/>
            <a:gdLst>
              <a:gd name="connsiteX0" fmla="*/ 0 w 10781157"/>
              <a:gd name="connsiteY0" fmla="*/ 0 h 3079775"/>
              <a:gd name="connsiteX1" fmla="*/ 10781157 w 10781157"/>
              <a:gd name="connsiteY1" fmla="*/ 0 h 3079775"/>
              <a:gd name="connsiteX2" fmla="*/ 10781157 w 10781157"/>
              <a:gd name="connsiteY2" fmla="*/ 3079775 h 3079775"/>
              <a:gd name="connsiteX3" fmla="*/ 0 w 10781157"/>
              <a:gd name="connsiteY3" fmla="*/ 3079775 h 3079775"/>
              <a:gd name="connsiteX4" fmla="*/ 0 w 10781157"/>
              <a:gd name="connsiteY4" fmla="*/ 0 h 3079775"/>
              <a:gd name="connsiteX0" fmla="*/ 0 w 10781157"/>
              <a:gd name="connsiteY0" fmla="*/ 17676 h 3097451"/>
              <a:gd name="connsiteX1" fmla="*/ 8563742 w 10781157"/>
              <a:gd name="connsiteY1" fmla="*/ 0 h 3097451"/>
              <a:gd name="connsiteX2" fmla="*/ 10781157 w 10781157"/>
              <a:gd name="connsiteY2" fmla="*/ 17676 h 3097451"/>
              <a:gd name="connsiteX3" fmla="*/ 10781157 w 10781157"/>
              <a:gd name="connsiteY3" fmla="*/ 3097451 h 3097451"/>
              <a:gd name="connsiteX4" fmla="*/ 0 w 10781157"/>
              <a:gd name="connsiteY4" fmla="*/ 3097451 h 3097451"/>
              <a:gd name="connsiteX5" fmla="*/ 0 w 10781157"/>
              <a:gd name="connsiteY5" fmla="*/ 17676 h 3097451"/>
              <a:gd name="connsiteX0" fmla="*/ 0 w 10781157"/>
              <a:gd name="connsiteY0" fmla="*/ 17676 h 3097451"/>
              <a:gd name="connsiteX1" fmla="*/ 8563742 w 10781157"/>
              <a:gd name="connsiteY1" fmla="*/ 0 h 3097451"/>
              <a:gd name="connsiteX2" fmla="*/ 8881242 w 10781157"/>
              <a:gd name="connsiteY2" fmla="*/ 12700 h 3097451"/>
              <a:gd name="connsiteX3" fmla="*/ 10781157 w 10781157"/>
              <a:gd name="connsiteY3" fmla="*/ 17676 h 3097451"/>
              <a:gd name="connsiteX4" fmla="*/ 10781157 w 10781157"/>
              <a:gd name="connsiteY4" fmla="*/ 3097451 h 3097451"/>
              <a:gd name="connsiteX5" fmla="*/ 0 w 10781157"/>
              <a:gd name="connsiteY5" fmla="*/ 3097451 h 3097451"/>
              <a:gd name="connsiteX6" fmla="*/ 0 w 10781157"/>
              <a:gd name="connsiteY6" fmla="*/ 17676 h 3097451"/>
              <a:gd name="connsiteX0" fmla="*/ 0 w 10781157"/>
              <a:gd name="connsiteY0" fmla="*/ 17676 h 3097451"/>
              <a:gd name="connsiteX1" fmla="*/ 8131942 w 10781157"/>
              <a:gd name="connsiteY1" fmla="*/ 0 h 3097451"/>
              <a:gd name="connsiteX2" fmla="*/ 8563742 w 10781157"/>
              <a:gd name="connsiteY2" fmla="*/ 0 h 3097451"/>
              <a:gd name="connsiteX3" fmla="*/ 8881242 w 10781157"/>
              <a:gd name="connsiteY3" fmla="*/ 12700 h 3097451"/>
              <a:gd name="connsiteX4" fmla="*/ 10781157 w 10781157"/>
              <a:gd name="connsiteY4" fmla="*/ 17676 h 3097451"/>
              <a:gd name="connsiteX5" fmla="*/ 10781157 w 10781157"/>
              <a:gd name="connsiteY5" fmla="*/ 3097451 h 3097451"/>
              <a:gd name="connsiteX6" fmla="*/ 0 w 10781157"/>
              <a:gd name="connsiteY6" fmla="*/ 3097451 h 3097451"/>
              <a:gd name="connsiteX7" fmla="*/ 0 w 10781157"/>
              <a:gd name="connsiteY7" fmla="*/ 17676 h 3097451"/>
              <a:gd name="connsiteX0" fmla="*/ 0 w 10781157"/>
              <a:gd name="connsiteY0" fmla="*/ 373276 h 3453051"/>
              <a:gd name="connsiteX1" fmla="*/ 8131942 w 10781157"/>
              <a:gd name="connsiteY1" fmla="*/ 355600 h 3453051"/>
              <a:gd name="connsiteX2" fmla="*/ 8512942 w 10781157"/>
              <a:gd name="connsiteY2" fmla="*/ 0 h 3453051"/>
              <a:gd name="connsiteX3" fmla="*/ 8881242 w 10781157"/>
              <a:gd name="connsiteY3" fmla="*/ 368300 h 3453051"/>
              <a:gd name="connsiteX4" fmla="*/ 10781157 w 10781157"/>
              <a:gd name="connsiteY4" fmla="*/ 373276 h 3453051"/>
              <a:gd name="connsiteX5" fmla="*/ 10781157 w 10781157"/>
              <a:gd name="connsiteY5" fmla="*/ 3453051 h 3453051"/>
              <a:gd name="connsiteX6" fmla="*/ 0 w 10781157"/>
              <a:gd name="connsiteY6" fmla="*/ 3453051 h 3453051"/>
              <a:gd name="connsiteX7" fmla="*/ 0 w 10781157"/>
              <a:gd name="connsiteY7" fmla="*/ 373276 h 3453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81157" h="3453051">
                <a:moveTo>
                  <a:pt x="0" y="373276"/>
                </a:moveTo>
                <a:lnTo>
                  <a:pt x="8131942" y="355600"/>
                </a:lnTo>
                <a:lnTo>
                  <a:pt x="8512942" y="0"/>
                </a:lnTo>
                <a:lnTo>
                  <a:pt x="8881242" y="368300"/>
                </a:lnTo>
                <a:lnTo>
                  <a:pt x="10781157" y="373276"/>
                </a:lnTo>
                <a:lnTo>
                  <a:pt x="10781157" y="3453051"/>
                </a:lnTo>
                <a:lnTo>
                  <a:pt x="0" y="3453051"/>
                </a:lnTo>
                <a:lnTo>
                  <a:pt x="0" y="373276"/>
                </a:lnTo>
                <a:close/>
              </a:path>
            </a:pathLst>
          </a:cu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矢印: 右 18">
            <a:extLst>
              <a:ext uri="{FF2B5EF4-FFF2-40B4-BE49-F238E27FC236}">
                <a16:creationId xmlns:a16="http://schemas.microsoft.com/office/drawing/2014/main" id="{176FCEBA-EE13-BFD7-8DB1-1AFFB9DF666F}"/>
              </a:ext>
            </a:extLst>
          </p:cNvPr>
          <p:cNvSpPr/>
          <p:nvPr/>
        </p:nvSpPr>
        <p:spPr>
          <a:xfrm>
            <a:off x="770731" y="1763708"/>
            <a:ext cx="370390" cy="394033"/>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20" name="図 19" descr="グラフィカル ユーザー インターフェイス, アプリケーション&#10;&#10;自動的に生成された説明">
            <a:extLst>
              <a:ext uri="{FF2B5EF4-FFF2-40B4-BE49-F238E27FC236}">
                <a16:creationId xmlns:a16="http://schemas.microsoft.com/office/drawing/2014/main" id="{41B21B36-704F-FC16-636E-2C3FB76945E9}"/>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36000" contrast="46000"/>
                    </a14:imgEffect>
                  </a14:imgLayer>
                </a14:imgProps>
              </a:ext>
              <a:ext uri="{28A0092B-C50C-407E-A947-70E740481C1C}">
                <a14:useLocalDpi xmlns:a14="http://schemas.microsoft.com/office/drawing/2010/main" val="0"/>
              </a:ext>
            </a:extLst>
          </a:blip>
          <a:srcRect l="35745" t="30358" r="30924" b="40247"/>
          <a:stretch/>
        </p:blipFill>
        <p:spPr>
          <a:xfrm>
            <a:off x="1315324" y="3175029"/>
            <a:ext cx="2860758" cy="1922233"/>
          </a:xfrm>
          <a:prstGeom prst="rect">
            <a:avLst/>
          </a:prstGeom>
        </p:spPr>
      </p:pic>
      <p:pic>
        <p:nvPicPr>
          <p:cNvPr id="21" name="図 20">
            <a:extLst>
              <a:ext uri="{FF2B5EF4-FFF2-40B4-BE49-F238E27FC236}">
                <a16:creationId xmlns:a16="http://schemas.microsoft.com/office/drawing/2014/main" id="{4C0D26E1-CBD7-9193-9F55-0EAC1586D41D}"/>
              </a:ext>
            </a:extLst>
          </p:cNvPr>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40000" contrast="40000"/>
                    </a14:imgEffect>
                  </a14:imgLayer>
                </a14:imgProps>
              </a:ext>
              <a:ext uri="{28A0092B-C50C-407E-A947-70E740481C1C}">
                <a14:useLocalDpi xmlns:a14="http://schemas.microsoft.com/office/drawing/2010/main" val="0"/>
              </a:ext>
            </a:extLst>
          </a:blip>
          <a:srcRect l="32305" t="34687" r="36543" b="37283"/>
          <a:stretch/>
        </p:blipFill>
        <p:spPr>
          <a:xfrm>
            <a:off x="4278174" y="3175028"/>
            <a:ext cx="2804045" cy="1922233"/>
          </a:xfrm>
          <a:prstGeom prst="rect">
            <a:avLst/>
          </a:prstGeom>
        </p:spPr>
      </p:pic>
      <p:sp>
        <p:nvSpPr>
          <p:cNvPr id="22" name="テキスト ボックス 21">
            <a:extLst>
              <a:ext uri="{FF2B5EF4-FFF2-40B4-BE49-F238E27FC236}">
                <a16:creationId xmlns:a16="http://schemas.microsoft.com/office/drawing/2014/main" id="{B1C8DD60-D931-AD49-922B-602AC886EA1E}"/>
              </a:ext>
            </a:extLst>
          </p:cNvPr>
          <p:cNvSpPr txBox="1"/>
          <p:nvPr/>
        </p:nvSpPr>
        <p:spPr>
          <a:xfrm>
            <a:off x="1363898" y="3247883"/>
            <a:ext cx="2449904" cy="369332"/>
          </a:xfrm>
          <a:prstGeom prst="rect">
            <a:avLst/>
          </a:prstGeom>
          <a:noFill/>
        </p:spPr>
        <p:txBody>
          <a:bodyPr wrap="square" rtlCol="0">
            <a:spAutoFit/>
          </a:bodyPr>
          <a:lstStyle/>
          <a:p>
            <a:r>
              <a:rPr lang="en-US" altLang="ja-JP" i="1" dirty="0">
                <a:solidFill>
                  <a:schemeClr val="bg1"/>
                </a:solidFill>
              </a:rPr>
              <a:t>String</a:t>
            </a:r>
            <a:r>
              <a:rPr lang="ja-JP" altLang="en-US" dirty="0">
                <a:solidFill>
                  <a:schemeClr val="bg1"/>
                </a:solidFill>
              </a:rPr>
              <a:t>（</a:t>
            </a:r>
            <a:r>
              <a:rPr lang="en-US" altLang="ja-JP" dirty="0">
                <a:solidFill>
                  <a:schemeClr val="bg1"/>
                </a:solidFill>
              </a:rPr>
              <a:t>6 Ca</a:t>
            </a:r>
            <a:r>
              <a:rPr lang="ja-JP" altLang="en-US" dirty="0">
                <a:solidFill>
                  <a:schemeClr val="bg1"/>
                </a:solidFill>
              </a:rPr>
              <a:t>⁺</a:t>
            </a:r>
            <a:r>
              <a:rPr lang="en-US" altLang="ja-JP" dirty="0">
                <a:solidFill>
                  <a:schemeClr val="bg1"/>
                </a:solidFill>
              </a:rPr>
              <a:t> ions</a:t>
            </a:r>
            <a:r>
              <a:rPr lang="ja-JP" altLang="en-US" dirty="0">
                <a:solidFill>
                  <a:schemeClr val="bg1"/>
                </a:solidFill>
              </a:rPr>
              <a:t>）</a:t>
            </a:r>
          </a:p>
        </p:txBody>
      </p:sp>
      <p:sp>
        <p:nvSpPr>
          <p:cNvPr id="23" name="テキスト ボックス 22">
            <a:extLst>
              <a:ext uri="{FF2B5EF4-FFF2-40B4-BE49-F238E27FC236}">
                <a16:creationId xmlns:a16="http://schemas.microsoft.com/office/drawing/2014/main" id="{F9C460EB-7DD7-9425-6E0D-200E63E82CE8}"/>
              </a:ext>
            </a:extLst>
          </p:cNvPr>
          <p:cNvSpPr txBox="1"/>
          <p:nvPr/>
        </p:nvSpPr>
        <p:spPr>
          <a:xfrm>
            <a:off x="4259497" y="3213829"/>
            <a:ext cx="2817796" cy="369332"/>
          </a:xfrm>
          <a:prstGeom prst="rect">
            <a:avLst/>
          </a:prstGeom>
          <a:noFill/>
        </p:spPr>
        <p:txBody>
          <a:bodyPr wrap="square" rtlCol="0">
            <a:spAutoFit/>
          </a:bodyPr>
          <a:lstStyle/>
          <a:p>
            <a:r>
              <a:rPr lang="en-US" altLang="ja-JP" i="1" dirty="0">
                <a:solidFill>
                  <a:schemeClr val="bg1"/>
                </a:solidFill>
              </a:rPr>
              <a:t>Zigzag</a:t>
            </a:r>
            <a:r>
              <a:rPr lang="ja-JP" altLang="en-US" dirty="0">
                <a:solidFill>
                  <a:schemeClr val="bg1"/>
                </a:solidFill>
              </a:rPr>
              <a:t>（</a:t>
            </a:r>
            <a:r>
              <a:rPr lang="en-US" altLang="ja-JP" dirty="0">
                <a:solidFill>
                  <a:schemeClr val="bg1"/>
                </a:solidFill>
              </a:rPr>
              <a:t>9 Ca</a:t>
            </a:r>
            <a:r>
              <a:rPr lang="ja-JP" altLang="en-US" dirty="0">
                <a:solidFill>
                  <a:schemeClr val="bg1"/>
                </a:solidFill>
              </a:rPr>
              <a:t>⁺</a:t>
            </a:r>
            <a:r>
              <a:rPr lang="en-US" altLang="ja-JP" dirty="0">
                <a:solidFill>
                  <a:schemeClr val="bg1"/>
                </a:solidFill>
              </a:rPr>
              <a:t> ions</a:t>
            </a:r>
            <a:r>
              <a:rPr lang="ja-JP" altLang="en-US" dirty="0">
                <a:solidFill>
                  <a:schemeClr val="bg1"/>
                </a:solidFill>
              </a:rPr>
              <a:t>）</a:t>
            </a:r>
          </a:p>
        </p:txBody>
      </p:sp>
      <p:pic>
        <p:nvPicPr>
          <p:cNvPr id="24" name="図 23" descr="黒い背景に白い文字がある&#10;&#10;低い精度で自動的に生成された説明">
            <a:extLst>
              <a:ext uri="{FF2B5EF4-FFF2-40B4-BE49-F238E27FC236}">
                <a16:creationId xmlns:a16="http://schemas.microsoft.com/office/drawing/2014/main" id="{4DDDF852-DE8C-2E6A-9B05-862E113D0818}"/>
              </a:ext>
            </a:extLst>
          </p:cNvPr>
          <p:cNvPicPr>
            <a:picLocks noChangeAspect="1"/>
          </p:cNvPicPr>
          <p:nvPr/>
        </p:nvPicPr>
        <p:blipFill rotWithShape="1">
          <a:blip r:embed="rId8">
            <a:extLst>
              <a:ext uri="{28A0092B-C50C-407E-A947-70E740481C1C}">
                <a14:useLocalDpi xmlns:a14="http://schemas.microsoft.com/office/drawing/2010/main" val="0"/>
              </a:ext>
            </a:extLst>
          </a:blip>
          <a:srcRect l="3454" t="15649" r="30182" b="32131"/>
          <a:stretch/>
        </p:blipFill>
        <p:spPr>
          <a:xfrm>
            <a:off x="7165294" y="3175029"/>
            <a:ext cx="3206240" cy="1922233"/>
          </a:xfrm>
          <a:prstGeom prst="rect">
            <a:avLst/>
          </a:prstGeom>
        </p:spPr>
      </p:pic>
      <p:sp>
        <p:nvSpPr>
          <p:cNvPr id="25" name="テキスト ボックス 24">
            <a:extLst>
              <a:ext uri="{FF2B5EF4-FFF2-40B4-BE49-F238E27FC236}">
                <a16:creationId xmlns:a16="http://schemas.microsoft.com/office/drawing/2014/main" id="{C5EC31D9-9FF8-108D-3297-AECFE9A6F34A}"/>
              </a:ext>
            </a:extLst>
          </p:cNvPr>
          <p:cNvSpPr txBox="1"/>
          <p:nvPr/>
        </p:nvSpPr>
        <p:spPr>
          <a:xfrm>
            <a:off x="7267047" y="3262679"/>
            <a:ext cx="2838501" cy="372046"/>
          </a:xfrm>
          <a:prstGeom prst="rect">
            <a:avLst/>
          </a:prstGeom>
          <a:noFill/>
        </p:spPr>
        <p:txBody>
          <a:bodyPr wrap="square" rtlCol="0">
            <a:spAutoFit/>
          </a:bodyPr>
          <a:lstStyle/>
          <a:p>
            <a:r>
              <a:rPr lang="en-US" altLang="ja-JP" i="1" dirty="0">
                <a:solidFill>
                  <a:schemeClr val="bg1"/>
                </a:solidFill>
              </a:rPr>
              <a:t>Shell</a:t>
            </a:r>
            <a:r>
              <a:rPr lang="ja-JP" altLang="en-US" dirty="0">
                <a:solidFill>
                  <a:schemeClr val="bg1"/>
                </a:solidFill>
              </a:rPr>
              <a:t>（</a:t>
            </a:r>
            <a:r>
              <a:rPr lang="en-US" altLang="ja-JP" dirty="0">
                <a:solidFill>
                  <a:schemeClr val="bg1"/>
                </a:solidFill>
              </a:rPr>
              <a:t>~100 Ca</a:t>
            </a:r>
            <a:r>
              <a:rPr lang="ja-JP" altLang="en-US" dirty="0">
                <a:solidFill>
                  <a:schemeClr val="bg1"/>
                </a:solidFill>
              </a:rPr>
              <a:t>⁺</a:t>
            </a:r>
            <a:r>
              <a:rPr lang="en-US" altLang="ja-JP" dirty="0">
                <a:solidFill>
                  <a:schemeClr val="bg1"/>
                </a:solidFill>
              </a:rPr>
              <a:t> ions</a:t>
            </a:r>
            <a:r>
              <a:rPr lang="ja-JP" altLang="en-US" dirty="0">
                <a:solidFill>
                  <a:schemeClr val="bg1"/>
                </a:solidFill>
              </a:rPr>
              <a:t>）</a:t>
            </a:r>
          </a:p>
        </p:txBody>
      </p:sp>
      <p:sp>
        <p:nvSpPr>
          <p:cNvPr id="26" name="テキスト ボックス 25">
            <a:extLst>
              <a:ext uri="{FF2B5EF4-FFF2-40B4-BE49-F238E27FC236}">
                <a16:creationId xmlns:a16="http://schemas.microsoft.com/office/drawing/2014/main" id="{03C48D03-9E4F-5436-964A-72C9F7A096E9}"/>
              </a:ext>
            </a:extLst>
          </p:cNvPr>
          <p:cNvSpPr txBox="1"/>
          <p:nvPr/>
        </p:nvSpPr>
        <p:spPr>
          <a:xfrm>
            <a:off x="7847893" y="5298878"/>
            <a:ext cx="776562" cy="338554"/>
          </a:xfrm>
          <a:prstGeom prst="rect">
            <a:avLst/>
          </a:prstGeom>
          <a:noFill/>
        </p:spPr>
        <p:txBody>
          <a:bodyPr wrap="square" rtlCol="0" anchor="ctr">
            <a:spAutoFit/>
          </a:bodyPr>
          <a:lstStyle/>
          <a:p>
            <a:r>
              <a:rPr lang="en-US" altLang="ja-JP" sz="1600" b="1" dirty="0">
                <a:latin typeface="游ゴシック" panose="020B0400000000000000" pitchFamily="50" charset="-128"/>
                <a:ea typeface="游ゴシック" panose="020B0400000000000000" pitchFamily="50" charset="-128"/>
              </a:rPr>
              <a:t>High</a:t>
            </a:r>
            <a:endParaRPr lang="ja-JP" altLang="en-US" sz="1600" b="1" dirty="0">
              <a:latin typeface="游ゴシック" panose="020B0400000000000000" pitchFamily="50" charset="-128"/>
              <a:ea typeface="游ゴシック" panose="020B0400000000000000" pitchFamily="50" charset="-128"/>
            </a:endParaRPr>
          </a:p>
        </p:txBody>
      </p:sp>
      <p:sp>
        <p:nvSpPr>
          <p:cNvPr id="27" name="テキスト ボックス 26">
            <a:extLst>
              <a:ext uri="{FF2B5EF4-FFF2-40B4-BE49-F238E27FC236}">
                <a16:creationId xmlns:a16="http://schemas.microsoft.com/office/drawing/2014/main" id="{77B0EB25-7BCD-54DA-7C3A-E24C7114728D}"/>
              </a:ext>
            </a:extLst>
          </p:cNvPr>
          <p:cNvSpPr txBox="1"/>
          <p:nvPr/>
        </p:nvSpPr>
        <p:spPr>
          <a:xfrm>
            <a:off x="3065318" y="5298878"/>
            <a:ext cx="653957" cy="338554"/>
          </a:xfrm>
          <a:prstGeom prst="rect">
            <a:avLst/>
          </a:prstGeom>
          <a:noFill/>
        </p:spPr>
        <p:txBody>
          <a:bodyPr wrap="square" rtlCol="0" anchor="ctr">
            <a:spAutoFit/>
          </a:bodyPr>
          <a:lstStyle/>
          <a:p>
            <a:r>
              <a:rPr lang="en-US" altLang="ja-JP" sz="1600" b="1" dirty="0">
                <a:latin typeface="游ゴシック" panose="020B0400000000000000" pitchFamily="50" charset="-128"/>
                <a:ea typeface="游ゴシック" panose="020B0400000000000000" pitchFamily="50" charset="-128"/>
              </a:rPr>
              <a:t>Low</a:t>
            </a:r>
            <a:endParaRPr lang="ja-JP" altLang="en-US" sz="1600" b="1" dirty="0">
              <a:latin typeface="游ゴシック" panose="020B0400000000000000" pitchFamily="50" charset="-128"/>
              <a:ea typeface="游ゴシック" panose="020B0400000000000000" pitchFamily="50" charset="-128"/>
            </a:endParaRPr>
          </a:p>
        </p:txBody>
      </p:sp>
      <p:sp>
        <p:nvSpPr>
          <p:cNvPr id="28" name="矢印: 右 27">
            <a:extLst>
              <a:ext uri="{FF2B5EF4-FFF2-40B4-BE49-F238E27FC236}">
                <a16:creationId xmlns:a16="http://schemas.microsoft.com/office/drawing/2014/main" id="{4E589512-FA8F-AF60-A8E1-6669CF694471}"/>
              </a:ext>
            </a:extLst>
          </p:cNvPr>
          <p:cNvSpPr/>
          <p:nvPr/>
        </p:nvSpPr>
        <p:spPr>
          <a:xfrm>
            <a:off x="6546273" y="5347748"/>
            <a:ext cx="1296000" cy="211548"/>
          </a:xfrm>
          <a:prstGeom prst="rightArrow">
            <a:avLst>
              <a:gd name="adj1" fmla="val 100000"/>
              <a:gd name="adj2" fmla="val 92515"/>
            </a:avLst>
          </a:prstGeom>
          <a:gradFill flip="none" rotWithShape="1">
            <a:gsLst>
              <a:gs pos="70000">
                <a:srgbClr val="008D40"/>
              </a:gs>
              <a:gs pos="0">
                <a:srgbClr val="00B050"/>
              </a:gs>
              <a:gs pos="100000">
                <a:srgbClr val="00823B"/>
              </a:gs>
            </a:gsLst>
            <a:lin ang="0" scaled="1"/>
            <a:tileRect/>
          </a:gradFill>
          <a:ln>
            <a:no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ja-JP" altLang="en-US" dirty="0"/>
          </a:p>
        </p:txBody>
      </p:sp>
      <mc:AlternateContent xmlns:mc="http://schemas.openxmlformats.org/markup-compatibility/2006" xmlns:a14="http://schemas.microsoft.com/office/drawing/2010/main">
        <mc:Choice Requires="a14">
          <p:sp>
            <p:nvSpPr>
              <p:cNvPr id="29" name="テキスト ボックス 28">
                <a:extLst>
                  <a:ext uri="{FF2B5EF4-FFF2-40B4-BE49-F238E27FC236}">
                    <a16:creationId xmlns:a16="http://schemas.microsoft.com/office/drawing/2014/main" id="{E4925A3D-FEBC-7348-8358-70F7CD7D3306}"/>
                  </a:ext>
                </a:extLst>
              </p:cNvPr>
              <p:cNvSpPr txBox="1"/>
              <p:nvPr/>
            </p:nvSpPr>
            <p:spPr>
              <a:xfrm>
                <a:off x="1038602" y="2736471"/>
                <a:ext cx="7102416" cy="400110"/>
              </a:xfrm>
              <a:prstGeom prst="rect">
                <a:avLst/>
              </a:prstGeom>
              <a:noFill/>
            </p:spPr>
            <p:txBody>
              <a:bodyPr wrap="square" rtlCol="0">
                <a:spAutoFit/>
              </a:bodyPr>
              <a:lstStyle/>
              <a:p>
                <a:r>
                  <a:rPr kumimoji="1" lang="en-US" altLang="ja-JP" sz="2000" b="0" dirty="0"/>
                  <a:t>Images of Coulomb crystals consisting of </a:t>
                </a:r>
                <a14:m>
                  <m:oMath xmlns:m="http://schemas.openxmlformats.org/officeDocument/2006/math">
                    <m:sSup>
                      <m:sSupPr>
                        <m:ctrlPr>
                          <a:rPr kumimoji="1" lang="en-US" altLang="ja-JP" sz="2000" b="0" i="1" smtClean="0">
                            <a:latin typeface="Cambria Math" panose="02040503050406030204" pitchFamily="18" charset="0"/>
                          </a:rPr>
                        </m:ctrlPr>
                      </m:sSupPr>
                      <m:e>
                        <m:r>
                          <a:rPr kumimoji="1" lang="en-US" altLang="ja-JP" sz="2000" b="0" i="1" smtClean="0">
                            <a:latin typeface="Cambria Math" panose="02040503050406030204" pitchFamily="18" charset="0"/>
                          </a:rPr>
                          <m:t> </m:t>
                        </m:r>
                      </m:e>
                      <m:sup>
                        <m:r>
                          <a:rPr kumimoji="1" lang="en-US" altLang="ja-JP" sz="2000" b="0" i="1" smtClean="0">
                            <a:latin typeface="Cambria Math" panose="02040503050406030204" pitchFamily="18" charset="0"/>
                          </a:rPr>
                          <m:t>40</m:t>
                        </m:r>
                      </m:sup>
                    </m:sSup>
                    <m:sSup>
                      <m:sSupPr>
                        <m:ctrlPr>
                          <a:rPr kumimoji="1" lang="en-US" altLang="ja-JP" sz="2000" b="0" i="1" smtClean="0">
                            <a:latin typeface="Cambria Math" panose="02040503050406030204" pitchFamily="18" charset="0"/>
                          </a:rPr>
                        </m:ctrlPr>
                      </m:sSupPr>
                      <m:e>
                        <m:r>
                          <m:rPr>
                            <m:sty m:val="p"/>
                          </m:rPr>
                          <a:rPr kumimoji="1" lang="en-US" altLang="ja-JP" sz="2000" b="0" i="0" smtClean="0">
                            <a:latin typeface="Cambria Math" panose="02040503050406030204" pitchFamily="18" charset="0"/>
                          </a:rPr>
                          <m:t>Ca</m:t>
                        </m:r>
                      </m:e>
                      <m:sup>
                        <m:r>
                          <a:rPr kumimoji="1" lang="en-US" altLang="ja-JP" sz="2000" b="0" i="1" smtClean="0">
                            <a:latin typeface="Cambria Math" panose="02040503050406030204" pitchFamily="18" charset="0"/>
                          </a:rPr>
                          <m:t>+</m:t>
                        </m:r>
                      </m:sup>
                    </m:sSup>
                  </m:oMath>
                </a14:m>
                <a:endParaRPr kumimoji="1" lang="ja-JP" altLang="en-US" sz="2000" dirty="0"/>
              </a:p>
            </p:txBody>
          </p:sp>
        </mc:Choice>
        <mc:Fallback xmlns="">
          <p:sp>
            <p:nvSpPr>
              <p:cNvPr id="29" name="テキスト ボックス 28">
                <a:extLst>
                  <a:ext uri="{FF2B5EF4-FFF2-40B4-BE49-F238E27FC236}">
                    <a16:creationId xmlns:a16="http://schemas.microsoft.com/office/drawing/2014/main" id="{E4925A3D-FEBC-7348-8358-70F7CD7D3306}"/>
                  </a:ext>
                </a:extLst>
              </p:cNvPr>
              <p:cNvSpPr txBox="1">
                <a:spLocks noRot="1" noChangeAspect="1" noMove="1" noResize="1" noEditPoints="1" noAdjustHandles="1" noChangeArrowheads="1" noChangeShapeType="1" noTextEdit="1"/>
              </p:cNvSpPr>
              <p:nvPr/>
            </p:nvSpPr>
            <p:spPr>
              <a:xfrm>
                <a:off x="1038602" y="2736471"/>
                <a:ext cx="7102416" cy="400110"/>
              </a:xfrm>
              <a:prstGeom prst="rect">
                <a:avLst/>
              </a:prstGeom>
              <a:blipFill>
                <a:blip r:embed="rId9"/>
                <a:stretch>
                  <a:fillRect l="-858" t="-7576" b="-27273"/>
                </a:stretch>
              </a:blipFill>
            </p:spPr>
            <p:txBody>
              <a:bodyPr/>
              <a:lstStyle/>
              <a:p>
                <a:r>
                  <a:rPr lang="ja-JP" altLang="en-US">
                    <a:noFill/>
                  </a:rPr>
                  <a:t> </a:t>
                </a:r>
              </a:p>
            </p:txBody>
          </p:sp>
        </mc:Fallback>
      </mc:AlternateContent>
      <p:sp>
        <p:nvSpPr>
          <p:cNvPr id="31" name="テキスト ボックス 30">
            <a:extLst>
              <a:ext uri="{FF2B5EF4-FFF2-40B4-BE49-F238E27FC236}">
                <a16:creationId xmlns:a16="http://schemas.microsoft.com/office/drawing/2014/main" id="{3E93A771-80BE-46FA-588F-685C17110071}"/>
              </a:ext>
            </a:extLst>
          </p:cNvPr>
          <p:cNvSpPr txBox="1"/>
          <p:nvPr/>
        </p:nvSpPr>
        <p:spPr>
          <a:xfrm>
            <a:off x="4778696" y="5284245"/>
            <a:ext cx="1906331" cy="338554"/>
          </a:xfrm>
          <a:prstGeom prst="rect">
            <a:avLst/>
          </a:prstGeom>
          <a:noFill/>
        </p:spPr>
        <p:txBody>
          <a:bodyPr wrap="square" rtlCol="0" anchor="ctr">
            <a:spAutoFit/>
          </a:bodyPr>
          <a:lstStyle/>
          <a:p>
            <a:pPr algn="ctr"/>
            <a:r>
              <a:rPr lang="en-US" altLang="ja-JP" sz="1600" b="1" dirty="0">
                <a:latin typeface="游ゴシック" panose="020B0400000000000000" pitchFamily="50" charset="-128"/>
                <a:ea typeface="游ゴシック" panose="020B0400000000000000" pitchFamily="50" charset="-128"/>
              </a:rPr>
              <a:t>Line</a:t>
            </a:r>
            <a:r>
              <a:rPr lang="ja-JP" altLang="en-US" sz="1600" b="1" dirty="0">
                <a:latin typeface="游ゴシック" panose="020B0400000000000000" pitchFamily="50" charset="-128"/>
                <a:ea typeface="游ゴシック" panose="020B0400000000000000" pitchFamily="50" charset="-128"/>
              </a:rPr>
              <a:t> </a:t>
            </a:r>
            <a:r>
              <a:rPr lang="en-US" altLang="ja-JP" sz="1600" b="1" dirty="0">
                <a:latin typeface="游ゴシック" panose="020B0400000000000000" pitchFamily="50" charset="-128"/>
                <a:ea typeface="游ゴシック" panose="020B0400000000000000" pitchFamily="50" charset="-128"/>
              </a:rPr>
              <a:t>density</a:t>
            </a:r>
          </a:p>
        </p:txBody>
      </p:sp>
      <p:sp>
        <p:nvSpPr>
          <p:cNvPr id="34" name="矢印: 右 33">
            <a:extLst>
              <a:ext uri="{FF2B5EF4-FFF2-40B4-BE49-F238E27FC236}">
                <a16:creationId xmlns:a16="http://schemas.microsoft.com/office/drawing/2014/main" id="{30939958-30FE-ECD1-8E0A-93014D14E7EF}"/>
              </a:ext>
            </a:extLst>
          </p:cNvPr>
          <p:cNvSpPr/>
          <p:nvPr/>
        </p:nvSpPr>
        <p:spPr>
          <a:xfrm flipH="1">
            <a:off x="3624590" y="5347749"/>
            <a:ext cx="1296000" cy="211547"/>
          </a:xfrm>
          <a:prstGeom prst="rightArrow">
            <a:avLst>
              <a:gd name="adj1" fmla="val 100000"/>
              <a:gd name="adj2" fmla="val 92515"/>
            </a:avLst>
          </a:prstGeom>
          <a:gradFill flip="none" rotWithShape="1">
            <a:gsLst>
              <a:gs pos="79000">
                <a:srgbClr val="67C750"/>
              </a:gs>
              <a:gs pos="0">
                <a:srgbClr val="00B050"/>
              </a:gs>
              <a:gs pos="100000">
                <a:srgbClr val="92D050"/>
              </a:gs>
            </a:gsLst>
            <a:lin ang="0" scaled="1"/>
            <a:tileRect/>
          </a:gradFill>
          <a:ln>
            <a:no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ja-JP" altLang="en-US"/>
          </a:p>
        </p:txBody>
      </p:sp>
      <p:sp>
        <p:nvSpPr>
          <p:cNvPr id="30" name="テキスト ボックス 29">
            <a:extLst>
              <a:ext uri="{FF2B5EF4-FFF2-40B4-BE49-F238E27FC236}">
                <a16:creationId xmlns:a16="http://schemas.microsoft.com/office/drawing/2014/main" id="{EC416EB5-F7B6-0D8E-DAF0-3ED622165AD6}"/>
              </a:ext>
            </a:extLst>
          </p:cNvPr>
          <p:cNvSpPr txBox="1"/>
          <p:nvPr/>
        </p:nvSpPr>
        <p:spPr>
          <a:xfrm>
            <a:off x="7995543" y="1098830"/>
            <a:ext cx="2557785" cy="369332"/>
          </a:xfrm>
          <a:prstGeom prst="rect">
            <a:avLst/>
          </a:prstGeom>
          <a:noFill/>
        </p:spPr>
        <p:txBody>
          <a:bodyPr wrap="square" rtlCol="0">
            <a:spAutoFit/>
          </a:bodyPr>
          <a:lstStyle/>
          <a:p>
            <a:r>
              <a:rPr kumimoji="1" lang="en-US" altLang="ja-JP" dirty="0"/>
              <a:t>Linear Paul Trap(LPT)</a:t>
            </a:r>
            <a:endParaRPr kumimoji="1" lang="ja-JP" altLang="en-US" dirty="0"/>
          </a:p>
        </p:txBody>
      </p:sp>
      <p:sp>
        <p:nvSpPr>
          <p:cNvPr id="32" name="テキスト ボックス 31">
            <a:extLst>
              <a:ext uri="{FF2B5EF4-FFF2-40B4-BE49-F238E27FC236}">
                <a16:creationId xmlns:a16="http://schemas.microsoft.com/office/drawing/2014/main" id="{50D74106-D3D1-4269-1AE9-BFA6147F2E2C}"/>
              </a:ext>
            </a:extLst>
          </p:cNvPr>
          <p:cNvSpPr txBox="1"/>
          <p:nvPr/>
        </p:nvSpPr>
        <p:spPr>
          <a:xfrm>
            <a:off x="483606" y="5915768"/>
            <a:ext cx="11213094" cy="707886"/>
          </a:xfrm>
          <a:prstGeom prst="rect">
            <a:avLst/>
          </a:prstGeom>
          <a:noFill/>
        </p:spPr>
        <p:txBody>
          <a:bodyPr wrap="square" rtlCol="0">
            <a:spAutoFit/>
          </a:bodyPr>
          <a:lstStyle/>
          <a:p>
            <a:r>
              <a:rPr kumimoji="1" lang="en-US" altLang="ja-JP" sz="2000" dirty="0"/>
              <a:t>The emittance of a Coulomb crystal is extremely low.</a:t>
            </a:r>
          </a:p>
          <a:p>
            <a:r>
              <a:rPr kumimoji="1" lang="en-US" altLang="ja-JP" sz="2000" dirty="0"/>
              <a:t>If ions can be extracted without heating, they can be used as an ultra-low emittance ion source!</a:t>
            </a:r>
          </a:p>
        </p:txBody>
      </p:sp>
    </p:spTree>
    <p:extLst>
      <p:ext uri="{BB962C8B-B14F-4D97-AF65-F5344CB8AC3E}">
        <p14:creationId xmlns:p14="http://schemas.microsoft.com/office/powerpoint/2010/main" val="40697305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0FA2B994-C4E2-5EE8-B7AD-FFEF0C193DE1}"/>
              </a:ext>
            </a:extLst>
          </p:cNvPr>
          <p:cNvSpPr>
            <a:spLocks noGrp="1"/>
          </p:cNvSpPr>
          <p:nvPr>
            <p:ph type="sldNum" sz="quarter" idx="12"/>
          </p:nvPr>
        </p:nvSpPr>
        <p:spPr/>
        <p:txBody>
          <a:bodyPr/>
          <a:lstStyle/>
          <a:p>
            <a:fld id="{60CA9DAF-0948-482F-A4AE-7B4357C53237}" type="slidenum">
              <a:rPr kumimoji="1" lang="ja-JP" altLang="en-US" smtClean="0"/>
              <a:t>6</a:t>
            </a:fld>
            <a:endParaRPr kumimoji="1" lang="ja-JP" altLang="en-US"/>
          </a:p>
        </p:txBody>
      </p:sp>
      <p:sp>
        <p:nvSpPr>
          <p:cNvPr id="3" name="タイトル 2">
            <a:extLst>
              <a:ext uri="{FF2B5EF4-FFF2-40B4-BE49-F238E27FC236}">
                <a16:creationId xmlns:a16="http://schemas.microsoft.com/office/drawing/2014/main" id="{FB5870F6-718C-5965-1EDE-808464A3A66C}"/>
              </a:ext>
            </a:extLst>
          </p:cNvPr>
          <p:cNvSpPr>
            <a:spLocks noGrp="1"/>
          </p:cNvSpPr>
          <p:nvPr>
            <p:ph type="title"/>
          </p:nvPr>
        </p:nvSpPr>
        <p:spPr/>
        <p:txBody>
          <a:bodyPr/>
          <a:lstStyle/>
          <a:p>
            <a:r>
              <a:rPr kumimoji="1" lang="en-US" altLang="ja-JP" dirty="0"/>
              <a:t>Nanobeam generation</a:t>
            </a:r>
            <a:endParaRPr kumimoji="1" lang="ja-JP" altLang="en-US" dirty="0"/>
          </a:p>
        </p:txBody>
      </p:sp>
      <p:sp>
        <p:nvSpPr>
          <p:cNvPr id="4" name="テキスト ボックス 3">
            <a:extLst>
              <a:ext uri="{FF2B5EF4-FFF2-40B4-BE49-F238E27FC236}">
                <a16:creationId xmlns:a16="http://schemas.microsoft.com/office/drawing/2014/main" id="{8BE7F1F8-BEE3-62B8-08F7-D7492301F5B6}"/>
              </a:ext>
            </a:extLst>
          </p:cNvPr>
          <p:cNvSpPr txBox="1"/>
          <p:nvPr/>
        </p:nvSpPr>
        <p:spPr>
          <a:xfrm>
            <a:off x="308374" y="4234525"/>
            <a:ext cx="11883625" cy="2554545"/>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altLang="ja-JP" sz="2000" dirty="0"/>
              <a:t>By extracting ions from a Coulomb crystal formed in an LPT, a nanobeam can be generated.</a:t>
            </a:r>
          </a:p>
          <a:p>
            <a:pPr marL="285750" indent="-285750">
              <a:spcBef>
                <a:spcPts val="600"/>
              </a:spcBef>
              <a:buFont typeface="Arial" panose="020B0604020202020204" pitchFamily="34" charset="0"/>
              <a:buChar char="•"/>
            </a:pPr>
            <a:r>
              <a:rPr lang="en-US" altLang="ja-JP" sz="2000" dirty="0"/>
              <a:t>If a string crystal is extracted from an ion trap as is, we can obtain a unique beam;</a:t>
            </a:r>
            <a:br>
              <a:rPr lang="en-US" altLang="ja-JP" sz="2000" dirty="0"/>
            </a:br>
            <a:r>
              <a:rPr lang="en-US" altLang="ja-JP" sz="2000" dirty="0"/>
              <a:t> ions arrive at almost equal time intervals with high positional precision.…</a:t>
            </a:r>
            <a:r>
              <a:rPr lang="en-US" altLang="ja-JP" sz="2000" b="1" dirty="0"/>
              <a:t>Ion Machine Gun </a:t>
            </a:r>
          </a:p>
          <a:p>
            <a:pPr marL="285750" indent="-285750">
              <a:spcBef>
                <a:spcPts val="600"/>
              </a:spcBef>
              <a:buFont typeface="Arial" panose="020B0604020202020204" pitchFamily="34" charset="0"/>
              <a:buChar char="•"/>
            </a:pPr>
            <a:r>
              <a:rPr lang="en-US" altLang="ja-JP" sz="2000" dirty="0"/>
              <a:t>Even zigzag or shell crystals can also be used as ion sources.</a:t>
            </a:r>
          </a:p>
          <a:p>
            <a:pPr marL="285750" indent="-285750">
              <a:spcBef>
                <a:spcPts val="600"/>
              </a:spcBef>
              <a:buFont typeface="Arial" panose="020B0604020202020204" pitchFamily="34" charset="0"/>
              <a:buChar char="•"/>
            </a:pPr>
            <a:endParaRPr lang="en-US" altLang="ja-JP" sz="2000" dirty="0"/>
          </a:p>
          <a:p>
            <a:pPr marL="285750" indent="-285750">
              <a:spcBef>
                <a:spcPts val="600"/>
              </a:spcBef>
              <a:buFont typeface="Arial" panose="020B0604020202020204" pitchFamily="34" charset="0"/>
              <a:buChar char="•"/>
            </a:pPr>
            <a:r>
              <a:rPr lang="en-US" altLang="ja-JP" sz="2000" dirty="0"/>
              <a:t>We are conducting research and development to generate a </a:t>
            </a:r>
            <a:r>
              <a:rPr lang="en-US" altLang="ja-JP" sz="2000" i="1" dirty="0"/>
              <a:t>nanobeam </a:t>
            </a:r>
            <a:r>
              <a:rPr lang="en-US" altLang="ja-JP" sz="2000" dirty="0"/>
              <a:t>applying the Ion Machine Gun idea. </a:t>
            </a:r>
            <a:r>
              <a:rPr lang="ja-JP" altLang="en-US" sz="2000" dirty="0"/>
              <a:t>（</a:t>
            </a:r>
            <a:r>
              <a:rPr lang="en-US" altLang="ja-JP" sz="2000" dirty="0"/>
              <a:t>cf. Presentation by Y. Yuri, MOD2</a:t>
            </a:r>
            <a:r>
              <a:rPr lang="ja-JP" altLang="en-US" sz="2000" dirty="0"/>
              <a:t>）</a:t>
            </a:r>
            <a:endParaRPr lang="en-US" altLang="ja-JP" sz="2000" dirty="0"/>
          </a:p>
        </p:txBody>
      </p:sp>
      <p:sp>
        <p:nvSpPr>
          <p:cNvPr id="20" name="正方形/長方形 19">
            <a:extLst>
              <a:ext uri="{FF2B5EF4-FFF2-40B4-BE49-F238E27FC236}">
                <a16:creationId xmlns:a16="http://schemas.microsoft.com/office/drawing/2014/main" id="{C8BC72F4-7CFD-A7DA-E6C7-4327A3643AD5}"/>
              </a:ext>
            </a:extLst>
          </p:cNvPr>
          <p:cNvSpPr/>
          <p:nvPr/>
        </p:nvSpPr>
        <p:spPr>
          <a:xfrm>
            <a:off x="8620900" y="2184411"/>
            <a:ext cx="947995" cy="936722"/>
          </a:xfrm>
          <a:prstGeom prst="rect">
            <a:avLst/>
          </a:prstGeom>
          <a:solidFill>
            <a:schemeClr val="bg2"/>
          </a:solidFill>
          <a:scene3d>
            <a:camera prst="orthographicFront">
              <a:rot lat="600007" lon="3600009" rev="21599974"/>
            </a:camera>
            <a:lightRig rig="threePt" dir="t"/>
          </a:scene3d>
          <a:sp3d extrusionH="63500" contourW="12700">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1" name="テキスト ボックス 20">
            <a:extLst>
              <a:ext uri="{FF2B5EF4-FFF2-40B4-BE49-F238E27FC236}">
                <a16:creationId xmlns:a16="http://schemas.microsoft.com/office/drawing/2014/main" id="{0D45471D-2508-5ED9-93BD-CAC775BFC32A}"/>
              </a:ext>
            </a:extLst>
          </p:cNvPr>
          <p:cNvSpPr txBox="1"/>
          <p:nvPr/>
        </p:nvSpPr>
        <p:spPr>
          <a:xfrm>
            <a:off x="1794539" y="1261387"/>
            <a:ext cx="2057401" cy="400110"/>
          </a:xfrm>
          <a:prstGeom prst="rect">
            <a:avLst/>
          </a:prstGeom>
          <a:noFill/>
        </p:spPr>
        <p:txBody>
          <a:bodyPr wrap="square" rtlCol="0">
            <a:spAutoFit/>
          </a:bodyPr>
          <a:lstStyle/>
          <a:p>
            <a:r>
              <a:rPr kumimoji="1" lang="en-US" altLang="ja-JP" sz="2000" dirty="0"/>
              <a:t>Linear Paul trap</a:t>
            </a:r>
            <a:endParaRPr kumimoji="1" lang="ja-JP" altLang="en-US" sz="2000" dirty="0"/>
          </a:p>
        </p:txBody>
      </p:sp>
      <p:sp>
        <p:nvSpPr>
          <p:cNvPr id="22" name="テキスト ボックス 21">
            <a:extLst>
              <a:ext uri="{FF2B5EF4-FFF2-40B4-BE49-F238E27FC236}">
                <a16:creationId xmlns:a16="http://schemas.microsoft.com/office/drawing/2014/main" id="{1FAA81F9-5E8B-EB48-891A-B542B91EC791}"/>
              </a:ext>
            </a:extLst>
          </p:cNvPr>
          <p:cNvSpPr txBox="1"/>
          <p:nvPr/>
        </p:nvSpPr>
        <p:spPr>
          <a:xfrm>
            <a:off x="5306293" y="1261387"/>
            <a:ext cx="2057401" cy="400110"/>
          </a:xfrm>
          <a:prstGeom prst="rect">
            <a:avLst/>
          </a:prstGeom>
          <a:noFill/>
        </p:spPr>
        <p:txBody>
          <a:bodyPr wrap="square" rtlCol="0">
            <a:spAutoFit/>
          </a:bodyPr>
          <a:lstStyle/>
          <a:p>
            <a:r>
              <a:rPr kumimoji="1" lang="en-US" altLang="ja-JP" sz="2000" dirty="0"/>
              <a:t>Focusing Lens</a:t>
            </a:r>
            <a:endParaRPr kumimoji="1" lang="ja-JP" altLang="en-US" sz="2000" dirty="0"/>
          </a:p>
        </p:txBody>
      </p:sp>
      <p:sp>
        <p:nvSpPr>
          <p:cNvPr id="23" name="テキスト ボックス 22">
            <a:extLst>
              <a:ext uri="{FF2B5EF4-FFF2-40B4-BE49-F238E27FC236}">
                <a16:creationId xmlns:a16="http://schemas.microsoft.com/office/drawing/2014/main" id="{3818AC83-EB66-2959-001D-7D5B46FF44EA}"/>
              </a:ext>
            </a:extLst>
          </p:cNvPr>
          <p:cNvSpPr txBox="1"/>
          <p:nvPr/>
        </p:nvSpPr>
        <p:spPr>
          <a:xfrm>
            <a:off x="8620900" y="1261387"/>
            <a:ext cx="1480617" cy="400110"/>
          </a:xfrm>
          <a:prstGeom prst="rect">
            <a:avLst/>
          </a:prstGeom>
          <a:noFill/>
        </p:spPr>
        <p:txBody>
          <a:bodyPr wrap="square" rtlCol="0">
            <a:spAutoFit/>
          </a:bodyPr>
          <a:lstStyle/>
          <a:p>
            <a:r>
              <a:rPr lang="en-US" altLang="ja-JP" sz="2000" dirty="0"/>
              <a:t>Target</a:t>
            </a:r>
            <a:endParaRPr kumimoji="1" lang="ja-JP" altLang="en-US" sz="2000" dirty="0"/>
          </a:p>
        </p:txBody>
      </p:sp>
      <p:sp>
        <p:nvSpPr>
          <p:cNvPr id="24" name="テキスト ボックス 23">
            <a:extLst>
              <a:ext uri="{FF2B5EF4-FFF2-40B4-BE49-F238E27FC236}">
                <a16:creationId xmlns:a16="http://schemas.microsoft.com/office/drawing/2014/main" id="{9D5CF77D-41D8-0FDE-19DE-8BC2808116B7}"/>
              </a:ext>
            </a:extLst>
          </p:cNvPr>
          <p:cNvSpPr txBox="1"/>
          <p:nvPr/>
        </p:nvSpPr>
        <p:spPr>
          <a:xfrm>
            <a:off x="1169168" y="3697286"/>
            <a:ext cx="2057401" cy="400110"/>
          </a:xfrm>
          <a:prstGeom prst="rect">
            <a:avLst/>
          </a:prstGeom>
          <a:noFill/>
        </p:spPr>
        <p:txBody>
          <a:bodyPr wrap="square" rtlCol="0">
            <a:spAutoFit/>
          </a:bodyPr>
          <a:lstStyle/>
          <a:p>
            <a:r>
              <a:rPr kumimoji="1" lang="en-US" altLang="ja-JP" sz="2000" dirty="0"/>
              <a:t>Coulomb crystal</a:t>
            </a:r>
            <a:endParaRPr kumimoji="1" lang="ja-JP" altLang="en-US" sz="2000" dirty="0"/>
          </a:p>
        </p:txBody>
      </p:sp>
      <p:grpSp>
        <p:nvGrpSpPr>
          <p:cNvPr id="19" name="グループ化 18">
            <a:extLst>
              <a:ext uri="{FF2B5EF4-FFF2-40B4-BE49-F238E27FC236}">
                <a16:creationId xmlns:a16="http://schemas.microsoft.com/office/drawing/2014/main" id="{E1FC332B-39C5-65FF-4441-1AE8EB4E7495}"/>
              </a:ext>
            </a:extLst>
          </p:cNvPr>
          <p:cNvGrpSpPr/>
          <p:nvPr/>
        </p:nvGrpSpPr>
        <p:grpSpPr>
          <a:xfrm>
            <a:off x="812620" y="1794595"/>
            <a:ext cx="3882544" cy="1651113"/>
            <a:chOff x="1340624" y="1546654"/>
            <a:chExt cx="3026044" cy="1286873"/>
          </a:xfrm>
        </p:grpSpPr>
        <p:sp>
          <p:nvSpPr>
            <p:cNvPr id="25" name="円: 塗りつぶしなし 24">
              <a:extLst>
                <a:ext uri="{FF2B5EF4-FFF2-40B4-BE49-F238E27FC236}">
                  <a16:creationId xmlns:a16="http://schemas.microsoft.com/office/drawing/2014/main" id="{4C5135F9-83E1-558B-5472-1E2E04CEC748}"/>
                </a:ext>
              </a:extLst>
            </p:cNvPr>
            <p:cNvSpPr/>
            <p:nvPr/>
          </p:nvSpPr>
          <p:spPr>
            <a:xfrm>
              <a:off x="1340624" y="1546654"/>
              <a:ext cx="1269011" cy="1269011"/>
            </a:xfrm>
            <a:prstGeom prst="donut">
              <a:avLst>
                <a:gd name="adj" fmla="val 35530"/>
              </a:avLst>
            </a:prstGeom>
            <a:solidFill>
              <a:schemeClr val="bg1"/>
            </a:solidFill>
            <a:ln w="12700">
              <a:solidFill>
                <a:schemeClr val="tx1">
                  <a:alpha val="91000"/>
                </a:schemeClr>
              </a:solidFill>
            </a:ln>
            <a:scene3d>
              <a:camera prst="orthographicFront">
                <a:rot lat="0" lon="6900000" rev="0"/>
              </a:camera>
              <a:lightRig rig="glow" dir="t"/>
            </a:scene3d>
            <a:sp3d extrusionH="127000" contourW="12700" prstMaterial="powder">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26" name="楕円 25">
              <a:extLst>
                <a:ext uri="{FF2B5EF4-FFF2-40B4-BE49-F238E27FC236}">
                  <a16:creationId xmlns:a16="http://schemas.microsoft.com/office/drawing/2014/main" id="{16B57BD6-BE05-5F6E-D112-7E1C480F76BD}"/>
                </a:ext>
              </a:extLst>
            </p:cNvPr>
            <p:cNvSpPr/>
            <p:nvPr/>
          </p:nvSpPr>
          <p:spPr>
            <a:xfrm>
              <a:off x="2135626" y="1600997"/>
              <a:ext cx="314918" cy="314918"/>
            </a:xfrm>
            <a:prstGeom prst="ellipse">
              <a:avLst/>
            </a:prstGeom>
            <a:solidFill>
              <a:schemeClr val="bg1"/>
            </a:solidFill>
            <a:ln w="12700">
              <a:solidFill>
                <a:schemeClr val="tx1">
                  <a:alpha val="92000"/>
                </a:schemeClr>
              </a:solidFill>
            </a:ln>
            <a:scene3d>
              <a:camera prst="orthographicFront">
                <a:rot lat="0" lon="7200000" rev="0"/>
              </a:camera>
              <a:lightRig rig="glow" dir="t"/>
            </a:scene3d>
            <a:sp3d extrusionH="2413000" contourW="12700" prstMaterial="powder">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7" name="楕円 26">
              <a:extLst>
                <a:ext uri="{FF2B5EF4-FFF2-40B4-BE49-F238E27FC236}">
                  <a16:creationId xmlns:a16="http://schemas.microsoft.com/office/drawing/2014/main" id="{54F3F94A-7618-4FD1-39CF-2FA7C5103C6B}"/>
                </a:ext>
              </a:extLst>
            </p:cNvPr>
            <p:cNvSpPr/>
            <p:nvPr/>
          </p:nvSpPr>
          <p:spPr>
            <a:xfrm>
              <a:off x="2153846" y="2327740"/>
              <a:ext cx="314918" cy="314918"/>
            </a:xfrm>
            <a:prstGeom prst="ellipse">
              <a:avLst/>
            </a:prstGeom>
            <a:solidFill>
              <a:schemeClr val="bg1"/>
            </a:solidFill>
            <a:ln w="12700">
              <a:solidFill>
                <a:schemeClr val="tx1">
                  <a:alpha val="92000"/>
                </a:schemeClr>
              </a:solidFill>
            </a:ln>
            <a:scene3d>
              <a:camera prst="orthographicFront">
                <a:rot lat="0" lon="7200000" rev="0"/>
              </a:camera>
              <a:lightRig rig="glow" dir="t"/>
            </a:scene3d>
            <a:sp3d extrusionH="2413000" contourW="12700" prstMaterial="powder">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8" name="楕円 27">
              <a:extLst>
                <a:ext uri="{FF2B5EF4-FFF2-40B4-BE49-F238E27FC236}">
                  <a16:creationId xmlns:a16="http://schemas.microsoft.com/office/drawing/2014/main" id="{E278132B-38D7-2B85-AAA9-4C5A449FCF11}"/>
                </a:ext>
              </a:extLst>
            </p:cNvPr>
            <p:cNvSpPr/>
            <p:nvPr/>
          </p:nvSpPr>
          <p:spPr>
            <a:xfrm>
              <a:off x="1786390" y="1706151"/>
              <a:ext cx="314918" cy="314918"/>
            </a:xfrm>
            <a:prstGeom prst="ellipse">
              <a:avLst/>
            </a:prstGeom>
            <a:solidFill>
              <a:schemeClr val="bg1"/>
            </a:solidFill>
            <a:ln w="12700">
              <a:solidFill>
                <a:schemeClr val="tx1">
                  <a:alpha val="92000"/>
                </a:schemeClr>
              </a:solidFill>
            </a:ln>
            <a:scene3d>
              <a:camera prst="orthographicFront">
                <a:rot lat="0" lon="7200000" rev="0"/>
              </a:camera>
              <a:lightRig rig="glow" dir="t"/>
            </a:scene3d>
            <a:sp3d extrusionH="2413000" contourW="12700" prstMaterial="powder">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9" name="楕円 28">
              <a:extLst>
                <a:ext uri="{FF2B5EF4-FFF2-40B4-BE49-F238E27FC236}">
                  <a16:creationId xmlns:a16="http://schemas.microsoft.com/office/drawing/2014/main" id="{7A91C07F-BF08-E7D6-A5DB-76C4B46B6B80}"/>
                </a:ext>
              </a:extLst>
            </p:cNvPr>
            <p:cNvSpPr/>
            <p:nvPr/>
          </p:nvSpPr>
          <p:spPr>
            <a:xfrm>
              <a:off x="1806695" y="2463743"/>
              <a:ext cx="314918" cy="314918"/>
            </a:xfrm>
            <a:prstGeom prst="ellipse">
              <a:avLst/>
            </a:prstGeom>
            <a:solidFill>
              <a:schemeClr val="bg1"/>
            </a:solidFill>
            <a:ln w="12700">
              <a:solidFill>
                <a:schemeClr val="tx1">
                  <a:alpha val="92000"/>
                </a:schemeClr>
              </a:solidFill>
            </a:ln>
            <a:scene3d>
              <a:camera prst="orthographicFront">
                <a:rot lat="0" lon="7200000" rev="0"/>
              </a:camera>
              <a:lightRig rig="glow" dir="t"/>
            </a:scene3d>
            <a:sp3d extrusionH="2413000" contourW="12700" prstMaterial="powder">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0" name="円: 塗りつぶしなし 29">
              <a:extLst>
                <a:ext uri="{FF2B5EF4-FFF2-40B4-BE49-F238E27FC236}">
                  <a16:creationId xmlns:a16="http://schemas.microsoft.com/office/drawing/2014/main" id="{33D03B08-0624-699B-3717-64CE27712AB2}"/>
                </a:ext>
              </a:extLst>
            </p:cNvPr>
            <p:cNvSpPr/>
            <p:nvPr/>
          </p:nvSpPr>
          <p:spPr>
            <a:xfrm>
              <a:off x="3097657" y="1564516"/>
              <a:ext cx="1269011" cy="1269011"/>
            </a:xfrm>
            <a:prstGeom prst="donut">
              <a:avLst>
                <a:gd name="adj" fmla="val 35530"/>
              </a:avLst>
            </a:prstGeom>
            <a:solidFill>
              <a:schemeClr val="bg1"/>
            </a:solidFill>
            <a:ln w="12700">
              <a:solidFill>
                <a:schemeClr val="tx1">
                  <a:alpha val="91000"/>
                </a:schemeClr>
              </a:solidFill>
            </a:ln>
            <a:scene3d>
              <a:camera prst="orthographicFront">
                <a:rot lat="0" lon="6900000" rev="0"/>
              </a:camera>
              <a:lightRig rig="glow" dir="t"/>
            </a:scene3d>
            <a:sp3d extrusionH="127000" contourW="12700" prstMaterial="powder">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grpSp>
      <p:sp>
        <p:nvSpPr>
          <p:cNvPr id="31" name="矢印: 右 30">
            <a:extLst>
              <a:ext uri="{FF2B5EF4-FFF2-40B4-BE49-F238E27FC236}">
                <a16:creationId xmlns:a16="http://schemas.microsoft.com/office/drawing/2014/main" id="{4821710A-8C58-C0DC-ABB5-A73123B9DF96}"/>
              </a:ext>
            </a:extLst>
          </p:cNvPr>
          <p:cNvSpPr/>
          <p:nvPr/>
        </p:nvSpPr>
        <p:spPr>
          <a:xfrm>
            <a:off x="1703222" y="2423375"/>
            <a:ext cx="5561178" cy="365999"/>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2" name="楕円 31">
            <a:extLst>
              <a:ext uri="{FF2B5EF4-FFF2-40B4-BE49-F238E27FC236}">
                <a16:creationId xmlns:a16="http://schemas.microsoft.com/office/drawing/2014/main" id="{519AC8CC-A984-7236-C00A-05A00995463A}"/>
              </a:ext>
            </a:extLst>
          </p:cNvPr>
          <p:cNvSpPr/>
          <p:nvPr/>
        </p:nvSpPr>
        <p:spPr>
          <a:xfrm>
            <a:off x="3326434" y="2510771"/>
            <a:ext cx="171472" cy="171472"/>
          </a:xfrm>
          <a:prstGeom prst="ellipse">
            <a:avLst/>
          </a:prstGeom>
          <a:solidFill>
            <a:schemeClr val="accent6">
              <a:alpha val="15000"/>
            </a:schemeClr>
          </a:solidFill>
          <a:ln>
            <a:solidFill>
              <a:schemeClr val="accent6"/>
            </a:solidFill>
            <a:prstDash val="sysDot"/>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p>
        </p:txBody>
      </p:sp>
      <p:sp>
        <p:nvSpPr>
          <p:cNvPr id="33" name="楕円 32">
            <a:extLst>
              <a:ext uri="{FF2B5EF4-FFF2-40B4-BE49-F238E27FC236}">
                <a16:creationId xmlns:a16="http://schemas.microsoft.com/office/drawing/2014/main" id="{E618C18D-B290-B285-3FAF-D561BE68BAE8}"/>
              </a:ext>
            </a:extLst>
          </p:cNvPr>
          <p:cNvSpPr/>
          <p:nvPr/>
        </p:nvSpPr>
        <p:spPr>
          <a:xfrm>
            <a:off x="2838412" y="2510771"/>
            <a:ext cx="171472" cy="171472"/>
          </a:xfrm>
          <a:prstGeom prst="ellipse">
            <a:avLst/>
          </a:prstGeom>
          <a:solidFill>
            <a:schemeClr val="accent6">
              <a:alpha val="15000"/>
            </a:schemeClr>
          </a:solidFill>
          <a:ln>
            <a:solidFill>
              <a:schemeClr val="accent6"/>
            </a:solidFill>
            <a:prstDash val="sysDot"/>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p>
        </p:txBody>
      </p:sp>
      <p:sp>
        <p:nvSpPr>
          <p:cNvPr id="34" name="楕円 33">
            <a:extLst>
              <a:ext uri="{FF2B5EF4-FFF2-40B4-BE49-F238E27FC236}">
                <a16:creationId xmlns:a16="http://schemas.microsoft.com/office/drawing/2014/main" id="{2DAB5170-CF4D-5507-523C-1EB4C25B1DFF}"/>
              </a:ext>
            </a:extLst>
          </p:cNvPr>
          <p:cNvSpPr/>
          <p:nvPr/>
        </p:nvSpPr>
        <p:spPr>
          <a:xfrm>
            <a:off x="2350390" y="2510771"/>
            <a:ext cx="171472" cy="171472"/>
          </a:xfrm>
          <a:prstGeom prst="ellipse">
            <a:avLst/>
          </a:prstGeom>
          <a:solidFill>
            <a:schemeClr val="accent6">
              <a:alpha val="15000"/>
            </a:schemeClr>
          </a:solidFill>
          <a:ln>
            <a:solidFill>
              <a:schemeClr val="accent6"/>
            </a:solidFill>
            <a:prstDash val="sysDot"/>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p>
        </p:txBody>
      </p:sp>
      <p:sp>
        <p:nvSpPr>
          <p:cNvPr id="35" name="楕円 34">
            <a:extLst>
              <a:ext uri="{FF2B5EF4-FFF2-40B4-BE49-F238E27FC236}">
                <a16:creationId xmlns:a16="http://schemas.microsoft.com/office/drawing/2014/main" id="{F4307292-31C4-F97F-2DFB-C17CFFDB5423}"/>
              </a:ext>
            </a:extLst>
          </p:cNvPr>
          <p:cNvSpPr/>
          <p:nvPr/>
        </p:nvSpPr>
        <p:spPr>
          <a:xfrm>
            <a:off x="1862368" y="2510771"/>
            <a:ext cx="171472" cy="171472"/>
          </a:xfrm>
          <a:prstGeom prst="ellipse">
            <a:avLst/>
          </a:prstGeom>
          <a:solidFill>
            <a:schemeClr val="accent6">
              <a:alpha val="15000"/>
            </a:schemeClr>
          </a:solidFill>
          <a:ln>
            <a:solidFill>
              <a:schemeClr val="accent6"/>
            </a:solidFill>
            <a:prstDash val="sysDot"/>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p>
        </p:txBody>
      </p:sp>
      <p:sp>
        <p:nvSpPr>
          <p:cNvPr id="36" name="正方形/長方形 35">
            <a:extLst>
              <a:ext uri="{FF2B5EF4-FFF2-40B4-BE49-F238E27FC236}">
                <a16:creationId xmlns:a16="http://schemas.microsoft.com/office/drawing/2014/main" id="{F954CFE6-2A28-DBB6-0C30-E3C018B26A0D}"/>
              </a:ext>
            </a:extLst>
          </p:cNvPr>
          <p:cNvSpPr/>
          <p:nvPr/>
        </p:nvSpPr>
        <p:spPr>
          <a:xfrm>
            <a:off x="3513048" y="2510771"/>
            <a:ext cx="419941" cy="1934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7" name="楕円 36">
            <a:extLst>
              <a:ext uri="{FF2B5EF4-FFF2-40B4-BE49-F238E27FC236}">
                <a16:creationId xmlns:a16="http://schemas.microsoft.com/office/drawing/2014/main" id="{7C586363-35D2-F6D9-F944-E911479CDC64}"/>
              </a:ext>
            </a:extLst>
          </p:cNvPr>
          <p:cNvSpPr/>
          <p:nvPr/>
        </p:nvSpPr>
        <p:spPr>
          <a:xfrm>
            <a:off x="8875165" y="2510771"/>
            <a:ext cx="171472" cy="171472"/>
          </a:xfrm>
          <a:prstGeom prst="ellipse">
            <a:avLst/>
          </a:prstGeom>
          <a:solidFill>
            <a:schemeClr val="accent6"/>
          </a:solidFill>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p>
        </p:txBody>
      </p:sp>
      <p:sp>
        <p:nvSpPr>
          <p:cNvPr id="38" name="楕円 37">
            <a:extLst>
              <a:ext uri="{FF2B5EF4-FFF2-40B4-BE49-F238E27FC236}">
                <a16:creationId xmlns:a16="http://schemas.microsoft.com/office/drawing/2014/main" id="{9389EA00-F5D7-887E-A40B-56554449FF8B}"/>
              </a:ext>
            </a:extLst>
          </p:cNvPr>
          <p:cNvSpPr/>
          <p:nvPr/>
        </p:nvSpPr>
        <p:spPr>
          <a:xfrm>
            <a:off x="8387143" y="2510771"/>
            <a:ext cx="171472" cy="171472"/>
          </a:xfrm>
          <a:prstGeom prst="ellipse">
            <a:avLst/>
          </a:prstGeom>
          <a:solidFill>
            <a:schemeClr val="accent6"/>
          </a:solidFill>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p>
        </p:txBody>
      </p:sp>
      <p:sp>
        <p:nvSpPr>
          <p:cNvPr id="39" name="楕円 38">
            <a:extLst>
              <a:ext uri="{FF2B5EF4-FFF2-40B4-BE49-F238E27FC236}">
                <a16:creationId xmlns:a16="http://schemas.microsoft.com/office/drawing/2014/main" id="{3BCECD5F-DBFA-1129-B43C-CFEB49871797}"/>
              </a:ext>
            </a:extLst>
          </p:cNvPr>
          <p:cNvSpPr/>
          <p:nvPr/>
        </p:nvSpPr>
        <p:spPr>
          <a:xfrm>
            <a:off x="7899121" y="2510771"/>
            <a:ext cx="171472" cy="171472"/>
          </a:xfrm>
          <a:prstGeom prst="ellipse">
            <a:avLst/>
          </a:prstGeom>
          <a:solidFill>
            <a:schemeClr val="accent6"/>
          </a:solidFill>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p>
        </p:txBody>
      </p:sp>
      <p:sp>
        <p:nvSpPr>
          <p:cNvPr id="40" name="楕円 39">
            <a:extLst>
              <a:ext uri="{FF2B5EF4-FFF2-40B4-BE49-F238E27FC236}">
                <a16:creationId xmlns:a16="http://schemas.microsoft.com/office/drawing/2014/main" id="{F84D8B29-83B7-36AC-616D-09A2FFE30A30}"/>
              </a:ext>
            </a:extLst>
          </p:cNvPr>
          <p:cNvSpPr/>
          <p:nvPr/>
        </p:nvSpPr>
        <p:spPr>
          <a:xfrm>
            <a:off x="7411099" y="2510771"/>
            <a:ext cx="171472" cy="171472"/>
          </a:xfrm>
          <a:prstGeom prst="ellipse">
            <a:avLst/>
          </a:prstGeom>
          <a:solidFill>
            <a:schemeClr val="accent6"/>
          </a:solidFill>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p>
        </p:txBody>
      </p:sp>
      <p:sp>
        <p:nvSpPr>
          <p:cNvPr id="41" name="円弧 40">
            <a:extLst>
              <a:ext uri="{FF2B5EF4-FFF2-40B4-BE49-F238E27FC236}">
                <a16:creationId xmlns:a16="http://schemas.microsoft.com/office/drawing/2014/main" id="{316CFB55-ACD8-7E84-CA57-E824D2DFC009}"/>
              </a:ext>
            </a:extLst>
          </p:cNvPr>
          <p:cNvSpPr/>
          <p:nvPr/>
        </p:nvSpPr>
        <p:spPr>
          <a:xfrm>
            <a:off x="3538697" y="1817512"/>
            <a:ext cx="684739" cy="1628195"/>
          </a:xfrm>
          <a:prstGeom prst="arc">
            <a:avLst>
              <a:gd name="adj1" fmla="val 9425491"/>
              <a:gd name="adj2" fmla="val 12882603"/>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42" name="円弧 41">
            <a:extLst>
              <a:ext uri="{FF2B5EF4-FFF2-40B4-BE49-F238E27FC236}">
                <a16:creationId xmlns:a16="http://schemas.microsoft.com/office/drawing/2014/main" id="{F7BFE896-B13E-4309-96D4-0D4D59D0C1B9}"/>
              </a:ext>
            </a:extLst>
          </p:cNvPr>
          <p:cNvSpPr/>
          <p:nvPr/>
        </p:nvSpPr>
        <p:spPr>
          <a:xfrm>
            <a:off x="3653494" y="1794595"/>
            <a:ext cx="728503" cy="1651112"/>
          </a:xfrm>
          <a:prstGeom prst="arc">
            <a:avLst>
              <a:gd name="adj1" fmla="val 9425491"/>
              <a:gd name="adj2" fmla="val 12882603"/>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43" name="円弧 42">
            <a:extLst>
              <a:ext uri="{FF2B5EF4-FFF2-40B4-BE49-F238E27FC236}">
                <a16:creationId xmlns:a16="http://schemas.microsoft.com/office/drawing/2014/main" id="{98C00E81-3B80-CAD2-92ED-27824417BFF9}"/>
              </a:ext>
            </a:extLst>
          </p:cNvPr>
          <p:cNvSpPr/>
          <p:nvPr/>
        </p:nvSpPr>
        <p:spPr>
          <a:xfrm>
            <a:off x="3905226" y="2396508"/>
            <a:ext cx="194406" cy="474252"/>
          </a:xfrm>
          <a:prstGeom prst="arc">
            <a:avLst>
              <a:gd name="adj1" fmla="val 7432070"/>
              <a:gd name="adj2" fmla="val 15134545"/>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cxnSp>
        <p:nvCxnSpPr>
          <p:cNvPr id="45" name="直線コネクタ 44">
            <a:extLst>
              <a:ext uri="{FF2B5EF4-FFF2-40B4-BE49-F238E27FC236}">
                <a16:creationId xmlns:a16="http://schemas.microsoft.com/office/drawing/2014/main" id="{08FE5C3A-4596-837E-C6A9-76F12DF0D76D}"/>
              </a:ext>
            </a:extLst>
          </p:cNvPr>
          <p:cNvCxnSpPr>
            <a:cxnSpLocks/>
          </p:cNvCxnSpPr>
          <p:nvPr/>
        </p:nvCxnSpPr>
        <p:spPr>
          <a:xfrm flipH="1">
            <a:off x="1717295" y="2767421"/>
            <a:ext cx="961149" cy="961149"/>
          </a:xfrm>
          <a:prstGeom prst="line">
            <a:avLst/>
          </a:prstGeom>
        </p:spPr>
        <p:style>
          <a:lnRef idx="1">
            <a:schemeClr val="accent1"/>
          </a:lnRef>
          <a:fillRef idx="0">
            <a:schemeClr val="accent1"/>
          </a:fillRef>
          <a:effectRef idx="0">
            <a:schemeClr val="accent1"/>
          </a:effectRef>
          <a:fontRef idx="minor">
            <a:schemeClr val="tx1"/>
          </a:fontRef>
        </p:style>
      </p:cxnSp>
      <p:sp>
        <p:nvSpPr>
          <p:cNvPr id="17" name="楕円 16">
            <a:extLst>
              <a:ext uri="{FF2B5EF4-FFF2-40B4-BE49-F238E27FC236}">
                <a16:creationId xmlns:a16="http://schemas.microsoft.com/office/drawing/2014/main" id="{7AC8E16D-1721-2C8C-1EFE-2EF95C5E474E}"/>
              </a:ext>
            </a:extLst>
          </p:cNvPr>
          <p:cNvSpPr/>
          <p:nvPr/>
        </p:nvSpPr>
        <p:spPr>
          <a:xfrm>
            <a:off x="5971309" y="1793143"/>
            <a:ext cx="249381" cy="1672936"/>
          </a:xfrm>
          <a:prstGeom prst="ellipse">
            <a:avLst/>
          </a:prstGeom>
          <a:solidFill>
            <a:srgbClr val="FFC000"/>
          </a:solidFill>
          <a:ln>
            <a:solidFill>
              <a:schemeClr val="accent1"/>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18" name="楕円 17">
            <a:extLst>
              <a:ext uri="{FF2B5EF4-FFF2-40B4-BE49-F238E27FC236}">
                <a16:creationId xmlns:a16="http://schemas.microsoft.com/office/drawing/2014/main" id="{EE6C56E5-E76F-C474-6922-B1795131F6F8}"/>
              </a:ext>
            </a:extLst>
          </p:cNvPr>
          <p:cNvSpPr/>
          <p:nvPr/>
        </p:nvSpPr>
        <p:spPr>
          <a:xfrm>
            <a:off x="6334994" y="1793143"/>
            <a:ext cx="249381" cy="1672936"/>
          </a:xfrm>
          <a:prstGeom prst="ellipse">
            <a:avLst/>
          </a:prstGeom>
          <a:solidFill>
            <a:srgbClr val="FFC000"/>
          </a:solidFill>
          <a:ln>
            <a:solidFill>
              <a:schemeClr val="accent1"/>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18799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23E9067E-2530-AF9E-5F65-1160D01BF4C0}"/>
              </a:ext>
            </a:extLst>
          </p:cNvPr>
          <p:cNvSpPr>
            <a:spLocks noGrp="1"/>
          </p:cNvSpPr>
          <p:nvPr>
            <p:ph type="title"/>
          </p:nvPr>
        </p:nvSpPr>
        <p:spPr/>
        <p:txBody>
          <a:bodyPr/>
          <a:lstStyle/>
          <a:p>
            <a:r>
              <a:rPr lang="en-US" altLang="ja-JP" dirty="0"/>
              <a:t>New approach for nanobeam generation</a:t>
            </a:r>
            <a:endParaRPr lang="ja-JP" altLang="en-US" dirty="0"/>
          </a:p>
        </p:txBody>
      </p:sp>
      <p:sp>
        <p:nvSpPr>
          <p:cNvPr id="4" name="テキスト プレースホルダー 3">
            <a:extLst>
              <a:ext uri="{FF2B5EF4-FFF2-40B4-BE49-F238E27FC236}">
                <a16:creationId xmlns:a16="http://schemas.microsoft.com/office/drawing/2014/main" id="{BED78223-3A8E-2491-CAAD-AC61C7A06109}"/>
              </a:ext>
            </a:extLst>
          </p:cNvPr>
          <p:cNvSpPr>
            <a:spLocks noGrp="1"/>
          </p:cNvSpPr>
          <p:nvPr>
            <p:ph type="body" idx="1"/>
          </p:nvPr>
        </p:nvSpPr>
        <p:spPr/>
        <p:txBody>
          <a:bodyPr/>
          <a:lstStyle/>
          <a:p>
            <a:endParaRPr lang="ja-JP" altLang="en-US"/>
          </a:p>
        </p:txBody>
      </p:sp>
      <p:sp>
        <p:nvSpPr>
          <p:cNvPr id="2" name="スライド番号プレースホルダー 1">
            <a:extLst>
              <a:ext uri="{FF2B5EF4-FFF2-40B4-BE49-F238E27FC236}">
                <a16:creationId xmlns:a16="http://schemas.microsoft.com/office/drawing/2014/main" id="{0F41165F-8D08-32B9-56C0-C51351241F8D}"/>
              </a:ext>
            </a:extLst>
          </p:cNvPr>
          <p:cNvSpPr>
            <a:spLocks noGrp="1"/>
          </p:cNvSpPr>
          <p:nvPr>
            <p:ph type="sldNum" sz="quarter" idx="12"/>
          </p:nvPr>
        </p:nvSpPr>
        <p:spPr/>
        <p:txBody>
          <a:bodyPr/>
          <a:lstStyle/>
          <a:p>
            <a:fld id="{60CA9DAF-0948-482F-A4AE-7B4357C53237}" type="slidenum">
              <a:rPr kumimoji="1" lang="ja-JP" altLang="en-US" smtClean="0"/>
              <a:t>7</a:t>
            </a:fld>
            <a:endParaRPr kumimoji="1" lang="ja-JP" altLang="en-US"/>
          </a:p>
        </p:txBody>
      </p:sp>
    </p:spTree>
    <p:extLst>
      <p:ext uri="{BB962C8B-B14F-4D97-AF65-F5344CB8AC3E}">
        <p14:creationId xmlns:p14="http://schemas.microsoft.com/office/powerpoint/2010/main" val="34112392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21954B-F44F-A3F3-90CD-C6D0828B8F36}"/>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FA7D45C3-C9AD-CA3C-B47D-A9319EB1632E}"/>
              </a:ext>
            </a:extLst>
          </p:cNvPr>
          <p:cNvSpPr>
            <a:spLocks noGrp="1"/>
          </p:cNvSpPr>
          <p:nvPr>
            <p:ph type="sldNum" sz="quarter" idx="12"/>
          </p:nvPr>
        </p:nvSpPr>
        <p:spPr/>
        <p:txBody>
          <a:bodyPr/>
          <a:lstStyle/>
          <a:p>
            <a:fld id="{35248B40-ED26-4C66-8571-3E712A94D57C}" type="slidenum">
              <a:rPr kumimoji="1" lang="ja-JP" altLang="en-US" smtClean="0"/>
              <a:t>8</a:t>
            </a:fld>
            <a:endParaRPr kumimoji="1" lang="ja-JP" altLang="en-US"/>
          </a:p>
        </p:txBody>
      </p:sp>
      <p:sp>
        <p:nvSpPr>
          <p:cNvPr id="3" name="タイトル 2">
            <a:extLst>
              <a:ext uri="{FF2B5EF4-FFF2-40B4-BE49-F238E27FC236}">
                <a16:creationId xmlns:a16="http://schemas.microsoft.com/office/drawing/2014/main" id="{7CD1B390-C1B2-E841-32E3-FE6778E7143B}"/>
              </a:ext>
            </a:extLst>
          </p:cNvPr>
          <p:cNvSpPr>
            <a:spLocks noGrp="1"/>
          </p:cNvSpPr>
          <p:nvPr>
            <p:ph type="title"/>
          </p:nvPr>
        </p:nvSpPr>
        <p:spPr/>
        <p:txBody>
          <a:bodyPr/>
          <a:lstStyle/>
          <a:p>
            <a:r>
              <a:rPr kumimoji="1" lang="en-US" altLang="ja-JP" dirty="0"/>
              <a:t>How to generate a low emittance beam</a:t>
            </a:r>
            <a:endParaRPr kumimoji="1" lang="ja-JP" altLang="en-US" dirty="0"/>
          </a:p>
        </p:txBody>
      </p:sp>
      <p:sp>
        <p:nvSpPr>
          <p:cNvPr id="4" name="テキスト ボックス 3">
            <a:extLst>
              <a:ext uri="{FF2B5EF4-FFF2-40B4-BE49-F238E27FC236}">
                <a16:creationId xmlns:a16="http://schemas.microsoft.com/office/drawing/2014/main" id="{EA150667-55F2-B90F-08CC-D34DD7421F41}"/>
              </a:ext>
            </a:extLst>
          </p:cNvPr>
          <p:cNvSpPr txBox="1"/>
          <p:nvPr/>
        </p:nvSpPr>
        <p:spPr>
          <a:xfrm>
            <a:off x="622300" y="1304101"/>
            <a:ext cx="10515600" cy="1977849"/>
          </a:xfrm>
          <a:prstGeom prst="rect">
            <a:avLst/>
          </a:prstGeom>
          <a:noFill/>
        </p:spPr>
        <p:txBody>
          <a:bodyPr wrap="square" rtlCol="0">
            <a:spAutoFit/>
          </a:bodyPr>
          <a:lstStyle/>
          <a:p>
            <a:pPr>
              <a:lnSpc>
                <a:spcPts val="3000"/>
              </a:lnSpc>
            </a:pPr>
            <a:r>
              <a:rPr lang="en-US" altLang="ja-JP" sz="2000" dirty="0"/>
              <a:t>Primary method used to cool ions for Coulomb crystallization</a:t>
            </a:r>
            <a:r>
              <a:rPr lang="en-US" altLang="ja-JP" sz="2000" dirty="0">
                <a:latin typeface="+mn-ea"/>
              </a:rPr>
              <a:t> </a:t>
            </a:r>
            <a:r>
              <a:rPr kumimoji="1" lang="en-US" altLang="ja-JP" sz="2000" dirty="0">
                <a:latin typeface="+mn-ea"/>
              </a:rPr>
              <a:t>…</a:t>
            </a:r>
            <a:r>
              <a:rPr kumimoji="1" lang="en-US" altLang="ja-JP" sz="2000" b="1" dirty="0"/>
              <a:t>Doppler laser cooling</a:t>
            </a:r>
            <a:endParaRPr lang="en-US" altLang="ja-JP" sz="2000" b="1" dirty="0"/>
          </a:p>
          <a:p>
            <a:pPr marL="723900" indent="-342900">
              <a:lnSpc>
                <a:spcPts val="3000"/>
              </a:lnSpc>
              <a:buFont typeface="Arial" panose="020B0604020202020204" pitchFamily="34" charset="0"/>
              <a:buChar char="•"/>
            </a:pPr>
            <a:r>
              <a:rPr lang="en-US" altLang="ja-JP" sz="2000" dirty="0"/>
              <a:t>Cool ions by repeating excitation of ions and photon emission from ions</a:t>
            </a:r>
            <a:endParaRPr kumimoji="1" lang="en-US" altLang="ja-JP" sz="2000" dirty="0"/>
          </a:p>
          <a:p>
            <a:pPr marL="723900" indent="-342900">
              <a:lnSpc>
                <a:spcPts val="3000"/>
              </a:lnSpc>
              <a:buFont typeface="Arial" panose="020B0604020202020204" pitchFamily="34" charset="0"/>
              <a:buChar char="•"/>
            </a:pPr>
            <a:r>
              <a:rPr lang="en-US" altLang="ja-JP" sz="2000" dirty="0"/>
              <a:t>Cool to </a:t>
            </a:r>
            <a:r>
              <a:rPr kumimoji="1" lang="en-US" altLang="ja-JP" sz="2000" dirty="0" err="1"/>
              <a:t>mK</a:t>
            </a:r>
            <a:r>
              <a:rPr lang="ja-JP" altLang="en-US" sz="2000" dirty="0"/>
              <a:t> ～</a:t>
            </a:r>
            <a:r>
              <a:rPr lang="en-US" altLang="ja-JP" sz="2000" dirty="0" err="1"/>
              <a:t>μK</a:t>
            </a:r>
            <a:r>
              <a:rPr lang="en-US" altLang="ja-JP" sz="2000" dirty="0"/>
              <a:t> </a:t>
            </a:r>
          </a:p>
          <a:p>
            <a:pPr marL="723900" indent="-342900">
              <a:lnSpc>
                <a:spcPts val="3000"/>
              </a:lnSpc>
              <a:buFont typeface="Arial" panose="020B0604020202020204" pitchFamily="34" charset="0"/>
              <a:buChar char="•"/>
            </a:pPr>
            <a:r>
              <a:rPr lang="en-US" altLang="ja-JP" sz="2000" dirty="0"/>
              <a:t>Non-destructive measurement by observing the emitted photons is possible.</a:t>
            </a:r>
          </a:p>
          <a:p>
            <a:pPr marL="723900" indent="-342900">
              <a:lnSpc>
                <a:spcPts val="3000"/>
              </a:lnSpc>
              <a:buFont typeface="Arial" panose="020B0604020202020204" pitchFamily="34" charset="0"/>
              <a:buChar char="•"/>
            </a:pPr>
            <a:r>
              <a:rPr kumimoji="1" lang="en-US" altLang="ja-JP" sz="2000" u="sng" dirty="0"/>
              <a:t>Directly laser-coolable ion species ar</a:t>
            </a:r>
            <a:r>
              <a:rPr lang="en-US" altLang="ja-JP" sz="2000" u="sng" dirty="0"/>
              <a:t>e limited</a:t>
            </a:r>
            <a:endParaRPr kumimoji="1" lang="en-US" altLang="ja-JP" sz="2000" u="sng" dirty="0"/>
          </a:p>
        </p:txBody>
      </p:sp>
      <p:sp>
        <p:nvSpPr>
          <p:cNvPr id="5" name="テキスト ボックス 4">
            <a:extLst>
              <a:ext uri="{FF2B5EF4-FFF2-40B4-BE49-F238E27FC236}">
                <a16:creationId xmlns:a16="http://schemas.microsoft.com/office/drawing/2014/main" id="{B57E3140-0155-BD1D-42D8-20AA903E0EDE}"/>
              </a:ext>
            </a:extLst>
          </p:cNvPr>
          <p:cNvSpPr txBox="1"/>
          <p:nvPr/>
        </p:nvSpPr>
        <p:spPr>
          <a:xfrm>
            <a:off x="622300" y="4174195"/>
            <a:ext cx="9486900" cy="1862048"/>
          </a:xfrm>
          <a:prstGeom prst="rect">
            <a:avLst/>
          </a:prstGeom>
          <a:noFill/>
        </p:spPr>
        <p:txBody>
          <a:bodyPr wrap="square" rtlCol="0">
            <a:spAutoFit/>
          </a:bodyPr>
          <a:lstStyle/>
          <a:p>
            <a:pPr>
              <a:spcBef>
                <a:spcPts val="600"/>
              </a:spcBef>
            </a:pPr>
            <a:r>
              <a:rPr lang="en-US" altLang="ja-JP" sz="2000" b="1" dirty="0">
                <a:latin typeface="游ゴシック" panose="020B0400000000000000" pitchFamily="50" charset="-128"/>
                <a:ea typeface="游ゴシック" panose="020B0400000000000000" pitchFamily="50" charset="-128"/>
              </a:rPr>
              <a:t>Sympathetic cooling</a:t>
            </a:r>
            <a:endParaRPr lang="en-US" altLang="ja-JP" sz="2000" dirty="0"/>
          </a:p>
          <a:p>
            <a:pPr marL="723900" indent="-342900">
              <a:spcBef>
                <a:spcPts val="600"/>
              </a:spcBef>
              <a:buFont typeface="Arial" panose="020B0604020202020204" pitchFamily="34" charset="0"/>
              <a:buChar char="•"/>
            </a:pPr>
            <a:r>
              <a:rPr lang="en-US" altLang="ja-JP" sz="2000" dirty="0"/>
              <a:t>Cool ions through the interaction with already cooled particles</a:t>
            </a:r>
            <a:endParaRPr kumimoji="1" lang="en-US" altLang="ja-JP" sz="2000" dirty="0"/>
          </a:p>
          <a:p>
            <a:pPr marL="723900" indent="-342900">
              <a:spcBef>
                <a:spcPts val="600"/>
              </a:spcBef>
              <a:buFont typeface="Arial" panose="020B0604020202020204" pitchFamily="34" charset="0"/>
              <a:buChar char="•"/>
            </a:pPr>
            <a:r>
              <a:rPr lang="en-US" altLang="ja-JP" sz="2000" dirty="0"/>
              <a:t>Cool to the same order with laser-cooled ions, through </a:t>
            </a:r>
            <a:br>
              <a:rPr lang="en-US" altLang="ja-JP" sz="2000" dirty="0"/>
            </a:br>
            <a:r>
              <a:rPr lang="en-US" altLang="ja-JP" sz="2000" dirty="0"/>
              <a:t>the interaction with them</a:t>
            </a:r>
          </a:p>
          <a:p>
            <a:pPr marL="723900" indent="-342900">
              <a:spcBef>
                <a:spcPts val="600"/>
              </a:spcBef>
              <a:buFont typeface="Arial" panose="020B0604020202020204" pitchFamily="34" charset="0"/>
              <a:buChar char="•"/>
            </a:pPr>
            <a:r>
              <a:rPr kumimoji="1" lang="en-US" altLang="ja-JP" sz="2000" u="sng" dirty="0"/>
              <a:t>All ion species can be cooled</a:t>
            </a:r>
          </a:p>
        </p:txBody>
      </p:sp>
      <p:sp>
        <p:nvSpPr>
          <p:cNvPr id="6" name="テキスト ボックス 5">
            <a:extLst>
              <a:ext uri="{FF2B5EF4-FFF2-40B4-BE49-F238E27FC236}">
                <a16:creationId xmlns:a16="http://schemas.microsoft.com/office/drawing/2014/main" id="{D163C609-0B66-8454-65CD-FE18F91222B5}"/>
              </a:ext>
            </a:extLst>
          </p:cNvPr>
          <p:cNvSpPr txBox="1"/>
          <p:nvPr/>
        </p:nvSpPr>
        <p:spPr>
          <a:xfrm>
            <a:off x="1349741" y="6162605"/>
            <a:ext cx="9013459" cy="707886"/>
          </a:xfrm>
          <a:prstGeom prst="rect">
            <a:avLst/>
          </a:prstGeom>
          <a:noFill/>
        </p:spPr>
        <p:txBody>
          <a:bodyPr wrap="square" rtlCol="0">
            <a:spAutoFit/>
          </a:bodyPr>
          <a:lstStyle/>
          <a:p>
            <a:r>
              <a:rPr lang="en-US" altLang="ja-JP" sz="2000" b="1" dirty="0">
                <a:latin typeface="游ゴシック" panose="020B0400000000000000" pitchFamily="50" charset="-128"/>
                <a:ea typeface="游ゴシック" panose="020B0400000000000000" pitchFamily="50" charset="-128"/>
              </a:rPr>
              <a:t>By extracting ions from a Coulomb crystal containing sympathetically cooled ions, ultra-low emittance beams of any ion can be generated.</a:t>
            </a:r>
            <a:endParaRPr kumimoji="1" lang="en-US" altLang="ja-JP" sz="2000" b="1" dirty="0">
              <a:latin typeface="游ゴシック" panose="020B0400000000000000" pitchFamily="50" charset="-128"/>
              <a:ea typeface="游ゴシック" panose="020B0400000000000000" pitchFamily="50" charset="-128"/>
            </a:endParaRPr>
          </a:p>
        </p:txBody>
      </p:sp>
      <p:pic>
        <p:nvPicPr>
          <p:cNvPr id="9" name="図 8">
            <a:extLst>
              <a:ext uri="{FF2B5EF4-FFF2-40B4-BE49-F238E27FC236}">
                <a16:creationId xmlns:a16="http://schemas.microsoft.com/office/drawing/2014/main" id="{C1FEDCFE-3004-2870-F849-1C8C5D1D2B93}"/>
              </a:ext>
            </a:extLst>
          </p:cNvPr>
          <p:cNvPicPr>
            <a:picLocks noChangeAspect="1"/>
          </p:cNvPicPr>
          <p:nvPr/>
        </p:nvPicPr>
        <p:blipFill>
          <a:blip r:embed="rId3">
            <a:extLst>
              <a:ext uri="{28A0092B-C50C-407E-A947-70E740481C1C}">
                <a14:useLocalDpi xmlns:a14="http://schemas.microsoft.com/office/drawing/2010/main" val="0"/>
              </a:ext>
            </a:extLst>
          </a:blip>
          <a:srcRect l="30705" t="27268" r="29789" b="33906"/>
          <a:stretch/>
        </p:blipFill>
        <p:spPr>
          <a:xfrm>
            <a:off x="9067800" y="4358022"/>
            <a:ext cx="1778000" cy="1331319"/>
          </a:xfrm>
          <a:prstGeom prst="rect">
            <a:avLst/>
          </a:prstGeom>
        </p:spPr>
      </p:pic>
      <p:sp>
        <p:nvSpPr>
          <p:cNvPr id="10" name="フリーフォーム: 図形 9">
            <a:extLst>
              <a:ext uri="{FF2B5EF4-FFF2-40B4-BE49-F238E27FC236}">
                <a16:creationId xmlns:a16="http://schemas.microsoft.com/office/drawing/2014/main" id="{7929C893-243F-04CE-6D87-E8DBBB242325}"/>
              </a:ext>
            </a:extLst>
          </p:cNvPr>
          <p:cNvSpPr/>
          <p:nvPr/>
        </p:nvSpPr>
        <p:spPr>
          <a:xfrm rot="5400000">
            <a:off x="1132504" y="6194304"/>
            <a:ext cx="182283" cy="314282"/>
          </a:xfrm>
          <a:custGeom>
            <a:avLst/>
            <a:gdLst>
              <a:gd name="connsiteX0" fmla="*/ 0 w 138172"/>
              <a:gd name="connsiteY0" fmla="*/ 119114 h 238228"/>
              <a:gd name="connsiteX1" fmla="*/ 69086 w 138172"/>
              <a:gd name="connsiteY1" fmla="*/ 0 h 238228"/>
              <a:gd name="connsiteX2" fmla="*/ 138172 w 138172"/>
              <a:gd name="connsiteY2" fmla="*/ 119114 h 238228"/>
              <a:gd name="connsiteX3" fmla="*/ 69086 w 138172"/>
              <a:gd name="connsiteY3" fmla="*/ 119114 h 238228"/>
              <a:gd name="connsiteX4" fmla="*/ 0 w 138172"/>
              <a:gd name="connsiteY4" fmla="*/ 238228 h 238228"/>
              <a:gd name="connsiteX5" fmla="*/ 69086 w 138172"/>
              <a:gd name="connsiteY5" fmla="*/ 119114 h 238228"/>
              <a:gd name="connsiteX6" fmla="*/ 138172 w 138172"/>
              <a:gd name="connsiteY6" fmla="*/ 238228 h 238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72" h="238228">
                <a:moveTo>
                  <a:pt x="0" y="119114"/>
                </a:moveTo>
                <a:lnTo>
                  <a:pt x="69086" y="0"/>
                </a:lnTo>
                <a:lnTo>
                  <a:pt x="138172" y="119114"/>
                </a:lnTo>
                <a:lnTo>
                  <a:pt x="69086" y="119114"/>
                </a:lnTo>
                <a:close/>
                <a:moveTo>
                  <a:pt x="0" y="238228"/>
                </a:moveTo>
                <a:lnTo>
                  <a:pt x="69086" y="119114"/>
                </a:lnTo>
                <a:lnTo>
                  <a:pt x="138172" y="238228"/>
                </a:lnTo>
                <a:close/>
              </a:path>
            </a:pathLst>
          </a:custGeom>
          <a:solidFill>
            <a:srgbClr val="009900"/>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dirty="0"/>
          </a:p>
        </p:txBody>
      </p:sp>
      <p:sp>
        <p:nvSpPr>
          <p:cNvPr id="19" name="テキスト ボックス 18">
            <a:extLst>
              <a:ext uri="{FF2B5EF4-FFF2-40B4-BE49-F238E27FC236}">
                <a16:creationId xmlns:a16="http://schemas.microsoft.com/office/drawing/2014/main" id="{6C4AB603-0B1C-0EBF-9006-5788D4078981}"/>
              </a:ext>
            </a:extLst>
          </p:cNvPr>
          <p:cNvSpPr txBox="1"/>
          <p:nvPr/>
        </p:nvSpPr>
        <p:spPr>
          <a:xfrm>
            <a:off x="567558" y="3725411"/>
            <a:ext cx="10633841" cy="400110"/>
          </a:xfrm>
          <a:prstGeom prst="rect">
            <a:avLst/>
          </a:prstGeom>
          <a:noFill/>
        </p:spPr>
        <p:txBody>
          <a:bodyPr wrap="square" rtlCol="0">
            <a:spAutoFit/>
          </a:bodyPr>
          <a:lstStyle/>
          <a:p>
            <a:r>
              <a:rPr lang="en-US" altLang="ja-JP" sz="2000" dirty="0">
                <a:solidFill>
                  <a:srgbClr val="FF0000"/>
                </a:solidFill>
              </a:rPr>
              <a:t>To make non-laser-coolable ions into a Coulomb crystal…</a:t>
            </a:r>
            <a:endParaRPr kumimoji="1" lang="ja-JP" altLang="en-US" sz="2000" dirty="0">
              <a:solidFill>
                <a:srgbClr val="FF0000"/>
              </a:solidFill>
            </a:endParaRPr>
          </a:p>
        </p:txBody>
      </p:sp>
    </p:spTree>
    <p:extLst>
      <p:ext uri="{BB962C8B-B14F-4D97-AF65-F5344CB8AC3E}">
        <p14:creationId xmlns:p14="http://schemas.microsoft.com/office/powerpoint/2010/main" val="36562646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5C91F3-7655-BA58-F1A1-4C8C3D42166B}"/>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452133-65B7-B532-FA21-BDB2A654B9FD}"/>
              </a:ext>
            </a:extLst>
          </p:cNvPr>
          <p:cNvSpPr>
            <a:spLocks noGrp="1"/>
          </p:cNvSpPr>
          <p:nvPr>
            <p:ph type="sldNum" sz="quarter" idx="12"/>
          </p:nvPr>
        </p:nvSpPr>
        <p:spPr/>
        <p:txBody>
          <a:bodyPr/>
          <a:lstStyle/>
          <a:p>
            <a:fld id="{35248B40-ED26-4C66-8571-3E712A94D57C}" type="slidenum">
              <a:rPr kumimoji="1" lang="ja-JP" altLang="en-US" smtClean="0"/>
              <a:t>9</a:t>
            </a:fld>
            <a:endParaRPr kumimoji="1" lang="ja-JP" altLang="en-US"/>
          </a:p>
        </p:txBody>
      </p:sp>
      <p:sp>
        <p:nvSpPr>
          <p:cNvPr id="3" name="タイトル 2">
            <a:extLst>
              <a:ext uri="{FF2B5EF4-FFF2-40B4-BE49-F238E27FC236}">
                <a16:creationId xmlns:a16="http://schemas.microsoft.com/office/drawing/2014/main" id="{51B6640B-D71D-79C3-E7CA-43C3D2C94277}"/>
              </a:ext>
            </a:extLst>
          </p:cNvPr>
          <p:cNvSpPr>
            <a:spLocks noGrp="1"/>
          </p:cNvSpPr>
          <p:nvPr>
            <p:ph type="title"/>
          </p:nvPr>
        </p:nvSpPr>
        <p:spPr/>
        <p:txBody>
          <a:bodyPr>
            <a:normAutofit/>
          </a:bodyPr>
          <a:lstStyle/>
          <a:p>
            <a:r>
              <a:rPr kumimoji="1" lang="en-US" altLang="ja-JP" dirty="0"/>
              <a:t>For the </a:t>
            </a:r>
            <a:r>
              <a:rPr lang="en-US" altLang="ja-JP" dirty="0"/>
              <a:t>precise extraction of a nitrogen ion</a:t>
            </a:r>
            <a:endParaRPr kumimoji="1" lang="ja-JP" altLang="en-US" dirty="0"/>
          </a:p>
        </p:txBody>
      </p:sp>
      <p:sp>
        <p:nvSpPr>
          <p:cNvPr id="4" name="テキスト ボックス 3">
            <a:extLst>
              <a:ext uri="{FF2B5EF4-FFF2-40B4-BE49-F238E27FC236}">
                <a16:creationId xmlns:a16="http://schemas.microsoft.com/office/drawing/2014/main" id="{F6EF88AA-2DC4-B4FA-0539-F5845FA70958}"/>
              </a:ext>
            </a:extLst>
          </p:cNvPr>
          <p:cNvSpPr txBox="1"/>
          <p:nvPr/>
        </p:nvSpPr>
        <p:spPr>
          <a:xfrm>
            <a:off x="362622" y="3209122"/>
            <a:ext cx="12096077" cy="823687"/>
          </a:xfrm>
          <a:prstGeom prst="rect">
            <a:avLst/>
          </a:prstGeom>
          <a:noFill/>
        </p:spPr>
        <p:txBody>
          <a:bodyPr wrap="square" rtlCol="0">
            <a:spAutoFit/>
          </a:bodyPr>
          <a:lstStyle/>
          <a:p>
            <a:pPr>
              <a:lnSpc>
                <a:spcPts val="3000"/>
              </a:lnSpc>
            </a:pPr>
            <a:r>
              <a:rPr lang="en-US" altLang="ja-JP" sz="2000" dirty="0"/>
              <a:t>Previous study … </a:t>
            </a:r>
            <a:r>
              <a:rPr lang="en-US" altLang="ja-JP" sz="2000" dirty="0">
                <a:solidFill>
                  <a:srgbClr val="000000"/>
                </a:solidFill>
                <a:cs typeface="Times New Roman" panose="02020603050405020304" pitchFamily="18" charset="0"/>
              </a:rPr>
              <a:t>”Fast extraction scheme”</a:t>
            </a:r>
            <a:endParaRPr lang="en-US" altLang="ja-JP" sz="2000" dirty="0"/>
          </a:p>
          <a:p>
            <a:pPr>
              <a:lnSpc>
                <a:spcPts val="3000"/>
              </a:lnSpc>
            </a:pPr>
            <a:r>
              <a:rPr lang="en-US" altLang="ja-JP" sz="2000" dirty="0"/>
              <a:t>Rapidly lowering the voltage applied to the end plate electrode on the extraction side to eject the ions</a:t>
            </a:r>
          </a:p>
        </p:txBody>
      </p:sp>
      <p:sp>
        <p:nvSpPr>
          <p:cNvPr id="8" name="テキスト ボックス 7">
            <a:extLst>
              <a:ext uri="{FF2B5EF4-FFF2-40B4-BE49-F238E27FC236}">
                <a16:creationId xmlns:a16="http://schemas.microsoft.com/office/drawing/2014/main" id="{B68357DA-1C1D-7847-DEB2-0107B4889C42}"/>
              </a:ext>
            </a:extLst>
          </p:cNvPr>
          <p:cNvSpPr txBox="1"/>
          <p:nvPr/>
        </p:nvSpPr>
        <p:spPr>
          <a:xfrm>
            <a:off x="6906454" y="6550223"/>
            <a:ext cx="4602542" cy="307777"/>
          </a:xfrm>
          <a:prstGeom prst="rect">
            <a:avLst/>
          </a:prstGeom>
          <a:noFill/>
        </p:spPr>
        <p:txBody>
          <a:bodyPr wrap="none" rtlCol="0">
            <a:spAutoFit/>
          </a:bodyPr>
          <a:lstStyle/>
          <a:p>
            <a:r>
              <a:rPr lang="en-US" altLang="ja-JP" sz="1400" dirty="0">
                <a:latin typeface="Times New Roman" panose="02020603050405020304" pitchFamily="18" charset="0"/>
                <a:cs typeface="Times New Roman" panose="02020603050405020304" pitchFamily="18" charset="0"/>
              </a:rPr>
              <a:t>[1] K. Groot-</a:t>
            </a:r>
            <a:r>
              <a:rPr lang="en-US" altLang="ja-JP" sz="1400" dirty="0" err="1">
                <a:latin typeface="Times New Roman" panose="02020603050405020304" pitchFamily="18" charset="0"/>
                <a:cs typeface="Times New Roman" panose="02020603050405020304" pitchFamily="18" charset="0"/>
              </a:rPr>
              <a:t>Berning</a:t>
            </a:r>
            <a:r>
              <a:rPr lang="en-US" altLang="ja-JP" sz="1400" dirty="0">
                <a:latin typeface="Times New Roman" panose="02020603050405020304" pitchFamily="18" charset="0"/>
                <a:cs typeface="Times New Roman" panose="02020603050405020304" pitchFamily="18" charset="0"/>
              </a:rPr>
              <a:t> et al., New J. Phys. </a:t>
            </a:r>
            <a:r>
              <a:rPr lang="en-US" altLang="ja-JP" sz="1400" b="1" dirty="0">
                <a:latin typeface="Times New Roman" panose="02020603050405020304" pitchFamily="18" charset="0"/>
                <a:cs typeface="Times New Roman" panose="02020603050405020304" pitchFamily="18" charset="0"/>
              </a:rPr>
              <a:t>23</a:t>
            </a:r>
            <a:r>
              <a:rPr lang="en-US" altLang="ja-JP" sz="1400" dirty="0">
                <a:latin typeface="Times New Roman" panose="02020603050405020304" pitchFamily="18" charset="0"/>
                <a:cs typeface="Times New Roman" panose="02020603050405020304" pitchFamily="18" charset="0"/>
              </a:rPr>
              <a:t>, 063067 (2021). </a:t>
            </a:r>
            <a:endParaRPr lang="ja-JP" altLang="en-US" sz="1400" dirty="0">
              <a:latin typeface="Times New Roman" panose="02020603050405020304" pitchFamily="18" charset="0"/>
              <a:cs typeface="Times New Roman" panose="02020603050405020304" pitchFamily="18" charset="0"/>
            </a:endParaRPr>
          </a:p>
        </p:txBody>
      </p:sp>
      <p:sp>
        <p:nvSpPr>
          <p:cNvPr id="12" name="正方形/長方形 11">
            <a:extLst>
              <a:ext uri="{FF2B5EF4-FFF2-40B4-BE49-F238E27FC236}">
                <a16:creationId xmlns:a16="http://schemas.microsoft.com/office/drawing/2014/main" id="{0427BC7B-8B87-8606-5A9D-6FD4C65332FA}"/>
              </a:ext>
            </a:extLst>
          </p:cNvPr>
          <p:cNvSpPr/>
          <p:nvPr/>
        </p:nvSpPr>
        <p:spPr>
          <a:xfrm>
            <a:off x="2005782" y="1226552"/>
            <a:ext cx="8115300" cy="818076"/>
          </a:xfrm>
          <a:prstGeom prst="rect">
            <a:avLst/>
          </a:prstGeom>
          <a:noFill/>
          <a:ln w="38100">
            <a:solidFill>
              <a:srgbClr val="0082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5" name="テキスト ボックス 14">
            <a:extLst>
              <a:ext uri="{FF2B5EF4-FFF2-40B4-BE49-F238E27FC236}">
                <a16:creationId xmlns:a16="http://schemas.microsoft.com/office/drawing/2014/main" id="{AF0477BE-D606-F39D-699E-2897A312FCA8}"/>
              </a:ext>
            </a:extLst>
          </p:cNvPr>
          <p:cNvSpPr txBox="1"/>
          <p:nvPr/>
        </p:nvSpPr>
        <p:spPr>
          <a:xfrm>
            <a:off x="2413280" y="1308224"/>
            <a:ext cx="7541174" cy="707886"/>
          </a:xfrm>
          <a:prstGeom prst="rect">
            <a:avLst/>
          </a:prstGeom>
          <a:noFill/>
        </p:spPr>
        <p:txBody>
          <a:bodyPr wrap="square" rtlCol="0">
            <a:spAutoFit/>
          </a:bodyPr>
          <a:lstStyle/>
          <a:p>
            <a:r>
              <a:rPr lang="en-US" altLang="ja-JP" sz="2000" b="1" dirty="0">
                <a:latin typeface="游ゴシック" panose="020B0400000000000000" pitchFamily="50" charset="-128"/>
                <a:ea typeface="游ゴシック" panose="020B0400000000000000" pitchFamily="50" charset="-128"/>
              </a:rPr>
              <a:t>Extraction of the sympathetically cooled nitrogen ions from a two-component Colomb crystal with very low emittance</a:t>
            </a:r>
            <a:endParaRPr kumimoji="1" lang="en-US" altLang="ja-JP" sz="2000" b="1" dirty="0">
              <a:latin typeface="游ゴシック" panose="020B0400000000000000" pitchFamily="50" charset="-128"/>
              <a:ea typeface="游ゴシック" panose="020B0400000000000000" pitchFamily="50" charset="-128"/>
            </a:endParaRPr>
          </a:p>
        </p:txBody>
      </p:sp>
      <p:sp>
        <p:nvSpPr>
          <p:cNvPr id="13" name="テキスト ボックス 12">
            <a:extLst>
              <a:ext uri="{FF2B5EF4-FFF2-40B4-BE49-F238E27FC236}">
                <a16:creationId xmlns:a16="http://schemas.microsoft.com/office/drawing/2014/main" id="{F7FE3085-A0FC-AB3C-061C-5584AEF4804B}"/>
              </a:ext>
            </a:extLst>
          </p:cNvPr>
          <p:cNvSpPr txBox="1"/>
          <p:nvPr/>
        </p:nvSpPr>
        <p:spPr>
          <a:xfrm>
            <a:off x="5277790" y="2161380"/>
            <a:ext cx="2378281" cy="449034"/>
          </a:xfrm>
          <a:prstGeom prst="rect">
            <a:avLst/>
          </a:prstGeom>
          <a:noFill/>
        </p:spPr>
        <p:txBody>
          <a:bodyPr wrap="square" rtlCol="0">
            <a:spAutoFit/>
          </a:bodyPr>
          <a:lstStyle/>
          <a:p>
            <a:pPr>
              <a:lnSpc>
                <a:spcPts val="3000"/>
              </a:lnSpc>
            </a:pPr>
            <a:r>
              <a:rPr kumimoji="1" lang="en-US" altLang="ja-JP" sz="2000" dirty="0"/>
              <a:t>Why nitrogen</a:t>
            </a:r>
            <a:r>
              <a:rPr lang="ja-JP" altLang="en-US" sz="2000" dirty="0"/>
              <a:t>？</a:t>
            </a:r>
            <a:endParaRPr kumimoji="1" lang="en-US" altLang="ja-JP" sz="2000" dirty="0"/>
          </a:p>
        </p:txBody>
      </p:sp>
      <p:grpSp>
        <p:nvGrpSpPr>
          <p:cNvPr id="14" name="グループ化 13">
            <a:extLst>
              <a:ext uri="{FF2B5EF4-FFF2-40B4-BE49-F238E27FC236}">
                <a16:creationId xmlns:a16="http://schemas.microsoft.com/office/drawing/2014/main" id="{12E7A18D-AECA-6553-C355-C06F3ED8CF7F}"/>
              </a:ext>
            </a:extLst>
          </p:cNvPr>
          <p:cNvGrpSpPr/>
          <p:nvPr/>
        </p:nvGrpSpPr>
        <p:grpSpPr>
          <a:xfrm>
            <a:off x="3314262" y="2031370"/>
            <a:ext cx="1869521" cy="411237"/>
            <a:chOff x="9271322" y="2248179"/>
            <a:chExt cx="1869521" cy="498365"/>
          </a:xfrm>
        </p:grpSpPr>
        <p:cxnSp>
          <p:nvCxnSpPr>
            <p:cNvPr id="16" name="直線コネクタ 15">
              <a:extLst>
                <a:ext uri="{FF2B5EF4-FFF2-40B4-BE49-F238E27FC236}">
                  <a16:creationId xmlns:a16="http://schemas.microsoft.com/office/drawing/2014/main" id="{9CD7BD64-086F-A49F-97A5-FBE2C8277E98}"/>
                </a:ext>
              </a:extLst>
            </p:cNvPr>
            <p:cNvCxnSpPr>
              <a:cxnSpLocks/>
            </p:cNvCxnSpPr>
            <p:nvPr/>
          </p:nvCxnSpPr>
          <p:spPr>
            <a:xfrm>
              <a:off x="9757114" y="2741921"/>
              <a:ext cx="1383729" cy="0"/>
            </a:xfrm>
            <a:prstGeom prst="line">
              <a:avLst/>
            </a:prstGeom>
            <a:ln w="38100">
              <a:solidFill>
                <a:srgbClr val="00823B"/>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3D436EBD-0393-FC9A-D677-E569B0A5EE6E}"/>
                </a:ext>
              </a:extLst>
            </p:cNvPr>
            <p:cNvCxnSpPr>
              <a:cxnSpLocks/>
            </p:cNvCxnSpPr>
            <p:nvPr/>
          </p:nvCxnSpPr>
          <p:spPr>
            <a:xfrm>
              <a:off x="9271322" y="2248179"/>
              <a:ext cx="498365" cy="498365"/>
            </a:xfrm>
            <a:prstGeom prst="line">
              <a:avLst/>
            </a:prstGeom>
            <a:ln w="38100">
              <a:solidFill>
                <a:srgbClr val="00823B"/>
              </a:solidFill>
            </a:ln>
          </p:spPr>
          <p:style>
            <a:lnRef idx="1">
              <a:schemeClr val="accent1"/>
            </a:lnRef>
            <a:fillRef idx="0">
              <a:schemeClr val="accent1"/>
            </a:fillRef>
            <a:effectRef idx="0">
              <a:schemeClr val="accent1"/>
            </a:effectRef>
            <a:fontRef idx="minor">
              <a:schemeClr val="tx1"/>
            </a:fontRef>
          </p:style>
        </p:cxnSp>
      </p:grpSp>
      <p:cxnSp>
        <p:nvCxnSpPr>
          <p:cNvPr id="63" name="直線矢印コネクタ 62">
            <a:extLst>
              <a:ext uri="{FF2B5EF4-FFF2-40B4-BE49-F238E27FC236}">
                <a16:creationId xmlns:a16="http://schemas.microsoft.com/office/drawing/2014/main" id="{CE1A83AD-6699-43CB-2134-D45F3A889584}"/>
              </a:ext>
            </a:extLst>
          </p:cNvPr>
          <p:cNvCxnSpPr/>
          <p:nvPr/>
        </p:nvCxnSpPr>
        <p:spPr>
          <a:xfrm flipV="1">
            <a:off x="1748004" y="4230007"/>
            <a:ext cx="0" cy="1374475"/>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64" name="直線矢印コネクタ 63">
            <a:extLst>
              <a:ext uri="{FF2B5EF4-FFF2-40B4-BE49-F238E27FC236}">
                <a16:creationId xmlns:a16="http://schemas.microsoft.com/office/drawing/2014/main" id="{D1E19D74-DC3C-8584-0DF3-A3F9E7D6DFEC}"/>
              </a:ext>
            </a:extLst>
          </p:cNvPr>
          <p:cNvCxnSpPr>
            <a:cxnSpLocks/>
          </p:cNvCxnSpPr>
          <p:nvPr/>
        </p:nvCxnSpPr>
        <p:spPr>
          <a:xfrm>
            <a:off x="1748004" y="5604482"/>
            <a:ext cx="3892187" cy="0"/>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nvGrpSpPr>
          <p:cNvPr id="65" name="グループ化 64">
            <a:extLst>
              <a:ext uri="{FF2B5EF4-FFF2-40B4-BE49-F238E27FC236}">
                <a16:creationId xmlns:a16="http://schemas.microsoft.com/office/drawing/2014/main" id="{B12CA67A-E800-E610-E6CD-0767672338AA}"/>
              </a:ext>
            </a:extLst>
          </p:cNvPr>
          <p:cNvGrpSpPr/>
          <p:nvPr/>
        </p:nvGrpSpPr>
        <p:grpSpPr>
          <a:xfrm>
            <a:off x="1748003" y="4753011"/>
            <a:ext cx="1631043" cy="851471"/>
            <a:chOff x="7533736" y="3410310"/>
            <a:chExt cx="2852468" cy="2179650"/>
          </a:xfrm>
        </p:grpSpPr>
        <p:sp>
          <p:nvSpPr>
            <p:cNvPr id="66" name="フリーフォーム: 図形 65">
              <a:extLst>
                <a:ext uri="{FF2B5EF4-FFF2-40B4-BE49-F238E27FC236}">
                  <a16:creationId xmlns:a16="http://schemas.microsoft.com/office/drawing/2014/main" id="{1C5F47A2-0495-101F-4584-918E37B5F919}"/>
                </a:ext>
              </a:extLst>
            </p:cNvPr>
            <p:cNvSpPr/>
            <p:nvPr/>
          </p:nvSpPr>
          <p:spPr>
            <a:xfrm>
              <a:off x="7533736" y="3410310"/>
              <a:ext cx="1426234" cy="217965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dirty="0"/>
            </a:p>
          </p:txBody>
        </p:sp>
        <p:sp>
          <p:nvSpPr>
            <p:cNvPr id="67" name="フリーフォーム: 図形 66">
              <a:extLst>
                <a:ext uri="{FF2B5EF4-FFF2-40B4-BE49-F238E27FC236}">
                  <a16:creationId xmlns:a16="http://schemas.microsoft.com/office/drawing/2014/main" id="{6406A236-3959-5EA0-9388-F5AF4E3822E5}"/>
                </a:ext>
              </a:extLst>
            </p:cNvPr>
            <p:cNvSpPr/>
            <p:nvPr/>
          </p:nvSpPr>
          <p:spPr>
            <a:xfrm flipH="1">
              <a:off x="8959970" y="3410310"/>
              <a:ext cx="1426234" cy="217965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dirty="0"/>
            </a:p>
          </p:txBody>
        </p:sp>
      </p:grpSp>
      <p:grpSp>
        <p:nvGrpSpPr>
          <p:cNvPr id="68" name="グループ化 67">
            <a:extLst>
              <a:ext uri="{FF2B5EF4-FFF2-40B4-BE49-F238E27FC236}">
                <a16:creationId xmlns:a16="http://schemas.microsoft.com/office/drawing/2014/main" id="{EEEEB996-E5A7-4CA2-3CA7-B6B94E0547B4}"/>
              </a:ext>
            </a:extLst>
          </p:cNvPr>
          <p:cNvGrpSpPr/>
          <p:nvPr/>
        </p:nvGrpSpPr>
        <p:grpSpPr>
          <a:xfrm>
            <a:off x="3421528" y="4753011"/>
            <a:ext cx="1631043" cy="851471"/>
            <a:chOff x="7533736" y="3410310"/>
            <a:chExt cx="2852468" cy="2179650"/>
          </a:xfrm>
        </p:grpSpPr>
        <p:sp>
          <p:nvSpPr>
            <p:cNvPr id="69" name="フリーフォーム: 図形 68">
              <a:extLst>
                <a:ext uri="{FF2B5EF4-FFF2-40B4-BE49-F238E27FC236}">
                  <a16:creationId xmlns:a16="http://schemas.microsoft.com/office/drawing/2014/main" id="{0643027D-BDC5-A2C6-1A48-A7BA29712727}"/>
                </a:ext>
              </a:extLst>
            </p:cNvPr>
            <p:cNvSpPr/>
            <p:nvPr/>
          </p:nvSpPr>
          <p:spPr>
            <a:xfrm>
              <a:off x="7533736" y="3410310"/>
              <a:ext cx="1426234" cy="217965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dirty="0"/>
            </a:p>
          </p:txBody>
        </p:sp>
        <p:sp>
          <p:nvSpPr>
            <p:cNvPr id="70" name="フリーフォーム: 図形 69">
              <a:extLst>
                <a:ext uri="{FF2B5EF4-FFF2-40B4-BE49-F238E27FC236}">
                  <a16:creationId xmlns:a16="http://schemas.microsoft.com/office/drawing/2014/main" id="{92BD5CAD-502D-F7C1-CE48-09F2E5292DF1}"/>
                </a:ext>
              </a:extLst>
            </p:cNvPr>
            <p:cNvSpPr/>
            <p:nvPr/>
          </p:nvSpPr>
          <p:spPr>
            <a:xfrm flipH="1">
              <a:off x="8959970" y="3410310"/>
              <a:ext cx="1426234" cy="217965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dirty="0"/>
            </a:p>
          </p:txBody>
        </p:sp>
      </p:grpSp>
      <p:cxnSp>
        <p:nvCxnSpPr>
          <p:cNvPr id="71" name="直線矢印コネクタ 70">
            <a:extLst>
              <a:ext uri="{FF2B5EF4-FFF2-40B4-BE49-F238E27FC236}">
                <a16:creationId xmlns:a16="http://schemas.microsoft.com/office/drawing/2014/main" id="{53E0C5B7-9167-A886-BFEA-6D189569EBC6}"/>
              </a:ext>
            </a:extLst>
          </p:cNvPr>
          <p:cNvCxnSpPr/>
          <p:nvPr/>
        </p:nvCxnSpPr>
        <p:spPr>
          <a:xfrm flipV="1">
            <a:off x="6662904" y="4230007"/>
            <a:ext cx="0" cy="1374475"/>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nvGrpSpPr>
          <p:cNvPr id="72" name="グループ化 71">
            <a:extLst>
              <a:ext uri="{FF2B5EF4-FFF2-40B4-BE49-F238E27FC236}">
                <a16:creationId xmlns:a16="http://schemas.microsoft.com/office/drawing/2014/main" id="{479FC173-41C7-3667-2C95-2F4A2865A966}"/>
              </a:ext>
            </a:extLst>
          </p:cNvPr>
          <p:cNvGrpSpPr/>
          <p:nvPr/>
        </p:nvGrpSpPr>
        <p:grpSpPr>
          <a:xfrm>
            <a:off x="6662903" y="4753011"/>
            <a:ext cx="1631043" cy="851471"/>
            <a:chOff x="7533736" y="3410310"/>
            <a:chExt cx="2852468" cy="2179650"/>
          </a:xfrm>
        </p:grpSpPr>
        <p:sp>
          <p:nvSpPr>
            <p:cNvPr id="73" name="フリーフォーム: 図形 72">
              <a:extLst>
                <a:ext uri="{FF2B5EF4-FFF2-40B4-BE49-F238E27FC236}">
                  <a16:creationId xmlns:a16="http://schemas.microsoft.com/office/drawing/2014/main" id="{C3B3071F-D458-CC18-8F3B-E9AC83222067}"/>
                </a:ext>
              </a:extLst>
            </p:cNvPr>
            <p:cNvSpPr/>
            <p:nvPr/>
          </p:nvSpPr>
          <p:spPr>
            <a:xfrm>
              <a:off x="7533736" y="3410310"/>
              <a:ext cx="1426234" cy="217965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dirty="0"/>
            </a:p>
          </p:txBody>
        </p:sp>
        <p:sp>
          <p:nvSpPr>
            <p:cNvPr id="74" name="フリーフォーム: 図形 73">
              <a:extLst>
                <a:ext uri="{FF2B5EF4-FFF2-40B4-BE49-F238E27FC236}">
                  <a16:creationId xmlns:a16="http://schemas.microsoft.com/office/drawing/2014/main" id="{79938213-4847-9800-B01C-508C20CD40E4}"/>
                </a:ext>
              </a:extLst>
            </p:cNvPr>
            <p:cNvSpPr/>
            <p:nvPr/>
          </p:nvSpPr>
          <p:spPr>
            <a:xfrm flipH="1">
              <a:off x="8959970" y="3410310"/>
              <a:ext cx="1426234" cy="2179650"/>
            </a:xfrm>
            <a:custGeom>
              <a:avLst/>
              <a:gdLst>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79608"/>
                <a:gd name="connsiteX1" fmla="*/ 718868 w 1426234"/>
                <a:gd name="connsiteY1" fmla="*/ 1449238 h 2179608"/>
                <a:gd name="connsiteX2" fmla="*/ 0 w 1426234"/>
                <a:gd name="connsiteY2" fmla="*/ 2179608 h 2179608"/>
                <a:gd name="connsiteX0" fmla="*/ 1426234 w 1426234"/>
                <a:gd name="connsiteY0" fmla="*/ 0 h 2180677"/>
                <a:gd name="connsiteX1" fmla="*/ 718868 w 1426234"/>
                <a:gd name="connsiteY1" fmla="*/ 1449238 h 2180677"/>
                <a:gd name="connsiteX2" fmla="*/ 0 w 1426234"/>
                <a:gd name="connsiteY2" fmla="*/ 2179608 h 2180677"/>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9"/>
                <a:gd name="connsiteX1" fmla="*/ 718868 w 1426234"/>
                <a:gd name="connsiteY1" fmla="*/ 1449238 h 2179639"/>
                <a:gd name="connsiteX2" fmla="*/ 0 w 1426234"/>
                <a:gd name="connsiteY2" fmla="*/ 2179608 h 2179639"/>
                <a:gd name="connsiteX0" fmla="*/ 1426234 w 1426234"/>
                <a:gd name="connsiteY0" fmla="*/ 0 h 2179638"/>
                <a:gd name="connsiteX1" fmla="*/ 718868 w 1426234"/>
                <a:gd name="connsiteY1" fmla="*/ 1449238 h 2179638"/>
                <a:gd name="connsiteX2" fmla="*/ 0 w 1426234"/>
                <a:gd name="connsiteY2" fmla="*/ 2179608 h 2179638"/>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24"/>
                <a:gd name="connsiteX1" fmla="*/ 718868 w 1426234"/>
                <a:gd name="connsiteY1" fmla="*/ 1449238 h 2179624"/>
                <a:gd name="connsiteX2" fmla="*/ 0 w 1426234"/>
                <a:gd name="connsiteY2" fmla="*/ 2179608 h 2179624"/>
                <a:gd name="connsiteX0" fmla="*/ 1426234 w 1426234"/>
                <a:gd name="connsiteY0" fmla="*/ 0 h 2179647"/>
                <a:gd name="connsiteX1" fmla="*/ 718868 w 1426234"/>
                <a:gd name="connsiteY1" fmla="*/ 1449238 h 2179647"/>
                <a:gd name="connsiteX2" fmla="*/ 0 w 1426234"/>
                <a:gd name="connsiteY2" fmla="*/ 2179608 h 2179647"/>
                <a:gd name="connsiteX0" fmla="*/ 1426234 w 1426234"/>
                <a:gd name="connsiteY0" fmla="*/ 0 h 2179650"/>
                <a:gd name="connsiteX1" fmla="*/ 718868 w 1426234"/>
                <a:gd name="connsiteY1" fmla="*/ 1449238 h 2179650"/>
                <a:gd name="connsiteX2" fmla="*/ 0 w 1426234"/>
                <a:gd name="connsiteY2" fmla="*/ 2179608 h 2179650"/>
              </a:gdLst>
              <a:ahLst/>
              <a:cxnLst>
                <a:cxn ang="0">
                  <a:pos x="connsiteX0" y="connsiteY0"/>
                </a:cxn>
                <a:cxn ang="0">
                  <a:pos x="connsiteX1" y="connsiteY1"/>
                </a:cxn>
                <a:cxn ang="0">
                  <a:pos x="connsiteX2" y="connsiteY2"/>
                </a:cxn>
              </a:cxnLst>
              <a:rect l="l" t="t" r="r" b="b"/>
              <a:pathLst>
                <a:path w="1426234" h="2179650">
                  <a:moveTo>
                    <a:pt x="1426234" y="0"/>
                  </a:moveTo>
                  <a:cubicBezTo>
                    <a:pt x="1092682" y="3992"/>
                    <a:pt x="1086619" y="505350"/>
                    <a:pt x="718868" y="1449238"/>
                  </a:cubicBezTo>
                  <a:cubicBezTo>
                    <a:pt x="534977" y="1921223"/>
                    <a:pt x="231437" y="2183509"/>
                    <a:pt x="0" y="217960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dirty="0"/>
            </a:p>
          </p:txBody>
        </p:sp>
      </p:grpSp>
      <p:sp>
        <p:nvSpPr>
          <p:cNvPr id="75" name="楕円 74">
            <a:extLst>
              <a:ext uri="{FF2B5EF4-FFF2-40B4-BE49-F238E27FC236}">
                <a16:creationId xmlns:a16="http://schemas.microsoft.com/office/drawing/2014/main" id="{BDDD3128-1F9A-4DB5-7AB4-C240BBEBC78F}"/>
              </a:ext>
            </a:extLst>
          </p:cNvPr>
          <p:cNvSpPr/>
          <p:nvPr/>
        </p:nvSpPr>
        <p:spPr>
          <a:xfrm>
            <a:off x="3256689" y="5057678"/>
            <a:ext cx="122060" cy="12206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楕円 75">
            <a:extLst>
              <a:ext uri="{FF2B5EF4-FFF2-40B4-BE49-F238E27FC236}">
                <a16:creationId xmlns:a16="http://schemas.microsoft.com/office/drawing/2014/main" id="{6155F569-185C-985B-1B24-49756CDF24A5}"/>
              </a:ext>
            </a:extLst>
          </p:cNvPr>
          <p:cNvSpPr/>
          <p:nvPr/>
        </p:nvSpPr>
        <p:spPr>
          <a:xfrm>
            <a:off x="3075094" y="5057678"/>
            <a:ext cx="122060" cy="12206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楕円 76">
            <a:extLst>
              <a:ext uri="{FF2B5EF4-FFF2-40B4-BE49-F238E27FC236}">
                <a16:creationId xmlns:a16="http://schemas.microsoft.com/office/drawing/2014/main" id="{28810680-8EEE-5FF1-C7A5-551DC04B2046}"/>
              </a:ext>
            </a:extLst>
          </p:cNvPr>
          <p:cNvSpPr/>
          <p:nvPr/>
        </p:nvSpPr>
        <p:spPr>
          <a:xfrm>
            <a:off x="3417852" y="5057678"/>
            <a:ext cx="122060" cy="12206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楕円 77">
            <a:extLst>
              <a:ext uri="{FF2B5EF4-FFF2-40B4-BE49-F238E27FC236}">
                <a16:creationId xmlns:a16="http://schemas.microsoft.com/office/drawing/2014/main" id="{D8F5272D-441C-CE24-5226-D9CAFF91D714}"/>
              </a:ext>
            </a:extLst>
          </p:cNvPr>
          <p:cNvSpPr/>
          <p:nvPr/>
        </p:nvSpPr>
        <p:spPr>
          <a:xfrm>
            <a:off x="3603419" y="5057678"/>
            <a:ext cx="122060" cy="122060"/>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79" name="楕円 78">
            <a:extLst>
              <a:ext uri="{FF2B5EF4-FFF2-40B4-BE49-F238E27FC236}">
                <a16:creationId xmlns:a16="http://schemas.microsoft.com/office/drawing/2014/main" id="{D65FBBC9-8CFF-CA84-8534-7B1FBBB6504B}"/>
              </a:ext>
            </a:extLst>
          </p:cNvPr>
          <p:cNvSpPr/>
          <p:nvPr/>
        </p:nvSpPr>
        <p:spPr>
          <a:xfrm>
            <a:off x="8870521" y="5057678"/>
            <a:ext cx="122060" cy="12206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楕円 79">
            <a:extLst>
              <a:ext uri="{FF2B5EF4-FFF2-40B4-BE49-F238E27FC236}">
                <a16:creationId xmlns:a16="http://schemas.microsoft.com/office/drawing/2014/main" id="{3A184A10-4712-8B1E-AB86-677FF3EFF3D4}"/>
              </a:ext>
            </a:extLst>
          </p:cNvPr>
          <p:cNvSpPr/>
          <p:nvPr/>
        </p:nvSpPr>
        <p:spPr>
          <a:xfrm>
            <a:off x="8688926" y="5057678"/>
            <a:ext cx="122060" cy="12206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楕円 80">
            <a:extLst>
              <a:ext uri="{FF2B5EF4-FFF2-40B4-BE49-F238E27FC236}">
                <a16:creationId xmlns:a16="http://schemas.microsoft.com/office/drawing/2014/main" id="{74DAD6DB-C281-9837-2660-9E78A88BC160}"/>
              </a:ext>
            </a:extLst>
          </p:cNvPr>
          <p:cNvSpPr/>
          <p:nvPr/>
        </p:nvSpPr>
        <p:spPr>
          <a:xfrm>
            <a:off x="9031684" y="5057678"/>
            <a:ext cx="122060" cy="12206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楕円 81">
            <a:extLst>
              <a:ext uri="{FF2B5EF4-FFF2-40B4-BE49-F238E27FC236}">
                <a16:creationId xmlns:a16="http://schemas.microsoft.com/office/drawing/2014/main" id="{DBC54D31-6829-C036-579D-0D928C583BD5}"/>
              </a:ext>
            </a:extLst>
          </p:cNvPr>
          <p:cNvSpPr/>
          <p:nvPr/>
        </p:nvSpPr>
        <p:spPr>
          <a:xfrm>
            <a:off x="9217251" y="5057678"/>
            <a:ext cx="122060" cy="122060"/>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83" name="矢印: 右 82">
            <a:extLst>
              <a:ext uri="{FF2B5EF4-FFF2-40B4-BE49-F238E27FC236}">
                <a16:creationId xmlns:a16="http://schemas.microsoft.com/office/drawing/2014/main" id="{7E6888BF-917C-E26B-DA8C-699B248202FC}"/>
              </a:ext>
            </a:extLst>
          </p:cNvPr>
          <p:cNvSpPr/>
          <p:nvPr/>
        </p:nvSpPr>
        <p:spPr>
          <a:xfrm>
            <a:off x="8560722" y="4548726"/>
            <a:ext cx="959270" cy="363682"/>
          </a:xfrm>
          <a:prstGeom prst="rightArrow">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p>
        </p:txBody>
      </p:sp>
      <p:sp>
        <p:nvSpPr>
          <p:cNvPr id="84" name="テキスト ボックス 83">
            <a:extLst>
              <a:ext uri="{FF2B5EF4-FFF2-40B4-BE49-F238E27FC236}">
                <a16:creationId xmlns:a16="http://schemas.microsoft.com/office/drawing/2014/main" id="{013EB9E1-9F7A-B5A2-C1A0-E4DB75171F0B}"/>
              </a:ext>
            </a:extLst>
          </p:cNvPr>
          <p:cNvSpPr txBox="1"/>
          <p:nvPr/>
        </p:nvSpPr>
        <p:spPr>
          <a:xfrm rot="16200000">
            <a:off x="716113" y="4453289"/>
            <a:ext cx="1567434" cy="369332"/>
          </a:xfrm>
          <a:prstGeom prst="rect">
            <a:avLst/>
          </a:prstGeom>
          <a:noFill/>
        </p:spPr>
        <p:txBody>
          <a:bodyPr wrap="square" rtlCol="0">
            <a:spAutoFit/>
          </a:bodyPr>
          <a:lstStyle/>
          <a:p>
            <a:r>
              <a:rPr kumimoji="1" lang="en-US" altLang="ja-JP" dirty="0"/>
              <a:t>Potential</a:t>
            </a:r>
            <a:endParaRPr kumimoji="1" lang="ja-JP" altLang="en-US" dirty="0"/>
          </a:p>
        </p:txBody>
      </p:sp>
      <p:cxnSp>
        <p:nvCxnSpPr>
          <p:cNvPr id="87" name="直線矢印コネクタ 86">
            <a:extLst>
              <a:ext uri="{FF2B5EF4-FFF2-40B4-BE49-F238E27FC236}">
                <a16:creationId xmlns:a16="http://schemas.microsoft.com/office/drawing/2014/main" id="{FB57EBA6-2BF9-0853-0124-35FFDB86260B}"/>
              </a:ext>
            </a:extLst>
          </p:cNvPr>
          <p:cNvCxnSpPr>
            <a:cxnSpLocks/>
          </p:cNvCxnSpPr>
          <p:nvPr/>
        </p:nvCxnSpPr>
        <p:spPr>
          <a:xfrm>
            <a:off x="6632670" y="5604482"/>
            <a:ext cx="3892187" cy="0"/>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6" name="テキスト ボックス 5">
            <a:extLst>
              <a:ext uri="{FF2B5EF4-FFF2-40B4-BE49-F238E27FC236}">
                <a16:creationId xmlns:a16="http://schemas.microsoft.com/office/drawing/2014/main" id="{6161D541-CCBB-077B-24F6-8852CFDCF620}"/>
              </a:ext>
            </a:extLst>
          </p:cNvPr>
          <p:cNvSpPr txBox="1"/>
          <p:nvPr/>
        </p:nvSpPr>
        <p:spPr>
          <a:xfrm>
            <a:off x="6906454" y="2186246"/>
            <a:ext cx="5176057" cy="1202573"/>
          </a:xfrm>
          <a:prstGeom prst="rect">
            <a:avLst/>
          </a:prstGeom>
          <a:noFill/>
        </p:spPr>
        <p:txBody>
          <a:bodyPr wrap="square">
            <a:spAutoFit/>
          </a:bodyPr>
          <a:lstStyle/>
          <a:p>
            <a:pPr marL="742950" lvl="1" indent="-285750">
              <a:lnSpc>
                <a:spcPts val="3000"/>
              </a:lnSpc>
              <a:buFont typeface="Arial" panose="020B0604020202020204" pitchFamily="34" charset="0"/>
              <a:buChar char="•"/>
            </a:pPr>
            <a:r>
              <a:rPr kumimoji="1" lang="en-US" altLang="ja-JP" sz="2000" dirty="0"/>
              <a:t>Application for quantum techniques </a:t>
            </a:r>
            <a:br>
              <a:rPr kumimoji="1" lang="en-US" altLang="ja-JP" sz="2000" dirty="0"/>
            </a:br>
            <a:r>
              <a:rPr kumimoji="1" lang="en-US" altLang="ja-JP" sz="2000" dirty="0"/>
              <a:t>(cf. diamond NV centers)</a:t>
            </a:r>
          </a:p>
          <a:p>
            <a:pPr marL="742950" lvl="1" indent="-285750">
              <a:lnSpc>
                <a:spcPts val="3000"/>
              </a:lnSpc>
              <a:buFont typeface="Arial" panose="020B0604020202020204" pitchFamily="34" charset="0"/>
              <a:buChar char="•"/>
            </a:pPr>
            <a:r>
              <a:rPr lang="en-US" altLang="ja-JP" sz="2000" dirty="0"/>
              <a:t>Easy to introduce</a:t>
            </a:r>
            <a:endParaRPr lang="en-US" altLang="ja-JP" sz="1000" dirty="0"/>
          </a:p>
        </p:txBody>
      </p:sp>
      <p:sp>
        <p:nvSpPr>
          <p:cNvPr id="7" name="テキスト ボックス 6">
            <a:extLst>
              <a:ext uri="{FF2B5EF4-FFF2-40B4-BE49-F238E27FC236}">
                <a16:creationId xmlns:a16="http://schemas.microsoft.com/office/drawing/2014/main" id="{7ED2B97B-0C2D-B413-F7D7-C6727274DDA6}"/>
              </a:ext>
            </a:extLst>
          </p:cNvPr>
          <p:cNvSpPr txBox="1"/>
          <p:nvPr/>
        </p:nvSpPr>
        <p:spPr>
          <a:xfrm>
            <a:off x="2477423" y="4259022"/>
            <a:ext cx="1168400" cy="338554"/>
          </a:xfrm>
          <a:prstGeom prst="rect">
            <a:avLst/>
          </a:prstGeom>
          <a:noFill/>
        </p:spPr>
        <p:txBody>
          <a:bodyPr wrap="square" rtlCol="0">
            <a:spAutoFit/>
          </a:bodyPr>
          <a:lstStyle/>
          <a:p>
            <a:r>
              <a:rPr lang="en-US" altLang="ja-JP" sz="1600" dirty="0"/>
              <a:t>Ca</a:t>
            </a:r>
            <a:r>
              <a:rPr lang="en-US" altLang="ja-JP" sz="1600" baseline="30000" dirty="0"/>
              <a:t>+</a:t>
            </a:r>
            <a:r>
              <a:rPr lang="en-US" altLang="ja-JP" sz="1600" dirty="0"/>
              <a:t> ions</a:t>
            </a:r>
            <a:endParaRPr kumimoji="1" lang="ja-JP" altLang="en-US" sz="1600" dirty="0"/>
          </a:p>
        </p:txBody>
      </p:sp>
      <p:sp>
        <p:nvSpPr>
          <p:cNvPr id="9" name="テキスト ボックス 8">
            <a:extLst>
              <a:ext uri="{FF2B5EF4-FFF2-40B4-BE49-F238E27FC236}">
                <a16:creationId xmlns:a16="http://schemas.microsoft.com/office/drawing/2014/main" id="{108A69E0-8FB3-4382-29B5-3659FCB75B79}"/>
              </a:ext>
            </a:extLst>
          </p:cNvPr>
          <p:cNvSpPr txBox="1"/>
          <p:nvPr/>
        </p:nvSpPr>
        <p:spPr>
          <a:xfrm>
            <a:off x="3526150" y="4259022"/>
            <a:ext cx="1168400" cy="338554"/>
          </a:xfrm>
          <a:prstGeom prst="rect">
            <a:avLst/>
          </a:prstGeom>
          <a:noFill/>
        </p:spPr>
        <p:txBody>
          <a:bodyPr wrap="square" rtlCol="0">
            <a:spAutoFit/>
          </a:bodyPr>
          <a:lstStyle/>
          <a:p>
            <a:r>
              <a:rPr lang="en-US" altLang="ja-JP" sz="1600" dirty="0"/>
              <a:t>N</a:t>
            </a:r>
            <a:r>
              <a:rPr lang="en-US" altLang="ja-JP" sz="1600" baseline="-25000" dirty="0"/>
              <a:t>2</a:t>
            </a:r>
            <a:r>
              <a:rPr lang="en-US" altLang="ja-JP" sz="1600" baseline="30000" dirty="0"/>
              <a:t>+</a:t>
            </a:r>
            <a:r>
              <a:rPr lang="en-US" altLang="ja-JP" sz="1600" dirty="0"/>
              <a:t> ion</a:t>
            </a:r>
            <a:endParaRPr kumimoji="1" lang="ja-JP" altLang="en-US" sz="1600" dirty="0"/>
          </a:p>
        </p:txBody>
      </p:sp>
      <p:cxnSp>
        <p:nvCxnSpPr>
          <p:cNvPr id="11" name="直線コネクタ 10">
            <a:extLst>
              <a:ext uri="{FF2B5EF4-FFF2-40B4-BE49-F238E27FC236}">
                <a16:creationId xmlns:a16="http://schemas.microsoft.com/office/drawing/2014/main" id="{BF980762-343A-E255-C9EB-5CAEE2CB9C12}"/>
              </a:ext>
            </a:extLst>
          </p:cNvPr>
          <p:cNvCxnSpPr>
            <a:cxnSpLocks/>
          </p:cNvCxnSpPr>
          <p:nvPr/>
        </p:nvCxnSpPr>
        <p:spPr>
          <a:xfrm flipH="1">
            <a:off x="3694097" y="4632934"/>
            <a:ext cx="111719" cy="389386"/>
          </a:xfrm>
          <a:prstGeom prst="line">
            <a:avLst/>
          </a:prstGeom>
        </p:spPr>
        <p:style>
          <a:lnRef idx="2">
            <a:schemeClr val="accent6"/>
          </a:lnRef>
          <a:fillRef idx="0">
            <a:schemeClr val="accent6"/>
          </a:fillRef>
          <a:effectRef idx="1">
            <a:schemeClr val="accent6"/>
          </a:effectRef>
          <a:fontRef idx="minor">
            <a:schemeClr val="tx1"/>
          </a:fontRef>
        </p:style>
      </p:cxnSp>
      <p:cxnSp>
        <p:nvCxnSpPr>
          <p:cNvPr id="19" name="直線コネクタ 18">
            <a:extLst>
              <a:ext uri="{FF2B5EF4-FFF2-40B4-BE49-F238E27FC236}">
                <a16:creationId xmlns:a16="http://schemas.microsoft.com/office/drawing/2014/main" id="{F2F1052F-1532-AD00-CA3A-53DB05173393}"/>
              </a:ext>
            </a:extLst>
          </p:cNvPr>
          <p:cNvCxnSpPr>
            <a:cxnSpLocks/>
          </p:cNvCxnSpPr>
          <p:nvPr/>
        </p:nvCxnSpPr>
        <p:spPr>
          <a:xfrm>
            <a:off x="3158645" y="4597576"/>
            <a:ext cx="111719" cy="389386"/>
          </a:xfrm>
          <a:prstGeom prst="line">
            <a:avLst/>
          </a:prstGeom>
          <a:ln>
            <a:solidFill>
              <a:srgbClr val="FF0000"/>
            </a:solidFill>
          </a:ln>
        </p:spPr>
        <p:style>
          <a:lnRef idx="2">
            <a:schemeClr val="accent6"/>
          </a:lnRef>
          <a:fillRef idx="0">
            <a:schemeClr val="accent6"/>
          </a:fillRef>
          <a:effectRef idx="1">
            <a:schemeClr val="accent6"/>
          </a:effectRef>
          <a:fontRef idx="minor">
            <a:schemeClr val="tx1"/>
          </a:fontRef>
        </p:style>
      </p:cxnSp>
      <p:sp>
        <p:nvSpPr>
          <p:cNvPr id="5" name="矢印: 下 4">
            <a:extLst>
              <a:ext uri="{FF2B5EF4-FFF2-40B4-BE49-F238E27FC236}">
                <a16:creationId xmlns:a16="http://schemas.microsoft.com/office/drawing/2014/main" id="{C04E8EEA-49DA-E654-24EC-FD94685004D8}"/>
              </a:ext>
            </a:extLst>
          </p:cNvPr>
          <p:cNvSpPr/>
          <p:nvPr/>
        </p:nvSpPr>
        <p:spPr>
          <a:xfrm>
            <a:off x="4093297" y="4986962"/>
            <a:ext cx="272503" cy="507377"/>
          </a:xfrm>
          <a:prstGeom prst="downArrow">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dirty="0"/>
          </a:p>
        </p:txBody>
      </p:sp>
      <p:sp>
        <p:nvSpPr>
          <p:cNvPr id="18" name="テキスト ボックス 17">
            <a:extLst>
              <a:ext uri="{FF2B5EF4-FFF2-40B4-BE49-F238E27FC236}">
                <a16:creationId xmlns:a16="http://schemas.microsoft.com/office/drawing/2014/main" id="{D9EA53BA-30EE-012A-F4C9-4AA5266CE856}"/>
              </a:ext>
            </a:extLst>
          </p:cNvPr>
          <p:cNvSpPr txBox="1"/>
          <p:nvPr/>
        </p:nvSpPr>
        <p:spPr>
          <a:xfrm>
            <a:off x="231786" y="5906844"/>
            <a:ext cx="11960214" cy="438966"/>
          </a:xfrm>
          <a:prstGeom prst="rect">
            <a:avLst/>
          </a:prstGeom>
          <a:noFill/>
        </p:spPr>
        <p:txBody>
          <a:bodyPr wrap="square">
            <a:spAutoFit/>
          </a:bodyPr>
          <a:lstStyle/>
          <a:p>
            <a:pPr>
              <a:lnSpc>
                <a:spcPts val="3000"/>
              </a:lnSpc>
            </a:pPr>
            <a:r>
              <a:rPr lang="en-US" altLang="ja-JP" sz="2000" dirty="0"/>
              <a:t>A previous study</a:t>
            </a:r>
            <a:r>
              <a:rPr kumimoji="1" lang="en-US" altLang="ja-JP" sz="1400" b="0" i="0" u="none" strike="noStrike" kern="1200" cap="none" spc="0" normalizeH="0" baseline="0" noProof="0" dirty="0">
                <a:ln>
                  <a:noFill/>
                </a:ln>
                <a:solidFill>
                  <a:srgbClr val="000000"/>
                </a:solidFill>
                <a:effectLst/>
                <a:uLnTx/>
                <a:uFillTx/>
                <a:latin typeface="Times New Roman" panose="02020603050405020304" pitchFamily="18" charset="0"/>
                <a:ea typeface="游ゴシック Medium"/>
                <a:cs typeface="Times New Roman" panose="02020603050405020304" pitchFamily="18" charset="0"/>
              </a:rPr>
              <a:t>[1]</a:t>
            </a:r>
            <a:r>
              <a:rPr lang="en-US" altLang="ja-JP" sz="2000" dirty="0"/>
              <a:t> has successfully extracted sympathetically cooled nitrogen ions using this method.</a:t>
            </a:r>
          </a:p>
        </p:txBody>
      </p:sp>
    </p:spTree>
    <p:extLst>
      <p:ext uri="{BB962C8B-B14F-4D97-AF65-F5344CB8AC3E}">
        <p14:creationId xmlns:p14="http://schemas.microsoft.com/office/powerpoint/2010/main" val="1565732549"/>
      </p:ext>
    </p:extLst>
  </p:cSld>
  <p:clrMapOvr>
    <a:masterClrMapping/>
  </p:clrMapOvr>
</p:sld>
</file>

<file path=ppt/theme/theme1.xml><?xml version="1.0" encoding="utf-8"?>
<a:theme xmlns:a="http://schemas.openxmlformats.org/drawingml/2006/main" name="template">
  <a:themeElements>
    <a:clrScheme name="ユーザー定義 1">
      <a:dk1>
        <a:srgbClr val="000000"/>
      </a:dk1>
      <a:lt1>
        <a:sysClr val="window" lastClr="FFFFFF"/>
      </a:lt1>
      <a:dk2>
        <a:srgbClr val="637052"/>
      </a:dk2>
      <a:lt2>
        <a:srgbClr val="CCDDEA"/>
      </a:lt2>
      <a:accent1>
        <a:srgbClr val="091B6C"/>
      </a:accent1>
      <a:accent2>
        <a:srgbClr val="E9678D"/>
      </a:accent2>
      <a:accent3>
        <a:srgbClr val="B81A1B"/>
      </a:accent3>
      <a:accent4>
        <a:srgbClr val="6D3590"/>
      </a:accent4>
      <a:accent5>
        <a:srgbClr val="69A9B3"/>
      </a:accent5>
      <a:accent6>
        <a:srgbClr val="2278C1"/>
      </a:accent6>
      <a:hlink>
        <a:srgbClr val="2998E3"/>
      </a:hlink>
      <a:folHlink>
        <a:srgbClr val="8C8C8C"/>
      </a:folHlink>
    </a:clrScheme>
    <a:fontScheme name="template20211016">
      <a:majorFont>
        <a:latin typeface="Segoe UI Light"/>
        <a:ea typeface="游ゴシック Light"/>
        <a:cs typeface=""/>
      </a:majorFont>
      <a:minorFont>
        <a:latin typeface="Segoe UI"/>
        <a:ea typeface="游ゴシック Medium"/>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5" id="{026FF8D9-0CF1-4EC5-B842-D85CDEB99AFA}" vid="{8C0918D6-9670-4A45-B1E9-D16FDF044AD3}"/>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template_wide</Template>
  <TotalTime>6397</TotalTime>
  <Words>1636</Words>
  <Application>Microsoft Office PowerPoint</Application>
  <PresentationFormat>ワイド画面</PresentationFormat>
  <Paragraphs>387</Paragraphs>
  <Slides>28</Slides>
  <Notes>26</Notes>
  <HiddenSlides>0</HiddenSlides>
  <MMClips>1</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28</vt:i4>
      </vt:variant>
    </vt:vector>
  </HeadingPairs>
  <TitlesOfParts>
    <vt:vector size="37" baseType="lpstr">
      <vt:lpstr>BIZ UDゴシック</vt:lpstr>
      <vt:lpstr>游ゴシック</vt:lpstr>
      <vt:lpstr>Arial</vt:lpstr>
      <vt:lpstr>Cambria Math</vt:lpstr>
      <vt:lpstr>Segoe UI</vt:lpstr>
      <vt:lpstr>Segoe UI Light</vt:lpstr>
      <vt:lpstr>Times New Roman</vt:lpstr>
      <vt:lpstr>Wingdings</vt:lpstr>
      <vt:lpstr>template</vt:lpstr>
      <vt:lpstr>Ion machine gun experiment  at Hiroshima University</vt:lpstr>
      <vt:lpstr>Outline</vt:lpstr>
      <vt:lpstr>Introduction What is the “Ion Machine gun?”</vt:lpstr>
      <vt:lpstr>Microbeams</vt:lpstr>
      <vt:lpstr>Coulomb crystal</vt:lpstr>
      <vt:lpstr>Nanobeam generation</vt:lpstr>
      <vt:lpstr>New approach for nanobeam generation</vt:lpstr>
      <vt:lpstr>How to generate a low emittance beam</vt:lpstr>
      <vt:lpstr>For the precise extraction of a nitrogen ion</vt:lpstr>
      <vt:lpstr>Problems for the fast extraction scheme</vt:lpstr>
      <vt:lpstr>To put a nitrogen ion at the head of a crystal</vt:lpstr>
      <vt:lpstr>Slow extraction scheme</vt:lpstr>
      <vt:lpstr>Numerical Simulation</vt:lpstr>
      <vt:lpstr>Numerical simulation</vt:lpstr>
      <vt:lpstr>Results of the single ion extraction simulation</vt:lpstr>
      <vt:lpstr>Experiment</vt:lpstr>
      <vt:lpstr>Overview of experimental system</vt:lpstr>
      <vt:lpstr>Inside the chamber</vt:lpstr>
      <vt:lpstr>Formation of a Ca-N2 Coulomb crystal</vt:lpstr>
      <vt:lpstr>Process of two-component crystal formation</vt:lpstr>
      <vt:lpstr>Comparison with simulation</vt:lpstr>
      <vt:lpstr>Slow extraction experiment of a shell Coulomb crystal</vt:lpstr>
      <vt:lpstr>Estimation of the number of ions in a shell crystal</vt:lpstr>
      <vt:lpstr>Partial extraction of a shell crystal</vt:lpstr>
      <vt:lpstr>Control of the number of extracted ions</vt:lpstr>
      <vt:lpstr>(Preliminary)</vt:lpstr>
      <vt:lpstr>(Preliminary)</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 M.</dc:creator>
  <cp:lastModifiedBy>K. M.</cp:lastModifiedBy>
  <cp:revision>134</cp:revision>
  <cp:lastPrinted>2025-10-24T10:12:10Z</cp:lastPrinted>
  <dcterms:created xsi:type="dcterms:W3CDTF">2025-09-29T06:04:00Z</dcterms:created>
  <dcterms:modified xsi:type="dcterms:W3CDTF">2025-10-29T03:06:27Z</dcterms:modified>
</cp:coreProperties>
</file>