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6"/>
  </p:notesMasterIdLst>
  <p:sldIdLst>
    <p:sldId id="256" r:id="rId2"/>
    <p:sldId id="259" r:id="rId3"/>
    <p:sldId id="5761" r:id="rId4"/>
    <p:sldId id="2329" r:id="rId5"/>
    <p:sldId id="5756" r:id="rId6"/>
    <p:sldId id="2331" r:id="rId7"/>
    <p:sldId id="2346" r:id="rId8"/>
    <p:sldId id="5757" r:id="rId9"/>
    <p:sldId id="5762" r:id="rId10"/>
    <p:sldId id="2345" r:id="rId11"/>
    <p:sldId id="2347" r:id="rId12"/>
    <p:sldId id="2348" r:id="rId13"/>
    <p:sldId id="2332" r:id="rId14"/>
    <p:sldId id="2334" r:id="rId15"/>
    <p:sldId id="2335" r:id="rId16"/>
    <p:sldId id="5763" r:id="rId17"/>
    <p:sldId id="2315" r:id="rId18"/>
    <p:sldId id="4417" r:id="rId19"/>
    <p:sldId id="5760" r:id="rId20"/>
    <p:sldId id="349" r:id="rId21"/>
    <p:sldId id="5764" r:id="rId22"/>
    <p:sldId id="5765" r:id="rId23"/>
    <p:sldId id="5766" r:id="rId24"/>
    <p:sldId id="5758" r:id="rId2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4" autoAdjust="0"/>
    <p:restoredTop sz="94694"/>
  </p:normalViewPr>
  <p:slideViewPr>
    <p:cSldViewPr snapToGrid="0" snapToObjects="1">
      <p:cViewPr varScale="1">
        <p:scale>
          <a:sx n="161" d="100"/>
          <a:sy n="161" d="100"/>
        </p:scale>
        <p:origin x="156" y="1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2E36F475-F7F5-6C41-B37C-656C49194CAF}" type="datetimeFigureOut">
              <a:rPr lang="en-US" smtClean="0"/>
              <a:t>10/24/2025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81660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066097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5C55-6D95-A6C3-C062-D51BF2BD43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403941-4E28-097E-1E8F-ABC06DDD78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4EBE944-B63F-9F58-4230-26D76D02ABE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6B81094-A577-86C5-F261-343602A88F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29B7A0-835D-89CB-CFB4-365E42EFBF3B}"/>
              </a:ext>
            </a:extLst>
          </p:cNvPr>
          <p:cNvSpPr>
            <a:spLocks noGrp="1"/>
          </p:cNvSpPr>
          <p:nvPr>
            <p:ph type="sldNum" sz="quarter" idx="12"/>
          </p:nvPr>
        </p:nvSpPr>
        <p:spPr/>
        <p:txBody>
          <a:bodyPr/>
          <a:lstStyle/>
          <a:p>
            <a:fld id="{B7895E4B-886C-4893-80BC-D4CB234AD6B8}" type="slidenum">
              <a:rPr lang="en-US" smtClean="0"/>
              <a:t>‹#›</a:t>
            </a:fld>
            <a:endParaRPr lang="en-US"/>
          </a:p>
        </p:txBody>
      </p:sp>
    </p:spTree>
    <p:extLst>
      <p:ext uri="{BB962C8B-B14F-4D97-AF65-F5344CB8AC3E}">
        <p14:creationId xmlns:p14="http://schemas.microsoft.com/office/powerpoint/2010/main" val="722825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79456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630614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3359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91252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60339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1191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hyperlink" Target="https://technotes.bnl.gov/PDF?publicationId=225896" TargetMode="External"/><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7.png"/><Relationship Id="rId4" Type="http://schemas.openxmlformats.org/officeDocument/2006/relationships/image" Target="../media/image36.gif"/></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290.png"/></Relationships>
</file>

<file path=ppt/slides/_rels/slide15.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360.png"/><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380.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4" Type="http://schemas.openxmlformats.org/officeDocument/2006/relationships/image" Target="../media/image61.png"/></Relationships>
</file>

<file path=ppt/slides/_rels/slide2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432849" y="1070269"/>
            <a:ext cx="9730748" cy="2335078"/>
          </a:xfrm>
        </p:spPr>
        <p:txBody>
          <a:bodyPr>
            <a:normAutofit fontScale="90000"/>
          </a:bodyPr>
          <a:lstStyle/>
          <a:p>
            <a:r>
              <a:rPr lang="en-US" dirty="0"/>
              <a:t>Development of Storage Ring Electron Cooler for High Energy Applications</a:t>
            </a:r>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a:xfrm>
            <a:off x="604008" y="6098929"/>
            <a:ext cx="10334625" cy="564525"/>
          </a:xfrm>
        </p:spPr>
        <p:txBody>
          <a:bodyPr/>
          <a:lstStyle/>
          <a:p>
            <a:r>
              <a:rPr lang="en-US" dirty="0"/>
              <a:t>October 26-31, 2025</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558274" y="3501204"/>
            <a:ext cx="11095378" cy="2285007"/>
          </a:xfrm>
        </p:spPr>
        <p:txBody>
          <a:bodyPr/>
          <a:lstStyle/>
          <a:p>
            <a:r>
              <a:rPr lang="en-US" sz="2800" dirty="0"/>
              <a:t>Sergei Seletskiy </a:t>
            </a:r>
          </a:p>
          <a:p>
            <a:r>
              <a:rPr lang="en-US" sz="2800" dirty="0"/>
              <a:t>J. Kewisch, J. Unger, A. Fedotov, G. Hoffstaetter, Y. Jing, D. Kayran</a:t>
            </a:r>
          </a:p>
          <a:p>
            <a:endParaRPr lang="en-US" sz="2800" b="1" dirty="0"/>
          </a:p>
          <a:p>
            <a:r>
              <a:rPr lang="en-US" sz="2800" b="1" dirty="0"/>
              <a:t>COOL'25 - the 15th International Workshop on Beam Cooling and Related Topics</a:t>
            </a: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of a function&#10;&#10;Description automatically generated">
            <a:extLst>
              <a:ext uri="{FF2B5EF4-FFF2-40B4-BE49-F238E27FC236}">
                <a16:creationId xmlns:a16="http://schemas.microsoft.com/office/drawing/2014/main" id="{F95378A7-F6F4-90F9-3C19-2F605228CB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4243" y="4449374"/>
            <a:ext cx="3565865" cy="2377244"/>
          </a:xfrm>
          <a:prstGeom prst="rect">
            <a:avLst/>
          </a:prstGeom>
        </p:spPr>
      </p:pic>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1C5F70B5-2DB8-E406-6BDD-DCF7DCBC57F4}"/>
                  </a:ext>
                </a:extLst>
              </p:cNvPr>
              <p:cNvSpPr txBox="1"/>
              <p:nvPr/>
            </p:nvSpPr>
            <p:spPr>
              <a:xfrm>
                <a:off x="370937" y="4739419"/>
                <a:ext cx="7107706" cy="1991764"/>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srgbClr val="0000FF"/>
                    </a:solidFill>
                  </a:rPr>
                  <a:t>For optimized lattice we achieved: </a:t>
                </a:r>
              </a:p>
              <a:p>
                <a:r>
                  <a:rPr lang="en-US" sz="2000" dirty="0"/>
                  <a:t>       </a:t>
                </a:r>
                <a14:m>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𝑁</m:t>
                        </m:r>
                      </m:e>
                      <m:sub>
                        <m:r>
                          <a:rPr lang="en-US" sz="2000" i="1">
                            <a:latin typeface="Cambria Math" panose="02040503050406030204" pitchFamily="18" charset="0"/>
                          </a:rPr>
                          <m:t>𝑒</m:t>
                        </m:r>
                      </m:sub>
                    </m:sSub>
                    <m:r>
                      <a:rPr lang="en-US" sz="2000" i="1">
                        <a:latin typeface="Cambria Math" panose="02040503050406030204" pitchFamily="18" charset="0"/>
                      </a:rPr>
                      <m:t>=1.3⋅</m:t>
                    </m:r>
                    <m:sSup>
                      <m:sSupPr>
                        <m:ctrlPr>
                          <a:rPr lang="en-US" sz="2000" i="1">
                            <a:latin typeface="Cambria Math" panose="02040503050406030204" pitchFamily="18" charset="0"/>
                          </a:rPr>
                        </m:ctrlPr>
                      </m:sSupPr>
                      <m:e>
                        <m:r>
                          <a:rPr lang="en-US" sz="2000" i="1">
                            <a:latin typeface="Cambria Math" panose="02040503050406030204" pitchFamily="18" charset="0"/>
                          </a:rPr>
                          <m:t>10</m:t>
                        </m:r>
                      </m:e>
                      <m:sup>
                        <m:r>
                          <a:rPr lang="en-US" sz="2000" i="1">
                            <a:latin typeface="Cambria Math" panose="02040503050406030204" pitchFamily="18" charset="0"/>
                          </a:rPr>
                          <m:t>11</m:t>
                        </m:r>
                      </m:sup>
                    </m:sSup>
                    <m:r>
                      <a:rPr lang="en-US" sz="2000" i="1">
                        <a:latin typeface="Cambria Math" panose="02040503050406030204" pitchFamily="18" charset="0"/>
                      </a:rPr>
                      <m:t> </m:t>
                    </m:r>
                    <m:d>
                      <m:dPr>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panose="02040503050406030204" pitchFamily="18" charset="0"/>
                              </a:rPr>
                              <m:t>𝑄</m:t>
                            </m:r>
                          </m:e>
                          <m:sub>
                            <m:r>
                              <a:rPr lang="en-US" sz="2000" i="1">
                                <a:latin typeface="Cambria Math" panose="02040503050406030204" pitchFamily="18" charset="0"/>
                              </a:rPr>
                              <m:t>𝑒</m:t>
                            </m:r>
                          </m:sub>
                        </m:sSub>
                        <m:r>
                          <a:rPr lang="en-US" sz="2000" i="1">
                            <a:latin typeface="Cambria Math" panose="02040503050406030204" pitchFamily="18" charset="0"/>
                          </a:rPr>
                          <m:t>=21 </m:t>
                        </m:r>
                        <m:r>
                          <a:rPr lang="en-US" sz="2000" i="1">
                            <a:latin typeface="Cambria Math" panose="02040503050406030204" pitchFamily="18" charset="0"/>
                          </a:rPr>
                          <m:t>𝑛𝐶</m:t>
                        </m:r>
                      </m:e>
                    </m:d>
                  </m:oMath>
                </a14:m>
                <a:r>
                  <a:rPr lang="en-US" sz="2000" dirty="0"/>
                  <a:t> </a:t>
                </a:r>
              </a:p>
              <a:p>
                <a:pPr lvl="1"/>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𝜀</m:t>
                        </m:r>
                      </m:e>
                      <m:sub>
                        <m:r>
                          <a:rPr lang="en-US" sz="2000" b="0" i="1" smtClean="0">
                            <a:latin typeface="Cambria Math" panose="02040503050406030204" pitchFamily="18" charset="0"/>
                          </a:rPr>
                          <m:t>𝑥𝑒</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𝜀</m:t>
                        </m:r>
                      </m:e>
                      <m:sub>
                        <m:r>
                          <a:rPr lang="en-US" sz="2000" b="0" i="1" smtClean="0">
                            <a:latin typeface="Cambria Math" panose="02040503050406030204" pitchFamily="18" charset="0"/>
                          </a:rPr>
                          <m:t>𝑦𝑒</m:t>
                        </m:r>
                      </m:sub>
                    </m:sSub>
                    <m:r>
                      <a:rPr lang="en-US" sz="2000" b="0" i="1" smtClean="0">
                        <a:latin typeface="Cambria Math" panose="02040503050406030204" pitchFamily="18" charset="0"/>
                      </a:rPr>
                      <m:t>=7.8 </m:t>
                    </m:r>
                    <m:r>
                      <a:rPr lang="en-US" sz="2000" b="0" i="1" smtClean="0">
                        <a:latin typeface="Cambria Math" panose="02040503050406030204" pitchFamily="18" charset="0"/>
                      </a:rPr>
                      <m:t>𝑛𝑚</m:t>
                    </m:r>
                  </m:oMath>
                </a14:m>
                <a:r>
                  <a:rPr lang="en-US" sz="2000" b="0" dirty="0"/>
                  <a:t> </a:t>
                </a:r>
              </a:p>
              <a:p>
                <a:pPr lvl="1"/>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𝜎</m:t>
                        </m:r>
                      </m:e>
                      <m:sub>
                        <m:r>
                          <a:rPr lang="en-US" sz="2000" b="0" i="1" smtClean="0">
                            <a:latin typeface="Cambria Math" panose="02040503050406030204" pitchFamily="18" charset="0"/>
                          </a:rPr>
                          <m:t>𝑝𝑒</m:t>
                        </m:r>
                      </m:sub>
                    </m:sSub>
                    <m:r>
                      <a:rPr lang="en-US" sz="2000" b="0" i="1" smtClean="0">
                        <a:latin typeface="Cambria Math" panose="02040503050406030204" pitchFamily="18" charset="0"/>
                      </a:rPr>
                      <m:t>=9.</m:t>
                    </m:r>
                    <m:r>
                      <a:rPr lang="en-US" sz="2000" b="0" i="1" smtClean="0">
                        <a:latin typeface="Cambria Math" panose="02040503050406030204" pitchFamily="18" charset="0"/>
                      </a:rPr>
                      <m:t>8</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−4</m:t>
                        </m:r>
                      </m:sup>
                    </m:sSup>
                  </m:oMath>
                </a14:m>
                <a:r>
                  <a:rPr lang="en-US" sz="2000" b="0" i="1" dirty="0">
                    <a:latin typeface="Cambria Math" panose="02040503050406030204" pitchFamily="18" charset="0"/>
                  </a:rPr>
                  <a:t> </a:t>
                </a:r>
              </a:p>
              <a:p>
                <a:pPr lvl="1"/>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𝐹𝑊𝐻𝑀</m:t>
                        </m:r>
                      </m:sub>
                    </m:sSub>
                    <m:r>
                      <a:rPr lang="en-US" sz="2000" b="0" i="1" smtClean="0">
                        <a:latin typeface="Cambria Math" panose="02040503050406030204" pitchFamily="18" charset="0"/>
                      </a:rPr>
                      <m:t>=34 </m:t>
                    </m:r>
                    <m:r>
                      <a:rPr lang="en-US" sz="2000" b="0" i="1" smtClean="0">
                        <a:latin typeface="Cambria Math" panose="02040503050406030204" pitchFamily="18" charset="0"/>
                      </a:rPr>
                      <m:t>𝑐𝑚</m:t>
                    </m:r>
                  </m:oMath>
                </a14:m>
                <a:r>
                  <a:rPr lang="en-US" sz="2000" dirty="0"/>
                  <a:t> (double-RF </a:t>
                </a:r>
                <a:r>
                  <a:rPr lang="en-US" sz="2000" dirty="0">
                    <a:sym typeface="Wingdings" panose="05000000000000000000" pitchFamily="2" charset="2"/>
                  </a:rPr>
                  <a:t> </a:t>
                </a:r>
                <a:r>
                  <a:rPr lang="en-US" sz="2000" dirty="0"/>
                  <a:t>flat-top e-bunch, which helps to limit the space charge)</a:t>
                </a:r>
              </a:p>
            </p:txBody>
          </p:sp>
        </mc:Choice>
        <mc:Fallback>
          <p:sp>
            <p:nvSpPr>
              <p:cNvPr id="12" name="TextBox 11">
                <a:extLst>
                  <a:ext uri="{FF2B5EF4-FFF2-40B4-BE49-F238E27FC236}">
                    <a16:creationId xmlns:a16="http://schemas.microsoft.com/office/drawing/2014/main" id="{1C5F70B5-2DB8-E406-6BDD-DCF7DCBC57F4}"/>
                  </a:ext>
                </a:extLst>
              </p:cNvPr>
              <p:cNvSpPr txBox="1">
                <a:spLocks noRot="1" noChangeAspect="1" noMove="1" noResize="1" noEditPoints="1" noAdjustHandles="1" noChangeArrowheads="1" noChangeShapeType="1" noTextEdit="1"/>
              </p:cNvSpPr>
              <p:nvPr/>
            </p:nvSpPr>
            <p:spPr>
              <a:xfrm>
                <a:off x="370937" y="4739419"/>
                <a:ext cx="7107706" cy="1991764"/>
              </a:xfrm>
              <a:prstGeom prst="rect">
                <a:avLst/>
              </a:prstGeom>
              <a:blipFill>
                <a:blip r:embed="rId3"/>
                <a:stretch>
                  <a:fillRect l="-772" t="-1223" b="-4587"/>
                </a:stretch>
              </a:blipFill>
            </p:spPr>
            <p:txBody>
              <a:bodyPr/>
              <a:lstStyle/>
              <a:p>
                <a:r>
                  <a:rPr lang="en-US">
                    <a:noFill/>
                  </a:rPr>
                  <a:t> </a:t>
                </a:r>
              </a:p>
            </p:txBody>
          </p:sp>
        </mc:Fallback>
      </mc:AlternateContent>
      <p:pic>
        <p:nvPicPr>
          <p:cNvPr id="7" name="Picture 6" descr="Chart, line chart&#10;&#10;Description automatically generated">
            <a:extLst>
              <a:ext uri="{FF2B5EF4-FFF2-40B4-BE49-F238E27FC236}">
                <a16:creationId xmlns:a16="http://schemas.microsoft.com/office/drawing/2014/main" id="{AC6ABE54-67F2-C58D-25BE-7671B2A7E05D}"/>
              </a:ext>
            </a:extLst>
          </p:cNvPr>
          <p:cNvPicPr>
            <a:picLocks noChangeAspect="1"/>
          </p:cNvPicPr>
          <p:nvPr/>
        </p:nvPicPr>
        <p:blipFill>
          <a:blip r:embed="rId4"/>
          <a:stretch>
            <a:fillRect/>
          </a:stretch>
        </p:blipFill>
        <p:spPr>
          <a:xfrm>
            <a:off x="239022" y="233597"/>
            <a:ext cx="6035052" cy="3621031"/>
          </a:xfrm>
          <a:prstGeom prst="rect">
            <a:avLst/>
          </a:prstGeom>
        </p:spPr>
      </p:pic>
      <p:sp>
        <p:nvSpPr>
          <p:cNvPr id="2" name="Title 1">
            <a:extLst>
              <a:ext uri="{FF2B5EF4-FFF2-40B4-BE49-F238E27FC236}">
                <a16:creationId xmlns:a16="http://schemas.microsoft.com/office/drawing/2014/main" id="{59CCEF1B-3A2A-3A36-8D0C-DF81B50F874F}"/>
              </a:ext>
            </a:extLst>
          </p:cNvPr>
          <p:cNvSpPr>
            <a:spLocks noGrp="1"/>
          </p:cNvSpPr>
          <p:nvPr>
            <p:ph type="title"/>
          </p:nvPr>
        </p:nvSpPr>
        <p:spPr>
          <a:xfrm>
            <a:off x="256275" y="57308"/>
            <a:ext cx="11809156" cy="555122"/>
          </a:xfrm>
        </p:spPr>
        <p:txBody>
          <a:bodyPr>
            <a:noAutofit/>
          </a:bodyPr>
          <a:lstStyle/>
          <a:p>
            <a:r>
              <a:rPr lang="en-US" sz="3200" dirty="0"/>
              <a:t>Cooling section optimization (I)</a:t>
            </a:r>
          </a:p>
        </p:txBody>
      </p:sp>
      <p:sp>
        <p:nvSpPr>
          <p:cNvPr id="3" name="Slide Number Placeholder 2">
            <a:extLst>
              <a:ext uri="{FF2B5EF4-FFF2-40B4-BE49-F238E27FC236}">
                <a16:creationId xmlns:a16="http://schemas.microsoft.com/office/drawing/2014/main" id="{5A561BB0-99DF-BA46-F522-FEB3B03A85DA}"/>
              </a:ext>
            </a:extLst>
          </p:cNvPr>
          <p:cNvSpPr>
            <a:spLocks noGrp="1"/>
          </p:cNvSpPr>
          <p:nvPr>
            <p:ph type="sldNum" sz="quarter" idx="4"/>
          </p:nvPr>
        </p:nvSpPr>
        <p:spPr/>
        <p:txBody>
          <a:bodyPr/>
          <a:lstStyle/>
          <a:p>
            <a:fld id="{933A556B-7C63-244D-9B7C-B0EA8042B330}" type="slidenum">
              <a:rPr lang="en-US" smtClean="0"/>
              <a:pPr/>
              <a:t>10</a:t>
            </a:fld>
            <a:endParaRPr lang="en-US" sz="1000"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F35FBF4-2739-041D-5513-76BE1015B4CA}"/>
                  </a:ext>
                </a:extLst>
              </p:cNvPr>
              <p:cNvSpPr txBox="1"/>
              <p:nvPr/>
            </p:nvSpPr>
            <p:spPr>
              <a:xfrm>
                <a:off x="370937" y="3742615"/>
                <a:ext cx="11809156" cy="1015663"/>
              </a:xfrm>
              <a:prstGeom prst="rect">
                <a:avLst/>
              </a:prstGeom>
              <a:noFill/>
            </p:spPr>
            <p:txBody>
              <a:bodyPr wrap="square" rtlCol="0">
                <a:spAutoFit/>
              </a:bodyPr>
              <a:lstStyle/>
              <a:p>
                <a:pPr marL="285750" indent="-285750">
                  <a:buFont typeface="Arial" panose="020B0604020202020204" pitchFamily="34" charset="0"/>
                  <a:buChar char="•"/>
                </a:pPr>
                <a:r>
                  <a:rPr lang="en-US" sz="2000" b="0" dirty="0"/>
                  <a:t>Larger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𝑁</m:t>
                        </m:r>
                      </m:e>
                      <m:sub>
                        <m:r>
                          <a:rPr lang="en-US" sz="2000" b="0" i="1" smtClean="0">
                            <a:latin typeface="Cambria Math" panose="02040503050406030204" pitchFamily="18" charset="0"/>
                          </a:rPr>
                          <m:t>𝑒</m:t>
                        </m:r>
                      </m:sub>
                    </m:sSub>
                  </m:oMath>
                </a14:m>
                <a:r>
                  <a:rPr lang="en-US" sz="2000" dirty="0"/>
                  <a:t> improves the cooling rate, but it also increases IBS, thus increasing e-bunch emittances and making cooling worse. We use a dedicated code,  which allows us to find an optimal combination of bunch charge and 6-D phase space volume</a:t>
                </a:r>
              </a:p>
            </p:txBody>
          </p:sp>
        </mc:Choice>
        <mc:Fallback xmlns="">
          <p:sp>
            <p:nvSpPr>
              <p:cNvPr id="8" name="TextBox 7">
                <a:extLst>
                  <a:ext uri="{FF2B5EF4-FFF2-40B4-BE49-F238E27FC236}">
                    <a16:creationId xmlns:a16="http://schemas.microsoft.com/office/drawing/2014/main" id="{3F35FBF4-2739-041D-5513-76BE1015B4CA}"/>
                  </a:ext>
                </a:extLst>
              </p:cNvPr>
              <p:cNvSpPr txBox="1">
                <a:spLocks noRot="1" noChangeAspect="1" noMove="1" noResize="1" noEditPoints="1" noAdjustHandles="1" noChangeArrowheads="1" noChangeShapeType="1" noTextEdit="1"/>
              </p:cNvSpPr>
              <p:nvPr/>
            </p:nvSpPr>
            <p:spPr>
              <a:xfrm>
                <a:off x="370937" y="3742615"/>
                <a:ext cx="11809156" cy="1015663"/>
              </a:xfrm>
              <a:prstGeom prst="rect">
                <a:avLst/>
              </a:prstGeom>
              <a:blipFill>
                <a:blip r:embed="rId5"/>
                <a:stretch>
                  <a:fillRect l="-465" t="-2994" b="-101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8B45DAE-2DD8-0515-006E-BD3CD3FD185D}"/>
                  </a:ext>
                </a:extLst>
              </p:cNvPr>
              <p:cNvSpPr txBox="1"/>
              <p:nvPr/>
            </p:nvSpPr>
            <p:spPr>
              <a:xfrm>
                <a:off x="5803075" y="726493"/>
                <a:ext cx="6262356" cy="2862322"/>
              </a:xfrm>
              <a:prstGeom prst="rect">
                <a:avLst/>
              </a:prstGeom>
              <a:noFill/>
            </p:spPr>
            <p:txBody>
              <a:bodyPr wrap="square">
                <a:spAutoFit/>
              </a:bodyPr>
              <a:lstStyle/>
              <a:p>
                <a:pPr marL="285750" indent="-285750">
                  <a:buFont typeface="Arial" panose="020B0604020202020204" pitchFamily="34" charset="0"/>
                  <a:buChar char="•"/>
                </a:pPr>
                <a:r>
                  <a:rPr lang="en-US" sz="2000" dirty="0"/>
                  <a:t>The REC shares the cooling section with the LEC</a:t>
                </a:r>
              </a:p>
              <a:p>
                <a:pPr marL="285750" indent="-285750">
                  <a:buFont typeface="Arial" panose="020B0604020202020204" pitchFamily="34" charset="0"/>
                  <a:buChar char="•"/>
                </a:pPr>
                <a:r>
                  <a:rPr lang="en-US" sz="2000" dirty="0"/>
                  <a:t>170 m long drift, shielding gives </a:t>
                </a:r>
                <a14:m>
                  <m:oMath xmlns:m="http://schemas.openxmlformats.org/officeDocument/2006/math">
                    <m:r>
                      <a:rPr lang="en-US" sz="2000" i="1">
                        <a:latin typeface="Cambria Math" panose="02040503050406030204" pitchFamily="18" charset="0"/>
                      </a:rPr>
                      <m:t>&gt;</m:t>
                    </m:r>
                    <m:r>
                      <a:rPr lang="en-US" sz="2000" b="0" i="1" smtClean="0">
                        <a:latin typeface="Cambria Math" panose="02040503050406030204" pitchFamily="18" charset="0"/>
                      </a:rPr>
                      <m:t>1000</m:t>
                    </m:r>
                  </m:oMath>
                </a14:m>
                <a:r>
                  <a:rPr lang="en-US" sz="2000" dirty="0"/>
                  <a:t> attenuation</a:t>
                </a:r>
              </a:p>
              <a:p>
                <a:pPr marL="285750" indent="-285750">
                  <a:buFont typeface="Arial" panose="020B0604020202020204" pitchFamily="34" charset="0"/>
                  <a:buChar char="•"/>
                </a:pPr>
                <a:r>
                  <a:rPr lang="en-US" sz="2000" dirty="0"/>
                  <a:t>LEC uses short solenoids every 12 m (they can be employed for REC e-beam, if needed)</a:t>
                </a:r>
              </a:p>
              <a:p>
                <a:pPr marL="285750" indent="-285750">
                  <a:buFont typeface="Arial" panose="020B0604020202020204" pitchFamily="34" charset="0"/>
                  <a:buChar char="•"/>
                </a:pPr>
                <a:r>
                  <a:rPr lang="en-US" sz="2000" dirty="0"/>
                  <a:t>REC requires horizontal dispersion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𝐷</m:t>
                        </m:r>
                      </m:e>
                      <m:sub>
                        <m:r>
                          <a:rPr lang="en-US" sz="2000" b="0" i="1" smtClean="0">
                            <a:latin typeface="Cambria Math" panose="02040503050406030204" pitchFamily="18" charset="0"/>
                          </a:rPr>
                          <m:t>𝑒𝑥</m:t>
                        </m:r>
                      </m:sub>
                    </m:sSub>
                  </m:oMath>
                </a14:m>
                <a:r>
                  <a:rPr lang="en-US" sz="2000" dirty="0"/>
                  <a:t>) in the CS. Optics in the arcs is set to produce needed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𝐷</m:t>
                        </m:r>
                      </m:e>
                      <m:sub>
                        <m:r>
                          <a:rPr lang="en-US" sz="2000" i="1">
                            <a:latin typeface="Cambria Math" panose="02040503050406030204" pitchFamily="18" charset="0"/>
                          </a:rPr>
                          <m:t>𝑒𝑥</m:t>
                        </m:r>
                      </m:sub>
                    </m:sSub>
                  </m:oMath>
                </a14:m>
                <a:r>
                  <a:rPr lang="en-US" sz="2000" dirty="0"/>
                  <a:t>.</a:t>
                </a:r>
              </a:p>
              <a:p>
                <a:pPr marL="285750" indent="-285750">
                  <a:buFont typeface="Arial" panose="020B0604020202020204" pitchFamily="34" charset="0"/>
                  <a:buChar char="•"/>
                </a:pPr>
                <a:r>
                  <a:rPr lang="en-US" sz="2000" dirty="0"/>
                  <a:t>A combination of cooling optimization and optimization of dynamic aperture resulted in the lattice with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𝐷</m:t>
                        </m:r>
                      </m:e>
                      <m:sub>
                        <m:r>
                          <a:rPr lang="en-US" sz="2000" b="0" i="1" smtClean="0">
                            <a:latin typeface="Cambria Math" panose="02040503050406030204" pitchFamily="18" charset="0"/>
                          </a:rPr>
                          <m:t>𝑒𝑥</m:t>
                        </m:r>
                      </m:sub>
                    </m:sSub>
                    <m:r>
                      <a:rPr lang="en-US" sz="2000" b="0" i="1" smtClean="0">
                        <a:latin typeface="Cambria Math" panose="02040503050406030204" pitchFamily="18" charset="0"/>
                      </a:rPr>
                      <m:t>=1</m:t>
                    </m:r>
                  </m:oMath>
                </a14:m>
                <a:r>
                  <a:rPr lang="en-US" sz="2000" dirty="0"/>
                  <a:t> m in the CS</a:t>
                </a:r>
              </a:p>
            </p:txBody>
          </p:sp>
        </mc:Choice>
        <mc:Fallback xmlns="">
          <p:sp>
            <p:nvSpPr>
              <p:cNvPr id="6" name="TextBox 5">
                <a:extLst>
                  <a:ext uri="{FF2B5EF4-FFF2-40B4-BE49-F238E27FC236}">
                    <a16:creationId xmlns:a16="http://schemas.microsoft.com/office/drawing/2014/main" id="{58B45DAE-2DD8-0515-006E-BD3CD3FD185D}"/>
                  </a:ext>
                </a:extLst>
              </p:cNvPr>
              <p:cNvSpPr txBox="1">
                <a:spLocks noRot="1" noChangeAspect="1" noMove="1" noResize="1" noEditPoints="1" noAdjustHandles="1" noChangeArrowheads="1" noChangeShapeType="1" noTextEdit="1"/>
              </p:cNvSpPr>
              <p:nvPr/>
            </p:nvSpPr>
            <p:spPr>
              <a:xfrm>
                <a:off x="5803075" y="726493"/>
                <a:ext cx="6262356" cy="2862322"/>
              </a:xfrm>
              <a:prstGeom prst="rect">
                <a:avLst/>
              </a:prstGeom>
              <a:blipFill>
                <a:blip r:embed="rId6"/>
                <a:stretch>
                  <a:fillRect l="-876" t="-851" r="-1168" b="-2979"/>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B8DA866C-5230-D6DB-3B31-368E45C95E1F}"/>
              </a:ext>
            </a:extLst>
          </p:cNvPr>
          <p:cNvCxnSpPr/>
          <p:nvPr/>
        </p:nvCxnSpPr>
        <p:spPr>
          <a:xfrm flipH="1">
            <a:off x="5558038" y="2991077"/>
            <a:ext cx="600464" cy="0"/>
          </a:xfrm>
          <a:prstGeom prst="straightConnector1">
            <a:avLst/>
          </a:prstGeom>
          <a:ln w="2857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C426A17-E0E1-E5CC-DCE7-1EEDC8C10234}"/>
              </a:ext>
            </a:extLst>
          </p:cNvPr>
          <p:cNvCxnSpPr>
            <a:cxnSpLocks/>
          </p:cNvCxnSpPr>
          <p:nvPr/>
        </p:nvCxnSpPr>
        <p:spPr>
          <a:xfrm flipH="1">
            <a:off x="4536661" y="6316595"/>
            <a:ext cx="3538330" cy="216727"/>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9942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A1016-596B-F8F8-48AE-8CCFD50AD720}"/>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0727A9EC-29D0-C0A9-8A1D-FC2D6D5B80FF}"/>
              </a:ext>
            </a:extLst>
          </p:cNvPr>
          <p:cNvPicPr>
            <a:picLocks noChangeAspect="1"/>
          </p:cNvPicPr>
          <p:nvPr/>
        </p:nvPicPr>
        <p:blipFill>
          <a:blip r:embed="rId2"/>
          <a:stretch>
            <a:fillRect/>
          </a:stretch>
        </p:blipFill>
        <p:spPr>
          <a:xfrm>
            <a:off x="255054" y="1964715"/>
            <a:ext cx="8627807" cy="2960474"/>
          </a:xfrm>
          <a:prstGeom prst="rect">
            <a:avLst/>
          </a:prstGeom>
        </p:spPr>
      </p:pic>
      <p:sp>
        <p:nvSpPr>
          <p:cNvPr id="2" name="Title 1">
            <a:extLst>
              <a:ext uri="{FF2B5EF4-FFF2-40B4-BE49-F238E27FC236}">
                <a16:creationId xmlns:a16="http://schemas.microsoft.com/office/drawing/2014/main" id="{20534ADB-815E-1903-8F8C-4FA4A4A9E336}"/>
              </a:ext>
            </a:extLst>
          </p:cNvPr>
          <p:cNvSpPr>
            <a:spLocks noGrp="1"/>
          </p:cNvSpPr>
          <p:nvPr>
            <p:ph type="title"/>
          </p:nvPr>
        </p:nvSpPr>
        <p:spPr>
          <a:xfrm>
            <a:off x="256275" y="20525"/>
            <a:ext cx="11826408" cy="625395"/>
          </a:xfrm>
        </p:spPr>
        <p:txBody>
          <a:bodyPr>
            <a:normAutofit/>
          </a:bodyPr>
          <a:lstStyle/>
          <a:p>
            <a:r>
              <a:rPr lang="en-US" sz="3200" dirty="0"/>
              <a:t>Cooling section optimization (II)</a:t>
            </a:r>
          </a:p>
        </p:txBody>
      </p:sp>
      <p:sp>
        <p:nvSpPr>
          <p:cNvPr id="3" name="Slide Number Placeholder 2">
            <a:extLst>
              <a:ext uri="{FF2B5EF4-FFF2-40B4-BE49-F238E27FC236}">
                <a16:creationId xmlns:a16="http://schemas.microsoft.com/office/drawing/2014/main" id="{F5355F4D-F763-3216-397D-0C7D77F2933C}"/>
              </a:ext>
            </a:extLst>
          </p:cNvPr>
          <p:cNvSpPr>
            <a:spLocks noGrp="1"/>
          </p:cNvSpPr>
          <p:nvPr>
            <p:ph type="sldNum" sz="quarter" idx="4"/>
          </p:nvPr>
        </p:nvSpPr>
        <p:spPr/>
        <p:txBody>
          <a:bodyPr/>
          <a:lstStyle/>
          <a:p>
            <a:fld id="{933A556B-7C63-244D-9B7C-B0EA8042B330}" type="slidenum">
              <a:rPr lang="en-US" smtClean="0"/>
              <a:pPr/>
              <a:t>11</a:t>
            </a:fld>
            <a:endParaRPr lang="en-US" sz="1000"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A71E668-4B06-9F21-FDCF-031EECCE4545}"/>
                  </a:ext>
                </a:extLst>
              </p:cNvPr>
              <p:cNvSpPr txBox="1"/>
              <p:nvPr/>
            </p:nvSpPr>
            <p:spPr>
              <a:xfrm>
                <a:off x="425977" y="661080"/>
                <a:ext cx="11826408"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Finalized choice of e- and p- dispersions and </a:t>
                </a:r>
                <a14:m>
                  <m:oMath xmlns:m="http://schemas.openxmlformats.org/officeDocument/2006/math">
                    <m:r>
                      <a:rPr lang="en-US" sz="2000" i="1">
                        <a:latin typeface="Cambria Math" panose="02040503050406030204" pitchFamily="18" charset="0"/>
                      </a:rPr>
                      <m:t>𝛽</m:t>
                    </m:r>
                  </m:oMath>
                </a14:m>
                <a:r>
                  <a:rPr lang="en-US" sz="2000" dirty="0"/>
                  <a:t>-functions in the CS, as well as the fine-tuning of the e-bunch charge is driven by cooling optimization.  </a:t>
                </a:r>
              </a:p>
              <a:p>
                <a:pPr marL="285750" indent="-285750">
                  <a:buFont typeface="Arial" panose="020B0604020202020204" pitchFamily="34" charset="0"/>
                  <a:buChar char="•"/>
                </a:pPr>
                <a:r>
                  <a:rPr lang="en-US" sz="2000" dirty="0"/>
                  <a:t>We use a set of codes to explore the space of beams’ parameters in the CS and to optimize the CS Twiss functions for both beams.</a:t>
                </a:r>
              </a:p>
            </p:txBody>
          </p:sp>
        </mc:Choice>
        <mc:Fallback xmlns="">
          <p:sp>
            <p:nvSpPr>
              <p:cNvPr id="9" name="TextBox 8">
                <a:extLst>
                  <a:ext uri="{FF2B5EF4-FFF2-40B4-BE49-F238E27FC236}">
                    <a16:creationId xmlns:a16="http://schemas.microsoft.com/office/drawing/2014/main" id="{3A71E668-4B06-9F21-FDCF-031EECCE4545}"/>
                  </a:ext>
                </a:extLst>
              </p:cNvPr>
              <p:cNvSpPr txBox="1">
                <a:spLocks noRot="1" noChangeAspect="1" noMove="1" noResize="1" noEditPoints="1" noAdjustHandles="1" noChangeArrowheads="1" noChangeShapeType="1" noTextEdit="1"/>
              </p:cNvSpPr>
              <p:nvPr/>
            </p:nvSpPr>
            <p:spPr>
              <a:xfrm>
                <a:off x="425977" y="661080"/>
                <a:ext cx="11826408" cy="1323439"/>
              </a:xfrm>
              <a:prstGeom prst="rect">
                <a:avLst/>
              </a:prstGeom>
              <a:blipFill>
                <a:blip r:embed="rId3"/>
                <a:stretch>
                  <a:fillRect l="-464" t="-1835" b="-73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9E122AF-3045-D6AC-5278-FDCD2EAB2118}"/>
                  </a:ext>
                </a:extLst>
              </p:cNvPr>
              <p:cNvSpPr txBox="1"/>
              <p:nvPr/>
            </p:nvSpPr>
            <p:spPr>
              <a:xfrm>
                <a:off x="8339318" y="1783724"/>
                <a:ext cx="3703608" cy="3502049"/>
              </a:xfrm>
              <a:prstGeom prst="rect">
                <a:avLst/>
              </a:prstGeom>
              <a:noFill/>
            </p:spPr>
            <p:txBody>
              <a:bodyPr wrap="square" rtlCol="0">
                <a:spAutoFit/>
              </a:bodyPr>
              <a:lstStyle/>
              <a:p>
                <a:r>
                  <a:rPr lang="en-US" sz="2000" dirty="0"/>
                  <a:t>In this example the e-bunch parameters were fixed and the optimizer kept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𝑧</m:t>
                        </m:r>
                      </m:sub>
                    </m:sSub>
                    <m:r>
                      <a:rPr lang="en-US" sz="2000" b="0" i="1" smtClean="0">
                        <a:latin typeface="Cambria Math" panose="02040503050406030204" pitchFamily="18" charset="0"/>
                      </a:rPr>
                      <m:t>=3</m:t>
                    </m:r>
                  </m:oMath>
                </a14:m>
                <a:r>
                  <a:rPr lang="en-US" sz="2000" dirty="0"/>
                  <a:t> h while minimizing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𝑥</m:t>
                        </m:r>
                      </m:sub>
                    </m:sSub>
                  </m:oMath>
                </a14:m>
                <a:r>
                  <a:rPr lang="en-US" sz="2000" dirty="0"/>
                  <a:t> by varying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𝐷</m:t>
                        </m:r>
                      </m:e>
                      <m:sub>
                        <m:r>
                          <a:rPr lang="en-US" sz="2000" i="1">
                            <a:latin typeface="Cambria Math" panose="02040503050406030204" pitchFamily="18" charset="0"/>
                          </a:rPr>
                          <m:t>𝑖</m:t>
                        </m:r>
                      </m:sub>
                    </m:sSub>
                  </m:oMath>
                </a14:m>
                <a:r>
                  <a:rPr lang="en-US" sz="2000" dirty="0"/>
                  <a:t> for each combination of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𝛽</m:t>
                        </m:r>
                      </m:e>
                      <m:sub>
                        <m:r>
                          <a:rPr lang="en-US" sz="2000" i="1">
                            <a:latin typeface="Cambria Math" panose="02040503050406030204" pitchFamily="18" charset="0"/>
                          </a:rPr>
                          <m:t>𝑥𝑖</m:t>
                        </m:r>
                      </m:sub>
                    </m:sSub>
                    <m:r>
                      <a:rPr lang="en-US" sz="2000" i="1">
                        <a:latin typeface="Cambria Math" panose="02040503050406030204" pitchFamily="18" charset="0"/>
                      </a:rPr>
                      <m:t>, </m:t>
                    </m:r>
                    <m:sSub>
                      <m:sSubPr>
                        <m:ctrlPr>
                          <a:rPr lang="en-US" sz="2000" i="1">
                            <a:latin typeface="Cambria Math" panose="02040503050406030204" pitchFamily="18" charset="0"/>
                          </a:rPr>
                        </m:ctrlPr>
                      </m:sSubPr>
                      <m:e>
                        <m:r>
                          <a:rPr lang="en-US" sz="2000" i="1">
                            <a:latin typeface="Cambria Math" panose="02040503050406030204" pitchFamily="18" charset="0"/>
                          </a:rPr>
                          <m:t>𝛽</m:t>
                        </m:r>
                      </m:e>
                      <m:sub>
                        <m:r>
                          <a:rPr lang="en-US" sz="2000" i="1">
                            <a:latin typeface="Cambria Math" panose="02040503050406030204" pitchFamily="18" charset="0"/>
                          </a:rPr>
                          <m:t>𝑦𝑖</m:t>
                        </m:r>
                      </m:sub>
                    </m:sSub>
                  </m:oMath>
                </a14:m>
                <a:r>
                  <a:rPr lang="en-US" sz="2000" dirty="0"/>
                  <a:t>).</a:t>
                </a:r>
              </a:p>
              <a:p>
                <a:endParaRPr lang="en-US" sz="2000" dirty="0"/>
              </a:p>
              <a:p>
                <a:r>
                  <a:rPr lang="en-US" sz="2000" dirty="0"/>
                  <a:t>The ultimate choice of Twiss functions in the CS incorporates DA/MA optimization and consideration of beam-beam effect</a:t>
                </a:r>
              </a:p>
            </p:txBody>
          </p:sp>
        </mc:Choice>
        <mc:Fallback xmlns="">
          <p:sp>
            <p:nvSpPr>
              <p:cNvPr id="18" name="TextBox 17">
                <a:extLst>
                  <a:ext uri="{FF2B5EF4-FFF2-40B4-BE49-F238E27FC236}">
                    <a16:creationId xmlns:a16="http://schemas.microsoft.com/office/drawing/2014/main" id="{59E122AF-3045-D6AC-5278-FDCD2EAB2118}"/>
                  </a:ext>
                </a:extLst>
              </p:cNvPr>
              <p:cNvSpPr txBox="1">
                <a:spLocks noRot="1" noChangeAspect="1" noMove="1" noResize="1" noEditPoints="1" noAdjustHandles="1" noChangeArrowheads="1" noChangeShapeType="1" noTextEdit="1"/>
              </p:cNvSpPr>
              <p:nvPr/>
            </p:nvSpPr>
            <p:spPr>
              <a:xfrm>
                <a:off x="8339318" y="1783724"/>
                <a:ext cx="3703608" cy="3502049"/>
              </a:xfrm>
              <a:prstGeom prst="rect">
                <a:avLst/>
              </a:prstGeom>
              <a:blipFill>
                <a:blip r:embed="rId4"/>
                <a:stretch>
                  <a:fillRect l="-1809" t="-871" r="-987" b="-22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21" name="Table 20">
                <a:extLst>
                  <a:ext uri="{FF2B5EF4-FFF2-40B4-BE49-F238E27FC236}">
                    <a16:creationId xmlns:a16="http://schemas.microsoft.com/office/drawing/2014/main" id="{C4225C96-73F1-F283-5E81-A2534A308BA5}"/>
                  </a:ext>
                </a:extLst>
              </p:cNvPr>
              <p:cNvGraphicFramePr>
                <a:graphicFrameLocks noGrp="1"/>
              </p:cNvGraphicFramePr>
              <p:nvPr>
                <p:extLst>
                  <p:ext uri="{D42A27DB-BD31-4B8C-83A1-F6EECF244321}">
                    <p14:modId xmlns:p14="http://schemas.microsoft.com/office/powerpoint/2010/main" val="3464126380"/>
                  </p:ext>
                </p:extLst>
              </p:nvPr>
            </p:nvGraphicFramePr>
            <p:xfrm>
              <a:off x="2421660" y="5252395"/>
              <a:ext cx="8127999" cy="1499997"/>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084442105"/>
                        </a:ext>
                      </a:extLst>
                    </a:gridCol>
                    <a:gridCol w="2709333">
                      <a:extLst>
                        <a:ext uri="{9D8B030D-6E8A-4147-A177-3AD203B41FA5}">
                          <a16:colId xmlns:a16="http://schemas.microsoft.com/office/drawing/2014/main" val="3934707426"/>
                        </a:ext>
                      </a:extLst>
                    </a:gridCol>
                    <a:gridCol w="2709333">
                      <a:extLst>
                        <a:ext uri="{9D8B030D-6E8A-4147-A177-3AD203B41FA5}">
                          <a16:colId xmlns:a16="http://schemas.microsoft.com/office/drawing/2014/main" val="2205247925"/>
                        </a:ext>
                      </a:extLst>
                    </a:gridCol>
                  </a:tblGrid>
                  <a:tr h="370840">
                    <a:tc>
                      <a:txBody>
                        <a:bodyPr/>
                        <a:lstStyle/>
                        <a:p>
                          <a:r>
                            <a:rPr lang="en-US" dirty="0"/>
                            <a:t>CS parameter</a:t>
                          </a:r>
                        </a:p>
                      </a:txBody>
                      <a:tcPr/>
                    </a:tc>
                    <a:tc>
                      <a:txBody>
                        <a:bodyPr/>
                        <a:lstStyle/>
                        <a:p>
                          <a:r>
                            <a:rPr lang="en-US" dirty="0"/>
                            <a:t>electrons</a:t>
                          </a:r>
                        </a:p>
                      </a:txBody>
                      <a:tcPr/>
                    </a:tc>
                    <a:tc>
                      <a:txBody>
                        <a:bodyPr/>
                        <a:lstStyle/>
                        <a:p>
                          <a:r>
                            <a:rPr lang="en-US" dirty="0"/>
                            <a:t>protons</a:t>
                          </a:r>
                        </a:p>
                      </a:txBody>
                      <a:tcPr/>
                    </a:tc>
                    <a:extLst>
                      <a:ext uri="{0D108BD9-81ED-4DB2-BD59-A6C34878D82A}">
                        <a16:rowId xmlns:a16="http://schemas.microsoft.com/office/drawing/2014/main" val="2081221761"/>
                      </a:ext>
                    </a:extLst>
                  </a:tr>
                  <a:tr h="3708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𝑥</m:t>
                                  </m:r>
                                </m:sub>
                              </m:sSub>
                            </m:oMath>
                          </a14:m>
                          <a:r>
                            <a:rPr lang="en-US" dirty="0"/>
                            <a:t> [m]</a:t>
                          </a:r>
                        </a:p>
                      </a:txBody>
                      <a:tcPr/>
                    </a:tc>
                    <a:tc>
                      <a:txBody>
                        <a:bodyPr/>
                        <a:lstStyle/>
                        <a:p>
                          <a:r>
                            <a:rPr lang="en-US" dirty="0"/>
                            <a:t>180</a:t>
                          </a:r>
                        </a:p>
                      </a:txBody>
                      <a:tcPr/>
                    </a:tc>
                    <a:tc>
                      <a:txBody>
                        <a:bodyPr/>
                        <a:lstStyle/>
                        <a:p>
                          <a:r>
                            <a:rPr lang="en-US" dirty="0"/>
                            <a:t>300</a:t>
                          </a:r>
                        </a:p>
                      </a:txBody>
                      <a:tcPr/>
                    </a:tc>
                    <a:extLst>
                      <a:ext uri="{0D108BD9-81ED-4DB2-BD59-A6C34878D82A}">
                        <a16:rowId xmlns:a16="http://schemas.microsoft.com/office/drawing/2014/main" val="1003429099"/>
                      </a:ext>
                    </a:extLst>
                  </a:tr>
                  <a:tr h="3708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𝑦</m:t>
                                  </m:r>
                                </m:sub>
                              </m:sSub>
                            </m:oMath>
                          </a14:m>
                          <a:r>
                            <a:rPr lang="en-US" dirty="0"/>
                            <a:t> [m]</a:t>
                          </a:r>
                        </a:p>
                      </a:txBody>
                      <a:tcPr/>
                    </a:tc>
                    <a:tc>
                      <a:txBody>
                        <a:bodyPr/>
                        <a:lstStyle/>
                        <a:p>
                          <a:r>
                            <a:rPr lang="en-US" dirty="0"/>
                            <a:t>160</a:t>
                          </a:r>
                        </a:p>
                      </a:txBody>
                      <a:tcPr/>
                    </a:tc>
                    <a:tc>
                      <a:txBody>
                        <a:bodyPr/>
                        <a:lstStyle/>
                        <a:p>
                          <a:r>
                            <a:rPr lang="en-US" dirty="0"/>
                            <a:t>700</a:t>
                          </a:r>
                        </a:p>
                      </a:txBody>
                      <a:tcPr/>
                    </a:tc>
                    <a:extLst>
                      <a:ext uri="{0D108BD9-81ED-4DB2-BD59-A6C34878D82A}">
                        <a16:rowId xmlns:a16="http://schemas.microsoft.com/office/drawing/2014/main" val="3731843880"/>
                      </a:ext>
                    </a:extLst>
                  </a:tr>
                  <a:tr h="3708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𝑥</m:t>
                                  </m:r>
                                </m:sub>
                              </m:sSub>
                            </m:oMath>
                          </a14:m>
                          <a:r>
                            <a:rPr lang="en-US" dirty="0"/>
                            <a:t> [m]</a:t>
                          </a:r>
                        </a:p>
                      </a:txBody>
                      <a:tcPr/>
                    </a:tc>
                    <a:tc>
                      <a:txBody>
                        <a:bodyPr/>
                        <a:lstStyle/>
                        <a:p>
                          <a:r>
                            <a:rPr lang="en-US" dirty="0"/>
                            <a:t>1</a:t>
                          </a:r>
                        </a:p>
                      </a:txBody>
                      <a:tcPr/>
                    </a:tc>
                    <a:tc>
                      <a:txBody>
                        <a:bodyPr/>
                        <a:lstStyle/>
                        <a:p>
                          <a:r>
                            <a:rPr lang="en-US" dirty="0"/>
                            <a:t>2.1</a:t>
                          </a:r>
                        </a:p>
                      </a:txBody>
                      <a:tcPr/>
                    </a:tc>
                    <a:extLst>
                      <a:ext uri="{0D108BD9-81ED-4DB2-BD59-A6C34878D82A}">
                        <a16:rowId xmlns:a16="http://schemas.microsoft.com/office/drawing/2014/main" val="501565483"/>
                      </a:ext>
                    </a:extLst>
                  </a:tr>
                </a:tbl>
              </a:graphicData>
            </a:graphic>
          </p:graphicFrame>
        </mc:Choice>
        <mc:Fallback xmlns="">
          <p:graphicFrame>
            <p:nvGraphicFramePr>
              <p:cNvPr id="21" name="Table 20">
                <a:extLst>
                  <a:ext uri="{FF2B5EF4-FFF2-40B4-BE49-F238E27FC236}">
                    <a16:creationId xmlns:a16="http://schemas.microsoft.com/office/drawing/2014/main" id="{C4225C96-73F1-F283-5E81-A2534A308BA5}"/>
                  </a:ext>
                </a:extLst>
              </p:cNvPr>
              <p:cNvGraphicFramePr>
                <a:graphicFrameLocks noGrp="1"/>
              </p:cNvGraphicFramePr>
              <p:nvPr>
                <p:extLst>
                  <p:ext uri="{D42A27DB-BD31-4B8C-83A1-F6EECF244321}">
                    <p14:modId xmlns:p14="http://schemas.microsoft.com/office/powerpoint/2010/main" val="3464126380"/>
                  </p:ext>
                </p:extLst>
              </p:nvPr>
            </p:nvGraphicFramePr>
            <p:xfrm>
              <a:off x="2421660" y="5252395"/>
              <a:ext cx="8127999" cy="1499997"/>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084442105"/>
                        </a:ext>
                      </a:extLst>
                    </a:gridCol>
                    <a:gridCol w="2709333">
                      <a:extLst>
                        <a:ext uri="{9D8B030D-6E8A-4147-A177-3AD203B41FA5}">
                          <a16:colId xmlns:a16="http://schemas.microsoft.com/office/drawing/2014/main" val="3934707426"/>
                        </a:ext>
                      </a:extLst>
                    </a:gridCol>
                    <a:gridCol w="2709333">
                      <a:extLst>
                        <a:ext uri="{9D8B030D-6E8A-4147-A177-3AD203B41FA5}">
                          <a16:colId xmlns:a16="http://schemas.microsoft.com/office/drawing/2014/main" val="2205247925"/>
                        </a:ext>
                      </a:extLst>
                    </a:gridCol>
                  </a:tblGrid>
                  <a:tr h="370840">
                    <a:tc>
                      <a:txBody>
                        <a:bodyPr/>
                        <a:lstStyle/>
                        <a:p>
                          <a:r>
                            <a:rPr lang="en-US" dirty="0"/>
                            <a:t>CS parameter</a:t>
                          </a:r>
                        </a:p>
                      </a:txBody>
                      <a:tcPr/>
                    </a:tc>
                    <a:tc>
                      <a:txBody>
                        <a:bodyPr/>
                        <a:lstStyle/>
                        <a:p>
                          <a:r>
                            <a:rPr lang="en-US" dirty="0"/>
                            <a:t>electrons</a:t>
                          </a:r>
                        </a:p>
                      </a:txBody>
                      <a:tcPr/>
                    </a:tc>
                    <a:tc>
                      <a:txBody>
                        <a:bodyPr/>
                        <a:lstStyle/>
                        <a:p>
                          <a:r>
                            <a:rPr lang="en-US" dirty="0"/>
                            <a:t>protons</a:t>
                          </a:r>
                        </a:p>
                      </a:txBody>
                      <a:tcPr/>
                    </a:tc>
                    <a:extLst>
                      <a:ext uri="{0D108BD9-81ED-4DB2-BD59-A6C34878D82A}">
                        <a16:rowId xmlns:a16="http://schemas.microsoft.com/office/drawing/2014/main" val="2081221761"/>
                      </a:ext>
                    </a:extLst>
                  </a:tr>
                  <a:tr h="370840">
                    <a:tc>
                      <a:txBody>
                        <a:bodyPr/>
                        <a:lstStyle/>
                        <a:p>
                          <a:endParaRPr lang="en-US"/>
                        </a:p>
                      </a:txBody>
                      <a:tcPr>
                        <a:blipFill>
                          <a:blip r:embed="rId5"/>
                          <a:stretch>
                            <a:fillRect l="-225" t="-108197" r="-200674" b="-229508"/>
                          </a:stretch>
                        </a:blipFill>
                      </a:tcPr>
                    </a:tc>
                    <a:tc>
                      <a:txBody>
                        <a:bodyPr/>
                        <a:lstStyle/>
                        <a:p>
                          <a:r>
                            <a:rPr lang="en-US" dirty="0"/>
                            <a:t>180</a:t>
                          </a:r>
                        </a:p>
                      </a:txBody>
                      <a:tcPr/>
                    </a:tc>
                    <a:tc>
                      <a:txBody>
                        <a:bodyPr/>
                        <a:lstStyle/>
                        <a:p>
                          <a:r>
                            <a:rPr lang="en-US" dirty="0"/>
                            <a:t>300</a:t>
                          </a:r>
                        </a:p>
                      </a:txBody>
                      <a:tcPr/>
                    </a:tc>
                    <a:extLst>
                      <a:ext uri="{0D108BD9-81ED-4DB2-BD59-A6C34878D82A}">
                        <a16:rowId xmlns:a16="http://schemas.microsoft.com/office/drawing/2014/main" val="1003429099"/>
                      </a:ext>
                    </a:extLst>
                  </a:tr>
                  <a:tr h="387477">
                    <a:tc>
                      <a:txBody>
                        <a:bodyPr/>
                        <a:lstStyle/>
                        <a:p>
                          <a:endParaRPr lang="en-US"/>
                        </a:p>
                      </a:txBody>
                      <a:tcPr>
                        <a:blipFill>
                          <a:blip r:embed="rId5"/>
                          <a:stretch>
                            <a:fillRect l="-225" t="-198438" r="-200674" b="-118750"/>
                          </a:stretch>
                        </a:blipFill>
                      </a:tcPr>
                    </a:tc>
                    <a:tc>
                      <a:txBody>
                        <a:bodyPr/>
                        <a:lstStyle/>
                        <a:p>
                          <a:r>
                            <a:rPr lang="en-US" dirty="0"/>
                            <a:t>160</a:t>
                          </a:r>
                        </a:p>
                      </a:txBody>
                      <a:tcPr/>
                    </a:tc>
                    <a:tc>
                      <a:txBody>
                        <a:bodyPr/>
                        <a:lstStyle/>
                        <a:p>
                          <a:r>
                            <a:rPr lang="en-US" dirty="0"/>
                            <a:t>700</a:t>
                          </a:r>
                        </a:p>
                      </a:txBody>
                      <a:tcPr/>
                    </a:tc>
                    <a:extLst>
                      <a:ext uri="{0D108BD9-81ED-4DB2-BD59-A6C34878D82A}">
                        <a16:rowId xmlns:a16="http://schemas.microsoft.com/office/drawing/2014/main" val="3731843880"/>
                      </a:ext>
                    </a:extLst>
                  </a:tr>
                  <a:tr h="370840">
                    <a:tc>
                      <a:txBody>
                        <a:bodyPr/>
                        <a:lstStyle/>
                        <a:p>
                          <a:endParaRPr lang="en-US"/>
                        </a:p>
                      </a:txBody>
                      <a:tcPr>
                        <a:blipFill>
                          <a:blip r:embed="rId5"/>
                          <a:stretch>
                            <a:fillRect l="-225" t="-313115" r="-200674" b="-24590"/>
                          </a:stretch>
                        </a:blipFill>
                      </a:tcPr>
                    </a:tc>
                    <a:tc>
                      <a:txBody>
                        <a:bodyPr/>
                        <a:lstStyle/>
                        <a:p>
                          <a:r>
                            <a:rPr lang="en-US" dirty="0"/>
                            <a:t>1</a:t>
                          </a:r>
                        </a:p>
                      </a:txBody>
                      <a:tcPr/>
                    </a:tc>
                    <a:tc>
                      <a:txBody>
                        <a:bodyPr/>
                        <a:lstStyle/>
                        <a:p>
                          <a:r>
                            <a:rPr lang="en-US" dirty="0"/>
                            <a:t>2.1</a:t>
                          </a:r>
                        </a:p>
                      </a:txBody>
                      <a:tcPr/>
                    </a:tc>
                    <a:extLst>
                      <a:ext uri="{0D108BD9-81ED-4DB2-BD59-A6C34878D82A}">
                        <a16:rowId xmlns:a16="http://schemas.microsoft.com/office/drawing/2014/main" val="501565483"/>
                      </a:ext>
                    </a:extLst>
                  </a:tr>
                </a:tbl>
              </a:graphicData>
            </a:graphic>
          </p:graphicFrame>
        </mc:Fallback>
      </mc:AlternateContent>
    </p:spTree>
    <p:extLst>
      <p:ext uri="{BB962C8B-B14F-4D97-AF65-F5344CB8AC3E}">
        <p14:creationId xmlns:p14="http://schemas.microsoft.com/office/powerpoint/2010/main" val="1090166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69BBD-0923-9CC0-EDC9-EEB2F0B91B82}"/>
              </a:ext>
            </a:extLst>
          </p:cNvPr>
          <p:cNvSpPr>
            <a:spLocks noGrp="1"/>
          </p:cNvSpPr>
          <p:nvPr>
            <p:ph type="title"/>
          </p:nvPr>
        </p:nvSpPr>
        <p:spPr>
          <a:xfrm>
            <a:off x="571500" y="106333"/>
            <a:ext cx="11049000" cy="825320"/>
          </a:xfrm>
        </p:spPr>
        <p:txBody>
          <a:bodyPr>
            <a:normAutofit/>
          </a:bodyPr>
          <a:lstStyle/>
          <a:p>
            <a:r>
              <a:rPr lang="en-US" sz="3200" dirty="0"/>
              <a:t>REC wigglers</a:t>
            </a:r>
          </a:p>
        </p:txBody>
      </p:sp>
      <p:sp>
        <p:nvSpPr>
          <p:cNvPr id="3" name="Slide Number Placeholder 2">
            <a:extLst>
              <a:ext uri="{FF2B5EF4-FFF2-40B4-BE49-F238E27FC236}">
                <a16:creationId xmlns:a16="http://schemas.microsoft.com/office/drawing/2014/main" id="{9CE97DA2-4DB6-427B-7FE1-C5D7C7235962}"/>
              </a:ext>
            </a:extLst>
          </p:cNvPr>
          <p:cNvSpPr>
            <a:spLocks noGrp="1"/>
          </p:cNvSpPr>
          <p:nvPr>
            <p:ph type="sldNum" sz="quarter" idx="4"/>
          </p:nvPr>
        </p:nvSpPr>
        <p:spPr/>
        <p:txBody>
          <a:bodyPr/>
          <a:lstStyle/>
          <a:p>
            <a:fld id="{933A556B-7C63-244D-9B7C-B0EA8042B330}" type="slidenum">
              <a:rPr lang="en-US" smtClean="0"/>
              <a:pPr/>
              <a:t>12</a:t>
            </a:fld>
            <a:endParaRPr lang="en-US" sz="10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B17EEFE-87A5-A870-F546-445244B5F709}"/>
                  </a:ext>
                </a:extLst>
              </p:cNvPr>
              <p:cNvSpPr txBox="1"/>
              <p:nvPr/>
            </p:nvSpPr>
            <p:spPr>
              <a:xfrm>
                <a:off x="5689703" y="230017"/>
                <a:ext cx="6225529" cy="3493264"/>
              </a:xfrm>
              <a:prstGeom prst="rect">
                <a:avLst/>
              </a:prstGeom>
              <a:noFill/>
            </p:spPr>
            <p:txBody>
              <a:bodyPr wrap="square" rtlCol="0">
                <a:spAutoFit/>
              </a:bodyPr>
              <a:lstStyle/>
              <a:p>
                <a:pPr marL="285750" indent="-285750">
                  <a:buFont typeface="Arial" panose="020B0604020202020204" pitchFamily="34" charset="0"/>
                  <a:buChar char="•"/>
                </a:pPr>
                <a:r>
                  <a:rPr lang="en-US" dirty="0"/>
                  <a:t>18 wigglers, 4.2-m long each, with peak field of 2.4 T.</a:t>
                </a:r>
              </a:p>
              <a:p>
                <a:pPr marL="285750" indent="-285750">
                  <a:buFont typeface="Arial" panose="020B0604020202020204" pitchFamily="34" charset="0"/>
                  <a:buChar char="•"/>
                </a:pPr>
                <a:r>
                  <a:rPr lang="en-US" dirty="0"/>
                  <a:t>We enter and exit wigglers with a non-zero angle. The regions with large dispersion between wigglers are used for chromaticity correction.</a:t>
                </a:r>
              </a:p>
              <a:p>
                <a:pPr marL="285750" indent="-285750">
                  <a:buFont typeface="Arial" panose="020B0604020202020204" pitchFamily="34" charset="0"/>
                  <a:buChar char="•"/>
                </a:pPr>
                <a:r>
                  <a:rPr lang="en-US" dirty="0"/>
                  <a:t>To minimize the IBS-driven emittance growth in wigglers we need a tight focusing in horizontal direction (it minimizes </a:t>
                </a:r>
                <a14:m>
                  <m:oMath xmlns:m="http://schemas.openxmlformats.org/officeDocument/2006/math">
                    <m:r>
                      <a:rPr lang="en-US" b="0" i="1" smtClean="0">
                        <a:latin typeface="Cambria Math" panose="02040503050406030204" pitchFamily="18" charset="0"/>
                      </a:rPr>
                      <m:t>𝐻</m:t>
                    </m:r>
                  </m:oMath>
                </a14:m>
                <a:r>
                  <a:rPr lang="en-US" dirty="0"/>
                  <a:t>-function for small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a:rPr lang="en-US" b="0" i="1" smtClean="0">
                            <a:latin typeface="Cambria Math" panose="02040503050406030204" pitchFamily="18" charset="0"/>
                          </a:rPr>
                          <m:t>𝑥</m:t>
                        </m:r>
                      </m:sub>
                    </m:sSub>
                  </m:oMath>
                </a14:m>
                <a:r>
                  <a:rPr lang="en-US" dirty="0"/>
                  <a:t>, large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𝐷</m:t>
                        </m:r>
                      </m:e>
                      <m:sub>
                        <m:r>
                          <a:rPr lang="en-US" b="0" i="1" smtClean="0">
                            <a:latin typeface="Cambria Math" panose="02040503050406030204" pitchFamily="18" charset="0"/>
                          </a:rPr>
                          <m:t>𝑥</m:t>
                        </m:r>
                      </m:sub>
                      <m:sup>
                        <m:r>
                          <a:rPr lang="en-US" b="0" i="1" smtClean="0">
                            <a:latin typeface="Cambria Math" panose="02040503050406030204" pitchFamily="18" charset="0"/>
                          </a:rPr>
                          <m:t>′</m:t>
                        </m:r>
                      </m:sup>
                    </m:sSubSup>
                  </m:oMath>
                </a14:m>
                <a:r>
                  <a:rPr lang="en-US" dirty="0"/>
                  <a:t> case)</a:t>
                </a:r>
              </a:p>
              <a:p>
                <a:pPr marL="285750" indent="-285750">
                  <a:spcAft>
                    <a:spcPts val="600"/>
                  </a:spcAft>
                  <a:buFont typeface="Arial" panose="020B0604020202020204" pitchFamily="34" charset="0"/>
                  <a:buChar char="•"/>
                </a:pPr>
                <a:r>
                  <a:rPr lang="en-US" dirty="0"/>
                  <a:t>Because we work with high field / low energy wigglers, a specific field profile is needed to minimize chromaticity </a:t>
                </a:r>
              </a:p>
              <a:p>
                <a:pPr marL="285750" indent="-285750">
                  <a:buFont typeface="Arial" panose="020B0604020202020204" pitchFamily="34" charset="0"/>
                  <a:buChar char="•"/>
                </a:pPr>
                <a:r>
                  <a:rPr lang="en-US" b="1" dirty="0">
                    <a:solidFill>
                      <a:srgbClr val="0000FF"/>
                    </a:solidFill>
                  </a:rPr>
                  <a:t>It was confirmed that required wigglers parameters are achievable, and a preliminary design was created.  </a:t>
                </a:r>
              </a:p>
            </p:txBody>
          </p:sp>
        </mc:Choice>
        <mc:Fallback xmlns="">
          <p:sp>
            <p:nvSpPr>
              <p:cNvPr id="4" name="TextBox 3">
                <a:extLst>
                  <a:ext uri="{FF2B5EF4-FFF2-40B4-BE49-F238E27FC236}">
                    <a16:creationId xmlns:a16="http://schemas.microsoft.com/office/drawing/2014/main" id="{FB17EEFE-87A5-A870-F546-445244B5F709}"/>
                  </a:ext>
                </a:extLst>
              </p:cNvPr>
              <p:cNvSpPr txBox="1">
                <a:spLocks noRot="1" noChangeAspect="1" noMove="1" noResize="1" noEditPoints="1" noAdjustHandles="1" noChangeArrowheads="1" noChangeShapeType="1" noTextEdit="1"/>
              </p:cNvSpPr>
              <p:nvPr/>
            </p:nvSpPr>
            <p:spPr>
              <a:xfrm>
                <a:off x="5689703" y="230017"/>
                <a:ext cx="6225529" cy="3493264"/>
              </a:xfrm>
              <a:prstGeom prst="rect">
                <a:avLst/>
              </a:prstGeom>
              <a:blipFill>
                <a:blip r:embed="rId2"/>
                <a:stretch>
                  <a:fillRect l="-587" t="-1047" r="-783" b="-1920"/>
                </a:stretch>
              </a:blipFill>
            </p:spPr>
            <p:txBody>
              <a:bodyPr/>
              <a:lstStyle/>
              <a:p>
                <a:r>
                  <a:rPr lang="en-US">
                    <a:noFill/>
                  </a:rPr>
                  <a:t> </a:t>
                </a:r>
              </a:p>
            </p:txBody>
          </p:sp>
        </mc:Fallback>
      </mc:AlternateContent>
      <p:graphicFrame>
        <p:nvGraphicFramePr>
          <p:cNvPr id="9" name="Table 8">
            <a:extLst>
              <a:ext uri="{FF2B5EF4-FFF2-40B4-BE49-F238E27FC236}">
                <a16:creationId xmlns:a16="http://schemas.microsoft.com/office/drawing/2014/main" id="{B7C80B5C-1999-E478-F338-0DE856112C46}"/>
              </a:ext>
            </a:extLst>
          </p:cNvPr>
          <p:cNvGraphicFramePr>
            <a:graphicFrameLocks noGrp="1"/>
          </p:cNvGraphicFramePr>
          <p:nvPr>
            <p:extLst>
              <p:ext uri="{D42A27DB-BD31-4B8C-83A1-F6EECF244321}">
                <p14:modId xmlns:p14="http://schemas.microsoft.com/office/powerpoint/2010/main" val="2001093660"/>
              </p:ext>
            </p:extLst>
          </p:nvPr>
        </p:nvGraphicFramePr>
        <p:xfrm>
          <a:off x="6096000" y="3715022"/>
          <a:ext cx="5941684" cy="2560320"/>
        </p:xfrm>
        <a:graphic>
          <a:graphicData uri="http://schemas.openxmlformats.org/drawingml/2006/table">
            <a:tbl>
              <a:tblPr firstRow="1" bandRow="1">
                <a:tableStyleId>{5C22544A-7EE6-4342-B048-85BDC9FD1C3A}</a:tableStyleId>
              </a:tblPr>
              <a:tblGrid>
                <a:gridCol w="4229933">
                  <a:extLst>
                    <a:ext uri="{9D8B030D-6E8A-4147-A177-3AD203B41FA5}">
                      <a16:colId xmlns:a16="http://schemas.microsoft.com/office/drawing/2014/main" val="2368691623"/>
                    </a:ext>
                  </a:extLst>
                </a:gridCol>
                <a:gridCol w="1711751">
                  <a:extLst>
                    <a:ext uri="{9D8B030D-6E8A-4147-A177-3AD203B41FA5}">
                      <a16:colId xmlns:a16="http://schemas.microsoft.com/office/drawing/2014/main" val="117739797"/>
                    </a:ext>
                  </a:extLst>
                </a:gridCol>
              </a:tblGrid>
              <a:tr h="353683">
                <a:tc>
                  <a:txBody>
                    <a:bodyPr/>
                    <a:lstStyle/>
                    <a:p>
                      <a:r>
                        <a:rPr lang="en-US" dirty="0"/>
                        <a:t>Wiggler parameter</a:t>
                      </a:r>
                    </a:p>
                  </a:txBody>
                  <a:tcPr/>
                </a:tc>
                <a:tc>
                  <a:txBody>
                    <a:bodyPr/>
                    <a:lstStyle/>
                    <a:p>
                      <a:r>
                        <a:rPr lang="en-US" dirty="0"/>
                        <a:t>value</a:t>
                      </a:r>
                    </a:p>
                  </a:txBody>
                  <a:tcPr/>
                </a:tc>
                <a:extLst>
                  <a:ext uri="{0D108BD9-81ED-4DB2-BD59-A6C34878D82A}">
                    <a16:rowId xmlns:a16="http://schemas.microsoft.com/office/drawing/2014/main" val="3672706007"/>
                  </a:ext>
                </a:extLst>
              </a:tr>
              <a:tr h="353683">
                <a:tc>
                  <a:txBody>
                    <a:bodyPr/>
                    <a:lstStyle/>
                    <a:p>
                      <a:r>
                        <a:rPr lang="en-US" dirty="0"/>
                        <a:t>Number of wigglers</a:t>
                      </a:r>
                    </a:p>
                  </a:txBody>
                  <a:tcPr/>
                </a:tc>
                <a:tc>
                  <a:txBody>
                    <a:bodyPr/>
                    <a:lstStyle/>
                    <a:p>
                      <a:r>
                        <a:rPr lang="en-US" dirty="0"/>
                        <a:t>18</a:t>
                      </a:r>
                    </a:p>
                  </a:txBody>
                  <a:tcPr/>
                </a:tc>
                <a:extLst>
                  <a:ext uri="{0D108BD9-81ED-4DB2-BD59-A6C34878D82A}">
                    <a16:rowId xmlns:a16="http://schemas.microsoft.com/office/drawing/2014/main" val="3651537874"/>
                  </a:ext>
                </a:extLst>
              </a:tr>
              <a:tr h="353683">
                <a:tc>
                  <a:txBody>
                    <a:bodyPr/>
                    <a:lstStyle/>
                    <a:p>
                      <a:r>
                        <a:rPr lang="en-US" dirty="0"/>
                        <a:t>Length [m]</a:t>
                      </a:r>
                    </a:p>
                  </a:txBody>
                  <a:tcPr/>
                </a:tc>
                <a:tc>
                  <a:txBody>
                    <a:bodyPr/>
                    <a:lstStyle/>
                    <a:p>
                      <a:r>
                        <a:rPr lang="en-US" dirty="0"/>
                        <a:t>4.2</a:t>
                      </a:r>
                    </a:p>
                  </a:txBody>
                  <a:tcPr/>
                </a:tc>
                <a:extLst>
                  <a:ext uri="{0D108BD9-81ED-4DB2-BD59-A6C34878D82A}">
                    <a16:rowId xmlns:a16="http://schemas.microsoft.com/office/drawing/2014/main" val="825684327"/>
                  </a:ext>
                </a:extLst>
              </a:tr>
              <a:tr h="353683">
                <a:tc>
                  <a:txBody>
                    <a:bodyPr/>
                    <a:lstStyle/>
                    <a:p>
                      <a:r>
                        <a:rPr lang="en-US" dirty="0"/>
                        <a:t>Peak field [T]</a:t>
                      </a:r>
                    </a:p>
                  </a:txBody>
                  <a:tcPr/>
                </a:tc>
                <a:tc>
                  <a:txBody>
                    <a:bodyPr/>
                    <a:lstStyle/>
                    <a:p>
                      <a:r>
                        <a:rPr lang="en-US" dirty="0"/>
                        <a:t>2.38</a:t>
                      </a:r>
                    </a:p>
                  </a:txBody>
                  <a:tcPr/>
                </a:tc>
                <a:extLst>
                  <a:ext uri="{0D108BD9-81ED-4DB2-BD59-A6C34878D82A}">
                    <a16:rowId xmlns:a16="http://schemas.microsoft.com/office/drawing/2014/main" val="4100427267"/>
                  </a:ext>
                </a:extLst>
              </a:tr>
              <a:tr h="353683">
                <a:tc>
                  <a:txBody>
                    <a:bodyPr/>
                    <a:lstStyle/>
                    <a:p>
                      <a:r>
                        <a:rPr lang="en-US" dirty="0"/>
                        <a:t>Period [m]</a:t>
                      </a:r>
                    </a:p>
                  </a:txBody>
                  <a:tcPr/>
                </a:tc>
                <a:tc>
                  <a:txBody>
                    <a:bodyPr/>
                    <a:lstStyle/>
                    <a:p>
                      <a:r>
                        <a:rPr lang="en-US" dirty="0"/>
                        <a:t>0.2</a:t>
                      </a:r>
                    </a:p>
                  </a:txBody>
                  <a:tcPr/>
                </a:tc>
                <a:extLst>
                  <a:ext uri="{0D108BD9-81ED-4DB2-BD59-A6C34878D82A}">
                    <a16:rowId xmlns:a16="http://schemas.microsoft.com/office/drawing/2014/main" val="75244222"/>
                  </a:ext>
                </a:extLst>
              </a:tr>
              <a:tr h="353683">
                <a:tc>
                  <a:txBody>
                    <a:bodyPr/>
                    <a:lstStyle/>
                    <a:p>
                      <a:r>
                        <a:rPr lang="en-US" dirty="0"/>
                        <a:t>Gap [cm]</a:t>
                      </a:r>
                    </a:p>
                  </a:txBody>
                  <a:tcPr/>
                </a:tc>
                <a:tc>
                  <a:txBody>
                    <a:bodyPr/>
                    <a:lstStyle/>
                    <a:p>
                      <a:r>
                        <a:rPr lang="en-US" dirty="0"/>
                        <a:t>2</a:t>
                      </a:r>
                    </a:p>
                  </a:txBody>
                  <a:tcPr/>
                </a:tc>
                <a:extLst>
                  <a:ext uri="{0D108BD9-81ED-4DB2-BD59-A6C34878D82A}">
                    <a16:rowId xmlns:a16="http://schemas.microsoft.com/office/drawing/2014/main" val="3691384536"/>
                  </a:ext>
                </a:extLst>
              </a:tr>
              <a:tr h="353683">
                <a:tc>
                  <a:txBody>
                    <a:bodyPr/>
                    <a:lstStyle/>
                    <a:p>
                      <a:r>
                        <a:rPr lang="en-US" dirty="0"/>
                        <a:t>Radiated power (per wiggler) [W]</a:t>
                      </a:r>
                    </a:p>
                  </a:txBody>
                  <a:tcPr/>
                </a:tc>
                <a:tc>
                  <a:txBody>
                    <a:bodyPr/>
                    <a:lstStyle/>
                    <a:p>
                      <a:r>
                        <a:rPr lang="en-US" dirty="0"/>
                        <a:t>674</a:t>
                      </a:r>
                    </a:p>
                  </a:txBody>
                  <a:tcPr/>
                </a:tc>
                <a:extLst>
                  <a:ext uri="{0D108BD9-81ED-4DB2-BD59-A6C34878D82A}">
                    <a16:rowId xmlns:a16="http://schemas.microsoft.com/office/drawing/2014/main" val="3606702455"/>
                  </a:ext>
                </a:extLst>
              </a:tr>
            </a:tbl>
          </a:graphicData>
        </a:graphic>
      </p:graphicFrame>
      <p:sp>
        <p:nvSpPr>
          <p:cNvPr id="12" name="TextBox 11">
            <a:extLst>
              <a:ext uri="{FF2B5EF4-FFF2-40B4-BE49-F238E27FC236}">
                <a16:creationId xmlns:a16="http://schemas.microsoft.com/office/drawing/2014/main" id="{C7B1C630-4278-BB17-A1BB-5D74B7844D94}"/>
              </a:ext>
            </a:extLst>
          </p:cNvPr>
          <p:cNvSpPr txBox="1"/>
          <p:nvPr/>
        </p:nvSpPr>
        <p:spPr>
          <a:xfrm>
            <a:off x="294732" y="5178167"/>
            <a:ext cx="5394971" cy="677108"/>
          </a:xfrm>
          <a:prstGeom prst="rect">
            <a:avLst/>
          </a:prstGeom>
          <a:noFill/>
        </p:spPr>
        <p:txBody>
          <a:bodyPr wrap="square">
            <a:spAutoFit/>
          </a:bodyPr>
          <a:lstStyle/>
          <a:p>
            <a:pPr>
              <a:spcBef>
                <a:spcPts val="300"/>
              </a:spcBef>
              <a:spcAft>
                <a:spcPts val="300"/>
              </a:spcAft>
            </a:pPr>
            <a:r>
              <a:rPr lang="en-GB" sz="1800" i="1" kern="800" dirty="0">
                <a:effectLst/>
                <a:latin typeface="Times New Roman" panose="02020603050405020304" pitchFamily="18" charset="0"/>
                <a:ea typeface="Times New Roman" panose="02020603050405020304" pitchFamily="18" charset="0"/>
              </a:rPr>
              <a:t>S. Seletskiy et al., </a:t>
            </a:r>
            <a:r>
              <a:rPr lang="en-GB" sz="2000" i="1" kern="800" dirty="0">
                <a:effectLst/>
                <a:latin typeface="Times New Roman" panose="02020603050405020304" pitchFamily="18" charset="0"/>
                <a:ea typeface="Times New Roman" panose="02020603050405020304" pitchFamily="18" charset="0"/>
              </a:rPr>
              <a:t>BNL-225896-2024-TECH</a:t>
            </a:r>
            <a:r>
              <a:rPr lang="en-GB" sz="1800" i="1" kern="800" dirty="0">
                <a:effectLst/>
                <a:latin typeface="Times New Roman" panose="02020603050405020304" pitchFamily="18" charset="0"/>
                <a:ea typeface="Times New Roman" panose="02020603050405020304" pitchFamily="18" charset="0"/>
              </a:rPr>
              <a:t>, 2024 </a:t>
            </a:r>
            <a:r>
              <a:rPr lang="en-GB" sz="1800" u="none" strike="noStrike" kern="800" dirty="0">
                <a:solidFill>
                  <a:srgbClr val="0070C0"/>
                </a:solidFill>
                <a:effectLst/>
                <a:latin typeface="Liberation Mono"/>
                <a:ea typeface="Times New Roman" panose="02020603050405020304" pitchFamily="18" charset="0"/>
                <a:cs typeface="Courier New" panose="02070309020205020404" pitchFamily="49" charset="0"/>
                <a:hlinkClick r:id="rId3">
                  <a:extLst>
                    <a:ext uri="{A12FA001-AC4F-418D-AE19-62706E023703}">
                      <ahyp:hlinkClr xmlns:ahyp="http://schemas.microsoft.com/office/drawing/2018/hyperlinkcolor" val="tx"/>
                    </a:ext>
                  </a:extLst>
                </a:hlinkClick>
              </a:rPr>
              <a:t>https://technotes.bnl.gov/PDF?publicationId=225896</a:t>
            </a:r>
            <a:endParaRPr lang="en-US" dirty="0">
              <a:solidFill>
                <a:srgbClr val="0070C0"/>
              </a:solidFill>
            </a:endParaRPr>
          </a:p>
        </p:txBody>
      </p:sp>
      <p:sp>
        <p:nvSpPr>
          <p:cNvPr id="15" name="TextBox 14">
            <a:extLst>
              <a:ext uri="{FF2B5EF4-FFF2-40B4-BE49-F238E27FC236}">
                <a16:creationId xmlns:a16="http://schemas.microsoft.com/office/drawing/2014/main" id="{527329E8-2C90-B4D5-9911-98B2717FCEE9}"/>
              </a:ext>
            </a:extLst>
          </p:cNvPr>
          <p:cNvSpPr txBox="1"/>
          <p:nvPr/>
        </p:nvSpPr>
        <p:spPr>
          <a:xfrm>
            <a:off x="294732" y="5937781"/>
            <a:ext cx="8082900" cy="754053"/>
          </a:xfrm>
          <a:prstGeom prst="rect">
            <a:avLst/>
          </a:prstGeom>
          <a:noFill/>
        </p:spPr>
        <p:txBody>
          <a:bodyPr wrap="square">
            <a:spAutoFit/>
          </a:bodyPr>
          <a:lstStyle/>
          <a:p>
            <a:pPr marR="0">
              <a:spcBef>
                <a:spcPts val="300"/>
              </a:spcBef>
              <a:spcAft>
                <a:spcPts val="300"/>
              </a:spcAft>
              <a:buNone/>
            </a:pPr>
            <a:r>
              <a:rPr lang="en-GB" sz="1800" i="1" kern="800" dirty="0">
                <a:effectLst/>
                <a:latin typeface="Times New Roman" panose="02020603050405020304" pitchFamily="18" charset="0"/>
                <a:ea typeface="Times New Roman" panose="02020603050405020304" pitchFamily="18" charset="0"/>
              </a:rPr>
              <a:t>S. Seletskiy et al., </a:t>
            </a:r>
            <a:r>
              <a:rPr lang="en-GB" sz="2000" i="1" kern="800" dirty="0">
                <a:effectLst/>
                <a:latin typeface="Times New Roman" panose="02020603050405020304" pitchFamily="18" charset="0"/>
                <a:ea typeface="Times New Roman" panose="02020603050405020304" pitchFamily="18" charset="0"/>
              </a:rPr>
              <a:t>TUP073, NAPAC25</a:t>
            </a:r>
          </a:p>
          <a:p>
            <a:pPr marR="0">
              <a:spcBef>
                <a:spcPts val="300"/>
              </a:spcBef>
              <a:spcAft>
                <a:spcPts val="300"/>
              </a:spcAft>
              <a:buNone/>
            </a:pPr>
            <a:r>
              <a:rPr lang="en-US" u="sng" dirty="0">
                <a:solidFill>
                  <a:srgbClr val="0070C0"/>
                </a:solidFill>
              </a:rPr>
              <a:t>https://prebys.physics.ucdavis.edu/NAPAC-25/proceedings/pdf/TUP073.pdf</a:t>
            </a:r>
          </a:p>
        </p:txBody>
      </p:sp>
      <p:grpSp>
        <p:nvGrpSpPr>
          <p:cNvPr id="19" name="Group 18">
            <a:extLst>
              <a:ext uri="{FF2B5EF4-FFF2-40B4-BE49-F238E27FC236}">
                <a16:creationId xmlns:a16="http://schemas.microsoft.com/office/drawing/2014/main" id="{A49942B4-E2C8-7054-94A9-2023B2795D97}"/>
              </a:ext>
            </a:extLst>
          </p:cNvPr>
          <p:cNvGrpSpPr/>
          <p:nvPr/>
        </p:nvGrpSpPr>
        <p:grpSpPr>
          <a:xfrm>
            <a:off x="398322" y="901022"/>
            <a:ext cx="5238267" cy="3915322"/>
            <a:chOff x="398322" y="901022"/>
            <a:chExt cx="5238267" cy="3915322"/>
          </a:xfrm>
        </p:grpSpPr>
        <p:grpSp>
          <p:nvGrpSpPr>
            <p:cNvPr id="18" name="Group 17">
              <a:extLst>
                <a:ext uri="{FF2B5EF4-FFF2-40B4-BE49-F238E27FC236}">
                  <a16:creationId xmlns:a16="http://schemas.microsoft.com/office/drawing/2014/main" id="{B9328A70-2D5C-61FC-C286-528CABCAE824}"/>
                </a:ext>
              </a:extLst>
            </p:cNvPr>
            <p:cNvGrpSpPr/>
            <p:nvPr/>
          </p:nvGrpSpPr>
          <p:grpSpPr>
            <a:xfrm>
              <a:off x="398322" y="901022"/>
              <a:ext cx="5238267" cy="3915322"/>
              <a:chOff x="398322" y="901022"/>
              <a:chExt cx="5238267" cy="3915322"/>
            </a:xfrm>
          </p:grpSpPr>
          <p:pic>
            <p:nvPicPr>
              <p:cNvPr id="14" name="Picture 13">
                <a:extLst>
                  <a:ext uri="{FF2B5EF4-FFF2-40B4-BE49-F238E27FC236}">
                    <a16:creationId xmlns:a16="http://schemas.microsoft.com/office/drawing/2014/main" id="{938A9E51-799E-B338-9D82-DB4B3D429592}"/>
                  </a:ext>
                </a:extLst>
              </p:cNvPr>
              <p:cNvPicPr>
                <a:picLocks noChangeAspect="1"/>
              </p:cNvPicPr>
              <p:nvPr/>
            </p:nvPicPr>
            <p:blipFill>
              <a:blip r:embed="rId4"/>
              <a:stretch>
                <a:fillRect/>
              </a:stretch>
            </p:blipFill>
            <p:spPr>
              <a:xfrm>
                <a:off x="416160" y="901022"/>
                <a:ext cx="5220429" cy="3915322"/>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336A565-A8B7-23A0-E5C0-470264A1E994}"/>
                      </a:ext>
                    </a:extLst>
                  </p:cNvPr>
                  <p:cNvSpPr txBox="1"/>
                  <p:nvPr/>
                </p:nvSpPr>
                <p:spPr>
                  <a:xfrm rot="16200000">
                    <a:off x="290344" y="4158762"/>
                    <a:ext cx="400622" cy="184666"/>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𝑥</m:t>
                          </m:r>
                          <m:r>
                            <a:rPr lang="en-US" sz="1200" b="0" i="1" smtClean="0">
                              <a:latin typeface="Cambria Math" panose="02040503050406030204" pitchFamily="18" charset="0"/>
                            </a:rPr>
                            <m:t> [</m:t>
                          </m:r>
                          <m:r>
                            <m:rPr>
                              <m:sty m:val="p"/>
                            </m:rPr>
                            <a:rPr lang="en-US" sz="1200" b="0" i="0" smtClean="0">
                              <a:latin typeface="Cambria Math" panose="02040503050406030204" pitchFamily="18" charset="0"/>
                            </a:rPr>
                            <m:t>m</m:t>
                          </m:r>
                          <m:r>
                            <a:rPr lang="en-US" sz="1200" b="0" i="1" smtClean="0">
                              <a:latin typeface="Cambria Math" panose="02040503050406030204" pitchFamily="18" charset="0"/>
                            </a:rPr>
                            <m:t>]</m:t>
                          </m:r>
                        </m:oMath>
                      </m:oMathPara>
                    </a14:m>
                    <a:endParaRPr lang="en-US" sz="1200" dirty="0"/>
                  </a:p>
                </p:txBody>
              </p:sp>
            </mc:Choice>
            <mc:Fallback xmlns="">
              <p:sp>
                <p:nvSpPr>
                  <p:cNvPr id="17" name="TextBox 16">
                    <a:extLst>
                      <a:ext uri="{FF2B5EF4-FFF2-40B4-BE49-F238E27FC236}">
                        <a16:creationId xmlns:a16="http://schemas.microsoft.com/office/drawing/2014/main" id="{B336A565-A8B7-23A0-E5C0-470264A1E994}"/>
                      </a:ext>
                    </a:extLst>
                  </p:cNvPr>
                  <p:cNvSpPr txBox="1">
                    <a:spLocks noRot="1" noChangeAspect="1" noMove="1" noResize="1" noEditPoints="1" noAdjustHandles="1" noChangeArrowheads="1" noChangeShapeType="1" noTextEdit="1"/>
                  </p:cNvSpPr>
                  <p:nvPr/>
                </p:nvSpPr>
                <p:spPr>
                  <a:xfrm rot="16200000">
                    <a:off x="290344" y="4158762"/>
                    <a:ext cx="400622" cy="184666"/>
                  </a:xfrm>
                  <a:prstGeom prst="rect">
                    <a:avLst/>
                  </a:prstGeom>
                  <a:blipFill>
                    <a:blip r:embed="rId5"/>
                    <a:stretch>
                      <a:fillRect t="-13636" r="-38710" b="-4545"/>
                    </a:stretch>
                  </a:blipFill>
                </p:spPr>
                <p:txBody>
                  <a:bodyPr/>
                  <a:lstStyle/>
                  <a:p>
                    <a:r>
                      <a:rPr lang="en-US">
                        <a:noFill/>
                      </a:rPr>
                      <a:t> </a:t>
                    </a:r>
                  </a:p>
                </p:txBody>
              </p:sp>
            </mc:Fallback>
          </mc:AlternateContent>
        </p:grpSp>
        <p:sp>
          <p:nvSpPr>
            <p:cNvPr id="16" name="TextBox 15">
              <a:extLst>
                <a:ext uri="{FF2B5EF4-FFF2-40B4-BE49-F238E27FC236}">
                  <a16:creationId xmlns:a16="http://schemas.microsoft.com/office/drawing/2014/main" id="{22BFC046-861D-69D0-BF6C-EA33E7136082}"/>
                </a:ext>
              </a:extLst>
            </p:cNvPr>
            <p:cNvSpPr txBox="1"/>
            <p:nvPr/>
          </p:nvSpPr>
          <p:spPr>
            <a:xfrm>
              <a:off x="3534812" y="4087806"/>
              <a:ext cx="1314784" cy="646331"/>
            </a:xfrm>
            <a:prstGeom prst="rect">
              <a:avLst/>
            </a:prstGeom>
            <a:solidFill>
              <a:schemeClr val="bg1"/>
            </a:solidFill>
          </p:spPr>
          <p:txBody>
            <a:bodyPr wrap="none" rtlCol="0">
              <a:spAutoFit/>
            </a:bodyPr>
            <a:lstStyle/>
            <a:p>
              <a:pPr marL="285750" indent="-285750">
                <a:buSzPct val="200000"/>
                <a:buFont typeface="Wingdings" panose="05000000000000000000" pitchFamily="2" charset="2"/>
                <a:buChar char="§"/>
              </a:pPr>
              <a:r>
                <a:rPr lang="en-US" sz="1200" dirty="0">
                  <a:solidFill>
                    <a:srgbClr val="FF0000"/>
                  </a:solidFill>
                </a:rPr>
                <a:t>quadrupoles</a:t>
              </a:r>
            </a:p>
            <a:p>
              <a:pPr marL="285750" indent="-285750">
                <a:buSzPct val="200000"/>
                <a:buFont typeface="Wingdings" panose="05000000000000000000" pitchFamily="2" charset="2"/>
                <a:buChar char="§"/>
              </a:pPr>
              <a:r>
                <a:rPr lang="en-US" sz="1200" dirty="0" err="1">
                  <a:solidFill>
                    <a:srgbClr val="00B050"/>
                  </a:solidFill>
                </a:rPr>
                <a:t>sextupoles</a:t>
              </a:r>
              <a:endParaRPr lang="en-US" sz="1200" dirty="0">
                <a:solidFill>
                  <a:srgbClr val="00B050"/>
                </a:solidFill>
              </a:endParaRPr>
            </a:p>
            <a:p>
              <a:pPr marL="285750" indent="-285750">
                <a:buSzPct val="200000"/>
                <a:buFont typeface="Wingdings" panose="05000000000000000000" pitchFamily="2" charset="2"/>
                <a:buChar char="§"/>
              </a:pPr>
              <a:r>
                <a:rPr lang="en-US" sz="1200" dirty="0">
                  <a:solidFill>
                    <a:srgbClr val="00B0F0"/>
                  </a:solidFill>
                </a:rPr>
                <a:t>wigglers</a:t>
              </a:r>
            </a:p>
          </p:txBody>
        </p:sp>
      </p:grpSp>
    </p:spTree>
    <p:extLst>
      <p:ext uri="{BB962C8B-B14F-4D97-AF65-F5344CB8AC3E}">
        <p14:creationId xmlns:p14="http://schemas.microsoft.com/office/powerpoint/2010/main" val="632080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BEEA62F-2980-08FA-81F6-A3F190C11866}"/>
              </a:ext>
            </a:extLst>
          </p:cNvPr>
          <p:cNvGrpSpPr/>
          <p:nvPr/>
        </p:nvGrpSpPr>
        <p:grpSpPr>
          <a:xfrm>
            <a:off x="3313157" y="3090359"/>
            <a:ext cx="4602485" cy="3451864"/>
            <a:chOff x="1369560" y="3263439"/>
            <a:chExt cx="4602485" cy="3451864"/>
          </a:xfrm>
        </p:grpSpPr>
        <p:pic>
          <p:nvPicPr>
            <p:cNvPr id="11" name="Picture 10" descr="A screenshot of a graph&#10;&#10;Description automatically generated">
              <a:extLst>
                <a:ext uri="{FF2B5EF4-FFF2-40B4-BE49-F238E27FC236}">
                  <a16:creationId xmlns:a16="http://schemas.microsoft.com/office/drawing/2014/main" id="{AF720C70-2E31-FE86-1D26-85C630F5B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9560" y="3263439"/>
              <a:ext cx="4602485" cy="3451864"/>
            </a:xfrm>
            <a:prstGeom prst="rect">
              <a:avLst/>
            </a:prstGeom>
          </p:spPr>
        </p:pic>
        <p:sp>
          <p:nvSpPr>
            <p:cNvPr id="12" name="Oval 11">
              <a:extLst>
                <a:ext uri="{FF2B5EF4-FFF2-40B4-BE49-F238E27FC236}">
                  <a16:creationId xmlns:a16="http://schemas.microsoft.com/office/drawing/2014/main" id="{949C1C52-8F7E-88B7-13D6-2C44E5B27D13}"/>
                </a:ext>
              </a:extLst>
            </p:cNvPr>
            <p:cNvSpPr/>
            <p:nvPr/>
          </p:nvSpPr>
          <p:spPr>
            <a:xfrm>
              <a:off x="2657056" y="4671668"/>
              <a:ext cx="89694" cy="83341"/>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descr="A graph of a function&#10;&#10;Description automatically generated with medium confidence">
            <a:extLst>
              <a:ext uri="{FF2B5EF4-FFF2-40B4-BE49-F238E27FC236}">
                <a16:creationId xmlns:a16="http://schemas.microsoft.com/office/drawing/2014/main" id="{A11DB4EA-9ABF-F380-61C7-2B632A64B2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5736" y="3460211"/>
            <a:ext cx="4335221" cy="3016861"/>
          </a:xfrm>
          <a:prstGeom prst="rect">
            <a:avLst/>
          </a:prstGeom>
        </p:spPr>
      </p:pic>
      <p:grpSp>
        <p:nvGrpSpPr>
          <p:cNvPr id="10" name="Group 9">
            <a:extLst>
              <a:ext uri="{FF2B5EF4-FFF2-40B4-BE49-F238E27FC236}">
                <a16:creationId xmlns:a16="http://schemas.microsoft.com/office/drawing/2014/main" id="{253B4F7E-9C5F-EA26-F4DB-0E436BD653B2}"/>
              </a:ext>
            </a:extLst>
          </p:cNvPr>
          <p:cNvGrpSpPr/>
          <p:nvPr/>
        </p:nvGrpSpPr>
        <p:grpSpPr>
          <a:xfrm>
            <a:off x="7901330" y="870756"/>
            <a:ext cx="4129313" cy="2413964"/>
            <a:chOff x="7491187" y="675771"/>
            <a:chExt cx="4129313" cy="2413964"/>
          </a:xfrm>
        </p:grpSpPr>
        <p:pic>
          <p:nvPicPr>
            <p:cNvPr id="6" name="Picture 5" descr="A screenshot of a graph&#10;&#10;Description automatically generated">
              <a:extLst>
                <a:ext uri="{FF2B5EF4-FFF2-40B4-BE49-F238E27FC236}">
                  <a16:creationId xmlns:a16="http://schemas.microsoft.com/office/drawing/2014/main" id="{591AEDB7-54FF-6512-BA35-D561D2C40487}"/>
                </a:ext>
              </a:extLst>
            </p:cNvPr>
            <p:cNvPicPr>
              <a:picLocks noChangeAspect="1"/>
            </p:cNvPicPr>
            <p:nvPr/>
          </p:nvPicPr>
          <p:blipFill>
            <a:blip r:embed="rId4">
              <a:extLst>
                <a:ext uri="{28A0092B-C50C-407E-A947-70E740481C1C}">
                  <a14:useLocalDpi xmlns:a14="http://schemas.microsoft.com/office/drawing/2010/main" val="0"/>
                </a:ext>
              </a:extLst>
            </a:blip>
            <a:srcRect b="55645"/>
            <a:stretch/>
          </p:blipFill>
          <p:spPr>
            <a:xfrm>
              <a:off x="7491187" y="675771"/>
              <a:ext cx="4129313" cy="2197255"/>
            </a:xfrm>
            <a:prstGeom prst="rect">
              <a:avLst/>
            </a:prstGeom>
          </p:spPr>
        </p:pic>
        <p:pic>
          <p:nvPicPr>
            <p:cNvPr id="9" name="Picture 8">
              <a:extLst>
                <a:ext uri="{FF2B5EF4-FFF2-40B4-BE49-F238E27FC236}">
                  <a16:creationId xmlns:a16="http://schemas.microsoft.com/office/drawing/2014/main" id="{4F6F1F0A-AD04-F303-F797-232D1C78EBB8}"/>
                </a:ext>
              </a:extLst>
            </p:cNvPr>
            <p:cNvPicPr>
              <a:picLocks noChangeAspect="1"/>
            </p:cNvPicPr>
            <p:nvPr/>
          </p:nvPicPr>
          <p:blipFill>
            <a:blip r:embed="rId5"/>
            <a:stretch>
              <a:fillRect/>
            </a:stretch>
          </p:blipFill>
          <p:spPr>
            <a:xfrm>
              <a:off x="8110929" y="2778442"/>
              <a:ext cx="3050189" cy="311293"/>
            </a:xfrm>
            <a:prstGeom prst="rect">
              <a:avLst/>
            </a:prstGeom>
          </p:spPr>
        </p:pic>
      </p:grpSp>
      <p:sp>
        <p:nvSpPr>
          <p:cNvPr id="2" name="Title 1">
            <a:extLst>
              <a:ext uri="{FF2B5EF4-FFF2-40B4-BE49-F238E27FC236}">
                <a16:creationId xmlns:a16="http://schemas.microsoft.com/office/drawing/2014/main" id="{077A937B-114E-8B0E-368E-58E947CE5F6B}"/>
              </a:ext>
            </a:extLst>
          </p:cNvPr>
          <p:cNvSpPr>
            <a:spLocks noGrp="1"/>
          </p:cNvSpPr>
          <p:nvPr>
            <p:ph type="title"/>
          </p:nvPr>
        </p:nvSpPr>
        <p:spPr>
          <a:xfrm>
            <a:off x="571500" y="109548"/>
            <a:ext cx="11049000" cy="903586"/>
          </a:xfrm>
        </p:spPr>
        <p:txBody>
          <a:bodyPr>
            <a:normAutofit/>
          </a:bodyPr>
          <a:lstStyle/>
          <a:p>
            <a:r>
              <a:rPr lang="en-US" sz="3200" dirty="0"/>
              <a:t>Dynamic and momentum aperture optimization</a:t>
            </a:r>
          </a:p>
        </p:txBody>
      </p:sp>
      <p:sp>
        <p:nvSpPr>
          <p:cNvPr id="3" name="Slide Number Placeholder 2">
            <a:extLst>
              <a:ext uri="{FF2B5EF4-FFF2-40B4-BE49-F238E27FC236}">
                <a16:creationId xmlns:a16="http://schemas.microsoft.com/office/drawing/2014/main" id="{7D3131DB-AC47-239C-A3BC-8FA9D6D65240}"/>
              </a:ext>
            </a:extLst>
          </p:cNvPr>
          <p:cNvSpPr>
            <a:spLocks noGrp="1"/>
          </p:cNvSpPr>
          <p:nvPr>
            <p:ph type="sldNum" sz="quarter" idx="4"/>
          </p:nvPr>
        </p:nvSpPr>
        <p:spPr/>
        <p:txBody>
          <a:bodyPr/>
          <a:lstStyle/>
          <a:p>
            <a:fld id="{933A556B-7C63-244D-9B7C-B0EA8042B330}" type="slidenum">
              <a:rPr lang="en-US" smtClean="0"/>
              <a:pPr/>
              <a:t>13</a:t>
            </a:fld>
            <a:endParaRPr lang="en-US" sz="1000" dirty="0"/>
          </a:p>
        </p:txBody>
      </p:sp>
      <p:sp>
        <p:nvSpPr>
          <p:cNvPr id="4" name="TextBox 3">
            <a:extLst>
              <a:ext uri="{FF2B5EF4-FFF2-40B4-BE49-F238E27FC236}">
                <a16:creationId xmlns:a16="http://schemas.microsoft.com/office/drawing/2014/main" id="{609DB125-B314-093D-12BA-6DFD15C9C792}"/>
              </a:ext>
            </a:extLst>
          </p:cNvPr>
          <p:cNvSpPr txBox="1"/>
          <p:nvPr/>
        </p:nvSpPr>
        <p:spPr>
          <a:xfrm>
            <a:off x="329452" y="1475195"/>
            <a:ext cx="8007723" cy="209288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000" dirty="0"/>
              <a:t>Optimization of wigglers’ field profile allowed to substantially reduce chromaticity and utilize weaker </a:t>
            </a:r>
            <a:r>
              <a:rPr lang="en-US" sz="2000" dirty="0" err="1"/>
              <a:t>sextupoles</a:t>
            </a:r>
            <a:endParaRPr lang="en-US" sz="2000" dirty="0"/>
          </a:p>
          <a:p>
            <a:pPr marL="285750" indent="-285750">
              <a:spcAft>
                <a:spcPts val="600"/>
              </a:spcAft>
              <a:buFont typeface="Arial" panose="020B0604020202020204" pitchFamily="34" charset="0"/>
              <a:buChar char="•"/>
            </a:pPr>
            <a:r>
              <a:rPr lang="en-US" sz="2000" dirty="0"/>
              <a:t>Phase advance over wiggler and </a:t>
            </a:r>
            <a:r>
              <a:rPr lang="en-US" sz="2000" dirty="0" err="1"/>
              <a:t>sextupole</a:t>
            </a:r>
            <a:r>
              <a:rPr lang="en-US" sz="2000" dirty="0"/>
              <a:t> blocks is an important parameter for dynamic aperture</a:t>
            </a:r>
          </a:p>
          <a:p>
            <a:pPr marL="285750" indent="-285750">
              <a:spcAft>
                <a:spcPts val="600"/>
              </a:spcAft>
              <a:buFont typeface="Arial" panose="020B0604020202020204" pitchFamily="34" charset="0"/>
              <a:buChar char="•"/>
            </a:pPr>
            <a:r>
              <a:rPr lang="en-US" sz="2000" dirty="0"/>
              <a:t>Two families of octupoles were optimized to reduce non-linear motion</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6499CC9-F387-C32E-5DEC-DBA75537EB6B}"/>
                  </a:ext>
                </a:extLst>
              </p:cNvPr>
              <p:cNvSpPr txBox="1"/>
              <p:nvPr/>
            </p:nvSpPr>
            <p:spPr>
              <a:xfrm>
                <a:off x="329452" y="3608161"/>
                <a:ext cx="3245317" cy="2791918"/>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1800" dirty="0"/>
                  <a:t>Tune was adjusted to maximize MA</a:t>
                </a:r>
              </a:p>
              <a:p>
                <a:pPr marL="285750" indent="-285750">
                  <a:spcAft>
                    <a:spcPts val="600"/>
                  </a:spcAft>
                  <a:buFont typeface="Arial" panose="020B0604020202020204" pitchFamily="34" charset="0"/>
                  <a:buChar char="•"/>
                </a:pPr>
                <a:r>
                  <a:rPr lang="en-US" sz="1800" b="1" dirty="0">
                    <a:solidFill>
                      <a:srgbClr val="0000FF"/>
                    </a:solidFill>
                  </a:rPr>
                  <a:t>Resulting DA/MA are:</a:t>
                </a:r>
              </a:p>
              <a:p>
                <a:pPr marL="742950" lvl="1" indent="-285750">
                  <a:spcAft>
                    <a:spcPts val="600"/>
                  </a:spcAft>
                  <a:buFont typeface="Arial" panose="020B0604020202020204" pitchFamily="34" charset="0"/>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𝑥</m:t>
                        </m:r>
                      </m:sub>
                    </m:sSub>
                    <m:r>
                      <a:rPr lang="en-US" b="0" i="1" smtClean="0">
                        <a:latin typeface="Cambria Math" panose="02040503050406030204" pitchFamily="18" charset="0"/>
                      </a:rPr>
                      <m:t>=10</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𝑥</m:t>
                        </m:r>
                      </m:sub>
                    </m:sSub>
                  </m:oMath>
                </a14:m>
                <a:endParaRPr lang="en-US" b="0" i="1" dirty="0">
                  <a:latin typeface="Cambria Math" panose="02040503050406030204" pitchFamily="18" charset="0"/>
                </a:endParaRPr>
              </a:p>
              <a:p>
                <a:pPr marL="742950" lvl="1" indent="-285750">
                  <a:spcAft>
                    <a:spcPts val="600"/>
                  </a:spcAft>
                  <a:buFont typeface="Arial" panose="020B0604020202020204" pitchFamily="34" charset="0"/>
                  <a:buChar char="•"/>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𝐴</m:t>
                        </m:r>
                      </m:e>
                      <m:sub>
                        <m:r>
                          <a:rPr lang="en-US" sz="1800" b="0" i="1" smtClean="0">
                            <a:latin typeface="Cambria Math" panose="02040503050406030204" pitchFamily="18" charset="0"/>
                          </a:rPr>
                          <m:t>𝑦</m:t>
                        </m:r>
                      </m:sub>
                    </m:sSub>
                    <m:r>
                      <a:rPr lang="en-US" sz="1800" b="0" i="1" smtClean="0">
                        <a:latin typeface="Cambria Math" panose="02040503050406030204" pitchFamily="18" charset="0"/>
                      </a:rPr>
                      <m:t>=9</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𝜎</m:t>
                        </m:r>
                      </m:e>
                      <m:sub>
                        <m:r>
                          <a:rPr lang="en-US" sz="1800" b="0" i="1" smtClean="0">
                            <a:latin typeface="Cambria Math" panose="02040503050406030204" pitchFamily="18" charset="0"/>
                          </a:rPr>
                          <m:t>𝑦</m:t>
                        </m:r>
                      </m:sub>
                    </m:sSub>
                  </m:oMath>
                </a14:m>
                <a:endParaRPr lang="en-US" sz="1800" b="0" dirty="0"/>
              </a:p>
              <a:p>
                <a:pPr marL="742950" lvl="1" indent="-285750">
                  <a:spcAft>
                    <a:spcPts val="600"/>
                  </a:spcAft>
                  <a:buFont typeface="Arial" panose="020B0604020202020204" pitchFamily="34" charset="0"/>
                  <a:buChar char="•"/>
                </a:pP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𝐴</m:t>
                        </m:r>
                      </m:e>
                      <m:sub>
                        <m:r>
                          <a:rPr lang="en-US" sz="1800" b="0" i="1" smtClean="0">
                            <a:latin typeface="Cambria Math" panose="02040503050406030204" pitchFamily="18" charset="0"/>
                          </a:rPr>
                          <m:t>𝛿</m:t>
                        </m:r>
                      </m:sub>
                    </m:sSub>
                    <m:r>
                      <a:rPr lang="en-US" sz="1800" b="0" i="1" smtClean="0">
                        <a:latin typeface="Cambria Math" panose="02040503050406030204" pitchFamily="18" charset="0"/>
                      </a:rPr>
                      <m:t>=0.5 %</m:t>
                    </m:r>
                  </m:oMath>
                </a14:m>
                <a:endParaRPr lang="en-US" sz="1800" b="0" dirty="0"/>
              </a:p>
              <a:p>
                <a:pPr>
                  <a:spcAft>
                    <a:spcPts val="600"/>
                  </a:spcAft>
                </a:pPr>
                <a:endParaRPr lang="en-US" sz="1800" b="0" dirty="0"/>
              </a:p>
              <a:p>
                <a:pPr>
                  <a:spcAft>
                    <a:spcPts val="600"/>
                  </a:spcAft>
                </a:pPr>
                <a:endParaRPr lang="en-US" sz="1800" dirty="0"/>
              </a:p>
            </p:txBody>
          </p:sp>
        </mc:Choice>
        <mc:Fallback xmlns="">
          <p:sp>
            <p:nvSpPr>
              <p:cNvPr id="15" name="TextBox 14">
                <a:extLst>
                  <a:ext uri="{FF2B5EF4-FFF2-40B4-BE49-F238E27FC236}">
                    <a16:creationId xmlns:a16="http://schemas.microsoft.com/office/drawing/2014/main" id="{26499CC9-F387-C32E-5DEC-DBA75537EB6B}"/>
                  </a:ext>
                </a:extLst>
              </p:cNvPr>
              <p:cNvSpPr txBox="1">
                <a:spLocks noRot="1" noChangeAspect="1" noMove="1" noResize="1" noEditPoints="1" noAdjustHandles="1" noChangeArrowheads="1" noChangeShapeType="1" noTextEdit="1"/>
              </p:cNvSpPr>
              <p:nvPr/>
            </p:nvSpPr>
            <p:spPr>
              <a:xfrm>
                <a:off x="329452" y="3608161"/>
                <a:ext cx="3245317" cy="2791918"/>
              </a:xfrm>
              <a:prstGeom prst="rect">
                <a:avLst/>
              </a:prstGeom>
              <a:blipFill>
                <a:blip r:embed="rId6"/>
                <a:stretch>
                  <a:fillRect l="-1128" t="-1310"/>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80397E69-9D5F-65B7-9248-428C2BB8C817}"/>
              </a:ext>
            </a:extLst>
          </p:cNvPr>
          <p:cNvSpPr txBox="1"/>
          <p:nvPr/>
        </p:nvSpPr>
        <p:spPr>
          <a:xfrm>
            <a:off x="254359" y="6096593"/>
            <a:ext cx="8275626" cy="723275"/>
          </a:xfrm>
          <a:prstGeom prst="rect">
            <a:avLst/>
          </a:prstGeom>
          <a:noFill/>
        </p:spPr>
        <p:txBody>
          <a:bodyPr wrap="square">
            <a:spAutoFit/>
          </a:bodyPr>
          <a:lstStyle/>
          <a:p>
            <a:pPr marR="0">
              <a:spcBef>
                <a:spcPts val="300"/>
              </a:spcBef>
              <a:spcAft>
                <a:spcPts val="300"/>
              </a:spcAft>
              <a:buNone/>
            </a:pPr>
            <a:r>
              <a:rPr lang="en-GB" sz="1800" i="1" kern="800" dirty="0">
                <a:effectLst/>
                <a:latin typeface="Times New Roman" panose="02020603050405020304" pitchFamily="18" charset="0"/>
                <a:ea typeface="Times New Roman" panose="02020603050405020304" pitchFamily="18" charset="0"/>
              </a:rPr>
              <a:t>J. Unger et al., TUP031, </a:t>
            </a:r>
            <a:r>
              <a:rPr lang="en-GB" i="1" kern="800" dirty="0">
                <a:latin typeface="Times New Roman" panose="02020603050405020304" pitchFamily="18" charset="0"/>
                <a:ea typeface="Times New Roman" panose="02020603050405020304" pitchFamily="18" charset="0"/>
              </a:rPr>
              <a:t>NAPAC25</a:t>
            </a:r>
          </a:p>
          <a:p>
            <a:pPr marR="0">
              <a:spcBef>
                <a:spcPts val="300"/>
              </a:spcBef>
              <a:spcAft>
                <a:spcPts val="300"/>
              </a:spcAft>
              <a:buNone/>
            </a:pPr>
            <a:r>
              <a:rPr lang="en-GB" u="sng" kern="800" dirty="0">
                <a:solidFill>
                  <a:srgbClr val="0070C0"/>
                </a:solidFill>
                <a:latin typeface="Times New Roman" panose="02020603050405020304" pitchFamily="18" charset="0"/>
                <a:ea typeface="Times New Roman" panose="02020603050405020304" pitchFamily="18" charset="0"/>
              </a:rPr>
              <a:t>https://prebys.physics.ucdavis.edu/NAPAC-25/proceedings/pdf/TUP031.pdf</a:t>
            </a:r>
          </a:p>
        </p:txBody>
      </p:sp>
    </p:spTree>
    <p:extLst>
      <p:ext uri="{BB962C8B-B14F-4D97-AF65-F5344CB8AC3E}">
        <p14:creationId xmlns:p14="http://schemas.microsoft.com/office/powerpoint/2010/main" val="3577841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AD50B820-A2FD-2716-7690-7926D229A504}"/>
              </a:ext>
            </a:extLst>
          </p:cNvPr>
          <p:cNvPicPr>
            <a:picLocks noChangeAspect="1"/>
          </p:cNvPicPr>
          <p:nvPr/>
        </p:nvPicPr>
        <p:blipFill>
          <a:blip r:embed="rId2"/>
          <a:stretch>
            <a:fillRect/>
          </a:stretch>
        </p:blipFill>
        <p:spPr>
          <a:xfrm>
            <a:off x="239752" y="3571346"/>
            <a:ext cx="4570089" cy="3024110"/>
          </a:xfrm>
          <a:prstGeom prst="rect">
            <a:avLst/>
          </a:prstGeom>
        </p:spPr>
      </p:pic>
      <p:pic>
        <p:nvPicPr>
          <p:cNvPr id="20" name="Picture 19" descr="Chart, line chart&#10;&#10;Description automatically generated">
            <a:extLst>
              <a:ext uri="{FF2B5EF4-FFF2-40B4-BE49-F238E27FC236}">
                <a16:creationId xmlns:a16="http://schemas.microsoft.com/office/drawing/2014/main" id="{9CF67844-3176-1C0F-8280-BAD6E871E653}"/>
              </a:ext>
            </a:extLst>
          </p:cNvPr>
          <p:cNvPicPr>
            <a:picLocks noChangeAspect="1"/>
          </p:cNvPicPr>
          <p:nvPr/>
        </p:nvPicPr>
        <p:blipFill>
          <a:blip r:embed="rId3"/>
          <a:stretch>
            <a:fillRect/>
          </a:stretch>
        </p:blipFill>
        <p:spPr>
          <a:xfrm>
            <a:off x="261653" y="820624"/>
            <a:ext cx="4526289" cy="2933035"/>
          </a:xfrm>
          <a:prstGeom prst="rect">
            <a:avLst/>
          </a:prstGeom>
        </p:spPr>
      </p:pic>
      <p:sp>
        <p:nvSpPr>
          <p:cNvPr id="2" name="Title 1">
            <a:extLst>
              <a:ext uri="{FF2B5EF4-FFF2-40B4-BE49-F238E27FC236}">
                <a16:creationId xmlns:a16="http://schemas.microsoft.com/office/drawing/2014/main" id="{0EBF7C02-3B87-5723-DE71-2FEC6FEAF9B7}"/>
              </a:ext>
            </a:extLst>
          </p:cNvPr>
          <p:cNvSpPr>
            <a:spLocks noGrp="1"/>
          </p:cNvSpPr>
          <p:nvPr>
            <p:ph type="title"/>
          </p:nvPr>
        </p:nvSpPr>
        <p:spPr>
          <a:xfrm>
            <a:off x="571500" y="162786"/>
            <a:ext cx="11049000" cy="849313"/>
          </a:xfrm>
        </p:spPr>
        <p:txBody>
          <a:bodyPr>
            <a:normAutofit/>
          </a:bodyPr>
          <a:lstStyle/>
          <a:p>
            <a:r>
              <a:rPr lang="en-US" sz="3200" dirty="0"/>
              <a:t>REC RF system</a:t>
            </a:r>
          </a:p>
        </p:txBody>
      </p:sp>
      <p:sp>
        <p:nvSpPr>
          <p:cNvPr id="3" name="Slide Number Placeholder 2">
            <a:extLst>
              <a:ext uri="{FF2B5EF4-FFF2-40B4-BE49-F238E27FC236}">
                <a16:creationId xmlns:a16="http://schemas.microsoft.com/office/drawing/2014/main" id="{BA889BA0-3D11-05E7-F5BC-F6D48395696E}"/>
              </a:ext>
            </a:extLst>
          </p:cNvPr>
          <p:cNvSpPr>
            <a:spLocks noGrp="1"/>
          </p:cNvSpPr>
          <p:nvPr>
            <p:ph type="sldNum" sz="quarter" idx="4"/>
          </p:nvPr>
        </p:nvSpPr>
        <p:spPr/>
        <p:txBody>
          <a:bodyPr/>
          <a:lstStyle/>
          <a:p>
            <a:fld id="{933A556B-7C63-244D-9B7C-B0EA8042B330}" type="slidenum">
              <a:rPr lang="en-US" smtClean="0"/>
              <a:pPr/>
              <a:t>14</a:t>
            </a:fld>
            <a:endParaRPr lang="en-US" sz="10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116BB8A-B736-D93C-0E15-FB01637323F2}"/>
                  </a:ext>
                </a:extLst>
              </p:cNvPr>
              <p:cNvSpPr txBox="1"/>
              <p:nvPr/>
            </p:nvSpPr>
            <p:spPr>
              <a:xfrm>
                <a:off x="4413143" y="1180323"/>
                <a:ext cx="2952831" cy="5284395"/>
              </a:xfrm>
              <a:prstGeom prst="rect">
                <a:avLst/>
              </a:prstGeom>
              <a:noFill/>
            </p:spPr>
            <p:txBody>
              <a:bodyPr wrap="square">
                <a:spAutoFit/>
              </a:bodyPr>
              <a:lstStyle/>
              <a:p>
                <a:pPr marL="285750" marR="0" indent="-285750">
                  <a:spcAft>
                    <a:spcPts val="1200"/>
                  </a:spcAft>
                  <a:buFont typeface="Arial" panose="020B0604020202020204" pitchFamily="34" charset="0"/>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ring utilizes a dual RF system with fundamental frequency of 98.6 MHz and voltage </a:t>
                </a:r>
                <a:r>
                  <a:rPr lang="en-US" kern="100" dirty="0">
                    <a:latin typeface="Calibri" panose="020F0502020204030204" pitchFamily="34" charset="0"/>
                    <a:ea typeface="Times New Roman" panose="02020603050405020304" pitchFamily="18" charset="0"/>
                    <a:cs typeface="Times New Roman" panose="02020603050405020304" pitchFamily="18" charset="0"/>
                  </a:rPr>
                  <a:t>of</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50 kV</a:t>
                </a:r>
                <a:r>
                  <a:rPr lang="en-US" kern="100" dirty="0">
                    <a:latin typeface="Calibri" panose="020F0502020204030204" pitchFamily="34" charset="0"/>
                    <a:ea typeface="Times New Roman" panose="02020603050405020304" pitchFamily="18" charset="0"/>
                    <a:cs typeface="Times New Roman" panose="02020603050405020304" pitchFamily="18" charset="0"/>
                  </a:rPr>
                  <a:t> and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kern="100" dirty="0">
                    <a:latin typeface="Calibri" panose="020F0502020204030204" pitchFamily="34" charset="0"/>
                    <a:ea typeface="Times New Roman" panose="02020603050405020304" pitchFamily="18" charset="0"/>
                    <a:cs typeface="Times New Roman" panose="02020603050405020304" pitchFamily="18" charset="0"/>
                  </a:rPr>
                  <a:t>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he 2nd harmonic </a:t>
                </a:r>
                <a:r>
                  <a:rPr lang="en-US" kern="100" dirty="0">
                    <a:latin typeface="Calibri" panose="020F0502020204030204" pitchFamily="34" charset="0"/>
                    <a:ea typeface="Times New Roman" panose="02020603050405020304" pitchFamily="18" charset="0"/>
                    <a:cs typeface="Times New Roman" panose="02020603050405020304" pitchFamily="18" charset="0"/>
                  </a:rPr>
                  <a: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25 kV). </a:t>
                </a:r>
              </a:p>
              <a:p>
                <a:pPr marL="285750" marR="0" indent="-285750">
                  <a:spcAft>
                    <a:spcPts val="1200"/>
                  </a:spcAft>
                  <a:buFont typeface="Arial" panose="020B0604020202020204" pitchFamily="34" charset="0"/>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To compensate for the radiation loss of 6 kV</a:t>
                </a:r>
                <a:r>
                  <a:rPr lang="en-US" kern="100" dirty="0">
                    <a:latin typeface="Calibri" panose="020F0502020204030204" pitchFamily="34" charset="0"/>
                    <a:ea typeface="Times New Roman" panose="02020603050405020304" pitchFamily="18" charset="0"/>
                    <a:cs typeface="Times New Roman" panose="02020603050405020304" pitchFamily="18" charset="0"/>
                  </a:rPr>
                  <a: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turn, the fundamental phase is shifted by 7.24 degrees.</a:t>
                </a:r>
              </a:p>
              <a:p>
                <a:pPr marL="285750" marR="0" indent="-285750">
                  <a:spcAft>
                    <a:spcPts val="1200"/>
                  </a:spcAft>
                  <a:buFont typeface="Arial" panose="020B0604020202020204" pitchFamily="34" charset="0"/>
                  <a:buChar char="•"/>
                </a:pPr>
                <a:r>
                  <a:rPr lang="en-US" kern="100" dirty="0">
                    <a:latin typeface="Calibri" panose="020F0502020204030204" pitchFamily="34" charset="0"/>
                    <a:ea typeface="Times New Roman" panose="02020603050405020304" pitchFamily="18" charset="0"/>
                    <a:cs typeface="Times New Roman" panose="02020603050405020304" pitchFamily="18" charset="0"/>
                  </a:rPr>
                  <a:t>The resulting RF bucket corresponds to the flat-top e-bunch with FWHM length </a:t>
                </a:r>
                <a14:m>
                  <m:oMath xmlns:m="http://schemas.openxmlformats.org/officeDocument/2006/math">
                    <m:sSub>
                      <m:sSubPr>
                        <m:ctrlP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ctrlPr>
                      </m:sSubPr>
                      <m:e>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𝐿</m:t>
                        </m:r>
                      </m:e>
                      <m:sub>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𝐹𝑊𝐻𝑀</m:t>
                        </m:r>
                      </m:sub>
                    </m:sSub>
                  </m:oMath>
                </a14:m>
                <a:r>
                  <a:rPr lang="en-US" kern="100" dirty="0">
                    <a:latin typeface="Calibri" panose="020F0502020204030204" pitchFamily="34" charset="0"/>
                    <a:ea typeface="Times New Roman" panose="02020603050405020304" pitchFamily="18" charset="0"/>
                    <a:cs typeface="Times New Roman" panose="02020603050405020304" pitchFamily="18" charset="0"/>
                  </a:rPr>
                  <a:t>=34 cm and </a:t>
                </a:r>
                <a14:m>
                  <m:oMath xmlns:m="http://schemas.openxmlformats.org/officeDocument/2006/math">
                    <m:sSub>
                      <m:sSubPr>
                        <m:ctrlP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ctrlPr>
                      </m:sSubPr>
                      <m:e>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𝜎</m:t>
                        </m:r>
                      </m:e>
                      <m:sub>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𝛿</m:t>
                        </m:r>
                      </m:sub>
                    </m:sSub>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=9.8⋅</m:t>
                    </m:r>
                    <m:sSup>
                      <m:sSupPr>
                        <m:ctrlP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ctrlPr>
                      </m:sSupPr>
                      <m:e>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10</m:t>
                        </m:r>
                      </m:e>
                      <m:sup>
                        <m:r>
                          <a:rPr lang="en-US" b="0" i="1" kern="100" smtClean="0">
                            <a:latin typeface="Cambria Math" panose="02040503050406030204" pitchFamily="18" charset="0"/>
                            <a:ea typeface="Times New Roman" panose="02020603050405020304" pitchFamily="18" charset="0"/>
                            <a:cs typeface="Times New Roman" panose="02020603050405020304" pitchFamily="18" charset="0"/>
                          </a:rPr>
                          <m:t>−4</m:t>
                        </m:r>
                      </m:sup>
                    </m:sSup>
                  </m:oMath>
                </a14:m>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285750" marR="0" indent="-285750">
                  <a:spcAft>
                    <a:spcPts val="1200"/>
                  </a:spcAft>
                  <a:buFont typeface="Arial" panose="020B0604020202020204" pitchFamily="34" charset="0"/>
                  <a:buChar cha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For    </a:t>
                </a:r>
                <a14:m>
                  <m:oMath xmlns:m="http://schemas.openxmlformats.org/officeDocument/2006/math">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1.3⋅</m:t>
                    </m:r>
                    <m:sSup>
                      <m:sSupPr>
                        <m:ctrlP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11</m:t>
                        </m:r>
                      </m:sup>
                    </m:sSup>
                  </m:oMath>
                </a14:m>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electrons per bunch, the peak current is </a:t>
                </a:r>
                <a14:m>
                  <m:oMath xmlns:m="http://schemas.openxmlformats.org/officeDocument/2006/math">
                    <m:sSub>
                      <m:sSubPr>
                        <m:ctrlP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𝐼</m:t>
                        </m:r>
                      </m:e>
                      <m:sub>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𝑝</m:t>
                        </m:r>
                      </m:sub>
                    </m:sSub>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=17.5 </m:t>
                    </m:r>
                    <m:r>
                      <a:rPr lang="en-US" sz="1800" b="0" i="1" kern="100" smtClean="0">
                        <a:effectLst/>
                        <a:latin typeface="Cambria Math" panose="02040503050406030204" pitchFamily="18" charset="0"/>
                        <a:ea typeface="Times New Roman" panose="02020603050405020304" pitchFamily="18" charset="0"/>
                        <a:cs typeface="Times New Roman" panose="02020603050405020304" pitchFamily="18" charset="0"/>
                      </a:rPr>
                      <m:t>𝐴</m:t>
                    </m:r>
                  </m:oMath>
                </a14:m>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4116BB8A-B736-D93C-0E15-FB01637323F2}"/>
                  </a:ext>
                </a:extLst>
              </p:cNvPr>
              <p:cNvSpPr txBox="1">
                <a:spLocks noRot="1" noChangeAspect="1" noMove="1" noResize="1" noEditPoints="1" noAdjustHandles="1" noChangeArrowheads="1" noChangeShapeType="1" noTextEdit="1"/>
              </p:cNvSpPr>
              <p:nvPr/>
            </p:nvSpPr>
            <p:spPr>
              <a:xfrm>
                <a:off x="4413143" y="1180323"/>
                <a:ext cx="2952831" cy="5284395"/>
              </a:xfrm>
              <a:prstGeom prst="rect">
                <a:avLst/>
              </a:prstGeom>
              <a:blipFill>
                <a:blip r:embed="rId4"/>
                <a:stretch>
                  <a:fillRect l="-1446" t="-693" r="-2893" b="-693"/>
                </a:stretch>
              </a:blipFill>
            </p:spPr>
            <p:txBody>
              <a:bodyPr/>
              <a:lstStyle/>
              <a:p>
                <a:r>
                  <a:rPr lang="en-US">
                    <a:noFill/>
                  </a:rPr>
                  <a:t> </a:t>
                </a:r>
              </a:p>
            </p:txBody>
          </p:sp>
        </mc:Fallback>
      </mc:AlternateContent>
      <p:pic>
        <p:nvPicPr>
          <p:cNvPr id="9" name="Picture 8" descr="Chart, scatter chart&#10;&#10;Description automatically generated">
            <a:extLst>
              <a:ext uri="{FF2B5EF4-FFF2-40B4-BE49-F238E27FC236}">
                <a16:creationId xmlns:a16="http://schemas.microsoft.com/office/drawing/2014/main" id="{A5BBEE0C-C288-061F-99BC-1C6197BDA49D}"/>
              </a:ext>
            </a:extLst>
          </p:cNvPr>
          <p:cNvPicPr>
            <a:picLocks noChangeAspect="1"/>
          </p:cNvPicPr>
          <p:nvPr/>
        </p:nvPicPr>
        <p:blipFill>
          <a:blip r:embed="rId5"/>
          <a:stretch>
            <a:fillRect/>
          </a:stretch>
        </p:blipFill>
        <p:spPr>
          <a:xfrm>
            <a:off x="7331416" y="415664"/>
            <a:ext cx="4791466" cy="3268987"/>
          </a:xfrm>
          <a:prstGeom prst="rect">
            <a:avLst/>
          </a:prstGeom>
        </p:spPr>
      </p:pic>
      <p:pic>
        <p:nvPicPr>
          <p:cNvPr id="11" name="Picture 10" descr="Chart, line chart&#10;&#10;Description automatically generated">
            <a:extLst>
              <a:ext uri="{FF2B5EF4-FFF2-40B4-BE49-F238E27FC236}">
                <a16:creationId xmlns:a16="http://schemas.microsoft.com/office/drawing/2014/main" id="{8933BFB8-9F94-F1C5-EA9E-2B770AD2112E}"/>
              </a:ext>
            </a:extLst>
          </p:cNvPr>
          <p:cNvPicPr>
            <a:picLocks noChangeAspect="1"/>
          </p:cNvPicPr>
          <p:nvPr/>
        </p:nvPicPr>
        <p:blipFill>
          <a:blip r:embed="rId6"/>
          <a:stretch>
            <a:fillRect/>
          </a:stretch>
        </p:blipFill>
        <p:spPr>
          <a:xfrm>
            <a:off x="7383282" y="3676025"/>
            <a:ext cx="4791466" cy="2743206"/>
          </a:xfrm>
          <a:prstGeom prst="rect">
            <a:avLst/>
          </a:prstGeom>
        </p:spPr>
      </p:pic>
    </p:spTree>
    <p:extLst>
      <p:ext uri="{BB962C8B-B14F-4D97-AF65-F5344CB8AC3E}">
        <p14:creationId xmlns:p14="http://schemas.microsoft.com/office/powerpoint/2010/main" val="4294300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BC1F2-286D-80BA-C51F-5A39503C2716}"/>
              </a:ext>
            </a:extLst>
          </p:cNvPr>
          <p:cNvSpPr>
            <a:spLocks noGrp="1"/>
          </p:cNvSpPr>
          <p:nvPr>
            <p:ph type="title"/>
          </p:nvPr>
        </p:nvSpPr>
        <p:spPr>
          <a:xfrm>
            <a:off x="355257" y="75681"/>
            <a:ext cx="11049000" cy="756309"/>
          </a:xfrm>
        </p:spPr>
        <p:txBody>
          <a:bodyPr>
            <a:normAutofit/>
          </a:bodyPr>
          <a:lstStyle/>
          <a:p>
            <a:r>
              <a:rPr lang="en-US" sz="3200" dirty="0"/>
              <a:t>Injection scheme</a:t>
            </a:r>
          </a:p>
        </p:txBody>
      </p:sp>
      <p:sp>
        <p:nvSpPr>
          <p:cNvPr id="3" name="Slide Number Placeholder 2">
            <a:extLst>
              <a:ext uri="{FF2B5EF4-FFF2-40B4-BE49-F238E27FC236}">
                <a16:creationId xmlns:a16="http://schemas.microsoft.com/office/drawing/2014/main" id="{E7ABCF88-58CF-910D-4FC7-C679E5F5F8AB}"/>
              </a:ext>
            </a:extLst>
          </p:cNvPr>
          <p:cNvSpPr>
            <a:spLocks noGrp="1"/>
          </p:cNvSpPr>
          <p:nvPr>
            <p:ph type="sldNum" sz="quarter" idx="4"/>
          </p:nvPr>
        </p:nvSpPr>
        <p:spPr/>
        <p:txBody>
          <a:bodyPr/>
          <a:lstStyle/>
          <a:p>
            <a:fld id="{933A556B-7C63-244D-9B7C-B0EA8042B330}" type="slidenum">
              <a:rPr lang="en-US" smtClean="0"/>
              <a:pPr/>
              <a:t>15</a:t>
            </a:fld>
            <a:endParaRPr lang="en-US" sz="1000"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BA5CB7F-1AF8-C6FC-1E6E-3EAE86FAD8A1}"/>
                  </a:ext>
                </a:extLst>
              </p:cNvPr>
              <p:cNvGraphicFramePr>
                <a:graphicFrameLocks noGrp="1"/>
              </p:cNvGraphicFramePr>
              <p:nvPr>
                <p:extLst>
                  <p:ext uri="{D42A27DB-BD31-4B8C-83A1-F6EECF244321}">
                    <p14:modId xmlns:p14="http://schemas.microsoft.com/office/powerpoint/2010/main" val="1583289387"/>
                  </p:ext>
                </p:extLst>
              </p:nvPr>
            </p:nvGraphicFramePr>
            <p:xfrm>
              <a:off x="6800850" y="306377"/>
              <a:ext cx="5314851" cy="1828800"/>
            </p:xfrm>
            <a:graphic>
              <a:graphicData uri="http://schemas.openxmlformats.org/drawingml/2006/table">
                <a:tbl>
                  <a:tblPr firstRow="1" bandRow="1">
                    <a:tableStyleId>{5C22544A-7EE6-4342-B048-85BDC9FD1C3A}</a:tableStyleId>
                  </a:tblPr>
                  <a:tblGrid>
                    <a:gridCol w="2963636">
                      <a:extLst>
                        <a:ext uri="{9D8B030D-6E8A-4147-A177-3AD203B41FA5}">
                          <a16:colId xmlns:a16="http://schemas.microsoft.com/office/drawing/2014/main" val="1204537945"/>
                        </a:ext>
                      </a:extLst>
                    </a:gridCol>
                    <a:gridCol w="1094014">
                      <a:extLst>
                        <a:ext uri="{9D8B030D-6E8A-4147-A177-3AD203B41FA5}">
                          <a16:colId xmlns:a16="http://schemas.microsoft.com/office/drawing/2014/main" val="1809880795"/>
                        </a:ext>
                      </a:extLst>
                    </a:gridCol>
                    <a:gridCol w="1257201">
                      <a:extLst>
                        <a:ext uri="{9D8B030D-6E8A-4147-A177-3AD203B41FA5}">
                          <a16:colId xmlns:a16="http://schemas.microsoft.com/office/drawing/2014/main" val="324438006"/>
                        </a:ext>
                      </a:extLst>
                    </a:gridCol>
                  </a:tblGrid>
                  <a:tr h="352602">
                    <a:tc>
                      <a:txBody>
                        <a:bodyPr/>
                        <a:lstStyle/>
                        <a:p>
                          <a:r>
                            <a:rPr lang="en-US" dirty="0"/>
                            <a:t>Beam parameter</a:t>
                          </a:r>
                        </a:p>
                      </a:txBody>
                      <a:tcPr/>
                    </a:tc>
                    <a:tc>
                      <a:txBody>
                        <a:bodyPr/>
                        <a:lstStyle/>
                        <a:p>
                          <a:r>
                            <a:rPr lang="en-US" dirty="0"/>
                            <a:t>Stored</a:t>
                          </a:r>
                        </a:p>
                      </a:txBody>
                      <a:tcPr/>
                    </a:tc>
                    <a:tc>
                      <a:txBody>
                        <a:bodyPr/>
                        <a:lstStyle/>
                        <a:p>
                          <a:r>
                            <a:rPr lang="en-US" dirty="0"/>
                            <a:t>Injected</a:t>
                          </a:r>
                        </a:p>
                      </a:txBody>
                      <a:tcPr/>
                    </a:tc>
                    <a:extLst>
                      <a:ext uri="{0D108BD9-81ED-4DB2-BD59-A6C34878D82A}">
                        <a16:rowId xmlns:a16="http://schemas.microsoft.com/office/drawing/2014/main" val="1603920921"/>
                      </a:ext>
                    </a:extLst>
                  </a:tr>
                  <a:tr h="3223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e>
                                <m:sub>
                                  <m:r>
                                    <a:rPr lang="en-US" b="0" i="1" smtClean="0">
                                      <a:latin typeface="Cambria Math" panose="02040503050406030204" pitchFamily="18" charset="0"/>
                                    </a:rPr>
                                    <m:t>𝑥</m:t>
                                  </m:r>
                                </m:sub>
                              </m:sSub>
                            </m:oMath>
                          </a14:m>
                          <a:r>
                            <a:rPr lang="en-US" dirty="0"/>
                            <a:t> [m]</a:t>
                          </a:r>
                        </a:p>
                      </a:txBody>
                      <a:tcPr/>
                    </a:tc>
                    <a:tc>
                      <a:txBody>
                        <a:bodyPr/>
                        <a:lstStyle/>
                        <a:p>
                          <a:r>
                            <a:rPr lang="en-US" dirty="0"/>
                            <a:t>60</a:t>
                          </a:r>
                        </a:p>
                      </a:txBody>
                      <a:tcPr/>
                    </a:tc>
                    <a:tc>
                      <a:txBody>
                        <a:bodyPr/>
                        <a:lstStyle/>
                        <a:p>
                          <a:r>
                            <a:rPr lang="en-US" dirty="0"/>
                            <a:t>20</a:t>
                          </a:r>
                        </a:p>
                      </a:txBody>
                      <a:tcPr/>
                    </a:tc>
                    <a:extLst>
                      <a:ext uri="{0D108BD9-81ED-4DB2-BD59-A6C34878D82A}">
                        <a16:rowId xmlns:a16="http://schemas.microsoft.com/office/drawing/2014/main" val="4001467581"/>
                      </a:ext>
                    </a:extLst>
                  </a:tr>
                  <a:tr h="3223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𝑥</m:t>
                                  </m:r>
                                </m:sub>
                              </m:sSub>
                            </m:oMath>
                          </a14:m>
                          <a:r>
                            <a:rPr lang="en-US" dirty="0"/>
                            <a:t> [nm]</a:t>
                          </a:r>
                        </a:p>
                      </a:txBody>
                      <a:tcPr/>
                    </a:tc>
                    <a:tc>
                      <a:txBody>
                        <a:bodyPr/>
                        <a:lstStyle/>
                        <a:p>
                          <a:r>
                            <a:rPr lang="en-US" dirty="0"/>
                            <a:t>8</a:t>
                          </a:r>
                        </a:p>
                      </a:txBody>
                      <a:tcPr/>
                    </a:tc>
                    <a:tc>
                      <a:txBody>
                        <a:bodyPr/>
                        <a:lstStyle/>
                        <a:p>
                          <a:r>
                            <a:rPr lang="en-US" dirty="0"/>
                            <a:t>5</a:t>
                          </a:r>
                        </a:p>
                      </a:txBody>
                      <a:tcPr/>
                    </a:tc>
                    <a:extLst>
                      <a:ext uri="{0D108BD9-81ED-4DB2-BD59-A6C34878D82A}">
                        <a16:rowId xmlns:a16="http://schemas.microsoft.com/office/drawing/2014/main" val="1438623380"/>
                      </a:ext>
                    </a:extLst>
                  </a:tr>
                  <a:tr h="3223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𝑛𝑥</m:t>
                                  </m:r>
                                </m:sub>
                              </m:sSub>
                            </m:oMath>
                          </a14:m>
                          <a:r>
                            <a:rPr lang="en-US" dirty="0"/>
                            <a:t> [</a:t>
                          </a:r>
                          <a14:m>
                            <m:oMath xmlns:m="http://schemas.openxmlformats.org/officeDocument/2006/math">
                              <m:r>
                                <a:rPr lang="en-US" b="0" i="1" dirty="0" smtClean="0">
                                  <a:latin typeface="Cambria Math" panose="02040503050406030204" pitchFamily="18" charset="0"/>
                                </a:rPr>
                                <m:t>𝜇</m:t>
                              </m:r>
                            </m:oMath>
                          </a14:m>
                          <a:r>
                            <a:rPr lang="en-US" dirty="0"/>
                            <a:t>m] (out of the gun)</a:t>
                          </a:r>
                        </a:p>
                      </a:txBody>
                      <a:tcPr/>
                    </a:tc>
                    <a:tc>
                      <a:txBody>
                        <a:bodyPr/>
                        <a:lstStyle/>
                        <a:p>
                          <a:endParaRPr lang="en-US" dirty="0"/>
                        </a:p>
                      </a:txBody>
                      <a:tcPr/>
                    </a:tc>
                    <a:tc>
                      <a:txBody>
                        <a:bodyPr/>
                        <a:lstStyle/>
                        <a:p>
                          <a:r>
                            <a:rPr lang="en-US" dirty="0"/>
                            <a:t>1.5</a:t>
                          </a:r>
                        </a:p>
                      </a:txBody>
                      <a:tcPr/>
                    </a:tc>
                    <a:extLst>
                      <a:ext uri="{0D108BD9-81ED-4DB2-BD59-A6C34878D82A}">
                        <a16:rowId xmlns:a16="http://schemas.microsoft.com/office/drawing/2014/main" val="3558697102"/>
                      </a:ext>
                    </a:extLst>
                  </a:tr>
                  <a:tr h="322340">
                    <a:tc>
                      <a:txBody>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𝑏</m:t>
                                  </m:r>
                                </m:sub>
                              </m:sSub>
                            </m:oMath>
                          </a14:m>
                          <a:r>
                            <a:rPr lang="en-US" dirty="0"/>
                            <a:t> [</a:t>
                          </a:r>
                          <a:r>
                            <a:rPr lang="en-US" dirty="0" err="1"/>
                            <a:t>nC</a:t>
                          </a:r>
                          <a:r>
                            <a:rPr lang="en-US" dirty="0"/>
                            <a:t>]</a:t>
                          </a:r>
                        </a:p>
                      </a:txBody>
                      <a:tcPr/>
                    </a:tc>
                    <a:tc>
                      <a:txBody>
                        <a:bodyPr/>
                        <a:lstStyle/>
                        <a:p>
                          <a:r>
                            <a:rPr lang="en-US" dirty="0"/>
                            <a:t>21</a:t>
                          </a:r>
                        </a:p>
                      </a:txBody>
                      <a:tcPr/>
                    </a:tc>
                    <a:tc>
                      <a:txBody>
                        <a:bodyPr/>
                        <a:lstStyle/>
                        <a:p>
                          <a:r>
                            <a:rPr lang="en-US" dirty="0"/>
                            <a:t>1.75</a:t>
                          </a:r>
                        </a:p>
                      </a:txBody>
                      <a:tcPr/>
                    </a:tc>
                    <a:extLst>
                      <a:ext uri="{0D108BD9-81ED-4DB2-BD59-A6C34878D82A}">
                        <a16:rowId xmlns:a16="http://schemas.microsoft.com/office/drawing/2014/main" val="19594816"/>
                      </a:ext>
                    </a:extLst>
                  </a:tr>
                </a:tbl>
              </a:graphicData>
            </a:graphic>
          </p:graphicFrame>
        </mc:Choice>
        <mc:Fallback xmlns="">
          <p:graphicFrame>
            <p:nvGraphicFramePr>
              <p:cNvPr id="5" name="Table 4">
                <a:extLst>
                  <a:ext uri="{FF2B5EF4-FFF2-40B4-BE49-F238E27FC236}">
                    <a16:creationId xmlns:a16="http://schemas.microsoft.com/office/drawing/2014/main" id="{DBA5CB7F-1AF8-C6FC-1E6E-3EAE86FAD8A1}"/>
                  </a:ext>
                </a:extLst>
              </p:cNvPr>
              <p:cNvGraphicFramePr>
                <a:graphicFrameLocks noGrp="1"/>
              </p:cNvGraphicFramePr>
              <p:nvPr>
                <p:extLst>
                  <p:ext uri="{D42A27DB-BD31-4B8C-83A1-F6EECF244321}">
                    <p14:modId xmlns:p14="http://schemas.microsoft.com/office/powerpoint/2010/main" val="1583289387"/>
                  </p:ext>
                </p:extLst>
              </p:nvPr>
            </p:nvGraphicFramePr>
            <p:xfrm>
              <a:off x="6800850" y="306377"/>
              <a:ext cx="5314851" cy="1828800"/>
            </p:xfrm>
            <a:graphic>
              <a:graphicData uri="http://schemas.openxmlformats.org/drawingml/2006/table">
                <a:tbl>
                  <a:tblPr firstRow="1" bandRow="1">
                    <a:tableStyleId>{5C22544A-7EE6-4342-B048-85BDC9FD1C3A}</a:tableStyleId>
                  </a:tblPr>
                  <a:tblGrid>
                    <a:gridCol w="2963636">
                      <a:extLst>
                        <a:ext uri="{9D8B030D-6E8A-4147-A177-3AD203B41FA5}">
                          <a16:colId xmlns:a16="http://schemas.microsoft.com/office/drawing/2014/main" val="1204537945"/>
                        </a:ext>
                      </a:extLst>
                    </a:gridCol>
                    <a:gridCol w="1094014">
                      <a:extLst>
                        <a:ext uri="{9D8B030D-6E8A-4147-A177-3AD203B41FA5}">
                          <a16:colId xmlns:a16="http://schemas.microsoft.com/office/drawing/2014/main" val="1809880795"/>
                        </a:ext>
                      </a:extLst>
                    </a:gridCol>
                    <a:gridCol w="1257201">
                      <a:extLst>
                        <a:ext uri="{9D8B030D-6E8A-4147-A177-3AD203B41FA5}">
                          <a16:colId xmlns:a16="http://schemas.microsoft.com/office/drawing/2014/main" val="324438006"/>
                        </a:ext>
                      </a:extLst>
                    </a:gridCol>
                  </a:tblGrid>
                  <a:tr h="365760">
                    <a:tc>
                      <a:txBody>
                        <a:bodyPr/>
                        <a:lstStyle/>
                        <a:p>
                          <a:r>
                            <a:rPr lang="en-US" dirty="0"/>
                            <a:t>Beam parameter</a:t>
                          </a:r>
                        </a:p>
                      </a:txBody>
                      <a:tcPr/>
                    </a:tc>
                    <a:tc>
                      <a:txBody>
                        <a:bodyPr/>
                        <a:lstStyle/>
                        <a:p>
                          <a:r>
                            <a:rPr lang="en-US" dirty="0"/>
                            <a:t>Stored</a:t>
                          </a:r>
                        </a:p>
                      </a:txBody>
                      <a:tcPr/>
                    </a:tc>
                    <a:tc>
                      <a:txBody>
                        <a:bodyPr/>
                        <a:lstStyle/>
                        <a:p>
                          <a:r>
                            <a:rPr lang="en-US" dirty="0"/>
                            <a:t>Injected</a:t>
                          </a:r>
                        </a:p>
                      </a:txBody>
                      <a:tcPr/>
                    </a:tc>
                    <a:extLst>
                      <a:ext uri="{0D108BD9-81ED-4DB2-BD59-A6C34878D82A}">
                        <a16:rowId xmlns:a16="http://schemas.microsoft.com/office/drawing/2014/main" val="1603920921"/>
                      </a:ext>
                    </a:extLst>
                  </a:tr>
                  <a:tr h="365760">
                    <a:tc>
                      <a:txBody>
                        <a:bodyPr/>
                        <a:lstStyle/>
                        <a:p>
                          <a:endParaRPr lang="en-US"/>
                        </a:p>
                      </a:txBody>
                      <a:tcPr>
                        <a:blipFill>
                          <a:blip r:embed="rId2"/>
                          <a:stretch>
                            <a:fillRect l="-205" t="-108333" r="-80082" b="-326667"/>
                          </a:stretch>
                        </a:blipFill>
                      </a:tcPr>
                    </a:tc>
                    <a:tc>
                      <a:txBody>
                        <a:bodyPr/>
                        <a:lstStyle/>
                        <a:p>
                          <a:r>
                            <a:rPr lang="en-US" dirty="0"/>
                            <a:t>60</a:t>
                          </a:r>
                        </a:p>
                      </a:txBody>
                      <a:tcPr/>
                    </a:tc>
                    <a:tc>
                      <a:txBody>
                        <a:bodyPr/>
                        <a:lstStyle/>
                        <a:p>
                          <a:r>
                            <a:rPr lang="en-US" dirty="0"/>
                            <a:t>20</a:t>
                          </a:r>
                        </a:p>
                      </a:txBody>
                      <a:tcPr/>
                    </a:tc>
                    <a:extLst>
                      <a:ext uri="{0D108BD9-81ED-4DB2-BD59-A6C34878D82A}">
                        <a16:rowId xmlns:a16="http://schemas.microsoft.com/office/drawing/2014/main" val="4001467581"/>
                      </a:ext>
                    </a:extLst>
                  </a:tr>
                  <a:tr h="365760">
                    <a:tc>
                      <a:txBody>
                        <a:bodyPr/>
                        <a:lstStyle/>
                        <a:p>
                          <a:endParaRPr lang="en-US"/>
                        </a:p>
                      </a:txBody>
                      <a:tcPr>
                        <a:blipFill>
                          <a:blip r:embed="rId2"/>
                          <a:stretch>
                            <a:fillRect l="-205" t="-204918" r="-80082" b="-221311"/>
                          </a:stretch>
                        </a:blipFill>
                      </a:tcPr>
                    </a:tc>
                    <a:tc>
                      <a:txBody>
                        <a:bodyPr/>
                        <a:lstStyle/>
                        <a:p>
                          <a:r>
                            <a:rPr lang="en-US" dirty="0"/>
                            <a:t>8</a:t>
                          </a:r>
                        </a:p>
                      </a:txBody>
                      <a:tcPr/>
                    </a:tc>
                    <a:tc>
                      <a:txBody>
                        <a:bodyPr/>
                        <a:lstStyle/>
                        <a:p>
                          <a:r>
                            <a:rPr lang="en-US" dirty="0"/>
                            <a:t>5</a:t>
                          </a:r>
                        </a:p>
                      </a:txBody>
                      <a:tcPr/>
                    </a:tc>
                    <a:extLst>
                      <a:ext uri="{0D108BD9-81ED-4DB2-BD59-A6C34878D82A}">
                        <a16:rowId xmlns:a16="http://schemas.microsoft.com/office/drawing/2014/main" val="1438623380"/>
                      </a:ext>
                    </a:extLst>
                  </a:tr>
                  <a:tr h="365760">
                    <a:tc>
                      <a:txBody>
                        <a:bodyPr/>
                        <a:lstStyle/>
                        <a:p>
                          <a:endParaRPr lang="en-US"/>
                        </a:p>
                      </a:txBody>
                      <a:tcPr>
                        <a:blipFill>
                          <a:blip r:embed="rId2"/>
                          <a:stretch>
                            <a:fillRect l="-205" t="-310000" r="-80082" b="-125000"/>
                          </a:stretch>
                        </a:blipFill>
                      </a:tcPr>
                    </a:tc>
                    <a:tc>
                      <a:txBody>
                        <a:bodyPr/>
                        <a:lstStyle/>
                        <a:p>
                          <a:endParaRPr lang="en-US" dirty="0"/>
                        </a:p>
                      </a:txBody>
                      <a:tcPr/>
                    </a:tc>
                    <a:tc>
                      <a:txBody>
                        <a:bodyPr/>
                        <a:lstStyle/>
                        <a:p>
                          <a:r>
                            <a:rPr lang="en-US" dirty="0"/>
                            <a:t>1.5</a:t>
                          </a:r>
                        </a:p>
                      </a:txBody>
                      <a:tcPr/>
                    </a:tc>
                    <a:extLst>
                      <a:ext uri="{0D108BD9-81ED-4DB2-BD59-A6C34878D82A}">
                        <a16:rowId xmlns:a16="http://schemas.microsoft.com/office/drawing/2014/main" val="3558697102"/>
                      </a:ext>
                    </a:extLst>
                  </a:tr>
                  <a:tr h="365760">
                    <a:tc>
                      <a:txBody>
                        <a:bodyPr/>
                        <a:lstStyle/>
                        <a:p>
                          <a:endParaRPr lang="en-US"/>
                        </a:p>
                      </a:txBody>
                      <a:tcPr>
                        <a:blipFill>
                          <a:blip r:embed="rId2"/>
                          <a:stretch>
                            <a:fillRect l="-205" t="-410000" r="-80082" b="-25000"/>
                          </a:stretch>
                        </a:blipFill>
                      </a:tcPr>
                    </a:tc>
                    <a:tc>
                      <a:txBody>
                        <a:bodyPr/>
                        <a:lstStyle/>
                        <a:p>
                          <a:r>
                            <a:rPr lang="en-US" dirty="0"/>
                            <a:t>21</a:t>
                          </a:r>
                        </a:p>
                      </a:txBody>
                      <a:tcPr/>
                    </a:tc>
                    <a:tc>
                      <a:txBody>
                        <a:bodyPr/>
                        <a:lstStyle/>
                        <a:p>
                          <a:r>
                            <a:rPr lang="en-US" dirty="0"/>
                            <a:t>1.75</a:t>
                          </a:r>
                        </a:p>
                      </a:txBody>
                      <a:tcPr/>
                    </a:tc>
                    <a:extLst>
                      <a:ext uri="{0D108BD9-81ED-4DB2-BD59-A6C34878D82A}">
                        <a16:rowId xmlns:a16="http://schemas.microsoft.com/office/drawing/2014/main" val="19594816"/>
                      </a:ext>
                    </a:extLst>
                  </a:tr>
                </a:tbl>
              </a:graphicData>
            </a:graphic>
          </p:graphicFrame>
        </mc:Fallback>
      </mc:AlternateContent>
      <p:sp>
        <p:nvSpPr>
          <p:cNvPr id="6" name="TextBox 5">
            <a:extLst>
              <a:ext uri="{FF2B5EF4-FFF2-40B4-BE49-F238E27FC236}">
                <a16:creationId xmlns:a16="http://schemas.microsoft.com/office/drawing/2014/main" id="{AC26640A-0FDB-AFD1-8D17-3E75B2002B48}"/>
              </a:ext>
            </a:extLst>
          </p:cNvPr>
          <p:cNvSpPr txBox="1"/>
          <p:nvPr/>
        </p:nvSpPr>
        <p:spPr>
          <a:xfrm>
            <a:off x="355256" y="2761293"/>
            <a:ext cx="5420315" cy="2185214"/>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b="0" dirty="0"/>
              <a:t>We are planning to have a top-off injection </a:t>
            </a:r>
            <a:r>
              <a:rPr lang="en-US" dirty="0"/>
              <a:t>replenishing 10% of each bunch every 1.6 s</a:t>
            </a:r>
            <a:r>
              <a:rPr lang="en-US" b="0" dirty="0"/>
              <a:t>.</a:t>
            </a:r>
          </a:p>
          <a:p>
            <a:pPr marL="285750" indent="-285750">
              <a:spcAft>
                <a:spcPts val="1200"/>
              </a:spcAft>
              <a:buFont typeface="Arial" panose="020B0604020202020204" pitchFamily="34" charset="0"/>
              <a:buChar char="•"/>
            </a:pPr>
            <a:r>
              <a:rPr lang="en-US" dirty="0"/>
              <a:t>Four kickers will create a closed bump bringing the stored beam closer to the injection septum. At the exit of the bump the injected beam will be displaced by 6 mm from the stored beam trajectory.</a:t>
            </a:r>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29031C0C-9299-A1BB-0782-56B141F559D4}"/>
                  </a:ext>
                </a:extLst>
              </p:cNvPr>
              <p:cNvGraphicFramePr>
                <a:graphicFrameLocks noGrp="1"/>
              </p:cNvGraphicFramePr>
              <p:nvPr>
                <p:extLst>
                  <p:ext uri="{D42A27DB-BD31-4B8C-83A1-F6EECF244321}">
                    <p14:modId xmlns:p14="http://schemas.microsoft.com/office/powerpoint/2010/main" val="2082550831"/>
                  </p:ext>
                </p:extLst>
              </p:nvPr>
            </p:nvGraphicFramePr>
            <p:xfrm>
              <a:off x="5919107" y="2303478"/>
              <a:ext cx="6175424" cy="2948755"/>
            </p:xfrm>
            <a:graphic>
              <a:graphicData uri="http://schemas.openxmlformats.org/drawingml/2006/table">
                <a:tbl>
                  <a:tblPr firstRow="1" bandRow="1">
                    <a:tableStyleId>{5C22544A-7EE6-4342-B048-85BDC9FD1C3A}</a:tableStyleId>
                  </a:tblPr>
                  <a:tblGrid>
                    <a:gridCol w="2744995">
                      <a:extLst>
                        <a:ext uri="{9D8B030D-6E8A-4147-A177-3AD203B41FA5}">
                          <a16:colId xmlns:a16="http://schemas.microsoft.com/office/drawing/2014/main" val="1204537945"/>
                        </a:ext>
                      </a:extLst>
                    </a:gridCol>
                    <a:gridCol w="1519828">
                      <a:extLst>
                        <a:ext uri="{9D8B030D-6E8A-4147-A177-3AD203B41FA5}">
                          <a16:colId xmlns:a16="http://schemas.microsoft.com/office/drawing/2014/main" val="1809880795"/>
                        </a:ext>
                      </a:extLst>
                    </a:gridCol>
                    <a:gridCol w="1910601">
                      <a:extLst>
                        <a:ext uri="{9D8B030D-6E8A-4147-A177-3AD203B41FA5}">
                          <a16:colId xmlns:a16="http://schemas.microsoft.com/office/drawing/2014/main" val="314786631"/>
                        </a:ext>
                      </a:extLst>
                    </a:gridCol>
                  </a:tblGrid>
                  <a:tr h="338005">
                    <a:tc>
                      <a:txBody>
                        <a:bodyPr/>
                        <a:lstStyle/>
                        <a:p>
                          <a:r>
                            <a:rPr lang="en-US" dirty="0"/>
                            <a:t>Parameter </a:t>
                          </a:r>
                        </a:p>
                      </a:txBody>
                      <a:tcPr/>
                    </a:tc>
                    <a:tc>
                      <a:txBody>
                        <a:bodyPr/>
                        <a:lstStyle/>
                        <a:p>
                          <a:r>
                            <a:rPr lang="en-US" dirty="0"/>
                            <a:t>Kicker</a:t>
                          </a:r>
                        </a:p>
                      </a:txBody>
                      <a:tcPr/>
                    </a:tc>
                    <a:tc>
                      <a:txBody>
                        <a:bodyPr/>
                        <a:lstStyle/>
                        <a:p>
                          <a:r>
                            <a:rPr lang="en-US" dirty="0"/>
                            <a:t>Septum</a:t>
                          </a:r>
                        </a:p>
                      </a:txBody>
                      <a:tcPr/>
                    </a:tc>
                    <a:extLst>
                      <a:ext uri="{0D108BD9-81ED-4DB2-BD59-A6C34878D82A}">
                        <a16:rowId xmlns:a16="http://schemas.microsoft.com/office/drawing/2014/main" val="1603920921"/>
                      </a:ext>
                    </a:extLst>
                  </a:tr>
                  <a:tr h="388435">
                    <a:tc>
                      <a:txBody>
                        <a:bodyPr/>
                        <a:lstStyle/>
                        <a:p>
                          <a:r>
                            <a:rPr lang="en-US" dirty="0"/>
                            <a:t>Maximum Field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𝑘</m:t>
                                  </m:r>
                                </m:sub>
                              </m:sSub>
                            </m:oMath>
                          </a14:m>
                          <a:r>
                            <a:rPr lang="en-US" dirty="0"/>
                            <a:t>) [G]</a:t>
                          </a:r>
                        </a:p>
                      </a:txBody>
                      <a:tcPr/>
                    </a:tc>
                    <a:tc>
                      <a:txBody>
                        <a:bodyPr/>
                        <a:lstStyle/>
                        <a:p>
                          <a:r>
                            <a:rPr lang="en-US" dirty="0"/>
                            <a:t>760</a:t>
                          </a:r>
                        </a:p>
                      </a:txBody>
                      <a:tcPr/>
                    </a:tc>
                    <a:tc>
                      <a:txBody>
                        <a:bodyPr/>
                        <a:lstStyle/>
                        <a:p>
                          <a:r>
                            <a:rPr lang="en-US" dirty="0"/>
                            <a:t>7000</a:t>
                          </a:r>
                        </a:p>
                      </a:txBody>
                      <a:tcPr/>
                    </a:tc>
                    <a:extLst>
                      <a:ext uri="{0D108BD9-81ED-4DB2-BD59-A6C34878D82A}">
                        <a16:rowId xmlns:a16="http://schemas.microsoft.com/office/drawing/2014/main" val="4001467581"/>
                      </a:ext>
                    </a:extLst>
                  </a:tr>
                  <a:tr h="338005">
                    <a:tc>
                      <a:txBody>
                        <a:bodyPr/>
                        <a:lstStyle/>
                        <a:p>
                          <a:r>
                            <a:rPr lang="en-US" dirty="0"/>
                            <a:t>Magnetic Length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𝑘</m:t>
                                  </m:r>
                                </m:sub>
                              </m:sSub>
                            </m:oMath>
                          </a14:m>
                          <a:r>
                            <a:rPr lang="en-US" dirty="0"/>
                            <a:t>) [m]</a:t>
                          </a:r>
                        </a:p>
                      </a:txBody>
                      <a:tcPr/>
                    </a:tc>
                    <a:tc>
                      <a:txBody>
                        <a:bodyPr/>
                        <a:lstStyle/>
                        <a:p>
                          <a:r>
                            <a:rPr lang="en-US" dirty="0"/>
                            <a:t>0.2</a:t>
                          </a:r>
                        </a:p>
                      </a:txBody>
                      <a:tcPr/>
                    </a:tc>
                    <a:tc>
                      <a: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≥0.38</m:t>
                                </m:r>
                              </m:oMath>
                            </m:oMathPara>
                          </a14:m>
                          <a:endParaRPr lang="en-US" dirty="0"/>
                        </a:p>
                      </a:txBody>
                      <a:tcPr/>
                    </a:tc>
                    <a:extLst>
                      <a:ext uri="{0D108BD9-81ED-4DB2-BD59-A6C34878D82A}">
                        <a16:rowId xmlns:a16="http://schemas.microsoft.com/office/drawing/2014/main" val="1438623380"/>
                      </a:ext>
                    </a:extLst>
                  </a:tr>
                  <a:tr h="338005">
                    <a:tc>
                      <a:txBody>
                        <a:bodyPr/>
                        <a:lstStyle/>
                        <a:p>
                          <a:r>
                            <a:rPr lang="en-US" dirty="0"/>
                            <a:t>Pulse Shape</a:t>
                          </a:r>
                        </a:p>
                      </a:txBody>
                      <a:tcPr/>
                    </a:tc>
                    <a:tc>
                      <a:txBody>
                        <a:bodyPr/>
                        <a:lstStyle/>
                        <a:p>
                          <a:r>
                            <a:rPr lang="en-US" dirty="0"/>
                            <a:t>trapezoid</a:t>
                          </a:r>
                        </a:p>
                      </a:txBody>
                      <a:tcPr/>
                    </a:tc>
                    <a:tc>
                      <a:txBody>
                        <a:bodyPr/>
                        <a:lstStyle/>
                        <a:p>
                          <a:r>
                            <a:rPr lang="en-US" b="0" dirty="0"/>
                            <a:t>full </a:t>
                          </a:r>
                          <a14:m>
                            <m:oMath xmlns:m="http://schemas.openxmlformats.org/officeDocument/2006/math">
                              <m:r>
                                <m:rPr>
                                  <m:sty m:val="p"/>
                                </m:rPr>
                                <a:rPr lang="en-US" b="0" i="1" smtClean="0">
                                  <a:latin typeface="Cambria Math" panose="02040503050406030204" pitchFamily="18" charset="0"/>
                                </a:rPr>
                                <m:t>sin</m:t>
                              </m:r>
                              <m:r>
                                <a:rPr lang="en-US" b="0" i="1" smtClean="0">
                                  <a:latin typeface="Cambria Math" panose="02040503050406030204" pitchFamily="18" charset="0"/>
                                </a:rPr>
                                <m:t> </m:t>
                              </m:r>
                            </m:oMath>
                          </a14:m>
                          <a:r>
                            <a:rPr lang="en-US" dirty="0"/>
                            <a:t>- wave</a:t>
                          </a:r>
                        </a:p>
                      </a:txBody>
                      <a:tcPr/>
                    </a:tc>
                    <a:extLst>
                      <a:ext uri="{0D108BD9-81ED-4DB2-BD59-A6C34878D82A}">
                        <a16:rowId xmlns:a16="http://schemas.microsoft.com/office/drawing/2014/main" val="3558697102"/>
                      </a:ext>
                    </a:extLst>
                  </a:tr>
                  <a:tr h="338005">
                    <a:tc>
                      <a:txBody>
                        <a:bodyPr/>
                        <a:lstStyle/>
                        <a:p>
                          <a:r>
                            <a:rPr lang="en-US" dirty="0"/>
                            <a:t>Rise/Fall time [ns]</a:t>
                          </a:r>
                        </a:p>
                      </a:txBody>
                      <a:tcPr/>
                    </a:tc>
                    <a:tc>
                      <a:txBody>
                        <a:bodyPr/>
                        <a:lstStyle/>
                        <a:p>
                          <a:r>
                            <a:rPr lang="en-US" dirty="0"/>
                            <a:t>200</a:t>
                          </a:r>
                        </a:p>
                      </a:txBody>
                      <a:tcPr/>
                    </a:tc>
                    <a:tc>
                      <a:txBody>
                        <a:bodyPr/>
                        <a:lstStyle/>
                        <a:p>
                          <a:r>
                            <a:rPr lang="en-US" dirty="0"/>
                            <a:t>N/A</a:t>
                          </a:r>
                        </a:p>
                      </a:txBody>
                      <a:tcPr/>
                    </a:tc>
                    <a:extLst>
                      <a:ext uri="{0D108BD9-81ED-4DB2-BD59-A6C34878D82A}">
                        <a16:rowId xmlns:a16="http://schemas.microsoft.com/office/drawing/2014/main" val="881786858"/>
                      </a:ext>
                    </a:extLst>
                  </a:tr>
                  <a:tr h="338005">
                    <a:tc>
                      <a:txBody>
                        <a:bodyPr/>
                        <a:lstStyle/>
                        <a:p>
                          <a:r>
                            <a:rPr lang="en-US" dirty="0"/>
                            <a:t>Flat-top duration [ns]</a:t>
                          </a:r>
                        </a:p>
                      </a:txBody>
                      <a:tcPr/>
                    </a:tc>
                    <a:tc>
                      <a:txBody>
                        <a:bodyPr/>
                        <a:lstStyle/>
                        <a:p>
                          <a:r>
                            <a:rPr lang="en-US" dirty="0"/>
                            <a:t>284</a:t>
                          </a:r>
                        </a:p>
                      </a:txBody>
                      <a:tcPr/>
                    </a:tc>
                    <a:tc>
                      <a:txBody>
                        <a:bodyPr/>
                        <a:lstStyle/>
                        <a:p>
                          <a:r>
                            <a:rPr lang="en-US" dirty="0"/>
                            <a:t>N/A</a:t>
                          </a:r>
                        </a:p>
                      </a:txBody>
                      <a:tcPr/>
                    </a:tc>
                    <a:extLst>
                      <a:ext uri="{0D108BD9-81ED-4DB2-BD59-A6C34878D82A}">
                        <a16:rowId xmlns:a16="http://schemas.microsoft.com/office/drawing/2014/main" val="1834353930"/>
                      </a:ext>
                    </a:extLst>
                  </a:tr>
                  <a:tr h="338005">
                    <a:tc>
                      <a:txBody>
                        <a:bodyPr/>
                        <a:lstStyle/>
                        <a:p>
                          <a:r>
                            <a:rPr lang="en-US" dirty="0"/>
                            <a:t>Wavelength (</a:t>
                          </a:r>
                          <a14:m>
                            <m:oMath xmlns:m="http://schemas.openxmlformats.org/officeDocument/2006/math">
                              <m:r>
                                <a:rPr lang="en-US" b="0" i="1" smtClean="0">
                                  <a:latin typeface="Cambria Math" panose="02040503050406030204" pitchFamily="18" charset="0"/>
                                </a:rPr>
                                <m:t>𝜆</m:t>
                              </m:r>
                            </m:oMath>
                          </a14:m>
                          <a:r>
                            <a:rPr lang="en-US" dirty="0"/>
                            <a:t>) [</a:t>
                          </a:r>
                          <a14:m>
                            <m:oMath xmlns:m="http://schemas.openxmlformats.org/officeDocument/2006/math">
                              <m:r>
                                <a:rPr lang="en-US" b="0" i="1" smtClean="0">
                                  <a:latin typeface="Cambria Math" panose="02040503050406030204" pitchFamily="18" charset="0"/>
                                </a:rPr>
                                <m:t>𝜇</m:t>
                              </m:r>
                            </m:oMath>
                          </a14:m>
                          <a:r>
                            <a:rPr lang="en-US" dirty="0"/>
                            <a:t>s]</a:t>
                          </a:r>
                        </a:p>
                      </a:txBody>
                      <a:tcPr/>
                    </a:tc>
                    <a:tc>
                      <a:txBody>
                        <a:bodyPr/>
                        <a:lstStyle/>
                        <a:p>
                          <a:r>
                            <a:rPr lang="en-US" dirty="0"/>
                            <a:t>N/A </a:t>
                          </a:r>
                        </a:p>
                      </a:txBody>
                      <a:tcPr/>
                    </a:tc>
                    <a:tc>
                      <a:txBody>
                        <a:bodyPr/>
                        <a:lstStyle/>
                        <a:p>
                          <a:r>
                            <a:rPr lang="en-US" dirty="0"/>
                            <a:t>200</a:t>
                          </a:r>
                        </a:p>
                      </a:txBody>
                      <a:tcPr/>
                    </a:tc>
                    <a:extLst>
                      <a:ext uri="{0D108BD9-81ED-4DB2-BD59-A6C34878D82A}">
                        <a16:rowId xmlns:a16="http://schemas.microsoft.com/office/drawing/2014/main" val="3000863265"/>
                      </a:ext>
                    </a:extLst>
                  </a:tr>
                  <a:tr h="338005">
                    <a:tc>
                      <a:txBody>
                        <a:bodyPr/>
                        <a:lstStyle/>
                        <a:p>
                          <a:r>
                            <a:rPr lang="en-US" dirty="0"/>
                            <a:t>Repetition rate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𝑘</m:t>
                                  </m:r>
                                </m:sub>
                              </m:sSub>
                            </m:oMath>
                          </a14:m>
                          <a:r>
                            <a:rPr lang="en-US" dirty="0"/>
                            <a:t>) [Hz]</a:t>
                          </a:r>
                        </a:p>
                      </a:txBody>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177940450"/>
                      </a:ext>
                    </a:extLst>
                  </a:tr>
                </a:tbl>
              </a:graphicData>
            </a:graphic>
          </p:graphicFrame>
        </mc:Choice>
        <mc:Fallback xmlns="">
          <p:graphicFrame>
            <p:nvGraphicFramePr>
              <p:cNvPr id="7" name="Table 6">
                <a:extLst>
                  <a:ext uri="{FF2B5EF4-FFF2-40B4-BE49-F238E27FC236}">
                    <a16:creationId xmlns:a16="http://schemas.microsoft.com/office/drawing/2014/main" id="{29031C0C-9299-A1BB-0782-56B141F559D4}"/>
                  </a:ext>
                </a:extLst>
              </p:cNvPr>
              <p:cNvGraphicFramePr>
                <a:graphicFrameLocks noGrp="1"/>
              </p:cNvGraphicFramePr>
              <p:nvPr>
                <p:extLst>
                  <p:ext uri="{D42A27DB-BD31-4B8C-83A1-F6EECF244321}">
                    <p14:modId xmlns:p14="http://schemas.microsoft.com/office/powerpoint/2010/main" val="2082550831"/>
                  </p:ext>
                </p:extLst>
              </p:nvPr>
            </p:nvGraphicFramePr>
            <p:xfrm>
              <a:off x="5919107" y="2303478"/>
              <a:ext cx="6175424" cy="2948755"/>
            </p:xfrm>
            <a:graphic>
              <a:graphicData uri="http://schemas.openxmlformats.org/drawingml/2006/table">
                <a:tbl>
                  <a:tblPr firstRow="1" bandRow="1">
                    <a:tableStyleId>{5C22544A-7EE6-4342-B048-85BDC9FD1C3A}</a:tableStyleId>
                  </a:tblPr>
                  <a:tblGrid>
                    <a:gridCol w="2744995">
                      <a:extLst>
                        <a:ext uri="{9D8B030D-6E8A-4147-A177-3AD203B41FA5}">
                          <a16:colId xmlns:a16="http://schemas.microsoft.com/office/drawing/2014/main" val="1204537945"/>
                        </a:ext>
                      </a:extLst>
                    </a:gridCol>
                    <a:gridCol w="1519828">
                      <a:extLst>
                        <a:ext uri="{9D8B030D-6E8A-4147-A177-3AD203B41FA5}">
                          <a16:colId xmlns:a16="http://schemas.microsoft.com/office/drawing/2014/main" val="1809880795"/>
                        </a:ext>
                      </a:extLst>
                    </a:gridCol>
                    <a:gridCol w="1910601">
                      <a:extLst>
                        <a:ext uri="{9D8B030D-6E8A-4147-A177-3AD203B41FA5}">
                          <a16:colId xmlns:a16="http://schemas.microsoft.com/office/drawing/2014/main" val="314786631"/>
                        </a:ext>
                      </a:extLst>
                    </a:gridCol>
                  </a:tblGrid>
                  <a:tr h="365760">
                    <a:tc>
                      <a:txBody>
                        <a:bodyPr/>
                        <a:lstStyle/>
                        <a:p>
                          <a:r>
                            <a:rPr lang="en-US" dirty="0"/>
                            <a:t>Parameter </a:t>
                          </a:r>
                        </a:p>
                      </a:txBody>
                      <a:tcPr/>
                    </a:tc>
                    <a:tc>
                      <a:txBody>
                        <a:bodyPr/>
                        <a:lstStyle/>
                        <a:p>
                          <a:r>
                            <a:rPr lang="en-US" dirty="0"/>
                            <a:t>Kicker</a:t>
                          </a:r>
                        </a:p>
                      </a:txBody>
                      <a:tcPr/>
                    </a:tc>
                    <a:tc>
                      <a:txBody>
                        <a:bodyPr/>
                        <a:lstStyle/>
                        <a:p>
                          <a:r>
                            <a:rPr lang="en-US" dirty="0"/>
                            <a:t>Septum</a:t>
                          </a:r>
                        </a:p>
                      </a:txBody>
                      <a:tcPr/>
                    </a:tc>
                    <a:extLst>
                      <a:ext uri="{0D108BD9-81ED-4DB2-BD59-A6C34878D82A}">
                        <a16:rowId xmlns:a16="http://schemas.microsoft.com/office/drawing/2014/main" val="1603920921"/>
                      </a:ext>
                    </a:extLst>
                  </a:tr>
                  <a:tr h="388435">
                    <a:tc>
                      <a:txBody>
                        <a:bodyPr/>
                        <a:lstStyle/>
                        <a:p>
                          <a:endParaRPr lang="en-US"/>
                        </a:p>
                      </a:txBody>
                      <a:tcPr>
                        <a:blipFill>
                          <a:blip r:embed="rId3"/>
                          <a:stretch>
                            <a:fillRect l="-222" t="-101563" r="-125942" b="-589063"/>
                          </a:stretch>
                        </a:blipFill>
                      </a:tcPr>
                    </a:tc>
                    <a:tc>
                      <a:txBody>
                        <a:bodyPr/>
                        <a:lstStyle/>
                        <a:p>
                          <a:r>
                            <a:rPr lang="en-US" dirty="0"/>
                            <a:t>760</a:t>
                          </a:r>
                        </a:p>
                      </a:txBody>
                      <a:tcPr/>
                    </a:tc>
                    <a:tc>
                      <a:txBody>
                        <a:bodyPr/>
                        <a:lstStyle/>
                        <a:p>
                          <a:r>
                            <a:rPr lang="en-US" dirty="0"/>
                            <a:t>7000</a:t>
                          </a:r>
                        </a:p>
                      </a:txBody>
                      <a:tcPr/>
                    </a:tc>
                    <a:extLst>
                      <a:ext uri="{0D108BD9-81ED-4DB2-BD59-A6C34878D82A}">
                        <a16:rowId xmlns:a16="http://schemas.microsoft.com/office/drawing/2014/main" val="4001467581"/>
                      </a:ext>
                    </a:extLst>
                  </a:tr>
                  <a:tr h="365760">
                    <a:tc>
                      <a:txBody>
                        <a:bodyPr/>
                        <a:lstStyle/>
                        <a:p>
                          <a:endParaRPr lang="en-US"/>
                        </a:p>
                      </a:txBody>
                      <a:tcPr>
                        <a:blipFill>
                          <a:blip r:embed="rId3"/>
                          <a:stretch>
                            <a:fillRect l="-222" t="-215000" r="-125942" b="-528333"/>
                          </a:stretch>
                        </a:blipFill>
                      </a:tcPr>
                    </a:tc>
                    <a:tc>
                      <a:txBody>
                        <a:bodyPr/>
                        <a:lstStyle/>
                        <a:p>
                          <a:r>
                            <a:rPr lang="en-US" dirty="0"/>
                            <a:t>0.2</a:t>
                          </a:r>
                        </a:p>
                      </a:txBody>
                      <a:tcPr/>
                    </a:tc>
                    <a:tc>
                      <a:txBody>
                        <a:bodyPr/>
                        <a:lstStyle/>
                        <a:p>
                          <a:endParaRPr lang="en-US"/>
                        </a:p>
                      </a:txBody>
                      <a:tcPr>
                        <a:blipFill>
                          <a:blip r:embed="rId3"/>
                          <a:stretch>
                            <a:fillRect l="-223567" t="-215000" r="-1274" b="-528333"/>
                          </a:stretch>
                        </a:blipFill>
                      </a:tcPr>
                    </a:tc>
                    <a:extLst>
                      <a:ext uri="{0D108BD9-81ED-4DB2-BD59-A6C34878D82A}">
                        <a16:rowId xmlns:a16="http://schemas.microsoft.com/office/drawing/2014/main" val="1438623380"/>
                      </a:ext>
                    </a:extLst>
                  </a:tr>
                  <a:tr h="365760">
                    <a:tc>
                      <a:txBody>
                        <a:bodyPr/>
                        <a:lstStyle/>
                        <a:p>
                          <a:r>
                            <a:rPr lang="en-US" dirty="0"/>
                            <a:t>Pulse Shape</a:t>
                          </a:r>
                        </a:p>
                      </a:txBody>
                      <a:tcPr/>
                    </a:tc>
                    <a:tc>
                      <a:txBody>
                        <a:bodyPr/>
                        <a:lstStyle/>
                        <a:p>
                          <a:r>
                            <a:rPr lang="en-US" dirty="0"/>
                            <a:t>trapezoid</a:t>
                          </a:r>
                        </a:p>
                      </a:txBody>
                      <a:tcPr/>
                    </a:tc>
                    <a:tc>
                      <a:txBody>
                        <a:bodyPr/>
                        <a:lstStyle/>
                        <a:p>
                          <a:endParaRPr lang="en-US"/>
                        </a:p>
                      </a:txBody>
                      <a:tcPr>
                        <a:blipFill>
                          <a:blip r:embed="rId3"/>
                          <a:stretch>
                            <a:fillRect l="-223567" t="-315000" r="-1274" b="-428333"/>
                          </a:stretch>
                        </a:blipFill>
                      </a:tcPr>
                    </a:tc>
                    <a:extLst>
                      <a:ext uri="{0D108BD9-81ED-4DB2-BD59-A6C34878D82A}">
                        <a16:rowId xmlns:a16="http://schemas.microsoft.com/office/drawing/2014/main" val="3558697102"/>
                      </a:ext>
                    </a:extLst>
                  </a:tr>
                  <a:tr h="365760">
                    <a:tc>
                      <a:txBody>
                        <a:bodyPr/>
                        <a:lstStyle/>
                        <a:p>
                          <a:r>
                            <a:rPr lang="en-US" dirty="0"/>
                            <a:t>Rise/Fall time [ns]</a:t>
                          </a:r>
                        </a:p>
                      </a:txBody>
                      <a:tcPr/>
                    </a:tc>
                    <a:tc>
                      <a:txBody>
                        <a:bodyPr/>
                        <a:lstStyle/>
                        <a:p>
                          <a:r>
                            <a:rPr lang="en-US" dirty="0"/>
                            <a:t>200</a:t>
                          </a:r>
                        </a:p>
                      </a:txBody>
                      <a:tcPr/>
                    </a:tc>
                    <a:tc>
                      <a:txBody>
                        <a:bodyPr/>
                        <a:lstStyle/>
                        <a:p>
                          <a:r>
                            <a:rPr lang="en-US" dirty="0"/>
                            <a:t>N/A</a:t>
                          </a:r>
                        </a:p>
                      </a:txBody>
                      <a:tcPr/>
                    </a:tc>
                    <a:extLst>
                      <a:ext uri="{0D108BD9-81ED-4DB2-BD59-A6C34878D82A}">
                        <a16:rowId xmlns:a16="http://schemas.microsoft.com/office/drawing/2014/main" val="881786858"/>
                      </a:ext>
                    </a:extLst>
                  </a:tr>
                  <a:tr h="365760">
                    <a:tc>
                      <a:txBody>
                        <a:bodyPr/>
                        <a:lstStyle/>
                        <a:p>
                          <a:r>
                            <a:rPr lang="en-US" dirty="0"/>
                            <a:t>Flat-top duration [ns]</a:t>
                          </a:r>
                        </a:p>
                      </a:txBody>
                      <a:tcPr/>
                    </a:tc>
                    <a:tc>
                      <a:txBody>
                        <a:bodyPr/>
                        <a:lstStyle/>
                        <a:p>
                          <a:r>
                            <a:rPr lang="en-US" dirty="0"/>
                            <a:t>284</a:t>
                          </a:r>
                        </a:p>
                      </a:txBody>
                      <a:tcPr/>
                    </a:tc>
                    <a:tc>
                      <a:txBody>
                        <a:bodyPr/>
                        <a:lstStyle/>
                        <a:p>
                          <a:r>
                            <a:rPr lang="en-US" dirty="0"/>
                            <a:t>N/A</a:t>
                          </a:r>
                        </a:p>
                      </a:txBody>
                      <a:tcPr/>
                    </a:tc>
                    <a:extLst>
                      <a:ext uri="{0D108BD9-81ED-4DB2-BD59-A6C34878D82A}">
                        <a16:rowId xmlns:a16="http://schemas.microsoft.com/office/drawing/2014/main" val="1834353930"/>
                      </a:ext>
                    </a:extLst>
                  </a:tr>
                  <a:tr h="365760">
                    <a:tc>
                      <a:txBody>
                        <a:bodyPr/>
                        <a:lstStyle/>
                        <a:p>
                          <a:endParaRPr lang="en-US"/>
                        </a:p>
                      </a:txBody>
                      <a:tcPr>
                        <a:blipFill>
                          <a:blip r:embed="rId3"/>
                          <a:stretch>
                            <a:fillRect l="-222" t="-616667" r="-125942" b="-126667"/>
                          </a:stretch>
                        </a:blipFill>
                      </a:tcPr>
                    </a:tc>
                    <a:tc>
                      <a:txBody>
                        <a:bodyPr/>
                        <a:lstStyle/>
                        <a:p>
                          <a:r>
                            <a:rPr lang="en-US" dirty="0"/>
                            <a:t>N/A </a:t>
                          </a:r>
                        </a:p>
                      </a:txBody>
                      <a:tcPr/>
                    </a:tc>
                    <a:tc>
                      <a:txBody>
                        <a:bodyPr/>
                        <a:lstStyle/>
                        <a:p>
                          <a:r>
                            <a:rPr lang="en-US" dirty="0"/>
                            <a:t>200</a:t>
                          </a:r>
                        </a:p>
                      </a:txBody>
                      <a:tcPr/>
                    </a:tc>
                    <a:extLst>
                      <a:ext uri="{0D108BD9-81ED-4DB2-BD59-A6C34878D82A}">
                        <a16:rowId xmlns:a16="http://schemas.microsoft.com/office/drawing/2014/main" val="3000863265"/>
                      </a:ext>
                    </a:extLst>
                  </a:tr>
                  <a:tr h="365760">
                    <a:tc>
                      <a:txBody>
                        <a:bodyPr/>
                        <a:lstStyle/>
                        <a:p>
                          <a:endParaRPr lang="en-US"/>
                        </a:p>
                      </a:txBody>
                      <a:tcPr>
                        <a:blipFill>
                          <a:blip r:embed="rId3"/>
                          <a:stretch>
                            <a:fillRect l="-222" t="-716667" r="-125942" b="-26667"/>
                          </a:stretch>
                        </a:blipFill>
                      </a:tcPr>
                    </a:tc>
                    <a:tc>
                      <a:txBody>
                        <a:bodyPr/>
                        <a:lstStyle/>
                        <a:p>
                          <a:r>
                            <a:rPr lang="en-US" dirty="0"/>
                            <a:t>3</a:t>
                          </a:r>
                        </a:p>
                      </a:txBody>
                      <a:tcPr/>
                    </a:tc>
                    <a:tc>
                      <a:txBody>
                        <a:bodyPr/>
                        <a:lstStyle/>
                        <a:p>
                          <a:r>
                            <a:rPr lang="en-US" dirty="0"/>
                            <a:t>3</a:t>
                          </a:r>
                        </a:p>
                      </a:txBody>
                      <a:tcPr/>
                    </a:tc>
                    <a:extLst>
                      <a:ext uri="{0D108BD9-81ED-4DB2-BD59-A6C34878D82A}">
                        <a16:rowId xmlns:a16="http://schemas.microsoft.com/office/drawing/2014/main" val="177940450"/>
                      </a:ext>
                    </a:extLst>
                  </a:tr>
                </a:tbl>
              </a:graphicData>
            </a:graphic>
          </p:graphicFrame>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7FE4734A-DE90-632A-72D0-84AA3D3A35EB}"/>
                  </a:ext>
                </a:extLst>
              </p:cNvPr>
              <p:cNvSpPr txBox="1"/>
              <p:nvPr/>
            </p:nvSpPr>
            <p:spPr>
              <a:xfrm>
                <a:off x="536351" y="5428209"/>
                <a:ext cx="11737131" cy="822533"/>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dirty="0"/>
                  <a:t>The injector will be running with</a:t>
                </a:r>
                <a:r>
                  <a:rPr lang="en-US" b="0"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𝑖𝑛𝑗</m:t>
                        </m:r>
                      </m:sub>
                    </m:sSub>
                    <m:r>
                      <a:rPr lang="en-US" b="0" i="1" smtClean="0">
                        <a:latin typeface="Cambria Math" panose="02040503050406030204" pitchFamily="18" charset="0"/>
                      </a:rPr>
                      <m:t>=3 </m:t>
                    </m:r>
                    <m:r>
                      <m:rPr>
                        <m:sty m:val="p"/>
                      </m:rPr>
                      <a:rPr lang="en-US" b="0" i="0" smtClean="0">
                        <a:latin typeface="Cambria Math" panose="02040503050406030204" pitchFamily="18" charset="0"/>
                      </a:rPr>
                      <m:t>Hz</m:t>
                    </m:r>
                  </m:oMath>
                </a14:m>
                <a:r>
                  <a:rPr lang="en-US" b="0" dirty="0"/>
                  <a:t> injecting into 1/5 of the ring (28 bunches) each time.</a:t>
                </a:r>
              </a:p>
              <a:p>
                <a:pPr marL="285750" indent="-285750">
                  <a:spcAft>
                    <a:spcPts val="1200"/>
                  </a:spcAft>
                  <a:buFont typeface="Arial" panose="020B0604020202020204" pitchFamily="34" charset="0"/>
                  <a:buChar char="•"/>
                </a:pPr>
                <a:r>
                  <a:rPr lang="en-US" dirty="0"/>
                  <a:t>Initial injection can be performed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0</m:t>
                        </m:r>
                      </m:sub>
                    </m:sSub>
                    <m:r>
                      <a:rPr lang="en-US" b="0" i="1" smtClean="0">
                        <a:latin typeface="Cambria Math" panose="02040503050406030204" pitchFamily="18" charset="0"/>
                      </a:rPr>
                      <m:t>=5</m:t>
                    </m:r>
                  </m:oMath>
                </a14:m>
                <a:r>
                  <a:rPr lang="en-US" dirty="0"/>
                  <a:t> Hz frequency, filling up the ring in 20 s.</a:t>
                </a:r>
              </a:p>
            </p:txBody>
          </p:sp>
        </mc:Choice>
        <mc:Fallback xmlns="">
          <p:sp>
            <p:nvSpPr>
              <p:cNvPr id="72" name="TextBox 71">
                <a:extLst>
                  <a:ext uri="{FF2B5EF4-FFF2-40B4-BE49-F238E27FC236}">
                    <a16:creationId xmlns:a16="http://schemas.microsoft.com/office/drawing/2014/main" id="{7FE4734A-DE90-632A-72D0-84AA3D3A35EB}"/>
                  </a:ext>
                </a:extLst>
              </p:cNvPr>
              <p:cNvSpPr txBox="1">
                <a:spLocks noRot="1" noChangeAspect="1" noMove="1" noResize="1" noEditPoints="1" noAdjustHandles="1" noChangeArrowheads="1" noChangeShapeType="1" noTextEdit="1"/>
              </p:cNvSpPr>
              <p:nvPr/>
            </p:nvSpPr>
            <p:spPr>
              <a:xfrm>
                <a:off x="536351" y="5428209"/>
                <a:ext cx="11737131" cy="822533"/>
              </a:xfrm>
              <a:prstGeom prst="rect">
                <a:avLst/>
              </a:prstGeom>
              <a:blipFill>
                <a:blip r:embed="rId4"/>
                <a:stretch>
                  <a:fillRect l="-364" t="-3704" b="-11111"/>
                </a:stretch>
              </a:blipFill>
            </p:spPr>
            <p:txBody>
              <a:bodyPr/>
              <a:lstStyle/>
              <a:p>
                <a:r>
                  <a:rPr lang="en-US">
                    <a:noFill/>
                  </a:rPr>
                  <a:t> </a:t>
                </a:r>
              </a:p>
            </p:txBody>
          </p:sp>
        </mc:Fallback>
      </mc:AlternateContent>
      <p:pic>
        <p:nvPicPr>
          <p:cNvPr id="9" name="Picture 8" descr="A picture containing timeline&#10;&#10;AI-generated content may be incorrect.">
            <a:extLst>
              <a:ext uri="{FF2B5EF4-FFF2-40B4-BE49-F238E27FC236}">
                <a16:creationId xmlns:a16="http://schemas.microsoft.com/office/drawing/2014/main" id="{78C44FBA-C3F3-18B5-0F2D-CCF28812D405}"/>
              </a:ext>
            </a:extLst>
          </p:cNvPr>
          <p:cNvPicPr>
            <a:picLocks noChangeAspect="1"/>
          </p:cNvPicPr>
          <p:nvPr/>
        </p:nvPicPr>
        <p:blipFill>
          <a:blip r:embed="rId5"/>
          <a:stretch>
            <a:fillRect/>
          </a:stretch>
        </p:blipFill>
        <p:spPr>
          <a:xfrm>
            <a:off x="536351" y="1241750"/>
            <a:ext cx="5676303" cy="1109783"/>
          </a:xfrm>
          <a:prstGeom prst="rect">
            <a:avLst/>
          </a:prstGeom>
        </p:spPr>
      </p:pic>
      <p:cxnSp>
        <p:nvCxnSpPr>
          <p:cNvPr id="12" name="Straight Arrow Connector 11">
            <a:extLst>
              <a:ext uri="{FF2B5EF4-FFF2-40B4-BE49-F238E27FC236}">
                <a16:creationId xmlns:a16="http://schemas.microsoft.com/office/drawing/2014/main" id="{CC4556FD-6AAB-DE3F-A8CE-ACFB16E8A0B6}"/>
              </a:ext>
            </a:extLst>
          </p:cNvPr>
          <p:cNvCxnSpPr>
            <a:cxnSpLocks/>
          </p:cNvCxnSpPr>
          <p:nvPr/>
        </p:nvCxnSpPr>
        <p:spPr>
          <a:xfrm>
            <a:off x="827501" y="1179463"/>
            <a:ext cx="4948071" cy="0"/>
          </a:xfrm>
          <a:prstGeom prst="straightConnector1">
            <a:avLst/>
          </a:prstGeom>
          <a:ln>
            <a:prstDash val="dashDot"/>
            <a:headEnd type="triangle"/>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B9B4EADF-81CD-18CB-5202-BF905892CF5F}"/>
              </a:ext>
            </a:extLst>
          </p:cNvPr>
          <p:cNvSpPr txBox="1"/>
          <p:nvPr/>
        </p:nvSpPr>
        <p:spPr>
          <a:xfrm>
            <a:off x="3091593" y="861042"/>
            <a:ext cx="631904" cy="307777"/>
          </a:xfrm>
          <a:prstGeom prst="rect">
            <a:avLst/>
          </a:prstGeom>
          <a:noFill/>
        </p:spPr>
        <p:txBody>
          <a:bodyPr wrap="none" rtlCol="0">
            <a:spAutoFit/>
          </a:bodyPr>
          <a:lstStyle/>
          <a:p>
            <a:r>
              <a:rPr lang="en-US" sz="1400" dirty="0"/>
              <a:t>2.5 m</a:t>
            </a:r>
          </a:p>
        </p:txBody>
      </p:sp>
    </p:spTree>
    <p:extLst>
      <p:ext uri="{BB962C8B-B14F-4D97-AF65-F5344CB8AC3E}">
        <p14:creationId xmlns:p14="http://schemas.microsoft.com/office/powerpoint/2010/main" val="2413790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29187-167A-55AA-EE2E-96E913342000}"/>
              </a:ext>
            </a:extLst>
          </p:cNvPr>
          <p:cNvSpPr>
            <a:spLocks noGrp="1"/>
          </p:cNvSpPr>
          <p:nvPr>
            <p:ph type="title"/>
          </p:nvPr>
        </p:nvSpPr>
        <p:spPr>
          <a:xfrm>
            <a:off x="341910" y="119701"/>
            <a:ext cx="11049000" cy="365125"/>
          </a:xfrm>
        </p:spPr>
        <p:txBody>
          <a:bodyPr>
            <a:normAutofit fontScale="90000"/>
          </a:bodyPr>
          <a:lstStyle/>
          <a:p>
            <a:r>
              <a:rPr lang="en-US" dirty="0"/>
              <a:t>Misalignment tolerances</a:t>
            </a:r>
          </a:p>
        </p:txBody>
      </p:sp>
      <p:sp>
        <p:nvSpPr>
          <p:cNvPr id="3" name="Slide Number Placeholder 2">
            <a:extLst>
              <a:ext uri="{FF2B5EF4-FFF2-40B4-BE49-F238E27FC236}">
                <a16:creationId xmlns:a16="http://schemas.microsoft.com/office/drawing/2014/main" id="{0248DF36-6081-64EA-E9E5-1F297318D85B}"/>
              </a:ext>
            </a:extLst>
          </p:cNvPr>
          <p:cNvSpPr>
            <a:spLocks noGrp="1"/>
          </p:cNvSpPr>
          <p:nvPr>
            <p:ph type="sldNum" sz="quarter" idx="4"/>
          </p:nvPr>
        </p:nvSpPr>
        <p:spPr/>
        <p:txBody>
          <a:bodyPr/>
          <a:lstStyle/>
          <a:p>
            <a:fld id="{933A556B-7C63-244D-9B7C-B0EA8042B330}" type="slidenum">
              <a:rPr lang="en-US" smtClean="0"/>
              <a:pPr/>
              <a:t>16</a:t>
            </a:fld>
            <a:endParaRPr lang="en-US" sz="1000" dirty="0"/>
          </a:p>
        </p:txBody>
      </p:sp>
      <p:sp>
        <p:nvSpPr>
          <p:cNvPr id="5" name="TextBox 4">
            <a:extLst>
              <a:ext uri="{FF2B5EF4-FFF2-40B4-BE49-F238E27FC236}">
                <a16:creationId xmlns:a16="http://schemas.microsoft.com/office/drawing/2014/main" id="{EAC5B0F0-1B87-5CFE-E886-2A236A5C3917}"/>
              </a:ext>
            </a:extLst>
          </p:cNvPr>
          <p:cNvSpPr txBox="1"/>
          <p:nvPr/>
        </p:nvSpPr>
        <p:spPr>
          <a:xfrm>
            <a:off x="8925755" y="6322856"/>
            <a:ext cx="2300630" cy="369332"/>
          </a:xfrm>
          <a:prstGeom prst="rect">
            <a:avLst/>
          </a:prstGeom>
          <a:noFill/>
        </p:spPr>
        <p:txBody>
          <a:bodyPr wrap="none" rtlCol="0">
            <a:spAutoFit/>
          </a:bodyPr>
          <a:lstStyle/>
          <a:p>
            <a:r>
              <a:rPr lang="en-US" i="1" dirty="0"/>
              <a:t>Courtesy of J. Unger</a:t>
            </a:r>
          </a:p>
        </p:txBody>
      </p:sp>
      <p:pic>
        <p:nvPicPr>
          <p:cNvPr id="7" name="Picture 6">
            <a:extLst>
              <a:ext uri="{FF2B5EF4-FFF2-40B4-BE49-F238E27FC236}">
                <a16:creationId xmlns:a16="http://schemas.microsoft.com/office/drawing/2014/main" id="{A7427AB5-473A-9FBA-5E98-DB08FDCF1B2F}"/>
              </a:ext>
            </a:extLst>
          </p:cNvPr>
          <p:cNvPicPr>
            <a:picLocks noChangeAspect="1"/>
          </p:cNvPicPr>
          <p:nvPr/>
        </p:nvPicPr>
        <p:blipFill>
          <a:blip r:embed="rId2"/>
          <a:stretch>
            <a:fillRect/>
          </a:stretch>
        </p:blipFill>
        <p:spPr>
          <a:xfrm>
            <a:off x="6138267" y="687915"/>
            <a:ext cx="5727229" cy="4103943"/>
          </a:xfrm>
          <a:prstGeom prst="rect">
            <a:avLst/>
          </a:prstGeom>
        </p:spPr>
      </p:pic>
      <p:pic>
        <p:nvPicPr>
          <p:cNvPr id="8" name="Picture 7" descr="A graph of a bar graph&#10;&#10;AI-generated content may be incorrect.">
            <a:extLst>
              <a:ext uri="{FF2B5EF4-FFF2-40B4-BE49-F238E27FC236}">
                <a16:creationId xmlns:a16="http://schemas.microsoft.com/office/drawing/2014/main" id="{9C7AEA11-8972-4B42-781A-63C87B8592F1}"/>
              </a:ext>
            </a:extLst>
          </p:cNvPr>
          <p:cNvPicPr>
            <a:picLocks noChangeAspect="1"/>
          </p:cNvPicPr>
          <p:nvPr/>
        </p:nvPicPr>
        <p:blipFill>
          <a:blip r:embed="rId3">
            <a:extLst>
              <a:ext uri="{28A0092B-C50C-407E-A947-70E740481C1C}">
                <a14:useLocalDpi xmlns:a14="http://schemas.microsoft.com/office/drawing/2010/main" val="0"/>
              </a:ext>
            </a:extLst>
          </a:blip>
          <a:srcRect t="7074"/>
          <a:stretch>
            <a:fillRect/>
          </a:stretch>
        </p:blipFill>
        <p:spPr>
          <a:xfrm>
            <a:off x="288788" y="788311"/>
            <a:ext cx="5852172" cy="4078642"/>
          </a:xfrm>
          <a:prstGeom prst="rect">
            <a:avLst/>
          </a:prstGeom>
        </p:spPr>
      </p:pic>
      <p:pic>
        <p:nvPicPr>
          <p:cNvPr id="9" name="table">
            <a:extLst>
              <a:ext uri="{FF2B5EF4-FFF2-40B4-BE49-F238E27FC236}">
                <a16:creationId xmlns:a16="http://schemas.microsoft.com/office/drawing/2014/main" id="{782C6AE4-A9E5-8578-825A-66CD7CAED12B}"/>
              </a:ext>
            </a:extLst>
          </p:cNvPr>
          <p:cNvPicPr>
            <a:picLocks noChangeAspect="1"/>
          </p:cNvPicPr>
          <p:nvPr/>
        </p:nvPicPr>
        <p:blipFill>
          <a:blip r:embed="rId4"/>
          <a:stretch>
            <a:fillRect/>
          </a:stretch>
        </p:blipFill>
        <p:spPr>
          <a:xfrm>
            <a:off x="842155" y="5257083"/>
            <a:ext cx="3425136" cy="1112520"/>
          </a:xfrm>
          <a:prstGeom prst="rect">
            <a:avLst/>
          </a:prstGeom>
        </p:spPr>
      </p:pic>
      <p:sp>
        <p:nvSpPr>
          <p:cNvPr id="10" name="TextBox 11">
            <a:extLst>
              <a:ext uri="{FF2B5EF4-FFF2-40B4-BE49-F238E27FC236}">
                <a16:creationId xmlns:a16="http://schemas.microsoft.com/office/drawing/2014/main" id="{D9CE38A8-53C9-CD8A-3B5D-68D067C7ACED}"/>
              </a:ext>
            </a:extLst>
          </p:cNvPr>
          <p:cNvSpPr txBox="1"/>
          <p:nvPr/>
        </p:nvSpPr>
        <p:spPr>
          <a:xfrm>
            <a:off x="842155" y="4834743"/>
            <a:ext cx="328823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Error RMS values:</a:t>
            </a:r>
          </a:p>
        </p:txBody>
      </p:sp>
      <p:sp>
        <p:nvSpPr>
          <p:cNvPr id="11" name="TextBox 13">
            <a:extLst>
              <a:ext uri="{FF2B5EF4-FFF2-40B4-BE49-F238E27FC236}">
                <a16:creationId xmlns:a16="http://schemas.microsoft.com/office/drawing/2014/main" id="{327A913C-2BC2-5A09-08A1-5AE76B639BE8}"/>
              </a:ext>
            </a:extLst>
          </p:cNvPr>
          <p:cNvSpPr txBox="1"/>
          <p:nvPr/>
        </p:nvSpPr>
        <p:spPr>
          <a:xfrm>
            <a:off x="6496921" y="5104565"/>
            <a:ext cx="4197582"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BPM and kicker at every quadrupole</a:t>
            </a:r>
          </a:p>
          <a:p>
            <a:endParaRPr lang="en-US" sz="1600" dirty="0"/>
          </a:p>
          <a:p>
            <a:r>
              <a:rPr lang="en-US" sz="1600" dirty="0" err="1"/>
              <a:t>Sextupoles</a:t>
            </a:r>
            <a:r>
              <a:rPr lang="en-US" sz="1600" dirty="0"/>
              <a:t> set for linear chromaticity</a:t>
            </a:r>
          </a:p>
        </p:txBody>
      </p:sp>
    </p:spTree>
    <p:extLst>
      <p:ext uri="{BB962C8B-B14F-4D97-AF65-F5344CB8AC3E}">
        <p14:creationId xmlns:p14="http://schemas.microsoft.com/office/powerpoint/2010/main" val="17608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54003-D7BB-9437-A6CA-B0E4296EEDE7}"/>
              </a:ext>
            </a:extLst>
          </p:cNvPr>
          <p:cNvSpPr txBox="1">
            <a:spLocks/>
          </p:cNvSpPr>
          <p:nvPr/>
        </p:nvSpPr>
        <p:spPr>
          <a:xfrm>
            <a:off x="571500" y="102908"/>
            <a:ext cx="11049000" cy="500796"/>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b="1" kern="1200">
                <a:solidFill>
                  <a:schemeClr val="tx1"/>
                </a:solidFill>
                <a:latin typeface="+mn-lt"/>
                <a:ea typeface="+mj-ea"/>
                <a:cs typeface="+mj-cs"/>
              </a:defRPr>
            </a:lvl1pPr>
          </a:lstStyle>
          <a:p>
            <a:r>
              <a:rPr lang="en-US" sz="3200" dirty="0"/>
              <a:t>Parameters</a:t>
            </a:r>
          </a:p>
        </p:txBody>
      </p:sp>
      <p:pic>
        <p:nvPicPr>
          <p:cNvPr id="10" name="Picture 9">
            <a:extLst>
              <a:ext uri="{FF2B5EF4-FFF2-40B4-BE49-F238E27FC236}">
                <a16:creationId xmlns:a16="http://schemas.microsoft.com/office/drawing/2014/main" id="{B9B174E5-C4F5-EE68-C29F-1DF9C4BD37BA}"/>
              </a:ext>
            </a:extLst>
          </p:cNvPr>
          <p:cNvPicPr>
            <a:picLocks noChangeAspect="1"/>
          </p:cNvPicPr>
          <p:nvPr/>
        </p:nvPicPr>
        <p:blipFill>
          <a:blip r:embed="rId2"/>
          <a:stretch>
            <a:fillRect/>
          </a:stretch>
        </p:blipFill>
        <p:spPr>
          <a:xfrm>
            <a:off x="655460" y="603704"/>
            <a:ext cx="4818628" cy="6232211"/>
          </a:xfrm>
          <a:prstGeom prst="rect">
            <a:avLst/>
          </a:prstGeom>
        </p:spPr>
      </p:pic>
      <p:pic>
        <p:nvPicPr>
          <p:cNvPr id="12" name="Picture 11">
            <a:extLst>
              <a:ext uri="{FF2B5EF4-FFF2-40B4-BE49-F238E27FC236}">
                <a16:creationId xmlns:a16="http://schemas.microsoft.com/office/drawing/2014/main" id="{A4FF8972-0FD1-A5B1-8152-7C05CAD582BF}"/>
              </a:ext>
            </a:extLst>
          </p:cNvPr>
          <p:cNvPicPr>
            <a:picLocks noChangeAspect="1"/>
          </p:cNvPicPr>
          <p:nvPr/>
        </p:nvPicPr>
        <p:blipFill>
          <a:blip r:embed="rId3"/>
          <a:stretch>
            <a:fillRect/>
          </a:stretch>
        </p:blipFill>
        <p:spPr>
          <a:xfrm>
            <a:off x="6432918" y="561875"/>
            <a:ext cx="5187582" cy="2378198"/>
          </a:xfrm>
          <a:prstGeom prst="rect">
            <a:avLst/>
          </a:prstGeom>
        </p:spPr>
      </p:pic>
      <p:sp>
        <p:nvSpPr>
          <p:cNvPr id="3" name="Slide Number Placeholder 2">
            <a:extLst>
              <a:ext uri="{FF2B5EF4-FFF2-40B4-BE49-F238E27FC236}">
                <a16:creationId xmlns:a16="http://schemas.microsoft.com/office/drawing/2014/main" id="{681ACBC2-C2AA-1091-965B-796CB5BD01F9}"/>
              </a:ext>
            </a:extLst>
          </p:cNvPr>
          <p:cNvSpPr>
            <a:spLocks noGrp="1"/>
          </p:cNvSpPr>
          <p:nvPr>
            <p:ph type="sldNum" sz="quarter" idx="12"/>
          </p:nvPr>
        </p:nvSpPr>
        <p:spPr/>
        <p:txBody>
          <a:bodyPr/>
          <a:lstStyle/>
          <a:p>
            <a:fld id="{B7895E4B-886C-4893-80BC-D4CB234AD6B8}" type="slidenum">
              <a:rPr lang="en-US" smtClean="0"/>
              <a:t>17</a:t>
            </a:fld>
            <a:endParaRPr lang="en-US" dirty="0"/>
          </a:p>
        </p:txBody>
      </p:sp>
      <p:sp>
        <p:nvSpPr>
          <p:cNvPr id="4" name="TextBox 3">
            <a:extLst>
              <a:ext uri="{FF2B5EF4-FFF2-40B4-BE49-F238E27FC236}">
                <a16:creationId xmlns:a16="http://schemas.microsoft.com/office/drawing/2014/main" id="{ACDA41FE-1F59-8E00-99EB-9164B10F841A}"/>
              </a:ext>
            </a:extLst>
          </p:cNvPr>
          <p:cNvSpPr txBox="1"/>
          <p:nvPr/>
        </p:nvSpPr>
        <p:spPr>
          <a:xfrm>
            <a:off x="5813287" y="3348373"/>
            <a:ext cx="6123475" cy="2739211"/>
          </a:xfrm>
          <a:prstGeom prst="rect">
            <a:avLst/>
          </a:prstGeom>
          <a:noFill/>
        </p:spPr>
        <p:txBody>
          <a:bodyPr wrap="square" rtlCol="0">
            <a:spAutoFit/>
          </a:bodyPr>
          <a:lstStyle/>
          <a:p>
            <a:r>
              <a:rPr lang="en-US" sz="2400" dirty="0"/>
              <a:t>Due to cooling optimization and optimization of REC lattice we </a:t>
            </a:r>
            <a:r>
              <a:rPr lang="en-US" sz="2400" dirty="0">
                <a:solidFill>
                  <a:srgbClr val="0000FF"/>
                </a:solidFill>
              </a:rPr>
              <a:t>reduced bunch charge, average current and peak current by a factor of ~2.5</a:t>
            </a:r>
            <a:r>
              <a:rPr lang="en-US" sz="2400" dirty="0"/>
              <a:t>, as compared to the initial REC design</a:t>
            </a:r>
          </a:p>
          <a:p>
            <a:r>
              <a:rPr lang="en-US" dirty="0"/>
              <a:t>(</a:t>
            </a:r>
            <a:r>
              <a:rPr lang="en-US" sz="1600" i="1" dirty="0"/>
              <a:t>H. Zhao, J. Kewisch, M. Blaskiewicz, A. Fedotov,</a:t>
            </a:r>
          </a:p>
          <a:p>
            <a:r>
              <a:rPr lang="en-US" sz="1600" i="1" dirty="0"/>
              <a:t>Phys. Rev. Accel. Beams 24, 043501, (2021)</a:t>
            </a:r>
          </a:p>
          <a:p>
            <a:r>
              <a:rPr lang="en-US" sz="1600" u="sng" dirty="0">
                <a:solidFill>
                  <a:srgbClr val="0070C0"/>
                </a:solidFill>
              </a:rPr>
              <a:t>https://link.aps.org/doi/10.1103/PhysRevAccelBeams.24.043501</a:t>
            </a:r>
            <a:r>
              <a:rPr lang="en-US" dirty="0"/>
              <a:t>)</a:t>
            </a:r>
          </a:p>
        </p:txBody>
      </p:sp>
    </p:spTree>
    <p:extLst>
      <p:ext uri="{BB962C8B-B14F-4D97-AF65-F5344CB8AC3E}">
        <p14:creationId xmlns:p14="http://schemas.microsoft.com/office/powerpoint/2010/main" val="582041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5BDE1-2F4A-4110-85B6-75A0AD807518}"/>
              </a:ext>
            </a:extLst>
          </p:cNvPr>
          <p:cNvSpPr>
            <a:spLocks noGrp="1"/>
          </p:cNvSpPr>
          <p:nvPr>
            <p:ph type="title"/>
          </p:nvPr>
        </p:nvSpPr>
        <p:spPr>
          <a:xfrm>
            <a:off x="558053" y="378911"/>
            <a:ext cx="7886700" cy="578535"/>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61CB9B40-9BCA-47EB-8296-FE4DA2281395}"/>
              </a:ext>
            </a:extLst>
          </p:cNvPr>
          <p:cNvSpPr>
            <a:spLocks noGrp="1"/>
          </p:cNvSpPr>
          <p:nvPr>
            <p:ph idx="1"/>
          </p:nvPr>
        </p:nvSpPr>
        <p:spPr>
          <a:xfrm>
            <a:off x="558053" y="940794"/>
            <a:ext cx="11335871" cy="4399832"/>
          </a:xfrm>
        </p:spPr>
        <p:txBody>
          <a:bodyPr>
            <a:normAutofit fontScale="92500" lnSpcReduction="10000"/>
          </a:bodyPr>
          <a:lstStyle/>
          <a:p>
            <a:pPr marL="457200" indent="-457200">
              <a:buFont typeface="Arial" panose="020B0604020202020204" pitchFamily="34" charset="0"/>
              <a:buChar char="•"/>
            </a:pPr>
            <a:r>
              <a:rPr lang="en-GB" dirty="0"/>
              <a:t>The Ring Electron Cooler is designed to provide the cooling required for the EIC operation at the top energy.</a:t>
            </a:r>
            <a:endParaRPr lang="en-US" dirty="0"/>
          </a:p>
          <a:p>
            <a:pPr marL="457200" indent="-457200">
              <a:buFont typeface="Arial" panose="020B0604020202020204" pitchFamily="34" charset="0"/>
              <a:buChar char="•"/>
            </a:pPr>
            <a:r>
              <a:rPr lang="en-GB" dirty="0"/>
              <a:t>Optimization of the REC parameters allowed us to reduce the bunch charge and average current by a factor of ~2.5 as compared to preliminary REC design.</a:t>
            </a:r>
            <a:endParaRPr lang="en-US" dirty="0"/>
          </a:p>
          <a:p>
            <a:pPr marL="457200" indent="-457200">
              <a:buFont typeface="Arial" panose="020B0604020202020204" pitchFamily="34" charset="0"/>
              <a:buChar char="•"/>
            </a:pPr>
            <a:r>
              <a:rPr lang="en-GB" dirty="0"/>
              <a:t>The realistic lattice for the REC compatible with the EIC Low Energy Cooler was developed and optimized. The damping wigglers with realistic fields and optimized chromaticity contribution were developed. The conceptual design of the injection and RF systems was devised.</a:t>
            </a:r>
            <a:endParaRPr lang="en-US" dirty="0"/>
          </a:p>
          <a:p>
            <a:pPr marL="457200" indent="-457200">
              <a:buFont typeface="Arial" panose="020B0604020202020204" pitchFamily="34" charset="0"/>
              <a:buChar char="•"/>
            </a:pPr>
            <a:r>
              <a:rPr lang="en-GB" dirty="0"/>
              <a:t>A detailed study of various possible instabilities (CSR-driven </a:t>
            </a:r>
            <a:r>
              <a:rPr lang="en-US" dirty="0"/>
              <a:t>microwave instability, transverse and longitudinal coupled-bunch instability, electron-ion instability etc.)</a:t>
            </a:r>
            <a:r>
              <a:rPr lang="en-GB" dirty="0"/>
              <a:t> in the REC is ongoing.</a:t>
            </a:r>
            <a:endParaRPr lang="en-US" sz="1350" dirty="0"/>
          </a:p>
        </p:txBody>
      </p:sp>
      <p:sp>
        <p:nvSpPr>
          <p:cNvPr id="4" name="Slide Number Placeholder 3">
            <a:extLst>
              <a:ext uri="{FF2B5EF4-FFF2-40B4-BE49-F238E27FC236}">
                <a16:creationId xmlns:a16="http://schemas.microsoft.com/office/drawing/2014/main" id="{AEE91C90-774E-9FB7-4673-A96DF76ADD35}"/>
              </a:ext>
            </a:extLst>
          </p:cNvPr>
          <p:cNvSpPr>
            <a:spLocks noGrp="1"/>
          </p:cNvSpPr>
          <p:nvPr>
            <p:ph type="sldNum" sz="quarter" idx="12"/>
          </p:nvPr>
        </p:nvSpPr>
        <p:spPr>
          <a:xfrm>
            <a:off x="6997212"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18</a:t>
            </a:fld>
            <a:endParaRPr lang="en-US" dirty="0"/>
          </a:p>
        </p:txBody>
      </p:sp>
      <p:sp>
        <p:nvSpPr>
          <p:cNvPr id="6" name="TextBox 5">
            <a:extLst>
              <a:ext uri="{FF2B5EF4-FFF2-40B4-BE49-F238E27FC236}">
                <a16:creationId xmlns:a16="http://schemas.microsoft.com/office/drawing/2014/main" id="{9F9639EF-75DB-98B5-7387-783872C30D0D}"/>
              </a:ext>
            </a:extLst>
          </p:cNvPr>
          <p:cNvSpPr txBox="1"/>
          <p:nvPr/>
        </p:nvSpPr>
        <p:spPr>
          <a:xfrm>
            <a:off x="958574" y="5360621"/>
            <a:ext cx="10672418" cy="530723"/>
          </a:xfrm>
          <a:prstGeom prst="rect">
            <a:avLst/>
          </a:prstGeom>
          <a:noFill/>
        </p:spPr>
        <p:txBody>
          <a:bodyPr wrap="square">
            <a:spAutoFit/>
          </a:bodyPr>
          <a:lstStyle/>
          <a:p>
            <a:pPr marL="182880" marR="0" indent="-187325" algn="just">
              <a:lnSpc>
                <a:spcPts val="1040"/>
              </a:lnSpc>
              <a:spcBef>
                <a:spcPts val="600"/>
              </a:spcBef>
              <a:spcAft>
                <a:spcPts val="600"/>
              </a:spcAft>
              <a:buNone/>
            </a:pPr>
            <a:r>
              <a:rPr lang="en-GB" sz="2000" i="1" kern="800" dirty="0">
                <a:effectLst/>
                <a:latin typeface="Times New Roman" panose="02020603050405020304" pitchFamily="18" charset="0"/>
                <a:ea typeface="Times New Roman" panose="02020603050405020304" pitchFamily="18" charset="0"/>
              </a:rPr>
              <a:t>S. Seletskiy et al., “Ring Electron Cooler for Electron Ion Collider”, BNL-228463-2025-TECH, 2025. </a:t>
            </a:r>
            <a:endParaRPr lang="en-US" sz="2000" i="1" kern="800" dirty="0">
              <a:latin typeface="Times New Roman" panose="02020603050405020304" pitchFamily="18" charset="0"/>
              <a:ea typeface="Times New Roman" panose="02020603050405020304" pitchFamily="18" charset="0"/>
            </a:endParaRPr>
          </a:p>
          <a:p>
            <a:pPr marL="182880" marR="0" indent="-187325" algn="just">
              <a:lnSpc>
                <a:spcPts val="1040"/>
              </a:lnSpc>
              <a:spcBef>
                <a:spcPts val="600"/>
              </a:spcBef>
              <a:spcAft>
                <a:spcPts val="600"/>
              </a:spcAft>
              <a:buNone/>
            </a:pPr>
            <a:r>
              <a:rPr lang="en-GB" sz="2000" u="sng" kern="800" dirty="0">
                <a:solidFill>
                  <a:srgbClr val="365F91"/>
                </a:solidFill>
                <a:effectLst/>
                <a:latin typeface="Times New Roman" panose="02020603050405020304" pitchFamily="18" charset="0"/>
                <a:ea typeface="Times New Roman" panose="02020603050405020304" pitchFamily="18" charset="0"/>
              </a:rPr>
              <a:t>https://technotes.bnl.gov/PDF?publicationId=228463</a:t>
            </a:r>
            <a:endParaRPr lang="en-US" sz="2000" u="sng" kern="800" dirty="0">
              <a:effectLst/>
              <a:latin typeface="Times New Roman" panose="02020603050405020304" pitchFamily="18" charset="0"/>
              <a:ea typeface="Times New Roman" panose="02020603050405020304" pitchFamily="18" charset="0"/>
            </a:endParaRPr>
          </a:p>
        </p:txBody>
      </p:sp>
      <p:sp>
        <p:nvSpPr>
          <p:cNvPr id="7" name="Slide Number Placeholder 2">
            <a:extLst>
              <a:ext uri="{FF2B5EF4-FFF2-40B4-BE49-F238E27FC236}">
                <a16:creationId xmlns:a16="http://schemas.microsoft.com/office/drawing/2014/main" id="{195B3F4E-2366-0EDA-4369-0D7884F7F94A}"/>
              </a:ext>
            </a:extLst>
          </p:cNvPr>
          <p:cNvSpPr>
            <a:spLocks noGrp="1"/>
          </p:cNvSpPr>
          <p:nvPr>
            <p:ph type="sldNum" sz="quarter" idx="4"/>
          </p:nvPr>
        </p:nvSpPr>
        <p:spPr>
          <a:xfrm>
            <a:off x="11512141" y="6481712"/>
            <a:ext cx="432486" cy="365125"/>
          </a:xfrm>
        </p:spPr>
        <p:txBody>
          <a:bodyPr/>
          <a:lstStyle/>
          <a:p>
            <a:fld id="{933A556B-7C63-244D-9B7C-B0EA8042B330}" type="slidenum">
              <a:rPr lang="en-US" smtClean="0"/>
              <a:pPr/>
              <a:t>18</a:t>
            </a:fld>
            <a:endParaRPr lang="en-US" sz="1000" dirty="0"/>
          </a:p>
        </p:txBody>
      </p:sp>
    </p:spTree>
    <p:extLst>
      <p:ext uri="{BB962C8B-B14F-4D97-AF65-F5344CB8AC3E}">
        <p14:creationId xmlns:p14="http://schemas.microsoft.com/office/powerpoint/2010/main" val="1611351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A380C-D536-7AF1-341C-6F2D7BAC2DE7}"/>
              </a:ext>
            </a:extLst>
          </p:cNvPr>
          <p:cNvSpPr>
            <a:spLocks noGrp="1"/>
          </p:cNvSpPr>
          <p:nvPr>
            <p:ph type="title"/>
          </p:nvPr>
        </p:nvSpPr>
        <p:spPr/>
        <p:txBody>
          <a:bodyPr/>
          <a:lstStyle/>
          <a:p>
            <a:r>
              <a:rPr lang="en-US" dirty="0"/>
              <a:t>Additional slides</a:t>
            </a:r>
          </a:p>
        </p:txBody>
      </p:sp>
      <p:sp>
        <p:nvSpPr>
          <p:cNvPr id="4" name="Slide Number Placeholder 3">
            <a:extLst>
              <a:ext uri="{FF2B5EF4-FFF2-40B4-BE49-F238E27FC236}">
                <a16:creationId xmlns:a16="http://schemas.microsoft.com/office/drawing/2014/main" id="{6C6A0D90-EE19-4925-3CD6-BE9EEE5ED29E}"/>
              </a:ext>
            </a:extLst>
          </p:cNvPr>
          <p:cNvSpPr>
            <a:spLocks noGrp="1"/>
          </p:cNvSpPr>
          <p:nvPr>
            <p:ph type="sldNum" sz="quarter" idx="4"/>
          </p:nvPr>
        </p:nvSpPr>
        <p:spPr/>
        <p:txBody>
          <a:bodyPr/>
          <a:lstStyle/>
          <a:p>
            <a:fld id="{933A556B-7C63-244D-9B7C-B0EA8042B330}" type="slidenum">
              <a:rPr lang="en-US" smtClean="0"/>
              <a:pPr/>
              <a:t>19</a:t>
            </a:fld>
            <a:endParaRPr lang="en-US" sz="1000" dirty="0"/>
          </a:p>
        </p:txBody>
      </p:sp>
    </p:spTree>
    <p:extLst>
      <p:ext uri="{BB962C8B-B14F-4D97-AF65-F5344CB8AC3E}">
        <p14:creationId xmlns:p14="http://schemas.microsoft.com/office/powerpoint/2010/main" val="2706860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3FB9252-B3A2-9EE3-8391-51E2E6CC778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60944" y="2392434"/>
            <a:ext cx="6115050" cy="2341245"/>
          </a:xfrm>
          <a:prstGeom prst="rect">
            <a:avLst/>
          </a:prstGeom>
          <a:noFill/>
        </p:spPr>
      </p:pic>
      <mc:AlternateContent xmlns:mc="http://schemas.openxmlformats.org/markup-compatibility/2006">
        <mc:Choice xmlns:a14="http://schemas.microsoft.com/office/drawing/2010/main" Requires="a14">
          <p:sp>
            <p:nvSpPr>
              <p:cNvPr id="5" name="Content Placeholder 2">
                <a:extLst>
                  <a:ext uri="{FF2B5EF4-FFF2-40B4-BE49-F238E27FC236}">
                    <a16:creationId xmlns:a16="http://schemas.microsoft.com/office/drawing/2014/main" id="{733B4341-ED33-B42F-C3AF-781269F59D5E}"/>
                  </a:ext>
                </a:extLst>
              </p:cNvPr>
              <p:cNvSpPr txBox="1">
                <a:spLocks/>
              </p:cNvSpPr>
              <p:nvPr/>
            </p:nvSpPr>
            <p:spPr>
              <a:xfrm>
                <a:off x="5159514" y="589448"/>
                <a:ext cx="7032486" cy="6092272"/>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t>Low-Energy Cooling (LEC):</a:t>
                </a:r>
              </a:p>
              <a:p>
                <a:pPr marL="0" indent="0">
                  <a:buFont typeface="Arial" panose="020B0604020202020204" pitchFamily="34" charset="0"/>
                  <a:buNone/>
                </a:pPr>
                <a:r>
                  <a:rPr lang="en-US" sz="2400" b="1" dirty="0"/>
                  <a:t>Cooling hadrons at injection energy (24 GeV):</a:t>
                </a:r>
              </a:p>
              <a:p>
                <a:pPr marL="0" indent="0">
                  <a:buFont typeface="Arial" panose="020B0604020202020204" pitchFamily="34" charset="0"/>
                  <a:buNone/>
                </a:pPr>
                <a:r>
                  <a:rPr lang="en-US" sz="2400" dirty="0"/>
                  <a:t>The goal of cooling</a:t>
                </a:r>
                <a:r>
                  <a:rPr lang="en-US" sz="2400" b="1" dirty="0"/>
                  <a:t> </a:t>
                </a:r>
                <a:r>
                  <a:rPr lang="en-US" sz="2400" dirty="0"/>
                  <a:t>at injection energy is </a:t>
                </a:r>
                <a:r>
                  <a:rPr lang="en-US" sz="2400" dirty="0">
                    <a:solidFill>
                      <a:srgbClr val="0066FF"/>
                    </a:solidFill>
                  </a:rPr>
                  <a:t>to obtain initial proton parameters by cooling the vertical emittance from ~2 um to 0.3-0.5 um</a:t>
                </a:r>
                <a:r>
                  <a:rPr lang="en-US" sz="2400" dirty="0">
                    <a:solidFill>
                      <a:srgbClr val="FF0000"/>
                    </a:solidFill>
                  </a:rPr>
                  <a:t> </a:t>
                </a:r>
                <a:r>
                  <a:rPr lang="en-US" sz="2400" dirty="0"/>
                  <a:t>(rms normalized).  This requires a 13 MeV electron beam.</a:t>
                </a:r>
              </a:p>
              <a:p>
                <a:pPr marL="0" indent="0">
                  <a:buFont typeface="Arial" panose="020B0604020202020204" pitchFamily="34" charset="0"/>
                  <a:buNone/>
                </a:pPr>
                <a:r>
                  <a:rPr lang="en-US" sz="2400" dirty="0"/>
                  <a:t>The LEC is an RF-based, single pass electron cooler. </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sz="2400" b="1" u="sng" dirty="0"/>
                  <a:t>High-Energy Cooling of protons:</a:t>
                </a:r>
                <a:r>
                  <a:rPr lang="en-US" sz="2400" b="1" dirty="0"/>
                  <a:t>       </a:t>
                </a:r>
              </a:p>
              <a:p>
                <a:pPr marL="0" indent="0">
                  <a:buFont typeface="Arial" panose="020B0604020202020204" pitchFamily="34" charset="0"/>
                  <a:buNone/>
                </a:pPr>
                <a:r>
                  <a:rPr lang="en-US" sz="2400" dirty="0"/>
                  <a:t>At EIC proton top collision energy (</a:t>
                </a:r>
                <a14:m>
                  <m:oMath xmlns:m="http://schemas.openxmlformats.org/officeDocument/2006/math">
                    <m:r>
                      <a:rPr lang="en-US" sz="2400" b="0" i="1" smtClean="0">
                        <a:latin typeface="Cambria Math" panose="02040503050406030204" pitchFamily="18" charset="0"/>
                      </a:rPr>
                      <m:t>𝛾</m:t>
                    </m:r>
                    <m:r>
                      <a:rPr lang="en-US" sz="2400" b="0" i="1" smtClean="0">
                        <a:latin typeface="Cambria Math" panose="02040503050406030204" pitchFamily="18" charset="0"/>
                      </a:rPr>
                      <m:t>=293</m:t>
                    </m:r>
                  </m:oMath>
                </a14:m>
                <a:r>
                  <a:rPr lang="en-US" sz="2400" dirty="0"/>
                  <a:t>), cooling should </a:t>
                </a:r>
                <a:r>
                  <a:rPr lang="en-US" sz="2400" dirty="0">
                    <a:solidFill>
                      <a:srgbClr val="0066FF"/>
                    </a:solidFill>
                  </a:rPr>
                  <a:t>counteract the longitudinal and transverse emittance growth.</a:t>
                </a:r>
              </a:p>
              <a:p>
                <a:pPr marL="0" indent="0">
                  <a:buFont typeface="Arial" panose="020B0604020202020204" pitchFamily="34" charset="0"/>
                  <a:buNone/>
                </a:pPr>
                <a:r>
                  <a:rPr lang="en-US" sz="2400" dirty="0">
                    <a:solidFill>
                      <a:schemeClr val="tx2"/>
                    </a:solidFill>
                  </a:rPr>
                  <a:t>A cooler must be </a:t>
                </a:r>
                <a:r>
                  <a:rPr lang="en-US" sz="2400" dirty="0">
                    <a:solidFill>
                      <a:srgbClr val="0066FF"/>
                    </a:solidFill>
                  </a:rPr>
                  <a:t>compatible with the LEC.</a:t>
                </a:r>
                <a:endParaRPr lang="en-US" dirty="0"/>
              </a:p>
              <a:p>
                <a:pPr marL="342900" lvl="1" indent="0">
                  <a:buFont typeface="Arial" panose="020B0604020202020204" pitchFamily="34" charset="0"/>
                  <a:buNone/>
                </a:pPr>
                <a:endParaRPr lang="en-US" sz="1800" dirty="0"/>
              </a:p>
              <a:p>
                <a:pPr marL="342900" lvl="1" indent="0">
                  <a:buFont typeface="Arial" panose="020B0604020202020204" pitchFamily="34" charset="0"/>
                  <a:buNone/>
                </a:pPr>
                <a:endParaRPr lang="en-US" sz="1800" b="1" dirty="0">
                  <a:solidFill>
                    <a:srgbClr val="00B050"/>
                  </a:solidFill>
                </a:endParaRPr>
              </a:p>
              <a:p>
                <a:pPr marL="342900" lvl="1" indent="0">
                  <a:buFont typeface="Arial" panose="020B0604020202020204" pitchFamily="34" charset="0"/>
                  <a:buNone/>
                </a:pPr>
                <a:endParaRPr lang="en-US" sz="1350" b="1" dirty="0">
                  <a:solidFill>
                    <a:srgbClr val="FF0000"/>
                  </a:solidFill>
                </a:endParaRPr>
              </a:p>
              <a:p>
                <a:pPr marL="0" indent="0">
                  <a:buFont typeface="Arial" panose="020B0604020202020204" pitchFamily="34" charset="0"/>
                  <a:buNone/>
                </a:pPr>
                <a:endParaRPr lang="en-US" sz="1350" dirty="0">
                  <a:solidFill>
                    <a:srgbClr val="0000FF"/>
                  </a:solidFill>
                </a:endParaRPr>
              </a:p>
              <a:p>
                <a:pPr marL="0" indent="0">
                  <a:buFont typeface="Arial" panose="020B0604020202020204" pitchFamily="34" charset="0"/>
                  <a:buNone/>
                </a:pPr>
                <a:endParaRPr lang="en-US" sz="1350" dirty="0"/>
              </a:p>
              <a:p>
                <a:pPr marL="0" indent="0">
                  <a:buFont typeface="Arial" panose="020B0604020202020204" pitchFamily="34" charset="0"/>
                  <a:buNone/>
                </a:pPr>
                <a:endParaRPr lang="en-US" sz="1350" dirty="0">
                  <a:solidFill>
                    <a:srgbClr val="0000FF"/>
                  </a:solidFill>
                </a:endParaRPr>
              </a:p>
              <a:p>
                <a:pPr marL="0" indent="0">
                  <a:buFont typeface="Arial" panose="020B0604020202020204" pitchFamily="34" charset="0"/>
                  <a:buNone/>
                </a:pPr>
                <a:endParaRPr lang="en-US" sz="1350" dirty="0"/>
              </a:p>
              <a:p>
                <a:pPr marL="0" indent="0">
                  <a:buFont typeface="Arial" panose="020B0604020202020204" pitchFamily="34" charset="0"/>
                  <a:buNone/>
                </a:pPr>
                <a:endParaRPr lang="en-US" sz="1500" dirty="0"/>
              </a:p>
              <a:p>
                <a:pPr marL="0" indent="0">
                  <a:buFont typeface="Arial" panose="020B0604020202020204" pitchFamily="34" charset="0"/>
                  <a:buNone/>
                </a:pPr>
                <a:endParaRPr lang="en-US" dirty="0"/>
              </a:p>
            </p:txBody>
          </p:sp>
        </mc:Choice>
        <mc:Fallback>
          <p:sp>
            <p:nvSpPr>
              <p:cNvPr id="5" name="Content Placeholder 2">
                <a:extLst>
                  <a:ext uri="{FF2B5EF4-FFF2-40B4-BE49-F238E27FC236}">
                    <a16:creationId xmlns:a16="http://schemas.microsoft.com/office/drawing/2014/main" id="{733B4341-ED33-B42F-C3AF-781269F59D5E}"/>
                  </a:ext>
                </a:extLst>
              </p:cNvPr>
              <p:cNvSpPr txBox="1">
                <a:spLocks noRot="1" noChangeAspect="1" noMove="1" noResize="1" noEditPoints="1" noAdjustHandles="1" noChangeArrowheads="1" noChangeShapeType="1" noTextEdit="1"/>
              </p:cNvSpPr>
              <p:nvPr/>
            </p:nvSpPr>
            <p:spPr>
              <a:xfrm>
                <a:off x="5159514" y="589448"/>
                <a:ext cx="7032486" cy="6092272"/>
              </a:xfrm>
              <a:prstGeom prst="rect">
                <a:avLst/>
              </a:prstGeom>
              <a:blipFill>
                <a:blip r:embed="rId3"/>
                <a:stretch>
                  <a:fillRect l="-867" t="-2002"/>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595578" y="0"/>
            <a:ext cx="11357029" cy="598142"/>
          </a:xfrm>
        </p:spPr>
        <p:txBody>
          <a:bodyPr>
            <a:normAutofit/>
          </a:bodyPr>
          <a:lstStyle/>
          <a:p>
            <a:r>
              <a:rPr lang="en-US" sz="3200" dirty="0"/>
              <a:t>Cooling requirements for Electron Ion Collider (I)</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2</a:t>
            </a:fld>
            <a:endParaRPr lang="en-US" sz="1000" dirty="0"/>
          </a:p>
        </p:txBody>
      </p:sp>
      <p:pic>
        <p:nvPicPr>
          <p:cNvPr id="6" name="Picture 5">
            <a:extLst>
              <a:ext uri="{FF2B5EF4-FFF2-40B4-BE49-F238E27FC236}">
                <a16:creationId xmlns:a16="http://schemas.microsoft.com/office/drawing/2014/main" id="{44CC6AEE-A638-0657-CBC1-37DA70632E11}"/>
              </a:ext>
            </a:extLst>
          </p:cNvPr>
          <p:cNvPicPr>
            <a:picLocks noChangeAspect="1"/>
          </p:cNvPicPr>
          <p:nvPr/>
        </p:nvPicPr>
        <p:blipFill>
          <a:blip r:embed="rId4"/>
          <a:srcRect/>
          <a:stretch/>
        </p:blipFill>
        <p:spPr>
          <a:xfrm>
            <a:off x="321431" y="1284773"/>
            <a:ext cx="4762500" cy="4762500"/>
          </a:xfrm>
          <a:prstGeom prst="rect">
            <a:avLst/>
          </a:prstGeom>
        </p:spPr>
      </p:pic>
      <p:cxnSp>
        <p:nvCxnSpPr>
          <p:cNvPr id="10" name="Straight Arrow Connector 9">
            <a:extLst>
              <a:ext uri="{FF2B5EF4-FFF2-40B4-BE49-F238E27FC236}">
                <a16:creationId xmlns:a16="http://schemas.microsoft.com/office/drawing/2014/main" id="{0BD523D0-AC75-510E-467B-413040344DF8}"/>
              </a:ext>
            </a:extLst>
          </p:cNvPr>
          <p:cNvCxnSpPr>
            <a:cxnSpLocks/>
          </p:cNvCxnSpPr>
          <p:nvPr/>
        </p:nvCxnSpPr>
        <p:spPr>
          <a:xfrm>
            <a:off x="3479470" y="2553195"/>
            <a:ext cx="2662385" cy="752401"/>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1EF5846-66A9-36C8-1B81-7893B01669E4}"/>
              </a:ext>
            </a:extLst>
          </p:cNvPr>
          <p:cNvSpPr txBox="1"/>
          <p:nvPr/>
        </p:nvSpPr>
        <p:spPr>
          <a:xfrm>
            <a:off x="8832515" y="4489936"/>
            <a:ext cx="3277217" cy="523220"/>
          </a:xfrm>
          <a:prstGeom prst="rect">
            <a:avLst/>
          </a:prstGeom>
          <a:noFill/>
        </p:spPr>
        <p:txBody>
          <a:bodyPr wrap="square">
            <a:spAutoFit/>
          </a:bodyPr>
          <a:lstStyle/>
          <a:p>
            <a:r>
              <a:rPr lang="en-US" sz="1400" i="1" dirty="0"/>
              <a:t>Alexei Fedotov, TUA1, this conference</a:t>
            </a:r>
          </a:p>
          <a:p>
            <a:r>
              <a:rPr lang="en-US" sz="1400" i="1" dirty="0"/>
              <a:t>Dmitry Kayran, THB3, this conference</a:t>
            </a:r>
          </a:p>
        </p:txBody>
      </p:sp>
      <p:sp>
        <p:nvSpPr>
          <p:cNvPr id="9" name="TextBox 8">
            <a:extLst>
              <a:ext uri="{FF2B5EF4-FFF2-40B4-BE49-F238E27FC236}">
                <a16:creationId xmlns:a16="http://schemas.microsoft.com/office/drawing/2014/main" id="{78311405-D048-F33A-31D0-6C5165F9FBD8}"/>
              </a:ext>
            </a:extLst>
          </p:cNvPr>
          <p:cNvSpPr txBox="1"/>
          <p:nvPr/>
        </p:nvSpPr>
        <p:spPr>
          <a:xfrm>
            <a:off x="891199" y="6086788"/>
            <a:ext cx="3622964" cy="307777"/>
          </a:xfrm>
          <a:prstGeom prst="rect">
            <a:avLst/>
          </a:prstGeom>
          <a:noFill/>
        </p:spPr>
        <p:txBody>
          <a:bodyPr wrap="square">
            <a:spAutoFit/>
          </a:bodyPr>
          <a:lstStyle/>
          <a:p>
            <a:r>
              <a:rPr lang="en-US" sz="1400" i="1" dirty="0"/>
              <a:t>Sergei Nagaitsev, MOA1, this conference</a:t>
            </a:r>
          </a:p>
        </p:txBody>
      </p:sp>
    </p:spTree>
    <p:extLst>
      <p:ext uri="{BB962C8B-B14F-4D97-AF65-F5344CB8AC3E}">
        <p14:creationId xmlns:p14="http://schemas.microsoft.com/office/powerpoint/2010/main" val="1387988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AACC40-C16C-31C2-FF43-F2745861C42C}"/>
              </a:ext>
            </a:extLst>
          </p:cNvPr>
          <p:cNvGrpSpPr>
            <a:grpSpLocks noChangeAspect="1"/>
          </p:cNvGrpSpPr>
          <p:nvPr/>
        </p:nvGrpSpPr>
        <p:grpSpPr>
          <a:xfrm>
            <a:off x="372826" y="2078382"/>
            <a:ext cx="11446348" cy="2912412"/>
            <a:chOff x="185966" y="1741690"/>
            <a:chExt cx="8804881" cy="2240317"/>
          </a:xfrm>
        </p:grpSpPr>
        <p:pic>
          <p:nvPicPr>
            <p:cNvPr id="5" name="Picture 4" descr="Chart, line chart&#10;&#10;Description automatically generated">
              <a:extLst>
                <a:ext uri="{FF2B5EF4-FFF2-40B4-BE49-F238E27FC236}">
                  <a16:creationId xmlns:a16="http://schemas.microsoft.com/office/drawing/2014/main" id="{EF9B4BF5-4360-96E3-4CF3-1505A97028E9}"/>
                </a:ext>
              </a:extLst>
            </p:cNvPr>
            <p:cNvPicPr>
              <a:picLocks noChangeAspect="1"/>
            </p:cNvPicPr>
            <p:nvPr/>
          </p:nvPicPr>
          <p:blipFill>
            <a:blip r:embed="rId2"/>
            <a:stretch>
              <a:fillRect/>
            </a:stretch>
          </p:blipFill>
          <p:spPr>
            <a:xfrm>
              <a:off x="185966" y="1746484"/>
              <a:ext cx="2893837" cy="2235523"/>
            </a:xfrm>
            <a:prstGeom prst="rect">
              <a:avLst/>
            </a:prstGeom>
          </p:spPr>
        </p:pic>
        <p:pic>
          <p:nvPicPr>
            <p:cNvPr id="6" name="Picture 5" descr="Chart, line chart&#10;&#10;Description automatically generated">
              <a:extLst>
                <a:ext uri="{FF2B5EF4-FFF2-40B4-BE49-F238E27FC236}">
                  <a16:creationId xmlns:a16="http://schemas.microsoft.com/office/drawing/2014/main" id="{31AE4463-8659-E680-F254-D6BE75C4C780}"/>
                </a:ext>
              </a:extLst>
            </p:cNvPr>
            <p:cNvPicPr>
              <a:picLocks noChangeAspect="1"/>
            </p:cNvPicPr>
            <p:nvPr/>
          </p:nvPicPr>
          <p:blipFill>
            <a:blip r:embed="rId3"/>
            <a:stretch>
              <a:fillRect/>
            </a:stretch>
          </p:blipFill>
          <p:spPr>
            <a:xfrm>
              <a:off x="3144193" y="1752662"/>
              <a:ext cx="2860921" cy="2224551"/>
            </a:xfrm>
            <a:prstGeom prst="rect">
              <a:avLst/>
            </a:prstGeom>
          </p:spPr>
        </p:pic>
        <p:pic>
          <p:nvPicPr>
            <p:cNvPr id="7" name="Picture 6" descr="Chart, line chart&#10;&#10;Description automatically generated">
              <a:extLst>
                <a:ext uri="{FF2B5EF4-FFF2-40B4-BE49-F238E27FC236}">
                  <a16:creationId xmlns:a16="http://schemas.microsoft.com/office/drawing/2014/main" id="{E2C346C7-27FC-5504-CCDF-9436AA96C25B}"/>
                </a:ext>
              </a:extLst>
            </p:cNvPr>
            <p:cNvPicPr>
              <a:picLocks noChangeAspect="1"/>
            </p:cNvPicPr>
            <p:nvPr/>
          </p:nvPicPr>
          <p:blipFill>
            <a:blip r:embed="rId4"/>
            <a:stretch>
              <a:fillRect/>
            </a:stretch>
          </p:blipFill>
          <p:spPr>
            <a:xfrm>
              <a:off x="6091524" y="1741690"/>
              <a:ext cx="2899323" cy="2235523"/>
            </a:xfrm>
            <a:prstGeom prst="rect">
              <a:avLst/>
            </a:prstGeom>
          </p:spPr>
        </p:pic>
      </p:grpSp>
      <p:sp>
        <p:nvSpPr>
          <p:cNvPr id="2" name="Title 1">
            <a:extLst>
              <a:ext uri="{FF2B5EF4-FFF2-40B4-BE49-F238E27FC236}">
                <a16:creationId xmlns:a16="http://schemas.microsoft.com/office/drawing/2014/main" id="{5646A5F1-A207-C417-006D-9D111B357A19}"/>
              </a:ext>
            </a:extLst>
          </p:cNvPr>
          <p:cNvSpPr>
            <a:spLocks noGrp="1"/>
          </p:cNvSpPr>
          <p:nvPr>
            <p:ph type="title"/>
          </p:nvPr>
        </p:nvSpPr>
        <p:spPr>
          <a:xfrm>
            <a:off x="571500" y="55335"/>
            <a:ext cx="11049000" cy="837141"/>
          </a:xfrm>
        </p:spPr>
        <p:txBody>
          <a:bodyPr>
            <a:normAutofit/>
          </a:bodyPr>
          <a:lstStyle/>
          <a:p>
            <a:r>
              <a:rPr lang="en-US" dirty="0"/>
              <a:t>Cooling force</a:t>
            </a:r>
          </a:p>
        </p:txBody>
      </p:sp>
      <p:sp>
        <p:nvSpPr>
          <p:cNvPr id="3" name="Slide Number Placeholder 2">
            <a:extLst>
              <a:ext uri="{FF2B5EF4-FFF2-40B4-BE49-F238E27FC236}">
                <a16:creationId xmlns:a16="http://schemas.microsoft.com/office/drawing/2014/main" id="{569F5F26-E093-2A23-10AF-C25E3F6D0E94}"/>
              </a:ext>
            </a:extLst>
          </p:cNvPr>
          <p:cNvSpPr>
            <a:spLocks noGrp="1"/>
          </p:cNvSpPr>
          <p:nvPr>
            <p:ph type="sldNum" sz="quarter" idx="4"/>
          </p:nvPr>
        </p:nvSpPr>
        <p:spPr/>
        <p:txBody>
          <a:bodyPr/>
          <a:lstStyle/>
          <a:p>
            <a:fld id="{933A556B-7C63-244D-9B7C-B0EA8042B330}" type="slidenum">
              <a:rPr lang="en-US" smtClean="0"/>
              <a:pPr/>
              <a:t>20</a:t>
            </a:fld>
            <a:endParaRPr lang="en-US" sz="1000" dirty="0"/>
          </a:p>
        </p:txBody>
      </p:sp>
    </p:spTree>
    <p:extLst>
      <p:ext uri="{BB962C8B-B14F-4D97-AF65-F5344CB8AC3E}">
        <p14:creationId xmlns:p14="http://schemas.microsoft.com/office/powerpoint/2010/main" val="712576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23879-1814-BE9E-BB41-3511293C497E}"/>
              </a:ext>
            </a:extLst>
          </p:cNvPr>
          <p:cNvSpPr>
            <a:spLocks noGrp="1"/>
          </p:cNvSpPr>
          <p:nvPr>
            <p:ph type="title"/>
          </p:nvPr>
        </p:nvSpPr>
        <p:spPr/>
        <p:txBody>
          <a:bodyPr/>
          <a:lstStyle/>
          <a:p>
            <a:r>
              <a:rPr lang="en-US" dirty="0"/>
              <a:t>Injection</a:t>
            </a:r>
          </a:p>
        </p:txBody>
      </p:sp>
      <p:sp>
        <p:nvSpPr>
          <p:cNvPr id="3" name="Slide Number Placeholder 2">
            <a:extLst>
              <a:ext uri="{FF2B5EF4-FFF2-40B4-BE49-F238E27FC236}">
                <a16:creationId xmlns:a16="http://schemas.microsoft.com/office/drawing/2014/main" id="{0FD81258-01B5-E0F4-8ED3-53AE49CA869C}"/>
              </a:ext>
            </a:extLst>
          </p:cNvPr>
          <p:cNvSpPr>
            <a:spLocks noGrp="1"/>
          </p:cNvSpPr>
          <p:nvPr>
            <p:ph type="sldNum" sz="quarter" idx="4"/>
          </p:nvPr>
        </p:nvSpPr>
        <p:spPr/>
        <p:txBody>
          <a:bodyPr/>
          <a:lstStyle/>
          <a:p>
            <a:fld id="{933A556B-7C63-244D-9B7C-B0EA8042B330}" type="slidenum">
              <a:rPr lang="en-US" smtClean="0"/>
              <a:pPr/>
              <a:t>21</a:t>
            </a:fld>
            <a:endParaRPr lang="en-US" sz="1000" dirty="0"/>
          </a:p>
        </p:txBody>
      </p:sp>
      <p:pic>
        <p:nvPicPr>
          <p:cNvPr id="5" name="Picture 4" descr="Chart&#10;&#10;AI-generated content may be incorrect.">
            <a:extLst>
              <a:ext uri="{FF2B5EF4-FFF2-40B4-BE49-F238E27FC236}">
                <a16:creationId xmlns:a16="http://schemas.microsoft.com/office/drawing/2014/main" id="{0650C331-C0CE-FB29-315B-B8AF4CE03549}"/>
              </a:ext>
            </a:extLst>
          </p:cNvPr>
          <p:cNvPicPr>
            <a:picLocks noChangeAspect="1"/>
          </p:cNvPicPr>
          <p:nvPr/>
        </p:nvPicPr>
        <p:blipFill>
          <a:blip r:embed="rId2"/>
          <a:stretch>
            <a:fillRect/>
          </a:stretch>
        </p:blipFill>
        <p:spPr>
          <a:xfrm>
            <a:off x="619126" y="1897536"/>
            <a:ext cx="4762745" cy="3245017"/>
          </a:xfrm>
          <a:prstGeom prst="rect">
            <a:avLst/>
          </a:prstGeom>
        </p:spPr>
      </p:pic>
      <p:pic>
        <p:nvPicPr>
          <p:cNvPr id="7" name="Picture 6" descr="Chart, line chart&#10;&#10;AI-generated content may be incorrect.">
            <a:extLst>
              <a:ext uri="{FF2B5EF4-FFF2-40B4-BE49-F238E27FC236}">
                <a16:creationId xmlns:a16="http://schemas.microsoft.com/office/drawing/2014/main" id="{0DEE12AB-EC62-96A8-C68E-C56A78462E18}"/>
              </a:ext>
            </a:extLst>
          </p:cNvPr>
          <p:cNvPicPr>
            <a:picLocks noChangeAspect="1"/>
          </p:cNvPicPr>
          <p:nvPr/>
        </p:nvPicPr>
        <p:blipFill>
          <a:blip r:embed="rId3"/>
          <a:stretch>
            <a:fillRect/>
          </a:stretch>
        </p:blipFill>
        <p:spPr>
          <a:xfrm>
            <a:off x="5725921" y="1994510"/>
            <a:ext cx="5054860" cy="3549832"/>
          </a:xfrm>
          <a:prstGeom prst="rect">
            <a:avLst/>
          </a:prstGeom>
        </p:spPr>
      </p:pic>
    </p:spTree>
    <p:extLst>
      <p:ext uri="{BB962C8B-B14F-4D97-AF65-F5344CB8AC3E}">
        <p14:creationId xmlns:p14="http://schemas.microsoft.com/office/powerpoint/2010/main" val="1821056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8A0AE-2DF6-460F-86C0-79CF5E846AFF}"/>
              </a:ext>
            </a:extLst>
          </p:cNvPr>
          <p:cNvSpPr>
            <a:spLocks noGrp="1"/>
          </p:cNvSpPr>
          <p:nvPr>
            <p:ph type="title"/>
          </p:nvPr>
        </p:nvSpPr>
        <p:spPr>
          <a:xfrm>
            <a:off x="571500" y="87952"/>
            <a:ext cx="11049000" cy="1325563"/>
          </a:xfrm>
        </p:spPr>
        <p:txBody>
          <a:bodyPr/>
          <a:lstStyle/>
          <a:p>
            <a:r>
              <a:rPr lang="en-US" dirty="0"/>
              <a:t>Longitudinal single bunch instability</a:t>
            </a:r>
          </a:p>
        </p:txBody>
      </p:sp>
      <p:sp>
        <p:nvSpPr>
          <p:cNvPr id="3" name="Slide Number Placeholder 2">
            <a:extLst>
              <a:ext uri="{FF2B5EF4-FFF2-40B4-BE49-F238E27FC236}">
                <a16:creationId xmlns:a16="http://schemas.microsoft.com/office/drawing/2014/main" id="{00D95433-A0CC-9275-FDB3-E1EF12B681E2}"/>
              </a:ext>
            </a:extLst>
          </p:cNvPr>
          <p:cNvSpPr>
            <a:spLocks noGrp="1"/>
          </p:cNvSpPr>
          <p:nvPr>
            <p:ph type="sldNum" sz="quarter" idx="4"/>
          </p:nvPr>
        </p:nvSpPr>
        <p:spPr/>
        <p:txBody>
          <a:bodyPr/>
          <a:lstStyle/>
          <a:p>
            <a:fld id="{933A556B-7C63-244D-9B7C-B0EA8042B330}" type="slidenum">
              <a:rPr lang="en-US" smtClean="0"/>
              <a:pPr/>
              <a:t>22</a:t>
            </a:fld>
            <a:endParaRPr lang="en-US" sz="1000"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A166DC4E-6142-091B-0403-885FACEC2BC8}"/>
                  </a:ext>
                </a:extLst>
              </p:cNvPr>
              <p:cNvSpPr txBox="1"/>
              <p:nvPr/>
            </p:nvSpPr>
            <p:spPr>
              <a:xfrm>
                <a:off x="522513" y="1406628"/>
                <a:ext cx="9440883" cy="400110"/>
              </a:xfrm>
              <a:prstGeom prst="rect">
                <a:avLst/>
              </a:prstGeom>
              <a:noFill/>
            </p:spPr>
            <p:txBody>
              <a:bodyPr wrap="square">
                <a:spAutoFit/>
              </a:bodyPr>
              <a:lstStyle/>
              <a:p>
                <a:r>
                  <a:rPr lang="en-US" sz="2000" dirty="0"/>
                  <a:t>T</a:t>
                </a:r>
                <a:r>
                  <a:rPr lang="en-US" sz="2000" b="0" i="0" u="none" strike="noStrike" baseline="0" dirty="0"/>
                  <a:t>he Keil-Schnell-</a:t>
                </a:r>
                <a:r>
                  <a:rPr lang="en-US" sz="2000" b="0" i="0" u="none" strike="noStrike" baseline="0" dirty="0" err="1"/>
                  <a:t>Boussard</a:t>
                </a:r>
                <a:r>
                  <a:rPr lang="en-US" sz="2000" b="0" i="0" u="none" strike="noStrike" baseline="0" dirty="0"/>
                  <a:t> criterion gives threshold of 78 m</a:t>
                </a:r>
                <a14:m>
                  <m:oMath xmlns:m="http://schemas.openxmlformats.org/officeDocument/2006/math">
                    <m:r>
                      <m:rPr>
                        <m:sty m:val="p"/>
                      </m:rPr>
                      <a:rPr lang="en-US" sz="2000" b="0" i="0" u="none" strike="noStrike" baseline="0" smtClean="0"/>
                      <m:t>Ω</m:t>
                    </m:r>
                  </m:oMath>
                </a14:m>
                <a:r>
                  <a:rPr lang="en-US" sz="2000" b="0" i="0" u="none" strike="noStrike" baseline="0" dirty="0"/>
                  <a:t>:</a:t>
                </a:r>
                <a:endParaRPr lang="en-US" sz="2000" dirty="0"/>
              </a:p>
            </p:txBody>
          </p:sp>
        </mc:Choice>
        <mc:Fallback>
          <p:sp>
            <p:nvSpPr>
              <p:cNvPr id="5" name="TextBox 4">
                <a:extLst>
                  <a:ext uri="{FF2B5EF4-FFF2-40B4-BE49-F238E27FC236}">
                    <a16:creationId xmlns:a16="http://schemas.microsoft.com/office/drawing/2014/main" id="{A166DC4E-6142-091B-0403-885FACEC2BC8}"/>
                  </a:ext>
                </a:extLst>
              </p:cNvPr>
              <p:cNvSpPr txBox="1">
                <a:spLocks noRot="1" noChangeAspect="1" noMove="1" noResize="1" noEditPoints="1" noAdjustHandles="1" noChangeArrowheads="1" noChangeShapeType="1" noTextEdit="1"/>
              </p:cNvSpPr>
              <p:nvPr/>
            </p:nvSpPr>
            <p:spPr>
              <a:xfrm>
                <a:off x="522513" y="1406628"/>
                <a:ext cx="9440883" cy="400110"/>
              </a:xfrm>
              <a:prstGeom prst="rect">
                <a:avLst/>
              </a:prstGeom>
              <a:blipFill>
                <a:blip r:embed="rId2"/>
                <a:stretch>
                  <a:fillRect l="-711" t="-7692" b="-29231"/>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6B93B0DA-4874-EFB3-3F5A-58A4A4C7D1E1}"/>
              </a:ext>
            </a:extLst>
          </p:cNvPr>
          <p:cNvPicPr>
            <a:picLocks noChangeAspect="1"/>
          </p:cNvPicPr>
          <p:nvPr/>
        </p:nvPicPr>
        <p:blipFill>
          <a:blip r:embed="rId3"/>
          <a:stretch>
            <a:fillRect/>
          </a:stretch>
        </p:blipFill>
        <p:spPr>
          <a:xfrm>
            <a:off x="4209735" y="1922558"/>
            <a:ext cx="3302170" cy="933498"/>
          </a:xfrm>
          <a:prstGeom prst="rect">
            <a:avLst/>
          </a:prstGeom>
        </p:spPr>
      </p:pic>
      <p:pic>
        <p:nvPicPr>
          <p:cNvPr id="9" name="Picture 8">
            <a:extLst>
              <a:ext uri="{FF2B5EF4-FFF2-40B4-BE49-F238E27FC236}">
                <a16:creationId xmlns:a16="http://schemas.microsoft.com/office/drawing/2014/main" id="{D6C91E4F-86B3-9D19-852E-6BBF01BE93AC}"/>
              </a:ext>
            </a:extLst>
          </p:cNvPr>
          <p:cNvPicPr>
            <a:picLocks noChangeAspect="1"/>
          </p:cNvPicPr>
          <p:nvPr/>
        </p:nvPicPr>
        <p:blipFill>
          <a:blip r:embed="rId4"/>
          <a:stretch>
            <a:fillRect/>
          </a:stretch>
        </p:blipFill>
        <p:spPr>
          <a:xfrm>
            <a:off x="3666782" y="3438276"/>
            <a:ext cx="4388076" cy="1092256"/>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5220431F-A64A-6C5E-ADF2-267014E2D063}"/>
                  </a:ext>
                </a:extLst>
              </p:cNvPr>
              <p:cNvSpPr txBox="1"/>
              <p:nvPr/>
            </p:nvSpPr>
            <p:spPr>
              <a:xfrm>
                <a:off x="522512" y="3043443"/>
                <a:ext cx="9440883" cy="400110"/>
              </a:xfrm>
              <a:prstGeom prst="rect">
                <a:avLst/>
              </a:prstGeom>
              <a:noFill/>
            </p:spPr>
            <p:txBody>
              <a:bodyPr wrap="square">
                <a:spAutoFit/>
              </a:bodyPr>
              <a:lstStyle/>
              <a:p>
                <a:r>
                  <a:rPr lang="en-US" sz="2000" dirty="0"/>
                  <a:t>For REC parameters the resistive wall impedance is </a:t>
                </a:r>
                <a14:m>
                  <m:oMath xmlns:m="http://schemas.openxmlformats.org/officeDocument/2006/math">
                    <m:r>
                      <a:rPr lang="en-US" sz="2000" b="0" i="1" smtClean="0"/>
                      <m:t>≈</m:t>
                    </m:r>
                  </m:oMath>
                </a14:m>
                <a:r>
                  <a:rPr lang="en-US" sz="2000" b="0" i="0" u="none" strike="noStrike" baseline="0" dirty="0"/>
                  <a:t>25 m</a:t>
                </a:r>
                <a14:m>
                  <m:oMath xmlns:m="http://schemas.openxmlformats.org/officeDocument/2006/math">
                    <m:r>
                      <m:rPr>
                        <m:sty m:val="p"/>
                      </m:rPr>
                      <a:rPr lang="en-US" sz="2000" b="0" i="0" u="none" strike="noStrike" baseline="0" smtClean="0"/>
                      <m:t>Ω</m:t>
                    </m:r>
                  </m:oMath>
                </a14:m>
                <a:r>
                  <a:rPr lang="en-US" sz="2000" b="0" i="0" u="none" strike="noStrike" baseline="0" dirty="0"/>
                  <a:t>:</a:t>
                </a:r>
                <a:endParaRPr lang="en-US" sz="2000" dirty="0"/>
              </a:p>
            </p:txBody>
          </p:sp>
        </mc:Choice>
        <mc:Fallback>
          <p:sp>
            <p:nvSpPr>
              <p:cNvPr id="10" name="TextBox 9">
                <a:extLst>
                  <a:ext uri="{FF2B5EF4-FFF2-40B4-BE49-F238E27FC236}">
                    <a16:creationId xmlns:a16="http://schemas.microsoft.com/office/drawing/2014/main" id="{5220431F-A64A-6C5E-ADF2-267014E2D063}"/>
                  </a:ext>
                </a:extLst>
              </p:cNvPr>
              <p:cNvSpPr txBox="1">
                <a:spLocks noRot="1" noChangeAspect="1" noMove="1" noResize="1" noEditPoints="1" noAdjustHandles="1" noChangeArrowheads="1" noChangeShapeType="1" noTextEdit="1"/>
              </p:cNvSpPr>
              <p:nvPr/>
            </p:nvSpPr>
            <p:spPr>
              <a:xfrm>
                <a:off x="522512" y="3043443"/>
                <a:ext cx="9440883" cy="400110"/>
              </a:xfrm>
              <a:prstGeom prst="rect">
                <a:avLst/>
              </a:prstGeom>
              <a:blipFill>
                <a:blip r:embed="rId5"/>
                <a:stretch>
                  <a:fillRect l="-711" t="-6061" b="-2727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48D866E-BBF8-D138-F040-36011ED51C15}"/>
                  </a:ext>
                </a:extLst>
              </p:cNvPr>
              <p:cNvSpPr txBox="1"/>
              <p:nvPr/>
            </p:nvSpPr>
            <p:spPr>
              <a:xfrm>
                <a:off x="571500" y="4544386"/>
                <a:ext cx="10715501" cy="1015663"/>
              </a:xfrm>
              <a:prstGeom prst="rect">
                <a:avLst/>
              </a:prstGeom>
              <a:noFill/>
            </p:spPr>
            <p:txBody>
              <a:bodyPr wrap="square">
                <a:spAutoFit/>
              </a:bodyPr>
              <a:lstStyle/>
              <a:p>
                <a:r>
                  <a:rPr lang="en-US" sz="2000" dirty="0"/>
                  <a:t>From scaling the NSLS-II results it is expected  that for the REC the reasonable resistive wall impedance is </a:t>
                </a:r>
                <a14:m>
                  <m:oMath xmlns:m="http://schemas.openxmlformats.org/officeDocument/2006/math">
                    <m:r>
                      <a:rPr lang="en-US" sz="2000" i="1"/>
                      <m:t>≈</m:t>
                    </m:r>
                  </m:oMath>
                </a14:m>
                <a:r>
                  <a:rPr lang="en-US" sz="2000" dirty="0"/>
                  <a:t>47 m</a:t>
                </a:r>
                <a14:m>
                  <m:oMath xmlns:m="http://schemas.openxmlformats.org/officeDocument/2006/math">
                    <m:r>
                      <m:rPr>
                        <m:sty m:val="p"/>
                      </m:rPr>
                      <a:rPr lang="en-US" sz="2000"/>
                      <m:t>Ω</m:t>
                    </m:r>
                  </m:oMath>
                </a14:m>
                <a:endParaRPr lang="en-US" sz="2000" dirty="0"/>
              </a:p>
              <a:p>
                <a:r>
                  <a:rPr lang="en-US" sz="2000" i="1" dirty="0"/>
                  <a:t>Blednykh et al., Phys. Rev. Accel. Beams 26, 051002 (2023)</a:t>
                </a:r>
              </a:p>
            </p:txBody>
          </p:sp>
        </mc:Choice>
        <mc:Fallback>
          <p:sp>
            <p:nvSpPr>
              <p:cNvPr id="12" name="TextBox 11">
                <a:extLst>
                  <a:ext uri="{FF2B5EF4-FFF2-40B4-BE49-F238E27FC236}">
                    <a16:creationId xmlns:a16="http://schemas.microsoft.com/office/drawing/2014/main" id="{648D866E-BBF8-D138-F040-36011ED51C15}"/>
                  </a:ext>
                </a:extLst>
              </p:cNvPr>
              <p:cNvSpPr txBox="1">
                <a:spLocks noRot="1" noChangeAspect="1" noMove="1" noResize="1" noEditPoints="1" noAdjustHandles="1" noChangeArrowheads="1" noChangeShapeType="1" noTextEdit="1"/>
              </p:cNvSpPr>
              <p:nvPr/>
            </p:nvSpPr>
            <p:spPr>
              <a:xfrm>
                <a:off x="571500" y="4544386"/>
                <a:ext cx="10715501" cy="1015663"/>
              </a:xfrm>
              <a:prstGeom prst="rect">
                <a:avLst/>
              </a:prstGeom>
              <a:blipFill>
                <a:blip r:embed="rId6"/>
                <a:stretch>
                  <a:fillRect l="-626" t="-2395" r="-171" b="-1018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B82CC25A-4745-B62C-206F-569566DA983F}"/>
              </a:ext>
            </a:extLst>
          </p:cNvPr>
          <p:cNvSpPr txBox="1"/>
          <p:nvPr/>
        </p:nvSpPr>
        <p:spPr>
          <a:xfrm>
            <a:off x="571500" y="5791271"/>
            <a:ext cx="10665500" cy="707886"/>
          </a:xfrm>
          <a:prstGeom prst="rect">
            <a:avLst/>
          </a:prstGeom>
          <a:noFill/>
        </p:spPr>
        <p:txBody>
          <a:bodyPr wrap="square">
            <a:spAutoFit/>
          </a:bodyPr>
          <a:lstStyle/>
          <a:p>
            <a:pPr algn="l"/>
            <a:r>
              <a:rPr lang="en-US" sz="2000" b="0" i="0" u="none" strike="noStrike" baseline="0" dirty="0"/>
              <a:t>The remedy for possible problems with CSR impedance from the wigglers is smoothly varying the wiggler’s gap</a:t>
            </a:r>
            <a:endParaRPr lang="en-US" sz="2000" dirty="0"/>
          </a:p>
        </p:txBody>
      </p:sp>
    </p:spTree>
    <p:extLst>
      <p:ext uri="{BB962C8B-B14F-4D97-AF65-F5344CB8AC3E}">
        <p14:creationId xmlns:p14="http://schemas.microsoft.com/office/powerpoint/2010/main" val="2480649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21CA3-5B1F-5448-D2D0-57F744C76F27}"/>
              </a:ext>
            </a:extLst>
          </p:cNvPr>
          <p:cNvSpPr>
            <a:spLocks noGrp="1"/>
          </p:cNvSpPr>
          <p:nvPr>
            <p:ph type="title"/>
          </p:nvPr>
        </p:nvSpPr>
        <p:spPr/>
        <p:txBody>
          <a:bodyPr/>
          <a:lstStyle/>
          <a:p>
            <a:r>
              <a:rPr lang="en-US" dirty="0"/>
              <a:t>Transverse mode-coupling instability</a:t>
            </a:r>
          </a:p>
        </p:txBody>
      </p:sp>
      <p:sp>
        <p:nvSpPr>
          <p:cNvPr id="3" name="Slide Number Placeholder 2">
            <a:extLst>
              <a:ext uri="{FF2B5EF4-FFF2-40B4-BE49-F238E27FC236}">
                <a16:creationId xmlns:a16="http://schemas.microsoft.com/office/drawing/2014/main" id="{FD7F636D-7BC1-B789-F818-332F5AF55449}"/>
              </a:ext>
            </a:extLst>
          </p:cNvPr>
          <p:cNvSpPr>
            <a:spLocks noGrp="1"/>
          </p:cNvSpPr>
          <p:nvPr>
            <p:ph type="sldNum" sz="quarter" idx="4"/>
          </p:nvPr>
        </p:nvSpPr>
        <p:spPr/>
        <p:txBody>
          <a:bodyPr/>
          <a:lstStyle/>
          <a:p>
            <a:fld id="{933A556B-7C63-244D-9B7C-B0EA8042B330}" type="slidenum">
              <a:rPr lang="en-US" smtClean="0"/>
              <a:pPr/>
              <a:t>23</a:t>
            </a:fld>
            <a:endParaRPr lang="en-US" sz="100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B0744061-3703-AFEB-C552-C00E191FF3E6}"/>
                  </a:ext>
                </a:extLst>
              </p:cNvPr>
              <p:cNvSpPr txBox="1"/>
              <p:nvPr/>
            </p:nvSpPr>
            <p:spPr>
              <a:xfrm>
                <a:off x="676895" y="1690688"/>
                <a:ext cx="5219378" cy="475515"/>
              </a:xfrm>
              <a:prstGeom prst="rect">
                <a:avLst/>
              </a:prstGeom>
              <a:noFill/>
            </p:spPr>
            <p:txBody>
              <a:bodyPr wrap="none" rtlCol="0">
                <a:spAutoFit/>
              </a:bodyPr>
              <a:lstStyle/>
              <a:p>
                <a:r>
                  <a:rPr lang="en-US" sz="2400" dirty="0"/>
                  <a:t>For REC parameters </a:t>
                </a:r>
                <a14:m>
                  <m:oMath xmlns:m="http://schemas.openxmlformats.org/officeDocument/2006/math">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𝑍</m:t>
                        </m:r>
                      </m:e>
                      <m:sub>
                        <m:r>
                          <a:rPr lang="en-US" sz="2400" b="0" i="1" smtClean="0">
                            <a:latin typeface="Cambria Math" panose="02040503050406030204" pitchFamily="18" charset="0"/>
                          </a:rPr>
                          <m:t>⊥</m:t>
                        </m:r>
                      </m:sub>
                      <m:sup>
                        <m:r>
                          <a:rPr lang="en-US" sz="2400" b="0" i="1" smtClean="0">
                            <a:latin typeface="Cambria Math" panose="02040503050406030204" pitchFamily="18" charset="0"/>
                          </a:rPr>
                          <m:t>𝑡h𝑟</m:t>
                        </m:r>
                      </m:sup>
                    </m:sSubSup>
                    <m:r>
                      <a:rPr lang="en-US" sz="2400" b="0" i="1" smtClean="0">
                        <a:latin typeface="Cambria Math" panose="02040503050406030204" pitchFamily="18" charset="0"/>
                      </a:rPr>
                      <m:t>=5 </m:t>
                    </m:r>
                    <m:r>
                      <m:rPr>
                        <m:sty m:val="p"/>
                      </m:rPr>
                      <a:rPr lang="en-US" sz="2400" b="0" i="0" smtClean="0">
                        <a:latin typeface="Cambria Math" panose="02040503050406030204" pitchFamily="18" charset="0"/>
                      </a:rPr>
                      <m:t>kΩ</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m</m:t>
                    </m:r>
                  </m:oMath>
                </a14:m>
                <a:endParaRPr lang="en-US" sz="2400" dirty="0"/>
              </a:p>
            </p:txBody>
          </p:sp>
        </mc:Choice>
        <mc:Fallback>
          <p:sp>
            <p:nvSpPr>
              <p:cNvPr id="4" name="TextBox 3">
                <a:extLst>
                  <a:ext uri="{FF2B5EF4-FFF2-40B4-BE49-F238E27FC236}">
                    <a16:creationId xmlns:a16="http://schemas.microsoft.com/office/drawing/2014/main" id="{B0744061-3703-AFEB-C552-C00E191FF3E6}"/>
                  </a:ext>
                </a:extLst>
              </p:cNvPr>
              <p:cNvSpPr txBox="1">
                <a:spLocks noRot="1" noChangeAspect="1" noMove="1" noResize="1" noEditPoints="1" noAdjustHandles="1" noChangeArrowheads="1" noChangeShapeType="1" noTextEdit="1"/>
              </p:cNvSpPr>
              <p:nvPr/>
            </p:nvSpPr>
            <p:spPr>
              <a:xfrm>
                <a:off x="676895" y="1690688"/>
                <a:ext cx="5219378" cy="475515"/>
              </a:xfrm>
              <a:prstGeom prst="rect">
                <a:avLst/>
              </a:prstGeom>
              <a:blipFill>
                <a:blip r:embed="rId2"/>
                <a:stretch>
                  <a:fillRect l="-1752" t="-6410" b="-2948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12E8137-E44E-4055-9598-3C30EC071AAF}"/>
                  </a:ext>
                </a:extLst>
              </p:cNvPr>
              <p:cNvSpPr txBox="1"/>
              <p:nvPr/>
            </p:nvSpPr>
            <p:spPr>
              <a:xfrm>
                <a:off x="676895" y="2699657"/>
                <a:ext cx="9930947" cy="830997"/>
              </a:xfrm>
              <a:prstGeom prst="rect">
                <a:avLst/>
              </a:prstGeom>
              <a:noFill/>
            </p:spPr>
            <p:txBody>
              <a:bodyPr wrap="square" rtlCol="0">
                <a:spAutoFit/>
              </a:bodyPr>
              <a:lstStyle/>
              <a:p>
                <a:r>
                  <a:rPr lang="en-US" sz="2400" dirty="0"/>
                  <a:t>From the Panofsky-Wenzel theorem the transverse resistive wall impedance is 3.8 </a:t>
                </a:r>
                <a14:m>
                  <m:oMath xmlns:m="http://schemas.openxmlformats.org/officeDocument/2006/math">
                    <m:r>
                      <m:rPr>
                        <m:sty m:val="p"/>
                      </m:rPr>
                      <a:rPr lang="en-US" sz="2400" b="0" i="0" smtClean="0">
                        <a:latin typeface="Cambria Math" panose="02040503050406030204" pitchFamily="18" charset="0"/>
                      </a:rPr>
                      <m:t>kΩ</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m</m:t>
                    </m:r>
                  </m:oMath>
                </a14:m>
                <a:r>
                  <a:rPr lang="en-US" sz="2400" dirty="0"/>
                  <a:t>:</a:t>
                </a:r>
              </a:p>
            </p:txBody>
          </p:sp>
        </mc:Choice>
        <mc:Fallback>
          <p:sp>
            <p:nvSpPr>
              <p:cNvPr id="5" name="TextBox 4">
                <a:extLst>
                  <a:ext uri="{FF2B5EF4-FFF2-40B4-BE49-F238E27FC236}">
                    <a16:creationId xmlns:a16="http://schemas.microsoft.com/office/drawing/2014/main" id="{312E8137-E44E-4055-9598-3C30EC071AAF}"/>
                  </a:ext>
                </a:extLst>
              </p:cNvPr>
              <p:cNvSpPr txBox="1">
                <a:spLocks noRot="1" noChangeAspect="1" noMove="1" noResize="1" noEditPoints="1" noAdjustHandles="1" noChangeArrowheads="1" noChangeShapeType="1" noTextEdit="1"/>
              </p:cNvSpPr>
              <p:nvPr/>
            </p:nvSpPr>
            <p:spPr>
              <a:xfrm>
                <a:off x="676895" y="2699657"/>
                <a:ext cx="9930947" cy="830997"/>
              </a:xfrm>
              <a:prstGeom prst="rect">
                <a:avLst/>
              </a:prstGeom>
              <a:blipFill>
                <a:blip r:embed="rId3"/>
                <a:stretch>
                  <a:fillRect l="-921" t="-5147" b="-16912"/>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D35932B6-312A-E057-4148-6C8519095336}"/>
              </a:ext>
            </a:extLst>
          </p:cNvPr>
          <p:cNvPicPr>
            <a:picLocks noChangeAspect="1"/>
          </p:cNvPicPr>
          <p:nvPr/>
        </p:nvPicPr>
        <p:blipFill>
          <a:blip r:embed="rId4"/>
          <a:stretch>
            <a:fillRect/>
          </a:stretch>
        </p:blipFill>
        <p:spPr>
          <a:xfrm>
            <a:off x="4516609" y="3568782"/>
            <a:ext cx="3054507" cy="990651"/>
          </a:xfrm>
          <a:prstGeom prst="rect">
            <a:avLst/>
          </a:prstGeom>
        </p:spPr>
      </p:pic>
    </p:spTree>
    <p:extLst>
      <p:ext uri="{BB962C8B-B14F-4D97-AF65-F5344CB8AC3E}">
        <p14:creationId xmlns:p14="http://schemas.microsoft.com/office/powerpoint/2010/main" val="172470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6687010-A7D0-E266-115C-FB27532E7CF1}"/>
              </a:ext>
            </a:extLst>
          </p:cNvPr>
          <p:cNvSpPr>
            <a:spLocks noGrp="1"/>
          </p:cNvSpPr>
          <p:nvPr>
            <p:ph type="sldNum" sz="quarter" idx="4"/>
          </p:nvPr>
        </p:nvSpPr>
        <p:spPr/>
        <p:txBody>
          <a:bodyPr/>
          <a:lstStyle/>
          <a:p>
            <a:fld id="{933A556B-7C63-244D-9B7C-B0EA8042B330}" type="slidenum">
              <a:rPr lang="en-US" smtClean="0"/>
              <a:pPr/>
              <a:t>24</a:t>
            </a:fld>
            <a:endParaRPr lang="en-US" sz="1000" dirty="0"/>
          </a:p>
        </p:txBody>
      </p:sp>
      <p:grpSp>
        <p:nvGrpSpPr>
          <p:cNvPr id="4" name="Group 3">
            <a:extLst>
              <a:ext uri="{FF2B5EF4-FFF2-40B4-BE49-F238E27FC236}">
                <a16:creationId xmlns:a16="http://schemas.microsoft.com/office/drawing/2014/main" id="{14FB8974-8357-DF0E-55FE-C8F0A117EAEB}"/>
              </a:ext>
            </a:extLst>
          </p:cNvPr>
          <p:cNvGrpSpPr/>
          <p:nvPr/>
        </p:nvGrpSpPr>
        <p:grpSpPr>
          <a:xfrm>
            <a:off x="2198395" y="0"/>
            <a:ext cx="9750669" cy="6858000"/>
            <a:chOff x="1220665" y="0"/>
            <a:chExt cx="9750669" cy="6858000"/>
          </a:xfrm>
        </p:grpSpPr>
        <p:pic>
          <p:nvPicPr>
            <p:cNvPr id="11" name="Picture 10" descr="Chart&#10;&#10;AI-generated content may be incorrect.">
              <a:extLst>
                <a:ext uri="{FF2B5EF4-FFF2-40B4-BE49-F238E27FC236}">
                  <a16:creationId xmlns:a16="http://schemas.microsoft.com/office/drawing/2014/main" id="{F658CD54-A256-35C5-0D07-C60D11B5B48E}"/>
                </a:ext>
              </a:extLst>
            </p:cNvPr>
            <p:cNvPicPr>
              <a:picLocks noChangeAspect="1"/>
            </p:cNvPicPr>
            <p:nvPr/>
          </p:nvPicPr>
          <p:blipFill>
            <a:blip r:embed="rId2"/>
            <a:stretch>
              <a:fillRect/>
            </a:stretch>
          </p:blipFill>
          <p:spPr>
            <a:xfrm>
              <a:off x="1220665" y="0"/>
              <a:ext cx="9750669" cy="6858000"/>
            </a:xfrm>
            <a:prstGeom prst="rect">
              <a:avLst/>
            </a:prstGeom>
          </p:spPr>
        </p:pic>
        <p:sp>
          <p:nvSpPr>
            <p:cNvPr id="12" name="TextBox 11">
              <a:extLst>
                <a:ext uri="{FF2B5EF4-FFF2-40B4-BE49-F238E27FC236}">
                  <a16:creationId xmlns:a16="http://schemas.microsoft.com/office/drawing/2014/main" id="{035AD69B-9B02-1E69-80CD-2BE43D28AD59}"/>
                </a:ext>
              </a:extLst>
            </p:cNvPr>
            <p:cNvSpPr txBox="1"/>
            <p:nvPr/>
          </p:nvSpPr>
          <p:spPr>
            <a:xfrm>
              <a:off x="3338920" y="4242612"/>
              <a:ext cx="1657826" cy="1077218"/>
            </a:xfrm>
            <a:prstGeom prst="rect">
              <a:avLst/>
            </a:prstGeom>
            <a:solidFill>
              <a:schemeClr val="bg1"/>
            </a:solidFill>
          </p:spPr>
          <p:txBody>
            <a:bodyPr wrap="none" rtlCol="0">
              <a:spAutoFit/>
            </a:bodyPr>
            <a:lstStyle/>
            <a:p>
              <a:pPr marL="285750" indent="-285750">
                <a:buSzPct val="200000"/>
                <a:buFont typeface="Wingdings" panose="05000000000000000000" pitchFamily="2" charset="2"/>
                <a:buChar char="§"/>
              </a:pPr>
              <a:r>
                <a:rPr lang="en-US" sz="1600" dirty="0">
                  <a:solidFill>
                    <a:srgbClr val="0000FF"/>
                  </a:solidFill>
                </a:rPr>
                <a:t>bends</a:t>
              </a:r>
            </a:p>
            <a:p>
              <a:pPr marL="285750" indent="-285750">
                <a:buSzPct val="200000"/>
                <a:buFont typeface="Wingdings" panose="05000000000000000000" pitchFamily="2" charset="2"/>
                <a:buChar char="§"/>
              </a:pPr>
              <a:r>
                <a:rPr lang="en-US" sz="1600" dirty="0">
                  <a:solidFill>
                    <a:srgbClr val="FF0000"/>
                  </a:solidFill>
                </a:rPr>
                <a:t>quadrupoles </a:t>
              </a:r>
            </a:p>
            <a:p>
              <a:pPr marL="285750" indent="-285750">
                <a:buSzPct val="200000"/>
                <a:buFont typeface="Wingdings" panose="05000000000000000000" pitchFamily="2" charset="2"/>
                <a:buChar char="§"/>
              </a:pPr>
              <a:r>
                <a:rPr lang="en-US" sz="1600" dirty="0" err="1">
                  <a:solidFill>
                    <a:schemeClr val="accent6">
                      <a:lumMod val="75000"/>
                    </a:schemeClr>
                  </a:solidFill>
                </a:rPr>
                <a:t>sextupoles</a:t>
              </a:r>
              <a:endParaRPr lang="en-US" sz="1600" dirty="0">
                <a:solidFill>
                  <a:schemeClr val="accent6">
                    <a:lumMod val="75000"/>
                  </a:schemeClr>
                </a:solidFill>
              </a:endParaRPr>
            </a:p>
            <a:p>
              <a:pPr marL="285750" indent="-285750">
                <a:buSzPct val="200000"/>
                <a:buFont typeface="Wingdings" panose="05000000000000000000" pitchFamily="2" charset="2"/>
                <a:buChar char="§"/>
              </a:pPr>
              <a:r>
                <a:rPr lang="en-US" sz="1600" dirty="0">
                  <a:solidFill>
                    <a:srgbClr val="00B0F0"/>
                  </a:solidFill>
                </a:rPr>
                <a:t>wigglers </a:t>
              </a:r>
            </a:p>
          </p:txBody>
        </p:sp>
        <p:sp>
          <p:nvSpPr>
            <p:cNvPr id="13" name="TextBox 12">
              <a:extLst>
                <a:ext uri="{FF2B5EF4-FFF2-40B4-BE49-F238E27FC236}">
                  <a16:creationId xmlns:a16="http://schemas.microsoft.com/office/drawing/2014/main" id="{829BB860-8370-11AB-07E0-6AFB7B6CAE85}"/>
                </a:ext>
              </a:extLst>
            </p:cNvPr>
            <p:cNvSpPr txBox="1"/>
            <p:nvPr/>
          </p:nvSpPr>
          <p:spPr>
            <a:xfrm>
              <a:off x="3290830" y="1147238"/>
              <a:ext cx="1754006" cy="369332"/>
            </a:xfrm>
            <a:prstGeom prst="rect">
              <a:avLst/>
            </a:prstGeom>
            <a:solidFill>
              <a:schemeClr val="bg1"/>
            </a:solidFill>
          </p:spPr>
          <p:txBody>
            <a:bodyPr wrap="none" rtlCol="0">
              <a:spAutoFit/>
            </a:bodyPr>
            <a:lstStyle/>
            <a:p>
              <a:r>
                <a:rPr lang="en-US" i="1" dirty="0"/>
                <a:t>Cooling Section</a:t>
              </a:r>
            </a:p>
          </p:txBody>
        </p:sp>
        <p:sp>
          <p:nvSpPr>
            <p:cNvPr id="14" name="Left Brace 13">
              <a:extLst>
                <a:ext uri="{FF2B5EF4-FFF2-40B4-BE49-F238E27FC236}">
                  <a16:creationId xmlns:a16="http://schemas.microsoft.com/office/drawing/2014/main" id="{6FED4D9D-A1D3-99B3-0EA7-3E07F24DA63F}"/>
                </a:ext>
              </a:extLst>
            </p:cNvPr>
            <p:cNvSpPr/>
            <p:nvPr/>
          </p:nvSpPr>
          <p:spPr>
            <a:xfrm rot="5400000">
              <a:off x="4084043" y="189163"/>
              <a:ext cx="167580" cy="2865595"/>
            </a:xfrm>
            <a:prstGeom prst="leftBrace">
              <a:avLst/>
            </a:prstGeom>
            <a:ln w="28575"/>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D7AA6E54-C38E-F594-87DA-CB9CE82337B6}"/>
                </a:ext>
              </a:extLst>
            </p:cNvPr>
            <p:cNvSpPr txBox="1"/>
            <p:nvPr/>
          </p:nvSpPr>
          <p:spPr>
            <a:xfrm>
              <a:off x="7039286" y="2039695"/>
              <a:ext cx="2038664" cy="369332"/>
            </a:xfrm>
            <a:prstGeom prst="rect">
              <a:avLst/>
            </a:prstGeom>
            <a:solidFill>
              <a:schemeClr val="bg1"/>
            </a:solidFill>
          </p:spPr>
          <p:txBody>
            <a:bodyPr wrap="square" rtlCol="0">
              <a:spAutoFit/>
            </a:bodyPr>
            <a:lstStyle/>
            <a:p>
              <a:r>
                <a:rPr lang="en-US" i="1" dirty="0"/>
                <a:t>Wiggler Section</a:t>
              </a:r>
            </a:p>
          </p:txBody>
        </p:sp>
        <p:sp>
          <p:nvSpPr>
            <p:cNvPr id="16" name="Left Brace 15">
              <a:extLst>
                <a:ext uri="{FF2B5EF4-FFF2-40B4-BE49-F238E27FC236}">
                  <a16:creationId xmlns:a16="http://schemas.microsoft.com/office/drawing/2014/main" id="{E5BA8BCF-2E8E-85A2-3BB9-8E189D0BD935}"/>
                </a:ext>
              </a:extLst>
            </p:cNvPr>
            <p:cNvSpPr/>
            <p:nvPr/>
          </p:nvSpPr>
          <p:spPr>
            <a:xfrm rot="5400000">
              <a:off x="7773405" y="665488"/>
              <a:ext cx="170518" cy="3657600"/>
            </a:xfrm>
            <a:prstGeom prst="leftBrace">
              <a:avLst/>
            </a:prstGeom>
            <a:ln w="28575"/>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pSp>
      <p:sp>
        <p:nvSpPr>
          <p:cNvPr id="2" name="Title 1">
            <a:extLst>
              <a:ext uri="{FF2B5EF4-FFF2-40B4-BE49-F238E27FC236}">
                <a16:creationId xmlns:a16="http://schemas.microsoft.com/office/drawing/2014/main" id="{CD5594CB-BA5D-0AA9-938F-4E9FE5DDF9C9}"/>
              </a:ext>
            </a:extLst>
          </p:cNvPr>
          <p:cNvSpPr>
            <a:spLocks noGrp="1"/>
          </p:cNvSpPr>
          <p:nvPr>
            <p:ph type="title"/>
          </p:nvPr>
        </p:nvSpPr>
        <p:spPr>
          <a:xfrm>
            <a:off x="464622" y="56258"/>
            <a:ext cx="11049000" cy="870018"/>
          </a:xfrm>
        </p:spPr>
        <p:txBody>
          <a:bodyPr/>
          <a:lstStyle/>
          <a:p>
            <a:r>
              <a:rPr lang="en-US" dirty="0"/>
              <a:t>Lattice</a:t>
            </a:r>
          </a:p>
        </p:txBody>
      </p:sp>
    </p:spTree>
    <p:extLst>
      <p:ext uri="{BB962C8B-B14F-4D97-AF65-F5344CB8AC3E}">
        <p14:creationId xmlns:p14="http://schemas.microsoft.com/office/powerpoint/2010/main" val="2421164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E381F-66EE-C69B-C5C0-4E9D2997EB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DE306B-2A6E-00FB-2682-68351031CEC5}"/>
              </a:ext>
            </a:extLst>
          </p:cNvPr>
          <p:cNvSpPr>
            <a:spLocks noGrp="1"/>
          </p:cNvSpPr>
          <p:nvPr>
            <p:ph type="title"/>
          </p:nvPr>
        </p:nvSpPr>
        <p:spPr>
          <a:xfrm>
            <a:off x="595578" y="0"/>
            <a:ext cx="11357029" cy="598142"/>
          </a:xfrm>
        </p:spPr>
        <p:txBody>
          <a:bodyPr>
            <a:normAutofit/>
          </a:bodyPr>
          <a:lstStyle/>
          <a:p>
            <a:r>
              <a:rPr lang="en-US" sz="3200" dirty="0"/>
              <a:t>Cooling requirements for Electron Ion Collider (II)</a:t>
            </a:r>
          </a:p>
        </p:txBody>
      </p:sp>
      <p:sp>
        <p:nvSpPr>
          <p:cNvPr id="3" name="Slide Number Placeholder 2">
            <a:extLst>
              <a:ext uri="{FF2B5EF4-FFF2-40B4-BE49-F238E27FC236}">
                <a16:creationId xmlns:a16="http://schemas.microsoft.com/office/drawing/2014/main" id="{EDA6375F-4D7F-9F80-A2B8-83ADCEB0F4C4}"/>
              </a:ext>
            </a:extLst>
          </p:cNvPr>
          <p:cNvSpPr>
            <a:spLocks noGrp="1"/>
          </p:cNvSpPr>
          <p:nvPr>
            <p:ph type="sldNum" sz="quarter" idx="4"/>
          </p:nvPr>
        </p:nvSpPr>
        <p:spPr/>
        <p:txBody>
          <a:bodyPr/>
          <a:lstStyle/>
          <a:p>
            <a:fld id="{933A556B-7C63-244D-9B7C-B0EA8042B330}" type="slidenum">
              <a:rPr lang="en-US" smtClean="0"/>
              <a:pPr/>
              <a:t>3</a:t>
            </a:fld>
            <a:endParaRPr lang="en-US" sz="1000" dirty="0"/>
          </a:p>
        </p:txBody>
      </p:sp>
      <p:sp>
        <p:nvSpPr>
          <p:cNvPr id="5" name="Content Placeholder 2">
            <a:extLst>
              <a:ext uri="{FF2B5EF4-FFF2-40B4-BE49-F238E27FC236}">
                <a16:creationId xmlns:a16="http://schemas.microsoft.com/office/drawing/2014/main" id="{9BDBE043-F818-85D4-58CF-158094C038F8}"/>
              </a:ext>
            </a:extLst>
          </p:cNvPr>
          <p:cNvSpPr txBox="1">
            <a:spLocks/>
          </p:cNvSpPr>
          <p:nvPr/>
        </p:nvSpPr>
        <p:spPr>
          <a:xfrm>
            <a:off x="5314520" y="598142"/>
            <a:ext cx="6455345" cy="608357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u="sng" dirty="0"/>
              <a:t>Cooling protons at top energy:</a:t>
            </a:r>
            <a:r>
              <a:rPr lang="en-US" sz="2400" b="1" dirty="0"/>
              <a:t>       </a:t>
            </a:r>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dirty="0"/>
          </a:p>
          <a:p>
            <a:pPr marL="0" indent="0">
              <a:buFont typeface="Arial" panose="020B0604020202020204" pitchFamily="34" charset="0"/>
              <a:buNone/>
            </a:pPr>
            <a:endParaRPr lang="en-US" sz="2400" dirty="0"/>
          </a:p>
          <a:p>
            <a:pPr marL="0" indent="0">
              <a:spcBef>
                <a:spcPts val="600"/>
              </a:spcBef>
              <a:buFont typeface="Arial" panose="020B0604020202020204" pitchFamily="34" charset="0"/>
              <a:buNone/>
            </a:pPr>
            <a:r>
              <a:rPr lang="en-US" sz="2000" dirty="0"/>
              <a:t>A prospective cooler must </a:t>
            </a:r>
            <a:r>
              <a:rPr lang="en-US" sz="2000" dirty="0">
                <a:solidFill>
                  <a:srgbClr val="0066FF"/>
                </a:solidFill>
              </a:rPr>
              <a:t>counteract the IBS-driven longitudinal and transverse emittance growth and maintain close to initial beam emittances. </a:t>
            </a:r>
          </a:p>
          <a:p>
            <a:pPr marL="0" indent="0">
              <a:spcBef>
                <a:spcPts val="600"/>
              </a:spcBef>
              <a:buFont typeface="Arial" panose="020B0604020202020204" pitchFamily="34" charset="0"/>
              <a:buNone/>
            </a:pPr>
            <a:r>
              <a:rPr lang="en-US" sz="2000" dirty="0"/>
              <a:t>Electron cooling is a well-established technique at low energy. To bring it to high energies one can employ a RF-based electron cooling.</a:t>
            </a:r>
          </a:p>
          <a:p>
            <a:pPr marL="0" indent="0">
              <a:spcBef>
                <a:spcPts val="600"/>
              </a:spcBef>
              <a:buFont typeface="Arial" panose="020B0604020202020204" pitchFamily="34" charset="0"/>
              <a:buNone/>
            </a:pPr>
            <a:r>
              <a:rPr lang="en-US" sz="2000" dirty="0"/>
              <a:t>The two options for high energy RF-based electron coolers for the EIC are:</a:t>
            </a:r>
          </a:p>
          <a:p>
            <a:pPr marL="0" indent="0">
              <a:spcBef>
                <a:spcPts val="600"/>
              </a:spcBef>
              <a:buFont typeface="Arial" panose="020B0604020202020204" pitchFamily="34" charset="0"/>
              <a:buNone/>
            </a:pPr>
            <a:r>
              <a:rPr lang="en-US" sz="2000" b="1" dirty="0">
                <a:solidFill>
                  <a:srgbClr val="0000FF"/>
                </a:solidFill>
              </a:rPr>
              <a:t>Ring Electron Cooler</a:t>
            </a:r>
          </a:p>
          <a:p>
            <a:pPr marL="0" indent="0">
              <a:spcBef>
                <a:spcPts val="600"/>
              </a:spcBef>
              <a:buNone/>
            </a:pPr>
            <a:r>
              <a:rPr lang="en-US" sz="2000" dirty="0"/>
              <a:t>ERL with several-turns’ storage ring </a:t>
            </a:r>
          </a:p>
          <a:p>
            <a:pPr marL="342900" lvl="1" indent="0">
              <a:buFont typeface="Arial" panose="020B0604020202020204" pitchFamily="34" charset="0"/>
              <a:buNone/>
            </a:pPr>
            <a:endParaRPr lang="en-US" sz="1800" dirty="0"/>
          </a:p>
          <a:p>
            <a:pPr marL="342900" lvl="1" indent="0">
              <a:buFont typeface="Arial" panose="020B0604020202020204" pitchFamily="34" charset="0"/>
              <a:buNone/>
            </a:pPr>
            <a:endParaRPr lang="en-US" sz="1800" b="1" dirty="0">
              <a:solidFill>
                <a:srgbClr val="00B050"/>
              </a:solidFill>
            </a:endParaRPr>
          </a:p>
          <a:p>
            <a:pPr marL="342900" lvl="1" indent="0">
              <a:buFont typeface="Arial" panose="020B0604020202020204" pitchFamily="34" charset="0"/>
              <a:buNone/>
            </a:pPr>
            <a:endParaRPr lang="en-US" sz="1350" b="1" dirty="0">
              <a:solidFill>
                <a:srgbClr val="FF0000"/>
              </a:solidFill>
            </a:endParaRPr>
          </a:p>
          <a:p>
            <a:pPr marL="0" indent="0">
              <a:buFont typeface="Arial" panose="020B0604020202020204" pitchFamily="34" charset="0"/>
              <a:buNone/>
            </a:pPr>
            <a:endParaRPr lang="en-US" sz="1350" dirty="0">
              <a:solidFill>
                <a:srgbClr val="0000FF"/>
              </a:solidFill>
            </a:endParaRPr>
          </a:p>
          <a:p>
            <a:pPr marL="0" indent="0">
              <a:buFont typeface="Arial" panose="020B0604020202020204" pitchFamily="34" charset="0"/>
              <a:buNone/>
            </a:pPr>
            <a:endParaRPr lang="en-US" sz="1350" dirty="0"/>
          </a:p>
          <a:p>
            <a:pPr marL="0" indent="0">
              <a:buFont typeface="Arial" panose="020B0604020202020204" pitchFamily="34" charset="0"/>
              <a:buNone/>
            </a:pPr>
            <a:endParaRPr lang="en-US" sz="1350" dirty="0">
              <a:solidFill>
                <a:srgbClr val="0000FF"/>
              </a:solidFill>
            </a:endParaRPr>
          </a:p>
          <a:p>
            <a:pPr marL="0" indent="0">
              <a:buFont typeface="Arial" panose="020B0604020202020204" pitchFamily="34" charset="0"/>
              <a:buNone/>
            </a:pPr>
            <a:endParaRPr lang="en-US" sz="1350" dirty="0"/>
          </a:p>
          <a:p>
            <a:pPr marL="0" indent="0">
              <a:buFont typeface="Arial" panose="020B0604020202020204" pitchFamily="34" charset="0"/>
              <a:buNone/>
            </a:pPr>
            <a:endParaRPr lang="en-US" sz="1500" dirty="0"/>
          </a:p>
          <a:p>
            <a:pPr marL="0" indent="0">
              <a:buFont typeface="Arial" panose="020B0604020202020204" pitchFamily="34" charset="0"/>
              <a:buNone/>
            </a:pPr>
            <a:endParaRPr lang="en-US" dirty="0"/>
          </a:p>
        </p:txBody>
      </p:sp>
      <p:grpSp>
        <p:nvGrpSpPr>
          <p:cNvPr id="13" name="Group 12">
            <a:extLst>
              <a:ext uri="{FF2B5EF4-FFF2-40B4-BE49-F238E27FC236}">
                <a16:creationId xmlns:a16="http://schemas.microsoft.com/office/drawing/2014/main" id="{EDC9EA02-B592-C95F-7ADB-B506C840FDDD}"/>
              </a:ext>
            </a:extLst>
          </p:cNvPr>
          <p:cNvGrpSpPr/>
          <p:nvPr/>
        </p:nvGrpSpPr>
        <p:grpSpPr>
          <a:xfrm>
            <a:off x="321433" y="1287634"/>
            <a:ext cx="4762500" cy="4762500"/>
            <a:chOff x="321433" y="1236180"/>
            <a:chExt cx="4762500" cy="4762500"/>
          </a:xfrm>
        </p:grpSpPr>
        <p:pic>
          <p:nvPicPr>
            <p:cNvPr id="6" name="Picture 5">
              <a:extLst>
                <a:ext uri="{FF2B5EF4-FFF2-40B4-BE49-F238E27FC236}">
                  <a16:creationId xmlns:a16="http://schemas.microsoft.com/office/drawing/2014/main" id="{02CD4671-F915-8BED-4B89-72C3A262E9E3}"/>
                </a:ext>
              </a:extLst>
            </p:cNvPr>
            <p:cNvPicPr>
              <a:picLocks noChangeAspect="1"/>
            </p:cNvPicPr>
            <p:nvPr/>
          </p:nvPicPr>
          <p:blipFill>
            <a:blip r:embed="rId2"/>
            <a:srcRect/>
            <a:stretch/>
          </p:blipFill>
          <p:spPr>
            <a:xfrm>
              <a:off x="321433" y="1236180"/>
              <a:ext cx="4762500" cy="4762500"/>
            </a:xfrm>
            <a:prstGeom prst="rect">
              <a:avLst/>
            </a:prstGeom>
          </p:spPr>
        </p:pic>
        <p:sp>
          <p:nvSpPr>
            <p:cNvPr id="4" name="Rectangle: Rounded Corners 3">
              <a:extLst>
                <a:ext uri="{FF2B5EF4-FFF2-40B4-BE49-F238E27FC236}">
                  <a16:creationId xmlns:a16="http://schemas.microsoft.com/office/drawing/2014/main" id="{3BA8C246-2418-F0C3-2C76-C6E92794CF46}"/>
                </a:ext>
              </a:extLst>
            </p:cNvPr>
            <p:cNvSpPr/>
            <p:nvPr/>
          </p:nvSpPr>
          <p:spPr>
            <a:xfrm rot="3828558">
              <a:off x="3151758" y="2408083"/>
              <a:ext cx="371911" cy="273878"/>
            </a:xfrm>
            <a:prstGeom prst="roundRect">
              <a:avLst/>
            </a:prstGeom>
            <a:noFill/>
            <a:ln w="38100">
              <a:solidFill>
                <a:srgbClr val="0000F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1BAED09-3C87-0E31-882E-C250CF631C87}"/>
                </a:ext>
              </a:extLst>
            </p:cNvPr>
            <p:cNvSpPr txBox="1"/>
            <p:nvPr/>
          </p:nvSpPr>
          <p:spPr>
            <a:xfrm>
              <a:off x="3001723" y="2721122"/>
              <a:ext cx="671979" cy="369332"/>
            </a:xfrm>
            <a:prstGeom prst="rect">
              <a:avLst/>
            </a:prstGeom>
            <a:noFill/>
          </p:spPr>
          <p:txBody>
            <a:bodyPr wrap="none" rtlCol="0">
              <a:spAutoFit/>
            </a:bodyPr>
            <a:lstStyle/>
            <a:p>
              <a:r>
                <a:rPr lang="en-US" b="1" dirty="0">
                  <a:solidFill>
                    <a:srgbClr val="0000FF"/>
                  </a:solidFill>
                </a:rPr>
                <a:t>REC</a:t>
              </a:r>
            </a:p>
          </p:txBody>
        </p:sp>
      </p:grpSp>
      <p:grpSp>
        <p:nvGrpSpPr>
          <p:cNvPr id="8" name="Group 7">
            <a:extLst>
              <a:ext uri="{FF2B5EF4-FFF2-40B4-BE49-F238E27FC236}">
                <a16:creationId xmlns:a16="http://schemas.microsoft.com/office/drawing/2014/main" id="{0B94C051-6926-5212-8D5B-6D96E0E39697}"/>
              </a:ext>
            </a:extLst>
          </p:cNvPr>
          <p:cNvGrpSpPr/>
          <p:nvPr/>
        </p:nvGrpSpPr>
        <p:grpSpPr>
          <a:xfrm>
            <a:off x="5598651" y="967882"/>
            <a:ext cx="5797848" cy="2400423"/>
            <a:chOff x="511026" y="1028577"/>
            <a:chExt cx="5797848" cy="2400423"/>
          </a:xfrm>
        </p:grpSpPr>
        <p:pic>
          <p:nvPicPr>
            <p:cNvPr id="9" name="Picture 8">
              <a:extLst>
                <a:ext uri="{FF2B5EF4-FFF2-40B4-BE49-F238E27FC236}">
                  <a16:creationId xmlns:a16="http://schemas.microsoft.com/office/drawing/2014/main" id="{BE8FA6F6-2B6D-4CE4-292F-7959577F4A22}"/>
                </a:ext>
              </a:extLst>
            </p:cNvPr>
            <p:cNvPicPr>
              <a:picLocks noChangeAspect="1"/>
            </p:cNvPicPr>
            <p:nvPr/>
          </p:nvPicPr>
          <p:blipFill>
            <a:blip r:embed="rId3"/>
            <a:stretch>
              <a:fillRect/>
            </a:stretch>
          </p:blipFill>
          <p:spPr>
            <a:xfrm>
              <a:off x="511026" y="1028577"/>
              <a:ext cx="5797848" cy="2400423"/>
            </a:xfrm>
            <a:prstGeom prst="rect">
              <a:avLst/>
            </a:prstGeom>
          </p:spPr>
        </p:pic>
        <p:sp>
          <p:nvSpPr>
            <p:cNvPr id="10" name="Rectangle 9">
              <a:extLst>
                <a:ext uri="{FF2B5EF4-FFF2-40B4-BE49-F238E27FC236}">
                  <a16:creationId xmlns:a16="http://schemas.microsoft.com/office/drawing/2014/main" id="{03FB604F-021F-84A9-E67D-D355B6507BC1}"/>
                </a:ext>
              </a:extLst>
            </p:cNvPr>
            <p:cNvSpPr/>
            <p:nvPr/>
          </p:nvSpPr>
          <p:spPr>
            <a:xfrm>
              <a:off x="2416629" y="1118507"/>
              <a:ext cx="1918607" cy="2286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Protons</a:t>
              </a:r>
            </a:p>
          </p:txBody>
        </p:sp>
      </p:grpSp>
      <p:sp>
        <p:nvSpPr>
          <p:cNvPr id="12" name="TextBox 11">
            <a:extLst>
              <a:ext uri="{FF2B5EF4-FFF2-40B4-BE49-F238E27FC236}">
                <a16:creationId xmlns:a16="http://schemas.microsoft.com/office/drawing/2014/main" id="{609A4A25-DED3-B562-9C03-EBE554DE4FA4}"/>
              </a:ext>
            </a:extLst>
          </p:cNvPr>
          <p:cNvSpPr txBox="1"/>
          <p:nvPr/>
        </p:nvSpPr>
        <p:spPr>
          <a:xfrm>
            <a:off x="6507009" y="6375064"/>
            <a:ext cx="4246721" cy="369332"/>
          </a:xfrm>
          <a:prstGeom prst="rect">
            <a:avLst/>
          </a:prstGeom>
          <a:noFill/>
        </p:spPr>
        <p:txBody>
          <a:bodyPr wrap="square">
            <a:spAutoFit/>
          </a:bodyPr>
          <a:lstStyle/>
          <a:p>
            <a:pPr marL="0" indent="0">
              <a:buNone/>
            </a:pPr>
            <a:r>
              <a:rPr lang="en-US" sz="1800" dirty="0"/>
              <a:t>(</a:t>
            </a:r>
            <a:r>
              <a:rPr lang="en-US" sz="1800" i="1" dirty="0"/>
              <a:t>Dmitry Kayran, TUB2, this conference</a:t>
            </a:r>
            <a:r>
              <a:rPr lang="en-US" sz="1800" dirty="0"/>
              <a:t>)</a:t>
            </a:r>
            <a:endParaRPr lang="en-US" dirty="0"/>
          </a:p>
        </p:txBody>
      </p:sp>
    </p:spTree>
    <p:extLst>
      <p:ext uri="{BB962C8B-B14F-4D97-AF65-F5344CB8AC3E}">
        <p14:creationId xmlns:p14="http://schemas.microsoft.com/office/powerpoint/2010/main" val="1298761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A7013-8F99-13F1-034A-E5F0C9E6463F}"/>
              </a:ext>
            </a:extLst>
          </p:cNvPr>
          <p:cNvSpPr>
            <a:spLocks noGrp="1"/>
          </p:cNvSpPr>
          <p:nvPr>
            <p:ph type="title"/>
          </p:nvPr>
        </p:nvSpPr>
        <p:spPr>
          <a:xfrm>
            <a:off x="384729" y="60066"/>
            <a:ext cx="11711697" cy="885332"/>
          </a:xfrm>
        </p:spPr>
        <p:txBody>
          <a:bodyPr>
            <a:normAutofit/>
          </a:bodyPr>
          <a:lstStyle/>
          <a:p>
            <a:r>
              <a:rPr lang="en-US" sz="3200" dirty="0"/>
              <a:t>Bringing Electron Cooling to high energies</a:t>
            </a:r>
          </a:p>
        </p:txBody>
      </p:sp>
      <p:sp>
        <p:nvSpPr>
          <p:cNvPr id="3" name="Slide Number Placeholder 2">
            <a:extLst>
              <a:ext uri="{FF2B5EF4-FFF2-40B4-BE49-F238E27FC236}">
                <a16:creationId xmlns:a16="http://schemas.microsoft.com/office/drawing/2014/main" id="{219D3DC9-C87A-39EB-1B75-3E72F6D41135}"/>
              </a:ext>
            </a:extLst>
          </p:cNvPr>
          <p:cNvSpPr>
            <a:spLocks noGrp="1"/>
          </p:cNvSpPr>
          <p:nvPr>
            <p:ph type="sldNum" sz="quarter" idx="4"/>
          </p:nvPr>
        </p:nvSpPr>
        <p:spPr/>
        <p:txBody>
          <a:bodyPr/>
          <a:lstStyle/>
          <a:p>
            <a:fld id="{933A556B-7C63-244D-9B7C-B0EA8042B330}" type="slidenum">
              <a:rPr lang="en-US" smtClean="0"/>
              <a:pPr/>
              <a:t>4</a:t>
            </a:fld>
            <a:endParaRPr lang="en-US" sz="1000"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C4149EF-D41B-2F0D-7678-277D4BDAE843}"/>
                  </a:ext>
                </a:extLst>
              </p:cNvPr>
              <p:cNvSpPr txBox="1"/>
              <p:nvPr/>
            </p:nvSpPr>
            <p:spPr>
              <a:xfrm>
                <a:off x="650015" y="1234925"/>
                <a:ext cx="10722038" cy="12004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rPr>
                        <m:t>𝜆</m:t>
                      </m:r>
                      <m:r>
                        <a:rPr lang="en-US" sz="2400" i="1" smtClean="0">
                          <a:latin typeface="Cambria Math" panose="02040503050406030204" pitchFamily="18" charset="0"/>
                        </a:rPr>
                        <m:t>∝</m:t>
                      </m:r>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panose="02040503050406030204" pitchFamily="18" charset="0"/>
                                </a:rPr>
                                <m:t>𝑟</m:t>
                              </m:r>
                            </m:e>
                            <m:sub>
                              <m:r>
                                <a:rPr lang="en-US" sz="2400" i="1">
                                  <a:latin typeface="Cambria Math" panose="02040503050406030204" pitchFamily="18" charset="0"/>
                                </a:rPr>
                                <m:t>𝑒</m:t>
                              </m:r>
                            </m:sub>
                            <m:sup>
                              <m:r>
                                <a:rPr lang="en-US" sz="2400" i="1">
                                  <a:latin typeface="Cambria Math" panose="02040503050406030204" pitchFamily="18" charset="0"/>
                                </a:rPr>
                                <m:t>2</m:t>
                              </m:r>
                            </m:sup>
                          </m:sSubSup>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𝑒</m:t>
                              </m:r>
                            </m:sub>
                          </m:sSub>
                          <m:r>
                            <a:rPr lang="en-US" sz="2400" i="1">
                              <a:latin typeface="Cambria Math" panose="02040503050406030204" pitchFamily="18" charset="0"/>
                            </a:rPr>
                            <m:t>𝑐</m:t>
                          </m:r>
                          <m:sSup>
                            <m:sSupPr>
                              <m:ctrlPr>
                                <a:rPr lang="en-US" sz="2400" i="1">
                                  <a:latin typeface="Cambria Math" panose="02040503050406030204" pitchFamily="18" charset="0"/>
                                </a:rPr>
                              </m:ctrlPr>
                            </m:sSupPr>
                            <m:e>
                              <m:r>
                                <a:rPr lang="en-US" sz="2400" i="1">
                                  <a:latin typeface="Cambria Math" panose="02040503050406030204" pitchFamily="18" charset="0"/>
                                </a:rPr>
                                <m:t>𝑍</m:t>
                              </m:r>
                            </m:e>
                            <m:sup>
                              <m:r>
                                <a:rPr lang="en-US" sz="2400" i="1">
                                  <a:latin typeface="Cambria Math" panose="02040503050406030204" pitchFamily="18" charset="0"/>
                                </a:rPr>
                                <m:t>2</m:t>
                              </m:r>
                            </m:sup>
                          </m:sSup>
                          <m:sSub>
                            <m:sSubPr>
                              <m:ctrlPr>
                                <a:rPr lang="en-US" sz="2400" i="1">
                                  <a:latin typeface="Cambria Math" panose="02040503050406030204" pitchFamily="18" charset="0"/>
                                </a:rPr>
                              </m:ctrlPr>
                            </m:sSubPr>
                            <m:e>
                              <m:r>
                                <m:rPr>
                                  <m:sty m:val="p"/>
                                </m:rPr>
                                <a:rPr lang="en-US" sz="2400">
                                  <a:latin typeface="Cambria Math" panose="02040503050406030204" pitchFamily="18" charset="0"/>
                                </a:rPr>
                                <m:t>Λ</m:t>
                              </m:r>
                            </m:e>
                            <m:sub>
                              <m:r>
                                <a:rPr lang="en-US" sz="2400" i="1">
                                  <a:latin typeface="Cambria Math" panose="02040503050406030204" pitchFamily="18" charset="0"/>
                                </a:rPr>
                                <m:t>𝑐</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𝑖</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𝑚</m:t>
                              </m:r>
                            </m:e>
                            <m:sub>
                              <m:r>
                                <a:rPr lang="en-US" sz="2400" i="1">
                                  <a:latin typeface="Cambria Math" panose="02040503050406030204" pitchFamily="18" charset="0"/>
                                </a:rPr>
                                <m:t>𝑝</m:t>
                              </m:r>
                            </m:sub>
                          </m:sSub>
                        </m:den>
                      </m:f>
                      <m:r>
                        <a:rPr lang="en-US" sz="2400" i="1">
                          <a:latin typeface="Cambria Math" panose="02040503050406030204" pitchFamily="18" charset="0"/>
                        </a:rPr>
                        <m:t>⋅</m:t>
                      </m:r>
                      <m:f>
                        <m:fPr>
                          <m:ctrlPr>
                            <a:rPr lang="en-US" sz="2400" i="1" smtClean="0">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1</m:t>
                          </m:r>
                        </m:num>
                        <m:den>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𝛾</m:t>
                              </m:r>
                            </m:e>
                            <m:sup>
                              <m:r>
                                <a:rPr lang="en-US" sz="2400" i="1">
                                  <a:solidFill>
                                    <a:srgbClr val="FF0000"/>
                                  </a:solidFill>
                                  <a:latin typeface="Cambria Math" panose="02040503050406030204" pitchFamily="18" charset="0"/>
                                </a:rPr>
                                <m:t>2</m:t>
                              </m:r>
                            </m:sup>
                          </m:sSup>
                        </m:den>
                      </m:f>
                      <m:r>
                        <a:rPr lang="en-US" sz="2400" i="1">
                          <a:latin typeface="Cambria Math" panose="02040503050406030204" pitchFamily="18" charset="0"/>
                        </a:rPr>
                        <m:t>⋅</m:t>
                      </m:r>
                      <m:sSub>
                        <m:sSubPr>
                          <m:ctrlPr>
                            <a:rPr lang="en-US" sz="2400" b="0" i="1" smtClean="0">
                              <a:solidFill>
                                <a:srgbClr val="0000FF"/>
                              </a:solidFill>
                              <a:latin typeface="Cambria Math" panose="02040503050406030204" pitchFamily="18" charset="0"/>
                            </a:rPr>
                          </m:ctrlPr>
                        </m:sSubPr>
                        <m:e>
                          <m:r>
                            <a:rPr lang="en-US" sz="2400" b="0" i="1" smtClean="0">
                              <a:solidFill>
                                <a:srgbClr val="0000FF"/>
                              </a:solidFill>
                              <a:latin typeface="Cambria Math" panose="02040503050406030204" pitchFamily="18" charset="0"/>
                            </a:rPr>
                            <m:t>𝑁</m:t>
                          </m:r>
                        </m:e>
                        <m:sub>
                          <m:r>
                            <a:rPr lang="en-US" sz="2400" b="0" i="1" smtClean="0">
                              <a:solidFill>
                                <a:srgbClr val="0000FF"/>
                              </a:solidFill>
                              <a:latin typeface="Cambria Math" panose="02040503050406030204" pitchFamily="18" charset="0"/>
                            </a:rPr>
                            <m:t>𝑒</m:t>
                          </m:r>
                        </m:sub>
                      </m:sSub>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smtClean="0">
                                  <a:solidFill>
                                    <a:srgbClr val="0000FF"/>
                                  </a:solidFill>
                                  <a:latin typeface="Cambria Math" panose="02040503050406030204" pitchFamily="18" charset="0"/>
                                </a:rPr>
                              </m:ctrlPr>
                            </m:sSubPr>
                            <m:e>
                              <m:r>
                                <a:rPr lang="en-US" sz="2400" i="1">
                                  <a:solidFill>
                                    <a:srgbClr val="0000FF"/>
                                  </a:solidFill>
                                  <a:latin typeface="Cambria Math" panose="02040503050406030204" pitchFamily="18" charset="0"/>
                                </a:rPr>
                                <m:t>𝐿</m:t>
                              </m:r>
                            </m:e>
                            <m:sub>
                              <m:r>
                                <a:rPr lang="en-US" sz="2400" i="1">
                                  <a:solidFill>
                                    <a:srgbClr val="0000FF"/>
                                  </a:solidFill>
                                  <a:latin typeface="Cambria Math" panose="02040503050406030204" pitchFamily="18" charset="0"/>
                                </a:rPr>
                                <m:t>𝐶𝑆</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𝑟𝑖𝑛𝑔</m:t>
                              </m:r>
                            </m:sub>
                          </m:sSub>
                        </m:den>
                      </m:f>
                      <m:r>
                        <a:rPr lang="en-US" sz="2400" b="0" i="1" smtClean="0">
                          <a:latin typeface="Cambria Math" panose="02040503050406030204" pitchFamily="18" charset="0"/>
                        </a:rPr>
                        <m:t>⋅</m:t>
                      </m:r>
                      <m:f>
                        <m:fPr>
                          <m:ctrlPr>
                            <a:rPr lang="en-US" sz="2400" i="1">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rPr>
                            <m:t>1</m:t>
                          </m:r>
                        </m:num>
                        <m:den>
                          <m:d>
                            <m:dPr>
                              <m:ctrlPr>
                                <a:rPr lang="en-US" sz="2400" i="1">
                                  <a:solidFill>
                                    <a:srgbClr val="00B050"/>
                                  </a:solidFill>
                                  <a:latin typeface="Cambria Math" panose="02040503050406030204" pitchFamily="18" charset="0"/>
                                </a:rPr>
                              </m:ctrlPr>
                            </m:dPr>
                            <m:e>
                              <m:f>
                                <m:fPr>
                                  <m:ctrlPr>
                                    <a:rPr lang="en-US" sz="2400" i="1">
                                      <a:solidFill>
                                        <a:srgbClr val="00B050"/>
                                      </a:solidFill>
                                      <a:latin typeface="Cambria Math" panose="02040503050406030204" pitchFamily="18" charset="0"/>
                                    </a:rPr>
                                  </m:ctrlPr>
                                </m:fPr>
                                <m:num>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𝜀</m:t>
                                      </m:r>
                                    </m:e>
                                    <m:sub>
                                      <m:r>
                                        <a:rPr lang="en-US" sz="2400" i="1">
                                          <a:solidFill>
                                            <a:srgbClr val="00B050"/>
                                          </a:solidFill>
                                          <a:latin typeface="Cambria Math" panose="02040503050406030204" pitchFamily="18" charset="0"/>
                                        </a:rPr>
                                        <m:t>𝑛𝑒</m:t>
                                      </m:r>
                                    </m:sub>
                                  </m:sSub>
                                </m:num>
                                <m:den>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𝛽</m:t>
                                      </m:r>
                                    </m:e>
                                    <m:sub>
                                      <m:r>
                                        <a:rPr lang="en-US" sz="2400" i="1">
                                          <a:solidFill>
                                            <a:srgbClr val="00B050"/>
                                          </a:solidFill>
                                          <a:latin typeface="Cambria Math" panose="02040503050406030204" pitchFamily="18" charset="0"/>
                                        </a:rPr>
                                        <m:t>𝑒</m:t>
                                      </m:r>
                                    </m:sub>
                                  </m:sSub>
                                </m:den>
                              </m:f>
                              <m:r>
                                <a:rPr lang="en-US" sz="2400" i="1">
                                  <a:solidFill>
                                    <a:srgbClr val="00B050"/>
                                  </a:solidFill>
                                  <a:latin typeface="Cambria Math" panose="02040503050406030204" pitchFamily="18" charset="0"/>
                                </a:rPr>
                                <m:t>+</m:t>
                              </m:r>
                              <m:f>
                                <m:fPr>
                                  <m:ctrlPr>
                                    <a:rPr lang="en-US" sz="2400" i="1">
                                      <a:solidFill>
                                        <a:srgbClr val="00B050"/>
                                      </a:solidFill>
                                      <a:latin typeface="Cambria Math" panose="02040503050406030204" pitchFamily="18" charset="0"/>
                                    </a:rPr>
                                  </m:ctrlPr>
                                </m:fPr>
                                <m:num>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𝜀</m:t>
                                      </m:r>
                                    </m:e>
                                    <m:sub>
                                      <m:r>
                                        <a:rPr lang="en-US" sz="2400" i="1">
                                          <a:solidFill>
                                            <a:srgbClr val="00B050"/>
                                          </a:solidFill>
                                          <a:latin typeface="Cambria Math" panose="02040503050406030204" pitchFamily="18" charset="0"/>
                                        </a:rPr>
                                        <m:t>𝑛𝑖</m:t>
                                      </m:r>
                                    </m:sub>
                                  </m:sSub>
                                </m:num>
                                <m:den>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𝛽</m:t>
                                      </m:r>
                                    </m:e>
                                    <m:sub>
                                      <m:r>
                                        <a:rPr lang="en-US" sz="2400" i="1">
                                          <a:solidFill>
                                            <a:srgbClr val="00B050"/>
                                          </a:solidFill>
                                          <a:latin typeface="Cambria Math" panose="02040503050406030204" pitchFamily="18" charset="0"/>
                                        </a:rPr>
                                        <m:t>𝑖</m:t>
                                      </m:r>
                                    </m:sub>
                                  </m:sSub>
                                </m:den>
                              </m:f>
                            </m:e>
                          </m:d>
                          <m:d>
                            <m:dPr>
                              <m:ctrlPr>
                                <a:rPr lang="en-US" sz="2400" i="1">
                                  <a:solidFill>
                                    <a:srgbClr val="00B050"/>
                                  </a:solidFill>
                                  <a:latin typeface="Cambria Math" panose="02040503050406030204" pitchFamily="18" charset="0"/>
                                </a:rPr>
                              </m:ctrlPr>
                            </m:dPr>
                            <m:e>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𝜀</m:t>
                                  </m:r>
                                </m:e>
                                <m:sub>
                                  <m:r>
                                    <a:rPr lang="en-US" sz="2400" i="1">
                                      <a:solidFill>
                                        <a:srgbClr val="00B050"/>
                                      </a:solidFill>
                                      <a:latin typeface="Cambria Math" panose="02040503050406030204" pitchFamily="18" charset="0"/>
                                    </a:rPr>
                                    <m:t>𝑛𝑒</m:t>
                                  </m:r>
                                </m:sub>
                              </m:sSub>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𝛽</m:t>
                                  </m:r>
                                </m:e>
                                <m:sub>
                                  <m:r>
                                    <a:rPr lang="en-US" sz="2400" i="1">
                                      <a:solidFill>
                                        <a:srgbClr val="00B050"/>
                                      </a:solidFill>
                                      <a:latin typeface="Cambria Math" panose="02040503050406030204" pitchFamily="18" charset="0"/>
                                    </a:rPr>
                                    <m:t>𝑒</m:t>
                                  </m:r>
                                </m:sub>
                              </m:sSub>
                              <m:r>
                                <a:rPr lang="en-US" sz="2400" i="1">
                                  <a:solidFill>
                                    <a:srgbClr val="00B050"/>
                                  </a:solidFill>
                                  <a:latin typeface="Cambria Math" panose="02040503050406030204" pitchFamily="18" charset="0"/>
                                </a:rPr>
                                <m:t>+</m:t>
                              </m:r>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𝜀</m:t>
                                  </m:r>
                                </m:e>
                                <m:sub>
                                  <m:r>
                                    <a:rPr lang="en-US" sz="2400" i="1">
                                      <a:solidFill>
                                        <a:srgbClr val="00B050"/>
                                      </a:solidFill>
                                      <a:latin typeface="Cambria Math" panose="02040503050406030204" pitchFamily="18" charset="0"/>
                                    </a:rPr>
                                    <m:t>𝑛𝑖</m:t>
                                  </m:r>
                                </m:sub>
                              </m:sSub>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𝛽</m:t>
                                  </m:r>
                                </m:e>
                                <m:sub>
                                  <m:r>
                                    <a:rPr lang="en-US" sz="2400" i="1">
                                      <a:solidFill>
                                        <a:srgbClr val="00B050"/>
                                      </a:solidFill>
                                      <a:latin typeface="Cambria Math" panose="02040503050406030204" pitchFamily="18" charset="0"/>
                                    </a:rPr>
                                    <m:t>𝑖</m:t>
                                  </m:r>
                                </m:sub>
                              </m:sSub>
                            </m:e>
                          </m:d>
                          <m:rad>
                            <m:radPr>
                              <m:degHide m:val="on"/>
                              <m:ctrlPr>
                                <a:rPr lang="en-US" sz="2400" i="1">
                                  <a:solidFill>
                                    <a:srgbClr val="00B050"/>
                                  </a:solidFill>
                                  <a:latin typeface="Cambria Math" panose="02040503050406030204" pitchFamily="18" charset="0"/>
                                </a:rPr>
                              </m:ctrlPr>
                            </m:radPr>
                            <m:deg/>
                            <m:e>
                              <m:sSubSup>
                                <m:sSubSupPr>
                                  <m:ctrlPr>
                                    <a:rPr lang="en-US" sz="2400" i="1">
                                      <a:solidFill>
                                        <a:srgbClr val="00B050"/>
                                      </a:solidFill>
                                      <a:latin typeface="Cambria Math" panose="02040503050406030204" pitchFamily="18" charset="0"/>
                                    </a:rPr>
                                  </m:ctrlPr>
                                </m:sSubSupPr>
                                <m:e>
                                  <m:r>
                                    <a:rPr lang="en-US" sz="2400" i="1">
                                      <a:solidFill>
                                        <a:srgbClr val="00B050"/>
                                      </a:solidFill>
                                      <a:latin typeface="Cambria Math" panose="02040503050406030204" pitchFamily="18" charset="0"/>
                                    </a:rPr>
                                    <m:t>𝜎</m:t>
                                  </m:r>
                                </m:e>
                                <m:sub>
                                  <m:r>
                                    <a:rPr lang="en-US" sz="2400" i="1">
                                      <a:solidFill>
                                        <a:srgbClr val="00B050"/>
                                      </a:solidFill>
                                      <a:latin typeface="Cambria Math" panose="02040503050406030204" pitchFamily="18" charset="0"/>
                                    </a:rPr>
                                    <m:t>𝛿</m:t>
                                  </m:r>
                                  <m:r>
                                    <a:rPr lang="en-US" sz="2400" i="1">
                                      <a:solidFill>
                                        <a:srgbClr val="00B050"/>
                                      </a:solidFill>
                                      <a:latin typeface="Cambria Math" panose="02040503050406030204" pitchFamily="18" charset="0"/>
                                    </a:rPr>
                                    <m:t>𝑒</m:t>
                                  </m:r>
                                </m:sub>
                                <m:sup>
                                  <m:r>
                                    <a:rPr lang="en-US" sz="2400" i="1">
                                      <a:solidFill>
                                        <a:srgbClr val="00B050"/>
                                      </a:solidFill>
                                      <a:latin typeface="Cambria Math" panose="02040503050406030204" pitchFamily="18" charset="0"/>
                                    </a:rPr>
                                    <m:t>2</m:t>
                                  </m:r>
                                </m:sup>
                              </m:sSubSup>
                              <m:r>
                                <a:rPr lang="en-US" sz="2400" i="1">
                                  <a:solidFill>
                                    <a:srgbClr val="00B050"/>
                                  </a:solidFill>
                                  <a:latin typeface="Cambria Math" panose="02040503050406030204" pitchFamily="18" charset="0"/>
                                </a:rPr>
                                <m:t>+</m:t>
                              </m:r>
                              <m:sSubSup>
                                <m:sSubSupPr>
                                  <m:ctrlPr>
                                    <a:rPr lang="en-US" sz="2400" i="1">
                                      <a:solidFill>
                                        <a:srgbClr val="00B050"/>
                                      </a:solidFill>
                                      <a:latin typeface="Cambria Math" panose="02040503050406030204" pitchFamily="18" charset="0"/>
                                    </a:rPr>
                                  </m:ctrlPr>
                                </m:sSubSupPr>
                                <m:e>
                                  <m:r>
                                    <a:rPr lang="en-US" sz="2400" i="1">
                                      <a:solidFill>
                                        <a:srgbClr val="00B050"/>
                                      </a:solidFill>
                                      <a:latin typeface="Cambria Math" panose="02040503050406030204" pitchFamily="18" charset="0"/>
                                    </a:rPr>
                                    <m:t>𝜎</m:t>
                                  </m:r>
                                </m:e>
                                <m:sub>
                                  <m:r>
                                    <a:rPr lang="en-US" sz="2400" i="1">
                                      <a:solidFill>
                                        <a:srgbClr val="00B050"/>
                                      </a:solidFill>
                                      <a:latin typeface="Cambria Math" panose="02040503050406030204" pitchFamily="18" charset="0"/>
                                    </a:rPr>
                                    <m:t>𝛿</m:t>
                                  </m:r>
                                  <m:r>
                                    <a:rPr lang="en-US" sz="2400" i="1">
                                      <a:solidFill>
                                        <a:srgbClr val="00B050"/>
                                      </a:solidFill>
                                      <a:latin typeface="Cambria Math" panose="02040503050406030204" pitchFamily="18" charset="0"/>
                                    </a:rPr>
                                    <m:t>𝑖</m:t>
                                  </m:r>
                                </m:sub>
                                <m:sup>
                                  <m:r>
                                    <a:rPr lang="en-US" sz="2400" i="1">
                                      <a:solidFill>
                                        <a:srgbClr val="00B050"/>
                                      </a:solidFill>
                                      <a:latin typeface="Cambria Math" panose="02040503050406030204" pitchFamily="18" charset="0"/>
                                    </a:rPr>
                                    <m:t>2</m:t>
                                  </m:r>
                                </m:sup>
                              </m:sSubSup>
                            </m:e>
                          </m:rad>
                          <m:rad>
                            <m:radPr>
                              <m:degHide m:val="on"/>
                              <m:ctrlPr>
                                <a:rPr lang="en-US" sz="2400" i="1">
                                  <a:solidFill>
                                    <a:srgbClr val="00B050"/>
                                  </a:solidFill>
                                  <a:latin typeface="Cambria Math" panose="02040503050406030204" pitchFamily="18" charset="0"/>
                                </a:rPr>
                              </m:ctrlPr>
                            </m:radPr>
                            <m:deg/>
                            <m:e>
                              <m:sSubSup>
                                <m:sSubSupPr>
                                  <m:ctrlPr>
                                    <a:rPr lang="en-US" sz="2400" i="1">
                                      <a:solidFill>
                                        <a:srgbClr val="00B050"/>
                                      </a:solidFill>
                                      <a:latin typeface="Cambria Math" panose="02040503050406030204" pitchFamily="18" charset="0"/>
                                    </a:rPr>
                                  </m:ctrlPr>
                                </m:sSubSupPr>
                                <m:e>
                                  <m:r>
                                    <a:rPr lang="en-US" sz="2400" i="1">
                                      <a:solidFill>
                                        <a:srgbClr val="00B050"/>
                                      </a:solidFill>
                                      <a:latin typeface="Cambria Math" panose="02040503050406030204" pitchFamily="18" charset="0"/>
                                    </a:rPr>
                                    <m:t>𝜎</m:t>
                                  </m:r>
                                </m:e>
                                <m:sub>
                                  <m:r>
                                    <a:rPr lang="en-US" sz="2400" i="1">
                                      <a:solidFill>
                                        <a:srgbClr val="00B050"/>
                                      </a:solidFill>
                                      <a:latin typeface="Cambria Math" panose="02040503050406030204" pitchFamily="18" charset="0"/>
                                    </a:rPr>
                                    <m:t>𝑧𝑒</m:t>
                                  </m:r>
                                </m:sub>
                                <m:sup>
                                  <m:r>
                                    <a:rPr lang="en-US" sz="2400" i="1">
                                      <a:solidFill>
                                        <a:srgbClr val="00B050"/>
                                      </a:solidFill>
                                      <a:latin typeface="Cambria Math" panose="02040503050406030204" pitchFamily="18" charset="0"/>
                                    </a:rPr>
                                    <m:t>2</m:t>
                                  </m:r>
                                </m:sup>
                              </m:sSubSup>
                              <m:r>
                                <a:rPr lang="en-US" sz="2400" i="1">
                                  <a:solidFill>
                                    <a:srgbClr val="00B050"/>
                                  </a:solidFill>
                                  <a:latin typeface="Cambria Math" panose="02040503050406030204" pitchFamily="18" charset="0"/>
                                </a:rPr>
                                <m:t>+</m:t>
                              </m:r>
                              <m:sSubSup>
                                <m:sSubSupPr>
                                  <m:ctrlPr>
                                    <a:rPr lang="en-US" sz="2400" i="1">
                                      <a:solidFill>
                                        <a:srgbClr val="00B050"/>
                                      </a:solidFill>
                                      <a:latin typeface="Cambria Math" panose="02040503050406030204" pitchFamily="18" charset="0"/>
                                    </a:rPr>
                                  </m:ctrlPr>
                                </m:sSubSupPr>
                                <m:e>
                                  <m:r>
                                    <a:rPr lang="en-US" sz="2400" i="1">
                                      <a:solidFill>
                                        <a:srgbClr val="00B050"/>
                                      </a:solidFill>
                                      <a:latin typeface="Cambria Math" panose="02040503050406030204" pitchFamily="18" charset="0"/>
                                    </a:rPr>
                                    <m:t>𝜎</m:t>
                                  </m:r>
                                </m:e>
                                <m:sub>
                                  <m:r>
                                    <a:rPr lang="en-US" sz="2400" i="1">
                                      <a:solidFill>
                                        <a:srgbClr val="00B050"/>
                                      </a:solidFill>
                                      <a:latin typeface="Cambria Math" panose="02040503050406030204" pitchFamily="18" charset="0"/>
                                    </a:rPr>
                                    <m:t>𝑧𝑖</m:t>
                                  </m:r>
                                </m:sub>
                                <m:sup>
                                  <m:r>
                                    <a:rPr lang="en-US" sz="2400" i="1">
                                      <a:solidFill>
                                        <a:srgbClr val="00B050"/>
                                      </a:solidFill>
                                      <a:latin typeface="Cambria Math" panose="02040503050406030204" pitchFamily="18" charset="0"/>
                                    </a:rPr>
                                    <m:t>2</m:t>
                                  </m:r>
                                </m:sup>
                              </m:sSubSup>
                            </m:e>
                          </m:rad>
                        </m:den>
                      </m:f>
                    </m:oMath>
                  </m:oMathPara>
                </a14:m>
                <a:endParaRPr lang="en-US" sz="2400" dirty="0"/>
              </a:p>
            </p:txBody>
          </p:sp>
        </mc:Choice>
        <mc:Fallback xmlns="">
          <p:sp>
            <p:nvSpPr>
              <p:cNvPr id="6" name="TextBox 5">
                <a:extLst>
                  <a:ext uri="{FF2B5EF4-FFF2-40B4-BE49-F238E27FC236}">
                    <a16:creationId xmlns:a16="http://schemas.microsoft.com/office/drawing/2014/main" id="{EC4149EF-D41B-2F0D-7678-277D4BDAE843}"/>
                  </a:ext>
                </a:extLst>
              </p:cNvPr>
              <p:cNvSpPr txBox="1">
                <a:spLocks noRot="1" noChangeAspect="1" noMove="1" noResize="1" noEditPoints="1" noAdjustHandles="1" noChangeArrowheads="1" noChangeShapeType="1" noTextEdit="1"/>
              </p:cNvSpPr>
              <p:nvPr/>
            </p:nvSpPr>
            <p:spPr>
              <a:xfrm>
                <a:off x="650015" y="1234925"/>
                <a:ext cx="10722038" cy="1200457"/>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D5FF5499-D4C6-EA30-1A9A-C33FAE972FFA}"/>
                  </a:ext>
                </a:extLst>
              </p:cNvPr>
              <p:cNvSpPr txBox="1">
                <a:spLocks/>
              </p:cNvSpPr>
              <p:nvPr/>
            </p:nvSpPr>
            <p:spPr>
              <a:xfrm>
                <a:off x="309517" y="2827100"/>
                <a:ext cx="11711697" cy="3338202"/>
              </a:xfrm>
              <a:prstGeom prst="rect">
                <a:avLst/>
              </a:prstGeom>
              <a:ln>
                <a:no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Cooling rate drops quadratically with </a:t>
                </a:r>
                <a:r>
                  <a:rPr lang="en-US" sz="2000" dirty="0">
                    <a:solidFill>
                      <a:srgbClr val="FF0000"/>
                    </a:solidFill>
                  </a:rPr>
                  <a:t>energy </a:t>
                </a:r>
                <a:r>
                  <a:rPr lang="en-US" sz="2000" dirty="0"/>
                  <a:t>but</a:t>
                </a:r>
                <a:r>
                  <a:rPr lang="en-US" sz="2000" dirty="0">
                    <a:solidFill>
                      <a:srgbClr val="FF0000"/>
                    </a:solidFill>
                  </a:rPr>
                  <a:t> </a:t>
                </a:r>
                <a:r>
                  <a:rPr lang="en-US" sz="2000" dirty="0"/>
                  <a:t>grows linearly with</a:t>
                </a:r>
                <a:r>
                  <a:rPr lang="en-US" sz="2000" dirty="0">
                    <a:solidFill>
                      <a:srgbClr val="0000FF"/>
                    </a:solidFill>
                  </a:rPr>
                  <a:t> number of electrons </a:t>
                </a:r>
                <a:r>
                  <a:rPr lang="en-US" sz="2000" dirty="0"/>
                  <a:t>and</a:t>
                </a:r>
                <a:r>
                  <a:rPr lang="en-US" sz="2000" dirty="0">
                    <a:solidFill>
                      <a:srgbClr val="0000FF"/>
                    </a:solidFill>
                  </a:rPr>
                  <a:t> length of the cooling section. Precooling helps </a:t>
                </a:r>
                <a:r>
                  <a:rPr lang="en-US" sz="2000" dirty="0"/>
                  <a:t>(</a:t>
                </a:r>
                <a:r>
                  <a:rPr lang="en-US" sz="2000" dirty="0">
                    <a:solidFill>
                      <a:srgbClr val="00B050"/>
                    </a:solidFill>
                  </a:rPr>
                  <a:t>smaller ion emittances</a:t>
                </a:r>
                <a:r>
                  <a:rPr lang="en-US" sz="2000" dirty="0"/>
                  <a:t>), so do </a:t>
                </a:r>
                <a:r>
                  <a:rPr lang="en-US" sz="2000" dirty="0">
                    <a:solidFill>
                      <a:srgbClr val="00B050"/>
                    </a:solidFill>
                  </a:rPr>
                  <a:t>small e-bunch emittances</a:t>
                </a:r>
                <a:r>
                  <a:rPr lang="en-US" sz="2000" dirty="0"/>
                  <a:t>. Yet, we don’t want to make e-emittances much smaller than p-emittances:</a:t>
                </a:r>
              </a:p>
              <a:p>
                <a:pPr lvl="1"/>
                <a:r>
                  <a:rPr lang="en-US" sz="2000" dirty="0"/>
                  <a:t>The gains in cooling rate become small when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𝜀</m:t>
                        </m:r>
                      </m:e>
                      <m:sub>
                        <m:r>
                          <a:rPr lang="en-US" sz="2000" i="1" smtClean="0">
                            <a:latin typeface="Cambria Math" panose="02040503050406030204" pitchFamily="18" charset="0"/>
                          </a:rPr>
                          <m:t>𝑒</m:t>
                        </m:r>
                      </m:sub>
                    </m:sSub>
                    <m:r>
                      <a:rPr lang="en-US" sz="2000" i="1" smtClean="0">
                        <a:latin typeface="Cambria Math" panose="02040503050406030204" pitchFamily="18" charset="0"/>
                      </a:rPr>
                      <m:t>≪</m:t>
                    </m:r>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𝜀</m:t>
                        </m:r>
                      </m:e>
                      <m:sub>
                        <m:r>
                          <a:rPr lang="en-US" sz="2000" i="1" smtClean="0">
                            <a:latin typeface="Cambria Math" panose="02040503050406030204" pitchFamily="18" charset="0"/>
                          </a:rPr>
                          <m:t>𝑖</m:t>
                        </m:r>
                      </m:sub>
                    </m:sSub>
                  </m:oMath>
                </a14:m>
                <a:endParaRPr lang="en-US" sz="2000" dirty="0"/>
              </a:p>
              <a:p>
                <a:pPr lvl="1"/>
                <a:r>
                  <a:rPr lang="en-US" sz="2000" dirty="0"/>
                  <a:t> </a:t>
                </a:r>
                <a14:m>
                  <m:oMath xmlns:m="http://schemas.openxmlformats.org/officeDocument/2006/math">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𝜀</m:t>
                        </m:r>
                      </m:e>
                      <m:sub>
                        <m:r>
                          <a:rPr lang="en-US" sz="2000" i="1" smtClean="0">
                            <a:latin typeface="Cambria Math" panose="02040503050406030204" pitchFamily="18" charset="0"/>
                          </a:rPr>
                          <m:t>𝑒</m:t>
                        </m:r>
                      </m:sub>
                    </m:sSub>
                    <m:r>
                      <a:rPr lang="en-US" sz="2000" i="1" smtClean="0">
                        <a:latin typeface="Cambria Math" panose="02040503050406030204" pitchFamily="18" charset="0"/>
                      </a:rPr>
                      <m:t>≪</m:t>
                    </m:r>
                    <m:sSub>
                      <m:sSubPr>
                        <m:ctrlPr>
                          <a:rPr lang="en-US" sz="2000" i="1" smtClean="0">
                            <a:latin typeface="Cambria Math" panose="02040503050406030204" pitchFamily="18" charset="0"/>
                          </a:rPr>
                        </m:ctrlPr>
                      </m:sSubPr>
                      <m:e>
                        <m:r>
                          <a:rPr lang="en-US" sz="2000" i="1" smtClean="0">
                            <a:latin typeface="Cambria Math" panose="02040503050406030204" pitchFamily="18" charset="0"/>
                          </a:rPr>
                          <m:t>𝜀</m:t>
                        </m:r>
                      </m:e>
                      <m:sub>
                        <m:r>
                          <a:rPr lang="en-US" sz="2000" i="1" smtClean="0">
                            <a:latin typeface="Cambria Math" panose="02040503050406030204" pitchFamily="18" charset="0"/>
                          </a:rPr>
                          <m:t>𝑖</m:t>
                        </m:r>
                      </m:sub>
                    </m:sSub>
                    <m:r>
                      <a:rPr lang="en-US" sz="2000" i="1" smtClean="0">
                        <a:latin typeface="Cambria Math" panose="02040503050406030204" pitchFamily="18" charset="0"/>
                      </a:rPr>
                      <m:t>   →</m:t>
                    </m:r>
                  </m:oMath>
                </a14:m>
                <a:r>
                  <a:rPr lang="en-US" sz="2000" dirty="0"/>
                  <a:t>    core overcooling (bad for collider)</a:t>
                </a:r>
              </a:p>
              <a:p>
                <a:endParaRPr lang="en-US" sz="2000" dirty="0"/>
              </a:p>
              <a:p>
                <a:r>
                  <a:rPr lang="en-US" sz="2000" dirty="0"/>
                  <a:t>With available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𝐿</m:t>
                        </m:r>
                      </m:e>
                      <m:sub>
                        <m:r>
                          <a:rPr lang="en-US" sz="2000" b="0" i="1" smtClean="0">
                            <a:latin typeface="Cambria Math" panose="02040503050406030204" pitchFamily="18" charset="0"/>
                          </a:rPr>
                          <m:t>𝐶𝑆</m:t>
                        </m:r>
                      </m:sub>
                    </m:sSub>
                    <m:r>
                      <a:rPr lang="en-US" sz="2000" b="0" i="1" smtClean="0">
                        <a:latin typeface="Cambria Math" panose="02040503050406030204" pitchFamily="18" charset="0"/>
                      </a:rPr>
                      <m:t>=170</m:t>
                    </m:r>
                  </m:oMath>
                </a14:m>
                <a:r>
                  <a:rPr lang="en-US" sz="2000" dirty="0"/>
                  <a:t> m and the required cooling time of </a:t>
                </a:r>
                <a14:m>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b="0" i="1">
                            <a:solidFill>
                              <a:schemeClr val="tx1"/>
                            </a:solidFill>
                            <a:latin typeface="Cambria Math" panose="02040503050406030204" pitchFamily="18" charset="0"/>
                          </a:rPr>
                          <m:t>𝜏</m:t>
                        </m:r>
                      </m:e>
                      <m:sub>
                        <m:r>
                          <a:rPr lang="en-US" sz="2000" b="0" i="1">
                            <a:solidFill>
                              <a:schemeClr val="tx1"/>
                            </a:solidFill>
                            <a:latin typeface="Cambria Math" panose="02040503050406030204" pitchFamily="18" charset="0"/>
                          </a:rPr>
                          <m:t>𝑐𝑜𝑜𝑙</m:t>
                        </m:r>
                        <m:r>
                          <a:rPr lang="en-US" sz="2000" b="0" i="1">
                            <a:solidFill>
                              <a:schemeClr val="tx1"/>
                            </a:solidFill>
                            <a:latin typeface="Cambria Math" panose="02040503050406030204" pitchFamily="18" charset="0"/>
                          </a:rPr>
                          <m:t>(</m:t>
                        </m:r>
                        <m:r>
                          <a:rPr lang="en-US" sz="2000" b="0" i="1">
                            <a:solidFill>
                              <a:schemeClr val="tx1"/>
                            </a:solidFill>
                            <a:latin typeface="Cambria Math" panose="02040503050406030204" pitchFamily="18" charset="0"/>
                          </a:rPr>
                          <m:t>𝑥</m:t>
                        </m:r>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𝑦</m:t>
                        </m:r>
                        <m:r>
                          <a:rPr lang="en-US" sz="2000" b="0" i="1">
                            <a:solidFill>
                              <a:schemeClr val="tx1"/>
                            </a:solidFill>
                            <a:latin typeface="Cambria Math" panose="02040503050406030204" pitchFamily="18" charset="0"/>
                          </a:rPr>
                          <m:t>)</m:t>
                        </m:r>
                      </m:sub>
                    </m:sSub>
                    <m:r>
                      <a:rPr lang="en-US" sz="2000" b="0" i="1" smtClean="0">
                        <a:solidFill>
                          <a:schemeClr val="tx1"/>
                        </a:solidFill>
                        <a:latin typeface="Cambria Math" panose="02040503050406030204" pitchFamily="18" charset="0"/>
                      </a:rPr>
                      <m:t>=</m:t>
                    </m:r>
                    <m:r>
                      <a:rPr lang="en-US" sz="2000" b="0" i="1">
                        <a:solidFill>
                          <a:schemeClr val="tx1"/>
                        </a:solidFill>
                        <a:latin typeface="Cambria Math" panose="02040503050406030204" pitchFamily="18" charset="0"/>
                      </a:rPr>
                      <m:t>2</m:t>
                    </m:r>
                    <m:r>
                      <a:rPr lang="en-US" sz="2000" b="0" i="1" smtClean="0">
                        <a:solidFill>
                          <a:schemeClr val="tx1"/>
                        </a:solidFill>
                        <a:latin typeface="Cambria Math" panose="02040503050406030204" pitchFamily="18" charset="0"/>
                      </a:rPr>
                      <m:t>, 3</m:t>
                    </m:r>
                  </m:oMath>
                </a14:m>
                <a:r>
                  <a:rPr lang="en-US" sz="2000" dirty="0">
                    <a:solidFill>
                      <a:schemeClr val="tx1"/>
                    </a:solidFill>
                  </a:rPr>
                  <a:t> h, we need to have from hundreds of mA to a few A average e-current in the </a:t>
                </a:r>
                <a:r>
                  <a:rPr lang="en-US" sz="2000" dirty="0"/>
                  <a:t>cooling section.  </a:t>
                </a:r>
              </a:p>
              <a:p>
                <a:r>
                  <a:rPr lang="en-US" sz="2000" b="1" dirty="0">
                    <a:solidFill>
                      <a:srgbClr val="0000FF"/>
                    </a:solidFill>
                  </a:rPr>
                  <a:t>One needs to reutilize the same e-beam on several passes through the CS</a:t>
                </a:r>
              </a:p>
            </p:txBody>
          </p:sp>
        </mc:Choice>
        <mc:Fallback xmlns="">
          <p:sp>
            <p:nvSpPr>
              <p:cNvPr id="4" name="Content Placeholder 2">
                <a:extLst>
                  <a:ext uri="{FF2B5EF4-FFF2-40B4-BE49-F238E27FC236}">
                    <a16:creationId xmlns:a16="http://schemas.microsoft.com/office/drawing/2014/main" id="{D5FF5499-D4C6-EA30-1A9A-C33FAE972FFA}"/>
                  </a:ext>
                </a:extLst>
              </p:cNvPr>
              <p:cNvSpPr txBox="1">
                <a:spLocks noRot="1" noChangeAspect="1" noMove="1" noResize="1" noEditPoints="1" noAdjustHandles="1" noChangeArrowheads="1" noChangeShapeType="1" noTextEdit="1"/>
              </p:cNvSpPr>
              <p:nvPr/>
            </p:nvSpPr>
            <p:spPr>
              <a:xfrm>
                <a:off x="309517" y="2827100"/>
                <a:ext cx="11711697" cy="3338202"/>
              </a:xfrm>
              <a:prstGeom prst="rect">
                <a:avLst/>
              </a:prstGeom>
              <a:blipFill>
                <a:blip r:embed="rId3"/>
                <a:stretch>
                  <a:fillRect l="-469" t="-1828" r="-156"/>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1569647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EB25C-B600-EED9-E232-6EAA23DE8445}"/>
              </a:ext>
            </a:extLst>
          </p:cNvPr>
          <p:cNvSpPr>
            <a:spLocks noGrp="1"/>
          </p:cNvSpPr>
          <p:nvPr>
            <p:ph type="title"/>
          </p:nvPr>
        </p:nvSpPr>
        <p:spPr>
          <a:xfrm>
            <a:off x="425725" y="173494"/>
            <a:ext cx="6288710" cy="599549"/>
          </a:xfrm>
        </p:spPr>
        <p:txBody>
          <a:bodyPr>
            <a:noAutofit/>
          </a:bodyPr>
          <a:lstStyle/>
          <a:p>
            <a:r>
              <a:rPr lang="en-US" sz="3200" dirty="0"/>
              <a:t>Ring Electron Cooler idea</a:t>
            </a:r>
          </a:p>
        </p:txBody>
      </p:sp>
      <p:sp>
        <p:nvSpPr>
          <p:cNvPr id="3" name="Slide Number Placeholder 2">
            <a:extLst>
              <a:ext uri="{FF2B5EF4-FFF2-40B4-BE49-F238E27FC236}">
                <a16:creationId xmlns:a16="http://schemas.microsoft.com/office/drawing/2014/main" id="{C23ED88F-BB7F-D97C-CEB6-D1439CF09F64}"/>
              </a:ext>
            </a:extLst>
          </p:cNvPr>
          <p:cNvSpPr>
            <a:spLocks noGrp="1"/>
          </p:cNvSpPr>
          <p:nvPr>
            <p:ph type="sldNum" sz="quarter" idx="4"/>
          </p:nvPr>
        </p:nvSpPr>
        <p:spPr/>
        <p:txBody>
          <a:bodyPr/>
          <a:lstStyle/>
          <a:p>
            <a:fld id="{933A556B-7C63-244D-9B7C-B0EA8042B330}" type="slidenum">
              <a:rPr lang="en-US" smtClean="0"/>
              <a:pPr/>
              <a:t>5</a:t>
            </a:fld>
            <a:endParaRPr lang="en-US" sz="1000" dirty="0"/>
          </a:p>
        </p:txBody>
      </p:sp>
      <p:sp>
        <p:nvSpPr>
          <p:cNvPr id="9" name="TextBox 8">
            <a:extLst>
              <a:ext uri="{FF2B5EF4-FFF2-40B4-BE49-F238E27FC236}">
                <a16:creationId xmlns:a16="http://schemas.microsoft.com/office/drawing/2014/main" id="{CF6A07C1-FCF1-AE31-7A80-EE5E06266D7E}"/>
              </a:ext>
            </a:extLst>
          </p:cNvPr>
          <p:cNvSpPr txBox="1"/>
          <p:nvPr/>
        </p:nvSpPr>
        <p:spPr>
          <a:xfrm>
            <a:off x="901148" y="1278592"/>
            <a:ext cx="10884452" cy="4462760"/>
          </a:xfrm>
          <a:prstGeom prst="rect">
            <a:avLst/>
          </a:prstGeom>
          <a:solidFill>
            <a:schemeClr val="bg1"/>
          </a:solidFill>
        </p:spPr>
        <p:txBody>
          <a:bodyPr wrap="square" rtlCol="0">
            <a:spAutoFit/>
          </a:bodyPr>
          <a:lstStyle/>
          <a:p>
            <a:pPr marL="285750" indent="-285750">
              <a:spcAft>
                <a:spcPts val="600"/>
              </a:spcAft>
              <a:buFont typeface="Arial" panose="020B0604020202020204" pitchFamily="34" charset="0"/>
              <a:buChar char="•"/>
            </a:pPr>
            <a:r>
              <a:rPr lang="en-US" sz="2400" dirty="0"/>
              <a:t>Keeping electrons in the electron storage ring for many turns helps to relax requirements to an average current from an injector</a:t>
            </a:r>
          </a:p>
          <a:p>
            <a:pPr marL="285750" indent="-285750">
              <a:spcAft>
                <a:spcPts val="600"/>
              </a:spcAft>
              <a:buFont typeface="Arial" panose="020B0604020202020204" pitchFamily="34" charset="0"/>
              <a:buChar char="•"/>
            </a:pPr>
            <a:r>
              <a:rPr lang="en-US" sz="2400" dirty="0"/>
              <a:t>As stored electrons are cooling hadrons, the hadrons are heating-up the electron bunches. The electrons’ emittance will also be increased due to the IBS and other collective effects </a:t>
            </a:r>
          </a:p>
          <a:p>
            <a:pPr marL="285750" indent="-285750">
              <a:spcAft>
                <a:spcPts val="600"/>
              </a:spcAft>
              <a:buFont typeface="Arial" panose="020B0604020202020204" pitchFamily="34" charset="0"/>
              <a:buChar char="•"/>
            </a:pPr>
            <a:r>
              <a:rPr lang="en-US" sz="2400" dirty="0"/>
              <a:t>Electrons’ emittance is kept constant with a help from damping wigglers</a:t>
            </a:r>
          </a:p>
          <a:p>
            <a:pPr marL="285750" indent="-285750">
              <a:spcAft>
                <a:spcPts val="600"/>
              </a:spcAft>
              <a:buFont typeface="Arial" panose="020B0604020202020204" pitchFamily="34" charset="0"/>
              <a:buChar char="•"/>
            </a:pPr>
            <a:r>
              <a:rPr lang="en-US" sz="2400" dirty="0">
                <a:solidFill>
                  <a:srgbClr val="0000FF"/>
                </a:solidFill>
              </a:rPr>
              <a:t>Our approach to the Ring Electron Cooler is the RF-based, non-magnetized  cooling. </a:t>
            </a:r>
          </a:p>
          <a:p>
            <a:pPr marL="285750" indent="-285750">
              <a:spcAft>
                <a:spcPts val="600"/>
              </a:spcAft>
              <a:buFont typeface="Arial" panose="020B0604020202020204" pitchFamily="34" charset="0"/>
              <a:buChar char="•"/>
            </a:pPr>
            <a:r>
              <a:rPr lang="en-US" sz="2400" dirty="0"/>
              <a:t>Non-magnetized, RF-based electron cooling was successfully employed in Low Energy RHIC Electron Cooler (LEReC), which provided cooling of gold ions (and substantially increased luminosity) during 2020-2021 RHIC run. </a:t>
            </a:r>
          </a:p>
        </p:txBody>
      </p:sp>
    </p:spTree>
    <p:extLst>
      <p:ext uri="{BB962C8B-B14F-4D97-AF65-F5344CB8AC3E}">
        <p14:creationId xmlns:p14="http://schemas.microsoft.com/office/powerpoint/2010/main" val="2914355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F7E7AD-1844-6F83-0CD6-A9C7799CF0D7}"/>
              </a:ext>
            </a:extLst>
          </p:cNvPr>
          <p:cNvSpPr>
            <a:spLocks noGrp="1"/>
          </p:cNvSpPr>
          <p:nvPr>
            <p:ph type="sldNum" sz="quarter" idx="4"/>
          </p:nvPr>
        </p:nvSpPr>
        <p:spPr/>
        <p:txBody>
          <a:bodyPr/>
          <a:lstStyle/>
          <a:p>
            <a:fld id="{933A556B-7C63-244D-9B7C-B0EA8042B330}" type="slidenum">
              <a:rPr lang="en-US" smtClean="0"/>
              <a:pPr/>
              <a:t>6</a:t>
            </a:fld>
            <a:endParaRPr lang="en-US" sz="1000" dirty="0"/>
          </a:p>
        </p:txBody>
      </p:sp>
      <p:pic>
        <p:nvPicPr>
          <p:cNvPr id="6" name="Picture 5" descr="Chart, line chart&#10;&#10;Description automatically generated">
            <a:extLst>
              <a:ext uri="{FF2B5EF4-FFF2-40B4-BE49-F238E27FC236}">
                <a16:creationId xmlns:a16="http://schemas.microsoft.com/office/drawing/2014/main" id="{4783BD00-2566-001F-B37D-2CD42CA5D65B}"/>
              </a:ext>
            </a:extLst>
          </p:cNvPr>
          <p:cNvPicPr>
            <a:picLocks noChangeAspect="1"/>
          </p:cNvPicPr>
          <p:nvPr/>
        </p:nvPicPr>
        <p:blipFill>
          <a:blip r:embed="rId2"/>
          <a:stretch>
            <a:fillRect/>
          </a:stretch>
        </p:blipFill>
        <p:spPr>
          <a:xfrm>
            <a:off x="261534" y="18548"/>
            <a:ext cx="9662667" cy="6811744"/>
          </a:xfrm>
          <a:prstGeom prst="rect">
            <a:avLst/>
          </a:prstGeom>
        </p:spPr>
      </p:pic>
      <p:sp>
        <p:nvSpPr>
          <p:cNvPr id="2" name="Title 1">
            <a:extLst>
              <a:ext uri="{FF2B5EF4-FFF2-40B4-BE49-F238E27FC236}">
                <a16:creationId xmlns:a16="http://schemas.microsoft.com/office/drawing/2014/main" id="{03775E8B-CF10-AE07-1E54-59B500744612}"/>
              </a:ext>
            </a:extLst>
          </p:cNvPr>
          <p:cNvSpPr>
            <a:spLocks noGrp="1"/>
          </p:cNvSpPr>
          <p:nvPr>
            <p:ph type="title"/>
          </p:nvPr>
        </p:nvSpPr>
        <p:spPr>
          <a:xfrm>
            <a:off x="355257" y="67005"/>
            <a:ext cx="11049000" cy="856022"/>
          </a:xfrm>
        </p:spPr>
        <p:txBody>
          <a:bodyPr>
            <a:normAutofit/>
          </a:bodyPr>
          <a:lstStyle/>
          <a:p>
            <a:r>
              <a:rPr lang="en-US" sz="3200" dirty="0"/>
              <a:t>REC layout and lattice</a:t>
            </a:r>
          </a:p>
        </p:txBody>
      </p:sp>
      <p:sp>
        <p:nvSpPr>
          <p:cNvPr id="9" name="TextBox 8">
            <a:extLst>
              <a:ext uri="{FF2B5EF4-FFF2-40B4-BE49-F238E27FC236}">
                <a16:creationId xmlns:a16="http://schemas.microsoft.com/office/drawing/2014/main" id="{84ABFE69-42B8-B958-FA87-8C5C1474A92A}"/>
              </a:ext>
            </a:extLst>
          </p:cNvPr>
          <p:cNvSpPr txBox="1"/>
          <p:nvPr/>
        </p:nvSpPr>
        <p:spPr>
          <a:xfrm>
            <a:off x="9117348" y="860360"/>
            <a:ext cx="2877519"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a:t>170 m long cooling section (layout is compatible with EIC LEC)</a:t>
            </a:r>
          </a:p>
          <a:p>
            <a:pPr marL="285750" indent="-285750">
              <a:buFont typeface="Arial" panose="020B0604020202020204" pitchFamily="34" charset="0"/>
              <a:buChar char="•"/>
            </a:pPr>
            <a:r>
              <a:rPr lang="en-US" sz="2000" dirty="0"/>
              <a:t>Ring circumference 426 m</a:t>
            </a:r>
          </a:p>
          <a:p>
            <a:pPr marL="285750" indent="-285750">
              <a:buFont typeface="Arial" panose="020B0604020202020204" pitchFamily="34" charset="0"/>
              <a:buChar char="•"/>
            </a:pPr>
            <a:r>
              <a:rPr lang="en-US" sz="2000" dirty="0"/>
              <a:t>140 e-bunches in the ring, each e-bunch makes 9 turns per 1 turn of hadrons in HSR</a:t>
            </a:r>
          </a:p>
          <a:p>
            <a:pPr marL="285750" indent="-285750">
              <a:buFont typeface="Arial" panose="020B0604020202020204" pitchFamily="34" charset="0"/>
              <a:buChar char="•"/>
            </a:pPr>
            <a:r>
              <a:rPr lang="en-US" sz="2000" dirty="0"/>
              <a:t>Electrons are cooled by radiation damping in a wiggler section (18  damping wigglers, each wiggler 4.2 m long) </a:t>
            </a:r>
          </a:p>
        </p:txBody>
      </p:sp>
      <p:sp>
        <p:nvSpPr>
          <p:cNvPr id="4" name="TextBox 3">
            <a:extLst>
              <a:ext uri="{FF2B5EF4-FFF2-40B4-BE49-F238E27FC236}">
                <a16:creationId xmlns:a16="http://schemas.microsoft.com/office/drawing/2014/main" id="{B43A3129-6BD8-4B35-8A17-72D0EB21A4F5}"/>
              </a:ext>
            </a:extLst>
          </p:cNvPr>
          <p:cNvSpPr txBox="1"/>
          <p:nvPr/>
        </p:nvSpPr>
        <p:spPr>
          <a:xfrm>
            <a:off x="4407267" y="763219"/>
            <a:ext cx="1617751" cy="338554"/>
          </a:xfrm>
          <a:prstGeom prst="rect">
            <a:avLst/>
          </a:prstGeom>
          <a:noFill/>
        </p:spPr>
        <p:txBody>
          <a:bodyPr wrap="none" rtlCol="0">
            <a:spAutoFit/>
          </a:bodyPr>
          <a:lstStyle/>
          <a:p>
            <a:r>
              <a:rPr lang="en-US" sz="1600" dirty="0"/>
              <a:t>Cooling Section</a:t>
            </a:r>
          </a:p>
        </p:txBody>
      </p:sp>
      <p:sp>
        <p:nvSpPr>
          <p:cNvPr id="5" name="TextBox 4">
            <a:extLst>
              <a:ext uri="{FF2B5EF4-FFF2-40B4-BE49-F238E27FC236}">
                <a16:creationId xmlns:a16="http://schemas.microsoft.com/office/drawing/2014/main" id="{32B0DB46-725B-5CDC-6817-6EA8FEDEF1B8}"/>
              </a:ext>
            </a:extLst>
          </p:cNvPr>
          <p:cNvSpPr txBox="1"/>
          <p:nvPr/>
        </p:nvSpPr>
        <p:spPr>
          <a:xfrm>
            <a:off x="4476646" y="5795692"/>
            <a:ext cx="1619354" cy="338554"/>
          </a:xfrm>
          <a:prstGeom prst="rect">
            <a:avLst/>
          </a:prstGeom>
          <a:noFill/>
        </p:spPr>
        <p:txBody>
          <a:bodyPr wrap="none" rtlCol="0">
            <a:spAutoFit/>
          </a:bodyPr>
          <a:lstStyle/>
          <a:p>
            <a:r>
              <a:rPr lang="en-US" sz="1600" dirty="0"/>
              <a:t>Wiggler Section</a:t>
            </a:r>
          </a:p>
        </p:txBody>
      </p:sp>
      <p:sp>
        <p:nvSpPr>
          <p:cNvPr id="7" name="TextBox 6">
            <a:extLst>
              <a:ext uri="{FF2B5EF4-FFF2-40B4-BE49-F238E27FC236}">
                <a16:creationId xmlns:a16="http://schemas.microsoft.com/office/drawing/2014/main" id="{53798466-B288-1919-9A00-C85AF10FB41C}"/>
              </a:ext>
            </a:extLst>
          </p:cNvPr>
          <p:cNvSpPr txBox="1"/>
          <p:nvPr/>
        </p:nvSpPr>
        <p:spPr>
          <a:xfrm rot="16745532">
            <a:off x="1170778" y="2640847"/>
            <a:ext cx="1197764" cy="338554"/>
          </a:xfrm>
          <a:prstGeom prst="rect">
            <a:avLst/>
          </a:prstGeom>
          <a:solidFill>
            <a:schemeClr val="bg1"/>
          </a:solidFill>
        </p:spPr>
        <p:txBody>
          <a:bodyPr wrap="none" rtlCol="0">
            <a:spAutoFit/>
          </a:bodyPr>
          <a:lstStyle/>
          <a:p>
            <a:r>
              <a:rPr lang="en-US" sz="1600" dirty="0"/>
              <a:t>RF Section</a:t>
            </a:r>
          </a:p>
        </p:txBody>
      </p:sp>
      <p:sp>
        <p:nvSpPr>
          <p:cNvPr id="10" name="TextBox 9">
            <a:extLst>
              <a:ext uri="{FF2B5EF4-FFF2-40B4-BE49-F238E27FC236}">
                <a16:creationId xmlns:a16="http://schemas.microsoft.com/office/drawing/2014/main" id="{3F6CE485-AB4E-C9AB-C10D-2752B36DC0CE}"/>
              </a:ext>
            </a:extLst>
          </p:cNvPr>
          <p:cNvSpPr txBox="1"/>
          <p:nvPr/>
        </p:nvSpPr>
        <p:spPr>
          <a:xfrm rot="4980256">
            <a:off x="7848988" y="2640847"/>
            <a:ext cx="1688283" cy="338554"/>
          </a:xfrm>
          <a:prstGeom prst="rect">
            <a:avLst/>
          </a:prstGeom>
          <a:solidFill>
            <a:schemeClr val="bg1"/>
          </a:solidFill>
        </p:spPr>
        <p:txBody>
          <a:bodyPr wrap="none" rtlCol="0">
            <a:spAutoFit/>
          </a:bodyPr>
          <a:lstStyle/>
          <a:p>
            <a:r>
              <a:rPr lang="en-US" sz="1600" dirty="0"/>
              <a:t>Injection Section</a:t>
            </a:r>
          </a:p>
        </p:txBody>
      </p:sp>
      <p:sp>
        <p:nvSpPr>
          <p:cNvPr id="12" name="TextBox 11">
            <a:extLst>
              <a:ext uri="{FF2B5EF4-FFF2-40B4-BE49-F238E27FC236}">
                <a16:creationId xmlns:a16="http://schemas.microsoft.com/office/drawing/2014/main" id="{E580FBCD-7190-8286-55D9-33E3412C01CE}"/>
              </a:ext>
            </a:extLst>
          </p:cNvPr>
          <p:cNvSpPr txBox="1"/>
          <p:nvPr/>
        </p:nvSpPr>
        <p:spPr>
          <a:xfrm>
            <a:off x="5702247" y="309630"/>
            <a:ext cx="4221954" cy="369332"/>
          </a:xfrm>
          <a:prstGeom prst="rect">
            <a:avLst/>
          </a:prstGeom>
          <a:noFill/>
        </p:spPr>
        <p:txBody>
          <a:bodyPr wrap="square">
            <a:spAutoFit/>
          </a:bodyPr>
          <a:lstStyle/>
          <a:p>
            <a:r>
              <a:rPr lang="en-US" i="1" dirty="0"/>
              <a:t>Jorg Kewisch, THB2, this conference</a:t>
            </a:r>
          </a:p>
        </p:txBody>
      </p:sp>
      <p:grpSp>
        <p:nvGrpSpPr>
          <p:cNvPr id="16" name="Group 15">
            <a:extLst>
              <a:ext uri="{FF2B5EF4-FFF2-40B4-BE49-F238E27FC236}">
                <a16:creationId xmlns:a16="http://schemas.microsoft.com/office/drawing/2014/main" id="{E8E7A728-D303-3D83-2D62-567CBFDA01C2}"/>
              </a:ext>
            </a:extLst>
          </p:cNvPr>
          <p:cNvGrpSpPr/>
          <p:nvPr/>
        </p:nvGrpSpPr>
        <p:grpSpPr>
          <a:xfrm>
            <a:off x="2221329" y="1369804"/>
            <a:ext cx="5989628" cy="4200741"/>
            <a:chOff x="2221329" y="1369804"/>
            <a:chExt cx="5989628" cy="4200741"/>
          </a:xfrm>
        </p:grpSpPr>
        <p:pic>
          <p:nvPicPr>
            <p:cNvPr id="11" name="Picture 10">
              <a:extLst>
                <a:ext uri="{FF2B5EF4-FFF2-40B4-BE49-F238E27FC236}">
                  <a16:creationId xmlns:a16="http://schemas.microsoft.com/office/drawing/2014/main" id="{8F6E9284-9EED-D519-9755-D897C5718E75}"/>
                </a:ext>
              </a:extLst>
            </p:cNvPr>
            <p:cNvPicPr>
              <a:picLocks noChangeAspect="1"/>
            </p:cNvPicPr>
            <p:nvPr/>
          </p:nvPicPr>
          <p:blipFill>
            <a:blip r:embed="rId3"/>
            <a:srcRect/>
            <a:stretch/>
          </p:blipFill>
          <p:spPr>
            <a:xfrm>
              <a:off x="2221329" y="1369804"/>
              <a:ext cx="5989628" cy="4200741"/>
            </a:xfrm>
            <a:prstGeom prst="rect">
              <a:avLst/>
            </a:prstGeom>
          </p:spPr>
        </p:pic>
        <p:sp>
          <p:nvSpPr>
            <p:cNvPr id="15" name="TextBox 14">
              <a:extLst>
                <a:ext uri="{FF2B5EF4-FFF2-40B4-BE49-F238E27FC236}">
                  <a16:creationId xmlns:a16="http://schemas.microsoft.com/office/drawing/2014/main" id="{2C4C7E8B-CFF5-F7E1-D09E-524539DBDAE3}"/>
                </a:ext>
              </a:extLst>
            </p:cNvPr>
            <p:cNvSpPr txBox="1"/>
            <p:nvPr/>
          </p:nvSpPr>
          <p:spPr>
            <a:xfrm>
              <a:off x="3318360" y="3831316"/>
              <a:ext cx="1314784" cy="830997"/>
            </a:xfrm>
            <a:prstGeom prst="rect">
              <a:avLst/>
            </a:prstGeom>
            <a:solidFill>
              <a:schemeClr val="bg1"/>
            </a:solidFill>
          </p:spPr>
          <p:txBody>
            <a:bodyPr wrap="none" rtlCol="0">
              <a:spAutoFit/>
            </a:bodyPr>
            <a:lstStyle/>
            <a:p>
              <a:pPr marL="285750" indent="-285750">
                <a:buSzPct val="200000"/>
                <a:buFont typeface="Wingdings" panose="05000000000000000000" pitchFamily="2" charset="2"/>
                <a:buChar char="§"/>
              </a:pPr>
              <a:r>
                <a:rPr lang="en-US" sz="1200" dirty="0">
                  <a:solidFill>
                    <a:srgbClr val="0000FF"/>
                  </a:solidFill>
                </a:rPr>
                <a:t>bends</a:t>
              </a:r>
            </a:p>
            <a:p>
              <a:pPr marL="285750" indent="-285750">
                <a:buSzPct val="200000"/>
                <a:buFont typeface="Wingdings" panose="05000000000000000000" pitchFamily="2" charset="2"/>
                <a:buChar char="§"/>
              </a:pPr>
              <a:r>
                <a:rPr lang="en-US" sz="1200" dirty="0">
                  <a:solidFill>
                    <a:srgbClr val="FF0000"/>
                  </a:solidFill>
                </a:rPr>
                <a:t>quadrupoles</a:t>
              </a:r>
            </a:p>
            <a:p>
              <a:pPr marL="285750" indent="-285750">
                <a:buSzPct val="200000"/>
                <a:buFont typeface="Wingdings" panose="05000000000000000000" pitchFamily="2" charset="2"/>
                <a:buChar char="§"/>
              </a:pPr>
              <a:r>
                <a:rPr lang="en-US" sz="1200" dirty="0" err="1">
                  <a:solidFill>
                    <a:srgbClr val="00B050"/>
                  </a:solidFill>
                </a:rPr>
                <a:t>sextupoles</a:t>
              </a:r>
              <a:endParaRPr lang="en-US" sz="1200" dirty="0">
                <a:solidFill>
                  <a:srgbClr val="00B050"/>
                </a:solidFill>
              </a:endParaRPr>
            </a:p>
            <a:p>
              <a:pPr marL="285750" indent="-285750">
                <a:buSzPct val="200000"/>
                <a:buFont typeface="Wingdings" panose="05000000000000000000" pitchFamily="2" charset="2"/>
                <a:buChar char="§"/>
              </a:pPr>
              <a:r>
                <a:rPr lang="en-US" sz="1200" dirty="0">
                  <a:solidFill>
                    <a:srgbClr val="00B0F0"/>
                  </a:solidFill>
                </a:rPr>
                <a:t>wigglers</a:t>
              </a:r>
            </a:p>
          </p:txBody>
        </p:sp>
      </p:grpSp>
    </p:spTree>
    <p:extLst>
      <p:ext uri="{BB962C8B-B14F-4D97-AF65-F5344CB8AC3E}">
        <p14:creationId xmlns:p14="http://schemas.microsoft.com/office/powerpoint/2010/main" val="1470862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C1EF9-4102-6B58-442E-A27FBD41C243}"/>
              </a:ext>
            </a:extLst>
          </p:cNvPr>
          <p:cNvSpPr>
            <a:spLocks noGrp="1"/>
          </p:cNvSpPr>
          <p:nvPr>
            <p:ph type="title"/>
          </p:nvPr>
        </p:nvSpPr>
        <p:spPr>
          <a:xfrm>
            <a:off x="571500" y="117153"/>
            <a:ext cx="11049000" cy="797248"/>
          </a:xfrm>
        </p:spPr>
        <p:txBody>
          <a:bodyPr>
            <a:normAutofit/>
          </a:bodyPr>
          <a:lstStyle/>
          <a:p>
            <a:r>
              <a:rPr lang="en-US" sz="3200" dirty="0"/>
              <a:t>Factors driving REC design</a:t>
            </a:r>
          </a:p>
        </p:txBody>
      </p:sp>
      <p:sp>
        <p:nvSpPr>
          <p:cNvPr id="3" name="Slide Number Placeholder 2">
            <a:extLst>
              <a:ext uri="{FF2B5EF4-FFF2-40B4-BE49-F238E27FC236}">
                <a16:creationId xmlns:a16="http://schemas.microsoft.com/office/drawing/2014/main" id="{F0D4EB2F-C495-1275-C472-35A34CD9ED2A}"/>
              </a:ext>
            </a:extLst>
          </p:cNvPr>
          <p:cNvSpPr>
            <a:spLocks noGrp="1"/>
          </p:cNvSpPr>
          <p:nvPr>
            <p:ph type="sldNum" sz="quarter" idx="4"/>
          </p:nvPr>
        </p:nvSpPr>
        <p:spPr/>
        <p:txBody>
          <a:bodyPr/>
          <a:lstStyle/>
          <a:p>
            <a:fld id="{933A556B-7C63-244D-9B7C-B0EA8042B330}" type="slidenum">
              <a:rPr lang="en-US" smtClean="0"/>
              <a:pPr/>
              <a:t>7</a:t>
            </a:fld>
            <a:endParaRPr lang="en-US" sz="1000" dirty="0"/>
          </a:p>
        </p:txBody>
      </p:sp>
      <p:sp>
        <p:nvSpPr>
          <p:cNvPr id="4" name="TextBox 3">
            <a:extLst>
              <a:ext uri="{FF2B5EF4-FFF2-40B4-BE49-F238E27FC236}">
                <a16:creationId xmlns:a16="http://schemas.microsoft.com/office/drawing/2014/main" id="{3E3522B8-165A-5432-08F5-A04A9CA9A1DE}"/>
              </a:ext>
            </a:extLst>
          </p:cNvPr>
          <p:cNvSpPr txBox="1"/>
          <p:nvPr/>
        </p:nvSpPr>
        <p:spPr>
          <a:xfrm>
            <a:off x="237678" y="3795164"/>
            <a:ext cx="11817456"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t>Considerations of electron beam dynamics in the REC must include </a:t>
            </a:r>
          </a:p>
          <a:p>
            <a:pPr marL="742950" lvl="1" indent="-285750">
              <a:buFont typeface="Arial" panose="020B0604020202020204" pitchFamily="34" charset="0"/>
              <a:buChar char="•"/>
            </a:pPr>
            <a:r>
              <a:rPr lang="en-US" sz="2000" dirty="0"/>
              <a:t>optimization of momentum and dynamic apertures (strongly affected by the choice of a wiggler field profile) </a:t>
            </a:r>
          </a:p>
          <a:p>
            <a:pPr marL="742950" lvl="1" indent="-285750">
              <a:buFont typeface="Arial" panose="020B0604020202020204" pitchFamily="34" charset="0"/>
              <a:buChar char="•"/>
            </a:pPr>
            <a:r>
              <a:rPr lang="en-US" sz="2000" dirty="0"/>
              <a:t>proton-electron beam-beam effect </a:t>
            </a:r>
          </a:p>
          <a:p>
            <a:pPr marL="742950" lvl="1" indent="-285750">
              <a:buFont typeface="Arial" panose="020B0604020202020204" pitchFamily="34" charset="0"/>
              <a:buChar char="•"/>
            </a:pPr>
            <a:r>
              <a:rPr lang="en-US" sz="2000" dirty="0"/>
              <a:t>self space charge</a:t>
            </a:r>
          </a:p>
          <a:p>
            <a:pPr marL="742950" lvl="1" indent="-285750">
              <a:buFont typeface="Arial" panose="020B0604020202020204" pitchFamily="34" charset="0"/>
              <a:buChar char="•"/>
            </a:pPr>
            <a:r>
              <a:rPr lang="en-US" sz="2000" dirty="0"/>
              <a:t>optimization of electron and proton beams optical functions in the cooling section to both maximize the cooling and to minimize BBS rate and beam-beam parameter</a:t>
            </a:r>
          </a:p>
        </p:txBody>
      </p:sp>
      <p:grpSp>
        <p:nvGrpSpPr>
          <p:cNvPr id="5" name="Group 4">
            <a:extLst>
              <a:ext uri="{FF2B5EF4-FFF2-40B4-BE49-F238E27FC236}">
                <a16:creationId xmlns:a16="http://schemas.microsoft.com/office/drawing/2014/main" id="{3EF936E4-5527-B191-6C6F-3A6D923A4135}"/>
              </a:ext>
            </a:extLst>
          </p:cNvPr>
          <p:cNvGrpSpPr/>
          <p:nvPr/>
        </p:nvGrpSpPr>
        <p:grpSpPr>
          <a:xfrm>
            <a:off x="277431" y="716321"/>
            <a:ext cx="5797848" cy="2400423"/>
            <a:chOff x="511026" y="1028577"/>
            <a:chExt cx="5797848" cy="2400423"/>
          </a:xfrm>
        </p:grpSpPr>
        <p:pic>
          <p:nvPicPr>
            <p:cNvPr id="6" name="Picture 5">
              <a:extLst>
                <a:ext uri="{FF2B5EF4-FFF2-40B4-BE49-F238E27FC236}">
                  <a16:creationId xmlns:a16="http://schemas.microsoft.com/office/drawing/2014/main" id="{CFE0161E-8287-44D4-0426-FA6807F2602A}"/>
                </a:ext>
              </a:extLst>
            </p:cNvPr>
            <p:cNvPicPr>
              <a:picLocks noChangeAspect="1"/>
            </p:cNvPicPr>
            <p:nvPr/>
          </p:nvPicPr>
          <p:blipFill>
            <a:blip r:embed="rId2"/>
            <a:stretch>
              <a:fillRect/>
            </a:stretch>
          </p:blipFill>
          <p:spPr>
            <a:xfrm>
              <a:off x="511026" y="1028577"/>
              <a:ext cx="5797848" cy="2400423"/>
            </a:xfrm>
            <a:prstGeom prst="rect">
              <a:avLst/>
            </a:prstGeom>
          </p:spPr>
        </p:pic>
        <p:sp>
          <p:nvSpPr>
            <p:cNvPr id="7" name="Rectangle 6">
              <a:extLst>
                <a:ext uri="{FF2B5EF4-FFF2-40B4-BE49-F238E27FC236}">
                  <a16:creationId xmlns:a16="http://schemas.microsoft.com/office/drawing/2014/main" id="{93B6910A-7AA3-857C-F08D-A66D52D0D7EE}"/>
                </a:ext>
              </a:extLst>
            </p:cNvPr>
            <p:cNvSpPr/>
            <p:nvPr/>
          </p:nvSpPr>
          <p:spPr>
            <a:xfrm>
              <a:off x="2416629" y="1118507"/>
              <a:ext cx="1918607" cy="2286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Protons</a:t>
              </a:r>
            </a:p>
          </p:txBody>
        </p:sp>
      </p:gr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8CE03DA2-97F9-C22F-39CC-865B5E560D4C}"/>
                  </a:ext>
                </a:extLst>
              </p:cNvPr>
              <p:cNvSpPr txBox="1"/>
              <p:nvPr/>
            </p:nvSpPr>
            <p:spPr>
              <a:xfrm>
                <a:off x="5954240" y="762081"/>
                <a:ext cx="6177115" cy="2947858"/>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rgbClr val="0000FF"/>
                    </a:solidFill>
                  </a:rPr>
                  <a:t>Our goal is to achieve </a:t>
                </a:r>
                <a14:m>
                  <m:oMath xmlns:m="http://schemas.openxmlformats.org/officeDocument/2006/math">
                    <m:sSub>
                      <m:sSubPr>
                        <m:ctrlPr>
                          <a:rPr lang="en-US" sz="2000" b="1" i="1" smtClean="0">
                            <a:solidFill>
                              <a:srgbClr val="0000FF"/>
                            </a:solidFill>
                            <a:latin typeface="Cambria Math" panose="02040503050406030204" pitchFamily="18" charset="0"/>
                          </a:rPr>
                        </m:ctrlPr>
                      </m:sSubPr>
                      <m:e>
                        <m:r>
                          <a:rPr lang="en-US" sz="2000" b="1" i="1">
                            <a:solidFill>
                              <a:srgbClr val="0000FF"/>
                            </a:solidFill>
                            <a:latin typeface="Cambria Math" panose="02040503050406030204" pitchFamily="18" charset="0"/>
                          </a:rPr>
                          <m:t>𝝉</m:t>
                        </m:r>
                      </m:e>
                      <m:sub>
                        <m:r>
                          <a:rPr lang="en-US" sz="2000" b="1" i="1">
                            <a:solidFill>
                              <a:srgbClr val="0000FF"/>
                            </a:solidFill>
                            <a:latin typeface="Cambria Math" panose="02040503050406030204" pitchFamily="18" charset="0"/>
                          </a:rPr>
                          <m:t>𝒄𝒐𝒐𝒍</m:t>
                        </m:r>
                        <m:r>
                          <a:rPr lang="en-US" sz="2000" b="1" i="1">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𝒙</m:t>
                        </m:r>
                        <m:r>
                          <a:rPr lang="en-US" sz="2000" b="1" i="1">
                            <a:solidFill>
                              <a:srgbClr val="0000FF"/>
                            </a:solidFill>
                            <a:latin typeface="Cambria Math" panose="02040503050406030204" pitchFamily="18" charset="0"/>
                          </a:rPr>
                          <m:t>)</m:t>
                        </m:r>
                      </m:sub>
                    </m:sSub>
                    <m:r>
                      <a:rPr lang="en-US" sz="2000" b="1" i="1" smtClean="0">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𝟐</m:t>
                    </m:r>
                  </m:oMath>
                </a14:m>
                <a:r>
                  <a:rPr lang="en-US" sz="2000" b="1" dirty="0">
                    <a:solidFill>
                      <a:srgbClr val="0000FF"/>
                    </a:solidFill>
                  </a:rPr>
                  <a:t>h, </a:t>
                </a:r>
                <a14:m>
                  <m:oMath xmlns:m="http://schemas.openxmlformats.org/officeDocument/2006/math">
                    <m:sSub>
                      <m:sSubPr>
                        <m:ctrlPr>
                          <a:rPr lang="en-US" sz="2000" b="1" i="1">
                            <a:solidFill>
                              <a:srgbClr val="0000FF"/>
                            </a:solidFill>
                            <a:latin typeface="Cambria Math" panose="02040503050406030204" pitchFamily="18" charset="0"/>
                          </a:rPr>
                        </m:ctrlPr>
                      </m:sSubPr>
                      <m:e>
                        <m:r>
                          <a:rPr lang="en-US" sz="2000" b="1" i="1">
                            <a:solidFill>
                              <a:srgbClr val="0000FF"/>
                            </a:solidFill>
                            <a:latin typeface="Cambria Math" panose="02040503050406030204" pitchFamily="18" charset="0"/>
                          </a:rPr>
                          <m:t>𝝉</m:t>
                        </m:r>
                      </m:e>
                      <m:sub>
                        <m:r>
                          <a:rPr lang="en-US" sz="2000" b="1" i="1">
                            <a:solidFill>
                              <a:srgbClr val="0000FF"/>
                            </a:solidFill>
                            <a:latin typeface="Cambria Math" panose="02040503050406030204" pitchFamily="18" charset="0"/>
                          </a:rPr>
                          <m:t>𝒄𝒐𝒐𝒍</m:t>
                        </m:r>
                        <m:r>
                          <a:rPr lang="en-US" sz="2000" b="1" i="1">
                            <a:solidFill>
                              <a:srgbClr val="0000FF"/>
                            </a:solidFill>
                            <a:latin typeface="Cambria Math" panose="02040503050406030204" pitchFamily="18" charset="0"/>
                          </a:rPr>
                          <m:t>(</m:t>
                        </m:r>
                        <m:r>
                          <a:rPr lang="en-US" sz="2000" b="1" i="1" smtClean="0">
                            <a:solidFill>
                              <a:srgbClr val="0000FF"/>
                            </a:solidFill>
                            <a:latin typeface="Cambria Math" panose="02040503050406030204" pitchFamily="18" charset="0"/>
                          </a:rPr>
                          <m:t>𝒛</m:t>
                        </m:r>
                        <m:r>
                          <a:rPr lang="en-US" sz="2000" b="1" i="1">
                            <a:solidFill>
                              <a:srgbClr val="0000FF"/>
                            </a:solidFill>
                            <a:latin typeface="Cambria Math" panose="02040503050406030204" pitchFamily="18" charset="0"/>
                          </a:rPr>
                          <m:t>)</m:t>
                        </m:r>
                      </m:sub>
                    </m:sSub>
                    <m:r>
                      <a:rPr lang="en-US" sz="2000" b="1" i="1">
                        <a:solidFill>
                          <a:srgbClr val="0000FF"/>
                        </a:solidFill>
                        <a:latin typeface="Cambria Math" panose="02040503050406030204" pitchFamily="18" charset="0"/>
                      </a:rPr>
                      <m:t>=</m:t>
                    </m:r>
                    <m:r>
                      <a:rPr lang="en-US" sz="2000" b="1" i="1" smtClean="0">
                        <a:solidFill>
                          <a:srgbClr val="0000FF"/>
                        </a:solidFill>
                        <a:latin typeface="Cambria Math" panose="02040503050406030204" pitchFamily="18" charset="0"/>
                      </a:rPr>
                      <m:t>𝟑</m:t>
                    </m:r>
                  </m:oMath>
                </a14:m>
                <a:r>
                  <a:rPr lang="en-US" sz="2000" b="1" dirty="0">
                    <a:solidFill>
                      <a:srgbClr val="0000FF"/>
                    </a:solidFill>
                  </a:rPr>
                  <a:t>h with as small e-bunch charge as possible</a:t>
                </a:r>
                <a:endParaRPr lang="en-US" sz="2000" dirty="0">
                  <a:solidFill>
                    <a:srgbClr val="0000FF"/>
                  </a:solidFill>
                </a:endParaRPr>
              </a:p>
              <a:p>
                <a:pPr marL="285750" indent="-285750">
                  <a:buFont typeface="Arial" panose="020B0604020202020204" pitchFamily="34" charset="0"/>
                  <a:buChar char="•"/>
                </a:pPr>
                <a:r>
                  <a:rPr lang="en-US" sz="2000" dirty="0"/>
                  <a:t>Equilibrium e-bunch emittances are determined by a balance of the IBS rate, beam-beam scattering (BBS) rate, quantum excitations, and a rate of radiation damping. The equilibrium emittance is found by iterating:</a:t>
                </a:r>
              </a:p>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𝜀</m:t>
                          </m:r>
                        </m:e>
                        <m:sub>
                          <m:r>
                            <a:rPr lang="en-US" sz="2000" b="0" i="1" smtClean="0">
                              <a:latin typeface="Cambria Math" panose="02040503050406030204" pitchFamily="18" charset="0"/>
                            </a:rPr>
                            <m:t>𝑛𝑒𝑤</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𝜆</m:t>
                              </m:r>
                            </m:e>
                            <m:sub>
                              <m:r>
                                <a:rPr lang="en-US" sz="2000" b="0" i="1" smtClean="0">
                                  <a:latin typeface="Cambria Math" panose="02040503050406030204" pitchFamily="18" charset="0"/>
                                </a:rPr>
                                <m:t>𝑟𝑎𝑑</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𝜆</m:t>
                              </m:r>
                            </m:e>
                            <m:sub>
                              <m:r>
                                <a:rPr lang="en-US" sz="2000" b="0" i="1" smtClean="0">
                                  <a:latin typeface="Cambria Math" panose="02040503050406030204" pitchFamily="18" charset="0"/>
                                </a:rPr>
                                <m:t>𝐼𝐵𝑆</m:t>
                              </m:r>
                            </m:sub>
                          </m:sSub>
                          <m:d>
                            <m:dPr>
                              <m:ctrlPr>
                                <a:rPr lang="en-US" sz="2000" b="0" i="1" smtClean="0">
                                  <a:latin typeface="Cambria Math" panose="02040503050406030204" pitchFamily="18" charset="0"/>
                                </a:rPr>
                              </m:ctrlPr>
                            </m:d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𝜀</m:t>
                                  </m:r>
                                </m:e>
                                <m:sub>
                                  <m:r>
                                    <a:rPr lang="en-US" sz="2000" b="0" i="1" smtClean="0">
                                      <a:latin typeface="Cambria Math" panose="02040503050406030204" pitchFamily="18" charset="0"/>
                                    </a:rPr>
                                    <m:t>𝑜𝑙𝑑</m:t>
                                  </m:r>
                                </m:sub>
                              </m:sSub>
                            </m:e>
                          </m:d>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𝜆</m:t>
                              </m:r>
                            </m:e>
                            <m:sub>
                              <m:r>
                                <a:rPr lang="en-US" sz="2000" b="0" i="1" smtClean="0">
                                  <a:latin typeface="Cambria Math" panose="02040503050406030204" pitchFamily="18" charset="0"/>
                                </a:rPr>
                                <m:t>𝐵𝐵𝑆</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𝜀</m:t>
                              </m:r>
                            </m:e>
                            <m:sub>
                              <m:r>
                                <a:rPr lang="en-US" sz="2000" b="0" i="1" smtClean="0">
                                  <a:latin typeface="Cambria Math" panose="02040503050406030204" pitchFamily="18" charset="0"/>
                                </a:rPr>
                                <m:t>𝑜𝑙𝑑</m:t>
                              </m:r>
                            </m:sub>
                          </m:sSub>
                          <m:r>
                            <a:rPr lang="en-US" sz="2000" b="0" i="1" smtClean="0">
                              <a:latin typeface="Cambria Math" panose="02040503050406030204" pitchFamily="18" charset="0"/>
                            </a:rPr>
                            <m:t>)</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𝜆</m:t>
                              </m:r>
                            </m:e>
                            <m:sub>
                              <m:r>
                                <a:rPr lang="en-US" sz="2000" b="0" i="1" smtClean="0">
                                  <a:latin typeface="Cambria Math" panose="02040503050406030204" pitchFamily="18" charset="0"/>
                                </a:rPr>
                                <m:t>𝑑𝑎𝑚𝑝𝑖𝑛𝑔</m:t>
                              </m:r>
                            </m:sub>
                          </m:sSub>
                        </m:den>
                      </m:f>
                    </m:oMath>
                  </m:oMathPara>
                </a14:m>
                <a:endParaRPr lang="en-US" sz="2000" dirty="0"/>
              </a:p>
            </p:txBody>
          </p:sp>
        </mc:Choice>
        <mc:Fallback>
          <p:sp>
            <p:nvSpPr>
              <p:cNvPr id="8" name="TextBox 7">
                <a:extLst>
                  <a:ext uri="{FF2B5EF4-FFF2-40B4-BE49-F238E27FC236}">
                    <a16:creationId xmlns:a16="http://schemas.microsoft.com/office/drawing/2014/main" id="{8CE03DA2-97F9-C22F-39CC-865B5E560D4C}"/>
                  </a:ext>
                </a:extLst>
              </p:cNvPr>
              <p:cNvSpPr txBox="1">
                <a:spLocks noRot="1" noChangeAspect="1" noMove="1" noResize="1" noEditPoints="1" noAdjustHandles="1" noChangeArrowheads="1" noChangeShapeType="1" noTextEdit="1"/>
              </p:cNvSpPr>
              <p:nvPr/>
            </p:nvSpPr>
            <p:spPr>
              <a:xfrm>
                <a:off x="5954240" y="762081"/>
                <a:ext cx="6177115" cy="2947858"/>
              </a:xfrm>
              <a:prstGeom prst="rect">
                <a:avLst/>
              </a:prstGeom>
              <a:blipFill>
                <a:blip r:embed="rId3"/>
                <a:stretch>
                  <a:fillRect l="-888" t="-1033" r="-1382"/>
                </a:stretch>
              </a:blipFill>
            </p:spPr>
            <p:txBody>
              <a:bodyPr/>
              <a:lstStyle/>
              <a:p>
                <a:r>
                  <a:rPr lang="en-US">
                    <a:noFill/>
                  </a:rPr>
                  <a:t> </a:t>
                </a:r>
              </a:p>
            </p:txBody>
          </p:sp>
        </mc:Fallback>
      </mc:AlternateContent>
    </p:spTree>
    <p:extLst>
      <p:ext uri="{BB962C8B-B14F-4D97-AF65-F5344CB8AC3E}">
        <p14:creationId xmlns:p14="http://schemas.microsoft.com/office/powerpoint/2010/main" val="156419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60AB-AD02-1386-FD10-CEBE05DD6D98}"/>
              </a:ext>
            </a:extLst>
          </p:cNvPr>
          <p:cNvSpPr>
            <a:spLocks noGrp="1"/>
          </p:cNvSpPr>
          <p:nvPr>
            <p:ph type="title"/>
          </p:nvPr>
        </p:nvSpPr>
        <p:spPr>
          <a:xfrm>
            <a:off x="511026" y="176280"/>
            <a:ext cx="11049000" cy="500288"/>
          </a:xfrm>
        </p:spPr>
        <p:txBody>
          <a:bodyPr>
            <a:normAutofit fontScale="90000"/>
          </a:bodyPr>
          <a:lstStyle/>
          <a:p>
            <a:r>
              <a:rPr lang="en-US" sz="3200" dirty="0"/>
              <a:t>REC design is a multistep iterative process</a:t>
            </a:r>
          </a:p>
        </p:txBody>
      </p:sp>
      <p:sp>
        <p:nvSpPr>
          <p:cNvPr id="3" name="Slide Number Placeholder 2">
            <a:extLst>
              <a:ext uri="{FF2B5EF4-FFF2-40B4-BE49-F238E27FC236}">
                <a16:creationId xmlns:a16="http://schemas.microsoft.com/office/drawing/2014/main" id="{FEC4DB50-3DB7-DF9D-D11A-5BB00758051D}"/>
              </a:ext>
            </a:extLst>
          </p:cNvPr>
          <p:cNvSpPr>
            <a:spLocks noGrp="1"/>
          </p:cNvSpPr>
          <p:nvPr>
            <p:ph type="sldNum" sz="quarter" idx="4"/>
          </p:nvPr>
        </p:nvSpPr>
        <p:spPr/>
        <p:txBody>
          <a:bodyPr/>
          <a:lstStyle/>
          <a:p>
            <a:fld id="{933A556B-7C63-244D-9B7C-B0EA8042B330}" type="slidenum">
              <a:rPr lang="en-US" smtClean="0"/>
              <a:pPr/>
              <a:t>8</a:t>
            </a:fld>
            <a:endParaRPr lang="en-US" sz="1000" dirty="0"/>
          </a:p>
        </p:txBody>
      </p:sp>
      <p:pic>
        <p:nvPicPr>
          <p:cNvPr id="4" name="Picture 3">
            <a:extLst>
              <a:ext uri="{FF2B5EF4-FFF2-40B4-BE49-F238E27FC236}">
                <a16:creationId xmlns:a16="http://schemas.microsoft.com/office/drawing/2014/main" id="{ACF94E53-37AA-A40A-272C-B397526C0D8B}"/>
              </a:ext>
            </a:extLst>
          </p:cNvPr>
          <p:cNvPicPr>
            <a:picLocks noChangeAspect="1"/>
          </p:cNvPicPr>
          <p:nvPr/>
        </p:nvPicPr>
        <p:blipFill>
          <a:blip r:embed="rId2"/>
          <a:stretch>
            <a:fillRect/>
          </a:stretch>
        </p:blipFill>
        <p:spPr>
          <a:xfrm>
            <a:off x="547937" y="843876"/>
            <a:ext cx="8198002" cy="3004369"/>
          </a:xfrm>
          <a:prstGeom prst="rect">
            <a:avLst/>
          </a:prstGeom>
        </p:spPr>
      </p:pic>
      <p:sp>
        <p:nvSpPr>
          <p:cNvPr id="7" name="TextBox 6">
            <a:extLst>
              <a:ext uri="{FF2B5EF4-FFF2-40B4-BE49-F238E27FC236}">
                <a16:creationId xmlns:a16="http://schemas.microsoft.com/office/drawing/2014/main" id="{2D9A1082-4432-74A9-5D63-AC0CA8C0A19D}"/>
              </a:ext>
            </a:extLst>
          </p:cNvPr>
          <p:cNvSpPr txBox="1"/>
          <p:nvPr/>
        </p:nvSpPr>
        <p:spPr>
          <a:xfrm>
            <a:off x="1258191" y="4293892"/>
            <a:ext cx="10636605" cy="1938992"/>
          </a:xfrm>
          <a:prstGeom prst="rect">
            <a:avLst/>
          </a:prstGeom>
          <a:noFill/>
        </p:spPr>
        <p:txBody>
          <a:bodyPr wrap="square">
            <a:spAutoFit/>
          </a:bodyPr>
          <a:lstStyle/>
          <a:p>
            <a:pPr marL="342900" marR="0" lvl="0" indent="-342900" algn="just">
              <a:buFont typeface="Symbol" panose="05050102010706020507" pitchFamily="18" charset="2"/>
              <a:buChar char=""/>
              <a:tabLst>
                <a:tab pos="1748790" algn="l"/>
              </a:tabLst>
            </a:pPr>
            <a:r>
              <a:rPr lang="en-GB" sz="2000" dirty="0">
                <a:effectLst/>
                <a:latin typeface="Times New Roman" panose="02020603050405020304" pitchFamily="18" charset="0"/>
                <a:ea typeface="Times New Roman" panose="02020603050405020304" pitchFamily="18" charset="0"/>
              </a:rPr>
              <a:t>Choosing field profile of damping wigglers (</a:t>
            </a:r>
            <a:r>
              <a:rPr lang="en-US" sz="2000" dirty="0">
                <a:effectLst/>
                <a:latin typeface="Times New Roman" panose="02020603050405020304" pitchFamily="18" charset="0"/>
                <a:ea typeface="Times New Roman" panose="02020603050405020304" pitchFamily="18" charset="0"/>
              </a:rPr>
              <a:t>strongly affects dynamic and momentum apertures</a:t>
            </a:r>
            <a:r>
              <a:rPr lang="en-GB" sz="2000" dirty="0">
                <a:effectLst/>
                <a:latin typeface="Times New Roman" panose="02020603050405020304" pitchFamily="18" charset="0"/>
                <a:ea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endParaRPr>
          </a:p>
          <a:p>
            <a:pPr marL="342900" marR="0" lvl="0" indent="-342900" algn="just">
              <a:buFont typeface="Symbol" panose="05050102010706020507" pitchFamily="18" charset="2"/>
              <a:buChar char=""/>
              <a:tabLst>
                <a:tab pos="1748790" algn="l"/>
              </a:tabLst>
            </a:pPr>
            <a:r>
              <a:rPr lang="en-GB" sz="2000" dirty="0">
                <a:effectLst/>
                <a:latin typeface="Times New Roman" panose="02020603050405020304" pitchFamily="18" charset="0"/>
                <a:ea typeface="Times New Roman" panose="02020603050405020304" pitchFamily="18" charset="0"/>
              </a:rPr>
              <a:t>Finding equilibrium e-bunch parameters</a:t>
            </a:r>
            <a:endParaRPr lang="en-US" sz="2000" dirty="0">
              <a:effectLst/>
              <a:latin typeface="Times New Roman" panose="02020603050405020304" pitchFamily="18" charset="0"/>
              <a:ea typeface="Times New Roman" panose="02020603050405020304" pitchFamily="18" charset="0"/>
            </a:endParaRPr>
          </a:p>
          <a:p>
            <a:pPr marL="342900" marR="0" lvl="0" indent="-342900" algn="just">
              <a:buFont typeface="Symbol" panose="05050102010706020507" pitchFamily="18" charset="2"/>
              <a:buChar char=""/>
              <a:tabLst>
                <a:tab pos="1748790" algn="l"/>
              </a:tabLst>
            </a:pPr>
            <a:r>
              <a:rPr lang="en-GB" sz="2000" dirty="0">
                <a:effectLst/>
                <a:latin typeface="Times New Roman" panose="02020603050405020304" pitchFamily="18" charset="0"/>
                <a:ea typeface="Times New Roman" panose="02020603050405020304" pitchFamily="18" charset="0"/>
              </a:rPr>
              <a:t>Choosing e- and p-bunches parameters in the </a:t>
            </a:r>
            <a:r>
              <a:rPr lang="en-GB" sz="2000" dirty="0">
                <a:latin typeface="Times New Roman" panose="02020603050405020304" pitchFamily="18" charset="0"/>
                <a:ea typeface="Times New Roman" panose="02020603050405020304" pitchFamily="18" charset="0"/>
              </a:rPr>
              <a:t>cooling section (</a:t>
            </a:r>
            <a:r>
              <a:rPr lang="en-US" sz="2000" dirty="0">
                <a:latin typeface="Times New Roman" panose="02020603050405020304" pitchFamily="18" charset="0"/>
                <a:ea typeface="Times New Roman" panose="02020603050405020304" pitchFamily="18" charset="0"/>
              </a:rPr>
              <a:t>affect cooling rate, proton-electron beam-beam focusing, p-e beam-beam scattering</a:t>
            </a:r>
            <a:r>
              <a:rPr lang="en-GB" sz="2000" dirty="0">
                <a:latin typeface="Times New Roman" panose="02020603050405020304" pitchFamily="18" charset="0"/>
                <a:ea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endParaRPr>
          </a:p>
          <a:p>
            <a:pPr marL="342900" marR="0" lvl="0" indent="-342900" algn="just">
              <a:buFont typeface="Symbol" panose="05050102010706020507" pitchFamily="18" charset="2"/>
              <a:buChar char=""/>
              <a:tabLst>
                <a:tab pos="1748790" algn="l"/>
              </a:tabLst>
            </a:pPr>
            <a:r>
              <a:rPr lang="en-GB" sz="2000" dirty="0">
                <a:effectLst/>
                <a:latin typeface="Times New Roman" panose="02020603050405020304" pitchFamily="18" charset="0"/>
                <a:ea typeface="Times New Roman" panose="02020603050405020304" pitchFamily="18" charset="0"/>
              </a:rPr>
              <a:t>Checking resulting cooling rates, collective effects and beam lifetime.</a:t>
            </a:r>
            <a:endParaRPr lang="en-US" sz="2000" dirty="0">
              <a:effectLst/>
              <a:latin typeface="Times New Roman" panose="02020603050405020304" pitchFamily="18" charset="0"/>
              <a:ea typeface="Times New Roman" panose="02020603050405020304" pitchFamily="18" charset="0"/>
            </a:endParaRPr>
          </a:p>
          <a:p>
            <a:pPr marL="342900" marR="0" lvl="0" indent="-342900" algn="just">
              <a:buFont typeface="Symbol" panose="05050102010706020507" pitchFamily="18" charset="2"/>
              <a:buChar char=""/>
              <a:tabLst>
                <a:tab pos="1748790" algn="l"/>
              </a:tabLst>
            </a:pPr>
            <a:r>
              <a:rPr lang="en-GB" sz="2000" dirty="0">
                <a:effectLst/>
                <a:latin typeface="Times New Roman" panose="02020603050405020304" pitchFamily="18" charset="0"/>
                <a:ea typeface="Times New Roman" panose="02020603050405020304" pitchFamily="18" charset="0"/>
              </a:rPr>
              <a:t>Optimizing the REC dynamic and momentum apertures, adjusting the REC lattice.</a:t>
            </a:r>
            <a:endParaRPr lang="en-US" sz="2000" dirty="0">
              <a:effectLst/>
              <a:latin typeface="Times New Roman" panose="02020603050405020304" pitchFamily="18" charset="0"/>
              <a:ea typeface="Times New Roman" panose="02020603050405020304" pitchFamily="18" charset="0"/>
            </a:endParaRPr>
          </a:p>
        </p:txBody>
      </p:sp>
      <p:grpSp>
        <p:nvGrpSpPr>
          <p:cNvPr id="12" name="Group 11">
            <a:extLst>
              <a:ext uri="{FF2B5EF4-FFF2-40B4-BE49-F238E27FC236}">
                <a16:creationId xmlns:a16="http://schemas.microsoft.com/office/drawing/2014/main" id="{C0B2BCC1-4A1A-DC68-0CFD-A5D8C77DBA03}"/>
              </a:ext>
            </a:extLst>
          </p:cNvPr>
          <p:cNvGrpSpPr/>
          <p:nvPr/>
        </p:nvGrpSpPr>
        <p:grpSpPr>
          <a:xfrm>
            <a:off x="386960" y="4293892"/>
            <a:ext cx="871231" cy="1841866"/>
            <a:chOff x="298259" y="1334318"/>
            <a:chExt cx="871231" cy="3292621"/>
          </a:xfrm>
        </p:grpSpPr>
        <p:sp>
          <p:nvSpPr>
            <p:cNvPr id="13" name="Arrow: Curved Right 12">
              <a:extLst>
                <a:ext uri="{FF2B5EF4-FFF2-40B4-BE49-F238E27FC236}">
                  <a16:creationId xmlns:a16="http://schemas.microsoft.com/office/drawing/2014/main" id="{BA428867-6D22-B55D-2DD5-4A045F3B7F11}"/>
                </a:ext>
              </a:extLst>
            </p:cNvPr>
            <p:cNvSpPr/>
            <p:nvPr/>
          </p:nvSpPr>
          <p:spPr>
            <a:xfrm flipV="1">
              <a:off x="412068" y="1992476"/>
              <a:ext cx="737799" cy="2634463"/>
            </a:xfrm>
            <a:prstGeom prst="curvedRightArrow">
              <a:avLst>
                <a:gd name="adj1" fmla="val 22567"/>
                <a:gd name="adj2" fmla="val 42154"/>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Arrow: Curved Right 13">
              <a:extLst>
                <a:ext uri="{FF2B5EF4-FFF2-40B4-BE49-F238E27FC236}">
                  <a16:creationId xmlns:a16="http://schemas.microsoft.com/office/drawing/2014/main" id="{37FDD922-1D22-6EC8-8668-0160711CCF59}"/>
                </a:ext>
              </a:extLst>
            </p:cNvPr>
            <p:cNvSpPr/>
            <p:nvPr/>
          </p:nvSpPr>
          <p:spPr>
            <a:xfrm flipV="1">
              <a:off x="298259" y="1334318"/>
              <a:ext cx="871231" cy="3292620"/>
            </a:xfrm>
            <a:prstGeom prst="curvedRightArrow">
              <a:avLst>
                <a:gd name="adj1" fmla="val 19845"/>
                <a:gd name="adj2" fmla="val 40797"/>
                <a:gd name="adj3" fmla="val 2550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18" name="Picture 17">
            <a:extLst>
              <a:ext uri="{FF2B5EF4-FFF2-40B4-BE49-F238E27FC236}">
                <a16:creationId xmlns:a16="http://schemas.microsoft.com/office/drawing/2014/main" id="{A70CB3D1-41F2-01FF-A07F-7895DE3F4211}"/>
              </a:ext>
            </a:extLst>
          </p:cNvPr>
          <p:cNvPicPr>
            <a:picLocks noChangeAspect="1"/>
          </p:cNvPicPr>
          <p:nvPr/>
        </p:nvPicPr>
        <p:blipFill>
          <a:blip r:embed="rId3"/>
          <a:stretch>
            <a:fillRect/>
          </a:stretch>
        </p:blipFill>
        <p:spPr>
          <a:xfrm>
            <a:off x="9029305" y="760279"/>
            <a:ext cx="2772162" cy="2880762"/>
          </a:xfrm>
          <a:prstGeom prst="rect">
            <a:avLst/>
          </a:prstGeom>
        </p:spPr>
      </p:pic>
    </p:spTree>
    <p:extLst>
      <p:ext uri="{BB962C8B-B14F-4D97-AF65-F5344CB8AC3E}">
        <p14:creationId xmlns:p14="http://schemas.microsoft.com/office/powerpoint/2010/main" val="3335910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FE8986E9-171F-1FE2-E268-ECD1FEC59276}"/>
                  </a:ext>
                </a:extLst>
              </p:cNvPr>
              <p:cNvSpPr>
                <a:spLocks noGrp="1"/>
              </p:cNvSpPr>
              <p:nvPr>
                <p:ph type="title"/>
              </p:nvPr>
            </p:nvSpPr>
            <p:spPr>
              <a:xfrm>
                <a:off x="571500" y="60326"/>
                <a:ext cx="11049000" cy="703884"/>
              </a:xfrm>
            </p:spPr>
            <p:txBody>
              <a:bodyPr>
                <a:normAutofit fontScale="90000"/>
              </a:bodyPr>
              <a:lstStyle/>
              <a:p>
                <a:r>
                  <a:rPr lang="en-US" dirty="0"/>
                  <a:t>Electron Cooling with </a:t>
                </a:r>
                <a14:m>
                  <m:oMath xmlns:m="http://schemas.openxmlformats.org/officeDocument/2006/math">
                    <m:r>
                      <a:rPr lang="en-US" b="1" i="1" smtClean="0">
                        <a:latin typeface="Cambria Math" panose="02040503050406030204" pitchFamily="18" charset="0"/>
                      </a:rPr>
                      <m:t>𝒛</m:t>
                    </m:r>
                    <m:r>
                      <a:rPr lang="en-US" b="1" i="1" smtClean="0">
                        <a:latin typeface="Cambria Math" panose="02040503050406030204" pitchFamily="18" charset="0"/>
                      </a:rPr>
                      <m:t>−</m:t>
                    </m:r>
                    <m:r>
                      <a:rPr lang="en-US" b="1" i="1" smtClean="0">
                        <a:latin typeface="Cambria Math" panose="02040503050406030204" pitchFamily="18" charset="0"/>
                      </a:rPr>
                      <m:t>𝒙</m:t>
                    </m:r>
                    <m:r>
                      <a:rPr lang="en-US" b="1" i="1" smtClean="0">
                        <a:latin typeface="Cambria Math" panose="02040503050406030204" pitchFamily="18" charset="0"/>
                      </a:rPr>
                      <m:t> </m:t>
                    </m:r>
                  </m:oMath>
                </a14:m>
                <a:r>
                  <a:rPr lang="en-US" dirty="0"/>
                  <a:t>redistribution</a:t>
                </a:r>
              </a:p>
            </p:txBody>
          </p:sp>
        </mc:Choice>
        <mc:Fallback xmlns="">
          <p:sp>
            <p:nvSpPr>
              <p:cNvPr id="2" name="Title 1">
                <a:extLst>
                  <a:ext uri="{FF2B5EF4-FFF2-40B4-BE49-F238E27FC236}">
                    <a16:creationId xmlns:a16="http://schemas.microsoft.com/office/drawing/2014/main" id="{FE8986E9-171F-1FE2-E268-ECD1FEC59276}"/>
                  </a:ext>
                </a:extLst>
              </p:cNvPr>
              <p:cNvSpPr>
                <a:spLocks noGrp="1" noRot="1" noChangeAspect="1" noMove="1" noResize="1" noEditPoints="1" noAdjustHandles="1" noChangeArrowheads="1" noChangeShapeType="1" noTextEdit="1"/>
              </p:cNvSpPr>
              <p:nvPr>
                <p:ph type="title"/>
              </p:nvPr>
            </p:nvSpPr>
            <p:spPr>
              <a:xfrm>
                <a:off x="571500" y="60326"/>
                <a:ext cx="11049000" cy="703884"/>
              </a:xfrm>
              <a:blipFill>
                <a:blip r:embed="rId2"/>
                <a:stretch>
                  <a:fillRect l="-1987" t="-20000" b="-33043"/>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2D165FCC-DD26-6995-9E14-4ADA59A1E9F4}"/>
              </a:ext>
            </a:extLst>
          </p:cNvPr>
          <p:cNvSpPr>
            <a:spLocks noGrp="1"/>
          </p:cNvSpPr>
          <p:nvPr>
            <p:ph type="sldNum" sz="quarter" idx="4"/>
          </p:nvPr>
        </p:nvSpPr>
        <p:spPr/>
        <p:txBody>
          <a:bodyPr/>
          <a:lstStyle/>
          <a:p>
            <a:fld id="{933A556B-7C63-244D-9B7C-B0EA8042B330}" type="slidenum">
              <a:rPr lang="en-US" smtClean="0"/>
              <a:pPr/>
              <a:t>9</a:t>
            </a:fld>
            <a:endParaRPr lang="en-US" sz="10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E4859E9-C6BA-B050-2BB2-B0EC3A4DCCA1}"/>
                  </a:ext>
                </a:extLst>
              </p:cNvPr>
              <p:cNvSpPr txBox="1"/>
              <p:nvPr/>
            </p:nvSpPr>
            <p:spPr>
              <a:xfrm>
                <a:off x="605641" y="764210"/>
                <a:ext cx="11083637" cy="1938992"/>
              </a:xfrm>
              <a:prstGeom prst="rect">
                <a:avLst/>
              </a:prstGeom>
              <a:noFill/>
            </p:spPr>
            <p:txBody>
              <a:bodyPr wrap="square">
                <a:spAutoFit/>
              </a:bodyPr>
              <a:lstStyle/>
              <a:p>
                <a:pPr marL="285750" indent="-285750">
                  <a:buFont typeface="Arial" panose="020B0604020202020204" pitchFamily="34" charset="0"/>
                  <a:buChar char="•"/>
                </a:pPr>
                <a:r>
                  <a:rPr lang="en-US" sz="2000" dirty="0"/>
                  <a:t>For any realistically achievable e-bunch parameters the longitudinal cooling is faster than the transverse one.</a:t>
                </a:r>
              </a:p>
              <a:p>
                <a:pPr marL="285750" indent="-285750">
                  <a:buFont typeface="Arial" panose="020B0604020202020204" pitchFamily="34" charset="0"/>
                  <a:buChar char="•"/>
                </a:pPr>
                <a:r>
                  <a:rPr lang="en-US" sz="2000" dirty="0"/>
                  <a:t>Therefore, we employ </a:t>
                </a:r>
                <a14:m>
                  <m:oMath xmlns:m="http://schemas.openxmlformats.org/officeDocument/2006/math">
                    <m:r>
                      <a:rPr lang="en-US" sz="2000" b="0" i="1" smtClean="0">
                        <a:latin typeface="Cambria Math" panose="02040503050406030204" pitchFamily="18" charset="0"/>
                      </a:rPr>
                      <m:t>𝑧</m:t>
                    </m:r>
                    <m:r>
                      <a:rPr lang="en-US" sz="2000" b="0" i="1" smtClean="0">
                        <a:latin typeface="Cambria Math" panose="02040503050406030204" pitchFamily="18" charset="0"/>
                      </a:rPr>
                      <m:t>→</m:t>
                    </m:r>
                    <m:r>
                      <a:rPr lang="en-US" sz="2000" b="0" i="1" smtClean="0">
                        <a:latin typeface="Cambria Math" panose="02040503050406030204" pitchFamily="18" charset="0"/>
                      </a:rPr>
                      <m:t>𝑥</m:t>
                    </m:r>
                  </m:oMath>
                </a14:m>
                <a:r>
                  <a:rPr lang="en-US" sz="2000" dirty="0"/>
                  <a:t> redistribution by introducing electron and ion horizontal dispersions into the cooling section.</a:t>
                </a:r>
              </a:p>
              <a:p>
                <a:pPr marL="285750" indent="-285750">
                  <a:buFont typeface="Arial" panose="020B0604020202020204" pitchFamily="34" charset="0"/>
                  <a:buChar char="•"/>
                </a:pPr>
                <a:r>
                  <a:rPr lang="en-US" sz="2000" dirty="0"/>
                  <a:t>Respective analytic expressions in “Binney’s form” (facilitating fast optimization algorithms) were derived</a:t>
                </a:r>
              </a:p>
            </p:txBody>
          </p:sp>
        </mc:Choice>
        <mc:Fallback xmlns="">
          <p:sp>
            <p:nvSpPr>
              <p:cNvPr id="5" name="TextBox 4">
                <a:extLst>
                  <a:ext uri="{FF2B5EF4-FFF2-40B4-BE49-F238E27FC236}">
                    <a16:creationId xmlns:a16="http://schemas.microsoft.com/office/drawing/2014/main" id="{6E4859E9-C6BA-B050-2BB2-B0EC3A4DCCA1}"/>
                  </a:ext>
                </a:extLst>
              </p:cNvPr>
              <p:cNvSpPr txBox="1">
                <a:spLocks noRot="1" noChangeAspect="1" noMove="1" noResize="1" noEditPoints="1" noAdjustHandles="1" noChangeArrowheads="1" noChangeShapeType="1" noTextEdit="1"/>
              </p:cNvSpPr>
              <p:nvPr/>
            </p:nvSpPr>
            <p:spPr>
              <a:xfrm>
                <a:off x="605641" y="764210"/>
                <a:ext cx="11083637" cy="1938992"/>
              </a:xfrm>
              <a:prstGeom prst="rect">
                <a:avLst/>
              </a:prstGeom>
              <a:blipFill>
                <a:blip r:embed="rId3"/>
                <a:stretch>
                  <a:fillRect l="-495" t="-1258" b="-5031"/>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0C5D3AB0-CF29-B75A-0F38-3787664AE411}"/>
              </a:ext>
            </a:extLst>
          </p:cNvPr>
          <p:cNvPicPr>
            <a:picLocks noChangeAspect="1"/>
          </p:cNvPicPr>
          <p:nvPr/>
        </p:nvPicPr>
        <p:blipFill>
          <a:blip r:embed="rId4"/>
          <a:stretch>
            <a:fillRect/>
          </a:stretch>
        </p:blipFill>
        <p:spPr>
          <a:xfrm>
            <a:off x="1002061" y="2615959"/>
            <a:ext cx="4040713" cy="1684742"/>
          </a:xfrm>
          <a:prstGeom prst="rect">
            <a:avLst/>
          </a:prstGeom>
        </p:spPr>
      </p:pic>
      <p:pic>
        <p:nvPicPr>
          <p:cNvPr id="9" name="Picture 8">
            <a:extLst>
              <a:ext uri="{FF2B5EF4-FFF2-40B4-BE49-F238E27FC236}">
                <a16:creationId xmlns:a16="http://schemas.microsoft.com/office/drawing/2014/main" id="{7930962F-59C7-4181-9D48-B1281E46963F}"/>
              </a:ext>
            </a:extLst>
          </p:cNvPr>
          <p:cNvPicPr>
            <a:picLocks noChangeAspect="1"/>
          </p:cNvPicPr>
          <p:nvPr/>
        </p:nvPicPr>
        <p:blipFill>
          <a:blip r:embed="rId5"/>
          <a:stretch>
            <a:fillRect/>
          </a:stretch>
        </p:blipFill>
        <p:spPr>
          <a:xfrm>
            <a:off x="5986923" y="2643563"/>
            <a:ext cx="2784618" cy="1247839"/>
          </a:xfrm>
          <a:prstGeom prst="rect">
            <a:avLst/>
          </a:prstGeom>
        </p:spPr>
      </p:pic>
      <p:pic>
        <p:nvPicPr>
          <p:cNvPr id="11" name="Picture 10">
            <a:extLst>
              <a:ext uri="{FF2B5EF4-FFF2-40B4-BE49-F238E27FC236}">
                <a16:creationId xmlns:a16="http://schemas.microsoft.com/office/drawing/2014/main" id="{0B3AC921-02D5-8995-803A-0BF5E5352817}"/>
              </a:ext>
            </a:extLst>
          </p:cNvPr>
          <p:cNvPicPr>
            <a:picLocks noChangeAspect="1"/>
          </p:cNvPicPr>
          <p:nvPr/>
        </p:nvPicPr>
        <p:blipFill>
          <a:blip r:embed="rId6"/>
          <a:stretch>
            <a:fillRect/>
          </a:stretch>
        </p:blipFill>
        <p:spPr>
          <a:xfrm>
            <a:off x="1002061" y="4351015"/>
            <a:ext cx="4619863" cy="1936850"/>
          </a:xfrm>
          <a:prstGeom prst="rect">
            <a:avLst/>
          </a:prstGeom>
        </p:spPr>
      </p:pic>
      <p:pic>
        <p:nvPicPr>
          <p:cNvPr id="13" name="Picture 12">
            <a:extLst>
              <a:ext uri="{FF2B5EF4-FFF2-40B4-BE49-F238E27FC236}">
                <a16:creationId xmlns:a16="http://schemas.microsoft.com/office/drawing/2014/main" id="{389CA170-54BC-B915-8ABE-5FDF12D72D31}"/>
              </a:ext>
            </a:extLst>
          </p:cNvPr>
          <p:cNvPicPr>
            <a:picLocks noChangeAspect="1"/>
          </p:cNvPicPr>
          <p:nvPr/>
        </p:nvPicPr>
        <p:blipFill>
          <a:blip r:embed="rId7"/>
          <a:stretch>
            <a:fillRect/>
          </a:stretch>
        </p:blipFill>
        <p:spPr>
          <a:xfrm>
            <a:off x="5986923" y="3932477"/>
            <a:ext cx="4489681" cy="2736991"/>
          </a:xfrm>
          <a:prstGeom prst="rect">
            <a:avLst/>
          </a:prstGeom>
        </p:spPr>
      </p:pic>
      <p:sp>
        <p:nvSpPr>
          <p:cNvPr id="14" name="TextBox 13">
            <a:extLst>
              <a:ext uri="{FF2B5EF4-FFF2-40B4-BE49-F238E27FC236}">
                <a16:creationId xmlns:a16="http://schemas.microsoft.com/office/drawing/2014/main" id="{6513ABCD-ED12-0172-D53E-CC40BEB0FE70}"/>
              </a:ext>
            </a:extLst>
          </p:cNvPr>
          <p:cNvSpPr txBox="1"/>
          <p:nvPr/>
        </p:nvSpPr>
        <p:spPr>
          <a:xfrm>
            <a:off x="777339" y="6334386"/>
            <a:ext cx="4583306" cy="369332"/>
          </a:xfrm>
          <a:prstGeom prst="rect">
            <a:avLst/>
          </a:prstGeom>
          <a:noFill/>
        </p:spPr>
        <p:txBody>
          <a:bodyPr wrap="none" rtlCol="0">
            <a:spAutoFit/>
          </a:bodyPr>
          <a:lstStyle/>
          <a:p>
            <a:r>
              <a:rPr lang="en-US" i="1" dirty="0"/>
              <a:t>The paper is being prepared for publication</a:t>
            </a:r>
          </a:p>
        </p:txBody>
      </p:sp>
    </p:spTree>
    <p:extLst>
      <p:ext uri="{BB962C8B-B14F-4D97-AF65-F5344CB8AC3E}">
        <p14:creationId xmlns:p14="http://schemas.microsoft.com/office/powerpoint/2010/main" val="998660969"/>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potx  -  Read-Only" id="{3AE5E60D-83C1-4484-9836-EF48DBD48AEF}" vid="{79BAC2FC-8920-4004-A9A3-C090686F7C8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BNL_PPT_Template_2021</Template>
  <TotalTime>6511</TotalTime>
  <Words>2172</Words>
  <Application>Microsoft Office PowerPoint</Application>
  <PresentationFormat>Widescreen</PresentationFormat>
  <Paragraphs>280</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Cambria Math</vt:lpstr>
      <vt:lpstr>Liberation Mono</vt:lpstr>
      <vt:lpstr>Symbol</vt:lpstr>
      <vt:lpstr>Times New Roman</vt:lpstr>
      <vt:lpstr>Wingdings</vt:lpstr>
      <vt:lpstr>BNL</vt:lpstr>
      <vt:lpstr>Development of Storage Ring Electron Cooler for High Energy Applications</vt:lpstr>
      <vt:lpstr>Cooling requirements for Electron Ion Collider (I)</vt:lpstr>
      <vt:lpstr>Cooling requirements for Electron Ion Collider (II)</vt:lpstr>
      <vt:lpstr>Bringing Electron Cooling to high energies</vt:lpstr>
      <vt:lpstr>Ring Electron Cooler idea</vt:lpstr>
      <vt:lpstr>REC layout and lattice</vt:lpstr>
      <vt:lpstr>Factors driving REC design</vt:lpstr>
      <vt:lpstr>REC design is a multistep iterative process</vt:lpstr>
      <vt:lpstr>Electron Cooling with z-x redistribution</vt:lpstr>
      <vt:lpstr>Cooling section optimization (I)</vt:lpstr>
      <vt:lpstr>Cooling section optimization (II)</vt:lpstr>
      <vt:lpstr>REC wigglers</vt:lpstr>
      <vt:lpstr>Dynamic and momentum aperture optimization</vt:lpstr>
      <vt:lpstr>REC RF system</vt:lpstr>
      <vt:lpstr>Injection scheme</vt:lpstr>
      <vt:lpstr>Misalignment tolerances</vt:lpstr>
      <vt:lpstr>PowerPoint Presentation</vt:lpstr>
      <vt:lpstr>Summary</vt:lpstr>
      <vt:lpstr>Additional slides</vt:lpstr>
      <vt:lpstr>Cooling force</vt:lpstr>
      <vt:lpstr>Injection</vt:lpstr>
      <vt:lpstr>Longitudinal single bunch instability</vt:lpstr>
      <vt:lpstr>Transverse mode-coupling instability</vt:lpstr>
      <vt:lpstr>Lattice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Seletskiy, Sergei</dc:creator>
  <cp:keywords/>
  <dc:description/>
  <cp:lastModifiedBy>Seletskiy, Sergei</cp:lastModifiedBy>
  <cp:revision>144</cp:revision>
  <cp:lastPrinted>2024-12-04T16:34:38Z</cp:lastPrinted>
  <dcterms:created xsi:type="dcterms:W3CDTF">2023-11-30T19:29:54Z</dcterms:created>
  <dcterms:modified xsi:type="dcterms:W3CDTF">2025-10-24T20:14:06Z</dcterms:modified>
  <cp:category/>
</cp:coreProperties>
</file>