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handoutMasterIdLst>
    <p:handoutMasterId r:id="rId34"/>
  </p:handoutMasterIdLst>
  <p:sldIdLst>
    <p:sldId id="296" r:id="rId2"/>
    <p:sldId id="304" r:id="rId3"/>
    <p:sldId id="305" r:id="rId4"/>
    <p:sldId id="353" r:id="rId5"/>
    <p:sldId id="276" r:id="rId6"/>
    <p:sldId id="2393" r:id="rId7"/>
    <p:sldId id="2386" r:id="rId8"/>
    <p:sldId id="2380" r:id="rId9"/>
    <p:sldId id="2379" r:id="rId10"/>
    <p:sldId id="1169" r:id="rId11"/>
    <p:sldId id="2382" r:id="rId12"/>
    <p:sldId id="2381" r:id="rId13"/>
    <p:sldId id="2377" r:id="rId14"/>
    <p:sldId id="1398" r:id="rId15"/>
    <p:sldId id="2376" r:id="rId16"/>
    <p:sldId id="2387" r:id="rId17"/>
    <p:sldId id="330" r:id="rId18"/>
    <p:sldId id="2391" r:id="rId19"/>
    <p:sldId id="2394" r:id="rId20"/>
    <p:sldId id="2384" r:id="rId21"/>
    <p:sldId id="320" r:id="rId22"/>
    <p:sldId id="2385" r:id="rId23"/>
    <p:sldId id="316" r:id="rId24"/>
    <p:sldId id="326" r:id="rId25"/>
    <p:sldId id="2395" r:id="rId26"/>
    <p:sldId id="1148" r:id="rId27"/>
    <p:sldId id="275" r:id="rId28"/>
    <p:sldId id="1147" r:id="rId29"/>
    <p:sldId id="303" r:id="rId30"/>
    <p:sldId id="2383" r:id="rId31"/>
    <p:sldId id="239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7236"/>
    <a:srgbClr val="F9DFD6"/>
    <a:srgbClr val="0033A0"/>
    <a:srgbClr val="88B5E0"/>
    <a:srgbClr val="000000"/>
    <a:srgbClr val="2F2F2F"/>
    <a:srgbClr val="00B050"/>
    <a:srgbClr val="9062BC"/>
    <a:srgbClr val="D72727"/>
    <a:srgbClr val="1873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43"/>
    <p:restoredTop sz="80381"/>
  </p:normalViewPr>
  <p:slideViewPr>
    <p:cSldViewPr snapToGrid="0" snapToObjects="1">
      <p:cViewPr>
        <p:scale>
          <a:sx n="81" d="100"/>
          <a:sy n="81" d="100"/>
        </p:scale>
        <p:origin x="304" y="360"/>
      </p:cViewPr>
      <p:guideLst/>
    </p:cSldViewPr>
  </p:slideViewPr>
  <p:outlineViewPr>
    <p:cViewPr>
      <p:scale>
        <a:sx n="33" d="100"/>
        <a:sy n="33" d="100"/>
      </p:scale>
      <p:origin x="0" y="0"/>
    </p:cViewPr>
  </p:outlineViewPr>
  <p:notesTextViewPr>
    <p:cViewPr>
      <p:scale>
        <a:sx n="90" d="100"/>
        <a:sy n="90" d="100"/>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10/27/25</a:t>
            </a:fld>
            <a:endParaRPr lang="en-US" dirty="0"/>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dirty="0"/>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10/26/25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a:p>
            <a:r>
              <a:rPr lang="en-CH"/>
              <a:t>Electron and laser cooling are key techniques for improving the quality of stored ion beams in synchrotrons. This work presents simulations performed with XSuite to study electron and laser cooling in various CERN machines. The electron cooling simulations, based on the Parkhomchuk model recently implemented in XSuite, are benchmarked against existing codes. The laser cooling studies investigate the feasibility of implementing this technique in the CERN SPS, either to enhance ion beam brightness or as a step toward a potential Gamma Factory in the LHC. Additionally, an overview of experimental electron cooling measurements from various CERN facilities is presented, providing insights into the agreement between model predictions and observed cooling performance.</a:t>
            </a:r>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952569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dirty="0"/>
          </a:p>
        </p:txBody>
      </p:sp>
    </p:spTree>
    <p:extLst>
      <p:ext uri="{BB962C8B-B14F-4D97-AF65-F5344CB8AC3E}">
        <p14:creationId xmlns:p14="http://schemas.microsoft.com/office/powerpoint/2010/main" val="639105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dirty="0"/>
          </a:p>
        </p:txBody>
      </p:sp>
    </p:spTree>
    <p:extLst>
      <p:ext uri="{BB962C8B-B14F-4D97-AF65-F5344CB8AC3E}">
        <p14:creationId xmlns:p14="http://schemas.microsoft.com/office/powerpoint/2010/main" val="3136552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2356242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LEIR we typically speak about 4.2 MeV/u kinetic energy</a:t>
            </a:r>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1794946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dirty="0"/>
          </a:p>
        </p:txBody>
      </p:sp>
    </p:spTree>
    <p:extLst>
      <p:ext uri="{BB962C8B-B14F-4D97-AF65-F5344CB8AC3E}">
        <p14:creationId xmlns:p14="http://schemas.microsoft.com/office/powerpoint/2010/main" val="1578255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BB2C0-4FC0-D197-29CC-2625B28923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07F250-AD15-7920-783E-920A8B56C4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4328AA-F900-3586-FBCE-A8960E86F03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EE37F4F-ED51-5E60-3BDF-3410EBA3D2FC}"/>
              </a:ext>
            </a:extLst>
          </p:cNvPr>
          <p:cNvSpPr>
            <a:spLocks noGrp="1"/>
          </p:cNvSpPr>
          <p:nvPr>
            <p:ph type="sldNum" sz="quarter" idx="5"/>
          </p:nvPr>
        </p:nvSpPr>
        <p:spPr/>
        <p:txBody>
          <a:bodyPr/>
          <a:lstStyle/>
          <a:p>
            <a:fld id="{8CB0EE9E-52B8-AA4F-8DD5-ED0FB4E5CBCC}" type="slidenum">
              <a:rPr lang="en-US" smtClean="0"/>
              <a:t>6</a:t>
            </a:fld>
            <a:endParaRPr lang="en-US" dirty="0"/>
          </a:p>
        </p:txBody>
      </p:sp>
    </p:spTree>
    <p:extLst>
      <p:ext uri="{BB962C8B-B14F-4D97-AF65-F5344CB8AC3E}">
        <p14:creationId xmlns:p14="http://schemas.microsoft.com/office/powerpoint/2010/main" val="485335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744600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dirty="0"/>
          </a:p>
        </p:txBody>
      </p:sp>
    </p:spTree>
    <p:extLst>
      <p:ext uri="{BB962C8B-B14F-4D97-AF65-F5344CB8AC3E}">
        <p14:creationId xmlns:p14="http://schemas.microsoft.com/office/powerpoint/2010/main" val="3473397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508976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90E221D-0A57-1845-9AA9-229D28A85518}" type="slidenum">
              <a:rPr lang="en-US" smtClean="0"/>
              <a:t>14</a:t>
            </a:fld>
            <a:endParaRPr lang="en-US" dirty="0"/>
          </a:p>
        </p:txBody>
      </p:sp>
    </p:spTree>
    <p:extLst>
      <p:ext uri="{BB962C8B-B14F-4D97-AF65-F5344CB8AC3E}">
        <p14:creationId xmlns:p14="http://schemas.microsoft.com/office/powerpoint/2010/main" val="2928833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41584260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dirty="0"/>
          </a:p>
        </p:txBody>
      </p:sp>
    </p:spTree>
    <p:extLst>
      <p:ext uri="{BB962C8B-B14F-4D97-AF65-F5344CB8AC3E}">
        <p14:creationId xmlns:p14="http://schemas.microsoft.com/office/powerpoint/2010/main" val="30857322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4.png"/><Relationship Id="rId2" Type="http://schemas.openxmlformats.org/officeDocument/2006/relationships/image" Target="../media/image11.emf"/><Relationship Id="rId1" Type="http://schemas.openxmlformats.org/officeDocument/2006/relationships/slideMaster" Target="../slideMasters/slideMaster1.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image" Target="../media/image2.png"/><Relationship Id="rId10" Type="http://schemas.openxmlformats.org/officeDocument/2006/relationships/image" Target="../media/image8.svg"/><Relationship Id="rId4" Type="http://schemas.openxmlformats.org/officeDocument/2006/relationships/image" Target="../media/image12.svg"/><Relationship Id="rId9"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28/10/2025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COOL’25, Stony Brook, New York (USA)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28/10/2025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COOL’25, Stony Brook, New York (USA)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28/10/2025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COOL’25, Stony Brook, New York (USA)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28/10/2025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COOL’25, Stony Brook, New York (USA)</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28/10/2025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COOL’25, Stony Brook, New York (USA)</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28/10/2025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COOL’25, Stony Brook, New York (USA)</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28/10/2025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COOL’25, Stony Brook, New York (USA)</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28/10/2025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COOL’25, Stony Brook, New York (USA)</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28/10/2025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COOL’25, Stony Brook, New York (USA)</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a:t>Click to edit Master title style</a:t>
            </a:r>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noProof="0"/>
              <a:t>28/10/2025</a:t>
            </a:r>
            <a:endParaRPr lang="en-GB" noProof="0"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noProof="0"/>
              <a:t>COOL’25, Stony Brook, New York (USA)</a:t>
            </a:r>
            <a:endParaRPr lang="en-GB" noProof="0"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GB" noProof="0" smtClean="0"/>
              <a:pPr/>
              <a:t>‹#›</a:t>
            </a:fld>
            <a:endParaRPr lang="en-GB" noProof="0"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28/10/2025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COOL’25, Stony Brook, New York (USA)</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28/10/2025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COOL’25, Stony Brook, New York (USA)</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grpSp>
        <p:nvGrpSpPr>
          <p:cNvPr id="6" name="Group 5">
            <a:extLst>
              <a:ext uri="{FF2B5EF4-FFF2-40B4-BE49-F238E27FC236}">
                <a16:creationId xmlns:a16="http://schemas.microsoft.com/office/drawing/2014/main" id="{A3FEF683-03F4-63FC-66B3-B7A748FB21FB}"/>
              </a:ext>
            </a:extLst>
          </p:cNvPr>
          <p:cNvGrpSpPr/>
          <p:nvPr userDrawn="1"/>
        </p:nvGrpSpPr>
        <p:grpSpPr>
          <a:xfrm>
            <a:off x="448906" y="876693"/>
            <a:ext cx="1724405" cy="1728066"/>
            <a:chOff x="5052224" y="710117"/>
            <a:chExt cx="2059046" cy="2063418"/>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grpSp>
      <p:pic>
        <p:nvPicPr>
          <p:cNvPr id="7" name="Picture 6">
            <a:extLst>
              <a:ext uri="{FF2B5EF4-FFF2-40B4-BE49-F238E27FC236}">
                <a16:creationId xmlns:a16="http://schemas.microsoft.com/office/drawing/2014/main" id="{9AB72EA4-5875-19F4-97E2-6CB5A71A0379}"/>
              </a:ext>
            </a:extLst>
          </p:cNvPr>
          <p:cNvPicPr>
            <a:picLocks noChangeAspect="1"/>
          </p:cNvPicPr>
          <p:nvPr userDrawn="1"/>
        </p:nvPicPr>
        <p:blipFill rotWithShape="1">
          <a:blip r:embed="rId5"/>
          <a:srcRect l="53004"/>
          <a:stretch/>
        </p:blipFill>
        <p:spPr>
          <a:xfrm>
            <a:off x="7090866" y="1562934"/>
            <a:ext cx="946017" cy="1098481"/>
          </a:xfrm>
          <a:prstGeom prst="rect">
            <a:avLst/>
          </a:prstGeom>
        </p:spPr>
      </p:pic>
      <p:pic>
        <p:nvPicPr>
          <p:cNvPr id="8" name="Picture 7">
            <a:extLst>
              <a:ext uri="{FF2B5EF4-FFF2-40B4-BE49-F238E27FC236}">
                <a16:creationId xmlns:a16="http://schemas.microsoft.com/office/drawing/2014/main" id="{2BDABA9C-A6E7-018B-7238-7A27C62511E4}"/>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807528" y="1653189"/>
            <a:ext cx="1294704" cy="858754"/>
          </a:xfrm>
          <a:prstGeom prst="rect">
            <a:avLst/>
          </a:prstGeom>
        </p:spPr>
      </p:pic>
      <p:pic>
        <p:nvPicPr>
          <p:cNvPr id="9" name="Picture 8" descr="A logo with blue and white circles&#10;&#10;AI-generated content may be incorrect.">
            <a:extLst>
              <a:ext uri="{FF2B5EF4-FFF2-40B4-BE49-F238E27FC236}">
                <a16:creationId xmlns:a16="http://schemas.microsoft.com/office/drawing/2014/main" id="{CDA76B74-6E15-A0A8-D707-14BB2AB0BFCA}"/>
              </a:ext>
            </a:extLst>
          </p:cNvPr>
          <p:cNvPicPr>
            <a:picLocks noChangeAspect="1"/>
          </p:cNvPicPr>
          <p:nvPr userDrawn="1"/>
        </p:nvPicPr>
        <p:blipFill>
          <a:blip r:embed="rId7"/>
          <a:stretch>
            <a:fillRect/>
          </a:stretch>
        </p:blipFill>
        <p:spPr>
          <a:xfrm>
            <a:off x="9623672" y="1582884"/>
            <a:ext cx="1058260" cy="1070648"/>
          </a:xfrm>
          <a:prstGeom prst="rect">
            <a:avLst/>
          </a:prstGeom>
        </p:spPr>
      </p:pic>
      <p:pic>
        <p:nvPicPr>
          <p:cNvPr id="11" name="Picture 10" descr="A blue circle with a white and grey logo&#10;&#10;AI-generated content may be incorrect.">
            <a:extLst>
              <a:ext uri="{FF2B5EF4-FFF2-40B4-BE49-F238E27FC236}">
                <a16:creationId xmlns:a16="http://schemas.microsoft.com/office/drawing/2014/main" id="{A0848710-31CE-1DCB-625A-20CB677513CC}"/>
              </a:ext>
            </a:extLst>
          </p:cNvPr>
          <p:cNvPicPr>
            <a:picLocks noChangeAspect="1"/>
          </p:cNvPicPr>
          <p:nvPr userDrawn="1"/>
        </p:nvPicPr>
        <p:blipFill>
          <a:blip r:embed="rId8"/>
          <a:stretch>
            <a:fillRect/>
          </a:stretch>
        </p:blipFill>
        <p:spPr>
          <a:xfrm>
            <a:off x="10751375" y="1562934"/>
            <a:ext cx="1162274" cy="1046047"/>
          </a:xfrm>
          <a:prstGeom prst="rect">
            <a:avLst/>
          </a:prstGeom>
        </p:spPr>
      </p:pic>
      <p:pic>
        <p:nvPicPr>
          <p:cNvPr id="14" name="Content Placeholder 2">
            <a:extLst>
              <a:ext uri="{FF2B5EF4-FFF2-40B4-BE49-F238E27FC236}">
                <a16:creationId xmlns:a16="http://schemas.microsoft.com/office/drawing/2014/main" id="{F21132DE-5766-EBC1-2A56-D4B7645A1686}"/>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2425056" y="876693"/>
            <a:ext cx="3164685" cy="1724405"/>
          </a:xfrm>
          <a:prstGeom prst="rect">
            <a:avLst/>
          </a:prstGeom>
        </p:spPr>
      </p:pic>
      <p:sp>
        <p:nvSpPr>
          <p:cNvPr id="15" name="TextBox 14">
            <a:extLst>
              <a:ext uri="{FF2B5EF4-FFF2-40B4-BE49-F238E27FC236}">
                <a16:creationId xmlns:a16="http://schemas.microsoft.com/office/drawing/2014/main" id="{51A72214-C082-BDF4-959D-F3BA71F6C37A}"/>
              </a:ext>
            </a:extLst>
          </p:cNvPr>
          <p:cNvSpPr txBox="1"/>
          <p:nvPr userDrawn="1"/>
        </p:nvSpPr>
        <p:spPr>
          <a:xfrm>
            <a:off x="6977449" y="1608438"/>
            <a:ext cx="89768" cy="276999"/>
          </a:xfrm>
          <a:prstGeom prst="rect">
            <a:avLst/>
          </a:prstGeom>
          <a:noFill/>
        </p:spPr>
        <p:txBody>
          <a:bodyPr wrap="none" lIns="0" tIns="0" rIns="0" bIns="0" rtlCol="0">
            <a:spAutoFit/>
          </a:bodyPr>
          <a:lstStyle/>
          <a:p>
            <a:pPr algn="l"/>
            <a:r>
              <a:rPr lang="en-GB" dirty="0">
                <a:solidFill>
                  <a:schemeClr val="bg2">
                    <a:lumMod val="75000"/>
                  </a:schemeClr>
                </a:solidFill>
              </a:rPr>
              <a:t>*</a:t>
            </a:r>
          </a:p>
        </p:txBody>
      </p:sp>
      <p:sp>
        <p:nvSpPr>
          <p:cNvPr id="16" name="TextBox 15">
            <a:extLst>
              <a:ext uri="{FF2B5EF4-FFF2-40B4-BE49-F238E27FC236}">
                <a16:creationId xmlns:a16="http://schemas.microsoft.com/office/drawing/2014/main" id="{410C1B16-30DE-EC4F-064B-7255B2950495}"/>
              </a:ext>
            </a:extLst>
          </p:cNvPr>
          <p:cNvSpPr txBox="1"/>
          <p:nvPr userDrawn="1"/>
        </p:nvSpPr>
        <p:spPr>
          <a:xfrm>
            <a:off x="7991999" y="1608437"/>
            <a:ext cx="89768" cy="276999"/>
          </a:xfrm>
          <a:prstGeom prst="rect">
            <a:avLst/>
          </a:prstGeom>
          <a:noFill/>
        </p:spPr>
        <p:txBody>
          <a:bodyPr wrap="none" lIns="0" tIns="0" rIns="0" bIns="0" rtlCol="0">
            <a:spAutoFit/>
          </a:bodyPr>
          <a:lstStyle/>
          <a:p>
            <a:pPr algn="l"/>
            <a:r>
              <a:rPr lang="en-GB" dirty="0">
                <a:solidFill>
                  <a:schemeClr val="bg2">
                    <a:lumMod val="75000"/>
                  </a:schemeClr>
                </a:solidFill>
              </a:rPr>
              <a:t>*</a:t>
            </a:r>
          </a:p>
        </p:txBody>
      </p:sp>
      <p:sp>
        <p:nvSpPr>
          <p:cNvPr id="17" name="TextBox 16">
            <a:extLst>
              <a:ext uri="{FF2B5EF4-FFF2-40B4-BE49-F238E27FC236}">
                <a16:creationId xmlns:a16="http://schemas.microsoft.com/office/drawing/2014/main" id="{28AA793E-5565-1B58-A1BD-4D8606E09800}"/>
              </a:ext>
            </a:extLst>
          </p:cNvPr>
          <p:cNvSpPr txBox="1"/>
          <p:nvPr userDrawn="1"/>
        </p:nvSpPr>
        <p:spPr>
          <a:xfrm>
            <a:off x="10567979" y="1608436"/>
            <a:ext cx="89768" cy="276999"/>
          </a:xfrm>
          <a:prstGeom prst="rect">
            <a:avLst/>
          </a:prstGeom>
          <a:noFill/>
        </p:spPr>
        <p:txBody>
          <a:bodyPr wrap="none" lIns="0" tIns="0" rIns="0" bIns="0" rtlCol="0">
            <a:spAutoFit/>
          </a:bodyPr>
          <a:lstStyle/>
          <a:p>
            <a:pPr algn="l"/>
            <a:r>
              <a:rPr lang="en-GB" dirty="0">
                <a:solidFill>
                  <a:schemeClr val="bg2">
                    <a:lumMod val="75000"/>
                  </a:schemeClr>
                </a:solidFill>
              </a:rPr>
              <a:t>*</a:t>
            </a:r>
          </a:p>
        </p:txBody>
      </p:sp>
      <p:grpSp>
        <p:nvGrpSpPr>
          <p:cNvPr id="10" name="Group 9">
            <a:extLst>
              <a:ext uri="{FF2B5EF4-FFF2-40B4-BE49-F238E27FC236}">
                <a16:creationId xmlns:a16="http://schemas.microsoft.com/office/drawing/2014/main" id="{A8600562-043D-3D7E-B069-BFD0E11EEED9}"/>
              </a:ext>
            </a:extLst>
          </p:cNvPr>
          <p:cNvGrpSpPr/>
          <p:nvPr userDrawn="1"/>
        </p:nvGrpSpPr>
        <p:grpSpPr>
          <a:xfrm>
            <a:off x="8269066" y="1494108"/>
            <a:ext cx="1167307" cy="1167307"/>
            <a:chOff x="10587289" y="1494108"/>
            <a:chExt cx="1167307" cy="1167307"/>
          </a:xfrm>
        </p:grpSpPr>
        <p:pic>
          <p:nvPicPr>
            <p:cNvPr id="13" name="Picture 12" descr="A logo of a company&#10;&#10;AI-generated content may be incorrect.">
              <a:extLst>
                <a:ext uri="{FF2B5EF4-FFF2-40B4-BE49-F238E27FC236}">
                  <a16:creationId xmlns:a16="http://schemas.microsoft.com/office/drawing/2014/main" id="{AA4DD4B0-6A98-3380-5EF9-A38305CB4397}"/>
                </a:ext>
              </a:extLst>
            </p:cNvPr>
            <p:cNvPicPr>
              <a:picLocks noChangeAspect="1"/>
            </p:cNvPicPr>
            <p:nvPr userDrawn="1"/>
          </p:nvPicPr>
          <p:blipFill>
            <a:blip r:embed="rId11"/>
            <a:stretch>
              <a:fillRect/>
            </a:stretch>
          </p:blipFill>
          <p:spPr>
            <a:xfrm>
              <a:off x="10587289" y="1494108"/>
              <a:ext cx="1167307" cy="1167307"/>
            </a:xfrm>
            <a:prstGeom prst="rect">
              <a:avLst/>
            </a:prstGeom>
          </p:spPr>
        </p:pic>
        <p:sp>
          <p:nvSpPr>
            <p:cNvPr id="19" name="TextBox 18">
              <a:extLst>
                <a:ext uri="{FF2B5EF4-FFF2-40B4-BE49-F238E27FC236}">
                  <a16:creationId xmlns:a16="http://schemas.microsoft.com/office/drawing/2014/main" id="{9DC0CB4A-6B8E-07FF-384C-F4E6AB811940}"/>
                </a:ext>
              </a:extLst>
            </p:cNvPr>
            <p:cNvSpPr txBox="1"/>
            <p:nvPr userDrawn="1"/>
          </p:nvSpPr>
          <p:spPr>
            <a:xfrm>
              <a:off x="11599314" y="1608436"/>
              <a:ext cx="89768" cy="276999"/>
            </a:xfrm>
            <a:prstGeom prst="rect">
              <a:avLst/>
            </a:prstGeom>
            <a:noFill/>
          </p:spPr>
          <p:txBody>
            <a:bodyPr wrap="none" lIns="0" tIns="0" rIns="0" bIns="0" rtlCol="0">
              <a:spAutoFit/>
            </a:bodyPr>
            <a:lstStyle/>
            <a:p>
              <a:pPr algn="l"/>
              <a:r>
                <a:rPr lang="en-GB" dirty="0">
                  <a:solidFill>
                    <a:schemeClr val="bg2">
                      <a:lumMod val="75000"/>
                    </a:schemeClr>
                  </a:solidFill>
                </a:rPr>
                <a:t>*</a:t>
              </a:r>
            </a:p>
          </p:txBody>
        </p:sp>
      </p:grpSp>
      <p:sp>
        <p:nvSpPr>
          <p:cNvPr id="20" name="TextBox 19">
            <a:extLst>
              <a:ext uri="{FF2B5EF4-FFF2-40B4-BE49-F238E27FC236}">
                <a16:creationId xmlns:a16="http://schemas.microsoft.com/office/drawing/2014/main" id="{D61FA7ED-C927-CBFE-8438-25F74BFF6906}"/>
              </a:ext>
            </a:extLst>
          </p:cNvPr>
          <p:cNvSpPr txBox="1"/>
          <p:nvPr userDrawn="1"/>
        </p:nvSpPr>
        <p:spPr>
          <a:xfrm>
            <a:off x="10181395" y="6674929"/>
            <a:ext cx="1971694" cy="153888"/>
          </a:xfrm>
          <a:prstGeom prst="rect">
            <a:avLst/>
          </a:prstGeom>
          <a:noFill/>
        </p:spPr>
        <p:txBody>
          <a:bodyPr wrap="none" lIns="0" tIns="0" rIns="0" bIns="0" rtlCol="0">
            <a:spAutoFit/>
          </a:bodyPr>
          <a:lstStyle/>
          <a:p>
            <a:pPr algn="r"/>
            <a:r>
              <a:rPr lang="en-GB" sz="1000" b="0" i="1" dirty="0">
                <a:solidFill>
                  <a:schemeClr val="bg2">
                    <a:lumMod val="75000"/>
                  </a:schemeClr>
                </a:solidFill>
              </a:rPr>
              <a:t>*These are not official CERN logos</a:t>
            </a:r>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090862"/>
            <a:ext cx="11376024" cy="5101137"/>
          </a:xfrm>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4"/>
            <a:ext cx="11376025" cy="503999"/>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28/10/2025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COOL’25, Stony Brook, New York (USA)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972000"/>
            <a:ext cx="11376024" cy="5220000"/>
          </a:xfrm>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4"/>
            <a:ext cx="11376025" cy="504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28/10/2025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COOL’25, Stony Brook, New York (USA)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28/10/2025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COOL’25, Stony Brook, New York (USA)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28/10/2025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COOL’25, Stony Brook, New York (USA)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28/10/2025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COOL’25, Stony Brook, New York (USA)</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28/10/2025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COOL’25, Stony Brook, New York (USA)</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28" Type="http://schemas.openxmlformats.org/officeDocument/2006/relationships/image" Target="../media/image6.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 Id="rId27" Type="http://schemas.openxmlformats.org/officeDocument/2006/relationships/image" Target="../media/image5.png"/><Relationship Id="rId30" Type="http://schemas.openxmlformats.org/officeDocument/2006/relationships/image" Target="../media/image8.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r>
              <a:rPr lang="en-US"/>
              <a:t>28/10/2025</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3358822" y="6424993"/>
            <a:ext cx="4573915" cy="365125"/>
          </a:xfrm>
          <a:prstGeom prst="rect">
            <a:avLst/>
          </a:prstGeom>
        </p:spPr>
        <p:txBody>
          <a:bodyPr vert="horz" lIns="0" tIns="0" rIns="0" bIns="0" rtlCol="0" anchor="ctr"/>
          <a:lstStyle>
            <a:lvl1pPr algn="l">
              <a:defRPr sz="1000">
                <a:solidFill>
                  <a:schemeClr val="tx1"/>
                </a:solidFill>
              </a:defRPr>
            </a:lvl1pPr>
          </a:lstStyle>
          <a:p>
            <a:r>
              <a:rPr lang="en-US"/>
              <a:t>COOL’25, Stony Brook, New York (USA)</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3" name="Picture 12" descr="A blue and white logo&#10;&#10;Description automatically generated">
            <a:extLst>
              <a:ext uri="{FF2B5EF4-FFF2-40B4-BE49-F238E27FC236}">
                <a16:creationId xmlns:a16="http://schemas.microsoft.com/office/drawing/2014/main" id="{A56FBEB9-BA50-DAE0-738F-8C3B9A2F6068}"/>
              </a:ext>
            </a:extLst>
          </p:cNvPr>
          <p:cNvPicPr>
            <a:picLocks noChangeAspect="1"/>
          </p:cNvPicPr>
          <p:nvPr userDrawn="1"/>
        </p:nvPicPr>
        <p:blipFill>
          <a:blip r:embed="rId23"/>
          <a:stretch>
            <a:fillRect/>
          </a:stretch>
        </p:blipFill>
        <p:spPr>
          <a:xfrm>
            <a:off x="404070" y="6439074"/>
            <a:ext cx="352448" cy="352448"/>
          </a:xfrm>
          <a:prstGeom prst="rect">
            <a:avLst/>
          </a:prstGeom>
        </p:spPr>
      </p:pic>
      <p:grpSp>
        <p:nvGrpSpPr>
          <p:cNvPr id="21" name="Group 20">
            <a:extLst>
              <a:ext uri="{FF2B5EF4-FFF2-40B4-BE49-F238E27FC236}">
                <a16:creationId xmlns:a16="http://schemas.microsoft.com/office/drawing/2014/main" id="{18C9C238-CBDF-DA89-A786-4B7A1CF7A7A0}"/>
              </a:ext>
            </a:extLst>
          </p:cNvPr>
          <p:cNvGrpSpPr/>
          <p:nvPr userDrawn="1"/>
        </p:nvGrpSpPr>
        <p:grpSpPr>
          <a:xfrm>
            <a:off x="1640084" y="6481385"/>
            <a:ext cx="1520198" cy="290616"/>
            <a:chOff x="2967051" y="3994117"/>
            <a:chExt cx="6106121" cy="1167307"/>
          </a:xfrm>
        </p:grpSpPr>
        <p:pic>
          <p:nvPicPr>
            <p:cNvPr id="9" name="Picture 8">
              <a:extLst>
                <a:ext uri="{FF2B5EF4-FFF2-40B4-BE49-F238E27FC236}">
                  <a16:creationId xmlns:a16="http://schemas.microsoft.com/office/drawing/2014/main" id="{3D6B5165-C5A1-1125-9D30-FAD86A381783}"/>
                </a:ext>
              </a:extLst>
            </p:cNvPr>
            <p:cNvPicPr>
              <a:picLocks noChangeAspect="1"/>
            </p:cNvPicPr>
            <p:nvPr userDrawn="1"/>
          </p:nvPicPr>
          <p:blipFill rotWithShape="1">
            <a:blip r:embed="rId24"/>
            <a:srcRect l="53004"/>
            <a:stretch/>
          </p:blipFill>
          <p:spPr>
            <a:xfrm>
              <a:off x="4250389" y="4062943"/>
              <a:ext cx="946017" cy="1098481"/>
            </a:xfrm>
            <a:prstGeom prst="rect">
              <a:avLst/>
            </a:prstGeom>
          </p:spPr>
        </p:pic>
        <p:pic>
          <p:nvPicPr>
            <p:cNvPr id="11" name="Picture 10">
              <a:extLst>
                <a:ext uri="{FF2B5EF4-FFF2-40B4-BE49-F238E27FC236}">
                  <a16:creationId xmlns:a16="http://schemas.microsoft.com/office/drawing/2014/main" id="{4EE70E1B-DA5F-633E-A33E-BD07280D1DC2}"/>
                </a:ext>
              </a:extLst>
            </p:cNvPr>
            <p:cNvPicPr>
              <a:picLocks noChangeAspect="1"/>
            </p:cNvPicPr>
            <p:nvPr userDrawn="1"/>
          </p:nvPicPr>
          <p:blipFill>
            <a:blip r:embed="rId25">
              <a:extLst>
                <a:ext uri="{28A0092B-C50C-407E-A947-70E740481C1C}">
                  <a14:useLocalDpi xmlns:a14="http://schemas.microsoft.com/office/drawing/2010/main" val="0"/>
                </a:ext>
              </a:extLst>
            </a:blip>
            <a:stretch>
              <a:fillRect/>
            </a:stretch>
          </p:blipFill>
          <p:spPr>
            <a:xfrm>
              <a:off x="2967051" y="4153198"/>
              <a:ext cx="1294704" cy="858754"/>
            </a:xfrm>
            <a:prstGeom prst="rect">
              <a:avLst/>
            </a:prstGeom>
          </p:spPr>
        </p:pic>
        <p:pic>
          <p:nvPicPr>
            <p:cNvPr id="12" name="Picture 11" descr="A logo with blue and white circles&#10;&#10;AI-generated content may be incorrect.">
              <a:extLst>
                <a:ext uri="{FF2B5EF4-FFF2-40B4-BE49-F238E27FC236}">
                  <a16:creationId xmlns:a16="http://schemas.microsoft.com/office/drawing/2014/main" id="{3BEF66DF-EF3E-68EC-7FD7-A8F65A8BDC36}"/>
                </a:ext>
              </a:extLst>
            </p:cNvPr>
            <p:cNvPicPr>
              <a:picLocks noChangeAspect="1"/>
            </p:cNvPicPr>
            <p:nvPr userDrawn="1"/>
          </p:nvPicPr>
          <p:blipFill>
            <a:blip r:embed="rId26"/>
            <a:stretch>
              <a:fillRect/>
            </a:stretch>
          </p:blipFill>
          <p:spPr>
            <a:xfrm>
              <a:off x="6783195" y="4082893"/>
              <a:ext cx="1058260" cy="1070648"/>
            </a:xfrm>
            <a:prstGeom prst="rect">
              <a:avLst/>
            </a:prstGeom>
          </p:spPr>
        </p:pic>
        <p:pic>
          <p:nvPicPr>
            <p:cNvPr id="14" name="Picture 13" descr="A blue circle with a white and grey logo&#10;&#10;AI-generated content may be incorrect.">
              <a:extLst>
                <a:ext uri="{FF2B5EF4-FFF2-40B4-BE49-F238E27FC236}">
                  <a16:creationId xmlns:a16="http://schemas.microsoft.com/office/drawing/2014/main" id="{BD915C47-57F0-D3E0-7618-6590C429C3AC}"/>
                </a:ext>
              </a:extLst>
            </p:cNvPr>
            <p:cNvPicPr>
              <a:picLocks noChangeAspect="1"/>
            </p:cNvPicPr>
            <p:nvPr userDrawn="1"/>
          </p:nvPicPr>
          <p:blipFill>
            <a:blip r:embed="rId27"/>
            <a:stretch>
              <a:fillRect/>
            </a:stretch>
          </p:blipFill>
          <p:spPr>
            <a:xfrm>
              <a:off x="7910898" y="4062943"/>
              <a:ext cx="1162274" cy="1046047"/>
            </a:xfrm>
            <a:prstGeom prst="rect">
              <a:avLst/>
            </a:prstGeom>
          </p:spPr>
        </p:pic>
        <p:pic>
          <p:nvPicPr>
            <p:cNvPr id="19" name="Picture 18" descr="A logo of a company&#10;&#10;AI-generated content may be incorrect.">
              <a:extLst>
                <a:ext uri="{FF2B5EF4-FFF2-40B4-BE49-F238E27FC236}">
                  <a16:creationId xmlns:a16="http://schemas.microsoft.com/office/drawing/2014/main" id="{3116C34E-F802-BEC5-4504-A32A4EA501FC}"/>
                </a:ext>
              </a:extLst>
            </p:cNvPr>
            <p:cNvPicPr>
              <a:picLocks noChangeAspect="1"/>
            </p:cNvPicPr>
            <p:nvPr userDrawn="1"/>
          </p:nvPicPr>
          <p:blipFill>
            <a:blip r:embed="rId28"/>
            <a:stretch>
              <a:fillRect/>
            </a:stretch>
          </p:blipFill>
          <p:spPr>
            <a:xfrm>
              <a:off x="5428589" y="3994117"/>
              <a:ext cx="1167307" cy="1167307"/>
            </a:xfrm>
            <a:prstGeom prst="rect">
              <a:avLst/>
            </a:prstGeom>
          </p:spPr>
        </p:pic>
      </p:grpSp>
      <p:pic>
        <p:nvPicPr>
          <p:cNvPr id="22" name="Content Placeholder 2">
            <a:extLst>
              <a:ext uri="{FF2B5EF4-FFF2-40B4-BE49-F238E27FC236}">
                <a16:creationId xmlns:a16="http://schemas.microsoft.com/office/drawing/2014/main" id="{32417C8B-7D94-7BBE-C457-C89B9BC9FA05}"/>
              </a:ext>
            </a:extLst>
          </p:cNvPr>
          <p:cNvPicPr>
            <a:picLocks noChangeAspect="1"/>
          </p:cNvPicPr>
          <p:nvPr userDrawn="1"/>
        </p:nvPicPr>
        <p:blipFill>
          <a:blip r:embed="rId29">
            <a:extLst>
              <a:ext uri="{96DAC541-7B7A-43D3-8B79-37D633B846F1}">
                <asvg:svgBlip xmlns:asvg="http://schemas.microsoft.com/office/drawing/2016/SVG/main" r:embed="rId30"/>
              </a:ext>
            </a:extLst>
          </a:blip>
          <a:stretch>
            <a:fillRect/>
          </a:stretch>
        </p:blipFill>
        <p:spPr>
          <a:xfrm>
            <a:off x="842319" y="6453589"/>
            <a:ext cx="617609" cy="336529"/>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indico.jacow.org/event/98/contributions/11566/"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hyperlink" Target="https://indico.jacow.org/event/98/contributions/11580/" TargetMode="External"/><Relationship Id="rId7" Type="http://schemas.openxmlformats.org/officeDocument/2006/relationships/image" Target="../media/image50.png"/><Relationship Id="rId2" Type="http://schemas.openxmlformats.org/officeDocument/2006/relationships/image" Target="../media/image47.jpg"/><Relationship Id="rId1" Type="http://schemas.openxmlformats.org/officeDocument/2006/relationships/slideLayout" Target="../slideLayouts/slideLayout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hyperlink" Target="https://indico.jacow.org/event/98/contributions/11578/" TargetMode="External"/><Relationship Id="rId9" Type="http://schemas.openxmlformats.org/officeDocument/2006/relationships/image" Target="../media/image33.emf"/></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52.png"/><Relationship Id="rId4" Type="http://schemas.openxmlformats.org/officeDocument/2006/relationships/hyperlink" Target="https://indico.jacow.org/event/98/contributions/11570/"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indico.jacow.org/event/98/contributions/11570/"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hyperlink" Target="https://indico.jacow.org/event/98/contributions/11560/"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hyperlink" Target="https://indico.cern.ch/event/1544618/" TargetMode="External"/><Relationship Id="rId4" Type="http://schemas.openxmlformats.org/officeDocument/2006/relationships/image" Target="../media/image56.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hyperlink" Target="https://indico.cern.ch/event/1076086/contributions/4533161/" TargetMode="External"/><Relationship Id="rId1" Type="http://schemas.openxmlformats.org/officeDocument/2006/relationships/slideLayout" Target="../slideLayouts/slideLayout4.xml"/><Relationship Id="rId6" Type="http://schemas.openxmlformats.org/officeDocument/2006/relationships/hyperlink" Target="https://proceedings.jacow.org/IPAC2015/papers/mopwa025.pdf" TargetMode="External"/><Relationship Id="rId5" Type="http://schemas.openxmlformats.org/officeDocument/2006/relationships/image" Target="../media/image59.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3.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doi.org/10.1016/j.nima.2022.167852" TargetMode="External"/><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4.xml"/><Relationship Id="rId5" Type="http://schemas.openxmlformats.org/officeDocument/2006/relationships/image" Target="../media/image71.png"/><Relationship Id="rId4" Type="http://schemas.openxmlformats.org/officeDocument/2006/relationships/image" Target="../media/image70.png"/></Relationships>
</file>

<file path=ppt/slides/_rels/slide2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hyperlink" Target="https://indico.jacow.org/event/98/contributions/11578/" TargetMode="External"/><Relationship Id="rId7" Type="http://schemas.openxmlformats.org/officeDocument/2006/relationships/image" Target="../media/image83.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82.png"/><Relationship Id="rId5" Type="http://schemas.openxmlformats.org/officeDocument/2006/relationships/image" Target="../media/image81.jpg"/><Relationship Id="rId4" Type="http://schemas.openxmlformats.org/officeDocument/2006/relationships/image" Target="../media/image8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hyperlink" Target="https://cds.cern.ch/record/2666869/" TargetMode="External"/><Relationship Id="rId3" Type="http://schemas.openxmlformats.org/officeDocument/2006/relationships/image" Target="../media/image14.png"/><Relationship Id="rId7" Type="http://schemas.openxmlformats.org/officeDocument/2006/relationships/hyperlink" Target="https://indico.jacow.org/event/98/contributions/11580/"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indico.jacow.org/event/98/contributions/11587/" TargetMode="External"/><Relationship Id="rId5" Type="http://schemas.microsoft.com/office/2007/relationships/hdphoto" Target="../media/hdphoto1.wdp"/><Relationship Id="rId10" Type="http://schemas.openxmlformats.org/officeDocument/2006/relationships/hyperlink" Target="https://cds.cern.ch/record/2690736/" TargetMode="External"/><Relationship Id="rId4" Type="http://schemas.openxmlformats.org/officeDocument/2006/relationships/image" Target="../media/image15.png"/><Relationship Id="rId9" Type="http://schemas.openxmlformats.org/officeDocument/2006/relationships/hyperlink" Target="https://indico.jacow.org/event/98/contributions/11560/"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s://www.nature.com/articles/s41598-021-88926-w" TargetMode="External"/><Relationship Id="rId2" Type="http://schemas.openxmlformats.org/officeDocument/2006/relationships/hyperlink" Target="https://journals.aps.org/pra/abstract/10.1103/PhysRevA.110.L010803" TargetMode="External"/><Relationship Id="rId1" Type="http://schemas.openxmlformats.org/officeDocument/2006/relationships/slideLayout" Target="../slideLayouts/slideLayout4.xml"/><Relationship Id="rId5" Type="http://schemas.openxmlformats.org/officeDocument/2006/relationships/hyperlink" Target="https://proceedings.jacow.org/COOL2011/papers/moio06.pdf" TargetMode="External"/><Relationship Id="rId4" Type="http://schemas.openxmlformats.org/officeDocument/2006/relationships/hyperlink" Target="https://journals.aps.org/pra/abstract/10.1103/PhysRevA.48.2127"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Layout" Target="../slideLayouts/slideLayout4.xml"/><Relationship Id="rId6" Type="http://schemas.openxmlformats.org/officeDocument/2006/relationships/image" Target="../media/image19.png"/><Relationship Id="rId11" Type="http://schemas.openxmlformats.org/officeDocument/2006/relationships/image" Target="../media/image25.svg"/><Relationship Id="rId5" Type="http://schemas.openxmlformats.org/officeDocument/2006/relationships/image" Target="../media/image18.png"/><Relationship Id="rId10" Type="http://schemas.openxmlformats.org/officeDocument/2006/relationships/image" Target="../media/image24.png"/><Relationship Id="rId4" Type="http://schemas.openxmlformats.org/officeDocument/2006/relationships/image" Target="../media/image17.png"/><Relationship Id="rId9" Type="http://schemas.openxmlformats.org/officeDocument/2006/relationships/image" Target="../media/image22.png"/></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hyperlink" Target="xsuite.web.cern.ch" TargetMode="External"/><Relationship Id="rId4" Type="http://schemas.openxmlformats.org/officeDocument/2006/relationships/image" Target="../media/image27.png"/><Relationship Id="rId9"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8" Type="http://schemas.openxmlformats.org/officeDocument/2006/relationships/hyperlink" Target="https://xsuite.readthedocs.io/en/latest/apireference.html#electroncooler" TargetMode="External"/><Relationship Id="rId3" Type="http://schemas.openxmlformats.org/officeDocument/2006/relationships/image" Target="../media/image35.png"/><Relationship Id="rId7" Type="http://schemas.openxmlformats.org/officeDocument/2006/relationships/hyperlink" Target="https://github.com/PyCOMPLETE/PyHEADTAIL"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s://proceedings.jacow.org/ipac2023/pdf/TUPM026.pdf" TargetMode="External"/><Relationship Id="rId5" Type="http://schemas.openxmlformats.org/officeDocument/2006/relationships/hyperlink" Target="https://github.com/JeffersonLab/ElectronCooling" TargetMode="External"/><Relationship Id="rId4" Type="http://schemas.openxmlformats.org/officeDocument/2006/relationships/hyperlink" Target="https://github.com/dgamba/betacool" TargetMode="External"/><Relationship Id="rId9"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sz="3600" dirty="0"/>
              <a:t>Electron and Laser Cooling of Stored Ion Beams </a:t>
            </a:r>
            <a:br>
              <a:rPr lang="en-US" sz="3600" dirty="0"/>
            </a:br>
            <a:r>
              <a:rPr lang="en-US" sz="3600" dirty="0"/>
              <a:t>at CERN: </a:t>
            </a:r>
            <a:r>
              <a:rPr lang="en-US" sz="3600" dirty="0" err="1"/>
              <a:t>XSuite</a:t>
            </a:r>
            <a:r>
              <a:rPr lang="en-US" sz="3600" dirty="0"/>
              <a:t> Simulations and Measurements</a:t>
            </a:r>
            <a:endParaRPr lang="en-GB" sz="3600"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a:xfrm>
            <a:off x="407987" y="4843848"/>
            <a:ext cx="11541205" cy="1611873"/>
          </a:xfrm>
        </p:spPr>
        <p:txBody>
          <a:bodyPr/>
          <a:lstStyle/>
          <a:p>
            <a:r>
              <a:rPr lang="en-GB" dirty="0" err="1"/>
              <a:t>P.Kruyt</a:t>
            </a:r>
            <a:r>
              <a:rPr lang="en-GB" b="0" baseline="30000" dirty="0" err="1"/>
              <a:t>1,2</a:t>
            </a:r>
            <a:r>
              <a:rPr lang="en-GB" dirty="0"/>
              <a:t>, G. </a:t>
            </a:r>
            <a:r>
              <a:rPr lang="en-GB" dirty="0" err="1"/>
              <a:t>Franchetti</a:t>
            </a:r>
            <a:r>
              <a:rPr lang="en-GB" sz="1800" b="0" baseline="30000" dirty="0" err="1"/>
              <a:t>1,2,3,4</a:t>
            </a:r>
            <a:r>
              <a:rPr lang="en-GB" dirty="0"/>
              <a:t>, </a:t>
            </a:r>
            <a:r>
              <a:rPr lang="en-GB" dirty="0" err="1"/>
              <a:t>D.Gamba</a:t>
            </a:r>
            <a:r>
              <a:rPr lang="en-GB" b="0" baseline="30000" dirty="0" err="1"/>
              <a:t>2</a:t>
            </a:r>
            <a:r>
              <a:rPr lang="en-GB" b="0" dirty="0"/>
              <a:t>,</a:t>
            </a:r>
            <a:r>
              <a:rPr lang="en-GB" b="0" baseline="30000" dirty="0"/>
              <a:t> </a:t>
            </a:r>
            <a:r>
              <a:rPr lang="en-GB" dirty="0"/>
              <a:t>J. </a:t>
            </a:r>
            <a:r>
              <a:rPr lang="en-GB" dirty="0" err="1"/>
              <a:t>Romain</a:t>
            </a:r>
            <a:r>
              <a:rPr lang="en-GB" b="0" baseline="30000" dirty="0" err="1"/>
              <a:t>2,5</a:t>
            </a:r>
            <a:endParaRPr lang="en-GB" dirty="0"/>
          </a:p>
          <a:p>
            <a:r>
              <a:rPr lang="en-GB" sz="1400" b="0" baseline="30000" dirty="0"/>
              <a:t>1</a:t>
            </a:r>
            <a:r>
              <a:rPr lang="en-GB" sz="1400" b="0" dirty="0"/>
              <a:t>Goethe University, Frankfurt, Germany; </a:t>
            </a:r>
            <a:r>
              <a:rPr lang="en-GB" sz="1400" b="0" baseline="30000" dirty="0" err="1"/>
              <a:t>2</a:t>
            </a:r>
            <a:r>
              <a:rPr lang="en-GB" sz="1400" b="0" dirty="0" err="1"/>
              <a:t>CERN</a:t>
            </a:r>
            <a:r>
              <a:rPr lang="en-GB" sz="1400" b="0" dirty="0"/>
              <a:t>, </a:t>
            </a:r>
            <a:r>
              <a:rPr lang="en-GB" sz="1400" b="0" dirty="0" err="1"/>
              <a:t>Meyrin</a:t>
            </a:r>
            <a:r>
              <a:rPr lang="en-GB" sz="1400" b="0" dirty="0"/>
              <a:t>, Switzerland; </a:t>
            </a:r>
            <a:r>
              <a:rPr lang="en-GB" sz="1400" b="0" baseline="30000" dirty="0"/>
              <a:t>3</a:t>
            </a:r>
            <a:r>
              <a:rPr lang="en-GB" sz="1400" b="0" dirty="0"/>
              <a:t>GSI, Darmstadt, Germany; </a:t>
            </a:r>
            <a:r>
              <a:rPr lang="en-GB" sz="1400" b="0" baseline="30000" dirty="0" err="1"/>
              <a:t>4</a:t>
            </a:r>
            <a:r>
              <a:rPr lang="en-GB" sz="1400" b="0" dirty="0" err="1"/>
              <a:t>HFHF</a:t>
            </a:r>
            <a:r>
              <a:rPr lang="en-GB" sz="1400" b="0" dirty="0"/>
              <a:t>, Frankfurt am Main, Germany; </a:t>
            </a:r>
            <a:br>
              <a:rPr lang="en-GB" sz="1400" b="0" dirty="0"/>
            </a:br>
            <a:r>
              <a:rPr lang="en-GB" sz="1400" b="0" baseline="30000" dirty="0" err="1"/>
              <a:t>5</a:t>
            </a:r>
            <a:r>
              <a:rPr lang="en-GB" sz="1400" b="0" dirty="0" err="1"/>
              <a:t>Grenoble</a:t>
            </a:r>
            <a:r>
              <a:rPr lang="en-GB" sz="1400" b="0" dirty="0"/>
              <a:t> INP </a:t>
            </a:r>
            <a:r>
              <a:rPr lang="en-GB" sz="1400" b="0" dirty="0" err="1"/>
              <a:t>Phelma</a:t>
            </a:r>
            <a:r>
              <a:rPr lang="en-GB" sz="1400" b="0" dirty="0"/>
              <a:t>, Grenoble, France</a:t>
            </a:r>
          </a:p>
          <a:p>
            <a:endParaRPr lang="en-GB" sz="1400" b="0" dirty="0"/>
          </a:p>
          <a:p>
            <a:r>
              <a:rPr lang="en-GB" dirty="0"/>
              <a:t>28/10/2025 – </a:t>
            </a:r>
            <a:r>
              <a:rPr lang="en-GB" dirty="0" err="1"/>
              <a:t>COOL’25</a:t>
            </a:r>
            <a:r>
              <a:rPr lang="en-GB" dirty="0"/>
              <a:t>, Stony Brook, New York (USA) - </a:t>
            </a:r>
            <a:r>
              <a:rPr lang="en-GB" dirty="0">
                <a:hlinkClick r:id="rId3"/>
              </a:rPr>
              <a:t>indico</a:t>
            </a:r>
            <a:endParaRPr lang="en-GB" dirty="0"/>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20F8EE-0C6C-4D4C-96AE-355A40764060}"/>
              </a:ext>
            </a:extLst>
          </p:cNvPr>
          <p:cNvSpPr>
            <a:spLocks noGrp="1"/>
          </p:cNvSpPr>
          <p:nvPr>
            <p:ph type="title"/>
          </p:nvPr>
        </p:nvSpPr>
        <p:spPr>
          <a:xfrm>
            <a:off x="407988" y="373593"/>
            <a:ext cx="11658826" cy="1065742"/>
          </a:xfrm>
        </p:spPr>
        <p:txBody>
          <a:bodyPr/>
          <a:lstStyle/>
          <a:p>
            <a:r>
              <a:rPr lang="en-US" dirty="0"/>
              <a:t>Measurement and Simulation of Cooling Force</a:t>
            </a:r>
          </a:p>
        </p:txBody>
      </p:sp>
      <p:sp>
        <p:nvSpPr>
          <p:cNvPr id="4" name="Date Placeholder 3">
            <a:extLst>
              <a:ext uri="{FF2B5EF4-FFF2-40B4-BE49-F238E27FC236}">
                <a16:creationId xmlns:a16="http://schemas.microsoft.com/office/drawing/2014/main" id="{D07DDF77-443E-624B-9323-FB2EC1B9833C}"/>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1CE01972-15AE-CA42-A975-1A1570B3DC4D}"/>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A052C1B9-4557-0E4B-8615-0878B92DE758}"/>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1" name="Content Placeholder 10">
            <a:extLst>
              <a:ext uri="{FF2B5EF4-FFF2-40B4-BE49-F238E27FC236}">
                <a16:creationId xmlns:a16="http://schemas.microsoft.com/office/drawing/2014/main" id="{F83FEEC0-C1F8-A843-916E-71142A8FE831}"/>
              </a:ext>
            </a:extLst>
          </p:cNvPr>
          <p:cNvSpPr>
            <a:spLocks noGrp="1"/>
          </p:cNvSpPr>
          <p:nvPr>
            <p:ph idx="1"/>
          </p:nvPr>
        </p:nvSpPr>
        <p:spPr>
          <a:xfrm>
            <a:off x="401847" y="1061907"/>
            <a:ext cx="7498232" cy="2467044"/>
          </a:xfrm>
        </p:spPr>
        <p:txBody>
          <a:bodyPr>
            <a:normAutofit fontScale="85000" lnSpcReduction="20000"/>
          </a:bodyPr>
          <a:lstStyle/>
          <a:p>
            <a:pPr marL="342900" indent="-342900">
              <a:buFont typeface="Arial" panose="020B0604020202020204" pitchFamily="34" charset="0"/>
              <a:buChar char="•"/>
            </a:pPr>
            <a:r>
              <a:rPr lang="en-US" dirty="0"/>
              <a:t>Longitudinal Friction Force is the most typically measurement:</a:t>
            </a:r>
          </a:p>
          <a:p>
            <a:pPr marL="628650" lvl="1" indent="-304800">
              <a:buAutoNum type="arabicPeriod"/>
            </a:pPr>
            <a:r>
              <a:rPr lang="en-US" b="1" dirty="0"/>
              <a:t>Pre-cool </a:t>
            </a:r>
            <a:r>
              <a:rPr lang="en-US" dirty="0"/>
              <a:t>the circulating beam</a:t>
            </a:r>
          </a:p>
          <a:p>
            <a:pPr marL="628650" lvl="1" indent="-304800">
              <a:buAutoNum type="arabicPeriod"/>
            </a:pPr>
            <a:r>
              <a:rPr lang="en-US" b="1" dirty="0"/>
              <a:t>Apply a voltage step </a:t>
            </a:r>
            <a:r>
              <a:rPr lang="en-US" dirty="0"/>
              <a:t>on the gun voltage (i.e. e</a:t>
            </a:r>
            <a:r>
              <a:rPr lang="en-US" baseline="30000" dirty="0"/>
              <a:t>-</a:t>
            </a:r>
            <a:r>
              <a:rPr lang="en-US" dirty="0"/>
              <a:t> energy)</a:t>
            </a:r>
          </a:p>
          <a:p>
            <a:pPr marL="687388" lvl="2" indent="-166688"/>
            <a:r>
              <a:rPr lang="en-US" b="1" dirty="0">
                <a:solidFill>
                  <a:schemeClr val="accent3"/>
                </a:solidFill>
              </a:rPr>
              <a:t>First pitfall: </a:t>
            </a:r>
            <a:r>
              <a:rPr lang="en-US" dirty="0">
                <a:solidFill>
                  <a:schemeClr val="accent3"/>
                </a:solidFill>
              </a:rPr>
              <a:t>actual voltage/e</a:t>
            </a:r>
            <a:r>
              <a:rPr lang="en-US" baseline="30000" dirty="0">
                <a:solidFill>
                  <a:schemeClr val="accent3"/>
                </a:solidFill>
              </a:rPr>
              <a:t>-</a:t>
            </a:r>
            <a:r>
              <a:rPr lang="en-US" dirty="0">
                <a:solidFill>
                  <a:schemeClr val="accent3"/>
                </a:solidFill>
              </a:rPr>
              <a:t> energy </a:t>
            </a:r>
            <a:r>
              <a:rPr lang="en-US" b="1" dirty="0">
                <a:solidFill>
                  <a:schemeClr val="accent3"/>
                </a:solidFill>
              </a:rPr>
              <a:t>not instantaneous</a:t>
            </a:r>
          </a:p>
          <a:p>
            <a:pPr marL="628650" lvl="1" indent="-304800">
              <a:buAutoNum type="arabicPeriod"/>
            </a:pPr>
            <a:r>
              <a:rPr lang="en-US" b="1" dirty="0"/>
              <a:t>Measure derivative of ion momentum variation</a:t>
            </a:r>
            <a:endParaRPr lang="en-US" dirty="0"/>
          </a:p>
          <a:p>
            <a:pPr marL="687388" lvl="2" indent="-166688"/>
            <a:r>
              <a:rPr lang="en-US" b="1" dirty="0">
                <a:solidFill>
                  <a:schemeClr val="accent3"/>
                </a:solidFill>
              </a:rPr>
              <a:t>Second pitfall: Limited measurement resolution </a:t>
            </a:r>
          </a:p>
          <a:p>
            <a:pPr marL="1130450" lvl="3" indent="-285750">
              <a:buFont typeface="Symbol" pitchFamily="2" charset="2"/>
              <a:buChar char="Þ"/>
            </a:pPr>
            <a:r>
              <a:rPr lang="en-US" b="1" dirty="0">
                <a:solidFill>
                  <a:schemeClr val="tx1"/>
                </a:solidFill>
              </a:rPr>
              <a:t>simulate the whole dynamic process (in Xsuite)!</a:t>
            </a:r>
          </a:p>
          <a:p>
            <a:pPr marL="352425" indent="-352425">
              <a:buFont typeface="Arial" panose="020B0604020202020204" pitchFamily="34" charset="0"/>
              <a:buChar char="•"/>
            </a:pPr>
            <a:r>
              <a:rPr lang="en-US" dirty="0">
                <a:solidFill>
                  <a:schemeClr val="accent3"/>
                </a:solidFill>
              </a:rPr>
              <a:t>First measurements with </a:t>
            </a:r>
            <a:r>
              <a:rPr lang="en-US" dirty="0" err="1">
                <a:solidFill>
                  <a:schemeClr val="accent3"/>
                </a:solidFill>
              </a:rPr>
              <a:t>Mg</a:t>
            </a:r>
            <a:r>
              <a:rPr lang="en-US" baseline="30000" dirty="0" err="1">
                <a:solidFill>
                  <a:schemeClr val="accent3"/>
                </a:solidFill>
              </a:rPr>
              <a:t>7</a:t>
            </a:r>
            <a:r>
              <a:rPr lang="en-US" baseline="30000" dirty="0">
                <a:solidFill>
                  <a:schemeClr val="accent3"/>
                </a:solidFill>
              </a:rPr>
              <a:t>+</a:t>
            </a:r>
            <a:r>
              <a:rPr lang="en-US" dirty="0">
                <a:solidFill>
                  <a:schemeClr val="accent3"/>
                </a:solidFill>
              </a:rPr>
              <a:t> not perfect</a:t>
            </a:r>
          </a:p>
          <a:p>
            <a:pPr marL="577850" lvl="1" indent="-254000"/>
            <a:r>
              <a:rPr lang="en-US" b="1" dirty="0">
                <a:solidFill>
                  <a:schemeClr val="accent3"/>
                </a:solidFill>
              </a:rPr>
              <a:t>No time to measure all beam parameters; not enough pre-cooling; …</a:t>
            </a:r>
          </a:p>
        </p:txBody>
      </p:sp>
      <p:pic>
        <p:nvPicPr>
          <p:cNvPr id="21" name="Google Shape;321;p36">
            <a:extLst>
              <a:ext uri="{FF2B5EF4-FFF2-40B4-BE49-F238E27FC236}">
                <a16:creationId xmlns:a16="http://schemas.microsoft.com/office/drawing/2014/main" id="{CE055E1E-B86D-1A07-D808-6269C11019AD}"/>
              </a:ext>
            </a:extLst>
          </p:cNvPr>
          <p:cNvPicPr preferRelativeResize="0"/>
          <p:nvPr/>
        </p:nvPicPr>
        <p:blipFill>
          <a:blip r:embed="rId3">
            <a:alphaModFix/>
          </a:blip>
          <a:srcRect r="4839"/>
          <a:stretch/>
        </p:blipFill>
        <p:spPr>
          <a:xfrm>
            <a:off x="3762088" y="3554871"/>
            <a:ext cx="3244258" cy="2687879"/>
          </a:xfrm>
          <a:prstGeom prst="rect">
            <a:avLst/>
          </a:prstGeom>
          <a:noFill/>
          <a:ln>
            <a:noFill/>
          </a:ln>
        </p:spPr>
      </p:pic>
      <p:grpSp>
        <p:nvGrpSpPr>
          <p:cNvPr id="2" name="Group 1">
            <a:extLst>
              <a:ext uri="{FF2B5EF4-FFF2-40B4-BE49-F238E27FC236}">
                <a16:creationId xmlns:a16="http://schemas.microsoft.com/office/drawing/2014/main" id="{F1C953C0-7FE6-04DC-5710-6E14787FEBEC}"/>
              </a:ext>
            </a:extLst>
          </p:cNvPr>
          <p:cNvGrpSpPr/>
          <p:nvPr/>
        </p:nvGrpSpPr>
        <p:grpSpPr>
          <a:xfrm>
            <a:off x="258580" y="3577939"/>
            <a:ext cx="3091614" cy="2709351"/>
            <a:chOff x="258580" y="3577939"/>
            <a:chExt cx="3091614" cy="2709351"/>
          </a:xfrm>
        </p:grpSpPr>
        <p:pic>
          <p:nvPicPr>
            <p:cNvPr id="7" name="Picture 6" descr="A graph with blue lines and red lines&#10;&#10;AI-generated content may be incorrect.">
              <a:extLst>
                <a:ext uri="{FF2B5EF4-FFF2-40B4-BE49-F238E27FC236}">
                  <a16:creationId xmlns:a16="http://schemas.microsoft.com/office/drawing/2014/main" id="{E4EBBCA6-9815-9088-86DC-74DE2929C352}"/>
                </a:ext>
              </a:extLst>
            </p:cNvPr>
            <p:cNvPicPr>
              <a:picLocks noChangeAspect="1"/>
            </p:cNvPicPr>
            <p:nvPr/>
          </p:nvPicPr>
          <p:blipFill>
            <a:blip r:embed="rId4"/>
            <a:stretch>
              <a:fillRect/>
            </a:stretch>
          </p:blipFill>
          <p:spPr>
            <a:xfrm>
              <a:off x="680829" y="3684229"/>
              <a:ext cx="2669365" cy="2483284"/>
            </a:xfrm>
            <a:prstGeom prst="rect">
              <a:avLst/>
            </a:prstGeom>
          </p:spPr>
        </p:pic>
        <p:cxnSp>
          <p:nvCxnSpPr>
            <p:cNvPr id="16" name="Straight Arrow Connector 15">
              <a:extLst>
                <a:ext uri="{FF2B5EF4-FFF2-40B4-BE49-F238E27FC236}">
                  <a16:creationId xmlns:a16="http://schemas.microsoft.com/office/drawing/2014/main" id="{371CE577-2B70-994B-9126-70188A058662}"/>
                </a:ext>
              </a:extLst>
            </p:cNvPr>
            <p:cNvCxnSpPr>
              <a:cxnSpLocks/>
            </p:cNvCxnSpPr>
            <p:nvPr/>
          </p:nvCxnSpPr>
          <p:spPr bwMode="auto">
            <a:xfrm flipV="1">
              <a:off x="776642" y="3577939"/>
              <a:ext cx="0" cy="2318429"/>
            </a:xfrm>
            <a:prstGeom prst="straightConnector1">
              <a:avLst/>
            </a:prstGeom>
            <a:solidFill>
              <a:schemeClr val="accent1"/>
            </a:solidFill>
            <a:ln w="38100" cap="flat" cmpd="sng" algn="ctr">
              <a:solidFill>
                <a:srgbClr val="FFC000"/>
              </a:solidFill>
              <a:prstDash val="solid"/>
              <a:round/>
              <a:headEnd type="none" w="sm" len="sm"/>
              <a:tailEnd type="triangle"/>
            </a:ln>
            <a:effectLst/>
          </p:spPr>
        </p:cxnSp>
        <p:sp>
          <p:nvSpPr>
            <p:cNvPr id="17" name="TextBox 16">
              <a:extLst>
                <a:ext uri="{FF2B5EF4-FFF2-40B4-BE49-F238E27FC236}">
                  <a16:creationId xmlns:a16="http://schemas.microsoft.com/office/drawing/2014/main" id="{8F176958-BFAB-4D42-B1A1-00E8EDC5D3D9}"/>
                </a:ext>
              </a:extLst>
            </p:cNvPr>
            <p:cNvSpPr txBox="1"/>
            <p:nvPr/>
          </p:nvSpPr>
          <p:spPr>
            <a:xfrm rot="16200000">
              <a:off x="-316522" y="4475543"/>
              <a:ext cx="1673423" cy="523220"/>
            </a:xfrm>
            <a:prstGeom prst="rect">
              <a:avLst/>
            </a:prstGeom>
            <a:solidFill>
              <a:srgbClr val="FFC000"/>
            </a:solidFill>
            <a:ln>
              <a:noFill/>
            </a:ln>
          </p:spPr>
          <p:txBody>
            <a:bodyPr wrap="square" rtlCol="0">
              <a:spAutoFit/>
            </a:bodyPr>
            <a:lstStyle/>
            <a:p>
              <a:pPr algn="ctr"/>
              <a:r>
                <a:rPr lang="en-US" sz="1400" b="1" dirty="0"/>
                <a:t>Gun Voltage</a:t>
              </a:r>
              <a:br>
                <a:rPr lang="en-US" sz="1400" b="1" dirty="0"/>
              </a:br>
              <a:r>
                <a:rPr lang="en-US" sz="1400" b="1" dirty="0"/>
                <a:t> (electron energy)</a:t>
              </a:r>
            </a:p>
          </p:txBody>
        </p:sp>
        <p:cxnSp>
          <p:nvCxnSpPr>
            <p:cNvPr id="14" name="Straight Arrow Connector 13">
              <a:extLst>
                <a:ext uri="{FF2B5EF4-FFF2-40B4-BE49-F238E27FC236}">
                  <a16:creationId xmlns:a16="http://schemas.microsoft.com/office/drawing/2014/main" id="{02204FE8-C922-0740-8BA0-5BFA63CD6340}"/>
                </a:ext>
              </a:extLst>
            </p:cNvPr>
            <p:cNvCxnSpPr>
              <a:cxnSpLocks/>
            </p:cNvCxnSpPr>
            <p:nvPr/>
          </p:nvCxnSpPr>
          <p:spPr bwMode="auto">
            <a:xfrm>
              <a:off x="972200" y="6133402"/>
              <a:ext cx="2120130" cy="0"/>
            </a:xfrm>
            <a:prstGeom prst="straightConnector1">
              <a:avLst/>
            </a:prstGeom>
            <a:solidFill>
              <a:schemeClr val="accent1"/>
            </a:solidFill>
            <a:ln w="38100" cap="flat" cmpd="sng" algn="ctr">
              <a:solidFill>
                <a:srgbClr val="FFC000"/>
              </a:solidFill>
              <a:prstDash val="solid"/>
              <a:round/>
              <a:headEnd type="none" w="sm" len="sm"/>
              <a:tailEnd type="triangle"/>
            </a:ln>
            <a:effectLst/>
          </p:spPr>
        </p:cxnSp>
        <p:sp>
          <p:nvSpPr>
            <p:cNvPr id="15" name="TextBox 14">
              <a:extLst>
                <a:ext uri="{FF2B5EF4-FFF2-40B4-BE49-F238E27FC236}">
                  <a16:creationId xmlns:a16="http://schemas.microsoft.com/office/drawing/2014/main" id="{50696252-E561-BB41-8F07-9483F1AFE6A7}"/>
                </a:ext>
              </a:extLst>
            </p:cNvPr>
            <p:cNvSpPr txBox="1"/>
            <p:nvPr/>
          </p:nvSpPr>
          <p:spPr>
            <a:xfrm>
              <a:off x="1141661" y="5979513"/>
              <a:ext cx="1672894" cy="307777"/>
            </a:xfrm>
            <a:prstGeom prst="rect">
              <a:avLst/>
            </a:prstGeom>
            <a:solidFill>
              <a:srgbClr val="FFC000"/>
            </a:solidFill>
            <a:ln>
              <a:noFill/>
            </a:ln>
          </p:spPr>
          <p:txBody>
            <a:bodyPr wrap="square" rtlCol="0">
              <a:spAutoFit/>
            </a:bodyPr>
            <a:lstStyle/>
            <a:p>
              <a:pPr algn="ctr"/>
              <a:r>
                <a:rPr lang="en-US" sz="1400" b="1" dirty="0"/>
                <a:t>Time in the cycle</a:t>
              </a:r>
            </a:p>
          </p:txBody>
        </p:sp>
      </p:grpSp>
      <p:sp>
        <p:nvSpPr>
          <p:cNvPr id="24" name="Google Shape;318;p36">
            <a:extLst>
              <a:ext uri="{FF2B5EF4-FFF2-40B4-BE49-F238E27FC236}">
                <a16:creationId xmlns:a16="http://schemas.microsoft.com/office/drawing/2014/main" id="{49FB2B6E-7BAD-8A3B-698D-A1318E0A6D90}"/>
              </a:ext>
            </a:extLst>
          </p:cNvPr>
          <p:cNvSpPr/>
          <p:nvPr/>
        </p:nvSpPr>
        <p:spPr>
          <a:xfrm>
            <a:off x="3431723" y="4476784"/>
            <a:ext cx="248837" cy="7104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26" name="Group 25">
            <a:extLst>
              <a:ext uri="{FF2B5EF4-FFF2-40B4-BE49-F238E27FC236}">
                <a16:creationId xmlns:a16="http://schemas.microsoft.com/office/drawing/2014/main" id="{9599AE20-5287-825E-8E41-6D26BA8E87A0}"/>
              </a:ext>
            </a:extLst>
          </p:cNvPr>
          <p:cNvGrpSpPr/>
          <p:nvPr/>
        </p:nvGrpSpPr>
        <p:grpSpPr>
          <a:xfrm>
            <a:off x="7105819" y="3646932"/>
            <a:ext cx="4733354" cy="2658367"/>
            <a:chOff x="7220120" y="2909681"/>
            <a:chExt cx="4733354" cy="2658367"/>
          </a:xfrm>
        </p:grpSpPr>
        <p:pic>
          <p:nvPicPr>
            <p:cNvPr id="20" name="Google Shape;320;p36">
              <a:extLst>
                <a:ext uri="{FF2B5EF4-FFF2-40B4-BE49-F238E27FC236}">
                  <a16:creationId xmlns:a16="http://schemas.microsoft.com/office/drawing/2014/main" id="{86A94FC3-4892-CFCF-A776-04CB51ECB218}"/>
                </a:ext>
              </a:extLst>
            </p:cNvPr>
            <p:cNvPicPr preferRelativeResize="0"/>
            <p:nvPr/>
          </p:nvPicPr>
          <p:blipFill>
            <a:blip r:embed="rId5">
              <a:alphaModFix/>
            </a:blip>
            <a:stretch>
              <a:fillRect/>
            </a:stretch>
          </p:blipFill>
          <p:spPr>
            <a:xfrm>
              <a:off x="7568431" y="2909681"/>
              <a:ext cx="4385043" cy="2658367"/>
            </a:xfrm>
            <a:prstGeom prst="rect">
              <a:avLst/>
            </a:prstGeom>
            <a:noFill/>
            <a:ln>
              <a:noFill/>
            </a:ln>
          </p:spPr>
        </p:pic>
        <p:sp>
          <p:nvSpPr>
            <p:cNvPr id="25" name="Google Shape;318;p36">
              <a:extLst>
                <a:ext uri="{FF2B5EF4-FFF2-40B4-BE49-F238E27FC236}">
                  <a16:creationId xmlns:a16="http://schemas.microsoft.com/office/drawing/2014/main" id="{1353565D-FB58-3BAB-5C67-862B58622FB6}"/>
                </a:ext>
              </a:extLst>
            </p:cNvPr>
            <p:cNvSpPr/>
            <p:nvPr/>
          </p:nvSpPr>
          <p:spPr>
            <a:xfrm>
              <a:off x="7220120" y="3888034"/>
              <a:ext cx="248837" cy="7104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pic>
        <p:nvPicPr>
          <p:cNvPr id="12" name="Google Shape;223;p30">
            <a:extLst>
              <a:ext uri="{FF2B5EF4-FFF2-40B4-BE49-F238E27FC236}">
                <a16:creationId xmlns:a16="http://schemas.microsoft.com/office/drawing/2014/main" id="{9BAD7457-9365-3B1D-76B8-A07C5F330430}"/>
              </a:ext>
            </a:extLst>
          </p:cNvPr>
          <p:cNvPicPr preferRelativeResize="0"/>
          <p:nvPr/>
        </p:nvPicPr>
        <p:blipFill>
          <a:blip r:embed="rId6">
            <a:alphaModFix/>
          </a:blip>
          <a:stretch>
            <a:fillRect/>
          </a:stretch>
        </p:blipFill>
        <p:spPr>
          <a:xfrm>
            <a:off x="7590704" y="1209593"/>
            <a:ext cx="4248469" cy="2171672"/>
          </a:xfrm>
          <a:prstGeom prst="rect">
            <a:avLst/>
          </a:prstGeom>
          <a:noFill/>
          <a:ln>
            <a:noFill/>
          </a:ln>
        </p:spPr>
      </p:pic>
    </p:spTree>
    <p:extLst>
      <p:ext uri="{BB962C8B-B14F-4D97-AF65-F5344CB8AC3E}">
        <p14:creationId xmlns:p14="http://schemas.microsoft.com/office/powerpoint/2010/main" val="409261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6E2B0-319B-FD3A-4B8C-8B19434352BC}"/>
              </a:ext>
            </a:extLst>
          </p:cNvPr>
          <p:cNvSpPr>
            <a:spLocks noGrp="1"/>
          </p:cNvSpPr>
          <p:nvPr>
            <p:ph type="title"/>
          </p:nvPr>
        </p:nvSpPr>
        <p:spPr/>
        <p:txBody>
          <a:bodyPr/>
          <a:lstStyle/>
          <a:p>
            <a:r>
              <a:rPr lang="en-GB" dirty="0"/>
              <a:t>Longitudinal Cooling Force: </a:t>
            </a:r>
            <a:r>
              <a:rPr lang="en-GB" dirty="0" err="1"/>
              <a:t>Pb</a:t>
            </a:r>
            <a:r>
              <a:rPr lang="en-GB" baseline="30000" dirty="0" err="1"/>
              <a:t>54</a:t>
            </a:r>
            <a:r>
              <a:rPr lang="en-GB" baseline="30000" dirty="0"/>
              <a:t>+</a:t>
            </a:r>
            <a:r>
              <a:rPr lang="en-GB" dirty="0"/>
              <a:t> case</a:t>
            </a:r>
          </a:p>
        </p:txBody>
      </p:sp>
      <p:sp>
        <p:nvSpPr>
          <p:cNvPr id="4" name="Date Placeholder 3">
            <a:extLst>
              <a:ext uri="{FF2B5EF4-FFF2-40B4-BE49-F238E27FC236}">
                <a16:creationId xmlns:a16="http://schemas.microsoft.com/office/drawing/2014/main" id="{7BAF10C0-608F-9A0E-33CD-47FE84F9E29B}"/>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E79A1B10-5727-6355-65D8-A23A0FE84F97}"/>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0A060582-36D6-52F3-BBF6-469324501928}"/>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10" name="Content Placeholder 9">
            <a:extLst>
              <a:ext uri="{FF2B5EF4-FFF2-40B4-BE49-F238E27FC236}">
                <a16:creationId xmlns:a16="http://schemas.microsoft.com/office/drawing/2014/main" id="{7D9E43F3-45DD-F916-7099-64694F9FD181}"/>
              </a:ext>
            </a:extLst>
          </p:cNvPr>
          <p:cNvSpPr>
            <a:spLocks noGrp="1"/>
          </p:cNvSpPr>
          <p:nvPr>
            <p:ph idx="1"/>
          </p:nvPr>
        </p:nvSpPr>
        <p:spPr>
          <a:xfrm>
            <a:off x="220133" y="1090863"/>
            <a:ext cx="7445389" cy="1639812"/>
          </a:xfrm>
        </p:spPr>
        <p:txBody>
          <a:bodyPr/>
          <a:lstStyle/>
          <a:p>
            <a:pPr marL="342900" indent="-342900">
              <a:buFont typeface="Arial" panose="020B0604020202020204" pitchFamily="34" charset="0"/>
              <a:buChar char="•"/>
            </a:pPr>
            <a:r>
              <a:rPr lang="en-GB" dirty="0">
                <a:solidFill>
                  <a:srgbClr val="107236"/>
                </a:solidFill>
              </a:rPr>
              <a:t>Much better agreement after constraining beam parameters as much as possible !</a:t>
            </a:r>
          </a:p>
          <a:p>
            <a:pPr marL="666900" lvl="1" indent="-342900">
              <a:buFont typeface="Arial" panose="020B0604020202020204" pitchFamily="34" charset="0"/>
              <a:buChar char="•"/>
            </a:pPr>
            <a:r>
              <a:rPr lang="en-GB" dirty="0"/>
              <a:t>E.g. </a:t>
            </a:r>
            <a:r>
              <a:rPr lang="en-GB" b="1" dirty="0"/>
              <a:t>measure</a:t>
            </a:r>
            <a:r>
              <a:rPr lang="en-GB" dirty="0"/>
              <a:t> effects such as e</a:t>
            </a:r>
            <a:r>
              <a:rPr lang="en-GB" baseline="30000" dirty="0"/>
              <a:t>-</a:t>
            </a:r>
            <a:r>
              <a:rPr lang="en-GB" dirty="0"/>
              <a:t> beam “</a:t>
            </a:r>
            <a:r>
              <a:rPr lang="en-GB" b="1" dirty="0"/>
              <a:t>neutralisation</a:t>
            </a:r>
            <a:r>
              <a:rPr lang="en-GB" dirty="0"/>
              <a:t>”</a:t>
            </a:r>
          </a:p>
          <a:p>
            <a:pPr marL="666900" lvl="1" indent="-342900">
              <a:buFont typeface="Arial" panose="020B0604020202020204" pitchFamily="34" charset="0"/>
              <a:buChar char="•"/>
            </a:pPr>
            <a:r>
              <a:rPr lang="en-GB" b="1" dirty="0">
                <a:solidFill>
                  <a:schemeClr val="accent3"/>
                </a:solidFill>
              </a:rPr>
              <a:t>Only</a:t>
            </a:r>
            <a:r>
              <a:rPr lang="en-GB" dirty="0">
                <a:solidFill>
                  <a:schemeClr val="accent3"/>
                </a:solidFill>
              </a:rPr>
              <a:t> </a:t>
            </a:r>
            <a:r>
              <a:rPr lang="en-GB" b="1" dirty="0">
                <a:solidFill>
                  <a:schemeClr val="accent3"/>
                </a:solidFill>
              </a:rPr>
              <a:t>e</a:t>
            </a:r>
            <a:r>
              <a:rPr lang="en-GB" b="1" baseline="30000" dirty="0">
                <a:solidFill>
                  <a:schemeClr val="accent3"/>
                </a:solidFill>
              </a:rPr>
              <a:t>-</a:t>
            </a:r>
            <a:r>
              <a:rPr lang="en-GB" b="1" dirty="0">
                <a:solidFill>
                  <a:schemeClr val="accent3"/>
                </a:solidFill>
              </a:rPr>
              <a:t> T</a:t>
            </a:r>
            <a:r>
              <a:rPr lang="en-GB" sz="1400" b="1" dirty="0">
                <a:solidFill>
                  <a:schemeClr val="accent3"/>
                </a:solidFill>
              </a:rPr>
              <a:t> </a:t>
            </a:r>
            <a:r>
              <a:rPr lang="en-GB" sz="1400" dirty="0"/>
              <a:t>(T</a:t>
            </a:r>
            <a:r>
              <a:rPr lang="en-GB" sz="1400" baseline="-25000" dirty="0"/>
              <a:t>⟂</a:t>
            </a:r>
            <a:r>
              <a:rPr lang="en-GB" sz="1400" dirty="0"/>
              <a:t>=100 </a:t>
            </a:r>
            <a:r>
              <a:rPr lang="en-GB" sz="1400" dirty="0" err="1"/>
              <a:t>meV</a:t>
            </a:r>
            <a:r>
              <a:rPr lang="en-GB" sz="1400" dirty="0"/>
              <a:t>; T</a:t>
            </a:r>
            <a:r>
              <a:rPr lang="en-GB" sz="1400" i="1" baseline="-25000" dirty="0"/>
              <a:t>‖</a:t>
            </a:r>
            <a:r>
              <a:rPr lang="en-GB" sz="1400" dirty="0"/>
              <a:t>=1 </a:t>
            </a:r>
            <a:r>
              <a:rPr lang="en-GB" sz="1400" dirty="0" err="1"/>
              <a:t>meV</a:t>
            </a:r>
            <a:r>
              <a:rPr lang="en-GB" sz="1400" dirty="0"/>
              <a:t>), </a:t>
            </a:r>
            <a:r>
              <a:rPr lang="en-GB" b="1" dirty="0">
                <a:solidFill>
                  <a:schemeClr val="accent3"/>
                </a:solidFill>
              </a:rPr>
              <a:t>and</a:t>
            </a:r>
            <a:r>
              <a:rPr lang="en-GB" dirty="0"/>
              <a:t> </a:t>
            </a:r>
            <a:r>
              <a:rPr lang="en-GB" b="1" dirty="0">
                <a:solidFill>
                  <a:schemeClr val="accent3"/>
                </a:solidFill>
              </a:rPr>
              <a:t>profile</a:t>
            </a:r>
            <a:r>
              <a:rPr lang="en-GB" dirty="0"/>
              <a:t> </a:t>
            </a:r>
            <a:r>
              <a:rPr lang="en-GB" sz="1400" dirty="0"/>
              <a:t>(flat) </a:t>
            </a:r>
            <a:r>
              <a:rPr lang="en-GB" b="1" dirty="0">
                <a:solidFill>
                  <a:schemeClr val="accent3"/>
                </a:solidFill>
              </a:rPr>
              <a:t>still guessed</a:t>
            </a:r>
            <a:endParaRPr lang="en-GB" dirty="0"/>
          </a:p>
        </p:txBody>
      </p:sp>
      <p:pic>
        <p:nvPicPr>
          <p:cNvPr id="12" name="Picture 11">
            <a:extLst>
              <a:ext uri="{FF2B5EF4-FFF2-40B4-BE49-F238E27FC236}">
                <a16:creationId xmlns:a16="http://schemas.microsoft.com/office/drawing/2014/main" id="{C5EE1A6A-24D0-AEF0-3BD7-D78AB34FD7CC}"/>
              </a:ext>
            </a:extLst>
          </p:cNvPr>
          <p:cNvPicPr>
            <a:picLocks noChangeAspect="1"/>
          </p:cNvPicPr>
          <p:nvPr/>
        </p:nvPicPr>
        <p:blipFill>
          <a:blip r:embed="rId2"/>
          <a:stretch>
            <a:fillRect/>
          </a:stretch>
        </p:blipFill>
        <p:spPr>
          <a:xfrm>
            <a:off x="7665522" y="950366"/>
            <a:ext cx="4218732" cy="2619552"/>
          </a:xfrm>
          <a:prstGeom prst="rect">
            <a:avLst/>
          </a:prstGeom>
        </p:spPr>
      </p:pic>
      <p:pic>
        <p:nvPicPr>
          <p:cNvPr id="14" name="Picture 13" descr="A graph of a number of space charge&#10;&#10;AI-generated content may be incorrect.">
            <a:extLst>
              <a:ext uri="{FF2B5EF4-FFF2-40B4-BE49-F238E27FC236}">
                <a16:creationId xmlns:a16="http://schemas.microsoft.com/office/drawing/2014/main" id="{222BE6B2-910C-C529-0311-0DC5C1A2D352}"/>
              </a:ext>
            </a:extLst>
          </p:cNvPr>
          <p:cNvPicPr>
            <a:picLocks noChangeAspect="1"/>
          </p:cNvPicPr>
          <p:nvPr/>
        </p:nvPicPr>
        <p:blipFill>
          <a:blip r:embed="rId3"/>
          <a:stretch>
            <a:fillRect/>
          </a:stretch>
        </p:blipFill>
        <p:spPr>
          <a:xfrm>
            <a:off x="7526938" y="3569918"/>
            <a:ext cx="4171053" cy="2736738"/>
          </a:xfrm>
          <a:prstGeom prst="rect">
            <a:avLst/>
          </a:prstGeom>
        </p:spPr>
      </p:pic>
      <p:pic>
        <p:nvPicPr>
          <p:cNvPr id="16" name="Picture 15" descr="A graph with blue dots and orange lines&#10;&#10;AI-generated content may be incorrect.">
            <a:extLst>
              <a:ext uri="{FF2B5EF4-FFF2-40B4-BE49-F238E27FC236}">
                <a16:creationId xmlns:a16="http://schemas.microsoft.com/office/drawing/2014/main" id="{8F8CB8EB-4577-62D3-B3DA-2F9867877DE0}"/>
              </a:ext>
            </a:extLst>
          </p:cNvPr>
          <p:cNvPicPr>
            <a:picLocks noChangeAspect="1"/>
          </p:cNvPicPr>
          <p:nvPr/>
        </p:nvPicPr>
        <p:blipFill>
          <a:blip r:embed="rId4"/>
          <a:stretch>
            <a:fillRect/>
          </a:stretch>
        </p:blipFill>
        <p:spPr>
          <a:xfrm>
            <a:off x="649065" y="2394464"/>
            <a:ext cx="6390562" cy="3949770"/>
          </a:xfrm>
          <a:prstGeom prst="rect">
            <a:avLst/>
          </a:prstGeom>
        </p:spPr>
      </p:pic>
    </p:spTree>
    <p:extLst>
      <p:ext uri="{BB962C8B-B14F-4D97-AF65-F5344CB8AC3E}">
        <p14:creationId xmlns:p14="http://schemas.microsoft.com/office/powerpoint/2010/main" val="1182653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482147-F1C4-C514-2791-20723483B0DF}"/>
              </a:ext>
            </a:extLst>
          </p:cNvPr>
          <p:cNvSpPr>
            <a:spLocks noGrp="1"/>
          </p:cNvSpPr>
          <p:nvPr>
            <p:ph type="title"/>
          </p:nvPr>
        </p:nvSpPr>
        <p:spPr>
          <a:xfrm>
            <a:off x="407988" y="173178"/>
            <a:ext cx="11376025" cy="503999"/>
          </a:xfrm>
        </p:spPr>
        <p:txBody>
          <a:bodyPr/>
          <a:lstStyle/>
          <a:p>
            <a:r>
              <a:rPr lang="en-GB" dirty="0"/>
              <a:t>More exotic effects under investigation in LEIR</a:t>
            </a:r>
          </a:p>
        </p:txBody>
      </p:sp>
      <p:sp>
        <p:nvSpPr>
          <p:cNvPr id="4" name="Date Placeholder 3">
            <a:extLst>
              <a:ext uri="{FF2B5EF4-FFF2-40B4-BE49-F238E27FC236}">
                <a16:creationId xmlns:a16="http://schemas.microsoft.com/office/drawing/2014/main" id="{BE7480A8-1DB9-B34B-2F14-C18C29CE7A58}"/>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50AE103C-D486-70AB-64E6-731806291588}"/>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F74FBBC0-B6AC-352B-E09B-B371C7774FC4}"/>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10" name="Content Placeholder 9">
            <a:extLst>
              <a:ext uri="{FF2B5EF4-FFF2-40B4-BE49-F238E27FC236}">
                <a16:creationId xmlns:a16="http://schemas.microsoft.com/office/drawing/2014/main" id="{48435D22-DBD8-B009-EF8F-F981EA9F8EA0}"/>
              </a:ext>
            </a:extLst>
          </p:cNvPr>
          <p:cNvSpPr>
            <a:spLocks noGrp="1"/>
          </p:cNvSpPr>
          <p:nvPr>
            <p:ph idx="1"/>
          </p:nvPr>
        </p:nvSpPr>
        <p:spPr>
          <a:xfrm>
            <a:off x="407988" y="977031"/>
            <a:ext cx="6794477" cy="1866703"/>
          </a:xfrm>
        </p:spPr>
        <p:txBody>
          <a:bodyPr>
            <a:normAutofit fontScale="92500" lnSpcReduction="10000"/>
          </a:bodyPr>
          <a:lstStyle/>
          <a:p>
            <a:pPr marL="342900" indent="-342900">
              <a:buFont typeface="Arial" panose="020B0604020202020204" pitchFamily="34" charset="0"/>
              <a:buChar char="•"/>
            </a:pPr>
            <a:r>
              <a:rPr lang="en-GB" sz="2000" dirty="0"/>
              <a:t>Fast “run away” observed during </a:t>
            </a:r>
            <a:r>
              <a:rPr lang="en-GB" sz="2000" dirty="0" err="1"/>
              <a:t>Mg</a:t>
            </a:r>
            <a:r>
              <a:rPr lang="en-GB" sz="2000" baseline="30000" dirty="0" err="1"/>
              <a:t>7</a:t>
            </a:r>
            <a:r>
              <a:rPr lang="en-GB" sz="2000" baseline="30000" dirty="0"/>
              <a:t>+</a:t>
            </a:r>
            <a:r>
              <a:rPr lang="en-GB" sz="2000" dirty="0"/>
              <a:t> measurements</a:t>
            </a:r>
          </a:p>
          <a:p>
            <a:pPr marL="666900" lvl="1" indent="-342900">
              <a:buFont typeface="Arial" panose="020B0604020202020204" pitchFamily="34" charset="0"/>
              <a:buChar char="•"/>
            </a:pPr>
            <a:r>
              <a:rPr lang="en-GB" sz="1700" dirty="0"/>
              <a:t>Not seen with standard </a:t>
            </a:r>
            <a:r>
              <a:rPr lang="en-GB" sz="1700" dirty="0" err="1"/>
              <a:t>Pb</a:t>
            </a:r>
            <a:r>
              <a:rPr lang="en-GB" sz="1700" baseline="30000" dirty="0" err="1"/>
              <a:t>54</a:t>
            </a:r>
            <a:r>
              <a:rPr lang="en-GB" sz="1700" baseline="30000" dirty="0"/>
              <a:t>+</a:t>
            </a:r>
            <a:r>
              <a:rPr lang="en-GB" sz="1700" dirty="0"/>
              <a:t> beam </a:t>
            </a:r>
          </a:p>
          <a:p>
            <a:pPr marL="342900" indent="-342900">
              <a:buFont typeface="Arial" panose="020B0604020202020204" pitchFamily="34" charset="0"/>
              <a:buChar char="•"/>
            </a:pPr>
            <a:r>
              <a:rPr lang="en-GB" sz="2000" b="0" dirty="0"/>
              <a:t>Tried to explain it by</a:t>
            </a:r>
            <a:r>
              <a:rPr lang="en-GB" sz="2000" dirty="0"/>
              <a:t> interplay between e</a:t>
            </a:r>
            <a:r>
              <a:rPr lang="en-GB" sz="2000" baseline="30000" dirty="0"/>
              <a:t>-</a:t>
            </a:r>
            <a:r>
              <a:rPr lang="en-GB" sz="2000" dirty="0"/>
              <a:t> space charge </a:t>
            </a:r>
            <a:br>
              <a:rPr lang="en-GB" sz="2000" dirty="0"/>
            </a:br>
            <a:r>
              <a:rPr lang="en-GB" sz="2000" dirty="0"/>
              <a:t>+ ion-e</a:t>
            </a:r>
            <a:r>
              <a:rPr lang="en-GB" sz="2000" baseline="30000" dirty="0"/>
              <a:t>-</a:t>
            </a:r>
            <a:r>
              <a:rPr lang="en-GB" sz="2000" dirty="0"/>
              <a:t> offset  + transverse heating</a:t>
            </a:r>
          </a:p>
          <a:p>
            <a:pPr marL="666900" lvl="1" indent="-342900">
              <a:buFont typeface="Arial" panose="020B0604020202020204" pitchFamily="34" charset="0"/>
              <a:buChar char="•"/>
            </a:pPr>
            <a:r>
              <a:rPr lang="en-GB" sz="1600" b="1" dirty="0"/>
              <a:t>Unrealistic dispersion needed</a:t>
            </a:r>
            <a:r>
              <a:rPr lang="en-GB" sz="1600" dirty="0"/>
              <a:t>, </a:t>
            </a:r>
            <a:r>
              <a:rPr lang="en-GB" sz="1600" b="1" dirty="0">
                <a:solidFill>
                  <a:schemeClr val="accent3"/>
                </a:solidFill>
              </a:rPr>
              <a:t>not possible to reproduce </a:t>
            </a:r>
          </a:p>
          <a:p>
            <a:pPr marL="609750" lvl="1" indent="-285750">
              <a:buFont typeface="Symbol" pitchFamily="2" charset="2"/>
              <a:buChar char="Þ"/>
            </a:pPr>
            <a:r>
              <a:rPr lang="en-GB" sz="1600" b="1" dirty="0">
                <a:solidFill>
                  <a:schemeClr val="accent3"/>
                </a:solidFill>
              </a:rPr>
              <a:t>Better machine control or e-cooling models might be needed</a:t>
            </a:r>
          </a:p>
        </p:txBody>
      </p:sp>
      <p:pic>
        <p:nvPicPr>
          <p:cNvPr id="11" name="Content Placeholder 7" descr="A graph of a wave&#10;&#10;AI-generated content may be incorrect.">
            <a:extLst>
              <a:ext uri="{FF2B5EF4-FFF2-40B4-BE49-F238E27FC236}">
                <a16:creationId xmlns:a16="http://schemas.microsoft.com/office/drawing/2014/main" id="{7345D5B8-C19F-C7EE-76BE-B7A3F5382F11}"/>
              </a:ext>
            </a:extLst>
          </p:cNvPr>
          <p:cNvPicPr>
            <a:picLocks noChangeAspect="1"/>
          </p:cNvPicPr>
          <p:nvPr/>
        </p:nvPicPr>
        <p:blipFill>
          <a:blip r:embed="rId2"/>
          <a:stretch>
            <a:fillRect/>
          </a:stretch>
        </p:blipFill>
        <p:spPr>
          <a:xfrm>
            <a:off x="407988" y="2756053"/>
            <a:ext cx="6517389" cy="3544007"/>
          </a:xfrm>
          <a:prstGeom prst="rect">
            <a:avLst/>
          </a:prstGeom>
        </p:spPr>
      </p:pic>
      <p:grpSp>
        <p:nvGrpSpPr>
          <p:cNvPr id="2" name="Group 1">
            <a:extLst>
              <a:ext uri="{FF2B5EF4-FFF2-40B4-BE49-F238E27FC236}">
                <a16:creationId xmlns:a16="http://schemas.microsoft.com/office/drawing/2014/main" id="{68E90D34-A4EB-5DA0-D414-AF962C84FDCC}"/>
              </a:ext>
            </a:extLst>
          </p:cNvPr>
          <p:cNvGrpSpPr/>
          <p:nvPr/>
        </p:nvGrpSpPr>
        <p:grpSpPr>
          <a:xfrm>
            <a:off x="7375902" y="964505"/>
            <a:ext cx="4560315" cy="5227494"/>
            <a:chOff x="7375902" y="964505"/>
            <a:chExt cx="4560315" cy="5227494"/>
          </a:xfrm>
        </p:grpSpPr>
        <p:pic>
          <p:nvPicPr>
            <p:cNvPr id="13" name="Picture 12" descr="A graph of a function&#10;&#10;AI-generated content may be incorrect.">
              <a:extLst>
                <a:ext uri="{FF2B5EF4-FFF2-40B4-BE49-F238E27FC236}">
                  <a16:creationId xmlns:a16="http://schemas.microsoft.com/office/drawing/2014/main" id="{BC48481C-392D-039D-AFF5-039EBFAD3F88}"/>
                </a:ext>
              </a:extLst>
            </p:cNvPr>
            <p:cNvPicPr>
              <a:picLocks noChangeAspect="1"/>
            </p:cNvPicPr>
            <p:nvPr/>
          </p:nvPicPr>
          <p:blipFill>
            <a:blip r:embed="rId3"/>
            <a:stretch>
              <a:fillRect/>
            </a:stretch>
          </p:blipFill>
          <p:spPr>
            <a:xfrm>
              <a:off x="7375902" y="964505"/>
              <a:ext cx="4560315" cy="2712744"/>
            </a:xfrm>
            <a:prstGeom prst="rect">
              <a:avLst/>
            </a:prstGeom>
          </p:spPr>
        </p:pic>
        <p:pic>
          <p:nvPicPr>
            <p:cNvPr id="15" name="Picture 14" descr="A graph with a line graph and a line graph&#10;&#10;AI-generated content may be incorrect.">
              <a:extLst>
                <a:ext uri="{FF2B5EF4-FFF2-40B4-BE49-F238E27FC236}">
                  <a16:creationId xmlns:a16="http://schemas.microsoft.com/office/drawing/2014/main" id="{D1AB7953-B8F1-51ED-7CF7-61F31940D749}"/>
                </a:ext>
              </a:extLst>
            </p:cNvPr>
            <p:cNvPicPr>
              <a:picLocks noChangeAspect="1"/>
            </p:cNvPicPr>
            <p:nvPr/>
          </p:nvPicPr>
          <p:blipFill>
            <a:blip r:embed="rId4"/>
            <a:stretch>
              <a:fillRect/>
            </a:stretch>
          </p:blipFill>
          <p:spPr>
            <a:xfrm>
              <a:off x="7631876" y="3641430"/>
              <a:ext cx="4187062" cy="2550569"/>
            </a:xfrm>
            <a:prstGeom prst="rect">
              <a:avLst/>
            </a:prstGeom>
          </p:spPr>
        </p:pic>
      </p:grpSp>
    </p:spTree>
    <p:extLst>
      <p:ext uri="{BB962C8B-B14F-4D97-AF65-F5344CB8AC3E}">
        <p14:creationId xmlns:p14="http://schemas.microsoft.com/office/powerpoint/2010/main" val="929446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Content Placeholder 8" descr="A model of a spaceship&#10;&#10;AI-generated content may be incorrect.">
            <a:extLst>
              <a:ext uri="{FF2B5EF4-FFF2-40B4-BE49-F238E27FC236}">
                <a16:creationId xmlns:a16="http://schemas.microsoft.com/office/drawing/2014/main" id="{ACA9F826-40CE-C176-69CF-00CDD3F7B0E8}"/>
              </a:ext>
            </a:extLst>
          </p:cNvPr>
          <p:cNvPicPr>
            <a:picLocks noChangeAspect="1"/>
          </p:cNvPicPr>
          <p:nvPr/>
        </p:nvPicPr>
        <p:blipFill>
          <a:blip r:embed="rId2"/>
          <a:srcRect r="8063"/>
          <a:stretch/>
        </p:blipFill>
        <p:spPr>
          <a:xfrm>
            <a:off x="7132320" y="457200"/>
            <a:ext cx="4780897" cy="2198768"/>
          </a:xfrm>
          <a:prstGeom prst="rect">
            <a:avLst/>
          </a:prstGeom>
        </p:spPr>
      </p:pic>
      <p:sp>
        <p:nvSpPr>
          <p:cNvPr id="4" name="Date Placeholder 3">
            <a:extLst>
              <a:ext uri="{FF2B5EF4-FFF2-40B4-BE49-F238E27FC236}">
                <a16:creationId xmlns:a16="http://schemas.microsoft.com/office/drawing/2014/main" id="{DB3CF20C-9E72-AA73-CD39-F37CB9EDBBB3}"/>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5B8A9D00-CABA-CC5B-E98B-53678DDE8342}"/>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EF16F208-C7B8-98B7-EAF9-D106FE2700CF}"/>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20" name="Content Placeholder 19">
            <a:extLst>
              <a:ext uri="{FF2B5EF4-FFF2-40B4-BE49-F238E27FC236}">
                <a16:creationId xmlns:a16="http://schemas.microsoft.com/office/drawing/2014/main" id="{EF0CE67E-7B26-A76A-2191-9BC861133AA6}"/>
              </a:ext>
            </a:extLst>
          </p:cNvPr>
          <p:cNvSpPr>
            <a:spLocks noGrp="1"/>
          </p:cNvSpPr>
          <p:nvPr>
            <p:ph idx="1"/>
          </p:nvPr>
        </p:nvSpPr>
        <p:spPr>
          <a:xfrm>
            <a:off x="407989" y="972000"/>
            <a:ext cx="6595126" cy="2330104"/>
          </a:xfrm>
        </p:spPr>
        <p:txBody>
          <a:bodyPr>
            <a:normAutofit lnSpcReduction="10000"/>
          </a:bodyPr>
          <a:lstStyle/>
          <a:p>
            <a:r>
              <a:rPr lang="en-GB" sz="1800" dirty="0"/>
              <a:t>New AD e-cooler is being built </a:t>
            </a:r>
          </a:p>
          <a:p>
            <a:pPr lvl="1"/>
            <a:r>
              <a:rPr lang="en-GB" sz="1400" dirty="0"/>
              <a:t>See also </a:t>
            </a:r>
            <a:r>
              <a:rPr lang="en-GB" sz="1400" dirty="0">
                <a:hlinkClick r:id="rId3"/>
              </a:rPr>
              <a:t>Laurette’s</a:t>
            </a:r>
            <a:r>
              <a:rPr lang="en-GB" sz="1400" dirty="0"/>
              <a:t> and </a:t>
            </a:r>
            <a:r>
              <a:rPr lang="en-GB" sz="1400" dirty="0">
                <a:hlinkClick r:id="rId4"/>
              </a:rPr>
              <a:t>Gunn’s</a:t>
            </a:r>
            <a:r>
              <a:rPr lang="en-GB" sz="1400" dirty="0"/>
              <a:t> presentations </a:t>
            </a:r>
          </a:p>
          <a:p>
            <a:r>
              <a:rPr lang="en-GB" sz="1800" dirty="0">
                <a:solidFill>
                  <a:schemeClr val="tx1"/>
                </a:solidFill>
              </a:rPr>
              <a:t>Specification on field quality was required</a:t>
            </a:r>
          </a:p>
          <a:p>
            <a:pPr lvl="1"/>
            <a:r>
              <a:rPr lang="en-GB" sz="1400" dirty="0"/>
              <a:t>Ideal problem </a:t>
            </a:r>
            <a:r>
              <a:rPr lang="en-GB" sz="1400" b="1" dirty="0">
                <a:solidFill>
                  <a:schemeClr val="tx1"/>
                </a:solidFill>
              </a:rPr>
              <a:t>addressed in Xsuite !</a:t>
            </a:r>
          </a:p>
          <a:p>
            <a:pPr lvl="2"/>
            <a:r>
              <a:rPr lang="en-GB" sz="1400" b="1" dirty="0"/>
              <a:t>Comparison</a:t>
            </a:r>
            <a:r>
              <a:rPr lang="en-GB" sz="1400" dirty="0"/>
              <a:t> between </a:t>
            </a:r>
            <a:r>
              <a:rPr lang="en-GB" sz="1400" b="1" dirty="0" err="1">
                <a:solidFill>
                  <a:schemeClr val="accent5"/>
                </a:solidFill>
              </a:rPr>
              <a:t>Parkhomchuk’s</a:t>
            </a:r>
            <a:r>
              <a:rPr lang="en-GB" sz="1400" b="1" dirty="0">
                <a:solidFill>
                  <a:schemeClr val="accent5"/>
                </a:solidFill>
              </a:rPr>
              <a:t> effective temperature </a:t>
            </a:r>
            <a:r>
              <a:rPr lang="en-GB" sz="1400" dirty="0"/>
              <a:t>approach and </a:t>
            </a:r>
            <a:r>
              <a:rPr lang="en-GB" sz="1400" b="1" dirty="0">
                <a:solidFill>
                  <a:schemeClr val="accent3"/>
                </a:solidFill>
              </a:rPr>
              <a:t>sum of shorter coolers </a:t>
            </a:r>
            <a:r>
              <a:rPr lang="en-GB" sz="1400" dirty="0"/>
              <a:t>with given angular spread</a:t>
            </a:r>
          </a:p>
          <a:p>
            <a:pPr lvl="2"/>
            <a:r>
              <a:rPr lang="en-GB" sz="1400" dirty="0"/>
              <a:t>Impact </a:t>
            </a:r>
            <a:r>
              <a:rPr lang="en-GB" sz="1400" b="1" dirty="0"/>
              <a:t>most sever at highest energies </a:t>
            </a:r>
            <a:r>
              <a:rPr lang="en-GB" sz="1400" dirty="0"/>
              <a:t>(i.e. 300 MeV/c for AD)</a:t>
            </a:r>
          </a:p>
          <a:p>
            <a:pPr lvl="1">
              <a:buFont typeface="Symbol" pitchFamily="2" charset="2"/>
              <a:buChar char="Þ"/>
            </a:pPr>
            <a:r>
              <a:rPr lang="en-GB" sz="1400" b="1" dirty="0">
                <a:solidFill>
                  <a:srgbClr val="107236"/>
                </a:solidFill>
              </a:rPr>
              <a:t>Provided specification for magnet design (rms &lt; </a:t>
            </a:r>
            <a:r>
              <a:rPr lang="en-GB" sz="1400" b="1" dirty="0" err="1">
                <a:solidFill>
                  <a:srgbClr val="107236"/>
                </a:solidFill>
              </a:rPr>
              <a:t>1e</a:t>
            </a:r>
            <a:r>
              <a:rPr lang="en-GB" sz="1400" b="1" dirty="0">
                <a:solidFill>
                  <a:srgbClr val="107236"/>
                </a:solidFill>
              </a:rPr>
              <a:t>-4)</a:t>
            </a:r>
          </a:p>
        </p:txBody>
      </p:sp>
      <p:pic>
        <p:nvPicPr>
          <p:cNvPr id="22" name="Content Placeholder 7" descr="A group of graphs showing different types of curves&#10;&#10;AI-generated content may be incorrect.">
            <a:extLst>
              <a:ext uri="{FF2B5EF4-FFF2-40B4-BE49-F238E27FC236}">
                <a16:creationId xmlns:a16="http://schemas.microsoft.com/office/drawing/2014/main" id="{794CAF82-76E0-691E-868D-E3EBFBF22377}"/>
              </a:ext>
            </a:extLst>
          </p:cNvPr>
          <p:cNvPicPr>
            <a:picLocks noChangeAspect="1"/>
          </p:cNvPicPr>
          <p:nvPr/>
        </p:nvPicPr>
        <p:blipFill>
          <a:blip r:embed="rId5"/>
          <a:stretch>
            <a:fillRect/>
          </a:stretch>
        </p:blipFill>
        <p:spPr>
          <a:xfrm>
            <a:off x="6936209" y="3302104"/>
            <a:ext cx="4937091" cy="2945075"/>
          </a:xfrm>
          <a:prstGeom prst="rect">
            <a:avLst/>
          </a:prstGeom>
        </p:spPr>
      </p:pic>
      <p:pic>
        <p:nvPicPr>
          <p:cNvPr id="23" name="Picture 22" descr="A graph of different colored lines&#10;&#10;AI-generated content may be incorrect.">
            <a:extLst>
              <a:ext uri="{FF2B5EF4-FFF2-40B4-BE49-F238E27FC236}">
                <a16:creationId xmlns:a16="http://schemas.microsoft.com/office/drawing/2014/main" id="{4A7A91A7-996E-BA27-EA50-12E35C83FAC3}"/>
              </a:ext>
            </a:extLst>
          </p:cNvPr>
          <p:cNvPicPr>
            <a:picLocks noChangeAspect="1"/>
          </p:cNvPicPr>
          <p:nvPr/>
        </p:nvPicPr>
        <p:blipFill>
          <a:blip r:embed="rId6"/>
          <a:stretch>
            <a:fillRect/>
          </a:stretch>
        </p:blipFill>
        <p:spPr>
          <a:xfrm>
            <a:off x="694858" y="3200005"/>
            <a:ext cx="5888696" cy="3138387"/>
          </a:xfrm>
          <a:prstGeom prst="rect">
            <a:avLst/>
          </a:prstGeom>
        </p:spPr>
      </p:pic>
      <p:grpSp>
        <p:nvGrpSpPr>
          <p:cNvPr id="2" name="Group 1">
            <a:extLst>
              <a:ext uri="{FF2B5EF4-FFF2-40B4-BE49-F238E27FC236}">
                <a16:creationId xmlns:a16="http://schemas.microsoft.com/office/drawing/2014/main" id="{BE8BADE6-C88C-6191-D3B2-2F9BC39E1138}"/>
              </a:ext>
            </a:extLst>
          </p:cNvPr>
          <p:cNvGrpSpPr/>
          <p:nvPr/>
        </p:nvGrpSpPr>
        <p:grpSpPr>
          <a:xfrm>
            <a:off x="7132320" y="457200"/>
            <a:ext cx="4780897" cy="2198768"/>
            <a:chOff x="7132320" y="457200"/>
            <a:chExt cx="4780897" cy="2198768"/>
          </a:xfrm>
        </p:grpSpPr>
        <p:pic>
          <p:nvPicPr>
            <p:cNvPr id="51" name="Content Placeholder 8" descr="A model of a spaceship&#10;&#10;AI-generated content may be incorrect.">
              <a:extLst>
                <a:ext uri="{FF2B5EF4-FFF2-40B4-BE49-F238E27FC236}">
                  <a16:creationId xmlns:a16="http://schemas.microsoft.com/office/drawing/2014/main" id="{DAC61149-8203-2C12-1266-C4A5784144ED}"/>
                </a:ext>
              </a:extLst>
            </p:cNvPr>
            <p:cNvPicPr>
              <a:picLocks noChangeAspect="1"/>
            </p:cNvPicPr>
            <p:nvPr/>
          </p:nvPicPr>
          <p:blipFill>
            <a:blip r:embed="rId7">
              <a:extLst>
                <a:ext uri="{BEBA8EAE-BF5A-486C-A8C5-ECC9F3942E4B}">
                  <a14:imgProps xmlns:a14="http://schemas.microsoft.com/office/drawing/2010/main">
                    <a14:imgLayer r:embed="rId8">
                      <a14:imgEffect>
                        <a14:saturation sat="0"/>
                      </a14:imgEffect>
                    </a14:imgLayer>
                  </a14:imgProps>
                </a:ext>
              </a:extLst>
            </a:blip>
            <a:srcRect r="8063"/>
            <a:stretch/>
          </p:blipFill>
          <p:spPr>
            <a:xfrm>
              <a:off x="7132320" y="457200"/>
              <a:ext cx="4780897" cy="2198768"/>
            </a:xfrm>
            <a:prstGeom prst="rect">
              <a:avLst/>
            </a:prstGeom>
          </p:spPr>
        </p:pic>
        <p:grpSp>
          <p:nvGrpSpPr>
            <p:cNvPr id="49" name="Group 48">
              <a:extLst>
                <a:ext uri="{FF2B5EF4-FFF2-40B4-BE49-F238E27FC236}">
                  <a16:creationId xmlns:a16="http://schemas.microsoft.com/office/drawing/2014/main" id="{E644DC12-2E1A-8A07-DAF1-10B1E42D3BA2}"/>
                </a:ext>
              </a:extLst>
            </p:cNvPr>
            <p:cNvGrpSpPr/>
            <p:nvPr/>
          </p:nvGrpSpPr>
          <p:grpSpPr>
            <a:xfrm>
              <a:off x="8787829" y="1796416"/>
              <a:ext cx="1432280" cy="723658"/>
              <a:chOff x="8787829" y="1796416"/>
              <a:chExt cx="1432280" cy="723658"/>
            </a:xfrm>
          </p:grpSpPr>
          <p:grpSp>
            <p:nvGrpSpPr>
              <p:cNvPr id="28" name="Group 27">
                <a:extLst>
                  <a:ext uri="{FF2B5EF4-FFF2-40B4-BE49-F238E27FC236}">
                    <a16:creationId xmlns:a16="http://schemas.microsoft.com/office/drawing/2014/main" id="{D302898E-0793-954E-6B75-D5134BC7E468}"/>
                  </a:ext>
                </a:extLst>
              </p:cNvPr>
              <p:cNvGrpSpPr/>
              <p:nvPr/>
            </p:nvGrpSpPr>
            <p:grpSpPr>
              <a:xfrm rot="21268333">
                <a:off x="8787829" y="1799648"/>
                <a:ext cx="328773" cy="713678"/>
                <a:chOff x="8787829" y="1806498"/>
                <a:chExt cx="328773" cy="713678"/>
              </a:xfrm>
            </p:grpSpPr>
            <p:sp>
              <p:nvSpPr>
                <p:cNvPr id="24" name="Rectangle 23">
                  <a:extLst>
                    <a:ext uri="{FF2B5EF4-FFF2-40B4-BE49-F238E27FC236}">
                      <a16:creationId xmlns:a16="http://schemas.microsoft.com/office/drawing/2014/main" id="{E5194D2B-4818-C991-6C61-B004114CFA37}"/>
                    </a:ext>
                  </a:extLst>
                </p:cNvPr>
                <p:cNvSpPr/>
                <p:nvPr/>
              </p:nvSpPr>
              <p:spPr>
                <a:xfrm>
                  <a:off x="8854068" y="1806498"/>
                  <a:ext cx="189571" cy="713678"/>
                </a:xfrm>
                <a:prstGeom prst="rect">
                  <a:avLst/>
                </a:prstGeom>
                <a:solidFill>
                  <a:schemeClr val="accent3">
                    <a:alpha val="6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Connector 25">
                  <a:extLst>
                    <a:ext uri="{FF2B5EF4-FFF2-40B4-BE49-F238E27FC236}">
                      <a16:creationId xmlns:a16="http://schemas.microsoft.com/office/drawing/2014/main" id="{DA1ED0DC-6045-308E-9CE4-A3E51046F6AB}"/>
                    </a:ext>
                  </a:extLst>
                </p:cNvPr>
                <p:cNvCxnSpPr>
                  <a:cxnSpLocks/>
                </p:cNvCxnSpPr>
                <p:nvPr/>
              </p:nvCxnSpPr>
              <p:spPr>
                <a:xfrm>
                  <a:off x="8787829" y="2160998"/>
                  <a:ext cx="328773" cy="0"/>
                </a:xfrm>
                <a:prstGeom prst="line">
                  <a:avLst/>
                </a:prstGeom>
                <a:ln w="12700">
                  <a:solidFill>
                    <a:schemeClr val="tx2"/>
                  </a:solidFill>
                  <a:prstDash val="sysDash"/>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4514030D-8291-9133-3291-D4C0CF6178CC}"/>
                  </a:ext>
                </a:extLst>
              </p:cNvPr>
              <p:cNvGrpSpPr/>
              <p:nvPr/>
            </p:nvGrpSpPr>
            <p:grpSpPr>
              <a:xfrm rot="403880">
                <a:off x="8970239" y="1799034"/>
                <a:ext cx="328773" cy="713678"/>
                <a:chOff x="8787829" y="1806498"/>
                <a:chExt cx="328773" cy="713678"/>
              </a:xfrm>
            </p:grpSpPr>
            <p:sp>
              <p:nvSpPr>
                <p:cNvPr id="30" name="Rectangle 29">
                  <a:extLst>
                    <a:ext uri="{FF2B5EF4-FFF2-40B4-BE49-F238E27FC236}">
                      <a16:creationId xmlns:a16="http://schemas.microsoft.com/office/drawing/2014/main" id="{42EB39F6-3E30-D8DE-73D5-6FC960150A06}"/>
                    </a:ext>
                  </a:extLst>
                </p:cNvPr>
                <p:cNvSpPr/>
                <p:nvPr/>
              </p:nvSpPr>
              <p:spPr>
                <a:xfrm>
                  <a:off x="8854068" y="1806498"/>
                  <a:ext cx="189571" cy="713678"/>
                </a:xfrm>
                <a:prstGeom prst="rect">
                  <a:avLst/>
                </a:prstGeom>
                <a:solidFill>
                  <a:schemeClr val="accent3">
                    <a:alpha val="6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68675346-783F-6817-68E3-FF45F10CF6C7}"/>
                    </a:ext>
                  </a:extLst>
                </p:cNvPr>
                <p:cNvCxnSpPr>
                  <a:cxnSpLocks/>
                </p:cNvCxnSpPr>
                <p:nvPr/>
              </p:nvCxnSpPr>
              <p:spPr>
                <a:xfrm>
                  <a:off x="8787829" y="2160998"/>
                  <a:ext cx="328773" cy="0"/>
                </a:xfrm>
                <a:prstGeom prst="line">
                  <a:avLst/>
                </a:prstGeom>
                <a:ln w="12700">
                  <a:solidFill>
                    <a:schemeClr val="tx2"/>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F2C642E8-CB22-D18B-DC0D-67DAF38D29EC}"/>
                  </a:ext>
                </a:extLst>
              </p:cNvPr>
              <p:cNvGrpSpPr/>
              <p:nvPr/>
            </p:nvGrpSpPr>
            <p:grpSpPr>
              <a:xfrm rot="236570">
                <a:off x="9152649" y="1801845"/>
                <a:ext cx="328773" cy="713678"/>
                <a:chOff x="8787829" y="1806498"/>
                <a:chExt cx="328773" cy="713678"/>
              </a:xfrm>
            </p:grpSpPr>
            <p:sp>
              <p:nvSpPr>
                <p:cNvPr id="33" name="Rectangle 32">
                  <a:extLst>
                    <a:ext uri="{FF2B5EF4-FFF2-40B4-BE49-F238E27FC236}">
                      <a16:creationId xmlns:a16="http://schemas.microsoft.com/office/drawing/2014/main" id="{F118BFD3-D2F7-2C9F-D70C-EADFF8137D08}"/>
                    </a:ext>
                  </a:extLst>
                </p:cNvPr>
                <p:cNvSpPr/>
                <p:nvPr/>
              </p:nvSpPr>
              <p:spPr>
                <a:xfrm>
                  <a:off x="8854068" y="1806498"/>
                  <a:ext cx="189571" cy="713678"/>
                </a:xfrm>
                <a:prstGeom prst="rect">
                  <a:avLst/>
                </a:prstGeom>
                <a:solidFill>
                  <a:schemeClr val="accent3">
                    <a:alpha val="6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Connector 33">
                  <a:extLst>
                    <a:ext uri="{FF2B5EF4-FFF2-40B4-BE49-F238E27FC236}">
                      <a16:creationId xmlns:a16="http://schemas.microsoft.com/office/drawing/2014/main" id="{17D8EB85-E4FF-8C1D-049C-61263609D759}"/>
                    </a:ext>
                  </a:extLst>
                </p:cNvPr>
                <p:cNvCxnSpPr>
                  <a:cxnSpLocks/>
                </p:cNvCxnSpPr>
                <p:nvPr/>
              </p:nvCxnSpPr>
              <p:spPr>
                <a:xfrm>
                  <a:off x="8787829" y="2160998"/>
                  <a:ext cx="328773" cy="0"/>
                </a:xfrm>
                <a:prstGeom prst="line">
                  <a:avLst/>
                </a:prstGeom>
                <a:ln w="12700">
                  <a:solidFill>
                    <a:schemeClr val="tx2"/>
                  </a:solidFill>
                  <a:prstDash val="sysDash"/>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DDC42973-9129-EEE8-E34B-A58E18B52E66}"/>
                  </a:ext>
                </a:extLst>
              </p:cNvPr>
              <p:cNvGrpSpPr/>
              <p:nvPr/>
            </p:nvGrpSpPr>
            <p:grpSpPr>
              <a:xfrm rot="21172769">
                <a:off x="9339766" y="1800447"/>
                <a:ext cx="328773" cy="713678"/>
                <a:chOff x="8787829" y="1806498"/>
                <a:chExt cx="328773" cy="713678"/>
              </a:xfrm>
            </p:grpSpPr>
            <p:sp>
              <p:nvSpPr>
                <p:cNvPr id="36" name="Rectangle 35">
                  <a:extLst>
                    <a:ext uri="{FF2B5EF4-FFF2-40B4-BE49-F238E27FC236}">
                      <a16:creationId xmlns:a16="http://schemas.microsoft.com/office/drawing/2014/main" id="{7844BF2D-B871-7A2E-2B36-540869C5E4CA}"/>
                    </a:ext>
                  </a:extLst>
                </p:cNvPr>
                <p:cNvSpPr/>
                <p:nvPr/>
              </p:nvSpPr>
              <p:spPr>
                <a:xfrm>
                  <a:off x="8854068" y="1806498"/>
                  <a:ext cx="189571" cy="713678"/>
                </a:xfrm>
                <a:prstGeom prst="rect">
                  <a:avLst/>
                </a:prstGeom>
                <a:solidFill>
                  <a:schemeClr val="accent3">
                    <a:alpha val="6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Connector 36">
                  <a:extLst>
                    <a:ext uri="{FF2B5EF4-FFF2-40B4-BE49-F238E27FC236}">
                      <a16:creationId xmlns:a16="http://schemas.microsoft.com/office/drawing/2014/main" id="{B4F96FC1-BB81-2924-4088-A2C2785AA0D0}"/>
                    </a:ext>
                  </a:extLst>
                </p:cNvPr>
                <p:cNvCxnSpPr>
                  <a:cxnSpLocks/>
                </p:cNvCxnSpPr>
                <p:nvPr/>
              </p:nvCxnSpPr>
              <p:spPr>
                <a:xfrm>
                  <a:off x="8787829" y="2160998"/>
                  <a:ext cx="328773" cy="0"/>
                </a:xfrm>
                <a:prstGeom prst="line">
                  <a:avLst/>
                </a:prstGeom>
                <a:ln w="12700">
                  <a:solidFill>
                    <a:schemeClr val="tx2"/>
                  </a:solidFill>
                  <a:prstDash val="sysDash"/>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27CE51E9-7FAF-D52E-D574-D25E58F322D4}"/>
                  </a:ext>
                </a:extLst>
              </p:cNvPr>
              <p:cNvGrpSpPr/>
              <p:nvPr/>
            </p:nvGrpSpPr>
            <p:grpSpPr>
              <a:xfrm rot="302353">
                <a:off x="9520958" y="1796711"/>
                <a:ext cx="328773" cy="713678"/>
                <a:chOff x="8787829" y="1806498"/>
                <a:chExt cx="328773" cy="713678"/>
              </a:xfrm>
            </p:grpSpPr>
            <p:sp>
              <p:nvSpPr>
                <p:cNvPr id="39" name="Rectangle 38">
                  <a:extLst>
                    <a:ext uri="{FF2B5EF4-FFF2-40B4-BE49-F238E27FC236}">
                      <a16:creationId xmlns:a16="http://schemas.microsoft.com/office/drawing/2014/main" id="{0C72A776-6695-7881-2317-F77585106477}"/>
                    </a:ext>
                  </a:extLst>
                </p:cNvPr>
                <p:cNvSpPr/>
                <p:nvPr/>
              </p:nvSpPr>
              <p:spPr>
                <a:xfrm>
                  <a:off x="8854068" y="1806498"/>
                  <a:ext cx="189571" cy="713678"/>
                </a:xfrm>
                <a:prstGeom prst="rect">
                  <a:avLst/>
                </a:prstGeom>
                <a:solidFill>
                  <a:schemeClr val="accent3">
                    <a:alpha val="6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Connector 39">
                  <a:extLst>
                    <a:ext uri="{FF2B5EF4-FFF2-40B4-BE49-F238E27FC236}">
                      <a16:creationId xmlns:a16="http://schemas.microsoft.com/office/drawing/2014/main" id="{0749A131-5C41-EF37-09A1-CE2862E2240D}"/>
                    </a:ext>
                  </a:extLst>
                </p:cNvPr>
                <p:cNvCxnSpPr>
                  <a:cxnSpLocks/>
                </p:cNvCxnSpPr>
                <p:nvPr/>
              </p:nvCxnSpPr>
              <p:spPr>
                <a:xfrm>
                  <a:off x="8787829" y="2160998"/>
                  <a:ext cx="328773" cy="0"/>
                </a:xfrm>
                <a:prstGeom prst="line">
                  <a:avLst/>
                </a:prstGeom>
                <a:ln w="12700">
                  <a:solidFill>
                    <a:schemeClr val="tx2"/>
                  </a:solidFill>
                  <a:prstDash val="sysDash"/>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28723698-E2BC-9AD2-317B-F6D6D7F85301}"/>
                  </a:ext>
                </a:extLst>
              </p:cNvPr>
              <p:cNvGrpSpPr/>
              <p:nvPr/>
            </p:nvGrpSpPr>
            <p:grpSpPr>
              <a:xfrm>
                <a:off x="9709572" y="1796416"/>
                <a:ext cx="328773" cy="713678"/>
                <a:chOff x="8787829" y="1806498"/>
                <a:chExt cx="328773" cy="713678"/>
              </a:xfrm>
            </p:grpSpPr>
            <p:sp>
              <p:nvSpPr>
                <p:cNvPr id="42" name="Rectangle 41">
                  <a:extLst>
                    <a:ext uri="{FF2B5EF4-FFF2-40B4-BE49-F238E27FC236}">
                      <a16:creationId xmlns:a16="http://schemas.microsoft.com/office/drawing/2014/main" id="{8F3F71DA-DBF5-285D-0D08-6F279AF08754}"/>
                    </a:ext>
                  </a:extLst>
                </p:cNvPr>
                <p:cNvSpPr/>
                <p:nvPr/>
              </p:nvSpPr>
              <p:spPr>
                <a:xfrm>
                  <a:off x="8854068" y="1806498"/>
                  <a:ext cx="189571" cy="713678"/>
                </a:xfrm>
                <a:prstGeom prst="rect">
                  <a:avLst/>
                </a:prstGeom>
                <a:solidFill>
                  <a:schemeClr val="accent3">
                    <a:alpha val="6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Connector 42">
                  <a:extLst>
                    <a:ext uri="{FF2B5EF4-FFF2-40B4-BE49-F238E27FC236}">
                      <a16:creationId xmlns:a16="http://schemas.microsoft.com/office/drawing/2014/main" id="{B8D2528D-5427-79F8-F9DE-6421963C3EB2}"/>
                    </a:ext>
                  </a:extLst>
                </p:cNvPr>
                <p:cNvCxnSpPr>
                  <a:cxnSpLocks/>
                </p:cNvCxnSpPr>
                <p:nvPr/>
              </p:nvCxnSpPr>
              <p:spPr>
                <a:xfrm>
                  <a:off x="8787829" y="2160998"/>
                  <a:ext cx="328773" cy="0"/>
                </a:xfrm>
                <a:prstGeom prst="line">
                  <a:avLst/>
                </a:prstGeom>
                <a:ln w="12700">
                  <a:solidFill>
                    <a:schemeClr val="tx2"/>
                  </a:solidFill>
                  <a:prstDash val="sysDash"/>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375CFECB-E087-124E-F8B3-AC4A85C572E3}"/>
                  </a:ext>
                </a:extLst>
              </p:cNvPr>
              <p:cNvGrpSpPr/>
              <p:nvPr/>
            </p:nvGrpSpPr>
            <p:grpSpPr>
              <a:xfrm rot="471462">
                <a:off x="9891336" y="1806396"/>
                <a:ext cx="328773" cy="713678"/>
                <a:chOff x="8787829" y="1806498"/>
                <a:chExt cx="328773" cy="713678"/>
              </a:xfrm>
            </p:grpSpPr>
            <p:sp>
              <p:nvSpPr>
                <p:cNvPr id="45" name="Rectangle 44">
                  <a:extLst>
                    <a:ext uri="{FF2B5EF4-FFF2-40B4-BE49-F238E27FC236}">
                      <a16:creationId xmlns:a16="http://schemas.microsoft.com/office/drawing/2014/main" id="{7B0CDF16-8A71-A3CC-579E-721A356A568E}"/>
                    </a:ext>
                  </a:extLst>
                </p:cNvPr>
                <p:cNvSpPr/>
                <p:nvPr/>
              </p:nvSpPr>
              <p:spPr>
                <a:xfrm>
                  <a:off x="8854068" y="1806498"/>
                  <a:ext cx="189571" cy="713678"/>
                </a:xfrm>
                <a:prstGeom prst="rect">
                  <a:avLst/>
                </a:prstGeom>
                <a:solidFill>
                  <a:schemeClr val="accent3">
                    <a:alpha val="6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Connector 45">
                  <a:extLst>
                    <a:ext uri="{FF2B5EF4-FFF2-40B4-BE49-F238E27FC236}">
                      <a16:creationId xmlns:a16="http://schemas.microsoft.com/office/drawing/2014/main" id="{7015FA05-A573-6999-90CC-00590FA3BE55}"/>
                    </a:ext>
                  </a:extLst>
                </p:cNvPr>
                <p:cNvCxnSpPr>
                  <a:cxnSpLocks/>
                </p:cNvCxnSpPr>
                <p:nvPr/>
              </p:nvCxnSpPr>
              <p:spPr>
                <a:xfrm>
                  <a:off x="8787829" y="2160998"/>
                  <a:ext cx="328773" cy="0"/>
                </a:xfrm>
                <a:prstGeom prst="line">
                  <a:avLst/>
                </a:prstGeom>
                <a:ln w="12700">
                  <a:solidFill>
                    <a:schemeClr val="tx2"/>
                  </a:solidFill>
                  <a:prstDash val="sysDash"/>
                </a:ln>
              </p:spPr>
              <p:style>
                <a:lnRef idx="1">
                  <a:schemeClr val="accent1"/>
                </a:lnRef>
                <a:fillRef idx="0">
                  <a:schemeClr val="accent1"/>
                </a:fillRef>
                <a:effectRef idx="0">
                  <a:schemeClr val="accent1"/>
                </a:effectRef>
                <a:fontRef idx="minor">
                  <a:schemeClr val="tx1"/>
                </a:fontRef>
              </p:style>
            </p:cxnSp>
          </p:grpSp>
        </p:grpSp>
      </p:grpSp>
      <p:sp>
        <p:nvSpPr>
          <p:cNvPr id="3" name="Title 2">
            <a:extLst>
              <a:ext uri="{FF2B5EF4-FFF2-40B4-BE49-F238E27FC236}">
                <a16:creationId xmlns:a16="http://schemas.microsoft.com/office/drawing/2014/main" id="{C16827A5-524B-D6AC-3D65-E2A7CDECCC5F}"/>
              </a:ext>
            </a:extLst>
          </p:cNvPr>
          <p:cNvSpPr>
            <a:spLocks noGrp="1"/>
          </p:cNvSpPr>
          <p:nvPr>
            <p:ph type="title"/>
          </p:nvPr>
        </p:nvSpPr>
        <p:spPr/>
        <p:txBody>
          <a:bodyPr/>
          <a:lstStyle/>
          <a:p>
            <a:r>
              <a:rPr lang="en-GB" dirty="0"/>
              <a:t>Impact of field quality on new AD e-cooler</a:t>
            </a:r>
          </a:p>
        </p:txBody>
      </p:sp>
      <p:grpSp>
        <p:nvGrpSpPr>
          <p:cNvPr id="54" name="Group 53">
            <a:extLst>
              <a:ext uri="{FF2B5EF4-FFF2-40B4-BE49-F238E27FC236}">
                <a16:creationId xmlns:a16="http://schemas.microsoft.com/office/drawing/2014/main" id="{D5156258-A146-82E2-6033-375299A69543}"/>
              </a:ext>
            </a:extLst>
          </p:cNvPr>
          <p:cNvGrpSpPr/>
          <p:nvPr/>
        </p:nvGrpSpPr>
        <p:grpSpPr>
          <a:xfrm>
            <a:off x="7582900" y="2695748"/>
            <a:ext cx="3946664" cy="454584"/>
            <a:chOff x="7582900" y="2796603"/>
            <a:chExt cx="3946664" cy="454584"/>
          </a:xfrm>
        </p:grpSpPr>
        <p:pic>
          <p:nvPicPr>
            <p:cNvPr id="52" name="Picture 51">
              <a:extLst>
                <a:ext uri="{FF2B5EF4-FFF2-40B4-BE49-F238E27FC236}">
                  <a16:creationId xmlns:a16="http://schemas.microsoft.com/office/drawing/2014/main" id="{EC06E7B4-60A0-6DD3-FFD6-87897BE5ECDE}"/>
                </a:ext>
              </a:extLst>
            </p:cNvPr>
            <p:cNvPicPr>
              <a:picLocks noChangeAspect="1"/>
            </p:cNvPicPr>
            <p:nvPr/>
          </p:nvPicPr>
          <p:blipFill>
            <a:blip r:embed="rId9"/>
            <a:stretch>
              <a:fillRect/>
            </a:stretch>
          </p:blipFill>
          <p:spPr>
            <a:xfrm>
              <a:off x="7582900" y="2796603"/>
              <a:ext cx="3946664" cy="396190"/>
            </a:xfrm>
            <a:prstGeom prst="rect">
              <a:avLst/>
            </a:prstGeom>
          </p:spPr>
        </p:pic>
        <p:sp>
          <p:nvSpPr>
            <p:cNvPr id="53" name="Rounded Rectangle 52">
              <a:extLst>
                <a:ext uri="{FF2B5EF4-FFF2-40B4-BE49-F238E27FC236}">
                  <a16:creationId xmlns:a16="http://schemas.microsoft.com/office/drawing/2014/main" id="{734643C6-8C83-52B5-9600-73898AC43E75}"/>
                </a:ext>
              </a:extLst>
            </p:cNvPr>
            <p:cNvSpPr/>
            <p:nvPr/>
          </p:nvSpPr>
          <p:spPr>
            <a:xfrm>
              <a:off x="9362529" y="2948375"/>
              <a:ext cx="602853" cy="302812"/>
            </a:xfrm>
            <a:prstGeom prst="roundRect">
              <a:avLst/>
            </a:prstGeom>
            <a:solidFill>
              <a:schemeClr val="accent5">
                <a:alpha val="29804"/>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671643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224E4DBE-4A35-BDEF-A412-E80AF2FB87B3}"/>
              </a:ext>
            </a:extLst>
          </p:cNvPr>
          <p:cNvPicPr>
            <a:picLocks noChangeAspect="1"/>
          </p:cNvPicPr>
          <p:nvPr/>
        </p:nvPicPr>
        <p:blipFill>
          <a:blip r:embed="rId3"/>
          <a:stretch>
            <a:fillRect/>
          </a:stretch>
        </p:blipFill>
        <p:spPr>
          <a:xfrm>
            <a:off x="795127" y="1186362"/>
            <a:ext cx="7772400" cy="2756633"/>
          </a:xfrm>
          <a:prstGeom prst="rect">
            <a:avLst/>
          </a:prstGeom>
        </p:spPr>
      </p:pic>
      <p:sp>
        <p:nvSpPr>
          <p:cNvPr id="5" name="Content Placeholder 4">
            <a:extLst>
              <a:ext uri="{FF2B5EF4-FFF2-40B4-BE49-F238E27FC236}">
                <a16:creationId xmlns:a16="http://schemas.microsoft.com/office/drawing/2014/main" id="{0778473B-944F-5055-A10C-70C925B3FF41}"/>
              </a:ext>
            </a:extLst>
          </p:cNvPr>
          <p:cNvSpPr>
            <a:spLocks noGrp="1"/>
          </p:cNvSpPr>
          <p:nvPr>
            <p:ph idx="1"/>
          </p:nvPr>
        </p:nvSpPr>
        <p:spPr>
          <a:xfrm>
            <a:off x="407988" y="915702"/>
            <a:ext cx="11376024" cy="552645"/>
          </a:xfrm>
        </p:spPr>
        <p:txBody>
          <a:bodyPr/>
          <a:lstStyle/>
          <a:p>
            <a:r>
              <a:rPr lang="en-US" sz="1800" dirty="0"/>
              <a:t>Running with two (magnetically-equal) ~15-second-long pbar or H</a:t>
            </a:r>
            <a:r>
              <a:rPr lang="en-US" sz="1800" baseline="30000" dirty="0"/>
              <a:t>-</a:t>
            </a:r>
            <a:r>
              <a:rPr lang="en-US" sz="1800" dirty="0"/>
              <a:t> cycles</a:t>
            </a:r>
          </a:p>
        </p:txBody>
      </p:sp>
      <p:sp>
        <p:nvSpPr>
          <p:cNvPr id="4" name="Title 3">
            <a:extLst>
              <a:ext uri="{FF2B5EF4-FFF2-40B4-BE49-F238E27FC236}">
                <a16:creationId xmlns:a16="http://schemas.microsoft.com/office/drawing/2014/main" id="{0B4CDA73-D4A5-87CC-2239-B767E4CA18DD}"/>
              </a:ext>
            </a:extLst>
          </p:cNvPr>
          <p:cNvSpPr>
            <a:spLocks noGrp="1"/>
          </p:cNvSpPr>
          <p:nvPr>
            <p:ph type="title"/>
          </p:nvPr>
        </p:nvSpPr>
        <p:spPr>
          <a:xfrm>
            <a:off x="407988" y="373593"/>
            <a:ext cx="11376025" cy="532381"/>
          </a:xfrm>
        </p:spPr>
        <p:txBody>
          <a:bodyPr>
            <a:normAutofit/>
          </a:bodyPr>
          <a:lstStyle/>
          <a:p>
            <a:r>
              <a:rPr lang="en-US" sz="3200" dirty="0"/>
              <a:t>T</a:t>
            </a:r>
            <a:r>
              <a:rPr lang="en-CH" sz="3200" dirty="0"/>
              <a:t>he ELENA cycle</a:t>
            </a:r>
          </a:p>
        </p:txBody>
      </p:sp>
      <p:sp>
        <p:nvSpPr>
          <p:cNvPr id="3" name="Footer Placeholder 2">
            <a:extLst>
              <a:ext uri="{FF2B5EF4-FFF2-40B4-BE49-F238E27FC236}">
                <a16:creationId xmlns:a16="http://schemas.microsoft.com/office/drawing/2014/main" id="{90EB783B-0E8B-2241-3430-44E210FFCF15}"/>
              </a:ext>
            </a:extLst>
          </p:cNvPr>
          <p:cNvSpPr>
            <a:spLocks noGrp="1"/>
          </p:cNvSpPr>
          <p:nvPr>
            <p:ph type="ftr" sz="quarter" idx="11"/>
          </p:nvPr>
        </p:nvSpPr>
        <p:spPr/>
        <p:txBody>
          <a:bodyPr/>
          <a:lstStyle/>
          <a:p>
            <a:pPr>
              <a:defRPr/>
            </a:pPr>
            <a:r>
              <a:rPr lang="en-US"/>
              <a:t>COOL’25, Stony Brook, New York (USA)</a:t>
            </a:r>
            <a:endParaRPr lang="en-US" dirty="0"/>
          </a:p>
        </p:txBody>
      </p:sp>
      <p:sp>
        <p:nvSpPr>
          <p:cNvPr id="2" name="Slide Number Placeholder 1">
            <a:extLst>
              <a:ext uri="{FF2B5EF4-FFF2-40B4-BE49-F238E27FC236}">
                <a16:creationId xmlns:a16="http://schemas.microsoft.com/office/drawing/2014/main" id="{F86E4875-87A6-77C1-8118-7BCD0F5EFAC3}"/>
              </a:ext>
            </a:extLst>
          </p:cNvPr>
          <p:cNvSpPr>
            <a:spLocks noGrp="1"/>
          </p:cNvSpPr>
          <p:nvPr>
            <p:ph type="sldNum" sz="quarter" idx="12"/>
          </p:nvPr>
        </p:nvSpPr>
        <p:spPr/>
        <p:txBody>
          <a:bodyPr/>
          <a:lstStyle/>
          <a:p>
            <a:fld id="{60E0EBF0-ABEC-3E40-BDE2-0EBB43F8626D}" type="slidenum">
              <a:rPr lang="en-US" smtClean="0"/>
              <a:pPr/>
              <a:t>14</a:t>
            </a:fld>
            <a:endParaRPr lang="en-US" dirty="0"/>
          </a:p>
        </p:txBody>
      </p:sp>
      <p:sp>
        <p:nvSpPr>
          <p:cNvPr id="21" name="TextBox 20">
            <a:extLst>
              <a:ext uri="{FF2B5EF4-FFF2-40B4-BE49-F238E27FC236}">
                <a16:creationId xmlns:a16="http://schemas.microsoft.com/office/drawing/2014/main" id="{80A53F53-53AA-728D-F9E4-C78ED4CE835C}"/>
              </a:ext>
            </a:extLst>
          </p:cNvPr>
          <p:cNvSpPr txBox="1"/>
          <p:nvPr/>
        </p:nvSpPr>
        <p:spPr>
          <a:xfrm>
            <a:off x="4003733" y="1348300"/>
            <a:ext cx="1819546" cy="769441"/>
          </a:xfrm>
          <a:prstGeom prst="rect">
            <a:avLst/>
          </a:prstGeom>
        </p:spPr>
        <p:txBody>
          <a:bodyPr wrap="square" rtlCol="0">
            <a:spAutoFit/>
          </a:bodyPr>
          <a:lstStyle/>
          <a:p>
            <a:pPr marL="14288" algn="ctr"/>
            <a:r>
              <a:rPr lang="en-US" sz="1100" b="1" kern="0" dirty="0">
                <a:solidFill>
                  <a:srgbClr val="7030A0"/>
                </a:solidFill>
              </a:rPr>
              <a:t>Second H</a:t>
            </a:r>
            <a:r>
              <a:rPr lang="en-US" sz="1100" b="1" kern="0" baseline="30000" dirty="0">
                <a:solidFill>
                  <a:srgbClr val="7030A0"/>
                </a:solidFill>
              </a:rPr>
              <a:t>-</a:t>
            </a:r>
            <a:r>
              <a:rPr lang="en-US" sz="1100" b="1" kern="0" dirty="0">
                <a:solidFill>
                  <a:srgbClr val="7030A0"/>
                </a:solidFill>
              </a:rPr>
              <a:t> injection to increase beam intensity @100 keV before extraction</a:t>
            </a:r>
            <a:endParaRPr lang="en-CH" sz="1100" b="1" kern="0" dirty="0">
              <a:solidFill>
                <a:srgbClr val="7030A0"/>
              </a:solidFill>
            </a:endParaRPr>
          </a:p>
        </p:txBody>
      </p:sp>
      <p:cxnSp>
        <p:nvCxnSpPr>
          <p:cNvPr id="13" name="Straight Arrow Connector 12">
            <a:extLst>
              <a:ext uri="{FF2B5EF4-FFF2-40B4-BE49-F238E27FC236}">
                <a16:creationId xmlns:a16="http://schemas.microsoft.com/office/drawing/2014/main" id="{DB59F680-5902-BC87-2110-1427B21BD27E}"/>
              </a:ext>
            </a:extLst>
          </p:cNvPr>
          <p:cNvCxnSpPr>
            <a:cxnSpLocks/>
          </p:cNvCxnSpPr>
          <p:nvPr/>
        </p:nvCxnSpPr>
        <p:spPr bwMode="auto">
          <a:xfrm>
            <a:off x="5392528" y="1987237"/>
            <a:ext cx="1298092" cy="837990"/>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sp>
        <p:nvSpPr>
          <p:cNvPr id="14" name="TextBox 13">
            <a:extLst>
              <a:ext uri="{FF2B5EF4-FFF2-40B4-BE49-F238E27FC236}">
                <a16:creationId xmlns:a16="http://schemas.microsoft.com/office/drawing/2014/main" id="{8C138111-17FD-4D24-69DC-5A62C34C97C3}"/>
              </a:ext>
            </a:extLst>
          </p:cNvPr>
          <p:cNvSpPr txBox="1"/>
          <p:nvPr/>
        </p:nvSpPr>
        <p:spPr>
          <a:xfrm>
            <a:off x="5498023" y="1679460"/>
            <a:ext cx="1293706" cy="307777"/>
          </a:xfrm>
          <a:prstGeom prst="rect">
            <a:avLst/>
          </a:prstGeom>
        </p:spPr>
        <p:txBody>
          <a:bodyPr wrap="square" rtlCol="0">
            <a:spAutoFit/>
          </a:bodyPr>
          <a:lstStyle/>
          <a:p>
            <a:pPr marL="14288" algn="ctr"/>
            <a:r>
              <a:rPr lang="en-US" sz="1400" b="1" kern="0" dirty="0">
                <a:solidFill>
                  <a:srgbClr val="7030A0"/>
                </a:solidFill>
              </a:rPr>
              <a:t>h=4</a:t>
            </a:r>
            <a:endParaRPr lang="en-CH" sz="1400" b="1" kern="0" dirty="0">
              <a:solidFill>
                <a:srgbClr val="7030A0"/>
              </a:solidFill>
            </a:endParaRPr>
          </a:p>
        </p:txBody>
      </p:sp>
      <p:sp>
        <p:nvSpPr>
          <p:cNvPr id="15" name="TextBox 14">
            <a:extLst>
              <a:ext uri="{FF2B5EF4-FFF2-40B4-BE49-F238E27FC236}">
                <a16:creationId xmlns:a16="http://schemas.microsoft.com/office/drawing/2014/main" id="{EC29E2D1-07FA-FB61-75E0-E965F294352D}"/>
              </a:ext>
            </a:extLst>
          </p:cNvPr>
          <p:cNvSpPr txBox="1"/>
          <p:nvPr/>
        </p:nvSpPr>
        <p:spPr>
          <a:xfrm>
            <a:off x="2932866" y="1540443"/>
            <a:ext cx="1293706" cy="307777"/>
          </a:xfrm>
          <a:prstGeom prst="rect">
            <a:avLst/>
          </a:prstGeom>
        </p:spPr>
        <p:txBody>
          <a:bodyPr wrap="square" rtlCol="0">
            <a:spAutoFit/>
          </a:bodyPr>
          <a:lstStyle/>
          <a:p>
            <a:pPr marL="14288" algn="ctr"/>
            <a:r>
              <a:rPr lang="en-US" sz="1400" b="1" kern="0" dirty="0">
                <a:solidFill>
                  <a:srgbClr val="7030A0"/>
                </a:solidFill>
              </a:rPr>
              <a:t>h=1</a:t>
            </a:r>
            <a:endParaRPr lang="en-CH" sz="1400" b="1" kern="0" dirty="0">
              <a:solidFill>
                <a:srgbClr val="7030A0"/>
              </a:solidFill>
            </a:endParaRPr>
          </a:p>
        </p:txBody>
      </p:sp>
      <p:sp>
        <p:nvSpPr>
          <p:cNvPr id="16" name="TextBox 15">
            <a:extLst>
              <a:ext uri="{FF2B5EF4-FFF2-40B4-BE49-F238E27FC236}">
                <a16:creationId xmlns:a16="http://schemas.microsoft.com/office/drawing/2014/main" id="{F2BC8ACE-076E-BDF1-4758-C2722C6728F6}"/>
              </a:ext>
            </a:extLst>
          </p:cNvPr>
          <p:cNvSpPr txBox="1"/>
          <p:nvPr/>
        </p:nvSpPr>
        <p:spPr>
          <a:xfrm>
            <a:off x="7431788" y="1832951"/>
            <a:ext cx="686255" cy="307777"/>
          </a:xfrm>
          <a:prstGeom prst="rect">
            <a:avLst/>
          </a:prstGeom>
        </p:spPr>
        <p:txBody>
          <a:bodyPr wrap="square" rtlCol="0">
            <a:spAutoFit/>
          </a:bodyPr>
          <a:lstStyle/>
          <a:p>
            <a:pPr marL="14288" algn="ctr"/>
            <a:r>
              <a:rPr lang="en-US" sz="1400" b="1" kern="0" dirty="0">
                <a:solidFill>
                  <a:srgbClr val="7030A0"/>
                </a:solidFill>
              </a:rPr>
              <a:t>h=4</a:t>
            </a:r>
            <a:endParaRPr lang="en-CH" sz="1400" b="1" kern="0" dirty="0">
              <a:solidFill>
                <a:srgbClr val="7030A0"/>
              </a:solidFill>
            </a:endParaRPr>
          </a:p>
        </p:txBody>
      </p:sp>
      <p:sp>
        <p:nvSpPr>
          <p:cNvPr id="23" name="TextBox 22">
            <a:extLst>
              <a:ext uri="{FF2B5EF4-FFF2-40B4-BE49-F238E27FC236}">
                <a16:creationId xmlns:a16="http://schemas.microsoft.com/office/drawing/2014/main" id="{57369520-7591-524A-4B77-92F28DD70B13}"/>
              </a:ext>
            </a:extLst>
          </p:cNvPr>
          <p:cNvSpPr txBox="1"/>
          <p:nvPr/>
        </p:nvSpPr>
        <p:spPr>
          <a:xfrm>
            <a:off x="1153829" y="2260865"/>
            <a:ext cx="1293706" cy="307777"/>
          </a:xfrm>
          <a:prstGeom prst="rect">
            <a:avLst/>
          </a:prstGeom>
        </p:spPr>
        <p:txBody>
          <a:bodyPr wrap="square" rtlCol="0">
            <a:spAutoFit/>
          </a:bodyPr>
          <a:lstStyle/>
          <a:p>
            <a:pPr marL="14288" algn="ctr"/>
            <a:r>
              <a:rPr lang="en-US" sz="1400" b="1" kern="0" dirty="0">
                <a:solidFill>
                  <a:srgbClr val="7030A0"/>
                </a:solidFill>
              </a:rPr>
              <a:t>h=1</a:t>
            </a:r>
            <a:endParaRPr lang="en-CH" sz="1400" b="1" kern="0" dirty="0">
              <a:solidFill>
                <a:srgbClr val="7030A0"/>
              </a:solidFill>
            </a:endParaRPr>
          </a:p>
        </p:txBody>
      </p:sp>
      <p:sp>
        <p:nvSpPr>
          <p:cNvPr id="30" name="TextBox 29">
            <a:extLst>
              <a:ext uri="{FF2B5EF4-FFF2-40B4-BE49-F238E27FC236}">
                <a16:creationId xmlns:a16="http://schemas.microsoft.com/office/drawing/2014/main" id="{36C157C6-87D7-FCCF-2BF8-A63799FA7582}"/>
              </a:ext>
            </a:extLst>
          </p:cNvPr>
          <p:cNvSpPr txBox="1"/>
          <p:nvPr/>
        </p:nvSpPr>
        <p:spPr>
          <a:xfrm>
            <a:off x="4032200" y="2924292"/>
            <a:ext cx="1644337" cy="261610"/>
          </a:xfrm>
          <a:prstGeom prst="rect">
            <a:avLst/>
          </a:prstGeom>
        </p:spPr>
        <p:txBody>
          <a:bodyPr wrap="square" rtlCol="0">
            <a:spAutoFit/>
          </a:bodyPr>
          <a:lstStyle/>
          <a:p>
            <a:pPr marL="14288" algn="ctr"/>
            <a:r>
              <a:rPr lang="en-US" sz="1100" b="1" kern="0" dirty="0"/>
              <a:t>E-cooling</a:t>
            </a:r>
            <a:endParaRPr lang="en-CH" sz="1100" b="1" kern="0" dirty="0"/>
          </a:p>
        </p:txBody>
      </p:sp>
      <p:cxnSp>
        <p:nvCxnSpPr>
          <p:cNvPr id="31" name="Straight Arrow Connector 30">
            <a:extLst>
              <a:ext uri="{FF2B5EF4-FFF2-40B4-BE49-F238E27FC236}">
                <a16:creationId xmlns:a16="http://schemas.microsoft.com/office/drawing/2014/main" id="{8EC920B0-61FF-D164-86EF-2DF0D6C5B9AB}"/>
              </a:ext>
            </a:extLst>
          </p:cNvPr>
          <p:cNvCxnSpPr>
            <a:cxnSpLocks/>
          </p:cNvCxnSpPr>
          <p:nvPr/>
        </p:nvCxnSpPr>
        <p:spPr bwMode="auto">
          <a:xfrm flipH="1">
            <a:off x="4210713" y="3161712"/>
            <a:ext cx="1287310" cy="0"/>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sp>
        <p:nvSpPr>
          <p:cNvPr id="36" name="TextBox 35">
            <a:extLst>
              <a:ext uri="{FF2B5EF4-FFF2-40B4-BE49-F238E27FC236}">
                <a16:creationId xmlns:a16="http://schemas.microsoft.com/office/drawing/2014/main" id="{2C3B1515-7837-7AFF-3288-CACDC8306151}"/>
              </a:ext>
            </a:extLst>
          </p:cNvPr>
          <p:cNvSpPr txBox="1"/>
          <p:nvPr/>
        </p:nvSpPr>
        <p:spPr>
          <a:xfrm>
            <a:off x="1086423" y="2933242"/>
            <a:ext cx="1644337" cy="261610"/>
          </a:xfrm>
          <a:prstGeom prst="rect">
            <a:avLst/>
          </a:prstGeom>
          <a:ln>
            <a:noFill/>
          </a:ln>
        </p:spPr>
        <p:txBody>
          <a:bodyPr wrap="square" rtlCol="0">
            <a:spAutoFit/>
          </a:bodyPr>
          <a:lstStyle/>
          <a:p>
            <a:pPr marL="14288" algn="ctr"/>
            <a:r>
              <a:rPr lang="en-US" sz="1100" b="1" kern="0" dirty="0"/>
              <a:t>E-cooling</a:t>
            </a:r>
            <a:endParaRPr lang="en-CH" sz="1100" b="1" kern="0" dirty="0"/>
          </a:p>
        </p:txBody>
      </p:sp>
      <p:sp>
        <p:nvSpPr>
          <p:cNvPr id="41" name="TextBox 40">
            <a:extLst>
              <a:ext uri="{FF2B5EF4-FFF2-40B4-BE49-F238E27FC236}">
                <a16:creationId xmlns:a16="http://schemas.microsoft.com/office/drawing/2014/main" id="{51298AD9-DB6A-7E35-A8F7-F76C75128E96}"/>
              </a:ext>
            </a:extLst>
          </p:cNvPr>
          <p:cNvSpPr txBox="1"/>
          <p:nvPr/>
        </p:nvSpPr>
        <p:spPr>
          <a:xfrm>
            <a:off x="6791729" y="2933242"/>
            <a:ext cx="1007687" cy="261610"/>
          </a:xfrm>
          <a:prstGeom prst="rect">
            <a:avLst/>
          </a:prstGeom>
        </p:spPr>
        <p:txBody>
          <a:bodyPr wrap="square" rtlCol="0">
            <a:spAutoFit/>
          </a:bodyPr>
          <a:lstStyle/>
          <a:p>
            <a:pPr marL="14288" algn="ctr"/>
            <a:r>
              <a:rPr lang="en-US" sz="1100" b="1" kern="0" dirty="0"/>
              <a:t>E-cooling</a:t>
            </a:r>
            <a:endParaRPr lang="en-CH" sz="1100" b="1" kern="0" dirty="0"/>
          </a:p>
        </p:txBody>
      </p:sp>
      <p:cxnSp>
        <p:nvCxnSpPr>
          <p:cNvPr id="42" name="Straight Arrow Connector 41">
            <a:extLst>
              <a:ext uri="{FF2B5EF4-FFF2-40B4-BE49-F238E27FC236}">
                <a16:creationId xmlns:a16="http://schemas.microsoft.com/office/drawing/2014/main" id="{C9765A03-2AFB-60C9-B0B6-925F9B9DFB77}"/>
              </a:ext>
            </a:extLst>
          </p:cNvPr>
          <p:cNvCxnSpPr>
            <a:cxnSpLocks/>
          </p:cNvCxnSpPr>
          <p:nvPr/>
        </p:nvCxnSpPr>
        <p:spPr bwMode="auto">
          <a:xfrm flipH="1">
            <a:off x="6690619" y="3171464"/>
            <a:ext cx="1229966" cy="0"/>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cxnSp>
        <p:nvCxnSpPr>
          <p:cNvPr id="47" name="Straight Arrow Connector 46">
            <a:extLst>
              <a:ext uri="{FF2B5EF4-FFF2-40B4-BE49-F238E27FC236}">
                <a16:creationId xmlns:a16="http://schemas.microsoft.com/office/drawing/2014/main" id="{2FDC0844-1BA7-F6FB-983E-81C51E0904CA}"/>
              </a:ext>
            </a:extLst>
          </p:cNvPr>
          <p:cNvCxnSpPr>
            <a:cxnSpLocks/>
          </p:cNvCxnSpPr>
          <p:nvPr/>
        </p:nvCxnSpPr>
        <p:spPr bwMode="auto">
          <a:xfrm flipH="1">
            <a:off x="1426100" y="3185902"/>
            <a:ext cx="493740" cy="0"/>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sp>
        <p:nvSpPr>
          <p:cNvPr id="52" name="TextBox 51">
            <a:extLst>
              <a:ext uri="{FF2B5EF4-FFF2-40B4-BE49-F238E27FC236}">
                <a16:creationId xmlns:a16="http://schemas.microsoft.com/office/drawing/2014/main" id="{B86896BB-8CFF-7C4F-4336-E87AB721CFA2}"/>
              </a:ext>
            </a:extLst>
          </p:cNvPr>
          <p:cNvSpPr txBox="1"/>
          <p:nvPr/>
        </p:nvSpPr>
        <p:spPr>
          <a:xfrm>
            <a:off x="6214981" y="1359751"/>
            <a:ext cx="1819546" cy="430887"/>
          </a:xfrm>
          <a:prstGeom prst="rect">
            <a:avLst/>
          </a:prstGeom>
        </p:spPr>
        <p:txBody>
          <a:bodyPr wrap="square" rtlCol="0">
            <a:spAutoFit/>
          </a:bodyPr>
          <a:lstStyle/>
          <a:p>
            <a:pPr marL="14288" algn="ctr"/>
            <a:r>
              <a:rPr lang="en-US" sz="1100" b="1" kern="0" dirty="0">
                <a:solidFill>
                  <a:srgbClr val="7030A0"/>
                </a:solidFill>
              </a:rPr>
              <a:t>n bunches extracted on demand by users</a:t>
            </a:r>
            <a:endParaRPr lang="en-CH" sz="1100" b="1" kern="0" dirty="0">
              <a:solidFill>
                <a:srgbClr val="7030A0"/>
              </a:solidFill>
            </a:endParaRPr>
          </a:p>
        </p:txBody>
      </p:sp>
      <p:cxnSp>
        <p:nvCxnSpPr>
          <p:cNvPr id="53" name="Straight Arrow Connector 52">
            <a:extLst>
              <a:ext uri="{FF2B5EF4-FFF2-40B4-BE49-F238E27FC236}">
                <a16:creationId xmlns:a16="http://schemas.microsoft.com/office/drawing/2014/main" id="{5B4F7074-F253-2DD0-33F7-14806D8C8DEA}"/>
              </a:ext>
            </a:extLst>
          </p:cNvPr>
          <p:cNvCxnSpPr>
            <a:cxnSpLocks/>
          </p:cNvCxnSpPr>
          <p:nvPr/>
        </p:nvCxnSpPr>
        <p:spPr bwMode="auto">
          <a:xfrm>
            <a:off x="7124754" y="1765940"/>
            <a:ext cx="650160" cy="1309193"/>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cxnSp>
        <p:nvCxnSpPr>
          <p:cNvPr id="56" name="Straight Arrow Connector 55">
            <a:extLst>
              <a:ext uri="{FF2B5EF4-FFF2-40B4-BE49-F238E27FC236}">
                <a16:creationId xmlns:a16="http://schemas.microsoft.com/office/drawing/2014/main" id="{BA9BEA30-B945-3032-7464-0C4DD9C1C92F}"/>
              </a:ext>
            </a:extLst>
          </p:cNvPr>
          <p:cNvCxnSpPr>
            <a:cxnSpLocks/>
          </p:cNvCxnSpPr>
          <p:nvPr/>
        </p:nvCxnSpPr>
        <p:spPr bwMode="auto">
          <a:xfrm>
            <a:off x="7152489" y="1765931"/>
            <a:ext cx="653322" cy="856452"/>
          </a:xfrm>
          <a:prstGeom prst="straightConnector1">
            <a:avLst/>
          </a:prstGeom>
          <a:solidFill>
            <a:schemeClr val="accent1"/>
          </a:solidFill>
          <a:ln w="12700" cap="flat" cmpd="sng" algn="ctr">
            <a:solidFill>
              <a:srgbClr val="7030A0"/>
            </a:solidFill>
            <a:prstDash val="solid"/>
            <a:round/>
            <a:headEnd type="none" w="sm" len="sm"/>
            <a:tailEnd type="triangle"/>
          </a:ln>
          <a:effectLst/>
        </p:spPr>
      </p:cxnSp>
      <p:sp>
        <p:nvSpPr>
          <p:cNvPr id="7" name="Content Placeholder 4">
            <a:extLst>
              <a:ext uri="{FF2B5EF4-FFF2-40B4-BE49-F238E27FC236}">
                <a16:creationId xmlns:a16="http://schemas.microsoft.com/office/drawing/2014/main" id="{969C882E-3DA7-F472-0DB1-509B41C4A760}"/>
              </a:ext>
            </a:extLst>
          </p:cNvPr>
          <p:cNvSpPr txBox="1">
            <a:spLocks/>
          </p:cNvSpPr>
          <p:nvPr/>
        </p:nvSpPr>
        <p:spPr>
          <a:xfrm>
            <a:off x="407988" y="3839604"/>
            <a:ext cx="11376024" cy="243869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indent="234950">
              <a:spcBef>
                <a:spcPts val="600"/>
              </a:spcBef>
              <a:spcAft>
                <a:spcPts val="0"/>
              </a:spcAft>
              <a:buClr>
                <a:schemeClr val="tx2"/>
              </a:buClr>
              <a:buFont typeface="Arial" panose="020B0604020202020204" pitchFamily="34" charset="0"/>
              <a:buChar char="•"/>
            </a:pPr>
            <a:r>
              <a:rPr lang="en-US" sz="1700" b="1" kern="0" dirty="0">
                <a:solidFill>
                  <a:schemeClr val="tx2"/>
                </a:solidFill>
              </a:rPr>
              <a:t>Pbar repetition rate is very slow </a:t>
            </a:r>
            <a:r>
              <a:rPr lang="en-US" sz="1700" b="0" kern="0" dirty="0">
                <a:solidFill>
                  <a:schemeClr val="tx2"/>
                </a:solidFill>
              </a:rPr>
              <a:t>for any e-cooling study/setup</a:t>
            </a:r>
          </a:p>
          <a:p>
            <a:pPr marL="515938" lvl="2" indent="-192088">
              <a:spcBef>
                <a:spcPts val="600"/>
              </a:spcBef>
              <a:spcAft>
                <a:spcPts val="0"/>
              </a:spcAft>
              <a:buClr>
                <a:schemeClr val="tx2"/>
              </a:buClr>
            </a:pPr>
            <a:r>
              <a:rPr lang="en-US" sz="1600" b="1" kern="0" dirty="0">
                <a:solidFill>
                  <a:srgbClr val="107236"/>
                </a:solidFill>
              </a:rPr>
              <a:t>Good news: </a:t>
            </a:r>
            <a:r>
              <a:rPr lang="en-US" sz="1600" b="1" kern="0" dirty="0">
                <a:solidFill>
                  <a:schemeClr val="tx2"/>
                </a:solidFill>
              </a:rPr>
              <a:t>No H- lifetime degradation observed with e-cooling! </a:t>
            </a:r>
            <a:r>
              <a:rPr lang="en-US" sz="1600" b="1" kern="0" dirty="0">
                <a:solidFill>
                  <a:srgbClr val="107236"/>
                </a:solidFill>
              </a:rPr>
              <a:t>We can use H</a:t>
            </a:r>
            <a:r>
              <a:rPr lang="en-US" sz="1600" b="1" kern="0" baseline="30000" dirty="0">
                <a:solidFill>
                  <a:srgbClr val="107236"/>
                </a:solidFill>
              </a:rPr>
              <a:t>-</a:t>
            </a:r>
            <a:r>
              <a:rPr lang="en-US" sz="1600" b="1" kern="0" dirty="0">
                <a:solidFill>
                  <a:srgbClr val="107236"/>
                </a:solidFill>
              </a:rPr>
              <a:t> for most studies!</a:t>
            </a:r>
          </a:p>
          <a:p>
            <a:pPr marL="515938" lvl="2" indent="-192088">
              <a:spcBef>
                <a:spcPts val="600"/>
              </a:spcBef>
              <a:spcAft>
                <a:spcPts val="0"/>
              </a:spcAft>
              <a:buClr>
                <a:schemeClr val="tx2"/>
              </a:buClr>
            </a:pPr>
            <a:r>
              <a:rPr lang="en-US" sz="1600" b="1" kern="0" dirty="0">
                <a:solidFill>
                  <a:schemeClr val="accent3"/>
                </a:solidFill>
              </a:rPr>
              <a:t>Bad news: </a:t>
            </a:r>
            <a:r>
              <a:rPr lang="en-US" sz="1600" b="1" kern="0" dirty="0">
                <a:solidFill>
                  <a:schemeClr val="tx2"/>
                </a:solidFill>
              </a:rPr>
              <a:t>H</a:t>
            </a:r>
            <a:r>
              <a:rPr lang="en-US" sz="1600" b="1" kern="0" baseline="30000" dirty="0">
                <a:solidFill>
                  <a:schemeClr val="tx2"/>
                </a:solidFill>
              </a:rPr>
              <a:t>-</a:t>
            </a:r>
            <a:r>
              <a:rPr lang="en-US" sz="1600" b="1" kern="0" dirty="0">
                <a:solidFill>
                  <a:schemeClr val="tx2"/>
                </a:solidFill>
              </a:rPr>
              <a:t> lifetime strongly affected by vacuum levels in the ring</a:t>
            </a:r>
            <a:r>
              <a:rPr lang="en-US" sz="1600" kern="0" dirty="0">
                <a:solidFill>
                  <a:schemeClr val="tx2"/>
                </a:solidFill>
              </a:rPr>
              <a:t> (typically 10</a:t>
            </a:r>
            <a:r>
              <a:rPr lang="en-US" sz="1600" kern="0" baseline="30000" dirty="0">
                <a:solidFill>
                  <a:schemeClr val="tx2"/>
                </a:solidFill>
              </a:rPr>
              <a:t>-11</a:t>
            </a:r>
            <a:r>
              <a:rPr lang="en-US" sz="1600" kern="0" dirty="0">
                <a:solidFill>
                  <a:schemeClr val="tx2"/>
                </a:solidFill>
              </a:rPr>
              <a:t> mbar)</a:t>
            </a:r>
            <a:br>
              <a:rPr lang="en-US" sz="1600" kern="0" dirty="0">
                <a:solidFill>
                  <a:schemeClr val="tx2"/>
                </a:solidFill>
              </a:rPr>
            </a:br>
            <a:endParaRPr lang="en-US" sz="1600" kern="0" dirty="0">
              <a:solidFill>
                <a:schemeClr val="tx2"/>
              </a:solidFill>
            </a:endParaRPr>
          </a:p>
          <a:p>
            <a:pPr lvl="1">
              <a:spcBef>
                <a:spcPts val="600"/>
              </a:spcBef>
              <a:spcAft>
                <a:spcPts val="0"/>
              </a:spcAft>
              <a:buClr>
                <a:schemeClr val="tx2"/>
              </a:buClr>
            </a:pPr>
            <a:r>
              <a:rPr lang="en-US" sz="1700" b="1" kern="0" dirty="0"/>
              <a:t>Limited beam instrumentation </a:t>
            </a:r>
            <a:r>
              <a:rPr lang="en-US" sz="1700" kern="0" dirty="0"/>
              <a:t>available in the machine: </a:t>
            </a:r>
            <a:r>
              <a:rPr lang="en-US" sz="1700" b="1" kern="0" dirty="0"/>
              <a:t>only scraper measurements</a:t>
            </a:r>
            <a:r>
              <a:rPr lang="en-US" sz="1700" kern="0" dirty="0"/>
              <a:t> for transverse profile</a:t>
            </a:r>
          </a:p>
          <a:p>
            <a:pPr marL="515938" lvl="2" indent="-220663">
              <a:spcBef>
                <a:spcPts val="600"/>
              </a:spcBef>
              <a:spcAft>
                <a:spcPts val="0"/>
              </a:spcAft>
              <a:buClr>
                <a:schemeClr val="tx2"/>
              </a:buClr>
            </a:pPr>
            <a:r>
              <a:rPr lang="en-US" sz="1600" b="1" kern="0" dirty="0">
                <a:solidFill>
                  <a:schemeClr val="accent3"/>
                </a:solidFill>
              </a:rPr>
              <a:t>Bad news: </a:t>
            </a:r>
            <a:r>
              <a:rPr lang="en-US" sz="1600" kern="0" dirty="0"/>
              <a:t>typical scraping time &gt; cooling time constant; and </a:t>
            </a:r>
            <a:r>
              <a:rPr lang="en-US" sz="1600" b="1" kern="0" dirty="0"/>
              <a:t>poor performance with H</a:t>
            </a:r>
            <a:r>
              <a:rPr lang="en-US" sz="1600" b="1" kern="0" baseline="30000" dirty="0"/>
              <a:t>-</a:t>
            </a:r>
            <a:r>
              <a:rPr lang="en-US" sz="1600" b="1" kern="0" dirty="0"/>
              <a:t> </a:t>
            </a:r>
            <a:r>
              <a:rPr lang="en-US" sz="1600" kern="0" dirty="0"/>
              <a:t>(requires in-vacuum </a:t>
            </a:r>
            <a:r>
              <a:rPr lang="en-US" sz="1600" kern="0" dirty="0" err="1"/>
              <a:t>MCPs</a:t>
            </a:r>
            <a:r>
              <a:rPr lang="en-US" sz="1600" kern="0" dirty="0"/>
              <a:t>)</a:t>
            </a:r>
          </a:p>
          <a:p>
            <a:pPr marL="515938" lvl="2" indent="-220663">
              <a:spcBef>
                <a:spcPts val="600"/>
              </a:spcBef>
              <a:spcAft>
                <a:spcPts val="0"/>
              </a:spcAft>
              <a:buClr>
                <a:schemeClr val="tx2"/>
              </a:buClr>
            </a:pPr>
            <a:r>
              <a:rPr lang="en-US" sz="1600" b="1" kern="0" dirty="0">
                <a:solidFill>
                  <a:srgbClr val="107236"/>
                </a:solidFill>
              </a:rPr>
              <a:t>Good news </a:t>
            </a:r>
            <a:r>
              <a:rPr lang="en-US" sz="1600" kern="0" dirty="0">
                <a:solidFill>
                  <a:schemeClr val="accent3"/>
                </a:solidFill>
              </a:rPr>
              <a:t>(low energy only)</a:t>
            </a:r>
            <a:r>
              <a:rPr lang="en-US" sz="1600" kern="0" dirty="0">
                <a:solidFill>
                  <a:schemeClr val="tx2"/>
                </a:solidFill>
              </a:rPr>
              <a:t>: beam can be fast-extracted on </a:t>
            </a:r>
            <a:r>
              <a:rPr lang="en-US" sz="1600" b="1" kern="0" dirty="0">
                <a:solidFill>
                  <a:schemeClr val="tx2"/>
                </a:solidFill>
              </a:rPr>
              <a:t>transfer line profile monitors</a:t>
            </a:r>
          </a:p>
          <a:p>
            <a:pPr marL="515938" lvl="2" indent="-220663">
              <a:spcBef>
                <a:spcPts val="600"/>
              </a:spcBef>
              <a:spcAft>
                <a:spcPts val="0"/>
              </a:spcAft>
              <a:buClr>
                <a:schemeClr val="tx2"/>
              </a:buClr>
            </a:pPr>
            <a:r>
              <a:rPr lang="en-US" sz="1600" b="1" kern="0" dirty="0">
                <a:solidFill>
                  <a:schemeClr val="accent5"/>
                </a:solidFill>
              </a:rPr>
              <a:t>Future?</a:t>
            </a:r>
            <a:r>
              <a:rPr lang="en-US" sz="1600" b="1" kern="0" dirty="0">
                <a:solidFill>
                  <a:srgbClr val="107236"/>
                </a:solidFill>
              </a:rPr>
              <a:t> </a:t>
            </a:r>
            <a:r>
              <a:rPr lang="en-US" sz="1600" kern="0" dirty="0">
                <a:solidFill>
                  <a:schemeClr val="accent3"/>
                </a:solidFill>
              </a:rPr>
              <a:t>(for H</a:t>
            </a:r>
            <a:r>
              <a:rPr lang="en-US" sz="1600" kern="0" baseline="30000" dirty="0">
                <a:solidFill>
                  <a:schemeClr val="accent3"/>
                </a:solidFill>
              </a:rPr>
              <a:t>-</a:t>
            </a:r>
            <a:r>
              <a:rPr lang="en-US" sz="1600" kern="0" dirty="0">
                <a:solidFill>
                  <a:schemeClr val="accent3"/>
                </a:solidFill>
              </a:rPr>
              <a:t> only)</a:t>
            </a:r>
            <a:r>
              <a:rPr lang="en-US" sz="1600" kern="0" dirty="0"/>
              <a:t>: Promising </a:t>
            </a:r>
            <a:r>
              <a:rPr lang="en-US" sz="1600" b="1" kern="0" dirty="0"/>
              <a:t>development using neutrals monitors </a:t>
            </a:r>
            <a:r>
              <a:rPr lang="en-US" sz="1600" kern="0" dirty="0"/>
              <a:t>– see Gerard’s </a:t>
            </a:r>
            <a:r>
              <a:rPr lang="en-US" sz="1600" kern="0" dirty="0">
                <a:hlinkClick r:id="rId4"/>
              </a:rPr>
              <a:t>presentation</a:t>
            </a:r>
            <a:endParaRPr lang="en-US" sz="1600" kern="0" dirty="0">
              <a:solidFill>
                <a:schemeClr val="tx2"/>
              </a:solidFill>
            </a:endParaRPr>
          </a:p>
        </p:txBody>
      </p:sp>
      <p:sp>
        <p:nvSpPr>
          <p:cNvPr id="11" name="Date Placeholder 10">
            <a:extLst>
              <a:ext uri="{FF2B5EF4-FFF2-40B4-BE49-F238E27FC236}">
                <a16:creationId xmlns:a16="http://schemas.microsoft.com/office/drawing/2014/main" id="{FD7273E5-55CA-6D1E-96BD-32D1B1AB8F6C}"/>
              </a:ext>
            </a:extLst>
          </p:cNvPr>
          <p:cNvSpPr>
            <a:spLocks noGrp="1"/>
          </p:cNvSpPr>
          <p:nvPr>
            <p:ph type="dt" sz="half" idx="10"/>
          </p:nvPr>
        </p:nvSpPr>
        <p:spPr/>
        <p:txBody>
          <a:bodyPr/>
          <a:lstStyle/>
          <a:p>
            <a:r>
              <a:rPr lang="en-US"/>
              <a:t>28/10/2025</a:t>
            </a:r>
            <a:endParaRPr lang="en-US" dirty="0"/>
          </a:p>
        </p:txBody>
      </p:sp>
      <p:grpSp>
        <p:nvGrpSpPr>
          <p:cNvPr id="55" name="Group 54">
            <a:extLst>
              <a:ext uri="{FF2B5EF4-FFF2-40B4-BE49-F238E27FC236}">
                <a16:creationId xmlns:a16="http://schemas.microsoft.com/office/drawing/2014/main" id="{9F7242F6-0337-3CAE-B760-09C5F2F91EFA}"/>
              </a:ext>
            </a:extLst>
          </p:cNvPr>
          <p:cNvGrpSpPr/>
          <p:nvPr/>
        </p:nvGrpSpPr>
        <p:grpSpPr>
          <a:xfrm>
            <a:off x="8673022" y="-222865"/>
            <a:ext cx="3496384" cy="3989948"/>
            <a:chOff x="8673022" y="-222865"/>
            <a:chExt cx="3496384" cy="3989948"/>
          </a:xfrm>
        </p:grpSpPr>
        <p:pic>
          <p:nvPicPr>
            <p:cNvPr id="8" name="Picture 7" descr="A diagram of a machine&#10;&#10;AI-generated content may be incorrect.">
              <a:extLst>
                <a:ext uri="{FF2B5EF4-FFF2-40B4-BE49-F238E27FC236}">
                  <a16:creationId xmlns:a16="http://schemas.microsoft.com/office/drawing/2014/main" id="{509798BE-59DB-FFBC-652D-82A6F172DC34}"/>
                </a:ext>
              </a:extLst>
            </p:cNvPr>
            <p:cNvPicPr>
              <a:picLocks noChangeAspect="1"/>
            </p:cNvPicPr>
            <p:nvPr/>
          </p:nvPicPr>
          <p:blipFill>
            <a:blip r:embed="rId5"/>
            <a:srcRect t="-80" b="1"/>
            <a:stretch>
              <a:fillRect/>
            </a:stretch>
          </p:blipFill>
          <p:spPr>
            <a:xfrm>
              <a:off x="8840843" y="-222865"/>
              <a:ext cx="3328563" cy="3989948"/>
            </a:xfrm>
            <a:prstGeom prst="rect">
              <a:avLst/>
            </a:prstGeom>
          </p:spPr>
        </p:pic>
        <p:sp>
          <p:nvSpPr>
            <p:cNvPr id="9" name="TextBox 8">
              <a:extLst>
                <a:ext uri="{FF2B5EF4-FFF2-40B4-BE49-F238E27FC236}">
                  <a16:creationId xmlns:a16="http://schemas.microsoft.com/office/drawing/2014/main" id="{95D9725A-0F6C-99F2-17B1-1625AC28B7F7}"/>
                </a:ext>
              </a:extLst>
            </p:cNvPr>
            <p:cNvSpPr txBox="1"/>
            <p:nvPr/>
          </p:nvSpPr>
          <p:spPr>
            <a:xfrm rot="20798152">
              <a:off x="10898580" y="1293660"/>
              <a:ext cx="944169" cy="153888"/>
            </a:xfrm>
            <a:prstGeom prst="rect">
              <a:avLst/>
            </a:prstGeom>
            <a:solidFill>
              <a:schemeClr val="bg1"/>
            </a:solidFill>
          </p:spPr>
          <p:txBody>
            <a:bodyPr wrap="none" lIns="0" tIns="0" rIns="0" bIns="0" rtlCol="0">
              <a:spAutoFit/>
            </a:bodyPr>
            <a:lstStyle/>
            <a:p>
              <a:pPr algn="l"/>
              <a:r>
                <a:rPr lang="en-GB" sz="1000" b="1" dirty="0"/>
                <a:t>To experiments</a:t>
              </a:r>
            </a:p>
          </p:txBody>
        </p:sp>
        <p:cxnSp>
          <p:nvCxnSpPr>
            <p:cNvPr id="12" name="Straight Arrow Connector 11">
              <a:extLst>
                <a:ext uri="{FF2B5EF4-FFF2-40B4-BE49-F238E27FC236}">
                  <a16:creationId xmlns:a16="http://schemas.microsoft.com/office/drawing/2014/main" id="{8908F84E-BB05-8CB7-FBCD-F84BEF761DCA}"/>
                </a:ext>
              </a:extLst>
            </p:cNvPr>
            <p:cNvCxnSpPr>
              <a:cxnSpLocks/>
            </p:cNvCxnSpPr>
            <p:nvPr/>
          </p:nvCxnSpPr>
          <p:spPr>
            <a:xfrm rot="98590" flipV="1">
              <a:off x="10900028" y="1301304"/>
              <a:ext cx="1084729" cy="3048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2BEF15E-1F50-A3E7-A757-EAB592D826CB}"/>
                </a:ext>
              </a:extLst>
            </p:cNvPr>
            <p:cNvSpPr txBox="1"/>
            <p:nvPr/>
          </p:nvSpPr>
          <p:spPr>
            <a:xfrm>
              <a:off x="9895387" y="2258806"/>
              <a:ext cx="434414" cy="307777"/>
            </a:xfrm>
            <a:prstGeom prst="rect">
              <a:avLst/>
            </a:prstGeom>
            <a:solidFill>
              <a:schemeClr val="bg1"/>
            </a:solidFill>
          </p:spPr>
          <p:txBody>
            <a:bodyPr wrap="none" lIns="0" tIns="0" rIns="0" bIns="0" rtlCol="0">
              <a:spAutoFit/>
            </a:bodyPr>
            <a:lstStyle/>
            <a:p>
              <a:pPr algn="ctr"/>
              <a:r>
                <a:rPr lang="en-GB" sz="1000" b="1" dirty="0"/>
                <a:t>ELENA</a:t>
              </a:r>
            </a:p>
            <a:p>
              <a:pPr algn="ctr"/>
              <a:r>
                <a:rPr lang="en-GB" sz="1000" b="1" dirty="0"/>
                <a:t>Ring</a:t>
              </a:r>
            </a:p>
          </p:txBody>
        </p:sp>
        <p:sp>
          <p:nvSpPr>
            <p:cNvPr id="19" name="TextBox 18">
              <a:extLst>
                <a:ext uri="{FF2B5EF4-FFF2-40B4-BE49-F238E27FC236}">
                  <a16:creationId xmlns:a16="http://schemas.microsoft.com/office/drawing/2014/main" id="{22A3699E-BCE1-D67C-E433-16E19CB88643}"/>
                </a:ext>
              </a:extLst>
            </p:cNvPr>
            <p:cNvSpPr txBox="1"/>
            <p:nvPr/>
          </p:nvSpPr>
          <p:spPr>
            <a:xfrm rot="3620488">
              <a:off x="8918038" y="2915736"/>
              <a:ext cx="496932" cy="153888"/>
            </a:xfrm>
            <a:prstGeom prst="rect">
              <a:avLst/>
            </a:prstGeom>
            <a:solidFill>
              <a:schemeClr val="bg1"/>
            </a:solidFill>
          </p:spPr>
          <p:txBody>
            <a:bodyPr wrap="none" lIns="0" tIns="0" rIns="0" bIns="0" rtlCol="0">
              <a:spAutoFit/>
            </a:bodyPr>
            <a:lstStyle/>
            <a:p>
              <a:pPr algn="ctr"/>
              <a:r>
                <a:rPr lang="en-GB" sz="1000" b="1" dirty="0"/>
                <a:t>e-cooler</a:t>
              </a:r>
            </a:p>
          </p:txBody>
        </p:sp>
        <p:sp>
          <p:nvSpPr>
            <p:cNvPr id="20" name="TextBox 19">
              <a:extLst>
                <a:ext uri="{FF2B5EF4-FFF2-40B4-BE49-F238E27FC236}">
                  <a16:creationId xmlns:a16="http://schemas.microsoft.com/office/drawing/2014/main" id="{0F81A82C-09EC-2346-3F6E-964F23582469}"/>
                </a:ext>
              </a:extLst>
            </p:cNvPr>
            <p:cNvSpPr txBox="1"/>
            <p:nvPr/>
          </p:nvSpPr>
          <p:spPr>
            <a:xfrm rot="4953721">
              <a:off x="10253287" y="725390"/>
              <a:ext cx="541815" cy="153888"/>
            </a:xfrm>
            <a:prstGeom prst="rect">
              <a:avLst/>
            </a:prstGeom>
            <a:solidFill>
              <a:schemeClr val="bg1"/>
            </a:solidFill>
          </p:spPr>
          <p:txBody>
            <a:bodyPr wrap="none" lIns="0" tIns="0" rIns="0" bIns="0" rtlCol="0">
              <a:spAutoFit/>
            </a:bodyPr>
            <a:lstStyle/>
            <a:p>
              <a:pPr algn="l"/>
              <a:r>
                <a:rPr lang="en-GB" sz="1000" b="1" dirty="0">
                  <a:solidFill>
                    <a:schemeClr val="accent3"/>
                  </a:solidFill>
                </a:rPr>
                <a:t>From AD</a:t>
              </a:r>
            </a:p>
          </p:txBody>
        </p:sp>
        <p:cxnSp>
          <p:nvCxnSpPr>
            <p:cNvPr id="22" name="Straight Arrow Connector 21">
              <a:extLst>
                <a:ext uri="{FF2B5EF4-FFF2-40B4-BE49-F238E27FC236}">
                  <a16:creationId xmlns:a16="http://schemas.microsoft.com/office/drawing/2014/main" id="{FFBEBE17-4BA6-EEE7-6C7B-C739DE7F8327}"/>
                </a:ext>
              </a:extLst>
            </p:cNvPr>
            <p:cNvCxnSpPr>
              <a:cxnSpLocks/>
            </p:cNvCxnSpPr>
            <p:nvPr/>
          </p:nvCxnSpPr>
          <p:spPr>
            <a:xfrm>
              <a:off x="10392973" y="457733"/>
              <a:ext cx="112151" cy="815715"/>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496BAFB-C260-0326-13AD-3D49D5E74177}"/>
                </a:ext>
              </a:extLst>
            </p:cNvPr>
            <p:cNvSpPr txBox="1"/>
            <p:nvPr/>
          </p:nvSpPr>
          <p:spPr>
            <a:xfrm>
              <a:off x="8673022" y="1715582"/>
              <a:ext cx="477695" cy="307777"/>
            </a:xfrm>
            <a:prstGeom prst="rect">
              <a:avLst/>
            </a:prstGeom>
            <a:solidFill>
              <a:schemeClr val="bg1"/>
            </a:solidFill>
          </p:spPr>
          <p:txBody>
            <a:bodyPr wrap="none" lIns="0" tIns="0" rIns="0" bIns="0" rtlCol="0">
              <a:spAutoFit/>
            </a:bodyPr>
            <a:lstStyle/>
            <a:p>
              <a:pPr algn="ctr"/>
              <a:r>
                <a:rPr lang="en-GB" sz="1000" b="1" dirty="0" err="1">
                  <a:solidFill>
                    <a:schemeClr val="accent5"/>
                  </a:solidFill>
                </a:rPr>
                <a:t>H</a:t>
              </a:r>
              <a:r>
                <a:rPr lang="en-GB" sz="1000" b="1" baseline="30000" dirty="0" err="1">
                  <a:solidFill>
                    <a:schemeClr val="accent5"/>
                  </a:solidFill>
                </a:rPr>
                <a:t>0</a:t>
              </a:r>
              <a:r>
                <a:rPr lang="en-GB" sz="1000" b="1" dirty="0">
                  <a:solidFill>
                    <a:schemeClr val="accent5"/>
                  </a:solidFill>
                </a:rPr>
                <a:t> </a:t>
              </a:r>
            </a:p>
            <a:p>
              <a:pPr algn="ctr"/>
              <a:r>
                <a:rPr lang="en-GB" sz="1000" b="1" dirty="0">
                  <a:solidFill>
                    <a:schemeClr val="accent5"/>
                  </a:solidFill>
                </a:rPr>
                <a:t>monitor</a:t>
              </a:r>
            </a:p>
          </p:txBody>
        </p:sp>
        <p:sp>
          <p:nvSpPr>
            <p:cNvPr id="28" name="TextBox 27">
              <a:extLst>
                <a:ext uri="{FF2B5EF4-FFF2-40B4-BE49-F238E27FC236}">
                  <a16:creationId xmlns:a16="http://schemas.microsoft.com/office/drawing/2014/main" id="{608406E9-F111-DF59-2ACF-93F89312490B}"/>
                </a:ext>
              </a:extLst>
            </p:cNvPr>
            <p:cNvSpPr txBox="1"/>
            <p:nvPr/>
          </p:nvSpPr>
          <p:spPr>
            <a:xfrm>
              <a:off x="11299217" y="621488"/>
              <a:ext cx="589905" cy="153888"/>
            </a:xfrm>
            <a:prstGeom prst="rect">
              <a:avLst/>
            </a:prstGeom>
            <a:solidFill>
              <a:schemeClr val="bg1"/>
            </a:solidFill>
          </p:spPr>
          <p:txBody>
            <a:bodyPr wrap="none" lIns="0" tIns="0" rIns="0" bIns="0" rtlCol="0">
              <a:spAutoFit/>
            </a:bodyPr>
            <a:lstStyle/>
            <a:p>
              <a:pPr algn="ctr"/>
              <a:r>
                <a:rPr lang="en-GB" sz="1000" b="1" dirty="0"/>
                <a:t>H</a:t>
              </a:r>
              <a:r>
                <a:rPr lang="en-GB" sz="1000" b="1" baseline="30000" dirty="0"/>
                <a:t>-</a:t>
              </a:r>
              <a:r>
                <a:rPr lang="en-GB" sz="1000" b="1" dirty="0"/>
                <a:t> source</a:t>
              </a:r>
            </a:p>
          </p:txBody>
        </p:sp>
        <p:cxnSp>
          <p:nvCxnSpPr>
            <p:cNvPr id="29" name="Straight Arrow Connector 28">
              <a:extLst>
                <a:ext uri="{FF2B5EF4-FFF2-40B4-BE49-F238E27FC236}">
                  <a16:creationId xmlns:a16="http://schemas.microsoft.com/office/drawing/2014/main" id="{16FA7C5C-02BC-3235-434E-0A772A75EA3C}"/>
                </a:ext>
              </a:extLst>
            </p:cNvPr>
            <p:cNvCxnSpPr>
              <a:cxnSpLocks/>
            </p:cNvCxnSpPr>
            <p:nvPr/>
          </p:nvCxnSpPr>
          <p:spPr>
            <a:xfrm>
              <a:off x="8900552" y="2023359"/>
              <a:ext cx="101109" cy="264466"/>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FAC36BA-8864-67EB-9412-B5D577E1A162}"/>
                </a:ext>
              </a:extLst>
            </p:cNvPr>
            <p:cNvSpPr txBox="1"/>
            <p:nvPr/>
          </p:nvSpPr>
          <p:spPr>
            <a:xfrm>
              <a:off x="8929259" y="1258705"/>
              <a:ext cx="474489" cy="153888"/>
            </a:xfrm>
            <a:prstGeom prst="rect">
              <a:avLst/>
            </a:prstGeom>
            <a:solidFill>
              <a:schemeClr val="bg1"/>
            </a:solidFill>
          </p:spPr>
          <p:txBody>
            <a:bodyPr wrap="none" lIns="0" tIns="0" rIns="0" bIns="0" rtlCol="0">
              <a:spAutoFit/>
            </a:bodyPr>
            <a:lstStyle/>
            <a:p>
              <a:pPr algn="ctr"/>
              <a:r>
                <a:rPr lang="en-GB" sz="1000" b="1" dirty="0">
                  <a:solidFill>
                    <a:schemeClr val="accent5"/>
                  </a:solidFill>
                </a:rPr>
                <a:t>Scraper</a:t>
              </a:r>
            </a:p>
          </p:txBody>
        </p:sp>
        <p:cxnSp>
          <p:nvCxnSpPr>
            <p:cNvPr id="35" name="Straight Arrow Connector 34">
              <a:extLst>
                <a:ext uri="{FF2B5EF4-FFF2-40B4-BE49-F238E27FC236}">
                  <a16:creationId xmlns:a16="http://schemas.microsoft.com/office/drawing/2014/main" id="{8333EF31-3C9F-5D07-5F10-FB49FCCA3621}"/>
                </a:ext>
              </a:extLst>
            </p:cNvPr>
            <p:cNvCxnSpPr>
              <a:cxnSpLocks/>
            </p:cNvCxnSpPr>
            <p:nvPr/>
          </p:nvCxnSpPr>
          <p:spPr>
            <a:xfrm>
              <a:off x="9229191" y="1460986"/>
              <a:ext cx="101109" cy="264466"/>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B140FCB5-EE0D-F842-8EEB-7E6E4B2858A1}"/>
                </a:ext>
              </a:extLst>
            </p:cNvPr>
            <p:cNvSpPr txBox="1"/>
            <p:nvPr/>
          </p:nvSpPr>
          <p:spPr>
            <a:xfrm>
              <a:off x="9497855" y="744488"/>
              <a:ext cx="548227" cy="307777"/>
            </a:xfrm>
            <a:prstGeom prst="rect">
              <a:avLst/>
            </a:prstGeom>
            <a:solidFill>
              <a:schemeClr val="bg1"/>
            </a:solidFill>
          </p:spPr>
          <p:txBody>
            <a:bodyPr wrap="none" lIns="0" tIns="0" rIns="0" bIns="0" rtlCol="0">
              <a:spAutoFit/>
            </a:bodyPr>
            <a:lstStyle/>
            <a:p>
              <a:pPr algn="ctr"/>
              <a:r>
                <a:rPr lang="en-GB" sz="1000" b="1" dirty="0">
                  <a:solidFill>
                    <a:schemeClr val="accent5"/>
                  </a:solidFill>
                </a:rPr>
                <a:t>Profile </a:t>
              </a:r>
            </a:p>
            <a:p>
              <a:pPr algn="ctr"/>
              <a:r>
                <a:rPr lang="en-GB" sz="1000" b="1" dirty="0">
                  <a:solidFill>
                    <a:schemeClr val="accent5"/>
                  </a:solidFill>
                </a:rPr>
                <a:t>monitors</a:t>
              </a:r>
            </a:p>
          </p:txBody>
        </p:sp>
        <p:cxnSp>
          <p:nvCxnSpPr>
            <p:cNvPr id="38" name="Straight Arrow Connector 37">
              <a:extLst>
                <a:ext uri="{FF2B5EF4-FFF2-40B4-BE49-F238E27FC236}">
                  <a16:creationId xmlns:a16="http://schemas.microsoft.com/office/drawing/2014/main" id="{B1A4C442-6A69-83B8-99B5-05BD8AFCD0A2}"/>
                </a:ext>
              </a:extLst>
            </p:cNvPr>
            <p:cNvCxnSpPr>
              <a:cxnSpLocks/>
            </p:cNvCxnSpPr>
            <p:nvPr/>
          </p:nvCxnSpPr>
          <p:spPr>
            <a:xfrm>
              <a:off x="9891528" y="1053133"/>
              <a:ext cx="424226" cy="306618"/>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5CA7C4DF-A53E-B212-6826-32CF7FDB1F7B}"/>
                </a:ext>
              </a:extLst>
            </p:cNvPr>
            <p:cNvCxnSpPr>
              <a:cxnSpLocks/>
            </p:cNvCxnSpPr>
            <p:nvPr/>
          </p:nvCxnSpPr>
          <p:spPr>
            <a:xfrm flipH="1">
              <a:off x="11134658" y="726087"/>
              <a:ext cx="123144" cy="10338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D7E8B03-31C5-CCD6-6997-EBD7CE6A418E}"/>
                </a:ext>
              </a:extLst>
            </p:cNvPr>
            <p:cNvSpPr/>
            <p:nvPr/>
          </p:nvSpPr>
          <p:spPr>
            <a:xfrm rot="20893904">
              <a:off x="10356464" y="1297838"/>
              <a:ext cx="101109" cy="210904"/>
            </a:xfrm>
            <a:prstGeom prst="ellipse">
              <a:avLst/>
            </a:prstGeom>
            <a:noFill/>
            <a:ln>
              <a:solidFill>
                <a:schemeClr val="accent5"/>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6BB20129-E88D-4A08-8927-586C426AB997}"/>
                </a:ext>
              </a:extLst>
            </p:cNvPr>
            <p:cNvSpPr/>
            <p:nvPr/>
          </p:nvSpPr>
          <p:spPr>
            <a:xfrm rot="20893904">
              <a:off x="10888920" y="1194456"/>
              <a:ext cx="101109" cy="210904"/>
            </a:xfrm>
            <a:prstGeom prst="ellipse">
              <a:avLst/>
            </a:prstGeom>
            <a:noFill/>
            <a:ln>
              <a:solidFill>
                <a:schemeClr val="accent5"/>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5C598286-B1D6-0F4A-0DC7-DB7AD933B285}"/>
                </a:ext>
              </a:extLst>
            </p:cNvPr>
            <p:cNvSpPr/>
            <p:nvPr/>
          </p:nvSpPr>
          <p:spPr>
            <a:xfrm rot="20893904">
              <a:off x="11753313" y="994620"/>
              <a:ext cx="101109" cy="210904"/>
            </a:xfrm>
            <a:prstGeom prst="ellipse">
              <a:avLst/>
            </a:prstGeom>
            <a:noFill/>
            <a:ln>
              <a:solidFill>
                <a:schemeClr val="accent5"/>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extLst>
                <a:ext uri="{FF2B5EF4-FFF2-40B4-BE49-F238E27FC236}">
                  <a16:creationId xmlns:a16="http://schemas.microsoft.com/office/drawing/2014/main" id="{C4022D45-5F2E-53BB-C6D8-860EEF20125E}"/>
                </a:ext>
              </a:extLst>
            </p:cNvPr>
            <p:cNvSpPr/>
            <p:nvPr/>
          </p:nvSpPr>
          <p:spPr>
            <a:xfrm rot="20893904">
              <a:off x="9721414" y="3384487"/>
              <a:ext cx="101109" cy="210904"/>
            </a:xfrm>
            <a:prstGeom prst="ellipse">
              <a:avLst/>
            </a:prstGeom>
            <a:noFill/>
            <a:ln>
              <a:solidFill>
                <a:schemeClr val="accent5"/>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D4000EFD-85CE-B6CE-A06C-ECE91E36CC46}"/>
                </a:ext>
              </a:extLst>
            </p:cNvPr>
            <p:cNvSpPr/>
            <p:nvPr/>
          </p:nvSpPr>
          <p:spPr>
            <a:xfrm rot="20893904">
              <a:off x="9171161" y="3505879"/>
              <a:ext cx="101109" cy="210904"/>
            </a:xfrm>
            <a:prstGeom prst="ellipse">
              <a:avLst/>
            </a:prstGeom>
            <a:noFill/>
            <a:ln>
              <a:solidFill>
                <a:schemeClr val="accent5"/>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94282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D73B76-0EB5-4354-8241-1314C7FA8CBF}"/>
              </a:ext>
            </a:extLst>
          </p:cNvPr>
          <p:cNvSpPr>
            <a:spLocks noGrp="1"/>
          </p:cNvSpPr>
          <p:nvPr>
            <p:ph type="title"/>
          </p:nvPr>
        </p:nvSpPr>
        <p:spPr>
          <a:xfrm>
            <a:off x="407988" y="373593"/>
            <a:ext cx="11376025" cy="647487"/>
          </a:xfrm>
        </p:spPr>
        <p:txBody>
          <a:bodyPr/>
          <a:lstStyle/>
          <a:p>
            <a:r>
              <a:rPr lang="en-GB" dirty="0"/>
              <a:t>E-cooling studies in ELENA</a:t>
            </a:r>
          </a:p>
        </p:txBody>
      </p:sp>
      <p:sp>
        <p:nvSpPr>
          <p:cNvPr id="4" name="Footer Placeholder 3">
            <a:extLst>
              <a:ext uri="{FF2B5EF4-FFF2-40B4-BE49-F238E27FC236}">
                <a16:creationId xmlns:a16="http://schemas.microsoft.com/office/drawing/2014/main" id="{2FFCB045-74B1-0653-A1E7-548811ABCED3}"/>
              </a:ext>
            </a:extLst>
          </p:cNvPr>
          <p:cNvSpPr>
            <a:spLocks noGrp="1"/>
          </p:cNvSpPr>
          <p:nvPr>
            <p:ph type="ftr" sz="quarter" idx="11"/>
          </p:nvPr>
        </p:nvSpPr>
        <p:spPr/>
        <p:txBody>
          <a:bodyPr/>
          <a:lstStyle/>
          <a:p>
            <a:r>
              <a:rPr lang="en-GB"/>
              <a:t>COOL’25, Stony Brook, New York (USA)</a:t>
            </a:r>
            <a:endParaRPr lang="en-US" dirty="0"/>
          </a:p>
        </p:txBody>
      </p:sp>
      <p:sp>
        <p:nvSpPr>
          <p:cNvPr id="16" name="Content Placeholder 9">
            <a:extLst>
              <a:ext uri="{FF2B5EF4-FFF2-40B4-BE49-F238E27FC236}">
                <a16:creationId xmlns:a16="http://schemas.microsoft.com/office/drawing/2014/main" id="{02F6F4B2-501C-1112-7A6F-523EB8A37D2A}"/>
              </a:ext>
            </a:extLst>
          </p:cNvPr>
          <p:cNvSpPr>
            <a:spLocks noGrp="1"/>
          </p:cNvSpPr>
          <p:nvPr>
            <p:ph idx="1"/>
          </p:nvPr>
        </p:nvSpPr>
        <p:spPr>
          <a:xfrm>
            <a:off x="407989" y="1025973"/>
            <a:ext cx="11376024" cy="1797348"/>
          </a:xfrm>
        </p:spPr>
        <p:txBody>
          <a:bodyPr>
            <a:normAutofit/>
          </a:bodyPr>
          <a:lstStyle/>
          <a:p>
            <a:pPr>
              <a:spcBef>
                <a:spcPts val="600"/>
              </a:spcBef>
              <a:spcAft>
                <a:spcPts val="0"/>
              </a:spcAft>
            </a:pPr>
            <a:r>
              <a:rPr lang="en-GB" sz="1800" dirty="0"/>
              <a:t>Transverse cooling measurement extracting beam at different times on a profile monitor</a:t>
            </a:r>
          </a:p>
          <a:p>
            <a:pPr lvl="1">
              <a:spcBef>
                <a:spcPts val="600"/>
              </a:spcBef>
              <a:spcAft>
                <a:spcPts val="0"/>
              </a:spcAft>
            </a:pPr>
            <a:r>
              <a:rPr lang="en-GB" sz="1600" dirty="0"/>
              <a:t>Generally, </a:t>
            </a:r>
            <a:r>
              <a:rPr lang="en-GB" sz="1600" b="1" dirty="0">
                <a:solidFill>
                  <a:srgbClr val="107236"/>
                </a:solidFill>
              </a:rPr>
              <a:t>good agreement between measurements and simulations !</a:t>
            </a:r>
          </a:p>
          <a:p>
            <a:pPr>
              <a:spcBef>
                <a:spcPts val="1200"/>
              </a:spcBef>
            </a:pPr>
            <a:r>
              <a:rPr lang="en-GB" sz="1800" dirty="0">
                <a:solidFill>
                  <a:schemeClr val="accent3"/>
                </a:solidFill>
              </a:rPr>
              <a:t>Wish to </a:t>
            </a:r>
            <a:r>
              <a:rPr lang="en-GB" sz="1800" b="1" dirty="0">
                <a:solidFill>
                  <a:schemeClr val="accent3"/>
                </a:solidFill>
              </a:rPr>
              <a:t>test impact of field quality </a:t>
            </a:r>
            <a:r>
              <a:rPr lang="en-GB" sz="1800" b="0" dirty="0"/>
              <a:t>(by spoiling it with available correction coils) on cooling efficiency</a:t>
            </a:r>
          </a:p>
          <a:p>
            <a:pPr lvl="1">
              <a:spcBef>
                <a:spcPts val="600"/>
              </a:spcBef>
            </a:pPr>
            <a:r>
              <a:rPr lang="en-GB" sz="1600" b="1" dirty="0"/>
              <a:t>Better studied at higher energy</a:t>
            </a:r>
            <a:r>
              <a:rPr lang="en-GB" sz="1600" dirty="0"/>
              <a:t>, where impact is more sizeable but </a:t>
            </a:r>
            <a:r>
              <a:rPr lang="en-GB" sz="1600" b="1" dirty="0">
                <a:solidFill>
                  <a:schemeClr val="accent3"/>
                </a:solidFill>
              </a:rPr>
              <a:t>no fast transverse measurement available</a:t>
            </a:r>
          </a:p>
          <a:p>
            <a:pPr lvl="2">
              <a:spcBef>
                <a:spcPts val="600"/>
              </a:spcBef>
            </a:pPr>
            <a:r>
              <a:rPr lang="en-GB" sz="1600" b="1" dirty="0">
                <a:solidFill>
                  <a:schemeClr val="tx2"/>
                </a:solidFill>
              </a:rPr>
              <a:t>Promising results with </a:t>
            </a:r>
            <a:r>
              <a:rPr lang="en-GB" sz="1600" b="1" dirty="0" err="1">
                <a:solidFill>
                  <a:schemeClr val="tx2"/>
                </a:solidFill>
              </a:rPr>
              <a:t>H</a:t>
            </a:r>
            <a:r>
              <a:rPr lang="en-GB" sz="1600" b="1" baseline="30000" dirty="0" err="1">
                <a:solidFill>
                  <a:schemeClr val="tx2"/>
                </a:solidFill>
              </a:rPr>
              <a:t>0</a:t>
            </a:r>
            <a:r>
              <a:rPr lang="en-GB" sz="1600" b="1" dirty="0">
                <a:solidFill>
                  <a:schemeClr val="tx2"/>
                </a:solidFill>
              </a:rPr>
              <a:t> monitor </a:t>
            </a:r>
            <a:r>
              <a:rPr lang="en-GB" sz="1600" dirty="0">
                <a:solidFill>
                  <a:schemeClr val="tx2"/>
                </a:solidFill>
              </a:rPr>
              <a:t>– see Gerard’s </a:t>
            </a:r>
            <a:r>
              <a:rPr lang="en-GB" sz="1600" dirty="0">
                <a:solidFill>
                  <a:schemeClr val="tx2"/>
                </a:solidFill>
                <a:hlinkClick r:id="rId3">
                  <a:extLst>
                    <a:ext uri="{A12FA001-AC4F-418D-AE19-62706E023703}">
                      <ahyp:hlinkClr xmlns:ahyp="http://schemas.microsoft.com/office/drawing/2018/hyperlinkcolor" val="tx"/>
                    </a:ext>
                  </a:extLst>
                </a:hlinkClick>
              </a:rPr>
              <a:t>presentation</a:t>
            </a:r>
            <a:r>
              <a:rPr lang="en-GB" sz="1600" dirty="0">
                <a:solidFill>
                  <a:schemeClr val="tx2"/>
                </a:solidFill>
              </a:rPr>
              <a:t> </a:t>
            </a:r>
          </a:p>
          <a:p>
            <a:pPr>
              <a:spcBef>
                <a:spcPts val="600"/>
              </a:spcBef>
            </a:pPr>
            <a:endParaRPr lang="en-GB" sz="1900" b="0" dirty="0"/>
          </a:p>
        </p:txBody>
      </p:sp>
      <p:pic>
        <p:nvPicPr>
          <p:cNvPr id="5" name="Picture 4" descr="A graph of different colored lines&#10;&#10;AI-generated content may be incorrect.">
            <a:extLst>
              <a:ext uri="{FF2B5EF4-FFF2-40B4-BE49-F238E27FC236}">
                <a16:creationId xmlns:a16="http://schemas.microsoft.com/office/drawing/2014/main" id="{7FBDE978-8E83-BF58-EFD6-F95B6CFAF059}"/>
              </a:ext>
            </a:extLst>
          </p:cNvPr>
          <p:cNvPicPr>
            <a:picLocks noChangeAspect="1"/>
          </p:cNvPicPr>
          <p:nvPr/>
        </p:nvPicPr>
        <p:blipFill>
          <a:blip r:embed="rId4"/>
          <a:stretch>
            <a:fillRect/>
          </a:stretch>
        </p:blipFill>
        <p:spPr>
          <a:xfrm>
            <a:off x="407988" y="2899566"/>
            <a:ext cx="5230877" cy="3463412"/>
          </a:xfrm>
          <a:prstGeom prst="rect">
            <a:avLst/>
          </a:prstGeom>
        </p:spPr>
      </p:pic>
      <p:sp>
        <p:nvSpPr>
          <p:cNvPr id="14" name="Date Placeholder 13">
            <a:extLst>
              <a:ext uri="{FF2B5EF4-FFF2-40B4-BE49-F238E27FC236}">
                <a16:creationId xmlns:a16="http://schemas.microsoft.com/office/drawing/2014/main" id="{5F07E10F-0ED1-9958-A3F8-D0050BF3118C}"/>
              </a:ext>
            </a:extLst>
          </p:cNvPr>
          <p:cNvSpPr>
            <a:spLocks noGrp="1"/>
          </p:cNvSpPr>
          <p:nvPr>
            <p:ph type="dt" sz="half" idx="10"/>
          </p:nvPr>
        </p:nvSpPr>
        <p:spPr/>
        <p:txBody>
          <a:bodyPr/>
          <a:lstStyle/>
          <a:p>
            <a:r>
              <a:rPr lang="en-US"/>
              <a:t>28/10/2025</a:t>
            </a:r>
            <a:endParaRPr lang="en-US" dirty="0"/>
          </a:p>
        </p:txBody>
      </p:sp>
      <p:sp>
        <p:nvSpPr>
          <p:cNvPr id="15" name="Slide Number Placeholder 14">
            <a:extLst>
              <a:ext uri="{FF2B5EF4-FFF2-40B4-BE49-F238E27FC236}">
                <a16:creationId xmlns:a16="http://schemas.microsoft.com/office/drawing/2014/main" id="{38966232-06A0-DC67-3FB3-2EF00E0301A9}"/>
              </a:ext>
            </a:extLst>
          </p:cNvPr>
          <p:cNvSpPr>
            <a:spLocks noGrp="1"/>
          </p:cNvSpPr>
          <p:nvPr>
            <p:ph type="sldNum" sz="quarter" idx="12"/>
          </p:nvPr>
        </p:nvSpPr>
        <p:spPr/>
        <p:txBody>
          <a:bodyPr/>
          <a:lstStyle/>
          <a:p>
            <a:fld id="{36B5EA5A-BC32-A742-B11B-8E7414D5B535}" type="slidenum">
              <a:rPr lang="en-US" smtClean="0"/>
              <a:pPr/>
              <a:t>15</a:t>
            </a:fld>
            <a:endParaRPr lang="en-US" dirty="0"/>
          </a:p>
        </p:txBody>
      </p:sp>
      <p:grpSp>
        <p:nvGrpSpPr>
          <p:cNvPr id="22" name="Group 21">
            <a:extLst>
              <a:ext uri="{FF2B5EF4-FFF2-40B4-BE49-F238E27FC236}">
                <a16:creationId xmlns:a16="http://schemas.microsoft.com/office/drawing/2014/main" id="{D063F000-D2A7-0386-5817-D795653C875E}"/>
              </a:ext>
            </a:extLst>
          </p:cNvPr>
          <p:cNvGrpSpPr/>
          <p:nvPr/>
        </p:nvGrpSpPr>
        <p:grpSpPr>
          <a:xfrm>
            <a:off x="5941040" y="2787785"/>
            <a:ext cx="5611305" cy="3534039"/>
            <a:chOff x="5941040" y="2399654"/>
            <a:chExt cx="5611305" cy="3534039"/>
          </a:xfrm>
        </p:grpSpPr>
        <p:grpSp>
          <p:nvGrpSpPr>
            <p:cNvPr id="19" name="Group 18">
              <a:extLst>
                <a:ext uri="{FF2B5EF4-FFF2-40B4-BE49-F238E27FC236}">
                  <a16:creationId xmlns:a16="http://schemas.microsoft.com/office/drawing/2014/main" id="{23F2F696-DCE6-9FC8-79D2-DC2C95D4BE63}"/>
                </a:ext>
              </a:extLst>
            </p:cNvPr>
            <p:cNvGrpSpPr/>
            <p:nvPr/>
          </p:nvGrpSpPr>
          <p:grpSpPr>
            <a:xfrm>
              <a:off x="5941040" y="2399654"/>
              <a:ext cx="5611305" cy="3534039"/>
              <a:chOff x="7059301" y="2505874"/>
              <a:chExt cx="4838843" cy="2729808"/>
            </a:xfrm>
          </p:grpSpPr>
          <p:pic>
            <p:nvPicPr>
              <p:cNvPr id="6" name="Picture 5">
                <a:extLst>
                  <a:ext uri="{FF2B5EF4-FFF2-40B4-BE49-F238E27FC236}">
                    <a16:creationId xmlns:a16="http://schemas.microsoft.com/office/drawing/2014/main" id="{14C7462A-7AD9-1245-E5EE-56392A0E8829}"/>
                  </a:ext>
                </a:extLst>
              </p:cNvPr>
              <p:cNvPicPr>
                <a:picLocks noChangeAspect="1"/>
              </p:cNvPicPr>
              <p:nvPr/>
            </p:nvPicPr>
            <p:blipFill>
              <a:blip r:embed="rId5"/>
              <a:stretch>
                <a:fillRect/>
              </a:stretch>
            </p:blipFill>
            <p:spPr>
              <a:xfrm>
                <a:off x="7059301" y="2505874"/>
                <a:ext cx="4838843" cy="2729808"/>
              </a:xfrm>
              <a:prstGeom prst="rect">
                <a:avLst/>
              </a:prstGeom>
            </p:spPr>
          </p:pic>
          <p:sp>
            <p:nvSpPr>
              <p:cNvPr id="8" name="TextBox 7">
                <a:extLst>
                  <a:ext uri="{FF2B5EF4-FFF2-40B4-BE49-F238E27FC236}">
                    <a16:creationId xmlns:a16="http://schemas.microsoft.com/office/drawing/2014/main" id="{62DFE17C-678C-56C0-4F3A-320275A591CC}"/>
                  </a:ext>
                </a:extLst>
              </p:cNvPr>
              <p:cNvSpPr txBox="1"/>
              <p:nvPr/>
            </p:nvSpPr>
            <p:spPr>
              <a:xfrm>
                <a:off x="8442778" y="3242894"/>
                <a:ext cx="1666432" cy="499247"/>
              </a:xfrm>
              <a:prstGeom prst="rect">
                <a:avLst/>
              </a:prstGeom>
              <a:noFill/>
            </p:spPr>
            <p:txBody>
              <a:bodyPr wrap="square" rtlCol="0">
                <a:spAutoFit/>
              </a:bodyPr>
              <a:lstStyle/>
              <a:p>
                <a:pPr marL="14288" algn="ctr"/>
                <a:r>
                  <a:rPr lang="en-CH" sz="1200" b="1" kern="0" dirty="0"/>
                  <a:t>ELENA magnetic field </a:t>
                </a:r>
                <a:r>
                  <a:rPr lang="en-CH" sz="1200" b="1" kern="0"/>
                  <a:t>quality som</a:t>
                </a:r>
                <a:r>
                  <a:rPr lang="en-US" sz="1200" b="1" kern="0" dirty="0"/>
                  <a:t>e</a:t>
                </a:r>
                <a:r>
                  <a:rPr lang="en-CH" sz="1200" b="1" kern="0"/>
                  <a:t>where </a:t>
                </a:r>
                <a:r>
                  <a:rPr lang="en-CH" sz="1200" b="1" kern="0" dirty="0"/>
                  <a:t>in this range</a:t>
                </a:r>
              </a:p>
            </p:txBody>
          </p:sp>
          <p:cxnSp>
            <p:nvCxnSpPr>
              <p:cNvPr id="10" name="Straight Arrow Connector 9">
                <a:extLst>
                  <a:ext uri="{FF2B5EF4-FFF2-40B4-BE49-F238E27FC236}">
                    <a16:creationId xmlns:a16="http://schemas.microsoft.com/office/drawing/2014/main" id="{EB2198A5-E519-2EA3-BDDB-1EEEC886623B}"/>
                  </a:ext>
                </a:extLst>
              </p:cNvPr>
              <p:cNvCxnSpPr>
                <a:cxnSpLocks/>
              </p:cNvCxnSpPr>
              <p:nvPr/>
            </p:nvCxnSpPr>
            <p:spPr bwMode="auto">
              <a:xfrm>
                <a:off x="7918564" y="4044098"/>
                <a:ext cx="955805" cy="0"/>
              </a:xfrm>
              <a:prstGeom prst="straightConnector1">
                <a:avLst/>
              </a:prstGeom>
              <a:solidFill>
                <a:schemeClr val="accent1"/>
              </a:solidFill>
              <a:ln w="28575" cap="flat" cmpd="sng" algn="ctr">
                <a:solidFill>
                  <a:schemeClr val="tx1"/>
                </a:solidFill>
                <a:prstDash val="solid"/>
                <a:round/>
                <a:headEnd type="triangle"/>
                <a:tailEnd type="triangle"/>
              </a:ln>
              <a:effectLst/>
            </p:spPr>
          </p:cxnSp>
          <p:cxnSp>
            <p:nvCxnSpPr>
              <p:cNvPr id="11" name="Straight Arrow Connector 10">
                <a:extLst>
                  <a:ext uri="{FF2B5EF4-FFF2-40B4-BE49-F238E27FC236}">
                    <a16:creationId xmlns:a16="http://schemas.microsoft.com/office/drawing/2014/main" id="{6D6C1E5E-7CEC-F3BD-845F-5DAAEB192C29}"/>
                  </a:ext>
                </a:extLst>
              </p:cNvPr>
              <p:cNvCxnSpPr/>
              <p:nvPr/>
            </p:nvCxnSpPr>
            <p:spPr bwMode="auto">
              <a:xfrm flipH="1">
                <a:off x="8572152" y="3724907"/>
                <a:ext cx="302217" cy="283404"/>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grpSp>
        <p:sp>
          <p:nvSpPr>
            <p:cNvPr id="20" name="TextBox 19">
              <a:extLst>
                <a:ext uri="{FF2B5EF4-FFF2-40B4-BE49-F238E27FC236}">
                  <a16:creationId xmlns:a16="http://schemas.microsoft.com/office/drawing/2014/main" id="{FE78117D-488C-399A-3C10-DF6AB0082903}"/>
                </a:ext>
              </a:extLst>
            </p:cNvPr>
            <p:cNvSpPr txBox="1"/>
            <p:nvPr/>
          </p:nvSpPr>
          <p:spPr>
            <a:xfrm>
              <a:off x="9485830" y="2416769"/>
              <a:ext cx="1981312" cy="215444"/>
            </a:xfrm>
            <a:prstGeom prst="rect">
              <a:avLst/>
            </a:prstGeom>
            <a:noFill/>
          </p:spPr>
          <p:txBody>
            <a:bodyPr wrap="none" lIns="0" tIns="0" rIns="0" bIns="0" rtlCol="0">
              <a:spAutoFit/>
            </a:bodyPr>
            <a:lstStyle/>
            <a:p>
              <a:pPr algn="r"/>
              <a:r>
                <a:rPr lang="en-GB" sz="1400" i="1" dirty="0">
                  <a:solidFill>
                    <a:schemeClr val="bg2">
                      <a:lumMod val="25000"/>
                    </a:schemeClr>
                  </a:solidFill>
                </a:rPr>
                <a:t>Simulations at 35 MeV/c </a:t>
              </a:r>
            </a:p>
          </p:txBody>
        </p:sp>
      </p:grpSp>
      <p:sp>
        <p:nvSpPr>
          <p:cNvPr id="21" name="TextBox 20">
            <a:extLst>
              <a:ext uri="{FF2B5EF4-FFF2-40B4-BE49-F238E27FC236}">
                <a16:creationId xmlns:a16="http://schemas.microsoft.com/office/drawing/2014/main" id="{623DC22B-B205-BE0F-F934-CA84D21F19DD}"/>
              </a:ext>
            </a:extLst>
          </p:cNvPr>
          <p:cNvSpPr txBox="1"/>
          <p:nvPr/>
        </p:nvSpPr>
        <p:spPr>
          <a:xfrm>
            <a:off x="1788187" y="2804900"/>
            <a:ext cx="3680495" cy="215444"/>
          </a:xfrm>
          <a:prstGeom prst="rect">
            <a:avLst/>
          </a:prstGeom>
          <a:noFill/>
        </p:spPr>
        <p:txBody>
          <a:bodyPr wrap="none" lIns="0" tIns="0" rIns="0" bIns="0" rtlCol="0">
            <a:spAutoFit/>
          </a:bodyPr>
          <a:lstStyle/>
          <a:p>
            <a:pPr algn="r"/>
            <a:r>
              <a:rPr lang="en-GB" sz="1400" i="1" dirty="0">
                <a:solidFill>
                  <a:schemeClr val="bg2">
                    <a:lumMod val="25000"/>
                  </a:schemeClr>
                </a:solidFill>
              </a:rPr>
              <a:t>Measurements and simulations at 13.7 MeV/c </a:t>
            </a:r>
          </a:p>
        </p:txBody>
      </p:sp>
      <p:pic>
        <p:nvPicPr>
          <p:cNvPr id="7" name="Picture 6" descr="A graph of different colored lines&#10;&#10;AI-generated content may be incorrect.">
            <a:extLst>
              <a:ext uri="{FF2B5EF4-FFF2-40B4-BE49-F238E27FC236}">
                <a16:creationId xmlns:a16="http://schemas.microsoft.com/office/drawing/2014/main" id="{6A19C490-5C12-03F7-39D7-C3D87CB1AA1B}"/>
              </a:ext>
            </a:extLst>
          </p:cNvPr>
          <p:cNvPicPr>
            <a:picLocks noChangeAspect="1"/>
          </p:cNvPicPr>
          <p:nvPr/>
        </p:nvPicPr>
        <p:blipFill>
          <a:blip r:embed="rId6"/>
          <a:stretch>
            <a:fillRect/>
          </a:stretch>
        </p:blipFill>
        <p:spPr>
          <a:xfrm>
            <a:off x="12447212" y="2826352"/>
            <a:ext cx="5928065" cy="3340020"/>
          </a:xfrm>
          <a:prstGeom prst="rect">
            <a:avLst/>
          </a:prstGeom>
        </p:spPr>
      </p:pic>
    </p:spTree>
    <p:extLst>
      <p:ext uri="{BB962C8B-B14F-4D97-AF65-F5344CB8AC3E}">
        <p14:creationId xmlns:p14="http://schemas.microsoft.com/office/powerpoint/2010/main" val="596065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7376B-5A65-1BF2-47BE-422C9D56B81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A0D13B2-A442-31EE-CE7E-10395A229F6B}"/>
              </a:ext>
            </a:extLst>
          </p:cNvPr>
          <p:cNvSpPr>
            <a:spLocks noGrp="1"/>
          </p:cNvSpPr>
          <p:nvPr>
            <p:ph type="title"/>
          </p:nvPr>
        </p:nvSpPr>
        <p:spPr>
          <a:xfrm>
            <a:off x="407988" y="2896129"/>
            <a:ext cx="11376025" cy="1065742"/>
          </a:xfrm>
        </p:spPr>
        <p:txBody>
          <a:bodyPr/>
          <a:lstStyle/>
          <a:p>
            <a:r>
              <a:rPr lang="en-GB" dirty="0"/>
              <a:t>LASER COOLING</a:t>
            </a:r>
          </a:p>
        </p:txBody>
      </p:sp>
      <p:sp>
        <p:nvSpPr>
          <p:cNvPr id="4" name="Date Placeholder 3">
            <a:extLst>
              <a:ext uri="{FF2B5EF4-FFF2-40B4-BE49-F238E27FC236}">
                <a16:creationId xmlns:a16="http://schemas.microsoft.com/office/drawing/2014/main" id="{317A5E25-F0F5-E82E-B0C1-296C0C307158}"/>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8F6DF3F1-736A-B5EA-28E6-A75A67C04423}"/>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78CE55EF-840D-D94A-8ED0-F69F1E7D7B14}"/>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4167068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60B35DF-FDBF-299E-E7AB-880F8AFA24BA}"/>
              </a:ext>
            </a:extLst>
          </p:cNvPr>
          <p:cNvSpPr>
            <a:spLocks noGrp="1"/>
          </p:cNvSpPr>
          <p:nvPr>
            <p:ph idx="1"/>
          </p:nvPr>
        </p:nvSpPr>
        <p:spPr>
          <a:xfrm>
            <a:off x="316085" y="1122936"/>
            <a:ext cx="11467928" cy="2162614"/>
          </a:xfrm>
        </p:spPr>
        <p:txBody>
          <a:bodyPr>
            <a:normAutofit lnSpcReduction="10000"/>
          </a:bodyPr>
          <a:lstStyle/>
          <a:p>
            <a:pPr marL="342900" indent="-342900">
              <a:buFont typeface="Arial" panose="020B0604020202020204" pitchFamily="34" charset="0"/>
              <a:buChar char="•"/>
            </a:pPr>
            <a:r>
              <a:rPr lang="en-GB" dirty="0"/>
              <a:t>Strong multidisciplinary interest in producing high-intensity gamma-ray flux </a:t>
            </a:r>
          </a:p>
          <a:p>
            <a:pPr marL="666900" lvl="1" indent="-342900">
              <a:buFont typeface="Arial" panose="020B0604020202020204" pitchFamily="34" charset="0"/>
              <a:buChar char="•"/>
            </a:pPr>
            <a:r>
              <a:rPr lang="en-GB" b="0" dirty="0"/>
              <a:t>see Aurélien’s </a:t>
            </a:r>
            <a:r>
              <a:rPr lang="en-GB" b="0" dirty="0">
                <a:hlinkClick r:id="rId3"/>
              </a:rPr>
              <a:t>presentation</a:t>
            </a:r>
            <a:endParaRPr lang="en-GB" b="0" dirty="0"/>
          </a:p>
          <a:p>
            <a:pPr marL="342900" indent="-342900">
              <a:buFont typeface="Arial" panose="020B0604020202020204" pitchFamily="34" charset="0"/>
              <a:buChar char="•"/>
            </a:pPr>
            <a:r>
              <a:rPr lang="en-GB" dirty="0"/>
              <a:t>Concept based on partially stripped ions (PSI) excited by a laser</a:t>
            </a:r>
          </a:p>
          <a:p>
            <a:pPr marL="666900" lvl="1" indent="-342900">
              <a:buFont typeface="Arial" panose="020B0604020202020204" pitchFamily="34" charset="0"/>
              <a:buChar char="•"/>
            </a:pPr>
            <a:r>
              <a:rPr lang="en-GB" b="1" dirty="0"/>
              <a:t>exploiting Doppler shift twice</a:t>
            </a:r>
            <a:r>
              <a:rPr lang="en-GB" dirty="0"/>
              <a:t>: to excite otherwise inaccessible levels and </a:t>
            </a:r>
            <a:r>
              <a:rPr lang="en-GB" b="1" dirty="0"/>
              <a:t>boost photon energy</a:t>
            </a:r>
          </a:p>
          <a:p>
            <a:pPr marL="342900" indent="-342900">
              <a:buFont typeface="Arial" panose="020B0604020202020204" pitchFamily="34" charset="0"/>
              <a:buChar char="•"/>
            </a:pPr>
            <a:r>
              <a:rPr lang="en-GB" dirty="0"/>
              <a:t>Need for a demonstrator, which appears feasible in the SPS</a:t>
            </a:r>
          </a:p>
          <a:p>
            <a:pPr marL="666900" lvl="1" indent="-342900">
              <a:buFont typeface="Arial" panose="020B0604020202020204" pitchFamily="34" charset="0"/>
              <a:buChar char="•"/>
            </a:pPr>
            <a:r>
              <a:rPr lang="en-GB" dirty="0">
                <a:solidFill>
                  <a:srgbClr val="107236"/>
                </a:solidFill>
              </a:rPr>
              <a:t>Excellent </a:t>
            </a:r>
            <a:r>
              <a:rPr lang="en-GB" b="1" dirty="0">
                <a:solidFill>
                  <a:srgbClr val="107236"/>
                </a:solidFill>
              </a:rPr>
              <a:t>opportunity to test laser cooling</a:t>
            </a:r>
            <a:r>
              <a:rPr lang="en-GB" dirty="0">
                <a:solidFill>
                  <a:srgbClr val="107236"/>
                </a:solidFill>
              </a:rPr>
              <a:t> at the highest ion energies ever achieved</a:t>
            </a:r>
          </a:p>
        </p:txBody>
      </p:sp>
      <p:sp>
        <p:nvSpPr>
          <p:cNvPr id="2" name="Title 1">
            <a:extLst>
              <a:ext uri="{FF2B5EF4-FFF2-40B4-BE49-F238E27FC236}">
                <a16:creationId xmlns:a16="http://schemas.microsoft.com/office/drawing/2014/main" id="{C78A09E8-3144-43C0-DA57-FD50646B27EC}"/>
              </a:ext>
            </a:extLst>
          </p:cNvPr>
          <p:cNvSpPr>
            <a:spLocks noGrp="1"/>
          </p:cNvSpPr>
          <p:nvPr>
            <p:ph type="title"/>
          </p:nvPr>
        </p:nvSpPr>
        <p:spPr/>
        <p:txBody>
          <a:bodyPr/>
          <a:lstStyle/>
          <a:p>
            <a:r>
              <a:rPr lang="en-GB" dirty="0"/>
              <a:t>Gamma Factory </a:t>
            </a:r>
            <a:r>
              <a:rPr lang="en-GB" dirty="0" err="1"/>
              <a:t>PoP</a:t>
            </a:r>
            <a:r>
              <a:rPr lang="en-GB" dirty="0"/>
              <a:t> Experiment in ‘a nutshell’</a:t>
            </a:r>
          </a:p>
        </p:txBody>
      </p:sp>
      <p:sp>
        <p:nvSpPr>
          <p:cNvPr id="4" name="Slide Number Placeholder 3">
            <a:extLst>
              <a:ext uri="{FF2B5EF4-FFF2-40B4-BE49-F238E27FC236}">
                <a16:creationId xmlns:a16="http://schemas.microsoft.com/office/drawing/2014/main" id="{5AA6A2CD-6D38-A221-3C1E-40990D1F08E2}"/>
              </a:ext>
            </a:extLst>
          </p:cNvPr>
          <p:cNvSpPr>
            <a:spLocks noGrp="1"/>
          </p:cNvSpPr>
          <p:nvPr>
            <p:ph type="sldNum" sz="quarter" idx="12"/>
          </p:nvPr>
        </p:nvSpPr>
        <p:spPr/>
        <p:txBody>
          <a:bodyPr/>
          <a:lstStyle/>
          <a:p>
            <a:pPr>
              <a:defRPr/>
            </a:pPr>
            <a:fld id="{36B5EA5A-BC32-A742-B11B-8E7414D5B535}" type="slidenum">
              <a:rPr lang="en-US" smtClean="0"/>
              <a:t>17</a:t>
            </a:fld>
            <a:endParaRPr lang="en-US" dirty="0"/>
          </a:p>
        </p:txBody>
      </p:sp>
      <p:sp>
        <p:nvSpPr>
          <p:cNvPr id="19" name="TextBox 18">
            <a:extLst>
              <a:ext uri="{FF2B5EF4-FFF2-40B4-BE49-F238E27FC236}">
                <a16:creationId xmlns:a16="http://schemas.microsoft.com/office/drawing/2014/main" id="{8CFC0872-97C9-E9CD-7879-FCF3BF14494D}"/>
              </a:ext>
            </a:extLst>
          </p:cNvPr>
          <p:cNvSpPr txBox="1"/>
          <p:nvPr/>
        </p:nvSpPr>
        <p:spPr bwMode="auto">
          <a:xfrm>
            <a:off x="974576" y="6567155"/>
            <a:ext cx="6705600" cy="246221"/>
          </a:xfrm>
          <a:prstGeom prst="rect">
            <a:avLst/>
          </a:prstGeom>
          <a:noFill/>
        </p:spPr>
        <p:txBody>
          <a:bodyPr wrap="square">
            <a:spAutoFit/>
          </a:bodyPr>
          <a:lstStyle/>
          <a:p>
            <a:r>
              <a:rPr lang="en-GB" sz="1000" dirty="0">
                <a:solidFill>
                  <a:schemeClr val="bg1"/>
                </a:solidFill>
              </a:rPr>
              <a:t>E. Granados   |   </a:t>
            </a:r>
            <a:r>
              <a:rPr lang="en-GB" sz="1000" i="0" dirty="0">
                <a:solidFill>
                  <a:schemeClr val="bg1"/>
                </a:solidFill>
                <a:effectLst/>
                <a:latin typeface="Roboto" panose="02000000000000000000" pitchFamily="2" charset="0"/>
              </a:rPr>
              <a:t>SPS MPC meeting   </a:t>
            </a:r>
            <a:r>
              <a:rPr lang="en-GB" sz="1000" dirty="0">
                <a:solidFill>
                  <a:schemeClr val="bg1"/>
                </a:solidFill>
              </a:rPr>
              <a:t>|   27.05.25 </a:t>
            </a:r>
            <a:endParaRPr lang="en-US" sz="1000" dirty="0">
              <a:solidFill>
                <a:schemeClr val="bg1"/>
              </a:solidFill>
            </a:endParaRPr>
          </a:p>
        </p:txBody>
      </p:sp>
      <p:grpSp>
        <p:nvGrpSpPr>
          <p:cNvPr id="3" name="Group 2">
            <a:extLst>
              <a:ext uri="{FF2B5EF4-FFF2-40B4-BE49-F238E27FC236}">
                <a16:creationId xmlns:a16="http://schemas.microsoft.com/office/drawing/2014/main" id="{039D4B70-95ED-7E0B-9D35-43395C8FD8EC}"/>
              </a:ext>
            </a:extLst>
          </p:cNvPr>
          <p:cNvGrpSpPr/>
          <p:nvPr/>
        </p:nvGrpSpPr>
        <p:grpSpPr>
          <a:xfrm>
            <a:off x="328783" y="3515647"/>
            <a:ext cx="11819059" cy="2868662"/>
            <a:chOff x="328783" y="3515647"/>
            <a:chExt cx="11819059" cy="2868662"/>
          </a:xfrm>
        </p:grpSpPr>
        <p:pic>
          <p:nvPicPr>
            <p:cNvPr id="7" name="Picture 6">
              <a:extLst>
                <a:ext uri="{FF2B5EF4-FFF2-40B4-BE49-F238E27FC236}">
                  <a16:creationId xmlns:a16="http://schemas.microsoft.com/office/drawing/2014/main" id="{CCFC6E5C-1714-B758-9D22-7511CB1473AE}"/>
                </a:ext>
              </a:extLst>
            </p:cNvPr>
            <p:cNvPicPr>
              <a:picLocks noChangeAspect="1"/>
            </p:cNvPicPr>
            <p:nvPr/>
          </p:nvPicPr>
          <p:blipFill>
            <a:blip r:embed="rId4"/>
            <a:stretch>
              <a:fillRect/>
            </a:stretch>
          </p:blipFill>
          <p:spPr>
            <a:xfrm>
              <a:off x="1199456" y="3859280"/>
              <a:ext cx="10200456" cy="2490557"/>
            </a:xfrm>
            <a:prstGeom prst="rect">
              <a:avLst/>
            </a:prstGeom>
          </p:spPr>
        </p:pic>
        <p:sp>
          <p:nvSpPr>
            <p:cNvPr id="8" name="TextBox 7">
              <a:extLst>
                <a:ext uri="{FF2B5EF4-FFF2-40B4-BE49-F238E27FC236}">
                  <a16:creationId xmlns:a16="http://schemas.microsoft.com/office/drawing/2014/main" id="{8F1ED82C-422C-C00F-A753-FCF5C60EEE7D}"/>
                </a:ext>
              </a:extLst>
            </p:cNvPr>
            <p:cNvSpPr txBox="1"/>
            <p:nvPr/>
          </p:nvSpPr>
          <p:spPr bwMode="auto">
            <a:xfrm>
              <a:off x="792088" y="3515647"/>
              <a:ext cx="1479892" cy="369332"/>
            </a:xfrm>
            <a:prstGeom prst="rect">
              <a:avLst/>
            </a:prstGeom>
            <a:noFill/>
          </p:spPr>
          <p:txBody>
            <a:bodyPr wrap="none" rtlCol="0">
              <a:spAutoFit/>
            </a:bodyPr>
            <a:lstStyle/>
            <a:p>
              <a:r>
                <a:rPr lang="en-US" dirty="0"/>
                <a:t>SPS Pb ions</a:t>
              </a:r>
            </a:p>
          </p:txBody>
        </p:sp>
        <p:sp>
          <p:nvSpPr>
            <p:cNvPr id="9" name="TextBox 8">
              <a:extLst>
                <a:ext uri="{FF2B5EF4-FFF2-40B4-BE49-F238E27FC236}">
                  <a16:creationId xmlns:a16="http://schemas.microsoft.com/office/drawing/2014/main" id="{90E2E33D-41D8-6FE9-9077-41853DC9B2A3}"/>
                </a:ext>
              </a:extLst>
            </p:cNvPr>
            <p:cNvSpPr txBox="1"/>
            <p:nvPr/>
          </p:nvSpPr>
          <p:spPr bwMode="auto">
            <a:xfrm>
              <a:off x="2927648" y="5681738"/>
              <a:ext cx="2056973" cy="369332"/>
            </a:xfrm>
            <a:prstGeom prst="rect">
              <a:avLst/>
            </a:prstGeom>
            <a:noFill/>
          </p:spPr>
          <p:txBody>
            <a:bodyPr wrap="none" rtlCol="0">
              <a:spAutoFit/>
            </a:bodyPr>
            <a:lstStyle/>
            <a:p>
              <a:r>
                <a:rPr lang="en-US" dirty="0"/>
                <a:t>Fabry-Perot cavity</a:t>
              </a:r>
            </a:p>
          </p:txBody>
        </p:sp>
        <p:sp>
          <p:nvSpPr>
            <p:cNvPr id="10" name="TextBox 9">
              <a:extLst>
                <a:ext uri="{FF2B5EF4-FFF2-40B4-BE49-F238E27FC236}">
                  <a16:creationId xmlns:a16="http://schemas.microsoft.com/office/drawing/2014/main" id="{F5C16DA9-BB9C-6BA5-A9CC-AE1921B688B4}"/>
                </a:ext>
              </a:extLst>
            </p:cNvPr>
            <p:cNvSpPr txBox="1"/>
            <p:nvPr/>
          </p:nvSpPr>
          <p:spPr bwMode="auto">
            <a:xfrm>
              <a:off x="9245624" y="5600149"/>
              <a:ext cx="1505540" cy="369332"/>
            </a:xfrm>
            <a:prstGeom prst="rect">
              <a:avLst/>
            </a:prstGeom>
            <a:noFill/>
          </p:spPr>
          <p:txBody>
            <a:bodyPr wrap="none" rtlCol="0">
              <a:spAutoFit/>
            </a:bodyPr>
            <a:lstStyle/>
            <a:p>
              <a:r>
                <a:rPr lang="en-US" dirty="0"/>
                <a:t>Gamma rays</a:t>
              </a:r>
            </a:p>
          </p:txBody>
        </p:sp>
        <p:sp>
          <p:nvSpPr>
            <p:cNvPr id="12" name="TextBox 11">
              <a:extLst>
                <a:ext uri="{FF2B5EF4-FFF2-40B4-BE49-F238E27FC236}">
                  <a16:creationId xmlns:a16="http://schemas.microsoft.com/office/drawing/2014/main" id="{0D2B125C-136E-64E0-3B96-81F743ADD4CA}"/>
                </a:ext>
              </a:extLst>
            </p:cNvPr>
            <p:cNvSpPr txBox="1"/>
            <p:nvPr/>
          </p:nvSpPr>
          <p:spPr bwMode="auto">
            <a:xfrm>
              <a:off x="328783" y="5415483"/>
              <a:ext cx="1261884" cy="369332"/>
            </a:xfrm>
            <a:prstGeom prst="rect">
              <a:avLst/>
            </a:prstGeom>
            <a:noFill/>
          </p:spPr>
          <p:txBody>
            <a:bodyPr wrap="none" rtlCol="0">
              <a:spAutoFit/>
            </a:bodyPr>
            <a:lstStyle/>
            <a:p>
              <a:r>
                <a:rPr lang="en-US" dirty="0"/>
                <a:t>Input laser</a:t>
              </a:r>
            </a:p>
          </p:txBody>
        </p:sp>
        <p:sp>
          <p:nvSpPr>
            <p:cNvPr id="13" name="Arrow: Right 12">
              <a:extLst>
                <a:ext uri="{FF2B5EF4-FFF2-40B4-BE49-F238E27FC236}">
                  <a16:creationId xmlns:a16="http://schemas.microsoft.com/office/drawing/2014/main" id="{6E951083-4D82-D2AD-0550-DBFB492DEEA6}"/>
                </a:ext>
              </a:extLst>
            </p:cNvPr>
            <p:cNvSpPr/>
            <p:nvPr/>
          </p:nvSpPr>
          <p:spPr>
            <a:xfrm rot="20630881">
              <a:off x="899931" y="5845048"/>
              <a:ext cx="886314" cy="298767"/>
            </a:xfrm>
            <a:prstGeom prst="rightArrow">
              <a:avLst/>
            </a:prstGeom>
            <a:solidFill>
              <a:srgbClr val="FFCEC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625B3614-1895-0A86-D8C4-E10542A87AD7}"/>
                </a:ext>
              </a:extLst>
            </p:cNvPr>
            <p:cNvCxnSpPr>
              <a:endCxn id="7" idx="0"/>
            </p:cNvCxnSpPr>
            <p:nvPr/>
          </p:nvCxnSpPr>
          <p:spPr>
            <a:xfrm flipV="1">
              <a:off x="2063552" y="3859280"/>
              <a:ext cx="4236132" cy="151216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B69F0A3-8E55-6BBF-E535-FB1B68D05B3C}"/>
                </a:ext>
              </a:extLst>
            </p:cNvPr>
            <p:cNvSpPr txBox="1"/>
            <p:nvPr/>
          </p:nvSpPr>
          <p:spPr bwMode="auto">
            <a:xfrm rot="20461301">
              <a:off x="3972388" y="4173317"/>
              <a:ext cx="761747" cy="369332"/>
            </a:xfrm>
            <a:prstGeom prst="rect">
              <a:avLst/>
            </a:prstGeom>
            <a:noFill/>
          </p:spPr>
          <p:txBody>
            <a:bodyPr wrap="none" rtlCol="0">
              <a:spAutoFit/>
            </a:bodyPr>
            <a:lstStyle/>
            <a:p>
              <a:r>
                <a:rPr lang="en-US"/>
                <a:t>3.5 m</a:t>
              </a:r>
              <a:endParaRPr lang="en-US" dirty="0"/>
            </a:p>
          </p:txBody>
        </p:sp>
        <p:sp>
          <p:nvSpPr>
            <p:cNvPr id="6" name="TextBox 5">
              <a:extLst>
                <a:ext uri="{FF2B5EF4-FFF2-40B4-BE49-F238E27FC236}">
                  <a16:creationId xmlns:a16="http://schemas.microsoft.com/office/drawing/2014/main" id="{46193622-81D3-3CB5-49FF-7CA8984A3AC6}"/>
                </a:ext>
              </a:extLst>
            </p:cNvPr>
            <p:cNvSpPr txBox="1"/>
            <p:nvPr/>
          </p:nvSpPr>
          <p:spPr>
            <a:xfrm>
              <a:off x="8634060" y="6138088"/>
              <a:ext cx="3513782" cy="246221"/>
            </a:xfrm>
            <a:prstGeom prst="rect">
              <a:avLst/>
            </a:prstGeom>
            <a:noFill/>
          </p:spPr>
          <p:txBody>
            <a:bodyPr wrap="none" lIns="0" tIns="0" rIns="0" bIns="0" rtlCol="0">
              <a:spAutoFit/>
            </a:bodyPr>
            <a:lstStyle/>
            <a:p>
              <a:pPr algn="r"/>
              <a:r>
                <a:rPr lang="en-GB" sz="1600" i="1" dirty="0">
                  <a:solidFill>
                    <a:schemeClr val="bg2">
                      <a:lumMod val="25000"/>
                    </a:schemeClr>
                  </a:solidFill>
                </a:rPr>
                <a:t>Courtesy </a:t>
              </a:r>
              <a:r>
                <a:rPr lang="en-GB" sz="1600" i="1" dirty="0">
                  <a:solidFill>
                    <a:schemeClr val="bg2">
                      <a:lumMod val="25000"/>
                    </a:schemeClr>
                  </a:solidFill>
                  <a:hlinkClick r:id="rId5"/>
                </a:rPr>
                <a:t>gamma factory collaboration </a:t>
              </a:r>
              <a:endParaRPr lang="en-GB" sz="1600" i="1" dirty="0">
                <a:solidFill>
                  <a:schemeClr val="bg2">
                    <a:lumMod val="25000"/>
                  </a:schemeClr>
                </a:solidFill>
              </a:endParaRPr>
            </a:p>
          </p:txBody>
        </p:sp>
      </p:grpSp>
      <p:sp>
        <p:nvSpPr>
          <p:cNvPr id="20" name="Date Placeholder 19">
            <a:extLst>
              <a:ext uri="{FF2B5EF4-FFF2-40B4-BE49-F238E27FC236}">
                <a16:creationId xmlns:a16="http://schemas.microsoft.com/office/drawing/2014/main" id="{AF44BF4C-D25A-9DBF-35D4-F22B96EAB25A}"/>
              </a:ext>
            </a:extLst>
          </p:cNvPr>
          <p:cNvSpPr>
            <a:spLocks noGrp="1"/>
          </p:cNvSpPr>
          <p:nvPr>
            <p:ph type="dt" sz="half" idx="10"/>
          </p:nvPr>
        </p:nvSpPr>
        <p:spPr/>
        <p:txBody>
          <a:bodyPr/>
          <a:lstStyle/>
          <a:p>
            <a:r>
              <a:rPr lang="en-US"/>
              <a:t>28/10/2025</a:t>
            </a:r>
            <a:endParaRPr lang="en-US" dirty="0"/>
          </a:p>
        </p:txBody>
      </p:sp>
      <p:sp>
        <p:nvSpPr>
          <p:cNvPr id="21" name="Footer Placeholder 20">
            <a:extLst>
              <a:ext uri="{FF2B5EF4-FFF2-40B4-BE49-F238E27FC236}">
                <a16:creationId xmlns:a16="http://schemas.microsoft.com/office/drawing/2014/main" id="{D11E9F2F-5EBC-CA5E-C8C1-B632909F0D1B}"/>
              </a:ext>
            </a:extLst>
          </p:cNvPr>
          <p:cNvSpPr>
            <a:spLocks noGrp="1"/>
          </p:cNvSpPr>
          <p:nvPr>
            <p:ph type="ftr" sz="quarter" idx="11"/>
          </p:nvPr>
        </p:nvSpPr>
        <p:spPr/>
        <p:txBody>
          <a:bodyPr/>
          <a:lstStyle/>
          <a:p>
            <a:r>
              <a:rPr lang="en-US"/>
              <a:t>COOL’25, Stony Brook, New York (USA)</a:t>
            </a:r>
            <a:endParaRPr lang="en-US" dirty="0"/>
          </a:p>
        </p:txBody>
      </p:sp>
    </p:spTree>
    <p:extLst>
      <p:ext uri="{BB962C8B-B14F-4D97-AF65-F5344CB8AC3E}">
        <p14:creationId xmlns:p14="http://schemas.microsoft.com/office/powerpoint/2010/main" val="238847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91159-7CED-4DA6-E195-D67D52E4FCB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D61E4E-A889-BF96-A9BF-19DCB48E4735}"/>
              </a:ext>
            </a:extLst>
          </p:cNvPr>
          <p:cNvSpPr>
            <a:spLocks noGrp="1"/>
          </p:cNvSpPr>
          <p:nvPr>
            <p:ph idx="1"/>
          </p:nvPr>
        </p:nvSpPr>
        <p:spPr>
          <a:xfrm>
            <a:off x="407989" y="1124479"/>
            <a:ext cx="6932801" cy="2447421"/>
          </a:xfrm>
        </p:spPr>
        <p:txBody>
          <a:bodyPr>
            <a:noAutofit/>
          </a:bodyPr>
          <a:lstStyle/>
          <a:p>
            <a:pPr marL="342900" indent="-342900">
              <a:buFont typeface="Arial" panose="020B0604020202020204" pitchFamily="34" charset="0"/>
              <a:buChar char="•"/>
            </a:pPr>
            <a:r>
              <a:rPr lang="en-GB" sz="1800" dirty="0"/>
              <a:t>Principle: selective particle momentum reduction</a:t>
            </a:r>
          </a:p>
          <a:p>
            <a:pPr marL="342900" indent="-342900">
              <a:buFont typeface="Arial" panose="020B0604020202020204" pitchFamily="34" charset="0"/>
              <a:buChar char="•"/>
            </a:pPr>
            <a:r>
              <a:rPr lang="en-GB" sz="1800" dirty="0"/>
              <a:t>First implementation in Xsuite by </a:t>
            </a:r>
            <a:r>
              <a:rPr lang="en-GB" sz="1800" dirty="0">
                <a:hlinkClick r:id="rId2"/>
              </a:rPr>
              <a:t>A. Petrenko</a:t>
            </a:r>
            <a:endParaRPr lang="en-GB" sz="1800" dirty="0"/>
          </a:p>
          <a:p>
            <a:pPr marL="342900" indent="-342900">
              <a:buFont typeface="Arial" panose="020B0604020202020204" pitchFamily="34" charset="0"/>
              <a:buChar char="•"/>
            </a:pPr>
            <a:r>
              <a:rPr lang="en-GB" sz="1800" dirty="0"/>
              <a:t>Requires to solve optical Bloch equations</a:t>
            </a:r>
          </a:p>
          <a:p>
            <a:pPr marL="666900" lvl="1" indent="-342900">
              <a:buFont typeface="Arial" panose="020B0604020202020204" pitchFamily="34" charset="0"/>
              <a:buChar char="•"/>
            </a:pPr>
            <a:r>
              <a:rPr lang="en-GB" sz="1600" dirty="0"/>
              <a:t>Done for pulsed </a:t>
            </a:r>
            <a:r>
              <a:rPr lang="en-GB" sz="1600" b="1" dirty="0"/>
              <a:t>Fourier-limited</a:t>
            </a:r>
            <a:r>
              <a:rPr lang="en-GB" sz="1600" dirty="0"/>
              <a:t> and </a:t>
            </a:r>
            <a:r>
              <a:rPr lang="en-GB" sz="1600" b="1" dirty="0"/>
              <a:t>CW lasers</a:t>
            </a:r>
          </a:p>
          <a:p>
            <a:pPr marL="666900" lvl="1" indent="-342900">
              <a:buFont typeface="Arial" panose="020B0604020202020204" pitchFamily="34" charset="0"/>
              <a:buChar char="•"/>
            </a:pPr>
            <a:r>
              <a:rPr lang="en-GB" sz="1600" b="1" dirty="0"/>
              <a:t>Chirped</a:t>
            </a:r>
            <a:r>
              <a:rPr lang="en-GB" sz="1600" dirty="0"/>
              <a:t> lasers explored, but </a:t>
            </a:r>
            <a:r>
              <a:rPr lang="en-GB" sz="1600" b="1" dirty="0"/>
              <a:t>not yet implemented</a:t>
            </a:r>
            <a:endParaRPr lang="en-GB" sz="1600" dirty="0"/>
          </a:p>
          <a:p>
            <a:pPr marL="342900" indent="-342900">
              <a:buFont typeface="Arial" panose="020B0604020202020204" pitchFamily="34" charset="0"/>
              <a:buChar char="•"/>
            </a:pPr>
            <a:r>
              <a:rPr lang="en-GB" sz="1800" dirty="0">
                <a:solidFill>
                  <a:srgbClr val="107236"/>
                </a:solidFill>
              </a:rPr>
              <a:t>Multi-thread + GPU support essential for long simulations</a:t>
            </a:r>
            <a:endParaRPr lang="en-GB" sz="1800" dirty="0"/>
          </a:p>
        </p:txBody>
      </p:sp>
      <p:sp>
        <p:nvSpPr>
          <p:cNvPr id="3" name="Title 2">
            <a:extLst>
              <a:ext uri="{FF2B5EF4-FFF2-40B4-BE49-F238E27FC236}">
                <a16:creationId xmlns:a16="http://schemas.microsoft.com/office/drawing/2014/main" id="{89087EA0-AB48-B70A-B71C-26C0388B21E9}"/>
              </a:ext>
            </a:extLst>
          </p:cNvPr>
          <p:cNvSpPr>
            <a:spLocks noGrp="1"/>
          </p:cNvSpPr>
          <p:nvPr>
            <p:ph type="title"/>
          </p:nvPr>
        </p:nvSpPr>
        <p:spPr/>
        <p:txBody>
          <a:bodyPr/>
          <a:lstStyle/>
          <a:p>
            <a:r>
              <a:rPr lang="en-GB" dirty="0"/>
              <a:t>Laser Cooling in Xsuite</a:t>
            </a:r>
          </a:p>
        </p:txBody>
      </p:sp>
      <p:sp>
        <p:nvSpPr>
          <p:cNvPr id="4" name="Date Placeholder 3">
            <a:extLst>
              <a:ext uri="{FF2B5EF4-FFF2-40B4-BE49-F238E27FC236}">
                <a16:creationId xmlns:a16="http://schemas.microsoft.com/office/drawing/2014/main" id="{D5153BC6-8B57-80AA-8B8C-8E19B9D4977F}"/>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5969B795-DF09-521F-27B6-994BE0EEC936}"/>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7E8F334B-C4F2-1D53-3792-482EFF33F346}"/>
              </a:ext>
            </a:extLst>
          </p:cNvPr>
          <p:cNvSpPr>
            <a:spLocks noGrp="1"/>
          </p:cNvSpPr>
          <p:nvPr>
            <p:ph type="sldNum" sz="quarter" idx="12"/>
          </p:nvPr>
        </p:nvSpPr>
        <p:spPr/>
        <p:txBody>
          <a:bodyPr/>
          <a:lstStyle/>
          <a:p>
            <a:fld id="{36B5EA5A-BC32-A742-B11B-8E7414D5B535}" type="slidenum">
              <a:rPr lang="en-US" smtClean="0"/>
              <a:pPr/>
              <a:t>18</a:t>
            </a:fld>
            <a:endParaRPr lang="en-US" dirty="0"/>
          </a:p>
        </p:txBody>
      </p:sp>
      <p:grpSp>
        <p:nvGrpSpPr>
          <p:cNvPr id="13" name="Group 12">
            <a:extLst>
              <a:ext uri="{FF2B5EF4-FFF2-40B4-BE49-F238E27FC236}">
                <a16:creationId xmlns:a16="http://schemas.microsoft.com/office/drawing/2014/main" id="{130380A2-4464-01C1-3705-B9DB9DF9FFA4}"/>
              </a:ext>
            </a:extLst>
          </p:cNvPr>
          <p:cNvGrpSpPr/>
          <p:nvPr/>
        </p:nvGrpSpPr>
        <p:grpSpPr>
          <a:xfrm>
            <a:off x="7288338" y="3275484"/>
            <a:ext cx="4535706" cy="2955987"/>
            <a:chOff x="6366036" y="3128526"/>
            <a:chExt cx="4920129" cy="3206521"/>
          </a:xfrm>
        </p:grpSpPr>
        <p:pic>
          <p:nvPicPr>
            <p:cNvPr id="9" name="Picture 8" descr="A graph of a saturation function&#10;&#10;AI-generated content may be incorrect.">
              <a:extLst>
                <a:ext uri="{FF2B5EF4-FFF2-40B4-BE49-F238E27FC236}">
                  <a16:creationId xmlns:a16="http://schemas.microsoft.com/office/drawing/2014/main" id="{102145AB-8E17-7D78-F282-F21B714FD92E}"/>
                </a:ext>
              </a:extLst>
            </p:cNvPr>
            <p:cNvPicPr>
              <a:picLocks noChangeAspect="1"/>
            </p:cNvPicPr>
            <p:nvPr/>
          </p:nvPicPr>
          <p:blipFill>
            <a:blip r:embed="rId3"/>
            <a:stretch>
              <a:fillRect/>
            </a:stretch>
          </p:blipFill>
          <p:spPr>
            <a:xfrm>
              <a:off x="6366036" y="3128526"/>
              <a:ext cx="4920129" cy="3206521"/>
            </a:xfrm>
            <a:prstGeom prst="rect">
              <a:avLst/>
            </a:prstGeom>
          </p:spPr>
        </p:pic>
        <p:sp>
          <p:nvSpPr>
            <p:cNvPr id="10" name="TextBox 9">
              <a:extLst>
                <a:ext uri="{FF2B5EF4-FFF2-40B4-BE49-F238E27FC236}">
                  <a16:creationId xmlns:a16="http://schemas.microsoft.com/office/drawing/2014/main" id="{89F4E5D1-720E-E21C-DA90-DADB01D842FB}"/>
                </a:ext>
              </a:extLst>
            </p:cNvPr>
            <p:cNvSpPr txBox="1"/>
            <p:nvPr/>
          </p:nvSpPr>
          <p:spPr>
            <a:xfrm>
              <a:off x="8357748" y="3221856"/>
              <a:ext cx="1862003" cy="300476"/>
            </a:xfrm>
            <a:prstGeom prst="rect">
              <a:avLst/>
            </a:prstGeom>
            <a:noFill/>
          </p:spPr>
          <p:txBody>
            <a:bodyPr wrap="square" lIns="0" tIns="0" rIns="0" bIns="0" rtlCol="0">
              <a:spAutoFit/>
            </a:bodyPr>
            <a:lstStyle/>
            <a:p>
              <a:pPr algn="r"/>
              <a:r>
                <a:rPr lang="en-GB" b="1" dirty="0">
                  <a:solidFill>
                    <a:schemeClr val="bg2"/>
                  </a:solidFill>
                </a:rPr>
                <a:t>CW Lasers</a:t>
              </a:r>
            </a:p>
          </p:txBody>
        </p:sp>
      </p:grpSp>
      <p:grpSp>
        <p:nvGrpSpPr>
          <p:cNvPr id="18" name="Group 17">
            <a:extLst>
              <a:ext uri="{FF2B5EF4-FFF2-40B4-BE49-F238E27FC236}">
                <a16:creationId xmlns:a16="http://schemas.microsoft.com/office/drawing/2014/main" id="{B465DE73-6CD8-5F0E-56EF-12E58E33F61E}"/>
              </a:ext>
            </a:extLst>
          </p:cNvPr>
          <p:cNvGrpSpPr/>
          <p:nvPr/>
        </p:nvGrpSpPr>
        <p:grpSpPr>
          <a:xfrm>
            <a:off x="7352294" y="324245"/>
            <a:ext cx="4506116" cy="2955987"/>
            <a:chOff x="7352294" y="144628"/>
            <a:chExt cx="4506116" cy="2955987"/>
          </a:xfrm>
        </p:grpSpPr>
        <p:grpSp>
          <p:nvGrpSpPr>
            <p:cNvPr id="17" name="Group 16">
              <a:extLst>
                <a:ext uri="{FF2B5EF4-FFF2-40B4-BE49-F238E27FC236}">
                  <a16:creationId xmlns:a16="http://schemas.microsoft.com/office/drawing/2014/main" id="{B350B855-82A0-9318-F233-17B1883ACC9F}"/>
                </a:ext>
              </a:extLst>
            </p:cNvPr>
            <p:cNvGrpSpPr/>
            <p:nvPr/>
          </p:nvGrpSpPr>
          <p:grpSpPr>
            <a:xfrm>
              <a:off x="7352294" y="144628"/>
              <a:ext cx="4506116" cy="2955987"/>
              <a:chOff x="7003617" y="172539"/>
              <a:chExt cx="4506116" cy="2955987"/>
            </a:xfrm>
          </p:grpSpPr>
          <p:pic>
            <p:nvPicPr>
              <p:cNvPr id="8" name="Picture 7" descr="A close-up of a graph&#10;&#10;AI-generated content may be incorrect.">
                <a:extLst>
                  <a:ext uri="{FF2B5EF4-FFF2-40B4-BE49-F238E27FC236}">
                    <a16:creationId xmlns:a16="http://schemas.microsoft.com/office/drawing/2014/main" id="{A5B1D32D-6B9D-046B-D97B-B8C03CB896B0}"/>
                  </a:ext>
                </a:extLst>
              </p:cNvPr>
              <p:cNvPicPr>
                <a:picLocks noChangeAspect="1"/>
              </p:cNvPicPr>
              <p:nvPr/>
            </p:nvPicPr>
            <p:blipFill>
              <a:blip r:embed="rId4"/>
              <a:stretch>
                <a:fillRect/>
              </a:stretch>
            </p:blipFill>
            <p:spPr>
              <a:xfrm>
                <a:off x="7003617" y="373594"/>
                <a:ext cx="4268491" cy="2647022"/>
              </a:xfrm>
              <a:prstGeom prst="rect">
                <a:avLst/>
              </a:prstGeom>
            </p:spPr>
          </p:pic>
          <p:pic>
            <p:nvPicPr>
              <p:cNvPr id="16" name="Picture 15" descr="A graph of a saturation function&#10;&#10;AI-generated content may be incorrect.">
                <a:extLst>
                  <a:ext uri="{FF2B5EF4-FFF2-40B4-BE49-F238E27FC236}">
                    <a16:creationId xmlns:a16="http://schemas.microsoft.com/office/drawing/2014/main" id="{68BD76E5-3C9A-DF8A-33DD-ED5B98D238BA}"/>
                  </a:ext>
                </a:extLst>
              </p:cNvPr>
              <p:cNvPicPr>
                <a:picLocks noChangeAspect="1"/>
              </p:cNvPicPr>
              <p:nvPr/>
            </p:nvPicPr>
            <p:blipFill>
              <a:blip r:embed="rId3"/>
              <a:srcRect l="92743" r="2271"/>
              <a:stretch>
                <a:fillRect/>
              </a:stretch>
            </p:blipFill>
            <p:spPr>
              <a:xfrm>
                <a:off x="11283612" y="172539"/>
                <a:ext cx="226121" cy="2955987"/>
              </a:xfrm>
              <a:prstGeom prst="rect">
                <a:avLst/>
              </a:prstGeom>
            </p:spPr>
          </p:pic>
        </p:grpSp>
        <p:sp>
          <p:nvSpPr>
            <p:cNvPr id="11" name="TextBox 10">
              <a:extLst>
                <a:ext uri="{FF2B5EF4-FFF2-40B4-BE49-F238E27FC236}">
                  <a16:creationId xmlns:a16="http://schemas.microsoft.com/office/drawing/2014/main" id="{79217663-DA2F-B9A2-AB3A-7E4BB6F78AFB}"/>
                </a:ext>
              </a:extLst>
            </p:cNvPr>
            <p:cNvSpPr txBox="1"/>
            <p:nvPr/>
          </p:nvSpPr>
          <p:spPr>
            <a:xfrm>
              <a:off x="9266703" y="502419"/>
              <a:ext cx="1573223" cy="276999"/>
            </a:xfrm>
            <a:prstGeom prst="rect">
              <a:avLst/>
            </a:prstGeom>
            <a:noFill/>
          </p:spPr>
          <p:txBody>
            <a:bodyPr wrap="square" lIns="0" tIns="0" rIns="0" bIns="0" rtlCol="0">
              <a:spAutoFit/>
            </a:bodyPr>
            <a:lstStyle/>
            <a:p>
              <a:pPr algn="r"/>
              <a:r>
                <a:rPr lang="en-GB" b="1" dirty="0">
                  <a:solidFill>
                    <a:schemeClr val="bg2"/>
                  </a:solidFill>
                </a:rPr>
                <a:t>Pulsed Laser</a:t>
              </a:r>
            </a:p>
          </p:txBody>
        </p:sp>
      </p:grpSp>
      <p:grpSp>
        <p:nvGrpSpPr>
          <p:cNvPr id="15" name="Group 14">
            <a:extLst>
              <a:ext uri="{FF2B5EF4-FFF2-40B4-BE49-F238E27FC236}">
                <a16:creationId xmlns:a16="http://schemas.microsoft.com/office/drawing/2014/main" id="{01B8DF5F-2AFA-C680-2693-580348E41B56}"/>
              </a:ext>
            </a:extLst>
          </p:cNvPr>
          <p:cNvGrpSpPr/>
          <p:nvPr/>
        </p:nvGrpSpPr>
        <p:grpSpPr>
          <a:xfrm>
            <a:off x="452125" y="3550920"/>
            <a:ext cx="6435724" cy="2813773"/>
            <a:chOff x="7757479" y="224807"/>
            <a:chExt cx="3690694" cy="2813773"/>
          </a:xfrm>
        </p:grpSpPr>
        <p:pic>
          <p:nvPicPr>
            <p:cNvPr id="7" name="Content Placeholder 9">
              <a:extLst>
                <a:ext uri="{FF2B5EF4-FFF2-40B4-BE49-F238E27FC236}">
                  <a16:creationId xmlns:a16="http://schemas.microsoft.com/office/drawing/2014/main" id="{9E53D057-A24A-057B-D0BF-D59168F0F128}"/>
                </a:ext>
              </a:extLst>
            </p:cNvPr>
            <p:cNvPicPr>
              <a:picLocks noChangeAspect="1"/>
            </p:cNvPicPr>
            <p:nvPr/>
          </p:nvPicPr>
          <p:blipFill>
            <a:blip r:embed="rId5"/>
            <a:stretch>
              <a:fillRect/>
            </a:stretch>
          </p:blipFill>
          <p:spPr>
            <a:xfrm>
              <a:off x="7757479" y="224807"/>
              <a:ext cx="3690694" cy="2813773"/>
            </a:xfrm>
            <a:prstGeom prst="rect">
              <a:avLst/>
            </a:prstGeom>
          </p:spPr>
        </p:pic>
        <p:sp>
          <p:nvSpPr>
            <p:cNvPr id="14" name="TextBox 13">
              <a:extLst>
                <a:ext uri="{FF2B5EF4-FFF2-40B4-BE49-F238E27FC236}">
                  <a16:creationId xmlns:a16="http://schemas.microsoft.com/office/drawing/2014/main" id="{630FED03-BDE2-2E93-A0A2-2EF474880154}"/>
                </a:ext>
              </a:extLst>
            </p:cNvPr>
            <p:cNvSpPr txBox="1"/>
            <p:nvPr/>
          </p:nvSpPr>
          <p:spPr>
            <a:xfrm>
              <a:off x="10595787" y="2545503"/>
              <a:ext cx="644412" cy="215444"/>
            </a:xfrm>
            <a:prstGeom prst="rect">
              <a:avLst/>
            </a:prstGeom>
            <a:noFill/>
          </p:spPr>
          <p:txBody>
            <a:bodyPr wrap="none" lIns="0" tIns="0" rIns="0" bIns="0" rtlCol="0">
              <a:spAutoFit/>
            </a:bodyPr>
            <a:lstStyle/>
            <a:p>
              <a:pPr algn="r"/>
              <a:r>
                <a:rPr lang="en-GB" sz="1400" i="1" dirty="0">
                  <a:solidFill>
                    <a:schemeClr val="bg2">
                      <a:lumMod val="50000"/>
                    </a:schemeClr>
                  </a:solidFill>
                </a:rPr>
                <a:t>From </a:t>
              </a:r>
              <a:r>
                <a:rPr lang="en-GB" sz="1400" i="1" dirty="0">
                  <a:solidFill>
                    <a:schemeClr val="bg2">
                      <a:lumMod val="50000"/>
                    </a:schemeClr>
                  </a:solidFill>
                  <a:hlinkClick r:id="rId6">
                    <a:extLst>
                      <a:ext uri="{A12FA001-AC4F-418D-AE19-62706E023703}">
                        <ahyp:hlinkClr xmlns:ahyp="http://schemas.microsoft.com/office/drawing/2018/hyperlinkcolor" val="tx"/>
                      </a:ext>
                    </a:extLst>
                  </a:hlinkClick>
                </a:rPr>
                <a:t>L.Eidam</a:t>
              </a:r>
              <a:endParaRPr lang="en-GB" sz="1400" i="1" dirty="0">
                <a:solidFill>
                  <a:schemeClr val="bg2">
                    <a:lumMod val="50000"/>
                  </a:schemeClr>
                </a:solidFill>
              </a:endParaRPr>
            </a:p>
          </p:txBody>
        </p:sp>
      </p:grpSp>
    </p:spTree>
    <p:extLst>
      <p:ext uri="{BB962C8B-B14F-4D97-AF65-F5344CB8AC3E}">
        <p14:creationId xmlns:p14="http://schemas.microsoft.com/office/powerpoint/2010/main" val="375189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41C64B-6A7E-43F5-CABA-722676C3A2EE}"/>
              </a:ext>
            </a:extLst>
          </p:cNvPr>
          <p:cNvSpPr>
            <a:spLocks noGrp="1"/>
          </p:cNvSpPr>
          <p:nvPr>
            <p:ph type="title"/>
          </p:nvPr>
        </p:nvSpPr>
        <p:spPr/>
        <p:txBody>
          <a:bodyPr/>
          <a:lstStyle/>
          <a:p>
            <a:r>
              <a:rPr lang="en-GB" dirty="0"/>
              <a:t>Benchmark with Literature: Lanzhou experiment</a:t>
            </a:r>
          </a:p>
        </p:txBody>
      </p:sp>
      <p:sp>
        <p:nvSpPr>
          <p:cNvPr id="4" name="Date Placeholder 3">
            <a:extLst>
              <a:ext uri="{FF2B5EF4-FFF2-40B4-BE49-F238E27FC236}">
                <a16:creationId xmlns:a16="http://schemas.microsoft.com/office/drawing/2014/main" id="{C077F783-657C-67CD-0ED6-B928E393978C}"/>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661CA570-270A-213E-0B1E-9D3656F62ADB}"/>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1A7BF380-7251-842D-BE0D-4DA2B3E7FB46}"/>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10" name="Content Placeholder 9">
            <a:extLst>
              <a:ext uri="{FF2B5EF4-FFF2-40B4-BE49-F238E27FC236}">
                <a16:creationId xmlns:a16="http://schemas.microsoft.com/office/drawing/2014/main" id="{84C9DE01-CBE5-CCF5-4ADA-87919EA8D679}"/>
              </a:ext>
            </a:extLst>
          </p:cNvPr>
          <p:cNvSpPr>
            <a:spLocks noGrp="1"/>
          </p:cNvSpPr>
          <p:nvPr>
            <p:ph idx="1"/>
          </p:nvPr>
        </p:nvSpPr>
        <p:spPr>
          <a:xfrm>
            <a:off x="307958" y="1090863"/>
            <a:ext cx="7793957" cy="5101136"/>
          </a:xfrm>
        </p:spPr>
        <p:txBody>
          <a:bodyPr>
            <a:normAutofit/>
          </a:bodyPr>
          <a:lstStyle/>
          <a:p>
            <a:pPr marL="342900" indent="-342900">
              <a:buFont typeface="Arial" panose="020B0604020202020204" pitchFamily="34" charset="0"/>
              <a:buChar char="•"/>
            </a:pPr>
            <a:r>
              <a:rPr lang="en-GB" sz="2000" dirty="0"/>
              <a:t>Replicating published measurement with CW laser</a:t>
            </a:r>
          </a:p>
          <a:p>
            <a:pPr marL="666900" lvl="1" indent="-342900">
              <a:buFont typeface="Arial" panose="020B0604020202020204" pitchFamily="34" charset="0"/>
              <a:buChar char="•"/>
            </a:pPr>
            <a:r>
              <a:rPr lang="en-GB" sz="1600" dirty="0"/>
              <a:t>Requires to account for doppler effect </a:t>
            </a:r>
            <a:r>
              <a:rPr lang="en-GB" sz="1600" b="1" dirty="0"/>
              <a:t>correction due to emittance </a:t>
            </a:r>
            <a:endParaRPr lang="en-GB" sz="1600" dirty="0"/>
          </a:p>
          <a:p>
            <a:pPr lvl="1" indent="0">
              <a:buNone/>
            </a:pPr>
            <a:br>
              <a:rPr lang="en-GB" sz="1600" dirty="0"/>
            </a:br>
            <a:endParaRPr lang="en-GB" sz="16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Results compatibles with published data</a:t>
            </a:r>
          </a:p>
          <a:p>
            <a:pPr marL="666900" lvl="1" indent="-342900">
              <a:buFont typeface="Arial" panose="020B0604020202020204" pitchFamily="34" charset="0"/>
              <a:buChar char="•"/>
            </a:pPr>
            <a:r>
              <a:rPr lang="en-GB" sz="1600" dirty="0"/>
              <a:t>Uncertainty given by </a:t>
            </a:r>
            <a:r>
              <a:rPr lang="en-GB" sz="1600" b="1" dirty="0"/>
              <a:t>varying laser beam size at IP</a:t>
            </a:r>
          </a:p>
        </p:txBody>
      </p:sp>
      <p:pic>
        <p:nvPicPr>
          <p:cNvPr id="11" name="Content Placeholder 7">
            <a:extLst>
              <a:ext uri="{FF2B5EF4-FFF2-40B4-BE49-F238E27FC236}">
                <a16:creationId xmlns:a16="http://schemas.microsoft.com/office/drawing/2014/main" id="{41B42BCC-6941-49E4-5384-6C0F21BE6B94}"/>
              </a:ext>
            </a:extLst>
          </p:cNvPr>
          <p:cNvPicPr>
            <a:picLocks noChangeAspect="1"/>
          </p:cNvPicPr>
          <p:nvPr/>
        </p:nvPicPr>
        <p:blipFill>
          <a:blip r:embed="rId3"/>
          <a:stretch>
            <a:fillRect/>
          </a:stretch>
        </p:blipFill>
        <p:spPr>
          <a:xfrm>
            <a:off x="7938729" y="1248027"/>
            <a:ext cx="3945313" cy="4901261"/>
          </a:xfrm>
          <a:prstGeom prst="rect">
            <a:avLst/>
          </a:prstGeom>
        </p:spPr>
      </p:pic>
      <p:grpSp>
        <p:nvGrpSpPr>
          <p:cNvPr id="22" name="Group 21">
            <a:extLst>
              <a:ext uri="{FF2B5EF4-FFF2-40B4-BE49-F238E27FC236}">
                <a16:creationId xmlns:a16="http://schemas.microsoft.com/office/drawing/2014/main" id="{7FCA776A-4EA6-4713-53E3-E67E3F770BB6}"/>
              </a:ext>
            </a:extLst>
          </p:cNvPr>
          <p:cNvGrpSpPr/>
          <p:nvPr/>
        </p:nvGrpSpPr>
        <p:grpSpPr>
          <a:xfrm>
            <a:off x="134937" y="1859379"/>
            <a:ext cx="3691998" cy="2448569"/>
            <a:chOff x="134937" y="3743430"/>
            <a:chExt cx="3691998" cy="2448569"/>
          </a:xfrm>
        </p:grpSpPr>
        <p:pic>
          <p:nvPicPr>
            <p:cNvPr id="13" name="Picture 12">
              <a:extLst>
                <a:ext uri="{FF2B5EF4-FFF2-40B4-BE49-F238E27FC236}">
                  <a16:creationId xmlns:a16="http://schemas.microsoft.com/office/drawing/2014/main" id="{D198D61C-8815-54EE-DB74-BAD30ADC6883}"/>
                </a:ext>
              </a:extLst>
            </p:cNvPr>
            <p:cNvPicPr>
              <a:picLocks noChangeAspect="1"/>
            </p:cNvPicPr>
            <p:nvPr/>
          </p:nvPicPr>
          <p:blipFill>
            <a:blip r:embed="rId4"/>
            <a:stretch>
              <a:fillRect/>
            </a:stretch>
          </p:blipFill>
          <p:spPr>
            <a:xfrm>
              <a:off x="134937" y="3957786"/>
              <a:ext cx="3691998" cy="2234213"/>
            </a:xfrm>
            <a:prstGeom prst="rect">
              <a:avLst/>
            </a:prstGeom>
          </p:spPr>
        </p:pic>
        <p:sp>
          <p:nvSpPr>
            <p:cNvPr id="18" name="TextBox 17">
              <a:extLst>
                <a:ext uri="{FF2B5EF4-FFF2-40B4-BE49-F238E27FC236}">
                  <a16:creationId xmlns:a16="http://schemas.microsoft.com/office/drawing/2014/main" id="{F1FCDDD7-1A26-A2EC-608D-55F5D8D9972A}"/>
                </a:ext>
              </a:extLst>
            </p:cNvPr>
            <p:cNvSpPr txBox="1"/>
            <p:nvPr/>
          </p:nvSpPr>
          <p:spPr>
            <a:xfrm>
              <a:off x="792037" y="3743430"/>
              <a:ext cx="2595262" cy="215444"/>
            </a:xfrm>
            <a:prstGeom prst="rect">
              <a:avLst/>
            </a:prstGeom>
            <a:noFill/>
          </p:spPr>
          <p:txBody>
            <a:bodyPr wrap="none" lIns="0" tIns="0" rIns="0" bIns="0" rtlCol="0">
              <a:spAutoFit/>
            </a:bodyPr>
            <a:lstStyle/>
            <a:p>
              <a:pPr algn="l"/>
              <a:r>
                <a:rPr lang="en-GB" sz="1400" b="1" dirty="0">
                  <a:solidFill>
                    <a:schemeClr val="bg2">
                      <a:lumMod val="25000"/>
                    </a:schemeClr>
                  </a:solidFill>
                </a:rPr>
                <a:t>Effect on zero-emittance beam</a:t>
              </a:r>
            </a:p>
          </p:txBody>
        </p:sp>
      </p:grpSp>
      <p:grpSp>
        <p:nvGrpSpPr>
          <p:cNvPr id="21" name="Group 20">
            <a:extLst>
              <a:ext uri="{FF2B5EF4-FFF2-40B4-BE49-F238E27FC236}">
                <a16:creationId xmlns:a16="http://schemas.microsoft.com/office/drawing/2014/main" id="{9D94448C-5D47-58CB-4158-66CB0B0DD673}"/>
              </a:ext>
            </a:extLst>
          </p:cNvPr>
          <p:cNvGrpSpPr/>
          <p:nvPr/>
        </p:nvGrpSpPr>
        <p:grpSpPr>
          <a:xfrm>
            <a:off x="3871378" y="1859379"/>
            <a:ext cx="3967321" cy="2413891"/>
            <a:chOff x="3871378" y="3743430"/>
            <a:chExt cx="3967321" cy="2413891"/>
          </a:xfrm>
        </p:grpSpPr>
        <p:pic>
          <p:nvPicPr>
            <p:cNvPr id="15" name="Picture 14">
              <a:extLst>
                <a:ext uri="{FF2B5EF4-FFF2-40B4-BE49-F238E27FC236}">
                  <a16:creationId xmlns:a16="http://schemas.microsoft.com/office/drawing/2014/main" id="{0B167501-F8A0-A40C-D4B8-472C155F950F}"/>
                </a:ext>
              </a:extLst>
            </p:cNvPr>
            <p:cNvPicPr>
              <a:picLocks noChangeAspect="1"/>
            </p:cNvPicPr>
            <p:nvPr/>
          </p:nvPicPr>
          <p:blipFill>
            <a:blip r:embed="rId5"/>
            <a:stretch>
              <a:fillRect/>
            </a:stretch>
          </p:blipFill>
          <p:spPr>
            <a:xfrm>
              <a:off x="3871378" y="3914922"/>
              <a:ext cx="3967321" cy="2242399"/>
            </a:xfrm>
            <a:prstGeom prst="rect">
              <a:avLst/>
            </a:prstGeom>
          </p:spPr>
        </p:pic>
        <p:sp>
          <p:nvSpPr>
            <p:cNvPr id="19" name="TextBox 18">
              <a:extLst>
                <a:ext uri="{FF2B5EF4-FFF2-40B4-BE49-F238E27FC236}">
                  <a16:creationId xmlns:a16="http://schemas.microsoft.com/office/drawing/2014/main" id="{5E24D936-2B04-CC77-1454-680E02C732C9}"/>
                </a:ext>
              </a:extLst>
            </p:cNvPr>
            <p:cNvSpPr txBox="1"/>
            <p:nvPr/>
          </p:nvSpPr>
          <p:spPr>
            <a:xfrm>
              <a:off x="4599803" y="3743430"/>
              <a:ext cx="2463816" cy="215444"/>
            </a:xfrm>
            <a:prstGeom prst="rect">
              <a:avLst/>
            </a:prstGeom>
            <a:noFill/>
          </p:spPr>
          <p:txBody>
            <a:bodyPr wrap="none" lIns="0" tIns="0" rIns="0" bIns="0" rtlCol="0">
              <a:spAutoFit/>
            </a:bodyPr>
            <a:lstStyle/>
            <a:p>
              <a:pPr algn="l"/>
              <a:r>
                <a:rPr lang="en-GB" sz="1400" b="1" dirty="0">
                  <a:solidFill>
                    <a:schemeClr val="bg2">
                      <a:lumMod val="25000"/>
                    </a:schemeClr>
                  </a:solidFill>
                </a:rPr>
                <a:t>Broadening due to emittance</a:t>
              </a:r>
            </a:p>
          </p:txBody>
        </p:sp>
      </p:grpSp>
      <p:sp>
        <p:nvSpPr>
          <p:cNvPr id="20" name="TextBox 19">
            <a:extLst>
              <a:ext uri="{FF2B5EF4-FFF2-40B4-BE49-F238E27FC236}">
                <a16:creationId xmlns:a16="http://schemas.microsoft.com/office/drawing/2014/main" id="{6E2A3045-139D-11CE-7072-04A60D1D4C35}"/>
              </a:ext>
            </a:extLst>
          </p:cNvPr>
          <p:cNvSpPr txBox="1"/>
          <p:nvPr/>
        </p:nvSpPr>
        <p:spPr>
          <a:xfrm>
            <a:off x="8988876" y="1002865"/>
            <a:ext cx="2146421" cy="215444"/>
          </a:xfrm>
          <a:prstGeom prst="rect">
            <a:avLst/>
          </a:prstGeom>
          <a:noFill/>
        </p:spPr>
        <p:txBody>
          <a:bodyPr wrap="none" lIns="0" tIns="0" rIns="0" bIns="0" rtlCol="0">
            <a:spAutoFit/>
          </a:bodyPr>
          <a:lstStyle/>
          <a:p>
            <a:pPr algn="l"/>
            <a:r>
              <a:rPr lang="en-GB" sz="1400" b="1" dirty="0">
                <a:solidFill>
                  <a:schemeClr val="bg2">
                    <a:lumMod val="25000"/>
                  </a:schemeClr>
                </a:solidFill>
              </a:rPr>
              <a:t>Measurement in </a:t>
            </a:r>
            <a:r>
              <a:rPr lang="en-GB" sz="1400" b="1" dirty="0">
                <a:solidFill>
                  <a:schemeClr val="bg2">
                    <a:lumMod val="25000"/>
                  </a:schemeClr>
                </a:solidFill>
                <a:hlinkClick r:id="rId6"/>
              </a:rPr>
              <a:t>Lanzhou</a:t>
            </a:r>
            <a:endParaRPr lang="en-GB" sz="1400" b="1" dirty="0">
              <a:solidFill>
                <a:schemeClr val="bg2">
                  <a:lumMod val="25000"/>
                </a:schemeClr>
              </a:solidFill>
            </a:endParaRPr>
          </a:p>
        </p:txBody>
      </p:sp>
      <p:graphicFrame>
        <p:nvGraphicFramePr>
          <p:cNvPr id="23" name="Table 22">
            <a:extLst>
              <a:ext uri="{FF2B5EF4-FFF2-40B4-BE49-F238E27FC236}">
                <a16:creationId xmlns:a16="http://schemas.microsoft.com/office/drawing/2014/main" id="{1236C12E-5DCB-9B1C-BA54-63066D2E323B}"/>
              </a:ext>
            </a:extLst>
          </p:cNvPr>
          <p:cNvGraphicFramePr>
            <a:graphicFrameLocks noGrp="1"/>
          </p:cNvGraphicFramePr>
          <p:nvPr>
            <p:extLst>
              <p:ext uri="{D42A27DB-BD31-4B8C-83A1-F6EECF244321}">
                <p14:modId xmlns:p14="http://schemas.microsoft.com/office/powerpoint/2010/main" val="912607755"/>
              </p:ext>
            </p:extLst>
          </p:nvPr>
        </p:nvGraphicFramePr>
        <p:xfrm>
          <a:off x="1236131" y="5217914"/>
          <a:ext cx="5929086" cy="741680"/>
        </p:xfrm>
        <a:graphic>
          <a:graphicData uri="http://schemas.openxmlformats.org/drawingml/2006/table">
            <a:tbl>
              <a:tblPr firstRow="1" firstCol="1" bandRow="1">
                <a:tableStyleId>{C4B1156A-380E-4F78-BDF5-A606A8083BF9}</a:tableStyleId>
              </a:tblPr>
              <a:tblGrid>
                <a:gridCol w="1173391">
                  <a:extLst>
                    <a:ext uri="{9D8B030D-6E8A-4147-A177-3AD203B41FA5}">
                      <a16:colId xmlns:a16="http://schemas.microsoft.com/office/drawing/2014/main" val="2618329612"/>
                    </a:ext>
                  </a:extLst>
                </a:gridCol>
                <a:gridCol w="1296567">
                  <a:extLst>
                    <a:ext uri="{9D8B030D-6E8A-4147-A177-3AD203B41FA5}">
                      <a16:colId xmlns:a16="http://schemas.microsoft.com/office/drawing/2014/main" val="326331954"/>
                    </a:ext>
                  </a:extLst>
                </a:gridCol>
                <a:gridCol w="2041128">
                  <a:extLst>
                    <a:ext uri="{9D8B030D-6E8A-4147-A177-3AD203B41FA5}">
                      <a16:colId xmlns:a16="http://schemas.microsoft.com/office/drawing/2014/main" val="2468169649"/>
                    </a:ext>
                  </a:extLst>
                </a:gridCol>
                <a:gridCol w="1418000">
                  <a:extLst>
                    <a:ext uri="{9D8B030D-6E8A-4147-A177-3AD203B41FA5}">
                      <a16:colId xmlns:a16="http://schemas.microsoft.com/office/drawing/2014/main" val="2510222770"/>
                    </a:ext>
                  </a:extLst>
                </a:gridCol>
              </a:tblGrid>
              <a:tr h="370840">
                <a:tc>
                  <a:txBody>
                    <a:bodyPr/>
                    <a:lstStyle/>
                    <a:p>
                      <a:endParaRPr lang="en-GB" sz="1400" dirty="0"/>
                    </a:p>
                  </a:txBody>
                  <a:tcPr/>
                </a:tc>
                <a:tc>
                  <a:txBody>
                    <a:bodyPr/>
                    <a:lstStyle/>
                    <a:p>
                      <a:pPr algn="ctr"/>
                      <a:r>
                        <a:rPr lang="en-GB" sz="1400" dirty="0"/>
                        <a:t>Experiment</a:t>
                      </a:r>
                    </a:p>
                  </a:txBody>
                  <a:tcPr/>
                </a:tc>
                <a:tc>
                  <a:txBody>
                    <a:bodyPr/>
                    <a:lstStyle/>
                    <a:p>
                      <a:pPr algn="ctr"/>
                      <a:r>
                        <a:rPr lang="en-GB" sz="1400" dirty="0"/>
                        <a:t>Original simulation</a:t>
                      </a:r>
                    </a:p>
                  </a:txBody>
                  <a:tcPr/>
                </a:tc>
                <a:tc>
                  <a:txBody>
                    <a:bodyPr/>
                    <a:lstStyle/>
                    <a:p>
                      <a:pPr algn="ctr"/>
                      <a:r>
                        <a:rPr lang="en-GB" sz="1400" dirty="0"/>
                        <a:t>Xsuite</a:t>
                      </a:r>
                    </a:p>
                  </a:txBody>
                  <a:tcPr/>
                </a:tc>
                <a:extLst>
                  <a:ext uri="{0D108BD9-81ED-4DB2-BD59-A6C34878D82A}">
                    <a16:rowId xmlns:a16="http://schemas.microsoft.com/office/drawing/2014/main" val="453189699"/>
                  </a:ext>
                </a:extLst>
              </a:tr>
              <a:tr h="370840">
                <a:tc>
                  <a:txBody>
                    <a:bodyPr/>
                    <a:lstStyle/>
                    <a:p>
                      <a:r>
                        <a:rPr lang="en-GB" sz="1400" dirty="0" err="1"/>
                        <a:t>FWHM</a:t>
                      </a:r>
                      <a:r>
                        <a:rPr lang="en-GB" sz="1400" dirty="0"/>
                        <a:t> </a:t>
                      </a:r>
                      <a:r>
                        <a:rPr lang="en-GB" sz="1400" dirty="0" err="1"/>
                        <a:t>dp</a:t>
                      </a:r>
                      <a:r>
                        <a:rPr lang="en-GB" sz="1400" dirty="0"/>
                        <a:t>/p</a:t>
                      </a:r>
                    </a:p>
                  </a:txBody>
                  <a:tcPr/>
                </a:tc>
                <a:tc>
                  <a:txBody>
                    <a:bodyPr/>
                    <a:lstStyle/>
                    <a:p>
                      <a:pPr algn="ctr"/>
                      <a:r>
                        <a:rPr lang="en-GB" sz="1400" b="1" dirty="0" err="1"/>
                        <a:t>5.7e</a:t>
                      </a:r>
                      <a:r>
                        <a:rPr lang="en-GB" sz="1400" b="1" dirty="0"/>
                        <a:t>-6</a:t>
                      </a:r>
                    </a:p>
                  </a:txBody>
                  <a:tcPr/>
                </a:tc>
                <a:tc>
                  <a:txBody>
                    <a:bodyPr/>
                    <a:lstStyle/>
                    <a:p>
                      <a:pPr algn="ctr"/>
                      <a:r>
                        <a:rPr lang="en-GB" sz="1400" dirty="0" err="1"/>
                        <a:t>5.7e</a:t>
                      </a:r>
                      <a:r>
                        <a:rPr lang="en-GB" sz="1400" dirty="0"/>
                        <a:t>-6</a:t>
                      </a:r>
                    </a:p>
                  </a:txBody>
                  <a:tcPr/>
                </a:tc>
                <a:tc>
                  <a:txBody>
                    <a:bodyPr/>
                    <a:lstStyle/>
                    <a:p>
                      <a:pPr algn="ctr"/>
                      <a:r>
                        <a:rPr lang="en-GB" sz="1400" b="1" dirty="0">
                          <a:solidFill>
                            <a:srgbClr val="107236"/>
                          </a:solidFill>
                        </a:rPr>
                        <a:t>[</a:t>
                      </a:r>
                      <a:r>
                        <a:rPr lang="en-GB" sz="1400" b="1" dirty="0" err="1">
                          <a:solidFill>
                            <a:srgbClr val="107236"/>
                          </a:solidFill>
                        </a:rPr>
                        <a:t>2e</a:t>
                      </a:r>
                      <a:r>
                        <a:rPr lang="en-GB" sz="1400" b="1" dirty="0">
                          <a:solidFill>
                            <a:srgbClr val="107236"/>
                          </a:solidFill>
                        </a:rPr>
                        <a:t>-6, </a:t>
                      </a:r>
                      <a:r>
                        <a:rPr lang="en-GB" sz="1400" b="1" dirty="0" err="1">
                          <a:solidFill>
                            <a:srgbClr val="107236"/>
                          </a:solidFill>
                        </a:rPr>
                        <a:t>7e</a:t>
                      </a:r>
                      <a:r>
                        <a:rPr lang="en-GB" sz="1400" b="1" dirty="0">
                          <a:solidFill>
                            <a:srgbClr val="107236"/>
                          </a:solidFill>
                        </a:rPr>
                        <a:t>-6]</a:t>
                      </a:r>
                    </a:p>
                  </a:txBody>
                  <a:tcPr/>
                </a:tc>
                <a:extLst>
                  <a:ext uri="{0D108BD9-81ED-4DB2-BD59-A6C34878D82A}">
                    <a16:rowId xmlns:a16="http://schemas.microsoft.com/office/drawing/2014/main" val="310074806"/>
                  </a:ext>
                </a:extLst>
              </a:tr>
            </a:tbl>
          </a:graphicData>
        </a:graphic>
      </p:graphicFrame>
      <p:pic>
        <p:nvPicPr>
          <p:cNvPr id="25" name="Picture 24">
            <a:extLst>
              <a:ext uri="{FF2B5EF4-FFF2-40B4-BE49-F238E27FC236}">
                <a16:creationId xmlns:a16="http://schemas.microsoft.com/office/drawing/2014/main" id="{D67D6BBC-0D77-415C-2840-2027016AA8A9}"/>
              </a:ext>
            </a:extLst>
          </p:cNvPr>
          <p:cNvPicPr>
            <a:picLocks noChangeAspect="1"/>
          </p:cNvPicPr>
          <p:nvPr/>
        </p:nvPicPr>
        <p:blipFill>
          <a:blip r:embed="rId7"/>
          <a:stretch>
            <a:fillRect/>
          </a:stretch>
        </p:blipFill>
        <p:spPr>
          <a:xfrm>
            <a:off x="13290741" y="102168"/>
            <a:ext cx="5321300" cy="6426200"/>
          </a:xfrm>
          <a:prstGeom prst="rect">
            <a:avLst/>
          </a:prstGeom>
        </p:spPr>
      </p:pic>
    </p:spTree>
    <p:extLst>
      <p:ext uri="{BB962C8B-B14F-4D97-AF65-F5344CB8AC3E}">
        <p14:creationId xmlns:p14="http://schemas.microsoft.com/office/powerpoint/2010/main" val="51113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9135BF-E5A8-D7E2-A829-2DF614FA84CE}"/>
              </a:ext>
            </a:extLst>
          </p:cNvPr>
          <p:cNvSpPr>
            <a:spLocks noGrp="1"/>
          </p:cNvSpPr>
          <p:nvPr>
            <p:ph type="title"/>
          </p:nvPr>
        </p:nvSpPr>
        <p:spPr/>
        <p:txBody>
          <a:bodyPr/>
          <a:lstStyle/>
          <a:p>
            <a:r>
              <a:rPr lang="en-GB" dirty="0"/>
              <a:t>Outline</a:t>
            </a:r>
          </a:p>
        </p:txBody>
      </p:sp>
      <p:sp>
        <p:nvSpPr>
          <p:cNvPr id="7" name="Content Placeholder 6">
            <a:extLst>
              <a:ext uri="{FF2B5EF4-FFF2-40B4-BE49-F238E27FC236}">
                <a16:creationId xmlns:a16="http://schemas.microsoft.com/office/drawing/2014/main" id="{1247BB18-05B4-23F6-92A6-31E61977BE82}"/>
              </a:ext>
            </a:extLst>
          </p:cNvPr>
          <p:cNvSpPr>
            <a:spLocks noGrp="1"/>
          </p:cNvSpPr>
          <p:nvPr>
            <p:ph idx="1"/>
          </p:nvPr>
        </p:nvSpPr>
        <p:spPr/>
        <p:txBody>
          <a:bodyPr/>
          <a:lstStyle/>
          <a:p>
            <a:pPr marL="342900" indent="-342900">
              <a:buFont typeface="Arial" panose="020B0604020202020204" pitchFamily="34" charset="0"/>
              <a:buChar char="•"/>
            </a:pPr>
            <a:r>
              <a:rPr lang="en-GB" dirty="0"/>
              <a:t>Motivation: </a:t>
            </a:r>
          </a:p>
          <a:p>
            <a:pPr marL="666900" lvl="1" indent="-342900">
              <a:buFont typeface="Arial" panose="020B0604020202020204" pitchFamily="34" charset="0"/>
              <a:buChar char="•"/>
            </a:pPr>
            <a:r>
              <a:rPr lang="en-GB" dirty="0"/>
              <a:t>Beam cooling in stored ion beams at CERN</a:t>
            </a:r>
          </a:p>
          <a:p>
            <a:pPr marL="666900" lvl="1" indent="-342900">
              <a:buFont typeface="Arial" panose="020B0604020202020204" pitchFamily="34" charset="0"/>
              <a:buChar char="•"/>
            </a:pPr>
            <a:r>
              <a:rPr lang="en-GB" dirty="0" err="1"/>
              <a:t>XSuite</a:t>
            </a:r>
            <a:r>
              <a:rPr lang="en-GB" dirty="0"/>
              <a:t> simulation framework</a:t>
            </a:r>
          </a:p>
          <a:p>
            <a:pPr marL="342900" indent="-342900">
              <a:buFont typeface="Arial" panose="020B0604020202020204" pitchFamily="34" charset="0"/>
              <a:buChar char="•"/>
            </a:pPr>
            <a:r>
              <a:rPr lang="en-GB" dirty="0"/>
              <a:t>Electron cooling developments at CERN</a:t>
            </a:r>
          </a:p>
          <a:p>
            <a:pPr marL="666900" lvl="1" indent="-342900">
              <a:buFont typeface="Arial" panose="020B0604020202020204" pitchFamily="34" charset="0"/>
              <a:buChar char="•"/>
            </a:pPr>
            <a:r>
              <a:rPr lang="en-GB" dirty="0"/>
              <a:t>Studies in LEIR, AD, and ELENA</a:t>
            </a:r>
          </a:p>
          <a:p>
            <a:pPr marL="342900" indent="-342900">
              <a:buFont typeface="Arial" panose="020B0604020202020204" pitchFamily="34" charset="0"/>
              <a:buChar char="•"/>
            </a:pPr>
            <a:r>
              <a:rPr lang="en-GB" dirty="0"/>
              <a:t>Laser cooling in the SPS (Gamma Factory </a:t>
            </a:r>
            <a:r>
              <a:rPr lang="en-GB" dirty="0" err="1"/>
              <a:t>PoP</a:t>
            </a:r>
            <a:r>
              <a:rPr lang="en-GB" dirty="0"/>
              <a:t>)</a:t>
            </a:r>
          </a:p>
          <a:p>
            <a:pPr marL="666900" lvl="1" indent="-342900">
              <a:buFont typeface="Arial" panose="020B0604020202020204" pitchFamily="34" charset="0"/>
              <a:buChar char="•"/>
            </a:pPr>
            <a:r>
              <a:rPr lang="en-GB" dirty="0"/>
              <a:t>Interplay between IBS and cooling</a:t>
            </a:r>
          </a:p>
          <a:p>
            <a:pPr marL="666900" lvl="1" indent="-342900">
              <a:buFont typeface="Arial" panose="020B0604020202020204" pitchFamily="34" charset="0"/>
              <a:buChar char="•"/>
            </a:pPr>
            <a:r>
              <a:rPr lang="en-GB" dirty="0"/>
              <a:t>Present activities</a:t>
            </a:r>
          </a:p>
          <a:p>
            <a:pPr marL="342900" indent="-342900">
              <a:buFont typeface="Arial" panose="020B0604020202020204" pitchFamily="34" charset="0"/>
              <a:buChar char="•"/>
            </a:pPr>
            <a:r>
              <a:rPr lang="en-GB" dirty="0"/>
              <a:t>Summary and outlook</a:t>
            </a:r>
          </a:p>
        </p:txBody>
      </p:sp>
      <p:sp>
        <p:nvSpPr>
          <p:cNvPr id="2" name="Date Placeholder 1">
            <a:extLst>
              <a:ext uri="{FF2B5EF4-FFF2-40B4-BE49-F238E27FC236}">
                <a16:creationId xmlns:a16="http://schemas.microsoft.com/office/drawing/2014/main" id="{E6D9DAC5-71F1-D640-C550-122692CB5A0E}"/>
              </a:ext>
            </a:extLst>
          </p:cNvPr>
          <p:cNvSpPr>
            <a:spLocks noGrp="1"/>
          </p:cNvSpPr>
          <p:nvPr>
            <p:ph type="dt" sz="half" idx="10"/>
          </p:nvPr>
        </p:nvSpPr>
        <p:spPr/>
        <p:txBody>
          <a:bodyPr/>
          <a:lstStyle/>
          <a:p>
            <a:r>
              <a:rPr lang="en-US"/>
              <a:t>28/10/2025</a:t>
            </a:r>
            <a:endParaRPr lang="en-US" dirty="0"/>
          </a:p>
        </p:txBody>
      </p:sp>
      <p:sp>
        <p:nvSpPr>
          <p:cNvPr id="3" name="Footer Placeholder 2">
            <a:extLst>
              <a:ext uri="{FF2B5EF4-FFF2-40B4-BE49-F238E27FC236}">
                <a16:creationId xmlns:a16="http://schemas.microsoft.com/office/drawing/2014/main" id="{E8525A1F-A33E-1E47-8076-73460DE2F806}"/>
              </a:ext>
            </a:extLst>
          </p:cNvPr>
          <p:cNvSpPr>
            <a:spLocks noGrp="1"/>
          </p:cNvSpPr>
          <p:nvPr>
            <p:ph type="ftr" sz="quarter" idx="11"/>
          </p:nvPr>
        </p:nvSpPr>
        <p:spPr/>
        <p:txBody>
          <a:bodyPr/>
          <a:lstStyle/>
          <a:p>
            <a:r>
              <a:rPr lang="en-US"/>
              <a:t>COOL’25, Stony Brook, New York (USA)</a:t>
            </a:r>
            <a:endParaRPr lang="en-US" dirty="0"/>
          </a:p>
        </p:txBody>
      </p:sp>
      <p:sp>
        <p:nvSpPr>
          <p:cNvPr id="5" name="Slide Number Placeholder 4">
            <a:extLst>
              <a:ext uri="{FF2B5EF4-FFF2-40B4-BE49-F238E27FC236}">
                <a16:creationId xmlns:a16="http://schemas.microsoft.com/office/drawing/2014/main" id="{D740D37D-E53C-DA80-46E7-37B31E6624E7}"/>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9482809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8CB330-A844-2726-8EFB-E5B6C2364232}"/>
              </a:ext>
            </a:extLst>
          </p:cNvPr>
          <p:cNvSpPr>
            <a:spLocks noGrp="1"/>
          </p:cNvSpPr>
          <p:nvPr>
            <p:ph type="title"/>
          </p:nvPr>
        </p:nvSpPr>
        <p:spPr>
          <a:xfrm>
            <a:off x="407988" y="373594"/>
            <a:ext cx="7524749" cy="503999"/>
          </a:xfrm>
        </p:spPr>
        <p:txBody>
          <a:bodyPr/>
          <a:lstStyle/>
          <a:p>
            <a:r>
              <a:rPr lang="en-GB" dirty="0"/>
              <a:t>Parameters for </a:t>
            </a:r>
            <a:r>
              <a:rPr lang="en-GB" dirty="0" err="1"/>
              <a:t>PoP</a:t>
            </a:r>
            <a:r>
              <a:rPr lang="en-GB" dirty="0"/>
              <a:t> experiment</a:t>
            </a:r>
          </a:p>
        </p:txBody>
      </p:sp>
      <p:sp>
        <p:nvSpPr>
          <p:cNvPr id="4" name="Date Placeholder 3">
            <a:extLst>
              <a:ext uri="{FF2B5EF4-FFF2-40B4-BE49-F238E27FC236}">
                <a16:creationId xmlns:a16="http://schemas.microsoft.com/office/drawing/2014/main" id="{272EA3D4-D408-B683-EF91-B4DF7719BB7E}"/>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FE9BD786-2163-F3B4-8CDE-8C2618B62638}"/>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08CE1700-B57B-A98E-4D17-742D48AA0ABE}"/>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Picture 6">
            <a:extLst>
              <a:ext uri="{FF2B5EF4-FFF2-40B4-BE49-F238E27FC236}">
                <a16:creationId xmlns:a16="http://schemas.microsoft.com/office/drawing/2014/main" id="{E11B6AEB-56E6-8D67-BF54-F4EF8DB6D3B2}"/>
              </a:ext>
            </a:extLst>
          </p:cNvPr>
          <p:cNvPicPr>
            <a:picLocks noChangeAspect="1"/>
          </p:cNvPicPr>
          <p:nvPr/>
        </p:nvPicPr>
        <p:blipFill>
          <a:blip r:embed="rId2"/>
          <a:stretch>
            <a:fillRect/>
          </a:stretch>
        </p:blipFill>
        <p:spPr>
          <a:xfrm>
            <a:off x="1045162" y="2674805"/>
            <a:ext cx="5603547" cy="3561104"/>
          </a:xfrm>
          <a:prstGeom prst="rect">
            <a:avLst/>
          </a:prstGeom>
        </p:spPr>
      </p:pic>
      <p:sp>
        <p:nvSpPr>
          <p:cNvPr id="11" name="Content Placeholder 10">
            <a:extLst>
              <a:ext uri="{FF2B5EF4-FFF2-40B4-BE49-F238E27FC236}">
                <a16:creationId xmlns:a16="http://schemas.microsoft.com/office/drawing/2014/main" id="{2EB189F9-CABE-C9A2-72FB-A0C9D92B0078}"/>
              </a:ext>
            </a:extLst>
          </p:cNvPr>
          <p:cNvSpPr>
            <a:spLocks noGrp="1"/>
          </p:cNvSpPr>
          <p:nvPr>
            <p:ph idx="1"/>
          </p:nvPr>
        </p:nvSpPr>
        <p:spPr>
          <a:xfrm>
            <a:off x="407989" y="1090863"/>
            <a:ext cx="7293291" cy="1712298"/>
          </a:xfrm>
        </p:spPr>
        <p:txBody>
          <a:bodyPr>
            <a:normAutofit fontScale="92500" lnSpcReduction="10000"/>
          </a:bodyPr>
          <a:lstStyle/>
          <a:p>
            <a:pPr marL="342900" indent="-342900">
              <a:buFont typeface="Arial" panose="020B0604020202020204" pitchFamily="34" charset="0"/>
              <a:buChar char="•"/>
            </a:pPr>
            <a:r>
              <a:rPr lang="en-GB" dirty="0"/>
              <a:t>Choice of parameters dependent on:</a:t>
            </a:r>
          </a:p>
          <a:p>
            <a:pPr marL="666900" lvl="1" indent="-342900">
              <a:buFont typeface="Arial" panose="020B0604020202020204" pitchFamily="34" charset="0"/>
              <a:buChar char="•"/>
            </a:pPr>
            <a:r>
              <a:rPr lang="en-GB" b="1" dirty="0"/>
              <a:t>accessible energy levels</a:t>
            </a:r>
          </a:p>
          <a:p>
            <a:pPr marL="666900" lvl="1" indent="-342900">
              <a:buFont typeface="Arial" panose="020B0604020202020204" pitchFamily="34" charset="0"/>
              <a:buChar char="•"/>
            </a:pPr>
            <a:r>
              <a:rPr lang="en-GB" b="1" dirty="0"/>
              <a:t>available laser parameters</a:t>
            </a:r>
          </a:p>
          <a:p>
            <a:pPr marL="666900" lvl="1" indent="-342900">
              <a:buFont typeface="Arial" panose="020B0604020202020204" pitchFamily="34" charset="0"/>
              <a:buChar char="•"/>
            </a:pPr>
            <a:r>
              <a:rPr lang="en-GB" b="1" dirty="0"/>
              <a:t>machine optics and ion beam constrains</a:t>
            </a:r>
          </a:p>
          <a:p>
            <a:pPr marL="342900" indent="-342900">
              <a:buFont typeface="Symbol" pitchFamily="2" charset="2"/>
              <a:buChar char="Þ"/>
            </a:pPr>
            <a:r>
              <a:rPr lang="en-GB" dirty="0">
                <a:solidFill>
                  <a:srgbClr val="107236"/>
                </a:solidFill>
              </a:rPr>
              <a:t>Multi-parameter exploration accessible within Xsuite</a:t>
            </a:r>
          </a:p>
          <a:p>
            <a:endParaRPr lang="en-GB" dirty="0"/>
          </a:p>
        </p:txBody>
      </p:sp>
      <p:pic>
        <p:nvPicPr>
          <p:cNvPr id="12" name="Content Placeholder 8" descr="A table of calculations&#10;&#10;AI-generated content may be incorrect.">
            <a:extLst>
              <a:ext uri="{FF2B5EF4-FFF2-40B4-BE49-F238E27FC236}">
                <a16:creationId xmlns:a16="http://schemas.microsoft.com/office/drawing/2014/main" id="{835F1D2F-58E2-4D00-9DBF-534EFE3C83CD}"/>
              </a:ext>
            </a:extLst>
          </p:cNvPr>
          <p:cNvPicPr>
            <a:picLocks noChangeAspect="1"/>
          </p:cNvPicPr>
          <p:nvPr/>
        </p:nvPicPr>
        <p:blipFill>
          <a:blip r:embed="rId3"/>
          <a:stretch>
            <a:fillRect/>
          </a:stretch>
        </p:blipFill>
        <p:spPr>
          <a:xfrm>
            <a:off x="7636289" y="503861"/>
            <a:ext cx="3898054" cy="5634030"/>
          </a:xfrm>
          <a:prstGeom prst="rect">
            <a:avLst/>
          </a:prstGeom>
        </p:spPr>
      </p:pic>
      <p:pic>
        <p:nvPicPr>
          <p:cNvPr id="2" name="Picture 1">
            <a:extLst>
              <a:ext uri="{FF2B5EF4-FFF2-40B4-BE49-F238E27FC236}">
                <a16:creationId xmlns:a16="http://schemas.microsoft.com/office/drawing/2014/main" id="{AFF60C8A-F17F-826F-FC3B-DE567EE8F9A4}"/>
              </a:ext>
            </a:extLst>
          </p:cNvPr>
          <p:cNvPicPr>
            <a:picLocks noChangeAspect="1"/>
          </p:cNvPicPr>
          <p:nvPr/>
        </p:nvPicPr>
        <p:blipFill>
          <a:blip r:embed="rId2"/>
          <a:stretch>
            <a:fillRect/>
          </a:stretch>
        </p:blipFill>
        <p:spPr>
          <a:xfrm>
            <a:off x="1001452" y="2803161"/>
            <a:ext cx="5603547" cy="3561104"/>
          </a:xfrm>
          <a:prstGeom prst="rect">
            <a:avLst/>
          </a:prstGeom>
        </p:spPr>
      </p:pic>
    </p:spTree>
    <p:extLst>
      <p:ext uri="{BB962C8B-B14F-4D97-AF65-F5344CB8AC3E}">
        <p14:creationId xmlns:p14="http://schemas.microsoft.com/office/powerpoint/2010/main" val="220267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8113CF-8BFE-CE9D-EC57-424129C741F1}"/>
              </a:ext>
            </a:extLst>
          </p:cNvPr>
          <p:cNvSpPr>
            <a:spLocks noGrp="1"/>
          </p:cNvSpPr>
          <p:nvPr>
            <p:ph type="title"/>
          </p:nvPr>
        </p:nvSpPr>
        <p:spPr/>
        <p:txBody>
          <a:bodyPr/>
          <a:lstStyle/>
          <a:p>
            <a:r>
              <a:rPr lang="en-GB" sz="3200" dirty="0"/>
              <a:t>Transverse Cooling Enabled by Dispersion Coupling</a:t>
            </a:r>
          </a:p>
        </p:txBody>
      </p:sp>
      <p:sp>
        <p:nvSpPr>
          <p:cNvPr id="4" name="Date Placeholder 3">
            <a:extLst>
              <a:ext uri="{FF2B5EF4-FFF2-40B4-BE49-F238E27FC236}">
                <a16:creationId xmlns:a16="http://schemas.microsoft.com/office/drawing/2014/main" id="{F16D41E2-4012-C1CF-8161-89FD0C70412E}"/>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DC5337FA-0AD0-E3C4-DE29-987C0F95E450}"/>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062F10C2-EBB6-D5D3-61C8-B92F21CE1899}"/>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10" name="Content Placeholder 9">
            <a:extLst>
              <a:ext uri="{FF2B5EF4-FFF2-40B4-BE49-F238E27FC236}">
                <a16:creationId xmlns:a16="http://schemas.microsoft.com/office/drawing/2014/main" id="{BEB11D78-E903-91E2-8AE7-EB087AFC843D}"/>
              </a:ext>
            </a:extLst>
          </p:cNvPr>
          <p:cNvSpPr>
            <a:spLocks noGrp="1"/>
          </p:cNvSpPr>
          <p:nvPr>
            <p:ph idx="1"/>
          </p:nvPr>
        </p:nvSpPr>
        <p:spPr>
          <a:xfrm>
            <a:off x="407989" y="1090863"/>
            <a:ext cx="11376024" cy="1646672"/>
          </a:xfrm>
        </p:spPr>
        <p:txBody>
          <a:bodyPr>
            <a:normAutofit/>
          </a:bodyPr>
          <a:lstStyle/>
          <a:p>
            <a:pPr marL="342900" indent="-342900">
              <a:buFont typeface="Arial" panose="020B0604020202020204" pitchFamily="34" charset="0"/>
              <a:buChar char="•"/>
            </a:pPr>
            <a:r>
              <a:rPr lang="en-GB" dirty="0"/>
              <a:t>Dispersion at the IP converts longitudinal cooling into transverse cooling</a:t>
            </a:r>
          </a:p>
          <a:p>
            <a:pPr marL="666900" lvl="1" indent="-342900">
              <a:buFont typeface="Arial" panose="020B0604020202020204" pitchFamily="34" charset="0"/>
              <a:buChar char="•"/>
            </a:pPr>
            <a:r>
              <a:rPr lang="en-US" dirty="0"/>
              <a:t>Strong transverse cooling reduces longitudinal cooling</a:t>
            </a:r>
          </a:p>
          <a:p>
            <a:pPr marL="342900" indent="-342900">
              <a:buFont typeface="Symbol" pitchFamily="2" charset="2"/>
              <a:buChar char="Þ"/>
            </a:pPr>
            <a:r>
              <a:rPr lang="en-GB" dirty="0">
                <a:solidFill>
                  <a:srgbClr val="107236"/>
                </a:solidFill>
              </a:rPr>
              <a:t>Full optimisation possible with Xsuite</a:t>
            </a:r>
          </a:p>
          <a:p>
            <a:pPr marL="342900" indent="-342900">
              <a:buFont typeface="Arial" panose="020B0604020202020204" pitchFamily="34" charset="0"/>
              <a:buChar char="•"/>
            </a:pPr>
            <a:r>
              <a:rPr lang="en-GB" dirty="0"/>
              <a:t>Vertical cooling achieved through transverse plane coupling</a:t>
            </a:r>
          </a:p>
          <a:p>
            <a:endParaRPr lang="en-GB" dirty="0">
              <a:solidFill>
                <a:srgbClr val="107236"/>
              </a:solidFill>
            </a:endParaRPr>
          </a:p>
        </p:txBody>
      </p:sp>
      <p:pic>
        <p:nvPicPr>
          <p:cNvPr id="7" name="Picture 6" descr="A graph of a line graph&#10;&#10;AI-generated content may be incorrect.">
            <a:extLst>
              <a:ext uri="{FF2B5EF4-FFF2-40B4-BE49-F238E27FC236}">
                <a16:creationId xmlns:a16="http://schemas.microsoft.com/office/drawing/2014/main" id="{7ABA3CD9-D835-4041-FB63-0982DB20CBEF}"/>
              </a:ext>
            </a:extLst>
          </p:cNvPr>
          <p:cNvPicPr>
            <a:picLocks noChangeAspect="1"/>
          </p:cNvPicPr>
          <p:nvPr/>
        </p:nvPicPr>
        <p:blipFill>
          <a:blip r:embed="rId2"/>
          <a:stretch>
            <a:fillRect/>
          </a:stretch>
        </p:blipFill>
        <p:spPr>
          <a:xfrm>
            <a:off x="126951" y="2851541"/>
            <a:ext cx="5688013" cy="3183477"/>
          </a:xfrm>
          <a:prstGeom prst="rect">
            <a:avLst/>
          </a:prstGeom>
        </p:spPr>
      </p:pic>
      <p:pic>
        <p:nvPicPr>
          <p:cNvPr id="15" name="Picture 14">
            <a:extLst>
              <a:ext uri="{FF2B5EF4-FFF2-40B4-BE49-F238E27FC236}">
                <a16:creationId xmlns:a16="http://schemas.microsoft.com/office/drawing/2014/main" id="{22E90CB6-C558-1CD5-B916-5620B8A9B55A}"/>
              </a:ext>
            </a:extLst>
          </p:cNvPr>
          <p:cNvPicPr>
            <a:picLocks noChangeAspect="1"/>
          </p:cNvPicPr>
          <p:nvPr/>
        </p:nvPicPr>
        <p:blipFill>
          <a:blip r:embed="rId3"/>
          <a:stretch>
            <a:fillRect/>
          </a:stretch>
        </p:blipFill>
        <p:spPr>
          <a:xfrm>
            <a:off x="5938838" y="2860733"/>
            <a:ext cx="5845175" cy="3174285"/>
          </a:xfrm>
          <a:prstGeom prst="rect">
            <a:avLst/>
          </a:prstGeom>
        </p:spPr>
      </p:pic>
      <p:grpSp>
        <p:nvGrpSpPr>
          <p:cNvPr id="13" name="Group 12">
            <a:extLst>
              <a:ext uri="{FF2B5EF4-FFF2-40B4-BE49-F238E27FC236}">
                <a16:creationId xmlns:a16="http://schemas.microsoft.com/office/drawing/2014/main" id="{2C1AEA36-A77B-5E58-0713-E690F8C84C6E}"/>
              </a:ext>
            </a:extLst>
          </p:cNvPr>
          <p:cNvGrpSpPr/>
          <p:nvPr/>
        </p:nvGrpSpPr>
        <p:grpSpPr>
          <a:xfrm>
            <a:off x="2668248" y="3106271"/>
            <a:ext cx="881469" cy="2331411"/>
            <a:chOff x="2668248" y="3334871"/>
            <a:chExt cx="881469" cy="2331411"/>
          </a:xfrm>
        </p:grpSpPr>
        <p:cxnSp>
          <p:nvCxnSpPr>
            <p:cNvPr id="8" name="Straight Connector 7">
              <a:extLst>
                <a:ext uri="{FF2B5EF4-FFF2-40B4-BE49-F238E27FC236}">
                  <a16:creationId xmlns:a16="http://schemas.microsoft.com/office/drawing/2014/main" id="{D055370F-F32C-9744-BD5B-2EA93819895D}"/>
                </a:ext>
              </a:extLst>
            </p:cNvPr>
            <p:cNvCxnSpPr>
              <a:cxnSpLocks/>
            </p:cNvCxnSpPr>
            <p:nvPr/>
          </p:nvCxnSpPr>
          <p:spPr>
            <a:xfrm>
              <a:off x="2668249" y="3334871"/>
              <a:ext cx="0" cy="2331411"/>
            </a:xfrm>
            <a:prstGeom prst="line">
              <a:avLst/>
            </a:prstGeom>
            <a:ln w="57150">
              <a:solidFill>
                <a:srgbClr val="107236">
                  <a:alpha val="69804"/>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7CBF42A-ECB3-2553-0DF7-017AA1507DB2}"/>
                </a:ext>
              </a:extLst>
            </p:cNvPr>
            <p:cNvSpPr txBox="1"/>
            <p:nvPr/>
          </p:nvSpPr>
          <p:spPr>
            <a:xfrm>
              <a:off x="2668248" y="3334871"/>
              <a:ext cx="881469" cy="215444"/>
            </a:xfrm>
            <a:prstGeom prst="rect">
              <a:avLst/>
            </a:prstGeom>
            <a:solidFill>
              <a:srgbClr val="107236">
                <a:alpha val="20000"/>
              </a:srgbClr>
            </a:solidFill>
          </p:spPr>
          <p:txBody>
            <a:bodyPr wrap="square" lIns="0" tIns="0" rIns="0" bIns="0" rtlCol="0">
              <a:spAutoFit/>
            </a:bodyPr>
            <a:lstStyle/>
            <a:p>
              <a:pPr algn="l"/>
              <a:r>
                <a:rPr lang="en-GB" sz="1400" b="1" dirty="0">
                  <a:solidFill>
                    <a:schemeClr val="bg2">
                      <a:lumMod val="25000"/>
                    </a:schemeClr>
                  </a:solidFill>
                </a:rPr>
                <a:t> -1.24 mm</a:t>
              </a:r>
            </a:p>
          </p:txBody>
        </p:sp>
      </p:grpSp>
    </p:spTree>
    <p:extLst>
      <p:ext uri="{BB962C8B-B14F-4D97-AF65-F5344CB8AC3E}">
        <p14:creationId xmlns:p14="http://schemas.microsoft.com/office/powerpoint/2010/main" val="414259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2686439-FE39-2C76-0C0F-A5E6C92A3FE6}"/>
              </a:ext>
            </a:extLst>
          </p:cNvPr>
          <p:cNvSpPr>
            <a:spLocks noGrp="1"/>
          </p:cNvSpPr>
          <p:nvPr>
            <p:ph type="title"/>
          </p:nvPr>
        </p:nvSpPr>
        <p:spPr/>
        <p:txBody>
          <a:bodyPr/>
          <a:lstStyle/>
          <a:p>
            <a:r>
              <a:rPr lang="en-GB" dirty="0"/>
              <a:t>Cooling rates for different ions (without IBS)</a:t>
            </a:r>
          </a:p>
        </p:txBody>
      </p:sp>
      <p:sp>
        <p:nvSpPr>
          <p:cNvPr id="4" name="Date Placeholder 3">
            <a:extLst>
              <a:ext uri="{FF2B5EF4-FFF2-40B4-BE49-F238E27FC236}">
                <a16:creationId xmlns:a16="http://schemas.microsoft.com/office/drawing/2014/main" id="{159EB2E7-6832-7E59-EB56-956B3EF2AF9C}"/>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3A1C113B-1404-628E-5BA3-AC6D184DEFD7}"/>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88A1C7BC-E68D-8127-F8ED-9EC58BE26EF0}"/>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630A1E31-B460-916F-9392-989C424C922E}"/>
              </a:ext>
            </a:extLst>
          </p:cNvPr>
          <p:cNvPicPr>
            <a:picLocks noChangeAspect="1"/>
          </p:cNvPicPr>
          <p:nvPr/>
        </p:nvPicPr>
        <p:blipFill>
          <a:blip r:embed="rId2"/>
          <a:stretch>
            <a:fillRect/>
          </a:stretch>
        </p:blipFill>
        <p:spPr>
          <a:xfrm>
            <a:off x="455196" y="2325907"/>
            <a:ext cx="7030865" cy="4014421"/>
          </a:xfrm>
          <a:prstGeom prst="rect">
            <a:avLst/>
          </a:prstGeom>
        </p:spPr>
      </p:pic>
      <p:pic>
        <p:nvPicPr>
          <p:cNvPr id="8" name="Picture 7">
            <a:extLst>
              <a:ext uri="{FF2B5EF4-FFF2-40B4-BE49-F238E27FC236}">
                <a16:creationId xmlns:a16="http://schemas.microsoft.com/office/drawing/2014/main" id="{4B342241-FCF1-6277-2F35-1BCC49AC58B7}"/>
              </a:ext>
            </a:extLst>
          </p:cNvPr>
          <p:cNvPicPr>
            <a:picLocks noChangeAspect="1"/>
          </p:cNvPicPr>
          <p:nvPr/>
        </p:nvPicPr>
        <p:blipFill>
          <a:blip r:embed="rId3"/>
          <a:stretch>
            <a:fillRect/>
          </a:stretch>
        </p:blipFill>
        <p:spPr>
          <a:xfrm>
            <a:off x="12562048" y="-51468"/>
            <a:ext cx="4215204" cy="3150584"/>
          </a:xfrm>
          <a:prstGeom prst="rect">
            <a:avLst/>
          </a:prstGeom>
        </p:spPr>
      </p:pic>
      <p:pic>
        <p:nvPicPr>
          <p:cNvPr id="10" name="Picture 9">
            <a:extLst>
              <a:ext uri="{FF2B5EF4-FFF2-40B4-BE49-F238E27FC236}">
                <a16:creationId xmlns:a16="http://schemas.microsoft.com/office/drawing/2014/main" id="{BA62F3F0-AB4E-2118-6777-8258E768284F}"/>
              </a:ext>
            </a:extLst>
          </p:cNvPr>
          <p:cNvPicPr>
            <a:picLocks noChangeAspect="1"/>
          </p:cNvPicPr>
          <p:nvPr/>
        </p:nvPicPr>
        <p:blipFill>
          <a:blip r:embed="rId4"/>
          <a:stretch>
            <a:fillRect/>
          </a:stretch>
        </p:blipFill>
        <p:spPr>
          <a:xfrm>
            <a:off x="12562048" y="3274541"/>
            <a:ext cx="4207532" cy="2604291"/>
          </a:xfrm>
          <a:prstGeom prst="rect">
            <a:avLst/>
          </a:prstGeom>
        </p:spPr>
      </p:pic>
      <p:grpSp>
        <p:nvGrpSpPr>
          <p:cNvPr id="15" name="Group 14">
            <a:extLst>
              <a:ext uri="{FF2B5EF4-FFF2-40B4-BE49-F238E27FC236}">
                <a16:creationId xmlns:a16="http://schemas.microsoft.com/office/drawing/2014/main" id="{AA24C9C0-D183-1C23-5E17-39578F773821}"/>
              </a:ext>
            </a:extLst>
          </p:cNvPr>
          <p:cNvGrpSpPr/>
          <p:nvPr/>
        </p:nvGrpSpPr>
        <p:grpSpPr>
          <a:xfrm>
            <a:off x="7653995" y="2764487"/>
            <a:ext cx="3962084" cy="3422135"/>
            <a:chOff x="7653995" y="2764487"/>
            <a:chExt cx="3962084" cy="3422135"/>
          </a:xfrm>
        </p:grpSpPr>
        <p:pic>
          <p:nvPicPr>
            <p:cNvPr id="13" name="Picture 12">
              <a:extLst>
                <a:ext uri="{FF2B5EF4-FFF2-40B4-BE49-F238E27FC236}">
                  <a16:creationId xmlns:a16="http://schemas.microsoft.com/office/drawing/2014/main" id="{D60CCA4B-6C76-F5F0-4A83-761C871523FB}"/>
                </a:ext>
              </a:extLst>
            </p:cNvPr>
            <p:cNvPicPr>
              <a:picLocks noChangeAspect="1"/>
            </p:cNvPicPr>
            <p:nvPr/>
          </p:nvPicPr>
          <p:blipFill>
            <a:blip r:embed="rId5"/>
            <a:stretch>
              <a:fillRect/>
            </a:stretch>
          </p:blipFill>
          <p:spPr>
            <a:xfrm>
              <a:off x="7653995" y="3099116"/>
              <a:ext cx="3962084" cy="3087506"/>
            </a:xfrm>
            <a:prstGeom prst="rect">
              <a:avLst/>
            </a:prstGeom>
          </p:spPr>
        </p:pic>
        <p:sp>
          <p:nvSpPr>
            <p:cNvPr id="14" name="TextBox 13">
              <a:extLst>
                <a:ext uri="{FF2B5EF4-FFF2-40B4-BE49-F238E27FC236}">
                  <a16:creationId xmlns:a16="http://schemas.microsoft.com/office/drawing/2014/main" id="{9DE23A25-A63B-6CB2-E666-DEF07A5F61F6}"/>
                </a:ext>
              </a:extLst>
            </p:cNvPr>
            <p:cNvSpPr txBox="1"/>
            <p:nvPr/>
          </p:nvSpPr>
          <p:spPr>
            <a:xfrm>
              <a:off x="8432030" y="2764487"/>
              <a:ext cx="2720295" cy="430887"/>
            </a:xfrm>
            <a:prstGeom prst="rect">
              <a:avLst/>
            </a:prstGeom>
            <a:noFill/>
          </p:spPr>
          <p:txBody>
            <a:bodyPr wrap="none" lIns="0" tIns="0" rIns="0" bIns="0" rtlCol="0">
              <a:spAutoFit/>
            </a:bodyPr>
            <a:lstStyle/>
            <a:p>
              <a:pPr algn="ctr"/>
              <a:r>
                <a:rPr lang="en-GB" sz="1400" b="1" dirty="0">
                  <a:solidFill>
                    <a:schemeClr val="bg2">
                      <a:lumMod val="25000"/>
                    </a:schemeClr>
                  </a:solidFill>
                </a:rPr>
                <a:t>Envelope of photon energy and </a:t>
              </a:r>
              <a:br>
                <a:rPr lang="en-GB" sz="1400" b="1" dirty="0">
                  <a:solidFill>
                    <a:schemeClr val="bg2">
                      <a:lumMod val="25000"/>
                    </a:schemeClr>
                  </a:solidFill>
                </a:rPr>
              </a:br>
              <a:r>
                <a:rPr lang="en-GB" sz="1400" b="1" dirty="0">
                  <a:solidFill>
                    <a:schemeClr val="bg2">
                      <a:lumMod val="25000"/>
                    </a:schemeClr>
                  </a:solidFill>
                </a:rPr>
                <a:t>angular</a:t>
              </a:r>
              <a:r>
                <a:rPr lang="ru-RU" sz="1400" b="1" dirty="0">
                  <a:solidFill>
                    <a:schemeClr val="bg2">
                      <a:lumMod val="25000"/>
                    </a:schemeClr>
                  </a:solidFill>
                </a:rPr>
                <a:t> </a:t>
              </a:r>
              <a:r>
                <a:rPr lang="en-GB" sz="1400" b="1" dirty="0">
                  <a:solidFill>
                    <a:schemeClr val="bg2">
                      <a:lumMod val="25000"/>
                    </a:schemeClr>
                  </a:solidFill>
                </a:rPr>
                <a:t>distribution</a:t>
              </a:r>
            </a:p>
          </p:txBody>
        </p:sp>
      </p:grpSp>
      <p:sp>
        <p:nvSpPr>
          <p:cNvPr id="11" name="Content Placeholder 10">
            <a:extLst>
              <a:ext uri="{FF2B5EF4-FFF2-40B4-BE49-F238E27FC236}">
                <a16:creationId xmlns:a16="http://schemas.microsoft.com/office/drawing/2014/main" id="{D1758B13-0F6D-5663-E76E-B67BD11F70C2}"/>
              </a:ext>
            </a:extLst>
          </p:cNvPr>
          <p:cNvSpPr>
            <a:spLocks noGrp="1"/>
          </p:cNvSpPr>
          <p:nvPr>
            <p:ph idx="1"/>
          </p:nvPr>
        </p:nvSpPr>
        <p:spPr>
          <a:xfrm>
            <a:off x="407989" y="1138989"/>
            <a:ext cx="11376024" cy="1435253"/>
          </a:xfrm>
        </p:spPr>
        <p:txBody>
          <a:bodyPr>
            <a:normAutofit/>
          </a:bodyPr>
          <a:lstStyle/>
          <a:p>
            <a:pPr marL="342900" indent="-342900">
              <a:buFont typeface="Arial" panose="020B0604020202020204" pitchFamily="34" charset="0"/>
              <a:buChar char="•"/>
            </a:pPr>
            <a:r>
              <a:rPr lang="en-GB" dirty="0"/>
              <a:t>Several ions could be potentially injected - and cooled – in the SPS:</a:t>
            </a:r>
          </a:p>
          <a:p>
            <a:pPr marL="666900" lvl="1" indent="-342900">
              <a:buFont typeface="Arial" panose="020B0604020202020204" pitchFamily="34" charset="0"/>
              <a:buChar char="•"/>
            </a:pPr>
            <a:r>
              <a:rPr lang="en-GB" b="1" dirty="0">
                <a:solidFill>
                  <a:schemeClr val="tx1"/>
                </a:solidFill>
              </a:rPr>
              <a:t>Note: </a:t>
            </a:r>
            <a:r>
              <a:rPr lang="en-GB" dirty="0"/>
              <a:t>much </a:t>
            </a:r>
            <a:r>
              <a:rPr lang="en-GB" b="1" dirty="0">
                <a:solidFill>
                  <a:schemeClr val="tx1"/>
                </a:solidFill>
              </a:rPr>
              <a:t>faster cooling for lower-charge </a:t>
            </a:r>
            <a:r>
              <a:rPr lang="en-GB" dirty="0">
                <a:solidFill>
                  <a:schemeClr val="tx1"/>
                </a:solidFill>
              </a:rPr>
              <a:t>and</a:t>
            </a:r>
            <a:r>
              <a:rPr lang="en-GB" b="1" dirty="0">
                <a:solidFill>
                  <a:schemeClr val="tx1"/>
                </a:solidFill>
              </a:rPr>
              <a:t> lower-mass </a:t>
            </a:r>
            <a:r>
              <a:rPr lang="en-GB" dirty="0"/>
              <a:t>ions thanks to larger excitation energy and consequent </a:t>
            </a:r>
            <a:r>
              <a:rPr lang="en-GB" b="1" dirty="0">
                <a:solidFill>
                  <a:schemeClr val="tx1"/>
                </a:solidFill>
              </a:rPr>
              <a:t>larger absorption kicks</a:t>
            </a:r>
            <a:endParaRPr lang="ru-RU" b="1" dirty="0">
              <a:solidFill>
                <a:schemeClr val="tx1"/>
              </a:solidFill>
            </a:endParaRPr>
          </a:p>
          <a:p>
            <a:pPr marL="666900" lvl="1" indent="-342900">
              <a:buFont typeface="Arial" panose="020B0604020202020204" pitchFamily="34" charset="0"/>
              <a:buChar char="•"/>
            </a:pPr>
            <a:r>
              <a:rPr lang="en-US" dirty="0"/>
              <a:t>Xsuite </a:t>
            </a:r>
            <a:r>
              <a:rPr lang="en-US" b="1" dirty="0">
                <a:solidFill>
                  <a:schemeClr val="tx1"/>
                </a:solidFill>
              </a:rPr>
              <a:t>implementation can provide </a:t>
            </a:r>
            <a:r>
              <a:rPr lang="en-US" dirty="0"/>
              <a:t>information about </a:t>
            </a:r>
            <a:r>
              <a:rPr lang="en-US" b="1" dirty="0">
                <a:solidFill>
                  <a:schemeClr val="tx1"/>
                </a:solidFill>
              </a:rPr>
              <a:t>energy and distribution of produced photons</a:t>
            </a:r>
            <a:endParaRPr lang="en-GB" b="1" dirty="0">
              <a:solidFill>
                <a:schemeClr val="tx1"/>
              </a:solidFill>
            </a:endParaRPr>
          </a:p>
        </p:txBody>
      </p:sp>
    </p:spTree>
    <p:extLst>
      <p:ext uri="{BB962C8B-B14F-4D97-AF65-F5344CB8AC3E}">
        <p14:creationId xmlns:p14="http://schemas.microsoft.com/office/powerpoint/2010/main" val="224323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41160A-7594-929D-97FD-68B11E8584F2}"/>
              </a:ext>
            </a:extLst>
          </p:cNvPr>
          <p:cNvSpPr>
            <a:spLocks noGrp="1"/>
          </p:cNvSpPr>
          <p:nvPr>
            <p:ph type="title"/>
          </p:nvPr>
        </p:nvSpPr>
        <p:spPr/>
        <p:txBody>
          <a:bodyPr/>
          <a:lstStyle/>
          <a:p>
            <a:r>
              <a:rPr lang="en-US" dirty="0"/>
              <a:t>Cooling with IBS Studies</a:t>
            </a:r>
            <a:endParaRPr lang="en-GB" dirty="0"/>
          </a:p>
        </p:txBody>
      </p:sp>
      <p:sp>
        <p:nvSpPr>
          <p:cNvPr id="4" name="Date Placeholder 3">
            <a:extLst>
              <a:ext uri="{FF2B5EF4-FFF2-40B4-BE49-F238E27FC236}">
                <a16:creationId xmlns:a16="http://schemas.microsoft.com/office/drawing/2014/main" id="{65456A51-76DB-09E1-72E0-830F443981CD}"/>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081EF952-1BED-72D5-CE72-AD8E63341131}"/>
              </a:ext>
            </a:extLst>
          </p:cNvPr>
          <p:cNvSpPr>
            <a:spLocks noGrp="1"/>
          </p:cNvSpPr>
          <p:nvPr>
            <p:ph type="ftr" sz="quarter" idx="11"/>
          </p:nvPr>
        </p:nvSpPr>
        <p:spPr/>
        <p:txBody>
          <a:bodyPr/>
          <a:lstStyle/>
          <a:p>
            <a:r>
              <a:rPr lang="en-US" dirty="0" err="1"/>
              <a:t>COOL’25</a:t>
            </a:r>
            <a:r>
              <a:rPr lang="en-US" dirty="0"/>
              <a:t>, Stony Brook, New York (USA)</a:t>
            </a:r>
          </a:p>
        </p:txBody>
      </p:sp>
      <p:sp>
        <p:nvSpPr>
          <p:cNvPr id="6" name="Slide Number Placeholder 5">
            <a:extLst>
              <a:ext uri="{FF2B5EF4-FFF2-40B4-BE49-F238E27FC236}">
                <a16:creationId xmlns:a16="http://schemas.microsoft.com/office/drawing/2014/main" id="{2F8D730F-6AD8-6E4E-5FFF-4EA1CEA40F08}"/>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8" name="Content Placeholder 7">
            <a:extLst>
              <a:ext uri="{FF2B5EF4-FFF2-40B4-BE49-F238E27FC236}">
                <a16:creationId xmlns:a16="http://schemas.microsoft.com/office/drawing/2014/main" id="{5929617E-96E6-5B6A-E703-F7C74B9B44E5}"/>
              </a:ext>
            </a:extLst>
          </p:cNvPr>
          <p:cNvPicPr>
            <a:picLocks noChangeAspect="1"/>
          </p:cNvPicPr>
          <p:nvPr/>
        </p:nvPicPr>
        <p:blipFill>
          <a:blip r:embed="rId2"/>
          <a:srcRect l="66566" b="16034"/>
          <a:stretch>
            <a:fillRect/>
          </a:stretch>
        </p:blipFill>
        <p:spPr>
          <a:xfrm>
            <a:off x="407988" y="3593227"/>
            <a:ext cx="4720768" cy="2736796"/>
          </a:xfrm>
          <a:prstGeom prst="rect">
            <a:avLst/>
          </a:prstGeom>
        </p:spPr>
      </p:pic>
      <p:grpSp>
        <p:nvGrpSpPr>
          <p:cNvPr id="10" name="Group 9">
            <a:extLst>
              <a:ext uri="{FF2B5EF4-FFF2-40B4-BE49-F238E27FC236}">
                <a16:creationId xmlns:a16="http://schemas.microsoft.com/office/drawing/2014/main" id="{1AEF320E-2820-6E4C-7054-2E798D889447}"/>
              </a:ext>
            </a:extLst>
          </p:cNvPr>
          <p:cNvGrpSpPr/>
          <p:nvPr/>
        </p:nvGrpSpPr>
        <p:grpSpPr>
          <a:xfrm>
            <a:off x="5128756" y="1090862"/>
            <a:ext cx="6736117" cy="5101137"/>
            <a:chOff x="5128756" y="1090862"/>
            <a:chExt cx="6736117" cy="5101137"/>
          </a:xfrm>
        </p:grpSpPr>
        <p:pic>
          <p:nvPicPr>
            <p:cNvPr id="7" name="Content Placeholder 8">
              <a:extLst>
                <a:ext uri="{FF2B5EF4-FFF2-40B4-BE49-F238E27FC236}">
                  <a16:creationId xmlns:a16="http://schemas.microsoft.com/office/drawing/2014/main" id="{1FD20EB8-8968-75B0-D7A7-68DB4D3F3009}"/>
                </a:ext>
              </a:extLst>
            </p:cNvPr>
            <p:cNvPicPr>
              <a:picLocks noChangeAspect="1"/>
            </p:cNvPicPr>
            <p:nvPr/>
          </p:nvPicPr>
          <p:blipFill>
            <a:blip r:embed="rId3"/>
            <a:stretch>
              <a:fillRect/>
            </a:stretch>
          </p:blipFill>
          <p:spPr>
            <a:xfrm>
              <a:off x="5128756" y="1090862"/>
              <a:ext cx="6736117" cy="5101137"/>
            </a:xfrm>
            <a:prstGeom prst="rect">
              <a:avLst/>
            </a:prstGeom>
          </p:spPr>
        </p:pic>
        <p:sp>
          <p:nvSpPr>
            <p:cNvPr id="9" name="TextBox 8">
              <a:extLst>
                <a:ext uri="{FF2B5EF4-FFF2-40B4-BE49-F238E27FC236}">
                  <a16:creationId xmlns:a16="http://schemas.microsoft.com/office/drawing/2014/main" id="{CE437AC6-3CDC-080B-D289-43457C5C2505}"/>
                </a:ext>
              </a:extLst>
            </p:cNvPr>
            <p:cNvSpPr txBox="1"/>
            <p:nvPr/>
          </p:nvSpPr>
          <p:spPr>
            <a:xfrm>
              <a:off x="8524296" y="1110587"/>
              <a:ext cx="2923877" cy="215444"/>
            </a:xfrm>
            <a:prstGeom prst="rect">
              <a:avLst/>
            </a:prstGeom>
            <a:noFill/>
          </p:spPr>
          <p:txBody>
            <a:bodyPr wrap="none" lIns="0" tIns="0" rIns="0" bIns="0" rtlCol="0">
              <a:spAutoFit/>
            </a:bodyPr>
            <a:lstStyle/>
            <a:p>
              <a:pPr algn="l"/>
              <a:r>
                <a:rPr lang="en-GB" sz="1400" i="1" dirty="0">
                  <a:solidFill>
                    <a:schemeClr val="bg2">
                      <a:lumMod val="25000"/>
                    </a:schemeClr>
                  </a:solidFill>
                </a:rPr>
                <a:t>Each arrow represents </a:t>
              </a:r>
              <a:r>
                <a:rPr lang="en-GB" sz="1400" i="1" dirty="0" err="1">
                  <a:solidFill>
                    <a:schemeClr val="bg2">
                      <a:lumMod val="25000"/>
                    </a:schemeClr>
                  </a:solidFill>
                </a:rPr>
                <a:t>10s</a:t>
              </a:r>
              <a:r>
                <a:rPr lang="en-GB" sz="1400" i="1" dirty="0">
                  <a:solidFill>
                    <a:schemeClr val="bg2">
                      <a:lumMod val="25000"/>
                    </a:schemeClr>
                  </a:solidFill>
                </a:rPr>
                <a:t>-long step</a:t>
              </a:r>
            </a:p>
          </p:txBody>
        </p:sp>
      </p:grpSp>
      <p:sp>
        <p:nvSpPr>
          <p:cNvPr id="11" name="Freeform 10">
            <a:extLst>
              <a:ext uri="{FF2B5EF4-FFF2-40B4-BE49-F238E27FC236}">
                <a16:creationId xmlns:a16="http://schemas.microsoft.com/office/drawing/2014/main" id="{0A5A4B98-9F53-6C63-65D8-49CF362613A4}"/>
              </a:ext>
            </a:extLst>
          </p:cNvPr>
          <p:cNvSpPr/>
          <p:nvPr/>
        </p:nvSpPr>
        <p:spPr>
          <a:xfrm>
            <a:off x="5914521" y="1346886"/>
            <a:ext cx="5544085" cy="4268652"/>
          </a:xfrm>
          <a:custGeom>
            <a:avLst/>
            <a:gdLst>
              <a:gd name="connsiteX0" fmla="*/ 10984 w 5943601"/>
              <a:gd name="connsiteY0" fmla="*/ 416203 h 4981796"/>
              <a:gd name="connsiteX1" fmla="*/ 10984 w 5943601"/>
              <a:gd name="connsiteY1" fmla="*/ 4666928 h 4981796"/>
              <a:gd name="connsiteX2" fmla="*/ 5534455 w 5943601"/>
              <a:gd name="connsiteY2" fmla="*/ 4666928 h 4981796"/>
              <a:gd name="connsiteX3" fmla="*/ 5534455 w 5943601"/>
              <a:gd name="connsiteY3" fmla="*/ 2417998 h 4981796"/>
              <a:gd name="connsiteX4" fmla="*/ 4274065 w 5943601"/>
              <a:gd name="connsiteY4" fmla="*/ 2838128 h 4981796"/>
              <a:gd name="connsiteX5" fmla="*/ 2235200 w 5943601"/>
              <a:gd name="connsiteY5" fmla="*/ 3332398 h 4981796"/>
              <a:gd name="connsiteX6" fmla="*/ 1036595 w 5943601"/>
              <a:gd name="connsiteY6" fmla="*/ 3258258 h 4981796"/>
              <a:gd name="connsiteX7" fmla="*/ 282833 w 5943601"/>
              <a:gd name="connsiteY7" fmla="*/ 2813414 h 4981796"/>
              <a:gd name="connsiteX8" fmla="*/ 159265 w 5943601"/>
              <a:gd name="connsiteY8" fmla="*/ 428560 h 4981796"/>
              <a:gd name="connsiteX9" fmla="*/ 10984 w 5943601"/>
              <a:gd name="connsiteY9" fmla="*/ 416203 h 4981796"/>
              <a:gd name="connsiteX0" fmla="*/ 10984 w 5943601"/>
              <a:gd name="connsiteY0" fmla="*/ 311762 h 4877355"/>
              <a:gd name="connsiteX1" fmla="*/ 10984 w 5943601"/>
              <a:gd name="connsiteY1" fmla="*/ 4562487 h 4877355"/>
              <a:gd name="connsiteX2" fmla="*/ 5534455 w 5943601"/>
              <a:gd name="connsiteY2" fmla="*/ 4562487 h 4877355"/>
              <a:gd name="connsiteX3" fmla="*/ 5534455 w 5943601"/>
              <a:gd name="connsiteY3" fmla="*/ 2313557 h 4877355"/>
              <a:gd name="connsiteX4" fmla="*/ 4274065 w 5943601"/>
              <a:gd name="connsiteY4" fmla="*/ 2733687 h 4877355"/>
              <a:gd name="connsiteX5" fmla="*/ 2235200 w 5943601"/>
              <a:gd name="connsiteY5" fmla="*/ 3227957 h 4877355"/>
              <a:gd name="connsiteX6" fmla="*/ 1036595 w 5943601"/>
              <a:gd name="connsiteY6" fmla="*/ 3153817 h 4877355"/>
              <a:gd name="connsiteX7" fmla="*/ 282833 w 5943601"/>
              <a:gd name="connsiteY7" fmla="*/ 2708973 h 4877355"/>
              <a:gd name="connsiteX8" fmla="*/ 159265 w 5943601"/>
              <a:gd name="connsiteY8" fmla="*/ 324119 h 4877355"/>
              <a:gd name="connsiteX9" fmla="*/ 10984 w 5943601"/>
              <a:gd name="connsiteY9" fmla="*/ 311762 h 4877355"/>
              <a:gd name="connsiteX0" fmla="*/ 19818 w 5952435"/>
              <a:gd name="connsiteY0" fmla="*/ 2 h 4565595"/>
              <a:gd name="connsiteX1" fmla="*/ 19818 w 5952435"/>
              <a:gd name="connsiteY1" fmla="*/ 4250727 h 4565595"/>
              <a:gd name="connsiteX2" fmla="*/ 5543289 w 5952435"/>
              <a:gd name="connsiteY2" fmla="*/ 4250727 h 4565595"/>
              <a:gd name="connsiteX3" fmla="*/ 5543289 w 5952435"/>
              <a:gd name="connsiteY3" fmla="*/ 2001797 h 4565595"/>
              <a:gd name="connsiteX4" fmla="*/ 4282899 w 5952435"/>
              <a:gd name="connsiteY4" fmla="*/ 2421927 h 4565595"/>
              <a:gd name="connsiteX5" fmla="*/ 2244034 w 5952435"/>
              <a:gd name="connsiteY5" fmla="*/ 2916197 h 4565595"/>
              <a:gd name="connsiteX6" fmla="*/ 1045429 w 5952435"/>
              <a:gd name="connsiteY6" fmla="*/ 2842057 h 4565595"/>
              <a:gd name="connsiteX7" fmla="*/ 291667 w 5952435"/>
              <a:gd name="connsiteY7" fmla="*/ 2397213 h 4565595"/>
              <a:gd name="connsiteX8" fmla="*/ 168099 w 5952435"/>
              <a:gd name="connsiteY8" fmla="*/ 12359 h 4565595"/>
              <a:gd name="connsiteX9" fmla="*/ 19818 w 5952435"/>
              <a:gd name="connsiteY9" fmla="*/ 2 h 4565595"/>
              <a:gd name="connsiteX0" fmla="*/ 16723 w 5950321"/>
              <a:gd name="connsiteY0" fmla="*/ 310289 h 4963438"/>
              <a:gd name="connsiteX1" fmla="*/ 3471 w 5950321"/>
              <a:gd name="connsiteY1" fmla="*/ 4541136 h 4963438"/>
              <a:gd name="connsiteX2" fmla="*/ 5540194 w 5950321"/>
              <a:gd name="connsiteY2" fmla="*/ 4561014 h 4963438"/>
              <a:gd name="connsiteX3" fmla="*/ 5540194 w 5950321"/>
              <a:gd name="connsiteY3" fmla="*/ 2312084 h 4963438"/>
              <a:gd name="connsiteX4" fmla="*/ 4279804 w 5950321"/>
              <a:gd name="connsiteY4" fmla="*/ 2732214 h 4963438"/>
              <a:gd name="connsiteX5" fmla="*/ 2240939 w 5950321"/>
              <a:gd name="connsiteY5" fmla="*/ 3226484 h 4963438"/>
              <a:gd name="connsiteX6" fmla="*/ 1042334 w 5950321"/>
              <a:gd name="connsiteY6" fmla="*/ 3152344 h 4963438"/>
              <a:gd name="connsiteX7" fmla="*/ 288572 w 5950321"/>
              <a:gd name="connsiteY7" fmla="*/ 2707500 h 4963438"/>
              <a:gd name="connsiteX8" fmla="*/ 165004 w 5950321"/>
              <a:gd name="connsiteY8" fmla="*/ 322646 h 4963438"/>
              <a:gd name="connsiteX9" fmla="*/ 16723 w 5950321"/>
              <a:gd name="connsiteY9" fmla="*/ 310289 h 4963438"/>
              <a:gd name="connsiteX0" fmla="*/ 16723 w 5950321"/>
              <a:gd name="connsiteY0" fmla="*/ 310289 h 4731246"/>
              <a:gd name="connsiteX1" fmla="*/ 3471 w 5950321"/>
              <a:gd name="connsiteY1" fmla="*/ 4541136 h 4731246"/>
              <a:gd name="connsiteX2" fmla="*/ 5540194 w 5950321"/>
              <a:gd name="connsiteY2" fmla="*/ 4561014 h 4731246"/>
              <a:gd name="connsiteX3" fmla="*/ 5540194 w 5950321"/>
              <a:gd name="connsiteY3" fmla="*/ 2312084 h 4731246"/>
              <a:gd name="connsiteX4" fmla="*/ 4279804 w 5950321"/>
              <a:gd name="connsiteY4" fmla="*/ 2732214 h 4731246"/>
              <a:gd name="connsiteX5" fmla="*/ 2240939 w 5950321"/>
              <a:gd name="connsiteY5" fmla="*/ 3226484 h 4731246"/>
              <a:gd name="connsiteX6" fmla="*/ 1042334 w 5950321"/>
              <a:gd name="connsiteY6" fmla="*/ 3152344 h 4731246"/>
              <a:gd name="connsiteX7" fmla="*/ 288572 w 5950321"/>
              <a:gd name="connsiteY7" fmla="*/ 2707500 h 4731246"/>
              <a:gd name="connsiteX8" fmla="*/ 165004 w 5950321"/>
              <a:gd name="connsiteY8" fmla="*/ 322646 h 4731246"/>
              <a:gd name="connsiteX9" fmla="*/ 16723 w 5950321"/>
              <a:gd name="connsiteY9" fmla="*/ 310289 h 4731246"/>
              <a:gd name="connsiteX0" fmla="*/ 16723 w 5982128"/>
              <a:gd name="connsiteY0" fmla="*/ 310289 h 4578941"/>
              <a:gd name="connsiteX1" fmla="*/ 3471 w 5982128"/>
              <a:gd name="connsiteY1" fmla="*/ 4541136 h 4578941"/>
              <a:gd name="connsiteX2" fmla="*/ 5540194 w 5982128"/>
              <a:gd name="connsiteY2" fmla="*/ 4561014 h 4578941"/>
              <a:gd name="connsiteX3" fmla="*/ 5540194 w 5982128"/>
              <a:gd name="connsiteY3" fmla="*/ 2312084 h 4578941"/>
              <a:gd name="connsiteX4" fmla="*/ 4279804 w 5982128"/>
              <a:gd name="connsiteY4" fmla="*/ 2732214 h 4578941"/>
              <a:gd name="connsiteX5" fmla="*/ 2240939 w 5982128"/>
              <a:gd name="connsiteY5" fmla="*/ 3226484 h 4578941"/>
              <a:gd name="connsiteX6" fmla="*/ 1042334 w 5982128"/>
              <a:gd name="connsiteY6" fmla="*/ 3152344 h 4578941"/>
              <a:gd name="connsiteX7" fmla="*/ 288572 w 5982128"/>
              <a:gd name="connsiteY7" fmla="*/ 2707500 h 4578941"/>
              <a:gd name="connsiteX8" fmla="*/ 165004 w 5982128"/>
              <a:gd name="connsiteY8" fmla="*/ 322646 h 4578941"/>
              <a:gd name="connsiteX9" fmla="*/ 16723 w 5982128"/>
              <a:gd name="connsiteY9" fmla="*/ 310289 h 4578941"/>
              <a:gd name="connsiteX0" fmla="*/ 16723 w 5982128"/>
              <a:gd name="connsiteY0" fmla="*/ 310289 h 4578941"/>
              <a:gd name="connsiteX1" fmla="*/ 3471 w 5982128"/>
              <a:gd name="connsiteY1" fmla="*/ 4541136 h 4578941"/>
              <a:gd name="connsiteX2" fmla="*/ 5540194 w 5982128"/>
              <a:gd name="connsiteY2" fmla="*/ 4561014 h 4578941"/>
              <a:gd name="connsiteX3" fmla="*/ 5540194 w 5982128"/>
              <a:gd name="connsiteY3" fmla="*/ 2312084 h 4578941"/>
              <a:gd name="connsiteX4" fmla="*/ 4279804 w 5982128"/>
              <a:gd name="connsiteY4" fmla="*/ 2732214 h 4578941"/>
              <a:gd name="connsiteX5" fmla="*/ 2240939 w 5982128"/>
              <a:gd name="connsiteY5" fmla="*/ 3226484 h 4578941"/>
              <a:gd name="connsiteX6" fmla="*/ 1042334 w 5982128"/>
              <a:gd name="connsiteY6" fmla="*/ 3152344 h 4578941"/>
              <a:gd name="connsiteX7" fmla="*/ 288572 w 5982128"/>
              <a:gd name="connsiteY7" fmla="*/ 2707500 h 4578941"/>
              <a:gd name="connsiteX8" fmla="*/ 165004 w 5982128"/>
              <a:gd name="connsiteY8" fmla="*/ 322646 h 4578941"/>
              <a:gd name="connsiteX9" fmla="*/ 16723 w 5982128"/>
              <a:gd name="connsiteY9" fmla="*/ 310289 h 4578941"/>
              <a:gd name="connsiteX0" fmla="*/ 16723 w 5540194"/>
              <a:gd name="connsiteY0" fmla="*/ 310289 h 4578941"/>
              <a:gd name="connsiteX1" fmla="*/ 3471 w 5540194"/>
              <a:gd name="connsiteY1" fmla="*/ 4541136 h 4578941"/>
              <a:gd name="connsiteX2" fmla="*/ 5540194 w 5540194"/>
              <a:gd name="connsiteY2" fmla="*/ 4561014 h 4578941"/>
              <a:gd name="connsiteX3" fmla="*/ 5540194 w 5540194"/>
              <a:gd name="connsiteY3" fmla="*/ 2312084 h 4578941"/>
              <a:gd name="connsiteX4" fmla="*/ 4279804 w 5540194"/>
              <a:gd name="connsiteY4" fmla="*/ 2732214 h 4578941"/>
              <a:gd name="connsiteX5" fmla="*/ 2240939 w 5540194"/>
              <a:gd name="connsiteY5" fmla="*/ 3226484 h 4578941"/>
              <a:gd name="connsiteX6" fmla="*/ 1042334 w 5540194"/>
              <a:gd name="connsiteY6" fmla="*/ 3152344 h 4578941"/>
              <a:gd name="connsiteX7" fmla="*/ 288572 w 5540194"/>
              <a:gd name="connsiteY7" fmla="*/ 2707500 h 4578941"/>
              <a:gd name="connsiteX8" fmla="*/ 165004 w 5540194"/>
              <a:gd name="connsiteY8" fmla="*/ 322646 h 4578941"/>
              <a:gd name="connsiteX9" fmla="*/ 16723 w 5540194"/>
              <a:gd name="connsiteY9" fmla="*/ 310289 h 4578941"/>
              <a:gd name="connsiteX0" fmla="*/ 16723 w 5540194"/>
              <a:gd name="connsiteY0" fmla="*/ 310289 h 4578941"/>
              <a:gd name="connsiteX1" fmla="*/ 3471 w 5540194"/>
              <a:gd name="connsiteY1" fmla="*/ 4541136 h 4578941"/>
              <a:gd name="connsiteX2" fmla="*/ 5540194 w 5540194"/>
              <a:gd name="connsiteY2" fmla="*/ 4561014 h 4578941"/>
              <a:gd name="connsiteX3" fmla="*/ 5540194 w 5540194"/>
              <a:gd name="connsiteY3" fmla="*/ 2312084 h 4578941"/>
              <a:gd name="connsiteX4" fmla="*/ 4279804 w 5540194"/>
              <a:gd name="connsiteY4" fmla="*/ 2732214 h 4578941"/>
              <a:gd name="connsiteX5" fmla="*/ 2240939 w 5540194"/>
              <a:gd name="connsiteY5" fmla="*/ 3226484 h 4578941"/>
              <a:gd name="connsiteX6" fmla="*/ 1042334 w 5540194"/>
              <a:gd name="connsiteY6" fmla="*/ 3152344 h 4578941"/>
              <a:gd name="connsiteX7" fmla="*/ 288572 w 5540194"/>
              <a:gd name="connsiteY7" fmla="*/ 2707500 h 4578941"/>
              <a:gd name="connsiteX8" fmla="*/ 165004 w 5540194"/>
              <a:gd name="connsiteY8" fmla="*/ 322646 h 4578941"/>
              <a:gd name="connsiteX9" fmla="*/ 16723 w 5540194"/>
              <a:gd name="connsiteY9" fmla="*/ 310289 h 4578941"/>
              <a:gd name="connsiteX0" fmla="*/ 16723 w 5632196"/>
              <a:gd name="connsiteY0" fmla="*/ 310289 h 4578941"/>
              <a:gd name="connsiteX1" fmla="*/ 3471 w 5632196"/>
              <a:gd name="connsiteY1" fmla="*/ 4541136 h 4578941"/>
              <a:gd name="connsiteX2" fmla="*/ 5540194 w 5632196"/>
              <a:gd name="connsiteY2" fmla="*/ 4561014 h 4578941"/>
              <a:gd name="connsiteX3" fmla="*/ 5540194 w 5632196"/>
              <a:gd name="connsiteY3" fmla="*/ 2312084 h 4578941"/>
              <a:gd name="connsiteX4" fmla="*/ 4279804 w 5632196"/>
              <a:gd name="connsiteY4" fmla="*/ 2778597 h 4578941"/>
              <a:gd name="connsiteX5" fmla="*/ 2240939 w 5632196"/>
              <a:gd name="connsiteY5" fmla="*/ 3226484 h 4578941"/>
              <a:gd name="connsiteX6" fmla="*/ 1042334 w 5632196"/>
              <a:gd name="connsiteY6" fmla="*/ 3152344 h 4578941"/>
              <a:gd name="connsiteX7" fmla="*/ 288572 w 5632196"/>
              <a:gd name="connsiteY7" fmla="*/ 2707500 h 4578941"/>
              <a:gd name="connsiteX8" fmla="*/ 165004 w 5632196"/>
              <a:gd name="connsiteY8" fmla="*/ 322646 h 4578941"/>
              <a:gd name="connsiteX9" fmla="*/ 16723 w 5632196"/>
              <a:gd name="connsiteY9" fmla="*/ 310289 h 4578941"/>
              <a:gd name="connsiteX0" fmla="*/ 16723 w 5632196"/>
              <a:gd name="connsiteY0" fmla="*/ 310289 h 4578941"/>
              <a:gd name="connsiteX1" fmla="*/ 3471 w 5632196"/>
              <a:gd name="connsiteY1" fmla="*/ 4541136 h 4578941"/>
              <a:gd name="connsiteX2" fmla="*/ 5540194 w 5632196"/>
              <a:gd name="connsiteY2" fmla="*/ 4561014 h 4578941"/>
              <a:gd name="connsiteX3" fmla="*/ 5540194 w 5632196"/>
              <a:gd name="connsiteY3" fmla="*/ 2312084 h 4578941"/>
              <a:gd name="connsiteX4" fmla="*/ 4279804 w 5632196"/>
              <a:gd name="connsiteY4" fmla="*/ 2778597 h 4578941"/>
              <a:gd name="connsiteX5" fmla="*/ 2234313 w 5632196"/>
              <a:gd name="connsiteY5" fmla="*/ 3193354 h 4578941"/>
              <a:gd name="connsiteX6" fmla="*/ 1042334 w 5632196"/>
              <a:gd name="connsiteY6" fmla="*/ 3152344 h 4578941"/>
              <a:gd name="connsiteX7" fmla="*/ 288572 w 5632196"/>
              <a:gd name="connsiteY7" fmla="*/ 2707500 h 4578941"/>
              <a:gd name="connsiteX8" fmla="*/ 165004 w 5632196"/>
              <a:gd name="connsiteY8" fmla="*/ 322646 h 4578941"/>
              <a:gd name="connsiteX9" fmla="*/ 16723 w 5632196"/>
              <a:gd name="connsiteY9" fmla="*/ 310289 h 4578941"/>
              <a:gd name="connsiteX0" fmla="*/ 16723 w 5632196"/>
              <a:gd name="connsiteY0" fmla="*/ 310289 h 4578941"/>
              <a:gd name="connsiteX1" fmla="*/ 3471 w 5632196"/>
              <a:gd name="connsiteY1" fmla="*/ 4541136 h 4578941"/>
              <a:gd name="connsiteX2" fmla="*/ 5540194 w 5632196"/>
              <a:gd name="connsiteY2" fmla="*/ 4561014 h 4578941"/>
              <a:gd name="connsiteX3" fmla="*/ 5540194 w 5632196"/>
              <a:gd name="connsiteY3" fmla="*/ 2312084 h 4578941"/>
              <a:gd name="connsiteX4" fmla="*/ 4279804 w 5632196"/>
              <a:gd name="connsiteY4" fmla="*/ 2778597 h 4578941"/>
              <a:gd name="connsiteX5" fmla="*/ 2234313 w 5632196"/>
              <a:gd name="connsiteY5" fmla="*/ 3193354 h 4578941"/>
              <a:gd name="connsiteX6" fmla="*/ 1048960 w 5632196"/>
              <a:gd name="connsiteY6" fmla="*/ 3112587 h 4578941"/>
              <a:gd name="connsiteX7" fmla="*/ 288572 w 5632196"/>
              <a:gd name="connsiteY7" fmla="*/ 2707500 h 4578941"/>
              <a:gd name="connsiteX8" fmla="*/ 165004 w 5632196"/>
              <a:gd name="connsiteY8" fmla="*/ 322646 h 4578941"/>
              <a:gd name="connsiteX9" fmla="*/ 16723 w 5632196"/>
              <a:gd name="connsiteY9" fmla="*/ 310289 h 4578941"/>
              <a:gd name="connsiteX0" fmla="*/ 16723 w 5632196"/>
              <a:gd name="connsiteY0" fmla="*/ 310289 h 4578941"/>
              <a:gd name="connsiteX1" fmla="*/ 3471 w 5632196"/>
              <a:gd name="connsiteY1" fmla="*/ 4541136 h 4578941"/>
              <a:gd name="connsiteX2" fmla="*/ 5540194 w 5632196"/>
              <a:gd name="connsiteY2" fmla="*/ 4561014 h 4578941"/>
              <a:gd name="connsiteX3" fmla="*/ 5540194 w 5632196"/>
              <a:gd name="connsiteY3" fmla="*/ 2312084 h 4578941"/>
              <a:gd name="connsiteX4" fmla="*/ 4279804 w 5632196"/>
              <a:gd name="connsiteY4" fmla="*/ 2778597 h 4578941"/>
              <a:gd name="connsiteX5" fmla="*/ 2234313 w 5632196"/>
              <a:gd name="connsiteY5" fmla="*/ 3193354 h 4578941"/>
              <a:gd name="connsiteX6" fmla="*/ 1048960 w 5632196"/>
              <a:gd name="connsiteY6" fmla="*/ 3112587 h 4578941"/>
              <a:gd name="connsiteX7" fmla="*/ 288572 w 5632196"/>
              <a:gd name="connsiteY7" fmla="*/ 2707500 h 4578941"/>
              <a:gd name="connsiteX8" fmla="*/ 165004 w 5632196"/>
              <a:gd name="connsiteY8" fmla="*/ 322646 h 4578941"/>
              <a:gd name="connsiteX9" fmla="*/ 16723 w 5632196"/>
              <a:gd name="connsiteY9" fmla="*/ 310289 h 4578941"/>
              <a:gd name="connsiteX0" fmla="*/ 16723 w 5544085"/>
              <a:gd name="connsiteY0" fmla="*/ 310289 h 4578941"/>
              <a:gd name="connsiteX1" fmla="*/ 3471 w 5544085"/>
              <a:gd name="connsiteY1" fmla="*/ 4541136 h 4578941"/>
              <a:gd name="connsiteX2" fmla="*/ 5540194 w 5544085"/>
              <a:gd name="connsiteY2" fmla="*/ 4561014 h 4578941"/>
              <a:gd name="connsiteX3" fmla="*/ 5540194 w 5544085"/>
              <a:gd name="connsiteY3" fmla="*/ 2312084 h 4578941"/>
              <a:gd name="connsiteX4" fmla="*/ 4279804 w 5544085"/>
              <a:gd name="connsiteY4" fmla="*/ 2778597 h 4578941"/>
              <a:gd name="connsiteX5" fmla="*/ 2234313 w 5544085"/>
              <a:gd name="connsiteY5" fmla="*/ 3193354 h 4578941"/>
              <a:gd name="connsiteX6" fmla="*/ 1048960 w 5544085"/>
              <a:gd name="connsiteY6" fmla="*/ 3112587 h 4578941"/>
              <a:gd name="connsiteX7" fmla="*/ 288572 w 5544085"/>
              <a:gd name="connsiteY7" fmla="*/ 2707500 h 4578941"/>
              <a:gd name="connsiteX8" fmla="*/ 165004 w 5544085"/>
              <a:gd name="connsiteY8" fmla="*/ 322646 h 4578941"/>
              <a:gd name="connsiteX9" fmla="*/ 16723 w 5544085"/>
              <a:gd name="connsiteY9" fmla="*/ 310289 h 4578941"/>
              <a:gd name="connsiteX0" fmla="*/ 16723 w 5544085"/>
              <a:gd name="connsiteY0" fmla="*/ 310289 h 4578941"/>
              <a:gd name="connsiteX1" fmla="*/ 3471 w 5544085"/>
              <a:gd name="connsiteY1" fmla="*/ 4541136 h 4578941"/>
              <a:gd name="connsiteX2" fmla="*/ 5540194 w 5544085"/>
              <a:gd name="connsiteY2" fmla="*/ 4561014 h 4578941"/>
              <a:gd name="connsiteX3" fmla="*/ 5540194 w 5544085"/>
              <a:gd name="connsiteY3" fmla="*/ 2312084 h 4578941"/>
              <a:gd name="connsiteX4" fmla="*/ 4279804 w 5544085"/>
              <a:gd name="connsiteY4" fmla="*/ 2778597 h 4578941"/>
              <a:gd name="connsiteX5" fmla="*/ 2234313 w 5544085"/>
              <a:gd name="connsiteY5" fmla="*/ 3193354 h 4578941"/>
              <a:gd name="connsiteX6" fmla="*/ 1048960 w 5544085"/>
              <a:gd name="connsiteY6" fmla="*/ 3112587 h 4578941"/>
              <a:gd name="connsiteX7" fmla="*/ 288572 w 5544085"/>
              <a:gd name="connsiteY7" fmla="*/ 2707500 h 4578941"/>
              <a:gd name="connsiteX8" fmla="*/ 165004 w 5544085"/>
              <a:gd name="connsiteY8" fmla="*/ 322646 h 4578941"/>
              <a:gd name="connsiteX9" fmla="*/ 16723 w 5544085"/>
              <a:gd name="connsiteY9" fmla="*/ 310289 h 4578941"/>
              <a:gd name="connsiteX0" fmla="*/ 16723 w 5544085"/>
              <a:gd name="connsiteY0" fmla="*/ 310289 h 4578941"/>
              <a:gd name="connsiteX1" fmla="*/ 3471 w 5544085"/>
              <a:gd name="connsiteY1" fmla="*/ 4541136 h 4578941"/>
              <a:gd name="connsiteX2" fmla="*/ 5540194 w 5544085"/>
              <a:gd name="connsiteY2" fmla="*/ 4561014 h 4578941"/>
              <a:gd name="connsiteX3" fmla="*/ 5540194 w 5544085"/>
              <a:gd name="connsiteY3" fmla="*/ 2312084 h 4578941"/>
              <a:gd name="connsiteX4" fmla="*/ 4279804 w 5544085"/>
              <a:gd name="connsiteY4" fmla="*/ 2778597 h 4578941"/>
              <a:gd name="connsiteX5" fmla="*/ 2234313 w 5544085"/>
              <a:gd name="connsiteY5" fmla="*/ 3193354 h 4578941"/>
              <a:gd name="connsiteX6" fmla="*/ 1048960 w 5544085"/>
              <a:gd name="connsiteY6" fmla="*/ 3112587 h 4578941"/>
              <a:gd name="connsiteX7" fmla="*/ 288572 w 5544085"/>
              <a:gd name="connsiteY7" fmla="*/ 2707500 h 4578941"/>
              <a:gd name="connsiteX8" fmla="*/ 165004 w 5544085"/>
              <a:gd name="connsiteY8" fmla="*/ 322646 h 4578941"/>
              <a:gd name="connsiteX9" fmla="*/ 16723 w 5544085"/>
              <a:gd name="connsiteY9" fmla="*/ 310289 h 4578941"/>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048960 w 5544085"/>
              <a:gd name="connsiteY6" fmla="*/ 2802298 h 4268652"/>
              <a:gd name="connsiteX7" fmla="*/ 288572 w 5544085"/>
              <a:gd name="connsiteY7" fmla="*/ 2397211 h 4268652"/>
              <a:gd name="connsiteX8" fmla="*/ 165004 w 5544085"/>
              <a:gd name="connsiteY8" fmla="*/ 12357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426647 w 5544085"/>
              <a:gd name="connsiteY6" fmla="*/ 2842055 h 4268652"/>
              <a:gd name="connsiteX7" fmla="*/ 288572 w 5544085"/>
              <a:gd name="connsiteY7" fmla="*/ 2397211 h 4268652"/>
              <a:gd name="connsiteX8" fmla="*/ 165004 w 5544085"/>
              <a:gd name="connsiteY8" fmla="*/ 12357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426647 w 5544085"/>
              <a:gd name="connsiteY6" fmla="*/ 2842055 h 4268652"/>
              <a:gd name="connsiteX7" fmla="*/ 288572 w 5544085"/>
              <a:gd name="connsiteY7" fmla="*/ 2397211 h 4268652"/>
              <a:gd name="connsiteX8" fmla="*/ 165004 w 5544085"/>
              <a:gd name="connsiteY8" fmla="*/ 12357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426647 w 5544085"/>
              <a:gd name="connsiteY6" fmla="*/ 2842055 h 4268652"/>
              <a:gd name="connsiteX7" fmla="*/ 288572 w 5544085"/>
              <a:gd name="connsiteY7" fmla="*/ 2397211 h 4268652"/>
              <a:gd name="connsiteX8" fmla="*/ 165004 w 5544085"/>
              <a:gd name="connsiteY8" fmla="*/ 12357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426647 w 5544085"/>
              <a:gd name="connsiteY6" fmla="*/ 2842055 h 4268652"/>
              <a:gd name="connsiteX7" fmla="*/ 288572 w 5544085"/>
              <a:gd name="connsiteY7" fmla="*/ 2397211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426647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426647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376952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376952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34313 w 5544085"/>
              <a:gd name="connsiteY5" fmla="*/ 2883065 h 4268652"/>
              <a:gd name="connsiteX6" fmla="*/ 1376952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44252 w 5544085"/>
              <a:gd name="connsiteY5" fmla="*/ 2853248 h 4268652"/>
              <a:gd name="connsiteX6" fmla="*/ 1376952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44252 w 5544085"/>
              <a:gd name="connsiteY5" fmla="*/ 2853248 h 4268652"/>
              <a:gd name="connsiteX6" fmla="*/ 1376952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44252 w 5544085"/>
              <a:gd name="connsiteY5" fmla="*/ 2853248 h 4268652"/>
              <a:gd name="connsiteX6" fmla="*/ 1376952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279804 w 5544085"/>
              <a:gd name="connsiteY4" fmla="*/ 2468308 h 4268652"/>
              <a:gd name="connsiteX5" fmla="*/ 2244252 w 5544085"/>
              <a:gd name="connsiteY5" fmla="*/ 2853248 h 4268652"/>
              <a:gd name="connsiteX6" fmla="*/ 1376952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 name="connsiteX0" fmla="*/ 16723 w 5544085"/>
              <a:gd name="connsiteY0" fmla="*/ 0 h 4268652"/>
              <a:gd name="connsiteX1" fmla="*/ 3471 w 5544085"/>
              <a:gd name="connsiteY1" fmla="*/ 4230847 h 4268652"/>
              <a:gd name="connsiteX2" fmla="*/ 5540194 w 5544085"/>
              <a:gd name="connsiteY2" fmla="*/ 4250725 h 4268652"/>
              <a:gd name="connsiteX3" fmla="*/ 5540194 w 5544085"/>
              <a:gd name="connsiteY3" fmla="*/ 2001795 h 4268652"/>
              <a:gd name="connsiteX4" fmla="*/ 4448769 w 5544085"/>
              <a:gd name="connsiteY4" fmla="*/ 2368916 h 4268652"/>
              <a:gd name="connsiteX5" fmla="*/ 2244252 w 5544085"/>
              <a:gd name="connsiteY5" fmla="*/ 2853248 h 4268652"/>
              <a:gd name="connsiteX6" fmla="*/ 1376952 w 5544085"/>
              <a:gd name="connsiteY6" fmla="*/ 2842055 h 4268652"/>
              <a:gd name="connsiteX7" fmla="*/ 1461389 w 5544085"/>
              <a:gd name="connsiteY7" fmla="*/ 1621959 h 4268652"/>
              <a:gd name="connsiteX8" fmla="*/ 1437213 w 5544085"/>
              <a:gd name="connsiteY8" fmla="*/ 22296 h 4268652"/>
              <a:gd name="connsiteX9" fmla="*/ 16723 w 5544085"/>
              <a:gd name="connsiteY9" fmla="*/ 0 h 426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4085" h="4268652">
                <a:moveTo>
                  <a:pt x="16723" y="0"/>
                </a:moveTo>
                <a:cubicBezTo>
                  <a:pt x="-10199" y="703082"/>
                  <a:pt x="3471" y="4230847"/>
                  <a:pt x="3471" y="4230847"/>
                </a:cubicBezTo>
                <a:cubicBezTo>
                  <a:pt x="1374623" y="4276693"/>
                  <a:pt x="4604155" y="4277678"/>
                  <a:pt x="5540194" y="4250725"/>
                </a:cubicBezTo>
                <a:cubicBezTo>
                  <a:pt x="5534006" y="3745015"/>
                  <a:pt x="5551477" y="2312117"/>
                  <a:pt x="5540194" y="2001795"/>
                </a:cubicBezTo>
                <a:cubicBezTo>
                  <a:pt x="5336755" y="2089039"/>
                  <a:pt x="4998093" y="2227007"/>
                  <a:pt x="4448769" y="2368916"/>
                </a:cubicBezTo>
                <a:cubicBezTo>
                  <a:pt x="3899445" y="2510825"/>
                  <a:pt x="2756221" y="2774392"/>
                  <a:pt x="2244252" y="2853248"/>
                </a:cubicBezTo>
                <a:cubicBezTo>
                  <a:pt x="1732283" y="2932104"/>
                  <a:pt x="1711182" y="2853457"/>
                  <a:pt x="1376952" y="2842055"/>
                </a:cubicBezTo>
                <a:cubicBezTo>
                  <a:pt x="1440289" y="2433088"/>
                  <a:pt x="1461389" y="1621959"/>
                  <a:pt x="1461389" y="1621959"/>
                </a:cubicBezTo>
                <a:cubicBezTo>
                  <a:pt x="1454315" y="1140404"/>
                  <a:pt x="1437213" y="22296"/>
                  <a:pt x="1437213" y="22296"/>
                </a:cubicBezTo>
                <a:cubicBezTo>
                  <a:pt x="1365401" y="17819"/>
                  <a:pt x="116532" y="5910"/>
                  <a:pt x="16723" y="0"/>
                </a:cubicBezTo>
                <a:close/>
              </a:path>
            </a:pathLst>
          </a:custGeom>
          <a:solidFill>
            <a:srgbClr val="FF0000">
              <a:alpha val="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en-GB" sz="1400" b="1" dirty="0">
                <a:solidFill>
                  <a:srgbClr val="FF0000"/>
                </a:solidFill>
              </a:rPr>
              <a:t>Area expected to </a:t>
            </a:r>
            <a:br>
              <a:rPr lang="en-GB" sz="1400" b="1" dirty="0">
                <a:solidFill>
                  <a:srgbClr val="FF0000"/>
                </a:solidFill>
              </a:rPr>
            </a:br>
            <a:r>
              <a:rPr lang="en-GB" sz="1400" b="1" dirty="0">
                <a:solidFill>
                  <a:srgbClr val="FF0000"/>
                </a:solidFill>
              </a:rPr>
              <a:t>be not accessible</a:t>
            </a:r>
          </a:p>
        </p:txBody>
      </p:sp>
      <p:grpSp>
        <p:nvGrpSpPr>
          <p:cNvPr id="14" name="Group 13">
            <a:extLst>
              <a:ext uri="{FF2B5EF4-FFF2-40B4-BE49-F238E27FC236}">
                <a16:creationId xmlns:a16="http://schemas.microsoft.com/office/drawing/2014/main" id="{08F1FBB8-504A-F50A-AEE7-B603FD43E348}"/>
              </a:ext>
            </a:extLst>
          </p:cNvPr>
          <p:cNvGrpSpPr/>
          <p:nvPr/>
        </p:nvGrpSpPr>
        <p:grpSpPr>
          <a:xfrm>
            <a:off x="9674512" y="1448935"/>
            <a:ext cx="1314713" cy="430887"/>
            <a:chOff x="9674512" y="1448935"/>
            <a:chExt cx="1314713" cy="430887"/>
          </a:xfrm>
        </p:grpSpPr>
        <p:sp>
          <p:nvSpPr>
            <p:cNvPr id="12" name="TextBox 11">
              <a:extLst>
                <a:ext uri="{FF2B5EF4-FFF2-40B4-BE49-F238E27FC236}">
                  <a16:creationId xmlns:a16="http://schemas.microsoft.com/office/drawing/2014/main" id="{6270B395-AB44-0A6C-1CEC-B8846E4F1D0A}"/>
                </a:ext>
              </a:extLst>
            </p:cNvPr>
            <p:cNvSpPr txBox="1"/>
            <p:nvPr/>
          </p:nvSpPr>
          <p:spPr>
            <a:xfrm>
              <a:off x="9674512" y="1448935"/>
              <a:ext cx="1141338" cy="430887"/>
            </a:xfrm>
            <a:prstGeom prst="rect">
              <a:avLst/>
            </a:prstGeom>
            <a:noFill/>
          </p:spPr>
          <p:txBody>
            <a:bodyPr wrap="none" lIns="0" tIns="0" rIns="0" bIns="0" rtlCol="0">
              <a:spAutoFit/>
            </a:bodyPr>
            <a:lstStyle/>
            <a:p>
              <a:pPr algn="r"/>
              <a:r>
                <a:rPr lang="en-GB" sz="1400" b="1" dirty="0"/>
                <a:t>Design </a:t>
              </a:r>
              <a:br>
                <a:rPr lang="en-GB" sz="1400" b="1" dirty="0"/>
              </a:br>
              <a:r>
                <a:rPr lang="en-GB" sz="1400" b="1" dirty="0"/>
                <a:t>starting point</a:t>
              </a:r>
            </a:p>
          </p:txBody>
        </p:sp>
        <p:sp>
          <p:nvSpPr>
            <p:cNvPr id="13" name="Oval 12">
              <a:extLst>
                <a:ext uri="{FF2B5EF4-FFF2-40B4-BE49-F238E27FC236}">
                  <a16:creationId xmlns:a16="http://schemas.microsoft.com/office/drawing/2014/main" id="{E29BF8C1-094E-8F52-84DB-4EAD6DF079DD}"/>
                </a:ext>
              </a:extLst>
            </p:cNvPr>
            <p:cNvSpPr/>
            <p:nvPr/>
          </p:nvSpPr>
          <p:spPr>
            <a:xfrm>
              <a:off x="10821018" y="1496935"/>
              <a:ext cx="168207" cy="168207"/>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Content Placeholder 1">
            <a:extLst>
              <a:ext uri="{FF2B5EF4-FFF2-40B4-BE49-F238E27FC236}">
                <a16:creationId xmlns:a16="http://schemas.microsoft.com/office/drawing/2014/main" id="{2CF8E728-9C38-C4C5-DAA2-7A4EB8954385}"/>
              </a:ext>
            </a:extLst>
          </p:cNvPr>
          <p:cNvSpPr>
            <a:spLocks noGrp="1"/>
          </p:cNvSpPr>
          <p:nvPr>
            <p:ph idx="1"/>
          </p:nvPr>
        </p:nvSpPr>
        <p:spPr>
          <a:xfrm>
            <a:off x="407989" y="1090863"/>
            <a:ext cx="4957641" cy="2618496"/>
          </a:xfrm>
        </p:spPr>
        <p:txBody>
          <a:bodyPr>
            <a:normAutofit/>
          </a:bodyPr>
          <a:lstStyle/>
          <a:p>
            <a:pPr marL="342900" indent="-342900">
              <a:buFont typeface="Arial" panose="020B0604020202020204" pitchFamily="34" charset="0"/>
              <a:buChar char="•"/>
            </a:pPr>
            <a:r>
              <a:rPr lang="en-GB" sz="2000" dirty="0"/>
              <a:t>IBS has a two-fold impact:</a:t>
            </a:r>
          </a:p>
          <a:p>
            <a:pPr marL="666900" lvl="1" indent="-342900">
              <a:buFont typeface="Arial" panose="020B0604020202020204" pitchFamily="34" charset="0"/>
              <a:buChar char="•"/>
            </a:pPr>
            <a:r>
              <a:rPr lang="en-GB" sz="1600" b="1" dirty="0"/>
              <a:t>Slower cooling time</a:t>
            </a:r>
          </a:p>
          <a:p>
            <a:pPr marL="666900" lvl="1" indent="-342900">
              <a:buFont typeface="Arial" panose="020B0604020202020204" pitchFamily="34" charset="0"/>
              <a:buChar char="•"/>
            </a:pPr>
            <a:r>
              <a:rPr lang="en-GB" sz="1600" b="1" dirty="0"/>
              <a:t>Larger equilibrium emittance</a:t>
            </a:r>
            <a:br>
              <a:rPr lang="en-GB" sz="1600" b="1" dirty="0"/>
            </a:br>
            <a:endParaRPr lang="en-GB" sz="1600" b="1" dirty="0"/>
          </a:p>
          <a:p>
            <a:pPr marL="342900" indent="-342900">
              <a:buFont typeface="Arial" panose="020B0604020202020204" pitchFamily="34" charset="0"/>
              <a:buChar char="•"/>
            </a:pPr>
            <a:r>
              <a:rPr lang="en-GB" sz="2000" dirty="0"/>
              <a:t>Using 15-85 percentile to better represent non-Gaussian core</a:t>
            </a:r>
          </a:p>
          <a:p>
            <a:pPr marL="666900" lvl="1" indent="-342900">
              <a:buFont typeface="Arial" panose="020B0604020202020204" pitchFamily="34" charset="0"/>
              <a:buChar char="•"/>
            </a:pPr>
            <a:r>
              <a:rPr lang="en-GB" sz="1600" dirty="0"/>
              <a:t>Often an issue of IBS computations</a:t>
            </a:r>
          </a:p>
          <a:p>
            <a:pPr marL="666900" lvl="1" indent="-342900">
              <a:buFont typeface="Arial" panose="020B0604020202020204" pitchFamily="34" charset="0"/>
              <a:buChar char="•"/>
            </a:pPr>
            <a:r>
              <a:rPr lang="en-GB" sz="1600" dirty="0"/>
              <a:t>Contributes to blurry border definition</a:t>
            </a:r>
          </a:p>
        </p:txBody>
      </p:sp>
    </p:spTree>
    <p:extLst>
      <p:ext uri="{BB962C8B-B14F-4D97-AF65-F5344CB8AC3E}">
        <p14:creationId xmlns:p14="http://schemas.microsoft.com/office/powerpoint/2010/main" val="403593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53C6F1-BD3B-BF94-F2D2-ED44C4BA6E4C}"/>
              </a:ext>
            </a:extLst>
          </p:cNvPr>
          <p:cNvSpPr>
            <a:spLocks noGrp="1"/>
          </p:cNvSpPr>
          <p:nvPr>
            <p:ph type="title"/>
          </p:nvPr>
        </p:nvSpPr>
        <p:spPr/>
        <p:txBody>
          <a:bodyPr/>
          <a:lstStyle/>
          <a:p>
            <a:r>
              <a:rPr lang="en-GB" dirty="0"/>
              <a:t>Ongoing Work: Devise Operational Scenario for </a:t>
            </a:r>
            <a:r>
              <a:rPr lang="en-GB" dirty="0" err="1"/>
              <a:t>PoP</a:t>
            </a:r>
            <a:endParaRPr lang="en-GB" dirty="0"/>
          </a:p>
        </p:txBody>
      </p:sp>
      <p:sp>
        <p:nvSpPr>
          <p:cNvPr id="4" name="Date Placeholder 3">
            <a:extLst>
              <a:ext uri="{FF2B5EF4-FFF2-40B4-BE49-F238E27FC236}">
                <a16:creationId xmlns:a16="http://schemas.microsoft.com/office/drawing/2014/main" id="{5E877E1C-DF1D-DEEB-9969-072C3728D161}"/>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DCD4CC30-35B5-3FFA-B5E4-405C8C86EA55}"/>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4E2B1CB4-31B9-E267-B18B-49F571E46201}"/>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10" name="Content Placeholder 9">
            <a:extLst>
              <a:ext uri="{FF2B5EF4-FFF2-40B4-BE49-F238E27FC236}">
                <a16:creationId xmlns:a16="http://schemas.microsoft.com/office/drawing/2014/main" id="{78123E1F-BE3A-69BB-6C97-2B7CC26991A2}"/>
              </a:ext>
            </a:extLst>
          </p:cNvPr>
          <p:cNvSpPr>
            <a:spLocks noGrp="1"/>
          </p:cNvSpPr>
          <p:nvPr>
            <p:ph idx="1"/>
          </p:nvPr>
        </p:nvSpPr>
        <p:spPr>
          <a:xfrm>
            <a:off x="407989" y="1090863"/>
            <a:ext cx="11376024" cy="1271276"/>
          </a:xfrm>
        </p:spPr>
        <p:txBody>
          <a:bodyPr>
            <a:normAutofit/>
          </a:bodyPr>
          <a:lstStyle/>
          <a:p>
            <a:pPr marL="457200" indent="-457200">
              <a:buFont typeface="+mj-lt"/>
              <a:buAutoNum type="arabicPeriod"/>
            </a:pPr>
            <a:r>
              <a:rPr lang="en-GB" sz="1800" dirty="0"/>
              <a:t>Check compatibility of design with nominal SPS beams</a:t>
            </a:r>
          </a:p>
          <a:p>
            <a:pPr marL="457200" indent="-457200">
              <a:buFont typeface="+mj-lt"/>
              <a:buAutoNum type="arabicPeriod"/>
            </a:pPr>
            <a:r>
              <a:rPr lang="en-GB" sz="1800" dirty="0"/>
              <a:t>Verify beam steering margins, considering corrector strength and aperture</a:t>
            </a:r>
          </a:p>
          <a:p>
            <a:pPr marL="457200" indent="-457200">
              <a:buFont typeface="+mj-lt"/>
              <a:buAutoNum type="arabicPeriod"/>
            </a:pPr>
            <a:r>
              <a:rPr lang="en-GB" sz="1800" dirty="0"/>
              <a:t>Put everything together: devise start-to-end simulation of the cooling experiment in Xsuite</a:t>
            </a:r>
          </a:p>
        </p:txBody>
      </p:sp>
      <p:pic>
        <p:nvPicPr>
          <p:cNvPr id="14" name="Picture 13">
            <a:extLst>
              <a:ext uri="{FF2B5EF4-FFF2-40B4-BE49-F238E27FC236}">
                <a16:creationId xmlns:a16="http://schemas.microsoft.com/office/drawing/2014/main" id="{810DCF67-D88C-0F07-4053-2241FA9EAB4F}"/>
              </a:ext>
            </a:extLst>
          </p:cNvPr>
          <p:cNvPicPr/>
          <p:nvPr/>
        </p:nvPicPr>
        <p:blipFill>
          <a:blip r:embed="rId3"/>
          <a:stretch/>
        </p:blipFill>
        <p:spPr>
          <a:xfrm>
            <a:off x="2232915" y="5135559"/>
            <a:ext cx="7263448" cy="1113538"/>
          </a:xfrm>
          <a:prstGeom prst="rect">
            <a:avLst/>
          </a:prstGeom>
          <a:ln w="0">
            <a:noFill/>
          </a:ln>
        </p:spPr>
      </p:pic>
      <p:grpSp>
        <p:nvGrpSpPr>
          <p:cNvPr id="35" name="Group 34">
            <a:extLst>
              <a:ext uri="{FF2B5EF4-FFF2-40B4-BE49-F238E27FC236}">
                <a16:creationId xmlns:a16="http://schemas.microsoft.com/office/drawing/2014/main" id="{7F05E95A-A451-9072-9DF9-A1B7D0817E82}"/>
              </a:ext>
            </a:extLst>
          </p:cNvPr>
          <p:cNvGrpSpPr/>
          <p:nvPr/>
        </p:nvGrpSpPr>
        <p:grpSpPr>
          <a:xfrm>
            <a:off x="5506354" y="4709849"/>
            <a:ext cx="2786620" cy="1208350"/>
            <a:chOff x="5506354" y="4709849"/>
            <a:chExt cx="2786620" cy="1208350"/>
          </a:xfrm>
        </p:grpSpPr>
        <p:sp>
          <p:nvSpPr>
            <p:cNvPr id="17" name="Donut 16">
              <a:extLst>
                <a:ext uri="{FF2B5EF4-FFF2-40B4-BE49-F238E27FC236}">
                  <a16:creationId xmlns:a16="http://schemas.microsoft.com/office/drawing/2014/main" id="{B6BBABCB-DA2E-F93B-C9D6-22CDBA5A5F8F}"/>
                </a:ext>
              </a:extLst>
            </p:cNvPr>
            <p:cNvSpPr/>
            <p:nvPr/>
          </p:nvSpPr>
          <p:spPr>
            <a:xfrm>
              <a:off x="5506354" y="5232399"/>
              <a:ext cx="685800" cy="685800"/>
            </a:xfrm>
            <a:prstGeom prst="donut">
              <a:avLst>
                <a:gd name="adj" fmla="val 6136"/>
              </a:avLst>
            </a:prstGeom>
            <a:noFill/>
            <a:ln w="10080">
              <a:solidFill>
                <a:srgbClr val="FF0000"/>
              </a:solidFill>
              <a:prstDash val="lgDash"/>
              <a:round/>
            </a:ln>
          </p:spPr>
          <p:style>
            <a:lnRef idx="0">
              <a:scrgbClr r="0" g="0" b="0"/>
            </a:lnRef>
            <a:fillRef idx="0">
              <a:scrgbClr r="0" g="0" b="0"/>
            </a:fillRef>
            <a:effectRef idx="0">
              <a:scrgbClr r="0" g="0" b="0"/>
            </a:effectRef>
            <a:fontRef idx="minor"/>
          </p:style>
          <p:txBody>
            <a:bodyPr/>
            <a:lstStyle/>
            <a:p>
              <a:endParaRPr lang="en-GB"/>
            </a:p>
          </p:txBody>
        </p:sp>
        <p:sp>
          <p:nvSpPr>
            <p:cNvPr id="26" name="Straight Connector 25">
              <a:extLst>
                <a:ext uri="{FF2B5EF4-FFF2-40B4-BE49-F238E27FC236}">
                  <a16:creationId xmlns:a16="http://schemas.microsoft.com/office/drawing/2014/main" id="{DC93F9AD-AA3F-50EA-ACDB-B5357D399F09}"/>
                </a:ext>
              </a:extLst>
            </p:cNvPr>
            <p:cNvSpPr/>
            <p:nvPr/>
          </p:nvSpPr>
          <p:spPr>
            <a:xfrm flipH="1">
              <a:off x="6192154" y="4709849"/>
              <a:ext cx="2100820" cy="685800"/>
            </a:xfrm>
            <a:prstGeom prst="line">
              <a:avLst/>
            </a:prstGeom>
            <a:ln w="12600">
              <a:solidFill>
                <a:srgbClr val="FF0000"/>
              </a:solidFill>
              <a:prstDash val="lgDash"/>
              <a:round/>
            </a:ln>
          </p:spPr>
          <p:style>
            <a:lnRef idx="0">
              <a:scrgbClr r="0" g="0" b="0"/>
            </a:lnRef>
            <a:fillRef idx="0">
              <a:scrgbClr r="0" g="0" b="0"/>
            </a:fillRef>
            <a:effectRef idx="0">
              <a:scrgbClr r="0" g="0" b="0"/>
            </a:effectRef>
            <a:fontRef idx="minor"/>
          </p:style>
          <p:txBody>
            <a:bodyPr/>
            <a:lstStyle/>
            <a:p>
              <a:endParaRPr lang="en-GB"/>
            </a:p>
          </p:txBody>
        </p:sp>
      </p:grpSp>
      <p:grpSp>
        <p:nvGrpSpPr>
          <p:cNvPr id="30" name="Group 29">
            <a:extLst>
              <a:ext uri="{FF2B5EF4-FFF2-40B4-BE49-F238E27FC236}">
                <a16:creationId xmlns:a16="http://schemas.microsoft.com/office/drawing/2014/main" id="{6AFF82AD-E90A-26FF-6EA6-4502254CB371}"/>
              </a:ext>
            </a:extLst>
          </p:cNvPr>
          <p:cNvGrpSpPr/>
          <p:nvPr/>
        </p:nvGrpSpPr>
        <p:grpSpPr>
          <a:xfrm>
            <a:off x="134617" y="2266892"/>
            <a:ext cx="6005875" cy="2515691"/>
            <a:chOff x="449636" y="2901179"/>
            <a:chExt cx="5284455" cy="2213509"/>
          </a:xfrm>
        </p:grpSpPr>
        <p:grpSp>
          <p:nvGrpSpPr>
            <p:cNvPr id="29" name="Group 28">
              <a:extLst>
                <a:ext uri="{FF2B5EF4-FFF2-40B4-BE49-F238E27FC236}">
                  <a16:creationId xmlns:a16="http://schemas.microsoft.com/office/drawing/2014/main" id="{3295B1D2-8269-E25E-DF80-703BF17D68B8}"/>
                </a:ext>
              </a:extLst>
            </p:cNvPr>
            <p:cNvGrpSpPr/>
            <p:nvPr/>
          </p:nvGrpSpPr>
          <p:grpSpPr>
            <a:xfrm>
              <a:off x="605764" y="2901179"/>
              <a:ext cx="4930550" cy="1881920"/>
              <a:chOff x="605764" y="2901179"/>
              <a:chExt cx="4930550" cy="1881920"/>
            </a:xfrm>
          </p:grpSpPr>
          <p:pic>
            <p:nvPicPr>
              <p:cNvPr id="27" name="Picture 26">
                <a:extLst>
                  <a:ext uri="{FF2B5EF4-FFF2-40B4-BE49-F238E27FC236}">
                    <a16:creationId xmlns:a16="http://schemas.microsoft.com/office/drawing/2014/main" id="{1F33DB08-5B92-6BC4-01D5-9B7F3D0A7E82}"/>
                  </a:ext>
                </a:extLst>
              </p:cNvPr>
              <p:cNvPicPr>
                <a:picLocks noChangeAspect="1"/>
              </p:cNvPicPr>
              <p:nvPr/>
            </p:nvPicPr>
            <p:blipFill>
              <a:blip r:embed="rId4">
                <a:lum/>
                <a:alphaModFix/>
              </a:blip>
              <a:srcRect/>
              <a:stretch>
                <a:fillRect/>
              </a:stretch>
            </p:blipFill>
            <p:spPr>
              <a:xfrm>
                <a:off x="605764" y="2901179"/>
                <a:ext cx="2486100" cy="1864500"/>
              </a:xfrm>
              <a:prstGeom prst="rect">
                <a:avLst/>
              </a:prstGeom>
              <a:noFill/>
              <a:ln>
                <a:noFill/>
              </a:ln>
            </p:spPr>
          </p:pic>
          <p:pic>
            <p:nvPicPr>
              <p:cNvPr id="28" name="Picture 27">
                <a:extLst>
                  <a:ext uri="{FF2B5EF4-FFF2-40B4-BE49-F238E27FC236}">
                    <a16:creationId xmlns:a16="http://schemas.microsoft.com/office/drawing/2014/main" id="{55C01085-33F0-7DB8-A15F-5262176BD57E}"/>
                  </a:ext>
                </a:extLst>
              </p:cNvPr>
              <p:cNvPicPr>
                <a:picLocks noChangeAspect="1"/>
              </p:cNvPicPr>
              <p:nvPr/>
            </p:nvPicPr>
            <p:blipFill>
              <a:blip r:embed="rId5">
                <a:lum/>
                <a:alphaModFix/>
              </a:blip>
              <a:srcRect/>
              <a:stretch>
                <a:fillRect/>
              </a:stretch>
            </p:blipFill>
            <p:spPr>
              <a:xfrm>
                <a:off x="3050214" y="2918599"/>
                <a:ext cx="2486100" cy="1864500"/>
              </a:xfrm>
              <a:prstGeom prst="rect">
                <a:avLst/>
              </a:prstGeom>
              <a:noFill/>
              <a:ln>
                <a:noFill/>
              </a:ln>
            </p:spPr>
          </p:pic>
        </p:grpSp>
        <p:sp>
          <p:nvSpPr>
            <p:cNvPr id="18" name="TextBox 17">
              <a:extLst>
                <a:ext uri="{FF2B5EF4-FFF2-40B4-BE49-F238E27FC236}">
                  <a16:creationId xmlns:a16="http://schemas.microsoft.com/office/drawing/2014/main" id="{49929E30-CA65-27DF-899A-C6307579BCD7}"/>
                </a:ext>
              </a:extLst>
            </p:cNvPr>
            <p:cNvSpPr txBox="1"/>
            <p:nvPr/>
          </p:nvSpPr>
          <p:spPr>
            <a:xfrm>
              <a:off x="449636" y="4790023"/>
              <a:ext cx="5284455" cy="324665"/>
            </a:xfrm>
            <a:prstGeom prst="rect">
              <a:avLst/>
            </a:prstGeom>
            <a:noFill/>
            <a:ln w="0">
              <a:noFill/>
            </a:ln>
          </p:spPr>
          <p:txBody>
            <a:bodyPr lIns="90000" tIns="45000" rIns="90000" bIns="45000">
              <a:noAutofit/>
            </a:bodyPr>
            <a:lstStyle/>
            <a:p>
              <a:pPr algn="ctr"/>
              <a:r>
                <a:rPr lang="en-US" sz="1600" b="1" strike="noStrike" spc="-1" dirty="0">
                  <a:latin typeface="Arial"/>
                </a:rPr>
                <a:t>Check on aperture restrictions (for all other beams)</a:t>
              </a:r>
            </a:p>
          </p:txBody>
        </p:sp>
      </p:grpSp>
      <p:grpSp>
        <p:nvGrpSpPr>
          <p:cNvPr id="34" name="Group 33">
            <a:extLst>
              <a:ext uri="{FF2B5EF4-FFF2-40B4-BE49-F238E27FC236}">
                <a16:creationId xmlns:a16="http://schemas.microsoft.com/office/drawing/2014/main" id="{1BB5142D-6CF1-3B3D-D86E-BB0C986F9136}"/>
              </a:ext>
            </a:extLst>
          </p:cNvPr>
          <p:cNvGrpSpPr/>
          <p:nvPr/>
        </p:nvGrpSpPr>
        <p:grpSpPr>
          <a:xfrm>
            <a:off x="6504937" y="2362138"/>
            <a:ext cx="4531640" cy="2497307"/>
            <a:chOff x="6893938" y="2986630"/>
            <a:chExt cx="3982999" cy="2194961"/>
          </a:xfrm>
        </p:grpSpPr>
        <p:pic>
          <p:nvPicPr>
            <p:cNvPr id="31" name="Picture 30">
              <a:extLst>
                <a:ext uri="{FF2B5EF4-FFF2-40B4-BE49-F238E27FC236}">
                  <a16:creationId xmlns:a16="http://schemas.microsoft.com/office/drawing/2014/main" id="{8E757435-AAB9-AB46-2513-47113AD3068A}"/>
                </a:ext>
              </a:extLst>
            </p:cNvPr>
            <p:cNvPicPr>
              <a:picLocks noChangeAspect="1"/>
            </p:cNvPicPr>
            <p:nvPr/>
          </p:nvPicPr>
          <p:blipFill>
            <a:blip r:embed="rId6">
              <a:lum/>
              <a:alphaModFix/>
            </a:blip>
            <a:srcRect/>
            <a:stretch>
              <a:fillRect/>
            </a:stretch>
          </p:blipFill>
          <p:spPr>
            <a:xfrm>
              <a:off x="6893938" y="2986630"/>
              <a:ext cx="2392273" cy="1794035"/>
            </a:xfrm>
            <a:prstGeom prst="rect">
              <a:avLst/>
            </a:prstGeom>
            <a:noFill/>
            <a:ln>
              <a:noFill/>
            </a:ln>
          </p:spPr>
        </p:pic>
        <p:sp>
          <p:nvSpPr>
            <p:cNvPr id="19" name="TextBox 18">
              <a:extLst>
                <a:ext uri="{FF2B5EF4-FFF2-40B4-BE49-F238E27FC236}">
                  <a16:creationId xmlns:a16="http://schemas.microsoft.com/office/drawing/2014/main" id="{5AAEFBE2-4DCA-C92A-75AF-87C75399E4E3}"/>
                </a:ext>
              </a:extLst>
            </p:cNvPr>
            <p:cNvSpPr txBox="1"/>
            <p:nvPr/>
          </p:nvSpPr>
          <p:spPr>
            <a:xfrm>
              <a:off x="8084503" y="4789720"/>
              <a:ext cx="2792434" cy="391871"/>
            </a:xfrm>
            <a:prstGeom prst="rect">
              <a:avLst/>
            </a:prstGeom>
            <a:noFill/>
            <a:ln w="0">
              <a:noFill/>
            </a:ln>
          </p:spPr>
          <p:txBody>
            <a:bodyPr lIns="90000" tIns="45000" rIns="90000" bIns="45000">
              <a:noAutofit/>
            </a:bodyPr>
            <a:lstStyle/>
            <a:p>
              <a:pPr algn="ctr"/>
              <a:r>
                <a:rPr lang="en-US" sz="1600" b="1" strike="noStrike" spc="-1" dirty="0">
                  <a:latin typeface="Arial"/>
                </a:rPr>
                <a:t>Beam control at the IP</a:t>
              </a:r>
            </a:p>
          </p:txBody>
        </p:sp>
      </p:grpSp>
      <p:grpSp>
        <p:nvGrpSpPr>
          <p:cNvPr id="36" name="Group 35">
            <a:extLst>
              <a:ext uri="{FF2B5EF4-FFF2-40B4-BE49-F238E27FC236}">
                <a16:creationId xmlns:a16="http://schemas.microsoft.com/office/drawing/2014/main" id="{8D9A3722-0B10-CC1C-576B-F8557B262EF4}"/>
              </a:ext>
            </a:extLst>
          </p:cNvPr>
          <p:cNvGrpSpPr/>
          <p:nvPr/>
        </p:nvGrpSpPr>
        <p:grpSpPr>
          <a:xfrm>
            <a:off x="2762751" y="4716888"/>
            <a:ext cx="685800" cy="1127982"/>
            <a:chOff x="5506354" y="4790217"/>
            <a:chExt cx="685800" cy="1127982"/>
          </a:xfrm>
        </p:grpSpPr>
        <p:sp>
          <p:nvSpPr>
            <p:cNvPr id="37" name="Donut 36">
              <a:extLst>
                <a:ext uri="{FF2B5EF4-FFF2-40B4-BE49-F238E27FC236}">
                  <a16:creationId xmlns:a16="http://schemas.microsoft.com/office/drawing/2014/main" id="{305D7BE9-BC99-C7D9-B190-5BB921005E66}"/>
                </a:ext>
              </a:extLst>
            </p:cNvPr>
            <p:cNvSpPr/>
            <p:nvPr/>
          </p:nvSpPr>
          <p:spPr>
            <a:xfrm>
              <a:off x="5506354" y="5232399"/>
              <a:ext cx="685800" cy="685800"/>
            </a:xfrm>
            <a:prstGeom prst="donut">
              <a:avLst>
                <a:gd name="adj" fmla="val 6136"/>
              </a:avLst>
            </a:prstGeom>
            <a:noFill/>
            <a:ln w="10080">
              <a:solidFill>
                <a:srgbClr val="FF0000"/>
              </a:solidFill>
              <a:prstDash val="lgDash"/>
              <a:round/>
            </a:ln>
          </p:spPr>
          <p:style>
            <a:lnRef idx="0">
              <a:scrgbClr r="0" g="0" b="0"/>
            </a:lnRef>
            <a:fillRef idx="0">
              <a:scrgbClr r="0" g="0" b="0"/>
            </a:fillRef>
            <a:effectRef idx="0">
              <a:scrgbClr r="0" g="0" b="0"/>
            </a:effectRef>
            <a:fontRef idx="minor"/>
          </p:style>
          <p:txBody>
            <a:bodyPr/>
            <a:lstStyle/>
            <a:p>
              <a:endParaRPr lang="en-GB"/>
            </a:p>
          </p:txBody>
        </p:sp>
        <p:sp>
          <p:nvSpPr>
            <p:cNvPr id="38" name="Straight Connector 37">
              <a:extLst>
                <a:ext uri="{FF2B5EF4-FFF2-40B4-BE49-F238E27FC236}">
                  <a16:creationId xmlns:a16="http://schemas.microsoft.com/office/drawing/2014/main" id="{DB138AB8-B5FE-C011-350D-F5DDCC55659E}"/>
                </a:ext>
              </a:extLst>
            </p:cNvPr>
            <p:cNvSpPr/>
            <p:nvPr/>
          </p:nvSpPr>
          <p:spPr>
            <a:xfrm>
              <a:off x="5833822" y="4790217"/>
              <a:ext cx="0" cy="380453"/>
            </a:xfrm>
            <a:prstGeom prst="line">
              <a:avLst/>
            </a:prstGeom>
            <a:ln w="12600">
              <a:solidFill>
                <a:srgbClr val="FF0000"/>
              </a:solidFill>
              <a:prstDash val="lgDash"/>
              <a:round/>
            </a:ln>
          </p:spPr>
          <p:style>
            <a:lnRef idx="0">
              <a:scrgbClr r="0" g="0" b="0"/>
            </a:lnRef>
            <a:fillRef idx="0">
              <a:scrgbClr r="0" g="0" b="0"/>
            </a:fillRef>
            <a:effectRef idx="0">
              <a:scrgbClr r="0" g="0" b="0"/>
            </a:effectRef>
            <a:fontRef idx="minor"/>
          </p:style>
          <p:txBody>
            <a:bodyPr/>
            <a:lstStyle/>
            <a:p>
              <a:endParaRPr lang="en-GB"/>
            </a:p>
          </p:txBody>
        </p:sp>
      </p:grpSp>
      <p:grpSp>
        <p:nvGrpSpPr>
          <p:cNvPr id="40" name="Group 39">
            <a:extLst>
              <a:ext uri="{FF2B5EF4-FFF2-40B4-BE49-F238E27FC236}">
                <a16:creationId xmlns:a16="http://schemas.microsoft.com/office/drawing/2014/main" id="{BD8E9C71-D241-5669-1CCA-71E97D4FCFAF}"/>
              </a:ext>
            </a:extLst>
          </p:cNvPr>
          <p:cNvGrpSpPr/>
          <p:nvPr/>
        </p:nvGrpSpPr>
        <p:grpSpPr>
          <a:xfrm>
            <a:off x="3090220" y="4716888"/>
            <a:ext cx="5854482" cy="1150712"/>
            <a:chOff x="337672" y="4767487"/>
            <a:chExt cx="5854482" cy="1150712"/>
          </a:xfrm>
        </p:grpSpPr>
        <p:sp>
          <p:nvSpPr>
            <p:cNvPr id="41" name="Donut 40">
              <a:extLst>
                <a:ext uri="{FF2B5EF4-FFF2-40B4-BE49-F238E27FC236}">
                  <a16:creationId xmlns:a16="http://schemas.microsoft.com/office/drawing/2014/main" id="{C4544EDF-D552-AA09-7388-E7B026C56821}"/>
                </a:ext>
              </a:extLst>
            </p:cNvPr>
            <p:cNvSpPr/>
            <p:nvPr/>
          </p:nvSpPr>
          <p:spPr>
            <a:xfrm>
              <a:off x="5506354" y="5232399"/>
              <a:ext cx="685800" cy="685800"/>
            </a:xfrm>
            <a:prstGeom prst="donut">
              <a:avLst>
                <a:gd name="adj" fmla="val 6136"/>
              </a:avLst>
            </a:prstGeom>
            <a:noFill/>
            <a:ln w="10080">
              <a:solidFill>
                <a:srgbClr val="FF0000"/>
              </a:solidFill>
              <a:prstDash val="lgDash"/>
              <a:round/>
            </a:ln>
          </p:spPr>
          <p:style>
            <a:lnRef idx="0">
              <a:scrgbClr r="0" g="0" b="0"/>
            </a:lnRef>
            <a:fillRef idx="0">
              <a:scrgbClr r="0" g="0" b="0"/>
            </a:fillRef>
            <a:effectRef idx="0">
              <a:scrgbClr r="0" g="0" b="0"/>
            </a:effectRef>
            <a:fontRef idx="minor"/>
          </p:style>
          <p:txBody>
            <a:bodyPr/>
            <a:lstStyle/>
            <a:p>
              <a:endParaRPr lang="en-GB"/>
            </a:p>
          </p:txBody>
        </p:sp>
        <p:sp>
          <p:nvSpPr>
            <p:cNvPr id="42" name="Straight Connector 41">
              <a:extLst>
                <a:ext uri="{FF2B5EF4-FFF2-40B4-BE49-F238E27FC236}">
                  <a16:creationId xmlns:a16="http://schemas.microsoft.com/office/drawing/2014/main" id="{3A8ABD5E-6A00-0600-8B98-A82714B97D81}"/>
                </a:ext>
              </a:extLst>
            </p:cNvPr>
            <p:cNvSpPr/>
            <p:nvPr/>
          </p:nvSpPr>
          <p:spPr>
            <a:xfrm>
              <a:off x="337672" y="4767487"/>
              <a:ext cx="5168682" cy="613045"/>
            </a:xfrm>
            <a:prstGeom prst="line">
              <a:avLst/>
            </a:prstGeom>
            <a:ln w="12600">
              <a:solidFill>
                <a:srgbClr val="FF0000"/>
              </a:solidFill>
              <a:prstDash val="lgDash"/>
              <a:round/>
            </a:ln>
          </p:spPr>
          <p:style>
            <a:lnRef idx="0">
              <a:scrgbClr r="0" g="0" b="0"/>
            </a:lnRef>
            <a:fillRef idx="0">
              <a:scrgbClr r="0" g="0" b="0"/>
            </a:fillRef>
            <a:effectRef idx="0">
              <a:scrgbClr r="0" g="0" b="0"/>
            </a:effectRef>
            <a:fontRef idx="minor"/>
          </p:style>
          <p:txBody>
            <a:bodyPr/>
            <a:lstStyle/>
            <a:p>
              <a:endParaRPr lang="en-GB"/>
            </a:p>
          </p:txBody>
        </p:sp>
      </p:grpSp>
      <p:pic>
        <p:nvPicPr>
          <p:cNvPr id="45" name="Picture 44">
            <a:extLst>
              <a:ext uri="{FF2B5EF4-FFF2-40B4-BE49-F238E27FC236}">
                <a16:creationId xmlns:a16="http://schemas.microsoft.com/office/drawing/2014/main" id="{3D0EB91D-2650-8BD9-3CE5-205B84672A9D}"/>
              </a:ext>
            </a:extLst>
          </p:cNvPr>
          <p:cNvPicPr>
            <a:picLocks noChangeAspect="1"/>
          </p:cNvPicPr>
          <p:nvPr/>
        </p:nvPicPr>
        <p:blipFill>
          <a:blip r:embed="rId7">
            <a:lum/>
            <a:alphaModFix/>
          </a:blip>
          <a:srcRect/>
          <a:stretch>
            <a:fillRect/>
          </a:stretch>
        </p:blipFill>
        <p:spPr>
          <a:xfrm>
            <a:off x="12469813" y="4413596"/>
            <a:ext cx="2721798" cy="2040866"/>
          </a:xfrm>
          <a:prstGeom prst="rect">
            <a:avLst/>
          </a:prstGeom>
          <a:noFill/>
          <a:ln>
            <a:noFill/>
          </a:ln>
        </p:spPr>
      </p:pic>
      <p:pic>
        <p:nvPicPr>
          <p:cNvPr id="47" name="Picture 46" descr="A graph of a rectangular object&#10;&#10;AI-generated content may be incorrect.">
            <a:extLst>
              <a:ext uri="{FF2B5EF4-FFF2-40B4-BE49-F238E27FC236}">
                <a16:creationId xmlns:a16="http://schemas.microsoft.com/office/drawing/2014/main" id="{1C836316-C195-29D4-375D-FD6DD9D120E3}"/>
              </a:ext>
            </a:extLst>
          </p:cNvPr>
          <p:cNvPicPr>
            <a:picLocks noChangeAspect="1"/>
          </p:cNvPicPr>
          <p:nvPr/>
        </p:nvPicPr>
        <p:blipFill>
          <a:blip r:embed="rId8"/>
          <a:stretch>
            <a:fillRect/>
          </a:stretch>
        </p:blipFill>
        <p:spPr>
          <a:xfrm>
            <a:off x="9226785" y="2263014"/>
            <a:ext cx="2853705" cy="2140279"/>
          </a:xfrm>
          <a:prstGeom prst="rect">
            <a:avLst/>
          </a:prstGeom>
        </p:spPr>
      </p:pic>
    </p:spTree>
    <p:extLst>
      <p:ext uri="{BB962C8B-B14F-4D97-AF65-F5344CB8AC3E}">
        <p14:creationId xmlns:p14="http://schemas.microsoft.com/office/powerpoint/2010/main" val="1948049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73465-D3CF-A198-CF14-06C7CA01C69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418DA3-705A-98FD-8689-FD32A5C026FD}"/>
              </a:ext>
            </a:extLst>
          </p:cNvPr>
          <p:cNvSpPr>
            <a:spLocks noGrp="1"/>
          </p:cNvSpPr>
          <p:nvPr>
            <p:ph idx="1"/>
          </p:nvPr>
        </p:nvSpPr>
        <p:spPr/>
        <p:txBody>
          <a:bodyPr>
            <a:normAutofit/>
          </a:bodyPr>
          <a:lstStyle/>
          <a:p>
            <a:pPr marL="342900" indent="-342900">
              <a:buFont typeface="Arial" panose="020B0604020202020204" pitchFamily="34" charset="0"/>
              <a:buChar char="•"/>
            </a:pPr>
            <a:r>
              <a:rPr lang="en-US" dirty="0" err="1"/>
              <a:t>Parkhomchuk</a:t>
            </a:r>
            <a:r>
              <a:rPr lang="en-US" dirty="0"/>
              <a:t> e-cooling model integrated and validated in Xsuite</a:t>
            </a:r>
          </a:p>
          <a:p>
            <a:pPr marL="666900" lvl="1" indent="-342900">
              <a:buFont typeface="Arial" panose="020B0604020202020204" pitchFamily="34" charset="0"/>
              <a:buChar char="•"/>
            </a:pPr>
            <a:r>
              <a:rPr lang="en-US" dirty="0"/>
              <a:t>Measurements in ELENA and LEIR consistent with simulations</a:t>
            </a:r>
          </a:p>
          <a:p>
            <a:pPr marL="666900" lvl="1" indent="-342900">
              <a:buFont typeface="Arial" panose="020B0604020202020204" pitchFamily="34" charset="0"/>
              <a:buChar char="•"/>
            </a:pPr>
            <a:r>
              <a:rPr lang="en-US" dirty="0"/>
              <a:t>e</a:t>
            </a:r>
            <a:r>
              <a:rPr lang="en-US" baseline="30000" dirty="0"/>
              <a:t>-</a:t>
            </a:r>
            <a:r>
              <a:rPr lang="en-US" dirty="0"/>
              <a:t> space-charge effects essential to capture the correct </a:t>
            </a:r>
            <a:r>
              <a:rPr lang="en-US" dirty="0" err="1"/>
              <a:t>behaviour</a:t>
            </a:r>
            <a:endParaRPr lang="en-US" dirty="0"/>
          </a:p>
          <a:p>
            <a:pPr marL="342900" indent="-342900">
              <a:buFont typeface="Arial" panose="020B0604020202020204" pitchFamily="34" charset="0"/>
              <a:buChar char="•"/>
            </a:pPr>
            <a:r>
              <a:rPr lang="en-US" dirty="0"/>
              <a:t>Laser-cooling capabilities advancing in Xsuite</a:t>
            </a:r>
          </a:p>
          <a:p>
            <a:pPr marL="666900" lvl="1" indent="-342900">
              <a:buFont typeface="Arial" panose="020B0604020202020204" pitchFamily="34" charset="0"/>
              <a:buChar char="•"/>
            </a:pPr>
            <a:r>
              <a:rPr lang="en-US" dirty="0"/>
              <a:t>CW and pulsed laser-cooling modules nearing completion</a:t>
            </a:r>
          </a:p>
          <a:p>
            <a:pPr marL="990900" lvl="2" indent="-342900"/>
            <a:r>
              <a:rPr lang="en-US" sz="1800" dirty="0"/>
              <a:t>Merge request for next Xsuite release in progress</a:t>
            </a:r>
          </a:p>
          <a:p>
            <a:pPr marL="666900" lvl="1" indent="-342900">
              <a:buFont typeface="Arial" panose="020B0604020202020204" pitchFamily="34" charset="0"/>
              <a:buChar char="•"/>
            </a:pPr>
            <a:r>
              <a:rPr lang="en-US" dirty="0"/>
              <a:t>Chirped-laser option under development (lower priority, as not useful for </a:t>
            </a:r>
            <a:r>
              <a:rPr lang="en-US" dirty="0" err="1"/>
              <a:t>PoP</a:t>
            </a:r>
            <a:r>
              <a:rPr lang="en-US" dirty="0"/>
              <a:t>)</a:t>
            </a:r>
          </a:p>
          <a:p>
            <a:pPr marL="342900" indent="-342900">
              <a:buFont typeface="Arial" panose="020B0604020202020204" pitchFamily="34" charset="0"/>
              <a:buChar char="•"/>
            </a:pPr>
            <a:r>
              <a:rPr lang="en-US" b="1" dirty="0"/>
              <a:t>Provided first SPS </a:t>
            </a:r>
            <a:r>
              <a:rPr lang="en-US" b="1" dirty="0" err="1"/>
              <a:t>PoP</a:t>
            </a:r>
            <a:r>
              <a:rPr lang="en-US" b="1" dirty="0"/>
              <a:t> Performance Estimates</a:t>
            </a:r>
            <a:endParaRPr lang="en-US" dirty="0"/>
          </a:p>
          <a:p>
            <a:pPr marL="666900" lvl="1" indent="-342900">
              <a:buFont typeface="Arial" panose="020B0604020202020204" pitchFamily="34" charset="0"/>
              <a:buChar char="•"/>
            </a:pPr>
            <a:r>
              <a:rPr lang="en-US" dirty="0"/>
              <a:t>Cooling vs heating interplay now accessible within a single, well-supported simulation framework</a:t>
            </a:r>
          </a:p>
          <a:p>
            <a:pPr marL="342900" indent="-342900">
              <a:spcBef>
                <a:spcPts val="2200"/>
              </a:spcBef>
              <a:buFont typeface="Arial" panose="020B0604020202020204" pitchFamily="34" charset="0"/>
              <a:buChar char="•"/>
            </a:pPr>
            <a:r>
              <a:rPr lang="en-US" dirty="0"/>
              <a:t>SPS Proof-of-Principle and new AD e-cooler provide key validation opportunities</a:t>
            </a:r>
          </a:p>
          <a:p>
            <a:pPr marL="666900" lvl="1" indent="-342900" algn="ctr">
              <a:buFont typeface="Symbol" pitchFamily="2" charset="2"/>
              <a:buChar char="Þ"/>
            </a:pPr>
            <a:r>
              <a:rPr lang="en-US" b="1" dirty="0">
                <a:solidFill>
                  <a:srgbClr val="107236"/>
                </a:solidFill>
              </a:rPr>
              <a:t>“Cool” times ahead of us after CERN Long Shutdown 3</a:t>
            </a:r>
          </a:p>
          <a:p>
            <a:pPr lvl="1" indent="0" algn="ctr">
              <a:spcBef>
                <a:spcPts val="1700"/>
              </a:spcBef>
              <a:buNone/>
            </a:pPr>
            <a:r>
              <a:rPr lang="en-US" sz="2000" b="1" dirty="0">
                <a:solidFill>
                  <a:schemeClr val="tx1"/>
                </a:solidFill>
              </a:rPr>
              <a:t>Thanks for your attention and comments !</a:t>
            </a:r>
          </a:p>
        </p:txBody>
      </p:sp>
      <p:sp>
        <p:nvSpPr>
          <p:cNvPr id="3" name="Title 2">
            <a:extLst>
              <a:ext uri="{FF2B5EF4-FFF2-40B4-BE49-F238E27FC236}">
                <a16:creationId xmlns:a16="http://schemas.microsoft.com/office/drawing/2014/main" id="{D311CA82-D888-6B1D-E8D6-1E91490EB8EF}"/>
              </a:ext>
            </a:extLst>
          </p:cNvPr>
          <p:cNvSpPr>
            <a:spLocks noGrp="1"/>
          </p:cNvSpPr>
          <p:nvPr>
            <p:ph type="title"/>
          </p:nvPr>
        </p:nvSpPr>
        <p:spPr/>
        <p:txBody>
          <a:bodyPr/>
          <a:lstStyle/>
          <a:p>
            <a:r>
              <a:rPr lang="en-GB" dirty="0"/>
              <a:t>Summary and Outlook</a:t>
            </a:r>
          </a:p>
        </p:txBody>
      </p:sp>
      <p:sp>
        <p:nvSpPr>
          <p:cNvPr id="4" name="Date Placeholder 3">
            <a:extLst>
              <a:ext uri="{FF2B5EF4-FFF2-40B4-BE49-F238E27FC236}">
                <a16:creationId xmlns:a16="http://schemas.microsoft.com/office/drawing/2014/main" id="{7F0AFB7E-C485-9359-EEC8-8483794064CB}"/>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FA4A7203-2EFF-19C9-2507-A9C00098864E}"/>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CDC3521E-8884-0EEA-A184-208DAB821B2B}"/>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426118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ED3D3E0-1569-AFDB-AC94-A0A4A7517957}"/>
              </a:ext>
            </a:extLst>
          </p:cNvPr>
          <p:cNvSpPr>
            <a:spLocks noGrp="1"/>
          </p:cNvSpPr>
          <p:nvPr>
            <p:ph type="title"/>
          </p:nvPr>
        </p:nvSpPr>
        <p:spPr>
          <a:xfrm>
            <a:off x="407988" y="2896129"/>
            <a:ext cx="11376025" cy="1065742"/>
          </a:xfrm>
        </p:spPr>
        <p:txBody>
          <a:bodyPr/>
          <a:lstStyle/>
          <a:p>
            <a:r>
              <a:rPr lang="en-GB" dirty="0"/>
              <a:t>APPENDIX</a:t>
            </a:r>
          </a:p>
        </p:txBody>
      </p:sp>
      <p:sp>
        <p:nvSpPr>
          <p:cNvPr id="4" name="Date Placeholder 3">
            <a:extLst>
              <a:ext uri="{FF2B5EF4-FFF2-40B4-BE49-F238E27FC236}">
                <a16:creationId xmlns:a16="http://schemas.microsoft.com/office/drawing/2014/main" id="{2895F2B2-516C-61AC-169C-99224594B574}"/>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F659FFA9-86DC-A7A5-9797-A2D75162B529}"/>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AE57A95B-8FE3-E63A-8D9A-919A41B73E72}"/>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3626108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el 24"/>
          <p:cNvSpPr>
            <a:spLocks noGrp="1"/>
          </p:cNvSpPr>
          <p:nvPr>
            <p:ph type="title"/>
          </p:nvPr>
        </p:nvSpPr>
        <p:spPr/>
        <p:txBody>
          <a:bodyPr/>
          <a:lstStyle/>
          <a:p>
            <a:pPr>
              <a:lnSpc>
                <a:spcPct val="100000"/>
              </a:lnSpc>
              <a:defRPr/>
            </a:pPr>
            <a:r>
              <a:rPr lang="en-GB" dirty="0"/>
              <a:t>Electron Coolers at CERN</a:t>
            </a:r>
          </a:p>
        </p:txBody>
      </p:sp>
      <p:sp>
        <p:nvSpPr>
          <p:cNvPr id="5" name="Datumsplatzhalter 4"/>
          <p:cNvSpPr>
            <a:spLocks noGrp="1"/>
          </p:cNvSpPr>
          <p:nvPr>
            <p:ph type="dt" sz="half" idx="10"/>
          </p:nvPr>
        </p:nvSpPr>
        <p:spPr/>
        <p:txBody>
          <a:bodyPr/>
          <a:lstStyle/>
          <a:p>
            <a:r>
              <a:rPr lang="en-US"/>
              <a:t>28/10/2025</a:t>
            </a:r>
            <a:endParaRPr lang="de-DE"/>
          </a:p>
        </p:txBody>
      </p:sp>
      <p:sp>
        <p:nvSpPr>
          <p:cNvPr id="6" name="Fußzeilenplatzhalter 5"/>
          <p:cNvSpPr>
            <a:spLocks noGrp="1"/>
          </p:cNvSpPr>
          <p:nvPr>
            <p:ph type="ftr" sz="quarter" idx="11"/>
          </p:nvPr>
        </p:nvSpPr>
        <p:spPr/>
        <p:txBody>
          <a:bodyPr/>
          <a:lstStyle/>
          <a:p>
            <a:r>
              <a:rPr lang="de-DE"/>
              <a:t>COOL’25, Stony Brook, New York (USA)</a:t>
            </a:r>
            <a:endParaRPr lang="de-DE" dirty="0"/>
          </a:p>
        </p:txBody>
      </p:sp>
      <p:sp>
        <p:nvSpPr>
          <p:cNvPr id="7" name="Foliennummernplatzhalter 6"/>
          <p:cNvSpPr>
            <a:spLocks noGrp="1"/>
          </p:cNvSpPr>
          <p:nvPr>
            <p:ph type="sldNum" sz="quarter" idx="12"/>
          </p:nvPr>
        </p:nvSpPr>
        <p:spPr/>
        <p:txBody>
          <a:bodyPr/>
          <a:lstStyle/>
          <a:p>
            <a:fld id="{7EB9AEA1-3281-46F0-9EDB-48FF2E5FF267}" type="slidenum">
              <a:rPr lang="de-DE" smtClean="0"/>
              <a:t>27</a:t>
            </a:fld>
            <a:endParaRPr lang="de-DE"/>
          </a:p>
        </p:txBody>
      </p:sp>
      <p:sp>
        <p:nvSpPr>
          <p:cNvPr id="4" name="Rechteck 3"/>
          <p:cNvSpPr/>
          <p:nvPr/>
        </p:nvSpPr>
        <p:spPr>
          <a:xfrm>
            <a:off x="382936" y="4296166"/>
            <a:ext cx="3879440" cy="1725654"/>
          </a:xfrm>
          <a:prstGeom prst="rect">
            <a:avLst/>
          </a:prstGeom>
        </p:spPr>
        <p:txBody>
          <a:bodyPr lIns="36000" tIns="0" rIns="0" bIns="0"/>
          <a:lstStyle/>
          <a:p>
            <a:pPr>
              <a:spcBef>
                <a:spcPct val="20000"/>
              </a:spcBef>
            </a:pPr>
            <a:r>
              <a:rPr lang="en-US" sz="1400" dirty="0">
                <a:solidFill>
                  <a:schemeClr val="tx2"/>
                </a:solidFill>
                <a:latin typeface="Arial" pitchFamily="34" charset="0"/>
                <a:cs typeface="Arial" pitchFamily="34" charset="0"/>
              </a:rPr>
              <a:t>LEIR e-cooler was </a:t>
            </a:r>
            <a:r>
              <a:rPr lang="en-US" sz="1400" b="1" dirty="0">
                <a:solidFill>
                  <a:schemeClr val="tx2"/>
                </a:solidFill>
                <a:latin typeface="Arial" pitchFamily="34" charset="0"/>
                <a:cs typeface="Arial" pitchFamily="34" charset="0"/>
              </a:rPr>
              <a:t>designed specifically </a:t>
            </a:r>
            <a:r>
              <a:rPr lang="en-US" sz="1400" dirty="0">
                <a:solidFill>
                  <a:schemeClr val="tx2"/>
                </a:solidFill>
                <a:latin typeface="Arial" pitchFamily="34" charset="0"/>
                <a:cs typeface="Arial" pitchFamily="34" charset="0"/>
              </a:rPr>
              <a:t>for the </a:t>
            </a:r>
            <a:r>
              <a:rPr lang="en-US" sz="1400" b="1" dirty="0">
                <a:solidFill>
                  <a:schemeClr val="tx2"/>
                </a:solidFill>
                <a:latin typeface="Arial" pitchFamily="34" charset="0"/>
                <a:cs typeface="Arial" pitchFamily="34" charset="0"/>
              </a:rPr>
              <a:t>LHC ion chain </a:t>
            </a:r>
            <a:r>
              <a:rPr lang="en-US" sz="1400" dirty="0">
                <a:solidFill>
                  <a:schemeClr val="tx2"/>
                </a:solidFill>
                <a:latin typeface="Arial" pitchFamily="34" charset="0"/>
                <a:cs typeface="Arial" pitchFamily="34" charset="0"/>
              </a:rPr>
              <a:t>and uses the </a:t>
            </a:r>
            <a:r>
              <a:rPr lang="en-US" sz="1400" b="1" dirty="0">
                <a:solidFill>
                  <a:schemeClr val="tx2"/>
                </a:solidFill>
                <a:latin typeface="Arial" pitchFamily="34" charset="0"/>
                <a:cs typeface="Arial" pitchFamily="34" charset="0"/>
              </a:rPr>
              <a:t>most advanced technologies </a:t>
            </a:r>
            <a:r>
              <a:rPr lang="en-US" sz="1400" dirty="0">
                <a:solidFill>
                  <a:schemeClr val="tx2"/>
                </a:solidFill>
                <a:latin typeface="Arial" pitchFamily="34" charset="0"/>
                <a:cs typeface="Arial" pitchFamily="34" charset="0"/>
              </a:rPr>
              <a:t>at that time (~2004):</a:t>
            </a:r>
          </a:p>
          <a:p>
            <a:pPr marL="285750" indent="-285750">
              <a:spcBef>
                <a:spcPct val="20000"/>
              </a:spcBef>
              <a:buFont typeface="Arial" panose="020B0604020202020204" pitchFamily="34" charset="0"/>
              <a:buChar char="•"/>
            </a:pPr>
            <a:r>
              <a:rPr lang="en-US" sz="1400" b="1" dirty="0">
                <a:solidFill>
                  <a:schemeClr val="tx2"/>
                </a:solidFill>
                <a:latin typeface="Arial" pitchFamily="34" charset="0"/>
                <a:cs typeface="Arial" pitchFamily="34" charset="0"/>
              </a:rPr>
              <a:t>Variable density electron gun</a:t>
            </a:r>
          </a:p>
          <a:p>
            <a:pPr marL="285750" indent="-285750">
              <a:spcBef>
                <a:spcPct val="20000"/>
              </a:spcBef>
              <a:buFont typeface="Arial" panose="020B0604020202020204" pitchFamily="34" charset="0"/>
              <a:buChar char="•"/>
            </a:pPr>
            <a:r>
              <a:rPr lang="en-US" sz="1400" b="1" dirty="0">
                <a:solidFill>
                  <a:schemeClr val="tx2"/>
                </a:solidFill>
                <a:latin typeface="Arial" pitchFamily="34" charset="0"/>
                <a:cs typeface="Arial" pitchFamily="34" charset="0"/>
              </a:rPr>
              <a:t>Beam expansion</a:t>
            </a:r>
          </a:p>
          <a:p>
            <a:pPr marL="285750" indent="-285750">
              <a:spcBef>
                <a:spcPct val="20000"/>
              </a:spcBef>
              <a:buFont typeface="Arial" panose="020B0604020202020204" pitchFamily="34" charset="0"/>
              <a:buChar char="•"/>
            </a:pPr>
            <a:r>
              <a:rPr lang="en-US" sz="1400" b="1" dirty="0">
                <a:solidFill>
                  <a:schemeClr val="tx2"/>
                </a:solidFill>
                <a:latin typeface="Arial" pitchFamily="34" charset="0"/>
                <a:cs typeface="Arial" pitchFamily="34" charset="0"/>
              </a:rPr>
              <a:t>Pancake structure of magnets</a:t>
            </a:r>
          </a:p>
          <a:p>
            <a:pPr marL="285750" indent="-285750">
              <a:spcBef>
                <a:spcPct val="20000"/>
              </a:spcBef>
              <a:buFont typeface="Arial" panose="020B0604020202020204" pitchFamily="34" charset="0"/>
              <a:buChar char="•"/>
            </a:pPr>
            <a:r>
              <a:rPr lang="en-US" sz="1400" b="1" dirty="0">
                <a:solidFill>
                  <a:schemeClr val="tx2"/>
                </a:solidFill>
                <a:latin typeface="Arial" pitchFamily="34" charset="0"/>
                <a:cs typeface="Arial" pitchFamily="34" charset="0"/>
              </a:rPr>
              <a:t>Electrostatic bend </a:t>
            </a:r>
            <a:r>
              <a:rPr lang="en-US" sz="1400" dirty="0">
                <a:solidFill>
                  <a:schemeClr val="tx2"/>
                </a:solidFill>
                <a:latin typeface="Arial" pitchFamily="34" charset="0"/>
                <a:cs typeface="Arial" pitchFamily="34" charset="0"/>
              </a:rPr>
              <a:t>for improved vacuum</a:t>
            </a:r>
            <a:endParaRPr lang="en-US" sz="1400" b="1" dirty="0">
              <a:solidFill>
                <a:schemeClr val="tx2"/>
              </a:solidFill>
              <a:latin typeface="Arial" pitchFamily="34" charset="0"/>
              <a:cs typeface="Arial" pitchFamily="34" charset="0"/>
            </a:endParaRPr>
          </a:p>
        </p:txBody>
      </p:sp>
      <p:sp>
        <p:nvSpPr>
          <p:cNvPr id="8" name="Rechteck 7"/>
          <p:cNvSpPr/>
          <p:nvPr/>
        </p:nvSpPr>
        <p:spPr>
          <a:xfrm>
            <a:off x="4725105" y="4296166"/>
            <a:ext cx="4317644" cy="1725654"/>
          </a:xfrm>
          <a:prstGeom prst="rect">
            <a:avLst/>
          </a:prstGeom>
        </p:spPr>
        <p:txBody>
          <a:bodyPr lIns="36000" tIns="0" rIns="0" bIns="0"/>
          <a:lstStyle/>
          <a:p>
            <a:pPr>
              <a:spcBef>
                <a:spcPct val="20000"/>
              </a:spcBef>
            </a:pPr>
            <a:r>
              <a:rPr lang="en-US" sz="1400" b="1" dirty="0">
                <a:solidFill>
                  <a:srgbClr val="515151"/>
                </a:solidFill>
                <a:latin typeface="Arial" pitchFamily="34" charset="0"/>
                <a:cs typeface="Arial" pitchFamily="34" charset="0"/>
              </a:rPr>
              <a:t>First used </a:t>
            </a:r>
            <a:r>
              <a:rPr lang="en-US" sz="1400" dirty="0">
                <a:solidFill>
                  <a:srgbClr val="515151"/>
                </a:solidFill>
                <a:latin typeface="Arial" pitchFamily="34" charset="0"/>
                <a:cs typeface="Arial" pitchFamily="34" charset="0"/>
              </a:rPr>
              <a:t>in the Initial Cooling Experiment (</a:t>
            </a:r>
            <a:r>
              <a:rPr lang="en-US" sz="1400" b="1" dirty="0">
                <a:solidFill>
                  <a:srgbClr val="515151"/>
                </a:solidFill>
                <a:latin typeface="Arial" pitchFamily="34" charset="0"/>
                <a:cs typeface="Arial" pitchFamily="34" charset="0"/>
              </a:rPr>
              <a:t>ICE</a:t>
            </a:r>
            <a:r>
              <a:rPr lang="en-US" sz="1400" dirty="0">
                <a:solidFill>
                  <a:srgbClr val="515151"/>
                </a:solidFill>
                <a:latin typeface="Arial" pitchFamily="34" charset="0"/>
                <a:cs typeface="Arial" pitchFamily="34" charset="0"/>
              </a:rPr>
              <a:t>) in 1977-80, then used in </a:t>
            </a:r>
            <a:r>
              <a:rPr lang="en-US" sz="1400" b="1" dirty="0">
                <a:solidFill>
                  <a:srgbClr val="515151"/>
                </a:solidFill>
                <a:latin typeface="Arial" pitchFamily="34" charset="0"/>
                <a:cs typeface="Arial" pitchFamily="34" charset="0"/>
              </a:rPr>
              <a:t>LEAR</a:t>
            </a:r>
            <a:r>
              <a:rPr lang="en-US" sz="1400" dirty="0">
                <a:solidFill>
                  <a:srgbClr val="515151"/>
                </a:solidFill>
                <a:latin typeface="Arial" pitchFamily="34" charset="0"/>
                <a:cs typeface="Arial" pitchFamily="34" charset="0"/>
              </a:rPr>
              <a:t> (1982-97).</a:t>
            </a:r>
          </a:p>
          <a:p>
            <a:pPr>
              <a:spcBef>
                <a:spcPct val="20000"/>
              </a:spcBef>
            </a:pPr>
            <a:r>
              <a:rPr lang="en-US" sz="1400" dirty="0">
                <a:solidFill>
                  <a:srgbClr val="515151"/>
                </a:solidFill>
                <a:latin typeface="Arial" pitchFamily="34" charset="0"/>
                <a:cs typeface="Arial" pitchFamily="34" charset="0"/>
              </a:rPr>
              <a:t>Finally moved to the </a:t>
            </a:r>
            <a:r>
              <a:rPr lang="en-US" sz="1400" b="1" dirty="0">
                <a:solidFill>
                  <a:srgbClr val="515151"/>
                </a:solidFill>
                <a:latin typeface="Arial" pitchFamily="34" charset="0"/>
                <a:cs typeface="Arial" pitchFamily="34" charset="0"/>
              </a:rPr>
              <a:t>AD</a:t>
            </a:r>
            <a:r>
              <a:rPr lang="en-US" sz="1400" dirty="0">
                <a:solidFill>
                  <a:srgbClr val="515151"/>
                </a:solidFill>
                <a:latin typeface="Arial" pitchFamily="34" charset="0"/>
                <a:cs typeface="Arial" pitchFamily="34" charset="0"/>
              </a:rPr>
              <a:t> (since 1999).</a:t>
            </a:r>
          </a:p>
          <a:p>
            <a:pPr>
              <a:spcBef>
                <a:spcPct val="20000"/>
              </a:spcBef>
            </a:pPr>
            <a:r>
              <a:rPr lang="en-US" sz="1400" dirty="0">
                <a:solidFill>
                  <a:srgbClr val="515151"/>
                </a:solidFill>
                <a:latin typeface="Arial" pitchFamily="34" charset="0"/>
                <a:cs typeface="Arial" pitchFamily="34" charset="0"/>
              </a:rPr>
              <a:t>It </a:t>
            </a:r>
            <a:r>
              <a:rPr lang="en-US" sz="1400" b="1" dirty="0">
                <a:solidFill>
                  <a:srgbClr val="515151"/>
                </a:solidFill>
                <a:latin typeface="Arial" pitchFamily="34" charset="0"/>
                <a:cs typeface="Arial" pitchFamily="34" charset="0"/>
              </a:rPr>
              <a:t>will “retire” soon </a:t>
            </a:r>
            <a:r>
              <a:rPr lang="en-US" sz="1400" dirty="0">
                <a:solidFill>
                  <a:srgbClr val="515151"/>
                </a:solidFill>
                <a:latin typeface="Arial" pitchFamily="34" charset="0"/>
                <a:cs typeface="Arial" pitchFamily="34" charset="0"/>
              </a:rPr>
              <a:t>with the advent of a </a:t>
            </a:r>
            <a:r>
              <a:rPr lang="en-US" sz="1400" b="1" dirty="0">
                <a:solidFill>
                  <a:srgbClr val="515151"/>
                </a:solidFill>
                <a:latin typeface="Arial" pitchFamily="34" charset="0"/>
                <a:cs typeface="Arial" pitchFamily="34" charset="0"/>
              </a:rPr>
              <a:t>new electron cooler specifically designed for AD.</a:t>
            </a:r>
          </a:p>
          <a:p>
            <a:pPr marL="285750" indent="-285750">
              <a:spcBef>
                <a:spcPct val="20000"/>
              </a:spcBef>
              <a:buFont typeface="Arial" panose="020B0604020202020204" pitchFamily="34" charset="0"/>
              <a:buChar char="•"/>
            </a:pPr>
            <a:r>
              <a:rPr lang="en-US" sz="1400" b="1" dirty="0">
                <a:solidFill>
                  <a:srgbClr val="515151"/>
                </a:solidFill>
                <a:latin typeface="Arial" pitchFamily="34" charset="0"/>
                <a:cs typeface="Arial" pitchFamily="34" charset="0"/>
              </a:rPr>
              <a:t>See </a:t>
            </a:r>
            <a:r>
              <a:rPr lang="en-US" sz="1400" b="1" dirty="0">
                <a:solidFill>
                  <a:srgbClr val="515151"/>
                </a:solidFill>
                <a:latin typeface="Arial" pitchFamily="34" charset="0"/>
                <a:cs typeface="Arial" pitchFamily="34" charset="0"/>
                <a:hlinkClick r:id="rId3"/>
              </a:rPr>
              <a:t>Gunn’s contribution</a:t>
            </a:r>
            <a:endParaRPr lang="en-US" sz="1400" b="1" dirty="0">
              <a:solidFill>
                <a:srgbClr val="515151"/>
              </a:solidFill>
              <a:latin typeface="Arial" pitchFamily="34" charset="0"/>
              <a:cs typeface="Arial" pitchFamily="34" charset="0"/>
            </a:endParaRPr>
          </a:p>
        </p:txBody>
      </p:sp>
      <p:sp>
        <p:nvSpPr>
          <p:cNvPr id="2" name="Content Placeholder 1">
            <a:extLst>
              <a:ext uri="{FF2B5EF4-FFF2-40B4-BE49-F238E27FC236}">
                <a16:creationId xmlns:a16="http://schemas.microsoft.com/office/drawing/2014/main" id="{5D960E0A-051D-D04D-A238-408C4023035F}"/>
              </a:ext>
            </a:extLst>
          </p:cNvPr>
          <p:cNvSpPr>
            <a:spLocks noGrp="1"/>
          </p:cNvSpPr>
          <p:nvPr>
            <p:ph idx="1"/>
          </p:nvPr>
        </p:nvSpPr>
        <p:spPr>
          <a:xfrm>
            <a:off x="407989" y="1100125"/>
            <a:ext cx="11376024" cy="759805"/>
          </a:xfrm>
        </p:spPr>
        <p:txBody>
          <a:bodyPr/>
          <a:lstStyle/>
          <a:p>
            <a:r>
              <a:rPr lang="en-GB" dirty="0"/>
              <a:t>Currently we have three electron coolers in operation at CERN (30 keV – 55 eV):</a:t>
            </a:r>
          </a:p>
        </p:txBody>
      </p:sp>
      <p:grpSp>
        <p:nvGrpSpPr>
          <p:cNvPr id="11" name="Group 10">
            <a:extLst>
              <a:ext uri="{FF2B5EF4-FFF2-40B4-BE49-F238E27FC236}">
                <a16:creationId xmlns:a16="http://schemas.microsoft.com/office/drawing/2014/main" id="{9B2D1A0F-B1BD-4F40-90DB-4BEE4F217426}"/>
              </a:ext>
            </a:extLst>
          </p:cNvPr>
          <p:cNvGrpSpPr/>
          <p:nvPr/>
        </p:nvGrpSpPr>
        <p:grpSpPr>
          <a:xfrm>
            <a:off x="272365" y="1652549"/>
            <a:ext cx="4183756" cy="2562214"/>
            <a:chOff x="297417" y="1848649"/>
            <a:chExt cx="4183756" cy="2562214"/>
          </a:xfrm>
        </p:grpSpPr>
        <p:pic>
          <p:nvPicPr>
            <p:cNvPr id="14" name="Picture 13">
              <a:extLst>
                <a:ext uri="{FF2B5EF4-FFF2-40B4-BE49-F238E27FC236}">
                  <a16:creationId xmlns:a16="http://schemas.microsoft.com/office/drawing/2014/main" id="{34DF22C0-22E8-724F-B02B-91F182209D7C}"/>
                </a:ext>
              </a:extLst>
            </p:cNvPr>
            <p:cNvPicPr>
              <a:picLocks noChangeAspect="1"/>
            </p:cNvPicPr>
            <p:nvPr/>
          </p:nvPicPr>
          <p:blipFill rotWithShape="1">
            <a:blip r:embed="rId4"/>
            <a:srcRect b="7890"/>
            <a:stretch/>
          </p:blipFill>
          <p:spPr>
            <a:xfrm>
              <a:off x="297417" y="1848649"/>
              <a:ext cx="4183756" cy="2562214"/>
            </a:xfrm>
            <a:prstGeom prst="rect">
              <a:avLst/>
            </a:prstGeom>
          </p:spPr>
        </p:pic>
        <p:sp>
          <p:nvSpPr>
            <p:cNvPr id="15" name="TextBox 14">
              <a:extLst>
                <a:ext uri="{FF2B5EF4-FFF2-40B4-BE49-F238E27FC236}">
                  <a16:creationId xmlns:a16="http://schemas.microsoft.com/office/drawing/2014/main" id="{9650505A-4FCE-BD45-8324-BCE1ABD45420}"/>
                </a:ext>
              </a:extLst>
            </p:cNvPr>
            <p:cNvSpPr txBox="1"/>
            <p:nvPr/>
          </p:nvSpPr>
          <p:spPr>
            <a:xfrm>
              <a:off x="1724787" y="1850461"/>
              <a:ext cx="1494263" cy="369332"/>
            </a:xfrm>
            <a:prstGeom prst="rect">
              <a:avLst/>
            </a:prstGeom>
            <a:solidFill>
              <a:srgbClr val="FFFF00"/>
            </a:solidFill>
          </p:spPr>
          <p:txBody>
            <a:bodyPr wrap="square" lIns="0" tIns="0" rIns="0" bIns="0" rtlCol="0">
              <a:spAutoFit/>
            </a:bodyPr>
            <a:lstStyle/>
            <a:p>
              <a:pPr algn="ctr"/>
              <a:r>
                <a:rPr lang="en-US" sz="2400" b="1" dirty="0">
                  <a:solidFill>
                    <a:schemeClr val="tx2"/>
                  </a:solidFill>
                </a:rPr>
                <a:t>LEIR</a:t>
              </a:r>
            </a:p>
          </p:txBody>
        </p:sp>
      </p:grpSp>
      <p:grpSp>
        <p:nvGrpSpPr>
          <p:cNvPr id="9" name="Group 8">
            <a:extLst>
              <a:ext uri="{FF2B5EF4-FFF2-40B4-BE49-F238E27FC236}">
                <a16:creationId xmlns:a16="http://schemas.microsoft.com/office/drawing/2014/main" id="{BE4C9438-4FB9-9D41-A3AC-31A35CD7728A}"/>
              </a:ext>
            </a:extLst>
          </p:cNvPr>
          <p:cNvGrpSpPr/>
          <p:nvPr/>
        </p:nvGrpSpPr>
        <p:grpSpPr>
          <a:xfrm>
            <a:off x="9373782" y="1631126"/>
            <a:ext cx="2527226" cy="3323894"/>
            <a:chOff x="9398834" y="1827226"/>
            <a:chExt cx="2527226" cy="3323894"/>
          </a:xfrm>
        </p:grpSpPr>
        <p:pic>
          <p:nvPicPr>
            <p:cNvPr id="12" name="Picture 11" descr="A picture containing engine, blue, standing, man&#10;&#10;Description automatically generated">
              <a:extLst>
                <a:ext uri="{FF2B5EF4-FFF2-40B4-BE49-F238E27FC236}">
                  <a16:creationId xmlns:a16="http://schemas.microsoft.com/office/drawing/2014/main" id="{B69181DE-28F2-9840-90D4-CE2DE6265477}"/>
                </a:ext>
              </a:extLst>
            </p:cNvPr>
            <p:cNvPicPr>
              <a:picLocks noChangeAspect="1"/>
            </p:cNvPicPr>
            <p:nvPr/>
          </p:nvPicPr>
          <p:blipFill rotWithShape="1">
            <a:blip r:embed="rId5"/>
            <a:srcRect b="12404"/>
            <a:stretch/>
          </p:blipFill>
          <p:spPr>
            <a:xfrm>
              <a:off x="9398834" y="1830471"/>
              <a:ext cx="2527226" cy="3320649"/>
            </a:xfrm>
            <a:prstGeom prst="rect">
              <a:avLst/>
            </a:prstGeom>
          </p:spPr>
        </p:pic>
        <p:sp>
          <p:nvSpPr>
            <p:cNvPr id="16" name="TextBox 15">
              <a:extLst>
                <a:ext uri="{FF2B5EF4-FFF2-40B4-BE49-F238E27FC236}">
                  <a16:creationId xmlns:a16="http://schemas.microsoft.com/office/drawing/2014/main" id="{B32C6139-2F96-7F44-B3E9-4EF9914332E5}"/>
                </a:ext>
              </a:extLst>
            </p:cNvPr>
            <p:cNvSpPr txBox="1"/>
            <p:nvPr/>
          </p:nvSpPr>
          <p:spPr>
            <a:xfrm>
              <a:off x="10411473" y="1827226"/>
              <a:ext cx="1494263" cy="369332"/>
            </a:xfrm>
            <a:prstGeom prst="rect">
              <a:avLst/>
            </a:prstGeom>
            <a:solidFill>
              <a:srgbClr val="FFFF00"/>
            </a:solidFill>
          </p:spPr>
          <p:txBody>
            <a:bodyPr wrap="square" lIns="0" tIns="0" rIns="0" bIns="0" rtlCol="0">
              <a:spAutoFit/>
            </a:bodyPr>
            <a:lstStyle/>
            <a:p>
              <a:pPr algn="ctr"/>
              <a:r>
                <a:rPr lang="en-US" sz="2400" b="1" dirty="0">
                  <a:solidFill>
                    <a:schemeClr val="tx2"/>
                  </a:solidFill>
                </a:rPr>
                <a:t>ELENA</a:t>
              </a:r>
            </a:p>
          </p:txBody>
        </p:sp>
      </p:grpSp>
      <p:grpSp>
        <p:nvGrpSpPr>
          <p:cNvPr id="10" name="Group 9">
            <a:extLst>
              <a:ext uri="{FF2B5EF4-FFF2-40B4-BE49-F238E27FC236}">
                <a16:creationId xmlns:a16="http://schemas.microsoft.com/office/drawing/2014/main" id="{B1583C83-533A-8F4E-BB92-A95E32D8701C}"/>
              </a:ext>
            </a:extLst>
          </p:cNvPr>
          <p:cNvGrpSpPr/>
          <p:nvPr/>
        </p:nvGrpSpPr>
        <p:grpSpPr>
          <a:xfrm>
            <a:off x="4634146" y="1803044"/>
            <a:ext cx="4519580" cy="2424468"/>
            <a:chOff x="4656216" y="1931418"/>
            <a:chExt cx="4519580" cy="2424468"/>
          </a:xfrm>
        </p:grpSpPr>
        <p:pic>
          <p:nvPicPr>
            <p:cNvPr id="13" name="Picture 12">
              <a:extLst>
                <a:ext uri="{FF2B5EF4-FFF2-40B4-BE49-F238E27FC236}">
                  <a16:creationId xmlns:a16="http://schemas.microsoft.com/office/drawing/2014/main" id="{A68499EA-64B2-0840-9616-C159A7FEC738}"/>
                </a:ext>
              </a:extLst>
            </p:cNvPr>
            <p:cNvPicPr>
              <a:picLocks noChangeAspect="1"/>
            </p:cNvPicPr>
            <p:nvPr/>
          </p:nvPicPr>
          <p:blipFill rotWithShape="1">
            <a:blip r:embed="rId6"/>
            <a:srcRect t="6304" b="7208"/>
            <a:stretch/>
          </p:blipFill>
          <p:spPr>
            <a:xfrm>
              <a:off x="4656216" y="1931418"/>
              <a:ext cx="4519580" cy="2424468"/>
            </a:xfrm>
            <a:prstGeom prst="rect">
              <a:avLst/>
            </a:prstGeom>
          </p:spPr>
        </p:pic>
        <p:sp>
          <p:nvSpPr>
            <p:cNvPr id="3" name="TextBox 2">
              <a:extLst>
                <a:ext uri="{FF2B5EF4-FFF2-40B4-BE49-F238E27FC236}">
                  <a16:creationId xmlns:a16="http://schemas.microsoft.com/office/drawing/2014/main" id="{88DC8DD3-ED28-ED4D-9C12-AB9931081A0C}"/>
                </a:ext>
              </a:extLst>
            </p:cNvPr>
            <p:cNvSpPr txBox="1"/>
            <p:nvPr/>
          </p:nvSpPr>
          <p:spPr>
            <a:xfrm>
              <a:off x="6166624" y="1931418"/>
              <a:ext cx="1494263" cy="369332"/>
            </a:xfrm>
            <a:prstGeom prst="rect">
              <a:avLst/>
            </a:prstGeom>
            <a:solidFill>
              <a:srgbClr val="FFFF00"/>
            </a:solidFill>
          </p:spPr>
          <p:txBody>
            <a:bodyPr wrap="square" lIns="0" tIns="0" rIns="0" bIns="0" rtlCol="0">
              <a:spAutoFit/>
            </a:bodyPr>
            <a:lstStyle/>
            <a:p>
              <a:pPr algn="ctr"/>
              <a:r>
                <a:rPr lang="en-US" sz="2400" b="1" dirty="0">
                  <a:solidFill>
                    <a:schemeClr val="tx2"/>
                  </a:solidFill>
                </a:rPr>
                <a:t>LEAR</a:t>
              </a:r>
            </a:p>
          </p:txBody>
        </p:sp>
      </p:grpSp>
      <p:sp>
        <p:nvSpPr>
          <p:cNvPr id="21" name="Rechteck 7">
            <a:extLst>
              <a:ext uri="{FF2B5EF4-FFF2-40B4-BE49-F238E27FC236}">
                <a16:creationId xmlns:a16="http://schemas.microsoft.com/office/drawing/2014/main" id="{1EA37774-ED24-FE49-A6AC-B5E9F8FD0ADD}"/>
              </a:ext>
            </a:extLst>
          </p:cNvPr>
          <p:cNvSpPr/>
          <p:nvPr/>
        </p:nvSpPr>
        <p:spPr>
          <a:xfrm>
            <a:off x="9042749" y="5069177"/>
            <a:ext cx="3013221" cy="1085574"/>
          </a:xfrm>
          <a:prstGeom prst="rect">
            <a:avLst/>
          </a:prstGeom>
        </p:spPr>
        <p:txBody>
          <a:bodyPr lIns="36000" tIns="0" rIns="0" bIns="0"/>
          <a:lstStyle/>
          <a:p>
            <a:pPr>
              <a:spcBef>
                <a:spcPct val="20000"/>
              </a:spcBef>
            </a:pPr>
            <a:r>
              <a:rPr lang="en-US" sz="1400" dirty="0">
                <a:solidFill>
                  <a:srgbClr val="515151"/>
                </a:solidFill>
                <a:latin typeface="Arial" pitchFamily="34" charset="0"/>
                <a:cs typeface="Arial" pitchFamily="34" charset="0"/>
              </a:rPr>
              <a:t>The </a:t>
            </a:r>
            <a:r>
              <a:rPr lang="en-US" sz="1400" b="1" dirty="0">
                <a:solidFill>
                  <a:srgbClr val="515151"/>
                </a:solidFill>
                <a:latin typeface="Arial" pitchFamily="34" charset="0"/>
                <a:cs typeface="Arial" pitchFamily="34" charset="0"/>
              </a:rPr>
              <a:t>smallest</a:t>
            </a:r>
            <a:r>
              <a:rPr lang="en-US" sz="1400" dirty="0">
                <a:solidFill>
                  <a:srgbClr val="515151"/>
                </a:solidFill>
                <a:latin typeface="Arial" pitchFamily="34" charset="0"/>
                <a:cs typeface="Arial" pitchFamily="34" charset="0"/>
              </a:rPr>
              <a:t>, </a:t>
            </a:r>
            <a:r>
              <a:rPr lang="en-US" sz="1400" b="1" dirty="0">
                <a:solidFill>
                  <a:srgbClr val="515151"/>
                </a:solidFill>
                <a:latin typeface="Arial" pitchFamily="34" charset="0"/>
                <a:cs typeface="Arial" pitchFamily="34" charset="0"/>
              </a:rPr>
              <a:t>start</a:t>
            </a:r>
            <a:r>
              <a:rPr lang="en-US" sz="1400" dirty="0">
                <a:solidFill>
                  <a:srgbClr val="515151"/>
                </a:solidFill>
                <a:latin typeface="Arial" pitchFamily="34" charset="0"/>
                <a:cs typeface="Arial" pitchFamily="34" charset="0"/>
              </a:rPr>
              <a:t> operation </a:t>
            </a:r>
            <a:r>
              <a:rPr lang="en-US" sz="1400" b="1" dirty="0">
                <a:solidFill>
                  <a:srgbClr val="515151"/>
                </a:solidFill>
                <a:latin typeface="Arial" pitchFamily="34" charset="0"/>
                <a:cs typeface="Arial" pitchFamily="34" charset="0"/>
              </a:rPr>
              <a:t>in 2018 </a:t>
            </a:r>
            <a:r>
              <a:rPr lang="en-US" sz="1400" dirty="0">
                <a:solidFill>
                  <a:srgbClr val="515151"/>
                </a:solidFill>
                <a:latin typeface="Arial" pitchFamily="34" charset="0"/>
                <a:cs typeface="Arial" pitchFamily="34" charset="0"/>
              </a:rPr>
              <a:t>and required </a:t>
            </a:r>
            <a:r>
              <a:rPr lang="en-US" sz="1400" b="1" dirty="0">
                <a:solidFill>
                  <a:srgbClr val="515151"/>
                </a:solidFill>
                <a:latin typeface="Arial" pitchFamily="34" charset="0"/>
                <a:cs typeface="Arial" pitchFamily="34" charset="0"/>
              </a:rPr>
              <a:t>challenging</a:t>
            </a:r>
            <a:r>
              <a:rPr lang="en-US" sz="1400" dirty="0">
                <a:solidFill>
                  <a:srgbClr val="515151"/>
                </a:solidFill>
                <a:latin typeface="Arial" pitchFamily="34" charset="0"/>
                <a:cs typeface="Arial" pitchFamily="34" charset="0"/>
              </a:rPr>
              <a:t> </a:t>
            </a:r>
            <a:r>
              <a:rPr lang="en-US" sz="1400" b="1" dirty="0">
                <a:solidFill>
                  <a:srgbClr val="515151"/>
                </a:solidFill>
                <a:latin typeface="Arial" pitchFamily="34" charset="0"/>
                <a:cs typeface="Arial" pitchFamily="34" charset="0"/>
              </a:rPr>
              <a:t>manufacturing/optimization  </a:t>
            </a:r>
            <a:r>
              <a:rPr lang="en-US" sz="1400" dirty="0">
                <a:solidFill>
                  <a:srgbClr val="515151"/>
                </a:solidFill>
                <a:latin typeface="Arial" pitchFamily="34" charset="0"/>
                <a:cs typeface="Arial" pitchFamily="34" charset="0"/>
              </a:rPr>
              <a:t>of the very </a:t>
            </a:r>
            <a:r>
              <a:rPr lang="en-US" sz="1400" b="1" dirty="0">
                <a:solidFill>
                  <a:srgbClr val="515151"/>
                </a:solidFill>
                <a:latin typeface="Arial" pitchFamily="34" charset="0"/>
                <a:cs typeface="Arial" pitchFamily="34" charset="0"/>
              </a:rPr>
              <a:t>low magnetic field </a:t>
            </a:r>
            <a:r>
              <a:rPr lang="en-US" sz="1400" dirty="0">
                <a:solidFill>
                  <a:srgbClr val="515151"/>
                </a:solidFill>
                <a:latin typeface="Arial" pitchFamily="34" charset="0"/>
                <a:cs typeface="Arial" pitchFamily="34" charset="0"/>
              </a:rPr>
              <a:t>(100 Gauss) </a:t>
            </a:r>
          </a:p>
        </p:txBody>
      </p:sp>
      <p:grpSp>
        <p:nvGrpSpPr>
          <p:cNvPr id="17" name="Group 16">
            <a:extLst>
              <a:ext uri="{FF2B5EF4-FFF2-40B4-BE49-F238E27FC236}">
                <a16:creationId xmlns:a16="http://schemas.microsoft.com/office/drawing/2014/main" id="{AAE5C49E-9A38-D945-A768-F6EEE47221A2}"/>
              </a:ext>
            </a:extLst>
          </p:cNvPr>
          <p:cNvGrpSpPr/>
          <p:nvPr/>
        </p:nvGrpSpPr>
        <p:grpSpPr>
          <a:xfrm>
            <a:off x="4652179" y="1652549"/>
            <a:ext cx="4525544" cy="2579560"/>
            <a:chOff x="4656216" y="1848649"/>
            <a:chExt cx="4525544" cy="2579560"/>
          </a:xfrm>
        </p:grpSpPr>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56216" y="1848649"/>
              <a:ext cx="4525544" cy="2579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a:extLst>
                <a:ext uri="{FF2B5EF4-FFF2-40B4-BE49-F238E27FC236}">
                  <a16:creationId xmlns:a16="http://schemas.microsoft.com/office/drawing/2014/main" id="{4FF95C2E-9C5C-D74E-A11A-2702B7C05282}"/>
                </a:ext>
              </a:extLst>
            </p:cNvPr>
            <p:cNvSpPr txBox="1"/>
            <p:nvPr/>
          </p:nvSpPr>
          <p:spPr>
            <a:xfrm>
              <a:off x="6096000" y="1850461"/>
              <a:ext cx="1494263" cy="369332"/>
            </a:xfrm>
            <a:prstGeom prst="rect">
              <a:avLst/>
            </a:prstGeom>
            <a:solidFill>
              <a:srgbClr val="FFFF00"/>
            </a:solidFill>
          </p:spPr>
          <p:txBody>
            <a:bodyPr wrap="square" lIns="0" tIns="0" rIns="0" bIns="0" rtlCol="0">
              <a:spAutoFit/>
            </a:bodyPr>
            <a:lstStyle/>
            <a:p>
              <a:pPr algn="ctr"/>
              <a:r>
                <a:rPr lang="en-US" sz="2400" b="1" dirty="0">
                  <a:solidFill>
                    <a:schemeClr val="tx2"/>
                  </a:solidFill>
                </a:rPr>
                <a:t>AD</a:t>
              </a:r>
            </a:p>
          </p:txBody>
        </p:sp>
      </p:grpSp>
    </p:spTree>
    <p:extLst>
      <p:ext uri="{BB962C8B-B14F-4D97-AF65-F5344CB8AC3E}">
        <p14:creationId xmlns:p14="http://schemas.microsoft.com/office/powerpoint/2010/main" val="13290190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F7E8E2-8068-BD48-BD23-CBA3F8175758}"/>
              </a:ext>
            </a:extLst>
          </p:cNvPr>
          <p:cNvSpPr>
            <a:spLocks noGrp="1"/>
          </p:cNvSpPr>
          <p:nvPr>
            <p:ph type="title"/>
          </p:nvPr>
        </p:nvSpPr>
        <p:spPr/>
        <p:txBody>
          <a:bodyPr/>
          <a:lstStyle/>
          <a:p>
            <a:r>
              <a:rPr lang="en-US" dirty="0"/>
              <a:t>CERN Electron Coolers Main Parameters</a:t>
            </a:r>
          </a:p>
        </p:txBody>
      </p:sp>
      <p:sp>
        <p:nvSpPr>
          <p:cNvPr id="4" name="Date Placeholder 3">
            <a:extLst>
              <a:ext uri="{FF2B5EF4-FFF2-40B4-BE49-F238E27FC236}">
                <a16:creationId xmlns:a16="http://schemas.microsoft.com/office/drawing/2014/main" id="{18F74BE2-4F62-0A47-A0B1-0A97B6DAD184}"/>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6FD16DA2-E89D-234B-9485-86423A301EDB}"/>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3936FA4A-C3E6-154B-A3F2-985E6345C310}"/>
              </a:ext>
            </a:extLst>
          </p:cNvPr>
          <p:cNvSpPr>
            <a:spLocks noGrp="1"/>
          </p:cNvSpPr>
          <p:nvPr>
            <p:ph type="sldNum" sz="quarter" idx="12"/>
          </p:nvPr>
        </p:nvSpPr>
        <p:spPr/>
        <p:txBody>
          <a:bodyPr/>
          <a:lstStyle/>
          <a:p>
            <a:fld id="{36B5EA5A-BC32-A742-B11B-8E7414D5B535}" type="slidenum">
              <a:rPr lang="en-US" smtClean="0"/>
              <a:pPr/>
              <a:t>28</a:t>
            </a:fld>
            <a:endParaRPr lang="en-US" dirty="0"/>
          </a:p>
        </p:txBody>
      </p:sp>
      <p:graphicFrame>
        <p:nvGraphicFramePr>
          <p:cNvPr id="10" name="Table 9">
            <a:extLst>
              <a:ext uri="{FF2B5EF4-FFF2-40B4-BE49-F238E27FC236}">
                <a16:creationId xmlns:a16="http://schemas.microsoft.com/office/drawing/2014/main" id="{77E6367E-D6A1-5943-A9BA-450A3D230863}"/>
              </a:ext>
            </a:extLst>
          </p:cNvPr>
          <p:cNvGraphicFramePr>
            <a:graphicFrameLocks noGrp="1"/>
          </p:cNvGraphicFramePr>
          <p:nvPr/>
        </p:nvGraphicFramePr>
        <p:xfrm>
          <a:off x="309899" y="1439335"/>
          <a:ext cx="11572202" cy="4685806"/>
        </p:xfrm>
        <a:graphic>
          <a:graphicData uri="http://schemas.openxmlformats.org/drawingml/2006/table">
            <a:tbl>
              <a:tblPr firstRow="1" bandRow="1">
                <a:tableStyleId>{8EC20E35-A176-4012-BC5E-935CFFF8708E}</a:tableStyleId>
              </a:tblPr>
              <a:tblGrid>
                <a:gridCol w="3479072">
                  <a:extLst>
                    <a:ext uri="{9D8B030D-6E8A-4147-A177-3AD203B41FA5}">
                      <a16:colId xmlns:a16="http://schemas.microsoft.com/office/drawing/2014/main" val="3575518825"/>
                    </a:ext>
                  </a:extLst>
                </a:gridCol>
                <a:gridCol w="1618626">
                  <a:extLst>
                    <a:ext uri="{9D8B030D-6E8A-4147-A177-3AD203B41FA5}">
                      <a16:colId xmlns:a16="http://schemas.microsoft.com/office/drawing/2014/main" val="2043688072"/>
                    </a:ext>
                  </a:extLst>
                </a:gridCol>
                <a:gridCol w="1618626">
                  <a:extLst>
                    <a:ext uri="{9D8B030D-6E8A-4147-A177-3AD203B41FA5}">
                      <a16:colId xmlns:a16="http://schemas.microsoft.com/office/drawing/2014/main" val="1439210488"/>
                    </a:ext>
                  </a:extLst>
                </a:gridCol>
                <a:gridCol w="1618626">
                  <a:extLst>
                    <a:ext uri="{9D8B030D-6E8A-4147-A177-3AD203B41FA5}">
                      <a16:colId xmlns:a16="http://schemas.microsoft.com/office/drawing/2014/main" val="2739739472"/>
                    </a:ext>
                  </a:extLst>
                </a:gridCol>
                <a:gridCol w="1618626">
                  <a:extLst>
                    <a:ext uri="{9D8B030D-6E8A-4147-A177-3AD203B41FA5}">
                      <a16:colId xmlns:a16="http://schemas.microsoft.com/office/drawing/2014/main" val="3706698588"/>
                    </a:ext>
                  </a:extLst>
                </a:gridCol>
                <a:gridCol w="1618626">
                  <a:extLst>
                    <a:ext uri="{9D8B030D-6E8A-4147-A177-3AD203B41FA5}">
                      <a16:colId xmlns:a16="http://schemas.microsoft.com/office/drawing/2014/main" val="1304309633"/>
                    </a:ext>
                  </a:extLst>
                </a:gridCol>
              </a:tblGrid>
              <a:tr h="423063">
                <a:tc>
                  <a:txBody>
                    <a:bodyPr/>
                    <a:lstStyle/>
                    <a:p>
                      <a:pPr algn="l" fontAlgn="t"/>
                      <a:endParaRPr lang="en-US" b="1" dirty="0">
                        <a:solidFill>
                          <a:srgbClr val="FFFFFF"/>
                        </a:solidFill>
                        <a:effectLst/>
                      </a:endParaRPr>
                    </a:p>
                  </a:txBody>
                  <a:tcPr/>
                </a:tc>
                <a:tc>
                  <a:txBody>
                    <a:bodyPr/>
                    <a:lstStyle/>
                    <a:p>
                      <a:pPr algn="ctr" fontAlgn="t"/>
                      <a:r>
                        <a:rPr lang="en-US" sz="2400" b="1" dirty="0">
                          <a:effectLst/>
                        </a:rPr>
                        <a:t>LEIR</a:t>
                      </a:r>
                      <a:endParaRPr lang="en-US" sz="2400" b="1" dirty="0">
                        <a:solidFill>
                          <a:srgbClr val="FFFFFF"/>
                        </a:solidFill>
                        <a:effectLst/>
                      </a:endParaRPr>
                    </a:p>
                  </a:txBody>
                  <a:tcPr/>
                </a:tc>
                <a:tc gridSpan="2">
                  <a:txBody>
                    <a:bodyPr/>
                    <a:lstStyle/>
                    <a:p>
                      <a:pPr algn="ctr" fontAlgn="t"/>
                      <a:r>
                        <a:rPr lang="en-US" sz="2400" b="1" dirty="0">
                          <a:effectLst/>
                        </a:rPr>
                        <a:t>AD</a:t>
                      </a:r>
                      <a:endParaRPr lang="en-US" sz="2400" b="1" dirty="0">
                        <a:solidFill>
                          <a:srgbClr val="FFFFFF"/>
                        </a:solidFill>
                        <a:effectLst/>
                      </a:endParaRPr>
                    </a:p>
                  </a:txBody>
                  <a:tcPr/>
                </a:tc>
                <a:tc hMerge="1">
                  <a:txBody>
                    <a:bodyPr/>
                    <a:lstStyle/>
                    <a:p>
                      <a:pPr algn="l" fontAlgn="t"/>
                      <a:endParaRPr lang="en-US" b="0" dirty="0">
                        <a:solidFill>
                          <a:srgbClr val="FFFFFF"/>
                        </a:solidFill>
                        <a:effectLst/>
                      </a:endParaRPr>
                    </a:p>
                  </a:txBody>
                  <a:tcPr/>
                </a:tc>
                <a:tc gridSpan="2">
                  <a:txBody>
                    <a:bodyPr/>
                    <a:lstStyle/>
                    <a:p>
                      <a:pPr algn="ctr"/>
                      <a:r>
                        <a:rPr lang="en-US" sz="2400" b="1" dirty="0"/>
                        <a:t>ELENA</a:t>
                      </a:r>
                    </a:p>
                  </a:txBody>
                  <a:tcPr/>
                </a:tc>
                <a:tc hMerge="1">
                  <a:txBody>
                    <a:bodyPr/>
                    <a:lstStyle/>
                    <a:p>
                      <a:endParaRPr lang="en-US" dirty="0"/>
                    </a:p>
                  </a:txBody>
                  <a:tcPr/>
                </a:tc>
                <a:extLst>
                  <a:ext uri="{0D108BD9-81ED-4DB2-BD59-A6C34878D82A}">
                    <a16:rowId xmlns:a16="http://schemas.microsoft.com/office/drawing/2014/main" val="3928016632"/>
                  </a:ext>
                </a:extLst>
              </a:tr>
              <a:tr h="421045">
                <a:tc>
                  <a:txBody>
                    <a:bodyPr/>
                    <a:lstStyle/>
                    <a:p>
                      <a:pPr algn="l" fontAlgn="t"/>
                      <a:r>
                        <a:rPr lang="en-US" b="1" dirty="0">
                          <a:solidFill>
                            <a:schemeClr val="tx1"/>
                          </a:solidFill>
                          <a:effectLst/>
                        </a:rPr>
                        <a:t>(Main) Ion particle</a:t>
                      </a:r>
                    </a:p>
                  </a:txBody>
                  <a:tcPr/>
                </a:tc>
                <a:tc>
                  <a:txBody>
                    <a:bodyPr/>
                    <a:lstStyle/>
                    <a:p>
                      <a:pPr algn="ctr" fontAlgn="t"/>
                      <a:r>
                        <a:rPr lang="en-US" b="1" baseline="30000" dirty="0"/>
                        <a:t>208</a:t>
                      </a:r>
                      <a:r>
                        <a:rPr lang="en-US" b="1" dirty="0"/>
                        <a:t>Pb</a:t>
                      </a:r>
                      <a:r>
                        <a:rPr lang="en-US" b="1" baseline="30000" dirty="0"/>
                        <a:t>54+</a:t>
                      </a:r>
                    </a:p>
                  </a:txBody>
                  <a:tcPr anchor="b"/>
                </a:tc>
                <a:tc>
                  <a:txBody>
                    <a:bodyPr/>
                    <a:lstStyle/>
                    <a:p>
                      <a:pPr algn="ctr" fontAlgn="t"/>
                      <a:r>
                        <a:rPr lang="en-US" b="1" dirty="0">
                          <a:solidFill>
                            <a:schemeClr val="tx1"/>
                          </a:solidFill>
                          <a:effectLst/>
                        </a:rPr>
                        <a:t>pbar</a:t>
                      </a:r>
                    </a:p>
                  </a:txBody>
                  <a:tcPr/>
                </a:tc>
                <a:tc>
                  <a:txBody>
                    <a:bodyPr/>
                    <a:lstStyle/>
                    <a:p>
                      <a:pPr algn="ctr" fontAlgn="t"/>
                      <a:r>
                        <a:rPr lang="en-US" b="1" dirty="0">
                          <a:solidFill>
                            <a:schemeClr val="tx1"/>
                          </a:solidFill>
                          <a:effectLst/>
                        </a:rPr>
                        <a:t>pbar</a:t>
                      </a:r>
                    </a:p>
                  </a:txBody>
                  <a:tcPr/>
                </a:tc>
                <a:tc>
                  <a:txBody>
                    <a:bodyPr/>
                    <a:lstStyle/>
                    <a:p>
                      <a:pPr algn="ctr"/>
                      <a:r>
                        <a:rPr lang="en-US" b="1" dirty="0">
                          <a:solidFill>
                            <a:schemeClr val="tx1"/>
                          </a:solidFill>
                          <a:effectLst/>
                        </a:rPr>
                        <a:t>pbar</a:t>
                      </a:r>
                      <a:endParaRPr lang="en-US" b="1" dirty="0">
                        <a:solidFill>
                          <a:schemeClr val="tx1"/>
                        </a:solidFill>
                      </a:endParaRPr>
                    </a:p>
                  </a:txBody>
                  <a:tcPr/>
                </a:tc>
                <a:tc>
                  <a:txBody>
                    <a:bodyPr/>
                    <a:lstStyle/>
                    <a:p>
                      <a:pPr algn="ctr"/>
                      <a:r>
                        <a:rPr lang="en-US" b="1" dirty="0">
                          <a:solidFill>
                            <a:schemeClr val="tx1"/>
                          </a:solidFill>
                          <a:effectLst/>
                        </a:rPr>
                        <a:t>pbar</a:t>
                      </a:r>
                      <a:endParaRPr lang="en-US" b="1" dirty="0">
                        <a:solidFill>
                          <a:schemeClr val="tx1"/>
                        </a:solidFill>
                      </a:endParaRPr>
                    </a:p>
                  </a:txBody>
                  <a:tcPr/>
                </a:tc>
                <a:extLst>
                  <a:ext uri="{0D108BD9-81ED-4DB2-BD59-A6C34878D82A}">
                    <a16:rowId xmlns:a16="http://schemas.microsoft.com/office/drawing/2014/main" val="2178908212"/>
                  </a:ext>
                </a:extLst>
              </a:tr>
              <a:tr h="390519">
                <a:tc>
                  <a:txBody>
                    <a:bodyPr/>
                    <a:lstStyle/>
                    <a:p>
                      <a:pPr algn="l" fontAlgn="t"/>
                      <a:r>
                        <a:rPr lang="en-US" b="1" dirty="0">
                          <a:effectLst/>
                        </a:rPr>
                        <a:t>Ion momentum</a:t>
                      </a:r>
                      <a:endParaRPr lang="en-US" b="1" dirty="0">
                        <a:solidFill>
                          <a:srgbClr val="FFFFFF"/>
                        </a:solidFill>
                        <a:effectLst/>
                      </a:endParaRPr>
                    </a:p>
                  </a:txBody>
                  <a:tcPr/>
                </a:tc>
                <a:tc>
                  <a:txBody>
                    <a:bodyPr/>
                    <a:lstStyle/>
                    <a:p>
                      <a:pPr algn="ctr" fontAlgn="t"/>
                      <a:r>
                        <a:rPr lang="en-US" b="1" dirty="0"/>
                        <a:t>~88 MeV/c/u</a:t>
                      </a:r>
                    </a:p>
                  </a:txBody>
                  <a:tcPr/>
                </a:tc>
                <a:tc>
                  <a:txBody>
                    <a:bodyPr/>
                    <a:lstStyle/>
                    <a:p>
                      <a:pPr algn="ctr" fontAlgn="t"/>
                      <a:r>
                        <a:rPr lang="en-US" b="1" dirty="0">
                          <a:effectLst/>
                        </a:rPr>
                        <a:t>300 MeV/c</a:t>
                      </a:r>
                      <a:endParaRPr lang="en-US" b="1" dirty="0">
                        <a:solidFill>
                          <a:srgbClr val="FFFFFF"/>
                        </a:solidFill>
                        <a:effectLst/>
                      </a:endParaRPr>
                    </a:p>
                  </a:txBody>
                  <a:tcPr/>
                </a:tc>
                <a:tc>
                  <a:txBody>
                    <a:bodyPr/>
                    <a:lstStyle/>
                    <a:p>
                      <a:pPr algn="ctr" fontAlgn="t"/>
                      <a:r>
                        <a:rPr lang="en-US" b="1" dirty="0">
                          <a:effectLst/>
                        </a:rPr>
                        <a:t>100 MeV/c</a:t>
                      </a:r>
                      <a:endParaRPr lang="en-US" b="1" dirty="0">
                        <a:solidFill>
                          <a:srgbClr val="FFFFFF"/>
                        </a:solidFill>
                        <a:effectLst/>
                      </a:endParaRPr>
                    </a:p>
                  </a:txBody>
                  <a:tcPr/>
                </a:tc>
                <a:tc>
                  <a:txBody>
                    <a:bodyPr/>
                    <a:lstStyle/>
                    <a:p>
                      <a:pPr algn="ctr"/>
                      <a:r>
                        <a:rPr lang="en-US" b="1" dirty="0"/>
                        <a:t>35 </a:t>
                      </a:r>
                      <a:r>
                        <a:rPr lang="en-US" b="1" dirty="0">
                          <a:effectLst/>
                        </a:rPr>
                        <a:t>MeV/c</a:t>
                      </a:r>
                      <a:endParaRPr lang="en-US" b="1" dirty="0"/>
                    </a:p>
                  </a:txBody>
                  <a:tcPr/>
                </a:tc>
                <a:tc>
                  <a:txBody>
                    <a:bodyPr/>
                    <a:lstStyle/>
                    <a:p>
                      <a:pPr algn="ctr"/>
                      <a:r>
                        <a:rPr lang="en-US" b="1" dirty="0"/>
                        <a:t>13.7 </a:t>
                      </a:r>
                      <a:r>
                        <a:rPr lang="en-US" b="1" dirty="0">
                          <a:effectLst/>
                        </a:rPr>
                        <a:t>MeV/c</a:t>
                      </a:r>
                      <a:endParaRPr lang="en-US" b="1" dirty="0"/>
                    </a:p>
                  </a:txBody>
                  <a:tcPr/>
                </a:tc>
                <a:extLst>
                  <a:ext uri="{0D108BD9-81ED-4DB2-BD59-A6C34878D82A}">
                    <a16:rowId xmlns:a16="http://schemas.microsoft.com/office/drawing/2014/main" val="2227394886"/>
                  </a:ext>
                </a:extLst>
              </a:tr>
              <a:tr h="683409">
                <a:tc>
                  <a:txBody>
                    <a:bodyPr/>
                    <a:lstStyle/>
                    <a:p>
                      <a:pPr algn="l" fontAlgn="t"/>
                      <a:r>
                        <a:rPr lang="en-US" b="1" dirty="0">
                          <a:effectLst/>
                        </a:rPr>
                        <a:t>Electron kinetic energy</a:t>
                      </a:r>
                    </a:p>
                  </a:txBody>
                  <a:tcPr/>
                </a:tc>
                <a:tc>
                  <a:txBody>
                    <a:bodyPr/>
                    <a:lstStyle/>
                    <a:p>
                      <a:pPr algn="ctr" fontAlgn="t"/>
                      <a:r>
                        <a:rPr lang="en-US" b="1" dirty="0">
                          <a:effectLst/>
                        </a:rPr>
                        <a:t>2.3 keV</a:t>
                      </a:r>
                    </a:p>
                    <a:p>
                      <a:pPr algn="ctr" fontAlgn="t"/>
                      <a:r>
                        <a:rPr lang="en-US" b="1" dirty="0">
                          <a:effectLst/>
                        </a:rPr>
                        <a:t>(&lt;6.5 keV)</a:t>
                      </a:r>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b="1" dirty="0">
                          <a:effectLst/>
                        </a:rPr>
                        <a:t>25.5 keV</a:t>
                      </a:r>
                    </a:p>
                    <a:p>
                      <a:pPr algn="ctr" fontAlgn="t"/>
                      <a:r>
                        <a:rPr lang="en-US" b="1" dirty="0">
                          <a:effectLst/>
                        </a:rPr>
                        <a:t>(&lt;35 keV)</a:t>
                      </a:r>
                    </a:p>
                  </a:txBody>
                  <a:tcPr/>
                </a:tc>
                <a:tc>
                  <a:txBody>
                    <a:bodyPr/>
                    <a:lstStyle/>
                    <a:p>
                      <a:pPr algn="ctr" fontAlgn="t"/>
                      <a:r>
                        <a:rPr lang="en-US" b="1" dirty="0">
                          <a:effectLst/>
                        </a:rPr>
                        <a:t>2.9 keV</a:t>
                      </a:r>
                    </a:p>
                  </a:txBody>
                  <a:tcPr/>
                </a:tc>
                <a:tc>
                  <a:txBody>
                    <a:bodyPr/>
                    <a:lstStyle/>
                    <a:p>
                      <a:pPr algn="ctr"/>
                      <a:r>
                        <a:rPr lang="en-US" b="1" dirty="0"/>
                        <a:t>355 eV</a:t>
                      </a:r>
                    </a:p>
                  </a:txBody>
                  <a:tcPr/>
                </a:tc>
                <a:tc>
                  <a:txBody>
                    <a:bodyPr/>
                    <a:lstStyle/>
                    <a:p>
                      <a:pPr algn="ctr"/>
                      <a:r>
                        <a:rPr lang="en-US" b="1" dirty="0"/>
                        <a:t>55 eV</a:t>
                      </a:r>
                    </a:p>
                  </a:txBody>
                  <a:tcPr/>
                </a:tc>
                <a:extLst>
                  <a:ext uri="{0D108BD9-81ED-4DB2-BD59-A6C34878D82A}">
                    <a16:rowId xmlns:a16="http://schemas.microsoft.com/office/drawing/2014/main" val="357883053"/>
                  </a:ext>
                </a:extLst>
              </a:tr>
              <a:tr h="390519">
                <a:tc>
                  <a:txBody>
                    <a:bodyPr/>
                    <a:lstStyle/>
                    <a:p>
                      <a:pPr algn="l" fontAlgn="t"/>
                      <a:r>
                        <a:rPr lang="en-US" b="1" dirty="0">
                          <a:effectLst/>
                        </a:rPr>
                        <a:t>Relativistic beta</a:t>
                      </a:r>
                    </a:p>
                  </a:txBody>
                  <a:tcPr/>
                </a:tc>
                <a:tc>
                  <a:txBody>
                    <a:bodyPr/>
                    <a:lstStyle/>
                    <a:p>
                      <a:pPr algn="ctr" fontAlgn="t"/>
                      <a:r>
                        <a:rPr lang="en-US" b="1" dirty="0">
                          <a:effectLst/>
                        </a:rPr>
                        <a:t>0.094 </a:t>
                      </a:r>
                    </a:p>
                  </a:txBody>
                  <a:tcPr/>
                </a:tc>
                <a:tc>
                  <a:txBody>
                    <a:bodyPr/>
                    <a:lstStyle/>
                    <a:p>
                      <a:pPr algn="ctr" fontAlgn="t"/>
                      <a:r>
                        <a:rPr lang="en-US" b="1" dirty="0">
                          <a:effectLst/>
                        </a:rPr>
                        <a:t>0.305</a:t>
                      </a:r>
                    </a:p>
                  </a:txBody>
                  <a:tcPr/>
                </a:tc>
                <a:tc>
                  <a:txBody>
                    <a:bodyPr/>
                    <a:lstStyle/>
                    <a:p>
                      <a:pPr algn="ctr" fontAlgn="t"/>
                      <a:r>
                        <a:rPr lang="en-US" b="1" dirty="0">
                          <a:effectLst/>
                        </a:rPr>
                        <a:t>0.106</a:t>
                      </a:r>
                    </a:p>
                  </a:txBody>
                  <a:tcPr/>
                </a:tc>
                <a:tc>
                  <a:txBody>
                    <a:bodyPr/>
                    <a:lstStyle/>
                    <a:p>
                      <a:pPr algn="ctr"/>
                      <a:r>
                        <a:rPr lang="en-US" sz="1800" b="1" i="0" u="none" strike="noStrike" kern="1200" dirty="0">
                          <a:solidFill>
                            <a:schemeClr val="dk1"/>
                          </a:solidFill>
                          <a:effectLst/>
                          <a:latin typeface="+mn-lt"/>
                          <a:ea typeface="+mn-ea"/>
                          <a:cs typeface="+mn-cs"/>
                        </a:rPr>
                        <a:t>0.037</a:t>
                      </a:r>
                      <a:endParaRPr lang="en-US" b="1" dirty="0"/>
                    </a:p>
                  </a:txBody>
                  <a:tcPr/>
                </a:tc>
                <a:tc>
                  <a:txBody>
                    <a:bodyPr/>
                    <a:lstStyle/>
                    <a:p>
                      <a:pPr algn="ctr"/>
                      <a:r>
                        <a:rPr lang="en-US" sz="1800" b="1" i="0" u="none" strike="noStrike" kern="1200" dirty="0">
                          <a:solidFill>
                            <a:schemeClr val="dk1"/>
                          </a:solidFill>
                          <a:effectLst/>
                          <a:latin typeface="+mn-lt"/>
                          <a:ea typeface="+mn-ea"/>
                          <a:cs typeface="+mn-cs"/>
                        </a:rPr>
                        <a:t>0.015</a:t>
                      </a:r>
                      <a:endParaRPr lang="en-US" b="1" dirty="0"/>
                    </a:p>
                  </a:txBody>
                  <a:tcPr/>
                </a:tc>
                <a:extLst>
                  <a:ext uri="{0D108BD9-81ED-4DB2-BD59-A6C34878D82A}">
                    <a16:rowId xmlns:a16="http://schemas.microsoft.com/office/drawing/2014/main" val="2445565450"/>
                  </a:ext>
                </a:extLst>
              </a:tr>
              <a:tr h="390519">
                <a:tc>
                  <a:txBody>
                    <a:bodyPr/>
                    <a:lstStyle/>
                    <a:p>
                      <a:pPr algn="l" fontAlgn="t"/>
                      <a:r>
                        <a:rPr lang="en-US" b="1" dirty="0">
                          <a:effectLst/>
                        </a:rPr>
                        <a:t>Electron current</a:t>
                      </a:r>
                    </a:p>
                  </a:txBody>
                  <a:tcPr/>
                </a:tc>
                <a:tc>
                  <a:txBody>
                    <a:bodyPr/>
                    <a:lstStyle/>
                    <a:p>
                      <a:pPr algn="ctr" fontAlgn="t"/>
                      <a:r>
                        <a:rPr lang="en-US" b="1" dirty="0">
                          <a:effectLst/>
                        </a:rPr>
                        <a:t>600 mA</a:t>
                      </a:r>
                    </a:p>
                  </a:txBody>
                  <a:tcPr/>
                </a:tc>
                <a:tc>
                  <a:txBody>
                    <a:bodyPr/>
                    <a:lstStyle/>
                    <a:p>
                      <a:pPr algn="ctr" fontAlgn="t"/>
                      <a:r>
                        <a:rPr lang="en-US" b="1" dirty="0">
                          <a:effectLst/>
                        </a:rPr>
                        <a:t>2.5 A</a:t>
                      </a:r>
                    </a:p>
                  </a:txBody>
                  <a:tcPr/>
                </a:tc>
                <a:tc>
                  <a:txBody>
                    <a:bodyPr/>
                    <a:lstStyle/>
                    <a:p>
                      <a:pPr algn="ctr" fontAlgn="t"/>
                      <a:r>
                        <a:rPr lang="en-US" b="1" dirty="0">
                          <a:effectLst/>
                        </a:rPr>
                        <a:t>100 mA</a:t>
                      </a:r>
                    </a:p>
                  </a:txBody>
                  <a:tcPr/>
                </a:tc>
                <a:tc>
                  <a:txBody>
                    <a:bodyPr/>
                    <a:lstStyle/>
                    <a:p>
                      <a:pPr algn="ctr"/>
                      <a:r>
                        <a:rPr lang="en-US" b="1" dirty="0"/>
                        <a:t>5 mA</a:t>
                      </a:r>
                    </a:p>
                  </a:txBody>
                  <a:tcPr/>
                </a:tc>
                <a:tc>
                  <a:txBody>
                    <a:bodyPr/>
                    <a:lstStyle/>
                    <a:p>
                      <a:pPr algn="ctr"/>
                      <a:r>
                        <a:rPr lang="en-US" b="1" dirty="0"/>
                        <a:t>1 mA</a:t>
                      </a:r>
                    </a:p>
                  </a:txBody>
                  <a:tcPr/>
                </a:tc>
                <a:extLst>
                  <a:ext uri="{0D108BD9-81ED-4DB2-BD59-A6C34878D82A}">
                    <a16:rowId xmlns:a16="http://schemas.microsoft.com/office/drawing/2014/main" val="2512489029"/>
                  </a:ext>
                </a:extLst>
              </a:tr>
              <a:tr h="390519">
                <a:tc>
                  <a:txBody>
                    <a:bodyPr/>
                    <a:lstStyle/>
                    <a:p>
                      <a:pPr algn="l" fontAlgn="t"/>
                      <a:r>
                        <a:rPr lang="en-US" b="1" dirty="0">
                          <a:effectLst/>
                        </a:rPr>
                        <a:t>Cooling length</a:t>
                      </a:r>
                    </a:p>
                  </a:txBody>
                  <a:tcPr/>
                </a:tc>
                <a:tc>
                  <a:txBody>
                    <a:bodyPr/>
                    <a:lstStyle/>
                    <a:p>
                      <a:pPr algn="ctr" fontAlgn="t"/>
                      <a:r>
                        <a:rPr lang="en-US" b="1" dirty="0">
                          <a:effectLst/>
                        </a:rPr>
                        <a:t>2.5 m</a:t>
                      </a:r>
                    </a:p>
                  </a:txBody>
                  <a:tcPr/>
                </a:tc>
                <a:tc gridSpan="2">
                  <a:txBody>
                    <a:bodyPr/>
                    <a:lstStyle/>
                    <a:p>
                      <a:pPr algn="ctr" fontAlgn="t"/>
                      <a:r>
                        <a:rPr lang="en-US" b="1" dirty="0">
                          <a:effectLst/>
                        </a:rPr>
                        <a:t>1.5 m</a:t>
                      </a:r>
                    </a:p>
                  </a:txBody>
                  <a:tcPr/>
                </a:tc>
                <a:tc hMerge="1">
                  <a:txBody>
                    <a:bodyPr/>
                    <a:lstStyle/>
                    <a:p>
                      <a:endParaRPr lang="en-US"/>
                    </a:p>
                  </a:txBody>
                  <a:tcPr/>
                </a:tc>
                <a:tc gridSpan="2">
                  <a:txBody>
                    <a:bodyPr/>
                    <a:lstStyle/>
                    <a:p>
                      <a:pPr algn="ctr"/>
                      <a:r>
                        <a:rPr lang="en-US" b="1" dirty="0"/>
                        <a:t>1 m</a:t>
                      </a:r>
                    </a:p>
                  </a:txBody>
                  <a:tcPr/>
                </a:tc>
                <a:tc hMerge="1">
                  <a:txBody>
                    <a:bodyPr/>
                    <a:lstStyle/>
                    <a:p>
                      <a:endParaRPr lang="en-US" dirty="0"/>
                    </a:p>
                  </a:txBody>
                  <a:tcPr/>
                </a:tc>
                <a:extLst>
                  <a:ext uri="{0D108BD9-81ED-4DB2-BD59-A6C34878D82A}">
                    <a16:rowId xmlns:a16="http://schemas.microsoft.com/office/drawing/2014/main" val="4091518505"/>
                  </a:ext>
                </a:extLst>
              </a:tr>
              <a:tr h="390519">
                <a:tc>
                  <a:txBody>
                    <a:bodyPr/>
                    <a:lstStyle/>
                    <a:p>
                      <a:pPr algn="l" fontAlgn="t"/>
                      <a:r>
                        <a:rPr lang="en-US" b="1" dirty="0">
                          <a:effectLst/>
                        </a:rPr>
                        <a:t>Ring length</a:t>
                      </a:r>
                    </a:p>
                  </a:txBody>
                  <a:tcPr/>
                </a:tc>
                <a:tc>
                  <a:txBody>
                    <a:bodyPr/>
                    <a:lstStyle/>
                    <a:p>
                      <a:pPr algn="ctr" fontAlgn="t"/>
                      <a:r>
                        <a:rPr lang="en-US" b="1" dirty="0">
                          <a:effectLst/>
                        </a:rPr>
                        <a:t>78.54 m</a:t>
                      </a:r>
                    </a:p>
                  </a:txBody>
                  <a:tcPr/>
                </a:tc>
                <a:tc gridSpan="2">
                  <a:txBody>
                    <a:bodyPr/>
                    <a:lstStyle/>
                    <a:p>
                      <a:pPr algn="ctr" fontAlgn="t"/>
                      <a:r>
                        <a:rPr lang="en-US" b="1" dirty="0">
                          <a:effectLst/>
                        </a:rPr>
                        <a:t>182.43 m</a:t>
                      </a:r>
                    </a:p>
                  </a:txBody>
                  <a:tcPr/>
                </a:tc>
                <a:tc hMerge="1">
                  <a:txBody>
                    <a:bodyPr/>
                    <a:lstStyle/>
                    <a:p>
                      <a:endParaRPr lang="en-US"/>
                    </a:p>
                  </a:txBody>
                  <a:tcPr/>
                </a:tc>
                <a:tc gridSpan="2">
                  <a:txBody>
                    <a:bodyPr/>
                    <a:lstStyle/>
                    <a:p>
                      <a:pPr algn="ctr"/>
                      <a:r>
                        <a:rPr lang="en-US" b="1" dirty="0"/>
                        <a:t>30.41 m</a:t>
                      </a:r>
                    </a:p>
                  </a:txBody>
                  <a:tcPr/>
                </a:tc>
                <a:tc hMerge="1">
                  <a:txBody>
                    <a:bodyPr/>
                    <a:lstStyle/>
                    <a:p>
                      <a:endParaRPr lang="en-US"/>
                    </a:p>
                  </a:txBody>
                  <a:tcPr/>
                </a:tc>
                <a:extLst>
                  <a:ext uri="{0D108BD9-81ED-4DB2-BD59-A6C34878D82A}">
                    <a16:rowId xmlns:a16="http://schemas.microsoft.com/office/drawing/2014/main" val="3639983191"/>
                  </a:ext>
                </a:extLst>
              </a:tr>
              <a:tr h="390519">
                <a:tc>
                  <a:txBody>
                    <a:bodyPr/>
                    <a:lstStyle/>
                    <a:p>
                      <a:pPr algn="l" fontAlgn="t"/>
                      <a:r>
                        <a:rPr lang="en-US" b="1" dirty="0">
                          <a:effectLst/>
                        </a:rPr>
                        <a:t>Gun magnetic field</a:t>
                      </a:r>
                    </a:p>
                  </a:txBody>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US" b="1" dirty="0">
                          <a:effectLst/>
                        </a:rPr>
                        <a:t>Up to 2.3 </a:t>
                      </a:r>
                      <a:r>
                        <a:rPr lang="en-US" b="1" dirty="0" err="1">
                          <a:effectLst/>
                        </a:rPr>
                        <a:t>kG</a:t>
                      </a:r>
                      <a:endParaRPr lang="en-US" b="1" dirty="0">
                        <a:effectLst/>
                      </a:endParaRPr>
                    </a:p>
                  </a:txBody>
                  <a:tcPr/>
                </a:tc>
                <a:tc gridSpan="2">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b="1" dirty="0">
                          <a:effectLst/>
                        </a:rPr>
                        <a:t>590 G</a:t>
                      </a:r>
                    </a:p>
                  </a:txBody>
                  <a:tcPr/>
                </a:tc>
                <a:tc hMerge="1">
                  <a:txBody>
                    <a:bodyPr/>
                    <a:lstStyle/>
                    <a:p>
                      <a:endParaRPr lang="en-US"/>
                    </a:p>
                  </a:txBody>
                  <a:tcPr/>
                </a:tc>
                <a:tc gridSpan="2">
                  <a:txBody>
                    <a:bodyPr/>
                    <a:lstStyle/>
                    <a:p>
                      <a:pPr algn="ctr"/>
                      <a:r>
                        <a:rPr lang="en-US" b="1" dirty="0"/>
                        <a:t>Up to 1 </a:t>
                      </a:r>
                      <a:r>
                        <a:rPr lang="en-US" b="1" dirty="0" err="1"/>
                        <a:t>kG</a:t>
                      </a:r>
                      <a:endParaRPr lang="en-US" b="1" dirty="0"/>
                    </a:p>
                  </a:txBody>
                  <a:tcPr/>
                </a:tc>
                <a:tc hMerge="1">
                  <a:txBody>
                    <a:bodyPr/>
                    <a:lstStyle/>
                    <a:p>
                      <a:endParaRPr lang="en-US" dirty="0"/>
                    </a:p>
                  </a:txBody>
                  <a:tcPr/>
                </a:tc>
                <a:extLst>
                  <a:ext uri="{0D108BD9-81ED-4DB2-BD59-A6C34878D82A}">
                    <a16:rowId xmlns:a16="http://schemas.microsoft.com/office/drawing/2014/main" val="1408649625"/>
                  </a:ext>
                </a:extLst>
              </a:tr>
              <a:tr h="390519">
                <a:tc>
                  <a:txBody>
                    <a:bodyPr/>
                    <a:lstStyle/>
                    <a:p>
                      <a:pPr algn="l" fontAlgn="t"/>
                      <a:r>
                        <a:rPr lang="en-US" b="1" dirty="0">
                          <a:effectLst/>
                        </a:rPr>
                        <a:t>Drift magnet field</a:t>
                      </a:r>
                    </a:p>
                  </a:txBody>
                  <a:tcPr/>
                </a:tc>
                <a:tc>
                  <a:txBody>
                    <a:bodyPr/>
                    <a:lstStyle/>
                    <a:p>
                      <a:pPr algn="ctr" fontAlgn="t"/>
                      <a:r>
                        <a:rPr lang="en-US" b="1" dirty="0">
                          <a:effectLst/>
                        </a:rPr>
                        <a:t>750 G</a:t>
                      </a:r>
                    </a:p>
                  </a:txBody>
                  <a:tcPr/>
                </a:tc>
                <a:tc gridSpan="2">
                  <a:txBody>
                    <a:bodyPr/>
                    <a:lstStyle/>
                    <a:p>
                      <a:pPr algn="ctr" fontAlgn="t"/>
                      <a:r>
                        <a:rPr lang="en-US" b="1" dirty="0">
                          <a:effectLst/>
                        </a:rPr>
                        <a:t>590 G</a:t>
                      </a:r>
                    </a:p>
                  </a:txBody>
                  <a:tcPr/>
                </a:tc>
                <a:tc hMerge="1">
                  <a:txBody>
                    <a:bodyPr/>
                    <a:lstStyle/>
                    <a:p>
                      <a:endParaRPr lang="en-US"/>
                    </a:p>
                  </a:txBody>
                  <a:tcPr/>
                </a:tc>
                <a:tc gridSpan="2">
                  <a:txBody>
                    <a:bodyPr/>
                    <a:lstStyle/>
                    <a:p>
                      <a:pPr algn="ctr"/>
                      <a:r>
                        <a:rPr lang="en-US" b="1" dirty="0"/>
                        <a:t>100 G</a:t>
                      </a:r>
                    </a:p>
                  </a:txBody>
                  <a:tcPr/>
                </a:tc>
                <a:tc hMerge="1">
                  <a:txBody>
                    <a:bodyPr/>
                    <a:lstStyle/>
                    <a:p>
                      <a:pPr algn="ctr"/>
                      <a:endParaRPr lang="en-US" b="1" dirty="0"/>
                    </a:p>
                  </a:txBody>
                  <a:tcPr/>
                </a:tc>
                <a:extLst>
                  <a:ext uri="{0D108BD9-81ED-4DB2-BD59-A6C34878D82A}">
                    <a16:rowId xmlns:a16="http://schemas.microsoft.com/office/drawing/2014/main" val="2271506061"/>
                  </a:ext>
                </a:extLst>
              </a:tr>
              <a:tr h="390519">
                <a:tc>
                  <a:txBody>
                    <a:bodyPr/>
                    <a:lstStyle/>
                    <a:p>
                      <a:pPr algn="l" fontAlgn="t"/>
                      <a:r>
                        <a:rPr lang="en-US" b="1" dirty="0">
                          <a:effectLst/>
                        </a:rPr>
                        <a:t>Electron beam radius (drift)</a:t>
                      </a:r>
                    </a:p>
                  </a:txBody>
                  <a:tcPr/>
                </a:tc>
                <a:tc>
                  <a:txBody>
                    <a:bodyPr/>
                    <a:lstStyle/>
                    <a:p>
                      <a:pPr algn="ctr" fontAlgn="t"/>
                      <a:r>
                        <a:rPr lang="en-US" b="1">
                          <a:effectLst/>
                        </a:rPr>
                        <a:t>14 - </a:t>
                      </a:r>
                      <a:r>
                        <a:rPr lang="en-US" b="1" dirty="0">
                          <a:effectLst/>
                        </a:rPr>
                        <a:t>25 mm</a:t>
                      </a:r>
                    </a:p>
                  </a:txBody>
                  <a:tcPr/>
                </a:tc>
                <a:tc gridSpan="2">
                  <a:txBody>
                    <a:bodyPr/>
                    <a:lstStyle/>
                    <a:p>
                      <a:pPr algn="ctr" fontAlgn="t"/>
                      <a:r>
                        <a:rPr lang="en-US" b="1" dirty="0">
                          <a:effectLst/>
                        </a:rPr>
                        <a:t>25 mm</a:t>
                      </a:r>
                    </a:p>
                  </a:txBody>
                  <a:tcPr/>
                </a:tc>
                <a:tc hMerge="1">
                  <a:txBody>
                    <a:bodyPr/>
                    <a:lstStyle/>
                    <a:p>
                      <a:endParaRPr lang="en-US"/>
                    </a:p>
                  </a:txBody>
                  <a:tcPr/>
                </a:tc>
                <a:tc gridSpan="2">
                  <a:txBody>
                    <a:bodyPr/>
                    <a:lstStyle/>
                    <a:p>
                      <a:pPr algn="ctr"/>
                      <a:r>
                        <a:rPr lang="en-US" b="1" dirty="0"/>
                        <a:t>8 to 25 mm</a:t>
                      </a:r>
                    </a:p>
                  </a:txBody>
                  <a:tcPr/>
                </a:tc>
                <a:tc hMerge="1">
                  <a:txBody>
                    <a:bodyPr/>
                    <a:lstStyle/>
                    <a:p>
                      <a:pPr algn="ctr"/>
                      <a:endParaRPr lang="en-US" b="1" dirty="0"/>
                    </a:p>
                  </a:txBody>
                  <a:tcPr/>
                </a:tc>
                <a:extLst>
                  <a:ext uri="{0D108BD9-81ED-4DB2-BD59-A6C34878D82A}">
                    <a16:rowId xmlns:a16="http://schemas.microsoft.com/office/drawing/2014/main" val="3969262779"/>
                  </a:ext>
                </a:extLst>
              </a:tr>
            </a:tbl>
          </a:graphicData>
        </a:graphic>
      </p:graphicFrame>
      <p:sp>
        <p:nvSpPr>
          <p:cNvPr id="11" name="Content Placeholder 1">
            <a:extLst>
              <a:ext uri="{FF2B5EF4-FFF2-40B4-BE49-F238E27FC236}">
                <a16:creationId xmlns:a16="http://schemas.microsoft.com/office/drawing/2014/main" id="{90149628-D323-3B4A-8CC4-910707244E18}"/>
              </a:ext>
            </a:extLst>
          </p:cNvPr>
          <p:cNvSpPr>
            <a:spLocks noGrp="1"/>
          </p:cNvSpPr>
          <p:nvPr>
            <p:ph idx="1"/>
          </p:nvPr>
        </p:nvSpPr>
        <p:spPr>
          <a:xfrm>
            <a:off x="407989" y="1003486"/>
            <a:ext cx="11376024" cy="836611"/>
          </a:xfrm>
        </p:spPr>
        <p:txBody>
          <a:bodyPr/>
          <a:lstStyle/>
          <a:p>
            <a:r>
              <a:rPr lang="en-GB" dirty="0"/>
              <a:t>Each cooler is designed with specific parameters to match the accelerator needs</a:t>
            </a:r>
          </a:p>
        </p:txBody>
      </p:sp>
    </p:spTree>
    <p:extLst>
      <p:ext uri="{BB962C8B-B14F-4D97-AF65-F5344CB8AC3E}">
        <p14:creationId xmlns:p14="http://schemas.microsoft.com/office/powerpoint/2010/main" val="13452572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1FA7B-4997-6677-A661-64E7C12BCC9B}"/>
              </a:ext>
            </a:extLst>
          </p:cNvPr>
          <p:cNvSpPr>
            <a:spLocks noGrp="1"/>
          </p:cNvSpPr>
          <p:nvPr>
            <p:ph type="title"/>
          </p:nvPr>
        </p:nvSpPr>
        <p:spPr/>
        <p:txBody>
          <a:bodyPr/>
          <a:lstStyle/>
          <a:p>
            <a:r>
              <a:rPr lang="en-US" dirty="0"/>
              <a:t>Overview of the new AD cooler magnet system</a:t>
            </a:r>
            <a:endParaRPr lang="en-GB" dirty="0"/>
          </a:p>
        </p:txBody>
      </p:sp>
      <p:sp>
        <p:nvSpPr>
          <p:cNvPr id="5" name="Date Placeholder 4">
            <a:extLst>
              <a:ext uri="{FF2B5EF4-FFF2-40B4-BE49-F238E27FC236}">
                <a16:creationId xmlns:a16="http://schemas.microsoft.com/office/drawing/2014/main" id="{7B8DB300-838C-FE0B-2B80-1D020ADDE898}"/>
              </a:ext>
            </a:extLst>
          </p:cNvPr>
          <p:cNvSpPr>
            <a:spLocks noGrp="1"/>
          </p:cNvSpPr>
          <p:nvPr>
            <p:ph type="dt" sz="half" idx="10"/>
          </p:nvPr>
        </p:nvSpPr>
        <p:spPr/>
        <p:txBody>
          <a:bodyPr/>
          <a:lstStyle/>
          <a:p>
            <a:r>
              <a:rPr lang="en-US"/>
              <a:t>28/10/2025</a:t>
            </a:r>
            <a:endParaRPr lang="en-US" dirty="0"/>
          </a:p>
        </p:txBody>
      </p:sp>
      <p:sp>
        <p:nvSpPr>
          <p:cNvPr id="6" name="Footer Placeholder 5">
            <a:extLst>
              <a:ext uri="{FF2B5EF4-FFF2-40B4-BE49-F238E27FC236}">
                <a16:creationId xmlns:a16="http://schemas.microsoft.com/office/drawing/2014/main" id="{E125B63E-D047-3130-23DF-E494C1EDD727}"/>
              </a:ext>
            </a:extLst>
          </p:cNvPr>
          <p:cNvSpPr>
            <a:spLocks noGrp="1"/>
          </p:cNvSpPr>
          <p:nvPr>
            <p:ph type="ftr" sz="quarter" idx="11"/>
          </p:nvPr>
        </p:nvSpPr>
        <p:spPr/>
        <p:txBody>
          <a:bodyPr/>
          <a:lstStyle/>
          <a:p>
            <a:r>
              <a:rPr lang="en-GB"/>
              <a:t>COOL’25, Stony Brook, New York (USA)</a:t>
            </a:r>
            <a:endParaRPr lang="en-US" dirty="0"/>
          </a:p>
        </p:txBody>
      </p:sp>
      <p:sp>
        <p:nvSpPr>
          <p:cNvPr id="7" name="Slide Number Placeholder 6">
            <a:extLst>
              <a:ext uri="{FF2B5EF4-FFF2-40B4-BE49-F238E27FC236}">
                <a16:creationId xmlns:a16="http://schemas.microsoft.com/office/drawing/2014/main" id="{5B4136BC-FEC1-219F-F20B-EA5BA8AD58DF}"/>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3" name="TextBox 2">
            <a:extLst>
              <a:ext uri="{FF2B5EF4-FFF2-40B4-BE49-F238E27FC236}">
                <a16:creationId xmlns:a16="http://schemas.microsoft.com/office/drawing/2014/main" id="{C0631398-6098-713B-4C06-B0BF86A5B8AA}"/>
              </a:ext>
            </a:extLst>
          </p:cNvPr>
          <p:cNvSpPr txBox="1"/>
          <p:nvPr/>
        </p:nvSpPr>
        <p:spPr>
          <a:xfrm>
            <a:off x="9544832" y="67882"/>
            <a:ext cx="2539157" cy="276999"/>
          </a:xfrm>
          <a:prstGeom prst="rect">
            <a:avLst/>
          </a:prstGeom>
          <a:noFill/>
        </p:spPr>
        <p:txBody>
          <a:bodyPr wrap="none" lIns="0" tIns="0" rIns="0" bIns="0" rtlCol="0">
            <a:spAutoFit/>
          </a:bodyPr>
          <a:lstStyle/>
          <a:p>
            <a:pPr algn="l"/>
            <a:r>
              <a:rPr lang="en-GB" dirty="0"/>
              <a:t>Courtesy L. von </a:t>
            </a:r>
            <a:r>
              <a:rPr lang="en-GB" dirty="0" err="1"/>
              <a:t>Freeden</a:t>
            </a:r>
            <a:endParaRPr lang="en-GB" dirty="0"/>
          </a:p>
        </p:txBody>
      </p:sp>
      <p:sp>
        <p:nvSpPr>
          <p:cNvPr id="10" name="Content Placeholder 9">
            <a:extLst>
              <a:ext uri="{FF2B5EF4-FFF2-40B4-BE49-F238E27FC236}">
                <a16:creationId xmlns:a16="http://schemas.microsoft.com/office/drawing/2014/main" id="{DC357B47-6213-0D31-8FCC-C757407FCC4E}"/>
              </a:ext>
            </a:extLst>
          </p:cNvPr>
          <p:cNvSpPr>
            <a:spLocks noGrp="1"/>
          </p:cNvSpPr>
          <p:nvPr>
            <p:ph sz="half" idx="1"/>
          </p:nvPr>
        </p:nvSpPr>
        <p:spPr/>
        <p:txBody>
          <a:bodyPr/>
          <a:lstStyle/>
          <a:p>
            <a:r>
              <a:rPr lang="en-GB" dirty="0" err="1"/>
              <a:t>ddd</a:t>
            </a:r>
            <a:endParaRPr lang="en-GB" dirty="0"/>
          </a:p>
        </p:txBody>
      </p:sp>
      <p:grpSp>
        <p:nvGrpSpPr>
          <p:cNvPr id="29" name="Group 28">
            <a:extLst>
              <a:ext uri="{FF2B5EF4-FFF2-40B4-BE49-F238E27FC236}">
                <a16:creationId xmlns:a16="http://schemas.microsoft.com/office/drawing/2014/main" id="{78942331-4C4E-D253-411A-AC6FC1DFBFB4}"/>
              </a:ext>
            </a:extLst>
          </p:cNvPr>
          <p:cNvGrpSpPr/>
          <p:nvPr/>
        </p:nvGrpSpPr>
        <p:grpSpPr>
          <a:xfrm>
            <a:off x="407987" y="1104227"/>
            <a:ext cx="11380813" cy="5234115"/>
            <a:chOff x="407987" y="1104227"/>
            <a:chExt cx="11380813" cy="5234115"/>
          </a:xfrm>
        </p:grpSpPr>
        <p:pic>
          <p:nvPicPr>
            <p:cNvPr id="13" name="Content Placeholder 8" descr="A model of a spaceship&#10;&#10;AI-generated content may be incorrect.">
              <a:extLst>
                <a:ext uri="{FF2B5EF4-FFF2-40B4-BE49-F238E27FC236}">
                  <a16:creationId xmlns:a16="http://schemas.microsoft.com/office/drawing/2014/main" id="{FE912FC8-9C3B-C229-3190-94E04E4C2009}"/>
                </a:ext>
              </a:extLst>
            </p:cNvPr>
            <p:cNvPicPr>
              <a:picLocks noChangeAspect="1"/>
            </p:cNvPicPr>
            <p:nvPr/>
          </p:nvPicPr>
          <p:blipFill>
            <a:blip r:embed="rId2"/>
            <a:srcRect r="8063"/>
            <a:stretch/>
          </p:blipFill>
          <p:spPr>
            <a:xfrm>
              <a:off x="407987" y="1104227"/>
              <a:ext cx="11380813" cy="5234115"/>
            </a:xfrm>
            <a:prstGeom prst="rect">
              <a:avLst/>
            </a:prstGeom>
          </p:spPr>
        </p:pic>
        <p:grpSp>
          <p:nvGrpSpPr>
            <p:cNvPr id="16" name="Group 15">
              <a:extLst>
                <a:ext uri="{FF2B5EF4-FFF2-40B4-BE49-F238E27FC236}">
                  <a16:creationId xmlns:a16="http://schemas.microsoft.com/office/drawing/2014/main" id="{44250FB1-FD11-2654-7983-346AE3C1D47A}"/>
                </a:ext>
              </a:extLst>
            </p:cNvPr>
            <p:cNvGrpSpPr/>
            <p:nvPr/>
          </p:nvGrpSpPr>
          <p:grpSpPr>
            <a:xfrm>
              <a:off x="3139892" y="2285990"/>
              <a:ext cx="6071748" cy="2479050"/>
              <a:chOff x="3139892" y="2285990"/>
              <a:chExt cx="6071748" cy="2479050"/>
            </a:xfrm>
          </p:grpSpPr>
          <p:sp>
            <p:nvSpPr>
              <p:cNvPr id="17" name="TextBox 16">
                <a:extLst>
                  <a:ext uri="{FF2B5EF4-FFF2-40B4-BE49-F238E27FC236}">
                    <a16:creationId xmlns:a16="http://schemas.microsoft.com/office/drawing/2014/main" id="{D534D97B-4E53-FA23-6809-F084CA303A3D}"/>
                  </a:ext>
                </a:extLst>
              </p:cNvPr>
              <p:cNvSpPr txBox="1"/>
              <p:nvPr/>
            </p:nvSpPr>
            <p:spPr>
              <a:xfrm>
                <a:off x="4371353" y="3205305"/>
                <a:ext cx="1695788" cy="553998"/>
              </a:xfrm>
              <a:prstGeom prst="rect">
                <a:avLst/>
              </a:prstGeom>
              <a:noFill/>
            </p:spPr>
            <p:txBody>
              <a:bodyPr wrap="square" lIns="0" tIns="0" rIns="0" bIns="0" rtlCol="0">
                <a:spAutoFit/>
              </a:bodyPr>
              <a:lstStyle/>
              <a:p>
                <a:pPr algn="l"/>
                <a:r>
                  <a:rPr lang="en-US" dirty="0"/>
                  <a:t>Space for vacuum flange</a:t>
                </a:r>
                <a:endParaRPr lang="en-GB" dirty="0"/>
              </a:p>
            </p:txBody>
          </p:sp>
          <p:cxnSp>
            <p:nvCxnSpPr>
              <p:cNvPr id="20" name="Straight Arrow Connector 19">
                <a:extLst>
                  <a:ext uri="{FF2B5EF4-FFF2-40B4-BE49-F238E27FC236}">
                    <a16:creationId xmlns:a16="http://schemas.microsoft.com/office/drawing/2014/main" id="{6D2E08B3-14E3-2C97-D84A-0EA2CFCEF656}"/>
                  </a:ext>
                </a:extLst>
              </p:cNvPr>
              <p:cNvCxnSpPr>
                <a:cxnSpLocks/>
              </p:cNvCxnSpPr>
              <p:nvPr/>
            </p:nvCxnSpPr>
            <p:spPr>
              <a:xfrm flipH="1">
                <a:off x="4724400" y="3857875"/>
                <a:ext cx="326052" cy="907165"/>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21" name="TextBox 20">
                <a:extLst>
                  <a:ext uri="{FF2B5EF4-FFF2-40B4-BE49-F238E27FC236}">
                    <a16:creationId xmlns:a16="http://schemas.microsoft.com/office/drawing/2014/main" id="{CA78A2E6-2523-9436-4717-B57AB4E4A839}"/>
                  </a:ext>
                </a:extLst>
              </p:cNvPr>
              <p:cNvSpPr txBox="1"/>
              <p:nvPr/>
            </p:nvSpPr>
            <p:spPr>
              <a:xfrm>
                <a:off x="7515852" y="2471658"/>
                <a:ext cx="1695788" cy="830997"/>
              </a:xfrm>
              <a:prstGeom prst="rect">
                <a:avLst/>
              </a:prstGeom>
              <a:noFill/>
            </p:spPr>
            <p:txBody>
              <a:bodyPr wrap="square" lIns="0" tIns="0" rIns="0" bIns="0" rtlCol="0">
                <a:spAutoFit/>
              </a:bodyPr>
              <a:lstStyle/>
              <a:p>
                <a:pPr algn="l"/>
                <a:r>
                  <a:rPr lang="en-US" dirty="0"/>
                  <a:t>Space for gun support (cantilever)</a:t>
                </a:r>
                <a:endParaRPr lang="en-GB" dirty="0"/>
              </a:p>
            </p:txBody>
          </p:sp>
          <p:cxnSp>
            <p:nvCxnSpPr>
              <p:cNvPr id="22" name="Straight Arrow Connector 21">
                <a:extLst>
                  <a:ext uri="{FF2B5EF4-FFF2-40B4-BE49-F238E27FC236}">
                    <a16:creationId xmlns:a16="http://schemas.microsoft.com/office/drawing/2014/main" id="{F8A7E20A-B970-FD5D-FD35-8AE8499189C2}"/>
                  </a:ext>
                </a:extLst>
              </p:cNvPr>
              <p:cNvCxnSpPr>
                <a:cxnSpLocks/>
              </p:cNvCxnSpPr>
              <p:nvPr/>
            </p:nvCxnSpPr>
            <p:spPr>
              <a:xfrm>
                <a:off x="8280400" y="3348666"/>
                <a:ext cx="843280" cy="623894"/>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25" name="TextBox 24">
                <a:extLst>
                  <a:ext uri="{FF2B5EF4-FFF2-40B4-BE49-F238E27FC236}">
                    <a16:creationId xmlns:a16="http://schemas.microsoft.com/office/drawing/2014/main" id="{B00E0303-FB34-077D-1E36-3F55D213AE5E}"/>
                  </a:ext>
                </a:extLst>
              </p:cNvPr>
              <p:cNvSpPr txBox="1"/>
              <p:nvPr/>
            </p:nvSpPr>
            <p:spPr>
              <a:xfrm>
                <a:off x="3139892" y="2474671"/>
                <a:ext cx="1695788" cy="553998"/>
              </a:xfrm>
              <a:prstGeom prst="rect">
                <a:avLst/>
              </a:prstGeom>
              <a:noFill/>
            </p:spPr>
            <p:txBody>
              <a:bodyPr wrap="square" lIns="0" tIns="0" rIns="0" bIns="0" rtlCol="0">
                <a:spAutoFit/>
              </a:bodyPr>
              <a:lstStyle/>
              <a:p>
                <a:pPr algn="l"/>
                <a:r>
                  <a:rPr lang="en-US" dirty="0"/>
                  <a:t>Y-chamber in TF region</a:t>
                </a:r>
                <a:endParaRPr lang="en-GB" dirty="0"/>
              </a:p>
            </p:txBody>
          </p:sp>
          <p:cxnSp>
            <p:nvCxnSpPr>
              <p:cNvPr id="26" name="Straight Arrow Connector 25">
                <a:extLst>
                  <a:ext uri="{FF2B5EF4-FFF2-40B4-BE49-F238E27FC236}">
                    <a16:creationId xmlns:a16="http://schemas.microsoft.com/office/drawing/2014/main" id="{C1831DB0-565F-6568-3C94-291FF915A5A5}"/>
                  </a:ext>
                </a:extLst>
              </p:cNvPr>
              <p:cNvCxnSpPr>
                <a:cxnSpLocks/>
              </p:cNvCxnSpPr>
              <p:nvPr/>
            </p:nvCxnSpPr>
            <p:spPr>
              <a:xfrm>
                <a:off x="3825322" y="3072630"/>
                <a:ext cx="301948" cy="1570490"/>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27" name="TextBox 26">
                <a:extLst>
                  <a:ext uri="{FF2B5EF4-FFF2-40B4-BE49-F238E27FC236}">
                    <a16:creationId xmlns:a16="http://schemas.microsoft.com/office/drawing/2014/main" id="{291BC619-C96B-FC9A-89BC-298BCE100027}"/>
                  </a:ext>
                </a:extLst>
              </p:cNvPr>
              <p:cNvSpPr txBox="1"/>
              <p:nvPr/>
            </p:nvSpPr>
            <p:spPr>
              <a:xfrm>
                <a:off x="5660534" y="2285990"/>
                <a:ext cx="1695788" cy="553998"/>
              </a:xfrm>
              <a:prstGeom prst="rect">
                <a:avLst/>
              </a:prstGeom>
              <a:noFill/>
            </p:spPr>
            <p:txBody>
              <a:bodyPr wrap="square" lIns="0" tIns="0" rIns="0" bIns="0" rtlCol="0">
                <a:spAutoFit/>
              </a:bodyPr>
              <a:lstStyle/>
              <a:p>
                <a:pPr algn="l"/>
                <a:r>
                  <a:rPr lang="en-US" dirty="0"/>
                  <a:t>Drift ID fixed by BPMs</a:t>
                </a:r>
                <a:endParaRPr lang="en-GB" dirty="0"/>
              </a:p>
            </p:txBody>
          </p:sp>
          <p:cxnSp>
            <p:nvCxnSpPr>
              <p:cNvPr id="28" name="Straight Arrow Connector 27">
                <a:extLst>
                  <a:ext uri="{FF2B5EF4-FFF2-40B4-BE49-F238E27FC236}">
                    <a16:creationId xmlns:a16="http://schemas.microsoft.com/office/drawing/2014/main" id="{65715177-B3FE-0394-4546-429CAC8EAEDA}"/>
                  </a:ext>
                </a:extLst>
              </p:cNvPr>
              <p:cNvCxnSpPr>
                <a:cxnSpLocks/>
              </p:cNvCxnSpPr>
              <p:nvPr/>
            </p:nvCxnSpPr>
            <p:spPr>
              <a:xfrm>
                <a:off x="6483944" y="2839988"/>
                <a:ext cx="564995" cy="1925052"/>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grpSp>
      </p:grpSp>
    </p:spTree>
    <p:extLst>
      <p:ext uri="{BB962C8B-B14F-4D97-AF65-F5344CB8AC3E}">
        <p14:creationId xmlns:p14="http://schemas.microsoft.com/office/powerpoint/2010/main" val="3657426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56658F-D954-F554-27A2-9ED0A4F930A4}"/>
              </a:ext>
            </a:extLst>
          </p:cNvPr>
          <p:cNvSpPr>
            <a:spLocks noGrp="1"/>
          </p:cNvSpPr>
          <p:nvPr>
            <p:ph type="title"/>
          </p:nvPr>
        </p:nvSpPr>
        <p:spPr/>
        <p:txBody>
          <a:bodyPr/>
          <a:lstStyle/>
          <a:p>
            <a:r>
              <a:rPr lang="en-GB" dirty="0"/>
              <a:t>Motivation: Cooling at CERN</a:t>
            </a:r>
          </a:p>
        </p:txBody>
      </p:sp>
      <p:sp>
        <p:nvSpPr>
          <p:cNvPr id="4" name="Date Placeholder 3">
            <a:extLst>
              <a:ext uri="{FF2B5EF4-FFF2-40B4-BE49-F238E27FC236}">
                <a16:creationId xmlns:a16="http://schemas.microsoft.com/office/drawing/2014/main" id="{7149B9C7-5D4B-548A-2C69-94DCA46707FF}"/>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D73EC039-6832-ECDE-03C8-83DA89A68887}"/>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FFA4136F-2FDC-DB15-DB8F-494E6FD45DAD}"/>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0" name="Picture 9" descr="A diagram of a complex structure&#10;&#10;AI-generated content may be incorrect.">
            <a:extLst>
              <a:ext uri="{FF2B5EF4-FFF2-40B4-BE49-F238E27FC236}">
                <a16:creationId xmlns:a16="http://schemas.microsoft.com/office/drawing/2014/main" id="{E48A072D-23FA-3F75-E938-06B720122F2B}"/>
              </a:ext>
            </a:extLst>
          </p:cNvPr>
          <p:cNvPicPr>
            <a:picLocks noChangeAspect="1"/>
          </p:cNvPicPr>
          <p:nvPr/>
        </p:nvPicPr>
        <p:blipFill>
          <a:blip r:embed="rId3"/>
          <a:stretch>
            <a:fillRect/>
          </a:stretch>
        </p:blipFill>
        <p:spPr>
          <a:xfrm>
            <a:off x="4507282" y="1651136"/>
            <a:ext cx="7772400" cy="4565915"/>
          </a:xfrm>
          <a:prstGeom prst="rect">
            <a:avLst/>
          </a:prstGeom>
        </p:spPr>
      </p:pic>
      <p:pic>
        <p:nvPicPr>
          <p:cNvPr id="11" name="Picture 10" descr="A diagram of a complex structure&#10;&#10;AI-generated content may be incorrect.">
            <a:extLst>
              <a:ext uri="{FF2B5EF4-FFF2-40B4-BE49-F238E27FC236}">
                <a16:creationId xmlns:a16="http://schemas.microsoft.com/office/drawing/2014/main" id="{C8C423C3-8DCF-12CA-6773-BD3CC671139B}"/>
              </a:ext>
            </a:extLst>
          </p:cNvPr>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Lst>
          </a:blip>
          <a:stretch>
            <a:fillRect/>
          </a:stretch>
        </p:blipFill>
        <p:spPr>
          <a:xfrm>
            <a:off x="4507282" y="1651136"/>
            <a:ext cx="7772400" cy="4565915"/>
          </a:xfrm>
          <a:prstGeom prst="rect">
            <a:avLst/>
          </a:prstGeom>
        </p:spPr>
      </p:pic>
      <p:pic>
        <p:nvPicPr>
          <p:cNvPr id="22" name="Picture 21" descr="A diagram of a complex structure&#10;&#10;AI-generated content may be incorrect.">
            <a:extLst>
              <a:ext uri="{FF2B5EF4-FFF2-40B4-BE49-F238E27FC236}">
                <a16:creationId xmlns:a16="http://schemas.microsoft.com/office/drawing/2014/main" id="{73DEE79F-219F-40AD-56F4-FC33CA57344E}"/>
              </a:ext>
            </a:extLst>
          </p:cNvPr>
          <p:cNvPicPr>
            <a:picLocks noChangeAspect="1"/>
          </p:cNvPicPr>
          <p:nvPr/>
        </p:nvPicPr>
        <p:blipFill>
          <a:blip r:embed="rId3"/>
          <a:srcRect l="41679" t="86275" r="39216"/>
          <a:stretch>
            <a:fillRect/>
          </a:stretch>
        </p:blipFill>
        <p:spPr>
          <a:xfrm>
            <a:off x="7746715" y="5590388"/>
            <a:ext cx="1484968" cy="626663"/>
          </a:xfrm>
          <a:custGeom>
            <a:avLst/>
            <a:gdLst>
              <a:gd name="connsiteX0" fmla="*/ 742484 w 1484968"/>
              <a:gd name="connsiteY0" fmla="*/ 0 h 626663"/>
              <a:gd name="connsiteX1" fmla="*/ 1484968 w 1484968"/>
              <a:gd name="connsiteY1" fmla="*/ 313332 h 626663"/>
              <a:gd name="connsiteX2" fmla="*/ 892121 w 1484968"/>
              <a:gd name="connsiteY2" fmla="*/ 620298 h 626663"/>
              <a:gd name="connsiteX3" fmla="*/ 742508 w 1484968"/>
              <a:gd name="connsiteY3" fmla="*/ 626663 h 626663"/>
              <a:gd name="connsiteX4" fmla="*/ 742460 w 1484968"/>
              <a:gd name="connsiteY4" fmla="*/ 626663 h 626663"/>
              <a:gd name="connsiteX5" fmla="*/ 592848 w 1484968"/>
              <a:gd name="connsiteY5" fmla="*/ 620298 h 626663"/>
              <a:gd name="connsiteX6" fmla="*/ 0 w 1484968"/>
              <a:gd name="connsiteY6" fmla="*/ 313332 h 626663"/>
              <a:gd name="connsiteX7" fmla="*/ 742484 w 1484968"/>
              <a:gd name="connsiteY7" fmla="*/ 0 h 626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4968" h="626663">
                <a:moveTo>
                  <a:pt x="742484" y="0"/>
                </a:moveTo>
                <a:cubicBezTo>
                  <a:pt x="1152547" y="0"/>
                  <a:pt x="1484968" y="140284"/>
                  <a:pt x="1484968" y="313332"/>
                </a:cubicBezTo>
                <a:cubicBezTo>
                  <a:pt x="1484968" y="464749"/>
                  <a:pt x="1230458" y="591081"/>
                  <a:pt x="892121" y="620298"/>
                </a:cubicBezTo>
                <a:lnTo>
                  <a:pt x="742508" y="626663"/>
                </a:lnTo>
                <a:lnTo>
                  <a:pt x="742460" y="626663"/>
                </a:lnTo>
                <a:lnTo>
                  <a:pt x="592848" y="620298"/>
                </a:lnTo>
                <a:cubicBezTo>
                  <a:pt x="254510" y="591081"/>
                  <a:pt x="0" y="464749"/>
                  <a:pt x="0" y="313332"/>
                </a:cubicBezTo>
                <a:cubicBezTo>
                  <a:pt x="0" y="140284"/>
                  <a:pt x="332421" y="0"/>
                  <a:pt x="742484" y="0"/>
                </a:cubicBezTo>
                <a:close/>
              </a:path>
            </a:pathLst>
          </a:custGeom>
        </p:spPr>
      </p:pic>
      <p:pic>
        <p:nvPicPr>
          <p:cNvPr id="21" name="Picture 20" descr="A diagram of a complex structure&#10;&#10;AI-generated content may be incorrect.">
            <a:extLst>
              <a:ext uri="{FF2B5EF4-FFF2-40B4-BE49-F238E27FC236}">
                <a16:creationId xmlns:a16="http://schemas.microsoft.com/office/drawing/2014/main" id="{E9AAB2BF-4AE2-9C82-DAA4-196D8FE2D2A7}"/>
              </a:ext>
            </a:extLst>
          </p:cNvPr>
          <p:cNvPicPr>
            <a:picLocks noChangeAspect="1"/>
          </p:cNvPicPr>
          <p:nvPr/>
        </p:nvPicPr>
        <p:blipFill>
          <a:blip r:embed="rId3"/>
          <a:srcRect l="21962" t="51523" r="57433" b="30635"/>
          <a:stretch>
            <a:fillRect/>
          </a:stretch>
        </p:blipFill>
        <p:spPr>
          <a:xfrm>
            <a:off x="6214282" y="4003638"/>
            <a:ext cx="1601466" cy="814648"/>
          </a:xfrm>
          <a:custGeom>
            <a:avLst/>
            <a:gdLst>
              <a:gd name="connsiteX0" fmla="*/ 800733 w 1601466"/>
              <a:gd name="connsiteY0" fmla="*/ 0 h 814648"/>
              <a:gd name="connsiteX1" fmla="*/ 1601466 w 1601466"/>
              <a:gd name="connsiteY1" fmla="*/ 407324 h 814648"/>
              <a:gd name="connsiteX2" fmla="*/ 800733 w 1601466"/>
              <a:gd name="connsiteY2" fmla="*/ 814648 h 814648"/>
              <a:gd name="connsiteX3" fmla="*/ 0 w 1601466"/>
              <a:gd name="connsiteY3" fmla="*/ 407324 h 814648"/>
              <a:gd name="connsiteX4" fmla="*/ 800733 w 1601466"/>
              <a:gd name="connsiteY4" fmla="*/ 0 h 814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466" h="814648">
                <a:moveTo>
                  <a:pt x="800733" y="0"/>
                </a:moveTo>
                <a:cubicBezTo>
                  <a:pt x="1242966" y="0"/>
                  <a:pt x="1601466" y="182365"/>
                  <a:pt x="1601466" y="407324"/>
                </a:cubicBezTo>
                <a:cubicBezTo>
                  <a:pt x="1601466" y="632283"/>
                  <a:pt x="1242966" y="814648"/>
                  <a:pt x="800733" y="814648"/>
                </a:cubicBezTo>
                <a:cubicBezTo>
                  <a:pt x="358500" y="814648"/>
                  <a:pt x="0" y="632283"/>
                  <a:pt x="0" y="407324"/>
                </a:cubicBezTo>
                <a:cubicBezTo>
                  <a:pt x="0" y="182365"/>
                  <a:pt x="358500" y="0"/>
                  <a:pt x="800733" y="0"/>
                </a:cubicBezTo>
                <a:close/>
              </a:path>
            </a:pathLst>
          </a:custGeom>
        </p:spPr>
      </p:pic>
      <p:pic>
        <p:nvPicPr>
          <p:cNvPr id="24" name="Picture 23" descr="A diagram of a complex structure&#10;&#10;AI-generated content may be incorrect.">
            <a:extLst>
              <a:ext uri="{FF2B5EF4-FFF2-40B4-BE49-F238E27FC236}">
                <a16:creationId xmlns:a16="http://schemas.microsoft.com/office/drawing/2014/main" id="{A19389A3-942C-8174-8E25-1F2C1F4A682F}"/>
              </a:ext>
            </a:extLst>
          </p:cNvPr>
          <p:cNvPicPr>
            <a:picLocks noChangeAspect="1"/>
          </p:cNvPicPr>
          <p:nvPr/>
        </p:nvPicPr>
        <p:blipFill>
          <a:blip r:embed="rId3"/>
          <a:srcRect l="23422" t="29858" r="29947" b="45564"/>
          <a:stretch>
            <a:fillRect/>
          </a:stretch>
        </p:blipFill>
        <p:spPr>
          <a:xfrm>
            <a:off x="6327769" y="3014423"/>
            <a:ext cx="3624350" cy="1122218"/>
          </a:xfrm>
          <a:custGeom>
            <a:avLst/>
            <a:gdLst>
              <a:gd name="connsiteX0" fmla="*/ 2437520 w 3624350"/>
              <a:gd name="connsiteY0" fmla="*/ 477178 h 1122218"/>
              <a:gd name="connsiteX1" fmla="*/ 1879465 w 3624350"/>
              <a:gd name="connsiteY1" fmla="*/ 496196 h 1122218"/>
              <a:gd name="connsiteX2" fmla="*/ 460780 w 3624350"/>
              <a:gd name="connsiteY2" fmla="*/ 785563 h 1122218"/>
              <a:gd name="connsiteX3" fmla="*/ 1904425 w 3624350"/>
              <a:gd name="connsiteY3" fmla="*/ 896414 h 1122218"/>
              <a:gd name="connsiteX4" fmla="*/ 3323111 w 3624350"/>
              <a:gd name="connsiteY4" fmla="*/ 607047 h 1122218"/>
              <a:gd name="connsiteX5" fmla="*/ 2437520 w 3624350"/>
              <a:gd name="connsiteY5" fmla="*/ 477178 h 1122218"/>
              <a:gd name="connsiteX6" fmla="*/ 1812175 w 3624350"/>
              <a:gd name="connsiteY6" fmla="*/ 0 h 1122218"/>
              <a:gd name="connsiteX7" fmla="*/ 3624350 w 3624350"/>
              <a:gd name="connsiteY7" fmla="*/ 561109 h 1122218"/>
              <a:gd name="connsiteX8" fmla="*/ 1812175 w 3624350"/>
              <a:gd name="connsiteY8" fmla="*/ 1122218 h 1122218"/>
              <a:gd name="connsiteX9" fmla="*/ 0 w 3624350"/>
              <a:gd name="connsiteY9" fmla="*/ 561109 h 1122218"/>
              <a:gd name="connsiteX10" fmla="*/ 1812175 w 3624350"/>
              <a:gd name="connsiteY10" fmla="*/ 0 h 11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624350" h="1122218">
                <a:moveTo>
                  <a:pt x="2437520" y="477178"/>
                </a:moveTo>
                <a:cubicBezTo>
                  <a:pt x="2265666" y="477731"/>
                  <a:pt x="2077068" y="483872"/>
                  <a:pt x="1879465" y="496196"/>
                </a:cubicBezTo>
                <a:cubicBezTo>
                  <a:pt x="1089054" y="545492"/>
                  <a:pt x="453887" y="675045"/>
                  <a:pt x="460780" y="785563"/>
                </a:cubicBezTo>
                <a:cubicBezTo>
                  <a:pt x="467672" y="896080"/>
                  <a:pt x="1114014" y="945710"/>
                  <a:pt x="1904425" y="896414"/>
                </a:cubicBezTo>
                <a:cubicBezTo>
                  <a:pt x="2694837" y="847119"/>
                  <a:pt x="3330003" y="717565"/>
                  <a:pt x="3323111" y="607047"/>
                </a:cubicBezTo>
                <a:cubicBezTo>
                  <a:pt x="3317941" y="524159"/>
                  <a:pt x="2953081" y="475521"/>
                  <a:pt x="2437520" y="477178"/>
                </a:cubicBezTo>
                <a:close/>
                <a:moveTo>
                  <a:pt x="1812175" y="0"/>
                </a:moveTo>
                <a:cubicBezTo>
                  <a:pt x="2813012" y="0"/>
                  <a:pt x="3624350" y="251217"/>
                  <a:pt x="3624350" y="561109"/>
                </a:cubicBezTo>
                <a:cubicBezTo>
                  <a:pt x="3624350" y="871001"/>
                  <a:pt x="2813012" y="1122218"/>
                  <a:pt x="1812175" y="1122218"/>
                </a:cubicBezTo>
                <a:cubicBezTo>
                  <a:pt x="811338" y="1122218"/>
                  <a:pt x="0" y="871001"/>
                  <a:pt x="0" y="561109"/>
                </a:cubicBezTo>
                <a:cubicBezTo>
                  <a:pt x="0" y="251217"/>
                  <a:pt x="811338" y="0"/>
                  <a:pt x="1812175" y="0"/>
                </a:cubicBezTo>
                <a:close/>
              </a:path>
            </a:pathLst>
          </a:custGeom>
        </p:spPr>
      </p:pic>
      <p:sp>
        <p:nvSpPr>
          <p:cNvPr id="2" name="Content Placeholder 1">
            <a:extLst>
              <a:ext uri="{FF2B5EF4-FFF2-40B4-BE49-F238E27FC236}">
                <a16:creationId xmlns:a16="http://schemas.microsoft.com/office/drawing/2014/main" id="{11B93A61-C48E-7E42-0E28-A4ADC7AA8DF7}"/>
              </a:ext>
            </a:extLst>
          </p:cNvPr>
          <p:cNvSpPr>
            <a:spLocks noGrp="1"/>
          </p:cNvSpPr>
          <p:nvPr>
            <p:ph idx="1"/>
          </p:nvPr>
        </p:nvSpPr>
        <p:spPr>
          <a:xfrm>
            <a:off x="407989" y="1090862"/>
            <a:ext cx="8973078" cy="5101137"/>
          </a:xfrm>
        </p:spPr>
        <p:txBody>
          <a:bodyPr>
            <a:normAutofit fontScale="92500" lnSpcReduction="10000"/>
          </a:bodyPr>
          <a:lstStyle/>
          <a:p>
            <a:pPr marL="342900" indent="-342900">
              <a:buFont typeface="Arial" panose="020B0604020202020204" pitchFamily="34" charset="0"/>
              <a:buChar char="•"/>
            </a:pPr>
            <a:r>
              <a:rPr lang="en-GB" dirty="0"/>
              <a:t>Beam cooling essential ingredient of several existing machines at CERN:</a:t>
            </a:r>
          </a:p>
          <a:p>
            <a:pPr marL="666900" lvl="1" indent="-342900">
              <a:buFont typeface="Arial" panose="020B0604020202020204" pitchFamily="34" charset="0"/>
              <a:buChar char="•"/>
            </a:pPr>
            <a:r>
              <a:rPr lang="en-GB" b="1" dirty="0">
                <a:solidFill>
                  <a:schemeClr val="tx1"/>
                </a:solidFill>
              </a:rPr>
              <a:t>S-Cooling</a:t>
            </a:r>
            <a:r>
              <a:rPr lang="en-GB" dirty="0"/>
              <a:t> of </a:t>
            </a:r>
            <a:r>
              <a:rPr lang="en-GB" dirty="0" err="1"/>
              <a:t>pbars</a:t>
            </a:r>
            <a:r>
              <a:rPr lang="en-GB" dirty="0"/>
              <a:t> </a:t>
            </a:r>
            <a:r>
              <a:rPr lang="en-GB" b="1" dirty="0"/>
              <a:t>AD</a:t>
            </a:r>
            <a:r>
              <a:rPr lang="en-GB" dirty="0"/>
              <a:t> </a:t>
            </a:r>
          </a:p>
          <a:p>
            <a:pPr marL="990900" lvl="2" indent="-342900"/>
            <a:r>
              <a:rPr lang="en-GB" dirty="0"/>
              <a:t>See Vasileios’s on </a:t>
            </a:r>
            <a:r>
              <a:rPr lang="en-GB" dirty="0">
                <a:hlinkClick r:id="rId6"/>
              </a:rPr>
              <a:t>presentation</a:t>
            </a:r>
            <a:endParaRPr lang="en-GB" dirty="0"/>
          </a:p>
          <a:p>
            <a:pPr marL="666900" lvl="1" indent="-342900">
              <a:buFont typeface="Arial" panose="020B0604020202020204" pitchFamily="34" charset="0"/>
              <a:buChar char="•"/>
            </a:pPr>
            <a:r>
              <a:rPr lang="en-GB" b="1" dirty="0">
                <a:solidFill>
                  <a:schemeClr val="tx1"/>
                </a:solidFill>
              </a:rPr>
              <a:t>E-cooling</a:t>
            </a:r>
            <a:r>
              <a:rPr lang="en-GB" dirty="0"/>
              <a:t> of </a:t>
            </a:r>
            <a:r>
              <a:rPr lang="en-GB" dirty="0" err="1"/>
              <a:t>pbars</a:t>
            </a:r>
            <a:r>
              <a:rPr lang="en-GB" dirty="0"/>
              <a:t> in </a:t>
            </a:r>
            <a:r>
              <a:rPr lang="en-GB" b="1" dirty="0"/>
              <a:t>AD, ELENA</a:t>
            </a:r>
          </a:p>
          <a:p>
            <a:pPr marL="990900" lvl="2" indent="-342900"/>
            <a:r>
              <a:rPr lang="en-GB" dirty="0"/>
              <a:t>See Laurette’s </a:t>
            </a:r>
            <a:r>
              <a:rPr lang="en-GB" dirty="0">
                <a:hlinkClick r:id="rId7"/>
              </a:rPr>
              <a:t>presentation</a:t>
            </a:r>
            <a:endParaRPr lang="en-GB" dirty="0"/>
          </a:p>
          <a:p>
            <a:pPr marL="666900" lvl="1" indent="-342900"/>
            <a:r>
              <a:rPr lang="en-GB" b="1" dirty="0">
                <a:solidFill>
                  <a:schemeClr val="tx1"/>
                </a:solidFill>
              </a:rPr>
              <a:t>E-cooling</a:t>
            </a:r>
            <a:r>
              <a:rPr lang="en-GB" dirty="0"/>
              <a:t> of ions in </a:t>
            </a:r>
            <a:r>
              <a:rPr lang="en-GB" b="1" dirty="0"/>
              <a:t>LEIR </a:t>
            </a:r>
          </a:p>
          <a:p>
            <a:pPr marL="990900" lvl="2" indent="-342900"/>
            <a:r>
              <a:rPr lang="en-GB" dirty="0"/>
              <a:t>For</a:t>
            </a:r>
            <a:r>
              <a:rPr lang="en-GB" b="1" dirty="0"/>
              <a:t> LHC </a:t>
            </a:r>
            <a:r>
              <a:rPr lang="en-GB" dirty="0"/>
              <a:t>and</a:t>
            </a:r>
            <a:r>
              <a:rPr lang="en-GB" b="1" dirty="0"/>
              <a:t> Fixed Target Exp.</a:t>
            </a:r>
            <a:endParaRPr lang="en-GB" dirty="0"/>
          </a:p>
          <a:p>
            <a:pPr marL="342900" indent="-342900">
              <a:buFont typeface="Arial" panose="020B0604020202020204" pitchFamily="34" charset="0"/>
              <a:buChar char="•"/>
            </a:pPr>
            <a:r>
              <a:rPr lang="en-GB" dirty="0"/>
              <a:t>New developments:</a:t>
            </a:r>
          </a:p>
          <a:p>
            <a:pPr marL="666900" lvl="1" indent="-342900">
              <a:buFont typeface="Arial" panose="020B0604020202020204" pitchFamily="34" charset="0"/>
              <a:buChar char="•"/>
            </a:pPr>
            <a:r>
              <a:rPr lang="en-GB" b="1" dirty="0"/>
              <a:t>Gamma factory </a:t>
            </a:r>
            <a:r>
              <a:rPr lang="en-GB" dirty="0">
                <a:hlinkClick r:id="rId8"/>
              </a:rPr>
              <a:t>proposal</a:t>
            </a:r>
            <a:endParaRPr lang="en-GB" dirty="0"/>
          </a:p>
          <a:p>
            <a:pPr marL="990900" lvl="2" indent="-342900"/>
            <a:r>
              <a:rPr lang="en-GB" dirty="0"/>
              <a:t>See Aurelien’s </a:t>
            </a:r>
            <a:r>
              <a:rPr lang="en-GB" dirty="0">
                <a:hlinkClick r:id="rId9"/>
              </a:rPr>
              <a:t>presentation</a:t>
            </a:r>
            <a:endParaRPr lang="en-GB" dirty="0"/>
          </a:p>
          <a:p>
            <a:pPr marL="666900" lvl="1" indent="-342900">
              <a:buFont typeface="Arial" panose="020B0604020202020204" pitchFamily="34" charset="0"/>
              <a:buChar char="•"/>
            </a:pPr>
            <a:r>
              <a:rPr lang="en-GB" b="1" dirty="0" err="1"/>
              <a:t>PoP</a:t>
            </a:r>
            <a:r>
              <a:rPr lang="en-GB" b="1" dirty="0"/>
              <a:t> experiment</a:t>
            </a:r>
            <a:r>
              <a:rPr lang="en-GB" dirty="0"/>
              <a:t>: unique opportunity for </a:t>
            </a:r>
            <a:br>
              <a:rPr lang="en-GB" dirty="0"/>
            </a:br>
            <a:r>
              <a:rPr lang="en-GB" b="1" dirty="0"/>
              <a:t>testing</a:t>
            </a:r>
            <a:r>
              <a:rPr lang="en-GB" dirty="0"/>
              <a:t> </a:t>
            </a:r>
            <a:r>
              <a:rPr lang="en-GB" b="1" dirty="0">
                <a:solidFill>
                  <a:schemeClr val="tx1"/>
                </a:solidFill>
              </a:rPr>
              <a:t>laser cooling </a:t>
            </a:r>
            <a:r>
              <a:rPr lang="en-GB" b="1" dirty="0"/>
              <a:t>at CERN</a:t>
            </a:r>
          </a:p>
          <a:p>
            <a:pPr marL="990900" lvl="2" indent="-342900"/>
            <a:r>
              <a:rPr lang="en-GB" dirty="0"/>
              <a:t>See </a:t>
            </a:r>
            <a:r>
              <a:rPr lang="en-GB" dirty="0">
                <a:hlinkClick r:id="rId10"/>
              </a:rPr>
              <a:t>LOI</a:t>
            </a:r>
            <a:endParaRPr lang="en-GB" dirty="0"/>
          </a:p>
          <a:p>
            <a:pPr marL="342900" indent="-342900">
              <a:buFont typeface="Symbol" pitchFamily="2" charset="2"/>
              <a:buChar char="Þ"/>
            </a:pPr>
            <a:r>
              <a:rPr lang="en-GB" dirty="0">
                <a:solidFill>
                  <a:srgbClr val="00B050"/>
                </a:solidFill>
              </a:rPr>
              <a:t>Need for tools for predictive </a:t>
            </a:r>
            <a:br>
              <a:rPr lang="en-GB" dirty="0">
                <a:solidFill>
                  <a:srgbClr val="00B050"/>
                </a:solidFill>
              </a:rPr>
            </a:br>
            <a:r>
              <a:rPr lang="en-GB" dirty="0">
                <a:solidFill>
                  <a:srgbClr val="00B050"/>
                </a:solidFill>
              </a:rPr>
              <a:t>simulations including cooling</a:t>
            </a:r>
          </a:p>
          <a:p>
            <a:pPr marL="666900" lvl="1" indent="-342900">
              <a:buFont typeface="Arial" panose="020B0604020202020204" pitchFamily="34" charset="0"/>
              <a:buChar char="•"/>
            </a:pPr>
            <a:r>
              <a:rPr lang="en-GB" b="1" dirty="0">
                <a:solidFill>
                  <a:srgbClr val="00B050"/>
                </a:solidFill>
              </a:rPr>
              <a:t>Unified environment for cooling + heating (IBS, SC, …)</a:t>
            </a:r>
          </a:p>
          <a:p>
            <a:endParaRPr lang="en-GB" dirty="0"/>
          </a:p>
          <a:p>
            <a:endParaRPr lang="en-GB" dirty="0"/>
          </a:p>
        </p:txBody>
      </p:sp>
    </p:spTree>
    <p:extLst>
      <p:ext uri="{BB962C8B-B14F-4D97-AF65-F5344CB8AC3E}">
        <p14:creationId xmlns:p14="http://schemas.microsoft.com/office/powerpoint/2010/main" val="3420273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167624-A3AE-E42E-0B3D-8103BD86612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4365197-8747-FF2D-ABC4-75FB78AA4413}"/>
              </a:ext>
            </a:extLst>
          </p:cNvPr>
          <p:cNvSpPr>
            <a:spLocks noGrp="1"/>
          </p:cNvSpPr>
          <p:nvPr>
            <p:ph type="title"/>
          </p:nvPr>
        </p:nvSpPr>
        <p:spPr/>
        <p:txBody>
          <a:bodyPr/>
          <a:lstStyle/>
          <a:p>
            <a:r>
              <a:rPr lang="en-GB" dirty="0"/>
              <a:t>E-cooling Parameters in Simulations </a:t>
            </a:r>
          </a:p>
        </p:txBody>
      </p:sp>
      <p:sp>
        <p:nvSpPr>
          <p:cNvPr id="4" name="Date Placeholder 3">
            <a:extLst>
              <a:ext uri="{FF2B5EF4-FFF2-40B4-BE49-F238E27FC236}">
                <a16:creationId xmlns:a16="http://schemas.microsoft.com/office/drawing/2014/main" id="{8E271714-8DC5-D138-4221-4B671B540089}"/>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CF5335FD-203F-8FA6-E170-268F4659C9F3}"/>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2DE4C674-5D76-DA83-DA64-4A9A65301119}"/>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11" name="Content Placeholder 7">
            <a:extLst>
              <a:ext uri="{FF2B5EF4-FFF2-40B4-BE49-F238E27FC236}">
                <a16:creationId xmlns:a16="http://schemas.microsoft.com/office/drawing/2014/main" id="{02A0AEF6-6A42-2C9B-0257-3CEBECEC52C5}"/>
              </a:ext>
            </a:extLst>
          </p:cNvPr>
          <p:cNvPicPr>
            <a:picLocks noChangeAspect="1"/>
          </p:cNvPicPr>
          <p:nvPr/>
        </p:nvPicPr>
        <p:blipFill>
          <a:blip r:embed="rId2"/>
          <a:stretch>
            <a:fillRect/>
          </a:stretch>
        </p:blipFill>
        <p:spPr>
          <a:xfrm>
            <a:off x="1596195" y="989750"/>
            <a:ext cx="4182133" cy="4709786"/>
          </a:xfrm>
          <a:prstGeom prst="rect">
            <a:avLst/>
          </a:prstGeom>
        </p:spPr>
      </p:pic>
      <p:pic>
        <p:nvPicPr>
          <p:cNvPr id="18" name="Picture 17" descr="A table with text and numbers&#10;&#10;AI-generated content may be incorrect.">
            <a:extLst>
              <a:ext uri="{FF2B5EF4-FFF2-40B4-BE49-F238E27FC236}">
                <a16:creationId xmlns:a16="http://schemas.microsoft.com/office/drawing/2014/main" id="{5458073F-6935-A39F-6FFD-13DFCA36C73B}"/>
              </a:ext>
            </a:extLst>
          </p:cNvPr>
          <p:cNvPicPr>
            <a:picLocks noChangeAspect="1"/>
          </p:cNvPicPr>
          <p:nvPr/>
        </p:nvPicPr>
        <p:blipFill>
          <a:blip r:embed="rId3"/>
          <a:stretch>
            <a:fillRect/>
          </a:stretch>
        </p:blipFill>
        <p:spPr>
          <a:xfrm>
            <a:off x="5865492" y="989750"/>
            <a:ext cx="4010346" cy="5323085"/>
          </a:xfrm>
          <a:prstGeom prst="rect">
            <a:avLst/>
          </a:prstGeom>
        </p:spPr>
      </p:pic>
    </p:spTree>
    <p:extLst>
      <p:ext uri="{BB962C8B-B14F-4D97-AF65-F5344CB8AC3E}">
        <p14:creationId xmlns:p14="http://schemas.microsoft.com/office/powerpoint/2010/main" val="38583954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4E34E1-D15B-8D05-085F-3A03FDC76FB9}"/>
              </a:ext>
            </a:extLst>
          </p:cNvPr>
          <p:cNvSpPr>
            <a:spLocks noGrp="1"/>
          </p:cNvSpPr>
          <p:nvPr>
            <p:ph type="title"/>
          </p:nvPr>
        </p:nvSpPr>
        <p:spPr/>
        <p:txBody>
          <a:bodyPr/>
          <a:lstStyle/>
          <a:p>
            <a:r>
              <a:rPr lang="en-GB" dirty="0"/>
              <a:t>Examples of Previous Laser Cooling Experiments</a:t>
            </a:r>
          </a:p>
        </p:txBody>
      </p:sp>
      <p:sp>
        <p:nvSpPr>
          <p:cNvPr id="4" name="Date Placeholder 3">
            <a:extLst>
              <a:ext uri="{FF2B5EF4-FFF2-40B4-BE49-F238E27FC236}">
                <a16:creationId xmlns:a16="http://schemas.microsoft.com/office/drawing/2014/main" id="{99ED31AC-7044-AE31-F467-884B9C4CC777}"/>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E191E75D-7C5E-C477-D4BD-CB0540DC4F9B}"/>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4075F9C6-FC9F-C842-34D4-5129C852F40A}"/>
              </a:ext>
            </a:extLst>
          </p:cNvPr>
          <p:cNvSpPr>
            <a:spLocks noGrp="1"/>
          </p:cNvSpPr>
          <p:nvPr>
            <p:ph type="sldNum" sz="quarter" idx="12"/>
          </p:nvPr>
        </p:nvSpPr>
        <p:spPr/>
        <p:txBody>
          <a:bodyPr/>
          <a:lstStyle/>
          <a:p>
            <a:fld id="{36B5EA5A-BC32-A742-B11B-8E7414D5B535}" type="slidenum">
              <a:rPr lang="en-US" smtClean="0"/>
              <a:pPr/>
              <a:t>31</a:t>
            </a:fld>
            <a:endParaRPr lang="en-US" dirty="0"/>
          </a:p>
        </p:txBody>
      </p:sp>
      <p:graphicFrame>
        <p:nvGraphicFramePr>
          <p:cNvPr id="7" name="Table 6">
            <a:extLst>
              <a:ext uri="{FF2B5EF4-FFF2-40B4-BE49-F238E27FC236}">
                <a16:creationId xmlns:a16="http://schemas.microsoft.com/office/drawing/2014/main" id="{FFDAEC63-BFBB-BF3E-987F-EACC38DD378B}"/>
              </a:ext>
            </a:extLst>
          </p:cNvPr>
          <p:cNvGraphicFramePr>
            <a:graphicFrameLocks noGrp="1"/>
          </p:cNvGraphicFramePr>
          <p:nvPr>
            <p:extLst>
              <p:ext uri="{D42A27DB-BD31-4B8C-83A1-F6EECF244321}">
                <p14:modId xmlns:p14="http://schemas.microsoft.com/office/powerpoint/2010/main" val="2322260518"/>
              </p:ext>
            </p:extLst>
          </p:nvPr>
        </p:nvGraphicFramePr>
        <p:xfrm>
          <a:off x="407986" y="1446134"/>
          <a:ext cx="11376025" cy="4046684"/>
        </p:xfrm>
        <a:graphic>
          <a:graphicData uri="http://schemas.openxmlformats.org/drawingml/2006/table">
            <a:tbl>
              <a:tblPr firstRow="1" bandRow="1">
                <a:tableStyleId>{8EC20E35-A176-4012-BC5E-935CFFF8708E}</a:tableStyleId>
              </a:tblPr>
              <a:tblGrid>
                <a:gridCol w="1561369">
                  <a:extLst>
                    <a:ext uri="{9D8B030D-6E8A-4147-A177-3AD203B41FA5}">
                      <a16:colId xmlns:a16="http://schemas.microsoft.com/office/drawing/2014/main" val="2158141435"/>
                    </a:ext>
                  </a:extLst>
                </a:gridCol>
                <a:gridCol w="1102458">
                  <a:extLst>
                    <a:ext uri="{9D8B030D-6E8A-4147-A177-3AD203B41FA5}">
                      <a16:colId xmlns:a16="http://schemas.microsoft.com/office/drawing/2014/main" val="3521080176"/>
                    </a:ext>
                  </a:extLst>
                </a:gridCol>
                <a:gridCol w="1700212">
                  <a:extLst>
                    <a:ext uri="{9D8B030D-6E8A-4147-A177-3AD203B41FA5}">
                      <a16:colId xmlns:a16="http://schemas.microsoft.com/office/drawing/2014/main" val="2949070350"/>
                    </a:ext>
                  </a:extLst>
                </a:gridCol>
                <a:gridCol w="1436494">
                  <a:extLst>
                    <a:ext uri="{9D8B030D-6E8A-4147-A177-3AD203B41FA5}">
                      <a16:colId xmlns:a16="http://schemas.microsoft.com/office/drawing/2014/main" val="3961047841"/>
                    </a:ext>
                  </a:extLst>
                </a:gridCol>
                <a:gridCol w="976448">
                  <a:extLst>
                    <a:ext uri="{9D8B030D-6E8A-4147-A177-3AD203B41FA5}">
                      <a16:colId xmlns:a16="http://schemas.microsoft.com/office/drawing/2014/main" val="3736635766"/>
                    </a:ext>
                  </a:extLst>
                </a:gridCol>
                <a:gridCol w="4599044">
                  <a:extLst>
                    <a:ext uri="{9D8B030D-6E8A-4147-A177-3AD203B41FA5}">
                      <a16:colId xmlns:a16="http://schemas.microsoft.com/office/drawing/2014/main" val="2624379247"/>
                    </a:ext>
                  </a:extLst>
                </a:gridCol>
              </a:tblGrid>
              <a:tr h="211744">
                <a:tc>
                  <a:txBody>
                    <a:bodyPr/>
                    <a:lstStyle/>
                    <a:p>
                      <a:pPr>
                        <a:buNone/>
                      </a:pPr>
                      <a:r>
                        <a:rPr lang="en-US" b="1" dirty="0"/>
                        <a:t>Facility (ring)</a:t>
                      </a:r>
                      <a:endParaRPr lang="en-US" dirty="0"/>
                    </a:p>
                  </a:txBody>
                  <a:tcPr anchor="ctr"/>
                </a:tc>
                <a:tc>
                  <a:txBody>
                    <a:bodyPr/>
                    <a:lstStyle/>
                    <a:p>
                      <a:pPr>
                        <a:buNone/>
                      </a:pPr>
                      <a:r>
                        <a:rPr lang="en-US" b="1"/>
                        <a:t>Ion species</a:t>
                      </a:r>
                      <a:endParaRPr lang="en-US"/>
                    </a:p>
                  </a:txBody>
                  <a:tcPr anchor="ctr"/>
                </a:tc>
                <a:tc>
                  <a:txBody>
                    <a:bodyPr/>
                    <a:lstStyle/>
                    <a:p>
                      <a:pPr>
                        <a:buNone/>
                      </a:pPr>
                      <a:r>
                        <a:rPr lang="en-US" b="1"/>
                        <a:t>Beam energy (typical)</a:t>
                      </a:r>
                      <a:endParaRPr lang="en-US"/>
                    </a:p>
                  </a:txBody>
                  <a:tcPr anchor="ctr"/>
                </a:tc>
                <a:tc>
                  <a:txBody>
                    <a:bodyPr/>
                    <a:lstStyle/>
                    <a:p>
                      <a:pPr>
                        <a:buNone/>
                      </a:pPr>
                      <a:r>
                        <a:rPr lang="en-US" b="1"/>
                        <a:t>Relativistic </a:t>
                      </a:r>
                      <a:r>
                        <a:rPr lang="el-GR" b="1"/>
                        <a:t>β</a:t>
                      </a:r>
                      <a:endParaRPr lang="el-GR"/>
                    </a:p>
                  </a:txBody>
                  <a:tcPr anchor="ctr"/>
                </a:tc>
                <a:tc>
                  <a:txBody>
                    <a:bodyPr/>
                    <a:lstStyle/>
                    <a:p>
                      <a:pPr>
                        <a:buNone/>
                      </a:pPr>
                      <a:r>
                        <a:rPr lang="el-GR" b="1" dirty="0"/>
                        <a:t>γ</a:t>
                      </a:r>
                      <a:endParaRPr lang="el-GR" dirty="0"/>
                    </a:p>
                  </a:txBody>
                  <a:tcPr anchor="ctr"/>
                </a:tc>
                <a:tc>
                  <a:txBody>
                    <a:bodyPr/>
                    <a:lstStyle/>
                    <a:p>
                      <a:pPr>
                        <a:buNone/>
                      </a:pPr>
                      <a:r>
                        <a:rPr lang="en-US" b="1"/>
                        <a:t>Notes / references</a:t>
                      </a:r>
                      <a:endParaRPr lang="en-US"/>
                    </a:p>
                  </a:txBody>
                  <a:tcPr anchor="ctr"/>
                </a:tc>
                <a:extLst>
                  <a:ext uri="{0D108BD9-81ED-4DB2-BD59-A6C34878D82A}">
                    <a16:rowId xmlns:a16="http://schemas.microsoft.com/office/drawing/2014/main" val="3445713391"/>
                  </a:ext>
                </a:extLst>
              </a:tr>
              <a:tr h="756229">
                <a:tc>
                  <a:txBody>
                    <a:bodyPr/>
                    <a:lstStyle/>
                    <a:p>
                      <a:pPr>
                        <a:buNone/>
                      </a:pPr>
                      <a:r>
                        <a:rPr lang="en-US" b="1" dirty="0" err="1">
                          <a:hlinkClick r:id="rId2"/>
                        </a:rPr>
                        <a:t>CSRe</a:t>
                      </a:r>
                      <a:r>
                        <a:rPr lang="en-US" b="1" dirty="0"/>
                        <a:t> (IMP Lanzhou)</a:t>
                      </a:r>
                      <a:endParaRPr lang="en-US" dirty="0"/>
                    </a:p>
                  </a:txBody>
                  <a:tcPr anchor="ctr"/>
                </a:tc>
                <a:tc>
                  <a:txBody>
                    <a:bodyPr/>
                    <a:lstStyle/>
                    <a:p>
                      <a:pPr>
                        <a:buNone/>
                      </a:pPr>
                      <a:r>
                        <a:rPr lang="en-US"/>
                        <a:t>O⁵⁺</a:t>
                      </a:r>
                    </a:p>
                  </a:txBody>
                  <a:tcPr anchor="ctr"/>
                </a:tc>
                <a:tc>
                  <a:txBody>
                    <a:bodyPr/>
                    <a:lstStyle/>
                    <a:p>
                      <a:pPr>
                        <a:buNone/>
                      </a:pPr>
                      <a:r>
                        <a:rPr lang="en-US"/>
                        <a:t>275.7 MeV/u</a:t>
                      </a:r>
                    </a:p>
                  </a:txBody>
                  <a:tcPr anchor="ctr"/>
                </a:tc>
                <a:tc>
                  <a:txBody>
                    <a:bodyPr/>
                    <a:lstStyle/>
                    <a:p>
                      <a:pPr>
                        <a:buNone/>
                      </a:pPr>
                      <a:r>
                        <a:rPr lang="en-US" b="1"/>
                        <a:t>0.636</a:t>
                      </a:r>
                      <a:endParaRPr lang="en-US"/>
                    </a:p>
                  </a:txBody>
                  <a:tcPr anchor="ctr"/>
                </a:tc>
                <a:tc>
                  <a:txBody>
                    <a:bodyPr/>
                    <a:lstStyle/>
                    <a:p>
                      <a:pPr>
                        <a:buNone/>
                      </a:pPr>
                      <a:r>
                        <a:rPr lang="en-US" b="1" dirty="0"/>
                        <a:t>≈ 1.295</a:t>
                      </a:r>
                      <a:endParaRPr lang="en-US" dirty="0"/>
                    </a:p>
                  </a:txBody>
                  <a:tcPr anchor="ctr"/>
                </a:tc>
                <a:tc>
                  <a:txBody>
                    <a:bodyPr/>
                    <a:lstStyle/>
                    <a:p>
                      <a:pPr>
                        <a:buNone/>
                      </a:pPr>
                      <a:r>
                        <a:rPr lang="en-US"/>
                        <a:t>Laser cooling of </a:t>
                      </a:r>
                      <a:r>
                        <a:rPr lang="en-US" i="1"/>
                        <a:t>bunched</a:t>
                      </a:r>
                      <a:r>
                        <a:rPr lang="en-US"/>
                        <a:t> relativistic O⁵⁺; Schottky diagnostics. Currently the highest-</a:t>
                      </a:r>
                      <a:r>
                        <a:rPr lang="el-GR"/>
                        <a:t>β/γ </a:t>
                      </a:r>
                      <a:r>
                        <a:rPr lang="en-US"/>
                        <a:t>demonstration.  </a:t>
                      </a:r>
                    </a:p>
                  </a:txBody>
                  <a:tcPr anchor="ctr"/>
                </a:tc>
                <a:extLst>
                  <a:ext uri="{0D108BD9-81ED-4DB2-BD59-A6C34878D82A}">
                    <a16:rowId xmlns:a16="http://schemas.microsoft.com/office/drawing/2014/main" val="1022528290"/>
                  </a:ext>
                </a:extLst>
              </a:tr>
              <a:tr h="937724">
                <a:tc>
                  <a:txBody>
                    <a:bodyPr/>
                    <a:lstStyle/>
                    <a:p>
                      <a:pPr>
                        <a:buNone/>
                      </a:pPr>
                      <a:r>
                        <a:rPr lang="en-US" b="1" dirty="0" err="1">
                          <a:hlinkClick r:id="rId3"/>
                        </a:rPr>
                        <a:t>ESR</a:t>
                      </a:r>
                      <a:r>
                        <a:rPr lang="en-US" b="1" dirty="0"/>
                        <a:t> (</a:t>
                      </a:r>
                      <a:r>
                        <a:rPr lang="en-US" b="1" dirty="0" err="1"/>
                        <a:t>GSI</a:t>
                      </a:r>
                      <a:r>
                        <a:rPr lang="en-US" b="1" dirty="0"/>
                        <a:t> Darmstadt)</a:t>
                      </a:r>
                      <a:endParaRPr lang="en-US" dirty="0"/>
                    </a:p>
                  </a:txBody>
                  <a:tcPr anchor="ctr"/>
                </a:tc>
                <a:tc>
                  <a:txBody>
                    <a:bodyPr/>
                    <a:lstStyle/>
                    <a:p>
                      <a:pPr>
                        <a:buNone/>
                      </a:pPr>
                      <a:r>
                        <a:rPr lang="en-US"/>
                        <a:t>C³⁺</a:t>
                      </a:r>
                    </a:p>
                  </a:txBody>
                  <a:tcPr anchor="ctr"/>
                </a:tc>
                <a:tc>
                  <a:txBody>
                    <a:bodyPr/>
                    <a:lstStyle/>
                    <a:p>
                      <a:pPr>
                        <a:buNone/>
                      </a:pPr>
                      <a:r>
                        <a:rPr lang="en-US"/>
                        <a:t>122 MeV/u</a:t>
                      </a:r>
                    </a:p>
                  </a:txBody>
                  <a:tcPr anchor="ctr"/>
                </a:tc>
                <a:tc>
                  <a:txBody>
                    <a:bodyPr/>
                    <a:lstStyle/>
                    <a:p>
                      <a:pPr>
                        <a:buNone/>
                      </a:pPr>
                      <a:r>
                        <a:rPr lang="en-US"/>
                        <a:t>0.47</a:t>
                      </a:r>
                    </a:p>
                  </a:txBody>
                  <a:tcPr anchor="ctr"/>
                </a:tc>
                <a:tc>
                  <a:txBody>
                    <a:bodyPr/>
                    <a:lstStyle/>
                    <a:p>
                      <a:pPr>
                        <a:buNone/>
                      </a:pPr>
                      <a:r>
                        <a:rPr lang="en-US"/>
                        <a:t>1.13</a:t>
                      </a:r>
                    </a:p>
                  </a:txBody>
                  <a:tcPr anchor="ctr"/>
                </a:tc>
                <a:tc>
                  <a:txBody>
                    <a:bodyPr/>
                    <a:lstStyle/>
                    <a:p>
                      <a:pPr>
                        <a:buNone/>
                      </a:pPr>
                      <a:r>
                        <a:rPr lang="en-US"/>
                        <a:t>Multiple campaigns (2004–2013, 2021+): broadband and narrowband cooling; extensive spectroscopy with </a:t>
                      </a:r>
                      <a:r>
                        <a:rPr lang="el-GR"/>
                        <a:t>β≈0.47.  </a:t>
                      </a:r>
                    </a:p>
                  </a:txBody>
                  <a:tcPr anchor="ctr"/>
                </a:tc>
                <a:extLst>
                  <a:ext uri="{0D108BD9-81ED-4DB2-BD59-A6C34878D82A}">
                    <a16:rowId xmlns:a16="http://schemas.microsoft.com/office/drawing/2014/main" val="1616867089"/>
                  </a:ext>
                </a:extLst>
              </a:tr>
              <a:tr h="574734">
                <a:tc>
                  <a:txBody>
                    <a:bodyPr/>
                    <a:lstStyle/>
                    <a:p>
                      <a:pPr>
                        <a:buNone/>
                      </a:pPr>
                      <a:r>
                        <a:rPr lang="en-US" b="1" dirty="0" err="1">
                          <a:hlinkClick r:id="rId4"/>
                        </a:rPr>
                        <a:t>TSR</a:t>
                      </a:r>
                      <a:r>
                        <a:rPr lang="en-US" b="1" dirty="0"/>
                        <a:t> (Heidelberg)</a:t>
                      </a:r>
                      <a:endParaRPr lang="en-US" dirty="0"/>
                    </a:p>
                  </a:txBody>
                  <a:tcPr anchor="ctr"/>
                </a:tc>
                <a:tc>
                  <a:txBody>
                    <a:bodyPr/>
                    <a:lstStyle/>
                    <a:p>
                      <a:pPr>
                        <a:buNone/>
                      </a:pPr>
                      <a:r>
                        <a:rPr lang="en-US"/>
                        <a:t>⁷Li⁺ (and others)</a:t>
                      </a:r>
                    </a:p>
                  </a:txBody>
                  <a:tcPr anchor="ctr"/>
                </a:tc>
                <a:tc>
                  <a:txBody>
                    <a:bodyPr/>
                    <a:lstStyle/>
                    <a:p>
                      <a:pPr>
                        <a:buNone/>
                      </a:pPr>
                      <a:r>
                        <a:rPr lang="en-US"/>
                        <a:t>~7–13 MeV (few MeV/u)</a:t>
                      </a:r>
                    </a:p>
                  </a:txBody>
                  <a:tcPr anchor="ctr"/>
                </a:tc>
                <a:tc>
                  <a:txBody>
                    <a:bodyPr/>
                    <a:lstStyle/>
                    <a:p>
                      <a:pPr>
                        <a:buNone/>
                      </a:pPr>
                      <a:r>
                        <a:rPr lang="en-US"/>
                        <a:t>≈ 0.05</a:t>
                      </a:r>
                    </a:p>
                  </a:txBody>
                  <a:tcPr anchor="ctr"/>
                </a:tc>
                <a:tc>
                  <a:txBody>
                    <a:bodyPr/>
                    <a:lstStyle/>
                    <a:p>
                      <a:pPr>
                        <a:buNone/>
                      </a:pPr>
                      <a:r>
                        <a:rPr lang="en-US"/>
                        <a:t>≈ 1.001</a:t>
                      </a:r>
                    </a:p>
                  </a:txBody>
                  <a:tcPr anchor="ctr"/>
                </a:tc>
                <a:tc>
                  <a:txBody>
                    <a:bodyPr/>
                    <a:lstStyle/>
                    <a:p>
                      <a:pPr>
                        <a:buNone/>
                      </a:pPr>
                      <a:r>
                        <a:rPr lang="en-US"/>
                        <a:t>First storage-ring laser-cooling demonstrations (longitudinal), ~5% of c.  </a:t>
                      </a:r>
                    </a:p>
                  </a:txBody>
                  <a:tcPr anchor="ctr"/>
                </a:tc>
                <a:extLst>
                  <a:ext uri="{0D108BD9-81ED-4DB2-BD59-A6C34878D82A}">
                    <a16:rowId xmlns:a16="http://schemas.microsoft.com/office/drawing/2014/main" val="1082504464"/>
                  </a:ext>
                </a:extLst>
              </a:tr>
              <a:tr h="574734">
                <a:tc>
                  <a:txBody>
                    <a:bodyPr/>
                    <a:lstStyle/>
                    <a:p>
                      <a:pPr>
                        <a:buNone/>
                      </a:pPr>
                      <a:r>
                        <a:rPr lang="en-US" b="1" dirty="0">
                          <a:hlinkClick r:id="rId5"/>
                        </a:rPr>
                        <a:t>S-</a:t>
                      </a:r>
                      <a:r>
                        <a:rPr lang="en-US" b="1" dirty="0" err="1">
                          <a:hlinkClick r:id="rId5"/>
                        </a:rPr>
                        <a:t>LSR</a:t>
                      </a:r>
                      <a:r>
                        <a:rPr lang="en-US" b="1" dirty="0"/>
                        <a:t> (Kyoto, </a:t>
                      </a:r>
                      <a:r>
                        <a:rPr lang="en-US" b="1" dirty="0" err="1"/>
                        <a:t>ICR</a:t>
                      </a:r>
                      <a:r>
                        <a:rPr lang="en-US" b="1" dirty="0"/>
                        <a:t>)</a:t>
                      </a:r>
                      <a:endParaRPr lang="en-US" dirty="0"/>
                    </a:p>
                  </a:txBody>
                  <a:tcPr anchor="ctr"/>
                </a:tc>
                <a:tc>
                  <a:txBody>
                    <a:bodyPr/>
                    <a:lstStyle/>
                    <a:p>
                      <a:pPr>
                        <a:buNone/>
                      </a:pPr>
                      <a:r>
                        <a:rPr lang="en-US"/>
                        <a:t>²⁴Mg⁺</a:t>
                      </a:r>
                    </a:p>
                  </a:txBody>
                  <a:tcPr anchor="ctr"/>
                </a:tc>
                <a:tc>
                  <a:txBody>
                    <a:bodyPr/>
                    <a:lstStyle/>
                    <a:p>
                      <a:pPr>
                        <a:buNone/>
                      </a:pPr>
                      <a:r>
                        <a:rPr lang="en-US"/>
                        <a:t>35–40 keV</a:t>
                      </a:r>
                    </a:p>
                  </a:txBody>
                  <a:tcPr anchor="ctr"/>
                </a:tc>
                <a:tc>
                  <a:txBody>
                    <a:bodyPr/>
                    <a:lstStyle/>
                    <a:p>
                      <a:pPr>
                        <a:buNone/>
                      </a:pPr>
                      <a:r>
                        <a:rPr lang="en-US"/>
                        <a:t>≈ 9×10⁻³</a:t>
                      </a:r>
                    </a:p>
                  </a:txBody>
                  <a:tcPr anchor="ctr"/>
                </a:tc>
                <a:tc>
                  <a:txBody>
                    <a:bodyPr/>
                    <a:lstStyle/>
                    <a:p>
                      <a:pPr>
                        <a:buNone/>
                      </a:pPr>
                      <a:r>
                        <a:rPr lang="en-US"/>
                        <a:t>≈ 1.00004</a:t>
                      </a:r>
                    </a:p>
                  </a:txBody>
                  <a:tcPr anchor="ctr"/>
                </a:tc>
                <a:tc>
                  <a:txBody>
                    <a:bodyPr/>
                    <a:lstStyle/>
                    <a:p>
                      <a:pPr>
                        <a:buNone/>
                      </a:pPr>
                      <a:r>
                        <a:rPr lang="en-US" dirty="0"/>
                        <a:t>Low-energy ring; </a:t>
                      </a:r>
                      <a:r>
                        <a:rPr lang="en-US" dirty="0" err="1"/>
                        <a:t>1D</a:t>
                      </a:r>
                      <a:r>
                        <a:rPr lang="en-US" dirty="0"/>
                        <a:t> laser cooling and studies of coupling / ordering.</a:t>
                      </a:r>
                    </a:p>
                  </a:txBody>
                  <a:tcPr anchor="ctr"/>
                </a:tc>
                <a:extLst>
                  <a:ext uri="{0D108BD9-81ED-4DB2-BD59-A6C34878D82A}">
                    <a16:rowId xmlns:a16="http://schemas.microsoft.com/office/drawing/2014/main" val="493041907"/>
                  </a:ext>
                </a:extLst>
              </a:tr>
            </a:tbl>
          </a:graphicData>
        </a:graphic>
      </p:graphicFrame>
    </p:spTree>
    <p:extLst>
      <p:ext uri="{BB962C8B-B14F-4D97-AF65-F5344CB8AC3E}">
        <p14:creationId xmlns:p14="http://schemas.microsoft.com/office/powerpoint/2010/main" val="4008810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FC5C0654-F920-E16D-C4ED-2B6D05A51EF2}"/>
              </a:ext>
            </a:extLst>
          </p:cNvPr>
          <p:cNvSpPr>
            <a:spLocks noGrp="1"/>
          </p:cNvSpPr>
          <p:nvPr>
            <p:ph idx="1"/>
          </p:nvPr>
        </p:nvSpPr>
        <p:spPr>
          <a:xfrm>
            <a:off x="407988" y="1090863"/>
            <a:ext cx="11601449" cy="384544"/>
          </a:xfrm>
        </p:spPr>
        <p:txBody>
          <a:bodyPr>
            <a:normAutofit fontScale="77500" lnSpcReduction="20000"/>
          </a:bodyPr>
          <a:lstStyle/>
          <a:p>
            <a:r>
              <a:rPr lang="en-GB" sz="2300" dirty="0">
                <a:latin typeface="Arial" panose="020B0604020202020204" pitchFamily="34" charset="0"/>
                <a:cs typeface="Arial" panose="020B0604020202020204" pitchFamily="34" charset="0"/>
              </a:rPr>
              <a:t>CERN has a </a:t>
            </a:r>
            <a:r>
              <a:rPr lang="en-GB" sz="2300" dirty="0">
                <a:solidFill>
                  <a:srgbClr val="000000"/>
                </a:solidFill>
                <a:latin typeface="Arial" panose="020B0604020202020204" pitchFamily="34" charset="0"/>
                <a:cs typeface="Arial" panose="020B0604020202020204" pitchFamily="34" charset="0"/>
              </a:rPr>
              <a:t>long history </a:t>
            </a:r>
            <a:r>
              <a:rPr lang="en-GB" sz="2300" dirty="0">
                <a:latin typeface="Arial" panose="020B0604020202020204" pitchFamily="34" charset="0"/>
                <a:cs typeface="Arial" panose="020B0604020202020204" pitchFamily="34" charset="0"/>
              </a:rPr>
              <a:t>of </a:t>
            </a:r>
            <a:r>
              <a:rPr lang="en-GB" sz="2300" dirty="0">
                <a:solidFill>
                  <a:schemeClr val="tx1"/>
                </a:solidFill>
                <a:latin typeface="Arial" panose="020B0604020202020204" pitchFamily="34" charset="0"/>
                <a:cs typeface="Arial" panose="020B0604020202020204" pitchFamily="34" charset="0"/>
              </a:rPr>
              <a:t>powerful software tools for beam physics </a:t>
            </a:r>
            <a:r>
              <a:rPr lang="en-GB" sz="2300" dirty="0">
                <a:latin typeface="Arial" panose="020B0604020202020204" pitchFamily="34" charset="0"/>
                <a:cs typeface="Arial" panose="020B0604020202020204" pitchFamily="34" charset="0"/>
              </a:rPr>
              <a:t>applications, typical examples:</a:t>
            </a:r>
          </a:p>
          <a:p>
            <a:endParaRPr lang="en-GB" dirty="0"/>
          </a:p>
        </p:txBody>
      </p:sp>
      <p:sp>
        <p:nvSpPr>
          <p:cNvPr id="280" name="What is ‘software for beam dynamics’?"/>
          <p:cNvSpPr txBox="1">
            <a:spLocks noGrp="1"/>
          </p:cNvSpPr>
          <p:nvPr>
            <p:ph type="title"/>
          </p:nvPr>
        </p:nvSpPr>
        <p:spPr>
          <a:prstGeom prst="rect">
            <a:avLst/>
          </a:prstGeom>
        </p:spPr>
        <p:txBody>
          <a:bodyPr/>
          <a:lstStyle/>
          <a:p>
            <a:r>
              <a:rPr lang="en-GB" sz="3200" b="1" noProof="0" dirty="0"/>
              <a:t>Beam dynamics software landscape at CERN - </a:t>
            </a:r>
            <a:r>
              <a:rPr lang="en-GB" sz="3200" b="1" noProof="0" dirty="0">
                <a:solidFill>
                  <a:schemeClr val="accent3"/>
                </a:solidFill>
              </a:rPr>
              <a:t>before</a:t>
            </a:r>
          </a:p>
        </p:txBody>
      </p:sp>
      <p:sp>
        <p:nvSpPr>
          <p:cNvPr id="281" name="Numéro de diapositive"/>
          <p:cNvSpPr txBox="1">
            <a:spLocks noGrp="1"/>
          </p:cNvSpPr>
          <p:nvPr>
            <p:ph type="sldNum" sz="quarter" idx="4294967295"/>
          </p:nvPr>
        </p:nvSpPr>
        <p:spPr>
          <a:xfrm>
            <a:off x="12009438" y="107950"/>
            <a:ext cx="182562" cy="1222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800" b="0" i="0" u="none" strike="noStrike" cap="none" spc="0" normalizeH="0" baseline="0">
                <a:ln>
                  <a:noFill/>
                </a:ln>
                <a:solidFill>
                  <a:srgbClr val="3962A8"/>
                </a:solidFill>
                <a:effectLst/>
                <a:uFillTx/>
                <a:latin typeface="Arial" panose="020B0604020202020204" pitchFamily="34" charset="0"/>
                <a:ea typeface="Arial" panose="020B0604020202020204" pitchFamily="34" charset="0"/>
                <a:cs typeface="Arial" panose="020B0604020202020204" pitchFamily="34" charset="0"/>
                <a:sym typeface="Optima"/>
              </a:defRPr>
            </a:lvl1pPr>
            <a:lvl2pPr marL="0" marR="0" indent="4572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2pPr>
            <a:lvl3pPr marL="0" marR="0" indent="9144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3pPr>
            <a:lvl4pPr marL="0" marR="0" indent="13716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4pPr>
            <a:lvl5pPr marL="0" marR="0" indent="18288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5pPr>
            <a:lvl6pPr marL="0" marR="0" indent="22860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6pPr>
            <a:lvl7pPr marL="0" marR="0" indent="27432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7pPr>
            <a:lvl8pPr marL="0" marR="0" indent="32004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8pPr>
            <a:lvl9pPr marL="0" marR="0" indent="36576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9pPr>
          </a:lstStyle>
          <a:p>
            <a:fld id="{86CB4B4D-7CA3-9044-876B-883B54F8677D}" type="slidenum">
              <a:rPr lang="fr-FR" smtClean="0"/>
              <a:pPr/>
              <a:t>4</a:t>
            </a:fld>
            <a:endParaRPr lang="en-GB" noProof="0" dirty="0"/>
          </a:p>
        </p:txBody>
      </p:sp>
      <p:grpSp>
        <p:nvGrpSpPr>
          <p:cNvPr id="286" name="Grouper"/>
          <p:cNvGrpSpPr/>
          <p:nvPr/>
        </p:nvGrpSpPr>
        <p:grpSpPr>
          <a:xfrm>
            <a:off x="407589" y="1575130"/>
            <a:ext cx="2658693" cy="2347075"/>
            <a:chOff x="0" y="0"/>
            <a:chExt cx="2658692" cy="2347073"/>
          </a:xfrm>
        </p:grpSpPr>
        <p:pic>
          <p:nvPicPr>
            <p:cNvPr id="283" name="Picture 5" descr="Picture 5"/>
            <p:cNvPicPr>
              <a:picLocks noChangeAspect="1"/>
            </p:cNvPicPr>
            <p:nvPr/>
          </p:nvPicPr>
          <p:blipFill>
            <a:blip r:embed="rId2"/>
            <a:srcRect l="12468" t="26458" r="6160" b="8868"/>
            <a:stretch>
              <a:fillRect/>
            </a:stretch>
          </p:blipFill>
          <p:spPr>
            <a:xfrm>
              <a:off x="13308" y="51674"/>
              <a:ext cx="2631916" cy="1962590"/>
            </a:xfrm>
            <a:prstGeom prst="rect">
              <a:avLst/>
            </a:prstGeom>
            <a:ln w="12700" cap="flat">
              <a:noFill/>
              <a:miter lim="400000"/>
            </a:ln>
            <a:effectLst/>
          </p:spPr>
        </p:pic>
        <p:sp>
          <p:nvSpPr>
            <p:cNvPr id="284" name="Lattice Design"/>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Lattice Design</a:t>
              </a:r>
            </a:p>
          </p:txBody>
        </p:sp>
        <p:sp>
          <p:nvSpPr>
            <p:cNvPr id="285" name="Rectangle"/>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290" name="Grouper"/>
          <p:cNvGrpSpPr/>
          <p:nvPr/>
        </p:nvGrpSpPr>
        <p:grpSpPr>
          <a:xfrm>
            <a:off x="3313632" y="1575130"/>
            <a:ext cx="2658694" cy="2347075"/>
            <a:chOff x="0" y="0"/>
            <a:chExt cx="2658692" cy="2347073"/>
          </a:xfrm>
        </p:grpSpPr>
        <p:pic>
          <p:nvPicPr>
            <p:cNvPr id="287" name="Picture 11" descr="Picture 11"/>
            <p:cNvPicPr>
              <a:picLocks noChangeAspect="1"/>
            </p:cNvPicPr>
            <p:nvPr/>
          </p:nvPicPr>
          <p:blipFill>
            <a:blip r:embed="rId3"/>
            <a:stretch>
              <a:fillRect/>
            </a:stretch>
          </p:blipFill>
          <p:spPr>
            <a:xfrm>
              <a:off x="4424" y="352814"/>
              <a:ext cx="2632076" cy="1360267"/>
            </a:xfrm>
            <a:prstGeom prst="rect">
              <a:avLst/>
            </a:prstGeom>
            <a:ln w="12700" cap="flat">
              <a:noFill/>
              <a:miter lim="400000"/>
            </a:ln>
            <a:effectLst/>
          </p:spPr>
        </p:pic>
        <p:sp>
          <p:nvSpPr>
            <p:cNvPr id="288" name="Optics (calculation &amp; design)"/>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Optics (calculation &amp; design)</a:t>
              </a:r>
            </a:p>
          </p:txBody>
        </p:sp>
        <p:sp>
          <p:nvSpPr>
            <p:cNvPr id="289" name="Rectangle"/>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9" name="Groupe 8">
            <a:extLst>
              <a:ext uri="{FF2B5EF4-FFF2-40B4-BE49-F238E27FC236}">
                <a16:creationId xmlns:a16="http://schemas.microsoft.com/office/drawing/2014/main" id="{83DAA83A-EC9C-E55D-02D1-CF0F2B73B61B}"/>
              </a:ext>
            </a:extLst>
          </p:cNvPr>
          <p:cNvGrpSpPr/>
          <p:nvPr/>
        </p:nvGrpSpPr>
        <p:grpSpPr>
          <a:xfrm>
            <a:off x="6219675" y="1575130"/>
            <a:ext cx="2658694" cy="2347075"/>
            <a:chOff x="6219675" y="1575130"/>
            <a:chExt cx="2658694" cy="2347075"/>
          </a:xfrm>
        </p:grpSpPr>
        <p:pic>
          <p:nvPicPr>
            <p:cNvPr id="5" name="Image 4">
              <a:extLst>
                <a:ext uri="{FF2B5EF4-FFF2-40B4-BE49-F238E27FC236}">
                  <a16:creationId xmlns:a16="http://schemas.microsoft.com/office/drawing/2014/main" id="{77E34AEF-E1B2-2B74-64B9-F2F82A1F3991}"/>
                </a:ext>
              </a:extLst>
            </p:cNvPr>
            <p:cNvPicPr>
              <a:picLocks noChangeAspect="1"/>
            </p:cNvPicPr>
            <p:nvPr/>
          </p:nvPicPr>
          <p:blipFill>
            <a:blip r:embed="rId4">
              <a:extLst>
                <a:ext uri="{28A0092B-C50C-407E-A947-70E740481C1C}">
                  <a14:useLocalDpi xmlns:a14="http://schemas.microsoft.com/office/drawing/2010/main" val="0"/>
                </a:ext>
              </a:extLst>
            </a:blip>
            <a:srcRect t="10304"/>
            <a:stretch/>
          </p:blipFill>
          <p:spPr>
            <a:xfrm>
              <a:off x="6297665" y="1709465"/>
              <a:ext cx="2554356" cy="1879931"/>
            </a:xfrm>
            <a:prstGeom prst="rect">
              <a:avLst/>
            </a:prstGeom>
          </p:spPr>
        </p:pic>
        <p:sp>
          <p:nvSpPr>
            <p:cNvPr id="292" name="Tracking (dynamic aperture)"/>
            <p:cNvSpPr/>
            <p:nvPr/>
          </p:nvSpPr>
          <p:spPr>
            <a:xfrm>
              <a:off x="6219675" y="3675984"/>
              <a:ext cx="2658694"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Tracking (dynamic aperture)</a:t>
              </a:r>
            </a:p>
          </p:txBody>
        </p:sp>
        <p:sp>
          <p:nvSpPr>
            <p:cNvPr id="293" name="Rectangle"/>
            <p:cNvSpPr/>
            <p:nvPr/>
          </p:nvSpPr>
          <p:spPr>
            <a:xfrm>
              <a:off x="6221599" y="1575130"/>
              <a:ext cx="2654845" cy="2065898"/>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298" name="Grouper"/>
          <p:cNvGrpSpPr/>
          <p:nvPr/>
        </p:nvGrpSpPr>
        <p:grpSpPr>
          <a:xfrm>
            <a:off x="9127644" y="1555810"/>
            <a:ext cx="2661193" cy="2366395"/>
            <a:chOff x="0" y="0"/>
            <a:chExt cx="2661192" cy="2366393"/>
          </a:xfrm>
        </p:grpSpPr>
        <p:sp>
          <p:nvSpPr>
            <p:cNvPr id="295" name="Collimation"/>
            <p:cNvSpPr/>
            <p:nvPr/>
          </p:nvSpPr>
          <p:spPr>
            <a:xfrm>
              <a:off x="2499" y="2120172"/>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Collimation</a:t>
              </a:r>
            </a:p>
          </p:txBody>
        </p:sp>
        <p:sp>
          <p:nvSpPr>
            <p:cNvPr id="296" name="Rectangle"/>
            <p:cNvSpPr/>
            <p:nvPr/>
          </p:nvSpPr>
          <p:spPr>
            <a:xfrm>
              <a:off x="0" y="19320"/>
              <a:ext cx="2654842"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pic>
          <p:nvPicPr>
            <p:cNvPr id="297" name="Picture 3" descr="Picture 3"/>
            <p:cNvPicPr>
              <a:picLocks noChangeAspect="1"/>
            </p:cNvPicPr>
            <p:nvPr/>
          </p:nvPicPr>
          <p:blipFill>
            <a:blip r:embed="rId5"/>
            <a:srcRect l="16534" t="10177" r="19099" b="10177"/>
            <a:stretch>
              <a:fillRect/>
            </a:stretch>
          </p:blipFill>
          <p:spPr>
            <a:xfrm>
              <a:off x="207397" y="0"/>
              <a:ext cx="2240231" cy="2078984"/>
            </a:xfrm>
            <a:prstGeom prst="rect">
              <a:avLst/>
            </a:prstGeom>
            <a:ln w="12700" cap="flat">
              <a:noFill/>
              <a:miter lim="400000"/>
            </a:ln>
            <a:effectLst/>
          </p:spPr>
        </p:pic>
      </p:grpSp>
      <p:grpSp>
        <p:nvGrpSpPr>
          <p:cNvPr id="302" name="Grouper"/>
          <p:cNvGrpSpPr/>
          <p:nvPr/>
        </p:nvGrpSpPr>
        <p:grpSpPr>
          <a:xfrm>
            <a:off x="359498" y="3980903"/>
            <a:ext cx="2754875" cy="2347075"/>
            <a:chOff x="0" y="0"/>
            <a:chExt cx="2754874" cy="2347073"/>
          </a:xfrm>
        </p:grpSpPr>
        <p:pic>
          <p:nvPicPr>
            <p:cNvPr id="299" name="Picture 15" descr="Picture 15"/>
            <p:cNvPicPr>
              <a:picLocks noChangeAspect="1"/>
            </p:cNvPicPr>
            <p:nvPr/>
          </p:nvPicPr>
          <p:blipFill>
            <a:blip r:embed="rId6"/>
            <a:stretch>
              <a:fillRect/>
            </a:stretch>
          </p:blipFill>
          <p:spPr>
            <a:xfrm>
              <a:off x="0" y="324903"/>
              <a:ext cx="2754874" cy="1499924"/>
            </a:xfrm>
            <a:prstGeom prst="rect">
              <a:avLst/>
            </a:prstGeom>
            <a:ln w="12700" cap="flat">
              <a:noFill/>
              <a:miter lim="400000"/>
            </a:ln>
            <a:effectLst/>
          </p:spPr>
        </p:pic>
        <p:sp>
          <p:nvSpPr>
            <p:cNvPr id="300" name="Rectangle"/>
            <p:cNvSpPr/>
            <p:nvPr/>
          </p:nvSpPr>
          <p:spPr>
            <a:xfrm>
              <a:off x="50015"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01" name="Impedances"/>
            <p:cNvSpPr/>
            <p:nvPr/>
          </p:nvSpPr>
          <p:spPr>
            <a:xfrm>
              <a:off x="48090" y="2100852"/>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Impedances</a:t>
              </a:r>
            </a:p>
          </p:txBody>
        </p:sp>
      </p:grpSp>
      <p:grpSp>
        <p:nvGrpSpPr>
          <p:cNvPr id="7" name="Groupe 6">
            <a:extLst>
              <a:ext uri="{FF2B5EF4-FFF2-40B4-BE49-F238E27FC236}">
                <a16:creationId xmlns:a16="http://schemas.microsoft.com/office/drawing/2014/main" id="{9EE256F3-BD7B-0226-1C0D-9EB6B7C34C6F}"/>
              </a:ext>
            </a:extLst>
          </p:cNvPr>
          <p:cNvGrpSpPr/>
          <p:nvPr/>
        </p:nvGrpSpPr>
        <p:grpSpPr>
          <a:xfrm>
            <a:off x="3313632" y="3922205"/>
            <a:ext cx="2658693" cy="2405773"/>
            <a:chOff x="3313632" y="3922205"/>
            <a:chExt cx="2658693" cy="2405773"/>
          </a:xfrm>
        </p:grpSpPr>
        <p:pic>
          <p:nvPicPr>
            <p:cNvPr id="291" name="Picture 12" descr="Picture 12"/>
            <p:cNvPicPr>
              <a:picLocks noChangeAspect="1"/>
            </p:cNvPicPr>
            <p:nvPr/>
          </p:nvPicPr>
          <p:blipFill>
            <a:blip r:embed="rId7"/>
            <a:stretch>
              <a:fillRect/>
            </a:stretch>
          </p:blipFill>
          <p:spPr>
            <a:xfrm>
              <a:off x="3416404" y="3922205"/>
              <a:ext cx="2504815" cy="2137644"/>
            </a:xfrm>
            <a:prstGeom prst="rect">
              <a:avLst/>
            </a:prstGeom>
            <a:ln w="12700" cap="flat">
              <a:noFill/>
              <a:miter lim="400000"/>
            </a:ln>
            <a:effectLst/>
          </p:spPr>
        </p:pic>
        <p:grpSp>
          <p:nvGrpSpPr>
            <p:cNvPr id="306" name="Grouper"/>
            <p:cNvGrpSpPr/>
            <p:nvPr/>
          </p:nvGrpSpPr>
          <p:grpSpPr>
            <a:xfrm>
              <a:off x="3313632" y="3980903"/>
              <a:ext cx="2658693" cy="2347075"/>
              <a:chOff x="0" y="0"/>
              <a:chExt cx="2658692" cy="2347073"/>
            </a:xfrm>
          </p:grpSpPr>
          <p:sp>
            <p:nvSpPr>
              <p:cNvPr id="303" name="Rectangle"/>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04" name="Beam-Beam Effects"/>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Beam-Beam Effects</a:t>
                </a:r>
              </a:p>
            </p:txBody>
          </p:sp>
        </p:grpSp>
      </p:grpSp>
      <p:grpSp>
        <p:nvGrpSpPr>
          <p:cNvPr id="8" name="Groupe 7">
            <a:extLst>
              <a:ext uri="{FF2B5EF4-FFF2-40B4-BE49-F238E27FC236}">
                <a16:creationId xmlns:a16="http://schemas.microsoft.com/office/drawing/2014/main" id="{CBB214C0-6261-539E-672D-E8AA117BDA8D}"/>
              </a:ext>
            </a:extLst>
          </p:cNvPr>
          <p:cNvGrpSpPr/>
          <p:nvPr/>
        </p:nvGrpSpPr>
        <p:grpSpPr>
          <a:xfrm>
            <a:off x="6219675" y="3980903"/>
            <a:ext cx="2658693" cy="2347075"/>
            <a:chOff x="6219675" y="3980903"/>
            <a:chExt cx="2658693" cy="2347075"/>
          </a:xfrm>
        </p:grpSpPr>
        <p:pic>
          <p:nvPicPr>
            <p:cNvPr id="6" name="Picture 5">
              <a:extLst>
                <a:ext uri="{FF2B5EF4-FFF2-40B4-BE49-F238E27FC236}">
                  <a16:creationId xmlns:a16="http://schemas.microsoft.com/office/drawing/2014/main" id="{C9843C06-A722-0DC4-B633-EC6C5B5B9C0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76094" y="4010627"/>
              <a:ext cx="2023161" cy="2023161"/>
            </a:xfrm>
            <a:prstGeom prst="rect">
              <a:avLst/>
            </a:prstGeom>
          </p:spPr>
        </p:pic>
        <p:sp>
          <p:nvSpPr>
            <p:cNvPr id="307" name="Rectangle"/>
            <p:cNvSpPr/>
            <p:nvPr/>
          </p:nvSpPr>
          <p:spPr>
            <a:xfrm>
              <a:off x="6221599" y="3980903"/>
              <a:ext cx="2654844" cy="2065898"/>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08" name="Space Charge"/>
            <p:cNvSpPr/>
            <p:nvPr/>
          </p:nvSpPr>
          <p:spPr>
            <a:xfrm>
              <a:off x="6219675" y="6081757"/>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Space Charge</a:t>
              </a:r>
            </a:p>
          </p:txBody>
        </p:sp>
      </p:grpSp>
      <p:sp>
        <p:nvSpPr>
          <p:cNvPr id="317" name="MAD-X (2002)"/>
          <p:cNvSpPr txBox="1"/>
          <p:nvPr/>
        </p:nvSpPr>
        <p:spPr>
          <a:xfrm rot="21026669">
            <a:off x="291489" y="1634506"/>
            <a:ext cx="145666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MAD-X (2002)</a:t>
            </a:r>
          </a:p>
        </p:txBody>
      </p:sp>
      <p:sp>
        <p:nvSpPr>
          <p:cNvPr id="318" name="MAD-X (2002)"/>
          <p:cNvSpPr txBox="1"/>
          <p:nvPr/>
        </p:nvSpPr>
        <p:spPr>
          <a:xfrm rot="21026669">
            <a:off x="3165490" y="1639604"/>
            <a:ext cx="145666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MAD-X (2002)</a:t>
            </a:r>
          </a:p>
        </p:txBody>
      </p:sp>
      <p:sp>
        <p:nvSpPr>
          <p:cNvPr id="319" name="SixTrack (1990)"/>
          <p:cNvSpPr txBox="1"/>
          <p:nvPr/>
        </p:nvSpPr>
        <p:spPr>
          <a:xfrm rot="21026669">
            <a:off x="6047238" y="1636109"/>
            <a:ext cx="1592918"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err="1">
                <a:latin typeface="Arial" panose="020B0604020202020204" pitchFamily="34" charset="0"/>
                <a:cs typeface="Arial" panose="020B0604020202020204" pitchFamily="34" charset="0"/>
              </a:rPr>
              <a:t>SixTrack</a:t>
            </a:r>
            <a:r>
              <a:rPr lang="en-GB" b="0" noProof="0" dirty="0">
                <a:latin typeface="Arial" panose="020B0604020202020204" pitchFamily="34" charset="0"/>
                <a:cs typeface="Arial" panose="020B0604020202020204" pitchFamily="34" charset="0"/>
              </a:rPr>
              <a:t> (1990)</a:t>
            </a:r>
          </a:p>
        </p:txBody>
      </p:sp>
      <p:sp>
        <p:nvSpPr>
          <p:cNvPr id="320" name="SixTrack (1990)"/>
          <p:cNvSpPr txBox="1"/>
          <p:nvPr/>
        </p:nvSpPr>
        <p:spPr>
          <a:xfrm rot="21026669">
            <a:off x="8968123" y="1640618"/>
            <a:ext cx="1592918"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err="1">
                <a:latin typeface="Arial" panose="020B0604020202020204" pitchFamily="34" charset="0"/>
                <a:cs typeface="Arial" panose="020B0604020202020204" pitchFamily="34" charset="0"/>
              </a:rPr>
              <a:t>SixTrack</a:t>
            </a:r>
            <a:r>
              <a:rPr lang="en-GB" b="0" noProof="0" dirty="0">
                <a:latin typeface="Arial" panose="020B0604020202020204" pitchFamily="34" charset="0"/>
                <a:cs typeface="Arial" panose="020B0604020202020204" pitchFamily="34" charset="0"/>
              </a:rPr>
              <a:t> (1990)</a:t>
            </a:r>
          </a:p>
        </p:txBody>
      </p:sp>
      <p:sp>
        <p:nvSpPr>
          <p:cNvPr id="322" name="COMBI (2007)"/>
          <p:cNvSpPr txBox="1"/>
          <p:nvPr/>
        </p:nvSpPr>
        <p:spPr>
          <a:xfrm rot="21026669">
            <a:off x="3162792" y="4069388"/>
            <a:ext cx="1592918" cy="528794"/>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pPr algn="ctr"/>
            <a:r>
              <a:rPr lang="en-GB" b="0" noProof="0" dirty="0">
                <a:latin typeface="Arial" panose="020B0604020202020204" pitchFamily="34" charset="0"/>
                <a:cs typeface="Arial" panose="020B0604020202020204" pitchFamily="34" charset="0"/>
              </a:rPr>
              <a:t>COMBI (2007)</a:t>
            </a:r>
          </a:p>
          <a:p>
            <a:pPr algn="ctr"/>
            <a:r>
              <a:rPr lang="en-GB" b="0" noProof="0" dirty="0" err="1">
                <a:latin typeface="Arial" panose="020B0604020202020204" pitchFamily="34" charset="0"/>
                <a:cs typeface="Arial" panose="020B0604020202020204" pitchFamily="34" charset="0"/>
              </a:rPr>
              <a:t>SixTrack</a:t>
            </a:r>
            <a:r>
              <a:rPr lang="en-GB" b="0" noProof="0" dirty="0">
                <a:latin typeface="Arial" panose="020B0604020202020204" pitchFamily="34" charset="0"/>
                <a:cs typeface="Arial" panose="020B0604020202020204" pitchFamily="34" charset="0"/>
              </a:rPr>
              <a:t> (1990)</a:t>
            </a:r>
          </a:p>
        </p:txBody>
      </p:sp>
      <p:sp>
        <p:nvSpPr>
          <p:cNvPr id="2" name="COMBI (2007)">
            <a:extLst>
              <a:ext uri="{FF2B5EF4-FFF2-40B4-BE49-F238E27FC236}">
                <a16:creationId xmlns:a16="http://schemas.microsoft.com/office/drawing/2014/main" id="{69C60B8F-037F-DB86-4CDD-6115C8DF423D}"/>
              </a:ext>
            </a:extLst>
          </p:cNvPr>
          <p:cNvSpPr txBox="1"/>
          <p:nvPr/>
        </p:nvSpPr>
        <p:spPr>
          <a:xfrm rot="21026669">
            <a:off x="287624" y="4131046"/>
            <a:ext cx="2012905"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err="1">
                <a:latin typeface="Arial" panose="020B0604020202020204" pitchFamily="34" charset="0"/>
                <a:cs typeface="Arial" panose="020B0604020202020204" pitchFamily="34" charset="0"/>
              </a:rPr>
              <a:t>pyHEADTAIL</a:t>
            </a:r>
            <a:r>
              <a:rPr lang="en-GB" b="0" noProof="0" dirty="0">
                <a:latin typeface="Arial" panose="020B0604020202020204" pitchFamily="34" charset="0"/>
                <a:cs typeface="Arial" panose="020B0604020202020204" pitchFamily="34" charset="0"/>
              </a:rPr>
              <a:t> (2014)</a:t>
            </a:r>
          </a:p>
        </p:txBody>
      </p:sp>
      <p:sp>
        <p:nvSpPr>
          <p:cNvPr id="3" name="pyECLOUD (2015)">
            <a:extLst>
              <a:ext uri="{FF2B5EF4-FFF2-40B4-BE49-F238E27FC236}">
                <a16:creationId xmlns:a16="http://schemas.microsoft.com/office/drawing/2014/main" id="{1BCB7128-56EC-480E-6213-A6783B9E833E}"/>
              </a:ext>
            </a:extLst>
          </p:cNvPr>
          <p:cNvSpPr txBox="1"/>
          <p:nvPr/>
        </p:nvSpPr>
        <p:spPr>
          <a:xfrm rot="21026669">
            <a:off x="6105707" y="4062244"/>
            <a:ext cx="1639405"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pPr algn="ctr"/>
            <a:r>
              <a:rPr lang="en-GB" b="0" noProof="0" dirty="0" err="1">
                <a:latin typeface="Arial" panose="020B0604020202020204" pitchFamily="34" charset="0"/>
                <a:cs typeface="Arial" panose="020B0604020202020204" pitchFamily="34" charset="0"/>
              </a:rPr>
              <a:t>pyORBIT</a:t>
            </a:r>
            <a:r>
              <a:rPr lang="en-GB" b="0" noProof="0" dirty="0">
                <a:latin typeface="Arial" panose="020B0604020202020204" pitchFamily="34" charset="0"/>
                <a:cs typeface="Arial" panose="020B0604020202020204" pitchFamily="34" charset="0"/>
              </a:rPr>
              <a:t> (2003)</a:t>
            </a:r>
          </a:p>
        </p:txBody>
      </p:sp>
      <p:grpSp>
        <p:nvGrpSpPr>
          <p:cNvPr id="12" name="Group 11">
            <a:extLst>
              <a:ext uri="{FF2B5EF4-FFF2-40B4-BE49-F238E27FC236}">
                <a16:creationId xmlns:a16="http://schemas.microsoft.com/office/drawing/2014/main" id="{06BAAE30-8F51-F6FB-AF55-45B07ED2D74A}"/>
              </a:ext>
            </a:extLst>
          </p:cNvPr>
          <p:cNvGrpSpPr/>
          <p:nvPr/>
        </p:nvGrpSpPr>
        <p:grpSpPr>
          <a:xfrm>
            <a:off x="9127644" y="3980903"/>
            <a:ext cx="2661193" cy="2347075"/>
            <a:chOff x="9127644" y="3980903"/>
            <a:chExt cx="2661193" cy="2347075"/>
          </a:xfrm>
        </p:grpSpPr>
        <p:grpSp>
          <p:nvGrpSpPr>
            <p:cNvPr id="316" name="Grouper"/>
            <p:cNvGrpSpPr/>
            <p:nvPr/>
          </p:nvGrpSpPr>
          <p:grpSpPr>
            <a:xfrm>
              <a:off x="9127644" y="3980903"/>
              <a:ext cx="2661193" cy="2347075"/>
              <a:chOff x="0" y="206428"/>
              <a:chExt cx="2661192" cy="2347073"/>
            </a:xfrm>
          </p:grpSpPr>
          <p:sp>
            <p:nvSpPr>
              <p:cNvPr id="311" name="Rectangle"/>
              <p:cNvSpPr/>
              <p:nvPr/>
            </p:nvSpPr>
            <p:spPr>
              <a:xfrm>
                <a:off x="0" y="206428"/>
                <a:ext cx="2654842"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12" name="Electron/Ion Cloud"/>
              <p:cNvSpPr/>
              <p:nvPr/>
            </p:nvSpPr>
            <p:spPr>
              <a:xfrm>
                <a:off x="2499" y="2307280"/>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Intra-Beam Scattering</a:t>
                </a:r>
              </a:p>
            </p:txBody>
          </p:sp>
        </p:grpSp>
        <p:pic>
          <p:nvPicPr>
            <p:cNvPr id="11" name="Picture 10" descr="A blue and orange dotted shape&#10;&#10;AI-generated content may be incorrect.">
              <a:extLst>
                <a:ext uri="{FF2B5EF4-FFF2-40B4-BE49-F238E27FC236}">
                  <a16:creationId xmlns:a16="http://schemas.microsoft.com/office/drawing/2014/main" id="{64AD7500-06E5-FD9D-604D-80918357B43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251094" y="4010627"/>
              <a:ext cx="2408845" cy="1986241"/>
            </a:xfrm>
            <a:prstGeom prst="rect">
              <a:avLst/>
            </a:prstGeom>
          </p:spPr>
        </p:pic>
      </p:grpSp>
      <p:sp>
        <p:nvSpPr>
          <p:cNvPr id="324" name="pyECLOUD (2015)"/>
          <p:cNvSpPr txBox="1"/>
          <p:nvPr/>
        </p:nvSpPr>
        <p:spPr>
          <a:xfrm rot="21026669">
            <a:off x="9195806" y="4078179"/>
            <a:ext cx="1456663" cy="282573"/>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MAD-X (2002)</a:t>
            </a:r>
          </a:p>
        </p:txBody>
      </p:sp>
      <p:sp>
        <p:nvSpPr>
          <p:cNvPr id="10" name="TextBox 9">
            <a:extLst>
              <a:ext uri="{FF2B5EF4-FFF2-40B4-BE49-F238E27FC236}">
                <a16:creationId xmlns:a16="http://schemas.microsoft.com/office/drawing/2014/main" id="{7E1545AE-F5A4-C4F4-E32D-F81713FFC374}"/>
              </a:ext>
            </a:extLst>
          </p:cNvPr>
          <p:cNvSpPr txBox="1"/>
          <p:nvPr/>
        </p:nvSpPr>
        <p:spPr>
          <a:xfrm>
            <a:off x="8407181" y="-6216"/>
            <a:ext cx="3784819" cy="230832"/>
          </a:xfrm>
          <a:prstGeom prst="rect">
            <a:avLst/>
          </a:prstGeom>
          <a:noFill/>
        </p:spPr>
        <p:txBody>
          <a:bodyPr wrap="none" lIns="0" tIns="0" rIns="0" bIns="0" rtlCol="0">
            <a:spAutoFit/>
          </a:bodyPr>
          <a:lstStyle/>
          <a:p>
            <a:pPr algn="r"/>
            <a:r>
              <a:rPr lang="en-GB" sz="1500" b="1" i="1" dirty="0">
                <a:solidFill>
                  <a:schemeClr val="bg2">
                    <a:lumMod val="50000"/>
                  </a:schemeClr>
                </a:solidFill>
              </a:rPr>
              <a:t>Courtesy S. </a:t>
            </a:r>
            <a:r>
              <a:rPr lang="en-GB" sz="1500" b="1" i="1" dirty="0" err="1">
                <a:solidFill>
                  <a:schemeClr val="bg2">
                    <a:lumMod val="50000"/>
                  </a:schemeClr>
                </a:solidFill>
              </a:rPr>
              <a:t>Łopaciuk</a:t>
            </a:r>
            <a:r>
              <a:rPr lang="en-GB" sz="1500" b="1" i="1" dirty="0">
                <a:solidFill>
                  <a:schemeClr val="bg2">
                    <a:lumMod val="50000"/>
                  </a:schemeClr>
                </a:solidFill>
              </a:rPr>
              <a:t> et al. – @</a:t>
            </a:r>
            <a:r>
              <a:rPr lang="en-GB" sz="1500" b="1" i="1" dirty="0" err="1">
                <a:solidFill>
                  <a:schemeClr val="bg2">
                    <a:lumMod val="50000"/>
                  </a:schemeClr>
                </a:solidFill>
              </a:rPr>
              <a:t>IPAC2025</a:t>
            </a:r>
            <a:r>
              <a:rPr lang="en-GB" sz="1500" b="1" i="1" dirty="0">
                <a:solidFill>
                  <a:schemeClr val="bg2">
                    <a:lumMod val="50000"/>
                  </a:schemeClr>
                </a:solidFill>
              </a:rPr>
              <a:t> </a:t>
            </a:r>
          </a:p>
        </p:txBody>
      </p:sp>
      <p:sp>
        <p:nvSpPr>
          <p:cNvPr id="14" name="Date Placeholder 13">
            <a:extLst>
              <a:ext uri="{FF2B5EF4-FFF2-40B4-BE49-F238E27FC236}">
                <a16:creationId xmlns:a16="http://schemas.microsoft.com/office/drawing/2014/main" id="{BE01F73D-7A84-5B15-9575-B76CDFD35B5E}"/>
              </a:ext>
            </a:extLst>
          </p:cNvPr>
          <p:cNvSpPr>
            <a:spLocks noGrp="1"/>
          </p:cNvSpPr>
          <p:nvPr>
            <p:ph type="dt" sz="half" idx="10"/>
          </p:nvPr>
        </p:nvSpPr>
        <p:spPr/>
        <p:txBody>
          <a:bodyPr/>
          <a:lstStyle/>
          <a:p>
            <a:r>
              <a:rPr lang="en-US"/>
              <a:t>28/10/2025</a:t>
            </a:r>
            <a:endParaRPr lang="en-US" dirty="0"/>
          </a:p>
        </p:txBody>
      </p:sp>
      <p:sp>
        <p:nvSpPr>
          <p:cNvPr id="15" name="Footer Placeholder 14">
            <a:extLst>
              <a:ext uri="{FF2B5EF4-FFF2-40B4-BE49-F238E27FC236}">
                <a16:creationId xmlns:a16="http://schemas.microsoft.com/office/drawing/2014/main" id="{6128EEB5-CC83-0647-7431-96785D3AED6C}"/>
              </a:ext>
            </a:extLst>
          </p:cNvPr>
          <p:cNvSpPr>
            <a:spLocks noGrp="1"/>
          </p:cNvSpPr>
          <p:nvPr>
            <p:ph type="ftr" sz="quarter" idx="11"/>
          </p:nvPr>
        </p:nvSpPr>
        <p:spPr/>
        <p:txBody>
          <a:bodyPr/>
          <a:lstStyle/>
          <a:p>
            <a:r>
              <a:rPr lang="en-US"/>
              <a:t>COOL’25, Stony Brook, New York (USA)</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descr="A blue and orange dotted shape&#10;&#10;AI-generated content may be incorrect.">
            <a:extLst>
              <a:ext uri="{FF2B5EF4-FFF2-40B4-BE49-F238E27FC236}">
                <a16:creationId xmlns:a16="http://schemas.microsoft.com/office/drawing/2014/main" id="{DE3F849A-EE54-4518-9D17-617D1EF70A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1094" y="4010627"/>
            <a:ext cx="2408845" cy="1986241"/>
          </a:xfrm>
          <a:prstGeom prst="rect">
            <a:avLst/>
          </a:prstGeom>
        </p:spPr>
      </p:pic>
      <p:grpSp>
        <p:nvGrpSpPr>
          <p:cNvPr id="10" name="Grouper">
            <a:extLst>
              <a:ext uri="{FF2B5EF4-FFF2-40B4-BE49-F238E27FC236}">
                <a16:creationId xmlns:a16="http://schemas.microsoft.com/office/drawing/2014/main" id="{DBBFD621-34D0-EC22-5F20-F0431E6B039D}"/>
              </a:ext>
            </a:extLst>
          </p:cNvPr>
          <p:cNvGrpSpPr/>
          <p:nvPr/>
        </p:nvGrpSpPr>
        <p:grpSpPr>
          <a:xfrm>
            <a:off x="407589" y="1575130"/>
            <a:ext cx="2658693" cy="2347075"/>
            <a:chOff x="0" y="0"/>
            <a:chExt cx="2658692" cy="2347073"/>
          </a:xfrm>
        </p:grpSpPr>
        <p:pic>
          <p:nvPicPr>
            <p:cNvPr id="11" name="Picture 5" descr="Picture 5">
              <a:extLst>
                <a:ext uri="{FF2B5EF4-FFF2-40B4-BE49-F238E27FC236}">
                  <a16:creationId xmlns:a16="http://schemas.microsoft.com/office/drawing/2014/main" id="{870794C3-A930-31A9-94DC-BDC1B9F77BB4}"/>
                </a:ext>
              </a:extLst>
            </p:cNvPr>
            <p:cNvPicPr>
              <a:picLocks noChangeAspect="1"/>
            </p:cNvPicPr>
            <p:nvPr/>
          </p:nvPicPr>
          <p:blipFill>
            <a:blip r:embed="rId3"/>
            <a:srcRect l="12468" t="26458" r="6160" b="8868"/>
            <a:stretch>
              <a:fillRect/>
            </a:stretch>
          </p:blipFill>
          <p:spPr>
            <a:xfrm>
              <a:off x="13308" y="51674"/>
              <a:ext cx="2631916" cy="1962590"/>
            </a:xfrm>
            <a:prstGeom prst="rect">
              <a:avLst/>
            </a:prstGeom>
            <a:ln w="12700" cap="flat">
              <a:noFill/>
              <a:miter lim="400000"/>
            </a:ln>
            <a:effectLst/>
          </p:spPr>
        </p:pic>
        <p:sp>
          <p:nvSpPr>
            <p:cNvPr id="12" name="Lattice Design">
              <a:extLst>
                <a:ext uri="{FF2B5EF4-FFF2-40B4-BE49-F238E27FC236}">
                  <a16:creationId xmlns:a16="http://schemas.microsoft.com/office/drawing/2014/main" id="{D765C98E-896B-9E5E-3004-522B97CF6BF9}"/>
                </a:ext>
              </a:extLst>
            </p:cNvPr>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Lattice Design</a:t>
              </a:r>
            </a:p>
          </p:txBody>
        </p:sp>
        <p:sp>
          <p:nvSpPr>
            <p:cNvPr id="13" name="Rectangle">
              <a:extLst>
                <a:ext uri="{FF2B5EF4-FFF2-40B4-BE49-F238E27FC236}">
                  <a16:creationId xmlns:a16="http://schemas.microsoft.com/office/drawing/2014/main" id="{B7893D7A-8348-2149-13DF-8693F6ED1A7D}"/>
                </a:ext>
              </a:extLst>
            </p:cNvPr>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14" name="Grouper">
            <a:extLst>
              <a:ext uri="{FF2B5EF4-FFF2-40B4-BE49-F238E27FC236}">
                <a16:creationId xmlns:a16="http://schemas.microsoft.com/office/drawing/2014/main" id="{9EE58C0A-E4F3-7884-72C8-9040CDB75284}"/>
              </a:ext>
            </a:extLst>
          </p:cNvPr>
          <p:cNvGrpSpPr/>
          <p:nvPr/>
        </p:nvGrpSpPr>
        <p:grpSpPr>
          <a:xfrm>
            <a:off x="3313632" y="1575130"/>
            <a:ext cx="2658694" cy="2347075"/>
            <a:chOff x="0" y="0"/>
            <a:chExt cx="2658692" cy="2347073"/>
          </a:xfrm>
        </p:grpSpPr>
        <p:pic>
          <p:nvPicPr>
            <p:cNvPr id="15" name="Picture 11" descr="Picture 11">
              <a:extLst>
                <a:ext uri="{FF2B5EF4-FFF2-40B4-BE49-F238E27FC236}">
                  <a16:creationId xmlns:a16="http://schemas.microsoft.com/office/drawing/2014/main" id="{38C720C8-2C43-5E5D-2E38-A1A87DC2C0FB}"/>
                </a:ext>
              </a:extLst>
            </p:cNvPr>
            <p:cNvPicPr>
              <a:picLocks noChangeAspect="1"/>
            </p:cNvPicPr>
            <p:nvPr/>
          </p:nvPicPr>
          <p:blipFill>
            <a:blip r:embed="rId4"/>
            <a:stretch>
              <a:fillRect/>
            </a:stretch>
          </p:blipFill>
          <p:spPr>
            <a:xfrm>
              <a:off x="4424" y="352814"/>
              <a:ext cx="2632076" cy="1360267"/>
            </a:xfrm>
            <a:prstGeom prst="rect">
              <a:avLst/>
            </a:prstGeom>
            <a:ln w="12700" cap="flat">
              <a:noFill/>
              <a:miter lim="400000"/>
            </a:ln>
            <a:effectLst/>
          </p:spPr>
        </p:pic>
        <p:sp>
          <p:nvSpPr>
            <p:cNvPr id="16" name="Optics (calculation &amp; design)">
              <a:extLst>
                <a:ext uri="{FF2B5EF4-FFF2-40B4-BE49-F238E27FC236}">
                  <a16:creationId xmlns:a16="http://schemas.microsoft.com/office/drawing/2014/main" id="{099DB376-AF36-01D0-31FC-559B94B3698D}"/>
                </a:ext>
              </a:extLst>
            </p:cNvPr>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Optics (calculation &amp; design)</a:t>
              </a:r>
            </a:p>
          </p:txBody>
        </p:sp>
        <p:sp>
          <p:nvSpPr>
            <p:cNvPr id="17" name="Rectangle">
              <a:extLst>
                <a:ext uri="{FF2B5EF4-FFF2-40B4-BE49-F238E27FC236}">
                  <a16:creationId xmlns:a16="http://schemas.microsoft.com/office/drawing/2014/main" id="{139A26CC-1272-2309-41DC-3FCF2DAFA691}"/>
                </a:ext>
              </a:extLst>
            </p:cNvPr>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18" name="Groupe 17">
            <a:extLst>
              <a:ext uri="{FF2B5EF4-FFF2-40B4-BE49-F238E27FC236}">
                <a16:creationId xmlns:a16="http://schemas.microsoft.com/office/drawing/2014/main" id="{90220627-91CB-414E-8E3F-59D86F51A7DB}"/>
              </a:ext>
            </a:extLst>
          </p:cNvPr>
          <p:cNvGrpSpPr/>
          <p:nvPr/>
        </p:nvGrpSpPr>
        <p:grpSpPr>
          <a:xfrm>
            <a:off x="6219675" y="1575130"/>
            <a:ext cx="2658694" cy="2347075"/>
            <a:chOff x="6219675" y="1575130"/>
            <a:chExt cx="2658694" cy="2347075"/>
          </a:xfrm>
        </p:grpSpPr>
        <p:pic>
          <p:nvPicPr>
            <p:cNvPr id="19" name="Image 18">
              <a:extLst>
                <a:ext uri="{FF2B5EF4-FFF2-40B4-BE49-F238E27FC236}">
                  <a16:creationId xmlns:a16="http://schemas.microsoft.com/office/drawing/2014/main" id="{13E151ED-3DA5-7230-CE76-FB717E1EC6CA}"/>
                </a:ext>
              </a:extLst>
            </p:cNvPr>
            <p:cNvPicPr>
              <a:picLocks noChangeAspect="1"/>
            </p:cNvPicPr>
            <p:nvPr/>
          </p:nvPicPr>
          <p:blipFill>
            <a:blip r:embed="rId5">
              <a:extLst>
                <a:ext uri="{28A0092B-C50C-407E-A947-70E740481C1C}">
                  <a14:useLocalDpi xmlns:a14="http://schemas.microsoft.com/office/drawing/2010/main" val="0"/>
                </a:ext>
              </a:extLst>
            </a:blip>
            <a:srcRect t="10304"/>
            <a:stretch/>
          </p:blipFill>
          <p:spPr>
            <a:xfrm>
              <a:off x="6297665" y="1709465"/>
              <a:ext cx="2554356" cy="1879931"/>
            </a:xfrm>
            <a:prstGeom prst="rect">
              <a:avLst/>
            </a:prstGeom>
          </p:spPr>
        </p:pic>
        <p:sp>
          <p:nvSpPr>
            <p:cNvPr id="20" name="Tracking (dynamic aperture)">
              <a:extLst>
                <a:ext uri="{FF2B5EF4-FFF2-40B4-BE49-F238E27FC236}">
                  <a16:creationId xmlns:a16="http://schemas.microsoft.com/office/drawing/2014/main" id="{E9E7D1D4-2060-2121-35C7-B79776D30B30}"/>
                </a:ext>
              </a:extLst>
            </p:cNvPr>
            <p:cNvSpPr/>
            <p:nvPr/>
          </p:nvSpPr>
          <p:spPr>
            <a:xfrm>
              <a:off x="6219675" y="3675984"/>
              <a:ext cx="2658694"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Tracking (dynamic aperture)</a:t>
              </a:r>
            </a:p>
          </p:txBody>
        </p:sp>
        <p:sp>
          <p:nvSpPr>
            <p:cNvPr id="21" name="Rectangle">
              <a:extLst>
                <a:ext uri="{FF2B5EF4-FFF2-40B4-BE49-F238E27FC236}">
                  <a16:creationId xmlns:a16="http://schemas.microsoft.com/office/drawing/2014/main" id="{283E2538-12B6-3AD9-C2FA-3D5C5C4DA1A7}"/>
                </a:ext>
              </a:extLst>
            </p:cNvPr>
            <p:cNvSpPr/>
            <p:nvPr/>
          </p:nvSpPr>
          <p:spPr>
            <a:xfrm>
              <a:off x="6221599" y="1575130"/>
              <a:ext cx="2654845" cy="2065898"/>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grpSp>
      <p:grpSp>
        <p:nvGrpSpPr>
          <p:cNvPr id="22" name="Grouper">
            <a:extLst>
              <a:ext uri="{FF2B5EF4-FFF2-40B4-BE49-F238E27FC236}">
                <a16:creationId xmlns:a16="http://schemas.microsoft.com/office/drawing/2014/main" id="{C0B760E2-712E-82A2-1715-8C92E3E81E8D}"/>
              </a:ext>
            </a:extLst>
          </p:cNvPr>
          <p:cNvGrpSpPr/>
          <p:nvPr/>
        </p:nvGrpSpPr>
        <p:grpSpPr>
          <a:xfrm>
            <a:off x="9127644" y="1555810"/>
            <a:ext cx="2661193" cy="2366395"/>
            <a:chOff x="0" y="0"/>
            <a:chExt cx="2661192" cy="2366393"/>
          </a:xfrm>
        </p:grpSpPr>
        <p:sp>
          <p:nvSpPr>
            <p:cNvPr id="23" name="Collimation">
              <a:extLst>
                <a:ext uri="{FF2B5EF4-FFF2-40B4-BE49-F238E27FC236}">
                  <a16:creationId xmlns:a16="http://schemas.microsoft.com/office/drawing/2014/main" id="{ADE6CD8A-EA85-3C30-3F5C-597D5615AA64}"/>
                </a:ext>
              </a:extLst>
            </p:cNvPr>
            <p:cNvSpPr/>
            <p:nvPr/>
          </p:nvSpPr>
          <p:spPr>
            <a:xfrm>
              <a:off x="2499" y="2120172"/>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Collimation</a:t>
              </a:r>
            </a:p>
          </p:txBody>
        </p:sp>
        <p:sp>
          <p:nvSpPr>
            <p:cNvPr id="24" name="Rectangle">
              <a:extLst>
                <a:ext uri="{FF2B5EF4-FFF2-40B4-BE49-F238E27FC236}">
                  <a16:creationId xmlns:a16="http://schemas.microsoft.com/office/drawing/2014/main" id="{6BB3B417-A4DE-7C53-C29A-8EC9B00DEB1C}"/>
                </a:ext>
              </a:extLst>
            </p:cNvPr>
            <p:cNvSpPr/>
            <p:nvPr/>
          </p:nvSpPr>
          <p:spPr>
            <a:xfrm>
              <a:off x="0" y="19320"/>
              <a:ext cx="2654842"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pic>
          <p:nvPicPr>
            <p:cNvPr id="25" name="Picture 3" descr="Picture 3">
              <a:extLst>
                <a:ext uri="{FF2B5EF4-FFF2-40B4-BE49-F238E27FC236}">
                  <a16:creationId xmlns:a16="http://schemas.microsoft.com/office/drawing/2014/main" id="{3A097BCF-7A45-F376-0648-D8F91FD067E7}"/>
                </a:ext>
              </a:extLst>
            </p:cNvPr>
            <p:cNvPicPr>
              <a:picLocks noChangeAspect="1"/>
            </p:cNvPicPr>
            <p:nvPr/>
          </p:nvPicPr>
          <p:blipFill>
            <a:blip r:embed="rId6"/>
            <a:srcRect l="16534" t="10177" r="19099" b="10177"/>
            <a:stretch>
              <a:fillRect/>
            </a:stretch>
          </p:blipFill>
          <p:spPr>
            <a:xfrm>
              <a:off x="207397" y="0"/>
              <a:ext cx="2240231" cy="2078984"/>
            </a:xfrm>
            <a:prstGeom prst="rect">
              <a:avLst/>
            </a:prstGeom>
            <a:ln w="12700" cap="flat">
              <a:noFill/>
              <a:miter lim="400000"/>
            </a:ln>
            <a:effectLst/>
          </p:spPr>
        </p:pic>
      </p:grpSp>
      <p:grpSp>
        <p:nvGrpSpPr>
          <p:cNvPr id="26" name="Grouper">
            <a:extLst>
              <a:ext uri="{FF2B5EF4-FFF2-40B4-BE49-F238E27FC236}">
                <a16:creationId xmlns:a16="http://schemas.microsoft.com/office/drawing/2014/main" id="{E7C0107B-2A5E-45BD-6DEC-D267CB5506C2}"/>
              </a:ext>
            </a:extLst>
          </p:cNvPr>
          <p:cNvGrpSpPr/>
          <p:nvPr/>
        </p:nvGrpSpPr>
        <p:grpSpPr>
          <a:xfrm>
            <a:off x="359498" y="3980903"/>
            <a:ext cx="2754875" cy="2347075"/>
            <a:chOff x="0" y="0"/>
            <a:chExt cx="2754874" cy="2347073"/>
          </a:xfrm>
        </p:grpSpPr>
        <p:pic>
          <p:nvPicPr>
            <p:cNvPr id="27" name="Picture 15" descr="Picture 15">
              <a:extLst>
                <a:ext uri="{FF2B5EF4-FFF2-40B4-BE49-F238E27FC236}">
                  <a16:creationId xmlns:a16="http://schemas.microsoft.com/office/drawing/2014/main" id="{39315A06-2550-D45A-27F0-2E476359D2B1}"/>
                </a:ext>
              </a:extLst>
            </p:cNvPr>
            <p:cNvPicPr>
              <a:picLocks noChangeAspect="1"/>
            </p:cNvPicPr>
            <p:nvPr/>
          </p:nvPicPr>
          <p:blipFill>
            <a:blip r:embed="rId7"/>
            <a:stretch>
              <a:fillRect/>
            </a:stretch>
          </p:blipFill>
          <p:spPr>
            <a:xfrm>
              <a:off x="0" y="324903"/>
              <a:ext cx="2754874" cy="1499924"/>
            </a:xfrm>
            <a:prstGeom prst="rect">
              <a:avLst/>
            </a:prstGeom>
            <a:ln w="12700" cap="flat">
              <a:noFill/>
              <a:miter lim="400000"/>
            </a:ln>
            <a:effectLst/>
          </p:spPr>
        </p:pic>
        <p:sp>
          <p:nvSpPr>
            <p:cNvPr id="28" name="Rectangle">
              <a:extLst>
                <a:ext uri="{FF2B5EF4-FFF2-40B4-BE49-F238E27FC236}">
                  <a16:creationId xmlns:a16="http://schemas.microsoft.com/office/drawing/2014/main" id="{F6A92E8C-0D7F-5BC7-1B2E-BC0E93BA5423}"/>
                </a:ext>
              </a:extLst>
            </p:cNvPr>
            <p:cNvSpPr/>
            <p:nvPr/>
          </p:nvSpPr>
          <p:spPr>
            <a:xfrm>
              <a:off x="50015"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29" name="Impedances">
              <a:extLst>
                <a:ext uri="{FF2B5EF4-FFF2-40B4-BE49-F238E27FC236}">
                  <a16:creationId xmlns:a16="http://schemas.microsoft.com/office/drawing/2014/main" id="{32AF09E7-F479-EA4C-D778-EA15336FA24D}"/>
                </a:ext>
              </a:extLst>
            </p:cNvPr>
            <p:cNvSpPr/>
            <p:nvPr/>
          </p:nvSpPr>
          <p:spPr>
            <a:xfrm>
              <a:off x="48090" y="2100852"/>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Impedances</a:t>
              </a:r>
            </a:p>
          </p:txBody>
        </p:sp>
      </p:grpSp>
      <p:grpSp>
        <p:nvGrpSpPr>
          <p:cNvPr id="30" name="Groupe 29">
            <a:extLst>
              <a:ext uri="{FF2B5EF4-FFF2-40B4-BE49-F238E27FC236}">
                <a16:creationId xmlns:a16="http://schemas.microsoft.com/office/drawing/2014/main" id="{CD1C4420-51E1-9B2A-E7C4-0E6B7382B88A}"/>
              </a:ext>
            </a:extLst>
          </p:cNvPr>
          <p:cNvGrpSpPr/>
          <p:nvPr/>
        </p:nvGrpSpPr>
        <p:grpSpPr>
          <a:xfrm>
            <a:off x="3313632" y="3922205"/>
            <a:ext cx="2658693" cy="2405773"/>
            <a:chOff x="3313632" y="3922205"/>
            <a:chExt cx="2658693" cy="2405773"/>
          </a:xfrm>
        </p:grpSpPr>
        <p:pic>
          <p:nvPicPr>
            <p:cNvPr id="31" name="Picture 12" descr="Picture 12">
              <a:extLst>
                <a:ext uri="{FF2B5EF4-FFF2-40B4-BE49-F238E27FC236}">
                  <a16:creationId xmlns:a16="http://schemas.microsoft.com/office/drawing/2014/main" id="{91442B36-1F38-7B7E-8880-EA9DEFC91A7F}"/>
                </a:ext>
              </a:extLst>
            </p:cNvPr>
            <p:cNvPicPr>
              <a:picLocks noChangeAspect="1"/>
            </p:cNvPicPr>
            <p:nvPr/>
          </p:nvPicPr>
          <p:blipFill>
            <a:blip r:embed="rId8"/>
            <a:stretch>
              <a:fillRect/>
            </a:stretch>
          </p:blipFill>
          <p:spPr>
            <a:xfrm>
              <a:off x="3416404" y="3922205"/>
              <a:ext cx="2504815" cy="2137644"/>
            </a:xfrm>
            <a:prstGeom prst="rect">
              <a:avLst/>
            </a:prstGeom>
            <a:ln w="12700" cap="flat">
              <a:noFill/>
              <a:miter lim="400000"/>
            </a:ln>
            <a:effectLst/>
          </p:spPr>
        </p:pic>
        <p:grpSp>
          <p:nvGrpSpPr>
            <p:cNvPr id="32" name="Grouper">
              <a:extLst>
                <a:ext uri="{FF2B5EF4-FFF2-40B4-BE49-F238E27FC236}">
                  <a16:creationId xmlns:a16="http://schemas.microsoft.com/office/drawing/2014/main" id="{CAB6C28F-8ACC-DAEF-3796-7BB8CF1F2AB4}"/>
                </a:ext>
              </a:extLst>
            </p:cNvPr>
            <p:cNvGrpSpPr/>
            <p:nvPr/>
          </p:nvGrpSpPr>
          <p:grpSpPr>
            <a:xfrm>
              <a:off x="3313632" y="3980903"/>
              <a:ext cx="2658693" cy="2347075"/>
              <a:chOff x="0" y="0"/>
              <a:chExt cx="2658692" cy="2347073"/>
            </a:xfrm>
          </p:grpSpPr>
          <p:sp>
            <p:nvSpPr>
              <p:cNvPr id="33" name="Rectangle">
                <a:extLst>
                  <a:ext uri="{FF2B5EF4-FFF2-40B4-BE49-F238E27FC236}">
                    <a16:creationId xmlns:a16="http://schemas.microsoft.com/office/drawing/2014/main" id="{9D81BC54-05CC-E23E-7FE3-7963BEE9FDB9}"/>
                  </a:ext>
                </a:extLst>
              </p:cNvPr>
              <p:cNvSpPr/>
              <p:nvPr/>
            </p:nvSpPr>
            <p:spPr>
              <a:xfrm>
                <a:off x="1924" y="0"/>
                <a:ext cx="2654843"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4" name="Beam-Beam Effects">
                <a:extLst>
                  <a:ext uri="{FF2B5EF4-FFF2-40B4-BE49-F238E27FC236}">
                    <a16:creationId xmlns:a16="http://schemas.microsoft.com/office/drawing/2014/main" id="{CB340D82-919A-5E0D-354C-8050F864D881}"/>
                  </a:ext>
                </a:extLst>
              </p:cNvPr>
              <p:cNvSpPr/>
              <p:nvPr/>
            </p:nvSpPr>
            <p:spPr>
              <a:xfrm>
                <a:off x="0" y="2100852"/>
                <a:ext cx="2658692"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Beam-Beam Effects</a:t>
                </a:r>
              </a:p>
            </p:txBody>
          </p:sp>
        </p:grpSp>
      </p:grpSp>
      <p:grpSp>
        <p:nvGrpSpPr>
          <p:cNvPr id="35" name="Groupe 34">
            <a:extLst>
              <a:ext uri="{FF2B5EF4-FFF2-40B4-BE49-F238E27FC236}">
                <a16:creationId xmlns:a16="http://schemas.microsoft.com/office/drawing/2014/main" id="{1E3FE515-802C-A7B3-67DB-8F7EEFE15123}"/>
              </a:ext>
            </a:extLst>
          </p:cNvPr>
          <p:cNvGrpSpPr/>
          <p:nvPr/>
        </p:nvGrpSpPr>
        <p:grpSpPr>
          <a:xfrm>
            <a:off x="6219675" y="3980903"/>
            <a:ext cx="2658693" cy="2347075"/>
            <a:chOff x="6219675" y="3980903"/>
            <a:chExt cx="2658693" cy="2347075"/>
          </a:xfrm>
        </p:grpSpPr>
        <p:pic>
          <p:nvPicPr>
            <p:cNvPr id="36" name="Picture 5">
              <a:extLst>
                <a:ext uri="{FF2B5EF4-FFF2-40B4-BE49-F238E27FC236}">
                  <a16:creationId xmlns:a16="http://schemas.microsoft.com/office/drawing/2014/main" id="{C7369DAB-4B78-6F99-9D88-614058D208D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76094" y="4010627"/>
              <a:ext cx="2023161" cy="2023161"/>
            </a:xfrm>
            <a:prstGeom prst="rect">
              <a:avLst/>
            </a:prstGeom>
          </p:spPr>
        </p:pic>
        <p:sp>
          <p:nvSpPr>
            <p:cNvPr id="37" name="Rectangle">
              <a:extLst>
                <a:ext uri="{FF2B5EF4-FFF2-40B4-BE49-F238E27FC236}">
                  <a16:creationId xmlns:a16="http://schemas.microsoft.com/office/drawing/2014/main" id="{7C5D069F-26FA-79A9-8D73-ADB2F9A75154}"/>
                </a:ext>
              </a:extLst>
            </p:cNvPr>
            <p:cNvSpPr/>
            <p:nvPr/>
          </p:nvSpPr>
          <p:spPr>
            <a:xfrm>
              <a:off x="6221599" y="3980903"/>
              <a:ext cx="2654844" cy="2065898"/>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38" name="Space Charge">
              <a:extLst>
                <a:ext uri="{FF2B5EF4-FFF2-40B4-BE49-F238E27FC236}">
                  <a16:creationId xmlns:a16="http://schemas.microsoft.com/office/drawing/2014/main" id="{8D2A34C4-077B-083E-A39C-6979BEA51018}"/>
                </a:ext>
              </a:extLst>
            </p:cNvPr>
            <p:cNvSpPr/>
            <p:nvPr/>
          </p:nvSpPr>
          <p:spPr>
            <a:xfrm>
              <a:off x="6219675" y="6081757"/>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Space Charge</a:t>
              </a:r>
            </a:p>
          </p:txBody>
        </p:sp>
      </p:grpSp>
      <p:grpSp>
        <p:nvGrpSpPr>
          <p:cNvPr id="39" name="Grouper">
            <a:extLst>
              <a:ext uri="{FF2B5EF4-FFF2-40B4-BE49-F238E27FC236}">
                <a16:creationId xmlns:a16="http://schemas.microsoft.com/office/drawing/2014/main" id="{6E985C5A-5FD1-6415-CD60-A075D48AD686}"/>
              </a:ext>
            </a:extLst>
          </p:cNvPr>
          <p:cNvGrpSpPr/>
          <p:nvPr/>
        </p:nvGrpSpPr>
        <p:grpSpPr>
          <a:xfrm>
            <a:off x="9127644" y="3980903"/>
            <a:ext cx="2661193" cy="2347075"/>
            <a:chOff x="0" y="206428"/>
            <a:chExt cx="2661192" cy="2347073"/>
          </a:xfrm>
        </p:grpSpPr>
        <p:sp>
          <p:nvSpPr>
            <p:cNvPr id="40" name="Rectangle">
              <a:extLst>
                <a:ext uri="{FF2B5EF4-FFF2-40B4-BE49-F238E27FC236}">
                  <a16:creationId xmlns:a16="http://schemas.microsoft.com/office/drawing/2014/main" id="{CA22B6A2-A201-04AE-E8E5-55974AF8861B}"/>
                </a:ext>
              </a:extLst>
            </p:cNvPr>
            <p:cNvSpPr/>
            <p:nvPr/>
          </p:nvSpPr>
          <p:spPr>
            <a:xfrm>
              <a:off x="0" y="206428"/>
              <a:ext cx="2654842" cy="2065896"/>
            </a:xfrm>
            <a:prstGeom prst="rect">
              <a:avLst/>
            </a:prstGeom>
            <a:noFill/>
            <a:ln w="12700" cap="flat">
              <a:solidFill>
                <a:schemeClr val="accent4">
                  <a:lumOff val="11470"/>
                </a:schemeClr>
              </a:solidFill>
              <a:prstDash val="solid"/>
              <a:miter lim="800000"/>
            </a:ln>
            <a:effectLst/>
          </p:spPr>
          <p:txBody>
            <a:bodyPr wrap="square" lIns="45719" tIns="45719" rIns="45719" bIns="45719" numCol="1" anchor="ctr">
              <a:noAutofit/>
            </a:bodyPr>
            <a:lstStyle/>
            <a:p>
              <a:pPr>
                <a:defRPr sz="1800">
                  <a:latin typeface="Arial"/>
                  <a:ea typeface="Arial"/>
                  <a:cs typeface="Arial"/>
                  <a:sym typeface="Arial"/>
                </a:defRPr>
              </a:pPr>
              <a:endParaRPr lang="en-GB" noProof="0" dirty="0"/>
            </a:p>
          </p:txBody>
        </p:sp>
        <p:sp>
          <p:nvSpPr>
            <p:cNvPr id="41" name="Electron/Ion Cloud">
              <a:extLst>
                <a:ext uri="{FF2B5EF4-FFF2-40B4-BE49-F238E27FC236}">
                  <a16:creationId xmlns:a16="http://schemas.microsoft.com/office/drawing/2014/main" id="{1FAF37B1-CD92-BC0F-28ED-7255C3173914}"/>
                </a:ext>
              </a:extLst>
            </p:cNvPr>
            <p:cNvSpPr/>
            <p:nvPr/>
          </p:nvSpPr>
          <p:spPr>
            <a:xfrm>
              <a:off x="2499" y="2307280"/>
              <a:ext cx="2658693" cy="2462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gn="ctr">
                <a:defRPr sz="1600" b="1"/>
              </a:lvl1pPr>
            </a:lstStyle>
            <a:p>
              <a:r>
                <a:rPr lang="en-GB" b="0" noProof="0" dirty="0">
                  <a:latin typeface="Arial" panose="020B0604020202020204" pitchFamily="34" charset="0"/>
                  <a:cs typeface="Arial" panose="020B0604020202020204" pitchFamily="34" charset="0"/>
                </a:rPr>
                <a:t>Intra-Beam Scattering</a:t>
              </a:r>
            </a:p>
          </p:txBody>
        </p:sp>
      </p:grpSp>
      <p:sp>
        <p:nvSpPr>
          <p:cNvPr id="43" name="Content Placeholder 42">
            <a:extLst>
              <a:ext uri="{FF2B5EF4-FFF2-40B4-BE49-F238E27FC236}">
                <a16:creationId xmlns:a16="http://schemas.microsoft.com/office/drawing/2014/main" id="{161394F8-891C-613A-B411-745A2C1B5088}"/>
              </a:ext>
            </a:extLst>
          </p:cNvPr>
          <p:cNvSpPr>
            <a:spLocks noGrp="1"/>
          </p:cNvSpPr>
          <p:nvPr>
            <p:ph idx="1"/>
          </p:nvPr>
        </p:nvSpPr>
        <p:spPr>
          <a:xfrm>
            <a:off x="407989" y="1015706"/>
            <a:ext cx="11376024" cy="342577"/>
          </a:xfrm>
        </p:spPr>
        <p:txBody>
          <a:bodyPr>
            <a:normAutofit/>
          </a:bodyPr>
          <a:lstStyle/>
          <a:p>
            <a:r>
              <a:rPr lang="en-GB" sz="1800" dirty="0">
                <a:solidFill>
                  <a:schemeClr val="tx1"/>
                </a:solidFill>
              </a:rPr>
              <a:t>Xsuite is now the main production tool, </a:t>
            </a:r>
            <a:r>
              <a:rPr lang="en-GB" sz="1800" dirty="0"/>
              <a:t>replacing many legacy codes now to be discontinued</a:t>
            </a:r>
          </a:p>
        </p:txBody>
      </p:sp>
      <p:sp>
        <p:nvSpPr>
          <p:cNvPr id="479" name="Does Xsuite have what people need?"/>
          <p:cNvSpPr txBox="1">
            <a:spLocks noGrp="1"/>
          </p:cNvSpPr>
          <p:nvPr>
            <p:ph type="title"/>
          </p:nvPr>
        </p:nvSpPr>
        <p:spPr>
          <a:prstGeom prst="rect">
            <a:avLst/>
          </a:prstGeom>
        </p:spPr>
        <p:txBody>
          <a:bodyPr/>
          <a:lstStyle/>
          <a:p>
            <a:r>
              <a:rPr kumimoji="0" lang="en-GB" sz="3200" b="1" i="0" u="none" strike="noStrike" kern="1200" cap="none" spc="0" normalizeH="0" baseline="0" noProof="0" dirty="0">
                <a:ln>
                  <a:noFill/>
                </a:ln>
                <a:solidFill>
                  <a:srgbClr val="0033A0"/>
                </a:solidFill>
                <a:effectLst/>
                <a:uLnTx/>
                <a:uFillTx/>
                <a:latin typeface="Arial"/>
                <a:ea typeface="+mj-ea"/>
                <a:cs typeface="+mj-cs"/>
              </a:rPr>
              <a:t>Beam dynamics software landscape at CERN - </a:t>
            </a:r>
            <a:r>
              <a:rPr kumimoji="0" lang="en-GB" sz="3200" b="1" i="0" u="none" strike="noStrike" kern="1200" cap="none" spc="0" normalizeH="0" baseline="0" noProof="0" dirty="0">
                <a:ln>
                  <a:noFill/>
                </a:ln>
                <a:solidFill>
                  <a:srgbClr val="00B050"/>
                </a:solidFill>
                <a:effectLst/>
                <a:uLnTx/>
                <a:uFillTx/>
                <a:latin typeface="Arial"/>
                <a:ea typeface="+mj-ea"/>
                <a:cs typeface="+mj-cs"/>
              </a:rPr>
              <a:t>now</a:t>
            </a:r>
            <a:endParaRPr lang="en-GB" b="1" noProof="0" dirty="0">
              <a:solidFill>
                <a:srgbClr val="00B050"/>
              </a:solidFill>
            </a:endParaRPr>
          </a:p>
        </p:txBody>
      </p:sp>
      <p:sp>
        <p:nvSpPr>
          <p:cNvPr id="480" name="Numéro de diapositive"/>
          <p:cNvSpPr txBox="1">
            <a:spLocks noGrp="1"/>
          </p:cNvSpPr>
          <p:nvPr>
            <p:ph type="sldNum" sz="quarter" idx="12"/>
          </p:nvPr>
        </p:nvSpPr>
        <p:spPr>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800" b="0" i="0" u="none" strike="noStrike" cap="none" spc="0" normalizeH="0" baseline="0">
                <a:ln>
                  <a:noFill/>
                </a:ln>
                <a:solidFill>
                  <a:srgbClr val="3962A8"/>
                </a:solidFill>
                <a:effectLst/>
                <a:uFillTx/>
                <a:latin typeface="Arial" panose="020B0604020202020204" pitchFamily="34" charset="0"/>
                <a:ea typeface="Arial" panose="020B0604020202020204" pitchFamily="34" charset="0"/>
                <a:cs typeface="Arial" panose="020B0604020202020204" pitchFamily="34" charset="0"/>
                <a:sym typeface="Optima"/>
              </a:defRPr>
            </a:lvl1pPr>
            <a:lvl2pPr marL="0" marR="0" indent="4572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2pPr>
            <a:lvl3pPr marL="0" marR="0" indent="9144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3pPr>
            <a:lvl4pPr marL="0" marR="0" indent="13716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4pPr>
            <a:lvl5pPr marL="0" marR="0" indent="18288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5pPr>
            <a:lvl6pPr marL="0" marR="0" indent="22860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6pPr>
            <a:lvl7pPr marL="0" marR="0" indent="27432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7pPr>
            <a:lvl8pPr marL="0" marR="0" indent="32004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8pPr>
            <a:lvl9pPr marL="0" marR="0" indent="36576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9pPr>
          </a:lstStyle>
          <a:p>
            <a:fld id="{86CB4B4D-7CA3-9044-876B-883B54F8677D}" type="slidenum">
              <a:rPr lang="fr-FR" smtClean="0"/>
              <a:pPr/>
              <a:t>5</a:t>
            </a:fld>
            <a:endParaRPr lang="en-GB" noProof="0" dirty="0"/>
          </a:p>
        </p:txBody>
      </p:sp>
      <p:sp>
        <p:nvSpPr>
          <p:cNvPr id="2" name="MAD-X (2002)">
            <a:extLst>
              <a:ext uri="{FF2B5EF4-FFF2-40B4-BE49-F238E27FC236}">
                <a16:creationId xmlns:a16="http://schemas.microsoft.com/office/drawing/2014/main" id="{0B3F8948-DA23-185D-26D4-EBD9153B7E51}"/>
              </a:ext>
            </a:extLst>
          </p:cNvPr>
          <p:cNvSpPr txBox="1"/>
          <p:nvPr/>
        </p:nvSpPr>
        <p:spPr>
          <a:xfrm rot="21026669">
            <a:off x="359222" y="1613152"/>
            <a:ext cx="714473" cy="282573"/>
          </a:xfrm>
          <a:prstGeom prst="rect">
            <a:avLst/>
          </a:prstGeom>
          <a:solidFill>
            <a:srgbClr val="00B05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3" name="MAD-X (2002)">
            <a:extLst>
              <a:ext uri="{FF2B5EF4-FFF2-40B4-BE49-F238E27FC236}">
                <a16:creationId xmlns:a16="http://schemas.microsoft.com/office/drawing/2014/main" id="{86392C53-2708-22E7-FFD4-917DA0E7664A}"/>
              </a:ext>
            </a:extLst>
          </p:cNvPr>
          <p:cNvSpPr txBox="1"/>
          <p:nvPr/>
        </p:nvSpPr>
        <p:spPr>
          <a:xfrm rot="21026669">
            <a:off x="3290251" y="1613151"/>
            <a:ext cx="714473" cy="282573"/>
          </a:xfrm>
          <a:prstGeom prst="rect">
            <a:avLst/>
          </a:prstGeom>
          <a:solidFill>
            <a:srgbClr val="00B05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4" name="MAD-X (2002)">
            <a:extLst>
              <a:ext uri="{FF2B5EF4-FFF2-40B4-BE49-F238E27FC236}">
                <a16:creationId xmlns:a16="http://schemas.microsoft.com/office/drawing/2014/main" id="{B45981A0-A96B-F744-083C-4DCCD9C75835}"/>
              </a:ext>
            </a:extLst>
          </p:cNvPr>
          <p:cNvSpPr txBox="1"/>
          <p:nvPr/>
        </p:nvSpPr>
        <p:spPr>
          <a:xfrm rot="21026669">
            <a:off x="6202221" y="1613149"/>
            <a:ext cx="714473" cy="282573"/>
          </a:xfrm>
          <a:prstGeom prst="rect">
            <a:avLst/>
          </a:prstGeom>
          <a:solidFill>
            <a:srgbClr val="00B05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5" name="MAD-X (2002)">
            <a:extLst>
              <a:ext uri="{FF2B5EF4-FFF2-40B4-BE49-F238E27FC236}">
                <a16:creationId xmlns:a16="http://schemas.microsoft.com/office/drawing/2014/main" id="{59A204EC-40D5-162F-97A7-DA6A7B108E9B}"/>
              </a:ext>
            </a:extLst>
          </p:cNvPr>
          <p:cNvSpPr txBox="1"/>
          <p:nvPr/>
        </p:nvSpPr>
        <p:spPr>
          <a:xfrm rot="21026669">
            <a:off x="9114190" y="1613148"/>
            <a:ext cx="714473" cy="282573"/>
          </a:xfrm>
          <a:prstGeom prst="rect">
            <a:avLst/>
          </a:prstGeom>
          <a:solidFill>
            <a:srgbClr val="00B05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6" name="MAD-X (2002)">
            <a:extLst>
              <a:ext uri="{FF2B5EF4-FFF2-40B4-BE49-F238E27FC236}">
                <a16:creationId xmlns:a16="http://schemas.microsoft.com/office/drawing/2014/main" id="{37F833AB-4C64-87C0-E1C5-E29DB2C0E74A}"/>
              </a:ext>
            </a:extLst>
          </p:cNvPr>
          <p:cNvSpPr txBox="1"/>
          <p:nvPr/>
        </p:nvSpPr>
        <p:spPr>
          <a:xfrm rot="21026669">
            <a:off x="377995" y="4008318"/>
            <a:ext cx="714473" cy="282573"/>
          </a:xfrm>
          <a:prstGeom prst="rect">
            <a:avLst/>
          </a:prstGeom>
          <a:solidFill>
            <a:srgbClr val="00B05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7" name="MAD-X (2002)">
            <a:extLst>
              <a:ext uri="{FF2B5EF4-FFF2-40B4-BE49-F238E27FC236}">
                <a16:creationId xmlns:a16="http://schemas.microsoft.com/office/drawing/2014/main" id="{98DC3C71-49BB-AA68-FE25-E6D185781186}"/>
              </a:ext>
            </a:extLst>
          </p:cNvPr>
          <p:cNvSpPr txBox="1"/>
          <p:nvPr/>
        </p:nvSpPr>
        <p:spPr>
          <a:xfrm rot="21026669">
            <a:off x="3309024" y="4008317"/>
            <a:ext cx="714473" cy="282573"/>
          </a:xfrm>
          <a:prstGeom prst="rect">
            <a:avLst/>
          </a:prstGeom>
          <a:solidFill>
            <a:srgbClr val="00B05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8" name="MAD-X (2002)">
            <a:extLst>
              <a:ext uri="{FF2B5EF4-FFF2-40B4-BE49-F238E27FC236}">
                <a16:creationId xmlns:a16="http://schemas.microsoft.com/office/drawing/2014/main" id="{23C18C70-3C54-714E-497D-79471AC8DF68}"/>
              </a:ext>
            </a:extLst>
          </p:cNvPr>
          <p:cNvSpPr txBox="1"/>
          <p:nvPr/>
        </p:nvSpPr>
        <p:spPr>
          <a:xfrm rot="21026669">
            <a:off x="6220994" y="4008315"/>
            <a:ext cx="714473" cy="282573"/>
          </a:xfrm>
          <a:prstGeom prst="rect">
            <a:avLst/>
          </a:prstGeom>
          <a:solidFill>
            <a:srgbClr val="00B05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9" name="MAD-X (2002)">
            <a:extLst>
              <a:ext uri="{FF2B5EF4-FFF2-40B4-BE49-F238E27FC236}">
                <a16:creationId xmlns:a16="http://schemas.microsoft.com/office/drawing/2014/main" id="{8B593FDB-D801-CB16-0A6D-5CB9CD604372}"/>
              </a:ext>
            </a:extLst>
          </p:cNvPr>
          <p:cNvSpPr txBox="1"/>
          <p:nvPr/>
        </p:nvSpPr>
        <p:spPr>
          <a:xfrm rot="21026669">
            <a:off x="9132963" y="4008314"/>
            <a:ext cx="714473" cy="282573"/>
          </a:xfrm>
          <a:prstGeom prst="rect">
            <a:avLst/>
          </a:prstGeom>
          <a:solidFill>
            <a:srgbClr val="00B05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2000" tIns="18000" rIns="72000" bIns="18000">
            <a:spAutoFit/>
          </a:bodyPr>
          <a:lstStyle>
            <a:lvl1pPr>
              <a:defRPr sz="1600" b="1">
                <a:solidFill>
                  <a:srgbClr val="FFFFFF"/>
                </a:solidFill>
              </a:defRPr>
            </a:lvl1pPr>
          </a:lstStyle>
          <a:p>
            <a:r>
              <a:rPr lang="en-GB" b="0" noProof="0" dirty="0">
                <a:latin typeface="Arial" panose="020B0604020202020204" pitchFamily="34" charset="0"/>
                <a:cs typeface="Arial" panose="020B0604020202020204" pitchFamily="34" charset="0"/>
              </a:rPr>
              <a:t>Xsuite</a:t>
            </a:r>
          </a:p>
        </p:txBody>
      </p:sp>
      <p:sp>
        <p:nvSpPr>
          <p:cNvPr id="46" name="TextBox 45">
            <a:extLst>
              <a:ext uri="{FF2B5EF4-FFF2-40B4-BE49-F238E27FC236}">
                <a16:creationId xmlns:a16="http://schemas.microsoft.com/office/drawing/2014/main" id="{C18A9E2E-2EFF-BBEA-335D-D32A0ED49D0C}"/>
              </a:ext>
            </a:extLst>
          </p:cNvPr>
          <p:cNvSpPr txBox="1"/>
          <p:nvPr/>
        </p:nvSpPr>
        <p:spPr>
          <a:xfrm>
            <a:off x="8407181" y="-6216"/>
            <a:ext cx="3784819" cy="230832"/>
          </a:xfrm>
          <a:prstGeom prst="rect">
            <a:avLst/>
          </a:prstGeom>
          <a:noFill/>
        </p:spPr>
        <p:txBody>
          <a:bodyPr wrap="none" lIns="0" tIns="0" rIns="0" bIns="0" rtlCol="0">
            <a:spAutoFit/>
          </a:bodyPr>
          <a:lstStyle/>
          <a:p>
            <a:pPr algn="r"/>
            <a:r>
              <a:rPr lang="en-GB" sz="1500" b="1" i="1" dirty="0">
                <a:solidFill>
                  <a:schemeClr val="bg2">
                    <a:lumMod val="50000"/>
                  </a:schemeClr>
                </a:solidFill>
              </a:rPr>
              <a:t>Courtesy S. </a:t>
            </a:r>
            <a:r>
              <a:rPr lang="en-GB" sz="1500" b="1" i="1" dirty="0" err="1">
                <a:solidFill>
                  <a:schemeClr val="bg2">
                    <a:lumMod val="50000"/>
                  </a:schemeClr>
                </a:solidFill>
              </a:rPr>
              <a:t>Łopaciuk</a:t>
            </a:r>
            <a:r>
              <a:rPr lang="en-GB" sz="1500" b="1" i="1" dirty="0">
                <a:solidFill>
                  <a:schemeClr val="bg2">
                    <a:lumMod val="50000"/>
                  </a:schemeClr>
                </a:solidFill>
              </a:rPr>
              <a:t> et al. – @</a:t>
            </a:r>
            <a:r>
              <a:rPr lang="en-GB" sz="1500" b="1" i="1" dirty="0" err="1">
                <a:solidFill>
                  <a:schemeClr val="bg2">
                    <a:lumMod val="50000"/>
                  </a:schemeClr>
                </a:solidFill>
              </a:rPr>
              <a:t>IPAC2025</a:t>
            </a:r>
            <a:r>
              <a:rPr lang="en-GB" sz="1500" b="1" i="1" dirty="0">
                <a:solidFill>
                  <a:schemeClr val="bg2">
                    <a:lumMod val="50000"/>
                  </a:schemeClr>
                </a:solidFill>
              </a:rPr>
              <a:t> </a:t>
            </a:r>
          </a:p>
        </p:txBody>
      </p:sp>
      <p:sp>
        <p:nvSpPr>
          <p:cNvPr id="47" name="Date Placeholder 46">
            <a:extLst>
              <a:ext uri="{FF2B5EF4-FFF2-40B4-BE49-F238E27FC236}">
                <a16:creationId xmlns:a16="http://schemas.microsoft.com/office/drawing/2014/main" id="{7F6FE6A6-6BC9-FE9B-26ED-B96051ABB469}"/>
              </a:ext>
            </a:extLst>
          </p:cNvPr>
          <p:cNvSpPr>
            <a:spLocks noGrp="1"/>
          </p:cNvSpPr>
          <p:nvPr>
            <p:ph type="dt" sz="half" idx="10"/>
          </p:nvPr>
        </p:nvSpPr>
        <p:spPr/>
        <p:txBody>
          <a:bodyPr/>
          <a:lstStyle/>
          <a:p>
            <a:r>
              <a:rPr lang="en-US"/>
              <a:t>28/10/2025</a:t>
            </a:r>
            <a:endParaRPr lang="en-US" dirty="0"/>
          </a:p>
        </p:txBody>
      </p:sp>
      <p:sp>
        <p:nvSpPr>
          <p:cNvPr id="48" name="Footer Placeholder 47">
            <a:extLst>
              <a:ext uri="{FF2B5EF4-FFF2-40B4-BE49-F238E27FC236}">
                <a16:creationId xmlns:a16="http://schemas.microsoft.com/office/drawing/2014/main" id="{8C981347-746F-0EAB-4576-05BE2CE1EFC8}"/>
              </a:ext>
            </a:extLst>
          </p:cNvPr>
          <p:cNvSpPr>
            <a:spLocks noGrp="1"/>
          </p:cNvSpPr>
          <p:nvPr>
            <p:ph type="ftr" sz="quarter" idx="11"/>
          </p:nvPr>
        </p:nvSpPr>
        <p:spPr/>
        <p:txBody>
          <a:bodyPr/>
          <a:lstStyle/>
          <a:p>
            <a:r>
              <a:rPr lang="en-US"/>
              <a:t>COOL’25, Stony Brook, New York (USA)</a:t>
            </a:r>
            <a:endParaRPr lang="en-US" dirty="0"/>
          </a:p>
        </p:txBody>
      </p:sp>
      <p:pic>
        <p:nvPicPr>
          <p:cNvPr id="44" name="Graphique 1">
            <a:extLst>
              <a:ext uri="{FF2B5EF4-FFF2-40B4-BE49-F238E27FC236}">
                <a16:creationId xmlns:a16="http://schemas.microsoft.com/office/drawing/2014/main" id="{AEC59556-E344-3E5D-AF0F-35036E5500B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806157" y="342551"/>
            <a:ext cx="1015732" cy="101573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F4437-3F1C-3F6B-B656-22C106FC7404}"/>
            </a:ext>
          </a:extLst>
        </p:cNvPr>
        <p:cNvGrpSpPr/>
        <p:nvPr/>
      </p:nvGrpSpPr>
      <p:grpSpPr>
        <a:xfrm>
          <a:off x="0" y="0"/>
          <a:ext cx="0" cy="0"/>
          <a:chOff x="0" y="0"/>
          <a:chExt cx="0" cy="0"/>
        </a:xfrm>
      </p:grpSpPr>
      <p:sp>
        <p:nvSpPr>
          <p:cNvPr id="370" name="Orthogonal architecture: split the software into independent functional blocks at all levels.…">
            <a:extLst>
              <a:ext uri="{FF2B5EF4-FFF2-40B4-BE49-F238E27FC236}">
                <a16:creationId xmlns:a16="http://schemas.microsoft.com/office/drawing/2014/main" id="{91EE3132-7B32-756D-37EB-2F0FDB581481}"/>
              </a:ext>
            </a:extLst>
          </p:cNvPr>
          <p:cNvSpPr txBox="1">
            <a:spLocks noGrp="1"/>
          </p:cNvSpPr>
          <p:nvPr>
            <p:ph idx="1"/>
          </p:nvPr>
        </p:nvSpPr>
        <p:spPr>
          <a:xfrm>
            <a:off x="407989" y="1090863"/>
            <a:ext cx="6164676" cy="5334130"/>
          </a:xfrm>
          <a:prstGeom prst="rect">
            <a:avLst/>
          </a:prstGeom>
        </p:spPr>
        <p:txBody>
          <a:bodyPr>
            <a:normAutofit/>
          </a:bodyPr>
          <a:lstStyle/>
          <a:p>
            <a:pPr marL="288751"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solidFill>
                  <a:srgbClr val="000000"/>
                </a:solidFill>
              </a:defRPr>
            </a:pPr>
            <a:r>
              <a:rPr kumimoji="0" lang="en-GB" sz="1800" b="1" i="0" u="none" strike="noStrike" kern="0" cap="none" spc="0" normalizeH="0" baseline="0" noProof="0" dirty="0">
                <a:ln>
                  <a:noFill/>
                </a:ln>
                <a:solidFill>
                  <a:srgbClr val="0033A0"/>
                </a:solidFill>
                <a:effectLst/>
                <a:uLnTx/>
                <a:uFillTx/>
                <a:latin typeface="Arial" panose="020B0604020202020204" pitchFamily="34" charset="0"/>
                <a:cs typeface="Arial" panose="020B0604020202020204" pitchFamily="34" charset="0"/>
                <a:sym typeface="Optima"/>
              </a:rPr>
              <a:t>Target requirements:</a:t>
            </a:r>
          </a:p>
          <a:p>
            <a:pPr marL="537553" lvl="1" indent="-210552">
              <a:spcBef>
                <a:spcPts val="1000"/>
              </a:spcBef>
              <a:spcAft>
                <a:spcPts val="0"/>
              </a:spcAft>
              <a:buFontTx/>
              <a:buChar char="–"/>
              <a:defRPr>
                <a:solidFill>
                  <a:srgbClr val="000000"/>
                </a:solidFill>
              </a:defRPr>
            </a:pPr>
            <a:r>
              <a:rPr kumimoji="0" lang="en-GB" sz="1600" b="1"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Optima"/>
              </a:rPr>
              <a:t>One toolkit </a:t>
            </a:r>
            <a:r>
              <a:rPr kumimoji="0" lang="en-GB"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Optima"/>
              </a:rPr>
              <a:t>from </a:t>
            </a:r>
            <a:r>
              <a:rPr kumimoji="0" lang="en-GB" sz="1600" b="0" i="0" u="none" strike="noStrike" kern="0" cap="none" spc="0" normalizeH="0" baseline="0" noProof="0" dirty="0">
                <a:ln>
                  <a:noFill/>
                </a:ln>
                <a:solidFill>
                  <a:srgbClr val="0033A0"/>
                </a:solidFill>
                <a:effectLst/>
                <a:uLnTx/>
                <a:uFillTx/>
                <a:latin typeface="Arial" panose="020B0604020202020204" pitchFamily="34" charset="0"/>
                <a:cs typeface="Arial" panose="020B0604020202020204" pitchFamily="34" charset="0"/>
                <a:sym typeface="Optima"/>
              </a:rPr>
              <a:t>low-energy hadron rings </a:t>
            </a:r>
            <a:r>
              <a:rPr kumimoji="0" lang="en-GB"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Optima"/>
              </a:rPr>
              <a:t>to </a:t>
            </a:r>
            <a:r>
              <a:rPr kumimoji="0" lang="en-GB" sz="1600" b="0" i="0" u="none" strike="noStrike" kern="0" cap="none" spc="0" normalizeH="0" baseline="0" noProof="0" dirty="0">
                <a:ln>
                  <a:noFill/>
                </a:ln>
                <a:solidFill>
                  <a:srgbClr val="0033A0"/>
                </a:solidFill>
                <a:effectLst/>
                <a:uLnTx/>
                <a:uFillTx/>
                <a:latin typeface="Arial" panose="020B0604020202020204" pitchFamily="34" charset="0"/>
                <a:cs typeface="Arial" panose="020B0604020202020204" pitchFamily="34" charset="0"/>
                <a:sym typeface="Optima"/>
              </a:rPr>
              <a:t>high-energy lepton colliders</a:t>
            </a:r>
          </a:p>
          <a:p>
            <a:pPr marL="537553" lvl="1" indent="-210552">
              <a:spcBef>
                <a:spcPts val="1000"/>
              </a:spcBef>
              <a:spcAft>
                <a:spcPts val="0"/>
              </a:spcAft>
              <a:buFontTx/>
              <a:buChar char="–"/>
              <a:defRPr>
                <a:solidFill>
                  <a:srgbClr val="000000"/>
                </a:solidFill>
              </a:defRPr>
            </a:pPr>
            <a:r>
              <a:rPr kumimoji="0" lang="en-GB" sz="1600" b="1"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Optima"/>
              </a:rPr>
              <a:t>Heterogeneous simulations made natural</a:t>
            </a:r>
            <a:r>
              <a:rPr kumimoji="0" lang="en-GB"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Optima"/>
              </a:rPr>
              <a:t>, as opposed to ad-hoc model translations between tools</a:t>
            </a:r>
            <a:endParaRPr kumimoji="0" lang="en-GB" sz="1600" b="0" i="0" u="none" strike="noStrike" kern="0" cap="none" spc="0" normalizeH="0" baseline="0" noProof="0" dirty="0">
              <a:ln>
                <a:noFill/>
              </a:ln>
              <a:solidFill>
                <a:srgbClr val="0033A0"/>
              </a:solidFill>
              <a:effectLst/>
              <a:uLnTx/>
              <a:uFillTx/>
              <a:latin typeface="Arial" panose="020B0604020202020204" pitchFamily="34" charset="0"/>
              <a:cs typeface="Arial" panose="020B0604020202020204" pitchFamily="34" charset="0"/>
              <a:sym typeface="Optima"/>
            </a:endParaRPr>
          </a:p>
          <a:p>
            <a:pPr marL="537553" lvl="1" indent="-210552">
              <a:spcBef>
                <a:spcPts val="1000"/>
              </a:spcBef>
              <a:spcAft>
                <a:spcPts val="0"/>
              </a:spcAft>
              <a:buFontTx/>
              <a:buChar char="–"/>
              <a:defRPr>
                <a:solidFill>
                  <a:srgbClr val="000000"/>
                </a:solidFill>
              </a:defRPr>
            </a:pPr>
            <a:r>
              <a:rPr kumimoji="0" lang="en-GB" sz="1600" b="1"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Optima"/>
              </a:rPr>
              <a:t>Modern user-interface: Python</a:t>
            </a:r>
            <a:r>
              <a:rPr kumimoji="0" lang="en-GB"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Optima"/>
              </a:rPr>
              <a:t>, with its ecosystem of scientific computing tools</a:t>
            </a:r>
          </a:p>
          <a:p>
            <a:pPr marL="537553" lvl="1" indent="-210552">
              <a:spcBef>
                <a:spcPts val="1000"/>
              </a:spcBef>
              <a:spcAft>
                <a:spcPts val="0"/>
              </a:spcAft>
              <a:buFontTx/>
              <a:buChar char="–"/>
              <a:defRPr>
                <a:solidFill>
                  <a:srgbClr val="000000"/>
                </a:solidFill>
              </a:defRPr>
            </a:pPr>
            <a:r>
              <a:rPr kumimoji="0" lang="en-GB" sz="1600" b="1"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Optima"/>
              </a:rPr>
              <a:t>GPU support built-in</a:t>
            </a:r>
            <a:r>
              <a:rPr kumimoji="0" lang="en-GB" sz="1600" b="0" i="0" u="none" strike="noStrike" kern="0" cap="none" spc="0" normalizeH="0" baseline="0" noProof="0" dirty="0">
                <a:ln>
                  <a:noFill/>
                </a:ln>
                <a:solidFill>
                  <a:srgbClr val="0033A0"/>
                </a:solidFill>
                <a:effectLst/>
                <a:uLnTx/>
                <a:uFillTx/>
                <a:latin typeface="Arial" panose="020B0604020202020204" pitchFamily="34" charset="0"/>
                <a:cs typeface="Arial" panose="020B0604020202020204" pitchFamily="34" charset="0"/>
                <a:sym typeface="Optima"/>
              </a:rPr>
              <a:t>, </a:t>
            </a:r>
            <a:r>
              <a:rPr kumimoji="0" lang="en-GB"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Optima"/>
              </a:rPr>
              <a:t>in addition to single- and </a:t>
            </a:r>
            <a:r>
              <a:rPr kumimoji="0" lang="en-GB" sz="1600" b="0" i="0" u="none" strike="noStrike" kern="0" cap="none" spc="0" normalizeH="0" baseline="0" noProof="0" dirty="0">
                <a:ln>
                  <a:noFill/>
                </a:ln>
                <a:solidFill>
                  <a:srgbClr val="0033A0"/>
                </a:solidFill>
                <a:effectLst/>
                <a:uLnTx/>
                <a:uFillTx/>
                <a:latin typeface="Arial" panose="020B0604020202020204" pitchFamily="34" charset="0"/>
                <a:cs typeface="Arial" panose="020B0604020202020204" pitchFamily="34" charset="0"/>
                <a:sym typeface="Optima"/>
              </a:rPr>
              <a:t>multi-threaded CPU</a:t>
            </a:r>
            <a:endParaRPr lang="en-GB" sz="1600" b="0" noProof="0" dirty="0"/>
          </a:p>
          <a:p>
            <a:pPr marL="285750" indent="-285750" defTabSz="868680">
              <a:lnSpc>
                <a:spcPct val="100000"/>
              </a:lnSpc>
              <a:spcBef>
                <a:spcPts val="900"/>
              </a:spcBef>
              <a:buSzPct val="100000"/>
              <a:buFont typeface="Arial" panose="020B0604020202020204" pitchFamily="34" charset="0"/>
              <a:buChar char="•"/>
              <a:defRPr sz="1994" b="1">
                <a:solidFill>
                  <a:srgbClr val="000000"/>
                </a:solidFill>
              </a:defRPr>
            </a:pPr>
            <a:r>
              <a:rPr lang="en-GB" sz="1800" noProof="0" dirty="0">
                <a:solidFill>
                  <a:schemeClr val="tx1"/>
                </a:solidFill>
              </a:rPr>
              <a:t>Agile development:</a:t>
            </a:r>
            <a:r>
              <a:rPr lang="en-GB" sz="1800" b="0" noProof="0" dirty="0">
                <a:solidFill>
                  <a:schemeClr val="tx1"/>
                </a:solidFill>
              </a:rPr>
              <a:t> </a:t>
            </a:r>
          </a:p>
          <a:p>
            <a:pPr marL="561975" lvl="1" indent="-200025" defTabSz="868680">
              <a:lnSpc>
                <a:spcPct val="100000"/>
              </a:lnSpc>
              <a:spcBef>
                <a:spcPts val="900"/>
              </a:spcBef>
              <a:buChar char="–"/>
              <a:defRPr sz="1994" b="1">
                <a:solidFill>
                  <a:srgbClr val="000000"/>
                </a:solidFill>
              </a:defRPr>
            </a:pPr>
            <a:r>
              <a:rPr lang="en-GB" sz="1600" b="1" noProof="0" dirty="0">
                <a:solidFill>
                  <a:schemeClr val="tx1"/>
                </a:solidFill>
              </a:rPr>
              <a:t>Community effort: </a:t>
            </a:r>
            <a:r>
              <a:rPr lang="en-GB" sz="1600" b="0" noProof="0" dirty="0"/>
              <a:t>users can (and do!) become developers</a:t>
            </a:r>
          </a:p>
          <a:p>
            <a:pPr marL="561975" lvl="1" indent="-200025" defTabSz="868680">
              <a:lnSpc>
                <a:spcPct val="100000"/>
              </a:lnSpc>
              <a:spcBef>
                <a:spcPts val="900"/>
              </a:spcBef>
              <a:buChar char="–"/>
              <a:defRPr sz="1994" b="1">
                <a:solidFill>
                  <a:srgbClr val="000000"/>
                </a:solidFill>
              </a:defRPr>
            </a:pPr>
            <a:r>
              <a:rPr lang="en-GB" sz="1600" b="1" dirty="0">
                <a:solidFill>
                  <a:schemeClr val="tx1"/>
                </a:solidFill>
              </a:rPr>
              <a:t>F</a:t>
            </a:r>
            <a:r>
              <a:rPr lang="en-GB" sz="1600" b="1" noProof="0" dirty="0" err="1">
                <a:solidFill>
                  <a:schemeClr val="tx1"/>
                </a:solidFill>
              </a:rPr>
              <a:t>ast</a:t>
            </a:r>
            <a:r>
              <a:rPr lang="en-GB" sz="1600" b="1" noProof="0" dirty="0">
                <a:solidFill>
                  <a:schemeClr val="tx1"/>
                </a:solidFill>
              </a:rPr>
              <a:t> release cycle</a:t>
            </a:r>
            <a:r>
              <a:rPr lang="en-GB" sz="1600" dirty="0">
                <a:solidFill>
                  <a:schemeClr val="tx1"/>
                </a:solidFill>
              </a:rPr>
              <a:t>: </a:t>
            </a:r>
            <a:r>
              <a:rPr lang="en-GB" sz="1600" b="0" noProof="0" dirty="0"/>
              <a:t>up to a few new versions per month!</a:t>
            </a:r>
            <a:br>
              <a:rPr lang="en-GB" sz="1600" b="0" noProof="0" dirty="0"/>
            </a:br>
            <a:endParaRPr lang="en-GB" sz="1600" b="0" noProof="0" dirty="0"/>
          </a:p>
          <a:p>
            <a:pPr marL="380850" indent="-342900" defTabSz="868680">
              <a:lnSpc>
                <a:spcPct val="100000"/>
              </a:lnSpc>
              <a:spcBef>
                <a:spcPts val="900"/>
              </a:spcBef>
              <a:buFont typeface="Symbol" pitchFamily="2" charset="2"/>
              <a:buChar char="Þ"/>
              <a:defRPr sz="1994" b="1">
                <a:solidFill>
                  <a:srgbClr val="000000"/>
                </a:solidFill>
              </a:defRPr>
            </a:pPr>
            <a:r>
              <a:rPr lang="en-GB" sz="2400" dirty="0">
                <a:solidFill>
                  <a:srgbClr val="00B050"/>
                </a:solidFill>
              </a:rPr>
              <a:t>The coolest place to simulate cooling!</a:t>
            </a:r>
            <a:endParaRPr lang="en-GB" sz="2400" b="0" noProof="0" dirty="0">
              <a:solidFill>
                <a:srgbClr val="00B050"/>
              </a:solidFill>
            </a:endParaRPr>
          </a:p>
        </p:txBody>
      </p:sp>
      <p:sp>
        <p:nvSpPr>
          <p:cNvPr id="5" name="Time to do better">
            <a:extLst>
              <a:ext uri="{FF2B5EF4-FFF2-40B4-BE49-F238E27FC236}">
                <a16:creationId xmlns:a16="http://schemas.microsoft.com/office/drawing/2014/main" id="{F5C0F196-605C-DA99-E59F-2629B2DF6B26}"/>
              </a:ext>
            </a:extLst>
          </p:cNvPr>
          <p:cNvSpPr txBox="1">
            <a:spLocks noGrp="1"/>
          </p:cNvSpPr>
          <p:nvPr>
            <p:ph type="title"/>
          </p:nvPr>
        </p:nvSpPr>
        <p:spPr>
          <a:prstGeom prst="rect">
            <a:avLst/>
          </a:prstGeom>
        </p:spPr>
        <p:txBody>
          <a:bodyPr/>
          <a:lstStyle/>
          <a:p>
            <a:r>
              <a:rPr lang="en-GB" b="1" noProof="0" dirty="0"/>
              <a:t>Xsuite Development Approach</a:t>
            </a:r>
          </a:p>
        </p:txBody>
      </p:sp>
      <p:sp>
        <p:nvSpPr>
          <p:cNvPr id="372" name="Numéro de diapositive">
            <a:extLst>
              <a:ext uri="{FF2B5EF4-FFF2-40B4-BE49-F238E27FC236}">
                <a16:creationId xmlns:a16="http://schemas.microsoft.com/office/drawing/2014/main" id="{C5C689BE-C2BE-EA3B-C4AF-A0CD4828091D}"/>
              </a:ext>
            </a:extLst>
          </p:cNvPr>
          <p:cNvSpPr txBox="1">
            <a:spLocks noGrp="1"/>
          </p:cNvSpPr>
          <p:nvPr>
            <p:ph type="sldNum" sz="quarter" idx="12"/>
          </p:nvPr>
        </p:nvSpPr>
        <p:spPr>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800" b="0" i="0" u="none" strike="noStrike" cap="none" spc="0" normalizeH="0" baseline="0">
                <a:ln>
                  <a:noFill/>
                </a:ln>
                <a:solidFill>
                  <a:srgbClr val="3962A8"/>
                </a:solidFill>
                <a:effectLst/>
                <a:uFillTx/>
                <a:latin typeface="Arial" panose="020B0604020202020204" pitchFamily="34" charset="0"/>
                <a:ea typeface="Arial" panose="020B0604020202020204" pitchFamily="34" charset="0"/>
                <a:cs typeface="Arial" panose="020B0604020202020204" pitchFamily="34" charset="0"/>
                <a:sym typeface="Optima"/>
              </a:defRPr>
            </a:lvl1pPr>
            <a:lvl2pPr marL="0" marR="0" indent="4572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2pPr>
            <a:lvl3pPr marL="0" marR="0" indent="9144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3pPr>
            <a:lvl4pPr marL="0" marR="0" indent="13716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4pPr>
            <a:lvl5pPr marL="0" marR="0" indent="18288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5pPr>
            <a:lvl6pPr marL="0" marR="0" indent="22860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6pPr>
            <a:lvl7pPr marL="0" marR="0" indent="27432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7pPr>
            <a:lvl8pPr marL="0" marR="0" indent="32004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8pPr>
            <a:lvl9pPr marL="0" marR="0" indent="365760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chemeClr val="accent1"/>
                </a:solidFill>
                <a:effectLst/>
                <a:uFillTx/>
                <a:latin typeface="Optima"/>
                <a:ea typeface="Optima"/>
                <a:cs typeface="Optima"/>
                <a:sym typeface="Optima"/>
              </a:defRPr>
            </a:lvl9pPr>
          </a:lstStyle>
          <a:p>
            <a:fld id="{86CB4B4D-7CA3-9044-876B-883B54F8677D}" type="slidenum">
              <a:rPr lang="fr-FR" smtClean="0"/>
              <a:pPr/>
              <a:t>6</a:t>
            </a:fld>
            <a:endParaRPr lang="en-GB" noProof="0" dirty="0"/>
          </a:p>
        </p:txBody>
      </p:sp>
      <p:sp>
        <p:nvSpPr>
          <p:cNvPr id="373" name="Rectangle 15">
            <a:extLst>
              <a:ext uri="{FF2B5EF4-FFF2-40B4-BE49-F238E27FC236}">
                <a16:creationId xmlns:a16="http://schemas.microsoft.com/office/drawing/2014/main" id="{BBAF16E8-1C0F-8666-A669-6DBC33DB9517}"/>
              </a:ext>
            </a:extLst>
          </p:cNvPr>
          <p:cNvSpPr/>
          <p:nvPr/>
        </p:nvSpPr>
        <p:spPr>
          <a:xfrm flipH="1">
            <a:off x="6577829" y="1056685"/>
            <a:ext cx="5199191" cy="2806690"/>
          </a:xfrm>
          <a:prstGeom prst="rect">
            <a:avLst/>
          </a:prstGeom>
          <a:solidFill>
            <a:srgbClr val="E2F0D9"/>
          </a:solidFill>
          <a:ln w="12700">
            <a:miter lim="400000"/>
          </a:ln>
        </p:spPr>
        <p:txBody>
          <a:bodyPr lIns="45719" rIns="45719" anchor="ctr"/>
          <a:lstStyle/>
          <a:p>
            <a:pPr algn="ctr" defTabSz="457200">
              <a:defRPr sz="1800">
                <a:solidFill>
                  <a:srgbClr val="FFFFFF"/>
                </a:solidFill>
                <a:latin typeface="+mn-lt"/>
                <a:ea typeface="+mn-ea"/>
                <a:cs typeface="+mn-cs"/>
                <a:sym typeface="Calibri"/>
              </a:defRPr>
            </a:pPr>
            <a:endParaRPr lang="en-GB" noProof="0" dirty="0"/>
          </a:p>
        </p:txBody>
      </p:sp>
      <p:grpSp>
        <p:nvGrpSpPr>
          <p:cNvPr id="376" name="Rectangle 16">
            <a:extLst>
              <a:ext uri="{FF2B5EF4-FFF2-40B4-BE49-F238E27FC236}">
                <a16:creationId xmlns:a16="http://schemas.microsoft.com/office/drawing/2014/main" id="{630D0166-FED0-D4CE-DF77-04A0BEB9A8FF}"/>
              </a:ext>
            </a:extLst>
          </p:cNvPr>
          <p:cNvGrpSpPr/>
          <p:nvPr/>
        </p:nvGrpSpPr>
        <p:grpSpPr>
          <a:xfrm>
            <a:off x="6577828" y="3926651"/>
            <a:ext cx="5199191" cy="822657"/>
            <a:chOff x="0" y="0"/>
            <a:chExt cx="5199190" cy="822656"/>
          </a:xfrm>
        </p:grpSpPr>
        <p:sp>
          <p:nvSpPr>
            <p:cNvPr id="374" name="Rectangle">
              <a:extLst>
                <a:ext uri="{FF2B5EF4-FFF2-40B4-BE49-F238E27FC236}">
                  <a16:creationId xmlns:a16="http://schemas.microsoft.com/office/drawing/2014/main" id="{CD452BDA-1D33-E226-6FC8-7FB1FE45AE5B}"/>
                </a:ext>
              </a:extLst>
            </p:cNvPr>
            <p:cNvSpPr/>
            <p:nvPr/>
          </p:nvSpPr>
          <p:spPr>
            <a:xfrm>
              <a:off x="-1" y="-1"/>
              <a:ext cx="5199191" cy="822658"/>
            </a:xfrm>
            <a:prstGeom prst="rect">
              <a:avLst/>
            </a:prstGeom>
            <a:solidFill>
              <a:srgbClr val="FBE5D6"/>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375" name="Xobjects…">
              <a:extLst>
                <a:ext uri="{FF2B5EF4-FFF2-40B4-BE49-F238E27FC236}">
                  <a16:creationId xmlns:a16="http://schemas.microsoft.com/office/drawing/2014/main" id="{DAC99269-5E58-C78D-A344-56DDDDF855E1}"/>
                </a:ext>
              </a:extLst>
            </p:cNvPr>
            <p:cNvSpPr txBox="1"/>
            <p:nvPr/>
          </p:nvSpPr>
          <p:spPr>
            <a:xfrm>
              <a:off x="41790" y="24362"/>
              <a:ext cx="5115609" cy="7739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p>
              <a:pPr algn="ctr" defTabSz="457200">
                <a:defRPr sz="1400" b="1">
                  <a:solidFill>
                    <a:srgbClr val="843C0B"/>
                  </a:solidFill>
                </a:defRPr>
              </a:pPr>
              <a:r>
                <a:rPr lang="en-GB" noProof="0" dirty="0" err="1">
                  <a:latin typeface="Arial" panose="020B0604020202020204" pitchFamily="34" charset="0"/>
                  <a:cs typeface="Arial" panose="020B0604020202020204" pitchFamily="34" charset="0"/>
                </a:rPr>
                <a:t>Xobjects</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843C0B"/>
                  </a:solidFill>
                </a:defRPr>
              </a:pPr>
              <a:r>
                <a:rPr lang="en-GB" noProof="0" dirty="0">
                  <a:latin typeface="Arial" panose="020B0604020202020204" pitchFamily="34" charset="0"/>
                  <a:cs typeface="Arial" panose="020B0604020202020204" pitchFamily="34" charset="0"/>
                </a:rPr>
                <a:t>Interface to different computing platforms </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843C0B"/>
                  </a:solidFill>
                </a:defRPr>
              </a:pPr>
              <a:r>
                <a:rPr lang="en-GB" noProof="0" dirty="0">
                  <a:latin typeface="Arial" panose="020B0604020202020204" pitchFamily="34" charset="0"/>
                  <a:cs typeface="Arial" panose="020B0604020202020204" pitchFamily="34" charset="0"/>
                </a:rPr>
                <a:t>(CPUs and GPUs of different vendors)</a:t>
              </a:r>
            </a:p>
          </p:txBody>
        </p:sp>
      </p:grpSp>
      <p:grpSp>
        <p:nvGrpSpPr>
          <p:cNvPr id="379" name="Rectangle 17">
            <a:extLst>
              <a:ext uri="{FF2B5EF4-FFF2-40B4-BE49-F238E27FC236}">
                <a16:creationId xmlns:a16="http://schemas.microsoft.com/office/drawing/2014/main" id="{8531CFF6-66B9-A250-C8F5-2D8191099B93}"/>
              </a:ext>
            </a:extLst>
          </p:cNvPr>
          <p:cNvGrpSpPr/>
          <p:nvPr/>
        </p:nvGrpSpPr>
        <p:grpSpPr>
          <a:xfrm>
            <a:off x="7132785" y="2078916"/>
            <a:ext cx="2148319" cy="822660"/>
            <a:chOff x="-9410" y="-1"/>
            <a:chExt cx="2148318" cy="822658"/>
          </a:xfrm>
        </p:grpSpPr>
        <p:sp>
          <p:nvSpPr>
            <p:cNvPr id="377" name="Rectangle">
              <a:extLst>
                <a:ext uri="{FF2B5EF4-FFF2-40B4-BE49-F238E27FC236}">
                  <a16:creationId xmlns:a16="http://schemas.microsoft.com/office/drawing/2014/main" id="{2C7B5208-4A41-A750-B852-D720D7470105}"/>
                </a:ext>
              </a:extLst>
            </p:cNvPr>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378" name="Xfields…">
              <a:extLst>
                <a:ext uri="{FF2B5EF4-FFF2-40B4-BE49-F238E27FC236}">
                  <a16:creationId xmlns:a16="http://schemas.microsoft.com/office/drawing/2014/main" id="{AE77B45D-B74E-78F7-4EC2-399B9AA95138}"/>
                </a:ext>
              </a:extLst>
            </p:cNvPr>
            <p:cNvSpPr txBox="1"/>
            <p:nvPr/>
          </p:nvSpPr>
          <p:spPr>
            <a:xfrm>
              <a:off x="-9410" y="24362"/>
              <a:ext cx="2143154" cy="7739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Xfields</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Computation of EM fields from particle ensembles</a:t>
              </a:r>
            </a:p>
          </p:txBody>
        </p:sp>
      </p:grpSp>
      <p:grpSp>
        <p:nvGrpSpPr>
          <p:cNvPr id="382" name="Rectangle 19">
            <a:extLst>
              <a:ext uri="{FF2B5EF4-FFF2-40B4-BE49-F238E27FC236}">
                <a16:creationId xmlns:a16="http://schemas.microsoft.com/office/drawing/2014/main" id="{E8FD84E8-6C68-080D-66B3-2B6805D1FB26}"/>
              </a:ext>
            </a:extLst>
          </p:cNvPr>
          <p:cNvGrpSpPr/>
          <p:nvPr/>
        </p:nvGrpSpPr>
        <p:grpSpPr>
          <a:xfrm>
            <a:off x="7142195" y="1175096"/>
            <a:ext cx="2138908" cy="822658"/>
            <a:chOff x="0" y="0"/>
            <a:chExt cx="2138907" cy="822656"/>
          </a:xfrm>
        </p:grpSpPr>
        <p:sp>
          <p:nvSpPr>
            <p:cNvPr id="380" name="Rectangle">
              <a:extLst>
                <a:ext uri="{FF2B5EF4-FFF2-40B4-BE49-F238E27FC236}">
                  <a16:creationId xmlns:a16="http://schemas.microsoft.com/office/drawing/2014/main" id="{DE8EFE17-EFBC-DB3D-1974-7EF22E3A74E7}"/>
                </a:ext>
              </a:extLst>
            </p:cNvPr>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381" name="Xtrack…">
              <a:extLst>
                <a:ext uri="{FF2B5EF4-FFF2-40B4-BE49-F238E27FC236}">
                  <a16:creationId xmlns:a16="http://schemas.microsoft.com/office/drawing/2014/main" id="{CD30A3F3-9070-2D91-D044-F793A4DA4C11}"/>
                </a:ext>
              </a:extLst>
            </p:cNvPr>
            <p:cNvSpPr txBox="1"/>
            <p:nvPr/>
          </p:nvSpPr>
          <p:spPr>
            <a:xfrm>
              <a:off x="41790" y="24362"/>
              <a:ext cx="2055327" cy="7739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Xtrack</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Single particle </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tracking engine</a:t>
              </a:r>
            </a:p>
          </p:txBody>
        </p:sp>
      </p:grpSp>
      <p:grpSp>
        <p:nvGrpSpPr>
          <p:cNvPr id="385" name="Rectangle 21">
            <a:extLst>
              <a:ext uri="{FF2B5EF4-FFF2-40B4-BE49-F238E27FC236}">
                <a16:creationId xmlns:a16="http://schemas.microsoft.com/office/drawing/2014/main" id="{36365EA1-7FC3-8E14-03BA-222BDBE70F20}"/>
              </a:ext>
            </a:extLst>
          </p:cNvPr>
          <p:cNvGrpSpPr/>
          <p:nvPr/>
        </p:nvGrpSpPr>
        <p:grpSpPr>
          <a:xfrm>
            <a:off x="9434794" y="1175096"/>
            <a:ext cx="2138909" cy="822658"/>
            <a:chOff x="0" y="0"/>
            <a:chExt cx="2138907" cy="822656"/>
          </a:xfrm>
        </p:grpSpPr>
        <p:sp>
          <p:nvSpPr>
            <p:cNvPr id="383" name="Rectangle">
              <a:extLst>
                <a:ext uri="{FF2B5EF4-FFF2-40B4-BE49-F238E27FC236}">
                  <a16:creationId xmlns:a16="http://schemas.microsoft.com/office/drawing/2014/main" id="{8DB97EF8-C92F-1241-C837-B60095101788}"/>
                </a:ext>
              </a:extLst>
            </p:cNvPr>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600" b="1">
                  <a:solidFill>
                    <a:srgbClr val="385724"/>
                  </a:solidFill>
                  <a:latin typeface="+mn-lt"/>
                  <a:ea typeface="+mn-ea"/>
                  <a:cs typeface="+mn-cs"/>
                  <a:sym typeface="Calibri"/>
                </a:defRPr>
              </a:pPr>
              <a:endParaRPr lang="en-GB" noProof="0" dirty="0"/>
            </a:p>
          </p:txBody>
        </p:sp>
        <p:sp>
          <p:nvSpPr>
            <p:cNvPr id="384" name="Xpart…">
              <a:extLst>
                <a:ext uri="{FF2B5EF4-FFF2-40B4-BE49-F238E27FC236}">
                  <a16:creationId xmlns:a16="http://schemas.microsoft.com/office/drawing/2014/main" id="{CB54B1D9-941C-4054-F801-1FDB7CBDB75A}"/>
                </a:ext>
              </a:extLst>
            </p:cNvPr>
            <p:cNvSpPr txBox="1"/>
            <p:nvPr/>
          </p:nvSpPr>
          <p:spPr>
            <a:xfrm>
              <a:off x="41790" y="24362"/>
              <a:ext cx="2055327" cy="7739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Xpart</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Generation of particles distributions</a:t>
              </a:r>
            </a:p>
          </p:txBody>
        </p:sp>
      </p:grpSp>
      <p:sp>
        <p:nvSpPr>
          <p:cNvPr id="386" name="TextBox 22">
            <a:extLst>
              <a:ext uri="{FF2B5EF4-FFF2-40B4-BE49-F238E27FC236}">
                <a16:creationId xmlns:a16="http://schemas.microsoft.com/office/drawing/2014/main" id="{433FAF2E-B96F-B692-CA40-A769AF94ACA7}"/>
              </a:ext>
            </a:extLst>
          </p:cNvPr>
          <p:cNvSpPr txBox="1"/>
          <p:nvPr/>
        </p:nvSpPr>
        <p:spPr>
          <a:xfrm rot="16200000">
            <a:off x="5478751" y="2313137"/>
            <a:ext cx="2696222" cy="3044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lvl1pPr algn="ctr" defTabSz="457200">
              <a:defRPr sz="1400" b="1">
                <a:solidFill>
                  <a:srgbClr val="385724"/>
                </a:solidFill>
              </a:defRPr>
            </a:lvl1pPr>
          </a:lstStyle>
          <a:p>
            <a:r>
              <a:rPr lang="en-GB" b="0" noProof="0" dirty="0">
                <a:latin typeface="Arial" panose="020B0604020202020204" pitchFamily="34" charset="0"/>
                <a:cs typeface="Arial" panose="020B0604020202020204" pitchFamily="34" charset="0"/>
              </a:rPr>
              <a:t>Physics modules</a:t>
            </a:r>
          </a:p>
        </p:txBody>
      </p:sp>
      <p:grpSp>
        <p:nvGrpSpPr>
          <p:cNvPr id="391" name="Group 23">
            <a:extLst>
              <a:ext uri="{FF2B5EF4-FFF2-40B4-BE49-F238E27FC236}">
                <a16:creationId xmlns:a16="http://schemas.microsoft.com/office/drawing/2014/main" id="{36470B64-953F-25C8-DF47-5054F49ADB0D}"/>
              </a:ext>
            </a:extLst>
          </p:cNvPr>
          <p:cNvGrpSpPr/>
          <p:nvPr/>
        </p:nvGrpSpPr>
        <p:grpSpPr>
          <a:xfrm>
            <a:off x="6578391" y="5572835"/>
            <a:ext cx="5199191" cy="627941"/>
            <a:chOff x="0" y="0"/>
            <a:chExt cx="5199190" cy="627940"/>
          </a:xfrm>
        </p:grpSpPr>
        <p:sp>
          <p:nvSpPr>
            <p:cNvPr id="387" name="Rectangle 24">
              <a:extLst>
                <a:ext uri="{FF2B5EF4-FFF2-40B4-BE49-F238E27FC236}">
                  <a16:creationId xmlns:a16="http://schemas.microsoft.com/office/drawing/2014/main" id="{8B3C904E-D98C-41F5-2B29-A0CCAD70CA6D}"/>
                </a:ext>
              </a:extLst>
            </p:cNvPr>
            <p:cNvSpPr/>
            <p:nvPr/>
          </p:nvSpPr>
          <p:spPr>
            <a:xfrm>
              <a:off x="-1" y="-1"/>
              <a:ext cx="5199191" cy="627942"/>
            </a:xfrm>
            <a:prstGeom prst="rect">
              <a:avLst/>
            </a:prstGeom>
            <a:solidFill>
              <a:srgbClr val="AFABAB">
                <a:alpha val="38039"/>
              </a:srgbClr>
            </a:solidFill>
            <a:ln w="12700" cap="flat">
              <a:noFill/>
              <a:miter lim="400000"/>
            </a:ln>
            <a:effectLst/>
          </p:spPr>
          <p:txBody>
            <a:bodyPr wrap="square" lIns="45719" tIns="45719" rIns="45719" bIns="45719" numCol="1" anchor="ctr">
              <a:noAutofit/>
            </a:bodyPr>
            <a:lstStyle/>
            <a:p>
              <a:pPr algn="ctr" defTabSz="457200">
                <a:defRPr sz="1600">
                  <a:solidFill>
                    <a:srgbClr val="843C0B"/>
                  </a:solidFill>
                  <a:latin typeface="+mn-lt"/>
                  <a:ea typeface="+mn-ea"/>
                  <a:cs typeface="+mn-cs"/>
                  <a:sym typeface="Calibri"/>
                </a:defRPr>
              </a:pPr>
              <a:endParaRPr lang="en-GB" noProof="0" dirty="0"/>
            </a:p>
          </p:txBody>
        </p:sp>
        <p:pic>
          <p:nvPicPr>
            <p:cNvPr id="388" name="Picture 2" descr="Picture 2">
              <a:extLst>
                <a:ext uri="{FF2B5EF4-FFF2-40B4-BE49-F238E27FC236}">
                  <a16:creationId xmlns:a16="http://schemas.microsoft.com/office/drawing/2014/main" id="{7A9725BE-CE54-5B0E-D6FA-DA6DDC7F3805}"/>
                </a:ext>
              </a:extLst>
            </p:cNvPr>
            <p:cNvPicPr>
              <a:picLocks noChangeAspect="1"/>
            </p:cNvPicPr>
            <p:nvPr/>
          </p:nvPicPr>
          <p:blipFill>
            <a:blip r:embed="rId3"/>
            <a:stretch>
              <a:fillRect/>
            </a:stretch>
          </p:blipFill>
          <p:spPr>
            <a:xfrm>
              <a:off x="3214048" y="137496"/>
              <a:ext cx="1849089" cy="342082"/>
            </a:xfrm>
            <a:prstGeom prst="rect">
              <a:avLst/>
            </a:prstGeom>
            <a:ln w="12700" cap="flat">
              <a:noFill/>
              <a:miter lim="400000"/>
            </a:ln>
            <a:effectLst/>
          </p:spPr>
        </p:pic>
        <p:pic>
          <p:nvPicPr>
            <p:cNvPr id="389" name="Picture 4" descr="Picture 4">
              <a:extLst>
                <a:ext uri="{FF2B5EF4-FFF2-40B4-BE49-F238E27FC236}">
                  <a16:creationId xmlns:a16="http://schemas.microsoft.com/office/drawing/2014/main" id="{8B1E6776-E490-7B37-AB7D-45D285585F78}"/>
                </a:ext>
              </a:extLst>
            </p:cNvPr>
            <p:cNvPicPr>
              <a:picLocks noChangeAspect="1"/>
            </p:cNvPicPr>
            <p:nvPr/>
          </p:nvPicPr>
          <p:blipFill>
            <a:blip r:embed="rId4"/>
            <a:stretch>
              <a:fillRect/>
            </a:stretch>
          </p:blipFill>
          <p:spPr>
            <a:xfrm>
              <a:off x="1577507" y="156459"/>
              <a:ext cx="1338693" cy="322504"/>
            </a:xfrm>
            <a:prstGeom prst="rect">
              <a:avLst/>
            </a:prstGeom>
            <a:ln w="12700" cap="flat">
              <a:noFill/>
              <a:miter lim="400000"/>
            </a:ln>
            <a:effectLst/>
          </p:spPr>
        </p:pic>
        <p:pic>
          <p:nvPicPr>
            <p:cNvPr id="390" name="Picture 6" descr="Picture 6">
              <a:extLst>
                <a:ext uri="{FF2B5EF4-FFF2-40B4-BE49-F238E27FC236}">
                  <a16:creationId xmlns:a16="http://schemas.microsoft.com/office/drawing/2014/main" id="{3EB5FDA6-2150-94E2-9A21-C0CF43DAF283}"/>
                </a:ext>
              </a:extLst>
            </p:cNvPr>
            <p:cNvPicPr>
              <a:picLocks noChangeAspect="1"/>
            </p:cNvPicPr>
            <p:nvPr/>
          </p:nvPicPr>
          <p:blipFill>
            <a:blip r:embed="rId5"/>
            <a:stretch>
              <a:fillRect/>
            </a:stretch>
          </p:blipFill>
          <p:spPr>
            <a:xfrm>
              <a:off x="398684" y="136880"/>
              <a:ext cx="809224" cy="342082"/>
            </a:xfrm>
            <a:prstGeom prst="rect">
              <a:avLst/>
            </a:prstGeom>
            <a:ln w="12700" cap="flat">
              <a:noFill/>
              <a:miter lim="400000"/>
            </a:ln>
            <a:effectLst/>
          </p:spPr>
        </p:pic>
      </p:grpSp>
      <p:sp>
        <p:nvSpPr>
          <p:cNvPr id="392" name="Rectangle 29">
            <a:extLst>
              <a:ext uri="{FF2B5EF4-FFF2-40B4-BE49-F238E27FC236}">
                <a16:creationId xmlns:a16="http://schemas.microsoft.com/office/drawing/2014/main" id="{6377C155-B798-5A78-E7C3-CACF1A22C1CB}"/>
              </a:ext>
            </a:extLst>
          </p:cNvPr>
          <p:cNvSpPr/>
          <p:nvPr/>
        </p:nvSpPr>
        <p:spPr>
          <a:xfrm>
            <a:off x="6578391" y="4805452"/>
            <a:ext cx="5199191" cy="707315"/>
          </a:xfrm>
          <a:prstGeom prst="rect">
            <a:avLst/>
          </a:prstGeom>
          <a:solidFill>
            <a:srgbClr val="0070C0">
              <a:alpha val="38039"/>
            </a:srgbClr>
          </a:solidFill>
          <a:ln w="12700">
            <a:miter lim="400000"/>
          </a:ln>
        </p:spPr>
        <p:txBody>
          <a:bodyPr lIns="45719" rIns="45719" anchor="ctr"/>
          <a:lstStyle/>
          <a:p>
            <a:pPr algn="ctr" defTabSz="457200">
              <a:defRPr sz="1600">
                <a:solidFill>
                  <a:srgbClr val="843C0B"/>
                </a:solidFill>
                <a:latin typeface="+mn-lt"/>
                <a:ea typeface="+mn-ea"/>
                <a:cs typeface="+mn-cs"/>
                <a:sym typeface="Calibri"/>
              </a:defRPr>
            </a:pPr>
            <a:endParaRPr lang="en-GB" noProof="0" dirty="0"/>
          </a:p>
        </p:txBody>
      </p:sp>
      <p:pic>
        <p:nvPicPr>
          <p:cNvPr id="393" name="Picture 30" descr="Picture 30">
            <a:extLst>
              <a:ext uri="{FF2B5EF4-FFF2-40B4-BE49-F238E27FC236}">
                <a16:creationId xmlns:a16="http://schemas.microsoft.com/office/drawing/2014/main" id="{B21B5696-8524-5E53-767C-72AFF970A5C5}"/>
              </a:ext>
            </a:extLst>
          </p:cNvPr>
          <p:cNvPicPr>
            <a:picLocks noChangeAspect="1"/>
          </p:cNvPicPr>
          <p:nvPr/>
        </p:nvPicPr>
        <p:blipFill>
          <a:blip r:embed="rId6"/>
          <a:stretch>
            <a:fillRect/>
          </a:stretch>
        </p:blipFill>
        <p:spPr>
          <a:xfrm>
            <a:off x="7672028" y="5034824"/>
            <a:ext cx="1277202" cy="267802"/>
          </a:xfrm>
          <a:prstGeom prst="rect">
            <a:avLst/>
          </a:prstGeom>
          <a:ln w="12700">
            <a:miter lim="400000"/>
          </a:ln>
        </p:spPr>
      </p:pic>
      <p:pic>
        <p:nvPicPr>
          <p:cNvPr id="394" name="Picture 8" descr="Picture 8">
            <a:extLst>
              <a:ext uri="{FF2B5EF4-FFF2-40B4-BE49-F238E27FC236}">
                <a16:creationId xmlns:a16="http://schemas.microsoft.com/office/drawing/2014/main" id="{87B1FB52-5E80-F661-06A3-37B6102E3056}"/>
              </a:ext>
            </a:extLst>
          </p:cNvPr>
          <p:cNvPicPr>
            <a:picLocks noChangeAspect="1"/>
          </p:cNvPicPr>
          <p:nvPr/>
        </p:nvPicPr>
        <p:blipFill>
          <a:blip r:embed="rId7"/>
          <a:stretch>
            <a:fillRect/>
          </a:stretch>
        </p:blipFill>
        <p:spPr>
          <a:xfrm>
            <a:off x="9108028" y="4904123"/>
            <a:ext cx="1174984" cy="503448"/>
          </a:xfrm>
          <a:prstGeom prst="rect">
            <a:avLst/>
          </a:prstGeom>
          <a:ln w="12700">
            <a:miter lim="400000"/>
          </a:ln>
        </p:spPr>
      </p:pic>
      <p:pic>
        <p:nvPicPr>
          <p:cNvPr id="395" name="Picture 32" descr="Picture 32">
            <a:extLst>
              <a:ext uri="{FF2B5EF4-FFF2-40B4-BE49-F238E27FC236}">
                <a16:creationId xmlns:a16="http://schemas.microsoft.com/office/drawing/2014/main" id="{CBA5D75A-ADC9-80F5-CDAF-486F99950D03}"/>
              </a:ext>
            </a:extLst>
          </p:cNvPr>
          <p:cNvPicPr>
            <a:picLocks noChangeAspect="1"/>
          </p:cNvPicPr>
          <p:nvPr/>
        </p:nvPicPr>
        <p:blipFill>
          <a:blip r:embed="rId8"/>
          <a:stretch>
            <a:fillRect/>
          </a:stretch>
        </p:blipFill>
        <p:spPr>
          <a:xfrm>
            <a:off x="6779504" y="4992866"/>
            <a:ext cx="733668" cy="309850"/>
          </a:xfrm>
          <a:prstGeom prst="rect">
            <a:avLst/>
          </a:prstGeom>
          <a:ln w="12700">
            <a:miter lim="400000"/>
          </a:ln>
        </p:spPr>
      </p:pic>
      <p:grpSp>
        <p:nvGrpSpPr>
          <p:cNvPr id="398" name="Rectangle 34">
            <a:extLst>
              <a:ext uri="{FF2B5EF4-FFF2-40B4-BE49-F238E27FC236}">
                <a16:creationId xmlns:a16="http://schemas.microsoft.com/office/drawing/2014/main" id="{5D8E2BFA-A999-E56A-10A0-A00D8F5B7D8A}"/>
              </a:ext>
            </a:extLst>
          </p:cNvPr>
          <p:cNvGrpSpPr/>
          <p:nvPr/>
        </p:nvGrpSpPr>
        <p:grpSpPr>
          <a:xfrm>
            <a:off x="9434795" y="2078917"/>
            <a:ext cx="2138908" cy="822658"/>
            <a:chOff x="0" y="0"/>
            <a:chExt cx="2138907" cy="822656"/>
          </a:xfrm>
        </p:grpSpPr>
        <p:sp>
          <p:nvSpPr>
            <p:cNvPr id="396" name="Rectangle">
              <a:extLst>
                <a:ext uri="{FF2B5EF4-FFF2-40B4-BE49-F238E27FC236}">
                  <a16:creationId xmlns:a16="http://schemas.microsoft.com/office/drawing/2014/main" id="{86C321B9-512D-99C9-F263-A6F6BA19BAF8}"/>
                </a:ext>
              </a:extLst>
            </p:cNvPr>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397" name="Xdeps…">
              <a:extLst>
                <a:ext uri="{FF2B5EF4-FFF2-40B4-BE49-F238E27FC236}">
                  <a16:creationId xmlns:a16="http://schemas.microsoft.com/office/drawing/2014/main" id="{29599568-33C6-6FFD-B66A-0E7434F2B2B4}"/>
                </a:ext>
              </a:extLst>
            </p:cNvPr>
            <p:cNvSpPr txBox="1"/>
            <p:nvPr/>
          </p:nvSpPr>
          <p:spPr>
            <a:xfrm>
              <a:off x="41790" y="24362"/>
              <a:ext cx="2055327" cy="7739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Xdeps</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Data flow manager, </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deferred expressions</a:t>
              </a:r>
            </a:p>
          </p:txBody>
        </p:sp>
      </p:grpSp>
      <p:grpSp>
        <p:nvGrpSpPr>
          <p:cNvPr id="401" name="Rectangle 17">
            <a:extLst>
              <a:ext uri="{FF2B5EF4-FFF2-40B4-BE49-F238E27FC236}">
                <a16:creationId xmlns:a16="http://schemas.microsoft.com/office/drawing/2014/main" id="{5380C5BC-ADB9-4684-0958-4A7597DE46F9}"/>
              </a:ext>
            </a:extLst>
          </p:cNvPr>
          <p:cNvGrpSpPr/>
          <p:nvPr/>
        </p:nvGrpSpPr>
        <p:grpSpPr>
          <a:xfrm>
            <a:off x="7142195" y="2982739"/>
            <a:ext cx="2138908" cy="822657"/>
            <a:chOff x="0" y="0"/>
            <a:chExt cx="2138907" cy="822656"/>
          </a:xfrm>
        </p:grpSpPr>
        <p:sp>
          <p:nvSpPr>
            <p:cNvPr id="399" name="Rectangle">
              <a:extLst>
                <a:ext uri="{FF2B5EF4-FFF2-40B4-BE49-F238E27FC236}">
                  <a16:creationId xmlns:a16="http://schemas.microsoft.com/office/drawing/2014/main" id="{B10302BE-F925-F65E-2C94-15E60DBF8D58}"/>
                </a:ext>
              </a:extLst>
            </p:cNvPr>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400" name="Xcoll…">
              <a:extLst>
                <a:ext uri="{FF2B5EF4-FFF2-40B4-BE49-F238E27FC236}">
                  <a16:creationId xmlns:a16="http://schemas.microsoft.com/office/drawing/2014/main" id="{C3B503F2-D97A-13E8-B8D5-48B3C35D3A97}"/>
                </a:ext>
              </a:extLst>
            </p:cNvPr>
            <p:cNvSpPr txBox="1"/>
            <p:nvPr/>
          </p:nvSpPr>
          <p:spPr>
            <a:xfrm>
              <a:off x="3274" y="24362"/>
              <a:ext cx="2132359" cy="7739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Xcoll</a:t>
              </a:r>
              <a:endParaRPr lang="en-GB" noProof="0" dirty="0">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Particle-matter interaction and collimation</a:t>
              </a:r>
            </a:p>
          </p:txBody>
        </p:sp>
      </p:grpSp>
      <p:grpSp>
        <p:nvGrpSpPr>
          <p:cNvPr id="404" name="Rectangle 34">
            <a:extLst>
              <a:ext uri="{FF2B5EF4-FFF2-40B4-BE49-F238E27FC236}">
                <a16:creationId xmlns:a16="http://schemas.microsoft.com/office/drawing/2014/main" id="{166DE35F-74C7-0D17-0A55-39129BF01B55}"/>
              </a:ext>
            </a:extLst>
          </p:cNvPr>
          <p:cNvGrpSpPr/>
          <p:nvPr/>
        </p:nvGrpSpPr>
        <p:grpSpPr>
          <a:xfrm>
            <a:off x="9434795" y="2982739"/>
            <a:ext cx="2138908" cy="822657"/>
            <a:chOff x="0" y="0"/>
            <a:chExt cx="2138907" cy="822656"/>
          </a:xfrm>
        </p:grpSpPr>
        <p:sp>
          <p:nvSpPr>
            <p:cNvPr id="402" name="Rectangle">
              <a:extLst>
                <a:ext uri="{FF2B5EF4-FFF2-40B4-BE49-F238E27FC236}">
                  <a16:creationId xmlns:a16="http://schemas.microsoft.com/office/drawing/2014/main" id="{81DB2600-86D9-1B2C-1349-1D57FE87A703}"/>
                </a:ext>
              </a:extLst>
            </p:cNvPr>
            <p:cNvSpPr/>
            <p:nvPr/>
          </p:nvSpPr>
          <p:spPr>
            <a:xfrm>
              <a:off x="0" y="-1"/>
              <a:ext cx="2138908" cy="822658"/>
            </a:xfrm>
            <a:prstGeom prst="rect">
              <a:avLst/>
            </a:prstGeom>
            <a:solidFill>
              <a:srgbClr val="C5E0B4"/>
            </a:solidFill>
            <a:ln w="12700" cap="flat">
              <a:noFill/>
              <a:miter lim="400000"/>
            </a:ln>
            <a:effectLst/>
          </p:spPr>
          <p:txBody>
            <a:bodyPr wrap="square" lIns="45719" tIns="45719" rIns="45719" bIns="45719" numCol="1" anchor="ctr">
              <a:noAutofit/>
            </a:bodyPr>
            <a:lstStyle/>
            <a:p>
              <a:pPr algn="ctr" defTabSz="457200">
                <a:defRPr sz="1800">
                  <a:solidFill>
                    <a:srgbClr val="FFFFFF"/>
                  </a:solidFill>
                  <a:latin typeface="+mn-lt"/>
                  <a:ea typeface="+mn-ea"/>
                  <a:cs typeface="+mn-cs"/>
                  <a:sym typeface="Calibri"/>
                </a:defRPr>
              </a:pPr>
              <a:endParaRPr lang="en-GB" noProof="0" dirty="0"/>
            </a:p>
          </p:txBody>
        </p:sp>
        <p:sp>
          <p:nvSpPr>
            <p:cNvPr id="403" name="Xwakes…">
              <a:extLst>
                <a:ext uri="{FF2B5EF4-FFF2-40B4-BE49-F238E27FC236}">
                  <a16:creationId xmlns:a16="http://schemas.microsoft.com/office/drawing/2014/main" id="{03E0B71A-A6B8-7EFD-A601-DA29F417E7D6}"/>
                </a:ext>
              </a:extLst>
            </p:cNvPr>
            <p:cNvSpPr txBox="1"/>
            <p:nvPr/>
          </p:nvSpPr>
          <p:spPr>
            <a:xfrm>
              <a:off x="41790" y="24362"/>
              <a:ext cx="2055327" cy="7739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p>
              <a:pPr algn="ctr" defTabSz="457200">
                <a:defRPr sz="1400" b="1">
                  <a:solidFill>
                    <a:srgbClr val="385724"/>
                  </a:solidFill>
                </a:defRPr>
              </a:pPr>
              <a:r>
                <a:rPr lang="en-GB" noProof="0" dirty="0" err="1">
                  <a:latin typeface="Arial" panose="020B0604020202020204" pitchFamily="34" charset="0"/>
                  <a:cs typeface="Arial" panose="020B0604020202020204" pitchFamily="34" charset="0"/>
                </a:rPr>
                <a:t>Xwakes</a:t>
              </a:r>
              <a:endParaRPr lang="en-GB" noProof="0" dirty="0">
                <a:solidFill>
                  <a:srgbClr val="FFFFFF"/>
                </a:solidFill>
                <a:latin typeface="Arial" panose="020B0604020202020204" pitchFamily="34" charset="0"/>
                <a:cs typeface="Arial" panose="020B0604020202020204" pitchFamily="34" charset="0"/>
              </a:endParaRPr>
            </a:p>
            <a:p>
              <a:pPr algn="ctr" defTabSz="457200">
                <a:defRPr sz="1400">
                  <a:solidFill>
                    <a:srgbClr val="385724"/>
                  </a:solidFill>
                </a:defRPr>
              </a:pPr>
              <a:r>
                <a:rPr lang="en-GB" noProof="0" dirty="0">
                  <a:latin typeface="Arial" panose="020B0604020202020204" pitchFamily="34" charset="0"/>
                  <a:cs typeface="Arial" panose="020B0604020202020204" pitchFamily="34" charset="0"/>
                </a:rPr>
                <a:t>Wakefields and impedances</a:t>
              </a:r>
            </a:p>
          </p:txBody>
        </p:sp>
      </p:grpSp>
      <p:pic>
        <p:nvPicPr>
          <p:cNvPr id="405" name="vidéo-collée.png" descr="vidéo-collée.png">
            <a:extLst>
              <a:ext uri="{FF2B5EF4-FFF2-40B4-BE49-F238E27FC236}">
                <a16:creationId xmlns:a16="http://schemas.microsoft.com/office/drawing/2014/main" id="{E2D666B3-E60A-16F4-C30A-7986152FD56C}"/>
              </a:ext>
            </a:extLst>
          </p:cNvPr>
          <p:cNvPicPr>
            <a:picLocks noChangeAspect="1"/>
          </p:cNvPicPr>
          <p:nvPr/>
        </p:nvPicPr>
        <p:blipFill>
          <a:blip r:embed="rId9"/>
          <a:srcRect/>
          <a:stretch>
            <a:fillRect/>
          </a:stretch>
        </p:blipFill>
        <p:spPr>
          <a:xfrm>
            <a:off x="10441868" y="4984818"/>
            <a:ext cx="1133662" cy="367842"/>
          </a:xfrm>
          <a:prstGeom prst="rect">
            <a:avLst/>
          </a:prstGeom>
          <a:ln w="12700">
            <a:miter lim="400000"/>
          </a:ln>
        </p:spPr>
      </p:pic>
      <p:sp>
        <p:nvSpPr>
          <p:cNvPr id="2" name="Xsuite launched in 2021 to address these issues using the know-how acquired in the development of the earlier tools.…">
            <a:extLst>
              <a:ext uri="{FF2B5EF4-FFF2-40B4-BE49-F238E27FC236}">
                <a16:creationId xmlns:a16="http://schemas.microsoft.com/office/drawing/2014/main" id="{04E6880E-8941-8088-475D-A0BC089E2679}"/>
              </a:ext>
            </a:extLst>
          </p:cNvPr>
          <p:cNvSpPr txBox="1">
            <a:spLocks/>
          </p:cNvSpPr>
          <p:nvPr/>
        </p:nvSpPr>
        <p:spPr>
          <a:xfrm>
            <a:off x="6577828" y="877399"/>
            <a:ext cx="5199192" cy="1921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normAutofit/>
          </a:bodyPr>
          <a:lstStyle>
            <a:lvl1pPr marL="0" marR="0" indent="0" algn="l" defTabSz="914400" rtl="0" latinLnBrk="0">
              <a:lnSpc>
                <a:spcPct val="90000"/>
              </a:lnSpc>
              <a:spcBef>
                <a:spcPts val="1000"/>
              </a:spcBef>
              <a:spcAft>
                <a:spcPts val="0"/>
              </a:spcAft>
              <a:buClrTx/>
              <a:buSzTx/>
              <a:buFontTx/>
              <a:buNone/>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1pPr>
            <a:lvl2pPr marL="377999" marR="0" indent="-377999"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2pPr>
            <a:lvl3pPr marL="724235" marR="0" indent="-400235"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3pPr>
            <a:lvl4pPr marL="1073249" marR="0" indent="-425250"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4pPr>
            <a:lvl5pPr marL="2128837" marR="0" indent="-300037" algn="l" defTabSz="914400" rtl="0" latinLnBrk="0">
              <a:lnSpc>
                <a:spcPct val="90000"/>
              </a:lnSpc>
              <a:spcBef>
                <a:spcPts val="1000"/>
              </a:spcBef>
              <a:spcAft>
                <a:spcPts val="0"/>
              </a:spcAft>
              <a:buClrTx/>
              <a:buSzPct val="100000"/>
              <a:buFontTx/>
              <a:buChar char="•"/>
              <a:tabLst/>
              <a:defRPr sz="2100" b="0" i="0" u="none" strike="noStrike" cap="none" spc="0" baseline="0">
                <a:solidFill>
                  <a:srgbClr val="2F2F2F"/>
                </a:solidFill>
                <a:uFillTx/>
                <a:latin typeface="Arial" panose="020B0604020202020204" pitchFamily="34" charset="0"/>
                <a:ea typeface="Arial" panose="020B0604020202020204" pitchFamily="34" charset="0"/>
                <a:cs typeface="Arial" panose="020B0604020202020204" pitchFamily="34" charset="0"/>
                <a:sym typeface="Optima"/>
              </a:defRPr>
            </a:lvl5pPr>
            <a:lvl6pPr marL="25527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6pPr>
            <a:lvl7pPr marL="30099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7pPr>
            <a:lvl8pPr marL="34671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8pPr>
            <a:lvl9pPr marL="3924300" marR="0" indent="-266700" algn="l" defTabSz="914400" rtl="0" latinLnBrk="0">
              <a:lnSpc>
                <a:spcPct val="90000"/>
              </a:lnSpc>
              <a:spcBef>
                <a:spcPts val="10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9pPr>
          </a:lstStyle>
          <a:p>
            <a:pPr algn="r" hangingPunct="1">
              <a:lnSpc>
                <a:spcPct val="110000"/>
              </a:lnSpc>
              <a:spcBef>
                <a:spcPts val="0"/>
              </a:spcBef>
            </a:pPr>
            <a:r>
              <a:rPr lang="en-GB" sz="1200" i="1" dirty="0">
                <a:solidFill>
                  <a:srgbClr val="000000"/>
                </a:solidFill>
              </a:rPr>
              <a:t>F</a:t>
            </a:r>
            <a:r>
              <a:rPr lang="en-GB" sz="1200" i="1" noProof="0" dirty="0">
                <a:solidFill>
                  <a:srgbClr val="000000"/>
                </a:solidFill>
              </a:rPr>
              <a:t>or full list of features</a:t>
            </a:r>
            <a:r>
              <a:rPr lang="en-GB" sz="1200" i="1" dirty="0">
                <a:solidFill>
                  <a:srgbClr val="000000"/>
                </a:solidFill>
              </a:rPr>
              <a:t>, see d</a:t>
            </a:r>
            <a:r>
              <a:rPr lang="en-GB" sz="1200" i="1" noProof="0" dirty="0" err="1">
                <a:solidFill>
                  <a:srgbClr val="000000"/>
                </a:solidFill>
              </a:rPr>
              <a:t>ocumentation</a:t>
            </a:r>
            <a:r>
              <a:rPr lang="en-GB" sz="1200" i="1" noProof="0" dirty="0">
                <a:solidFill>
                  <a:srgbClr val="000000"/>
                </a:solidFill>
              </a:rPr>
              <a:t>: </a:t>
            </a:r>
            <a:r>
              <a:rPr lang="en-GB" sz="1200" i="1" noProof="0" dirty="0">
                <a:solidFill>
                  <a:schemeClr val="tx1"/>
                </a:solidFill>
                <a:hlinkClick r:id="rId10">
                  <a:extLst>
                    <a:ext uri="{A12FA001-AC4F-418D-AE19-62706E023703}">
                      <ahyp:hlinkClr xmlns:ahyp="http://schemas.microsoft.com/office/drawing/2018/hyperlinkcolor" val="tx"/>
                    </a:ext>
                  </a:extLst>
                </a:hlinkClick>
              </a:rPr>
              <a:t>xsuite.web.cern.ch</a:t>
            </a:r>
            <a:endParaRPr lang="en-GB" sz="1200" i="1" dirty="0">
              <a:solidFill>
                <a:srgbClr val="000000"/>
              </a:solidFill>
            </a:endParaRPr>
          </a:p>
        </p:txBody>
      </p:sp>
      <p:sp>
        <p:nvSpPr>
          <p:cNvPr id="3" name="TextBox 2">
            <a:extLst>
              <a:ext uri="{FF2B5EF4-FFF2-40B4-BE49-F238E27FC236}">
                <a16:creationId xmlns:a16="http://schemas.microsoft.com/office/drawing/2014/main" id="{F7AB3CA4-CC9C-1E51-9345-7A4D60A9205B}"/>
              </a:ext>
            </a:extLst>
          </p:cNvPr>
          <p:cNvSpPr txBox="1"/>
          <p:nvPr/>
        </p:nvSpPr>
        <p:spPr>
          <a:xfrm>
            <a:off x="8407181" y="-6216"/>
            <a:ext cx="3784819" cy="230832"/>
          </a:xfrm>
          <a:prstGeom prst="rect">
            <a:avLst/>
          </a:prstGeom>
          <a:noFill/>
        </p:spPr>
        <p:txBody>
          <a:bodyPr wrap="none" lIns="0" tIns="0" rIns="0" bIns="0" rtlCol="0">
            <a:spAutoFit/>
          </a:bodyPr>
          <a:lstStyle/>
          <a:p>
            <a:pPr algn="r"/>
            <a:r>
              <a:rPr lang="en-GB" sz="1500" b="1" i="1" dirty="0">
                <a:solidFill>
                  <a:schemeClr val="bg2">
                    <a:lumMod val="50000"/>
                  </a:schemeClr>
                </a:solidFill>
              </a:rPr>
              <a:t>Courtesy S. </a:t>
            </a:r>
            <a:r>
              <a:rPr lang="en-GB" sz="1500" b="1" i="1" dirty="0" err="1">
                <a:solidFill>
                  <a:schemeClr val="bg2">
                    <a:lumMod val="50000"/>
                  </a:schemeClr>
                </a:solidFill>
              </a:rPr>
              <a:t>Łopaciuk</a:t>
            </a:r>
            <a:r>
              <a:rPr lang="en-GB" sz="1500" b="1" i="1" dirty="0">
                <a:solidFill>
                  <a:schemeClr val="bg2">
                    <a:lumMod val="50000"/>
                  </a:schemeClr>
                </a:solidFill>
              </a:rPr>
              <a:t> et al. – @</a:t>
            </a:r>
            <a:r>
              <a:rPr lang="en-GB" sz="1500" b="1" i="1" dirty="0" err="1">
                <a:solidFill>
                  <a:schemeClr val="bg2">
                    <a:lumMod val="50000"/>
                  </a:schemeClr>
                </a:solidFill>
              </a:rPr>
              <a:t>IPAC2025</a:t>
            </a:r>
            <a:r>
              <a:rPr lang="en-GB" sz="1500" b="1" i="1" dirty="0">
                <a:solidFill>
                  <a:schemeClr val="bg2">
                    <a:lumMod val="50000"/>
                  </a:schemeClr>
                </a:solidFill>
              </a:rPr>
              <a:t> </a:t>
            </a:r>
          </a:p>
        </p:txBody>
      </p:sp>
      <p:sp>
        <p:nvSpPr>
          <p:cNvPr id="4" name="Date Placeholder 3">
            <a:extLst>
              <a:ext uri="{FF2B5EF4-FFF2-40B4-BE49-F238E27FC236}">
                <a16:creationId xmlns:a16="http://schemas.microsoft.com/office/drawing/2014/main" id="{0801A262-A555-EAE5-2F14-387AC4D3D409}"/>
              </a:ext>
            </a:extLst>
          </p:cNvPr>
          <p:cNvSpPr>
            <a:spLocks noGrp="1"/>
          </p:cNvSpPr>
          <p:nvPr>
            <p:ph type="dt" sz="half" idx="10"/>
          </p:nvPr>
        </p:nvSpPr>
        <p:spPr/>
        <p:txBody>
          <a:bodyPr/>
          <a:lstStyle/>
          <a:p>
            <a:r>
              <a:rPr lang="en-US"/>
              <a:t>28/10/2025</a:t>
            </a:r>
            <a:endParaRPr lang="en-US" dirty="0"/>
          </a:p>
        </p:txBody>
      </p:sp>
      <p:sp>
        <p:nvSpPr>
          <p:cNvPr id="6" name="Footer Placeholder 5">
            <a:extLst>
              <a:ext uri="{FF2B5EF4-FFF2-40B4-BE49-F238E27FC236}">
                <a16:creationId xmlns:a16="http://schemas.microsoft.com/office/drawing/2014/main" id="{0B8D9577-C267-F030-A80B-2F4E4C833B34}"/>
              </a:ext>
            </a:extLst>
          </p:cNvPr>
          <p:cNvSpPr>
            <a:spLocks noGrp="1"/>
          </p:cNvSpPr>
          <p:nvPr>
            <p:ph type="ftr" sz="quarter" idx="11"/>
          </p:nvPr>
        </p:nvSpPr>
        <p:spPr/>
        <p:txBody>
          <a:bodyPr/>
          <a:lstStyle/>
          <a:p>
            <a:r>
              <a:rPr lang="en-US"/>
              <a:t>COOL’25, Stony Brook, New York (USA)</a:t>
            </a:r>
            <a:endParaRPr lang="en-US" dirty="0"/>
          </a:p>
        </p:txBody>
      </p:sp>
    </p:spTree>
    <p:extLst>
      <p:ext uri="{BB962C8B-B14F-4D97-AF65-F5344CB8AC3E}">
        <p14:creationId xmlns:p14="http://schemas.microsoft.com/office/powerpoint/2010/main" val="3014880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0">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0">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0">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0">
                                            <p:txEl>
                                              <p:charRg st="469" end="5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FDA60-422B-906D-4AC9-A76340587D1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A974CA60-A60D-F0FE-99A6-35DA2E6D4F33}"/>
              </a:ext>
            </a:extLst>
          </p:cNvPr>
          <p:cNvSpPr>
            <a:spLocks noGrp="1"/>
          </p:cNvSpPr>
          <p:nvPr>
            <p:ph type="title"/>
          </p:nvPr>
        </p:nvSpPr>
        <p:spPr>
          <a:xfrm>
            <a:off x="407988" y="2896129"/>
            <a:ext cx="11376025" cy="1065742"/>
          </a:xfrm>
        </p:spPr>
        <p:txBody>
          <a:bodyPr/>
          <a:lstStyle/>
          <a:p>
            <a:r>
              <a:rPr lang="en-GB" dirty="0"/>
              <a:t>ELECTRON COOLING</a:t>
            </a:r>
          </a:p>
        </p:txBody>
      </p:sp>
      <p:sp>
        <p:nvSpPr>
          <p:cNvPr id="4" name="Date Placeholder 3">
            <a:extLst>
              <a:ext uri="{FF2B5EF4-FFF2-40B4-BE49-F238E27FC236}">
                <a16:creationId xmlns:a16="http://schemas.microsoft.com/office/drawing/2014/main" id="{9F79C6E8-BE69-714F-6EA8-47BF22208B7A}"/>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FCD49489-9AA4-B190-D738-EAF1D2203191}"/>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BF5F2C6D-250A-07CE-83FB-79060FD6EDBE}"/>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343400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D488194-12AE-7E42-8A7F-059483758312}"/>
              </a:ext>
            </a:extLst>
          </p:cNvPr>
          <p:cNvSpPr>
            <a:spLocks noGrp="1"/>
          </p:cNvSpPr>
          <p:nvPr>
            <p:ph idx="1"/>
          </p:nvPr>
        </p:nvSpPr>
        <p:spPr>
          <a:xfrm>
            <a:off x="407989" y="1276383"/>
            <a:ext cx="11376024" cy="4608512"/>
          </a:xfrm>
        </p:spPr>
        <p:txBody>
          <a:bodyPr/>
          <a:lstStyle/>
          <a:p>
            <a:pPr marL="457200" indent="-457200">
              <a:buFont typeface="Arial" panose="020B0604020202020204" pitchFamily="34" charset="0"/>
              <a:buChar char="•"/>
            </a:pPr>
            <a:r>
              <a:rPr lang="en-US" altLang="en-US" dirty="0"/>
              <a:t>All CERN</a:t>
            </a:r>
            <a:r>
              <a:rPr lang="ru-RU" altLang="en-US" dirty="0"/>
              <a:t> </a:t>
            </a:r>
            <a:r>
              <a:rPr lang="en-US" altLang="en-US" dirty="0"/>
              <a:t>e-coolers assumed to work in “magnetized cooling” regime </a:t>
            </a:r>
          </a:p>
          <a:p>
            <a:pPr marL="781200" lvl="1" indent="-457200">
              <a:buFont typeface="Arial" panose="020B0604020202020204" pitchFamily="34" charset="0"/>
              <a:buChar char="•"/>
            </a:pPr>
            <a:r>
              <a:rPr lang="en-US" altLang="en-US" dirty="0"/>
              <a:t>Relatively low energy (&lt;30 keV) DC e</a:t>
            </a:r>
            <a:r>
              <a:rPr lang="en-US" altLang="en-US" baseline="30000" dirty="0"/>
              <a:t>-</a:t>
            </a:r>
            <a:r>
              <a:rPr lang="en-US" altLang="en-US" dirty="0"/>
              <a:t> beams in 100 to 750 Gauss field</a:t>
            </a:r>
          </a:p>
          <a:p>
            <a:pPr marL="457200" indent="-457200">
              <a:buFont typeface="Arial" panose="020B0604020202020204" pitchFamily="34" charset="0"/>
              <a:buChar char="•"/>
            </a:pPr>
            <a:endParaRPr lang="ru-RU" altLang="en-US" dirty="0"/>
          </a:p>
          <a:p>
            <a:pPr marL="457200" indent="-457200">
              <a:buFont typeface="Arial" panose="020B0604020202020204" pitchFamily="34" charset="0"/>
              <a:buChar char="•"/>
            </a:pPr>
            <a:r>
              <a:rPr lang="en-US" altLang="en-US" dirty="0"/>
              <a:t>Best represented by empiric formula </a:t>
            </a:r>
            <a:r>
              <a:rPr lang="en-US" altLang="en-US" b="0" dirty="0"/>
              <a:t>derived from experiments by </a:t>
            </a:r>
            <a:r>
              <a:rPr lang="en-US" altLang="en-US" dirty="0"/>
              <a:t>V. </a:t>
            </a:r>
            <a:r>
              <a:rPr lang="en-US" altLang="en-US" dirty="0" err="1"/>
              <a:t>Parkhomchuk</a:t>
            </a:r>
            <a:r>
              <a:rPr lang="en-US" altLang="en-US" dirty="0"/>
              <a:t>:</a:t>
            </a:r>
          </a:p>
          <a:p>
            <a:pPr marL="781200" lvl="1" indent="-457200">
              <a:buFont typeface="Arial" panose="020B0604020202020204" pitchFamily="34" charset="0"/>
              <a:buChar char="•"/>
            </a:pPr>
            <a:r>
              <a:rPr lang="en-US" altLang="en-US" dirty="0"/>
              <a:t>Still, </a:t>
            </a:r>
            <a:r>
              <a:rPr lang="en-US" altLang="en-US" b="1" dirty="0"/>
              <a:t>several</a:t>
            </a:r>
            <a:r>
              <a:rPr lang="en-US" altLang="en-US" dirty="0"/>
              <a:t> </a:t>
            </a:r>
            <a:r>
              <a:rPr lang="en-US" altLang="en-US" b="1" dirty="0"/>
              <a:t>parameters not easily accessible </a:t>
            </a:r>
            <a:r>
              <a:rPr lang="en-US" altLang="en-US" dirty="0"/>
              <a:t>(e.g. B field quality, e</a:t>
            </a:r>
            <a:r>
              <a:rPr lang="en-US" altLang="en-US" baseline="30000" dirty="0"/>
              <a:t>-</a:t>
            </a:r>
            <a:r>
              <a:rPr lang="en-US" altLang="en-US" dirty="0"/>
              <a:t> temperature and profiles)</a:t>
            </a:r>
          </a:p>
        </p:txBody>
      </p:sp>
      <p:sp>
        <p:nvSpPr>
          <p:cNvPr id="7" name="Titel 6"/>
          <p:cNvSpPr>
            <a:spLocks noGrp="1"/>
          </p:cNvSpPr>
          <p:nvPr>
            <p:ph type="title"/>
          </p:nvPr>
        </p:nvSpPr>
        <p:spPr/>
        <p:txBody>
          <a:bodyPr/>
          <a:lstStyle/>
          <a:p>
            <a:r>
              <a:rPr lang="en-US" dirty="0"/>
              <a:t>Electron Cooling Model Choice: </a:t>
            </a:r>
            <a:r>
              <a:rPr lang="en-US" dirty="0" err="1"/>
              <a:t>Parkhomchuk</a:t>
            </a:r>
            <a:endParaRPr lang="en-US" dirty="0"/>
          </a:p>
        </p:txBody>
      </p:sp>
      <p:sp>
        <p:nvSpPr>
          <p:cNvPr id="2" name="Datumsplatzhalter 1"/>
          <p:cNvSpPr>
            <a:spLocks noGrp="1"/>
          </p:cNvSpPr>
          <p:nvPr>
            <p:ph type="dt" sz="half" idx="10"/>
          </p:nvPr>
        </p:nvSpPr>
        <p:spPr/>
        <p:txBody>
          <a:bodyPr/>
          <a:lstStyle/>
          <a:p>
            <a:r>
              <a:rPr lang="en-US"/>
              <a:t>28/10/2025</a:t>
            </a:r>
            <a:endParaRPr lang="de-DE"/>
          </a:p>
        </p:txBody>
      </p:sp>
      <p:sp>
        <p:nvSpPr>
          <p:cNvPr id="3" name="Fußzeilenplatzhalter 2"/>
          <p:cNvSpPr>
            <a:spLocks noGrp="1"/>
          </p:cNvSpPr>
          <p:nvPr>
            <p:ph type="ftr" sz="quarter" idx="11"/>
          </p:nvPr>
        </p:nvSpPr>
        <p:spPr/>
        <p:txBody>
          <a:bodyPr/>
          <a:lstStyle/>
          <a:p>
            <a:r>
              <a:rPr lang="de-DE"/>
              <a:t>COOL’25, Stony Brook, New York (USA)</a:t>
            </a:r>
          </a:p>
        </p:txBody>
      </p:sp>
      <p:sp>
        <p:nvSpPr>
          <p:cNvPr id="4" name="Foliennummernplatzhalter 3"/>
          <p:cNvSpPr>
            <a:spLocks noGrp="1"/>
          </p:cNvSpPr>
          <p:nvPr>
            <p:ph type="sldNum" sz="quarter" idx="12"/>
          </p:nvPr>
        </p:nvSpPr>
        <p:spPr/>
        <p:txBody>
          <a:bodyPr/>
          <a:lstStyle/>
          <a:p>
            <a:fld id="{7EB9AEA1-3281-46F0-9EDB-48FF2E5FF267}" type="slidenum">
              <a:rPr lang="de-DE" smtClean="0"/>
              <a:t>8</a:t>
            </a:fld>
            <a:endParaRPr lang="de-DE"/>
          </a:p>
        </p:txBody>
      </p:sp>
      <p:grpSp>
        <p:nvGrpSpPr>
          <p:cNvPr id="15" name="Group 14">
            <a:extLst>
              <a:ext uri="{FF2B5EF4-FFF2-40B4-BE49-F238E27FC236}">
                <a16:creationId xmlns:a16="http://schemas.microsoft.com/office/drawing/2014/main" id="{AFEAE3B9-C298-5E96-3250-5CD4C4747194}"/>
              </a:ext>
            </a:extLst>
          </p:cNvPr>
          <p:cNvGrpSpPr/>
          <p:nvPr/>
        </p:nvGrpSpPr>
        <p:grpSpPr>
          <a:xfrm>
            <a:off x="7212139" y="4253143"/>
            <a:ext cx="4540296" cy="1675655"/>
            <a:chOff x="7212139" y="4253143"/>
            <a:chExt cx="4540296" cy="1675655"/>
          </a:xfrm>
        </p:grpSpPr>
        <p:sp>
          <p:nvSpPr>
            <p:cNvPr id="6" name="TextBox 5">
              <a:extLst>
                <a:ext uri="{FF2B5EF4-FFF2-40B4-BE49-F238E27FC236}">
                  <a16:creationId xmlns:a16="http://schemas.microsoft.com/office/drawing/2014/main" id="{58EB37A6-26D8-7C4C-8146-F16852A61779}"/>
                </a:ext>
              </a:extLst>
            </p:cNvPr>
            <p:cNvSpPr txBox="1"/>
            <p:nvPr/>
          </p:nvSpPr>
          <p:spPr>
            <a:xfrm>
              <a:off x="7655160" y="4820802"/>
              <a:ext cx="4097275" cy="1107996"/>
            </a:xfrm>
            <a:prstGeom prst="rect">
              <a:avLst/>
            </a:prstGeom>
            <a:noFill/>
          </p:spPr>
          <p:txBody>
            <a:bodyPr wrap="none" lIns="0" tIns="0" rIns="0" bIns="0" rtlCol="0">
              <a:spAutoFit/>
            </a:bodyPr>
            <a:lstStyle/>
            <a:p>
              <a:r>
                <a:rPr lang="en-GB" b="1" dirty="0"/>
                <a:t>Log of “impact parameters”:</a:t>
              </a:r>
            </a:p>
            <a:p>
              <a:pPr marL="285750" indent="-285750">
                <a:buFont typeface="Arial" panose="020B0604020202020204" pitchFamily="34" charset="0"/>
                <a:buChar char="•"/>
              </a:pPr>
              <a:r>
                <a:rPr lang="en-GB" b="1" dirty="0"/>
                <a:t>Linked to probability of interaction</a:t>
              </a:r>
            </a:p>
            <a:p>
              <a:pPr marL="285750" indent="-285750">
                <a:buFont typeface="Arial" panose="020B0604020202020204" pitchFamily="34" charset="0"/>
                <a:buChar char="•"/>
              </a:pPr>
              <a:r>
                <a:rPr lang="en-GB" b="1" dirty="0"/>
                <a:t>Depends on B field, e</a:t>
              </a:r>
              <a:r>
                <a:rPr lang="en-GB" b="1" baseline="30000" dirty="0"/>
                <a:t>-</a:t>
              </a:r>
              <a:r>
                <a:rPr lang="en-GB" b="1" dirty="0"/>
                <a:t> temp., … </a:t>
              </a:r>
            </a:p>
            <a:p>
              <a:pPr marL="285750" indent="-285750">
                <a:buFont typeface="Arial" panose="020B0604020202020204" pitchFamily="34" charset="0"/>
                <a:buChar char="•"/>
              </a:pPr>
              <a:r>
                <a:rPr lang="en-GB" b="1" dirty="0"/>
                <a:t>Typically, ≈ 10</a:t>
              </a:r>
            </a:p>
          </p:txBody>
        </p:sp>
        <p:sp>
          <p:nvSpPr>
            <p:cNvPr id="8" name="Right Brace 7">
              <a:extLst>
                <a:ext uri="{FF2B5EF4-FFF2-40B4-BE49-F238E27FC236}">
                  <a16:creationId xmlns:a16="http://schemas.microsoft.com/office/drawing/2014/main" id="{79466BD1-D932-494F-96ED-5BDCD278B5E0}"/>
                </a:ext>
              </a:extLst>
            </p:cNvPr>
            <p:cNvSpPr/>
            <p:nvPr/>
          </p:nvSpPr>
          <p:spPr>
            <a:xfrm rot="5400000">
              <a:off x="8304044" y="3161238"/>
              <a:ext cx="429677" cy="2613487"/>
            </a:xfrm>
            <a:prstGeom prst="rightBrace">
              <a:avLst>
                <a:gd name="adj1" fmla="val 40635"/>
                <a:gd name="adj2" fmla="val 20284"/>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 name="Group 9">
            <a:extLst>
              <a:ext uri="{FF2B5EF4-FFF2-40B4-BE49-F238E27FC236}">
                <a16:creationId xmlns:a16="http://schemas.microsoft.com/office/drawing/2014/main" id="{0445CAE5-FF51-466D-04CA-F835E3517E43}"/>
              </a:ext>
            </a:extLst>
          </p:cNvPr>
          <p:cNvGrpSpPr/>
          <p:nvPr/>
        </p:nvGrpSpPr>
        <p:grpSpPr>
          <a:xfrm>
            <a:off x="447789" y="3861484"/>
            <a:ext cx="2802049" cy="1766499"/>
            <a:chOff x="447789" y="3861484"/>
            <a:chExt cx="2802049" cy="1766499"/>
          </a:xfrm>
        </p:grpSpPr>
        <p:sp>
          <p:nvSpPr>
            <p:cNvPr id="13" name="TextBox 12">
              <a:extLst>
                <a:ext uri="{FF2B5EF4-FFF2-40B4-BE49-F238E27FC236}">
                  <a16:creationId xmlns:a16="http://schemas.microsoft.com/office/drawing/2014/main" id="{68E54C06-46B0-7647-97B1-557E61EC964D}"/>
                </a:ext>
              </a:extLst>
            </p:cNvPr>
            <p:cNvSpPr txBox="1"/>
            <p:nvPr/>
          </p:nvSpPr>
          <p:spPr>
            <a:xfrm>
              <a:off x="447789" y="4796986"/>
              <a:ext cx="2802049" cy="830997"/>
            </a:xfrm>
            <a:prstGeom prst="rect">
              <a:avLst/>
            </a:prstGeom>
            <a:noFill/>
          </p:spPr>
          <p:txBody>
            <a:bodyPr wrap="none" lIns="0" tIns="0" rIns="0" bIns="0" rtlCol="0">
              <a:spAutoFit/>
            </a:bodyPr>
            <a:lstStyle/>
            <a:p>
              <a:pPr marL="285750" indent="-285750" algn="l">
                <a:buFont typeface="Arial" panose="020B0604020202020204" pitchFamily="34" charset="0"/>
                <a:buChar char="•"/>
              </a:pPr>
              <a:r>
                <a:rPr lang="en-GB" b="1" dirty="0"/>
                <a:t>Constants </a:t>
              </a:r>
            </a:p>
            <a:p>
              <a:pPr marL="285750" indent="-285750" algn="l">
                <a:buFont typeface="Arial" panose="020B0604020202020204" pitchFamily="34" charset="0"/>
                <a:buChar char="•"/>
              </a:pPr>
              <a:r>
                <a:rPr lang="en-GB" b="1" dirty="0"/>
                <a:t>Scaling with e</a:t>
              </a:r>
              <a:r>
                <a:rPr lang="en-GB" b="1" baseline="30000" dirty="0"/>
                <a:t>-</a:t>
              </a:r>
              <a:r>
                <a:rPr lang="en-GB" b="1" dirty="0"/>
                <a:t> beam </a:t>
              </a:r>
              <a:br>
                <a:rPr lang="en-GB" b="1" dirty="0"/>
              </a:br>
              <a:r>
                <a:rPr lang="en-GB" b="1" dirty="0"/>
                <a:t>density and ion charge</a:t>
              </a:r>
            </a:p>
          </p:txBody>
        </p:sp>
        <p:cxnSp>
          <p:nvCxnSpPr>
            <p:cNvPr id="16" name="Straight Arrow Connector 15">
              <a:extLst>
                <a:ext uri="{FF2B5EF4-FFF2-40B4-BE49-F238E27FC236}">
                  <a16:creationId xmlns:a16="http://schemas.microsoft.com/office/drawing/2014/main" id="{9A756C19-6853-FA4E-AB60-A0A70FDB0DA6}"/>
                </a:ext>
              </a:extLst>
            </p:cNvPr>
            <p:cNvCxnSpPr>
              <a:cxnSpLocks/>
            </p:cNvCxnSpPr>
            <p:nvPr/>
          </p:nvCxnSpPr>
          <p:spPr>
            <a:xfrm flipV="1">
              <a:off x="2032414" y="3861484"/>
              <a:ext cx="794657" cy="81371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pic>
        <p:nvPicPr>
          <p:cNvPr id="12" name="Picture 11">
            <a:extLst>
              <a:ext uri="{FF2B5EF4-FFF2-40B4-BE49-F238E27FC236}">
                <a16:creationId xmlns:a16="http://schemas.microsoft.com/office/drawing/2014/main" id="{82C88D89-519F-ECE5-DFE6-07B7FD873183}"/>
              </a:ext>
            </a:extLst>
          </p:cNvPr>
          <p:cNvPicPr>
            <a:picLocks noChangeAspect="1"/>
          </p:cNvPicPr>
          <p:nvPr/>
        </p:nvPicPr>
        <p:blipFill>
          <a:blip r:embed="rId3"/>
          <a:stretch>
            <a:fillRect/>
          </a:stretch>
        </p:blipFill>
        <p:spPr>
          <a:xfrm>
            <a:off x="2032414" y="3429000"/>
            <a:ext cx="7772400" cy="780240"/>
          </a:xfrm>
          <a:prstGeom prst="rect">
            <a:avLst/>
          </a:prstGeom>
        </p:spPr>
      </p:pic>
      <p:grpSp>
        <p:nvGrpSpPr>
          <p:cNvPr id="11" name="Group 10">
            <a:extLst>
              <a:ext uri="{FF2B5EF4-FFF2-40B4-BE49-F238E27FC236}">
                <a16:creationId xmlns:a16="http://schemas.microsoft.com/office/drawing/2014/main" id="{9B89EA2B-C818-ABC1-2334-AA884CAA75A6}"/>
              </a:ext>
            </a:extLst>
          </p:cNvPr>
          <p:cNvGrpSpPr/>
          <p:nvPr/>
        </p:nvGrpSpPr>
        <p:grpSpPr>
          <a:xfrm>
            <a:off x="3775301" y="4253143"/>
            <a:ext cx="3436838" cy="1374841"/>
            <a:chOff x="3775301" y="4253143"/>
            <a:chExt cx="3436838" cy="1374841"/>
          </a:xfrm>
        </p:grpSpPr>
        <p:sp>
          <p:nvSpPr>
            <p:cNvPr id="14" name="TextBox 13">
              <a:extLst>
                <a:ext uri="{FF2B5EF4-FFF2-40B4-BE49-F238E27FC236}">
                  <a16:creationId xmlns:a16="http://schemas.microsoft.com/office/drawing/2014/main" id="{C2B4EC56-5D47-624D-936B-709E40138F4E}"/>
                </a:ext>
              </a:extLst>
            </p:cNvPr>
            <p:cNvSpPr txBox="1"/>
            <p:nvPr/>
          </p:nvSpPr>
          <p:spPr>
            <a:xfrm>
              <a:off x="3775301" y="4796987"/>
              <a:ext cx="3436838" cy="830997"/>
            </a:xfrm>
            <a:prstGeom prst="rect">
              <a:avLst/>
            </a:prstGeom>
            <a:noFill/>
          </p:spPr>
          <p:txBody>
            <a:bodyPr wrap="none" lIns="0" tIns="0" rIns="0" bIns="0" rtlCol="0">
              <a:spAutoFit/>
            </a:bodyPr>
            <a:lstStyle/>
            <a:p>
              <a:pPr algn="l"/>
              <a:r>
                <a:rPr lang="en-GB" b="1" dirty="0"/>
                <a:t>Electron-ion velocity difference</a:t>
              </a:r>
            </a:p>
            <a:p>
              <a:pPr marL="285750" indent="-285750" algn="l">
                <a:buFont typeface="Arial" panose="020B0604020202020204" pitchFamily="34" charset="0"/>
                <a:buChar char="•"/>
              </a:pPr>
              <a:r>
                <a:rPr lang="en-GB" b="1" dirty="0"/>
                <a:t>Include normalisation by </a:t>
              </a:r>
              <a:br>
                <a:rPr lang="en-GB" b="1" dirty="0"/>
              </a:br>
              <a:r>
                <a:rPr lang="en-GB" b="1" dirty="0"/>
                <a:t>“effective e</a:t>
              </a:r>
              <a:r>
                <a:rPr lang="en-GB" b="1" baseline="30000" dirty="0"/>
                <a:t>-</a:t>
              </a:r>
              <a:r>
                <a:rPr lang="en-GB" b="1" dirty="0"/>
                <a:t> temperature”</a:t>
              </a:r>
            </a:p>
          </p:txBody>
        </p:sp>
        <p:sp>
          <p:nvSpPr>
            <p:cNvPr id="21" name="Right Brace 20">
              <a:extLst>
                <a:ext uri="{FF2B5EF4-FFF2-40B4-BE49-F238E27FC236}">
                  <a16:creationId xmlns:a16="http://schemas.microsoft.com/office/drawing/2014/main" id="{F8A6B630-0056-655D-D2F2-DB2648682E7E}"/>
                </a:ext>
              </a:extLst>
            </p:cNvPr>
            <p:cNvSpPr/>
            <p:nvPr/>
          </p:nvSpPr>
          <p:spPr>
            <a:xfrm rot="5400000">
              <a:off x="5177355" y="3287907"/>
              <a:ext cx="357402" cy="2287874"/>
            </a:xfrm>
            <a:prstGeom prst="rightBrace">
              <a:avLst>
                <a:gd name="adj1" fmla="val 53935"/>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pic>
        <p:nvPicPr>
          <p:cNvPr id="9" name="Picture 8" descr="A diagram of a graph&#10;&#10;AI-generated content may be incorrect.">
            <a:extLst>
              <a:ext uri="{FF2B5EF4-FFF2-40B4-BE49-F238E27FC236}">
                <a16:creationId xmlns:a16="http://schemas.microsoft.com/office/drawing/2014/main" id="{C2001EF1-7A5B-B95C-60BB-82C3F5FA4D75}"/>
              </a:ext>
            </a:extLst>
          </p:cNvPr>
          <p:cNvPicPr>
            <a:picLocks noChangeAspect="1"/>
          </p:cNvPicPr>
          <p:nvPr/>
        </p:nvPicPr>
        <p:blipFill>
          <a:blip r:embed="rId4"/>
          <a:stretch>
            <a:fillRect/>
          </a:stretch>
        </p:blipFill>
        <p:spPr>
          <a:xfrm>
            <a:off x="12807941" y="444539"/>
            <a:ext cx="2071468" cy="2032989"/>
          </a:xfrm>
          <a:prstGeom prst="rect">
            <a:avLst/>
          </a:prstGeom>
        </p:spPr>
      </p:pic>
    </p:spTree>
    <p:extLst>
      <p:ext uri="{BB962C8B-B14F-4D97-AF65-F5344CB8AC3E}">
        <p14:creationId xmlns:p14="http://schemas.microsoft.com/office/powerpoint/2010/main" val="4235549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1000"/>
                                  </p:stCondLst>
                                  <p:childTnLst>
                                    <p:set>
                                      <p:cBhvr>
                                        <p:cTn id="13" dur="1" fill="hold">
                                          <p:stCondLst>
                                            <p:cond delay="0"/>
                                          </p:stCondLst>
                                        </p:cTn>
                                        <p:tgtEl>
                                          <p:spTgt spid="10"/>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1000"/>
                                  </p:stCondLst>
                                  <p:childTnLst>
                                    <p:set>
                                      <p:cBhvr>
                                        <p:cTn id="16" dur="1" fill="hold">
                                          <p:stCondLst>
                                            <p:cond delay="0"/>
                                          </p:stCondLst>
                                        </p:cTn>
                                        <p:tgtEl>
                                          <p:spTgt spid="11"/>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nodeType="afterEffect">
                                  <p:stCondLst>
                                    <p:cond delay="100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BD323BF-8DAF-92EE-2450-470EBF99EF2C}"/>
              </a:ext>
            </a:extLst>
          </p:cNvPr>
          <p:cNvGrpSpPr/>
          <p:nvPr/>
        </p:nvGrpSpPr>
        <p:grpSpPr>
          <a:xfrm>
            <a:off x="6779886" y="2134337"/>
            <a:ext cx="5112611" cy="3586372"/>
            <a:chOff x="6701370" y="2722124"/>
            <a:chExt cx="5112611" cy="3586372"/>
          </a:xfrm>
        </p:grpSpPr>
        <p:pic>
          <p:nvPicPr>
            <p:cNvPr id="9" name="Picture 8" descr="A graph of different colored lines&#10;&#10;AI-generated content may be incorrect.">
              <a:extLst>
                <a:ext uri="{FF2B5EF4-FFF2-40B4-BE49-F238E27FC236}">
                  <a16:creationId xmlns:a16="http://schemas.microsoft.com/office/drawing/2014/main" id="{4115B6D6-A1DF-BE38-4E2A-C36B942DF5D1}"/>
                </a:ext>
              </a:extLst>
            </p:cNvPr>
            <p:cNvPicPr>
              <a:picLocks noChangeAspect="1"/>
            </p:cNvPicPr>
            <p:nvPr/>
          </p:nvPicPr>
          <p:blipFill>
            <a:blip r:embed="rId3"/>
            <a:stretch>
              <a:fillRect/>
            </a:stretch>
          </p:blipFill>
          <p:spPr>
            <a:xfrm>
              <a:off x="6701370" y="2843691"/>
              <a:ext cx="5112611" cy="3464805"/>
            </a:xfrm>
            <a:prstGeom prst="rect">
              <a:avLst/>
            </a:prstGeom>
          </p:spPr>
        </p:pic>
        <p:sp>
          <p:nvSpPr>
            <p:cNvPr id="10" name="TextBox 9">
              <a:extLst>
                <a:ext uri="{FF2B5EF4-FFF2-40B4-BE49-F238E27FC236}">
                  <a16:creationId xmlns:a16="http://schemas.microsoft.com/office/drawing/2014/main" id="{8A72FC00-1BEE-4FE9-A811-A85870B57B5C}"/>
                </a:ext>
              </a:extLst>
            </p:cNvPr>
            <p:cNvSpPr txBox="1"/>
            <p:nvPr/>
          </p:nvSpPr>
          <p:spPr>
            <a:xfrm>
              <a:off x="9954174" y="2722124"/>
              <a:ext cx="1633460" cy="215444"/>
            </a:xfrm>
            <a:prstGeom prst="rect">
              <a:avLst/>
            </a:prstGeom>
            <a:noFill/>
          </p:spPr>
          <p:txBody>
            <a:bodyPr wrap="none" lIns="0" tIns="0" rIns="0" bIns="0" rtlCol="0">
              <a:spAutoFit/>
            </a:bodyPr>
            <a:lstStyle/>
            <a:p>
              <a:pPr algn="r"/>
              <a:r>
                <a:rPr lang="en-GB" sz="1400" i="1" dirty="0">
                  <a:solidFill>
                    <a:schemeClr val="bg2">
                      <a:lumMod val="25000"/>
                    </a:schemeClr>
                  </a:solidFill>
                </a:rPr>
                <a:t>LEIR-like study case</a:t>
              </a:r>
            </a:p>
          </p:txBody>
        </p:sp>
      </p:grpSp>
      <p:sp>
        <p:nvSpPr>
          <p:cNvPr id="2" name="Content Placeholder 1">
            <a:extLst>
              <a:ext uri="{FF2B5EF4-FFF2-40B4-BE49-F238E27FC236}">
                <a16:creationId xmlns:a16="http://schemas.microsoft.com/office/drawing/2014/main" id="{174B68A3-7235-7D2B-E00F-90F7694F2F05}"/>
              </a:ext>
            </a:extLst>
          </p:cNvPr>
          <p:cNvSpPr>
            <a:spLocks noGrp="1"/>
          </p:cNvSpPr>
          <p:nvPr>
            <p:ph idx="1"/>
          </p:nvPr>
        </p:nvSpPr>
        <p:spPr>
          <a:xfrm>
            <a:off x="407989" y="1090862"/>
            <a:ext cx="10818811" cy="5191406"/>
          </a:xfrm>
        </p:spPr>
        <p:txBody>
          <a:bodyPr>
            <a:normAutofit/>
          </a:bodyPr>
          <a:lstStyle/>
          <a:p>
            <a:pPr marL="342900" indent="-342900">
              <a:buFont typeface="Arial" panose="020B0604020202020204" pitchFamily="34" charset="0"/>
              <a:buChar char="•"/>
            </a:pPr>
            <a:r>
              <a:rPr lang="en-GB" dirty="0">
                <a:hlinkClick r:id="rId4"/>
              </a:rPr>
              <a:t>Betacool</a:t>
            </a:r>
            <a:r>
              <a:rPr lang="en-GB" dirty="0"/>
              <a:t> </a:t>
            </a:r>
            <a:r>
              <a:rPr lang="en-GB" b="0" dirty="0"/>
              <a:t>by A. </a:t>
            </a:r>
            <a:r>
              <a:rPr lang="en-GB" b="0" dirty="0" err="1"/>
              <a:t>Sidorin</a:t>
            </a:r>
            <a:r>
              <a:rPr lang="en-GB" b="0" dirty="0"/>
              <a:t> </a:t>
            </a:r>
            <a:r>
              <a:rPr lang="en-GB" dirty="0"/>
              <a:t>is presently not actively maintained </a:t>
            </a:r>
            <a:r>
              <a:rPr lang="en-GB" b="0" dirty="0"/>
              <a:t>(to our knowledge) </a:t>
            </a:r>
            <a:endParaRPr lang="en-GB" dirty="0">
              <a:hlinkClick r:id="rId5"/>
            </a:endParaRPr>
          </a:p>
          <a:p>
            <a:pPr marL="342900" indent="-342900">
              <a:buFont typeface="Arial" panose="020B0604020202020204" pitchFamily="34" charset="0"/>
              <a:buChar char="•"/>
            </a:pPr>
            <a:r>
              <a:rPr lang="en-GB" dirty="0">
                <a:hlinkClick r:id="rId5"/>
              </a:rPr>
              <a:t>JSPEC</a:t>
            </a:r>
            <a:r>
              <a:rPr lang="en-GB" dirty="0"/>
              <a:t>, </a:t>
            </a:r>
            <a:r>
              <a:rPr lang="en-GB" dirty="0">
                <a:hlinkClick r:id="rId6"/>
              </a:rPr>
              <a:t>PyOrbit</a:t>
            </a:r>
            <a:r>
              <a:rPr lang="en-GB" dirty="0"/>
              <a:t>, </a:t>
            </a:r>
            <a:r>
              <a:rPr lang="en-GB" dirty="0">
                <a:hlinkClick r:id="rId7"/>
              </a:rPr>
              <a:t>PyHEADTAIL</a:t>
            </a:r>
            <a:r>
              <a:rPr lang="en-GB" dirty="0"/>
              <a:t> implementations of </a:t>
            </a:r>
            <a:r>
              <a:rPr lang="en-GB" dirty="0" err="1"/>
              <a:t>Parkhomchuk</a:t>
            </a:r>
            <a:r>
              <a:rPr lang="en-GB" dirty="0"/>
              <a:t> model exist</a:t>
            </a:r>
          </a:p>
          <a:p>
            <a:pPr marL="666900" lvl="1" indent="-342900">
              <a:spcBef>
                <a:spcPts val="1100"/>
              </a:spcBef>
              <a:buFont typeface="Arial" panose="020B0604020202020204" pitchFamily="34" charset="0"/>
              <a:buChar char="•"/>
            </a:pPr>
            <a:r>
              <a:rPr lang="en-GB" dirty="0"/>
              <a:t>Implementations </a:t>
            </a:r>
            <a:r>
              <a:rPr lang="en-GB" b="1" dirty="0"/>
              <a:t>derived from </a:t>
            </a:r>
            <a:r>
              <a:rPr lang="en-GB" b="1" dirty="0" err="1"/>
              <a:t>Betacool</a:t>
            </a:r>
            <a:r>
              <a:rPr lang="en-GB" b="1" dirty="0"/>
              <a:t>, </a:t>
            </a:r>
            <a:r>
              <a:rPr lang="en-GB" dirty="0"/>
              <a:t>or similar </a:t>
            </a:r>
          </a:p>
          <a:p>
            <a:pPr marL="342900" indent="-342900">
              <a:buFont typeface="Symbol" pitchFamily="2" charset="2"/>
              <a:buChar char="Þ"/>
            </a:pPr>
            <a:r>
              <a:rPr lang="en-GB" dirty="0">
                <a:solidFill>
                  <a:schemeClr val="tx1"/>
                </a:solidFill>
              </a:rPr>
              <a:t>W</a:t>
            </a:r>
            <a:r>
              <a:rPr lang="en-GB" b="1" dirty="0">
                <a:solidFill>
                  <a:schemeClr val="tx1"/>
                </a:solidFill>
              </a:rPr>
              <a:t>ent back to the origin: </a:t>
            </a:r>
            <a:r>
              <a:rPr lang="en-GB" b="1" dirty="0" err="1">
                <a:solidFill>
                  <a:schemeClr val="tx1"/>
                </a:solidFill>
              </a:rPr>
              <a:t>Betacool</a:t>
            </a:r>
            <a:endParaRPr lang="en-GB" b="1" dirty="0">
              <a:solidFill>
                <a:schemeClr val="tx1"/>
              </a:solidFill>
            </a:endParaRPr>
          </a:p>
          <a:p>
            <a:pPr marL="666900" lvl="1" indent="-342900">
              <a:buFont typeface="Arial" panose="020B0604020202020204" pitchFamily="34" charset="0"/>
              <a:buChar char="•"/>
            </a:pPr>
            <a:r>
              <a:rPr lang="en-US" b="1" dirty="0"/>
              <a:t>Thorough check of the physics implemented, </a:t>
            </a:r>
            <a:br>
              <a:rPr lang="en-US" b="1" dirty="0"/>
            </a:br>
            <a:r>
              <a:rPr lang="en-US" b="1" dirty="0"/>
              <a:t>including </a:t>
            </a:r>
            <a:r>
              <a:rPr lang="en-US" b="1" dirty="0">
                <a:solidFill>
                  <a:schemeClr val="accent3"/>
                </a:solidFill>
              </a:rPr>
              <a:t>minor bug fixes in </a:t>
            </a:r>
            <a:r>
              <a:rPr lang="en-US" b="1" dirty="0" err="1">
                <a:solidFill>
                  <a:schemeClr val="accent3"/>
                </a:solidFill>
              </a:rPr>
              <a:t>Betacool</a:t>
            </a:r>
            <a:r>
              <a:rPr lang="en-US" b="1" dirty="0">
                <a:solidFill>
                  <a:schemeClr val="accent3"/>
                </a:solidFill>
              </a:rPr>
              <a:t>:</a:t>
            </a:r>
          </a:p>
          <a:p>
            <a:pPr marL="990900" lvl="2" indent="-342900"/>
            <a:r>
              <a:rPr lang="en-US" dirty="0"/>
              <a:t>Improper handling of space-charge </a:t>
            </a:r>
            <a:r>
              <a:rPr lang="en-US" dirty="0" err="1"/>
              <a:t>neutralisation</a:t>
            </a:r>
            <a:endParaRPr lang="en-US" dirty="0"/>
          </a:p>
          <a:p>
            <a:pPr marL="990900" lvl="2" indent="-342900"/>
            <a:r>
              <a:rPr lang="en-US" dirty="0"/>
              <a:t>Wrong sign used in the rotation of the e</a:t>
            </a:r>
            <a:r>
              <a:rPr lang="en-US" baseline="30000" dirty="0"/>
              <a:t>-</a:t>
            </a:r>
            <a:r>
              <a:rPr lang="en-US" dirty="0"/>
              <a:t> beam</a:t>
            </a:r>
          </a:p>
          <a:p>
            <a:pPr marL="666900" lvl="1" indent="-342900">
              <a:buFont typeface="Arial" panose="020B0604020202020204" pitchFamily="34" charset="0"/>
              <a:buChar char="•"/>
            </a:pPr>
            <a:r>
              <a:rPr lang="en-US" b="1" dirty="0"/>
              <a:t>Additional (undocumented) effect of electron </a:t>
            </a:r>
            <a:br>
              <a:rPr lang="en-US" b="1" dirty="0"/>
            </a:br>
            <a:r>
              <a:rPr lang="en-US" b="1" dirty="0"/>
              <a:t>beam rotation on transverse e</a:t>
            </a:r>
            <a:r>
              <a:rPr lang="en-US" b="1" baseline="30000" dirty="0"/>
              <a:t>-</a:t>
            </a:r>
            <a:r>
              <a:rPr lang="en-US" b="1" dirty="0"/>
              <a:t> temperature </a:t>
            </a:r>
            <a:br>
              <a:rPr lang="en-US" b="1" dirty="0"/>
            </a:br>
            <a:r>
              <a:rPr lang="en-US" b="1" dirty="0"/>
              <a:t>was </a:t>
            </a:r>
            <a:r>
              <a:rPr lang="en-US" b="1" dirty="0">
                <a:solidFill>
                  <a:schemeClr val="accent3"/>
                </a:solidFill>
              </a:rPr>
              <a:t>not fully understood</a:t>
            </a:r>
            <a:endParaRPr lang="en-US" b="1" dirty="0"/>
          </a:p>
          <a:p>
            <a:pPr marL="990900" lvl="2" indent="-342900"/>
            <a:r>
              <a:rPr lang="en-US" dirty="0"/>
              <a:t>This </a:t>
            </a:r>
            <a:r>
              <a:rPr lang="en-US" b="1" dirty="0">
                <a:solidFill>
                  <a:schemeClr val="accent3"/>
                </a:solidFill>
              </a:rPr>
              <a:t>feature</a:t>
            </a:r>
            <a:r>
              <a:rPr lang="en-US" dirty="0"/>
              <a:t> was </a:t>
            </a:r>
            <a:r>
              <a:rPr lang="en-US" b="1" dirty="0">
                <a:solidFill>
                  <a:schemeClr val="accent3"/>
                </a:solidFill>
              </a:rPr>
              <a:t>NOT imported in </a:t>
            </a:r>
            <a:r>
              <a:rPr lang="en-US" b="1" dirty="0" err="1">
                <a:solidFill>
                  <a:schemeClr val="accent3"/>
                </a:solidFill>
              </a:rPr>
              <a:t>XSuite</a:t>
            </a:r>
            <a:r>
              <a:rPr lang="en-US" dirty="0"/>
              <a:t>, as its </a:t>
            </a:r>
            <a:br>
              <a:rPr lang="en-US" dirty="0"/>
            </a:br>
            <a:r>
              <a:rPr lang="en-US" dirty="0"/>
              <a:t>implementation was not properly validated</a:t>
            </a:r>
            <a:br>
              <a:rPr lang="en-US" dirty="0"/>
            </a:br>
            <a:endParaRPr lang="en-US" dirty="0"/>
          </a:p>
          <a:p>
            <a:pPr marL="342900" indent="-342900">
              <a:buFont typeface="Symbol" pitchFamily="2" charset="2"/>
              <a:buChar char="Þ"/>
            </a:pPr>
            <a:r>
              <a:rPr lang="en-US" dirty="0">
                <a:solidFill>
                  <a:srgbClr val="00B050"/>
                </a:solidFill>
              </a:rPr>
              <a:t>Validated and documented e-cooling implementation now </a:t>
            </a:r>
            <a:r>
              <a:rPr lang="en-US" dirty="0">
                <a:solidFill>
                  <a:srgbClr val="00B050"/>
                </a:solidFill>
                <a:hlinkClick r:id="rId8"/>
              </a:rPr>
              <a:t>available</a:t>
            </a:r>
            <a:r>
              <a:rPr lang="en-US" dirty="0">
                <a:solidFill>
                  <a:srgbClr val="00B050"/>
                </a:solidFill>
              </a:rPr>
              <a:t> in Xsuite!</a:t>
            </a:r>
          </a:p>
          <a:p>
            <a:pPr marL="342900" indent="-342900">
              <a:buFont typeface="Symbol" pitchFamily="2" charset="2"/>
              <a:buChar char="Þ"/>
            </a:pPr>
            <a:endParaRPr lang="en-US" dirty="0"/>
          </a:p>
        </p:txBody>
      </p:sp>
      <p:sp>
        <p:nvSpPr>
          <p:cNvPr id="3" name="Title 2">
            <a:extLst>
              <a:ext uri="{FF2B5EF4-FFF2-40B4-BE49-F238E27FC236}">
                <a16:creationId xmlns:a16="http://schemas.microsoft.com/office/drawing/2014/main" id="{90528E46-EBDC-4F94-8BB9-5979B8A1586B}"/>
              </a:ext>
            </a:extLst>
          </p:cNvPr>
          <p:cNvSpPr>
            <a:spLocks noGrp="1"/>
          </p:cNvSpPr>
          <p:nvPr>
            <p:ph type="title"/>
          </p:nvPr>
        </p:nvSpPr>
        <p:spPr/>
        <p:txBody>
          <a:bodyPr/>
          <a:lstStyle/>
          <a:p>
            <a:r>
              <a:rPr lang="en-GB" dirty="0"/>
              <a:t>Benchmark with </a:t>
            </a:r>
            <a:r>
              <a:rPr lang="en-GB" dirty="0" err="1"/>
              <a:t>Betacool</a:t>
            </a:r>
            <a:endParaRPr lang="en-GB" dirty="0"/>
          </a:p>
        </p:txBody>
      </p:sp>
      <p:sp>
        <p:nvSpPr>
          <p:cNvPr id="4" name="Date Placeholder 3">
            <a:extLst>
              <a:ext uri="{FF2B5EF4-FFF2-40B4-BE49-F238E27FC236}">
                <a16:creationId xmlns:a16="http://schemas.microsoft.com/office/drawing/2014/main" id="{DCCE65D5-66DA-4945-6682-8BF800541B8C}"/>
              </a:ext>
            </a:extLst>
          </p:cNvPr>
          <p:cNvSpPr>
            <a:spLocks noGrp="1"/>
          </p:cNvSpPr>
          <p:nvPr>
            <p:ph type="dt" sz="half" idx="10"/>
          </p:nvPr>
        </p:nvSpPr>
        <p:spPr/>
        <p:txBody>
          <a:bodyPr/>
          <a:lstStyle/>
          <a:p>
            <a:r>
              <a:rPr lang="en-US"/>
              <a:t>28/10/2025</a:t>
            </a:r>
            <a:endParaRPr lang="en-US" dirty="0"/>
          </a:p>
        </p:txBody>
      </p:sp>
      <p:sp>
        <p:nvSpPr>
          <p:cNvPr id="5" name="Footer Placeholder 4">
            <a:extLst>
              <a:ext uri="{FF2B5EF4-FFF2-40B4-BE49-F238E27FC236}">
                <a16:creationId xmlns:a16="http://schemas.microsoft.com/office/drawing/2014/main" id="{BE65F95B-677B-1DAF-ACE9-E6A441CBB239}"/>
              </a:ext>
            </a:extLst>
          </p:cNvPr>
          <p:cNvSpPr>
            <a:spLocks noGrp="1"/>
          </p:cNvSpPr>
          <p:nvPr>
            <p:ph type="ftr" sz="quarter" idx="11"/>
          </p:nvPr>
        </p:nvSpPr>
        <p:spPr/>
        <p:txBody>
          <a:bodyPr/>
          <a:lstStyle/>
          <a:p>
            <a:r>
              <a:rPr lang="en-US"/>
              <a:t>COOL’25, Stony Brook, New York (USA)</a:t>
            </a:r>
            <a:endParaRPr lang="en-US" dirty="0"/>
          </a:p>
        </p:txBody>
      </p:sp>
      <p:sp>
        <p:nvSpPr>
          <p:cNvPr id="6" name="Slide Number Placeholder 5">
            <a:extLst>
              <a:ext uri="{FF2B5EF4-FFF2-40B4-BE49-F238E27FC236}">
                <a16:creationId xmlns:a16="http://schemas.microsoft.com/office/drawing/2014/main" id="{527F9C5B-6B50-C258-1D87-01E6685A2AB0}"/>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descr="A graph of different colored lines&#10;&#10;AI-generated content may be incorrect.">
            <a:extLst>
              <a:ext uri="{FF2B5EF4-FFF2-40B4-BE49-F238E27FC236}">
                <a16:creationId xmlns:a16="http://schemas.microsoft.com/office/drawing/2014/main" id="{10BD38E5-394A-003F-29F8-5A1A620046A1}"/>
              </a:ext>
            </a:extLst>
          </p:cNvPr>
          <p:cNvPicPr>
            <a:picLocks noChangeAspect="1"/>
          </p:cNvPicPr>
          <p:nvPr/>
        </p:nvPicPr>
        <p:blipFill>
          <a:blip r:embed="rId9"/>
          <a:stretch>
            <a:fillRect/>
          </a:stretch>
        </p:blipFill>
        <p:spPr>
          <a:xfrm>
            <a:off x="13041234" y="1514257"/>
            <a:ext cx="5797841" cy="3829485"/>
          </a:xfrm>
          <a:prstGeom prst="rect">
            <a:avLst/>
          </a:prstGeom>
        </p:spPr>
      </p:pic>
    </p:spTree>
    <p:extLst>
      <p:ext uri="{BB962C8B-B14F-4D97-AF65-F5344CB8AC3E}">
        <p14:creationId xmlns:p14="http://schemas.microsoft.com/office/powerpoint/2010/main" val="3732739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97260</TotalTime>
  <Words>2878</Words>
  <Application>Microsoft Macintosh PowerPoint</Application>
  <PresentationFormat>Widescreen</PresentationFormat>
  <Paragraphs>505</Paragraphs>
  <Slides>31</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Roboto</vt:lpstr>
      <vt:lpstr>Symbol</vt:lpstr>
      <vt:lpstr>Office Theme</vt:lpstr>
      <vt:lpstr>Electron and Laser Cooling of Stored Ion Beams  at CERN: XSuite Simulations and Measurements</vt:lpstr>
      <vt:lpstr>Outline</vt:lpstr>
      <vt:lpstr>Motivation: Cooling at CERN</vt:lpstr>
      <vt:lpstr>Beam dynamics software landscape at CERN - before</vt:lpstr>
      <vt:lpstr>Beam dynamics software landscape at CERN - now</vt:lpstr>
      <vt:lpstr>Xsuite Development Approach</vt:lpstr>
      <vt:lpstr>ELECTRON COOLING</vt:lpstr>
      <vt:lpstr>Electron Cooling Model Choice: Parkhomchuk</vt:lpstr>
      <vt:lpstr>Benchmark with Betacool</vt:lpstr>
      <vt:lpstr>Measurement and Simulation of Cooling Force</vt:lpstr>
      <vt:lpstr>Longitudinal Cooling Force: Pb54+ case</vt:lpstr>
      <vt:lpstr>More exotic effects under investigation in LEIR</vt:lpstr>
      <vt:lpstr>Impact of field quality on new AD e-cooler</vt:lpstr>
      <vt:lpstr>The ELENA cycle</vt:lpstr>
      <vt:lpstr>E-cooling studies in ELENA</vt:lpstr>
      <vt:lpstr>LASER COOLING</vt:lpstr>
      <vt:lpstr>Gamma Factory PoP Experiment in ‘a nutshell’</vt:lpstr>
      <vt:lpstr>Laser Cooling in Xsuite</vt:lpstr>
      <vt:lpstr>Benchmark with Literature: Lanzhou experiment</vt:lpstr>
      <vt:lpstr>Parameters for PoP experiment</vt:lpstr>
      <vt:lpstr>Transverse Cooling Enabled by Dispersion Coupling</vt:lpstr>
      <vt:lpstr>Cooling rates for different ions (without IBS)</vt:lpstr>
      <vt:lpstr>Cooling with IBS Studies</vt:lpstr>
      <vt:lpstr>Ongoing Work: Devise Operational Scenario for PoP</vt:lpstr>
      <vt:lpstr>Summary and Outlook</vt:lpstr>
      <vt:lpstr>APPENDIX</vt:lpstr>
      <vt:lpstr>Electron Coolers at CERN</vt:lpstr>
      <vt:lpstr>CERN Electron Coolers Main Parameters</vt:lpstr>
      <vt:lpstr>Overview of the new AD cooler magnet system</vt:lpstr>
      <vt:lpstr>E-cooling Parameters in Simulations </vt:lpstr>
      <vt:lpstr>Examples of Previous Laser Cooling Experiments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Davide Gamba</dc:creator>
  <cp:lastModifiedBy>Davide Gamba</cp:lastModifiedBy>
  <cp:revision>780</cp:revision>
  <dcterms:created xsi:type="dcterms:W3CDTF">2023-12-15T14:13:54Z</dcterms:created>
  <dcterms:modified xsi:type="dcterms:W3CDTF">2025-10-28T02:09:44Z</dcterms:modified>
</cp:coreProperties>
</file>