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330" r:id="rId2"/>
    <p:sldId id="538" r:id="rId3"/>
    <p:sldId id="540" r:id="rId4"/>
    <p:sldId id="539" r:id="rId5"/>
    <p:sldId id="1179" r:id="rId6"/>
    <p:sldId id="489" r:id="rId7"/>
    <p:sldId id="490" r:id="rId8"/>
    <p:sldId id="1149" r:id="rId9"/>
    <p:sldId id="541" r:id="rId10"/>
    <p:sldId id="494" r:id="rId11"/>
    <p:sldId id="491" r:id="rId12"/>
    <p:sldId id="542" r:id="rId13"/>
    <p:sldId id="543" r:id="rId14"/>
    <p:sldId id="532" r:id="rId15"/>
    <p:sldId id="1148" r:id="rId16"/>
    <p:sldId id="1147" r:id="rId17"/>
    <p:sldId id="1151" r:id="rId18"/>
    <p:sldId id="1153" r:id="rId19"/>
    <p:sldId id="536" r:id="rId20"/>
    <p:sldId id="1177" r:id="rId21"/>
    <p:sldId id="1152" r:id="rId22"/>
    <p:sldId id="1178" r:id="rId23"/>
    <p:sldId id="1180" r:id="rId24"/>
    <p:sldId id="472" r:id="rId25"/>
    <p:sldId id="476" r:id="rId26"/>
  </p:sldIdLst>
  <p:sldSz cx="12192000" cy="6858000"/>
  <p:notesSz cx="7099300" cy="102346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rgbClr val="000000"/>
        </a:solidFill>
        <a:latin typeface="Arial" pitchFamily="34" charset="0"/>
        <a:ea typeface="ヒラギノ角ゴ ProN W3"/>
        <a:cs typeface="ヒラギノ角ゴ ProN W3"/>
        <a:sym typeface="Arial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rgbClr val="000000"/>
        </a:solidFill>
        <a:latin typeface="Arial" pitchFamily="34" charset="0"/>
        <a:ea typeface="ヒラギノ角ゴ ProN W3"/>
        <a:cs typeface="ヒラギノ角ゴ ProN W3"/>
        <a:sym typeface="Arial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rgbClr val="000000"/>
        </a:solidFill>
        <a:latin typeface="Arial" pitchFamily="34" charset="0"/>
        <a:ea typeface="ヒラギノ角ゴ ProN W3"/>
        <a:cs typeface="ヒラギノ角ゴ ProN W3"/>
        <a:sym typeface="Arial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rgbClr val="000000"/>
        </a:solidFill>
        <a:latin typeface="Arial" pitchFamily="34" charset="0"/>
        <a:ea typeface="ヒラギノ角ゴ ProN W3"/>
        <a:cs typeface="ヒラギノ角ゴ ProN W3"/>
        <a:sym typeface="Arial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rgbClr val="000000"/>
        </a:solidFill>
        <a:latin typeface="Arial" pitchFamily="34" charset="0"/>
        <a:ea typeface="ヒラギノ角ゴ ProN W3"/>
        <a:cs typeface="ヒラギノ角ゴ ProN W3"/>
        <a:sym typeface="Arial" pitchFamily="34" charset="0"/>
      </a:defRPr>
    </a:lvl5pPr>
    <a:lvl6pPr marL="2286000" algn="l" defTabSz="914400" rtl="0" eaLnBrk="1" latinLnBrk="0" hangingPunct="1">
      <a:defRPr sz="1200" kern="1200">
        <a:solidFill>
          <a:srgbClr val="000000"/>
        </a:solidFill>
        <a:latin typeface="Arial" pitchFamily="34" charset="0"/>
        <a:ea typeface="ヒラギノ角ゴ ProN W3"/>
        <a:cs typeface="ヒラギノ角ゴ ProN W3"/>
        <a:sym typeface="Arial" pitchFamily="34" charset="0"/>
      </a:defRPr>
    </a:lvl6pPr>
    <a:lvl7pPr marL="2743200" algn="l" defTabSz="914400" rtl="0" eaLnBrk="1" latinLnBrk="0" hangingPunct="1">
      <a:defRPr sz="1200" kern="1200">
        <a:solidFill>
          <a:srgbClr val="000000"/>
        </a:solidFill>
        <a:latin typeface="Arial" pitchFamily="34" charset="0"/>
        <a:ea typeface="ヒラギノ角ゴ ProN W3"/>
        <a:cs typeface="ヒラギノ角ゴ ProN W3"/>
        <a:sym typeface="Arial" pitchFamily="34" charset="0"/>
      </a:defRPr>
    </a:lvl7pPr>
    <a:lvl8pPr marL="3200400" algn="l" defTabSz="914400" rtl="0" eaLnBrk="1" latinLnBrk="0" hangingPunct="1">
      <a:defRPr sz="1200" kern="1200">
        <a:solidFill>
          <a:srgbClr val="000000"/>
        </a:solidFill>
        <a:latin typeface="Arial" pitchFamily="34" charset="0"/>
        <a:ea typeface="ヒラギノ角ゴ ProN W3"/>
        <a:cs typeface="ヒラギノ角ゴ ProN W3"/>
        <a:sym typeface="Arial" pitchFamily="34" charset="0"/>
      </a:defRPr>
    </a:lvl8pPr>
    <a:lvl9pPr marL="3657600" algn="l" defTabSz="914400" rtl="0" eaLnBrk="1" latinLnBrk="0" hangingPunct="1">
      <a:defRPr sz="1200" kern="1200">
        <a:solidFill>
          <a:srgbClr val="000000"/>
        </a:solidFill>
        <a:latin typeface="Arial" pitchFamily="34" charset="0"/>
        <a:ea typeface="ヒラギノ角ゴ ProN W3"/>
        <a:cs typeface="ヒラギノ角ゴ ProN W3"/>
        <a:sym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FF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00"/>
    <a:srgbClr val="FF9900"/>
    <a:srgbClr val="FF33CC"/>
    <a:srgbClr val="0000FF"/>
    <a:srgbClr val="FF3300"/>
    <a:srgbClr val="00FF0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38" autoAdjust="0"/>
    <p:restoredTop sz="94670" autoAdjust="0"/>
  </p:normalViewPr>
  <p:slideViewPr>
    <p:cSldViewPr>
      <p:cViewPr varScale="1">
        <p:scale>
          <a:sx n="120" d="100"/>
          <a:sy n="120" d="100"/>
        </p:scale>
        <p:origin x="390" y="8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2" d="100"/>
          <a:sy n="42" d="100"/>
        </p:scale>
        <p:origin x="2856" y="56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latin typeface="Arial" charset="0"/>
                <a:ea typeface="ヒラギノ角ゴ ProN W3" charset="-128"/>
                <a:cs typeface="+mn-cs"/>
                <a:sym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017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>
                <a:latin typeface="Arial" charset="0"/>
                <a:ea typeface="ヒラギノ角ゴ ProN W3" charset="-128"/>
                <a:cs typeface="+mn-cs"/>
                <a:sym typeface="Arial" charset="0"/>
              </a:defRPr>
            </a:lvl1pPr>
          </a:lstStyle>
          <a:p>
            <a:pPr>
              <a:defRPr/>
            </a:pPr>
            <a:fld id="{CBCFEB1F-39EF-4F96-A39B-F63F8D4F8B80}" type="datetime1">
              <a:rPr lang="en-US"/>
              <a:pPr>
                <a:defRPr/>
              </a:pPr>
              <a:t>10/23/2025</a:t>
            </a:fld>
            <a:endParaRPr lang="de-DE"/>
          </a:p>
        </p:txBody>
      </p:sp>
      <p:sp>
        <p:nvSpPr>
          <p:cNvPr id="2017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eaLnBrk="0" hangingPunct="0">
              <a:defRPr>
                <a:latin typeface="Arial" charset="0"/>
                <a:ea typeface="ヒラギノ角ゴ ProN W3" charset="-128"/>
                <a:cs typeface="+mn-cs"/>
                <a:sym typeface="Arial" charset="0"/>
              </a:defRPr>
            </a:lvl1pPr>
          </a:lstStyle>
          <a:p>
            <a:pPr>
              <a:defRPr/>
            </a:pPr>
            <a:r>
              <a:rPr lang="de-DE"/>
              <a:t>Winfried Barth, Status-Report ACID, WR, 8.11.2010</a:t>
            </a:r>
          </a:p>
        </p:txBody>
      </p:sp>
      <p:sp>
        <p:nvSpPr>
          <p:cNvPr id="2017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fld id="{E7503FA0-F42D-4BB3-8F77-DE44B4F3F7EC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2008435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23T12:35:44.871"/>
    </inkml:context>
    <inkml:brush xml:id="br0">
      <inkml:brushProperty name="width" value="0.1" units="cm"/>
      <inkml:brushProperty name="height" value="0.1" units="cm"/>
      <inkml:brushProperty name="color" value="#33CCFF"/>
    </inkml:brush>
  </inkml:definitions>
  <inkml:trace contextRef="#ctx0" brushRef="#br0">20 1 4465,'0'0'12219,"-20"38"-12219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23T12:35:55.612"/>
    </inkml:context>
    <inkml:brush xml:id="br0">
      <inkml:brushProperty name="width" value="0.1" units="cm"/>
      <inkml:brushProperty name="height" value="0.1" units="cm"/>
      <inkml:brushProperty name="color" value="#33CCFF"/>
    </inkml:brush>
  </inkml:definitions>
  <inkml:trace contextRef="#ctx0" brushRef="#br0">0 0 1624,'0'0'12947,"0"6"-12675,8-6-376,12 0-1128,3 0-1945,1 0-4849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23T12:37:50.019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994 544 4497,'0'0'21633,"-40"0"-21404,14-1-214,20 0-10,-1 0 0,1 0 0,0 1 0,0 0 0,-1 0 1,1 1-1,0-1 0,0 1 0,0 1 0,0-1 0,0 1 0,0 0 1,-10 5-1,3 5-3,9-8 0,0 1 0,-1-1-1,0 0 1,0 0 0,0 0 0,-1-1 0,1 0 0,-1 0 0,1 0-1,-8 2 1,8-4 1,-1-1 0,1 1 0,0 1 0,-1-1 0,1 1-1,0 0 1,0 0 0,0 0 0,1 1 0,-7 4 0,-34 13 8,-43 13 18,47-23-3,37-8-24,-1-1 1,1 1 0,0-1 0,-1 0 0,1-1 0,0 1-1,-1-1 1,-7 0 0,-21 4 5,-57 14 79,79-14-78,2 0 15,0-1-1,-1 0 1,1 0-1,0-1 1,-12 0-1,-24 36 4,30-26-16,0 0 0,1 1 0,1 0 0,-17 21 0,9 4-35,8-24 43,1 5-8,1-4-4,-5 8 4,-4 14 3,10-24-12,5 3-2,0-6 0,4-9-1,1-1 1,-1 1-1,0-1 1,1 1 0,-1-1-1,1 1 1,-1-1-1,1 1 1,-1 0-1,1-1 1,-1 1 0,1 0-1,0-1 1,-1 1-1,1 0 1,0-1-1,0 1 1,-1 0-1,1 0 1,0-1 0,0 1-1,0 1 1,-5 18-8,5-12 3,0-1-4,0 2 10,0 1 0,-1-1 1,0 1-1,-1-1 0,-3 14 1,3-16-4,1 19-12,1-21 12,0-3-4,0-1-10,0 75-170,2-72 174,1 0 0,0 0 0,0 0 0,0 0 0,0 0 0,1 0 0,-1-1 0,1 0 0,8 6 0,2 3 20,-6-7-14,-1-1-1,1 1 0,0-1 1,0 0-1,1-1 0,-1 0 1,1 0-1,0-1 0,0 0 1,0-1-1,14 1 0,28 9 1,129-11 68,-81 17-43,14 5 10,51-11-3,-108 0-4,-13 0-3,27-6 26,13 0 53,-59-2-20,0-2 0,-1 0 0,1-2 0,30-3 0,-11-18 28,-14 13-99,-1-1-1,0 0 1,-1-3 0,0 0-1,-1-1 1,29-22 0,24-12 17,-47 27-16,-1 0 1,-1-2 0,33-33 0,-39 35 4,-4 5 7,0 1 1,27-15 0,8-5-2,-43 27-15,-1-1 3,1 1 1,1 0-1,14-6 0,56-8 96,-69 21-94,-13 1-2,0 0 0,5 0-5,50-11 252,-35 10-249,-1-1 1,0-1 0,0 0 0,0-2 0,21-7-1,29-1 1,5-11-14,-28 9 1,50-22-1,1-2 145,-2 12-41,65-17-24,-126 36-71,0 1 0,0 2 0,0 1 1,1 2-1,64 4 0,-27-1-1,-50-3 2,0-2 0,-1 0 0,1-2 0,-1 0 0,0-2 0,0 0 0,25-14 0,-32 15-2,-5 3-2,-1-1 1,1 1 0,-1-2 0,0 0-1,15-11 1,17-14 1,8-8 1,16-30 21,-53 57-22,-1-1 1,0-1-1,-1 0 1,17-30-1,-25 39 22,-1-1-1,0 0 0,0 1 1,0-1-1,-1 0 1,0 1-1,0-1 0,0 0 1,-2-7-1,0-13 76,3-13 21,1 24-81,-2 0 0,0 0 1,0 0-1,-4-16 0,3 27-16,-1 1 0,1-1-1,-1 0 1,0 1 0,-1-1-1,1 1 1,0 0 0,-1 0-1,0 0 1,1 0 0,-1 0-1,-1 0 1,-3-2 0,-56-34 504,22 15-377,20 7-88,18 14-48,0 0 1,-1 0 0,1 0-1,0 1 1,-1 0 0,0 0-1,1 0 1,-1 0-1,0 0 1,-8-2 0,-34-3 59,0 2 1,-1 2 0,-84 6-1,30-1-45,70-3-16,-34 0 19,61 1-29,0 1 1,1-1 0,-1 1 0,0 0 0,1 0-1,-1 0 1,0 0 0,1 1 0,0 0-1,-1-1 1,1 1 0,0 0 0,-5 5 0,-3 2 8,-1 0 1,0-1-1,0 0 1,-21 10 0,-24 15 25,44-26-12,-1 1 0,0-2 0,0 0 0,0-1 0,-26 6 0,32-10-17,0 1-1,0 0 1,1 0 0,-1 1-1,1 0 1,-14 7 0,9-4 12,0-1 0,-1 0 0,1-1 0,-1 0 0,0-1 0,-27 3 0,-84-1 223,118-5-233,-130 17 108,125-17-102,0 2-1,0-1 1,-19 7-1,19-5-7,0-1 1,0 0-1,-20 2 0,13-3 8,0 1 1,1 1-1,-32 9 0,-12 2 24,46-10-34,0 1 0,1 1 0,0 0 0,0 1 0,1 1 0,0 0 0,-19 15 0,-7 4 3,-37 17 23,44-27-10,0 1 0,-28 24 0,-20 8 37,40-28-49,34-19-6,0 0-1,0 0 1,0-1 0,0 0-1,0 0 1,-11 2 0,11-3 3,1 1 0,-1-1 1,0 1-1,1 0 0,-1 0 0,-7 5 1,9-5-1,-1-1 0,0 0 0,1 0 1,-1-1-1,0 1 0,0-1 0,0 0 1,0 0-1,1-1 0,-6-1 0,-10 1 15,-493 1 777,505 2-776,-1 0 0,1 0 0,0 1 0,0 0 0,0 0 1,1 1-1,-12 6 0,16-7-57,0 0 1,-1-1-1,0 1 1,0-1-1,1 0 1,-1 0-1,0 0 1,-1-1-1,1 1 1,0-1-1,0 0 1,-1-1-1,1 1 1,0-1-1,-6 1 1,-11 0-945,-32 9-3387,-8 1-4460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23T12:37:54.881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1 492 5945,'0'-4'19339,"8"-12"-18954,4 10-271,1 1 0,0 0 0,20-4 0,22-8 183,74-40 413,-56 23-364,125-39 1,9 27 13,-137 34-159,-1-4 0,131-48 1,-146 40-194,1 2 0,1 3 1,1 2-1,93-14 0,-58 22 41,-1 3 0,110 10 0,-95 11 43,-30-2 24,16-3-17,0 5 0,-1 3 0,-1 4 0,148 59 0,-237-81-99,219 104 214,-89-40-172,-78-41-5,-2 3 1,56 38 0,6 11 38,46 39 35,-6-5-45,49 66-3,-175-152-38,1-1 1,1-1-1,47 26 0,100 40 71,-105-55-86,88 54-1,-133-71-6,1-2 1,0-1-1,40 12 0,-49-17-13,6-2 27,-21-4-14,0-1-1,-1 1 1,1-1 0,0 1 0,0 0 0,-1 0 0,1 0 0,0 0 0,-1 0 0,1 1 0,-1-1-1,0 1 1,3 2 0,-1-2 14,0 1 0,0-1 0,0 0 1,0-1-1,1 1 0,-1-1 0,0 0 0,1 0 0,-1 0 0,9 0 0,-3 8 169,-10-9-187,0 0-1,0 0 1,0 0 0,0 0-1,0 0 1,1 1 0,-1-1-1,0 0 1,0 0-1,0 0 1,0 1 0,0-1-1,0 0 1,0 0-1,0 0 1,0 1 0,0-1-1,0 0 1,0 0 0,0 0-1,0 1 1,0-1-1,0 0 1,0 0 0,0 1-1,0-1 1,0 0-1,0 0 1,0 0 0,0 1-1,0-1 1,0 0-1,-1 0 1,1 0 0,0 0-1,0 1 1,0-1 0,0 0-1,0 0 1,-1 0-1,1 0 1,0 0 0,0 0-1,0 1 1,-1-1-1,1 0 1,0 0 0,0 0-1,0 0 1,-1 0 0,1 0-1,0 0 1,0 0-1,0 0 1,-1 0 0,1 0-1,0 0 1,0 0-1,0 0 1,-1 0 0,1 0-1,-48-9-3012,11-5-2440,-20-13-9477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23T12:40:14.014"/>
    </inkml:context>
    <inkml:brush xml:id="br0">
      <inkml:brushProperty name="width" value="0.1" units="cm"/>
      <inkml:brushProperty name="height" value="0.1" units="cm"/>
      <inkml:brushProperty name="color" value="#0000FF"/>
    </inkml:brush>
  </inkml:definitions>
  <inkml:trace contextRef="#ctx0" brushRef="#br0">1011 242 4001,'0'0'6689,"-9"-15"-2314,-11 6-2608,18 9-1673,-1-1 0,1 0 1,-1 0-1,0 0 0,1 0 1,0-1-1,-1 1 1,1-1-1,0 1 0,0-1 1,0 0-1,-3-3 1,2 3 12,0 0 0,0 0 1,0 0-1,-1 0 0,1 0 1,-1 1-1,1 0 0,-1-1 1,1 1-1,-1 1 0,-5-2 1,-48-4 533,39 5-554,-41 5 256,55-3-328,0 1-1,1-1 1,-1 1-1,1-1 1,-1 1-1,1 0 1,0 1-1,-1-1 1,1 0 0,0 1-1,1 0 1,-1-1-1,-3 5 1,-4 4 75,-1-1 1,0 0 0,-1-1-1,0 0 1,-25 13 0,20-12 34,1 1 0,-27 21 0,15-8 90,-42 28 1,53-40 49,-55 56 203,45-39-292,21-22-129,1 0-1,-1-1 0,-1 0 1,1 0-1,-1 0 0,0-1 1,-1 0-1,-13 8 0,13-9 59,1 1 1,0 0-1,0 0 0,0 1 0,1 0 0,0 0 0,0 0 0,-6 9 0,-9 9-121,-14 33 3,24-41 32,0 0 0,2 0 1,-14 28-1,5-6-10,-3 1 16,-23 61 0,43-92-32,-1 1 1,1-1-1,1 1 1,-1 0-1,1-1 1,3 17-1,-1 6-37,-2 123 54,2-141 0,0 0 0,2 0 1,-1-1-1,2 1 0,0-1 1,0 0-1,1 0 0,0-1 1,10 13-1,-4-3 5,-5-11 2,1 0-1,1-1 0,-1 0 1,2 0-1,-1-1 0,14 9 1,24 23 56,187 191 555,-182-190-518,2-2-1,66 35 1,26 19 190,-126-80-223,0-1 0,1-1 0,1-1 1,-1-1-1,2-1 0,38 9 0,145 15 244,-75-15-181,85 0 117,-147-4-109,119 37 1,-164-45-100,8 5-18,-23-6-8,0-1 1,0 0 0,0 0 0,0-1 0,0 0 0,1-1 0,-1 0 0,1-1 0,15 0 0,30 2 39,-29 1-10,50-3-1,-56-1-46,1 0-1,0 2 1,-1 0-1,27 6 0,-33-4 0,0-2-1,-1 0 0,1 0 0,25-3 1,3 0 3,-32 1-8,-1-1 0,0 0 1,0 0-1,0-1 0,0 0 1,0 0-1,-1-1 0,15-9 1,30-12 6,-18 15 8,50-9-1,18-5 76,-49 20-67,-9 1-14,-33 1-4,45-10 36,-1 2 0,102-3 0,465 13 246,-493-6-262,-41-4-9,-65 8-9,44-7 1,-43 5-4,46-3 0,-50 6-4,-1-1 0,37-10 1,11 0 6,-44 7-2,-1-1 1,0 0-1,0-2 1,0 0-1,32-19 1,-33 17 1,21-6-14,17-8 15,8-14-10,19-12-11,-5-8 3,-64 44 6,1 1 0,29-16 1,-29 18 4,1-1 0,25-21 0,-17 9-3,1 1-1,52-31 1,-66 46 4,-12 7-1,0-1 0,0 0 0,0 0 0,0 0 0,0 0 0,0 0 0,0-1 0,-1 1 0,1-1 0,-1 0 0,0 0 0,0 0 0,2-4 0,6-6-1,-1-1 0,0 1 1,-1-2-1,-1 1 0,0-1 0,-2-1 0,1 1 0,4-25 0,3-13 22,-10 41-2,1 0-1,-2 0 1,0 0 0,2-21-1,-4 10 5,1 15 7,-1-1-1,0 1 0,0-1 1,-1 1-1,0-1 1,-1 1-1,1 0 1,-2 0-1,-4-13 1,0 6-1,3 7-18,1 1 0,-1-1 0,0 1 0,-1 0 1,0 0-1,0 0 0,0 0 0,-1 1 0,0 0 0,-13-10 1,-11-8 43,26 19-15,0 1 0,-1 0 0,1 0-1,-1 1 1,0-1 0,0 1 0,0 0-1,0 0 1,0 1 0,-1 0 0,1 0-1,-1 0 1,0 0 0,-8 0 0,-14-1 88,-1-1 1,1-1-1,-1-2 1,-41-15-1,45 14-76,-71-24 50,39 11 32,-58-11 0,51 14-54,1-2-1,-72-33 0,-31-12 115,1-3-64,68 28-13,65 29-83,0-3 0,1 0-1,-48-32 1,57 32 12,1 0 0,-2 2-1,0 0 1,0 1 0,-26-7 0,-34-9 98,60 21-94,1 0-1,1-1 1,-28-14 0,-40-12 106,-1 13-118,0 3 0,-118-6 0,-185 13-23,369 8-7,1-1-1,0 0 0,1-2 1,-1 0-1,-38-16 1,-40-10 11,-4 3-20,57 14 0,0 2 0,-80-10 0,94 20 0,-18-2 0,0-1 0,-69-17 0,92 12 0,23 7 0,-1 1 0,1-1 0,-1 1 0,0 1 0,0-1 0,0 1 0,-9 0 0,-25 1 0,-41-1 0,1 4 0,-102 16 0,67-3 0,98-12 0,0-1 0,1-1 0,-32 0 0,44-2 0,1 1 0,-1-1 0,1 1 0,0-1 0,-1 1 0,1 1 0,0-1 0,0 1 0,0-1 0,0 1 0,0 0 0,-4 3 0,-28 10 0,24-12 0,0-1 0,0 2 0,1-1 0,-1 2 0,1-1 0,0 2 0,0-1 0,0 2 0,-10 7 0,19-5 0,-2-1 0,2-7 0,1 0 0,0 1-1,-1-1 1,1 0 0,0 1 0,0-1 0,0 1 0,0-1-1,0 1 1,1 0 0,-1-1 0,0 1 0,1 0 0,-1 2-1,1-3-97,0-4-565,8-56-4761,3 3-1327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23T12:40:16.183"/>
    </inkml:context>
    <inkml:brush xml:id="br0">
      <inkml:brushProperty name="width" value="0.1" units="cm"/>
      <inkml:brushProperty name="height" value="0.1" units="cm"/>
      <inkml:brushProperty name="color" value="#0000FF"/>
    </inkml:brush>
  </inkml:definitions>
  <inkml:trace contextRef="#ctx0" brushRef="#br0">27 1088 4737,'-24'-5'20910,"22"2"-20178,3-5-696,2-1 0,-1 0 0,2 1 0,-1 0 0,1-1 0,0 1-1,0 1 1,1-1 0,0 1 0,1 0 0,9-10 0,10-17 62,119-190 384,-38 60-262,28-40 8,-104 163-207,1 2 0,65-62 0,-82 91-22,0 0 1,0 1 0,1 0 0,0 2 0,1-1 0,0 2 0,0 0-1,1 1 1,-1 1 0,31-4 0,46-15 26,-43 8-17,0 1 1,1 3-1,1 2 1,0 3-1,54-1 1,-96 6 25,0 1 1,0 0-1,0 1 0,0 0 1,0 1-1,0 0 1,0 0-1,-1 1 0,1 0 1,-1 1-1,0 0 1,0 1-1,0 0 0,0 0 1,-1 0-1,14 13 0,-13-9-10,2-1 0,-1 0 0,1 0 0,0-1-1,0 0 1,1-1 0,0-1 0,0 0 0,21 6-1,1 2-15,-23-4 116,-12-9-109,1 0-1,0 1 0,0-1 1,-1 0-1,1 1 0,0-1 1,0 0-1,-1 1 1,1-1-1,0 0 0,-1 0 1,1 1-1,-1-1 0,1 0 1,0 0-1,-1 1 0,1-1 1,-1 0-1,1 0 1,0 0-1,-1 0 0,1 0 1,-1 0-1,1 0 0,-1 0 1,1 0-1,0 0 0,-1 0 1,1 0-1,-1 0 1,0 0-1,-71 1-4324,44-1-97,-29 0-11319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23T12:41:14.677"/>
    </inkml:context>
    <inkml:brush xml:id="br0">
      <inkml:brushProperty name="width" value="0.1" units="cm"/>
      <inkml:brushProperty name="height" value="0.1" units="cm"/>
      <inkml:brushProperty name="color" value="#F6630D"/>
    </inkml:brush>
  </inkml:definitions>
  <inkml:trace contextRef="#ctx0" brushRef="#br0">2165 200 1488,'0'0'6432,"-9"-1"-5922,-6 1-429,6 0 347,-1-1-1,1 1 1,-1-1 0,1-1-1,0 1 1,0-1-1,-15-5 1,14 4 22,1 0 1,-1 1-1,0 0 0,0 1 1,0-1-1,-1 2 0,1-1 1,0 1-1,-20 2 0,1-2 25,-75-1 618,21 0-122,-161 13-1,198-8-768,-1-2 0,-63-5 0,13 1-38,52 4-65,0 1 0,0 1 0,-58 14 0,-137 39 144,38-7 203,192-48-406,-1 1-1,1 0 0,0 0 1,0 1-1,0 0 0,1 1 1,0 0-1,0 0 0,0 0 1,1 1-1,-12 10 0,2 2-8,1 1 0,1 0 0,-16 26 0,-10 22-36,-35 80 0,20-36 23,16-30 102,30-58-75,1 0-1,2 1 0,0 0 0,2 0 1,2 0-1,0 1 0,1 28 0,-1-11 72,-4 162 192,8-201-309,1 1 1,0-1-1,0 0 1,0 1-1,1-1 1,-1 0-1,1 0 1,0 0-1,0 0 1,1 0-1,-1 0 1,1-1-1,-1 1 1,1 0-1,0-1 1,6 4-1,60 35 31,-56-34-8,5 2 49,1 0 1,0-1 0,1-1-1,0-1 1,1 0 0,-1-1-1,41 5 1,0-4 302,92-3 0,-135-3-335,107 1 271,158-18 1,-145 8-204,-94 8-74,-1-2-1,58-10 0,22-7 86,143-8 1,-225 25-96,-1-2 1,1-1 0,-1-2-1,64-20 1,-78 20-23,-1-2 0,0-1-1,-1 0 1,-1-1 0,0-1 0,-1-1-1,-1-1 1,0 0 0,-2-2-1,0 1 1,-1-2 0,28-36 0,-7-5-4,29-64 1,-57 101 4,-2-1 0,-1 1 1,-2-2-1,0 1 1,-2-1-1,1-37 1,-3-24 72,0 32-34,-2 0 1,-3 0-1,-21-98 1,15 118-35,-14-51 62,-72-162 0,93 243-45,0 1 0,0 0-1,-1 0 1,1 0 0,-1 0-1,1 0 1,-1 0 0,0 1 0,0-1-1,0 1 1,0-1 0,0 1-1,0 0 1,0 0 0,0 0-1,0 0 1,-1 1 0,1-1-1,-1 1 1,1-1 0,-6 1 0,-91 1 343,62 0-261,30-1-86,-19 0 121,-1 0 0,-29 5 1,47-3-110,1 0 1,-1 0 0,1 1-1,-1 0 1,1 0-1,0 1 1,1 0-1,-1 0 1,-8 6 0,6-3-6,3-3-29,0 0 0,0 1 0,0 0-1,1 0 1,0 1 0,0-1 0,0 1 0,1 0-1,0 1 1,1-1 0,0 1 0,0 0 0,1 0-1,0 1 1,0-1 0,1 1 0,-3 9 0,-3 55-1632,5-17-2852,2 13-6621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23T12:41:17.576"/>
    </inkml:context>
    <inkml:brush xml:id="br0">
      <inkml:brushProperty name="width" value="0.1" units="cm"/>
      <inkml:brushProperty name="height" value="0.1" units="cm"/>
      <inkml:brushProperty name="color" value="#F6630D"/>
    </inkml:brush>
  </inkml:definitions>
  <inkml:trace contextRef="#ctx0" brushRef="#br0">0 168 1464,'0'0'6156,"6"0"-5652,328 14 5704,-122-11-4278,-123-4-1242,-55-1-441,-1-2 0,1 0 0,-1-2-1,-1-1 1,43-15 0,67-12 159,219-5 444,-121 18-117,-49 0 119,231-1-1,-207 20-487,337 9 598,-467 2-770,0 4-1,120 29 1,30 7 65,-89-28 211,232 11 0,-266-23-309,1 4-1,211 50 1,-110-18 270,-79-17-236,88 14 52,-38-25-2,366-7 0,-342-12-127,533-8 224,1488 10 1036,-2183-2-1370,-1-2-1,62-12 0,-55 8 3,64-4-1,-46 10-5,-31 1 2,0 0 0,0-3-1,62-11 1,-101 15-19,1 0 0,-1 0 1,1-1-1,-1 1 0,0 0 0,1-1 0,-1 1 0,1-1 1,-1 0-1,0 1 0,0-1 0,1 0 0,-1 1 0,0-1 0,0 0 1,0 0-1,0 0 0,0 0 0,0 0 0,0 0 0,-1 0 1,1 0-1,0-1 0,-1 1 0,1 0 0,-1 0 0,1 0 0,-1-1 1,0 1-1,0 0 0,1 0 0,-1-1 0,0 1 0,0 0 1,-1 0-1,1-1 0,0 1 0,0 0 0,-1 0 0,1 0 0,-2-2 1,-2-6-1028,-1 1 0,0 0 0,0 0 1,-14-13-1,8 7-2236,-21-28-10729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latin typeface="Arial" charset="0"/>
                <a:ea typeface="ヒラギノ角ゴ ProN W3" charset="-128"/>
                <a:cs typeface="+mn-cs"/>
                <a:sym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51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>
                <a:latin typeface="Arial" charset="0"/>
                <a:ea typeface="ヒラギノ角ゴ ProN W3" charset="-128"/>
                <a:cs typeface="+mn-cs"/>
                <a:sym typeface="Arial" charset="0"/>
              </a:defRPr>
            </a:lvl1pPr>
          </a:lstStyle>
          <a:p>
            <a:pPr>
              <a:defRPr/>
            </a:pPr>
            <a:fld id="{F1BF771C-71EA-4CE4-8898-456719E40CEA}" type="datetime1">
              <a:rPr lang="en-US"/>
              <a:pPr>
                <a:defRPr/>
              </a:pPr>
              <a:t>10/23/2025</a:t>
            </a:fld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39700" y="768350"/>
            <a:ext cx="6819900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51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0925"/>
            <a:ext cx="5680075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751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eaLnBrk="0" hangingPunct="0">
              <a:defRPr>
                <a:latin typeface="Arial" charset="0"/>
                <a:ea typeface="ヒラギノ角ゴ ProN W3" charset="-128"/>
                <a:cs typeface="+mn-cs"/>
                <a:sym typeface="Arial" charset="0"/>
              </a:defRPr>
            </a:lvl1pPr>
          </a:lstStyle>
          <a:p>
            <a:pPr>
              <a:defRPr/>
            </a:pPr>
            <a:r>
              <a:rPr lang="en-US"/>
              <a:t>Winfried Barth, Status-Report ACID, WR, 8.11.2010</a:t>
            </a:r>
          </a:p>
        </p:txBody>
      </p:sp>
      <p:sp>
        <p:nvSpPr>
          <p:cNvPr id="1751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fld id="{6863819C-7985-47ED-8025-31851916490C}" type="slidenum">
              <a:rPr lang="en-US" altLang="de-DE"/>
              <a:pPr/>
              <a:t>‹Nr.›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1691860812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39700" y="768350"/>
            <a:ext cx="6819900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Winfried Barth, Status-Report ACID, WR, 8.11.2010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63819C-7985-47ED-8025-31851916490C}" type="slidenum">
              <a:rPr lang="en-US" altLang="de-DE" smtClean="0"/>
              <a:pPr/>
              <a:t>1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35734974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"/>
          <p:cNvGrpSpPr>
            <a:grpSpLocks/>
          </p:cNvGrpSpPr>
          <p:nvPr userDrawn="1"/>
        </p:nvGrpSpPr>
        <p:grpSpPr bwMode="auto">
          <a:xfrm>
            <a:off x="8128001" y="6738938"/>
            <a:ext cx="4059767" cy="119062"/>
            <a:chOff x="0" y="0"/>
            <a:chExt cx="1918" cy="75"/>
          </a:xfrm>
        </p:grpSpPr>
        <p:sp>
          <p:nvSpPr>
            <p:cNvPr id="5" name="Rectangle 8"/>
            <p:cNvSpPr>
              <a:spLocks/>
            </p:cNvSpPr>
            <p:nvPr/>
          </p:nvSpPr>
          <p:spPr bwMode="auto">
            <a:xfrm>
              <a:off x="0" y="0"/>
              <a:ext cx="1918" cy="75"/>
            </a:xfrm>
            <a:prstGeom prst="rect">
              <a:avLst/>
            </a:prstGeom>
            <a:solidFill>
              <a:srgbClr val="767878"/>
            </a:solidFill>
            <a:ln>
              <a:noFill/>
            </a:ln>
          </p:spPr>
          <p:txBody>
            <a:bodyPr lIns="0" tIns="0" rIns="0" bIns="0"/>
            <a:lstStyle>
              <a:lvl1pPr eaLnBrk="0" hangingPunct="0"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1pPr>
              <a:lvl2pPr marL="742950" indent="-285750" eaLnBrk="0" hangingPunct="0"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2pPr>
              <a:lvl3pPr marL="1143000" indent="-228600" eaLnBrk="0" hangingPunct="0"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3pPr>
              <a:lvl4pPr marL="1600200" indent="-228600" eaLnBrk="0" hangingPunct="0"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4pPr>
              <a:lvl5pPr marL="2057400" indent="-228600" eaLnBrk="0" hangingPunct="0"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de-DE" altLang="de-DE" sz="1200"/>
            </a:p>
          </p:txBody>
        </p:sp>
      </p:grpSp>
      <p:grpSp>
        <p:nvGrpSpPr>
          <p:cNvPr id="6" name="Group 15"/>
          <p:cNvGrpSpPr>
            <a:grpSpLocks/>
          </p:cNvGrpSpPr>
          <p:nvPr userDrawn="1"/>
        </p:nvGrpSpPr>
        <p:grpSpPr bwMode="auto">
          <a:xfrm>
            <a:off x="8128001" y="1"/>
            <a:ext cx="4059767" cy="119063"/>
            <a:chOff x="0" y="0"/>
            <a:chExt cx="1918" cy="75"/>
          </a:xfrm>
        </p:grpSpPr>
        <p:sp>
          <p:nvSpPr>
            <p:cNvPr id="7" name="Rectangle 16"/>
            <p:cNvSpPr>
              <a:spLocks/>
            </p:cNvSpPr>
            <p:nvPr/>
          </p:nvSpPr>
          <p:spPr bwMode="auto">
            <a:xfrm>
              <a:off x="0" y="0"/>
              <a:ext cx="1918" cy="75"/>
            </a:xfrm>
            <a:prstGeom prst="rect">
              <a:avLst/>
            </a:prstGeom>
            <a:solidFill>
              <a:srgbClr val="002E53"/>
            </a:solidFill>
            <a:ln>
              <a:noFill/>
            </a:ln>
          </p:spPr>
          <p:txBody>
            <a:bodyPr lIns="0" tIns="0" rIns="0" bIns="0"/>
            <a:lstStyle>
              <a:lvl1pPr eaLnBrk="0" hangingPunct="0"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1pPr>
              <a:lvl2pPr marL="742950" indent="-285750" eaLnBrk="0" hangingPunct="0"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2pPr>
              <a:lvl3pPr marL="1143000" indent="-228600" eaLnBrk="0" hangingPunct="0"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3pPr>
              <a:lvl4pPr marL="1600200" indent="-228600" eaLnBrk="0" hangingPunct="0"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4pPr>
              <a:lvl5pPr marL="2057400" indent="-228600" eaLnBrk="0" hangingPunct="0"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de-DE" altLang="de-DE" sz="1200"/>
            </a:p>
          </p:txBody>
        </p:sp>
      </p:grpSp>
      <p:grpSp>
        <p:nvGrpSpPr>
          <p:cNvPr id="8" name="Group 4"/>
          <p:cNvGrpSpPr>
            <a:grpSpLocks/>
          </p:cNvGrpSpPr>
          <p:nvPr userDrawn="1"/>
        </p:nvGrpSpPr>
        <p:grpSpPr bwMode="auto">
          <a:xfrm>
            <a:off x="0" y="6738938"/>
            <a:ext cx="4059767" cy="119062"/>
            <a:chOff x="0" y="0"/>
            <a:chExt cx="1918" cy="75"/>
          </a:xfrm>
        </p:grpSpPr>
        <p:sp>
          <p:nvSpPr>
            <p:cNvPr id="9" name="Rectangle 5"/>
            <p:cNvSpPr>
              <a:spLocks/>
            </p:cNvSpPr>
            <p:nvPr/>
          </p:nvSpPr>
          <p:spPr bwMode="auto">
            <a:xfrm>
              <a:off x="0" y="0"/>
              <a:ext cx="1918" cy="75"/>
            </a:xfrm>
            <a:prstGeom prst="rect">
              <a:avLst/>
            </a:prstGeom>
            <a:solidFill>
              <a:srgbClr val="004379"/>
            </a:solidFill>
            <a:ln>
              <a:noFill/>
            </a:ln>
          </p:spPr>
          <p:txBody>
            <a:bodyPr lIns="0" tIns="0" rIns="0" bIns="0"/>
            <a:lstStyle>
              <a:lvl1pPr eaLnBrk="0" hangingPunct="0"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1pPr>
              <a:lvl2pPr marL="742950" indent="-285750" eaLnBrk="0" hangingPunct="0"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2pPr>
              <a:lvl3pPr marL="1143000" indent="-228600" eaLnBrk="0" hangingPunct="0"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3pPr>
              <a:lvl4pPr marL="1600200" indent="-228600" eaLnBrk="0" hangingPunct="0"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4pPr>
              <a:lvl5pPr marL="2057400" indent="-228600" eaLnBrk="0" hangingPunct="0"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de-DE" altLang="de-DE" sz="1200"/>
            </a:p>
          </p:txBody>
        </p:sp>
      </p:grpSp>
      <p:grpSp>
        <p:nvGrpSpPr>
          <p:cNvPr id="10" name="Group 6"/>
          <p:cNvGrpSpPr>
            <a:grpSpLocks/>
          </p:cNvGrpSpPr>
          <p:nvPr userDrawn="1"/>
        </p:nvGrpSpPr>
        <p:grpSpPr bwMode="auto">
          <a:xfrm>
            <a:off x="-2117" y="6618288"/>
            <a:ext cx="8125884" cy="120650"/>
            <a:chOff x="0" y="0"/>
            <a:chExt cx="3839" cy="76"/>
          </a:xfrm>
        </p:grpSpPr>
        <p:sp>
          <p:nvSpPr>
            <p:cNvPr id="11" name="Rectangle 7"/>
            <p:cNvSpPr>
              <a:spLocks/>
            </p:cNvSpPr>
            <p:nvPr/>
          </p:nvSpPr>
          <p:spPr bwMode="auto">
            <a:xfrm>
              <a:off x="0" y="0"/>
              <a:ext cx="3839" cy="76"/>
            </a:xfrm>
            <a:prstGeom prst="rect">
              <a:avLst/>
            </a:prstGeom>
            <a:solidFill>
              <a:srgbClr val="DC6C22"/>
            </a:solidFill>
            <a:ln>
              <a:noFill/>
            </a:ln>
          </p:spPr>
          <p:txBody>
            <a:bodyPr lIns="0" tIns="0" rIns="0" bIns="0"/>
            <a:lstStyle>
              <a:lvl1pPr eaLnBrk="0" hangingPunct="0"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1pPr>
              <a:lvl2pPr marL="742950" indent="-285750" eaLnBrk="0" hangingPunct="0"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2pPr>
              <a:lvl3pPr marL="1143000" indent="-228600" eaLnBrk="0" hangingPunct="0"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3pPr>
              <a:lvl4pPr marL="1600200" indent="-228600" eaLnBrk="0" hangingPunct="0"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4pPr>
              <a:lvl5pPr marL="2057400" indent="-228600" eaLnBrk="0" hangingPunct="0"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de-DE" altLang="de-DE" sz="1200"/>
            </a:p>
          </p:txBody>
        </p:sp>
      </p:grpSp>
      <p:grpSp>
        <p:nvGrpSpPr>
          <p:cNvPr id="12" name="Group 8"/>
          <p:cNvGrpSpPr>
            <a:grpSpLocks/>
          </p:cNvGrpSpPr>
          <p:nvPr userDrawn="1"/>
        </p:nvGrpSpPr>
        <p:grpSpPr bwMode="auto">
          <a:xfrm>
            <a:off x="8132234" y="6738938"/>
            <a:ext cx="4059767" cy="119062"/>
            <a:chOff x="0" y="0"/>
            <a:chExt cx="1918" cy="75"/>
          </a:xfrm>
        </p:grpSpPr>
        <p:sp>
          <p:nvSpPr>
            <p:cNvPr id="13" name="Rectangle 9"/>
            <p:cNvSpPr>
              <a:spLocks/>
            </p:cNvSpPr>
            <p:nvPr/>
          </p:nvSpPr>
          <p:spPr bwMode="auto">
            <a:xfrm>
              <a:off x="0" y="0"/>
              <a:ext cx="1918" cy="75"/>
            </a:xfrm>
            <a:prstGeom prst="rect">
              <a:avLst/>
            </a:prstGeom>
            <a:solidFill>
              <a:srgbClr val="767878"/>
            </a:solidFill>
            <a:ln>
              <a:noFill/>
            </a:ln>
          </p:spPr>
          <p:txBody>
            <a:bodyPr lIns="0" tIns="0" rIns="0" bIns="0"/>
            <a:lstStyle>
              <a:lvl1pPr eaLnBrk="0" hangingPunct="0"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1pPr>
              <a:lvl2pPr marL="742950" indent="-285750" eaLnBrk="0" hangingPunct="0"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2pPr>
              <a:lvl3pPr marL="1143000" indent="-228600" eaLnBrk="0" hangingPunct="0"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3pPr>
              <a:lvl4pPr marL="1600200" indent="-228600" eaLnBrk="0" hangingPunct="0"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4pPr>
              <a:lvl5pPr marL="2057400" indent="-228600" eaLnBrk="0" hangingPunct="0"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de-DE" altLang="de-DE" sz="1200"/>
            </a:p>
          </p:txBody>
        </p:sp>
      </p:grpSp>
      <p:grpSp>
        <p:nvGrpSpPr>
          <p:cNvPr id="14" name="Group 10"/>
          <p:cNvGrpSpPr>
            <a:grpSpLocks/>
          </p:cNvGrpSpPr>
          <p:nvPr userDrawn="1"/>
        </p:nvGrpSpPr>
        <p:grpSpPr bwMode="auto">
          <a:xfrm>
            <a:off x="0" y="0"/>
            <a:ext cx="12192000" cy="990600"/>
            <a:chOff x="0" y="0"/>
            <a:chExt cx="5760" cy="624"/>
          </a:xfrm>
        </p:grpSpPr>
        <p:sp>
          <p:nvSpPr>
            <p:cNvPr id="15" name="Rectangle 11"/>
            <p:cNvSpPr>
              <a:spLocks/>
            </p:cNvSpPr>
            <p:nvPr/>
          </p:nvSpPr>
          <p:spPr bwMode="auto">
            <a:xfrm>
              <a:off x="0" y="0"/>
              <a:ext cx="5760" cy="624"/>
            </a:xfrm>
            <a:prstGeom prst="rect">
              <a:avLst/>
            </a:prstGeom>
            <a:solidFill>
              <a:srgbClr val="004379"/>
            </a:solidFill>
            <a:ln>
              <a:noFill/>
            </a:ln>
          </p:spPr>
          <p:txBody>
            <a:bodyPr lIns="0" tIns="0" rIns="0" bIns="0"/>
            <a:lstStyle>
              <a:lvl1pPr eaLnBrk="0" hangingPunct="0"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1pPr>
              <a:lvl2pPr marL="742950" indent="-285750" eaLnBrk="0" hangingPunct="0"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2pPr>
              <a:lvl3pPr marL="1143000" indent="-228600" eaLnBrk="0" hangingPunct="0"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3pPr>
              <a:lvl4pPr marL="1600200" indent="-228600" eaLnBrk="0" hangingPunct="0"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4pPr>
              <a:lvl5pPr marL="2057400" indent="-228600" eaLnBrk="0" hangingPunct="0"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de-DE" altLang="de-DE" sz="1200"/>
            </a:p>
          </p:txBody>
        </p:sp>
      </p:grpSp>
      <p:grpSp>
        <p:nvGrpSpPr>
          <p:cNvPr id="16" name="Group 12"/>
          <p:cNvGrpSpPr>
            <a:grpSpLocks/>
          </p:cNvGrpSpPr>
          <p:nvPr userDrawn="1"/>
        </p:nvGrpSpPr>
        <p:grpSpPr bwMode="auto">
          <a:xfrm>
            <a:off x="4066117" y="871538"/>
            <a:ext cx="8125883" cy="119062"/>
            <a:chOff x="0" y="0"/>
            <a:chExt cx="3839" cy="75"/>
          </a:xfrm>
        </p:grpSpPr>
        <p:sp>
          <p:nvSpPr>
            <p:cNvPr id="17" name="Rectangle 13"/>
            <p:cNvSpPr>
              <a:spLocks/>
            </p:cNvSpPr>
            <p:nvPr/>
          </p:nvSpPr>
          <p:spPr bwMode="auto">
            <a:xfrm>
              <a:off x="0" y="0"/>
              <a:ext cx="3839" cy="75"/>
            </a:xfrm>
            <a:prstGeom prst="rect">
              <a:avLst/>
            </a:prstGeom>
            <a:solidFill>
              <a:srgbClr val="DC6C22"/>
            </a:solidFill>
            <a:ln>
              <a:noFill/>
            </a:ln>
          </p:spPr>
          <p:txBody>
            <a:bodyPr lIns="0" tIns="0" rIns="0" bIns="0"/>
            <a:lstStyle>
              <a:lvl1pPr eaLnBrk="0" hangingPunct="0"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1pPr>
              <a:lvl2pPr marL="742950" indent="-285750" eaLnBrk="0" hangingPunct="0"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2pPr>
              <a:lvl3pPr marL="1143000" indent="-228600" eaLnBrk="0" hangingPunct="0"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3pPr>
              <a:lvl4pPr marL="1600200" indent="-228600" eaLnBrk="0" hangingPunct="0"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4pPr>
              <a:lvl5pPr marL="2057400" indent="-228600" eaLnBrk="0" hangingPunct="0"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de-DE" altLang="de-DE" sz="1200"/>
            </a:p>
          </p:txBody>
        </p:sp>
      </p:grpSp>
      <p:grpSp>
        <p:nvGrpSpPr>
          <p:cNvPr id="18" name="Group 14"/>
          <p:cNvGrpSpPr>
            <a:grpSpLocks/>
          </p:cNvGrpSpPr>
          <p:nvPr userDrawn="1"/>
        </p:nvGrpSpPr>
        <p:grpSpPr bwMode="auto">
          <a:xfrm>
            <a:off x="1" y="1"/>
            <a:ext cx="8125884" cy="119063"/>
            <a:chOff x="0" y="0"/>
            <a:chExt cx="3839" cy="75"/>
          </a:xfrm>
        </p:grpSpPr>
        <p:sp>
          <p:nvSpPr>
            <p:cNvPr id="19" name="Rectangle 15"/>
            <p:cNvSpPr>
              <a:spLocks/>
            </p:cNvSpPr>
            <p:nvPr/>
          </p:nvSpPr>
          <p:spPr bwMode="auto">
            <a:xfrm>
              <a:off x="0" y="0"/>
              <a:ext cx="3839" cy="75"/>
            </a:xfrm>
            <a:prstGeom prst="rect">
              <a:avLst/>
            </a:prstGeom>
            <a:solidFill>
              <a:srgbClr val="A4A7A6"/>
            </a:solidFill>
            <a:ln>
              <a:noFill/>
            </a:ln>
          </p:spPr>
          <p:txBody>
            <a:bodyPr lIns="0" tIns="0" rIns="0" bIns="0"/>
            <a:lstStyle>
              <a:lvl1pPr eaLnBrk="0" hangingPunct="0"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1pPr>
              <a:lvl2pPr marL="742950" indent="-285750" eaLnBrk="0" hangingPunct="0"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2pPr>
              <a:lvl3pPr marL="1143000" indent="-228600" eaLnBrk="0" hangingPunct="0"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3pPr>
              <a:lvl4pPr marL="1600200" indent="-228600" eaLnBrk="0" hangingPunct="0"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4pPr>
              <a:lvl5pPr marL="2057400" indent="-228600" eaLnBrk="0" hangingPunct="0"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de-DE" altLang="de-DE" sz="1200"/>
            </a:p>
          </p:txBody>
        </p:sp>
      </p:grpSp>
      <p:grpSp>
        <p:nvGrpSpPr>
          <p:cNvPr id="20" name="Group 16"/>
          <p:cNvGrpSpPr>
            <a:grpSpLocks/>
          </p:cNvGrpSpPr>
          <p:nvPr userDrawn="1"/>
        </p:nvGrpSpPr>
        <p:grpSpPr bwMode="auto">
          <a:xfrm>
            <a:off x="8132234" y="1"/>
            <a:ext cx="4059767" cy="119063"/>
            <a:chOff x="0" y="0"/>
            <a:chExt cx="1918" cy="75"/>
          </a:xfrm>
        </p:grpSpPr>
        <p:sp>
          <p:nvSpPr>
            <p:cNvPr id="21" name="Rectangle 17"/>
            <p:cNvSpPr>
              <a:spLocks/>
            </p:cNvSpPr>
            <p:nvPr/>
          </p:nvSpPr>
          <p:spPr bwMode="auto">
            <a:xfrm>
              <a:off x="0" y="0"/>
              <a:ext cx="1918" cy="75"/>
            </a:xfrm>
            <a:prstGeom prst="rect">
              <a:avLst/>
            </a:prstGeom>
            <a:solidFill>
              <a:srgbClr val="002E53"/>
            </a:solidFill>
            <a:ln>
              <a:noFill/>
            </a:ln>
          </p:spPr>
          <p:txBody>
            <a:bodyPr lIns="0" tIns="0" rIns="0" bIns="0"/>
            <a:lstStyle>
              <a:lvl1pPr eaLnBrk="0" hangingPunct="0"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1pPr>
              <a:lvl2pPr marL="742950" indent="-285750" eaLnBrk="0" hangingPunct="0"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2pPr>
              <a:lvl3pPr marL="1143000" indent="-228600" eaLnBrk="0" hangingPunct="0"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3pPr>
              <a:lvl4pPr marL="1600200" indent="-228600" eaLnBrk="0" hangingPunct="0"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4pPr>
              <a:lvl5pPr marL="2057400" indent="-228600" eaLnBrk="0" hangingPunct="0"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de-DE" altLang="de-DE" sz="1200"/>
            </a:p>
          </p:txBody>
        </p:sp>
      </p:grpSp>
      <p:pic>
        <p:nvPicPr>
          <p:cNvPr id="22" name="Bild 20" descr="Logo_Institut_Mainz_Weiss_e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1" y="228601"/>
            <a:ext cx="1615017" cy="6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59" name="Rectangle 2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119063" indent="0" algn="ctr">
              <a:buFont typeface="Arial" pitchFamily="34" charset="0"/>
              <a:buNone/>
              <a:defRPr smtClean="0"/>
            </a:lvl1pPr>
          </a:lstStyle>
          <a:p>
            <a:pPr lvl="0"/>
            <a:r>
              <a:rPr lang="en-US" noProof="0">
                <a:sym typeface="Arial" pitchFamily="34" charset="0"/>
              </a:rPr>
              <a:t>Formatvorlage des Untertitelmasters durch Klicken bearbeiten</a:t>
            </a:r>
          </a:p>
        </p:txBody>
      </p:sp>
      <p:sp>
        <p:nvSpPr>
          <p:cNvPr id="49160" name="Rectangle 24"/>
          <p:cNvSpPr>
            <a:spLocks noGrp="1" noChangeArrowheads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>
            <a:lvl1pPr marL="0" indent="0">
              <a:defRPr smtClean="0"/>
            </a:lvl1pPr>
          </a:lstStyle>
          <a:p>
            <a:pPr lvl="0"/>
            <a:r>
              <a:rPr lang="en-US" noProof="0">
                <a:sym typeface="Arial" pitchFamily="34" charset="0"/>
              </a:rPr>
              <a:t>Titelmasterformat durch Klicken bearbeiten</a:t>
            </a:r>
          </a:p>
        </p:txBody>
      </p:sp>
      <p:sp>
        <p:nvSpPr>
          <p:cNvPr id="23" name="Rectangle 21"/>
          <p:cNvSpPr>
            <a:spLocks noGrp="1" noChangeArrowheads="1"/>
          </p:cNvSpPr>
          <p:nvPr>
            <p:ph type="ftr" sz="quarter" idx="10"/>
          </p:nvPr>
        </p:nvSpPr>
        <p:spPr>
          <a:xfrm>
            <a:off x="4165600" y="6245225"/>
            <a:ext cx="3860800" cy="476250"/>
          </a:xfrm>
        </p:spPr>
        <p:txBody>
          <a:bodyPr/>
          <a:lstStyle>
            <a:lvl1pPr algn="ctr" eaLnBrk="0" hangingPunct="0">
              <a:defRPr sz="8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4" name="Rectangle 22">
            <a:extLst>
              <a:ext uri="{FF2B5EF4-FFF2-40B4-BE49-F238E27FC236}">
                <a16:creationId xmlns:a16="http://schemas.microsoft.com/office/drawing/2014/main" id="{C160F114-B11B-4239-B2F8-305A4F311B8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xfrm>
            <a:off x="-421217" y="6332538"/>
            <a:ext cx="1068917" cy="260350"/>
          </a:xfrm>
          <a:ln/>
        </p:spPr>
        <p:txBody>
          <a:bodyPr/>
          <a:lstStyle>
            <a:lvl1pPr>
              <a:defRPr/>
            </a:lvl1pPr>
          </a:lstStyle>
          <a:p>
            <a:fld id="{95774E71-C8FD-4C19-B5D4-511102BA430A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89280960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>
              <a:sym typeface="Arial" charset="0"/>
            </a:endParaRP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2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E859731-BD9D-4EFB-9F32-B7DD7781F41F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918134470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2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2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74DEFEB-10FE-4572-99B5-11C08F972DDB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422686961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2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2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C57596-35E2-4EB0-9683-4A56DCE9D9EE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34443960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el, Tex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68501" y="333376"/>
            <a:ext cx="7118351" cy="41751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6197600" y="1600200"/>
            <a:ext cx="5384800" cy="2185988"/>
          </a:xfr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6197600" y="3938589"/>
            <a:ext cx="5384800" cy="2187575"/>
          </a:xfr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2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FC5A466-3FCB-4244-930F-942340D50A76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97691519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el, Inhal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68501" y="333376"/>
            <a:ext cx="7118351" cy="41751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6197600" y="1600200"/>
            <a:ext cx="5384800" cy="2185988"/>
          </a:xfr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6197600" y="3938589"/>
            <a:ext cx="5384800" cy="2187575"/>
          </a:xfr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2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8850D2D-AAFA-4A36-9514-9391BA222A1B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484131493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1679509" y="6520260"/>
            <a:ext cx="3860800" cy="365125"/>
          </a:xfrm>
          <a:prstGeom prst="rect">
            <a:avLst/>
          </a:prstGeom>
        </p:spPr>
        <p:txBody>
          <a:bodyPr/>
          <a:lstStyle/>
          <a:p>
            <a:r>
              <a:rPr lang="de-DE"/>
              <a:t>CARAT Workshop Bern  2025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10416480" y="6520260"/>
            <a:ext cx="1165920" cy="365125"/>
          </a:xfrm>
          <a:prstGeom prst="rect">
            <a:avLst/>
          </a:prstGeom>
        </p:spPr>
        <p:txBody>
          <a:bodyPr/>
          <a:lstStyle/>
          <a:p>
            <a:fld id="{C5569BA5-88D4-471A-9C47-F7F059789784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627978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Rectangle 2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22">
            <a:extLst>
              <a:ext uri="{FF2B5EF4-FFF2-40B4-BE49-F238E27FC236}">
                <a16:creationId xmlns:a16="http://schemas.microsoft.com/office/drawing/2014/main" id="{5F4D82C6-3D22-45E5-992E-DBA806B1A2D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xfrm>
            <a:off x="-421217" y="6332538"/>
            <a:ext cx="1068917" cy="260350"/>
          </a:xfrm>
          <a:ln/>
        </p:spPr>
        <p:txBody>
          <a:bodyPr/>
          <a:lstStyle>
            <a:lvl1pPr>
              <a:defRPr/>
            </a:lvl1pPr>
          </a:lstStyle>
          <a:p>
            <a:fld id="{95774E71-C8FD-4C19-B5D4-511102BA430A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75498943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2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2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93B2A6-8D2C-46F0-9687-729B02AE2099}" type="slidenum">
              <a:rPr lang="de-DE" altLang="de-DE"/>
              <a:pPr/>
              <a:t>‹Nr.›</a:t>
            </a:fld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3292082456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Rectangle 2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2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9C472C-B255-4548-AFAD-2041938E587E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850565721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2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861E96-51CC-4D81-BCF5-073A6BA711A0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548748135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Rectangle 2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Rectangle 2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013F83B-B5C8-4DB6-9973-774267BD0A57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192261659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07568" y="-99392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Rectangle 2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2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B6BC824-CEDD-4CCD-8F09-FCFE4BB07A4F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499407128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Rectangle 2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3C352E5-9A96-4287-B4AD-AF276ECDFC8E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378719442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2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DD82C67-D9A0-4A43-BCBB-665A3DAF6822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622679259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7"/>
          <p:cNvGrpSpPr>
            <a:grpSpLocks/>
          </p:cNvGrpSpPr>
          <p:nvPr/>
        </p:nvGrpSpPr>
        <p:grpSpPr bwMode="auto">
          <a:xfrm>
            <a:off x="8128001" y="6738938"/>
            <a:ext cx="4059767" cy="119062"/>
            <a:chOff x="0" y="0"/>
            <a:chExt cx="1918" cy="75"/>
          </a:xfrm>
        </p:grpSpPr>
        <p:sp>
          <p:nvSpPr>
            <p:cNvPr id="1051" name="Rectangle 8"/>
            <p:cNvSpPr>
              <a:spLocks/>
            </p:cNvSpPr>
            <p:nvPr/>
          </p:nvSpPr>
          <p:spPr bwMode="auto">
            <a:xfrm>
              <a:off x="0" y="0"/>
              <a:ext cx="1918" cy="75"/>
            </a:xfrm>
            <a:prstGeom prst="rect">
              <a:avLst/>
            </a:prstGeom>
            <a:solidFill>
              <a:srgbClr val="767878"/>
            </a:solidFill>
            <a:ln>
              <a:noFill/>
            </a:ln>
          </p:spPr>
          <p:txBody>
            <a:bodyPr lIns="0" tIns="0" rIns="0" bIns="0"/>
            <a:lstStyle>
              <a:lvl1pPr eaLnBrk="0" hangingPunct="0"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1pPr>
              <a:lvl2pPr marL="742950" indent="-285750" eaLnBrk="0" hangingPunct="0"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2pPr>
              <a:lvl3pPr marL="1143000" indent="-228600" eaLnBrk="0" hangingPunct="0"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3pPr>
              <a:lvl4pPr marL="1600200" indent="-228600" eaLnBrk="0" hangingPunct="0"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4pPr>
              <a:lvl5pPr marL="2057400" indent="-228600" eaLnBrk="0" hangingPunct="0"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de-DE" altLang="de-DE" sz="1200"/>
            </a:p>
          </p:txBody>
        </p:sp>
      </p:grpSp>
      <p:grpSp>
        <p:nvGrpSpPr>
          <p:cNvPr id="1027" name="Group 15"/>
          <p:cNvGrpSpPr>
            <a:grpSpLocks/>
          </p:cNvGrpSpPr>
          <p:nvPr/>
        </p:nvGrpSpPr>
        <p:grpSpPr bwMode="auto">
          <a:xfrm>
            <a:off x="8128001" y="1"/>
            <a:ext cx="4059767" cy="119063"/>
            <a:chOff x="0" y="0"/>
            <a:chExt cx="1918" cy="75"/>
          </a:xfrm>
        </p:grpSpPr>
        <p:sp>
          <p:nvSpPr>
            <p:cNvPr id="1050" name="Rectangle 16"/>
            <p:cNvSpPr>
              <a:spLocks/>
            </p:cNvSpPr>
            <p:nvPr/>
          </p:nvSpPr>
          <p:spPr bwMode="auto">
            <a:xfrm>
              <a:off x="0" y="0"/>
              <a:ext cx="1918" cy="75"/>
            </a:xfrm>
            <a:prstGeom prst="rect">
              <a:avLst/>
            </a:prstGeom>
            <a:solidFill>
              <a:srgbClr val="002E53"/>
            </a:solidFill>
            <a:ln>
              <a:noFill/>
            </a:ln>
          </p:spPr>
          <p:txBody>
            <a:bodyPr lIns="0" tIns="0" rIns="0" bIns="0"/>
            <a:lstStyle>
              <a:lvl1pPr eaLnBrk="0" hangingPunct="0"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1pPr>
              <a:lvl2pPr marL="742950" indent="-285750" eaLnBrk="0" hangingPunct="0"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2pPr>
              <a:lvl3pPr marL="1143000" indent="-228600" eaLnBrk="0" hangingPunct="0"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3pPr>
              <a:lvl4pPr marL="1600200" indent="-228600" eaLnBrk="0" hangingPunct="0"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4pPr>
              <a:lvl5pPr marL="2057400" indent="-228600" eaLnBrk="0" hangingPunct="0"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de-DE" altLang="de-DE" sz="1200"/>
            </a:p>
          </p:txBody>
        </p:sp>
      </p:grpSp>
      <p:sp>
        <p:nvSpPr>
          <p:cNvPr id="1045" name="Rectangle 2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962400" y="6691313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800">
                <a:latin typeface="Arial" charset="0"/>
                <a:ea typeface="ヒラギノ角ゴ ProN W3" charset="-128"/>
                <a:cs typeface="+mn-cs"/>
                <a:sym typeface="Arial" charset="0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029" name="Rectangle 2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dirty="0">
                <a:sym typeface="Arial" pitchFamily="34" charset="0"/>
              </a:rPr>
              <a:t>Textmasterformate durch Klicken bearbeiten</a:t>
            </a:r>
          </a:p>
          <a:p>
            <a:pPr lvl="1"/>
            <a:r>
              <a:rPr lang="de-DE" altLang="de-DE" dirty="0">
                <a:sym typeface="Arial" pitchFamily="34" charset="0"/>
              </a:rPr>
              <a:t>Zweite Ebene</a:t>
            </a:r>
          </a:p>
          <a:p>
            <a:pPr lvl="2"/>
            <a:r>
              <a:rPr lang="de-DE" altLang="de-DE" dirty="0">
                <a:sym typeface="Arial" pitchFamily="34" charset="0"/>
              </a:rPr>
              <a:t>Dritte Ebene</a:t>
            </a:r>
          </a:p>
          <a:p>
            <a:pPr lvl="3"/>
            <a:r>
              <a:rPr lang="de-DE" altLang="de-DE" dirty="0">
                <a:sym typeface="Arial" pitchFamily="34" charset="0"/>
              </a:rPr>
              <a:t>Vierte Ebene</a:t>
            </a:r>
          </a:p>
          <a:p>
            <a:pPr lvl="4"/>
            <a:r>
              <a:rPr lang="de-DE" altLang="de-DE" dirty="0">
                <a:sym typeface="Arial" pitchFamily="34" charset="0"/>
              </a:rPr>
              <a:t>Fünfte Ebene</a:t>
            </a:r>
          </a:p>
        </p:txBody>
      </p:sp>
      <p:sp>
        <p:nvSpPr>
          <p:cNvPr id="1030" name="Rectangle 24"/>
          <p:cNvSpPr>
            <a:spLocks noGrp="1" noChangeArrowheads="1"/>
          </p:cNvSpPr>
          <p:nvPr>
            <p:ph type="title"/>
          </p:nvPr>
        </p:nvSpPr>
        <p:spPr bwMode="auto">
          <a:xfrm>
            <a:off x="1968501" y="333376"/>
            <a:ext cx="7118351" cy="417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>
                <a:sym typeface="Arial" pitchFamily="34" charset="0"/>
              </a:rPr>
              <a:t>Titelmasterformat durch Klicken bearbeiten</a:t>
            </a:r>
          </a:p>
        </p:txBody>
      </p:sp>
      <p:pic>
        <p:nvPicPr>
          <p:cNvPr id="1031" name="Picture 1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20917" y="6021389"/>
            <a:ext cx="1351747" cy="64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34" name="Group 4"/>
          <p:cNvGrpSpPr>
            <a:grpSpLocks/>
          </p:cNvGrpSpPr>
          <p:nvPr/>
        </p:nvGrpSpPr>
        <p:grpSpPr bwMode="auto">
          <a:xfrm>
            <a:off x="0" y="6738938"/>
            <a:ext cx="4059767" cy="119062"/>
            <a:chOff x="0" y="0"/>
            <a:chExt cx="1918" cy="75"/>
          </a:xfrm>
        </p:grpSpPr>
        <p:sp>
          <p:nvSpPr>
            <p:cNvPr id="1049" name="Rectangle 5"/>
            <p:cNvSpPr>
              <a:spLocks/>
            </p:cNvSpPr>
            <p:nvPr/>
          </p:nvSpPr>
          <p:spPr bwMode="auto">
            <a:xfrm>
              <a:off x="0" y="0"/>
              <a:ext cx="1918" cy="75"/>
            </a:xfrm>
            <a:prstGeom prst="rect">
              <a:avLst/>
            </a:prstGeom>
            <a:solidFill>
              <a:srgbClr val="004379"/>
            </a:solidFill>
            <a:ln>
              <a:noFill/>
            </a:ln>
          </p:spPr>
          <p:txBody>
            <a:bodyPr lIns="0" tIns="0" rIns="0" bIns="0"/>
            <a:lstStyle>
              <a:lvl1pPr eaLnBrk="0" hangingPunct="0"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1pPr>
              <a:lvl2pPr marL="742950" indent="-285750" eaLnBrk="0" hangingPunct="0"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2pPr>
              <a:lvl3pPr marL="1143000" indent="-228600" eaLnBrk="0" hangingPunct="0"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3pPr>
              <a:lvl4pPr marL="1600200" indent="-228600" eaLnBrk="0" hangingPunct="0"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4pPr>
              <a:lvl5pPr marL="2057400" indent="-228600" eaLnBrk="0" hangingPunct="0"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de-DE" altLang="de-DE" sz="1200"/>
            </a:p>
          </p:txBody>
        </p:sp>
      </p:grpSp>
      <p:grpSp>
        <p:nvGrpSpPr>
          <p:cNvPr id="1035" name="Group 6"/>
          <p:cNvGrpSpPr>
            <a:grpSpLocks/>
          </p:cNvGrpSpPr>
          <p:nvPr/>
        </p:nvGrpSpPr>
        <p:grpSpPr bwMode="auto">
          <a:xfrm>
            <a:off x="-2117" y="6618288"/>
            <a:ext cx="8125884" cy="120650"/>
            <a:chOff x="0" y="0"/>
            <a:chExt cx="3839" cy="76"/>
          </a:xfrm>
        </p:grpSpPr>
        <p:sp>
          <p:nvSpPr>
            <p:cNvPr id="1048" name="Rectangle 7"/>
            <p:cNvSpPr>
              <a:spLocks/>
            </p:cNvSpPr>
            <p:nvPr/>
          </p:nvSpPr>
          <p:spPr bwMode="auto">
            <a:xfrm>
              <a:off x="0" y="0"/>
              <a:ext cx="3839" cy="76"/>
            </a:xfrm>
            <a:prstGeom prst="rect">
              <a:avLst/>
            </a:prstGeom>
            <a:solidFill>
              <a:srgbClr val="DC6C22"/>
            </a:solidFill>
            <a:ln>
              <a:noFill/>
            </a:ln>
          </p:spPr>
          <p:txBody>
            <a:bodyPr lIns="0" tIns="0" rIns="0" bIns="0"/>
            <a:lstStyle>
              <a:lvl1pPr eaLnBrk="0" hangingPunct="0"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1pPr>
              <a:lvl2pPr marL="742950" indent="-285750" eaLnBrk="0" hangingPunct="0"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2pPr>
              <a:lvl3pPr marL="1143000" indent="-228600" eaLnBrk="0" hangingPunct="0"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3pPr>
              <a:lvl4pPr marL="1600200" indent="-228600" eaLnBrk="0" hangingPunct="0"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4pPr>
              <a:lvl5pPr marL="2057400" indent="-228600" eaLnBrk="0" hangingPunct="0"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de-DE" altLang="de-DE" sz="1200"/>
            </a:p>
          </p:txBody>
        </p:sp>
      </p:grpSp>
      <p:grpSp>
        <p:nvGrpSpPr>
          <p:cNvPr id="1036" name="Group 8"/>
          <p:cNvGrpSpPr>
            <a:grpSpLocks/>
          </p:cNvGrpSpPr>
          <p:nvPr/>
        </p:nvGrpSpPr>
        <p:grpSpPr bwMode="auto">
          <a:xfrm>
            <a:off x="8132234" y="6738938"/>
            <a:ext cx="4059767" cy="119062"/>
            <a:chOff x="0" y="0"/>
            <a:chExt cx="1918" cy="75"/>
          </a:xfrm>
        </p:grpSpPr>
        <p:sp>
          <p:nvSpPr>
            <p:cNvPr id="1047" name="Rectangle 9"/>
            <p:cNvSpPr>
              <a:spLocks/>
            </p:cNvSpPr>
            <p:nvPr/>
          </p:nvSpPr>
          <p:spPr bwMode="auto">
            <a:xfrm>
              <a:off x="0" y="0"/>
              <a:ext cx="1918" cy="75"/>
            </a:xfrm>
            <a:prstGeom prst="rect">
              <a:avLst/>
            </a:prstGeom>
            <a:solidFill>
              <a:srgbClr val="767878"/>
            </a:solidFill>
            <a:ln>
              <a:noFill/>
            </a:ln>
          </p:spPr>
          <p:txBody>
            <a:bodyPr lIns="0" tIns="0" rIns="0" bIns="0"/>
            <a:lstStyle>
              <a:lvl1pPr eaLnBrk="0" hangingPunct="0"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1pPr>
              <a:lvl2pPr marL="742950" indent="-285750" eaLnBrk="0" hangingPunct="0"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2pPr>
              <a:lvl3pPr marL="1143000" indent="-228600" eaLnBrk="0" hangingPunct="0"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3pPr>
              <a:lvl4pPr marL="1600200" indent="-228600" eaLnBrk="0" hangingPunct="0"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4pPr>
              <a:lvl5pPr marL="2057400" indent="-228600" eaLnBrk="0" hangingPunct="0"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de-DE" altLang="de-DE" sz="1200"/>
            </a:p>
          </p:txBody>
        </p:sp>
      </p:grpSp>
      <p:grpSp>
        <p:nvGrpSpPr>
          <p:cNvPr id="1037" name="Group 10"/>
          <p:cNvGrpSpPr>
            <a:grpSpLocks/>
          </p:cNvGrpSpPr>
          <p:nvPr/>
        </p:nvGrpSpPr>
        <p:grpSpPr bwMode="auto">
          <a:xfrm>
            <a:off x="0" y="0"/>
            <a:ext cx="12192000" cy="990600"/>
            <a:chOff x="0" y="0"/>
            <a:chExt cx="5760" cy="624"/>
          </a:xfrm>
        </p:grpSpPr>
        <p:sp>
          <p:nvSpPr>
            <p:cNvPr id="2" name="Rectangle 11"/>
            <p:cNvSpPr>
              <a:spLocks/>
            </p:cNvSpPr>
            <p:nvPr/>
          </p:nvSpPr>
          <p:spPr bwMode="auto">
            <a:xfrm>
              <a:off x="0" y="0"/>
              <a:ext cx="5760" cy="624"/>
            </a:xfrm>
            <a:prstGeom prst="rect">
              <a:avLst/>
            </a:prstGeom>
            <a:solidFill>
              <a:srgbClr val="004379"/>
            </a:solidFill>
            <a:ln>
              <a:noFill/>
            </a:ln>
          </p:spPr>
          <p:txBody>
            <a:bodyPr lIns="0" tIns="0" rIns="0" bIns="0"/>
            <a:lstStyle>
              <a:lvl1pPr eaLnBrk="0" hangingPunct="0"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1pPr>
              <a:lvl2pPr marL="742950" indent="-285750" eaLnBrk="0" hangingPunct="0"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2pPr>
              <a:lvl3pPr marL="1143000" indent="-228600" eaLnBrk="0" hangingPunct="0"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3pPr>
              <a:lvl4pPr marL="1600200" indent="-228600" eaLnBrk="0" hangingPunct="0"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4pPr>
              <a:lvl5pPr marL="2057400" indent="-228600" eaLnBrk="0" hangingPunct="0"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de-DE" altLang="de-DE" sz="1200"/>
            </a:p>
          </p:txBody>
        </p:sp>
      </p:grpSp>
      <p:grpSp>
        <p:nvGrpSpPr>
          <p:cNvPr id="1038" name="Group 12"/>
          <p:cNvGrpSpPr>
            <a:grpSpLocks/>
          </p:cNvGrpSpPr>
          <p:nvPr/>
        </p:nvGrpSpPr>
        <p:grpSpPr bwMode="auto">
          <a:xfrm>
            <a:off x="4066117" y="871538"/>
            <a:ext cx="8125883" cy="119062"/>
            <a:chOff x="0" y="0"/>
            <a:chExt cx="3839" cy="75"/>
          </a:xfrm>
        </p:grpSpPr>
        <p:sp>
          <p:nvSpPr>
            <p:cNvPr id="3" name="Rectangle 13"/>
            <p:cNvSpPr>
              <a:spLocks/>
            </p:cNvSpPr>
            <p:nvPr/>
          </p:nvSpPr>
          <p:spPr bwMode="auto">
            <a:xfrm>
              <a:off x="0" y="0"/>
              <a:ext cx="3839" cy="75"/>
            </a:xfrm>
            <a:prstGeom prst="rect">
              <a:avLst/>
            </a:prstGeom>
            <a:solidFill>
              <a:srgbClr val="DC6C22"/>
            </a:solidFill>
            <a:ln>
              <a:noFill/>
            </a:ln>
          </p:spPr>
          <p:txBody>
            <a:bodyPr lIns="0" tIns="0" rIns="0" bIns="0"/>
            <a:lstStyle>
              <a:lvl1pPr eaLnBrk="0" hangingPunct="0"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1pPr>
              <a:lvl2pPr marL="742950" indent="-285750" eaLnBrk="0" hangingPunct="0"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2pPr>
              <a:lvl3pPr marL="1143000" indent="-228600" eaLnBrk="0" hangingPunct="0"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3pPr>
              <a:lvl4pPr marL="1600200" indent="-228600" eaLnBrk="0" hangingPunct="0"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4pPr>
              <a:lvl5pPr marL="2057400" indent="-228600" eaLnBrk="0" hangingPunct="0"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de-DE" altLang="de-DE" sz="1200"/>
            </a:p>
          </p:txBody>
        </p:sp>
      </p:grpSp>
      <p:grpSp>
        <p:nvGrpSpPr>
          <p:cNvPr id="1039" name="Group 14"/>
          <p:cNvGrpSpPr>
            <a:grpSpLocks/>
          </p:cNvGrpSpPr>
          <p:nvPr/>
        </p:nvGrpSpPr>
        <p:grpSpPr bwMode="auto">
          <a:xfrm>
            <a:off x="1" y="1"/>
            <a:ext cx="8125884" cy="119063"/>
            <a:chOff x="0" y="0"/>
            <a:chExt cx="3839" cy="75"/>
          </a:xfrm>
        </p:grpSpPr>
        <p:sp>
          <p:nvSpPr>
            <p:cNvPr id="1044" name="Rectangle 15"/>
            <p:cNvSpPr>
              <a:spLocks/>
            </p:cNvSpPr>
            <p:nvPr/>
          </p:nvSpPr>
          <p:spPr bwMode="auto">
            <a:xfrm>
              <a:off x="0" y="0"/>
              <a:ext cx="3839" cy="75"/>
            </a:xfrm>
            <a:prstGeom prst="rect">
              <a:avLst/>
            </a:prstGeom>
            <a:solidFill>
              <a:srgbClr val="A4A7A6"/>
            </a:solidFill>
            <a:ln>
              <a:noFill/>
            </a:ln>
          </p:spPr>
          <p:txBody>
            <a:bodyPr lIns="0" tIns="0" rIns="0" bIns="0"/>
            <a:lstStyle>
              <a:lvl1pPr eaLnBrk="0" hangingPunct="0"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1pPr>
              <a:lvl2pPr marL="742950" indent="-285750" eaLnBrk="0" hangingPunct="0"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2pPr>
              <a:lvl3pPr marL="1143000" indent="-228600" eaLnBrk="0" hangingPunct="0"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3pPr>
              <a:lvl4pPr marL="1600200" indent="-228600" eaLnBrk="0" hangingPunct="0"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4pPr>
              <a:lvl5pPr marL="2057400" indent="-228600" eaLnBrk="0" hangingPunct="0"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de-DE" altLang="de-DE" sz="1200"/>
            </a:p>
          </p:txBody>
        </p:sp>
      </p:grpSp>
      <p:grpSp>
        <p:nvGrpSpPr>
          <p:cNvPr id="1040" name="Group 16"/>
          <p:cNvGrpSpPr>
            <a:grpSpLocks/>
          </p:cNvGrpSpPr>
          <p:nvPr/>
        </p:nvGrpSpPr>
        <p:grpSpPr bwMode="auto">
          <a:xfrm>
            <a:off x="8132234" y="1"/>
            <a:ext cx="4059767" cy="119063"/>
            <a:chOff x="0" y="0"/>
            <a:chExt cx="1918" cy="75"/>
          </a:xfrm>
        </p:grpSpPr>
        <p:sp>
          <p:nvSpPr>
            <p:cNvPr id="1043" name="Rectangle 17"/>
            <p:cNvSpPr>
              <a:spLocks/>
            </p:cNvSpPr>
            <p:nvPr/>
          </p:nvSpPr>
          <p:spPr bwMode="auto">
            <a:xfrm>
              <a:off x="0" y="0"/>
              <a:ext cx="1918" cy="75"/>
            </a:xfrm>
            <a:prstGeom prst="rect">
              <a:avLst/>
            </a:prstGeom>
            <a:solidFill>
              <a:srgbClr val="002E53"/>
            </a:solidFill>
            <a:ln>
              <a:noFill/>
            </a:ln>
          </p:spPr>
          <p:txBody>
            <a:bodyPr lIns="0" tIns="0" rIns="0" bIns="0"/>
            <a:lstStyle>
              <a:lvl1pPr eaLnBrk="0" hangingPunct="0"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1pPr>
              <a:lvl2pPr marL="742950" indent="-285750" eaLnBrk="0" hangingPunct="0"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2pPr>
              <a:lvl3pPr marL="1143000" indent="-228600" eaLnBrk="0" hangingPunct="0"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3pPr>
              <a:lvl4pPr marL="1600200" indent="-228600" eaLnBrk="0" hangingPunct="0"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4pPr>
              <a:lvl5pPr marL="2057400" indent="-228600" eaLnBrk="0" hangingPunct="0"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de-DE" altLang="de-DE" sz="1200"/>
            </a:p>
          </p:txBody>
        </p:sp>
      </p:grpSp>
      <p:pic>
        <p:nvPicPr>
          <p:cNvPr id="1041" name="Bild 20" descr="Logo_Institut_Mainz_Weiss_en.eps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1" y="228601"/>
            <a:ext cx="1428303" cy="6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6" name="Rectangle 2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-421217" y="6332538"/>
            <a:ext cx="1068917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fld id="{203887A0-5F3A-4416-8EDB-25E3562DF8BF}" type="slidenum">
              <a:rPr lang="de-DE" altLang="de-DE"/>
              <a:pPr/>
              <a:t>‹Nr.›</a:t>
            </a:fld>
            <a:endParaRPr lang="de-DE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4" r:id="rId1"/>
    <p:sldLayoutId id="2147483821" r:id="rId2"/>
    <p:sldLayoutId id="2147483822" r:id="rId3"/>
    <p:sldLayoutId id="2147483823" r:id="rId4"/>
    <p:sldLayoutId id="2147483824" r:id="rId5"/>
    <p:sldLayoutId id="2147483825" r:id="rId6"/>
    <p:sldLayoutId id="2147483826" r:id="rId7"/>
    <p:sldLayoutId id="2147483827" r:id="rId8"/>
    <p:sldLayoutId id="2147483828" r:id="rId9"/>
    <p:sldLayoutId id="2147483829" r:id="rId10"/>
    <p:sldLayoutId id="2147483830" r:id="rId11"/>
    <p:sldLayoutId id="2147483831" r:id="rId12"/>
    <p:sldLayoutId id="2147483832" r:id="rId13"/>
    <p:sldLayoutId id="2147483833" r:id="rId14"/>
    <p:sldLayoutId id="2147483835" r:id="rId15"/>
  </p:sldLayoutIdLst>
  <p:transition/>
  <p:hf hdr="0"/>
  <p:txStyles>
    <p:titleStyle>
      <a:lvl1pPr marL="119063" indent="-119063" algn="l" rtl="0" eaLnBrk="0" fontAlgn="base" hangingPunct="0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+mj-lt"/>
          <a:ea typeface="+mj-ea"/>
          <a:cs typeface="+mj-cs"/>
          <a:sym typeface="Arial" pitchFamily="34" charset="0"/>
        </a:defRPr>
      </a:lvl1pPr>
      <a:lvl2pPr marL="119063" indent="-119063" algn="l" rtl="0" eaLnBrk="0" fontAlgn="base" hangingPunct="0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" charset="0"/>
          <a:ea typeface="ヒラギノ角ゴ ProN W3" charset="-128"/>
          <a:cs typeface="ヒラギノ角ゴ ProN W3" charset="-128"/>
          <a:sym typeface="Arial" pitchFamily="34" charset="0"/>
        </a:defRPr>
      </a:lvl2pPr>
      <a:lvl3pPr marL="119063" indent="-119063" algn="l" rtl="0" eaLnBrk="0" fontAlgn="base" hangingPunct="0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" charset="0"/>
          <a:ea typeface="ヒラギノ角ゴ ProN W3" charset="-128"/>
          <a:cs typeface="ヒラギノ角ゴ ProN W3" charset="-128"/>
          <a:sym typeface="Arial" pitchFamily="34" charset="0"/>
        </a:defRPr>
      </a:lvl3pPr>
      <a:lvl4pPr marL="119063" indent="-119063" algn="l" rtl="0" eaLnBrk="0" fontAlgn="base" hangingPunct="0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" charset="0"/>
          <a:ea typeface="ヒラギノ角ゴ ProN W3" charset="-128"/>
          <a:cs typeface="ヒラギノ角ゴ ProN W3" charset="-128"/>
          <a:sym typeface="Arial" pitchFamily="34" charset="0"/>
        </a:defRPr>
      </a:lvl4pPr>
      <a:lvl5pPr marL="119063" indent="-119063" algn="l" rtl="0" eaLnBrk="0" fontAlgn="base" hangingPunct="0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" charset="0"/>
          <a:ea typeface="ヒラギノ角ゴ ProN W3" charset="-128"/>
          <a:cs typeface="ヒラギノ角ゴ ProN W3" charset="-128"/>
          <a:sym typeface="Arial" pitchFamily="34" charset="0"/>
        </a:defRPr>
      </a:lvl5pPr>
      <a:lvl6pPr marL="576263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ヒラギノ角ゴ ProN W3" charset="-128"/>
          <a:cs typeface="ヒラギノ角ゴ ProN W3" charset="-128"/>
          <a:sym typeface="Arial" charset="0"/>
        </a:defRPr>
      </a:lvl6pPr>
      <a:lvl7pPr marL="1033463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ヒラギノ角ゴ ProN W3" charset="-128"/>
          <a:cs typeface="ヒラギノ角ゴ ProN W3" charset="-128"/>
          <a:sym typeface="Arial" charset="0"/>
        </a:defRPr>
      </a:lvl7pPr>
      <a:lvl8pPr marL="1490663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ヒラギノ角ゴ ProN W3" charset="-128"/>
          <a:cs typeface="ヒラギノ角ゴ ProN W3" charset="-128"/>
          <a:sym typeface="Arial" charset="0"/>
        </a:defRPr>
      </a:lvl8pPr>
      <a:lvl9pPr marL="1947863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ヒラギノ角ゴ ProN W3" charset="-128"/>
          <a:cs typeface="ヒラギノ角ゴ ProN W3" charset="-128"/>
          <a:sym typeface="Arial" charset="0"/>
        </a:defRPr>
      </a:lvl9pPr>
    </p:titleStyle>
    <p:bodyStyle>
      <a:lvl1pPr marL="461963" indent="-342900" algn="l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Arial" pitchFamily="34" charset="0"/>
        </a:defRPr>
      </a:lvl1pPr>
      <a:lvl2pPr marL="862013" indent="-285750" algn="l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  <a:cs typeface="+mn-cs"/>
          <a:sym typeface="Arial" pitchFamily="34" charset="0"/>
        </a:defRPr>
      </a:lvl2pPr>
      <a:lvl3pPr marL="1262063" indent="-228600" algn="l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Arial" pitchFamily="34" charset="0"/>
        </a:defRPr>
      </a:lvl3pPr>
      <a:lvl4pPr marL="1719263" indent="-228600" algn="l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  <a:cs typeface="+mn-cs"/>
          <a:sym typeface="Arial" pitchFamily="34" charset="0"/>
        </a:defRPr>
      </a:lvl4pPr>
      <a:lvl5pPr marL="2176463" indent="-228600" algn="l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pitchFamily="34" charset="0"/>
        </a:defRPr>
      </a:lvl5pPr>
      <a:lvl6pPr marL="2633663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6pPr>
      <a:lvl7pPr marL="3090863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7pPr>
      <a:lvl8pPr marL="3548063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8pPr>
      <a:lvl9pPr marL="4005263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9.jpg"/><Relationship Id="rId4" Type="http://schemas.openxmlformats.org/officeDocument/2006/relationships/image" Target="../media/image28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40.png"/><Relationship Id="rId4" Type="http://schemas.openxmlformats.org/officeDocument/2006/relationships/image" Target="../media/image4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png"/><Relationship Id="rId5" Type="http://schemas.openxmlformats.org/officeDocument/2006/relationships/image" Target="../media/image49.jpeg"/><Relationship Id="rId10" Type="http://schemas.openxmlformats.org/officeDocument/2006/relationships/image" Target="../media/image54.png"/><Relationship Id="rId4" Type="http://schemas.openxmlformats.org/officeDocument/2006/relationships/image" Target="../media/image48.jpeg"/><Relationship Id="rId9" Type="http://schemas.openxmlformats.org/officeDocument/2006/relationships/image" Target="../media/image53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60.png"/><Relationship Id="rId4" Type="http://schemas.openxmlformats.org/officeDocument/2006/relationships/image" Target="../media/image61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customXml" Target="../ink/ink6.xml"/><Relationship Id="rId18" Type="http://schemas.openxmlformats.org/officeDocument/2006/relationships/image" Target="../media/image13.png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12" Type="http://schemas.openxmlformats.org/officeDocument/2006/relationships/image" Target="../media/image10.png"/><Relationship Id="rId17" Type="http://schemas.openxmlformats.org/officeDocument/2006/relationships/customXml" Target="../ink/ink8.xml"/><Relationship Id="rId2" Type="http://schemas.openxmlformats.org/officeDocument/2006/relationships/image" Target="../media/image3.jpg"/><Relationship Id="rId16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png"/><Relationship Id="rId11" Type="http://schemas.openxmlformats.org/officeDocument/2006/relationships/customXml" Target="../ink/ink5.xml"/><Relationship Id="rId5" Type="http://schemas.openxmlformats.org/officeDocument/2006/relationships/customXml" Target="../ink/ink2.xml"/><Relationship Id="rId15" Type="http://schemas.openxmlformats.org/officeDocument/2006/relationships/customXml" Target="../ink/ink7.xml"/><Relationship Id="rId10" Type="http://schemas.openxmlformats.org/officeDocument/2006/relationships/image" Target="../media/image9.png"/><Relationship Id="rId4" Type="http://schemas.openxmlformats.org/officeDocument/2006/relationships/image" Target="../media/image6.png"/><Relationship Id="rId9" Type="http://schemas.openxmlformats.org/officeDocument/2006/relationships/customXml" Target="../ink/ink4.xml"/><Relationship Id="rId1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jpg"/><Relationship Id="rId7" Type="http://schemas.openxmlformats.org/officeDocument/2006/relationships/image" Target="../media/image19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g"/><Relationship Id="rId5" Type="http://schemas.openxmlformats.org/officeDocument/2006/relationships/image" Target="../media/image17.jpg"/><Relationship Id="rId4" Type="http://schemas.openxmlformats.org/officeDocument/2006/relationships/image" Target="../media/image16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1"/>
          <p:cNvGrpSpPr>
            <a:grpSpLocks/>
          </p:cNvGrpSpPr>
          <p:nvPr/>
        </p:nvGrpSpPr>
        <p:grpSpPr bwMode="auto">
          <a:xfrm>
            <a:off x="1524001" y="6738938"/>
            <a:ext cx="3044825" cy="119062"/>
            <a:chOff x="0" y="0"/>
            <a:chExt cx="1918" cy="75"/>
          </a:xfrm>
        </p:grpSpPr>
        <p:sp>
          <p:nvSpPr>
            <p:cNvPr id="5129" name="Rectangle 2"/>
            <p:cNvSpPr>
              <a:spLocks/>
            </p:cNvSpPr>
            <p:nvPr/>
          </p:nvSpPr>
          <p:spPr bwMode="auto">
            <a:xfrm>
              <a:off x="0" y="0"/>
              <a:ext cx="1918" cy="75"/>
            </a:xfrm>
            <a:prstGeom prst="rect">
              <a:avLst/>
            </a:prstGeom>
            <a:solidFill>
              <a:srgbClr val="0043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2pPr>
              <a:lvl3pPr marL="1143000" indent="-228600">
                <a:spcBef>
                  <a:spcPts val="600"/>
                </a:spcBef>
                <a:buClr>
                  <a:srgbClr val="000000"/>
                </a:buClr>
                <a:buSzPct val="100000"/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3pPr>
              <a:lvl4pPr marL="16002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4pPr>
              <a:lvl5pPr marL="20574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5pPr>
              <a:lvl6pPr marL="2514600" indent="-2286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6pPr>
              <a:lvl7pPr marL="2971800" indent="-2286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7pPr>
              <a:lvl8pPr marL="3429000" indent="-2286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8pPr>
              <a:lvl9pPr marL="3886200" indent="-2286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de-DE" altLang="de-DE" sz="1200">
                <a:solidFill>
                  <a:srgbClr val="000000"/>
                </a:solidFill>
              </a:endParaRPr>
            </a:p>
          </p:txBody>
        </p:sp>
      </p:grpSp>
      <p:grpSp>
        <p:nvGrpSpPr>
          <p:cNvPr id="5123" name="Group 5"/>
          <p:cNvGrpSpPr>
            <a:grpSpLocks/>
          </p:cNvGrpSpPr>
          <p:nvPr/>
        </p:nvGrpSpPr>
        <p:grpSpPr bwMode="auto">
          <a:xfrm>
            <a:off x="7623176" y="6738938"/>
            <a:ext cx="3044825" cy="119062"/>
            <a:chOff x="0" y="0"/>
            <a:chExt cx="1918" cy="75"/>
          </a:xfrm>
        </p:grpSpPr>
        <p:sp>
          <p:nvSpPr>
            <p:cNvPr id="5128" name="Rectangle 6"/>
            <p:cNvSpPr>
              <a:spLocks/>
            </p:cNvSpPr>
            <p:nvPr/>
          </p:nvSpPr>
          <p:spPr bwMode="auto">
            <a:xfrm>
              <a:off x="0" y="0"/>
              <a:ext cx="1918" cy="75"/>
            </a:xfrm>
            <a:prstGeom prst="rect">
              <a:avLst/>
            </a:prstGeom>
            <a:solidFill>
              <a:srgbClr val="7678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spcBef>
                  <a:spcPts val="700"/>
                </a:spcBef>
                <a:buClr>
                  <a:srgbClr val="000000"/>
                </a:buClr>
                <a:buSzPct val="100000"/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1pPr>
              <a:lvl2pPr marL="742950" indent="-285750">
                <a:spcBef>
                  <a:spcPts val="600"/>
                </a:spcBef>
                <a:buClr>
                  <a:srgbClr val="000000"/>
                </a:buClr>
                <a:buSzPct val="100000"/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2pPr>
              <a:lvl3pPr marL="1143000" indent="-228600">
                <a:spcBef>
                  <a:spcPts val="600"/>
                </a:spcBef>
                <a:buClr>
                  <a:srgbClr val="000000"/>
                </a:buClr>
                <a:buSzPct val="100000"/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3pPr>
              <a:lvl4pPr marL="16002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4pPr>
              <a:lvl5pPr marL="20574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5pPr>
              <a:lvl6pPr marL="2514600" indent="-2286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6pPr>
              <a:lvl7pPr marL="2971800" indent="-2286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7pPr>
              <a:lvl8pPr marL="3429000" indent="-2286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8pPr>
              <a:lvl9pPr marL="3886200" indent="-2286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de-DE" altLang="de-DE" sz="1200">
                <a:solidFill>
                  <a:srgbClr val="000000"/>
                </a:solidFill>
              </a:endParaRPr>
            </a:p>
          </p:txBody>
        </p:sp>
      </p:grpSp>
      <p:sp>
        <p:nvSpPr>
          <p:cNvPr id="5124" name="Line 19"/>
          <p:cNvSpPr>
            <a:spLocks noChangeShapeType="1"/>
          </p:cNvSpPr>
          <p:nvPr/>
        </p:nvSpPr>
        <p:spPr bwMode="auto">
          <a:xfrm>
            <a:off x="9177339" y="2692400"/>
            <a:ext cx="1587" cy="1938338"/>
          </a:xfrm>
          <a:prstGeom prst="line">
            <a:avLst/>
          </a:prstGeom>
          <a:noFill/>
          <a:ln w="3810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125" name="Rectangle 20"/>
          <p:cNvSpPr>
            <a:spLocks/>
          </p:cNvSpPr>
          <p:nvPr/>
        </p:nvSpPr>
        <p:spPr bwMode="auto">
          <a:xfrm>
            <a:off x="1524001" y="3356992"/>
            <a:ext cx="7812360" cy="2724807"/>
          </a:xfrm>
          <a:prstGeom prst="rect">
            <a:avLst/>
          </a:prstGeom>
          <a:solidFill>
            <a:srgbClr val="004379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ts val="700"/>
              </a:spcBef>
              <a:buClr>
                <a:srgbClr val="000000"/>
              </a:buClr>
              <a:buSzPct val="100000"/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1pPr>
            <a:lvl2pPr marL="742950" indent="-285750">
              <a:spcBef>
                <a:spcPts val="600"/>
              </a:spcBef>
              <a:buClr>
                <a:srgbClr val="000000"/>
              </a:buClr>
              <a:buSzPct val="100000"/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2pPr>
            <a:lvl3pPr marL="1143000" indent="-228600">
              <a:spcBef>
                <a:spcPts val="600"/>
              </a:spcBef>
              <a:buClr>
                <a:srgbClr val="000000"/>
              </a:buClr>
              <a:buSzPct val="100000"/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4pPr>
            <a:lvl5pPr marL="20574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de-DE" altLang="de-DE" sz="1200">
              <a:solidFill>
                <a:srgbClr val="000000"/>
              </a:solidFill>
            </a:endParaRPr>
          </a:p>
        </p:txBody>
      </p:sp>
      <p:sp>
        <p:nvSpPr>
          <p:cNvPr id="5126" name="Rectangle 34"/>
          <p:cNvSpPr>
            <a:spLocks/>
          </p:cNvSpPr>
          <p:nvPr/>
        </p:nvSpPr>
        <p:spPr bwMode="auto">
          <a:xfrm>
            <a:off x="263352" y="1258888"/>
            <a:ext cx="12025336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ts val="700"/>
              </a:spcBef>
              <a:buClr>
                <a:srgbClr val="000000"/>
              </a:buClr>
              <a:buSzPct val="100000"/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1pPr>
            <a:lvl2pPr marL="742950" indent="-285750">
              <a:spcBef>
                <a:spcPts val="600"/>
              </a:spcBef>
              <a:buClr>
                <a:srgbClr val="000000"/>
              </a:buClr>
              <a:buSzPct val="100000"/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2pPr>
            <a:lvl3pPr marL="1143000" indent="-228600">
              <a:spcBef>
                <a:spcPts val="600"/>
              </a:spcBef>
              <a:buClr>
                <a:srgbClr val="000000"/>
              </a:buClr>
              <a:buSzPct val="100000"/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4pPr>
            <a:lvl5pPr marL="20574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de-DE" sz="3600" dirty="0">
              <a:cs typeface="Arial" pitchFamily="34" charset="0"/>
            </a:endParaRPr>
          </a:p>
        </p:txBody>
      </p:sp>
      <p:sp>
        <p:nvSpPr>
          <p:cNvPr id="5127" name="Rectangle 35"/>
          <p:cNvSpPr>
            <a:spLocks/>
          </p:cNvSpPr>
          <p:nvPr/>
        </p:nvSpPr>
        <p:spPr bwMode="auto">
          <a:xfrm>
            <a:off x="2279576" y="2847974"/>
            <a:ext cx="9153523" cy="268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spcBef>
                <a:spcPts val="700"/>
              </a:spcBef>
              <a:buClr>
                <a:srgbClr val="000000"/>
              </a:buClr>
              <a:buSzPct val="100000"/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1pPr>
            <a:lvl2pPr marL="742950" indent="-285750">
              <a:spcBef>
                <a:spcPts val="600"/>
              </a:spcBef>
              <a:buClr>
                <a:srgbClr val="000000"/>
              </a:buClr>
              <a:buSzPct val="100000"/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2pPr>
            <a:lvl3pPr marL="1143000" indent="-228600">
              <a:spcBef>
                <a:spcPts val="600"/>
              </a:spcBef>
              <a:buClr>
                <a:srgbClr val="000000"/>
              </a:buClr>
              <a:buSzPct val="100000"/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4pPr>
            <a:lvl5pPr marL="20574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ts val="600"/>
              </a:spcBef>
              <a:buClrTx/>
              <a:buSzTx/>
              <a:buNone/>
            </a:pPr>
            <a:endParaRPr lang="en-US" altLang="de-DE" sz="2800" dirty="0">
              <a:solidFill>
                <a:srgbClr val="FFFFFF"/>
              </a:solidFill>
              <a:latin typeface="Arial Narrow" pitchFamily="34" charset="0"/>
              <a:sym typeface="Arial Narrow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ts val="600"/>
              </a:spcBef>
              <a:buClrTx/>
              <a:buSzTx/>
              <a:buNone/>
            </a:pPr>
            <a:endParaRPr lang="en-US" altLang="de-DE" sz="2800" dirty="0">
              <a:solidFill>
                <a:srgbClr val="FFFFFF"/>
              </a:solidFill>
              <a:latin typeface="Arial Narrow" pitchFamily="34" charset="0"/>
              <a:sym typeface="Arial Narrow" pitchFamily="34" charset="0"/>
            </a:endParaRPr>
          </a:p>
          <a:p>
            <a:pPr>
              <a:buNone/>
            </a:pPr>
            <a:endParaRPr lang="en-US" sz="2800" dirty="0"/>
          </a:p>
          <a:p>
            <a:pPr>
              <a:buNone/>
            </a:pPr>
            <a:endParaRPr lang="en-US" sz="2800" dirty="0">
              <a:solidFill>
                <a:schemeClr val="bg1"/>
              </a:solidFill>
            </a:endParaRPr>
          </a:p>
          <a:p>
            <a:pPr eaLnBrk="1" hangingPunct="1">
              <a:lnSpc>
                <a:spcPct val="80000"/>
              </a:lnSpc>
              <a:spcBef>
                <a:spcPts val="600"/>
              </a:spcBef>
              <a:buClrTx/>
              <a:buSzTx/>
              <a:buNone/>
            </a:pPr>
            <a:r>
              <a:rPr lang="en-US" altLang="de-DE" sz="2800" dirty="0">
                <a:solidFill>
                  <a:srgbClr val="FFFFFF"/>
                </a:solidFill>
                <a:latin typeface="Arial Narrow" pitchFamily="34" charset="0"/>
                <a:sym typeface="Arial Narrow" pitchFamily="34" charset="0"/>
              </a:rPr>
              <a:t>Kurt  Aulenbacher, Helmholtz </a:t>
            </a:r>
            <a:r>
              <a:rPr lang="en-US" altLang="de-DE" sz="2800" dirty="0" err="1">
                <a:solidFill>
                  <a:srgbClr val="FFFFFF"/>
                </a:solidFill>
                <a:latin typeface="Arial Narrow" pitchFamily="34" charset="0"/>
                <a:sym typeface="Arial Narrow" pitchFamily="34" charset="0"/>
              </a:rPr>
              <a:t>Institut</a:t>
            </a:r>
            <a:r>
              <a:rPr lang="en-US" altLang="de-DE" sz="2800" dirty="0">
                <a:solidFill>
                  <a:srgbClr val="FFFFFF"/>
                </a:solidFill>
                <a:latin typeface="Arial Narrow" pitchFamily="34" charset="0"/>
                <a:sym typeface="Arial Narrow" pitchFamily="34" charset="0"/>
              </a:rPr>
              <a:t> Mainz (HIM) </a:t>
            </a:r>
          </a:p>
          <a:p>
            <a:pPr eaLnBrk="1" hangingPunct="1">
              <a:lnSpc>
                <a:spcPct val="80000"/>
              </a:lnSpc>
              <a:spcBef>
                <a:spcPts val="600"/>
              </a:spcBef>
              <a:buClrTx/>
              <a:buSzTx/>
              <a:buNone/>
            </a:pPr>
            <a:r>
              <a:rPr lang="en-US" altLang="de-DE" sz="2800" dirty="0">
                <a:solidFill>
                  <a:srgbClr val="FFFFFF"/>
                </a:solidFill>
                <a:latin typeface="Arial Narrow" pitchFamily="34" charset="0"/>
                <a:sym typeface="Arial Narrow" pitchFamily="34" charset="0"/>
              </a:rPr>
              <a:t>Cool-25, Stony Brook</a:t>
            </a:r>
          </a:p>
          <a:p>
            <a:pPr eaLnBrk="1" hangingPunct="1">
              <a:lnSpc>
                <a:spcPct val="80000"/>
              </a:lnSpc>
              <a:spcBef>
                <a:spcPts val="600"/>
              </a:spcBef>
              <a:buClrTx/>
              <a:buSzTx/>
              <a:buNone/>
            </a:pPr>
            <a:r>
              <a:rPr lang="en-US" altLang="de-DE" sz="2800" dirty="0">
                <a:solidFill>
                  <a:srgbClr val="FFFFFF"/>
                </a:solidFill>
                <a:latin typeface="Arial Narrow" pitchFamily="34" charset="0"/>
                <a:sym typeface="Arial Narrow" pitchFamily="34" charset="0"/>
              </a:rPr>
              <a:t>October, 29, 2025</a:t>
            </a:r>
          </a:p>
          <a:p>
            <a:pPr eaLnBrk="1" hangingPunct="1">
              <a:lnSpc>
                <a:spcPct val="80000"/>
              </a:lnSpc>
              <a:spcBef>
                <a:spcPts val="600"/>
              </a:spcBef>
              <a:buClrTx/>
              <a:buSzTx/>
              <a:buNone/>
            </a:pPr>
            <a:r>
              <a:rPr lang="en-US" altLang="de-DE" sz="2400" dirty="0">
                <a:solidFill>
                  <a:srgbClr val="FFFFFF"/>
                </a:solidFill>
                <a:latin typeface="Arial Narrow" pitchFamily="34" charset="0"/>
                <a:sym typeface="Arial Narrow" pitchFamily="34" charset="0"/>
              </a:rPr>
              <a:t>Presenting work by HIM Section ACID-II </a:t>
            </a:r>
          </a:p>
          <a:p>
            <a:pPr eaLnBrk="1" hangingPunct="1">
              <a:lnSpc>
                <a:spcPct val="80000"/>
              </a:lnSpc>
              <a:spcBef>
                <a:spcPts val="600"/>
              </a:spcBef>
              <a:buClrTx/>
              <a:buSzTx/>
              <a:buNone/>
            </a:pPr>
            <a:r>
              <a:rPr lang="en-US" altLang="de-DE" sz="2400" dirty="0">
                <a:solidFill>
                  <a:srgbClr val="FFFFFF"/>
                </a:solidFill>
                <a:latin typeface="Arial Narrow" pitchFamily="34" charset="0"/>
                <a:sym typeface="Arial Narrow" pitchFamily="34" charset="0"/>
              </a:rPr>
              <a:t>(K.A.  T. </a:t>
            </a:r>
            <a:r>
              <a:rPr lang="en-US" altLang="de-DE" sz="2400" dirty="0" err="1">
                <a:solidFill>
                  <a:srgbClr val="FFFFFF"/>
                </a:solidFill>
                <a:latin typeface="Arial Narrow" pitchFamily="34" charset="0"/>
                <a:sym typeface="Arial Narrow" pitchFamily="34" charset="0"/>
              </a:rPr>
              <a:t>Beiser</a:t>
            </a:r>
            <a:r>
              <a:rPr lang="en-US" altLang="de-DE" sz="2400" dirty="0">
                <a:solidFill>
                  <a:srgbClr val="FFFFFF"/>
                </a:solidFill>
                <a:latin typeface="Arial Narrow" pitchFamily="34" charset="0"/>
                <a:sym typeface="Arial Narrow" pitchFamily="34" charset="0"/>
              </a:rPr>
              <a:t>, J. Dietrich and W. Klag), </a:t>
            </a:r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B6AFF62F-C89D-496D-ADAA-CC0B04B8332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F7FC96-4A96-4EFF-A16A-97A154D61C7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93B2A6-8D2C-46F0-9687-729B02AE2099}" type="slidenum">
              <a:rPr lang="de-DE" altLang="de-DE" smtClean="0"/>
              <a:pPr/>
              <a:t>1</a:t>
            </a:fld>
            <a:endParaRPr lang="de-DE" altLang="de-DE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F6C9CBCF-808A-B8F2-C973-21B6A623405D}"/>
              </a:ext>
            </a:extLst>
          </p:cNvPr>
          <p:cNvSpPr txBox="1"/>
          <p:nvPr/>
        </p:nvSpPr>
        <p:spPr>
          <a:xfrm>
            <a:off x="767408" y="88581"/>
            <a:ext cx="104411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Versatile Platform for </a:t>
            </a:r>
          </a:p>
          <a:p>
            <a:pPr algn="ctr"/>
            <a:r>
              <a:rPr lang="en-US" sz="2400" dirty="0">
                <a:solidFill>
                  <a:schemeClr val="bg1"/>
                </a:solidFill>
              </a:rPr>
              <a:t>Relativistic Electron Cooling and other Experiments</a:t>
            </a:r>
          </a:p>
          <a:p>
            <a:endParaRPr lang="de-DE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22B18904-051C-6428-CB3B-938CBDFD8DFC}"/>
              </a:ext>
            </a:extLst>
          </p:cNvPr>
          <p:cNvSpPr txBox="1"/>
          <p:nvPr/>
        </p:nvSpPr>
        <p:spPr>
          <a:xfrm>
            <a:off x="1536316" y="2057739"/>
            <a:ext cx="87129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err="1"/>
              <a:t>Or</a:t>
            </a:r>
            <a:r>
              <a:rPr lang="de-DE" sz="2400" dirty="0"/>
              <a:t>: </a:t>
            </a:r>
            <a:r>
              <a:rPr lang="de-DE" sz="2400" dirty="0" err="1"/>
              <a:t>From</a:t>
            </a:r>
            <a:r>
              <a:rPr lang="de-DE" sz="2400" dirty="0"/>
              <a:t> </a:t>
            </a:r>
            <a:r>
              <a:rPr lang="de-DE" sz="2400" dirty="0" err="1"/>
              <a:t>Electron</a:t>
            </a:r>
            <a:r>
              <a:rPr lang="de-DE" sz="2400" dirty="0"/>
              <a:t> </a:t>
            </a:r>
            <a:r>
              <a:rPr lang="de-DE" sz="2400" dirty="0" err="1"/>
              <a:t>cooling</a:t>
            </a:r>
            <a:r>
              <a:rPr lang="de-DE" sz="2400" dirty="0"/>
              <a:t> </a:t>
            </a:r>
            <a:r>
              <a:rPr lang="de-DE" sz="2400" dirty="0" err="1"/>
              <a:t>to</a:t>
            </a:r>
            <a:r>
              <a:rPr lang="de-DE" sz="2400" dirty="0"/>
              <a:t> </a:t>
            </a:r>
            <a:r>
              <a:rPr lang="de-DE" sz="2400" dirty="0" err="1"/>
              <a:t>medical</a:t>
            </a:r>
            <a:r>
              <a:rPr lang="de-DE" sz="2400" dirty="0"/>
              <a:t> </a:t>
            </a:r>
            <a:r>
              <a:rPr lang="de-DE" sz="2400" dirty="0" err="1"/>
              <a:t>physics</a:t>
            </a:r>
            <a:r>
              <a:rPr lang="de-DE" sz="2400" dirty="0"/>
              <a:t>….and Back?</a:t>
            </a: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3C352E5-9A96-4287-B4AD-AF276ECDFC8E}" type="slidenum">
              <a:rPr lang="de-DE" altLang="de-DE" smtClean="0"/>
              <a:pPr/>
              <a:t>10</a:t>
            </a:fld>
            <a:endParaRPr lang="de-DE" altLang="de-DE"/>
          </a:p>
        </p:txBody>
      </p:sp>
      <p:sp>
        <p:nvSpPr>
          <p:cNvPr id="3" name="Прямоугольник 1"/>
          <p:cNvSpPr>
            <a:spLocks noChangeArrowheads="1"/>
          </p:cNvSpPr>
          <p:nvPr/>
        </p:nvSpPr>
        <p:spPr bwMode="auto">
          <a:xfrm>
            <a:off x="2999656" y="165613"/>
            <a:ext cx="836959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ts val="700"/>
              </a:spcBef>
              <a:buClr>
                <a:srgbClr val="000000"/>
              </a:buClr>
              <a:buSzPct val="100000"/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1pPr>
            <a:lvl2pPr marL="742950" indent="-285750">
              <a:spcBef>
                <a:spcPts val="600"/>
              </a:spcBef>
              <a:buClr>
                <a:srgbClr val="000000"/>
              </a:buClr>
              <a:buSzPct val="100000"/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2pPr>
            <a:lvl3pPr marL="1143000" indent="-228600">
              <a:spcBef>
                <a:spcPts val="600"/>
              </a:spcBef>
              <a:buClr>
                <a:srgbClr val="000000"/>
              </a:buClr>
              <a:buSzPct val="100000"/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4pPr>
            <a:lvl5pPr marL="20574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4000" dirty="0">
                <a:solidFill>
                  <a:schemeClr val="bg1"/>
                </a:solidFill>
                <a:latin typeface="Calibri" pitchFamily="34" charset="0"/>
              </a:rPr>
              <a:t>Closed cycle operation 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6863297" y="2420888"/>
            <a:ext cx="4846198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Tank can </a:t>
            </a:r>
            <a:r>
              <a:rPr lang="en-US" sz="2000" b="1" dirty="0">
                <a:solidFill>
                  <a:srgbClr val="FF0000"/>
                </a:solidFill>
              </a:rPr>
              <a:t>accommodate two </a:t>
            </a:r>
          </a:p>
          <a:p>
            <a:r>
              <a:rPr lang="en-US" sz="2000" b="1" dirty="0">
                <a:solidFill>
                  <a:srgbClr val="FF0000"/>
                </a:solidFill>
              </a:rPr>
              <a:t>     platforms + gun and collector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operation with Nitrogen in closed </a:t>
            </a:r>
          </a:p>
          <a:p>
            <a:r>
              <a:rPr lang="en-US" sz="2000" dirty="0"/>
              <a:t>     cycle,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Operation turbine circuit designed  by </a:t>
            </a:r>
          </a:p>
          <a:p>
            <a:r>
              <a:rPr lang="en-US" sz="2000" dirty="0"/>
              <a:t>     M. Wirsum,  Institute for Power plant </a:t>
            </a:r>
          </a:p>
          <a:p>
            <a:r>
              <a:rPr lang="en-US" sz="2000" dirty="0"/>
              <a:t>     technology  RWTH Aachen  </a:t>
            </a:r>
          </a:p>
          <a:p>
            <a:r>
              <a:rPr lang="en-US" sz="2000" dirty="0"/>
              <a:t>   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212" y="1152324"/>
            <a:ext cx="2706623" cy="293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F533A8B-FA6D-4D27-AA99-C46FCA69CDA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2908" y="3898635"/>
            <a:ext cx="6255643" cy="2959365"/>
          </a:xfrm>
          <a:prstGeom prst="rect">
            <a:avLst/>
          </a:prstGeom>
        </p:spPr>
      </p:pic>
      <p:sp>
        <p:nvSpPr>
          <p:cNvPr id="7" name="Rechteck 6">
            <a:extLst>
              <a:ext uri="{FF2B5EF4-FFF2-40B4-BE49-F238E27FC236}">
                <a16:creationId xmlns:a16="http://schemas.microsoft.com/office/drawing/2014/main" id="{FC9C5133-9AAE-4C64-943B-10F3C7C44B31}"/>
              </a:ext>
            </a:extLst>
          </p:cNvPr>
          <p:cNvSpPr/>
          <p:nvPr/>
        </p:nvSpPr>
        <p:spPr bwMode="auto">
          <a:xfrm>
            <a:off x="215670" y="4942703"/>
            <a:ext cx="864096" cy="864096"/>
          </a:xfrm>
          <a:prstGeom prst="rect">
            <a:avLst/>
          </a:prstGeom>
          <a:solidFill>
            <a:srgbClr val="4F81BD">
              <a:alpha val="37000"/>
            </a:srgbClr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2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ヒラギノ角ゴ ProN W3" charset="-128"/>
              <a:cs typeface="ヒラギノ角ゴ ProN W3" charset="-128"/>
              <a:sym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1346803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3C352E5-9A96-4287-B4AD-AF276ECDFC8E}" type="slidenum">
              <a:rPr lang="de-DE" altLang="de-DE" smtClean="0"/>
              <a:pPr/>
              <a:t>11</a:t>
            </a:fld>
            <a:endParaRPr lang="de-DE" altLang="de-DE"/>
          </a:p>
        </p:txBody>
      </p:sp>
      <p:sp>
        <p:nvSpPr>
          <p:cNvPr id="3" name="Прямоугольник 1"/>
          <p:cNvSpPr>
            <a:spLocks noChangeArrowheads="1"/>
          </p:cNvSpPr>
          <p:nvPr/>
        </p:nvSpPr>
        <p:spPr bwMode="auto">
          <a:xfrm>
            <a:off x="2999656" y="165613"/>
            <a:ext cx="836959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ts val="700"/>
              </a:spcBef>
              <a:buClr>
                <a:srgbClr val="000000"/>
              </a:buClr>
              <a:buSzPct val="100000"/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1pPr>
            <a:lvl2pPr marL="742950" indent="-285750">
              <a:spcBef>
                <a:spcPts val="600"/>
              </a:spcBef>
              <a:buClr>
                <a:srgbClr val="000000"/>
              </a:buClr>
              <a:buSzPct val="100000"/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2pPr>
            <a:lvl3pPr marL="1143000" indent="-228600">
              <a:spcBef>
                <a:spcPts val="600"/>
              </a:spcBef>
              <a:buClr>
                <a:srgbClr val="000000"/>
              </a:buClr>
              <a:buSzPct val="100000"/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4pPr>
            <a:lvl5pPr marL="20574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4000" dirty="0">
                <a:solidFill>
                  <a:schemeClr val="bg1"/>
                </a:solidFill>
                <a:latin typeface="Calibri" pitchFamily="34" charset="0"/>
              </a:rPr>
              <a:t>Hardware status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46542" y="988439"/>
            <a:ext cx="3672409" cy="2754307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64"/>
          <a:stretch/>
        </p:blipFill>
        <p:spPr>
          <a:xfrm flipV="1">
            <a:off x="159405" y="3899398"/>
            <a:ext cx="3923928" cy="2802736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73"/>
          <a:stretch/>
        </p:blipFill>
        <p:spPr>
          <a:xfrm rot="10800000">
            <a:off x="4227349" y="1031613"/>
            <a:ext cx="3781453" cy="2757428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77"/>
          <a:stretch/>
        </p:blipFill>
        <p:spPr>
          <a:xfrm>
            <a:off x="4098585" y="3904303"/>
            <a:ext cx="3938263" cy="2797832"/>
          </a:xfrm>
          <a:prstGeom prst="rect">
            <a:avLst/>
          </a:prstGeom>
        </p:spPr>
      </p:pic>
      <p:sp>
        <p:nvSpPr>
          <p:cNvPr id="10" name="Textfeld 9"/>
          <p:cNvSpPr txBox="1"/>
          <p:nvPr/>
        </p:nvSpPr>
        <p:spPr>
          <a:xfrm>
            <a:off x="266907" y="3512043"/>
            <a:ext cx="3672411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Compressor station for up to three turbines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4098584" y="3561921"/>
            <a:ext cx="3657158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Turbine (in box) hanging from HV-deck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47328" y="6425136"/>
            <a:ext cx="3962487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Solenoid  hanging from HV-deck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4098585" y="6425136"/>
            <a:ext cx="3962487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HV-generator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1BA9E87-9A79-4F87-9C13-F3C1E2DC1C7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2453790" y="6691313"/>
            <a:ext cx="3860800" cy="476250"/>
          </a:xfrm>
        </p:spPr>
        <p:txBody>
          <a:bodyPr/>
          <a:lstStyle/>
          <a:p>
            <a:pPr>
              <a:defRPr/>
            </a:pPr>
            <a:endParaRPr lang="de-DE"/>
          </a:p>
        </p:txBody>
      </p:sp>
      <p:cxnSp>
        <p:nvCxnSpPr>
          <p:cNvPr id="15" name="Gerade Verbindung mit Pfeil 14">
            <a:extLst>
              <a:ext uri="{FF2B5EF4-FFF2-40B4-BE49-F238E27FC236}">
                <a16:creationId xmlns:a16="http://schemas.microsoft.com/office/drawing/2014/main" id="{52B377A6-1738-4903-935C-273AE1306F8A}"/>
              </a:ext>
            </a:extLst>
          </p:cNvPr>
          <p:cNvCxnSpPr>
            <a:cxnSpLocks/>
          </p:cNvCxnSpPr>
          <p:nvPr/>
        </p:nvCxnSpPr>
        <p:spPr bwMode="auto">
          <a:xfrm flipH="1">
            <a:off x="6314590" y="1196752"/>
            <a:ext cx="2157674" cy="1224136"/>
          </a:xfrm>
          <a:prstGeom prst="straightConnector1">
            <a:avLst/>
          </a:prstGeom>
          <a:solidFill>
            <a:srgbClr val="4F81BD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6" name="Textfeld 15">
            <a:extLst>
              <a:ext uri="{FF2B5EF4-FFF2-40B4-BE49-F238E27FC236}">
                <a16:creationId xmlns:a16="http://schemas.microsoft.com/office/drawing/2014/main" id="{23D340E9-8C18-465C-A291-C17A352F395E}"/>
              </a:ext>
            </a:extLst>
          </p:cNvPr>
          <p:cNvSpPr txBox="1"/>
          <p:nvPr/>
        </p:nvSpPr>
        <p:spPr>
          <a:xfrm>
            <a:off x="8165613" y="1576762"/>
            <a:ext cx="4251292" cy="48936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/>
              <a:t>Reverse </a:t>
            </a:r>
            <a:r>
              <a:rPr lang="de-DE" sz="2400" dirty="0" err="1"/>
              <a:t>engineering</a:t>
            </a:r>
            <a:r>
              <a:rPr lang="de-DE" sz="2400" dirty="0"/>
              <a:t>:</a:t>
            </a:r>
          </a:p>
          <a:p>
            <a:r>
              <a:rPr lang="de-DE" sz="2400" dirty="0"/>
              <a:t>    </a:t>
            </a:r>
            <a:r>
              <a:rPr lang="de-DE" sz="2400" dirty="0" err="1"/>
              <a:t>communication</a:t>
            </a:r>
            <a:r>
              <a:rPr lang="de-DE" sz="2400" dirty="0"/>
              <a:t> </a:t>
            </a:r>
            <a:r>
              <a:rPr lang="de-DE" sz="2400" dirty="0" err="1"/>
              <a:t>with</a:t>
            </a:r>
            <a:r>
              <a:rPr lang="de-DE" sz="2400" dirty="0"/>
              <a:t> BINP</a:t>
            </a:r>
          </a:p>
          <a:p>
            <a:r>
              <a:rPr lang="de-DE" sz="2400" dirty="0"/>
              <a:t>    </a:t>
            </a:r>
            <a:r>
              <a:rPr lang="de-DE" sz="2400" dirty="0" err="1"/>
              <a:t>hardware</a:t>
            </a:r>
            <a:r>
              <a:rPr lang="de-DE" sz="2400" dirty="0"/>
              <a:t> OK.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/>
              <a:t>Gas tank </a:t>
            </a:r>
            <a:r>
              <a:rPr lang="de-DE" sz="2400" dirty="0" err="1"/>
              <a:t>filled</a:t>
            </a:r>
            <a:r>
              <a:rPr lang="de-DE" sz="2400" dirty="0"/>
              <a:t> </a:t>
            </a:r>
            <a:r>
              <a:rPr lang="de-DE" sz="2400" dirty="0" err="1"/>
              <a:t>with</a:t>
            </a:r>
            <a:r>
              <a:rPr lang="de-DE" sz="2400" dirty="0"/>
              <a:t> 3bar </a:t>
            </a:r>
          </a:p>
          <a:p>
            <a:r>
              <a:rPr lang="de-DE" sz="2400" dirty="0"/>
              <a:t>    Nitrogen, </a:t>
            </a:r>
            <a:r>
              <a:rPr lang="de-DE" sz="2400" dirty="0" err="1"/>
              <a:t>no</a:t>
            </a:r>
            <a:r>
              <a:rPr lang="de-DE" sz="2400" dirty="0"/>
              <a:t> </a:t>
            </a:r>
            <a:r>
              <a:rPr lang="de-DE" sz="2400" dirty="0" err="1"/>
              <a:t>leaks</a:t>
            </a:r>
            <a:r>
              <a:rPr lang="de-DE" sz="2400" dirty="0"/>
              <a:t>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/>
              <a:t>Turbine </a:t>
            </a:r>
            <a:r>
              <a:rPr lang="de-DE" sz="2400" dirty="0" err="1"/>
              <a:t>supplies</a:t>
            </a:r>
            <a:r>
              <a:rPr lang="de-DE" sz="2400" dirty="0"/>
              <a:t> </a:t>
            </a:r>
            <a:r>
              <a:rPr lang="de-DE" sz="2400" dirty="0" err="1"/>
              <a:t>Cockkroft</a:t>
            </a:r>
            <a:r>
              <a:rPr lang="de-DE" sz="2400" dirty="0"/>
              <a:t> </a:t>
            </a:r>
          </a:p>
          <a:p>
            <a:r>
              <a:rPr lang="de-DE" sz="2400" dirty="0"/>
              <a:t>     Walton and </a:t>
            </a:r>
            <a:r>
              <a:rPr lang="de-DE" sz="2400" dirty="0" err="1"/>
              <a:t>solenoid</a:t>
            </a:r>
            <a:r>
              <a:rPr lang="de-DE" sz="2400" dirty="0"/>
              <a:t> </a:t>
            </a:r>
          </a:p>
          <a:p>
            <a:r>
              <a:rPr lang="de-DE" sz="2400" dirty="0"/>
              <a:t>     </a:t>
            </a:r>
            <a:r>
              <a:rPr lang="de-DE" sz="2400" dirty="0" err="1"/>
              <a:t>under</a:t>
            </a:r>
            <a:r>
              <a:rPr lang="de-DE" sz="2400" dirty="0"/>
              <a:t> HV.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/>
              <a:t>HV limited </a:t>
            </a:r>
            <a:r>
              <a:rPr lang="de-DE" sz="2400" dirty="0" err="1"/>
              <a:t>by</a:t>
            </a:r>
            <a:r>
              <a:rPr lang="de-DE" sz="2400" dirty="0"/>
              <a:t>  </a:t>
            </a:r>
            <a:r>
              <a:rPr lang="de-DE" sz="2400" dirty="0" err="1"/>
              <a:t>to</a:t>
            </a:r>
            <a:r>
              <a:rPr lang="de-DE" sz="2400" dirty="0"/>
              <a:t> 80kV</a:t>
            </a:r>
          </a:p>
          <a:p>
            <a:r>
              <a:rPr lang="de-DE" sz="2400" dirty="0"/>
              <a:t>    (internal </a:t>
            </a:r>
            <a:r>
              <a:rPr lang="de-DE" sz="2400" dirty="0" err="1"/>
              <a:t>safety</a:t>
            </a:r>
            <a:r>
              <a:rPr lang="de-DE" sz="2400" dirty="0"/>
              <a:t> ?</a:t>
            </a:r>
          </a:p>
          <a:p>
            <a:r>
              <a:rPr lang="de-DE" sz="2400" dirty="0">
                <a:sym typeface="Wingdings" panose="05000000000000000000" pitchFamily="2" charset="2"/>
              </a:rPr>
              <a:t>      reverse </a:t>
            </a:r>
            <a:r>
              <a:rPr lang="de-DE" sz="2400" dirty="0" err="1">
                <a:sym typeface="Wingdings" panose="05000000000000000000" pitchFamily="2" charset="2"/>
              </a:rPr>
              <a:t>engineering</a:t>
            </a:r>
            <a:r>
              <a:rPr lang="de-DE" sz="2400" dirty="0"/>
              <a:t>)</a:t>
            </a:r>
          </a:p>
          <a:p>
            <a:r>
              <a:rPr lang="de-DE" sz="2400" dirty="0"/>
              <a:t>    </a:t>
            </a:r>
          </a:p>
          <a:p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1300548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820273-5EA1-3D8A-01F3-DAE0520092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33149DCC-783A-2FDE-3FD7-B0CA0AF05E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6400" y="-99392"/>
            <a:ext cx="10972800" cy="1143000"/>
          </a:xfrm>
        </p:spPr>
        <p:txBody>
          <a:bodyPr/>
          <a:lstStyle/>
          <a:p>
            <a:pPr algn="ctr"/>
            <a:r>
              <a:rPr lang="de-DE" sz="4000" dirty="0" err="1"/>
              <a:t>Whats</a:t>
            </a:r>
            <a:r>
              <a:rPr lang="de-DE" sz="4000" dirty="0"/>
              <a:t> </a:t>
            </a:r>
            <a:r>
              <a:rPr lang="de-DE" sz="4000" dirty="0" err="1"/>
              <a:t>next</a:t>
            </a:r>
            <a:r>
              <a:rPr lang="de-DE" sz="4000" dirty="0"/>
              <a:t>?</a:t>
            </a:r>
            <a:r>
              <a:rPr lang="de-DE" dirty="0"/>
              <a:t>	</a:t>
            </a:r>
          </a:p>
        </p:txBody>
      </p:sp>
      <p:sp>
        <p:nvSpPr>
          <p:cNvPr id="4098" name="Rectangle 3">
            <a:extLst>
              <a:ext uri="{FF2B5EF4-FFF2-40B4-BE49-F238E27FC236}">
                <a16:creationId xmlns:a16="http://schemas.microsoft.com/office/drawing/2014/main" id="{1CBFF7F8-D747-67B0-8E10-6B3606407F67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586005" y="1142450"/>
            <a:ext cx="10972800" cy="1684783"/>
          </a:xfrm>
        </p:spPr>
        <p:txBody>
          <a:bodyPr/>
          <a:lstStyle/>
          <a:p>
            <a:pPr marL="522288" lvl="1" indent="-342900">
              <a:lnSpc>
                <a:spcPct val="150000"/>
              </a:lnSpc>
              <a:buFontTx/>
              <a:buChar char="-"/>
              <a:defRPr/>
            </a:pPr>
            <a:r>
              <a:rPr lang="en-US" altLang="de-DE" sz="2000" b="1" dirty="0">
                <a:solidFill>
                  <a:schemeClr val="tx2"/>
                </a:solidFill>
              </a:rPr>
              <a:t>“Hibernating” the know how - example: medical spin-off</a:t>
            </a:r>
          </a:p>
          <a:p>
            <a:pPr marL="522288" lvl="1" indent="-342900">
              <a:lnSpc>
                <a:spcPct val="150000"/>
              </a:lnSpc>
              <a:buFontTx/>
              <a:buChar char="-"/>
              <a:defRPr/>
            </a:pPr>
            <a:r>
              <a:rPr lang="en-US" altLang="de-DE" sz="2000" b="1" dirty="0">
                <a:solidFill>
                  <a:schemeClr val="tx2"/>
                </a:solidFill>
              </a:rPr>
              <a:t> “Hibernating” the prototype as versatile platform </a:t>
            </a:r>
            <a:r>
              <a:rPr lang="en-US" altLang="de-DE" sz="2000" b="1" dirty="0">
                <a:solidFill>
                  <a:schemeClr val="tx2"/>
                </a:solidFill>
                <a:highlight>
                  <a:srgbClr val="FF0000"/>
                </a:highlight>
              </a:rPr>
              <a:t> ?</a:t>
            </a:r>
            <a:r>
              <a:rPr lang="en-US" altLang="de-DE" sz="2000" b="1" dirty="0">
                <a:solidFill>
                  <a:schemeClr val="bg1"/>
                </a:solidFill>
                <a:highlight>
                  <a:srgbClr val="FF0000"/>
                </a:highlight>
              </a:rPr>
              <a:t>  </a:t>
            </a:r>
            <a:r>
              <a:rPr lang="en-US" altLang="de-DE" sz="2000" b="1" dirty="0">
                <a:solidFill>
                  <a:schemeClr val="tx2"/>
                </a:solidFill>
              </a:rPr>
              <a:t>example: EDM-ring</a:t>
            </a:r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B3D8C1E3-6CFD-0DE5-675A-0B0C134086B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1D6A4DD-00A9-1EF6-C9D4-DAFEF879B46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93B2A6-8D2C-46F0-9687-729B02AE2099}" type="slidenum">
              <a:rPr lang="de-DE" altLang="de-DE" smtClean="0"/>
              <a:pPr/>
              <a:t>12</a:t>
            </a:fld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2915298179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2D013A-A507-42BA-9D2D-65B5201ECD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0357DEBA-1F3A-E594-DD27-90B8E9C8D5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	</a:t>
            </a:r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B7600150-A56D-BDDE-3EFB-A15293BC806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59BF460-EB54-B630-BE7D-6C9E05CF526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93B2A6-8D2C-46F0-9687-729B02AE2099}" type="slidenum">
              <a:rPr lang="de-DE" altLang="de-DE" smtClean="0"/>
              <a:pPr/>
              <a:t>13</a:t>
            </a:fld>
            <a:endParaRPr lang="de-DE" altLang="de-DE" dirty="0"/>
          </a:p>
        </p:txBody>
      </p:sp>
      <p:sp>
        <p:nvSpPr>
          <p:cNvPr id="6147" name="Textfeld 1">
            <a:extLst>
              <a:ext uri="{FF2B5EF4-FFF2-40B4-BE49-F238E27FC236}">
                <a16:creationId xmlns:a16="http://schemas.microsoft.com/office/drawing/2014/main" id="{20B4F9A7-2C77-3A6E-ADEB-BFF5AECDA6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3500" y="115889"/>
            <a:ext cx="9397156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ts val="700"/>
              </a:spcBef>
              <a:buClr>
                <a:srgbClr val="000000"/>
              </a:buClr>
              <a:buSzPct val="100000"/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1pPr>
            <a:lvl2pPr marL="742950" indent="-285750">
              <a:spcBef>
                <a:spcPts val="600"/>
              </a:spcBef>
              <a:buClr>
                <a:srgbClr val="000000"/>
              </a:buClr>
              <a:buSzPct val="100000"/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2pPr>
            <a:lvl3pPr marL="1143000" indent="-228600">
              <a:spcBef>
                <a:spcPts val="600"/>
              </a:spcBef>
              <a:buClr>
                <a:srgbClr val="000000"/>
              </a:buClr>
              <a:buSzPct val="100000"/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4pPr>
            <a:lvl5pPr marL="20574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2800" dirty="0">
                <a:solidFill>
                  <a:schemeClr val="bg1"/>
                </a:solidFill>
              </a:rPr>
              <a:t>“Hibernating” the know how - example: medical spin-off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de-DE" altLang="de-DE" sz="4000" dirty="0">
              <a:solidFill>
                <a:schemeClr val="bg1"/>
              </a:solidFill>
            </a:endParaRP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36324C51-AC32-17CA-B256-43F491C0A4CF}"/>
              </a:ext>
            </a:extLst>
          </p:cNvPr>
          <p:cNvSpPr txBox="1"/>
          <p:nvPr/>
        </p:nvSpPr>
        <p:spPr>
          <a:xfrm>
            <a:off x="320441" y="1240667"/>
            <a:ext cx="73111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Experience </a:t>
            </a:r>
            <a:r>
              <a:rPr lang="de-DE" dirty="0" err="1"/>
              <a:t>with</a:t>
            </a:r>
            <a:r>
              <a:rPr lang="de-DE" dirty="0"/>
              <a:t> high </a:t>
            </a:r>
            <a:r>
              <a:rPr lang="de-DE" dirty="0" err="1"/>
              <a:t>quality</a:t>
            </a:r>
            <a:r>
              <a:rPr lang="de-DE" dirty="0"/>
              <a:t> beam </a:t>
            </a:r>
            <a:r>
              <a:rPr lang="de-DE" dirty="0" err="1"/>
              <a:t>from</a:t>
            </a:r>
            <a:r>
              <a:rPr lang="de-DE" dirty="0"/>
              <a:t> „</a:t>
            </a:r>
            <a:r>
              <a:rPr lang="de-DE" dirty="0" err="1"/>
              <a:t>test</a:t>
            </a:r>
            <a:r>
              <a:rPr lang="de-DE" dirty="0"/>
              <a:t> cooler“ (1A, 30kV)                  300mA 300kV „</a:t>
            </a:r>
            <a:r>
              <a:rPr lang="de-DE" dirty="0" err="1"/>
              <a:t>line</a:t>
            </a:r>
            <a:r>
              <a:rPr lang="de-DE" dirty="0"/>
              <a:t> </a:t>
            </a:r>
            <a:r>
              <a:rPr lang="de-DE" dirty="0" err="1"/>
              <a:t>focus</a:t>
            </a:r>
            <a:r>
              <a:rPr lang="de-DE" dirty="0"/>
              <a:t> </a:t>
            </a:r>
            <a:r>
              <a:rPr lang="de-DE" dirty="0" err="1"/>
              <a:t>tube</a:t>
            </a:r>
            <a:r>
              <a:rPr lang="de-DE" dirty="0"/>
              <a:t>“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468452F1-326A-EE47-51FB-7D9F020D20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213" y="1837412"/>
            <a:ext cx="4838091" cy="4327892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744A7C53-0C1F-53E0-6CCD-17E11CEBCF35}"/>
              </a:ext>
            </a:extLst>
          </p:cNvPr>
          <p:cNvSpPr txBox="1"/>
          <p:nvPr/>
        </p:nvSpPr>
        <p:spPr>
          <a:xfrm>
            <a:off x="730977" y="6026445"/>
            <a:ext cx="29531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Test </a:t>
            </a:r>
            <a:r>
              <a:rPr lang="de-DE" dirty="0" err="1"/>
              <a:t>set-up</a:t>
            </a:r>
            <a:r>
              <a:rPr lang="de-DE" dirty="0"/>
              <a:t>: 1A </a:t>
            </a:r>
            <a:r>
              <a:rPr lang="de-DE" dirty="0" err="1"/>
              <a:t>electron</a:t>
            </a:r>
            <a:r>
              <a:rPr lang="de-DE" dirty="0"/>
              <a:t> beam for HESR 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4DC8358C-60EA-18CB-14A3-91444199FF1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0531" y="4278053"/>
            <a:ext cx="2770371" cy="1397019"/>
          </a:xfrm>
          <a:prstGeom prst="rect">
            <a:avLst/>
          </a:prstGeom>
        </p:spPr>
      </p:pic>
      <p:sp>
        <p:nvSpPr>
          <p:cNvPr id="13" name="Pfeil: nach rechts 12">
            <a:extLst>
              <a:ext uri="{FF2B5EF4-FFF2-40B4-BE49-F238E27FC236}">
                <a16:creationId xmlns:a16="http://schemas.microsoft.com/office/drawing/2014/main" id="{33AD0378-3026-52F4-8F9E-6989FC6EF44E}"/>
              </a:ext>
            </a:extLst>
          </p:cNvPr>
          <p:cNvSpPr/>
          <p:nvPr/>
        </p:nvSpPr>
        <p:spPr bwMode="auto">
          <a:xfrm>
            <a:off x="4835643" y="1286359"/>
            <a:ext cx="474664" cy="217068"/>
          </a:xfrm>
          <a:prstGeom prst="rightArrow">
            <a:avLst/>
          </a:prstGeom>
          <a:solidFill>
            <a:srgbClr val="4F81BD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2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ヒラギノ角ゴ ProN W3" charset="-128"/>
              <a:cs typeface="ヒラギノ角ゴ ProN W3" charset="-128"/>
              <a:sym typeface="Arial" charset="0"/>
            </a:endParaRPr>
          </a:p>
        </p:txBody>
      </p:sp>
      <p:sp>
        <p:nvSpPr>
          <p:cNvPr id="14" name="Pfeil: nach rechts 13">
            <a:extLst>
              <a:ext uri="{FF2B5EF4-FFF2-40B4-BE49-F238E27FC236}">
                <a16:creationId xmlns:a16="http://schemas.microsoft.com/office/drawing/2014/main" id="{916CCECF-CDE2-049F-AAB5-49028B9A5CF7}"/>
              </a:ext>
            </a:extLst>
          </p:cNvPr>
          <p:cNvSpPr/>
          <p:nvPr/>
        </p:nvSpPr>
        <p:spPr bwMode="auto">
          <a:xfrm>
            <a:off x="7371075" y="3552296"/>
            <a:ext cx="1489590" cy="484632"/>
          </a:xfrm>
          <a:prstGeom prst="rightArrow">
            <a:avLst/>
          </a:prstGeom>
          <a:solidFill>
            <a:srgbClr val="4F81BD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2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ヒラギノ角ゴ ProN W3" charset="-128"/>
              <a:cs typeface="ヒラギノ角ゴ ProN W3" charset="-128"/>
              <a:sym typeface="Arial" charset="0"/>
            </a:endParaRP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9F864CCE-FD0D-9290-5061-6921124509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01348" y="3079903"/>
            <a:ext cx="1915392" cy="2651228"/>
          </a:xfrm>
          <a:prstGeom prst="rect">
            <a:avLst/>
          </a:prstGeom>
        </p:spPr>
      </p:pic>
      <p:pic>
        <p:nvPicPr>
          <p:cNvPr id="18" name="Grafik 17">
            <a:extLst>
              <a:ext uri="{FF2B5EF4-FFF2-40B4-BE49-F238E27FC236}">
                <a16:creationId xmlns:a16="http://schemas.microsoft.com/office/drawing/2014/main" id="{14BEEC21-87B7-087C-BFFE-75DF9DCFF8A3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b="15034"/>
          <a:stretch>
            <a:fillRect/>
          </a:stretch>
        </p:blipFill>
        <p:spPr>
          <a:xfrm>
            <a:off x="8860665" y="2067673"/>
            <a:ext cx="2890104" cy="2236901"/>
          </a:xfrm>
          <a:prstGeom prst="rect">
            <a:avLst/>
          </a:prstGeom>
        </p:spPr>
      </p:pic>
      <p:sp>
        <p:nvSpPr>
          <p:cNvPr id="19" name="Textfeld 18">
            <a:extLst>
              <a:ext uri="{FF2B5EF4-FFF2-40B4-BE49-F238E27FC236}">
                <a16:creationId xmlns:a16="http://schemas.microsoft.com/office/drawing/2014/main" id="{6764EF8F-D993-4528-12FF-33E5E1EE0915}"/>
              </a:ext>
            </a:extLst>
          </p:cNvPr>
          <p:cNvSpPr txBox="1"/>
          <p:nvPr/>
        </p:nvSpPr>
        <p:spPr>
          <a:xfrm>
            <a:off x="5591944" y="5941684"/>
            <a:ext cx="16872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Test cooler </a:t>
            </a:r>
            <a:r>
              <a:rPr lang="de-DE" dirty="0" err="1"/>
              <a:t>Egun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</a:p>
          <a:p>
            <a:r>
              <a:rPr lang="de-DE" dirty="0" err="1"/>
              <a:t>BaO-cathode</a:t>
            </a:r>
            <a:endParaRPr lang="de-DE" dirty="0"/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769982E2-3140-16F6-72A3-DF1C03A63356}"/>
              </a:ext>
            </a:extLst>
          </p:cNvPr>
          <p:cNvSpPr txBox="1"/>
          <p:nvPr/>
        </p:nvSpPr>
        <p:spPr>
          <a:xfrm>
            <a:off x="8977061" y="5941684"/>
            <a:ext cx="16866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Line </a:t>
            </a:r>
            <a:r>
              <a:rPr lang="de-DE" dirty="0" err="1"/>
              <a:t>focus</a:t>
            </a:r>
            <a:r>
              <a:rPr lang="de-DE" dirty="0"/>
              <a:t>  </a:t>
            </a:r>
            <a:r>
              <a:rPr lang="de-DE" dirty="0" err="1"/>
              <a:t>Egun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</a:p>
          <a:p>
            <a:r>
              <a:rPr lang="de-DE" dirty="0" err="1"/>
              <a:t>BaO-cathode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60904487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1B0C749-341B-4F72-B09D-4D43734A75F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8D579405-9A9D-4814-A780-C66926F499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7115" y="3532430"/>
            <a:ext cx="2756677" cy="2432297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AC1BC2DA-7203-4702-8F25-9346192BF67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104"/>
          <a:stretch/>
        </p:blipFill>
        <p:spPr>
          <a:xfrm>
            <a:off x="6534184" y="3619855"/>
            <a:ext cx="2424269" cy="2781527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288AC30E-6DC3-44A4-9B4C-F14F1F43F2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89667" y="1204808"/>
            <a:ext cx="2946192" cy="2471207"/>
          </a:xfrm>
          <a:prstGeom prst="rect">
            <a:avLst/>
          </a:prstGeom>
        </p:spPr>
      </p:pic>
      <p:pic>
        <p:nvPicPr>
          <p:cNvPr id="23" name="Grafik 22">
            <a:extLst>
              <a:ext uri="{FF2B5EF4-FFF2-40B4-BE49-F238E27FC236}">
                <a16:creationId xmlns:a16="http://schemas.microsoft.com/office/drawing/2014/main" id="{19D0D318-A98C-4346-8967-DC3130B9EBA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9416" y="1190953"/>
            <a:ext cx="4817969" cy="2498969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2FF7B603-4B62-43B8-80F9-6A40F4E1D8AA}"/>
              </a:ext>
            </a:extLst>
          </p:cNvPr>
          <p:cNvSpPr txBox="1"/>
          <p:nvPr/>
        </p:nvSpPr>
        <p:spPr>
          <a:xfrm flipH="1">
            <a:off x="9560837" y="1264674"/>
            <a:ext cx="20688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C. Petrich TUM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3EDC05D6-1A8B-4498-9333-9BFB494742CC}"/>
              </a:ext>
            </a:extLst>
          </p:cNvPr>
          <p:cNvSpPr txBox="1"/>
          <p:nvPr/>
        </p:nvSpPr>
        <p:spPr>
          <a:xfrm>
            <a:off x="4502879" y="5319164"/>
            <a:ext cx="27566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Results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ESRF</a:t>
            </a:r>
          </a:p>
          <a:p>
            <a:r>
              <a:rPr lang="de-DE" dirty="0"/>
              <a:t>(1km </a:t>
            </a:r>
            <a:r>
              <a:rPr lang="de-DE" dirty="0" err="1"/>
              <a:t>circumference</a:t>
            </a:r>
            <a:r>
              <a:rPr lang="de-DE" dirty="0"/>
              <a:t> </a:t>
            </a:r>
            <a:r>
              <a:rPr lang="de-DE" dirty="0" err="1"/>
              <a:t>synchrotron</a:t>
            </a:r>
            <a:r>
              <a:rPr lang="de-DE" dirty="0"/>
              <a:t>)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CF2EA474-2EE0-4B3B-9D5A-3DA68D956536}"/>
              </a:ext>
            </a:extLst>
          </p:cNvPr>
          <p:cNvSpPr txBox="1"/>
          <p:nvPr/>
        </p:nvSpPr>
        <p:spPr>
          <a:xfrm>
            <a:off x="8860967" y="5444731"/>
            <a:ext cx="27566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Side </a:t>
            </a:r>
            <a:r>
              <a:rPr lang="de-DE" dirty="0" err="1"/>
              <a:t>effects</a:t>
            </a:r>
            <a:r>
              <a:rPr lang="de-DE" dirty="0"/>
              <a:t> </a:t>
            </a:r>
            <a:r>
              <a:rPr lang="de-DE" dirty="0" err="1"/>
              <a:t>incidence</a:t>
            </a:r>
            <a:r>
              <a:rPr lang="de-DE" dirty="0"/>
              <a:t> </a:t>
            </a:r>
          </a:p>
          <a:p>
            <a:r>
              <a:rPr lang="de-DE" dirty="0" err="1"/>
              <a:t>for</a:t>
            </a:r>
            <a:r>
              <a:rPr lang="de-DE" dirty="0"/>
              <a:t> same total dose</a:t>
            </a: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4BB0BD91-D9CC-42DD-8137-132A45A9EC1D}"/>
              </a:ext>
            </a:extLst>
          </p:cNvPr>
          <p:cNvSpPr/>
          <p:nvPr/>
        </p:nvSpPr>
        <p:spPr>
          <a:xfrm>
            <a:off x="170447" y="1257625"/>
            <a:ext cx="306000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dirty="0">
                <a:sym typeface="Wingdings" panose="05000000000000000000" pitchFamily="2" charset="2"/>
              </a:rPr>
              <a:t>Bartzsch et al </a:t>
            </a:r>
            <a:r>
              <a:rPr lang="de-DE" sz="1200" dirty="0"/>
              <a:t> </a:t>
            </a:r>
            <a:r>
              <a:rPr lang="de-DE" sz="1200" i="1" dirty="0"/>
              <a:t>Phys. Med. </a:t>
            </a:r>
            <a:r>
              <a:rPr lang="de-DE" sz="1200" i="1" dirty="0" err="1"/>
              <a:t>Biol</a:t>
            </a:r>
            <a:r>
              <a:rPr lang="de-DE" sz="1200" i="1" dirty="0"/>
              <a:t>. </a:t>
            </a:r>
            <a:r>
              <a:rPr lang="de-DE" sz="1200" b="1" dirty="0"/>
              <a:t>62 </a:t>
            </a:r>
            <a:r>
              <a:rPr lang="de-DE" sz="1200" dirty="0"/>
              <a:t>8600 (2017)</a:t>
            </a:r>
            <a:endParaRPr lang="de-DE" dirty="0">
              <a:sym typeface="Wingdings" panose="05000000000000000000" pitchFamily="2" charset="2"/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43E79201-4B88-7FDF-F116-E262F0A1FEC6}"/>
              </a:ext>
            </a:extLst>
          </p:cNvPr>
          <p:cNvSpPr txBox="1"/>
          <p:nvPr/>
        </p:nvSpPr>
        <p:spPr>
          <a:xfrm>
            <a:off x="2423592" y="265112"/>
            <a:ext cx="6912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 err="1">
                <a:solidFill>
                  <a:schemeClr val="bg1"/>
                </a:solidFill>
              </a:rPr>
              <a:t>Why</a:t>
            </a:r>
            <a:r>
              <a:rPr lang="de-DE" sz="3600" dirty="0">
                <a:solidFill>
                  <a:schemeClr val="bg1"/>
                </a:solidFill>
              </a:rPr>
              <a:t>  X-</a:t>
            </a:r>
            <a:r>
              <a:rPr lang="de-DE" sz="3600" dirty="0" err="1">
                <a:solidFill>
                  <a:schemeClr val="bg1"/>
                </a:solidFill>
              </a:rPr>
              <a:t>ray</a:t>
            </a:r>
            <a:r>
              <a:rPr lang="de-DE" sz="3600" dirty="0">
                <a:solidFill>
                  <a:schemeClr val="bg1"/>
                </a:solidFill>
              </a:rPr>
              <a:t> </a:t>
            </a:r>
            <a:r>
              <a:rPr lang="de-DE" sz="3600" dirty="0" err="1">
                <a:solidFill>
                  <a:schemeClr val="bg1"/>
                </a:solidFill>
              </a:rPr>
              <a:t>microbeams</a:t>
            </a:r>
            <a:r>
              <a:rPr lang="de-DE" sz="3600" dirty="0">
                <a:solidFill>
                  <a:schemeClr val="bg1"/>
                </a:solidFill>
              </a:rPr>
              <a:t> ?</a:t>
            </a:r>
          </a:p>
        </p:txBody>
      </p:sp>
    </p:spTree>
    <p:extLst>
      <p:ext uri="{BB962C8B-B14F-4D97-AF65-F5344CB8AC3E}">
        <p14:creationId xmlns:p14="http://schemas.microsoft.com/office/powerpoint/2010/main" val="55917638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E2A063-D167-4F61-E5E6-D6D25157E1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F27155FF-D3B9-B31B-0D78-89AFC15A99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	</a:t>
            </a:r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73B7F2EA-397A-6996-7EFA-7E931EFC317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EBBD255-A25C-34E8-A02C-BCF6D1A859C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93B2A6-8D2C-46F0-9687-729B02AE2099}" type="slidenum">
              <a:rPr lang="de-DE" altLang="de-DE" smtClean="0"/>
              <a:pPr/>
              <a:t>15</a:t>
            </a:fld>
            <a:endParaRPr lang="de-DE" altLang="de-DE" dirty="0"/>
          </a:p>
        </p:txBody>
      </p:sp>
      <p:sp>
        <p:nvSpPr>
          <p:cNvPr id="6147" name="Textfeld 1">
            <a:extLst>
              <a:ext uri="{FF2B5EF4-FFF2-40B4-BE49-F238E27FC236}">
                <a16:creationId xmlns:a16="http://schemas.microsoft.com/office/drawing/2014/main" id="{D3FA2DCE-843C-BCDC-AEFF-BAF9CF55B1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3500" y="115889"/>
            <a:ext cx="9397156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ts val="700"/>
              </a:spcBef>
              <a:buClr>
                <a:srgbClr val="000000"/>
              </a:buClr>
              <a:buSzPct val="100000"/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1pPr>
            <a:lvl2pPr marL="742950" indent="-285750">
              <a:spcBef>
                <a:spcPts val="600"/>
              </a:spcBef>
              <a:buClr>
                <a:srgbClr val="000000"/>
              </a:buClr>
              <a:buSzPct val="100000"/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2pPr>
            <a:lvl3pPr marL="1143000" indent="-228600">
              <a:spcBef>
                <a:spcPts val="600"/>
              </a:spcBef>
              <a:buClr>
                <a:srgbClr val="000000"/>
              </a:buClr>
              <a:buSzPct val="100000"/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4pPr>
            <a:lvl5pPr marL="20574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 sz="2800" dirty="0">
                <a:solidFill>
                  <a:schemeClr val="bg1"/>
                </a:solidFill>
              </a:rPr>
              <a:t>“Hibernating” the know how - example: medical spin-off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de-DE" altLang="de-DE" sz="4000" dirty="0">
              <a:solidFill>
                <a:schemeClr val="bg1"/>
              </a:solidFill>
            </a:endParaRP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FF8E0B5D-F29F-36B4-9AAC-78D9B0755796}"/>
              </a:ext>
            </a:extLst>
          </p:cNvPr>
          <p:cNvSpPr txBox="1"/>
          <p:nvPr/>
        </p:nvSpPr>
        <p:spPr>
          <a:xfrm>
            <a:off x="320441" y="1116162"/>
            <a:ext cx="72839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Experience </a:t>
            </a:r>
            <a:r>
              <a:rPr lang="de-DE" dirty="0" err="1"/>
              <a:t>with</a:t>
            </a:r>
            <a:r>
              <a:rPr lang="de-DE" dirty="0"/>
              <a:t> high </a:t>
            </a:r>
            <a:r>
              <a:rPr lang="de-DE" dirty="0" err="1"/>
              <a:t>quality</a:t>
            </a:r>
            <a:r>
              <a:rPr lang="de-DE" dirty="0"/>
              <a:t> beam </a:t>
            </a:r>
            <a:r>
              <a:rPr lang="de-DE" dirty="0" err="1"/>
              <a:t>from</a:t>
            </a:r>
            <a:r>
              <a:rPr lang="de-DE" dirty="0"/>
              <a:t> „</a:t>
            </a:r>
            <a:r>
              <a:rPr lang="de-DE" dirty="0" err="1"/>
              <a:t>test</a:t>
            </a:r>
            <a:r>
              <a:rPr lang="de-DE" dirty="0"/>
              <a:t> cooler“ (1A, 30kV) </a:t>
            </a:r>
            <a:r>
              <a:rPr lang="de-DE" dirty="0" err="1"/>
              <a:t>towards</a:t>
            </a:r>
            <a:r>
              <a:rPr lang="de-DE" dirty="0"/>
              <a:t>  300mA 300kV „</a:t>
            </a:r>
            <a:r>
              <a:rPr lang="de-DE" dirty="0" err="1"/>
              <a:t>line</a:t>
            </a:r>
            <a:r>
              <a:rPr lang="de-DE" dirty="0"/>
              <a:t> </a:t>
            </a:r>
            <a:r>
              <a:rPr lang="de-DE" dirty="0" err="1"/>
              <a:t>focus</a:t>
            </a:r>
            <a:r>
              <a:rPr lang="de-DE" dirty="0"/>
              <a:t> </a:t>
            </a:r>
            <a:r>
              <a:rPr lang="de-DE" dirty="0" err="1"/>
              <a:t>tube</a:t>
            </a:r>
            <a:r>
              <a:rPr lang="de-DE" dirty="0"/>
              <a:t>“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35AE77B5-B895-79E9-C246-9C2C1503EA5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61596"/>
          <a:stretch>
            <a:fillRect/>
          </a:stretch>
        </p:blipFill>
        <p:spPr>
          <a:xfrm>
            <a:off x="0" y="1753549"/>
            <a:ext cx="5509862" cy="2128393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D3BDC736-3511-3A49-B5DE-C1F5CA4C4C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448" y="4298185"/>
            <a:ext cx="3111660" cy="1949550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CBB92D5C-228D-5C8A-A4E9-A77061659B16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47230" b="2050"/>
          <a:stretch>
            <a:fillRect/>
          </a:stretch>
        </p:blipFill>
        <p:spPr>
          <a:xfrm>
            <a:off x="5087888" y="3834995"/>
            <a:ext cx="6799228" cy="2757893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71CD3319-B609-5FAB-F720-30783031452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>
            <a:off x="5231904" y="1406944"/>
            <a:ext cx="4018052" cy="2474998"/>
          </a:xfrm>
          <a:prstGeom prst="rect">
            <a:avLst/>
          </a:prstGeom>
        </p:spPr>
      </p:pic>
      <p:sp>
        <p:nvSpPr>
          <p:cNvPr id="16" name="Textfeld 15">
            <a:extLst>
              <a:ext uri="{FF2B5EF4-FFF2-40B4-BE49-F238E27FC236}">
                <a16:creationId xmlns:a16="http://schemas.microsoft.com/office/drawing/2014/main" id="{CC9D0B8A-206C-9412-43DB-FD539637A5C4}"/>
              </a:ext>
            </a:extLst>
          </p:cNvPr>
          <p:cNvSpPr txBox="1"/>
          <p:nvPr/>
        </p:nvSpPr>
        <p:spPr>
          <a:xfrm>
            <a:off x="935727" y="6169316"/>
            <a:ext cx="680135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harisSIL"/>
                <a:ea typeface="+mn-ea"/>
                <a:cs typeface="+mn-cs"/>
              </a:rPr>
              <a:t>Ch</a:t>
            </a:r>
            <a:r>
              <a:rPr kumimoji="0" lang="de-DE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harisSIL"/>
                <a:ea typeface="+mn-ea"/>
                <a:cs typeface="+mn-cs"/>
              </a:rPr>
              <a:t>. Matejcek et al.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harisSIL"/>
                <a:ea typeface="+mn-ea"/>
                <a:cs typeface="+mn-cs"/>
              </a:rPr>
              <a:t>Physica</a:t>
            </a:r>
            <a:r>
              <a:rPr kumimoji="0" lang="de-DE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harisSIL"/>
                <a:ea typeface="+mn-ea"/>
                <a:cs typeface="+mn-cs"/>
              </a:rPr>
              <a:t> Medica 106 (2023) 102532</a:t>
            </a:r>
            <a:endParaRPr kumimoji="0" lang="de-DE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186260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904645-404D-6C4D-1B5A-78205AFFD7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0F9BDB9-CCBE-3C63-7175-EFFA20B9F1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089" y="-300060"/>
            <a:ext cx="10972800" cy="1143000"/>
          </a:xfrm>
        </p:spPr>
        <p:txBody>
          <a:bodyPr/>
          <a:lstStyle/>
          <a:p>
            <a:pPr algn="ctr"/>
            <a:r>
              <a:rPr lang="de-DE" dirty="0"/>
              <a:t>The LFXT-1 </a:t>
            </a:r>
            <a:r>
              <a:rPr lang="de-DE" dirty="0" err="1"/>
              <a:t>Protoype</a:t>
            </a:r>
            <a:r>
              <a:rPr lang="de-DE" dirty="0"/>
              <a:t> 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94BCE97-461B-8205-7861-53B96DAC46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5569BA5-88D4-471A-9C47-F7F059789784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9" name="Textfeld 138">
            <a:extLst>
              <a:ext uri="{FF2B5EF4-FFF2-40B4-BE49-F238E27FC236}">
                <a16:creationId xmlns:a16="http://schemas.microsoft.com/office/drawing/2014/main" id="{9C616FDB-4CED-6A96-7337-4937E33FB55F}"/>
              </a:ext>
            </a:extLst>
          </p:cNvPr>
          <p:cNvSpPr txBox="1"/>
          <p:nvPr/>
        </p:nvSpPr>
        <p:spPr>
          <a:xfrm>
            <a:off x="2253484" y="4188863"/>
            <a:ext cx="5854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2m</a:t>
            </a:r>
          </a:p>
        </p:txBody>
      </p:sp>
      <p:pic>
        <p:nvPicPr>
          <p:cNvPr id="146" name="Grafik 145" descr="Ein Bild, das Im Haus, Fräsmaschine enthält.&#10;&#10;Automatisch generierte Beschreibung">
            <a:extLst>
              <a:ext uri="{FF2B5EF4-FFF2-40B4-BE49-F238E27FC236}">
                <a16:creationId xmlns:a16="http://schemas.microsoft.com/office/drawing/2014/main" id="{4C04635B-03D0-ADBA-6EC8-3DAFE0BC032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423" y="1933862"/>
            <a:ext cx="4865754" cy="3183419"/>
          </a:xfrm>
          <a:prstGeom prst="rect">
            <a:avLst/>
          </a:prstGeom>
        </p:spPr>
      </p:pic>
      <p:sp>
        <p:nvSpPr>
          <p:cNvPr id="148" name="Rechteck 147">
            <a:extLst>
              <a:ext uri="{FF2B5EF4-FFF2-40B4-BE49-F238E27FC236}">
                <a16:creationId xmlns:a16="http://schemas.microsoft.com/office/drawing/2014/main" id="{9445093C-2C25-73F3-7772-C8BE57009B27}"/>
              </a:ext>
            </a:extLst>
          </p:cNvPr>
          <p:cNvSpPr/>
          <p:nvPr/>
        </p:nvSpPr>
        <p:spPr>
          <a:xfrm>
            <a:off x="335360" y="5223683"/>
            <a:ext cx="2454518" cy="215444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harisSIL"/>
                <a:ea typeface="+mn-ea"/>
                <a:cs typeface="+mn-cs"/>
              </a:rPr>
              <a:t>Ch</a:t>
            </a:r>
            <a:r>
              <a:rPr kumimoji="0" lang="de-DE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harisSIL"/>
                <a:ea typeface="+mn-ea"/>
                <a:cs typeface="+mn-cs"/>
              </a:rPr>
              <a:t>. Matejcek et al. </a:t>
            </a:r>
            <a:r>
              <a:rPr kumimoji="0" lang="de-DE" sz="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harisSIL"/>
                <a:ea typeface="+mn-ea"/>
                <a:cs typeface="+mn-cs"/>
              </a:rPr>
              <a:t>Physica</a:t>
            </a:r>
            <a:r>
              <a:rPr kumimoji="0" lang="de-DE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harisSIL"/>
                <a:ea typeface="+mn-ea"/>
                <a:cs typeface="+mn-cs"/>
              </a:rPr>
              <a:t> </a:t>
            </a:r>
            <a:r>
              <a:rPr kumimoji="0" lang="de-DE" sz="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harisSIL"/>
                <a:ea typeface="+mn-ea"/>
                <a:cs typeface="+mn-cs"/>
              </a:rPr>
              <a:t>Medica</a:t>
            </a:r>
            <a:r>
              <a:rPr kumimoji="0" lang="de-DE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harisSIL"/>
                <a:ea typeface="+mn-ea"/>
                <a:cs typeface="+mn-cs"/>
              </a:rPr>
              <a:t> 106 (2023) 102532</a:t>
            </a:r>
            <a:endParaRPr kumimoji="0" lang="de-DE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1" name="Textfeld 150">
            <a:extLst>
              <a:ext uri="{FF2B5EF4-FFF2-40B4-BE49-F238E27FC236}">
                <a16:creationId xmlns:a16="http://schemas.microsoft.com/office/drawing/2014/main" id="{219D2994-9333-359B-39F7-A05C8BC40CDA}"/>
              </a:ext>
            </a:extLst>
          </p:cNvPr>
          <p:cNvSpPr txBox="1"/>
          <p:nvPr/>
        </p:nvSpPr>
        <p:spPr>
          <a:xfrm>
            <a:off x="5591944" y="1045502"/>
            <a:ext cx="6984776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Electron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source design and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assembly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at HIM/MAINZ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Operating at TU-Munich/Garching</a:t>
            </a:r>
          </a:p>
          <a:p>
            <a:r>
              <a:rPr lang="de-DE" sz="1600" dirty="0" err="1"/>
              <a:t>Microbeams</a:t>
            </a:r>
            <a:r>
              <a:rPr lang="de-DE" sz="1600" dirty="0"/>
              <a:t> </a:t>
            </a:r>
            <a:r>
              <a:rPr lang="de-DE" sz="1600" dirty="0" err="1"/>
              <a:t>with</a:t>
            </a:r>
            <a:r>
              <a:rPr lang="de-DE" sz="1600" dirty="0"/>
              <a:t> relevant dose rate </a:t>
            </a:r>
            <a:r>
              <a:rPr lang="de-DE" sz="1600" dirty="0" err="1"/>
              <a:t>are</a:t>
            </a:r>
            <a:r>
              <a:rPr lang="de-DE" sz="1600" dirty="0"/>
              <a:t> </a:t>
            </a:r>
            <a:r>
              <a:rPr lang="de-DE" sz="1600" dirty="0" err="1"/>
              <a:t>now</a:t>
            </a:r>
            <a:r>
              <a:rPr lang="de-DE" sz="1600" dirty="0"/>
              <a:t>  </a:t>
            </a:r>
          </a:p>
          <a:p>
            <a:r>
              <a:rPr lang="de-DE" sz="1600" dirty="0" err="1"/>
              <a:t>available</a:t>
            </a:r>
            <a:r>
              <a:rPr lang="de-DE" sz="1600" dirty="0"/>
              <a:t> on </a:t>
            </a:r>
            <a:r>
              <a:rPr lang="de-DE" sz="1600" dirty="0" err="1"/>
              <a:t>the</a:t>
            </a:r>
            <a:r>
              <a:rPr lang="de-DE" sz="1600" dirty="0"/>
              <a:t> </a:t>
            </a:r>
            <a:r>
              <a:rPr lang="de-DE" sz="1600" dirty="0" err="1"/>
              <a:t>laboratory</a:t>
            </a:r>
            <a:r>
              <a:rPr lang="de-DE" sz="1600" dirty="0"/>
              <a:t>/</a:t>
            </a:r>
            <a:r>
              <a:rPr lang="de-DE" sz="1600" dirty="0" err="1"/>
              <a:t>clinical</a:t>
            </a:r>
            <a:r>
              <a:rPr lang="de-DE" sz="1600" dirty="0"/>
              <a:t> </a:t>
            </a:r>
            <a:r>
              <a:rPr lang="de-DE" sz="1600" dirty="0" err="1"/>
              <a:t>scale</a:t>
            </a:r>
            <a:r>
              <a:rPr lang="de-DE" sz="1600" dirty="0"/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6629D057-C956-F074-74CB-192B9AAD61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51773" y="1938874"/>
            <a:ext cx="3397641" cy="1633613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16B007AE-DD8F-99AC-66D9-B09F7D87F5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71778" y="2179081"/>
            <a:ext cx="3204289" cy="2471447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B227BA53-A6ED-34D0-D151-8119A7A16DD7}"/>
              </a:ext>
            </a:extLst>
          </p:cNvPr>
          <p:cNvSpPr txBox="1"/>
          <p:nvPr/>
        </p:nvSpPr>
        <p:spPr>
          <a:xfrm>
            <a:off x="6342186" y="5925510"/>
            <a:ext cx="21948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C. Petrich et al. Accepted for publication</a:t>
            </a:r>
          </a:p>
          <a:p>
            <a:r>
              <a:rPr lang="en-US" sz="800" dirty="0"/>
              <a:t> International Journal of Radiation Oncology</a:t>
            </a:r>
            <a:endParaRPr lang="de-DE" sz="800" dirty="0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AF5D500F-69F1-8FAF-0D7F-C842535288F7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46618" t="-1371" r="12098" b="51914"/>
          <a:stretch>
            <a:fillRect/>
          </a:stretch>
        </p:blipFill>
        <p:spPr>
          <a:xfrm>
            <a:off x="8899270" y="3375240"/>
            <a:ext cx="2507248" cy="2402047"/>
          </a:xfrm>
          <a:prstGeom prst="rect">
            <a:avLst/>
          </a:prstGeom>
        </p:spPr>
      </p:pic>
      <p:sp>
        <p:nvSpPr>
          <p:cNvPr id="13" name="Textfeld 12">
            <a:extLst>
              <a:ext uri="{FF2B5EF4-FFF2-40B4-BE49-F238E27FC236}">
                <a16:creationId xmlns:a16="http://schemas.microsoft.com/office/drawing/2014/main" id="{0E2A1559-E9B2-A4B8-6134-66BB50882726}"/>
              </a:ext>
            </a:extLst>
          </p:cNvPr>
          <p:cNvSpPr txBox="1"/>
          <p:nvPr/>
        </p:nvSpPr>
        <p:spPr>
          <a:xfrm>
            <a:off x="5622438" y="5085184"/>
            <a:ext cx="29145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Peak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valley</a:t>
            </a:r>
            <a:r>
              <a:rPr lang="de-DE" dirty="0"/>
              <a:t> dose </a:t>
            </a:r>
            <a:r>
              <a:rPr lang="de-DE" dirty="0" err="1"/>
              <a:t>distribution</a:t>
            </a:r>
            <a:r>
              <a:rPr lang="de-DE" dirty="0"/>
              <a:t> (PVDR) 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EEB6938D-E81C-B2F9-BEA6-919CBA7A16F9}"/>
              </a:ext>
            </a:extLst>
          </p:cNvPr>
          <p:cNvSpPr txBox="1"/>
          <p:nvPr/>
        </p:nvSpPr>
        <p:spPr>
          <a:xfrm>
            <a:off x="8776871" y="5802399"/>
            <a:ext cx="26404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Upper: </a:t>
            </a:r>
            <a:r>
              <a:rPr lang="de-DE" dirty="0" err="1"/>
              <a:t>Xray</a:t>
            </a:r>
            <a:r>
              <a:rPr lang="de-DE" dirty="0"/>
              <a:t> source </a:t>
            </a:r>
            <a:r>
              <a:rPr lang="de-DE" dirty="0" err="1"/>
              <a:t>distribution</a:t>
            </a:r>
            <a:endParaRPr lang="de-DE" dirty="0"/>
          </a:p>
          <a:p>
            <a:r>
              <a:rPr lang="de-DE" dirty="0"/>
              <a:t>Lower: Mouse </a:t>
            </a:r>
            <a:r>
              <a:rPr lang="de-DE" dirty="0" err="1"/>
              <a:t>brain</a:t>
            </a:r>
            <a:r>
              <a:rPr lang="de-DE" dirty="0"/>
              <a:t> after </a:t>
            </a:r>
            <a:r>
              <a:rPr lang="de-DE" dirty="0" err="1"/>
              <a:t>irradiation</a:t>
            </a:r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309709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84B4D09-60B8-42D5-84A4-B882CA9A26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Development </a:t>
            </a:r>
            <a:r>
              <a:rPr lang="de-DE" dirty="0" err="1"/>
              <a:t>path</a:t>
            </a:r>
            <a:r>
              <a:rPr lang="de-DE" dirty="0"/>
              <a:t> </a:t>
            </a:r>
            <a:r>
              <a:rPr lang="de-DE" dirty="0" err="1"/>
              <a:t>until</a:t>
            </a:r>
            <a:r>
              <a:rPr lang="de-DE" dirty="0"/>
              <a:t> ~ 2030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81A00FD-0C52-44BD-A5A0-00007595CA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69BA5-88D4-471A-9C47-F7F059789784}" type="slidenum">
              <a:rPr lang="de-DE" smtClean="0"/>
              <a:pPr/>
              <a:t>17</a:t>
            </a:fld>
            <a:endParaRPr lang="de-DE" dirty="0"/>
          </a:p>
        </p:txBody>
      </p:sp>
      <p:grpSp>
        <p:nvGrpSpPr>
          <p:cNvPr id="21" name="Gruppieren 20">
            <a:extLst>
              <a:ext uri="{FF2B5EF4-FFF2-40B4-BE49-F238E27FC236}">
                <a16:creationId xmlns:a16="http://schemas.microsoft.com/office/drawing/2014/main" id="{765D03F7-984C-AF42-D758-7A2F3111E134}"/>
              </a:ext>
            </a:extLst>
          </p:cNvPr>
          <p:cNvGrpSpPr/>
          <p:nvPr/>
        </p:nvGrpSpPr>
        <p:grpSpPr>
          <a:xfrm>
            <a:off x="2014993" y="1268760"/>
            <a:ext cx="8698668" cy="4942054"/>
            <a:chOff x="2014993" y="1560540"/>
            <a:chExt cx="8085532" cy="4650274"/>
          </a:xfrm>
        </p:grpSpPr>
        <p:pic>
          <p:nvPicPr>
            <p:cNvPr id="6" name="Grafik 5">
              <a:extLst>
                <a:ext uri="{FF2B5EF4-FFF2-40B4-BE49-F238E27FC236}">
                  <a16:creationId xmlns:a16="http://schemas.microsoft.com/office/drawing/2014/main" id="{D1345A98-4778-4620-9C09-FA5E1B40D7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014993" y="2463759"/>
              <a:ext cx="4896544" cy="3591385"/>
            </a:xfrm>
            <a:prstGeom prst="rect">
              <a:avLst/>
            </a:prstGeom>
          </p:spPr>
        </p:pic>
        <p:sp>
          <p:nvSpPr>
            <p:cNvPr id="7" name="Stern: 5 Zacken 6">
              <a:extLst>
                <a:ext uri="{FF2B5EF4-FFF2-40B4-BE49-F238E27FC236}">
                  <a16:creationId xmlns:a16="http://schemas.microsoft.com/office/drawing/2014/main" id="{2AB40150-6DE1-4EAA-9F4D-8A59E2A9ECB5}"/>
                </a:ext>
              </a:extLst>
            </p:cNvPr>
            <p:cNvSpPr/>
            <p:nvPr/>
          </p:nvSpPr>
          <p:spPr>
            <a:xfrm>
              <a:off x="2696029" y="1806979"/>
              <a:ext cx="497461" cy="487282"/>
            </a:xfrm>
            <a:prstGeom prst="star5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" name="Stern: 5 Zacken 7">
              <a:extLst>
                <a:ext uri="{FF2B5EF4-FFF2-40B4-BE49-F238E27FC236}">
                  <a16:creationId xmlns:a16="http://schemas.microsoft.com/office/drawing/2014/main" id="{BE4F47C5-D704-4BA9-870B-D71FAC7290D3}"/>
                </a:ext>
              </a:extLst>
            </p:cNvPr>
            <p:cNvSpPr/>
            <p:nvPr/>
          </p:nvSpPr>
          <p:spPr>
            <a:xfrm>
              <a:off x="4366582" y="3587325"/>
              <a:ext cx="497461" cy="487282"/>
            </a:xfrm>
            <a:prstGeom prst="star5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10" name="Gerade Verbindung mit Pfeil 9">
              <a:extLst>
                <a:ext uri="{FF2B5EF4-FFF2-40B4-BE49-F238E27FC236}">
                  <a16:creationId xmlns:a16="http://schemas.microsoft.com/office/drawing/2014/main" id="{9F8D8ECA-48BD-443C-A515-87C926E41C2B}"/>
                </a:ext>
              </a:extLst>
            </p:cNvPr>
            <p:cNvCxnSpPr/>
            <p:nvPr/>
          </p:nvCxnSpPr>
          <p:spPr>
            <a:xfrm flipV="1">
              <a:off x="3344101" y="1560540"/>
              <a:ext cx="0" cy="855092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feld 11">
              <a:extLst>
                <a:ext uri="{FF2B5EF4-FFF2-40B4-BE49-F238E27FC236}">
                  <a16:creationId xmlns:a16="http://schemas.microsoft.com/office/drawing/2014/main" id="{D9BA421F-B08D-4055-9F54-551E47857EC6}"/>
                </a:ext>
              </a:extLst>
            </p:cNvPr>
            <p:cNvSpPr txBox="1"/>
            <p:nvPr/>
          </p:nvSpPr>
          <p:spPr>
            <a:xfrm>
              <a:off x="4964241" y="3613121"/>
              <a:ext cx="22573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/>
                <a:t>Preclinical</a:t>
              </a:r>
              <a:r>
                <a:rPr lang="de-DE" dirty="0"/>
                <a:t> </a:t>
              </a:r>
              <a:r>
                <a:rPr lang="de-DE" dirty="0" err="1"/>
                <a:t>device</a:t>
              </a:r>
              <a:r>
                <a:rPr lang="de-DE" dirty="0"/>
                <a:t> /</a:t>
              </a:r>
              <a:r>
                <a:rPr lang="de-DE" dirty="0" err="1"/>
                <a:t>first</a:t>
              </a:r>
              <a:r>
                <a:rPr lang="de-DE" dirty="0"/>
                <a:t> </a:t>
              </a:r>
              <a:r>
                <a:rPr lang="de-DE" dirty="0" err="1"/>
                <a:t>therapy</a:t>
              </a:r>
              <a:endParaRPr lang="de-DE" dirty="0"/>
            </a:p>
            <a:p>
              <a:r>
                <a:rPr lang="de-DE" dirty="0"/>
                <a:t>(300kV, 90kW, 20s</a:t>
              </a:r>
              <a:r>
                <a:rPr lang="de-DE" dirty="0">
                  <a:sym typeface="Wingdings" panose="05000000000000000000" pitchFamily="2" charset="2"/>
                </a:rPr>
                <a:t> 1,8MJ</a:t>
              </a:r>
              <a:r>
                <a:rPr lang="de-DE" dirty="0"/>
                <a:t>)</a:t>
              </a:r>
            </a:p>
          </p:txBody>
        </p:sp>
        <p:sp>
          <p:nvSpPr>
            <p:cNvPr id="13" name="Textfeld 12">
              <a:extLst>
                <a:ext uri="{FF2B5EF4-FFF2-40B4-BE49-F238E27FC236}">
                  <a16:creationId xmlns:a16="http://schemas.microsoft.com/office/drawing/2014/main" id="{2AA45EC4-528B-45FC-9B0E-D95235C8EF11}"/>
                </a:ext>
              </a:extLst>
            </p:cNvPr>
            <p:cNvSpPr txBox="1"/>
            <p:nvPr/>
          </p:nvSpPr>
          <p:spPr>
            <a:xfrm>
              <a:off x="3809701" y="1756021"/>
              <a:ext cx="2411021" cy="4344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Ideal Therapy </a:t>
              </a:r>
              <a:r>
                <a:rPr lang="de-DE" dirty="0" err="1"/>
                <a:t>device</a:t>
              </a:r>
              <a:r>
                <a:rPr lang="de-DE" dirty="0"/>
                <a:t> („Microflash“)</a:t>
              </a:r>
            </a:p>
            <a:p>
              <a:r>
                <a:rPr lang="de-DE" dirty="0"/>
                <a:t>(600kV, 1MW,  2 s</a:t>
              </a:r>
              <a:r>
                <a:rPr lang="de-DE" dirty="0">
                  <a:sym typeface="Wingdings" panose="05000000000000000000" pitchFamily="2" charset="2"/>
                </a:rPr>
                <a:t>2MJ </a:t>
              </a:r>
              <a:r>
                <a:rPr lang="de-DE" dirty="0" err="1">
                  <a:sym typeface="Wingdings" panose="05000000000000000000" pitchFamily="2" charset="2"/>
                </a:rPr>
                <a:t>heat</a:t>
              </a:r>
              <a:r>
                <a:rPr lang="de-DE" dirty="0">
                  <a:sym typeface="Wingdings" panose="05000000000000000000" pitchFamily="2" charset="2"/>
                </a:rPr>
                <a:t> </a:t>
              </a:r>
              <a:r>
                <a:rPr lang="de-DE" dirty="0" err="1">
                  <a:sym typeface="Wingdings" panose="05000000000000000000" pitchFamily="2" charset="2"/>
                </a:rPr>
                <a:t>load</a:t>
              </a:r>
              <a:r>
                <a:rPr lang="de-DE" dirty="0"/>
                <a:t>)</a:t>
              </a:r>
            </a:p>
          </p:txBody>
        </p:sp>
        <p:sp>
          <p:nvSpPr>
            <p:cNvPr id="16" name="Textfeld 15">
              <a:extLst>
                <a:ext uri="{FF2B5EF4-FFF2-40B4-BE49-F238E27FC236}">
                  <a16:creationId xmlns:a16="http://schemas.microsoft.com/office/drawing/2014/main" id="{B989AD3E-2BB1-47B0-8D15-7DB002AEBC07}"/>
                </a:ext>
              </a:extLst>
            </p:cNvPr>
            <p:cNvSpPr txBox="1"/>
            <p:nvPr/>
          </p:nvSpPr>
          <p:spPr>
            <a:xfrm>
              <a:off x="2877805" y="5995370"/>
              <a:ext cx="219643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800" dirty="0"/>
                <a:t>W. Schlegel et al. (</a:t>
              </a:r>
              <a:r>
                <a:rPr lang="de-DE" sz="800" dirty="0" err="1"/>
                <a:t>ed‘s</a:t>
              </a:r>
              <a:r>
                <a:rPr lang="de-DE" sz="800" dirty="0"/>
                <a:t>) Medizinphysik , Springer</a:t>
              </a:r>
            </a:p>
          </p:txBody>
        </p:sp>
        <p:sp>
          <p:nvSpPr>
            <p:cNvPr id="11" name="Stern: 5 Zacken 10">
              <a:extLst>
                <a:ext uri="{FF2B5EF4-FFF2-40B4-BE49-F238E27FC236}">
                  <a16:creationId xmlns:a16="http://schemas.microsoft.com/office/drawing/2014/main" id="{82288DB8-3914-4D23-1D97-4A9D26741D2B}"/>
                </a:ext>
              </a:extLst>
            </p:cNvPr>
            <p:cNvSpPr/>
            <p:nvPr/>
          </p:nvSpPr>
          <p:spPr>
            <a:xfrm>
              <a:off x="7046528" y="5274069"/>
              <a:ext cx="497461" cy="487282"/>
            </a:xfrm>
            <a:prstGeom prst="star5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cxnSp>
          <p:nvCxnSpPr>
            <p:cNvPr id="14" name="Gerade Verbindung mit Pfeil 13">
              <a:extLst>
                <a:ext uri="{FF2B5EF4-FFF2-40B4-BE49-F238E27FC236}">
                  <a16:creationId xmlns:a16="http://schemas.microsoft.com/office/drawing/2014/main" id="{551E9A0D-D45D-892F-15D7-CC507E3123A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864043" y="4122734"/>
              <a:ext cx="2182485" cy="128608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feld 17">
              <a:extLst>
                <a:ext uri="{FF2B5EF4-FFF2-40B4-BE49-F238E27FC236}">
                  <a16:creationId xmlns:a16="http://schemas.microsoft.com/office/drawing/2014/main" id="{52F0CD87-AB5B-1AE7-D52C-4A3BD9C5C87F}"/>
                </a:ext>
              </a:extLst>
            </p:cNvPr>
            <p:cNvSpPr txBox="1"/>
            <p:nvPr/>
          </p:nvSpPr>
          <p:spPr>
            <a:xfrm>
              <a:off x="7655235" y="5470221"/>
              <a:ext cx="2445290" cy="2606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/>
                <a:t>Achieved</a:t>
              </a:r>
              <a:r>
                <a:rPr lang="de-DE" dirty="0"/>
                <a:t>:  150kV, 1kW, 600s 0.6MJ</a:t>
              </a:r>
            </a:p>
          </p:txBody>
        </p:sp>
      </p:grpSp>
      <p:sp>
        <p:nvSpPr>
          <p:cNvPr id="22" name="Textfeld 21">
            <a:extLst>
              <a:ext uri="{FF2B5EF4-FFF2-40B4-BE49-F238E27FC236}">
                <a16:creationId xmlns:a16="http://schemas.microsoft.com/office/drawing/2014/main" id="{D9C8BCFF-1743-5D95-1543-B7D956B015DA}"/>
              </a:ext>
            </a:extLst>
          </p:cNvPr>
          <p:cNvSpPr txBox="1"/>
          <p:nvPr/>
        </p:nvSpPr>
        <p:spPr>
          <a:xfrm>
            <a:off x="8472264" y="2177504"/>
            <a:ext cx="33843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A </a:t>
            </a:r>
            <a:r>
              <a:rPr lang="de-DE" sz="2400" dirty="0" err="1"/>
              <a:t>lot</a:t>
            </a:r>
            <a:r>
              <a:rPr lang="de-DE" sz="2400" dirty="0"/>
              <a:t> </a:t>
            </a:r>
            <a:r>
              <a:rPr lang="de-DE" sz="2400" dirty="0" err="1"/>
              <a:t>of</a:t>
            </a:r>
            <a:r>
              <a:rPr lang="de-DE" sz="2400" dirty="0"/>
              <a:t> </a:t>
            </a:r>
            <a:r>
              <a:rPr lang="de-DE" sz="2400" dirty="0" err="1"/>
              <a:t>engineering</a:t>
            </a:r>
            <a:r>
              <a:rPr lang="de-DE" sz="2400" dirty="0"/>
              <a:t> </a:t>
            </a:r>
            <a:r>
              <a:rPr lang="de-DE" sz="2400" dirty="0" err="1"/>
              <a:t>work</a:t>
            </a:r>
            <a:r>
              <a:rPr lang="de-DE" sz="2400" dirty="0"/>
              <a:t>, but </a:t>
            </a:r>
            <a:r>
              <a:rPr lang="de-DE" sz="2400" dirty="0" err="1"/>
              <a:t>first</a:t>
            </a:r>
            <a:r>
              <a:rPr lang="de-DE" sz="2400" dirty="0"/>
              <a:t> </a:t>
            </a:r>
            <a:r>
              <a:rPr lang="de-DE" sz="2400" dirty="0" err="1"/>
              <a:t>therapy</a:t>
            </a:r>
            <a:r>
              <a:rPr lang="de-DE" sz="2400" dirty="0"/>
              <a:t> </a:t>
            </a:r>
            <a:r>
              <a:rPr lang="de-DE" sz="2400" dirty="0" err="1"/>
              <a:t>device</a:t>
            </a:r>
            <a:r>
              <a:rPr lang="de-DE" sz="2400" dirty="0"/>
              <a:t> </a:t>
            </a:r>
            <a:r>
              <a:rPr lang="de-DE" sz="2400" dirty="0" err="1"/>
              <a:t>seems</a:t>
            </a:r>
            <a:r>
              <a:rPr lang="de-DE" sz="2400" dirty="0"/>
              <a:t> possible </a:t>
            </a:r>
          </a:p>
        </p:txBody>
      </p:sp>
    </p:spTree>
    <p:extLst>
      <p:ext uri="{BB962C8B-B14F-4D97-AF65-F5344CB8AC3E}">
        <p14:creationId xmlns:p14="http://schemas.microsoft.com/office/powerpoint/2010/main" val="10054476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F03BFF-3D79-F329-E3CF-CC472AC4A8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DC165DF6-62C0-ABBB-2E08-E1E2CEBC09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	</a:t>
            </a:r>
          </a:p>
        </p:txBody>
      </p:sp>
      <p:sp>
        <p:nvSpPr>
          <p:cNvPr id="4098" name="Rectangle 3">
            <a:extLst>
              <a:ext uri="{FF2B5EF4-FFF2-40B4-BE49-F238E27FC236}">
                <a16:creationId xmlns:a16="http://schemas.microsoft.com/office/drawing/2014/main" id="{D950ED5D-4FAE-2357-D531-349C8FE4F836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586005" y="1142450"/>
            <a:ext cx="10972800" cy="1684783"/>
          </a:xfrm>
        </p:spPr>
        <p:txBody>
          <a:bodyPr/>
          <a:lstStyle/>
          <a:p>
            <a:pPr marL="522288" lvl="1" indent="-342900">
              <a:lnSpc>
                <a:spcPct val="150000"/>
              </a:lnSpc>
              <a:buFontTx/>
              <a:buChar char="-"/>
              <a:defRPr/>
            </a:pPr>
            <a:r>
              <a:rPr lang="en-US" altLang="de-DE" sz="2000" b="1" dirty="0">
                <a:solidFill>
                  <a:schemeClr val="tx2"/>
                </a:solidFill>
              </a:rPr>
              <a:t>“Hibernating” the prototype as versatile platform </a:t>
            </a:r>
            <a:r>
              <a:rPr lang="en-US" altLang="de-DE" sz="2000" b="1" dirty="0">
                <a:solidFill>
                  <a:schemeClr val="tx2"/>
                </a:solidFill>
                <a:highlight>
                  <a:srgbClr val="FF0000"/>
                </a:highlight>
              </a:rPr>
              <a:t> ?</a:t>
            </a:r>
            <a:r>
              <a:rPr lang="en-US" altLang="de-DE" sz="2000" b="1" dirty="0">
                <a:solidFill>
                  <a:schemeClr val="bg1"/>
                </a:solidFill>
              </a:rPr>
              <a:t>  </a:t>
            </a:r>
            <a:r>
              <a:rPr lang="en-US" altLang="de-DE" sz="2000" b="1" dirty="0">
                <a:solidFill>
                  <a:schemeClr val="tx2"/>
                </a:solidFill>
              </a:rPr>
              <a:t>example: EDM-ring</a:t>
            </a:r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3118D5DB-6134-9FF3-0373-B1CD3D09309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4786B00-C650-53EB-CD56-9B9733D92A5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93B2A6-8D2C-46F0-9687-729B02AE2099}" type="slidenum">
              <a:rPr lang="de-DE" altLang="de-DE" smtClean="0"/>
              <a:pPr/>
              <a:t>18</a:t>
            </a:fld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3040436458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759EF35F-4BE8-5AE7-38DB-3931C01B77DA}"/>
              </a:ext>
            </a:extLst>
          </p:cNvPr>
          <p:cNvGrpSpPr/>
          <p:nvPr/>
        </p:nvGrpSpPr>
        <p:grpSpPr>
          <a:xfrm>
            <a:off x="4831967" y="3431871"/>
            <a:ext cx="2057672" cy="1318877"/>
            <a:chOff x="3957426" y="1436280"/>
            <a:chExt cx="3854548" cy="3114799"/>
          </a:xfrm>
        </p:grpSpPr>
        <p:pic>
          <p:nvPicPr>
            <p:cNvPr id="10" name="Grafik 9">
              <a:extLst>
                <a:ext uri="{FF2B5EF4-FFF2-40B4-BE49-F238E27FC236}">
                  <a16:creationId xmlns:a16="http://schemas.microsoft.com/office/drawing/2014/main" id="{0E21FBB3-DB7A-20AB-55F1-16C7081CA3E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27" t="20600" r="10625" b="32151"/>
            <a:stretch/>
          </p:blipFill>
          <p:spPr>
            <a:xfrm>
              <a:off x="4079776" y="1436280"/>
              <a:ext cx="3609849" cy="1858560"/>
            </a:xfrm>
            <a:prstGeom prst="rect">
              <a:avLst/>
            </a:prstGeom>
          </p:spPr>
        </p:pic>
        <p:pic>
          <p:nvPicPr>
            <p:cNvPr id="13" name="Grafik 12">
              <a:extLst>
                <a:ext uri="{FF2B5EF4-FFF2-40B4-BE49-F238E27FC236}">
                  <a16:creationId xmlns:a16="http://schemas.microsoft.com/office/drawing/2014/main" id="{4629CC7C-B50B-76E9-8348-29B587CCD77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4313" b="40548"/>
            <a:stretch/>
          </p:blipFill>
          <p:spPr>
            <a:xfrm>
              <a:off x="3957426" y="3388349"/>
              <a:ext cx="3854548" cy="1162730"/>
            </a:xfrm>
            <a:prstGeom prst="rect">
              <a:avLst/>
            </a:prstGeom>
          </p:spPr>
        </p:pic>
      </p:grp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658695" y="-27927"/>
            <a:ext cx="12385376" cy="1143000"/>
          </a:xfrm>
        </p:spPr>
        <p:txBody>
          <a:bodyPr/>
          <a:lstStyle/>
          <a:p>
            <a:r>
              <a:rPr lang="en-US" sz="2800" dirty="0"/>
              <a:t>Combine MESA and HESR components ? 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8559652" y="6552643"/>
            <a:ext cx="1116563" cy="354644"/>
          </a:xfrm>
        </p:spPr>
        <p:txBody>
          <a:bodyPr/>
          <a:lstStyle/>
          <a:p>
            <a:pPr>
              <a:defRPr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>
          <a:xfrm>
            <a:off x="4375580" y="6560612"/>
            <a:ext cx="4128144" cy="346905"/>
          </a:xfrm>
        </p:spPr>
        <p:txBody>
          <a:bodyPr/>
          <a:lstStyle/>
          <a:p>
            <a:fld id="{6B6BC824-CEDD-4CCD-8F09-FCFE4BB07A4F}" type="slidenum">
              <a:rPr lang="de-DE" altLang="de-DE" smtClean="0"/>
              <a:pPr/>
              <a:t>19</a:t>
            </a:fld>
            <a:endParaRPr lang="de-DE" altLang="de-DE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738EAF32-56F3-D226-0A34-B323D1A4BF36}"/>
              </a:ext>
            </a:extLst>
          </p:cNvPr>
          <p:cNvSpPr txBox="1"/>
          <p:nvPr/>
        </p:nvSpPr>
        <p:spPr>
          <a:xfrm>
            <a:off x="191345" y="1165689"/>
            <a:ext cx="118290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891" indent="-342891">
              <a:buFont typeface="+mj-lt"/>
              <a:buAutoNum type="arabicPeriod"/>
            </a:pPr>
            <a:r>
              <a:rPr lang="en-US" sz="1800" dirty="0"/>
              <a:t>Continue cooler developments - Goal: demonstrate „turbine driven“  600kV beam until 2026  </a:t>
            </a:r>
          </a:p>
          <a:p>
            <a:pPr marL="342891" indent="-342891">
              <a:buFont typeface="+mj-lt"/>
              <a:buAutoNum type="arabicPeriod"/>
            </a:pPr>
            <a:r>
              <a:rPr lang="en-US" sz="1800" dirty="0"/>
              <a:t>Accelerator developments for FAIR-Phase 0 at MAMI-C and Helmholtz Excellence network activities at MESA  </a:t>
            </a:r>
          </a:p>
          <a:p>
            <a:pPr marL="342891" indent="-342891">
              <a:buFont typeface="+mj-lt"/>
              <a:buAutoNum type="arabicPeriod"/>
            </a:pPr>
            <a:r>
              <a:rPr lang="en-US" sz="1800" dirty="0"/>
              <a:t>High power beam competence enables  </a:t>
            </a:r>
            <a:r>
              <a:rPr lang="en-US" sz="1800" b="1" dirty="0"/>
              <a:t>new approach </a:t>
            </a:r>
            <a:r>
              <a:rPr lang="en-US" sz="1800" dirty="0"/>
              <a:t>for  radiation therapy „Line focus X-ray tube“ </a:t>
            </a:r>
          </a:p>
        </p:txBody>
      </p:sp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F935B858-827D-9BCF-BF77-E257EF41E7EA}"/>
              </a:ext>
            </a:extLst>
          </p:cNvPr>
          <p:cNvGrpSpPr/>
          <p:nvPr/>
        </p:nvGrpSpPr>
        <p:grpSpPr>
          <a:xfrm>
            <a:off x="108914" y="2071676"/>
            <a:ext cx="12079137" cy="4461675"/>
            <a:chOff x="81685" y="1362012"/>
            <a:chExt cx="9177833" cy="3445152"/>
          </a:xfrm>
        </p:grpSpPr>
        <p:pic>
          <p:nvPicPr>
            <p:cNvPr id="11" name="Grafik 1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>
              <a:off x="623214" y="2225181"/>
              <a:ext cx="1400958" cy="1070572"/>
            </a:xfrm>
            <a:prstGeom prst="rect">
              <a:avLst/>
            </a:prstGeom>
          </p:spPr>
        </p:pic>
        <p:pic>
          <p:nvPicPr>
            <p:cNvPr id="12" name="Grafik 11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9916" b="36061"/>
            <a:stretch/>
          </p:blipFill>
          <p:spPr>
            <a:xfrm>
              <a:off x="3675986" y="1383618"/>
              <a:ext cx="1461884" cy="978968"/>
            </a:xfrm>
            <a:prstGeom prst="rect">
              <a:avLst/>
            </a:prstGeom>
          </p:spPr>
        </p:pic>
        <p:pic>
          <p:nvPicPr>
            <p:cNvPr id="18" name="Grafik 17">
              <a:extLst>
                <a:ext uri="{FF2B5EF4-FFF2-40B4-BE49-F238E27FC236}">
                  <a16:creationId xmlns:a16="http://schemas.microsoft.com/office/drawing/2014/main" id="{4A71BF1E-3F8B-7521-CCE2-4DD8DE30859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543045" y="3296162"/>
              <a:ext cx="1594826" cy="1043529"/>
            </a:xfrm>
            <a:prstGeom prst="rect">
              <a:avLst/>
            </a:prstGeom>
          </p:spPr>
        </p:pic>
        <p:sp>
          <p:nvSpPr>
            <p:cNvPr id="19" name="Trapezoid 18">
              <a:extLst>
                <a:ext uri="{FF2B5EF4-FFF2-40B4-BE49-F238E27FC236}">
                  <a16:creationId xmlns:a16="http://schemas.microsoft.com/office/drawing/2014/main" id="{2578745C-537E-9745-1D21-C3967AD31B4D}"/>
                </a:ext>
              </a:extLst>
            </p:cNvPr>
            <p:cNvSpPr/>
            <p:nvPr/>
          </p:nvSpPr>
          <p:spPr bwMode="auto">
            <a:xfrm rot="3133574">
              <a:off x="2986636" y="1568899"/>
              <a:ext cx="372983" cy="1041719"/>
            </a:xfrm>
            <a:prstGeom prst="trapezoid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algn="ctr" defTabSz="914377"/>
              <a:endParaRPr lang="de-DE" sz="18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0" name="Trapezoid 19">
              <a:extLst>
                <a:ext uri="{FF2B5EF4-FFF2-40B4-BE49-F238E27FC236}">
                  <a16:creationId xmlns:a16="http://schemas.microsoft.com/office/drawing/2014/main" id="{ECB23735-94BC-EE0B-E231-6D8D0FF98E41}"/>
                </a:ext>
              </a:extLst>
            </p:cNvPr>
            <p:cNvSpPr/>
            <p:nvPr/>
          </p:nvSpPr>
          <p:spPr bwMode="auto">
            <a:xfrm rot="16200000">
              <a:off x="3163690" y="2378281"/>
              <a:ext cx="219488" cy="789041"/>
            </a:xfrm>
            <a:prstGeom prst="trapezoid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algn="ctr" defTabSz="914377"/>
              <a:endParaRPr lang="de-DE" sz="18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2" name="Trapezoid 21">
              <a:extLst>
                <a:ext uri="{FF2B5EF4-FFF2-40B4-BE49-F238E27FC236}">
                  <a16:creationId xmlns:a16="http://schemas.microsoft.com/office/drawing/2014/main" id="{EFD678D0-9D68-148C-9E87-9ACEAA16FEFE}"/>
                </a:ext>
              </a:extLst>
            </p:cNvPr>
            <p:cNvSpPr/>
            <p:nvPr/>
          </p:nvSpPr>
          <p:spPr bwMode="auto">
            <a:xfrm rot="7745253">
              <a:off x="2987588" y="2968460"/>
              <a:ext cx="353302" cy="1020872"/>
            </a:xfrm>
            <a:prstGeom prst="trapezoid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algn="ctr" defTabSz="914377"/>
              <a:endParaRPr lang="de-DE" sz="18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4" name="Freihandform: Form 23">
              <a:extLst>
                <a:ext uri="{FF2B5EF4-FFF2-40B4-BE49-F238E27FC236}">
                  <a16:creationId xmlns:a16="http://schemas.microsoft.com/office/drawing/2014/main" id="{2CAA5EF4-CC75-94A4-BC9F-6B3269BC2B67}"/>
                </a:ext>
              </a:extLst>
            </p:cNvPr>
            <p:cNvSpPr/>
            <p:nvPr/>
          </p:nvSpPr>
          <p:spPr bwMode="auto">
            <a:xfrm>
              <a:off x="2110493" y="2243907"/>
              <a:ext cx="789041" cy="1068605"/>
            </a:xfrm>
            <a:custGeom>
              <a:avLst/>
              <a:gdLst>
                <a:gd name="connsiteX0" fmla="*/ 831273 w 1216681"/>
                <a:gd name="connsiteY0" fmla="*/ 0 h 1617203"/>
                <a:gd name="connsiteX1" fmla="*/ 1209124 w 1216681"/>
                <a:gd name="connsiteY1" fmla="*/ 438307 h 1617203"/>
                <a:gd name="connsiteX2" fmla="*/ 1216681 w 1216681"/>
                <a:gd name="connsiteY2" fmla="*/ 1209124 h 1617203"/>
                <a:gd name="connsiteX3" fmla="*/ 861501 w 1216681"/>
                <a:gd name="connsiteY3" fmla="*/ 1617203 h 1617203"/>
                <a:gd name="connsiteX4" fmla="*/ 0 w 1216681"/>
                <a:gd name="connsiteY4" fmla="*/ 1594532 h 1617203"/>
                <a:gd name="connsiteX5" fmla="*/ 7557 w 1216681"/>
                <a:gd name="connsiteY5" fmla="*/ 68013 h 1617203"/>
                <a:gd name="connsiteX6" fmla="*/ 30228 w 1216681"/>
                <a:gd name="connsiteY6" fmla="*/ 22671 h 1617203"/>
                <a:gd name="connsiteX7" fmla="*/ 891729 w 1216681"/>
                <a:gd name="connsiteY7" fmla="*/ 30228 h 1617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16681" h="1617203">
                  <a:moveTo>
                    <a:pt x="831273" y="0"/>
                  </a:moveTo>
                  <a:lnTo>
                    <a:pt x="1209124" y="438307"/>
                  </a:lnTo>
                  <a:lnTo>
                    <a:pt x="1216681" y="1209124"/>
                  </a:lnTo>
                  <a:lnTo>
                    <a:pt x="861501" y="1617203"/>
                  </a:lnTo>
                  <a:lnTo>
                    <a:pt x="0" y="1594532"/>
                  </a:lnTo>
                  <a:lnTo>
                    <a:pt x="7557" y="68013"/>
                  </a:lnTo>
                  <a:lnTo>
                    <a:pt x="30228" y="22671"/>
                  </a:lnTo>
                  <a:lnTo>
                    <a:pt x="891729" y="30228"/>
                  </a:lnTo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/>
          </p:spPr>
          <p:txBody>
            <a:bodyPr rtlCol="0" anchor="ctr"/>
            <a:lstStyle/>
            <a:p>
              <a:pPr algn="ctr"/>
              <a:endParaRPr lang="de-DE" sz="1800"/>
            </a:p>
          </p:txBody>
        </p:sp>
        <p:sp>
          <p:nvSpPr>
            <p:cNvPr id="31" name="Trapezoid 30">
              <a:extLst>
                <a:ext uri="{FF2B5EF4-FFF2-40B4-BE49-F238E27FC236}">
                  <a16:creationId xmlns:a16="http://schemas.microsoft.com/office/drawing/2014/main" id="{B10E1F48-73D0-1877-4A02-2A567A998F49}"/>
                </a:ext>
              </a:extLst>
            </p:cNvPr>
            <p:cNvSpPr/>
            <p:nvPr/>
          </p:nvSpPr>
          <p:spPr bwMode="auto">
            <a:xfrm>
              <a:off x="6686629" y="1362012"/>
              <a:ext cx="2572889" cy="862467"/>
            </a:xfrm>
            <a:prstGeom prst="trapezoid">
              <a:avLst>
                <a:gd name="adj" fmla="val 0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defTabSz="914377"/>
              <a:r>
                <a:rPr lang="en-US" sz="1600" kern="0" dirty="0">
                  <a:solidFill>
                    <a:sysClr val="windowText" lastClr="000000"/>
                  </a:solidFill>
                </a:rPr>
                <a:t>Project 1. - Further activities </a:t>
              </a:r>
            </a:p>
            <a:p>
              <a:pPr defTabSz="914377"/>
              <a:r>
                <a:rPr lang="en-US" sz="1600" kern="0" dirty="0">
                  <a:solidFill>
                    <a:sysClr val="windowText" lastClr="000000"/>
                  </a:solidFill>
                </a:rPr>
                <a:t>depend on future </a:t>
              </a:r>
            </a:p>
            <a:p>
              <a:pPr defTabSz="914377"/>
              <a:r>
                <a:rPr lang="en-US" sz="1600" kern="0" dirty="0">
                  <a:solidFill>
                    <a:sysClr val="windowText" lastClr="000000"/>
                  </a:solidFill>
                </a:rPr>
                <a:t>expansion of  FAIR</a:t>
              </a:r>
            </a:p>
          </p:txBody>
        </p:sp>
        <p:sp>
          <p:nvSpPr>
            <p:cNvPr id="32" name="Trapezoid 31">
              <a:extLst>
                <a:ext uri="{FF2B5EF4-FFF2-40B4-BE49-F238E27FC236}">
                  <a16:creationId xmlns:a16="http://schemas.microsoft.com/office/drawing/2014/main" id="{10DDCA12-0E05-C165-D072-8E327F24DEFD}"/>
                </a:ext>
              </a:extLst>
            </p:cNvPr>
            <p:cNvSpPr/>
            <p:nvPr/>
          </p:nvSpPr>
          <p:spPr bwMode="auto">
            <a:xfrm rot="16200000">
              <a:off x="5808794" y="1022645"/>
              <a:ext cx="201931" cy="1553744"/>
            </a:xfrm>
            <a:prstGeom prst="trapezoid">
              <a:avLst>
                <a:gd name="adj" fmla="val 0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algn="ctr" defTabSz="914377"/>
              <a:endParaRPr lang="de-DE" sz="18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5" name="Textfeld 34">
              <a:extLst>
                <a:ext uri="{FF2B5EF4-FFF2-40B4-BE49-F238E27FC236}">
                  <a16:creationId xmlns:a16="http://schemas.microsoft.com/office/drawing/2014/main" id="{2C6774FB-A801-7A27-43FC-313C93EC2D04}"/>
                </a:ext>
              </a:extLst>
            </p:cNvPr>
            <p:cNvSpPr txBox="1"/>
            <p:nvPr/>
          </p:nvSpPr>
          <p:spPr>
            <a:xfrm>
              <a:off x="6686629" y="2308270"/>
              <a:ext cx="2562387" cy="831791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Project 2.  Accelerator research  for  Helmholtz Excellence network experiments </a:t>
              </a:r>
              <a:r>
                <a:rPr lang="en-US" sz="1600" dirty="0">
                  <a:solidFill>
                    <a:srgbClr val="FF0000"/>
                  </a:solidFill>
                </a:rPr>
                <a:t>at MESA </a:t>
              </a:r>
            </a:p>
            <a:p>
              <a:r>
                <a:rPr lang="en-US" sz="1600" dirty="0"/>
                <a:t> (and FAIR-0 at MAMI-C)</a:t>
              </a:r>
            </a:p>
          </p:txBody>
        </p:sp>
        <p:sp>
          <p:nvSpPr>
            <p:cNvPr id="36" name="Textfeld 35">
              <a:extLst>
                <a:ext uri="{FF2B5EF4-FFF2-40B4-BE49-F238E27FC236}">
                  <a16:creationId xmlns:a16="http://schemas.microsoft.com/office/drawing/2014/main" id="{6EFE0D8F-6984-8502-6063-66A8311FCCCD}"/>
                </a:ext>
              </a:extLst>
            </p:cNvPr>
            <p:cNvSpPr txBox="1"/>
            <p:nvPr/>
          </p:nvSpPr>
          <p:spPr>
            <a:xfrm>
              <a:off x="6701572" y="3399273"/>
              <a:ext cx="2547443" cy="1021914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Project 3 – Line focus X-ray tube- Increase of activities &amp; resources because initial successes   have already attracted third party funding.</a:t>
              </a:r>
            </a:p>
          </p:txBody>
        </p:sp>
        <p:sp>
          <p:nvSpPr>
            <p:cNvPr id="37" name="Textfeld 36">
              <a:extLst>
                <a:ext uri="{FF2B5EF4-FFF2-40B4-BE49-F238E27FC236}">
                  <a16:creationId xmlns:a16="http://schemas.microsoft.com/office/drawing/2014/main" id="{04732094-3E22-FC6E-8A2A-B5A85B64A4A8}"/>
                </a:ext>
              </a:extLst>
            </p:cNvPr>
            <p:cNvSpPr txBox="1"/>
            <p:nvPr/>
          </p:nvSpPr>
          <p:spPr>
            <a:xfrm>
              <a:off x="789919" y="4501480"/>
              <a:ext cx="530063" cy="2851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800" dirty="0"/>
                <a:t>2018</a:t>
              </a:r>
            </a:p>
          </p:txBody>
        </p:sp>
        <p:sp>
          <p:nvSpPr>
            <p:cNvPr id="38" name="Textfeld 37">
              <a:extLst>
                <a:ext uri="{FF2B5EF4-FFF2-40B4-BE49-F238E27FC236}">
                  <a16:creationId xmlns:a16="http://schemas.microsoft.com/office/drawing/2014/main" id="{5736F796-2C42-7853-FF2F-E845CEE13CD7}"/>
                </a:ext>
              </a:extLst>
            </p:cNvPr>
            <p:cNvSpPr txBox="1"/>
            <p:nvPr/>
          </p:nvSpPr>
          <p:spPr>
            <a:xfrm>
              <a:off x="2110493" y="4501481"/>
              <a:ext cx="530063" cy="2851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800" dirty="0"/>
                <a:t>2022</a:t>
              </a:r>
            </a:p>
          </p:txBody>
        </p:sp>
        <p:sp>
          <p:nvSpPr>
            <p:cNvPr id="39" name="Textfeld 38">
              <a:extLst>
                <a:ext uri="{FF2B5EF4-FFF2-40B4-BE49-F238E27FC236}">
                  <a16:creationId xmlns:a16="http://schemas.microsoft.com/office/drawing/2014/main" id="{8EE829F4-4FB2-2839-F7F0-48BB651C4DAC}"/>
                </a:ext>
              </a:extLst>
            </p:cNvPr>
            <p:cNvSpPr txBox="1"/>
            <p:nvPr/>
          </p:nvSpPr>
          <p:spPr>
            <a:xfrm>
              <a:off x="4052290" y="4521979"/>
              <a:ext cx="530063" cy="2851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800" dirty="0"/>
                <a:t>2024</a:t>
              </a:r>
            </a:p>
          </p:txBody>
        </p:sp>
        <p:sp>
          <p:nvSpPr>
            <p:cNvPr id="40" name="Textfeld 39">
              <a:extLst>
                <a:ext uri="{FF2B5EF4-FFF2-40B4-BE49-F238E27FC236}">
                  <a16:creationId xmlns:a16="http://schemas.microsoft.com/office/drawing/2014/main" id="{375DEC7C-6556-A5BE-7C1E-857795ACB932}"/>
                </a:ext>
              </a:extLst>
            </p:cNvPr>
            <p:cNvSpPr txBox="1"/>
            <p:nvPr/>
          </p:nvSpPr>
          <p:spPr>
            <a:xfrm>
              <a:off x="6270123" y="4486746"/>
              <a:ext cx="530063" cy="2851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800" dirty="0"/>
                <a:t>2028</a:t>
              </a:r>
            </a:p>
          </p:txBody>
        </p:sp>
        <p:sp>
          <p:nvSpPr>
            <p:cNvPr id="43" name="Textfeld 42">
              <a:extLst>
                <a:ext uri="{FF2B5EF4-FFF2-40B4-BE49-F238E27FC236}">
                  <a16:creationId xmlns:a16="http://schemas.microsoft.com/office/drawing/2014/main" id="{7082BAE7-573E-3C74-47B4-C468357FFB85}"/>
                </a:ext>
              </a:extLst>
            </p:cNvPr>
            <p:cNvSpPr txBox="1"/>
            <p:nvPr/>
          </p:nvSpPr>
          <p:spPr>
            <a:xfrm>
              <a:off x="8679628" y="4521979"/>
              <a:ext cx="530063" cy="2851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800" dirty="0"/>
                <a:t>2035</a:t>
              </a:r>
            </a:p>
          </p:txBody>
        </p:sp>
        <p:cxnSp>
          <p:nvCxnSpPr>
            <p:cNvPr id="45" name="Gerade Verbindung mit Pfeil 44">
              <a:extLst>
                <a:ext uri="{FF2B5EF4-FFF2-40B4-BE49-F238E27FC236}">
                  <a16:creationId xmlns:a16="http://schemas.microsoft.com/office/drawing/2014/main" id="{EE54897D-E9D3-9824-9324-7AEE39940B58}"/>
                </a:ext>
              </a:extLst>
            </p:cNvPr>
            <p:cNvCxnSpPr/>
            <p:nvPr/>
          </p:nvCxnSpPr>
          <p:spPr>
            <a:xfrm>
              <a:off x="375652" y="4424682"/>
              <a:ext cx="8748972" cy="62065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6" name="Textfeld 45">
              <a:extLst>
                <a:ext uri="{FF2B5EF4-FFF2-40B4-BE49-F238E27FC236}">
                  <a16:creationId xmlns:a16="http://schemas.microsoft.com/office/drawing/2014/main" id="{EF6E2794-9B82-0BED-7FBE-784385E7D802}"/>
                </a:ext>
              </a:extLst>
            </p:cNvPr>
            <p:cNvSpPr txBox="1"/>
            <p:nvPr/>
          </p:nvSpPr>
          <p:spPr>
            <a:xfrm>
              <a:off x="81685" y="1574947"/>
              <a:ext cx="2605625" cy="451543"/>
            </a:xfrm>
            <a:prstGeom prst="rect">
              <a:avLst/>
            </a:prstGeom>
            <a:solidFill>
              <a:schemeClr val="bg2"/>
            </a:solidFill>
          </p:spPr>
          <p:txBody>
            <a:bodyPr wrap="square" rtlCol="0">
              <a:spAutoFit/>
            </a:bodyPr>
            <a:lstStyle/>
            <a:p>
              <a:r>
                <a:rPr lang="de-DE" sz="1600" dirty="0"/>
                <a:t>ACID-2‘s 2022 </a:t>
              </a:r>
              <a:r>
                <a:rPr lang="de-DE" sz="1600" dirty="0" err="1"/>
                <a:t>crisis-reaction</a:t>
              </a:r>
              <a:r>
                <a:rPr lang="de-DE" sz="1600" dirty="0"/>
                <a:t>:</a:t>
              </a:r>
            </a:p>
            <a:p>
              <a:r>
                <a:rPr lang="de-DE" sz="1600" dirty="0">
                  <a:sym typeface="Wingdings" panose="05000000000000000000" pitchFamily="2" charset="2"/>
                </a:rPr>
                <a:t></a:t>
              </a:r>
              <a:r>
                <a:rPr lang="de-DE" sz="1600" dirty="0"/>
                <a:t> „</a:t>
              </a:r>
              <a:r>
                <a:rPr lang="de-DE" sz="1600" dirty="0" err="1"/>
                <a:t>diversify</a:t>
              </a:r>
              <a:r>
                <a:rPr lang="de-DE" sz="1600" dirty="0"/>
                <a:t>“ </a:t>
              </a:r>
            </a:p>
          </p:txBody>
        </p:sp>
        <p:cxnSp>
          <p:nvCxnSpPr>
            <p:cNvPr id="48" name="Gerade Verbindung mit Pfeil 47">
              <a:extLst>
                <a:ext uri="{FF2B5EF4-FFF2-40B4-BE49-F238E27FC236}">
                  <a16:creationId xmlns:a16="http://schemas.microsoft.com/office/drawing/2014/main" id="{D74BA7DC-CB4C-2DB2-0251-00D0E6DD2F3C}"/>
                </a:ext>
              </a:extLst>
            </p:cNvPr>
            <p:cNvCxnSpPr>
              <a:cxnSpLocks/>
              <a:endCxn id="24" idx="0"/>
            </p:cNvCxnSpPr>
            <p:nvPr/>
          </p:nvCxnSpPr>
          <p:spPr>
            <a:xfrm>
              <a:off x="2465766" y="2013528"/>
              <a:ext cx="183824" cy="230379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51" name="Freihandform: Form 50">
              <a:extLst>
                <a:ext uri="{FF2B5EF4-FFF2-40B4-BE49-F238E27FC236}">
                  <a16:creationId xmlns:a16="http://schemas.microsoft.com/office/drawing/2014/main" id="{8DDB17DF-15F7-6E71-E59C-9B3148DCFADA}"/>
                </a:ext>
              </a:extLst>
            </p:cNvPr>
            <p:cNvSpPr/>
            <p:nvPr/>
          </p:nvSpPr>
          <p:spPr bwMode="auto">
            <a:xfrm>
              <a:off x="3540512" y="1683834"/>
              <a:ext cx="108003" cy="113327"/>
            </a:xfrm>
            <a:custGeom>
              <a:avLst/>
              <a:gdLst>
                <a:gd name="connsiteX0" fmla="*/ 0 w 144004"/>
                <a:gd name="connsiteY0" fmla="*/ 0 h 151102"/>
                <a:gd name="connsiteX1" fmla="*/ 0 w 144004"/>
                <a:gd name="connsiteY1" fmla="*/ 0 h 151102"/>
                <a:gd name="connsiteX2" fmla="*/ 66907 w 144004"/>
                <a:gd name="connsiteY2" fmla="*/ 74342 h 151102"/>
                <a:gd name="connsiteX3" fmla="*/ 111512 w 144004"/>
                <a:gd name="connsiteY3" fmla="*/ 104078 h 151102"/>
                <a:gd name="connsiteX4" fmla="*/ 133815 w 144004"/>
                <a:gd name="connsiteY4" fmla="*/ 141249 h 151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4004" h="151102">
                  <a:moveTo>
                    <a:pt x="0" y="0"/>
                  </a:moveTo>
                  <a:lnTo>
                    <a:pt x="0" y="0"/>
                  </a:lnTo>
                  <a:cubicBezTo>
                    <a:pt x="22302" y="24781"/>
                    <a:pt x="42535" y="51594"/>
                    <a:pt x="66907" y="74342"/>
                  </a:cubicBezTo>
                  <a:cubicBezTo>
                    <a:pt x="79971" y="86535"/>
                    <a:pt x="111512" y="104078"/>
                    <a:pt x="111512" y="104078"/>
                  </a:cubicBezTo>
                  <a:cubicBezTo>
                    <a:pt x="143193" y="151599"/>
                    <a:pt x="153885" y="161319"/>
                    <a:pt x="133815" y="141249"/>
                  </a:cubicBezTo>
                </a:path>
              </a:pathLst>
            </a:custGeom>
            <a:no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573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de-DE" sz="1800"/>
            </a:p>
          </p:txBody>
        </p:sp>
        <p:sp>
          <p:nvSpPr>
            <p:cNvPr id="53" name="Freihandform: Form 52">
              <a:extLst>
                <a:ext uri="{FF2B5EF4-FFF2-40B4-BE49-F238E27FC236}">
                  <a16:creationId xmlns:a16="http://schemas.microsoft.com/office/drawing/2014/main" id="{0880C7D0-30DA-2C13-2876-D29BCF4EE3C1}"/>
                </a:ext>
              </a:extLst>
            </p:cNvPr>
            <p:cNvSpPr/>
            <p:nvPr/>
          </p:nvSpPr>
          <p:spPr bwMode="auto">
            <a:xfrm>
              <a:off x="3514298" y="1578445"/>
              <a:ext cx="157512" cy="278062"/>
            </a:xfrm>
            <a:custGeom>
              <a:avLst/>
              <a:gdLst>
                <a:gd name="connsiteX0" fmla="*/ 150126 w 209266"/>
                <a:gd name="connsiteY0" fmla="*/ 295702 h 295702"/>
                <a:gd name="connsiteX1" fmla="*/ 209266 w 209266"/>
                <a:gd name="connsiteY1" fmla="*/ 213815 h 295702"/>
                <a:gd name="connsiteX2" fmla="*/ 209266 w 209266"/>
                <a:gd name="connsiteY2" fmla="*/ 0 h 295702"/>
                <a:gd name="connsiteX3" fmla="*/ 0 w 209266"/>
                <a:gd name="connsiteY3" fmla="*/ 127379 h 295702"/>
                <a:gd name="connsiteX4" fmla="*/ 150126 w 209266"/>
                <a:gd name="connsiteY4" fmla="*/ 295702 h 295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9266" h="295702">
                  <a:moveTo>
                    <a:pt x="150126" y="295702"/>
                  </a:moveTo>
                  <a:lnTo>
                    <a:pt x="209266" y="213815"/>
                  </a:lnTo>
                  <a:lnTo>
                    <a:pt x="209266" y="0"/>
                  </a:lnTo>
                  <a:lnTo>
                    <a:pt x="0" y="127379"/>
                  </a:lnTo>
                  <a:lnTo>
                    <a:pt x="150126" y="295702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algn="ctr" defTabSz="914377"/>
              <a:endParaRPr lang="de-DE" sz="18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4" name="Freihandform: Form 53">
              <a:extLst>
                <a:ext uri="{FF2B5EF4-FFF2-40B4-BE49-F238E27FC236}">
                  <a16:creationId xmlns:a16="http://schemas.microsoft.com/office/drawing/2014/main" id="{5C6E24E4-AF01-0579-9C56-F29222A449B6}"/>
                </a:ext>
              </a:extLst>
            </p:cNvPr>
            <p:cNvSpPr/>
            <p:nvPr/>
          </p:nvSpPr>
          <p:spPr bwMode="auto">
            <a:xfrm flipV="1">
              <a:off x="3457010" y="3693418"/>
              <a:ext cx="157512" cy="249016"/>
            </a:xfrm>
            <a:custGeom>
              <a:avLst/>
              <a:gdLst>
                <a:gd name="connsiteX0" fmla="*/ 150126 w 209266"/>
                <a:gd name="connsiteY0" fmla="*/ 295702 h 295702"/>
                <a:gd name="connsiteX1" fmla="*/ 209266 w 209266"/>
                <a:gd name="connsiteY1" fmla="*/ 213815 h 295702"/>
                <a:gd name="connsiteX2" fmla="*/ 209266 w 209266"/>
                <a:gd name="connsiteY2" fmla="*/ 0 h 295702"/>
                <a:gd name="connsiteX3" fmla="*/ 0 w 209266"/>
                <a:gd name="connsiteY3" fmla="*/ 127379 h 295702"/>
                <a:gd name="connsiteX4" fmla="*/ 150126 w 209266"/>
                <a:gd name="connsiteY4" fmla="*/ 295702 h 295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9266" h="295702">
                  <a:moveTo>
                    <a:pt x="150126" y="295702"/>
                  </a:moveTo>
                  <a:lnTo>
                    <a:pt x="209266" y="213815"/>
                  </a:lnTo>
                  <a:lnTo>
                    <a:pt x="209266" y="0"/>
                  </a:lnTo>
                  <a:lnTo>
                    <a:pt x="0" y="127379"/>
                  </a:lnTo>
                  <a:lnTo>
                    <a:pt x="150126" y="295702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algn="ctr" defTabSz="914377"/>
              <a:endParaRPr lang="de-DE" sz="18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6" name="Textfeld 55">
              <a:extLst>
                <a:ext uri="{FF2B5EF4-FFF2-40B4-BE49-F238E27FC236}">
                  <a16:creationId xmlns:a16="http://schemas.microsoft.com/office/drawing/2014/main" id="{457A5B9F-FCA2-39BC-3BF7-C74AB96949BA}"/>
                </a:ext>
              </a:extLst>
            </p:cNvPr>
            <p:cNvSpPr txBox="1"/>
            <p:nvPr/>
          </p:nvSpPr>
          <p:spPr>
            <a:xfrm>
              <a:off x="3674511" y="1383618"/>
              <a:ext cx="286468" cy="28518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de-DE" sz="1800" dirty="0"/>
                <a:t>1.</a:t>
              </a:r>
            </a:p>
          </p:txBody>
        </p:sp>
        <p:sp>
          <p:nvSpPr>
            <p:cNvPr id="57" name="Textfeld 56">
              <a:extLst>
                <a:ext uri="{FF2B5EF4-FFF2-40B4-BE49-F238E27FC236}">
                  <a16:creationId xmlns:a16="http://schemas.microsoft.com/office/drawing/2014/main" id="{27ACF063-6425-4798-BE45-0C0C309F96A6}"/>
                </a:ext>
              </a:extLst>
            </p:cNvPr>
            <p:cNvSpPr txBox="1"/>
            <p:nvPr/>
          </p:nvSpPr>
          <p:spPr>
            <a:xfrm>
              <a:off x="3623974" y="2364034"/>
              <a:ext cx="286468" cy="28518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de-DE" sz="1800" dirty="0"/>
                <a:t>2.</a:t>
              </a:r>
            </a:p>
          </p:txBody>
        </p:sp>
        <p:sp>
          <p:nvSpPr>
            <p:cNvPr id="58" name="Textfeld 57">
              <a:extLst>
                <a:ext uri="{FF2B5EF4-FFF2-40B4-BE49-F238E27FC236}">
                  <a16:creationId xmlns:a16="http://schemas.microsoft.com/office/drawing/2014/main" id="{0FEE9EB7-DCFF-420F-F816-0F94DBA63D28}"/>
                </a:ext>
              </a:extLst>
            </p:cNvPr>
            <p:cNvSpPr txBox="1"/>
            <p:nvPr/>
          </p:nvSpPr>
          <p:spPr>
            <a:xfrm>
              <a:off x="3593054" y="3326212"/>
              <a:ext cx="286468" cy="28518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de-DE" sz="1800" dirty="0"/>
                <a:t>3.</a:t>
              </a:r>
            </a:p>
          </p:txBody>
        </p:sp>
        <p:sp>
          <p:nvSpPr>
            <p:cNvPr id="59" name="Textfeld 58">
              <a:extLst>
                <a:ext uri="{FF2B5EF4-FFF2-40B4-BE49-F238E27FC236}">
                  <a16:creationId xmlns:a16="http://schemas.microsoft.com/office/drawing/2014/main" id="{119717F0-A906-6C34-9386-6916B907B09F}"/>
                </a:ext>
              </a:extLst>
            </p:cNvPr>
            <p:cNvSpPr txBox="1"/>
            <p:nvPr/>
          </p:nvSpPr>
          <p:spPr>
            <a:xfrm>
              <a:off x="609115" y="2221756"/>
              <a:ext cx="286468" cy="28518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de-DE" sz="1800" dirty="0"/>
                <a:t>1.</a:t>
              </a:r>
            </a:p>
          </p:txBody>
        </p:sp>
      </p:grp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8E8F3C0B-A70B-0705-443C-7578C81CCFC4}"/>
              </a:ext>
            </a:extLst>
          </p:cNvPr>
          <p:cNvGrpSpPr/>
          <p:nvPr/>
        </p:nvGrpSpPr>
        <p:grpSpPr>
          <a:xfrm>
            <a:off x="10471356" y="135876"/>
            <a:ext cx="1560480" cy="796837"/>
            <a:chOff x="7853517" y="101907"/>
            <a:chExt cx="1170360" cy="597628"/>
          </a:xfrm>
        </p:grpSpPr>
        <p:sp>
          <p:nvSpPr>
            <p:cNvPr id="14" name="Textplatzhalter 9">
              <a:extLst>
                <a:ext uri="{FF2B5EF4-FFF2-40B4-BE49-F238E27FC236}">
                  <a16:creationId xmlns:a16="http://schemas.microsoft.com/office/drawing/2014/main" id="{2B2075FB-AA99-E26D-B72E-606F813C2F57}"/>
                </a:ext>
              </a:extLst>
            </p:cNvPr>
            <p:cNvSpPr txBox="1">
              <a:spLocks/>
            </p:cNvSpPr>
            <p:nvPr/>
          </p:nvSpPr>
          <p:spPr>
            <a:xfrm>
              <a:off x="8675426" y="520770"/>
              <a:ext cx="348451" cy="139830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0" indent="0" algn="l" defTabSz="342900" rtl="0" eaLnBrk="1" latinLnBrk="0" hangingPunct="1">
                <a:spcBef>
                  <a:spcPct val="20000"/>
                </a:spcBef>
                <a:buClr>
                  <a:srgbClr val="FDBB63"/>
                </a:buClr>
                <a:buFont typeface="Wingdings" charset="2"/>
                <a:buNone/>
                <a:defRPr sz="800" kern="1200">
                  <a:solidFill>
                    <a:srgbClr val="EF7A1D"/>
                  </a:solidFill>
                  <a:latin typeface="Arial"/>
                  <a:ea typeface="+mn-ea"/>
                  <a:cs typeface="Arial"/>
                </a:defRPr>
              </a:lvl1pPr>
              <a:lvl2pPr marL="1779742" indent="0" algn="l" defTabSz="342900" rtl="0" eaLnBrk="1" latinLnBrk="0" hangingPunct="1">
                <a:spcBef>
                  <a:spcPct val="20000"/>
                </a:spcBef>
                <a:buClr>
                  <a:srgbClr val="FDBB63"/>
                </a:buClr>
                <a:buFont typeface="Wingdings" charset="2"/>
                <a:buNone/>
                <a:defRPr sz="1500" kern="1200">
                  <a:solidFill>
                    <a:srgbClr val="333333"/>
                  </a:solidFill>
                  <a:latin typeface="Arial"/>
                  <a:ea typeface="+mn-ea"/>
                  <a:cs typeface="Arial"/>
                </a:defRPr>
              </a:lvl2pPr>
              <a:lvl3pPr marL="3559485" indent="0" algn="l" defTabSz="342900" rtl="0" eaLnBrk="1" latinLnBrk="0" hangingPunct="1">
                <a:spcBef>
                  <a:spcPct val="20000"/>
                </a:spcBef>
                <a:buClr>
                  <a:srgbClr val="FDBB63"/>
                </a:buClr>
                <a:buFont typeface="Wingdings" charset="2"/>
                <a:buNone/>
                <a:defRPr sz="1350" kern="1200">
                  <a:solidFill>
                    <a:srgbClr val="333333"/>
                  </a:solidFill>
                  <a:latin typeface="Arial"/>
                  <a:ea typeface="+mn-ea"/>
                  <a:cs typeface="Arial"/>
                </a:defRPr>
              </a:lvl3pPr>
              <a:lvl4pPr marL="5339229" indent="0" algn="l" defTabSz="342900" rtl="0" eaLnBrk="1" latinLnBrk="0" hangingPunct="1">
                <a:spcBef>
                  <a:spcPct val="20000"/>
                </a:spcBef>
                <a:buClr>
                  <a:srgbClr val="FDBB63"/>
                </a:buClr>
                <a:buFont typeface="Wingdings" charset="2"/>
                <a:buNone/>
                <a:defRPr sz="1200" kern="1200">
                  <a:solidFill>
                    <a:srgbClr val="333333"/>
                  </a:solidFill>
                  <a:latin typeface="Arial"/>
                  <a:ea typeface="+mn-ea"/>
                  <a:cs typeface="Arial"/>
                </a:defRPr>
              </a:lvl4pPr>
              <a:lvl5pPr marL="7118971" indent="0" algn="l" defTabSz="342900" rtl="0" eaLnBrk="1" latinLnBrk="0" hangingPunct="1">
                <a:spcBef>
                  <a:spcPct val="20000"/>
                </a:spcBef>
                <a:buClr>
                  <a:srgbClr val="FDBB63"/>
                </a:buClr>
                <a:buFont typeface="Wingdings" charset="2"/>
                <a:buNone/>
                <a:defRPr sz="1050" kern="1200">
                  <a:solidFill>
                    <a:srgbClr val="333333"/>
                  </a:solidFill>
                  <a:latin typeface="Arial"/>
                  <a:ea typeface="+mn-ea"/>
                  <a:cs typeface="Arial"/>
                </a:defRPr>
              </a:lvl5pPr>
              <a:lvl6pPr marL="1885950" indent="-171450" algn="l" defTabSz="342900" rtl="0" eaLnBrk="1" latinLnBrk="0" hangingPunct="1">
                <a:spcBef>
                  <a:spcPct val="20000"/>
                </a:spcBef>
                <a:buFont typeface="Arial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342900" rtl="0" eaLnBrk="1" latinLnBrk="0" hangingPunct="1">
                <a:spcBef>
                  <a:spcPct val="20000"/>
                </a:spcBef>
                <a:buFont typeface="Arial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342900" rtl="0" eaLnBrk="1" latinLnBrk="0" hangingPunct="1">
                <a:spcBef>
                  <a:spcPct val="20000"/>
                </a:spcBef>
                <a:buFont typeface="Arial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342900" rtl="0" eaLnBrk="1" latinLnBrk="0" hangingPunct="1">
                <a:spcBef>
                  <a:spcPct val="20000"/>
                </a:spcBef>
                <a:buFont typeface="Arial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sz="1200" dirty="0"/>
                <a:t>ARD</a:t>
              </a:r>
            </a:p>
          </p:txBody>
        </p:sp>
        <p:pic>
          <p:nvPicPr>
            <p:cNvPr id="15" name="Grafik 14">
              <a:extLst>
                <a:ext uri="{FF2B5EF4-FFF2-40B4-BE49-F238E27FC236}">
                  <a16:creationId xmlns:a16="http://schemas.microsoft.com/office/drawing/2014/main" id="{CB0836B6-513E-9EE2-3A4F-2A4C467F0BF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654144" y="101907"/>
              <a:ext cx="353288" cy="353288"/>
            </a:xfrm>
            <a:prstGeom prst="rect">
              <a:avLst/>
            </a:prstGeom>
          </p:spPr>
        </p:pic>
        <p:pic>
          <p:nvPicPr>
            <p:cNvPr id="16" name="Grafik 15">
              <a:extLst>
                <a:ext uri="{FF2B5EF4-FFF2-40B4-BE49-F238E27FC236}">
                  <a16:creationId xmlns:a16="http://schemas.microsoft.com/office/drawing/2014/main" id="{7B947ECF-E93D-5E1C-5CEC-EAC6C6815F23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7853517" y="356474"/>
              <a:ext cx="613436" cy="343061"/>
            </a:xfrm>
            <a:prstGeom prst="rect">
              <a:avLst/>
            </a:prstGeom>
          </p:spPr>
        </p:pic>
        <p:pic>
          <p:nvPicPr>
            <p:cNvPr id="17" name="Bild 6" descr="GSI_Logo_rgb.png">
              <a:extLst>
                <a:ext uri="{FF2B5EF4-FFF2-40B4-BE49-F238E27FC236}">
                  <a16:creationId xmlns:a16="http://schemas.microsoft.com/office/drawing/2014/main" id="{B04873D3-BC16-FB15-3C91-11A50648E45D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06827" y="119269"/>
              <a:ext cx="518400" cy="172800"/>
            </a:xfrm>
            <a:prstGeom prst="rect">
              <a:avLst/>
            </a:prstGeom>
          </p:spPr>
        </p:pic>
      </p:grpSp>
      <p:sp>
        <p:nvSpPr>
          <p:cNvPr id="21" name="Trapezoid 20">
            <a:extLst>
              <a:ext uri="{FF2B5EF4-FFF2-40B4-BE49-F238E27FC236}">
                <a16:creationId xmlns:a16="http://schemas.microsoft.com/office/drawing/2014/main" id="{AD426418-CFAF-CC30-0671-B2C4633EB6C3}"/>
              </a:ext>
            </a:extLst>
          </p:cNvPr>
          <p:cNvSpPr/>
          <p:nvPr/>
        </p:nvSpPr>
        <p:spPr bwMode="auto">
          <a:xfrm rot="16200000">
            <a:off x="7223674" y="4257411"/>
            <a:ext cx="1096637" cy="2098984"/>
          </a:xfrm>
          <a:prstGeom prst="trapezoid">
            <a:avLst>
              <a:gd name="adj" fmla="val 29100"/>
            </a:avLst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/>
        </p:spPr>
        <p:txBody>
          <a:bodyPr wrap="none" rtlCol="0" anchor="ctr"/>
          <a:lstStyle/>
          <a:p>
            <a:pPr algn="ctr" defTabSz="914377"/>
            <a:endParaRPr lang="de-DE" sz="1800" kern="0" dirty="0">
              <a:solidFill>
                <a:sysClr val="windowText" lastClr="000000"/>
              </a:solidFill>
            </a:endParaRPr>
          </a:p>
        </p:txBody>
      </p:sp>
      <p:sp>
        <p:nvSpPr>
          <p:cNvPr id="23" name="Trapezoid 22">
            <a:extLst>
              <a:ext uri="{FF2B5EF4-FFF2-40B4-BE49-F238E27FC236}">
                <a16:creationId xmlns:a16="http://schemas.microsoft.com/office/drawing/2014/main" id="{061889E8-9AFD-1BA1-0F0A-DCC24562FB02}"/>
              </a:ext>
            </a:extLst>
          </p:cNvPr>
          <p:cNvSpPr/>
          <p:nvPr/>
        </p:nvSpPr>
        <p:spPr bwMode="auto">
          <a:xfrm rot="16200000">
            <a:off x="7274228" y="2815484"/>
            <a:ext cx="1096637" cy="2057672"/>
          </a:xfrm>
          <a:prstGeom prst="trapezoid">
            <a:avLst>
              <a:gd name="adj" fmla="val 29100"/>
            </a:avLst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/>
        </p:spPr>
        <p:txBody>
          <a:bodyPr wrap="none" rtlCol="0" anchor="ctr"/>
          <a:lstStyle/>
          <a:p>
            <a:pPr algn="ctr" defTabSz="914377"/>
            <a:endParaRPr lang="de-DE" sz="1800" kern="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6777738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47CA6D-8BAF-9DA2-4623-2EC01A8C57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1366D5AE-D38F-4852-231F-F12778B7E6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	</a:t>
            </a:r>
          </a:p>
        </p:txBody>
      </p:sp>
      <p:sp>
        <p:nvSpPr>
          <p:cNvPr id="4098" name="Rectangle 3">
            <a:extLst>
              <a:ext uri="{FF2B5EF4-FFF2-40B4-BE49-F238E27FC236}">
                <a16:creationId xmlns:a16="http://schemas.microsoft.com/office/drawing/2014/main" id="{D648CE86-A321-2B0C-07A1-687CA601999C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586005" y="1142450"/>
            <a:ext cx="10972800" cy="1684783"/>
          </a:xfrm>
        </p:spPr>
        <p:txBody>
          <a:bodyPr/>
          <a:lstStyle/>
          <a:p>
            <a:pPr marL="522288" lvl="1" indent="-342900">
              <a:lnSpc>
                <a:spcPct val="150000"/>
              </a:lnSpc>
              <a:buFontTx/>
              <a:buChar char="-"/>
              <a:defRPr/>
            </a:pPr>
            <a:r>
              <a:rPr lang="en-US" altLang="de-DE" sz="2000" b="1" dirty="0">
                <a:solidFill>
                  <a:schemeClr val="tx2"/>
                </a:solidFill>
              </a:rPr>
              <a:t>HESR@FAIR</a:t>
            </a:r>
          </a:p>
        </p:txBody>
      </p:sp>
      <p:sp>
        <p:nvSpPr>
          <p:cNvPr id="6147" name="Textfeld 1">
            <a:extLst>
              <a:ext uri="{FF2B5EF4-FFF2-40B4-BE49-F238E27FC236}">
                <a16:creationId xmlns:a16="http://schemas.microsoft.com/office/drawing/2014/main" id="{A186B4FC-C9A7-7AE1-00A6-087E1A0329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3500" y="115889"/>
            <a:ext cx="69850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700"/>
              </a:spcBef>
              <a:buClr>
                <a:srgbClr val="000000"/>
              </a:buClr>
              <a:buSzPct val="100000"/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1pPr>
            <a:lvl2pPr marL="742950" indent="-285750">
              <a:spcBef>
                <a:spcPts val="600"/>
              </a:spcBef>
              <a:buClr>
                <a:srgbClr val="000000"/>
              </a:buClr>
              <a:buSzPct val="100000"/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2pPr>
            <a:lvl3pPr marL="1143000" indent="-228600">
              <a:spcBef>
                <a:spcPts val="600"/>
              </a:spcBef>
              <a:buClr>
                <a:srgbClr val="000000"/>
              </a:buClr>
              <a:buSzPct val="100000"/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4pPr>
            <a:lvl5pPr marL="20574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de-DE" altLang="de-DE" sz="4000" dirty="0" err="1">
                <a:solidFill>
                  <a:schemeClr val="bg1"/>
                </a:solidFill>
              </a:rPr>
              <a:t>Introduction</a:t>
            </a:r>
            <a:r>
              <a:rPr lang="de-DE" altLang="de-DE" sz="4000" dirty="0">
                <a:solidFill>
                  <a:schemeClr val="bg1"/>
                </a:solidFill>
              </a:rPr>
              <a:t>-FAIR</a:t>
            </a:r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32B326BF-332F-1AE8-1CB7-EEAE2F9A6B7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57931D4-EFFA-8C3C-3B27-C1B81E7D3F8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93B2A6-8D2C-46F0-9687-729B02AE2099}" type="slidenum">
              <a:rPr lang="de-DE" altLang="de-DE" smtClean="0"/>
              <a:pPr/>
              <a:t>2</a:t>
            </a:fld>
            <a:endParaRPr lang="de-DE" altLang="de-DE" dirty="0"/>
          </a:p>
        </p:txBody>
      </p:sp>
      <p:pic>
        <p:nvPicPr>
          <p:cNvPr id="6" name="Grafik 5" descr="Ein Bild, das draußen, Luftbild, Luftfotografie, Gras enthält.&#10;&#10;KI-generierte Inhalte können fehlerhaft sein.">
            <a:extLst>
              <a:ext uri="{FF2B5EF4-FFF2-40B4-BE49-F238E27FC236}">
                <a16:creationId xmlns:a16="http://schemas.microsoft.com/office/drawing/2014/main" id="{ECE8F817-6E72-3759-6D7C-1B5ED71FF5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2410" y="2204864"/>
            <a:ext cx="5616624" cy="3261266"/>
          </a:xfrm>
          <a:prstGeom prst="rect">
            <a:avLst/>
          </a:prstGeom>
        </p:spPr>
      </p:pic>
      <p:sp>
        <p:nvSpPr>
          <p:cNvPr id="6174" name="Textfeld 6173">
            <a:extLst>
              <a:ext uri="{FF2B5EF4-FFF2-40B4-BE49-F238E27FC236}">
                <a16:creationId xmlns:a16="http://schemas.microsoft.com/office/drawing/2014/main" id="{B1C64AB8-D495-AC08-7FAB-71BB60A61971}"/>
              </a:ext>
            </a:extLst>
          </p:cNvPr>
          <p:cNvSpPr txBox="1"/>
          <p:nvPr/>
        </p:nvSpPr>
        <p:spPr>
          <a:xfrm>
            <a:off x="647700" y="5617055"/>
            <a:ext cx="73981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FAIR FACILITY </a:t>
            </a:r>
            <a:r>
              <a:rPr lang="de-DE" dirty="0" err="1"/>
              <a:t>ion</a:t>
            </a:r>
            <a:r>
              <a:rPr lang="de-DE" dirty="0"/>
              <a:t> </a:t>
            </a:r>
            <a:r>
              <a:rPr lang="de-DE" dirty="0" err="1"/>
              <a:t>accelerator</a:t>
            </a:r>
            <a:r>
              <a:rPr lang="de-DE" dirty="0"/>
              <a:t> </a:t>
            </a:r>
            <a:r>
              <a:rPr lang="de-DE" dirty="0" err="1"/>
              <a:t>complex</a:t>
            </a:r>
            <a:r>
              <a:rPr lang="de-DE" dirty="0"/>
              <a:t> </a:t>
            </a:r>
            <a:r>
              <a:rPr lang="de-DE" dirty="0" err="1"/>
              <a:t>under</a:t>
            </a:r>
            <a:r>
              <a:rPr lang="de-DE" dirty="0"/>
              <a:t> </a:t>
            </a:r>
            <a:r>
              <a:rPr lang="de-DE" dirty="0" err="1"/>
              <a:t>construction</a:t>
            </a:r>
            <a:r>
              <a:rPr lang="de-DE" dirty="0"/>
              <a:t> in</a:t>
            </a:r>
          </a:p>
          <a:p>
            <a:r>
              <a:rPr lang="de-DE" dirty="0"/>
              <a:t> Darmstadt/Germany (</a:t>
            </a:r>
            <a:r>
              <a:rPr lang="de-DE" dirty="0" err="1"/>
              <a:t>animation</a:t>
            </a:r>
            <a:r>
              <a:rPr lang="de-DE" dirty="0"/>
              <a:t>: ) https://fair-center.de/</a:t>
            </a:r>
          </a:p>
        </p:txBody>
      </p:sp>
      <p:pic>
        <p:nvPicPr>
          <p:cNvPr id="6178" name="Grafik 6177" descr="Ein Bild, das Diagramm, Karte, Text, Plan enthält.&#10;&#10;KI-generierte Inhalte können fehlerhaft sein.">
            <a:extLst>
              <a:ext uri="{FF2B5EF4-FFF2-40B4-BE49-F238E27FC236}">
                <a16:creationId xmlns:a16="http://schemas.microsoft.com/office/drawing/2014/main" id="{D3423033-08F4-70FB-CDF8-281639AD59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9199" y="2184104"/>
            <a:ext cx="3888655" cy="3282025"/>
          </a:xfrm>
          <a:prstGeom prst="rect">
            <a:avLst/>
          </a:prstGeom>
        </p:spPr>
      </p:pic>
      <p:cxnSp>
        <p:nvCxnSpPr>
          <p:cNvPr id="6180" name="Gerade Verbindung mit Pfeil 6179">
            <a:extLst>
              <a:ext uri="{FF2B5EF4-FFF2-40B4-BE49-F238E27FC236}">
                <a16:creationId xmlns:a16="http://schemas.microsoft.com/office/drawing/2014/main" id="{FCC11A41-1331-DB3D-E484-0ACC01309339}"/>
              </a:ext>
            </a:extLst>
          </p:cNvPr>
          <p:cNvCxnSpPr>
            <a:cxnSpLocks/>
          </p:cNvCxnSpPr>
          <p:nvPr/>
        </p:nvCxnSpPr>
        <p:spPr bwMode="auto">
          <a:xfrm flipH="1">
            <a:off x="2603500" y="1592271"/>
            <a:ext cx="468164" cy="2232845"/>
          </a:xfrm>
          <a:prstGeom prst="straightConnector1">
            <a:avLst/>
          </a:prstGeom>
          <a:solidFill>
            <a:srgbClr val="4F81BD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183" name="Gerade Verbindung mit Pfeil 6182">
            <a:extLst>
              <a:ext uri="{FF2B5EF4-FFF2-40B4-BE49-F238E27FC236}">
                <a16:creationId xmlns:a16="http://schemas.microsoft.com/office/drawing/2014/main" id="{AA9DF806-2E78-C6A5-2DA2-F55ADC6DD8EB}"/>
              </a:ext>
            </a:extLst>
          </p:cNvPr>
          <p:cNvCxnSpPr>
            <a:cxnSpLocks/>
          </p:cNvCxnSpPr>
          <p:nvPr/>
        </p:nvCxnSpPr>
        <p:spPr bwMode="auto">
          <a:xfrm>
            <a:off x="5346836" y="1618933"/>
            <a:ext cx="2699059" cy="2076112"/>
          </a:xfrm>
          <a:prstGeom prst="straightConnector1">
            <a:avLst/>
          </a:prstGeom>
          <a:solidFill>
            <a:srgbClr val="4F81BD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185" name="Gerade Verbindung mit Pfeil 6184">
            <a:extLst>
              <a:ext uri="{FF2B5EF4-FFF2-40B4-BE49-F238E27FC236}">
                <a16:creationId xmlns:a16="http://schemas.microsoft.com/office/drawing/2014/main" id="{4D338082-EDEF-009A-FD05-56DC89666A32}"/>
              </a:ext>
            </a:extLst>
          </p:cNvPr>
          <p:cNvCxnSpPr>
            <a:cxnSpLocks/>
          </p:cNvCxnSpPr>
          <p:nvPr/>
        </p:nvCxnSpPr>
        <p:spPr bwMode="auto">
          <a:xfrm>
            <a:off x="3084760" y="1596227"/>
            <a:ext cx="2262076" cy="22706"/>
          </a:xfrm>
          <a:prstGeom prst="straightConnector1">
            <a:avLst/>
          </a:prstGeom>
          <a:solidFill>
            <a:srgbClr val="4F81BD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474244198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740AB36-3D69-473D-B09C-2AC38C9E95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47725" y="-41216"/>
            <a:ext cx="10972800" cy="1143000"/>
          </a:xfrm>
        </p:spPr>
        <p:txBody>
          <a:bodyPr/>
          <a:lstStyle/>
          <a:p>
            <a:r>
              <a:rPr lang="de-DE" sz="3200" dirty="0"/>
              <a:t>MESA Operational </a:t>
            </a:r>
            <a:r>
              <a:rPr lang="de-DE" sz="3200" dirty="0" err="1"/>
              <a:t>modes</a:t>
            </a:r>
            <a:r>
              <a:rPr lang="de-DE" sz="3200" dirty="0"/>
              <a:t> &amp; Experiments 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57EEC7E4-A0F4-468C-863D-B10B50085669}"/>
              </a:ext>
            </a:extLst>
          </p:cNvPr>
          <p:cNvSpPr txBox="1"/>
          <p:nvPr/>
        </p:nvSpPr>
        <p:spPr>
          <a:xfrm rot="1996581">
            <a:off x="9707550" y="2901216"/>
            <a:ext cx="855004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800" dirty="0"/>
              <a:t>Dark-MESA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9F238609-B87B-41C6-A8BF-8AB0C29BFE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83818" y="1340768"/>
            <a:ext cx="8208182" cy="5116310"/>
          </a:xfrm>
          <a:prstGeom prst="rect">
            <a:avLst/>
          </a:prstGeom>
        </p:spPr>
      </p:pic>
      <p:graphicFrame>
        <p:nvGraphicFramePr>
          <p:cNvPr id="18" name="Tabelle 18">
            <a:extLst>
              <a:ext uri="{FF2B5EF4-FFF2-40B4-BE49-F238E27FC236}">
                <a16:creationId xmlns:a16="http://schemas.microsoft.com/office/drawing/2014/main" id="{3E32D275-146F-451B-9B85-98594A1961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2366356"/>
              </p:ext>
            </p:extLst>
          </p:nvPr>
        </p:nvGraphicFramePr>
        <p:xfrm>
          <a:off x="7466" y="980728"/>
          <a:ext cx="4680519" cy="1859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94136">
                  <a:extLst>
                    <a:ext uri="{9D8B030D-6E8A-4147-A177-3AD203B41FA5}">
                      <a16:colId xmlns:a16="http://schemas.microsoft.com/office/drawing/2014/main" val="3991767359"/>
                    </a:ext>
                  </a:extLst>
                </a:gridCol>
                <a:gridCol w="1372123">
                  <a:extLst>
                    <a:ext uri="{9D8B030D-6E8A-4147-A177-3AD203B41FA5}">
                      <a16:colId xmlns:a16="http://schemas.microsoft.com/office/drawing/2014/main" val="3969373852"/>
                    </a:ext>
                  </a:extLst>
                </a:gridCol>
                <a:gridCol w="1614260">
                  <a:extLst>
                    <a:ext uri="{9D8B030D-6E8A-4147-A177-3AD203B41FA5}">
                      <a16:colId xmlns:a16="http://schemas.microsoft.com/office/drawing/2014/main" val="318138695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600" dirty="0" err="1"/>
                        <a:t>Op</a:t>
                      </a:r>
                      <a:r>
                        <a:rPr lang="de-DE" sz="1600" dirty="0"/>
                        <a:t>-mode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Target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Beam </a:t>
                      </a:r>
                      <a:r>
                        <a:rPr lang="de-DE" sz="1600" dirty="0" err="1"/>
                        <a:t>power@target</a:t>
                      </a:r>
                      <a:endParaRPr lang="de-D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00218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Ext. Beam</a:t>
                      </a:r>
                    </a:p>
                    <a:p>
                      <a:r>
                        <a:rPr lang="de-DE" dirty="0"/>
                        <a:t>(</a:t>
                      </a:r>
                      <a:r>
                        <a:rPr lang="de-DE" dirty="0" err="1"/>
                        <a:t>polarized</a:t>
                      </a:r>
                      <a:r>
                        <a:rPr lang="de-DE" dirty="0"/>
                        <a:t>)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Solid/</a:t>
                      </a:r>
                    </a:p>
                    <a:p>
                      <a:r>
                        <a:rPr lang="de-DE" dirty="0"/>
                        <a:t>Liquid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0-25kW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818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Energy </a:t>
                      </a:r>
                      <a:r>
                        <a:rPr lang="de-DE" dirty="0" err="1"/>
                        <a:t>recovery</a:t>
                      </a:r>
                      <a:r>
                        <a:rPr lang="de-DE" dirty="0"/>
                        <a:t>(ERL)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Gas-jet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0.1-1MW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2019231"/>
                  </a:ext>
                </a:extLst>
              </a:tr>
            </a:tbl>
          </a:graphicData>
        </a:graphic>
      </p:graphicFrame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B591944-F686-7094-89ED-789C1B5C5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DAD66-C88C-4EB6-852C-3F9677606B57}" type="datetime1">
              <a:rPr lang="de-DE" smtClean="0"/>
              <a:t>23.10.2025</a:t>
            </a:fld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3FF9E54-4606-E4A6-BA83-5A99DF369B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00523" y="6520260"/>
            <a:ext cx="7818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5569BA5-88D4-471A-9C47-F7F059789784}" type="slidenum">
              <a:rPr lang="de-DE" smtClean="0"/>
              <a:pPr/>
              <a:t>20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85078739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C1670E-4FFA-A6DF-922B-CDAB48472E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E45A5FE9-AAE5-08CA-8BE1-8370EA43DC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	</a:t>
            </a:r>
          </a:p>
        </p:txBody>
      </p:sp>
      <p:sp>
        <p:nvSpPr>
          <p:cNvPr id="4098" name="Rectangle 3">
            <a:extLst>
              <a:ext uri="{FF2B5EF4-FFF2-40B4-BE49-F238E27FC236}">
                <a16:creationId xmlns:a16="http://schemas.microsoft.com/office/drawing/2014/main" id="{2E7C9C3F-F24E-4DE4-D6F9-ABD55284E771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586005" y="1142450"/>
            <a:ext cx="10972800" cy="1684783"/>
          </a:xfrm>
        </p:spPr>
        <p:txBody>
          <a:bodyPr/>
          <a:lstStyle/>
          <a:p>
            <a:pPr marL="522288" lvl="1" indent="-342900">
              <a:lnSpc>
                <a:spcPct val="150000"/>
              </a:lnSpc>
              <a:buFontTx/>
              <a:buChar char="-"/>
              <a:defRPr/>
            </a:pPr>
            <a:r>
              <a:rPr lang="en-US" altLang="de-DE" sz="2000" b="1" dirty="0">
                <a:solidFill>
                  <a:schemeClr val="tx2"/>
                </a:solidFill>
              </a:rPr>
              <a:t>Hibernating the prototype as versatile platform </a:t>
            </a:r>
            <a:r>
              <a:rPr lang="en-US" altLang="de-DE" sz="2000" b="1" dirty="0">
                <a:solidFill>
                  <a:schemeClr val="tx2"/>
                </a:solidFill>
                <a:highlight>
                  <a:srgbClr val="FF0000"/>
                </a:highlight>
              </a:rPr>
              <a:t> ?</a:t>
            </a:r>
            <a:r>
              <a:rPr lang="en-US" altLang="de-DE" sz="2000" b="1" dirty="0">
                <a:solidFill>
                  <a:schemeClr val="bg1"/>
                </a:solidFill>
                <a:highlight>
                  <a:srgbClr val="FF0000"/>
                </a:highlight>
              </a:rPr>
              <a:t>  </a:t>
            </a:r>
            <a:r>
              <a:rPr lang="en-US" altLang="de-DE" sz="2000" b="1" dirty="0">
                <a:solidFill>
                  <a:schemeClr val="tx2"/>
                </a:solidFill>
              </a:rPr>
              <a:t>example: All electric EDM-ring</a:t>
            </a:r>
          </a:p>
        </p:txBody>
      </p:sp>
      <p:sp>
        <p:nvSpPr>
          <p:cNvPr id="6147" name="Textfeld 1">
            <a:extLst>
              <a:ext uri="{FF2B5EF4-FFF2-40B4-BE49-F238E27FC236}">
                <a16:creationId xmlns:a16="http://schemas.microsoft.com/office/drawing/2014/main" id="{AF7E9F8C-40DD-E06C-7823-472D3B43F5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3500" y="115889"/>
            <a:ext cx="69850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700"/>
              </a:spcBef>
              <a:buClr>
                <a:srgbClr val="000000"/>
              </a:buClr>
              <a:buSzPct val="100000"/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1pPr>
            <a:lvl2pPr marL="742950" indent="-285750">
              <a:spcBef>
                <a:spcPts val="600"/>
              </a:spcBef>
              <a:buClr>
                <a:srgbClr val="000000"/>
              </a:buClr>
              <a:buSzPct val="100000"/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2pPr>
            <a:lvl3pPr marL="1143000" indent="-228600">
              <a:spcBef>
                <a:spcPts val="600"/>
              </a:spcBef>
              <a:buClr>
                <a:srgbClr val="000000"/>
              </a:buClr>
              <a:buSzPct val="100000"/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4pPr>
            <a:lvl5pPr marL="20574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de-DE" altLang="de-DE" sz="4000" dirty="0" err="1">
                <a:solidFill>
                  <a:schemeClr val="bg1"/>
                </a:solidFill>
              </a:rPr>
              <a:t>Using</a:t>
            </a:r>
            <a:r>
              <a:rPr lang="de-DE" altLang="de-DE" sz="4000" dirty="0">
                <a:solidFill>
                  <a:schemeClr val="bg1"/>
                </a:solidFill>
              </a:rPr>
              <a:t> </a:t>
            </a:r>
            <a:r>
              <a:rPr lang="de-DE" altLang="de-DE" sz="4000" dirty="0" err="1">
                <a:solidFill>
                  <a:schemeClr val="bg1"/>
                </a:solidFill>
              </a:rPr>
              <a:t>the</a:t>
            </a:r>
            <a:r>
              <a:rPr lang="de-DE" altLang="de-DE" sz="4000" dirty="0">
                <a:solidFill>
                  <a:schemeClr val="bg1"/>
                </a:solidFill>
              </a:rPr>
              <a:t> tank…?</a:t>
            </a:r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CA770A92-BBB6-DFE3-6C99-C6B753276B3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DDF5D6EB-5547-3911-C1C0-32BBD590831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93B2A6-8D2C-46F0-9687-729B02AE2099}" type="slidenum">
              <a:rPr lang="de-DE" altLang="de-DE" smtClean="0"/>
              <a:pPr/>
              <a:t>21</a:t>
            </a:fld>
            <a:endParaRPr lang="de-DE" altLang="de-DE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DBF7B301-078B-ED0F-3291-E296BE11E479}"/>
              </a:ext>
            </a:extLst>
          </p:cNvPr>
          <p:cNvSpPr txBox="1"/>
          <p:nvPr/>
        </p:nvSpPr>
        <p:spPr>
          <a:xfrm>
            <a:off x="911424" y="1806961"/>
            <a:ext cx="9505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Based</a:t>
            </a:r>
            <a:r>
              <a:rPr lang="de-DE" dirty="0"/>
              <a:t> on </a:t>
            </a:r>
            <a:r>
              <a:rPr lang="de-DE" dirty="0" err="1"/>
              <a:t>publications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Jefferson LAB (</a:t>
            </a:r>
            <a:r>
              <a:rPr lang="de-DE" dirty="0" err="1"/>
              <a:t>Derbenev</a:t>
            </a:r>
            <a:r>
              <a:rPr lang="de-DE" dirty="0"/>
              <a:t> et al. </a:t>
            </a:r>
            <a:r>
              <a:rPr lang="en-US" dirty="0"/>
              <a:t>arXiv:2105.11575v1 [</a:t>
            </a:r>
            <a:r>
              <a:rPr lang="en-US" dirty="0" err="1"/>
              <a:t>physics.acc-ph</a:t>
            </a:r>
            <a:r>
              <a:rPr lang="en-US" dirty="0"/>
              <a:t>],  24 May 2021</a:t>
            </a:r>
            <a:r>
              <a:rPr lang="de-DE" dirty="0"/>
              <a:t>):</a:t>
            </a:r>
          </a:p>
          <a:p>
            <a:endParaRPr lang="de-DE" b="1" dirty="0"/>
          </a:p>
          <a:p>
            <a:r>
              <a:rPr lang="de-DE" b="1" dirty="0"/>
              <a:t>Combine </a:t>
            </a:r>
            <a:r>
              <a:rPr lang="de-DE" b="1" dirty="0" err="1"/>
              <a:t>the</a:t>
            </a:r>
            <a:r>
              <a:rPr lang="de-DE" b="1" dirty="0"/>
              <a:t> </a:t>
            </a:r>
            <a:r>
              <a:rPr lang="de-DE" b="1" dirty="0" err="1"/>
              <a:t>components</a:t>
            </a:r>
            <a:r>
              <a:rPr lang="de-DE" b="1" dirty="0"/>
              <a:t> </a:t>
            </a:r>
            <a:r>
              <a:rPr lang="de-DE" b="1" dirty="0" err="1"/>
              <a:t>available</a:t>
            </a:r>
            <a:r>
              <a:rPr lang="de-DE" b="1" dirty="0"/>
              <a:t> at MESA and HIM</a:t>
            </a:r>
            <a:r>
              <a:rPr lang="de-DE" dirty="0"/>
              <a:t>…  </a:t>
            </a:r>
          </a:p>
        </p:txBody>
      </p:sp>
      <p:pic>
        <p:nvPicPr>
          <p:cNvPr id="5" name="Grafik 4" descr="Ein Bild, das Bautechnik, Stahl, Gebäude, Pfeife Flöte Rohr enthält.&#10;&#10;KI-generierte Inhalte können fehlerhaft sein.">
            <a:extLst>
              <a:ext uri="{FF2B5EF4-FFF2-40B4-BE49-F238E27FC236}">
                <a16:creationId xmlns:a16="http://schemas.microsoft.com/office/drawing/2014/main" id="{4587E152-F2B7-288E-7336-C687B59E9A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770419" y="2770036"/>
            <a:ext cx="3240658" cy="2430494"/>
          </a:xfrm>
          <a:prstGeom prst="rect">
            <a:avLst/>
          </a:prstGeom>
        </p:spPr>
      </p:pic>
      <p:pic>
        <p:nvPicPr>
          <p:cNvPr id="7" name="Grafik 6" descr="Ein Bild, das Maschine, Bautechnik, Industrie, Stahl enthält.&#10;&#10;KI-generierte Inhalte können fehlerhaft sein.">
            <a:extLst>
              <a:ext uri="{FF2B5EF4-FFF2-40B4-BE49-F238E27FC236}">
                <a16:creationId xmlns:a16="http://schemas.microsoft.com/office/drawing/2014/main" id="{9312C13A-115A-BBA3-4DCA-1DD9A686CA3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36160"/>
          <a:stretch>
            <a:fillRect/>
          </a:stretch>
        </p:blipFill>
        <p:spPr>
          <a:xfrm>
            <a:off x="1197454" y="4085260"/>
            <a:ext cx="3062068" cy="1466111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51DF1E61-7C95-97A1-FF8C-3DB08A2BD5E5}"/>
              </a:ext>
            </a:extLst>
          </p:cNvPr>
          <p:cNvSpPr txBox="1"/>
          <p:nvPr/>
        </p:nvSpPr>
        <p:spPr>
          <a:xfrm>
            <a:off x="1645987" y="6145604"/>
            <a:ext cx="31683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3d-spin </a:t>
            </a:r>
            <a:r>
              <a:rPr lang="de-DE" dirty="0" err="1"/>
              <a:t>rotator</a:t>
            </a:r>
            <a:r>
              <a:rPr lang="de-DE" dirty="0"/>
              <a:t> at MESA</a:t>
            </a:r>
          </a:p>
          <a:p>
            <a:r>
              <a:rPr lang="de-DE" dirty="0"/>
              <a:t>(200kV source not </a:t>
            </a:r>
            <a:r>
              <a:rPr lang="de-DE" dirty="0" err="1"/>
              <a:t>shown</a:t>
            </a:r>
            <a:r>
              <a:rPr lang="de-DE" dirty="0"/>
              <a:t>) </a:t>
            </a: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CDF934B4-AAC2-3479-307E-0E1D7131BF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97454" y="2453292"/>
            <a:ext cx="2810314" cy="1509161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DEC81441-6BBE-E7AD-83AE-3A41D404808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11453" y="2871924"/>
            <a:ext cx="4039164" cy="2553056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5658A792-1D79-F7FD-BF1B-8F7363AFE933}"/>
              </a:ext>
            </a:extLst>
          </p:cNvPr>
          <p:cNvSpPr txBox="1"/>
          <p:nvPr/>
        </p:nvSpPr>
        <p:spPr>
          <a:xfrm>
            <a:off x="9048328" y="5675117"/>
            <a:ext cx="29145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/>
              <a:t>Unique feature</a:t>
            </a:r>
            <a:r>
              <a:rPr lang="de-DE" dirty="0"/>
              <a:t>: </a:t>
            </a:r>
            <a:r>
              <a:rPr lang="de-DE" dirty="0" err="1"/>
              <a:t>ample</a:t>
            </a:r>
            <a:r>
              <a:rPr lang="de-DE" dirty="0"/>
              <a:t>  power </a:t>
            </a:r>
            <a:r>
              <a:rPr lang="de-DE" dirty="0" err="1"/>
              <a:t>available</a:t>
            </a:r>
            <a:endParaRPr lang="de-DE" dirty="0"/>
          </a:p>
          <a:p>
            <a:r>
              <a:rPr lang="de-DE" dirty="0"/>
              <a:t>on </a:t>
            </a:r>
            <a:r>
              <a:rPr lang="de-DE" b="1" dirty="0"/>
              <a:t>large</a:t>
            </a:r>
            <a:r>
              <a:rPr lang="de-DE" dirty="0"/>
              <a:t> HV-</a:t>
            </a:r>
            <a:r>
              <a:rPr lang="de-DE" dirty="0" err="1"/>
              <a:t>platform</a:t>
            </a:r>
            <a:endParaRPr lang="de-DE" dirty="0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0EF765EB-6C5E-B44E-08E8-5E3C56BE8DC6}"/>
              </a:ext>
            </a:extLst>
          </p:cNvPr>
          <p:cNvSpPr txBox="1"/>
          <p:nvPr/>
        </p:nvSpPr>
        <p:spPr>
          <a:xfrm>
            <a:off x="5328571" y="5838848"/>
            <a:ext cx="23855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Operating </a:t>
            </a:r>
            <a:r>
              <a:rPr lang="de-DE" dirty="0" err="1"/>
              <a:t>mode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electrostatic</a:t>
            </a:r>
            <a:r>
              <a:rPr lang="de-DE" dirty="0"/>
              <a:t> </a:t>
            </a:r>
          </a:p>
          <a:p>
            <a:r>
              <a:rPr lang="de-DE" dirty="0"/>
              <a:t>Figure </a:t>
            </a:r>
            <a:r>
              <a:rPr lang="de-DE" dirty="0" err="1"/>
              <a:t>of</a:t>
            </a:r>
            <a:r>
              <a:rPr lang="de-DE" dirty="0"/>
              <a:t> 8 EDM Ring </a:t>
            </a:r>
            <a:r>
              <a:rPr lang="de-DE" dirty="0" err="1"/>
              <a:t>proposed</a:t>
            </a:r>
            <a:r>
              <a:rPr lang="de-DE" dirty="0"/>
              <a:t> </a:t>
            </a:r>
          </a:p>
          <a:p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Derbenev</a:t>
            </a:r>
            <a:r>
              <a:rPr lang="de-DE" dirty="0"/>
              <a:t> et al. 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86259600-D8A6-327D-111B-4BE2F96DAAF2}"/>
              </a:ext>
            </a:extLst>
          </p:cNvPr>
          <p:cNvSpPr txBox="1"/>
          <p:nvPr/>
        </p:nvSpPr>
        <p:spPr>
          <a:xfrm>
            <a:off x="7550423" y="3556545"/>
            <a:ext cx="1079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200kV </a:t>
            </a:r>
            <a:r>
              <a:rPr lang="de-DE" dirty="0" err="1"/>
              <a:t>bends</a:t>
            </a:r>
            <a:endParaRPr lang="de-DE" dirty="0"/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3FBBDAE0-2C01-C23F-8032-F84A4A73C461}"/>
              </a:ext>
            </a:extLst>
          </p:cNvPr>
          <p:cNvSpPr txBox="1"/>
          <p:nvPr/>
        </p:nvSpPr>
        <p:spPr>
          <a:xfrm>
            <a:off x="4544835" y="4928682"/>
            <a:ext cx="1079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800kV </a:t>
            </a:r>
            <a:r>
              <a:rPr lang="de-DE" dirty="0" err="1"/>
              <a:t>bends</a:t>
            </a:r>
            <a:endParaRPr lang="de-DE" dirty="0"/>
          </a:p>
        </p:txBody>
      </p:sp>
      <p:cxnSp>
        <p:nvCxnSpPr>
          <p:cNvPr id="18" name="Gerader Verbinder 17">
            <a:extLst>
              <a:ext uri="{FF2B5EF4-FFF2-40B4-BE49-F238E27FC236}">
                <a16:creationId xmlns:a16="http://schemas.microsoft.com/office/drawing/2014/main" id="{E57FDF38-CC1A-DC62-BF86-B4921C02CC82}"/>
              </a:ext>
            </a:extLst>
          </p:cNvPr>
          <p:cNvCxnSpPr/>
          <p:nvPr/>
        </p:nvCxnSpPr>
        <p:spPr bwMode="auto">
          <a:xfrm>
            <a:off x="1197454" y="5605612"/>
            <a:ext cx="0" cy="531170"/>
          </a:xfrm>
          <a:prstGeom prst="line">
            <a:avLst/>
          </a:prstGeom>
          <a:solidFill>
            <a:srgbClr val="4F81BD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Gerader Verbinder 18">
            <a:extLst>
              <a:ext uri="{FF2B5EF4-FFF2-40B4-BE49-F238E27FC236}">
                <a16:creationId xmlns:a16="http://schemas.microsoft.com/office/drawing/2014/main" id="{1A438C8C-20F9-86AE-8D28-D0CF220BFEBD}"/>
              </a:ext>
            </a:extLst>
          </p:cNvPr>
          <p:cNvCxnSpPr/>
          <p:nvPr/>
        </p:nvCxnSpPr>
        <p:spPr bwMode="auto">
          <a:xfrm>
            <a:off x="4223792" y="5605612"/>
            <a:ext cx="0" cy="531170"/>
          </a:xfrm>
          <a:prstGeom prst="line">
            <a:avLst/>
          </a:prstGeom>
          <a:solidFill>
            <a:srgbClr val="4F81BD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Gerade Verbindung mit Pfeil 20">
            <a:extLst>
              <a:ext uri="{FF2B5EF4-FFF2-40B4-BE49-F238E27FC236}">
                <a16:creationId xmlns:a16="http://schemas.microsoft.com/office/drawing/2014/main" id="{D244196D-64A7-0ED8-F497-145EDCCC51A0}"/>
              </a:ext>
            </a:extLst>
          </p:cNvPr>
          <p:cNvCxnSpPr>
            <a:cxnSpLocks/>
          </p:cNvCxnSpPr>
          <p:nvPr/>
        </p:nvCxnSpPr>
        <p:spPr bwMode="auto">
          <a:xfrm>
            <a:off x="1197454" y="5733256"/>
            <a:ext cx="2954330" cy="0"/>
          </a:xfrm>
          <a:prstGeom prst="straightConnector1">
            <a:avLst/>
          </a:prstGeom>
          <a:solidFill>
            <a:srgbClr val="4F81BD"/>
          </a:solidFill>
          <a:ln w="12700" cap="flat" cmpd="sng" algn="ctr">
            <a:solidFill>
              <a:srgbClr val="000000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sp>
        <p:nvSpPr>
          <p:cNvPr id="23" name="Textfeld 22">
            <a:extLst>
              <a:ext uri="{FF2B5EF4-FFF2-40B4-BE49-F238E27FC236}">
                <a16:creationId xmlns:a16="http://schemas.microsoft.com/office/drawing/2014/main" id="{EA5FFD21-2CB9-0343-070A-B6C2FB835B71}"/>
              </a:ext>
            </a:extLst>
          </p:cNvPr>
          <p:cNvSpPr txBox="1"/>
          <p:nvPr/>
        </p:nvSpPr>
        <p:spPr>
          <a:xfrm>
            <a:off x="2302233" y="5774740"/>
            <a:ext cx="4411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2 m</a:t>
            </a:r>
          </a:p>
        </p:txBody>
      </p:sp>
    </p:spTree>
    <p:extLst>
      <p:ext uri="{BB962C8B-B14F-4D97-AF65-F5344CB8AC3E}">
        <p14:creationId xmlns:p14="http://schemas.microsoft.com/office/powerpoint/2010/main" val="4030281965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29E059-4A81-F459-B3CC-BCCF33C8BE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Non-MAGIC EDM ring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E6EF7A9-E29D-2CF3-56FA-C1F93051FE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927115" y="5637895"/>
            <a:ext cx="1165920" cy="365125"/>
          </a:xfrm>
        </p:spPr>
        <p:txBody>
          <a:bodyPr/>
          <a:lstStyle/>
          <a:p>
            <a:fld id="{C5569BA5-88D4-471A-9C47-F7F059789784}" type="slidenum">
              <a:rPr lang="de-DE" smtClean="0"/>
              <a:pPr/>
              <a:t>22</a:t>
            </a:fld>
            <a:endParaRPr lang="de-DE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823DFEDB-1EF5-B815-7105-F4BFA3D586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3434174" y="1946620"/>
            <a:ext cx="5010849" cy="4124901"/>
          </a:xfrm>
          <a:prstGeom prst="rect">
            <a:avLst/>
          </a:prstGeom>
        </p:spPr>
      </p:pic>
      <p:sp>
        <p:nvSpPr>
          <p:cNvPr id="22" name="Textfeld 21">
            <a:extLst>
              <a:ext uri="{FF2B5EF4-FFF2-40B4-BE49-F238E27FC236}">
                <a16:creationId xmlns:a16="http://schemas.microsoft.com/office/drawing/2014/main" id="{E0C83565-9657-722F-5286-EDFFEB1B5487}"/>
              </a:ext>
            </a:extLst>
          </p:cNvPr>
          <p:cNvSpPr txBox="1"/>
          <p:nvPr/>
        </p:nvSpPr>
        <p:spPr>
          <a:xfrm>
            <a:off x="4495181" y="5589240"/>
            <a:ext cx="20649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Orbit </a:t>
            </a:r>
            <a:r>
              <a:rPr lang="de-DE" dirty="0" err="1"/>
              <a:t>layout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„Figure </a:t>
            </a:r>
            <a:r>
              <a:rPr lang="de-DE" dirty="0" err="1"/>
              <a:t>of</a:t>
            </a:r>
            <a:r>
              <a:rPr lang="de-DE" dirty="0"/>
              <a:t> 8“ </a:t>
            </a:r>
          </a:p>
          <a:p>
            <a:r>
              <a:rPr lang="de-DE" dirty="0" err="1"/>
              <a:t>Electrostatic</a:t>
            </a:r>
            <a:r>
              <a:rPr lang="de-DE" dirty="0"/>
              <a:t> </a:t>
            </a:r>
            <a:r>
              <a:rPr lang="de-DE" dirty="0" err="1"/>
              <a:t>storage</a:t>
            </a:r>
            <a:r>
              <a:rPr lang="de-DE" dirty="0"/>
              <a:t> ring</a:t>
            </a:r>
          </a:p>
          <a:p>
            <a:r>
              <a:rPr lang="de-DE" dirty="0"/>
              <a:t>(</a:t>
            </a:r>
            <a:r>
              <a:rPr lang="de-DE" dirty="0" err="1"/>
              <a:t>units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meters</a:t>
            </a:r>
            <a:r>
              <a:rPr lang="de-DE" dirty="0"/>
              <a:t>)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769E431C-8FE8-65E7-D250-A5E2BB7F8DEF}"/>
              </a:ext>
            </a:extLst>
          </p:cNvPr>
          <p:cNvSpPr txBox="1"/>
          <p:nvPr/>
        </p:nvSpPr>
        <p:spPr>
          <a:xfrm>
            <a:off x="797228" y="1116684"/>
            <a:ext cx="82896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/>
              <a:t>The Figure </a:t>
            </a:r>
            <a:r>
              <a:rPr lang="de-DE" dirty="0" err="1"/>
              <a:t>of</a:t>
            </a:r>
            <a:r>
              <a:rPr lang="de-DE" dirty="0"/>
              <a:t> 8 </a:t>
            </a:r>
            <a:r>
              <a:rPr lang="de-DE" dirty="0" err="1"/>
              <a:t>periodic</a:t>
            </a:r>
            <a:r>
              <a:rPr lang="de-DE" dirty="0"/>
              <a:t> </a:t>
            </a:r>
            <a:r>
              <a:rPr lang="de-DE" dirty="0" err="1"/>
              <a:t>system</a:t>
            </a:r>
            <a:r>
              <a:rPr lang="de-DE" dirty="0"/>
              <a:t> </a:t>
            </a:r>
            <a:r>
              <a:rPr lang="de-DE" dirty="0" err="1"/>
              <a:t>cancels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magnetic</a:t>
            </a:r>
            <a:r>
              <a:rPr lang="de-DE" dirty="0"/>
              <a:t> g-2 </a:t>
            </a:r>
            <a:r>
              <a:rPr lang="de-DE" dirty="0" err="1"/>
              <a:t>precession</a:t>
            </a:r>
            <a:r>
              <a:rPr lang="de-DE" dirty="0"/>
              <a:t>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/>
              <a:t>The </a:t>
            </a:r>
            <a:r>
              <a:rPr lang="de-DE" dirty="0" err="1"/>
              <a:t>electric</a:t>
            </a:r>
            <a:r>
              <a:rPr lang="de-DE" dirty="0"/>
              <a:t> </a:t>
            </a:r>
            <a:r>
              <a:rPr lang="de-DE" dirty="0" err="1"/>
              <a:t>fields</a:t>
            </a:r>
            <a:r>
              <a:rPr lang="de-DE" dirty="0"/>
              <a:t> </a:t>
            </a:r>
            <a:r>
              <a:rPr lang="de-DE" dirty="0" err="1"/>
              <a:t>bending</a:t>
            </a:r>
            <a:r>
              <a:rPr lang="de-DE" dirty="0"/>
              <a:t> at different </a:t>
            </a:r>
            <a:r>
              <a:rPr lang="de-DE" dirty="0" err="1"/>
              <a:t>energies</a:t>
            </a:r>
            <a:r>
              <a:rPr lang="de-DE" dirty="0"/>
              <a:t> </a:t>
            </a:r>
            <a:r>
              <a:rPr lang="de-DE" dirty="0" err="1"/>
              <a:t>would</a:t>
            </a:r>
            <a:r>
              <a:rPr lang="de-DE" dirty="0"/>
              <a:t> </a:t>
            </a:r>
            <a:r>
              <a:rPr lang="de-DE" dirty="0" err="1"/>
              <a:t>cause</a:t>
            </a:r>
            <a:r>
              <a:rPr lang="de-DE" dirty="0"/>
              <a:t> an EDM-</a:t>
            </a:r>
            <a:r>
              <a:rPr lang="de-DE" dirty="0" err="1"/>
              <a:t>dependend</a:t>
            </a:r>
            <a:r>
              <a:rPr lang="de-DE" dirty="0"/>
              <a:t> </a:t>
            </a:r>
            <a:r>
              <a:rPr lang="de-DE" dirty="0" err="1"/>
              <a:t>spin</a:t>
            </a:r>
            <a:r>
              <a:rPr lang="de-DE" dirty="0"/>
              <a:t> </a:t>
            </a:r>
            <a:r>
              <a:rPr lang="de-DE" dirty="0" err="1"/>
              <a:t>precession</a:t>
            </a:r>
            <a:r>
              <a:rPr lang="de-DE" dirty="0"/>
              <a:t>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/>
              <a:t>Electric ring </a:t>
            </a:r>
            <a:r>
              <a:rPr lang="de-DE" dirty="0" err="1"/>
              <a:t>allows</a:t>
            </a:r>
            <a:r>
              <a:rPr lang="de-DE" dirty="0"/>
              <a:t> </a:t>
            </a:r>
            <a:r>
              <a:rPr lang="de-DE" dirty="0" err="1"/>
              <a:t>clockwise</a:t>
            </a:r>
            <a:r>
              <a:rPr lang="de-DE" dirty="0"/>
              <a:t>/</a:t>
            </a:r>
            <a:r>
              <a:rPr lang="de-DE" dirty="0" err="1"/>
              <a:t>counterclockwise</a:t>
            </a:r>
            <a:r>
              <a:rPr lang="de-DE" dirty="0"/>
              <a:t> </a:t>
            </a:r>
            <a:r>
              <a:rPr lang="de-DE" dirty="0" err="1"/>
              <a:t>beams</a:t>
            </a:r>
            <a:r>
              <a:rPr lang="de-DE" dirty="0"/>
              <a:t> </a:t>
            </a:r>
            <a:r>
              <a:rPr lang="de-DE" dirty="0">
                <a:sym typeface="Wingdings" panose="05000000000000000000" pitchFamily="2" charset="2"/>
              </a:rPr>
              <a:t> </a:t>
            </a:r>
            <a:r>
              <a:rPr lang="de-DE" dirty="0" err="1">
                <a:sym typeface="Wingdings" panose="05000000000000000000" pitchFamily="2" charset="2"/>
              </a:rPr>
              <a:t>cancellation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of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many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systematic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effects</a:t>
            </a:r>
            <a:endParaRPr lang="de-DE" dirty="0"/>
          </a:p>
        </p:txBody>
      </p:sp>
      <p:cxnSp>
        <p:nvCxnSpPr>
          <p:cNvPr id="25" name="Gerader Verbinder 24">
            <a:extLst>
              <a:ext uri="{FF2B5EF4-FFF2-40B4-BE49-F238E27FC236}">
                <a16:creationId xmlns:a16="http://schemas.microsoft.com/office/drawing/2014/main" id="{8EDEAE77-FB57-288D-238D-C81816793212}"/>
              </a:ext>
            </a:extLst>
          </p:cNvPr>
          <p:cNvCxnSpPr/>
          <p:nvPr/>
        </p:nvCxnSpPr>
        <p:spPr bwMode="auto">
          <a:xfrm>
            <a:off x="3942853" y="4032316"/>
            <a:ext cx="3514997" cy="0"/>
          </a:xfrm>
          <a:prstGeom prst="line">
            <a:avLst/>
          </a:prstGeom>
          <a:solidFill>
            <a:srgbClr val="4F81BD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6" name="Textfeld 25">
            <a:extLst>
              <a:ext uri="{FF2B5EF4-FFF2-40B4-BE49-F238E27FC236}">
                <a16:creationId xmlns:a16="http://schemas.microsoft.com/office/drawing/2014/main" id="{FA06136F-1B41-DED3-416A-5085791440C0}"/>
              </a:ext>
            </a:extLst>
          </p:cNvPr>
          <p:cNvSpPr txBox="1"/>
          <p:nvPr/>
        </p:nvSpPr>
        <p:spPr>
          <a:xfrm>
            <a:off x="3650945" y="4065298"/>
            <a:ext cx="6190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800kV</a:t>
            </a:r>
          </a:p>
          <a:p>
            <a:r>
              <a:rPr lang="de-DE" dirty="0" err="1"/>
              <a:t>bends</a:t>
            </a:r>
            <a:endParaRPr lang="de-DE" dirty="0"/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551B370F-9ADE-323C-A886-EA46535214A0}"/>
              </a:ext>
            </a:extLst>
          </p:cNvPr>
          <p:cNvSpPr txBox="1"/>
          <p:nvPr/>
        </p:nvSpPr>
        <p:spPr>
          <a:xfrm>
            <a:off x="3676720" y="2765670"/>
            <a:ext cx="6190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200kV</a:t>
            </a:r>
          </a:p>
          <a:p>
            <a:r>
              <a:rPr lang="de-DE" dirty="0" err="1"/>
              <a:t>bends</a:t>
            </a:r>
            <a:endParaRPr lang="de-DE" dirty="0"/>
          </a:p>
        </p:txBody>
      </p:sp>
      <p:cxnSp>
        <p:nvCxnSpPr>
          <p:cNvPr id="28" name="Gerader Verbinder 27">
            <a:extLst>
              <a:ext uri="{FF2B5EF4-FFF2-40B4-BE49-F238E27FC236}">
                <a16:creationId xmlns:a16="http://schemas.microsoft.com/office/drawing/2014/main" id="{69408903-D0B2-BA8F-096D-10AE679C9447}"/>
              </a:ext>
            </a:extLst>
          </p:cNvPr>
          <p:cNvCxnSpPr/>
          <p:nvPr/>
        </p:nvCxnSpPr>
        <p:spPr bwMode="auto">
          <a:xfrm>
            <a:off x="4337821" y="2765670"/>
            <a:ext cx="3514997" cy="0"/>
          </a:xfrm>
          <a:prstGeom prst="line">
            <a:avLst/>
          </a:prstGeom>
          <a:solidFill>
            <a:srgbClr val="4F81BD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4" name="Textfeld 43">
            <a:extLst>
              <a:ext uri="{FF2B5EF4-FFF2-40B4-BE49-F238E27FC236}">
                <a16:creationId xmlns:a16="http://schemas.microsoft.com/office/drawing/2014/main" id="{CFCB81B4-B99B-EE59-A0BB-FDEB23CECDE4}"/>
              </a:ext>
            </a:extLst>
          </p:cNvPr>
          <p:cNvSpPr txBox="1"/>
          <p:nvPr/>
        </p:nvSpPr>
        <p:spPr>
          <a:xfrm>
            <a:off x="263352" y="2636912"/>
            <a:ext cx="323468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/>
              <a:t>Simpler </a:t>
            </a:r>
            <a:r>
              <a:rPr lang="de-DE" dirty="0" err="1"/>
              <a:t>than</a:t>
            </a:r>
            <a:r>
              <a:rPr lang="de-DE" dirty="0"/>
              <a:t> EDM-ring at</a:t>
            </a:r>
          </a:p>
          <a:p>
            <a:r>
              <a:rPr lang="de-DE" dirty="0"/>
              <a:t>    „MAGIC“ </a:t>
            </a:r>
            <a:r>
              <a:rPr lang="de-DE" dirty="0" err="1"/>
              <a:t>energy</a:t>
            </a:r>
            <a:r>
              <a:rPr lang="de-DE" dirty="0"/>
              <a:t> (14.6 MeV)</a:t>
            </a:r>
          </a:p>
          <a:p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pic>
        <p:nvPicPr>
          <p:cNvPr id="46" name="Grafik 45">
            <a:extLst>
              <a:ext uri="{FF2B5EF4-FFF2-40B4-BE49-F238E27FC236}">
                <a16:creationId xmlns:a16="http://schemas.microsoft.com/office/drawing/2014/main" id="{9234D2DE-4816-69AE-295C-BA1CC732E48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26893"/>
          <a:stretch>
            <a:fillRect/>
          </a:stretch>
        </p:blipFill>
        <p:spPr>
          <a:xfrm>
            <a:off x="-349493" y="4512656"/>
            <a:ext cx="4531098" cy="1766046"/>
          </a:xfrm>
          <a:prstGeom prst="rect">
            <a:avLst/>
          </a:prstGeom>
        </p:spPr>
      </p:pic>
      <p:sp>
        <p:nvSpPr>
          <p:cNvPr id="47" name="Textfeld 46">
            <a:extLst>
              <a:ext uri="{FF2B5EF4-FFF2-40B4-BE49-F238E27FC236}">
                <a16:creationId xmlns:a16="http://schemas.microsoft.com/office/drawing/2014/main" id="{D5DAD4F4-FCEB-8E75-BE8E-B767FBCE8CC9}"/>
              </a:ext>
            </a:extLst>
          </p:cNvPr>
          <p:cNvSpPr txBox="1"/>
          <p:nvPr/>
        </p:nvSpPr>
        <p:spPr>
          <a:xfrm>
            <a:off x="112063" y="6165304"/>
            <a:ext cx="37128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EDM </a:t>
            </a:r>
            <a:r>
              <a:rPr lang="de-DE" dirty="0" err="1"/>
              <a:t>Sensitivty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order</a:t>
            </a:r>
            <a:r>
              <a:rPr lang="de-DE" dirty="0"/>
              <a:t> &lt;10</a:t>
            </a:r>
            <a:r>
              <a:rPr lang="de-DE" baseline="30000" dirty="0"/>
              <a:t>-28 </a:t>
            </a:r>
            <a:r>
              <a:rPr lang="de-DE" dirty="0"/>
              <a:t>e*cm </a:t>
            </a:r>
            <a:r>
              <a:rPr lang="de-DE" dirty="0" err="1"/>
              <a:t>anticipated</a:t>
            </a:r>
            <a:r>
              <a:rPr lang="de-DE" dirty="0"/>
              <a:t>!</a:t>
            </a:r>
          </a:p>
        </p:txBody>
      </p:sp>
      <p:sp>
        <p:nvSpPr>
          <p:cNvPr id="48" name="Textfeld 47">
            <a:extLst>
              <a:ext uri="{FF2B5EF4-FFF2-40B4-BE49-F238E27FC236}">
                <a16:creationId xmlns:a16="http://schemas.microsoft.com/office/drawing/2014/main" id="{DEDFC7F1-0EE9-514D-BC52-4BFA8CA0F4BD}"/>
              </a:ext>
            </a:extLst>
          </p:cNvPr>
          <p:cNvSpPr txBox="1"/>
          <p:nvPr/>
        </p:nvSpPr>
        <p:spPr>
          <a:xfrm>
            <a:off x="407368" y="2130548"/>
            <a:ext cx="36100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R. Suleiman, V. Morozov, Y. Derbenev </a:t>
            </a:r>
          </a:p>
          <a:p>
            <a:r>
              <a:rPr lang="en-US" dirty="0"/>
              <a:t>arXiv:2105.11575v1 [</a:t>
            </a:r>
            <a:r>
              <a:rPr lang="en-US" dirty="0" err="1"/>
              <a:t>physics.acc-ph</a:t>
            </a:r>
            <a:r>
              <a:rPr lang="en-US" dirty="0"/>
              <a:t>] 24 May 2021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6554621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7CB5C6-04BE-6057-6B26-8B1DBE261A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07F38FB-04EC-2444-D607-FC961DEB90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Non-MAGIC EDM ring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49893FB-708D-ECD3-C824-C5AF49075E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927115" y="5637895"/>
            <a:ext cx="1165920" cy="365125"/>
          </a:xfrm>
        </p:spPr>
        <p:txBody>
          <a:bodyPr/>
          <a:lstStyle/>
          <a:p>
            <a:fld id="{C5569BA5-88D4-471A-9C47-F7F059789784}" type="slidenum">
              <a:rPr lang="de-DE" smtClean="0"/>
              <a:pPr/>
              <a:t>23</a:t>
            </a:fld>
            <a:endParaRPr lang="de-DE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CD2144DF-0416-CD70-0488-E5BF30E755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3434174" y="1946620"/>
            <a:ext cx="5010849" cy="4124901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78D9AFF6-B041-D8D1-4A04-0EF737CDDB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7852818" y="2060848"/>
            <a:ext cx="3859806" cy="2894855"/>
          </a:xfrm>
          <a:prstGeom prst="rect">
            <a:avLst/>
          </a:prstGeom>
        </p:spPr>
      </p:pic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B3AF90FC-0E9E-4BF4-1AA6-CE1C38E702C4}"/>
              </a:ext>
            </a:extLst>
          </p:cNvPr>
          <p:cNvCxnSpPr>
            <a:cxnSpLocks/>
          </p:cNvCxnSpPr>
          <p:nvPr/>
        </p:nvCxnSpPr>
        <p:spPr bwMode="auto">
          <a:xfrm flipV="1">
            <a:off x="8860930" y="1628800"/>
            <a:ext cx="0" cy="1474318"/>
          </a:xfrm>
          <a:prstGeom prst="straightConnector1">
            <a:avLst/>
          </a:prstGeom>
          <a:solidFill>
            <a:srgbClr val="4F81BD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Gerade Verbindung mit Pfeil 10">
            <a:extLst>
              <a:ext uri="{FF2B5EF4-FFF2-40B4-BE49-F238E27FC236}">
                <a16:creationId xmlns:a16="http://schemas.microsoft.com/office/drawing/2014/main" id="{F33688C6-6408-1D95-3063-6F54BF5A3E77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11063248" y="1628800"/>
            <a:ext cx="5629" cy="1627036"/>
          </a:xfrm>
          <a:prstGeom prst="straightConnector1">
            <a:avLst/>
          </a:prstGeom>
          <a:solidFill>
            <a:srgbClr val="4F81BD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Gerade Verbindung mit Pfeil 15">
            <a:extLst>
              <a:ext uri="{FF2B5EF4-FFF2-40B4-BE49-F238E27FC236}">
                <a16:creationId xmlns:a16="http://schemas.microsoft.com/office/drawing/2014/main" id="{2A2F8A1B-5377-7591-6FCB-A4534C4E6E40}"/>
              </a:ext>
            </a:extLst>
          </p:cNvPr>
          <p:cNvCxnSpPr>
            <a:cxnSpLocks/>
          </p:cNvCxnSpPr>
          <p:nvPr/>
        </p:nvCxnSpPr>
        <p:spPr bwMode="auto">
          <a:xfrm flipV="1">
            <a:off x="8860930" y="1628800"/>
            <a:ext cx="2202318" cy="13346"/>
          </a:xfrm>
          <a:prstGeom prst="straightConnector1">
            <a:avLst/>
          </a:prstGeom>
          <a:solidFill>
            <a:srgbClr val="4F81BD"/>
          </a:solidFill>
          <a:ln w="12700" cap="flat" cmpd="sng" algn="ctr">
            <a:solidFill>
              <a:srgbClr val="000000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sp>
        <p:nvSpPr>
          <p:cNvPr id="17" name="Textfeld 16">
            <a:extLst>
              <a:ext uri="{FF2B5EF4-FFF2-40B4-BE49-F238E27FC236}">
                <a16:creationId xmlns:a16="http://schemas.microsoft.com/office/drawing/2014/main" id="{C4C4202C-55B5-1B2C-BEBB-46667BD118C5}"/>
              </a:ext>
            </a:extLst>
          </p:cNvPr>
          <p:cNvSpPr txBox="1"/>
          <p:nvPr/>
        </p:nvSpPr>
        <p:spPr>
          <a:xfrm>
            <a:off x="9581009" y="1365147"/>
            <a:ext cx="8640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2800mm</a:t>
            </a: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10BD77BD-643B-16C4-8B36-15C42A4BF195}"/>
              </a:ext>
            </a:extLst>
          </p:cNvPr>
          <p:cNvSpPr txBox="1"/>
          <p:nvPr/>
        </p:nvSpPr>
        <p:spPr>
          <a:xfrm>
            <a:off x="4495181" y="5589240"/>
            <a:ext cx="20649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Orbit </a:t>
            </a:r>
            <a:r>
              <a:rPr lang="de-DE" dirty="0" err="1"/>
              <a:t>layout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„Figure </a:t>
            </a:r>
            <a:r>
              <a:rPr lang="de-DE" dirty="0" err="1"/>
              <a:t>of</a:t>
            </a:r>
            <a:r>
              <a:rPr lang="de-DE" dirty="0"/>
              <a:t> 8“ </a:t>
            </a:r>
          </a:p>
          <a:p>
            <a:r>
              <a:rPr lang="de-DE" dirty="0" err="1"/>
              <a:t>Electrostatic</a:t>
            </a:r>
            <a:r>
              <a:rPr lang="de-DE" dirty="0"/>
              <a:t> </a:t>
            </a:r>
            <a:r>
              <a:rPr lang="de-DE" dirty="0" err="1"/>
              <a:t>storage</a:t>
            </a:r>
            <a:r>
              <a:rPr lang="de-DE" dirty="0"/>
              <a:t> ring</a:t>
            </a:r>
          </a:p>
          <a:p>
            <a:r>
              <a:rPr lang="de-DE" dirty="0"/>
              <a:t>(</a:t>
            </a:r>
            <a:r>
              <a:rPr lang="de-DE" dirty="0" err="1"/>
              <a:t>units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meters</a:t>
            </a:r>
            <a:r>
              <a:rPr lang="de-DE" dirty="0"/>
              <a:t>)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F922EFE9-193B-C4A0-9C3F-FF0D465B25A6}"/>
              </a:ext>
            </a:extLst>
          </p:cNvPr>
          <p:cNvSpPr txBox="1"/>
          <p:nvPr/>
        </p:nvSpPr>
        <p:spPr>
          <a:xfrm>
            <a:off x="911424" y="1268760"/>
            <a:ext cx="67687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The Figure </a:t>
            </a:r>
            <a:r>
              <a:rPr lang="de-DE" dirty="0" err="1"/>
              <a:t>of</a:t>
            </a:r>
            <a:r>
              <a:rPr lang="de-DE" dirty="0"/>
              <a:t> 8 </a:t>
            </a:r>
            <a:r>
              <a:rPr lang="de-DE" dirty="0" err="1"/>
              <a:t>periodic</a:t>
            </a:r>
            <a:r>
              <a:rPr lang="de-DE" dirty="0"/>
              <a:t> </a:t>
            </a:r>
            <a:r>
              <a:rPr lang="de-DE" dirty="0" err="1"/>
              <a:t>system</a:t>
            </a:r>
            <a:r>
              <a:rPr lang="de-DE" dirty="0"/>
              <a:t> </a:t>
            </a:r>
            <a:r>
              <a:rPr lang="de-DE" dirty="0" err="1"/>
              <a:t>cancels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magnetic</a:t>
            </a:r>
            <a:r>
              <a:rPr lang="de-DE" dirty="0"/>
              <a:t> g-2 </a:t>
            </a:r>
            <a:r>
              <a:rPr lang="de-DE" dirty="0" err="1"/>
              <a:t>precession</a:t>
            </a:r>
            <a:r>
              <a:rPr lang="de-DE" dirty="0"/>
              <a:t>. </a:t>
            </a:r>
          </a:p>
          <a:p>
            <a:r>
              <a:rPr lang="de-DE" dirty="0"/>
              <a:t>The </a:t>
            </a:r>
            <a:r>
              <a:rPr lang="de-DE" dirty="0" err="1"/>
              <a:t>electric</a:t>
            </a:r>
            <a:r>
              <a:rPr lang="de-DE" dirty="0"/>
              <a:t> </a:t>
            </a:r>
            <a:r>
              <a:rPr lang="de-DE" dirty="0" err="1"/>
              <a:t>fields</a:t>
            </a:r>
            <a:r>
              <a:rPr lang="de-DE" dirty="0"/>
              <a:t> </a:t>
            </a:r>
            <a:r>
              <a:rPr lang="de-DE" dirty="0" err="1"/>
              <a:t>bending</a:t>
            </a:r>
            <a:r>
              <a:rPr lang="de-DE" dirty="0"/>
              <a:t> at different </a:t>
            </a:r>
            <a:r>
              <a:rPr lang="de-DE" dirty="0" err="1"/>
              <a:t>energies</a:t>
            </a:r>
            <a:r>
              <a:rPr lang="de-DE" dirty="0"/>
              <a:t> </a:t>
            </a:r>
            <a:r>
              <a:rPr lang="de-DE" dirty="0" err="1"/>
              <a:t>would</a:t>
            </a:r>
            <a:r>
              <a:rPr lang="de-DE" dirty="0"/>
              <a:t> </a:t>
            </a:r>
            <a:r>
              <a:rPr lang="de-DE" dirty="0" err="1"/>
              <a:t>cause</a:t>
            </a:r>
            <a:r>
              <a:rPr lang="de-DE" dirty="0"/>
              <a:t> an EDM-</a:t>
            </a:r>
            <a:r>
              <a:rPr lang="de-DE" dirty="0" err="1"/>
              <a:t>dependend</a:t>
            </a:r>
            <a:r>
              <a:rPr lang="de-DE" dirty="0"/>
              <a:t> </a:t>
            </a:r>
            <a:r>
              <a:rPr lang="de-DE" dirty="0" err="1"/>
              <a:t>spin</a:t>
            </a:r>
            <a:r>
              <a:rPr lang="de-DE" dirty="0"/>
              <a:t> </a:t>
            </a:r>
            <a:r>
              <a:rPr lang="de-DE" dirty="0" err="1"/>
              <a:t>precession</a:t>
            </a:r>
            <a:r>
              <a:rPr lang="de-DE" dirty="0"/>
              <a:t>, </a:t>
            </a:r>
          </a:p>
          <a:p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measured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Mott </a:t>
            </a:r>
            <a:r>
              <a:rPr lang="de-DE" dirty="0" err="1"/>
              <a:t>polarimter</a:t>
            </a:r>
            <a:r>
              <a:rPr lang="de-DE" dirty="0"/>
              <a:t> </a:t>
            </a:r>
          </a:p>
        </p:txBody>
      </p:sp>
      <p:cxnSp>
        <p:nvCxnSpPr>
          <p:cNvPr id="25" name="Gerader Verbinder 24">
            <a:extLst>
              <a:ext uri="{FF2B5EF4-FFF2-40B4-BE49-F238E27FC236}">
                <a16:creationId xmlns:a16="http://schemas.microsoft.com/office/drawing/2014/main" id="{7CBD2DD0-7E92-0ED5-29E4-5AA56276A432}"/>
              </a:ext>
            </a:extLst>
          </p:cNvPr>
          <p:cNvCxnSpPr/>
          <p:nvPr/>
        </p:nvCxnSpPr>
        <p:spPr bwMode="auto">
          <a:xfrm>
            <a:off x="3942853" y="4032316"/>
            <a:ext cx="3514997" cy="0"/>
          </a:xfrm>
          <a:prstGeom prst="line">
            <a:avLst/>
          </a:prstGeom>
          <a:solidFill>
            <a:srgbClr val="4F81BD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6" name="Textfeld 25">
            <a:extLst>
              <a:ext uri="{FF2B5EF4-FFF2-40B4-BE49-F238E27FC236}">
                <a16:creationId xmlns:a16="http://schemas.microsoft.com/office/drawing/2014/main" id="{3D7CD561-323A-B343-DE77-1CD2A1FD77A1}"/>
              </a:ext>
            </a:extLst>
          </p:cNvPr>
          <p:cNvSpPr txBox="1"/>
          <p:nvPr/>
        </p:nvSpPr>
        <p:spPr>
          <a:xfrm>
            <a:off x="3650945" y="4065298"/>
            <a:ext cx="6190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800kV</a:t>
            </a:r>
          </a:p>
          <a:p>
            <a:r>
              <a:rPr lang="de-DE" dirty="0" err="1"/>
              <a:t>bends</a:t>
            </a:r>
            <a:endParaRPr lang="de-DE" dirty="0"/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186DF89A-60F9-CF97-D271-73ACF5CF82F7}"/>
              </a:ext>
            </a:extLst>
          </p:cNvPr>
          <p:cNvSpPr txBox="1"/>
          <p:nvPr/>
        </p:nvSpPr>
        <p:spPr>
          <a:xfrm>
            <a:off x="3676720" y="2765670"/>
            <a:ext cx="6190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200kV</a:t>
            </a:r>
          </a:p>
          <a:p>
            <a:r>
              <a:rPr lang="de-DE" dirty="0" err="1"/>
              <a:t>bends</a:t>
            </a:r>
            <a:endParaRPr lang="de-DE" dirty="0"/>
          </a:p>
        </p:txBody>
      </p:sp>
      <p:cxnSp>
        <p:nvCxnSpPr>
          <p:cNvPr id="28" name="Gerader Verbinder 27">
            <a:extLst>
              <a:ext uri="{FF2B5EF4-FFF2-40B4-BE49-F238E27FC236}">
                <a16:creationId xmlns:a16="http://schemas.microsoft.com/office/drawing/2014/main" id="{3FF4A11E-4017-F122-16CE-CD60D943655A}"/>
              </a:ext>
            </a:extLst>
          </p:cNvPr>
          <p:cNvCxnSpPr/>
          <p:nvPr/>
        </p:nvCxnSpPr>
        <p:spPr bwMode="auto">
          <a:xfrm>
            <a:off x="4337821" y="2765670"/>
            <a:ext cx="3514997" cy="0"/>
          </a:xfrm>
          <a:prstGeom prst="line">
            <a:avLst/>
          </a:prstGeom>
          <a:solidFill>
            <a:srgbClr val="4F81BD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Gerader Verbinder 29">
            <a:extLst>
              <a:ext uri="{FF2B5EF4-FFF2-40B4-BE49-F238E27FC236}">
                <a16:creationId xmlns:a16="http://schemas.microsoft.com/office/drawing/2014/main" id="{15BD7261-8D10-C378-B871-01A9B1AC89D7}"/>
              </a:ext>
            </a:extLst>
          </p:cNvPr>
          <p:cNvCxnSpPr/>
          <p:nvPr/>
        </p:nvCxnSpPr>
        <p:spPr bwMode="auto">
          <a:xfrm flipV="1">
            <a:off x="5015880" y="2365959"/>
            <a:ext cx="684471" cy="399711"/>
          </a:xfrm>
          <a:prstGeom prst="line">
            <a:avLst/>
          </a:prstGeom>
          <a:solidFill>
            <a:srgbClr val="4F81BD"/>
          </a:solidFill>
          <a:ln w="12700" cap="flat" cmpd="sng" algn="ctr">
            <a:solidFill>
              <a:srgbClr val="FFCC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Gerader Verbinder 30">
            <a:extLst>
              <a:ext uri="{FF2B5EF4-FFF2-40B4-BE49-F238E27FC236}">
                <a16:creationId xmlns:a16="http://schemas.microsoft.com/office/drawing/2014/main" id="{02FE17F5-8CAB-F6EC-EA68-51D130BAF159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5700351" y="2365959"/>
            <a:ext cx="720080" cy="407889"/>
          </a:xfrm>
          <a:prstGeom prst="line">
            <a:avLst/>
          </a:prstGeom>
          <a:solidFill>
            <a:srgbClr val="4F81BD"/>
          </a:solidFill>
          <a:ln w="12700" cap="flat" cmpd="sng" algn="ctr">
            <a:solidFill>
              <a:srgbClr val="FFCC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4" name="Textfeld 33">
            <a:extLst>
              <a:ext uri="{FF2B5EF4-FFF2-40B4-BE49-F238E27FC236}">
                <a16:creationId xmlns:a16="http://schemas.microsoft.com/office/drawing/2014/main" id="{51782064-A767-E73A-ED8D-F094D35AEEBA}"/>
              </a:ext>
            </a:extLst>
          </p:cNvPr>
          <p:cNvSpPr txBox="1"/>
          <p:nvPr/>
        </p:nvSpPr>
        <p:spPr>
          <a:xfrm>
            <a:off x="5621770" y="1992049"/>
            <a:ext cx="13436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200keV </a:t>
            </a:r>
            <a:r>
              <a:rPr lang="de-DE" dirty="0" err="1"/>
              <a:t>INjection</a:t>
            </a:r>
            <a:endParaRPr lang="de-DE" dirty="0"/>
          </a:p>
        </p:txBody>
      </p:sp>
      <p:pic>
        <p:nvPicPr>
          <p:cNvPr id="36" name="Grafik 35">
            <a:extLst>
              <a:ext uri="{FF2B5EF4-FFF2-40B4-BE49-F238E27FC236}">
                <a16:creationId xmlns:a16="http://schemas.microsoft.com/office/drawing/2014/main" id="{A03C6FA3-BDE2-F549-C7D4-B12E6C4C4C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92113" y="4653138"/>
            <a:ext cx="2895165" cy="1966320"/>
          </a:xfrm>
          <a:prstGeom prst="rect">
            <a:avLst/>
          </a:prstGeom>
        </p:spPr>
      </p:pic>
      <p:cxnSp>
        <p:nvCxnSpPr>
          <p:cNvPr id="38" name="Gerader Verbinder 37">
            <a:extLst>
              <a:ext uri="{FF2B5EF4-FFF2-40B4-BE49-F238E27FC236}">
                <a16:creationId xmlns:a16="http://schemas.microsoft.com/office/drawing/2014/main" id="{E1E0E6FE-BB7F-2318-B876-A1AF999EB98E}"/>
              </a:ext>
            </a:extLst>
          </p:cNvPr>
          <p:cNvCxnSpPr>
            <a:cxnSpLocks/>
            <a:endCxn id="39" idx="2"/>
          </p:cNvCxnSpPr>
          <p:nvPr/>
        </p:nvCxnSpPr>
        <p:spPr bwMode="auto">
          <a:xfrm flipV="1">
            <a:off x="9962089" y="2933606"/>
            <a:ext cx="646313" cy="2151578"/>
          </a:xfrm>
          <a:prstGeom prst="line">
            <a:avLst/>
          </a:prstGeom>
          <a:solidFill>
            <a:srgbClr val="4F81BD"/>
          </a:solidFill>
          <a:ln w="57150" cap="flat" cmpd="sng" algn="ctr">
            <a:solidFill>
              <a:srgbClr val="FFCC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39" name="Grafik 38">
            <a:extLst>
              <a:ext uri="{FF2B5EF4-FFF2-40B4-BE49-F238E27FC236}">
                <a16:creationId xmlns:a16="http://schemas.microsoft.com/office/drawing/2014/main" id="{5E7DA630-606F-51C5-E3E3-1B9DDC7312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02787" y="2518475"/>
            <a:ext cx="611230" cy="415131"/>
          </a:xfrm>
          <a:prstGeom prst="rect">
            <a:avLst/>
          </a:prstGeom>
        </p:spPr>
      </p:pic>
      <p:cxnSp>
        <p:nvCxnSpPr>
          <p:cNvPr id="40" name="Gerader Verbinder 39">
            <a:extLst>
              <a:ext uri="{FF2B5EF4-FFF2-40B4-BE49-F238E27FC236}">
                <a16:creationId xmlns:a16="http://schemas.microsoft.com/office/drawing/2014/main" id="{70A1756D-50AB-9336-9F74-D0A7EAA95E70}"/>
              </a:ext>
            </a:extLst>
          </p:cNvPr>
          <p:cNvCxnSpPr>
            <a:cxnSpLocks/>
          </p:cNvCxnSpPr>
          <p:nvPr/>
        </p:nvCxnSpPr>
        <p:spPr bwMode="auto">
          <a:xfrm>
            <a:off x="5700351" y="2342728"/>
            <a:ext cx="4644121" cy="450274"/>
          </a:xfrm>
          <a:prstGeom prst="line">
            <a:avLst/>
          </a:prstGeom>
          <a:solidFill>
            <a:srgbClr val="4F81BD"/>
          </a:solidFill>
          <a:ln w="57150" cap="flat" cmpd="sng" algn="ctr">
            <a:solidFill>
              <a:srgbClr val="FFCC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4" name="Textfeld 43">
            <a:extLst>
              <a:ext uri="{FF2B5EF4-FFF2-40B4-BE49-F238E27FC236}">
                <a16:creationId xmlns:a16="http://schemas.microsoft.com/office/drawing/2014/main" id="{9A9A3357-4456-1E6E-C9DD-01EC577FF57B}"/>
              </a:ext>
            </a:extLst>
          </p:cNvPr>
          <p:cNvSpPr txBox="1"/>
          <p:nvPr/>
        </p:nvSpPr>
        <p:spPr>
          <a:xfrm>
            <a:off x="263352" y="2636912"/>
            <a:ext cx="323468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/>
              <a:t>Simpler </a:t>
            </a:r>
            <a:r>
              <a:rPr lang="de-DE" dirty="0" err="1"/>
              <a:t>than</a:t>
            </a:r>
            <a:r>
              <a:rPr lang="de-DE" dirty="0"/>
              <a:t> EDM-ring at</a:t>
            </a:r>
          </a:p>
          <a:p>
            <a:r>
              <a:rPr lang="de-DE" dirty="0"/>
              <a:t>    MAGIC“ </a:t>
            </a:r>
            <a:r>
              <a:rPr lang="de-DE" dirty="0" err="1"/>
              <a:t>energy</a:t>
            </a:r>
            <a:r>
              <a:rPr lang="de-DE" dirty="0"/>
              <a:t> (14.6 MeV)</a:t>
            </a:r>
          </a:p>
          <a:p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48" name="Textfeld 47">
            <a:extLst>
              <a:ext uri="{FF2B5EF4-FFF2-40B4-BE49-F238E27FC236}">
                <a16:creationId xmlns:a16="http://schemas.microsoft.com/office/drawing/2014/main" id="{17F8E364-9C08-0182-FCED-016FAE258505}"/>
              </a:ext>
            </a:extLst>
          </p:cNvPr>
          <p:cNvSpPr txBox="1"/>
          <p:nvPr/>
        </p:nvSpPr>
        <p:spPr>
          <a:xfrm>
            <a:off x="407368" y="2130548"/>
            <a:ext cx="36100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R. Suleiman, V. Morozov, Y. Derbenev </a:t>
            </a:r>
          </a:p>
          <a:p>
            <a:r>
              <a:rPr lang="en-US" dirty="0"/>
              <a:t>arXiv:2105.11575v1 [</a:t>
            </a:r>
            <a:r>
              <a:rPr lang="en-US" dirty="0" err="1"/>
              <a:t>physics.acc-ph</a:t>
            </a:r>
            <a:r>
              <a:rPr lang="en-US" dirty="0"/>
              <a:t>] 24 May 2021</a:t>
            </a:r>
            <a:endParaRPr lang="de-DE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02E6AAA0-3C87-75DD-1D8C-21E28E6017BF}"/>
              </a:ext>
            </a:extLst>
          </p:cNvPr>
          <p:cNvSpPr txBox="1"/>
          <p:nvPr/>
        </p:nvSpPr>
        <p:spPr>
          <a:xfrm>
            <a:off x="10445105" y="5681572"/>
            <a:ext cx="12330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MESA </a:t>
            </a:r>
          </a:p>
          <a:p>
            <a:r>
              <a:rPr lang="de-DE" dirty="0" err="1"/>
              <a:t>electron</a:t>
            </a:r>
            <a:r>
              <a:rPr lang="de-DE" dirty="0"/>
              <a:t> source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80A27349-49FD-F9AF-3ACF-91A7979106E0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b="26893"/>
          <a:stretch>
            <a:fillRect/>
          </a:stretch>
        </p:blipFill>
        <p:spPr>
          <a:xfrm>
            <a:off x="-349493" y="4512656"/>
            <a:ext cx="4531098" cy="1766046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333AEAB8-72A1-8415-CE40-42848D86F5E4}"/>
              </a:ext>
            </a:extLst>
          </p:cNvPr>
          <p:cNvSpPr txBox="1"/>
          <p:nvPr/>
        </p:nvSpPr>
        <p:spPr>
          <a:xfrm>
            <a:off x="112063" y="6165304"/>
            <a:ext cx="37128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EDM </a:t>
            </a:r>
            <a:r>
              <a:rPr lang="de-DE" dirty="0" err="1"/>
              <a:t>Sensitivty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order</a:t>
            </a:r>
            <a:r>
              <a:rPr lang="de-DE" dirty="0"/>
              <a:t> &lt;10</a:t>
            </a:r>
            <a:r>
              <a:rPr lang="de-DE" baseline="30000" dirty="0"/>
              <a:t>-28 </a:t>
            </a:r>
            <a:r>
              <a:rPr lang="de-DE" dirty="0"/>
              <a:t>e*cm </a:t>
            </a:r>
            <a:r>
              <a:rPr lang="de-DE" dirty="0" err="1"/>
              <a:t>anticipated</a:t>
            </a:r>
            <a:r>
              <a:rPr lang="de-DE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40485781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Foliennummernplatzhalter 1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700"/>
              </a:spcBef>
              <a:buClr>
                <a:srgbClr val="000000"/>
              </a:buClr>
              <a:buSzPct val="100000"/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1pPr>
            <a:lvl2pPr marL="742950" indent="-285750">
              <a:spcBef>
                <a:spcPts val="600"/>
              </a:spcBef>
              <a:buClr>
                <a:srgbClr val="000000"/>
              </a:buClr>
              <a:buSzPct val="100000"/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2pPr>
            <a:lvl3pPr marL="1143000" indent="-228600">
              <a:spcBef>
                <a:spcPts val="600"/>
              </a:spcBef>
              <a:buClr>
                <a:srgbClr val="000000"/>
              </a:buClr>
              <a:buSzPct val="100000"/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4pPr>
            <a:lvl5pPr marL="20574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FC87C8A6-3445-4EAC-8C8A-E6B7359CFA0F}" type="slidenum">
              <a:rPr lang="de-DE" altLang="de-DE" sz="1200">
                <a:solidFill>
                  <a:srgbClr val="000000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24</a:t>
            </a:fld>
            <a:endParaRPr lang="de-DE" altLang="de-DE" sz="1200">
              <a:solidFill>
                <a:srgbClr val="000000"/>
              </a:solidFill>
            </a:endParaRPr>
          </a:p>
        </p:txBody>
      </p:sp>
      <p:sp>
        <p:nvSpPr>
          <p:cNvPr id="24579" name="Прямоугольник 1"/>
          <p:cNvSpPr>
            <a:spLocks noChangeArrowheads="1"/>
          </p:cNvSpPr>
          <p:nvPr/>
        </p:nvSpPr>
        <p:spPr bwMode="auto">
          <a:xfrm>
            <a:off x="3048001" y="188913"/>
            <a:ext cx="75596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700"/>
              </a:spcBef>
              <a:buClr>
                <a:srgbClr val="000000"/>
              </a:buClr>
              <a:buSzPct val="100000"/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1pPr>
            <a:lvl2pPr marL="742950" indent="-285750">
              <a:spcBef>
                <a:spcPts val="600"/>
              </a:spcBef>
              <a:buClr>
                <a:srgbClr val="000000"/>
              </a:buClr>
              <a:buSzPct val="100000"/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2pPr>
            <a:lvl3pPr marL="1143000" indent="-228600">
              <a:spcBef>
                <a:spcPts val="600"/>
              </a:spcBef>
              <a:buClr>
                <a:srgbClr val="000000"/>
              </a:buClr>
              <a:buSzPct val="100000"/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4pPr>
            <a:lvl5pPr marL="20574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de-DE">
                <a:solidFill>
                  <a:schemeClr val="bg1"/>
                </a:solidFill>
                <a:latin typeface="Calibri" pitchFamily="34" charset="0"/>
              </a:rPr>
              <a:t>Conclusion</a:t>
            </a:r>
          </a:p>
        </p:txBody>
      </p:sp>
      <p:sp>
        <p:nvSpPr>
          <p:cNvPr id="24580" name="Textfeld 3"/>
          <p:cNvSpPr txBox="1">
            <a:spLocks noChangeArrowheads="1"/>
          </p:cNvSpPr>
          <p:nvPr/>
        </p:nvSpPr>
        <p:spPr bwMode="auto">
          <a:xfrm>
            <a:off x="839416" y="1277361"/>
            <a:ext cx="8424862" cy="5016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spcBef>
                <a:spcPts val="700"/>
              </a:spcBef>
              <a:buClr>
                <a:srgbClr val="000000"/>
              </a:buClr>
              <a:buSzPct val="100000"/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1pPr>
            <a:lvl2pPr marL="742950" indent="-285750">
              <a:spcBef>
                <a:spcPts val="600"/>
              </a:spcBef>
              <a:buClr>
                <a:srgbClr val="000000"/>
              </a:buClr>
              <a:buSzPct val="100000"/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2pPr>
            <a:lvl3pPr marL="1143000" indent="-228600">
              <a:spcBef>
                <a:spcPts val="600"/>
              </a:spcBef>
              <a:buClr>
                <a:srgbClr val="000000"/>
              </a:buClr>
              <a:buSzPct val="100000"/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4pPr>
            <a:lvl5pPr marL="20574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</a:pPr>
            <a:r>
              <a:rPr lang="de-DE" altLang="de-DE" dirty="0">
                <a:solidFill>
                  <a:srgbClr val="000000"/>
                </a:solidFill>
              </a:rPr>
              <a:t>BINP and HIM </a:t>
            </a:r>
            <a:r>
              <a:rPr lang="de-DE" altLang="de-DE" dirty="0" err="1">
                <a:solidFill>
                  <a:srgbClr val="000000"/>
                </a:solidFill>
              </a:rPr>
              <a:t>have</a:t>
            </a:r>
            <a:r>
              <a:rPr lang="de-DE" altLang="de-DE" dirty="0">
                <a:solidFill>
                  <a:srgbClr val="000000"/>
                </a:solidFill>
              </a:rPr>
              <a:t> </a:t>
            </a:r>
            <a:r>
              <a:rPr lang="de-DE" altLang="de-DE" dirty="0" err="1">
                <a:solidFill>
                  <a:srgbClr val="000000"/>
                </a:solidFill>
              </a:rPr>
              <a:t>produced</a:t>
            </a:r>
            <a:r>
              <a:rPr lang="de-DE" altLang="de-DE" dirty="0">
                <a:solidFill>
                  <a:srgbClr val="000000"/>
                </a:solidFill>
              </a:rPr>
              <a:t>   </a:t>
            </a:r>
            <a:r>
              <a:rPr lang="de-DE" altLang="de-DE" dirty="0" err="1">
                <a:solidFill>
                  <a:srgbClr val="000000"/>
                </a:solidFill>
              </a:rPr>
              <a:t>turbine</a:t>
            </a:r>
            <a:r>
              <a:rPr lang="de-DE" altLang="de-DE" dirty="0">
                <a:solidFill>
                  <a:srgbClr val="000000"/>
                </a:solidFill>
              </a:rPr>
              <a:t> </a:t>
            </a:r>
            <a:r>
              <a:rPr lang="de-DE" altLang="de-DE" dirty="0" err="1">
                <a:solidFill>
                  <a:srgbClr val="000000"/>
                </a:solidFill>
              </a:rPr>
              <a:t>driven</a:t>
            </a:r>
            <a:r>
              <a:rPr lang="de-DE" altLang="de-DE" dirty="0">
                <a:solidFill>
                  <a:srgbClr val="000000"/>
                </a:solidFill>
              </a:rPr>
              <a:t> HV-Generator for 600 kV </a:t>
            </a:r>
            <a:r>
              <a:rPr lang="de-DE" altLang="de-DE" dirty="0" err="1">
                <a:solidFill>
                  <a:srgbClr val="000000"/>
                </a:solidFill>
              </a:rPr>
              <a:t>with</a:t>
            </a:r>
            <a:r>
              <a:rPr lang="de-DE" altLang="de-DE" dirty="0">
                <a:solidFill>
                  <a:srgbClr val="000000"/>
                </a:solidFill>
              </a:rPr>
              <a:t>  </a:t>
            </a:r>
            <a:r>
              <a:rPr lang="de-DE" altLang="de-DE" dirty="0" err="1">
                <a:solidFill>
                  <a:srgbClr val="000000"/>
                </a:solidFill>
              </a:rPr>
              <a:t>several</a:t>
            </a:r>
            <a:r>
              <a:rPr lang="de-DE" altLang="de-DE" dirty="0">
                <a:solidFill>
                  <a:srgbClr val="000000"/>
                </a:solidFill>
              </a:rPr>
              <a:t> kW </a:t>
            </a:r>
            <a:r>
              <a:rPr lang="de-DE" altLang="de-DE" dirty="0" err="1">
                <a:solidFill>
                  <a:srgbClr val="000000"/>
                </a:solidFill>
              </a:rPr>
              <a:t>of</a:t>
            </a:r>
            <a:r>
              <a:rPr lang="de-DE" altLang="de-DE" dirty="0">
                <a:solidFill>
                  <a:srgbClr val="000000"/>
                </a:solidFill>
              </a:rPr>
              <a:t> </a:t>
            </a:r>
            <a:r>
              <a:rPr lang="de-DE" altLang="de-DE" dirty="0" err="1">
                <a:solidFill>
                  <a:srgbClr val="000000"/>
                </a:solidFill>
              </a:rPr>
              <a:t>floating</a:t>
            </a:r>
            <a:r>
              <a:rPr lang="de-DE" altLang="de-DE" dirty="0">
                <a:solidFill>
                  <a:srgbClr val="000000"/>
                </a:solidFill>
              </a:rPr>
              <a:t> power on terminal</a:t>
            </a:r>
          </a:p>
          <a:p>
            <a:pPr eaLnBrk="1" hangingPunct="1">
              <a:spcBef>
                <a:spcPct val="0"/>
              </a:spcBef>
              <a:buClrTx/>
              <a:buSzTx/>
            </a:pPr>
            <a:r>
              <a:rPr lang="de-DE" altLang="de-DE" dirty="0">
                <a:solidFill>
                  <a:srgbClr val="000000"/>
                </a:solidFill>
              </a:rPr>
              <a:t>Ready for </a:t>
            </a:r>
            <a:r>
              <a:rPr lang="de-DE" altLang="de-DE" dirty="0" err="1">
                <a:solidFill>
                  <a:srgbClr val="000000"/>
                </a:solidFill>
              </a:rPr>
              <a:t>installation</a:t>
            </a:r>
            <a:r>
              <a:rPr lang="de-DE" altLang="de-DE" dirty="0">
                <a:solidFill>
                  <a:srgbClr val="000000"/>
                </a:solidFill>
              </a:rPr>
              <a:t> </a:t>
            </a:r>
            <a:r>
              <a:rPr lang="de-DE" altLang="de-DE" dirty="0" err="1">
                <a:solidFill>
                  <a:srgbClr val="000000"/>
                </a:solidFill>
              </a:rPr>
              <a:t>of</a:t>
            </a:r>
            <a:r>
              <a:rPr lang="de-DE" altLang="de-DE" dirty="0">
                <a:solidFill>
                  <a:srgbClr val="000000"/>
                </a:solidFill>
              </a:rPr>
              <a:t> </a:t>
            </a:r>
            <a:r>
              <a:rPr lang="de-DE" altLang="de-DE" dirty="0" err="1">
                <a:solidFill>
                  <a:srgbClr val="000000"/>
                </a:solidFill>
              </a:rPr>
              <a:t>electron</a:t>
            </a:r>
            <a:r>
              <a:rPr lang="de-DE" altLang="de-DE" dirty="0">
                <a:solidFill>
                  <a:srgbClr val="000000"/>
                </a:solidFill>
              </a:rPr>
              <a:t> source, but </a:t>
            </a:r>
            <a:r>
              <a:rPr lang="de-DE" altLang="de-DE" dirty="0" err="1">
                <a:solidFill>
                  <a:srgbClr val="000000"/>
                </a:solidFill>
              </a:rPr>
              <a:t>no</a:t>
            </a:r>
            <a:r>
              <a:rPr lang="de-DE" altLang="de-DE" dirty="0">
                <a:solidFill>
                  <a:srgbClr val="000000"/>
                </a:solidFill>
              </a:rPr>
              <a:t> immediate </a:t>
            </a:r>
            <a:r>
              <a:rPr lang="de-DE" altLang="de-DE" dirty="0" err="1">
                <a:solidFill>
                  <a:srgbClr val="000000"/>
                </a:solidFill>
              </a:rPr>
              <a:t>project</a:t>
            </a:r>
            <a:r>
              <a:rPr lang="de-DE" altLang="de-DE" dirty="0">
                <a:solidFill>
                  <a:srgbClr val="000000"/>
                </a:solidFill>
              </a:rPr>
              <a:t>  for </a:t>
            </a:r>
            <a:r>
              <a:rPr lang="de-DE" altLang="de-DE" dirty="0" err="1">
                <a:solidFill>
                  <a:srgbClr val="000000"/>
                </a:solidFill>
              </a:rPr>
              <a:t>electron</a:t>
            </a:r>
            <a:r>
              <a:rPr lang="de-DE" altLang="de-DE" dirty="0">
                <a:solidFill>
                  <a:srgbClr val="000000"/>
                </a:solidFill>
              </a:rPr>
              <a:t> </a:t>
            </a:r>
            <a:r>
              <a:rPr lang="de-DE" altLang="de-DE" dirty="0" err="1">
                <a:solidFill>
                  <a:srgbClr val="000000"/>
                </a:solidFill>
              </a:rPr>
              <a:t>cooling</a:t>
            </a:r>
            <a:r>
              <a:rPr lang="de-DE" altLang="de-DE" dirty="0">
                <a:solidFill>
                  <a:srgbClr val="000000"/>
                </a:solidFill>
              </a:rPr>
              <a:t> in </a:t>
            </a:r>
            <a:r>
              <a:rPr lang="de-DE" altLang="de-DE" dirty="0" err="1">
                <a:solidFill>
                  <a:srgbClr val="000000"/>
                </a:solidFill>
              </a:rPr>
              <a:t>foreseeable</a:t>
            </a:r>
            <a:r>
              <a:rPr lang="de-DE" altLang="de-DE" dirty="0">
                <a:solidFill>
                  <a:srgbClr val="000000"/>
                </a:solidFill>
              </a:rPr>
              <a:t> </a:t>
            </a:r>
            <a:r>
              <a:rPr lang="de-DE" altLang="de-DE">
                <a:solidFill>
                  <a:srgbClr val="000000"/>
                </a:solidFill>
              </a:rPr>
              <a:t>future! </a:t>
            </a:r>
            <a:endParaRPr lang="de-DE" altLang="de-DE" dirty="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  <a:buClrTx/>
              <a:buSzTx/>
            </a:pPr>
            <a:r>
              <a:rPr lang="de-DE" altLang="de-DE" dirty="0">
                <a:solidFill>
                  <a:srgbClr val="000000"/>
                </a:solidFill>
              </a:rPr>
              <a:t>Intermediate </a:t>
            </a:r>
            <a:r>
              <a:rPr lang="de-DE" altLang="de-DE" dirty="0" err="1">
                <a:solidFill>
                  <a:srgbClr val="000000"/>
                </a:solidFill>
              </a:rPr>
              <a:t>project</a:t>
            </a:r>
            <a:r>
              <a:rPr lang="de-DE" altLang="de-DE" dirty="0">
                <a:solidFill>
                  <a:srgbClr val="000000"/>
                </a:solidFill>
              </a:rPr>
              <a:t> at HIM: Medical Physics, </a:t>
            </a:r>
            <a:r>
              <a:rPr lang="de-DE" altLang="de-DE" dirty="0" err="1">
                <a:solidFill>
                  <a:srgbClr val="000000"/>
                </a:solidFill>
              </a:rPr>
              <a:t>with</a:t>
            </a:r>
            <a:r>
              <a:rPr lang="de-DE" altLang="de-DE" dirty="0">
                <a:solidFill>
                  <a:srgbClr val="000000"/>
                </a:solidFill>
              </a:rPr>
              <a:t> high power </a:t>
            </a:r>
            <a:r>
              <a:rPr lang="de-DE" altLang="de-DE" dirty="0" err="1">
                <a:solidFill>
                  <a:srgbClr val="000000"/>
                </a:solidFill>
              </a:rPr>
              <a:t>electron</a:t>
            </a:r>
            <a:r>
              <a:rPr lang="de-DE" altLang="de-DE" dirty="0">
                <a:solidFill>
                  <a:srgbClr val="000000"/>
                </a:solidFill>
              </a:rPr>
              <a:t> beam</a:t>
            </a:r>
          </a:p>
          <a:p>
            <a:pPr eaLnBrk="1" hangingPunct="1">
              <a:spcBef>
                <a:spcPct val="0"/>
              </a:spcBef>
              <a:buClrTx/>
              <a:buSzTx/>
            </a:pPr>
            <a:r>
              <a:rPr lang="de-DE" altLang="de-DE" dirty="0" err="1">
                <a:solidFill>
                  <a:srgbClr val="000000"/>
                </a:solidFill>
              </a:rPr>
              <a:t>Perhaps</a:t>
            </a:r>
            <a:r>
              <a:rPr lang="de-DE" altLang="de-DE" dirty="0">
                <a:solidFill>
                  <a:srgbClr val="000000"/>
                </a:solidFill>
              </a:rPr>
              <a:t> </a:t>
            </a:r>
            <a:r>
              <a:rPr lang="de-DE" altLang="de-DE" dirty="0" err="1">
                <a:solidFill>
                  <a:srgbClr val="000000"/>
                </a:solidFill>
              </a:rPr>
              <a:t>other</a:t>
            </a:r>
            <a:r>
              <a:rPr lang="de-DE" altLang="de-DE" dirty="0">
                <a:solidFill>
                  <a:srgbClr val="000000"/>
                </a:solidFill>
              </a:rPr>
              <a:t> </a:t>
            </a:r>
            <a:r>
              <a:rPr lang="de-DE" altLang="de-DE" dirty="0" err="1">
                <a:solidFill>
                  <a:srgbClr val="000000"/>
                </a:solidFill>
              </a:rPr>
              <a:t>applications</a:t>
            </a:r>
            <a:r>
              <a:rPr lang="de-DE" altLang="de-DE" dirty="0">
                <a:solidFill>
                  <a:srgbClr val="000000"/>
                </a:solidFill>
              </a:rPr>
              <a:t> for </a:t>
            </a:r>
            <a:r>
              <a:rPr lang="de-DE" altLang="de-DE" dirty="0" err="1">
                <a:solidFill>
                  <a:srgbClr val="000000"/>
                </a:solidFill>
              </a:rPr>
              <a:t>existing</a:t>
            </a:r>
            <a:r>
              <a:rPr lang="de-DE" altLang="de-DE" dirty="0">
                <a:solidFill>
                  <a:srgbClr val="000000"/>
                </a:solidFill>
              </a:rPr>
              <a:t> </a:t>
            </a:r>
            <a:r>
              <a:rPr lang="de-DE" altLang="de-DE" dirty="0" err="1">
                <a:solidFill>
                  <a:srgbClr val="000000"/>
                </a:solidFill>
              </a:rPr>
              <a:t>installation</a:t>
            </a:r>
            <a:r>
              <a:rPr lang="de-DE" altLang="de-DE" dirty="0">
                <a:solidFill>
                  <a:srgbClr val="000000"/>
                </a:solidFill>
              </a:rPr>
              <a:t>?  </a:t>
            </a:r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0A746DEB-38B6-4C82-892A-DEE7C18CA83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8368" y="4158397"/>
            <a:ext cx="2642630" cy="1236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30498267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Foliennummernplatzhalter 1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700"/>
              </a:spcBef>
              <a:buClr>
                <a:srgbClr val="000000"/>
              </a:buClr>
              <a:buSzPct val="100000"/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1pPr>
            <a:lvl2pPr marL="742950" indent="-285750">
              <a:spcBef>
                <a:spcPts val="600"/>
              </a:spcBef>
              <a:buClr>
                <a:srgbClr val="000000"/>
              </a:buClr>
              <a:buSzPct val="100000"/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2pPr>
            <a:lvl3pPr marL="1143000" indent="-228600">
              <a:spcBef>
                <a:spcPts val="600"/>
              </a:spcBef>
              <a:buClr>
                <a:srgbClr val="000000"/>
              </a:buClr>
              <a:buSzPct val="100000"/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4pPr>
            <a:lvl5pPr marL="20574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4FF9D4CD-1069-4BEE-98C8-18AC306BDDF6}" type="slidenum">
              <a:rPr lang="de-DE" altLang="de-DE" sz="1200">
                <a:solidFill>
                  <a:srgbClr val="000000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25</a:t>
            </a:fld>
            <a:endParaRPr lang="de-DE" altLang="de-DE" sz="1200">
              <a:solidFill>
                <a:srgbClr val="000000"/>
              </a:solidFill>
            </a:endParaRPr>
          </a:p>
        </p:txBody>
      </p:sp>
      <p:sp>
        <p:nvSpPr>
          <p:cNvPr id="25603" name="Textfeld 2"/>
          <p:cNvSpPr txBox="1">
            <a:spLocks noChangeArrowheads="1"/>
          </p:cNvSpPr>
          <p:nvPr/>
        </p:nvSpPr>
        <p:spPr bwMode="auto">
          <a:xfrm>
            <a:off x="2063750" y="2997201"/>
            <a:ext cx="72009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700"/>
              </a:spcBef>
              <a:buClr>
                <a:srgbClr val="000000"/>
              </a:buClr>
              <a:buSzPct val="100000"/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1pPr>
            <a:lvl2pPr marL="742950" indent="-285750">
              <a:spcBef>
                <a:spcPts val="600"/>
              </a:spcBef>
              <a:buClr>
                <a:srgbClr val="000000"/>
              </a:buClr>
              <a:buSzPct val="100000"/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2pPr>
            <a:lvl3pPr marL="1143000" indent="-228600">
              <a:spcBef>
                <a:spcPts val="600"/>
              </a:spcBef>
              <a:buClr>
                <a:srgbClr val="000000"/>
              </a:buClr>
              <a:buSzPct val="100000"/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4pPr>
            <a:lvl5pPr marL="20574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de-DE" altLang="de-DE" sz="4000">
                <a:solidFill>
                  <a:srgbClr val="000000"/>
                </a:solidFill>
              </a:rPr>
              <a:t>Thank you!</a:t>
            </a:r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92455CA3-DFC3-45D8-8C6A-C2DF9E50207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54292833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A5F092-97C9-F97B-6F78-D01DFECDCF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F9D3B1E4-45F5-B625-7C16-AE08B4083E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	</a:t>
            </a:r>
          </a:p>
        </p:txBody>
      </p:sp>
      <p:sp>
        <p:nvSpPr>
          <p:cNvPr id="4098" name="Rectangle 3">
            <a:extLst>
              <a:ext uri="{FF2B5EF4-FFF2-40B4-BE49-F238E27FC236}">
                <a16:creationId xmlns:a16="http://schemas.microsoft.com/office/drawing/2014/main" id="{2ED88106-E603-2B21-0115-AB368F10A8C5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586005" y="1142450"/>
            <a:ext cx="10972800" cy="1684783"/>
          </a:xfrm>
        </p:spPr>
        <p:txBody>
          <a:bodyPr/>
          <a:lstStyle/>
          <a:p>
            <a:pPr marL="522288" lvl="1" indent="-342900">
              <a:lnSpc>
                <a:spcPct val="150000"/>
              </a:lnSpc>
              <a:buFontTx/>
              <a:buChar char="-"/>
              <a:defRPr/>
            </a:pPr>
            <a:r>
              <a:rPr lang="en-US" altLang="de-DE" sz="2000" b="1" dirty="0">
                <a:solidFill>
                  <a:schemeClr val="tx2"/>
                </a:solidFill>
              </a:rPr>
              <a:t>HESR@FAIR  Status and Future</a:t>
            </a:r>
          </a:p>
        </p:txBody>
      </p:sp>
      <p:sp>
        <p:nvSpPr>
          <p:cNvPr id="6147" name="Textfeld 1">
            <a:extLst>
              <a:ext uri="{FF2B5EF4-FFF2-40B4-BE49-F238E27FC236}">
                <a16:creationId xmlns:a16="http://schemas.microsoft.com/office/drawing/2014/main" id="{BCA073D2-B658-4D3C-8A0D-63E85FD569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3500" y="115889"/>
            <a:ext cx="69850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700"/>
              </a:spcBef>
              <a:buClr>
                <a:srgbClr val="000000"/>
              </a:buClr>
              <a:buSzPct val="100000"/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1pPr>
            <a:lvl2pPr marL="742950" indent="-285750">
              <a:spcBef>
                <a:spcPts val="600"/>
              </a:spcBef>
              <a:buClr>
                <a:srgbClr val="000000"/>
              </a:buClr>
              <a:buSzPct val="100000"/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2pPr>
            <a:lvl3pPr marL="1143000" indent="-228600">
              <a:spcBef>
                <a:spcPts val="600"/>
              </a:spcBef>
              <a:buClr>
                <a:srgbClr val="000000"/>
              </a:buClr>
              <a:buSzPct val="100000"/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4pPr>
            <a:lvl5pPr marL="20574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de-DE" altLang="de-DE" sz="4000" dirty="0" err="1">
                <a:solidFill>
                  <a:schemeClr val="bg1"/>
                </a:solidFill>
              </a:rPr>
              <a:t>Introduction</a:t>
            </a:r>
            <a:r>
              <a:rPr lang="de-DE" altLang="de-DE" sz="4000" dirty="0">
                <a:solidFill>
                  <a:schemeClr val="bg1"/>
                </a:solidFill>
              </a:rPr>
              <a:t>-FAIR</a:t>
            </a:r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56A6705C-3C4C-1884-E9F8-1E7139D69A8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246A625-043D-0A16-4BF1-1AA17DA1919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93B2A6-8D2C-46F0-9687-729B02AE2099}" type="slidenum">
              <a:rPr lang="de-DE" altLang="de-DE" smtClean="0"/>
              <a:pPr/>
              <a:t>3</a:t>
            </a:fld>
            <a:endParaRPr lang="de-DE" altLang="de-DE" dirty="0"/>
          </a:p>
        </p:txBody>
      </p:sp>
      <p:pic>
        <p:nvPicPr>
          <p:cNvPr id="6" name="Grafik 5" descr="Ein Bild, das draußen, Luftbild, Luftfotografie, Gras enthält.&#10;&#10;KI-generierte Inhalte können fehlerhaft sein.">
            <a:extLst>
              <a:ext uri="{FF2B5EF4-FFF2-40B4-BE49-F238E27FC236}">
                <a16:creationId xmlns:a16="http://schemas.microsoft.com/office/drawing/2014/main" id="{430A3DD5-ABAB-3368-7AA7-CBED162757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726" y="2564904"/>
            <a:ext cx="5106283" cy="2964939"/>
          </a:xfrm>
          <a:prstGeom prst="rect">
            <a:avLst/>
          </a:prstGeom>
        </p:spPr>
      </p:pic>
      <p:pic>
        <p:nvPicPr>
          <p:cNvPr id="6176" name="Grafik 6175" descr="Ein Bild, das draußen, Luftfotografie, Baum, Vogelperspektive enthält.&#10;&#10;KI-generierte Inhalte können fehlerhaft sein.">
            <a:extLst>
              <a:ext uri="{FF2B5EF4-FFF2-40B4-BE49-F238E27FC236}">
                <a16:creationId xmlns:a16="http://schemas.microsoft.com/office/drawing/2014/main" id="{2088FD1E-7D57-46ED-05B3-CE25D19B0D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47928" y="2568779"/>
            <a:ext cx="5762257" cy="2935652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3C081F89-1143-7E90-B1B3-0FFBBF8BF7CC}"/>
              </a:ext>
            </a:extLst>
          </p:cNvPr>
          <p:cNvSpPr txBox="1"/>
          <p:nvPr/>
        </p:nvSpPr>
        <p:spPr>
          <a:xfrm>
            <a:off x="5591944" y="5577050"/>
            <a:ext cx="630393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 err="1"/>
              <a:t>Photo</a:t>
            </a:r>
            <a:r>
              <a:rPr lang="de-DE" dirty="0"/>
              <a:t>: </a:t>
            </a:r>
            <a:r>
              <a:rPr lang="de-DE" dirty="0" err="1"/>
              <a:t>October</a:t>
            </a:r>
            <a:r>
              <a:rPr lang="de-DE" dirty="0"/>
              <a:t> 2025 - https://fair-center.de/</a:t>
            </a:r>
          </a:p>
        </p:txBody>
      </p:sp>
    </p:spTree>
    <p:extLst>
      <p:ext uri="{BB962C8B-B14F-4D97-AF65-F5344CB8AC3E}">
        <p14:creationId xmlns:p14="http://schemas.microsoft.com/office/powerpoint/2010/main" val="3190411825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D8BF00-FFFC-50E8-AF6A-F4AC0C1305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9F766DE6-245A-40F0-12D6-863E00B17F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	</a:t>
            </a:r>
          </a:p>
        </p:txBody>
      </p:sp>
      <p:sp>
        <p:nvSpPr>
          <p:cNvPr id="4098" name="Rectangle 3">
            <a:extLst>
              <a:ext uri="{FF2B5EF4-FFF2-40B4-BE49-F238E27FC236}">
                <a16:creationId xmlns:a16="http://schemas.microsoft.com/office/drawing/2014/main" id="{C018C7F4-ADA6-315B-6D1A-A2E7776956EA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586005" y="1142450"/>
            <a:ext cx="10972800" cy="1684783"/>
          </a:xfrm>
        </p:spPr>
        <p:txBody>
          <a:bodyPr/>
          <a:lstStyle/>
          <a:p>
            <a:pPr marL="522288" lvl="1" indent="-342900">
              <a:lnSpc>
                <a:spcPct val="150000"/>
              </a:lnSpc>
              <a:buFontTx/>
              <a:buChar char="-"/>
              <a:defRPr/>
            </a:pPr>
            <a:r>
              <a:rPr lang="en-US" altLang="de-DE" sz="2000" b="1" dirty="0">
                <a:solidFill>
                  <a:schemeClr val="tx2"/>
                </a:solidFill>
              </a:rPr>
              <a:t>HESR@FAIR  COOLER Prototype Status and Future</a:t>
            </a:r>
          </a:p>
        </p:txBody>
      </p:sp>
      <p:sp>
        <p:nvSpPr>
          <p:cNvPr id="6147" name="Textfeld 1">
            <a:extLst>
              <a:ext uri="{FF2B5EF4-FFF2-40B4-BE49-F238E27FC236}">
                <a16:creationId xmlns:a16="http://schemas.microsoft.com/office/drawing/2014/main" id="{93F67BA2-718E-52A7-D4A1-C98AB7FCB1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3500" y="115889"/>
            <a:ext cx="69850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700"/>
              </a:spcBef>
              <a:buClr>
                <a:srgbClr val="000000"/>
              </a:buClr>
              <a:buSzPct val="100000"/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1pPr>
            <a:lvl2pPr marL="742950" indent="-285750">
              <a:spcBef>
                <a:spcPts val="600"/>
              </a:spcBef>
              <a:buClr>
                <a:srgbClr val="000000"/>
              </a:buClr>
              <a:buSzPct val="100000"/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2pPr>
            <a:lvl3pPr marL="1143000" indent="-228600">
              <a:spcBef>
                <a:spcPts val="600"/>
              </a:spcBef>
              <a:buClr>
                <a:srgbClr val="000000"/>
              </a:buClr>
              <a:buSzPct val="100000"/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4pPr>
            <a:lvl5pPr marL="20574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de-DE" altLang="de-DE" sz="4000" dirty="0">
                <a:solidFill>
                  <a:schemeClr val="bg1"/>
                </a:solidFill>
              </a:rPr>
              <a:t>FAIR-SCHEDULE</a:t>
            </a:r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22481C7B-8EF1-F3EE-73B1-E05832C8388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C0487D3-C746-2103-014B-D9EDB5BE3A7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93B2A6-8D2C-46F0-9687-729B02AE2099}" type="slidenum">
              <a:rPr lang="de-DE" altLang="de-DE" smtClean="0"/>
              <a:pPr/>
              <a:t>4</a:t>
            </a:fld>
            <a:endParaRPr lang="de-DE" altLang="de-DE" dirty="0"/>
          </a:p>
        </p:txBody>
      </p:sp>
      <p:pic>
        <p:nvPicPr>
          <p:cNvPr id="6" name="Grafik 5" descr="Ein Bild, das draußen, Luftbild, Luftfotografie, Gras enthält.&#10;&#10;KI-generierte Inhalte können fehlerhaft sein.">
            <a:extLst>
              <a:ext uri="{FF2B5EF4-FFF2-40B4-BE49-F238E27FC236}">
                <a16:creationId xmlns:a16="http://schemas.microsoft.com/office/drawing/2014/main" id="{4469720C-B744-A96F-9106-00301075AF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1664" y="2862843"/>
            <a:ext cx="5616624" cy="3261266"/>
          </a:xfrm>
          <a:prstGeom prst="rect">
            <a:avLst/>
          </a:prstGeom>
        </p:spPr>
      </p:pic>
      <p:grpSp>
        <p:nvGrpSpPr>
          <p:cNvPr id="4152" name="Gruppieren 4151">
            <a:extLst>
              <a:ext uri="{FF2B5EF4-FFF2-40B4-BE49-F238E27FC236}">
                <a16:creationId xmlns:a16="http://schemas.microsoft.com/office/drawing/2014/main" id="{572076CE-F9A9-F578-2EB8-E9D1C82C547A}"/>
              </a:ext>
            </a:extLst>
          </p:cNvPr>
          <p:cNvGrpSpPr/>
          <p:nvPr/>
        </p:nvGrpSpPr>
        <p:grpSpPr>
          <a:xfrm>
            <a:off x="5464205" y="4856322"/>
            <a:ext cx="1847880" cy="237960"/>
            <a:chOff x="5464205" y="4856322"/>
            <a:chExt cx="1847880" cy="23796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3">
              <p14:nvContentPartPr>
                <p14:cNvPr id="4131" name="Freihand 4130">
                  <a:extLst>
                    <a:ext uri="{FF2B5EF4-FFF2-40B4-BE49-F238E27FC236}">
                      <a16:creationId xmlns:a16="http://schemas.microsoft.com/office/drawing/2014/main" id="{156C08D0-33A5-7E43-0558-286521BC6726}"/>
                    </a:ext>
                  </a:extLst>
                </p14:cNvPr>
                <p14:cNvContentPartPr/>
                <p14:nvPr/>
              </p14:nvContentPartPr>
              <p14:xfrm>
                <a:off x="7304525" y="4856322"/>
                <a:ext cx="7560" cy="14040"/>
              </p14:xfrm>
            </p:contentPart>
          </mc:Choice>
          <mc:Fallback>
            <p:pic>
              <p:nvPicPr>
                <p:cNvPr id="4131" name="Freihand 4130">
                  <a:extLst>
                    <a:ext uri="{FF2B5EF4-FFF2-40B4-BE49-F238E27FC236}">
                      <a16:creationId xmlns:a16="http://schemas.microsoft.com/office/drawing/2014/main" id="{156C08D0-33A5-7E43-0558-286521BC6726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7286525" y="4838682"/>
                  <a:ext cx="43200" cy="49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">
              <p14:nvContentPartPr>
                <p14:cNvPr id="4147" name="Freihand 4146">
                  <a:extLst>
                    <a:ext uri="{FF2B5EF4-FFF2-40B4-BE49-F238E27FC236}">
                      <a16:creationId xmlns:a16="http://schemas.microsoft.com/office/drawing/2014/main" id="{96BFC22F-99A7-99F7-6777-22CDEEA0C770}"/>
                    </a:ext>
                  </a:extLst>
                </p14:cNvPr>
                <p14:cNvContentPartPr/>
                <p14:nvPr/>
              </p14:nvContentPartPr>
              <p14:xfrm>
                <a:off x="5464205" y="5092122"/>
                <a:ext cx="27360" cy="2160"/>
              </p14:xfrm>
            </p:contentPart>
          </mc:Choice>
          <mc:Fallback>
            <p:pic>
              <p:nvPicPr>
                <p:cNvPr id="4147" name="Freihand 4146">
                  <a:extLst>
                    <a:ext uri="{FF2B5EF4-FFF2-40B4-BE49-F238E27FC236}">
                      <a16:creationId xmlns:a16="http://schemas.microsoft.com/office/drawing/2014/main" id="{96BFC22F-99A7-99F7-6777-22CDEEA0C770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5446205" y="5074122"/>
                  <a:ext cx="63000" cy="378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4153" name="Freihand 4152">
                <a:extLst>
                  <a:ext uri="{FF2B5EF4-FFF2-40B4-BE49-F238E27FC236}">
                    <a16:creationId xmlns:a16="http://schemas.microsoft.com/office/drawing/2014/main" id="{B8721D46-608A-987F-8485-B63FD234E6C6}"/>
                  </a:ext>
                </a:extLst>
              </p14:cNvPr>
              <p14:cNvContentPartPr/>
              <p14:nvPr/>
            </p14:nvContentPartPr>
            <p14:xfrm>
              <a:off x="4531085" y="4302642"/>
              <a:ext cx="1344600" cy="533880"/>
            </p14:xfrm>
          </p:contentPart>
        </mc:Choice>
        <mc:Fallback>
          <p:pic>
            <p:nvPicPr>
              <p:cNvPr id="4153" name="Freihand 4152">
                <a:extLst>
                  <a:ext uri="{FF2B5EF4-FFF2-40B4-BE49-F238E27FC236}">
                    <a16:creationId xmlns:a16="http://schemas.microsoft.com/office/drawing/2014/main" id="{B8721D46-608A-987F-8485-B63FD234E6C6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513445" y="4284642"/>
                <a:ext cx="1380240" cy="569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4154" name="Freihand 4153">
                <a:extLst>
                  <a:ext uri="{FF2B5EF4-FFF2-40B4-BE49-F238E27FC236}">
                    <a16:creationId xmlns:a16="http://schemas.microsoft.com/office/drawing/2014/main" id="{E3BD4C2F-FCCA-D00F-D3BD-5844DDAD727D}"/>
                  </a:ext>
                </a:extLst>
              </p14:cNvPr>
              <p14:cNvContentPartPr/>
              <p14:nvPr/>
            </p14:nvContentPartPr>
            <p14:xfrm>
              <a:off x="2767085" y="4177002"/>
              <a:ext cx="1682280" cy="496080"/>
            </p14:xfrm>
          </p:contentPart>
        </mc:Choice>
        <mc:Fallback>
          <p:pic>
            <p:nvPicPr>
              <p:cNvPr id="4154" name="Freihand 4153">
                <a:extLst>
                  <a:ext uri="{FF2B5EF4-FFF2-40B4-BE49-F238E27FC236}">
                    <a16:creationId xmlns:a16="http://schemas.microsoft.com/office/drawing/2014/main" id="{E3BD4C2F-FCCA-D00F-D3BD-5844DDAD727D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2749445" y="4159002"/>
                <a:ext cx="1717920" cy="531720"/>
              </a:xfrm>
              <a:prstGeom prst="rect">
                <a:avLst/>
              </a:prstGeom>
            </p:spPr>
          </p:pic>
        </mc:Fallback>
      </mc:AlternateContent>
      <p:sp>
        <p:nvSpPr>
          <p:cNvPr id="6165" name="Textfeld 6164">
            <a:extLst>
              <a:ext uri="{FF2B5EF4-FFF2-40B4-BE49-F238E27FC236}">
                <a16:creationId xmlns:a16="http://schemas.microsoft.com/office/drawing/2014/main" id="{1F19961E-57C6-39C4-EF0B-EBC8987025F2}"/>
              </a:ext>
            </a:extLst>
          </p:cNvPr>
          <p:cNvSpPr txBox="1"/>
          <p:nvPr/>
        </p:nvSpPr>
        <p:spPr>
          <a:xfrm>
            <a:off x="1148981" y="4302642"/>
            <a:ext cx="16029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rgbClr val="FF33CC"/>
                </a:solidFill>
              </a:rPr>
              <a:t>HESR</a:t>
            </a:r>
          </a:p>
          <a:p>
            <a:r>
              <a:rPr lang="de-DE" b="1" dirty="0">
                <a:solidFill>
                  <a:srgbClr val="FF33CC"/>
                </a:solidFill>
              </a:rPr>
              <a:t>Operation 2035+</a:t>
            </a:r>
          </a:p>
        </p:txBody>
      </p:sp>
      <p:grpSp>
        <p:nvGrpSpPr>
          <p:cNvPr id="6168" name="Gruppieren 6167">
            <a:extLst>
              <a:ext uri="{FF2B5EF4-FFF2-40B4-BE49-F238E27FC236}">
                <a16:creationId xmlns:a16="http://schemas.microsoft.com/office/drawing/2014/main" id="{F4B0353E-29F3-3FA2-A3AC-94E33BF29F10}"/>
              </a:ext>
            </a:extLst>
          </p:cNvPr>
          <p:cNvGrpSpPr/>
          <p:nvPr/>
        </p:nvGrpSpPr>
        <p:grpSpPr>
          <a:xfrm>
            <a:off x="6563471" y="3584416"/>
            <a:ext cx="2455560" cy="958680"/>
            <a:chOff x="6563471" y="3584416"/>
            <a:chExt cx="2455560" cy="95868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11">
              <p14:nvContentPartPr>
                <p14:cNvPr id="6166" name="Freihand 6165">
                  <a:extLst>
                    <a:ext uri="{FF2B5EF4-FFF2-40B4-BE49-F238E27FC236}">
                      <a16:creationId xmlns:a16="http://schemas.microsoft.com/office/drawing/2014/main" id="{2B06DCAD-CF65-4020-D435-9E192FECA403}"/>
                    </a:ext>
                  </a:extLst>
                </p14:cNvPr>
                <p14:cNvContentPartPr/>
                <p14:nvPr/>
              </p14:nvContentPartPr>
              <p14:xfrm>
                <a:off x="6563471" y="3730936"/>
                <a:ext cx="1917360" cy="812160"/>
              </p14:xfrm>
            </p:contentPart>
          </mc:Choice>
          <mc:Fallback>
            <p:pic>
              <p:nvPicPr>
                <p:cNvPr id="6166" name="Freihand 6165">
                  <a:extLst>
                    <a:ext uri="{FF2B5EF4-FFF2-40B4-BE49-F238E27FC236}">
                      <a16:creationId xmlns:a16="http://schemas.microsoft.com/office/drawing/2014/main" id="{2B06DCAD-CF65-4020-D435-9E192FECA403}"/>
                    </a:ext>
                  </a:extLst>
                </p:cNvPr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6545471" y="3712936"/>
                  <a:ext cx="1953000" cy="847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3">
              <p14:nvContentPartPr>
                <p14:cNvPr id="6167" name="Freihand 6166">
                  <a:extLst>
                    <a:ext uri="{FF2B5EF4-FFF2-40B4-BE49-F238E27FC236}">
                      <a16:creationId xmlns:a16="http://schemas.microsoft.com/office/drawing/2014/main" id="{C4994293-52B6-1E39-80EE-D5A5E067CA97}"/>
                    </a:ext>
                  </a:extLst>
                </p14:cNvPr>
                <p14:cNvContentPartPr/>
                <p14:nvPr/>
              </p14:nvContentPartPr>
              <p14:xfrm>
                <a:off x="8432951" y="3584416"/>
                <a:ext cx="586080" cy="392040"/>
              </p14:xfrm>
            </p:contentPart>
          </mc:Choice>
          <mc:Fallback>
            <p:pic>
              <p:nvPicPr>
                <p:cNvPr id="6167" name="Freihand 6166">
                  <a:extLst>
                    <a:ext uri="{FF2B5EF4-FFF2-40B4-BE49-F238E27FC236}">
                      <a16:creationId xmlns:a16="http://schemas.microsoft.com/office/drawing/2014/main" id="{C4994293-52B6-1E39-80EE-D5A5E067CA97}"/>
                    </a:ext>
                  </a:extLst>
                </p:cNvPr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8415311" y="3566416"/>
                  <a:ext cx="621720" cy="42768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6169" name="Textfeld 6168">
            <a:extLst>
              <a:ext uri="{FF2B5EF4-FFF2-40B4-BE49-F238E27FC236}">
                <a16:creationId xmlns:a16="http://schemas.microsoft.com/office/drawing/2014/main" id="{1A6F1D36-86A5-693E-C1DE-8C4932B1F8B8}"/>
              </a:ext>
            </a:extLst>
          </p:cNvPr>
          <p:cNvSpPr txBox="1"/>
          <p:nvPr/>
        </p:nvSpPr>
        <p:spPr>
          <a:xfrm>
            <a:off x="9042651" y="3746295"/>
            <a:ext cx="17597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rgbClr val="FF33CC"/>
                </a:solidFill>
              </a:rPr>
              <a:t>SIS-100</a:t>
            </a:r>
          </a:p>
          <a:p>
            <a:r>
              <a:rPr lang="de-DE" b="1" dirty="0">
                <a:solidFill>
                  <a:srgbClr val="FF33CC"/>
                </a:solidFill>
              </a:rPr>
              <a:t>Operation </a:t>
            </a:r>
            <a:r>
              <a:rPr lang="de-DE" b="1" dirty="0" err="1">
                <a:solidFill>
                  <a:srgbClr val="FF33CC"/>
                </a:solidFill>
              </a:rPr>
              <a:t>begins</a:t>
            </a:r>
            <a:r>
              <a:rPr lang="de-DE" b="1" dirty="0">
                <a:solidFill>
                  <a:srgbClr val="FF33CC"/>
                </a:solidFill>
              </a:rPr>
              <a:t> 2028/2029</a:t>
            </a:r>
          </a:p>
        </p:txBody>
      </p:sp>
      <p:grpSp>
        <p:nvGrpSpPr>
          <p:cNvPr id="6172" name="Gruppieren 6171">
            <a:extLst>
              <a:ext uri="{FF2B5EF4-FFF2-40B4-BE49-F238E27FC236}">
                <a16:creationId xmlns:a16="http://schemas.microsoft.com/office/drawing/2014/main" id="{F2C94D4D-102C-437C-AF04-74C234BF68D9}"/>
              </a:ext>
            </a:extLst>
          </p:cNvPr>
          <p:cNvGrpSpPr/>
          <p:nvPr/>
        </p:nvGrpSpPr>
        <p:grpSpPr>
          <a:xfrm>
            <a:off x="4463756" y="4673082"/>
            <a:ext cx="4440555" cy="548640"/>
            <a:chOff x="5422991" y="4669816"/>
            <a:chExt cx="3705120" cy="54864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15">
              <p14:nvContentPartPr>
                <p14:cNvPr id="6170" name="Freihand 6169">
                  <a:extLst>
                    <a:ext uri="{FF2B5EF4-FFF2-40B4-BE49-F238E27FC236}">
                      <a16:creationId xmlns:a16="http://schemas.microsoft.com/office/drawing/2014/main" id="{71EB2E19-584F-4CB6-7850-252B1C62756E}"/>
                    </a:ext>
                  </a:extLst>
                </p14:cNvPr>
                <p14:cNvContentPartPr/>
                <p14:nvPr/>
              </p14:nvContentPartPr>
              <p14:xfrm>
                <a:off x="5422991" y="4669816"/>
                <a:ext cx="724680" cy="548640"/>
              </p14:xfrm>
            </p:contentPart>
          </mc:Choice>
          <mc:Fallback>
            <p:pic>
              <p:nvPicPr>
                <p:cNvPr id="6170" name="Freihand 6169">
                  <a:extLst>
                    <a:ext uri="{FF2B5EF4-FFF2-40B4-BE49-F238E27FC236}">
                      <a16:creationId xmlns:a16="http://schemas.microsoft.com/office/drawing/2014/main" id="{71EB2E19-584F-4CB6-7850-252B1C62756E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5408275" y="4651816"/>
                  <a:ext cx="754412" cy="584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7">
              <p14:nvContentPartPr>
                <p14:cNvPr id="6171" name="Freihand 6170">
                  <a:extLst>
                    <a:ext uri="{FF2B5EF4-FFF2-40B4-BE49-F238E27FC236}">
                      <a16:creationId xmlns:a16="http://schemas.microsoft.com/office/drawing/2014/main" id="{CA3D7CD3-FEC6-8052-3B43-B62B2D3A8195}"/>
                    </a:ext>
                  </a:extLst>
                </p14:cNvPr>
                <p14:cNvContentPartPr/>
                <p14:nvPr/>
              </p14:nvContentPartPr>
              <p14:xfrm>
                <a:off x="6162791" y="4885816"/>
                <a:ext cx="2965320" cy="144360"/>
              </p14:xfrm>
            </p:contentPart>
          </mc:Choice>
          <mc:Fallback>
            <p:pic>
              <p:nvPicPr>
                <p:cNvPr id="6171" name="Freihand 6170">
                  <a:extLst>
                    <a:ext uri="{FF2B5EF4-FFF2-40B4-BE49-F238E27FC236}">
                      <a16:creationId xmlns:a16="http://schemas.microsoft.com/office/drawing/2014/main" id="{CA3D7CD3-FEC6-8052-3B43-B62B2D3A8195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6147772" y="4867816"/>
                  <a:ext cx="2995057" cy="18000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6173" name="Textfeld 6172">
            <a:extLst>
              <a:ext uri="{FF2B5EF4-FFF2-40B4-BE49-F238E27FC236}">
                <a16:creationId xmlns:a16="http://schemas.microsoft.com/office/drawing/2014/main" id="{ACE07C77-AA69-3336-0C77-E6D7AA8A89C6}"/>
              </a:ext>
            </a:extLst>
          </p:cNvPr>
          <p:cNvSpPr txBox="1"/>
          <p:nvPr/>
        </p:nvSpPr>
        <p:spPr>
          <a:xfrm>
            <a:off x="9081909" y="4819496"/>
            <a:ext cx="16226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rgbClr val="FF9900"/>
                </a:solidFill>
              </a:rPr>
              <a:t>Antiproton </a:t>
            </a:r>
            <a:r>
              <a:rPr lang="de-DE" b="1" dirty="0" err="1">
                <a:solidFill>
                  <a:srgbClr val="FF9900"/>
                </a:solidFill>
              </a:rPr>
              <a:t>target</a:t>
            </a:r>
            <a:r>
              <a:rPr lang="de-DE" b="1" dirty="0">
                <a:solidFill>
                  <a:srgbClr val="FF9900"/>
                </a:solidFill>
              </a:rPr>
              <a:t> and </a:t>
            </a:r>
            <a:r>
              <a:rPr lang="de-DE" b="1" dirty="0" err="1">
                <a:solidFill>
                  <a:srgbClr val="FF9900"/>
                </a:solidFill>
              </a:rPr>
              <a:t>collector</a:t>
            </a:r>
            <a:r>
              <a:rPr lang="de-DE" b="1" dirty="0">
                <a:solidFill>
                  <a:srgbClr val="FF9900"/>
                </a:solidFill>
              </a:rPr>
              <a:t> rings</a:t>
            </a:r>
          </a:p>
        </p:txBody>
      </p:sp>
      <p:sp>
        <p:nvSpPr>
          <p:cNvPr id="6174" name="Textfeld 6173">
            <a:extLst>
              <a:ext uri="{FF2B5EF4-FFF2-40B4-BE49-F238E27FC236}">
                <a16:creationId xmlns:a16="http://schemas.microsoft.com/office/drawing/2014/main" id="{A16B293B-D1C4-B8E6-F2FD-A00FCE000500}"/>
              </a:ext>
            </a:extLst>
          </p:cNvPr>
          <p:cNvSpPr txBox="1"/>
          <p:nvPr/>
        </p:nvSpPr>
        <p:spPr>
          <a:xfrm>
            <a:off x="3090293" y="6137821"/>
            <a:ext cx="63008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FAIR FACILITY </a:t>
            </a:r>
            <a:r>
              <a:rPr lang="de-DE" dirty="0" err="1"/>
              <a:t>ion</a:t>
            </a:r>
            <a:r>
              <a:rPr lang="de-DE" dirty="0"/>
              <a:t> </a:t>
            </a:r>
            <a:r>
              <a:rPr lang="de-DE" dirty="0" err="1"/>
              <a:t>accelerator</a:t>
            </a:r>
            <a:r>
              <a:rPr lang="de-DE" dirty="0"/>
              <a:t> </a:t>
            </a:r>
            <a:r>
              <a:rPr lang="de-DE" dirty="0" err="1"/>
              <a:t>complex</a:t>
            </a:r>
            <a:r>
              <a:rPr lang="de-DE" dirty="0"/>
              <a:t> </a:t>
            </a:r>
            <a:r>
              <a:rPr lang="de-DE" dirty="0" err="1"/>
              <a:t>under</a:t>
            </a:r>
            <a:r>
              <a:rPr lang="de-DE" dirty="0"/>
              <a:t> </a:t>
            </a:r>
            <a:r>
              <a:rPr lang="de-DE" dirty="0" err="1"/>
              <a:t>construction</a:t>
            </a:r>
            <a:r>
              <a:rPr lang="de-DE" dirty="0"/>
              <a:t> in Darmstadt/Germany </a:t>
            </a:r>
          </a:p>
        </p:txBody>
      </p:sp>
    </p:spTree>
    <p:extLst>
      <p:ext uri="{BB962C8B-B14F-4D97-AF65-F5344CB8AC3E}">
        <p14:creationId xmlns:p14="http://schemas.microsoft.com/office/powerpoint/2010/main" val="1103992767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23FAA90-0190-C025-11FE-D109EDA501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4000" dirty="0"/>
              <a:t>Status Cooler at HIM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AB8C0033-7BB5-EBE1-D4ED-B1A6C60F739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A06F725-D9F3-8909-057C-F20C58C26B2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B6BC824-CEDD-4CCD-8F09-FCFE4BB07A4F}" type="slidenum">
              <a:rPr lang="de-DE" altLang="de-DE" smtClean="0"/>
              <a:pPr/>
              <a:t>5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099433237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36800" y="0"/>
            <a:ext cx="10972800" cy="1143000"/>
          </a:xfrm>
        </p:spPr>
        <p:txBody>
          <a:bodyPr/>
          <a:lstStyle/>
          <a:p>
            <a:r>
              <a:rPr lang="en-US" dirty="0"/>
              <a:t> </a:t>
            </a:r>
            <a:r>
              <a:rPr lang="en-US" sz="4000" dirty="0"/>
              <a:t>The “BIG Blue Bubble” HV-Tank 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B6BC824-CEDD-4CCD-8F09-FCFE4BB07A4F}" type="slidenum">
              <a:rPr lang="de-DE" altLang="de-DE" smtClean="0"/>
              <a:pPr/>
              <a:t>6</a:t>
            </a:fld>
            <a:endParaRPr lang="de-DE" altLang="de-DE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52736"/>
            <a:ext cx="3744416" cy="2808312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4415" y="1049500"/>
            <a:ext cx="3748731" cy="2811548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168" y="980728"/>
            <a:ext cx="3840427" cy="2880320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345795" y="4202528"/>
            <a:ext cx="2731840" cy="2048880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703085" y="4202528"/>
            <a:ext cx="2731840" cy="2048880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4089129" y="3875646"/>
            <a:ext cx="3622989" cy="2717242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916" b="13725"/>
          <a:stretch/>
        </p:blipFill>
        <p:spPr>
          <a:xfrm>
            <a:off x="7712118" y="3861048"/>
            <a:ext cx="3029483" cy="2686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1491034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68703" y="-96941"/>
            <a:ext cx="10972800" cy="1143000"/>
          </a:xfrm>
        </p:spPr>
        <p:txBody>
          <a:bodyPr/>
          <a:lstStyle/>
          <a:p>
            <a:r>
              <a:rPr lang="en-US" sz="4400" dirty="0"/>
              <a:t> Modular  HV-installation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B6BC824-CEDD-4CCD-8F09-FCFE4BB07A4F}" type="slidenum">
              <a:rPr lang="de-DE" altLang="de-DE" smtClean="0"/>
              <a:pPr/>
              <a:t>7</a:t>
            </a:fld>
            <a:endParaRPr lang="de-DE" altLang="de-DE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13240" y="1222226"/>
            <a:ext cx="6398749" cy="4799062"/>
          </a:xfrm>
          <a:prstGeom prst="rect">
            <a:avLst/>
          </a:prstGeom>
        </p:spPr>
      </p:pic>
      <p:sp>
        <p:nvSpPr>
          <p:cNvPr id="17" name="Textfeld 16">
            <a:extLst>
              <a:ext uri="{FF2B5EF4-FFF2-40B4-BE49-F238E27FC236}">
                <a16:creationId xmlns:a16="http://schemas.microsoft.com/office/drawing/2014/main" id="{679FC494-7382-4CF6-AC06-23453FBE8CD8}"/>
              </a:ext>
            </a:extLst>
          </p:cNvPr>
          <p:cNvSpPr txBox="1"/>
          <p:nvPr/>
        </p:nvSpPr>
        <p:spPr>
          <a:xfrm>
            <a:off x="6672064" y="1222226"/>
            <a:ext cx="56436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2800" dirty="0"/>
              <a:t>600 kV Modules (</a:t>
            </a:r>
            <a:r>
              <a:rPr lang="de-DE" sz="2800" dirty="0" err="1"/>
              <a:t>first</a:t>
            </a:r>
            <a:r>
              <a:rPr lang="de-DE" sz="2800" dirty="0"/>
              <a:t> </a:t>
            </a:r>
            <a:r>
              <a:rPr lang="de-DE" sz="2800" dirty="0" err="1"/>
              <a:t>platform</a:t>
            </a:r>
            <a:r>
              <a:rPr lang="de-DE" sz="2800" dirty="0"/>
              <a:t> </a:t>
            </a:r>
            <a:r>
              <a:rPr lang="de-DE" sz="2800" dirty="0" err="1"/>
              <a:t>build</a:t>
            </a:r>
            <a:r>
              <a:rPr lang="de-DE" sz="2800" dirty="0"/>
              <a:t>  </a:t>
            </a:r>
            <a:r>
              <a:rPr lang="de-DE" sz="2800" dirty="0" err="1"/>
              <a:t>by</a:t>
            </a:r>
            <a:r>
              <a:rPr lang="de-DE" sz="2800" dirty="0"/>
              <a:t> BINP/Novosibirsk) </a:t>
            </a:r>
          </a:p>
        </p:txBody>
      </p:sp>
      <p:pic>
        <p:nvPicPr>
          <p:cNvPr id="6" name="Grafik 5" descr="Ein Bild, das Bautechnik, Stahl, Gebäude, Pfeife Flöte Rohr enthält.&#10;&#10;KI-generierte Inhalte können fehlerhaft sein.">
            <a:extLst>
              <a:ext uri="{FF2B5EF4-FFF2-40B4-BE49-F238E27FC236}">
                <a16:creationId xmlns:a16="http://schemas.microsoft.com/office/drawing/2014/main" id="{9715DD7A-0AC0-3DD0-5F41-3B7E464545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6658300" y="3153561"/>
            <a:ext cx="3240658" cy="2430494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81A91DA5-2AC1-1A7F-A9AD-22AFFEA2CE5E}"/>
              </a:ext>
            </a:extLst>
          </p:cNvPr>
          <p:cNvSpPr txBox="1"/>
          <p:nvPr/>
        </p:nvSpPr>
        <p:spPr>
          <a:xfrm>
            <a:off x="7248128" y="6165304"/>
            <a:ext cx="2664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Pressure</a:t>
            </a:r>
            <a:r>
              <a:rPr lang="de-DE" dirty="0"/>
              <a:t> tank in </a:t>
            </a:r>
            <a:r>
              <a:rPr lang="de-DE" dirty="0" err="1"/>
              <a:t>operation</a:t>
            </a:r>
            <a:r>
              <a:rPr lang="de-DE" dirty="0"/>
              <a:t> </a:t>
            </a:r>
          </a:p>
          <a:p>
            <a:r>
              <a:rPr lang="de-DE" dirty="0"/>
              <a:t> (</a:t>
            </a:r>
            <a:r>
              <a:rPr lang="de-DE" dirty="0" err="1"/>
              <a:t>Oct</a:t>
            </a:r>
            <a:r>
              <a:rPr lang="de-DE" dirty="0"/>
              <a:t>. 2025)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A4E222E3-6457-3A29-F302-884F37DEA036}"/>
              </a:ext>
            </a:extLst>
          </p:cNvPr>
          <p:cNvSpPr txBox="1"/>
          <p:nvPr/>
        </p:nvSpPr>
        <p:spPr>
          <a:xfrm>
            <a:off x="805745" y="6079301"/>
            <a:ext cx="2664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Tank </a:t>
            </a:r>
            <a:r>
              <a:rPr lang="de-DE" dirty="0" err="1"/>
              <a:t>during</a:t>
            </a:r>
            <a:r>
              <a:rPr lang="de-DE" dirty="0"/>
              <a:t> </a:t>
            </a:r>
            <a:r>
              <a:rPr lang="de-DE" dirty="0" err="1"/>
              <a:t>installation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first</a:t>
            </a:r>
            <a:r>
              <a:rPr lang="de-DE" dirty="0"/>
              <a:t> </a:t>
            </a:r>
            <a:r>
              <a:rPr lang="de-DE" dirty="0" err="1"/>
              <a:t>platdorm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16781488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0455F7-96B3-D823-8AE6-7AAB7428FD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C07ECEAE-7224-9856-E529-BAF11A457AD5}"/>
              </a:ext>
            </a:extLst>
          </p:cNvPr>
          <p:cNvSpPr>
            <a:spLocks noGrp="1" noChangeArrowheads="1"/>
          </p:cNvSpPr>
          <p:nvPr>
            <p:ph type="ctrTitle" idx="4294967295"/>
          </p:nvPr>
        </p:nvSpPr>
        <p:spPr>
          <a:xfrm>
            <a:off x="2207568" y="332261"/>
            <a:ext cx="9577064" cy="417513"/>
          </a:xfrm>
        </p:spPr>
        <p:txBody>
          <a:bodyPr/>
          <a:lstStyle/>
          <a:p>
            <a:r>
              <a:rPr lang="en-US" altLang="de-DE" sz="4000" dirty="0"/>
              <a:t>Mission…with obstacles… </a:t>
            </a:r>
            <a:endParaRPr lang="de-DE" altLang="de-DE" sz="4000" dirty="0"/>
          </a:p>
        </p:txBody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0D69FE6A-77F7-4F6D-3314-BE1DC184680D}"/>
              </a:ext>
            </a:extLst>
          </p:cNvPr>
          <p:cNvSpPr>
            <a:spLocks noGrp="1" noChangeArrowheads="1"/>
          </p:cNvSpPr>
          <p:nvPr>
            <p:ph type="subTitle" idx="4294967295"/>
          </p:nvPr>
        </p:nvSpPr>
        <p:spPr>
          <a:xfrm>
            <a:off x="647700" y="1209578"/>
            <a:ext cx="10972800" cy="4525963"/>
          </a:xfrm>
          <a:ln>
            <a:solidFill>
              <a:srgbClr val="FF0000"/>
            </a:solidFill>
          </a:ln>
        </p:spPr>
        <p:txBody>
          <a:bodyPr/>
          <a:lstStyle/>
          <a:p>
            <a:pPr>
              <a:defRPr/>
            </a:pPr>
            <a:r>
              <a:rPr lang="de-DE" sz="2400" dirty="0"/>
              <a:t>The </a:t>
            </a:r>
            <a:r>
              <a:rPr lang="de-DE" sz="2400" dirty="0" err="1"/>
              <a:t>focus</a:t>
            </a:r>
            <a:r>
              <a:rPr lang="de-DE" sz="2400" dirty="0"/>
              <a:t> was on </a:t>
            </a:r>
            <a:r>
              <a:rPr lang="de-DE" sz="2400" dirty="0" err="1"/>
              <a:t>scalable</a:t>
            </a:r>
            <a:r>
              <a:rPr lang="de-DE" sz="2400" dirty="0"/>
              <a:t> high </a:t>
            </a:r>
            <a:r>
              <a:rPr lang="de-DE" sz="2400" dirty="0" err="1"/>
              <a:t>voltage</a:t>
            </a:r>
            <a:r>
              <a:rPr lang="de-DE" sz="2400" dirty="0"/>
              <a:t> </a:t>
            </a:r>
            <a:r>
              <a:rPr lang="de-DE" sz="2400" dirty="0" err="1"/>
              <a:t>platforms</a:t>
            </a:r>
            <a:r>
              <a:rPr lang="de-DE" sz="2400" dirty="0"/>
              <a:t> (N*600kV) </a:t>
            </a:r>
            <a:r>
              <a:rPr lang="de-DE" sz="2400" dirty="0" err="1"/>
              <a:t>with</a:t>
            </a:r>
            <a:r>
              <a:rPr lang="de-DE" sz="2400" dirty="0"/>
              <a:t> </a:t>
            </a:r>
            <a:r>
              <a:rPr lang="de-DE" sz="2400" dirty="0" err="1"/>
              <a:t>turbogenerators</a:t>
            </a:r>
            <a:r>
              <a:rPr lang="de-DE" sz="2400" dirty="0"/>
              <a:t> </a:t>
            </a:r>
            <a:r>
              <a:rPr lang="de-DE" sz="2400" dirty="0" err="1"/>
              <a:t>to</a:t>
            </a:r>
            <a:r>
              <a:rPr lang="de-DE" sz="2400" dirty="0"/>
              <a:t> power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solenoid</a:t>
            </a:r>
            <a:r>
              <a:rPr lang="de-DE" sz="2400" dirty="0"/>
              <a:t> </a:t>
            </a:r>
            <a:r>
              <a:rPr lang="de-DE" sz="2400" dirty="0" err="1"/>
              <a:t>channel</a:t>
            </a:r>
            <a:r>
              <a:rPr lang="de-DE" sz="2400" dirty="0"/>
              <a:t>.</a:t>
            </a:r>
          </a:p>
          <a:p>
            <a:pPr marL="119063" indent="0">
              <a:buNone/>
              <a:defRPr/>
            </a:pPr>
            <a:endParaRPr lang="de-DE" sz="2400" dirty="0"/>
          </a:p>
          <a:p>
            <a:pPr marL="119063" indent="0">
              <a:buNone/>
              <a:defRPr/>
            </a:pPr>
            <a:endParaRPr lang="de-DE" sz="2400" dirty="0"/>
          </a:p>
          <a:p>
            <a:pPr marL="119063" indent="0">
              <a:buNone/>
              <a:defRPr/>
            </a:pPr>
            <a:endParaRPr lang="de-DE" sz="2400" dirty="0"/>
          </a:p>
          <a:p>
            <a:pPr marL="119063" indent="0">
              <a:buNone/>
              <a:defRPr/>
            </a:pPr>
            <a:endParaRPr lang="de-DE" sz="2400" dirty="0"/>
          </a:p>
          <a:p>
            <a:pPr marL="119063" indent="0">
              <a:buNone/>
              <a:defRPr/>
            </a:pPr>
            <a:endParaRPr lang="de-DE" sz="2400" dirty="0"/>
          </a:p>
          <a:p>
            <a:pPr marL="119063" indent="0">
              <a:buNone/>
              <a:defRPr/>
            </a:pPr>
            <a:endParaRPr lang="de-DE" sz="2400" dirty="0"/>
          </a:p>
          <a:p>
            <a:pPr marL="119063" indent="0">
              <a:buNone/>
              <a:defRPr/>
            </a:pPr>
            <a:endParaRPr lang="de-DE" sz="2400" dirty="0"/>
          </a:p>
          <a:p>
            <a:pPr marL="119063" indent="0">
              <a:buNone/>
              <a:defRPr/>
            </a:pPr>
            <a:endParaRPr lang="de-DE" sz="2400" dirty="0"/>
          </a:p>
          <a:p>
            <a:pPr>
              <a:defRPr/>
            </a:pPr>
            <a:r>
              <a:rPr lang="de-DE" sz="2400" dirty="0" err="1"/>
              <a:t>Two</a:t>
            </a:r>
            <a:r>
              <a:rPr lang="de-DE" sz="2400" dirty="0"/>
              <a:t> </a:t>
            </a:r>
            <a:r>
              <a:rPr lang="de-DE" sz="2400" dirty="0" err="1"/>
              <a:t>obstacles</a:t>
            </a:r>
            <a:r>
              <a:rPr lang="de-DE" sz="2400" dirty="0"/>
              <a:t>: </a:t>
            </a:r>
            <a:r>
              <a:rPr lang="de-DE" sz="2400" dirty="0" err="1"/>
              <a:t>Cooperation</a:t>
            </a:r>
            <a:r>
              <a:rPr lang="de-DE" sz="2400" dirty="0"/>
              <a:t> </a:t>
            </a:r>
            <a:r>
              <a:rPr lang="de-DE" sz="2400" dirty="0" err="1"/>
              <a:t>with</a:t>
            </a:r>
            <a:r>
              <a:rPr lang="de-DE" sz="2400" dirty="0"/>
              <a:t> BINP-Novosibirsk </a:t>
            </a:r>
            <a:r>
              <a:rPr lang="de-DE" sz="2400" dirty="0" err="1">
                <a:solidFill>
                  <a:srgbClr val="FF0000"/>
                </a:solidFill>
              </a:rPr>
              <a:t>stopped</a:t>
            </a:r>
            <a:r>
              <a:rPr lang="de-DE" sz="2400" dirty="0">
                <a:solidFill>
                  <a:srgbClr val="FF0000"/>
                </a:solidFill>
              </a:rPr>
              <a:t> </a:t>
            </a:r>
            <a:r>
              <a:rPr lang="de-DE" sz="2400" dirty="0" err="1">
                <a:solidFill>
                  <a:srgbClr val="FF0000"/>
                </a:solidFill>
              </a:rPr>
              <a:t>February</a:t>
            </a:r>
            <a:r>
              <a:rPr lang="de-DE" sz="2400" dirty="0">
                <a:solidFill>
                  <a:srgbClr val="FF0000"/>
                </a:solidFill>
              </a:rPr>
              <a:t> 2022 </a:t>
            </a:r>
          </a:p>
          <a:p>
            <a:pPr marL="119063" indent="0">
              <a:buNone/>
              <a:defRPr/>
            </a:pPr>
            <a:r>
              <a:rPr lang="de-DE" sz="2400" dirty="0"/>
              <a:t>    </a:t>
            </a:r>
            <a:r>
              <a:rPr lang="de-DE" sz="2400" dirty="0" err="1"/>
              <a:t>moreover</a:t>
            </a:r>
            <a:r>
              <a:rPr lang="de-DE" sz="2400" dirty="0"/>
              <a:t>:  HESR </a:t>
            </a:r>
            <a:r>
              <a:rPr lang="de-DE" sz="2400" dirty="0">
                <a:solidFill>
                  <a:srgbClr val="FF0000"/>
                </a:solidFill>
              </a:rPr>
              <a:t> </a:t>
            </a:r>
            <a:r>
              <a:rPr lang="de-DE" sz="2400" dirty="0" err="1">
                <a:solidFill>
                  <a:srgbClr val="FF0000"/>
                </a:solidFill>
              </a:rPr>
              <a:t>many</a:t>
            </a:r>
            <a:r>
              <a:rPr lang="de-DE" sz="2400" dirty="0">
                <a:solidFill>
                  <a:srgbClr val="FF0000"/>
                </a:solidFill>
              </a:rPr>
              <a:t> </a:t>
            </a:r>
            <a:r>
              <a:rPr lang="de-DE" sz="2400" dirty="0" err="1">
                <a:solidFill>
                  <a:srgbClr val="FF0000"/>
                </a:solidFill>
              </a:rPr>
              <a:t>years</a:t>
            </a:r>
            <a:r>
              <a:rPr lang="de-DE" sz="2400" dirty="0">
                <a:solidFill>
                  <a:srgbClr val="FF0000"/>
                </a:solidFill>
              </a:rPr>
              <a:t> in </a:t>
            </a:r>
            <a:r>
              <a:rPr lang="de-DE" sz="2400" dirty="0" err="1">
                <a:solidFill>
                  <a:srgbClr val="FF0000"/>
                </a:solidFill>
              </a:rPr>
              <a:t>the</a:t>
            </a:r>
            <a:r>
              <a:rPr lang="de-DE" sz="2400" dirty="0">
                <a:solidFill>
                  <a:srgbClr val="FF0000"/>
                </a:solidFill>
              </a:rPr>
              <a:t> </a:t>
            </a:r>
            <a:r>
              <a:rPr lang="de-DE" sz="2400" dirty="0" err="1">
                <a:solidFill>
                  <a:srgbClr val="FF0000"/>
                </a:solidFill>
              </a:rPr>
              <a:t>future</a:t>
            </a:r>
            <a:r>
              <a:rPr lang="de-DE" sz="2400" dirty="0">
                <a:solidFill>
                  <a:srgbClr val="FF0000"/>
                </a:solidFill>
              </a:rPr>
              <a:t>! </a:t>
            </a:r>
          </a:p>
          <a:p>
            <a:pPr marL="119063" indent="0">
              <a:buNone/>
              <a:defRPr/>
            </a:pPr>
            <a:endParaRPr lang="de-DE" sz="2400" dirty="0">
              <a:solidFill>
                <a:srgbClr val="FF0000"/>
              </a:solidFill>
            </a:endParaRP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6B4DE2C7-94BB-9B38-3041-5193CD6828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7928" y="2204864"/>
            <a:ext cx="5930703" cy="2773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15C54D6-E500-077D-9508-18A31E5ED1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7448" y="2173605"/>
            <a:ext cx="2765451" cy="3474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35226449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512FF1-E638-1641-87B3-5EC4ECCFE7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964AE731-41F2-EE1D-7F00-7A3E2FFA9B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	</a:t>
            </a:r>
          </a:p>
        </p:txBody>
      </p:sp>
      <p:sp>
        <p:nvSpPr>
          <p:cNvPr id="4098" name="Rectangle 3">
            <a:extLst>
              <a:ext uri="{FF2B5EF4-FFF2-40B4-BE49-F238E27FC236}">
                <a16:creationId xmlns:a16="http://schemas.microsoft.com/office/drawing/2014/main" id="{972B9B70-4FBE-6B9E-B74D-F6DD5EB6D95B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586005" y="1142450"/>
            <a:ext cx="10972800" cy="1684783"/>
          </a:xfrm>
        </p:spPr>
        <p:txBody>
          <a:bodyPr/>
          <a:lstStyle/>
          <a:p>
            <a:pPr marL="522288" lvl="1" indent="-342900">
              <a:lnSpc>
                <a:spcPct val="150000"/>
              </a:lnSpc>
              <a:buFontTx/>
              <a:buChar char="-"/>
              <a:defRPr/>
            </a:pPr>
            <a:r>
              <a:rPr lang="en-US" altLang="de-DE" sz="2000" b="1" dirty="0">
                <a:solidFill>
                  <a:schemeClr val="tx2"/>
                </a:solidFill>
              </a:rPr>
              <a:t>HESR@FAIR  COOLER Prototype Status and Future</a:t>
            </a:r>
          </a:p>
          <a:p>
            <a:pPr marL="522288" lvl="1" indent="-342900">
              <a:lnSpc>
                <a:spcPct val="150000"/>
              </a:lnSpc>
              <a:buFontTx/>
              <a:buChar char="-"/>
              <a:defRPr/>
            </a:pPr>
            <a:r>
              <a:rPr lang="en-US" altLang="de-DE" sz="2000" b="1" dirty="0">
                <a:solidFill>
                  <a:schemeClr val="tx2"/>
                </a:solidFill>
              </a:rPr>
              <a:t>“Hibernating” the know how - example: medical spin-off</a:t>
            </a:r>
          </a:p>
          <a:p>
            <a:pPr marL="522288" lvl="1" indent="-342900">
              <a:lnSpc>
                <a:spcPct val="150000"/>
              </a:lnSpc>
              <a:buFontTx/>
              <a:buChar char="-"/>
              <a:defRPr/>
            </a:pPr>
            <a:r>
              <a:rPr lang="en-US" altLang="de-DE" sz="2000" b="1" dirty="0">
                <a:solidFill>
                  <a:schemeClr val="tx2"/>
                </a:solidFill>
              </a:rPr>
              <a:t> Hibernating the prototype as versatile platform </a:t>
            </a:r>
            <a:r>
              <a:rPr lang="en-US" altLang="de-DE" sz="2000" b="1" dirty="0">
                <a:solidFill>
                  <a:schemeClr val="tx2"/>
                </a:solidFill>
                <a:highlight>
                  <a:srgbClr val="FF0000"/>
                </a:highlight>
              </a:rPr>
              <a:t> ?</a:t>
            </a:r>
            <a:r>
              <a:rPr lang="en-US" altLang="de-DE" sz="2000" b="1" dirty="0">
                <a:solidFill>
                  <a:schemeClr val="bg1"/>
                </a:solidFill>
                <a:highlight>
                  <a:srgbClr val="FF0000"/>
                </a:highlight>
              </a:rPr>
              <a:t>  </a:t>
            </a:r>
            <a:r>
              <a:rPr lang="en-US" altLang="de-DE" sz="2000" b="1" dirty="0">
                <a:solidFill>
                  <a:schemeClr val="tx2"/>
                </a:solidFill>
              </a:rPr>
              <a:t>example: EDM-ring</a:t>
            </a:r>
          </a:p>
        </p:txBody>
      </p:sp>
      <p:sp>
        <p:nvSpPr>
          <p:cNvPr id="6147" name="Textfeld 1">
            <a:extLst>
              <a:ext uri="{FF2B5EF4-FFF2-40B4-BE49-F238E27FC236}">
                <a16:creationId xmlns:a16="http://schemas.microsoft.com/office/drawing/2014/main" id="{11E60052-A015-A9EF-5BC7-8A6C4EE740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3500" y="115889"/>
            <a:ext cx="69850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700"/>
              </a:spcBef>
              <a:buClr>
                <a:srgbClr val="000000"/>
              </a:buClr>
              <a:buSzPct val="100000"/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1pPr>
            <a:lvl2pPr marL="742950" indent="-285750">
              <a:spcBef>
                <a:spcPts val="600"/>
              </a:spcBef>
              <a:buClr>
                <a:srgbClr val="000000"/>
              </a:buClr>
              <a:buSzPct val="100000"/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2pPr>
            <a:lvl3pPr marL="1143000" indent="-228600">
              <a:spcBef>
                <a:spcPts val="600"/>
              </a:spcBef>
              <a:buClr>
                <a:srgbClr val="000000"/>
              </a:buClr>
              <a:buSzPct val="100000"/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4pPr>
            <a:lvl5pPr marL="20574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de-DE" altLang="de-DE" sz="4000" dirty="0">
                <a:solidFill>
                  <a:schemeClr val="bg1"/>
                </a:solidFill>
              </a:rPr>
              <a:t>Outline</a:t>
            </a:r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2B74427E-F9DA-1CC6-B7AA-30C94FDFDAD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9D3202E8-03E6-FC52-39DA-008FF30829E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93B2A6-8D2C-46F0-9687-729B02AE2099}" type="slidenum">
              <a:rPr lang="de-DE" altLang="de-DE" smtClean="0"/>
              <a:pPr/>
              <a:t>9</a:t>
            </a:fld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3850869142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1_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4F81BD"/>
      </a:accent1>
      <a:accent2>
        <a:srgbClr val="333399"/>
      </a:accent2>
      <a:accent3>
        <a:srgbClr val="FFFFFF"/>
      </a:accent3>
      <a:accent4>
        <a:srgbClr val="000000"/>
      </a:accent4>
      <a:accent5>
        <a:srgbClr val="B2C1DB"/>
      </a:accent5>
      <a:accent6>
        <a:srgbClr val="2D2D8A"/>
      </a:accent6>
      <a:hlink>
        <a:srgbClr val="009999"/>
      </a:hlink>
      <a:folHlink>
        <a:srgbClr val="99CC00"/>
      </a:folHlink>
    </a:clrScheme>
    <a:fontScheme name="1_Office-Design">
      <a:majorFont>
        <a:latin typeface="Arial"/>
        <a:ea typeface="ヒラギノ角ゴ ProN W3"/>
        <a:cs typeface="ヒラギノ角ゴ ProN W3"/>
      </a:majorFont>
      <a:minorFont>
        <a:latin typeface="Arial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4F81BD"/>
        </a:solidFill>
        <a:ln w="127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N W3" charset="-128"/>
            <a:cs typeface="ヒラギノ角ゴ ProN W3" charset="-128"/>
            <a:sym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4F81BD"/>
        </a:solidFill>
        <a:ln w="127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N W3" charset="-128"/>
            <a:cs typeface="ヒラギノ角ゴ ProN W3" charset="-128"/>
            <a:sym typeface="Arial" charset="0"/>
          </a:defRPr>
        </a:defPPr>
      </a:lstStyle>
    </a:lnDef>
  </a:objectDefaults>
  <a:extraClrSchemeLst>
    <a:extraClrScheme>
      <a:clrScheme name="1_Office-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Pages>0</Pages>
  <Words>1264</Words>
  <Characters>0</Characters>
  <Application>Microsoft Office PowerPoint</Application>
  <PresentationFormat>Breitbild</PresentationFormat>
  <Lines>0</Lines>
  <Paragraphs>247</Paragraphs>
  <Slides>25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25</vt:i4>
      </vt:variant>
    </vt:vector>
  </HeadingPairs>
  <TitlesOfParts>
    <vt:vector size="31" baseType="lpstr">
      <vt:lpstr>Arial</vt:lpstr>
      <vt:lpstr>Arial Narrow</vt:lpstr>
      <vt:lpstr>Calibri</vt:lpstr>
      <vt:lpstr>CharisSIL</vt:lpstr>
      <vt:lpstr>Wingdings</vt:lpstr>
      <vt:lpstr>1_Office-Design</vt:lpstr>
      <vt:lpstr>PowerPoint-Präsentation</vt:lpstr>
      <vt:lpstr>S </vt:lpstr>
      <vt:lpstr> </vt:lpstr>
      <vt:lpstr> </vt:lpstr>
      <vt:lpstr>Status Cooler at HIM</vt:lpstr>
      <vt:lpstr> The “BIG Blue Bubble” HV-Tank </vt:lpstr>
      <vt:lpstr> Modular  HV-installation</vt:lpstr>
      <vt:lpstr>Mission…with obstacles… </vt:lpstr>
      <vt:lpstr>S </vt:lpstr>
      <vt:lpstr>PowerPoint-Präsentation</vt:lpstr>
      <vt:lpstr>PowerPoint-Präsentation</vt:lpstr>
      <vt:lpstr>Whats next? </vt:lpstr>
      <vt:lpstr> </vt:lpstr>
      <vt:lpstr>PowerPoint-Präsentation</vt:lpstr>
      <vt:lpstr> </vt:lpstr>
      <vt:lpstr>The LFXT-1 Protoype </vt:lpstr>
      <vt:lpstr>Development path until ~ 2030</vt:lpstr>
      <vt:lpstr>S </vt:lpstr>
      <vt:lpstr>Combine MESA and HESR components ? </vt:lpstr>
      <vt:lpstr>MESA Operational modes &amp; Experiments </vt:lpstr>
      <vt:lpstr>S </vt:lpstr>
      <vt:lpstr>Non-MAGIC EDM ring</vt:lpstr>
      <vt:lpstr>Non-MAGIC EDM ring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  -  Folie 1</dc:title>
  <dc:creator>Carola Pomplun</dc:creator>
  <cp:lastModifiedBy>Aulenbacher, Dr. Kurt</cp:lastModifiedBy>
  <cp:revision>336</cp:revision>
  <dcterms:modified xsi:type="dcterms:W3CDTF">2025-10-24T14:44:15Z</dcterms:modified>
</cp:coreProperties>
</file>