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34"/>
  </p:notesMasterIdLst>
  <p:sldIdLst>
    <p:sldId id="269" r:id="rId2"/>
    <p:sldId id="1050" r:id="rId3"/>
    <p:sldId id="275" r:id="rId4"/>
    <p:sldId id="1051" r:id="rId5"/>
    <p:sldId id="274" r:id="rId6"/>
    <p:sldId id="1052" r:id="rId7"/>
    <p:sldId id="270" r:id="rId8"/>
    <p:sldId id="1077" r:id="rId9"/>
    <p:sldId id="320" r:id="rId10"/>
    <p:sldId id="1067" r:id="rId11"/>
    <p:sldId id="869" r:id="rId12"/>
    <p:sldId id="1066" r:id="rId13"/>
    <p:sldId id="1068" r:id="rId14"/>
    <p:sldId id="1069" r:id="rId15"/>
    <p:sldId id="1070" r:id="rId16"/>
    <p:sldId id="1065" r:id="rId17"/>
    <p:sldId id="1053" r:id="rId18"/>
    <p:sldId id="1054" r:id="rId19"/>
    <p:sldId id="1072" r:id="rId20"/>
    <p:sldId id="1059" r:id="rId21"/>
    <p:sldId id="1062" r:id="rId22"/>
    <p:sldId id="1076" r:id="rId23"/>
    <p:sldId id="1073" r:id="rId24"/>
    <p:sldId id="1060" r:id="rId25"/>
    <p:sldId id="383" r:id="rId26"/>
    <p:sldId id="612" r:id="rId27"/>
    <p:sldId id="585" r:id="rId28"/>
    <p:sldId id="1055" r:id="rId29"/>
    <p:sldId id="1056" r:id="rId30"/>
    <p:sldId id="609" r:id="rId31"/>
    <p:sldId id="1057" r:id="rId32"/>
    <p:sldId id="1061" r:id="rId3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D2DD"/>
    <a:srgbClr val="C00000"/>
    <a:srgbClr val="7030A0"/>
    <a:srgbClr val="4A66AC"/>
    <a:srgbClr val="2F1A05"/>
    <a:srgbClr val="472806"/>
    <a:srgbClr val="D37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70"/>
    <p:restoredTop sz="96478"/>
  </p:normalViewPr>
  <p:slideViewPr>
    <p:cSldViewPr snapToGrid="0" snapToObjects="1">
      <p:cViewPr varScale="1">
        <p:scale>
          <a:sx n="134" d="100"/>
          <a:sy n="134" d="100"/>
        </p:scale>
        <p:origin x="1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5651F-A0A0-324C-B3AB-F519BDD94ED9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01DB0-9749-9547-8C49-BEF4CEEFF94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081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C01DB0-9749-9547-8C49-BEF4CEEFF94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06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31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9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2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11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213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7"/>
            <a:ext cx="1971675" cy="581183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4" y="365127"/>
            <a:ext cx="5800725" cy="5811839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449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D8C2A6F-0513-674E-87D6-A38268BE63A2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6618DF27-C47A-2A45-89A0-FCCC77CB6E4F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449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8954" y="1020419"/>
            <a:ext cx="5896389" cy="5263047"/>
          </a:xfrm>
        </p:spPr>
        <p:txBody>
          <a:bodyPr/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4C8286A-03E0-6D49-9D42-D4B8C72EB5E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18662" y="1020419"/>
            <a:ext cx="2693504" cy="5263047"/>
          </a:xfrm>
        </p:spPr>
        <p:txBody>
          <a:bodyPr/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9B271C5-42D8-D24B-A4B3-320DFCBB4F3E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EF0E9747-688D-EA40-9495-E0B56C4A73A2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324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2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03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C2A1692-A79C-F94D-8071-0A66ED90799B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3F2EE1EE-8D6D-4346-B9F2-3EAAE932E151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416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4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4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23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51A2E35D-BD29-AB44-B3A6-E75904B7FD5D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37E9A2E-0DEB-A24D-AE54-2E7394B85E80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077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4544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9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2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407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986FFEB-5D0A-984F-A179-F9468CD8B4F8}"/>
              </a:ext>
            </a:extLst>
          </p:cNvPr>
          <p:cNvSpPr/>
          <p:nvPr userDrawn="1"/>
        </p:nvSpPr>
        <p:spPr>
          <a:xfrm>
            <a:off x="0" y="6445802"/>
            <a:ext cx="9144000" cy="49171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2700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95000"/>
                </a:schemeClr>
              </a:gs>
              <a:gs pos="62000">
                <a:schemeClr val="tx1">
                  <a:lumMod val="50000"/>
                  <a:lumOff val="5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5095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62" y="6445800"/>
            <a:ext cx="1130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27/01/2025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9226" y="6445804"/>
            <a:ext cx="5744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Gamma Factory Proof of Principle Experiment @ COOL’25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9700" y="6445803"/>
            <a:ext cx="10113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fld id="{6324D5D7-7619-544E-85E6-FE67B0DC27B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760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b="1" i="0" u="none" kern="1200" baseline="0">
          <a:solidFill>
            <a:schemeClr val="accent3">
              <a:lumMod val="75000"/>
            </a:schemeClr>
          </a:solidFill>
          <a:uFill>
            <a:solidFill>
              <a:schemeClr val="accent2">
                <a:lumMod val="75000"/>
              </a:schemeClr>
            </a:solidFill>
          </a:u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tiff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jpeg"/><Relationship Id="rId7" Type="http://schemas.openxmlformats.org/officeDocument/2006/relationships/image" Target="../media/image81.png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jpeg"/><Relationship Id="rId9" Type="http://schemas.openxmlformats.org/officeDocument/2006/relationships/image" Target="../media/image8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mitp.uni-mainz.de/event/214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indico.jacow.org/event/98/contributions/11566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>
            <a:extLst>
              <a:ext uri="{FF2B5EF4-FFF2-40B4-BE49-F238E27FC236}">
                <a16:creationId xmlns:a16="http://schemas.microsoft.com/office/drawing/2014/main" id="{23D598D6-A8ED-3640-B308-67706E46FC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2" r="-1"/>
          <a:stretch/>
        </p:blipFill>
        <p:spPr bwMode="auto">
          <a:xfrm>
            <a:off x="0" y="0"/>
            <a:ext cx="9139840" cy="64458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1CBDA23-515D-6642-BE28-912174A7ED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5434" y="843552"/>
            <a:ext cx="7772400" cy="2870086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Progress towards the CERN </a:t>
            </a:r>
            <a:br>
              <a:rPr lang="en-GB" sz="3600" dirty="0">
                <a:solidFill>
                  <a:schemeClr val="bg1"/>
                </a:solidFill>
              </a:rPr>
            </a:br>
            <a:r>
              <a:rPr lang="en-GB" sz="3600" dirty="0">
                <a:solidFill>
                  <a:schemeClr val="bg1"/>
                </a:solidFill>
              </a:rPr>
              <a:t>Gamma Factory Proof of principle experiment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85541E0-21C9-DE4A-AEAA-2861B142B2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2634" y="5709313"/>
            <a:ext cx="6858000" cy="1655763"/>
          </a:xfrm>
        </p:spPr>
        <p:txBody>
          <a:bodyPr>
            <a:normAutofit/>
          </a:bodyPr>
          <a:lstStyle/>
          <a:p>
            <a:r>
              <a:rPr lang="en-US" sz="1200" u="sng" dirty="0">
                <a:solidFill>
                  <a:schemeClr val="bg1"/>
                </a:solidFill>
              </a:rPr>
              <a:t>Aurélien MARTENS (</a:t>
            </a:r>
            <a:r>
              <a:rPr lang="en-US" sz="1200" u="sng" dirty="0" err="1">
                <a:solidFill>
                  <a:schemeClr val="bg1"/>
                </a:solidFill>
              </a:rPr>
              <a:t>IJCLab</a:t>
            </a:r>
            <a:r>
              <a:rPr lang="en-US" sz="1200" u="sng" dirty="0">
                <a:solidFill>
                  <a:schemeClr val="bg1"/>
                </a:solidFill>
              </a:rPr>
              <a:t> Orsay) </a:t>
            </a:r>
            <a:r>
              <a:rPr lang="en-US" sz="1200" dirty="0">
                <a:solidFill>
                  <a:schemeClr val="bg1"/>
                </a:solidFill>
              </a:rPr>
              <a:t>on behalf of</a:t>
            </a:r>
          </a:p>
          <a:p>
            <a:r>
              <a:rPr lang="en-US" sz="1800" dirty="0">
                <a:solidFill>
                  <a:schemeClr val="bg1"/>
                </a:solidFill>
              </a:rPr>
              <a:t>The Gamma Factory study group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BA147C4-D28B-2E43-BD1E-144388D76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A87ECD-573C-214C-B831-5031FF8EC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91F5D-C368-C34D-B334-0042676D6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0B7275C4-DBD5-A240-9384-9C3B954D1D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" r="54087" b="-6874"/>
          <a:stretch/>
        </p:blipFill>
        <p:spPr bwMode="auto">
          <a:xfrm>
            <a:off x="0" y="-97637"/>
            <a:ext cx="1100859" cy="1152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2" descr="cern-logo | 2050Today">
            <a:extLst>
              <a:ext uri="{FF2B5EF4-FFF2-40B4-BE49-F238E27FC236}">
                <a16:creationId xmlns:a16="http://schemas.microsoft.com/office/drawing/2014/main" id="{733E13E3-B969-D744-879C-4937AEA8E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709" y="130451"/>
            <a:ext cx="875288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A555639-9FFF-7747-8A56-5EF5973483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1634" y="34304"/>
            <a:ext cx="797919" cy="76982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587EF95-17D1-A946-B49C-1B014AEAC3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7039" y="68610"/>
            <a:ext cx="1667034" cy="701213"/>
          </a:xfrm>
          <a:prstGeom prst="rect">
            <a:avLst/>
          </a:prstGeom>
        </p:spPr>
      </p:pic>
      <p:pic>
        <p:nvPicPr>
          <p:cNvPr id="3074" name="Picture 2" descr="CNRS Nucléaire &amp; Particules | Institut national de physique ...">
            <a:extLst>
              <a:ext uri="{FF2B5EF4-FFF2-40B4-BE49-F238E27FC236}">
                <a16:creationId xmlns:a16="http://schemas.microsoft.com/office/drawing/2014/main" id="{9987CA76-C022-544D-8527-F051032EE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553" y="47071"/>
            <a:ext cx="929683" cy="72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542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A75927-A63E-B044-B5EA-81F0DBC06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600" dirty="0"/>
              <a:t>Proof of </a:t>
            </a:r>
            <a:r>
              <a:rPr lang="fr-FR" sz="3600" dirty="0" err="1"/>
              <a:t>principle</a:t>
            </a:r>
            <a:r>
              <a:rPr lang="fr-FR" sz="3600" dirty="0"/>
              <a:t> </a:t>
            </a:r>
            <a:r>
              <a:rPr lang="fr-FR" sz="3600" dirty="0" err="1"/>
              <a:t>experiment</a:t>
            </a:r>
            <a:r>
              <a:rPr lang="fr-FR" sz="3600" dirty="0"/>
              <a:t> location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4B97DB-227A-D944-B730-80FF011E1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5F2CE1A-275C-EB4E-ABB2-72F11545B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E991538-B828-F344-ACB1-AC652A07C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10</a:t>
            </a:fld>
            <a:endParaRPr lang="fr-FR"/>
          </a:p>
        </p:txBody>
      </p:sp>
      <p:pic>
        <p:nvPicPr>
          <p:cNvPr id="7" name="Picture 2" descr="Image">
            <a:extLst>
              <a:ext uri="{FF2B5EF4-FFF2-40B4-BE49-F238E27FC236}">
                <a16:creationId xmlns:a16="http://schemas.microsoft.com/office/drawing/2014/main" id="{8E4B4CFE-C449-164C-8FC6-C08DA4250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3" y="1068144"/>
            <a:ext cx="4618748" cy="346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9B96192-3094-8041-9CBB-F70B313AB8EE}"/>
              </a:ext>
            </a:extLst>
          </p:cNvPr>
          <p:cNvSpPr/>
          <p:nvPr/>
        </p:nvSpPr>
        <p:spPr>
          <a:xfrm rot="20643430">
            <a:off x="2946568" y="3637136"/>
            <a:ext cx="277423" cy="107227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19">
            <a:extLst>
              <a:ext uri="{FF2B5EF4-FFF2-40B4-BE49-F238E27FC236}">
                <a16:creationId xmlns:a16="http://schemas.microsoft.com/office/drawing/2014/main" id="{0E464A9E-01D0-9E44-8005-740E08EA8E70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3070554" y="1081190"/>
            <a:ext cx="1626268" cy="255800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21">
            <a:extLst>
              <a:ext uri="{FF2B5EF4-FFF2-40B4-BE49-F238E27FC236}">
                <a16:creationId xmlns:a16="http://schemas.microsoft.com/office/drawing/2014/main" id="{32320ACB-8EC0-9F4B-85D9-BB4B7E476C08}"/>
              </a:ext>
            </a:extLst>
          </p:cNvPr>
          <p:cNvCxnSpPr>
            <a:cxnSpLocks/>
          </p:cNvCxnSpPr>
          <p:nvPr/>
        </p:nvCxnSpPr>
        <p:spPr>
          <a:xfrm flipV="1">
            <a:off x="3233383" y="3464099"/>
            <a:ext cx="1463439" cy="24570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4">
            <a:extLst>
              <a:ext uri="{FF2B5EF4-FFF2-40B4-BE49-F238E27FC236}">
                <a16:creationId xmlns:a16="http://schemas.microsoft.com/office/drawing/2014/main" id="{E17BF83B-AAD6-B048-AEC2-6E060D02FF9C}"/>
              </a:ext>
            </a:extLst>
          </p:cNvPr>
          <p:cNvSpPr txBox="1"/>
          <p:nvPr/>
        </p:nvSpPr>
        <p:spPr bwMode="auto">
          <a:xfrm>
            <a:off x="10840394" y="3823649"/>
            <a:ext cx="1374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5 m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D9C0BA52-2B24-B142-9E24-5657EDADDE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553" y="4405363"/>
            <a:ext cx="246489" cy="16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Flag of Switzerland | History, Design &amp; Symbolism | Britannica">
            <a:extLst>
              <a:ext uri="{FF2B5EF4-FFF2-40B4-BE49-F238E27FC236}">
                <a16:creationId xmlns:a16="http://schemas.microsoft.com/office/drawing/2014/main" id="{788C5F81-7810-2941-A85A-5F044493F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662" y="4364965"/>
            <a:ext cx="188640" cy="18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38">
            <a:extLst>
              <a:ext uri="{FF2B5EF4-FFF2-40B4-BE49-F238E27FC236}">
                <a16:creationId xmlns:a16="http://schemas.microsoft.com/office/drawing/2014/main" id="{6E949BEF-00AC-DA46-B6E1-9026B3088441}"/>
              </a:ext>
            </a:extLst>
          </p:cNvPr>
          <p:cNvGrpSpPr/>
          <p:nvPr/>
        </p:nvGrpSpPr>
        <p:grpSpPr>
          <a:xfrm>
            <a:off x="4698348" y="1081190"/>
            <a:ext cx="4445652" cy="2382909"/>
            <a:chOff x="6334853" y="1276048"/>
            <a:chExt cx="5570369" cy="2329355"/>
          </a:xfrm>
        </p:grpSpPr>
        <p:pic>
          <p:nvPicPr>
            <p:cNvPr id="15" name="Picture 15">
              <a:extLst>
                <a:ext uri="{FF2B5EF4-FFF2-40B4-BE49-F238E27FC236}">
                  <a16:creationId xmlns:a16="http://schemas.microsoft.com/office/drawing/2014/main" id="{AD49B887-47D7-A848-9E4E-FA3AF52A8C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25077"/>
            <a:stretch/>
          </p:blipFill>
          <p:spPr>
            <a:xfrm>
              <a:off x="6334853" y="1276048"/>
              <a:ext cx="5570369" cy="2329355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16" name="TextBox 24">
              <a:extLst>
                <a:ext uri="{FF2B5EF4-FFF2-40B4-BE49-F238E27FC236}">
                  <a16:creationId xmlns:a16="http://schemas.microsoft.com/office/drawing/2014/main" id="{5F374E7B-F7CD-7244-8DAB-7252A095C530}"/>
                </a:ext>
              </a:extLst>
            </p:cNvPr>
            <p:cNvSpPr txBox="1"/>
            <p:nvPr/>
          </p:nvSpPr>
          <p:spPr bwMode="auto">
            <a:xfrm rot="653973">
              <a:off x="7391836" y="1473749"/>
              <a:ext cx="6591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LHC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25">
              <a:extLst>
                <a:ext uri="{FF2B5EF4-FFF2-40B4-BE49-F238E27FC236}">
                  <a16:creationId xmlns:a16="http://schemas.microsoft.com/office/drawing/2014/main" id="{CF0C30E7-5A8F-5F4A-AE10-C9A3CF52F780}"/>
                </a:ext>
              </a:extLst>
            </p:cNvPr>
            <p:cNvSpPr txBox="1"/>
            <p:nvPr/>
          </p:nvSpPr>
          <p:spPr bwMode="auto">
            <a:xfrm rot="20477646">
              <a:off x="11151910" y="1900681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SPS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4882DE4-552F-8444-B785-CB8E16A4733E}"/>
                </a:ext>
              </a:extLst>
            </p:cNvPr>
            <p:cNvSpPr/>
            <p:nvPr/>
          </p:nvSpPr>
          <p:spPr>
            <a:xfrm rot="875113">
              <a:off x="8162164" y="2153209"/>
              <a:ext cx="439510" cy="259333"/>
            </a:xfrm>
            <a:prstGeom prst="rect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27">
              <a:extLst>
                <a:ext uri="{FF2B5EF4-FFF2-40B4-BE49-F238E27FC236}">
                  <a16:creationId xmlns:a16="http://schemas.microsoft.com/office/drawing/2014/main" id="{70D64E09-90C0-3849-AE52-CC83D67A9083}"/>
                </a:ext>
              </a:extLst>
            </p:cNvPr>
            <p:cNvSpPr txBox="1"/>
            <p:nvPr/>
          </p:nvSpPr>
          <p:spPr bwMode="auto">
            <a:xfrm rot="154588">
              <a:off x="7608284" y="2462152"/>
              <a:ext cx="1551006" cy="923330"/>
            </a:xfrm>
            <a:prstGeom prst="rect">
              <a:avLst/>
            </a:prstGeom>
            <a:noFill/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effectLst>
                    <a:glow rad="63500">
                      <a:schemeClr val="accent5">
                        <a:satMod val="175000"/>
                        <a:alpha val="40000"/>
                      </a:schemeClr>
                    </a:glow>
                  </a:effectLst>
                </a:rPr>
                <a:t>Gamma Factory </a:t>
              </a:r>
              <a:r>
                <a:rPr lang="en-US" b="1" dirty="0" err="1">
                  <a:solidFill>
                    <a:schemeClr val="bg1"/>
                  </a:solidFill>
                  <a:effectLst>
                    <a:glow rad="63500">
                      <a:schemeClr val="accent5">
                        <a:satMod val="175000"/>
                        <a:alpha val="40000"/>
                      </a:schemeClr>
                    </a:glow>
                  </a:effectLst>
                </a:rPr>
                <a:t>PoP</a:t>
              </a:r>
              <a:endParaRPr lang="en-GB" b="1" dirty="0">
                <a:solidFill>
                  <a:schemeClr val="bg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20" name="TextBox 36">
              <a:extLst>
                <a:ext uri="{FF2B5EF4-FFF2-40B4-BE49-F238E27FC236}">
                  <a16:creationId xmlns:a16="http://schemas.microsoft.com/office/drawing/2014/main" id="{118A286F-4B8A-8A4D-A06C-851C7F5872B1}"/>
                </a:ext>
              </a:extLst>
            </p:cNvPr>
            <p:cNvSpPr txBox="1"/>
            <p:nvPr/>
          </p:nvSpPr>
          <p:spPr bwMode="auto">
            <a:xfrm rot="154588">
              <a:off x="9030885" y="1724482"/>
              <a:ext cx="16977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ATLAS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39">
            <a:extLst>
              <a:ext uri="{FF2B5EF4-FFF2-40B4-BE49-F238E27FC236}">
                <a16:creationId xmlns:a16="http://schemas.microsoft.com/office/drawing/2014/main" id="{1BE193B5-02CA-8E45-A941-7CEBCD2954DD}"/>
              </a:ext>
            </a:extLst>
          </p:cNvPr>
          <p:cNvGrpSpPr/>
          <p:nvPr/>
        </p:nvGrpSpPr>
        <p:grpSpPr>
          <a:xfrm>
            <a:off x="4665191" y="4281066"/>
            <a:ext cx="4474803" cy="1840330"/>
            <a:chOff x="6492290" y="3827648"/>
            <a:chExt cx="5588952" cy="2111429"/>
          </a:xfrm>
        </p:grpSpPr>
        <p:pic>
          <p:nvPicPr>
            <p:cNvPr id="22" name="Google Shape;156;p2">
              <a:extLst>
                <a:ext uri="{FF2B5EF4-FFF2-40B4-BE49-F238E27FC236}">
                  <a16:creationId xmlns:a16="http://schemas.microsoft.com/office/drawing/2014/main" id="{DAAB99F2-DEBF-2147-943A-0A91EE54FF2D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 t="16928" b="12974"/>
            <a:stretch/>
          </p:blipFill>
          <p:spPr>
            <a:xfrm>
              <a:off x="6492290" y="3827648"/>
              <a:ext cx="5588952" cy="211142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TextBox 28">
              <a:extLst>
                <a:ext uri="{FF2B5EF4-FFF2-40B4-BE49-F238E27FC236}">
                  <a16:creationId xmlns:a16="http://schemas.microsoft.com/office/drawing/2014/main" id="{B3D5102B-4CF2-4745-A25F-EDA7FE584B5B}"/>
                </a:ext>
              </a:extLst>
            </p:cNvPr>
            <p:cNvSpPr txBox="1"/>
            <p:nvPr/>
          </p:nvSpPr>
          <p:spPr bwMode="auto">
            <a:xfrm rot="2008928">
              <a:off x="7247575" y="3892921"/>
              <a:ext cx="885873" cy="496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SPS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9">
              <a:extLst>
                <a:ext uri="{FF2B5EF4-FFF2-40B4-BE49-F238E27FC236}">
                  <a16:creationId xmlns:a16="http://schemas.microsoft.com/office/drawing/2014/main" id="{6E1D25D8-061F-C440-85AF-AB3CF6652C4D}"/>
                </a:ext>
              </a:extLst>
            </p:cNvPr>
            <p:cNvSpPr txBox="1"/>
            <p:nvPr/>
          </p:nvSpPr>
          <p:spPr bwMode="auto">
            <a:xfrm>
              <a:off x="9600377" y="4008573"/>
              <a:ext cx="9065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Laser room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Oval 30">
              <a:extLst>
                <a:ext uri="{FF2B5EF4-FFF2-40B4-BE49-F238E27FC236}">
                  <a16:creationId xmlns:a16="http://schemas.microsoft.com/office/drawing/2014/main" id="{FFB54A98-0F89-C045-8018-73DA3F3E2752}"/>
                </a:ext>
              </a:extLst>
            </p:cNvPr>
            <p:cNvSpPr/>
            <p:nvPr/>
          </p:nvSpPr>
          <p:spPr>
            <a:xfrm rot="1794457">
              <a:off x="7728186" y="4614074"/>
              <a:ext cx="1122664" cy="347162"/>
            </a:xfrm>
            <a:prstGeom prst="ellipse">
              <a:avLst/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31">
              <a:extLst>
                <a:ext uri="{FF2B5EF4-FFF2-40B4-BE49-F238E27FC236}">
                  <a16:creationId xmlns:a16="http://schemas.microsoft.com/office/drawing/2014/main" id="{F17BCB50-3909-CA4F-90AB-6AEA82E6E3B3}"/>
                </a:ext>
              </a:extLst>
            </p:cNvPr>
            <p:cNvSpPr txBox="1"/>
            <p:nvPr/>
          </p:nvSpPr>
          <p:spPr bwMode="auto">
            <a:xfrm>
              <a:off x="6831220" y="4956855"/>
              <a:ext cx="13951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Interaction region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Oval 37">
              <a:extLst>
                <a:ext uri="{FF2B5EF4-FFF2-40B4-BE49-F238E27FC236}">
                  <a16:creationId xmlns:a16="http://schemas.microsoft.com/office/drawing/2014/main" id="{0EDD0D6E-8205-B24B-8937-D975248EC47F}"/>
                </a:ext>
              </a:extLst>
            </p:cNvPr>
            <p:cNvSpPr/>
            <p:nvPr/>
          </p:nvSpPr>
          <p:spPr>
            <a:xfrm rot="1794457">
              <a:off x="8438822" y="4462679"/>
              <a:ext cx="1855737" cy="566186"/>
            </a:xfrm>
            <a:prstGeom prst="ellipse">
              <a:avLst/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287467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2ACF2C1-552D-014C-BA90-7430A78C4B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2" b="23024"/>
          <a:stretch/>
        </p:blipFill>
        <p:spPr>
          <a:xfrm>
            <a:off x="372790" y="2800263"/>
            <a:ext cx="6502493" cy="358563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A899FC4-7F5E-5446-9EEF-C96B9E057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Optical system in SPS tunnel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AE2CC57-99F4-8F44-9757-F05DF52B3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9CFF4E-DD16-F346-83DA-40A3A6864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21EDE8-BB4C-634E-A8D1-CEB1E8D01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11</a:t>
            </a:fld>
            <a:endParaRPr lang="en-US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D07A23E-BD55-2343-9180-D7C70A2221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6165" y="947618"/>
            <a:ext cx="3437019" cy="1792732"/>
          </a:xfrm>
          <a:prstGeom prst="rect">
            <a:avLst/>
          </a:prstGeom>
          <a:ln w="38100">
            <a:solidFill>
              <a:schemeClr val="accent5"/>
            </a:solidFill>
          </a:ln>
        </p:spPr>
      </p:pic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25CB234C-CBC5-ED4F-B35C-120D4F7D7D2A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3725698" y="1843987"/>
            <a:ext cx="1780467" cy="2270817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AAC6604E-2B92-914F-AB9C-9DD71278D46E}"/>
              </a:ext>
            </a:extLst>
          </p:cNvPr>
          <p:cNvSpPr/>
          <p:nvPr/>
        </p:nvSpPr>
        <p:spPr>
          <a:xfrm rot="16200000">
            <a:off x="-3085892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M. W. Krasny et al. SPSC-I-253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1F0A60A-E46B-114D-853C-846320D4324D}"/>
              </a:ext>
            </a:extLst>
          </p:cNvPr>
          <p:cNvSpPr txBox="1"/>
          <p:nvPr/>
        </p:nvSpPr>
        <p:spPr>
          <a:xfrm>
            <a:off x="1071766" y="1174650"/>
            <a:ext cx="333764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5mJ 40MHz (200kW) laser system</a:t>
            </a:r>
          </a:p>
        </p:txBody>
      </p:sp>
      <p:pic>
        <p:nvPicPr>
          <p:cNvPr id="11" name="Image 18">
            <a:extLst>
              <a:ext uri="{FF2B5EF4-FFF2-40B4-BE49-F238E27FC236}">
                <a16:creationId xmlns:a16="http://schemas.microsoft.com/office/drawing/2014/main" id="{D002008C-7014-1542-B265-F8FA3E0B4D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9801" y="5011173"/>
            <a:ext cx="5280838" cy="1434627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166DEF47-7334-0041-9E51-E66414F2341C}"/>
              </a:ext>
            </a:extLst>
          </p:cNvPr>
          <p:cNvSpPr txBox="1"/>
          <p:nvPr/>
        </p:nvSpPr>
        <p:spPr>
          <a:xfrm>
            <a:off x="3932209" y="5039339"/>
            <a:ext cx="1279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Laser Room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0C4BC2-F30F-0E46-A200-B33E30C303EE}"/>
              </a:ext>
            </a:extLst>
          </p:cNvPr>
          <p:cNvSpPr txBox="1"/>
          <p:nvPr/>
        </p:nvSpPr>
        <p:spPr>
          <a:xfrm>
            <a:off x="628650" y="1710457"/>
            <a:ext cx="25479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Challenges: </a:t>
            </a:r>
          </a:p>
          <a:p>
            <a:pPr marL="285750" indent="-285750">
              <a:buFontTx/>
              <a:buChar char="-"/>
            </a:pPr>
            <a:r>
              <a:rPr lang="fr-FR" dirty="0"/>
              <a:t>Laser </a:t>
            </a:r>
            <a:r>
              <a:rPr lang="fr-FR" dirty="0" err="1"/>
              <a:t>beam</a:t>
            </a:r>
            <a:r>
              <a:rPr lang="fr-FR" dirty="0"/>
              <a:t> transport</a:t>
            </a:r>
          </a:p>
          <a:p>
            <a:pPr marL="285750" indent="-285750">
              <a:buFontTx/>
              <a:buChar char="-"/>
            </a:pPr>
            <a:r>
              <a:rPr lang="fr-FR" dirty="0"/>
              <a:t>Full </a:t>
            </a:r>
            <a:r>
              <a:rPr lang="fr-FR" dirty="0" err="1"/>
              <a:t>remote</a:t>
            </a:r>
            <a:r>
              <a:rPr lang="fr-FR" dirty="0"/>
              <a:t> </a:t>
            </a:r>
            <a:r>
              <a:rPr lang="fr-FR" dirty="0" err="1"/>
              <a:t>operation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73541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46F0FE-B223-ED4B-85C5-93222E3F9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Laser </a:t>
            </a:r>
            <a:r>
              <a:rPr lang="fr-FR" dirty="0" err="1"/>
              <a:t>beamline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CA270F3-68FA-AA42-881E-FD17F76D3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737DAD-DCB0-3748-BC67-85EFE1FC4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47BDF01-A868-0141-8923-5ABCAC12D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12</a:t>
            </a:fld>
            <a:endParaRPr lang="fr-FR"/>
          </a:p>
        </p:txBody>
      </p:sp>
      <p:pic>
        <p:nvPicPr>
          <p:cNvPr id="7" name="Picture 2" descr="Phase sensitive absolute amplitude detection of surface vibrations using  homodyne interferometry without active stabilization | Semantic Scholar">
            <a:extLst>
              <a:ext uri="{FF2B5EF4-FFF2-40B4-BE49-F238E27FC236}">
                <a16:creationId xmlns:a16="http://schemas.microsoft.com/office/drawing/2014/main" id="{80E3658B-B6C3-BF4A-B4F6-BDBF5D52A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87" y="3831200"/>
            <a:ext cx="3349102" cy="2195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A person working on a computer&#10;&#10;Description automatically generated with medium confidence">
            <a:extLst>
              <a:ext uri="{FF2B5EF4-FFF2-40B4-BE49-F238E27FC236}">
                <a16:creationId xmlns:a16="http://schemas.microsoft.com/office/drawing/2014/main" id="{1099E8E1-91FC-144C-81EE-D387CBE7A6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2" y="980728"/>
            <a:ext cx="3468552" cy="2601414"/>
          </a:xfrm>
          <a:prstGeom prst="rect">
            <a:avLst/>
          </a:prstGeom>
        </p:spPr>
      </p:pic>
      <p:pic>
        <p:nvPicPr>
          <p:cNvPr id="10" name="Picture 9" descr="A picture containing screenshot, text, colorfulness, line&#10;&#10;Description automatically generated">
            <a:extLst>
              <a:ext uri="{FF2B5EF4-FFF2-40B4-BE49-F238E27FC236}">
                <a16:creationId xmlns:a16="http://schemas.microsoft.com/office/drawing/2014/main" id="{D5B8AE52-826B-EF4E-AD94-899BC1C915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860" y="980728"/>
            <a:ext cx="3605711" cy="2703253"/>
          </a:xfrm>
          <a:prstGeom prst="rect">
            <a:avLst/>
          </a:prstGeom>
        </p:spPr>
      </p:pic>
      <p:sp>
        <p:nvSpPr>
          <p:cNvPr id="11" name="TextBox 14">
            <a:extLst>
              <a:ext uri="{FF2B5EF4-FFF2-40B4-BE49-F238E27FC236}">
                <a16:creationId xmlns:a16="http://schemas.microsoft.com/office/drawing/2014/main" id="{3C5ADBE4-C355-7245-8933-FB33D77F86B5}"/>
              </a:ext>
            </a:extLst>
          </p:cNvPr>
          <p:cNvSpPr txBox="1"/>
          <p:nvPr/>
        </p:nvSpPr>
        <p:spPr bwMode="auto">
          <a:xfrm>
            <a:off x="3640974" y="4272677"/>
            <a:ext cx="55030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Measured the vibration spectral content during 6 hours with SPS equipment switched 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Accuracy was down to few pm in length and up to 10 kHz in frequency.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Largest contributions are acoustics below 1 kHz, with eventual tones at 2.3 kHz.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Avoid the coupling of vibrations to laser beamline and with a Fabry-Perot cavity resembling the future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12" name="TextBox 16">
            <a:extLst>
              <a:ext uri="{FF2B5EF4-FFF2-40B4-BE49-F238E27FC236}">
                <a16:creationId xmlns:a16="http://schemas.microsoft.com/office/drawing/2014/main" id="{63CB90F3-ECC0-EC40-9CFF-92F4C2256DB1}"/>
              </a:ext>
            </a:extLst>
          </p:cNvPr>
          <p:cNvSpPr txBox="1"/>
          <p:nvPr/>
        </p:nvSpPr>
        <p:spPr bwMode="auto">
          <a:xfrm>
            <a:off x="440220" y="3271950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© Yann </a:t>
            </a:r>
            <a:r>
              <a:rPr lang="en-US" sz="1000" dirty="0" err="1"/>
              <a:t>Dutheil</a:t>
            </a:r>
            <a:endParaRPr lang="en-US" sz="1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29A0FC-DE34-6141-B17C-D80F322FE0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9815" y="1316122"/>
            <a:ext cx="2443942" cy="1832957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23D1AA4D-E97E-1544-8282-46042CC3D03B}"/>
              </a:ext>
            </a:extLst>
          </p:cNvPr>
          <p:cNvSpPr txBox="1"/>
          <p:nvPr/>
        </p:nvSpPr>
        <p:spPr>
          <a:xfrm>
            <a:off x="6029749" y="26637"/>
            <a:ext cx="3114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/>
              <a:t>Supported</a:t>
            </a:r>
            <a:r>
              <a:rPr lang="fr-FR" sz="1200" dirty="0"/>
              <a:t> by </a:t>
            </a:r>
            <a:r>
              <a:rPr lang="fr-FR" sz="1200" dirty="0" err="1"/>
              <a:t>Physics</a:t>
            </a:r>
            <a:r>
              <a:rPr lang="fr-FR" sz="1200" dirty="0"/>
              <a:t> Beyond </a:t>
            </a:r>
            <a:r>
              <a:rPr lang="fr-FR" sz="1200" dirty="0" err="1"/>
              <a:t>Colliders</a:t>
            </a:r>
            <a:r>
              <a:rPr lang="fr-FR" sz="1200" dirty="0"/>
              <a:t> at CERN</a:t>
            </a:r>
          </a:p>
        </p:txBody>
      </p:sp>
    </p:spTree>
    <p:extLst>
      <p:ext uri="{BB962C8B-B14F-4D97-AF65-F5344CB8AC3E}">
        <p14:creationId xmlns:p14="http://schemas.microsoft.com/office/powerpoint/2010/main" val="214890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8B0BE-6521-954A-8C13-3C7171988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Pillar</a:t>
            </a:r>
            <a:r>
              <a:rPr lang="fr-FR" dirty="0"/>
              <a:t> </a:t>
            </a:r>
            <a:r>
              <a:rPr lang="fr-FR" dirty="0" err="1"/>
              <a:t>preparation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7E0374-F419-9343-9202-9832AA29A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4CECE5-E65B-E941-BBDA-8F9F3772C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5490A05-8C1E-1446-B870-BCC1D6193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13</a:t>
            </a:fld>
            <a:endParaRPr lang="fr-FR"/>
          </a:p>
        </p:txBody>
      </p:sp>
      <p:pic>
        <p:nvPicPr>
          <p:cNvPr id="7" name="Picture 10" descr="A picture containing screenshot, line, parallel&#10;&#10;Description automatically generated">
            <a:extLst>
              <a:ext uri="{FF2B5EF4-FFF2-40B4-BE49-F238E27FC236}">
                <a16:creationId xmlns:a16="http://schemas.microsoft.com/office/drawing/2014/main" id="{FC851D3C-41E3-EC43-8ADF-E547D6518F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2" y="977043"/>
            <a:ext cx="8280000" cy="4117055"/>
          </a:xfrm>
          <a:prstGeom prst="rect">
            <a:avLst/>
          </a:prstGeom>
        </p:spPr>
      </p:pic>
      <p:sp>
        <p:nvSpPr>
          <p:cNvPr id="8" name="TextBox 11">
            <a:extLst>
              <a:ext uri="{FF2B5EF4-FFF2-40B4-BE49-F238E27FC236}">
                <a16:creationId xmlns:a16="http://schemas.microsoft.com/office/drawing/2014/main" id="{550647B8-B3A9-6242-A399-1ED7BDC21CAF}"/>
              </a:ext>
            </a:extLst>
          </p:cNvPr>
          <p:cNvSpPr txBox="1"/>
          <p:nvPr/>
        </p:nvSpPr>
        <p:spPr>
          <a:xfrm rot="21600000">
            <a:off x="5017878" y="4759981"/>
            <a:ext cx="720000" cy="307777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TI 18</a:t>
            </a:r>
            <a:endParaRPr lang="fr-CH" sz="1400" dirty="0"/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2C04CF52-02BB-0040-81CF-6DF2944D8CD1}"/>
              </a:ext>
            </a:extLst>
          </p:cNvPr>
          <p:cNvSpPr txBox="1"/>
          <p:nvPr/>
        </p:nvSpPr>
        <p:spPr>
          <a:xfrm rot="167377">
            <a:off x="3529645" y="1999628"/>
            <a:ext cx="1618794" cy="261610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solidFill>
                  <a:schemeClr val="tx2"/>
                </a:solidFill>
              </a:rPr>
              <a:t>SPS Beam Line</a:t>
            </a:r>
            <a:endParaRPr lang="fr-CH" sz="1100" dirty="0">
              <a:solidFill>
                <a:schemeClr val="tx2"/>
              </a:solidFill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F47E119B-4D69-E145-A388-A8A225CE08A5}"/>
              </a:ext>
            </a:extLst>
          </p:cNvPr>
          <p:cNvSpPr txBox="1"/>
          <p:nvPr/>
        </p:nvSpPr>
        <p:spPr>
          <a:xfrm rot="21600000">
            <a:off x="686169" y="3618500"/>
            <a:ext cx="707125" cy="276999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tx2"/>
                </a:solidFill>
              </a:rPr>
              <a:t>350 mm</a:t>
            </a:r>
            <a:endParaRPr lang="fr-CH" sz="1200" dirty="0">
              <a:solidFill>
                <a:schemeClr val="tx2"/>
              </a:solidFill>
            </a:endParaRPr>
          </a:p>
        </p:txBody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id="{24DEF5F4-92EA-A94E-8C8A-1E4351373B83}"/>
              </a:ext>
            </a:extLst>
          </p:cNvPr>
          <p:cNvSpPr txBox="1"/>
          <p:nvPr/>
        </p:nvSpPr>
        <p:spPr>
          <a:xfrm rot="21600000">
            <a:off x="3394478" y="3609835"/>
            <a:ext cx="1476196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tx2"/>
                </a:solidFill>
              </a:rPr>
              <a:t>Hole between</a:t>
            </a:r>
          </a:p>
          <a:p>
            <a:pPr algn="ctr"/>
            <a:r>
              <a:rPr lang="fr-FR" sz="1400" dirty="0">
                <a:solidFill>
                  <a:schemeClr val="tx2"/>
                </a:solidFill>
              </a:rPr>
              <a:t>SPS and TI 18</a:t>
            </a:r>
            <a:endParaRPr lang="fr-CH" sz="1400" dirty="0">
              <a:solidFill>
                <a:schemeClr val="tx2"/>
              </a:solidFill>
            </a:endParaRPr>
          </a:p>
        </p:txBody>
      </p:sp>
      <p:cxnSp>
        <p:nvCxnSpPr>
          <p:cNvPr id="12" name="Straight Arrow Connector 18">
            <a:extLst>
              <a:ext uri="{FF2B5EF4-FFF2-40B4-BE49-F238E27FC236}">
                <a16:creationId xmlns:a16="http://schemas.microsoft.com/office/drawing/2014/main" id="{E834CC5B-21E3-8A48-BDF3-C0463237BA96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4132576" y="4133055"/>
            <a:ext cx="768036" cy="102398"/>
          </a:xfrm>
          <a:prstGeom prst="straightConnector1">
            <a:avLst/>
          </a:prstGeom>
          <a:ln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9">
            <a:extLst>
              <a:ext uri="{FF2B5EF4-FFF2-40B4-BE49-F238E27FC236}">
                <a16:creationId xmlns:a16="http://schemas.microsoft.com/office/drawing/2014/main" id="{70003DD0-CBE2-674E-9221-52591FA1B275}"/>
              </a:ext>
            </a:extLst>
          </p:cNvPr>
          <p:cNvSpPr txBox="1"/>
          <p:nvPr/>
        </p:nvSpPr>
        <p:spPr>
          <a:xfrm rot="21600000">
            <a:off x="7619575" y="2681389"/>
            <a:ext cx="720000" cy="307777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SPS</a:t>
            </a:r>
            <a:endParaRPr lang="fr-CH" sz="1400" dirty="0"/>
          </a:p>
        </p:txBody>
      </p:sp>
      <p:sp>
        <p:nvSpPr>
          <p:cNvPr id="14" name="TextBox 20">
            <a:extLst>
              <a:ext uri="{FF2B5EF4-FFF2-40B4-BE49-F238E27FC236}">
                <a16:creationId xmlns:a16="http://schemas.microsoft.com/office/drawing/2014/main" id="{86120756-E0B6-7C45-84CA-FB856AC7ED7F}"/>
              </a:ext>
            </a:extLst>
          </p:cNvPr>
          <p:cNvSpPr txBox="1"/>
          <p:nvPr/>
        </p:nvSpPr>
        <p:spPr>
          <a:xfrm>
            <a:off x="4131741" y="2465946"/>
            <a:ext cx="1172878" cy="430887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solidFill>
                  <a:schemeClr val="tx2"/>
                </a:solidFill>
              </a:rPr>
              <a:t>GF Laser</a:t>
            </a:r>
          </a:p>
          <a:p>
            <a:pPr algn="ctr"/>
            <a:r>
              <a:rPr lang="fr-FR" sz="1100" dirty="0">
                <a:solidFill>
                  <a:schemeClr val="tx2"/>
                </a:solidFill>
              </a:rPr>
              <a:t>Beam Line</a:t>
            </a:r>
            <a:endParaRPr lang="fr-CH" sz="1100" dirty="0">
              <a:solidFill>
                <a:schemeClr val="tx2"/>
              </a:solidFill>
            </a:endParaRPr>
          </a:p>
        </p:txBody>
      </p:sp>
      <p:cxnSp>
        <p:nvCxnSpPr>
          <p:cNvPr id="15" name="Straight Arrow Connector 21">
            <a:extLst>
              <a:ext uri="{FF2B5EF4-FFF2-40B4-BE49-F238E27FC236}">
                <a16:creationId xmlns:a16="http://schemas.microsoft.com/office/drawing/2014/main" id="{2198454C-108C-CA43-8927-C047B9E20D38}"/>
              </a:ext>
            </a:extLst>
          </p:cNvPr>
          <p:cNvCxnSpPr>
            <a:cxnSpLocks/>
          </p:cNvCxnSpPr>
          <p:nvPr/>
        </p:nvCxnSpPr>
        <p:spPr>
          <a:xfrm flipV="1">
            <a:off x="1479258" y="4198592"/>
            <a:ext cx="36000" cy="576000"/>
          </a:xfrm>
          <a:prstGeom prst="straightConnector1">
            <a:avLst/>
          </a:prstGeom>
          <a:ln>
            <a:solidFill>
              <a:schemeClr val="tx2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2">
            <a:extLst>
              <a:ext uri="{FF2B5EF4-FFF2-40B4-BE49-F238E27FC236}">
                <a16:creationId xmlns:a16="http://schemas.microsoft.com/office/drawing/2014/main" id="{2FF7C372-168E-5042-866A-E0C1C0CC5FFA}"/>
              </a:ext>
            </a:extLst>
          </p:cNvPr>
          <p:cNvSpPr txBox="1"/>
          <p:nvPr/>
        </p:nvSpPr>
        <p:spPr>
          <a:xfrm rot="21600000">
            <a:off x="4870674" y="907872"/>
            <a:ext cx="707125" cy="307777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solidFill>
                  <a:schemeClr val="tx2"/>
                </a:solidFill>
              </a:rPr>
              <a:t>Pillar</a:t>
            </a:r>
            <a:endParaRPr lang="fr-CH" sz="1400" dirty="0">
              <a:solidFill>
                <a:schemeClr val="tx2"/>
              </a:solidFill>
            </a:endParaRPr>
          </a:p>
        </p:txBody>
      </p:sp>
      <p:cxnSp>
        <p:nvCxnSpPr>
          <p:cNvPr id="17" name="Straight Arrow Connector 23">
            <a:extLst>
              <a:ext uri="{FF2B5EF4-FFF2-40B4-BE49-F238E27FC236}">
                <a16:creationId xmlns:a16="http://schemas.microsoft.com/office/drawing/2014/main" id="{15A94E5A-1C0F-AD4F-A99A-6EC021CBC463}"/>
              </a:ext>
            </a:extLst>
          </p:cNvPr>
          <p:cNvCxnSpPr>
            <a:cxnSpLocks/>
          </p:cNvCxnSpPr>
          <p:nvPr/>
        </p:nvCxnSpPr>
        <p:spPr>
          <a:xfrm>
            <a:off x="5189831" y="1235072"/>
            <a:ext cx="0" cy="323315"/>
          </a:xfrm>
          <a:prstGeom prst="straightConnector1">
            <a:avLst/>
          </a:prstGeom>
          <a:ln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24">
            <a:extLst>
              <a:ext uri="{FF2B5EF4-FFF2-40B4-BE49-F238E27FC236}">
                <a16:creationId xmlns:a16="http://schemas.microsoft.com/office/drawing/2014/main" id="{49F79FC6-6992-BC4A-A54D-0871EB092352}"/>
              </a:ext>
            </a:extLst>
          </p:cNvPr>
          <p:cNvSpPr txBox="1"/>
          <p:nvPr/>
        </p:nvSpPr>
        <p:spPr>
          <a:xfrm rot="167377">
            <a:off x="2270643" y="1095881"/>
            <a:ext cx="1618794" cy="261610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100" dirty="0" err="1">
                <a:solidFill>
                  <a:schemeClr val="tx2"/>
                </a:solidFill>
              </a:rPr>
              <a:t>Busbars</a:t>
            </a:r>
            <a:endParaRPr lang="fr-CH" sz="1100" dirty="0">
              <a:solidFill>
                <a:schemeClr val="tx2"/>
              </a:solidFill>
            </a:endParaRPr>
          </a:p>
        </p:txBody>
      </p:sp>
      <p:sp>
        <p:nvSpPr>
          <p:cNvPr id="19" name="TextBox 25">
            <a:extLst>
              <a:ext uri="{FF2B5EF4-FFF2-40B4-BE49-F238E27FC236}">
                <a16:creationId xmlns:a16="http://schemas.microsoft.com/office/drawing/2014/main" id="{A209A2E2-3A1F-324C-94F4-3C47794C14F3}"/>
              </a:ext>
            </a:extLst>
          </p:cNvPr>
          <p:cNvSpPr txBox="1"/>
          <p:nvPr/>
        </p:nvSpPr>
        <p:spPr>
          <a:xfrm rot="167377">
            <a:off x="726217" y="1521209"/>
            <a:ext cx="1618794" cy="261610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solidFill>
                  <a:schemeClr val="tx2"/>
                </a:solidFill>
              </a:rPr>
              <a:t>GF </a:t>
            </a:r>
            <a:r>
              <a:rPr lang="fr-FR" sz="1100" dirty="0" err="1">
                <a:solidFill>
                  <a:schemeClr val="tx2"/>
                </a:solidFill>
              </a:rPr>
              <a:t>Cavities</a:t>
            </a:r>
            <a:endParaRPr lang="fr-CH" sz="1100" dirty="0">
              <a:solidFill>
                <a:schemeClr val="tx2"/>
              </a:solidFill>
            </a:endParaRPr>
          </a:p>
        </p:txBody>
      </p:sp>
      <p:cxnSp>
        <p:nvCxnSpPr>
          <p:cNvPr id="20" name="Straight Arrow Connector 26">
            <a:extLst>
              <a:ext uri="{FF2B5EF4-FFF2-40B4-BE49-F238E27FC236}">
                <a16:creationId xmlns:a16="http://schemas.microsoft.com/office/drawing/2014/main" id="{B24B6022-73C8-4E4E-862D-EA04FCA85A97}"/>
              </a:ext>
            </a:extLst>
          </p:cNvPr>
          <p:cNvCxnSpPr>
            <a:cxnSpLocks/>
          </p:cNvCxnSpPr>
          <p:nvPr/>
        </p:nvCxnSpPr>
        <p:spPr>
          <a:xfrm rot="5400000" flipV="1">
            <a:off x="1021732" y="3713378"/>
            <a:ext cx="36000" cy="576000"/>
          </a:xfrm>
          <a:prstGeom prst="straightConnector1">
            <a:avLst/>
          </a:prstGeom>
          <a:ln>
            <a:solidFill>
              <a:schemeClr val="tx2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7">
            <a:extLst>
              <a:ext uri="{FF2B5EF4-FFF2-40B4-BE49-F238E27FC236}">
                <a16:creationId xmlns:a16="http://schemas.microsoft.com/office/drawing/2014/main" id="{7CDC0E57-9A12-E24F-9275-A021ED89E8CE}"/>
              </a:ext>
            </a:extLst>
          </p:cNvPr>
          <p:cNvSpPr txBox="1"/>
          <p:nvPr/>
        </p:nvSpPr>
        <p:spPr>
          <a:xfrm rot="21600000">
            <a:off x="1479258" y="4254178"/>
            <a:ext cx="707125" cy="276999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tx2"/>
                </a:solidFill>
              </a:rPr>
              <a:t>350 mm</a:t>
            </a:r>
            <a:endParaRPr lang="fr-CH" sz="1200" dirty="0">
              <a:solidFill>
                <a:schemeClr val="tx2"/>
              </a:solidFill>
            </a:endParaRPr>
          </a:p>
        </p:txBody>
      </p:sp>
      <p:sp>
        <p:nvSpPr>
          <p:cNvPr id="22" name="Oval 29">
            <a:extLst>
              <a:ext uri="{FF2B5EF4-FFF2-40B4-BE49-F238E27FC236}">
                <a16:creationId xmlns:a16="http://schemas.microsoft.com/office/drawing/2014/main" id="{75F082B4-12DA-C940-B2B7-BDF909ADDC31}"/>
              </a:ext>
            </a:extLst>
          </p:cNvPr>
          <p:cNvSpPr/>
          <p:nvPr/>
        </p:nvSpPr>
        <p:spPr>
          <a:xfrm>
            <a:off x="4599246" y="735013"/>
            <a:ext cx="1138632" cy="145727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30" descr="A picture containing screenshot, 3d modeling, pc game, video game software&#10;&#10;Description automatically generated">
            <a:extLst>
              <a:ext uri="{FF2B5EF4-FFF2-40B4-BE49-F238E27FC236}">
                <a16:creationId xmlns:a16="http://schemas.microsoft.com/office/drawing/2014/main" id="{186ACF1F-6519-4C4F-BEEB-C98285A419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529" r="34827"/>
          <a:stretch/>
        </p:blipFill>
        <p:spPr>
          <a:xfrm>
            <a:off x="87517" y="2231886"/>
            <a:ext cx="3220948" cy="4144223"/>
          </a:xfrm>
          <a:prstGeom prst="rect">
            <a:avLst/>
          </a:prstGeom>
        </p:spPr>
      </p:pic>
      <p:pic>
        <p:nvPicPr>
          <p:cNvPr id="31" name="Picture 13" descr="A yellow metal tower in a room&#10;&#10;Description automatically generated">
            <a:extLst>
              <a:ext uri="{FF2B5EF4-FFF2-40B4-BE49-F238E27FC236}">
                <a16:creationId xmlns:a16="http://schemas.microsoft.com/office/drawing/2014/main" id="{0683DB9F-15DF-8949-86BE-BAF86797C8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0087" y="2022095"/>
            <a:ext cx="2427490" cy="4315537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C15F33F4-D1F1-4249-941C-99BA8F920983}"/>
              </a:ext>
            </a:extLst>
          </p:cNvPr>
          <p:cNvSpPr txBox="1"/>
          <p:nvPr/>
        </p:nvSpPr>
        <p:spPr>
          <a:xfrm>
            <a:off x="6029749" y="26637"/>
            <a:ext cx="3114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/>
              <a:t>Supported</a:t>
            </a:r>
            <a:r>
              <a:rPr lang="fr-FR" sz="1200" dirty="0"/>
              <a:t> by </a:t>
            </a:r>
            <a:r>
              <a:rPr lang="fr-FR" sz="1200" dirty="0" err="1"/>
              <a:t>Physics</a:t>
            </a:r>
            <a:r>
              <a:rPr lang="fr-FR" sz="1200" dirty="0"/>
              <a:t> Beyond </a:t>
            </a:r>
            <a:r>
              <a:rPr lang="fr-FR" sz="1200" dirty="0" err="1"/>
              <a:t>Colliders</a:t>
            </a:r>
            <a:r>
              <a:rPr lang="fr-FR" sz="1200" dirty="0"/>
              <a:t> at CERN</a:t>
            </a:r>
          </a:p>
        </p:txBody>
      </p:sp>
    </p:spTree>
    <p:extLst>
      <p:ext uri="{BB962C8B-B14F-4D97-AF65-F5344CB8AC3E}">
        <p14:creationId xmlns:p14="http://schemas.microsoft.com/office/powerpoint/2010/main" val="818138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F0FC46-2A49-9D40-B1AA-C3847ECFC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Pillar</a:t>
            </a:r>
            <a:r>
              <a:rPr lang="fr-FR" dirty="0"/>
              <a:t> support simulations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A16F0C-1039-9A44-B537-BA33B55F8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FBC3C1A-A301-CC41-BB2C-71B6E6941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E9370EE-691C-7142-9A44-178FF2A54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14</a:t>
            </a:fld>
            <a:endParaRPr lang="fr-FR"/>
          </a:p>
        </p:txBody>
      </p:sp>
      <p:grpSp>
        <p:nvGrpSpPr>
          <p:cNvPr id="7" name="Group 17">
            <a:extLst>
              <a:ext uri="{FF2B5EF4-FFF2-40B4-BE49-F238E27FC236}">
                <a16:creationId xmlns:a16="http://schemas.microsoft.com/office/drawing/2014/main" id="{4AD79050-EEAC-CB4A-B068-4ABBC91FFBE6}"/>
              </a:ext>
            </a:extLst>
          </p:cNvPr>
          <p:cNvGrpSpPr/>
          <p:nvPr/>
        </p:nvGrpSpPr>
        <p:grpSpPr>
          <a:xfrm>
            <a:off x="5677592" y="1067468"/>
            <a:ext cx="3365997" cy="2998473"/>
            <a:chOff x="2003811" y="809399"/>
            <a:chExt cx="6943158" cy="5705103"/>
          </a:xfrm>
        </p:grpSpPr>
        <p:grpSp>
          <p:nvGrpSpPr>
            <p:cNvPr id="8" name="Group 18">
              <a:extLst>
                <a:ext uri="{FF2B5EF4-FFF2-40B4-BE49-F238E27FC236}">
                  <a16:creationId xmlns:a16="http://schemas.microsoft.com/office/drawing/2014/main" id="{A00644B1-2F70-FB42-8632-FDF53BD6597E}"/>
                </a:ext>
              </a:extLst>
            </p:cNvPr>
            <p:cNvGrpSpPr/>
            <p:nvPr/>
          </p:nvGrpSpPr>
          <p:grpSpPr>
            <a:xfrm>
              <a:off x="2003811" y="1065809"/>
              <a:ext cx="6943158" cy="5448693"/>
              <a:chOff x="2083324" y="820132"/>
              <a:chExt cx="6943158" cy="5448693"/>
            </a:xfrm>
          </p:grpSpPr>
          <p:pic>
            <p:nvPicPr>
              <p:cNvPr id="15" name="Picture 25">
                <a:extLst>
                  <a:ext uri="{FF2B5EF4-FFF2-40B4-BE49-F238E27FC236}">
                    <a16:creationId xmlns:a16="http://schemas.microsoft.com/office/drawing/2014/main" id="{C4071677-CC5F-E145-8DBF-8C60AF6A63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174808" y="902070"/>
                <a:ext cx="6851674" cy="5366755"/>
              </a:xfrm>
              <a:prstGeom prst="rect">
                <a:avLst/>
              </a:prstGeom>
            </p:spPr>
          </p:pic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2E7A23F9-8BDE-9345-A310-3D7E1B8FAEC9}"/>
                  </a:ext>
                </a:extLst>
              </p:cNvPr>
              <p:cNvSpPr/>
              <p:nvPr/>
            </p:nvSpPr>
            <p:spPr>
              <a:xfrm>
                <a:off x="2083324" y="820132"/>
                <a:ext cx="575035" cy="603315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100"/>
              </a:p>
            </p:txBody>
          </p:sp>
        </p:grpSp>
        <p:cxnSp>
          <p:nvCxnSpPr>
            <p:cNvPr id="9" name="Straight Connector 19">
              <a:extLst>
                <a:ext uri="{FF2B5EF4-FFF2-40B4-BE49-F238E27FC236}">
                  <a16:creationId xmlns:a16="http://schemas.microsoft.com/office/drawing/2014/main" id="{09526E10-5150-2C4C-BB26-92DA20018782}"/>
                </a:ext>
              </a:extLst>
            </p:cNvPr>
            <p:cNvCxnSpPr/>
            <p:nvPr/>
          </p:nvCxnSpPr>
          <p:spPr>
            <a:xfrm flipV="1">
              <a:off x="4508390" y="1342957"/>
              <a:ext cx="0" cy="4484536"/>
            </a:xfrm>
            <a:prstGeom prst="line">
              <a:avLst/>
            </a:prstGeom>
            <a:ln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20">
              <a:extLst>
                <a:ext uri="{FF2B5EF4-FFF2-40B4-BE49-F238E27FC236}">
                  <a16:creationId xmlns:a16="http://schemas.microsoft.com/office/drawing/2014/main" id="{FC2B2EF8-9CD4-7A4E-82CB-C99A6CC8A938}"/>
                </a:ext>
              </a:extLst>
            </p:cNvPr>
            <p:cNvCxnSpPr/>
            <p:nvPr/>
          </p:nvCxnSpPr>
          <p:spPr>
            <a:xfrm flipV="1">
              <a:off x="5424115" y="1342957"/>
              <a:ext cx="0" cy="4484536"/>
            </a:xfrm>
            <a:prstGeom prst="line">
              <a:avLst/>
            </a:prstGeom>
            <a:ln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21">
              <a:extLst>
                <a:ext uri="{FF2B5EF4-FFF2-40B4-BE49-F238E27FC236}">
                  <a16:creationId xmlns:a16="http://schemas.microsoft.com/office/drawing/2014/main" id="{1DAE507B-3C4B-1649-ACE9-9DD99FCBDD1D}"/>
                </a:ext>
              </a:extLst>
            </p:cNvPr>
            <p:cNvCxnSpPr/>
            <p:nvPr/>
          </p:nvCxnSpPr>
          <p:spPr>
            <a:xfrm flipV="1">
              <a:off x="5449295" y="1342957"/>
              <a:ext cx="0" cy="4484536"/>
            </a:xfrm>
            <a:prstGeom prst="line">
              <a:avLst/>
            </a:prstGeom>
            <a:ln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22">
              <a:extLst>
                <a:ext uri="{FF2B5EF4-FFF2-40B4-BE49-F238E27FC236}">
                  <a16:creationId xmlns:a16="http://schemas.microsoft.com/office/drawing/2014/main" id="{36B1F792-DE56-F94C-A22B-7BA170C398AA}"/>
                </a:ext>
              </a:extLst>
            </p:cNvPr>
            <p:cNvCxnSpPr/>
            <p:nvPr/>
          </p:nvCxnSpPr>
          <p:spPr>
            <a:xfrm flipV="1">
              <a:off x="5591093" y="1342957"/>
              <a:ext cx="0" cy="4484536"/>
            </a:xfrm>
            <a:prstGeom prst="line">
              <a:avLst/>
            </a:prstGeom>
            <a:ln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23">
              <a:extLst>
                <a:ext uri="{FF2B5EF4-FFF2-40B4-BE49-F238E27FC236}">
                  <a16:creationId xmlns:a16="http://schemas.microsoft.com/office/drawing/2014/main" id="{8B154E20-8B30-384B-B78B-CA16352FE82D}"/>
                </a:ext>
              </a:extLst>
            </p:cNvPr>
            <p:cNvCxnSpPr/>
            <p:nvPr/>
          </p:nvCxnSpPr>
          <p:spPr>
            <a:xfrm flipV="1">
              <a:off x="5917096" y="1342957"/>
              <a:ext cx="0" cy="4484536"/>
            </a:xfrm>
            <a:prstGeom prst="line">
              <a:avLst/>
            </a:prstGeom>
            <a:ln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B70E1CE-DEF3-8048-870F-A8799ECC59EF}"/>
                </a:ext>
              </a:extLst>
            </p:cNvPr>
            <p:cNvSpPr txBox="1"/>
            <p:nvPr/>
          </p:nvSpPr>
          <p:spPr>
            <a:xfrm>
              <a:off x="3481690" y="809399"/>
              <a:ext cx="4835824" cy="4409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0066FF"/>
                  </a:solidFill>
                </a:rPr>
                <a:t>Mismatch to SPS vibration spectrum</a:t>
              </a:r>
              <a:endParaRPr lang="en-GB" sz="1100" dirty="0">
                <a:solidFill>
                  <a:srgbClr val="0066FF"/>
                </a:solidFill>
              </a:endParaRPr>
            </a:p>
          </p:txBody>
        </p:sp>
      </p:grpSp>
      <p:grpSp>
        <p:nvGrpSpPr>
          <p:cNvPr id="17" name="Group 27">
            <a:extLst>
              <a:ext uri="{FF2B5EF4-FFF2-40B4-BE49-F238E27FC236}">
                <a16:creationId xmlns:a16="http://schemas.microsoft.com/office/drawing/2014/main" id="{27127BAA-D2CA-4741-A852-E5A0BCCEF00F}"/>
              </a:ext>
            </a:extLst>
          </p:cNvPr>
          <p:cNvGrpSpPr/>
          <p:nvPr/>
        </p:nvGrpSpPr>
        <p:grpSpPr>
          <a:xfrm>
            <a:off x="302353" y="1160414"/>
            <a:ext cx="5530682" cy="3097757"/>
            <a:chOff x="259030" y="1101732"/>
            <a:chExt cx="7124159" cy="3258096"/>
          </a:xfrm>
        </p:grpSpPr>
        <p:pic>
          <p:nvPicPr>
            <p:cNvPr id="18" name="Picture 28">
              <a:extLst>
                <a:ext uri="{FF2B5EF4-FFF2-40B4-BE49-F238E27FC236}">
                  <a16:creationId xmlns:a16="http://schemas.microsoft.com/office/drawing/2014/main" id="{C1CE0ADA-8A32-7B4B-A4F8-38C49F191B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3857"/>
            <a:stretch/>
          </p:blipFill>
          <p:spPr>
            <a:xfrm>
              <a:off x="1347503" y="1648890"/>
              <a:ext cx="1046541" cy="2599185"/>
            </a:xfrm>
            <a:prstGeom prst="rect">
              <a:avLst/>
            </a:prstGeom>
          </p:spPr>
        </p:pic>
        <p:pic>
          <p:nvPicPr>
            <p:cNvPr id="19" name="Picture 29">
              <a:extLst>
                <a:ext uri="{FF2B5EF4-FFF2-40B4-BE49-F238E27FC236}">
                  <a16:creationId xmlns:a16="http://schemas.microsoft.com/office/drawing/2014/main" id="{8FF50DF6-B918-534B-B075-4F4139AC07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85446" y="1599948"/>
              <a:ext cx="1071679" cy="2599185"/>
            </a:xfrm>
            <a:prstGeom prst="rect">
              <a:avLst/>
            </a:prstGeom>
          </p:spPr>
        </p:pic>
        <p:pic>
          <p:nvPicPr>
            <p:cNvPr id="20" name="Picture 30">
              <a:extLst>
                <a:ext uri="{FF2B5EF4-FFF2-40B4-BE49-F238E27FC236}">
                  <a16:creationId xmlns:a16="http://schemas.microsoft.com/office/drawing/2014/main" id="{CEC3C408-A85C-0641-944C-25C398703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43809" y="1605113"/>
              <a:ext cx="1240082" cy="2588856"/>
            </a:xfrm>
            <a:prstGeom prst="rect">
              <a:avLst/>
            </a:prstGeom>
          </p:spPr>
        </p:pic>
        <p:pic>
          <p:nvPicPr>
            <p:cNvPr id="21" name="Picture 31">
              <a:extLst>
                <a:ext uri="{FF2B5EF4-FFF2-40B4-BE49-F238E27FC236}">
                  <a16:creationId xmlns:a16="http://schemas.microsoft.com/office/drawing/2014/main" id="{3D28A7E9-DFF5-EC41-9DA5-344DE9280D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54707" y="1588613"/>
              <a:ext cx="1180592" cy="2587465"/>
            </a:xfrm>
            <a:prstGeom prst="rect">
              <a:avLst/>
            </a:prstGeom>
          </p:spPr>
        </p:pic>
        <p:pic>
          <p:nvPicPr>
            <p:cNvPr id="22" name="Picture 32">
              <a:extLst>
                <a:ext uri="{FF2B5EF4-FFF2-40B4-BE49-F238E27FC236}">
                  <a16:creationId xmlns:a16="http://schemas.microsoft.com/office/drawing/2014/main" id="{E5F0ACCB-1881-CE49-9952-8898DB2B5E1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21834" y="1605113"/>
              <a:ext cx="1128975" cy="2588856"/>
            </a:xfrm>
            <a:prstGeom prst="rect">
              <a:avLst/>
            </a:prstGeom>
          </p:spPr>
        </p:pic>
        <p:grpSp>
          <p:nvGrpSpPr>
            <p:cNvPr id="23" name="Group 33">
              <a:extLst>
                <a:ext uri="{FF2B5EF4-FFF2-40B4-BE49-F238E27FC236}">
                  <a16:creationId xmlns:a16="http://schemas.microsoft.com/office/drawing/2014/main" id="{26D471BD-9333-8142-AF95-64CCBE0EE2F7}"/>
                </a:ext>
              </a:extLst>
            </p:cNvPr>
            <p:cNvGrpSpPr/>
            <p:nvPr/>
          </p:nvGrpSpPr>
          <p:grpSpPr>
            <a:xfrm>
              <a:off x="259030" y="1101732"/>
              <a:ext cx="7124159" cy="3258096"/>
              <a:chOff x="259030" y="1101732"/>
              <a:chExt cx="7124159" cy="3258096"/>
            </a:xfrm>
          </p:grpSpPr>
          <p:pic>
            <p:nvPicPr>
              <p:cNvPr id="24" name="table">
                <a:extLst>
                  <a:ext uri="{FF2B5EF4-FFF2-40B4-BE49-F238E27FC236}">
                    <a16:creationId xmlns:a16="http://schemas.microsoft.com/office/drawing/2014/main" id="{6373E348-2D79-4148-A6BB-C2D3F46AF5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259030" y="1101732"/>
                <a:ext cx="7124159" cy="3258096"/>
              </a:xfrm>
              <a:prstGeom prst="rect">
                <a:avLst/>
              </a:prstGeom>
            </p:spPr>
          </p:pic>
          <p:cxnSp>
            <p:nvCxnSpPr>
              <p:cNvPr id="25" name="Straight Connector 35">
                <a:extLst>
                  <a:ext uri="{FF2B5EF4-FFF2-40B4-BE49-F238E27FC236}">
                    <a16:creationId xmlns:a16="http://schemas.microsoft.com/office/drawing/2014/main" id="{2234E698-100B-9747-828D-52CDC6C021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69343" y="1101732"/>
                <a:ext cx="0" cy="3258096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TextBox 36">
            <a:extLst>
              <a:ext uri="{FF2B5EF4-FFF2-40B4-BE49-F238E27FC236}">
                <a16:creationId xmlns:a16="http://schemas.microsoft.com/office/drawing/2014/main" id="{B8F74F0E-4152-784F-9603-8E8A0A9760CD}"/>
              </a:ext>
            </a:extLst>
          </p:cNvPr>
          <p:cNvSpPr txBox="1"/>
          <p:nvPr/>
        </p:nvSpPr>
        <p:spPr bwMode="auto">
          <a:xfrm>
            <a:off x="302353" y="4721091"/>
            <a:ext cx="697257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Analysis of resonant modes without attachment to ceiling.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All the contacts are bonded. No additional mass on the structure was considered</a:t>
            </a:r>
            <a:endParaRPr lang="en-US" sz="16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The modes are mismatched to the existing vibrational modes found in SPS</a:t>
            </a:r>
          </a:p>
        </p:txBody>
      </p:sp>
      <p:sp>
        <p:nvSpPr>
          <p:cNvPr id="27" name="Oval 37">
            <a:extLst>
              <a:ext uri="{FF2B5EF4-FFF2-40B4-BE49-F238E27FC236}">
                <a16:creationId xmlns:a16="http://schemas.microsoft.com/office/drawing/2014/main" id="{F14E8572-5809-0B48-BC21-C5DD8E82109A}"/>
              </a:ext>
            </a:extLst>
          </p:cNvPr>
          <p:cNvSpPr/>
          <p:nvPr/>
        </p:nvSpPr>
        <p:spPr>
          <a:xfrm>
            <a:off x="1132977" y="3916302"/>
            <a:ext cx="216024" cy="216024"/>
          </a:xfrm>
          <a:prstGeom prst="ellipse">
            <a:avLst/>
          </a:prstGeom>
          <a:noFill/>
          <a:ln>
            <a:solidFill>
              <a:srgbClr val="6767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38">
            <a:extLst>
              <a:ext uri="{FF2B5EF4-FFF2-40B4-BE49-F238E27FC236}">
                <a16:creationId xmlns:a16="http://schemas.microsoft.com/office/drawing/2014/main" id="{4F9A015D-49A6-C140-B978-2FF85D502FD1}"/>
              </a:ext>
            </a:extLst>
          </p:cNvPr>
          <p:cNvSpPr/>
          <p:nvPr/>
        </p:nvSpPr>
        <p:spPr>
          <a:xfrm>
            <a:off x="1315242" y="3957929"/>
            <a:ext cx="216024" cy="216024"/>
          </a:xfrm>
          <a:prstGeom prst="ellipse">
            <a:avLst/>
          </a:prstGeom>
          <a:noFill/>
          <a:ln>
            <a:solidFill>
              <a:srgbClr val="6767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39">
            <a:extLst>
              <a:ext uri="{FF2B5EF4-FFF2-40B4-BE49-F238E27FC236}">
                <a16:creationId xmlns:a16="http://schemas.microsoft.com/office/drawing/2014/main" id="{6FC10305-FAA1-724A-9C51-3B2D434C9ECD}"/>
              </a:ext>
            </a:extLst>
          </p:cNvPr>
          <p:cNvSpPr/>
          <p:nvPr/>
        </p:nvSpPr>
        <p:spPr>
          <a:xfrm>
            <a:off x="1556465" y="3668098"/>
            <a:ext cx="216024" cy="216024"/>
          </a:xfrm>
          <a:prstGeom prst="ellipse">
            <a:avLst/>
          </a:prstGeom>
          <a:noFill/>
          <a:ln>
            <a:solidFill>
              <a:srgbClr val="6767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40">
            <a:extLst>
              <a:ext uri="{FF2B5EF4-FFF2-40B4-BE49-F238E27FC236}">
                <a16:creationId xmlns:a16="http://schemas.microsoft.com/office/drawing/2014/main" id="{8D8C4771-82ED-4743-8B98-AA4DFA4A3344}"/>
              </a:ext>
            </a:extLst>
          </p:cNvPr>
          <p:cNvSpPr/>
          <p:nvPr/>
        </p:nvSpPr>
        <p:spPr>
          <a:xfrm>
            <a:off x="1788151" y="3704865"/>
            <a:ext cx="216024" cy="216024"/>
          </a:xfrm>
          <a:prstGeom prst="ellipse">
            <a:avLst/>
          </a:prstGeom>
          <a:noFill/>
          <a:ln>
            <a:solidFill>
              <a:srgbClr val="6767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41">
            <a:extLst>
              <a:ext uri="{FF2B5EF4-FFF2-40B4-BE49-F238E27FC236}">
                <a16:creationId xmlns:a16="http://schemas.microsoft.com/office/drawing/2014/main" id="{0BD58369-07F2-764F-A423-0C2A239C314D}"/>
              </a:ext>
            </a:extLst>
          </p:cNvPr>
          <p:cNvSpPr txBox="1"/>
          <p:nvPr/>
        </p:nvSpPr>
        <p:spPr>
          <a:xfrm>
            <a:off x="2092265" y="4318986"/>
            <a:ext cx="15841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6767FF"/>
                </a:solidFill>
              </a:rPr>
              <a:t>Fixed supports</a:t>
            </a:r>
            <a:endParaRPr lang="en-GB" dirty="0">
              <a:solidFill>
                <a:srgbClr val="6767FF"/>
              </a:solidFill>
            </a:endParaRPr>
          </a:p>
        </p:txBody>
      </p:sp>
      <p:cxnSp>
        <p:nvCxnSpPr>
          <p:cNvPr id="32" name="Straight Arrow Connector 42">
            <a:extLst>
              <a:ext uri="{FF2B5EF4-FFF2-40B4-BE49-F238E27FC236}">
                <a16:creationId xmlns:a16="http://schemas.microsoft.com/office/drawing/2014/main" id="{FBD62660-F9FB-134B-ABF5-118DDCA3D8CD}"/>
              </a:ext>
            </a:extLst>
          </p:cNvPr>
          <p:cNvCxnSpPr>
            <a:cxnSpLocks/>
          </p:cNvCxnSpPr>
          <p:nvPr/>
        </p:nvCxnSpPr>
        <p:spPr>
          <a:xfrm flipH="1" flipV="1">
            <a:off x="1318915" y="4157328"/>
            <a:ext cx="692314" cy="271125"/>
          </a:xfrm>
          <a:prstGeom prst="straightConnector1">
            <a:avLst/>
          </a:prstGeom>
          <a:ln>
            <a:solidFill>
              <a:srgbClr val="6767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43">
            <a:extLst>
              <a:ext uri="{FF2B5EF4-FFF2-40B4-BE49-F238E27FC236}">
                <a16:creationId xmlns:a16="http://schemas.microsoft.com/office/drawing/2014/main" id="{054A59E4-BEB3-144C-80BF-732AB3849D48}"/>
              </a:ext>
            </a:extLst>
          </p:cNvPr>
          <p:cNvCxnSpPr>
            <a:cxnSpLocks/>
          </p:cNvCxnSpPr>
          <p:nvPr/>
        </p:nvCxnSpPr>
        <p:spPr>
          <a:xfrm flipH="1" flipV="1">
            <a:off x="1892138" y="3949917"/>
            <a:ext cx="150497" cy="489268"/>
          </a:xfrm>
          <a:prstGeom prst="straightConnector1">
            <a:avLst/>
          </a:prstGeom>
          <a:ln>
            <a:solidFill>
              <a:srgbClr val="6767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>
            <a:extLst>
              <a:ext uri="{FF2B5EF4-FFF2-40B4-BE49-F238E27FC236}">
                <a16:creationId xmlns:a16="http://schemas.microsoft.com/office/drawing/2014/main" id="{8FDAD34D-2988-544C-9724-A480F1E628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79253" y="3884123"/>
            <a:ext cx="1922236" cy="2608749"/>
          </a:xfrm>
          <a:prstGeom prst="rect">
            <a:avLst/>
          </a:prstGeom>
        </p:spPr>
      </p:pic>
      <p:sp>
        <p:nvSpPr>
          <p:cNvPr id="36" name="ZoneTexte 35">
            <a:extLst>
              <a:ext uri="{FF2B5EF4-FFF2-40B4-BE49-F238E27FC236}">
                <a16:creationId xmlns:a16="http://schemas.microsoft.com/office/drawing/2014/main" id="{8724E310-6B31-E942-88FB-D6D18A7742C4}"/>
              </a:ext>
            </a:extLst>
          </p:cNvPr>
          <p:cNvSpPr txBox="1"/>
          <p:nvPr/>
        </p:nvSpPr>
        <p:spPr>
          <a:xfrm>
            <a:off x="6029749" y="26637"/>
            <a:ext cx="3114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/>
              <a:t>Supported</a:t>
            </a:r>
            <a:r>
              <a:rPr lang="fr-FR" sz="1200" dirty="0"/>
              <a:t> by </a:t>
            </a:r>
            <a:r>
              <a:rPr lang="fr-FR" sz="1200" dirty="0" err="1"/>
              <a:t>Physics</a:t>
            </a:r>
            <a:r>
              <a:rPr lang="fr-FR" sz="1200" dirty="0"/>
              <a:t> Beyond </a:t>
            </a:r>
            <a:r>
              <a:rPr lang="fr-FR" sz="1200" dirty="0" err="1"/>
              <a:t>Colliders</a:t>
            </a:r>
            <a:r>
              <a:rPr lang="fr-FR" sz="1200" dirty="0"/>
              <a:t> at CERN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69153C4-65A1-6B41-9CCC-42FD051B52D8}"/>
              </a:ext>
            </a:extLst>
          </p:cNvPr>
          <p:cNvSpPr txBox="1"/>
          <p:nvPr/>
        </p:nvSpPr>
        <p:spPr>
          <a:xfrm>
            <a:off x="3524735" y="6111005"/>
            <a:ext cx="3702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First </a:t>
            </a:r>
            <a:r>
              <a:rPr lang="fr-FR" dirty="0" err="1"/>
              <a:t>element</a:t>
            </a:r>
            <a:r>
              <a:rPr lang="fr-FR" dirty="0"/>
              <a:t> </a:t>
            </a:r>
            <a:r>
              <a:rPr lang="fr-FR" dirty="0" err="1"/>
              <a:t>installed</a:t>
            </a:r>
            <a:r>
              <a:rPr lang="fr-FR" dirty="0"/>
              <a:t> in SPS (Jan’25)</a:t>
            </a:r>
          </a:p>
        </p:txBody>
      </p:sp>
    </p:spTree>
    <p:extLst>
      <p:ext uri="{BB962C8B-B14F-4D97-AF65-F5344CB8AC3E}">
        <p14:creationId xmlns:p14="http://schemas.microsoft.com/office/powerpoint/2010/main" val="3177133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A5FBDB-3C3D-5548-8361-C070468DE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Fabry-</a:t>
            </a:r>
            <a:r>
              <a:rPr lang="fr-FR" dirty="0" err="1"/>
              <a:t>Perot</a:t>
            </a:r>
            <a:r>
              <a:rPr lang="fr-FR" dirty="0"/>
              <a:t> </a:t>
            </a:r>
            <a:r>
              <a:rPr lang="fr-FR" dirty="0" err="1"/>
              <a:t>preparation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F2F25-3F80-CE44-9810-F5DACB218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FD902D-DF63-1941-B338-E810BFD8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AE933BC-A4E6-9A43-9169-7A7051636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15</a:t>
            </a:fld>
            <a:endParaRPr lang="fr-FR"/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02A7B877-5E77-874C-97A0-6D479B4CB512}"/>
              </a:ext>
            </a:extLst>
          </p:cNvPr>
          <p:cNvSpPr txBox="1"/>
          <p:nvPr/>
        </p:nvSpPr>
        <p:spPr bwMode="auto">
          <a:xfrm>
            <a:off x="247791" y="1121216"/>
            <a:ext cx="882627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Calibri"/>
              <a:buChar char="-"/>
            </a:pPr>
            <a:r>
              <a:rPr lang="en-US" dirty="0"/>
              <a:t>Pre-design was done by </a:t>
            </a:r>
            <a:r>
              <a:rPr lang="en-US" dirty="0" err="1"/>
              <a:t>IJCLab</a:t>
            </a:r>
          </a:p>
          <a:p>
            <a:pPr marL="285750" indent="-285750">
              <a:buFont typeface="Calibri"/>
              <a:buChar char="-"/>
            </a:pPr>
            <a:r>
              <a:rPr lang="en-US" dirty="0"/>
              <a:t>CERN is preparing the engineering design, possibly ready for procurement in 2026</a:t>
            </a:r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DDFF70AE-9E1F-2F45-8FC1-D5AEBBEB49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7090" y="2490758"/>
            <a:ext cx="4076980" cy="2540726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584CCC76-3DD5-6C4F-9E70-C5C21F363E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3479" y="2321545"/>
            <a:ext cx="3888432" cy="1996905"/>
          </a:xfrm>
          <a:prstGeom prst="rect">
            <a:avLst/>
          </a:prstGeom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F0D714CB-3256-5144-88C1-F039C270FB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7403" y="3947876"/>
            <a:ext cx="2773012" cy="1816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2" name="Straight Connector 12">
            <a:extLst>
              <a:ext uri="{FF2B5EF4-FFF2-40B4-BE49-F238E27FC236}">
                <a16:creationId xmlns:a16="http://schemas.microsoft.com/office/drawing/2014/main" id="{2BE266AB-7E17-CD4D-962E-D9B0143F3977}"/>
              </a:ext>
            </a:extLst>
          </p:cNvPr>
          <p:cNvCxnSpPr/>
          <p:nvPr/>
        </p:nvCxnSpPr>
        <p:spPr>
          <a:xfrm>
            <a:off x="1201127" y="3142215"/>
            <a:ext cx="3899288" cy="80566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3">
            <a:extLst>
              <a:ext uri="{FF2B5EF4-FFF2-40B4-BE49-F238E27FC236}">
                <a16:creationId xmlns:a16="http://schemas.microsoft.com/office/drawing/2014/main" id="{EBF9AE36-1B09-5A4D-B4DE-76B606892BE0}"/>
              </a:ext>
            </a:extLst>
          </p:cNvPr>
          <p:cNvCxnSpPr>
            <a:cxnSpLocks/>
          </p:cNvCxnSpPr>
          <p:nvPr/>
        </p:nvCxnSpPr>
        <p:spPr>
          <a:xfrm>
            <a:off x="1145266" y="3178967"/>
            <a:ext cx="1182137" cy="256939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F77029AD-94D4-254B-B7FD-14228630936F}"/>
              </a:ext>
            </a:extLst>
          </p:cNvPr>
          <p:cNvSpPr txBox="1"/>
          <p:nvPr/>
        </p:nvSpPr>
        <p:spPr>
          <a:xfrm>
            <a:off x="6029749" y="26637"/>
            <a:ext cx="3114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/>
              <a:t>Supported</a:t>
            </a:r>
            <a:r>
              <a:rPr lang="fr-FR" sz="1200" dirty="0"/>
              <a:t> by </a:t>
            </a:r>
            <a:r>
              <a:rPr lang="fr-FR" sz="1200" dirty="0" err="1"/>
              <a:t>Physics</a:t>
            </a:r>
            <a:r>
              <a:rPr lang="fr-FR" sz="1200" dirty="0"/>
              <a:t> Beyond </a:t>
            </a:r>
            <a:r>
              <a:rPr lang="fr-FR" sz="1200" dirty="0" err="1"/>
              <a:t>Colliders</a:t>
            </a:r>
            <a:r>
              <a:rPr lang="fr-FR" sz="1200" dirty="0"/>
              <a:t> at CERN</a:t>
            </a:r>
          </a:p>
        </p:txBody>
      </p:sp>
    </p:spTree>
    <p:extLst>
      <p:ext uri="{BB962C8B-B14F-4D97-AF65-F5344CB8AC3E}">
        <p14:creationId xmlns:p14="http://schemas.microsoft.com/office/powerpoint/2010/main" val="3672223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CC6ED1-503D-2948-AAAA-C530EBA4B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600" dirty="0"/>
              <a:t>Optical </a:t>
            </a:r>
            <a:r>
              <a:rPr lang="fr-FR" sz="3600" dirty="0" err="1"/>
              <a:t>Cavity</a:t>
            </a:r>
            <a:r>
              <a:rPr lang="fr-FR" sz="3600" dirty="0"/>
              <a:t> for Gamma </a:t>
            </a:r>
            <a:r>
              <a:rPr lang="fr-FR" sz="3600" dirty="0" err="1"/>
              <a:t>Factory</a:t>
            </a:r>
            <a:r>
              <a:rPr lang="fr-FR" sz="3600" dirty="0"/>
              <a:t> </a:t>
            </a:r>
            <a:r>
              <a:rPr lang="fr-FR" sz="3600" dirty="0" err="1"/>
              <a:t>PoP</a:t>
            </a:r>
            <a:r>
              <a:rPr lang="fr-FR" sz="3600" dirty="0"/>
              <a:t>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9EA3C7C-E38D-DA44-97E5-D272C843E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E8708EE-10D5-7842-9010-2123BA51D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3BD0237-394C-9943-97CE-C5FB3B6B4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16</a:t>
            </a:fld>
            <a:endParaRPr lang="fr-FR"/>
          </a:p>
        </p:txBody>
      </p:sp>
      <p:sp>
        <p:nvSpPr>
          <p:cNvPr id="8" name="文本框 4">
            <a:extLst>
              <a:ext uri="{FF2B5EF4-FFF2-40B4-BE49-F238E27FC236}">
                <a16:creationId xmlns:a16="http://schemas.microsoft.com/office/drawing/2014/main" id="{41E520A8-CFC9-7748-AAB1-D275704A41C4}"/>
              </a:ext>
            </a:extLst>
          </p:cNvPr>
          <p:cNvSpPr txBox="1"/>
          <p:nvPr/>
        </p:nvSpPr>
        <p:spPr>
          <a:xfrm>
            <a:off x="341746" y="1503622"/>
            <a:ext cx="4182701" cy="34394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500" dirty="0"/>
              <a:t>Optical system scheme: 2-mirror </a:t>
            </a:r>
            <a:r>
              <a:rPr lang="en-US" altLang="zh-CN" sz="1500" b="1" dirty="0"/>
              <a:t>optical cavity coupled to the storage ring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altLang="zh-CN" sz="1500" dirty="0"/>
              <a:t>Parameter design :</a:t>
            </a:r>
          </a:p>
          <a:p>
            <a:pPr lvl="1"/>
            <a:r>
              <a:rPr lang="en-US" altLang="zh-CN" sz="1500" dirty="0"/>
              <a:t>FSR = 40 MHz</a:t>
            </a:r>
          </a:p>
          <a:p>
            <a:pPr lvl="1"/>
            <a:r>
              <a:rPr lang="en-US" altLang="zh-CN" sz="1500" dirty="0"/>
              <a:t>Cavity Linewidth = 4 kHz</a:t>
            </a:r>
          </a:p>
          <a:p>
            <a:pPr lvl="1"/>
            <a:r>
              <a:rPr lang="en-US" altLang="zh-CN" sz="1500" b="1" dirty="0">
                <a:solidFill>
                  <a:srgbClr val="FF0000"/>
                </a:solidFill>
              </a:rPr>
              <a:t>Finesse = 10,000</a:t>
            </a:r>
          </a:p>
          <a:p>
            <a:pPr lvl="1"/>
            <a:r>
              <a:rPr lang="en-US" altLang="zh-CN" sz="1500" b="1" dirty="0">
                <a:solidFill>
                  <a:srgbClr val="FF0000"/>
                </a:solidFill>
              </a:rPr>
              <a:t>Gain = 5,000</a:t>
            </a:r>
          </a:p>
          <a:p>
            <a:pPr lvl="1"/>
            <a:r>
              <a:rPr lang="en-US" altLang="zh-CN" sz="1500" dirty="0"/>
              <a:t>Amplified power = 50 W</a:t>
            </a:r>
          </a:p>
          <a:p>
            <a:pPr lvl="1"/>
            <a:r>
              <a:rPr lang="en-US" altLang="zh-CN" sz="1500" dirty="0"/>
              <a:t>Coupling efficiency = 70%</a:t>
            </a:r>
          </a:p>
          <a:p>
            <a:pPr lvl="1"/>
            <a:r>
              <a:rPr lang="en-US" altLang="zh-CN" sz="1500" b="1" dirty="0">
                <a:solidFill>
                  <a:srgbClr val="FF0000"/>
                </a:solidFill>
              </a:rPr>
              <a:t>Circulating power = 180 kW</a:t>
            </a:r>
          </a:p>
          <a:p>
            <a:pPr lvl="1"/>
            <a:endParaRPr lang="en-US" altLang="zh-CN" sz="1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500" dirty="0"/>
              <a:t>Fully remote operation is needed</a:t>
            </a:r>
            <a:endParaRPr lang="en-US" altLang="zh-CN" sz="1500" b="1" dirty="0"/>
          </a:p>
          <a:p>
            <a:pPr lvl="1"/>
            <a:endParaRPr lang="en-US" altLang="zh-CN" sz="1500" b="1" dirty="0">
              <a:solidFill>
                <a:srgbClr val="FF0000"/>
              </a:solidFill>
            </a:endParaRPr>
          </a:p>
        </p:txBody>
      </p:sp>
      <p:pic>
        <p:nvPicPr>
          <p:cNvPr id="9" name="图片 6">
            <a:extLst>
              <a:ext uri="{FF2B5EF4-FFF2-40B4-BE49-F238E27FC236}">
                <a16:creationId xmlns:a16="http://schemas.microsoft.com/office/drawing/2014/main" id="{FF725FF9-003E-7C43-BA00-A88C93A32B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0844" y="2898439"/>
            <a:ext cx="4712040" cy="182166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05B362F-4A7A-4F49-A200-00747DE71536}"/>
              </a:ext>
            </a:extLst>
          </p:cNvPr>
          <p:cNvSpPr/>
          <p:nvPr/>
        </p:nvSpPr>
        <p:spPr>
          <a:xfrm rot="16200000">
            <a:off x="-3085892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M. W. Krasny et al. SPSC-I-253; A. Martens, et al. PRAB 25.10 (2022): 101601.</a:t>
            </a:r>
          </a:p>
        </p:txBody>
      </p:sp>
    </p:spTree>
    <p:extLst>
      <p:ext uri="{BB962C8B-B14F-4D97-AF65-F5344CB8AC3E}">
        <p14:creationId xmlns:p14="http://schemas.microsoft.com/office/powerpoint/2010/main" val="1491912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FB34D7-9863-4046-9DC4-8610B9FE5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Fabry-</a:t>
            </a:r>
            <a:r>
              <a:rPr lang="fr-FR" dirty="0" err="1"/>
              <a:t>Perot</a:t>
            </a:r>
            <a:r>
              <a:rPr lang="fr-FR" dirty="0"/>
              <a:t> </a:t>
            </a:r>
            <a:r>
              <a:rPr lang="fr-FR" dirty="0" err="1"/>
              <a:t>interferometric</a:t>
            </a:r>
            <a:r>
              <a:rPr lang="fr-FR" dirty="0"/>
              <a:t> </a:t>
            </a:r>
            <a:r>
              <a:rPr lang="fr-FR" dirty="0" err="1"/>
              <a:t>filter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348507B-7B79-4440-BC52-83C08D9D2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EDD12BE-506D-BA4E-B1B7-6949FBF98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DF9E64-38EC-6A49-80CF-F4B5112A9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17</a:t>
            </a:fld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001394F-3B05-9B4C-AE51-7874B127E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0359" y="1147075"/>
            <a:ext cx="4303643" cy="231378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9512793-CB5F-E842-BCE1-0BBC7B3B0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0358" y="3774646"/>
            <a:ext cx="4212917" cy="2265009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42ECB4EB-BC32-6C49-9BC0-F5E375987055}"/>
              </a:ext>
            </a:extLst>
          </p:cNvPr>
          <p:cNvSpPr txBox="1"/>
          <p:nvPr/>
        </p:nvSpPr>
        <p:spPr>
          <a:xfrm>
            <a:off x="434407" y="1541607"/>
            <a:ext cx="431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chemeClr val="bg2">
                    <a:lumMod val="25000"/>
                  </a:schemeClr>
                </a:solidFill>
              </a:rPr>
              <a:t>Laser </a:t>
            </a:r>
            <a:r>
              <a:rPr lang="fr-FR" i="1" dirty="0" err="1">
                <a:solidFill>
                  <a:schemeClr val="bg2">
                    <a:lumMod val="25000"/>
                  </a:schemeClr>
                </a:solidFill>
              </a:rPr>
              <a:t>frequency</a:t>
            </a:r>
            <a:r>
              <a:rPr lang="fr-FR" i="1" dirty="0">
                <a:solidFill>
                  <a:schemeClr val="bg2">
                    <a:lumMod val="25000"/>
                  </a:schemeClr>
                </a:solidFill>
              </a:rPr>
              <a:t> must </a:t>
            </a:r>
            <a:r>
              <a:rPr lang="fr-FR" i="1" dirty="0" err="1">
                <a:solidFill>
                  <a:schemeClr val="bg2">
                    <a:lumMod val="25000"/>
                  </a:schemeClr>
                </a:solidFill>
              </a:rPr>
              <a:t>be</a:t>
            </a:r>
            <a:r>
              <a:rPr lang="fr-FR" i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fr-FR" i="1" dirty="0" err="1">
                <a:solidFill>
                  <a:schemeClr val="bg2">
                    <a:lumMod val="25000"/>
                  </a:schemeClr>
                </a:solidFill>
              </a:rPr>
              <a:t>precisely</a:t>
            </a:r>
            <a:r>
              <a:rPr lang="fr-FR" i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fr-FR" i="1" dirty="0" err="1">
                <a:solidFill>
                  <a:schemeClr val="bg2">
                    <a:lumMod val="25000"/>
                  </a:schemeClr>
                </a:solidFill>
              </a:rPr>
              <a:t>tuned</a:t>
            </a:r>
            <a:endParaRPr lang="fr-FR" i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fr-FR" i="1" dirty="0">
                <a:solidFill>
                  <a:schemeClr val="bg2">
                    <a:lumMod val="25000"/>
                  </a:schemeClr>
                </a:solidFill>
              </a:rPr>
              <a:t>And </a:t>
            </a:r>
            <a:r>
              <a:rPr lang="fr-FR" i="1" dirty="0" err="1">
                <a:solidFill>
                  <a:schemeClr val="bg2">
                    <a:lumMod val="25000"/>
                  </a:schemeClr>
                </a:solidFill>
              </a:rPr>
              <a:t>remain</a:t>
            </a:r>
            <a:r>
              <a:rPr lang="fr-FR" i="1" dirty="0">
                <a:solidFill>
                  <a:schemeClr val="bg2">
                    <a:lumMod val="25000"/>
                  </a:schemeClr>
                </a:solidFill>
              </a:rPr>
              <a:t> stable 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7AADC7AE-91D1-9D44-B58A-54E55353848C}"/>
                  </a:ext>
                </a:extLst>
              </p:cNvPr>
              <p:cNvSpPr txBox="1"/>
              <p:nvPr/>
            </p:nvSpPr>
            <p:spPr>
              <a:xfrm>
                <a:off x="160509" y="3184407"/>
                <a:ext cx="5654919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i="1" dirty="0">
                    <a:solidFill>
                      <a:schemeClr val="accent3">
                        <a:lumMod val="75000"/>
                      </a:schemeClr>
                    </a:solidFill>
                  </a:rPr>
                  <a:t>NB: Compare with central frequency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fr-FR" i="1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US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/>
                      </a:rPr>
                      <m:t>290</m:t>
                    </m:r>
                    <m:r>
                      <a:rPr lang="fr-FR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/>
                      </a:rPr>
                      <m:t>𝑇𝐻𝑧</m:t>
                    </m:r>
                  </m:oMath>
                </a14:m>
                <a:endParaRPr lang="en-US" i="1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7AADC7AE-91D1-9D44-B58A-54E5535384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509" y="3184407"/>
                <a:ext cx="5654919" cy="369332"/>
              </a:xfrm>
              <a:prstGeom prst="rect">
                <a:avLst/>
              </a:prstGeom>
              <a:blipFill>
                <a:blip r:embed="rId4"/>
                <a:stretch>
                  <a:fillRect t="-6667" b="-2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26B217CB-82DB-F743-8930-9F1F1C065B1C}"/>
                  </a:ext>
                </a:extLst>
              </p:cNvPr>
              <p:cNvSpPr txBox="1"/>
              <p:nvPr/>
            </p:nvSpPr>
            <p:spPr>
              <a:xfrm>
                <a:off x="362354" y="2303967"/>
                <a:ext cx="2099998" cy="6119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𝐹</m:t>
                      </m:r>
                      <m:r>
                        <a:rPr lang="en-US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  <a:ea typeface="Cambria Math"/>
                            </a:rPr>
                            <m:t>𝐹𝑆𝑅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m:rPr>
                              <m:sty m:val="p"/>
                            </m:rPr>
                            <a:rPr lang="en-US" i="1">
                              <a:latin typeface="Cambria Math"/>
                              <a:ea typeface="Cambria Math"/>
                            </a:rPr>
                            <m:t>ν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1">
                          <a:latin typeface="Cambria Math"/>
                        </a:rPr>
                        <m:t>000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26B217CB-82DB-F743-8930-9F1F1C065B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354" y="2303967"/>
                <a:ext cx="2099998" cy="611962"/>
              </a:xfrm>
              <a:prstGeom prst="rect">
                <a:avLst/>
              </a:prstGeom>
              <a:blipFill>
                <a:blip r:embed="rId5"/>
                <a:stretch>
                  <a:fillRect b="-40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3C2E338E-13A7-FA44-9FE3-95E1FCEADB20}"/>
                  </a:ext>
                </a:extLst>
              </p:cNvPr>
              <p:cNvSpPr txBox="1"/>
              <p:nvPr/>
            </p:nvSpPr>
            <p:spPr>
              <a:xfrm>
                <a:off x="2987968" y="2239455"/>
                <a:ext cx="13267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m:rPr>
                          <m:sty m:val="p"/>
                        </m:rPr>
                        <a:rPr lang="en-US" i="1" smtClean="0">
                          <a:latin typeface="Cambria Math"/>
                          <a:ea typeface="Cambria Math"/>
                        </a:rPr>
                        <m:t>ν</m:t>
                      </m:r>
                      <m:r>
                        <a:rPr lang="en-US" i="1" smtClean="0">
                          <a:latin typeface="Cambria Math"/>
                          <a:ea typeface="Cambria Math"/>
                        </a:rPr>
                        <m:t>=4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𝑘𝐻𝑧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3C2E338E-13A7-FA44-9FE3-95E1FCEADB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968" y="2239455"/>
                <a:ext cx="1326773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F5DED154-6540-1449-9D66-86BFD06F1F59}"/>
                  </a:ext>
                </a:extLst>
              </p:cNvPr>
              <p:cNvSpPr txBox="1"/>
              <p:nvPr/>
            </p:nvSpPr>
            <p:spPr>
              <a:xfrm>
                <a:off x="1617146" y="3853796"/>
                <a:ext cx="1370823" cy="659796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m:rPr>
                              <m:sty m:val="p"/>
                            </m:rP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ν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fr-FR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&lt;</m:t>
                      </m:r>
                      <m:sSup>
                        <m:sSupPr>
                          <m:ctrlPr>
                            <a:rPr lang="fr-FR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fr-FR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−11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F5DED154-6540-1449-9D66-86BFD06F1F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7146" y="3853796"/>
                <a:ext cx="1370823" cy="65979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ZoneTexte 21">
            <a:extLst>
              <a:ext uri="{FF2B5EF4-FFF2-40B4-BE49-F238E27FC236}">
                <a16:creationId xmlns:a16="http://schemas.microsoft.com/office/drawing/2014/main" id="{2A0C0E3B-5DAA-C841-9C6B-BC5BCC7879BF}"/>
              </a:ext>
            </a:extLst>
          </p:cNvPr>
          <p:cNvSpPr txBox="1"/>
          <p:nvPr/>
        </p:nvSpPr>
        <p:spPr>
          <a:xfrm>
            <a:off x="63363" y="5007701"/>
            <a:ext cx="4608028" cy="646331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rgbClr val="C00000"/>
                </a:solidFill>
              </a:rPr>
              <a:t>Metrology-level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err="1">
                <a:solidFill>
                  <a:srgbClr val="C00000"/>
                </a:solidFill>
              </a:rPr>
              <a:t>requirement</a:t>
            </a:r>
            <a:r>
              <a:rPr lang="fr-FR" dirty="0">
                <a:solidFill>
                  <a:srgbClr val="C00000"/>
                </a:solidFill>
              </a:rPr>
              <a:t> !</a:t>
            </a:r>
          </a:p>
          <a:p>
            <a:pPr algn="ctr"/>
            <a:r>
              <a:rPr lang="fr-FR" dirty="0">
                <a:solidFill>
                  <a:srgbClr val="C00000"/>
                </a:solidFill>
                <a:sym typeface="Wingdings" pitchFamily="2" charset="2"/>
              </a:rPr>
              <a:t></a:t>
            </a:r>
            <a:r>
              <a:rPr lang="fr-FR" dirty="0" err="1">
                <a:solidFill>
                  <a:srgbClr val="C00000"/>
                </a:solidFill>
                <a:sym typeface="Wingdings" pitchFamily="2" charset="2"/>
              </a:rPr>
              <a:t>careful</a:t>
            </a:r>
            <a:r>
              <a:rPr lang="fr-FR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fr-FR" dirty="0" err="1">
                <a:solidFill>
                  <a:srgbClr val="C00000"/>
                </a:solidFill>
                <a:sym typeface="Wingdings" pitchFamily="2" charset="2"/>
              </a:rPr>
              <a:t>choice</a:t>
            </a:r>
            <a:r>
              <a:rPr lang="fr-FR" dirty="0">
                <a:solidFill>
                  <a:srgbClr val="C00000"/>
                </a:solidFill>
                <a:sym typeface="Wingdings" pitchFamily="2" charset="2"/>
              </a:rPr>
              <a:t> of laser provider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6CA8B7-3172-0D44-8E6B-9B2458765D29}"/>
              </a:ext>
            </a:extLst>
          </p:cNvPr>
          <p:cNvSpPr/>
          <p:nvPr/>
        </p:nvSpPr>
        <p:spPr>
          <a:xfrm>
            <a:off x="6997151" y="1371603"/>
            <a:ext cx="129209" cy="167971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787F0D0-80A1-A544-9E88-26C365CC2586}"/>
              </a:ext>
            </a:extLst>
          </p:cNvPr>
          <p:cNvCxnSpPr>
            <a:cxnSpLocks/>
          </p:cNvCxnSpPr>
          <p:nvPr/>
        </p:nvCxnSpPr>
        <p:spPr>
          <a:xfrm flipH="1">
            <a:off x="4815034" y="3051314"/>
            <a:ext cx="2182117" cy="69847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A5425D05-7CCF-0B48-8ACD-24C1CC468939}"/>
              </a:ext>
            </a:extLst>
          </p:cNvPr>
          <p:cNvCxnSpPr>
            <a:cxnSpLocks/>
          </p:cNvCxnSpPr>
          <p:nvPr/>
        </p:nvCxnSpPr>
        <p:spPr>
          <a:xfrm>
            <a:off x="7126358" y="3051314"/>
            <a:ext cx="1926916" cy="69847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368D565C-26D8-994E-881F-140248A299BA}"/>
                  </a:ext>
                </a:extLst>
              </p:cNvPr>
              <p:cNvSpPr txBox="1"/>
              <p:nvPr/>
            </p:nvSpPr>
            <p:spPr>
              <a:xfrm>
                <a:off x="2686015" y="2558360"/>
                <a:ext cx="21096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>
                          <a:latin typeface="Cambria Math" panose="02040503050406030204" pitchFamily="18" charset="0"/>
                          <a:ea typeface="Cambria Math"/>
                        </a:rPr>
                        <m:t>𝑓𝑜𝑟</m:t>
                      </m:r>
                      <m:r>
                        <a:rPr lang="fr-FR" i="1">
                          <a:latin typeface="Cambria Math" panose="02040503050406030204" pitchFamily="18" charset="0"/>
                          <a:ea typeface="Cambria Math"/>
                        </a:rPr>
                        <m:t> </m:t>
                      </m:r>
                      <m:r>
                        <a:rPr lang="fr-FR" i="1">
                          <a:latin typeface="Cambria Math" panose="02040503050406030204" pitchFamily="18" charset="0"/>
                          <a:ea typeface="Cambria Math"/>
                        </a:rPr>
                        <m:t>𝐹𝑆𝑅</m:t>
                      </m:r>
                      <m:r>
                        <a:rPr lang="fr-FR" i="1">
                          <a:latin typeface="Cambria Math" panose="02040503050406030204" pitchFamily="18" charset="0"/>
                          <a:ea typeface="Cambria Math"/>
                        </a:rPr>
                        <m:t>=40</m:t>
                      </m:r>
                      <m:r>
                        <a:rPr lang="fr-FR" i="1">
                          <a:latin typeface="Cambria Math" panose="02040503050406030204" pitchFamily="18" charset="0"/>
                          <a:ea typeface="Cambria Math"/>
                        </a:rPr>
                        <m:t>𝑀𝐻𝑧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368D565C-26D8-994E-881F-140248A299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6015" y="2558360"/>
                <a:ext cx="2109616" cy="369332"/>
              </a:xfrm>
              <a:prstGeom prst="rect">
                <a:avLst/>
              </a:prstGeom>
              <a:blipFill>
                <a:blip r:embed="rId8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F20D67FE-4ED8-1440-8AC9-78CF15C55C53}"/>
              </a:ext>
            </a:extLst>
          </p:cNvPr>
          <p:cNvSpPr/>
          <p:nvPr/>
        </p:nvSpPr>
        <p:spPr>
          <a:xfrm>
            <a:off x="7422208" y="4046709"/>
            <a:ext cx="1167319" cy="2059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56B1A0F-F36D-554E-8FAD-549FFB0E1A81}"/>
              </a:ext>
            </a:extLst>
          </p:cNvPr>
          <p:cNvSpPr txBox="1"/>
          <p:nvPr/>
        </p:nvSpPr>
        <p:spPr>
          <a:xfrm>
            <a:off x="486022" y="1017510"/>
            <a:ext cx="1509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</a:rPr>
              <a:t>First </a:t>
            </a:r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</a:rPr>
              <a:t>difficulty</a:t>
            </a:r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</a:rPr>
              <a:t>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7EF9412-86FE-5C47-8252-96A1267C2C11}"/>
              </a:ext>
            </a:extLst>
          </p:cNvPr>
          <p:cNvSpPr/>
          <p:nvPr/>
        </p:nvSpPr>
        <p:spPr>
          <a:xfrm rot="16200000">
            <a:off x="-3006182" y="2992069"/>
            <a:ext cx="6445803" cy="461665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A. Martens, et al. PRAB 25.10 (2022): 101601.</a:t>
            </a:r>
          </a:p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Roikova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et al., APL Photonics 10, 070901 (2025)</a:t>
            </a:r>
          </a:p>
        </p:txBody>
      </p:sp>
    </p:spTree>
    <p:extLst>
      <p:ext uri="{BB962C8B-B14F-4D97-AF65-F5344CB8AC3E}">
        <p14:creationId xmlns:p14="http://schemas.microsoft.com/office/powerpoint/2010/main" val="34950244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98F40A-CB53-0442-A0AC-FF3C073FA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Phase noise: </a:t>
            </a:r>
            <a:r>
              <a:rPr lang="fr-FR" dirty="0" err="1"/>
              <a:t>choice</a:t>
            </a:r>
            <a:r>
              <a:rPr lang="fr-FR" dirty="0"/>
              <a:t> of provider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305D58-2295-B945-9219-48263DAE0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4246E60-89A5-0A4D-9B63-393BA3478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57EC7AC-C1DD-244A-848C-9F9B9B15C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18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B7C455E-AD75-D449-ACF3-B6E96822A9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76" y="1392095"/>
            <a:ext cx="4790872" cy="274080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F6B04CEE-3FA2-E84B-8F68-3A294D66696A}"/>
              </a:ext>
            </a:extLst>
          </p:cNvPr>
          <p:cNvSpPr txBox="1"/>
          <p:nvPr/>
        </p:nvSpPr>
        <p:spPr>
          <a:xfrm>
            <a:off x="770165" y="1064906"/>
            <a:ext cx="5881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</a:rPr>
              <a:t>Laser provider </a:t>
            </a:r>
            <a:r>
              <a:rPr lang="en-GB" dirty="0">
                <a:solidFill>
                  <a:srgbClr val="C00000"/>
                </a:solidFill>
                <a:highlight>
                  <a:srgbClr val="FFFF00"/>
                </a:highlight>
              </a:rPr>
              <a:t>identified, laser oscillator procured (160MHz)</a:t>
            </a:r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C30FE6EF-EDB8-CF4F-825A-BA5B477A0DC3}"/>
              </a:ext>
            </a:extLst>
          </p:cNvPr>
          <p:cNvSpPr txBox="1"/>
          <p:nvPr/>
        </p:nvSpPr>
        <p:spPr>
          <a:xfrm>
            <a:off x="5455633" y="3244333"/>
            <a:ext cx="1774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(</a:t>
            </a:r>
            <a:r>
              <a:rPr lang="fr-FR" dirty="0" err="1"/>
              <a:t>Very</a:t>
            </a:r>
            <a:r>
              <a:rPr lang="fr-FR" dirty="0"/>
              <a:t>) good laser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1D2CD8EB-F366-B040-8DCF-9847E535EA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2119" y="3690351"/>
            <a:ext cx="3540868" cy="2655651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07C10E5D-162C-3843-894B-C58208DA47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6329" y="1700302"/>
            <a:ext cx="2087395" cy="1391596"/>
          </a:xfrm>
          <a:prstGeom prst="rect">
            <a:avLst/>
          </a:prstGeom>
        </p:spPr>
      </p:pic>
      <p:pic>
        <p:nvPicPr>
          <p:cNvPr id="29" name="Espace réservé du contenu 6">
            <a:extLst>
              <a:ext uri="{FF2B5EF4-FFF2-40B4-BE49-F238E27FC236}">
                <a16:creationId xmlns:a16="http://schemas.microsoft.com/office/drawing/2014/main" id="{F3FD2DF2-1A43-C443-9C5C-24577644DFB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099" y="4528096"/>
            <a:ext cx="2442864" cy="1835320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52EE60B1-C333-7A40-BDE6-0FE0D541611C}"/>
              </a:ext>
            </a:extLst>
          </p:cNvPr>
          <p:cNvSpPr txBox="1"/>
          <p:nvPr/>
        </p:nvSpPr>
        <p:spPr>
          <a:xfrm>
            <a:off x="1044363" y="4214417"/>
            <a:ext cx="2728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 of (very) bad laser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82DC65D-D514-F140-AC51-B92039F3FA2D}"/>
              </a:ext>
            </a:extLst>
          </p:cNvPr>
          <p:cNvSpPr/>
          <p:nvPr/>
        </p:nvSpPr>
        <p:spPr>
          <a:xfrm rot="16200000">
            <a:off x="-3085892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A. Martens, et al. PRAB 25.10 (2022): 101601.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A1037E9-C93B-3840-9412-FE06AD3843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6329" y="1064906"/>
            <a:ext cx="2087395" cy="635396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9C64E3E-F551-CD42-AA9F-BDB024837553}"/>
              </a:ext>
            </a:extLst>
          </p:cNvPr>
          <p:cNvSpPr txBox="1"/>
          <p:nvPr/>
        </p:nvSpPr>
        <p:spPr>
          <a:xfrm>
            <a:off x="6029749" y="26637"/>
            <a:ext cx="3114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/>
              <a:t>Supported</a:t>
            </a:r>
            <a:r>
              <a:rPr lang="fr-FR" sz="1200" dirty="0"/>
              <a:t> by </a:t>
            </a:r>
            <a:r>
              <a:rPr lang="fr-FR" sz="1200" dirty="0" err="1"/>
              <a:t>Physics</a:t>
            </a:r>
            <a:r>
              <a:rPr lang="fr-FR" sz="1200" dirty="0"/>
              <a:t> Beyond </a:t>
            </a:r>
            <a:r>
              <a:rPr lang="fr-FR" sz="1200" dirty="0" err="1"/>
              <a:t>Colliders</a:t>
            </a:r>
            <a:r>
              <a:rPr lang="fr-FR" sz="1200" dirty="0"/>
              <a:t> at CERN</a:t>
            </a:r>
          </a:p>
        </p:txBody>
      </p:sp>
    </p:spTree>
    <p:extLst>
      <p:ext uri="{BB962C8B-B14F-4D97-AF65-F5344CB8AC3E}">
        <p14:creationId xmlns:p14="http://schemas.microsoft.com/office/powerpoint/2010/main" val="41120718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B30BE2-E362-8347-BD4C-A5F218B63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Amplifier </a:t>
            </a:r>
            <a:r>
              <a:rPr lang="fr-FR" dirty="0" err="1"/>
              <a:t>choice</a:t>
            </a:r>
            <a:r>
              <a:rPr lang="fr-FR" dirty="0"/>
              <a:t> - </a:t>
            </a:r>
            <a:r>
              <a:rPr lang="fr-FR" dirty="0" err="1"/>
              <a:t>neoLase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2D91587-3D48-FE4C-BAA7-51743C77A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F2AE48D-C279-FD43-A09C-C254B9627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568161-DE5B-9142-B93D-7EB9C3673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19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6F4B375-8699-3644-86AB-FE009979E0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2795" y="1165030"/>
            <a:ext cx="4098213" cy="2954812"/>
          </a:xfrm>
          <a:prstGeom prst="rect">
            <a:avLst/>
          </a:prstGeom>
        </p:spPr>
      </p:pic>
      <p:pic>
        <p:nvPicPr>
          <p:cNvPr id="9" name="Picture 6" descr="A diagram of a normal distribution&#10;&#10;Description automatically generated">
            <a:extLst>
              <a:ext uri="{FF2B5EF4-FFF2-40B4-BE49-F238E27FC236}">
                <a16:creationId xmlns:a16="http://schemas.microsoft.com/office/drawing/2014/main" id="{6EB30061-90B1-7F40-BC26-EA11A59DFAA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353"/>
          <a:stretch/>
        </p:blipFill>
        <p:spPr>
          <a:xfrm>
            <a:off x="470828" y="4119846"/>
            <a:ext cx="6012743" cy="2325954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19972858-BACF-0D4E-867E-CE50E8046C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369" y="4563687"/>
            <a:ext cx="2564638" cy="1882113"/>
          </a:xfrm>
          <a:prstGeom prst="rect">
            <a:avLst/>
          </a:prstGeom>
        </p:spPr>
      </p:pic>
      <p:pic>
        <p:nvPicPr>
          <p:cNvPr id="11" name="Picture 12">
            <a:extLst>
              <a:ext uri="{FF2B5EF4-FFF2-40B4-BE49-F238E27FC236}">
                <a16:creationId xmlns:a16="http://schemas.microsoft.com/office/drawing/2014/main" id="{FE6393B0-5D39-3047-B584-E5F77CF694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62" y="1666453"/>
            <a:ext cx="5286127" cy="1244321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E2AFBF24-2D88-5D42-B7B2-6E132172CA38}"/>
              </a:ext>
            </a:extLst>
          </p:cNvPr>
          <p:cNvSpPr txBox="1"/>
          <p:nvPr/>
        </p:nvSpPr>
        <p:spPr>
          <a:xfrm>
            <a:off x="470828" y="1085883"/>
            <a:ext cx="3745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</a:rPr>
              <a:t>Amplifier </a:t>
            </a:r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</a:rPr>
              <a:t>procured</a:t>
            </a:r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</a:rPr>
              <a:t>, </a:t>
            </a:r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</a:rPr>
              <a:t>delivery</a:t>
            </a:r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</a:rPr>
              <a:t> end 2025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E82D04E-FE4D-854B-8CDE-851B8333CCA1}"/>
              </a:ext>
            </a:extLst>
          </p:cNvPr>
          <p:cNvSpPr txBox="1"/>
          <p:nvPr/>
        </p:nvSpPr>
        <p:spPr>
          <a:xfrm>
            <a:off x="5349489" y="3333250"/>
            <a:ext cx="2864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Requires</a:t>
            </a:r>
            <a:r>
              <a:rPr lang="fr-FR" dirty="0"/>
              <a:t> validation on </a:t>
            </a:r>
            <a:r>
              <a:rPr lang="fr-FR" dirty="0" err="1"/>
              <a:t>cavity</a:t>
            </a:r>
            <a:endParaRPr lang="fr-FR" dirty="0"/>
          </a:p>
        </p:txBody>
      </p:sp>
      <p:pic>
        <p:nvPicPr>
          <p:cNvPr id="1026" name="Picture 2" descr="neoLASE GmbH neoLASE - Ihr Partner im Bereich Lasertechnik">
            <a:extLst>
              <a:ext uri="{FF2B5EF4-FFF2-40B4-BE49-F238E27FC236}">
                <a16:creationId xmlns:a16="http://schemas.microsoft.com/office/drawing/2014/main" id="{504852D2-6763-0D46-8879-D4DFEC654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288" y="156809"/>
            <a:ext cx="1723206" cy="796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54CC1E6C-1FAA-8A4D-BBC3-3CFEEA1381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063" y="2796189"/>
            <a:ext cx="1786732" cy="1340049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22ED051-B97F-7446-A57F-E52DF64354A3}"/>
              </a:ext>
            </a:extLst>
          </p:cNvPr>
          <p:cNvSpPr txBox="1"/>
          <p:nvPr/>
        </p:nvSpPr>
        <p:spPr>
          <a:xfrm>
            <a:off x="4699713" y="25161"/>
            <a:ext cx="3114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/>
              <a:t>Supported</a:t>
            </a:r>
            <a:r>
              <a:rPr lang="fr-FR" sz="1200" dirty="0"/>
              <a:t> by </a:t>
            </a:r>
            <a:r>
              <a:rPr lang="fr-FR" sz="1200" dirty="0" err="1"/>
              <a:t>Physics</a:t>
            </a:r>
            <a:r>
              <a:rPr lang="fr-FR" sz="1200" dirty="0"/>
              <a:t> Beyond </a:t>
            </a:r>
            <a:r>
              <a:rPr lang="fr-FR" sz="1200" dirty="0" err="1"/>
              <a:t>Colliders</a:t>
            </a:r>
            <a:r>
              <a:rPr lang="fr-FR" sz="1200" dirty="0"/>
              <a:t> at CERN</a:t>
            </a:r>
          </a:p>
        </p:txBody>
      </p:sp>
    </p:spTree>
    <p:extLst>
      <p:ext uri="{BB962C8B-B14F-4D97-AF65-F5344CB8AC3E}">
        <p14:creationId xmlns:p14="http://schemas.microsoft.com/office/powerpoint/2010/main" val="2453166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CBDA23-515D-6642-BE28-912174A7ED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Gamma Factory: </a:t>
            </a:r>
            <a:br>
              <a:rPr lang="en-US" dirty="0"/>
            </a:br>
            <a:r>
              <a:rPr lang="en-US" sz="4000" dirty="0"/>
              <a:t>Scientific context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BA147C4-D28B-2E43-BD1E-144388D76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A87ECD-573C-214C-B831-5031FF8EC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91F5D-C368-C34D-B334-0042676D6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8551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BC0F21-FBD1-294A-943A-D8B5AE872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2-mirror </a:t>
            </a:r>
            <a:r>
              <a:rPr lang="fr-FR" dirty="0" err="1"/>
              <a:t>cavity</a:t>
            </a:r>
            <a:r>
              <a:rPr lang="fr-FR" dirty="0"/>
              <a:t> </a:t>
            </a:r>
            <a:r>
              <a:rPr lang="fr-FR" dirty="0" err="1"/>
              <a:t>demo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407A6F-9603-2D45-846E-79936ED6F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EEB2F35-91DA-F64A-B264-B1F97BEF3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37D632E-E03A-8347-93BA-6271E86A3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20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18F7623-E85D-644D-AEAC-DF76226C4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9245"/>
            <a:ext cx="7035800" cy="29718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06335A0-43F0-4A41-8D75-1DE16C00A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4936" y="3830119"/>
            <a:ext cx="4752135" cy="2562519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9CA9B6C-E4FD-5949-9E25-435E051C68ED}"/>
              </a:ext>
            </a:extLst>
          </p:cNvPr>
          <p:cNvSpPr txBox="1"/>
          <p:nvPr/>
        </p:nvSpPr>
        <p:spPr>
          <a:xfrm>
            <a:off x="487928" y="4631681"/>
            <a:ext cx="30857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Finesse 45,000</a:t>
            </a:r>
          </a:p>
          <a:p>
            <a:r>
              <a:rPr lang="fr-FR" dirty="0">
                <a:solidFill>
                  <a:srgbClr val="C00000"/>
                </a:solidFill>
              </a:rPr>
              <a:t>Effective </a:t>
            </a:r>
            <a:r>
              <a:rPr lang="fr-FR" dirty="0" err="1">
                <a:solidFill>
                  <a:srgbClr val="C00000"/>
                </a:solidFill>
              </a:rPr>
              <a:t>enhancement</a:t>
            </a:r>
            <a:r>
              <a:rPr lang="fr-FR" dirty="0">
                <a:solidFill>
                  <a:srgbClr val="C00000"/>
                </a:solidFill>
              </a:rPr>
              <a:t> 18,000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B96454B-0DB6-CC44-9CB4-C0F06EB29E4B}"/>
              </a:ext>
            </a:extLst>
          </p:cNvPr>
          <p:cNvSpPr txBox="1"/>
          <p:nvPr/>
        </p:nvSpPr>
        <p:spPr>
          <a:xfrm>
            <a:off x="7688871" y="3910519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700 kW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806A55C-B3C4-8B47-BF37-6EDB00CD45B2}"/>
              </a:ext>
            </a:extLst>
          </p:cNvPr>
          <p:cNvSpPr txBox="1"/>
          <p:nvPr/>
        </p:nvSpPr>
        <p:spPr>
          <a:xfrm>
            <a:off x="1393220" y="1983047"/>
            <a:ext cx="1429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216 MHz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90C506D-717A-D048-A25F-00951561392B}"/>
              </a:ext>
            </a:extLst>
          </p:cNvPr>
          <p:cNvSpPr/>
          <p:nvPr/>
        </p:nvSpPr>
        <p:spPr>
          <a:xfrm rot="16200000">
            <a:off x="-3000382" y="2992066"/>
            <a:ext cx="6445803" cy="461665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X.Y. Lu, et al. Appl. Phys. Lett. 124, 251105 (2024) </a:t>
            </a:r>
          </a:p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X.Y. Lu, et al. Optics Letters 49 (2024) 6884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7A5C4AB-36EC-914D-8994-7FDBB027A372}"/>
              </a:ext>
            </a:extLst>
          </p:cNvPr>
          <p:cNvSpPr txBox="1"/>
          <p:nvPr/>
        </p:nvSpPr>
        <p:spPr>
          <a:xfrm>
            <a:off x="6831236" y="1336716"/>
            <a:ext cx="23569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Uses GF-Pop </a:t>
            </a:r>
            <a:r>
              <a:rPr lang="fr-FR" dirty="0" err="1"/>
              <a:t>seed</a:t>
            </a:r>
            <a:r>
              <a:rPr lang="fr-FR" dirty="0"/>
              <a:t> laser</a:t>
            </a:r>
          </a:p>
          <a:p>
            <a:r>
              <a:rPr lang="fr-FR" dirty="0"/>
              <a:t>Amplifier </a:t>
            </a:r>
            <a:r>
              <a:rPr lang="fr-FR" dirty="0" err="1"/>
              <a:t>is</a:t>
            </a:r>
            <a:r>
              <a:rPr lang="fr-FR" dirty="0"/>
              <a:t> R&amp;D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188933A-D9EF-E04D-B65D-3E524AD8CAD8}"/>
              </a:ext>
            </a:extLst>
          </p:cNvPr>
          <p:cNvSpPr txBox="1"/>
          <p:nvPr/>
        </p:nvSpPr>
        <p:spPr>
          <a:xfrm>
            <a:off x="6392994" y="28375"/>
            <a:ext cx="2826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in collaboration </a:t>
            </a:r>
            <a:r>
              <a:rPr lang="fr-FR" sz="1200" dirty="0" err="1"/>
              <a:t>with</a:t>
            </a:r>
            <a:r>
              <a:rPr lang="fr-FR" sz="1200" dirty="0"/>
              <a:t> </a:t>
            </a:r>
            <a:r>
              <a:rPr lang="fr-FR" sz="1200" dirty="0" err="1"/>
              <a:t>Tsinghua</a:t>
            </a:r>
            <a:r>
              <a:rPr lang="fr-FR" sz="1200" dirty="0"/>
              <a:t> </a:t>
            </a:r>
            <a:r>
              <a:rPr lang="fr-FR" sz="1200" dirty="0" err="1"/>
              <a:t>University</a:t>
            </a:r>
            <a:r>
              <a:rPr lang="fr-FR" sz="1200" dirty="0"/>
              <a:t>, </a:t>
            </a:r>
            <a:r>
              <a:rPr lang="fr-FR" sz="1200" dirty="0" err="1"/>
              <a:t>Dpt</a:t>
            </a:r>
            <a:r>
              <a:rPr lang="fr-FR" sz="1200" dirty="0"/>
              <a:t> of Engineering </a:t>
            </a:r>
            <a:r>
              <a:rPr lang="fr-FR" sz="1200" dirty="0" err="1"/>
              <a:t>Physics</a:t>
            </a:r>
            <a:endParaRPr lang="fr-FR" sz="1200" dirty="0"/>
          </a:p>
          <a:p>
            <a:r>
              <a:rPr lang="fr-FR" sz="1200" dirty="0"/>
              <a:t>NB: amplifier </a:t>
            </a:r>
            <a:r>
              <a:rPr lang="fr-FR" sz="1200" dirty="0" err="1"/>
              <a:t>used</a:t>
            </a:r>
            <a:r>
              <a:rPr lang="fr-FR" sz="1200" dirty="0"/>
              <a:t> not </a:t>
            </a:r>
            <a:r>
              <a:rPr lang="fr-FR" sz="1200" dirty="0" err="1"/>
              <a:t>that</a:t>
            </a:r>
            <a:r>
              <a:rPr lang="fr-FR" sz="1200" dirty="0"/>
              <a:t> of GF-</a:t>
            </a:r>
            <a:r>
              <a:rPr lang="fr-FR" sz="1200" dirty="0" err="1"/>
              <a:t>PoP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6020630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C4CDFA-42E8-324E-B939-4BFC20D8F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Coupling</a:t>
            </a:r>
            <a:r>
              <a:rPr lang="fr-FR" dirty="0"/>
              <a:t> </a:t>
            </a:r>
            <a:r>
              <a:rPr lang="fr-FR" dirty="0" err="1"/>
              <a:t>difficulties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A76474-C557-E140-AC9B-C3DC2A1F0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EB6F2F-B0A2-6B49-A068-02A4D4E0A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BFA96-AD6C-FF49-8A7B-AD6109A15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21</a:t>
            </a:fld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F548E10-79A1-9540-9A58-9DFA7E3A01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283" y="1101154"/>
            <a:ext cx="4416359" cy="33122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8181A9FD-3C24-BA4E-99E6-43290F2E2C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64" y="1101154"/>
            <a:ext cx="4352999" cy="3264749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A17BABD4-6BBD-004C-8F43-B5ABC1F930CC}"/>
              </a:ext>
            </a:extLst>
          </p:cNvPr>
          <p:cNvSpPr txBox="1"/>
          <p:nvPr/>
        </p:nvSpPr>
        <p:spPr>
          <a:xfrm>
            <a:off x="5455926" y="987897"/>
            <a:ext cx="3120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Transmission camera </a:t>
            </a:r>
            <a:r>
              <a:rPr lang="fr-FR" dirty="0" err="1"/>
              <a:t>beam</a:t>
            </a:r>
            <a:r>
              <a:rPr lang="fr-FR" dirty="0"/>
              <a:t> size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2C0951A-CF2A-4348-A49C-DDE96FB18F69}"/>
              </a:ext>
            </a:extLst>
          </p:cNvPr>
          <p:cNvSpPr txBox="1"/>
          <p:nvPr/>
        </p:nvSpPr>
        <p:spPr>
          <a:xfrm>
            <a:off x="353005" y="4321881"/>
            <a:ext cx="81267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Lensing</a:t>
            </a:r>
            <a:r>
              <a:rPr lang="fr-FR" dirty="0"/>
              <a:t> </a:t>
            </a:r>
            <a:r>
              <a:rPr lang="fr-FR" dirty="0" err="1"/>
              <a:t>also</a:t>
            </a:r>
            <a:r>
              <a:rPr lang="fr-FR" dirty="0"/>
              <a:t> </a:t>
            </a:r>
            <a:r>
              <a:rPr lang="fr-FR" dirty="0" err="1"/>
              <a:t>occurs</a:t>
            </a:r>
            <a:r>
              <a:rPr lang="fr-FR" dirty="0"/>
              <a:t> in input </a:t>
            </a:r>
            <a:r>
              <a:rPr lang="fr-FR" dirty="0" err="1"/>
              <a:t>mirror</a:t>
            </a:r>
            <a:r>
              <a:rPr lang="fr-FR" dirty="0"/>
              <a:t> (</a:t>
            </a:r>
            <a:r>
              <a:rPr lang="fr-FR" dirty="0" err="1"/>
              <a:t>Suprasil</a:t>
            </a:r>
            <a:r>
              <a:rPr lang="fr-FR" dirty="0"/>
              <a:t> 3001) </a:t>
            </a:r>
            <a:r>
              <a:rPr lang="fr-FR" dirty="0" err="1"/>
              <a:t>similarly</a:t>
            </a:r>
            <a:r>
              <a:rPr lang="fr-FR" dirty="0"/>
              <a:t> as in output coupler</a:t>
            </a:r>
          </a:p>
          <a:p>
            <a:r>
              <a:rPr lang="fr-FR" dirty="0" err="1"/>
              <a:t>Thermo-optic</a:t>
            </a:r>
            <a:r>
              <a:rPr lang="fr-FR" dirty="0"/>
              <a:t> coefficient are </a:t>
            </a:r>
            <a:r>
              <a:rPr lang="fr-FR" dirty="0" err="1"/>
              <a:t>similar</a:t>
            </a:r>
            <a:endParaRPr lang="fr-FR" dirty="0"/>
          </a:p>
          <a:p>
            <a:r>
              <a:rPr lang="fr-FR" dirty="0" err="1"/>
              <a:t>Strong</a:t>
            </a:r>
            <a:r>
              <a:rPr lang="fr-FR" dirty="0"/>
              <a:t> mode </a:t>
            </a:r>
            <a:r>
              <a:rPr lang="fr-FR" dirty="0" err="1"/>
              <a:t>mismatching</a:t>
            </a:r>
            <a:r>
              <a:rPr lang="fr-FR" dirty="0"/>
              <a:t> at high power</a:t>
            </a:r>
          </a:p>
          <a:p>
            <a:r>
              <a:rPr lang="fr-FR" dirty="0"/>
              <a:t>Mode </a:t>
            </a:r>
            <a:r>
              <a:rPr lang="fr-FR" dirty="0" err="1"/>
              <a:t>mismatching</a:t>
            </a:r>
            <a:r>
              <a:rPr lang="fr-FR" dirty="0"/>
              <a:t> at </a:t>
            </a:r>
            <a:r>
              <a:rPr lang="fr-FR" dirty="0" err="1"/>
              <a:t>low</a:t>
            </a:r>
            <a:r>
              <a:rPr lang="fr-FR" dirty="0"/>
              <a:t> power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improve</a:t>
            </a:r>
            <a:r>
              <a:rPr lang="fr-FR" dirty="0"/>
              <a:t> at high power </a:t>
            </a:r>
            <a:r>
              <a:rPr lang="fr-FR" dirty="0" err="1"/>
              <a:t>depending</a:t>
            </a:r>
            <a:r>
              <a:rPr lang="fr-FR" dirty="0"/>
              <a:t> on </a:t>
            </a:r>
            <a:r>
              <a:rPr lang="fr-FR" dirty="0" err="1"/>
              <a:t>telescope</a:t>
            </a:r>
            <a:r>
              <a:rPr lang="fr-FR" dirty="0"/>
              <a:t> setting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51FE90DF-2F4B-5E49-883C-5D1A0AE0F01B}"/>
                  </a:ext>
                </a:extLst>
              </p:cNvPr>
              <p:cNvSpPr txBox="1"/>
              <p:nvPr/>
            </p:nvSpPr>
            <p:spPr>
              <a:xfrm>
                <a:off x="6059549" y="1470484"/>
                <a:ext cx="2455800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fr-FR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𝜋𝜅</m:t>
                          </m:r>
                        </m:den>
                      </m:f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𝑐𝑎𝑣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51FE90DF-2F4B-5E49-883C-5D1A0AE0F0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9549" y="1470484"/>
                <a:ext cx="2455800" cy="518604"/>
              </a:xfrm>
              <a:prstGeom prst="rect">
                <a:avLst/>
              </a:prstGeom>
              <a:blipFill>
                <a:blip r:embed="rId4"/>
                <a:stretch>
                  <a:fillRect l="-2062" t="-2381" b="-142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88A59806-95B5-3143-B698-FDEC6A9AC47E}"/>
                  </a:ext>
                </a:extLst>
              </p:cNvPr>
              <p:cNvSpPr txBox="1"/>
              <p:nvPr/>
            </p:nvSpPr>
            <p:spPr>
              <a:xfrm>
                <a:off x="5480917" y="3299952"/>
                <a:ext cx="1654940" cy="5260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𝜋𝜅</m:t>
                          </m:r>
                        </m:den>
                      </m:f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𝑐𝑎𝑣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88A59806-95B5-3143-B698-FDEC6A9AC4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0917" y="3299952"/>
                <a:ext cx="1654940" cy="526041"/>
              </a:xfrm>
              <a:prstGeom prst="rect">
                <a:avLst/>
              </a:prstGeom>
              <a:blipFill>
                <a:blip r:embed="rId5"/>
                <a:stretch>
                  <a:fillRect l="-4545" t="-4651" b="-930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2BE1607F-A50A-9F4F-A35C-A5DB535AE3D6}"/>
              </a:ext>
            </a:extLst>
          </p:cNvPr>
          <p:cNvSpPr/>
          <p:nvPr/>
        </p:nvSpPr>
        <p:spPr>
          <a:xfrm rot="16200000">
            <a:off x="-3085892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X.Y. Lu, et al. Optics Letters 49 (2024) 6884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47B6FEA-3DAE-7C46-81B5-9A6060620187}"/>
              </a:ext>
            </a:extLst>
          </p:cNvPr>
          <p:cNvSpPr txBox="1"/>
          <p:nvPr/>
        </p:nvSpPr>
        <p:spPr>
          <a:xfrm>
            <a:off x="6059549" y="-71292"/>
            <a:ext cx="3159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in collaboration </a:t>
            </a:r>
            <a:r>
              <a:rPr lang="fr-FR" sz="1200" dirty="0" err="1"/>
              <a:t>with</a:t>
            </a:r>
            <a:r>
              <a:rPr lang="fr-FR" sz="1200" dirty="0"/>
              <a:t> </a:t>
            </a:r>
            <a:r>
              <a:rPr lang="fr-FR" sz="1200" dirty="0" err="1"/>
              <a:t>Tsinghua</a:t>
            </a:r>
            <a:r>
              <a:rPr lang="fr-FR" sz="1200" dirty="0"/>
              <a:t> </a:t>
            </a:r>
            <a:r>
              <a:rPr lang="fr-FR" sz="1200" dirty="0" err="1"/>
              <a:t>University</a:t>
            </a:r>
            <a:r>
              <a:rPr lang="fr-FR" sz="1200" dirty="0"/>
              <a:t>, </a:t>
            </a:r>
            <a:r>
              <a:rPr lang="fr-FR" sz="1200" dirty="0" err="1"/>
              <a:t>Dpt</a:t>
            </a:r>
            <a:r>
              <a:rPr lang="fr-FR" sz="1200" dirty="0"/>
              <a:t> of Engineering </a:t>
            </a:r>
            <a:r>
              <a:rPr lang="fr-FR" sz="1200" dirty="0" err="1"/>
              <a:t>Physics</a:t>
            </a:r>
            <a:endParaRPr lang="fr-FR" sz="1200" dirty="0"/>
          </a:p>
          <a:p>
            <a:r>
              <a:rPr lang="fr-FR" sz="1200" dirty="0"/>
              <a:t>NB: amplifier </a:t>
            </a:r>
            <a:r>
              <a:rPr lang="fr-FR" sz="1200" dirty="0" err="1"/>
              <a:t>used</a:t>
            </a:r>
            <a:r>
              <a:rPr lang="fr-FR" sz="1200" dirty="0"/>
              <a:t> not </a:t>
            </a:r>
            <a:r>
              <a:rPr lang="fr-FR" sz="1200" dirty="0" err="1"/>
              <a:t>that</a:t>
            </a:r>
            <a:r>
              <a:rPr lang="fr-FR" sz="1200" dirty="0"/>
              <a:t> of GF-</a:t>
            </a:r>
            <a:r>
              <a:rPr lang="fr-FR" sz="1200" dirty="0" err="1"/>
              <a:t>PoP</a:t>
            </a:r>
            <a:endParaRPr lang="fr-FR" sz="12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9330FF3-B2AC-5D4D-9C20-AC55014023B1}"/>
              </a:ext>
            </a:extLst>
          </p:cNvPr>
          <p:cNvSpPr txBox="1"/>
          <p:nvPr/>
        </p:nvSpPr>
        <p:spPr>
          <a:xfrm>
            <a:off x="44204" y="5941691"/>
            <a:ext cx="92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</a:rPr>
              <a:t>Expect</a:t>
            </a:r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</a:rPr>
              <a:t> new </a:t>
            </a:r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</a:rPr>
              <a:t>results</a:t>
            </a:r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</a:rPr>
              <a:t> </a:t>
            </a:r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</a:rPr>
              <a:t>from</a:t>
            </a:r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</a:rPr>
              <a:t> </a:t>
            </a:r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</a:rPr>
              <a:t>Tsinghua</a:t>
            </a:r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</a:rPr>
              <a:t> </a:t>
            </a:r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</a:rPr>
              <a:t>soon</a:t>
            </a:r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</a:rPr>
              <a:t> (</a:t>
            </a:r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</a:rPr>
              <a:t>context</a:t>
            </a:r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</a:rPr>
              <a:t> of SSMB</a:t>
            </a:r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  <a:sym typeface="Wingdings" pitchFamily="2" charset="2"/>
              </a:rPr>
              <a:t>DENG X. </a:t>
            </a:r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  <a:sym typeface="Wingdings" pitchFamily="2" charset="2"/>
              </a:rPr>
              <a:t>presentation</a:t>
            </a:r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  <a:sym typeface="Wingdings" pitchFamily="2" charset="2"/>
              </a:rPr>
              <a:t> </a:t>
            </a:r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  <a:sym typeface="Wingdings" pitchFamily="2" charset="2"/>
              </a:rPr>
              <a:t>later</a:t>
            </a:r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  <a:sym typeface="Wingdings" pitchFamily="2" charset="2"/>
              </a:rPr>
              <a:t> </a:t>
            </a:r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  <a:sym typeface="Wingdings" pitchFamily="2" charset="2"/>
              </a:rPr>
              <a:t>this</a:t>
            </a:r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  <a:sym typeface="Wingdings" pitchFamily="2" charset="2"/>
              </a:rPr>
              <a:t> </a:t>
            </a:r>
            <a:r>
              <a:rPr lang="fr-FR" dirty="0" err="1">
                <a:solidFill>
                  <a:srgbClr val="C00000"/>
                </a:solidFill>
                <a:highlight>
                  <a:srgbClr val="FFFF00"/>
                </a:highlight>
                <a:sym typeface="Wingdings" pitchFamily="2" charset="2"/>
              </a:rPr>
              <a:t>week</a:t>
            </a:r>
            <a:r>
              <a:rPr lang="fr-FR" dirty="0">
                <a:solidFill>
                  <a:srgbClr val="C00000"/>
                </a:solidFill>
                <a:highlight>
                  <a:srgbClr val="FFFF00"/>
                </a:highlight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490809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C35BC4-9434-0D41-BE47-ABC9BA515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Stability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162C7C-BE27-0B44-BE1E-FA3D73A92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2DC267-5588-1E42-A06C-8982F2851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12FDCA-77F3-EA4F-8CB1-201BC8421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22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CFB35FB-5A67-E542-8B34-8757536ED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3" y="972767"/>
            <a:ext cx="4777616" cy="547303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BB16DC1-3D7F-1642-9227-E71ACA77B4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4216" y="3053891"/>
            <a:ext cx="4276425" cy="3391913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BF9F336E-49C7-0048-B813-F94C1F056F2A}"/>
              </a:ext>
            </a:extLst>
          </p:cNvPr>
          <p:cNvSpPr txBox="1"/>
          <p:nvPr/>
        </p:nvSpPr>
        <p:spPr>
          <a:xfrm>
            <a:off x="4572003" y="1211438"/>
            <a:ext cx="42764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chemeClr val="accent4">
                    <a:lumMod val="75000"/>
                  </a:schemeClr>
                </a:solidFill>
              </a:rPr>
              <a:t>Excellent overall stability</a:t>
            </a:r>
          </a:p>
          <a:p>
            <a:pPr marL="285744" indent="-285744" algn="ctr">
              <a:buFont typeface="Wingdings" pitchFamily="2" charset="2"/>
              <a:buChar char="à"/>
            </a:pPr>
            <a:r>
              <a:rPr lang="en-GB" i="1" dirty="0">
                <a:solidFill>
                  <a:schemeClr val="accent4">
                    <a:lumMod val="75000"/>
                  </a:schemeClr>
                </a:solidFill>
                <a:sym typeface="Wingdings" pitchFamily="2" charset="2"/>
              </a:rPr>
              <a:t>Limited by amplifier pump diodes temperature rise at high power</a:t>
            </a:r>
          </a:p>
          <a:p>
            <a:pPr marL="285744" indent="-285744" algn="ctr">
              <a:buFont typeface="Wingdings" pitchFamily="2" charset="2"/>
              <a:buChar char="à"/>
            </a:pPr>
            <a:r>
              <a:rPr lang="en-GB" i="1" dirty="0">
                <a:solidFill>
                  <a:schemeClr val="accent4">
                    <a:lumMod val="75000"/>
                  </a:schemeClr>
                </a:solidFill>
                <a:sym typeface="Wingdings" pitchFamily="2" charset="2"/>
              </a:rPr>
              <a:t>Limited by the need to manually tune one laser piezo voltage (can be automatized)</a:t>
            </a:r>
            <a:endParaRPr lang="en-GB" i="1" dirty="0">
              <a:solidFill>
                <a:schemeClr val="accent4">
                  <a:lumMod val="75000"/>
                </a:schemeClr>
              </a:solidFill>
            </a:endParaRPr>
          </a:p>
          <a:p>
            <a:pPr marL="285744" indent="-285744" algn="ctr">
              <a:buFont typeface="Wingdings" pitchFamily="2" charset="2"/>
              <a:buChar char="à"/>
            </a:pP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4837788-29FC-AD45-9D33-F6B60B4285FD}"/>
              </a:ext>
            </a:extLst>
          </p:cNvPr>
          <p:cNvSpPr/>
          <p:nvPr/>
        </p:nvSpPr>
        <p:spPr>
          <a:xfrm rot="16200000">
            <a:off x="-3085892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X.Y. Lu, et al. Appl. Phys. Lett. 124, 251105 (2024)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FE4735F-8C4D-D146-A084-B2CEC53251D2}"/>
              </a:ext>
            </a:extLst>
          </p:cNvPr>
          <p:cNvSpPr txBox="1"/>
          <p:nvPr/>
        </p:nvSpPr>
        <p:spPr>
          <a:xfrm>
            <a:off x="6392994" y="28375"/>
            <a:ext cx="2826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in collaboration </a:t>
            </a:r>
            <a:r>
              <a:rPr lang="fr-FR" sz="1200" dirty="0" err="1"/>
              <a:t>with</a:t>
            </a:r>
            <a:r>
              <a:rPr lang="fr-FR" sz="1200" dirty="0"/>
              <a:t> </a:t>
            </a:r>
            <a:r>
              <a:rPr lang="fr-FR" sz="1200" dirty="0" err="1"/>
              <a:t>Tsinghua</a:t>
            </a:r>
            <a:r>
              <a:rPr lang="fr-FR" sz="1200" dirty="0"/>
              <a:t> </a:t>
            </a:r>
            <a:r>
              <a:rPr lang="fr-FR" sz="1200" dirty="0" err="1"/>
              <a:t>University</a:t>
            </a:r>
            <a:r>
              <a:rPr lang="fr-FR" sz="1200" dirty="0"/>
              <a:t>, </a:t>
            </a:r>
            <a:r>
              <a:rPr lang="fr-FR" sz="1200" dirty="0" err="1"/>
              <a:t>Dpt</a:t>
            </a:r>
            <a:r>
              <a:rPr lang="fr-FR" sz="1200" dirty="0"/>
              <a:t> of Engineering </a:t>
            </a:r>
            <a:r>
              <a:rPr lang="fr-FR" sz="1200" dirty="0" err="1"/>
              <a:t>Physics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4478537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8D93E2-8BAB-9C49-9500-B2A13EBD0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Conclusion/Prospects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80AFA80-E0D2-D74D-BFD2-9D859F711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84551"/>
            <a:ext cx="7886700" cy="4351339"/>
          </a:xfrm>
        </p:spPr>
        <p:txBody>
          <a:bodyPr>
            <a:normAutofit fontScale="92500" lnSpcReduction="20000"/>
          </a:bodyPr>
          <a:lstStyle/>
          <a:p>
            <a:r>
              <a:rPr lang="fr-FR" dirty="0"/>
              <a:t>The Gamma </a:t>
            </a:r>
            <a:r>
              <a:rPr lang="fr-FR" dirty="0" err="1"/>
              <a:t>Factory</a:t>
            </a:r>
            <a:r>
              <a:rPr lang="fr-FR" dirty="0"/>
              <a:t> proof of </a:t>
            </a:r>
            <a:r>
              <a:rPr lang="fr-FR" dirty="0" err="1"/>
              <a:t>principle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a laser </a:t>
            </a:r>
            <a:r>
              <a:rPr lang="fr-FR" dirty="0" err="1"/>
              <a:t>cooling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for the CERN SPS ion </a:t>
            </a:r>
            <a:r>
              <a:rPr lang="fr-FR" dirty="0" err="1"/>
              <a:t>beam</a:t>
            </a:r>
            <a:endParaRPr lang="fr-FR" dirty="0"/>
          </a:p>
          <a:p>
            <a:r>
              <a:rPr lang="fr-FR" dirty="0" err="1"/>
              <a:t>Comprehensive</a:t>
            </a:r>
            <a:r>
              <a:rPr lang="fr-FR" dirty="0"/>
              <a:t> </a:t>
            </a:r>
            <a:r>
              <a:rPr lang="fr-FR" dirty="0" err="1"/>
              <a:t>physics</a:t>
            </a:r>
            <a:r>
              <a:rPr lang="fr-FR" dirty="0"/>
              <a:t> program </a:t>
            </a:r>
            <a:r>
              <a:rPr lang="fr-FR" dirty="0" err="1"/>
              <a:t>beyond</a:t>
            </a:r>
            <a:r>
              <a:rPr lang="fr-FR" dirty="0"/>
              <a:t> the Proof of </a:t>
            </a:r>
            <a:r>
              <a:rPr lang="fr-FR" dirty="0" err="1"/>
              <a:t>Principle</a:t>
            </a:r>
            <a:r>
              <a:rPr lang="fr-FR" dirty="0"/>
              <a:t> </a:t>
            </a:r>
            <a:r>
              <a:rPr lang="fr-FR" dirty="0" err="1"/>
              <a:t>experiment</a:t>
            </a:r>
            <a:endParaRPr lang="fr-FR" dirty="0"/>
          </a:p>
          <a:p>
            <a:r>
              <a:rPr lang="fr-FR" dirty="0"/>
              <a:t>Evident </a:t>
            </a:r>
            <a:r>
              <a:rPr lang="fr-FR" dirty="0" err="1"/>
              <a:t>progress</a:t>
            </a:r>
            <a:r>
              <a:rPr lang="fr-FR" dirty="0"/>
              <a:t> </a:t>
            </a:r>
            <a:r>
              <a:rPr lang="fr-FR" dirty="0" err="1"/>
              <a:t>towards</a:t>
            </a:r>
            <a:r>
              <a:rPr lang="fr-FR" dirty="0"/>
              <a:t> </a:t>
            </a:r>
            <a:r>
              <a:rPr lang="fr-FR" dirty="0" err="1"/>
              <a:t>implementation</a:t>
            </a:r>
            <a:r>
              <a:rPr lang="fr-FR" dirty="0"/>
              <a:t> over the </a:t>
            </a:r>
            <a:r>
              <a:rPr lang="fr-FR" dirty="0" err="1"/>
              <a:t>past</a:t>
            </a:r>
            <a:r>
              <a:rPr lang="fr-FR" dirty="0"/>
              <a:t> few </a:t>
            </a:r>
            <a:r>
              <a:rPr lang="fr-FR" dirty="0" err="1"/>
              <a:t>years</a:t>
            </a:r>
            <a:endParaRPr lang="fr-FR" dirty="0"/>
          </a:p>
          <a:p>
            <a:r>
              <a:rPr lang="fr-FR" dirty="0"/>
              <a:t>Hardware validation </a:t>
            </a:r>
            <a:r>
              <a:rPr lang="fr-FR" dirty="0" err="1"/>
              <a:t>obtained</a:t>
            </a:r>
            <a:r>
              <a:rPr lang="fr-FR" dirty="0"/>
              <a:t> at Orsay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parameters</a:t>
            </a:r>
            <a:r>
              <a:rPr lang="fr-FR" dirty="0"/>
              <a:t> </a:t>
            </a:r>
            <a:r>
              <a:rPr lang="fr-FR" dirty="0" err="1"/>
              <a:t>scalable</a:t>
            </a:r>
            <a:r>
              <a:rPr lang="fr-FR" dirty="0"/>
              <a:t> to GF-</a:t>
            </a:r>
            <a:r>
              <a:rPr lang="fr-FR" dirty="0" err="1"/>
              <a:t>PoP</a:t>
            </a:r>
            <a:r>
              <a:rPr lang="fr-FR" dirty="0"/>
              <a:t> design</a:t>
            </a:r>
          </a:p>
          <a:p>
            <a:r>
              <a:rPr lang="fr-FR" dirty="0"/>
              <a:t>World record in </a:t>
            </a:r>
            <a:r>
              <a:rPr lang="fr-FR" dirty="0" err="1"/>
              <a:t>stored</a:t>
            </a:r>
            <a:r>
              <a:rPr lang="fr-FR" dirty="0"/>
              <a:t> laser power in the long </a:t>
            </a:r>
            <a:r>
              <a:rPr lang="fr-FR" dirty="0" err="1"/>
              <a:t>term</a:t>
            </a:r>
            <a:r>
              <a:rPr lang="fr-FR" dirty="0"/>
              <a:t> </a:t>
            </a:r>
          </a:p>
          <a:p>
            <a:r>
              <a:rPr lang="fr-FR" dirty="0" err="1"/>
              <a:t>Expect</a:t>
            </a:r>
            <a:r>
              <a:rPr lang="fr-FR" dirty="0"/>
              <a:t> the laser system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ready</a:t>
            </a:r>
            <a:r>
              <a:rPr lang="fr-FR" dirty="0"/>
              <a:t> in 2026</a:t>
            </a:r>
          </a:p>
          <a:p>
            <a:r>
              <a:rPr lang="fr-FR" dirty="0"/>
              <a:t>Fabry </a:t>
            </a:r>
            <a:r>
              <a:rPr lang="fr-FR" dirty="0" err="1"/>
              <a:t>Perot</a:t>
            </a:r>
            <a:r>
              <a:rPr lang="fr-FR" dirty="0"/>
              <a:t> </a:t>
            </a:r>
            <a:r>
              <a:rPr lang="fr-FR" dirty="0" err="1"/>
              <a:t>could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procured</a:t>
            </a:r>
            <a:r>
              <a:rPr lang="fr-FR" dirty="0"/>
              <a:t> in 2026</a:t>
            </a:r>
          </a:p>
          <a:p>
            <a:r>
              <a:rPr lang="fr-FR" dirty="0"/>
              <a:t>Project on </a:t>
            </a:r>
            <a:r>
              <a:rPr lang="fr-FR" dirty="0" err="1"/>
              <a:t>schedule</a:t>
            </a:r>
            <a:r>
              <a:rPr lang="fr-FR" dirty="0"/>
              <a:t> for </a:t>
            </a:r>
            <a:r>
              <a:rPr lang="fr-FR" dirty="0" err="1"/>
              <a:t>experiment</a:t>
            </a:r>
            <a:r>
              <a:rPr lang="fr-FR" dirty="0"/>
              <a:t> </a:t>
            </a:r>
            <a:r>
              <a:rPr lang="fr-FR" dirty="0" err="1"/>
              <a:t>start</a:t>
            </a:r>
            <a:r>
              <a:rPr lang="fr-FR" dirty="0"/>
              <a:t> in 2028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77E58C-9C8D-CF44-81AF-0A64315FE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2B8ACC-E585-C44B-B8C2-CB45ADEC6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B49CD95-D013-9344-81DF-43C7D746F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13734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C4CDFA-42E8-324E-B939-4BFC20D8F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Beam</a:t>
            </a:r>
            <a:r>
              <a:rPr lang="fr-FR" dirty="0"/>
              <a:t> size in transmission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A76474-C557-E140-AC9B-C3DC2A1F0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EB6F2F-B0A2-6B49-A068-02A4D4E0A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6BFA96-AD6C-FF49-8A7B-AD6109A15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24</a:t>
            </a:fld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F548E10-79A1-9540-9A58-9DFA7E3A01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283" y="1101154"/>
            <a:ext cx="4416359" cy="3312269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A17BABD4-6BBD-004C-8F43-B5ABC1F930CC}"/>
              </a:ext>
            </a:extLst>
          </p:cNvPr>
          <p:cNvSpPr txBox="1"/>
          <p:nvPr/>
        </p:nvSpPr>
        <p:spPr>
          <a:xfrm>
            <a:off x="5455926" y="987897"/>
            <a:ext cx="3120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Transmission camera </a:t>
            </a:r>
            <a:r>
              <a:rPr lang="fr-FR" dirty="0" err="1"/>
              <a:t>beam</a:t>
            </a:r>
            <a:r>
              <a:rPr lang="fr-FR" dirty="0"/>
              <a:t> size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2C0951A-CF2A-4348-A49C-DDE96FB18F69}"/>
              </a:ext>
            </a:extLst>
          </p:cNvPr>
          <p:cNvSpPr txBox="1"/>
          <p:nvPr/>
        </p:nvSpPr>
        <p:spPr>
          <a:xfrm>
            <a:off x="416177" y="2379393"/>
            <a:ext cx="449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Lensing</a:t>
            </a:r>
            <a:r>
              <a:rPr lang="fr-FR" dirty="0"/>
              <a:t> in transmission of the the output </a:t>
            </a:r>
            <a:r>
              <a:rPr lang="fr-FR" dirty="0" err="1"/>
              <a:t>mirror</a:t>
            </a:r>
            <a:r>
              <a:rPr lang="fr-FR" dirty="0"/>
              <a:t> (ULE) !!! </a:t>
            </a:r>
          </a:p>
          <a:p>
            <a:endParaRPr lang="fr-FR" dirty="0"/>
          </a:p>
          <a:p>
            <a:r>
              <a:rPr lang="fr-FR" dirty="0"/>
              <a:t>NB: </a:t>
            </a:r>
            <a:r>
              <a:rPr lang="fr-FR" dirty="0" err="1"/>
              <a:t>cavity</a:t>
            </a:r>
            <a:r>
              <a:rPr lang="fr-FR" dirty="0"/>
              <a:t> </a:t>
            </a:r>
            <a:r>
              <a:rPr lang="fr-FR" dirty="0" err="1"/>
              <a:t>beam</a:t>
            </a:r>
            <a:r>
              <a:rPr lang="fr-FR" dirty="0"/>
              <a:t> mode </a:t>
            </a:r>
            <a:r>
              <a:rPr lang="fr-FR" dirty="0" err="1"/>
              <a:t>nearly</a:t>
            </a:r>
            <a:r>
              <a:rPr lang="fr-FR" dirty="0"/>
              <a:t> </a:t>
            </a:r>
            <a:r>
              <a:rPr lang="fr-FR" dirty="0" err="1"/>
              <a:t>unaffected</a:t>
            </a:r>
            <a:r>
              <a:rPr lang="fr-FR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51FE90DF-2F4B-5E49-883C-5D1A0AE0F01B}"/>
                  </a:ext>
                </a:extLst>
              </p:cNvPr>
              <p:cNvSpPr txBox="1"/>
              <p:nvPr/>
            </p:nvSpPr>
            <p:spPr>
              <a:xfrm>
                <a:off x="6059549" y="1470484"/>
                <a:ext cx="2455800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fr-FR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𝜋𝜅</m:t>
                          </m:r>
                        </m:den>
                      </m:f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𝑐𝑎𝑣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51FE90DF-2F4B-5E49-883C-5D1A0AE0F0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9549" y="1470484"/>
                <a:ext cx="2455800" cy="518604"/>
              </a:xfrm>
              <a:prstGeom prst="rect">
                <a:avLst/>
              </a:prstGeom>
              <a:blipFill>
                <a:blip r:embed="rId3"/>
                <a:stretch>
                  <a:fillRect l="-2062" t="-2381" b="-142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88A59806-95B5-3143-B698-FDEC6A9AC47E}"/>
                  </a:ext>
                </a:extLst>
              </p:cNvPr>
              <p:cNvSpPr txBox="1"/>
              <p:nvPr/>
            </p:nvSpPr>
            <p:spPr>
              <a:xfrm>
                <a:off x="378079" y="4271733"/>
                <a:ext cx="5392561" cy="63305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fr-FR" sz="2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8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num>
                      <m:den>
                        <m:r>
                          <a:rPr lang="fr-FR" sz="28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𝜋𝜅</m:t>
                        </m:r>
                      </m:den>
                    </m:f>
                    <m:f>
                      <m:fPr>
                        <m:ctrlPr>
                          <a:rPr lang="fr-FR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fr-FR" sz="28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sSub>
                          <m:sSubPr>
                            <m:ctrlPr>
                              <a:rPr lang="fr-FR" sz="28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fr-FR" sz="28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𝑐𝑎𝑣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fr-FR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8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p>
                            <m:r>
                              <a:rPr lang="fr-FR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≈2 </m:t>
                    </m:r>
                    <m:sSup>
                      <m:sSupPr>
                        <m:ctrlP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fr-F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fr-FR" sz="2800" dirty="0"/>
                  <a:t>  at 700kW</a:t>
                </a:r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88A59806-95B5-3143-B698-FDEC6A9AC4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79" y="4271733"/>
                <a:ext cx="5392561" cy="633058"/>
              </a:xfrm>
              <a:prstGeom prst="rect">
                <a:avLst/>
              </a:prstGeom>
              <a:blipFill>
                <a:blip r:embed="rId4"/>
                <a:stretch>
                  <a:fillRect l="-3052" r="-235" b="-176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ZoneTexte 26">
            <a:extLst>
              <a:ext uri="{FF2B5EF4-FFF2-40B4-BE49-F238E27FC236}">
                <a16:creationId xmlns:a16="http://schemas.microsoft.com/office/drawing/2014/main" id="{872FB508-0572-F547-9B55-D4C4927D928D}"/>
              </a:ext>
            </a:extLst>
          </p:cNvPr>
          <p:cNvSpPr txBox="1"/>
          <p:nvPr/>
        </p:nvSpPr>
        <p:spPr>
          <a:xfrm>
            <a:off x="234049" y="1343873"/>
            <a:ext cx="4862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Cannot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explained</a:t>
            </a:r>
            <a:r>
              <a:rPr lang="fr-FR" dirty="0"/>
              <a:t> </a:t>
            </a:r>
            <a:r>
              <a:rPr lang="fr-FR" dirty="0" err="1"/>
              <a:t>simply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a ROC change !!!</a:t>
            </a: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D09146EB-84F5-8643-B3E7-A3EF4790B9AE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5096662" y="1528539"/>
            <a:ext cx="1192371" cy="17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71C86517-D8BB-9244-B74A-90769788502A}"/>
                  </a:ext>
                </a:extLst>
              </p:cNvPr>
              <p:cNvSpPr txBox="1"/>
              <p:nvPr/>
            </p:nvSpPr>
            <p:spPr>
              <a:xfrm>
                <a:off x="610671" y="5200114"/>
                <a:ext cx="810722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Assuming </a:t>
                </a:r>
                <a:r>
                  <a:rPr lang="fr-FR" dirty="0" err="1"/>
                  <a:t>known</a:t>
                </a:r>
                <a:r>
                  <a:rPr lang="fr-FR" dirty="0"/>
                  <a:t> </a:t>
                </a:r>
                <a:r>
                  <a:rPr lang="fr-FR" dirty="0" err="1"/>
                  <a:t>material</a:t>
                </a:r>
                <a:r>
                  <a:rPr lang="fr-FR" dirty="0"/>
                  <a:t> </a:t>
                </a:r>
                <a:r>
                  <a:rPr lang="fr-FR" dirty="0" err="1"/>
                  <a:t>parameters</a:t>
                </a:r>
                <a:r>
                  <a:rPr lang="fr-FR" dirty="0"/>
                  <a:t> (</a:t>
                </a:r>
                <a:r>
                  <a:rPr lang="fr-FR" dirty="0" err="1"/>
                  <a:t>subject</a:t>
                </a:r>
                <a:r>
                  <a:rPr lang="fr-FR" dirty="0"/>
                  <a:t> to </a:t>
                </a:r>
                <a:r>
                  <a:rPr lang="fr-FR" dirty="0" err="1"/>
                  <a:t>systematic</a:t>
                </a:r>
                <a:r>
                  <a:rPr lang="fr-FR" dirty="0"/>
                  <a:t> </a:t>
                </a:r>
                <a:r>
                  <a:rPr lang="fr-FR" dirty="0" err="1"/>
                  <a:t>uncertainties</a:t>
                </a:r>
                <a:r>
                  <a:rPr lang="fr-FR" dirty="0"/>
                  <a:t>) </a:t>
                </a:r>
                <a:r>
                  <a:rPr lang="fr-FR" dirty="0" err="1"/>
                  <a:t>allows</a:t>
                </a:r>
                <a:r>
                  <a:rPr lang="fr-FR" dirty="0"/>
                  <a:t> to </a:t>
                </a:r>
                <a:r>
                  <a:rPr lang="fr-FR" dirty="0" err="1"/>
                  <a:t>estimate</a:t>
                </a:r>
                <a:r>
                  <a:rPr lang="fr-FR" dirty="0"/>
                  <a:t> </a:t>
                </a:r>
                <a:r>
                  <a:rPr lang="fr-FR" dirty="0" err="1"/>
                  <a:t>coating</a:t>
                </a:r>
                <a:r>
                  <a:rPr lang="fr-FR" dirty="0"/>
                  <a:t> absorption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fr-FR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fr-FR" i="1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≈0.35</m:t>
                    </m:r>
                  </m:oMath>
                </a14:m>
                <a:r>
                  <a:rPr lang="fr-FR" dirty="0">
                    <a:solidFill>
                      <a:schemeClr val="accent6">
                        <a:lumMod val="75000"/>
                      </a:schemeClr>
                    </a:solidFill>
                  </a:rPr>
                  <a:t> ppm</a:t>
                </a:r>
                <a:r>
                  <a:rPr lang="fr-FR" dirty="0"/>
                  <a:t> </a:t>
                </a:r>
              </a:p>
            </p:txBody>
          </p:sp>
        </mc:Choice>
        <mc:Fallback xmlns="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71C86517-D8BB-9244-B74A-9076978850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671" y="5200114"/>
                <a:ext cx="8107220" cy="646331"/>
              </a:xfrm>
              <a:prstGeom prst="rect">
                <a:avLst/>
              </a:prstGeom>
              <a:blipFill>
                <a:blip r:embed="rId5"/>
                <a:stretch>
                  <a:fillRect l="-626" t="-3846" b="-1538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>
            <a:extLst>
              <a:ext uri="{FF2B5EF4-FFF2-40B4-BE49-F238E27FC236}">
                <a16:creationId xmlns:a16="http://schemas.microsoft.com/office/drawing/2014/main" id="{5373697D-247A-F445-910E-B15D10DBA8FF}"/>
              </a:ext>
            </a:extLst>
          </p:cNvPr>
          <p:cNvSpPr txBox="1"/>
          <p:nvPr/>
        </p:nvSpPr>
        <p:spPr>
          <a:xfrm>
            <a:off x="7188744" y="2344365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w~0.6mm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7DEB2E-9AF4-D340-AE63-2D4803F8023F}"/>
              </a:ext>
            </a:extLst>
          </p:cNvPr>
          <p:cNvSpPr/>
          <p:nvPr/>
        </p:nvSpPr>
        <p:spPr>
          <a:xfrm rot="16200000">
            <a:off x="-3085892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X.Y. Lu, et al. Optics Letters 49 (2024) 6884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E010B17-067D-254B-8782-3454D646F6F1}"/>
              </a:ext>
            </a:extLst>
          </p:cNvPr>
          <p:cNvSpPr txBox="1"/>
          <p:nvPr/>
        </p:nvSpPr>
        <p:spPr>
          <a:xfrm>
            <a:off x="6392994" y="28375"/>
            <a:ext cx="2826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in collaboration </a:t>
            </a:r>
            <a:r>
              <a:rPr lang="fr-FR" sz="1200" dirty="0" err="1"/>
              <a:t>with</a:t>
            </a:r>
            <a:r>
              <a:rPr lang="fr-FR" sz="1200" dirty="0"/>
              <a:t> </a:t>
            </a:r>
            <a:r>
              <a:rPr lang="fr-FR" sz="1200" dirty="0" err="1"/>
              <a:t>Tsinghua</a:t>
            </a:r>
            <a:r>
              <a:rPr lang="fr-FR" sz="1200" dirty="0"/>
              <a:t> </a:t>
            </a:r>
            <a:r>
              <a:rPr lang="fr-FR" sz="1200" dirty="0" err="1"/>
              <a:t>University</a:t>
            </a:r>
            <a:r>
              <a:rPr lang="fr-FR" sz="1200" dirty="0"/>
              <a:t>, </a:t>
            </a:r>
            <a:r>
              <a:rPr lang="fr-FR" sz="1200" dirty="0" err="1"/>
              <a:t>Dpt</a:t>
            </a:r>
            <a:r>
              <a:rPr lang="fr-FR" sz="1200" dirty="0"/>
              <a:t> of Engineering </a:t>
            </a:r>
            <a:r>
              <a:rPr lang="fr-FR" sz="1200" dirty="0" err="1"/>
              <a:t>Physics</a:t>
            </a:r>
            <a:endParaRPr lang="fr-FR" sz="1200" dirty="0"/>
          </a:p>
          <a:p>
            <a:r>
              <a:rPr lang="fr-FR" sz="1200" dirty="0"/>
              <a:t>NB: amplifier </a:t>
            </a:r>
            <a:r>
              <a:rPr lang="fr-FR" sz="1200" dirty="0" err="1"/>
              <a:t>used</a:t>
            </a:r>
            <a:r>
              <a:rPr lang="fr-FR" sz="1200" dirty="0"/>
              <a:t> not </a:t>
            </a:r>
            <a:r>
              <a:rPr lang="fr-FR" sz="1200" dirty="0" err="1"/>
              <a:t>that</a:t>
            </a:r>
            <a:r>
              <a:rPr lang="fr-FR" sz="1200" dirty="0"/>
              <a:t> of GF-</a:t>
            </a:r>
            <a:r>
              <a:rPr lang="fr-FR" sz="1200" dirty="0" err="1"/>
              <a:t>PoP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509509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au 7">
            <a:extLst>
              <a:ext uri="{FF2B5EF4-FFF2-40B4-BE49-F238E27FC236}">
                <a16:creationId xmlns:a16="http://schemas.microsoft.com/office/drawing/2014/main" id="{26F0D2BC-400D-194A-BD94-EFC17C9193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478499"/>
              </p:ext>
            </p:extLst>
          </p:nvPr>
        </p:nvGraphicFramePr>
        <p:xfrm>
          <a:off x="1524000" y="1397000"/>
          <a:ext cx="64857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1425">
                  <a:extLst>
                    <a:ext uri="{9D8B030D-6E8A-4147-A177-3AD203B41FA5}">
                      <a16:colId xmlns:a16="http://schemas.microsoft.com/office/drawing/2014/main" val="2433483152"/>
                    </a:ext>
                  </a:extLst>
                </a:gridCol>
                <a:gridCol w="1621425">
                  <a:extLst>
                    <a:ext uri="{9D8B030D-6E8A-4147-A177-3AD203B41FA5}">
                      <a16:colId xmlns:a16="http://schemas.microsoft.com/office/drawing/2014/main" val="3933026080"/>
                    </a:ext>
                  </a:extLst>
                </a:gridCol>
                <a:gridCol w="1621425">
                  <a:extLst>
                    <a:ext uri="{9D8B030D-6E8A-4147-A177-3AD203B41FA5}">
                      <a16:colId xmlns:a16="http://schemas.microsoft.com/office/drawing/2014/main" val="3526684509"/>
                    </a:ext>
                  </a:extLst>
                </a:gridCol>
                <a:gridCol w="1621425">
                  <a:extLst>
                    <a:ext uri="{9D8B030D-6E8A-4147-A177-3AD203B41FA5}">
                      <a16:colId xmlns:a16="http://schemas.microsoft.com/office/drawing/2014/main" val="821033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R&amp;D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ThomX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GF-</a:t>
                      </a:r>
                      <a:r>
                        <a:rPr lang="en-GB" dirty="0" err="1"/>
                        <a:t>PoP</a:t>
                      </a:r>
                      <a:r>
                        <a:rPr lang="en-GB" dirty="0"/>
                        <a:t> design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769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33.3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5927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Finesse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35000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0340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Linewidth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4.5kHz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1.3kHz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4kHz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9464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Amp.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75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 W*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&gt;50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3698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Cavity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520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80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&gt;200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170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Coupling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46754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Pulse 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160 </a:t>
                      </a:r>
                      <a:r>
                        <a:rPr lang="en-GB" dirty="0" err="1"/>
                        <a:t>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 </a:t>
                      </a:r>
                      <a:r>
                        <a:rPr lang="en-GB" dirty="0" err="1"/>
                        <a:t>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1-10 </a:t>
                      </a:r>
                      <a:r>
                        <a:rPr lang="en-GB" dirty="0" err="1"/>
                        <a:t>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2235435"/>
                  </a:ext>
                </a:extLst>
              </a:tr>
            </a:tbl>
          </a:graphicData>
        </a:graphic>
      </p:graphicFrame>
      <p:sp>
        <p:nvSpPr>
          <p:cNvPr id="2" name="Titre 1">
            <a:extLst>
              <a:ext uri="{FF2B5EF4-FFF2-40B4-BE49-F238E27FC236}">
                <a16:creationId xmlns:a16="http://schemas.microsoft.com/office/drawing/2014/main" id="{09E81125-F2F9-0F46-9432-5F53B75E8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Current situation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840461-57F0-1F4C-8C0D-BC431E79A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8E8023-F1CC-8D47-AC3E-E0F6B0BA5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A8D1E06-1AD4-484A-BCE9-229A17353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25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B251107-1B1A-3B43-B7A1-5CC8C015C7A5}"/>
              </a:ext>
            </a:extLst>
          </p:cNvPr>
          <p:cNvSpPr/>
          <p:nvPr/>
        </p:nvSpPr>
        <p:spPr>
          <a:xfrm>
            <a:off x="4746158" y="1050559"/>
            <a:ext cx="1551398" cy="3313161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2548F1D-6E0C-944E-B920-5132AF462F28}"/>
              </a:ext>
            </a:extLst>
          </p:cNvPr>
          <p:cNvSpPr txBox="1"/>
          <p:nvPr/>
        </p:nvSpPr>
        <p:spPr>
          <a:xfrm>
            <a:off x="141456" y="4609889"/>
            <a:ext cx="88795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continue to learn and plan to increase power gradually in 2024-2025. We still learn from operation in accelerator at high power with this 4-mirror geometry: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Drift of cavity length correlated with stacking of pulses in cavity </a:t>
            </a:r>
            <a:r>
              <a:rPr lang="en-GB" dirty="0">
                <a:solidFill>
                  <a:srgbClr val="C00000"/>
                </a:solidFill>
                <a:sym typeface="Wingdings" pitchFamily="2" charset="2"/>
              </a:rPr>
              <a:t> thermally induced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Dynamics is complicated but we manage to preserve lock of laser-cavity-RF by sliding the stepper-motors slowly without loss of lock ! (was not observed at KEK-ATF with 30kW)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149F295-04A5-8A4E-87D3-F1339B015F71}"/>
              </a:ext>
            </a:extLst>
          </p:cNvPr>
          <p:cNvSpPr txBox="1"/>
          <p:nvPr/>
        </p:nvSpPr>
        <p:spPr>
          <a:xfrm>
            <a:off x="1735447" y="6081843"/>
            <a:ext cx="6021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  <a:highlight>
                  <a:srgbClr val="FFFF00"/>
                </a:highlight>
              </a:rPr>
              <a:t>It is the main point of attention for GF-</a:t>
            </a:r>
            <a:r>
              <a:rPr lang="en-GB" dirty="0" err="1">
                <a:solidFill>
                  <a:srgbClr val="C00000"/>
                </a:solidFill>
                <a:highlight>
                  <a:srgbClr val="FFFF00"/>
                </a:highlight>
              </a:rPr>
              <a:t>PoP</a:t>
            </a:r>
            <a:r>
              <a:rPr lang="en-GB" dirty="0">
                <a:solidFill>
                  <a:srgbClr val="C00000"/>
                </a:solidFill>
                <a:highlight>
                  <a:srgbClr val="FFFF00"/>
                </a:highlight>
              </a:rPr>
              <a:t> (+laser transport)</a:t>
            </a:r>
          </a:p>
        </p:txBody>
      </p:sp>
    </p:spTree>
    <p:extLst>
      <p:ext uri="{BB962C8B-B14F-4D97-AF65-F5344CB8AC3E}">
        <p14:creationId xmlns:p14="http://schemas.microsoft.com/office/powerpoint/2010/main" val="5287401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3B4DB7-C145-434A-83A3-948F8B094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R&amp;D setup:  4 </a:t>
            </a:r>
            <a:r>
              <a:rPr lang="fr-FR" dirty="0" err="1"/>
              <a:t>mirror</a:t>
            </a:r>
            <a:r>
              <a:rPr lang="fr-FR" dirty="0"/>
              <a:t> </a:t>
            </a:r>
            <a:r>
              <a:rPr lang="fr-FR" dirty="0" err="1"/>
              <a:t>cavity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2391F-859D-8E4E-9C06-299C0265B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510C0D-9AAE-1847-A3C2-7B608627C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A81AEC-775C-8A43-9C75-EC2EFB1B6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26</a:t>
            </a:fld>
            <a:endParaRPr lang="fr-FR"/>
          </a:p>
        </p:txBody>
      </p:sp>
      <p:pic>
        <p:nvPicPr>
          <p:cNvPr id="7" name="图片 7">
            <a:extLst>
              <a:ext uri="{FF2B5EF4-FFF2-40B4-BE49-F238E27FC236}">
                <a16:creationId xmlns:a16="http://schemas.microsoft.com/office/drawing/2014/main" id="{52AA4A60-BFE4-4A4B-9591-5224BFE78D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15"/>
          <a:stretch/>
        </p:blipFill>
        <p:spPr>
          <a:xfrm>
            <a:off x="239548" y="971015"/>
            <a:ext cx="6248807" cy="228507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B0FD6D0A-473F-3A4D-A08A-41702234A63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13"/>
          <a:stretch/>
        </p:blipFill>
        <p:spPr>
          <a:xfrm>
            <a:off x="628651" y="3256094"/>
            <a:ext cx="2753035" cy="2961761"/>
          </a:xfrm>
          <a:prstGeom prst="rect">
            <a:avLst/>
          </a:prstGeom>
        </p:spPr>
      </p:pic>
      <p:pic>
        <p:nvPicPr>
          <p:cNvPr id="11" name="图片 13">
            <a:extLst>
              <a:ext uri="{FF2B5EF4-FFF2-40B4-BE49-F238E27FC236}">
                <a16:creationId xmlns:a16="http://schemas.microsoft.com/office/drawing/2014/main" id="{7F020D18-366C-1C4B-AC93-9159DBA88C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257" y="3256091"/>
            <a:ext cx="4050275" cy="3037707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CA46A5F9-66C3-D14C-A78C-2B08A2FFCCEE}"/>
              </a:ext>
            </a:extLst>
          </p:cNvPr>
          <p:cNvSpPr txBox="1"/>
          <p:nvPr/>
        </p:nvSpPr>
        <p:spPr>
          <a:xfrm>
            <a:off x="1759227" y="3474627"/>
            <a:ext cx="67269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dirty="0"/>
              <a:t>520 kW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E10BAB8-1F1D-5C41-8D93-31B7C00AC04A}"/>
              </a:ext>
            </a:extLst>
          </p:cNvPr>
          <p:cNvSpPr txBox="1"/>
          <p:nvPr/>
        </p:nvSpPr>
        <p:spPr>
          <a:xfrm>
            <a:off x="6392994" y="28375"/>
            <a:ext cx="2826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in collaboration </a:t>
            </a:r>
            <a:r>
              <a:rPr lang="fr-FR" sz="1200" dirty="0" err="1"/>
              <a:t>with</a:t>
            </a:r>
            <a:r>
              <a:rPr lang="fr-FR" sz="1200" dirty="0"/>
              <a:t> </a:t>
            </a:r>
            <a:r>
              <a:rPr lang="fr-FR" sz="1200" dirty="0" err="1"/>
              <a:t>Tsinghua</a:t>
            </a:r>
            <a:r>
              <a:rPr lang="fr-FR" sz="1200" dirty="0"/>
              <a:t> </a:t>
            </a:r>
            <a:r>
              <a:rPr lang="fr-FR" sz="1200" dirty="0" err="1"/>
              <a:t>University</a:t>
            </a:r>
            <a:r>
              <a:rPr lang="fr-FR" sz="1200" dirty="0"/>
              <a:t>, </a:t>
            </a:r>
            <a:r>
              <a:rPr lang="fr-FR" sz="1200" dirty="0" err="1"/>
              <a:t>Dpt</a:t>
            </a:r>
            <a:r>
              <a:rPr lang="fr-FR" sz="1200" dirty="0"/>
              <a:t> of Engineering </a:t>
            </a:r>
            <a:r>
              <a:rPr lang="fr-FR" sz="1200" dirty="0" err="1"/>
              <a:t>Physics</a:t>
            </a:r>
            <a:endParaRPr lang="fr-FR" sz="1200" dirty="0"/>
          </a:p>
          <a:p>
            <a:r>
              <a:rPr lang="fr-FR" sz="1200" dirty="0"/>
              <a:t>NB: amplifier </a:t>
            </a:r>
            <a:r>
              <a:rPr lang="fr-FR" sz="1200" dirty="0" err="1"/>
              <a:t>used</a:t>
            </a:r>
            <a:r>
              <a:rPr lang="fr-FR" sz="1200" dirty="0"/>
              <a:t> not </a:t>
            </a:r>
            <a:r>
              <a:rPr lang="fr-FR" sz="1200" dirty="0" err="1"/>
              <a:t>that</a:t>
            </a:r>
            <a:r>
              <a:rPr lang="fr-FR" sz="1200" dirty="0"/>
              <a:t> of GF-</a:t>
            </a:r>
            <a:r>
              <a:rPr lang="fr-FR" sz="1200" dirty="0" err="1"/>
              <a:t>PoP</a:t>
            </a:r>
            <a:endParaRPr lang="fr-FR" sz="12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2D97F56-5340-D441-8AE0-8D72C0716C71}"/>
              </a:ext>
            </a:extLst>
          </p:cNvPr>
          <p:cNvSpPr txBox="1"/>
          <p:nvPr/>
        </p:nvSpPr>
        <p:spPr>
          <a:xfrm>
            <a:off x="6303523" y="1823168"/>
            <a:ext cx="29157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Finesse 35,000</a:t>
            </a:r>
          </a:p>
          <a:p>
            <a:r>
              <a:rPr lang="fr-FR" dirty="0">
                <a:solidFill>
                  <a:srgbClr val="C00000"/>
                </a:solidFill>
              </a:rPr>
              <a:t>Effective </a:t>
            </a:r>
            <a:r>
              <a:rPr lang="fr-FR" dirty="0" err="1">
                <a:solidFill>
                  <a:srgbClr val="C00000"/>
                </a:solidFill>
              </a:rPr>
              <a:t>enhancement</a:t>
            </a:r>
            <a:r>
              <a:rPr lang="fr-FR" dirty="0">
                <a:solidFill>
                  <a:srgbClr val="C00000"/>
                </a:solidFill>
              </a:rPr>
              <a:t> 8,000</a:t>
            </a:r>
          </a:p>
          <a:p>
            <a:r>
              <a:rPr lang="fr-FR" dirty="0">
                <a:solidFill>
                  <a:srgbClr val="C00000"/>
                </a:solidFill>
              </a:rPr>
              <a:t>ULE </a:t>
            </a:r>
            <a:r>
              <a:rPr lang="fr-FR" dirty="0" err="1">
                <a:solidFill>
                  <a:srgbClr val="C00000"/>
                </a:solidFill>
              </a:rPr>
              <a:t>mirrors</a:t>
            </a:r>
            <a:r>
              <a:rPr lang="fr-FR" dirty="0">
                <a:solidFill>
                  <a:srgbClr val="C00000"/>
                </a:solidFill>
              </a:rPr>
              <a:t> (M234)</a:t>
            </a:r>
          </a:p>
          <a:p>
            <a:r>
              <a:rPr lang="fr-FR" dirty="0" err="1">
                <a:solidFill>
                  <a:srgbClr val="C00000"/>
                </a:solidFill>
              </a:rPr>
              <a:t>Suprasil</a:t>
            </a:r>
            <a:r>
              <a:rPr lang="fr-FR" dirty="0">
                <a:solidFill>
                  <a:srgbClr val="C00000"/>
                </a:solidFill>
              </a:rPr>
              <a:t> input </a:t>
            </a:r>
            <a:r>
              <a:rPr lang="fr-FR" dirty="0" err="1">
                <a:solidFill>
                  <a:srgbClr val="C00000"/>
                </a:solidFill>
              </a:rPr>
              <a:t>mirror</a:t>
            </a:r>
            <a:r>
              <a:rPr lang="fr-FR" dirty="0">
                <a:solidFill>
                  <a:srgbClr val="C00000"/>
                </a:solidFill>
              </a:rPr>
              <a:t> (M1)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526D39-A235-E243-91E3-6E2DE74FA820}"/>
              </a:ext>
            </a:extLst>
          </p:cNvPr>
          <p:cNvSpPr/>
          <p:nvPr/>
        </p:nvSpPr>
        <p:spPr>
          <a:xfrm rot="16200000">
            <a:off x="-3000382" y="2983753"/>
            <a:ext cx="6445803" cy="461665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X.Y. Lu, et al. Appl. Phys. Lett. 124, 251105 (2024) </a:t>
            </a:r>
          </a:p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X.Y. Lu, et al. Appl. Phys. Lett. 124, 251105 (2024) </a:t>
            </a:r>
          </a:p>
        </p:txBody>
      </p:sp>
    </p:spTree>
    <p:extLst>
      <p:ext uri="{BB962C8B-B14F-4D97-AF65-F5344CB8AC3E}">
        <p14:creationId xmlns:p14="http://schemas.microsoft.com/office/powerpoint/2010/main" val="1051153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">
            <a:extLst>
              <a:ext uri="{FF2B5EF4-FFF2-40B4-BE49-F238E27FC236}">
                <a16:creationId xmlns:a16="http://schemas.microsoft.com/office/drawing/2014/main" id="{6423410B-0716-1142-9A3D-6589198AC19F}"/>
              </a:ext>
            </a:extLst>
          </p:cNvPr>
          <p:cNvGrpSpPr>
            <a:grpSpLocks/>
          </p:cNvGrpSpPr>
          <p:nvPr/>
        </p:nvGrpSpPr>
        <p:grpSpPr bwMode="auto">
          <a:xfrm>
            <a:off x="2371728" y="962201"/>
            <a:ext cx="4400551" cy="1697831"/>
            <a:chOff x="384" y="384"/>
            <a:chExt cx="3696" cy="1426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F843FEFF-E188-1A45-ACEC-0C948FCFD0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 l="10938" t="51042" r="3125" b="6250"/>
            <a:stretch>
              <a:fillRect/>
            </a:stretch>
          </p:blipFill>
          <p:spPr bwMode="auto">
            <a:xfrm>
              <a:off x="384" y="432"/>
              <a:ext cx="3696" cy="1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">
              <a:extLst>
                <a:ext uri="{FF2B5EF4-FFF2-40B4-BE49-F238E27FC236}">
                  <a16:creationId xmlns:a16="http://schemas.microsoft.com/office/drawing/2014/main" id="{B5B5814A-0387-8B4D-A976-9BE89BC47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6" y="384"/>
              <a:ext cx="912" cy="10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 sz="1351"/>
            </a:p>
          </p:txBody>
        </p:sp>
        <p:sp>
          <p:nvSpPr>
            <p:cNvPr id="10" name="Rectangle 5">
              <a:extLst>
                <a:ext uri="{FF2B5EF4-FFF2-40B4-BE49-F238E27FC236}">
                  <a16:creationId xmlns:a16="http://schemas.microsoft.com/office/drawing/2014/main" id="{0C06C674-C210-7B41-A9E8-F03025107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0" y="1296"/>
              <a:ext cx="432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 sz="1351"/>
            </a:p>
          </p:txBody>
        </p:sp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id="{99BA6F5A-F97A-E245-BB73-8F0F96EB12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" y="1344"/>
              <a:ext cx="336" cy="4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 sz="1351"/>
            </a:p>
          </p:txBody>
        </p:sp>
        <p:sp>
          <p:nvSpPr>
            <p:cNvPr id="12" name="Rectangle 7">
              <a:extLst>
                <a:ext uri="{FF2B5EF4-FFF2-40B4-BE49-F238E27FC236}">
                  <a16:creationId xmlns:a16="http://schemas.microsoft.com/office/drawing/2014/main" id="{F19F7788-34D9-C84E-8A6E-AD5DF40B8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590"/>
              <a:ext cx="1610" cy="3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fr-FR" sz="1351" dirty="0" err="1">
                  <a:solidFill>
                    <a:schemeClr val="bg2">
                      <a:lumMod val="25000"/>
                    </a:schemeClr>
                  </a:solidFill>
                </a:rPr>
                <a:t>T</a:t>
              </a:r>
              <a:r>
                <a:rPr lang="fr-FR" sz="1351" baseline="-25000" dirty="0" err="1">
                  <a:solidFill>
                    <a:schemeClr val="bg2">
                      <a:lumMod val="25000"/>
                    </a:schemeClr>
                  </a:solidFill>
                </a:rPr>
                <a:t>rep</a:t>
              </a:r>
              <a:r>
                <a:rPr lang="fr-FR" sz="1351" dirty="0">
                  <a:solidFill>
                    <a:schemeClr val="bg2">
                      <a:lumMod val="25000"/>
                    </a:schemeClr>
                  </a:solidFill>
                </a:rPr>
                <a:t>=1/</a:t>
              </a:r>
              <a:r>
                <a:rPr lang="fr-FR" sz="1351" dirty="0" err="1">
                  <a:solidFill>
                    <a:schemeClr val="bg2">
                      <a:lumMod val="25000"/>
                    </a:schemeClr>
                  </a:solidFill>
                </a:rPr>
                <a:t>F</a:t>
              </a:r>
              <a:r>
                <a:rPr lang="fr-FR" sz="1351" baseline="-25000" dirty="0" err="1">
                  <a:solidFill>
                    <a:schemeClr val="bg2">
                      <a:lumMod val="25000"/>
                    </a:schemeClr>
                  </a:solidFill>
                </a:rPr>
                <a:t>rep</a:t>
              </a:r>
              <a:endParaRPr lang="fr-FR" sz="1351" baseline="-250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4C957BF4-7CA3-E54E-A18F-3CAEF0FEE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Fabry-</a:t>
            </a:r>
            <a:r>
              <a:rPr lang="fr-FR" dirty="0" err="1"/>
              <a:t>Perot</a:t>
            </a:r>
            <a:r>
              <a:rPr lang="fr-FR" dirty="0"/>
              <a:t> </a:t>
            </a:r>
            <a:r>
              <a:rPr lang="fr-FR" dirty="0" err="1"/>
              <a:t>resonator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3888D45-BC4F-2343-94FB-A780CC124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708718-5EBB-044E-A6A5-C20B6C143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2715D73-42D8-214D-B956-174D45E21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27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AFA55D9-DF85-EC42-9CE1-AAB428A85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907" y="3246331"/>
            <a:ext cx="3076713" cy="230753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C82CE2EF-2258-0C4E-B537-F31DD9DAB4FC}"/>
              </a:ext>
            </a:extLst>
          </p:cNvPr>
          <p:cNvSpPr txBox="1"/>
          <p:nvPr/>
        </p:nvSpPr>
        <p:spPr>
          <a:xfrm>
            <a:off x="459259" y="3459689"/>
            <a:ext cx="51066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Input laser </a:t>
            </a:r>
            <a:r>
              <a:rPr lang="fr-FR" dirty="0" err="1">
                <a:solidFill>
                  <a:schemeClr val="bg2">
                    <a:lumMod val="25000"/>
                  </a:schemeClr>
                </a:solidFill>
              </a:rPr>
              <a:t>beam</a:t>
            </a: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 must </a:t>
            </a:r>
            <a:r>
              <a:rPr lang="fr-FR" dirty="0" err="1">
                <a:solidFill>
                  <a:schemeClr val="bg2">
                    <a:lumMod val="25000"/>
                  </a:schemeClr>
                </a:solidFill>
              </a:rPr>
              <a:t>be</a:t>
            </a: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2">
                    <a:lumMod val="25000"/>
                  </a:schemeClr>
                </a:solidFill>
              </a:rPr>
              <a:t>matched</a:t>
            </a: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 to the </a:t>
            </a:r>
            <a:r>
              <a:rPr lang="fr-FR" dirty="0" err="1">
                <a:solidFill>
                  <a:schemeClr val="bg2">
                    <a:lumMod val="25000"/>
                  </a:schemeClr>
                </a:solidFill>
              </a:rPr>
              <a:t>cavity</a:t>
            </a: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pPr marL="285744" indent="-285744">
              <a:buFont typeface="Wingdings" pitchFamily="2" charset="2"/>
              <a:buChar char="Ø"/>
            </a:pP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Temporal superposition </a:t>
            </a:r>
          </a:p>
          <a:p>
            <a:pPr marL="285744" indent="-285744">
              <a:buFont typeface="Wingdings" pitchFamily="2" charset="2"/>
              <a:buChar char="Ø"/>
            </a:pP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Transverse mode </a:t>
            </a:r>
            <a:r>
              <a:rPr lang="fr-FR" dirty="0" err="1">
                <a:solidFill>
                  <a:schemeClr val="bg2">
                    <a:lumMod val="25000"/>
                  </a:schemeClr>
                </a:solidFill>
              </a:rPr>
              <a:t>matching</a:t>
            </a: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E54CD875-CFAE-AA48-B3A2-D3E3742A3CF1}"/>
              </a:ext>
            </a:extLst>
          </p:cNvPr>
          <p:cNvCxnSpPr>
            <a:cxnSpLocks/>
          </p:cNvCxnSpPr>
          <p:nvPr/>
        </p:nvCxnSpPr>
        <p:spPr>
          <a:xfrm flipH="1">
            <a:off x="3985591" y="5118656"/>
            <a:ext cx="1580324" cy="528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21CE1169-A633-544E-B777-81443DDA6BC3}"/>
              </a:ext>
            </a:extLst>
          </p:cNvPr>
          <p:cNvSpPr txBox="1"/>
          <p:nvPr/>
        </p:nvSpPr>
        <p:spPr>
          <a:xfrm>
            <a:off x="413503" y="5482650"/>
            <a:ext cx="431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C00000"/>
                </a:solidFill>
              </a:rPr>
              <a:t>Resonant</a:t>
            </a:r>
            <a:r>
              <a:rPr lang="fr-FR" dirty="0">
                <a:solidFill>
                  <a:srgbClr val="C00000"/>
                </a:solidFill>
              </a:rPr>
              <a:t> at </a:t>
            </a:r>
            <a:r>
              <a:rPr lang="fr-FR" dirty="0" err="1">
                <a:solidFill>
                  <a:srgbClr val="C00000"/>
                </a:solidFill>
              </a:rPr>
              <a:t>different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err="1">
                <a:solidFill>
                  <a:srgbClr val="C00000"/>
                </a:solidFill>
              </a:rPr>
              <a:t>cavity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err="1">
                <a:solidFill>
                  <a:srgbClr val="C00000"/>
                </a:solidFill>
              </a:rPr>
              <a:t>lengths</a:t>
            </a:r>
            <a:r>
              <a:rPr lang="fr-FR" dirty="0">
                <a:solidFill>
                  <a:srgbClr val="C00000"/>
                </a:solidFill>
              </a:rPr>
              <a:t>*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D94901C-851F-8340-AEB1-63FE8EBA6DFD}"/>
              </a:ext>
            </a:extLst>
          </p:cNvPr>
          <p:cNvSpPr txBox="1"/>
          <p:nvPr/>
        </p:nvSpPr>
        <p:spPr>
          <a:xfrm>
            <a:off x="5565915" y="5972329"/>
            <a:ext cx="4316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*for a non-</a:t>
            </a:r>
            <a:r>
              <a:rPr lang="fr-FR" sz="1200" dirty="0" err="1"/>
              <a:t>degenerate</a:t>
            </a:r>
            <a:r>
              <a:rPr lang="fr-FR" sz="1200" dirty="0"/>
              <a:t> </a:t>
            </a:r>
            <a:r>
              <a:rPr lang="fr-FR" sz="1200" dirty="0" err="1"/>
              <a:t>cavity</a:t>
            </a:r>
            <a:r>
              <a:rPr lang="fr-FR" sz="1200" dirty="0"/>
              <a:t>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A0C7E93-1971-C44B-B27C-2C2FF91385DE}"/>
              </a:ext>
            </a:extLst>
          </p:cNvPr>
          <p:cNvSpPr txBox="1"/>
          <p:nvPr/>
        </p:nvSpPr>
        <p:spPr>
          <a:xfrm>
            <a:off x="231429" y="1747640"/>
            <a:ext cx="178112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u="sng" dirty="0">
                <a:solidFill>
                  <a:schemeClr val="bg2">
                    <a:lumMod val="25000"/>
                  </a:schemeClr>
                </a:solidFill>
              </a:rPr>
              <a:t>Input laser </a:t>
            </a:r>
            <a:r>
              <a:rPr lang="fr-FR" sz="1400" i="1" u="sng" dirty="0" err="1">
                <a:solidFill>
                  <a:schemeClr val="bg2">
                    <a:lumMod val="25000"/>
                  </a:schemeClr>
                </a:solidFill>
              </a:rPr>
              <a:t>beam</a:t>
            </a:r>
            <a:r>
              <a:rPr lang="fr-FR" sz="1400" i="1" u="sng" dirty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r>
              <a:rPr lang="fr-FR" sz="1400" dirty="0">
                <a:solidFill>
                  <a:schemeClr val="bg2">
                    <a:lumMod val="25000"/>
                  </a:schemeClr>
                </a:solidFill>
              </a:rPr>
              <a:t>Few </a:t>
            </a:r>
            <a:r>
              <a:rPr lang="fr-FR" sz="1400" dirty="0" err="1">
                <a:solidFill>
                  <a:schemeClr val="bg2">
                    <a:lumMod val="25000"/>
                  </a:schemeClr>
                </a:solidFill>
              </a:rPr>
              <a:t>ps</a:t>
            </a:r>
            <a:r>
              <a:rPr lang="fr-FR" sz="1400" dirty="0">
                <a:solidFill>
                  <a:schemeClr val="bg2">
                    <a:lumMod val="25000"/>
                  </a:schemeClr>
                </a:solidFill>
              </a:rPr>
              <a:t> pulse duration</a:t>
            </a:r>
          </a:p>
          <a:p>
            <a:endParaRPr lang="fr-FR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958D2313-2DF8-3E44-8E61-E96AD709D331}"/>
              </a:ext>
            </a:extLst>
          </p:cNvPr>
          <p:cNvCxnSpPr/>
          <p:nvPr/>
        </p:nvCxnSpPr>
        <p:spPr>
          <a:xfrm>
            <a:off x="2666201" y="1665171"/>
            <a:ext cx="45238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7801841B-48EA-7D4F-8519-C0AAB4FB7CD0}"/>
              </a:ext>
            </a:extLst>
          </p:cNvPr>
          <p:cNvCxnSpPr>
            <a:cxnSpLocks/>
          </p:cNvCxnSpPr>
          <p:nvPr/>
        </p:nvCxnSpPr>
        <p:spPr>
          <a:xfrm>
            <a:off x="4288631" y="1590848"/>
            <a:ext cx="2255044" cy="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314BFCAA-7E7D-FA49-9E89-6DF5BF2DA586}"/>
              </a:ext>
            </a:extLst>
          </p:cNvPr>
          <p:cNvSpPr txBox="1"/>
          <p:nvPr/>
        </p:nvSpPr>
        <p:spPr>
          <a:xfrm>
            <a:off x="5274928" y="1249173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L</a:t>
            </a:r>
          </a:p>
        </p:txBody>
      </p:sp>
      <p:sp>
        <p:nvSpPr>
          <p:cNvPr id="25" name="Rectangle 7">
            <a:extLst>
              <a:ext uri="{FF2B5EF4-FFF2-40B4-BE49-F238E27FC236}">
                <a16:creationId xmlns:a16="http://schemas.microsoft.com/office/drawing/2014/main" id="{76825812-5005-8F43-9D8F-D65B82A2D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7139" y="3753738"/>
            <a:ext cx="1916907" cy="42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fr-FR" dirty="0">
                <a:solidFill>
                  <a:srgbClr val="C00000"/>
                </a:solidFill>
              </a:rPr>
              <a:t>2L/c=</a:t>
            </a:r>
            <a:r>
              <a:rPr lang="fr-FR" dirty="0" err="1">
                <a:solidFill>
                  <a:srgbClr val="C00000"/>
                </a:solidFill>
              </a:rPr>
              <a:t>F</a:t>
            </a:r>
            <a:r>
              <a:rPr lang="fr-FR" baseline="-25000" dirty="0" err="1">
                <a:solidFill>
                  <a:srgbClr val="C00000"/>
                </a:solidFill>
              </a:rPr>
              <a:t>rep</a:t>
            </a:r>
            <a:endParaRPr lang="fr-FR" baseline="-25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7434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2EE1ED-338B-7143-92A0-B754549D9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8360805" cy="509517"/>
          </a:xfrm>
        </p:spPr>
        <p:txBody>
          <a:bodyPr>
            <a:normAutofit fontScale="90000"/>
          </a:bodyPr>
          <a:lstStyle/>
          <a:p>
            <a:r>
              <a:rPr lang="fr-FR" dirty="0"/>
              <a:t>Back in 2020: modal </a:t>
            </a:r>
            <a:r>
              <a:rPr lang="fr-FR" dirty="0" err="1"/>
              <a:t>instabilities</a:t>
            </a:r>
            <a:endParaRPr lang="fr-FR" dirty="0"/>
          </a:p>
        </p:txBody>
      </p:sp>
      <p:pic>
        <p:nvPicPr>
          <p:cNvPr id="8" name="Image 6">
            <a:extLst>
              <a:ext uri="{FF2B5EF4-FFF2-40B4-BE49-F238E27FC236}">
                <a16:creationId xmlns:a16="http://schemas.microsoft.com/office/drawing/2014/main" id="{D239D4DD-2A4D-C842-BDA0-156364147E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88" y="1009492"/>
            <a:ext cx="4075543" cy="4013615"/>
          </a:xfrm>
          <a:prstGeom prst="rect">
            <a:avLst/>
          </a:prstGeom>
          <a:noFill/>
          <a:ln>
            <a:noFill/>
          </a:ln>
          <a:effectLst>
            <a:outerShdw blurRad="50800" dist="152400" dir="2700000" algn="tl" rotWithShape="0">
              <a:schemeClr val="accent6">
                <a:lumMod val="75000"/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B14DF75-9F64-3349-B07B-B235634041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199" y="4009981"/>
            <a:ext cx="2981271" cy="2139613"/>
          </a:xfrm>
          <a:prstGeom prst="rect">
            <a:avLst/>
          </a:prstGeom>
          <a:noFill/>
          <a:ln>
            <a:noFill/>
          </a:ln>
          <a:effectLst>
            <a:outerShdw blurRad="50800" dist="152400" dir="2700000" algn="tl" rotWithShape="0">
              <a:schemeClr val="accent5">
                <a:lumMod val="75000"/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4">
            <a:extLst>
              <a:ext uri="{FF2B5EF4-FFF2-40B4-BE49-F238E27FC236}">
                <a16:creationId xmlns:a16="http://schemas.microsoft.com/office/drawing/2014/main" id="{8F5A0249-1206-EF49-8ED7-70DF25FECF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687" y="1081593"/>
            <a:ext cx="4497771" cy="2429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52400" dir="2700000" algn="tl" rotWithShape="0">
              <a:schemeClr val="accent5">
                <a:lumMod val="75000"/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A6A796B-5BCF-5941-9AAA-50AA9DE4583F}"/>
              </a:ext>
            </a:extLst>
          </p:cNvPr>
          <p:cNvSpPr txBox="1"/>
          <p:nvPr/>
        </p:nvSpPr>
        <p:spPr>
          <a:xfrm>
            <a:off x="1000452" y="1300017"/>
            <a:ext cx="2728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accent6">
                    <a:lumMod val="75000"/>
                  </a:schemeClr>
                </a:solidFill>
              </a:rPr>
              <a:t>But </a:t>
            </a:r>
            <a:r>
              <a:rPr lang="en-GB" b="1" i="1" u="sng" dirty="0">
                <a:solidFill>
                  <a:schemeClr val="accent6">
                    <a:lumMod val="75000"/>
                  </a:schemeClr>
                </a:solidFill>
              </a:rPr>
              <a:t>unstable</a:t>
            </a:r>
            <a:r>
              <a:rPr lang="en-GB" i="1" dirty="0">
                <a:solidFill>
                  <a:schemeClr val="accent6">
                    <a:lumMod val="75000"/>
                  </a:schemeClr>
                </a:solidFill>
              </a:rPr>
              <a:t> at high-power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76845F7-78E2-794A-A030-CFCB47086E0F}"/>
              </a:ext>
            </a:extLst>
          </p:cNvPr>
          <p:cNvSpPr txBox="1"/>
          <p:nvPr/>
        </p:nvSpPr>
        <p:spPr>
          <a:xfrm>
            <a:off x="4535427" y="3640645"/>
            <a:ext cx="4388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chemeClr val="accent5">
                    <a:lumMod val="75000"/>
                  </a:schemeClr>
                </a:solidFill>
              </a:rPr>
              <a:t>High-order mode instability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C23E4D4-2B97-E746-A557-A9CA86474691}"/>
              </a:ext>
            </a:extLst>
          </p:cNvPr>
          <p:cNvSpPr txBox="1"/>
          <p:nvPr/>
        </p:nvSpPr>
        <p:spPr>
          <a:xfrm>
            <a:off x="270538" y="5300579"/>
            <a:ext cx="57686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chemeClr val="accent4">
                    <a:lumMod val="75000"/>
                  </a:schemeClr>
                </a:solidFill>
              </a:rPr>
              <a:t>Highly sensitive to cavity topology</a:t>
            </a:r>
          </a:p>
          <a:p>
            <a:pPr algn="ctr"/>
            <a:r>
              <a:rPr lang="en-GB" i="1" dirty="0">
                <a:solidFill>
                  <a:schemeClr val="accent4">
                    <a:lumMod val="75000"/>
                  </a:schemeClr>
                </a:solidFill>
              </a:rPr>
              <a:t>Rough understanding from simple simulations</a:t>
            </a:r>
          </a:p>
          <a:p>
            <a:pPr algn="ctr"/>
            <a:r>
              <a:rPr lang="en-GB" i="1" dirty="0">
                <a:solidFill>
                  <a:schemeClr val="accent4">
                    <a:lumMod val="75000"/>
                  </a:schemeClr>
                </a:solidFill>
                <a:sym typeface="Wingdings" pitchFamily="2" charset="2"/>
              </a:rPr>
              <a:t> HOM damping with additional D-cut mirrors in cavity</a:t>
            </a:r>
            <a:endParaRPr lang="en-GB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B89FF7F-C239-7240-B7AE-C9DB74CE4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19" name="Espace réservé du pied de page 18">
            <a:extLst>
              <a:ext uri="{FF2B5EF4-FFF2-40B4-BE49-F238E27FC236}">
                <a16:creationId xmlns:a16="http://schemas.microsoft.com/office/drawing/2014/main" id="{9AF2945D-3212-C64E-B374-06421B4B4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20" name="Espace réservé du numéro de diapositive 19">
            <a:extLst>
              <a:ext uri="{FF2B5EF4-FFF2-40B4-BE49-F238E27FC236}">
                <a16:creationId xmlns:a16="http://schemas.microsoft.com/office/drawing/2014/main" id="{40EFB232-8B5B-C14D-83AA-2E2036A57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28</a:t>
            </a:fld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99DAD77-DC6B-DD4D-B4A2-32C177F03B2C}"/>
              </a:ext>
            </a:extLst>
          </p:cNvPr>
          <p:cNvSpPr/>
          <p:nvPr/>
        </p:nvSpPr>
        <p:spPr>
          <a:xfrm rot="16200000">
            <a:off x="-3071167" y="3069013"/>
            <a:ext cx="6445803" cy="307777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Favier P., </a:t>
            </a:r>
            <a:r>
              <a:rPr lang="en-US" sz="1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Amoudry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L. &amp; H. Wang, PhD theses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D6DA55-E293-D340-AF80-DF134251FB6A}"/>
              </a:ext>
            </a:extLst>
          </p:cNvPr>
          <p:cNvSpPr/>
          <p:nvPr/>
        </p:nvSpPr>
        <p:spPr bwMode="auto">
          <a:xfrm>
            <a:off x="5948203" y="2608121"/>
            <a:ext cx="156473" cy="509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351"/>
          </a:p>
        </p:txBody>
      </p:sp>
    </p:spTree>
    <p:extLst>
      <p:ext uri="{BB962C8B-B14F-4D97-AF65-F5344CB8AC3E}">
        <p14:creationId xmlns:p14="http://schemas.microsoft.com/office/powerpoint/2010/main" val="15630919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2EE1ED-338B-7143-92A0-B754549D9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8360805" cy="509517"/>
          </a:xfrm>
        </p:spPr>
        <p:txBody>
          <a:bodyPr>
            <a:normAutofit fontScale="90000"/>
          </a:bodyPr>
          <a:lstStyle/>
          <a:p>
            <a:r>
              <a:rPr lang="fr-FR" dirty="0"/>
              <a:t>Back in 2020: D </a:t>
            </a:r>
            <a:r>
              <a:rPr lang="fr-FR" dirty="0" err="1"/>
              <a:t>shape</a:t>
            </a:r>
            <a:r>
              <a:rPr lang="fr-FR" dirty="0"/>
              <a:t> </a:t>
            </a:r>
            <a:r>
              <a:rPr lang="fr-FR" dirty="0" err="1"/>
              <a:t>mirrors</a:t>
            </a:r>
            <a:endParaRPr lang="fr-FR" dirty="0"/>
          </a:p>
        </p:txBody>
      </p:sp>
      <p:pic>
        <p:nvPicPr>
          <p:cNvPr id="8" name="Image 6">
            <a:extLst>
              <a:ext uri="{FF2B5EF4-FFF2-40B4-BE49-F238E27FC236}">
                <a16:creationId xmlns:a16="http://schemas.microsoft.com/office/drawing/2014/main" id="{D239D4DD-2A4D-C842-BDA0-156364147E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88" y="1009492"/>
            <a:ext cx="4075543" cy="4013615"/>
          </a:xfrm>
          <a:prstGeom prst="rect">
            <a:avLst/>
          </a:prstGeom>
          <a:noFill/>
          <a:ln>
            <a:noFill/>
          </a:ln>
          <a:effectLst>
            <a:outerShdw blurRad="50800" dist="152400" dir="2700000" algn="tl" rotWithShape="0">
              <a:schemeClr val="accent6">
                <a:lumMod val="75000"/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B14DF75-9F64-3349-B07B-B235634041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199" y="4009981"/>
            <a:ext cx="2981271" cy="2139613"/>
          </a:xfrm>
          <a:prstGeom prst="rect">
            <a:avLst/>
          </a:prstGeom>
          <a:noFill/>
          <a:ln>
            <a:noFill/>
          </a:ln>
          <a:effectLst>
            <a:outerShdw blurRad="50800" dist="152400" dir="2700000" algn="tl" rotWithShape="0">
              <a:schemeClr val="accent5">
                <a:lumMod val="75000"/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4">
            <a:extLst>
              <a:ext uri="{FF2B5EF4-FFF2-40B4-BE49-F238E27FC236}">
                <a16:creationId xmlns:a16="http://schemas.microsoft.com/office/drawing/2014/main" id="{8F5A0249-1206-EF49-8ED7-70DF25FECF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687" y="1081593"/>
            <a:ext cx="4497771" cy="2429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52400" dir="2700000" algn="tl" rotWithShape="0">
              <a:schemeClr val="accent5">
                <a:lumMod val="75000"/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A6A796B-5BCF-5941-9AAA-50AA9DE4583F}"/>
              </a:ext>
            </a:extLst>
          </p:cNvPr>
          <p:cNvSpPr txBox="1"/>
          <p:nvPr/>
        </p:nvSpPr>
        <p:spPr>
          <a:xfrm>
            <a:off x="1000452" y="1300017"/>
            <a:ext cx="2728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accent6">
                    <a:lumMod val="75000"/>
                  </a:schemeClr>
                </a:solidFill>
              </a:rPr>
              <a:t>But </a:t>
            </a:r>
            <a:r>
              <a:rPr lang="en-GB" b="1" i="1" u="sng" dirty="0">
                <a:solidFill>
                  <a:schemeClr val="accent6">
                    <a:lumMod val="75000"/>
                  </a:schemeClr>
                </a:solidFill>
              </a:rPr>
              <a:t>unstable </a:t>
            </a:r>
            <a:r>
              <a:rPr lang="en-GB" i="1" dirty="0">
                <a:solidFill>
                  <a:schemeClr val="accent6">
                    <a:lumMod val="75000"/>
                  </a:schemeClr>
                </a:solidFill>
              </a:rPr>
              <a:t>at high-power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76845F7-78E2-794A-A030-CFCB47086E0F}"/>
              </a:ext>
            </a:extLst>
          </p:cNvPr>
          <p:cNvSpPr txBox="1"/>
          <p:nvPr/>
        </p:nvSpPr>
        <p:spPr>
          <a:xfrm>
            <a:off x="4535427" y="3640645"/>
            <a:ext cx="4388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chemeClr val="accent5">
                    <a:lumMod val="75000"/>
                  </a:schemeClr>
                </a:solidFill>
              </a:rPr>
              <a:t>High-order mode instability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C23E4D4-2B97-E746-A557-A9CA86474691}"/>
              </a:ext>
            </a:extLst>
          </p:cNvPr>
          <p:cNvSpPr txBox="1"/>
          <p:nvPr/>
        </p:nvSpPr>
        <p:spPr>
          <a:xfrm>
            <a:off x="270538" y="5300579"/>
            <a:ext cx="57686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chemeClr val="accent4">
                    <a:lumMod val="75000"/>
                  </a:schemeClr>
                </a:solidFill>
              </a:rPr>
              <a:t>Highly sensitive to cavity topology</a:t>
            </a:r>
          </a:p>
          <a:p>
            <a:pPr algn="ctr"/>
            <a:r>
              <a:rPr lang="en-GB" i="1" dirty="0">
                <a:solidFill>
                  <a:schemeClr val="accent4">
                    <a:lumMod val="75000"/>
                  </a:schemeClr>
                </a:solidFill>
              </a:rPr>
              <a:t>Rough understanding from simple simulations</a:t>
            </a:r>
          </a:p>
          <a:p>
            <a:pPr algn="ctr"/>
            <a:r>
              <a:rPr lang="en-GB" i="1" dirty="0">
                <a:solidFill>
                  <a:schemeClr val="accent4">
                    <a:lumMod val="75000"/>
                  </a:schemeClr>
                </a:solidFill>
                <a:sym typeface="Wingdings" pitchFamily="2" charset="2"/>
              </a:rPr>
              <a:t> HOM damping with additional D-cut mirrors in cavity</a:t>
            </a:r>
            <a:endParaRPr lang="en-GB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B89FF7F-C239-7240-B7AE-C9DB74CE4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19" name="Espace réservé du pied de page 18">
            <a:extLst>
              <a:ext uri="{FF2B5EF4-FFF2-40B4-BE49-F238E27FC236}">
                <a16:creationId xmlns:a16="http://schemas.microsoft.com/office/drawing/2014/main" id="{9AF2945D-3212-C64E-B374-06421B4B4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20" name="Espace réservé du numéro de diapositive 19">
            <a:extLst>
              <a:ext uri="{FF2B5EF4-FFF2-40B4-BE49-F238E27FC236}">
                <a16:creationId xmlns:a16="http://schemas.microsoft.com/office/drawing/2014/main" id="{40EFB232-8B5B-C14D-83AA-2E2036A57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29</a:t>
            </a:fld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99DAD77-DC6B-DD4D-B4A2-32C177F03B2C}"/>
              </a:ext>
            </a:extLst>
          </p:cNvPr>
          <p:cNvSpPr/>
          <p:nvPr/>
        </p:nvSpPr>
        <p:spPr>
          <a:xfrm rot="16200000">
            <a:off x="-3071167" y="3069013"/>
            <a:ext cx="6445803" cy="307777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Favier P., </a:t>
            </a:r>
            <a:r>
              <a:rPr lang="en-US" sz="1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Amoudry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L. &amp; H. Wang, PhD theses</a:t>
            </a:r>
          </a:p>
        </p:txBody>
      </p:sp>
      <p:pic>
        <p:nvPicPr>
          <p:cNvPr id="25" name="Image 1">
            <a:extLst>
              <a:ext uri="{FF2B5EF4-FFF2-40B4-BE49-F238E27FC236}">
                <a16:creationId xmlns:a16="http://schemas.microsoft.com/office/drawing/2014/main" id="{89677556-B454-854F-8BA5-03C399109C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686" y="1096771"/>
            <a:ext cx="4497771" cy="240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Image 5">
            <a:extLst>
              <a:ext uri="{FF2B5EF4-FFF2-40B4-BE49-F238E27FC236}">
                <a16:creationId xmlns:a16="http://schemas.microsoft.com/office/drawing/2014/main" id="{E46EDAF6-4907-2D4C-91FC-270908F979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285" y="1778561"/>
            <a:ext cx="768875" cy="1169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ED6DA55-E293-D340-AF80-DF134251FB6A}"/>
              </a:ext>
            </a:extLst>
          </p:cNvPr>
          <p:cNvSpPr/>
          <p:nvPr/>
        </p:nvSpPr>
        <p:spPr bwMode="auto">
          <a:xfrm>
            <a:off x="5948203" y="2608121"/>
            <a:ext cx="156473" cy="509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351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434D17D-716A-0B4C-BD69-6CE598FF34CA}"/>
              </a:ext>
            </a:extLst>
          </p:cNvPr>
          <p:cNvSpPr txBox="1"/>
          <p:nvPr/>
        </p:nvSpPr>
        <p:spPr>
          <a:xfrm>
            <a:off x="6026440" y="1988621"/>
            <a:ext cx="2651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accent6">
                    <a:lumMod val="75000"/>
                  </a:schemeClr>
                </a:solidFill>
              </a:rPr>
              <a:t>Introducing losses to HOM</a:t>
            </a:r>
          </a:p>
        </p:txBody>
      </p:sp>
      <p:pic>
        <p:nvPicPr>
          <p:cNvPr id="18" name="Image 5">
            <a:extLst>
              <a:ext uri="{FF2B5EF4-FFF2-40B4-BE49-F238E27FC236}">
                <a16:creationId xmlns:a16="http://schemas.microsoft.com/office/drawing/2014/main" id="{7C425135-F3DC-3648-9DA4-D20684F8EE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33317">
            <a:off x="6400755" y="5013719"/>
            <a:ext cx="768875" cy="1169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5125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81C7A18-5427-3A47-849E-F3A077F3EA46}"/>
              </a:ext>
            </a:extLst>
          </p:cNvPr>
          <p:cNvSpPr/>
          <p:nvPr/>
        </p:nvSpPr>
        <p:spPr>
          <a:xfrm rot="16200000">
            <a:off x="-3084401" y="3084401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tx2">
                    <a:lumMod val="60000"/>
                    <a:lumOff val="40000"/>
                  </a:schemeClr>
                </a:solidFill>
              </a:rPr>
              <a:t>Weise, LINAC 2006 proceedings;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B811C7F-6DB5-C54F-AA02-BCDD8217B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 striking fact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8861BC0-9A1C-5948-A5CD-C0944FE61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843836-9235-7845-8BC2-8543A9BB2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1933EA-667E-E94E-A9EC-8B76B7AAB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3</a:t>
            </a:fld>
            <a:endParaRPr lang="en-US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59E4397-0AAD-A34C-A211-24F4B454BB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04" y="945061"/>
            <a:ext cx="4450869" cy="513561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164EC94-89FD-4B43-B1A9-772D43E54FA5}"/>
              </a:ext>
            </a:extLst>
          </p:cNvPr>
          <p:cNvSpPr/>
          <p:nvPr/>
        </p:nvSpPr>
        <p:spPr>
          <a:xfrm>
            <a:off x="1193941" y="1303283"/>
            <a:ext cx="3115303" cy="170267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8FE6C64-995D-BD4A-96DD-B40C42AF32C6}"/>
              </a:ext>
            </a:extLst>
          </p:cNvPr>
          <p:cNvSpPr/>
          <p:nvPr/>
        </p:nvSpPr>
        <p:spPr>
          <a:xfrm>
            <a:off x="1193941" y="3758001"/>
            <a:ext cx="3115303" cy="170267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ABB6E6B1-01F8-734C-9FBE-5870D496922E}"/>
              </a:ext>
            </a:extLst>
          </p:cNvPr>
          <p:cNvSpPr/>
          <p:nvPr/>
        </p:nvSpPr>
        <p:spPr>
          <a:xfrm>
            <a:off x="3615563" y="5213135"/>
            <a:ext cx="1112311" cy="756745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èche vers la droite 18">
            <a:extLst>
              <a:ext uri="{FF2B5EF4-FFF2-40B4-BE49-F238E27FC236}">
                <a16:creationId xmlns:a16="http://schemas.microsoft.com/office/drawing/2014/main" id="{B0D5F8BC-AFD7-1D4C-BD3B-5855CAC8DC20}"/>
              </a:ext>
            </a:extLst>
          </p:cNvPr>
          <p:cNvSpPr/>
          <p:nvPr/>
        </p:nvSpPr>
        <p:spPr>
          <a:xfrm>
            <a:off x="4855779" y="5342159"/>
            <a:ext cx="893380" cy="498691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3B0AA83-2544-0A49-9867-85A0F96B9C56}"/>
              </a:ext>
            </a:extLst>
          </p:cNvPr>
          <p:cNvSpPr txBox="1"/>
          <p:nvPr/>
        </p:nvSpPr>
        <p:spPr>
          <a:xfrm>
            <a:off x="5877068" y="5406837"/>
            <a:ext cx="2261838" cy="369332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Few 100’s keV at most</a:t>
            </a:r>
          </a:p>
        </p:txBody>
      </p:sp>
    </p:spTree>
    <p:extLst>
      <p:ext uri="{BB962C8B-B14F-4D97-AF65-F5344CB8AC3E}">
        <p14:creationId xmlns:p14="http://schemas.microsoft.com/office/powerpoint/2010/main" val="26137706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C35BC4-9434-0D41-BE47-ABC9BA515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Stability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162C7C-BE27-0B44-BE1E-FA3D73A92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2DC267-5588-1E42-A06C-8982F2851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12FDCA-77F3-EA4F-8CB1-201BC8421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30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CFB35FB-5A67-E542-8B34-8757536ED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3" y="972767"/>
            <a:ext cx="4777616" cy="547303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BB16DC1-3D7F-1642-9227-E71ACA77B4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4216" y="3053891"/>
            <a:ext cx="4276425" cy="3391913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BF9F336E-49C7-0048-B813-F94C1F056F2A}"/>
              </a:ext>
            </a:extLst>
          </p:cNvPr>
          <p:cNvSpPr txBox="1"/>
          <p:nvPr/>
        </p:nvSpPr>
        <p:spPr>
          <a:xfrm>
            <a:off x="4572003" y="1211438"/>
            <a:ext cx="42764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chemeClr val="accent4">
                    <a:lumMod val="75000"/>
                  </a:schemeClr>
                </a:solidFill>
              </a:rPr>
              <a:t>Excellent overall stability</a:t>
            </a:r>
          </a:p>
          <a:p>
            <a:pPr marL="285744" indent="-285744" algn="ctr">
              <a:buFont typeface="Wingdings" pitchFamily="2" charset="2"/>
              <a:buChar char="à"/>
            </a:pPr>
            <a:r>
              <a:rPr lang="en-GB" i="1" dirty="0">
                <a:solidFill>
                  <a:schemeClr val="accent4">
                    <a:lumMod val="75000"/>
                  </a:schemeClr>
                </a:solidFill>
                <a:sym typeface="Wingdings" pitchFamily="2" charset="2"/>
              </a:rPr>
              <a:t>Limited by amplifier pump diodes temperature rise at high power</a:t>
            </a:r>
          </a:p>
          <a:p>
            <a:pPr marL="285744" indent="-285744" algn="ctr">
              <a:buFont typeface="Wingdings" pitchFamily="2" charset="2"/>
              <a:buChar char="à"/>
            </a:pPr>
            <a:r>
              <a:rPr lang="en-GB" i="1" dirty="0">
                <a:solidFill>
                  <a:schemeClr val="accent4">
                    <a:lumMod val="75000"/>
                  </a:schemeClr>
                </a:solidFill>
                <a:sym typeface="Wingdings" pitchFamily="2" charset="2"/>
              </a:rPr>
              <a:t>Limited by the need to manually tune one laser piezo voltage (can be automatized)</a:t>
            </a:r>
            <a:endParaRPr lang="en-GB" i="1" dirty="0">
              <a:solidFill>
                <a:schemeClr val="accent4">
                  <a:lumMod val="75000"/>
                </a:schemeClr>
              </a:solidFill>
            </a:endParaRPr>
          </a:p>
          <a:p>
            <a:pPr marL="285744" indent="-285744" algn="ctr">
              <a:buFont typeface="Wingdings" pitchFamily="2" charset="2"/>
              <a:buChar char="à"/>
            </a:pP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4837788-29FC-AD45-9D33-F6B60B4285FD}"/>
              </a:ext>
            </a:extLst>
          </p:cNvPr>
          <p:cNvSpPr/>
          <p:nvPr/>
        </p:nvSpPr>
        <p:spPr>
          <a:xfrm rot="16200000">
            <a:off x="-3085892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X.Y. Lu, et al. Appl. Phys. Lett. 124, 251105 (2024)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FE4735F-8C4D-D146-A084-B2CEC53251D2}"/>
              </a:ext>
            </a:extLst>
          </p:cNvPr>
          <p:cNvSpPr txBox="1"/>
          <p:nvPr/>
        </p:nvSpPr>
        <p:spPr>
          <a:xfrm>
            <a:off x="6392994" y="28375"/>
            <a:ext cx="2826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in collaboration </a:t>
            </a:r>
            <a:r>
              <a:rPr lang="fr-FR" sz="1200" dirty="0" err="1"/>
              <a:t>with</a:t>
            </a:r>
            <a:r>
              <a:rPr lang="fr-FR" sz="1200" dirty="0"/>
              <a:t> </a:t>
            </a:r>
            <a:r>
              <a:rPr lang="fr-FR" sz="1200" dirty="0" err="1"/>
              <a:t>Tsinghua</a:t>
            </a:r>
            <a:r>
              <a:rPr lang="fr-FR" sz="1200" dirty="0"/>
              <a:t> </a:t>
            </a:r>
            <a:r>
              <a:rPr lang="fr-FR" sz="1200" dirty="0" err="1"/>
              <a:t>University</a:t>
            </a:r>
            <a:r>
              <a:rPr lang="fr-FR" sz="1200" dirty="0"/>
              <a:t>, </a:t>
            </a:r>
            <a:r>
              <a:rPr lang="fr-FR" sz="1200" dirty="0" err="1"/>
              <a:t>Dpt</a:t>
            </a:r>
            <a:r>
              <a:rPr lang="fr-FR" sz="1200" dirty="0"/>
              <a:t> of Engineering </a:t>
            </a:r>
            <a:r>
              <a:rPr lang="fr-FR" sz="1200" dirty="0" err="1"/>
              <a:t>Physics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029612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DE6D63-70E3-E94F-A5EF-D0BDD6341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Beam</a:t>
            </a:r>
            <a:r>
              <a:rPr lang="fr-FR" dirty="0"/>
              <a:t> mode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361D696-B054-D24E-B30C-F11262DF8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E7BDA90-3839-CA4C-8B94-B57903ECE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E5A7E5-5094-714E-B8C7-2E0B0033A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31</a:t>
            </a:fld>
            <a:endParaRPr lang="fr-FR"/>
          </a:p>
        </p:txBody>
      </p:sp>
      <p:grpSp>
        <p:nvGrpSpPr>
          <p:cNvPr id="7" name="组合 19">
            <a:extLst>
              <a:ext uri="{FF2B5EF4-FFF2-40B4-BE49-F238E27FC236}">
                <a16:creationId xmlns:a16="http://schemas.microsoft.com/office/drawing/2014/main" id="{5C3F1924-FA86-7842-90A3-ED771BC86FD1}"/>
              </a:ext>
            </a:extLst>
          </p:cNvPr>
          <p:cNvGrpSpPr/>
          <p:nvPr/>
        </p:nvGrpSpPr>
        <p:grpSpPr>
          <a:xfrm>
            <a:off x="-51987" y="829834"/>
            <a:ext cx="5090651" cy="3817988"/>
            <a:chOff x="27373" y="909334"/>
            <a:chExt cx="6787535" cy="5090651"/>
          </a:xfrm>
        </p:grpSpPr>
        <p:pic>
          <p:nvPicPr>
            <p:cNvPr id="8" name="图片 15">
              <a:extLst>
                <a:ext uri="{FF2B5EF4-FFF2-40B4-BE49-F238E27FC236}">
                  <a16:creationId xmlns:a16="http://schemas.microsoft.com/office/drawing/2014/main" id="{40D23004-20CD-BF42-9C9F-A0DFCDA179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373" y="909334"/>
              <a:ext cx="6787535" cy="5090651"/>
            </a:xfrm>
            <a:prstGeom prst="rect">
              <a:avLst/>
            </a:prstGeom>
          </p:spPr>
        </p:pic>
        <p:grpSp>
          <p:nvGrpSpPr>
            <p:cNvPr id="9" name="组合 9">
              <a:extLst>
                <a:ext uri="{FF2B5EF4-FFF2-40B4-BE49-F238E27FC236}">
                  <a16:creationId xmlns:a16="http://schemas.microsoft.com/office/drawing/2014/main" id="{D989DB82-E26A-F34D-A5D5-EF8581837FA8}"/>
                </a:ext>
              </a:extLst>
            </p:cNvPr>
            <p:cNvGrpSpPr/>
            <p:nvPr/>
          </p:nvGrpSpPr>
          <p:grpSpPr>
            <a:xfrm>
              <a:off x="1296545" y="1979084"/>
              <a:ext cx="4708588" cy="2633050"/>
              <a:chOff x="1671195" y="1559989"/>
              <a:chExt cx="4708588" cy="2633050"/>
            </a:xfrm>
          </p:grpSpPr>
          <p:pic>
            <p:nvPicPr>
              <p:cNvPr id="11" name="图片 17">
                <a:extLst>
                  <a:ext uri="{FF2B5EF4-FFF2-40B4-BE49-F238E27FC236}">
                    <a16:creationId xmlns:a16="http://schemas.microsoft.com/office/drawing/2014/main" id="{6E8050D9-4543-A045-8B4E-273B1CA0AED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68" t="28937" r="36723" b="33317"/>
              <a:stretch/>
            </p:blipFill>
            <p:spPr>
              <a:xfrm>
                <a:off x="1671195" y="3145556"/>
                <a:ext cx="1065862" cy="1047483"/>
              </a:xfrm>
              <a:prstGeom prst="rect">
                <a:avLst/>
              </a:prstGeom>
            </p:spPr>
          </p:pic>
          <p:pic>
            <p:nvPicPr>
              <p:cNvPr id="12" name="图片 18">
                <a:extLst>
                  <a:ext uri="{FF2B5EF4-FFF2-40B4-BE49-F238E27FC236}">
                    <a16:creationId xmlns:a16="http://schemas.microsoft.com/office/drawing/2014/main" id="{BC8AA0BC-F11B-304A-A59D-5C8E9267805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049" t="27565" r="37662" b="35577"/>
              <a:stretch/>
            </p:blipFill>
            <p:spPr>
              <a:xfrm>
                <a:off x="5320065" y="3145556"/>
                <a:ext cx="1059718" cy="1047483"/>
              </a:xfrm>
              <a:prstGeom prst="rect">
                <a:avLst/>
              </a:prstGeom>
            </p:spPr>
          </p:pic>
          <p:sp>
            <p:nvSpPr>
              <p:cNvPr id="13" name="文本框 25">
                <a:extLst>
                  <a:ext uri="{FF2B5EF4-FFF2-40B4-BE49-F238E27FC236}">
                    <a16:creationId xmlns:a16="http://schemas.microsoft.com/office/drawing/2014/main" id="{55E46D37-55A2-0B47-AA80-49C58450BFEE}"/>
                  </a:ext>
                </a:extLst>
              </p:cNvPr>
              <p:cNvSpPr txBox="1"/>
              <p:nvPr/>
            </p:nvSpPr>
            <p:spPr>
              <a:xfrm rot="20884511">
                <a:off x="3022258" y="1559989"/>
                <a:ext cx="1547071" cy="6774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altLang="zh-CN" sz="1351" b="1" dirty="0">
                    <a:solidFill>
                      <a:srgbClr val="0000FF"/>
                    </a:solidFill>
                    <a:latin typeface="system-ui"/>
                  </a:rPr>
                  <a:t>0.85 mm/MW</a:t>
                </a:r>
                <a:endParaRPr lang="zh-CN" altLang="en-US" sz="135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" name="文本框 27">
                <a:extLst>
                  <a:ext uri="{FF2B5EF4-FFF2-40B4-BE49-F238E27FC236}">
                    <a16:creationId xmlns:a16="http://schemas.microsoft.com/office/drawing/2014/main" id="{EE7E7C71-0C8B-AA4D-9370-2F5DA280AD79}"/>
                  </a:ext>
                </a:extLst>
              </p:cNvPr>
              <p:cNvSpPr txBox="1"/>
              <p:nvPr/>
            </p:nvSpPr>
            <p:spPr>
              <a:xfrm>
                <a:off x="3079603" y="2897312"/>
                <a:ext cx="1584976" cy="4002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altLang="zh-CN" sz="1351" b="1" dirty="0">
                    <a:solidFill>
                      <a:srgbClr val="FF0000"/>
                    </a:solidFill>
                    <a:latin typeface="system-ui"/>
                  </a:rPr>
                  <a:t>0.02 mm/MW</a:t>
                </a:r>
                <a:endParaRPr lang="zh-CN" altLang="en-US" sz="1351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10" name="图片 6">
              <a:extLst>
                <a:ext uri="{FF2B5EF4-FFF2-40B4-BE49-F238E27FC236}">
                  <a16:creationId xmlns:a16="http://schemas.microsoft.com/office/drawing/2014/main" id="{F00B6B5C-DF3C-2846-AAB1-1B854F966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47757" y="1631366"/>
              <a:ext cx="807764" cy="730834"/>
            </a:xfrm>
            <a:prstGeom prst="rect">
              <a:avLst/>
            </a:prstGeom>
          </p:spPr>
        </p:pic>
      </p:grpSp>
      <p:pic>
        <p:nvPicPr>
          <p:cNvPr id="15" name="图片 16">
            <a:extLst>
              <a:ext uri="{FF2B5EF4-FFF2-40B4-BE49-F238E27FC236}">
                <a16:creationId xmlns:a16="http://schemas.microsoft.com/office/drawing/2014/main" id="{B7408506-14FE-E148-A554-2A3339984E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60078" y="182027"/>
            <a:ext cx="3560927" cy="2396837"/>
          </a:xfrm>
          <a:prstGeom prst="rect">
            <a:avLst/>
          </a:prstGeom>
        </p:spPr>
      </p:pic>
      <p:sp>
        <p:nvSpPr>
          <p:cNvPr id="16" name="文本框 23">
            <a:extLst>
              <a:ext uri="{FF2B5EF4-FFF2-40B4-BE49-F238E27FC236}">
                <a16:creationId xmlns:a16="http://schemas.microsoft.com/office/drawing/2014/main" id="{77F1F2C9-BD5D-9F43-8660-1AD604F56BCA}"/>
              </a:ext>
            </a:extLst>
          </p:cNvPr>
          <p:cNvSpPr txBox="1"/>
          <p:nvPr/>
        </p:nvSpPr>
        <p:spPr>
          <a:xfrm>
            <a:off x="6355155" y="2564107"/>
            <a:ext cx="26054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altLang="zh-CN" sz="900" dirty="0">
                <a:solidFill>
                  <a:srgbClr val="222222"/>
                </a:solidFill>
                <a:latin typeface="Arial" panose="020B0604020202020204" pitchFamily="34" charset="0"/>
              </a:rPr>
              <a:t>Carstens,  </a:t>
            </a:r>
            <a:r>
              <a:rPr lang="fr-FR" altLang="zh-CN" sz="900" i="1" dirty="0">
                <a:solidFill>
                  <a:srgbClr val="222222"/>
                </a:solidFill>
                <a:latin typeface="Arial" panose="020B0604020202020204" pitchFamily="34" charset="0"/>
              </a:rPr>
              <a:t>Optics letters</a:t>
            </a:r>
            <a:r>
              <a:rPr lang="fr-FR" altLang="zh-CN" sz="900" dirty="0">
                <a:solidFill>
                  <a:srgbClr val="222222"/>
                </a:solidFill>
                <a:latin typeface="Arial" panose="020B0604020202020204" pitchFamily="34" charset="0"/>
              </a:rPr>
              <a:t> 39.9 (2014): 2595-2598.</a:t>
            </a:r>
            <a:endParaRPr lang="zh-CN" altLang="en-US" sz="900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AAEAE39-9784-7149-A708-B046EC29FCD3}"/>
              </a:ext>
            </a:extLst>
          </p:cNvPr>
          <p:cNvSpPr txBox="1"/>
          <p:nvPr/>
        </p:nvSpPr>
        <p:spPr>
          <a:xfrm>
            <a:off x="4644056" y="2884313"/>
            <a:ext cx="462422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chemeClr val="accent4">
                    <a:lumMod val="75000"/>
                  </a:schemeClr>
                </a:solidFill>
              </a:rPr>
              <a:t>Lower mode size increase </a:t>
            </a:r>
          </a:p>
          <a:p>
            <a:pPr algn="ctr"/>
            <a:r>
              <a:rPr lang="en-GB" sz="1400" i="1" dirty="0">
                <a:solidFill>
                  <a:schemeClr val="accent4">
                    <a:lumMod val="75000"/>
                  </a:schemeClr>
                </a:solidFill>
              </a:rPr>
              <a:t>(than legacy work from Munich group)</a:t>
            </a:r>
          </a:p>
          <a:p>
            <a:pPr marL="285744" indent="-285744" algn="ctr">
              <a:buFont typeface="Wingdings" pitchFamily="2" charset="2"/>
              <a:buChar char="à"/>
            </a:pPr>
            <a:r>
              <a:rPr lang="en-GB" i="1" dirty="0">
                <a:solidFill>
                  <a:srgbClr val="C00000"/>
                </a:solidFill>
              </a:rPr>
              <a:t>Much smaller coating’s residual absorption</a:t>
            </a:r>
          </a:p>
          <a:p>
            <a:pPr marL="285744" indent="-285744" algn="ctr">
              <a:buFont typeface="Wingdings" pitchFamily="2" charset="2"/>
              <a:buChar char="à"/>
            </a:pPr>
            <a:r>
              <a:rPr lang="en-GB" i="1" dirty="0">
                <a:solidFill>
                  <a:srgbClr val="C00000"/>
                </a:solidFill>
              </a:rPr>
              <a:t>Can be “tuned” by choosing distance between spherical mirrors</a:t>
            </a:r>
          </a:p>
        </p:txBody>
      </p:sp>
      <p:pic>
        <p:nvPicPr>
          <p:cNvPr id="18" name="图片 5">
            <a:extLst>
              <a:ext uri="{FF2B5EF4-FFF2-40B4-BE49-F238E27FC236}">
                <a16:creationId xmlns:a16="http://schemas.microsoft.com/office/drawing/2014/main" id="{925A2B34-B925-DF4D-AFB8-6E37AA1A2A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71228" y="4268329"/>
            <a:ext cx="2733079" cy="21646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1C6056EC-F58D-624F-97FB-B16F84881CA9}"/>
                  </a:ext>
                </a:extLst>
              </p:cNvPr>
              <p:cNvSpPr txBox="1"/>
              <p:nvPr/>
            </p:nvSpPr>
            <p:spPr>
              <a:xfrm>
                <a:off x="1299591" y="5446044"/>
                <a:ext cx="2455800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fr-FR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𝜋𝜅</m:t>
                          </m:r>
                        </m:den>
                      </m:f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𝑐𝑎𝑣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1C6056EC-F58D-624F-97FB-B16F84881C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9591" y="5446044"/>
                <a:ext cx="2455800" cy="518604"/>
              </a:xfrm>
              <a:prstGeom prst="rect">
                <a:avLst/>
              </a:prstGeom>
              <a:blipFill>
                <a:blip r:embed="rId8"/>
                <a:stretch>
                  <a:fillRect l="-2062" b="-142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08FEC637-BE67-F745-82E1-2F0A6B7DE4CE}"/>
                  </a:ext>
                </a:extLst>
              </p:cNvPr>
              <p:cNvSpPr txBox="1"/>
              <p:nvPr/>
            </p:nvSpPr>
            <p:spPr>
              <a:xfrm>
                <a:off x="297341" y="4841535"/>
                <a:ext cx="529914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chemeClr val="accent6">
                        <a:lumMod val="75000"/>
                      </a:schemeClr>
                    </a:solidFill>
                  </a:rPr>
                  <a:t>Iterative </a:t>
                </a:r>
                <a:r>
                  <a:rPr lang="fr-FR" dirty="0" err="1">
                    <a:solidFill>
                      <a:schemeClr val="accent6">
                        <a:lumMod val="75000"/>
                      </a:schemeClr>
                    </a:solidFill>
                  </a:rPr>
                  <a:t>numerical</a:t>
                </a:r>
                <a:r>
                  <a:rPr lang="fr-FR" dirty="0">
                    <a:solidFill>
                      <a:schemeClr val="accent6">
                        <a:lumMod val="75000"/>
                      </a:schemeClr>
                    </a:solidFill>
                  </a:rPr>
                  <a:t> </a:t>
                </a:r>
                <a:r>
                  <a:rPr lang="fr-FR" dirty="0" err="1">
                    <a:solidFill>
                      <a:schemeClr val="accent6">
                        <a:lumMod val="75000"/>
                      </a:schemeClr>
                    </a:solidFill>
                  </a:rPr>
                  <a:t>calculation</a:t>
                </a:r>
                <a:r>
                  <a:rPr lang="fr-FR" dirty="0">
                    <a:solidFill>
                      <a:schemeClr val="accent6">
                        <a:lumMod val="75000"/>
                      </a:schemeClr>
                    </a:solidFill>
                  </a:rPr>
                  <a:t> </a:t>
                </a:r>
                <a:r>
                  <a:rPr lang="fr-FR" dirty="0" err="1">
                    <a:solidFill>
                      <a:schemeClr val="accent6">
                        <a:lumMod val="75000"/>
                      </a:schemeClr>
                    </a:solidFill>
                  </a:rPr>
                  <a:t>since</a:t>
                </a:r>
                <a:r>
                  <a:rPr lang="fr-FR" dirty="0">
                    <a:solidFill>
                      <a:schemeClr val="accent6">
                        <a:lumMod val="75000"/>
                      </a:schemeClr>
                    </a:solidFill>
                  </a:rPr>
                  <a:t> </a:t>
                </a:r>
                <a:r>
                  <a:rPr lang="fr-FR" dirty="0"/>
                  <a:t>w</a:t>
                </a:r>
                <a:r>
                  <a:rPr lang="fr-FR" dirty="0">
                    <a:solidFill>
                      <a:schemeClr val="accent6">
                        <a:lumMod val="75000"/>
                      </a:schemeClr>
                    </a:solidFill>
                  </a:rPr>
                  <a:t> </a:t>
                </a:r>
                <a:r>
                  <a:rPr lang="fr-FR" dirty="0" err="1">
                    <a:solidFill>
                      <a:schemeClr val="accent6">
                        <a:lumMod val="75000"/>
                      </a:schemeClr>
                    </a:solidFill>
                  </a:rPr>
                  <a:t>depends</a:t>
                </a:r>
                <a:r>
                  <a:rPr lang="fr-FR" dirty="0">
                    <a:solidFill>
                      <a:schemeClr val="accent6">
                        <a:lumMod val="75000"/>
                      </a:schemeClr>
                    </a:solidFill>
                  </a:rPr>
                  <a:t> on ROC </a:t>
                </a:r>
                <a:r>
                  <a:rPr lang="fr-FR" dirty="0"/>
                  <a:t>R</a:t>
                </a:r>
                <a:r>
                  <a:rPr lang="fr-FR" dirty="0">
                    <a:solidFill>
                      <a:schemeClr val="accent6">
                        <a:lumMod val="75000"/>
                      </a:schemeClr>
                    </a:solidFill>
                  </a:rPr>
                  <a:t>, </a:t>
                </a:r>
                <a:r>
                  <a:rPr lang="fr-FR" dirty="0" err="1">
                    <a:solidFill>
                      <a:schemeClr val="accent6">
                        <a:lumMod val="75000"/>
                      </a:schemeClr>
                    </a:solidFill>
                  </a:rPr>
                  <a:t>which</a:t>
                </a:r>
                <a:r>
                  <a:rPr lang="fr-FR" dirty="0">
                    <a:solidFill>
                      <a:schemeClr val="accent6">
                        <a:lumMod val="75000"/>
                      </a:schemeClr>
                    </a:solidFill>
                  </a:rPr>
                  <a:t> </a:t>
                </a:r>
                <a:r>
                  <a:rPr lang="fr-FR" dirty="0" err="1">
                    <a:solidFill>
                      <a:schemeClr val="accent6">
                        <a:lumMod val="75000"/>
                      </a:schemeClr>
                    </a:solidFill>
                  </a:rPr>
                  <a:t>depends</a:t>
                </a:r>
                <a:r>
                  <a:rPr lang="fr-FR" dirty="0">
                    <a:solidFill>
                      <a:schemeClr val="accent6">
                        <a:lumMod val="75000"/>
                      </a:schemeClr>
                    </a:solidFill>
                  </a:rPr>
                  <a:t>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</m:oMath>
                </a14:m>
                <a:r>
                  <a:rPr lang="fr-FR" dirty="0">
                    <a:solidFill>
                      <a:schemeClr val="accent6">
                        <a:lumMod val="75000"/>
                      </a:schemeClr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08FEC637-BE67-F745-82E1-2F0A6B7DE4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341" y="4841535"/>
                <a:ext cx="5299143" cy="646331"/>
              </a:xfrm>
              <a:prstGeom prst="rect">
                <a:avLst/>
              </a:prstGeom>
              <a:blipFill>
                <a:blip r:embed="rId9"/>
                <a:stretch>
                  <a:fillRect l="-957" t="-3846" b="-1538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ZoneTexte 21">
            <a:extLst>
              <a:ext uri="{FF2B5EF4-FFF2-40B4-BE49-F238E27FC236}">
                <a16:creationId xmlns:a16="http://schemas.microsoft.com/office/drawing/2014/main" id="{CD7247C3-2785-924D-8A95-DA5731ABFBAC}"/>
              </a:ext>
            </a:extLst>
          </p:cNvPr>
          <p:cNvSpPr txBox="1"/>
          <p:nvPr/>
        </p:nvSpPr>
        <p:spPr>
          <a:xfrm>
            <a:off x="325339" y="6063689"/>
            <a:ext cx="3721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main </a:t>
            </a:r>
            <a:r>
              <a:rPr lang="fr-FR" dirty="0" err="1"/>
              <a:t>approximate</a:t>
            </a:r>
            <a:r>
              <a:rPr lang="fr-FR" dirty="0"/>
              <a:t> </a:t>
            </a:r>
            <a:r>
              <a:rPr lang="fr-FR" dirty="0" err="1"/>
              <a:t>effect</a:t>
            </a:r>
            <a:r>
              <a:rPr lang="fr-FR" dirty="0"/>
              <a:t>: ROC change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1D6C2A-5527-614B-A999-64238198F266}"/>
              </a:ext>
            </a:extLst>
          </p:cNvPr>
          <p:cNvSpPr/>
          <p:nvPr/>
        </p:nvSpPr>
        <p:spPr>
          <a:xfrm rot="16200000">
            <a:off x="-3085892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X.Y. Lu, et al. Appl. Phys. Lett. 124, 251105 (2024)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ACC237E-016E-7445-9B5C-C73F6D5F5F2E}"/>
              </a:ext>
            </a:extLst>
          </p:cNvPr>
          <p:cNvSpPr txBox="1"/>
          <p:nvPr/>
        </p:nvSpPr>
        <p:spPr>
          <a:xfrm>
            <a:off x="4595098" y="28375"/>
            <a:ext cx="4624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in collaboration </a:t>
            </a:r>
            <a:r>
              <a:rPr lang="fr-FR" sz="1200" dirty="0" err="1"/>
              <a:t>with</a:t>
            </a:r>
            <a:r>
              <a:rPr lang="fr-FR" sz="1200" dirty="0"/>
              <a:t> </a:t>
            </a:r>
            <a:r>
              <a:rPr lang="fr-FR" sz="1200" dirty="0" err="1"/>
              <a:t>Tsinghua</a:t>
            </a:r>
            <a:r>
              <a:rPr lang="fr-FR" sz="1200" dirty="0"/>
              <a:t> </a:t>
            </a:r>
            <a:r>
              <a:rPr lang="fr-FR" sz="1200" dirty="0" err="1"/>
              <a:t>University</a:t>
            </a:r>
            <a:r>
              <a:rPr lang="fr-FR" sz="1200" dirty="0"/>
              <a:t>, </a:t>
            </a:r>
            <a:r>
              <a:rPr lang="fr-FR" sz="1200" dirty="0" err="1"/>
              <a:t>Dpt</a:t>
            </a:r>
            <a:r>
              <a:rPr lang="fr-FR" sz="1200" dirty="0"/>
              <a:t> of Engineering </a:t>
            </a:r>
            <a:r>
              <a:rPr lang="fr-FR" sz="1200" dirty="0" err="1"/>
              <a:t>Physics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1216207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B4692D-FB4D-1942-B87A-8A764454C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Coupling</a:t>
            </a:r>
            <a:r>
              <a:rPr lang="fr-FR" dirty="0"/>
              <a:t> issues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41D107-B931-024A-A624-663E04974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2DC960A-7570-1E48-BB7A-3B201E44C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581423-232E-E547-BABA-5F0EA28E6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32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6B002E1-166B-8745-AB5A-1B0F57190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4137" y="1070084"/>
            <a:ext cx="5673791" cy="425534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306CFB26-3530-1646-8F90-497488C9625B}"/>
              </a:ext>
            </a:extLst>
          </p:cNvPr>
          <p:cNvSpPr txBox="1"/>
          <p:nvPr/>
        </p:nvSpPr>
        <p:spPr>
          <a:xfrm>
            <a:off x="275511" y="5230411"/>
            <a:ext cx="88684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Ideal</a:t>
            </a:r>
            <a:r>
              <a:rPr lang="fr-FR" dirty="0"/>
              <a:t> </a:t>
            </a:r>
            <a:r>
              <a:rPr lang="fr-FR" dirty="0" err="1"/>
              <a:t>waist</a:t>
            </a:r>
            <a:r>
              <a:rPr lang="fr-FR" dirty="0"/>
              <a:t> size and position for </a:t>
            </a:r>
            <a:r>
              <a:rPr lang="fr-FR" dirty="0" err="1"/>
              <a:t>perfect</a:t>
            </a:r>
            <a:r>
              <a:rPr lang="fr-FR" dirty="0"/>
              <a:t> mode </a:t>
            </a:r>
            <a:r>
              <a:rPr lang="fr-FR" dirty="0" err="1"/>
              <a:t>matching</a:t>
            </a:r>
            <a:r>
              <a:rPr lang="fr-FR" dirty="0"/>
              <a:t> </a:t>
            </a:r>
            <a:r>
              <a:rPr lang="fr-FR" dirty="0" err="1"/>
              <a:t>strongly</a:t>
            </a:r>
            <a:r>
              <a:rPr lang="fr-FR" dirty="0"/>
              <a:t> </a:t>
            </a:r>
            <a:r>
              <a:rPr lang="fr-FR" dirty="0" err="1"/>
              <a:t>evolves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stored</a:t>
            </a:r>
            <a:r>
              <a:rPr lang="fr-FR" dirty="0"/>
              <a:t> power</a:t>
            </a:r>
          </a:p>
          <a:p>
            <a:r>
              <a:rPr lang="fr-FR" dirty="0"/>
              <a:t>Acceptable </a:t>
            </a:r>
            <a:r>
              <a:rPr lang="fr-FR" dirty="0" err="1"/>
              <a:t>region</a:t>
            </a:r>
            <a:r>
              <a:rPr lang="fr-FR" dirty="0"/>
              <a:t> to </a:t>
            </a:r>
            <a:r>
              <a:rPr lang="fr-FR" dirty="0" err="1"/>
              <a:t>obtain</a:t>
            </a:r>
            <a:r>
              <a:rPr lang="fr-FR" dirty="0"/>
              <a:t> </a:t>
            </a:r>
            <a:r>
              <a:rPr lang="fr-FR" dirty="0" err="1"/>
              <a:t>small</a:t>
            </a:r>
            <a:r>
              <a:rPr lang="fr-FR" dirty="0"/>
              <a:t> (&lt;10%) </a:t>
            </a:r>
            <a:r>
              <a:rPr lang="fr-FR" dirty="0" err="1"/>
              <a:t>residual</a:t>
            </a:r>
            <a:r>
              <a:rPr lang="fr-FR" dirty="0"/>
              <a:t> mode </a:t>
            </a:r>
            <a:r>
              <a:rPr lang="fr-FR" dirty="0" err="1"/>
              <a:t>mismatching</a:t>
            </a:r>
            <a:r>
              <a:rPr lang="fr-FR" dirty="0"/>
              <a:t> </a:t>
            </a:r>
            <a:r>
              <a:rPr lang="fr-FR" dirty="0" err="1"/>
              <a:t>gets</a:t>
            </a:r>
            <a:r>
              <a:rPr lang="fr-FR" dirty="0"/>
              <a:t> </a:t>
            </a:r>
            <a:r>
              <a:rPr lang="fr-FR" dirty="0" err="1"/>
              <a:t>extremely</a:t>
            </a:r>
            <a:r>
              <a:rPr lang="fr-FR" dirty="0"/>
              <a:t> </a:t>
            </a:r>
            <a:r>
              <a:rPr lang="fr-FR" dirty="0" err="1"/>
              <a:t>tight</a:t>
            </a:r>
            <a:r>
              <a:rPr lang="fr-FR" dirty="0"/>
              <a:t> at high </a:t>
            </a:r>
            <a:r>
              <a:rPr lang="fr-FR" dirty="0" err="1"/>
              <a:t>stored</a:t>
            </a:r>
            <a:r>
              <a:rPr lang="fr-FR" dirty="0"/>
              <a:t> power</a:t>
            </a:r>
          </a:p>
          <a:p>
            <a:r>
              <a:rPr lang="fr-FR" dirty="0">
                <a:sym typeface="Wingdings" pitchFamily="2" charset="2"/>
              </a:rPr>
              <a:t> Adaptative </a:t>
            </a:r>
            <a:r>
              <a:rPr lang="fr-FR" dirty="0" err="1">
                <a:sym typeface="Wingdings" pitchFamily="2" charset="2"/>
              </a:rPr>
              <a:t>telescope</a:t>
            </a:r>
            <a:r>
              <a:rPr lang="fr-FR" dirty="0">
                <a:sym typeface="Wingdings" pitchFamily="2" charset="2"/>
              </a:rPr>
              <a:t> ? </a:t>
            </a:r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5A1FD8-4619-5A42-AF72-93CA5805CF93}"/>
              </a:ext>
            </a:extLst>
          </p:cNvPr>
          <p:cNvSpPr/>
          <p:nvPr/>
        </p:nvSpPr>
        <p:spPr>
          <a:xfrm rot="16200000">
            <a:off x="-3085892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X.Y. Lu, et al. Optics Letters 49 (2024) 6884</a:t>
            </a:r>
          </a:p>
        </p:txBody>
      </p:sp>
    </p:spTree>
    <p:extLst>
      <p:ext uri="{BB962C8B-B14F-4D97-AF65-F5344CB8AC3E}">
        <p14:creationId xmlns:p14="http://schemas.microsoft.com/office/powerpoint/2010/main" val="1275548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81C7A18-5427-3A47-849E-F3A077F3EA46}"/>
              </a:ext>
            </a:extLst>
          </p:cNvPr>
          <p:cNvSpPr/>
          <p:nvPr/>
        </p:nvSpPr>
        <p:spPr>
          <a:xfrm rot="16200000">
            <a:off x="-3084401" y="3084401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Weise, LINAC 2006 proceedings;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B811C7F-6DB5-C54F-AA02-BCDD8217B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 striking fact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8861BC0-9A1C-5948-A5CD-C0944FE61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843836-9235-7845-8BC2-8543A9BB2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1933EA-667E-E94E-A9EC-8B76B7AAB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4</a:t>
            </a:fld>
            <a:endParaRPr lang="en-US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59E4397-0AAD-A34C-A211-24F4B454BB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04" y="945061"/>
            <a:ext cx="4450869" cy="513561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164EC94-89FD-4B43-B1A9-772D43E54FA5}"/>
              </a:ext>
            </a:extLst>
          </p:cNvPr>
          <p:cNvSpPr/>
          <p:nvPr/>
        </p:nvSpPr>
        <p:spPr>
          <a:xfrm>
            <a:off x="1193941" y="1303283"/>
            <a:ext cx="3115303" cy="170267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8EF730C-1307-4543-BADB-9B0EFD4A3BAD}"/>
              </a:ext>
            </a:extLst>
          </p:cNvPr>
          <p:cNvSpPr txBox="1"/>
          <p:nvPr/>
        </p:nvSpPr>
        <p:spPr>
          <a:xfrm>
            <a:off x="4693403" y="1221111"/>
            <a:ext cx="4360916" cy="646331"/>
          </a:xfrm>
          <a:prstGeom prst="rect">
            <a:avLst/>
          </a:prstGeom>
          <a:solidFill>
            <a:srgbClr val="C00000">
              <a:alpha val="9804"/>
            </a:srgb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No bright photon source for nuclear and particle physics applications !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8FE6C64-995D-BD4A-96DD-B40C42AF32C6}"/>
              </a:ext>
            </a:extLst>
          </p:cNvPr>
          <p:cNvSpPr/>
          <p:nvPr/>
        </p:nvSpPr>
        <p:spPr>
          <a:xfrm>
            <a:off x="1193941" y="3758001"/>
            <a:ext cx="3115303" cy="170267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F0D3A20-A237-8D4C-A27D-0DEE06A37D59}"/>
              </a:ext>
            </a:extLst>
          </p:cNvPr>
          <p:cNvSpPr txBox="1"/>
          <p:nvPr/>
        </p:nvSpPr>
        <p:spPr>
          <a:xfrm>
            <a:off x="4693403" y="2010730"/>
            <a:ext cx="4360916" cy="36933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FEL</a:t>
            </a: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 and </a:t>
            </a:r>
            <a:r>
              <a:rPr lang="en-US">
                <a:solidFill>
                  <a:srgbClr val="C00000"/>
                </a:solidFill>
              </a:rPr>
              <a:t>synchrotron</a:t>
            </a:r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 impracticable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4EB5BA1-9DE9-E349-83C3-6EAB3E4C3DF1}"/>
              </a:ext>
            </a:extLst>
          </p:cNvPr>
          <p:cNvSpPr txBox="1"/>
          <p:nvPr/>
        </p:nvSpPr>
        <p:spPr>
          <a:xfrm>
            <a:off x="4710638" y="3018436"/>
            <a:ext cx="4360916" cy="923330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Inverse Compton scattering ?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Excellent monochromaticity but</a:t>
            </a:r>
          </a:p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O(1barn) cross-section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is low !</a:t>
            </a:r>
          </a:p>
        </p:txBody>
      </p:sp>
      <p:sp>
        <p:nvSpPr>
          <p:cNvPr id="3" name="Flèche vers le bas 2">
            <a:extLst>
              <a:ext uri="{FF2B5EF4-FFF2-40B4-BE49-F238E27FC236}">
                <a16:creationId xmlns:a16="http://schemas.microsoft.com/office/drawing/2014/main" id="{6116D653-F46E-3347-B7D4-EAE8CB931558}"/>
              </a:ext>
            </a:extLst>
          </p:cNvPr>
          <p:cNvSpPr/>
          <p:nvPr/>
        </p:nvSpPr>
        <p:spPr>
          <a:xfrm>
            <a:off x="6476078" y="2465415"/>
            <a:ext cx="683173" cy="482609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à coins arrondis 8">
            <a:extLst>
              <a:ext uri="{FF2B5EF4-FFF2-40B4-BE49-F238E27FC236}">
                <a16:creationId xmlns:a16="http://schemas.microsoft.com/office/drawing/2014/main" id="{5E713FE0-BFB9-A74B-9782-C93DF997F3A4}"/>
              </a:ext>
            </a:extLst>
          </p:cNvPr>
          <p:cNvSpPr/>
          <p:nvPr/>
        </p:nvSpPr>
        <p:spPr>
          <a:xfrm>
            <a:off x="3537512" y="5524108"/>
            <a:ext cx="2196775" cy="563943"/>
          </a:xfrm>
          <a:prstGeom prst="roundRect">
            <a:avLst/>
          </a:prstGeom>
          <a:solidFill>
            <a:srgbClr val="417B85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10’s keV—100 MeV</a:t>
            </a:r>
          </a:p>
        </p:txBody>
      </p:sp>
      <p:sp>
        <p:nvSpPr>
          <p:cNvPr id="13" name="Flèche vers la droite 12">
            <a:extLst>
              <a:ext uri="{FF2B5EF4-FFF2-40B4-BE49-F238E27FC236}">
                <a16:creationId xmlns:a16="http://schemas.microsoft.com/office/drawing/2014/main" id="{155043B8-688C-F341-9C5A-D041F28CDB97}"/>
              </a:ext>
            </a:extLst>
          </p:cNvPr>
          <p:cNvSpPr/>
          <p:nvPr/>
        </p:nvSpPr>
        <p:spPr>
          <a:xfrm rot="7110632" flipV="1">
            <a:off x="4437078" y="4627308"/>
            <a:ext cx="1384381" cy="547151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ICS lie here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62EBCCF-7150-944A-A1E5-8C31706B2DBF}"/>
              </a:ext>
            </a:extLst>
          </p:cNvPr>
          <p:cNvSpPr txBox="1"/>
          <p:nvPr/>
        </p:nvSpPr>
        <p:spPr>
          <a:xfrm>
            <a:off x="3533667" y="6034283"/>
            <a:ext cx="2942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Example : HI𝛾</a:t>
            </a:r>
            <a:r>
              <a:rPr lang="en-US" sz="1200" dirty="0" err="1"/>
              <a:t>S@Duke</a:t>
            </a:r>
            <a:r>
              <a:rPr lang="en-US" sz="1200" dirty="0"/>
              <a:t>, 10</a:t>
            </a:r>
            <a:r>
              <a:rPr lang="en-US" sz="1200" baseline="30000" dirty="0"/>
              <a:t>10</a:t>
            </a:r>
            <a:r>
              <a:rPr lang="en-US" sz="1200" dirty="0"/>
              <a:t> </a:t>
            </a:r>
            <a:r>
              <a:rPr lang="en-US" sz="1200" dirty="0" err="1"/>
              <a:t>ph</a:t>
            </a:r>
            <a:r>
              <a:rPr lang="en-US" sz="1200" dirty="0"/>
              <a:t>/s, 1-100MeV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372DF54F-D013-1545-BCED-65BF5A782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3786" y="4340480"/>
            <a:ext cx="2860517" cy="167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328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0DA52B-D944-2C45-AAB4-C307EA339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Physics concept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1CEB88-DFED-9047-A3E2-1EC03922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777E14-E74B-8744-8341-FBCDEE61C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CCEC57-C49F-C646-BCFF-B76F0E279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5</a:t>
            </a:fld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1572A7A-E557-EC4A-B1DE-4F9681359980}"/>
              </a:ext>
            </a:extLst>
          </p:cNvPr>
          <p:cNvSpPr txBox="1"/>
          <p:nvPr/>
        </p:nvSpPr>
        <p:spPr>
          <a:xfrm>
            <a:off x="553385" y="1038375"/>
            <a:ext cx="8467621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💡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: Exploit high cross-section of atomic resonances &amp; existing CERN accelerator complex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2B6EB41-B2EC-4B4B-B84B-02C40D843E10}"/>
              </a:ext>
            </a:extLst>
          </p:cNvPr>
          <p:cNvSpPr/>
          <p:nvPr/>
        </p:nvSpPr>
        <p:spPr>
          <a:xfrm rot="16200000">
            <a:off x="-2992069" y="2992069"/>
            <a:ext cx="6445803" cy="461665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E. J.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Bessonov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&amp; K.J. Kim Phys. Rev. Lett. 76, 431, M.W. Krasny arXiv:1511.07794,</a:t>
            </a:r>
          </a:p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D Winters et al 2015 Phys. Scr. 2015 014048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E6B19FD-F24E-E644-BEFE-50BE9C6C6B8F}"/>
              </a:ext>
            </a:extLst>
          </p:cNvPr>
          <p:cNvSpPr txBox="1"/>
          <p:nvPr/>
        </p:nvSpPr>
        <p:spPr>
          <a:xfrm>
            <a:off x="553383" y="3780810"/>
            <a:ext cx="8390920" cy="36933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Very similar with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Inverse Compton scattering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but </a:t>
            </a:r>
            <a:r>
              <a:rPr lang="en-US" dirty="0">
                <a:solidFill>
                  <a:srgbClr val="C00000"/>
                </a:solidFill>
              </a:rPr>
              <a:t>O(10</a:t>
            </a:r>
            <a:r>
              <a:rPr lang="en-US" baseline="30000" dirty="0">
                <a:solidFill>
                  <a:srgbClr val="C00000"/>
                </a:solidFill>
              </a:rPr>
              <a:t>9</a:t>
            </a:r>
            <a:r>
              <a:rPr lang="en-US" dirty="0">
                <a:solidFill>
                  <a:srgbClr val="C00000"/>
                </a:solidFill>
              </a:rPr>
              <a:t>)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larger cross-section ! </a:t>
            </a:r>
            <a:endParaRPr lang="en-US" dirty="0">
              <a:solidFill>
                <a:schemeClr val="accent3">
                  <a:lumMod val="75000"/>
                </a:schemeClr>
              </a:solidFill>
              <a:sym typeface="Wingdings" pitchFamily="2" charset="2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809893C-451C-F845-9D28-7E3A86E04C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245" y="1548626"/>
            <a:ext cx="3332107" cy="1991011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24412D1-0F6C-3D4F-ACA0-3CD8C9AF06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383" y="1621599"/>
            <a:ext cx="3267771" cy="1918039"/>
          </a:xfrm>
          <a:prstGeom prst="rect">
            <a:avLst/>
          </a:prstGeom>
        </p:spPr>
      </p:pic>
      <p:sp>
        <p:nvSpPr>
          <p:cNvPr id="16" name="Flèche vers la droite 15">
            <a:extLst>
              <a:ext uri="{FF2B5EF4-FFF2-40B4-BE49-F238E27FC236}">
                <a16:creationId xmlns:a16="http://schemas.microsoft.com/office/drawing/2014/main" id="{B951B463-B711-7F47-AF13-AF7C0B40E236}"/>
              </a:ext>
            </a:extLst>
          </p:cNvPr>
          <p:cNvSpPr/>
          <p:nvPr/>
        </p:nvSpPr>
        <p:spPr>
          <a:xfrm>
            <a:off x="3941379" y="2417383"/>
            <a:ext cx="1093076" cy="55704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1B4D8EF-56C6-D54D-8CFC-08809A831EEC}"/>
              </a:ext>
            </a:extLst>
          </p:cNvPr>
          <p:cNvSpPr txBox="1"/>
          <p:nvPr/>
        </p:nvSpPr>
        <p:spPr>
          <a:xfrm>
            <a:off x="6536685" y="3432497"/>
            <a:ext cx="2607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PSI: Partially stripped ions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E7CFCA4-6250-F540-A7B3-5B1E00A4F05B}"/>
              </a:ext>
            </a:extLst>
          </p:cNvPr>
          <p:cNvSpPr txBox="1"/>
          <p:nvPr/>
        </p:nvSpPr>
        <p:spPr>
          <a:xfrm>
            <a:off x="6536685" y="3139909"/>
            <a:ext cx="1326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High-energy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4017E29-BD60-8D4A-A974-491B36248583}"/>
              </a:ext>
            </a:extLst>
          </p:cNvPr>
          <p:cNvSpPr txBox="1"/>
          <p:nvPr/>
        </p:nvSpPr>
        <p:spPr>
          <a:xfrm>
            <a:off x="553385" y="5224122"/>
            <a:ext cx="3387997" cy="36933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Energy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upshifting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by a factor 4𝛾</a:t>
            </a:r>
            <a:r>
              <a:rPr lang="fr-FR" baseline="30000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endParaRPr lang="fr-FR" baseline="30000" dirty="0">
              <a:solidFill>
                <a:schemeClr val="accent3">
                  <a:lumMod val="75000"/>
                </a:schemeClr>
              </a:solidFill>
              <a:sym typeface="Wingdings" pitchFamily="2" charset="2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16194BE-4587-B14D-84E7-15402FE8EDBF}"/>
              </a:ext>
            </a:extLst>
          </p:cNvPr>
          <p:cNvSpPr txBox="1"/>
          <p:nvPr/>
        </p:nvSpPr>
        <p:spPr>
          <a:xfrm>
            <a:off x="4487920" y="4895156"/>
            <a:ext cx="415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H-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like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Xenon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at LHC (𝛾=3000) 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 180 MeV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0DF8904-7FAB-EE49-A2B9-D8EE9265EA32}"/>
              </a:ext>
            </a:extLst>
          </p:cNvPr>
          <p:cNvSpPr txBox="1"/>
          <p:nvPr/>
        </p:nvSpPr>
        <p:spPr>
          <a:xfrm>
            <a:off x="4487917" y="5410817"/>
            <a:ext cx="3939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Li-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</a:rPr>
              <a:t>like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Calcium at SPS (𝛾=130) 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 80 </a:t>
            </a:r>
            <a:r>
              <a:rPr lang="fr-FR" dirty="0" err="1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keV</a:t>
            </a:r>
            <a:r>
              <a:rPr lang="fr-FR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A3C99F08-B582-D441-A7F1-BFFCBBE4E90F}"/>
              </a:ext>
            </a:extLst>
          </p:cNvPr>
          <p:cNvCxnSpPr>
            <a:cxnSpLocks/>
            <a:stCxn id="19" idx="3"/>
            <a:endCxn id="21" idx="1"/>
          </p:cNvCxnSpPr>
          <p:nvPr/>
        </p:nvCxnSpPr>
        <p:spPr>
          <a:xfrm flipV="1">
            <a:off x="3941380" y="5079822"/>
            <a:ext cx="546538" cy="328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FAFACA43-8276-9246-9AFF-59E520301B40}"/>
              </a:ext>
            </a:extLst>
          </p:cNvPr>
          <p:cNvCxnSpPr>
            <a:cxnSpLocks/>
            <a:stCxn id="19" idx="3"/>
            <a:endCxn id="22" idx="1"/>
          </p:cNvCxnSpPr>
          <p:nvPr/>
        </p:nvCxnSpPr>
        <p:spPr>
          <a:xfrm>
            <a:off x="3941382" y="5408790"/>
            <a:ext cx="546537" cy="186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71AE3298-C5F6-C84C-9FE5-69FE275CB16D}"/>
              </a:ext>
            </a:extLst>
          </p:cNvPr>
          <p:cNvSpPr txBox="1"/>
          <p:nvPr/>
        </p:nvSpPr>
        <p:spPr>
          <a:xfrm>
            <a:off x="3821155" y="4672661"/>
            <a:ext cx="5864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For instance</a:t>
            </a:r>
          </a:p>
        </p:txBody>
      </p:sp>
    </p:spTree>
    <p:extLst>
      <p:ext uri="{BB962C8B-B14F-4D97-AF65-F5344CB8AC3E}">
        <p14:creationId xmlns:p14="http://schemas.microsoft.com/office/powerpoint/2010/main" val="3796305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0DA52B-D944-2C45-AAB4-C307EA339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Physics concept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1CEB88-DFED-9047-A3E2-1EC03922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777E14-E74B-8744-8341-FBCDEE61C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CCEC57-C49F-C646-BCFF-B76F0E279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6</a:t>
            </a:fld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1572A7A-E557-EC4A-B1DE-4F9681359980}"/>
              </a:ext>
            </a:extLst>
          </p:cNvPr>
          <p:cNvSpPr txBox="1"/>
          <p:nvPr/>
        </p:nvSpPr>
        <p:spPr>
          <a:xfrm>
            <a:off x="553385" y="1038375"/>
            <a:ext cx="8467621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💡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: Exploit high cross-section of atomic resonances &amp; existing CERN accelerator complex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E6B19FD-F24E-E644-BEFE-50BE9C6C6B8F}"/>
              </a:ext>
            </a:extLst>
          </p:cNvPr>
          <p:cNvSpPr txBox="1"/>
          <p:nvPr/>
        </p:nvSpPr>
        <p:spPr>
          <a:xfrm>
            <a:off x="553383" y="3780810"/>
            <a:ext cx="8390920" cy="369332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Very similar with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Inverse Compton scattering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but </a:t>
            </a:r>
            <a:r>
              <a:rPr lang="en-US" dirty="0">
                <a:solidFill>
                  <a:srgbClr val="C00000"/>
                </a:solidFill>
              </a:rPr>
              <a:t>O(10</a:t>
            </a:r>
            <a:r>
              <a:rPr lang="en-US" baseline="30000" dirty="0">
                <a:solidFill>
                  <a:srgbClr val="C00000"/>
                </a:solidFill>
              </a:rPr>
              <a:t>9</a:t>
            </a:r>
            <a:r>
              <a:rPr lang="en-US" dirty="0">
                <a:solidFill>
                  <a:srgbClr val="C00000"/>
                </a:solidFill>
              </a:rPr>
              <a:t>)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larger cross-section ! </a:t>
            </a:r>
            <a:endParaRPr lang="en-US" dirty="0">
              <a:solidFill>
                <a:schemeClr val="accent3">
                  <a:lumMod val="75000"/>
                </a:schemeClr>
              </a:solidFill>
              <a:sym typeface="Wingdings" pitchFamily="2" charset="2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809893C-451C-F845-9D28-7E3A86E04C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245" y="1548626"/>
            <a:ext cx="3332107" cy="1991011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24412D1-0F6C-3D4F-ACA0-3CD8C9AF06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383" y="1621599"/>
            <a:ext cx="3267771" cy="1918039"/>
          </a:xfrm>
          <a:prstGeom prst="rect">
            <a:avLst/>
          </a:prstGeom>
        </p:spPr>
      </p:pic>
      <p:sp>
        <p:nvSpPr>
          <p:cNvPr id="16" name="Flèche vers la droite 15">
            <a:extLst>
              <a:ext uri="{FF2B5EF4-FFF2-40B4-BE49-F238E27FC236}">
                <a16:creationId xmlns:a16="http://schemas.microsoft.com/office/drawing/2014/main" id="{B951B463-B711-7F47-AF13-AF7C0B40E236}"/>
              </a:ext>
            </a:extLst>
          </p:cNvPr>
          <p:cNvSpPr/>
          <p:nvPr/>
        </p:nvSpPr>
        <p:spPr>
          <a:xfrm>
            <a:off x="3941379" y="2417383"/>
            <a:ext cx="1093076" cy="55704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1B4D8EF-56C6-D54D-8CFC-08809A831EEC}"/>
              </a:ext>
            </a:extLst>
          </p:cNvPr>
          <p:cNvSpPr txBox="1"/>
          <p:nvPr/>
        </p:nvSpPr>
        <p:spPr>
          <a:xfrm>
            <a:off x="6536685" y="3432497"/>
            <a:ext cx="2607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PSI: Partially stripped ions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E7CFCA4-6250-F540-A7B3-5B1E00A4F05B}"/>
              </a:ext>
            </a:extLst>
          </p:cNvPr>
          <p:cNvSpPr txBox="1"/>
          <p:nvPr/>
        </p:nvSpPr>
        <p:spPr>
          <a:xfrm>
            <a:off x="6536685" y="3139909"/>
            <a:ext cx="1326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High-energy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790078B-5807-2D48-A43E-B6B79B7C1B4D}"/>
              </a:ext>
            </a:extLst>
          </p:cNvPr>
          <p:cNvSpPr txBox="1"/>
          <p:nvPr/>
        </p:nvSpPr>
        <p:spPr>
          <a:xfrm>
            <a:off x="593986" y="4469872"/>
            <a:ext cx="80574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👍🏻 </a:t>
            </a:r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PSI recycling in ring is very efficient (relative energy loss &lt;&lt; beam energy spread)</a:t>
            </a:r>
          </a:p>
          <a:p>
            <a:r>
              <a:rPr lang="en-US" sz="1600" dirty="0"/>
              <a:t>👍🏻 </a:t>
            </a:r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Energy tunability provided by PSI species choice and ion beam energy (&lt;400MeV w/ LHC)</a:t>
            </a:r>
          </a:p>
          <a:p>
            <a:endParaRPr lang="en-US" sz="16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1600" dirty="0"/>
              <a:t>👎🏻 </a:t>
            </a:r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Laser wavelength must be « tuned » to PSI species and beam energy</a:t>
            </a:r>
          </a:p>
          <a:p>
            <a:r>
              <a:rPr lang="en-US" sz="1600" dirty="0"/>
              <a:t>👎🏻 </a:t>
            </a:r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Laser must be placed in a harsher environment (compared to e</a:t>
            </a:r>
            <a:r>
              <a:rPr lang="en-US" sz="1600" baseline="30000" dirty="0">
                <a:solidFill>
                  <a:schemeClr val="accent3">
                    <a:lumMod val="75000"/>
                  </a:schemeClr>
                </a:solidFill>
              </a:rPr>
              <a:t>-</a:t>
            </a:r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 accelerators)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CF2BA21-1AE6-D94B-837F-348F1E80FBBC}"/>
              </a:ext>
            </a:extLst>
          </p:cNvPr>
          <p:cNvSpPr/>
          <p:nvPr/>
        </p:nvSpPr>
        <p:spPr>
          <a:xfrm rot="16200000">
            <a:off x="-2992069" y="2992069"/>
            <a:ext cx="6445803" cy="461665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E. J.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Bessonov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&amp; K.J. Kim Phys. Rev. Lett. 76, 431, M.W. Krasny arXiv:1511.07794,</a:t>
            </a:r>
          </a:p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D Winters et al 2015 Phys. Scr. 2015 014048 </a:t>
            </a:r>
          </a:p>
        </p:txBody>
      </p:sp>
    </p:spTree>
    <p:extLst>
      <p:ext uri="{BB962C8B-B14F-4D97-AF65-F5344CB8AC3E}">
        <p14:creationId xmlns:p14="http://schemas.microsoft.com/office/powerpoint/2010/main" val="3543049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226337-A0ED-A34B-88FD-E9414974A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Beyond a bright photon source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BD6217-6AB4-FC4F-BB45-616C5C25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CCA723-C99C-6D43-8C41-5477B1297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39266D-C94D-334B-8983-275B771B8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7</a:t>
            </a:fld>
            <a:endParaRPr lang="en-US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D97A344-A3EF-5A49-9B99-6FC7595960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057" y="1257335"/>
            <a:ext cx="8788400" cy="500380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2132385-CB5C-A44A-A104-B94FBAD4B68D}"/>
              </a:ext>
            </a:extLst>
          </p:cNvPr>
          <p:cNvSpPr txBox="1"/>
          <p:nvPr/>
        </p:nvSpPr>
        <p:spPr>
          <a:xfrm>
            <a:off x="628651" y="1026305"/>
            <a:ext cx="8303284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3">
                    <a:lumMod val="75000"/>
                  </a:schemeClr>
                </a:solidFill>
              </a:rPr>
              <a:t>High potential to open new opportunities in many branches of physics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55786D-B8C4-3E4C-BE12-9BF0B4E61A01}"/>
              </a:ext>
            </a:extLst>
          </p:cNvPr>
          <p:cNvSpPr/>
          <p:nvPr/>
        </p:nvSpPr>
        <p:spPr>
          <a:xfrm rot="16200000">
            <a:off x="-3000982" y="2992069"/>
            <a:ext cx="6445803" cy="461665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M. W. Krasny et al. SPSC-I-253, M.W. Krasny arXiv:1511.07794,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hlinkClick r:id="rId3"/>
              </a:rPr>
              <a:t>https://indico.mitp.uni-mainz.de/event/214/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https://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indico.cern.ch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/event/1096767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75CDA6A-2EC9-0240-BFD7-7E4DC7DDF3EA}"/>
              </a:ext>
            </a:extLst>
          </p:cNvPr>
          <p:cNvCxnSpPr/>
          <p:nvPr/>
        </p:nvCxnSpPr>
        <p:spPr>
          <a:xfrm>
            <a:off x="4854633" y="3724102"/>
            <a:ext cx="1088967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129ED7DD-915F-F847-8D78-910C95FA3B1E}"/>
              </a:ext>
            </a:extLst>
          </p:cNvPr>
          <p:cNvSpPr txBox="1"/>
          <p:nvPr/>
        </p:nvSpPr>
        <p:spPr>
          <a:xfrm>
            <a:off x="4854633" y="5831695"/>
            <a:ext cx="4238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For a </a:t>
            </a:r>
            <a:r>
              <a:rPr lang="fr-FR" dirty="0" err="1"/>
              <a:t>recent</a:t>
            </a:r>
            <a:r>
              <a:rPr lang="fr-FR" dirty="0"/>
              <a:t> </a:t>
            </a:r>
            <a:r>
              <a:rPr lang="fr-FR" dirty="0" err="1"/>
              <a:t>review</a:t>
            </a:r>
            <a:r>
              <a:rPr lang="fr-FR" dirty="0"/>
              <a:t>, </a:t>
            </a:r>
            <a:r>
              <a:rPr lang="fr-FR" dirty="0" err="1"/>
              <a:t>see</a:t>
            </a:r>
            <a:r>
              <a:rPr lang="fr-FR" dirty="0"/>
              <a:t> </a:t>
            </a:r>
            <a:r>
              <a:rPr lang="fr-FR" dirty="0" err="1"/>
              <a:t>Krasny</a:t>
            </a:r>
            <a:r>
              <a:rPr lang="fr-FR" dirty="0"/>
              <a:t>, ICHEP 2025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1B1096D-C45C-C24D-B35A-FC43E646F64B}"/>
              </a:ext>
            </a:extLst>
          </p:cNvPr>
          <p:cNvSpPr txBox="1"/>
          <p:nvPr/>
        </p:nvSpPr>
        <p:spPr>
          <a:xfrm>
            <a:off x="447120" y="6083150"/>
            <a:ext cx="4590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Integrated in </a:t>
            </a:r>
            <a:r>
              <a:rPr lang="fr-FR" dirty="0" err="1"/>
              <a:t>Physics</a:t>
            </a:r>
            <a:r>
              <a:rPr lang="fr-FR" dirty="0"/>
              <a:t> Beyond </a:t>
            </a:r>
            <a:r>
              <a:rPr lang="fr-FR" dirty="0" err="1"/>
              <a:t>Colliders</a:t>
            </a:r>
            <a:r>
              <a:rPr lang="fr-FR" dirty="0"/>
              <a:t> initiative</a:t>
            </a:r>
          </a:p>
        </p:txBody>
      </p:sp>
    </p:spTree>
    <p:extLst>
      <p:ext uri="{BB962C8B-B14F-4D97-AF65-F5344CB8AC3E}">
        <p14:creationId xmlns:p14="http://schemas.microsoft.com/office/powerpoint/2010/main" val="1916205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B54D9D-B429-FB32-433E-5316C98C8A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C6BAC5-2280-DF5F-C6FF-A178C7B42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Laser </a:t>
            </a:r>
            <a:r>
              <a:rPr lang="fr-FR" dirty="0" err="1"/>
              <a:t>cooling</a:t>
            </a:r>
            <a:r>
              <a:rPr lang="fr-FR" dirty="0"/>
              <a:t> of ion </a:t>
            </a:r>
            <a:r>
              <a:rPr lang="fr-FR" dirty="0" err="1"/>
              <a:t>beam</a:t>
            </a:r>
            <a:endParaRPr lang="fr-FR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5781BE40-E49C-91C8-5BA1-5724D9FCB3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581" y="1385218"/>
            <a:ext cx="4194809" cy="1971097"/>
          </a:xfrm>
        </p:spPr>
        <p:txBody>
          <a:bodyPr>
            <a:normAutofit/>
          </a:bodyPr>
          <a:lstStyle/>
          <a:p>
            <a:r>
              <a:rPr lang="en-GB" sz="1800" dirty="0"/>
              <a:t>Potential for the first demonstration of laser cooling of relativistic ions (</a:t>
            </a:r>
            <a:r>
              <a:rPr lang="el-GR" sz="1800" dirty="0"/>
              <a:t>β ≈ 0.99)</a:t>
            </a:r>
            <a:endParaRPr lang="en-US" sz="1800" dirty="0"/>
          </a:p>
          <a:p>
            <a:r>
              <a:rPr lang="en-GB" sz="1800" dirty="0"/>
              <a:t>Potential to improve beam quality in LHC-like collider conditions.</a:t>
            </a:r>
          </a:p>
          <a:p>
            <a:r>
              <a:rPr lang="en-US" sz="1800" dirty="0"/>
              <a:t>Simulation studies ongoing </a:t>
            </a:r>
          </a:p>
          <a:p>
            <a:pPr marL="407988" lvl="1" indent="-227013"/>
            <a:r>
              <a:rPr lang="en-US" sz="1400" dirty="0"/>
              <a:t>see D. </a:t>
            </a:r>
            <a:r>
              <a:rPr lang="en-US" sz="1400" dirty="0" err="1"/>
              <a:t>Gamba’s</a:t>
            </a:r>
            <a:r>
              <a:rPr lang="en-US" sz="1400" dirty="0"/>
              <a:t> </a:t>
            </a:r>
            <a:r>
              <a:rPr lang="en-US" sz="1400" dirty="0">
                <a:hlinkClick r:id="rId2"/>
              </a:rPr>
              <a:t>presentation</a:t>
            </a:r>
            <a:endParaRPr lang="en-GB" sz="14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8DB9D1-F80F-DFC0-8024-B3BD16A2F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23D85C7-7D53-830F-B80D-034F0C6A3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60B5FF-D50F-91EB-6001-B8589EC58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8</a:t>
            </a:fld>
            <a:endParaRPr lang="fr-FR"/>
          </a:p>
        </p:txBody>
      </p:sp>
      <p:pic>
        <p:nvPicPr>
          <p:cNvPr id="16" name="Picture 15" descr="A graph of a graph of a graph of a graph of a graph of a graph of a graph of a graph of a graph of a graph of a graph of a graph of a graph of&#10;&#10;AI-generated content may be incorrect.">
            <a:extLst>
              <a:ext uri="{FF2B5EF4-FFF2-40B4-BE49-F238E27FC236}">
                <a16:creationId xmlns:a16="http://schemas.microsoft.com/office/drawing/2014/main" id="{0D40C9BA-08C0-60B9-4FC5-DC0A608DF9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3431724"/>
            <a:ext cx="7772400" cy="2724088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B492DAB4-9C86-C42B-DBAA-D2A41B4B54F6}"/>
              </a:ext>
            </a:extLst>
          </p:cNvPr>
          <p:cNvGrpSpPr/>
          <p:nvPr/>
        </p:nvGrpSpPr>
        <p:grpSpPr>
          <a:xfrm>
            <a:off x="4853390" y="1265442"/>
            <a:ext cx="3661959" cy="2090873"/>
            <a:chOff x="4853390" y="1265442"/>
            <a:chExt cx="3661959" cy="2090873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310C989-4853-E031-2943-B936E297F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53390" y="1265442"/>
              <a:ext cx="3661959" cy="2090873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194F98F-2C42-9888-757E-131C78FD2EA1}"/>
                </a:ext>
              </a:extLst>
            </p:cNvPr>
            <p:cNvSpPr txBox="1"/>
            <p:nvPr/>
          </p:nvSpPr>
          <p:spPr>
            <a:xfrm>
              <a:off x="5318383" y="2778323"/>
              <a:ext cx="12974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i="1" dirty="0">
                  <a:solidFill>
                    <a:schemeClr val="accent6">
                      <a:lumMod val="75000"/>
                    </a:schemeClr>
                  </a:solidFill>
                </a:rPr>
                <a:t>Courtesy, P. Kruyt</a:t>
              </a:r>
            </a:p>
          </p:txBody>
        </p: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9C563CFC-80D4-524D-BE21-965E69FB559D}"/>
              </a:ext>
            </a:extLst>
          </p:cNvPr>
          <p:cNvSpPr txBox="1"/>
          <p:nvPr/>
        </p:nvSpPr>
        <p:spPr>
          <a:xfrm rot="20711837">
            <a:off x="3518352" y="3562445"/>
            <a:ext cx="24420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Detuned laser spectrum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F8C8234-ABFD-2F40-A630-8D8C8E4AEECB}"/>
              </a:ext>
            </a:extLst>
          </p:cNvPr>
          <p:cNvSpPr/>
          <p:nvPr/>
        </p:nvSpPr>
        <p:spPr>
          <a:xfrm rot="16200000">
            <a:off x="-3085892" y="3084402"/>
            <a:ext cx="6445803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M. W. Krasny et al. SPSC-I-253</a:t>
            </a:r>
          </a:p>
        </p:txBody>
      </p:sp>
    </p:spTree>
    <p:extLst>
      <p:ext uri="{BB962C8B-B14F-4D97-AF65-F5344CB8AC3E}">
        <p14:creationId xmlns:p14="http://schemas.microsoft.com/office/powerpoint/2010/main" val="4248378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A picture containing screenshot, line, parallel&#10;&#10;Description automatically generated">
            <a:extLst>
              <a:ext uri="{FF2B5EF4-FFF2-40B4-BE49-F238E27FC236}">
                <a16:creationId xmlns:a16="http://schemas.microsoft.com/office/drawing/2014/main" id="{EAB261CD-21B6-EB48-8D92-D3F13569D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938" y="0"/>
            <a:ext cx="9168938" cy="64458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1CBDA23-515D-6642-BE28-912174A7ED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296931"/>
            <a:ext cx="7772400" cy="2387600"/>
          </a:xfrm>
        </p:spPr>
        <p:txBody>
          <a:bodyPr>
            <a:normAutofit/>
          </a:bodyPr>
          <a:lstStyle/>
          <a:p>
            <a:r>
              <a:rPr lang="en-US" dirty="0"/>
              <a:t>Gamma Factory: </a:t>
            </a:r>
            <a:br>
              <a:rPr lang="en-US" dirty="0"/>
            </a:br>
            <a:r>
              <a:rPr lang="en-US" sz="4000" dirty="0"/>
              <a:t>Proof of Principle experiment </a:t>
            </a:r>
            <a:br>
              <a:rPr lang="en-US" sz="4000" dirty="0"/>
            </a:br>
            <a:r>
              <a:rPr lang="en-US" sz="4000" dirty="0"/>
              <a:t>@ SPS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BA147C4-D28B-2E43-BD1E-144388D76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27/01/2025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A87ECD-573C-214C-B831-5031FF8EC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Gamma Factory Proof of Principle Experiment @ COOL’25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91F5D-C368-C34D-B334-0042676D6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1968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102532</TotalTime>
  <Words>2327</Words>
  <Application>Microsoft Macintosh PowerPoint</Application>
  <PresentationFormat>Affichage à l'écran (4:3)</PresentationFormat>
  <Paragraphs>384</Paragraphs>
  <Slides>32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Cambria Math</vt:lpstr>
      <vt:lpstr>system-ui</vt:lpstr>
      <vt:lpstr>Wingdings</vt:lpstr>
      <vt:lpstr>Thème Office</vt:lpstr>
      <vt:lpstr>Progress towards the CERN  Gamma Factory Proof of principle experiment</vt:lpstr>
      <vt:lpstr>Gamma Factory:  Scientific context</vt:lpstr>
      <vt:lpstr>A striking fact</vt:lpstr>
      <vt:lpstr>A striking fact</vt:lpstr>
      <vt:lpstr>Physics concept</vt:lpstr>
      <vt:lpstr>Physics concept</vt:lpstr>
      <vt:lpstr>Beyond a bright photon source</vt:lpstr>
      <vt:lpstr>Laser cooling of ion beam</vt:lpstr>
      <vt:lpstr>Gamma Factory:  Proof of Principle experiment  @ SPS</vt:lpstr>
      <vt:lpstr>Proof of principle experiment location</vt:lpstr>
      <vt:lpstr>Optical system in SPS tunnel</vt:lpstr>
      <vt:lpstr>Laser beamline</vt:lpstr>
      <vt:lpstr>Pillar preparation</vt:lpstr>
      <vt:lpstr>Pillar support simulations</vt:lpstr>
      <vt:lpstr>Fabry-Perot preparation</vt:lpstr>
      <vt:lpstr>Optical Cavity for Gamma Factory PoP </vt:lpstr>
      <vt:lpstr>Fabry-Perot interferometric filter</vt:lpstr>
      <vt:lpstr>Phase noise: choice of provider</vt:lpstr>
      <vt:lpstr>Amplifier choice - neoLase</vt:lpstr>
      <vt:lpstr>2-mirror cavity demo</vt:lpstr>
      <vt:lpstr>Coupling difficulties</vt:lpstr>
      <vt:lpstr>Stability</vt:lpstr>
      <vt:lpstr>Conclusion/Prospects</vt:lpstr>
      <vt:lpstr>Beam size in transmission</vt:lpstr>
      <vt:lpstr>Current situation</vt:lpstr>
      <vt:lpstr>R&amp;D setup:  4 mirror cavity</vt:lpstr>
      <vt:lpstr>Fabry-Perot resonator</vt:lpstr>
      <vt:lpstr>Back in 2020: modal instabilities</vt:lpstr>
      <vt:lpstr>Back in 2020: D shape mirrors</vt:lpstr>
      <vt:lpstr>Stability</vt:lpstr>
      <vt:lpstr>Beam mode</vt:lpstr>
      <vt:lpstr>Coupling issues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Aurélien Martens</cp:lastModifiedBy>
  <cp:revision>412</cp:revision>
  <cp:lastPrinted>2021-06-01T14:38:03Z</cp:lastPrinted>
  <dcterms:created xsi:type="dcterms:W3CDTF">2019-04-24T13:33:28Z</dcterms:created>
  <dcterms:modified xsi:type="dcterms:W3CDTF">2025-10-26T09:46:11Z</dcterms:modified>
</cp:coreProperties>
</file>