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25"/>
  </p:notesMasterIdLst>
  <p:sldIdLst>
    <p:sldId id="374" r:id="rId3"/>
    <p:sldId id="423" r:id="rId4"/>
    <p:sldId id="417" r:id="rId5"/>
    <p:sldId id="419" r:id="rId6"/>
    <p:sldId id="420" r:id="rId7"/>
    <p:sldId id="424" r:id="rId8"/>
    <p:sldId id="375" r:id="rId9"/>
    <p:sldId id="422" r:id="rId10"/>
    <p:sldId id="432" r:id="rId11"/>
    <p:sldId id="426" r:id="rId12"/>
    <p:sldId id="433" r:id="rId13"/>
    <p:sldId id="412" r:id="rId14"/>
    <p:sldId id="413" r:id="rId15"/>
    <p:sldId id="414" r:id="rId16"/>
    <p:sldId id="434" r:id="rId17"/>
    <p:sldId id="380" r:id="rId18"/>
    <p:sldId id="382" r:id="rId19"/>
    <p:sldId id="429" r:id="rId20"/>
    <p:sldId id="435" r:id="rId21"/>
    <p:sldId id="436" r:id="rId22"/>
    <p:sldId id="421" r:id="rId23"/>
    <p:sldId id="42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40FF"/>
    <a:srgbClr val="FED141"/>
    <a:srgbClr val="000000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3"/>
    <p:restoredTop sz="89822"/>
  </p:normalViewPr>
  <p:slideViewPr>
    <p:cSldViewPr snapToGrid="0">
      <p:cViewPr varScale="1">
        <p:scale>
          <a:sx n="97" d="100"/>
          <a:sy n="97" d="100"/>
        </p:scale>
        <p:origin x="24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10/24/25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192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068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72071-54A9-6C58-8B31-3F116477E6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659720-E372-9602-B8E9-B1C6E20DC9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437274-7018-D9B1-95FE-EBC163DC98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A764C-F174-26F8-1BA4-02441B9898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768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BD9ED-ABDD-C6F4-AD56-88788B1F8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F59685-537D-5B0C-74A1-FEFB7E7F3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A0BA60-B37D-E543-ACD3-46A020227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FB7A5-88AC-CE6B-C890-BD51FD6668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05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6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7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35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3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71550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3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4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92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  <p:sldLayoutId id="2147483974" r:id="rId23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26" Type="http://schemas.openxmlformats.org/officeDocument/2006/relationships/image" Target="../media/image70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5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24" Type="http://schemas.openxmlformats.org/officeDocument/2006/relationships/image" Target="../media/image68.png"/><Relationship Id="rId32" Type="http://schemas.openxmlformats.org/officeDocument/2006/relationships/image" Target="../media/image76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7.png"/><Relationship Id="rId28" Type="http://schemas.openxmlformats.org/officeDocument/2006/relationships/image" Target="../media/image72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31" Type="http://schemas.openxmlformats.org/officeDocument/2006/relationships/image" Target="../media/image75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Relationship Id="rId27" Type="http://schemas.openxmlformats.org/officeDocument/2006/relationships/image" Target="../media/image71.png"/><Relationship Id="rId30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22.gif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28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9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95.gif"/><Relationship Id="rId7" Type="http://schemas.openxmlformats.org/officeDocument/2006/relationships/image" Target="../media/image113.png"/><Relationship Id="rId2" Type="http://schemas.openxmlformats.org/officeDocument/2006/relationships/image" Target="../media/image9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160.png"/><Relationship Id="rId7" Type="http://schemas.openxmlformats.org/officeDocument/2006/relationships/image" Target="../media/image200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Katsuya Yonehara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COOL’25, Stony Brook University and Brookhaven National Lab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October 27,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Collective Effects in Muon Ionization Cooling</a:t>
            </a:r>
            <a:br>
              <a:rPr lang="en-US" sz="4800" i="1" dirty="0"/>
            </a:br>
            <a:br>
              <a:rPr lang="en-US" sz="4400" i="1" dirty="0"/>
            </a:br>
            <a:endParaRPr lang="en-US" sz="4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E76F8C-39EF-AD77-273D-4548C0C3B9D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1ECBC5-57BD-465D-22B4-09C39E12272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EF4A4D-0CF8-37BD-369C-B0A3A0867E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99C686-4266-6653-4412-D1C5027A5DA7}"/>
              </a:ext>
            </a:extLst>
          </p:cNvPr>
          <p:cNvSpPr txBox="1"/>
          <p:nvPr/>
        </p:nvSpPr>
        <p:spPr>
          <a:xfrm>
            <a:off x="6907443" y="332314"/>
            <a:ext cx="4374274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FERMILAB-SLIDES-25-0292-AD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4FB7C-49E5-A1F3-2058-D7A37EA72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137160"/>
            <a:ext cx="9994393" cy="962663"/>
          </a:xfrm>
        </p:spPr>
        <p:txBody>
          <a:bodyPr/>
          <a:lstStyle/>
          <a:p>
            <a:r>
              <a:rPr lang="en-US" dirty="0"/>
              <a:t>Plasma Parameter of Ionized Electrons in Muon Collider System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A1F09-FF8D-AAC4-DD2E-19F89A8D396C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A8A3F-E58E-892A-2B03-4C8097E55519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2E2ED-11E3-AA9B-B78E-45329BF64D9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DBA5E07-4D2B-EC96-9596-DC366D411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190" y="1840458"/>
            <a:ext cx="5818137" cy="3474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0F2FCB-6737-61F2-1EF6-8FBE4B160E91}"/>
                  </a:ext>
                </a:extLst>
              </p:cNvPr>
              <p:cNvSpPr txBox="1"/>
              <p:nvPr/>
            </p:nvSpPr>
            <p:spPr>
              <a:xfrm>
                <a:off x="7933327" y="4485159"/>
                <a:ext cx="1476558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0F2FCB-6737-61F2-1EF6-8FBE4B160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3327" y="4485159"/>
                <a:ext cx="1476558" cy="9489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446B575-DD37-2434-7037-92AC3852217C}"/>
                  </a:ext>
                </a:extLst>
              </p:cNvPr>
              <p:cNvSpPr txBox="1"/>
              <p:nvPr/>
            </p:nvSpPr>
            <p:spPr>
              <a:xfrm>
                <a:off x="1784094" y="1049513"/>
                <a:ext cx="1945533" cy="986617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𝒄𝒎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446B575-DD37-2434-7037-92AC38522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094" y="1049513"/>
                <a:ext cx="1945533" cy="9866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123C03C-0D9A-CCF1-426D-CDA3654D6274}"/>
                  </a:ext>
                </a:extLst>
              </p:cNvPr>
              <p:cNvSpPr txBox="1"/>
              <p:nvPr/>
            </p:nvSpPr>
            <p:spPr>
              <a:xfrm>
                <a:off x="6075962" y="1723335"/>
                <a:ext cx="4478521" cy="1643014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Proton beam-induced plasma in graphite target</a:t>
                </a:r>
              </a:p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𝟐𝟎</m:t>
                          </m:r>
                        </m:sup>
                      </m:sSup>
                      <m:sSup>
                        <m:sSupPr>
                          <m:ctrlP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123C03C-0D9A-CCF1-426D-CDA3654D6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962" y="1723335"/>
                <a:ext cx="4478521" cy="16430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E0725B-C7EC-5ECE-7EC8-3AA36AB1E803}"/>
                  </a:ext>
                </a:extLst>
              </p:cNvPr>
              <p:cNvSpPr txBox="1"/>
              <p:nvPr/>
            </p:nvSpPr>
            <p:spPr>
              <a:xfrm>
                <a:off x="2977791" y="3039764"/>
                <a:ext cx="4834337" cy="135062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Muon beam-induced plasma in LH2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</m:sup>
                      </m:sSup>
                      <m:sSup>
                        <m:sSupPr>
                          <m:ctrlP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E0725B-C7EC-5ECE-7EC8-3AA36AB1E8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791" y="3039764"/>
                <a:ext cx="4834337" cy="13506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930FE5-68C4-DB01-34A9-C033A1C2B441}"/>
                  </a:ext>
                </a:extLst>
              </p:cNvPr>
              <p:cNvSpPr txBox="1"/>
              <p:nvPr/>
            </p:nvSpPr>
            <p:spPr>
              <a:xfrm>
                <a:off x="4882022" y="5927711"/>
                <a:ext cx="5147673" cy="8222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den>
                      </m:f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sup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  <m:d>
                                <m:d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d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𝒅𝑬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𝑲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930FE5-68C4-DB01-34A9-C033A1C2B4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022" y="5927711"/>
                <a:ext cx="5147673" cy="822213"/>
              </a:xfrm>
              <a:prstGeom prst="rect">
                <a:avLst/>
              </a:prstGeom>
              <a:blipFill>
                <a:blip r:embed="rId7"/>
                <a:stretch>
                  <a:fillRect t="-56061" b="-48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A25C63A-9412-D216-5A36-16D56971D3F7}"/>
              </a:ext>
            </a:extLst>
          </p:cNvPr>
          <p:cNvSpPr txBox="1"/>
          <p:nvPr/>
        </p:nvSpPr>
        <p:spPr>
          <a:xfrm>
            <a:off x="4941242" y="5385559"/>
            <a:ext cx="33736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F. Sauli, CERN 77-09 (1977)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62CD0A1-BBD6-8D11-421F-E011547CAF6B}"/>
                  </a:ext>
                </a:extLst>
              </p:cNvPr>
              <p:cNvSpPr txBox="1"/>
              <p:nvPr/>
            </p:nvSpPr>
            <p:spPr>
              <a:xfrm>
                <a:off x="115266" y="2892502"/>
                <a:ext cx="1704313" cy="685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𝒊𝒐𝒏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62CD0A1-BBD6-8D11-421F-E011547CA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66" y="2892502"/>
                <a:ext cx="1704313" cy="685316"/>
              </a:xfrm>
              <a:prstGeom prst="rect">
                <a:avLst/>
              </a:prstGeom>
              <a:blipFill>
                <a:blip r:embed="rId8"/>
                <a:stretch>
                  <a:fillRect l="-3704" t="-67273" b="-3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B3724528-9D23-8CD3-6D09-723BC7DDF5AD}"/>
              </a:ext>
            </a:extLst>
          </p:cNvPr>
          <p:cNvSpPr txBox="1"/>
          <p:nvPr/>
        </p:nvSpPr>
        <p:spPr>
          <a:xfrm>
            <a:off x="-156905" y="1840458"/>
            <a:ext cx="2506405" cy="129266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M. Chung et al, PRL111, 184802 (2013)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81BA8F0-EB24-9ECA-3484-9E8CB14FEC8A}"/>
              </a:ext>
            </a:extLst>
          </p:cNvPr>
          <p:cNvSpPr/>
          <p:nvPr/>
        </p:nvSpPr>
        <p:spPr>
          <a:xfrm>
            <a:off x="765632" y="3682278"/>
            <a:ext cx="1253668" cy="9367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504C693-7C12-459B-AB17-9829B0B81059}"/>
                  </a:ext>
                </a:extLst>
              </p:cNvPr>
              <p:cNvSpPr txBox="1"/>
              <p:nvPr/>
            </p:nvSpPr>
            <p:spPr>
              <a:xfrm>
                <a:off x="26611" y="5131025"/>
                <a:ext cx="4208268" cy="135492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Wakefield plasma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504C693-7C12-459B-AB17-9829B0B81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11" y="5131025"/>
                <a:ext cx="4208268" cy="135492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C2BD96D-AE6D-3642-98C9-5C8C1EA380BB}"/>
              </a:ext>
            </a:extLst>
          </p:cNvPr>
          <p:cNvCxnSpPr/>
          <p:nvPr/>
        </p:nvCxnSpPr>
        <p:spPr>
          <a:xfrm flipV="1">
            <a:off x="1358900" y="4368800"/>
            <a:ext cx="0" cy="9192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4E388D2C-11DC-351E-1FFF-68130BCC0373}"/>
              </a:ext>
            </a:extLst>
          </p:cNvPr>
          <p:cNvSpPr/>
          <p:nvPr/>
        </p:nvSpPr>
        <p:spPr>
          <a:xfrm>
            <a:off x="10029695" y="4917203"/>
            <a:ext cx="1253668" cy="9367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777ABE5-3279-D43A-5579-673B45C46C8B}"/>
                  </a:ext>
                </a:extLst>
              </p:cNvPr>
              <p:cNvSpPr txBox="1"/>
              <p:nvPr/>
            </p:nvSpPr>
            <p:spPr>
              <a:xfrm>
                <a:off x="8436692" y="3291204"/>
                <a:ext cx="3918893" cy="135492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Fusion plasma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777ABE5-3279-D43A-5579-673B45C46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692" y="3291204"/>
                <a:ext cx="3918893" cy="135492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D3F18DE-BF22-936E-08BB-EA6EF25DAC8A}"/>
              </a:ext>
            </a:extLst>
          </p:cNvPr>
          <p:cNvCxnSpPr>
            <a:cxnSpLocks/>
          </p:cNvCxnSpPr>
          <p:nvPr/>
        </p:nvCxnSpPr>
        <p:spPr>
          <a:xfrm>
            <a:off x="10029695" y="4368800"/>
            <a:ext cx="429727" cy="7709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17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 animBg="1"/>
      <p:bldP spid="28" grpId="0"/>
      <p:bldP spid="31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C7888B-6480-68FD-5A6F-B6AE0FBAC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D61646A-FC4F-D475-3649-FF33F9AF7166}"/>
                  </a:ext>
                </a:extLst>
              </p:cNvPr>
              <p:cNvSpPr txBox="1"/>
              <p:nvPr/>
            </p:nvSpPr>
            <p:spPr>
              <a:xfrm>
                <a:off x="2122328" y="4361718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D61646A-FC4F-D475-3649-FF33F9AF7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328" y="4361718"/>
                <a:ext cx="1171988" cy="9740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223FED6-8AD3-3FA1-D75D-6B7C0B25EFF1}"/>
                  </a:ext>
                </a:extLst>
              </p:cNvPr>
              <p:cNvSpPr txBox="1"/>
              <p:nvPr/>
            </p:nvSpPr>
            <p:spPr>
              <a:xfrm>
                <a:off x="2924693" y="4248265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223FED6-8AD3-3FA1-D75D-6B7C0B25E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693" y="4248265"/>
                <a:ext cx="1171988" cy="9740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7875642-6FE2-262C-6C11-F94244274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Sheath 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9CF55-D822-3FA2-4A6C-3A969F153EE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7E210-3860-AEC8-71B4-68D7A3F995AE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A62CA-CE47-9C6D-D101-CA88774AC06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38C3E5-498E-9771-623C-4534FCD570B4}"/>
              </a:ext>
            </a:extLst>
          </p:cNvPr>
          <p:cNvSpPr txBox="1"/>
          <p:nvPr/>
        </p:nvSpPr>
        <p:spPr>
          <a:xfrm>
            <a:off x="1347425" y="988541"/>
            <a:ext cx="2598147" cy="923330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1. Ionization 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9E6E2C7F-3E7C-6CC2-E14C-80036B122B4A}"/>
              </a:ext>
            </a:extLst>
          </p:cNvPr>
          <p:cNvSpPr/>
          <p:nvPr/>
        </p:nvSpPr>
        <p:spPr>
          <a:xfrm rot="5400000">
            <a:off x="6265900" y="1907781"/>
            <a:ext cx="2128038" cy="914400"/>
          </a:xfrm>
          <a:prstGeom prst="triangle">
            <a:avLst/>
          </a:prstGeom>
          <a:solidFill>
            <a:schemeClr val="accent5">
              <a:lumMod val="40000"/>
              <a:lumOff val="60000"/>
              <a:alpha val="5049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B2DC8B-ED48-7A27-EC37-75A252367E6A}"/>
              </a:ext>
            </a:extLst>
          </p:cNvPr>
          <p:cNvSpPr/>
          <p:nvPr/>
        </p:nvSpPr>
        <p:spPr>
          <a:xfrm>
            <a:off x="1962092" y="1803400"/>
            <a:ext cx="4900975" cy="1155700"/>
          </a:xfrm>
          <a:prstGeom prst="rect">
            <a:avLst/>
          </a:prstGeom>
          <a:solidFill>
            <a:schemeClr val="accent5">
              <a:lumMod val="40000"/>
              <a:lumOff val="60000"/>
              <a:alpha val="5049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96274EE-B5A7-139B-9CF5-094DEC6A6712}"/>
                  </a:ext>
                </a:extLst>
              </p:cNvPr>
              <p:cNvSpPr txBox="1"/>
              <p:nvPr/>
            </p:nvSpPr>
            <p:spPr>
              <a:xfrm>
                <a:off x="1830640" y="1785340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96274EE-B5A7-139B-9CF5-094DEC6A6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640" y="1785340"/>
                <a:ext cx="1135119" cy="9740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21AAACE-54D2-BE08-4BFC-EF77FC28E184}"/>
                  </a:ext>
                </a:extLst>
              </p:cNvPr>
              <p:cNvSpPr txBox="1"/>
              <p:nvPr/>
            </p:nvSpPr>
            <p:spPr>
              <a:xfrm>
                <a:off x="2708377" y="2116584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21AAACE-54D2-BE08-4BFC-EF77FC28E1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377" y="2116584"/>
                <a:ext cx="1135119" cy="9740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3592DCB-168E-44F4-3496-3C15F0007D2E}"/>
                  </a:ext>
                </a:extLst>
              </p:cNvPr>
              <p:cNvSpPr txBox="1"/>
              <p:nvPr/>
            </p:nvSpPr>
            <p:spPr>
              <a:xfrm>
                <a:off x="3598891" y="2003111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3592DCB-168E-44F4-3496-3C15F0007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8891" y="2003111"/>
                <a:ext cx="1135119" cy="9740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1E94ED-B0CB-A1C2-A174-A9CF159F08E1}"/>
                  </a:ext>
                </a:extLst>
              </p:cNvPr>
              <p:cNvSpPr txBox="1"/>
              <p:nvPr/>
            </p:nvSpPr>
            <p:spPr>
              <a:xfrm>
                <a:off x="4353488" y="1614146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41E94ED-B0CB-A1C2-A174-A9CF159F0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488" y="1614146"/>
                <a:ext cx="1135119" cy="97404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8EE8DDD-A232-F559-8A0E-ED3A310351C6}"/>
                  </a:ext>
                </a:extLst>
              </p:cNvPr>
              <p:cNvSpPr txBox="1"/>
              <p:nvPr/>
            </p:nvSpPr>
            <p:spPr>
              <a:xfrm>
                <a:off x="5002354" y="2007377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8EE8DDD-A232-F559-8A0E-ED3A31035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354" y="2007377"/>
                <a:ext cx="1135119" cy="97404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34A9848-7B7E-5F45-56FC-DFAEAD046F08}"/>
                  </a:ext>
                </a:extLst>
              </p:cNvPr>
              <p:cNvSpPr txBox="1"/>
              <p:nvPr/>
            </p:nvSpPr>
            <p:spPr>
              <a:xfrm>
                <a:off x="5996292" y="2112290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34A9848-7B7E-5F45-56FC-DFAEAD046F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292" y="2112290"/>
                <a:ext cx="1135119" cy="97404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BE8B820-E0F4-36AD-8A4D-0C7AAADE562A}"/>
                  </a:ext>
                </a:extLst>
              </p:cNvPr>
              <p:cNvSpPr txBox="1"/>
              <p:nvPr/>
            </p:nvSpPr>
            <p:spPr>
              <a:xfrm>
                <a:off x="1830640" y="2809522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BE8B820-E0F4-36AD-8A4D-0C7AAADE5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640" y="2809522"/>
                <a:ext cx="998350" cy="948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A215026-A771-1D94-2D37-02F28B8C319A}"/>
                  </a:ext>
                </a:extLst>
              </p:cNvPr>
              <p:cNvSpPr txBox="1"/>
              <p:nvPr/>
            </p:nvSpPr>
            <p:spPr>
              <a:xfrm>
                <a:off x="2296527" y="2441495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A215026-A771-1D94-2D37-02F28B8C3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527" y="2441495"/>
                <a:ext cx="998350" cy="94897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2F836B5-4EFE-48EE-5CC2-4BD7B1B7A86E}"/>
                  </a:ext>
                </a:extLst>
              </p:cNvPr>
              <p:cNvSpPr txBox="1"/>
              <p:nvPr/>
            </p:nvSpPr>
            <p:spPr>
              <a:xfrm>
                <a:off x="3096440" y="2343739"/>
                <a:ext cx="2267351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2F836B5-4EFE-48EE-5CC2-4BD7B1B7A8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6440" y="2343739"/>
                <a:ext cx="2267351" cy="97404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F1DFBF7-3303-B251-93F8-B710CB9A20C0}"/>
                  </a:ext>
                </a:extLst>
              </p:cNvPr>
              <p:cNvSpPr txBox="1"/>
              <p:nvPr/>
            </p:nvSpPr>
            <p:spPr>
              <a:xfrm>
                <a:off x="4526669" y="2749776"/>
                <a:ext cx="998350" cy="948978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F1DFBF7-3303-B251-93F8-B710CB9A20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6669" y="2749776"/>
                <a:ext cx="998350" cy="94897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E67769E-FDC3-9EAC-FA04-85CC23FDFB0E}"/>
                  </a:ext>
                </a:extLst>
              </p:cNvPr>
              <p:cNvSpPr txBox="1"/>
              <p:nvPr/>
            </p:nvSpPr>
            <p:spPr>
              <a:xfrm>
                <a:off x="3964240" y="1167523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E67769E-FDC3-9EAC-FA04-85CC23FDF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4240" y="1167523"/>
                <a:ext cx="998350" cy="94897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397999-2785-EF2F-C8A0-935C3839A27B}"/>
                  </a:ext>
                </a:extLst>
              </p:cNvPr>
              <p:cNvSpPr txBox="1"/>
              <p:nvPr/>
            </p:nvSpPr>
            <p:spPr>
              <a:xfrm>
                <a:off x="2629275" y="1497321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397999-2785-EF2F-C8A0-935C3839A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275" y="1497321"/>
                <a:ext cx="998350" cy="94897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2F6F486-D077-0528-48D0-98EEC8122D2A}"/>
                  </a:ext>
                </a:extLst>
              </p:cNvPr>
              <p:cNvSpPr txBox="1"/>
              <p:nvPr/>
            </p:nvSpPr>
            <p:spPr>
              <a:xfrm>
                <a:off x="3111615" y="2748195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2F6F486-D077-0528-48D0-98EEC8122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615" y="2748195"/>
                <a:ext cx="998350" cy="94897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D22AAC7-3DFD-520F-AAD2-79DAEC0BEB34}"/>
                  </a:ext>
                </a:extLst>
              </p:cNvPr>
              <p:cNvSpPr txBox="1"/>
              <p:nvPr/>
            </p:nvSpPr>
            <p:spPr>
              <a:xfrm>
                <a:off x="4562899" y="2088402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D22AAC7-3DFD-520F-AAD2-79DAEC0BE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2899" y="2088402"/>
                <a:ext cx="998350" cy="948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2D4775C-55F7-7543-A1E0-3B45CAB3C2B6}"/>
                  </a:ext>
                </a:extLst>
              </p:cNvPr>
              <p:cNvSpPr txBox="1"/>
              <p:nvPr/>
            </p:nvSpPr>
            <p:spPr>
              <a:xfrm>
                <a:off x="4971100" y="1492517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2D4775C-55F7-7543-A1E0-3B45CAB3C2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100" y="1492517"/>
                <a:ext cx="998350" cy="94897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E6725DE-729F-2B6D-0A05-11B25D868AB8}"/>
                  </a:ext>
                </a:extLst>
              </p:cNvPr>
              <p:cNvSpPr txBox="1"/>
              <p:nvPr/>
            </p:nvSpPr>
            <p:spPr>
              <a:xfrm>
                <a:off x="5482336" y="2299159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E6725DE-729F-2B6D-0A05-11B25D868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336" y="2299159"/>
                <a:ext cx="998350" cy="94897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B3A650-EC34-058E-A98B-54D74CDC0CB6}"/>
                  </a:ext>
                </a:extLst>
              </p:cNvPr>
              <p:cNvSpPr txBox="1"/>
              <p:nvPr/>
            </p:nvSpPr>
            <p:spPr>
              <a:xfrm>
                <a:off x="6198153" y="2441495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B3A650-EC34-058E-A98B-54D74CDC0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153" y="2441495"/>
                <a:ext cx="998350" cy="948978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B1FA36D-D0B6-1F21-B033-1D13D7A8B420}"/>
              </a:ext>
            </a:extLst>
          </p:cNvPr>
          <p:cNvCxnSpPr/>
          <p:nvPr/>
        </p:nvCxnSpPr>
        <p:spPr>
          <a:xfrm>
            <a:off x="3294877" y="2599314"/>
            <a:ext cx="164590" cy="148881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41BED65-78E7-7284-2D40-555B7D061E9B}"/>
                  </a:ext>
                </a:extLst>
              </p:cNvPr>
              <p:cNvSpPr txBox="1"/>
              <p:nvPr/>
            </p:nvSpPr>
            <p:spPr>
              <a:xfrm>
                <a:off x="7816837" y="1602859"/>
                <a:ext cx="3982238" cy="1826141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Send high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9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US" sz="19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in neutral hydrogen atom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Ionization happens (dashed line)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41BED65-78E7-7284-2D40-555B7D061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837" y="1602859"/>
                <a:ext cx="3982238" cy="182614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E79805DA-CC83-E820-3499-A71D59456BA4}"/>
              </a:ext>
            </a:extLst>
          </p:cNvPr>
          <p:cNvSpPr txBox="1"/>
          <p:nvPr/>
        </p:nvSpPr>
        <p:spPr>
          <a:xfrm>
            <a:off x="1484593" y="3845083"/>
            <a:ext cx="6538328" cy="923330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2. Charge neutralization (within ~10 </a:t>
            </a:r>
            <a:r>
              <a:rPr lang="en-US" sz="2400" b="1" dirty="0" err="1">
                <a:latin typeface="Helvetica" pitchFamily="2" charset="0"/>
              </a:rPr>
              <a:t>ps</a:t>
            </a:r>
            <a:r>
              <a:rPr lang="en-US" sz="2400" b="1" dirty="0">
                <a:latin typeface="Helvetica" pitchFamily="2" charset="0"/>
              </a:rPr>
              <a:t>) 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0DA96A37-AEF9-C78A-3D1C-ED07DF8F25A8}"/>
              </a:ext>
            </a:extLst>
          </p:cNvPr>
          <p:cNvSpPr/>
          <p:nvPr/>
        </p:nvSpPr>
        <p:spPr>
          <a:xfrm rot="5400000">
            <a:off x="6265900" y="4968537"/>
            <a:ext cx="2128038" cy="914400"/>
          </a:xfrm>
          <a:prstGeom prst="triangle">
            <a:avLst/>
          </a:prstGeom>
          <a:solidFill>
            <a:schemeClr val="accent5">
              <a:lumMod val="40000"/>
              <a:lumOff val="60000"/>
              <a:alpha val="5049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2ACB27-59A0-30DF-4F0D-540DA1006ABD}"/>
              </a:ext>
            </a:extLst>
          </p:cNvPr>
          <p:cNvSpPr/>
          <p:nvPr/>
        </p:nvSpPr>
        <p:spPr>
          <a:xfrm>
            <a:off x="1962092" y="4864156"/>
            <a:ext cx="4900975" cy="1155700"/>
          </a:xfrm>
          <a:prstGeom prst="rect">
            <a:avLst/>
          </a:prstGeom>
          <a:solidFill>
            <a:schemeClr val="accent5">
              <a:lumMod val="40000"/>
              <a:lumOff val="60000"/>
              <a:alpha val="5049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F5A1A9D-EA82-6633-8E8B-C1AEE7A4E8BE}"/>
                  </a:ext>
                </a:extLst>
              </p:cNvPr>
              <p:cNvSpPr txBox="1"/>
              <p:nvPr/>
            </p:nvSpPr>
            <p:spPr>
              <a:xfrm>
                <a:off x="1830640" y="4846096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F5A1A9D-EA82-6633-8E8B-C1AEE7A4E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640" y="4846096"/>
                <a:ext cx="1135119" cy="9740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376CFCC-A3DE-B207-EF76-6B34EFB4CCA0}"/>
                  </a:ext>
                </a:extLst>
              </p:cNvPr>
              <p:cNvSpPr txBox="1"/>
              <p:nvPr/>
            </p:nvSpPr>
            <p:spPr>
              <a:xfrm>
                <a:off x="2708377" y="5177340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376CFCC-A3DE-B207-EF76-6B34EFB4C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8377" y="5177340"/>
                <a:ext cx="1135119" cy="9740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4FC040A-D040-F400-C6C5-677308730073}"/>
                  </a:ext>
                </a:extLst>
              </p:cNvPr>
              <p:cNvSpPr txBox="1"/>
              <p:nvPr/>
            </p:nvSpPr>
            <p:spPr>
              <a:xfrm>
                <a:off x="3598891" y="5063867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4FC040A-D040-F400-C6C5-677308730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8891" y="5063867"/>
                <a:ext cx="1135119" cy="97404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F27DBAA-F54B-BF33-81CE-171484D062D9}"/>
                  </a:ext>
                </a:extLst>
              </p:cNvPr>
              <p:cNvSpPr txBox="1"/>
              <p:nvPr/>
            </p:nvSpPr>
            <p:spPr>
              <a:xfrm>
                <a:off x="4353488" y="4674902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F27DBAA-F54B-BF33-81CE-171484D06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488" y="4674902"/>
                <a:ext cx="1135119" cy="97404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2DD636E-CDEB-7981-EE1F-5EA7D8F2B60E}"/>
                  </a:ext>
                </a:extLst>
              </p:cNvPr>
              <p:cNvSpPr txBox="1"/>
              <p:nvPr/>
            </p:nvSpPr>
            <p:spPr>
              <a:xfrm>
                <a:off x="5002354" y="5068133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2DD636E-CDEB-7981-EE1F-5EA7D8F2B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354" y="5068133"/>
                <a:ext cx="1135119" cy="97404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A35B90F-98D4-12E0-3B5F-E7544A7511BC}"/>
                  </a:ext>
                </a:extLst>
              </p:cNvPr>
              <p:cNvSpPr txBox="1"/>
              <p:nvPr/>
            </p:nvSpPr>
            <p:spPr>
              <a:xfrm>
                <a:off x="5996292" y="5173046"/>
                <a:ext cx="1135119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A35B90F-98D4-12E0-3B5F-E7544A751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292" y="5173046"/>
                <a:ext cx="1135119" cy="97404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DDF5E81-A090-9CA4-F0BC-0B364F368BD0}"/>
                  </a:ext>
                </a:extLst>
              </p:cNvPr>
              <p:cNvSpPr txBox="1"/>
              <p:nvPr/>
            </p:nvSpPr>
            <p:spPr>
              <a:xfrm>
                <a:off x="1830640" y="5870278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DDF5E81-A090-9CA4-F0BC-0B364F368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640" y="5870278"/>
                <a:ext cx="998350" cy="948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6666E16-4C24-44DE-68E9-0A434772CA0C}"/>
                  </a:ext>
                </a:extLst>
              </p:cNvPr>
              <p:cNvSpPr txBox="1"/>
              <p:nvPr/>
            </p:nvSpPr>
            <p:spPr>
              <a:xfrm>
                <a:off x="3144508" y="5404495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6666E16-4C24-44DE-68E9-0A434772C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508" y="5404495"/>
                <a:ext cx="1079013" cy="94897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E56F314-3772-423C-02E3-61EBE3603DA8}"/>
                  </a:ext>
                </a:extLst>
              </p:cNvPr>
              <p:cNvSpPr txBox="1"/>
              <p:nvPr/>
            </p:nvSpPr>
            <p:spPr>
              <a:xfrm>
                <a:off x="3964240" y="4228279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E56F314-3772-423C-02E3-61EBE3603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4240" y="4228279"/>
                <a:ext cx="998350" cy="94897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3A846B-6FA4-79FE-33B7-19B45F0CF584}"/>
                  </a:ext>
                </a:extLst>
              </p:cNvPr>
              <p:cNvSpPr txBox="1"/>
              <p:nvPr/>
            </p:nvSpPr>
            <p:spPr>
              <a:xfrm>
                <a:off x="2603875" y="4469177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3A846B-6FA4-79FE-33B7-19B45F0CF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875" y="4469177"/>
                <a:ext cx="998350" cy="94897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30BEAEF-E877-E790-9D7B-481977F946C2}"/>
                  </a:ext>
                </a:extLst>
              </p:cNvPr>
              <p:cNvSpPr txBox="1"/>
              <p:nvPr/>
            </p:nvSpPr>
            <p:spPr>
              <a:xfrm>
                <a:off x="3111615" y="5808951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30BEAEF-E877-E790-9D7B-481977F94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615" y="5808951"/>
                <a:ext cx="998350" cy="948978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1EB24FE-8AB2-5CC2-7C75-F2AF3B4EC09D}"/>
                  </a:ext>
                </a:extLst>
              </p:cNvPr>
              <p:cNvSpPr txBox="1"/>
              <p:nvPr/>
            </p:nvSpPr>
            <p:spPr>
              <a:xfrm>
                <a:off x="4353067" y="5589642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1EB24FE-8AB2-5CC2-7C75-F2AF3B4EC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067" y="5589642"/>
                <a:ext cx="998350" cy="948978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FEC8651-3F49-4783-AC49-416B1A290824}"/>
                  </a:ext>
                </a:extLst>
              </p:cNvPr>
              <p:cNvSpPr txBox="1"/>
              <p:nvPr/>
            </p:nvSpPr>
            <p:spPr>
              <a:xfrm>
                <a:off x="5482336" y="5359915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FEC8651-3F49-4783-AC49-416B1A290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336" y="5359915"/>
                <a:ext cx="998350" cy="94897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9CBE792-C6C3-D854-4DA4-B7A1F3FB92E6}"/>
                  </a:ext>
                </a:extLst>
              </p:cNvPr>
              <p:cNvSpPr txBox="1"/>
              <p:nvPr/>
            </p:nvSpPr>
            <p:spPr>
              <a:xfrm>
                <a:off x="6131082" y="5699792"/>
                <a:ext cx="99835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9CBE792-C6C3-D854-4DA4-B7A1F3FB9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082" y="5699792"/>
                <a:ext cx="998350" cy="94897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0A0C5CC-8F1A-C883-A58C-CB91EF512E8C}"/>
              </a:ext>
            </a:extLst>
          </p:cNvPr>
          <p:cNvCxnSpPr/>
          <p:nvPr/>
        </p:nvCxnSpPr>
        <p:spPr>
          <a:xfrm>
            <a:off x="3294877" y="5660070"/>
            <a:ext cx="164590" cy="148881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EF8A582-A580-74AB-64D6-9977ADB11CE5}"/>
              </a:ext>
            </a:extLst>
          </p:cNvPr>
          <p:cNvCxnSpPr>
            <a:cxnSpLocks/>
          </p:cNvCxnSpPr>
          <p:nvPr/>
        </p:nvCxnSpPr>
        <p:spPr>
          <a:xfrm>
            <a:off x="2507477" y="5291770"/>
            <a:ext cx="155419" cy="31915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C1822BA-5B93-4853-0574-8B9D7E560F23}"/>
                  </a:ext>
                </a:extLst>
              </p:cNvPr>
              <p:cNvSpPr txBox="1"/>
              <p:nvPr/>
            </p:nvSpPr>
            <p:spPr>
              <a:xfrm>
                <a:off x="2319008" y="4909195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C1822BA-5B93-4853-0574-8B9D7E560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9008" y="4909195"/>
                <a:ext cx="1079013" cy="94897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9867046-85D9-D3C2-DB94-82A7FE27F210}"/>
                  </a:ext>
                </a:extLst>
              </p:cNvPr>
              <p:cNvSpPr txBox="1"/>
              <p:nvPr/>
            </p:nvSpPr>
            <p:spPr>
              <a:xfrm>
                <a:off x="3417049" y="5517114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9867046-85D9-D3C2-DB94-82A7FE27F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049" y="5517114"/>
                <a:ext cx="1171988" cy="9740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3F1128C-1010-3AAD-38A7-1D43351EDE7C}"/>
                  </a:ext>
                </a:extLst>
              </p:cNvPr>
              <p:cNvSpPr txBox="1"/>
              <p:nvPr/>
            </p:nvSpPr>
            <p:spPr>
              <a:xfrm>
                <a:off x="1994821" y="5278075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13F1128C-1010-3AAD-38A7-1D43351ED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4821" y="5278075"/>
                <a:ext cx="1171988" cy="974049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946D550-3CE2-EA91-F47A-7AD525B9F366}"/>
                  </a:ext>
                </a:extLst>
              </p:cNvPr>
              <p:cNvSpPr txBox="1"/>
              <p:nvPr/>
            </p:nvSpPr>
            <p:spPr>
              <a:xfrm>
                <a:off x="2426903" y="5796874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946D550-3CE2-EA91-F47A-7AD525B9F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903" y="5796874"/>
                <a:ext cx="1171988" cy="9740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E15F87B-6EA9-5DCE-047C-DD97D5CDC862}"/>
                  </a:ext>
                </a:extLst>
              </p:cNvPr>
              <p:cNvSpPr txBox="1"/>
              <p:nvPr/>
            </p:nvSpPr>
            <p:spPr>
              <a:xfrm>
                <a:off x="3551123" y="4783274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E15F87B-6EA9-5DCE-047C-DD97D5CDC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123" y="4783274"/>
                <a:ext cx="1079013" cy="94897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B34AB47-D55E-48BD-775E-B84A29E84418}"/>
                  </a:ext>
                </a:extLst>
              </p:cNvPr>
              <p:cNvSpPr txBox="1"/>
              <p:nvPr/>
            </p:nvSpPr>
            <p:spPr>
              <a:xfrm>
                <a:off x="4566247" y="4798135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B34AB47-D55E-48BD-775E-B84A29E844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247" y="4798135"/>
                <a:ext cx="1079013" cy="948978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EE13059-06C7-5445-9933-0BCDBCE519BA}"/>
                  </a:ext>
                </a:extLst>
              </p:cNvPr>
              <p:cNvSpPr txBox="1"/>
              <p:nvPr/>
            </p:nvSpPr>
            <p:spPr>
              <a:xfrm>
                <a:off x="5465463" y="5042623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EE13059-06C7-5445-9933-0BCDBCE51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463" y="5042623"/>
                <a:ext cx="1079013" cy="948978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2BD3C-D1C1-C148-1B7A-751665068AD8}"/>
                  </a:ext>
                </a:extLst>
              </p:cNvPr>
              <p:cNvSpPr txBox="1"/>
              <p:nvPr/>
            </p:nvSpPr>
            <p:spPr>
              <a:xfrm>
                <a:off x="6365566" y="5173046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02BD3C-D1C1-C148-1B7A-751665068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566" y="5173046"/>
                <a:ext cx="1079013" cy="948978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471B933-F680-D4EF-C508-C8EC7DAECE89}"/>
              </a:ext>
            </a:extLst>
          </p:cNvPr>
          <p:cNvCxnSpPr>
            <a:cxnSpLocks/>
          </p:cNvCxnSpPr>
          <p:nvPr/>
        </p:nvCxnSpPr>
        <p:spPr>
          <a:xfrm>
            <a:off x="3997410" y="5204052"/>
            <a:ext cx="20857" cy="19849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DB8E7B6-BED4-1EF1-2CDC-6E062D84F2A7}"/>
              </a:ext>
            </a:extLst>
          </p:cNvPr>
          <p:cNvCxnSpPr>
            <a:cxnSpLocks/>
          </p:cNvCxnSpPr>
          <p:nvPr/>
        </p:nvCxnSpPr>
        <p:spPr>
          <a:xfrm flipH="1" flipV="1">
            <a:off x="4886943" y="5172437"/>
            <a:ext cx="27829" cy="70841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8178643-EAE2-47AF-C225-E0058BC48CC1}"/>
              </a:ext>
            </a:extLst>
          </p:cNvPr>
          <p:cNvCxnSpPr>
            <a:cxnSpLocks/>
          </p:cNvCxnSpPr>
          <p:nvPr/>
        </p:nvCxnSpPr>
        <p:spPr>
          <a:xfrm>
            <a:off x="5631097" y="5509859"/>
            <a:ext cx="172260" cy="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5715B0C-DC2C-C86C-B3F5-3E081D8CCE06}"/>
              </a:ext>
            </a:extLst>
          </p:cNvPr>
          <p:cNvCxnSpPr>
            <a:cxnSpLocks/>
          </p:cNvCxnSpPr>
          <p:nvPr/>
        </p:nvCxnSpPr>
        <p:spPr>
          <a:xfrm>
            <a:off x="6578451" y="5618681"/>
            <a:ext cx="172260" cy="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5261145-600D-628E-1BD2-5D0FF1AD6C6C}"/>
                  </a:ext>
                </a:extLst>
              </p:cNvPr>
              <p:cNvSpPr txBox="1"/>
              <p:nvPr/>
            </p:nvSpPr>
            <p:spPr>
              <a:xfrm>
                <a:off x="7732172" y="3577772"/>
                <a:ext cx="4094068" cy="3133102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Beam attracts ionized electrons near the beam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Within the beam 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e>
                          <m:sup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  <m:sup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900" b="1" dirty="0">
                    <a:latin typeface="Helvetica" pitchFamily="2" charset="0"/>
                  </a:rPr>
                  <a:t>(gas and beam are </a:t>
                </a:r>
                <a:r>
                  <a:rPr lang="en-US" sz="1900" b="1" u="sng" dirty="0">
                    <a:latin typeface="Helvetica" pitchFamily="2" charset="0"/>
                  </a:rPr>
                  <a:t>neutral</a:t>
                </a:r>
                <a:r>
                  <a:rPr lang="en-US" sz="1900" b="1" dirty="0">
                    <a:latin typeface="Helvetica" pitchFamily="2" charset="0"/>
                  </a:rPr>
                  <a:t>)</a:t>
                </a:r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Outside beam 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900" b="1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sSup>
                          <m:sSupPr>
                            <m:ctrlP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p>
                            <m:r>
                              <a:rPr lang="en-US" sz="19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900" b="1" dirty="0">
                    <a:latin typeface="Helvetica" pitchFamily="2" charset="0"/>
                  </a:rPr>
                  <a:t> (gas is </a:t>
                </a:r>
                <a:r>
                  <a:rPr lang="en-US" sz="1900" b="1" u="sng" dirty="0">
                    <a:latin typeface="Helvetica" pitchFamily="2" charset="0"/>
                  </a:rPr>
                  <a:t>positively charged</a:t>
                </a:r>
                <a:r>
                  <a:rPr lang="en-US" sz="1900" b="1" dirty="0">
                    <a:latin typeface="Helvetica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25261145-600D-628E-1BD2-5D0FF1AD6C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172" y="3577772"/>
                <a:ext cx="4094068" cy="313310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3872172-708C-61A1-B133-E7E3F9BC3BF7}"/>
                  </a:ext>
                </a:extLst>
              </p:cNvPr>
              <p:cNvSpPr txBox="1"/>
              <p:nvPr/>
            </p:nvSpPr>
            <p:spPr>
              <a:xfrm>
                <a:off x="4978603" y="5479082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3872172-708C-61A1-B133-E7E3F9BC3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603" y="5479082"/>
                <a:ext cx="1171988" cy="974049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C01EF04B-DBC4-7206-28B9-372A1B4BB583}"/>
                  </a:ext>
                </a:extLst>
              </p:cNvPr>
              <p:cNvSpPr txBox="1"/>
              <p:nvPr/>
            </p:nvSpPr>
            <p:spPr>
              <a:xfrm>
                <a:off x="5450980" y="4636509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C01EF04B-DBC4-7206-28B9-372A1B4BB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980" y="4636509"/>
                <a:ext cx="1171988" cy="974049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C7608EE-4A58-8715-C564-1DCA21A9424A}"/>
                  </a:ext>
                </a:extLst>
              </p:cNvPr>
              <p:cNvSpPr txBox="1"/>
              <p:nvPr/>
            </p:nvSpPr>
            <p:spPr>
              <a:xfrm>
                <a:off x="6051457" y="4691141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C7608EE-4A58-8715-C564-1DCA21A94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1457" y="4691141"/>
                <a:ext cx="1171988" cy="974049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ADEBE234-0181-02F7-74CE-E2671F60928B}"/>
                  </a:ext>
                </a:extLst>
              </p:cNvPr>
              <p:cNvSpPr txBox="1"/>
              <p:nvPr/>
            </p:nvSpPr>
            <p:spPr>
              <a:xfrm>
                <a:off x="5067568" y="4321586"/>
                <a:ext cx="1171988" cy="97404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ADEBE234-0181-02F7-74CE-E2671F609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568" y="4321586"/>
                <a:ext cx="1171988" cy="974049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3EDD7A9-E2DA-664C-3754-A0ABAE9BB6D0}"/>
                  </a:ext>
                </a:extLst>
              </p:cNvPr>
              <p:cNvSpPr txBox="1"/>
              <p:nvPr/>
            </p:nvSpPr>
            <p:spPr>
              <a:xfrm>
                <a:off x="5544729" y="4313791"/>
                <a:ext cx="107901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3EDD7A9-E2DA-664C-3754-A0ABAE9BB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4729" y="4313791"/>
                <a:ext cx="1079013" cy="94897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FF627AA-E7AF-77E9-791B-758AEC987BC0}"/>
              </a:ext>
            </a:extLst>
          </p:cNvPr>
          <p:cNvCxnSpPr/>
          <p:nvPr/>
        </p:nvCxnSpPr>
        <p:spPr>
          <a:xfrm>
            <a:off x="5780050" y="4735289"/>
            <a:ext cx="107647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60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42" grpId="0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5" grpId="0"/>
      <p:bldP spid="56" grpId="0"/>
      <p:bldP spid="57" grpId="0"/>
      <p:bldP spid="58" grpId="0"/>
      <p:bldP spid="60" grpId="0"/>
      <p:bldP spid="61" grpId="0"/>
      <p:bldP spid="65" grpId="0"/>
      <p:bldP spid="66" grpId="0"/>
      <p:bldP spid="70" grpId="0"/>
      <p:bldP spid="71" grpId="0"/>
      <p:bldP spid="72" grpId="0"/>
      <p:bldP spid="73" grpId="0"/>
      <p:bldP spid="74" grpId="0"/>
      <p:bldP spid="75" grpId="0"/>
      <p:bldP spid="86" grpId="0"/>
      <p:bldP spid="86" grpId="1"/>
      <p:bldP spid="87" grpId="0"/>
      <p:bldP spid="88" grpId="0"/>
      <p:bldP spid="89" grpId="0"/>
      <p:bldP spid="90" grpId="0"/>
      <p:bldP spid="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D7963E-5670-E9B8-0506-EEC205209307}"/>
              </a:ext>
            </a:extLst>
          </p:cNvPr>
          <p:cNvSpPr/>
          <p:nvPr/>
        </p:nvSpPr>
        <p:spPr>
          <a:xfrm>
            <a:off x="2357437" y="2143838"/>
            <a:ext cx="4529137" cy="108513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F5CFD1-90F2-49F2-6965-A487302E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558" y="123057"/>
            <a:ext cx="9994393" cy="821927"/>
          </a:xfrm>
        </p:spPr>
        <p:txBody>
          <a:bodyPr/>
          <a:lstStyle/>
          <a:p>
            <a:r>
              <a:rPr lang="en-US" dirty="0"/>
              <a:t>Formulate Azimuthal Magnetic Field from Collective effect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CA15D-1D14-698C-7841-7B1CF048EA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6BCF4-3C2F-110B-04C8-788CA3428E46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6BA81-D790-79E6-C222-85256BD3589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6B860B-3101-06C8-3CC0-D18F83D7E050}"/>
                  </a:ext>
                </a:extLst>
              </p:cNvPr>
              <p:cNvSpPr txBox="1"/>
              <p:nvPr/>
            </p:nvSpPr>
            <p:spPr>
              <a:xfrm>
                <a:off x="1347425" y="988541"/>
                <a:ext cx="9819611" cy="923330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2400" b="1" dirty="0">
                    <a:latin typeface="Helvetica" pitchFamily="2" charset="0"/>
                  </a:rPr>
                  <a:t>Beam charge is neutralized, but beam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𝒃𝒆𝒂𝒎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latin typeface="Helvetica" pitchFamily="2" charset="0"/>
                  </a:rPr>
                  <a:t>still exists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6B860B-3101-06C8-3CC0-D18F83D7E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425" y="988541"/>
                <a:ext cx="9819611" cy="9233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71BB43E-9E9C-40B1-F56B-37DEE3909AC0}"/>
              </a:ext>
            </a:extLst>
          </p:cNvPr>
          <p:cNvSpPr/>
          <p:nvPr/>
        </p:nvSpPr>
        <p:spPr>
          <a:xfrm>
            <a:off x="2357436" y="2242322"/>
            <a:ext cx="4529137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8E1F5-7204-87ED-0719-F6BEE585F34C}"/>
              </a:ext>
            </a:extLst>
          </p:cNvPr>
          <p:cNvSpPr txBox="1"/>
          <p:nvPr/>
        </p:nvSpPr>
        <p:spPr>
          <a:xfrm>
            <a:off x="1347425" y="3873313"/>
            <a:ext cx="5251118" cy="923330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Beam induced magnetic field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A9C4BBF-811D-A8FC-36CD-5DDEF3DA1B17}"/>
                  </a:ext>
                </a:extLst>
              </p:cNvPr>
              <p:cNvSpPr txBox="1"/>
              <p:nvPr/>
            </p:nvSpPr>
            <p:spPr>
              <a:xfrm>
                <a:off x="2154017" y="4776794"/>
                <a:ext cx="3448765" cy="649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𝒃𝒆𝒂𝒎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bSup>
                                    <m:sSub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A9C4BBF-811D-A8FC-36CD-5DDEF3DA1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017" y="4776794"/>
                <a:ext cx="3448765" cy="649986"/>
              </a:xfrm>
              <a:prstGeom prst="rect">
                <a:avLst/>
              </a:prstGeom>
              <a:blipFill>
                <a:blip r:embed="rId4"/>
                <a:stretch>
                  <a:fillRect l="-1832" t="-38462" b="-3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B110337-5701-1B42-9221-89AE7F47C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830" y="3771853"/>
            <a:ext cx="4572000" cy="2692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F8F330-2C35-A0E2-E81F-FC30DA4B417E}"/>
              </a:ext>
            </a:extLst>
          </p:cNvPr>
          <p:cNvSpPr txBox="1"/>
          <p:nvPr/>
        </p:nvSpPr>
        <p:spPr>
          <a:xfrm>
            <a:off x="6886573" y="2037869"/>
            <a:ext cx="364170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Charge neutralized beam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C86572-419D-E616-C188-1D11B4574404}"/>
              </a:ext>
            </a:extLst>
          </p:cNvPr>
          <p:cNvCxnSpPr/>
          <p:nvPr/>
        </p:nvCxnSpPr>
        <p:spPr>
          <a:xfrm flipH="1">
            <a:off x="5439339" y="2450492"/>
            <a:ext cx="1630486" cy="2359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12103C-EA8A-8D92-7692-C9CED2591099}"/>
              </a:ext>
            </a:extLst>
          </p:cNvPr>
          <p:cNvSpPr txBox="1"/>
          <p:nvPr/>
        </p:nvSpPr>
        <p:spPr>
          <a:xfrm>
            <a:off x="6886573" y="1554864"/>
            <a:ext cx="2449067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Plasma sheath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7A243C-8DCC-64F7-8DB5-548357014CDF}"/>
              </a:ext>
            </a:extLst>
          </p:cNvPr>
          <p:cNvCxnSpPr/>
          <p:nvPr/>
        </p:nvCxnSpPr>
        <p:spPr>
          <a:xfrm flipH="1">
            <a:off x="5396474" y="1977245"/>
            <a:ext cx="1630486" cy="2359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865A12-FA38-CB2F-E9A0-C0C754004EA0}"/>
                  </a:ext>
                </a:extLst>
              </p:cNvPr>
              <p:cNvSpPr txBox="1"/>
              <p:nvPr/>
            </p:nvSpPr>
            <p:spPr>
              <a:xfrm>
                <a:off x="7930637" y="3204136"/>
                <a:ext cx="3232359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Field peak at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E865A12-FA38-CB2F-E9A0-C0C754004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0637" y="3204136"/>
                <a:ext cx="3232359" cy="8463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DA8441-8756-2AF7-9E08-5E0655B56953}"/>
              </a:ext>
            </a:extLst>
          </p:cNvPr>
          <p:cNvCxnSpPr>
            <a:cxnSpLocks/>
          </p:cNvCxnSpPr>
          <p:nvPr/>
        </p:nvCxnSpPr>
        <p:spPr>
          <a:xfrm flipH="1">
            <a:off x="7761443" y="3627329"/>
            <a:ext cx="423301" cy="2380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B31BCAC-E473-1711-91D0-48A722677A56}"/>
              </a:ext>
            </a:extLst>
          </p:cNvPr>
          <p:cNvCxnSpPr>
            <a:cxnSpLocks/>
          </p:cNvCxnSpPr>
          <p:nvPr/>
        </p:nvCxnSpPr>
        <p:spPr>
          <a:xfrm>
            <a:off x="2853232" y="2686406"/>
            <a:ext cx="221225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E30B3F-6A63-A3C7-864E-7A86400F5D07}"/>
                  </a:ext>
                </a:extLst>
              </p:cNvPr>
              <p:cNvSpPr txBox="1"/>
              <p:nvPr/>
            </p:nvSpPr>
            <p:spPr>
              <a:xfrm>
                <a:off x="4063198" y="2357065"/>
                <a:ext cx="664156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E30B3F-6A63-A3C7-864E-7A86400F5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198" y="2357065"/>
                <a:ext cx="664156" cy="394980"/>
              </a:xfrm>
              <a:prstGeom prst="rect">
                <a:avLst/>
              </a:prstGeom>
              <a:blipFill>
                <a:blip r:embed="rId7"/>
                <a:stretch>
                  <a:fillRect l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102669-46C3-9598-5BEC-92E3D6D75A3D}"/>
                  </a:ext>
                </a:extLst>
              </p:cNvPr>
              <p:cNvSpPr txBox="1"/>
              <p:nvPr/>
            </p:nvSpPr>
            <p:spPr>
              <a:xfrm>
                <a:off x="10832922" y="5805208"/>
                <a:ext cx="142045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102669-46C3-9598-5BEC-92E3D6D75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2922" y="5805208"/>
                <a:ext cx="1420453" cy="9489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8A0096-8C96-A3FA-8DAD-F3C806D69696}"/>
                  </a:ext>
                </a:extLst>
              </p:cNvPr>
              <p:cNvSpPr txBox="1"/>
              <p:nvPr/>
            </p:nvSpPr>
            <p:spPr>
              <a:xfrm>
                <a:off x="5940958" y="3069555"/>
                <a:ext cx="225773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𝐚𝐫𝐛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𝐮𝐧𝐢𝐭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8A0096-8C96-A3FA-8DAD-F3C806D69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958" y="3069555"/>
                <a:ext cx="2257733" cy="9489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CE01D9E-4D80-5A29-B7A8-E2300D20A84F}"/>
              </a:ext>
            </a:extLst>
          </p:cNvPr>
          <p:cNvCxnSpPr>
            <a:cxnSpLocks/>
          </p:cNvCxnSpPr>
          <p:nvPr/>
        </p:nvCxnSpPr>
        <p:spPr>
          <a:xfrm flipV="1">
            <a:off x="7095951" y="4401682"/>
            <a:ext cx="306336" cy="187801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67C2F09-C849-AAD2-7262-D3588B73D9F9}"/>
                  </a:ext>
                </a:extLst>
              </p:cNvPr>
              <p:cNvSpPr txBox="1"/>
              <p:nvPr/>
            </p:nvSpPr>
            <p:spPr>
              <a:xfrm>
                <a:off x="7280915" y="5738876"/>
                <a:ext cx="1107611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67C2F09-C849-AAD2-7262-D3588B73D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0915" y="5738876"/>
                <a:ext cx="1107611" cy="394980"/>
              </a:xfrm>
              <a:prstGeom prst="rect">
                <a:avLst/>
              </a:prstGeom>
              <a:blipFill>
                <a:blip r:embed="rId10"/>
                <a:stretch>
                  <a:fillRect l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Oval 32">
            <a:extLst>
              <a:ext uri="{FF2B5EF4-FFF2-40B4-BE49-F238E27FC236}">
                <a16:creationId xmlns:a16="http://schemas.microsoft.com/office/drawing/2014/main" id="{0E672CBC-C2FD-9ACC-D1F3-679A5CBFF25F}"/>
              </a:ext>
            </a:extLst>
          </p:cNvPr>
          <p:cNvSpPr/>
          <p:nvPr/>
        </p:nvSpPr>
        <p:spPr>
          <a:xfrm>
            <a:off x="3864987" y="2435316"/>
            <a:ext cx="160271" cy="526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4486F6-9143-E932-43D7-EA79D6CE88E8}"/>
              </a:ext>
            </a:extLst>
          </p:cNvPr>
          <p:cNvCxnSpPr>
            <a:stCxn id="33" idx="6"/>
          </p:cNvCxnSpPr>
          <p:nvPr/>
        </p:nvCxnSpPr>
        <p:spPr>
          <a:xfrm flipH="1">
            <a:off x="4021842" y="2698758"/>
            <a:ext cx="3416" cy="108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1569C3D1-F85A-F024-ED33-F4AB8ADCB26C}"/>
              </a:ext>
            </a:extLst>
          </p:cNvPr>
          <p:cNvSpPr/>
          <p:nvPr/>
        </p:nvSpPr>
        <p:spPr>
          <a:xfrm>
            <a:off x="3569672" y="2428361"/>
            <a:ext cx="160271" cy="526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5D88A95-A49F-7F60-1A3E-D0C841534317}"/>
              </a:ext>
            </a:extLst>
          </p:cNvPr>
          <p:cNvCxnSpPr>
            <a:stCxn id="37" idx="6"/>
          </p:cNvCxnSpPr>
          <p:nvPr/>
        </p:nvCxnSpPr>
        <p:spPr>
          <a:xfrm flipH="1">
            <a:off x="3726527" y="2691803"/>
            <a:ext cx="3416" cy="108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CCA98DCA-C072-6F68-6E73-F72A260BDF7A}"/>
              </a:ext>
            </a:extLst>
          </p:cNvPr>
          <p:cNvSpPr/>
          <p:nvPr/>
        </p:nvSpPr>
        <p:spPr>
          <a:xfrm>
            <a:off x="3274357" y="2421406"/>
            <a:ext cx="160271" cy="526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F14D0F7-362D-E682-7B2D-03DE4EF8ECF8}"/>
              </a:ext>
            </a:extLst>
          </p:cNvPr>
          <p:cNvCxnSpPr>
            <a:stCxn id="39" idx="6"/>
          </p:cNvCxnSpPr>
          <p:nvPr/>
        </p:nvCxnSpPr>
        <p:spPr>
          <a:xfrm flipH="1">
            <a:off x="3431212" y="2684848"/>
            <a:ext cx="3416" cy="108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66389D4-D289-D6C7-BEB4-F689441391E1}"/>
                  </a:ext>
                </a:extLst>
              </p:cNvPr>
              <p:cNvSpPr txBox="1"/>
              <p:nvPr/>
            </p:nvSpPr>
            <p:spPr>
              <a:xfrm>
                <a:off x="3172499" y="1823300"/>
                <a:ext cx="1074204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66389D4-D289-D6C7-BEB4-F68944139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2499" y="1823300"/>
                <a:ext cx="1074204" cy="948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47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  <p:bldP spid="25" grpId="0"/>
      <p:bldP spid="28" grpId="0"/>
      <p:bldP spid="31" grpId="0"/>
      <p:bldP spid="33" grpId="0" animBg="1"/>
      <p:bldP spid="37" grpId="0" animBg="1"/>
      <p:bldP spid="39" grpId="0" animBg="1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8E846-87BE-41D0-97E7-27C6C4D48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2577A4-6C16-B123-D6C5-D44E54F6F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572752" cy="433527"/>
          </a:xfrm>
        </p:spPr>
        <p:txBody>
          <a:bodyPr/>
          <a:lstStyle/>
          <a:p>
            <a:r>
              <a:rPr lang="en-US" dirty="0"/>
              <a:t>Additional Focusing Strength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2DA0C-36A1-2A46-1888-03A5FB297283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10C30-9B54-DF4B-7931-C70FAF80C6AA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AEE31-E93F-551C-44C6-E21B98D9176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B4DAC4-72D0-3E59-1FD7-6AC81209E51F}"/>
              </a:ext>
            </a:extLst>
          </p:cNvPr>
          <p:cNvSpPr txBox="1"/>
          <p:nvPr/>
        </p:nvSpPr>
        <p:spPr>
          <a:xfrm>
            <a:off x="1347425" y="717075"/>
            <a:ext cx="3505447" cy="923330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Focusing strength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6743AA-B4C2-BBD4-3228-7C6503CD6125}"/>
                  </a:ext>
                </a:extLst>
              </p:cNvPr>
              <p:cNvSpPr txBox="1"/>
              <p:nvPr/>
            </p:nvSpPr>
            <p:spPr>
              <a:xfrm>
                <a:off x="2359433" y="1563461"/>
                <a:ext cx="5856540" cy="8672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𝒅𝒓</m:t>
                          </m:r>
                        </m:den>
                      </m:f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𝒃𝒆𝒂𝒎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p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  <m:sSubSup>
                                        <m:sSubSup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sub>
                                        <m:sup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den>
                                  </m:f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p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sub>
                                        <m:sup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den>
                                  </m:f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F6743AA-B4C2-BBD4-3228-7C6503CD6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433" y="1563461"/>
                <a:ext cx="5856540" cy="867289"/>
              </a:xfrm>
              <a:prstGeom prst="rect">
                <a:avLst/>
              </a:prstGeom>
              <a:blipFill>
                <a:blip r:embed="rId2"/>
                <a:stretch>
                  <a:fillRect l="-648" t="-3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A8EF7E-884B-DB7A-86D9-8F2B9F4A54E9}"/>
                  </a:ext>
                </a:extLst>
              </p:cNvPr>
              <p:cNvSpPr txBox="1"/>
              <p:nvPr/>
            </p:nvSpPr>
            <p:spPr>
              <a:xfrm>
                <a:off x="2932076" y="2612921"/>
                <a:ext cx="5886548" cy="8583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Sup>
                                <m:sSub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Sup>
                                <m:sSub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𝓞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𝟒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sub>
                            <m:sup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𝓞</m:t>
                      </m:r>
                      <m:d>
                        <m:dPr>
                          <m:ctrlP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A8EF7E-884B-DB7A-86D9-8F2B9F4A5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2076" y="2612921"/>
                <a:ext cx="5886548" cy="858312"/>
              </a:xfrm>
              <a:prstGeom prst="rect">
                <a:avLst/>
              </a:prstGeom>
              <a:blipFill>
                <a:blip r:embed="rId3"/>
                <a:stretch>
                  <a:fillRect l="-860" t="-18841"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88895F5-CB7B-5D45-2D2F-850252A55567}"/>
                  </a:ext>
                </a:extLst>
              </p:cNvPr>
              <p:cNvSpPr txBox="1"/>
              <p:nvPr/>
            </p:nvSpPr>
            <p:spPr>
              <a:xfrm>
                <a:off x="1882927" y="3334794"/>
                <a:ext cx="5508111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For near beam axis (up to around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sz="1900" b="1" dirty="0">
                    <a:latin typeface="Helvetica" pitchFamily="2" charset="0"/>
                  </a:rPr>
                  <a:t>),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88895F5-CB7B-5D45-2D2F-850252A55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927" y="3334794"/>
                <a:ext cx="5508111" cy="8463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8F8716-7189-B31A-3481-41A6485C0111}"/>
                  </a:ext>
                </a:extLst>
              </p:cNvPr>
              <p:cNvSpPr txBox="1"/>
              <p:nvPr/>
            </p:nvSpPr>
            <p:spPr>
              <a:xfrm>
                <a:off x="2631022" y="4847402"/>
                <a:ext cx="1484317" cy="716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𝒃𝒆𝒂𝒎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8F8716-7189-B31A-3481-41A6485C0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1022" y="4847402"/>
                <a:ext cx="1484317" cy="716543"/>
              </a:xfrm>
              <a:prstGeom prst="rect">
                <a:avLst/>
              </a:prstGeom>
              <a:blipFill>
                <a:blip r:embed="rId5"/>
                <a:stretch>
                  <a:fillRect l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3949B3-3A6C-5F7D-D392-CB2B3B58686C}"/>
                  </a:ext>
                </a:extLst>
              </p:cNvPr>
              <p:cNvSpPr txBox="1"/>
              <p:nvPr/>
            </p:nvSpPr>
            <p:spPr>
              <a:xfrm>
                <a:off x="2619032" y="4011744"/>
                <a:ext cx="1923219" cy="715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𝒃𝒆𝒂𝒎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3949B3-3A6C-5F7D-D392-CB2B3B5868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032" y="4011744"/>
                <a:ext cx="1923219" cy="715324"/>
              </a:xfrm>
              <a:prstGeom prst="rect">
                <a:avLst/>
              </a:prstGeom>
              <a:blipFill>
                <a:blip r:embed="rId6"/>
                <a:stretch>
                  <a:fillRect l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7E50EE0D-4C2D-4580-CD7B-E1CEF6E45005}"/>
              </a:ext>
            </a:extLst>
          </p:cNvPr>
          <p:cNvSpPr txBox="1"/>
          <p:nvPr/>
        </p:nvSpPr>
        <p:spPr>
          <a:xfrm>
            <a:off x="4707056" y="3945434"/>
            <a:ext cx="6944899" cy="2410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5760" tIns="274320" rIns="365760" bIns="274320" rtlCol="0">
            <a:sp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The induced azimuthal field introduces an additional, self-generated focusing force proportional to beam current density – effectively behaving light an embedded plasma quadrupole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  <a:sym typeface="Wingdings" pitchFamily="2" charset="2"/>
              </a:rPr>
              <a:t>We will validate the focusing model in numerical simulation as the future work</a:t>
            </a:r>
            <a:endParaRPr lang="en-US" sz="19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92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D3C37-B500-33C7-87E7-53D34EAD4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6E7ABA-1642-9F8B-F4CB-39432C74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evaluation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93881-AF01-03C1-9B06-B5C11C05502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04055-0ABA-8658-2729-5FC3E15895DA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EBED-FDCC-7364-1188-76E49F27FBE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5B74011-6EDD-7EF8-A5CB-FC8A12443934}"/>
                  </a:ext>
                </a:extLst>
              </p:cNvPr>
              <p:cNvSpPr txBox="1"/>
              <p:nvPr/>
            </p:nvSpPr>
            <p:spPr>
              <a:xfrm>
                <a:off x="1727650" y="845600"/>
                <a:ext cx="3978205" cy="2706510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2400" b="1" dirty="0">
                    <a:latin typeface="Helvetica" pitchFamily="2" charset="0"/>
                  </a:rPr>
                  <a:t>In final cooling stage</a:t>
                </a:r>
                <a:endParaRPr lang="en-US" sz="24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en-US" sz="1600" b="1" i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/pulse in 0.1 ns</a:t>
                </a: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  <a:latin typeface="Helvetica" pitchFamily="2" charset="0"/>
                  </a:rPr>
                  <a:t>GeV/c</a:t>
                </a: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𝟎𝟎𝟏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  <a:latin typeface="Helvetica" pitchFamily="2" charset="0"/>
                  </a:rPr>
                  <a:t> m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𝟏𝟗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sup>
                          </m:sSup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sz="16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5B74011-6EDD-7EF8-A5CB-FC8A12443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50" y="845600"/>
                <a:ext cx="3978205" cy="27065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3704FB-71A8-A278-D2EF-74942F908D39}"/>
                  </a:ext>
                </a:extLst>
              </p:cNvPr>
              <p:cNvSpPr txBox="1"/>
              <p:nvPr/>
            </p:nvSpPr>
            <p:spPr>
              <a:xfrm>
                <a:off x="2118495" y="3240752"/>
                <a:ext cx="7174721" cy="966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𝟕</m:t>
                              </m:r>
                            </m:sup>
                          </m:s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𝟎𝟎𝟏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𝟐𝟒𝟎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</m:acc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9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den>
                          </m:f>
                        </m:e>
                      </m:rad>
                      <m:r>
                        <a:rPr lang="en-US" sz="19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9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9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𝟎𝟔𝟓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13704FB-71A8-A278-D2EF-74942F908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8495" y="3240752"/>
                <a:ext cx="7174721" cy="966483"/>
              </a:xfrm>
              <a:prstGeom prst="rect">
                <a:avLst/>
              </a:prstGeom>
              <a:blipFill>
                <a:blip r:embed="rId4"/>
                <a:stretch>
                  <a:fillRect l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672EBBB-8565-EB73-C294-C70F6DA534E6}"/>
              </a:ext>
            </a:extLst>
          </p:cNvPr>
          <p:cNvSpPr txBox="1"/>
          <p:nvPr/>
        </p:nvSpPr>
        <p:spPr>
          <a:xfrm>
            <a:off x="8273533" y="3781429"/>
            <a:ext cx="64" cy="292388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>
            <a:spAutoFit/>
          </a:bodyPr>
          <a:lstStyle/>
          <a:p>
            <a:pPr algn="ctr">
              <a:spcAft>
                <a:spcPts val="800"/>
              </a:spcAft>
            </a:pPr>
            <a:endParaRPr lang="en-US" sz="1900" b="1" dirty="0">
              <a:solidFill>
                <a:schemeClr val="bg1"/>
              </a:solidFill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40EF37E-E198-38BD-5154-FA8D71196350}"/>
                  </a:ext>
                </a:extLst>
              </p:cNvPr>
              <p:cNvSpPr txBox="1"/>
              <p:nvPr/>
            </p:nvSpPr>
            <p:spPr>
              <a:xfrm>
                <a:off x="1691248" y="4269213"/>
                <a:ext cx="7975266" cy="222112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Net </a:t>
                </a:r>
                <a:r>
                  <a:rPr lang="en-US" sz="1900" b="1" dirty="0" err="1">
                    <a:latin typeface="Helvetica" pitchFamily="2" charset="0"/>
                  </a:rPr>
                  <a:t>betatron</a:t>
                </a:r>
                <a:r>
                  <a:rPr lang="en-US" sz="1900" b="1" dirty="0">
                    <a:latin typeface="Helvetica" pitchFamily="2" charset="0"/>
                  </a:rPr>
                  <a:t> function ~ 10-20 % shorter </a:t>
                </a:r>
                <a:r>
                  <a:rPr lang="en-US" sz="1900" b="1" dirty="0">
                    <a:latin typeface="Helvetica" pitchFamily="2" charset="0"/>
                    <a:sym typeface="Wingdings" pitchFamily="2" charset="2"/>
                  </a:rPr>
                  <a:t> stronger focusing  increasing cooling rate within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𝒓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≤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𝝈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𝒓</m:t>
                        </m:r>
                      </m:sub>
                    </m:sSub>
                  </m:oMath>
                </a14:m>
                <a:endParaRPr lang="en-US" sz="1900" b="1" dirty="0"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However, non-linear Lorentz force for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𝒓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&gt;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𝝈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𝒓</m:t>
                        </m:r>
                      </m:sub>
                    </m:sSub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sz="1900" b="1" dirty="0">
                    <a:latin typeface="Helvetica" pitchFamily="2" charset="0"/>
                  </a:rPr>
                  <a:t> can drive envelope oscillations and halo growth 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Need numerical simulation study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40EF37E-E198-38BD-5154-FA8D71196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248" y="4269213"/>
                <a:ext cx="7975266" cy="22211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23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F6AC7-330F-3EAB-4576-EBA724562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047CE10-3AB5-9B33-A85D-D8DD0DE9B53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8" y="2368296"/>
            <a:ext cx="6827521" cy="1060704"/>
          </a:xfrm>
        </p:spPr>
        <p:txBody>
          <a:bodyPr/>
          <a:lstStyle/>
          <a:p>
            <a:r>
              <a:rPr lang="en-US" dirty="0"/>
              <a:t>Modify Stopping Power Formula by including Plasma Polarization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9F860-14A1-3F46-8938-DA4520212B4B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23065-2947-5DA5-F5A8-B1B145E804B3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0F1D6-75E2-4D64-8E84-5FDCB68E6803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67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87A182-B3E1-C618-F07E-B0C51318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Dielectric term (Free/Collective electrons)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79343D-6555-DA65-D7A0-592CDCF5B486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A22E5-8A83-B358-0E7F-8DE441A4F81D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062CE-CA7D-973E-79D7-2CCB8141B87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1D6DAA-0DCC-E3CC-D21E-923B82AE97EC}"/>
              </a:ext>
            </a:extLst>
          </p:cNvPr>
          <p:cNvSpPr txBox="1"/>
          <p:nvPr/>
        </p:nvSpPr>
        <p:spPr>
          <a:xfrm>
            <a:off x="1175998" y="1021278"/>
            <a:ext cx="7304564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For free electrons (i.e. a plasma), use the dielectric form: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422BFEC-AB0A-32E5-4C55-D0D2D4095DAC}"/>
                  </a:ext>
                </a:extLst>
              </p:cNvPr>
              <p:cNvSpPr txBox="1"/>
              <p:nvPr/>
            </p:nvSpPr>
            <p:spPr>
              <a:xfrm>
                <a:off x="2205768" y="1867664"/>
                <a:ext cx="5245026" cy="7714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𝒅𝒙</m:t>
                              </m:r>
                            </m:den>
                          </m:f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𝒅𝒌</m:t>
                              </m:r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den>
                          </m:f>
                          <m:nary>
                            <m:nary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𝒌𝒗</m:t>
                              </m:r>
                            </m:sup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9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𝐈𝐦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𝜺</m:t>
                                      </m:r>
                                      <m:d>
                                        <m:d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𝝎</m:t>
                                          </m:r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𝒌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422BFEC-AB0A-32E5-4C55-D0D2D4095D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768" y="1867664"/>
                <a:ext cx="5245026" cy="771430"/>
              </a:xfrm>
              <a:prstGeom prst="rect">
                <a:avLst/>
              </a:prstGeom>
              <a:blipFill>
                <a:blip r:embed="rId2"/>
                <a:stretch>
                  <a:fillRect t="-151613" b="-2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BD04E78-4503-28AC-4A6F-A3D7EF6A1102}"/>
              </a:ext>
            </a:extLst>
          </p:cNvPr>
          <p:cNvSpPr txBox="1"/>
          <p:nvPr/>
        </p:nvSpPr>
        <p:spPr>
          <a:xfrm>
            <a:off x="1242706" y="2731432"/>
            <a:ext cx="8346516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In the case of collisional plasma, a dielectric term (</a:t>
            </a:r>
            <a:r>
              <a:rPr lang="en-US" sz="1900" b="1" err="1">
                <a:latin typeface="Helvetica" pitchFamily="2" charset="0"/>
              </a:rPr>
              <a:t>Drude</a:t>
            </a:r>
            <a:r>
              <a:rPr lang="en-US" sz="1900" b="1">
                <a:latin typeface="Helvetica" pitchFamily="2" charset="0"/>
              </a:rPr>
              <a:t> model):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13F4C7A-A4A9-304F-966A-A2777EE40AB2}"/>
                  </a:ext>
                </a:extLst>
              </p:cNvPr>
              <p:cNvSpPr txBox="1"/>
              <p:nvPr/>
            </p:nvSpPr>
            <p:spPr>
              <a:xfrm>
                <a:off x="2575894" y="3429000"/>
                <a:ext cx="2312108" cy="749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13F4C7A-A4A9-304F-966A-A2777EE40A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5894" y="3429000"/>
                <a:ext cx="2312108" cy="749308"/>
              </a:xfrm>
              <a:prstGeom prst="rect">
                <a:avLst/>
              </a:prstGeom>
              <a:blipFill>
                <a:blip r:embed="rId3"/>
                <a:stretch>
                  <a:fillRect l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C01121-3A80-B6BB-8ED7-6224E114FCFB}"/>
                  </a:ext>
                </a:extLst>
              </p:cNvPr>
              <p:cNvSpPr txBox="1"/>
              <p:nvPr/>
            </p:nvSpPr>
            <p:spPr>
              <a:xfrm>
                <a:off x="2503374" y="4196711"/>
                <a:ext cx="1463028" cy="966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C01121-3A80-B6BB-8ED7-6224E114FC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374" y="4196711"/>
                <a:ext cx="1463028" cy="966483"/>
              </a:xfrm>
              <a:prstGeom prst="rect">
                <a:avLst/>
              </a:prstGeom>
              <a:blipFill>
                <a:blip r:embed="rId4"/>
                <a:stretch>
                  <a:fillRect l="-4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B6A64A6-B000-14FF-C4FC-F6C73293D8B4}"/>
                  </a:ext>
                </a:extLst>
              </p:cNvPr>
              <p:cNvSpPr txBox="1"/>
              <p:nvPr/>
            </p:nvSpPr>
            <p:spPr>
              <a:xfrm>
                <a:off x="1342110" y="5103145"/>
                <a:ext cx="8466933" cy="87267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Assume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sz="1900" b="1" dirty="0">
                    <a:latin typeface="Helvetica" pitchFamily="2" charset="0"/>
                  </a:rPr>
                  <a:t> (cold plasma), the lowest energy transfer: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~ℏ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B6A64A6-B000-14FF-C4FC-F6C73293D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110" y="5103145"/>
                <a:ext cx="8466933" cy="8726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034DB45-B580-F63C-A30C-09B25AFAA122}"/>
              </a:ext>
            </a:extLst>
          </p:cNvPr>
          <p:cNvSpPr txBox="1"/>
          <p:nvPr/>
        </p:nvSpPr>
        <p:spPr>
          <a:xfrm>
            <a:off x="7730421" y="1532733"/>
            <a:ext cx="4511621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M. D. Barriga-Carrasco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Eur. Phys. J. Plus (2022) 137:375</a:t>
            </a:r>
          </a:p>
        </p:txBody>
      </p:sp>
    </p:spTree>
    <p:extLst>
      <p:ext uri="{BB962C8B-B14F-4D97-AF65-F5344CB8AC3E}">
        <p14:creationId xmlns:p14="http://schemas.microsoft.com/office/powerpoint/2010/main" val="3086517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CEA40A-AF4C-7CB6-2A65-098D601A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Stopping Formula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DF3E7-B7B5-5D60-E43F-B567BF43C3F3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0FD-ADAC-96E9-BAFF-02CCE0BEFBF5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2FC67-6A0A-B174-BDDB-8FA1072839A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AF104EF-7887-C5BD-B4FA-27D49DC7A688}"/>
                  </a:ext>
                </a:extLst>
              </p:cNvPr>
              <p:cNvSpPr txBox="1"/>
              <p:nvPr/>
            </p:nvSpPr>
            <p:spPr>
              <a:xfrm>
                <a:off x="2203441" y="3893991"/>
                <a:ext cx="5365508" cy="7343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𝒅𝒙</m:t>
                              </m:r>
                            </m:den>
                          </m:f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𝝌</m:t>
                          </m:r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</m:num>
                                <m:den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𝒃𝒐𝒖𝒏𝒅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9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9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</m:num>
                                <m:den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𝒑𝒍𝒂𝒔𝒎𝒂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AF104EF-7887-C5BD-B4FA-27D49DC7A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3441" y="3893991"/>
                <a:ext cx="5365508" cy="734368"/>
              </a:xfrm>
              <a:prstGeom prst="rect">
                <a:avLst/>
              </a:prstGeom>
              <a:blipFill>
                <a:blip r:embed="rId2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B6B112-A460-319E-C87A-8546F4692F78}"/>
                  </a:ext>
                </a:extLst>
              </p:cNvPr>
              <p:cNvSpPr txBox="1"/>
              <p:nvPr/>
            </p:nvSpPr>
            <p:spPr>
              <a:xfrm>
                <a:off x="1041128" y="939486"/>
                <a:ext cx="9025817" cy="1207959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We assume that the total electron density,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𝒕𝒐𝒕𝒂𝒍</m:t>
                        </m:r>
                      </m:sup>
                    </m:sSubSup>
                  </m:oMath>
                </a14:m>
                <a:r>
                  <a:rPr lang="en-US" sz="1900" b="1" dirty="0">
                    <a:latin typeface="Helvetica" pitchFamily="2" charset="0"/>
                  </a:rPr>
                  <a:t> is the sum of the bound electrons,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𝒃𝒐𝒖𝒏𝒅</m:t>
                        </m:r>
                      </m:sup>
                    </m:sSubSup>
                  </m:oMath>
                </a14:m>
                <a:r>
                  <a:rPr lang="en-US" sz="1900" b="1" dirty="0">
                    <a:latin typeface="Helvetica" pitchFamily="2" charset="0"/>
                  </a:rPr>
                  <a:t> and the plasma electrons,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𝒑𝒍𝒂𝒔𝒎𝒂</m:t>
                        </m:r>
                      </m:sup>
                    </m:sSubSup>
                  </m:oMath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B6B112-A460-319E-C87A-8546F4692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128" y="939486"/>
                <a:ext cx="9025817" cy="12079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02FD0B3-62C0-86A1-107A-72FE49AB90FD}"/>
                  </a:ext>
                </a:extLst>
              </p:cNvPr>
              <p:cNvSpPr txBox="1"/>
              <p:nvPr/>
            </p:nvSpPr>
            <p:spPr>
              <a:xfrm>
                <a:off x="2245742" y="2126841"/>
                <a:ext cx="2680734" cy="879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𝒃𝒐𝒖𝒏𝒅</m:t>
                          </m:r>
                        </m:sup>
                      </m:sSubSup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𝝌</m:t>
                          </m:r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𝒕𝒐𝒕𝒂𝒍</m:t>
                          </m:r>
                        </m:sup>
                      </m:sSubSup>
                    </m:oMath>
                  </m:oMathPara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𝒑𝒍𝒂𝒔𝒎𝒂</m:t>
                          </m:r>
                        </m:sup>
                      </m:sSubSup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𝒕𝒐𝒕𝒂𝒍</m:t>
                          </m:r>
                        </m:sup>
                      </m:sSubSup>
                    </m:oMath>
                  </m:oMathPara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02FD0B3-62C0-86A1-107A-72FE49AB9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5742" y="2126841"/>
                <a:ext cx="2680734" cy="879536"/>
              </a:xfrm>
              <a:prstGeom prst="rect">
                <a:avLst/>
              </a:prstGeom>
              <a:blipFill>
                <a:blip r:embed="rId4"/>
                <a:stretch>
                  <a:fillRect l="-1887" t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AC2274-727B-9AEE-B455-A327874A3EAE}"/>
                  </a:ext>
                </a:extLst>
              </p:cNvPr>
              <p:cNvSpPr txBox="1"/>
              <p:nvPr/>
            </p:nvSpPr>
            <p:spPr>
              <a:xfrm>
                <a:off x="2241913" y="4740377"/>
                <a:ext cx="5288564" cy="782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9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</m:num>
                                <m:den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𝒑𝒍𝒂𝒔𝒎𝒂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𝒍𝒏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𝜸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𝝎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𝒑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AC2274-727B-9AEE-B455-A327874A3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913" y="4740377"/>
                <a:ext cx="5288564" cy="7820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5E69664-0D93-C7A1-60DA-3943F45DF422}"/>
              </a:ext>
            </a:extLst>
          </p:cNvPr>
          <p:cNvSpPr txBox="1"/>
          <p:nvPr/>
        </p:nvSpPr>
        <p:spPr>
          <a:xfrm>
            <a:off x="1163212" y="3064151"/>
            <a:ext cx="4587474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Modified stopping power formula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71532E-089F-0D5B-8028-C4816EBBA5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0945" y="3039248"/>
            <a:ext cx="3877655" cy="2358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A8697F9-7D44-4553-E346-808DAAC30EDF}"/>
                  </a:ext>
                </a:extLst>
              </p:cNvPr>
              <p:cNvSpPr txBox="1"/>
              <p:nvPr/>
            </p:nvSpPr>
            <p:spPr>
              <a:xfrm>
                <a:off x="8880389" y="4153581"/>
                <a:ext cx="92781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  <m:r>
                        <a:rPr lang="en-US" sz="1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900" b="1" dirty="0">
                  <a:solidFill>
                    <a:srgbClr val="00B05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A8697F9-7D44-4553-E346-808DAAC30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0389" y="4153581"/>
                <a:ext cx="927818" cy="394980"/>
              </a:xfrm>
              <a:prstGeom prst="rect">
                <a:avLst/>
              </a:prstGeom>
              <a:blipFill>
                <a:blip r:embed="rId7"/>
                <a:stretch>
                  <a:fillRect l="-9459" r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86FF23-788E-2429-E32C-FC6A12CEA66B}"/>
                  </a:ext>
                </a:extLst>
              </p:cNvPr>
              <p:cNvSpPr txBox="1"/>
              <p:nvPr/>
            </p:nvSpPr>
            <p:spPr>
              <a:xfrm>
                <a:off x="8891097" y="4718255"/>
                <a:ext cx="1073692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𝝌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𝟎𝟏</m:t>
                      </m:r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86FF23-788E-2429-E32C-FC6A12CEA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097" y="4718255"/>
                <a:ext cx="1073692" cy="394980"/>
              </a:xfrm>
              <a:prstGeom prst="rect">
                <a:avLst/>
              </a:prstGeom>
              <a:blipFill>
                <a:blip r:embed="rId8"/>
                <a:stretch>
                  <a:fillRect l="-8235" r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114B79-9781-669A-D977-381BB5B142A3}"/>
                  </a:ext>
                </a:extLst>
              </p:cNvPr>
              <p:cNvSpPr txBox="1"/>
              <p:nvPr/>
            </p:nvSpPr>
            <p:spPr>
              <a:xfrm>
                <a:off x="10492909" y="4817210"/>
                <a:ext cx="978601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  <m:r>
                      <a:rPr lang="en-US" sz="19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900" b="1" dirty="0">
                    <a:solidFill>
                      <a:srgbClr val="FF0000"/>
                    </a:solidFill>
                    <a:latin typeface="Helvetica" pitchFamily="2" charset="0"/>
                  </a:rPr>
                  <a:t>e-7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114B79-9781-669A-D977-381BB5B14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2909" y="4817210"/>
                <a:ext cx="978601" cy="292388"/>
              </a:xfrm>
              <a:prstGeom prst="rect">
                <a:avLst/>
              </a:prstGeom>
              <a:blipFill>
                <a:blip r:embed="rId9"/>
                <a:stretch>
                  <a:fillRect l="-8974" t="-25000" r="-1410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8DADDB-538F-9B35-EE6C-7C0ED9D249E6}"/>
                  </a:ext>
                </a:extLst>
              </p:cNvPr>
              <p:cNvSpPr txBox="1"/>
              <p:nvPr/>
            </p:nvSpPr>
            <p:spPr>
              <a:xfrm>
                <a:off x="6971226" y="2060814"/>
                <a:ext cx="2844240" cy="103380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𝒅𝑬</m:t>
                            </m:r>
                          </m:num>
                          <m:den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𝒅𝒙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chemeClr val="tx1"/>
                    </a:solidFill>
                    <a:latin typeface="Helvetica" pitchFamily="2" charset="0"/>
                  </a:rPr>
                  <a:t> [MeV/(g/cm</a:t>
                </a:r>
                <a:r>
                  <a:rPr lang="en-US" b="1" baseline="30000" dirty="0">
                    <a:solidFill>
                      <a:schemeClr val="tx1"/>
                    </a:solidFill>
                    <a:latin typeface="Helvetica" pitchFamily="2" charset="0"/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  <a:latin typeface="Helvetica" pitchFamily="2" charset="0"/>
                  </a:rPr>
                  <a:t>)]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28DADDB-538F-9B35-EE6C-7C0ED9D24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226" y="2060814"/>
                <a:ext cx="2844240" cy="10338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B1BD67-8C2B-977C-525E-C446D137C4F6}"/>
                  </a:ext>
                </a:extLst>
              </p:cNvPr>
              <p:cNvSpPr txBox="1"/>
              <p:nvPr/>
            </p:nvSpPr>
            <p:spPr>
              <a:xfrm>
                <a:off x="10058238" y="5263016"/>
                <a:ext cx="2022605" cy="85350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𝑲𝒊𝒏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  <a:latin typeface="Helvetica" pitchFamily="2" charset="0"/>
                  </a:rPr>
                  <a:t>[MeV]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B1BD67-8C2B-977C-525E-C446D137C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238" y="5263016"/>
                <a:ext cx="2022605" cy="85350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0A76DC-8675-6E04-CD4E-CC25E053287E}"/>
                  </a:ext>
                </a:extLst>
              </p:cNvPr>
              <p:cNvSpPr txBox="1"/>
              <p:nvPr/>
            </p:nvSpPr>
            <p:spPr>
              <a:xfrm>
                <a:off x="3839920" y="5510173"/>
                <a:ext cx="6737101" cy="16363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Nominal plasma density in Liquid H is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</m:oMath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can be </a:t>
                </a:r>
                <a:r>
                  <a:rPr lang="en-US" sz="1900" b="1" dirty="0">
                    <a:latin typeface="Helvetica" pitchFamily="2" charset="0"/>
                  </a:rPr>
                  <a:t>0.01-0.1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in Gaseous H 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Or, use laser or beam to increase plasma density</a:t>
                </a:r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0A76DC-8675-6E04-CD4E-CC25E05328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9920" y="5510173"/>
                <a:ext cx="6737101" cy="163634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7B179127-CCA1-C684-1FA3-135418EFBFE9}"/>
              </a:ext>
            </a:extLst>
          </p:cNvPr>
          <p:cNvSpPr txBox="1"/>
          <p:nvPr/>
        </p:nvSpPr>
        <p:spPr>
          <a:xfrm>
            <a:off x="7780945" y="65317"/>
            <a:ext cx="3832459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Experimentally validate 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S. N. Chen, Nature 8:14586</a:t>
            </a:r>
          </a:p>
        </p:txBody>
      </p:sp>
    </p:spTree>
    <p:extLst>
      <p:ext uri="{BB962C8B-B14F-4D97-AF65-F5344CB8AC3E}">
        <p14:creationId xmlns:p14="http://schemas.microsoft.com/office/powerpoint/2010/main" val="371014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4" grpId="0"/>
      <p:bldP spid="12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14E8DC-BB74-2245-CB66-443FBA0B1C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66800"/>
            <a:ext cx="9994392" cy="5425440"/>
          </a:xfrm>
        </p:spPr>
        <p:txBody>
          <a:bodyPr/>
          <a:lstStyle/>
          <a:p>
            <a:r>
              <a:rPr lang="en-US" sz="2400" dirty="0"/>
              <a:t>We considered the collective effect in ionization cooling</a:t>
            </a:r>
          </a:p>
          <a:p>
            <a:r>
              <a:rPr lang="en-US" sz="2400" dirty="0"/>
              <a:t>The induced collective fields have the potential to change the cooling performance</a:t>
            </a:r>
          </a:p>
          <a:p>
            <a:pPr lvl="1"/>
            <a:r>
              <a:rPr lang="en-US" sz="2000" dirty="0"/>
              <a:t>Muons near beam axis gain additional focusing force, so that the phase space shrinks more than without the collective effect</a:t>
            </a:r>
          </a:p>
          <a:p>
            <a:pPr lvl="1"/>
            <a:r>
              <a:rPr lang="en-US" sz="2000" dirty="0"/>
              <a:t>However, muons far from the beam axis gain non-linear focusing force, which could be destructive to the phase stability conditions</a:t>
            </a:r>
          </a:p>
          <a:p>
            <a:pPr lvl="1"/>
            <a:r>
              <a:rPr lang="en-US" sz="2000" dirty="0"/>
              <a:t>We propose further simulation study to evaluate the collective field effects</a:t>
            </a:r>
          </a:p>
          <a:p>
            <a:r>
              <a:rPr lang="en-US" sz="2400" dirty="0"/>
              <a:t>We also propose a new stopping power formula to include plasma polarization in absorbers</a:t>
            </a:r>
          </a:p>
          <a:p>
            <a:pPr lvl="1"/>
            <a:r>
              <a:rPr lang="en-US" sz="2000" dirty="0"/>
              <a:t>This effect is negligible in a nominal cooling beam parameters</a:t>
            </a:r>
          </a:p>
          <a:p>
            <a:pPr lvl="1"/>
            <a:r>
              <a:rPr lang="en-US" sz="2000" dirty="0"/>
              <a:t>On the other hand, this mechanism is useful for enhancing ionization cooling without introducing additional stochastic effects</a:t>
            </a:r>
          </a:p>
          <a:p>
            <a:pPr lvl="1"/>
            <a:r>
              <a:rPr lang="en-US" sz="2000" dirty="0"/>
              <a:t>It is worth considering an increasing in plasma density using laser and/or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92B9B-E340-38B7-3523-BC830805B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09E5D7-B6FD-E78B-9348-12F0341E5026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7876D-9BEE-ECEE-9AC9-969EA775C5E2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9F522-EC96-E4FE-3EAB-B96A76A6888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686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B5213-0458-B48D-8B22-E3ADD952A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5F17A5-A7F8-8671-FF21-7DB9FB4F3B7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8" y="2368296"/>
            <a:ext cx="6827521" cy="1060704"/>
          </a:xfrm>
        </p:spPr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E27C49-03CB-3DD0-14EB-D2A6050C6BE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9B0D9-0260-A522-470D-86E25429894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87369-778B-1986-6A43-D2A6290E57AD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4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6C1CBB-478E-FD05-FB82-B82C8E62AE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42988"/>
            <a:ext cx="9994392" cy="5313362"/>
          </a:xfrm>
        </p:spPr>
        <p:txBody>
          <a:bodyPr/>
          <a:lstStyle/>
          <a:p>
            <a:r>
              <a:rPr lang="en-US" sz="2400" dirty="0"/>
              <a:t>Overview of the muon cooling channel for a muon collider</a:t>
            </a:r>
          </a:p>
          <a:p>
            <a:pPr lvl="1"/>
            <a:r>
              <a:rPr lang="en-US" sz="2000" dirty="0"/>
              <a:t>Determine beam parameters to achieve the desired luminosity</a:t>
            </a:r>
          </a:p>
          <a:p>
            <a:r>
              <a:rPr lang="en-US" sz="2400" dirty="0"/>
              <a:t>Mechanism of beam-induced plasma formation within the absorber material</a:t>
            </a:r>
          </a:p>
          <a:p>
            <a:r>
              <a:rPr lang="en-US" sz="2400" dirty="0"/>
              <a:t>Estimation of collective electromagnetic fields in ionization cooling</a:t>
            </a:r>
          </a:p>
          <a:p>
            <a:pPr lvl="1"/>
            <a:r>
              <a:rPr lang="en-US" sz="2000" dirty="0"/>
              <a:t>Evaluate focusing strength with collective fields </a:t>
            </a:r>
          </a:p>
          <a:p>
            <a:r>
              <a:rPr lang="en-US" sz="2400" dirty="0"/>
              <a:t>Effect of plasma on stopping power</a:t>
            </a:r>
          </a:p>
          <a:p>
            <a:pPr lvl="1"/>
            <a:r>
              <a:rPr lang="en-US" sz="2000" dirty="0"/>
              <a:t>Increasing stopping power using plasma</a:t>
            </a:r>
          </a:p>
          <a:p>
            <a:r>
              <a:rPr lang="en-US" sz="2400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D43019-1DEF-1378-82E9-33ECF925F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34A6F4-A18E-8287-33B8-20DC662BEF60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4DACD-84A8-5F12-5314-7930D6FD29B2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0EB407-B300-E85B-3F3F-FDA8B6DE1E4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70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0515A1-1955-C4D5-3F4C-4EE6DFA4E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Beam-Plasma-Neutral Atom Interaction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968D3-F1DB-1A3A-F5F7-F28E5468572A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30509-9B58-DFD8-8E61-64D0BE56035F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1CD85-F709-543C-1311-0C5630AD5F9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85588C-A564-BB39-CFA0-3481DE91C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273" y="972987"/>
            <a:ext cx="6262119" cy="538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7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8BCE8-BACC-66C9-60C0-6E7EC9E56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953F34E-EF73-4BFC-70C6-466597218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131" y="2134163"/>
            <a:ext cx="4572000" cy="26543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46672F-7417-959D-61C7-B66BB9A0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force in muon beam in final 6D cooling channel 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4B855-633A-49F5-1B94-CD04FF379368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545D7-8595-B124-03F4-220E47AE9D97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BCA2-18B9-2B7F-B21E-253953BC554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0E969C-60EF-ECFD-8176-426078A1E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695" y="2062814"/>
            <a:ext cx="4572000" cy="2781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1C6138-54FA-96FB-9E32-68C17834CD28}"/>
              </a:ext>
            </a:extLst>
          </p:cNvPr>
          <p:cNvSpPr txBox="1"/>
          <p:nvPr/>
        </p:nvSpPr>
        <p:spPr>
          <a:xfrm>
            <a:off x="1742191" y="1051363"/>
            <a:ext cx="312822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Transverse direction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7BDA8-8E5A-905D-34AA-3B461A32CB0A}"/>
              </a:ext>
            </a:extLst>
          </p:cNvPr>
          <p:cNvSpPr txBox="1"/>
          <p:nvPr/>
        </p:nvSpPr>
        <p:spPr>
          <a:xfrm>
            <a:off x="6142642" y="1051363"/>
            <a:ext cx="507799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Longitudinal direction (on beam axis)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BF71F4-4E27-0873-62C8-68A3A27584D1}"/>
                  </a:ext>
                </a:extLst>
              </p:cNvPr>
              <p:cNvSpPr txBox="1"/>
              <p:nvPr/>
            </p:nvSpPr>
            <p:spPr>
              <a:xfrm>
                <a:off x="740426" y="1428486"/>
                <a:ext cx="1911614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𝒆𝑽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</m:d>
                    </m:oMath>
                  </m:oMathPara>
                </a14:m>
                <a:endParaRPr lang="en-US" sz="1900" b="1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BF71F4-4E27-0873-62C8-68A3A2758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26" y="1428486"/>
                <a:ext cx="1911614" cy="9489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9C9BC7-B4B3-3B53-03CE-6FFE9340F521}"/>
                  </a:ext>
                </a:extLst>
              </p:cNvPr>
              <p:cNvSpPr txBox="1"/>
              <p:nvPr/>
            </p:nvSpPr>
            <p:spPr>
              <a:xfrm>
                <a:off x="7993302" y="1605585"/>
                <a:ext cx="1906804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𝒆𝑽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</m:d>
                    </m:oMath>
                  </m:oMathPara>
                </a14:m>
                <a:endParaRPr lang="en-US" sz="1900" b="1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9C9BC7-B4B3-3B53-03CE-6FFE9340F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3302" y="1605585"/>
                <a:ext cx="1906804" cy="9489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437B728-4483-3CCB-E1F4-7B3852624435}"/>
              </a:ext>
            </a:extLst>
          </p:cNvPr>
          <p:cNvSpPr txBox="1"/>
          <p:nvPr/>
        </p:nvSpPr>
        <p:spPr>
          <a:xfrm>
            <a:off x="5585090" y="4079952"/>
            <a:ext cx="128047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r [m]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83CC2E-EA04-CC62-AB5B-46762AEDA367}"/>
              </a:ext>
            </a:extLst>
          </p:cNvPr>
          <p:cNvSpPr txBox="1"/>
          <p:nvPr/>
        </p:nvSpPr>
        <p:spPr>
          <a:xfrm>
            <a:off x="10376670" y="3491916"/>
            <a:ext cx="130773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z [m]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7670EBA-8338-2029-9AFA-3593E2E20FDC}"/>
                  </a:ext>
                </a:extLst>
              </p:cNvPr>
              <p:cNvSpPr txBox="1"/>
              <p:nvPr/>
            </p:nvSpPr>
            <p:spPr>
              <a:xfrm>
                <a:off x="1667395" y="5264999"/>
                <a:ext cx="3326873" cy="1168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sz="1900" b="1" i="1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𝒆𝑸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bSup>
                                    <m:sSub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7670EBA-8338-2029-9AFA-3593E2E20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395" y="5264999"/>
                <a:ext cx="3326873" cy="1168012"/>
              </a:xfrm>
              <a:prstGeom prst="rect">
                <a:avLst/>
              </a:prstGeom>
              <a:blipFill>
                <a:blip r:embed="rId6"/>
                <a:stretch>
                  <a:fillRect l="-3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A7192A-29AB-7CF7-E136-5598D60F002A}"/>
                  </a:ext>
                </a:extLst>
              </p:cNvPr>
              <p:cNvSpPr txBox="1"/>
              <p:nvPr/>
            </p:nvSpPr>
            <p:spPr>
              <a:xfrm>
                <a:off x="6616964" y="5183398"/>
                <a:ext cx="4537461" cy="1168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US" sz="1900" b="1" i="1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𝒆𝑸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𝒍𝒏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𝒆𝒙𝒑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Sup>
                                <m:sSubSup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  <m:sup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A7192A-29AB-7CF7-E136-5598D60F0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964" y="5183398"/>
                <a:ext cx="4537461" cy="1168012"/>
              </a:xfrm>
              <a:prstGeom prst="rect">
                <a:avLst/>
              </a:prstGeom>
              <a:blipFill>
                <a:blip r:embed="rId7"/>
                <a:stretch>
                  <a:fillRect l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711A674-48AE-0EFB-9AE2-9D5487022786}"/>
                  </a:ext>
                </a:extLst>
              </p:cNvPr>
              <p:cNvSpPr txBox="1"/>
              <p:nvPr/>
            </p:nvSpPr>
            <p:spPr>
              <a:xfrm>
                <a:off x="9602106" y="4274383"/>
                <a:ext cx="2078454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US" sz="1900" b="1" dirty="0">
                  <a:solidFill>
                    <a:srgbClr val="FFC000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711A674-48AE-0EFB-9AE2-9D5487022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2106" y="4274383"/>
                <a:ext cx="2078454" cy="9489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86F8B86-1C74-248B-496E-20B34D1960A6}"/>
                  </a:ext>
                </a:extLst>
              </p:cNvPr>
              <p:cNvSpPr txBox="1"/>
              <p:nvPr/>
            </p:nvSpPr>
            <p:spPr>
              <a:xfrm>
                <a:off x="9529170" y="2722386"/>
                <a:ext cx="2224327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𝟎𝟎𝟏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US" sz="1900" b="1" dirty="0">
                  <a:solidFill>
                    <a:srgbClr val="0432FF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86F8B86-1C74-248B-496E-20B34D196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9170" y="2722386"/>
                <a:ext cx="2224327" cy="9489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C42D822-D751-335A-C8B6-32F3A1258DF2}"/>
                  </a:ext>
                </a:extLst>
              </p:cNvPr>
              <p:cNvSpPr txBox="1"/>
              <p:nvPr/>
            </p:nvSpPr>
            <p:spPr>
              <a:xfrm>
                <a:off x="2743201" y="2011501"/>
                <a:ext cx="2523576" cy="2068451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𝒏𝒔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𝟎𝟎𝟏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𝑴𝒆𝑽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C42D822-D751-335A-C8B6-32F3A1258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1" y="2011501"/>
                <a:ext cx="2523576" cy="206845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339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C7190A0-5CCF-8110-9E3C-7C1334E8C080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023257"/>
                <a:ext cx="9994392" cy="5333093"/>
              </a:xfrm>
            </p:spPr>
            <p:txBody>
              <a:bodyPr/>
              <a:lstStyle/>
              <a:p>
                <a:r>
                  <a:rPr lang="en-US" dirty="0"/>
                  <a:t>Multiple scattering in plasma material</a:t>
                </a:r>
              </a:p>
              <a:p>
                <a:pPr lvl="1"/>
                <a:r>
                  <a:rPr lang="en-US" dirty="0"/>
                  <a:t>Plasma screen charge of nuclei </a:t>
                </a:r>
              </a:p>
              <a:p>
                <a:pPr lvl="1"/>
                <a:r>
                  <a:rPr lang="en-US" dirty="0"/>
                  <a:t>However, a toy model shows that this effect changes only a few percent change (thus not shown in this presentation)</a:t>
                </a:r>
              </a:p>
              <a:p>
                <a:r>
                  <a:rPr lang="en-US" dirty="0"/>
                  <a:t>Complicate plasma chemistry is not included in toy model</a:t>
                </a:r>
              </a:p>
              <a:p>
                <a:pPr lvl="1"/>
                <a:r>
                  <a:rPr lang="en-US" dirty="0"/>
                  <a:t>However, the recombination rate is known to be small because it is a binary process</a:t>
                </a:r>
              </a:p>
              <a:p>
                <a:pPr lvl="1"/>
                <a:r>
                  <a:rPr lang="en-US" dirty="0"/>
                  <a:t>Electron capture by neutral atoms should be investigated further, because it proceeds via a three-body process</a:t>
                </a:r>
              </a:p>
              <a:p>
                <a:pPr lvl="1"/>
                <a:r>
                  <a:rPr lang="en-US" dirty="0"/>
                  <a:t>Electron temperature could be quickly thermalized and reach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We are preparing plasma simulation study to include those processes</a:t>
                </a:r>
              </a:p>
              <a:p>
                <a:r>
                  <a:rPr lang="en-US" dirty="0"/>
                  <a:t>Production of intense plasma</a:t>
                </a:r>
              </a:p>
              <a:p>
                <a:pPr lvl="1"/>
                <a:r>
                  <a:rPr lang="en-US" dirty="0"/>
                  <a:t>We are considering either beam and laser to generate intense plasma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C7190A0-5CCF-8110-9E3C-7C1334E8C0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023257"/>
                <a:ext cx="9994392" cy="5333093"/>
              </a:xfrm>
              <a:blipFill>
                <a:blip r:embed="rId2"/>
                <a:stretch>
                  <a:fillRect l="-1525" t="-1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1E01BD4C-EBE5-61D3-65C6-7D9652337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444165" cy="433527"/>
          </a:xfrm>
        </p:spPr>
        <p:txBody>
          <a:bodyPr/>
          <a:lstStyle/>
          <a:p>
            <a:r>
              <a:rPr lang="en-US" dirty="0"/>
              <a:t>Additional Considerations and Future Directions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86B36B-3347-49AB-D4CA-863127C43F57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928FE-6179-6503-B508-EC3A432F4E43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AB1C4-F052-215A-B44A-C86D1EBE4E1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42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82CAC2-3C40-814D-806A-C690F7C0C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Muon Collider Concept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AAC28-3344-4A02-6662-F79261BD7168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75E8C-79AE-13A0-1BF1-807C4857FC74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91FE9-6335-9DFC-081D-19509226FB1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5B2FA5-1C64-AE61-96EF-59CD2E04E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6" y="1187250"/>
            <a:ext cx="10060390" cy="2468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9A9D65-A471-86CE-1283-EFDFE98B33B6}"/>
              </a:ext>
            </a:extLst>
          </p:cNvPr>
          <p:cNvSpPr txBox="1"/>
          <p:nvPr/>
        </p:nvSpPr>
        <p:spPr>
          <a:xfrm>
            <a:off x="817581" y="785308"/>
            <a:ext cx="531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beam-based muon source and cooling chain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66EF70-FA48-C36B-CB7A-DF14B97BE15B}"/>
                  </a:ext>
                </a:extLst>
              </p:cNvPr>
              <p:cNvSpPr txBox="1"/>
              <p:nvPr/>
            </p:nvSpPr>
            <p:spPr>
              <a:xfrm>
                <a:off x="897084" y="5135777"/>
                <a:ext cx="4028732" cy="8305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66EF70-FA48-C36B-CB7A-DF14B97BE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084" y="5135777"/>
                <a:ext cx="4028732" cy="830548"/>
              </a:xfrm>
              <a:prstGeom prst="rect">
                <a:avLst/>
              </a:prstGeom>
              <a:blipFill>
                <a:blip r:embed="rId4"/>
                <a:stretch>
                  <a:fillRect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4B4C0B5F-FEAC-B9FA-1732-0237CDCC13AF}"/>
              </a:ext>
            </a:extLst>
          </p:cNvPr>
          <p:cNvSpPr txBox="1"/>
          <p:nvPr/>
        </p:nvSpPr>
        <p:spPr>
          <a:xfrm>
            <a:off x="206254" y="3949285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Our story starts from luminosity…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9A943-900D-535F-71F0-69C7FA02B4C1}"/>
              </a:ext>
            </a:extLst>
          </p:cNvPr>
          <p:cNvSpPr txBox="1"/>
          <p:nvPr/>
        </p:nvSpPr>
        <p:spPr>
          <a:xfrm>
            <a:off x="4368596" y="5292319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6783F1-4705-2B29-87E9-6F6201344B6E}"/>
                  </a:ext>
                </a:extLst>
              </p:cNvPr>
              <p:cNvSpPr txBox="1"/>
              <p:nvPr/>
            </p:nvSpPr>
            <p:spPr>
              <a:xfrm>
                <a:off x="5984101" y="5061966"/>
                <a:ext cx="385097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400" dirty="0"/>
                  <a:t>: Num of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/>
                  <a:t> per bunch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1400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Bunch revolution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1000</m:t>
                    </m:r>
                  </m:oMath>
                </a14:m>
                <a:r>
                  <a:rPr lang="en-US" sz="140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Repetition rate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400" dirty="0"/>
                  <a:t> Hz)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00" dirty="0"/>
                  <a:t>: RMS Beam spot size at collision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400" dirty="0"/>
                  <a:t> cm)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F6783F1-4705-2B29-87E9-6F6201344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4101" y="5061966"/>
                <a:ext cx="3850974" cy="954107"/>
              </a:xfrm>
              <a:prstGeom prst="rect">
                <a:avLst/>
              </a:prstGeom>
              <a:blipFill>
                <a:blip r:embed="rId5"/>
                <a:stretch>
                  <a:fillRect t="-1316" b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8293B75A-CFEF-B96C-1AD7-6012073F0DA3}"/>
              </a:ext>
            </a:extLst>
          </p:cNvPr>
          <p:cNvSpPr/>
          <p:nvPr/>
        </p:nvSpPr>
        <p:spPr>
          <a:xfrm>
            <a:off x="1497921" y="4903887"/>
            <a:ext cx="2331534" cy="618588"/>
          </a:xfrm>
          <a:prstGeom prst="ellipse">
            <a:avLst/>
          </a:prstGeom>
          <a:noFill/>
          <a:ln>
            <a:solidFill>
              <a:srgbClr val="00FA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A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0EF3A3-03E4-5926-87C6-EB030AA610E9}"/>
              </a:ext>
            </a:extLst>
          </p:cNvPr>
          <p:cNvSpPr txBox="1"/>
          <p:nvPr/>
        </p:nvSpPr>
        <p:spPr>
          <a:xfrm>
            <a:off x="2442649" y="4520676"/>
            <a:ext cx="5496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FA00"/>
                </a:solidFill>
              </a:rPr>
              <a:t>Number of particles cross at an Interaction Point (IP) per second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F609059-F821-994A-3DD9-399EE5FF4558}"/>
              </a:ext>
            </a:extLst>
          </p:cNvPr>
          <p:cNvSpPr/>
          <p:nvPr/>
        </p:nvSpPr>
        <p:spPr>
          <a:xfrm>
            <a:off x="1771650" y="5493995"/>
            <a:ext cx="1960152" cy="454740"/>
          </a:xfrm>
          <a:prstGeom prst="ellipse">
            <a:avLst/>
          </a:prstGeom>
          <a:noFill/>
          <a:ln>
            <a:solidFill>
              <a:srgbClr val="01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A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AECED5-BBD9-FA1F-0DDE-F04EF46527B3}"/>
              </a:ext>
            </a:extLst>
          </p:cNvPr>
          <p:cNvSpPr txBox="1"/>
          <p:nvPr/>
        </p:nvSpPr>
        <p:spPr>
          <a:xfrm>
            <a:off x="2442649" y="6017796"/>
            <a:ext cx="2257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1FFFF"/>
                </a:solidFill>
              </a:rPr>
              <a:t>Beam crossing area at IP</a:t>
            </a:r>
          </a:p>
        </p:txBody>
      </p:sp>
    </p:spTree>
    <p:extLst>
      <p:ext uri="{BB962C8B-B14F-4D97-AF65-F5344CB8AC3E}">
        <p14:creationId xmlns:p14="http://schemas.microsoft.com/office/powerpoint/2010/main" val="189015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A5265-EF76-1F7C-7FD3-B8DFAD2C5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3A05BD-4241-1120-D027-60636C953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Beam Cooling Requirements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6A5B9-F5B1-3416-12BD-7BB2E4BA5128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91514-02DC-ADD9-27F3-A527B7453E8A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4BBE9-5E5F-7483-5340-D341E9BBCB3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C67EA7-C94A-BC52-8C39-E6A29F2EB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6" y="1187250"/>
            <a:ext cx="10060390" cy="2468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90B6D1-DBB5-F9D3-876F-76E28025B7C2}"/>
              </a:ext>
            </a:extLst>
          </p:cNvPr>
          <p:cNvSpPr txBox="1"/>
          <p:nvPr/>
        </p:nvSpPr>
        <p:spPr>
          <a:xfrm>
            <a:off x="817581" y="785308"/>
            <a:ext cx="531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beam-based muon source and cooling chain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97E9D7-C19E-FA1A-11F9-0C5ABC5F2E47}"/>
                  </a:ext>
                </a:extLst>
              </p:cNvPr>
              <p:cNvSpPr txBox="1"/>
              <p:nvPr/>
            </p:nvSpPr>
            <p:spPr>
              <a:xfrm>
                <a:off x="571522" y="3743325"/>
                <a:ext cx="9918284" cy="2364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Required cooled muon beam for each sign: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12−13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~20</m:t>
                    </m:r>
                  </m:oMath>
                </a14:m>
                <a:r>
                  <a:rPr lang="en-US" sz="2400" dirty="0"/>
                  <a:t> mrad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Starting proton beam intensity: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2000" b="1" dirty="0"/>
                  <a:t> protons/spill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Required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𝑝𝑟𝑜𝑡𝑜𝑛</m:t>
                        </m:r>
                      </m:den>
                    </m:f>
                  </m:oMath>
                </a14:m>
                <a:r>
                  <a:rPr lang="en-US" sz="2000" dirty="0"/>
                  <a:t> yield: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sz="2000" b="1" dirty="0"/>
                  <a:t> 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US" sz="2000" i="1" dirty="0"/>
                  <a:t>&gt; 10 % capture and transmission efficiencies in the Front End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Acceptable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transmission efficiency in cooling: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</m:oMath>
                </a14:m>
                <a:r>
                  <a:rPr lang="en-US" sz="2000" b="1" dirty="0"/>
                  <a:t> muons/bunch</a:t>
                </a:r>
              </a:p>
              <a:p>
                <a:pPr marL="1257300" lvl="2" indent="-342900">
                  <a:buFont typeface="Courier New" panose="02070309020205020404" pitchFamily="49" charset="0"/>
                  <a:buChar char="o"/>
                </a:pPr>
                <a:r>
                  <a:rPr lang="en-US" sz="2000" i="1" dirty="0"/>
                  <a:t>Transmission efficiency through whole cooling channels &gt; 1 %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Beam spot size reduces from &gt; 100 mm at capture to &lt; </a:t>
                </a:r>
                <a:r>
                  <a:rPr lang="en-US" sz="2000" dirty="0">
                    <a:sym typeface="Wingdings" pitchFamily="2" charset="2"/>
                  </a:rPr>
                  <a:t>1 mm at the end of cooling</a:t>
                </a:r>
                <a:endParaRPr lang="en-US" sz="2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97E9D7-C19E-FA1A-11F9-0C5ABC5F2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22" y="3743325"/>
                <a:ext cx="9918284" cy="2364045"/>
              </a:xfrm>
              <a:prstGeom prst="rect">
                <a:avLst/>
              </a:prstGeom>
              <a:blipFill>
                <a:blip r:embed="rId4"/>
                <a:stretch>
                  <a:fillRect l="-895" t="-1604" b="-4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E6556B7B-106E-90B0-9A69-9D1FFE393BC3}"/>
              </a:ext>
            </a:extLst>
          </p:cNvPr>
          <p:cNvSpPr/>
          <p:nvPr/>
        </p:nvSpPr>
        <p:spPr>
          <a:xfrm>
            <a:off x="2886075" y="1154640"/>
            <a:ext cx="3686175" cy="25014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6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536162-8950-D5C1-A7B7-9549513F5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Cooling and Emittance Evolution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222FD-C59A-B421-9678-7A5983AF042F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490B5-EE9B-FB5F-D189-CE785CA9D62D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6AD19-F4CD-05D0-9676-6B681F8728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E06B20-EA8F-39C9-9F4E-C36D0456B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925" y="918683"/>
            <a:ext cx="2993956" cy="251031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2D9307B-F6FB-6313-6160-2EA624A8D7CF}"/>
              </a:ext>
            </a:extLst>
          </p:cNvPr>
          <p:cNvSpPr>
            <a:spLocks noChangeAspect="1"/>
          </p:cNvSpPr>
          <p:nvPr/>
        </p:nvSpPr>
        <p:spPr>
          <a:xfrm>
            <a:off x="485022" y="1359578"/>
            <a:ext cx="1371600" cy="137160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F492F1-8C0F-B8C5-A932-1BD33391FFB9}"/>
              </a:ext>
            </a:extLst>
          </p:cNvPr>
          <p:cNvSpPr>
            <a:spLocks noChangeAspect="1"/>
          </p:cNvSpPr>
          <p:nvPr/>
        </p:nvSpPr>
        <p:spPr>
          <a:xfrm>
            <a:off x="4334255" y="1404702"/>
            <a:ext cx="1371600" cy="13716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214A03-B1F9-A5D3-556B-A71DB6DF47CA}"/>
              </a:ext>
            </a:extLst>
          </p:cNvPr>
          <p:cNvSpPr txBox="1"/>
          <p:nvPr/>
        </p:nvSpPr>
        <p:spPr>
          <a:xfrm>
            <a:off x="784336" y="102495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Beam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141BA3-5866-44A4-A8BC-054AB45D0579}"/>
              </a:ext>
            </a:extLst>
          </p:cNvPr>
          <p:cNvSpPr txBox="1"/>
          <p:nvPr/>
        </p:nvSpPr>
        <p:spPr>
          <a:xfrm>
            <a:off x="4469840" y="1024953"/>
            <a:ext cx="11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Absorber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E638BC-A7D2-7D38-77C5-51870CFD4A40}"/>
                  </a:ext>
                </a:extLst>
              </p:cNvPr>
              <p:cNvSpPr txBox="1"/>
              <p:nvPr/>
            </p:nvSpPr>
            <p:spPr>
              <a:xfrm>
                <a:off x="4593351" y="1741079"/>
                <a:ext cx="969561" cy="6988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E638BC-A7D2-7D38-77C5-51870CFD4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351" y="1741079"/>
                <a:ext cx="969561" cy="698846"/>
              </a:xfrm>
              <a:prstGeom prst="rect">
                <a:avLst/>
              </a:prstGeom>
              <a:blipFill>
                <a:blip r:embed="rId3"/>
                <a:stretch>
                  <a:fillRect t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90DBF0-29A3-8616-82E9-4E6BBF8D73AF}"/>
                  </a:ext>
                </a:extLst>
              </p:cNvPr>
              <p:cNvSpPr txBox="1"/>
              <p:nvPr/>
            </p:nvSpPr>
            <p:spPr>
              <a:xfrm>
                <a:off x="2671478" y="2784368"/>
                <a:ext cx="9969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90DBF0-29A3-8616-82E9-4E6BBF8D7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1478" y="2784368"/>
                <a:ext cx="996940" cy="276999"/>
              </a:xfrm>
              <a:prstGeom prst="rect">
                <a:avLst/>
              </a:prstGeom>
              <a:blipFill>
                <a:blip r:embed="rId4"/>
                <a:stretch>
                  <a:fillRect l="-5063" r="-1266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A1040B7-F8E9-D632-6FC5-182C748CF5FA}"/>
              </a:ext>
            </a:extLst>
          </p:cNvPr>
          <p:cNvSpPr txBox="1"/>
          <p:nvPr/>
        </p:nvSpPr>
        <p:spPr>
          <a:xfrm>
            <a:off x="2211233" y="2377320"/>
            <a:ext cx="175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Heat flows when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A531F-AC92-5556-4393-BF55C2F588D5}"/>
              </a:ext>
            </a:extLst>
          </p:cNvPr>
          <p:cNvSpPr txBox="1"/>
          <p:nvPr/>
        </p:nvSpPr>
        <p:spPr>
          <a:xfrm>
            <a:off x="1894607" y="1385538"/>
            <a:ext cx="246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q (momentum)-transfer </a:t>
            </a:r>
          </a:p>
          <a:p>
            <a:r>
              <a:rPr lang="en-US" sz="1800" dirty="0"/>
              <a:t>via coulomb interaction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6C938F0-E729-1EA9-54FB-5070CABE98D5}"/>
              </a:ext>
            </a:extLst>
          </p:cNvPr>
          <p:cNvSpPr/>
          <p:nvPr/>
        </p:nvSpPr>
        <p:spPr>
          <a:xfrm>
            <a:off x="2055247" y="2069585"/>
            <a:ext cx="2080383" cy="366952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41E2E73-92F7-9A37-9170-EA3F5CE2DA2C}"/>
                  </a:ext>
                </a:extLst>
              </p:cNvPr>
              <p:cNvSpPr txBox="1"/>
              <p:nvPr/>
            </p:nvSpPr>
            <p:spPr>
              <a:xfrm>
                <a:off x="725956" y="1798323"/>
                <a:ext cx="979755" cy="4977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41E2E73-92F7-9A37-9170-EA3F5CE2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56" y="1798323"/>
                <a:ext cx="979755" cy="497700"/>
              </a:xfrm>
              <a:prstGeom prst="rect">
                <a:avLst/>
              </a:prstGeom>
              <a:blipFill>
                <a:blip r:embed="rId5"/>
                <a:stretch>
                  <a:fillRect l="-5128" r="-128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Arrow 21">
            <a:extLst>
              <a:ext uri="{FF2B5EF4-FFF2-40B4-BE49-F238E27FC236}">
                <a16:creationId xmlns:a16="http://schemas.microsoft.com/office/drawing/2014/main" id="{0BACE358-DD73-CA09-8D23-FD81AE6564AD}"/>
              </a:ext>
            </a:extLst>
          </p:cNvPr>
          <p:cNvSpPr/>
          <p:nvPr/>
        </p:nvSpPr>
        <p:spPr>
          <a:xfrm>
            <a:off x="6386959" y="1538464"/>
            <a:ext cx="1526711" cy="986810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ED70C4-D25B-BB63-D76A-6FAC9382741C}"/>
              </a:ext>
            </a:extLst>
          </p:cNvPr>
          <p:cNvSpPr txBox="1"/>
          <p:nvPr/>
        </p:nvSpPr>
        <p:spPr>
          <a:xfrm>
            <a:off x="7871984" y="3271783"/>
            <a:ext cx="4131837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D. </a:t>
            </a:r>
            <a:r>
              <a:rPr lang="en-US" sz="1600" b="1" dirty="0" err="1">
                <a:latin typeface="Helvetica" pitchFamily="2" charset="0"/>
              </a:rPr>
              <a:t>Stratakis</a:t>
            </a:r>
            <a:r>
              <a:rPr lang="en-US" sz="1600" b="1" dirty="0">
                <a:latin typeface="Helvetica" pitchFamily="2" charset="0"/>
              </a:rPr>
              <a:t>, CERN Workshop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70DA53-7F47-0528-0FFC-0D2C9D1E306E}"/>
              </a:ext>
            </a:extLst>
          </p:cNvPr>
          <p:cNvSpPr txBox="1"/>
          <p:nvPr/>
        </p:nvSpPr>
        <p:spPr>
          <a:xfrm>
            <a:off x="1368614" y="6258926"/>
            <a:ext cx="4131837" cy="800219"/>
          </a:xfrm>
          <a:prstGeom prst="rect">
            <a:avLst/>
          </a:prstGeom>
          <a:solidFill>
            <a:schemeClr val="bg1"/>
          </a:solidFill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D. </a:t>
            </a:r>
            <a:r>
              <a:rPr lang="en-US" sz="1600" b="1" dirty="0" err="1">
                <a:latin typeface="Helvetica" pitchFamily="2" charset="0"/>
              </a:rPr>
              <a:t>Stratakis</a:t>
            </a:r>
            <a:r>
              <a:rPr lang="en-US" sz="1600" b="1" dirty="0">
                <a:latin typeface="Helvetica" pitchFamily="2" charset="0"/>
              </a:rPr>
              <a:t>, CERN Workshop 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9ED8FC-E763-01F2-0F11-3B66A4357A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398" y="3182940"/>
            <a:ext cx="4974996" cy="329184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D36EE32-9B70-4C9A-6658-4EDFCBE940EE}"/>
              </a:ext>
            </a:extLst>
          </p:cNvPr>
          <p:cNvSpPr txBox="1"/>
          <p:nvPr/>
        </p:nvSpPr>
        <p:spPr>
          <a:xfrm>
            <a:off x="5973245" y="2309952"/>
            <a:ext cx="2467680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latin typeface="Helvetica" pitchFamily="2" charset="0"/>
              </a:rPr>
              <a:t>Ionization Cooling Channel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C7A6859-CCB8-700F-ABA9-3688EED5888D}"/>
                  </a:ext>
                </a:extLst>
              </p:cNvPr>
              <p:cNvSpPr txBox="1"/>
              <p:nvPr/>
            </p:nvSpPr>
            <p:spPr>
              <a:xfrm>
                <a:off x="6095999" y="3730280"/>
                <a:ext cx="5907821" cy="3200876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Maximum heat transfer occurs when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𝒂𝒃𝒔</m:t>
                        </m:r>
                      </m:sub>
                    </m:sSub>
                  </m:oMath>
                </a14:m>
                <a:r>
                  <a:rPr lang="en-US" sz="1900" b="1" dirty="0">
                    <a:latin typeface="Helvetica" pitchFamily="2" charset="0"/>
                  </a:rPr>
                  <a:t> is largest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Strongly focusing optics maximize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en-US" sz="1900" b="1" dirty="0">
                    <a:latin typeface="Helvetica" pitchFamily="2" charset="0"/>
                  </a:rPr>
                  <a:t> 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Helvetica" pitchFamily="2" charset="0"/>
                  </a:rPr>
                  <a:t>Cooling simulation demonstrates 6D phase space compression by 10</a:t>
                </a:r>
                <a:r>
                  <a:rPr lang="en-US" sz="1900" b="1" baseline="30000" dirty="0">
                    <a:latin typeface="Helvetica" pitchFamily="2" charset="0"/>
                  </a:rPr>
                  <a:t>6</a:t>
                </a:r>
                <a:r>
                  <a:rPr lang="en-US" sz="1900" b="1" dirty="0">
                    <a:latin typeface="Helvetica" pitchFamily="2" charset="0"/>
                  </a:rPr>
                  <a:t> 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u="sng" dirty="0">
                    <a:latin typeface="Helvetica" pitchFamily="2" charset="0"/>
                  </a:rPr>
                  <a:t>However, collective plasma effects in absorbers are not included in the past simulation study</a:t>
                </a:r>
                <a:r>
                  <a:rPr lang="en-US" sz="1900" b="1" u="sng" dirty="0">
                    <a:latin typeface="Helvetica" pitchFamily="2" charset="0"/>
                    <a:sym typeface="Wingdings" pitchFamily="2" charset="2"/>
                  </a:rPr>
                  <a:t> We will cover this</a:t>
                </a:r>
                <a:endParaRPr lang="en-US" sz="1900" b="1" u="sng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C7A6859-CCB8-700F-ABA9-3688EED588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3730280"/>
                <a:ext cx="5907821" cy="32008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349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C12D3-731F-244D-28DE-79D07A1CD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726641-6EA7-4981-FD7F-A5A1EF010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Compression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D8FA7-D88F-19F4-46CB-5135AAE93E9C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98CAF-8F1F-C348-68AA-F03CB774E061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Yonehara | Collective Effects in Ionization Cooling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13C54-E58D-0655-03D9-B56753491BA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E7B4D5-E55E-2ED7-946C-DB65AEBB16EA}"/>
                  </a:ext>
                </a:extLst>
              </p:cNvPr>
              <p:cNvSpPr txBox="1"/>
              <p:nvPr/>
            </p:nvSpPr>
            <p:spPr>
              <a:xfrm>
                <a:off x="2169914" y="1853445"/>
                <a:ext cx="5102423" cy="856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  <m:r>
                        <a:rPr lang="en-US" sz="2400" b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𝜷𝜸</m:t>
                          </m:r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400" b="1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4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</m:acc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Sup>
                        <m:sSubSup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𝜽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400" b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lang="en-US" sz="2400" b="1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𝒅𝒔</m:t>
                              </m:r>
                            </m:den>
                          </m:f>
                        </m:e>
                      </m:d>
                      <m:r>
                        <a:rPr lang="en-US" sz="2400" b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E7B4D5-E55E-2ED7-946C-DB65AEBB1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914" y="1853445"/>
                <a:ext cx="5102423" cy="856325"/>
              </a:xfrm>
              <a:prstGeom prst="rect">
                <a:avLst/>
              </a:prstGeom>
              <a:blipFill>
                <a:blip r:embed="rId3"/>
                <a:stretch>
                  <a:fillRect l="-248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9ED0E06-C4F2-64B4-166D-D083CB113E5B}"/>
              </a:ext>
            </a:extLst>
          </p:cNvPr>
          <p:cNvSpPr txBox="1"/>
          <p:nvPr/>
        </p:nvSpPr>
        <p:spPr>
          <a:xfrm>
            <a:off x="1478363" y="1028904"/>
            <a:ext cx="4164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Emittance evolution formula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3D23672B-34D3-B843-4333-00C7014EEC2D}"/>
              </a:ext>
            </a:extLst>
          </p:cNvPr>
          <p:cNvSpPr/>
          <p:nvPr/>
        </p:nvSpPr>
        <p:spPr>
          <a:xfrm rot="5400000">
            <a:off x="5294948" y="2274510"/>
            <a:ext cx="403986" cy="1309584"/>
          </a:xfrm>
          <a:prstGeom prst="rightBrace">
            <a:avLst/>
          </a:prstGeom>
          <a:ln>
            <a:solidFill>
              <a:srgbClr val="0432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432FF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D53B67C-B69A-47AE-1CC7-78B0C36FD969}"/>
              </a:ext>
            </a:extLst>
          </p:cNvPr>
          <p:cNvSpPr/>
          <p:nvPr/>
        </p:nvSpPr>
        <p:spPr>
          <a:xfrm rot="5400000">
            <a:off x="3560091" y="2317541"/>
            <a:ext cx="403986" cy="118051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B4779C-E7BF-7D5E-BF45-3CCE0B457543}"/>
              </a:ext>
            </a:extLst>
          </p:cNvPr>
          <p:cNvSpPr txBox="1"/>
          <p:nvPr/>
        </p:nvSpPr>
        <p:spPr>
          <a:xfrm>
            <a:off x="4490474" y="2998753"/>
            <a:ext cx="224228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432FF"/>
                </a:solidFill>
                <a:latin typeface="Helvetica" pitchFamily="2" charset="0"/>
              </a:rPr>
              <a:t>Cooling term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22C8A5-76B7-2F65-EE9A-DC1D0976647A}"/>
              </a:ext>
            </a:extLst>
          </p:cNvPr>
          <p:cNvSpPr txBox="1"/>
          <p:nvPr/>
        </p:nvSpPr>
        <p:spPr>
          <a:xfrm>
            <a:off x="2557864" y="2993834"/>
            <a:ext cx="223106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Heating term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3DAB61-042F-F5DD-D222-F60089765862}"/>
              </a:ext>
            </a:extLst>
          </p:cNvPr>
          <p:cNvSpPr txBox="1"/>
          <p:nvPr/>
        </p:nvSpPr>
        <p:spPr>
          <a:xfrm>
            <a:off x="1478363" y="4013144"/>
            <a:ext cx="91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 this presentation, we will discuss modulation of the </a:t>
            </a:r>
            <a:r>
              <a:rPr lang="en-US" sz="2400" b="1" u="sng" dirty="0"/>
              <a:t>stopping power and beam focusing mechanism</a:t>
            </a:r>
            <a:r>
              <a:rPr lang="en-US" sz="2400" b="1" dirty="0"/>
              <a:t> due to collective effects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DDF891-9018-870E-4050-51AD9A075E49}"/>
              </a:ext>
            </a:extLst>
          </p:cNvPr>
          <p:cNvSpPr/>
          <p:nvPr/>
        </p:nvSpPr>
        <p:spPr>
          <a:xfrm>
            <a:off x="5599909" y="1853445"/>
            <a:ext cx="758027" cy="852360"/>
          </a:xfrm>
          <a:prstGeom prst="rect">
            <a:avLst/>
          </a:prstGeom>
          <a:noFill/>
          <a:ln>
            <a:solidFill>
              <a:srgbClr val="FF4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1171F2-F902-EB18-6C78-09EAB6CC86D3}"/>
              </a:ext>
            </a:extLst>
          </p:cNvPr>
          <p:cNvSpPr txBox="1"/>
          <p:nvPr/>
        </p:nvSpPr>
        <p:spPr>
          <a:xfrm>
            <a:off x="5780253" y="1231148"/>
            <a:ext cx="259333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40FF"/>
                </a:solidFill>
                <a:latin typeface="Helvetica" pitchFamily="2" charset="0"/>
              </a:rPr>
              <a:t>Stopping Power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5A5EEDA-1673-B84B-3426-651A3AFC0169}"/>
              </a:ext>
            </a:extLst>
          </p:cNvPr>
          <p:cNvSpPr/>
          <p:nvPr/>
        </p:nvSpPr>
        <p:spPr>
          <a:xfrm>
            <a:off x="3675989" y="1861354"/>
            <a:ext cx="438811" cy="852360"/>
          </a:xfrm>
          <a:prstGeom prst="rect">
            <a:avLst/>
          </a:prstGeom>
          <a:noFill/>
          <a:ln>
            <a:solidFill>
              <a:srgbClr val="FF4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79145D-8A89-D7FC-CD23-C2CD005D3BDC}"/>
              </a:ext>
            </a:extLst>
          </p:cNvPr>
          <p:cNvSpPr txBox="1"/>
          <p:nvPr/>
        </p:nvSpPr>
        <p:spPr>
          <a:xfrm>
            <a:off x="3139208" y="1253048"/>
            <a:ext cx="2774478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 err="1">
                <a:solidFill>
                  <a:srgbClr val="FF40FF"/>
                </a:solidFill>
                <a:latin typeface="Helvetica" pitchFamily="2" charset="0"/>
              </a:rPr>
              <a:t>Betatron</a:t>
            </a:r>
            <a:r>
              <a:rPr lang="en-US" sz="1900" b="1" dirty="0">
                <a:solidFill>
                  <a:srgbClr val="FF40FF"/>
                </a:solidFill>
                <a:latin typeface="Helvetica" pitchFamily="2" charset="0"/>
              </a:rPr>
              <a:t> function</a:t>
            </a:r>
          </a:p>
        </p:txBody>
      </p:sp>
    </p:spTree>
    <p:extLst>
      <p:ext uri="{BB962C8B-B14F-4D97-AF65-F5344CB8AC3E}">
        <p14:creationId xmlns:p14="http://schemas.microsoft.com/office/powerpoint/2010/main" val="49466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6" grpId="0"/>
      <p:bldP spid="18" grpId="0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C8F580-023C-8BD6-9E50-50600835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Stopping Power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E74FC-E8A4-3522-E835-9C6AE0B0B19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C7E3A-1A35-8213-6BCF-EFB0993407E6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21F776-EBDE-010F-6069-4084797F9C1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13D29F-449C-F396-F967-270C837967AB}"/>
                  </a:ext>
                </a:extLst>
              </p:cNvPr>
              <p:cNvSpPr txBox="1"/>
              <p:nvPr/>
            </p:nvSpPr>
            <p:spPr>
              <a:xfrm>
                <a:off x="2646208" y="1586345"/>
                <a:ext cx="1576649" cy="8694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</m:d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</m:nary>
                    </m:oMath>
                  </m:oMathPara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13D29F-449C-F396-F967-270C83796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08" y="1586345"/>
                <a:ext cx="1576649" cy="869469"/>
              </a:xfrm>
              <a:prstGeom prst="rect">
                <a:avLst/>
              </a:prstGeom>
              <a:blipFill>
                <a:blip r:embed="rId3"/>
                <a:stretch>
                  <a:fillRect l="-36800" t="-135714" r="-800" b="-17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9883951-C642-19C1-D370-2AE39D0B284B}"/>
              </a:ext>
            </a:extLst>
          </p:cNvPr>
          <p:cNvSpPr txBox="1"/>
          <p:nvPr/>
        </p:nvSpPr>
        <p:spPr>
          <a:xfrm>
            <a:off x="962338" y="847321"/>
            <a:ext cx="4138633" cy="923330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Stopping 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8E3437-0BDA-473F-97DC-09BCBEEFD431}"/>
                  </a:ext>
                </a:extLst>
              </p:cNvPr>
              <p:cNvSpPr txBox="1"/>
              <p:nvPr/>
            </p:nvSpPr>
            <p:spPr>
              <a:xfrm>
                <a:off x="2559526" y="2356444"/>
                <a:ext cx="3118290" cy="7530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𝛑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𝒅𝒑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𝒅𝑻</m:t>
                          </m:r>
                        </m:num>
                        <m:den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8E3437-0BDA-473F-97DC-09BCBEEFD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526" y="2356444"/>
                <a:ext cx="3118290" cy="753027"/>
              </a:xfrm>
              <a:prstGeom prst="rect">
                <a:avLst/>
              </a:prstGeom>
              <a:blipFill>
                <a:blip r:embed="rId4"/>
                <a:stretch>
                  <a:fillRect l="-2439" r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9340AC-41AC-4361-354C-5382DCB19A11}"/>
                  </a:ext>
                </a:extLst>
              </p:cNvPr>
              <p:cNvSpPr txBox="1"/>
              <p:nvPr/>
            </p:nvSpPr>
            <p:spPr>
              <a:xfrm>
                <a:off x="2514474" y="3242872"/>
                <a:ext cx="5549853" cy="818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𝒎𝒊𝒏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sup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f>
                            <m:f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𝒅𝑻</m:t>
                              </m:r>
                            </m:num>
                            <m:den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9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f>
                            <m:f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p>
                                  <m:r>
                                    <a:rPr lang="en-US" sz="19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sSubSup>
                        <m:sSub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𝒍𝒏</m:t>
                              </m:r>
                              <m:d>
                                <m:d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p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𝒎𝒊𝒏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9340AC-41AC-4361-354C-5382DCB19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474" y="3242872"/>
                <a:ext cx="5549853" cy="818750"/>
              </a:xfrm>
              <a:prstGeom prst="rect">
                <a:avLst/>
              </a:prstGeom>
              <a:blipFill>
                <a:blip r:embed="rId5"/>
                <a:stretch>
                  <a:fillRect l="-10478" t="-143077" b="-20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5C38959-8E24-010F-CF10-3CF257531895}"/>
              </a:ext>
            </a:extLst>
          </p:cNvPr>
          <p:cNvSpPr txBox="1"/>
          <p:nvPr/>
        </p:nvSpPr>
        <p:spPr>
          <a:xfrm>
            <a:off x="5409037" y="2291126"/>
            <a:ext cx="6462988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:Differential cross section in Coulomb interaction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9DC9E64-D6C9-6431-39FF-82F7FD02B977}"/>
              </a:ext>
            </a:extLst>
          </p:cNvPr>
          <p:cNvSpPr/>
          <p:nvPr/>
        </p:nvSpPr>
        <p:spPr>
          <a:xfrm rot="5400000">
            <a:off x="6754689" y="3583479"/>
            <a:ext cx="214217" cy="117695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A233A05-BE95-8C0B-B831-4C103C8202BA}"/>
                  </a:ext>
                </a:extLst>
              </p:cNvPr>
              <p:cNvSpPr txBox="1"/>
              <p:nvPr/>
            </p:nvSpPr>
            <p:spPr>
              <a:xfrm>
                <a:off x="5014058" y="4207426"/>
                <a:ext cx="3924088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>
                    <a:latin typeface="Helvetica" pitchFamily="2" charset="0"/>
                  </a:rPr>
                  <a:t>Coulomb logarithm =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</a:rPr>
                      <m:t>𝒍𝒏</m:t>
                    </m:r>
                    <m:d>
                      <m:d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𝚲</m:t>
                        </m:r>
                      </m:e>
                    </m:d>
                  </m:oMath>
                </a14:m>
                <a:endParaRPr lang="en-US" sz="1900" b="1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A233A05-BE95-8C0B-B831-4C103C820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058" y="4207426"/>
                <a:ext cx="3924088" cy="8463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B71493D4-7C3E-D4D0-D00C-E526C8A33C1C}"/>
              </a:ext>
            </a:extLst>
          </p:cNvPr>
          <p:cNvSpPr txBox="1"/>
          <p:nvPr/>
        </p:nvSpPr>
        <p:spPr>
          <a:xfrm>
            <a:off x="3790253" y="5735803"/>
            <a:ext cx="725968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:The formula is valid for single particle collision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48160F-17AE-9A25-458A-B55722DC63C0}"/>
                  </a:ext>
                </a:extLst>
              </p:cNvPr>
              <p:cNvSpPr txBox="1"/>
              <p:nvPr/>
            </p:nvSpPr>
            <p:spPr>
              <a:xfrm>
                <a:off x="7992193" y="3239644"/>
                <a:ext cx="2354234" cy="871457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>
                    <a:solidFill>
                      <a:schemeClr val="tx1"/>
                    </a:solidFill>
                    <a:latin typeface="Helvetica" pitchFamily="2" charset="0"/>
                  </a:rPr>
                  <a:t>Unit: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𝒄𝒎</m:t>
                        </m:r>
                      </m:e>
                      <m:sup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1900" b="1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48160F-17AE-9A25-458A-B55722DC6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193" y="3239644"/>
                <a:ext cx="2354234" cy="8714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F90D45-0163-F941-4662-470CC7114196}"/>
                  </a:ext>
                </a:extLst>
              </p:cNvPr>
              <p:cNvSpPr txBox="1"/>
              <p:nvPr/>
            </p:nvSpPr>
            <p:spPr>
              <a:xfrm>
                <a:off x="2388748" y="5805396"/>
                <a:ext cx="1600759" cy="658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9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US" sz="1900" b="1" i="1">
                                  <a:latin typeface="Cambria Math" panose="02040503050406030204" pitchFamily="18" charset="0"/>
                                </a:rPr>
                                <m:t>𝒅𝒙</m:t>
                              </m:r>
                            </m:den>
                          </m:f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F90D45-0163-F941-4662-470CC71141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748" y="5805396"/>
                <a:ext cx="1600759" cy="658898"/>
              </a:xfrm>
              <a:prstGeom prst="rect">
                <a:avLst/>
              </a:prstGeom>
              <a:blipFill>
                <a:blip r:embed="rId8"/>
                <a:stretch>
                  <a:fillRect r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EF21240-9787-E6E3-5771-B8F3D04534F0}"/>
                  </a:ext>
                </a:extLst>
              </p:cNvPr>
              <p:cNvSpPr txBox="1"/>
              <p:nvPr/>
            </p:nvSpPr>
            <p:spPr>
              <a:xfrm>
                <a:off x="4623842" y="1442387"/>
                <a:ext cx="3056606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Impact parameter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EF21240-9787-E6E3-5771-B8F3D0453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842" y="1442387"/>
                <a:ext cx="3056606" cy="84638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8B7C4B4-C4A4-D6A4-2D08-0BF7B9ECA072}"/>
              </a:ext>
            </a:extLst>
          </p:cNvPr>
          <p:cNvSpPr txBox="1"/>
          <p:nvPr/>
        </p:nvSpPr>
        <p:spPr>
          <a:xfrm>
            <a:off x="962338" y="4672207"/>
            <a:ext cx="9805248" cy="1302921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Stopping power </a:t>
            </a:r>
          </a:p>
          <a:p>
            <a:pPr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Represents the mean energy loss due to Coulomb interaction with target electrons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D7BDA0-0CA3-5125-8A21-347AE5D20D38}"/>
              </a:ext>
            </a:extLst>
          </p:cNvPr>
          <p:cNvCxnSpPr/>
          <p:nvPr/>
        </p:nvCxnSpPr>
        <p:spPr>
          <a:xfrm>
            <a:off x="8064327" y="1586345"/>
            <a:ext cx="2985606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28A6AE7-7966-07F0-5758-82EC62FD5915}"/>
              </a:ext>
            </a:extLst>
          </p:cNvPr>
          <p:cNvCxnSpPr/>
          <p:nvPr/>
        </p:nvCxnSpPr>
        <p:spPr>
          <a:xfrm>
            <a:off x="8064327" y="1024370"/>
            <a:ext cx="29856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F6D1285-B42C-5DAC-EEC9-7C9AC5BCC59E}"/>
              </a:ext>
            </a:extLst>
          </p:cNvPr>
          <p:cNvSpPr/>
          <p:nvPr/>
        </p:nvSpPr>
        <p:spPr>
          <a:xfrm>
            <a:off x="9915528" y="1499185"/>
            <a:ext cx="185738" cy="1867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39B59D1-A825-0C3D-FB52-97D785EA6EEA}"/>
              </a:ext>
            </a:extLst>
          </p:cNvPr>
          <p:cNvSpPr/>
          <p:nvPr/>
        </p:nvSpPr>
        <p:spPr>
          <a:xfrm>
            <a:off x="8321780" y="931001"/>
            <a:ext cx="185738" cy="18673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6775604-30E5-1B70-6EDA-3039ABEA48B0}"/>
              </a:ext>
            </a:extLst>
          </p:cNvPr>
          <p:cNvCxnSpPr/>
          <p:nvPr/>
        </p:nvCxnSpPr>
        <p:spPr>
          <a:xfrm>
            <a:off x="8640531" y="1024369"/>
            <a:ext cx="29761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27CD224-16AF-1E6E-0D1D-6DF48829DD4B}"/>
                  </a:ext>
                </a:extLst>
              </p:cNvPr>
              <p:cNvSpPr txBox="1"/>
              <p:nvPr/>
            </p:nvSpPr>
            <p:spPr>
              <a:xfrm>
                <a:off x="8133250" y="641485"/>
                <a:ext cx="74853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27CD224-16AF-1E6E-0D1D-6DF48829D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250" y="641485"/>
                <a:ext cx="748538" cy="394980"/>
              </a:xfrm>
              <a:prstGeom prst="rect">
                <a:avLst/>
              </a:prstGeom>
              <a:blipFill>
                <a:blip r:embed="rId10"/>
                <a:stretch>
                  <a:fillRect l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C3DA1CA-BCBA-36B5-EDE7-0B742A38E4EB}"/>
                  </a:ext>
                </a:extLst>
              </p:cNvPr>
              <p:cNvSpPr txBox="1"/>
              <p:nvPr/>
            </p:nvSpPr>
            <p:spPr>
              <a:xfrm>
                <a:off x="9726998" y="1685922"/>
                <a:ext cx="74853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C3DA1CA-BCBA-36B5-EDE7-0B742A38E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6998" y="1685922"/>
                <a:ext cx="748538" cy="394980"/>
              </a:xfrm>
              <a:prstGeom prst="rect">
                <a:avLst/>
              </a:prstGeom>
              <a:blipFill>
                <a:blip r:embed="rId11"/>
                <a:stretch>
                  <a:fillRect l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09DF7B2-F1C2-BC60-D826-6CE026939AFA}"/>
              </a:ext>
            </a:extLst>
          </p:cNvPr>
          <p:cNvCxnSpPr/>
          <p:nvPr/>
        </p:nvCxnSpPr>
        <p:spPr>
          <a:xfrm flipV="1">
            <a:off x="10731795" y="1024369"/>
            <a:ext cx="0" cy="561976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5953C7E-180C-32F1-F1FD-E81C792ACBDF}"/>
                  </a:ext>
                </a:extLst>
              </p:cNvPr>
              <p:cNvSpPr txBox="1"/>
              <p:nvPr/>
            </p:nvSpPr>
            <p:spPr>
              <a:xfrm>
                <a:off x="8665026" y="981551"/>
                <a:ext cx="213200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𝒗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5953C7E-180C-32F1-F1FD-E81C792AC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5026" y="981551"/>
                <a:ext cx="213200" cy="394980"/>
              </a:xfrm>
              <a:prstGeom prst="rect">
                <a:avLst/>
              </a:prstGeom>
              <a:blipFill>
                <a:blip r:embed="rId12"/>
                <a:stretch>
                  <a:fillRect l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3A91F6B-C216-B2CE-47A6-BADC841D42FF}"/>
                  </a:ext>
                </a:extLst>
              </p:cNvPr>
              <p:cNvSpPr txBox="1"/>
              <p:nvPr/>
            </p:nvSpPr>
            <p:spPr>
              <a:xfrm>
                <a:off x="10831925" y="1147785"/>
                <a:ext cx="21800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3A91F6B-C216-B2CE-47A6-BADC841D4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1925" y="1147785"/>
                <a:ext cx="218008" cy="394980"/>
              </a:xfrm>
              <a:prstGeom prst="rect">
                <a:avLst/>
              </a:prstGeom>
              <a:blipFill>
                <a:blip r:embed="rId13"/>
                <a:stretch>
                  <a:fillRect l="-31579" r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4B2338-1FF2-4CBC-4068-F486F77CBB75}"/>
                  </a:ext>
                </a:extLst>
              </p:cNvPr>
              <p:cNvSpPr txBox="1"/>
              <p:nvPr/>
            </p:nvSpPr>
            <p:spPr>
              <a:xfrm>
                <a:off x="10671720" y="1639686"/>
                <a:ext cx="756425" cy="5755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4B2338-1FF2-4CBC-4068-F486F77CB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1720" y="1639686"/>
                <a:ext cx="756425" cy="575542"/>
              </a:xfrm>
              <a:prstGeom prst="rect">
                <a:avLst/>
              </a:prstGeom>
              <a:blipFill>
                <a:blip r:embed="rId14"/>
                <a:stretch>
                  <a:fillRect l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71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 animBg="1"/>
      <p:bldP spid="14" grpId="0"/>
      <p:bldP spid="15" grpId="0"/>
      <p:bldP spid="16" grpId="0"/>
      <p:bldP spid="17" grpId="0"/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0DA2E-F0BE-5EB4-6416-B2C83A4BF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54C560-B17E-CA35-131C-1ABB5826F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Bethe Equation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FB0DD0-80E9-A7A7-976D-6992DF6766D4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B4B8A-6E1D-A46C-C95F-A8E3FD05291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6E2F7D-5AF4-9E9B-52B0-11FC35DDF44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0C8433-A308-C75D-FBC5-24E5102CCCC7}"/>
                  </a:ext>
                </a:extLst>
              </p:cNvPr>
              <p:cNvSpPr txBox="1"/>
              <p:nvPr/>
            </p:nvSpPr>
            <p:spPr>
              <a:xfrm>
                <a:off x="1730037" y="2144557"/>
                <a:ext cx="7403245" cy="9493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𝒃𝒐𝒖𝒏𝒅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  <m:f>
                        <m:f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𝒍𝒏</m:t>
                          </m:r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b>
                                    <m:sSubPr>
                                      <m:ctrlP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𝜸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𝑰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𝑾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0C8433-A308-C75D-FBC5-24E5102CC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037" y="2144557"/>
                <a:ext cx="7403245" cy="9493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094162-6A21-0C7A-301A-D92C4AF2468A}"/>
                  </a:ext>
                </a:extLst>
              </p:cNvPr>
              <p:cNvSpPr txBox="1"/>
              <p:nvPr/>
            </p:nvSpPr>
            <p:spPr>
              <a:xfrm>
                <a:off x="1163212" y="3971999"/>
                <a:ext cx="10029605" cy="1395254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2400" b="1" dirty="0">
                    <a:latin typeface="Helvetica" pitchFamily="2" charset="0"/>
                  </a:rPr>
                  <a:t>Lowest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Helvetica" pitchFamily="2" charset="0"/>
                  </a:rPr>
                  <a:t> is determined from bound atomic electrons</a:t>
                </a: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Helvetica" pitchFamily="2" charset="0"/>
                  </a:rPr>
                  <a:t> is a mean excitation energy of bound atomic electrons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094162-6A21-0C7A-301A-D92C4AF24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212" y="3971999"/>
                <a:ext cx="10029605" cy="13952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7600227-BE17-EEB4-BDD3-1662D043EFF0}"/>
                  </a:ext>
                </a:extLst>
              </p:cNvPr>
              <p:cNvSpPr txBox="1"/>
              <p:nvPr/>
            </p:nvSpPr>
            <p:spPr>
              <a:xfrm>
                <a:off x="1041300" y="914400"/>
                <a:ext cx="10363300" cy="1292662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2400" b="1" dirty="0">
                    <a:latin typeface="Helvetica" pitchFamily="2" charset="0"/>
                  </a:rPr>
                  <a:t>Stopping power formula including relativistic effect for medium energy 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~</m:t>
                    </m:r>
                  </m:oMath>
                </a14:m>
                <a:r>
                  <a:rPr lang="en-US" sz="2400" b="1" dirty="0">
                    <a:latin typeface="Helvetica" pitchFamily="2" charset="0"/>
                  </a:rPr>
                  <a:t> 200 MeV/c)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7600227-BE17-EEB4-BDD3-1662D043E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300" y="914400"/>
                <a:ext cx="10363300" cy="12926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>
            <a:extLst>
              <a:ext uri="{FF2B5EF4-FFF2-40B4-BE49-F238E27FC236}">
                <a16:creationId xmlns:a16="http://schemas.microsoft.com/office/drawing/2014/main" id="{9869D7BB-7752-5396-549E-2F3E5D25A776}"/>
              </a:ext>
            </a:extLst>
          </p:cNvPr>
          <p:cNvSpPr/>
          <p:nvPr/>
        </p:nvSpPr>
        <p:spPr>
          <a:xfrm rot="5400000">
            <a:off x="6274707" y="1682074"/>
            <a:ext cx="423647" cy="331470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219CD0-AA37-C93A-9D27-86F4FC0AB06D}"/>
                  </a:ext>
                </a:extLst>
              </p:cNvPr>
              <p:cNvSpPr txBox="1"/>
              <p:nvPr/>
            </p:nvSpPr>
            <p:spPr>
              <a:xfrm>
                <a:off x="4851818" y="3477900"/>
                <a:ext cx="3859967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Coulomb logarithm =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</a:rPr>
                      <m:t>𝒍𝒏</m:t>
                    </m:r>
                    <m:d>
                      <m:d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𝚲</m:t>
                        </m:r>
                      </m:e>
                    </m:d>
                  </m:oMath>
                </a14:m>
                <a:endParaRPr lang="en-US" sz="1900" b="1" dirty="0"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219CD0-AA37-C93A-9D27-86F4FC0AB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818" y="3477900"/>
                <a:ext cx="3859967" cy="8463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FA57F86-3CD3-489B-AA1C-2047CEAD2BA5}"/>
                  </a:ext>
                </a:extLst>
              </p:cNvPr>
              <p:cNvSpPr txBox="1"/>
              <p:nvPr/>
            </p:nvSpPr>
            <p:spPr>
              <a:xfrm>
                <a:off x="2999758" y="5307837"/>
                <a:ext cx="2273635" cy="7595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𝒆𝒙𝒑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9"/>
                                    </m:r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sSub>
                                <m:sSub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num>
                            <m:den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9"/>
                                    </m:r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FA57F86-3CD3-489B-AA1C-2047CEAD2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758" y="5307837"/>
                <a:ext cx="2273635" cy="759567"/>
              </a:xfrm>
              <a:prstGeom prst="rect">
                <a:avLst/>
              </a:prstGeom>
              <a:blipFill>
                <a:blip r:embed="rId6"/>
                <a:stretch>
                  <a:fillRect l="-3333" t="-65000" b="-8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1F221-EA64-F3F1-C3DF-EED62A0D2170}"/>
                  </a:ext>
                </a:extLst>
              </p:cNvPr>
              <p:cNvSpPr txBox="1"/>
              <p:nvPr/>
            </p:nvSpPr>
            <p:spPr>
              <a:xfrm>
                <a:off x="5611360" y="5510005"/>
                <a:ext cx="2893421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Transition probability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1F221-EA64-F3F1-C3DF-EED62A0D2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360" y="5510005"/>
                <a:ext cx="2893421" cy="292388"/>
              </a:xfrm>
              <a:prstGeom prst="rect">
                <a:avLst/>
              </a:prstGeom>
              <a:blipFill>
                <a:blip r:embed="rId7"/>
                <a:stretch>
                  <a:fillRect l="-3057" t="-25000" r="-480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4183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E15C76-010D-F13A-F4F8-F39869C1EC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/>
              <a:t>Plasma in Ionization Cooling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45509-0132-22B7-E9C2-96753BE232A9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10/27/25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14CA3-6917-4483-0011-CEFF07C4FFEE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Yonehara | Collective Effects in Ionization Cooling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0C801-DBB8-EDC6-4C18-7C6BEC4E5D0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7577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56042</TotalTime>
  <Words>1757</Words>
  <Application>Microsoft Macintosh PowerPoint</Application>
  <PresentationFormat>Widescreen</PresentationFormat>
  <Paragraphs>326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Arial</vt:lpstr>
      <vt:lpstr>Cambria Math</vt:lpstr>
      <vt:lpstr>Courier New</vt:lpstr>
      <vt:lpstr>Helvetica</vt:lpstr>
      <vt:lpstr>Wingdings</vt:lpstr>
      <vt:lpstr>Content Slides</vt:lpstr>
      <vt:lpstr>Section Title and Agenda Slides</vt:lpstr>
      <vt:lpstr>Collective Effects in Muon Ionization Cooling  </vt:lpstr>
      <vt:lpstr>Contents</vt:lpstr>
      <vt:lpstr>Overview of the Muon Collider Concept</vt:lpstr>
      <vt:lpstr>Muon Beam Cooling Requirements</vt:lpstr>
      <vt:lpstr>Ionization Cooling and Emittance Evolution</vt:lpstr>
      <vt:lpstr>Phase Space Compression</vt:lpstr>
      <vt:lpstr>Review of Stopping Power</vt:lpstr>
      <vt:lpstr>Bethe Equation</vt:lpstr>
      <vt:lpstr>PowerPoint Presentation</vt:lpstr>
      <vt:lpstr>Plasma Parameter of Ionized Electrons in Muon Collider System</vt:lpstr>
      <vt:lpstr>Plasma Sheath Formation</vt:lpstr>
      <vt:lpstr>Formulate Azimuthal Magnetic Field from Collective effect </vt:lpstr>
      <vt:lpstr>Additional Focusing Strength </vt:lpstr>
      <vt:lpstr>Numbers evaluation (I)</vt:lpstr>
      <vt:lpstr>PowerPoint Presentation</vt:lpstr>
      <vt:lpstr>Dielectric term (Free/Collective electrons)</vt:lpstr>
      <vt:lpstr>Modified Stopping Formula</vt:lpstr>
      <vt:lpstr>Summary</vt:lpstr>
      <vt:lpstr>PowerPoint Presentation</vt:lpstr>
      <vt:lpstr>Beam-Plasma-Neutral Atom Interaction</vt:lpstr>
      <vt:lpstr>Electric force in muon beam in final 6D cooling channel section</vt:lpstr>
      <vt:lpstr>Additional Considerations and Future Directions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Katsuya Yonehara</dc:creator>
  <cp:lastModifiedBy>Katsuya Yonehara</cp:lastModifiedBy>
  <cp:revision>478</cp:revision>
  <dcterms:created xsi:type="dcterms:W3CDTF">2025-05-25T15:25:57Z</dcterms:created>
  <dcterms:modified xsi:type="dcterms:W3CDTF">2025-10-24T15:25:07Z</dcterms:modified>
</cp:coreProperties>
</file>