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58" r:id="rId4"/>
    <p:sldId id="260" r:id="rId5"/>
    <p:sldId id="261" r:id="rId6"/>
    <p:sldId id="280" r:id="rId7"/>
    <p:sldId id="276" r:id="rId8"/>
    <p:sldId id="262" r:id="rId9"/>
    <p:sldId id="263" r:id="rId10"/>
    <p:sldId id="264" r:id="rId11"/>
    <p:sldId id="265" r:id="rId12"/>
    <p:sldId id="266" r:id="rId13"/>
    <p:sldId id="267" r:id="rId14"/>
    <p:sldId id="268" r:id="rId15"/>
    <p:sldId id="278" r:id="rId16"/>
    <p:sldId id="279" r:id="rId17"/>
    <p:sldId id="277" r:id="rId18"/>
    <p:sldId id="271" r:id="rId19"/>
    <p:sldId id="269" r:id="rId20"/>
    <p:sldId id="272" r:id="rId21"/>
    <p:sldId id="270" r:id="rId22"/>
    <p:sldId id="259" r:id="rId23"/>
    <p:sldId id="273" r:id="rId24"/>
    <p:sldId id="274" r:id="rId25"/>
    <p:sldId id="275"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391" autoAdjust="0"/>
  </p:normalViewPr>
  <p:slideViewPr>
    <p:cSldViewPr snapToGrid="0">
      <p:cViewPr varScale="1">
        <p:scale>
          <a:sx n="141" d="100"/>
          <a:sy n="141" d="100"/>
        </p:scale>
        <p:origin x="864" y="1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E675DD-FED1-4B99-BB3E-8FD39849CD6A}" type="datetimeFigureOut">
              <a:rPr lang="zh-CN" altLang="en-US" smtClean="0"/>
              <a:t>2025/10/11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36A94A-CD77-4FE6-B356-F0FB2D85AFCE}"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C36A94A-CD77-4FE6-B356-F0FB2D85AFCE}" type="slidenum">
              <a:rPr lang="zh-CN" altLang="en-US" smtClean="0"/>
              <a:t>14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C36A94A-CD77-4FE6-B356-F0FB2D85AFCE}" type="slidenum">
              <a:rPr lang="zh-CN" altLang="en-US" smtClean="0"/>
              <a:t>20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C36A94A-CD77-4FE6-B356-F0FB2D85AFCE}" type="slidenum">
              <a:rPr lang="zh-CN" altLang="en-US" smtClean="0"/>
              <a:t>21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007FE91-F154-460A-8427-5AF9CB345C3D}" type="datetimeFigureOut">
              <a:rPr lang="zh-CN" altLang="en-US" smtClean="0"/>
              <a:t>2025/10/11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676032-1B7B-4788-A701-A6AC20D46CF5}"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007FE91-F154-460A-8427-5AF9CB345C3D}" type="datetimeFigureOut">
              <a:rPr lang="zh-CN" altLang="en-US" smtClean="0"/>
              <a:t>2025/10/11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9676032-1B7B-4788-A701-A6AC20D46CF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017493"/>
            <a:ext cx="11031071" cy="1690127"/>
          </a:xfrm>
        </p:spPr>
        <p:txBody>
          <a:bodyPr>
            <a:normAutofit/>
          </a:bodyPr>
          <a:lstStyle/>
          <a:p>
            <a:r>
              <a:rPr lang="en-GB" altLang="zh-CN" sz="4800" b="1" dirty="0">
                <a:latin typeface="Times New Roman" panose="02020603050405020304" pitchFamily="18" charset="0"/>
                <a:cs typeface="Times New Roman" panose="02020603050405020304" pitchFamily="18" charset="0"/>
              </a:rPr>
              <a:t>Simulation of </a:t>
            </a:r>
            <a:r>
              <a:rPr lang="en-US" altLang="zh-CN" sz="4800" b="1" dirty="0">
                <a:latin typeface="Times New Roman" panose="02020603050405020304" pitchFamily="18" charset="0"/>
                <a:cs typeface="Times New Roman" panose="02020603050405020304" pitchFamily="18" charset="0"/>
              </a:rPr>
              <a:t>Longitudinal </a:t>
            </a:r>
            <a:r>
              <a:rPr lang="en-GB" altLang="zh-CN" sz="4800" b="1" dirty="0">
                <a:latin typeface="Times New Roman" panose="02020603050405020304" pitchFamily="18" charset="0"/>
                <a:cs typeface="Times New Roman" panose="02020603050405020304" pitchFamily="18" charset="0"/>
              </a:rPr>
              <a:t>Electron Cooling of 20</a:t>
            </a:r>
            <a:r>
              <a:rPr lang="en-US" altLang="en-GB" sz="4800" b="1" dirty="0">
                <a:latin typeface="Times New Roman" panose="02020603050405020304" pitchFamily="18" charset="0"/>
                <a:cs typeface="Times New Roman" panose="02020603050405020304" pitchFamily="18" charset="0"/>
              </a:rPr>
              <a:t> </a:t>
            </a:r>
            <a:r>
              <a:rPr lang="en-GB" altLang="zh-CN" sz="4800" b="1" dirty="0">
                <a:latin typeface="Times New Roman" panose="02020603050405020304" pitchFamily="18" charset="0"/>
                <a:cs typeface="Times New Roman" panose="02020603050405020304" pitchFamily="18" charset="0"/>
              </a:rPr>
              <a:t>GeV Proton Beam at E</a:t>
            </a:r>
            <a:r>
              <a:rPr lang="en-US" altLang="zh-CN" sz="4800" b="1" dirty="0" err="1">
                <a:latin typeface="Times New Roman" panose="02020603050405020304" pitchFamily="18" charset="0"/>
                <a:cs typeface="Times New Roman" panose="02020603050405020304" pitchFamily="18" charset="0"/>
              </a:rPr>
              <a:t>ic</a:t>
            </a:r>
            <a:r>
              <a:rPr lang="en-GB" altLang="zh-CN" sz="4800" b="1" dirty="0">
                <a:latin typeface="Times New Roman" panose="02020603050405020304" pitchFamily="18" charset="0"/>
                <a:cs typeface="Times New Roman" panose="02020603050405020304" pitchFamily="18" charset="0"/>
              </a:rPr>
              <a:t>C</a:t>
            </a:r>
            <a:endParaRPr lang="zh-CN" altLang="en-US" sz="4800" dirty="0"/>
          </a:p>
        </p:txBody>
      </p:sp>
      <p:sp>
        <p:nvSpPr>
          <p:cNvPr id="3" name="副标题 2"/>
          <p:cNvSpPr>
            <a:spLocks noGrp="1"/>
          </p:cNvSpPr>
          <p:nvPr>
            <p:ph type="subTitle" idx="1"/>
          </p:nvPr>
        </p:nvSpPr>
        <p:spPr>
          <a:xfrm>
            <a:off x="1524000" y="3602038"/>
            <a:ext cx="9144000" cy="2063656"/>
          </a:xfrm>
        </p:spPr>
        <p:txBody>
          <a:bodyPr>
            <a:normAutofit/>
          </a:bodyPr>
          <a:lstStyle/>
          <a:p>
            <a:r>
              <a:rPr lang="en-GB" altLang="zh-CN" sz="3200" b="1" dirty="0">
                <a:latin typeface="Times New Roman" panose="02020603050405020304" pitchFamily="18" charset="0"/>
                <a:cs typeface="Times New Roman" panose="02020603050405020304" pitchFamily="18" charset="0"/>
              </a:rPr>
              <a:t>X. D. Yang</a:t>
            </a:r>
          </a:p>
          <a:p>
            <a:endParaRPr lang="en-GB" altLang="zh-CN" b="1" baseline="30000" dirty="0">
              <a:latin typeface="Times New Roman" panose="02020603050405020304" pitchFamily="18" charset="0"/>
              <a:cs typeface="Times New Roman" panose="02020603050405020304" pitchFamily="18" charset="0"/>
            </a:endParaRPr>
          </a:p>
          <a:p>
            <a:r>
              <a:rPr lang="en-GB" altLang="zh-CN" b="1" dirty="0">
                <a:latin typeface="Times New Roman" panose="02020603050405020304" pitchFamily="18" charset="0"/>
                <a:cs typeface="Times New Roman" panose="02020603050405020304" pitchFamily="18" charset="0"/>
              </a:rPr>
              <a:t> Institute of Modern Physics, CAS</a:t>
            </a:r>
          </a:p>
          <a:p>
            <a:r>
              <a:rPr lang="en-GB" altLang="zh-CN" b="1" dirty="0">
                <a:latin typeface="Times New Roman" panose="02020603050405020304" pitchFamily="18" charset="0"/>
                <a:cs typeface="Times New Roman" panose="02020603050405020304" pitchFamily="18" charset="0"/>
              </a:rPr>
              <a:t>Lanzhou, China</a:t>
            </a:r>
            <a:endParaRPr lang="zh-CN" altLang="en-US" b="1" dirty="0">
              <a:latin typeface="Times New Roman" panose="02020603050405020304" pitchFamily="18" charset="0"/>
              <a:cs typeface="Times New Roman" panose="02020603050405020304" pitchFamily="18" charset="0"/>
            </a:endParaRPr>
          </a:p>
          <a:p>
            <a:endParaRPr lang="zh-CN" altLang="en-US" dirty="0"/>
          </a:p>
        </p:txBody>
      </p:sp>
      <p:sp>
        <p:nvSpPr>
          <p:cNvPr id="4" name="文本框 3"/>
          <p:cNvSpPr txBox="1"/>
          <p:nvPr/>
        </p:nvSpPr>
        <p:spPr>
          <a:xfrm>
            <a:off x="3688050" y="-6236"/>
            <a:ext cx="8388258" cy="369332"/>
          </a:xfrm>
          <a:prstGeom prst="rect">
            <a:avLst/>
          </a:prstGeom>
          <a:noFill/>
        </p:spPr>
        <p:txBody>
          <a:bodyPr wrap="none" rtlCol="0">
            <a:spAutoFit/>
          </a:bodyPr>
          <a:lstStyle/>
          <a:p>
            <a:r>
              <a:rPr lang="en-US" altLang="zh-CN" b="1" dirty="0">
                <a:latin typeface="Times New Roman" panose="02020603050405020304" pitchFamily="18" charset="0"/>
                <a:cs typeface="Times New Roman" panose="02020603050405020304" pitchFamily="18" charset="0"/>
              </a:rPr>
              <a:t>COOL2025</a:t>
            </a:r>
            <a:r>
              <a:rPr lang="zh-CN" altLang="en-US" b="1" dirty="0">
                <a:latin typeface="Times New Roman" panose="02020603050405020304" pitchFamily="18" charset="0"/>
                <a:cs typeface="Times New Roman" panose="02020603050405020304" pitchFamily="18" charset="0"/>
              </a:rPr>
              <a:t>， </a:t>
            </a:r>
            <a:r>
              <a:rPr lang="en-US" altLang="zh-CN" b="1" dirty="0">
                <a:latin typeface="Times New Roman" panose="02020603050405020304" pitchFamily="18" charset="0"/>
                <a:cs typeface="Times New Roman" panose="02020603050405020304" pitchFamily="18" charset="0"/>
              </a:rPr>
              <a:t>Charles B. Wang Center, </a:t>
            </a:r>
            <a:r>
              <a:rPr lang="zh-CN" altLang="en-US" b="1" dirty="0">
                <a:latin typeface="Times New Roman" panose="02020603050405020304" pitchFamily="18" charset="0"/>
                <a:cs typeface="Times New Roman" panose="02020603050405020304" pitchFamily="18" charset="0"/>
              </a:rPr>
              <a:t>  </a:t>
            </a:r>
            <a:r>
              <a:rPr lang="en-US" altLang="zh-CN" b="1" dirty="0">
                <a:latin typeface="Times New Roman" panose="02020603050405020304" pitchFamily="18" charset="0"/>
                <a:cs typeface="Times New Roman" panose="02020603050405020304" pitchFamily="18" charset="0"/>
              </a:rPr>
              <a:t>Stony Brook University</a:t>
            </a:r>
            <a:r>
              <a:rPr lang="zh-CN" altLang="en-US" b="1" dirty="0">
                <a:latin typeface="Times New Roman" panose="02020603050405020304" pitchFamily="18" charset="0"/>
                <a:cs typeface="Times New Roman" panose="02020603050405020304" pitchFamily="18" charset="0"/>
              </a:rPr>
              <a:t>， </a:t>
            </a:r>
            <a:r>
              <a:rPr lang="en-US" altLang="zh-CN" b="1" dirty="0">
                <a:latin typeface="Times New Roman" panose="02020603050405020304" pitchFamily="18" charset="0"/>
                <a:cs typeface="Times New Roman" panose="02020603050405020304" pitchFamily="18" charset="0"/>
              </a:rPr>
              <a:t>Oct</a:t>
            </a:r>
            <a:r>
              <a:rPr lang="zh-CN" altLang="en-US" b="1" dirty="0">
                <a:latin typeface="Times New Roman" panose="02020603050405020304" pitchFamily="18" charset="0"/>
                <a:cs typeface="Times New Roman" panose="02020603050405020304" pitchFamily="18" charset="0"/>
              </a:rPr>
              <a:t>. </a:t>
            </a:r>
            <a:r>
              <a:rPr lang="en-US" altLang="zh-CN" b="1" dirty="0">
                <a:latin typeface="Times New Roman" panose="02020603050405020304" pitchFamily="18" charset="0"/>
                <a:cs typeface="Times New Roman" panose="02020603050405020304" pitchFamily="18" charset="0"/>
              </a:rPr>
              <a:t>27</a:t>
            </a:r>
            <a:r>
              <a:rPr lang="zh-CN" altLang="en-US" b="1" dirty="0">
                <a:latin typeface="Times New Roman" panose="02020603050405020304" pitchFamily="18" charset="0"/>
                <a:cs typeface="Times New Roman" panose="02020603050405020304" pitchFamily="18" charset="0"/>
              </a:rPr>
              <a:t>-</a:t>
            </a:r>
            <a:r>
              <a:rPr lang="en-US" altLang="zh-CN" b="1" dirty="0">
                <a:latin typeface="Times New Roman" panose="02020603050405020304" pitchFamily="18" charset="0"/>
                <a:cs typeface="Times New Roman" panose="02020603050405020304" pitchFamily="18" charset="0"/>
              </a:rPr>
              <a:t>31  2025</a:t>
            </a:r>
            <a:endParaRPr lang="zh-CN" altLang="en-US"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l="6" r="6"/>
          <a:stretch>
            <a:fillRect/>
          </a:stretch>
        </p:blipFill>
        <p:spPr>
          <a:xfrm>
            <a:off x="2028770" y="177239"/>
            <a:ext cx="8197215" cy="5759450"/>
          </a:xfrm>
          <a:prstGeom prst="rect">
            <a:avLst/>
          </a:prstGeom>
        </p:spPr>
      </p:pic>
      <p:sp>
        <p:nvSpPr>
          <p:cNvPr id="3" name="文本框 2"/>
          <p:cNvSpPr txBox="1"/>
          <p:nvPr/>
        </p:nvSpPr>
        <p:spPr>
          <a:xfrm>
            <a:off x="0" y="6002426"/>
            <a:ext cx="12192000" cy="369332"/>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a:t>
            </a:r>
            <a:r>
              <a:rPr lang="en-US" altLang="zh-CN" b="1" dirty="0">
                <a:latin typeface="Times New Roman" panose="02020603050405020304" pitchFamily="18" charset="0"/>
                <a:cs typeface="Times New Roman" panose="02020603050405020304" pitchFamily="18" charset="0"/>
              </a:rPr>
              <a:t>4</a:t>
            </a:r>
            <a:r>
              <a:rPr lang="en-GB" altLang="zh-CN" b="1" dirty="0">
                <a:latin typeface="Times New Roman" panose="02020603050405020304" pitchFamily="18" charset="0"/>
                <a:cs typeface="Times New Roman" panose="02020603050405020304" pitchFamily="18" charset="0"/>
              </a:rPr>
              <a:t>: The </a:t>
            </a:r>
            <a:r>
              <a:rPr lang="en-US" altLang="zh-CN" b="1" dirty="0">
                <a:latin typeface="Times New Roman" panose="02020603050405020304" pitchFamily="18" charset="0"/>
                <a:cs typeface="Times New Roman" panose="02020603050405020304" pitchFamily="18" charset="0"/>
              </a:rPr>
              <a:t>longitudinal cooling time as a function of the </a:t>
            </a:r>
            <a:r>
              <a:rPr lang="en-US" altLang="zh-CN" b="1" dirty="0">
                <a:solidFill>
                  <a:srgbClr val="FF0000"/>
                </a:solidFill>
                <a:latin typeface="Times New Roman" panose="02020603050405020304" pitchFamily="18" charset="0"/>
                <a:cs typeface="Times New Roman" panose="02020603050405020304" pitchFamily="18" charset="0"/>
              </a:rPr>
              <a:t>electron beam current</a:t>
            </a:r>
            <a:r>
              <a:rPr lang="en-GB" altLang="zh-CN" b="1" dirty="0">
                <a:latin typeface="Times New Roman" panose="02020603050405020304" pitchFamily="18" charset="0"/>
                <a:cs typeface="Times New Roman" panose="02020603050405020304" pitchFamily="18" charset="0"/>
              </a:rPr>
              <a:t>.</a:t>
            </a:r>
            <a:endParaRPr lang="zh-CN" altLang="en-US"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l="5" r="5"/>
          <a:stretch>
            <a:fillRect/>
          </a:stretch>
        </p:blipFill>
        <p:spPr>
          <a:xfrm>
            <a:off x="1997075" y="188646"/>
            <a:ext cx="8197850" cy="5760000"/>
          </a:xfrm>
          <a:prstGeom prst="rect">
            <a:avLst/>
          </a:prstGeom>
        </p:spPr>
      </p:pic>
      <p:sp>
        <p:nvSpPr>
          <p:cNvPr id="3" name="文本框 2"/>
          <p:cNvSpPr txBox="1"/>
          <p:nvPr/>
        </p:nvSpPr>
        <p:spPr>
          <a:xfrm>
            <a:off x="1" y="6193596"/>
            <a:ext cx="12191999" cy="369332"/>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a:t>
            </a:r>
            <a:r>
              <a:rPr lang="en-US" altLang="zh-CN" b="1" dirty="0">
                <a:latin typeface="Times New Roman" panose="02020603050405020304" pitchFamily="18" charset="0"/>
                <a:cs typeface="Times New Roman" panose="02020603050405020304" pitchFamily="18" charset="0"/>
              </a:rPr>
              <a:t>5</a:t>
            </a:r>
            <a:r>
              <a:rPr lang="en-GB" altLang="zh-CN" b="1" dirty="0">
                <a:latin typeface="Times New Roman" panose="02020603050405020304" pitchFamily="18" charset="0"/>
                <a:cs typeface="Times New Roman" panose="02020603050405020304" pitchFamily="18" charset="0"/>
              </a:rPr>
              <a:t>: The </a:t>
            </a:r>
            <a:r>
              <a:rPr lang="en-US" altLang="zh-CN" b="1" dirty="0">
                <a:latin typeface="Times New Roman" panose="02020603050405020304" pitchFamily="18" charset="0"/>
                <a:cs typeface="Times New Roman" panose="02020603050405020304" pitchFamily="18" charset="0"/>
              </a:rPr>
              <a:t>longitudinal cooling time depends on the </a:t>
            </a:r>
            <a:r>
              <a:rPr lang="en-US" altLang="zh-CN" b="1" dirty="0">
                <a:solidFill>
                  <a:srgbClr val="FF0000"/>
                </a:solidFill>
                <a:latin typeface="Times New Roman" panose="02020603050405020304" pitchFamily="18" charset="0"/>
                <a:cs typeface="Times New Roman" panose="02020603050405020304" pitchFamily="18" charset="0"/>
              </a:rPr>
              <a:t>transverse temperature </a:t>
            </a:r>
            <a:r>
              <a:rPr lang="en-US" altLang="zh-CN" b="1" dirty="0">
                <a:latin typeface="Times New Roman" panose="02020603050405020304" pitchFamily="18" charset="0"/>
                <a:cs typeface="Times New Roman" panose="02020603050405020304" pitchFamily="18" charset="0"/>
              </a:rPr>
              <a:t>of the electron beam</a:t>
            </a:r>
            <a:r>
              <a:rPr lang="en-GB" altLang="zh-CN" b="1" dirty="0">
                <a:latin typeface="Times New Roman" panose="02020603050405020304" pitchFamily="18" charset="0"/>
                <a:cs typeface="Times New Roman" panose="02020603050405020304" pitchFamily="18" charset="0"/>
              </a:rPr>
              <a:t>.</a:t>
            </a:r>
            <a:endParaRPr lang="zh-CN" altLang="zh-CN"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l="5" r="5"/>
          <a:stretch>
            <a:fillRect/>
          </a:stretch>
        </p:blipFill>
        <p:spPr>
          <a:xfrm>
            <a:off x="2096173" y="58017"/>
            <a:ext cx="8197850" cy="5760000"/>
          </a:xfrm>
          <a:prstGeom prst="rect">
            <a:avLst/>
          </a:prstGeom>
        </p:spPr>
      </p:pic>
      <p:sp>
        <p:nvSpPr>
          <p:cNvPr id="3" name="文本框 2"/>
          <p:cNvSpPr txBox="1"/>
          <p:nvPr/>
        </p:nvSpPr>
        <p:spPr>
          <a:xfrm>
            <a:off x="36035" y="5986392"/>
            <a:ext cx="12192000" cy="369332"/>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a:t>
            </a:r>
            <a:r>
              <a:rPr lang="en-US" altLang="zh-CN" b="1" dirty="0">
                <a:latin typeface="Times New Roman" panose="02020603050405020304" pitchFamily="18" charset="0"/>
                <a:cs typeface="Times New Roman" panose="02020603050405020304" pitchFamily="18" charset="0"/>
              </a:rPr>
              <a:t>6</a:t>
            </a:r>
            <a:r>
              <a:rPr lang="en-GB" altLang="zh-CN" b="1" dirty="0">
                <a:latin typeface="Times New Roman" panose="02020603050405020304" pitchFamily="18" charset="0"/>
                <a:cs typeface="Times New Roman" panose="02020603050405020304" pitchFamily="18" charset="0"/>
              </a:rPr>
              <a:t>: The </a:t>
            </a:r>
            <a:r>
              <a:rPr lang="en-US" altLang="zh-CN" b="1" dirty="0">
                <a:latin typeface="Times New Roman" panose="02020603050405020304" pitchFamily="18" charset="0"/>
                <a:cs typeface="Times New Roman" panose="02020603050405020304" pitchFamily="18" charset="0"/>
              </a:rPr>
              <a:t>longitudinal cooling time varies as a function of the </a:t>
            </a:r>
            <a:r>
              <a:rPr lang="en-US" altLang="zh-CN" b="1" dirty="0">
                <a:solidFill>
                  <a:srgbClr val="FF0000"/>
                </a:solidFill>
                <a:latin typeface="Times New Roman" panose="02020603050405020304" pitchFamily="18" charset="0"/>
                <a:cs typeface="Times New Roman" panose="02020603050405020304" pitchFamily="18" charset="0"/>
              </a:rPr>
              <a:t>length of the cooling section</a:t>
            </a:r>
            <a:endParaRPr lang="zh-CN" altLang="en-US"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t="4" b="4"/>
          <a:stretch>
            <a:fillRect/>
          </a:stretch>
        </p:blipFill>
        <p:spPr>
          <a:xfrm>
            <a:off x="1997075" y="170902"/>
            <a:ext cx="8197850" cy="5759450"/>
          </a:xfrm>
          <a:prstGeom prst="rect">
            <a:avLst/>
          </a:prstGeom>
        </p:spPr>
      </p:pic>
      <p:sp>
        <p:nvSpPr>
          <p:cNvPr id="3" name="文本框 2"/>
          <p:cNvSpPr txBox="1"/>
          <p:nvPr/>
        </p:nvSpPr>
        <p:spPr>
          <a:xfrm>
            <a:off x="0" y="6147538"/>
            <a:ext cx="12192000" cy="369332"/>
          </a:xfrm>
          <a:prstGeom prst="rect">
            <a:avLst/>
          </a:prstGeom>
          <a:noFill/>
        </p:spPr>
        <p:txBody>
          <a:bodyPr wrap="square" rtlCol="0">
            <a:spAutoFit/>
          </a:bodyPr>
          <a:lstStyle/>
          <a:p>
            <a:pPr algn="ctr"/>
            <a:r>
              <a:rPr lang="en-US" altLang="en-GB" b="1" dirty="0">
                <a:latin typeface="Times New Roman" panose="02020603050405020304" pitchFamily="18" charset="0"/>
                <a:cs typeface="Times New Roman" panose="02020603050405020304" pitchFamily="18" charset="0"/>
              </a:rPr>
              <a:t>F</a:t>
            </a:r>
            <a:r>
              <a:rPr lang="en-GB" altLang="zh-CN" b="1" dirty="0" err="1">
                <a:latin typeface="Times New Roman" panose="02020603050405020304" pitchFamily="18" charset="0"/>
                <a:cs typeface="Times New Roman" panose="02020603050405020304" pitchFamily="18" charset="0"/>
              </a:rPr>
              <a:t>igure</a:t>
            </a:r>
            <a:r>
              <a:rPr lang="en-GB" altLang="zh-CN" b="1" dirty="0">
                <a:latin typeface="Times New Roman" panose="02020603050405020304" pitchFamily="18" charset="0"/>
                <a:cs typeface="Times New Roman" panose="02020603050405020304" pitchFamily="18" charset="0"/>
              </a:rPr>
              <a:t> 7: The </a:t>
            </a:r>
            <a:r>
              <a:rPr lang="en-US" altLang="zh-CN" b="1" dirty="0">
                <a:latin typeface="Times New Roman" panose="02020603050405020304" pitchFamily="18" charset="0"/>
                <a:cs typeface="Times New Roman" panose="02020603050405020304" pitchFamily="18" charset="0"/>
              </a:rPr>
              <a:t> longitudinal cooling time as a function of the </a:t>
            </a:r>
            <a:r>
              <a:rPr lang="en-US" altLang="zh-CN" b="1" dirty="0">
                <a:solidFill>
                  <a:srgbClr val="FF0000"/>
                </a:solidFill>
                <a:latin typeface="Times New Roman" panose="02020603050405020304" pitchFamily="18" charset="0"/>
                <a:cs typeface="Times New Roman" panose="02020603050405020304" pitchFamily="18" charset="0"/>
              </a:rPr>
              <a:t>magnetic field strength </a:t>
            </a:r>
            <a:r>
              <a:rPr lang="en-US" altLang="zh-CN" b="1" dirty="0">
                <a:latin typeface="Times New Roman" panose="02020603050405020304" pitchFamily="18" charset="0"/>
                <a:cs typeface="Times New Roman" panose="02020603050405020304" pitchFamily="18" charset="0"/>
              </a:rPr>
              <a:t>in the cooling section</a:t>
            </a:r>
            <a:r>
              <a:rPr lang="en-GB" altLang="zh-CN" b="1" dirty="0">
                <a:latin typeface="Times New Roman" panose="02020603050405020304" pitchFamily="18" charset="0"/>
                <a:cs typeface="Times New Roman" panose="02020603050405020304" pitchFamily="18" charset="0"/>
              </a:rPr>
              <a:t>.</a:t>
            </a:r>
            <a:endParaRPr lang="zh-CN" altLang="zh-CN"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rcRect l="5" r="5"/>
          <a:stretch>
            <a:fillRect/>
          </a:stretch>
        </p:blipFill>
        <p:spPr>
          <a:xfrm>
            <a:off x="1997075" y="233690"/>
            <a:ext cx="8197850" cy="5760000"/>
          </a:xfrm>
          <a:prstGeom prst="rect">
            <a:avLst/>
          </a:prstGeom>
        </p:spPr>
      </p:pic>
      <p:sp>
        <p:nvSpPr>
          <p:cNvPr id="3" name="文本框 2"/>
          <p:cNvSpPr txBox="1"/>
          <p:nvPr/>
        </p:nvSpPr>
        <p:spPr>
          <a:xfrm>
            <a:off x="0" y="6167921"/>
            <a:ext cx="12191999" cy="369332"/>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8: The </a:t>
            </a:r>
            <a:r>
              <a:rPr lang="en-US" altLang="zh-CN" b="1" dirty="0">
                <a:latin typeface="Times New Roman" panose="02020603050405020304" pitchFamily="18" charset="0"/>
                <a:cs typeface="Times New Roman" panose="02020603050405020304" pitchFamily="18" charset="0"/>
              </a:rPr>
              <a:t>longitudinal cooling time as a function of the </a:t>
            </a:r>
            <a:r>
              <a:rPr lang="en-US" altLang="zh-CN" b="1" dirty="0">
                <a:solidFill>
                  <a:srgbClr val="FF0000"/>
                </a:solidFill>
                <a:latin typeface="Times New Roman" panose="02020603050405020304" pitchFamily="18" charset="0"/>
                <a:cs typeface="Times New Roman" panose="02020603050405020304" pitchFamily="18" charset="0"/>
              </a:rPr>
              <a:t>parallelism of the magnetic field </a:t>
            </a:r>
            <a:r>
              <a:rPr lang="en-US" altLang="zh-CN" b="1" dirty="0">
                <a:latin typeface="Times New Roman" panose="02020603050405020304" pitchFamily="18" charset="0"/>
                <a:cs typeface="Times New Roman" panose="02020603050405020304" pitchFamily="18" charset="0"/>
              </a:rPr>
              <a:t>in the cooling section.</a:t>
            </a:r>
            <a:endParaRPr lang="zh-CN" altLang="zh-CN"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b="1" dirty="0">
                <a:latin typeface="Times New Roman" panose="02020603050405020304" pitchFamily="18" charset="0"/>
                <a:cs typeface="Times New Roman" panose="02020603050405020304" pitchFamily="18" charset="0"/>
              </a:rPr>
              <a:t>Possible cause</a:t>
            </a:r>
            <a:endParaRPr lang="zh-CN" altLang="en-US" b="1"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40540" y="2216181"/>
            <a:ext cx="12151460" cy="4234168"/>
          </a:xfrm>
        </p:spPr>
        <p:txBody>
          <a:bodyPr>
            <a:normAutofit/>
          </a:bodyPr>
          <a:lstStyle/>
          <a:p>
            <a:r>
              <a:rPr lang="en-GB" altLang="zh-CN" sz="3600" dirty="0"/>
              <a:t>In the case of high-energy electron cooling, the longitudinal velocity of the electron beam was much greater than the transverse velocity. In the cooling simulation, the same time interval was used for both transverse and longitudinal. Electron beams travelled at </a:t>
            </a:r>
            <a:r>
              <a:rPr lang="en-GB" altLang="zh-CN" sz="3600" b="1" dirty="0">
                <a:solidFill>
                  <a:schemeClr val="accent4"/>
                </a:solidFill>
              </a:rPr>
              <a:t>different path lengths </a:t>
            </a:r>
            <a:r>
              <a:rPr lang="en-GB" altLang="zh-CN" sz="3600" dirty="0"/>
              <a:t>during the same time interval in the transverse and longitudinal directions. This may be the cause of the unexpected results in the simulations.</a:t>
            </a:r>
          </a:p>
          <a:p>
            <a:pPr marL="0" indent="0">
              <a:buNone/>
            </a:pP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b="1" dirty="0">
                <a:latin typeface="Times New Roman" panose="02020603050405020304" pitchFamily="18" charset="0"/>
                <a:cs typeface="Times New Roman" panose="02020603050405020304" pitchFamily="18" charset="0"/>
              </a:rPr>
              <a:t>Possible cause</a:t>
            </a:r>
            <a:endParaRPr lang="zh-CN" altLang="en-US" b="1"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0" y="2238703"/>
            <a:ext cx="12192000" cy="3608051"/>
          </a:xfrm>
        </p:spPr>
        <p:txBody>
          <a:bodyPr>
            <a:normAutofit/>
          </a:bodyPr>
          <a:lstStyle/>
          <a:p>
            <a:r>
              <a:rPr lang="en-GB" altLang="zh-CN" sz="3600" dirty="0"/>
              <a:t>Due to longitudinal velocity mismatch or magnetic field parallelism, the </a:t>
            </a:r>
            <a:r>
              <a:rPr lang="en-GB" altLang="zh-CN" sz="3600" b="1" dirty="0">
                <a:solidFill>
                  <a:schemeClr val="accent4"/>
                </a:solidFill>
              </a:rPr>
              <a:t>projection</a:t>
            </a:r>
            <a:r>
              <a:rPr lang="en-GB" altLang="zh-CN" sz="3600" dirty="0"/>
              <a:t> of longitudinal velocity in the transverse direction will also be much greater than the transverse velocity of the electron beam. Therefore, in the longitudinal direction, the parameter requirements are more precise and the matching degree is high.</a:t>
            </a:r>
            <a:endParaRPr lang="zh-CN" altLang="zh-CN" sz="3600" dirty="0"/>
          </a:p>
          <a:p>
            <a:pPr marL="0" indent="0">
              <a:buNone/>
            </a:pP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4053" y="1122363"/>
            <a:ext cx="12137947" cy="2387600"/>
          </a:xfrm>
        </p:spPr>
        <p:txBody>
          <a:bodyPr/>
          <a:lstStyle/>
          <a:p>
            <a:r>
              <a:rPr lang="en-US" altLang="zh-CN" b="1" dirty="0">
                <a:latin typeface="Times New Roman" panose="02020603050405020304" pitchFamily="18" charset="0"/>
                <a:cs typeface="Times New Roman" panose="02020603050405020304" pitchFamily="18" charset="0"/>
              </a:rPr>
              <a:t>Minimum and final </a:t>
            </a:r>
            <a:br>
              <a:rPr lang="en-US" altLang="zh-CN" b="1" dirty="0">
                <a:latin typeface="Times New Roman" panose="02020603050405020304" pitchFamily="18" charset="0"/>
                <a:cs typeface="Times New Roman" panose="02020603050405020304" pitchFamily="18" charset="0"/>
              </a:rPr>
            </a:br>
            <a:r>
              <a:rPr lang="en-US" altLang="zh-CN" b="1" dirty="0">
                <a:latin typeface="Times New Roman" panose="02020603050405020304" pitchFamily="18" charset="0"/>
                <a:cs typeface="Times New Roman" panose="02020603050405020304" pitchFamily="18" charset="0"/>
              </a:rPr>
              <a:t>momentum spread</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l="5" r="5"/>
          <a:stretch>
            <a:fillRect/>
          </a:stretch>
        </p:blipFill>
        <p:spPr>
          <a:xfrm>
            <a:off x="1997075" y="116575"/>
            <a:ext cx="8197850" cy="5760000"/>
          </a:xfrm>
          <a:prstGeom prst="rect">
            <a:avLst/>
          </a:prstGeom>
        </p:spPr>
      </p:pic>
      <p:sp>
        <p:nvSpPr>
          <p:cNvPr id="3" name="文本框 2"/>
          <p:cNvSpPr txBox="1"/>
          <p:nvPr/>
        </p:nvSpPr>
        <p:spPr>
          <a:xfrm>
            <a:off x="1" y="6058463"/>
            <a:ext cx="12192000" cy="369332"/>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9: </a:t>
            </a:r>
            <a:r>
              <a:rPr lang="en-GB" altLang="zh-CN" b="1" dirty="0">
                <a:latin typeface="Times New Roman" panose="02020603050405020304" pitchFamily="18" charset="0"/>
                <a:cs typeface="Times New Roman" panose="02020603050405020304" pitchFamily="18" charset="0"/>
                <a:sym typeface="+mn-ea"/>
              </a:rPr>
              <a:t>The </a:t>
            </a:r>
            <a:r>
              <a:rPr lang="en-US" altLang="zh-CN" b="1" dirty="0">
                <a:latin typeface="Times New Roman" panose="02020603050405020304" pitchFamily="18" charset="0"/>
                <a:cs typeface="Times New Roman" panose="02020603050405020304" pitchFamily="18" charset="0"/>
              </a:rPr>
              <a:t>minimum and final momentum spread as a function of the </a:t>
            </a:r>
            <a:r>
              <a:rPr lang="en-US" altLang="zh-CN" b="1" dirty="0">
                <a:solidFill>
                  <a:srgbClr val="FF0000"/>
                </a:solidFill>
                <a:latin typeface="Times New Roman" panose="02020603050405020304" pitchFamily="18" charset="0"/>
                <a:cs typeface="Times New Roman" panose="02020603050405020304" pitchFamily="18" charset="0"/>
              </a:rPr>
              <a:t>particle number</a:t>
            </a:r>
            <a:r>
              <a:rPr lang="en-US" altLang="zh-CN" b="1" dirty="0">
                <a:latin typeface="Times New Roman" panose="02020603050405020304" pitchFamily="18" charset="0"/>
                <a:cs typeface="Times New Roman" panose="02020603050405020304" pitchFamily="18" charset="0"/>
              </a:rPr>
              <a:t>.</a:t>
            </a:r>
            <a:endParaRPr lang="zh-CN" altLang="zh-CN"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l="5" r="5"/>
          <a:stretch>
            <a:fillRect/>
          </a:stretch>
        </p:blipFill>
        <p:spPr>
          <a:xfrm>
            <a:off x="1997075" y="184141"/>
            <a:ext cx="8197850" cy="5760000"/>
          </a:xfrm>
          <a:prstGeom prst="rect">
            <a:avLst/>
          </a:prstGeom>
        </p:spPr>
      </p:pic>
      <p:sp>
        <p:nvSpPr>
          <p:cNvPr id="3" name="文本框 2"/>
          <p:cNvSpPr txBox="1"/>
          <p:nvPr/>
        </p:nvSpPr>
        <p:spPr>
          <a:xfrm>
            <a:off x="0" y="6162065"/>
            <a:ext cx="12192000" cy="369332"/>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10: </a:t>
            </a:r>
            <a:r>
              <a:rPr lang="en-GB" altLang="zh-CN" b="1" dirty="0">
                <a:latin typeface="Times New Roman" panose="02020603050405020304" pitchFamily="18" charset="0"/>
                <a:cs typeface="Times New Roman" panose="02020603050405020304" pitchFamily="18" charset="0"/>
                <a:sym typeface="+mn-ea"/>
              </a:rPr>
              <a:t>The </a:t>
            </a:r>
            <a:r>
              <a:rPr lang="en-US" altLang="zh-CN" b="1" dirty="0">
                <a:latin typeface="Times New Roman" panose="02020603050405020304" pitchFamily="18" charset="0"/>
                <a:cs typeface="Times New Roman" panose="02020603050405020304" pitchFamily="18" charset="0"/>
                <a:sym typeface="+mn-ea"/>
              </a:rPr>
              <a:t>minimum and final momentum spread as a function of the </a:t>
            </a:r>
            <a:r>
              <a:rPr lang="en-US" altLang="zh-CN" b="1" dirty="0">
                <a:solidFill>
                  <a:srgbClr val="FF0000"/>
                </a:solidFill>
                <a:latin typeface="Times New Roman" panose="02020603050405020304" pitchFamily="18" charset="0"/>
                <a:cs typeface="Times New Roman" panose="02020603050405020304" pitchFamily="18" charset="0"/>
                <a:sym typeface="+mn-ea"/>
              </a:rPr>
              <a:t>transverse temperature </a:t>
            </a:r>
            <a:r>
              <a:rPr lang="en-US" altLang="zh-CN" b="1" dirty="0">
                <a:latin typeface="Times New Roman" panose="02020603050405020304" pitchFamily="18" charset="0"/>
                <a:cs typeface="Times New Roman" panose="02020603050405020304" pitchFamily="18" charset="0"/>
                <a:sym typeface="+mn-ea"/>
              </a:rPr>
              <a:t>of the electron</a:t>
            </a:r>
            <a:r>
              <a:rPr lang="en-GB" altLang="zh-CN" b="1" dirty="0">
                <a:latin typeface="Times New Roman" panose="02020603050405020304" pitchFamily="18" charset="0"/>
                <a:cs typeface="Times New Roman" panose="02020603050405020304" pitchFamily="18" charset="0"/>
                <a:sym typeface="+mn-ea"/>
              </a:rPr>
              <a:t>.</a:t>
            </a:r>
            <a:endParaRPr lang="zh-CN" altLang="zh-CN"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0588" y="1181335"/>
            <a:ext cx="10058400" cy="440568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Fig6b"/>
          <p:cNvPicPr>
            <a:picLocks noChangeAspect="1"/>
          </p:cNvPicPr>
          <p:nvPr/>
        </p:nvPicPr>
        <p:blipFill>
          <a:blip r:embed="rId3"/>
          <a:stretch>
            <a:fillRect/>
          </a:stretch>
        </p:blipFill>
        <p:spPr>
          <a:xfrm>
            <a:off x="1997400" y="189054"/>
            <a:ext cx="8197200" cy="5759182"/>
          </a:xfrm>
          <a:prstGeom prst="rect">
            <a:avLst/>
          </a:prstGeom>
        </p:spPr>
      </p:pic>
      <p:sp>
        <p:nvSpPr>
          <p:cNvPr id="3" name="文本框 2"/>
          <p:cNvSpPr txBox="1"/>
          <p:nvPr/>
        </p:nvSpPr>
        <p:spPr>
          <a:xfrm>
            <a:off x="0" y="6216118"/>
            <a:ext cx="12192000" cy="369332"/>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11: </a:t>
            </a:r>
            <a:r>
              <a:rPr lang="en-GB" altLang="zh-CN" b="1" dirty="0">
                <a:latin typeface="Times New Roman" panose="02020603050405020304" pitchFamily="18" charset="0"/>
                <a:cs typeface="Times New Roman" panose="02020603050405020304" pitchFamily="18" charset="0"/>
                <a:sym typeface="+mn-ea"/>
              </a:rPr>
              <a:t>The</a:t>
            </a:r>
            <a:r>
              <a:rPr lang="en-US" altLang="zh-CN" b="1" dirty="0">
                <a:latin typeface="Times New Roman" panose="02020603050405020304" pitchFamily="18" charset="0"/>
                <a:cs typeface="Times New Roman" panose="02020603050405020304" pitchFamily="18" charset="0"/>
              </a:rPr>
              <a:t>minimum and final momentum spread as a function of the </a:t>
            </a:r>
            <a:r>
              <a:rPr lang="en-US" altLang="zh-CN" b="1" dirty="0">
                <a:solidFill>
                  <a:srgbClr val="FF0000"/>
                </a:solidFill>
                <a:latin typeface="Times New Roman" panose="02020603050405020304" pitchFamily="18" charset="0"/>
                <a:cs typeface="Times New Roman" panose="02020603050405020304" pitchFamily="18" charset="0"/>
              </a:rPr>
              <a:t>magnetic field strength </a:t>
            </a:r>
            <a:r>
              <a:rPr lang="en-US" altLang="zh-CN" b="1" dirty="0">
                <a:latin typeface="Times New Roman" panose="02020603050405020304" pitchFamily="18" charset="0"/>
                <a:cs typeface="Times New Roman" panose="02020603050405020304" pitchFamily="18" charset="0"/>
              </a:rPr>
              <a:t>in the cooling section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Fig6a"/>
          <p:cNvPicPr>
            <a:picLocks noChangeAspect="1"/>
          </p:cNvPicPr>
          <p:nvPr/>
        </p:nvPicPr>
        <p:blipFill>
          <a:blip r:embed="rId3"/>
          <a:stretch>
            <a:fillRect/>
          </a:stretch>
        </p:blipFill>
        <p:spPr>
          <a:xfrm>
            <a:off x="1997400" y="121546"/>
            <a:ext cx="8197200" cy="5759067"/>
          </a:xfrm>
          <a:prstGeom prst="rect">
            <a:avLst/>
          </a:prstGeom>
        </p:spPr>
      </p:pic>
      <p:sp>
        <p:nvSpPr>
          <p:cNvPr id="3" name="文本框 2"/>
          <p:cNvSpPr txBox="1"/>
          <p:nvPr/>
        </p:nvSpPr>
        <p:spPr>
          <a:xfrm>
            <a:off x="0" y="6117021"/>
            <a:ext cx="12192000" cy="646331"/>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12: </a:t>
            </a:r>
            <a:r>
              <a:rPr lang="en-GB" altLang="zh-CN" b="1" dirty="0">
                <a:latin typeface="Times New Roman" panose="02020603050405020304" pitchFamily="18" charset="0"/>
                <a:cs typeface="Times New Roman" panose="02020603050405020304" pitchFamily="18" charset="0"/>
                <a:sym typeface="+mn-ea"/>
              </a:rPr>
              <a:t>The </a:t>
            </a:r>
            <a:r>
              <a:rPr lang="en-US" altLang="zh-CN" b="1" dirty="0">
                <a:latin typeface="Times New Roman" panose="02020603050405020304" pitchFamily="18" charset="0"/>
                <a:cs typeface="Times New Roman" panose="02020603050405020304" pitchFamily="18" charset="0"/>
              </a:rPr>
              <a:t>minimum and final momentum spread as a function of the </a:t>
            </a:r>
            <a:r>
              <a:rPr lang="en-US" altLang="zh-CN" b="1" dirty="0">
                <a:solidFill>
                  <a:srgbClr val="FF0000"/>
                </a:solidFill>
                <a:latin typeface="Times New Roman" panose="02020603050405020304" pitchFamily="18" charset="0"/>
                <a:cs typeface="Times New Roman" panose="02020603050405020304" pitchFamily="18" charset="0"/>
              </a:rPr>
              <a:t>parallelism of the magnetic field </a:t>
            </a:r>
            <a:r>
              <a:rPr lang="en-US" altLang="zh-CN" b="1" dirty="0">
                <a:latin typeface="Times New Roman" panose="02020603050405020304" pitchFamily="18" charset="0"/>
                <a:cs typeface="Times New Roman" panose="02020603050405020304" pitchFamily="18" charset="0"/>
              </a:rPr>
              <a:t>in the cooling section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en-US" altLang="zh-CN" b="1" dirty="0">
                <a:latin typeface="Times New Roman" panose="02020603050405020304" pitchFamily="18" charset="0"/>
                <a:cs typeface="Times New Roman" panose="02020603050405020304" pitchFamily="18" charset="0"/>
              </a:rPr>
              <a:t>High energy electron cooling</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663389" y="1825625"/>
            <a:ext cx="10936940" cy="4351338"/>
          </a:xfrm>
        </p:spPr>
        <p:txBody>
          <a:bodyPr/>
          <a:lstStyle/>
          <a:p>
            <a:r>
              <a:rPr lang="en-US" altLang="zh-CN" b="1" dirty="0"/>
              <a:t>The longitudinal cooling behavior is different from the transverse one </a:t>
            </a:r>
          </a:p>
          <a:p>
            <a:r>
              <a:rPr lang="en-US" altLang="zh-CN" b="1" dirty="0"/>
              <a:t>  Optimized carefully and compromise each other</a:t>
            </a:r>
          </a:p>
          <a:p>
            <a:r>
              <a:rPr lang="en-US" altLang="zh-CN" b="1" dirty="0"/>
              <a:t>  Dispersive cooling</a:t>
            </a:r>
          </a:p>
          <a:p>
            <a:r>
              <a:rPr lang="en-US" altLang="zh-CN" b="1" dirty="0"/>
              <a:t>  Multi-stage cooling</a:t>
            </a:r>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55"/>
            <a:ext cx="10515600" cy="1325563"/>
          </a:xfrm>
        </p:spPr>
        <p:txBody>
          <a:bodyPr>
            <a:normAutofit/>
          </a:bodyPr>
          <a:lstStyle/>
          <a:p>
            <a:pPr algn="ctr"/>
            <a:r>
              <a:rPr lang="en-US" altLang="zh-CN" sz="4800" b="1" dirty="0">
                <a:latin typeface="Times New Roman" panose="02020603050405020304" pitchFamily="18" charset="0"/>
                <a:cs typeface="Times New Roman" panose="02020603050405020304" pitchFamily="18" charset="0"/>
              </a:rPr>
              <a:t>Summary</a:t>
            </a:r>
            <a:endParaRPr lang="zh-CN" altLang="en-US" sz="4800"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0" y="1802899"/>
            <a:ext cx="12192000" cy="3252201"/>
          </a:xfrm>
        </p:spPr>
        <p:txBody>
          <a:bodyPr>
            <a:normAutofit/>
          </a:bodyPr>
          <a:lstStyle/>
          <a:p>
            <a:endParaRPr lang="en-US" altLang="zh-CN" b="1" dirty="0"/>
          </a:p>
          <a:p>
            <a:r>
              <a:rPr lang="en-US" altLang="zh-CN" b="1" dirty="0"/>
              <a:t>The longitudinal cooling time can be shortened with the help of </a:t>
            </a:r>
            <a:r>
              <a:rPr lang="en-US" altLang="zh-CN" b="1" dirty="0">
                <a:solidFill>
                  <a:schemeClr val="accent4"/>
                </a:solidFill>
              </a:rPr>
              <a:t>proper configuration </a:t>
            </a:r>
            <a:r>
              <a:rPr lang="en-US" altLang="zh-CN" b="1" dirty="0"/>
              <a:t>of the parameters, such as smaller initial emittance and electron transverse temperature, higher magnetic field strength, parallelism of magnetic field in the cooling section, longer length of electron cooling section, stronger electron beam current, and proper beta function in the cooling section.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en-US" altLang="zh-CN" sz="4800" b="1" dirty="0">
                <a:latin typeface="Times New Roman" panose="02020603050405020304" pitchFamily="18" charset="0"/>
                <a:cs typeface="Times New Roman" panose="02020603050405020304" pitchFamily="18" charset="0"/>
              </a:rPr>
              <a:t>Financial Support</a:t>
            </a:r>
            <a:endParaRPr lang="zh-CN" altLang="en-US" sz="4800" b="1"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1144126" y="1825625"/>
            <a:ext cx="9927772" cy="4351338"/>
          </a:xfrm>
        </p:spPr>
        <p:txBody>
          <a:bodyPr/>
          <a:lstStyle/>
          <a:p>
            <a:pPr marL="0" indent="0" fontAlgn="auto">
              <a:lnSpc>
                <a:spcPct val="150000"/>
              </a:lnSpc>
              <a:spcAft>
                <a:spcPts val="1200"/>
              </a:spcAft>
              <a:buNone/>
            </a:pPr>
            <a:r>
              <a:rPr lang="en-US" altLang="zh-CN" b="1" dirty="0"/>
              <a:t>This work was supported by  National Natural Science Foundation of China, NSFC ( Grant No.  12275325, 12275323, 12205346 )</a:t>
            </a:r>
            <a:endParaRPr lang="zh-CN" altLang="en-US" b="1" dirty="0"/>
          </a:p>
          <a:p>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1524000" y="1277129"/>
            <a:ext cx="9144000" cy="1154144"/>
          </a:xfrm>
        </p:spPr>
        <p:txBody>
          <a:bodyPr/>
          <a:lstStyle/>
          <a:p>
            <a:r>
              <a:rPr lang="en-US" altLang="zh-CN" b="1" dirty="0">
                <a:latin typeface="Times New Roman" panose="02020603050405020304" pitchFamily="18" charset="0"/>
                <a:cs typeface="Times New Roman" panose="02020603050405020304" pitchFamily="18" charset="0"/>
              </a:rPr>
              <a:t>Thanks for</a:t>
            </a:r>
            <a:r>
              <a:rPr lang="zh-CN" altLang="en-US" b="1" dirty="0">
                <a:latin typeface="Times New Roman" panose="02020603050405020304" pitchFamily="18" charset="0"/>
                <a:cs typeface="Times New Roman" panose="02020603050405020304" pitchFamily="18" charset="0"/>
              </a:rPr>
              <a:t> </a:t>
            </a:r>
            <a:r>
              <a:rPr lang="en-US" altLang="zh-CN" b="1" dirty="0">
                <a:latin typeface="Times New Roman" panose="02020603050405020304" pitchFamily="18" charset="0"/>
                <a:cs typeface="Times New Roman" panose="02020603050405020304" pitchFamily="18" charset="0"/>
              </a:rPr>
              <a:t>your</a:t>
            </a:r>
            <a:r>
              <a:rPr lang="zh-CN" altLang="en-US" b="1" dirty="0">
                <a:latin typeface="Times New Roman" panose="02020603050405020304" pitchFamily="18" charset="0"/>
                <a:cs typeface="Times New Roman" panose="02020603050405020304" pitchFamily="18" charset="0"/>
              </a:rPr>
              <a:t> </a:t>
            </a:r>
            <a:r>
              <a:rPr lang="en-US" altLang="zh-CN" b="1" dirty="0">
                <a:latin typeface="Times New Roman" panose="02020603050405020304" pitchFamily="18" charset="0"/>
                <a:cs typeface="Times New Roman" panose="02020603050405020304" pitchFamily="18" charset="0"/>
              </a:rPr>
              <a:t>attention!</a:t>
            </a:r>
            <a:endParaRPr lang="zh-CN" altLang="en-US" b="1" dirty="0">
              <a:latin typeface="Times New Roman" panose="02020603050405020304" pitchFamily="18" charset="0"/>
              <a:cs typeface="Times New Roman" panose="02020603050405020304" pitchFamily="18" charset="0"/>
            </a:endParaRPr>
          </a:p>
        </p:txBody>
      </p:sp>
      <p:sp>
        <p:nvSpPr>
          <p:cNvPr id="5" name="副标题 4"/>
          <p:cNvSpPr>
            <a:spLocks noGrp="1"/>
          </p:cNvSpPr>
          <p:nvPr>
            <p:ph type="subTitle" idx="1"/>
          </p:nvPr>
        </p:nvSpPr>
        <p:spPr>
          <a:xfrm>
            <a:off x="1524000" y="4957872"/>
            <a:ext cx="9144000" cy="824690"/>
          </a:xfrm>
        </p:spPr>
        <p:txBody>
          <a:bodyPr>
            <a:normAutofit/>
          </a:bodyPr>
          <a:lstStyle/>
          <a:p>
            <a:r>
              <a:rPr lang="en-US" altLang="zh-CN" sz="4800" b="1" dirty="0">
                <a:latin typeface="Times New Roman" panose="02020603050405020304" pitchFamily="18" charset="0"/>
                <a:cs typeface="Times New Roman" panose="02020603050405020304" pitchFamily="18" charset="0"/>
              </a:rPr>
              <a:t>yangxd@impcas.ac.cn</a:t>
            </a:r>
            <a:endParaRPr lang="zh-CN" altLang="en-US" sz="4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b="1" dirty="0">
                <a:latin typeface="Times New Roman" panose="02020603050405020304" pitchFamily="18" charset="0"/>
                <a:cs typeface="Times New Roman" panose="02020603050405020304" pitchFamily="18" charset="0"/>
              </a:rPr>
              <a:t>Background</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346841" y="1590065"/>
            <a:ext cx="11598917" cy="4902810"/>
          </a:xfrm>
        </p:spPr>
        <p:txBody>
          <a:bodyPr/>
          <a:lstStyle/>
          <a:p>
            <a:pPr marL="0" indent="0" algn="ctr">
              <a:buNone/>
            </a:pPr>
            <a:endParaRPr lang="en-US" altLang="zh-CN" sz="3600" b="1" dirty="0"/>
          </a:p>
          <a:p>
            <a:r>
              <a:rPr lang="en-US" altLang="zh-CN" sz="3600" b="1" dirty="0"/>
              <a:t>   </a:t>
            </a:r>
            <a:r>
              <a:rPr lang="en-US" altLang="zh-CN" sz="3600" b="1" dirty="0">
                <a:solidFill>
                  <a:schemeClr val="accent4"/>
                </a:solidFill>
              </a:rPr>
              <a:t>High</a:t>
            </a:r>
            <a:r>
              <a:rPr lang="en-US" altLang="zh-CN" sz="3600" b="1" dirty="0"/>
              <a:t> Brightness</a:t>
            </a:r>
          </a:p>
          <a:p>
            <a:r>
              <a:rPr lang="en-US" altLang="zh-CN" sz="3600" b="1" dirty="0"/>
              <a:t>   </a:t>
            </a:r>
            <a:r>
              <a:rPr lang="en-US" altLang="zh-CN" sz="3600" b="1" dirty="0">
                <a:solidFill>
                  <a:schemeClr val="accent4"/>
                </a:solidFill>
              </a:rPr>
              <a:t>High</a:t>
            </a:r>
            <a:r>
              <a:rPr lang="en-US" altLang="zh-CN" sz="3600" b="1" dirty="0"/>
              <a:t> Quality of proton beam in the storage ring</a:t>
            </a:r>
          </a:p>
          <a:p>
            <a:r>
              <a:rPr lang="en-US" altLang="zh-CN" sz="3600" b="1" dirty="0"/>
              <a:t>   </a:t>
            </a:r>
            <a:r>
              <a:rPr lang="en-US" altLang="zh-CN" sz="3600" b="1" dirty="0">
                <a:solidFill>
                  <a:schemeClr val="accent4"/>
                </a:solidFill>
              </a:rPr>
              <a:t>High</a:t>
            </a:r>
            <a:r>
              <a:rPr lang="en-US" altLang="zh-CN" sz="3600" b="1" dirty="0"/>
              <a:t> Experiments efficiency</a:t>
            </a:r>
          </a:p>
          <a:p>
            <a:r>
              <a:rPr lang="en-US" altLang="zh-CN" sz="3600" b="1" dirty="0">
                <a:sym typeface="+mn-ea"/>
              </a:rPr>
              <a:t>   </a:t>
            </a:r>
            <a:r>
              <a:rPr lang="en-US" altLang="zh-CN" sz="3600" b="1" dirty="0">
                <a:solidFill>
                  <a:schemeClr val="accent4"/>
                </a:solidFill>
                <a:sym typeface="+mn-ea"/>
              </a:rPr>
              <a:t>Long </a:t>
            </a:r>
            <a:r>
              <a:rPr lang="en-US" altLang="zh-CN" sz="3600" b="1" dirty="0">
                <a:sym typeface="+mn-ea"/>
              </a:rPr>
              <a:t>Lifetime of proton beam in the storage ring</a:t>
            </a:r>
            <a:endParaRPr lang="en-US" altLang="zh-CN" sz="3600" b="1"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b="1" dirty="0">
                <a:latin typeface="Times New Roman" panose="02020603050405020304" pitchFamily="18" charset="0"/>
                <a:cs typeface="Times New Roman" panose="02020603050405020304" pitchFamily="18" charset="0"/>
              </a:rPr>
              <a:t>Key parameters affecting cooling time</a:t>
            </a:r>
            <a:endParaRPr lang="zh-CN" altLang="en-US"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72071" y="1825625"/>
            <a:ext cx="11999811" cy="4894990"/>
          </a:xfrm>
        </p:spPr>
        <p:txBody>
          <a:bodyPr/>
          <a:lstStyle/>
          <a:p>
            <a:r>
              <a:rPr lang="en-US" altLang="zh-CN" sz="3600" b="1" dirty="0">
                <a:solidFill>
                  <a:schemeClr val="accent4"/>
                </a:solidFill>
              </a:rPr>
              <a:t>Storage ring</a:t>
            </a:r>
            <a:r>
              <a:rPr lang="en-US" altLang="zh-CN" b="1" dirty="0"/>
              <a:t>: </a:t>
            </a:r>
            <a:r>
              <a:rPr lang="en-US" altLang="zh-CN" b="1" dirty="0" err="1"/>
              <a:t>Betatron</a:t>
            </a:r>
            <a:r>
              <a:rPr lang="en-US" altLang="zh-CN" b="1" dirty="0"/>
              <a:t> function, dispersion</a:t>
            </a:r>
          </a:p>
          <a:p>
            <a:r>
              <a:rPr lang="en-US" altLang="zh-CN" sz="3600" b="1" dirty="0">
                <a:solidFill>
                  <a:schemeClr val="accent4"/>
                </a:solidFill>
              </a:rPr>
              <a:t>Proton beam</a:t>
            </a:r>
            <a:r>
              <a:rPr lang="en-US" altLang="zh-CN" b="1" dirty="0"/>
              <a:t>: Energy, initial emittance, momentum spread</a:t>
            </a:r>
          </a:p>
          <a:p>
            <a:r>
              <a:rPr lang="en-US" altLang="zh-CN" sz="3600" b="1" dirty="0">
                <a:solidFill>
                  <a:schemeClr val="accent4"/>
                </a:solidFill>
              </a:rPr>
              <a:t>Electron cooling device</a:t>
            </a:r>
            <a:r>
              <a:rPr lang="en-US" altLang="zh-CN" b="1" dirty="0"/>
              <a:t>: Magnetic field strength, parallelism, cooling length</a:t>
            </a:r>
          </a:p>
          <a:p>
            <a:r>
              <a:rPr lang="en-US" altLang="zh-CN" sz="3600" b="1" dirty="0">
                <a:solidFill>
                  <a:schemeClr val="accent4"/>
                </a:solidFill>
              </a:rPr>
              <a:t>Electron beam</a:t>
            </a:r>
            <a:r>
              <a:rPr lang="en-US" altLang="zh-CN" b="1" dirty="0"/>
              <a:t>: Radius, density, transverse temperature</a:t>
            </a:r>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rcRect l="6" r="6"/>
          <a:stretch>
            <a:fillRect/>
          </a:stretch>
        </p:blipFill>
        <p:spPr>
          <a:xfrm>
            <a:off x="2037733" y="280334"/>
            <a:ext cx="8197215" cy="5759450"/>
          </a:xfrm>
          <a:prstGeom prst="rect">
            <a:avLst/>
          </a:prstGeom>
        </p:spPr>
      </p:pic>
      <p:sp>
        <p:nvSpPr>
          <p:cNvPr id="5" name="文本框 4"/>
          <p:cNvSpPr txBox="1"/>
          <p:nvPr/>
        </p:nvSpPr>
        <p:spPr>
          <a:xfrm>
            <a:off x="0" y="6039784"/>
            <a:ext cx="12192000" cy="369332"/>
          </a:xfrm>
          <a:prstGeom prst="rect">
            <a:avLst/>
          </a:prstGeom>
          <a:noFill/>
        </p:spPr>
        <p:txBody>
          <a:bodyPr wrap="square" rtlCol="0">
            <a:spAutoFit/>
          </a:bodyPr>
          <a:lstStyle/>
          <a:p>
            <a:pPr algn="ctr"/>
            <a:r>
              <a:rPr lang="en-US" altLang="en-GB" b="1" dirty="0">
                <a:latin typeface="Times New Roman" panose="02020603050405020304" pitchFamily="18" charset="0"/>
                <a:cs typeface="Times New Roman" panose="02020603050405020304" pitchFamily="18" charset="0"/>
              </a:rPr>
              <a:t>Figure 1: </a:t>
            </a:r>
            <a:r>
              <a:rPr lang="en-US" altLang="zh-CN" b="1" dirty="0">
                <a:latin typeface="Times New Roman" panose="02020603050405020304" pitchFamily="18" charset="0"/>
                <a:cs typeface="Times New Roman" panose="02020603050405020304" pitchFamily="18" charset="0"/>
              </a:rPr>
              <a:t>A typical longitudinal cooling process</a:t>
            </a:r>
            <a:r>
              <a:rPr lang="en-US" altLang="en-GB" b="1" dirty="0">
                <a:latin typeface="Times New Roman" panose="02020603050405020304" pitchFamily="18" charset="0"/>
                <a:cs typeface="Times New Roman" panose="02020603050405020304" pitchFamily="18" charset="0"/>
              </a:rPr>
              <a:t>.</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b="1" dirty="0">
                <a:latin typeface="Times New Roman" panose="02020603050405020304" pitchFamily="18" charset="0"/>
                <a:cs typeface="Times New Roman" panose="02020603050405020304" pitchFamily="18" charset="0"/>
              </a:rPr>
              <a:t>Longitudinal cooling</a:t>
            </a:r>
            <a:endParaRPr lang="zh-CN" altLang="en-US" dirty="0"/>
          </a:p>
        </p:txBody>
      </p:sp>
      <p:sp>
        <p:nvSpPr>
          <p:cNvPr id="3" name="内容占位符 2"/>
          <p:cNvSpPr>
            <a:spLocks noGrp="1"/>
          </p:cNvSpPr>
          <p:nvPr>
            <p:ph idx="1"/>
          </p:nvPr>
        </p:nvSpPr>
        <p:spPr>
          <a:xfrm>
            <a:off x="129878" y="2231023"/>
            <a:ext cx="11932243" cy="3250873"/>
          </a:xfrm>
        </p:spPr>
        <p:txBody>
          <a:bodyPr>
            <a:normAutofit/>
          </a:bodyPr>
          <a:lstStyle/>
          <a:p>
            <a:r>
              <a:rPr lang="en-US" altLang="zh-CN" sz="3600" b="1" dirty="0">
                <a:latin typeface="Times New Roman" panose="02020603050405020304" pitchFamily="18" charset="0"/>
                <a:cs typeface="Times New Roman" panose="02020603050405020304" pitchFamily="18" charset="0"/>
              </a:rPr>
              <a:t>The longitudinal cooling </a:t>
            </a:r>
            <a:r>
              <a:rPr lang="en-US" altLang="zh-CN" sz="3600" b="1" dirty="0" err="1">
                <a:latin typeface="Times New Roman" panose="02020603050405020304" pitchFamily="18" charset="0"/>
                <a:cs typeface="Times New Roman" panose="02020603050405020304" pitchFamily="18" charset="0"/>
              </a:rPr>
              <a:t>behaviour</a:t>
            </a:r>
            <a:r>
              <a:rPr lang="en-US" altLang="zh-CN" sz="3600" b="1" dirty="0">
                <a:latin typeface="Times New Roman" panose="02020603050405020304" pitchFamily="18" charset="0"/>
                <a:cs typeface="Times New Roman" panose="02020603050405020304" pitchFamily="18" charset="0"/>
              </a:rPr>
              <a:t> is different from the transverse one. After the </a:t>
            </a:r>
            <a:r>
              <a:rPr lang="en-US" altLang="zh-CN" sz="3600" b="1" dirty="0">
                <a:solidFill>
                  <a:schemeClr val="accent4"/>
                </a:solidFill>
                <a:latin typeface="Times New Roman" panose="02020603050405020304" pitchFamily="18" charset="0"/>
                <a:cs typeface="Times New Roman" panose="02020603050405020304" pitchFamily="18" charset="0"/>
              </a:rPr>
              <a:t>balance</a:t>
            </a:r>
            <a:r>
              <a:rPr lang="en-US" altLang="zh-CN" sz="3600" b="1" dirty="0">
                <a:latin typeface="Times New Roman" panose="02020603050405020304" pitchFamily="18" charset="0"/>
                <a:cs typeface="Times New Roman" panose="02020603050405020304" pitchFamily="18" charset="0"/>
              </a:rPr>
              <a:t> is achieved in the transverse direction, the transverse emittance remain unchanged. But the longitudinal momentum spread shrink rapidly at the beginning and then bounces back from the bottom.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b="1" dirty="0">
                <a:latin typeface="Times New Roman" panose="02020603050405020304" pitchFamily="18" charset="0"/>
                <a:cs typeface="Times New Roman" panose="02020603050405020304" pitchFamily="18" charset="0"/>
              </a:rPr>
              <a:t>Longitudinal cooling time</a:t>
            </a:r>
            <a:endParaRPr lang="zh-CN" altLang="en-US"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l="5" r="5"/>
          <a:stretch>
            <a:fillRect/>
          </a:stretch>
        </p:blipFill>
        <p:spPr>
          <a:xfrm>
            <a:off x="1997075" y="338329"/>
            <a:ext cx="8197850" cy="5760000"/>
          </a:xfrm>
          <a:prstGeom prst="rect">
            <a:avLst/>
          </a:prstGeom>
        </p:spPr>
      </p:pic>
      <p:sp>
        <p:nvSpPr>
          <p:cNvPr id="3" name="文本框 2"/>
          <p:cNvSpPr txBox="1"/>
          <p:nvPr/>
        </p:nvSpPr>
        <p:spPr>
          <a:xfrm>
            <a:off x="0" y="6009053"/>
            <a:ext cx="12191999" cy="369332"/>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2: The </a:t>
            </a:r>
            <a:r>
              <a:rPr lang="en-US" altLang="zh-CN" b="1" dirty="0">
                <a:latin typeface="Times New Roman" panose="02020603050405020304" pitchFamily="18" charset="0"/>
                <a:cs typeface="Times New Roman" panose="02020603050405020304" pitchFamily="18" charset="0"/>
              </a:rPr>
              <a:t>longitudinal cooling time as a function of the </a:t>
            </a:r>
            <a:r>
              <a:rPr lang="en-US" altLang="zh-CN" b="1" dirty="0" err="1">
                <a:solidFill>
                  <a:srgbClr val="FF0000"/>
                </a:solidFill>
                <a:latin typeface="Times New Roman" panose="02020603050405020304" pitchFamily="18" charset="0"/>
                <a:cs typeface="Times New Roman" panose="02020603050405020304" pitchFamily="18" charset="0"/>
              </a:rPr>
              <a:t>Betatron</a:t>
            </a:r>
            <a:r>
              <a:rPr lang="en-US" altLang="zh-CN" b="1" dirty="0">
                <a:solidFill>
                  <a:srgbClr val="FF0000"/>
                </a:solidFill>
                <a:latin typeface="Times New Roman" panose="02020603050405020304" pitchFamily="18" charset="0"/>
                <a:cs typeface="Times New Roman" panose="02020603050405020304" pitchFamily="18" charset="0"/>
              </a:rPr>
              <a:t> function </a:t>
            </a:r>
            <a:r>
              <a:rPr lang="en-US" altLang="zh-CN" b="1" dirty="0">
                <a:latin typeface="Times New Roman" panose="02020603050405020304" pitchFamily="18" charset="0"/>
                <a:cs typeface="Times New Roman" panose="02020603050405020304" pitchFamily="18" charset="0"/>
              </a:rPr>
              <a:t>in the cooling section</a:t>
            </a:r>
            <a:r>
              <a:rPr lang="en-GB" altLang="zh-CN" b="1" dirty="0">
                <a:latin typeface="Times New Roman" panose="02020603050405020304" pitchFamily="18" charset="0"/>
                <a:cs typeface="Times New Roman" panose="02020603050405020304" pitchFamily="18" charset="0"/>
              </a:rPr>
              <a:t>.</a:t>
            </a:r>
            <a:endParaRPr lang="zh-CN" altLang="en-US"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l="6" r="6"/>
          <a:stretch>
            <a:fillRect/>
          </a:stretch>
        </p:blipFill>
        <p:spPr>
          <a:xfrm>
            <a:off x="1997392" y="334122"/>
            <a:ext cx="8197215" cy="5759450"/>
          </a:xfrm>
          <a:prstGeom prst="rect">
            <a:avLst/>
          </a:prstGeom>
        </p:spPr>
      </p:pic>
      <p:sp>
        <p:nvSpPr>
          <p:cNvPr id="3" name="文本框 2"/>
          <p:cNvSpPr txBox="1"/>
          <p:nvPr/>
        </p:nvSpPr>
        <p:spPr>
          <a:xfrm>
            <a:off x="0" y="6093572"/>
            <a:ext cx="12192000" cy="369332"/>
          </a:xfrm>
          <a:prstGeom prst="rect">
            <a:avLst/>
          </a:prstGeom>
          <a:noFill/>
        </p:spPr>
        <p:txBody>
          <a:bodyPr wrap="square" rtlCol="0">
            <a:spAutoFit/>
          </a:bodyPr>
          <a:lstStyle/>
          <a:p>
            <a:pPr algn="ctr"/>
            <a:r>
              <a:rPr lang="en-GB" altLang="zh-CN" b="1" dirty="0">
                <a:latin typeface="Times New Roman" panose="02020603050405020304" pitchFamily="18" charset="0"/>
                <a:cs typeface="Times New Roman" panose="02020603050405020304" pitchFamily="18" charset="0"/>
              </a:rPr>
              <a:t>Figure </a:t>
            </a:r>
            <a:r>
              <a:rPr lang="en-US" altLang="zh-CN" b="1" dirty="0">
                <a:latin typeface="Times New Roman" panose="02020603050405020304" pitchFamily="18" charset="0"/>
                <a:cs typeface="Times New Roman" panose="02020603050405020304" pitchFamily="18" charset="0"/>
              </a:rPr>
              <a:t>3</a:t>
            </a:r>
            <a:r>
              <a:rPr lang="en-GB" altLang="zh-CN" b="1" dirty="0">
                <a:latin typeface="Times New Roman" panose="02020603050405020304" pitchFamily="18" charset="0"/>
                <a:cs typeface="Times New Roman" panose="02020603050405020304" pitchFamily="18" charset="0"/>
              </a:rPr>
              <a:t>: </a:t>
            </a:r>
            <a:r>
              <a:rPr lang="en-GB" altLang="zh-CN" b="1" dirty="0">
                <a:latin typeface="Times New Roman" panose="02020603050405020304" pitchFamily="18" charset="0"/>
                <a:cs typeface="Times New Roman" panose="02020603050405020304" pitchFamily="18" charset="0"/>
                <a:sym typeface="+mn-ea"/>
              </a:rPr>
              <a:t> The </a:t>
            </a:r>
            <a:r>
              <a:rPr lang="en-US" altLang="zh-CN" b="1" dirty="0">
                <a:latin typeface="Times New Roman" panose="02020603050405020304" pitchFamily="18" charset="0"/>
                <a:cs typeface="Times New Roman" panose="02020603050405020304" pitchFamily="18" charset="0"/>
              </a:rPr>
              <a:t>longitudinal electron cooling time as a function of the </a:t>
            </a:r>
            <a:r>
              <a:rPr lang="en-US" altLang="zh-CN" b="1" dirty="0">
                <a:solidFill>
                  <a:srgbClr val="FF0000"/>
                </a:solidFill>
                <a:latin typeface="Times New Roman" panose="02020603050405020304" pitchFamily="18" charset="0"/>
                <a:cs typeface="Times New Roman" panose="02020603050405020304" pitchFamily="18" charset="0"/>
              </a:rPr>
              <a:t>particle number </a:t>
            </a:r>
            <a:r>
              <a:rPr lang="en-US" altLang="zh-CN" b="1" dirty="0">
                <a:latin typeface="Times New Roman" panose="02020603050405020304" pitchFamily="18" charset="0"/>
                <a:cs typeface="Times New Roman" panose="02020603050405020304" pitchFamily="18" charset="0"/>
              </a:rPr>
              <a:t>in the proton beam</a:t>
            </a:r>
            <a:r>
              <a:rPr lang="en-GB" altLang="zh-CN" b="1" dirty="0">
                <a:latin typeface="Times New Roman" panose="02020603050405020304" pitchFamily="18" charset="0"/>
                <a:cs typeface="Times New Roman" panose="02020603050405020304" pitchFamily="18" charset="0"/>
              </a:rPr>
              <a:t>.</a:t>
            </a:r>
            <a:endParaRPr lang="zh-CN" altLang="en-US" b="1"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656</Words>
  <Application>Microsoft Office PowerPoint</Application>
  <PresentationFormat>宽屏</PresentationFormat>
  <Paragraphs>52</Paragraphs>
  <Slides>25</Slides>
  <Notes>3</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等线</vt:lpstr>
      <vt:lpstr>等线 Light</vt:lpstr>
      <vt:lpstr>Arial</vt:lpstr>
      <vt:lpstr>Times New Roman</vt:lpstr>
      <vt:lpstr>Office 主题​​</vt:lpstr>
      <vt:lpstr>Simulation of Longitudinal Electron Cooling of 20 GeV Proton Beam at EicC</vt:lpstr>
      <vt:lpstr>PowerPoint 演示文稿</vt:lpstr>
      <vt:lpstr>Background</vt:lpstr>
      <vt:lpstr>Key parameters affecting cooling time</vt:lpstr>
      <vt:lpstr>PowerPoint 演示文稿</vt:lpstr>
      <vt:lpstr>Longitudinal cooling</vt:lpstr>
      <vt:lpstr>Longitudinal cooling time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Possible cause</vt:lpstr>
      <vt:lpstr>Possible cause</vt:lpstr>
      <vt:lpstr>Minimum and final  momentum spread</vt:lpstr>
      <vt:lpstr>PowerPoint 演示文稿</vt:lpstr>
      <vt:lpstr>PowerPoint 演示文稿</vt:lpstr>
      <vt:lpstr>PowerPoint 演示文稿</vt:lpstr>
      <vt:lpstr>PowerPoint 演示文稿</vt:lpstr>
      <vt:lpstr>High energy electron cooling</vt:lpstr>
      <vt:lpstr>Summary</vt:lpstr>
      <vt:lpstr>Financial Support</vt:lpstr>
      <vt:lpstr>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xiaodong yang</dc:creator>
  <cp:lastModifiedBy>xiaodong yang</cp:lastModifiedBy>
  <cp:revision>13</cp:revision>
  <dcterms:created xsi:type="dcterms:W3CDTF">2025-09-23T06:52:00Z</dcterms:created>
  <dcterms:modified xsi:type="dcterms:W3CDTF">2025-10-11T08:37:14Z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B8833F7F75B04CAE8F33FC19DD6F5EE7_12</vt:lpwstr>
  </property>
  <property fmtid="{D5CDD505-2E9C-101B-9397-08002B2CF9AE}" pid="3" name="KSOProductBuildVer">
    <vt:lpwstr>2052-12.1.0.22529</vt:lpwstr>
  </property>
</Properties>
</file>