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tmp" ContentType="image/png"/>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74" r:id="rId4"/>
  </p:sldMasterIdLst>
  <p:notesMasterIdLst>
    <p:notesMasterId r:id="rId29"/>
  </p:notesMasterIdLst>
  <p:sldIdLst>
    <p:sldId id="256" r:id="rId5"/>
    <p:sldId id="537" r:id="rId6"/>
    <p:sldId id="5935" r:id="rId7"/>
    <p:sldId id="2395" r:id="rId8"/>
    <p:sldId id="2369" r:id="rId9"/>
    <p:sldId id="2147469551" r:id="rId10"/>
    <p:sldId id="319" r:id="rId11"/>
    <p:sldId id="542" r:id="rId12"/>
    <p:sldId id="2147469550" r:id="rId13"/>
    <p:sldId id="6180" r:id="rId14"/>
    <p:sldId id="6177" r:id="rId15"/>
    <p:sldId id="4378" r:id="rId16"/>
    <p:sldId id="4404" r:id="rId17"/>
    <p:sldId id="4415" r:id="rId18"/>
    <p:sldId id="4420" r:id="rId19"/>
    <p:sldId id="2147469553" r:id="rId20"/>
    <p:sldId id="2147469552" r:id="rId21"/>
    <p:sldId id="5765" r:id="rId22"/>
    <p:sldId id="3952" r:id="rId23"/>
    <p:sldId id="1445" r:id="rId24"/>
    <p:sldId id="4434" r:id="rId25"/>
    <p:sldId id="3969" r:id="rId26"/>
    <p:sldId id="4403" r:id="rId27"/>
    <p:sldId id="4411" r:id="rId28"/>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8649A"/>
    <a:srgbClr val="0000FF"/>
    <a:srgbClr val="0432FF"/>
    <a:srgbClr val="363636"/>
    <a:srgbClr val="B58DFF"/>
    <a:srgbClr val="D6ACFF"/>
    <a:srgbClr val="76D6FF"/>
    <a:srgbClr val="163B7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715" autoAdjust="0"/>
    <p:restoredTop sz="91761" autoAdjust="0"/>
  </p:normalViewPr>
  <p:slideViewPr>
    <p:cSldViewPr snapToGrid="0" snapToObjects="1">
      <p:cViewPr varScale="1">
        <p:scale>
          <a:sx n="84" d="100"/>
          <a:sy n="84" d="100"/>
        </p:scale>
        <p:origin x="656" y="72"/>
      </p:cViewPr>
      <p:guideLst/>
    </p:cSldViewPr>
  </p:slideViewPr>
  <p:notesTextViewPr>
    <p:cViewPr>
      <p:scale>
        <a:sx n="1" d="1"/>
        <a:sy n="1" d="1"/>
      </p:scale>
      <p:origin x="0" y="0"/>
    </p:cViewPr>
  </p:notesTextViewPr>
  <p:sorterViewPr>
    <p:cViewPr varScale="1">
      <p:scale>
        <a:sx n="1" d="1"/>
        <a:sy n="1" d="1"/>
      </p:scale>
      <p:origin x="0" y="-439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2E36F475-F7F5-6C41-B37C-656C49194CAF}" type="datetimeFigureOut">
              <a:rPr lang="en-US" smtClean="0"/>
              <a:t>10/22/2025</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515839EF-EF2D-A244-8B03-02564FD38722}" type="slidenum">
              <a:rPr lang="en-US" smtClean="0"/>
              <a:t>‹#›</a:t>
            </a:fld>
            <a:endParaRPr lang="en-US"/>
          </a:p>
        </p:txBody>
      </p:sp>
    </p:spTree>
    <p:extLst>
      <p:ext uri="{BB962C8B-B14F-4D97-AF65-F5344CB8AC3E}">
        <p14:creationId xmlns:p14="http://schemas.microsoft.com/office/powerpoint/2010/main" val="26792809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15839EF-EF2D-A244-8B03-02564FD38722}" type="slidenum">
              <a:rPr lang="en-US" smtClean="0"/>
              <a:t>18</a:t>
            </a:fld>
            <a:endParaRPr lang="en-US"/>
          </a:p>
        </p:txBody>
      </p:sp>
    </p:spTree>
    <p:extLst>
      <p:ext uri="{BB962C8B-B14F-4D97-AF65-F5344CB8AC3E}">
        <p14:creationId xmlns:p14="http://schemas.microsoft.com/office/powerpoint/2010/main" val="6272760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15839EF-EF2D-A244-8B03-02564FD38722}" type="slidenum">
              <a:rPr lang="en-US" smtClean="0"/>
              <a:t>19</a:t>
            </a:fld>
            <a:endParaRPr lang="en-US"/>
          </a:p>
        </p:txBody>
      </p:sp>
    </p:spTree>
    <p:extLst>
      <p:ext uri="{BB962C8B-B14F-4D97-AF65-F5344CB8AC3E}">
        <p14:creationId xmlns:p14="http://schemas.microsoft.com/office/powerpoint/2010/main" val="308514063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BFD422-CF21-5F4B-9F3C-D943F67A9BE0}"/>
              </a:ext>
            </a:extLst>
          </p:cNvPr>
          <p:cNvSpPr>
            <a:spLocks noGrp="1"/>
          </p:cNvSpPr>
          <p:nvPr>
            <p:ph type="ctrTitle"/>
          </p:nvPr>
        </p:nvSpPr>
        <p:spPr>
          <a:xfrm>
            <a:off x="813175" y="2685326"/>
            <a:ext cx="10334625" cy="1803939"/>
          </a:xfrm>
        </p:spPr>
        <p:txBody>
          <a:bodyPr anchor="t" anchorCtr="0"/>
          <a:lstStyle>
            <a:lvl1pPr algn="l">
              <a:defRPr sz="6000" b="1" i="0">
                <a:solidFill>
                  <a:schemeClr val="bg1"/>
                </a:solidFill>
                <a:latin typeface="+mn-lt"/>
                <a:cs typeface="Arial" panose="020B0604020202020204"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B4A5F0DF-C789-3B48-88B2-EEF178B1680D}"/>
              </a:ext>
            </a:extLst>
          </p:cNvPr>
          <p:cNvSpPr>
            <a:spLocks noGrp="1"/>
          </p:cNvSpPr>
          <p:nvPr>
            <p:ph type="subTitle" idx="1" hasCustomPrompt="1"/>
          </p:nvPr>
        </p:nvSpPr>
        <p:spPr>
          <a:xfrm>
            <a:off x="813175" y="5773229"/>
            <a:ext cx="10334625" cy="746185"/>
          </a:xfrm>
        </p:spPr>
        <p:txBody>
          <a:bodyPr>
            <a:normAutofit/>
          </a:bodyPr>
          <a:lstStyle>
            <a:lvl1pPr marL="0" indent="0" algn="l">
              <a:buNone/>
              <a:defRPr sz="1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z="1800" dirty="0"/>
              <a:t>Director's Review of Injector Operations and RHIC R&amp;R</a:t>
            </a:r>
            <a:endParaRPr lang="en-US" sz="1800" dirty="0">
              <a:cs typeface="Arial"/>
            </a:endParaRPr>
          </a:p>
          <a:p>
            <a:r>
              <a:rPr lang="en-US" sz="1800" dirty="0"/>
              <a:t>July 8-10, 2025</a:t>
            </a:r>
          </a:p>
        </p:txBody>
      </p:sp>
      <p:sp>
        <p:nvSpPr>
          <p:cNvPr id="5" name="Text Placeholder 4">
            <a:extLst>
              <a:ext uri="{FF2B5EF4-FFF2-40B4-BE49-F238E27FC236}">
                <a16:creationId xmlns:a16="http://schemas.microsoft.com/office/drawing/2014/main" id="{4B87851E-C1E1-6E46-8D1B-95D6C1888590}"/>
              </a:ext>
            </a:extLst>
          </p:cNvPr>
          <p:cNvSpPr>
            <a:spLocks noGrp="1"/>
          </p:cNvSpPr>
          <p:nvPr>
            <p:ph type="body" sz="quarter" idx="10"/>
          </p:nvPr>
        </p:nvSpPr>
        <p:spPr>
          <a:xfrm>
            <a:off x="813175" y="4501444"/>
            <a:ext cx="10334625" cy="1259607"/>
          </a:xfrm>
        </p:spPr>
        <p:txBody>
          <a:bodyPr>
            <a:noAutofit/>
          </a:bodyPr>
          <a:lstStyle>
            <a:lvl1pPr marL="0" indent="0">
              <a:buFontTx/>
              <a:buNone/>
              <a:defRPr sz="2400">
                <a:solidFill>
                  <a:schemeClr val="bg1"/>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a:t>Click to edit Master text styles</a:t>
            </a:r>
          </a:p>
        </p:txBody>
      </p:sp>
      <p:pic>
        <p:nvPicPr>
          <p:cNvPr id="8" name="Picture 7">
            <a:extLst>
              <a:ext uri="{FF2B5EF4-FFF2-40B4-BE49-F238E27FC236}">
                <a16:creationId xmlns:a16="http://schemas.microsoft.com/office/drawing/2014/main" id="{A1CCAF04-6C30-614D-8071-3CC683E97651}"/>
              </a:ext>
            </a:extLst>
          </p:cNvPr>
          <p:cNvPicPr>
            <a:picLocks noChangeAspect="1"/>
          </p:cNvPicPr>
          <p:nvPr/>
        </p:nvPicPr>
        <p:blipFill>
          <a:blip r:embed="rId3">
            <a:alphaModFix amt="60000"/>
          </a:blip>
          <a:srcRect/>
          <a:stretch/>
        </p:blipFill>
        <p:spPr>
          <a:xfrm>
            <a:off x="8418740" y="5755088"/>
            <a:ext cx="3173185" cy="419100"/>
          </a:xfrm>
          <a:prstGeom prst="rect">
            <a:avLst/>
          </a:prstGeom>
        </p:spPr>
      </p:pic>
      <p:pic>
        <p:nvPicPr>
          <p:cNvPr id="4" name="Picture 3">
            <a:extLst>
              <a:ext uri="{FF2B5EF4-FFF2-40B4-BE49-F238E27FC236}">
                <a16:creationId xmlns:a16="http://schemas.microsoft.com/office/drawing/2014/main" id="{0BD49091-F249-3849-7023-82F10893D982}"/>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8386083" y="5755088"/>
            <a:ext cx="3238500" cy="419100"/>
          </a:xfrm>
          <a:prstGeom prst="rect">
            <a:avLst/>
          </a:prstGeom>
        </p:spPr>
      </p:pic>
    </p:spTree>
    <p:extLst>
      <p:ext uri="{BB962C8B-B14F-4D97-AF65-F5344CB8AC3E}">
        <p14:creationId xmlns:p14="http://schemas.microsoft.com/office/powerpoint/2010/main" val="1024838022"/>
      </p:ext>
    </p:extLst>
  </p:cSld>
  <p:clrMapOvr>
    <a:masterClrMapping/>
  </p:clrMapOvr>
  <p:extLst>
    <p:ext uri="{DCECCB84-F9BA-43D5-87BE-67443E8EF086}">
      <p15:sldGuideLst xmlns:p15="http://schemas.microsoft.com/office/powerpoint/2012/main">
        <p15:guide id="7" orient="horz" pos="2160">
          <p15:clr>
            <a:srgbClr val="FBAE40"/>
          </p15:clr>
        </p15:guide>
        <p15:guide id="8" pos="3840">
          <p15:clr>
            <a:srgbClr val="FBAE40"/>
          </p15:clr>
        </p15:guide>
        <p15:guide id="9" orient="horz" pos="3888">
          <p15:clr>
            <a:srgbClr val="FBAE40"/>
          </p15:clr>
        </p15:guide>
        <p15:guide id="10" pos="360">
          <p15:clr>
            <a:srgbClr val="FBAE40"/>
          </p15:clr>
        </p15:guide>
        <p15:guide id="11" pos="7320">
          <p15:clr>
            <a:srgbClr val="FBAE40"/>
          </p15:clr>
        </p15:guide>
        <p15:guide id="12" orient="horz" pos="3984">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AD2629-3F20-EEF8-90C4-0C05759D82DD}"/>
              </a:ext>
            </a:extLst>
          </p:cNvPr>
          <p:cNvSpPr>
            <a:spLocks noGrp="1"/>
          </p:cNvSpPr>
          <p:nvPr>
            <p:ph type="title"/>
          </p:nvPr>
        </p:nvSpPr>
        <p:spPr/>
        <p:txBody>
          <a:bodyPr/>
          <a:lstStyle/>
          <a:p>
            <a:r>
              <a:rPr lang="en-US"/>
              <a:t>Click to edit Master title style</a:t>
            </a:r>
          </a:p>
        </p:txBody>
      </p:sp>
      <p:sp>
        <p:nvSpPr>
          <p:cNvPr id="3" name="Slide Number Placeholder 2">
            <a:extLst>
              <a:ext uri="{FF2B5EF4-FFF2-40B4-BE49-F238E27FC236}">
                <a16:creationId xmlns:a16="http://schemas.microsoft.com/office/drawing/2014/main" id="{2D9B3BAB-4E36-170E-B889-B89A1C92D430}"/>
              </a:ext>
            </a:extLst>
          </p:cNvPr>
          <p:cNvSpPr>
            <a:spLocks noGrp="1"/>
          </p:cNvSpPr>
          <p:nvPr>
            <p:ph type="sldNum" sz="quarter" idx="10"/>
          </p:nvPr>
        </p:nvSpPr>
        <p:spPr/>
        <p:txBody>
          <a:body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3455751506"/>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4B70F5-09AC-CD48-85DB-1752A5E862CB}"/>
              </a:ext>
            </a:extLst>
          </p:cNvPr>
          <p:cNvSpPr>
            <a:spLocks noGrp="1"/>
          </p:cNvSpPr>
          <p:nvPr>
            <p:ph type="title"/>
          </p:nvPr>
        </p:nvSpPr>
        <p:spPr>
          <a:xfrm>
            <a:off x="571500" y="301117"/>
            <a:ext cx="11049000" cy="1325563"/>
          </a:xfrm>
        </p:spPr>
        <p:txBody>
          <a:bodyPr/>
          <a:lstStyle/>
          <a:p>
            <a:r>
              <a:rPr lang="en-US"/>
              <a:t>Click to edit Master title style</a:t>
            </a:r>
            <a:endParaRPr lang="en-US" dirty="0"/>
          </a:p>
        </p:txBody>
      </p:sp>
      <p:sp>
        <p:nvSpPr>
          <p:cNvPr id="6" name="Slide Number Placeholder 5">
            <a:extLst>
              <a:ext uri="{FF2B5EF4-FFF2-40B4-BE49-F238E27FC236}">
                <a16:creationId xmlns:a16="http://schemas.microsoft.com/office/drawing/2014/main" id="{00D6FDB5-5C90-C844-8D34-266A469CEC57}"/>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18685269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87D20343-9337-0E42-A01C-2815CA8E0561}"/>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38331504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184E83-FA30-AE49-A809-D1503D6A577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FF97B18-F1D3-C845-98E1-FCEEFD596FE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B0677A6-B440-D244-B039-82AFE3A152A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Slide Number Placeholder 5">
            <a:extLst>
              <a:ext uri="{FF2B5EF4-FFF2-40B4-BE49-F238E27FC236}">
                <a16:creationId xmlns:a16="http://schemas.microsoft.com/office/drawing/2014/main" id="{6ACFED41-9DB8-3441-9E99-88FCE31DC294}"/>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34506417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3999BF-B963-A049-A11E-595313950FC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BA4A0F9-2FD7-DE46-AE52-AD7C0C073AC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A59413AE-9723-9D45-B482-FF92ED073F4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Slide Number Placeholder 5">
            <a:extLst>
              <a:ext uri="{FF2B5EF4-FFF2-40B4-BE49-F238E27FC236}">
                <a16:creationId xmlns:a16="http://schemas.microsoft.com/office/drawing/2014/main" id="{B0BC717A-FCD7-0D46-A097-931C02281585}"/>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33519597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80FA0D-AA3C-664A-87D2-78DEA605DFE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105DD7F-359B-0241-A0E1-CB414639490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a:extLst>
              <a:ext uri="{FF2B5EF4-FFF2-40B4-BE49-F238E27FC236}">
                <a16:creationId xmlns:a16="http://schemas.microsoft.com/office/drawing/2014/main" id="{194FE3B0-EE83-EE47-9729-1EF195304D10}"/>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16409817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B7785AC-BC0C-8F4E-B552-D8A6AD40EEB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E59A820-91F6-F544-8B07-61605B067C5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a:extLst>
              <a:ext uri="{FF2B5EF4-FFF2-40B4-BE49-F238E27FC236}">
                <a16:creationId xmlns:a16="http://schemas.microsoft.com/office/drawing/2014/main" id="{E1FAE437-C75F-3A40-9104-1FFF2D5E7948}"/>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112455327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3_Title and Content">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84785F67-179E-4145-8BCB-4A0C61A894B6}"/>
              </a:ext>
            </a:extLst>
          </p:cNvPr>
          <p:cNvSpPr>
            <a:spLocks noGrp="1"/>
          </p:cNvSpPr>
          <p:nvPr>
            <p:ph type="sldNum" sz="quarter" idx="4"/>
          </p:nvPr>
        </p:nvSpPr>
        <p:spPr>
          <a:xfrm>
            <a:off x="11530018" y="6316597"/>
            <a:ext cx="432487" cy="365125"/>
          </a:xfrm>
          <a:prstGeom prst="rect">
            <a:avLst/>
          </a:prstGeom>
        </p:spPr>
        <p:txBody>
          <a:bodyPr lIns="0" tIns="0" rIns="0" bIns="0" anchor="ctr"/>
          <a:lstStyle>
            <a:lvl1pPr algn="ctr">
              <a:defRPr sz="750"/>
            </a:lvl1pPr>
          </a:lstStyle>
          <a:p>
            <a:pPr algn="ctr"/>
            <a:fld id="{933A556B-7C63-244D-9B7C-B0EA8042B330}" type="slidenum">
              <a:rPr lang="en-US" smtClean="0"/>
              <a:pPr/>
              <a:t>‹#›</a:t>
            </a:fld>
            <a:endParaRPr lang="en-US" dirty="0"/>
          </a:p>
        </p:txBody>
      </p:sp>
      <p:sp>
        <p:nvSpPr>
          <p:cNvPr id="8" name="Title Placeholder 1">
            <a:extLst>
              <a:ext uri="{FF2B5EF4-FFF2-40B4-BE49-F238E27FC236}">
                <a16:creationId xmlns:a16="http://schemas.microsoft.com/office/drawing/2014/main" id="{7E7747BA-6145-3552-2339-5F4BF5DF2FDE}"/>
              </a:ext>
            </a:extLst>
          </p:cNvPr>
          <p:cNvSpPr>
            <a:spLocks noGrp="1"/>
          </p:cNvSpPr>
          <p:nvPr>
            <p:ph type="title"/>
          </p:nvPr>
        </p:nvSpPr>
        <p:spPr>
          <a:xfrm>
            <a:off x="462580" y="0"/>
            <a:ext cx="11499925" cy="82517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4" name="Text Placeholder 13">
            <a:extLst>
              <a:ext uri="{FF2B5EF4-FFF2-40B4-BE49-F238E27FC236}">
                <a16:creationId xmlns:a16="http://schemas.microsoft.com/office/drawing/2014/main" id="{54C6E50E-3840-229D-97E9-6585956B40D4}"/>
              </a:ext>
            </a:extLst>
          </p:cNvPr>
          <p:cNvSpPr>
            <a:spLocks noGrp="1"/>
          </p:cNvSpPr>
          <p:nvPr>
            <p:ph type="body" sz="quarter" idx="10"/>
          </p:nvPr>
        </p:nvSpPr>
        <p:spPr>
          <a:xfrm>
            <a:off x="461963" y="981077"/>
            <a:ext cx="11499851" cy="50657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a:extLst>
              <a:ext uri="{FF2B5EF4-FFF2-40B4-BE49-F238E27FC236}">
                <a16:creationId xmlns:a16="http://schemas.microsoft.com/office/drawing/2014/main" id="{9550F61F-46E5-985A-9549-F34F678B07B4}"/>
              </a:ext>
            </a:extLst>
          </p:cNvPr>
          <p:cNvSpPr>
            <a:spLocks noGrp="1"/>
          </p:cNvSpPr>
          <p:nvPr>
            <p:ph sz="quarter" idx="11"/>
          </p:nvPr>
        </p:nvSpPr>
        <p:spPr>
          <a:xfrm>
            <a:off x="2849563" y="6681788"/>
            <a:ext cx="914400" cy="91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620644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Title and Content">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84785F67-179E-4145-8BCB-4A0C61A894B6}"/>
              </a:ext>
            </a:extLst>
          </p:cNvPr>
          <p:cNvSpPr>
            <a:spLocks noGrp="1"/>
          </p:cNvSpPr>
          <p:nvPr>
            <p:ph type="sldNum" sz="quarter" idx="4"/>
          </p:nvPr>
        </p:nvSpPr>
        <p:spPr>
          <a:xfrm>
            <a:off x="11530018" y="6316595"/>
            <a:ext cx="432486" cy="365125"/>
          </a:xfrm>
          <a:prstGeom prst="rect">
            <a:avLst/>
          </a:prstGeom>
        </p:spPr>
        <p:txBody>
          <a:bodyPr lIns="0" tIns="0" rIns="0" bIns="0" anchor="ctr"/>
          <a:lstStyle>
            <a:lvl1pPr algn="ctr">
              <a:defRPr sz="1000"/>
            </a:lvl1pPr>
          </a:lstStyle>
          <a:p>
            <a:pPr algn="ctr"/>
            <a:fld id="{933A556B-7C63-244D-9B7C-B0EA8042B330}" type="slidenum">
              <a:rPr lang="en-US" smtClean="0"/>
              <a:pPr/>
              <a:t>‹#›</a:t>
            </a:fld>
            <a:endParaRPr lang="en-US" dirty="0"/>
          </a:p>
        </p:txBody>
      </p:sp>
      <p:sp>
        <p:nvSpPr>
          <p:cNvPr id="8" name="Title Placeholder 1">
            <a:extLst>
              <a:ext uri="{FF2B5EF4-FFF2-40B4-BE49-F238E27FC236}">
                <a16:creationId xmlns:a16="http://schemas.microsoft.com/office/drawing/2014/main" id="{7E7747BA-6145-3552-2339-5F4BF5DF2FDE}"/>
              </a:ext>
            </a:extLst>
          </p:cNvPr>
          <p:cNvSpPr>
            <a:spLocks noGrp="1"/>
          </p:cNvSpPr>
          <p:nvPr>
            <p:ph type="title"/>
          </p:nvPr>
        </p:nvSpPr>
        <p:spPr>
          <a:xfrm>
            <a:off x="462579" y="0"/>
            <a:ext cx="11499925" cy="82517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4" name="Text Placeholder 13">
            <a:extLst>
              <a:ext uri="{FF2B5EF4-FFF2-40B4-BE49-F238E27FC236}">
                <a16:creationId xmlns:a16="http://schemas.microsoft.com/office/drawing/2014/main" id="{54C6E50E-3840-229D-97E9-6585956B40D4}"/>
              </a:ext>
            </a:extLst>
          </p:cNvPr>
          <p:cNvSpPr>
            <a:spLocks noGrp="1"/>
          </p:cNvSpPr>
          <p:nvPr>
            <p:ph type="body" sz="quarter" idx="10"/>
          </p:nvPr>
        </p:nvSpPr>
        <p:spPr>
          <a:xfrm>
            <a:off x="461963" y="981075"/>
            <a:ext cx="11499850" cy="50657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6856682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84785F67-179E-4145-8BCB-4A0C61A894B6}"/>
              </a:ext>
            </a:extLst>
          </p:cNvPr>
          <p:cNvSpPr>
            <a:spLocks noGrp="1"/>
          </p:cNvSpPr>
          <p:nvPr>
            <p:ph type="sldNum" sz="quarter" idx="4"/>
          </p:nvPr>
        </p:nvSpPr>
        <p:spPr>
          <a:xfrm>
            <a:off x="11530018" y="6316595"/>
            <a:ext cx="432486" cy="365125"/>
          </a:xfrm>
          <a:prstGeom prst="rect">
            <a:avLst/>
          </a:prstGeom>
        </p:spPr>
        <p:txBody>
          <a:bodyPr lIns="0" tIns="0" rIns="0" bIns="0" anchor="ctr"/>
          <a:lstStyle>
            <a:lvl1pPr algn="ctr">
              <a:defRPr sz="1000"/>
            </a:lvl1pPr>
          </a:lstStyle>
          <a:p>
            <a:fld id="{B5FB6E5B-7B6C-4C82-B4DE-2A629539FD14}" type="slidenum">
              <a:rPr lang="en-US" smtClean="0"/>
              <a:t>‹#›</a:t>
            </a:fld>
            <a:endParaRPr lang="en-US"/>
          </a:p>
        </p:txBody>
      </p:sp>
      <p:sp>
        <p:nvSpPr>
          <p:cNvPr id="8" name="Title Placeholder 1">
            <a:extLst>
              <a:ext uri="{FF2B5EF4-FFF2-40B4-BE49-F238E27FC236}">
                <a16:creationId xmlns:a16="http://schemas.microsoft.com/office/drawing/2014/main" id="{7E7747BA-6145-3552-2339-5F4BF5DF2FDE}"/>
              </a:ext>
            </a:extLst>
          </p:cNvPr>
          <p:cNvSpPr>
            <a:spLocks noGrp="1"/>
          </p:cNvSpPr>
          <p:nvPr>
            <p:ph type="title"/>
          </p:nvPr>
        </p:nvSpPr>
        <p:spPr>
          <a:xfrm>
            <a:off x="462579" y="0"/>
            <a:ext cx="11499925" cy="825178"/>
          </a:xfrm>
          <a:prstGeom prst="rect">
            <a:avLst/>
          </a:prstGeom>
        </p:spPr>
        <p:txBody>
          <a:bodyPr vert="horz" lIns="91440" tIns="45720" rIns="91440" bIns="45720" rtlCol="0" anchor="ctr">
            <a:normAutofit/>
          </a:bodyPr>
          <a:lstStyle/>
          <a:p>
            <a:r>
              <a:rPr lang="en-US"/>
              <a:t>Click to edit Master title style</a:t>
            </a:r>
          </a:p>
        </p:txBody>
      </p:sp>
      <p:sp>
        <p:nvSpPr>
          <p:cNvPr id="9" name="Text Placeholder 2">
            <a:extLst>
              <a:ext uri="{FF2B5EF4-FFF2-40B4-BE49-F238E27FC236}">
                <a16:creationId xmlns:a16="http://schemas.microsoft.com/office/drawing/2014/main" id="{C65258C7-5BE3-51E9-6313-6F03042F389D}"/>
              </a:ext>
            </a:extLst>
          </p:cNvPr>
          <p:cNvSpPr>
            <a:spLocks noGrp="1"/>
          </p:cNvSpPr>
          <p:nvPr>
            <p:ph idx="1"/>
          </p:nvPr>
        </p:nvSpPr>
        <p:spPr>
          <a:xfrm>
            <a:off x="462579" y="975365"/>
            <a:ext cx="11499925" cy="4865858"/>
          </a:xfrm>
          <a:prstGeom prst="rect">
            <a:avLst/>
          </a:prstGeom>
        </p:spPr>
        <p:txBody>
          <a:bodyPr vert="horz" lIns="91440" tIns="45720" rIns="91440" bIns="45720" rtlCol="0">
            <a:normAutofit/>
          </a:bodyPr>
          <a:lstStyle>
            <a:lvl1pPr>
              <a:lnSpc>
                <a:spcPct val="100000"/>
              </a:lnSpc>
              <a:spcBef>
                <a:spcPts val="0"/>
              </a:spcBef>
              <a:spcAft>
                <a:spcPts val="600"/>
              </a:spcAft>
              <a:defRPr/>
            </a:lvl1pPr>
            <a:lvl2pPr>
              <a:lnSpc>
                <a:spcPct val="100000"/>
              </a:lnSpc>
              <a:spcBef>
                <a:spcPts val="0"/>
              </a:spcBef>
              <a:spcAft>
                <a:spcPts val="600"/>
              </a:spcAft>
              <a:defRPr/>
            </a:lvl2pPr>
            <a:lvl3pPr>
              <a:lnSpc>
                <a:spcPct val="100000"/>
              </a:lnSpc>
              <a:spcBef>
                <a:spcPts val="0"/>
              </a:spcBef>
              <a:spcAft>
                <a:spcPts val="600"/>
              </a:spcAft>
              <a:defRPr/>
            </a:lvl3pPr>
            <a:lvl4pPr>
              <a:lnSpc>
                <a:spcPct val="100000"/>
              </a:lnSpc>
              <a:spcBef>
                <a:spcPts val="0"/>
              </a:spcBef>
              <a:spcAft>
                <a:spcPts val="600"/>
              </a:spcAft>
              <a:defRPr/>
            </a:lvl4pPr>
            <a:lvl5pPr>
              <a:lnSpc>
                <a:spcPct val="100000"/>
              </a:lnSpc>
              <a:spcBef>
                <a:spcPts val="0"/>
              </a:spcBef>
              <a:spcAft>
                <a:spcPts val="60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956620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1_Title Slide_Print-friend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BFD422-CF21-5F4B-9F3C-D943F67A9BE0}"/>
              </a:ext>
            </a:extLst>
          </p:cNvPr>
          <p:cNvSpPr>
            <a:spLocks noGrp="1"/>
          </p:cNvSpPr>
          <p:nvPr>
            <p:ph type="ctrTitle" hasCustomPrompt="1"/>
          </p:nvPr>
        </p:nvSpPr>
        <p:spPr>
          <a:xfrm>
            <a:off x="813175" y="2650602"/>
            <a:ext cx="10334625" cy="1838663"/>
          </a:xfrm>
        </p:spPr>
        <p:txBody>
          <a:bodyPr anchor="t" anchorCtr="0"/>
          <a:lstStyle>
            <a:lvl1pPr algn="l">
              <a:defRPr sz="6000" b="1" i="0">
                <a:solidFill>
                  <a:schemeClr val="tx1"/>
                </a:solidFill>
                <a:latin typeface="+mn-lt"/>
                <a:cs typeface="Arial" panose="020B0604020202020204" pitchFamily="34" charset="0"/>
              </a:defRPr>
            </a:lvl1pPr>
          </a:lstStyle>
          <a:p>
            <a:r>
              <a:rPr lang="en-US" dirty="0"/>
              <a:t>Click To Edit Master Title Style</a:t>
            </a:r>
          </a:p>
        </p:txBody>
      </p:sp>
      <p:sp>
        <p:nvSpPr>
          <p:cNvPr id="3" name="Subtitle 2">
            <a:extLst>
              <a:ext uri="{FF2B5EF4-FFF2-40B4-BE49-F238E27FC236}">
                <a16:creationId xmlns:a16="http://schemas.microsoft.com/office/drawing/2014/main" id="{B4A5F0DF-C789-3B48-88B2-EEF178B1680D}"/>
              </a:ext>
            </a:extLst>
          </p:cNvPr>
          <p:cNvSpPr>
            <a:spLocks noGrp="1"/>
          </p:cNvSpPr>
          <p:nvPr>
            <p:ph type="subTitle" idx="1"/>
          </p:nvPr>
        </p:nvSpPr>
        <p:spPr>
          <a:xfrm>
            <a:off x="813175" y="5773229"/>
            <a:ext cx="10334625" cy="746185"/>
          </a:xfrm>
        </p:spPr>
        <p:txBody>
          <a:bodyPr>
            <a:normAutofit/>
          </a:bodyPr>
          <a:lstStyle>
            <a:lvl1pPr marL="0" indent="0" algn="l">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5" name="Text Placeholder 4">
            <a:extLst>
              <a:ext uri="{FF2B5EF4-FFF2-40B4-BE49-F238E27FC236}">
                <a16:creationId xmlns:a16="http://schemas.microsoft.com/office/drawing/2014/main" id="{4B87851E-C1E1-6E46-8D1B-95D6C1888590}"/>
              </a:ext>
            </a:extLst>
          </p:cNvPr>
          <p:cNvSpPr>
            <a:spLocks noGrp="1"/>
          </p:cNvSpPr>
          <p:nvPr>
            <p:ph type="body" sz="quarter" idx="10"/>
          </p:nvPr>
        </p:nvSpPr>
        <p:spPr>
          <a:xfrm>
            <a:off x="813175" y="4501444"/>
            <a:ext cx="10334625" cy="1259607"/>
          </a:xfrm>
        </p:spPr>
        <p:txBody>
          <a:bodyPr>
            <a:noAutofit/>
          </a:bodyPr>
          <a:lstStyle>
            <a:lvl1pPr marL="0" indent="0">
              <a:buFontTx/>
              <a:buNone/>
              <a:defRPr sz="2400">
                <a:solidFill>
                  <a:schemeClr val="tx1"/>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a:t>Click to edit Master text styles</a:t>
            </a:r>
          </a:p>
        </p:txBody>
      </p:sp>
      <p:pic>
        <p:nvPicPr>
          <p:cNvPr id="7" name="Picture 6">
            <a:extLst>
              <a:ext uri="{FF2B5EF4-FFF2-40B4-BE49-F238E27FC236}">
                <a16:creationId xmlns:a16="http://schemas.microsoft.com/office/drawing/2014/main" id="{E64EB6B9-C6AF-7F40-9A3F-E71E87EB2DF9}"/>
              </a:ext>
            </a:extLst>
          </p:cNvPr>
          <p:cNvPicPr>
            <a:picLocks noChangeAspect="1"/>
          </p:cNvPicPr>
          <p:nvPr/>
        </p:nvPicPr>
        <p:blipFill>
          <a:blip r:embed="rId3"/>
          <a:srcRect/>
          <a:stretch/>
        </p:blipFill>
        <p:spPr>
          <a:xfrm>
            <a:off x="8418740" y="5742910"/>
            <a:ext cx="3173185" cy="419100"/>
          </a:xfrm>
          <a:prstGeom prst="rect">
            <a:avLst/>
          </a:prstGeom>
        </p:spPr>
      </p:pic>
      <p:pic>
        <p:nvPicPr>
          <p:cNvPr id="4" name="Picture 3">
            <a:extLst>
              <a:ext uri="{FF2B5EF4-FFF2-40B4-BE49-F238E27FC236}">
                <a16:creationId xmlns:a16="http://schemas.microsoft.com/office/drawing/2014/main" id="{6255234C-600B-E7D1-3A75-7ABEFB96015D}"/>
              </a:ext>
            </a:extLst>
          </p:cNvPr>
          <p:cNvPicPr>
            <a:picLocks noChangeAspect="1"/>
          </p:cNvPicPr>
          <p:nvPr userDrawn="1"/>
        </p:nvPicPr>
        <p:blipFill>
          <a:blip r:embed="rId4"/>
          <a:stretch>
            <a:fillRect/>
          </a:stretch>
        </p:blipFill>
        <p:spPr>
          <a:xfrm>
            <a:off x="8386083" y="5742910"/>
            <a:ext cx="3238500" cy="419100"/>
          </a:xfrm>
          <a:prstGeom prst="rect">
            <a:avLst/>
          </a:prstGeom>
        </p:spPr>
      </p:pic>
    </p:spTree>
    <p:extLst>
      <p:ext uri="{BB962C8B-B14F-4D97-AF65-F5344CB8AC3E}">
        <p14:creationId xmlns:p14="http://schemas.microsoft.com/office/powerpoint/2010/main" val="674431174"/>
      </p:ext>
    </p:extLst>
  </p:cSld>
  <p:clrMapOvr>
    <a:masterClrMapping/>
  </p:clrMapOvr>
  <p:extLst>
    <p:ext uri="{DCECCB84-F9BA-43D5-87BE-67443E8EF086}">
      <p15:sldGuideLst xmlns:p15="http://schemas.microsoft.com/office/powerpoint/2012/main">
        <p15:guide id="7" orient="horz" pos="2160">
          <p15:clr>
            <a:srgbClr val="FBAE40"/>
          </p15:clr>
        </p15:guide>
        <p15:guide id="8" pos="3840">
          <p15:clr>
            <a:srgbClr val="FBAE40"/>
          </p15:clr>
        </p15:guide>
        <p15:guide id="9" orient="horz" pos="3888">
          <p15:clr>
            <a:srgbClr val="FBAE40"/>
          </p15:clr>
        </p15:guide>
        <p15:guide id="10" pos="360">
          <p15:clr>
            <a:srgbClr val="FBAE40"/>
          </p15:clr>
        </p15:guide>
        <p15:guide id="11" pos="7320">
          <p15:clr>
            <a:srgbClr val="FBAE40"/>
          </p15:clr>
        </p15:guide>
        <p15:guide id="12" orient="horz" pos="3984">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5F96C7-1801-CD4F-9F28-C99CEA00AEF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81FB783-2389-2044-9FEC-A01C09265EC1}"/>
              </a:ext>
            </a:extLst>
          </p:cNvPr>
          <p:cNvSpPr>
            <a:spLocks noGrp="1"/>
          </p:cNvSpPr>
          <p:nvPr>
            <p:ph idx="1"/>
          </p:nvPr>
        </p:nvSpPr>
        <p:spPr/>
        <p:txBody>
          <a:bodyPr/>
          <a:lstStyle>
            <a:lvl1pPr>
              <a:buFont typeface="Arial" panose="020B0604020202020204" pitchFamily="34" charse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5">
            <a:extLst>
              <a:ext uri="{FF2B5EF4-FFF2-40B4-BE49-F238E27FC236}">
                <a16:creationId xmlns:a16="http://schemas.microsoft.com/office/drawing/2014/main" id="{84785F67-179E-4145-8BCB-4A0C61A894B6}"/>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35704767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About M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5F96C7-1801-CD4F-9F28-C99CEA00AEF8}"/>
              </a:ext>
            </a:extLst>
          </p:cNvPr>
          <p:cNvSpPr>
            <a:spLocks noGrp="1"/>
          </p:cNvSpPr>
          <p:nvPr>
            <p:ph type="title" hasCustomPrompt="1"/>
          </p:nvPr>
        </p:nvSpPr>
        <p:spPr/>
        <p:txBody>
          <a:bodyPr/>
          <a:lstStyle>
            <a:lvl1pPr>
              <a:defRPr/>
            </a:lvl1pPr>
          </a:lstStyle>
          <a:p>
            <a:r>
              <a:rPr lang="en-US" dirty="0"/>
              <a:t>About Me- (First Name, Last Name) </a:t>
            </a:r>
          </a:p>
        </p:txBody>
      </p:sp>
      <p:sp>
        <p:nvSpPr>
          <p:cNvPr id="3" name="Content Placeholder 2">
            <a:extLst>
              <a:ext uri="{FF2B5EF4-FFF2-40B4-BE49-F238E27FC236}">
                <a16:creationId xmlns:a16="http://schemas.microsoft.com/office/drawing/2014/main" id="{081FB783-2389-2044-9FEC-A01C09265EC1}"/>
              </a:ext>
            </a:extLst>
          </p:cNvPr>
          <p:cNvSpPr>
            <a:spLocks noGrp="1"/>
          </p:cNvSpPr>
          <p:nvPr>
            <p:ph idx="1" hasCustomPrompt="1"/>
          </p:nvPr>
        </p:nvSpPr>
        <p:spPr/>
        <p:txBody>
          <a:bodyPr/>
          <a:lstStyle>
            <a:lvl1pPr>
              <a:buFont typeface="Arial" panose="020B0604020202020204" pitchFamily="34" charset="0"/>
              <a:buNone/>
              <a:defRPr/>
            </a:lvl1pPr>
            <a:lvl2pPr>
              <a:defRPr/>
            </a:lvl2pPr>
          </a:lstStyle>
          <a:p>
            <a:r>
              <a:rPr lang="en-US" sz="2200" dirty="0"/>
              <a:t>Current Role:</a:t>
            </a:r>
          </a:p>
          <a:p>
            <a:pPr lvl="1"/>
            <a:endParaRPr lang="en-US" sz="1700" dirty="0"/>
          </a:p>
          <a:p>
            <a:pPr lvl="1"/>
            <a:endParaRPr lang="en-US" sz="100" dirty="0"/>
          </a:p>
          <a:p>
            <a:pPr lvl="1"/>
            <a:endParaRPr lang="en-US" sz="100" dirty="0"/>
          </a:p>
          <a:p>
            <a:endParaRPr lang="en-US" sz="2200" dirty="0"/>
          </a:p>
          <a:p>
            <a:r>
              <a:rPr lang="en-US" sz="2200" dirty="0"/>
              <a:t>Experience:</a:t>
            </a:r>
          </a:p>
          <a:p>
            <a:pPr lvl="1"/>
            <a:endParaRPr lang="en-US" sz="1700" dirty="0"/>
          </a:p>
          <a:p>
            <a:endParaRPr lang="en-US" sz="2200" dirty="0"/>
          </a:p>
          <a:p>
            <a:r>
              <a:rPr lang="en-US" sz="2200" dirty="0"/>
              <a:t>Education:</a:t>
            </a:r>
          </a:p>
        </p:txBody>
      </p:sp>
      <p:sp>
        <p:nvSpPr>
          <p:cNvPr id="5" name="Slide Number Placeholder 5">
            <a:extLst>
              <a:ext uri="{FF2B5EF4-FFF2-40B4-BE49-F238E27FC236}">
                <a16:creationId xmlns:a16="http://schemas.microsoft.com/office/drawing/2014/main" id="{84785F67-179E-4145-8BCB-4A0C61A894B6}"/>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194187940"/>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Char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5F96C7-1801-CD4F-9F28-C99CEA00AEF8}"/>
              </a:ext>
            </a:extLst>
          </p:cNvPr>
          <p:cNvSpPr>
            <a:spLocks noGrp="1"/>
          </p:cNvSpPr>
          <p:nvPr>
            <p:ph type="title" hasCustomPrompt="1"/>
          </p:nvPr>
        </p:nvSpPr>
        <p:spPr/>
        <p:txBody>
          <a:bodyPr/>
          <a:lstStyle>
            <a:lvl1pPr>
              <a:defRPr/>
            </a:lvl1pPr>
          </a:lstStyle>
          <a:p>
            <a:r>
              <a:rPr lang="en-US" sz="4400"/>
              <a:t>Charge Questions Addressed </a:t>
            </a:r>
            <a:endParaRPr lang="en-US" dirty="0"/>
          </a:p>
        </p:txBody>
      </p:sp>
      <p:sp>
        <p:nvSpPr>
          <p:cNvPr id="3" name="Content Placeholder 2">
            <a:extLst>
              <a:ext uri="{FF2B5EF4-FFF2-40B4-BE49-F238E27FC236}">
                <a16:creationId xmlns:a16="http://schemas.microsoft.com/office/drawing/2014/main" id="{081FB783-2389-2044-9FEC-A01C09265EC1}"/>
              </a:ext>
            </a:extLst>
          </p:cNvPr>
          <p:cNvSpPr>
            <a:spLocks noGrp="1"/>
          </p:cNvSpPr>
          <p:nvPr>
            <p:ph idx="1" hasCustomPrompt="1"/>
          </p:nvPr>
        </p:nvSpPr>
        <p:spPr/>
        <p:txBody>
          <a:bodyPr/>
          <a:lstStyle>
            <a:lvl1pPr>
              <a:buFont typeface="Arial" panose="020B0604020202020204" pitchFamily="34" charset="0"/>
              <a:buNone/>
              <a:defRPr/>
            </a:lvl1pPr>
            <a:lvl2pPr>
              <a:defRPr/>
            </a:lvl2pPr>
          </a:lstStyle>
          <a:p>
            <a:r>
              <a:rPr lang="en-US" sz="2200" dirty="0"/>
              <a:t>Current Role:</a:t>
            </a:r>
          </a:p>
          <a:p>
            <a:pPr lvl="1"/>
            <a:endParaRPr lang="en-US" sz="1700" dirty="0"/>
          </a:p>
          <a:p>
            <a:pPr lvl="1"/>
            <a:endParaRPr lang="en-US" sz="100" dirty="0"/>
          </a:p>
          <a:p>
            <a:pPr lvl="1"/>
            <a:endParaRPr lang="en-US" sz="100" dirty="0"/>
          </a:p>
          <a:p>
            <a:endParaRPr lang="en-US" sz="2200" dirty="0"/>
          </a:p>
          <a:p>
            <a:r>
              <a:rPr lang="en-US" sz="2200" dirty="0"/>
              <a:t>Experience:</a:t>
            </a:r>
          </a:p>
          <a:p>
            <a:pPr lvl="1"/>
            <a:endParaRPr lang="en-US" sz="1700" dirty="0"/>
          </a:p>
          <a:p>
            <a:endParaRPr lang="en-US" sz="2200" dirty="0"/>
          </a:p>
          <a:p>
            <a:r>
              <a:rPr lang="en-US" sz="2200" dirty="0"/>
              <a:t>Education:</a:t>
            </a:r>
          </a:p>
        </p:txBody>
      </p:sp>
      <p:sp>
        <p:nvSpPr>
          <p:cNvPr id="5" name="Slide Number Placeholder 5">
            <a:extLst>
              <a:ext uri="{FF2B5EF4-FFF2-40B4-BE49-F238E27FC236}">
                <a16:creationId xmlns:a16="http://schemas.microsoft.com/office/drawing/2014/main" id="{84785F67-179E-4145-8BCB-4A0C61A894B6}"/>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478613611"/>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0C4E73FD-DB7D-6846-A2AE-E73A318442F4}"/>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solidFill>
                  <a:schemeClr val="tx1"/>
                </a:solidFill>
              </a:defRPr>
            </a:lvl1pPr>
          </a:lstStyle>
          <a:p>
            <a:fld id="{933A556B-7C63-244D-9B7C-B0EA8042B330}" type="slidenum">
              <a:rPr lang="en-US" smtClean="0"/>
              <a:pPr/>
              <a:t>‹#›</a:t>
            </a:fld>
            <a:endParaRPr lang="en-US" dirty="0"/>
          </a:p>
        </p:txBody>
      </p:sp>
      <p:sp>
        <p:nvSpPr>
          <p:cNvPr id="7" name="Title 1">
            <a:extLst>
              <a:ext uri="{FF2B5EF4-FFF2-40B4-BE49-F238E27FC236}">
                <a16:creationId xmlns:a16="http://schemas.microsoft.com/office/drawing/2014/main" id="{27110BA2-9B68-CC4C-A636-3277ABFA5F1F}"/>
              </a:ext>
            </a:extLst>
          </p:cNvPr>
          <p:cNvSpPr>
            <a:spLocks noGrp="1"/>
          </p:cNvSpPr>
          <p:nvPr>
            <p:ph type="ctrTitle" hasCustomPrompt="1"/>
          </p:nvPr>
        </p:nvSpPr>
        <p:spPr>
          <a:xfrm>
            <a:off x="813175" y="2541806"/>
            <a:ext cx="10334625" cy="1947460"/>
          </a:xfrm>
        </p:spPr>
        <p:txBody>
          <a:bodyPr anchor="t" anchorCtr="0"/>
          <a:lstStyle>
            <a:lvl1pPr algn="l">
              <a:defRPr sz="6000" b="1" i="0">
                <a:solidFill>
                  <a:schemeClr val="bg1"/>
                </a:solidFill>
                <a:latin typeface="+mn-lt"/>
                <a:cs typeface="Arial" panose="020B0604020202020204" pitchFamily="34" charset="0"/>
              </a:defRPr>
            </a:lvl1pPr>
          </a:lstStyle>
          <a:p>
            <a:r>
              <a:rPr lang="en-US" dirty="0"/>
              <a:t>Click To Edit Master Title Style</a:t>
            </a:r>
          </a:p>
        </p:txBody>
      </p:sp>
      <p:sp>
        <p:nvSpPr>
          <p:cNvPr id="8" name="Text Placeholder 4">
            <a:extLst>
              <a:ext uri="{FF2B5EF4-FFF2-40B4-BE49-F238E27FC236}">
                <a16:creationId xmlns:a16="http://schemas.microsoft.com/office/drawing/2014/main" id="{9FCBF15F-CA7F-7641-B9E3-4E9C3E92F434}"/>
              </a:ext>
            </a:extLst>
          </p:cNvPr>
          <p:cNvSpPr>
            <a:spLocks noGrp="1"/>
          </p:cNvSpPr>
          <p:nvPr>
            <p:ph type="body" sz="quarter" idx="10"/>
          </p:nvPr>
        </p:nvSpPr>
        <p:spPr>
          <a:xfrm>
            <a:off x="813175" y="4501444"/>
            <a:ext cx="10334625" cy="1259607"/>
          </a:xfrm>
        </p:spPr>
        <p:txBody>
          <a:bodyPr>
            <a:noAutofit/>
          </a:bodyPr>
          <a:lstStyle>
            <a:lvl1pPr marL="0" indent="0">
              <a:buFontTx/>
              <a:buNone/>
              <a:defRPr sz="2400">
                <a:solidFill>
                  <a:schemeClr val="bg1"/>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a:t>Click to edit Master text styles</a:t>
            </a:r>
          </a:p>
        </p:txBody>
      </p:sp>
    </p:spTree>
    <p:extLst>
      <p:ext uri="{BB962C8B-B14F-4D97-AF65-F5344CB8AC3E}">
        <p14:creationId xmlns:p14="http://schemas.microsoft.com/office/powerpoint/2010/main" val="11284756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1_Section Header_Print-friend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0C4E73FD-DB7D-6846-A2AE-E73A318442F4}"/>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solidFill>
                  <a:schemeClr val="tx1"/>
                </a:solidFill>
              </a:defRPr>
            </a:lvl1pPr>
          </a:lstStyle>
          <a:p>
            <a:fld id="{933A556B-7C63-244D-9B7C-B0EA8042B330}" type="slidenum">
              <a:rPr lang="en-US" smtClean="0"/>
              <a:pPr/>
              <a:t>‹#›</a:t>
            </a:fld>
            <a:endParaRPr lang="en-US" dirty="0"/>
          </a:p>
        </p:txBody>
      </p:sp>
      <p:sp>
        <p:nvSpPr>
          <p:cNvPr id="7" name="Title 1">
            <a:extLst>
              <a:ext uri="{FF2B5EF4-FFF2-40B4-BE49-F238E27FC236}">
                <a16:creationId xmlns:a16="http://schemas.microsoft.com/office/drawing/2014/main" id="{27110BA2-9B68-CC4C-A636-3277ABFA5F1F}"/>
              </a:ext>
            </a:extLst>
          </p:cNvPr>
          <p:cNvSpPr>
            <a:spLocks noGrp="1"/>
          </p:cNvSpPr>
          <p:nvPr>
            <p:ph type="ctrTitle" hasCustomPrompt="1"/>
          </p:nvPr>
        </p:nvSpPr>
        <p:spPr>
          <a:xfrm>
            <a:off x="813175" y="2541806"/>
            <a:ext cx="10334625" cy="1947460"/>
          </a:xfrm>
        </p:spPr>
        <p:txBody>
          <a:bodyPr anchor="t" anchorCtr="0"/>
          <a:lstStyle>
            <a:lvl1pPr algn="l">
              <a:defRPr sz="6000" b="1" i="0">
                <a:solidFill>
                  <a:schemeClr val="tx1"/>
                </a:solidFill>
                <a:latin typeface="+mn-lt"/>
                <a:cs typeface="Arial" panose="020B0604020202020204" pitchFamily="34" charset="0"/>
              </a:defRPr>
            </a:lvl1pPr>
          </a:lstStyle>
          <a:p>
            <a:r>
              <a:rPr lang="en-US" dirty="0"/>
              <a:t>Click To Edit Master Title Style</a:t>
            </a:r>
          </a:p>
        </p:txBody>
      </p:sp>
      <p:sp>
        <p:nvSpPr>
          <p:cNvPr id="8" name="Text Placeholder 4">
            <a:extLst>
              <a:ext uri="{FF2B5EF4-FFF2-40B4-BE49-F238E27FC236}">
                <a16:creationId xmlns:a16="http://schemas.microsoft.com/office/drawing/2014/main" id="{9FCBF15F-CA7F-7641-B9E3-4E9C3E92F434}"/>
              </a:ext>
            </a:extLst>
          </p:cNvPr>
          <p:cNvSpPr>
            <a:spLocks noGrp="1"/>
          </p:cNvSpPr>
          <p:nvPr>
            <p:ph type="body" sz="quarter" idx="10"/>
          </p:nvPr>
        </p:nvSpPr>
        <p:spPr>
          <a:xfrm>
            <a:off x="813175" y="4501444"/>
            <a:ext cx="10334625" cy="1259607"/>
          </a:xfrm>
        </p:spPr>
        <p:txBody>
          <a:bodyPr>
            <a:noAutofit/>
          </a:bodyPr>
          <a:lstStyle>
            <a:lvl1pPr marL="0" indent="0">
              <a:buFontTx/>
              <a:buNone/>
              <a:defRPr sz="2400">
                <a:solidFill>
                  <a:schemeClr val="tx1"/>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a:t>Click to edit Master text styles</a:t>
            </a:r>
          </a:p>
        </p:txBody>
      </p:sp>
    </p:spTree>
    <p:extLst>
      <p:ext uri="{BB962C8B-B14F-4D97-AF65-F5344CB8AC3E}">
        <p14:creationId xmlns:p14="http://schemas.microsoft.com/office/powerpoint/2010/main" val="31373408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FB965E-00C4-6F4C-8817-84A69C14D22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B8926A3-B154-C14C-BFED-E141D3C8B7D4}"/>
              </a:ext>
            </a:extLst>
          </p:cNvPr>
          <p:cNvSpPr>
            <a:spLocks noGrp="1"/>
          </p:cNvSpPr>
          <p:nvPr>
            <p:ph sz="half" idx="1"/>
          </p:nvPr>
        </p:nvSpPr>
        <p:spPr>
          <a:xfrm>
            <a:off x="5715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940C922-34CF-D846-A402-06F51B18941E}"/>
              </a:ext>
            </a:extLst>
          </p:cNvPr>
          <p:cNvSpPr>
            <a:spLocks noGrp="1"/>
          </p:cNvSpPr>
          <p:nvPr>
            <p:ph sz="half" idx="2"/>
          </p:nvPr>
        </p:nvSpPr>
        <p:spPr>
          <a:xfrm>
            <a:off x="60960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471868AE-308B-D548-82A1-318656FC5556}"/>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21349307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9ACFC5-D97A-B448-B815-E68D1A9731E8}"/>
              </a:ext>
            </a:extLst>
          </p:cNvPr>
          <p:cNvSpPr>
            <a:spLocks noGrp="1"/>
          </p:cNvSpPr>
          <p:nvPr>
            <p:ph type="title"/>
          </p:nvPr>
        </p:nvSpPr>
        <p:spPr>
          <a:xfrm>
            <a:off x="571500"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EBFB46D-01D9-1D44-ABED-AC6282C16BC1}"/>
              </a:ext>
            </a:extLst>
          </p:cNvPr>
          <p:cNvSpPr>
            <a:spLocks noGrp="1"/>
          </p:cNvSpPr>
          <p:nvPr>
            <p:ph type="body" idx="1"/>
          </p:nvPr>
        </p:nvSpPr>
        <p:spPr>
          <a:xfrm>
            <a:off x="571500"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8F9F48-3F7F-A545-9387-0732A54B5B13}"/>
              </a:ext>
            </a:extLst>
          </p:cNvPr>
          <p:cNvSpPr>
            <a:spLocks noGrp="1"/>
          </p:cNvSpPr>
          <p:nvPr>
            <p:ph sz="half" idx="2"/>
          </p:nvPr>
        </p:nvSpPr>
        <p:spPr>
          <a:xfrm>
            <a:off x="571500"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90C0DC1-B7CB-B343-8B4E-8D57625AEA93}"/>
              </a:ext>
            </a:extLst>
          </p:cNvPr>
          <p:cNvSpPr>
            <a:spLocks noGrp="1"/>
          </p:cNvSpPr>
          <p:nvPr>
            <p:ph type="body" sz="quarter" idx="3"/>
          </p:nvPr>
        </p:nvSpPr>
        <p:spPr>
          <a:xfrm>
            <a:off x="60960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82689F1-F4A7-6440-A9D9-1BF6E3E127B0}"/>
              </a:ext>
            </a:extLst>
          </p:cNvPr>
          <p:cNvSpPr>
            <a:spLocks noGrp="1"/>
          </p:cNvSpPr>
          <p:nvPr>
            <p:ph sz="quarter" idx="4"/>
          </p:nvPr>
        </p:nvSpPr>
        <p:spPr>
          <a:xfrm>
            <a:off x="60960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Slide Number Placeholder 5">
            <a:extLst>
              <a:ext uri="{FF2B5EF4-FFF2-40B4-BE49-F238E27FC236}">
                <a16:creationId xmlns:a16="http://schemas.microsoft.com/office/drawing/2014/main" id="{24E88283-FA1D-D040-8AFC-1D07DFC302AA}"/>
              </a:ext>
            </a:extLst>
          </p:cNvPr>
          <p:cNvSpPr>
            <a:spLocks noGrp="1"/>
          </p:cNvSpPr>
          <p:nvPr>
            <p:ph type="sldNum" sz="quarter" idx="10"/>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27854359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21">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D7DAAA2-8718-2247-8539-9A0DC22C048C}"/>
              </a:ext>
            </a:extLst>
          </p:cNvPr>
          <p:cNvSpPr>
            <a:spLocks noGrp="1"/>
          </p:cNvSpPr>
          <p:nvPr>
            <p:ph type="title"/>
          </p:nvPr>
        </p:nvSpPr>
        <p:spPr>
          <a:xfrm>
            <a:off x="571500" y="365125"/>
            <a:ext cx="11049000" cy="1325563"/>
          </a:xfrm>
          <a:prstGeom prst="rect">
            <a:avLst/>
          </a:prstGeom>
        </p:spPr>
        <p:txBody>
          <a:bodyPr vert="horz" lIns="91440" tIns="45720" rIns="91440" bIns="45720" rtlCol="0" anchor="ctr">
            <a:normAutofit/>
          </a:bodyPr>
          <a:lstStyle/>
          <a:p>
            <a:r>
              <a:rPr lang="en-US" dirty="0"/>
              <a:t>TITLE</a:t>
            </a:r>
          </a:p>
        </p:txBody>
      </p:sp>
      <p:sp>
        <p:nvSpPr>
          <p:cNvPr id="3" name="Text Placeholder 2">
            <a:extLst>
              <a:ext uri="{FF2B5EF4-FFF2-40B4-BE49-F238E27FC236}">
                <a16:creationId xmlns:a16="http://schemas.microsoft.com/office/drawing/2014/main" id="{A73056FE-C136-A54B-9DE3-EACD8E08FED9}"/>
              </a:ext>
            </a:extLst>
          </p:cNvPr>
          <p:cNvSpPr>
            <a:spLocks noGrp="1"/>
          </p:cNvSpPr>
          <p:nvPr>
            <p:ph type="body" idx="1"/>
          </p:nvPr>
        </p:nvSpPr>
        <p:spPr>
          <a:xfrm>
            <a:off x="571500" y="1825625"/>
            <a:ext cx="11049000" cy="420718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Slide Number Placeholder 5">
            <a:extLst>
              <a:ext uri="{FF2B5EF4-FFF2-40B4-BE49-F238E27FC236}">
                <a16:creationId xmlns:a16="http://schemas.microsoft.com/office/drawing/2014/main" id="{125833E0-DD3D-DF4F-9316-F67B7A80E307}"/>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
        <p:nvSpPr>
          <p:cNvPr id="4" name="TextBox 3">
            <a:extLst>
              <a:ext uri="{FF2B5EF4-FFF2-40B4-BE49-F238E27FC236}">
                <a16:creationId xmlns:a16="http://schemas.microsoft.com/office/drawing/2014/main" id="{988BFAA8-B70A-FDCA-CDB5-F7F485710776}"/>
              </a:ext>
            </a:extLst>
          </p:cNvPr>
          <p:cNvSpPr txBox="1"/>
          <p:nvPr/>
        </p:nvSpPr>
        <p:spPr>
          <a:xfrm>
            <a:off x="2894801" y="6374303"/>
            <a:ext cx="5846885" cy="438582"/>
          </a:xfrm>
          <a:prstGeom prst="rect">
            <a:avLst/>
          </a:prstGeom>
          <a:noFill/>
        </p:spPr>
        <p:txBody>
          <a:bodyPr wrap="square" rtlCol="0">
            <a:spAutoFit/>
          </a:bodyPr>
          <a:lstStyle/>
          <a:p>
            <a:r>
              <a:rPr lang="en-US" sz="1200" dirty="0">
                <a:cs typeface="Arial"/>
              </a:rPr>
              <a:t>COOL25 Workshop, Stony Brook, NY,  27-31 October</a:t>
            </a:r>
            <a:r>
              <a:rPr lang="en-US" sz="1200" dirty="0"/>
              <a:t> 2025</a:t>
            </a:r>
          </a:p>
          <a:p>
            <a:endParaRPr lang="en-US" sz="1050" dirty="0"/>
          </a:p>
        </p:txBody>
      </p:sp>
      <p:sp>
        <p:nvSpPr>
          <p:cNvPr id="5" name="TextBox 4">
            <a:extLst>
              <a:ext uri="{FF2B5EF4-FFF2-40B4-BE49-F238E27FC236}">
                <a16:creationId xmlns:a16="http://schemas.microsoft.com/office/drawing/2014/main" id="{3E6EF377-041C-6B0C-7FC7-4A2B67DBD791}"/>
              </a:ext>
            </a:extLst>
          </p:cNvPr>
          <p:cNvSpPr txBox="1"/>
          <p:nvPr/>
        </p:nvSpPr>
        <p:spPr>
          <a:xfrm>
            <a:off x="7650165" y="6354375"/>
            <a:ext cx="1199367" cy="276999"/>
          </a:xfrm>
          <a:prstGeom prst="rect">
            <a:avLst/>
          </a:prstGeom>
          <a:noFill/>
        </p:spPr>
        <p:txBody>
          <a:bodyPr wrap="none" rtlCol="0">
            <a:spAutoFit/>
          </a:bodyPr>
          <a:lstStyle/>
          <a:p>
            <a:r>
              <a:rPr lang="en-US" sz="1200" dirty="0"/>
              <a:t>Alexei Fedotov</a:t>
            </a:r>
          </a:p>
        </p:txBody>
      </p:sp>
    </p:spTree>
    <p:extLst>
      <p:ext uri="{BB962C8B-B14F-4D97-AF65-F5344CB8AC3E}">
        <p14:creationId xmlns:p14="http://schemas.microsoft.com/office/powerpoint/2010/main" val="339995755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 id="2147483688" r:id="rId14"/>
    <p:sldLayoutId id="2147483689" r:id="rId15"/>
    <p:sldLayoutId id="2147483690" r:id="rId16"/>
    <p:sldLayoutId id="2147483691" r:id="rId17"/>
    <p:sldLayoutId id="2147483692" r:id="rId18"/>
    <p:sldLayoutId id="2147483693" r:id="rId19"/>
  </p:sldLayoutIdLst>
  <p:hf hdr="0" ftr="0" dt="0"/>
  <p:txStyles>
    <p:titleStyle>
      <a:lvl1pPr algn="l" defTabSz="914400" rtl="0" eaLnBrk="1" latinLnBrk="0" hangingPunct="1">
        <a:lnSpc>
          <a:spcPct val="90000"/>
        </a:lnSpc>
        <a:spcBef>
          <a:spcPct val="0"/>
        </a:spcBef>
        <a:buNone/>
        <a:defRPr sz="44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7" orient="horz" pos="2160">
          <p15:clr>
            <a:srgbClr val="F26B43"/>
          </p15:clr>
        </p15:guide>
        <p15:guide id="8" pos="3840">
          <p15:clr>
            <a:srgbClr val="F26B43"/>
          </p15:clr>
        </p15:guide>
        <p15:guide id="9" pos="360">
          <p15:clr>
            <a:srgbClr val="F26B43"/>
          </p15:clr>
        </p15:guide>
        <p15:guide id="10" orient="horz" pos="3888">
          <p15:clr>
            <a:srgbClr val="F26B43"/>
          </p15:clr>
        </p15:guide>
        <p15:guide id="11" pos="7320">
          <p15:clr>
            <a:srgbClr val="F26B43"/>
          </p15:clr>
        </p15:guide>
        <p15:guide id="12" orient="horz" pos="4128">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3.xml"/><Relationship Id="rId4" Type="http://schemas.openxmlformats.org/officeDocument/2006/relationships/image" Target="../media/image2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image" Target="../media/image31.png"/><Relationship Id="rId1" Type="http://schemas.openxmlformats.org/officeDocument/2006/relationships/slideLayout" Target="../slideLayouts/slideLayout12.xml"/><Relationship Id="rId5" Type="http://schemas.openxmlformats.org/officeDocument/2006/relationships/image" Target="../media/image190.png"/><Relationship Id="rId4" Type="http://schemas.openxmlformats.org/officeDocument/2006/relationships/image" Target="../media/image32.w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34.png"/></Relationships>
</file>

<file path=ppt/slides/_rels/slide19.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36.png"/></Relationships>
</file>

<file path=ppt/slides/_rels/slide2.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emf"/><Relationship Id="rId1" Type="http://schemas.openxmlformats.org/officeDocument/2006/relationships/slideLayout" Target="../slideLayouts/slideLayout3.xml"/><Relationship Id="rId4" Type="http://schemas.openxmlformats.org/officeDocument/2006/relationships/image" Target="../media/image39.png"/></Relationships>
</file>

<file path=ppt/slides/_rels/slide2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3.xml"/><Relationship Id="rId4" Type="http://schemas.openxmlformats.org/officeDocument/2006/relationships/image" Target="../media/image43.png"/></Relationships>
</file>

<file path=ppt/slides/_rels/slide23.xml.rels><?xml version="1.0" encoding="UTF-8" standalone="yes"?>
<Relationships xmlns="http://schemas.openxmlformats.org/package/2006/relationships"><Relationship Id="rId3" Type="http://schemas.openxmlformats.org/officeDocument/2006/relationships/image" Target="../media/image45.tmp"/><Relationship Id="rId2" Type="http://schemas.openxmlformats.org/officeDocument/2006/relationships/image" Target="../media/image44.png"/><Relationship Id="rId1" Type="http://schemas.openxmlformats.org/officeDocument/2006/relationships/slideLayout" Target="../slideLayouts/slideLayout3.xml"/><Relationship Id="rId4" Type="http://schemas.openxmlformats.org/officeDocument/2006/relationships/image" Target="../media/image46.tmp"/></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3.xml"/><Relationship Id="rId5" Type="http://schemas.openxmlformats.org/officeDocument/2006/relationships/image" Target="../media/image21.emf"/><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156CBC-DA70-7741-BB3F-BCDBBE052F88}"/>
              </a:ext>
            </a:extLst>
          </p:cNvPr>
          <p:cNvSpPr>
            <a:spLocks noGrp="1"/>
          </p:cNvSpPr>
          <p:nvPr>
            <p:ph type="ctrTitle"/>
          </p:nvPr>
        </p:nvSpPr>
        <p:spPr>
          <a:xfrm>
            <a:off x="736973" y="2527029"/>
            <a:ext cx="10334625" cy="1803939"/>
          </a:xfrm>
        </p:spPr>
        <p:txBody>
          <a:bodyPr>
            <a:normAutofit/>
          </a:bodyPr>
          <a:lstStyle/>
          <a:p>
            <a:r>
              <a:rPr lang="en-US" sz="4000" b="0" dirty="0"/>
              <a:t>Hadron Beam Cooling Concept and Cooler Design Status for the EIC</a:t>
            </a:r>
            <a:endParaRPr lang="en-US" sz="4000" dirty="0"/>
          </a:p>
        </p:txBody>
      </p:sp>
      <p:sp>
        <p:nvSpPr>
          <p:cNvPr id="4" name="Text Placeholder 3">
            <a:extLst>
              <a:ext uri="{FF2B5EF4-FFF2-40B4-BE49-F238E27FC236}">
                <a16:creationId xmlns:a16="http://schemas.microsoft.com/office/drawing/2014/main" id="{BD0F4563-AB5E-1F4E-B28C-08AC1323034C}"/>
              </a:ext>
            </a:extLst>
          </p:cNvPr>
          <p:cNvSpPr>
            <a:spLocks noGrp="1"/>
          </p:cNvSpPr>
          <p:nvPr>
            <p:ph type="body" sz="quarter" idx="10"/>
          </p:nvPr>
        </p:nvSpPr>
        <p:spPr>
          <a:xfrm>
            <a:off x="813173" y="4003989"/>
            <a:ext cx="10334625" cy="1259607"/>
          </a:xfrm>
        </p:spPr>
        <p:txBody>
          <a:bodyPr/>
          <a:lstStyle/>
          <a:p>
            <a:r>
              <a:rPr lang="en-US" b="1" dirty="0"/>
              <a:t>Alexei Fedotov</a:t>
            </a:r>
          </a:p>
          <a:p>
            <a:r>
              <a:rPr lang="en-US" dirty="0"/>
              <a:t>Brookhaven National Laboratory</a:t>
            </a:r>
          </a:p>
          <a:p>
            <a:endParaRPr lang="en-US" dirty="0"/>
          </a:p>
        </p:txBody>
      </p:sp>
      <p:sp>
        <p:nvSpPr>
          <p:cNvPr id="5" name="Subtitle 2">
            <a:extLst>
              <a:ext uri="{FF2B5EF4-FFF2-40B4-BE49-F238E27FC236}">
                <a16:creationId xmlns:a16="http://schemas.microsoft.com/office/drawing/2014/main" id="{387E1606-047C-31B9-52C0-19F58723714D}"/>
              </a:ext>
            </a:extLst>
          </p:cNvPr>
          <p:cNvSpPr txBox="1">
            <a:spLocks/>
          </p:cNvSpPr>
          <p:nvPr/>
        </p:nvSpPr>
        <p:spPr>
          <a:xfrm>
            <a:off x="813173" y="5174311"/>
            <a:ext cx="10565651" cy="1119809"/>
          </a:xfrm>
          <a:prstGeom prst="rect">
            <a:avLst/>
          </a:prstGeom>
        </p:spPr>
        <p:txBody>
          <a:bodyPr vert="horz" lIns="91440" tIns="45720" rIns="91440" bIns="45720" rtlCol="0" anchor="t">
            <a:normAutofit fontScale="47500" lnSpcReduction="20000"/>
          </a:bodyPr>
          <a:lstStyle>
            <a:lvl1pPr marL="0" indent="0" algn="l" defTabSz="914400" rtl="0" eaLnBrk="1" latinLnBrk="0" hangingPunct="1">
              <a:lnSpc>
                <a:spcPct val="90000"/>
              </a:lnSpc>
              <a:spcBef>
                <a:spcPts val="1000"/>
              </a:spcBef>
              <a:buFont typeface="Arial" panose="020B0604020202020204" pitchFamily="34" charset="0"/>
              <a:buNone/>
              <a:defRPr sz="1800" kern="120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p>
          <a:p>
            <a:r>
              <a:rPr lang="en-US" sz="5100" dirty="0"/>
              <a:t>COOL25 Workshop, Stony Brook</a:t>
            </a:r>
          </a:p>
          <a:p>
            <a:br>
              <a:rPr lang="en-US" sz="2900" dirty="0"/>
            </a:br>
            <a:r>
              <a:rPr lang="en-US" sz="4500" dirty="0"/>
              <a:t>27-31 October 2025</a:t>
            </a:r>
          </a:p>
          <a:p>
            <a:endParaRPr lang="en-US" sz="2200" dirty="0"/>
          </a:p>
        </p:txBody>
      </p:sp>
      <p:pic>
        <p:nvPicPr>
          <p:cNvPr id="6" name="Picture 5">
            <a:extLst>
              <a:ext uri="{FF2B5EF4-FFF2-40B4-BE49-F238E27FC236}">
                <a16:creationId xmlns:a16="http://schemas.microsoft.com/office/drawing/2014/main" id="{23C9AC81-2117-0F2D-15CC-CC1C07734CF4}"/>
              </a:ext>
            </a:extLst>
          </p:cNvPr>
          <p:cNvPicPr>
            <a:picLocks noChangeAspect="1"/>
          </p:cNvPicPr>
          <p:nvPr/>
        </p:nvPicPr>
        <p:blipFill>
          <a:blip r:embed="rId2"/>
          <a:stretch>
            <a:fillRect/>
          </a:stretch>
        </p:blipFill>
        <p:spPr>
          <a:xfrm>
            <a:off x="562385" y="563880"/>
            <a:ext cx="8055835" cy="1514123"/>
          </a:xfrm>
          <a:prstGeom prst="rect">
            <a:avLst/>
          </a:prstGeom>
        </p:spPr>
      </p:pic>
    </p:spTree>
    <p:extLst>
      <p:ext uri="{BB962C8B-B14F-4D97-AF65-F5344CB8AC3E}">
        <p14:creationId xmlns:p14="http://schemas.microsoft.com/office/powerpoint/2010/main" val="22467559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C247FE-52A7-F766-C6DA-04C054E88B1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BAA1C74-7D31-EC48-29F4-BC526785C87D}"/>
              </a:ext>
            </a:extLst>
          </p:cNvPr>
          <p:cNvSpPr>
            <a:spLocks noGrp="1"/>
          </p:cNvSpPr>
          <p:nvPr>
            <p:ph type="title"/>
          </p:nvPr>
        </p:nvSpPr>
        <p:spPr>
          <a:xfrm>
            <a:off x="254755" y="48130"/>
            <a:ext cx="11049000" cy="719935"/>
          </a:xfrm>
        </p:spPr>
        <p:txBody>
          <a:bodyPr>
            <a:normAutofit/>
          </a:bodyPr>
          <a:lstStyle/>
          <a:p>
            <a:r>
              <a:rPr lang="en-US" sz="3600" dirty="0"/>
              <a:t>High-energy Ring Electron Cooler </a:t>
            </a:r>
            <a:endParaRPr lang="en-US" sz="3600" b="0" dirty="0"/>
          </a:p>
        </p:txBody>
      </p:sp>
      <p:sp>
        <p:nvSpPr>
          <p:cNvPr id="4" name="Slide Number Placeholder 3">
            <a:extLst>
              <a:ext uri="{FF2B5EF4-FFF2-40B4-BE49-F238E27FC236}">
                <a16:creationId xmlns:a16="http://schemas.microsoft.com/office/drawing/2014/main" id="{F7CF289A-57DE-B11F-ED58-AAD91ECC696B}"/>
              </a:ext>
            </a:extLst>
          </p:cNvPr>
          <p:cNvSpPr>
            <a:spLocks noGrp="1"/>
          </p:cNvSpPr>
          <p:nvPr>
            <p:ph type="sldNum" sz="quarter" idx="4"/>
          </p:nvPr>
        </p:nvSpPr>
        <p:spPr>
          <a:xfrm>
            <a:off x="11698554" y="6492105"/>
            <a:ext cx="432486" cy="365125"/>
          </a:xfrm>
        </p:spPr>
        <p:txBody>
          <a:bodyPr/>
          <a:lstStyle/>
          <a:p>
            <a:fld id="{933A556B-7C63-244D-9B7C-B0EA8042B330}" type="slidenum">
              <a:rPr lang="en-US" sz="1200" smtClean="0"/>
              <a:pPr/>
              <a:t>10</a:t>
            </a:fld>
            <a:endParaRPr lang="en-US" sz="1200" dirty="0"/>
          </a:p>
        </p:txBody>
      </p:sp>
      <p:sp>
        <p:nvSpPr>
          <p:cNvPr id="20" name="Content Placeholder 2">
            <a:extLst>
              <a:ext uri="{FF2B5EF4-FFF2-40B4-BE49-F238E27FC236}">
                <a16:creationId xmlns:a16="http://schemas.microsoft.com/office/drawing/2014/main" id="{770E3B9A-173D-179F-FE8D-7B90C74C768F}"/>
              </a:ext>
            </a:extLst>
          </p:cNvPr>
          <p:cNvSpPr>
            <a:spLocks noGrp="1"/>
          </p:cNvSpPr>
          <p:nvPr>
            <p:ph idx="1"/>
          </p:nvPr>
        </p:nvSpPr>
        <p:spPr>
          <a:xfrm>
            <a:off x="399535" y="1043010"/>
            <a:ext cx="6796365" cy="1170060"/>
          </a:xfrm>
        </p:spPr>
        <p:txBody>
          <a:bodyPr>
            <a:normAutofit/>
          </a:bodyPr>
          <a:lstStyle/>
          <a:p>
            <a:pPr marL="0" indent="0"/>
            <a:r>
              <a:rPr lang="en-US" sz="1800" dirty="0"/>
              <a:t>The Ring Electron Cooler (REC) is a </a:t>
            </a:r>
            <a:r>
              <a:rPr lang="en-US" sz="1800" dirty="0">
                <a:solidFill>
                  <a:srgbClr val="0000FF"/>
                </a:solidFill>
              </a:rPr>
              <a:t>non-magnetized, bunched electron cooler based on an electron storage ring,</a:t>
            </a:r>
            <a:r>
              <a:rPr lang="en-US" sz="1800" dirty="0"/>
              <a:t> which utilizes damping wigglers to provide radiation damping for the electrons.</a:t>
            </a:r>
          </a:p>
        </p:txBody>
      </p:sp>
      <p:pic>
        <p:nvPicPr>
          <p:cNvPr id="23" name="Picture 22">
            <a:extLst>
              <a:ext uri="{FF2B5EF4-FFF2-40B4-BE49-F238E27FC236}">
                <a16:creationId xmlns:a16="http://schemas.microsoft.com/office/drawing/2014/main" id="{90BCD315-295D-8A24-A7DF-59B558E0E6E8}"/>
              </a:ext>
            </a:extLst>
          </p:cNvPr>
          <p:cNvPicPr>
            <a:picLocks noChangeAspect="1"/>
          </p:cNvPicPr>
          <p:nvPr/>
        </p:nvPicPr>
        <p:blipFill>
          <a:blip r:embed="rId2"/>
          <a:stretch>
            <a:fillRect/>
          </a:stretch>
        </p:blipFill>
        <p:spPr>
          <a:xfrm>
            <a:off x="803992" y="2305903"/>
            <a:ext cx="5383448" cy="3728370"/>
          </a:xfrm>
          <a:prstGeom prst="rect">
            <a:avLst/>
          </a:prstGeom>
        </p:spPr>
      </p:pic>
      <p:pic>
        <p:nvPicPr>
          <p:cNvPr id="25" name="Picture 24">
            <a:extLst>
              <a:ext uri="{FF2B5EF4-FFF2-40B4-BE49-F238E27FC236}">
                <a16:creationId xmlns:a16="http://schemas.microsoft.com/office/drawing/2014/main" id="{F2CBA3B7-92FF-7A90-9E87-B8AEDDFF0015}"/>
              </a:ext>
            </a:extLst>
          </p:cNvPr>
          <p:cNvPicPr>
            <a:picLocks noChangeAspect="1"/>
          </p:cNvPicPr>
          <p:nvPr/>
        </p:nvPicPr>
        <p:blipFill>
          <a:blip r:embed="rId3"/>
          <a:stretch>
            <a:fillRect/>
          </a:stretch>
        </p:blipFill>
        <p:spPr>
          <a:xfrm>
            <a:off x="7844587" y="1571054"/>
            <a:ext cx="3726897" cy="4672047"/>
          </a:xfrm>
          <a:prstGeom prst="rect">
            <a:avLst/>
          </a:prstGeom>
        </p:spPr>
      </p:pic>
      <p:sp>
        <p:nvSpPr>
          <p:cNvPr id="3" name="TextBox 2">
            <a:extLst>
              <a:ext uri="{FF2B5EF4-FFF2-40B4-BE49-F238E27FC236}">
                <a16:creationId xmlns:a16="http://schemas.microsoft.com/office/drawing/2014/main" id="{1D791CFB-F85D-91B2-6139-645B5FF32BC7}"/>
              </a:ext>
            </a:extLst>
          </p:cNvPr>
          <p:cNvSpPr txBox="1"/>
          <p:nvPr/>
        </p:nvSpPr>
        <p:spPr>
          <a:xfrm>
            <a:off x="7555408" y="768065"/>
            <a:ext cx="4237057" cy="646331"/>
          </a:xfrm>
          <a:prstGeom prst="rect">
            <a:avLst/>
          </a:prstGeom>
          <a:solidFill>
            <a:schemeClr val="accent4">
              <a:lumMod val="20000"/>
              <a:lumOff val="80000"/>
            </a:schemeClr>
          </a:solidFill>
        </p:spPr>
        <p:txBody>
          <a:bodyPr wrap="none" rtlCol="0">
            <a:spAutoFit/>
          </a:bodyPr>
          <a:lstStyle/>
          <a:p>
            <a:r>
              <a:rPr lang="en-US" dirty="0"/>
              <a:t>See presentations:</a:t>
            </a:r>
          </a:p>
          <a:p>
            <a:r>
              <a:rPr lang="en-US" dirty="0"/>
              <a:t>S. Seletskiy (TUB1), J. Kewisch (THB2)</a:t>
            </a:r>
          </a:p>
        </p:txBody>
      </p:sp>
    </p:spTree>
    <p:extLst>
      <p:ext uri="{BB962C8B-B14F-4D97-AF65-F5344CB8AC3E}">
        <p14:creationId xmlns:p14="http://schemas.microsoft.com/office/powerpoint/2010/main" val="19207830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B38B8E-4374-097E-9466-0FBBD663B90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5FF173D-4855-C97A-3014-ED5DDBD0970C}"/>
              </a:ext>
            </a:extLst>
          </p:cNvPr>
          <p:cNvSpPr>
            <a:spLocks noGrp="1"/>
          </p:cNvSpPr>
          <p:nvPr>
            <p:ph type="title"/>
          </p:nvPr>
        </p:nvSpPr>
        <p:spPr>
          <a:xfrm>
            <a:off x="399535" y="103791"/>
            <a:ext cx="11049000" cy="635349"/>
          </a:xfrm>
        </p:spPr>
        <p:txBody>
          <a:bodyPr>
            <a:normAutofit/>
          </a:bodyPr>
          <a:lstStyle/>
          <a:p>
            <a:r>
              <a:rPr lang="en-US" sz="3600" dirty="0"/>
              <a:t>High-energy </a:t>
            </a:r>
            <a:r>
              <a:rPr lang="en-US" sz="3600" dirty="0" err="1"/>
              <a:t>Recirculator</a:t>
            </a:r>
            <a:r>
              <a:rPr lang="en-US" sz="3600" dirty="0"/>
              <a:t> Cooler</a:t>
            </a:r>
            <a:endParaRPr lang="en-US" sz="3600" b="0" dirty="0"/>
          </a:p>
        </p:txBody>
      </p:sp>
      <p:sp>
        <p:nvSpPr>
          <p:cNvPr id="4" name="Slide Number Placeholder 3">
            <a:extLst>
              <a:ext uri="{FF2B5EF4-FFF2-40B4-BE49-F238E27FC236}">
                <a16:creationId xmlns:a16="http://schemas.microsoft.com/office/drawing/2014/main" id="{FF4CFB70-8172-34F6-18AE-F5656003663E}"/>
              </a:ext>
            </a:extLst>
          </p:cNvPr>
          <p:cNvSpPr>
            <a:spLocks noGrp="1"/>
          </p:cNvSpPr>
          <p:nvPr>
            <p:ph type="sldNum" sz="quarter" idx="4"/>
          </p:nvPr>
        </p:nvSpPr>
        <p:spPr>
          <a:xfrm>
            <a:off x="11713916" y="6492875"/>
            <a:ext cx="432486" cy="365125"/>
          </a:xfrm>
        </p:spPr>
        <p:txBody>
          <a:bodyPr/>
          <a:lstStyle/>
          <a:p>
            <a:fld id="{933A556B-7C63-244D-9B7C-B0EA8042B330}" type="slidenum">
              <a:rPr lang="en-US" sz="1100" smtClean="0"/>
              <a:pPr/>
              <a:t>11</a:t>
            </a:fld>
            <a:endParaRPr lang="en-US" sz="1100" dirty="0"/>
          </a:p>
        </p:txBody>
      </p:sp>
      <p:sp>
        <p:nvSpPr>
          <p:cNvPr id="20" name="Content Placeholder 2">
            <a:extLst>
              <a:ext uri="{FF2B5EF4-FFF2-40B4-BE49-F238E27FC236}">
                <a16:creationId xmlns:a16="http://schemas.microsoft.com/office/drawing/2014/main" id="{59EF0E78-AEDD-5718-71E3-6258DB0B8A72}"/>
              </a:ext>
            </a:extLst>
          </p:cNvPr>
          <p:cNvSpPr>
            <a:spLocks noGrp="1"/>
          </p:cNvSpPr>
          <p:nvPr>
            <p:ph idx="1"/>
          </p:nvPr>
        </p:nvSpPr>
        <p:spPr>
          <a:xfrm>
            <a:off x="399535" y="1196775"/>
            <a:ext cx="5368805" cy="1685851"/>
          </a:xfrm>
        </p:spPr>
        <p:txBody>
          <a:bodyPr>
            <a:normAutofit fontScale="40000" lnSpcReduction="20000"/>
          </a:bodyPr>
          <a:lstStyle/>
          <a:p>
            <a:pPr marL="0" indent="0"/>
            <a:r>
              <a:rPr lang="en-US" sz="4500" dirty="0"/>
              <a:t>- Electron bunches are accelerated in the ERL </a:t>
            </a:r>
          </a:p>
          <a:p>
            <a:pPr marL="0" indent="0"/>
            <a:r>
              <a:rPr lang="en-US" sz="4500" dirty="0"/>
              <a:t>- Recirculated in the ring for just a few turns (1-9) </a:t>
            </a:r>
          </a:p>
          <a:p>
            <a:pPr marL="0" indent="0"/>
            <a:r>
              <a:rPr lang="en-US" sz="4500" dirty="0"/>
              <a:t>to reduce current required from injector</a:t>
            </a:r>
          </a:p>
          <a:p>
            <a:pPr marL="0" indent="0"/>
            <a:r>
              <a:rPr lang="en-US" sz="4500" dirty="0"/>
              <a:t>- Decelerated and sent to a beam dump </a:t>
            </a:r>
          </a:p>
          <a:p>
            <a:pPr marL="0" indent="0"/>
            <a:r>
              <a:rPr lang="en-US" sz="4500" dirty="0">
                <a:solidFill>
                  <a:srgbClr val="0000FF"/>
                </a:solidFill>
              </a:rPr>
              <a:t>- Non-magnetized electron beam is used </a:t>
            </a:r>
          </a:p>
          <a:p>
            <a:pPr marL="0" indent="0"/>
            <a:endParaRPr lang="en-US" sz="2000" dirty="0">
              <a:solidFill>
                <a:srgbClr val="0000FF"/>
              </a:solidFill>
            </a:endParaRPr>
          </a:p>
        </p:txBody>
      </p:sp>
      <p:pic>
        <p:nvPicPr>
          <p:cNvPr id="5" name="Picture 4">
            <a:extLst>
              <a:ext uri="{FF2B5EF4-FFF2-40B4-BE49-F238E27FC236}">
                <a16:creationId xmlns:a16="http://schemas.microsoft.com/office/drawing/2014/main" id="{F74A293E-8B51-A629-AF6E-3EA85F317E2C}"/>
              </a:ext>
            </a:extLst>
          </p:cNvPr>
          <p:cNvPicPr>
            <a:picLocks noChangeAspect="1"/>
          </p:cNvPicPr>
          <p:nvPr/>
        </p:nvPicPr>
        <p:blipFill>
          <a:blip r:embed="rId2"/>
          <a:stretch>
            <a:fillRect/>
          </a:stretch>
        </p:blipFill>
        <p:spPr>
          <a:xfrm>
            <a:off x="568799" y="3044688"/>
            <a:ext cx="4746252" cy="2089767"/>
          </a:xfrm>
          <a:prstGeom prst="rect">
            <a:avLst/>
          </a:prstGeom>
        </p:spPr>
      </p:pic>
      <p:pic>
        <p:nvPicPr>
          <p:cNvPr id="7" name="Picture 6">
            <a:extLst>
              <a:ext uri="{FF2B5EF4-FFF2-40B4-BE49-F238E27FC236}">
                <a16:creationId xmlns:a16="http://schemas.microsoft.com/office/drawing/2014/main" id="{19E8EDB0-FDC6-E1E7-B7E6-9676853B9734}"/>
              </a:ext>
            </a:extLst>
          </p:cNvPr>
          <p:cNvPicPr>
            <a:picLocks noChangeAspect="1"/>
          </p:cNvPicPr>
          <p:nvPr/>
        </p:nvPicPr>
        <p:blipFill>
          <a:blip r:embed="rId3"/>
          <a:stretch>
            <a:fillRect/>
          </a:stretch>
        </p:blipFill>
        <p:spPr>
          <a:xfrm>
            <a:off x="5862663" y="2009839"/>
            <a:ext cx="6283739" cy="4159464"/>
          </a:xfrm>
          <a:prstGeom prst="rect">
            <a:avLst/>
          </a:prstGeom>
        </p:spPr>
      </p:pic>
      <p:sp>
        <p:nvSpPr>
          <p:cNvPr id="3" name="TextBox 2">
            <a:extLst>
              <a:ext uri="{FF2B5EF4-FFF2-40B4-BE49-F238E27FC236}">
                <a16:creationId xmlns:a16="http://schemas.microsoft.com/office/drawing/2014/main" id="{D9D2C9BC-A919-A98F-6AAC-7C3F48598CEF}"/>
              </a:ext>
            </a:extLst>
          </p:cNvPr>
          <p:cNvSpPr txBox="1"/>
          <p:nvPr/>
        </p:nvSpPr>
        <p:spPr>
          <a:xfrm>
            <a:off x="8119288" y="873609"/>
            <a:ext cx="2018501" cy="646331"/>
          </a:xfrm>
          <a:prstGeom prst="rect">
            <a:avLst/>
          </a:prstGeom>
          <a:solidFill>
            <a:schemeClr val="accent4">
              <a:lumMod val="20000"/>
              <a:lumOff val="80000"/>
            </a:schemeClr>
          </a:solidFill>
        </p:spPr>
        <p:txBody>
          <a:bodyPr wrap="none" rtlCol="0">
            <a:spAutoFit/>
          </a:bodyPr>
          <a:lstStyle/>
          <a:p>
            <a:r>
              <a:rPr lang="en-US" dirty="0"/>
              <a:t>See presentation:</a:t>
            </a:r>
          </a:p>
          <a:p>
            <a:r>
              <a:rPr lang="en-US" dirty="0"/>
              <a:t>D. Kayran (TUB2)</a:t>
            </a:r>
          </a:p>
        </p:txBody>
      </p:sp>
    </p:spTree>
    <p:extLst>
      <p:ext uri="{BB962C8B-B14F-4D97-AF65-F5344CB8AC3E}">
        <p14:creationId xmlns:p14="http://schemas.microsoft.com/office/powerpoint/2010/main" val="12309272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18635FB-EE9B-5A1E-9890-8B6906B38D41}"/>
              </a:ext>
            </a:extLst>
          </p:cNvPr>
          <p:cNvSpPr>
            <a:spLocks noGrp="1"/>
          </p:cNvSpPr>
          <p:nvPr>
            <p:ph type="sldNum" sz="quarter" idx="4"/>
          </p:nvPr>
        </p:nvSpPr>
        <p:spPr/>
        <p:txBody>
          <a:bodyPr/>
          <a:lstStyle/>
          <a:p>
            <a:pPr algn="r">
              <a:defRPr/>
            </a:pPr>
            <a:fld id="{893C5830-40F3-F04E-B2E3-10E6672BA8FF}" type="slidenum">
              <a:rPr lang="en-US" sz="1200">
                <a:solidFill>
                  <a:prstClr val="white"/>
                </a:solidFill>
                <a:latin typeface="Arial" charset="0"/>
                <a:cs typeface="Arial" charset="0"/>
              </a:rPr>
              <a:pPr algn="r">
                <a:defRPr/>
              </a:pPr>
              <a:t>12</a:t>
            </a:fld>
            <a:endParaRPr lang="en-US" sz="1200">
              <a:solidFill>
                <a:prstClr val="white"/>
              </a:solidFill>
              <a:latin typeface="Arial" charset="0"/>
              <a:cs typeface="Arial" charset="0"/>
            </a:endParaRPr>
          </a:p>
        </p:txBody>
      </p:sp>
      <p:grpSp>
        <p:nvGrpSpPr>
          <p:cNvPr id="70" name="Group 69">
            <a:extLst>
              <a:ext uri="{FF2B5EF4-FFF2-40B4-BE49-F238E27FC236}">
                <a16:creationId xmlns:a16="http://schemas.microsoft.com/office/drawing/2014/main" id="{D0471362-D9B8-3034-4208-5BA2C440F29E}"/>
              </a:ext>
            </a:extLst>
          </p:cNvPr>
          <p:cNvGrpSpPr/>
          <p:nvPr/>
        </p:nvGrpSpPr>
        <p:grpSpPr>
          <a:xfrm>
            <a:off x="1286031" y="1011906"/>
            <a:ext cx="9803917" cy="4655654"/>
            <a:chOff x="-13563" y="890140"/>
            <a:chExt cx="9193656" cy="4154739"/>
          </a:xfrm>
        </p:grpSpPr>
        <p:pic>
          <p:nvPicPr>
            <p:cNvPr id="6" name="Picture 5">
              <a:extLst>
                <a:ext uri="{FF2B5EF4-FFF2-40B4-BE49-F238E27FC236}">
                  <a16:creationId xmlns:a16="http://schemas.microsoft.com/office/drawing/2014/main" id="{4C891626-C70D-C3D0-0A56-A7BBD7449335}"/>
                </a:ext>
              </a:extLst>
            </p:cNvPr>
            <p:cNvPicPr>
              <a:picLocks noChangeAspect="1"/>
            </p:cNvPicPr>
            <p:nvPr/>
          </p:nvPicPr>
          <p:blipFill>
            <a:blip r:embed="rId2" cstate="print">
              <a:extLst>
                <a:ext uri="{28A0092B-C50C-407E-A947-70E740481C1C}">
                  <a14:useLocalDpi xmlns:a14="http://schemas.microsoft.com/office/drawing/2010/main"/>
                </a:ext>
              </a:extLst>
            </a:blip>
            <a:srcRect/>
            <a:stretch/>
          </p:blipFill>
          <p:spPr>
            <a:xfrm>
              <a:off x="17480" y="2109970"/>
              <a:ext cx="9146909" cy="1114763"/>
            </a:xfrm>
            <a:prstGeom prst="rect">
              <a:avLst/>
            </a:prstGeom>
          </p:spPr>
        </p:pic>
        <p:sp>
          <p:nvSpPr>
            <p:cNvPr id="7" name="TextBox 6">
              <a:extLst>
                <a:ext uri="{FF2B5EF4-FFF2-40B4-BE49-F238E27FC236}">
                  <a16:creationId xmlns:a16="http://schemas.microsoft.com/office/drawing/2014/main" id="{D12693A3-BBF8-C822-D8C4-647C3E426292}"/>
                </a:ext>
              </a:extLst>
            </p:cNvPr>
            <p:cNvSpPr txBox="1"/>
            <p:nvPr/>
          </p:nvSpPr>
          <p:spPr>
            <a:xfrm>
              <a:off x="1800878" y="4477733"/>
              <a:ext cx="1155791" cy="370793"/>
            </a:xfrm>
            <a:prstGeom prst="rect">
              <a:avLst/>
            </a:prstGeom>
            <a:noFill/>
          </p:spPr>
          <p:txBody>
            <a:bodyPr wrap="square" rtlCol="0">
              <a:spAutoFit/>
            </a:bodyPr>
            <a:lstStyle/>
            <a:p>
              <a:pPr algn="ctr">
                <a:defRPr/>
              </a:pPr>
              <a:r>
                <a:rPr lang="en-US" sz="1050" b="1" dirty="0">
                  <a:solidFill>
                    <a:prstClr val="black"/>
                  </a:solidFill>
                </a:rPr>
                <a:t>DC Gun</a:t>
              </a:r>
            </a:p>
            <a:p>
              <a:pPr algn="ctr">
                <a:defRPr/>
              </a:pPr>
              <a:r>
                <a:rPr lang="en-US" sz="1050" b="1" dirty="0">
                  <a:solidFill>
                    <a:prstClr val="black"/>
                  </a:solidFill>
                </a:rPr>
                <a:t>400kV</a:t>
              </a:r>
            </a:p>
          </p:txBody>
        </p:sp>
        <p:sp>
          <p:nvSpPr>
            <p:cNvPr id="8" name="Rectangle 7">
              <a:extLst>
                <a:ext uri="{FF2B5EF4-FFF2-40B4-BE49-F238E27FC236}">
                  <a16:creationId xmlns:a16="http://schemas.microsoft.com/office/drawing/2014/main" id="{DD928EBF-704F-39D8-8EB2-526E7D72A087}"/>
                </a:ext>
              </a:extLst>
            </p:cNvPr>
            <p:cNvSpPr/>
            <p:nvPr/>
          </p:nvSpPr>
          <p:spPr>
            <a:xfrm>
              <a:off x="2653465" y="2579536"/>
              <a:ext cx="266125" cy="276104"/>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1200" b="1" dirty="0">
                  <a:ln w="11430"/>
                  <a:solidFill>
                    <a:srgbClr val="FF0000"/>
                  </a:solidFill>
                  <a:effectLst>
                    <a:outerShdw blurRad="50800" dist="39000" dir="5460000" algn="tl">
                      <a:srgbClr val="000000">
                        <a:alpha val="38000"/>
                      </a:srgbClr>
                    </a:outerShdw>
                  </a:effectLst>
                  <a:latin typeface="Adobe Thai" panose="02040503050201020203" pitchFamily="18" charset="-34"/>
                  <a:cs typeface="Adobe Thai" panose="02040503050201020203" pitchFamily="18" charset="-34"/>
                </a:rPr>
                <a:t>e</a:t>
              </a:r>
              <a:r>
                <a:rPr lang="en-US" sz="1200" b="1" baseline="30000" dirty="0">
                  <a:ln w="11430"/>
                  <a:solidFill>
                    <a:srgbClr val="FF0000"/>
                  </a:solidFill>
                  <a:effectLst>
                    <a:outerShdw blurRad="50800" dist="39000" dir="5460000" algn="tl">
                      <a:srgbClr val="000000">
                        <a:alpha val="38000"/>
                      </a:srgbClr>
                    </a:outerShdw>
                  </a:effectLst>
                  <a:latin typeface="Adobe Thai" panose="02040503050201020203" pitchFamily="18" charset="-34"/>
                  <a:cs typeface="Adobe Thai" panose="02040503050201020203" pitchFamily="18" charset="-34"/>
                </a:rPr>
                <a:t>-</a:t>
              </a:r>
            </a:p>
          </p:txBody>
        </p:sp>
        <p:sp>
          <p:nvSpPr>
            <p:cNvPr id="9" name="Right Arrow 63">
              <a:extLst>
                <a:ext uri="{FF2B5EF4-FFF2-40B4-BE49-F238E27FC236}">
                  <a16:creationId xmlns:a16="http://schemas.microsoft.com/office/drawing/2014/main" id="{E42C3C8F-14D1-E8FB-8A87-1548E26BA25D}"/>
                </a:ext>
              </a:extLst>
            </p:cNvPr>
            <p:cNvSpPr/>
            <p:nvPr/>
          </p:nvSpPr>
          <p:spPr>
            <a:xfrm rot="10800000" flipV="1">
              <a:off x="8493922" y="2188903"/>
              <a:ext cx="193488" cy="82563"/>
            </a:xfrm>
            <a:prstGeom prst="rightArrow">
              <a:avLst>
                <a:gd name="adj1" fmla="val 50000"/>
                <a:gd name="adj2" fmla="val 88400"/>
              </a:avLst>
            </a:prstGeom>
            <a:solidFill>
              <a:srgbClr val="66FFFF"/>
            </a:solidFill>
            <a:ln w="12700">
              <a:solidFill>
                <a:schemeClr val="tx1"/>
              </a:solidFill>
            </a:ln>
          </p:spPr>
          <p:style>
            <a:lnRef idx="1">
              <a:schemeClr val="accent2"/>
            </a:lnRef>
            <a:fillRef idx="3">
              <a:schemeClr val="accent2"/>
            </a:fillRef>
            <a:effectRef idx="2">
              <a:schemeClr val="accent2"/>
            </a:effectRef>
            <a:fontRef idx="minor">
              <a:schemeClr val="lt1"/>
            </a:fontRef>
          </p:style>
          <p:txBody>
            <a:bodyPr rtlCol="0" anchor="ctr"/>
            <a:lstStyle/>
            <a:p>
              <a:pPr algn="ctr">
                <a:defRPr/>
              </a:pPr>
              <a:endParaRPr lang="en-US">
                <a:solidFill>
                  <a:prstClr val="white"/>
                </a:solidFill>
                <a:latin typeface="Calibri" panose="020F0502020204030204"/>
              </a:endParaRPr>
            </a:p>
          </p:txBody>
        </p:sp>
        <p:sp>
          <p:nvSpPr>
            <p:cNvPr id="10" name="Right Arrow 64">
              <a:extLst>
                <a:ext uri="{FF2B5EF4-FFF2-40B4-BE49-F238E27FC236}">
                  <a16:creationId xmlns:a16="http://schemas.microsoft.com/office/drawing/2014/main" id="{A01C2DD3-1167-EFFD-7D77-FFEE57A3F47E}"/>
                </a:ext>
              </a:extLst>
            </p:cNvPr>
            <p:cNvSpPr/>
            <p:nvPr/>
          </p:nvSpPr>
          <p:spPr>
            <a:xfrm rot="10800000" flipV="1">
              <a:off x="62500" y="2190909"/>
              <a:ext cx="193488" cy="82563"/>
            </a:xfrm>
            <a:prstGeom prst="rightArrow">
              <a:avLst>
                <a:gd name="adj1" fmla="val 50000"/>
                <a:gd name="adj2" fmla="val 88400"/>
              </a:avLst>
            </a:prstGeom>
            <a:solidFill>
              <a:srgbClr val="66FFFF"/>
            </a:solidFill>
            <a:ln w="12700">
              <a:solidFill>
                <a:schemeClr val="tx1"/>
              </a:solidFill>
            </a:ln>
          </p:spPr>
          <p:style>
            <a:lnRef idx="1">
              <a:schemeClr val="accent2"/>
            </a:lnRef>
            <a:fillRef idx="3">
              <a:schemeClr val="accent2"/>
            </a:fillRef>
            <a:effectRef idx="2">
              <a:schemeClr val="accent2"/>
            </a:effectRef>
            <a:fontRef idx="minor">
              <a:schemeClr val="lt1"/>
            </a:fontRef>
          </p:style>
          <p:txBody>
            <a:bodyPr rtlCol="0" anchor="ctr"/>
            <a:lstStyle/>
            <a:p>
              <a:pPr algn="ctr">
                <a:defRPr/>
              </a:pPr>
              <a:endParaRPr lang="en-US">
                <a:solidFill>
                  <a:prstClr val="white"/>
                </a:solidFill>
                <a:latin typeface="Calibri" panose="020F0502020204030204"/>
              </a:endParaRPr>
            </a:p>
          </p:txBody>
        </p:sp>
        <p:cxnSp>
          <p:nvCxnSpPr>
            <p:cNvPr id="11" name="Straight Arrow Connector 10">
              <a:extLst>
                <a:ext uri="{FF2B5EF4-FFF2-40B4-BE49-F238E27FC236}">
                  <a16:creationId xmlns:a16="http://schemas.microsoft.com/office/drawing/2014/main" id="{A919B4B9-E82B-2E51-B119-DDC053C9779C}"/>
                </a:ext>
              </a:extLst>
            </p:cNvPr>
            <p:cNvCxnSpPr>
              <a:cxnSpLocks/>
              <a:stCxn id="7" idx="0"/>
            </p:cNvCxnSpPr>
            <p:nvPr/>
          </p:nvCxnSpPr>
          <p:spPr>
            <a:xfrm flipV="1">
              <a:off x="2378774" y="3131339"/>
              <a:ext cx="599933" cy="1346393"/>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sp>
          <p:nvSpPr>
            <p:cNvPr id="12" name="TextBox 11">
              <a:extLst>
                <a:ext uri="{FF2B5EF4-FFF2-40B4-BE49-F238E27FC236}">
                  <a16:creationId xmlns:a16="http://schemas.microsoft.com/office/drawing/2014/main" id="{922F4ECA-718F-E28F-F44C-B7B0E7E1AF8E}"/>
                </a:ext>
              </a:extLst>
            </p:cNvPr>
            <p:cNvSpPr txBox="1"/>
            <p:nvPr/>
          </p:nvSpPr>
          <p:spPr>
            <a:xfrm>
              <a:off x="2786528" y="4029064"/>
              <a:ext cx="881069" cy="370793"/>
            </a:xfrm>
            <a:prstGeom prst="rect">
              <a:avLst/>
            </a:prstGeom>
            <a:noFill/>
          </p:spPr>
          <p:txBody>
            <a:bodyPr wrap="square" rtlCol="0">
              <a:spAutoFit/>
            </a:bodyPr>
            <a:lstStyle/>
            <a:p>
              <a:pPr algn="ctr">
                <a:defRPr/>
              </a:pPr>
              <a:r>
                <a:rPr lang="en-US" sz="1050" b="1" dirty="0">
                  <a:solidFill>
                    <a:prstClr val="black"/>
                  </a:solidFill>
                </a:rPr>
                <a:t>Laser</a:t>
              </a:r>
            </a:p>
            <a:p>
              <a:pPr algn="ctr">
                <a:defRPr/>
              </a:pPr>
              <a:r>
                <a:rPr lang="en-US" sz="1050" b="1" dirty="0">
                  <a:solidFill>
                    <a:prstClr val="black"/>
                  </a:solidFill>
                </a:rPr>
                <a:t>197 MHz</a:t>
              </a:r>
            </a:p>
          </p:txBody>
        </p:sp>
        <p:cxnSp>
          <p:nvCxnSpPr>
            <p:cNvPr id="13" name="Straight Arrow Connector 12">
              <a:extLst>
                <a:ext uri="{FF2B5EF4-FFF2-40B4-BE49-F238E27FC236}">
                  <a16:creationId xmlns:a16="http://schemas.microsoft.com/office/drawing/2014/main" id="{5FBFE097-B528-15E6-8F75-9353676FD086}"/>
                </a:ext>
              </a:extLst>
            </p:cNvPr>
            <p:cNvCxnSpPr>
              <a:cxnSpLocks/>
              <a:stCxn id="147" idx="0"/>
            </p:cNvCxnSpPr>
            <p:nvPr/>
          </p:nvCxnSpPr>
          <p:spPr>
            <a:xfrm flipH="1" flipV="1">
              <a:off x="3071494" y="2998364"/>
              <a:ext cx="133939" cy="780679"/>
            </a:xfrm>
            <a:prstGeom prst="straightConnector1">
              <a:avLst/>
            </a:prstGeom>
            <a:ln w="19050">
              <a:solidFill>
                <a:srgbClr val="7030A0"/>
              </a:solidFill>
              <a:tailEnd type="none"/>
            </a:ln>
          </p:spPr>
          <p:style>
            <a:lnRef idx="1">
              <a:schemeClr val="dk1"/>
            </a:lnRef>
            <a:fillRef idx="0">
              <a:schemeClr val="dk1"/>
            </a:fillRef>
            <a:effectRef idx="0">
              <a:schemeClr val="dk1"/>
            </a:effectRef>
            <a:fontRef idx="minor">
              <a:schemeClr val="tx1"/>
            </a:fontRef>
          </p:style>
        </p:cxnSp>
        <p:sp>
          <p:nvSpPr>
            <p:cNvPr id="14" name="TextBox 13">
              <a:extLst>
                <a:ext uri="{FF2B5EF4-FFF2-40B4-BE49-F238E27FC236}">
                  <a16:creationId xmlns:a16="http://schemas.microsoft.com/office/drawing/2014/main" id="{377C23E5-1869-47BC-F67A-F9F46948E0D1}"/>
                </a:ext>
              </a:extLst>
            </p:cNvPr>
            <p:cNvSpPr txBox="1"/>
            <p:nvPr/>
          </p:nvSpPr>
          <p:spPr>
            <a:xfrm>
              <a:off x="1264020" y="4132250"/>
              <a:ext cx="668573" cy="514991"/>
            </a:xfrm>
            <a:prstGeom prst="rect">
              <a:avLst/>
            </a:prstGeom>
            <a:noFill/>
          </p:spPr>
          <p:txBody>
            <a:bodyPr wrap="square" rtlCol="0">
              <a:spAutoFit/>
            </a:bodyPr>
            <a:lstStyle/>
            <a:p>
              <a:pPr algn="ctr">
                <a:defRPr/>
              </a:pPr>
              <a:r>
                <a:rPr lang="en-US" sz="1050" b="1" dirty="0">
                  <a:solidFill>
                    <a:prstClr val="black"/>
                  </a:solidFill>
                </a:rPr>
                <a:t>930 kW Beam Dump</a:t>
              </a:r>
            </a:p>
          </p:txBody>
        </p:sp>
        <p:cxnSp>
          <p:nvCxnSpPr>
            <p:cNvPr id="15" name="Straight Arrow Connector 14">
              <a:extLst>
                <a:ext uri="{FF2B5EF4-FFF2-40B4-BE49-F238E27FC236}">
                  <a16:creationId xmlns:a16="http://schemas.microsoft.com/office/drawing/2014/main" id="{A53C9836-BB2E-24C6-BB37-97DEE4B0CA8B}"/>
                </a:ext>
              </a:extLst>
            </p:cNvPr>
            <p:cNvCxnSpPr>
              <a:cxnSpLocks/>
              <a:stCxn id="14" idx="0"/>
            </p:cNvCxnSpPr>
            <p:nvPr/>
          </p:nvCxnSpPr>
          <p:spPr>
            <a:xfrm flipV="1">
              <a:off x="1598307" y="2645798"/>
              <a:ext cx="480178" cy="1486452"/>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sp>
          <p:nvSpPr>
            <p:cNvPr id="16" name="Right Arrow 63">
              <a:extLst>
                <a:ext uri="{FF2B5EF4-FFF2-40B4-BE49-F238E27FC236}">
                  <a16:creationId xmlns:a16="http://schemas.microsoft.com/office/drawing/2014/main" id="{01168A8B-3E32-897F-A78E-1B294D5CF8FF}"/>
                </a:ext>
              </a:extLst>
            </p:cNvPr>
            <p:cNvSpPr/>
            <p:nvPr/>
          </p:nvSpPr>
          <p:spPr>
            <a:xfrm rot="10800000" flipV="1">
              <a:off x="4447931" y="2159187"/>
              <a:ext cx="193488" cy="82563"/>
            </a:xfrm>
            <a:prstGeom prst="rightArrow">
              <a:avLst>
                <a:gd name="adj1" fmla="val 50000"/>
                <a:gd name="adj2" fmla="val 88400"/>
              </a:avLst>
            </a:prstGeom>
            <a:solidFill>
              <a:srgbClr val="66FFFF"/>
            </a:solidFill>
            <a:ln w="12700">
              <a:solidFill>
                <a:schemeClr val="tx1"/>
              </a:solidFill>
            </a:ln>
          </p:spPr>
          <p:style>
            <a:lnRef idx="1">
              <a:schemeClr val="accent2"/>
            </a:lnRef>
            <a:fillRef idx="3">
              <a:schemeClr val="accent2"/>
            </a:fillRef>
            <a:effectRef idx="2">
              <a:schemeClr val="accent2"/>
            </a:effectRef>
            <a:fontRef idx="minor">
              <a:schemeClr val="lt1"/>
            </a:fontRef>
          </p:style>
          <p:txBody>
            <a:bodyPr rtlCol="0" anchor="ctr"/>
            <a:lstStyle/>
            <a:p>
              <a:pPr algn="ctr">
                <a:defRPr/>
              </a:pPr>
              <a:endParaRPr lang="en-US">
                <a:solidFill>
                  <a:prstClr val="white"/>
                </a:solidFill>
                <a:latin typeface="Calibri" panose="020F0502020204030204"/>
              </a:endParaRPr>
            </a:p>
          </p:txBody>
        </p:sp>
        <p:sp>
          <p:nvSpPr>
            <p:cNvPr id="17" name="Right Arrow 63">
              <a:extLst>
                <a:ext uri="{FF2B5EF4-FFF2-40B4-BE49-F238E27FC236}">
                  <a16:creationId xmlns:a16="http://schemas.microsoft.com/office/drawing/2014/main" id="{668E1BD5-9564-164A-2BD2-A5FE6025735C}"/>
                </a:ext>
              </a:extLst>
            </p:cNvPr>
            <p:cNvSpPr/>
            <p:nvPr/>
          </p:nvSpPr>
          <p:spPr>
            <a:xfrm flipV="1">
              <a:off x="2863909" y="2708999"/>
              <a:ext cx="193488" cy="82563"/>
            </a:xfrm>
            <a:prstGeom prst="rightArrow">
              <a:avLst>
                <a:gd name="adj1" fmla="val 50000"/>
                <a:gd name="adj2" fmla="val 88400"/>
              </a:avLst>
            </a:prstGeom>
            <a:solidFill>
              <a:srgbClr val="FF0000"/>
            </a:solidFill>
            <a:ln w="12700">
              <a:solidFill>
                <a:schemeClr val="tx1"/>
              </a:solidFill>
            </a:ln>
          </p:spPr>
          <p:style>
            <a:lnRef idx="1">
              <a:schemeClr val="accent2"/>
            </a:lnRef>
            <a:fillRef idx="3">
              <a:schemeClr val="accent2"/>
            </a:fillRef>
            <a:effectRef idx="2">
              <a:schemeClr val="accent2"/>
            </a:effectRef>
            <a:fontRef idx="minor">
              <a:schemeClr val="lt1"/>
            </a:fontRef>
          </p:style>
          <p:txBody>
            <a:bodyPr rtlCol="0" anchor="ctr"/>
            <a:lstStyle/>
            <a:p>
              <a:pPr algn="ctr">
                <a:defRPr/>
              </a:pPr>
              <a:endParaRPr lang="en-US" dirty="0">
                <a:solidFill>
                  <a:prstClr val="white"/>
                </a:solidFill>
                <a:latin typeface="Calibri" panose="020F0502020204030204"/>
              </a:endParaRPr>
            </a:p>
          </p:txBody>
        </p:sp>
        <p:sp>
          <p:nvSpPr>
            <p:cNvPr id="18" name="TextBox 17">
              <a:extLst>
                <a:ext uri="{FF2B5EF4-FFF2-40B4-BE49-F238E27FC236}">
                  <a16:creationId xmlns:a16="http://schemas.microsoft.com/office/drawing/2014/main" id="{2635E965-B7A0-76A0-3DD1-B5FAEDA7E854}"/>
                </a:ext>
              </a:extLst>
            </p:cNvPr>
            <p:cNvSpPr txBox="1"/>
            <p:nvPr/>
          </p:nvSpPr>
          <p:spPr>
            <a:xfrm>
              <a:off x="3186127" y="4674086"/>
              <a:ext cx="1393615" cy="370793"/>
            </a:xfrm>
            <a:prstGeom prst="rect">
              <a:avLst/>
            </a:prstGeom>
            <a:noFill/>
          </p:spPr>
          <p:txBody>
            <a:bodyPr wrap="square" rtlCol="0">
              <a:spAutoFit/>
            </a:bodyPr>
            <a:lstStyle/>
            <a:p>
              <a:pPr algn="ctr">
                <a:defRPr/>
              </a:pPr>
              <a:r>
                <a:rPr lang="en-US" sz="1050" b="1" dirty="0">
                  <a:solidFill>
                    <a:prstClr val="black"/>
                  </a:solidFill>
                </a:rPr>
                <a:t>16x 197 MHz </a:t>
              </a:r>
            </a:p>
            <a:p>
              <a:pPr algn="ctr">
                <a:defRPr/>
              </a:pPr>
              <a:r>
                <a:rPr lang="en-US" sz="1050" b="1" dirty="0">
                  <a:solidFill>
                    <a:prstClr val="black"/>
                  </a:solidFill>
                </a:rPr>
                <a:t>NCRF LINAC</a:t>
              </a:r>
            </a:p>
          </p:txBody>
        </p:sp>
        <p:cxnSp>
          <p:nvCxnSpPr>
            <p:cNvPr id="19" name="Straight Arrow Connector 18">
              <a:extLst>
                <a:ext uri="{FF2B5EF4-FFF2-40B4-BE49-F238E27FC236}">
                  <a16:creationId xmlns:a16="http://schemas.microsoft.com/office/drawing/2014/main" id="{1FBE8A52-6E90-C0FE-DA0E-027C1F90E635}"/>
                </a:ext>
              </a:extLst>
            </p:cNvPr>
            <p:cNvCxnSpPr>
              <a:cxnSpLocks/>
              <a:stCxn id="18" idx="0"/>
            </p:cNvCxnSpPr>
            <p:nvPr/>
          </p:nvCxnSpPr>
          <p:spPr>
            <a:xfrm flipH="1" flipV="1">
              <a:off x="3641783" y="2852085"/>
              <a:ext cx="241153" cy="1822001"/>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sp>
          <p:nvSpPr>
            <p:cNvPr id="21" name="Rectangle: Rounded Corners 20">
              <a:extLst>
                <a:ext uri="{FF2B5EF4-FFF2-40B4-BE49-F238E27FC236}">
                  <a16:creationId xmlns:a16="http://schemas.microsoft.com/office/drawing/2014/main" id="{7A4DB504-9695-7CF1-3279-85C82FC80AC7}"/>
                </a:ext>
              </a:extLst>
            </p:cNvPr>
            <p:cNvSpPr/>
            <p:nvPr/>
          </p:nvSpPr>
          <p:spPr>
            <a:xfrm>
              <a:off x="2469342" y="2657637"/>
              <a:ext cx="3994958" cy="507537"/>
            </a:xfrm>
            <a:prstGeom prst="roundRect">
              <a:avLst/>
            </a:prstGeom>
            <a:noFill/>
            <a:ln w="12700">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solidFill>
                  <a:prstClr val="white"/>
                </a:solidFill>
                <a:latin typeface="Calibri" panose="020F0502020204030204"/>
              </a:endParaRPr>
            </a:p>
          </p:txBody>
        </p:sp>
        <p:sp>
          <p:nvSpPr>
            <p:cNvPr id="22" name="Rectangle: Rounded Corners 21">
              <a:extLst>
                <a:ext uri="{FF2B5EF4-FFF2-40B4-BE49-F238E27FC236}">
                  <a16:creationId xmlns:a16="http://schemas.microsoft.com/office/drawing/2014/main" id="{4966DA52-90EB-3C0F-30EB-DF8524929556}"/>
                </a:ext>
              </a:extLst>
            </p:cNvPr>
            <p:cNvSpPr/>
            <p:nvPr/>
          </p:nvSpPr>
          <p:spPr>
            <a:xfrm>
              <a:off x="6505669" y="2651116"/>
              <a:ext cx="1824338" cy="182974"/>
            </a:xfrm>
            <a:prstGeom prst="roundRect">
              <a:avLst/>
            </a:prstGeom>
            <a:noFill/>
            <a:ln w="12700">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solidFill>
                  <a:prstClr val="white"/>
                </a:solidFill>
                <a:latin typeface="Calibri" panose="020F0502020204030204"/>
              </a:endParaRPr>
            </a:p>
          </p:txBody>
        </p:sp>
        <p:sp>
          <p:nvSpPr>
            <p:cNvPr id="23" name="Rectangle: Rounded Corners 22">
              <a:extLst>
                <a:ext uri="{FF2B5EF4-FFF2-40B4-BE49-F238E27FC236}">
                  <a16:creationId xmlns:a16="http://schemas.microsoft.com/office/drawing/2014/main" id="{DE7A5C1D-1583-8774-539C-17C455EDFE50}"/>
                </a:ext>
              </a:extLst>
            </p:cNvPr>
            <p:cNvSpPr/>
            <p:nvPr/>
          </p:nvSpPr>
          <p:spPr>
            <a:xfrm>
              <a:off x="633543" y="2477620"/>
              <a:ext cx="1757915" cy="276999"/>
            </a:xfrm>
            <a:prstGeom prst="roundRect">
              <a:avLst/>
            </a:prstGeom>
            <a:noFill/>
            <a:ln w="12700">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solidFill>
                  <a:prstClr val="white"/>
                </a:solidFill>
                <a:latin typeface="Calibri" panose="020F0502020204030204"/>
              </a:endParaRPr>
            </a:p>
          </p:txBody>
        </p:sp>
        <p:sp>
          <p:nvSpPr>
            <p:cNvPr id="24" name="Rectangle: Rounded Corners 23">
              <a:extLst>
                <a:ext uri="{FF2B5EF4-FFF2-40B4-BE49-F238E27FC236}">
                  <a16:creationId xmlns:a16="http://schemas.microsoft.com/office/drawing/2014/main" id="{82B5DDFF-40FD-ACBC-8650-9A23953E718A}"/>
                </a:ext>
              </a:extLst>
            </p:cNvPr>
            <p:cNvSpPr/>
            <p:nvPr/>
          </p:nvSpPr>
          <p:spPr>
            <a:xfrm>
              <a:off x="1045024" y="2071915"/>
              <a:ext cx="6906582" cy="390524"/>
            </a:xfrm>
            <a:prstGeom prst="roundRect">
              <a:avLst/>
            </a:prstGeom>
            <a:noFill/>
            <a:ln w="12700">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solidFill>
                  <a:prstClr val="white"/>
                </a:solidFill>
                <a:latin typeface="Calibri" panose="020F0502020204030204"/>
              </a:endParaRPr>
            </a:p>
          </p:txBody>
        </p:sp>
        <p:sp>
          <p:nvSpPr>
            <p:cNvPr id="25" name="Rectangle: Rounded Corners 24">
              <a:extLst>
                <a:ext uri="{FF2B5EF4-FFF2-40B4-BE49-F238E27FC236}">
                  <a16:creationId xmlns:a16="http://schemas.microsoft.com/office/drawing/2014/main" id="{9BFA0803-A432-EB04-AE2E-A5F2371ABEF6}"/>
                </a:ext>
              </a:extLst>
            </p:cNvPr>
            <p:cNvSpPr/>
            <p:nvPr/>
          </p:nvSpPr>
          <p:spPr>
            <a:xfrm rot="967573">
              <a:off x="6449155" y="2747230"/>
              <a:ext cx="936216" cy="326051"/>
            </a:xfrm>
            <a:prstGeom prst="roundRect">
              <a:avLst/>
            </a:prstGeom>
            <a:noFill/>
            <a:ln w="12700">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solidFill>
                  <a:prstClr val="white"/>
                </a:solidFill>
                <a:latin typeface="Calibri" panose="020F0502020204030204"/>
              </a:endParaRPr>
            </a:p>
          </p:txBody>
        </p:sp>
        <p:sp>
          <p:nvSpPr>
            <p:cNvPr id="27" name="Rectangle: Rounded Corners 26">
              <a:extLst>
                <a:ext uri="{FF2B5EF4-FFF2-40B4-BE49-F238E27FC236}">
                  <a16:creationId xmlns:a16="http://schemas.microsoft.com/office/drawing/2014/main" id="{7B878D53-3330-A7D2-1540-3B46BB36BA4A}"/>
                </a:ext>
              </a:extLst>
            </p:cNvPr>
            <p:cNvSpPr/>
            <p:nvPr/>
          </p:nvSpPr>
          <p:spPr>
            <a:xfrm>
              <a:off x="620525" y="2829329"/>
              <a:ext cx="782174" cy="121612"/>
            </a:xfrm>
            <a:prstGeom prst="roundRect">
              <a:avLst/>
            </a:prstGeom>
            <a:solidFill>
              <a:schemeClr val="accent1">
                <a:lumMod val="20000"/>
                <a:lumOff val="80000"/>
              </a:schemeClr>
            </a:solidFill>
            <a:ln>
              <a:no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defRPr/>
              </a:pPr>
              <a:r>
                <a:rPr lang="en-US" sz="800" i="1" dirty="0">
                  <a:solidFill>
                    <a:prstClr val="black"/>
                  </a:solidFill>
                </a:rPr>
                <a:t>extraction</a:t>
              </a:r>
            </a:p>
          </p:txBody>
        </p:sp>
        <p:sp>
          <p:nvSpPr>
            <p:cNvPr id="28" name="Rectangle: Rounded Corners 27">
              <a:extLst>
                <a:ext uri="{FF2B5EF4-FFF2-40B4-BE49-F238E27FC236}">
                  <a16:creationId xmlns:a16="http://schemas.microsoft.com/office/drawing/2014/main" id="{D3CDD696-0B19-DDC8-A057-F4BE8C350FB2}"/>
                </a:ext>
              </a:extLst>
            </p:cNvPr>
            <p:cNvSpPr/>
            <p:nvPr/>
          </p:nvSpPr>
          <p:spPr>
            <a:xfrm>
              <a:off x="4472349" y="3186608"/>
              <a:ext cx="782174" cy="121612"/>
            </a:xfrm>
            <a:prstGeom prst="roundRect">
              <a:avLst/>
            </a:prstGeom>
            <a:solidFill>
              <a:schemeClr val="accent1">
                <a:lumMod val="20000"/>
                <a:lumOff val="80000"/>
              </a:schemeClr>
            </a:solidFill>
            <a:ln>
              <a:no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defRPr/>
              </a:pPr>
              <a:r>
                <a:rPr lang="en-US" sz="800" i="1" dirty="0">
                  <a:solidFill>
                    <a:prstClr val="black"/>
                  </a:solidFill>
                </a:rPr>
                <a:t>injection</a:t>
              </a:r>
            </a:p>
          </p:txBody>
        </p:sp>
        <p:sp>
          <p:nvSpPr>
            <p:cNvPr id="30" name="Rectangle: Rounded Corners 29">
              <a:extLst>
                <a:ext uri="{FF2B5EF4-FFF2-40B4-BE49-F238E27FC236}">
                  <a16:creationId xmlns:a16="http://schemas.microsoft.com/office/drawing/2014/main" id="{5A5CC0B3-032F-96F1-BA67-2918F7AF1D56}"/>
                </a:ext>
              </a:extLst>
            </p:cNvPr>
            <p:cNvSpPr/>
            <p:nvPr/>
          </p:nvSpPr>
          <p:spPr>
            <a:xfrm>
              <a:off x="4407868" y="1931757"/>
              <a:ext cx="782174" cy="121612"/>
            </a:xfrm>
            <a:prstGeom prst="roundRect">
              <a:avLst/>
            </a:prstGeom>
            <a:solidFill>
              <a:schemeClr val="accent1">
                <a:lumMod val="20000"/>
                <a:lumOff val="80000"/>
              </a:schemeClr>
            </a:solidFill>
            <a:ln>
              <a:no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defRPr/>
              </a:pPr>
              <a:r>
                <a:rPr lang="en-US" sz="800" i="1" dirty="0">
                  <a:solidFill>
                    <a:prstClr val="black"/>
                  </a:solidFill>
                </a:rPr>
                <a:t>cooling</a:t>
              </a:r>
            </a:p>
          </p:txBody>
        </p:sp>
        <p:sp>
          <p:nvSpPr>
            <p:cNvPr id="34" name="Rectangle: Rounded Corners 33">
              <a:extLst>
                <a:ext uri="{FF2B5EF4-FFF2-40B4-BE49-F238E27FC236}">
                  <a16:creationId xmlns:a16="http://schemas.microsoft.com/office/drawing/2014/main" id="{045D4C42-589A-261F-D646-9CBA2E4E28DD}"/>
                </a:ext>
              </a:extLst>
            </p:cNvPr>
            <p:cNvSpPr/>
            <p:nvPr/>
          </p:nvSpPr>
          <p:spPr>
            <a:xfrm>
              <a:off x="8569548" y="2467338"/>
              <a:ext cx="509648" cy="117548"/>
            </a:xfrm>
            <a:prstGeom prst="roundRect">
              <a:avLst/>
            </a:prstGeom>
            <a:solidFill>
              <a:schemeClr val="accent1">
                <a:lumMod val="20000"/>
                <a:lumOff val="80000"/>
              </a:schemeClr>
            </a:solidFill>
            <a:ln>
              <a:no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defRPr/>
              </a:pPr>
              <a:r>
                <a:rPr lang="en-US" sz="1000" i="1" dirty="0">
                  <a:solidFill>
                    <a:prstClr val="black"/>
                  </a:solidFill>
                  <a:latin typeface="Calibri" panose="020F0502020204030204"/>
                </a:rPr>
                <a:t>HSR</a:t>
              </a:r>
            </a:p>
          </p:txBody>
        </p:sp>
        <p:sp>
          <p:nvSpPr>
            <p:cNvPr id="36" name="TextBox 35">
              <a:extLst>
                <a:ext uri="{FF2B5EF4-FFF2-40B4-BE49-F238E27FC236}">
                  <a16:creationId xmlns:a16="http://schemas.microsoft.com/office/drawing/2014/main" id="{DB9AFF92-57E2-93B8-6332-4720959995FC}"/>
                </a:ext>
              </a:extLst>
            </p:cNvPr>
            <p:cNvSpPr txBox="1"/>
            <p:nvPr/>
          </p:nvSpPr>
          <p:spPr>
            <a:xfrm>
              <a:off x="4913327" y="4044476"/>
              <a:ext cx="1393615" cy="514991"/>
            </a:xfrm>
            <a:prstGeom prst="rect">
              <a:avLst/>
            </a:prstGeom>
            <a:noFill/>
          </p:spPr>
          <p:txBody>
            <a:bodyPr wrap="square" rtlCol="0">
              <a:spAutoFit/>
            </a:bodyPr>
            <a:lstStyle/>
            <a:p>
              <a:pPr algn="ctr">
                <a:defRPr/>
              </a:pPr>
              <a:r>
                <a:rPr lang="en-US" sz="1050" b="1" dirty="0">
                  <a:solidFill>
                    <a:prstClr val="black"/>
                  </a:solidFill>
                </a:rPr>
                <a:t>4x 591 MHz </a:t>
              </a:r>
            </a:p>
            <a:p>
              <a:pPr algn="ctr">
                <a:defRPr/>
              </a:pPr>
              <a:r>
                <a:rPr lang="en-US" sz="1050" b="1" dirty="0">
                  <a:solidFill>
                    <a:prstClr val="black"/>
                  </a:solidFill>
                </a:rPr>
                <a:t>NCRF correction Cavities</a:t>
              </a:r>
            </a:p>
          </p:txBody>
        </p:sp>
        <p:cxnSp>
          <p:nvCxnSpPr>
            <p:cNvPr id="37" name="Straight Arrow Connector 36">
              <a:extLst>
                <a:ext uri="{FF2B5EF4-FFF2-40B4-BE49-F238E27FC236}">
                  <a16:creationId xmlns:a16="http://schemas.microsoft.com/office/drawing/2014/main" id="{22B21860-9C09-2398-6955-81FDC0AC2942}"/>
                </a:ext>
              </a:extLst>
            </p:cNvPr>
            <p:cNvCxnSpPr>
              <a:cxnSpLocks/>
              <a:stCxn id="36" idx="0"/>
            </p:cNvCxnSpPr>
            <p:nvPr/>
          </p:nvCxnSpPr>
          <p:spPr>
            <a:xfrm flipV="1">
              <a:off x="5610135" y="2791563"/>
              <a:ext cx="371387" cy="1252913"/>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sp>
          <p:nvSpPr>
            <p:cNvPr id="40" name="TextBox 39">
              <a:extLst>
                <a:ext uri="{FF2B5EF4-FFF2-40B4-BE49-F238E27FC236}">
                  <a16:creationId xmlns:a16="http://schemas.microsoft.com/office/drawing/2014/main" id="{09140EFC-3CA9-4FC6-10BE-CBDAED67B59F}"/>
                </a:ext>
              </a:extLst>
            </p:cNvPr>
            <p:cNvSpPr txBox="1"/>
            <p:nvPr/>
          </p:nvSpPr>
          <p:spPr>
            <a:xfrm>
              <a:off x="7633198" y="1068925"/>
              <a:ext cx="1393615" cy="370793"/>
            </a:xfrm>
            <a:prstGeom prst="rect">
              <a:avLst/>
            </a:prstGeom>
            <a:noFill/>
          </p:spPr>
          <p:txBody>
            <a:bodyPr wrap="square" rtlCol="0">
              <a:spAutoFit/>
            </a:bodyPr>
            <a:lstStyle/>
            <a:p>
              <a:pPr algn="ctr">
                <a:defRPr/>
              </a:pPr>
              <a:r>
                <a:rPr lang="en-US" sz="1050" b="1" dirty="0">
                  <a:solidFill>
                    <a:prstClr val="black"/>
                  </a:solidFill>
                </a:rPr>
                <a:t>180° Dipole</a:t>
              </a:r>
            </a:p>
            <a:p>
              <a:pPr algn="ctr">
                <a:defRPr/>
              </a:pPr>
              <a:r>
                <a:rPr lang="en-US" sz="1050" b="1" dirty="0">
                  <a:solidFill>
                    <a:prstClr val="black"/>
                  </a:solidFill>
                </a:rPr>
                <a:t>Spectrometer</a:t>
              </a:r>
            </a:p>
          </p:txBody>
        </p:sp>
        <p:cxnSp>
          <p:nvCxnSpPr>
            <p:cNvPr id="41" name="Straight Arrow Connector 40">
              <a:extLst>
                <a:ext uri="{FF2B5EF4-FFF2-40B4-BE49-F238E27FC236}">
                  <a16:creationId xmlns:a16="http://schemas.microsoft.com/office/drawing/2014/main" id="{7AA63EBC-F752-D427-6C84-628A77375273}"/>
                </a:ext>
              </a:extLst>
            </p:cNvPr>
            <p:cNvCxnSpPr>
              <a:cxnSpLocks/>
              <a:stCxn id="40" idx="2"/>
            </p:cNvCxnSpPr>
            <p:nvPr/>
          </p:nvCxnSpPr>
          <p:spPr>
            <a:xfrm>
              <a:off x="8330006" y="1439718"/>
              <a:ext cx="123509" cy="92716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46" name="Straight Arrow Connector 45">
              <a:extLst>
                <a:ext uri="{FF2B5EF4-FFF2-40B4-BE49-F238E27FC236}">
                  <a16:creationId xmlns:a16="http://schemas.microsoft.com/office/drawing/2014/main" id="{E430A177-1B5F-6B8F-7965-97E2B9860E06}"/>
                </a:ext>
              </a:extLst>
            </p:cNvPr>
            <p:cNvCxnSpPr>
              <a:cxnSpLocks/>
              <a:stCxn id="68" idx="0"/>
            </p:cNvCxnSpPr>
            <p:nvPr/>
          </p:nvCxnSpPr>
          <p:spPr>
            <a:xfrm flipH="1" flipV="1">
              <a:off x="7824206" y="2758178"/>
              <a:ext cx="726815" cy="873095"/>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sp>
          <p:nvSpPr>
            <p:cNvPr id="47" name="TextBox 46">
              <a:extLst>
                <a:ext uri="{FF2B5EF4-FFF2-40B4-BE49-F238E27FC236}">
                  <a16:creationId xmlns:a16="http://schemas.microsoft.com/office/drawing/2014/main" id="{D3C0D423-67FE-B448-1DFC-D39B61EB54BD}"/>
                </a:ext>
              </a:extLst>
            </p:cNvPr>
            <p:cNvSpPr txBox="1"/>
            <p:nvPr/>
          </p:nvSpPr>
          <p:spPr>
            <a:xfrm>
              <a:off x="568125" y="1646545"/>
              <a:ext cx="712625" cy="226596"/>
            </a:xfrm>
            <a:prstGeom prst="rect">
              <a:avLst/>
            </a:prstGeom>
            <a:noFill/>
          </p:spPr>
          <p:txBody>
            <a:bodyPr wrap="square" rtlCol="0">
              <a:spAutoFit/>
            </a:bodyPr>
            <a:lstStyle/>
            <a:p>
              <a:pPr algn="ctr">
                <a:defRPr/>
              </a:pPr>
              <a:r>
                <a:rPr lang="en-US" sz="1050" b="1" dirty="0">
                  <a:solidFill>
                    <a:prstClr val="black"/>
                  </a:solidFill>
                </a:rPr>
                <a:t>Quad</a:t>
              </a:r>
            </a:p>
          </p:txBody>
        </p:sp>
        <p:cxnSp>
          <p:nvCxnSpPr>
            <p:cNvPr id="48" name="Straight Arrow Connector 47">
              <a:extLst>
                <a:ext uri="{FF2B5EF4-FFF2-40B4-BE49-F238E27FC236}">
                  <a16:creationId xmlns:a16="http://schemas.microsoft.com/office/drawing/2014/main" id="{6A54BFEB-2324-76B5-A6CA-127793C37FED}"/>
                </a:ext>
              </a:extLst>
            </p:cNvPr>
            <p:cNvCxnSpPr>
              <a:cxnSpLocks/>
              <a:stCxn id="47" idx="2"/>
            </p:cNvCxnSpPr>
            <p:nvPr/>
          </p:nvCxnSpPr>
          <p:spPr>
            <a:xfrm>
              <a:off x="924438" y="1873141"/>
              <a:ext cx="66599" cy="483708"/>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sp>
          <p:nvSpPr>
            <p:cNvPr id="49" name="TextBox 48">
              <a:extLst>
                <a:ext uri="{FF2B5EF4-FFF2-40B4-BE49-F238E27FC236}">
                  <a16:creationId xmlns:a16="http://schemas.microsoft.com/office/drawing/2014/main" id="{44E28F92-C2B8-C9A3-A988-797D1C62E54A}"/>
                </a:ext>
              </a:extLst>
            </p:cNvPr>
            <p:cNvSpPr txBox="1"/>
            <p:nvPr/>
          </p:nvSpPr>
          <p:spPr>
            <a:xfrm>
              <a:off x="1732901" y="3665851"/>
              <a:ext cx="959127" cy="370793"/>
            </a:xfrm>
            <a:prstGeom prst="rect">
              <a:avLst/>
            </a:prstGeom>
            <a:noFill/>
          </p:spPr>
          <p:txBody>
            <a:bodyPr wrap="square" rtlCol="0">
              <a:spAutoFit/>
            </a:bodyPr>
            <a:lstStyle/>
            <a:p>
              <a:pPr algn="ctr">
                <a:defRPr/>
              </a:pPr>
              <a:r>
                <a:rPr lang="en-US" sz="1050" b="1" dirty="0">
                  <a:solidFill>
                    <a:prstClr val="black"/>
                  </a:solidFill>
                </a:rPr>
                <a:t>Cathode transport</a:t>
              </a:r>
            </a:p>
          </p:txBody>
        </p:sp>
        <p:cxnSp>
          <p:nvCxnSpPr>
            <p:cNvPr id="50" name="Straight Arrow Connector 49">
              <a:extLst>
                <a:ext uri="{FF2B5EF4-FFF2-40B4-BE49-F238E27FC236}">
                  <a16:creationId xmlns:a16="http://schemas.microsoft.com/office/drawing/2014/main" id="{199B7A56-797E-16CD-B6C5-E3A51743A6D2}"/>
                </a:ext>
              </a:extLst>
            </p:cNvPr>
            <p:cNvCxnSpPr>
              <a:cxnSpLocks/>
              <a:stCxn id="49" idx="0"/>
            </p:cNvCxnSpPr>
            <p:nvPr/>
          </p:nvCxnSpPr>
          <p:spPr>
            <a:xfrm flipV="1">
              <a:off x="2212465" y="2811234"/>
              <a:ext cx="539352" cy="854617"/>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sp>
          <p:nvSpPr>
            <p:cNvPr id="52" name="Arrow: Circular 51">
              <a:extLst>
                <a:ext uri="{FF2B5EF4-FFF2-40B4-BE49-F238E27FC236}">
                  <a16:creationId xmlns:a16="http://schemas.microsoft.com/office/drawing/2014/main" id="{9F9B9C7E-35C8-37A2-F835-6F91C83CC72B}"/>
                </a:ext>
              </a:extLst>
            </p:cNvPr>
            <p:cNvSpPr/>
            <p:nvPr/>
          </p:nvSpPr>
          <p:spPr>
            <a:xfrm rot="5068036" flipH="1">
              <a:off x="8147616" y="2395728"/>
              <a:ext cx="419280" cy="374549"/>
            </a:xfrm>
            <a:prstGeom prst="circularArrow">
              <a:avLst>
                <a:gd name="adj1" fmla="val 8770"/>
                <a:gd name="adj2" fmla="val 1142319"/>
                <a:gd name="adj3" fmla="val 20207257"/>
                <a:gd name="adj4" fmla="val 10568152"/>
                <a:gd name="adj5" fmla="val 12500"/>
              </a:avLst>
            </a:prstGeom>
            <a:solidFill>
              <a:srgbClr val="FF0000"/>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dirty="0">
                <a:ln>
                  <a:solidFill>
                    <a:prstClr val="black"/>
                  </a:solidFill>
                </a:ln>
                <a:solidFill>
                  <a:srgbClr val="FF0000"/>
                </a:solidFill>
                <a:latin typeface="Calibri" panose="020F0502020204030204"/>
              </a:endParaRPr>
            </a:p>
          </p:txBody>
        </p:sp>
        <p:sp>
          <p:nvSpPr>
            <p:cNvPr id="56" name="TextBox 55">
              <a:extLst>
                <a:ext uri="{FF2B5EF4-FFF2-40B4-BE49-F238E27FC236}">
                  <a16:creationId xmlns:a16="http://schemas.microsoft.com/office/drawing/2014/main" id="{35CABB26-A022-C633-6FB5-FCD4E9E11E32}"/>
                </a:ext>
              </a:extLst>
            </p:cNvPr>
            <p:cNvSpPr txBox="1"/>
            <p:nvPr/>
          </p:nvSpPr>
          <p:spPr>
            <a:xfrm>
              <a:off x="1948691" y="1230736"/>
              <a:ext cx="1145198" cy="370793"/>
            </a:xfrm>
            <a:prstGeom prst="rect">
              <a:avLst/>
            </a:prstGeom>
            <a:noFill/>
          </p:spPr>
          <p:txBody>
            <a:bodyPr wrap="square" rtlCol="0">
              <a:spAutoFit/>
            </a:bodyPr>
            <a:lstStyle/>
            <a:p>
              <a:pPr algn="ctr">
                <a:defRPr/>
              </a:pPr>
              <a:r>
                <a:rPr lang="en-US" sz="1050" b="1" dirty="0">
                  <a:solidFill>
                    <a:prstClr val="black"/>
                  </a:solidFill>
                </a:rPr>
                <a:t>Mu-metal shielding</a:t>
              </a:r>
            </a:p>
          </p:txBody>
        </p:sp>
        <p:cxnSp>
          <p:nvCxnSpPr>
            <p:cNvPr id="57" name="Straight Arrow Connector 56">
              <a:extLst>
                <a:ext uri="{FF2B5EF4-FFF2-40B4-BE49-F238E27FC236}">
                  <a16:creationId xmlns:a16="http://schemas.microsoft.com/office/drawing/2014/main" id="{09BE7F03-EFD4-386A-F37B-DE7509ECD01E}"/>
                </a:ext>
              </a:extLst>
            </p:cNvPr>
            <p:cNvCxnSpPr>
              <a:cxnSpLocks/>
              <a:stCxn id="56" idx="2"/>
            </p:cNvCxnSpPr>
            <p:nvPr/>
          </p:nvCxnSpPr>
          <p:spPr>
            <a:xfrm flipH="1">
              <a:off x="2279029" y="1601530"/>
              <a:ext cx="242261" cy="769603"/>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sp>
          <p:nvSpPr>
            <p:cNvPr id="58" name="TextBox 57">
              <a:extLst>
                <a:ext uri="{FF2B5EF4-FFF2-40B4-BE49-F238E27FC236}">
                  <a16:creationId xmlns:a16="http://schemas.microsoft.com/office/drawing/2014/main" id="{8BA24F9B-E2A7-5096-0D03-23ED89EA9359}"/>
                </a:ext>
              </a:extLst>
            </p:cNvPr>
            <p:cNvSpPr txBox="1"/>
            <p:nvPr/>
          </p:nvSpPr>
          <p:spPr>
            <a:xfrm>
              <a:off x="7772667" y="4363901"/>
              <a:ext cx="1092461" cy="370793"/>
            </a:xfrm>
            <a:prstGeom prst="rect">
              <a:avLst/>
            </a:prstGeom>
            <a:noFill/>
          </p:spPr>
          <p:txBody>
            <a:bodyPr wrap="square" rtlCol="0">
              <a:spAutoFit/>
            </a:bodyPr>
            <a:lstStyle/>
            <a:p>
              <a:pPr algn="ctr">
                <a:defRPr/>
              </a:pPr>
              <a:r>
                <a:rPr lang="en-US" sz="1050" b="1" dirty="0">
                  <a:solidFill>
                    <a:prstClr val="black"/>
                  </a:solidFill>
                  <a:ea typeface="Aptos" panose="020B0004020202020204" pitchFamily="34" charset="0"/>
                  <a:cs typeface="Aptos" panose="020B0004020202020204" pitchFamily="34" charset="0"/>
                </a:rPr>
                <a:t>24MHz </a:t>
              </a:r>
            </a:p>
            <a:p>
              <a:pPr algn="ctr">
                <a:defRPr/>
              </a:pPr>
              <a:r>
                <a:rPr lang="en-US" sz="1050" b="1" dirty="0">
                  <a:solidFill>
                    <a:prstClr val="black"/>
                  </a:solidFill>
                  <a:ea typeface="Aptos" panose="020B0004020202020204" pitchFamily="34" charset="0"/>
                  <a:cs typeface="Aptos" panose="020B0004020202020204" pitchFamily="34" charset="0"/>
                </a:rPr>
                <a:t>RF cavity </a:t>
              </a:r>
            </a:p>
          </p:txBody>
        </p:sp>
        <p:cxnSp>
          <p:nvCxnSpPr>
            <p:cNvPr id="59" name="Straight Arrow Connector 58">
              <a:extLst>
                <a:ext uri="{FF2B5EF4-FFF2-40B4-BE49-F238E27FC236}">
                  <a16:creationId xmlns:a16="http://schemas.microsoft.com/office/drawing/2014/main" id="{614F22B5-FF70-FD19-73A8-689BF2645007}"/>
                </a:ext>
              </a:extLst>
            </p:cNvPr>
            <p:cNvCxnSpPr>
              <a:cxnSpLocks/>
            </p:cNvCxnSpPr>
            <p:nvPr/>
          </p:nvCxnSpPr>
          <p:spPr>
            <a:xfrm flipH="1" flipV="1">
              <a:off x="7469677" y="2833116"/>
              <a:ext cx="842188" cy="1542229"/>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sp>
          <p:nvSpPr>
            <p:cNvPr id="60" name="TextBox 59">
              <a:extLst>
                <a:ext uri="{FF2B5EF4-FFF2-40B4-BE49-F238E27FC236}">
                  <a16:creationId xmlns:a16="http://schemas.microsoft.com/office/drawing/2014/main" id="{F5424691-380D-0539-C2A3-E14C54B2146C}"/>
                </a:ext>
              </a:extLst>
            </p:cNvPr>
            <p:cNvSpPr txBox="1"/>
            <p:nvPr/>
          </p:nvSpPr>
          <p:spPr>
            <a:xfrm>
              <a:off x="110091" y="3376334"/>
              <a:ext cx="880946" cy="226596"/>
            </a:xfrm>
            <a:prstGeom prst="rect">
              <a:avLst/>
            </a:prstGeom>
            <a:noFill/>
          </p:spPr>
          <p:txBody>
            <a:bodyPr wrap="square" rtlCol="0">
              <a:spAutoFit/>
            </a:bodyPr>
            <a:lstStyle/>
            <a:p>
              <a:pPr algn="ctr">
                <a:defRPr/>
              </a:pPr>
              <a:r>
                <a:rPr lang="en-US" sz="1050" b="1" dirty="0">
                  <a:solidFill>
                    <a:prstClr val="black"/>
                  </a:solidFill>
                </a:rPr>
                <a:t>SC Quad</a:t>
              </a:r>
            </a:p>
          </p:txBody>
        </p:sp>
        <p:cxnSp>
          <p:nvCxnSpPr>
            <p:cNvPr id="61" name="Straight Arrow Connector 60">
              <a:extLst>
                <a:ext uri="{FF2B5EF4-FFF2-40B4-BE49-F238E27FC236}">
                  <a16:creationId xmlns:a16="http://schemas.microsoft.com/office/drawing/2014/main" id="{27AB2066-31D3-14B1-1CE8-BBC8BC9B283C}"/>
                </a:ext>
              </a:extLst>
            </p:cNvPr>
            <p:cNvCxnSpPr>
              <a:cxnSpLocks/>
              <a:stCxn id="60" idx="0"/>
            </p:cNvCxnSpPr>
            <p:nvPr/>
          </p:nvCxnSpPr>
          <p:spPr>
            <a:xfrm flipH="1" flipV="1">
              <a:off x="348733" y="2424669"/>
              <a:ext cx="201831" cy="951665"/>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sp>
          <p:nvSpPr>
            <p:cNvPr id="62" name="TextBox 61">
              <a:extLst>
                <a:ext uri="{FF2B5EF4-FFF2-40B4-BE49-F238E27FC236}">
                  <a16:creationId xmlns:a16="http://schemas.microsoft.com/office/drawing/2014/main" id="{8060C3AB-A0E8-24EE-138B-96295CB1B438}"/>
                </a:ext>
              </a:extLst>
            </p:cNvPr>
            <p:cNvSpPr txBox="1"/>
            <p:nvPr/>
          </p:nvSpPr>
          <p:spPr>
            <a:xfrm>
              <a:off x="7093903" y="3912773"/>
              <a:ext cx="1056555" cy="370793"/>
            </a:xfrm>
            <a:prstGeom prst="rect">
              <a:avLst/>
            </a:prstGeom>
            <a:noFill/>
          </p:spPr>
          <p:txBody>
            <a:bodyPr wrap="square" rtlCol="0">
              <a:spAutoFit/>
            </a:bodyPr>
            <a:lstStyle/>
            <a:p>
              <a:pPr algn="ctr">
                <a:defRPr/>
              </a:pPr>
              <a:r>
                <a:rPr lang="en-US" sz="1050" b="1" dirty="0">
                  <a:solidFill>
                    <a:prstClr val="black"/>
                  </a:solidFill>
                </a:rPr>
                <a:t>130 kW Beam Dump</a:t>
              </a:r>
            </a:p>
          </p:txBody>
        </p:sp>
        <p:cxnSp>
          <p:nvCxnSpPr>
            <p:cNvPr id="63" name="Straight Arrow Connector 62">
              <a:extLst>
                <a:ext uri="{FF2B5EF4-FFF2-40B4-BE49-F238E27FC236}">
                  <a16:creationId xmlns:a16="http://schemas.microsoft.com/office/drawing/2014/main" id="{9B4837E9-948C-4E91-76AB-02855C53098A}"/>
                </a:ext>
              </a:extLst>
            </p:cNvPr>
            <p:cNvCxnSpPr>
              <a:cxnSpLocks/>
              <a:stCxn id="62" idx="0"/>
            </p:cNvCxnSpPr>
            <p:nvPr/>
          </p:nvCxnSpPr>
          <p:spPr>
            <a:xfrm flipH="1" flipV="1">
              <a:off x="7210072" y="2930649"/>
              <a:ext cx="412109" cy="982125"/>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sp>
          <p:nvSpPr>
            <p:cNvPr id="64" name="TextBox 63">
              <a:extLst>
                <a:ext uri="{FF2B5EF4-FFF2-40B4-BE49-F238E27FC236}">
                  <a16:creationId xmlns:a16="http://schemas.microsoft.com/office/drawing/2014/main" id="{AA84B3C6-59C1-9E75-EF8C-849E527AA3DA}"/>
                </a:ext>
              </a:extLst>
            </p:cNvPr>
            <p:cNvSpPr txBox="1"/>
            <p:nvPr/>
          </p:nvSpPr>
          <p:spPr>
            <a:xfrm>
              <a:off x="-12579" y="4137649"/>
              <a:ext cx="1439106" cy="226596"/>
            </a:xfrm>
            <a:prstGeom prst="rect">
              <a:avLst/>
            </a:prstGeom>
            <a:noFill/>
          </p:spPr>
          <p:txBody>
            <a:bodyPr wrap="square" rtlCol="0">
              <a:spAutoFit/>
            </a:bodyPr>
            <a:lstStyle/>
            <a:p>
              <a:pPr algn="ctr">
                <a:defRPr/>
              </a:pPr>
              <a:r>
                <a:rPr lang="en-US" sz="1050" b="1" dirty="0">
                  <a:solidFill>
                    <a:prstClr val="black"/>
                  </a:solidFill>
                </a:rPr>
                <a:t>Extraction line</a:t>
              </a:r>
            </a:p>
          </p:txBody>
        </p:sp>
        <p:cxnSp>
          <p:nvCxnSpPr>
            <p:cNvPr id="65" name="Straight Arrow Connector 64">
              <a:extLst>
                <a:ext uri="{FF2B5EF4-FFF2-40B4-BE49-F238E27FC236}">
                  <a16:creationId xmlns:a16="http://schemas.microsoft.com/office/drawing/2014/main" id="{E788B22C-E554-2213-A24E-45FF6FC1DB3B}"/>
                </a:ext>
              </a:extLst>
            </p:cNvPr>
            <p:cNvCxnSpPr>
              <a:cxnSpLocks/>
              <a:stCxn id="64" idx="0"/>
            </p:cNvCxnSpPr>
            <p:nvPr/>
          </p:nvCxnSpPr>
          <p:spPr>
            <a:xfrm flipV="1">
              <a:off x="706974" y="2548215"/>
              <a:ext cx="759537" cy="1589434"/>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sp>
          <p:nvSpPr>
            <p:cNvPr id="66" name="TextBox 65">
              <a:extLst>
                <a:ext uri="{FF2B5EF4-FFF2-40B4-BE49-F238E27FC236}">
                  <a16:creationId xmlns:a16="http://schemas.microsoft.com/office/drawing/2014/main" id="{66F6A616-D0BB-81B2-E6D8-B3FBD94F2233}"/>
                </a:ext>
              </a:extLst>
            </p:cNvPr>
            <p:cNvSpPr txBox="1"/>
            <p:nvPr/>
          </p:nvSpPr>
          <p:spPr>
            <a:xfrm>
              <a:off x="6423258" y="4363901"/>
              <a:ext cx="1279200" cy="370793"/>
            </a:xfrm>
            <a:prstGeom prst="rect">
              <a:avLst/>
            </a:prstGeom>
            <a:noFill/>
          </p:spPr>
          <p:txBody>
            <a:bodyPr wrap="square" rtlCol="0">
              <a:spAutoFit/>
            </a:bodyPr>
            <a:lstStyle/>
            <a:p>
              <a:pPr>
                <a:defRPr/>
              </a:pPr>
              <a:r>
                <a:rPr lang="en-US" sz="1050" b="1" dirty="0">
                  <a:solidFill>
                    <a:prstClr val="black"/>
                  </a:solidFill>
                </a:rPr>
                <a:t>Injector/</a:t>
              </a:r>
              <a:r>
                <a:rPr lang="en-US" sz="1050" b="1" dirty="0" err="1">
                  <a:solidFill>
                    <a:prstClr val="black"/>
                  </a:solidFill>
                </a:rPr>
                <a:t>linac</a:t>
              </a:r>
              <a:endParaRPr lang="en-US" sz="1050" b="1" dirty="0">
                <a:solidFill>
                  <a:prstClr val="black"/>
                </a:solidFill>
              </a:endParaRPr>
            </a:p>
            <a:p>
              <a:pPr>
                <a:defRPr/>
              </a:pPr>
              <a:r>
                <a:rPr lang="en-US" sz="1050" b="1" dirty="0">
                  <a:solidFill>
                    <a:prstClr val="black"/>
                  </a:solidFill>
                </a:rPr>
                <a:t>Test line</a:t>
              </a:r>
            </a:p>
          </p:txBody>
        </p:sp>
        <p:cxnSp>
          <p:nvCxnSpPr>
            <p:cNvPr id="67" name="Straight Arrow Connector 66">
              <a:extLst>
                <a:ext uri="{FF2B5EF4-FFF2-40B4-BE49-F238E27FC236}">
                  <a16:creationId xmlns:a16="http://schemas.microsoft.com/office/drawing/2014/main" id="{9F75558B-C6A7-2C77-DC6B-FDF6E31CE1D6}"/>
                </a:ext>
              </a:extLst>
            </p:cNvPr>
            <p:cNvCxnSpPr>
              <a:cxnSpLocks/>
              <a:stCxn id="66" idx="0"/>
            </p:cNvCxnSpPr>
            <p:nvPr/>
          </p:nvCxnSpPr>
          <p:spPr>
            <a:xfrm flipH="1" flipV="1">
              <a:off x="6648246" y="2863398"/>
              <a:ext cx="414613" cy="1500503"/>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sp>
          <p:nvSpPr>
            <p:cNvPr id="68" name="TextBox 67">
              <a:extLst>
                <a:ext uri="{FF2B5EF4-FFF2-40B4-BE49-F238E27FC236}">
                  <a16:creationId xmlns:a16="http://schemas.microsoft.com/office/drawing/2014/main" id="{62EFB6A2-E6F9-3BA2-7279-6D0764944D7C}"/>
                </a:ext>
              </a:extLst>
            </p:cNvPr>
            <p:cNvSpPr txBox="1"/>
            <p:nvPr/>
          </p:nvSpPr>
          <p:spPr>
            <a:xfrm>
              <a:off x="7990334" y="3631272"/>
              <a:ext cx="1121373" cy="226596"/>
            </a:xfrm>
            <a:prstGeom prst="rect">
              <a:avLst/>
            </a:prstGeom>
            <a:noFill/>
          </p:spPr>
          <p:txBody>
            <a:bodyPr wrap="square" rtlCol="0">
              <a:spAutoFit/>
            </a:bodyPr>
            <a:lstStyle/>
            <a:p>
              <a:pPr algn="ctr">
                <a:defRPr/>
              </a:pPr>
              <a:r>
                <a:rPr lang="en-US" sz="1050" b="1" dirty="0">
                  <a:solidFill>
                    <a:prstClr val="black"/>
                  </a:solidFill>
                </a:rPr>
                <a:t>Solenoids</a:t>
              </a:r>
            </a:p>
          </p:txBody>
        </p:sp>
        <p:sp>
          <p:nvSpPr>
            <p:cNvPr id="5" name="TextBox 4">
              <a:extLst>
                <a:ext uri="{FF2B5EF4-FFF2-40B4-BE49-F238E27FC236}">
                  <a16:creationId xmlns:a16="http://schemas.microsoft.com/office/drawing/2014/main" id="{4F84BD0E-4552-8CEC-7574-0DC06BC95B5B}"/>
                </a:ext>
              </a:extLst>
            </p:cNvPr>
            <p:cNvSpPr txBox="1"/>
            <p:nvPr/>
          </p:nvSpPr>
          <p:spPr>
            <a:xfrm>
              <a:off x="3093889" y="1125673"/>
              <a:ext cx="1393615" cy="370793"/>
            </a:xfrm>
            <a:prstGeom prst="rect">
              <a:avLst/>
            </a:prstGeom>
            <a:noFill/>
          </p:spPr>
          <p:txBody>
            <a:bodyPr wrap="square" rtlCol="0">
              <a:spAutoFit/>
            </a:bodyPr>
            <a:lstStyle/>
            <a:p>
              <a:pPr algn="ctr">
                <a:defRPr/>
              </a:pPr>
              <a:r>
                <a:rPr lang="en-US" sz="1050" b="1" dirty="0" err="1">
                  <a:solidFill>
                    <a:prstClr val="black"/>
                  </a:solidFill>
                </a:rPr>
                <a:t>LEReC</a:t>
              </a:r>
              <a:br>
                <a:rPr lang="en-US" sz="1050" b="1" dirty="0">
                  <a:solidFill>
                    <a:prstClr val="black"/>
                  </a:solidFill>
                </a:rPr>
              </a:br>
              <a:r>
                <a:rPr lang="en-US" sz="1050" b="1" dirty="0">
                  <a:solidFill>
                    <a:prstClr val="black"/>
                  </a:solidFill>
                </a:rPr>
                <a:t>Cooling Solenoids</a:t>
              </a:r>
            </a:p>
          </p:txBody>
        </p:sp>
        <p:cxnSp>
          <p:nvCxnSpPr>
            <p:cNvPr id="73" name="Straight Arrow Connector 72">
              <a:extLst>
                <a:ext uri="{FF2B5EF4-FFF2-40B4-BE49-F238E27FC236}">
                  <a16:creationId xmlns:a16="http://schemas.microsoft.com/office/drawing/2014/main" id="{8DDD2C64-50F1-D808-CD99-22F05F3871CE}"/>
                </a:ext>
              </a:extLst>
            </p:cNvPr>
            <p:cNvCxnSpPr>
              <a:cxnSpLocks/>
              <a:stCxn id="5" idx="2"/>
            </p:cNvCxnSpPr>
            <p:nvPr/>
          </p:nvCxnSpPr>
          <p:spPr>
            <a:xfrm flipH="1">
              <a:off x="3501257" y="1496466"/>
              <a:ext cx="289440" cy="860381"/>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sp>
          <p:nvSpPr>
            <p:cNvPr id="76" name="Rectangle: Rounded Corners 75">
              <a:extLst>
                <a:ext uri="{FF2B5EF4-FFF2-40B4-BE49-F238E27FC236}">
                  <a16:creationId xmlns:a16="http://schemas.microsoft.com/office/drawing/2014/main" id="{5A8F937B-12EF-6749-130D-698438BC210B}"/>
                </a:ext>
              </a:extLst>
            </p:cNvPr>
            <p:cNvSpPr/>
            <p:nvPr/>
          </p:nvSpPr>
          <p:spPr>
            <a:xfrm rot="967573">
              <a:off x="7399385" y="2159621"/>
              <a:ext cx="972446" cy="210425"/>
            </a:xfrm>
            <a:prstGeom prst="roundRect">
              <a:avLst/>
            </a:prstGeom>
            <a:noFill/>
            <a:ln w="12700">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solidFill>
                  <a:prstClr val="white"/>
                </a:solidFill>
                <a:latin typeface="Calibri" panose="020F0502020204030204"/>
              </a:endParaRPr>
            </a:p>
          </p:txBody>
        </p:sp>
        <p:sp>
          <p:nvSpPr>
            <p:cNvPr id="83" name="Arrow: Circular 82">
              <a:extLst>
                <a:ext uri="{FF2B5EF4-FFF2-40B4-BE49-F238E27FC236}">
                  <a16:creationId xmlns:a16="http://schemas.microsoft.com/office/drawing/2014/main" id="{BB052299-0F65-9EC5-3C68-FBF4468FC00A}"/>
                </a:ext>
              </a:extLst>
            </p:cNvPr>
            <p:cNvSpPr/>
            <p:nvPr/>
          </p:nvSpPr>
          <p:spPr>
            <a:xfrm rot="16200000" flipH="1">
              <a:off x="704137" y="2343197"/>
              <a:ext cx="231006" cy="258310"/>
            </a:xfrm>
            <a:prstGeom prst="circularArrow">
              <a:avLst/>
            </a:prstGeom>
            <a:solidFill>
              <a:srgbClr val="FF0000"/>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dirty="0">
                <a:ln>
                  <a:solidFill>
                    <a:prstClr val="black"/>
                  </a:solidFill>
                </a:ln>
                <a:solidFill>
                  <a:srgbClr val="FF0000"/>
                </a:solidFill>
                <a:latin typeface="Calibri" panose="020F0502020204030204"/>
              </a:endParaRPr>
            </a:p>
          </p:txBody>
        </p:sp>
        <p:sp>
          <p:nvSpPr>
            <p:cNvPr id="93" name="TextBox 92">
              <a:extLst>
                <a:ext uri="{FF2B5EF4-FFF2-40B4-BE49-F238E27FC236}">
                  <a16:creationId xmlns:a16="http://schemas.microsoft.com/office/drawing/2014/main" id="{80EDC0E3-077A-C21A-0052-81EBA198EBD8}"/>
                </a:ext>
              </a:extLst>
            </p:cNvPr>
            <p:cNvSpPr txBox="1"/>
            <p:nvPr/>
          </p:nvSpPr>
          <p:spPr>
            <a:xfrm>
              <a:off x="-13563" y="1019407"/>
              <a:ext cx="1058588" cy="370793"/>
            </a:xfrm>
            <a:prstGeom prst="rect">
              <a:avLst/>
            </a:prstGeom>
            <a:noFill/>
          </p:spPr>
          <p:txBody>
            <a:bodyPr wrap="square" rtlCol="0">
              <a:spAutoFit/>
            </a:bodyPr>
            <a:lstStyle/>
            <a:p>
              <a:pPr algn="ctr">
                <a:defRPr/>
              </a:pPr>
              <a:r>
                <a:rPr lang="en-US" sz="1050" b="1" dirty="0">
                  <a:solidFill>
                    <a:prstClr val="black"/>
                  </a:solidFill>
                </a:rPr>
                <a:t>180°Dipole</a:t>
              </a:r>
            </a:p>
            <a:p>
              <a:pPr algn="ctr">
                <a:defRPr/>
              </a:pPr>
              <a:r>
                <a:rPr lang="en-US" sz="1050" b="1" dirty="0">
                  <a:solidFill>
                    <a:prstClr val="black"/>
                  </a:solidFill>
                </a:rPr>
                <a:t>(U-turn)</a:t>
              </a:r>
            </a:p>
          </p:txBody>
        </p:sp>
        <p:cxnSp>
          <p:nvCxnSpPr>
            <p:cNvPr id="94" name="Straight Arrow Connector 93">
              <a:extLst>
                <a:ext uri="{FF2B5EF4-FFF2-40B4-BE49-F238E27FC236}">
                  <a16:creationId xmlns:a16="http://schemas.microsoft.com/office/drawing/2014/main" id="{0B67E6BA-7CF8-C1B7-EDAF-1BB7F754EA27}"/>
                </a:ext>
              </a:extLst>
            </p:cNvPr>
            <p:cNvCxnSpPr>
              <a:cxnSpLocks/>
              <a:stCxn id="93" idx="2"/>
            </p:cNvCxnSpPr>
            <p:nvPr/>
          </p:nvCxnSpPr>
          <p:spPr>
            <a:xfrm>
              <a:off x="515731" y="1390200"/>
              <a:ext cx="234822" cy="942579"/>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sp>
          <p:nvSpPr>
            <p:cNvPr id="29" name="Rectangle: Rounded Corners 28">
              <a:extLst>
                <a:ext uri="{FF2B5EF4-FFF2-40B4-BE49-F238E27FC236}">
                  <a16:creationId xmlns:a16="http://schemas.microsoft.com/office/drawing/2014/main" id="{22CD6A30-F083-9BDC-51EA-64A530E51202}"/>
                </a:ext>
              </a:extLst>
            </p:cNvPr>
            <p:cNvSpPr/>
            <p:nvPr/>
          </p:nvSpPr>
          <p:spPr>
            <a:xfrm>
              <a:off x="7577897" y="2876752"/>
              <a:ext cx="782174" cy="121612"/>
            </a:xfrm>
            <a:prstGeom prst="roundRect">
              <a:avLst/>
            </a:prstGeom>
            <a:solidFill>
              <a:schemeClr val="accent1">
                <a:lumMod val="20000"/>
                <a:lumOff val="80000"/>
              </a:schemeClr>
            </a:solidFill>
            <a:ln>
              <a:no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defRPr/>
              </a:pPr>
              <a:r>
                <a:rPr lang="en-US" sz="800" i="1" dirty="0">
                  <a:solidFill>
                    <a:prstClr val="black"/>
                  </a:solidFill>
                </a:rPr>
                <a:t>transport</a:t>
              </a:r>
            </a:p>
          </p:txBody>
        </p:sp>
        <p:sp>
          <p:nvSpPr>
            <p:cNvPr id="103" name="TextBox 102">
              <a:extLst>
                <a:ext uri="{FF2B5EF4-FFF2-40B4-BE49-F238E27FC236}">
                  <a16:creationId xmlns:a16="http://schemas.microsoft.com/office/drawing/2014/main" id="{1F844CFC-ECC7-AAF6-0FD7-8F1760EDEA44}"/>
                </a:ext>
              </a:extLst>
            </p:cNvPr>
            <p:cNvSpPr txBox="1"/>
            <p:nvPr/>
          </p:nvSpPr>
          <p:spPr>
            <a:xfrm>
              <a:off x="3989942" y="3414105"/>
              <a:ext cx="429496" cy="233463"/>
            </a:xfrm>
            <a:prstGeom prst="rect">
              <a:avLst/>
            </a:prstGeom>
            <a:noFill/>
          </p:spPr>
          <p:txBody>
            <a:bodyPr wrap="square" rtlCol="0">
              <a:spAutoFit/>
            </a:bodyPr>
            <a:lstStyle/>
            <a:p>
              <a:pPr algn="ctr">
                <a:defRPr/>
              </a:pPr>
              <a:r>
                <a:rPr lang="en-US" sz="1050" b="1" dirty="0">
                  <a:solidFill>
                    <a:prstClr val="black"/>
                  </a:solidFill>
                </a:rPr>
                <a:t>PM</a:t>
              </a:r>
            </a:p>
          </p:txBody>
        </p:sp>
        <p:cxnSp>
          <p:nvCxnSpPr>
            <p:cNvPr id="104" name="Straight Arrow Connector 103">
              <a:extLst>
                <a:ext uri="{FF2B5EF4-FFF2-40B4-BE49-F238E27FC236}">
                  <a16:creationId xmlns:a16="http://schemas.microsoft.com/office/drawing/2014/main" id="{2A6B6A82-B8E6-E399-BB31-A6FBB49DEB65}"/>
                </a:ext>
              </a:extLst>
            </p:cNvPr>
            <p:cNvCxnSpPr>
              <a:cxnSpLocks/>
              <a:stCxn id="103" idx="0"/>
            </p:cNvCxnSpPr>
            <p:nvPr/>
          </p:nvCxnSpPr>
          <p:spPr>
            <a:xfrm flipV="1">
              <a:off x="4204691" y="2792843"/>
              <a:ext cx="282813" cy="621262"/>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sp>
          <p:nvSpPr>
            <p:cNvPr id="108" name="TextBox 107">
              <a:extLst>
                <a:ext uri="{FF2B5EF4-FFF2-40B4-BE49-F238E27FC236}">
                  <a16:creationId xmlns:a16="http://schemas.microsoft.com/office/drawing/2014/main" id="{3C68054E-19A6-0ABB-E0E7-52946812B6A4}"/>
                </a:ext>
              </a:extLst>
            </p:cNvPr>
            <p:cNvSpPr txBox="1"/>
            <p:nvPr/>
          </p:nvSpPr>
          <p:spPr>
            <a:xfrm>
              <a:off x="5096412" y="3597732"/>
              <a:ext cx="429496" cy="233463"/>
            </a:xfrm>
            <a:prstGeom prst="rect">
              <a:avLst/>
            </a:prstGeom>
            <a:noFill/>
          </p:spPr>
          <p:txBody>
            <a:bodyPr wrap="square" rtlCol="0">
              <a:spAutoFit/>
            </a:bodyPr>
            <a:lstStyle/>
            <a:p>
              <a:pPr algn="ctr">
                <a:defRPr/>
              </a:pPr>
              <a:r>
                <a:rPr lang="en-US" sz="1050" b="1" dirty="0">
                  <a:solidFill>
                    <a:prstClr val="black"/>
                  </a:solidFill>
                </a:rPr>
                <a:t>PM</a:t>
              </a:r>
            </a:p>
          </p:txBody>
        </p:sp>
        <p:cxnSp>
          <p:nvCxnSpPr>
            <p:cNvPr id="109" name="Straight Arrow Connector 108">
              <a:extLst>
                <a:ext uri="{FF2B5EF4-FFF2-40B4-BE49-F238E27FC236}">
                  <a16:creationId xmlns:a16="http://schemas.microsoft.com/office/drawing/2014/main" id="{97AD1FED-DD1E-7B1B-F698-E01FEAD69D7F}"/>
                </a:ext>
              </a:extLst>
            </p:cNvPr>
            <p:cNvCxnSpPr>
              <a:cxnSpLocks/>
              <a:stCxn id="108" idx="0"/>
            </p:cNvCxnSpPr>
            <p:nvPr/>
          </p:nvCxnSpPr>
          <p:spPr>
            <a:xfrm flipV="1">
              <a:off x="5311160" y="2796425"/>
              <a:ext cx="497701" cy="801307"/>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sp>
          <p:nvSpPr>
            <p:cNvPr id="117" name="TextBox 116">
              <a:extLst>
                <a:ext uri="{FF2B5EF4-FFF2-40B4-BE49-F238E27FC236}">
                  <a16:creationId xmlns:a16="http://schemas.microsoft.com/office/drawing/2014/main" id="{428D87A9-A66A-DE62-06E6-D22EDE983D87}"/>
                </a:ext>
              </a:extLst>
            </p:cNvPr>
            <p:cNvSpPr txBox="1"/>
            <p:nvPr/>
          </p:nvSpPr>
          <p:spPr>
            <a:xfrm>
              <a:off x="5795706" y="3627055"/>
              <a:ext cx="429496" cy="233463"/>
            </a:xfrm>
            <a:prstGeom prst="rect">
              <a:avLst/>
            </a:prstGeom>
            <a:noFill/>
          </p:spPr>
          <p:txBody>
            <a:bodyPr wrap="square" rtlCol="0">
              <a:spAutoFit/>
            </a:bodyPr>
            <a:lstStyle/>
            <a:p>
              <a:pPr algn="ctr">
                <a:defRPr/>
              </a:pPr>
              <a:r>
                <a:rPr lang="en-US" sz="1050" b="1" dirty="0">
                  <a:solidFill>
                    <a:prstClr val="black"/>
                  </a:solidFill>
                </a:rPr>
                <a:t>PM</a:t>
              </a:r>
            </a:p>
          </p:txBody>
        </p:sp>
        <p:cxnSp>
          <p:nvCxnSpPr>
            <p:cNvPr id="118" name="Straight Arrow Connector 117">
              <a:extLst>
                <a:ext uri="{FF2B5EF4-FFF2-40B4-BE49-F238E27FC236}">
                  <a16:creationId xmlns:a16="http://schemas.microsoft.com/office/drawing/2014/main" id="{7565AD1F-15FA-5190-66EE-1A6AFBB378F1}"/>
                </a:ext>
              </a:extLst>
            </p:cNvPr>
            <p:cNvCxnSpPr>
              <a:cxnSpLocks/>
              <a:stCxn id="117" idx="0"/>
            </p:cNvCxnSpPr>
            <p:nvPr/>
          </p:nvCxnSpPr>
          <p:spPr>
            <a:xfrm flipV="1">
              <a:off x="6010455" y="2791562"/>
              <a:ext cx="384944" cy="835493"/>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sp>
          <p:nvSpPr>
            <p:cNvPr id="125" name="TextBox 124">
              <a:extLst>
                <a:ext uri="{FF2B5EF4-FFF2-40B4-BE49-F238E27FC236}">
                  <a16:creationId xmlns:a16="http://schemas.microsoft.com/office/drawing/2014/main" id="{06A78F42-BC46-5492-80A5-53B1E427B18A}"/>
                </a:ext>
              </a:extLst>
            </p:cNvPr>
            <p:cNvSpPr txBox="1"/>
            <p:nvPr/>
          </p:nvSpPr>
          <p:spPr>
            <a:xfrm>
              <a:off x="6277342" y="890140"/>
              <a:ext cx="1550835" cy="514991"/>
            </a:xfrm>
            <a:prstGeom prst="rect">
              <a:avLst/>
            </a:prstGeom>
            <a:noFill/>
          </p:spPr>
          <p:txBody>
            <a:bodyPr wrap="square" rtlCol="0">
              <a:spAutoFit/>
            </a:bodyPr>
            <a:lstStyle/>
            <a:p>
              <a:pPr algn="ctr">
                <a:defRPr/>
              </a:pPr>
              <a:r>
                <a:rPr lang="en-US" sz="1050" b="1" dirty="0">
                  <a:solidFill>
                    <a:prstClr val="black"/>
                  </a:solidFill>
                </a:rPr>
                <a:t>RF diagnostics line with Deflecting cavity</a:t>
              </a:r>
            </a:p>
            <a:p>
              <a:pPr algn="ctr">
                <a:defRPr/>
              </a:pPr>
              <a:endParaRPr lang="en-US" sz="1050" b="1" dirty="0">
                <a:solidFill>
                  <a:prstClr val="black"/>
                </a:solidFill>
              </a:endParaRPr>
            </a:p>
          </p:txBody>
        </p:sp>
        <p:cxnSp>
          <p:nvCxnSpPr>
            <p:cNvPr id="126" name="Straight Arrow Connector 125">
              <a:extLst>
                <a:ext uri="{FF2B5EF4-FFF2-40B4-BE49-F238E27FC236}">
                  <a16:creationId xmlns:a16="http://schemas.microsoft.com/office/drawing/2014/main" id="{94B248E0-5474-9E30-5653-FDAE91119B7A}"/>
                </a:ext>
              </a:extLst>
            </p:cNvPr>
            <p:cNvCxnSpPr>
              <a:cxnSpLocks/>
            </p:cNvCxnSpPr>
            <p:nvPr/>
          </p:nvCxnSpPr>
          <p:spPr>
            <a:xfrm>
              <a:off x="7258914" y="1457697"/>
              <a:ext cx="692692" cy="821908"/>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sp>
          <p:nvSpPr>
            <p:cNvPr id="31" name="Rectangle: Rounded Corners 30">
              <a:extLst>
                <a:ext uri="{FF2B5EF4-FFF2-40B4-BE49-F238E27FC236}">
                  <a16:creationId xmlns:a16="http://schemas.microsoft.com/office/drawing/2014/main" id="{D4E11B16-5546-7976-04BA-0B177EDD9B27}"/>
                </a:ext>
              </a:extLst>
            </p:cNvPr>
            <p:cNvSpPr/>
            <p:nvPr/>
          </p:nvSpPr>
          <p:spPr>
            <a:xfrm rot="1021393">
              <a:off x="6429763" y="3076364"/>
              <a:ext cx="885789" cy="121612"/>
            </a:xfrm>
            <a:prstGeom prst="roundRect">
              <a:avLst/>
            </a:prstGeom>
            <a:solidFill>
              <a:schemeClr val="accent1">
                <a:lumMod val="20000"/>
                <a:lumOff val="80000"/>
              </a:schemeClr>
            </a:solidFill>
            <a:ln>
              <a:no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defRPr/>
              </a:pPr>
              <a:r>
                <a:rPr lang="en-US" sz="800" i="1" dirty="0">
                  <a:solidFill>
                    <a:prstClr val="black"/>
                  </a:solidFill>
                </a:rPr>
                <a:t>Injector test</a:t>
              </a:r>
            </a:p>
          </p:txBody>
        </p:sp>
        <p:sp>
          <p:nvSpPr>
            <p:cNvPr id="144" name="Rectangle 143">
              <a:extLst>
                <a:ext uri="{FF2B5EF4-FFF2-40B4-BE49-F238E27FC236}">
                  <a16:creationId xmlns:a16="http://schemas.microsoft.com/office/drawing/2014/main" id="{D94C4664-3205-626A-093C-95DB3C47FC36}"/>
                </a:ext>
              </a:extLst>
            </p:cNvPr>
            <p:cNvSpPr/>
            <p:nvPr/>
          </p:nvSpPr>
          <p:spPr>
            <a:xfrm>
              <a:off x="856555" y="2516739"/>
              <a:ext cx="266125" cy="276104"/>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1200" b="1" dirty="0">
                  <a:ln w="11430"/>
                  <a:solidFill>
                    <a:srgbClr val="FF0000"/>
                  </a:solidFill>
                  <a:effectLst>
                    <a:outerShdw blurRad="50800" dist="39000" dir="5460000" algn="tl">
                      <a:srgbClr val="000000">
                        <a:alpha val="38000"/>
                      </a:srgbClr>
                    </a:outerShdw>
                  </a:effectLst>
                  <a:latin typeface="Adobe Thai" panose="02040503050201020203" pitchFamily="18" charset="-34"/>
                  <a:cs typeface="Adobe Thai" panose="02040503050201020203" pitchFamily="18" charset="-34"/>
                </a:rPr>
                <a:t>e</a:t>
              </a:r>
              <a:r>
                <a:rPr lang="en-US" sz="1200" b="1" baseline="30000" dirty="0">
                  <a:ln w="11430"/>
                  <a:solidFill>
                    <a:srgbClr val="FF0000"/>
                  </a:solidFill>
                  <a:effectLst>
                    <a:outerShdw blurRad="50800" dist="39000" dir="5460000" algn="tl">
                      <a:srgbClr val="000000">
                        <a:alpha val="38000"/>
                      </a:srgbClr>
                    </a:outerShdw>
                  </a:effectLst>
                  <a:latin typeface="Adobe Thai" panose="02040503050201020203" pitchFamily="18" charset="-34"/>
                  <a:cs typeface="Adobe Thai" panose="02040503050201020203" pitchFamily="18" charset="-34"/>
                </a:rPr>
                <a:t>-</a:t>
              </a:r>
            </a:p>
          </p:txBody>
        </p:sp>
        <p:sp>
          <p:nvSpPr>
            <p:cNvPr id="145" name="Right Arrow 63">
              <a:extLst>
                <a:ext uri="{FF2B5EF4-FFF2-40B4-BE49-F238E27FC236}">
                  <a16:creationId xmlns:a16="http://schemas.microsoft.com/office/drawing/2014/main" id="{BFFFBA1D-EF0F-FEA6-AF84-BCBAC9CC915B}"/>
                </a:ext>
              </a:extLst>
            </p:cNvPr>
            <p:cNvSpPr/>
            <p:nvPr/>
          </p:nvSpPr>
          <p:spPr>
            <a:xfrm flipV="1">
              <a:off x="1063451" y="2639425"/>
              <a:ext cx="193488" cy="82563"/>
            </a:xfrm>
            <a:prstGeom prst="rightArrow">
              <a:avLst>
                <a:gd name="adj1" fmla="val 50000"/>
                <a:gd name="adj2" fmla="val 88400"/>
              </a:avLst>
            </a:prstGeom>
            <a:solidFill>
              <a:srgbClr val="FF0000"/>
            </a:solidFill>
            <a:ln w="12700">
              <a:solidFill>
                <a:schemeClr val="tx1"/>
              </a:solidFill>
            </a:ln>
          </p:spPr>
          <p:style>
            <a:lnRef idx="1">
              <a:schemeClr val="accent2"/>
            </a:lnRef>
            <a:fillRef idx="3">
              <a:schemeClr val="accent2"/>
            </a:fillRef>
            <a:effectRef idx="2">
              <a:schemeClr val="accent2"/>
            </a:effectRef>
            <a:fontRef idx="minor">
              <a:schemeClr val="lt1"/>
            </a:fontRef>
          </p:style>
          <p:txBody>
            <a:bodyPr rtlCol="0" anchor="ctr"/>
            <a:lstStyle/>
            <a:p>
              <a:pPr algn="ctr">
                <a:defRPr/>
              </a:pPr>
              <a:endParaRPr lang="en-US" dirty="0">
                <a:solidFill>
                  <a:prstClr val="white"/>
                </a:solidFill>
                <a:latin typeface="Calibri" panose="020F0502020204030204"/>
              </a:endParaRPr>
            </a:p>
          </p:txBody>
        </p:sp>
        <p:sp>
          <p:nvSpPr>
            <p:cNvPr id="147" name="Rectangle: Rounded Corners 146">
              <a:extLst>
                <a:ext uri="{FF2B5EF4-FFF2-40B4-BE49-F238E27FC236}">
                  <a16:creationId xmlns:a16="http://schemas.microsoft.com/office/drawing/2014/main" id="{9B169C78-21DF-DB74-BE2D-C688C8F56EBB}"/>
                </a:ext>
              </a:extLst>
            </p:cNvPr>
            <p:cNvSpPr/>
            <p:nvPr/>
          </p:nvSpPr>
          <p:spPr>
            <a:xfrm>
              <a:off x="3126729" y="3779043"/>
              <a:ext cx="157407" cy="250021"/>
            </a:xfrm>
            <a:prstGeom prst="roundRect">
              <a:avLst/>
            </a:prstGeom>
            <a:solidFill>
              <a:srgbClr val="7030A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panose="020F0502020204030204"/>
              </a:endParaRPr>
            </a:p>
          </p:txBody>
        </p:sp>
        <p:sp>
          <p:nvSpPr>
            <p:cNvPr id="35" name="Rectangle: Rounded Corners 34">
              <a:extLst>
                <a:ext uri="{FF2B5EF4-FFF2-40B4-BE49-F238E27FC236}">
                  <a16:creationId xmlns:a16="http://schemas.microsoft.com/office/drawing/2014/main" id="{4EE81FE3-3AB8-9F78-EA6B-6C21ABB8B23B}"/>
                </a:ext>
              </a:extLst>
            </p:cNvPr>
            <p:cNvSpPr/>
            <p:nvPr/>
          </p:nvSpPr>
          <p:spPr>
            <a:xfrm>
              <a:off x="118511" y="2437687"/>
              <a:ext cx="502014" cy="105851"/>
            </a:xfrm>
            <a:prstGeom prst="roundRect">
              <a:avLst/>
            </a:prstGeom>
            <a:solidFill>
              <a:schemeClr val="accent1">
                <a:lumMod val="20000"/>
                <a:lumOff val="80000"/>
              </a:schemeClr>
            </a:solidFill>
            <a:ln>
              <a:no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defRPr/>
              </a:pPr>
              <a:r>
                <a:rPr lang="en-US" sz="800" i="1" dirty="0">
                  <a:solidFill>
                    <a:prstClr val="black"/>
                  </a:solidFill>
                </a:rPr>
                <a:t>HSR</a:t>
              </a:r>
            </a:p>
          </p:txBody>
        </p:sp>
        <p:sp>
          <p:nvSpPr>
            <p:cNvPr id="151" name="Rectangle 150">
              <a:extLst>
                <a:ext uri="{FF2B5EF4-FFF2-40B4-BE49-F238E27FC236}">
                  <a16:creationId xmlns:a16="http://schemas.microsoft.com/office/drawing/2014/main" id="{71A2E0E7-DBB6-16FA-7857-9253B8B795A9}"/>
                </a:ext>
              </a:extLst>
            </p:cNvPr>
            <p:cNvSpPr/>
            <p:nvPr/>
          </p:nvSpPr>
          <p:spPr>
            <a:xfrm>
              <a:off x="4576876" y="2041671"/>
              <a:ext cx="539957" cy="205996"/>
            </a:xfrm>
            <a:prstGeom prst="rect">
              <a:avLst/>
            </a:prstGeom>
            <a:noFill/>
            <a:ln>
              <a:noFill/>
            </a:ln>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900" b="1" i="1" dirty="0">
                  <a:ln w="11430"/>
                  <a:solidFill>
                    <a:srgbClr val="66FFFF"/>
                  </a:solidFill>
                  <a:effectLst>
                    <a:outerShdw blurRad="50800" dist="39000" dir="5460000" algn="tl">
                      <a:srgbClr val="000000">
                        <a:alpha val="38000"/>
                      </a:srgbClr>
                    </a:outerShdw>
                  </a:effectLst>
                  <a:cs typeface="Adobe Thai" panose="02040503050201020203" pitchFamily="18" charset="-34"/>
                </a:rPr>
                <a:t>hadron</a:t>
              </a:r>
              <a:endParaRPr lang="en-US" sz="1200" b="1" i="1" baseline="30000" dirty="0">
                <a:ln w="11430"/>
                <a:solidFill>
                  <a:srgbClr val="66FFFF"/>
                </a:solidFill>
                <a:effectLst>
                  <a:outerShdw blurRad="50800" dist="39000" dir="5460000" algn="tl">
                    <a:srgbClr val="000000">
                      <a:alpha val="38000"/>
                    </a:srgbClr>
                  </a:outerShdw>
                </a:effectLst>
                <a:cs typeface="Adobe Thai" panose="02040503050201020203" pitchFamily="18" charset="-34"/>
              </a:endParaRPr>
            </a:p>
          </p:txBody>
        </p:sp>
        <p:sp>
          <p:nvSpPr>
            <p:cNvPr id="152" name="Rectangle 151">
              <a:extLst>
                <a:ext uri="{FF2B5EF4-FFF2-40B4-BE49-F238E27FC236}">
                  <a16:creationId xmlns:a16="http://schemas.microsoft.com/office/drawing/2014/main" id="{122A6EE2-2980-824B-A10D-7D2D69872E2F}"/>
                </a:ext>
              </a:extLst>
            </p:cNvPr>
            <p:cNvSpPr/>
            <p:nvPr/>
          </p:nvSpPr>
          <p:spPr>
            <a:xfrm>
              <a:off x="8640136" y="2055780"/>
              <a:ext cx="539957" cy="205996"/>
            </a:xfrm>
            <a:prstGeom prst="rect">
              <a:avLst/>
            </a:prstGeom>
            <a:noFill/>
            <a:ln>
              <a:noFill/>
            </a:ln>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900" b="1" i="1" dirty="0">
                  <a:ln w="11430"/>
                  <a:solidFill>
                    <a:srgbClr val="66FFFF"/>
                  </a:solidFill>
                  <a:effectLst>
                    <a:outerShdw blurRad="50800" dist="39000" dir="5460000" algn="tl">
                      <a:srgbClr val="000000">
                        <a:alpha val="38000"/>
                      </a:srgbClr>
                    </a:outerShdw>
                  </a:effectLst>
                  <a:cs typeface="Adobe Thai" panose="02040503050201020203" pitchFamily="18" charset="-34"/>
                </a:rPr>
                <a:t>hadron</a:t>
              </a:r>
              <a:endParaRPr lang="en-US" sz="900" b="1" i="1" baseline="30000" dirty="0">
                <a:ln w="11430"/>
                <a:solidFill>
                  <a:srgbClr val="66FFFF"/>
                </a:solidFill>
                <a:effectLst>
                  <a:outerShdw blurRad="50800" dist="39000" dir="5460000" algn="tl">
                    <a:srgbClr val="000000">
                      <a:alpha val="38000"/>
                    </a:srgbClr>
                  </a:outerShdw>
                </a:effectLst>
                <a:cs typeface="Adobe Thai" panose="02040503050201020203" pitchFamily="18" charset="-34"/>
              </a:endParaRPr>
            </a:p>
          </p:txBody>
        </p:sp>
        <p:sp>
          <p:nvSpPr>
            <p:cNvPr id="153" name="Rectangle 152">
              <a:extLst>
                <a:ext uri="{FF2B5EF4-FFF2-40B4-BE49-F238E27FC236}">
                  <a16:creationId xmlns:a16="http://schemas.microsoft.com/office/drawing/2014/main" id="{DB977FAE-59E9-CECB-C973-DB972D09BE43}"/>
                </a:ext>
              </a:extLst>
            </p:cNvPr>
            <p:cNvSpPr/>
            <p:nvPr/>
          </p:nvSpPr>
          <p:spPr>
            <a:xfrm>
              <a:off x="194279" y="2056730"/>
              <a:ext cx="539957" cy="205996"/>
            </a:xfrm>
            <a:prstGeom prst="rect">
              <a:avLst/>
            </a:prstGeom>
            <a:noFill/>
            <a:ln>
              <a:noFill/>
            </a:ln>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900" b="1" i="1" dirty="0">
                  <a:ln w="11430"/>
                  <a:solidFill>
                    <a:srgbClr val="66FFFF"/>
                  </a:solidFill>
                  <a:effectLst>
                    <a:outerShdw blurRad="50800" dist="39000" dir="5460000" algn="tl">
                      <a:srgbClr val="000000">
                        <a:alpha val="38000"/>
                      </a:srgbClr>
                    </a:outerShdw>
                  </a:effectLst>
                  <a:cs typeface="Adobe Thai" panose="02040503050201020203" pitchFamily="18" charset="-34"/>
                </a:rPr>
                <a:t>hadron</a:t>
              </a:r>
              <a:endParaRPr lang="en-US" sz="900" b="1" i="1" baseline="30000" dirty="0">
                <a:ln w="11430"/>
                <a:solidFill>
                  <a:srgbClr val="66FFFF"/>
                </a:solidFill>
                <a:effectLst>
                  <a:outerShdw blurRad="50800" dist="39000" dir="5460000" algn="tl">
                    <a:srgbClr val="000000">
                      <a:alpha val="38000"/>
                    </a:srgbClr>
                  </a:outerShdw>
                </a:effectLst>
                <a:cs typeface="Adobe Thai" panose="02040503050201020203" pitchFamily="18" charset="-34"/>
              </a:endParaRPr>
            </a:p>
          </p:txBody>
        </p:sp>
        <p:sp>
          <p:nvSpPr>
            <p:cNvPr id="154" name="Right Arrow 63">
              <a:extLst>
                <a:ext uri="{FF2B5EF4-FFF2-40B4-BE49-F238E27FC236}">
                  <a16:creationId xmlns:a16="http://schemas.microsoft.com/office/drawing/2014/main" id="{481EEB6D-F197-5876-EA93-47C73E47D3EF}"/>
                </a:ext>
              </a:extLst>
            </p:cNvPr>
            <p:cNvSpPr/>
            <p:nvPr/>
          </p:nvSpPr>
          <p:spPr>
            <a:xfrm rot="10800000" flipV="1">
              <a:off x="4449821" y="2266747"/>
              <a:ext cx="193488" cy="82563"/>
            </a:xfrm>
            <a:prstGeom prst="rightArrow">
              <a:avLst>
                <a:gd name="adj1" fmla="val 50000"/>
                <a:gd name="adj2" fmla="val 88400"/>
              </a:avLst>
            </a:prstGeom>
            <a:solidFill>
              <a:srgbClr val="FF0000"/>
            </a:solidFill>
            <a:ln w="12700">
              <a:solidFill>
                <a:schemeClr val="tx1"/>
              </a:solidFill>
            </a:ln>
          </p:spPr>
          <p:style>
            <a:lnRef idx="1">
              <a:schemeClr val="accent2"/>
            </a:lnRef>
            <a:fillRef idx="3">
              <a:schemeClr val="accent2"/>
            </a:fillRef>
            <a:effectRef idx="2">
              <a:schemeClr val="accent2"/>
            </a:effectRef>
            <a:fontRef idx="minor">
              <a:schemeClr val="lt1"/>
            </a:fontRef>
          </p:style>
          <p:txBody>
            <a:bodyPr rtlCol="0" anchor="ctr"/>
            <a:lstStyle/>
            <a:p>
              <a:pPr algn="ctr">
                <a:defRPr/>
              </a:pPr>
              <a:endParaRPr lang="en-US">
                <a:solidFill>
                  <a:prstClr val="white"/>
                </a:solidFill>
                <a:latin typeface="Calibri" panose="020F0502020204030204"/>
              </a:endParaRPr>
            </a:p>
          </p:txBody>
        </p:sp>
        <p:sp>
          <p:nvSpPr>
            <p:cNvPr id="155" name="Rectangle 154">
              <a:extLst>
                <a:ext uri="{FF2B5EF4-FFF2-40B4-BE49-F238E27FC236}">
                  <a16:creationId xmlns:a16="http://schemas.microsoft.com/office/drawing/2014/main" id="{B2675818-5A54-D61E-C7D6-971C549C6EDA}"/>
                </a:ext>
              </a:extLst>
            </p:cNvPr>
            <p:cNvSpPr/>
            <p:nvPr/>
          </p:nvSpPr>
          <p:spPr>
            <a:xfrm>
              <a:off x="4576710" y="2141848"/>
              <a:ext cx="266125" cy="276104"/>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1200" b="1" dirty="0">
                  <a:ln w="11430"/>
                  <a:solidFill>
                    <a:srgbClr val="FF0000"/>
                  </a:solidFill>
                  <a:effectLst>
                    <a:outerShdw blurRad="50800" dist="39000" dir="5460000" algn="tl">
                      <a:srgbClr val="000000">
                        <a:alpha val="38000"/>
                      </a:srgbClr>
                    </a:outerShdw>
                  </a:effectLst>
                  <a:latin typeface="Adobe Thai" panose="02040503050201020203" pitchFamily="18" charset="-34"/>
                  <a:cs typeface="Adobe Thai" panose="02040503050201020203" pitchFamily="18" charset="-34"/>
                </a:rPr>
                <a:t>e</a:t>
              </a:r>
              <a:r>
                <a:rPr lang="en-US" sz="1200" b="1" baseline="30000" dirty="0">
                  <a:ln w="11430"/>
                  <a:solidFill>
                    <a:srgbClr val="FF0000"/>
                  </a:solidFill>
                  <a:effectLst>
                    <a:outerShdw blurRad="50800" dist="39000" dir="5460000" algn="tl">
                      <a:srgbClr val="000000">
                        <a:alpha val="38000"/>
                      </a:srgbClr>
                    </a:outerShdw>
                  </a:effectLst>
                  <a:latin typeface="Adobe Thai" panose="02040503050201020203" pitchFamily="18" charset="-34"/>
                  <a:cs typeface="Adobe Thai" panose="02040503050201020203" pitchFamily="18" charset="-34"/>
                </a:rPr>
                <a:t>-</a:t>
              </a:r>
            </a:p>
          </p:txBody>
        </p:sp>
        <p:sp>
          <p:nvSpPr>
            <p:cNvPr id="32" name="Rectangle: Rounded Corners 31">
              <a:extLst>
                <a:ext uri="{FF2B5EF4-FFF2-40B4-BE49-F238E27FC236}">
                  <a16:creationId xmlns:a16="http://schemas.microsoft.com/office/drawing/2014/main" id="{BE24DC4F-29EE-5231-7041-A1B777AF59CC}"/>
                </a:ext>
              </a:extLst>
            </p:cNvPr>
            <p:cNvSpPr/>
            <p:nvPr/>
          </p:nvSpPr>
          <p:spPr>
            <a:xfrm rot="943377">
              <a:off x="7449105" y="2022212"/>
              <a:ext cx="921111" cy="136668"/>
            </a:xfrm>
            <a:prstGeom prst="roundRect">
              <a:avLst/>
            </a:prstGeom>
            <a:solidFill>
              <a:schemeClr val="accent1">
                <a:lumMod val="20000"/>
                <a:lumOff val="80000"/>
              </a:schemeClr>
            </a:solidFill>
            <a:ln>
              <a:no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defRPr/>
              </a:pPr>
              <a:r>
                <a:rPr lang="en-US" sz="800" i="1" dirty="0">
                  <a:solidFill>
                    <a:prstClr val="black"/>
                  </a:solidFill>
                </a:rPr>
                <a:t>RF diagnostic</a:t>
              </a:r>
            </a:p>
          </p:txBody>
        </p:sp>
      </p:grpSp>
      <p:sp>
        <p:nvSpPr>
          <p:cNvPr id="2" name="TextBox 1">
            <a:extLst>
              <a:ext uri="{FF2B5EF4-FFF2-40B4-BE49-F238E27FC236}">
                <a16:creationId xmlns:a16="http://schemas.microsoft.com/office/drawing/2014/main" id="{55C9C6F7-326E-643C-0A1F-B485265A346A}"/>
              </a:ext>
            </a:extLst>
          </p:cNvPr>
          <p:cNvSpPr txBox="1"/>
          <p:nvPr/>
        </p:nvSpPr>
        <p:spPr>
          <a:xfrm>
            <a:off x="10559557" y="4618899"/>
            <a:ext cx="1402948" cy="369332"/>
          </a:xfrm>
          <a:prstGeom prst="rect">
            <a:avLst/>
          </a:prstGeom>
          <a:noFill/>
        </p:spPr>
        <p:txBody>
          <a:bodyPr wrap="none" rtlCol="0">
            <a:spAutoFit/>
          </a:bodyPr>
          <a:lstStyle/>
          <a:p>
            <a:pPr>
              <a:defRPr/>
            </a:pPr>
            <a:r>
              <a:rPr lang="en-US" dirty="0">
                <a:solidFill>
                  <a:srgbClr val="FF0000"/>
                </a:solidFill>
                <a:latin typeface="Arial" panose="020B0604020202020204" pitchFamily="34" charset="0"/>
                <a:cs typeface="Arial" panose="020B0604020202020204" pitchFamily="34" charset="0"/>
              </a:rPr>
              <a:t>Not to scale</a:t>
            </a:r>
          </a:p>
        </p:txBody>
      </p:sp>
      <p:sp>
        <p:nvSpPr>
          <p:cNvPr id="20" name="TextBox 19">
            <a:extLst>
              <a:ext uri="{FF2B5EF4-FFF2-40B4-BE49-F238E27FC236}">
                <a16:creationId xmlns:a16="http://schemas.microsoft.com/office/drawing/2014/main" id="{8DE60416-5BD1-7F1C-31C3-EAA44F46173B}"/>
              </a:ext>
            </a:extLst>
          </p:cNvPr>
          <p:cNvSpPr txBox="1"/>
          <p:nvPr/>
        </p:nvSpPr>
        <p:spPr>
          <a:xfrm>
            <a:off x="379169" y="48091"/>
            <a:ext cx="11812831" cy="646331"/>
          </a:xfrm>
          <a:prstGeom prst="rect">
            <a:avLst/>
          </a:prstGeom>
          <a:noFill/>
        </p:spPr>
        <p:txBody>
          <a:bodyPr wrap="square">
            <a:spAutoFit/>
          </a:bodyPr>
          <a:lstStyle/>
          <a:p>
            <a:r>
              <a:rPr lang="en-US" sz="3600" b="1" dirty="0"/>
              <a:t>Low-Energy Cooler (LEC) for the EIC</a:t>
            </a:r>
          </a:p>
        </p:txBody>
      </p:sp>
      <p:sp>
        <p:nvSpPr>
          <p:cNvPr id="3" name="TextBox 2">
            <a:extLst>
              <a:ext uri="{FF2B5EF4-FFF2-40B4-BE49-F238E27FC236}">
                <a16:creationId xmlns:a16="http://schemas.microsoft.com/office/drawing/2014/main" id="{2F592661-F8F7-4D49-7EC2-DE99D6D01036}"/>
              </a:ext>
            </a:extLst>
          </p:cNvPr>
          <p:cNvSpPr txBox="1"/>
          <p:nvPr/>
        </p:nvSpPr>
        <p:spPr>
          <a:xfrm>
            <a:off x="560651" y="5749327"/>
            <a:ext cx="11271034" cy="369332"/>
          </a:xfrm>
          <a:prstGeom prst="rect">
            <a:avLst/>
          </a:prstGeom>
          <a:noFill/>
        </p:spPr>
        <p:txBody>
          <a:bodyPr wrap="none" rtlCol="0">
            <a:spAutoFit/>
          </a:bodyPr>
          <a:lstStyle/>
          <a:p>
            <a:pPr marL="285750" indent="-285750">
              <a:buFont typeface="Arial" panose="020B0604020202020204" pitchFamily="34" charset="0"/>
              <a:buChar char="•"/>
            </a:pPr>
            <a:r>
              <a:rPr lang="en-US" b="1" dirty="0">
                <a:solidFill>
                  <a:srgbClr val="18649A"/>
                </a:solidFill>
              </a:rPr>
              <a:t>The LEC is scaled up version of LEReC: </a:t>
            </a:r>
            <a:r>
              <a:rPr lang="en-US" dirty="0">
                <a:solidFill>
                  <a:srgbClr val="18649A"/>
                </a:solidFill>
              </a:rPr>
              <a:t>more RF cavities, longer cooling section, higher beam current.</a:t>
            </a:r>
          </a:p>
        </p:txBody>
      </p:sp>
      <p:sp>
        <p:nvSpPr>
          <p:cNvPr id="26" name="Slide Number Placeholder 3">
            <a:extLst>
              <a:ext uri="{FF2B5EF4-FFF2-40B4-BE49-F238E27FC236}">
                <a16:creationId xmlns:a16="http://schemas.microsoft.com/office/drawing/2014/main" id="{C3D678F7-82EB-CCD1-8381-751E45C7816D}"/>
              </a:ext>
            </a:extLst>
          </p:cNvPr>
          <p:cNvSpPr txBox="1">
            <a:spLocks/>
          </p:cNvSpPr>
          <p:nvPr/>
        </p:nvSpPr>
        <p:spPr>
          <a:xfrm>
            <a:off x="11713916" y="6492875"/>
            <a:ext cx="432486" cy="365125"/>
          </a:xfrm>
          <a:prstGeom prst="rect">
            <a:avLst/>
          </a:prstGeom>
        </p:spPr>
        <p:txBody>
          <a:bodyPr lIns="0" tIns="0" rIns="45720" bIns="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33A556B-7C63-244D-9B7C-B0EA8042B330}" type="slidenum">
              <a:rPr lang="en-US" sz="1200" smtClean="0"/>
              <a:pPr/>
              <a:t>12</a:t>
            </a:fld>
            <a:endParaRPr lang="en-US" sz="1200" dirty="0"/>
          </a:p>
        </p:txBody>
      </p:sp>
    </p:spTree>
    <p:extLst>
      <p:ext uri="{BB962C8B-B14F-4D97-AF65-F5344CB8AC3E}">
        <p14:creationId xmlns:p14="http://schemas.microsoft.com/office/powerpoint/2010/main" val="1661933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46CC5A6-D563-475B-BC12-7683C4A7B614}"/>
              </a:ext>
            </a:extLst>
          </p:cNvPr>
          <p:cNvSpPr>
            <a:spLocks noGrp="1"/>
          </p:cNvSpPr>
          <p:nvPr>
            <p:ph type="sldNum" sz="quarter" idx="12"/>
          </p:nvPr>
        </p:nvSpPr>
        <p:spPr>
          <a:xfrm>
            <a:off x="0" y="0"/>
            <a:ext cx="0" cy="0"/>
          </a:xfr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endParaRPr lang="en-US" sz="1200" dirty="0">
              <a:solidFill>
                <a:prstClr val="white"/>
              </a:solidFill>
              <a:latin typeface="Arial" charset="0"/>
              <a:cs typeface="Arial" charset="0"/>
            </a:endParaRPr>
          </a:p>
        </p:txBody>
      </p:sp>
      <p:pic>
        <p:nvPicPr>
          <p:cNvPr id="8" name="Picture 7">
            <a:extLst>
              <a:ext uri="{FF2B5EF4-FFF2-40B4-BE49-F238E27FC236}">
                <a16:creationId xmlns:a16="http://schemas.microsoft.com/office/drawing/2014/main" id="{EFD90053-2825-442F-01B8-94150CEB01E2}"/>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583012" y="5259172"/>
            <a:ext cx="9144000" cy="970685"/>
          </a:xfrm>
          <a:prstGeom prst="rect">
            <a:avLst/>
          </a:prstGeom>
        </p:spPr>
      </p:pic>
      <p:grpSp>
        <p:nvGrpSpPr>
          <p:cNvPr id="30" name="Group 29">
            <a:extLst>
              <a:ext uri="{FF2B5EF4-FFF2-40B4-BE49-F238E27FC236}">
                <a16:creationId xmlns:a16="http://schemas.microsoft.com/office/drawing/2014/main" id="{A3524656-7CDC-86AD-F93C-1C7B1711FAD7}"/>
              </a:ext>
            </a:extLst>
          </p:cNvPr>
          <p:cNvGrpSpPr/>
          <p:nvPr/>
        </p:nvGrpSpPr>
        <p:grpSpPr>
          <a:xfrm>
            <a:off x="1583012" y="901968"/>
            <a:ext cx="9144000" cy="4516415"/>
            <a:chOff x="0" y="283850"/>
            <a:chExt cx="9144000" cy="4516415"/>
          </a:xfrm>
        </p:grpSpPr>
        <p:pic>
          <p:nvPicPr>
            <p:cNvPr id="6" name="Picture 5" descr="A grey and blue scale&#10;&#10;Description automatically generated with medium confidence">
              <a:extLst>
                <a:ext uri="{FF2B5EF4-FFF2-40B4-BE49-F238E27FC236}">
                  <a16:creationId xmlns:a16="http://schemas.microsoft.com/office/drawing/2014/main" id="{C161CF5B-F0C4-F5E0-750A-69E79FB4950D}"/>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0" y="283850"/>
              <a:ext cx="9144000" cy="4516415"/>
            </a:xfrm>
            <a:prstGeom prst="rect">
              <a:avLst/>
            </a:prstGeom>
          </p:spPr>
        </p:pic>
        <p:sp>
          <p:nvSpPr>
            <p:cNvPr id="13" name="TextBox 12">
              <a:extLst>
                <a:ext uri="{FF2B5EF4-FFF2-40B4-BE49-F238E27FC236}">
                  <a16:creationId xmlns:a16="http://schemas.microsoft.com/office/drawing/2014/main" id="{4EEC1C58-C5BB-820E-3A4A-76322826D6CD}"/>
                </a:ext>
              </a:extLst>
            </p:cNvPr>
            <p:cNvSpPr txBox="1"/>
            <p:nvPr/>
          </p:nvSpPr>
          <p:spPr>
            <a:xfrm rot="1038414">
              <a:off x="5477705" y="1996884"/>
              <a:ext cx="1417827" cy="369332"/>
            </a:xfrm>
            <a:prstGeom prst="rect">
              <a:avLst/>
            </a:prstGeom>
            <a:solidFill>
              <a:schemeClr val="accent1">
                <a:lumMod val="20000"/>
                <a:lumOff val="80000"/>
              </a:schemeClr>
            </a:solidFill>
          </p:spPr>
          <p:txBody>
            <a:bodyPr wrap="square" rtlCol="0">
              <a:spAutoFit/>
            </a:bodyPr>
            <a:lstStyle/>
            <a:p>
              <a:pPr algn="ctr">
                <a:defRPr/>
              </a:pPr>
              <a:r>
                <a:rPr lang="en-US" b="1" dirty="0">
                  <a:solidFill>
                    <a:prstClr val="black"/>
                  </a:solidFill>
                  <a:latin typeface="Arial" panose="020B0604020202020204" pitchFamily="34" charset="0"/>
                  <a:cs typeface="Arial" panose="020B0604020202020204" pitchFamily="34" charset="0"/>
                </a:rPr>
                <a:t>SECTOR 2</a:t>
              </a:r>
            </a:p>
          </p:txBody>
        </p:sp>
        <p:sp>
          <p:nvSpPr>
            <p:cNvPr id="14" name="TextBox 13">
              <a:extLst>
                <a:ext uri="{FF2B5EF4-FFF2-40B4-BE49-F238E27FC236}">
                  <a16:creationId xmlns:a16="http://schemas.microsoft.com/office/drawing/2014/main" id="{CE65A8E8-EF0B-0F77-E5D9-A9D84B6DB451}"/>
                </a:ext>
              </a:extLst>
            </p:cNvPr>
            <p:cNvSpPr txBox="1"/>
            <p:nvPr/>
          </p:nvSpPr>
          <p:spPr>
            <a:xfrm rot="1150202">
              <a:off x="2659138" y="1051866"/>
              <a:ext cx="1417827" cy="369332"/>
            </a:xfrm>
            <a:prstGeom prst="rect">
              <a:avLst/>
            </a:prstGeom>
            <a:solidFill>
              <a:schemeClr val="accent1">
                <a:lumMod val="20000"/>
                <a:lumOff val="80000"/>
              </a:schemeClr>
            </a:solidFill>
          </p:spPr>
          <p:txBody>
            <a:bodyPr wrap="square" rtlCol="0">
              <a:spAutoFit/>
            </a:bodyPr>
            <a:lstStyle/>
            <a:p>
              <a:pPr algn="ctr">
                <a:defRPr/>
              </a:pPr>
              <a:r>
                <a:rPr lang="en-US" b="1" dirty="0">
                  <a:solidFill>
                    <a:prstClr val="black"/>
                  </a:solidFill>
                  <a:latin typeface="Arial" panose="020B0604020202020204" pitchFamily="34" charset="0"/>
                  <a:cs typeface="Arial" panose="020B0604020202020204" pitchFamily="34" charset="0"/>
                </a:rPr>
                <a:t>SECTOR 1</a:t>
              </a:r>
            </a:p>
          </p:txBody>
        </p:sp>
        <p:sp>
          <p:nvSpPr>
            <p:cNvPr id="15" name="TextBox 14">
              <a:extLst>
                <a:ext uri="{FF2B5EF4-FFF2-40B4-BE49-F238E27FC236}">
                  <a16:creationId xmlns:a16="http://schemas.microsoft.com/office/drawing/2014/main" id="{BC9A7BB5-1A95-5589-2BC4-441422ADB750}"/>
                </a:ext>
              </a:extLst>
            </p:cNvPr>
            <p:cNvSpPr txBox="1"/>
            <p:nvPr/>
          </p:nvSpPr>
          <p:spPr>
            <a:xfrm rot="1104671">
              <a:off x="4559639" y="1357694"/>
              <a:ext cx="781720" cy="369332"/>
            </a:xfrm>
            <a:prstGeom prst="rect">
              <a:avLst/>
            </a:prstGeom>
            <a:solidFill>
              <a:srgbClr val="FFFF00"/>
            </a:solidFill>
          </p:spPr>
          <p:txBody>
            <a:bodyPr wrap="square" rtlCol="0">
              <a:spAutoFit/>
            </a:bodyPr>
            <a:lstStyle/>
            <a:p>
              <a:pPr algn="ctr">
                <a:defRPr/>
              </a:pPr>
              <a:r>
                <a:rPr lang="en-US" b="1" dirty="0">
                  <a:solidFill>
                    <a:prstClr val="black"/>
                  </a:solidFill>
                  <a:latin typeface="Arial" panose="020B0604020202020204" pitchFamily="34" charset="0"/>
                  <a:cs typeface="Arial" panose="020B0604020202020204" pitchFamily="34" charset="0"/>
                </a:rPr>
                <a:t>IP2</a:t>
              </a:r>
            </a:p>
          </p:txBody>
        </p:sp>
        <p:cxnSp>
          <p:nvCxnSpPr>
            <p:cNvPr id="17" name="Straight Connector 16">
              <a:extLst>
                <a:ext uri="{FF2B5EF4-FFF2-40B4-BE49-F238E27FC236}">
                  <a16:creationId xmlns:a16="http://schemas.microsoft.com/office/drawing/2014/main" id="{35EB0FF7-5C6E-0498-FEAD-F42638EA8352}"/>
                </a:ext>
              </a:extLst>
            </p:cNvPr>
            <p:cNvCxnSpPr>
              <a:cxnSpLocks/>
            </p:cNvCxnSpPr>
            <p:nvPr/>
          </p:nvCxnSpPr>
          <p:spPr>
            <a:xfrm flipH="1">
              <a:off x="567443" y="888398"/>
              <a:ext cx="528970" cy="702576"/>
            </a:xfrm>
            <a:prstGeom prst="line">
              <a:avLst/>
            </a:prstGeom>
          </p:spPr>
          <p:style>
            <a:lnRef idx="3">
              <a:schemeClr val="dk1"/>
            </a:lnRef>
            <a:fillRef idx="0">
              <a:schemeClr val="dk1"/>
            </a:fillRef>
            <a:effectRef idx="2">
              <a:schemeClr val="dk1"/>
            </a:effectRef>
            <a:fontRef idx="minor">
              <a:schemeClr val="tx1"/>
            </a:fontRef>
          </p:style>
        </p:cxnSp>
        <p:cxnSp>
          <p:nvCxnSpPr>
            <p:cNvPr id="18" name="Straight Connector 17">
              <a:extLst>
                <a:ext uri="{FF2B5EF4-FFF2-40B4-BE49-F238E27FC236}">
                  <a16:creationId xmlns:a16="http://schemas.microsoft.com/office/drawing/2014/main" id="{AE831AAF-42AD-E651-8F38-B2B8F6837BEC}"/>
                </a:ext>
              </a:extLst>
            </p:cNvPr>
            <p:cNvCxnSpPr>
              <a:cxnSpLocks/>
            </p:cNvCxnSpPr>
            <p:nvPr/>
          </p:nvCxnSpPr>
          <p:spPr>
            <a:xfrm flipH="1">
              <a:off x="7479218" y="3285628"/>
              <a:ext cx="491085" cy="688994"/>
            </a:xfrm>
            <a:prstGeom prst="line">
              <a:avLst/>
            </a:prstGeom>
          </p:spPr>
          <p:style>
            <a:lnRef idx="3">
              <a:schemeClr val="dk1"/>
            </a:lnRef>
            <a:fillRef idx="0">
              <a:schemeClr val="dk1"/>
            </a:fillRef>
            <a:effectRef idx="2">
              <a:schemeClr val="dk1"/>
            </a:effectRef>
            <a:fontRef idx="minor">
              <a:schemeClr val="tx1"/>
            </a:fontRef>
          </p:style>
        </p:cxnSp>
        <p:cxnSp>
          <p:nvCxnSpPr>
            <p:cNvPr id="20" name="Straight Arrow Connector 19">
              <a:extLst>
                <a:ext uri="{FF2B5EF4-FFF2-40B4-BE49-F238E27FC236}">
                  <a16:creationId xmlns:a16="http://schemas.microsoft.com/office/drawing/2014/main" id="{6037AFE0-3E60-9952-B59D-C74F8E8F6D59}"/>
                </a:ext>
              </a:extLst>
            </p:cNvPr>
            <p:cNvCxnSpPr>
              <a:cxnSpLocks/>
            </p:cNvCxnSpPr>
            <p:nvPr/>
          </p:nvCxnSpPr>
          <p:spPr>
            <a:xfrm>
              <a:off x="635570" y="1502418"/>
              <a:ext cx="6876211" cy="2414798"/>
            </a:xfrm>
            <a:prstGeom prst="straightConnector1">
              <a:avLst/>
            </a:prstGeom>
            <a:ln>
              <a:headEnd type="triangle" w="med" len="med"/>
              <a:tailEnd type="triangle" w="med" len="med"/>
            </a:ln>
          </p:spPr>
          <p:style>
            <a:lnRef idx="3">
              <a:schemeClr val="dk1"/>
            </a:lnRef>
            <a:fillRef idx="0">
              <a:schemeClr val="dk1"/>
            </a:fillRef>
            <a:effectRef idx="2">
              <a:schemeClr val="dk1"/>
            </a:effectRef>
            <a:fontRef idx="minor">
              <a:schemeClr val="tx1"/>
            </a:fontRef>
          </p:style>
        </p:cxnSp>
        <p:sp>
          <p:nvSpPr>
            <p:cNvPr id="23" name="TextBox 22">
              <a:extLst>
                <a:ext uri="{FF2B5EF4-FFF2-40B4-BE49-F238E27FC236}">
                  <a16:creationId xmlns:a16="http://schemas.microsoft.com/office/drawing/2014/main" id="{7BFC8DDD-CEA6-CA10-ACD0-4F0490808CF2}"/>
                </a:ext>
              </a:extLst>
            </p:cNvPr>
            <p:cNvSpPr txBox="1"/>
            <p:nvPr/>
          </p:nvSpPr>
          <p:spPr>
            <a:xfrm rot="1189248">
              <a:off x="2990838" y="2517572"/>
              <a:ext cx="1848601" cy="261610"/>
            </a:xfrm>
            <a:prstGeom prst="rect">
              <a:avLst/>
            </a:prstGeom>
            <a:solidFill>
              <a:schemeClr val="bg1"/>
            </a:solidFill>
          </p:spPr>
          <p:txBody>
            <a:bodyPr wrap="square" rtlCol="0">
              <a:spAutoFit/>
            </a:bodyPr>
            <a:lstStyle/>
            <a:p>
              <a:pPr algn="ctr">
                <a:defRPr/>
              </a:pPr>
              <a:r>
                <a:rPr lang="en-US" sz="1100" b="1" dirty="0">
                  <a:solidFill>
                    <a:prstClr val="black"/>
                  </a:solidFill>
                  <a:latin typeface="Arial" panose="020B0604020202020204" pitchFamily="34" charset="0"/>
                  <a:cs typeface="Arial" panose="020B0604020202020204" pitchFamily="34" charset="0"/>
                </a:rPr>
                <a:t>COOLING ~168 meter</a:t>
              </a:r>
            </a:p>
          </p:txBody>
        </p:sp>
      </p:grpSp>
      <p:grpSp>
        <p:nvGrpSpPr>
          <p:cNvPr id="9" name="Group 8">
            <a:extLst>
              <a:ext uri="{FF2B5EF4-FFF2-40B4-BE49-F238E27FC236}">
                <a16:creationId xmlns:a16="http://schemas.microsoft.com/office/drawing/2014/main" id="{AAE4AB81-CF93-28F7-D278-07CF8B42AD39}"/>
              </a:ext>
            </a:extLst>
          </p:cNvPr>
          <p:cNvGrpSpPr/>
          <p:nvPr/>
        </p:nvGrpSpPr>
        <p:grpSpPr>
          <a:xfrm>
            <a:off x="8847309" y="970722"/>
            <a:ext cx="1656413" cy="1631431"/>
            <a:chOff x="8501307" y="-6898"/>
            <a:chExt cx="3440880" cy="3339036"/>
          </a:xfrm>
        </p:grpSpPr>
        <p:pic>
          <p:nvPicPr>
            <p:cNvPr id="10" name="Picture 9">
              <a:extLst>
                <a:ext uri="{FF2B5EF4-FFF2-40B4-BE49-F238E27FC236}">
                  <a16:creationId xmlns:a16="http://schemas.microsoft.com/office/drawing/2014/main" id="{14AAED6D-38AD-4352-8B96-66A6C2AD76FA}"/>
                </a:ext>
              </a:extLst>
            </p:cNvPr>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8501307" y="-6898"/>
              <a:ext cx="3440880" cy="3339036"/>
            </a:xfrm>
            <a:prstGeom prst="rect">
              <a:avLst/>
            </a:prstGeom>
          </p:spPr>
        </p:pic>
        <p:sp>
          <p:nvSpPr>
            <p:cNvPr id="11" name="Rectangle: Rounded Corners 10">
              <a:extLst>
                <a:ext uri="{FF2B5EF4-FFF2-40B4-BE49-F238E27FC236}">
                  <a16:creationId xmlns:a16="http://schemas.microsoft.com/office/drawing/2014/main" id="{5A515885-B2F0-5F55-7E1F-D2F13ECC6E3D}"/>
                </a:ext>
              </a:extLst>
            </p:cNvPr>
            <p:cNvSpPr/>
            <p:nvPr/>
          </p:nvSpPr>
          <p:spPr>
            <a:xfrm rot="19736476">
              <a:off x="11200859" y="286983"/>
              <a:ext cx="381712" cy="1329890"/>
            </a:xfrm>
            <a:prstGeom prst="round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a:solidFill>
                  <a:prstClr val="white"/>
                </a:solidFill>
                <a:latin typeface="Aptos" panose="02110004020202020204"/>
              </a:endParaRPr>
            </a:p>
          </p:txBody>
        </p:sp>
      </p:grpSp>
      <p:sp>
        <p:nvSpPr>
          <p:cNvPr id="3" name="TextBox 2">
            <a:extLst>
              <a:ext uri="{FF2B5EF4-FFF2-40B4-BE49-F238E27FC236}">
                <a16:creationId xmlns:a16="http://schemas.microsoft.com/office/drawing/2014/main" id="{CDB13B4E-1905-301C-C189-447488917067}"/>
              </a:ext>
            </a:extLst>
          </p:cNvPr>
          <p:cNvSpPr txBox="1"/>
          <p:nvPr/>
        </p:nvSpPr>
        <p:spPr>
          <a:xfrm>
            <a:off x="371316" y="82768"/>
            <a:ext cx="9397802" cy="646331"/>
          </a:xfrm>
          <a:prstGeom prst="rect">
            <a:avLst/>
          </a:prstGeom>
          <a:noFill/>
        </p:spPr>
        <p:txBody>
          <a:bodyPr wrap="square">
            <a:spAutoFit/>
          </a:bodyPr>
          <a:lstStyle/>
          <a:p>
            <a:r>
              <a:rPr lang="en-US" sz="3600" b="1" dirty="0"/>
              <a:t>Low-Energy Cooler (LEC) Layout </a:t>
            </a:r>
          </a:p>
        </p:txBody>
      </p:sp>
      <p:sp>
        <p:nvSpPr>
          <p:cNvPr id="2" name="Slide Number Placeholder 3">
            <a:extLst>
              <a:ext uri="{FF2B5EF4-FFF2-40B4-BE49-F238E27FC236}">
                <a16:creationId xmlns:a16="http://schemas.microsoft.com/office/drawing/2014/main" id="{1E91CD42-70DC-6937-5953-A3FE972CCD22}"/>
              </a:ext>
            </a:extLst>
          </p:cNvPr>
          <p:cNvSpPr>
            <a:spLocks noGrp="1"/>
          </p:cNvSpPr>
          <p:nvPr>
            <p:ph type="sldNum" sz="quarter" idx="4"/>
          </p:nvPr>
        </p:nvSpPr>
        <p:spPr>
          <a:xfrm>
            <a:off x="11713916" y="6492875"/>
            <a:ext cx="432486" cy="365125"/>
          </a:xfrm>
        </p:spPr>
        <p:txBody>
          <a:bodyPr/>
          <a:lstStyle/>
          <a:p>
            <a:fld id="{933A556B-7C63-244D-9B7C-B0EA8042B330}" type="slidenum">
              <a:rPr lang="en-US" sz="1200" smtClean="0"/>
              <a:pPr/>
              <a:t>13</a:t>
            </a:fld>
            <a:endParaRPr lang="en-US" sz="1200" dirty="0"/>
          </a:p>
        </p:txBody>
      </p:sp>
      <p:sp>
        <p:nvSpPr>
          <p:cNvPr id="5" name="TextBox 4">
            <a:extLst>
              <a:ext uri="{FF2B5EF4-FFF2-40B4-BE49-F238E27FC236}">
                <a16:creationId xmlns:a16="http://schemas.microsoft.com/office/drawing/2014/main" id="{001E35D8-554F-B845-2ECB-270CC098A3AB}"/>
              </a:ext>
            </a:extLst>
          </p:cNvPr>
          <p:cNvSpPr txBox="1"/>
          <p:nvPr/>
        </p:nvSpPr>
        <p:spPr>
          <a:xfrm>
            <a:off x="10308472" y="1137184"/>
            <a:ext cx="1082348" cy="369332"/>
          </a:xfrm>
          <a:prstGeom prst="rect">
            <a:avLst/>
          </a:prstGeom>
          <a:noFill/>
        </p:spPr>
        <p:txBody>
          <a:bodyPr wrap="none" rtlCol="0">
            <a:spAutoFit/>
          </a:bodyPr>
          <a:lstStyle/>
          <a:p>
            <a:r>
              <a:rPr lang="en-US" dirty="0"/>
              <a:t>2 o’clock</a:t>
            </a:r>
          </a:p>
        </p:txBody>
      </p:sp>
    </p:spTree>
    <p:extLst>
      <p:ext uri="{BB962C8B-B14F-4D97-AF65-F5344CB8AC3E}">
        <p14:creationId xmlns:p14="http://schemas.microsoft.com/office/powerpoint/2010/main" val="20589749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9F3FB4D-F89B-4774-8CC1-9B83D118A02E}"/>
              </a:ext>
            </a:extLst>
          </p:cNvPr>
          <p:cNvSpPr>
            <a:spLocks noGrp="1"/>
          </p:cNvSpPr>
          <p:nvPr>
            <p:ph type="title"/>
          </p:nvPr>
        </p:nvSpPr>
        <p:spPr>
          <a:xfrm>
            <a:off x="355257" y="104678"/>
            <a:ext cx="11049000" cy="715513"/>
          </a:xfrm>
        </p:spPr>
        <p:txBody>
          <a:bodyPr>
            <a:noAutofit/>
          </a:bodyPr>
          <a:lstStyle/>
          <a:p>
            <a:r>
              <a:rPr lang="en-US" sz="3600" dirty="0"/>
              <a:t>Low Energy Cooler</a:t>
            </a:r>
            <a:r>
              <a:rPr lang="en-US" sz="3600" b="0" dirty="0"/>
              <a:t> </a:t>
            </a:r>
            <a:r>
              <a:rPr lang="en-US" sz="3600" dirty="0"/>
              <a:t>Parameters</a:t>
            </a:r>
          </a:p>
        </p:txBody>
      </p:sp>
      <p:sp>
        <p:nvSpPr>
          <p:cNvPr id="6" name="Slide Number Placeholder 3">
            <a:extLst>
              <a:ext uri="{FF2B5EF4-FFF2-40B4-BE49-F238E27FC236}">
                <a16:creationId xmlns:a16="http://schemas.microsoft.com/office/drawing/2014/main" id="{65D807F3-3D73-F077-B1F3-54FB2E70C0B2}"/>
              </a:ext>
            </a:extLst>
          </p:cNvPr>
          <p:cNvSpPr>
            <a:spLocks noGrp="1"/>
          </p:cNvSpPr>
          <p:nvPr>
            <p:ph type="sldNum" sz="quarter" idx="4"/>
          </p:nvPr>
        </p:nvSpPr>
        <p:spPr>
          <a:xfrm>
            <a:off x="11759514" y="6492875"/>
            <a:ext cx="432486" cy="365125"/>
          </a:xfrm>
        </p:spPr>
        <p:txBody>
          <a:bodyPr/>
          <a:lstStyle/>
          <a:p>
            <a:fld id="{933A556B-7C63-244D-9B7C-B0EA8042B330}" type="slidenum">
              <a:rPr lang="en-US" sz="1200" smtClean="0"/>
              <a:pPr/>
              <a:t>14</a:t>
            </a:fld>
            <a:endParaRPr lang="en-US" sz="1200" dirty="0"/>
          </a:p>
        </p:txBody>
      </p:sp>
      <p:graphicFrame>
        <p:nvGraphicFramePr>
          <p:cNvPr id="7" name="Table 6">
            <a:extLst>
              <a:ext uri="{FF2B5EF4-FFF2-40B4-BE49-F238E27FC236}">
                <a16:creationId xmlns:a16="http://schemas.microsoft.com/office/drawing/2014/main" id="{837D3762-2DD9-4113-81E8-A9BBCDC4F365}"/>
              </a:ext>
            </a:extLst>
          </p:cNvPr>
          <p:cNvGraphicFramePr>
            <a:graphicFrameLocks noGrp="1"/>
          </p:cNvGraphicFramePr>
          <p:nvPr/>
        </p:nvGraphicFramePr>
        <p:xfrm>
          <a:off x="866615" y="1138644"/>
          <a:ext cx="6907876" cy="4795520"/>
        </p:xfrm>
        <a:graphic>
          <a:graphicData uri="http://schemas.openxmlformats.org/drawingml/2006/table">
            <a:tbl>
              <a:tblPr firstRow="1" bandRow="1">
                <a:tableStyleId>{5C22544A-7EE6-4342-B048-85BDC9FD1C3A}</a:tableStyleId>
              </a:tblPr>
              <a:tblGrid>
                <a:gridCol w="4089820">
                  <a:extLst>
                    <a:ext uri="{9D8B030D-6E8A-4147-A177-3AD203B41FA5}">
                      <a16:colId xmlns:a16="http://schemas.microsoft.com/office/drawing/2014/main" val="3556741926"/>
                    </a:ext>
                  </a:extLst>
                </a:gridCol>
                <a:gridCol w="1301681">
                  <a:extLst>
                    <a:ext uri="{9D8B030D-6E8A-4147-A177-3AD203B41FA5}">
                      <a16:colId xmlns:a16="http://schemas.microsoft.com/office/drawing/2014/main" val="2376646002"/>
                    </a:ext>
                  </a:extLst>
                </a:gridCol>
                <a:gridCol w="1516375">
                  <a:extLst>
                    <a:ext uri="{9D8B030D-6E8A-4147-A177-3AD203B41FA5}">
                      <a16:colId xmlns:a16="http://schemas.microsoft.com/office/drawing/2014/main" val="2764514691"/>
                    </a:ext>
                  </a:extLst>
                </a:gridCol>
              </a:tblGrid>
              <a:tr h="0">
                <a:tc>
                  <a:txBody>
                    <a:bodyPr/>
                    <a:lstStyle/>
                    <a:p>
                      <a:endParaRPr lang="en-US" dirty="0"/>
                    </a:p>
                  </a:txBody>
                  <a:tcPr/>
                </a:tc>
                <a:tc>
                  <a:txBody>
                    <a:bodyPr/>
                    <a:lstStyle/>
                    <a:p>
                      <a:r>
                        <a:rPr lang="en-US" dirty="0"/>
                        <a:t>electrons</a:t>
                      </a:r>
                    </a:p>
                  </a:txBody>
                  <a:tcPr/>
                </a:tc>
                <a:tc>
                  <a:txBody>
                    <a:bodyPr/>
                    <a:lstStyle/>
                    <a:p>
                      <a:r>
                        <a:rPr lang="en-US" dirty="0"/>
                        <a:t>protons</a:t>
                      </a:r>
                    </a:p>
                  </a:txBody>
                  <a:tcPr/>
                </a:tc>
                <a:extLst>
                  <a:ext uri="{0D108BD9-81ED-4DB2-BD59-A6C34878D82A}">
                    <a16:rowId xmlns:a16="http://schemas.microsoft.com/office/drawing/2014/main" val="3947836351"/>
                  </a:ext>
                </a:extLst>
              </a:tr>
              <a:tr h="370840">
                <a:tc>
                  <a:txBody>
                    <a:bodyPr/>
                    <a:lstStyle/>
                    <a:p>
                      <a:r>
                        <a:rPr lang="en-US" dirty="0"/>
                        <a:t>gamma</a:t>
                      </a:r>
                    </a:p>
                  </a:txBody>
                  <a:tcPr/>
                </a:tc>
                <a:tc>
                  <a:txBody>
                    <a:bodyPr/>
                    <a:lstStyle/>
                    <a:p>
                      <a:r>
                        <a:rPr lang="en-US" dirty="0"/>
                        <a:t>25.4</a:t>
                      </a:r>
                    </a:p>
                  </a:txBody>
                  <a:tcPr/>
                </a:tc>
                <a:tc>
                  <a:txBody>
                    <a:bodyPr/>
                    <a:lstStyle/>
                    <a:p>
                      <a:r>
                        <a:rPr lang="en-US" dirty="0"/>
                        <a:t>25.4</a:t>
                      </a:r>
                    </a:p>
                  </a:txBody>
                  <a:tcPr/>
                </a:tc>
                <a:extLst>
                  <a:ext uri="{0D108BD9-81ED-4DB2-BD59-A6C34878D82A}">
                    <a16:rowId xmlns:a16="http://schemas.microsoft.com/office/drawing/2014/main" val="166489841"/>
                  </a:ext>
                </a:extLst>
              </a:tr>
              <a:tr h="370840">
                <a:tc>
                  <a:txBody>
                    <a:bodyPr/>
                    <a:lstStyle/>
                    <a:p>
                      <a:r>
                        <a:rPr lang="en-US" dirty="0"/>
                        <a:t>RHIC RF frequency, MHz</a:t>
                      </a:r>
                    </a:p>
                  </a:txBody>
                  <a:tcPr/>
                </a:tc>
                <a:tc>
                  <a:txBody>
                    <a:bodyPr/>
                    <a:lstStyle/>
                    <a:p>
                      <a:r>
                        <a:rPr lang="en-US" dirty="0"/>
                        <a:t>197</a:t>
                      </a:r>
                    </a:p>
                  </a:txBody>
                  <a:tcPr/>
                </a:tc>
                <a:tc>
                  <a:txBody>
                    <a:bodyPr/>
                    <a:lstStyle/>
                    <a:p>
                      <a:r>
                        <a:rPr lang="en-US" dirty="0"/>
                        <a:t>24.6</a:t>
                      </a:r>
                    </a:p>
                  </a:txBody>
                  <a:tcPr/>
                </a:tc>
                <a:extLst>
                  <a:ext uri="{0D108BD9-81ED-4DB2-BD59-A6C34878D82A}">
                    <a16:rowId xmlns:a16="http://schemas.microsoft.com/office/drawing/2014/main" val="3591393123"/>
                  </a:ext>
                </a:extLst>
              </a:tr>
              <a:tr h="370840">
                <a:tc>
                  <a:txBody>
                    <a:bodyPr/>
                    <a:lstStyle/>
                    <a:p>
                      <a:r>
                        <a:rPr lang="en-US" dirty="0">
                          <a:solidFill>
                            <a:schemeClr val="tx1"/>
                          </a:solidFill>
                        </a:rPr>
                        <a:t>Cooling section length, m</a:t>
                      </a:r>
                    </a:p>
                  </a:txBody>
                  <a:tcPr/>
                </a:tc>
                <a:tc>
                  <a:txBody>
                    <a:bodyPr/>
                    <a:lstStyle/>
                    <a:p>
                      <a:r>
                        <a:rPr lang="en-US" dirty="0">
                          <a:solidFill>
                            <a:schemeClr val="tx1"/>
                          </a:solidFill>
                        </a:rPr>
                        <a:t>168</a:t>
                      </a:r>
                    </a:p>
                  </a:txBody>
                  <a:tcPr/>
                </a:tc>
                <a:tc>
                  <a:txBody>
                    <a:bodyPr/>
                    <a:lstStyle/>
                    <a:p>
                      <a:r>
                        <a:rPr lang="en-US" dirty="0">
                          <a:solidFill>
                            <a:schemeClr val="tx1"/>
                          </a:solidFill>
                        </a:rPr>
                        <a:t>168</a:t>
                      </a:r>
                    </a:p>
                  </a:txBody>
                  <a:tcPr/>
                </a:tc>
                <a:extLst>
                  <a:ext uri="{0D108BD9-81ED-4DB2-BD59-A6C34878D82A}">
                    <a16:rowId xmlns:a16="http://schemas.microsoft.com/office/drawing/2014/main" val="163958868"/>
                  </a:ext>
                </a:extLst>
              </a:tr>
              <a:tr h="185420">
                <a:tc>
                  <a:txBody>
                    <a:bodyPr/>
                    <a:lstStyle/>
                    <a:p>
                      <a:r>
                        <a:rPr lang="en-US" dirty="0"/>
                        <a:t>Cooling sections beta function, m</a:t>
                      </a:r>
                    </a:p>
                  </a:txBody>
                  <a:tcPr/>
                </a:tc>
                <a:tc>
                  <a:txBody>
                    <a:bodyPr/>
                    <a:lstStyle/>
                    <a:p>
                      <a:r>
                        <a:rPr lang="en-US" dirty="0"/>
                        <a:t>150</a:t>
                      </a:r>
                    </a:p>
                  </a:txBody>
                  <a:tcPr/>
                </a:tc>
                <a:tc>
                  <a:txBody>
                    <a:bodyPr/>
                    <a:lstStyle/>
                    <a:p>
                      <a:r>
                        <a:rPr lang="en-US" dirty="0">
                          <a:solidFill>
                            <a:schemeClr val="tx1"/>
                          </a:solidFill>
                        </a:rPr>
                        <a:t>100-200</a:t>
                      </a:r>
                    </a:p>
                  </a:txBody>
                  <a:tcPr/>
                </a:tc>
                <a:extLst>
                  <a:ext uri="{0D108BD9-81ED-4DB2-BD59-A6C34878D82A}">
                    <a16:rowId xmlns:a16="http://schemas.microsoft.com/office/drawing/2014/main" val="3509420431"/>
                  </a:ext>
                </a:extLst>
              </a:tr>
              <a:tr h="185420">
                <a:tc>
                  <a:txBody>
                    <a:bodyPr/>
                    <a:lstStyle/>
                    <a:p>
                      <a:r>
                        <a:rPr lang="en-US" dirty="0"/>
                        <a:t>Hadrons Dy, Dy’, m, rad</a:t>
                      </a:r>
                    </a:p>
                  </a:txBody>
                  <a:tcPr/>
                </a:tc>
                <a:tc>
                  <a:txBody>
                    <a:bodyPr/>
                    <a:lstStyle/>
                    <a:p>
                      <a:endParaRPr lang="en-US" dirty="0"/>
                    </a:p>
                  </a:txBody>
                  <a:tcPr/>
                </a:tc>
                <a:tc>
                  <a:txBody>
                    <a:bodyPr/>
                    <a:lstStyle/>
                    <a:p>
                      <a:r>
                        <a:rPr lang="en-US" dirty="0"/>
                        <a:t>&lt;1, &lt;0.02</a:t>
                      </a:r>
                    </a:p>
                  </a:txBody>
                  <a:tcPr/>
                </a:tc>
                <a:extLst>
                  <a:ext uri="{0D108BD9-81ED-4DB2-BD59-A6C34878D82A}">
                    <a16:rowId xmlns:a16="http://schemas.microsoft.com/office/drawing/2014/main" val="4281498211"/>
                  </a:ext>
                </a:extLst>
              </a:tr>
              <a:tr h="185420">
                <a:tc>
                  <a:txBody>
                    <a:bodyPr/>
                    <a:lstStyle/>
                    <a:p>
                      <a:r>
                        <a:rPr lang="en-US" dirty="0"/>
                        <a:t>Total charge per proton bunch, </a:t>
                      </a:r>
                      <a:r>
                        <a:rPr lang="en-US" dirty="0" err="1"/>
                        <a:t>nC</a:t>
                      </a:r>
                      <a:endParaRPr lang="en-US" dirty="0"/>
                    </a:p>
                  </a:txBody>
                  <a:tcPr/>
                </a:tc>
                <a:tc>
                  <a:txBody>
                    <a:bodyPr/>
                    <a:lstStyle/>
                    <a:p>
                      <a:pPr marL="0" algn="l" defTabSz="914400" rtl="0" eaLnBrk="1" latinLnBrk="0" hangingPunct="1"/>
                      <a:r>
                        <a:rPr lang="en-US" sz="1800" kern="1200" dirty="0">
                          <a:solidFill>
                            <a:schemeClr val="tx1"/>
                          </a:solidFill>
                          <a:latin typeface="+mn-lt"/>
                          <a:ea typeface="+mn-ea"/>
                          <a:cs typeface="+mn-cs"/>
                        </a:rPr>
                        <a:t>3</a:t>
                      </a:r>
                    </a:p>
                  </a:txBody>
                  <a:tcPr/>
                </a:tc>
                <a:tc>
                  <a:txBody>
                    <a:bodyPr/>
                    <a:lstStyle/>
                    <a:p>
                      <a:r>
                        <a:rPr lang="en-US" dirty="0"/>
                        <a:t>45</a:t>
                      </a:r>
                    </a:p>
                  </a:txBody>
                  <a:tcPr/>
                </a:tc>
                <a:extLst>
                  <a:ext uri="{0D108BD9-81ED-4DB2-BD59-A6C34878D82A}">
                    <a16:rowId xmlns:a16="http://schemas.microsoft.com/office/drawing/2014/main" val="2741120112"/>
                  </a:ext>
                </a:extLst>
              </a:tr>
              <a:tr h="185420">
                <a:tc>
                  <a:txBody>
                    <a:bodyPr/>
                    <a:lstStyle/>
                    <a:p>
                      <a:r>
                        <a:rPr lang="en-US" dirty="0"/>
                        <a:t>Electrons kinetic energy, MeV</a:t>
                      </a:r>
                    </a:p>
                  </a:txBody>
                  <a:tcPr/>
                </a:tc>
                <a:tc>
                  <a:txBody>
                    <a:bodyPr/>
                    <a:lstStyle/>
                    <a:p>
                      <a:r>
                        <a:rPr lang="en-US" dirty="0">
                          <a:solidFill>
                            <a:schemeClr val="tx1"/>
                          </a:solidFill>
                        </a:rPr>
                        <a:t>12.46</a:t>
                      </a:r>
                    </a:p>
                  </a:txBody>
                  <a:tcPr/>
                </a:tc>
                <a:tc>
                  <a:txBody>
                    <a:bodyPr/>
                    <a:lstStyle/>
                    <a:p>
                      <a:endParaRPr lang="en-US" dirty="0"/>
                    </a:p>
                  </a:txBody>
                  <a:tcPr/>
                </a:tc>
                <a:extLst>
                  <a:ext uri="{0D108BD9-81ED-4DB2-BD59-A6C34878D82A}">
                    <a16:rowId xmlns:a16="http://schemas.microsoft.com/office/drawing/2014/main" val="977023678"/>
                  </a:ext>
                </a:extLst>
              </a:tr>
              <a:tr h="370840">
                <a:tc>
                  <a:txBody>
                    <a:bodyPr/>
                    <a:lstStyle/>
                    <a:p>
                      <a:r>
                        <a:rPr lang="en-US" dirty="0">
                          <a:solidFill>
                            <a:schemeClr val="tx1"/>
                          </a:solidFill>
                        </a:rPr>
                        <a:t>Electron average current, mA</a:t>
                      </a:r>
                    </a:p>
                  </a:txBody>
                  <a:tcPr/>
                </a:tc>
                <a:tc>
                  <a:txBody>
                    <a:bodyPr/>
                    <a:lstStyle/>
                    <a:p>
                      <a:r>
                        <a:rPr lang="en-US" dirty="0">
                          <a:solidFill>
                            <a:srgbClr val="FF0000"/>
                          </a:solidFill>
                        </a:rPr>
                        <a:t>74</a:t>
                      </a:r>
                    </a:p>
                  </a:txBody>
                  <a:tcPr/>
                </a:tc>
                <a:tc>
                  <a:txBody>
                    <a:bodyPr/>
                    <a:lstStyle/>
                    <a:p>
                      <a:endParaRPr lang="en-US" dirty="0"/>
                    </a:p>
                  </a:txBody>
                  <a:tcPr/>
                </a:tc>
                <a:extLst>
                  <a:ext uri="{0D108BD9-81ED-4DB2-BD59-A6C34878D82A}">
                    <a16:rowId xmlns:a16="http://schemas.microsoft.com/office/drawing/2014/main" val="29935989"/>
                  </a:ext>
                </a:extLst>
              </a:tr>
              <a:tr h="370840">
                <a:tc>
                  <a:txBody>
                    <a:bodyPr/>
                    <a:lstStyle/>
                    <a:p>
                      <a:r>
                        <a:rPr lang="en-US" dirty="0"/>
                        <a:t>Normalized emittance, rms, um</a:t>
                      </a:r>
                    </a:p>
                  </a:txBody>
                  <a:tcPr/>
                </a:tc>
                <a:tc>
                  <a:txBody>
                    <a:bodyPr/>
                    <a:lstStyle/>
                    <a:p>
                      <a:r>
                        <a:rPr lang="en-US" dirty="0">
                          <a:solidFill>
                            <a:srgbClr val="FF0000"/>
                          </a:solidFill>
                        </a:rPr>
                        <a:t> </a:t>
                      </a:r>
                      <a:r>
                        <a:rPr lang="en-US" dirty="0">
                          <a:solidFill>
                            <a:schemeClr val="tx1"/>
                          </a:solidFill>
                        </a:rPr>
                        <a:t>&lt;1.5</a:t>
                      </a:r>
                    </a:p>
                  </a:txBody>
                  <a:tcPr/>
                </a:tc>
                <a:tc>
                  <a:txBody>
                    <a:bodyPr/>
                    <a:lstStyle/>
                    <a:p>
                      <a:r>
                        <a:rPr lang="en-US" dirty="0"/>
                        <a:t>2</a:t>
                      </a:r>
                    </a:p>
                  </a:txBody>
                  <a:tcPr/>
                </a:tc>
                <a:extLst>
                  <a:ext uri="{0D108BD9-81ED-4DB2-BD59-A6C34878D82A}">
                    <a16:rowId xmlns:a16="http://schemas.microsoft.com/office/drawing/2014/main" val="587621491"/>
                  </a:ext>
                </a:extLst>
              </a:tr>
              <a:tr h="370840">
                <a:tc>
                  <a:txBody>
                    <a:bodyPr/>
                    <a:lstStyle/>
                    <a:p>
                      <a:r>
                        <a:rPr lang="en-US" dirty="0"/>
                        <a:t>rms bunch length, cm</a:t>
                      </a:r>
                    </a:p>
                  </a:txBody>
                  <a:tcPr/>
                </a:tc>
                <a:tc>
                  <a:txBody>
                    <a:bodyPr/>
                    <a:lstStyle/>
                    <a:p>
                      <a:r>
                        <a:rPr lang="en-US" dirty="0"/>
                        <a:t>4</a:t>
                      </a:r>
                    </a:p>
                  </a:txBody>
                  <a:tcPr/>
                </a:tc>
                <a:tc>
                  <a:txBody>
                    <a:bodyPr/>
                    <a:lstStyle/>
                    <a:p>
                      <a:r>
                        <a:rPr lang="en-US" dirty="0"/>
                        <a:t>100</a:t>
                      </a:r>
                    </a:p>
                  </a:txBody>
                  <a:tcPr/>
                </a:tc>
                <a:extLst>
                  <a:ext uri="{0D108BD9-81ED-4DB2-BD59-A6C34878D82A}">
                    <a16:rowId xmlns:a16="http://schemas.microsoft.com/office/drawing/2014/main" val="385330384"/>
                  </a:ext>
                </a:extLst>
              </a:tr>
              <a:tr h="370840">
                <a:tc>
                  <a:txBody>
                    <a:bodyPr/>
                    <a:lstStyle/>
                    <a:p>
                      <a:r>
                        <a:rPr lang="en-US" dirty="0"/>
                        <a:t>rms </a:t>
                      </a:r>
                      <a:r>
                        <a:rPr lang="en-US" dirty="0" err="1"/>
                        <a:t>dp</a:t>
                      </a:r>
                      <a:r>
                        <a:rPr lang="en-US" dirty="0"/>
                        <a:t>/p</a:t>
                      </a:r>
                    </a:p>
                  </a:txBody>
                  <a:tcPr/>
                </a:tc>
                <a:tc>
                  <a:txBody>
                    <a:bodyPr/>
                    <a:lstStyle/>
                    <a:p>
                      <a:r>
                        <a:rPr lang="en-US" dirty="0">
                          <a:solidFill>
                            <a:schemeClr val="tx1"/>
                          </a:solidFill>
                        </a:rPr>
                        <a:t>&lt;5e-4</a:t>
                      </a:r>
                    </a:p>
                  </a:txBody>
                  <a:tcPr/>
                </a:tc>
                <a:tc>
                  <a:txBody>
                    <a:bodyPr/>
                    <a:lstStyle/>
                    <a:p>
                      <a:r>
                        <a:rPr lang="en-US" dirty="0"/>
                        <a:t>6e-4</a:t>
                      </a:r>
                    </a:p>
                  </a:txBody>
                  <a:tcPr/>
                </a:tc>
                <a:extLst>
                  <a:ext uri="{0D108BD9-81ED-4DB2-BD59-A6C34878D82A}">
                    <a16:rowId xmlns:a16="http://schemas.microsoft.com/office/drawing/2014/main" val="2068449829"/>
                  </a:ext>
                </a:extLst>
              </a:tr>
              <a:tr h="370840">
                <a:tc>
                  <a:txBody>
                    <a:bodyPr/>
                    <a:lstStyle/>
                    <a:p>
                      <a:r>
                        <a:rPr lang="en-US" dirty="0"/>
                        <a:t>Angles in cooling section, </a:t>
                      </a:r>
                      <a:r>
                        <a:rPr lang="en-US" dirty="0" err="1"/>
                        <a:t>urad</a:t>
                      </a:r>
                      <a:endParaRPr lang="en-US" dirty="0"/>
                    </a:p>
                  </a:txBody>
                  <a:tcPr/>
                </a:tc>
                <a:tc>
                  <a:txBody>
                    <a:bodyPr/>
                    <a:lstStyle/>
                    <a:p>
                      <a:r>
                        <a:rPr lang="en-US" b="0" dirty="0">
                          <a:solidFill>
                            <a:srgbClr val="FF0000"/>
                          </a:solidFill>
                        </a:rPr>
                        <a:t>20-30</a:t>
                      </a:r>
                    </a:p>
                  </a:txBody>
                  <a:tcPr/>
                </a:tc>
                <a:tc>
                  <a:txBody>
                    <a:bodyPr/>
                    <a:lstStyle/>
                    <a:p>
                      <a:r>
                        <a:rPr lang="en-US" dirty="0"/>
                        <a:t>20</a:t>
                      </a:r>
                    </a:p>
                  </a:txBody>
                  <a:tcPr/>
                </a:tc>
                <a:extLst>
                  <a:ext uri="{0D108BD9-81ED-4DB2-BD59-A6C34878D82A}">
                    <a16:rowId xmlns:a16="http://schemas.microsoft.com/office/drawing/2014/main" val="1297004679"/>
                  </a:ext>
                </a:extLst>
              </a:tr>
            </a:tbl>
          </a:graphicData>
        </a:graphic>
      </p:graphicFrame>
      <p:graphicFrame>
        <p:nvGraphicFramePr>
          <p:cNvPr id="3" name="Table 2">
            <a:extLst>
              <a:ext uri="{FF2B5EF4-FFF2-40B4-BE49-F238E27FC236}">
                <a16:creationId xmlns:a16="http://schemas.microsoft.com/office/drawing/2014/main" id="{02DAA2E1-B124-D3EC-D8BB-6967760FAC3B}"/>
              </a:ext>
            </a:extLst>
          </p:cNvPr>
          <p:cNvGraphicFramePr>
            <a:graphicFrameLocks noGrp="1"/>
          </p:cNvGraphicFramePr>
          <p:nvPr>
            <p:extLst>
              <p:ext uri="{D42A27DB-BD31-4B8C-83A1-F6EECF244321}">
                <p14:modId xmlns:p14="http://schemas.microsoft.com/office/powerpoint/2010/main" val="3324776186"/>
              </p:ext>
            </p:extLst>
          </p:nvPr>
        </p:nvGraphicFramePr>
        <p:xfrm>
          <a:off x="8770620" y="1158964"/>
          <a:ext cx="2206881" cy="4754880"/>
        </p:xfrm>
        <a:graphic>
          <a:graphicData uri="http://schemas.openxmlformats.org/drawingml/2006/table">
            <a:tbl>
              <a:tblPr firstRow="1" bandRow="1">
                <a:tableStyleId>{5C22544A-7EE6-4342-B048-85BDC9FD1C3A}</a:tableStyleId>
              </a:tblPr>
              <a:tblGrid>
                <a:gridCol w="2206881">
                  <a:extLst>
                    <a:ext uri="{9D8B030D-6E8A-4147-A177-3AD203B41FA5}">
                      <a16:colId xmlns:a16="http://schemas.microsoft.com/office/drawing/2014/main" val="1517491179"/>
                    </a:ext>
                  </a:extLst>
                </a:gridCol>
              </a:tblGrid>
              <a:tr h="0">
                <a:tc>
                  <a:txBody>
                    <a:bodyPr/>
                    <a:lstStyle/>
                    <a:p>
                      <a:r>
                        <a:rPr lang="en-US" dirty="0">
                          <a:solidFill>
                            <a:schemeClr val="tx1"/>
                          </a:solidFill>
                        </a:rPr>
                        <a:t>electrons</a:t>
                      </a:r>
                    </a:p>
                  </a:txBody>
                  <a:tcPr>
                    <a:solidFill>
                      <a:schemeClr val="bg2">
                        <a:lumMod val="20000"/>
                        <a:lumOff val="80000"/>
                      </a:schemeClr>
                    </a:solidFill>
                  </a:tcPr>
                </a:tc>
                <a:extLst>
                  <a:ext uri="{0D108BD9-81ED-4DB2-BD59-A6C34878D82A}">
                    <a16:rowId xmlns:a16="http://schemas.microsoft.com/office/drawing/2014/main" val="4221083143"/>
                  </a:ext>
                </a:extLst>
              </a:tr>
              <a:tr h="354750">
                <a:tc>
                  <a:txBody>
                    <a:bodyPr/>
                    <a:lstStyle/>
                    <a:p>
                      <a:r>
                        <a:rPr lang="en-US" dirty="0"/>
                        <a:t>4-5</a:t>
                      </a:r>
                    </a:p>
                  </a:txBody>
                  <a:tcPr>
                    <a:solidFill>
                      <a:schemeClr val="bg2">
                        <a:lumMod val="20000"/>
                        <a:lumOff val="80000"/>
                      </a:schemeClr>
                    </a:solidFill>
                  </a:tcPr>
                </a:tc>
                <a:extLst>
                  <a:ext uri="{0D108BD9-81ED-4DB2-BD59-A6C34878D82A}">
                    <a16:rowId xmlns:a16="http://schemas.microsoft.com/office/drawing/2014/main" val="1108346975"/>
                  </a:ext>
                </a:extLst>
              </a:tr>
              <a:tr h="354750">
                <a:tc>
                  <a:txBody>
                    <a:bodyPr/>
                    <a:lstStyle/>
                    <a:p>
                      <a:r>
                        <a:rPr lang="en-US" dirty="0"/>
                        <a:t>704 MHz (9 MHz)</a:t>
                      </a:r>
                    </a:p>
                  </a:txBody>
                  <a:tcPr>
                    <a:solidFill>
                      <a:schemeClr val="bg2">
                        <a:lumMod val="20000"/>
                        <a:lumOff val="80000"/>
                      </a:schemeClr>
                    </a:solidFill>
                  </a:tcPr>
                </a:tc>
                <a:extLst>
                  <a:ext uri="{0D108BD9-81ED-4DB2-BD59-A6C34878D82A}">
                    <a16:rowId xmlns:a16="http://schemas.microsoft.com/office/drawing/2014/main" val="2728556312"/>
                  </a:ext>
                </a:extLst>
              </a:tr>
              <a:tr h="354750">
                <a:tc>
                  <a:txBody>
                    <a:bodyPr/>
                    <a:lstStyle/>
                    <a:p>
                      <a:r>
                        <a:rPr lang="en-US" dirty="0"/>
                        <a:t>20 m</a:t>
                      </a:r>
                    </a:p>
                  </a:txBody>
                  <a:tcPr>
                    <a:solidFill>
                      <a:schemeClr val="bg2">
                        <a:lumMod val="20000"/>
                        <a:lumOff val="80000"/>
                      </a:schemeClr>
                    </a:solidFill>
                  </a:tcPr>
                </a:tc>
                <a:extLst>
                  <a:ext uri="{0D108BD9-81ED-4DB2-BD59-A6C34878D82A}">
                    <a16:rowId xmlns:a16="http://schemas.microsoft.com/office/drawing/2014/main" val="972318385"/>
                  </a:ext>
                </a:extLst>
              </a:tr>
              <a:tr h="354750">
                <a:tc>
                  <a:txBody>
                    <a:bodyPr/>
                    <a:lstStyle/>
                    <a:p>
                      <a:r>
                        <a:rPr lang="en-US" dirty="0"/>
                        <a:t>30 m</a:t>
                      </a:r>
                    </a:p>
                  </a:txBody>
                  <a:tcPr>
                    <a:solidFill>
                      <a:schemeClr val="bg2">
                        <a:lumMod val="20000"/>
                        <a:lumOff val="80000"/>
                      </a:schemeClr>
                    </a:solidFill>
                  </a:tcPr>
                </a:tc>
                <a:extLst>
                  <a:ext uri="{0D108BD9-81ED-4DB2-BD59-A6C34878D82A}">
                    <a16:rowId xmlns:a16="http://schemas.microsoft.com/office/drawing/2014/main" val="3922385229"/>
                  </a:ext>
                </a:extLst>
              </a:tr>
              <a:tr h="354750">
                <a:tc>
                  <a:txBody>
                    <a:bodyPr/>
                    <a:lstStyle/>
                    <a:p>
                      <a:endParaRPr lang="en-US" dirty="0"/>
                    </a:p>
                  </a:txBody>
                  <a:tcPr>
                    <a:solidFill>
                      <a:schemeClr val="bg2">
                        <a:lumMod val="20000"/>
                        <a:lumOff val="80000"/>
                      </a:schemeClr>
                    </a:solidFill>
                  </a:tcPr>
                </a:tc>
                <a:extLst>
                  <a:ext uri="{0D108BD9-81ED-4DB2-BD59-A6C34878D82A}">
                    <a16:rowId xmlns:a16="http://schemas.microsoft.com/office/drawing/2014/main" val="1166359558"/>
                  </a:ext>
                </a:extLst>
              </a:tr>
              <a:tr h="354750">
                <a:tc>
                  <a:txBody>
                    <a:bodyPr/>
                    <a:lstStyle/>
                    <a:p>
                      <a:r>
                        <a:rPr lang="en-US" dirty="0"/>
                        <a:t>3 </a:t>
                      </a:r>
                      <a:r>
                        <a:rPr lang="en-US" dirty="0" err="1"/>
                        <a:t>nC</a:t>
                      </a:r>
                      <a:endParaRPr lang="en-US" dirty="0"/>
                    </a:p>
                  </a:txBody>
                  <a:tcPr>
                    <a:solidFill>
                      <a:schemeClr val="bg2">
                        <a:lumMod val="20000"/>
                        <a:lumOff val="80000"/>
                      </a:schemeClr>
                    </a:solidFill>
                  </a:tcPr>
                </a:tc>
                <a:extLst>
                  <a:ext uri="{0D108BD9-81ED-4DB2-BD59-A6C34878D82A}">
                    <a16:rowId xmlns:a16="http://schemas.microsoft.com/office/drawing/2014/main" val="2195795288"/>
                  </a:ext>
                </a:extLst>
              </a:tr>
              <a:tr h="354750">
                <a:tc>
                  <a:txBody>
                    <a:bodyPr/>
                    <a:lstStyle/>
                    <a:p>
                      <a:r>
                        <a:rPr lang="en-US" dirty="0"/>
                        <a:t>1.6-2 MeV</a:t>
                      </a:r>
                    </a:p>
                  </a:txBody>
                  <a:tcPr>
                    <a:solidFill>
                      <a:schemeClr val="bg2">
                        <a:lumMod val="20000"/>
                        <a:lumOff val="80000"/>
                      </a:schemeClr>
                    </a:solidFill>
                  </a:tcPr>
                </a:tc>
                <a:extLst>
                  <a:ext uri="{0D108BD9-81ED-4DB2-BD59-A6C34878D82A}">
                    <a16:rowId xmlns:a16="http://schemas.microsoft.com/office/drawing/2014/main" val="3911595214"/>
                  </a:ext>
                </a:extLst>
              </a:tr>
              <a:tr h="354750">
                <a:tc>
                  <a:txBody>
                    <a:bodyPr/>
                    <a:lstStyle/>
                    <a:p>
                      <a:r>
                        <a:rPr lang="en-US" dirty="0">
                          <a:solidFill>
                            <a:srgbClr val="FF0000"/>
                          </a:solidFill>
                        </a:rPr>
                        <a:t>30 (60 mA in tests)</a:t>
                      </a:r>
                    </a:p>
                  </a:txBody>
                  <a:tcPr>
                    <a:solidFill>
                      <a:schemeClr val="bg2">
                        <a:lumMod val="20000"/>
                        <a:lumOff val="80000"/>
                      </a:schemeClr>
                    </a:solidFill>
                  </a:tcPr>
                </a:tc>
                <a:extLst>
                  <a:ext uri="{0D108BD9-81ED-4DB2-BD59-A6C34878D82A}">
                    <a16:rowId xmlns:a16="http://schemas.microsoft.com/office/drawing/2014/main" val="1251443959"/>
                  </a:ext>
                </a:extLst>
              </a:tr>
              <a:tr h="354750">
                <a:tc>
                  <a:txBody>
                    <a:bodyPr/>
                    <a:lstStyle/>
                    <a:p>
                      <a:r>
                        <a:rPr lang="en-US" dirty="0"/>
                        <a:t>&lt;2 um</a:t>
                      </a:r>
                    </a:p>
                  </a:txBody>
                  <a:tcPr>
                    <a:solidFill>
                      <a:schemeClr val="bg2">
                        <a:lumMod val="20000"/>
                        <a:lumOff val="80000"/>
                      </a:schemeClr>
                    </a:solidFill>
                  </a:tcPr>
                </a:tc>
                <a:extLst>
                  <a:ext uri="{0D108BD9-81ED-4DB2-BD59-A6C34878D82A}">
                    <a16:rowId xmlns:a16="http://schemas.microsoft.com/office/drawing/2014/main" val="1928583800"/>
                  </a:ext>
                </a:extLst>
              </a:tr>
              <a:tr h="354750">
                <a:tc>
                  <a:txBody>
                    <a:bodyPr/>
                    <a:lstStyle/>
                    <a:p>
                      <a:r>
                        <a:rPr lang="en-US" dirty="0"/>
                        <a:t>5 cm</a:t>
                      </a:r>
                    </a:p>
                  </a:txBody>
                  <a:tcPr>
                    <a:solidFill>
                      <a:schemeClr val="bg2">
                        <a:lumMod val="20000"/>
                        <a:lumOff val="80000"/>
                      </a:schemeClr>
                    </a:solidFill>
                  </a:tcPr>
                </a:tc>
                <a:extLst>
                  <a:ext uri="{0D108BD9-81ED-4DB2-BD59-A6C34878D82A}">
                    <a16:rowId xmlns:a16="http://schemas.microsoft.com/office/drawing/2014/main" val="2730766514"/>
                  </a:ext>
                </a:extLst>
              </a:tr>
              <a:tr h="354750">
                <a:tc>
                  <a:txBody>
                    <a:bodyPr/>
                    <a:lstStyle/>
                    <a:p>
                      <a:r>
                        <a:rPr lang="en-US" dirty="0"/>
                        <a:t>&lt;5e-4</a:t>
                      </a:r>
                    </a:p>
                  </a:txBody>
                  <a:tcPr>
                    <a:solidFill>
                      <a:schemeClr val="bg2">
                        <a:lumMod val="20000"/>
                        <a:lumOff val="80000"/>
                      </a:schemeClr>
                    </a:solidFill>
                  </a:tcPr>
                </a:tc>
                <a:extLst>
                  <a:ext uri="{0D108BD9-81ED-4DB2-BD59-A6C34878D82A}">
                    <a16:rowId xmlns:a16="http://schemas.microsoft.com/office/drawing/2014/main" val="3486621133"/>
                  </a:ext>
                </a:extLst>
              </a:tr>
              <a:tr h="354750">
                <a:tc>
                  <a:txBody>
                    <a:bodyPr/>
                    <a:lstStyle/>
                    <a:p>
                      <a:r>
                        <a:rPr lang="en-US" dirty="0">
                          <a:solidFill>
                            <a:srgbClr val="FF0000"/>
                          </a:solidFill>
                        </a:rPr>
                        <a:t>&lt;150 urad</a:t>
                      </a:r>
                    </a:p>
                  </a:txBody>
                  <a:tcPr>
                    <a:solidFill>
                      <a:schemeClr val="bg2">
                        <a:lumMod val="20000"/>
                        <a:lumOff val="80000"/>
                      </a:schemeClr>
                    </a:solidFill>
                  </a:tcPr>
                </a:tc>
                <a:extLst>
                  <a:ext uri="{0D108BD9-81ED-4DB2-BD59-A6C34878D82A}">
                    <a16:rowId xmlns:a16="http://schemas.microsoft.com/office/drawing/2014/main" val="2922280488"/>
                  </a:ext>
                </a:extLst>
              </a:tr>
            </a:tbl>
          </a:graphicData>
        </a:graphic>
      </p:graphicFrame>
      <p:sp>
        <p:nvSpPr>
          <p:cNvPr id="5" name="TextBox 4">
            <a:extLst>
              <a:ext uri="{FF2B5EF4-FFF2-40B4-BE49-F238E27FC236}">
                <a16:creationId xmlns:a16="http://schemas.microsoft.com/office/drawing/2014/main" id="{0AC30E14-4511-3075-A1EA-6583CCEE68CF}"/>
              </a:ext>
            </a:extLst>
          </p:cNvPr>
          <p:cNvSpPr txBox="1"/>
          <p:nvPr/>
        </p:nvSpPr>
        <p:spPr>
          <a:xfrm>
            <a:off x="7928115" y="698356"/>
            <a:ext cx="4263885" cy="369332"/>
          </a:xfrm>
          <a:prstGeom prst="rect">
            <a:avLst/>
          </a:prstGeom>
          <a:noFill/>
        </p:spPr>
        <p:txBody>
          <a:bodyPr wrap="square" rtlCol="0">
            <a:spAutoFit/>
          </a:bodyPr>
          <a:lstStyle/>
          <a:p>
            <a:r>
              <a:rPr lang="en-US" dirty="0"/>
              <a:t>LEReC key parameters for reference</a:t>
            </a:r>
          </a:p>
        </p:txBody>
      </p:sp>
      <p:sp>
        <p:nvSpPr>
          <p:cNvPr id="2" name="TextBox 1">
            <a:extLst>
              <a:ext uri="{FF2B5EF4-FFF2-40B4-BE49-F238E27FC236}">
                <a16:creationId xmlns:a16="http://schemas.microsoft.com/office/drawing/2014/main" id="{85FF01B7-C952-8F52-AB2A-D5C7CB6216FB}"/>
              </a:ext>
            </a:extLst>
          </p:cNvPr>
          <p:cNvSpPr txBox="1"/>
          <p:nvPr/>
        </p:nvSpPr>
        <p:spPr>
          <a:xfrm>
            <a:off x="2088075" y="5954877"/>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2081987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795F5D-9405-87C1-4E93-C2766AB5FE36}"/>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CA08C395-03D9-7E5E-197D-B5116802676A}"/>
              </a:ext>
            </a:extLst>
          </p:cNvPr>
          <p:cNvSpPr>
            <a:spLocks noGrp="1"/>
          </p:cNvSpPr>
          <p:nvPr>
            <p:ph type="title"/>
          </p:nvPr>
        </p:nvSpPr>
        <p:spPr>
          <a:xfrm>
            <a:off x="342900" y="107502"/>
            <a:ext cx="11049000" cy="742406"/>
          </a:xfrm>
        </p:spPr>
        <p:txBody>
          <a:bodyPr>
            <a:noAutofit/>
          </a:bodyPr>
          <a:lstStyle/>
          <a:p>
            <a:r>
              <a:rPr lang="en-US" sz="3600" dirty="0"/>
              <a:t>Beam Structure in Cooling Section</a:t>
            </a:r>
          </a:p>
        </p:txBody>
      </p:sp>
      <p:sp>
        <p:nvSpPr>
          <p:cNvPr id="2" name="Content Placeholder 1">
            <a:extLst>
              <a:ext uri="{FF2B5EF4-FFF2-40B4-BE49-F238E27FC236}">
                <a16:creationId xmlns:a16="http://schemas.microsoft.com/office/drawing/2014/main" id="{EA0379B8-4B05-327E-08DE-881D8BCBE020}"/>
              </a:ext>
            </a:extLst>
          </p:cNvPr>
          <p:cNvSpPr>
            <a:spLocks noGrp="1"/>
          </p:cNvSpPr>
          <p:nvPr>
            <p:ph idx="1"/>
          </p:nvPr>
        </p:nvSpPr>
        <p:spPr/>
        <p:txBody>
          <a:bodyPr>
            <a:normAutofit/>
          </a:bodyPr>
          <a:lstStyle/>
          <a:p>
            <a:pPr marL="0" indent="0">
              <a:buNone/>
            </a:pPr>
            <a:endParaRPr lang="en-US" sz="1350" dirty="0">
              <a:solidFill>
                <a:srgbClr val="FF0000"/>
              </a:solidFill>
            </a:endParaRPr>
          </a:p>
          <a:p>
            <a:pPr marL="0" indent="0">
              <a:buNone/>
            </a:pPr>
            <a:endParaRPr lang="en-US" sz="1350" dirty="0"/>
          </a:p>
          <a:p>
            <a:pPr marL="0" indent="0">
              <a:buNone/>
            </a:pPr>
            <a:r>
              <a:rPr lang="en-US" sz="1350" dirty="0"/>
              <a:t>   </a:t>
            </a:r>
          </a:p>
        </p:txBody>
      </p:sp>
      <p:sp>
        <p:nvSpPr>
          <p:cNvPr id="11" name="Slide Number Placeholder 2">
            <a:extLst>
              <a:ext uri="{FF2B5EF4-FFF2-40B4-BE49-F238E27FC236}">
                <a16:creationId xmlns:a16="http://schemas.microsoft.com/office/drawing/2014/main" id="{35F40627-0FC1-F259-AA54-BF67D62EA560}"/>
              </a:ext>
            </a:extLst>
          </p:cNvPr>
          <p:cNvSpPr txBox="1">
            <a:spLocks/>
          </p:cNvSpPr>
          <p:nvPr/>
        </p:nvSpPr>
        <p:spPr>
          <a:xfrm>
            <a:off x="8072493" y="5076435"/>
            <a:ext cx="595259" cy="278589"/>
          </a:xfrm>
          <a:prstGeom prst="rect">
            <a:avLst/>
          </a:prstGeom>
        </p:spPr>
        <p:txBody>
          <a:bodyPr vert="horz" lIns="51435" tIns="25718" rIns="51435" bIns="25718"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013" dirty="0">
              <a:solidFill>
                <a:prstClr val="black">
                  <a:tint val="75000"/>
                </a:prstClr>
              </a:solidFill>
              <a:latin typeface="Calibri" panose="020F0502020204030204"/>
            </a:endParaRPr>
          </a:p>
        </p:txBody>
      </p:sp>
      <p:sp>
        <p:nvSpPr>
          <p:cNvPr id="9" name="TextBox 8">
            <a:extLst>
              <a:ext uri="{FF2B5EF4-FFF2-40B4-BE49-F238E27FC236}">
                <a16:creationId xmlns:a16="http://schemas.microsoft.com/office/drawing/2014/main" id="{7048173D-F2E6-9B16-F1D7-069452C95627}"/>
              </a:ext>
            </a:extLst>
          </p:cNvPr>
          <p:cNvSpPr txBox="1"/>
          <p:nvPr/>
        </p:nvSpPr>
        <p:spPr>
          <a:xfrm>
            <a:off x="6872546" y="3521978"/>
            <a:ext cx="2453256" cy="230832"/>
          </a:xfrm>
          <a:prstGeom prst="rect">
            <a:avLst/>
          </a:prstGeom>
          <a:solidFill>
            <a:schemeClr val="bg1"/>
          </a:solidFill>
        </p:spPr>
        <p:txBody>
          <a:bodyPr wrap="square" rtlCol="0">
            <a:spAutoFit/>
          </a:bodyPr>
          <a:lstStyle/>
          <a:p>
            <a:endParaRPr lang="en-US" sz="900" dirty="0">
              <a:solidFill>
                <a:prstClr val="black"/>
              </a:solidFill>
              <a:latin typeface="Arial" panose="020B0604020202020204" pitchFamily="34" charset="0"/>
              <a:cs typeface="Arial" panose="020B0604020202020204" pitchFamily="34" charset="0"/>
            </a:endParaRPr>
          </a:p>
        </p:txBody>
      </p:sp>
      <p:sp>
        <p:nvSpPr>
          <p:cNvPr id="10" name="TextBox 8">
            <a:extLst>
              <a:ext uri="{FF2B5EF4-FFF2-40B4-BE49-F238E27FC236}">
                <a16:creationId xmlns:a16="http://schemas.microsoft.com/office/drawing/2014/main" id="{8161F568-0333-D4F3-2312-F4ED45853664}"/>
              </a:ext>
            </a:extLst>
          </p:cNvPr>
          <p:cNvSpPr txBox="1">
            <a:spLocks noChangeArrowheads="1"/>
          </p:cNvSpPr>
          <p:nvPr/>
        </p:nvSpPr>
        <p:spPr bwMode="auto">
          <a:xfrm>
            <a:off x="461963" y="851867"/>
            <a:ext cx="3703983" cy="1354217"/>
          </a:xfrm>
          <a:prstGeom prst="rect">
            <a:avLst/>
          </a:prstGeom>
          <a:noFill/>
          <a:ln w="9525">
            <a:noFill/>
            <a:miter lim="800000"/>
            <a:headEnd/>
            <a:tailEnd/>
          </a:ln>
        </p:spPr>
        <p:txBody>
          <a:bodyPr wrap="square">
            <a:spAutoFit/>
          </a:bodyPr>
          <a:lstStyle/>
          <a:p>
            <a:r>
              <a:rPr lang="en-US" altLang="en-US" sz="1400" b="1" dirty="0">
                <a:solidFill>
                  <a:srgbClr val="00B050"/>
                </a:solidFill>
              </a:rPr>
              <a:t>Protons bunch structure:</a:t>
            </a:r>
          </a:p>
          <a:p>
            <a:r>
              <a:rPr lang="en-US" altLang="en-US" sz="1400" dirty="0" err="1">
                <a:solidFill>
                  <a:srgbClr val="00B050"/>
                </a:solidFill>
              </a:rPr>
              <a:t>f_rep</a:t>
            </a:r>
            <a:r>
              <a:rPr lang="en-US" altLang="en-US" sz="1400" dirty="0">
                <a:solidFill>
                  <a:srgbClr val="00B050"/>
                </a:solidFill>
              </a:rPr>
              <a:t>=24.6 MHz</a:t>
            </a:r>
          </a:p>
          <a:p>
            <a:r>
              <a:rPr lang="en-US" altLang="en-US" sz="1400" dirty="0" err="1">
                <a:solidFill>
                  <a:srgbClr val="00B050"/>
                </a:solidFill>
              </a:rPr>
              <a:t>N_p</a:t>
            </a:r>
            <a:r>
              <a:rPr lang="en-US" altLang="en-US" sz="1400" dirty="0">
                <a:solidFill>
                  <a:srgbClr val="00B050"/>
                </a:solidFill>
              </a:rPr>
              <a:t>=2.8e11, </a:t>
            </a:r>
            <a:r>
              <a:rPr lang="en-US" altLang="en-US" sz="1400" dirty="0" err="1">
                <a:solidFill>
                  <a:srgbClr val="00B050"/>
                </a:solidFill>
              </a:rPr>
              <a:t>I_peak</a:t>
            </a:r>
            <a:r>
              <a:rPr lang="en-US" altLang="en-US" sz="1400" dirty="0">
                <a:solidFill>
                  <a:srgbClr val="00B050"/>
                </a:solidFill>
              </a:rPr>
              <a:t>=2.7 A (with 2</a:t>
            </a:r>
            <a:r>
              <a:rPr lang="en-US" altLang="en-US" sz="1400" baseline="30000" dirty="0">
                <a:solidFill>
                  <a:srgbClr val="00B050"/>
                </a:solidFill>
              </a:rPr>
              <a:t>nd</a:t>
            </a:r>
            <a:r>
              <a:rPr lang="en-US" altLang="en-US" sz="1400" dirty="0">
                <a:solidFill>
                  <a:srgbClr val="00B050"/>
                </a:solidFill>
              </a:rPr>
              <a:t> harmonic RF)</a:t>
            </a:r>
          </a:p>
          <a:p>
            <a:r>
              <a:rPr lang="en-US" altLang="en-US" sz="1400" dirty="0">
                <a:solidFill>
                  <a:srgbClr val="00B050"/>
                </a:solidFill>
              </a:rPr>
              <a:t>Rms length=1m</a:t>
            </a:r>
          </a:p>
          <a:p>
            <a:endParaRPr lang="en-US" altLang="en-US" sz="1200" dirty="0"/>
          </a:p>
        </p:txBody>
      </p:sp>
      <p:sp>
        <p:nvSpPr>
          <p:cNvPr id="15" name="TextBox 14">
            <a:extLst>
              <a:ext uri="{FF2B5EF4-FFF2-40B4-BE49-F238E27FC236}">
                <a16:creationId xmlns:a16="http://schemas.microsoft.com/office/drawing/2014/main" id="{D01B3DF2-AD18-03EB-8659-6D3BD73398D7}"/>
              </a:ext>
            </a:extLst>
          </p:cNvPr>
          <p:cNvSpPr txBox="1"/>
          <p:nvPr/>
        </p:nvSpPr>
        <p:spPr>
          <a:xfrm>
            <a:off x="3657603" y="879170"/>
            <a:ext cx="3359915" cy="1169551"/>
          </a:xfrm>
          <a:prstGeom prst="rect">
            <a:avLst/>
          </a:prstGeom>
          <a:noFill/>
        </p:spPr>
        <p:txBody>
          <a:bodyPr wrap="square">
            <a:spAutoFit/>
          </a:bodyPr>
          <a:lstStyle/>
          <a:p>
            <a:r>
              <a:rPr lang="en-US" altLang="en-US" sz="1400" b="1" dirty="0">
                <a:solidFill>
                  <a:srgbClr val="0070C0"/>
                </a:solidFill>
              </a:rPr>
              <a:t>Electrons bunch structure:</a:t>
            </a:r>
          </a:p>
          <a:p>
            <a:r>
              <a:rPr lang="en-US" altLang="en-US" sz="1400" dirty="0" err="1">
                <a:solidFill>
                  <a:srgbClr val="0070C0"/>
                </a:solidFill>
              </a:rPr>
              <a:t>f_RF</a:t>
            </a:r>
            <a:r>
              <a:rPr lang="en-US" altLang="en-US" sz="1400" dirty="0">
                <a:solidFill>
                  <a:srgbClr val="0070C0"/>
                </a:solidFill>
              </a:rPr>
              <a:t>=197 MHz</a:t>
            </a:r>
          </a:p>
          <a:p>
            <a:r>
              <a:rPr lang="en-US" altLang="en-US" sz="1400" dirty="0">
                <a:solidFill>
                  <a:srgbClr val="0070C0"/>
                </a:solidFill>
              </a:rPr>
              <a:t>Single bunch: </a:t>
            </a:r>
            <a:r>
              <a:rPr lang="en-US" altLang="en-US" sz="1400" dirty="0" err="1">
                <a:solidFill>
                  <a:srgbClr val="0070C0"/>
                </a:solidFill>
              </a:rPr>
              <a:t>Q_e</a:t>
            </a:r>
            <a:r>
              <a:rPr lang="en-US" altLang="en-US" sz="1400" dirty="0">
                <a:solidFill>
                  <a:srgbClr val="0070C0"/>
                </a:solidFill>
              </a:rPr>
              <a:t>=1 </a:t>
            </a:r>
            <a:r>
              <a:rPr lang="en-US" altLang="en-US" sz="1400" dirty="0" err="1">
                <a:solidFill>
                  <a:srgbClr val="0070C0"/>
                </a:solidFill>
              </a:rPr>
              <a:t>nC</a:t>
            </a:r>
            <a:endParaRPr lang="en-US" altLang="en-US" sz="1400" dirty="0">
              <a:solidFill>
                <a:srgbClr val="0070C0"/>
              </a:solidFill>
            </a:endParaRPr>
          </a:p>
          <a:p>
            <a:r>
              <a:rPr lang="en-US" altLang="en-US" sz="1400" dirty="0">
                <a:solidFill>
                  <a:srgbClr val="0070C0"/>
                </a:solidFill>
              </a:rPr>
              <a:t>Number of bunches in macro-bunch: 3</a:t>
            </a:r>
          </a:p>
          <a:p>
            <a:r>
              <a:rPr lang="en-US" altLang="en-US" sz="1400" dirty="0">
                <a:solidFill>
                  <a:srgbClr val="0070C0"/>
                </a:solidFill>
              </a:rPr>
              <a:t>Rms length=0.04m</a:t>
            </a:r>
          </a:p>
        </p:txBody>
      </p:sp>
      <p:sp>
        <p:nvSpPr>
          <p:cNvPr id="16" name="TextBox 15">
            <a:extLst>
              <a:ext uri="{FF2B5EF4-FFF2-40B4-BE49-F238E27FC236}">
                <a16:creationId xmlns:a16="http://schemas.microsoft.com/office/drawing/2014/main" id="{5645BCEB-3476-D38A-7C07-11B166985507}"/>
              </a:ext>
            </a:extLst>
          </p:cNvPr>
          <p:cNvSpPr txBox="1"/>
          <p:nvPr/>
        </p:nvSpPr>
        <p:spPr>
          <a:xfrm>
            <a:off x="5198943" y="2284035"/>
            <a:ext cx="6731216" cy="3508653"/>
          </a:xfrm>
          <a:prstGeom prst="rect">
            <a:avLst/>
          </a:prstGeom>
          <a:noFill/>
        </p:spPr>
        <p:txBody>
          <a:bodyPr wrap="square" rtlCol="0">
            <a:spAutoFit/>
          </a:bodyPr>
          <a:lstStyle/>
          <a:p>
            <a:r>
              <a:rPr lang="en-US" sz="1600" u="sng" dirty="0">
                <a:latin typeface="Arial" panose="020B0604020202020204" pitchFamily="34" charset="0"/>
                <a:cs typeface="Arial" panose="020B0604020202020204" pitchFamily="34" charset="0"/>
              </a:rPr>
              <a:t>Proton bunches during cooling:</a:t>
            </a:r>
          </a:p>
          <a:p>
            <a:r>
              <a:rPr lang="en-US" sz="1600" dirty="0">
                <a:latin typeface="Arial" panose="020B0604020202020204" pitchFamily="34" charset="0"/>
                <a:cs typeface="Arial" panose="020B0604020202020204" pitchFamily="34" charset="0"/>
              </a:rPr>
              <a:t>2</a:t>
            </a:r>
            <a:r>
              <a:rPr lang="en-US" sz="1600" baseline="30000" dirty="0">
                <a:latin typeface="Arial" panose="020B0604020202020204" pitchFamily="34" charset="0"/>
                <a:cs typeface="Arial" panose="020B0604020202020204" pitchFamily="34" charset="0"/>
              </a:rPr>
              <a:t>nd</a:t>
            </a:r>
            <a:r>
              <a:rPr lang="en-US" sz="1600" dirty="0">
                <a:latin typeface="Arial" panose="020B0604020202020204" pitchFamily="34" charset="0"/>
                <a:cs typeface="Arial" panose="020B0604020202020204" pitchFamily="34" charset="0"/>
              </a:rPr>
              <a:t> harmonic RF alleviates space-charge effects reducing peak current of protons </a:t>
            </a:r>
            <a:r>
              <a:rPr lang="en-US" sz="1600" dirty="0">
                <a:solidFill>
                  <a:prstClr val="black"/>
                </a:solidFill>
                <a:latin typeface="Arial" panose="020B0604020202020204" pitchFamily="34" charset="0"/>
                <a:cs typeface="Arial" panose="020B0604020202020204" pitchFamily="34" charset="0"/>
              </a:rPr>
              <a:t>to about 3A , with the space-charge tune shifts of </a:t>
            </a:r>
            <a:r>
              <a:rPr lang="en-US" sz="1600" b="1" dirty="0" err="1">
                <a:latin typeface="Symbol" panose="05050102010706020507" pitchFamily="18" charset="2"/>
                <a:cs typeface="Arial" panose="020B0604020202020204" pitchFamily="34" charset="0"/>
              </a:rPr>
              <a:t>D</a:t>
            </a:r>
            <a:r>
              <a:rPr lang="en-US" sz="1600" b="1" dirty="0" err="1">
                <a:latin typeface="Arial" panose="020B0604020202020204" pitchFamily="34" charset="0"/>
                <a:cs typeface="Arial" panose="020B0604020202020204" pitchFamily="34" charset="0"/>
              </a:rPr>
              <a:t>Q</a:t>
            </a:r>
            <a:r>
              <a:rPr lang="en-US" sz="1600" b="1" baseline="-25000" dirty="0" err="1">
                <a:latin typeface="Arial" panose="020B0604020202020204" pitchFamily="34" charset="0"/>
                <a:cs typeface="Arial" panose="020B0604020202020204" pitchFamily="34" charset="0"/>
              </a:rPr>
              <a:t>sc,x,y</a:t>
            </a:r>
            <a:r>
              <a:rPr lang="en-US" sz="1600" b="1" dirty="0">
                <a:latin typeface="Arial" panose="020B0604020202020204" pitchFamily="34" charset="0"/>
                <a:cs typeface="Arial" panose="020B0604020202020204" pitchFamily="34" charset="0"/>
              </a:rPr>
              <a:t>=0.07, 0.13</a:t>
            </a:r>
            <a:r>
              <a:rPr lang="en-US" sz="1600" dirty="0">
                <a:latin typeface="Arial" panose="020B0604020202020204" pitchFamily="34" charset="0"/>
                <a:cs typeface="Arial" panose="020B0604020202020204" pitchFamily="34" charset="0"/>
              </a:rPr>
              <a:t> (with 2</a:t>
            </a:r>
            <a:r>
              <a:rPr lang="en-US" sz="1600" baseline="30000" dirty="0">
                <a:latin typeface="Arial" panose="020B0604020202020204" pitchFamily="34" charset="0"/>
                <a:cs typeface="Arial" panose="020B0604020202020204" pitchFamily="34" charset="0"/>
              </a:rPr>
              <a:t>nd</a:t>
            </a:r>
            <a:r>
              <a:rPr lang="en-US" sz="1600" dirty="0">
                <a:latin typeface="Arial" panose="020B0604020202020204" pitchFamily="34" charset="0"/>
                <a:cs typeface="Arial" panose="020B0604020202020204" pitchFamily="34" charset="0"/>
              </a:rPr>
              <a:t> harmonic RF) at the end of cooling.</a:t>
            </a:r>
          </a:p>
          <a:p>
            <a:endParaRPr lang="en-US" sz="1600" dirty="0">
              <a:solidFill>
                <a:prstClr val="black"/>
              </a:solidFill>
              <a:latin typeface="Arial" panose="020B0604020202020204" pitchFamily="34" charset="0"/>
              <a:cs typeface="Arial" panose="020B0604020202020204" pitchFamily="34" charset="0"/>
            </a:endParaRPr>
          </a:p>
          <a:p>
            <a:r>
              <a:rPr lang="en-US" sz="1600" u="sng" dirty="0">
                <a:solidFill>
                  <a:srgbClr val="0066FF"/>
                </a:solidFill>
                <a:latin typeface="Arial" panose="020B0604020202020204" pitchFamily="34" charset="0"/>
                <a:cs typeface="Arial" panose="020B0604020202020204" pitchFamily="34" charset="0"/>
              </a:rPr>
              <a:t>RHIC APEX studies, May 8, 2024: </a:t>
            </a:r>
          </a:p>
          <a:p>
            <a:endParaRPr lang="en-US" sz="1600" dirty="0">
              <a:solidFill>
                <a:srgbClr val="0066FF"/>
              </a:solidFill>
              <a:latin typeface="Arial" panose="020B0604020202020204" pitchFamily="34" charset="0"/>
              <a:cs typeface="Arial" panose="020B0604020202020204" pitchFamily="34" charset="0"/>
            </a:endParaRPr>
          </a:p>
          <a:p>
            <a:r>
              <a:rPr lang="en-US" sz="1600" dirty="0">
                <a:solidFill>
                  <a:srgbClr val="0066FF"/>
                </a:solidFill>
                <a:latin typeface="Arial" panose="020B0604020202020204" pitchFamily="34" charset="0"/>
                <a:cs typeface="Arial" panose="020B0604020202020204" pitchFamily="34" charset="0"/>
              </a:rPr>
              <a:t>1) Expected proton beam parameters with using quad pumping in AGS were established: peak current of 5.4A with single harmonic 28MHz RF. Double RF system will decrease peak current by about factor of 2.</a:t>
            </a:r>
          </a:p>
          <a:p>
            <a:endParaRPr lang="en-US" sz="1600" dirty="0">
              <a:solidFill>
                <a:srgbClr val="0066FF"/>
              </a:solidFill>
              <a:latin typeface="Arial" panose="020B0604020202020204" pitchFamily="34" charset="0"/>
              <a:cs typeface="Arial" panose="020B0604020202020204" pitchFamily="34" charset="0"/>
            </a:endParaRPr>
          </a:p>
          <a:p>
            <a:r>
              <a:rPr lang="en-US" sz="1600" dirty="0">
                <a:solidFill>
                  <a:srgbClr val="0066FF"/>
                </a:solidFill>
                <a:latin typeface="Arial" panose="020B0604020202020204" pitchFamily="34" charset="0"/>
                <a:cs typeface="Arial" panose="020B0604020202020204" pitchFamily="34" charset="0"/>
              </a:rPr>
              <a:t>2) Use of double RF system and making flattened bunch profiles was also demonstrated at proton injection energy in RHIC.</a:t>
            </a:r>
          </a:p>
          <a:p>
            <a:endParaRPr lang="en-US" sz="1400" dirty="0">
              <a:solidFill>
                <a:prstClr val="black"/>
              </a:solidFill>
              <a:latin typeface="Arial" panose="020B0604020202020204" pitchFamily="34" charset="0"/>
              <a:cs typeface="Arial" panose="020B0604020202020204" pitchFamily="34" charset="0"/>
            </a:endParaRPr>
          </a:p>
        </p:txBody>
      </p:sp>
      <p:pic>
        <p:nvPicPr>
          <p:cNvPr id="5" name="Picture 4" descr="Chart, histogram&#10;&#10;AI-generated content may be incorrect.">
            <a:extLst>
              <a:ext uri="{FF2B5EF4-FFF2-40B4-BE49-F238E27FC236}">
                <a16:creationId xmlns:a16="http://schemas.microsoft.com/office/drawing/2014/main" id="{7E261210-3C1A-F00A-EACA-C87D1E5184A3}"/>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09379" y="2048721"/>
            <a:ext cx="4096028" cy="3463279"/>
          </a:xfrm>
          <a:prstGeom prst="rect">
            <a:avLst/>
          </a:prstGeom>
          <a:noFill/>
          <a:ln>
            <a:noFill/>
          </a:ln>
        </p:spPr>
      </p:pic>
      <p:sp>
        <p:nvSpPr>
          <p:cNvPr id="7" name="TextBox 6">
            <a:extLst>
              <a:ext uri="{FF2B5EF4-FFF2-40B4-BE49-F238E27FC236}">
                <a16:creationId xmlns:a16="http://schemas.microsoft.com/office/drawing/2014/main" id="{DC3E1D59-67E5-9809-8C47-46CDBB1A0801}"/>
              </a:ext>
            </a:extLst>
          </p:cNvPr>
          <p:cNvSpPr txBox="1"/>
          <p:nvPr/>
        </p:nvSpPr>
        <p:spPr>
          <a:xfrm>
            <a:off x="605827" y="5538689"/>
            <a:ext cx="4350330" cy="676467"/>
          </a:xfrm>
          <a:prstGeom prst="rect">
            <a:avLst/>
          </a:prstGeom>
          <a:noFill/>
        </p:spPr>
        <p:txBody>
          <a:bodyPr wrap="square">
            <a:spAutoFit/>
          </a:bodyPr>
          <a:lstStyle/>
          <a:p>
            <a:pPr marL="0" marR="0">
              <a:lnSpc>
                <a:spcPct val="107000"/>
              </a:lnSpc>
              <a:spcAft>
                <a:spcPts val="800"/>
              </a:spcAft>
            </a:pPr>
            <a:r>
              <a:rPr lang="en-US" sz="1200" dirty="0">
                <a:effectLst/>
                <a:latin typeface="Calibri" panose="020F0502020204030204" pitchFamily="34" charset="0"/>
                <a:ea typeface="Calibri" panose="020F0502020204030204" pitchFamily="34" charset="0"/>
                <a:cs typeface="Calibri" panose="020F0502020204030204" pitchFamily="34" charset="0"/>
              </a:rPr>
              <a:t>Fig. Three electron bunches (blue color) spaced by 5.1 ns placed on a single proton bunch (orange dashed line: single RF harmonic; green solid line: double RF harmonic).</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Slide Number Placeholder 3">
            <a:extLst>
              <a:ext uri="{FF2B5EF4-FFF2-40B4-BE49-F238E27FC236}">
                <a16:creationId xmlns:a16="http://schemas.microsoft.com/office/drawing/2014/main" id="{35390B39-191F-C281-2C30-AEB56CAFDFA6}"/>
              </a:ext>
            </a:extLst>
          </p:cNvPr>
          <p:cNvSpPr>
            <a:spLocks noGrp="1"/>
          </p:cNvSpPr>
          <p:nvPr>
            <p:ph type="sldNum" sz="quarter" idx="4"/>
          </p:nvPr>
        </p:nvSpPr>
        <p:spPr>
          <a:xfrm>
            <a:off x="11713916" y="6492875"/>
            <a:ext cx="432486" cy="365125"/>
          </a:xfrm>
        </p:spPr>
        <p:txBody>
          <a:bodyPr/>
          <a:lstStyle/>
          <a:p>
            <a:fld id="{933A556B-7C63-244D-9B7C-B0EA8042B330}" type="slidenum">
              <a:rPr lang="en-US" sz="1200" smtClean="0"/>
              <a:pPr/>
              <a:t>15</a:t>
            </a:fld>
            <a:endParaRPr lang="en-US" sz="1200" dirty="0"/>
          </a:p>
        </p:txBody>
      </p:sp>
    </p:spTree>
    <p:extLst>
      <p:ext uri="{BB962C8B-B14F-4D97-AF65-F5344CB8AC3E}">
        <p14:creationId xmlns:p14="http://schemas.microsoft.com/office/powerpoint/2010/main" val="42299741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3">
            <a:extLst>
              <a:ext uri="{FF2B5EF4-FFF2-40B4-BE49-F238E27FC236}">
                <a16:creationId xmlns:a16="http://schemas.microsoft.com/office/drawing/2014/main" id="{407B84C3-07CE-4CB4-DFC7-4B3B6FA4DB92}"/>
              </a:ext>
            </a:extLst>
          </p:cNvPr>
          <p:cNvSpPr>
            <a:spLocks noGrp="1"/>
          </p:cNvSpPr>
          <p:nvPr>
            <p:ph type="sldNum" sz="quarter" idx="4"/>
          </p:nvPr>
        </p:nvSpPr>
        <p:spPr/>
        <p:txBody>
          <a:bodyPr/>
          <a:lstStyle/>
          <a:p>
            <a:fld id="{893C5830-40F3-F04E-B2E3-10E6672BA8FF}" type="slidenum">
              <a:rPr lang="en-US">
                <a:solidFill>
                  <a:prstClr val="white"/>
                </a:solidFill>
              </a:rPr>
              <a:pPr/>
              <a:t>16</a:t>
            </a:fld>
            <a:endParaRPr lang="en-US" dirty="0">
              <a:solidFill>
                <a:prstClr val="white"/>
              </a:solidFill>
            </a:endParaRPr>
          </a:p>
        </p:txBody>
      </p:sp>
      <p:sp>
        <p:nvSpPr>
          <p:cNvPr id="5" name="Title 4">
            <a:extLst>
              <a:ext uri="{FF2B5EF4-FFF2-40B4-BE49-F238E27FC236}">
                <a16:creationId xmlns:a16="http://schemas.microsoft.com/office/drawing/2014/main" id="{F9309840-44A8-79BA-8A74-E40265E1A548}"/>
              </a:ext>
            </a:extLst>
          </p:cNvPr>
          <p:cNvSpPr>
            <a:spLocks noGrp="1"/>
          </p:cNvSpPr>
          <p:nvPr>
            <p:ph type="title" idx="4294967295"/>
          </p:nvPr>
        </p:nvSpPr>
        <p:spPr>
          <a:xfrm>
            <a:off x="332512" y="-27646"/>
            <a:ext cx="11499850" cy="825500"/>
          </a:xfrm>
        </p:spPr>
        <p:txBody>
          <a:bodyPr>
            <a:normAutofit/>
          </a:bodyPr>
          <a:lstStyle/>
          <a:p>
            <a:r>
              <a:rPr lang="en-US" sz="3600" dirty="0"/>
              <a:t>Cooling Performance </a:t>
            </a:r>
          </a:p>
        </p:txBody>
      </p:sp>
      <p:sp>
        <p:nvSpPr>
          <p:cNvPr id="2" name="Content Placeholder 1">
            <a:extLst>
              <a:ext uri="{FF2B5EF4-FFF2-40B4-BE49-F238E27FC236}">
                <a16:creationId xmlns:a16="http://schemas.microsoft.com/office/drawing/2014/main" id="{AA9ECE8C-E1EE-3080-486B-4A0A831275D0}"/>
              </a:ext>
            </a:extLst>
          </p:cNvPr>
          <p:cNvSpPr>
            <a:spLocks noGrp="1"/>
          </p:cNvSpPr>
          <p:nvPr>
            <p:ph type="body" sz="quarter" idx="4294967295"/>
          </p:nvPr>
        </p:nvSpPr>
        <p:spPr>
          <a:xfrm>
            <a:off x="6324600" y="2971800"/>
            <a:ext cx="5867400" cy="2252663"/>
          </a:xfrm>
        </p:spPr>
        <p:txBody>
          <a:bodyPr>
            <a:noAutofit/>
          </a:bodyPr>
          <a:lstStyle/>
          <a:p>
            <a:pPr marL="0" indent="0">
              <a:buNone/>
            </a:pPr>
            <a:r>
              <a:rPr lang="en-US" sz="1600" dirty="0"/>
              <a:t>Contributions to the rms electrons angles </a:t>
            </a:r>
            <a:r>
              <a:rPr lang="en-US" sz="1600" b="1" dirty="0">
                <a:solidFill>
                  <a:srgbClr val="00B050"/>
                </a:solidFill>
              </a:rPr>
              <a:t>budget</a:t>
            </a:r>
            <a:r>
              <a:rPr lang="en-US" sz="1600" b="1" dirty="0"/>
              <a:t>                    </a:t>
            </a:r>
            <a:r>
              <a:rPr lang="en-US" sz="1600" dirty="0"/>
              <a:t>in the cooling section:</a:t>
            </a:r>
          </a:p>
          <a:p>
            <a:pPr marL="0" indent="0">
              <a:buNone/>
            </a:pPr>
            <a:r>
              <a:rPr lang="en-US" sz="1600" dirty="0"/>
              <a:t>- Electron beam emittance: 		    	&lt; 20 urad</a:t>
            </a:r>
          </a:p>
          <a:p>
            <a:pPr marL="0" indent="0">
              <a:buNone/>
            </a:pPr>
            <a:r>
              <a:rPr lang="en-US" sz="1600" dirty="0"/>
              <a:t>- Electron beam space charge:                   	&lt; 10 urad</a:t>
            </a:r>
          </a:p>
          <a:p>
            <a:pPr marL="0" indent="0">
              <a:buNone/>
            </a:pPr>
            <a:r>
              <a:rPr lang="en-US" sz="1600" dirty="0"/>
              <a:t>- Focusing from proton beam:                     	&lt; 10 urad</a:t>
            </a:r>
          </a:p>
          <a:p>
            <a:pPr marL="0" indent="0">
              <a:buNone/>
            </a:pPr>
            <a:r>
              <a:rPr lang="en-US" sz="1600" dirty="0"/>
              <a:t>- Remnant magnetic fields (with shielding)  	&lt;  7  urad</a:t>
            </a:r>
          </a:p>
          <a:p>
            <a:pPr marL="0" indent="0">
              <a:buNone/>
            </a:pPr>
            <a:r>
              <a:rPr lang="en-US" sz="1600" b="1" dirty="0">
                <a:solidFill>
                  <a:srgbClr val="00B050"/>
                </a:solidFill>
              </a:rPr>
              <a:t>Total preliminary budget </a:t>
            </a:r>
            <a:r>
              <a:rPr lang="en-US" sz="1600" dirty="0">
                <a:solidFill>
                  <a:srgbClr val="00B050"/>
                </a:solidFill>
              </a:rPr>
              <a:t>(added in quadrature):     </a:t>
            </a:r>
            <a:r>
              <a:rPr lang="en-US" sz="1600" b="1" dirty="0">
                <a:solidFill>
                  <a:srgbClr val="00B050"/>
                </a:solidFill>
              </a:rPr>
              <a:t>25 urad</a:t>
            </a:r>
          </a:p>
        </p:txBody>
      </p:sp>
      <p:cxnSp>
        <p:nvCxnSpPr>
          <p:cNvPr id="10" name="Straight Connector 9">
            <a:extLst>
              <a:ext uri="{FF2B5EF4-FFF2-40B4-BE49-F238E27FC236}">
                <a16:creationId xmlns:a16="http://schemas.microsoft.com/office/drawing/2014/main" id="{51AAC1E2-1A23-482B-9A13-38D67DD2B531}"/>
              </a:ext>
            </a:extLst>
          </p:cNvPr>
          <p:cNvCxnSpPr>
            <a:cxnSpLocks/>
          </p:cNvCxnSpPr>
          <p:nvPr/>
        </p:nvCxnSpPr>
        <p:spPr>
          <a:xfrm>
            <a:off x="5969493" y="2250575"/>
            <a:ext cx="0" cy="4066020"/>
          </a:xfrm>
          <a:prstGeom prst="line">
            <a:avLst/>
          </a:prstGeom>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AEF13BDB-D209-3F9F-03E6-F2B74082D547}"/>
              </a:ext>
            </a:extLst>
          </p:cNvPr>
          <p:cNvPicPr>
            <a:picLocks noChangeAspect="1"/>
          </p:cNvPicPr>
          <p:nvPr/>
        </p:nvPicPr>
        <p:blipFill>
          <a:blip r:embed="rId2"/>
          <a:stretch>
            <a:fillRect/>
          </a:stretch>
        </p:blipFill>
        <p:spPr>
          <a:xfrm>
            <a:off x="654643" y="1706546"/>
            <a:ext cx="4171358" cy="3284067"/>
          </a:xfrm>
          <a:prstGeom prst="rect">
            <a:avLst/>
          </a:prstGeom>
        </p:spPr>
      </p:pic>
      <p:sp>
        <p:nvSpPr>
          <p:cNvPr id="8" name="TextBox 7">
            <a:extLst>
              <a:ext uri="{FF2B5EF4-FFF2-40B4-BE49-F238E27FC236}">
                <a16:creationId xmlns:a16="http://schemas.microsoft.com/office/drawing/2014/main" id="{B8B3C410-4096-2FBB-4256-47FF24464AB1}"/>
              </a:ext>
            </a:extLst>
          </p:cNvPr>
          <p:cNvSpPr txBox="1"/>
          <p:nvPr/>
        </p:nvSpPr>
        <p:spPr>
          <a:xfrm>
            <a:off x="268136" y="5087234"/>
            <a:ext cx="5809603" cy="1169551"/>
          </a:xfrm>
          <a:prstGeom prst="rect">
            <a:avLst/>
          </a:prstGeom>
          <a:solidFill>
            <a:schemeClr val="bg1"/>
          </a:solidFill>
        </p:spPr>
        <p:txBody>
          <a:bodyPr wrap="square" rtlCol="0">
            <a:spAutoFit/>
          </a:bodyPr>
          <a:lstStyle/>
          <a:p>
            <a:r>
              <a:rPr lang="en-US" sz="1400" dirty="0">
                <a:solidFill>
                  <a:prstClr val="black"/>
                </a:solidFill>
                <a:latin typeface="Arial" panose="020B0604020202020204" pitchFamily="34" charset="0"/>
                <a:cs typeface="Arial" panose="020B0604020202020204" pitchFamily="34" charset="0"/>
              </a:rPr>
              <a:t>Cooling simulations of protons at </a:t>
            </a:r>
            <a:r>
              <a:rPr lang="en-US" sz="1400" dirty="0">
                <a:solidFill>
                  <a:prstClr val="black"/>
                </a:solidFill>
                <a:latin typeface="Symbol" panose="05050102010706020507" pitchFamily="18" charset="2"/>
                <a:cs typeface="Arial" panose="020B0604020202020204" pitchFamily="34" charset="0"/>
              </a:rPr>
              <a:t>g</a:t>
            </a:r>
            <a:r>
              <a:rPr lang="en-US" sz="1400" dirty="0">
                <a:solidFill>
                  <a:prstClr val="black"/>
                </a:solidFill>
                <a:latin typeface="Arial" panose="020B0604020202020204" pitchFamily="34" charset="0"/>
                <a:cs typeface="Arial" panose="020B0604020202020204" pitchFamily="34" charset="0"/>
              </a:rPr>
              <a:t>=25, with decoupled transverse motion (</a:t>
            </a:r>
            <a:r>
              <a:rPr lang="en-US" sz="1400" b="1" dirty="0" err="1">
                <a:solidFill>
                  <a:prstClr val="black"/>
                </a:solidFill>
                <a:latin typeface="Arial" panose="020B0604020202020204" pitchFamily="34" charset="0"/>
                <a:cs typeface="Arial" panose="020B0604020202020204" pitchFamily="34" charset="0"/>
              </a:rPr>
              <a:t>IBS+Cooling</a:t>
            </a:r>
            <a:r>
              <a:rPr lang="en-US" sz="1400" b="1" dirty="0">
                <a:solidFill>
                  <a:prstClr val="black"/>
                </a:solidFill>
                <a:latin typeface="Arial" panose="020B0604020202020204" pitchFamily="34" charset="0"/>
                <a:cs typeface="Arial" panose="020B0604020202020204" pitchFamily="34" charset="0"/>
              </a:rPr>
              <a:t> only, </a:t>
            </a:r>
            <a:r>
              <a:rPr lang="en-US" sz="1400" dirty="0">
                <a:solidFill>
                  <a:prstClr val="black"/>
                </a:solidFill>
                <a:latin typeface="Arial" panose="020B0604020202020204" pitchFamily="34" charset="0"/>
                <a:cs typeface="Arial" panose="020B0604020202020204" pitchFamily="34" charset="0"/>
              </a:rPr>
              <a:t>using single harmonic RF).</a:t>
            </a:r>
          </a:p>
          <a:p>
            <a:r>
              <a:rPr lang="en-US" sz="1400" dirty="0">
                <a:solidFill>
                  <a:prstClr val="black"/>
                </a:solidFill>
                <a:latin typeface="Arial" panose="020B0604020202020204" pitchFamily="34" charset="0"/>
                <a:cs typeface="Arial" panose="020B0604020202020204" pitchFamily="34" charset="0"/>
              </a:rPr>
              <a:t>Longitudinal emittance is kept constant during cooling process. </a:t>
            </a:r>
          </a:p>
          <a:p>
            <a:r>
              <a:rPr lang="en-US" sz="1400" dirty="0">
                <a:solidFill>
                  <a:prstClr val="black"/>
                </a:solidFill>
                <a:latin typeface="Arial" panose="020B0604020202020204" pitchFamily="34" charset="0"/>
                <a:cs typeface="Arial" panose="020B0604020202020204" pitchFamily="34" charset="0"/>
              </a:rPr>
              <a:t>After cooling, </a:t>
            </a:r>
            <a:r>
              <a:rPr lang="en-US" sz="1400" dirty="0">
                <a:solidFill>
                  <a:srgbClr val="00B050"/>
                </a:solidFill>
                <a:latin typeface="Arial" panose="020B0604020202020204" pitchFamily="34" charset="0"/>
                <a:cs typeface="Arial" panose="020B0604020202020204" pitchFamily="34" charset="0"/>
              </a:rPr>
              <a:t>normalized rms emittances of protons  </a:t>
            </a:r>
            <a:r>
              <a:rPr lang="en-US" sz="1400" b="1" dirty="0">
                <a:solidFill>
                  <a:srgbClr val="00B050"/>
                </a:solidFill>
                <a:latin typeface="Arial" panose="020B0604020202020204" pitchFamily="34" charset="0"/>
                <a:cs typeface="Arial" panose="020B0604020202020204" pitchFamily="34" charset="0"/>
              </a:rPr>
              <a:t>ex, </a:t>
            </a:r>
            <a:r>
              <a:rPr lang="en-US" sz="1400" b="1" dirty="0" err="1">
                <a:solidFill>
                  <a:srgbClr val="00B050"/>
                </a:solidFill>
                <a:latin typeface="Arial" panose="020B0604020202020204" pitchFamily="34" charset="0"/>
                <a:cs typeface="Arial" panose="020B0604020202020204" pitchFamily="34" charset="0"/>
              </a:rPr>
              <a:t>ey</a:t>
            </a:r>
            <a:r>
              <a:rPr lang="en-US" sz="1400" b="1" dirty="0">
                <a:solidFill>
                  <a:srgbClr val="00B050"/>
                </a:solidFill>
                <a:latin typeface="Arial" panose="020B0604020202020204" pitchFamily="34" charset="0"/>
                <a:cs typeface="Arial" panose="020B0604020202020204" pitchFamily="34" charset="0"/>
              </a:rPr>
              <a:t>=0.5,0.3 um</a:t>
            </a:r>
          </a:p>
          <a:p>
            <a:r>
              <a:rPr lang="en-US" sz="1400" b="1" dirty="0">
                <a:latin typeface="Arial" panose="020B0604020202020204" pitchFamily="34" charset="0"/>
                <a:cs typeface="Arial" panose="020B0604020202020204" pitchFamily="34" charset="0"/>
              </a:rPr>
              <a:t>(</a:t>
            </a:r>
            <a:r>
              <a:rPr lang="en-US" sz="1400" dirty="0">
                <a:latin typeface="Arial" panose="020B0604020202020204" pitchFamily="34" charset="0"/>
                <a:cs typeface="Arial" panose="020B0604020202020204" pitchFamily="34" charset="0"/>
              </a:rPr>
              <a:t>horizontal emittance can be increased further as needed.</a:t>
            </a:r>
            <a:r>
              <a:rPr lang="en-US" sz="1400" b="1" dirty="0">
                <a:latin typeface="Arial" panose="020B0604020202020204" pitchFamily="34" charset="0"/>
                <a:cs typeface="Arial" panose="020B0604020202020204" pitchFamily="34" charset="0"/>
              </a:rPr>
              <a:t>)</a:t>
            </a:r>
          </a:p>
        </p:txBody>
      </p:sp>
      <p:sp>
        <p:nvSpPr>
          <p:cNvPr id="9" name="TextBox 8">
            <a:extLst>
              <a:ext uri="{FF2B5EF4-FFF2-40B4-BE49-F238E27FC236}">
                <a16:creationId xmlns:a16="http://schemas.microsoft.com/office/drawing/2014/main" id="{2B5E5127-3E19-2788-9D6F-9DF31EA96C9B}"/>
              </a:ext>
            </a:extLst>
          </p:cNvPr>
          <p:cNvSpPr txBox="1"/>
          <p:nvPr/>
        </p:nvSpPr>
        <p:spPr>
          <a:xfrm>
            <a:off x="332512" y="833022"/>
            <a:ext cx="5022476" cy="830997"/>
          </a:xfrm>
          <a:prstGeom prst="rect">
            <a:avLst/>
          </a:prstGeom>
          <a:noFill/>
        </p:spPr>
        <p:txBody>
          <a:bodyPr wrap="square" rtlCol="0">
            <a:spAutoFit/>
          </a:bodyPr>
          <a:lstStyle/>
          <a:p>
            <a:r>
              <a:rPr lang="en-US" sz="1600" dirty="0">
                <a:solidFill>
                  <a:prstClr val="black"/>
                </a:solidFill>
                <a:latin typeface="Arial" panose="020B0604020202020204" pitchFamily="34" charset="0"/>
                <a:cs typeface="Arial" panose="020B0604020202020204" pitchFamily="34" charset="0"/>
              </a:rPr>
              <a:t>Average current of electrons</a:t>
            </a:r>
            <a:r>
              <a:rPr lang="en-US" sz="1600" b="1" dirty="0">
                <a:solidFill>
                  <a:prstClr val="black"/>
                </a:solidFill>
                <a:latin typeface="Arial" panose="020B0604020202020204" pitchFamily="34" charset="0"/>
                <a:cs typeface="Arial" panose="020B0604020202020204" pitchFamily="34" charset="0"/>
              </a:rPr>
              <a:t>: </a:t>
            </a:r>
            <a:r>
              <a:rPr lang="en-US" sz="1600" b="1" dirty="0" err="1">
                <a:solidFill>
                  <a:prstClr val="black"/>
                </a:solidFill>
                <a:latin typeface="Arial" panose="020B0604020202020204" pitchFamily="34" charset="0"/>
                <a:cs typeface="Arial" panose="020B0604020202020204" pitchFamily="34" charset="0"/>
              </a:rPr>
              <a:t>I</a:t>
            </a:r>
            <a:r>
              <a:rPr lang="en-US" sz="1600" b="1" baseline="-25000" dirty="0" err="1">
                <a:solidFill>
                  <a:prstClr val="black"/>
                </a:solidFill>
                <a:latin typeface="Arial" panose="020B0604020202020204" pitchFamily="34" charset="0"/>
                <a:cs typeface="Arial" panose="020B0604020202020204" pitchFamily="34" charset="0"/>
              </a:rPr>
              <a:t>av</a:t>
            </a:r>
            <a:r>
              <a:rPr lang="en-US" sz="1600" b="1" dirty="0">
                <a:solidFill>
                  <a:prstClr val="black"/>
                </a:solidFill>
                <a:latin typeface="Arial" panose="020B0604020202020204" pitchFamily="34" charset="0"/>
                <a:cs typeface="Arial" panose="020B0604020202020204" pitchFamily="34" charset="0"/>
              </a:rPr>
              <a:t>=74mA </a:t>
            </a:r>
          </a:p>
          <a:p>
            <a:r>
              <a:rPr lang="en-US" sz="1600" dirty="0">
                <a:solidFill>
                  <a:prstClr val="black"/>
                </a:solidFill>
                <a:latin typeface="Arial" panose="020B0604020202020204" pitchFamily="34" charset="0"/>
                <a:cs typeface="Arial" panose="020B0604020202020204" pitchFamily="34" charset="0"/>
              </a:rPr>
              <a:t>Electrons rms angles in the cooling section: </a:t>
            </a:r>
            <a:r>
              <a:rPr lang="en-US" sz="1600" b="1" dirty="0">
                <a:latin typeface="Arial" panose="020B0604020202020204" pitchFamily="34" charset="0"/>
                <a:cs typeface="Arial" panose="020B0604020202020204" pitchFamily="34" charset="0"/>
              </a:rPr>
              <a:t>25 urad</a:t>
            </a:r>
            <a:r>
              <a:rPr lang="en-US" sz="1600" b="1" dirty="0">
                <a:solidFill>
                  <a:srgbClr val="FF0000"/>
                </a:solidFill>
                <a:latin typeface="Arial" panose="020B0604020202020204" pitchFamily="34" charset="0"/>
                <a:cs typeface="Arial" panose="020B0604020202020204" pitchFamily="34" charset="0"/>
              </a:rPr>
              <a:t> </a:t>
            </a:r>
            <a:endParaRPr lang="en-US" sz="1600" dirty="0">
              <a:solidFill>
                <a:prstClr val="black"/>
              </a:solidFill>
              <a:latin typeface="Arial" panose="020B0604020202020204" pitchFamily="34" charset="0"/>
              <a:cs typeface="Arial" panose="020B0604020202020204" pitchFamily="34" charset="0"/>
            </a:endParaRPr>
          </a:p>
          <a:p>
            <a:r>
              <a:rPr lang="en-US" sz="1600" dirty="0">
                <a:solidFill>
                  <a:prstClr val="black"/>
                </a:solidFill>
                <a:latin typeface="Arial" panose="020B0604020202020204" pitchFamily="34" charset="0"/>
                <a:cs typeface="Arial" panose="020B0604020202020204" pitchFamily="34" charset="0"/>
              </a:rPr>
              <a:t>Effective cooling section length: </a:t>
            </a:r>
            <a:r>
              <a:rPr lang="en-US" sz="1600" b="1" dirty="0">
                <a:solidFill>
                  <a:prstClr val="black"/>
                </a:solidFill>
                <a:latin typeface="Arial" panose="020B0604020202020204" pitchFamily="34" charset="0"/>
                <a:cs typeface="Arial" panose="020B0604020202020204" pitchFamily="34" charset="0"/>
              </a:rPr>
              <a:t>168 meters</a:t>
            </a:r>
          </a:p>
        </p:txBody>
      </p:sp>
      <p:sp>
        <p:nvSpPr>
          <p:cNvPr id="4" name="TextBox 3">
            <a:extLst>
              <a:ext uri="{FF2B5EF4-FFF2-40B4-BE49-F238E27FC236}">
                <a16:creationId xmlns:a16="http://schemas.microsoft.com/office/drawing/2014/main" id="{FEFFFAC9-B548-ED36-AF20-2EA4C590111D}"/>
              </a:ext>
            </a:extLst>
          </p:cNvPr>
          <p:cNvSpPr txBox="1"/>
          <p:nvPr/>
        </p:nvSpPr>
        <p:spPr>
          <a:xfrm>
            <a:off x="6161056" y="5215432"/>
            <a:ext cx="4921387" cy="1231106"/>
          </a:xfrm>
          <a:prstGeom prst="rect">
            <a:avLst/>
          </a:prstGeom>
          <a:noFill/>
        </p:spPr>
        <p:txBody>
          <a:bodyPr wrap="square" rtlCol="0">
            <a:spAutoFit/>
          </a:bodyPr>
          <a:lstStyle/>
          <a:p>
            <a:r>
              <a:rPr lang="en-US" sz="1400" dirty="0">
                <a:solidFill>
                  <a:srgbClr val="0066FF"/>
                </a:solidFill>
              </a:rPr>
              <a:t>Note:  </a:t>
            </a:r>
          </a:p>
          <a:p>
            <a:r>
              <a:rPr lang="en-US" sz="1400" dirty="0">
                <a:solidFill>
                  <a:srgbClr val="0066FF"/>
                </a:solidFill>
              </a:rPr>
              <a:t>For electron beam beta-function of 150m in cooling section, </a:t>
            </a:r>
          </a:p>
          <a:p>
            <a:r>
              <a:rPr lang="en-US" sz="1400" dirty="0">
                <a:solidFill>
                  <a:srgbClr val="0066FF"/>
                </a:solidFill>
              </a:rPr>
              <a:t>rms emittance of 1.5 um corresponds to </a:t>
            </a:r>
            <a:r>
              <a:rPr lang="en-US" sz="1400" dirty="0">
                <a:solidFill>
                  <a:srgbClr val="00B050"/>
                </a:solidFill>
              </a:rPr>
              <a:t>20urad </a:t>
            </a:r>
            <a:r>
              <a:rPr lang="en-US" sz="1400" dirty="0">
                <a:solidFill>
                  <a:srgbClr val="0066FF"/>
                </a:solidFill>
              </a:rPr>
              <a:t>divergence. </a:t>
            </a:r>
          </a:p>
          <a:p>
            <a:r>
              <a:rPr lang="en-US" sz="1400" dirty="0">
                <a:solidFill>
                  <a:srgbClr val="0066FF"/>
                </a:solidFill>
              </a:rPr>
              <a:t>Hence requirement on emittance in cooling section: &lt;1.5um.</a:t>
            </a:r>
          </a:p>
          <a:p>
            <a:endParaRPr lang="en-US" dirty="0"/>
          </a:p>
        </p:txBody>
      </p:sp>
      <p:graphicFrame>
        <p:nvGraphicFramePr>
          <p:cNvPr id="6" name="Object 9">
            <a:extLst>
              <a:ext uri="{FF2B5EF4-FFF2-40B4-BE49-F238E27FC236}">
                <a16:creationId xmlns:a16="http://schemas.microsoft.com/office/drawing/2014/main" id="{12C53676-0C81-19F1-2BDB-B128EBF03819}"/>
              </a:ext>
            </a:extLst>
          </p:cNvPr>
          <p:cNvGraphicFramePr>
            <a:graphicFrameLocks noChangeAspect="1"/>
          </p:cNvGraphicFramePr>
          <p:nvPr/>
        </p:nvGraphicFramePr>
        <p:xfrm>
          <a:off x="6837014" y="1374989"/>
          <a:ext cx="4078281" cy="825178"/>
        </p:xfrm>
        <a:graphic>
          <a:graphicData uri="http://schemas.openxmlformats.org/presentationml/2006/ole">
            <mc:AlternateContent xmlns:mc="http://schemas.openxmlformats.org/markup-compatibility/2006">
              <mc:Choice xmlns:v="urn:schemas-microsoft-com:vml" Requires="v">
                <p:oleObj name="Equation" r:id="rId3" imgW="2324100" imgH="469900" progId="Equation.3">
                  <p:embed/>
                </p:oleObj>
              </mc:Choice>
              <mc:Fallback>
                <p:oleObj name="Equation" r:id="rId3" imgW="2324100" imgH="469900" progId="Equation.3">
                  <p:embed/>
                  <p:pic>
                    <p:nvPicPr>
                      <p:cNvPr id="6" name="Object 9">
                        <a:extLst>
                          <a:ext uri="{FF2B5EF4-FFF2-40B4-BE49-F238E27FC236}">
                            <a16:creationId xmlns:a16="http://schemas.microsoft.com/office/drawing/2014/main" id="{12C53676-0C81-19F1-2BDB-B128EBF0381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37014" y="1374989"/>
                        <a:ext cx="4078281" cy="825178"/>
                      </a:xfrm>
                      <a:prstGeom prst="rect">
                        <a:avLst/>
                      </a:prstGeom>
                      <a:noFill/>
                    </p:spPr>
                  </p:pic>
                </p:oleObj>
              </mc:Fallback>
            </mc:AlternateContent>
          </a:graphicData>
        </a:graphic>
      </p:graphicFrame>
      <p:sp>
        <p:nvSpPr>
          <p:cNvPr id="12" name="TextBox 11">
            <a:extLst>
              <a:ext uri="{FF2B5EF4-FFF2-40B4-BE49-F238E27FC236}">
                <a16:creationId xmlns:a16="http://schemas.microsoft.com/office/drawing/2014/main" id="{B2E44CCA-8E1F-9D16-B132-1EF3E8C163EE}"/>
              </a:ext>
            </a:extLst>
          </p:cNvPr>
          <p:cNvSpPr txBox="1"/>
          <p:nvPr/>
        </p:nvSpPr>
        <p:spPr>
          <a:xfrm>
            <a:off x="6837014" y="851769"/>
            <a:ext cx="4245429" cy="523220"/>
          </a:xfrm>
          <a:prstGeom prst="rect">
            <a:avLst/>
          </a:prstGeom>
          <a:noFill/>
        </p:spPr>
        <p:txBody>
          <a:bodyPr wrap="square">
            <a:spAutoFit/>
          </a:bodyPr>
          <a:lstStyle/>
          <a:p>
            <a:r>
              <a:rPr lang="en-US" sz="1400" dirty="0">
                <a:solidFill>
                  <a:srgbClr val="FF0000"/>
                </a:solidFill>
              </a:rPr>
              <a:t>Non-magnetized cooling: very strong dependence on relative angles between electrons and ions. </a:t>
            </a:r>
          </a:p>
        </p:txBody>
      </p:sp>
      <p:sp>
        <p:nvSpPr>
          <p:cNvPr id="13" name="Oval 12">
            <a:extLst>
              <a:ext uri="{FF2B5EF4-FFF2-40B4-BE49-F238E27FC236}">
                <a16:creationId xmlns:a16="http://schemas.microsoft.com/office/drawing/2014/main" id="{5DFABE7D-7F6B-E071-D23D-44F6232510B5}"/>
              </a:ext>
            </a:extLst>
          </p:cNvPr>
          <p:cNvSpPr/>
          <p:nvPr/>
        </p:nvSpPr>
        <p:spPr bwMode="auto">
          <a:xfrm flipV="1">
            <a:off x="9231086" y="1755011"/>
            <a:ext cx="1407885" cy="495564"/>
          </a:xfrm>
          <a:prstGeom prst="ellipse">
            <a:avLst/>
          </a:prstGeom>
          <a:noFill/>
          <a:ln w="15875" cap="flat" cmpd="sng" algn="ctr">
            <a:solidFill>
              <a:srgbClr val="FF0000"/>
            </a:solidFill>
            <a:prstDash val="solid"/>
            <a:miter lim="800000"/>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Tx/>
              <a:buSzTx/>
              <a:buFontTx/>
              <a:buChar char="•"/>
              <a:tabLst/>
            </a:pPr>
            <a:endParaRPr kumimoji="1" lang="en-US" sz="2400" b="0" i="0" u="none" strike="noStrike" cap="none" normalizeH="0" baseline="0">
              <a:ln>
                <a:noFill/>
              </a:ln>
              <a:solidFill>
                <a:schemeClr val="tx1"/>
              </a:solidFill>
              <a:effectLst/>
              <a:latin typeface="Tahoma" pitchFamily="34" charset="0"/>
            </a:endParaRPr>
          </a:p>
        </p:txBody>
      </p:sp>
      <p:sp>
        <p:nvSpPr>
          <p:cNvPr id="15" name="TextBox 14">
            <a:extLst>
              <a:ext uri="{FF2B5EF4-FFF2-40B4-BE49-F238E27FC236}">
                <a16:creationId xmlns:a16="http://schemas.microsoft.com/office/drawing/2014/main" id="{C6B5D05B-1D8D-AA6F-75B1-F2001C112DD0}"/>
              </a:ext>
            </a:extLst>
          </p:cNvPr>
          <p:cNvSpPr txBox="1"/>
          <p:nvPr/>
        </p:nvSpPr>
        <p:spPr>
          <a:xfrm>
            <a:off x="7170490" y="2306380"/>
            <a:ext cx="3493822" cy="523220"/>
          </a:xfrm>
          <a:prstGeom prst="rect">
            <a:avLst/>
          </a:prstGeom>
          <a:solidFill>
            <a:srgbClr val="FEECF7"/>
          </a:solidFill>
        </p:spPr>
        <p:txBody>
          <a:bodyPr wrap="square">
            <a:spAutoFit/>
          </a:bodyPr>
          <a:lstStyle/>
          <a:p>
            <a:pPr>
              <a:buFontTx/>
              <a:buNone/>
              <a:defRPr/>
            </a:pPr>
            <a:r>
              <a:rPr lang="en-US" sz="1400" dirty="0"/>
              <a:t>Requirement on electron angles:</a:t>
            </a:r>
          </a:p>
          <a:p>
            <a:pPr>
              <a:buFontTx/>
              <a:buNone/>
              <a:defRPr/>
            </a:pPr>
            <a:r>
              <a:rPr lang="en-US" sz="1400" dirty="0">
                <a:latin typeface="Book Antiqua" pitchFamily="18" charset="0"/>
              </a:rPr>
              <a:t>for</a:t>
            </a:r>
            <a:r>
              <a:rPr lang="en-US" sz="1400" dirty="0">
                <a:latin typeface="Symbol" pitchFamily="18" charset="2"/>
              </a:rPr>
              <a:t> g</a:t>
            </a:r>
            <a:r>
              <a:rPr lang="en-US" sz="1400" dirty="0"/>
              <a:t>=25: </a:t>
            </a:r>
            <a:r>
              <a:rPr lang="en-US" sz="1400" dirty="0" err="1">
                <a:latin typeface="Symbol" pitchFamily="18" charset="2"/>
              </a:rPr>
              <a:t>s</a:t>
            </a:r>
            <a:r>
              <a:rPr lang="en-US" sz="1400" baseline="-25000" dirty="0" err="1"/>
              <a:t>p</a:t>
            </a:r>
            <a:r>
              <a:rPr lang="en-US" sz="1400" dirty="0"/>
              <a:t>&lt;4e-4; </a:t>
            </a:r>
            <a:r>
              <a:rPr lang="en-US" sz="1400" i="1" dirty="0">
                <a:latin typeface="Symbol" pitchFamily="18" charset="2"/>
              </a:rPr>
              <a:t>q </a:t>
            </a:r>
            <a:r>
              <a:rPr lang="en-US" sz="1400" dirty="0"/>
              <a:t>&lt;25 urad</a:t>
            </a: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E0EE44C0-B377-6F62-D67D-8F75C9EB2F3A}"/>
                  </a:ext>
                </a:extLst>
              </p:cNvPr>
              <p:cNvSpPr txBox="1"/>
              <p:nvPr/>
            </p:nvSpPr>
            <p:spPr>
              <a:xfrm>
                <a:off x="11081454" y="5549145"/>
                <a:ext cx="842410" cy="563680"/>
              </a:xfrm>
              <a:prstGeom prst="rect">
                <a:avLst/>
              </a:prstGeom>
              <a:noFill/>
            </p:spPr>
            <p:txBody>
              <a:bodyPr wrap="none" lIns="0" tIns="0" rIns="0" bIns="0" rtlCol="0">
                <a:spAutoFit/>
              </a:bodyPr>
              <a:lstStyle/>
              <a:p>
                <a:r>
                  <a:rPr lang="en-US" b="0" dirty="0"/>
                  <a:t>𝜃</a:t>
                </a:r>
                <a14:m>
                  <m:oMath xmlns:m="http://schemas.openxmlformats.org/officeDocument/2006/math">
                    <m:r>
                      <a:rPr lang="en-US" b="0" i="1" smtClean="0">
                        <a:latin typeface="Cambria Math" panose="02040503050406030204" pitchFamily="18" charset="0"/>
                      </a:rPr>
                      <m:t>=</m:t>
                    </m:r>
                    <m:rad>
                      <m:radPr>
                        <m:degHide m:val="on"/>
                        <m:ctrlPr>
                          <a:rPr lang="en-US" b="0" i="1" smtClean="0">
                            <a:latin typeface="Cambria Math" panose="02040503050406030204" pitchFamily="18" charset="0"/>
                          </a:rPr>
                        </m:ctrlPr>
                      </m:radPr>
                      <m:deg/>
                      <m:e>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𝜀</m:t>
                                </m:r>
                              </m:e>
                              <m:sub>
                                <m:r>
                                  <a:rPr lang="en-US" b="0" i="1" smtClean="0">
                                    <a:latin typeface="Cambria Math" panose="02040503050406030204" pitchFamily="18" charset="0"/>
                                  </a:rPr>
                                  <m:t>𝑥𝑛</m:t>
                                </m:r>
                              </m:sub>
                            </m:sSub>
                          </m:num>
                          <m:den>
                            <m:sSub>
                              <m:sSubPr>
                                <m:ctrlPr>
                                  <a:rPr lang="en-US" b="0" i="1" smtClean="0">
                                    <a:latin typeface="Cambria Math" panose="02040503050406030204" pitchFamily="18" charset="0"/>
                                  </a:rPr>
                                </m:ctrlPr>
                              </m:sSubPr>
                              <m:e>
                                <m:r>
                                  <a:rPr lang="en-US" i="1">
                                    <a:latin typeface="Cambria Math" panose="02040503050406030204" pitchFamily="18" charset="0"/>
                                  </a:rPr>
                                  <m:t>𝛾</m:t>
                                </m:r>
                                <m:r>
                                  <a:rPr lang="en-US" b="0" i="1" smtClean="0">
                                    <a:latin typeface="Cambria Math" panose="02040503050406030204" pitchFamily="18" charset="0"/>
                                  </a:rPr>
                                  <m:t>𝛽</m:t>
                                </m:r>
                              </m:e>
                              <m:sub>
                                <m:r>
                                  <a:rPr lang="en-US" b="0" i="1" smtClean="0">
                                    <a:latin typeface="Cambria Math" panose="02040503050406030204" pitchFamily="18" charset="0"/>
                                  </a:rPr>
                                  <m:t>𝑥</m:t>
                                </m:r>
                              </m:sub>
                            </m:sSub>
                          </m:den>
                        </m:f>
                      </m:e>
                    </m:rad>
                  </m:oMath>
                </a14:m>
                <a:endParaRPr lang="en-US" dirty="0"/>
              </a:p>
            </p:txBody>
          </p:sp>
        </mc:Choice>
        <mc:Fallback xmlns="">
          <p:sp>
            <p:nvSpPr>
              <p:cNvPr id="11" name="TextBox 10">
                <a:extLst>
                  <a:ext uri="{FF2B5EF4-FFF2-40B4-BE49-F238E27FC236}">
                    <a16:creationId xmlns:a16="http://schemas.microsoft.com/office/drawing/2014/main" id="{E0EE44C0-B377-6F62-D67D-8F75C9EB2F3A}"/>
                  </a:ext>
                </a:extLst>
              </p:cNvPr>
              <p:cNvSpPr txBox="1">
                <a:spLocks noRot="1" noChangeAspect="1" noMove="1" noResize="1" noEditPoints="1" noAdjustHandles="1" noChangeArrowheads="1" noChangeShapeType="1" noTextEdit="1"/>
              </p:cNvSpPr>
              <p:nvPr/>
            </p:nvSpPr>
            <p:spPr>
              <a:xfrm>
                <a:off x="11081454" y="5549145"/>
                <a:ext cx="842410" cy="563680"/>
              </a:xfrm>
              <a:prstGeom prst="rect">
                <a:avLst/>
              </a:prstGeom>
              <a:blipFill>
                <a:blip r:embed="rId5"/>
                <a:stretch>
                  <a:fillRect l="-17391" b="-1075"/>
                </a:stretch>
              </a:blipFill>
            </p:spPr>
            <p:txBody>
              <a:bodyPr/>
              <a:lstStyle/>
              <a:p>
                <a:r>
                  <a:rPr lang="en-US">
                    <a:noFill/>
                  </a:rPr>
                  <a:t> </a:t>
                </a:r>
              </a:p>
            </p:txBody>
          </p:sp>
        </mc:Fallback>
      </mc:AlternateContent>
      <p:sp>
        <p:nvSpPr>
          <p:cNvPr id="14" name="Slide Number Placeholder 3">
            <a:extLst>
              <a:ext uri="{FF2B5EF4-FFF2-40B4-BE49-F238E27FC236}">
                <a16:creationId xmlns:a16="http://schemas.microsoft.com/office/drawing/2014/main" id="{4E262FCC-90E1-077D-5987-A6529CD3A174}"/>
              </a:ext>
            </a:extLst>
          </p:cNvPr>
          <p:cNvSpPr txBox="1">
            <a:spLocks/>
          </p:cNvSpPr>
          <p:nvPr/>
        </p:nvSpPr>
        <p:spPr>
          <a:xfrm>
            <a:off x="11713916" y="6492875"/>
            <a:ext cx="432486" cy="365125"/>
          </a:xfrm>
          <a:prstGeom prst="rect">
            <a:avLst/>
          </a:prstGeom>
        </p:spPr>
        <p:txBody>
          <a:bodyPr lIns="0" tIns="0" rIns="45720" bIns="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33A556B-7C63-244D-9B7C-B0EA8042B330}" type="slidenum">
              <a:rPr lang="en-US" sz="1200" smtClean="0"/>
              <a:pPr/>
              <a:t>16</a:t>
            </a:fld>
            <a:endParaRPr lang="en-US" sz="1200" dirty="0"/>
          </a:p>
        </p:txBody>
      </p:sp>
    </p:spTree>
    <p:extLst>
      <p:ext uri="{BB962C8B-B14F-4D97-AF65-F5344CB8AC3E}">
        <p14:creationId xmlns:p14="http://schemas.microsoft.com/office/powerpoint/2010/main" val="22689442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0E04D9-786F-D84D-1048-C4A5806836B0}"/>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B907EEE2-33B3-C43A-A803-A08D46FFF0AE}"/>
              </a:ext>
            </a:extLst>
          </p:cNvPr>
          <p:cNvSpPr>
            <a:spLocks noGrp="1"/>
          </p:cNvSpPr>
          <p:nvPr>
            <p:ph type="title"/>
          </p:nvPr>
        </p:nvSpPr>
        <p:spPr>
          <a:xfrm>
            <a:off x="378940" y="117426"/>
            <a:ext cx="11211698" cy="616509"/>
          </a:xfrm>
        </p:spPr>
        <p:txBody>
          <a:bodyPr>
            <a:noAutofit/>
          </a:bodyPr>
          <a:lstStyle/>
          <a:p>
            <a:r>
              <a:rPr lang="en-US" sz="3600" dirty="0">
                <a:solidFill>
                  <a:schemeClr val="tx1"/>
                </a:solidFill>
              </a:rPr>
              <a:t>LEReC experience and LEC challenges</a:t>
            </a:r>
          </a:p>
        </p:txBody>
      </p:sp>
      <p:sp>
        <p:nvSpPr>
          <p:cNvPr id="2" name="Content Placeholder 1">
            <a:extLst>
              <a:ext uri="{FF2B5EF4-FFF2-40B4-BE49-F238E27FC236}">
                <a16:creationId xmlns:a16="http://schemas.microsoft.com/office/drawing/2014/main" id="{065C05A1-AD83-FED4-EA34-5F47F5649D9E}"/>
              </a:ext>
            </a:extLst>
          </p:cNvPr>
          <p:cNvSpPr>
            <a:spLocks noGrp="1"/>
          </p:cNvSpPr>
          <p:nvPr>
            <p:ph idx="1"/>
          </p:nvPr>
        </p:nvSpPr>
        <p:spPr>
          <a:xfrm>
            <a:off x="544884" y="981175"/>
            <a:ext cx="11445808" cy="4627167"/>
          </a:xfrm>
        </p:spPr>
        <p:txBody>
          <a:bodyPr>
            <a:noAutofit/>
          </a:bodyPr>
          <a:lstStyle/>
          <a:p>
            <a:pPr marL="0" indent="0">
              <a:buNone/>
            </a:pPr>
            <a:r>
              <a:rPr lang="en-US" sz="1600" b="1" u="sng" dirty="0">
                <a:solidFill>
                  <a:srgbClr val="00B050"/>
                </a:solidFill>
              </a:rPr>
              <a:t>LEReC experience: </a:t>
            </a:r>
          </a:p>
          <a:p>
            <a:pPr marL="0" indent="0">
              <a:buNone/>
            </a:pPr>
            <a:r>
              <a:rPr lang="en-US" sz="1600" dirty="0">
                <a:solidFill>
                  <a:srgbClr val="00B050"/>
                </a:solidFill>
              </a:rPr>
              <a:t>1) Stable 24/7 running of high-current electron accelerator and stable cooling was provided over many weeks of RHIC collider. 2) Reliable operation was ensured by implementation of laser position feedbacks, intensity feedback, energy feedback, automatic cooling section orbit correction and feedback. 3) Robust photocathodes (K</a:t>
            </a:r>
            <a:r>
              <a:rPr lang="en-US" sz="1600" baseline="-25000" dirty="0">
                <a:solidFill>
                  <a:srgbClr val="00B050"/>
                </a:solidFill>
              </a:rPr>
              <a:t>2</a:t>
            </a:r>
            <a:r>
              <a:rPr lang="en-US" sz="1600" dirty="0">
                <a:solidFill>
                  <a:srgbClr val="00B050"/>
                </a:solidFill>
              </a:rPr>
              <a:t>CsSb) with initial Quantum Efficiency of around 8%. 4) Pulsed beam diagnostics worked very well; did not find need for high-power beam diagnostics.</a:t>
            </a:r>
          </a:p>
          <a:p>
            <a:pPr marL="0" indent="0">
              <a:buNone/>
            </a:pPr>
            <a:endParaRPr lang="en-US" sz="1600" dirty="0"/>
          </a:p>
          <a:p>
            <a:pPr marL="0" indent="0">
              <a:buNone/>
            </a:pPr>
            <a:r>
              <a:rPr lang="en-US" sz="1600" dirty="0">
                <a:latin typeface="Arial"/>
                <a:ea typeface="Calibri"/>
                <a:cs typeface="Arial"/>
              </a:rPr>
              <a:t>The LEC design parameters are challenging with </a:t>
            </a:r>
            <a:r>
              <a:rPr lang="en-US" sz="1600" dirty="0">
                <a:solidFill>
                  <a:srgbClr val="0070C0"/>
                </a:solidFill>
                <a:latin typeface="Arial"/>
                <a:ea typeface="Calibri"/>
                <a:cs typeface="Arial"/>
              </a:rPr>
              <a:t>required angular spread of electrons in cooling section about factor of 5 smaller than in LEReC </a:t>
            </a:r>
            <a:r>
              <a:rPr lang="en-US" sz="1600" dirty="0">
                <a:latin typeface="Arial"/>
                <a:ea typeface="Calibri"/>
                <a:cs typeface="Arial"/>
              </a:rPr>
              <a:t>and </a:t>
            </a:r>
            <a:r>
              <a:rPr lang="en-US" sz="1600" dirty="0">
                <a:solidFill>
                  <a:srgbClr val="0070C0"/>
                </a:solidFill>
                <a:latin typeface="Arial"/>
                <a:ea typeface="Calibri"/>
                <a:cs typeface="Arial"/>
              </a:rPr>
              <a:t>electron current about factor of 3 larger </a:t>
            </a:r>
            <a:r>
              <a:rPr lang="en-US" sz="1600" dirty="0">
                <a:latin typeface="Arial"/>
                <a:ea typeface="Calibri"/>
                <a:cs typeface="Arial"/>
              </a:rPr>
              <a:t>than used in routine long-term LEReC operations.</a:t>
            </a:r>
          </a:p>
          <a:p>
            <a:pPr marL="0" indent="0">
              <a:buNone/>
            </a:pPr>
            <a:endParaRPr lang="en-US" sz="1600" dirty="0"/>
          </a:p>
          <a:p>
            <a:pPr marL="0" indent="0">
              <a:buNone/>
            </a:pPr>
            <a:r>
              <a:rPr lang="en-US" sz="1600" dirty="0"/>
              <a:t>Based on LEReC operational experience, the following areas require special attention:</a:t>
            </a:r>
          </a:p>
          <a:p>
            <a:pPr marL="0" indent="0">
              <a:buNone/>
            </a:pPr>
            <a:r>
              <a:rPr lang="en-US" sz="1600" dirty="0">
                <a:solidFill>
                  <a:srgbClr val="FF0000"/>
                </a:solidFill>
              </a:rPr>
              <a:t>1. Long-term stable Gun operation at required current of 75mA.</a:t>
            </a:r>
            <a:endParaRPr lang="en-US" sz="1600" dirty="0"/>
          </a:p>
          <a:p>
            <a:pPr marL="0" indent="0">
              <a:buNone/>
            </a:pPr>
            <a:r>
              <a:rPr lang="en-US" sz="1600" dirty="0">
                <a:solidFill>
                  <a:srgbClr val="FF0000"/>
                </a:solidFill>
              </a:rPr>
              <a:t>2. Achievement and control of electron angles in cooling section at the level of 25 urad.</a:t>
            </a:r>
            <a:endParaRPr lang="en-US" sz="1600" dirty="0"/>
          </a:p>
          <a:p>
            <a:pPr marL="0" indent="0">
              <a:buNone/>
            </a:pPr>
            <a:r>
              <a:rPr lang="en-US" sz="1600" dirty="0">
                <a:solidFill>
                  <a:srgbClr val="FF0000"/>
                </a:solidFill>
              </a:rPr>
              <a:t>3. High-power beam dump, 930kW at 12.5MeV</a:t>
            </a:r>
          </a:p>
        </p:txBody>
      </p:sp>
      <p:sp>
        <p:nvSpPr>
          <p:cNvPr id="3" name="Slide Number Placeholder 3">
            <a:extLst>
              <a:ext uri="{FF2B5EF4-FFF2-40B4-BE49-F238E27FC236}">
                <a16:creationId xmlns:a16="http://schemas.microsoft.com/office/drawing/2014/main" id="{FC92504B-D54E-8C1A-D357-8EF312368A4C}"/>
              </a:ext>
            </a:extLst>
          </p:cNvPr>
          <p:cNvSpPr txBox="1">
            <a:spLocks/>
          </p:cNvSpPr>
          <p:nvPr/>
        </p:nvSpPr>
        <p:spPr>
          <a:xfrm>
            <a:off x="11713916" y="6492875"/>
            <a:ext cx="432486" cy="365125"/>
          </a:xfrm>
          <a:prstGeom prst="rect">
            <a:avLst/>
          </a:prstGeom>
        </p:spPr>
        <p:txBody>
          <a:bodyPr lIns="0" tIns="0" rIns="45720" bIns="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33A556B-7C63-244D-9B7C-B0EA8042B330}" type="slidenum">
              <a:rPr lang="en-US" sz="1200" smtClean="0"/>
              <a:pPr/>
              <a:t>17</a:t>
            </a:fld>
            <a:endParaRPr lang="en-US" sz="1200" dirty="0"/>
          </a:p>
        </p:txBody>
      </p:sp>
    </p:spTree>
    <p:extLst>
      <p:ext uri="{BB962C8B-B14F-4D97-AF65-F5344CB8AC3E}">
        <p14:creationId xmlns:p14="http://schemas.microsoft.com/office/powerpoint/2010/main" val="17903005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32423DF-DDBC-A2F9-71D9-56193EFD5492}"/>
              </a:ext>
            </a:extLst>
          </p:cNvPr>
          <p:cNvSpPr>
            <a:spLocks noGrp="1"/>
          </p:cNvSpPr>
          <p:nvPr>
            <p:ph type="title"/>
          </p:nvPr>
        </p:nvSpPr>
        <p:spPr>
          <a:xfrm>
            <a:off x="273894" y="107420"/>
            <a:ext cx="11818620" cy="700142"/>
          </a:xfrm>
        </p:spPr>
        <p:txBody>
          <a:bodyPr>
            <a:normAutofit/>
          </a:bodyPr>
          <a:lstStyle/>
          <a:p>
            <a:r>
              <a:rPr lang="en-US" altLang="zh-CN" sz="3600" dirty="0"/>
              <a:t>LEC source requirements and LEReC</a:t>
            </a:r>
            <a:r>
              <a:rPr lang="zh-CN" altLang="en-US" sz="3600" dirty="0"/>
              <a:t> </a:t>
            </a:r>
            <a:r>
              <a:rPr lang="en-US" altLang="zh-CN" sz="3600" dirty="0"/>
              <a:t>gun</a:t>
            </a:r>
            <a:r>
              <a:rPr lang="zh-CN" altLang="en-US" sz="3600" dirty="0"/>
              <a:t> </a:t>
            </a:r>
            <a:r>
              <a:rPr lang="en-US" altLang="zh-CN" sz="3600" dirty="0"/>
              <a:t>experience</a:t>
            </a:r>
            <a:endParaRPr lang="en-US" sz="3600" dirty="0"/>
          </a:p>
        </p:txBody>
      </p:sp>
      <p:sp>
        <p:nvSpPr>
          <p:cNvPr id="4" name="Content Placeholder 3">
            <a:extLst>
              <a:ext uri="{FF2B5EF4-FFF2-40B4-BE49-F238E27FC236}">
                <a16:creationId xmlns:a16="http://schemas.microsoft.com/office/drawing/2014/main" id="{49636D2C-6894-7CE9-E281-264612715F3E}"/>
              </a:ext>
            </a:extLst>
          </p:cNvPr>
          <p:cNvSpPr>
            <a:spLocks noGrp="1"/>
          </p:cNvSpPr>
          <p:nvPr>
            <p:ph idx="1"/>
          </p:nvPr>
        </p:nvSpPr>
        <p:spPr>
          <a:xfrm>
            <a:off x="518986" y="968550"/>
            <a:ext cx="11049000" cy="4207185"/>
          </a:xfrm>
        </p:spPr>
        <p:txBody>
          <a:bodyPr>
            <a:normAutofit/>
          </a:bodyPr>
          <a:lstStyle/>
          <a:p>
            <a:r>
              <a:rPr lang="en-US" altLang="zh-CN" sz="1800" dirty="0"/>
              <a:t>LEReC</a:t>
            </a:r>
            <a:r>
              <a:rPr lang="zh-CN" altLang="en-US" sz="1800" dirty="0"/>
              <a:t> </a:t>
            </a:r>
            <a:r>
              <a:rPr lang="en-US" altLang="zh-CN" sz="1800" dirty="0"/>
              <a:t>gun</a:t>
            </a:r>
            <a:r>
              <a:rPr lang="zh-CN" altLang="en-US" sz="1800" dirty="0"/>
              <a:t> </a:t>
            </a:r>
            <a:r>
              <a:rPr lang="en-US" altLang="zh-CN" sz="1800" dirty="0"/>
              <a:t>was</a:t>
            </a:r>
            <a:r>
              <a:rPr lang="zh-CN" altLang="en-US" sz="1800" dirty="0"/>
              <a:t> </a:t>
            </a:r>
            <a:r>
              <a:rPr lang="en-US" altLang="zh-CN" sz="1800" dirty="0"/>
              <a:t>built</a:t>
            </a:r>
            <a:r>
              <a:rPr lang="zh-CN" altLang="en-US" sz="1800" dirty="0"/>
              <a:t> </a:t>
            </a:r>
            <a:r>
              <a:rPr lang="en-US" altLang="zh-CN" sz="1800" dirty="0"/>
              <a:t>by</a:t>
            </a:r>
            <a:r>
              <a:rPr lang="zh-CN" altLang="en-US" sz="1800" dirty="0"/>
              <a:t> </a:t>
            </a:r>
            <a:r>
              <a:rPr lang="en-US" altLang="zh-CN" sz="1800" dirty="0"/>
              <a:t>Cornell</a:t>
            </a:r>
            <a:r>
              <a:rPr lang="zh-CN" altLang="en-US" sz="1800" dirty="0"/>
              <a:t> </a:t>
            </a:r>
            <a:r>
              <a:rPr lang="en-US" altLang="zh-CN" sz="1800" dirty="0"/>
              <a:t>University</a:t>
            </a:r>
            <a:r>
              <a:rPr lang="zh-CN" altLang="en-US" sz="1800" dirty="0"/>
              <a:t> </a:t>
            </a:r>
            <a:r>
              <a:rPr lang="en-US" altLang="zh-CN" sz="1800" dirty="0"/>
              <a:t>and</a:t>
            </a:r>
            <a:r>
              <a:rPr lang="zh-CN" altLang="en-US" sz="1800" dirty="0"/>
              <a:t> </a:t>
            </a:r>
            <a:r>
              <a:rPr lang="en-US" altLang="zh-CN" sz="1800" dirty="0"/>
              <a:t>upgraded</a:t>
            </a:r>
            <a:r>
              <a:rPr lang="zh-CN" altLang="en-US" sz="1800" dirty="0"/>
              <a:t> </a:t>
            </a:r>
            <a:r>
              <a:rPr lang="en-US" altLang="zh-CN" sz="1800" dirty="0"/>
              <a:t>at BNL.</a:t>
            </a:r>
          </a:p>
          <a:p>
            <a:pPr lvl="1">
              <a:buFont typeface="Courier New" panose="02070309020205020404" pitchFamily="49" charset="0"/>
              <a:buChar char="o"/>
            </a:pPr>
            <a:r>
              <a:rPr lang="en-US" altLang="zh-CN" sz="1800" dirty="0"/>
              <a:t>BNL</a:t>
            </a:r>
            <a:r>
              <a:rPr lang="zh-CN" altLang="en-US" sz="1800" dirty="0"/>
              <a:t> </a:t>
            </a:r>
            <a:r>
              <a:rPr lang="en-US" altLang="zh-CN" sz="1800" dirty="0"/>
              <a:t>developed</a:t>
            </a:r>
            <a:r>
              <a:rPr lang="zh-CN" altLang="en-US" sz="1800" dirty="0"/>
              <a:t> </a:t>
            </a:r>
            <a:r>
              <a:rPr lang="en-US" altLang="zh-CN" sz="1800" dirty="0"/>
              <a:t>cathode</a:t>
            </a:r>
            <a:r>
              <a:rPr lang="zh-CN" altLang="en-US" sz="1800" dirty="0"/>
              <a:t> </a:t>
            </a:r>
            <a:r>
              <a:rPr lang="en-US" altLang="zh-CN" sz="1800" dirty="0"/>
              <a:t>growth,</a:t>
            </a:r>
            <a:r>
              <a:rPr lang="zh-CN" altLang="en-US" sz="1800" dirty="0"/>
              <a:t> </a:t>
            </a:r>
            <a:r>
              <a:rPr lang="en-US" altLang="zh-CN" sz="1800" dirty="0"/>
              <a:t>cathode</a:t>
            </a:r>
            <a:r>
              <a:rPr lang="zh-CN" altLang="en-US" sz="1800" dirty="0"/>
              <a:t> </a:t>
            </a:r>
            <a:r>
              <a:rPr lang="en-US" altLang="zh-CN" sz="1800" dirty="0"/>
              <a:t>exchange</a:t>
            </a:r>
            <a:r>
              <a:rPr lang="zh-CN" altLang="en-US" sz="1800" dirty="0"/>
              <a:t> </a:t>
            </a:r>
            <a:r>
              <a:rPr lang="en-US" altLang="zh-CN" sz="1800" dirty="0"/>
              <a:t>and</a:t>
            </a:r>
            <a:r>
              <a:rPr lang="zh-CN" altLang="en-US" sz="1800" dirty="0"/>
              <a:t> </a:t>
            </a:r>
            <a:r>
              <a:rPr lang="en-US" altLang="zh-CN" sz="1800" dirty="0"/>
              <a:t>cathode</a:t>
            </a:r>
            <a:r>
              <a:rPr lang="zh-CN" altLang="en-US" sz="1800" dirty="0"/>
              <a:t> </a:t>
            </a:r>
            <a:r>
              <a:rPr lang="en-US" altLang="zh-CN" sz="1800" dirty="0"/>
              <a:t>transfer</a:t>
            </a:r>
            <a:r>
              <a:rPr lang="zh-CN" altLang="en-US" sz="1800" dirty="0"/>
              <a:t> </a:t>
            </a:r>
            <a:r>
              <a:rPr lang="en-US" altLang="zh-CN" sz="1800" dirty="0"/>
              <a:t>system.</a:t>
            </a:r>
          </a:p>
          <a:p>
            <a:pPr lvl="1">
              <a:buFont typeface="Courier New" panose="02070309020205020404" pitchFamily="49" charset="0"/>
              <a:buChar char="o"/>
            </a:pPr>
            <a:r>
              <a:rPr lang="en-US" altLang="zh-CN" sz="1800" dirty="0"/>
              <a:t>Upgraded</a:t>
            </a:r>
            <a:r>
              <a:rPr lang="zh-CN" altLang="en-US" sz="1800" dirty="0"/>
              <a:t> </a:t>
            </a:r>
            <a:r>
              <a:rPr lang="en-US" altLang="zh-CN" sz="1800" dirty="0"/>
              <a:t>Gun</a:t>
            </a:r>
            <a:r>
              <a:rPr lang="zh-CN" altLang="en-US" sz="1800" dirty="0"/>
              <a:t> </a:t>
            </a:r>
            <a:r>
              <a:rPr lang="en-US" altLang="zh-CN" sz="1800" dirty="0"/>
              <a:t>with conditioning/operation</a:t>
            </a:r>
            <a:r>
              <a:rPr lang="zh-CN" altLang="en-US" sz="1800" dirty="0"/>
              <a:t> </a:t>
            </a:r>
            <a:r>
              <a:rPr lang="en-US" altLang="zh-CN" sz="1800" dirty="0"/>
              <a:t>Resistor</a:t>
            </a:r>
            <a:r>
              <a:rPr lang="zh-CN" altLang="en-US" sz="1800" dirty="0"/>
              <a:t> </a:t>
            </a:r>
            <a:r>
              <a:rPr lang="en-US" altLang="zh-CN" sz="1800" dirty="0"/>
              <a:t>remote switch</a:t>
            </a:r>
            <a:r>
              <a:rPr lang="zh-CN" altLang="en-US" sz="1800" dirty="0"/>
              <a:t> </a:t>
            </a:r>
            <a:r>
              <a:rPr lang="en-US" altLang="zh-CN" sz="1800" dirty="0"/>
              <a:t>to</a:t>
            </a:r>
            <a:r>
              <a:rPr lang="zh-CN" altLang="en-US" sz="1800" dirty="0"/>
              <a:t> </a:t>
            </a:r>
            <a:r>
              <a:rPr lang="en-US" altLang="zh-CN" sz="1800" dirty="0"/>
              <a:t>support</a:t>
            </a:r>
            <a:r>
              <a:rPr lang="zh-CN" altLang="en-US" sz="1800" dirty="0"/>
              <a:t> </a:t>
            </a:r>
            <a:r>
              <a:rPr lang="en-US" altLang="zh-CN" sz="1800" dirty="0"/>
              <a:t>long</a:t>
            </a:r>
            <a:r>
              <a:rPr lang="zh-CN" altLang="en-US" sz="1800" dirty="0"/>
              <a:t> </a:t>
            </a:r>
            <a:r>
              <a:rPr lang="en-US" altLang="zh-CN" sz="1800" dirty="0"/>
              <a:t>term</a:t>
            </a:r>
            <a:r>
              <a:rPr lang="zh-CN" altLang="en-US" sz="1800" dirty="0"/>
              <a:t> </a:t>
            </a:r>
            <a:r>
              <a:rPr lang="en-US" altLang="zh-CN" sz="1800" dirty="0"/>
              <a:t>operation.</a:t>
            </a:r>
          </a:p>
          <a:p>
            <a:pPr lvl="1"/>
            <a:endParaRPr lang="en-US" dirty="0"/>
          </a:p>
        </p:txBody>
      </p:sp>
      <p:sp>
        <p:nvSpPr>
          <p:cNvPr id="2" name="Slide Number Placeholder 1">
            <a:extLst>
              <a:ext uri="{FF2B5EF4-FFF2-40B4-BE49-F238E27FC236}">
                <a16:creationId xmlns:a16="http://schemas.microsoft.com/office/drawing/2014/main" id="{713AF99F-526B-847F-791C-BE7C8E4F08F7}"/>
              </a:ext>
            </a:extLst>
          </p:cNvPr>
          <p:cNvSpPr>
            <a:spLocks noGrp="1"/>
          </p:cNvSpPr>
          <p:nvPr>
            <p:ph type="sldNum" sz="quarter" idx="4"/>
          </p:nvPr>
        </p:nvSpPr>
        <p:spPr>
          <a:xfrm>
            <a:off x="11759514" y="6492875"/>
            <a:ext cx="432486" cy="365125"/>
          </a:xfrm>
        </p:spPr>
        <p:txBody>
          <a:bodyPr/>
          <a:lstStyle/>
          <a:p>
            <a:fld id="{B5FB6E5B-7B6C-4C82-B4DE-2A629539FD14}" type="slidenum">
              <a:rPr lang="en-US" sz="1200" smtClean="0"/>
              <a:t>18</a:t>
            </a:fld>
            <a:endParaRPr lang="en-US" sz="1200" dirty="0"/>
          </a:p>
        </p:txBody>
      </p:sp>
      <p:pic>
        <p:nvPicPr>
          <p:cNvPr id="6" name="Picture 5">
            <a:extLst>
              <a:ext uri="{FF2B5EF4-FFF2-40B4-BE49-F238E27FC236}">
                <a16:creationId xmlns:a16="http://schemas.microsoft.com/office/drawing/2014/main" id="{86521648-6503-7AA8-54F0-5E9277588718}"/>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r="-8080"/>
          <a:stretch/>
        </p:blipFill>
        <p:spPr>
          <a:xfrm>
            <a:off x="9842635" y="2777343"/>
            <a:ext cx="2506008" cy="2953276"/>
          </a:xfrm>
          <a:prstGeom prst="rect">
            <a:avLst/>
          </a:prstGeom>
        </p:spPr>
      </p:pic>
      <p:pic>
        <p:nvPicPr>
          <p:cNvPr id="7" name="Picture 6">
            <a:extLst>
              <a:ext uri="{FF2B5EF4-FFF2-40B4-BE49-F238E27FC236}">
                <a16:creationId xmlns:a16="http://schemas.microsoft.com/office/drawing/2014/main" id="{12447413-B175-E034-2281-88BB03AD6A06}"/>
              </a:ext>
            </a:extLst>
          </p:cNvPr>
          <p:cNvPicPr>
            <a:picLocks noChangeAspect="1"/>
          </p:cNvPicPr>
          <p:nvPr/>
        </p:nvPicPr>
        <p:blipFill>
          <a:blip r:embed="rId4" cstate="hqprint">
            <a:extLst>
              <a:ext uri="{28A0092B-C50C-407E-A947-70E740481C1C}">
                <a14:useLocalDpi xmlns:a14="http://schemas.microsoft.com/office/drawing/2010/main"/>
              </a:ext>
            </a:extLst>
          </a:blip>
          <a:srcRect/>
          <a:stretch/>
        </p:blipFill>
        <p:spPr>
          <a:xfrm>
            <a:off x="6043486" y="3271982"/>
            <a:ext cx="3799149" cy="2301619"/>
          </a:xfrm>
          <a:prstGeom prst="rect">
            <a:avLst/>
          </a:prstGeom>
        </p:spPr>
      </p:pic>
      <p:graphicFrame>
        <p:nvGraphicFramePr>
          <p:cNvPr id="5" name="Table 4">
            <a:extLst>
              <a:ext uri="{FF2B5EF4-FFF2-40B4-BE49-F238E27FC236}">
                <a16:creationId xmlns:a16="http://schemas.microsoft.com/office/drawing/2014/main" id="{3C68F3C1-5BFD-15BD-B787-50401EEBACDA}"/>
              </a:ext>
            </a:extLst>
          </p:cNvPr>
          <p:cNvGraphicFramePr>
            <a:graphicFrameLocks noGrp="1"/>
          </p:cNvGraphicFramePr>
          <p:nvPr>
            <p:extLst>
              <p:ext uri="{D42A27DB-BD31-4B8C-83A1-F6EECF244321}">
                <p14:modId xmlns:p14="http://schemas.microsoft.com/office/powerpoint/2010/main" val="3834657254"/>
              </p:ext>
            </p:extLst>
          </p:nvPr>
        </p:nvGraphicFramePr>
        <p:xfrm>
          <a:off x="305936" y="2239842"/>
          <a:ext cx="5587114" cy="3840480"/>
        </p:xfrm>
        <a:graphic>
          <a:graphicData uri="http://schemas.openxmlformats.org/drawingml/2006/table">
            <a:tbl>
              <a:tblPr firstRow="1" bandRow="1">
                <a:tableStyleId>{2D5ABB26-0587-4C30-8999-92F81FD0307C}</a:tableStyleId>
              </a:tblPr>
              <a:tblGrid>
                <a:gridCol w="2770023">
                  <a:extLst>
                    <a:ext uri="{9D8B030D-6E8A-4147-A177-3AD203B41FA5}">
                      <a16:colId xmlns:a16="http://schemas.microsoft.com/office/drawing/2014/main" val="288861775"/>
                    </a:ext>
                  </a:extLst>
                </a:gridCol>
                <a:gridCol w="1293091">
                  <a:extLst>
                    <a:ext uri="{9D8B030D-6E8A-4147-A177-3AD203B41FA5}">
                      <a16:colId xmlns:a16="http://schemas.microsoft.com/office/drawing/2014/main" val="105820795"/>
                    </a:ext>
                  </a:extLst>
                </a:gridCol>
                <a:gridCol w="1524000">
                  <a:extLst>
                    <a:ext uri="{9D8B030D-6E8A-4147-A177-3AD203B41FA5}">
                      <a16:colId xmlns:a16="http://schemas.microsoft.com/office/drawing/2014/main" val="293545064"/>
                    </a:ext>
                  </a:extLst>
                </a:gridCol>
              </a:tblGrid>
              <a:tr h="365760">
                <a:tc>
                  <a:txBody>
                    <a:bodyPr/>
                    <a:lstStyle/>
                    <a:p>
                      <a:pPr algn="ctr">
                        <a:lnSpc>
                          <a:spcPct val="100000"/>
                        </a:lnSpc>
                      </a:pPr>
                      <a:endParaRPr sz="1800" b="0" i="0" dirty="0">
                        <a:latin typeface="+mn-lt"/>
                        <a:cs typeface="Calibri" panose="020F0502020204030204" pitchFamily="34" charset="0"/>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105C79"/>
                    </a:solidFill>
                  </a:tcPr>
                </a:tc>
                <a:tc>
                  <a:txBody>
                    <a:bodyPr/>
                    <a:lstStyle/>
                    <a:p>
                      <a:pPr marL="68580" algn="ctr">
                        <a:lnSpc>
                          <a:spcPct val="100000"/>
                        </a:lnSpc>
                      </a:pPr>
                      <a:r>
                        <a:rPr sz="1800" b="0" i="0" dirty="0">
                          <a:solidFill>
                            <a:srgbClr val="FFFFFF"/>
                          </a:solidFill>
                          <a:latin typeface="+mn-lt"/>
                          <a:cs typeface="Calibri" panose="020F0502020204030204" pitchFamily="34" charset="0"/>
                        </a:rPr>
                        <a:t>LEReC</a:t>
                      </a:r>
                      <a:r>
                        <a:rPr lang="en-US" sz="1800" b="0" i="0" dirty="0">
                          <a:solidFill>
                            <a:srgbClr val="FFFFFF"/>
                          </a:solidFill>
                          <a:latin typeface="+mn-lt"/>
                          <a:cs typeface="Calibri" panose="020F0502020204030204" pitchFamily="34" charset="0"/>
                        </a:rPr>
                        <a:t> operation</a:t>
                      </a:r>
                      <a:endParaRPr sz="1800" b="0" i="0" dirty="0">
                        <a:latin typeface="+mn-lt"/>
                        <a:cs typeface="Calibri" panose="020F0502020204030204" pitchFamily="34" charset="0"/>
                      </a:endParaRPr>
                    </a:p>
                  </a:txBody>
                  <a:tcPr marL="0" marR="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a:solidFill>
                        <a:srgbClr val="FFFFFF"/>
                      </a:solidFill>
                      <a:prstDash val="solid"/>
                    </a:lnT>
                    <a:lnB w="38100" cap="flat" cmpd="sng" algn="ctr">
                      <a:solidFill>
                        <a:srgbClr val="FFFFFF"/>
                      </a:solidFill>
                      <a:prstDash val="solid"/>
                      <a:round/>
                      <a:headEnd type="none" w="med" len="med"/>
                      <a:tailEnd type="none" w="med" len="med"/>
                    </a:lnB>
                    <a:solidFill>
                      <a:srgbClr val="105C79"/>
                    </a:solidFill>
                  </a:tcPr>
                </a:tc>
                <a:tc>
                  <a:txBody>
                    <a:bodyPr/>
                    <a:lstStyle/>
                    <a:p>
                      <a:pPr marL="68580" algn="ctr">
                        <a:lnSpc>
                          <a:spcPct val="100000"/>
                        </a:lnSpc>
                      </a:pPr>
                      <a:r>
                        <a:rPr lang="en-US" altLang="zh-CN" sz="1800" b="0" i="0" dirty="0">
                          <a:solidFill>
                            <a:schemeClr val="bg1"/>
                          </a:solidFill>
                          <a:latin typeface="+mn-lt"/>
                          <a:cs typeface="Calibri" panose="020F0502020204030204" pitchFamily="34" charset="0"/>
                        </a:rPr>
                        <a:t>LEC</a:t>
                      </a:r>
                      <a:r>
                        <a:rPr lang="zh-CN" altLang="en-US" sz="1800" b="0" i="0" dirty="0">
                          <a:solidFill>
                            <a:schemeClr val="bg1"/>
                          </a:solidFill>
                          <a:latin typeface="+mn-lt"/>
                          <a:cs typeface="Calibri" panose="020F0502020204030204" pitchFamily="34" charset="0"/>
                        </a:rPr>
                        <a:t> </a:t>
                      </a:r>
                      <a:r>
                        <a:rPr lang="en-US" altLang="zh-CN" sz="1800" b="0" i="0" dirty="0">
                          <a:solidFill>
                            <a:schemeClr val="bg1"/>
                          </a:solidFill>
                          <a:latin typeface="+mn-lt"/>
                          <a:cs typeface="Calibri" panose="020F0502020204030204" pitchFamily="34" charset="0"/>
                        </a:rPr>
                        <a:t>requirements</a:t>
                      </a:r>
                      <a:endParaRPr sz="1800" b="0" i="0" dirty="0">
                        <a:solidFill>
                          <a:schemeClr val="bg1"/>
                        </a:solidFill>
                        <a:latin typeface="+mn-lt"/>
                        <a:cs typeface="Calibri" panose="020F0502020204030204" pitchFamily="34" charset="0"/>
                      </a:endParaRPr>
                    </a:p>
                  </a:txBody>
                  <a:tcPr marL="0" marR="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a:solidFill>
                        <a:srgbClr val="FFFFFF"/>
                      </a:solidFill>
                      <a:prstDash val="solid"/>
                    </a:lnT>
                    <a:lnB w="38100" cap="flat" cmpd="sng" algn="ctr">
                      <a:solidFill>
                        <a:srgbClr val="FFFFFF"/>
                      </a:solidFill>
                      <a:prstDash val="solid"/>
                      <a:round/>
                      <a:headEnd type="none" w="med" len="med"/>
                      <a:tailEnd type="none" w="med" len="med"/>
                    </a:lnB>
                    <a:solidFill>
                      <a:srgbClr val="105C79"/>
                    </a:solidFill>
                  </a:tcPr>
                </a:tc>
                <a:extLst>
                  <a:ext uri="{0D108BD9-81ED-4DB2-BD59-A6C34878D82A}">
                    <a16:rowId xmlns:a16="http://schemas.microsoft.com/office/drawing/2014/main" val="4228253712"/>
                  </a:ext>
                </a:extLst>
              </a:tr>
              <a:tr h="365760">
                <a:tc>
                  <a:txBody>
                    <a:bodyPr/>
                    <a:lstStyle/>
                    <a:p>
                      <a:pPr marL="68580">
                        <a:lnSpc>
                          <a:spcPct val="100000"/>
                        </a:lnSpc>
                      </a:pPr>
                      <a:r>
                        <a:rPr sz="1800" b="0" i="0" dirty="0">
                          <a:solidFill>
                            <a:srgbClr val="FFFFFF"/>
                          </a:solidFill>
                          <a:latin typeface="+mn-lt"/>
                          <a:cs typeface="Calibri" panose="020F0502020204030204" pitchFamily="34" charset="0"/>
                        </a:rPr>
                        <a:t>Gun</a:t>
                      </a:r>
                      <a:r>
                        <a:rPr sz="1800" b="0" i="0" spc="-40" dirty="0">
                          <a:solidFill>
                            <a:srgbClr val="FFFFFF"/>
                          </a:solidFill>
                          <a:latin typeface="+mn-lt"/>
                          <a:cs typeface="Calibri" panose="020F0502020204030204" pitchFamily="34" charset="0"/>
                        </a:rPr>
                        <a:t> </a:t>
                      </a:r>
                      <a:r>
                        <a:rPr sz="1800" b="0" i="0" spc="-20" dirty="0">
                          <a:solidFill>
                            <a:srgbClr val="FFFFFF"/>
                          </a:solidFill>
                          <a:latin typeface="+mn-lt"/>
                          <a:cs typeface="Calibri" panose="020F0502020204030204" pitchFamily="34" charset="0"/>
                        </a:rPr>
                        <a:t>Voltage</a:t>
                      </a:r>
                      <a:r>
                        <a:rPr lang="en-US" sz="1800" b="0" i="0" spc="-20" dirty="0">
                          <a:solidFill>
                            <a:srgbClr val="FFFFFF"/>
                          </a:solidFill>
                          <a:latin typeface="+mn-lt"/>
                          <a:cs typeface="Calibri" panose="020F0502020204030204" pitchFamily="34" charset="0"/>
                        </a:rPr>
                        <a:t> [kV]</a:t>
                      </a:r>
                      <a:endParaRPr sz="1800" b="0" i="0" dirty="0">
                        <a:latin typeface="+mn-lt"/>
                        <a:cs typeface="Calibri" panose="020F0502020204030204" pitchFamily="34" charset="0"/>
                      </a:endParaRPr>
                    </a:p>
                  </a:txBody>
                  <a:tcPr marL="0" marR="0" marT="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105C79"/>
                    </a:solidFill>
                  </a:tcPr>
                </a:tc>
                <a:tc>
                  <a:txBody>
                    <a:bodyPr/>
                    <a:lstStyle/>
                    <a:p>
                      <a:pPr marL="635" algn="r">
                        <a:lnSpc>
                          <a:spcPct val="100000"/>
                        </a:lnSpc>
                      </a:pPr>
                      <a:r>
                        <a:rPr sz="1800" b="0" i="0" spc="-5" dirty="0">
                          <a:latin typeface="+mn-lt"/>
                          <a:cs typeface="Calibri Light" panose="020F0302020204030204" pitchFamily="34" charset="0"/>
                        </a:rPr>
                        <a:t>375</a:t>
                      </a:r>
                      <a:endParaRPr sz="1800" b="0" i="0" dirty="0">
                        <a:latin typeface="+mn-lt"/>
                        <a:cs typeface="Calibri Light" panose="020F0302020204030204" pitchFamily="34" charset="0"/>
                      </a:endParaRPr>
                    </a:p>
                  </a:txBody>
                  <a:tcPr marL="0" marR="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bg1"/>
                    </a:solidFill>
                  </a:tcPr>
                </a:tc>
                <a:tc>
                  <a:txBody>
                    <a:bodyPr/>
                    <a:lstStyle/>
                    <a:p>
                      <a:pPr marL="635" algn="r">
                        <a:lnSpc>
                          <a:spcPct val="100000"/>
                        </a:lnSpc>
                      </a:pPr>
                      <a:r>
                        <a:rPr lang="en-US" altLang="zh-CN" sz="1800" b="0" i="0" dirty="0">
                          <a:latin typeface="+mn-lt"/>
                          <a:cs typeface="Calibri Light" panose="020F0302020204030204" pitchFamily="34" charset="0"/>
                        </a:rPr>
                        <a:t>350-375</a:t>
                      </a:r>
                      <a:endParaRPr sz="1800" b="0" i="0" dirty="0">
                        <a:latin typeface="+mn-lt"/>
                        <a:cs typeface="Calibri Light" panose="020F0302020204030204" pitchFamily="34" charset="0"/>
                      </a:endParaRPr>
                    </a:p>
                  </a:txBody>
                  <a:tcPr marL="0" marR="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bg1"/>
                    </a:solidFill>
                  </a:tcPr>
                </a:tc>
                <a:extLst>
                  <a:ext uri="{0D108BD9-81ED-4DB2-BD59-A6C34878D82A}">
                    <a16:rowId xmlns:a16="http://schemas.microsoft.com/office/drawing/2014/main" val="339553820"/>
                  </a:ext>
                </a:extLst>
              </a:tr>
              <a:tr h="365760">
                <a:tc>
                  <a:txBody>
                    <a:bodyPr/>
                    <a:lstStyle/>
                    <a:p>
                      <a:pPr marL="68580">
                        <a:lnSpc>
                          <a:spcPct val="100000"/>
                        </a:lnSpc>
                      </a:pPr>
                      <a:r>
                        <a:rPr sz="1800" b="0" i="0" dirty="0">
                          <a:solidFill>
                            <a:srgbClr val="FFFFFF"/>
                          </a:solidFill>
                          <a:latin typeface="+mn-lt"/>
                          <a:cs typeface="Calibri" panose="020F0502020204030204" pitchFamily="34" charset="0"/>
                        </a:rPr>
                        <a:t>Bunch</a:t>
                      </a:r>
                      <a:r>
                        <a:rPr sz="1800" b="0" i="0" spc="-50" dirty="0">
                          <a:solidFill>
                            <a:srgbClr val="FFFFFF"/>
                          </a:solidFill>
                          <a:latin typeface="+mn-lt"/>
                          <a:cs typeface="Calibri" panose="020F0502020204030204" pitchFamily="34" charset="0"/>
                        </a:rPr>
                        <a:t> </a:t>
                      </a:r>
                      <a:r>
                        <a:rPr sz="1800" b="0" i="0" spc="-5" dirty="0">
                          <a:solidFill>
                            <a:srgbClr val="FFFFFF"/>
                          </a:solidFill>
                          <a:latin typeface="+mn-lt"/>
                          <a:cs typeface="Calibri" panose="020F0502020204030204" pitchFamily="34" charset="0"/>
                        </a:rPr>
                        <a:t>charge</a:t>
                      </a:r>
                      <a:r>
                        <a:rPr lang="en-US" sz="1800" b="0" i="0" spc="-5" dirty="0">
                          <a:solidFill>
                            <a:srgbClr val="FFFFFF"/>
                          </a:solidFill>
                          <a:latin typeface="+mn-lt"/>
                          <a:cs typeface="Calibri" panose="020F0502020204030204" pitchFamily="34" charset="0"/>
                        </a:rPr>
                        <a:t> [nC]</a:t>
                      </a:r>
                      <a:endParaRPr sz="1800" b="0" i="0" dirty="0">
                        <a:latin typeface="+mn-lt"/>
                        <a:cs typeface="Calibri" panose="020F0502020204030204" pitchFamily="34" charset="0"/>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105C79"/>
                    </a:solidFill>
                  </a:tcPr>
                </a:tc>
                <a:tc>
                  <a:txBody>
                    <a:bodyPr/>
                    <a:lstStyle/>
                    <a:p>
                      <a:pPr marL="1270" algn="r">
                        <a:lnSpc>
                          <a:spcPct val="100000"/>
                        </a:lnSpc>
                      </a:pPr>
                      <a:r>
                        <a:rPr sz="1800" b="0" i="0" dirty="0">
                          <a:latin typeface="+mn-lt"/>
                          <a:cs typeface="Calibri Light" panose="020F0302020204030204" pitchFamily="34" charset="0"/>
                        </a:rPr>
                        <a:t>36x0.06</a:t>
                      </a:r>
                    </a:p>
                  </a:txBody>
                  <a:tcPr marL="0" marR="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7CACF"/>
                    </a:solidFill>
                  </a:tcPr>
                </a:tc>
                <a:tc>
                  <a:txBody>
                    <a:bodyPr/>
                    <a:lstStyle/>
                    <a:p>
                      <a:pPr marL="1270" algn="r">
                        <a:lnSpc>
                          <a:spcPct val="100000"/>
                        </a:lnSpc>
                      </a:pPr>
                      <a:r>
                        <a:rPr lang="en-US" altLang="zh-CN" sz="1800" b="0" i="0" dirty="0">
                          <a:latin typeface="+mn-lt"/>
                          <a:cs typeface="Calibri Light" panose="020F0302020204030204" pitchFamily="34" charset="0"/>
                        </a:rPr>
                        <a:t>3</a:t>
                      </a:r>
                      <a:r>
                        <a:rPr lang="zh-CN" altLang="en-US" sz="1800" b="0" i="0" dirty="0">
                          <a:latin typeface="+mn-lt"/>
                          <a:cs typeface="Calibri Light" panose="020F0302020204030204" pitchFamily="34" charset="0"/>
                        </a:rPr>
                        <a:t> </a:t>
                      </a:r>
                      <a:r>
                        <a:rPr lang="en-US" altLang="zh-CN" sz="1800" b="0" i="0" dirty="0">
                          <a:latin typeface="+mn-lt"/>
                          <a:cs typeface="Calibri Light" panose="020F0302020204030204" pitchFamily="34" charset="0"/>
                        </a:rPr>
                        <a:t>x</a:t>
                      </a:r>
                      <a:r>
                        <a:rPr lang="zh-CN" altLang="en-US" sz="1800" b="0" i="0" dirty="0">
                          <a:latin typeface="+mn-lt"/>
                          <a:cs typeface="Calibri Light" panose="020F0302020204030204" pitchFamily="34" charset="0"/>
                        </a:rPr>
                        <a:t> </a:t>
                      </a:r>
                      <a:r>
                        <a:rPr lang="en-US" altLang="zh-CN" sz="1800" b="0" i="0" dirty="0">
                          <a:latin typeface="+mn-lt"/>
                          <a:cs typeface="Calibri Light" panose="020F0302020204030204" pitchFamily="34" charset="0"/>
                        </a:rPr>
                        <a:t>1</a:t>
                      </a:r>
                      <a:endParaRPr sz="1800" b="0" i="0" dirty="0">
                        <a:latin typeface="+mn-lt"/>
                        <a:cs typeface="Calibri Light" panose="020F0302020204030204" pitchFamily="34" charset="0"/>
                      </a:endParaRPr>
                    </a:p>
                  </a:txBody>
                  <a:tcPr marL="0" marR="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7CACF"/>
                    </a:solidFill>
                  </a:tcPr>
                </a:tc>
                <a:extLst>
                  <a:ext uri="{0D108BD9-81ED-4DB2-BD59-A6C34878D82A}">
                    <a16:rowId xmlns:a16="http://schemas.microsoft.com/office/drawing/2014/main" val="3274313838"/>
                  </a:ext>
                </a:extLst>
              </a:tr>
              <a:tr h="365760">
                <a:tc>
                  <a:txBody>
                    <a:bodyPr/>
                    <a:lstStyle/>
                    <a:p>
                      <a:pPr marL="68580">
                        <a:lnSpc>
                          <a:spcPct val="100000"/>
                        </a:lnSpc>
                      </a:pPr>
                      <a:r>
                        <a:rPr sz="1800" b="0" i="0" spc="-5" dirty="0">
                          <a:solidFill>
                            <a:srgbClr val="FFFFFF"/>
                          </a:solidFill>
                          <a:latin typeface="+mn-lt"/>
                          <a:cs typeface="Calibri" panose="020F0502020204030204" pitchFamily="34" charset="0"/>
                        </a:rPr>
                        <a:t>Macro</a:t>
                      </a:r>
                      <a:r>
                        <a:rPr sz="1800" b="0" i="0" spc="-20" dirty="0">
                          <a:solidFill>
                            <a:srgbClr val="FFFFFF"/>
                          </a:solidFill>
                          <a:latin typeface="+mn-lt"/>
                          <a:cs typeface="Calibri" panose="020F0502020204030204" pitchFamily="34" charset="0"/>
                        </a:rPr>
                        <a:t> </a:t>
                      </a:r>
                      <a:r>
                        <a:rPr sz="1800" b="0" i="0" dirty="0">
                          <a:solidFill>
                            <a:srgbClr val="FFFFFF"/>
                          </a:solidFill>
                          <a:latin typeface="+mn-lt"/>
                          <a:cs typeface="Calibri" panose="020F0502020204030204" pitchFamily="34" charset="0"/>
                        </a:rPr>
                        <a:t>Bunch</a:t>
                      </a:r>
                      <a:r>
                        <a:rPr sz="1800" b="0" i="0" spc="-10" dirty="0">
                          <a:solidFill>
                            <a:srgbClr val="FFFFFF"/>
                          </a:solidFill>
                          <a:latin typeface="+mn-lt"/>
                          <a:cs typeface="Calibri" panose="020F0502020204030204" pitchFamily="34" charset="0"/>
                        </a:rPr>
                        <a:t> Charge</a:t>
                      </a:r>
                      <a:r>
                        <a:rPr lang="en-US" sz="1800" b="0" i="0" spc="-10" dirty="0">
                          <a:solidFill>
                            <a:srgbClr val="FFFFFF"/>
                          </a:solidFill>
                          <a:latin typeface="+mn-lt"/>
                          <a:cs typeface="Calibri" panose="020F0502020204030204" pitchFamily="34" charset="0"/>
                        </a:rPr>
                        <a:t> [nC]</a:t>
                      </a:r>
                      <a:endParaRPr sz="1800" b="0" i="0" dirty="0">
                        <a:latin typeface="+mn-lt"/>
                        <a:cs typeface="Calibri" panose="020F0502020204030204" pitchFamily="34" charset="0"/>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105C79"/>
                    </a:solidFill>
                  </a:tcPr>
                </a:tc>
                <a:tc>
                  <a:txBody>
                    <a:bodyPr/>
                    <a:lstStyle/>
                    <a:p>
                      <a:pPr marL="1270" algn="r">
                        <a:lnSpc>
                          <a:spcPct val="100000"/>
                        </a:lnSpc>
                      </a:pPr>
                      <a:r>
                        <a:rPr sz="1800" b="0" i="0" dirty="0">
                          <a:latin typeface="+mn-lt"/>
                          <a:cs typeface="Calibri Light" panose="020F0302020204030204" pitchFamily="34" charset="0"/>
                        </a:rPr>
                        <a:t>2.2</a:t>
                      </a:r>
                    </a:p>
                  </a:txBody>
                  <a:tcPr marL="0" marR="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bg1"/>
                    </a:solidFill>
                  </a:tcPr>
                </a:tc>
                <a:tc>
                  <a:txBody>
                    <a:bodyPr/>
                    <a:lstStyle/>
                    <a:p>
                      <a:pPr marL="1270" algn="r">
                        <a:lnSpc>
                          <a:spcPct val="100000"/>
                        </a:lnSpc>
                      </a:pPr>
                      <a:r>
                        <a:rPr lang="en-US" altLang="zh-CN" sz="1800" b="0" i="0" dirty="0">
                          <a:latin typeface="+mn-lt"/>
                          <a:cs typeface="Calibri Light" panose="020F0302020204030204" pitchFamily="34" charset="0"/>
                        </a:rPr>
                        <a:t>3</a:t>
                      </a:r>
                      <a:endParaRPr sz="1800" b="0" i="0" dirty="0">
                        <a:latin typeface="+mn-lt"/>
                        <a:cs typeface="Calibri Light" panose="020F0302020204030204" pitchFamily="34" charset="0"/>
                      </a:endParaRPr>
                    </a:p>
                  </a:txBody>
                  <a:tcPr marL="0" marR="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bg1"/>
                    </a:solidFill>
                  </a:tcPr>
                </a:tc>
                <a:extLst>
                  <a:ext uri="{0D108BD9-81ED-4DB2-BD59-A6C34878D82A}">
                    <a16:rowId xmlns:a16="http://schemas.microsoft.com/office/drawing/2014/main" val="2510087918"/>
                  </a:ext>
                </a:extLst>
              </a:tr>
              <a:tr h="365760">
                <a:tc>
                  <a:txBody>
                    <a:bodyPr/>
                    <a:lstStyle/>
                    <a:p>
                      <a:pPr marL="68580">
                        <a:lnSpc>
                          <a:spcPct val="100000"/>
                        </a:lnSpc>
                      </a:pPr>
                      <a:r>
                        <a:rPr sz="1800" b="0" i="0" dirty="0">
                          <a:solidFill>
                            <a:srgbClr val="FFFFFF"/>
                          </a:solidFill>
                          <a:latin typeface="+mn-lt"/>
                          <a:cs typeface="Calibri" panose="020F0502020204030204" pitchFamily="34" charset="0"/>
                        </a:rPr>
                        <a:t>Rep.</a:t>
                      </a:r>
                      <a:r>
                        <a:rPr sz="1800" b="0" i="0" spc="-50" dirty="0">
                          <a:solidFill>
                            <a:srgbClr val="FFFFFF"/>
                          </a:solidFill>
                          <a:latin typeface="+mn-lt"/>
                          <a:cs typeface="Calibri" panose="020F0502020204030204" pitchFamily="34" charset="0"/>
                        </a:rPr>
                        <a:t> </a:t>
                      </a:r>
                      <a:r>
                        <a:rPr sz="1800" b="0" i="0" dirty="0">
                          <a:solidFill>
                            <a:srgbClr val="FFFFFF"/>
                          </a:solidFill>
                          <a:latin typeface="+mn-lt"/>
                          <a:cs typeface="Calibri" panose="020F0502020204030204" pitchFamily="34" charset="0"/>
                        </a:rPr>
                        <a:t>rate</a:t>
                      </a:r>
                      <a:r>
                        <a:rPr lang="en-US" sz="1800" b="0" i="0" dirty="0">
                          <a:solidFill>
                            <a:srgbClr val="FFFFFF"/>
                          </a:solidFill>
                          <a:latin typeface="+mn-lt"/>
                          <a:cs typeface="Calibri" panose="020F0502020204030204" pitchFamily="34" charset="0"/>
                        </a:rPr>
                        <a:t> [MHz]</a:t>
                      </a:r>
                      <a:endParaRPr sz="1800" b="0" i="0" dirty="0">
                        <a:latin typeface="+mn-lt"/>
                        <a:cs typeface="Calibri" panose="020F0502020204030204" pitchFamily="34" charset="0"/>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105C79"/>
                    </a:solidFill>
                  </a:tcPr>
                </a:tc>
                <a:tc>
                  <a:txBody>
                    <a:bodyPr/>
                    <a:lstStyle/>
                    <a:p>
                      <a:pPr marL="1270" algn="r">
                        <a:lnSpc>
                          <a:spcPct val="100000"/>
                        </a:lnSpc>
                      </a:pPr>
                      <a:r>
                        <a:rPr sz="1800" b="0" i="0" dirty="0">
                          <a:latin typeface="+mn-lt"/>
                          <a:cs typeface="Calibri Light" panose="020F0302020204030204" pitchFamily="34" charset="0"/>
                        </a:rPr>
                        <a:t>9.3</a:t>
                      </a:r>
                    </a:p>
                  </a:txBody>
                  <a:tcPr marL="0" marR="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7CACF"/>
                    </a:solidFill>
                  </a:tcPr>
                </a:tc>
                <a:tc>
                  <a:txBody>
                    <a:bodyPr/>
                    <a:lstStyle/>
                    <a:p>
                      <a:pPr marL="1270" algn="r">
                        <a:lnSpc>
                          <a:spcPct val="100000"/>
                        </a:lnSpc>
                      </a:pPr>
                      <a:r>
                        <a:rPr lang="en-US" altLang="zh-CN" sz="1800" b="0" i="0" dirty="0">
                          <a:latin typeface="+mn-lt"/>
                          <a:cs typeface="Calibri Light" panose="020F0302020204030204" pitchFamily="34" charset="0"/>
                        </a:rPr>
                        <a:t>24.6</a:t>
                      </a:r>
                      <a:endParaRPr sz="1800" b="0" i="0" dirty="0">
                        <a:latin typeface="+mn-lt"/>
                        <a:cs typeface="Calibri Light" panose="020F0302020204030204" pitchFamily="34" charset="0"/>
                      </a:endParaRPr>
                    </a:p>
                  </a:txBody>
                  <a:tcPr marL="0" marR="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7CACF"/>
                    </a:solidFill>
                  </a:tcPr>
                </a:tc>
                <a:extLst>
                  <a:ext uri="{0D108BD9-81ED-4DB2-BD59-A6C34878D82A}">
                    <a16:rowId xmlns:a16="http://schemas.microsoft.com/office/drawing/2014/main" val="401459037"/>
                  </a:ext>
                </a:extLst>
              </a:tr>
              <a:tr h="365760">
                <a:tc>
                  <a:txBody>
                    <a:bodyPr/>
                    <a:lstStyle/>
                    <a:p>
                      <a:pPr marL="68580">
                        <a:lnSpc>
                          <a:spcPct val="100000"/>
                        </a:lnSpc>
                      </a:pPr>
                      <a:r>
                        <a:rPr sz="1800" b="0" i="0" spc="-10" dirty="0">
                          <a:solidFill>
                            <a:srgbClr val="FFFFFF"/>
                          </a:solidFill>
                          <a:latin typeface="+mn-lt"/>
                          <a:cs typeface="Calibri" panose="020F0502020204030204" pitchFamily="34" charset="0"/>
                        </a:rPr>
                        <a:t>Average</a:t>
                      </a:r>
                      <a:r>
                        <a:rPr sz="1800" b="0" i="0" spc="-55" dirty="0">
                          <a:solidFill>
                            <a:srgbClr val="FFFFFF"/>
                          </a:solidFill>
                          <a:latin typeface="+mn-lt"/>
                          <a:cs typeface="Calibri" panose="020F0502020204030204" pitchFamily="34" charset="0"/>
                        </a:rPr>
                        <a:t> </a:t>
                      </a:r>
                      <a:r>
                        <a:rPr sz="1800" b="0" i="0" dirty="0">
                          <a:solidFill>
                            <a:srgbClr val="FFFFFF"/>
                          </a:solidFill>
                          <a:latin typeface="+mn-lt"/>
                          <a:cs typeface="Calibri" panose="020F0502020204030204" pitchFamily="34" charset="0"/>
                        </a:rPr>
                        <a:t>current</a:t>
                      </a:r>
                      <a:r>
                        <a:rPr lang="en-US" sz="1800" b="0" i="0" dirty="0">
                          <a:solidFill>
                            <a:srgbClr val="FFFFFF"/>
                          </a:solidFill>
                          <a:latin typeface="+mn-lt"/>
                          <a:cs typeface="Calibri" panose="020F0502020204030204" pitchFamily="34" charset="0"/>
                        </a:rPr>
                        <a:t> [mA]</a:t>
                      </a:r>
                      <a:endParaRPr sz="1800" b="0" i="0" dirty="0">
                        <a:latin typeface="+mn-lt"/>
                        <a:cs typeface="Calibri" panose="020F0502020204030204" pitchFamily="34" charset="0"/>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105C79"/>
                    </a:solidFill>
                  </a:tcPr>
                </a:tc>
                <a:tc>
                  <a:txBody>
                    <a:bodyPr/>
                    <a:lstStyle/>
                    <a:p>
                      <a:pPr marL="267335" algn="r">
                        <a:lnSpc>
                          <a:spcPct val="100000"/>
                        </a:lnSpc>
                      </a:pPr>
                      <a:r>
                        <a:rPr lang="en-US" sz="1800" b="0" i="0" spc="-5" dirty="0">
                          <a:latin typeface="+mn-lt"/>
                          <a:cs typeface="Calibri Light" panose="020F0302020204030204" pitchFamily="34" charset="0"/>
                        </a:rPr>
                        <a:t>20</a:t>
                      </a:r>
                      <a:endParaRPr sz="1800" b="0" i="0" dirty="0">
                        <a:latin typeface="+mn-lt"/>
                        <a:cs typeface="Calibri Light" panose="020F0302020204030204" pitchFamily="34" charset="0"/>
                      </a:endParaRPr>
                    </a:p>
                  </a:txBody>
                  <a:tcPr marL="0" marR="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bg1"/>
                    </a:solidFill>
                  </a:tcPr>
                </a:tc>
                <a:tc>
                  <a:txBody>
                    <a:bodyPr/>
                    <a:lstStyle/>
                    <a:p>
                      <a:pPr marL="267335" algn="r">
                        <a:lnSpc>
                          <a:spcPct val="100000"/>
                        </a:lnSpc>
                      </a:pPr>
                      <a:r>
                        <a:rPr lang="en-US" altLang="zh-CN" sz="1800" b="0" i="0" dirty="0">
                          <a:latin typeface="+mn-lt"/>
                          <a:cs typeface="Calibri Light" panose="020F0302020204030204" pitchFamily="34" charset="0"/>
                        </a:rPr>
                        <a:t>74</a:t>
                      </a:r>
                      <a:endParaRPr sz="1800" b="0" i="0" dirty="0">
                        <a:latin typeface="+mn-lt"/>
                        <a:cs typeface="Calibri Light" panose="020F0302020204030204" pitchFamily="34" charset="0"/>
                      </a:endParaRPr>
                    </a:p>
                  </a:txBody>
                  <a:tcPr marL="0" marR="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bg1"/>
                    </a:solidFill>
                  </a:tcPr>
                </a:tc>
                <a:extLst>
                  <a:ext uri="{0D108BD9-81ED-4DB2-BD59-A6C34878D82A}">
                    <a16:rowId xmlns:a16="http://schemas.microsoft.com/office/drawing/2014/main" val="3770911498"/>
                  </a:ext>
                </a:extLst>
              </a:tr>
              <a:tr h="365760">
                <a:tc>
                  <a:txBody>
                    <a:bodyPr/>
                    <a:lstStyle/>
                    <a:p>
                      <a:pPr marL="68580">
                        <a:lnSpc>
                          <a:spcPct val="100000"/>
                        </a:lnSpc>
                      </a:pPr>
                      <a:r>
                        <a:rPr sz="1800" b="0" i="0" dirty="0">
                          <a:solidFill>
                            <a:srgbClr val="FFFFFF"/>
                          </a:solidFill>
                          <a:latin typeface="+mn-lt"/>
                          <a:cs typeface="Calibri" panose="020F0502020204030204" pitchFamily="34" charset="0"/>
                        </a:rPr>
                        <a:t>Cathode</a:t>
                      </a:r>
                      <a:r>
                        <a:rPr sz="1800" b="0" i="0" spc="-30" dirty="0">
                          <a:solidFill>
                            <a:srgbClr val="FFFFFF"/>
                          </a:solidFill>
                          <a:latin typeface="+mn-lt"/>
                          <a:cs typeface="Calibri" panose="020F0502020204030204" pitchFamily="34" charset="0"/>
                        </a:rPr>
                        <a:t> </a:t>
                      </a:r>
                      <a:r>
                        <a:rPr sz="1800" b="0" i="0" spc="-5" dirty="0">
                          <a:solidFill>
                            <a:srgbClr val="FFFFFF"/>
                          </a:solidFill>
                          <a:latin typeface="+mn-lt"/>
                          <a:cs typeface="Calibri" panose="020F0502020204030204" pitchFamily="34" charset="0"/>
                        </a:rPr>
                        <a:t>peak</a:t>
                      </a:r>
                      <a:r>
                        <a:rPr sz="1800" b="0" i="0" spc="-15" dirty="0">
                          <a:solidFill>
                            <a:srgbClr val="FFFFFF"/>
                          </a:solidFill>
                          <a:latin typeface="+mn-lt"/>
                          <a:cs typeface="Calibri" panose="020F0502020204030204" pitchFamily="34" charset="0"/>
                        </a:rPr>
                        <a:t> </a:t>
                      </a:r>
                      <a:r>
                        <a:rPr sz="1800" b="0" i="0" spc="-5" dirty="0">
                          <a:solidFill>
                            <a:srgbClr val="FFFFFF"/>
                          </a:solidFill>
                          <a:latin typeface="+mn-lt"/>
                          <a:cs typeface="Calibri" panose="020F0502020204030204" pitchFamily="34" charset="0"/>
                        </a:rPr>
                        <a:t>current</a:t>
                      </a:r>
                      <a:r>
                        <a:rPr lang="en-US" sz="1800" b="0" i="0" spc="-5" dirty="0">
                          <a:solidFill>
                            <a:srgbClr val="FFFFFF"/>
                          </a:solidFill>
                          <a:latin typeface="+mn-lt"/>
                          <a:cs typeface="Calibri" panose="020F0502020204030204" pitchFamily="34" charset="0"/>
                        </a:rPr>
                        <a:t> [A]</a:t>
                      </a:r>
                      <a:endParaRPr sz="1800" b="0" i="0" dirty="0">
                        <a:latin typeface="+mn-lt"/>
                        <a:cs typeface="Calibri" panose="020F0502020204030204" pitchFamily="34" charset="0"/>
                      </a:endParaRPr>
                    </a:p>
                  </a:txBody>
                  <a:tcPr marL="0" marR="0" marT="0" marB="0">
                    <a:lnL w="12700">
                      <a:solidFill>
                        <a:srgbClr val="FFFFFF"/>
                      </a:solidFill>
                      <a:prstDash val="soli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a:solidFill>
                        <a:srgbClr val="FFFFFF"/>
                      </a:solidFill>
                      <a:prstDash val="solid"/>
                    </a:lnB>
                    <a:solidFill>
                      <a:srgbClr val="105C79"/>
                    </a:solidFill>
                  </a:tcPr>
                </a:tc>
                <a:tc>
                  <a:txBody>
                    <a:bodyPr/>
                    <a:lstStyle/>
                    <a:p>
                      <a:pPr algn="r">
                        <a:lnSpc>
                          <a:spcPct val="100000"/>
                        </a:lnSpc>
                      </a:pPr>
                      <a:r>
                        <a:rPr sz="1800" b="0" i="0" spc="-5" dirty="0">
                          <a:latin typeface="+mn-lt"/>
                          <a:cs typeface="Calibri Light" panose="020F0302020204030204" pitchFamily="34" charset="0"/>
                        </a:rPr>
                        <a:t>2.5-3</a:t>
                      </a:r>
                      <a:endParaRPr sz="1800" b="0" i="0" dirty="0">
                        <a:latin typeface="+mn-lt"/>
                        <a:cs typeface="Calibri Light" panose="020F0302020204030204" pitchFamily="34" charset="0"/>
                      </a:endParaRPr>
                    </a:p>
                  </a:txBody>
                  <a:tcPr marL="0" marR="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7CACF"/>
                    </a:solidFill>
                  </a:tcPr>
                </a:tc>
                <a:tc>
                  <a:txBody>
                    <a:bodyPr/>
                    <a:lstStyle/>
                    <a:p>
                      <a:pPr algn="r">
                        <a:lnSpc>
                          <a:spcPct val="100000"/>
                        </a:lnSpc>
                      </a:pPr>
                      <a:r>
                        <a:rPr lang="en-US" altLang="zh-CN" sz="1800" b="0" i="0" dirty="0">
                          <a:latin typeface="+mn-lt"/>
                          <a:cs typeface="Calibri Light" panose="020F0302020204030204" pitchFamily="34" charset="0"/>
                        </a:rPr>
                        <a:t>2-3</a:t>
                      </a:r>
                      <a:endParaRPr sz="1800" b="0" i="0" dirty="0">
                        <a:latin typeface="+mn-lt"/>
                        <a:cs typeface="Calibri Light" panose="020F0302020204030204" pitchFamily="34" charset="0"/>
                      </a:endParaRPr>
                    </a:p>
                  </a:txBody>
                  <a:tcPr marL="0" marR="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7CACF"/>
                    </a:solidFill>
                  </a:tcPr>
                </a:tc>
                <a:extLst>
                  <a:ext uri="{0D108BD9-81ED-4DB2-BD59-A6C34878D82A}">
                    <a16:rowId xmlns:a16="http://schemas.microsoft.com/office/drawing/2014/main" val="779708388"/>
                  </a:ext>
                </a:extLst>
              </a:tr>
              <a:tr h="365760">
                <a:tc>
                  <a:txBody>
                    <a:bodyPr/>
                    <a:lstStyle/>
                    <a:p>
                      <a:pPr marL="68580">
                        <a:lnSpc>
                          <a:spcPct val="100000"/>
                        </a:lnSpc>
                      </a:pPr>
                      <a:r>
                        <a:rPr lang="en-US" sz="1800" b="0" i="0" spc="-5" dirty="0">
                          <a:solidFill>
                            <a:srgbClr val="FFFFFF"/>
                          </a:solidFill>
                          <a:latin typeface="+mn-lt"/>
                          <a:cs typeface="Calibri" panose="020F0502020204030204" pitchFamily="34" charset="0"/>
                        </a:rPr>
                        <a:t>Cathode </a:t>
                      </a:r>
                      <a:r>
                        <a:rPr sz="1800" b="0" i="0" spc="-5" dirty="0">
                          <a:solidFill>
                            <a:srgbClr val="FFFFFF"/>
                          </a:solidFill>
                          <a:latin typeface="+mn-lt"/>
                          <a:cs typeface="Calibri" panose="020F0502020204030204" pitchFamily="34" charset="0"/>
                        </a:rPr>
                        <a:t>Laser</a:t>
                      </a:r>
                      <a:r>
                        <a:rPr sz="1800" b="0" i="0" spc="-15" dirty="0">
                          <a:solidFill>
                            <a:srgbClr val="FFFFFF"/>
                          </a:solidFill>
                          <a:latin typeface="+mn-lt"/>
                          <a:cs typeface="Calibri" panose="020F0502020204030204" pitchFamily="34" charset="0"/>
                        </a:rPr>
                        <a:t> </a:t>
                      </a:r>
                      <a:r>
                        <a:rPr sz="1800" b="0" i="0" spc="-20" dirty="0">
                          <a:solidFill>
                            <a:srgbClr val="FFFFFF"/>
                          </a:solidFill>
                          <a:latin typeface="+mn-lt"/>
                          <a:cs typeface="Calibri" panose="020F0502020204030204" pitchFamily="34" charset="0"/>
                        </a:rPr>
                        <a:t>power</a:t>
                      </a:r>
                      <a:r>
                        <a:rPr lang="en-US" sz="1800" b="0" i="0" spc="-20" dirty="0">
                          <a:solidFill>
                            <a:srgbClr val="FFFFFF"/>
                          </a:solidFill>
                          <a:latin typeface="+mn-lt"/>
                          <a:cs typeface="Calibri" panose="020F0502020204030204" pitchFamily="34" charset="0"/>
                        </a:rPr>
                        <a:t> [W] </a:t>
                      </a:r>
                      <a:endParaRPr sz="1800" b="0" i="0" dirty="0">
                        <a:latin typeface="+mn-lt"/>
                        <a:cs typeface="Calibri" panose="020F0502020204030204" pitchFamily="34" charset="0"/>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cap="flat" cmpd="sng" algn="ctr">
                      <a:solidFill>
                        <a:srgbClr val="FFFFFF"/>
                      </a:solidFill>
                      <a:prstDash val="solid"/>
                      <a:round/>
                      <a:headEnd type="none" w="med" len="med"/>
                      <a:tailEnd type="none" w="med" len="med"/>
                    </a:lnB>
                    <a:solidFill>
                      <a:srgbClr val="105C79"/>
                    </a:solidFill>
                  </a:tcPr>
                </a:tc>
                <a:tc>
                  <a:txBody>
                    <a:bodyPr/>
                    <a:lstStyle/>
                    <a:p>
                      <a:pPr algn="r">
                        <a:lnSpc>
                          <a:spcPct val="100000"/>
                        </a:lnSpc>
                      </a:pPr>
                      <a:r>
                        <a:rPr sz="1800" b="0" i="0" spc="-5" dirty="0">
                          <a:latin typeface="+mn-lt"/>
                          <a:cs typeface="Calibri Light" panose="020F0302020204030204" pitchFamily="34" charset="0"/>
                        </a:rPr>
                        <a:t>0.5-5</a:t>
                      </a:r>
                      <a:endParaRPr sz="1800" b="0" i="0" dirty="0">
                        <a:latin typeface="+mn-lt"/>
                        <a:cs typeface="Calibri Light" panose="020F0302020204030204" pitchFamily="34" charset="0"/>
                      </a:endParaRPr>
                    </a:p>
                  </a:txBody>
                  <a:tcPr marL="0" marR="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bg1"/>
                    </a:solidFill>
                  </a:tcPr>
                </a:tc>
                <a:tc>
                  <a:txBody>
                    <a:bodyPr/>
                    <a:lstStyle/>
                    <a:p>
                      <a:pPr algn="r">
                        <a:lnSpc>
                          <a:spcPct val="100000"/>
                        </a:lnSpc>
                      </a:pPr>
                      <a:r>
                        <a:rPr lang="en-US" altLang="zh-CN" sz="1800" b="0" i="0" dirty="0">
                          <a:latin typeface="+mn-lt"/>
                          <a:cs typeface="Calibri Light" panose="020F0302020204030204" pitchFamily="34" charset="0"/>
                        </a:rPr>
                        <a:t>9</a:t>
                      </a:r>
                      <a:endParaRPr sz="1800" b="0" i="0" dirty="0">
                        <a:latin typeface="+mn-lt"/>
                        <a:cs typeface="Calibri Light" panose="020F0302020204030204" pitchFamily="34" charset="0"/>
                      </a:endParaRPr>
                    </a:p>
                  </a:txBody>
                  <a:tcPr marL="0" marR="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bg1"/>
                    </a:solidFill>
                  </a:tcPr>
                </a:tc>
                <a:extLst>
                  <a:ext uri="{0D108BD9-81ED-4DB2-BD59-A6C34878D82A}">
                    <a16:rowId xmlns:a16="http://schemas.microsoft.com/office/drawing/2014/main" val="2228841747"/>
                  </a:ext>
                </a:extLst>
              </a:tr>
              <a:tr h="365760">
                <a:tc>
                  <a:txBody>
                    <a:bodyPr/>
                    <a:lstStyle/>
                    <a:p>
                      <a:pPr marL="68580">
                        <a:lnSpc>
                          <a:spcPct val="100000"/>
                        </a:lnSpc>
                      </a:pPr>
                      <a:r>
                        <a:rPr lang="en-US" sz="1800" b="0" i="0" dirty="0">
                          <a:solidFill>
                            <a:schemeClr val="bg1"/>
                          </a:solidFill>
                          <a:latin typeface="+mn-lt"/>
                          <a:cs typeface="Calibri" panose="020F0502020204030204" pitchFamily="34" charset="0"/>
                        </a:rPr>
                        <a:t>Cathode initial QE[%]</a:t>
                      </a:r>
                      <a:endParaRPr sz="1800" b="0" i="0" dirty="0">
                        <a:solidFill>
                          <a:schemeClr val="bg1"/>
                        </a:solidFill>
                        <a:latin typeface="+mn-lt"/>
                        <a:cs typeface="Calibri" panose="020F0502020204030204" pitchFamily="34" charset="0"/>
                      </a:endParaRPr>
                    </a:p>
                  </a:txBody>
                  <a:tcPr marL="0" marR="0" marT="0" marB="0">
                    <a:lnL w="12700">
                      <a:solidFill>
                        <a:srgbClr val="FFFFFF"/>
                      </a:solidFill>
                      <a:prstDash val="solid"/>
                    </a:lnL>
                    <a:lnR w="12700" cap="flat" cmpd="sng" algn="ctr">
                      <a:solidFill>
                        <a:srgbClr val="FFFFFF"/>
                      </a:solidFill>
                      <a:prstDash val="solid"/>
                      <a:round/>
                      <a:headEnd type="none" w="med" len="med"/>
                      <a:tailEnd type="none" w="med" len="med"/>
                    </a:lnR>
                    <a:lnT w="12700">
                      <a:solidFill>
                        <a:srgbClr val="FFFFFF"/>
                      </a:solidFill>
                      <a:prstDash val="solid"/>
                    </a:lnT>
                    <a:lnB w="12700" cap="flat" cmpd="sng" algn="ctr">
                      <a:solidFill>
                        <a:srgbClr val="FFFFFF"/>
                      </a:solidFill>
                      <a:prstDash val="solid"/>
                      <a:round/>
                      <a:headEnd type="none" w="med" len="med"/>
                      <a:tailEnd type="none" w="med" len="med"/>
                    </a:lnB>
                    <a:solidFill>
                      <a:srgbClr val="105C79"/>
                    </a:solidFill>
                  </a:tcPr>
                </a:tc>
                <a:tc>
                  <a:txBody>
                    <a:bodyPr/>
                    <a:lstStyle/>
                    <a:p>
                      <a:pPr algn="r">
                        <a:lnSpc>
                          <a:spcPct val="100000"/>
                        </a:lnSpc>
                      </a:pPr>
                      <a:r>
                        <a:rPr lang="en-US" sz="1800" b="0" i="0" dirty="0">
                          <a:latin typeface="+mn-lt"/>
                          <a:cs typeface="Calibri Light" panose="020F0302020204030204" pitchFamily="34" charset="0"/>
                        </a:rPr>
                        <a:t>8</a:t>
                      </a:r>
                      <a:endParaRPr sz="1800" b="0" i="0" dirty="0">
                        <a:latin typeface="+mn-lt"/>
                        <a:cs typeface="Calibri Light" panose="020F0302020204030204" pitchFamily="34" charset="0"/>
                      </a:endParaRPr>
                    </a:p>
                  </a:txBody>
                  <a:tcPr marL="0" marR="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7CACF"/>
                    </a:solidFill>
                  </a:tcPr>
                </a:tc>
                <a:tc>
                  <a:txBody>
                    <a:bodyPr/>
                    <a:lstStyle/>
                    <a:p>
                      <a:pPr algn="r">
                        <a:lnSpc>
                          <a:spcPct val="100000"/>
                        </a:lnSpc>
                      </a:pPr>
                      <a:r>
                        <a:rPr lang="en-US" altLang="zh-CN" sz="1800" b="0" i="0" dirty="0">
                          <a:latin typeface="+mn-lt"/>
                          <a:cs typeface="Calibri Light" panose="020F0302020204030204" pitchFamily="34" charset="0"/>
                        </a:rPr>
                        <a:t>8</a:t>
                      </a:r>
                      <a:endParaRPr sz="1800" b="0" i="0" dirty="0">
                        <a:latin typeface="+mn-lt"/>
                        <a:cs typeface="Calibri Light" panose="020F0302020204030204" pitchFamily="34" charset="0"/>
                      </a:endParaRPr>
                    </a:p>
                  </a:txBody>
                  <a:tcPr marL="0" marR="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7CACF"/>
                    </a:solidFill>
                  </a:tcPr>
                </a:tc>
                <a:extLst>
                  <a:ext uri="{0D108BD9-81ED-4DB2-BD59-A6C34878D82A}">
                    <a16:rowId xmlns:a16="http://schemas.microsoft.com/office/drawing/2014/main" val="1108935319"/>
                  </a:ext>
                </a:extLst>
              </a:tr>
              <a:tr h="365760">
                <a:tc>
                  <a:txBody>
                    <a:bodyPr/>
                    <a:lstStyle/>
                    <a:p>
                      <a:pPr marL="68580">
                        <a:lnSpc>
                          <a:spcPct val="100000"/>
                        </a:lnSpc>
                      </a:pPr>
                      <a:r>
                        <a:rPr lang="en-US" sz="1800" b="0" i="0" dirty="0">
                          <a:solidFill>
                            <a:schemeClr val="bg1"/>
                          </a:solidFill>
                          <a:latin typeface="+mn-lt"/>
                          <a:cs typeface="Calibri" panose="020F0502020204030204" pitchFamily="34" charset="0"/>
                        </a:rPr>
                        <a:t>Lifetime [weeks]</a:t>
                      </a:r>
                      <a:endParaRPr sz="1800" b="0" i="0" dirty="0">
                        <a:solidFill>
                          <a:schemeClr val="bg1"/>
                        </a:solidFill>
                        <a:latin typeface="+mn-lt"/>
                        <a:cs typeface="Calibri" panose="020F0502020204030204" pitchFamily="34" charset="0"/>
                      </a:endParaRPr>
                    </a:p>
                  </a:txBody>
                  <a:tcPr marL="0" marR="0" marT="0" marB="0">
                    <a:lnL w="12700">
                      <a:solidFill>
                        <a:srgbClr val="FFFFFF"/>
                      </a:solidFill>
                      <a:prstDash val="solid"/>
                    </a:lnL>
                    <a:lnR w="12700" cap="flat" cmpd="sng" algn="ctr">
                      <a:solidFill>
                        <a:srgbClr val="FFFFFF"/>
                      </a:solidFill>
                      <a:prstDash val="solid"/>
                      <a:round/>
                      <a:headEnd type="none" w="med" len="med"/>
                      <a:tailEnd type="none" w="med" len="med"/>
                    </a:lnR>
                    <a:lnT w="12700">
                      <a:solidFill>
                        <a:srgbClr val="FFFFFF"/>
                      </a:solidFill>
                      <a:prstDash val="solid"/>
                    </a:lnT>
                    <a:lnB w="12700">
                      <a:solidFill>
                        <a:srgbClr val="FFFFFF"/>
                      </a:solidFill>
                      <a:prstDash val="solid"/>
                    </a:lnB>
                    <a:solidFill>
                      <a:srgbClr val="105C79"/>
                    </a:solidFill>
                  </a:tcPr>
                </a:tc>
                <a:tc>
                  <a:txBody>
                    <a:bodyPr/>
                    <a:lstStyle/>
                    <a:p>
                      <a:pPr algn="r">
                        <a:lnSpc>
                          <a:spcPct val="100000"/>
                        </a:lnSpc>
                      </a:pPr>
                      <a:r>
                        <a:rPr lang="en-US" sz="1800" b="0" i="0" dirty="0">
                          <a:latin typeface="+mn-lt"/>
                          <a:cs typeface="Calibri Light" panose="020F0302020204030204" pitchFamily="34" charset="0"/>
                        </a:rPr>
                        <a:t>&gt;2</a:t>
                      </a:r>
                      <a:endParaRPr sz="1800" b="0" i="0" dirty="0">
                        <a:latin typeface="+mn-lt"/>
                        <a:cs typeface="Calibri Light" panose="020F0302020204030204" pitchFamily="34" charset="0"/>
                      </a:endParaRPr>
                    </a:p>
                  </a:txBody>
                  <a:tcPr marL="0" marR="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a:solidFill>
                        <a:srgbClr val="FFFFFF"/>
                      </a:solidFill>
                      <a:prstDash val="solid"/>
                    </a:lnB>
                    <a:solidFill>
                      <a:srgbClr val="C7CACF"/>
                    </a:solidFill>
                  </a:tcPr>
                </a:tc>
                <a:tc>
                  <a:txBody>
                    <a:bodyPr/>
                    <a:lstStyle/>
                    <a:p>
                      <a:pPr algn="r">
                        <a:lnSpc>
                          <a:spcPct val="100000"/>
                        </a:lnSpc>
                      </a:pPr>
                      <a:r>
                        <a:rPr lang="en-US" sz="1800" b="0" i="0" dirty="0">
                          <a:latin typeface="+mn-lt"/>
                          <a:cs typeface="Calibri Light" panose="020F0302020204030204" pitchFamily="34" charset="0"/>
                        </a:rPr>
                        <a:t>&gt; 2</a:t>
                      </a:r>
                      <a:endParaRPr sz="1800" b="0" i="0" dirty="0">
                        <a:latin typeface="+mn-lt"/>
                        <a:cs typeface="Calibri Light" panose="020F0302020204030204" pitchFamily="34" charset="0"/>
                      </a:endParaRPr>
                    </a:p>
                  </a:txBody>
                  <a:tcPr marL="0" marR="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a:solidFill>
                        <a:srgbClr val="FFFFFF"/>
                      </a:solidFill>
                      <a:prstDash val="solid"/>
                    </a:lnB>
                    <a:solidFill>
                      <a:srgbClr val="C7CACF"/>
                    </a:solidFill>
                  </a:tcPr>
                </a:tc>
                <a:extLst>
                  <a:ext uri="{0D108BD9-81ED-4DB2-BD59-A6C34878D82A}">
                    <a16:rowId xmlns:a16="http://schemas.microsoft.com/office/drawing/2014/main" val="112527188"/>
                  </a:ext>
                </a:extLst>
              </a:tr>
            </a:tbl>
          </a:graphicData>
        </a:graphic>
      </p:graphicFrame>
      <p:sp>
        <p:nvSpPr>
          <p:cNvPr id="9" name="TextBox 8">
            <a:extLst>
              <a:ext uri="{FF2B5EF4-FFF2-40B4-BE49-F238E27FC236}">
                <a16:creationId xmlns:a16="http://schemas.microsoft.com/office/drawing/2014/main" id="{4D839433-620A-D4CA-824B-15066389FEAC}"/>
              </a:ext>
            </a:extLst>
          </p:cNvPr>
          <p:cNvSpPr txBox="1"/>
          <p:nvPr/>
        </p:nvSpPr>
        <p:spPr>
          <a:xfrm>
            <a:off x="8478982" y="5773440"/>
            <a:ext cx="3651632" cy="276999"/>
          </a:xfrm>
          <a:prstGeom prst="rect">
            <a:avLst/>
          </a:prstGeom>
          <a:noFill/>
        </p:spPr>
        <p:txBody>
          <a:bodyPr wrap="square">
            <a:spAutoFit/>
          </a:bodyPr>
          <a:lstStyle/>
          <a:p>
            <a:r>
              <a:rPr lang="en-US" sz="1200" b="0" i="0" dirty="0">
                <a:solidFill>
                  <a:srgbClr val="000000"/>
                </a:solidFill>
                <a:effectLst/>
                <a:latin typeface="Noto Sans" panose="020B0502040504020204" pitchFamily="34" charset="0"/>
              </a:rPr>
              <a:t>X. Gu </a:t>
            </a:r>
            <a:r>
              <a:rPr lang="en-US" sz="1200" b="0" i="0" dirty="0" err="1">
                <a:solidFill>
                  <a:srgbClr val="000000"/>
                </a:solidFill>
                <a:effectLst/>
                <a:latin typeface="Noto Sans" panose="020B0502040504020204" pitchFamily="34" charset="0"/>
              </a:rPr>
              <a:t>et,al</a:t>
            </a:r>
            <a:r>
              <a:rPr lang="en-US" sz="1200" b="0" i="0" dirty="0">
                <a:solidFill>
                  <a:srgbClr val="000000"/>
                </a:solidFill>
                <a:effectLst/>
                <a:latin typeface="Noto Sans" panose="020B0502040504020204" pitchFamily="34" charset="0"/>
              </a:rPr>
              <a:t> Phys. Rev. Accel. Beams </a:t>
            </a:r>
            <a:r>
              <a:rPr lang="en-US" sz="1200" b="1" i="0" dirty="0">
                <a:solidFill>
                  <a:srgbClr val="000000"/>
                </a:solidFill>
                <a:effectLst/>
                <a:latin typeface="Noto Sans" panose="020B0502040504020204" pitchFamily="34" charset="0"/>
              </a:rPr>
              <a:t>23</a:t>
            </a:r>
            <a:r>
              <a:rPr lang="en-US" sz="1200" b="0" i="0" dirty="0">
                <a:solidFill>
                  <a:srgbClr val="000000"/>
                </a:solidFill>
                <a:effectLst/>
                <a:latin typeface="Noto Sans" panose="020B0502040504020204" pitchFamily="34" charset="0"/>
              </a:rPr>
              <a:t>, 013401</a:t>
            </a:r>
            <a:endParaRPr lang="en-US" sz="1200" dirty="0"/>
          </a:p>
        </p:txBody>
      </p:sp>
    </p:spTree>
    <p:extLst>
      <p:ext uri="{BB962C8B-B14F-4D97-AF65-F5344CB8AC3E}">
        <p14:creationId xmlns:p14="http://schemas.microsoft.com/office/powerpoint/2010/main" val="14052468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140503-0287-2F5D-3143-4579291C4017}"/>
              </a:ext>
            </a:extLst>
          </p:cNvPr>
          <p:cNvSpPr>
            <a:spLocks noGrp="1"/>
          </p:cNvSpPr>
          <p:nvPr>
            <p:ph type="title"/>
          </p:nvPr>
        </p:nvSpPr>
        <p:spPr>
          <a:xfrm>
            <a:off x="355257" y="75565"/>
            <a:ext cx="11049000" cy="785495"/>
          </a:xfrm>
        </p:spPr>
        <p:txBody>
          <a:bodyPr>
            <a:normAutofit/>
          </a:bodyPr>
          <a:lstStyle/>
          <a:p>
            <a:r>
              <a:rPr lang="en-US" sz="3600" dirty="0"/>
              <a:t>LEC gun choices</a:t>
            </a:r>
          </a:p>
        </p:txBody>
      </p:sp>
      <p:sp>
        <p:nvSpPr>
          <p:cNvPr id="3" name="Content Placeholder 2">
            <a:extLst>
              <a:ext uri="{FF2B5EF4-FFF2-40B4-BE49-F238E27FC236}">
                <a16:creationId xmlns:a16="http://schemas.microsoft.com/office/drawing/2014/main" id="{F81E6020-0388-0171-907F-274F3FE1EFAD}"/>
              </a:ext>
            </a:extLst>
          </p:cNvPr>
          <p:cNvSpPr>
            <a:spLocks noGrp="1"/>
          </p:cNvSpPr>
          <p:nvPr>
            <p:ph idx="1"/>
          </p:nvPr>
        </p:nvSpPr>
        <p:spPr>
          <a:xfrm>
            <a:off x="514420" y="1185305"/>
            <a:ext cx="7235120" cy="4392835"/>
          </a:xfrm>
        </p:spPr>
        <p:txBody>
          <a:bodyPr>
            <a:normAutofit/>
          </a:bodyPr>
          <a:lstStyle/>
          <a:p>
            <a:r>
              <a:rPr lang="en-US" sz="2000" b="1" dirty="0">
                <a:cs typeface="Calibri" panose="020F0502020204030204" pitchFamily="34" charset="0"/>
              </a:rPr>
              <a:t>LEReC Gun (built by Cornell):</a:t>
            </a:r>
            <a:endParaRPr lang="en-US" sz="2000" dirty="0"/>
          </a:p>
          <a:p>
            <a:r>
              <a:rPr lang="en-US" sz="1800" dirty="0">
                <a:solidFill>
                  <a:srgbClr val="18649A"/>
                </a:solidFill>
                <a:cs typeface="Calibri" panose="020F0502020204030204" pitchFamily="34" charset="0"/>
              </a:rPr>
              <a:t>    Existing LEReC Gun and HVPS (600kV). Need to demonstrate stable operation at require current (75mA) for the EIC. Present HVPS operation is limited to about 80mA current.</a:t>
            </a:r>
          </a:p>
          <a:p>
            <a:endParaRPr lang="en-US" sz="2000" b="1" dirty="0">
              <a:solidFill>
                <a:schemeClr val="accent5"/>
              </a:solidFill>
            </a:endParaRPr>
          </a:p>
          <a:p>
            <a:endParaRPr lang="en-US" dirty="0"/>
          </a:p>
          <a:p>
            <a:endParaRPr lang="en-US" dirty="0"/>
          </a:p>
          <a:p>
            <a:r>
              <a:rPr lang="en-US" sz="2000" b="1" dirty="0">
                <a:cs typeface="Calibri" panose="020F0502020204030204" pitchFamily="34" charset="0"/>
              </a:rPr>
              <a:t>R&amp;D Gun at Stony Brook (under development):</a:t>
            </a:r>
            <a:endParaRPr lang="en-US" sz="2000" dirty="0"/>
          </a:p>
          <a:p>
            <a:r>
              <a:rPr lang="en-US" sz="2000" dirty="0">
                <a:solidFill>
                  <a:schemeClr val="accent3">
                    <a:lumMod val="75000"/>
                  </a:schemeClr>
                </a:solidFill>
              </a:rPr>
              <a:t>  </a:t>
            </a:r>
            <a:r>
              <a:rPr lang="en-US" sz="1800" dirty="0">
                <a:solidFill>
                  <a:srgbClr val="18649A"/>
                </a:solidFill>
              </a:rPr>
              <a:t>Active cathode cooling. HVPS (600kV) and Gun are designed to operate at 100mA. Tests with beam to start in late 2026</a:t>
            </a:r>
            <a:r>
              <a:rPr lang="en-US" sz="2000" dirty="0">
                <a:solidFill>
                  <a:schemeClr val="accent3">
                    <a:lumMod val="75000"/>
                  </a:schemeClr>
                </a:solidFill>
              </a:rPr>
              <a:t>.</a:t>
            </a:r>
          </a:p>
          <a:p>
            <a:endParaRPr lang="en-US" sz="2000" b="1" dirty="0">
              <a:solidFill>
                <a:schemeClr val="accent5"/>
              </a:solidFill>
            </a:endParaRPr>
          </a:p>
        </p:txBody>
      </p:sp>
      <p:sp>
        <p:nvSpPr>
          <p:cNvPr id="4" name="Slide Number Placeholder 3">
            <a:extLst>
              <a:ext uri="{FF2B5EF4-FFF2-40B4-BE49-F238E27FC236}">
                <a16:creationId xmlns:a16="http://schemas.microsoft.com/office/drawing/2014/main" id="{21B9E495-9242-4A45-059D-DA925AD4BE34}"/>
              </a:ext>
            </a:extLst>
          </p:cNvPr>
          <p:cNvSpPr>
            <a:spLocks noGrp="1"/>
          </p:cNvSpPr>
          <p:nvPr>
            <p:ph type="sldNum" sz="quarter" idx="4"/>
          </p:nvPr>
        </p:nvSpPr>
        <p:spPr>
          <a:xfrm>
            <a:off x="11759514" y="6492875"/>
            <a:ext cx="432486" cy="365125"/>
          </a:xfrm>
        </p:spPr>
        <p:txBody>
          <a:bodyPr/>
          <a:lstStyle/>
          <a:p>
            <a:fld id="{933A556B-7C63-244D-9B7C-B0EA8042B330}" type="slidenum">
              <a:rPr lang="en-US" sz="1200" smtClean="0"/>
              <a:pPr/>
              <a:t>19</a:t>
            </a:fld>
            <a:endParaRPr lang="en-US" sz="1200" dirty="0"/>
          </a:p>
        </p:txBody>
      </p:sp>
      <p:sp>
        <p:nvSpPr>
          <p:cNvPr id="30" name="Rectangle 29">
            <a:extLst>
              <a:ext uri="{FF2B5EF4-FFF2-40B4-BE49-F238E27FC236}">
                <a16:creationId xmlns:a16="http://schemas.microsoft.com/office/drawing/2014/main" id="{B0DB6C74-1F5D-D54D-6609-999CF4027901}"/>
              </a:ext>
            </a:extLst>
          </p:cNvPr>
          <p:cNvSpPr/>
          <p:nvPr/>
        </p:nvSpPr>
        <p:spPr>
          <a:xfrm>
            <a:off x="297455" y="3604037"/>
            <a:ext cx="8052522" cy="2068658"/>
          </a:xfrm>
          <a:prstGeom prst="rect">
            <a:avLst/>
          </a:prstGeom>
          <a:noFill/>
          <a:ln w="38100">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5B1C6510-FA13-9D8C-EDD9-80F1258D9646}"/>
              </a:ext>
            </a:extLst>
          </p:cNvPr>
          <p:cNvSpPr txBox="1"/>
          <p:nvPr/>
        </p:nvSpPr>
        <p:spPr>
          <a:xfrm>
            <a:off x="685547" y="5068892"/>
            <a:ext cx="3836289" cy="276999"/>
          </a:xfrm>
          <a:prstGeom prst="rect">
            <a:avLst/>
          </a:prstGeom>
          <a:noFill/>
        </p:spPr>
        <p:txBody>
          <a:bodyPr wrap="square">
            <a:spAutoFit/>
          </a:bodyPr>
          <a:lstStyle/>
          <a:p>
            <a:r>
              <a:rPr lang="en-US" sz="1200" b="0" i="0" dirty="0">
                <a:solidFill>
                  <a:srgbClr val="000000"/>
                </a:solidFill>
                <a:effectLst/>
                <a:latin typeface="Noto Sans" panose="020B0502040504020204" pitchFamily="34" charset="0"/>
              </a:rPr>
              <a:t>E. Wang et</a:t>
            </a:r>
            <a:r>
              <a:rPr lang="en-US" sz="1200" dirty="0">
                <a:solidFill>
                  <a:srgbClr val="000000"/>
                </a:solidFill>
                <a:latin typeface="Noto Sans" panose="020B0502040504020204" pitchFamily="34" charset="0"/>
              </a:rPr>
              <a:t> al.,</a:t>
            </a:r>
            <a:r>
              <a:rPr lang="en-US" sz="1200" b="0" i="0" dirty="0">
                <a:solidFill>
                  <a:srgbClr val="000000"/>
                </a:solidFill>
                <a:effectLst/>
                <a:latin typeface="Noto Sans" panose="020B0502040504020204" pitchFamily="34" charset="0"/>
              </a:rPr>
              <a:t> Phys. Rev. Accel. Beams </a:t>
            </a:r>
            <a:r>
              <a:rPr lang="en-US" sz="1200" b="1" i="0" dirty="0">
                <a:solidFill>
                  <a:srgbClr val="000000"/>
                </a:solidFill>
                <a:effectLst/>
                <a:latin typeface="Noto Sans" panose="020B0502040504020204" pitchFamily="34" charset="0"/>
              </a:rPr>
              <a:t>25</a:t>
            </a:r>
            <a:r>
              <a:rPr lang="en-US" sz="1200" b="0" i="0" dirty="0">
                <a:solidFill>
                  <a:srgbClr val="000000"/>
                </a:solidFill>
                <a:effectLst/>
                <a:latin typeface="Noto Sans" panose="020B0502040504020204" pitchFamily="34" charset="0"/>
              </a:rPr>
              <a:t>, 033401</a:t>
            </a:r>
            <a:endParaRPr lang="en-US" sz="1200" dirty="0"/>
          </a:p>
        </p:txBody>
      </p:sp>
      <p:pic>
        <p:nvPicPr>
          <p:cNvPr id="9" name="Picture 8">
            <a:extLst>
              <a:ext uri="{FF2B5EF4-FFF2-40B4-BE49-F238E27FC236}">
                <a16:creationId xmlns:a16="http://schemas.microsoft.com/office/drawing/2014/main" id="{F7EA0F34-56BF-8560-6666-104786BFF6CC}"/>
              </a:ext>
            </a:extLst>
          </p:cNvPr>
          <p:cNvPicPr>
            <a:picLocks noChangeAspect="1"/>
          </p:cNvPicPr>
          <p:nvPr/>
        </p:nvPicPr>
        <p:blipFill>
          <a:blip r:embed="rId3"/>
          <a:stretch>
            <a:fillRect/>
          </a:stretch>
        </p:blipFill>
        <p:spPr>
          <a:xfrm>
            <a:off x="8623417" y="334342"/>
            <a:ext cx="2715317" cy="2917440"/>
          </a:xfrm>
          <a:prstGeom prst="rect">
            <a:avLst/>
          </a:prstGeom>
        </p:spPr>
      </p:pic>
      <p:pic>
        <p:nvPicPr>
          <p:cNvPr id="10" name="Picture 9">
            <a:extLst>
              <a:ext uri="{FF2B5EF4-FFF2-40B4-BE49-F238E27FC236}">
                <a16:creationId xmlns:a16="http://schemas.microsoft.com/office/drawing/2014/main" id="{12B9CF48-E126-4B1A-86F0-67305E7C6AE7}"/>
              </a:ext>
            </a:extLst>
          </p:cNvPr>
          <p:cNvPicPr>
            <a:picLocks noChangeAspect="1"/>
          </p:cNvPicPr>
          <p:nvPr/>
        </p:nvPicPr>
        <p:blipFill>
          <a:blip r:embed="rId4"/>
          <a:srcRect t="6464" r="-1" b="13295"/>
          <a:stretch/>
        </p:blipFill>
        <p:spPr>
          <a:xfrm>
            <a:off x="8347566" y="3442282"/>
            <a:ext cx="3267021" cy="2811259"/>
          </a:xfrm>
          <a:prstGeom prst="rect">
            <a:avLst/>
          </a:prstGeom>
          <a:noFill/>
        </p:spPr>
      </p:pic>
      <p:cxnSp>
        <p:nvCxnSpPr>
          <p:cNvPr id="12" name="Straight Arrow Connector 11">
            <a:extLst>
              <a:ext uri="{FF2B5EF4-FFF2-40B4-BE49-F238E27FC236}">
                <a16:creationId xmlns:a16="http://schemas.microsoft.com/office/drawing/2014/main" id="{974A11FD-8FB7-8591-2375-C0F38E9E1233}"/>
              </a:ext>
            </a:extLst>
          </p:cNvPr>
          <p:cNvCxnSpPr/>
          <p:nvPr/>
        </p:nvCxnSpPr>
        <p:spPr>
          <a:xfrm>
            <a:off x="6553200" y="1409700"/>
            <a:ext cx="16535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F1DBD414-7458-4854-1DA8-4F5AAB50E7A2}"/>
              </a:ext>
            </a:extLst>
          </p:cNvPr>
          <p:cNvCxnSpPr>
            <a:cxnSpLocks/>
          </p:cNvCxnSpPr>
          <p:nvPr/>
        </p:nvCxnSpPr>
        <p:spPr>
          <a:xfrm>
            <a:off x="7505700" y="4168140"/>
            <a:ext cx="7010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37493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95BDE1-2F4A-4110-85B6-75A0AD807518}"/>
              </a:ext>
            </a:extLst>
          </p:cNvPr>
          <p:cNvSpPr>
            <a:spLocks noGrp="1"/>
          </p:cNvSpPr>
          <p:nvPr>
            <p:ph type="title"/>
          </p:nvPr>
        </p:nvSpPr>
        <p:spPr>
          <a:xfrm>
            <a:off x="312420" y="106063"/>
            <a:ext cx="11049000" cy="549066"/>
          </a:xfrm>
        </p:spPr>
        <p:txBody>
          <a:bodyPr>
            <a:noAutofit/>
          </a:bodyPr>
          <a:lstStyle/>
          <a:p>
            <a:r>
              <a:rPr lang="en-US" sz="3600" dirty="0">
                <a:solidFill>
                  <a:schemeClr val="tx1"/>
                </a:solidFill>
              </a:rPr>
              <a:t>Outline</a:t>
            </a:r>
          </a:p>
        </p:txBody>
      </p:sp>
      <p:sp>
        <p:nvSpPr>
          <p:cNvPr id="3" name="Content Placeholder 2">
            <a:extLst>
              <a:ext uri="{FF2B5EF4-FFF2-40B4-BE49-F238E27FC236}">
                <a16:creationId xmlns:a16="http://schemas.microsoft.com/office/drawing/2014/main" id="{61CB9B40-9BCA-47EB-8296-FE4DA2281395}"/>
              </a:ext>
            </a:extLst>
          </p:cNvPr>
          <p:cNvSpPr>
            <a:spLocks noGrp="1"/>
          </p:cNvSpPr>
          <p:nvPr>
            <p:ph idx="1"/>
          </p:nvPr>
        </p:nvSpPr>
        <p:spPr>
          <a:xfrm>
            <a:off x="647700" y="1416792"/>
            <a:ext cx="5882640" cy="4207185"/>
          </a:xfrm>
        </p:spPr>
        <p:txBody>
          <a:bodyPr>
            <a:normAutofit/>
          </a:bodyPr>
          <a:lstStyle/>
          <a:p>
            <a:r>
              <a:rPr lang="en-US" sz="2400" dirty="0"/>
              <a:t>Hadron Cooling in the EIC</a:t>
            </a:r>
          </a:p>
          <a:p>
            <a:r>
              <a:rPr lang="en-US" sz="2400" dirty="0"/>
              <a:t>High-energy cooling for the EIC</a:t>
            </a:r>
          </a:p>
          <a:p>
            <a:r>
              <a:rPr lang="en-US" sz="2400" dirty="0"/>
              <a:t>Low-Energy Cooler (LEC) design status</a:t>
            </a:r>
          </a:p>
          <a:p>
            <a:r>
              <a:rPr lang="en-US" sz="2400" dirty="0"/>
              <a:t>LEC parameters and performance</a:t>
            </a:r>
          </a:p>
          <a:p>
            <a:r>
              <a:rPr lang="en-US" sz="2400" dirty="0"/>
              <a:t>Technical challenges</a:t>
            </a:r>
          </a:p>
          <a:p>
            <a:r>
              <a:rPr lang="en-US" sz="2400" dirty="0"/>
              <a:t>Summary </a:t>
            </a:r>
          </a:p>
          <a:p>
            <a:pPr marL="0" indent="0">
              <a:buNone/>
            </a:pPr>
            <a:endParaRPr lang="en-US" dirty="0"/>
          </a:p>
          <a:p>
            <a:endParaRPr lang="en-US" dirty="0"/>
          </a:p>
        </p:txBody>
      </p:sp>
      <p:pic>
        <p:nvPicPr>
          <p:cNvPr id="7" name="Picture 6" descr="Diagram&#10;&#10;Description automatically generated">
            <a:extLst>
              <a:ext uri="{FF2B5EF4-FFF2-40B4-BE49-F238E27FC236}">
                <a16:creationId xmlns:a16="http://schemas.microsoft.com/office/drawing/2014/main" id="{3B1B9BEC-E82D-772D-6B29-C01F4603C5CD}"/>
              </a:ext>
            </a:extLst>
          </p:cNvPr>
          <p:cNvPicPr>
            <a:picLocks noChangeAspect="1"/>
          </p:cNvPicPr>
          <p:nvPr/>
        </p:nvPicPr>
        <p:blipFill>
          <a:blip r:embed="rId2"/>
          <a:stretch>
            <a:fillRect/>
          </a:stretch>
        </p:blipFill>
        <p:spPr>
          <a:xfrm>
            <a:off x="7041703" y="825190"/>
            <a:ext cx="4905580" cy="4798787"/>
          </a:xfrm>
          <a:prstGeom prst="rect">
            <a:avLst/>
          </a:prstGeom>
        </p:spPr>
      </p:pic>
      <p:sp>
        <p:nvSpPr>
          <p:cNvPr id="4" name="Slide Number Placeholder 3">
            <a:extLst>
              <a:ext uri="{FF2B5EF4-FFF2-40B4-BE49-F238E27FC236}">
                <a16:creationId xmlns:a16="http://schemas.microsoft.com/office/drawing/2014/main" id="{1C680175-EB21-031B-3BDC-A20ED152C211}"/>
              </a:ext>
            </a:extLst>
          </p:cNvPr>
          <p:cNvSpPr>
            <a:spLocks noGrp="1"/>
          </p:cNvSpPr>
          <p:nvPr>
            <p:ph type="sldNum" sz="quarter" idx="4"/>
          </p:nvPr>
        </p:nvSpPr>
        <p:spPr>
          <a:xfrm>
            <a:off x="11731040" y="6467985"/>
            <a:ext cx="432486" cy="365125"/>
          </a:xfrm>
        </p:spPr>
        <p:txBody>
          <a:bodyPr/>
          <a:lstStyle/>
          <a:p>
            <a:fld id="{933A556B-7C63-244D-9B7C-B0EA8042B330}" type="slidenum">
              <a:rPr lang="en-US" sz="1200" smtClean="0"/>
              <a:pPr/>
              <a:t>2</a:t>
            </a:fld>
            <a:endParaRPr lang="en-US" sz="1200" dirty="0">
              <a:solidFill>
                <a:schemeClr val="bg1"/>
              </a:solidFill>
            </a:endParaRPr>
          </a:p>
        </p:txBody>
      </p:sp>
    </p:spTree>
    <p:extLst>
      <p:ext uri="{BB962C8B-B14F-4D97-AF65-F5344CB8AC3E}">
        <p14:creationId xmlns:p14="http://schemas.microsoft.com/office/powerpoint/2010/main" val="1281313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E08A430-57FE-490C-BEB8-5E2F3ACBFBE7}"/>
              </a:ext>
            </a:extLst>
          </p:cNvPr>
          <p:cNvSpPr txBox="1"/>
          <p:nvPr/>
        </p:nvSpPr>
        <p:spPr>
          <a:xfrm>
            <a:off x="489720" y="19638"/>
            <a:ext cx="6691778" cy="646331"/>
          </a:xfrm>
          <a:prstGeom prst="rect">
            <a:avLst/>
          </a:prstGeom>
          <a:noFill/>
        </p:spPr>
        <p:txBody>
          <a:bodyPr wrap="square" rtlCol="0">
            <a:spAutoFit/>
          </a:bodyPr>
          <a:lstStyle/>
          <a:p>
            <a:r>
              <a:rPr lang="en-US" sz="3600" b="1" dirty="0"/>
              <a:t>LEReC high-current studies</a:t>
            </a:r>
          </a:p>
        </p:txBody>
      </p:sp>
      <p:sp>
        <p:nvSpPr>
          <p:cNvPr id="6" name="Rectangle 5">
            <a:extLst>
              <a:ext uri="{FF2B5EF4-FFF2-40B4-BE49-F238E27FC236}">
                <a16:creationId xmlns:a16="http://schemas.microsoft.com/office/drawing/2014/main" id="{099F9E92-5586-468D-8DD7-D83926C735BC}"/>
              </a:ext>
            </a:extLst>
          </p:cNvPr>
          <p:cNvSpPr/>
          <p:nvPr/>
        </p:nvSpPr>
        <p:spPr>
          <a:xfrm>
            <a:off x="765395" y="1014548"/>
            <a:ext cx="7180720" cy="2400657"/>
          </a:xfrm>
          <a:prstGeom prst="rect">
            <a:avLst/>
          </a:prstGeom>
        </p:spPr>
        <p:txBody>
          <a:bodyPr wrap="square">
            <a:spAutoFit/>
          </a:bodyPr>
          <a:lstStyle/>
          <a:p>
            <a:pPr marL="214313" indent="-214313">
              <a:buFont typeface="Arial" panose="020B0604020202020204" pitchFamily="34" charset="0"/>
              <a:buChar char="•"/>
            </a:pPr>
            <a:r>
              <a:rPr lang="en-US" sz="1500" b="1" dirty="0">
                <a:latin typeface="Times New Roman" panose="02020603050405020304" pitchFamily="18" charset="0"/>
                <a:ea typeface="Times New Roman" panose="02020603050405020304" pitchFamily="18" charset="0"/>
                <a:cs typeface="Times New Roman" panose="02020603050405020304" pitchFamily="18" charset="0"/>
              </a:rPr>
              <a:t>High current source is required for EIC LEC</a:t>
            </a:r>
            <a:r>
              <a:rPr lang="en-US" sz="1500" dirty="0">
                <a:latin typeface="Times New Roman" panose="02020603050405020304" pitchFamily="18" charset="0"/>
                <a:ea typeface="Times New Roman" panose="02020603050405020304" pitchFamily="18" charset="0"/>
                <a:cs typeface="Times New Roman" panose="02020603050405020304" pitchFamily="18" charset="0"/>
              </a:rPr>
              <a:t>:</a:t>
            </a:r>
          </a:p>
          <a:p>
            <a:pPr marL="557213" lvl="1" indent="-214313">
              <a:buFont typeface="Arial" panose="020B0604020202020204" pitchFamily="34" charset="0"/>
              <a:buChar char="•"/>
            </a:pPr>
            <a:r>
              <a:rPr lang="en-US" sz="1500"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The LEC requires stable operation at around 75mA current. </a:t>
            </a:r>
          </a:p>
          <a:p>
            <a:endParaRPr lang="en-US" sz="1500" dirty="0">
              <a:latin typeface="Times New Roman" panose="02020603050405020304" pitchFamily="18" charset="0"/>
              <a:ea typeface="Calibri" panose="020F0502020204030204" pitchFamily="34" charset="0"/>
              <a:cs typeface="Times New Roman" panose="02020603050405020304" pitchFamily="18" charset="0"/>
            </a:endParaRPr>
          </a:p>
          <a:p>
            <a:pPr marL="214313" indent="-214313">
              <a:buFont typeface="Arial" panose="020B0604020202020204" pitchFamily="34" charset="0"/>
              <a:buChar char="•"/>
            </a:pPr>
            <a:r>
              <a:rPr lang="en-US" sz="1500" b="1" dirty="0">
                <a:latin typeface="Times New Roman" panose="02020603050405020304" pitchFamily="18" charset="0"/>
              </a:rPr>
              <a:t>High-current source R&amp;D:</a:t>
            </a:r>
          </a:p>
          <a:p>
            <a:pPr marL="557213" lvl="1" indent="-214313">
              <a:buFont typeface="Arial" panose="020B0604020202020204" pitchFamily="34" charset="0"/>
              <a:buChar char="•"/>
            </a:pPr>
            <a:r>
              <a:rPr lang="en-US" sz="1500" dirty="0">
                <a:latin typeface="Times New Roman" panose="02020603050405020304" pitchFamily="18" charset="0"/>
              </a:rPr>
              <a:t>Explore </a:t>
            </a:r>
            <a:r>
              <a:rPr lang="en-US" sz="1500" dirty="0" err="1">
                <a:latin typeface="Times New Roman" panose="02020603050405020304" pitchFamily="18" charset="0"/>
              </a:rPr>
              <a:t>LEReC</a:t>
            </a:r>
            <a:r>
              <a:rPr lang="en-US" sz="1500" dirty="0">
                <a:latin typeface="Times New Roman" panose="02020603050405020304" pitchFamily="18" charset="0"/>
              </a:rPr>
              <a:t> Gun operation </a:t>
            </a:r>
            <a:r>
              <a:rPr lang="en-US" sz="1500" b="1" dirty="0">
                <a:solidFill>
                  <a:srgbClr val="0000FF"/>
                </a:solidFill>
                <a:latin typeface="Times New Roman" panose="02020603050405020304" pitchFamily="18" charset="0"/>
              </a:rPr>
              <a:t>with high-current up to 80mA. </a:t>
            </a:r>
          </a:p>
          <a:p>
            <a:pPr marL="557213" lvl="1" indent="-214313">
              <a:buFont typeface="Arial" panose="020B0604020202020204" pitchFamily="34" charset="0"/>
              <a:buChar char="•"/>
            </a:pPr>
            <a:r>
              <a:rPr lang="en-US" sz="1500" dirty="0">
                <a:latin typeface="Times New Roman" panose="02020603050405020304" pitchFamily="18" charset="0"/>
              </a:rPr>
              <a:t>Explore Gun and HVPS </a:t>
            </a:r>
            <a:r>
              <a:rPr lang="en-US" sz="1500" b="1" dirty="0">
                <a:solidFill>
                  <a:srgbClr val="0000FF"/>
                </a:solidFill>
                <a:latin typeface="Times New Roman" panose="02020603050405020304" pitchFamily="18" charset="0"/>
              </a:rPr>
              <a:t>long-term stability </a:t>
            </a:r>
            <a:r>
              <a:rPr lang="en-US" sz="1500" dirty="0">
                <a:latin typeface="Times New Roman" panose="02020603050405020304" pitchFamily="18" charset="0"/>
              </a:rPr>
              <a:t>at high currents.</a:t>
            </a:r>
            <a:endParaRPr lang="en-US" sz="1500" b="1" dirty="0">
              <a:solidFill>
                <a:srgbClr val="0000FF"/>
              </a:solidFill>
              <a:latin typeface="Times New Roman" panose="02020603050405020304" pitchFamily="18" charset="0"/>
            </a:endParaRPr>
          </a:p>
          <a:p>
            <a:pPr marL="557213" lvl="1" indent="-214313">
              <a:buFont typeface="Arial" panose="020B0604020202020204" pitchFamily="34" charset="0"/>
              <a:buChar char="•"/>
            </a:pPr>
            <a:r>
              <a:rPr lang="en-US" sz="1500" dirty="0">
                <a:latin typeface="Times New Roman" panose="02020603050405020304" pitchFamily="18" charset="0"/>
              </a:rPr>
              <a:t>Explore operation with active cathode on center vs cathode off center.</a:t>
            </a:r>
          </a:p>
          <a:p>
            <a:pPr marL="557213" lvl="1" indent="-214313">
              <a:buFont typeface="Arial" panose="020B0604020202020204" pitchFamily="34" charset="0"/>
              <a:buChar char="•"/>
            </a:pPr>
            <a:r>
              <a:rPr lang="en-US" sz="1500" dirty="0">
                <a:latin typeface="Times New Roman" panose="02020603050405020304" pitchFamily="18" charset="0"/>
              </a:rPr>
              <a:t>Explore large cathode area vs small active area.</a:t>
            </a:r>
          </a:p>
          <a:p>
            <a:pPr marL="557213" lvl="1" indent="-214313">
              <a:buFont typeface="Arial" panose="020B0604020202020204" pitchFamily="34" charset="0"/>
              <a:buChar char="•"/>
            </a:pPr>
            <a:r>
              <a:rPr lang="en-US" sz="1500" dirty="0">
                <a:latin typeface="Times New Roman" panose="02020603050405020304" pitchFamily="18" charset="0"/>
              </a:rPr>
              <a:t>Explore cathode QE at various laser powers with and without cathode stalk cooling. </a:t>
            </a:r>
          </a:p>
          <a:p>
            <a:pPr marL="557213" lvl="1" indent="-214313">
              <a:buFont typeface="Arial" panose="020B0604020202020204" pitchFamily="34" charset="0"/>
              <a:buChar char="•"/>
            </a:pPr>
            <a:r>
              <a:rPr lang="en-US" sz="1500" dirty="0">
                <a:latin typeface="Times New Roman" panose="02020603050405020304" pitchFamily="18" charset="0"/>
              </a:rPr>
              <a:t>Test multi-alkali photocathodes using different growth methods.</a:t>
            </a:r>
          </a:p>
        </p:txBody>
      </p:sp>
      <p:sp>
        <p:nvSpPr>
          <p:cNvPr id="4" name="TextBox 3">
            <a:extLst>
              <a:ext uri="{FF2B5EF4-FFF2-40B4-BE49-F238E27FC236}">
                <a16:creationId xmlns:a16="http://schemas.microsoft.com/office/drawing/2014/main" id="{EBA68F00-9626-4415-8BD5-C26132C20082}"/>
              </a:ext>
            </a:extLst>
          </p:cNvPr>
          <p:cNvSpPr txBox="1"/>
          <p:nvPr/>
        </p:nvSpPr>
        <p:spPr>
          <a:xfrm>
            <a:off x="1195934" y="3671280"/>
            <a:ext cx="4037033" cy="276999"/>
          </a:xfrm>
          <a:prstGeom prst="rect">
            <a:avLst/>
          </a:prstGeom>
          <a:solidFill>
            <a:schemeClr val="bg1"/>
          </a:solidFill>
        </p:spPr>
        <p:txBody>
          <a:bodyPr wrap="square" rtlCol="0">
            <a:spAutoFit/>
          </a:bodyPr>
          <a:lstStyle/>
          <a:p>
            <a:r>
              <a:rPr lang="en-US" sz="1200" dirty="0"/>
              <a:t>Stable operation at </a:t>
            </a:r>
            <a:r>
              <a:rPr lang="en-US" sz="1200" b="1" dirty="0">
                <a:solidFill>
                  <a:srgbClr val="FF0000"/>
                </a:solidFill>
              </a:rPr>
              <a:t>50mA</a:t>
            </a:r>
            <a:r>
              <a:rPr lang="en-US" sz="1200" b="1" dirty="0"/>
              <a:t> </a:t>
            </a:r>
            <a:r>
              <a:rPr lang="en-US" sz="1200" dirty="0"/>
              <a:t>in tests (April 2022)</a:t>
            </a:r>
          </a:p>
        </p:txBody>
      </p:sp>
      <p:pic>
        <p:nvPicPr>
          <p:cNvPr id="8" name="Picture 7">
            <a:extLst>
              <a:ext uri="{FF2B5EF4-FFF2-40B4-BE49-F238E27FC236}">
                <a16:creationId xmlns:a16="http://schemas.microsoft.com/office/drawing/2014/main" id="{1B574380-0973-C506-CCE0-98312373298F}"/>
              </a:ext>
            </a:extLst>
          </p:cNvPr>
          <p:cNvPicPr>
            <a:picLocks noChangeAspect="1"/>
          </p:cNvPicPr>
          <p:nvPr/>
        </p:nvPicPr>
        <p:blipFill>
          <a:blip r:embed="rId2"/>
          <a:stretch>
            <a:fillRect/>
          </a:stretch>
        </p:blipFill>
        <p:spPr>
          <a:xfrm>
            <a:off x="1044952" y="3948279"/>
            <a:ext cx="3597388" cy="2269239"/>
          </a:xfrm>
          <a:prstGeom prst="rect">
            <a:avLst/>
          </a:prstGeom>
        </p:spPr>
      </p:pic>
      <p:pic>
        <p:nvPicPr>
          <p:cNvPr id="9" name="Picture 2">
            <a:extLst>
              <a:ext uri="{FF2B5EF4-FFF2-40B4-BE49-F238E27FC236}">
                <a16:creationId xmlns:a16="http://schemas.microsoft.com/office/drawing/2014/main" id="{3C86DF08-13E0-9178-475C-0EFA374E6323}"/>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9555663" y="665969"/>
            <a:ext cx="2064837" cy="526985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0" name="TextBox 9">
            <a:extLst>
              <a:ext uri="{FF2B5EF4-FFF2-40B4-BE49-F238E27FC236}">
                <a16:creationId xmlns:a16="http://schemas.microsoft.com/office/drawing/2014/main" id="{CEC9C707-5F15-BD52-3C9F-95E1B00DF775}"/>
              </a:ext>
            </a:extLst>
          </p:cNvPr>
          <p:cNvSpPr txBox="1"/>
          <p:nvPr/>
        </p:nvSpPr>
        <p:spPr>
          <a:xfrm>
            <a:off x="5514489" y="3707925"/>
            <a:ext cx="1733351" cy="276999"/>
          </a:xfrm>
          <a:prstGeom prst="rect">
            <a:avLst/>
          </a:prstGeom>
          <a:solidFill>
            <a:schemeClr val="bg1"/>
          </a:solidFill>
        </p:spPr>
        <p:txBody>
          <a:bodyPr wrap="square" rtlCol="0">
            <a:spAutoFit/>
          </a:bodyPr>
          <a:lstStyle/>
          <a:p>
            <a:r>
              <a:rPr lang="en-US" sz="1200" b="1" dirty="0">
                <a:solidFill>
                  <a:srgbClr val="FF0000"/>
                </a:solidFill>
              </a:rPr>
              <a:t>60mA</a:t>
            </a:r>
            <a:r>
              <a:rPr lang="en-US" sz="1200" dirty="0"/>
              <a:t> (October 2024):</a:t>
            </a:r>
          </a:p>
        </p:txBody>
      </p:sp>
      <p:pic>
        <p:nvPicPr>
          <p:cNvPr id="12" name="Picture 11">
            <a:extLst>
              <a:ext uri="{FF2B5EF4-FFF2-40B4-BE49-F238E27FC236}">
                <a16:creationId xmlns:a16="http://schemas.microsoft.com/office/drawing/2014/main" id="{9BDEB0D1-DD8E-A591-5EC4-E737CBF9B176}"/>
              </a:ext>
            </a:extLst>
          </p:cNvPr>
          <p:cNvPicPr>
            <a:picLocks noChangeAspect="1"/>
          </p:cNvPicPr>
          <p:nvPr/>
        </p:nvPicPr>
        <p:blipFill>
          <a:blip r:embed="rId4"/>
          <a:stretch>
            <a:fillRect/>
          </a:stretch>
        </p:blipFill>
        <p:spPr>
          <a:xfrm>
            <a:off x="5044019" y="4044419"/>
            <a:ext cx="3890274" cy="2173099"/>
          </a:xfrm>
          <a:prstGeom prst="rect">
            <a:avLst/>
          </a:prstGeom>
        </p:spPr>
      </p:pic>
      <p:sp>
        <p:nvSpPr>
          <p:cNvPr id="11" name="Slide Number Placeholder 3">
            <a:extLst>
              <a:ext uri="{FF2B5EF4-FFF2-40B4-BE49-F238E27FC236}">
                <a16:creationId xmlns:a16="http://schemas.microsoft.com/office/drawing/2014/main" id="{D65DBDA9-3D52-C05A-7B16-E7C27A34F75E}"/>
              </a:ext>
            </a:extLst>
          </p:cNvPr>
          <p:cNvSpPr>
            <a:spLocks noGrp="1"/>
          </p:cNvSpPr>
          <p:nvPr>
            <p:ph type="sldNum" sz="quarter" idx="4"/>
          </p:nvPr>
        </p:nvSpPr>
        <p:spPr>
          <a:xfrm>
            <a:off x="11759514" y="6492875"/>
            <a:ext cx="432486" cy="365125"/>
          </a:xfrm>
        </p:spPr>
        <p:txBody>
          <a:bodyPr/>
          <a:lstStyle/>
          <a:p>
            <a:fld id="{933A556B-7C63-244D-9B7C-B0EA8042B330}" type="slidenum">
              <a:rPr lang="en-US" sz="1200" smtClean="0"/>
              <a:pPr/>
              <a:t>20</a:t>
            </a:fld>
            <a:endParaRPr lang="en-US" sz="1200" dirty="0"/>
          </a:p>
        </p:txBody>
      </p:sp>
    </p:spTree>
    <p:extLst>
      <p:ext uri="{BB962C8B-B14F-4D97-AF65-F5344CB8AC3E}">
        <p14:creationId xmlns:p14="http://schemas.microsoft.com/office/powerpoint/2010/main" val="38318921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D6627F-7605-5E2A-B4E6-3BE6C3FE4AA3}"/>
              </a:ext>
            </a:extLst>
          </p:cNvPr>
          <p:cNvSpPr>
            <a:spLocks noGrp="1"/>
          </p:cNvSpPr>
          <p:nvPr>
            <p:ph type="title"/>
          </p:nvPr>
        </p:nvSpPr>
        <p:spPr>
          <a:xfrm>
            <a:off x="462580" y="144145"/>
            <a:ext cx="11049000" cy="610235"/>
          </a:xfrm>
        </p:spPr>
        <p:txBody>
          <a:bodyPr>
            <a:normAutofit fontScale="90000"/>
          </a:bodyPr>
          <a:lstStyle/>
          <a:p>
            <a:r>
              <a:rPr lang="en-US" sz="4000" dirty="0"/>
              <a:t>LEC RF systems</a:t>
            </a:r>
          </a:p>
        </p:txBody>
      </p:sp>
      <p:graphicFrame>
        <p:nvGraphicFramePr>
          <p:cNvPr id="4" name="Table 3">
            <a:extLst>
              <a:ext uri="{FF2B5EF4-FFF2-40B4-BE49-F238E27FC236}">
                <a16:creationId xmlns:a16="http://schemas.microsoft.com/office/drawing/2014/main" id="{51AC87A0-179B-4FAD-18F4-C9F44340F495}"/>
              </a:ext>
            </a:extLst>
          </p:cNvPr>
          <p:cNvGraphicFramePr>
            <a:graphicFrameLocks noGrp="1"/>
          </p:cNvGraphicFramePr>
          <p:nvPr>
            <p:extLst>
              <p:ext uri="{D42A27DB-BD31-4B8C-83A1-F6EECF244321}">
                <p14:modId xmlns:p14="http://schemas.microsoft.com/office/powerpoint/2010/main" val="2389825070"/>
              </p:ext>
            </p:extLst>
          </p:nvPr>
        </p:nvGraphicFramePr>
        <p:xfrm>
          <a:off x="2049273" y="3244092"/>
          <a:ext cx="8260080" cy="2944247"/>
        </p:xfrm>
        <a:graphic>
          <a:graphicData uri="http://schemas.openxmlformats.org/drawingml/2006/table">
            <a:tbl>
              <a:tblPr bandRow="1">
                <a:tableStyleId>{5C22544A-7EE6-4342-B048-85BDC9FD1C3A}</a:tableStyleId>
              </a:tblPr>
              <a:tblGrid>
                <a:gridCol w="2390984">
                  <a:extLst>
                    <a:ext uri="{9D8B030D-6E8A-4147-A177-3AD203B41FA5}">
                      <a16:colId xmlns:a16="http://schemas.microsoft.com/office/drawing/2014/main" val="20000"/>
                    </a:ext>
                  </a:extLst>
                </a:gridCol>
                <a:gridCol w="1519801">
                  <a:extLst>
                    <a:ext uri="{9D8B030D-6E8A-4147-A177-3AD203B41FA5}">
                      <a16:colId xmlns:a16="http://schemas.microsoft.com/office/drawing/2014/main" val="20001"/>
                    </a:ext>
                  </a:extLst>
                </a:gridCol>
                <a:gridCol w="1354653">
                  <a:extLst>
                    <a:ext uri="{9D8B030D-6E8A-4147-A177-3AD203B41FA5}">
                      <a16:colId xmlns:a16="http://schemas.microsoft.com/office/drawing/2014/main" val="20002"/>
                    </a:ext>
                  </a:extLst>
                </a:gridCol>
                <a:gridCol w="1320759">
                  <a:extLst>
                    <a:ext uri="{9D8B030D-6E8A-4147-A177-3AD203B41FA5}">
                      <a16:colId xmlns:a16="http://schemas.microsoft.com/office/drawing/2014/main" val="4088451632"/>
                    </a:ext>
                  </a:extLst>
                </a:gridCol>
                <a:gridCol w="1673883">
                  <a:extLst>
                    <a:ext uri="{9D8B030D-6E8A-4147-A177-3AD203B41FA5}">
                      <a16:colId xmlns:a16="http://schemas.microsoft.com/office/drawing/2014/main" val="2448573962"/>
                    </a:ext>
                  </a:extLst>
                </a:gridCol>
              </a:tblGrid>
              <a:tr h="340347">
                <a:tc>
                  <a:txBody>
                    <a:bodyPr/>
                    <a:lstStyle/>
                    <a:p>
                      <a:endParaRPr lang="en-US" sz="1400" dirty="0"/>
                    </a:p>
                  </a:txBody>
                  <a:tcPr/>
                </a:tc>
                <a:tc>
                  <a:txBody>
                    <a:bodyPr/>
                    <a:lstStyle/>
                    <a:p>
                      <a:r>
                        <a:rPr lang="en-US" sz="1400" dirty="0"/>
                        <a:t>197 M</a:t>
                      </a:r>
                      <a:r>
                        <a:rPr lang="en-US" sz="1400" baseline="0" dirty="0"/>
                        <a:t>Hz*</a:t>
                      </a:r>
                      <a:endParaRPr lang="en-US" sz="1400" dirty="0"/>
                    </a:p>
                  </a:txBody>
                  <a:tcPr/>
                </a:tc>
                <a:tc>
                  <a:txBody>
                    <a:bodyPr/>
                    <a:lstStyle/>
                    <a:p>
                      <a:r>
                        <a:rPr lang="en-US" sz="1400" dirty="0"/>
                        <a:t>591 MHz</a:t>
                      </a:r>
                    </a:p>
                  </a:txBody>
                  <a:tcPr/>
                </a:tc>
                <a:tc>
                  <a:txBody>
                    <a:bodyPr/>
                    <a:lstStyle/>
                    <a:p>
                      <a:r>
                        <a:rPr lang="en-US" sz="1400" dirty="0"/>
                        <a:t>24 MHz</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591 Deflecting</a:t>
                      </a:r>
                    </a:p>
                  </a:txBody>
                  <a:tcPr/>
                </a:tc>
                <a:extLst>
                  <a:ext uri="{0D108BD9-81ED-4DB2-BD59-A6C34878D82A}">
                    <a16:rowId xmlns:a16="http://schemas.microsoft.com/office/drawing/2014/main" val="10000"/>
                  </a:ext>
                </a:extLst>
              </a:tr>
              <a:tr h="340347">
                <a:tc>
                  <a:txBody>
                    <a:bodyPr/>
                    <a:lstStyle/>
                    <a:p>
                      <a:r>
                        <a:rPr lang="en-US" sz="1400" dirty="0"/>
                        <a:t>Frequency</a:t>
                      </a:r>
                      <a:r>
                        <a:rPr lang="en-US" sz="1400" baseline="0" dirty="0"/>
                        <a:t> [MHz]</a:t>
                      </a:r>
                      <a:endParaRPr lang="en-US" sz="1400" dirty="0"/>
                    </a:p>
                  </a:txBody>
                  <a:tcPr/>
                </a:tc>
                <a:tc>
                  <a:txBody>
                    <a:bodyPr/>
                    <a:lstStyle/>
                    <a:p>
                      <a:pPr algn="ctr"/>
                      <a:r>
                        <a:rPr lang="en-US" sz="1400" kern="1200" dirty="0">
                          <a:solidFill>
                            <a:schemeClr val="dk1"/>
                          </a:solidFill>
                          <a:latin typeface="+mn-lt"/>
                          <a:ea typeface="+mn-ea"/>
                          <a:cs typeface="+mn-cs"/>
                        </a:rPr>
                        <a:t>197.0508</a:t>
                      </a:r>
                    </a:p>
                  </a:txBody>
                  <a:tcPr anchor="ctr"/>
                </a:tc>
                <a:tc>
                  <a:txBody>
                    <a:bodyPr/>
                    <a:lstStyle/>
                    <a:p>
                      <a:pPr algn="ctr"/>
                      <a:r>
                        <a:rPr lang="en-US" sz="1400" kern="1200" dirty="0">
                          <a:solidFill>
                            <a:schemeClr val="dk1"/>
                          </a:solidFill>
                          <a:latin typeface="+mn-lt"/>
                          <a:ea typeface="+mn-ea"/>
                          <a:cs typeface="+mn-cs"/>
                        </a:rPr>
                        <a:t>591.1524</a:t>
                      </a:r>
                    </a:p>
                  </a:txBody>
                  <a:tcPr anchor="ctr"/>
                </a:tc>
                <a:tc>
                  <a:txBody>
                    <a:bodyPr/>
                    <a:lstStyle/>
                    <a:p>
                      <a:pPr algn="ctr"/>
                      <a:r>
                        <a:rPr lang="en-US" sz="1400" kern="1200" dirty="0">
                          <a:solidFill>
                            <a:schemeClr val="dk1"/>
                          </a:solidFill>
                          <a:latin typeface="+mn-lt"/>
                          <a:ea typeface="+mn-ea"/>
                          <a:cs typeface="+mn-cs"/>
                        </a:rPr>
                        <a:t>24.6314</a:t>
                      </a:r>
                    </a:p>
                  </a:txBody>
                  <a:tcPr anchor="ctr"/>
                </a:tc>
                <a:tc>
                  <a:txBody>
                    <a:bodyPr/>
                    <a:lstStyle/>
                    <a:p>
                      <a:pPr algn="ctr"/>
                      <a:r>
                        <a:rPr lang="en-US" sz="1400" kern="1200" dirty="0">
                          <a:solidFill>
                            <a:schemeClr val="dk1"/>
                          </a:solidFill>
                          <a:latin typeface="+mn-lt"/>
                          <a:ea typeface="+mn-ea"/>
                          <a:cs typeface="+mn-cs"/>
                        </a:rPr>
                        <a:t>591.1524</a:t>
                      </a:r>
                    </a:p>
                  </a:txBody>
                  <a:tcPr anchor="ctr"/>
                </a:tc>
                <a:extLst>
                  <a:ext uri="{0D108BD9-81ED-4DB2-BD59-A6C34878D82A}">
                    <a16:rowId xmlns:a16="http://schemas.microsoft.com/office/drawing/2014/main" val="10001"/>
                  </a:ext>
                </a:extLst>
              </a:tr>
              <a:tr h="293724">
                <a:tc>
                  <a:txBody>
                    <a:bodyPr/>
                    <a:lstStyle/>
                    <a:p>
                      <a:r>
                        <a:rPr lang="en-US" sz="1400" dirty="0"/>
                        <a:t>Tuning range [MHz]</a:t>
                      </a:r>
                    </a:p>
                  </a:txBody>
                  <a:tcPr/>
                </a:tc>
                <a:tc>
                  <a:txBody>
                    <a:bodyPr/>
                    <a:lstStyle/>
                    <a:p>
                      <a:pPr algn="ctr"/>
                      <a:r>
                        <a:rPr lang="en-US" sz="1400" dirty="0"/>
                        <a:t>±0.12</a:t>
                      </a:r>
                    </a:p>
                  </a:txBody>
                  <a:tcPr anchor="ctr"/>
                </a:tc>
                <a:tc>
                  <a:txBody>
                    <a:bodyPr/>
                    <a:lstStyle/>
                    <a:p>
                      <a:pPr algn="ctr"/>
                      <a:r>
                        <a:rPr lang="en-US" sz="1400" dirty="0"/>
                        <a:t>-0.5~+1.0</a:t>
                      </a:r>
                    </a:p>
                  </a:txBody>
                  <a:tcPr anchor="ctr"/>
                </a:tc>
                <a:tc>
                  <a:txBody>
                    <a:bodyPr/>
                    <a:lstStyle/>
                    <a:p>
                      <a:pPr algn="ctr"/>
                      <a:r>
                        <a:rPr lang="en-US" sz="1400" dirty="0"/>
                        <a:t>±0.15</a:t>
                      </a:r>
                    </a:p>
                  </a:txBody>
                  <a:tcPr anchor="ctr"/>
                </a:tc>
                <a:tc>
                  <a:txBody>
                    <a:bodyPr/>
                    <a:lstStyle/>
                    <a:p>
                      <a:pPr algn="ctr"/>
                      <a:endParaRPr lang="en-US" sz="1400" dirty="0"/>
                    </a:p>
                  </a:txBody>
                  <a:tcPr anchor="ctr"/>
                </a:tc>
                <a:extLst>
                  <a:ext uri="{0D108BD9-81ED-4DB2-BD59-A6C34878D82A}">
                    <a16:rowId xmlns:a16="http://schemas.microsoft.com/office/drawing/2014/main" val="10002"/>
                  </a:ext>
                </a:extLst>
              </a:tr>
              <a:tr h="293724">
                <a:tc>
                  <a:txBody>
                    <a:bodyPr/>
                    <a:lstStyle/>
                    <a:p>
                      <a:r>
                        <a:rPr lang="en-US" sz="1400" dirty="0"/>
                        <a:t>Total Voltage [MV]</a:t>
                      </a:r>
                    </a:p>
                  </a:txBody>
                  <a:tcPr/>
                </a:tc>
                <a:tc>
                  <a:txBody>
                    <a:bodyPr/>
                    <a:lstStyle/>
                    <a:p>
                      <a:pPr algn="ctr"/>
                      <a:r>
                        <a:rPr lang="en-US" sz="1400" dirty="0"/>
                        <a:t>13.6</a:t>
                      </a:r>
                    </a:p>
                  </a:txBody>
                  <a:tcPr/>
                </a:tc>
                <a:tc>
                  <a:txBody>
                    <a:bodyPr/>
                    <a:lstStyle/>
                    <a:p>
                      <a:pPr algn="ctr"/>
                      <a:r>
                        <a:rPr lang="en-US" sz="1400" dirty="0"/>
                        <a:t>1.5</a:t>
                      </a:r>
                    </a:p>
                  </a:txBody>
                  <a:tcPr/>
                </a:tc>
                <a:tc>
                  <a:txBody>
                    <a:bodyPr/>
                    <a:lstStyle/>
                    <a:p>
                      <a:pPr algn="ctr"/>
                      <a:r>
                        <a:rPr lang="en-US" sz="1400" dirty="0"/>
                        <a:t>0.01</a:t>
                      </a:r>
                    </a:p>
                  </a:txBody>
                  <a:tcPr/>
                </a:tc>
                <a:tc>
                  <a:txBody>
                    <a:bodyPr/>
                    <a:lstStyle/>
                    <a:p>
                      <a:pPr algn="ctr"/>
                      <a:r>
                        <a:rPr lang="en-US" sz="1400" dirty="0"/>
                        <a:t>0.12</a:t>
                      </a:r>
                    </a:p>
                  </a:txBody>
                  <a:tcPr/>
                </a:tc>
                <a:extLst>
                  <a:ext uri="{0D108BD9-81ED-4DB2-BD59-A6C34878D82A}">
                    <a16:rowId xmlns:a16="http://schemas.microsoft.com/office/drawing/2014/main" val="10003"/>
                  </a:ext>
                </a:extLst>
              </a:tr>
              <a:tr h="340347">
                <a:tc>
                  <a:txBody>
                    <a:bodyPr/>
                    <a:lstStyle/>
                    <a:p>
                      <a:r>
                        <a:rPr lang="en-US" sz="1400" dirty="0"/>
                        <a:t># of Cavities</a:t>
                      </a:r>
                    </a:p>
                  </a:txBody>
                  <a:tcPr/>
                </a:tc>
                <a:tc>
                  <a:txBody>
                    <a:bodyPr/>
                    <a:lstStyle/>
                    <a:p>
                      <a:pPr algn="ctr"/>
                      <a:r>
                        <a:rPr lang="en-US" sz="1400" dirty="0"/>
                        <a:t>17</a:t>
                      </a: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a:t>4</a:t>
                      </a: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a:t>2</a:t>
                      </a: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a:t>1</a:t>
                      </a:r>
                    </a:p>
                  </a:txBody>
                  <a:tcPr/>
                </a:tc>
                <a:extLst>
                  <a:ext uri="{0D108BD9-81ED-4DB2-BD59-A6C34878D82A}">
                    <a16:rowId xmlns:a16="http://schemas.microsoft.com/office/drawing/2014/main" val="10004"/>
                  </a:ext>
                </a:extLst>
              </a:tr>
              <a:tr h="340347">
                <a:tc>
                  <a:txBody>
                    <a:bodyPr/>
                    <a:lstStyle/>
                    <a:p>
                      <a:r>
                        <a:rPr lang="en-US" sz="1400" dirty="0"/>
                        <a:t>Voltage per cavity [kV]</a:t>
                      </a:r>
                    </a:p>
                  </a:txBody>
                  <a:tcPr/>
                </a:tc>
                <a:tc>
                  <a:txBody>
                    <a:bodyPr/>
                    <a:lstStyle/>
                    <a:p>
                      <a:pPr algn="ctr"/>
                      <a:r>
                        <a:rPr lang="en-US" sz="1400" dirty="0"/>
                        <a:t>800</a:t>
                      </a:r>
                    </a:p>
                  </a:txBody>
                  <a:tcPr/>
                </a:tc>
                <a:tc>
                  <a:txBody>
                    <a:bodyPr/>
                    <a:lstStyle/>
                    <a:p>
                      <a:pPr algn="ctr"/>
                      <a:r>
                        <a:rPr lang="en-US" sz="1400" dirty="0"/>
                        <a:t>400</a:t>
                      </a:r>
                    </a:p>
                  </a:txBody>
                  <a:tcPr/>
                </a:tc>
                <a:tc>
                  <a:txBody>
                    <a:bodyPr/>
                    <a:lstStyle/>
                    <a:p>
                      <a:pPr algn="ctr"/>
                      <a:r>
                        <a:rPr lang="en-US" sz="1400" dirty="0"/>
                        <a:t>5</a:t>
                      </a:r>
                    </a:p>
                  </a:txBody>
                  <a:tcPr/>
                </a:tc>
                <a:tc>
                  <a:txBody>
                    <a:bodyPr/>
                    <a:lstStyle/>
                    <a:p>
                      <a:pPr algn="ctr"/>
                      <a:r>
                        <a:rPr lang="en-US" sz="1400" dirty="0"/>
                        <a:t>120</a:t>
                      </a:r>
                    </a:p>
                  </a:txBody>
                  <a:tcPr/>
                </a:tc>
                <a:extLst>
                  <a:ext uri="{0D108BD9-81ED-4DB2-BD59-A6C34878D82A}">
                    <a16:rowId xmlns:a16="http://schemas.microsoft.com/office/drawing/2014/main" val="10005"/>
                  </a:ext>
                </a:extLst>
              </a:tr>
              <a:tr h="363659">
                <a:tc>
                  <a:txBody>
                    <a:bodyPr/>
                    <a:lstStyle/>
                    <a:p>
                      <a:r>
                        <a:rPr lang="en-US" sz="1400" dirty="0"/>
                        <a:t>R/Q </a:t>
                      </a:r>
                      <a:r>
                        <a:rPr lang="en-US" sz="1400" dirty="0" err="1"/>
                        <a:t>cir.</a:t>
                      </a:r>
                      <a:r>
                        <a:rPr lang="en-US" sz="1400" dirty="0"/>
                        <a:t> [</a:t>
                      </a:r>
                      <a:r>
                        <a:rPr lang="el-GR" sz="1400" dirty="0"/>
                        <a:t>Ω</a:t>
                      </a:r>
                      <a:r>
                        <a:rPr lang="en-US" sz="1400" dirty="0"/>
                        <a:t>]</a:t>
                      </a:r>
                    </a:p>
                  </a:txBody>
                  <a:tcPr/>
                </a:tc>
                <a:tc>
                  <a:txBody>
                    <a:bodyPr/>
                    <a:lstStyle/>
                    <a:p>
                      <a:pPr algn="ctr"/>
                      <a:r>
                        <a:rPr lang="en-US" sz="1400" dirty="0"/>
                        <a:t>170</a:t>
                      </a:r>
                    </a:p>
                  </a:txBody>
                  <a:tcPr/>
                </a:tc>
                <a:tc>
                  <a:txBody>
                    <a:bodyPr/>
                    <a:lstStyle/>
                    <a:p>
                      <a:pPr algn="ctr"/>
                      <a:r>
                        <a:rPr lang="en-US" sz="1400" dirty="0"/>
                        <a:t>96</a:t>
                      </a:r>
                    </a:p>
                  </a:txBody>
                  <a:tcPr/>
                </a:tc>
                <a:tc>
                  <a:txBody>
                    <a:bodyPr/>
                    <a:lstStyle/>
                    <a:p>
                      <a:pPr algn="ctr"/>
                      <a:r>
                        <a:rPr lang="en-US" sz="1400" dirty="0"/>
                        <a:t>15</a:t>
                      </a:r>
                    </a:p>
                  </a:txBody>
                  <a:tcPr/>
                </a:tc>
                <a:tc>
                  <a:txBody>
                    <a:bodyPr/>
                    <a:lstStyle/>
                    <a:p>
                      <a:pPr algn="ctr"/>
                      <a:r>
                        <a:rPr lang="en-US" sz="1400" dirty="0"/>
                        <a:t>750</a:t>
                      </a:r>
                    </a:p>
                  </a:txBody>
                  <a:tcPr/>
                </a:tc>
                <a:extLst>
                  <a:ext uri="{0D108BD9-81ED-4DB2-BD59-A6C34878D82A}">
                    <a16:rowId xmlns:a16="http://schemas.microsoft.com/office/drawing/2014/main" val="10006"/>
                  </a:ext>
                </a:extLst>
              </a:tr>
              <a:tr h="279738">
                <a:tc>
                  <a:txBody>
                    <a:bodyPr/>
                    <a:lstStyle/>
                    <a:p>
                      <a:r>
                        <a:rPr lang="en-US" sz="1400" dirty="0"/>
                        <a:t>Q0</a:t>
                      </a:r>
                    </a:p>
                  </a:txBody>
                  <a:tcPr/>
                </a:tc>
                <a:tc>
                  <a:txBody>
                    <a:bodyPr/>
                    <a:lstStyle/>
                    <a:p>
                      <a:pPr algn="ctr"/>
                      <a:r>
                        <a:rPr lang="en-US" sz="1400" dirty="0"/>
                        <a:t>48000</a:t>
                      </a:r>
                    </a:p>
                  </a:txBody>
                  <a:tcPr/>
                </a:tc>
                <a:tc>
                  <a:txBody>
                    <a:bodyPr/>
                    <a:lstStyle/>
                    <a:p>
                      <a:pPr algn="ctr"/>
                      <a:r>
                        <a:rPr lang="en-US" sz="1400" dirty="0"/>
                        <a:t>34000</a:t>
                      </a:r>
                    </a:p>
                  </a:txBody>
                  <a:tcPr/>
                </a:tc>
                <a:tc>
                  <a:txBody>
                    <a:bodyPr/>
                    <a:lstStyle/>
                    <a:p>
                      <a:pPr algn="ctr"/>
                      <a:r>
                        <a:rPr lang="en-US" sz="1400" dirty="0"/>
                        <a:t>160</a:t>
                      </a:r>
                    </a:p>
                  </a:txBody>
                  <a:tcPr/>
                </a:tc>
                <a:tc>
                  <a:txBody>
                    <a:bodyPr/>
                    <a:lstStyle/>
                    <a:p>
                      <a:pPr algn="ctr"/>
                      <a:r>
                        <a:rPr lang="en-US" sz="1400" dirty="0"/>
                        <a:t>13500</a:t>
                      </a:r>
                    </a:p>
                  </a:txBody>
                  <a:tcPr/>
                </a:tc>
                <a:extLst>
                  <a:ext uri="{0D108BD9-81ED-4DB2-BD59-A6C34878D82A}">
                    <a16:rowId xmlns:a16="http://schemas.microsoft.com/office/drawing/2014/main" val="10007"/>
                  </a:ext>
                </a:extLst>
              </a:tr>
              <a:tr h="279738">
                <a:tc>
                  <a:txBody>
                    <a:bodyPr/>
                    <a:lstStyle/>
                    <a:p>
                      <a:r>
                        <a:rPr lang="en-US" sz="1400" dirty="0"/>
                        <a:t>FPC </a:t>
                      </a:r>
                      <a:r>
                        <a:rPr lang="en-US" sz="1400" dirty="0" err="1"/>
                        <a:t>Qext</a:t>
                      </a:r>
                      <a:endParaRPr lang="en-US" sz="1400" dirty="0"/>
                    </a:p>
                  </a:txBody>
                  <a:tcPr/>
                </a:tc>
                <a:tc>
                  <a:txBody>
                    <a:bodyPr/>
                    <a:lstStyle/>
                    <a:p>
                      <a:pPr algn="ctr"/>
                      <a:r>
                        <a:rPr lang="en-US" sz="1400" dirty="0"/>
                        <a:t>24000</a:t>
                      </a:r>
                    </a:p>
                  </a:txBody>
                  <a:tcPr/>
                </a:tc>
                <a:tc>
                  <a:txBody>
                    <a:bodyPr/>
                    <a:lstStyle/>
                    <a:p>
                      <a:pPr algn="ctr"/>
                      <a:r>
                        <a:rPr lang="en-US" sz="1400" dirty="0"/>
                        <a:t>34000</a:t>
                      </a:r>
                    </a:p>
                  </a:txBody>
                  <a:tcPr/>
                </a:tc>
                <a:tc>
                  <a:txBody>
                    <a:bodyPr/>
                    <a:lstStyle/>
                    <a:p>
                      <a:pPr algn="ctr"/>
                      <a:r>
                        <a:rPr lang="en-US" sz="1400" dirty="0"/>
                        <a:t>160</a:t>
                      </a:r>
                    </a:p>
                  </a:txBody>
                  <a:tcPr anchor="ctr"/>
                </a:tc>
                <a:tc>
                  <a:txBody>
                    <a:bodyPr/>
                    <a:lstStyle/>
                    <a:p>
                      <a:pPr algn="ctr"/>
                      <a:r>
                        <a:rPr lang="en-US" sz="1400" dirty="0"/>
                        <a:t>13500</a:t>
                      </a:r>
                    </a:p>
                  </a:txBody>
                  <a:tcPr anchor="ctr"/>
                </a:tc>
                <a:extLst>
                  <a:ext uri="{0D108BD9-81ED-4DB2-BD59-A6C34878D82A}">
                    <a16:rowId xmlns:a16="http://schemas.microsoft.com/office/drawing/2014/main" val="10008"/>
                  </a:ext>
                </a:extLst>
              </a:tr>
            </a:tbl>
          </a:graphicData>
        </a:graphic>
      </p:graphicFrame>
      <p:sp>
        <p:nvSpPr>
          <p:cNvPr id="5" name="Slide Number Placeholder 3">
            <a:extLst>
              <a:ext uri="{FF2B5EF4-FFF2-40B4-BE49-F238E27FC236}">
                <a16:creationId xmlns:a16="http://schemas.microsoft.com/office/drawing/2014/main" id="{D916BC3D-6F8B-EA70-8521-7428A34320A3}"/>
              </a:ext>
            </a:extLst>
          </p:cNvPr>
          <p:cNvSpPr>
            <a:spLocks noGrp="1"/>
          </p:cNvSpPr>
          <p:nvPr>
            <p:ph type="sldNum" sz="quarter" idx="4"/>
          </p:nvPr>
        </p:nvSpPr>
        <p:spPr>
          <a:xfrm>
            <a:off x="11759514" y="6492875"/>
            <a:ext cx="432486" cy="365125"/>
          </a:xfrm>
        </p:spPr>
        <p:txBody>
          <a:bodyPr/>
          <a:lstStyle/>
          <a:p>
            <a:fld id="{933A556B-7C63-244D-9B7C-B0EA8042B330}" type="slidenum">
              <a:rPr lang="en-US" sz="1200" smtClean="0"/>
              <a:pPr/>
              <a:t>21</a:t>
            </a:fld>
            <a:endParaRPr lang="en-US" sz="1200" dirty="0"/>
          </a:p>
        </p:txBody>
      </p:sp>
      <p:pic>
        <p:nvPicPr>
          <p:cNvPr id="8" name="Picture 7">
            <a:extLst>
              <a:ext uri="{FF2B5EF4-FFF2-40B4-BE49-F238E27FC236}">
                <a16:creationId xmlns:a16="http://schemas.microsoft.com/office/drawing/2014/main" id="{55D1FA54-B06F-9D51-57A2-45870E2811E7}"/>
              </a:ext>
            </a:extLst>
          </p:cNvPr>
          <p:cNvPicPr>
            <a:picLocks noChangeAspect="1"/>
          </p:cNvPicPr>
          <p:nvPr/>
        </p:nvPicPr>
        <p:blipFill>
          <a:blip r:embed="rId2"/>
          <a:stretch>
            <a:fillRect/>
          </a:stretch>
        </p:blipFill>
        <p:spPr>
          <a:xfrm>
            <a:off x="1101439" y="818872"/>
            <a:ext cx="9640775" cy="2360728"/>
          </a:xfrm>
          <a:prstGeom prst="rect">
            <a:avLst/>
          </a:prstGeom>
        </p:spPr>
      </p:pic>
    </p:spTree>
    <p:extLst>
      <p:ext uri="{BB962C8B-B14F-4D97-AF65-F5344CB8AC3E}">
        <p14:creationId xmlns:p14="http://schemas.microsoft.com/office/powerpoint/2010/main" val="34250503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D30349-E3C1-EF43-99CA-49AB02340E19}"/>
              </a:ext>
            </a:extLst>
          </p:cNvPr>
          <p:cNvSpPr>
            <a:spLocks noGrp="1"/>
          </p:cNvSpPr>
          <p:nvPr>
            <p:ph type="title"/>
          </p:nvPr>
        </p:nvSpPr>
        <p:spPr>
          <a:xfrm>
            <a:off x="429993" y="122348"/>
            <a:ext cx="11049000" cy="710050"/>
          </a:xfrm>
        </p:spPr>
        <p:txBody>
          <a:bodyPr>
            <a:noAutofit/>
          </a:bodyPr>
          <a:lstStyle/>
          <a:p>
            <a:r>
              <a:rPr lang="en-US" sz="3600" dirty="0"/>
              <a:t>LEC Cooling Sections</a:t>
            </a:r>
          </a:p>
        </p:txBody>
      </p:sp>
      <p:sp>
        <p:nvSpPr>
          <p:cNvPr id="3" name="Slide Number Placeholder 2">
            <a:extLst>
              <a:ext uri="{FF2B5EF4-FFF2-40B4-BE49-F238E27FC236}">
                <a16:creationId xmlns:a16="http://schemas.microsoft.com/office/drawing/2014/main" id="{876CFDE8-24D4-E04D-F3FE-21E97C87622A}"/>
              </a:ext>
            </a:extLst>
          </p:cNvPr>
          <p:cNvSpPr>
            <a:spLocks noGrp="1"/>
          </p:cNvSpPr>
          <p:nvPr>
            <p:ph type="sldNum" sz="quarter" idx="4"/>
          </p:nvPr>
        </p:nvSpPr>
        <p:spPr>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93C5830-40F3-F04E-B2E3-10E6672BA8FF}" type="slidenum">
              <a:rPr lang="en-US">
                <a:solidFill>
                  <a:prstClr val="white"/>
                </a:solidFill>
              </a:rPr>
              <a:pPr/>
              <a:t>22</a:t>
            </a:fld>
            <a:endParaRPr lang="en-US">
              <a:solidFill>
                <a:prstClr val="white"/>
              </a:solidFill>
            </a:endParaRPr>
          </a:p>
        </p:txBody>
      </p:sp>
      <p:sp>
        <p:nvSpPr>
          <p:cNvPr id="4" name="Rectangle 3">
            <a:extLst>
              <a:ext uri="{FF2B5EF4-FFF2-40B4-BE49-F238E27FC236}">
                <a16:creationId xmlns:a16="http://schemas.microsoft.com/office/drawing/2014/main" id="{E529018A-1E56-E6B3-0D3C-29A6FDAD2349}"/>
              </a:ext>
            </a:extLst>
          </p:cNvPr>
          <p:cNvSpPr/>
          <p:nvPr/>
        </p:nvSpPr>
        <p:spPr>
          <a:xfrm>
            <a:off x="400964" y="1051771"/>
            <a:ext cx="7851883" cy="2970044"/>
          </a:xfrm>
          <a:prstGeom prst="rect">
            <a:avLst/>
          </a:prstGeom>
        </p:spPr>
        <p:txBody>
          <a:bodyPr wrap="square">
            <a:spAutoFit/>
          </a:bodyPr>
          <a:lstStyle/>
          <a:p>
            <a:pPr marL="285750" indent="-285750">
              <a:spcBef>
                <a:spcPts val="600"/>
              </a:spcBef>
              <a:spcAft>
                <a:spcPts val="600"/>
              </a:spcAft>
              <a:buFont typeface="Arial" panose="020B0604020202020204" pitchFamily="34" charset="0"/>
              <a:buChar char="•"/>
            </a:pPr>
            <a:r>
              <a:rPr lang="en-US" dirty="0">
                <a:solidFill>
                  <a:prstClr val="black"/>
                </a:solidFill>
              </a:rPr>
              <a:t>Requirements on residual transverse magnetic field between correctors in the cooling region </a:t>
            </a:r>
            <a:r>
              <a:rPr lang="en-US" b="1" dirty="0">
                <a:solidFill>
                  <a:srgbClr val="FF0000"/>
                </a:solidFill>
              </a:rPr>
              <a:t>is 1 </a:t>
            </a:r>
            <a:r>
              <a:rPr lang="el-GR" b="1" dirty="0">
                <a:solidFill>
                  <a:srgbClr val="FF0000"/>
                </a:solidFill>
              </a:rPr>
              <a:t>μ</a:t>
            </a:r>
            <a:r>
              <a:rPr lang="en-US" b="1" dirty="0">
                <a:solidFill>
                  <a:srgbClr val="FF0000"/>
                </a:solidFill>
              </a:rPr>
              <a:t>T-m, </a:t>
            </a:r>
            <a:r>
              <a:rPr lang="en-US" dirty="0"/>
              <a:t>which is similar to </a:t>
            </a:r>
            <a:r>
              <a:rPr lang="en-US" dirty="0" err="1"/>
              <a:t>LEReC</a:t>
            </a:r>
            <a:r>
              <a:rPr lang="en-US" dirty="0"/>
              <a:t> requirements. </a:t>
            </a:r>
          </a:p>
          <a:p>
            <a:pPr marL="285750" indent="-285750">
              <a:spcBef>
                <a:spcPts val="600"/>
              </a:spcBef>
              <a:spcAft>
                <a:spcPts val="600"/>
              </a:spcAft>
              <a:buFont typeface="Arial" panose="020B0604020202020204" pitchFamily="34" charset="0"/>
              <a:buChar char="•"/>
            </a:pPr>
            <a:r>
              <a:rPr lang="en-US" dirty="0">
                <a:solidFill>
                  <a:prstClr val="black"/>
                </a:solidFill>
              </a:rPr>
              <a:t>Assuming 12 m long sections, </a:t>
            </a:r>
            <a:r>
              <a:rPr lang="en-US" dirty="0"/>
              <a:t>the transverse magnetic fields should be shielded to </a:t>
            </a:r>
            <a:r>
              <a:rPr lang="en-US" dirty="0">
                <a:solidFill>
                  <a:srgbClr val="FF0000"/>
                </a:solidFill>
              </a:rPr>
              <a:t>1 </a:t>
            </a:r>
            <a:r>
              <a:rPr lang="en-US" dirty="0" err="1">
                <a:solidFill>
                  <a:srgbClr val="FF0000"/>
                </a:solidFill>
              </a:rPr>
              <a:t>mG</a:t>
            </a:r>
            <a:r>
              <a:rPr lang="en-US" dirty="0">
                <a:solidFill>
                  <a:srgbClr val="FF0000"/>
                </a:solidFill>
              </a:rPr>
              <a:t> </a:t>
            </a:r>
            <a:r>
              <a:rPr lang="en-US" dirty="0"/>
              <a:t>level in each section.</a:t>
            </a:r>
          </a:p>
          <a:p>
            <a:pPr marL="285750" indent="-285750">
              <a:spcBef>
                <a:spcPts val="600"/>
              </a:spcBef>
              <a:spcAft>
                <a:spcPts val="600"/>
              </a:spcAft>
              <a:buFont typeface="Arial" panose="020B0604020202020204" pitchFamily="34" charset="0"/>
              <a:buChar char="•"/>
            </a:pPr>
            <a:r>
              <a:rPr lang="en-US" dirty="0">
                <a:solidFill>
                  <a:prstClr val="black"/>
                </a:solidFill>
              </a:rPr>
              <a:t>Shielding of the residual magnetic field to such level can be achieved using concentric cylindrical layers of high-permeability alloy in the cooling sections, similar to </a:t>
            </a:r>
            <a:r>
              <a:rPr lang="en-US" dirty="0" err="1">
                <a:solidFill>
                  <a:prstClr val="black"/>
                </a:solidFill>
              </a:rPr>
              <a:t>LEReC</a:t>
            </a:r>
            <a:r>
              <a:rPr lang="en-US" dirty="0">
                <a:solidFill>
                  <a:prstClr val="black"/>
                </a:solidFill>
              </a:rPr>
              <a:t>.</a:t>
            </a:r>
          </a:p>
          <a:p>
            <a:endParaRPr lang="en-US" dirty="0">
              <a:solidFill>
                <a:prstClr val="black"/>
              </a:solidFill>
              <a:latin typeface="CMR10"/>
            </a:endParaRPr>
          </a:p>
          <a:p>
            <a:pPr marL="742950" lvl="1" indent="-285750">
              <a:buFont typeface="Arial" panose="020B0604020202020204" pitchFamily="34" charset="0"/>
              <a:buChar char="•"/>
            </a:pPr>
            <a:endParaRPr lang="en-US" dirty="0">
              <a:solidFill>
                <a:prstClr val="black"/>
              </a:solidFill>
              <a:latin typeface="CMR10"/>
            </a:endParaRPr>
          </a:p>
        </p:txBody>
      </p:sp>
      <p:grpSp>
        <p:nvGrpSpPr>
          <p:cNvPr id="29" name="Group 28">
            <a:extLst>
              <a:ext uri="{FF2B5EF4-FFF2-40B4-BE49-F238E27FC236}">
                <a16:creationId xmlns:a16="http://schemas.microsoft.com/office/drawing/2014/main" id="{D091CE4E-F2B8-6A6B-0E96-D29E367366D9}"/>
              </a:ext>
            </a:extLst>
          </p:cNvPr>
          <p:cNvGrpSpPr/>
          <p:nvPr/>
        </p:nvGrpSpPr>
        <p:grpSpPr>
          <a:xfrm>
            <a:off x="1542700" y="4365115"/>
            <a:ext cx="9054612" cy="1499142"/>
            <a:chOff x="-265334" y="4849496"/>
            <a:chExt cx="9767680" cy="763253"/>
          </a:xfrm>
        </p:grpSpPr>
        <p:pic>
          <p:nvPicPr>
            <p:cNvPr id="6" name="Picture 3" descr="E:\files from laptop drive\My Documents\LEReC\layouts\3015m0193-layout-101817.jpg">
              <a:extLst>
                <a:ext uri="{FF2B5EF4-FFF2-40B4-BE49-F238E27FC236}">
                  <a16:creationId xmlns:a16="http://schemas.microsoft.com/office/drawing/2014/main" id="{DDEADAF3-18EC-288D-F3CF-2A61685518A0}"/>
                </a:ext>
              </a:extLst>
            </p:cNvPr>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r="-662" b="-22171"/>
            <a:stretch/>
          </p:blipFill>
          <p:spPr bwMode="auto">
            <a:xfrm flipV="1">
              <a:off x="1317548" y="4849496"/>
              <a:ext cx="8184798" cy="51476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3" descr="E:\files from laptop drive\My Documents\LEReC\layouts\3015m0193-layout-101817.jpg">
              <a:extLst>
                <a:ext uri="{FF2B5EF4-FFF2-40B4-BE49-F238E27FC236}">
                  <a16:creationId xmlns:a16="http://schemas.microsoft.com/office/drawing/2014/main" id="{DF5DAADC-B7D4-2C30-4E24-85991C8575D1}"/>
                </a:ext>
              </a:extLst>
            </p:cNvPr>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b="-32460"/>
            <a:stretch/>
          </p:blipFill>
          <p:spPr bwMode="auto">
            <a:xfrm flipH="1">
              <a:off x="-265334" y="5066429"/>
              <a:ext cx="1580578" cy="546320"/>
            </a:xfrm>
            <a:prstGeom prst="rect">
              <a:avLst/>
            </a:prstGeom>
            <a:noFill/>
            <a:extLst>
              <a:ext uri="{909E8E84-426E-40DD-AFC4-6F175D3DCCD1}">
                <a14:hiddenFill xmlns:a14="http://schemas.microsoft.com/office/drawing/2010/main">
                  <a:solidFill>
                    <a:srgbClr val="FFFFFF"/>
                  </a:solidFill>
                </a14:hiddenFill>
              </a:ext>
            </a:extLst>
          </p:spPr>
        </p:pic>
      </p:grpSp>
      <p:sp>
        <p:nvSpPr>
          <p:cNvPr id="9" name="TextBox 8">
            <a:extLst>
              <a:ext uri="{FF2B5EF4-FFF2-40B4-BE49-F238E27FC236}">
                <a16:creationId xmlns:a16="http://schemas.microsoft.com/office/drawing/2014/main" id="{A7344892-B935-9FBA-D125-38F26699C2D1}"/>
              </a:ext>
            </a:extLst>
          </p:cNvPr>
          <p:cNvSpPr txBox="1"/>
          <p:nvPr/>
        </p:nvSpPr>
        <p:spPr>
          <a:xfrm>
            <a:off x="4122153" y="4721446"/>
            <a:ext cx="741405" cy="338554"/>
          </a:xfrm>
          <a:prstGeom prst="rect">
            <a:avLst/>
          </a:prstGeom>
          <a:noFill/>
        </p:spPr>
        <p:txBody>
          <a:bodyPr wrap="square" rtlCol="0">
            <a:spAutoFit/>
          </a:bodyPr>
          <a:lstStyle/>
          <a:p>
            <a:r>
              <a:rPr lang="en-US" sz="1600" dirty="0">
                <a:solidFill>
                  <a:prstClr val="black"/>
                </a:solidFill>
                <a:latin typeface="Arial" panose="020B0604020202020204" pitchFamily="34" charset="0"/>
                <a:cs typeface="Arial" panose="020B0604020202020204" pitchFamily="34" charset="0"/>
              </a:rPr>
              <a:t>12 m</a:t>
            </a:r>
          </a:p>
        </p:txBody>
      </p:sp>
      <p:sp>
        <p:nvSpPr>
          <p:cNvPr id="10" name="TextBox 9">
            <a:extLst>
              <a:ext uri="{FF2B5EF4-FFF2-40B4-BE49-F238E27FC236}">
                <a16:creationId xmlns:a16="http://schemas.microsoft.com/office/drawing/2014/main" id="{7F453C1F-CC20-2884-70BC-0EF93E0799CF}"/>
              </a:ext>
            </a:extLst>
          </p:cNvPr>
          <p:cNvSpPr txBox="1"/>
          <p:nvPr/>
        </p:nvSpPr>
        <p:spPr>
          <a:xfrm>
            <a:off x="5560235" y="4721446"/>
            <a:ext cx="741405" cy="338554"/>
          </a:xfrm>
          <a:prstGeom prst="rect">
            <a:avLst/>
          </a:prstGeom>
          <a:noFill/>
        </p:spPr>
        <p:txBody>
          <a:bodyPr wrap="square" rtlCol="0">
            <a:spAutoFit/>
          </a:bodyPr>
          <a:lstStyle/>
          <a:p>
            <a:r>
              <a:rPr lang="en-US" sz="1600" dirty="0">
                <a:solidFill>
                  <a:prstClr val="black"/>
                </a:solidFill>
                <a:latin typeface="Arial" panose="020B0604020202020204" pitchFamily="34" charset="0"/>
                <a:cs typeface="Arial" panose="020B0604020202020204" pitchFamily="34" charset="0"/>
              </a:rPr>
              <a:t>12 m</a:t>
            </a:r>
          </a:p>
        </p:txBody>
      </p:sp>
      <p:sp>
        <p:nvSpPr>
          <p:cNvPr id="11" name="TextBox 10">
            <a:extLst>
              <a:ext uri="{FF2B5EF4-FFF2-40B4-BE49-F238E27FC236}">
                <a16:creationId xmlns:a16="http://schemas.microsoft.com/office/drawing/2014/main" id="{F2391905-8567-D8D4-9034-119FE514BCC0}"/>
              </a:ext>
            </a:extLst>
          </p:cNvPr>
          <p:cNvSpPr txBox="1"/>
          <p:nvPr/>
        </p:nvSpPr>
        <p:spPr>
          <a:xfrm>
            <a:off x="6914602" y="4724965"/>
            <a:ext cx="741405" cy="338554"/>
          </a:xfrm>
          <a:prstGeom prst="rect">
            <a:avLst/>
          </a:prstGeom>
          <a:noFill/>
        </p:spPr>
        <p:txBody>
          <a:bodyPr wrap="square" rtlCol="0">
            <a:spAutoFit/>
          </a:bodyPr>
          <a:lstStyle/>
          <a:p>
            <a:r>
              <a:rPr lang="en-US" sz="1600" dirty="0">
                <a:solidFill>
                  <a:prstClr val="black"/>
                </a:solidFill>
                <a:latin typeface="Arial" panose="020B0604020202020204" pitchFamily="34" charset="0"/>
                <a:cs typeface="Arial" panose="020B0604020202020204" pitchFamily="34" charset="0"/>
              </a:rPr>
              <a:t>12 m</a:t>
            </a:r>
          </a:p>
        </p:txBody>
      </p:sp>
      <p:sp>
        <p:nvSpPr>
          <p:cNvPr id="12" name="Rectangle 1">
            <a:extLst>
              <a:ext uri="{FF2B5EF4-FFF2-40B4-BE49-F238E27FC236}">
                <a16:creationId xmlns:a16="http://schemas.microsoft.com/office/drawing/2014/main" id="{7F6F2175-39D5-5996-9036-E1F93CBBF547}"/>
              </a:ext>
            </a:extLst>
          </p:cNvPr>
          <p:cNvSpPr>
            <a:spLocks noChangeArrowheads="1"/>
          </p:cNvSpPr>
          <p:nvPr/>
        </p:nvSpPr>
        <p:spPr bwMode="auto">
          <a:xfrm>
            <a:off x="1261023" y="3725281"/>
            <a:ext cx="6678491" cy="307777"/>
          </a:xfrm>
          <a:prstGeom prst="rect">
            <a:avLst/>
          </a:prstGeom>
          <a:solidFill>
            <a:schemeClr val="bg1"/>
          </a:solidFill>
          <a:ln>
            <a:noFill/>
          </a:ln>
          <a:effectLst/>
        </p:spPr>
        <p:txBody>
          <a:bodyPr vert="horz" wrap="squar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n-US" altLang="en-US" sz="1400" dirty="0">
                <a:solidFill>
                  <a:srgbClr val="0070C0"/>
                </a:solidFill>
                <a:latin typeface="CMR10"/>
              </a:rPr>
              <a:t>.</a:t>
            </a:r>
            <a:endParaRPr lang="en-US" altLang="en-US" sz="3200" dirty="0">
              <a:solidFill>
                <a:srgbClr val="0070C0"/>
              </a:solidFill>
              <a:latin typeface="Arial" panose="020B0604020202020204" pitchFamily="34" charset="0"/>
            </a:endParaRPr>
          </a:p>
        </p:txBody>
      </p:sp>
      <p:sp>
        <p:nvSpPr>
          <p:cNvPr id="13" name="TextBox 12">
            <a:extLst>
              <a:ext uri="{FF2B5EF4-FFF2-40B4-BE49-F238E27FC236}">
                <a16:creationId xmlns:a16="http://schemas.microsoft.com/office/drawing/2014/main" id="{73782FB6-A5CA-0C95-6596-EE37465F130D}"/>
              </a:ext>
            </a:extLst>
          </p:cNvPr>
          <p:cNvSpPr txBox="1"/>
          <p:nvPr/>
        </p:nvSpPr>
        <p:spPr>
          <a:xfrm>
            <a:off x="5954493" y="5637405"/>
            <a:ext cx="2392057" cy="307777"/>
          </a:xfrm>
          <a:prstGeom prst="rect">
            <a:avLst/>
          </a:prstGeom>
          <a:noFill/>
        </p:spPr>
        <p:txBody>
          <a:bodyPr wrap="square" rtlCol="0">
            <a:spAutoFit/>
          </a:bodyPr>
          <a:lstStyle/>
          <a:p>
            <a:r>
              <a:rPr lang="en-US" sz="1400" dirty="0">
                <a:solidFill>
                  <a:prstClr val="black"/>
                </a:solidFill>
                <a:latin typeface="Arial" panose="020B0604020202020204" pitchFamily="34" charset="0"/>
                <a:cs typeface="Arial" panose="020B0604020202020204" pitchFamily="34" charset="0"/>
              </a:rPr>
              <a:t>BPMs and correctors</a:t>
            </a:r>
          </a:p>
        </p:txBody>
      </p:sp>
      <p:cxnSp>
        <p:nvCxnSpPr>
          <p:cNvPr id="15" name="Straight Arrow Connector 14">
            <a:extLst>
              <a:ext uri="{FF2B5EF4-FFF2-40B4-BE49-F238E27FC236}">
                <a16:creationId xmlns:a16="http://schemas.microsoft.com/office/drawing/2014/main" id="{59317485-3069-34EA-73A1-75A13DDE2608}"/>
              </a:ext>
            </a:extLst>
          </p:cNvPr>
          <p:cNvCxnSpPr>
            <a:cxnSpLocks/>
          </p:cNvCxnSpPr>
          <p:nvPr/>
        </p:nvCxnSpPr>
        <p:spPr>
          <a:xfrm flipH="1" flipV="1">
            <a:off x="6671113" y="5169945"/>
            <a:ext cx="343836" cy="5086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1F3DC15B-9687-1325-3E2B-63EBE1CEDBCD}"/>
              </a:ext>
            </a:extLst>
          </p:cNvPr>
          <p:cNvCxnSpPr>
            <a:cxnSpLocks/>
          </p:cNvCxnSpPr>
          <p:nvPr/>
        </p:nvCxnSpPr>
        <p:spPr>
          <a:xfrm flipV="1">
            <a:off x="7014950" y="5225697"/>
            <a:ext cx="1012827" cy="45288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6BECB729-F8F6-D8C6-203D-06DC5BAD095C}"/>
              </a:ext>
            </a:extLst>
          </p:cNvPr>
          <p:cNvCxnSpPr>
            <a:cxnSpLocks/>
          </p:cNvCxnSpPr>
          <p:nvPr/>
        </p:nvCxnSpPr>
        <p:spPr>
          <a:xfrm flipH="1" flipV="1">
            <a:off x="5375439" y="5122907"/>
            <a:ext cx="1639510" cy="5556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68A71BFA-9E0B-C765-C687-1F0B1D28D532}"/>
              </a:ext>
            </a:extLst>
          </p:cNvPr>
          <p:cNvSpPr txBox="1"/>
          <p:nvPr/>
        </p:nvSpPr>
        <p:spPr>
          <a:xfrm>
            <a:off x="3902857" y="4442946"/>
            <a:ext cx="1345787" cy="338554"/>
          </a:xfrm>
          <a:prstGeom prst="rect">
            <a:avLst/>
          </a:prstGeom>
          <a:noFill/>
        </p:spPr>
        <p:txBody>
          <a:bodyPr wrap="square" rtlCol="0">
            <a:spAutoFit/>
          </a:bodyPr>
          <a:lstStyle/>
          <a:p>
            <a:r>
              <a:rPr lang="en-US" sz="1600" dirty="0">
                <a:solidFill>
                  <a:prstClr val="black"/>
                </a:solidFill>
              </a:rPr>
              <a:t>mu-shielding</a:t>
            </a:r>
            <a:endParaRPr lang="en-US" dirty="0">
              <a:solidFill>
                <a:prstClr val="black"/>
              </a:solidFill>
            </a:endParaRPr>
          </a:p>
        </p:txBody>
      </p:sp>
      <p:sp>
        <p:nvSpPr>
          <p:cNvPr id="38" name="TextBox 37">
            <a:extLst>
              <a:ext uri="{FF2B5EF4-FFF2-40B4-BE49-F238E27FC236}">
                <a16:creationId xmlns:a16="http://schemas.microsoft.com/office/drawing/2014/main" id="{C7C1862E-FA2F-67F3-31CD-D63401699C85}"/>
              </a:ext>
            </a:extLst>
          </p:cNvPr>
          <p:cNvSpPr txBox="1"/>
          <p:nvPr/>
        </p:nvSpPr>
        <p:spPr>
          <a:xfrm>
            <a:off x="5253704" y="4457445"/>
            <a:ext cx="1345787" cy="338554"/>
          </a:xfrm>
          <a:prstGeom prst="rect">
            <a:avLst/>
          </a:prstGeom>
          <a:noFill/>
        </p:spPr>
        <p:txBody>
          <a:bodyPr wrap="square" rtlCol="0">
            <a:spAutoFit/>
          </a:bodyPr>
          <a:lstStyle/>
          <a:p>
            <a:r>
              <a:rPr lang="en-US" sz="1600" dirty="0">
                <a:solidFill>
                  <a:prstClr val="black"/>
                </a:solidFill>
              </a:rPr>
              <a:t>mu-shielding</a:t>
            </a:r>
          </a:p>
        </p:txBody>
      </p:sp>
      <p:sp>
        <p:nvSpPr>
          <p:cNvPr id="39" name="TextBox 38">
            <a:extLst>
              <a:ext uri="{FF2B5EF4-FFF2-40B4-BE49-F238E27FC236}">
                <a16:creationId xmlns:a16="http://schemas.microsoft.com/office/drawing/2014/main" id="{40AC7ECF-405A-2A30-CD83-6C211044431C}"/>
              </a:ext>
            </a:extLst>
          </p:cNvPr>
          <p:cNvSpPr txBox="1"/>
          <p:nvPr/>
        </p:nvSpPr>
        <p:spPr>
          <a:xfrm>
            <a:off x="7967598" y="4511684"/>
            <a:ext cx="1345787" cy="338554"/>
          </a:xfrm>
          <a:prstGeom prst="rect">
            <a:avLst/>
          </a:prstGeom>
          <a:noFill/>
        </p:spPr>
        <p:txBody>
          <a:bodyPr wrap="square" rtlCol="0">
            <a:spAutoFit/>
          </a:bodyPr>
          <a:lstStyle/>
          <a:p>
            <a:r>
              <a:rPr lang="en-US" sz="1600" dirty="0">
                <a:solidFill>
                  <a:prstClr val="black"/>
                </a:solidFill>
              </a:rPr>
              <a:t>mu-shielding</a:t>
            </a:r>
          </a:p>
        </p:txBody>
      </p:sp>
      <p:sp>
        <p:nvSpPr>
          <p:cNvPr id="40" name="TextBox 39">
            <a:extLst>
              <a:ext uri="{FF2B5EF4-FFF2-40B4-BE49-F238E27FC236}">
                <a16:creationId xmlns:a16="http://schemas.microsoft.com/office/drawing/2014/main" id="{458D2D90-49D7-9ADC-04A9-2DCCA94955C4}"/>
              </a:ext>
            </a:extLst>
          </p:cNvPr>
          <p:cNvSpPr txBox="1"/>
          <p:nvPr/>
        </p:nvSpPr>
        <p:spPr>
          <a:xfrm>
            <a:off x="6599491" y="4484224"/>
            <a:ext cx="1345787" cy="338554"/>
          </a:xfrm>
          <a:prstGeom prst="rect">
            <a:avLst/>
          </a:prstGeom>
          <a:noFill/>
        </p:spPr>
        <p:txBody>
          <a:bodyPr wrap="square" rtlCol="0">
            <a:spAutoFit/>
          </a:bodyPr>
          <a:lstStyle/>
          <a:p>
            <a:r>
              <a:rPr lang="en-US" sz="1600" dirty="0">
                <a:solidFill>
                  <a:prstClr val="black"/>
                </a:solidFill>
              </a:rPr>
              <a:t>mu-shielding</a:t>
            </a:r>
            <a:endParaRPr lang="en-US" dirty="0">
              <a:solidFill>
                <a:prstClr val="black"/>
              </a:solidFill>
            </a:endParaRPr>
          </a:p>
        </p:txBody>
      </p:sp>
      <p:cxnSp>
        <p:nvCxnSpPr>
          <p:cNvPr id="41" name="Straight Arrow Connector 40">
            <a:extLst>
              <a:ext uri="{FF2B5EF4-FFF2-40B4-BE49-F238E27FC236}">
                <a16:creationId xmlns:a16="http://schemas.microsoft.com/office/drawing/2014/main" id="{52DA8642-0C48-A8D2-1E67-CC0339D61B8B}"/>
              </a:ext>
            </a:extLst>
          </p:cNvPr>
          <p:cNvCxnSpPr>
            <a:cxnSpLocks/>
          </p:cNvCxnSpPr>
          <p:nvPr/>
        </p:nvCxnSpPr>
        <p:spPr>
          <a:xfrm flipV="1">
            <a:off x="3783593" y="5190747"/>
            <a:ext cx="1340891" cy="5998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40CDBC24-2FFA-B209-B95E-B11F4D6AFE5D}"/>
              </a:ext>
            </a:extLst>
          </p:cNvPr>
          <p:cNvSpPr txBox="1"/>
          <p:nvPr/>
        </p:nvSpPr>
        <p:spPr>
          <a:xfrm>
            <a:off x="2673563" y="4426714"/>
            <a:ext cx="1345787" cy="338554"/>
          </a:xfrm>
          <a:prstGeom prst="rect">
            <a:avLst/>
          </a:prstGeom>
          <a:noFill/>
        </p:spPr>
        <p:txBody>
          <a:bodyPr wrap="square" rtlCol="0">
            <a:spAutoFit/>
          </a:bodyPr>
          <a:lstStyle/>
          <a:p>
            <a:r>
              <a:rPr lang="en-US" sz="1600" dirty="0">
                <a:solidFill>
                  <a:prstClr val="black"/>
                </a:solidFill>
                <a:latin typeface="Arial" panose="020B0604020202020204" pitchFamily="34" charset="0"/>
                <a:cs typeface="Arial" panose="020B0604020202020204" pitchFamily="34" charset="0"/>
              </a:rPr>
              <a:t>mu-shielding</a:t>
            </a:r>
          </a:p>
        </p:txBody>
      </p:sp>
      <p:sp>
        <p:nvSpPr>
          <p:cNvPr id="21" name="TextBox 20">
            <a:extLst>
              <a:ext uri="{FF2B5EF4-FFF2-40B4-BE49-F238E27FC236}">
                <a16:creationId xmlns:a16="http://schemas.microsoft.com/office/drawing/2014/main" id="{FE164246-8C6F-3D65-1CF4-719EEE339627}"/>
              </a:ext>
            </a:extLst>
          </p:cNvPr>
          <p:cNvSpPr txBox="1"/>
          <p:nvPr/>
        </p:nvSpPr>
        <p:spPr>
          <a:xfrm>
            <a:off x="3404241" y="5716797"/>
            <a:ext cx="2392057" cy="307777"/>
          </a:xfrm>
          <a:prstGeom prst="rect">
            <a:avLst/>
          </a:prstGeom>
          <a:noFill/>
        </p:spPr>
        <p:txBody>
          <a:bodyPr wrap="square">
            <a:spAutoFit/>
          </a:bodyPr>
          <a:lstStyle/>
          <a:p>
            <a:r>
              <a:rPr lang="en-US" sz="1400" dirty="0">
                <a:solidFill>
                  <a:prstClr val="black"/>
                </a:solidFill>
                <a:latin typeface="Arial" panose="020B0604020202020204" pitchFamily="34" charset="0"/>
                <a:cs typeface="Arial" panose="020B0604020202020204" pitchFamily="34" charset="0"/>
              </a:rPr>
              <a:t>Weak solenoids</a:t>
            </a:r>
          </a:p>
        </p:txBody>
      </p:sp>
      <p:cxnSp>
        <p:nvCxnSpPr>
          <p:cNvPr id="26" name="Straight Arrow Connector 25">
            <a:extLst>
              <a:ext uri="{FF2B5EF4-FFF2-40B4-BE49-F238E27FC236}">
                <a16:creationId xmlns:a16="http://schemas.microsoft.com/office/drawing/2014/main" id="{4F93B075-9A82-1AC1-12CF-43A23C1849F4}"/>
              </a:ext>
            </a:extLst>
          </p:cNvPr>
          <p:cNvCxnSpPr>
            <a:cxnSpLocks/>
          </p:cNvCxnSpPr>
          <p:nvPr/>
        </p:nvCxnSpPr>
        <p:spPr>
          <a:xfrm flipH="1" flipV="1">
            <a:off x="2961882" y="5225857"/>
            <a:ext cx="831934" cy="5819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1BB765A7-46E7-AF09-1872-4C24BE9C499C}"/>
              </a:ext>
            </a:extLst>
          </p:cNvPr>
          <p:cNvCxnSpPr>
            <a:cxnSpLocks/>
          </p:cNvCxnSpPr>
          <p:nvPr/>
        </p:nvCxnSpPr>
        <p:spPr>
          <a:xfrm flipV="1">
            <a:off x="3793816" y="5247594"/>
            <a:ext cx="0" cy="5781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47229838-4665-15E3-5491-B0EBF5A31651}"/>
              </a:ext>
            </a:extLst>
          </p:cNvPr>
          <p:cNvSpPr txBox="1"/>
          <p:nvPr/>
        </p:nvSpPr>
        <p:spPr>
          <a:xfrm>
            <a:off x="9063171" y="5375794"/>
            <a:ext cx="1692336" cy="523220"/>
          </a:xfrm>
          <a:prstGeom prst="rect">
            <a:avLst/>
          </a:prstGeom>
          <a:noFill/>
        </p:spPr>
        <p:txBody>
          <a:bodyPr wrap="square" rtlCol="0">
            <a:spAutoFit/>
          </a:bodyPr>
          <a:lstStyle/>
          <a:p>
            <a:r>
              <a:rPr lang="en-US" sz="1400" dirty="0">
                <a:solidFill>
                  <a:prstClr val="black"/>
                </a:solidFill>
                <a:latin typeface="Arial" panose="020B0604020202020204" pitchFamily="34" charset="0"/>
                <a:cs typeface="Arial" panose="020B0604020202020204" pitchFamily="34" charset="0"/>
              </a:rPr>
              <a:t>merging/matching section</a:t>
            </a:r>
          </a:p>
        </p:txBody>
      </p:sp>
      <p:sp>
        <p:nvSpPr>
          <p:cNvPr id="50" name="TextBox 49">
            <a:extLst>
              <a:ext uri="{FF2B5EF4-FFF2-40B4-BE49-F238E27FC236}">
                <a16:creationId xmlns:a16="http://schemas.microsoft.com/office/drawing/2014/main" id="{DECCE9C5-BF0F-D3FC-5CEA-AD2CBB7F844F}"/>
              </a:ext>
            </a:extLst>
          </p:cNvPr>
          <p:cNvSpPr txBox="1"/>
          <p:nvPr/>
        </p:nvSpPr>
        <p:spPr>
          <a:xfrm>
            <a:off x="1547126" y="5546197"/>
            <a:ext cx="1618959" cy="523220"/>
          </a:xfrm>
          <a:prstGeom prst="rect">
            <a:avLst/>
          </a:prstGeom>
          <a:noFill/>
        </p:spPr>
        <p:txBody>
          <a:bodyPr wrap="square" rtlCol="0">
            <a:spAutoFit/>
          </a:bodyPr>
          <a:lstStyle/>
          <a:p>
            <a:r>
              <a:rPr lang="en-US" sz="1400" dirty="0">
                <a:solidFill>
                  <a:prstClr val="black"/>
                </a:solidFill>
                <a:latin typeface="Arial" panose="020B0604020202020204" pitchFamily="34" charset="0"/>
                <a:cs typeface="Arial" panose="020B0604020202020204" pitchFamily="34" charset="0"/>
              </a:rPr>
              <a:t>merging/matching section</a:t>
            </a:r>
          </a:p>
        </p:txBody>
      </p:sp>
      <p:pic>
        <p:nvPicPr>
          <p:cNvPr id="8" name="Picture 7">
            <a:extLst>
              <a:ext uri="{FF2B5EF4-FFF2-40B4-BE49-F238E27FC236}">
                <a16:creationId xmlns:a16="http://schemas.microsoft.com/office/drawing/2014/main" id="{76DEBDDE-FDFD-2AE3-FB1D-7B2DD3A35618}"/>
              </a:ext>
            </a:extLst>
          </p:cNvPr>
          <p:cNvPicPr>
            <a:picLocks noChangeAspect="1"/>
          </p:cNvPicPr>
          <p:nvPr/>
        </p:nvPicPr>
        <p:blipFill>
          <a:blip r:embed="rId4"/>
          <a:stretch>
            <a:fillRect/>
          </a:stretch>
        </p:blipFill>
        <p:spPr>
          <a:xfrm>
            <a:off x="8122520" y="958986"/>
            <a:ext cx="4012831" cy="2815721"/>
          </a:xfrm>
          <a:prstGeom prst="rect">
            <a:avLst/>
          </a:prstGeom>
        </p:spPr>
      </p:pic>
      <p:cxnSp>
        <p:nvCxnSpPr>
          <p:cNvPr id="14" name="Straight Arrow Connector 13">
            <a:extLst>
              <a:ext uri="{FF2B5EF4-FFF2-40B4-BE49-F238E27FC236}">
                <a16:creationId xmlns:a16="http://schemas.microsoft.com/office/drawing/2014/main" id="{2E043C71-AF1B-B3C6-07D5-4B81E50A1ACA}"/>
              </a:ext>
            </a:extLst>
          </p:cNvPr>
          <p:cNvCxnSpPr>
            <a:cxnSpLocks/>
          </p:cNvCxnSpPr>
          <p:nvPr/>
        </p:nvCxnSpPr>
        <p:spPr>
          <a:xfrm flipV="1">
            <a:off x="7336887" y="2300269"/>
            <a:ext cx="3075950" cy="2164885"/>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45E1A280-EEDE-6BE1-7FEC-4D4F94EF048D}"/>
              </a:ext>
            </a:extLst>
          </p:cNvPr>
          <p:cNvCxnSpPr>
            <a:cxnSpLocks/>
          </p:cNvCxnSpPr>
          <p:nvPr/>
        </p:nvCxnSpPr>
        <p:spPr>
          <a:xfrm>
            <a:off x="3377849" y="4660515"/>
            <a:ext cx="57784" cy="29825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5018EF6C-14DF-1BF1-B8B3-4AB2BA9D8EAC}"/>
              </a:ext>
            </a:extLst>
          </p:cNvPr>
          <p:cNvCxnSpPr/>
          <p:nvPr/>
        </p:nvCxnSpPr>
        <p:spPr>
          <a:xfrm>
            <a:off x="6914602" y="4744011"/>
            <a:ext cx="0" cy="2785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Slide Number Placeholder 3">
            <a:extLst>
              <a:ext uri="{FF2B5EF4-FFF2-40B4-BE49-F238E27FC236}">
                <a16:creationId xmlns:a16="http://schemas.microsoft.com/office/drawing/2014/main" id="{5643099F-AA3B-A23F-2291-7CE3A94FB506}"/>
              </a:ext>
            </a:extLst>
          </p:cNvPr>
          <p:cNvSpPr txBox="1">
            <a:spLocks/>
          </p:cNvSpPr>
          <p:nvPr/>
        </p:nvSpPr>
        <p:spPr>
          <a:xfrm>
            <a:off x="11759514" y="6499157"/>
            <a:ext cx="432486" cy="365125"/>
          </a:xfrm>
          <a:prstGeom prst="rect">
            <a:avLst/>
          </a:prstGeom>
        </p:spPr>
        <p:txBody>
          <a:bodyPr lIns="0" tIns="0" rIns="45720" bIns="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33A556B-7C63-244D-9B7C-B0EA8042B330}" type="slidenum">
              <a:rPr lang="en-US" sz="1200" smtClean="0"/>
              <a:pPr/>
              <a:t>22</a:t>
            </a:fld>
            <a:endParaRPr lang="en-US" sz="1200" dirty="0"/>
          </a:p>
        </p:txBody>
      </p:sp>
    </p:spTree>
    <p:extLst>
      <p:ext uri="{BB962C8B-B14F-4D97-AF65-F5344CB8AC3E}">
        <p14:creationId xmlns:p14="http://schemas.microsoft.com/office/powerpoint/2010/main" val="4672073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F4ADF0-7211-4813-FFB9-AA53A4E31782}"/>
              </a:ext>
            </a:extLst>
          </p:cNvPr>
          <p:cNvSpPr>
            <a:spLocks noGrp="1"/>
          </p:cNvSpPr>
          <p:nvPr>
            <p:ph type="title"/>
          </p:nvPr>
        </p:nvSpPr>
        <p:spPr>
          <a:xfrm>
            <a:off x="443207" y="93835"/>
            <a:ext cx="10515600" cy="699882"/>
          </a:xfrm>
        </p:spPr>
        <p:txBody>
          <a:bodyPr>
            <a:normAutofit/>
          </a:bodyPr>
          <a:lstStyle/>
          <a:p>
            <a:r>
              <a:rPr lang="en-US" sz="3600" dirty="0"/>
              <a:t>LEC </a:t>
            </a:r>
            <a:r>
              <a:rPr lang="en-US" sz="3600" dirty="0">
                <a:solidFill>
                  <a:schemeClr val="tx1"/>
                </a:solidFill>
              </a:rPr>
              <a:t>Electron Beam </a:t>
            </a:r>
            <a:r>
              <a:rPr lang="en-US" sz="3600" dirty="0"/>
              <a:t>Dynamics</a:t>
            </a:r>
            <a:endParaRPr lang="en-US" sz="3600" dirty="0">
              <a:solidFill>
                <a:schemeClr val="tx1"/>
              </a:solidFill>
            </a:endParaRPr>
          </a:p>
        </p:txBody>
      </p:sp>
      <p:sp>
        <p:nvSpPr>
          <p:cNvPr id="6" name="TextBox 5">
            <a:extLst>
              <a:ext uri="{FF2B5EF4-FFF2-40B4-BE49-F238E27FC236}">
                <a16:creationId xmlns:a16="http://schemas.microsoft.com/office/drawing/2014/main" id="{398157F8-1365-29A3-3FEA-B9A95F7267CD}"/>
              </a:ext>
            </a:extLst>
          </p:cNvPr>
          <p:cNvSpPr txBox="1"/>
          <p:nvPr/>
        </p:nvSpPr>
        <p:spPr>
          <a:xfrm>
            <a:off x="4906332" y="4346149"/>
            <a:ext cx="4717564" cy="1077218"/>
          </a:xfrm>
          <a:prstGeom prst="rect">
            <a:avLst/>
          </a:prstGeom>
          <a:noFill/>
        </p:spPr>
        <p:txBody>
          <a:bodyPr wrap="square" rtlCol="0">
            <a:spAutoFit/>
          </a:bodyPr>
          <a:lstStyle/>
          <a:p>
            <a:r>
              <a:rPr lang="en-US" sz="1600" u="sng" dirty="0">
                <a:solidFill>
                  <a:srgbClr val="00B050"/>
                </a:solidFill>
              </a:rPr>
              <a:t>Results</a:t>
            </a:r>
            <a:r>
              <a:rPr lang="en-US" sz="1600" dirty="0">
                <a:solidFill>
                  <a:srgbClr val="00B050"/>
                </a:solidFill>
              </a:rPr>
              <a:t>: </a:t>
            </a:r>
          </a:p>
          <a:p>
            <a:r>
              <a:rPr lang="en-US" sz="1600" dirty="0">
                <a:solidFill>
                  <a:srgbClr val="00B050"/>
                </a:solidFill>
              </a:rPr>
              <a:t>Normalized rms emittances &lt;1.5um</a:t>
            </a:r>
          </a:p>
          <a:p>
            <a:r>
              <a:rPr lang="en-US" sz="1600" dirty="0">
                <a:solidFill>
                  <a:srgbClr val="00B050"/>
                </a:solidFill>
              </a:rPr>
              <a:t>RMS energy spread  &lt;4e-4</a:t>
            </a:r>
          </a:p>
          <a:p>
            <a:r>
              <a:rPr lang="en-US" sz="1600" dirty="0">
                <a:solidFill>
                  <a:srgbClr val="00B050"/>
                </a:solidFill>
              </a:rPr>
              <a:t>Electron beam divergence in the cooling &lt;20 urad.</a:t>
            </a:r>
          </a:p>
        </p:txBody>
      </p:sp>
      <p:sp>
        <p:nvSpPr>
          <p:cNvPr id="3" name="TextBox 2">
            <a:extLst>
              <a:ext uri="{FF2B5EF4-FFF2-40B4-BE49-F238E27FC236}">
                <a16:creationId xmlns:a16="http://schemas.microsoft.com/office/drawing/2014/main" id="{42339BBA-F26C-4DE2-1A29-38941EF5ACB0}"/>
              </a:ext>
            </a:extLst>
          </p:cNvPr>
          <p:cNvSpPr txBox="1"/>
          <p:nvPr/>
        </p:nvSpPr>
        <p:spPr>
          <a:xfrm>
            <a:off x="4853997" y="4013324"/>
            <a:ext cx="4769899" cy="338554"/>
          </a:xfrm>
          <a:prstGeom prst="rect">
            <a:avLst/>
          </a:prstGeom>
          <a:noFill/>
        </p:spPr>
        <p:txBody>
          <a:bodyPr wrap="square" rtlCol="0">
            <a:spAutoFit/>
          </a:bodyPr>
          <a:lstStyle/>
          <a:p>
            <a:r>
              <a:rPr lang="en-US" sz="1600" dirty="0"/>
              <a:t>Simulations for 1 </a:t>
            </a:r>
            <a:r>
              <a:rPr lang="en-US" sz="1600" dirty="0" err="1"/>
              <a:t>nC</a:t>
            </a:r>
            <a:r>
              <a:rPr lang="en-US" sz="1600" dirty="0"/>
              <a:t> electron bunch charge:</a:t>
            </a:r>
          </a:p>
        </p:txBody>
      </p:sp>
      <p:pic>
        <p:nvPicPr>
          <p:cNvPr id="11" name="Picture 10">
            <a:extLst>
              <a:ext uri="{FF2B5EF4-FFF2-40B4-BE49-F238E27FC236}">
                <a16:creationId xmlns:a16="http://schemas.microsoft.com/office/drawing/2014/main" id="{1EAAE24B-5E5C-CC81-6FF8-9251EFE7F9D2}"/>
              </a:ext>
            </a:extLst>
          </p:cNvPr>
          <p:cNvPicPr>
            <a:picLocks noChangeAspect="1"/>
          </p:cNvPicPr>
          <p:nvPr/>
        </p:nvPicPr>
        <p:blipFill>
          <a:blip r:embed="rId2"/>
          <a:stretch>
            <a:fillRect/>
          </a:stretch>
        </p:blipFill>
        <p:spPr>
          <a:xfrm>
            <a:off x="7574840" y="987069"/>
            <a:ext cx="3544615" cy="2820923"/>
          </a:xfrm>
          <a:prstGeom prst="rect">
            <a:avLst/>
          </a:prstGeom>
        </p:spPr>
      </p:pic>
      <p:pic>
        <p:nvPicPr>
          <p:cNvPr id="4" name="Picture 3" descr="Chart, histogram&#10;&#10;Description automatically generated">
            <a:extLst>
              <a:ext uri="{FF2B5EF4-FFF2-40B4-BE49-F238E27FC236}">
                <a16:creationId xmlns:a16="http://schemas.microsoft.com/office/drawing/2014/main" id="{C55D12A6-EBCB-76D3-B117-488227B614B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6994" y="854532"/>
            <a:ext cx="3762154" cy="2747451"/>
          </a:xfrm>
          <a:prstGeom prst="rect">
            <a:avLst/>
          </a:prstGeom>
        </p:spPr>
      </p:pic>
      <p:cxnSp>
        <p:nvCxnSpPr>
          <p:cNvPr id="5" name="Straight Connector 4">
            <a:extLst>
              <a:ext uri="{FF2B5EF4-FFF2-40B4-BE49-F238E27FC236}">
                <a16:creationId xmlns:a16="http://schemas.microsoft.com/office/drawing/2014/main" id="{0D08AEF6-22EA-2493-4F68-65D572410FEF}"/>
              </a:ext>
            </a:extLst>
          </p:cNvPr>
          <p:cNvCxnSpPr>
            <a:cxnSpLocks/>
          </p:cNvCxnSpPr>
          <p:nvPr/>
        </p:nvCxnSpPr>
        <p:spPr>
          <a:xfrm flipV="1">
            <a:off x="950175" y="2141616"/>
            <a:ext cx="3389596" cy="7571"/>
          </a:xfrm>
          <a:prstGeom prst="line">
            <a:avLst/>
          </a:prstGeom>
          <a:ln w="15875">
            <a:prstDash val="dash"/>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A5624383-C11E-302D-8716-63EC22436556}"/>
              </a:ext>
            </a:extLst>
          </p:cNvPr>
          <p:cNvSpPr/>
          <p:nvPr/>
        </p:nvSpPr>
        <p:spPr>
          <a:xfrm>
            <a:off x="2314285" y="3064861"/>
            <a:ext cx="1662630" cy="208059"/>
          </a:xfrm>
          <a:prstGeom prst="rect">
            <a:avLst/>
          </a:prstGeom>
          <a:solidFill>
            <a:srgbClr val="00B0F0"/>
          </a:solid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1200" dirty="0">
                <a:solidFill>
                  <a:schemeClr val="tx1"/>
                </a:solidFill>
              </a:rPr>
              <a:t>cooling section</a:t>
            </a:r>
          </a:p>
        </p:txBody>
      </p:sp>
      <p:sp>
        <p:nvSpPr>
          <p:cNvPr id="9" name="TextBox 8">
            <a:extLst>
              <a:ext uri="{FF2B5EF4-FFF2-40B4-BE49-F238E27FC236}">
                <a16:creationId xmlns:a16="http://schemas.microsoft.com/office/drawing/2014/main" id="{1314BC7A-6904-2E9F-399B-A08EDB6BA84C}"/>
              </a:ext>
            </a:extLst>
          </p:cNvPr>
          <p:cNvSpPr txBox="1"/>
          <p:nvPr/>
        </p:nvSpPr>
        <p:spPr>
          <a:xfrm>
            <a:off x="5127630" y="2572503"/>
            <a:ext cx="1531188" cy="369332"/>
          </a:xfrm>
          <a:prstGeom prst="rect">
            <a:avLst/>
          </a:prstGeom>
          <a:noFill/>
        </p:spPr>
        <p:txBody>
          <a:bodyPr wrap="none" rtlCol="0">
            <a:spAutoFit/>
          </a:bodyPr>
          <a:lstStyle/>
          <a:p>
            <a:r>
              <a:rPr lang="en-US" dirty="0"/>
              <a:t>requirements</a:t>
            </a:r>
          </a:p>
        </p:txBody>
      </p:sp>
      <p:cxnSp>
        <p:nvCxnSpPr>
          <p:cNvPr id="12" name="Straight Arrow Connector 11">
            <a:extLst>
              <a:ext uri="{FF2B5EF4-FFF2-40B4-BE49-F238E27FC236}">
                <a16:creationId xmlns:a16="http://schemas.microsoft.com/office/drawing/2014/main" id="{08C54EB8-5CB4-08A0-9BD8-2B9B54E3F05A}"/>
              </a:ext>
            </a:extLst>
          </p:cNvPr>
          <p:cNvCxnSpPr>
            <a:cxnSpLocks/>
          </p:cNvCxnSpPr>
          <p:nvPr/>
        </p:nvCxnSpPr>
        <p:spPr>
          <a:xfrm flipH="1" flipV="1">
            <a:off x="3583703" y="2149187"/>
            <a:ext cx="2137828" cy="5549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D57197BC-ED30-9079-F287-4DCB0C7AD59E}"/>
              </a:ext>
            </a:extLst>
          </p:cNvPr>
          <p:cNvCxnSpPr>
            <a:cxnSpLocks/>
          </p:cNvCxnSpPr>
          <p:nvPr/>
        </p:nvCxnSpPr>
        <p:spPr>
          <a:xfrm flipV="1">
            <a:off x="5902268" y="1928494"/>
            <a:ext cx="2481658" cy="7756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8" name="Content Placeholder 4" descr="Chart, histogram&#10;&#10;Description automatically generated">
            <a:extLst>
              <a:ext uri="{FF2B5EF4-FFF2-40B4-BE49-F238E27FC236}">
                <a16:creationId xmlns:a16="http://schemas.microsoft.com/office/drawing/2014/main" id="{722EFB46-4EB3-4DC8-F206-C37CB5CAEAD9}"/>
              </a:ext>
            </a:extLst>
          </p:cNvPr>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641653" y="3457296"/>
            <a:ext cx="3698118" cy="2769413"/>
          </a:xfrm>
        </p:spPr>
      </p:pic>
      <p:cxnSp>
        <p:nvCxnSpPr>
          <p:cNvPr id="10" name="Straight Connector 9">
            <a:extLst>
              <a:ext uri="{FF2B5EF4-FFF2-40B4-BE49-F238E27FC236}">
                <a16:creationId xmlns:a16="http://schemas.microsoft.com/office/drawing/2014/main" id="{D43A4A7E-D5BD-3418-52AD-51A031521469}"/>
              </a:ext>
            </a:extLst>
          </p:cNvPr>
          <p:cNvCxnSpPr>
            <a:cxnSpLocks/>
          </p:cNvCxnSpPr>
          <p:nvPr/>
        </p:nvCxnSpPr>
        <p:spPr>
          <a:xfrm>
            <a:off x="7923602" y="1850272"/>
            <a:ext cx="3195853" cy="0"/>
          </a:xfrm>
          <a:prstGeom prst="line">
            <a:avLst/>
          </a:prstGeom>
          <a:ln w="15875">
            <a:prstDash val="dash"/>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66139B15-52B1-9CCC-F03C-0A4F5256CAA3}"/>
              </a:ext>
            </a:extLst>
          </p:cNvPr>
          <p:cNvCxnSpPr>
            <a:cxnSpLocks/>
          </p:cNvCxnSpPr>
          <p:nvPr/>
        </p:nvCxnSpPr>
        <p:spPr>
          <a:xfrm>
            <a:off x="1128738" y="5093552"/>
            <a:ext cx="3211033" cy="0"/>
          </a:xfrm>
          <a:prstGeom prst="line">
            <a:avLst/>
          </a:prstGeom>
          <a:ln w="15875">
            <a:prstDash val="dash"/>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C8F9EFB0-D694-F45C-58BF-F7E4BA502772}"/>
              </a:ext>
            </a:extLst>
          </p:cNvPr>
          <p:cNvSpPr/>
          <p:nvPr/>
        </p:nvSpPr>
        <p:spPr>
          <a:xfrm>
            <a:off x="2190914" y="5694606"/>
            <a:ext cx="1662630" cy="243698"/>
          </a:xfrm>
          <a:prstGeom prst="rect">
            <a:avLst/>
          </a:prstGeom>
          <a:solidFill>
            <a:srgbClr val="00B0F0"/>
          </a:solid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1200" dirty="0">
                <a:solidFill>
                  <a:schemeClr val="tx1"/>
                </a:solidFill>
              </a:rPr>
              <a:t>cooling section</a:t>
            </a:r>
          </a:p>
        </p:txBody>
      </p:sp>
      <p:sp>
        <p:nvSpPr>
          <p:cNvPr id="23" name="TextBox 22">
            <a:extLst>
              <a:ext uri="{FF2B5EF4-FFF2-40B4-BE49-F238E27FC236}">
                <a16:creationId xmlns:a16="http://schemas.microsoft.com/office/drawing/2014/main" id="{A2AC1BFA-BA39-FAB7-8DDC-282A6E6E1399}"/>
              </a:ext>
            </a:extLst>
          </p:cNvPr>
          <p:cNvSpPr txBox="1"/>
          <p:nvPr/>
        </p:nvSpPr>
        <p:spPr>
          <a:xfrm>
            <a:off x="7821751" y="5859113"/>
            <a:ext cx="3826689" cy="369332"/>
          </a:xfrm>
          <a:prstGeom prst="rect">
            <a:avLst/>
          </a:prstGeom>
          <a:solidFill>
            <a:schemeClr val="accent4">
              <a:lumMod val="20000"/>
              <a:lumOff val="80000"/>
            </a:schemeClr>
          </a:solidFill>
        </p:spPr>
        <p:txBody>
          <a:bodyPr wrap="none" rtlCol="0">
            <a:spAutoFit/>
          </a:bodyPr>
          <a:lstStyle/>
          <a:p>
            <a:r>
              <a:rPr lang="en-US" dirty="0"/>
              <a:t>See D. Kayran presentation (THB3)</a:t>
            </a:r>
          </a:p>
        </p:txBody>
      </p:sp>
      <p:cxnSp>
        <p:nvCxnSpPr>
          <p:cNvPr id="33" name="Straight Arrow Connector 32">
            <a:extLst>
              <a:ext uri="{FF2B5EF4-FFF2-40B4-BE49-F238E27FC236}">
                <a16:creationId xmlns:a16="http://schemas.microsoft.com/office/drawing/2014/main" id="{8AA8FCBE-2DAD-D90E-BB69-D45614C97DF6}"/>
              </a:ext>
            </a:extLst>
          </p:cNvPr>
          <p:cNvCxnSpPr>
            <a:cxnSpLocks/>
          </p:cNvCxnSpPr>
          <p:nvPr/>
        </p:nvCxnSpPr>
        <p:spPr>
          <a:xfrm flipH="1">
            <a:off x="3302636" y="2941835"/>
            <a:ext cx="2418895" cy="20794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Slide Number Placeholder 3">
            <a:extLst>
              <a:ext uri="{FF2B5EF4-FFF2-40B4-BE49-F238E27FC236}">
                <a16:creationId xmlns:a16="http://schemas.microsoft.com/office/drawing/2014/main" id="{83647DE4-9C95-58DF-5E7D-5D7AEC52A3E6}"/>
              </a:ext>
            </a:extLst>
          </p:cNvPr>
          <p:cNvSpPr txBox="1">
            <a:spLocks/>
          </p:cNvSpPr>
          <p:nvPr/>
        </p:nvSpPr>
        <p:spPr>
          <a:xfrm>
            <a:off x="11759514" y="6499157"/>
            <a:ext cx="432486" cy="365125"/>
          </a:xfrm>
          <a:prstGeom prst="rect">
            <a:avLst/>
          </a:prstGeom>
        </p:spPr>
        <p:txBody>
          <a:bodyPr lIns="0" tIns="0" rIns="45720" bIns="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33A556B-7C63-244D-9B7C-B0EA8042B330}" type="slidenum">
              <a:rPr lang="en-US" sz="1200" smtClean="0"/>
              <a:pPr/>
              <a:t>23</a:t>
            </a:fld>
            <a:endParaRPr lang="en-US" sz="1200" dirty="0"/>
          </a:p>
        </p:txBody>
      </p:sp>
    </p:spTree>
    <p:extLst>
      <p:ext uri="{BB962C8B-B14F-4D97-AF65-F5344CB8AC3E}">
        <p14:creationId xmlns:p14="http://schemas.microsoft.com/office/powerpoint/2010/main" val="27697079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95BDE1-2F4A-4110-85B6-75A0AD807518}"/>
              </a:ext>
            </a:extLst>
          </p:cNvPr>
          <p:cNvSpPr>
            <a:spLocks noGrp="1"/>
          </p:cNvSpPr>
          <p:nvPr>
            <p:ph type="title"/>
          </p:nvPr>
        </p:nvSpPr>
        <p:spPr>
          <a:xfrm>
            <a:off x="457200" y="281305"/>
            <a:ext cx="11049000" cy="460065"/>
          </a:xfrm>
        </p:spPr>
        <p:txBody>
          <a:bodyPr>
            <a:noAutofit/>
          </a:bodyPr>
          <a:lstStyle/>
          <a:p>
            <a:r>
              <a:rPr lang="en-US" sz="3600" dirty="0"/>
              <a:t>Summary</a:t>
            </a:r>
          </a:p>
        </p:txBody>
      </p:sp>
      <p:sp>
        <p:nvSpPr>
          <p:cNvPr id="3" name="Content Placeholder 2">
            <a:extLst>
              <a:ext uri="{FF2B5EF4-FFF2-40B4-BE49-F238E27FC236}">
                <a16:creationId xmlns:a16="http://schemas.microsoft.com/office/drawing/2014/main" id="{61CB9B40-9BCA-47EB-8296-FE4DA2281395}"/>
              </a:ext>
            </a:extLst>
          </p:cNvPr>
          <p:cNvSpPr>
            <a:spLocks noGrp="1"/>
          </p:cNvSpPr>
          <p:nvPr>
            <p:ph idx="1"/>
          </p:nvPr>
        </p:nvSpPr>
        <p:spPr>
          <a:xfrm>
            <a:off x="655320" y="1425390"/>
            <a:ext cx="11049000" cy="4207185"/>
          </a:xfrm>
        </p:spPr>
        <p:txBody>
          <a:bodyPr vert="horz" lIns="91440" tIns="45720" rIns="91440" bIns="45720" rtlCol="0" anchor="t">
            <a:normAutofit/>
          </a:bodyPr>
          <a:lstStyle/>
          <a:p>
            <a:pPr marL="457200" indent="-457200">
              <a:buFont typeface="Arial" panose="020B0604020202020204" pitchFamily="34" charset="0"/>
              <a:buChar char="•"/>
            </a:pPr>
            <a:r>
              <a:rPr lang="en-US" sz="2200" dirty="0"/>
              <a:t>Protons and ions will be precooled at 24 GeV using </a:t>
            </a:r>
            <a:r>
              <a:rPr lang="en-US" sz="2200" b="1" dirty="0"/>
              <a:t>Electron Cooling.</a:t>
            </a:r>
          </a:p>
          <a:p>
            <a:pPr marL="457200" indent="-457200">
              <a:buFont typeface="Arial" panose="020B0604020202020204" pitchFamily="34" charset="0"/>
              <a:buChar char="•"/>
            </a:pPr>
            <a:r>
              <a:rPr lang="en-US" sz="2200" dirty="0"/>
              <a:t>Heavy ions at collision energies will be cooled using </a:t>
            </a:r>
            <a:r>
              <a:rPr lang="en-US" sz="2200" b="1" dirty="0"/>
              <a:t>Stochastic Cooling.</a:t>
            </a:r>
          </a:p>
          <a:p>
            <a:pPr marL="457200" indent="-457200">
              <a:buFont typeface="Arial" panose="020B0604020202020204" pitchFamily="34" charset="0"/>
              <a:buChar char="•"/>
            </a:pPr>
            <a:r>
              <a:rPr lang="en-US" sz="2200" dirty="0">
                <a:ea typeface="Calibri"/>
                <a:cs typeface="Arial"/>
              </a:rPr>
              <a:t>Low-energy Electron Cooler (LEC) at injection energy of protons at 24 GeV addresses challenges of achieving design luminosity in the EIC and simplifies requirements for potential future high-energy cooling at collisions.</a:t>
            </a:r>
          </a:p>
          <a:p>
            <a:pPr marL="457200" indent="-457200">
              <a:buFont typeface="Arial" panose="020B0604020202020204" pitchFamily="34" charset="0"/>
              <a:buChar char="•"/>
            </a:pPr>
            <a:r>
              <a:rPr lang="en-US" sz="2400" dirty="0">
                <a:latin typeface="Arial" panose="020B0604020202020204" pitchFamily="34" charset="0"/>
                <a:ea typeface="Calibri" panose="020F0502020204030204" pitchFamily="34" charset="0"/>
                <a:cs typeface="Arial" panose="020B0604020202020204" pitchFamily="34" charset="0"/>
              </a:rPr>
              <a:t>The LEC is RF-based 13MeV electron cooler designed to cool protons and ions at 24GeV.  </a:t>
            </a:r>
            <a:endParaRPr lang="en-US" sz="2200" dirty="0">
              <a:ea typeface="Calibri"/>
              <a:cs typeface="Arial"/>
            </a:endParaRPr>
          </a:p>
          <a:p>
            <a:pPr marL="457200" indent="-457200">
              <a:buFont typeface="Arial" panose="020B0604020202020204" pitchFamily="34" charset="0"/>
              <a:buChar char="•"/>
            </a:pPr>
            <a:r>
              <a:rPr lang="en-US" sz="2200" dirty="0">
                <a:ea typeface="Calibri"/>
                <a:cs typeface="Arial"/>
              </a:rPr>
              <a:t>The LEC design is in progress.</a:t>
            </a:r>
          </a:p>
          <a:p>
            <a:pPr marL="227012" lvl="1" indent="0">
              <a:buNone/>
            </a:pPr>
            <a:endParaRPr lang="en-US" b="1" dirty="0">
              <a:latin typeface="Calibri" panose="020F0502020204030204" pitchFamily="34" charset="0"/>
              <a:ea typeface="Calibri" panose="020F0502020204030204" pitchFamily="34" charset="0"/>
            </a:endParaRPr>
          </a:p>
          <a:p>
            <a:endParaRPr lang="en-US" dirty="0">
              <a:latin typeface="Calibri" panose="020F0502020204030204" pitchFamily="34" charset="0"/>
              <a:ea typeface="Calibri" panose="020F0502020204030204" pitchFamily="34" charset="0"/>
            </a:endParaRPr>
          </a:p>
          <a:p>
            <a:endParaRPr lang="en-US" sz="2400" dirty="0"/>
          </a:p>
        </p:txBody>
      </p:sp>
      <p:sp>
        <p:nvSpPr>
          <p:cNvPr id="4" name="Slide Number Placeholder 3">
            <a:extLst>
              <a:ext uri="{FF2B5EF4-FFF2-40B4-BE49-F238E27FC236}">
                <a16:creationId xmlns:a16="http://schemas.microsoft.com/office/drawing/2014/main" id="{6D603DC8-0E96-4E81-89A8-806B1D8E34B4}"/>
              </a:ext>
            </a:extLst>
          </p:cNvPr>
          <p:cNvSpPr>
            <a:spLocks noGrp="1"/>
          </p:cNvSpPr>
          <p:nvPr>
            <p:ph type="sldNum" sz="quarter" idx="4"/>
          </p:nvPr>
        </p:nvSpPr>
        <p:spPr/>
        <p:txBody>
          <a:bodyPr/>
          <a:lstStyle/>
          <a:p>
            <a:fld id="{893C5830-40F3-F04E-B2E3-10E6672BA8FF}" type="slidenum">
              <a:rPr lang="en-US">
                <a:solidFill>
                  <a:prstClr val="white"/>
                </a:solidFill>
              </a:rPr>
              <a:pPr/>
              <a:t>24</a:t>
            </a:fld>
            <a:endParaRPr lang="en-US" dirty="0">
              <a:solidFill>
                <a:prstClr val="white"/>
              </a:solidFill>
            </a:endParaRPr>
          </a:p>
        </p:txBody>
      </p:sp>
      <p:sp>
        <p:nvSpPr>
          <p:cNvPr id="5" name="Slide Number Placeholder 3">
            <a:extLst>
              <a:ext uri="{FF2B5EF4-FFF2-40B4-BE49-F238E27FC236}">
                <a16:creationId xmlns:a16="http://schemas.microsoft.com/office/drawing/2014/main" id="{E47E8CFA-97D8-3FAB-E1EA-1275E1278ACB}"/>
              </a:ext>
            </a:extLst>
          </p:cNvPr>
          <p:cNvSpPr txBox="1">
            <a:spLocks/>
          </p:cNvSpPr>
          <p:nvPr/>
        </p:nvSpPr>
        <p:spPr>
          <a:xfrm>
            <a:off x="11759514" y="6521632"/>
            <a:ext cx="432486" cy="365125"/>
          </a:xfrm>
          <a:prstGeom prst="rect">
            <a:avLst/>
          </a:prstGeom>
        </p:spPr>
        <p:txBody>
          <a:bodyPr lIns="0" tIns="0" rIns="45720" bIns="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33A556B-7C63-244D-9B7C-B0EA8042B330}" type="slidenum">
              <a:rPr lang="en-US" sz="1200" smtClean="0"/>
              <a:pPr/>
              <a:t>24</a:t>
            </a:fld>
            <a:endParaRPr lang="en-US" sz="1200" dirty="0"/>
          </a:p>
        </p:txBody>
      </p:sp>
    </p:spTree>
    <p:extLst>
      <p:ext uri="{BB962C8B-B14F-4D97-AF65-F5344CB8AC3E}">
        <p14:creationId xmlns:p14="http://schemas.microsoft.com/office/powerpoint/2010/main" val="24350712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809EE6-65FE-79A9-AAE4-D94D48199171}"/>
              </a:ext>
            </a:extLst>
          </p:cNvPr>
          <p:cNvSpPr>
            <a:spLocks noGrp="1"/>
          </p:cNvSpPr>
          <p:nvPr>
            <p:ph type="title"/>
          </p:nvPr>
        </p:nvSpPr>
        <p:spPr>
          <a:xfrm>
            <a:off x="236220" y="37996"/>
            <a:ext cx="11049000" cy="762635"/>
          </a:xfrm>
        </p:spPr>
        <p:txBody>
          <a:bodyPr/>
          <a:lstStyle/>
          <a:p>
            <a:r>
              <a:rPr lang="en-US" b="0" i="0" u="none" strike="noStrike" dirty="0">
                <a:solidFill>
                  <a:srgbClr val="212121"/>
                </a:solidFill>
                <a:effectLst/>
                <a:latin typeface="Calibri" panose="020F0502020204030204" pitchFamily="34" charset="0"/>
              </a:rPr>
              <a:t> </a:t>
            </a:r>
            <a:r>
              <a:rPr lang="en-US" sz="3600" dirty="0"/>
              <a:t>Hadron Cooling in the EIC</a:t>
            </a:r>
          </a:p>
        </p:txBody>
      </p:sp>
      <p:sp>
        <p:nvSpPr>
          <p:cNvPr id="3" name="Content Placeholder 2">
            <a:extLst>
              <a:ext uri="{FF2B5EF4-FFF2-40B4-BE49-F238E27FC236}">
                <a16:creationId xmlns:a16="http://schemas.microsoft.com/office/drawing/2014/main" id="{01A53AC6-5602-4FE8-AFC9-6FCA15F2FFDF}"/>
              </a:ext>
            </a:extLst>
          </p:cNvPr>
          <p:cNvSpPr>
            <a:spLocks noGrp="1"/>
          </p:cNvSpPr>
          <p:nvPr>
            <p:ph idx="1"/>
          </p:nvPr>
        </p:nvSpPr>
        <p:spPr>
          <a:xfrm>
            <a:off x="727840" y="1637451"/>
            <a:ext cx="10740259" cy="4351338"/>
          </a:xfrm>
        </p:spPr>
        <p:txBody>
          <a:bodyPr>
            <a:normAutofit/>
          </a:bodyPr>
          <a:lstStyle/>
          <a:p>
            <a:pPr marL="457200" indent="-457200">
              <a:buFont typeface="Arial" panose="020B0604020202020204" pitchFamily="34" charset="0"/>
              <a:buChar char="•"/>
            </a:pPr>
            <a:r>
              <a:rPr lang="en-US" sz="2400" dirty="0"/>
              <a:t>Protons and ions will be precooled at 24 GeV using </a:t>
            </a:r>
            <a:r>
              <a:rPr lang="en-US" sz="2400" b="1" dirty="0"/>
              <a:t>Electron Cooling.</a:t>
            </a:r>
          </a:p>
          <a:p>
            <a:pPr marL="0" indent="0">
              <a:buNone/>
            </a:pPr>
            <a:endParaRPr lang="en-US" sz="2400" dirty="0"/>
          </a:p>
          <a:p>
            <a:pPr marL="457200" indent="-457200">
              <a:buFont typeface="Arial" panose="020B0604020202020204" pitchFamily="34" charset="0"/>
              <a:buChar char="•"/>
            </a:pPr>
            <a:r>
              <a:rPr lang="en-US" sz="2400" dirty="0"/>
              <a:t>Heavy ions at collision energies will be cooled using </a:t>
            </a:r>
            <a:r>
              <a:rPr lang="en-US" sz="2400" b="1" dirty="0"/>
              <a:t>Stochastic Cooling.</a:t>
            </a:r>
          </a:p>
          <a:p>
            <a:pPr marL="457200" indent="-457200">
              <a:buFont typeface="Arial" panose="020B0604020202020204" pitchFamily="34" charset="0"/>
              <a:buChar char="•"/>
            </a:pPr>
            <a:endParaRPr lang="en-US" sz="2400" dirty="0"/>
          </a:p>
          <a:p>
            <a:pPr marL="457200" indent="-457200">
              <a:buFont typeface="Arial" panose="020B0604020202020204" pitchFamily="34" charset="0"/>
              <a:buChar char="•"/>
            </a:pPr>
            <a:r>
              <a:rPr lang="en-US" sz="2400" dirty="0"/>
              <a:t>Currently, no hadron cooling of proton is implemented at collision energies. However, it may be added in the future to increase the EIC average luminosity during store.</a:t>
            </a:r>
          </a:p>
          <a:p>
            <a:pPr marL="0" indent="0">
              <a:buNone/>
            </a:pPr>
            <a:endParaRPr lang="en-US" dirty="0"/>
          </a:p>
        </p:txBody>
      </p:sp>
      <p:sp>
        <p:nvSpPr>
          <p:cNvPr id="4" name="Slide Number Placeholder 3">
            <a:extLst>
              <a:ext uri="{FF2B5EF4-FFF2-40B4-BE49-F238E27FC236}">
                <a16:creationId xmlns:a16="http://schemas.microsoft.com/office/drawing/2014/main" id="{D5B97ABC-BEC1-6003-0D48-4DEF6FC69C5E}"/>
              </a:ext>
            </a:extLst>
          </p:cNvPr>
          <p:cNvSpPr>
            <a:spLocks noGrp="1"/>
          </p:cNvSpPr>
          <p:nvPr>
            <p:ph type="sldNum" sz="quarter" idx="4"/>
          </p:nvPr>
        </p:nvSpPr>
        <p:spPr>
          <a:xfrm>
            <a:off x="11759514" y="6498465"/>
            <a:ext cx="432486" cy="365125"/>
          </a:xfrm>
        </p:spPr>
        <p:txBody>
          <a:bodyPr/>
          <a:lstStyle/>
          <a:p>
            <a:fld id="{933A556B-7C63-244D-9B7C-B0EA8042B330}" type="slidenum">
              <a:rPr lang="en-US" sz="1200" smtClean="0"/>
              <a:pPr/>
              <a:t>3</a:t>
            </a:fld>
            <a:endParaRPr lang="en-US" sz="1200" dirty="0">
              <a:solidFill>
                <a:schemeClr val="bg1"/>
              </a:solidFill>
            </a:endParaRPr>
          </a:p>
        </p:txBody>
      </p:sp>
    </p:spTree>
    <p:extLst>
      <p:ext uri="{BB962C8B-B14F-4D97-AF65-F5344CB8AC3E}">
        <p14:creationId xmlns:p14="http://schemas.microsoft.com/office/powerpoint/2010/main" val="20473456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95BDE1-2F4A-4110-85B6-75A0AD807518}"/>
              </a:ext>
            </a:extLst>
          </p:cNvPr>
          <p:cNvSpPr>
            <a:spLocks noGrp="1"/>
          </p:cNvSpPr>
          <p:nvPr>
            <p:ph type="title"/>
          </p:nvPr>
        </p:nvSpPr>
        <p:spPr>
          <a:xfrm>
            <a:off x="304800" y="79057"/>
            <a:ext cx="11049000" cy="572135"/>
          </a:xfrm>
        </p:spPr>
        <p:txBody>
          <a:bodyPr>
            <a:noAutofit/>
          </a:bodyPr>
          <a:lstStyle/>
          <a:p>
            <a:r>
              <a:rPr lang="en-US" sz="3600" dirty="0">
                <a:solidFill>
                  <a:schemeClr val="tx1"/>
                </a:solidFill>
              </a:rPr>
              <a:t>Cooling Requirements for EIC</a:t>
            </a:r>
          </a:p>
        </p:txBody>
      </p:sp>
      <p:sp>
        <p:nvSpPr>
          <p:cNvPr id="3" name="Content Placeholder 2">
            <a:extLst>
              <a:ext uri="{FF2B5EF4-FFF2-40B4-BE49-F238E27FC236}">
                <a16:creationId xmlns:a16="http://schemas.microsoft.com/office/drawing/2014/main" id="{61CB9B40-9BCA-47EB-8296-FE4DA2281395}"/>
              </a:ext>
            </a:extLst>
          </p:cNvPr>
          <p:cNvSpPr>
            <a:spLocks noGrp="1"/>
          </p:cNvSpPr>
          <p:nvPr>
            <p:ph idx="1"/>
          </p:nvPr>
        </p:nvSpPr>
        <p:spPr>
          <a:xfrm>
            <a:off x="571500" y="842035"/>
            <a:ext cx="11273333" cy="4941545"/>
          </a:xfrm>
        </p:spPr>
        <p:txBody>
          <a:bodyPr>
            <a:normAutofit/>
          </a:bodyPr>
          <a:lstStyle/>
          <a:p>
            <a:pPr marL="0" indent="0">
              <a:buNone/>
            </a:pPr>
            <a:endParaRPr lang="en-US" sz="2000" b="1" u="sng" dirty="0"/>
          </a:p>
          <a:p>
            <a:pPr marL="0" indent="0">
              <a:buNone/>
            </a:pPr>
            <a:r>
              <a:rPr lang="en-US" sz="2000" b="1" u="sng" dirty="0"/>
              <a:t>Low-Energy Cooling (LEC):</a:t>
            </a:r>
          </a:p>
          <a:p>
            <a:pPr marL="0" indent="0">
              <a:buNone/>
            </a:pPr>
            <a:r>
              <a:rPr lang="en-US" sz="2000" dirty="0"/>
              <a:t>The goal of cooling</a:t>
            </a:r>
            <a:r>
              <a:rPr lang="en-US" sz="2000" b="1" dirty="0"/>
              <a:t> </a:t>
            </a:r>
            <a:r>
              <a:rPr lang="en-US" sz="2000" dirty="0"/>
              <a:t>at proton injection energy is to obtain initial proton parameters by </a:t>
            </a:r>
            <a:r>
              <a:rPr lang="en-US" sz="2000" dirty="0">
                <a:solidFill>
                  <a:srgbClr val="0066FF"/>
                </a:solidFill>
              </a:rPr>
              <a:t>cooling the vertical emittance from ~2 um to 0.3 um</a:t>
            </a:r>
            <a:r>
              <a:rPr lang="en-US" sz="2000" dirty="0">
                <a:solidFill>
                  <a:srgbClr val="FF0000"/>
                </a:solidFill>
              </a:rPr>
              <a:t> </a:t>
            </a:r>
            <a:r>
              <a:rPr lang="en-US" sz="2000" dirty="0"/>
              <a:t>(rms normalized). </a:t>
            </a:r>
          </a:p>
          <a:p>
            <a:pPr marL="0" indent="0">
              <a:buNone/>
            </a:pPr>
            <a:endParaRPr lang="en-US" sz="2000" dirty="0"/>
          </a:p>
          <a:p>
            <a:pPr marL="0" indent="0">
              <a:buNone/>
            </a:pPr>
            <a:r>
              <a:rPr lang="en-US" sz="2000" dirty="0"/>
              <a:t>Cooling at injection energy of protons (24 GeV) requires a 13 MeV electron beam.</a:t>
            </a:r>
            <a:endParaRPr lang="en-US" sz="2000" b="1" dirty="0">
              <a:solidFill>
                <a:srgbClr val="00B050"/>
              </a:solidFill>
            </a:endParaRPr>
          </a:p>
          <a:p>
            <a:pPr marL="0" indent="0">
              <a:buNone/>
            </a:pPr>
            <a:endParaRPr lang="en-US" sz="2000" b="1" dirty="0">
              <a:solidFill>
                <a:srgbClr val="00B050"/>
              </a:solidFill>
            </a:endParaRPr>
          </a:p>
          <a:p>
            <a:pPr marL="0" indent="0">
              <a:buNone/>
            </a:pPr>
            <a:endParaRPr lang="en-US" sz="2000" b="1" u="sng" dirty="0"/>
          </a:p>
          <a:p>
            <a:pPr marL="0" indent="0">
              <a:buNone/>
            </a:pPr>
            <a:endParaRPr lang="en-US" sz="2000" b="1" u="sng" dirty="0"/>
          </a:p>
          <a:p>
            <a:pPr marL="0" indent="0">
              <a:buNone/>
            </a:pPr>
            <a:r>
              <a:rPr lang="en-US" sz="2000" b="1" u="sng" dirty="0"/>
              <a:t>High-Energy Cooling (HEC) of protons:</a:t>
            </a:r>
            <a:r>
              <a:rPr lang="en-US" sz="2000" b="1" dirty="0"/>
              <a:t>       </a:t>
            </a:r>
          </a:p>
          <a:p>
            <a:pPr marL="0" indent="0"/>
            <a:r>
              <a:rPr lang="en-US" sz="2000" dirty="0"/>
              <a:t>High-Energy Cooling (HEC) system capable of fully counteracting emittance growth at collision energies (41, 100, and 275 GeV) would greatly improve luminosity in the EIC.</a:t>
            </a:r>
          </a:p>
          <a:p>
            <a:pPr marL="0" indent="0">
              <a:buNone/>
            </a:pPr>
            <a:endParaRPr lang="en-US" sz="2000" dirty="0"/>
          </a:p>
          <a:p>
            <a:pPr marL="457200" lvl="1" indent="0">
              <a:buNone/>
            </a:pPr>
            <a:endParaRPr lang="en-US" sz="1800" b="1" dirty="0">
              <a:solidFill>
                <a:srgbClr val="FF0000"/>
              </a:solidFill>
            </a:endParaRPr>
          </a:p>
          <a:p>
            <a:pPr marL="0" indent="0">
              <a:buNone/>
            </a:pPr>
            <a:endParaRPr lang="en-US" sz="1800" dirty="0">
              <a:solidFill>
                <a:srgbClr val="0000FF"/>
              </a:solidFill>
            </a:endParaRPr>
          </a:p>
          <a:p>
            <a:pPr marL="0" indent="0">
              <a:buNone/>
            </a:pPr>
            <a:endParaRPr lang="en-US" sz="1800" dirty="0"/>
          </a:p>
          <a:p>
            <a:pPr marL="0" indent="0">
              <a:buNone/>
            </a:pPr>
            <a:endParaRPr lang="en-US" sz="1800" dirty="0">
              <a:solidFill>
                <a:srgbClr val="0000FF"/>
              </a:solidFill>
            </a:endParaRPr>
          </a:p>
          <a:p>
            <a:pPr marL="0" indent="0">
              <a:buNone/>
            </a:pPr>
            <a:endParaRPr lang="en-US" sz="1800" dirty="0"/>
          </a:p>
          <a:p>
            <a:pPr marL="0" indent="0">
              <a:buNone/>
            </a:pPr>
            <a:endParaRPr lang="en-US" sz="2000" dirty="0"/>
          </a:p>
          <a:p>
            <a:pPr marL="0" indent="0">
              <a:buNone/>
            </a:pPr>
            <a:endParaRPr lang="en-US" dirty="0"/>
          </a:p>
        </p:txBody>
      </p:sp>
      <p:sp>
        <p:nvSpPr>
          <p:cNvPr id="4" name="Slide Number Placeholder 3">
            <a:extLst>
              <a:ext uri="{FF2B5EF4-FFF2-40B4-BE49-F238E27FC236}">
                <a16:creationId xmlns:a16="http://schemas.microsoft.com/office/drawing/2014/main" id="{4DA0E25B-B2FB-B046-C857-52A74BF05B87}"/>
              </a:ext>
            </a:extLst>
          </p:cNvPr>
          <p:cNvSpPr>
            <a:spLocks noGrp="1"/>
          </p:cNvSpPr>
          <p:nvPr>
            <p:ph type="sldNum" sz="quarter" idx="4"/>
          </p:nvPr>
        </p:nvSpPr>
        <p:spPr>
          <a:xfrm>
            <a:off x="11759514" y="6483225"/>
            <a:ext cx="432486" cy="365125"/>
          </a:xfrm>
        </p:spPr>
        <p:txBody>
          <a:bodyPr/>
          <a:lstStyle/>
          <a:p>
            <a:fld id="{933A556B-7C63-244D-9B7C-B0EA8042B330}" type="slidenum">
              <a:rPr lang="en-US" sz="1200" smtClean="0"/>
              <a:pPr/>
              <a:t>4</a:t>
            </a:fld>
            <a:endParaRPr lang="en-US" sz="1200" dirty="0">
              <a:solidFill>
                <a:schemeClr val="bg1"/>
              </a:solidFill>
            </a:endParaRPr>
          </a:p>
        </p:txBody>
      </p:sp>
    </p:spTree>
    <p:extLst>
      <p:ext uri="{BB962C8B-B14F-4D97-AF65-F5344CB8AC3E}">
        <p14:creationId xmlns:p14="http://schemas.microsoft.com/office/powerpoint/2010/main" val="42835346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F7D202-A5A7-7843-9113-0D88F6B9A537}"/>
              </a:ext>
            </a:extLst>
          </p:cNvPr>
          <p:cNvSpPr>
            <a:spLocks noGrp="1"/>
          </p:cNvSpPr>
          <p:nvPr>
            <p:ph type="title"/>
          </p:nvPr>
        </p:nvSpPr>
        <p:spPr>
          <a:xfrm>
            <a:off x="297180" y="85424"/>
            <a:ext cx="7886700" cy="704088"/>
          </a:xfrm>
        </p:spPr>
        <p:txBody>
          <a:bodyPr>
            <a:normAutofit/>
          </a:bodyPr>
          <a:lstStyle/>
          <a:p>
            <a:r>
              <a:rPr lang="en-US" sz="3600" dirty="0"/>
              <a:t>Cooling techniques for the EIC</a:t>
            </a:r>
          </a:p>
        </p:txBody>
      </p:sp>
      <p:sp>
        <p:nvSpPr>
          <p:cNvPr id="5" name="TextBox 4">
            <a:extLst>
              <a:ext uri="{FF2B5EF4-FFF2-40B4-BE49-F238E27FC236}">
                <a16:creationId xmlns:a16="http://schemas.microsoft.com/office/drawing/2014/main" id="{EBDE2AAE-03BB-444E-ADF8-2DFA7AC067D8}"/>
              </a:ext>
            </a:extLst>
          </p:cNvPr>
          <p:cNvSpPr txBox="1"/>
          <p:nvPr/>
        </p:nvSpPr>
        <p:spPr>
          <a:xfrm>
            <a:off x="575401" y="1103733"/>
            <a:ext cx="11266170" cy="4478149"/>
          </a:xfrm>
          <a:prstGeom prst="rect">
            <a:avLst/>
          </a:prstGeom>
          <a:noFill/>
        </p:spPr>
        <p:txBody>
          <a:bodyPr wrap="square">
            <a:spAutoFit/>
          </a:bodyPr>
          <a:lstStyle/>
          <a:p>
            <a:pPr>
              <a:spcAft>
                <a:spcPts val="600"/>
              </a:spcAft>
            </a:pPr>
            <a:r>
              <a:rPr lang="en-US" sz="2000" b="1" dirty="0">
                <a:solidFill>
                  <a:srgbClr val="0000FF"/>
                </a:solidFill>
                <a:latin typeface="Arial" panose="020B0604020202020204" pitchFamily="34" charset="0"/>
                <a:cs typeface="Arial" panose="020B0604020202020204" pitchFamily="34" charset="0"/>
                <a:sym typeface="Wingdings" panose="05000000000000000000" pitchFamily="2" charset="2"/>
              </a:rPr>
              <a:t>Present EIC concept:</a:t>
            </a:r>
          </a:p>
          <a:p>
            <a:pPr marL="342900" indent="-342900">
              <a:spcAft>
                <a:spcPts val="600"/>
              </a:spcAft>
              <a:buFont typeface="Arial" panose="020B0604020202020204" pitchFamily="34" charset="0"/>
              <a:buChar char="•"/>
            </a:pPr>
            <a:r>
              <a:rPr lang="en-US" sz="2000" b="1" dirty="0">
                <a:latin typeface="Arial" panose="020B0604020202020204" pitchFamily="34" charset="0"/>
                <a:cs typeface="Arial" panose="020B0604020202020204" pitchFamily="34" charset="0"/>
                <a:sym typeface="Wingdings" panose="05000000000000000000" pitchFamily="2" charset="2"/>
              </a:rPr>
              <a:t>Electron Cooling (13MeV electrons): </a:t>
            </a:r>
          </a:p>
          <a:p>
            <a:pPr>
              <a:spcAft>
                <a:spcPts val="600"/>
              </a:spcAft>
            </a:pPr>
            <a:r>
              <a:rPr lang="en-US" sz="2000" b="1" dirty="0">
                <a:latin typeface="Arial" panose="020B0604020202020204" pitchFamily="34" charset="0"/>
                <a:cs typeface="Arial" panose="020B0604020202020204" pitchFamily="34" charset="0"/>
                <a:sym typeface="Wingdings" panose="05000000000000000000" pitchFamily="2" charset="2"/>
              </a:rPr>
              <a:t>     </a:t>
            </a:r>
            <a:r>
              <a:rPr lang="en-US" sz="2000" dirty="0">
                <a:latin typeface="Arial" panose="020B0604020202020204" pitchFamily="34" charset="0"/>
                <a:cs typeface="Arial" panose="020B0604020202020204" pitchFamily="34" charset="0"/>
                <a:sym typeface="Wingdings" panose="05000000000000000000" pitchFamily="2" charset="2"/>
              </a:rPr>
              <a:t>Cooling of protons at injection energy of 24 GeV</a:t>
            </a:r>
            <a:r>
              <a:rPr lang="en-US" sz="2000" dirty="0">
                <a:latin typeface="Arial" panose="020B0604020202020204" pitchFamily="34" charset="0"/>
                <a:cs typeface="Arial" panose="020B0604020202020204" pitchFamily="34" charset="0"/>
              </a:rPr>
              <a:t>, </a:t>
            </a:r>
            <a:r>
              <a:rPr lang="en-US" sz="2000" dirty="0">
                <a:solidFill>
                  <a:srgbClr val="18649A"/>
                </a:solidFill>
                <a:latin typeface="Arial" panose="020B0604020202020204" pitchFamily="34" charset="0"/>
                <a:cs typeface="Arial" panose="020B0604020202020204" pitchFamily="34" charset="0"/>
              </a:rPr>
              <a:t>talks by A. Fedotov (TUA1), D. Kayran (THB3) </a:t>
            </a:r>
          </a:p>
          <a:p>
            <a:pPr>
              <a:spcAft>
                <a:spcPts val="600"/>
              </a:spcAft>
            </a:pPr>
            <a:endParaRPr lang="en-US" sz="2000" b="1" dirty="0">
              <a:solidFill>
                <a:srgbClr val="0000FF"/>
              </a:solidFill>
              <a:latin typeface="Arial" panose="020B0604020202020204" pitchFamily="34" charset="0"/>
              <a:cs typeface="Arial" panose="020B0604020202020204" pitchFamily="34" charset="0"/>
            </a:endParaRPr>
          </a:p>
          <a:p>
            <a:pPr marL="342900" indent="-342900">
              <a:spcAft>
                <a:spcPts val="600"/>
              </a:spcAft>
              <a:buFont typeface="Arial" panose="020B0604020202020204" pitchFamily="34" charset="0"/>
              <a:buChar char="•"/>
            </a:pPr>
            <a:r>
              <a:rPr lang="en-US" sz="2000" b="1" dirty="0">
                <a:latin typeface="Arial" panose="020B0604020202020204" pitchFamily="34" charset="0"/>
                <a:cs typeface="Arial" panose="020B0604020202020204" pitchFamily="34" charset="0"/>
              </a:rPr>
              <a:t>Stochastic cooling:</a:t>
            </a:r>
          </a:p>
          <a:p>
            <a:pPr>
              <a:spcAft>
                <a:spcPts val="600"/>
              </a:spcAft>
            </a:pPr>
            <a:r>
              <a:rPr lang="en-US" sz="2000" dirty="0">
                <a:latin typeface="Arial" panose="020B0604020202020204" pitchFamily="34" charset="0"/>
                <a:cs typeface="Arial" panose="020B0604020202020204" pitchFamily="34" charset="0"/>
                <a:sym typeface="Wingdings" panose="05000000000000000000" pitchFamily="2" charset="2"/>
              </a:rPr>
              <a:t>     Cooling of heavy ions at collision energies, </a:t>
            </a:r>
            <a:r>
              <a:rPr lang="en-US" sz="2000" dirty="0">
                <a:solidFill>
                  <a:srgbClr val="18649A"/>
                </a:solidFill>
                <a:latin typeface="Arial" panose="020B0604020202020204" pitchFamily="34" charset="0"/>
                <a:cs typeface="Arial" panose="020B0604020202020204" pitchFamily="34" charset="0"/>
                <a:sym typeface="Wingdings" panose="05000000000000000000" pitchFamily="2" charset="2"/>
              </a:rPr>
              <a:t>see talk by M. Blaskiewicz (TUB3)</a:t>
            </a:r>
          </a:p>
          <a:p>
            <a:pPr>
              <a:spcAft>
                <a:spcPts val="600"/>
              </a:spcAft>
            </a:pPr>
            <a:endParaRPr lang="en-US" sz="2000" dirty="0">
              <a:latin typeface="Arial" panose="020B0604020202020204" pitchFamily="34" charset="0"/>
              <a:cs typeface="Arial" panose="020B0604020202020204" pitchFamily="34" charset="0"/>
            </a:endParaRPr>
          </a:p>
          <a:p>
            <a:pPr>
              <a:spcAft>
                <a:spcPts val="600"/>
              </a:spcAft>
            </a:pPr>
            <a:r>
              <a:rPr lang="en-US" sz="2000" b="1" dirty="0">
                <a:solidFill>
                  <a:srgbClr val="0000FF"/>
                </a:solidFill>
                <a:latin typeface="Arial" panose="020B0604020202020204" pitchFamily="34" charset="0"/>
                <a:cs typeface="Arial" panose="020B0604020202020204" pitchFamily="34" charset="0"/>
              </a:rPr>
              <a:t>Possible future EIC upgrades:</a:t>
            </a:r>
            <a:endParaRPr lang="en-US" sz="2000" dirty="0">
              <a:latin typeface="Arial" panose="020B0604020202020204" pitchFamily="34" charset="0"/>
              <a:cs typeface="Arial" panose="020B0604020202020204" pitchFamily="34" charset="0"/>
            </a:endParaRPr>
          </a:p>
          <a:p>
            <a:pPr marL="342900" indent="-342900">
              <a:spcAft>
                <a:spcPts val="600"/>
              </a:spcAft>
              <a:buFont typeface="Arial" panose="020B0604020202020204" pitchFamily="34" charset="0"/>
              <a:buChar char="•"/>
            </a:pPr>
            <a:r>
              <a:rPr lang="en-US" sz="2000" b="1" dirty="0">
                <a:latin typeface="Arial" panose="020B0604020202020204" pitchFamily="34" charset="0"/>
                <a:cs typeface="Arial" panose="020B0604020202020204" pitchFamily="34" charset="0"/>
              </a:rPr>
              <a:t>Coherent electron Cooling </a:t>
            </a:r>
            <a:r>
              <a:rPr lang="en-US" sz="2000" dirty="0">
                <a:latin typeface="Arial" panose="020B0604020202020204" pitchFamily="34" charset="0"/>
                <a:cs typeface="Arial" panose="020B0604020202020204" pitchFamily="34" charset="0"/>
              </a:rPr>
              <a:t>(</a:t>
            </a:r>
            <a:r>
              <a:rPr lang="en-US" sz="2000" dirty="0" err="1">
                <a:latin typeface="Arial" panose="020B0604020202020204" pitchFamily="34" charset="0"/>
                <a:cs typeface="Arial" panose="020B0604020202020204" pitchFamily="34" charset="0"/>
              </a:rPr>
              <a:t>CeC</a:t>
            </a:r>
            <a:r>
              <a:rPr lang="en-US" sz="2000" dirty="0">
                <a:latin typeface="Arial" panose="020B0604020202020204" pitchFamily="34" charset="0"/>
                <a:cs typeface="Arial" panose="020B0604020202020204" pitchFamily="34" charset="0"/>
              </a:rPr>
              <a:t>) based schemes (at collision energies) – detailed study for EIC was performed, </a:t>
            </a:r>
            <a:r>
              <a:rPr lang="en-US" sz="2000" dirty="0">
                <a:solidFill>
                  <a:srgbClr val="18649A"/>
                </a:solidFill>
                <a:latin typeface="Arial" panose="020B0604020202020204" pitchFamily="34" charset="0"/>
                <a:cs typeface="Arial" panose="020B0604020202020204" pitchFamily="34" charset="0"/>
              </a:rPr>
              <a:t>see talks by E. Wang (TUA2), W. Bergan (TUA3), K. Dietrick (THB1)</a:t>
            </a:r>
          </a:p>
          <a:p>
            <a:pPr marL="342900" indent="-342900">
              <a:spcAft>
                <a:spcPts val="600"/>
              </a:spcAft>
              <a:buFont typeface="Arial" panose="020B0604020202020204" pitchFamily="34" charset="0"/>
              <a:buChar char="•"/>
            </a:pPr>
            <a:r>
              <a:rPr lang="en-US" sz="2000" b="1" dirty="0">
                <a:latin typeface="Arial" panose="020B0604020202020204" pitchFamily="34" charset="0"/>
                <a:cs typeface="Arial" panose="020B0604020202020204" pitchFamily="34" charset="0"/>
              </a:rPr>
              <a:t>Electron Cooling </a:t>
            </a:r>
            <a:r>
              <a:rPr lang="en-US" sz="2000" dirty="0">
                <a:latin typeface="Arial" panose="020B0604020202020204" pitchFamily="34" charset="0"/>
                <a:cs typeface="Arial" panose="020B0604020202020204" pitchFamily="34" charset="0"/>
              </a:rPr>
              <a:t>(at collision energies) – under study, </a:t>
            </a:r>
            <a:r>
              <a:rPr lang="en-US" sz="2000" dirty="0">
                <a:solidFill>
                  <a:srgbClr val="18649A"/>
                </a:solidFill>
                <a:latin typeface="Arial" panose="020B0604020202020204" pitchFamily="34" charset="0"/>
                <a:cs typeface="Arial" panose="020B0604020202020204" pitchFamily="34" charset="0"/>
              </a:rPr>
              <a:t>see talks by S. Seletskiy (TUB1), D. Kayran (TUB2), J. Kewisch (THB2)</a:t>
            </a:r>
          </a:p>
        </p:txBody>
      </p:sp>
      <p:sp>
        <p:nvSpPr>
          <p:cNvPr id="3" name="Slide Number Placeholder 2">
            <a:extLst>
              <a:ext uri="{FF2B5EF4-FFF2-40B4-BE49-F238E27FC236}">
                <a16:creationId xmlns:a16="http://schemas.microsoft.com/office/drawing/2014/main" id="{9C84034A-8C83-5645-A595-BC71C9E84B78}"/>
              </a:ext>
            </a:extLst>
          </p:cNvPr>
          <p:cNvSpPr>
            <a:spLocks noGrp="1"/>
          </p:cNvSpPr>
          <p:nvPr>
            <p:ph type="sldNum" sz="quarter" idx="12"/>
          </p:nvPr>
        </p:nvSpPr>
        <p:spPr>
          <a:xfrm>
            <a:off x="6997212" y="6356351"/>
            <a:ext cx="20574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93C5830-40F3-F04E-B2E3-10E6672BA8FF}" type="slidenum">
              <a:rPr lang="en-US" smtClean="0"/>
              <a:pPr/>
              <a:t>5</a:t>
            </a:fld>
            <a:endParaRPr lang="en-US" dirty="0"/>
          </a:p>
        </p:txBody>
      </p:sp>
      <p:sp>
        <p:nvSpPr>
          <p:cNvPr id="4" name="Footer Placeholder 4">
            <a:extLst>
              <a:ext uri="{FF2B5EF4-FFF2-40B4-BE49-F238E27FC236}">
                <a16:creationId xmlns:a16="http://schemas.microsoft.com/office/drawing/2014/main" id="{E3D4C4DC-FBCF-D820-95D4-877ABA90D059}"/>
              </a:ext>
            </a:extLst>
          </p:cNvPr>
          <p:cNvSpPr>
            <a:spLocks noGrp="1"/>
          </p:cNvSpPr>
          <p:nvPr>
            <p:ph type="ftr" sz="quarter" idx="11"/>
          </p:nvPr>
        </p:nvSpPr>
        <p:spPr>
          <a:xfrm>
            <a:off x="1851286" y="6538913"/>
            <a:ext cx="4886792"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bg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A. Fedotov et al., COOL23 Workshop, Montreux, October 9-13, 2023</a:t>
            </a:r>
            <a:endParaRPr lang="en-US" dirty="0"/>
          </a:p>
        </p:txBody>
      </p:sp>
      <p:sp>
        <p:nvSpPr>
          <p:cNvPr id="6" name="Slide Number Placeholder 3">
            <a:extLst>
              <a:ext uri="{FF2B5EF4-FFF2-40B4-BE49-F238E27FC236}">
                <a16:creationId xmlns:a16="http://schemas.microsoft.com/office/drawing/2014/main" id="{7081F50C-E615-939F-31EE-012E97EF5979}"/>
              </a:ext>
            </a:extLst>
          </p:cNvPr>
          <p:cNvSpPr>
            <a:spLocks noGrp="1"/>
          </p:cNvSpPr>
          <p:nvPr>
            <p:ph type="sldNum" sz="quarter" idx="4"/>
          </p:nvPr>
        </p:nvSpPr>
        <p:spPr>
          <a:xfrm>
            <a:off x="11759514" y="6498465"/>
            <a:ext cx="432486" cy="365125"/>
          </a:xfrm>
        </p:spPr>
        <p:txBody>
          <a:bodyPr/>
          <a:lstStyle/>
          <a:p>
            <a:fld id="{933A556B-7C63-244D-9B7C-B0EA8042B330}" type="slidenum">
              <a:rPr lang="en-US" sz="1200" smtClean="0"/>
              <a:pPr/>
              <a:t>5</a:t>
            </a:fld>
            <a:endParaRPr lang="en-US" sz="1200" dirty="0">
              <a:solidFill>
                <a:schemeClr val="bg1"/>
              </a:solidFill>
            </a:endParaRPr>
          </a:p>
        </p:txBody>
      </p:sp>
    </p:spTree>
    <p:extLst>
      <p:ext uri="{BB962C8B-B14F-4D97-AF65-F5344CB8AC3E}">
        <p14:creationId xmlns:p14="http://schemas.microsoft.com/office/powerpoint/2010/main" val="14085937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9" name="Text Box 11"/>
          <p:cNvSpPr txBox="1">
            <a:spLocks noChangeArrowheads="1"/>
          </p:cNvSpPr>
          <p:nvPr/>
        </p:nvSpPr>
        <p:spPr bwMode="auto">
          <a:xfrm>
            <a:off x="3154238" y="1233616"/>
            <a:ext cx="1703306" cy="1015663"/>
          </a:xfrm>
          <a:prstGeom prst="rect">
            <a:avLst/>
          </a:prstGeom>
          <a:noFill/>
          <a:ln w="12700">
            <a:noFill/>
            <a:miter lim="800000"/>
            <a:headEnd type="none" w="sm" len="sm"/>
            <a:tailEnd type="none" w="sm" len="sm"/>
          </a:ln>
        </p:spPr>
        <p:txBody>
          <a:bodyPr wrap="square">
            <a:spAutoFit/>
          </a:bodyPr>
          <a:lstStyle/>
          <a:p>
            <a:pPr eaLnBrk="0" fontAlgn="base" hangingPunct="0">
              <a:spcBef>
                <a:spcPct val="0"/>
              </a:spcBef>
              <a:spcAft>
                <a:spcPct val="0"/>
              </a:spcAft>
              <a:defRPr/>
            </a:pPr>
            <a:r>
              <a:rPr lang="en-US" sz="1200" dirty="0">
                <a:solidFill>
                  <a:srgbClr val="0070C0"/>
                </a:solidFill>
                <a:ea typeface="ＭＳ Ｐゴシック" charset="0"/>
              </a:rPr>
              <a:t>Experimental</a:t>
            </a:r>
          </a:p>
          <a:p>
            <a:pPr eaLnBrk="0" fontAlgn="base" hangingPunct="0">
              <a:spcBef>
                <a:spcPct val="0"/>
              </a:spcBef>
              <a:spcAft>
                <a:spcPct val="0"/>
              </a:spcAft>
              <a:defRPr/>
            </a:pPr>
            <a:r>
              <a:rPr lang="en-US" sz="1200" dirty="0">
                <a:solidFill>
                  <a:srgbClr val="0070C0"/>
                </a:solidFill>
                <a:ea typeface="ＭＳ Ｐゴシック" charset="0"/>
              </a:rPr>
              <a:t>demonstration of electron cooling </a:t>
            </a:r>
          </a:p>
          <a:p>
            <a:pPr eaLnBrk="0" fontAlgn="base" hangingPunct="0">
              <a:spcBef>
                <a:spcPct val="0"/>
              </a:spcBef>
              <a:spcAft>
                <a:spcPct val="0"/>
              </a:spcAft>
              <a:defRPr/>
            </a:pPr>
            <a:r>
              <a:rPr lang="en-US" sz="1200" dirty="0">
                <a:solidFill>
                  <a:srgbClr val="0070C0"/>
                </a:solidFill>
                <a:ea typeface="ＭＳ Ｐゴシック" charset="0"/>
              </a:rPr>
              <a:t>at NAP-M  </a:t>
            </a:r>
          </a:p>
          <a:p>
            <a:pPr eaLnBrk="0" fontAlgn="base" hangingPunct="0">
              <a:spcBef>
                <a:spcPct val="0"/>
              </a:spcBef>
              <a:spcAft>
                <a:spcPct val="0"/>
              </a:spcAft>
              <a:defRPr/>
            </a:pPr>
            <a:r>
              <a:rPr lang="en-US" sz="1200" dirty="0">
                <a:solidFill>
                  <a:srgbClr val="0070C0"/>
                </a:solidFill>
                <a:ea typeface="ＭＳ Ｐゴシック" charset="0"/>
              </a:rPr>
              <a:t>(Novosibirsk, 1974).</a:t>
            </a:r>
          </a:p>
        </p:txBody>
      </p:sp>
      <p:sp>
        <p:nvSpPr>
          <p:cNvPr id="8200" name="Text Box 12"/>
          <p:cNvSpPr txBox="1">
            <a:spLocks noChangeArrowheads="1"/>
          </p:cNvSpPr>
          <p:nvPr/>
        </p:nvSpPr>
        <p:spPr bwMode="auto">
          <a:xfrm>
            <a:off x="472891" y="3114974"/>
            <a:ext cx="11426725" cy="3139321"/>
          </a:xfrm>
          <a:prstGeom prst="rect">
            <a:avLst/>
          </a:prstGeom>
          <a:noFill/>
          <a:ln w="12700">
            <a:noFill/>
            <a:miter lim="800000"/>
            <a:headEnd type="none" w="sm" len="sm"/>
            <a:tailEnd type="none" w="sm" len="sm"/>
          </a:ln>
        </p:spPr>
        <p:txBody>
          <a:bodyPr wrap="square">
            <a:spAutoFit/>
          </a:bodyPr>
          <a:lstStyle/>
          <a:p>
            <a:pPr algn="just" eaLnBrk="0" fontAlgn="base" hangingPunct="0">
              <a:spcBef>
                <a:spcPct val="0"/>
              </a:spcBef>
              <a:spcAft>
                <a:spcPct val="0"/>
              </a:spcAft>
              <a:defRPr/>
            </a:pPr>
            <a:r>
              <a:rPr lang="en-US" b="1" dirty="0">
                <a:ea typeface="ＭＳ Ｐゴシック" charset="0"/>
                <a:cs typeface="Helvetica" pitchFamily="34" charset="0"/>
              </a:rPr>
              <a:t>Electron Cooling </a:t>
            </a:r>
            <a:r>
              <a:rPr lang="en-US" dirty="0">
                <a:ea typeface="ＭＳ Ｐゴシック" charset="0"/>
                <a:cs typeface="Helvetica" pitchFamily="34" charset="0"/>
              </a:rPr>
              <a:t>is a well-established technique with </a:t>
            </a:r>
            <a:r>
              <a:rPr lang="en-US" b="1" dirty="0">
                <a:solidFill>
                  <a:srgbClr val="00B050"/>
                </a:solidFill>
                <a:ea typeface="ＭＳ Ｐゴシック" charset="0"/>
                <a:cs typeface="Helvetica" pitchFamily="34" charset="0"/>
              </a:rPr>
              <a:t>50+ years </a:t>
            </a:r>
            <a:r>
              <a:rPr lang="en-US" dirty="0">
                <a:ea typeface="ＭＳ Ｐゴシック" charset="0"/>
                <a:cs typeface="Helvetica" pitchFamily="34" charset="0"/>
              </a:rPr>
              <a:t>of experimental experience.</a:t>
            </a:r>
          </a:p>
          <a:p>
            <a:pPr marL="457200" indent="-457200" algn="just" eaLnBrk="0" fontAlgn="base" hangingPunct="0">
              <a:spcBef>
                <a:spcPct val="0"/>
              </a:spcBef>
              <a:spcAft>
                <a:spcPct val="0"/>
              </a:spcAft>
              <a:defRPr/>
            </a:pPr>
            <a:endParaRPr lang="en-US" b="1" dirty="0">
              <a:solidFill>
                <a:srgbClr val="0000FF"/>
              </a:solidFill>
              <a:ea typeface="ＭＳ Ｐゴシック" charset="0"/>
              <a:cs typeface="Helvetica" pitchFamily="34" charset="0"/>
            </a:endParaRPr>
          </a:p>
          <a:p>
            <a:pPr marL="457200" indent="-457200" algn="just" eaLnBrk="0" fontAlgn="base" hangingPunct="0">
              <a:spcBef>
                <a:spcPct val="0"/>
              </a:spcBef>
              <a:spcAft>
                <a:spcPct val="0"/>
              </a:spcAft>
              <a:defRPr/>
            </a:pPr>
            <a:r>
              <a:rPr lang="en-US" b="1" dirty="0">
                <a:solidFill>
                  <a:srgbClr val="0000FF"/>
                </a:solidFill>
                <a:ea typeface="ＭＳ Ｐゴシック" charset="0"/>
                <a:cs typeface="Helvetica" pitchFamily="34" charset="0"/>
              </a:rPr>
              <a:t>High Voltage DC coolers: </a:t>
            </a:r>
            <a:r>
              <a:rPr lang="en-US" b="1" dirty="0">
                <a:solidFill>
                  <a:srgbClr val="000000"/>
                </a:solidFill>
                <a:ea typeface="ＭＳ Ｐゴシック" charset="0"/>
                <a:cs typeface="Helvetica" pitchFamily="34" charset="0"/>
              </a:rPr>
              <a:t>(1974-): </a:t>
            </a:r>
            <a:r>
              <a:rPr lang="en-US" dirty="0">
                <a:ea typeface="ＭＳ Ｐゴシック" charset="0"/>
                <a:cs typeface="Helvetica" pitchFamily="34" charset="0"/>
              </a:rPr>
              <a:t>all DC electrostatic accelerators; all use magnetic field to confine electron beam (magnetized cooling). </a:t>
            </a:r>
            <a:r>
              <a:rPr lang="en-US" b="1" dirty="0">
                <a:solidFill>
                  <a:srgbClr val="000000"/>
                </a:solidFill>
                <a:ea typeface="ＭＳ Ｐゴシック" charset="0"/>
                <a:cs typeface="Helvetica" pitchFamily="34" charset="0"/>
              </a:rPr>
              <a:t>FNAL cooler</a:t>
            </a:r>
            <a:r>
              <a:rPr lang="en-US" dirty="0">
                <a:ea typeface="ＭＳ Ｐゴシック" charset="0"/>
                <a:cs typeface="Helvetica" pitchFamily="34" charset="0"/>
              </a:rPr>
              <a:t> </a:t>
            </a:r>
            <a:r>
              <a:rPr lang="en-US" b="1" dirty="0">
                <a:ea typeface="ＭＳ Ｐゴシック" charset="0"/>
                <a:cs typeface="Helvetica" pitchFamily="34" charset="0"/>
              </a:rPr>
              <a:t>(2005-11)</a:t>
            </a:r>
            <a:r>
              <a:rPr lang="en-US" b="1" dirty="0">
                <a:solidFill>
                  <a:srgbClr val="000000"/>
                </a:solidFill>
                <a:ea typeface="ＭＳ Ｐゴシック" charset="0"/>
                <a:cs typeface="Helvetica" pitchFamily="34" charset="0"/>
              </a:rPr>
              <a:t>:</a:t>
            </a:r>
            <a:r>
              <a:rPr lang="en-US" b="1" dirty="0">
                <a:solidFill>
                  <a:srgbClr val="0033CC"/>
                </a:solidFill>
                <a:ea typeface="ＭＳ Ｐゴシック" charset="0"/>
                <a:cs typeface="Helvetica" pitchFamily="34" charset="0"/>
              </a:rPr>
              <a:t> </a:t>
            </a:r>
            <a:r>
              <a:rPr lang="en-US" dirty="0">
                <a:ea typeface="ＭＳ Ｐゴシック" charset="0"/>
                <a:cs typeface="Helvetica" pitchFamily="34" charset="0"/>
              </a:rPr>
              <a:t>Extension to relativistic energies (4MeV electrons), transport of electron beam without continuous magnetic field. </a:t>
            </a:r>
          </a:p>
          <a:p>
            <a:pPr marL="457200" indent="-457200" algn="just" eaLnBrk="0" fontAlgn="base" hangingPunct="0">
              <a:spcBef>
                <a:spcPct val="0"/>
              </a:spcBef>
              <a:spcAft>
                <a:spcPct val="0"/>
              </a:spcAft>
              <a:defRPr/>
            </a:pPr>
            <a:endParaRPr lang="en-US" b="1" dirty="0">
              <a:solidFill>
                <a:srgbClr val="0000FF"/>
              </a:solidFill>
              <a:ea typeface="ＭＳ Ｐゴシック" charset="0"/>
              <a:cs typeface="Helvetica" pitchFamily="34" charset="0"/>
            </a:endParaRPr>
          </a:p>
          <a:p>
            <a:pPr marL="457200" indent="-457200" algn="just" eaLnBrk="0" fontAlgn="base" hangingPunct="0">
              <a:spcBef>
                <a:spcPct val="0"/>
              </a:spcBef>
              <a:spcAft>
                <a:spcPct val="0"/>
              </a:spcAft>
              <a:defRPr/>
            </a:pPr>
            <a:r>
              <a:rPr lang="en-US" b="1" dirty="0">
                <a:solidFill>
                  <a:srgbClr val="0000FF"/>
                </a:solidFill>
                <a:ea typeface="ＭＳ Ｐゴシック" charset="0"/>
                <a:cs typeface="Helvetica" pitchFamily="34" charset="0"/>
              </a:rPr>
              <a:t>RF acceleration (High Energy approach): </a:t>
            </a:r>
            <a:r>
              <a:rPr lang="en-US" b="1" dirty="0">
                <a:solidFill>
                  <a:srgbClr val="000000"/>
                </a:solidFill>
                <a:ea typeface="ＭＳ Ｐゴシック" charset="0"/>
                <a:cs typeface="Helvetica" pitchFamily="34" charset="0"/>
              </a:rPr>
              <a:t>BNL LEReC electron cooler (2019-25): </a:t>
            </a:r>
            <a:r>
              <a:rPr lang="en-US" dirty="0">
                <a:ea typeface="ＭＳ Ｐゴシック" charset="0"/>
                <a:cs typeface="Helvetica" pitchFamily="34" charset="0"/>
              </a:rPr>
              <a:t>First RF-linac based electron cooler (concept directly extendable to higher energies). </a:t>
            </a:r>
            <a:r>
              <a:rPr lang="en-US" dirty="0" err="1">
                <a:ea typeface="ＭＳ Ｐゴシック" charset="0"/>
                <a:cs typeface="Helvetica" pitchFamily="34" charset="0"/>
              </a:rPr>
              <a:t>LEReC</a:t>
            </a:r>
            <a:r>
              <a:rPr lang="en-US" dirty="0">
                <a:ea typeface="ＭＳ Ｐゴシック" charset="0"/>
                <a:cs typeface="Helvetica" pitchFamily="34" charset="0"/>
              </a:rPr>
              <a:t> does not use any magnetization of electrons. </a:t>
            </a:r>
            <a:r>
              <a:rPr lang="en-US" dirty="0" err="1">
                <a:ea typeface="ＭＳ Ｐゴシック" charset="0"/>
                <a:cs typeface="Helvetica" pitchFamily="34" charset="0"/>
              </a:rPr>
              <a:t>LEReC</a:t>
            </a:r>
            <a:r>
              <a:rPr lang="en-US" dirty="0">
                <a:ea typeface="ＭＳ Ｐゴシック" charset="0"/>
                <a:cs typeface="Helvetica" pitchFamily="34" charset="0"/>
              </a:rPr>
              <a:t> was successfully used for RHIC operations in 2020-21 to cool ion bunches directly at collision energy. </a:t>
            </a:r>
          </a:p>
          <a:p>
            <a:pPr marL="457200" indent="-457200" algn="just" eaLnBrk="0" fontAlgn="base" hangingPunct="0">
              <a:spcBef>
                <a:spcPct val="0"/>
              </a:spcBef>
              <a:spcAft>
                <a:spcPct val="0"/>
              </a:spcAft>
              <a:defRPr/>
            </a:pPr>
            <a:r>
              <a:rPr lang="en-US" dirty="0">
                <a:solidFill>
                  <a:srgbClr val="000000"/>
                </a:solidFill>
                <a:latin typeface="Helvetica" pitchFamily="34" charset="0"/>
                <a:ea typeface="ＭＳ Ｐゴシック" charset="0"/>
                <a:cs typeface="Helvetica" pitchFamily="34" charset="0"/>
              </a:rPr>
              <a:t>   </a:t>
            </a:r>
            <a:endParaRPr lang="en-US" dirty="0">
              <a:solidFill>
                <a:srgbClr val="0033CC"/>
              </a:solidFill>
              <a:latin typeface="Helvetica" pitchFamily="34" charset="0"/>
              <a:ea typeface="ＭＳ Ｐゴシック" charset="0"/>
              <a:cs typeface="Helvetica" pitchFamily="34" charset="0"/>
            </a:endParaRPr>
          </a:p>
        </p:txBody>
      </p:sp>
      <p:pic>
        <p:nvPicPr>
          <p:cNvPr id="24577" name="Picture 1"/>
          <p:cNvPicPr>
            <a:picLocks noChangeAspect="1" noChangeArrowheads="1"/>
          </p:cNvPicPr>
          <p:nvPr/>
        </p:nvPicPr>
        <p:blipFill>
          <a:blip r:embed="rId2" cstate="print"/>
          <a:srcRect/>
          <a:stretch>
            <a:fillRect/>
          </a:stretch>
        </p:blipFill>
        <p:spPr bwMode="auto">
          <a:xfrm>
            <a:off x="372986" y="900245"/>
            <a:ext cx="2763924" cy="2054855"/>
          </a:xfrm>
          <a:prstGeom prst="rect">
            <a:avLst/>
          </a:prstGeom>
          <a:noFill/>
          <a:ln w="9525">
            <a:noFill/>
            <a:miter lim="800000"/>
            <a:headEnd/>
            <a:tailEnd/>
          </a:ln>
        </p:spPr>
      </p:pic>
      <p:sp>
        <p:nvSpPr>
          <p:cNvPr id="11" name="Title 1">
            <a:extLst>
              <a:ext uri="{FF2B5EF4-FFF2-40B4-BE49-F238E27FC236}">
                <a16:creationId xmlns:a16="http://schemas.microsoft.com/office/drawing/2014/main" id="{34262C28-4010-47A3-92C1-05B5E546770C}"/>
              </a:ext>
            </a:extLst>
          </p:cNvPr>
          <p:cNvSpPr txBox="1">
            <a:spLocks/>
          </p:cNvSpPr>
          <p:nvPr/>
        </p:nvSpPr>
        <p:spPr>
          <a:xfrm>
            <a:off x="248282" y="45661"/>
            <a:ext cx="10699580" cy="658948"/>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rgbClr val="30519D"/>
                </a:solidFill>
                <a:latin typeface="Arial" charset="0"/>
                <a:ea typeface="Arial" charset="0"/>
                <a:cs typeface="Arial" charset="0"/>
              </a:defRPr>
            </a:lvl1pPr>
          </a:lstStyle>
          <a:p>
            <a:r>
              <a:rPr lang="en-US" sz="3600" b="1" dirty="0">
                <a:solidFill>
                  <a:schemeClr val="tx1"/>
                </a:solidFill>
                <a:latin typeface="+mn-lt"/>
              </a:rPr>
              <a:t>Electron Cooling Technique</a:t>
            </a:r>
          </a:p>
        </p:txBody>
      </p:sp>
      <p:sp>
        <p:nvSpPr>
          <p:cNvPr id="10" name="Slide Number Placeholder 3">
            <a:extLst>
              <a:ext uri="{FF2B5EF4-FFF2-40B4-BE49-F238E27FC236}">
                <a16:creationId xmlns:a16="http://schemas.microsoft.com/office/drawing/2014/main" id="{A2F462C0-5FA4-4724-9388-6406C573490D}"/>
              </a:ext>
            </a:extLst>
          </p:cNvPr>
          <p:cNvSpPr>
            <a:spLocks noGrp="1"/>
          </p:cNvSpPr>
          <p:nvPr>
            <p:ph type="sldNum" sz="quarter" idx="12"/>
          </p:nvPr>
        </p:nvSpPr>
        <p:spPr>
          <a:xfrm>
            <a:off x="6997212" y="6356351"/>
            <a:ext cx="20574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93C5830-40F3-F04E-B2E3-10E6672BA8FF}" type="slidenum">
              <a:rPr lang="en-US" smtClean="0"/>
              <a:pPr/>
              <a:t>6</a:t>
            </a:fld>
            <a:endParaRPr lang="en-US" dirty="0"/>
          </a:p>
        </p:txBody>
      </p:sp>
      <p:sp>
        <p:nvSpPr>
          <p:cNvPr id="2" name="Slide Number Placeholder 3">
            <a:extLst>
              <a:ext uri="{FF2B5EF4-FFF2-40B4-BE49-F238E27FC236}">
                <a16:creationId xmlns:a16="http://schemas.microsoft.com/office/drawing/2014/main" id="{091AD17F-4448-F235-BF27-E0ABFD5CBFA0}"/>
              </a:ext>
            </a:extLst>
          </p:cNvPr>
          <p:cNvSpPr txBox="1">
            <a:spLocks/>
          </p:cNvSpPr>
          <p:nvPr/>
        </p:nvSpPr>
        <p:spPr>
          <a:xfrm>
            <a:off x="11530018" y="6316595"/>
            <a:ext cx="432486"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pic>
        <p:nvPicPr>
          <p:cNvPr id="13" name="Picture 2" descr="cool_layout">
            <a:extLst>
              <a:ext uri="{FF2B5EF4-FFF2-40B4-BE49-F238E27FC236}">
                <a16:creationId xmlns:a16="http://schemas.microsoft.com/office/drawing/2014/main" id="{A748290D-B702-46B2-A6A7-7B61927E01E4}"/>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l="8334" t="20004" r="8318" b="22205"/>
          <a:stretch>
            <a:fillRect/>
          </a:stretch>
        </p:blipFill>
        <p:spPr bwMode="auto">
          <a:xfrm>
            <a:off x="4874872" y="900245"/>
            <a:ext cx="4295627" cy="2234110"/>
          </a:xfrm>
          <a:prstGeom prst="rect">
            <a:avLst/>
          </a:prstGeom>
          <a:noFill/>
        </p:spPr>
      </p:pic>
      <p:sp>
        <p:nvSpPr>
          <p:cNvPr id="14" name="TextBox 13">
            <a:extLst>
              <a:ext uri="{FF2B5EF4-FFF2-40B4-BE49-F238E27FC236}">
                <a16:creationId xmlns:a16="http://schemas.microsoft.com/office/drawing/2014/main" id="{D9D7A6F3-AF4A-4D2F-A8CC-71F00CACF928}"/>
              </a:ext>
            </a:extLst>
          </p:cNvPr>
          <p:cNvSpPr txBox="1"/>
          <p:nvPr/>
        </p:nvSpPr>
        <p:spPr>
          <a:xfrm>
            <a:off x="7604140" y="993631"/>
            <a:ext cx="4471972" cy="623248"/>
          </a:xfrm>
          <a:prstGeom prst="rect">
            <a:avLst/>
          </a:prstGeom>
          <a:noFill/>
        </p:spPr>
        <p:txBody>
          <a:bodyPr wrap="square" rtlCol="0">
            <a:spAutoFit/>
          </a:bodyPr>
          <a:lstStyle/>
          <a:p>
            <a:r>
              <a:rPr lang="en-US" sz="1200" dirty="0">
                <a:solidFill>
                  <a:srgbClr val="0070C0"/>
                </a:solidFill>
              </a:rPr>
              <a:t>S. Nagaitsev, et al.  “Experimental Demonstration of Relativistic Electron Cooling”, Phys. Rev. Lett. 96, 044801 (2006)</a:t>
            </a:r>
          </a:p>
          <a:p>
            <a:endParaRPr lang="en-US" sz="1050" dirty="0">
              <a:solidFill>
                <a:srgbClr val="0070C0"/>
              </a:solidFill>
            </a:endParaRPr>
          </a:p>
        </p:txBody>
      </p:sp>
      <p:sp>
        <p:nvSpPr>
          <p:cNvPr id="4" name="TextBox 3">
            <a:extLst>
              <a:ext uri="{FF2B5EF4-FFF2-40B4-BE49-F238E27FC236}">
                <a16:creationId xmlns:a16="http://schemas.microsoft.com/office/drawing/2014/main" id="{B65F2708-1E0D-43C8-8D73-CF49F9CAB632}"/>
              </a:ext>
            </a:extLst>
          </p:cNvPr>
          <p:cNvSpPr txBox="1"/>
          <p:nvPr/>
        </p:nvSpPr>
        <p:spPr>
          <a:xfrm>
            <a:off x="6033111" y="5792630"/>
            <a:ext cx="6043001" cy="461665"/>
          </a:xfrm>
          <a:prstGeom prst="rect">
            <a:avLst/>
          </a:prstGeom>
          <a:noFill/>
        </p:spPr>
        <p:txBody>
          <a:bodyPr wrap="none" rtlCol="0">
            <a:spAutoFit/>
          </a:bodyPr>
          <a:lstStyle/>
          <a:p>
            <a:r>
              <a:rPr lang="en-US" sz="1200" dirty="0">
                <a:solidFill>
                  <a:srgbClr val="0070C0"/>
                </a:solidFill>
              </a:rPr>
              <a:t>A. V. Fedotov et al. “Experimental Demonstration of Hadron Beam Cooling Using </a:t>
            </a:r>
          </a:p>
          <a:p>
            <a:r>
              <a:rPr lang="en-US" sz="1200" dirty="0">
                <a:solidFill>
                  <a:srgbClr val="0070C0"/>
                </a:solidFill>
              </a:rPr>
              <a:t>Radio-Frequency Accelerated Electron Bunches”, Phys. Rev. Lett. 124, 084801 (2020)</a:t>
            </a:r>
          </a:p>
        </p:txBody>
      </p:sp>
      <p:sp>
        <p:nvSpPr>
          <p:cNvPr id="3" name="Slide Number Placeholder 3">
            <a:extLst>
              <a:ext uri="{FF2B5EF4-FFF2-40B4-BE49-F238E27FC236}">
                <a16:creationId xmlns:a16="http://schemas.microsoft.com/office/drawing/2014/main" id="{31F7C08F-CC78-0647-FBE5-D80641C4F739}"/>
              </a:ext>
            </a:extLst>
          </p:cNvPr>
          <p:cNvSpPr>
            <a:spLocks noGrp="1"/>
          </p:cNvSpPr>
          <p:nvPr>
            <p:ph type="sldNum" sz="quarter" idx="4"/>
          </p:nvPr>
        </p:nvSpPr>
        <p:spPr>
          <a:xfrm>
            <a:off x="11746261" y="6498465"/>
            <a:ext cx="432486" cy="365125"/>
          </a:xfrm>
        </p:spPr>
        <p:txBody>
          <a:bodyPr/>
          <a:lstStyle/>
          <a:p>
            <a:fld id="{933A556B-7C63-244D-9B7C-B0EA8042B330}" type="slidenum">
              <a:rPr lang="en-US" sz="1200" smtClean="0"/>
              <a:pPr/>
              <a:t>6</a:t>
            </a:fld>
            <a:endParaRPr lang="en-US" sz="1200" dirty="0">
              <a:solidFill>
                <a:schemeClr val="bg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EDA910F-5023-B464-E0D6-EAA98C1C874A}"/>
              </a:ext>
            </a:extLst>
          </p:cNvPr>
          <p:cNvSpPr>
            <a:spLocks noGrp="1"/>
          </p:cNvSpPr>
          <p:nvPr>
            <p:ph idx="1"/>
          </p:nvPr>
        </p:nvSpPr>
        <p:spPr>
          <a:xfrm>
            <a:off x="959544" y="2567877"/>
            <a:ext cx="10721916" cy="3292447"/>
          </a:xfrm>
        </p:spPr>
        <p:txBody>
          <a:bodyPr>
            <a:normAutofit/>
          </a:bodyPr>
          <a:lstStyle/>
          <a:p>
            <a:pPr marL="0" indent="0" algn="just" eaLnBrk="0" fontAlgn="base" hangingPunct="0">
              <a:lnSpc>
                <a:spcPct val="100000"/>
              </a:lnSpc>
              <a:spcBef>
                <a:spcPct val="0"/>
              </a:spcBef>
              <a:spcAft>
                <a:spcPct val="0"/>
              </a:spcAft>
              <a:defRPr/>
            </a:pPr>
            <a:r>
              <a:rPr lang="en-US" sz="2000" dirty="0">
                <a:solidFill>
                  <a:srgbClr val="FF0000"/>
                </a:solidFill>
                <a:latin typeface="Helvetica" pitchFamily="34" charset="0"/>
                <a:ea typeface="ＭＳ Ｐゴシック" charset="0"/>
                <a:cs typeface="Helvetica" pitchFamily="34" charset="0"/>
              </a:rPr>
              <a:t>Can one use </a:t>
            </a:r>
            <a:r>
              <a:rPr lang="en-US" sz="2000" b="1" dirty="0">
                <a:latin typeface="Helvetica" pitchFamily="34" charset="0"/>
                <a:ea typeface="ＭＳ Ｐゴシック" charset="0"/>
                <a:cs typeface="Helvetica" pitchFamily="34" charset="0"/>
              </a:rPr>
              <a:t>Electron Cooling </a:t>
            </a:r>
            <a:r>
              <a:rPr lang="en-US" sz="2000" dirty="0">
                <a:solidFill>
                  <a:srgbClr val="FF0000"/>
                </a:solidFill>
                <a:latin typeface="Helvetica" pitchFamily="34" charset="0"/>
                <a:ea typeface="ＭＳ Ｐゴシック" charset="0"/>
                <a:cs typeface="Helvetica" pitchFamily="34" charset="0"/>
              </a:rPr>
              <a:t>technique at very high energies in the EIC?</a:t>
            </a:r>
          </a:p>
          <a:p>
            <a:pPr marL="0" indent="0" algn="just" eaLnBrk="0" fontAlgn="base" hangingPunct="0">
              <a:lnSpc>
                <a:spcPct val="100000"/>
              </a:lnSpc>
              <a:spcBef>
                <a:spcPct val="0"/>
              </a:spcBef>
              <a:spcAft>
                <a:spcPct val="0"/>
              </a:spcAft>
              <a:defRPr/>
            </a:pPr>
            <a:r>
              <a:rPr lang="en-US" sz="2400" dirty="0">
                <a:latin typeface="Helvetica" pitchFamily="34" charset="0"/>
                <a:ea typeface="ＭＳ Ｐゴシック" charset="0"/>
                <a:cs typeface="Helvetica" pitchFamily="34" charset="0"/>
              </a:rPr>
              <a:t>                                                   </a:t>
            </a:r>
            <a:endParaRPr lang="en-US" sz="2000" dirty="0">
              <a:latin typeface="Arial" panose="020B0604020202020204" pitchFamily="34" charset="0"/>
              <a:ea typeface="ＭＳ Ｐゴシック" charset="0"/>
              <a:cs typeface="Arial" panose="020B0604020202020204" pitchFamily="34" charset="0"/>
            </a:endParaRPr>
          </a:p>
          <a:p>
            <a:pPr marL="0" indent="0" algn="just" eaLnBrk="0" fontAlgn="base" hangingPunct="0">
              <a:lnSpc>
                <a:spcPct val="100000"/>
              </a:lnSpc>
              <a:spcBef>
                <a:spcPct val="0"/>
              </a:spcBef>
              <a:spcAft>
                <a:spcPct val="0"/>
              </a:spcAft>
              <a:defRPr/>
            </a:pPr>
            <a:r>
              <a:rPr lang="en-US" sz="2000" dirty="0">
                <a:latin typeface="Arial" panose="020B0604020202020204" pitchFamily="34" charset="0"/>
                <a:ea typeface="ＭＳ Ｐゴシック" charset="0"/>
                <a:cs typeface="Arial" panose="020B0604020202020204" pitchFamily="34" charset="0"/>
              </a:rPr>
              <a:t>Reduction in a cooling rate with energy can be compensated by:</a:t>
            </a:r>
          </a:p>
          <a:p>
            <a:pPr marL="914400" lvl="1" indent="-457200" algn="just" eaLnBrk="0" fontAlgn="base" hangingPunct="0">
              <a:lnSpc>
                <a:spcPct val="100000"/>
              </a:lnSpc>
              <a:spcBef>
                <a:spcPct val="0"/>
              </a:spcBef>
              <a:spcAft>
                <a:spcPct val="0"/>
              </a:spcAft>
              <a:defRPr/>
            </a:pPr>
            <a:r>
              <a:rPr lang="en-US" sz="2000" dirty="0">
                <a:latin typeface="Arial" panose="020B0604020202020204" pitchFamily="34" charset="0"/>
                <a:ea typeface="ＭＳ Ｐゴシック" charset="0"/>
                <a:cs typeface="Arial" panose="020B0604020202020204" pitchFamily="34" charset="0"/>
              </a:rPr>
              <a:t>Increasing the 6-D phase space density of the electron bunch</a:t>
            </a:r>
          </a:p>
          <a:p>
            <a:pPr marL="914400" lvl="1" indent="-457200" algn="just" eaLnBrk="0" fontAlgn="base" hangingPunct="0">
              <a:lnSpc>
                <a:spcPct val="100000"/>
              </a:lnSpc>
              <a:spcBef>
                <a:spcPct val="0"/>
              </a:spcBef>
              <a:spcAft>
                <a:spcPct val="0"/>
              </a:spcAft>
              <a:defRPr/>
            </a:pPr>
            <a:r>
              <a:rPr lang="en-US" sz="2000" dirty="0">
                <a:latin typeface="Arial" panose="020B0604020202020204" pitchFamily="34" charset="0"/>
                <a:ea typeface="ＭＳ Ｐゴシック" charset="0"/>
                <a:cs typeface="Arial" panose="020B0604020202020204" pitchFamily="34" charset="0"/>
              </a:rPr>
              <a:t>Increasing the length of the cooling section</a:t>
            </a:r>
          </a:p>
          <a:p>
            <a:pPr marL="914400" lvl="1" indent="-457200" algn="just" eaLnBrk="0" fontAlgn="base" hangingPunct="0">
              <a:lnSpc>
                <a:spcPct val="100000"/>
              </a:lnSpc>
              <a:spcBef>
                <a:spcPct val="0"/>
              </a:spcBef>
              <a:spcAft>
                <a:spcPct val="0"/>
              </a:spcAft>
              <a:defRPr/>
            </a:pPr>
            <a:r>
              <a:rPr lang="en-US" sz="2000" dirty="0">
                <a:solidFill>
                  <a:srgbClr val="000000"/>
                </a:solidFill>
                <a:latin typeface="Arial" panose="020B0604020202020204" pitchFamily="34" charset="0"/>
                <a:ea typeface="ＭＳ Ｐゴシック" charset="0"/>
                <a:cs typeface="Arial" panose="020B0604020202020204" pitchFamily="34" charset="0"/>
              </a:rPr>
              <a:t>Precooling </a:t>
            </a:r>
            <a:r>
              <a:rPr lang="en-US" sz="2000" dirty="0">
                <a:latin typeface="Arial" panose="020B0604020202020204" pitchFamily="34" charset="0"/>
                <a:ea typeface="ＭＳ Ｐゴシック" charset="0"/>
                <a:cs typeface="Arial" panose="020B0604020202020204" pitchFamily="34" charset="0"/>
              </a:rPr>
              <a:t>an ion bunch</a:t>
            </a:r>
            <a:r>
              <a:rPr lang="en-US" sz="2000" dirty="0">
                <a:solidFill>
                  <a:srgbClr val="000000"/>
                </a:solidFill>
                <a:latin typeface="Arial" panose="020B0604020202020204" pitchFamily="34" charset="0"/>
                <a:ea typeface="ＭＳ Ｐゴシック" charset="0"/>
                <a:cs typeface="Arial" panose="020B0604020202020204" pitchFamily="34" charset="0"/>
              </a:rPr>
              <a:t>, because ions with a small velocity spread are cooled faster </a:t>
            </a:r>
            <a:endParaRPr lang="en-US" sz="2000" dirty="0">
              <a:solidFill>
                <a:srgbClr val="0033CC"/>
              </a:solidFill>
              <a:latin typeface="Arial" panose="020B0604020202020204" pitchFamily="34" charset="0"/>
              <a:ea typeface="ＭＳ Ｐゴシック" charset="0"/>
              <a:cs typeface="Arial" panose="020B0604020202020204" pitchFamily="34" charset="0"/>
            </a:endParaRPr>
          </a:p>
        </p:txBody>
      </p:sp>
      <p:sp>
        <p:nvSpPr>
          <p:cNvPr id="4" name="Slide Number Placeholder 3">
            <a:extLst>
              <a:ext uri="{FF2B5EF4-FFF2-40B4-BE49-F238E27FC236}">
                <a16:creationId xmlns:a16="http://schemas.microsoft.com/office/drawing/2014/main" id="{2F3E61C9-D6EE-D1F4-96AE-81AC8295F2C5}"/>
              </a:ext>
            </a:extLst>
          </p:cNvPr>
          <p:cNvSpPr>
            <a:spLocks noGrp="1"/>
          </p:cNvSpPr>
          <p:nvPr>
            <p:ph type="sldNum" sz="quarter" idx="12"/>
          </p:nvPr>
        </p:nvSpPr>
        <p:spPr>
          <a:xfrm>
            <a:off x="6997212" y="6356351"/>
            <a:ext cx="20574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93C5830-40F3-F04E-B2E3-10E6672BA8FF}" type="slidenum">
              <a:rPr lang="en-US" smtClean="0"/>
              <a:pPr/>
              <a:t>7</a:t>
            </a:fld>
            <a:endParaRPr lang="en-US"/>
          </a:p>
        </p:txBody>
      </p:sp>
      <p:sp>
        <p:nvSpPr>
          <p:cNvPr id="2" name="Title 1">
            <a:extLst>
              <a:ext uri="{FF2B5EF4-FFF2-40B4-BE49-F238E27FC236}">
                <a16:creationId xmlns:a16="http://schemas.microsoft.com/office/drawing/2014/main" id="{7069E2F8-12AE-2015-536D-599A9C34BCBB}"/>
              </a:ext>
            </a:extLst>
          </p:cNvPr>
          <p:cNvSpPr>
            <a:spLocks noGrp="1"/>
          </p:cNvSpPr>
          <p:nvPr>
            <p:ph type="title"/>
          </p:nvPr>
        </p:nvSpPr>
        <p:spPr>
          <a:xfrm>
            <a:off x="351332" y="75976"/>
            <a:ext cx="7886700" cy="617848"/>
          </a:xfrm>
        </p:spPr>
        <p:txBody>
          <a:bodyPr>
            <a:normAutofit/>
          </a:bodyPr>
          <a:lstStyle/>
          <a:p>
            <a:r>
              <a:rPr lang="en-US" sz="3600" dirty="0"/>
              <a:t>Electron Cooling at high energy</a:t>
            </a: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9C842C9D-5945-EE33-7120-D00DD5C71E45}"/>
                  </a:ext>
                </a:extLst>
              </p:cNvPr>
              <p:cNvSpPr txBox="1"/>
              <p:nvPr/>
            </p:nvSpPr>
            <p:spPr>
              <a:xfrm>
                <a:off x="3500375" y="1173311"/>
                <a:ext cx="5302927" cy="84568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i="1">
                          <a:latin typeface="Cambria Math" panose="02040503050406030204" pitchFamily="18" charset="0"/>
                        </a:rPr>
                        <m:t>𝜆</m:t>
                      </m:r>
                      <m:r>
                        <a:rPr lang="en-US" sz="2400" i="1">
                          <a:latin typeface="Cambria Math" panose="02040503050406030204" pitchFamily="18" charset="0"/>
                        </a:rPr>
                        <m:t>∝</m:t>
                      </m:r>
                      <m:f>
                        <m:fPr>
                          <m:ctrlPr>
                            <a:rPr lang="en-US" sz="2400" i="1">
                              <a:latin typeface="Cambria Math" panose="02040503050406030204" pitchFamily="18" charset="0"/>
                            </a:rPr>
                          </m:ctrlPr>
                        </m:fPr>
                        <m:num>
                          <m:sSubSup>
                            <m:sSubSupPr>
                              <m:ctrlPr>
                                <a:rPr lang="en-US" sz="2400" i="1">
                                  <a:latin typeface="Cambria Math" panose="02040503050406030204" pitchFamily="18" charset="0"/>
                                </a:rPr>
                              </m:ctrlPr>
                            </m:sSubSupPr>
                            <m:e>
                              <m:r>
                                <a:rPr lang="en-US" sz="2400" i="1">
                                  <a:latin typeface="Cambria Math" panose="02040503050406030204" pitchFamily="18" charset="0"/>
                                </a:rPr>
                                <m:t>𝑟</m:t>
                              </m:r>
                            </m:e>
                            <m:sub>
                              <m:r>
                                <a:rPr lang="en-US" sz="2400" i="1">
                                  <a:latin typeface="Cambria Math" panose="02040503050406030204" pitchFamily="18" charset="0"/>
                                </a:rPr>
                                <m:t>𝑒</m:t>
                              </m:r>
                            </m:sub>
                            <m:sup>
                              <m:r>
                                <a:rPr lang="en-US" sz="2400" i="1">
                                  <a:latin typeface="Cambria Math" panose="02040503050406030204" pitchFamily="18" charset="0"/>
                                </a:rPr>
                                <m:t>2</m:t>
                              </m:r>
                            </m:sup>
                          </m:sSubSup>
                          <m:sSub>
                            <m:sSubPr>
                              <m:ctrlPr>
                                <a:rPr lang="en-US" sz="2400" i="1">
                                  <a:latin typeface="Cambria Math" panose="02040503050406030204" pitchFamily="18" charset="0"/>
                                </a:rPr>
                              </m:ctrlPr>
                            </m:sSubPr>
                            <m:e>
                              <m:r>
                                <a:rPr lang="en-US" sz="2400" i="1">
                                  <a:latin typeface="Cambria Math" panose="02040503050406030204" pitchFamily="18" charset="0"/>
                                </a:rPr>
                                <m:t>𝑚</m:t>
                              </m:r>
                            </m:e>
                            <m:sub>
                              <m:r>
                                <a:rPr lang="en-US" sz="2400" i="1">
                                  <a:latin typeface="Cambria Math" panose="02040503050406030204" pitchFamily="18" charset="0"/>
                                </a:rPr>
                                <m:t>𝑒</m:t>
                              </m:r>
                            </m:sub>
                          </m:sSub>
                          <m:r>
                            <a:rPr lang="en-US" sz="2400" i="1">
                              <a:latin typeface="Cambria Math" panose="02040503050406030204" pitchFamily="18" charset="0"/>
                            </a:rPr>
                            <m:t>𝑐</m:t>
                          </m:r>
                          <m:sSup>
                            <m:sSupPr>
                              <m:ctrlPr>
                                <a:rPr lang="en-US" sz="2400" i="1">
                                  <a:latin typeface="Cambria Math" panose="02040503050406030204" pitchFamily="18" charset="0"/>
                                </a:rPr>
                              </m:ctrlPr>
                            </m:sSupPr>
                            <m:e>
                              <m:r>
                                <a:rPr lang="en-US" sz="2400" i="1">
                                  <a:latin typeface="Cambria Math" panose="02040503050406030204" pitchFamily="18" charset="0"/>
                                </a:rPr>
                                <m:t>𝑍</m:t>
                              </m:r>
                            </m:e>
                            <m:sup>
                              <m:r>
                                <a:rPr lang="en-US" sz="2400" i="1">
                                  <a:latin typeface="Cambria Math" panose="02040503050406030204" pitchFamily="18" charset="0"/>
                                </a:rPr>
                                <m:t>2</m:t>
                              </m:r>
                            </m:sup>
                          </m:sSup>
                          <m:sSub>
                            <m:sSubPr>
                              <m:ctrlPr>
                                <a:rPr lang="en-US" sz="2400" i="1">
                                  <a:latin typeface="Cambria Math" panose="02040503050406030204" pitchFamily="18" charset="0"/>
                                </a:rPr>
                              </m:ctrlPr>
                            </m:sSubPr>
                            <m:e>
                              <m:r>
                                <m:rPr>
                                  <m:sty m:val="p"/>
                                </m:rPr>
                                <a:rPr lang="en-US" sz="2400">
                                  <a:latin typeface="Cambria Math" panose="02040503050406030204" pitchFamily="18" charset="0"/>
                                </a:rPr>
                                <m:t>Λ</m:t>
                              </m:r>
                            </m:e>
                            <m:sub>
                              <m:r>
                                <a:rPr lang="en-US" sz="2400" i="1">
                                  <a:latin typeface="Cambria Math" panose="02040503050406030204" pitchFamily="18" charset="0"/>
                                </a:rPr>
                                <m:t>𝑐</m:t>
                              </m:r>
                            </m:sub>
                          </m:sSub>
                        </m:num>
                        <m:den>
                          <m:sSub>
                            <m:sSubPr>
                              <m:ctrlPr>
                                <a:rPr lang="en-US" sz="2400" i="1">
                                  <a:latin typeface="Cambria Math" panose="02040503050406030204" pitchFamily="18" charset="0"/>
                                </a:rPr>
                              </m:ctrlPr>
                            </m:sSubPr>
                            <m:e>
                              <m:r>
                                <a:rPr lang="en-US" sz="2400" i="1">
                                  <a:latin typeface="Cambria Math" panose="02040503050406030204" pitchFamily="18" charset="0"/>
                                </a:rPr>
                                <m:t>𝐴</m:t>
                              </m:r>
                            </m:e>
                            <m:sub>
                              <m:r>
                                <a:rPr lang="en-US" sz="2400" i="1">
                                  <a:latin typeface="Cambria Math" panose="02040503050406030204" pitchFamily="18" charset="0"/>
                                </a:rPr>
                                <m:t>𝑖</m:t>
                              </m:r>
                            </m:sub>
                          </m:sSub>
                          <m:sSub>
                            <m:sSubPr>
                              <m:ctrlPr>
                                <a:rPr lang="en-US" sz="2400" i="1">
                                  <a:latin typeface="Cambria Math" panose="02040503050406030204" pitchFamily="18" charset="0"/>
                                </a:rPr>
                              </m:ctrlPr>
                            </m:sSubPr>
                            <m:e>
                              <m:r>
                                <a:rPr lang="en-US" sz="2400" i="1">
                                  <a:latin typeface="Cambria Math" panose="02040503050406030204" pitchFamily="18" charset="0"/>
                                </a:rPr>
                                <m:t>𝑚</m:t>
                              </m:r>
                            </m:e>
                            <m:sub>
                              <m:r>
                                <a:rPr lang="en-US" sz="2400" i="1">
                                  <a:latin typeface="Cambria Math" panose="02040503050406030204" pitchFamily="18" charset="0"/>
                                </a:rPr>
                                <m:t>𝑝</m:t>
                              </m:r>
                            </m:sub>
                          </m:sSub>
                        </m:den>
                      </m:f>
                      <m:r>
                        <a:rPr lang="en-US" sz="2400" i="1">
                          <a:latin typeface="Cambria Math" panose="02040503050406030204" pitchFamily="18" charset="0"/>
                        </a:rPr>
                        <m:t>⋅</m:t>
                      </m:r>
                      <m:f>
                        <m:fPr>
                          <m:ctrlPr>
                            <a:rPr lang="en-US" sz="2400" i="1">
                              <a:latin typeface="Cambria Math" panose="02040503050406030204" pitchFamily="18" charset="0"/>
                            </a:rPr>
                          </m:ctrlPr>
                        </m:fPr>
                        <m:num>
                          <m:r>
                            <a:rPr lang="en-US" sz="2400" i="1">
                              <a:latin typeface="Cambria Math" panose="02040503050406030204" pitchFamily="18" charset="0"/>
                            </a:rPr>
                            <m:t>1</m:t>
                          </m:r>
                        </m:num>
                        <m:den>
                          <m:sSup>
                            <m:sSupPr>
                              <m:ctrlPr>
                                <a:rPr lang="en-US" sz="2400" i="1">
                                  <a:latin typeface="Cambria Math" panose="02040503050406030204" pitchFamily="18" charset="0"/>
                                </a:rPr>
                              </m:ctrlPr>
                            </m:sSupPr>
                            <m:e>
                              <m:r>
                                <a:rPr lang="en-US" sz="2400" i="1">
                                  <a:latin typeface="Cambria Math" panose="02040503050406030204" pitchFamily="18" charset="0"/>
                                </a:rPr>
                                <m:t>𝛾</m:t>
                              </m:r>
                            </m:e>
                            <m:sup>
                              <m:r>
                                <a:rPr lang="en-US" sz="2400" i="1">
                                  <a:latin typeface="Cambria Math" panose="02040503050406030204" pitchFamily="18" charset="0"/>
                                </a:rPr>
                                <m:t>2</m:t>
                              </m:r>
                            </m:sup>
                          </m:sSup>
                        </m:den>
                      </m:f>
                      <m:r>
                        <a:rPr lang="en-US" sz="2400" i="1">
                          <a:latin typeface="Cambria Math" panose="02040503050406030204" pitchFamily="18" charset="0"/>
                        </a:rPr>
                        <m:t>⋅</m:t>
                      </m:r>
                      <m:f>
                        <m:fPr>
                          <m:ctrlPr>
                            <a:rPr lang="en-US" sz="2400" i="1">
                              <a:latin typeface="Cambria Math" panose="02040503050406030204" pitchFamily="18" charset="0"/>
                            </a:rPr>
                          </m:ctrlPr>
                        </m:fPr>
                        <m:num>
                          <m:sSub>
                            <m:sSubPr>
                              <m:ctrlPr>
                                <a:rPr lang="en-US" sz="2400" i="1">
                                  <a:latin typeface="Cambria Math" panose="02040503050406030204" pitchFamily="18" charset="0"/>
                                </a:rPr>
                              </m:ctrlPr>
                            </m:sSubPr>
                            <m:e>
                              <m:r>
                                <a:rPr lang="en-US" sz="2400" i="1">
                                  <a:latin typeface="Cambria Math" panose="02040503050406030204" pitchFamily="18" charset="0"/>
                                </a:rPr>
                                <m:t>𝑁</m:t>
                              </m:r>
                            </m:e>
                            <m:sub>
                              <m:r>
                                <a:rPr lang="en-US" sz="2400" i="1">
                                  <a:latin typeface="Cambria Math" panose="02040503050406030204" pitchFamily="18" charset="0"/>
                                </a:rPr>
                                <m:t>𝑒</m:t>
                              </m:r>
                            </m:sub>
                          </m:sSub>
                        </m:num>
                        <m:den>
                          <m:sSub>
                            <m:sSubPr>
                              <m:ctrlPr>
                                <a:rPr lang="en-US" sz="2400" i="1">
                                  <a:latin typeface="Cambria Math" panose="02040503050406030204" pitchFamily="18" charset="0"/>
                                </a:rPr>
                              </m:ctrlPr>
                            </m:sSubPr>
                            <m:e>
                              <m:r>
                                <a:rPr lang="en-US" sz="2400" i="1">
                                  <a:latin typeface="Cambria Math" panose="02040503050406030204" pitchFamily="18" charset="0"/>
                                </a:rPr>
                                <m:t>𝜀</m:t>
                              </m:r>
                            </m:e>
                            <m:sub>
                              <m:r>
                                <a:rPr lang="en-US" sz="2400" i="1">
                                  <a:latin typeface="Cambria Math" panose="02040503050406030204" pitchFamily="18" charset="0"/>
                                </a:rPr>
                                <m:t>𝑥𝑛</m:t>
                              </m:r>
                            </m:sub>
                          </m:sSub>
                          <m:sSub>
                            <m:sSubPr>
                              <m:ctrlPr>
                                <a:rPr lang="en-US" sz="2400" i="1">
                                  <a:latin typeface="Cambria Math" panose="02040503050406030204" pitchFamily="18" charset="0"/>
                                </a:rPr>
                              </m:ctrlPr>
                            </m:sSubPr>
                            <m:e>
                              <m:r>
                                <a:rPr lang="en-US" sz="2400" i="1">
                                  <a:latin typeface="Cambria Math" panose="02040503050406030204" pitchFamily="18" charset="0"/>
                                </a:rPr>
                                <m:t>𝜀</m:t>
                              </m:r>
                            </m:e>
                            <m:sub>
                              <m:r>
                                <a:rPr lang="en-US" sz="2400" i="1">
                                  <a:latin typeface="Cambria Math" panose="02040503050406030204" pitchFamily="18" charset="0"/>
                                </a:rPr>
                                <m:t>𝑦𝑛</m:t>
                              </m:r>
                            </m:sub>
                          </m:sSub>
                          <m:sSub>
                            <m:sSubPr>
                              <m:ctrlPr>
                                <a:rPr lang="en-US" sz="2400" i="1">
                                  <a:latin typeface="Cambria Math" panose="02040503050406030204" pitchFamily="18" charset="0"/>
                                </a:rPr>
                              </m:ctrlPr>
                            </m:sSubPr>
                            <m:e>
                              <m:sSub>
                                <m:sSubPr>
                                  <m:ctrlPr>
                                    <a:rPr lang="en-US" sz="2400" i="1">
                                      <a:latin typeface="Cambria Math" panose="02040503050406030204" pitchFamily="18" charset="0"/>
                                    </a:rPr>
                                  </m:ctrlPr>
                                </m:sSubPr>
                                <m:e>
                                  <m:r>
                                    <a:rPr lang="en-US" sz="2400" i="1">
                                      <a:latin typeface="Cambria Math" panose="02040503050406030204" pitchFamily="18" charset="0"/>
                                    </a:rPr>
                                    <m:t>𝜎</m:t>
                                  </m:r>
                                </m:e>
                                <m:sub>
                                  <m:r>
                                    <a:rPr lang="en-US" sz="2400" i="1">
                                      <a:latin typeface="Cambria Math" panose="02040503050406030204" pitchFamily="18" charset="0"/>
                                    </a:rPr>
                                    <m:t>𝑧</m:t>
                                  </m:r>
                                </m:sub>
                              </m:sSub>
                              <m:r>
                                <a:rPr lang="en-US" sz="2400" i="1">
                                  <a:latin typeface="Cambria Math" panose="02040503050406030204" pitchFamily="18" charset="0"/>
                                </a:rPr>
                                <m:t>𝜎</m:t>
                              </m:r>
                            </m:e>
                            <m:sub>
                              <m:r>
                                <a:rPr lang="en-US" sz="2400" i="1">
                                  <a:latin typeface="Cambria Math" panose="02040503050406030204" pitchFamily="18" charset="0"/>
                                </a:rPr>
                                <m:t>𝛿</m:t>
                              </m:r>
                            </m:sub>
                          </m:sSub>
                        </m:den>
                      </m:f>
                      <m:r>
                        <a:rPr lang="en-US" sz="2400" i="1">
                          <a:latin typeface="Cambria Math" panose="02040503050406030204" pitchFamily="18" charset="0"/>
                        </a:rPr>
                        <m:t>⋅</m:t>
                      </m:r>
                      <m:f>
                        <m:fPr>
                          <m:ctrlPr>
                            <a:rPr lang="en-US" sz="2400" i="1">
                              <a:latin typeface="Cambria Math" panose="02040503050406030204" pitchFamily="18" charset="0"/>
                            </a:rPr>
                          </m:ctrlPr>
                        </m:fPr>
                        <m:num>
                          <m:sSub>
                            <m:sSubPr>
                              <m:ctrlPr>
                                <a:rPr lang="en-US" sz="2400" i="1">
                                  <a:latin typeface="Cambria Math" panose="02040503050406030204" pitchFamily="18" charset="0"/>
                                </a:rPr>
                              </m:ctrlPr>
                            </m:sSubPr>
                            <m:e>
                              <m:r>
                                <a:rPr lang="en-US" sz="2400" i="1">
                                  <a:latin typeface="Cambria Math" panose="02040503050406030204" pitchFamily="18" charset="0"/>
                                </a:rPr>
                                <m:t>𝐿</m:t>
                              </m:r>
                            </m:e>
                            <m:sub>
                              <m:r>
                                <a:rPr lang="en-US" sz="2400" i="1">
                                  <a:latin typeface="Cambria Math" panose="02040503050406030204" pitchFamily="18" charset="0"/>
                                </a:rPr>
                                <m:t>𝐶𝑆</m:t>
                              </m:r>
                            </m:sub>
                          </m:sSub>
                        </m:num>
                        <m:den>
                          <m:sSub>
                            <m:sSubPr>
                              <m:ctrlPr>
                                <a:rPr lang="en-US" sz="2400" i="1">
                                  <a:latin typeface="Cambria Math" panose="02040503050406030204" pitchFamily="18" charset="0"/>
                                </a:rPr>
                              </m:ctrlPr>
                            </m:sSubPr>
                            <m:e>
                              <m:r>
                                <a:rPr lang="en-US" sz="2400" i="1">
                                  <a:latin typeface="Cambria Math" panose="02040503050406030204" pitchFamily="18" charset="0"/>
                                </a:rPr>
                                <m:t>𝐶</m:t>
                              </m:r>
                            </m:e>
                            <m:sub>
                              <m:r>
                                <a:rPr lang="en-US" sz="2400" i="1">
                                  <a:latin typeface="Cambria Math" panose="02040503050406030204" pitchFamily="18" charset="0"/>
                                </a:rPr>
                                <m:t>𝑟𝑖𝑛𝑔</m:t>
                              </m:r>
                            </m:sub>
                          </m:sSub>
                        </m:den>
                      </m:f>
                    </m:oMath>
                  </m:oMathPara>
                </a14:m>
                <a:endParaRPr lang="en-US" sz="2400" dirty="0"/>
              </a:p>
            </p:txBody>
          </p:sp>
        </mc:Choice>
        <mc:Fallback xmlns="">
          <p:sp>
            <p:nvSpPr>
              <p:cNvPr id="5" name="TextBox 4">
                <a:extLst>
                  <a:ext uri="{FF2B5EF4-FFF2-40B4-BE49-F238E27FC236}">
                    <a16:creationId xmlns:a16="http://schemas.microsoft.com/office/drawing/2014/main" id="{9C842C9D-5945-EE33-7120-D00DD5C71E45}"/>
                  </a:ext>
                </a:extLst>
              </p:cNvPr>
              <p:cNvSpPr txBox="1">
                <a:spLocks noRot="1" noChangeAspect="1" noMove="1" noResize="1" noEditPoints="1" noAdjustHandles="1" noChangeArrowheads="1" noChangeShapeType="1" noTextEdit="1"/>
              </p:cNvSpPr>
              <p:nvPr/>
            </p:nvSpPr>
            <p:spPr>
              <a:xfrm>
                <a:off x="3500375" y="1173311"/>
                <a:ext cx="5302927" cy="845681"/>
              </a:xfrm>
              <a:prstGeom prst="rect">
                <a:avLst/>
              </a:prstGeom>
              <a:blipFill>
                <a:blip r:embed="rId2"/>
                <a:stretch>
                  <a:fillRect/>
                </a:stretch>
              </a:blipFill>
            </p:spPr>
            <p:txBody>
              <a:bodyPr/>
              <a:lstStyle/>
              <a:p>
                <a:r>
                  <a:rPr lang="en-US">
                    <a:noFill/>
                  </a:rPr>
                  <a:t> </a:t>
                </a:r>
              </a:p>
            </p:txBody>
          </p:sp>
        </mc:Fallback>
      </mc:AlternateContent>
      <p:sp>
        <p:nvSpPr>
          <p:cNvPr id="6" name="TextBox 5">
            <a:extLst>
              <a:ext uri="{FF2B5EF4-FFF2-40B4-BE49-F238E27FC236}">
                <a16:creationId xmlns:a16="http://schemas.microsoft.com/office/drawing/2014/main" id="{34C8BA49-6DFF-9F1C-D588-705DA0AAFF23}"/>
              </a:ext>
            </a:extLst>
          </p:cNvPr>
          <p:cNvSpPr txBox="1"/>
          <p:nvPr/>
        </p:nvSpPr>
        <p:spPr>
          <a:xfrm>
            <a:off x="1334746" y="1396096"/>
            <a:ext cx="1568058" cy="400110"/>
          </a:xfrm>
          <a:prstGeom prst="rect">
            <a:avLst/>
          </a:prstGeom>
          <a:noFill/>
        </p:spPr>
        <p:txBody>
          <a:bodyPr wrap="none" rtlCol="0">
            <a:spAutoFit/>
          </a:bodyPr>
          <a:lstStyle/>
          <a:p>
            <a:r>
              <a:rPr lang="en-US" sz="2000" dirty="0"/>
              <a:t>Cooling rate</a:t>
            </a:r>
          </a:p>
        </p:txBody>
      </p:sp>
      <p:sp>
        <p:nvSpPr>
          <p:cNvPr id="8" name="Footer Placeholder 4">
            <a:extLst>
              <a:ext uri="{FF2B5EF4-FFF2-40B4-BE49-F238E27FC236}">
                <a16:creationId xmlns:a16="http://schemas.microsoft.com/office/drawing/2014/main" id="{FBE2705C-0679-651D-AFB5-EFA4EE2AAF38}"/>
              </a:ext>
            </a:extLst>
          </p:cNvPr>
          <p:cNvSpPr>
            <a:spLocks noGrp="1"/>
          </p:cNvSpPr>
          <p:nvPr>
            <p:ph type="ftr" sz="quarter" idx="11"/>
          </p:nvPr>
        </p:nvSpPr>
        <p:spPr>
          <a:xfrm>
            <a:off x="1851286" y="6538913"/>
            <a:ext cx="4886792"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bg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A. Fedotov et al., COOL23 Workshop, Montreux, October 9-13, 2023</a:t>
            </a:r>
          </a:p>
        </p:txBody>
      </p:sp>
      <p:sp>
        <p:nvSpPr>
          <p:cNvPr id="10" name="TextBox 9">
            <a:extLst>
              <a:ext uri="{FF2B5EF4-FFF2-40B4-BE49-F238E27FC236}">
                <a16:creationId xmlns:a16="http://schemas.microsoft.com/office/drawing/2014/main" id="{598F71B3-97D2-0AFB-4279-25D6EE287CE8}"/>
              </a:ext>
            </a:extLst>
          </p:cNvPr>
          <p:cNvSpPr txBox="1"/>
          <p:nvPr/>
        </p:nvSpPr>
        <p:spPr>
          <a:xfrm>
            <a:off x="1651203" y="4955228"/>
            <a:ext cx="9338598" cy="707886"/>
          </a:xfrm>
          <a:prstGeom prst="rect">
            <a:avLst/>
          </a:prstGeom>
          <a:noFill/>
        </p:spPr>
        <p:txBody>
          <a:bodyPr wrap="square">
            <a:spAutoFit/>
          </a:bodyPr>
          <a:lstStyle/>
          <a:p>
            <a:r>
              <a:rPr lang="en-US" sz="2000" dirty="0">
                <a:solidFill>
                  <a:srgbClr val="0000FF"/>
                </a:solidFill>
                <a:latin typeface="Arial" panose="020B0604020202020204" pitchFamily="34" charset="0"/>
                <a:cs typeface="Arial" panose="020B0604020202020204" pitchFamily="34" charset="0"/>
              </a:rPr>
              <a:t>As </a:t>
            </a:r>
            <a:r>
              <a:rPr lang="en-US" sz="2000" b="1" dirty="0">
                <a:latin typeface="Arial" panose="020B0604020202020204" pitchFamily="34" charset="0"/>
                <a:cs typeface="Arial" panose="020B0604020202020204" pitchFamily="34" charset="0"/>
              </a:rPr>
              <a:t>Electron Cooling </a:t>
            </a:r>
            <a:r>
              <a:rPr lang="en-US" sz="2000" dirty="0">
                <a:solidFill>
                  <a:srgbClr val="0000FF"/>
                </a:solidFill>
                <a:latin typeface="Arial" panose="020B0604020202020204" pitchFamily="34" charset="0"/>
                <a:cs typeface="Arial" panose="020B0604020202020204" pitchFamily="34" charset="0"/>
              </a:rPr>
              <a:t>is a well-established technique, what is needed is to design accelerator which can provide electron beam parameters required for cooling.</a:t>
            </a:r>
          </a:p>
        </p:txBody>
      </p:sp>
      <p:sp>
        <p:nvSpPr>
          <p:cNvPr id="9" name="Slide Number Placeholder 3">
            <a:extLst>
              <a:ext uri="{FF2B5EF4-FFF2-40B4-BE49-F238E27FC236}">
                <a16:creationId xmlns:a16="http://schemas.microsoft.com/office/drawing/2014/main" id="{097B37DC-0B26-8B1E-B63D-5020D76309C2}"/>
              </a:ext>
            </a:extLst>
          </p:cNvPr>
          <p:cNvSpPr>
            <a:spLocks noGrp="1"/>
          </p:cNvSpPr>
          <p:nvPr>
            <p:ph type="sldNum" sz="quarter" idx="4"/>
          </p:nvPr>
        </p:nvSpPr>
        <p:spPr>
          <a:xfrm>
            <a:off x="11759514" y="6480560"/>
            <a:ext cx="432486" cy="365125"/>
          </a:xfrm>
        </p:spPr>
        <p:txBody>
          <a:bodyPr/>
          <a:lstStyle/>
          <a:p>
            <a:fld id="{933A556B-7C63-244D-9B7C-B0EA8042B330}" type="slidenum">
              <a:rPr lang="en-US" sz="1200" smtClean="0"/>
              <a:pPr/>
              <a:t>7</a:t>
            </a:fld>
            <a:endParaRPr lang="en-US" sz="1200" dirty="0">
              <a:solidFill>
                <a:schemeClr val="bg1"/>
              </a:solidFill>
            </a:endParaRPr>
          </a:p>
        </p:txBody>
      </p:sp>
    </p:spTree>
    <p:extLst>
      <p:ext uri="{BB962C8B-B14F-4D97-AF65-F5344CB8AC3E}">
        <p14:creationId xmlns:p14="http://schemas.microsoft.com/office/powerpoint/2010/main" val="4692721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B9C560-9AAB-485A-9CB6-FAE585765DAD}"/>
              </a:ext>
            </a:extLst>
          </p:cNvPr>
          <p:cNvSpPr>
            <a:spLocks noGrp="1"/>
          </p:cNvSpPr>
          <p:nvPr>
            <p:ph type="title"/>
          </p:nvPr>
        </p:nvSpPr>
        <p:spPr>
          <a:xfrm>
            <a:off x="340563" y="76971"/>
            <a:ext cx="8432058" cy="566366"/>
          </a:xfrm>
        </p:spPr>
        <p:txBody>
          <a:bodyPr>
            <a:noAutofit/>
          </a:bodyPr>
          <a:lstStyle/>
          <a:p>
            <a:r>
              <a:rPr lang="en-US" sz="3600" dirty="0"/>
              <a:t>High-energy Electron Cooling for EIC</a:t>
            </a:r>
          </a:p>
        </p:txBody>
      </p:sp>
      <p:sp>
        <p:nvSpPr>
          <p:cNvPr id="3" name="Content Placeholder 2">
            <a:extLst>
              <a:ext uri="{FF2B5EF4-FFF2-40B4-BE49-F238E27FC236}">
                <a16:creationId xmlns:a16="http://schemas.microsoft.com/office/drawing/2014/main" id="{DBF3B757-F0EC-4329-AB51-DCFEB06D93BF}"/>
              </a:ext>
            </a:extLst>
          </p:cNvPr>
          <p:cNvSpPr>
            <a:spLocks noGrp="1"/>
          </p:cNvSpPr>
          <p:nvPr>
            <p:ph idx="1"/>
          </p:nvPr>
        </p:nvSpPr>
        <p:spPr>
          <a:xfrm>
            <a:off x="837995" y="837576"/>
            <a:ext cx="7410909" cy="5405812"/>
          </a:xfrm>
        </p:spPr>
        <p:txBody>
          <a:bodyPr>
            <a:normAutofit/>
          </a:bodyPr>
          <a:lstStyle/>
          <a:p>
            <a:pPr marL="0" indent="0"/>
            <a:r>
              <a:rPr lang="en-US" sz="2000" dirty="0"/>
              <a:t>Several approaches based on conventional</a:t>
            </a:r>
            <a:r>
              <a:rPr lang="en-US" sz="2000" dirty="0">
                <a:solidFill>
                  <a:srgbClr val="0000FF"/>
                </a:solidFill>
              </a:rPr>
              <a:t> </a:t>
            </a:r>
            <a:r>
              <a:rPr lang="en-US" sz="2000" b="1" dirty="0"/>
              <a:t>Electron Cooling</a:t>
            </a:r>
            <a:r>
              <a:rPr lang="en-US" sz="2000" dirty="0"/>
              <a:t>, were  considered in the past:</a:t>
            </a:r>
          </a:p>
          <a:p>
            <a:pPr marL="0" indent="0"/>
            <a:endParaRPr lang="en-US" sz="2000" dirty="0"/>
          </a:p>
          <a:p>
            <a:pPr>
              <a:buAutoNum type="arabicPeriod"/>
            </a:pPr>
            <a:r>
              <a:rPr lang="en-US" sz="2000" b="1" dirty="0"/>
              <a:t> Induction </a:t>
            </a:r>
            <a:r>
              <a:rPr lang="en-US" sz="2000" b="1" dirty="0" err="1"/>
              <a:t>Linac</a:t>
            </a:r>
            <a:r>
              <a:rPr lang="en-US" sz="2000" b="1" dirty="0"/>
              <a:t> based Ring cooler </a:t>
            </a:r>
            <a:r>
              <a:rPr lang="en-US" sz="2000" dirty="0"/>
              <a:t>(</a:t>
            </a:r>
            <a:r>
              <a:rPr lang="en-US" sz="2000" b="1" dirty="0"/>
              <a:t>FNAL</a:t>
            </a:r>
            <a:r>
              <a:rPr lang="en-US" sz="2000" dirty="0"/>
              <a:t>):</a:t>
            </a:r>
          </a:p>
          <a:p>
            <a:pPr marL="0" indent="0"/>
            <a:r>
              <a:rPr lang="en-US" sz="1700" dirty="0">
                <a:solidFill>
                  <a:srgbClr val="0070C0"/>
                </a:solidFill>
              </a:rPr>
              <a:t>V. Lebedev, S. Nagaitsev et </a:t>
            </a:r>
            <a:r>
              <a:rPr lang="en-US" sz="1700" dirty="0" err="1">
                <a:solidFill>
                  <a:srgbClr val="0070C0"/>
                </a:solidFill>
              </a:rPr>
              <a:t>al.,”CDR</a:t>
            </a:r>
            <a:r>
              <a:rPr lang="en-US" sz="1700" dirty="0">
                <a:solidFill>
                  <a:srgbClr val="0070C0"/>
                </a:solidFill>
              </a:rPr>
              <a:t>: A ring-based electron cooling for EIC”, JINST 16 T01003 (2021).</a:t>
            </a:r>
          </a:p>
          <a:p>
            <a:pPr marL="0" indent="0"/>
            <a:r>
              <a:rPr lang="en-US" sz="2000" b="1" dirty="0"/>
              <a:t>2. Dual-ring electron accelerator </a:t>
            </a:r>
            <a:r>
              <a:rPr lang="en-US" sz="2000" dirty="0"/>
              <a:t>(</a:t>
            </a:r>
            <a:r>
              <a:rPr lang="en-US" sz="2000" b="1" dirty="0"/>
              <a:t>JLAB</a:t>
            </a:r>
            <a:r>
              <a:rPr lang="en-US" sz="2000" dirty="0"/>
              <a:t>):</a:t>
            </a:r>
          </a:p>
          <a:p>
            <a:pPr marL="0" indent="0"/>
            <a:r>
              <a:rPr lang="en-US" sz="1700" dirty="0">
                <a:solidFill>
                  <a:srgbClr val="0070C0"/>
                </a:solidFill>
              </a:rPr>
              <a:t>B. </a:t>
            </a:r>
            <a:r>
              <a:rPr lang="en-US" sz="1700" dirty="0" err="1">
                <a:solidFill>
                  <a:srgbClr val="0070C0"/>
                </a:solidFill>
              </a:rPr>
              <a:t>Dhital</a:t>
            </a:r>
            <a:r>
              <a:rPr lang="en-US" sz="1700" dirty="0">
                <a:solidFill>
                  <a:srgbClr val="0070C0"/>
                </a:solidFill>
              </a:rPr>
              <a:t> et al., “Beam dynamics study in a dual energy storage ring for ion beam cooling”, Proc. IPAC21, TUXA07 (2021).</a:t>
            </a:r>
          </a:p>
          <a:p>
            <a:pPr marL="0" indent="0"/>
            <a:r>
              <a:rPr lang="en-US" sz="2000" b="1" dirty="0"/>
              <a:t>3. ERL-based Circulator Ring </a:t>
            </a:r>
            <a:r>
              <a:rPr lang="en-US" sz="2000" dirty="0"/>
              <a:t>(</a:t>
            </a:r>
            <a:r>
              <a:rPr lang="en-US" sz="2000" b="1" dirty="0"/>
              <a:t>JLAB</a:t>
            </a:r>
            <a:r>
              <a:rPr lang="en-US" sz="2000" dirty="0"/>
              <a:t>):</a:t>
            </a:r>
          </a:p>
          <a:p>
            <a:pPr marL="0" indent="0"/>
            <a:r>
              <a:rPr lang="en-US" sz="1700" dirty="0">
                <a:solidFill>
                  <a:srgbClr val="0070C0"/>
                </a:solidFill>
              </a:rPr>
              <a:t>S. Benson et al., ERL19, LINAC20 presentations</a:t>
            </a:r>
          </a:p>
          <a:p>
            <a:pPr marL="0" indent="0"/>
            <a:r>
              <a:rPr lang="en-US" sz="2000" b="1" dirty="0"/>
              <a:t>4. Storage Ring electron cooler </a:t>
            </a:r>
            <a:r>
              <a:rPr lang="en-US" sz="2000" dirty="0"/>
              <a:t>(</a:t>
            </a:r>
            <a:r>
              <a:rPr lang="en-US" sz="2000" b="1" dirty="0"/>
              <a:t>BNL</a:t>
            </a:r>
            <a:r>
              <a:rPr lang="en-US" sz="2000" dirty="0"/>
              <a:t>):</a:t>
            </a:r>
          </a:p>
          <a:p>
            <a:pPr marL="0" indent="0"/>
            <a:r>
              <a:rPr lang="en-US" sz="1700" dirty="0">
                <a:solidFill>
                  <a:srgbClr val="0070C0"/>
                </a:solidFill>
              </a:rPr>
              <a:t>H. Zhao, J. Kewisch et al., “Ring-based electron cooler for high energy beam cooling”, PRAB 24, 043501 (2021)</a:t>
            </a:r>
          </a:p>
          <a:p>
            <a:pPr marL="514350" indent="-514350">
              <a:buAutoNum type="arabicPeriod"/>
            </a:pPr>
            <a:endParaRPr lang="en-US" dirty="0"/>
          </a:p>
          <a:p>
            <a:pPr marL="0" indent="0"/>
            <a:endParaRPr lang="en-US" dirty="0"/>
          </a:p>
          <a:p>
            <a:pPr marL="0" indent="0"/>
            <a:endParaRPr lang="en-US" dirty="0"/>
          </a:p>
        </p:txBody>
      </p:sp>
      <p:sp>
        <p:nvSpPr>
          <p:cNvPr id="4" name="Slide Number Placeholder 3">
            <a:extLst>
              <a:ext uri="{FF2B5EF4-FFF2-40B4-BE49-F238E27FC236}">
                <a16:creationId xmlns:a16="http://schemas.microsoft.com/office/drawing/2014/main" id="{93414116-CCD7-43A9-B886-FEBCD3D4CBCF}"/>
              </a:ext>
            </a:extLst>
          </p:cNvPr>
          <p:cNvSpPr>
            <a:spLocks noGrp="1"/>
          </p:cNvSpPr>
          <p:nvPr>
            <p:ph type="sldNum" sz="quarter" idx="12"/>
          </p:nvPr>
        </p:nvSpPr>
        <p:spPr>
          <a:xfrm>
            <a:off x="6997212" y="6356351"/>
            <a:ext cx="20574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93C5830-40F3-F04E-B2E3-10E6672BA8FF}" type="slidenum">
              <a:rPr lang="en-US" smtClean="0"/>
              <a:pPr/>
              <a:t>8</a:t>
            </a:fld>
            <a:endParaRPr lang="en-US" dirty="0"/>
          </a:p>
        </p:txBody>
      </p:sp>
      <p:pic>
        <p:nvPicPr>
          <p:cNvPr id="6" name="Picture 5">
            <a:extLst>
              <a:ext uri="{FF2B5EF4-FFF2-40B4-BE49-F238E27FC236}">
                <a16:creationId xmlns:a16="http://schemas.microsoft.com/office/drawing/2014/main" id="{4F536FD5-A44E-418D-B593-3FDFFA0BE151}"/>
              </a:ext>
            </a:extLst>
          </p:cNvPr>
          <p:cNvPicPr>
            <a:picLocks noChangeAspect="1"/>
          </p:cNvPicPr>
          <p:nvPr/>
        </p:nvPicPr>
        <p:blipFill>
          <a:blip r:embed="rId2"/>
          <a:stretch>
            <a:fillRect/>
          </a:stretch>
        </p:blipFill>
        <p:spPr>
          <a:xfrm>
            <a:off x="8608316" y="1655663"/>
            <a:ext cx="3583684" cy="1838586"/>
          </a:xfrm>
          <a:prstGeom prst="rect">
            <a:avLst/>
          </a:prstGeom>
        </p:spPr>
      </p:pic>
      <p:pic>
        <p:nvPicPr>
          <p:cNvPr id="8" name="Picture 7">
            <a:extLst>
              <a:ext uri="{FF2B5EF4-FFF2-40B4-BE49-F238E27FC236}">
                <a16:creationId xmlns:a16="http://schemas.microsoft.com/office/drawing/2014/main" id="{C7D388DE-9403-4DDC-BC26-D88A9BDB3C93}"/>
              </a:ext>
            </a:extLst>
          </p:cNvPr>
          <p:cNvPicPr>
            <a:picLocks noChangeAspect="1"/>
          </p:cNvPicPr>
          <p:nvPr/>
        </p:nvPicPr>
        <p:blipFill>
          <a:blip r:embed="rId3"/>
          <a:stretch>
            <a:fillRect/>
          </a:stretch>
        </p:blipFill>
        <p:spPr>
          <a:xfrm>
            <a:off x="8816057" y="360154"/>
            <a:ext cx="3288029" cy="1335368"/>
          </a:xfrm>
          <a:prstGeom prst="rect">
            <a:avLst/>
          </a:prstGeom>
        </p:spPr>
      </p:pic>
      <p:pic>
        <p:nvPicPr>
          <p:cNvPr id="14" name="Picture 13">
            <a:extLst>
              <a:ext uri="{FF2B5EF4-FFF2-40B4-BE49-F238E27FC236}">
                <a16:creationId xmlns:a16="http://schemas.microsoft.com/office/drawing/2014/main" id="{65B68C57-7295-4D49-BA38-9B7B98F4C747}"/>
              </a:ext>
            </a:extLst>
          </p:cNvPr>
          <p:cNvPicPr>
            <a:picLocks noChangeAspect="1"/>
          </p:cNvPicPr>
          <p:nvPr/>
        </p:nvPicPr>
        <p:blipFill>
          <a:blip r:embed="rId4"/>
          <a:stretch>
            <a:fillRect/>
          </a:stretch>
        </p:blipFill>
        <p:spPr>
          <a:xfrm>
            <a:off x="9263141" y="5216383"/>
            <a:ext cx="2631513" cy="1610124"/>
          </a:xfrm>
          <a:prstGeom prst="rect">
            <a:avLst/>
          </a:prstGeom>
        </p:spPr>
      </p:pic>
      <p:cxnSp>
        <p:nvCxnSpPr>
          <p:cNvPr id="19" name="Straight Arrow Connector 18">
            <a:extLst>
              <a:ext uri="{FF2B5EF4-FFF2-40B4-BE49-F238E27FC236}">
                <a16:creationId xmlns:a16="http://schemas.microsoft.com/office/drawing/2014/main" id="{15C0551A-D915-41CD-86DC-12AA035BA8B3}"/>
              </a:ext>
            </a:extLst>
          </p:cNvPr>
          <p:cNvCxnSpPr>
            <a:cxnSpLocks/>
          </p:cNvCxnSpPr>
          <p:nvPr/>
        </p:nvCxnSpPr>
        <p:spPr>
          <a:xfrm flipV="1">
            <a:off x="7071360" y="1695522"/>
            <a:ext cx="1656783" cy="2768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2DA3F223-FB60-49E2-ADFC-09C04AC83BB3}"/>
              </a:ext>
            </a:extLst>
          </p:cNvPr>
          <p:cNvCxnSpPr>
            <a:cxnSpLocks/>
          </p:cNvCxnSpPr>
          <p:nvPr/>
        </p:nvCxnSpPr>
        <p:spPr>
          <a:xfrm flipV="1">
            <a:off x="7139940" y="2741702"/>
            <a:ext cx="1676117" cy="24932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74420AF9-10AF-4D52-9BD6-C572D80BBA0E}"/>
              </a:ext>
            </a:extLst>
          </p:cNvPr>
          <p:cNvCxnSpPr>
            <a:cxnSpLocks/>
          </p:cNvCxnSpPr>
          <p:nvPr/>
        </p:nvCxnSpPr>
        <p:spPr>
          <a:xfrm>
            <a:off x="7263684" y="5425440"/>
            <a:ext cx="1941276" cy="621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20" name="Picture 19">
            <a:extLst>
              <a:ext uri="{FF2B5EF4-FFF2-40B4-BE49-F238E27FC236}">
                <a16:creationId xmlns:a16="http://schemas.microsoft.com/office/drawing/2014/main" id="{BFCEAA4D-E969-448D-BC1B-D3B4C5E4E263}"/>
              </a:ext>
            </a:extLst>
          </p:cNvPr>
          <p:cNvPicPr/>
          <p:nvPr/>
        </p:nvPicPr>
        <p:blipFill rotWithShape="1">
          <a:blip r:embed="rId5"/>
          <a:srcRect t="1791"/>
          <a:stretch/>
        </p:blipFill>
        <p:spPr bwMode="auto">
          <a:xfrm>
            <a:off x="9263141" y="3516276"/>
            <a:ext cx="2542021" cy="1617129"/>
          </a:xfrm>
          <a:prstGeom prst="rect">
            <a:avLst/>
          </a:prstGeom>
          <a:ln>
            <a:noFill/>
          </a:ln>
          <a:extLst>
            <a:ext uri="{53640926-AAD7-44D8-BBD7-CCE9431645EC}">
              <a14:shadowObscured xmlns:a14="http://schemas.microsoft.com/office/drawing/2010/main"/>
            </a:ext>
          </a:extLst>
        </p:spPr>
      </p:pic>
      <p:cxnSp>
        <p:nvCxnSpPr>
          <p:cNvPr id="23" name="Straight Arrow Connector 22">
            <a:extLst>
              <a:ext uri="{FF2B5EF4-FFF2-40B4-BE49-F238E27FC236}">
                <a16:creationId xmlns:a16="http://schemas.microsoft.com/office/drawing/2014/main" id="{45A5EFB9-DBC2-4222-A3B4-7F7D2A2145E1}"/>
              </a:ext>
            </a:extLst>
          </p:cNvPr>
          <p:cNvCxnSpPr>
            <a:cxnSpLocks/>
          </p:cNvCxnSpPr>
          <p:nvPr/>
        </p:nvCxnSpPr>
        <p:spPr>
          <a:xfrm flipV="1">
            <a:off x="7139940" y="4071462"/>
            <a:ext cx="1763789" cy="584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 name="Footer Placeholder 4">
            <a:extLst>
              <a:ext uri="{FF2B5EF4-FFF2-40B4-BE49-F238E27FC236}">
                <a16:creationId xmlns:a16="http://schemas.microsoft.com/office/drawing/2014/main" id="{56C26442-8459-0045-2DEB-949E5377CB65}"/>
              </a:ext>
            </a:extLst>
          </p:cNvPr>
          <p:cNvSpPr>
            <a:spLocks noGrp="1"/>
          </p:cNvSpPr>
          <p:nvPr>
            <p:ph type="ftr" sz="quarter" idx="11"/>
          </p:nvPr>
        </p:nvSpPr>
        <p:spPr>
          <a:xfrm>
            <a:off x="1851286" y="6538913"/>
            <a:ext cx="4886792"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bg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A. Fedotov et al., COOL23 Workshop, Montreux, October 9-13, 2023</a:t>
            </a:r>
          </a:p>
        </p:txBody>
      </p:sp>
      <p:sp>
        <p:nvSpPr>
          <p:cNvPr id="7" name="Slide Number Placeholder 3">
            <a:extLst>
              <a:ext uri="{FF2B5EF4-FFF2-40B4-BE49-F238E27FC236}">
                <a16:creationId xmlns:a16="http://schemas.microsoft.com/office/drawing/2014/main" id="{DAA0CCD1-0FC1-49FB-C02E-4781FF3CC23A}"/>
              </a:ext>
            </a:extLst>
          </p:cNvPr>
          <p:cNvSpPr>
            <a:spLocks noGrp="1"/>
          </p:cNvSpPr>
          <p:nvPr>
            <p:ph type="sldNum" sz="quarter" idx="4"/>
          </p:nvPr>
        </p:nvSpPr>
        <p:spPr>
          <a:xfrm>
            <a:off x="11736592" y="6459352"/>
            <a:ext cx="432486" cy="365125"/>
          </a:xfrm>
        </p:spPr>
        <p:txBody>
          <a:bodyPr/>
          <a:lstStyle/>
          <a:p>
            <a:fld id="{933A556B-7C63-244D-9B7C-B0EA8042B330}" type="slidenum">
              <a:rPr lang="en-US" sz="1200" smtClean="0"/>
              <a:pPr/>
              <a:t>8</a:t>
            </a:fld>
            <a:endParaRPr lang="en-US" sz="1200" dirty="0">
              <a:solidFill>
                <a:schemeClr val="bg1"/>
              </a:solidFill>
            </a:endParaRPr>
          </a:p>
        </p:txBody>
      </p:sp>
    </p:spTree>
    <p:extLst>
      <p:ext uri="{BB962C8B-B14F-4D97-AF65-F5344CB8AC3E}">
        <p14:creationId xmlns:p14="http://schemas.microsoft.com/office/powerpoint/2010/main" val="1613497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EBFFA0-FBC1-CBBD-0547-D109108703A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1D14440-81F0-4E00-061F-E9F1514F7AFE}"/>
              </a:ext>
            </a:extLst>
          </p:cNvPr>
          <p:cNvSpPr>
            <a:spLocks noGrp="1"/>
          </p:cNvSpPr>
          <p:nvPr>
            <p:ph type="title"/>
          </p:nvPr>
        </p:nvSpPr>
        <p:spPr>
          <a:xfrm>
            <a:off x="304800" y="0"/>
            <a:ext cx="9982200" cy="704088"/>
          </a:xfrm>
        </p:spPr>
        <p:txBody>
          <a:bodyPr>
            <a:noAutofit/>
          </a:bodyPr>
          <a:lstStyle/>
          <a:p>
            <a:r>
              <a:rPr lang="en-US" sz="3600" dirty="0"/>
              <a:t>High-energy Cooling for future EIC upgrades</a:t>
            </a:r>
          </a:p>
        </p:txBody>
      </p:sp>
      <p:sp>
        <p:nvSpPr>
          <p:cNvPr id="5" name="TextBox 4">
            <a:extLst>
              <a:ext uri="{FF2B5EF4-FFF2-40B4-BE49-F238E27FC236}">
                <a16:creationId xmlns:a16="http://schemas.microsoft.com/office/drawing/2014/main" id="{B063A895-E6F9-A065-F376-E69C741615D7}"/>
              </a:ext>
            </a:extLst>
          </p:cNvPr>
          <p:cNvSpPr txBox="1"/>
          <p:nvPr/>
        </p:nvSpPr>
        <p:spPr>
          <a:xfrm>
            <a:off x="861862" y="1274564"/>
            <a:ext cx="10102516" cy="4308872"/>
          </a:xfrm>
          <a:prstGeom prst="rect">
            <a:avLst/>
          </a:prstGeom>
          <a:noFill/>
        </p:spPr>
        <p:txBody>
          <a:bodyPr wrap="square">
            <a:spAutoFit/>
          </a:bodyPr>
          <a:lstStyle/>
          <a:p>
            <a:endParaRPr lang="en-US" dirty="0"/>
          </a:p>
          <a:p>
            <a:r>
              <a:rPr lang="en-US" dirty="0">
                <a:solidFill>
                  <a:srgbClr val="0000FF"/>
                </a:solidFill>
              </a:rPr>
              <a:t>Robust High-Energy Cooling (HEC) system capable of fully counteracting emittance growth at collision energies would greatly improve luminosity in the EIC.</a:t>
            </a:r>
          </a:p>
          <a:p>
            <a:endParaRPr lang="en-US" dirty="0">
              <a:solidFill>
                <a:srgbClr val="0000FF"/>
              </a:solidFill>
              <a:latin typeface="Arial" panose="020B0604020202020204" pitchFamily="34" charset="0"/>
              <a:cs typeface="Arial" panose="020B0604020202020204" pitchFamily="34" charset="0"/>
              <a:sym typeface="Wingdings" panose="05000000000000000000" pitchFamily="2" charset="2"/>
            </a:endParaRPr>
          </a:p>
          <a:p>
            <a:endParaRPr lang="en-US" dirty="0"/>
          </a:p>
          <a:p>
            <a:r>
              <a:rPr lang="en-US" dirty="0"/>
              <a:t>Several approaches using well-established technique of </a:t>
            </a:r>
            <a:r>
              <a:rPr lang="en-US" b="1" dirty="0">
                <a:solidFill>
                  <a:srgbClr val="0070C0"/>
                </a:solidFill>
              </a:rPr>
              <a:t>Electron Cooling (EC) </a:t>
            </a:r>
            <a:r>
              <a:rPr lang="en-US" dirty="0"/>
              <a:t>are presently being explored at BNL CAD for HEC application:</a:t>
            </a:r>
          </a:p>
          <a:p>
            <a:endParaRPr lang="en-US" dirty="0"/>
          </a:p>
          <a:p>
            <a:pPr marL="285750" indent="-285750">
              <a:buFont typeface="Arial" panose="020B0604020202020204" pitchFamily="34" charset="0"/>
              <a:buChar char="•"/>
            </a:pPr>
            <a:r>
              <a:rPr lang="en-US" dirty="0"/>
              <a:t>Design of storage </a:t>
            </a:r>
            <a:r>
              <a:rPr lang="en-US" b="1" dirty="0">
                <a:solidFill>
                  <a:srgbClr val="0070C0"/>
                </a:solidFill>
              </a:rPr>
              <a:t>Ring Electron Cooler </a:t>
            </a:r>
            <a:r>
              <a:rPr lang="en-US" dirty="0"/>
              <a:t>where electron bunches which provide cooling of protons are being cooled themselves via synchrotron radiation in wiggler magnets.</a:t>
            </a:r>
          </a:p>
          <a:p>
            <a:endParaRPr lang="en-US" dirty="0"/>
          </a:p>
          <a:p>
            <a:pPr marL="285750" indent="-285750">
              <a:buFont typeface="Arial" panose="020B0604020202020204" pitchFamily="34" charset="0"/>
              <a:buChar char="•"/>
            </a:pPr>
            <a:r>
              <a:rPr lang="en-US" dirty="0"/>
              <a:t>Design of </a:t>
            </a:r>
            <a:r>
              <a:rPr lang="en-US" b="1" dirty="0">
                <a:solidFill>
                  <a:srgbClr val="0070C0"/>
                </a:solidFill>
              </a:rPr>
              <a:t>ERL-based </a:t>
            </a:r>
            <a:r>
              <a:rPr lang="en-US" b="1" dirty="0" err="1">
                <a:solidFill>
                  <a:srgbClr val="0070C0"/>
                </a:solidFill>
              </a:rPr>
              <a:t>Recirculator</a:t>
            </a:r>
            <a:r>
              <a:rPr lang="en-US" b="1" dirty="0">
                <a:solidFill>
                  <a:srgbClr val="0070C0"/>
                </a:solidFill>
              </a:rPr>
              <a:t> </a:t>
            </a:r>
            <a:r>
              <a:rPr lang="en-US" dirty="0"/>
              <a:t>where electron bunches are supplied by high-brightness electron source.</a:t>
            </a:r>
          </a:p>
          <a:p>
            <a:endParaRPr lang="en-US" sz="2000" dirty="0">
              <a:solidFill>
                <a:srgbClr val="0000FF"/>
              </a:solidFill>
              <a:latin typeface="Arial" panose="020B0604020202020204" pitchFamily="34" charset="0"/>
              <a:cs typeface="Arial" panose="020B0604020202020204" pitchFamily="34" charset="0"/>
              <a:sym typeface="Wingdings" panose="05000000000000000000" pitchFamily="2" charset="2"/>
            </a:endParaRPr>
          </a:p>
          <a:p>
            <a:pPr>
              <a:spcAft>
                <a:spcPts val="600"/>
              </a:spcAft>
            </a:pPr>
            <a:endParaRPr lang="en-US" sz="2000" dirty="0">
              <a:latin typeface="Arial" panose="020B0604020202020204" pitchFamily="34" charset="0"/>
              <a:cs typeface="Arial" panose="020B0604020202020204" pitchFamily="34" charset="0"/>
              <a:sym typeface="Wingdings" panose="05000000000000000000" pitchFamily="2" charset="2"/>
            </a:endParaRPr>
          </a:p>
        </p:txBody>
      </p:sp>
      <p:sp>
        <p:nvSpPr>
          <p:cNvPr id="3" name="Slide Number Placeholder 2">
            <a:extLst>
              <a:ext uri="{FF2B5EF4-FFF2-40B4-BE49-F238E27FC236}">
                <a16:creationId xmlns:a16="http://schemas.microsoft.com/office/drawing/2014/main" id="{182FF399-F6C3-4703-4227-7BC72CE877BF}"/>
              </a:ext>
            </a:extLst>
          </p:cNvPr>
          <p:cNvSpPr>
            <a:spLocks noGrp="1"/>
          </p:cNvSpPr>
          <p:nvPr>
            <p:ph type="sldNum" sz="quarter" idx="12"/>
          </p:nvPr>
        </p:nvSpPr>
        <p:spPr>
          <a:xfrm>
            <a:off x="6997212" y="6356351"/>
            <a:ext cx="20574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93C5830-40F3-F04E-B2E3-10E6672BA8FF}" type="slidenum">
              <a:rPr lang="en-US" smtClean="0"/>
              <a:pPr/>
              <a:t>9</a:t>
            </a:fld>
            <a:endParaRPr lang="en-US" dirty="0"/>
          </a:p>
        </p:txBody>
      </p:sp>
      <p:sp>
        <p:nvSpPr>
          <p:cNvPr id="4" name="Slide Number Placeholder 1">
            <a:extLst>
              <a:ext uri="{FF2B5EF4-FFF2-40B4-BE49-F238E27FC236}">
                <a16:creationId xmlns:a16="http://schemas.microsoft.com/office/drawing/2014/main" id="{CB9238E3-2A5B-1457-B4D5-98DCCB5049E8}"/>
              </a:ext>
            </a:extLst>
          </p:cNvPr>
          <p:cNvSpPr>
            <a:spLocks noGrp="1"/>
          </p:cNvSpPr>
          <p:nvPr>
            <p:ph type="sldNum" sz="quarter" idx="4"/>
          </p:nvPr>
        </p:nvSpPr>
        <p:spPr>
          <a:xfrm>
            <a:off x="11759514" y="6492875"/>
            <a:ext cx="432486" cy="365125"/>
          </a:xfrm>
        </p:spPr>
        <p:txBody>
          <a:bodyPr/>
          <a:lstStyle/>
          <a:p>
            <a:pPr algn="ctr"/>
            <a:fld id="{933A556B-7C63-244D-9B7C-B0EA8042B330}" type="slidenum">
              <a:rPr lang="en-US" sz="1200" smtClean="0"/>
              <a:pPr algn="ctr"/>
              <a:t>9</a:t>
            </a:fld>
            <a:endParaRPr lang="en-US" sz="1200" dirty="0"/>
          </a:p>
        </p:txBody>
      </p:sp>
    </p:spTree>
    <p:extLst>
      <p:ext uri="{BB962C8B-B14F-4D97-AF65-F5344CB8AC3E}">
        <p14:creationId xmlns:p14="http://schemas.microsoft.com/office/powerpoint/2010/main" val="1093482421"/>
      </p:ext>
    </p:extLst>
  </p:cSld>
  <p:clrMapOvr>
    <a:masterClrMapping/>
  </p:clrMapOvr>
</p:sld>
</file>

<file path=ppt/theme/theme1.xml><?xml version="1.0" encoding="utf-8"?>
<a:theme xmlns:a="http://schemas.openxmlformats.org/drawingml/2006/main" name="BNL">
  <a:themeElements>
    <a:clrScheme name="BNL Color Palette">
      <a:dk1>
        <a:srgbClr val="000000"/>
      </a:dk1>
      <a:lt1>
        <a:srgbClr val="FFFFFF"/>
      </a:lt1>
      <a:dk2>
        <a:srgbClr val="000000"/>
      </a:dk2>
      <a:lt2>
        <a:srgbClr val="FFFFFF"/>
      </a:lt2>
      <a:accent1>
        <a:srgbClr val="105C78"/>
      </a:accent1>
      <a:accent2>
        <a:srgbClr val="00ADDC"/>
      </a:accent2>
      <a:accent3>
        <a:srgbClr val="B2D33B"/>
      </a:accent3>
      <a:accent4>
        <a:srgbClr val="F68B1F"/>
      </a:accent4>
      <a:accent5>
        <a:srgbClr val="B72467"/>
      </a:accent5>
      <a:accent6>
        <a:srgbClr val="FFCD34"/>
      </a:accent6>
      <a:hlink>
        <a:srgbClr val="4881C3"/>
      </a:hlink>
      <a:folHlink>
        <a:srgbClr val="51499E"/>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5" id="{02B1611D-C42F-0A41-BAED-D3B41970EBE3}" vid="{7E203859-C242-EE45-BB6D-C700A593D73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2B04E25AE8D134E9A9CA82B82F0D600" ma:contentTypeVersion="0" ma:contentTypeDescription="Create a new document." ma:contentTypeScope="" ma:versionID="3bc7eb245500aee58d27cb0d521a44e7">
  <xsd:schema xmlns:xsd="http://www.w3.org/2001/XMLSchema" xmlns:xs="http://www.w3.org/2001/XMLSchema" xmlns:p="http://schemas.microsoft.com/office/2006/metadata/properties" targetNamespace="http://schemas.microsoft.com/office/2006/metadata/properties" ma:root="true" ma:fieldsID="655f3c9b82ee137ba3b238d9d282459a">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A15051F-DB64-4F28-B63D-824CAAC670E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A85F8C78-1249-49AA-8349-30DAB8A11591}">
  <ds:schemaRefs>
    <ds:schemaRef ds:uri="http://schemas.microsoft.com/sharepoint/v3/contenttype/forms"/>
  </ds:schemaRefs>
</ds:datastoreItem>
</file>

<file path=customXml/itemProps3.xml><?xml version="1.0" encoding="utf-8"?>
<ds:datastoreItem xmlns:ds="http://schemas.openxmlformats.org/officeDocument/2006/customXml" ds:itemID="{B0C116DD-416B-45F2-885F-465E8DCB7FBA}">
  <ds:schemaRefs>
    <ds:schemaRef ds:uri="http://www.w3.org/XML/1998/namespace"/>
    <ds:schemaRef ds:uri="http://purl.org/dc/elements/1.1/"/>
    <ds:schemaRef ds:uri="http://schemas.openxmlformats.org/package/2006/metadata/core-properties"/>
    <ds:schemaRef ds:uri="b4cce93a-0467-4bfa-a4ef-ec0c05fb17a8"/>
    <ds:schemaRef ds:uri="http://purl.org/dc/dcmitype/"/>
    <ds:schemaRef ds:uri="http://schemas.microsoft.com/office/2006/documentManagement/types"/>
    <ds:schemaRef ds:uri="http://purl.org/dc/terms/"/>
    <ds:schemaRef ds:uri="http://schemas.microsoft.com/office/infopath/2007/PartnerControls"/>
    <ds:schemaRef ds:uri="90006a9c-ebef-4c87-9b52-c0eb4bdc4b3a"/>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TEMPLATE-DOE REVIEW</Template>
  <TotalTime>51167</TotalTime>
  <Words>2594</Words>
  <Application>Microsoft Office PowerPoint</Application>
  <PresentationFormat>Widescreen</PresentationFormat>
  <Paragraphs>431</Paragraphs>
  <Slides>24</Slides>
  <Notes>2</Notes>
  <HiddenSlides>0</HiddenSlides>
  <MMClips>0</MMClips>
  <ScaleCrop>false</ScaleCrop>
  <HeadingPairs>
    <vt:vector size="8" baseType="variant">
      <vt:variant>
        <vt:lpstr>Fonts Used</vt:lpstr>
      </vt:variant>
      <vt:variant>
        <vt:i4>14</vt:i4>
      </vt: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40" baseType="lpstr">
      <vt:lpstr>ＭＳ Ｐゴシック</vt:lpstr>
      <vt:lpstr>Adobe Thai</vt:lpstr>
      <vt:lpstr>Aptos</vt:lpstr>
      <vt:lpstr>Arial</vt:lpstr>
      <vt:lpstr>Book Antiqua</vt:lpstr>
      <vt:lpstr>Calibri</vt:lpstr>
      <vt:lpstr>Cambria Math</vt:lpstr>
      <vt:lpstr>CMR10</vt:lpstr>
      <vt:lpstr>Courier New</vt:lpstr>
      <vt:lpstr>Helvetica</vt:lpstr>
      <vt:lpstr>Noto Sans</vt:lpstr>
      <vt:lpstr>Symbol</vt:lpstr>
      <vt:lpstr>Tahoma</vt:lpstr>
      <vt:lpstr>Times New Roman</vt:lpstr>
      <vt:lpstr>BNL</vt:lpstr>
      <vt:lpstr>Equation</vt:lpstr>
      <vt:lpstr>Hadron Beam Cooling Concept and Cooler Design Status for the EIC</vt:lpstr>
      <vt:lpstr>Outline</vt:lpstr>
      <vt:lpstr> Hadron Cooling in the EIC</vt:lpstr>
      <vt:lpstr>Cooling Requirements for EIC</vt:lpstr>
      <vt:lpstr>Cooling techniques for the EIC</vt:lpstr>
      <vt:lpstr>PowerPoint Presentation</vt:lpstr>
      <vt:lpstr>Electron Cooling at high energy</vt:lpstr>
      <vt:lpstr>High-energy Electron Cooling for EIC</vt:lpstr>
      <vt:lpstr>High-energy Cooling for future EIC upgrades</vt:lpstr>
      <vt:lpstr>High-energy Ring Electron Cooler </vt:lpstr>
      <vt:lpstr>High-energy Recirculator Cooler</vt:lpstr>
      <vt:lpstr>PowerPoint Presentation</vt:lpstr>
      <vt:lpstr>PowerPoint Presentation</vt:lpstr>
      <vt:lpstr>Low Energy Cooler Parameters</vt:lpstr>
      <vt:lpstr>Beam Structure in Cooling Section</vt:lpstr>
      <vt:lpstr>Cooling Performance </vt:lpstr>
      <vt:lpstr>LEReC experience and LEC challenges</vt:lpstr>
      <vt:lpstr>LEC source requirements and LEReC gun experience</vt:lpstr>
      <vt:lpstr>LEC gun choices</vt:lpstr>
      <vt:lpstr>PowerPoint Presentation</vt:lpstr>
      <vt:lpstr>LEC RF systems</vt:lpstr>
      <vt:lpstr>LEC Cooling Sections</vt:lpstr>
      <vt:lpstr>LEC Electron Beam Dynamics</vt:lpstr>
      <vt:lpstr>Summary</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Accelerator Operations</dc:title>
  <dc:subject/>
  <dc:creator>Minty, Michiko</dc:creator>
  <cp:keywords/>
  <dc:description/>
  <cp:lastModifiedBy>Fedotov, Alexei</cp:lastModifiedBy>
  <cp:revision>891</cp:revision>
  <cp:lastPrinted>2025-05-07T12:47:27Z</cp:lastPrinted>
  <dcterms:created xsi:type="dcterms:W3CDTF">2021-10-13T00:50:42Z</dcterms:created>
  <dcterms:modified xsi:type="dcterms:W3CDTF">2025-10-22T17:35:38Z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0x010100D2B04E25AE8D134E9A9CA82B82F0D600</vt:lpwstr>
  </property>
</Properties>
</file>