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67" r:id="rId5"/>
    <p:sldId id="268" r:id="rId6"/>
    <p:sldId id="274" r:id="rId7"/>
    <p:sldId id="275" r:id="rId8"/>
    <p:sldId id="276" r:id="rId9"/>
    <p:sldId id="277" r:id="rId10"/>
    <p:sldId id="278" r:id="rId11"/>
    <p:sldId id="279" r:id="rId12"/>
    <p:sldId id="280" r:id="rId13"/>
    <p:sldId id="260" r:id="rId14"/>
    <p:sldId id="269" r:id="rId15"/>
    <p:sldId id="270" r:id="rId16"/>
    <p:sldId id="281" r:id="rId17"/>
    <p:sldId id="285" r:id="rId18"/>
    <p:sldId id="261" r:id="rId19"/>
    <p:sldId id="262" r:id="rId20"/>
    <p:sldId id="271" r:id="rId21"/>
    <p:sldId id="272" r:id="rId22"/>
    <p:sldId id="282" r:id="rId23"/>
    <p:sldId id="273" r:id="rId24"/>
    <p:sldId id="287" r:id="rId25"/>
    <p:sldId id="286" r:id="rId26"/>
    <p:sldId id="283" r:id="rId27"/>
    <p:sldId id="284" r:id="rId28"/>
    <p:sldId id="26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71" d="100"/>
          <a:sy n="71" d="100"/>
        </p:scale>
        <p:origin x="-48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844199-2C69-403E-B40B-7834B65561E0}" type="datetimeFigureOut">
              <a:rPr lang="pl-PL" smtClean="0"/>
              <a:t>19.05.2026</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8C8A82-232C-4EB1-9194-DA7A70E8F8BB}" type="slidenum">
              <a:rPr lang="pl-PL" smtClean="0"/>
              <a:t>‹Nr.›</a:t>
            </a:fld>
            <a:endParaRPr lang="pl-PL"/>
          </a:p>
        </p:txBody>
      </p:sp>
    </p:spTree>
    <p:extLst>
      <p:ext uri="{BB962C8B-B14F-4D97-AF65-F5344CB8AC3E}">
        <p14:creationId xmlns:p14="http://schemas.microsoft.com/office/powerpoint/2010/main" val="3707018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A6149E5A-5FC9-429F-9AD1-CB0FE7AA6E16}" type="slidenum">
              <a:rPr lang="pl-PL" smtClean="0"/>
              <a:t>7</a:t>
            </a:fld>
            <a:endParaRPr lang="pl-PL"/>
          </a:p>
        </p:txBody>
      </p:sp>
    </p:spTree>
    <p:extLst>
      <p:ext uri="{BB962C8B-B14F-4D97-AF65-F5344CB8AC3E}">
        <p14:creationId xmlns:p14="http://schemas.microsoft.com/office/powerpoint/2010/main" val="2472965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A6149E5A-5FC9-429F-9AD1-CB0FE7AA6E16}" type="slidenum">
              <a:rPr lang="pl-PL" smtClean="0"/>
              <a:t>9</a:t>
            </a:fld>
            <a:endParaRPr lang="pl-PL"/>
          </a:p>
        </p:txBody>
      </p:sp>
    </p:spTree>
    <p:extLst>
      <p:ext uri="{BB962C8B-B14F-4D97-AF65-F5344CB8AC3E}">
        <p14:creationId xmlns:p14="http://schemas.microsoft.com/office/powerpoint/2010/main" val="2255813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A6149E5A-5FC9-429F-9AD1-CB0FE7AA6E16}" type="slidenum">
              <a:rPr lang="pl-PL" smtClean="0"/>
              <a:t>10</a:t>
            </a:fld>
            <a:endParaRPr lang="pl-PL"/>
          </a:p>
        </p:txBody>
      </p:sp>
    </p:spTree>
    <p:extLst>
      <p:ext uri="{BB962C8B-B14F-4D97-AF65-F5344CB8AC3E}">
        <p14:creationId xmlns:p14="http://schemas.microsoft.com/office/powerpoint/2010/main" val="96552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pl-PL"/>
              <a:t>Kliknij, aby edytować styl</a:t>
            </a:r>
            <a:endParaRPr lang="en-US"/>
          </a:p>
        </p:txBody>
      </p:sp>
      <p:sp>
        <p:nvSpPr>
          <p:cNvPr id="3" name="Subtitle 2">
            <a:extLst>
              <a:ext uri="{FF2B5EF4-FFF2-40B4-BE49-F238E27FC236}">
                <a16:creationId xmlns:a16="http://schemas.microsoft.com/office/drawing/2014/main" xmlns=""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Date Placeholder 3">
            <a:extLst>
              <a:ext uri="{FF2B5EF4-FFF2-40B4-BE49-F238E27FC236}">
                <a16:creationId xmlns:a16="http://schemas.microsoft.com/office/drawing/2014/main" xmlns="" id="{9CE66DA5-7751-4D3D-B753-58DF3B418763}"/>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5" name="Footer Placeholder 4">
            <a:extLst>
              <a:ext uri="{FF2B5EF4-FFF2-40B4-BE49-F238E27FC236}">
                <a16:creationId xmlns:a16="http://schemas.microsoft.com/office/drawing/2014/main" xmlns=""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401EAA4-F44C-4C1F-B8E3-1A3005300F50}"/>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11" name="Straight Connector 10">
            <a:extLst>
              <a:ext uri="{FF2B5EF4-FFF2-40B4-BE49-F238E27FC236}">
                <a16:creationId xmlns:a16="http://schemas.microsoft.com/office/drawing/2014/main" xmlns=""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9135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6AD429-654B-4F0E-94E9-6FEF8EC67EF3}"/>
              </a:ext>
            </a:extLst>
          </p:cNvPr>
          <p:cNvSpPr>
            <a:spLocks noGrp="1"/>
          </p:cNvSpPr>
          <p:nvPr>
            <p:ph type="title"/>
          </p:nvPr>
        </p:nvSpPr>
        <p:spPr/>
        <p:txBody>
          <a:bodyPr/>
          <a:lstStyle/>
          <a:p>
            <a:r>
              <a:rPr lang="pl-PL"/>
              <a:t>Kliknij, aby edytować styl</a:t>
            </a:r>
            <a:endParaRPr lang="en-US"/>
          </a:p>
        </p:txBody>
      </p:sp>
      <p:sp>
        <p:nvSpPr>
          <p:cNvPr id="3" name="Vertical Text Placeholder 2">
            <a:extLst>
              <a:ext uri="{FF2B5EF4-FFF2-40B4-BE49-F238E27FC236}">
                <a16:creationId xmlns:a16="http://schemas.microsoft.com/office/drawing/2014/main" xmlns="" id="{768D60B2-06F5-4567-BE1F-BBA5270537BE}"/>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xmlns="" id="{7216F6F2-8269-4B80-8EE3-81FEE0F9DFA6}"/>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5" name="Footer Placeholder 4">
            <a:extLst>
              <a:ext uri="{FF2B5EF4-FFF2-40B4-BE49-F238E27FC236}">
                <a16:creationId xmlns:a16="http://schemas.microsoft.com/office/drawing/2014/main" xmlns=""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41752B0-ACEC-49EF-8131-FCF35BC5CD35}"/>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xmlns=""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026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423B094-F480-477B-901C-7181F88C076D}"/>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Vertical Text Placeholder 2">
            <a:extLst>
              <a:ext uri="{FF2B5EF4-FFF2-40B4-BE49-F238E27FC236}">
                <a16:creationId xmlns:a16="http://schemas.microsoft.com/office/drawing/2014/main" xmlns="" id="{1D052089-A920-4E52-98DC-8A5DC7B0ACCE}"/>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xmlns="" id="{94A074FE-F1B4-421F-A66E-FA351C8F99E9}"/>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5" name="Footer Placeholder 4">
            <a:extLst>
              <a:ext uri="{FF2B5EF4-FFF2-40B4-BE49-F238E27FC236}">
                <a16:creationId xmlns:a16="http://schemas.microsoft.com/office/drawing/2014/main" xmlns=""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FB3FEF-8252-49FD-82F2-3E5FABC65F9A}"/>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xmlns=""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904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96CF8C-1EA0-4E47-AC60-CAC3B80A3C5D}"/>
              </a:ext>
            </a:extLst>
          </p:cNvPr>
          <p:cNvSpPr>
            <a:spLocks noGrp="1"/>
          </p:cNvSpPr>
          <p:nvPr>
            <p:ph type="title"/>
          </p:nvPr>
        </p:nvSpPr>
        <p:spPr/>
        <p:txBody>
          <a:bodyPr/>
          <a:lstStyle/>
          <a:p>
            <a:r>
              <a:rPr lang="pl-PL"/>
              <a:t>Kliknij, aby edytować styl</a:t>
            </a:r>
            <a:endParaRPr lang="en-US"/>
          </a:p>
        </p:txBody>
      </p:sp>
      <p:sp>
        <p:nvSpPr>
          <p:cNvPr id="3" name="Content Placeholder 2">
            <a:extLst>
              <a:ext uri="{FF2B5EF4-FFF2-40B4-BE49-F238E27FC236}">
                <a16:creationId xmlns:a16="http://schemas.microsoft.com/office/drawing/2014/main" xmlns="" id="{628CABF8-19D8-4F3C-994F-4D35EC7A2C3E}"/>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xmlns="" id="{D097BB2D-4E2C-4490-A2A3-4B68BCC5D2F9}"/>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5" name="Footer Placeholder 4">
            <a:extLst>
              <a:ext uri="{FF2B5EF4-FFF2-40B4-BE49-F238E27FC236}">
                <a16:creationId xmlns:a16="http://schemas.microsoft.com/office/drawing/2014/main" xmlns=""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266FD4D-815A-431C-ADEF-DE6F236F617F}"/>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xmlns=""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636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pl-PL"/>
              <a:t>Kliknij, aby edytować styl</a:t>
            </a:r>
            <a:endParaRPr lang="en-US"/>
          </a:p>
        </p:txBody>
      </p:sp>
      <p:sp>
        <p:nvSpPr>
          <p:cNvPr id="3" name="Text Placeholder 2">
            <a:extLst>
              <a:ext uri="{FF2B5EF4-FFF2-40B4-BE49-F238E27FC236}">
                <a16:creationId xmlns:a16="http://schemas.microsoft.com/office/drawing/2014/main" xmlns=""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a:extLst>
              <a:ext uri="{FF2B5EF4-FFF2-40B4-BE49-F238E27FC236}">
                <a16:creationId xmlns:a16="http://schemas.microsoft.com/office/drawing/2014/main" xmlns="" id="{59A58988-AD39-4AE9-8E6A-0907F0BE2673}"/>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5" name="Footer Placeholder 4">
            <a:extLst>
              <a:ext uri="{FF2B5EF4-FFF2-40B4-BE49-F238E27FC236}">
                <a16:creationId xmlns:a16="http://schemas.microsoft.com/office/drawing/2014/main" xmlns=""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F21C8A6-777F-496D-8620-AE52BFC33FC4}"/>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9" name="Straight Connector 8">
            <a:extLst>
              <a:ext uri="{FF2B5EF4-FFF2-40B4-BE49-F238E27FC236}">
                <a16:creationId xmlns:a16="http://schemas.microsoft.com/office/drawing/2014/main" xmlns=""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856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257166-6921-4546-BA2C-99E464681F40}"/>
              </a:ext>
            </a:extLst>
          </p:cNvPr>
          <p:cNvSpPr>
            <a:spLocks noGrp="1"/>
          </p:cNvSpPr>
          <p:nvPr>
            <p:ph type="title"/>
          </p:nvPr>
        </p:nvSpPr>
        <p:spPr/>
        <p:txBody>
          <a:bodyPr/>
          <a:lstStyle/>
          <a:p>
            <a:r>
              <a:rPr lang="pl-PL"/>
              <a:t>Kliknij, aby edytować styl</a:t>
            </a:r>
            <a:endParaRPr lang="en-US"/>
          </a:p>
        </p:txBody>
      </p:sp>
      <p:sp>
        <p:nvSpPr>
          <p:cNvPr id="3" name="Content Placeholder 2">
            <a:extLst>
              <a:ext uri="{FF2B5EF4-FFF2-40B4-BE49-F238E27FC236}">
                <a16:creationId xmlns:a16="http://schemas.microsoft.com/office/drawing/2014/main" xmlns="" id="{695B9122-6371-4049-B57A-33DED7DA2F76}"/>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Content Placeholder 3">
            <a:extLst>
              <a:ext uri="{FF2B5EF4-FFF2-40B4-BE49-F238E27FC236}">
                <a16:creationId xmlns:a16="http://schemas.microsoft.com/office/drawing/2014/main" xmlns="" id="{BA14555D-0753-4312-A26B-2338813F9BB1}"/>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Date Placeholder 4">
            <a:extLst>
              <a:ext uri="{FF2B5EF4-FFF2-40B4-BE49-F238E27FC236}">
                <a16:creationId xmlns:a16="http://schemas.microsoft.com/office/drawing/2014/main" xmlns="" id="{03D8FDCB-69DA-4A8F-8B91-5CFF77897C27}"/>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6" name="Footer Placeholder 5">
            <a:extLst>
              <a:ext uri="{FF2B5EF4-FFF2-40B4-BE49-F238E27FC236}">
                <a16:creationId xmlns:a16="http://schemas.microsoft.com/office/drawing/2014/main" xmlns=""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C2596A6-734E-4AE0-BFB8-3089137BF8E8}"/>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xmlns=""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476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F057AE-3B3B-4261-B912-BF9EB9A58C36}"/>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Text Placeholder 2">
            <a:extLst>
              <a:ext uri="{FF2B5EF4-FFF2-40B4-BE49-F238E27FC236}">
                <a16:creationId xmlns:a16="http://schemas.microsoft.com/office/drawing/2014/main" xmlns=""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a:extLst>
              <a:ext uri="{FF2B5EF4-FFF2-40B4-BE49-F238E27FC236}">
                <a16:creationId xmlns:a16="http://schemas.microsoft.com/office/drawing/2014/main" xmlns="" id="{8DE39CA1-2B6D-427E-9688-9093D5865CB7}"/>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Text Placeholder 4">
            <a:extLst>
              <a:ext uri="{FF2B5EF4-FFF2-40B4-BE49-F238E27FC236}">
                <a16:creationId xmlns:a16="http://schemas.microsoft.com/office/drawing/2014/main" xmlns=""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a:extLst>
              <a:ext uri="{FF2B5EF4-FFF2-40B4-BE49-F238E27FC236}">
                <a16:creationId xmlns:a16="http://schemas.microsoft.com/office/drawing/2014/main" xmlns="" id="{BD7EA593-3036-4FB5-94B4-D9431DF04871}"/>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Date Placeholder 6">
            <a:extLst>
              <a:ext uri="{FF2B5EF4-FFF2-40B4-BE49-F238E27FC236}">
                <a16:creationId xmlns:a16="http://schemas.microsoft.com/office/drawing/2014/main" xmlns="" id="{E86B3EF2-2C04-480F-A570-14E520DD00DE}"/>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8" name="Footer Placeholder 7">
            <a:extLst>
              <a:ext uri="{FF2B5EF4-FFF2-40B4-BE49-F238E27FC236}">
                <a16:creationId xmlns:a16="http://schemas.microsoft.com/office/drawing/2014/main" xmlns=""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F1A75FE3-6719-4790-AA00-251BC2A6E5AF}"/>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10" name="Straight Connector 9">
            <a:extLst>
              <a:ext uri="{FF2B5EF4-FFF2-40B4-BE49-F238E27FC236}">
                <a16:creationId xmlns:a16="http://schemas.microsoft.com/office/drawing/2014/main" xmlns=""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75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69F227-D21C-48B3-828A-6BFA9585E82F}"/>
              </a:ext>
            </a:extLst>
          </p:cNvPr>
          <p:cNvSpPr>
            <a:spLocks noGrp="1"/>
          </p:cNvSpPr>
          <p:nvPr>
            <p:ph type="title"/>
          </p:nvPr>
        </p:nvSpPr>
        <p:spPr/>
        <p:txBody>
          <a:bodyPr/>
          <a:lstStyle/>
          <a:p>
            <a:r>
              <a:rPr lang="pl-PL"/>
              <a:t>Kliknij, aby edytować styl</a:t>
            </a:r>
            <a:endParaRPr lang="en-US"/>
          </a:p>
        </p:txBody>
      </p:sp>
      <p:sp>
        <p:nvSpPr>
          <p:cNvPr id="3" name="Date Placeholder 2">
            <a:extLst>
              <a:ext uri="{FF2B5EF4-FFF2-40B4-BE49-F238E27FC236}">
                <a16:creationId xmlns:a16="http://schemas.microsoft.com/office/drawing/2014/main" xmlns="" id="{8DF1DFFF-E5C5-43DF-B71C-7270DB97372C}"/>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4" name="Footer Placeholder 3">
            <a:extLst>
              <a:ext uri="{FF2B5EF4-FFF2-40B4-BE49-F238E27FC236}">
                <a16:creationId xmlns:a16="http://schemas.microsoft.com/office/drawing/2014/main" xmlns=""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30FF4306-91CD-4B7B-8A53-34BE8F997581}"/>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6" name="Straight Connector 5">
            <a:extLst>
              <a:ext uri="{FF2B5EF4-FFF2-40B4-BE49-F238E27FC236}">
                <a16:creationId xmlns:a16="http://schemas.microsoft.com/office/drawing/2014/main" xmlns=""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48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FDFF36D6-399B-43E3-84DD-9FC5119ECCE9}"/>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3" name="Footer Placeholder 2">
            <a:extLst>
              <a:ext uri="{FF2B5EF4-FFF2-40B4-BE49-F238E27FC236}">
                <a16:creationId xmlns:a16="http://schemas.microsoft.com/office/drawing/2014/main" xmlns=""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C1F40F0-9909-442F-BBA4-409D061ED027}"/>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5" name="Straight Connector 4">
            <a:extLst>
              <a:ext uri="{FF2B5EF4-FFF2-40B4-BE49-F238E27FC236}">
                <a16:creationId xmlns:a16="http://schemas.microsoft.com/office/drawing/2014/main" xmlns=""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2769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Content Placeholder 2">
            <a:extLst>
              <a:ext uri="{FF2B5EF4-FFF2-40B4-BE49-F238E27FC236}">
                <a16:creationId xmlns:a16="http://schemas.microsoft.com/office/drawing/2014/main" xmlns=""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Text Placeholder 3">
            <a:extLst>
              <a:ext uri="{FF2B5EF4-FFF2-40B4-BE49-F238E27FC236}">
                <a16:creationId xmlns:a16="http://schemas.microsoft.com/office/drawing/2014/main" xmlns=""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a:extLst>
              <a:ext uri="{FF2B5EF4-FFF2-40B4-BE49-F238E27FC236}">
                <a16:creationId xmlns:a16="http://schemas.microsoft.com/office/drawing/2014/main" xmlns="" id="{38E6AACE-FAFB-4934-8E3C-AB5B216353D8}"/>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6" name="Footer Placeholder 5">
            <a:extLst>
              <a:ext uri="{FF2B5EF4-FFF2-40B4-BE49-F238E27FC236}">
                <a16:creationId xmlns:a16="http://schemas.microsoft.com/office/drawing/2014/main" xmlns=""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059BAC9-F101-4394-BBA4-3D21A3497126}"/>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xmlns=""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5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Picture Placeholder 2">
            <a:extLst>
              <a:ext uri="{FF2B5EF4-FFF2-40B4-BE49-F238E27FC236}">
                <a16:creationId xmlns:a16="http://schemas.microsoft.com/office/drawing/2014/main" xmlns=""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a:p>
        </p:txBody>
      </p:sp>
      <p:sp>
        <p:nvSpPr>
          <p:cNvPr id="4" name="Text Placeholder 3">
            <a:extLst>
              <a:ext uri="{FF2B5EF4-FFF2-40B4-BE49-F238E27FC236}">
                <a16:creationId xmlns:a16="http://schemas.microsoft.com/office/drawing/2014/main" xmlns=""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a:extLst>
              <a:ext uri="{FF2B5EF4-FFF2-40B4-BE49-F238E27FC236}">
                <a16:creationId xmlns:a16="http://schemas.microsoft.com/office/drawing/2014/main" xmlns="" id="{100C4E9A-CA29-4CCD-ACFA-B29F80FBA163}"/>
              </a:ext>
            </a:extLst>
          </p:cNvPr>
          <p:cNvSpPr>
            <a:spLocks noGrp="1"/>
          </p:cNvSpPr>
          <p:nvPr>
            <p:ph type="dt" sz="half" idx="10"/>
          </p:nvPr>
        </p:nvSpPr>
        <p:spPr/>
        <p:txBody>
          <a:bodyPr/>
          <a:lstStyle/>
          <a:p>
            <a:fld id="{6A4B53A7-3209-46A6-9454-F38EAC8F11E7}" type="datetimeFigureOut">
              <a:rPr lang="en-US" smtClean="0"/>
              <a:t>5/19/2026</a:t>
            </a:fld>
            <a:endParaRPr lang="en-US"/>
          </a:p>
        </p:txBody>
      </p:sp>
      <p:sp>
        <p:nvSpPr>
          <p:cNvPr id="6" name="Footer Placeholder 5">
            <a:extLst>
              <a:ext uri="{FF2B5EF4-FFF2-40B4-BE49-F238E27FC236}">
                <a16:creationId xmlns:a16="http://schemas.microsoft.com/office/drawing/2014/main" xmlns=""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42F18F1-E27E-470E-AE13-4755DEE63A32}"/>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xmlns=""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36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Text Placeholder 2">
            <a:extLst>
              <a:ext uri="{FF2B5EF4-FFF2-40B4-BE49-F238E27FC236}">
                <a16:creationId xmlns:a16="http://schemas.microsoft.com/office/drawing/2014/main" xmlns=""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a:extLst>
              <a:ext uri="{FF2B5EF4-FFF2-40B4-BE49-F238E27FC236}">
                <a16:creationId xmlns:a16="http://schemas.microsoft.com/office/drawing/2014/main" xmlns=""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5/19/2026</a:t>
            </a:fld>
            <a:endParaRPr lang="en-US" dirty="0"/>
          </a:p>
        </p:txBody>
      </p:sp>
      <p:sp>
        <p:nvSpPr>
          <p:cNvPr id="5" name="Footer Placeholder 4">
            <a:extLst>
              <a:ext uri="{FF2B5EF4-FFF2-40B4-BE49-F238E27FC236}">
                <a16:creationId xmlns:a16="http://schemas.microsoft.com/office/drawing/2014/main" xmlns=""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‹Nr.›</a:t>
            </a:fld>
            <a:endParaRPr lang="en-US"/>
          </a:p>
        </p:txBody>
      </p:sp>
    </p:spTree>
    <p:extLst>
      <p:ext uri="{BB962C8B-B14F-4D97-AF65-F5344CB8AC3E}">
        <p14:creationId xmlns:p14="http://schemas.microsoft.com/office/powerpoint/2010/main" val="377947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commons.wikimedia.org/wiki/File:Hildred_Blewett_(colorized_image).png" TargetMode="Externa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80F1491-7779-5E9B-B8FE-A5F991771990}"/>
              </a:ext>
            </a:extLst>
          </p:cNvPr>
          <p:cNvSpPr>
            <a:spLocks noGrp="1"/>
          </p:cNvSpPr>
          <p:nvPr>
            <p:ph type="ctrTitle"/>
          </p:nvPr>
        </p:nvSpPr>
        <p:spPr>
          <a:xfrm>
            <a:off x="1524000" y="1122363"/>
            <a:ext cx="9746974" cy="2387600"/>
          </a:xfrm>
        </p:spPr>
        <p:txBody>
          <a:bodyPr>
            <a:noAutofit/>
          </a:bodyPr>
          <a:lstStyle/>
          <a:p>
            <a:r>
              <a:rPr lang="en-US" sz="4400" dirty="0"/>
              <a:t>Women in Physics: </a:t>
            </a:r>
            <a:br>
              <a:rPr lang="en-US" sz="4400" dirty="0"/>
            </a:br>
            <a:r>
              <a:rPr lang="en-US" sz="4400" dirty="0"/>
              <a:t>The Ambivalence of Success, Forces of Inertia and Pathways to Equity </a:t>
            </a:r>
            <a:endParaRPr lang="pl-PL" sz="4400" dirty="0"/>
          </a:p>
        </p:txBody>
      </p:sp>
      <p:sp>
        <p:nvSpPr>
          <p:cNvPr id="3" name="Podtytuł 2">
            <a:extLst>
              <a:ext uri="{FF2B5EF4-FFF2-40B4-BE49-F238E27FC236}">
                <a16:creationId xmlns:a16="http://schemas.microsoft.com/office/drawing/2014/main" xmlns="" id="{0C34C863-0CD0-5287-3F3D-477D2D50C947}"/>
              </a:ext>
            </a:extLst>
          </p:cNvPr>
          <p:cNvSpPr>
            <a:spLocks noGrp="1"/>
          </p:cNvSpPr>
          <p:nvPr>
            <p:ph type="subTitle" idx="1"/>
          </p:nvPr>
        </p:nvSpPr>
        <p:spPr/>
        <p:txBody>
          <a:bodyPr/>
          <a:lstStyle/>
          <a:p>
            <a:r>
              <a:rPr lang="en-US" dirty="0"/>
              <a:t>Beate Ceranski (University of Stuttgart, Germany) and </a:t>
            </a:r>
            <a:br>
              <a:rPr lang="en-US" dirty="0"/>
            </a:br>
            <a:r>
              <a:rPr lang="en-US" dirty="0" err="1"/>
              <a:t>Ewelina</a:t>
            </a:r>
            <a:r>
              <a:rPr lang="en-US" dirty="0"/>
              <a:t> Ciaputa (Jagiellonian University in Krakow, Poland) </a:t>
            </a:r>
            <a:endParaRPr lang="pl-PL" dirty="0"/>
          </a:p>
          <a:p>
            <a:endParaRPr lang="pl-PL" dirty="0"/>
          </a:p>
        </p:txBody>
      </p:sp>
      <p:pic>
        <p:nvPicPr>
          <p:cNvPr id="8" name="Obraz 7">
            <a:extLst>
              <a:ext uri="{FF2B5EF4-FFF2-40B4-BE49-F238E27FC236}">
                <a16:creationId xmlns:a16="http://schemas.microsoft.com/office/drawing/2014/main" xmlns="" id="{22F6A2E4-B46F-D4EB-8528-63C10101F9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5735636"/>
            <a:ext cx="3346100" cy="752873"/>
          </a:xfrm>
          <a:prstGeom prst="rect">
            <a:avLst/>
          </a:prstGeom>
        </p:spPr>
      </p:pic>
      <p:pic>
        <p:nvPicPr>
          <p:cNvPr id="10" name="Obraz 9">
            <a:extLst>
              <a:ext uri="{FF2B5EF4-FFF2-40B4-BE49-F238E27FC236}">
                <a16:creationId xmlns:a16="http://schemas.microsoft.com/office/drawing/2014/main" xmlns="" id="{F09CB304-99D6-1148-EB46-F49C0BDA7E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75832" y="5209054"/>
            <a:ext cx="2662210" cy="1279455"/>
          </a:xfrm>
          <a:prstGeom prst="rect">
            <a:avLst/>
          </a:prstGeom>
        </p:spPr>
      </p:pic>
      <p:sp>
        <p:nvSpPr>
          <p:cNvPr id="11" name="pole tekstowe 10">
            <a:extLst>
              <a:ext uri="{FF2B5EF4-FFF2-40B4-BE49-F238E27FC236}">
                <a16:creationId xmlns:a16="http://schemas.microsoft.com/office/drawing/2014/main" xmlns="" id="{E7D2B36C-22DE-C105-5449-50F4F9C55D0B}"/>
              </a:ext>
            </a:extLst>
          </p:cNvPr>
          <p:cNvSpPr txBox="1"/>
          <p:nvPr/>
        </p:nvSpPr>
        <p:spPr>
          <a:xfrm>
            <a:off x="1664082" y="4611469"/>
            <a:ext cx="8863835" cy="646331"/>
          </a:xfrm>
          <a:prstGeom prst="rect">
            <a:avLst/>
          </a:prstGeom>
          <a:noFill/>
        </p:spPr>
        <p:txBody>
          <a:bodyPr wrap="square" rtlCol="0">
            <a:spAutoFit/>
          </a:bodyPr>
          <a:lstStyle/>
          <a:p>
            <a:r>
              <a:rPr lang="pl-PL" i="1" dirty="0"/>
              <a:t>17th International </a:t>
            </a:r>
            <a:r>
              <a:rPr lang="pl-PL" i="1" dirty="0" err="1"/>
              <a:t>Particle</a:t>
            </a:r>
            <a:r>
              <a:rPr lang="pl-PL" i="1" dirty="0"/>
              <a:t> Accelerator Conference, </a:t>
            </a:r>
            <a:r>
              <a:rPr lang="pl-PL" i="1" dirty="0" err="1"/>
              <a:t>Equal</a:t>
            </a:r>
            <a:r>
              <a:rPr lang="pl-PL" i="1" dirty="0"/>
              <a:t> </a:t>
            </a:r>
            <a:r>
              <a:rPr lang="pl-PL" i="1" dirty="0" err="1"/>
              <a:t>Opportunities</a:t>
            </a:r>
            <a:r>
              <a:rPr lang="pl-PL" i="1" dirty="0"/>
              <a:t> </a:t>
            </a:r>
            <a:r>
              <a:rPr lang="pl-PL" i="1" dirty="0" err="1"/>
              <a:t>Session</a:t>
            </a:r>
            <a:r>
              <a:rPr lang="pl-PL" i="1" dirty="0"/>
              <a:t> – 20/05/2026</a:t>
            </a:r>
          </a:p>
        </p:txBody>
      </p:sp>
    </p:spTree>
    <p:extLst>
      <p:ext uri="{BB962C8B-B14F-4D97-AF65-F5344CB8AC3E}">
        <p14:creationId xmlns:p14="http://schemas.microsoft.com/office/powerpoint/2010/main" val="16524828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xmlns="" id="{ED972FCE-00C0-1EA3-72E6-07DDBB5E61B1}"/>
              </a:ext>
            </a:extLst>
          </p:cNvPr>
          <p:cNvPicPr>
            <a:picLocks noChangeAspect="1"/>
          </p:cNvPicPr>
          <p:nvPr/>
        </p:nvPicPr>
        <p:blipFill>
          <a:blip r:embed="rId3"/>
          <a:srcRect b="11735"/>
          <a:stretch>
            <a:fillRect/>
          </a:stretch>
        </p:blipFill>
        <p:spPr>
          <a:xfrm>
            <a:off x="307775" y="261437"/>
            <a:ext cx="11576450" cy="6335126"/>
          </a:xfrm>
          <a:prstGeom prst="rect">
            <a:avLst/>
          </a:prstGeom>
        </p:spPr>
      </p:pic>
      <p:sp>
        <p:nvSpPr>
          <p:cNvPr id="7" name="pole tekstowe 6">
            <a:extLst>
              <a:ext uri="{FF2B5EF4-FFF2-40B4-BE49-F238E27FC236}">
                <a16:creationId xmlns:a16="http://schemas.microsoft.com/office/drawing/2014/main" xmlns="" id="{EFD52A0E-3C38-2724-FC55-9933A154518E}"/>
              </a:ext>
            </a:extLst>
          </p:cNvPr>
          <p:cNvSpPr txBox="1"/>
          <p:nvPr/>
        </p:nvSpPr>
        <p:spPr>
          <a:xfrm>
            <a:off x="235974" y="6596563"/>
            <a:ext cx="6145161" cy="523220"/>
          </a:xfrm>
          <a:prstGeom prst="rect">
            <a:avLst/>
          </a:prstGeom>
          <a:noFill/>
        </p:spPr>
        <p:txBody>
          <a:bodyPr wrap="square" rtlCol="0">
            <a:spAutoFit/>
          </a:bodyPr>
          <a:lstStyle/>
          <a:p>
            <a:r>
              <a:rPr lang="pl-PL" sz="1000" dirty="0"/>
              <a:t>Source: https://ec.europa.eu/eurostat/web/products-eurostat-news/w/edn-20250211-1</a:t>
            </a:r>
          </a:p>
          <a:p>
            <a:r>
              <a:rPr lang="pl-PL" dirty="0"/>
              <a:t> </a:t>
            </a:r>
          </a:p>
        </p:txBody>
      </p:sp>
    </p:spTree>
    <p:extLst>
      <p:ext uri="{BB962C8B-B14F-4D97-AF65-F5344CB8AC3E}">
        <p14:creationId xmlns:p14="http://schemas.microsoft.com/office/powerpoint/2010/main" val="9713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xmlns="" id="{B930958F-7066-DA4D-3F6D-998BCF2336CA}"/>
              </a:ext>
            </a:extLst>
          </p:cNvPr>
          <p:cNvPicPr>
            <a:picLocks noChangeAspect="1"/>
          </p:cNvPicPr>
          <p:nvPr/>
        </p:nvPicPr>
        <p:blipFill>
          <a:blip r:embed="rId2"/>
          <a:stretch>
            <a:fillRect/>
          </a:stretch>
        </p:blipFill>
        <p:spPr>
          <a:xfrm>
            <a:off x="803070" y="485774"/>
            <a:ext cx="8104789" cy="5487355"/>
          </a:xfrm>
          <a:prstGeom prst="rect">
            <a:avLst/>
          </a:prstGeom>
        </p:spPr>
      </p:pic>
      <p:sp>
        <p:nvSpPr>
          <p:cNvPr id="6" name="pole tekstowe 5">
            <a:extLst>
              <a:ext uri="{FF2B5EF4-FFF2-40B4-BE49-F238E27FC236}">
                <a16:creationId xmlns:a16="http://schemas.microsoft.com/office/drawing/2014/main" xmlns="" id="{EEE602C5-A3AF-FAD6-AB14-63BD9D2CECEE}"/>
              </a:ext>
            </a:extLst>
          </p:cNvPr>
          <p:cNvSpPr txBox="1"/>
          <p:nvPr/>
        </p:nvSpPr>
        <p:spPr>
          <a:xfrm>
            <a:off x="8907859" y="1095375"/>
            <a:ext cx="2481071" cy="5078313"/>
          </a:xfrm>
          <a:prstGeom prst="rect">
            <a:avLst/>
          </a:prstGeom>
          <a:noFill/>
        </p:spPr>
        <p:txBody>
          <a:bodyPr wrap="square" rtlCol="0">
            <a:spAutoFit/>
          </a:bodyPr>
          <a:lstStyle/>
          <a:p>
            <a:r>
              <a:rPr lang="pl-PL" dirty="0" err="1"/>
              <a:t>Women</a:t>
            </a:r>
            <a:r>
              <a:rPr lang="pl-PL" dirty="0"/>
              <a:t> </a:t>
            </a:r>
            <a:r>
              <a:rPr lang="en-US" dirty="0"/>
              <a:t>shares are lower in </a:t>
            </a:r>
            <a:r>
              <a:rPr lang="pl-PL" dirty="0"/>
              <a:t>STEM </a:t>
            </a:r>
            <a:r>
              <a:rPr lang="pl-PL" dirty="0" err="1"/>
              <a:t>fields</a:t>
            </a:r>
            <a:endParaRPr lang="pl-PL" dirty="0"/>
          </a:p>
          <a:p>
            <a:endParaRPr lang="pl-PL" dirty="0"/>
          </a:p>
          <a:p>
            <a:r>
              <a:rPr lang="en-US" b="1" dirty="0"/>
              <a:t>In the EU</a:t>
            </a:r>
            <a:r>
              <a:rPr lang="en-US" dirty="0"/>
              <a:t>, women are a larger share among researchers than among the most senior academic roles</a:t>
            </a:r>
            <a:endParaRPr lang="pl-PL" dirty="0"/>
          </a:p>
          <a:p>
            <a:endParaRPr lang="pl-PL" dirty="0"/>
          </a:p>
          <a:p>
            <a:r>
              <a:rPr lang="en-US" b="1" dirty="0"/>
              <a:t>In </a:t>
            </a:r>
            <a:r>
              <a:rPr lang="pl-PL" b="1" dirty="0"/>
              <a:t>STEM</a:t>
            </a:r>
            <a:r>
              <a:rPr lang="en-US" dirty="0"/>
              <a:t>, representation drops at each successive career stage; among full professors it is often below 20%</a:t>
            </a:r>
            <a:endParaRPr lang="pl-PL" dirty="0"/>
          </a:p>
          <a:p>
            <a:endParaRPr lang="pl-PL" dirty="0"/>
          </a:p>
          <a:p>
            <a:endParaRPr lang="pl-PL" dirty="0"/>
          </a:p>
        </p:txBody>
      </p:sp>
    </p:spTree>
    <p:extLst>
      <p:ext uri="{BB962C8B-B14F-4D97-AF65-F5344CB8AC3E}">
        <p14:creationId xmlns:p14="http://schemas.microsoft.com/office/powerpoint/2010/main" val="2890334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xmlns="" id="{C9BB5064-BAC9-2A0C-32F3-C7D6F09F8BDF}"/>
              </a:ext>
            </a:extLst>
          </p:cNvPr>
          <p:cNvPicPr>
            <a:picLocks noChangeAspect="1"/>
          </p:cNvPicPr>
          <p:nvPr/>
        </p:nvPicPr>
        <p:blipFill>
          <a:blip r:embed="rId2"/>
          <a:stretch>
            <a:fillRect/>
          </a:stretch>
        </p:blipFill>
        <p:spPr>
          <a:xfrm>
            <a:off x="5925767" y="1030032"/>
            <a:ext cx="5306806" cy="4797935"/>
          </a:xfrm>
          <a:prstGeom prst="rect">
            <a:avLst/>
          </a:prstGeom>
        </p:spPr>
      </p:pic>
      <p:pic>
        <p:nvPicPr>
          <p:cNvPr id="7" name="Obraz 6">
            <a:extLst>
              <a:ext uri="{FF2B5EF4-FFF2-40B4-BE49-F238E27FC236}">
                <a16:creationId xmlns:a16="http://schemas.microsoft.com/office/drawing/2014/main" xmlns="" id="{29A84BC2-2E47-19A3-0360-55BF2355C69B}"/>
              </a:ext>
            </a:extLst>
          </p:cNvPr>
          <p:cNvPicPr>
            <a:picLocks noChangeAspect="1"/>
          </p:cNvPicPr>
          <p:nvPr/>
        </p:nvPicPr>
        <p:blipFill>
          <a:blip r:embed="rId3"/>
          <a:stretch>
            <a:fillRect/>
          </a:stretch>
        </p:blipFill>
        <p:spPr>
          <a:xfrm>
            <a:off x="1029592" y="1922318"/>
            <a:ext cx="4896175" cy="3562749"/>
          </a:xfrm>
          <a:prstGeom prst="rect">
            <a:avLst/>
          </a:prstGeom>
        </p:spPr>
      </p:pic>
      <p:sp>
        <p:nvSpPr>
          <p:cNvPr id="8" name="pole tekstowe 7">
            <a:extLst>
              <a:ext uri="{FF2B5EF4-FFF2-40B4-BE49-F238E27FC236}">
                <a16:creationId xmlns:a16="http://schemas.microsoft.com/office/drawing/2014/main" xmlns="" id="{878B0183-FC32-B3D4-5BCE-293426BF87F9}"/>
              </a:ext>
            </a:extLst>
          </p:cNvPr>
          <p:cNvSpPr txBox="1"/>
          <p:nvPr/>
        </p:nvSpPr>
        <p:spPr>
          <a:xfrm>
            <a:off x="8662220" y="6046838"/>
            <a:ext cx="3982064" cy="246221"/>
          </a:xfrm>
          <a:prstGeom prst="rect">
            <a:avLst/>
          </a:prstGeom>
          <a:noFill/>
        </p:spPr>
        <p:txBody>
          <a:bodyPr wrap="square" rtlCol="0">
            <a:spAutoFit/>
          </a:bodyPr>
          <a:lstStyle/>
          <a:p>
            <a:r>
              <a:rPr lang="pl-PL" sz="1000" dirty="0"/>
              <a:t>Source: CERN </a:t>
            </a:r>
            <a:r>
              <a:rPr lang="pl-PL" sz="1000" dirty="0" err="1"/>
              <a:t>Personnel</a:t>
            </a:r>
            <a:r>
              <a:rPr lang="pl-PL" sz="1000" dirty="0"/>
              <a:t> </a:t>
            </a:r>
            <a:r>
              <a:rPr lang="pl-PL" sz="1000" dirty="0" err="1"/>
              <a:t>Statistics</a:t>
            </a:r>
            <a:r>
              <a:rPr lang="pl-PL" sz="1000" dirty="0"/>
              <a:t> 2024</a:t>
            </a:r>
          </a:p>
        </p:txBody>
      </p:sp>
    </p:spTree>
    <p:extLst>
      <p:ext uri="{BB962C8B-B14F-4D97-AF65-F5344CB8AC3E}">
        <p14:creationId xmlns:p14="http://schemas.microsoft.com/office/powerpoint/2010/main" val="3378639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C49D79-5FA2-FEAA-C9AD-8C27F62E0D9A}"/>
              </a:ext>
            </a:extLst>
          </p:cNvPr>
          <p:cNvSpPr>
            <a:spLocks noGrp="1"/>
          </p:cNvSpPr>
          <p:nvPr>
            <p:ph type="title"/>
          </p:nvPr>
        </p:nvSpPr>
        <p:spPr>
          <a:xfrm>
            <a:off x="808382" y="255794"/>
            <a:ext cx="10515600" cy="926963"/>
          </a:xfrm>
        </p:spPr>
        <p:txBody>
          <a:bodyPr/>
          <a:lstStyle/>
          <a:p>
            <a:r>
              <a:rPr lang="en-US" dirty="0"/>
              <a:t>Insights from history I: enablers</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1) The </a:t>
            </a:r>
            <a:r>
              <a:rPr lang="de-DE" sz="2400" dirty="0" err="1">
                <a:solidFill>
                  <a:srgbClr val="D60062"/>
                </a:solidFill>
              </a:rPr>
              <a:t>confidence</a:t>
            </a:r>
            <a:r>
              <a:rPr lang="de-DE" sz="2400" dirty="0">
                <a:solidFill>
                  <a:srgbClr val="D60062"/>
                </a:solidFill>
              </a:rPr>
              <a:t> </a:t>
            </a:r>
            <a:r>
              <a:rPr lang="de-DE" sz="2400" dirty="0" err="1">
                <a:solidFill>
                  <a:srgbClr val="D60062"/>
                </a:solidFill>
              </a:rPr>
              <a:t>of</a:t>
            </a:r>
            <a:r>
              <a:rPr lang="de-DE" sz="2400" dirty="0">
                <a:solidFill>
                  <a:srgbClr val="D60062"/>
                </a:solidFill>
              </a:rPr>
              <a:t> </a:t>
            </a:r>
            <a:r>
              <a:rPr lang="de-DE" sz="2400" dirty="0" err="1">
                <a:solidFill>
                  <a:srgbClr val="D60062"/>
                </a:solidFill>
              </a:rPr>
              <a:t>belonging</a:t>
            </a:r>
            <a:r>
              <a:rPr lang="de-DE" sz="2400" dirty="0">
                <a:solidFill>
                  <a:srgbClr val="D60062"/>
                </a:solidFill>
              </a:rPr>
              <a:t>, </a:t>
            </a:r>
            <a:r>
              <a:rPr lang="de-DE" sz="2400" dirty="0" err="1">
                <a:solidFill>
                  <a:srgbClr val="D60062"/>
                </a:solidFill>
              </a:rPr>
              <a:t>part</a:t>
            </a:r>
            <a:r>
              <a:rPr lang="de-DE" sz="2400" dirty="0">
                <a:solidFill>
                  <a:srgbClr val="D60062"/>
                </a:solidFill>
              </a:rPr>
              <a:t> I</a:t>
            </a:r>
            <a:r>
              <a:rPr lang="de-DE" sz="2400" dirty="0"/>
              <a:t>: </a:t>
            </a:r>
            <a:r>
              <a:rPr lang="de-DE" sz="2400" dirty="0" err="1">
                <a:solidFill>
                  <a:srgbClr val="D60062"/>
                </a:solidFill>
              </a:rPr>
              <a:t>Earning</a:t>
            </a:r>
            <a:r>
              <a:rPr lang="de-DE" sz="2400" dirty="0">
                <a:solidFill>
                  <a:srgbClr val="D60062"/>
                </a:solidFill>
              </a:rPr>
              <a:t> </a:t>
            </a:r>
            <a:r>
              <a:rPr lang="de-DE" sz="2400" dirty="0" err="1">
                <a:solidFill>
                  <a:srgbClr val="D60062"/>
                </a:solidFill>
              </a:rPr>
              <a:t>one‘s</a:t>
            </a:r>
            <a:r>
              <a:rPr lang="de-DE" sz="2400" dirty="0">
                <a:solidFill>
                  <a:srgbClr val="D60062"/>
                </a:solidFill>
              </a:rPr>
              <a:t> </a:t>
            </a:r>
            <a:r>
              <a:rPr lang="de-DE" sz="2400" dirty="0" err="1">
                <a:solidFill>
                  <a:srgbClr val="D60062"/>
                </a:solidFill>
              </a:rPr>
              <a:t>living</a:t>
            </a:r>
            <a:endParaRPr lang="de-DE" sz="2400" dirty="0">
              <a:solidFill>
                <a:srgbClr val="D60062"/>
              </a:solidFill>
            </a:endParaRPr>
          </a:p>
          <a:p>
            <a:pPr marL="0" indent="0">
              <a:buNone/>
            </a:pPr>
            <a:r>
              <a:rPr lang="de-DE" sz="2400" dirty="0"/>
              <a:t>Lise Meitner </a:t>
            </a:r>
            <a:r>
              <a:rPr lang="de-DE" sz="2400" dirty="0" err="1"/>
              <a:t>to</a:t>
            </a:r>
            <a:r>
              <a:rPr lang="de-DE" sz="2400" dirty="0"/>
              <a:t> a </a:t>
            </a:r>
            <a:r>
              <a:rPr lang="de-DE" sz="2400" dirty="0" err="1"/>
              <a:t>friend</a:t>
            </a:r>
            <a:r>
              <a:rPr lang="de-DE" sz="2400" dirty="0"/>
              <a:t>, 1911: </a:t>
            </a:r>
          </a:p>
          <a:p>
            <a:pPr marL="0" indent="0">
              <a:buNone/>
            </a:pPr>
            <a:r>
              <a:rPr lang="de-DE" sz="2000" i="1" dirty="0" err="1"/>
              <a:t>Sometimes</a:t>
            </a:r>
            <a:r>
              <a:rPr lang="de-DE" sz="2000" i="1" dirty="0"/>
              <a:t> I am </a:t>
            </a:r>
            <a:r>
              <a:rPr lang="de-DE" sz="2000" i="1" dirty="0" err="1"/>
              <a:t>faint-hearted</a:t>
            </a:r>
            <a:r>
              <a:rPr lang="de-DE" sz="2000" i="1" dirty="0"/>
              <a:t> </a:t>
            </a:r>
            <a:r>
              <a:rPr lang="de-DE" sz="2000" i="1" dirty="0" err="1"/>
              <a:t>and</a:t>
            </a:r>
            <a:r>
              <a:rPr lang="de-DE" sz="2000" i="1" dirty="0"/>
              <a:t> </a:t>
            </a:r>
            <a:r>
              <a:rPr lang="de-DE" sz="2000" i="1" dirty="0" err="1"/>
              <a:t>my</a:t>
            </a:r>
            <a:r>
              <a:rPr lang="de-DE" sz="2000" i="1" dirty="0"/>
              <a:t> </a:t>
            </a:r>
            <a:r>
              <a:rPr lang="de-DE" sz="2000" i="1" dirty="0" err="1"/>
              <a:t>life</a:t>
            </a:r>
            <a:r>
              <a:rPr lang="de-DE" sz="2000" i="1" dirty="0"/>
              <a:t> </a:t>
            </a:r>
            <a:r>
              <a:rPr lang="de-DE" sz="2000" i="1" dirty="0" err="1"/>
              <a:t>with</a:t>
            </a:r>
            <a:r>
              <a:rPr lang="de-DE" sz="2000" i="1" dirty="0"/>
              <a:t> </a:t>
            </a:r>
            <a:r>
              <a:rPr lang="de-DE" sz="2000" i="1" dirty="0" err="1"/>
              <a:t>the</a:t>
            </a:r>
            <a:r>
              <a:rPr lang="de-DE" sz="2000" i="1" dirty="0"/>
              <a:t> </a:t>
            </a:r>
            <a:r>
              <a:rPr lang="de-DE" sz="2000" i="1" dirty="0" err="1"/>
              <a:t>huge</a:t>
            </a:r>
            <a:r>
              <a:rPr lang="de-DE" sz="2000" i="1" dirty="0"/>
              <a:t> </a:t>
            </a:r>
            <a:r>
              <a:rPr lang="de-DE" sz="2000" i="1" dirty="0" err="1"/>
              <a:t>uncertainty</a:t>
            </a:r>
            <a:r>
              <a:rPr lang="de-DE" sz="2000" i="1" dirty="0"/>
              <a:t>, </a:t>
            </a:r>
            <a:r>
              <a:rPr lang="de-DE" sz="2000" i="1" dirty="0" err="1"/>
              <a:t>the</a:t>
            </a:r>
            <a:r>
              <a:rPr lang="de-DE" sz="2000" i="1" dirty="0"/>
              <a:t> </a:t>
            </a:r>
            <a:r>
              <a:rPr lang="de-DE" sz="2000" i="1" dirty="0" err="1"/>
              <a:t>ever</a:t>
            </a:r>
            <a:r>
              <a:rPr lang="de-DE" sz="2000" i="1" dirty="0"/>
              <a:t> </a:t>
            </a:r>
            <a:r>
              <a:rPr lang="de-DE" sz="2000" i="1" dirty="0" err="1"/>
              <a:t>recurring</a:t>
            </a:r>
            <a:r>
              <a:rPr lang="de-DE" sz="2000" i="1" dirty="0"/>
              <a:t> </a:t>
            </a:r>
            <a:r>
              <a:rPr lang="de-DE" sz="2000" i="1" dirty="0" err="1"/>
              <a:t>worries</a:t>
            </a:r>
            <a:r>
              <a:rPr lang="de-DE" sz="2000" i="1" dirty="0"/>
              <a:t> </a:t>
            </a:r>
            <a:r>
              <a:rPr lang="de-DE" sz="2000" i="1" dirty="0" err="1"/>
              <a:t>and</a:t>
            </a:r>
            <a:r>
              <a:rPr lang="de-DE" sz="2000" i="1" dirty="0"/>
              <a:t> </a:t>
            </a:r>
            <a:r>
              <a:rPr lang="de-DE" sz="2000" i="1" dirty="0" err="1"/>
              <a:t>the</a:t>
            </a:r>
            <a:r>
              <a:rPr lang="de-DE" sz="2000" i="1" dirty="0"/>
              <a:t> </a:t>
            </a:r>
            <a:r>
              <a:rPr lang="de-DE" sz="2000" i="1" dirty="0" err="1"/>
              <a:t>feeling</a:t>
            </a:r>
            <a:r>
              <a:rPr lang="de-DE" sz="2000" i="1" dirty="0"/>
              <a:t> </a:t>
            </a:r>
            <a:r>
              <a:rPr lang="de-DE" sz="2000" i="1" dirty="0" err="1"/>
              <a:t>of</a:t>
            </a:r>
            <a:r>
              <a:rPr lang="de-DE" sz="2000" i="1" dirty="0"/>
              <a:t> </a:t>
            </a:r>
            <a:r>
              <a:rPr lang="de-DE" sz="2000" i="1" dirty="0" err="1"/>
              <a:t>my</a:t>
            </a:r>
            <a:r>
              <a:rPr lang="de-DE" sz="2000" i="1" dirty="0"/>
              <a:t> </a:t>
            </a:r>
            <a:r>
              <a:rPr lang="de-DE" sz="2000" i="1" dirty="0" err="1"/>
              <a:t>exceptional</a:t>
            </a:r>
            <a:r>
              <a:rPr lang="de-DE" sz="2000" i="1" dirty="0"/>
              <a:t> </a:t>
            </a:r>
            <a:r>
              <a:rPr lang="de-DE" sz="2000" i="1" dirty="0" err="1"/>
              <a:t>position</a:t>
            </a:r>
            <a:r>
              <a:rPr lang="de-DE" sz="2000" i="1" dirty="0"/>
              <a:t>, </a:t>
            </a:r>
            <a:r>
              <a:rPr lang="de-DE" sz="2000" i="1" dirty="0" err="1"/>
              <a:t>of</a:t>
            </a:r>
            <a:r>
              <a:rPr lang="de-DE" sz="2000" i="1" dirty="0"/>
              <a:t> absolute </a:t>
            </a:r>
            <a:r>
              <a:rPr lang="de-DE" sz="2000" i="1" dirty="0" err="1"/>
              <a:t>soleness</a:t>
            </a:r>
            <a:r>
              <a:rPr lang="de-DE" sz="2000" i="1" dirty="0"/>
              <a:t> </a:t>
            </a:r>
            <a:r>
              <a:rPr lang="de-DE" sz="1600" i="1" dirty="0"/>
              <a:t>[des absolut Alleinseins] </a:t>
            </a:r>
            <a:r>
              <a:rPr lang="de-DE" sz="2000" i="1" dirty="0" err="1"/>
              <a:t>seems</a:t>
            </a:r>
            <a:r>
              <a:rPr lang="de-DE" sz="2000" i="1" dirty="0"/>
              <a:t> </a:t>
            </a:r>
            <a:r>
              <a:rPr lang="de-DE" sz="2000" i="1" dirty="0" err="1"/>
              <a:t>hardly</a:t>
            </a:r>
            <a:r>
              <a:rPr lang="de-DE" sz="2000" i="1" dirty="0"/>
              <a:t> tolerable. […] At </a:t>
            </a:r>
            <a:r>
              <a:rPr lang="de-DE" sz="2000" i="1" dirty="0" err="1"/>
              <a:t>its</a:t>
            </a:r>
            <a:r>
              <a:rPr lang="de-DE" sz="2000" i="1" dirty="0"/>
              <a:t> </a:t>
            </a:r>
            <a:r>
              <a:rPr lang="de-DE" sz="2000" i="1" dirty="0" err="1"/>
              <a:t>best</a:t>
            </a:r>
            <a:r>
              <a:rPr lang="de-DE" sz="2000" i="1" dirty="0"/>
              <a:t>, </a:t>
            </a:r>
            <a:r>
              <a:rPr lang="de-DE" sz="2000" i="1" dirty="0" err="1"/>
              <a:t>everything</a:t>
            </a:r>
            <a:r>
              <a:rPr lang="de-DE" sz="2000" i="1" dirty="0"/>
              <a:t> I do </a:t>
            </a:r>
            <a:r>
              <a:rPr lang="de-DE" sz="2000" i="1" dirty="0" err="1"/>
              <a:t>is</a:t>
            </a:r>
            <a:r>
              <a:rPr lang="de-DE" sz="2000" i="1" dirty="0"/>
              <a:t> </a:t>
            </a:r>
            <a:r>
              <a:rPr lang="de-DE" sz="2000" i="1" dirty="0" err="1"/>
              <a:t>of</a:t>
            </a:r>
            <a:r>
              <a:rPr lang="de-DE" sz="2000" i="1" dirty="0"/>
              <a:t> </a:t>
            </a:r>
            <a:r>
              <a:rPr lang="de-DE" sz="2000" i="1" dirty="0" err="1"/>
              <a:t>use</a:t>
            </a:r>
            <a:r>
              <a:rPr lang="de-DE" sz="2000" i="1" dirty="0"/>
              <a:t> </a:t>
            </a:r>
            <a:r>
              <a:rPr lang="de-DE" sz="2000" i="1" dirty="0" err="1"/>
              <a:t>only</a:t>
            </a:r>
            <a:r>
              <a:rPr lang="de-DE" sz="2000" i="1" dirty="0"/>
              <a:t> </a:t>
            </a:r>
            <a:r>
              <a:rPr lang="de-DE" sz="2000" i="1" dirty="0" err="1"/>
              <a:t>to</a:t>
            </a:r>
            <a:r>
              <a:rPr lang="de-DE" sz="2000" i="1" dirty="0"/>
              <a:t> </a:t>
            </a:r>
            <a:r>
              <a:rPr lang="de-DE" sz="2000" i="1" dirty="0" err="1"/>
              <a:t>me</a:t>
            </a:r>
            <a:r>
              <a:rPr lang="de-DE" sz="2000" i="1" dirty="0"/>
              <a:t>, </a:t>
            </a:r>
            <a:r>
              <a:rPr lang="de-DE" sz="2000" i="1" dirty="0" err="1"/>
              <a:t>to</a:t>
            </a:r>
            <a:r>
              <a:rPr lang="de-DE" sz="2000" i="1" dirty="0"/>
              <a:t> </a:t>
            </a:r>
            <a:r>
              <a:rPr lang="de-DE" sz="2000" i="1" dirty="0" err="1"/>
              <a:t>my</a:t>
            </a:r>
            <a:r>
              <a:rPr lang="de-DE" sz="2000" i="1" dirty="0"/>
              <a:t> </a:t>
            </a:r>
            <a:r>
              <a:rPr lang="de-DE" sz="2000" i="1" dirty="0" err="1"/>
              <a:t>ambition</a:t>
            </a:r>
            <a:r>
              <a:rPr lang="de-DE" sz="2000" i="1" dirty="0"/>
              <a:t> […] </a:t>
            </a:r>
            <a:r>
              <a:rPr lang="de-DE" sz="2000" i="1" dirty="0" err="1"/>
              <a:t>Somehow</a:t>
            </a:r>
            <a:r>
              <a:rPr lang="de-DE" sz="2000" i="1" dirty="0"/>
              <a:t> </a:t>
            </a:r>
            <a:r>
              <a:rPr lang="de-DE" sz="2000" i="1" dirty="0" err="1"/>
              <a:t>our</a:t>
            </a:r>
            <a:r>
              <a:rPr lang="de-DE" sz="2000" i="1" dirty="0"/>
              <a:t> </a:t>
            </a:r>
            <a:r>
              <a:rPr lang="de-DE" sz="2000" i="1" dirty="0" err="1"/>
              <a:t>lives</a:t>
            </a:r>
            <a:r>
              <a:rPr lang="de-DE" sz="2000" i="1" dirty="0"/>
              <a:t> </a:t>
            </a:r>
            <a:r>
              <a:rPr lang="de-DE" sz="2000" i="1" dirty="0" err="1"/>
              <a:t>should</a:t>
            </a:r>
            <a:r>
              <a:rPr lang="de-DE" sz="2000" i="1" dirty="0"/>
              <a:t> </a:t>
            </a:r>
            <a:r>
              <a:rPr lang="de-DE" sz="2000" i="1" dirty="0" err="1"/>
              <a:t>be</a:t>
            </a:r>
            <a:r>
              <a:rPr lang="de-DE" sz="2000" i="1" dirty="0"/>
              <a:t> </a:t>
            </a:r>
            <a:r>
              <a:rPr lang="de-DE" sz="2000" i="1" dirty="0" err="1"/>
              <a:t>related</a:t>
            </a:r>
            <a:r>
              <a:rPr lang="de-DE" sz="2000" i="1" dirty="0"/>
              <a:t> </a:t>
            </a:r>
            <a:r>
              <a:rPr lang="de-DE" sz="2000" i="1" dirty="0" err="1"/>
              <a:t>to</a:t>
            </a:r>
            <a:r>
              <a:rPr lang="de-DE" sz="2000" i="1" dirty="0"/>
              <a:t> </a:t>
            </a:r>
            <a:r>
              <a:rPr lang="de-DE" sz="2000" i="1" dirty="0" err="1"/>
              <a:t>those</a:t>
            </a:r>
            <a:r>
              <a:rPr lang="de-DE" sz="2000" i="1" dirty="0"/>
              <a:t> </a:t>
            </a:r>
            <a:r>
              <a:rPr lang="de-DE" sz="2000" i="1" dirty="0" err="1"/>
              <a:t>of</a:t>
            </a:r>
            <a:r>
              <a:rPr lang="de-DE" sz="2000" i="1" dirty="0"/>
              <a:t> </a:t>
            </a:r>
            <a:r>
              <a:rPr lang="de-DE" sz="2000" i="1" dirty="0" err="1"/>
              <a:t>the</a:t>
            </a:r>
            <a:r>
              <a:rPr lang="de-DE" sz="2000" i="1" dirty="0"/>
              <a:t> </a:t>
            </a:r>
            <a:r>
              <a:rPr lang="de-DE" sz="2000" i="1" dirty="0" err="1"/>
              <a:t>others</a:t>
            </a:r>
            <a:r>
              <a:rPr lang="de-DE" sz="2000" i="1" dirty="0"/>
              <a:t>, </a:t>
            </a:r>
            <a:r>
              <a:rPr lang="de-DE" sz="2000" i="1" dirty="0" err="1"/>
              <a:t>should</a:t>
            </a:r>
            <a:r>
              <a:rPr lang="de-DE" sz="2000" i="1" dirty="0"/>
              <a:t> </a:t>
            </a:r>
            <a:r>
              <a:rPr lang="de-DE" sz="2000" i="1" dirty="0" err="1"/>
              <a:t>be</a:t>
            </a:r>
            <a:r>
              <a:rPr lang="de-DE" sz="2000" i="1" dirty="0"/>
              <a:t> essential </a:t>
            </a:r>
            <a:r>
              <a:rPr lang="de-DE" sz="2000" i="1" dirty="0" err="1"/>
              <a:t>for</a:t>
            </a:r>
            <a:r>
              <a:rPr lang="de-DE" sz="2000" i="1" dirty="0"/>
              <a:t> </a:t>
            </a:r>
            <a:r>
              <a:rPr lang="de-DE" sz="2000" i="1" dirty="0" err="1"/>
              <a:t>them</a:t>
            </a:r>
            <a:r>
              <a:rPr lang="de-DE" sz="2000" i="1" dirty="0"/>
              <a:t>. But I am </a:t>
            </a:r>
            <a:r>
              <a:rPr lang="de-DE" sz="2000" i="1" dirty="0" err="1"/>
              <a:t>outlawed</a:t>
            </a:r>
            <a:r>
              <a:rPr lang="de-DE" sz="2000" i="1" dirty="0"/>
              <a:t>, </a:t>
            </a:r>
            <a:r>
              <a:rPr lang="de-DE" sz="2000" i="1" dirty="0" err="1"/>
              <a:t>because</a:t>
            </a:r>
            <a:r>
              <a:rPr lang="de-DE" sz="2000" i="1" dirty="0"/>
              <a:t> I am </a:t>
            </a:r>
            <a:r>
              <a:rPr lang="de-DE" sz="2000" i="1" dirty="0" err="1"/>
              <a:t>of</a:t>
            </a:r>
            <a:r>
              <a:rPr lang="de-DE" sz="2000" i="1" dirty="0"/>
              <a:t> </a:t>
            </a:r>
            <a:r>
              <a:rPr lang="de-DE" sz="2000" i="1" dirty="0" err="1"/>
              <a:t>use</a:t>
            </a:r>
            <a:r>
              <a:rPr lang="de-DE" sz="2000" i="1" dirty="0"/>
              <a:t> </a:t>
            </a:r>
            <a:r>
              <a:rPr lang="de-DE" sz="2000" i="1" dirty="0" err="1"/>
              <a:t>to</a:t>
            </a:r>
            <a:r>
              <a:rPr lang="de-DE" sz="2000" i="1" dirty="0"/>
              <a:t> </a:t>
            </a:r>
            <a:r>
              <a:rPr lang="de-DE" sz="2000" i="1" dirty="0" err="1"/>
              <a:t>nobody</a:t>
            </a:r>
            <a:r>
              <a:rPr lang="de-DE" sz="2000" i="1" dirty="0"/>
              <a:t>.</a:t>
            </a:r>
            <a:r>
              <a:rPr lang="de-DE" sz="2400" dirty="0"/>
              <a:t/>
            </a:r>
            <a:br>
              <a:rPr lang="de-DE" sz="2400" dirty="0"/>
            </a:br>
            <a:endParaRPr lang="de-DE" sz="2400" dirty="0"/>
          </a:p>
          <a:p>
            <a:pPr marL="0" indent="0">
              <a:buNone/>
            </a:pPr>
            <a:r>
              <a:rPr lang="de-DE" sz="2400" dirty="0"/>
              <a:t>Lise Meitner </a:t>
            </a:r>
            <a:r>
              <a:rPr lang="de-DE" sz="2400" dirty="0" err="1"/>
              <a:t>to</a:t>
            </a:r>
            <a:r>
              <a:rPr lang="de-DE" sz="2400" dirty="0"/>
              <a:t> a </a:t>
            </a:r>
            <a:r>
              <a:rPr lang="de-DE" sz="2400" dirty="0" err="1"/>
              <a:t>friend</a:t>
            </a:r>
            <a:r>
              <a:rPr lang="de-DE" sz="2400" dirty="0"/>
              <a:t>, 1914: </a:t>
            </a:r>
          </a:p>
          <a:p>
            <a:pPr marL="0" indent="0">
              <a:buNone/>
            </a:pPr>
            <a:r>
              <a:rPr lang="de-DE" sz="2000" i="1" dirty="0"/>
              <a:t>I </a:t>
            </a:r>
            <a:r>
              <a:rPr lang="de-DE" sz="2000" i="1" dirty="0" err="1"/>
              <a:t>love</a:t>
            </a:r>
            <a:r>
              <a:rPr lang="de-DE" sz="2000" i="1" dirty="0"/>
              <a:t> </a:t>
            </a:r>
            <a:r>
              <a:rPr lang="de-DE" sz="2000" i="1" dirty="0" err="1"/>
              <a:t>physics</a:t>
            </a:r>
            <a:r>
              <a:rPr lang="de-DE" sz="2000" i="1" dirty="0"/>
              <a:t> </a:t>
            </a:r>
            <a:r>
              <a:rPr lang="de-DE" sz="2000" i="1" dirty="0" err="1"/>
              <a:t>from</a:t>
            </a:r>
            <a:r>
              <a:rPr lang="de-DE" sz="2000" i="1" dirty="0"/>
              <a:t> all </a:t>
            </a:r>
            <a:r>
              <a:rPr lang="de-DE" sz="2000" i="1" dirty="0" err="1"/>
              <a:t>my</a:t>
            </a:r>
            <a:r>
              <a:rPr lang="de-DE" sz="2000" i="1" dirty="0"/>
              <a:t> </a:t>
            </a:r>
            <a:r>
              <a:rPr lang="de-DE" sz="2000" i="1" dirty="0" err="1"/>
              <a:t>heart</a:t>
            </a:r>
            <a:r>
              <a:rPr lang="de-DE" sz="2000" i="1" dirty="0"/>
              <a:t>, I </a:t>
            </a:r>
            <a:r>
              <a:rPr lang="de-DE" sz="2000" i="1" dirty="0" err="1"/>
              <a:t>can’t</a:t>
            </a:r>
            <a:r>
              <a:rPr lang="de-DE" sz="2000" i="1" dirty="0"/>
              <a:t> </a:t>
            </a:r>
            <a:r>
              <a:rPr lang="de-DE" sz="2000" i="1" dirty="0" err="1"/>
              <a:t>imagine</a:t>
            </a:r>
            <a:r>
              <a:rPr lang="de-DE" sz="2000" i="1" dirty="0"/>
              <a:t> </a:t>
            </a:r>
            <a:r>
              <a:rPr lang="de-DE" sz="2000" i="1" dirty="0" err="1"/>
              <a:t>my</a:t>
            </a:r>
            <a:r>
              <a:rPr lang="de-DE" sz="2000" i="1" dirty="0"/>
              <a:t> </a:t>
            </a:r>
            <a:r>
              <a:rPr lang="de-DE" sz="2000" i="1" dirty="0" err="1"/>
              <a:t>life</a:t>
            </a:r>
            <a:r>
              <a:rPr lang="de-DE" sz="2000" i="1" dirty="0"/>
              <a:t> </a:t>
            </a:r>
            <a:r>
              <a:rPr lang="de-DE" sz="2000" i="1" dirty="0" err="1"/>
              <a:t>without</a:t>
            </a:r>
            <a:r>
              <a:rPr lang="de-DE" sz="2000" i="1" dirty="0"/>
              <a:t> </a:t>
            </a:r>
            <a:r>
              <a:rPr lang="de-DE" sz="2000" i="1" dirty="0" err="1"/>
              <a:t>physics</a:t>
            </a:r>
            <a:r>
              <a:rPr lang="de-DE" sz="2000" i="1" dirty="0"/>
              <a:t>. </a:t>
            </a:r>
            <a:r>
              <a:rPr lang="de-DE" sz="2000" i="1" dirty="0" err="1"/>
              <a:t>It’s</a:t>
            </a:r>
            <a:r>
              <a:rPr lang="de-DE" sz="2000" i="1" dirty="0"/>
              <a:t> a </a:t>
            </a:r>
            <a:r>
              <a:rPr lang="de-DE" sz="2000" i="1" dirty="0" err="1"/>
              <a:t>kind</a:t>
            </a:r>
            <a:r>
              <a:rPr lang="de-DE" sz="2000" i="1" dirty="0"/>
              <a:t> </a:t>
            </a:r>
            <a:r>
              <a:rPr lang="de-DE" sz="2000" i="1" dirty="0" err="1"/>
              <a:t>of</a:t>
            </a:r>
            <a:r>
              <a:rPr lang="de-DE" sz="2000" i="1" dirty="0"/>
              <a:t> personal </a:t>
            </a:r>
            <a:r>
              <a:rPr lang="de-DE" sz="2000" i="1" dirty="0" err="1"/>
              <a:t>love</a:t>
            </a:r>
            <a:r>
              <a:rPr lang="de-DE" sz="2000" i="1" dirty="0"/>
              <a:t>, like </a:t>
            </a:r>
            <a:r>
              <a:rPr lang="de-DE" sz="2000" i="1" dirty="0" err="1"/>
              <a:t>love</a:t>
            </a:r>
            <a:r>
              <a:rPr lang="de-DE" sz="2000" i="1" dirty="0"/>
              <a:t> </a:t>
            </a:r>
            <a:r>
              <a:rPr lang="de-DE" sz="2000" i="1" dirty="0" err="1"/>
              <a:t>towards</a:t>
            </a:r>
            <a:r>
              <a:rPr lang="de-DE" sz="2000" i="1" dirty="0"/>
              <a:t> a </a:t>
            </a:r>
            <a:r>
              <a:rPr lang="de-DE" sz="2000" i="1" dirty="0" err="1"/>
              <a:t>person</a:t>
            </a:r>
            <a:r>
              <a:rPr lang="de-DE" sz="2000" i="1" dirty="0"/>
              <a:t> </a:t>
            </a:r>
            <a:r>
              <a:rPr lang="de-DE" sz="2000" i="1" dirty="0" err="1"/>
              <a:t>to</a:t>
            </a:r>
            <a:r>
              <a:rPr lang="de-DE" sz="2000" i="1" dirty="0"/>
              <a:t> </a:t>
            </a:r>
            <a:r>
              <a:rPr lang="de-DE" sz="2000" i="1" dirty="0" err="1"/>
              <a:t>whom</a:t>
            </a:r>
            <a:r>
              <a:rPr lang="de-DE" sz="2000" i="1" dirty="0"/>
              <a:t> </a:t>
            </a:r>
            <a:r>
              <a:rPr lang="de-DE" sz="2000" i="1" dirty="0" err="1"/>
              <a:t>one</a:t>
            </a:r>
            <a:r>
              <a:rPr lang="de-DE" sz="2000" i="1" dirty="0"/>
              <a:t> </a:t>
            </a:r>
            <a:r>
              <a:rPr lang="de-DE" sz="2000" i="1" dirty="0" err="1"/>
              <a:t>is</a:t>
            </a:r>
            <a:r>
              <a:rPr lang="de-DE" sz="2000" i="1" dirty="0"/>
              <a:t> </a:t>
            </a:r>
            <a:r>
              <a:rPr lang="de-DE" sz="2000" i="1" dirty="0" err="1"/>
              <a:t>greatly</a:t>
            </a:r>
            <a:r>
              <a:rPr lang="de-DE" sz="2000" i="1" dirty="0"/>
              <a:t> </a:t>
            </a:r>
            <a:r>
              <a:rPr lang="de-DE" sz="2000" i="1" dirty="0" err="1"/>
              <a:t>indebted</a:t>
            </a:r>
            <a:r>
              <a:rPr lang="de-DE" sz="2000" i="1" dirty="0"/>
              <a:t>. </a:t>
            </a:r>
            <a:r>
              <a:rPr lang="de-DE" sz="2000" i="1" dirty="0" err="1"/>
              <a:t>And</a:t>
            </a:r>
            <a:r>
              <a:rPr lang="de-DE" sz="2000" i="1" dirty="0"/>
              <a:t> </a:t>
            </a:r>
            <a:r>
              <a:rPr lang="de-DE" sz="2000" i="1" dirty="0" err="1"/>
              <a:t>although</a:t>
            </a:r>
            <a:r>
              <a:rPr lang="de-DE" sz="2000" i="1" dirty="0"/>
              <a:t> I am so </a:t>
            </a:r>
            <a:r>
              <a:rPr lang="de-DE" sz="2000" i="1" dirty="0" err="1"/>
              <a:t>prone</a:t>
            </a:r>
            <a:r>
              <a:rPr lang="de-DE" sz="2000" i="1" dirty="0"/>
              <a:t> </a:t>
            </a:r>
            <a:r>
              <a:rPr lang="de-DE" sz="2000" i="1" dirty="0" err="1"/>
              <a:t>to</a:t>
            </a:r>
            <a:r>
              <a:rPr lang="de-DE" sz="2000" i="1" dirty="0"/>
              <a:t> </a:t>
            </a:r>
            <a:r>
              <a:rPr lang="de-DE" sz="2000" i="1" dirty="0" err="1"/>
              <a:t>having</a:t>
            </a:r>
            <a:r>
              <a:rPr lang="de-DE" sz="2000" i="1" dirty="0"/>
              <a:t> a </a:t>
            </a:r>
            <a:r>
              <a:rPr lang="de-DE" sz="2000" i="1" dirty="0" err="1"/>
              <a:t>guilty</a:t>
            </a:r>
            <a:r>
              <a:rPr lang="de-DE" sz="2000" i="1" dirty="0"/>
              <a:t> </a:t>
            </a:r>
            <a:r>
              <a:rPr lang="de-DE" sz="2000" i="1" dirty="0" err="1"/>
              <a:t>conscience</a:t>
            </a:r>
            <a:r>
              <a:rPr lang="de-DE" sz="2000" i="1" dirty="0"/>
              <a:t> I am a </a:t>
            </a:r>
            <a:r>
              <a:rPr lang="de-DE" sz="2000" i="1" dirty="0" err="1"/>
              <a:t>physicist</a:t>
            </a:r>
            <a:r>
              <a:rPr lang="de-DE" sz="2000" i="1" dirty="0"/>
              <a:t> </a:t>
            </a:r>
            <a:r>
              <a:rPr lang="de-DE" sz="2000" i="1" dirty="0" err="1"/>
              <a:t>without</a:t>
            </a:r>
            <a:r>
              <a:rPr lang="de-DE" sz="2000" i="1" dirty="0"/>
              <a:t> a </a:t>
            </a:r>
            <a:r>
              <a:rPr lang="de-DE" sz="2000" i="1" dirty="0" err="1"/>
              <a:t>trace</a:t>
            </a:r>
            <a:r>
              <a:rPr lang="de-DE" sz="2000" i="1" dirty="0"/>
              <a:t> </a:t>
            </a:r>
            <a:r>
              <a:rPr lang="de-DE" sz="2000" i="1" dirty="0" err="1"/>
              <a:t>of</a:t>
            </a:r>
            <a:r>
              <a:rPr lang="de-DE" sz="2000" i="1" dirty="0"/>
              <a:t> a </a:t>
            </a:r>
            <a:r>
              <a:rPr lang="de-DE" sz="2000" i="1" dirty="0" err="1"/>
              <a:t>bad</a:t>
            </a:r>
            <a:r>
              <a:rPr lang="de-DE" sz="2000" i="1" dirty="0"/>
              <a:t> </a:t>
            </a:r>
            <a:r>
              <a:rPr lang="de-DE" sz="2000" i="1" dirty="0" err="1"/>
              <a:t>conscience</a:t>
            </a:r>
            <a:r>
              <a:rPr lang="de-DE" sz="2000" i="1" dirty="0"/>
              <a:t>.</a:t>
            </a:r>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1678869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C49D79-5FA2-FEAA-C9AD-8C27F62E0D9A}"/>
              </a:ext>
            </a:extLst>
          </p:cNvPr>
          <p:cNvSpPr>
            <a:spLocks noGrp="1"/>
          </p:cNvSpPr>
          <p:nvPr>
            <p:ph type="title"/>
          </p:nvPr>
        </p:nvSpPr>
        <p:spPr>
          <a:xfrm>
            <a:off x="808382" y="255794"/>
            <a:ext cx="10515600" cy="926963"/>
          </a:xfrm>
        </p:spPr>
        <p:txBody>
          <a:bodyPr/>
          <a:lstStyle/>
          <a:p>
            <a:r>
              <a:rPr lang="en-US" dirty="0"/>
              <a:t>Insights from history I: enablers</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2) The </a:t>
            </a:r>
            <a:r>
              <a:rPr lang="de-DE" sz="2400" dirty="0" err="1">
                <a:solidFill>
                  <a:srgbClr val="D60062"/>
                </a:solidFill>
              </a:rPr>
              <a:t>confidence</a:t>
            </a:r>
            <a:r>
              <a:rPr lang="de-DE" sz="2400" dirty="0">
                <a:solidFill>
                  <a:srgbClr val="D60062"/>
                </a:solidFill>
              </a:rPr>
              <a:t> </a:t>
            </a:r>
            <a:r>
              <a:rPr lang="de-DE" sz="2400" dirty="0" err="1">
                <a:solidFill>
                  <a:srgbClr val="D60062"/>
                </a:solidFill>
              </a:rPr>
              <a:t>of</a:t>
            </a:r>
            <a:r>
              <a:rPr lang="de-DE" sz="2400" dirty="0">
                <a:solidFill>
                  <a:srgbClr val="D60062"/>
                </a:solidFill>
              </a:rPr>
              <a:t> </a:t>
            </a:r>
            <a:r>
              <a:rPr lang="de-DE" sz="2400" dirty="0" err="1">
                <a:solidFill>
                  <a:srgbClr val="D60062"/>
                </a:solidFill>
              </a:rPr>
              <a:t>belonging</a:t>
            </a:r>
            <a:r>
              <a:rPr lang="de-DE" sz="2400" dirty="0">
                <a:solidFill>
                  <a:srgbClr val="D60062"/>
                </a:solidFill>
              </a:rPr>
              <a:t>, </a:t>
            </a:r>
            <a:r>
              <a:rPr lang="de-DE" sz="2400" dirty="0" err="1">
                <a:solidFill>
                  <a:srgbClr val="D60062"/>
                </a:solidFill>
              </a:rPr>
              <a:t>part</a:t>
            </a:r>
            <a:r>
              <a:rPr lang="de-DE" sz="2400" dirty="0">
                <a:solidFill>
                  <a:srgbClr val="D60062"/>
                </a:solidFill>
              </a:rPr>
              <a:t> II</a:t>
            </a:r>
            <a:r>
              <a:rPr lang="de-DE" sz="2400" dirty="0"/>
              <a:t>: </a:t>
            </a:r>
            <a:r>
              <a:rPr lang="de-DE" sz="2400" dirty="0" err="1">
                <a:solidFill>
                  <a:srgbClr val="D60062"/>
                </a:solidFill>
              </a:rPr>
              <a:t>Excellent</a:t>
            </a:r>
            <a:r>
              <a:rPr lang="de-DE" sz="2400" dirty="0">
                <a:solidFill>
                  <a:srgbClr val="D60062"/>
                </a:solidFill>
              </a:rPr>
              <a:t> </a:t>
            </a:r>
            <a:r>
              <a:rPr lang="de-DE" sz="2400" dirty="0" err="1">
                <a:solidFill>
                  <a:srgbClr val="D60062"/>
                </a:solidFill>
              </a:rPr>
              <a:t>relationships</a:t>
            </a:r>
            <a:endParaRPr lang="de-DE" sz="2400" dirty="0">
              <a:solidFill>
                <a:srgbClr val="D60062"/>
              </a:solidFill>
            </a:endParaRPr>
          </a:p>
          <a:p>
            <a:pPr marL="0" indent="0">
              <a:buNone/>
            </a:pPr>
            <a:r>
              <a:rPr lang="de-DE" sz="2400" dirty="0"/>
              <a:t>Maria </a:t>
            </a:r>
            <a:r>
              <a:rPr lang="de-DE" sz="2400" dirty="0" err="1"/>
              <a:t>Goeppert</a:t>
            </a:r>
            <a:r>
              <a:rPr lang="de-DE" sz="2400" dirty="0"/>
              <a:t> Mayer (1906-1972)</a:t>
            </a:r>
          </a:p>
          <a:p>
            <a:pPr marL="0" indent="0">
              <a:buNone/>
            </a:pPr>
            <a:r>
              <a:rPr lang="de-DE" sz="2000" dirty="0"/>
              <a:t>1931 </a:t>
            </a:r>
            <a:r>
              <a:rPr lang="de-DE" sz="2000" dirty="0" err="1"/>
              <a:t>PhD</a:t>
            </a:r>
            <a:r>
              <a:rPr lang="de-DE" sz="2000" dirty="0"/>
              <a:t> in Göttingen </a:t>
            </a:r>
            <a:r>
              <a:rPr lang="de-DE" sz="2000" dirty="0" err="1"/>
              <a:t>with</a:t>
            </a:r>
            <a:r>
              <a:rPr lang="de-DE" sz="2000" dirty="0"/>
              <a:t> Max Born (</a:t>
            </a:r>
            <a:r>
              <a:rPr lang="de-DE" sz="2000" dirty="0" err="1"/>
              <a:t>quantum</a:t>
            </a:r>
            <a:r>
              <a:rPr lang="de-DE" sz="2000" dirty="0"/>
              <a:t> </a:t>
            </a:r>
            <a:r>
              <a:rPr lang="de-DE" sz="2000" dirty="0" err="1"/>
              <a:t>theory</a:t>
            </a:r>
            <a:r>
              <a:rPr lang="de-DE" sz="2000" dirty="0"/>
              <a:t>)</a:t>
            </a:r>
          </a:p>
          <a:p>
            <a:pPr marL="0" indent="0">
              <a:buNone/>
            </a:pPr>
            <a:r>
              <a:rPr lang="de-DE" sz="2000" dirty="0"/>
              <a:t>1933ff. </a:t>
            </a:r>
            <a:r>
              <a:rPr lang="de-DE" sz="2000" dirty="0" err="1"/>
              <a:t>Jewish</a:t>
            </a:r>
            <a:r>
              <a:rPr lang="de-DE" sz="2000" dirty="0"/>
              <a:t> </a:t>
            </a:r>
            <a:r>
              <a:rPr lang="de-DE" sz="2000" dirty="0" err="1"/>
              <a:t>refugees</a:t>
            </a:r>
            <a:r>
              <a:rPr lang="de-DE" sz="2000" dirty="0"/>
              <a:t> </a:t>
            </a:r>
            <a:r>
              <a:rPr lang="de-DE" sz="2000" dirty="0" err="1"/>
              <a:t>from</a:t>
            </a:r>
            <a:r>
              <a:rPr lang="de-DE" sz="2000" dirty="0"/>
              <a:t> Germany </a:t>
            </a:r>
            <a:r>
              <a:rPr lang="de-DE" sz="2000" dirty="0" err="1"/>
              <a:t>and</a:t>
            </a:r>
            <a:r>
              <a:rPr lang="de-DE" sz="2000" dirty="0"/>
              <a:t> </a:t>
            </a:r>
            <a:r>
              <a:rPr lang="de-DE" sz="2000" dirty="0" err="1"/>
              <a:t>Italy</a:t>
            </a:r>
            <a:r>
              <a:rPr lang="de-DE" sz="2000" dirty="0"/>
              <a:t> (James Franck, Fermi, …)</a:t>
            </a:r>
          </a:p>
          <a:p>
            <a:pPr marL="0" indent="0">
              <a:buNone/>
            </a:pPr>
            <a:r>
              <a:rPr lang="de-DE" sz="2000" dirty="0"/>
              <a:t>1941 First </a:t>
            </a:r>
            <a:r>
              <a:rPr lang="de-DE" sz="2000" dirty="0" err="1"/>
              <a:t>paid</a:t>
            </a:r>
            <a:r>
              <a:rPr lang="de-DE" sz="2000" dirty="0"/>
              <a:t> </a:t>
            </a:r>
            <a:r>
              <a:rPr lang="de-DE" sz="2000" dirty="0" err="1"/>
              <a:t>position</a:t>
            </a:r>
            <a:r>
              <a:rPr lang="de-DE" sz="2000" dirty="0"/>
              <a:t>: </a:t>
            </a:r>
            <a:r>
              <a:rPr lang="de-DE" sz="2000" dirty="0" err="1"/>
              <a:t>part</a:t>
            </a:r>
            <a:r>
              <a:rPr lang="de-DE" sz="2000" dirty="0"/>
              <a:t> time </a:t>
            </a:r>
            <a:r>
              <a:rPr lang="de-DE" sz="2000" dirty="0" err="1"/>
              <a:t>teaching</a:t>
            </a:r>
            <a:r>
              <a:rPr lang="de-DE" sz="2000" dirty="0"/>
              <a:t> at a </a:t>
            </a:r>
            <a:r>
              <a:rPr lang="de-DE" sz="2000" dirty="0" err="1"/>
              <a:t>women‘s</a:t>
            </a:r>
            <a:r>
              <a:rPr lang="de-DE" sz="2000" dirty="0"/>
              <a:t> </a:t>
            </a:r>
            <a:r>
              <a:rPr lang="de-DE" sz="2000" dirty="0" err="1"/>
              <a:t>college</a:t>
            </a:r>
            <a:endParaRPr lang="de-DE" sz="2000" dirty="0"/>
          </a:p>
          <a:p>
            <a:pPr marL="0" indent="0">
              <a:buNone/>
            </a:pPr>
            <a:r>
              <a:rPr lang="de-DE" sz="2000" dirty="0"/>
              <a:t>1942 ff. Manhattan Project (Fermi, Teller, …)</a:t>
            </a:r>
          </a:p>
          <a:p>
            <a:pPr marL="0" indent="0">
              <a:buNone/>
            </a:pPr>
            <a:r>
              <a:rPr lang="de-DE" sz="2000" dirty="0"/>
              <a:t>1949 Spin-orbit-</a:t>
            </a:r>
            <a:r>
              <a:rPr lang="de-DE" sz="2000" dirty="0" err="1"/>
              <a:t>coupling</a:t>
            </a:r>
            <a:r>
              <a:rPr lang="de-DE" sz="2000" dirty="0"/>
              <a:t> in </a:t>
            </a:r>
            <a:r>
              <a:rPr lang="de-DE" sz="2000" dirty="0" err="1"/>
              <a:t>the</a:t>
            </a:r>
            <a:r>
              <a:rPr lang="de-DE" sz="2000" dirty="0"/>
              <a:t> </a:t>
            </a:r>
            <a:r>
              <a:rPr lang="de-DE" sz="2000" dirty="0" err="1"/>
              <a:t>atomic</a:t>
            </a:r>
            <a:r>
              <a:rPr lang="de-DE" sz="2000" dirty="0"/>
              <a:t> </a:t>
            </a:r>
            <a:r>
              <a:rPr lang="de-DE" sz="2000" dirty="0" err="1"/>
              <a:t>nucleus</a:t>
            </a:r>
            <a:r>
              <a:rPr lang="de-DE" sz="2000" dirty="0"/>
              <a:t> </a:t>
            </a:r>
            <a:r>
              <a:rPr lang="de-DE" sz="2000" dirty="0">
                <a:sym typeface="Wingdings" panose="05000000000000000000" pitchFamily="2" charset="2"/>
              </a:rPr>
              <a:t> </a:t>
            </a:r>
            <a:r>
              <a:rPr lang="de-DE" sz="2000" dirty="0" err="1">
                <a:sym typeface="Wingdings" panose="05000000000000000000" pitchFamily="2" charset="2"/>
              </a:rPr>
              <a:t>nuclear</a:t>
            </a:r>
            <a:r>
              <a:rPr lang="de-DE" sz="2000" dirty="0">
                <a:sym typeface="Wingdings" panose="05000000000000000000" pitchFamily="2" charset="2"/>
              </a:rPr>
              <a:t> </a:t>
            </a:r>
            <a:r>
              <a:rPr lang="de-DE" sz="2000" dirty="0" err="1">
                <a:sym typeface="Wingdings" panose="05000000000000000000" pitchFamily="2" charset="2"/>
              </a:rPr>
              <a:t>shell</a:t>
            </a:r>
            <a:r>
              <a:rPr lang="de-DE" sz="2000" dirty="0">
                <a:sym typeface="Wingdings" panose="05000000000000000000" pitchFamily="2" charset="2"/>
              </a:rPr>
              <a:t> </a:t>
            </a:r>
            <a:r>
              <a:rPr lang="de-DE" sz="2000" dirty="0" err="1">
                <a:sym typeface="Wingdings" panose="05000000000000000000" pitchFamily="2" charset="2"/>
              </a:rPr>
              <a:t>model</a:t>
            </a:r>
            <a:r>
              <a:rPr lang="de-DE" sz="2000" dirty="0">
                <a:sym typeface="Wingdings" panose="05000000000000000000" pitchFamily="2" charset="2"/>
              </a:rPr>
              <a:t> </a:t>
            </a:r>
          </a:p>
          <a:p>
            <a:pPr marL="0" indent="0">
              <a:buNone/>
            </a:pPr>
            <a:r>
              <a:rPr lang="de-DE" sz="2000" dirty="0">
                <a:sym typeface="Wingdings" panose="05000000000000000000" pitchFamily="2" charset="2"/>
              </a:rPr>
              <a:t>1955: Maria </a:t>
            </a:r>
            <a:r>
              <a:rPr lang="de-DE" sz="2000" dirty="0" err="1">
                <a:sym typeface="Wingdings" panose="05000000000000000000" pitchFamily="2" charset="2"/>
              </a:rPr>
              <a:t>Goeppert</a:t>
            </a:r>
            <a:r>
              <a:rPr lang="de-DE" sz="2000" dirty="0">
                <a:sym typeface="Wingdings" panose="05000000000000000000" pitchFamily="2" charset="2"/>
              </a:rPr>
              <a:t> Mayer </a:t>
            </a:r>
            <a:r>
              <a:rPr lang="de-DE" sz="2000" dirty="0" err="1">
                <a:sym typeface="Wingdings" panose="05000000000000000000" pitchFamily="2" charset="2"/>
              </a:rPr>
              <a:t>and</a:t>
            </a:r>
            <a:r>
              <a:rPr lang="de-DE" sz="2000" dirty="0">
                <a:sym typeface="Wingdings" panose="05000000000000000000" pitchFamily="2" charset="2"/>
              </a:rPr>
              <a:t> Hans Jensen: </a:t>
            </a:r>
            <a:r>
              <a:rPr lang="de-DE" sz="2000" i="1" dirty="0" err="1">
                <a:sym typeface="Wingdings" panose="05000000000000000000" pitchFamily="2" charset="2"/>
              </a:rPr>
              <a:t>Elementary</a:t>
            </a:r>
            <a:r>
              <a:rPr lang="de-DE" sz="2000" i="1" dirty="0">
                <a:sym typeface="Wingdings" panose="05000000000000000000" pitchFamily="2" charset="2"/>
              </a:rPr>
              <a:t> </a:t>
            </a:r>
            <a:r>
              <a:rPr lang="de-DE" sz="2000" i="1" dirty="0" err="1">
                <a:sym typeface="Wingdings" panose="05000000000000000000" pitchFamily="2" charset="2"/>
              </a:rPr>
              <a:t>Theory</a:t>
            </a:r>
            <a:r>
              <a:rPr lang="de-DE" sz="2000" i="1" dirty="0">
                <a:sym typeface="Wingdings" panose="05000000000000000000" pitchFamily="2" charset="2"/>
              </a:rPr>
              <a:t> </a:t>
            </a:r>
            <a:r>
              <a:rPr lang="de-DE" sz="2000" i="1" dirty="0" err="1">
                <a:sym typeface="Wingdings" panose="05000000000000000000" pitchFamily="2" charset="2"/>
              </a:rPr>
              <a:t>of</a:t>
            </a:r>
            <a:r>
              <a:rPr lang="de-DE" sz="2000" i="1" dirty="0">
                <a:sym typeface="Wingdings" panose="05000000000000000000" pitchFamily="2" charset="2"/>
              </a:rPr>
              <a:t> </a:t>
            </a:r>
            <a:r>
              <a:rPr lang="de-DE" sz="2000" i="1" dirty="0" err="1">
                <a:sym typeface="Wingdings" panose="05000000000000000000" pitchFamily="2" charset="2"/>
              </a:rPr>
              <a:t>Nuclear</a:t>
            </a:r>
            <a:r>
              <a:rPr lang="de-DE" sz="2000" i="1" dirty="0">
                <a:sym typeface="Wingdings" panose="05000000000000000000" pitchFamily="2" charset="2"/>
              </a:rPr>
              <a:t> Shell </a:t>
            </a:r>
            <a:r>
              <a:rPr lang="de-DE" sz="2000" i="1" dirty="0" err="1">
                <a:sym typeface="Wingdings" panose="05000000000000000000" pitchFamily="2" charset="2"/>
              </a:rPr>
              <a:t>Structure</a:t>
            </a:r>
            <a:endParaRPr lang="de-DE" sz="2000" i="1" dirty="0">
              <a:sym typeface="Wingdings" panose="05000000000000000000" pitchFamily="2" charset="2"/>
            </a:endParaRPr>
          </a:p>
          <a:p>
            <a:pPr marL="0" indent="0">
              <a:buNone/>
            </a:pPr>
            <a:r>
              <a:rPr lang="de-DE" sz="2000" dirty="0">
                <a:sym typeface="Wingdings" panose="05000000000000000000" pitchFamily="2" charset="2"/>
              </a:rPr>
              <a:t>1960 </a:t>
            </a:r>
            <a:r>
              <a:rPr lang="de-DE" sz="2000" dirty="0" err="1">
                <a:sym typeface="Wingdings" panose="05000000000000000000" pitchFamily="2" charset="2"/>
              </a:rPr>
              <a:t>Full</a:t>
            </a:r>
            <a:r>
              <a:rPr lang="de-DE" sz="2000" dirty="0">
                <a:sym typeface="Wingdings" panose="05000000000000000000" pitchFamily="2" charset="2"/>
              </a:rPr>
              <a:t> Professor at UC San Diego</a:t>
            </a:r>
          </a:p>
          <a:p>
            <a:pPr marL="0" indent="0">
              <a:buNone/>
            </a:pPr>
            <a:r>
              <a:rPr lang="de-DE" sz="2000" dirty="0">
                <a:sym typeface="Wingdings" panose="05000000000000000000" pitchFamily="2" charset="2"/>
              </a:rPr>
              <a:t>1963 (half) Nobel </a:t>
            </a:r>
            <a:r>
              <a:rPr lang="de-DE" sz="2000" dirty="0" err="1">
                <a:sym typeface="Wingdings" panose="05000000000000000000" pitchFamily="2" charset="2"/>
              </a:rPr>
              <a:t>prize</a:t>
            </a:r>
            <a:r>
              <a:rPr lang="de-DE" sz="2000" dirty="0">
                <a:sym typeface="Wingdings" panose="05000000000000000000" pitchFamily="2" charset="2"/>
              </a:rPr>
              <a:t> in </a:t>
            </a:r>
            <a:r>
              <a:rPr lang="de-DE" sz="2000" dirty="0" err="1">
                <a:sym typeface="Wingdings" panose="05000000000000000000" pitchFamily="2" charset="2"/>
              </a:rPr>
              <a:t>physics</a:t>
            </a:r>
            <a:r>
              <a:rPr lang="de-DE" sz="2000" dirty="0">
                <a:sym typeface="Wingdings" panose="05000000000000000000" pitchFamily="2" charset="2"/>
              </a:rPr>
              <a:t> </a:t>
            </a:r>
            <a:r>
              <a:rPr lang="de-DE" sz="2000" dirty="0" err="1">
                <a:sym typeface="Wingdings" panose="05000000000000000000" pitchFamily="2" charset="2"/>
              </a:rPr>
              <a:t>together</a:t>
            </a:r>
            <a:r>
              <a:rPr lang="de-DE" sz="2000" dirty="0">
                <a:sym typeface="Wingdings" panose="05000000000000000000" pitchFamily="2" charset="2"/>
              </a:rPr>
              <a:t> wie Hans Jensen </a:t>
            </a:r>
            <a:endParaRPr lang="de-DE" sz="2000" dirty="0"/>
          </a:p>
          <a:p>
            <a:pPr marL="0" indent="0">
              <a:buNone/>
            </a:pPr>
            <a:r>
              <a:rPr lang="de-DE" sz="2400" i="1" dirty="0"/>
              <a:t>„I </a:t>
            </a:r>
            <a:r>
              <a:rPr lang="de-DE" sz="2400" i="1" dirty="0" err="1"/>
              <a:t>have</a:t>
            </a:r>
            <a:r>
              <a:rPr lang="de-DE" sz="2400" i="1" dirty="0"/>
              <a:t> </a:t>
            </a:r>
            <a:r>
              <a:rPr lang="de-DE" sz="2400" i="1" dirty="0" err="1"/>
              <a:t>been</a:t>
            </a:r>
            <a:r>
              <a:rPr lang="de-DE" sz="2400" i="1" dirty="0"/>
              <a:t> </a:t>
            </a:r>
            <a:r>
              <a:rPr lang="de-DE" sz="2400" i="1" dirty="0" err="1"/>
              <a:t>very</a:t>
            </a:r>
            <a:r>
              <a:rPr lang="de-DE" sz="2400" i="1" dirty="0"/>
              <a:t> lucky in </a:t>
            </a:r>
            <a:r>
              <a:rPr lang="de-DE" sz="2400" i="1" dirty="0" err="1"/>
              <a:t>my</a:t>
            </a:r>
            <a:r>
              <a:rPr lang="de-DE" sz="2400" i="1" dirty="0"/>
              <a:t> </a:t>
            </a:r>
            <a:r>
              <a:rPr lang="de-DE" sz="2400" i="1" dirty="0" err="1"/>
              <a:t>career</a:t>
            </a:r>
            <a:r>
              <a:rPr lang="de-DE" sz="2400" i="1" dirty="0"/>
              <a:t>.“</a:t>
            </a:r>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3623559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C49D79-5FA2-FEAA-C9AD-8C27F62E0D9A}"/>
              </a:ext>
            </a:extLst>
          </p:cNvPr>
          <p:cNvSpPr>
            <a:spLocks noGrp="1"/>
          </p:cNvSpPr>
          <p:nvPr>
            <p:ph type="title"/>
          </p:nvPr>
        </p:nvSpPr>
        <p:spPr>
          <a:xfrm>
            <a:off x="808382" y="255794"/>
            <a:ext cx="10515600" cy="926963"/>
          </a:xfrm>
        </p:spPr>
        <p:txBody>
          <a:bodyPr/>
          <a:lstStyle/>
          <a:p>
            <a:r>
              <a:rPr lang="en-US" dirty="0"/>
              <a:t>Insights from history I: enablers</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3) </a:t>
            </a:r>
            <a:r>
              <a:rPr lang="de-DE" sz="2400" dirty="0" err="1">
                <a:solidFill>
                  <a:srgbClr val="D60062"/>
                </a:solidFill>
              </a:rPr>
              <a:t>Practical</a:t>
            </a:r>
            <a:r>
              <a:rPr lang="de-DE" sz="2400" dirty="0">
                <a:solidFill>
                  <a:srgbClr val="D60062"/>
                </a:solidFill>
              </a:rPr>
              <a:t> </a:t>
            </a:r>
            <a:r>
              <a:rPr lang="de-DE" sz="2400" dirty="0" err="1">
                <a:solidFill>
                  <a:srgbClr val="D60062"/>
                </a:solidFill>
              </a:rPr>
              <a:t>support</a:t>
            </a:r>
            <a:endParaRPr lang="de-DE" sz="2400" dirty="0">
              <a:solidFill>
                <a:srgbClr val="D60062"/>
              </a:solidFill>
            </a:endParaRPr>
          </a:p>
          <a:p>
            <a:pPr marL="0" indent="0">
              <a:buNone/>
            </a:pPr>
            <a:r>
              <a:rPr lang="de-DE" sz="2400" dirty="0"/>
              <a:t>Kaiser-Wilhelm-Institut für Hirnforschung (</a:t>
            </a:r>
            <a:r>
              <a:rPr lang="de-DE" sz="2400" dirty="0" err="1"/>
              <a:t>brain</a:t>
            </a:r>
            <a:r>
              <a:rPr lang="de-DE" sz="2400" dirty="0"/>
              <a:t> </a:t>
            </a:r>
            <a:r>
              <a:rPr lang="de-DE" sz="2400" dirty="0" err="1"/>
              <a:t>research</a:t>
            </a:r>
            <a:r>
              <a:rPr lang="de-DE" sz="2400" dirty="0"/>
              <a:t>), Berlin (</a:t>
            </a:r>
            <a:r>
              <a:rPr lang="de-DE" sz="2400" dirty="0" err="1"/>
              <a:t>est.</a:t>
            </a:r>
            <a:r>
              <a:rPr lang="de-DE" sz="2400" dirty="0"/>
              <a:t> 1914)</a:t>
            </a:r>
          </a:p>
          <a:p>
            <a:pPr marL="0" indent="0">
              <a:buNone/>
            </a:pPr>
            <a:r>
              <a:rPr lang="de-DE" sz="2400" dirty="0" err="1"/>
              <a:t>Directed</a:t>
            </a:r>
            <a:r>
              <a:rPr lang="de-DE" sz="2400" dirty="0"/>
              <a:t> </a:t>
            </a:r>
            <a:r>
              <a:rPr lang="de-DE" sz="2400" dirty="0" err="1"/>
              <a:t>by</a:t>
            </a:r>
            <a:r>
              <a:rPr lang="de-DE" sz="2400" dirty="0"/>
              <a:t> Oskar Vogt </a:t>
            </a:r>
            <a:r>
              <a:rPr lang="de-DE" sz="1800" dirty="0"/>
              <a:t>(1870-1959) </a:t>
            </a:r>
            <a:r>
              <a:rPr lang="de-DE" sz="2400" dirty="0" err="1"/>
              <a:t>who</a:t>
            </a:r>
            <a:r>
              <a:rPr lang="de-DE" sz="2400" dirty="0"/>
              <a:t> was </a:t>
            </a:r>
            <a:r>
              <a:rPr lang="de-DE" sz="2400" dirty="0" err="1"/>
              <a:t>married</a:t>
            </a:r>
            <a:r>
              <a:rPr lang="de-DE" sz="2400" dirty="0"/>
              <a:t> </a:t>
            </a:r>
            <a:r>
              <a:rPr lang="de-DE" sz="2400" dirty="0" err="1"/>
              <a:t>to</a:t>
            </a:r>
            <a:r>
              <a:rPr lang="de-DE" sz="2400" dirty="0"/>
              <a:t> Cécile Vogt </a:t>
            </a:r>
            <a:r>
              <a:rPr lang="de-DE" sz="1800" dirty="0"/>
              <a:t>(1875-1962)</a:t>
            </a:r>
          </a:p>
          <a:p>
            <a:pPr marL="0" indent="0">
              <a:buNone/>
            </a:pPr>
            <a:endParaRPr lang="de-DE" sz="2400" dirty="0"/>
          </a:p>
          <a:p>
            <a:pPr marL="0" indent="0">
              <a:buNone/>
            </a:pPr>
            <a:r>
              <a:rPr lang="de-DE" sz="2400" dirty="0" err="1"/>
              <a:t>Institutional</a:t>
            </a:r>
            <a:r>
              <a:rPr lang="de-DE" sz="2400" dirty="0"/>
              <a:t> </a:t>
            </a:r>
            <a:r>
              <a:rPr lang="de-DE" sz="2400" dirty="0" err="1"/>
              <a:t>innovation</a:t>
            </a:r>
            <a:r>
              <a:rPr lang="de-DE" sz="2400" dirty="0"/>
              <a:t>: </a:t>
            </a:r>
            <a:r>
              <a:rPr lang="de-DE" sz="2400" dirty="0" err="1"/>
              <a:t>Hiring</a:t>
            </a:r>
            <a:r>
              <a:rPr lang="de-DE" sz="2400" dirty="0"/>
              <a:t> </a:t>
            </a:r>
            <a:r>
              <a:rPr lang="de-DE" sz="2400" dirty="0" err="1"/>
              <a:t>personnel</a:t>
            </a:r>
            <a:r>
              <a:rPr lang="de-DE" sz="2400" dirty="0"/>
              <a:t> </a:t>
            </a:r>
            <a:r>
              <a:rPr lang="de-DE" sz="2400" dirty="0" err="1"/>
              <a:t>for</a:t>
            </a:r>
            <a:r>
              <a:rPr lang="de-DE" sz="2400" dirty="0"/>
              <a:t> </a:t>
            </a:r>
            <a:r>
              <a:rPr lang="de-DE" sz="2400" dirty="0" err="1"/>
              <a:t>the</a:t>
            </a:r>
            <a:r>
              <a:rPr lang="de-DE" sz="2400" dirty="0"/>
              <a:t> </a:t>
            </a:r>
            <a:r>
              <a:rPr lang="de-DE" sz="2400" dirty="0" err="1"/>
              <a:t>institute‘s</a:t>
            </a:r>
            <a:r>
              <a:rPr lang="de-DE" sz="2400" dirty="0"/>
              <a:t> </a:t>
            </a:r>
            <a:r>
              <a:rPr lang="de-DE" sz="2400" dirty="0" err="1"/>
              <a:t>scientists</a:t>
            </a:r>
            <a:endParaRPr lang="de-DE" sz="2400" dirty="0"/>
          </a:p>
          <a:p>
            <a:pPr marL="0" indent="0">
              <a:buNone/>
            </a:pPr>
            <a:r>
              <a:rPr lang="de-DE" sz="2400" dirty="0" err="1"/>
              <a:t>Scientists</a:t>
            </a:r>
            <a:r>
              <a:rPr lang="de-DE" sz="2400" dirty="0"/>
              <a:t> </a:t>
            </a:r>
            <a:r>
              <a:rPr lang="de-DE" sz="2400" dirty="0" err="1"/>
              <a:t>included</a:t>
            </a:r>
            <a:r>
              <a:rPr lang="de-DE" sz="2400" dirty="0"/>
              <a:t> </a:t>
            </a:r>
            <a:r>
              <a:rPr lang="de-DE" sz="2400" dirty="0" err="1"/>
              <a:t>two</a:t>
            </a:r>
            <a:r>
              <a:rPr lang="de-DE" sz="2400" dirty="0"/>
              <a:t> „</a:t>
            </a:r>
            <a:r>
              <a:rPr lang="de-DE" sz="2400" dirty="0" err="1"/>
              <a:t>scientific</a:t>
            </a:r>
            <a:r>
              <a:rPr lang="de-DE" sz="2400" dirty="0"/>
              <a:t> </a:t>
            </a:r>
            <a:r>
              <a:rPr lang="de-DE" sz="2400" dirty="0" err="1"/>
              <a:t>couples</a:t>
            </a:r>
            <a:r>
              <a:rPr lang="de-DE" sz="2400" dirty="0"/>
              <a:t>“ </a:t>
            </a:r>
            <a:r>
              <a:rPr lang="de-DE" sz="2400" dirty="0" err="1"/>
              <a:t>with</a:t>
            </a:r>
            <a:r>
              <a:rPr lang="de-DE" sz="2400" dirty="0"/>
              <a:t> </a:t>
            </a:r>
            <a:r>
              <a:rPr lang="de-DE" sz="2400" dirty="0" err="1"/>
              <a:t>children</a:t>
            </a:r>
            <a:r>
              <a:rPr lang="de-DE" sz="2400" dirty="0"/>
              <a:t> </a:t>
            </a:r>
            <a:r>
              <a:rPr lang="de-DE" sz="2400" dirty="0" err="1"/>
              <a:t>and</a:t>
            </a:r>
            <a:r>
              <a:rPr lang="de-DE" sz="2400" dirty="0"/>
              <a:t> a </a:t>
            </a:r>
            <a:r>
              <a:rPr lang="de-DE" sz="2400" dirty="0" err="1"/>
              <a:t>remarkable</a:t>
            </a:r>
            <a:r>
              <a:rPr lang="de-DE" sz="2400" dirty="0"/>
              <a:t> </a:t>
            </a:r>
            <a:r>
              <a:rPr lang="de-DE" sz="2400" dirty="0" err="1"/>
              <a:t>percentage</a:t>
            </a:r>
            <a:r>
              <a:rPr lang="de-DE" sz="2400" dirty="0"/>
              <a:t> </a:t>
            </a:r>
            <a:r>
              <a:rPr lang="de-DE" sz="2400" dirty="0" err="1"/>
              <a:t>of</a:t>
            </a:r>
            <a:r>
              <a:rPr lang="de-DE" sz="2400" dirty="0"/>
              <a:t> </a:t>
            </a:r>
            <a:r>
              <a:rPr lang="de-DE" sz="2400" dirty="0" err="1"/>
              <a:t>female</a:t>
            </a:r>
            <a:r>
              <a:rPr lang="de-DE" sz="2400" dirty="0"/>
              <a:t> </a:t>
            </a:r>
            <a:r>
              <a:rPr lang="de-DE" sz="2400" dirty="0" err="1"/>
              <a:t>researchers</a:t>
            </a:r>
            <a:endParaRPr lang="de-DE" sz="2400" dirty="0"/>
          </a:p>
          <a:p>
            <a:pPr marL="0" indent="0">
              <a:buNone/>
            </a:pPr>
            <a:endParaRPr lang="de-DE" sz="2400" dirty="0"/>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3692514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B71A1DF-E36B-524B-AA56-07DE772C7394}"/>
              </a:ext>
            </a:extLst>
          </p:cNvPr>
          <p:cNvSpPr>
            <a:spLocks noGrp="1"/>
          </p:cNvSpPr>
          <p:nvPr>
            <p:ph type="title"/>
          </p:nvPr>
        </p:nvSpPr>
        <p:spPr>
          <a:xfrm>
            <a:off x="872601" y="0"/>
            <a:ext cx="7671631" cy="1182927"/>
          </a:xfrm>
        </p:spPr>
        <p:txBody>
          <a:bodyPr vert="horz" lIns="91440" tIns="45720" rIns="91440" bIns="45720" rtlCol="0" anchor="b">
            <a:normAutofit/>
          </a:bodyPr>
          <a:lstStyle/>
          <a:p>
            <a:r>
              <a:rPr lang="en-US" sz="3800" b="1" kern="1200" dirty="0">
                <a:solidFill>
                  <a:schemeClr val="tx1"/>
                </a:solidFill>
                <a:latin typeface="+mj-lt"/>
                <a:ea typeface="+mj-ea"/>
                <a:cs typeface="+mj-cs"/>
              </a:rPr>
              <a:t>Barriers in academic careers</a:t>
            </a:r>
          </a:p>
        </p:txBody>
      </p:sp>
      <p:sp>
        <p:nvSpPr>
          <p:cNvPr id="5" name="pole tekstowe 4">
            <a:extLst>
              <a:ext uri="{FF2B5EF4-FFF2-40B4-BE49-F238E27FC236}">
                <a16:creationId xmlns:a16="http://schemas.microsoft.com/office/drawing/2014/main" xmlns="" id="{46D34375-8E42-D56A-4CC1-C65C7D882734}"/>
              </a:ext>
            </a:extLst>
          </p:cNvPr>
          <p:cNvSpPr txBox="1"/>
          <p:nvPr/>
        </p:nvSpPr>
        <p:spPr>
          <a:xfrm>
            <a:off x="872601" y="1287572"/>
            <a:ext cx="8241902" cy="3892723"/>
          </a:xfrm>
          <a:prstGeom prst="rect">
            <a:avLst/>
          </a:prstGeom>
        </p:spPr>
        <p:txBody>
          <a:bodyPr vert="horz" lIns="91440" tIns="45720" rIns="91440" bIns="45720" rtlCol="0" anchor="t">
            <a:noAutofit/>
          </a:bodyPr>
          <a:lstStyle/>
          <a:p>
            <a:pPr marL="285750" indent="-228600">
              <a:lnSpc>
                <a:spcPct val="90000"/>
              </a:lnSpc>
              <a:spcAft>
                <a:spcPts val="600"/>
              </a:spcAft>
              <a:buFont typeface="Arial" panose="020B0604020202020204" pitchFamily="34" charset="0"/>
              <a:buChar char="•"/>
            </a:pPr>
            <a:r>
              <a:rPr lang="en-US" sz="1600" b="1" dirty="0"/>
              <a:t>Underrepresentation is </a:t>
            </a:r>
            <a:r>
              <a:rPr lang="en-US" sz="1600" dirty="0"/>
              <a:t>less </a:t>
            </a:r>
            <a:r>
              <a:rPr lang="en-US" sz="1600" b="1" dirty="0"/>
              <a:t>about</a:t>
            </a:r>
            <a:r>
              <a:rPr lang="en-US" sz="1600" dirty="0"/>
              <a:t> individual “leaks” than about </a:t>
            </a:r>
            <a:r>
              <a:rPr lang="en-US" sz="1600" b="1" dirty="0"/>
              <a:t>career structures, norms, and networks</a:t>
            </a:r>
          </a:p>
          <a:p>
            <a:pPr marL="285750" indent="-228600">
              <a:lnSpc>
                <a:spcPct val="90000"/>
              </a:lnSpc>
              <a:spcAft>
                <a:spcPts val="600"/>
              </a:spcAft>
              <a:buFont typeface="Arial" panose="020B0604020202020204" pitchFamily="34" charset="0"/>
              <a:buChar char="•"/>
            </a:pPr>
            <a:endParaRPr lang="en-US" sz="1600" dirty="0"/>
          </a:p>
          <a:p>
            <a:pPr marL="285750" indent="-228600">
              <a:lnSpc>
                <a:spcPct val="90000"/>
              </a:lnSpc>
              <a:spcAft>
                <a:spcPts val="600"/>
              </a:spcAft>
              <a:buFont typeface="Arial" panose="020B0604020202020204" pitchFamily="34" charset="0"/>
              <a:buChar char="•"/>
            </a:pPr>
            <a:r>
              <a:rPr lang="en-US" sz="1600" b="1" dirty="0"/>
              <a:t>Formal procedures </a:t>
            </a:r>
            <a:r>
              <a:rPr lang="en-US" sz="1600" dirty="0"/>
              <a:t>can appear open, while informal practices shape who is identified, encouraged, nominated, and recognized</a:t>
            </a:r>
          </a:p>
          <a:p>
            <a:r>
              <a:rPr lang="en-US" sz="1600" i="1" dirty="0">
                <a:solidFill>
                  <a:schemeClr val="accent5"/>
                </a:solidFill>
              </a:rPr>
              <a:t>Belonging to a network was fundamental for the development of my career in this field. </a:t>
            </a:r>
            <a:r>
              <a:rPr lang="en-US" sz="1600" dirty="0">
                <a:solidFill>
                  <a:schemeClr val="accent5"/>
                </a:solidFill>
              </a:rPr>
              <a:t>44_M </a:t>
            </a:r>
            <a:endParaRPr lang="pl-PL" sz="1600" dirty="0">
              <a:solidFill>
                <a:schemeClr val="accent5"/>
              </a:solidFill>
            </a:endParaRPr>
          </a:p>
          <a:p>
            <a:endParaRPr lang="pl-PL" sz="1600" dirty="0"/>
          </a:p>
          <a:p>
            <a:r>
              <a:rPr lang="en-US" sz="1600" i="1" dirty="0">
                <a:solidFill>
                  <a:schemeClr val="accent5"/>
                </a:solidFill>
              </a:rPr>
              <a:t>You must belong to different research groups, have different professional contacts and collaborate with many people. </a:t>
            </a:r>
            <a:r>
              <a:rPr lang="en-US" sz="1600" dirty="0">
                <a:solidFill>
                  <a:schemeClr val="accent5"/>
                </a:solidFill>
              </a:rPr>
              <a:t>24_F</a:t>
            </a:r>
            <a:endParaRPr lang="pl-PL" sz="1600" dirty="0">
              <a:solidFill>
                <a:schemeClr val="accent5"/>
              </a:solidFill>
            </a:endParaRPr>
          </a:p>
          <a:p>
            <a:pPr marL="57150">
              <a:lnSpc>
                <a:spcPct val="90000"/>
              </a:lnSpc>
              <a:spcAft>
                <a:spcPts val="600"/>
              </a:spcAft>
            </a:pPr>
            <a:endParaRPr lang="en-US" sz="1600" dirty="0"/>
          </a:p>
          <a:p>
            <a:pPr marL="285750" indent="-228600">
              <a:lnSpc>
                <a:spcPct val="90000"/>
              </a:lnSpc>
              <a:spcAft>
                <a:spcPts val="600"/>
              </a:spcAft>
              <a:buFont typeface="Arial" panose="020B0604020202020204" pitchFamily="34" charset="0"/>
              <a:buChar char="•"/>
            </a:pPr>
            <a:r>
              <a:rPr lang="en-US" sz="1600" dirty="0"/>
              <a:t>Hiring and promotion often reward an “</a:t>
            </a:r>
            <a:r>
              <a:rPr lang="en-US" sz="1600" b="1" dirty="0"/>
              <a:t>ideal worker</a:t>
            </a:r>
            <a:r>
              <a:rPr lang="en-US" sz="1600" dirty="0"/>
              <a:t>” profile: uninterrupted availability, mobility, constant productivity</a:t>
            </a:r>
            <a:endParaRPr lang="pl-PL" sz="1600" dirty="0"/>
          </a:p>
          <a:p>
            <a:pPr marL="57150">
              <a:lnSpc>
                <a:spcPct val="90000"/>
              </a:lnSpc>
              <a:spcAft>
                <a:spcPts val="600"/>
              </a:spcAft>
            </a:pPr>
            <a:r>
              <a:rPr lang="en-US" sz="1600" i="1" dirty="0">
                <a:solidFill>
                  <a:schemeClr val="accent5"/>
                </a:solidFill>
              </a:rPr>
              <a:t>I know what I have to do which is working hard and publishing a lot. But other things are not in my hands, such as the number of positions that will be offered in the future. </a:t>
            </a:r>
            <a:r>
              <a:rPr lang="en-US" sz="1600" dirty="0">
                <a:solidFill>
                  <a:schemeClr val="accent5"/>
                </a:solidFill>
              </a:rPr>
              <a:t>24</a:t>
            </a:r>
            <a:r>
              <a:rPr lang="pl-PL" sz="1600" dirty="0">
                <a:solidFill>
                  <a:schemeClr val="accent5"/>
                </a:solidFill>
              </a:rPr>
              <a:t>_F</a:t>
            </a:r>
          </a:p>
          <a:p>
            <a:pPr marL="57150">
              <a:lnSpc>
                <a:spcPct val="90000"/>
              </a:lnSpc>
              <a:spcAft>
                <a:spcPts val="600"/>
              </a:spcAft>
            </a:pPr>
            <a:endParaRPr lang="en-US" sz="1600" dirty="0"/>
          </a:p>
          <a:p>
            <a:pPr marL="285750" indent="-228600">
              <a:lnSpc>
                <a:spcPct val="90000"/>
              </a:lnSpc>
              <a:spcAft>
                <a:spcPts val="600"/>
              </a:spcAft>
              <a:buFont typeface="Arial" panose="020B0604020202020204" pitchFamily="34" charset="0"/>
              <a:buChar char="•"/>
            </a:pPr>
            <a:r>
              <a:rPr lang="en-US" sz="1600" b="1" dirty="0"/>
              <a:t>Exclusion often happens upstream</a:t>
            </a:r>
            <a:r>
              <a:rPr lang="en-US" sz="1600" dirty="0"/>
              <a:t>, before formal decisions, through visibility and nomination dynamics</a:t>
            </a:r>
          </a:p>
          <a:p>
            <a:pPr marL="285750" indent="-228600">
              <a:lnSpc>
                <a:spcPct val="90000"/>
              </a:lnSpc>
              <a:spcAft>
                <a:spcPts val="600"/>
              </a:spcAft>
              <a:buFont typeface="Arial" panose="020B0604020202020204" pitchFamily="34" charset="0"/>
              <a:buChar char="•"/>
            </a:pPr>
            <a:endParaRPr lang="en-US" sz="1600" dirty="0"/>
          </a:p>
        </p:txBody>
      </p:sp>
      <p:pic>
        <p:nvPicPr>
          <p:cNvPr id="7" name="Obraz 6">
            <a:extLst>
              <a:ext uri="{FF2B5EF4-FFF2-40B4-BE49-F238E27FC236}">
                <a16:creationId xmlns:a16="http://schemas.microsoft.com/office/drawing/2014/main" xmlns="" id="{CBED3271-4484-18EA-19F0-F68F9BB41ED7}"/>
              </a:ext>
            </a:extLst>
          </p:cNvPr>
          <p:cNvPicPr>
            <a:picLocks noChangeAspect="1"/>
          </p:cNvPicPr>
          <p:nvPr/>
        </p:nvPicPr>
        <p:blipFill>
          <a:blip r:embed="rId2"/>
          <a:stretch>
            <a:fillRect/>
          </a:stretch>
        </p:blipFill>
        <p:spPr>
          <a:xfrm>
            <a:off x="8031966" y="-180928"/>
            <a:ext cx="4386175" cy="3344457"/>
          </a:xfrm>
          <a:prstGeom prst="rect">
            <a:avLst/>
          </a:prstGeom>
        </p:spPr>
      </p:pic>
    </p:spTree>
    <p:extLst>
      <p:ext uri="{BB962C8B-B14F-4D97-AF65-F5344CB8AC3E}">
        <p14:creationId xmlns:p14="http://schemas.microsoft.com/office/powerpoint/2010/main" val="3679619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63FAC72-9942-76D8-F114-86E74052E4D2}"/>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xmlns="" id="{A526109D-5E84-D191-C231-B2E082C2ECD0}"/>
              </a:ext>
            </a:extLst>
          </p:cNvPr>
          <p:cNvSpPr>
            <a:spLocks noGrp="1"/>
          </p:cNvSpPr>
          <p:nvPr>
            <p:ph type="title"/>
          </p:nvPr>
        </p:nvSpPr>
        <p:spPr/>
        <p:txBody>
          <a:bodyPr/>
          <a:lstStyle/>
          <a:p>
            <a:r>
              <a:rPr lang="en-US" dirty="0"/>
              <a:t>Barriers in </a:t>
            </a:r>
            <a:r>
              <a:rPr lang="pl-PL" dirty="0"/>
              <a:t>a</a:t>
            </a:r>
            <a:r>
              <a:rPr lang="en-US" dirty="0" err="1"/>
              <a:t>cademic</a:t>
            </a:r>
            <a:r>
              <a:rPr lang="en-US" dirty="0"/>
              <a:t> </a:t>
            </a:r>
            <a:r>
              <a:rPr lang="pl-PL" dirty="0"/>
              <a:t>c</a:t>
            </a:r>
            <a:r>
              <a:rPr lang="en-US" dirty="0" err="1"/>
              <a:t>areers</a:t>
            </a:r>
            <a:endParaRPr lang="pl-PL" dirty="0"/>
          </a:p>
        </p:txBody>
      </p:sp>
      <p:sp>
        <p:nvSpPr>
          <p:cNvPr id="4" name="pole tekstowe 3">
            <a:extLst>
              <a:ext uri="{FF2B5EF4-FFF2-40B4-BE49-F238E27FC236}">
                <a16:creationId xmlns:a16="http://schemas.microsoft.com/office/drawing/2014/main" xmlns="" id="{89143444-8BBB-E96A-9712-124D814F1DC1}"/>
              </a:ext>
            </a:extLst>
          </p:cNvPr>
          <p:cNvSpPr txBox="1"/>
          <p:nvPr/>
        </p:nvSpPr>
        <p:spPr>
          <a:xfrm>
            <a:off x="943897" y="1690688"/>
            <a:ext cx="10127226" cy="3693319"/>
          </a:xfrm>
          <a:prstGeom prst="rect">
            <a:avLst/>
          </a:prstGeom>
          <a:noFill/>
        </p:spPr>
        <p:txBody>
          <a:bodyPr wrap="square" rtlCol="0">
            <a:spAutoFit/>
          </a:bodyPr>
          <a:lstStyle/>
          <a:p>
            <a:endParaRPr lang="pl-PL" dirty="0"/>
          </a:p>
          <a:p>
            <a:pPr marL="285750" indent="-285750">
              <a:buFont typeface="Arial" panose="020B0604020202020204" pitchFamily="34" charset="0"/>
              <a:buChar char="•"/>
            </a:pPr>
            <a:r>
              <a:rPr lang="en-US" b="1" dirty="0"/>
              <a:t>Care responsibilities and mobility </a:t>
            </a:r>
            <a:r>
              <a:rPr lang="en-US" dirty="0"/>
              <a:t>demands translate into missed opportunities and reduced visibility</a:t>
            </a:r>
          </a:p>
          <a:p>
            <a:endParaRPr lang="pl-PL" dirty="0"/>
          </a:p>
          <a:p>
            <a:r>
              <a:rPr lang="en-US" i="1" dirty="0">
                <a:solidFill>
                  <a:schemeClr val="accent5"/>
                </a:solidFill>
              </a:rPr>
              <a:t>Children were influent in the sense that they limited the options I could consider (…) Of course it impacts your career if you get a maternity leave once and again, you travel less, go to few conferences and publish less, just because you are exhausted. </a:t>
            </a:r>
            <a:r>
              <a:rPr lang="en-US" dirty="0">
                <a:solidFill>
                  <a:schemeClr val="accent5"/>
                </a:solidFill>
              </a:rPr>
              <a:t>27_F </a:t>
            </a:r>
            <a:endParaRPr lang="pl-PL" dirty="0">
              <a:solidFill>
                <a:schemeClr val="accent5"/>
              </a:solidFill>
            </a:endParaRPr>
          </a:p>
          <a:p>
            <a:endParaRPr lang="pl-PL" dirty="0">
              <a:solidFill>
                <a:schemeClr val="accent5"/>
              </a:solidFill>
            </a:endParaRPr>
          </a:p>
          <a:p>
            <a:r>
              <a:rPr lang="en-US" i="1" dirty="0">
                <a:solidFill>
                  <a:schemeClr val="accent5"/>
                </a:solidFill>
              </a:rPr>
              <a:t>The most problematic is international mobility, especially when having small children that require constant care and support from other family members. </a:t>
            </a:r>
            <a:r>
              <a:rPr lang="en-US" dirty="0">
                <a:solidFill>
                  <a:schemeClr val="accent5"/>
                </a:solidFill>
              </a:rPr>
              <a:t>56_F</a:t>
            </a:r>
            <a:endParaRPr lang="pl-PL" dirty="0">
              <a:solidFill>
                <a:schemeClr val="accent5"/>
              </a:solidFill>
            </a:endParaRPr>
          </a:p>
          <a:p>
            <a:endParaRPr lang="pl-PL" dirty="0">
              <a:solidFill>
                <a:schemeClr val="accent5"/>
              </a:solidFill>
            </a:endParaRPr>
          </a:p>
          <a:p>
            <a:endParaRPr lang="pl-PL" dirty="0">
              <a:solidFill>
                <a:schemeClr val="accent5"/>
              </a:solidFill>
            </a:endParaRPr>
          </a:p>
          <a:p>
            <a:endParaRPr lang="pl-PL" dirty="0"/>
          </a:p>
        </p:txBody>
      </p:sp>
    </p:spTree>
    <p:extLst>
      <p:ext uri="{BB962C8B-B14F-4D97-AF65-F5344CB8AC3E}">
        <p14:creationId xmlns:p14="http://schemas.microsoft.com/office/powerpoint/2010/main" val="24837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B71A1DF-E36B-524B-AA56-07DE772C7394}"/>
              </a:ext>
            </a:extLst>
          </p:cNvPr>
          <p:cNvSpPr>
            <a:spLocks noGrp="1"/>
          </p:cNvSpPr>
          <p:nvPr>
            <p:ph type="title"/>
          </p:nvPr>
        </p:nvSpPr>
        <p:spPr>
          <a:xfrm>
            <a:off x="838200" y="96676"/>
            <a:ext cx="10515600" cy="1325563"/>
          </a:xfrm>
        </p:spPr>
        <p:txBody>
          <a:bodyPr/>
          <a:lstStyle/>
          <a:p>
            <a:r>
              <a:rPr lang="en-US" dirty="0"/>
              <a:t>Barriers in </a:t>
            </a:r>
            <a:r>
              <a:rPr lang="pl-PL" dirty="0"/>
              <a:t>a</a:t>
            </a:r>
            <a:r>
              <a:rPr lang="en-US" dirty="0" err="1"/>
              <a:t>cademic</a:t>
            </a:r>
            <a:r>
              <a:rPr lang="en-US" dirty="0"/>
              <a:t> </a:t>
            </a:r>
            <a:r>
              <a:rPr lang="pl-PL" dirty="0"/>
              <a:t>c</a:t>
            </a:r>
            <a:r>
              <a:rPr lang="en-US" dirty="0" err="1"/>
              <a:t>areers</a:t>
            </a:r>
            <a:endParaRPr lang="pl-PL" dirty="0"/>
          </a:p>
        </p:txBody>
      </p:sp>
      <p:sp>
        <p:nvSpPr>
          <p:cNvPr id="3" name="pole tekstowe 2">
            <a:extLst>
              <a:ext uri="{FF2B5EF4-FFF2-40B4-BE49-F238E27FC236}">
                <a16:creationId xmlns:a16="http://schemas.microsoft.com/office/drawing/2014/main" xmlns="" id="{26A67B1B-FDC9-7582-87BF-BEB2716CC519}"/>
              </a:ext>
            </a:extLst>
          </p:cNvPr>
          <p:cNvSpPr txBox="1"/>
          <p:nvPr/>
        </p:nvSpPr>
        <p:spPr>
          <a:xfrm>
            <a:off x="838200" y="1209367"/>
            <a:ext cx="10697497" cy="5355312"/>
          </a:xfrm>
          <a:prstGeom prst="rect">
            <a:avLst/>
          </a:prstGeom>
          <a:noFill/>
        </p:spPr>
        <p:txBody>
          <a:bodyPr wrap="square" rtlCol="0">
            <a:spAutoFit/>
          </a:bodyPr>
          <a:lstStyle/>
          <a:p>
            <a:pPr marL="285750" indent="-285750">
              <a:buFont typeface="Arial" panose="020B0604020202020204" pitchFamily="34" charset="0"/>
              <a:buChar char="•"/>
            </a:pPr>
            <a:r>
              <a:rPr lang="en-US" b="1" dirty="0"/>
              <a:t>Everyday culture matters</a:t>
            </a:r>
            <a:r>
              <a:rPr lang="en-US" dirty="0"/>
              <a:t>: microaggressions and invisibility affect credibility and belonging</a:t>
            </a:r>
          </a:p>
          <a:p>
            <a:endParaRPr lang="pl-PL" dirty="0">
              <a:solidFill>
                <a:schemeClr val="accent5"/>
              </a:solidFill>
            </a:endParaRPr>
          </a:p>
          <a:p>
            <a:r>
              <a:rPr lang="en-US" i="1" dirty="0">
                <a:solidFill>
                  <a:schemeClr val="accent5"/>
                </a:solidFill>
              </a:rPr>
              <a:t>We had this experiment and there were very vulnerable electronic modules, they were</a:t>
            </a:r>
          </a:p>
          <a:p>
            <a:r>
              <a:rPr lang="en-US" i="1" dirty="0">
                <a:solidFill>
                  <a:schemeClr val="accent5"/>
                </a:solidFill>
              </a:rPr>
              <a:t>very capricious and had to be monitored all the time. It was my experiment, so I asked my male</a:t>
            </a:r>
            <a:r>
              <a:rPr lang="pl-PL" i="1" dirty="0">
                <a:solidFill>
                  <a:schemeClr val="accent5"/>
                </a:solidFill>
              </a:rPr>
              <a:t> </a:t>
            </a:r>
            <a:r>
              <a:rPr lang="en-US" i="1" dirty="0">
                <a:solidFill>
                  <a:schemeClr val="accent5"/>
                </a:solidFill>
              </a:rPr>
              <a:t>colleagues “If something happens to it, let me know, please?” and then they asked me a</a:t>
            </a:r>
            <a:r>
              <a:rPr lang="pl-PL" i="1" dirty="0">
                <a:solidFill>
                  <a:schemeClr val="accent5"/>
                </a:solidFill>
              </a:rPr>
              <a:t> </a:t>
            </a:r>
            <a:r>
              <a:rPr lang="en-US" i="1" dirty="0">
                <a:solidFill>
                  <a:schemeClr val="accent5"/>
                </a:solidFill>
              </a:rPr>
              <a:t>question “And what will you do? To which expert we should call? What will you do?” and I</a:t>
            </a:r>
            <a:r>
              <a:rPr lang="pl-PL" i="1" dirty="0">
                <a:solidFill>
                  <a:schemeClr val="accent5"/>
                </a:solidFill>
              </a:rPr>
              <a:t> </a:t>
            </a:r>
            <a:r>
              <a:rPr lang="en-US" i="1" dirty="0">
                <a:solidFill>
                  <a:schemeClr val="accent5"/>
                </a:solidFill>
              </a:rPr>
              <a:t>said what I would come and repair it because I knew how. But for them it was impossible to</a:t>
            </a:r>
            <a:r>
              <a:rPr lang="pl-PL" i="1" dirty="0">
                <a:solidFill>
                  <a:schemeClr val="accent5"/>
                </a:solidFill>
              </a:rPr>
              <a:t> </a:t>
            </a:r>
            <a:r>
              <a:rPr lang="en-US" i="1" dirty="0">
                <a:solidFill>
                  <a:schemeClr val="accent5"/>
                </a:solidFill>
              </a:rPr>
              <a:t>imagine that a girl could do such things. Although they are educated men and probably have</a:t>
            </a:r>
            <a:r>
              <a:rPr lang="pl-PL" i="1" dirty="0">
                <a:solidFill>
                  <a:schemeClr val="accent5"/>
                </a:solidFill>
              </a:rPr>
              <a:t> </a:t>
            </a:r>
            <a:r>
              <a:rPr lang="en-US" i="1" dirty="0">
                <a:solidFill>
                  <a:schemeClr val="accent5"/>
                </a:solidFill>
              </a:rPr>
              <a:t>seen many women doing different things, yet still the environment is strongly dominated by men,</a:t>
            </a:r>
            <a:r>
              <a:rPr lang="pl-PL" i="1" dirty="0">
                <a:solidFill>
                  <a:schemeClr val="accent5"/>
                </a:solidFill>
              </a:rPr>
              <a:t> </a:t>
            </a:r>
            <a:r>
              <a:rPr lang="en-US" i="1" dirty="0">
                <a:solidFill>
                  <a:schemeClr val="accent5"/>
                </a:solidFill>
              </a:rPr>
              <a:t>and they couldn’t imagine me doing such things. All in all, they are not against women, but they</a:t>
            </a:r>
            <a:r>
              <a:rPr lang="pl-PL" i="1" dirty="0">
                <a:solidFill>
                  <a:schemeClr val="accent5"/>
                </a:solidFill>
              </a:rPr>
              <a:t> </a:t>
            </a:r>
            <a:r>
              <a:rPr lang="en-US" i="1" dirty="0">
                <a:solidFill>
                  <a:schemeClr val="accent5"/>
                </a:solidFill>
              </a:rPr>
              <a:t>have in their minds these clichés that we [women] don’t do such things. </a:t>
            </a:r>
            <a:r>
              <a:rPr lang="en-US" dirty="0">
                <a:solidFill>
                  <a:schemeClr val="accent5"/>
                </a:solidFill>
              </a:rPr>
              <a:t>61_F</a:t>
            </a:r>
            <a:endParaRPr lang="pl-PL" dirty="0">
              <a:solidFill>
                <a:schemeClr val="accent5"/>
              </a:solidFill>
            </a:endParaRPr>
          </a:p>
          <a:p>
            <a:endParaRPr lang="pl-PL" dirty="0">
              <a:solidFill>
                <a:schemeClr val="accent5"/>
              </a:solidFill>
            </a:endParaRPr>
          </a:p>
          <a:p>
            <a:r>
              <a:rPr lang="en-US" i="1" dirty="0">
                <a:solidFill>
                  <a:schemeClr val="accent5"/>
                </a:solidFill>
              </a:rPr>
              <a:t>Mainly elderly people, (...)</a:t>
            </a:r>
            <a:r>
              <a:rPr lang="pl-PL" i="1" dirty="0">
                <a:solidFill>
                  <a:schemeClr val="accent5"/>
                </a:solidFill>
              </a:rPr>
              <a:t> </a:t>
            </a:r>
            <a:r>
              <a:rPr lang="en-US" i="1" dirty="0">
                <a:solidFill>
                  <a:schemeClr val="accent5"/>
                </a:solidFill>
              </a:rPr>
              <a:t>older than 50 years, used such sexual overtones or jokes, but it slowly, it somehow slowly changes, however there used to be such distasteful comments </a:t>
            </a:r>
            <a:r>
              <a:rPr lang="en-US" dirty="0">
                <a:solidFill>
                  <a:schemeClr val="accent5"/>
                </a:solidFill>
              </a:rPr>
              <a:t>64_F</a:t>
            </a:r>
            <a:endParaRPr lang="pl-PL" dirty="0">
              <a:solidFill>
                <a:schemeClr val="accent5"/>
              </a:solidFill>
            </a:endParaRPr>
          </a:p>
          <a:p>
            <a:endParaRPr lang="pl-PL" dirty="0">
              <a:solidFill>
                <a:schemeClr val="accent5"/>
              </a:solidFill>
            </a:endParaRPr>
          </a:p>
          <a:p>
            <a:r>
              <a:rPr lang="en-US" i="1" dirty="0">
                <a:solidFill>
                  <a:schemeClr val="accent5"/>
                </a:solidFill>
              </a:rPr>
              <a:t>Yesterday I talked to the other women and then it came out that we are both sort of isolated. So we are not allowed </a:t>
            </a:r>
            <a:r>
              <a:rPr lang="pl-PL" i="1" dirty="0" err="1">
                <a:solidFill>
                  <a:schemeClr val="accent5"/>
                </a:solidFill>
              </a:rPr>
              <a:t>until</a:t>
            </a:r>
            <a:r>
              <a:rPr lang="en-US" i="1" dirty="0">
                <a:solidFill>
                  <a:schemeClr val="accent5"/>
                </a:solidFill>
              </a:rPr>
              <a:t> now, we both do not have a project anymore, so no defined project and they [the men] are getting all the new projects, even though one of them is leaving in two months. </a:t>
            </a:r>
            <a:r>
              <a:rPr lang="en-US" dirty="0">
                <a:solidFill>
                  <a:schemeClr val="accent5"/>
                </a:solidFill>
              </a:rPr>
              <a:t>07_F</a:t>
            </a:r>
            <a:endParaRPr lang="pl-PL" dirty="0">
              <a:solidFill>
                <a:schemeClr val="accent5"/>
              </a:solidFill>
            </a:endParaRPr>
          </a:p>
        </p:txBody>
      </p:sp>
    </p:spTree>
    <p:extLst>
      <p:ext uri="{BB962C8B-B14F-4D97-AF65-F5344CB8AC3E}">
        <p14:creationId xmlns:p14="http://schemas.microsoft.com/office/powerpoint/2010/main" val="134551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5B63E27-A551-32F2-04FA-1F5645EA9970}"/>
              </a:ext>
            </a:extLst>
          </p:cNvPr>
          <p:cNvSpPr>
            <a:spLocks noGrp="1"/>
          </p:cNvSpPr>
          <p:nvPr>
            <p:ph type="title"/>
          </p:nvPr>
        </p:nvSpPr>
        <p:spPr>
          <a:xfrm>
            <a:off x="844826" y="205546"/>
            <a:ext cx="10591800" cy="1137374"/>
          </a:xfrm>
        </p:spPr>
        <p:txBody>
          <a:bodyPr>
            <a:normAutofit/>
          </a:bodyPr>
          <a:lstStyle/>
          <a:p>
            <a:r>
              <a:rPr lang="en-US" dirty="0"/>
              <a:t>Insights from history II: laboratory cultures</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844826" y="1342919"/>
            <a:ext cx="4949687"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solidFill>
                  <a:srgbClr val="D60062"/>
                </a:solidFill>
              </a:rPr>
              <a:t>Film tipp: </a:t>
            </a:r>
            <a:r>
              <a:rPr lang="de-DE" sz="2400" i="1" dirty="0">
                <a:solidFill>
                  <a:srgbClr val="D60062"/>
                </a:solidFill>
              </a:rPr>
              <a:t>Picture a Scientist</a:t>
            </a:r>
          </a:p>
          <a:p>
            <a:pPr marL="0" indent="0">
              <a:buNone/>
            </a:pPr>
            <a:r>
              <a:rPr lang="de-DE" sz="2400" dirty="0" err="1"/>
              <a:t>Documentary</a:t>
            </a:r>
            <a:r>
              <a:rPr lang="de-DE" sz="2400" dirty="0"/>
              <a:t> </a:t>
            </a:r>
            <a:r>
              <a:rPr lang="de-DE" sz="2400" dirty="0" err="1"/>
              <a:t>by</a:t>
            </a:r>
            <a:r>
              <a:rPr lang="de-DE" sz="2400" dirty="0"/>
              <a:t> </a:t>
            </a:r>
            <a:br>
              <a:rPr lang="de-DE" sz="2400" dirty="0"/>
            </a:br>
            <a:r>
              <a:rPr lang="de-DE" sz="2400" dirty="0"/>
              <a:t>Sharon Shattuck </a:t>
            </a:r>
            <a:r>
              <a:rPr lang="de-DE" sz="2400" dirty="0" err="1"/>
              <a:t>and</a:t>
            </a:r>
            <a:r>
              <a:rPr lang="de-DE" sz="2400" dirty="0"/>
              <a:t> Ian Cheney, 2020 </a:t>
            </a:r>
          </a:p>
          <a:p>
            <a:pPr marL="0" indent="0">
              <a:buNone/>
            </a:pPr>
            <a:r>
              <a:rPr lang="de-DE" sz="2400" dirty="0"/>
              <a:t>„</a:t>
            </a:r>
            <a:r>
              <a:rPr lang="de-DE" sz="2400" dirty="0" err="1"/>
              <a:t>Picuture</a:t>
            </a:r>
            <a:r>
              <a:rPr lang="de-DE" sz="2400" dirty="0"/>
              <a:t> a </a:t>
            </a:r>
            <a:r>
              <a:rPr lang="de-DE" sz="2400" dirty="0" err="1"/>
              <a:t>nation</a:t>
            </a:r>
            <a:r>
              <a:rPr lang="de-DE" sz="2400" dirty="0"/>
              <a:t>, </a:t>
            </a:r>
            <a:br>
              <a:rPr lang="de-DE" sz="2400" dirty="0"/>
            </a:br>
            <a:r>
              <a:rPr lang="de-DE" sz="2400" dirty="0" err="1"/>
              <a:t>where</a:t>
            </a:r>
            <a:r>
              <a:rPr lang="de-DE" sz="2400" dirty="0"/>
              <a:t> brillant </a:t>
            </a:r>
            <a:r>
              <a:rPr lang="de-DE" sz="2400" dirty="0" err="1"/>
              <a:t>minds</a:t>
            </a:r>
            <a:r>
              <a:rPr lang="de-DE" sz="2400" dirty="0"/>
              <a:t> </a:t>
            </a:r>
            <a:r>
              <a:rPr lang="de-DE" sz="2400" dirty="0" err="1"/>
              <a:t>can</a:t>
            </a:r>
            <a:r>
              <a:rPr lang="de-DE" sz="2400" dirty="0"/>
              <a:t> </a:t>
            </a:r>
            <a:r>
              <a:rPr lang="de-DE" sz="2400" dirty="0" err="1"/>
              <a:t>florish</a:t>
            </a:r>
            <a:r>
              <a:rPr lang="de-DE" sz="2400" dirty="0"/>
              <a:t>.“</a:t>
            </a:r>
          </a:p>
          <a:p>
            <a:endParaRPr lang="pl-PL" dirty="0"/>
          </a:p>
          <a:p>
            <a:endParaRPr lang="pl-P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826" y="3965712"/>
            <a:ext cx="4626749" cy="2743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4774" y="1531108"/>
            <a:ext cx="4182440" cy="3931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a:xfrm>
            <a:off x="8405113" y="5815632"/>
            <a:ext cx="2845982" cy="369332"/>
          </a:xfrm>
          <a:prstGeom prst="rect">
            <a:avLst/>
          </a:prstGeom>
        </p:spPr>
        <p:txBody>
          <a:bodyPr wrap="square">
            <a:spAutoFit/>
          </a:bodyPr>
          <a:lstStyle/>
          <a:p>
            <a:r>
              <a:rPr lang="de-DE" dirty="0"/>
              <a:t>Nancy Hopkins, MIT</a:t>
            </a:r>
          </a:p>
        </p:txBody>
      </p:sp>
    </p:spTree>
    <p:extLst>
      <p:ext uri="{BB962C8B-B14F-4D97-AF65-F5344CB8AC3E}">
        <p14:creationId xmlns:p14="http://schemas.microsoft.com/office/powerpoint/2010/main" val="695693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7C9F9EE-CDD0-E37D-A462-A48677F66F65}"/>
              </a:ext>
            </a:extLst>
          </p:cNvPr>
          <p:cNvSpPr>
            <a:spLocks noGrp="1"/>
          </p:cNvSpPr>
          <p:nvPr>
            <p:ph type="title"/>
          </p:nvPr>
        </p:nvSpPr>
        <p:spPr/>
        <p:txBody>
          <a:bodyPr/>
          <a:lstStyle/>
          <a:p>
            <a:r>
              <a:rPr lang="pl-PL" dirty="0" err="1"/>
              <a:t>Introduction</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524759"/>
            <a:ext cx="10840279"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de-DE" dirty="0"/>
              <a:t>Normative </a:t>
            </a:r>
            <a:r>
              <a:rPr lang="de-DE" dirty="0" err="1"/>
              <a:t>concepts</a:t>
            </a:r>
            <a:r>
              <a:rPr lang="de-DE" dirty="0"/>
              <a:t> </a:t>
            </a:r>
            <a:r>
              <a:rPr lang="de-DE" dirty="0" err="1"/>
              <a:t>of</a:t>
            </a:r>
            <a:r>
              <a:rPr lang="de-DE" dirty="0"/>
              <a:t> </a:t>
            </a:r>
            <a:r>
              <a:rPr lang="de-DE" dirty="0" err="1"/>
              <a:t>science</a:t>
            </a:r>
            <a:r>
              <a:rPr lang="de-DE" dirty="0"/>
              <a:t> – </a:t>
            </a:r>
            <a:r>
              <a:rPr lang="de-DE" dirty="0" err="1"/>
              <a:t>and</a:t>
            </a:r>
            <a:r>
              <a:rPr lang="de-DE" dirty="0"/>
              <a:t> </a:t>
            </a:r>
            <a:r>
              <a:rPr lang="de-DE" dirty="0" err="1"/>
              <a:t>why</a:t>
            </a:r>
            <a:r>
              <a:rPr lang="de-DE" dirty="0"/>
              <a:t> </a:t>
            </a:r>
            <a:r>
              <a:rPr lang="de-DE" dirty="0" err="1"/>
              <a:t>the</a:t>
            </a:r>
            <a:r>
              <a:rPr lang="de-DE" dirty="0"/>
              <a:t> </a:t>
            </a:r>
            <a:r>
              <a:rPr lang="de-DE" dirty="0" err="1"/>
              <a:t>meritocracy</a:t>
            </a:r>
            <a:r>
              <a:rPr lang="de-DE" dirty="0"/>
              <a:t> narrative </a:t>
            </a:r>
            <a:r>
              <a:rPr lang="de-DE" dirty="0" err="1"/>
              <a:t>is</a:t>
            </a:r>
            <a:r>
              <a:rPr lang="de-DE" dirty="0"/>
              <a:t> so </a:t>
            </a:r>
            <a:r>
              <a:rPr lang="de-DE" dirty="0" err="1"/>
              <a:t>dangerous</a:t>
            </a:r>
            <a:r>
              <a:rPr lang="de-DE" dirty="0"/>
              <a:t> </a:t>
            </a:r>
          </a:p>
          <a:p>
            <a:pPr>
              <a:buFont typeface="Wingdings" panose="05000000000000000000" pitchFamily="2" charset="2"/>
              <a:buChar char="§"/>
            </a:pPr>
            <a:r>
              <a:rPr lang="de-DE" dirty="0"/>
              <a:t>The </a:t>
            </a:r>
            <a:r>
              <a:rPr lang="de-DE" dirty="0" err="1"/>
              <a:t>current</a:t>
            </a:r>
            <a:r>
              <a:rPr lang="de-DE" dirty="0"/>
              <a:t> </a:t>
            </a:r>
            <a:r>
              <a:rPr lang="de-DE" dirty="0" err="1"/>
              <a:t>situation</a:t>
            </a:r>
            <a:r>
              <a:rPr lang="de-DE" dirty="0"/>
              <a:t> </a:t>
            </a:r>
            <a:r>
              <a:rPr lang="de-DE" dirty="0" err="1"/>
              <a:t>of</a:t>
            </a:r>
            <a:r>
              <a:rPr lang="de-DE" dirty="0"/>
              <a:t> </a:t>
            </a:r>
            <a:r>
              <a:rPr lang="de-DE" dirty="0" err="1"/>
              <a:t>women</a:t>
            </a:r>
            <a:r>
              <a:rPr lang="de-DE" dirty="0"/>
              <a:t> in </a:t>
            </a:r>
            <a:r>
              <a:rPr lang="de-DE" dirty="0" err="1"/>
              <a:t>physics</a:t>
            </a:r>
            <a:r>
              <a:rPr lang="de-DE" dirty="0"/>
              <a:t> </a:t>
            </a:r>
            <a:r>
              <a:rPr lang="de-DE" dirty="0" err="1"/>
              <a:t>and</a:t>
            </a:r>
            <a:r>
              <a:rPr lang="de-DE" dirty="0"/>
              <a:t> </a:t>
            </a:r>
            <a:r>
              <a:rPr lang="de-DE" dirty="0" err="1"/>
              <a:t>its</a:t>
            </a:r>
            <a:r>
              <a:rPr lang="de-DE" dirty="0"/>
              <a:t> </a:t>
            </a:r>
            <a:r>
              <a:rPr lang="de-DE" dirty="0" err="1"/>
              <a:t>subdisciplines</a:t>
            </a:r>
            <a:endParaRPr lang="de-DE" dirty="0"/>
          </a:p>
          <a:p>
            <a:pPr>
              <a:buFont typeface="Wingdings" panose="05000000000000000000" pitchFamily="2" charset="2"/>
              <a:buChar char="§"/>
            </a:pPr>
            <a:r>
              <a:rPr lang="de-DE" dirty="0" err="1"/>
              <a:t>Insights</a:t>
            </a:r>
            <a:r>
              <a:rPr lang="de-DE" dirty="0"/>
              <a:t> </a:t>
            </a:r>
            <a:r>
              <a:rPr lang="de-DE" dirty="0" err="1"/>
              <a:t>from</a:t>
            </a:r>
            <a:r>
              <a:rPr lang="de-DE" dirty="0"/>
              <a:t> </a:t>
            </a:r>
            <a:r>
              <a:rPr lang="de-DE" dirty="0" err="1"/>
              <a:t>history</a:t>
            </a:r>
            <a:r>
              <a:rPr lang="de-DE" dirty="0"/>
              <a:t> I: </a:t>
            </a:r>
            <a:r>
              <a:rPr lang="de-DE" dirty="0" err="1"/>
              <a:t>enablers</a:t>
            </a:r>
            <a:endParaRPr lang="de-DE" dirty="0"/>
          </a:p>
          <a:p>
            <a:pPr>
              <a:buFont typeface="Wingdings" panose="05000000000000000000" pitchFamily="2" charset="2"/>
              <a:buChar char="§"/>
            </a:pPr>
            <a:r>
              <a:rPr lang="de-DE" dirty="0" err="1"/>
              <a:t>Barriers</a:t>
            </a:r>
            <a:r>
              <a:rPr lang="de-DE" dirty="0"/>
              <a:t> in </a:t>
            </a:r>
            <a:r>
              <a:rPr lang="de-DE" dirty="0" err="1"/>
              <a:t>academic</a:t>
            </a:r>
            <a:r>
              <a:rPr lang="de-DE" dirty="0"/>
              <a:t> </a:t>
            </a:r>
            <a:r>
              <a:rPr lang="de-DE" dirty="0" err="1"/>
              <a:t>careers</a:t>
            </a:r>
            <a:endParaRPr lang="de-DE" dirty="0"/>
          </a:p>
          <a:p>
            <a:pPr>
              <a:buFont typeface="Wingdings" panose="05000000000000000000" pitchFamily="2" charset="2"/>
              <a:buChar char="§"/>
            </a:pPr>
            <a:r>
              <a:rPr lang="de-DE" dirty="0" err="1"/>
              <a:t>Insights</a:t>
            </a:r>
            <a:r>
              <a:rPr lang="de-DE" dirty="0"/>
              <a:t> </a:t>
            </a:r>
            <a:r>
              <a:rPr lang="de-DE" dirty="0" err="1"/>
              <a:t>from</a:t>
            </a:r>
            <a:r>
              <a:rPr lang="de-DE" dirty="0"/>
              <a:t> </a:t>
            </a:r>
            <a:r>
              <a:rPr lang="de-DE" dirty="0" err="1"/>
              <a:t>history</a:t>
            </a:r>
            <a:r>
              <a:rPr lang="de-DE" dirty="0"/>
              <a:t> II: lab </a:t>
            </a:r>
            <a:r>
              <a:rPr lang="de-DE" dirty="0" err="1"/>
              <a:t>cultures</a:t>
            </a:r>
            <a:endParaRPr lang="de-DE" dirty="0"/>
          </a:p>
          <a:p>
            <a:pPr>
              <a:buFont typeface="Wingdings" panose="05000000000000000000" pitchFamily="2" charset="2"/>
              <a:buChar char="§"/>
            </a:pPr>
            <a:r>
              <a:rPr lang="de-DE" dirty="0"/>
              <a:t>Interplay </a:t>
            </a:r>
            <a:r>
              <a:rPr lang="de-DE" dirty="0" err="1"/>
              <a:t>of</a:t>
            </a:r>
            <a:r>
              <a:rPr lang="de-DE" dirty="0"/>
              <a:t> </a:t>
            </a:r>
            <a:r>
              <a:rPr lang="de-DE" dirty="0" err="1"/>
              <a:t>factors</a:t>
            </a:r>
            <a:r>
              <a:rPr lang="de-DE" dirty="0"/>
              <a:t> </a:t>
            </a:r>
            <a:r>
              <a:rPr lang="de-DE" dirty="0" err="1"/>
              <a:t>and</a:t>
            </a:r>
            <a:r>
              <a:rPr lang="de-DE" dirty="0"/>
              <a:t> </a:t>
            </a:r>
            <a:r>
              <a:rPr lang="de-DE" dirty="0" err="1"/>
              <a:t>the</a:t>
            </a:r>
            <a:r>
              <a:rPr lang="de-DE" dirty="0"/>
              <a:t> </a:t>
            </a:r>
            <a:r>
              <a:rPr lang="de-DE" dirty="0" err="1"/>
              <a:t>problem</a:t>
            </a:r>
            <a:r>
              <a:rPr lang="de-DE" dirty="0"/>
              <a:t> </a:t>
            </a:r>
            <a:r>
              <a:rPr lang="de-DE" dirty="0" err="1"/>
              <a:t>of</a:t>
            </a:r>
            <a:r>
              <a:rPr lang="de-DE" dirty="0"/>
              <a:t> </a:t>
            </a:r>
            <a:r>
              <a:rPr lang="de-DE" dirty="0" err="1"/>
              <a:t>the</a:t>
            </a:r>
            <a:r>
              <a:rPr lang="de-DE" dirty="0"/>
              <a:t> positive </a:t>
            </a:r>
            <a:r>
              <a:rPr lang="de-DE" dirty="0" err="1"/>
              <a:t>loop</a:t>
            </a:r>
            <a:r>
              <a:rPr lang="de-DE" dirty="0"/>
              <a:t> </a:t>
            </a:r>
            <a:r>
              <a:rPr lang="de-DE" dirty="0" err="1"/>
              <a:t>feedback</a:t>
            </a:r>
            <a:endParaRPr lang="de-DE" dirty="0"/>
          </a:p>
          <a:p>
            <a:pPr>
              <a:buFont typeface="Wingdings" panose="05000000000000000000" pitchFamily="2" charset="2"/>
              <a:buChar char="§"/>
            </a:pPr>
            <a:r>
              <a:rPr lang="de-DE" dirty="0" err="1"/>
              <a:t>Accelerator</a:t>
            </a:r>
            <a:r>
              <a:rPr lang="de-DE" dirty="0"/>
              <a:t> </a:t>
            </a:r>
            <a:r>
              <a:rPr lang="de-DE" dirty="0" err="1"/>
              <a:t>physics</a:t>
            </a:r>
            <a:r>
              <a:rPr lang="de-DE" dirty="0"/>
              <a:t> – a </a:t>
            </a:r>
            <a:r>
              <a:rPr lang="de-DE" dirty="0" err="1"/>
              <a:t>special</a:t>
            </a:r>
            <a:r>
              <a:rPr lang="de-DE" dirty="0"/>
              <a:t> </a:t>
            </a:r>
            <a:r>
              <a:rPr lang="de-DE" dirty="0" err="1"/>
              <a:t>case</a:t>
            </a:r>
            <a:r>
              <a:rPr lang="de-DE" dirty="0"/>
              <a:t>?</a:t>
            </a:r>
          </a:p>
          <a:p>
            <a:pPr>
              <a:buFont typeface="Wingdings" panose="05000000000000000000" pitchFamily="2" charset="2"/>
              <a:buChar char="§"/>
            </a:pPr>
            <a:r>
              <a:rPr lang="de-DE" dirty="0"/>
              <a:t>Best </a:t>
            </a:r>
            <a:r>
              <a:rPr lang="de-DE" dirty="0" err="1"/>
              <a:t>practices</a:t>
            </a:r>
            <a:endParaRPr lang="de-DE" dirty="0"/>
          </a:p>
          <a:p>
            <a:endParaRPr lang="de-DE" dirty="0"/>
          </a:p>
          <a:p>
            <a:endParaRPr lang="pl-PL" dirty="0"/>
          </a:p>
          <a:p>
            <a:endParaRPr lang="pl-PL" dirty="0"/>
          </a:p>
        </p:txBody>
      </p:sp>
    </p:spTree>
    <p:extLst>
      <p:ext uri="{BB962C8B-B14F-4D97-AF65-F5344CB8AC3E}">
        <p14:creationId xmlns:p14="http://schemas.microsoft.com/office/powerpoint/2010/main" val="3494567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C49D79-5FA2-FEAA-C9AD-8C27F62E0D9A}"/>
              </a:ext>
            </a:extLst>
          </p:cNvPr>
          <p:cNvSpPr>
            <a:spLocks noGrp="1"/>
          </p:cNvSpPr>
          <p:nvPr>
            <p:ph type="title"/>
          </p:nvPr>
        </p:nvSpPr>
        <p:spPr>
          <a:xfrm>
            <a:off x="808382" y="255794"/>
            <a:ext cx="10671314" cy="926963"/>
          </a:xfrm>
        </p:spPr>
        <p:txBody>
          <a:bodyPr>
            <a:normAutofit/>
          </a:bodyPr>
          <a:lstStyle/>
          <a:p>
            <a:r>
              <a:rPr lang="en-US" dirty="0"/>
              <a:t>Insights from history II: laboratory cultures</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Harriet Brooks </a:t>
            </a:r>
            <a:r>
              <a:rPr lang="de-DE" sz="2400" dirty="0" err="1"/>
              <a:t>to</a:t>
            </a:r>
            <a:r>
              <a:rPr lang="de-DE" sz="2400" dirty="0"/>
              <a:t> Ernest Ruthereford,1903: </a:t>
            </a:r>
          </a:p>
          <a:p>
            <a:pPr marL="0" indent="0">
              <a:buNone/>
            </a:pPr>
            <a:r>
              <a:rPr lang="de-DE" sz="2000" i="1" dirty="0"/>
              <a:t>I am </a:t>
            </a:r>
            <a:r>
              <a:rPr lang="de-DE" sz="2000" i="1" dirty="0" err="1"/>
              <a:t>afraid</a:t>
            </a:r>
            <a:r>
              <a:rPr lang="de-DE" sz="2000" i="1" dirty="0"/>
              <a:t> I am a terrible </a:t>
            </a:r>
            <a:r>
              <a:rPr lang="de-DE" sz="2000" i="1" dirty="0" err="1"/>
              <a:t>bungler</a:t>
            </a:r>
            <a:r>
              <a:rPr lang="de-DE" sz="2000" i="1" dirty="0"/>
              <a:t> in </a:t>
            </a:r>
            <a:r>
              <a:rPr lang="de-DE" sz="2000" i="1" dirty="0" err="1"/>
              <a:t>research</a:t>
            </a:r>
            <a:r>
              <a:rPr lang="de-DE" sz="2000" i="1" dirty="0"/>
              <a:t> </a:t>
            </a:r>
            <a:r>
              <a:rPr lang="de-DE" sz="2000" i="1" dirty="0" err="1"/>
              <a:t>work</a:t>
            </a:r>
            <a:r>
              <a:rPr lang="de-DE" sz="2000" i="1" dirty="0"/>
              <a:t>, </a:t>
            </a:r>
            <a:r>
              <a:rPr lang="de-DE" sz="2000" i="1" dirty="0" err="1"/>
              <a:t>this</a:t>
            </a:r>
            <a:r>
              <a:rPr lang="de-DE" sz="2000" i="1" dirty="0"/>
              <a:t> </a:t>
            </a:r>
            <a:r>
              <a:rPr lang="de-DE" sz="2000" i="1" dirty="0" err="1"/>
              <a:t>is</a:t>
            </a:r>
            <a:r>
              <a:rPr lang="de-DE" sz="2000" i="1" dirty="0"/>
              <a:t> so </a:t>
            </a:r>
            <a:r>
              <a:rPr lang="de-DE" sz="2000" i="1" dirty="0" err="1"/>
              <a:t>extremely</a:t>
            </a:r>
            <a:r>
              <a:rPr lang="de-DE" sz="2000" i="1" dirty="0"/>
              <a:t> </a:t>
            </a:r>
            <a:r>
              <a:rPr lang="de-DE" sz="2000" i="1" dirty="0" err="1"/>
              <a:t>interesting</a:t>
            </a:r>
            <a:r>
              <a:rPr lang="de-DE" sz="2000" i="1" dirty="0"/>
              <a:t> </a:t>
            </a:r>
            <a:r>
              <a:rPr lang="de-DE" sz="2000" i="1" dirty="0" err="1"/>
              <a:t>and</a:t>
            </a:r>
            <a:r>
              <a:rPr lang="de-DE" sz="2000" i="1" dirty="0"/>
              <a:t> I am </a:t>
            </a:r>
            <a:r>
              <a:rPr lang="de-DE" sz="2000" i="1" dirty="0" err="1"/>
              <a:t>getting</a:t>
            </a:r>
            <a:r>
              <a:rPr lang="de-DE" sz="2000" i="1" dirty="0"/>
              <a:t> </a:t>
            </a:r>
            <a:r>
              <a:rPr lang="de-DE" sz="2000" i="1" dirty="0" err="1"/>
              <a:t>along</a:t>
            </a:r>
            <a:r>
              <a:rPr lang="de-DE" sz="2000" i="1" dirty="0"/>
              <a:t> so </a:t>
            </a:r>
            <a:r>
              <a:rPr lang="de-DE" sz="2000" i="1" dirty="0" err="1"/>
              <a:t>slowly</a:t>
            </a:r>
            <a:r>
              <a:rPr lang="de-DE" sz="2000" i="1" dirty="0"/>
              <a:t> </a:t>
            </a:r>
            <a:r>
              <a:rPr lang="de-DE" sz="2000" i="1" dirty="0" err="1"/>
              <a:t>and</a:t>
            </a:r>
            <a:r>
              <a:rPr lang="de-DE" sz="2000" i="1" dirty="0"/>
              <a:t> so </a:t>
            </a:r>
            <a:r>
              <a:rPr lang="de-DE" sz="2000" i="1" dirty="0" err="1"/>
              <a:t>blunderingly</a:t>
            </a:r>
            <a:r>
              <a:rPr lang="de-DE" sz="2000" i="1" dirty="0"/>
              <a:t> </a:t>
            </a:r>
            <a:r>
              <a:rPr lang="de-DE" sz="2000" i="1" dirty="0" err="1"/>
              <a:t>with</a:t>
            </a:r>
            <a:r>
              <a:rPr lang="de-DE" sz="2000" i="1" dirty="0"/>
              <a:t> it. I </a:t>
            </a:r>
            <a:r>
              <a:rPr lang="de-DE" sz="2000" i="1" dirty="0" err="1"/>
              <a:t>think</a:t>
            </a:r>
            <a:r>
              <a:rPr lang="de-DE" sz="2000" i="1" dirty="0"/>
              <a:t> I </a:t>
            </a:r>
            <a:r>
              <a:rPr lang="de-DE" sz="2000" i="1" dirty="0" err="1"/>
              <a:t>shall</a:t>
            </a:r>
            <a:r>
              <a:rPr lang="de-DE" sz="2000" i="1" dirty="0"/>
              <a:t> </a:t>
            </a:r>
            <a:r>
              <a:rPr lang="de-DE" sz="2000" i="1" dirty="0" err="1"/>
              <a:t>have</a:t>
            </a:r>
            <a:r>
              <a:rPr lang="de-DE" sz="2000" i="1" dirty="0"/>
              <a:t> </a:t>
            </a:r>
            <a:r>
              <a:rPr lang="de-DE" sz="2000" i="1" dirty="0" err="1"/>
              <a:t>to</a:t>
            </a:r>
            <a:r>
              <a:rPr lang="de-DE" sz="2000" i="1" dirty="0"/>
              <a:t> </a:t>
            </a:r>
            <a:r>
              <a:rPr lang="de-DE" sz="2000" i="1" dirty="0" err="1"/>
              <a:t>give</a:t>
            </a:r>
            <a:r>
              <a:rPr lang="de-DE" sz="2000" i="1" dirty="0"/>
              <a:t> </a:t>
            </a:r>
            <a:r>
              <a:rPr lang="de-DE" sz="2000" i="1" dirty="0" err="1"/>
              <a:t>it</a:t>
            </a:r>
            <a:r>
              <a:rPr lang="de-DE" sz="2000" i="1" dirty="0"/>
              <a:t> </a:t>
            </a:r>
            <a:r>
              <a:rPr lang="de-DE" sz="2000" i="1" dirty="0" err="1"/>
              <a:t>up</a:t>
            </a:r>
            <a:r>
              <a:rPr lang="de-DE" sz="2000" i="1" dirty="0"/>
              <a:t> after </a:t>
            </a:r>
            <a:r>
              <a:rPr lang="de-DE" sz="2000" i="1" dirty="0" err="1"/>
              <a:t>this</a:t>
            </a:r>
            <a:r>
              <a:rPr lang="de-DE" sz="2000" i="1" dirty="0"/>
              <a:t> </a:t>
            </a:r>
            <a:r>
              <a:rPr lang="de-DE" sz="2000" i="1" dirty="0" err="1"/>
              <a:t>year</a:t>
            </a:r>
            <a:r>
              <a:rPr lang="de-DE" sz="2000" i="1" dirty="0"/>
              <a:t>, </a:t>
            </a:r>
            <a:r>
              <a:rPr lang="de-DE" sz="2000" i="1" dirty="0" err="1"/>
              <a:t>there</a:t>
            </a:r>
            <a:r>
              <a:rPr lang="de-DE" sz="2000" i="1" dirty="0"/>
              <a:t> </a:t>
            </a:r>
            <a:r>
              <a:rPr lang="de-DE" sz="2000" i="1" dirty="0" err="1"/>
              <a:t>are</a:t>
            </a:r>
            <a:r>
              <a:rPr lang="de-DE" sz="2000" i="1" dirty="0"/>
              <a:t> so </a:t>
            </a:r>
            <a:r>
              <a:rPr lang="de-DE" sz="2000" i="1" dirty="0" err="1"/>
              <a:t>many</a:t>
            </a:r>
            <a:r>
              <a:rPr lang="de-DE" sz="2000" i="1" dirty="0"/>
              <a:t> </a:t>
            </a:r>
            <a:r>
              <a:rPr lang="de-DE" sz="2000" i="1" dirty="0" err="1"/>
              <a:t>other</a:t>
            </a:r>
            <a:r>
              <a:rPr lang="de-DE" sz="2000" i="1" dirty="0"/>
              <a:t> </a:t>
            </a:r>
            <a:r>
              <a:rPr lang="de-DE" sz="2000" i="1" dirty="0" err="1"/>
              <a:t>people</a:t>
            </a:r>
            <a:r>
              <a:rPr lang="de-DE" sz="2000" i="1" dirty="0"/>
              <a:t> </a:t>
            </a:r>
            <a:r>
              <a:rPr lang="de-DE" sz="2000" i="1" dirty="0" err="1"/>
              <a:t>who</a:t>
            </a:r>
            <a:r>
              <a:rPr lang="de-DE" sz="2000" i="1" dirty="0"/>
              <a:t> </a:t>
            </a:r>
            <a:r>
              <a:rPr lang="de-DE" sz="2000" i="1" dirty="0" err="1"/>
              <a:t>can</a:t>
            </a:r>
            <a:r>
              <a:rPr lang="de-DE" sz="2000" i="1" dirty="0"/>
              <a:t> do so </a:t>
            </a:r>
            <a:r>
              <a:rPr lang="de-DE" sz="2000" i="1" dirty="0" err="1"/>
              <a:t>much</a:t>
            </a:r>
            <a:r>
              <a:rPr lang="de-DE" sz="2000" i="1" dirty="0"/>
              <a:t> </a:t>
            </a:r>
            <a:r>
              <a:rPr lang="de-DE" sz="2000" i="1" dirty="0" err="1"/>
              <a:t>better</a:t>
            </a:r>
            <a:r>
              <a:rPr lang="de-DE" sz="2000" i="1" dirty="0"/>
              <a:t> </a:t>
            </a:r>
            <a:r>
              <a:rPr lang="de-DE" sz="2000" i="1" dirty="0" err="1"/>
              <a:t>and</a:t>
            </a:r>
            <a:r>
              <a:rPr lang="de-DE" sz="2000" i="1" dirty="0"/>
              <a:t> in so </a:t>
            </a:r>
            <a:r>
              <a:rPr lang="de-DE" sz="2000" i="1" dirty="0" err="1"/>
              <a:t>much</a:t>
            </a:r>
            <a:r>
              <a:rPr lang="de-DE" sz="2000" i="1" dirty="0"/>
              <a:t> </a:t>
            </a:r>
            <a:r>
              <a:rPr lang="de-DE" sz="2000" i="1" dirty="0" err="1"/>
              <a:t>less</a:t>
            </a:r>
            <a:r>
              <a:rPr lang="de-DE" sz="2000" i="1" dirty="0"/>
              <a:t> time </a:t>
            </a:r>
            <a:r>
              <a:rPr lang="de-DE" sz="2000" i="1" dirty="0" err="1"/>
              <a:t>than</a:t>
            </a:r>
            <a:r>
              <a:rPr lang="de-DE" sz="2000" i="1" dirty="0"/>
              <a:t> I</a:t>
            </a:r>
            <a:br>
              <a:rPr lang="de-DE" sz="2000" i="1" dirty="0"/>
            </a:br>
            <a:r>
              <a:rPr lang="de-DE" sz="2000" i="1" dirty="0" err="1"/>
              <a:t>that</a:t>
            </a:r>
            <a:r>
              <a:rPr lang="de-DE" sz="2000" i="1" dirty="0"/>
              <a:t> I do not </a:t>
            </a:r>
            <a:r>
              <a:rPr lang="de-DE" sz="2000" i="1" dirty="0" err="1"/>
              <a:t>think</a:t>
            </a:r>
            <a:r>
              <a:rPr lang="de-DE" sz="2000" i="1" dirty="0"/>
              <a:t> </a:t>
            </a:r>
            <a:r>
              <a:rPr lang="de-DE" sz="2000" i="1" dirty="0" err="1"/>
              <a:t>my</a:t>
            </a:r>
            <a:r>
              <a:rPr lang="de-DE" sz="2000" i="1" dirty="0"/>
              <a:t> </a:t>
            </a:r>
            <a:r>
              <a:rPr lang="de-DE" sz="2000" i="1" dirty="0" err="1"/>
              <a:t>small</a:t>
            </a:r>
            <a:r>
              <a:rPr lang="de-DE" sz="2000" i="1" dirty="0"/>
              <a:t> </a:t>
            </a:r>
            <a:r>
              <a:rPr lang="de-DE" sz="2000" i="1" dirty="0" err="1"/>
              <a:t>efforts</a:t>
            </a:r>
            <a:r>
              <a:rPr lang="de-DE" sz="2000" i="1" dirty="0"/>
              <a:t> will </a:t>
            </a:r>
            <a:r>
              <a:rPr lang="de-DE" sz="2000" i="1" dirty="0" err="1"/>
              <a:t>ever</a:t>
            </a:r>
            <a:r>
              <a:rPr lang="de-DE" sz="2000" i="1" dirty="0"/>
              <a:t> </a:t>
            </a:r>
            <a:r>
              <a:rPr lang="de-DE" sz="2000" i="1" dirty="0" err="1"/>
              <a:t>be</a:t>
            </a:r>
            <a:r>
              <a:rPr lang="de-DE" sz="2000" i="1" dirty="0"/>
              <a:t> </a:t>
            </a:r>
            <a:r>
              <a:rPr lang="de-DE" sz="2000" i="1" dirty="0" err="1"/>
              <a:t>missed</a:t>
            </a:r>
            <a:r>
              <a:rPr lang="de-DE" sz="2000" i="1" dirty="0"/>
              <a:t>.</a:t>
            </a:r>
          </a:p>
          <a:p>
            <a:pPr marL="0" indent="0">
              <a:buNone/>
            </a:pPr>
            <a:endParaRPr lang="de-DE" sz="2400" dirty="0"/>
          </a:p>
          <a:p>
            <a:pPr marL="0" indent="0">
              <a:buNone/>
            </a:pPr>
            <a:r>
              <a:rPr lang="de-DE" sz="2400" dirty="0" err="1"/>
              <a:t>funding</a:t>
            </a:r>
            <a:r>
              <a:rPr lang="de-DE" sz="2400" dirty="0"/>
              <a:t> </a:t>
            </a:r>
            <a:r>
              <a:rPr lang="de-DE" sz="2400" dirty="0" err="1"/>
              <a:t>situation</a:t>
            </a:r>
            <a:r>
              <a:rPr lang="de-DE" sz="2400" dirty="0"/>
              <a:t> ↔ lab </a:t>
            </a:r>
            <a:r>
              <a:rPr lang="de-DE" sz="2400" dirty="0" err="1"/>
              <a:t>equipment</a:t>
            </a:r>
            <a:r>
              <a:rPr lang="de-DE" sz="2400" dirty="0"/>
              <a:t> ↔ </a:t>
            </a:r>
            <a:r>
              <a:rPr lang="de-DE" sz="2400" dirty="0" err="1"/>
              <a:t>competition</a:t>
            </a:r>
            <a:endParaRPr lang="de-DE" sz="2400" dirty="0"/>
          </a:p>
          <a:p>
            <a:pPr marL="0" indent="0">
              <a:buNone/>
            </a:pPr>
            <a:endParaRPr lang="de-DE" sz="2400" dirty="0"/>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1746673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C49D79-5FA2-FEAA-C9AD-8C27F62E0D9A}"/>
              </a:ext>
            </a:extLst>
          </p:cNvPr>
          <p:cNvSpPr>
            <a:spLocks noGrp="1"/>
          </p:cNvSpPr>
          <p:nvPr>
            <p:ph type="title"/>
          </p:nvPr>
        </p:nvSpPr>
        <p:spPr>
          <a:xfrm>
            <a:off x="808382" y="255794"/>
            <a:ext cx="10671314" cy="926963"/>
          </a:xfrm>
        </p:spPr>
        <p:txBody>
          <a:bodyPr>
            <a:normAutofit/>
          </a:bodyPr>
          <a:lstStyle/>
          <a:p>
            <a:r>
              <a:rPr lang="en-US" dirty="0"/>
              <a:t>Insights from history II: laboratory cultures</a:t>
            </a:r>
            <a:endParaRPr lang="pl-PL"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spcAft>
                <a:spcPts val="600"/>
              </a:spcAft>
              <a:buNone/>
            </a:pPr>
            <a:r>
              <a:rPr lang="de-DE" sz="2400" dirty="0"/>
              <a:t>MacDonald Lab, McGill Univ. Montreal; </a:t>
            </a:r>
            <a:r>
              <a:rPr lang="de-DE" sz="2400" dirty="0" err="1"/>
              <a:t>E.Rutherford</a:t>
            </a:r>
            <a:r>
              <a:rPr lang="de-DE" sz="2400" dirty="0"/>
              <a:t> 1898-1907</a:t>
            </a:r>
            <a:br>
              <a:rPr lang="de-DE" sz="2400" dirty="0"/>
            </a:br>
            <a:r>
              <a:rPr lang="de-DE" sz="2400" dirty="0" err="1"/>
              <a:t>Physics</a:t>
            </a:r>
            <a:r>
              <a:rPr lang="de-DE" sz="2400" dirty="0"/>
              <a:t> Lab, Manchester; E. Rutherford, 1908-1919</a:t>
            </a:r>
            <a:br>
              <a:rPr lang="de-DE" sz="2400" dirty="0"/>
            </a:br>
            <a:r>
              <a:rPr lang="de-DE" sz="2400" dirty="0"/>
              <a:t>Cavendish Laboratory, Cambridge; J.J. Thomson, </a:t>
            </a:r>
            <a:r>
              <a:rPr lang="de-DE" sz="2400" dirty="0" err="1"/>
              <a:t>from</a:t>
            </a:r>
            <a:r>
              <a:rPr lang="de-DE" sz="2400" dirty="0"/>
              <a:t> 1919 E. Rutherford</a:t>
            </a:r>
          </a:p>
          <a:p>
            <a:pPr marL="0" indent="0">
              <a:buNone/>
            </a:pPr>
            <a:r>
              <a:rPr lang="de-DE" sz="2400" dirty="0"/>
              <a:t>Institut für Radiumforschung, Vienna; F. Exner/St. Meyer, 1910-</a:t>
            </a:r>
          </a:p>
          <a:p>
            <a:pPr marL="0" indent="0">
              <a:buNone/>
            </a:pPr>
            <a:r>
              <a:rPr lang="de-DE" sz="2400" dirty="0" err="1"/>
              <a:t>Laboratoire</a:t>
            </a:r>
            <a:r>
              <a:rPr lang="de-DE" sz="2400" dirty="0"/>
              <a:t> Curie, Paris; M. Curie 1907-</a:t>
            </a:r>
          </a:p>
          <a:p>
            <a:pPr marL="0" indent="0">
              <a:buNone/>
            </a:pPr>
            <a:endParaRPr lang="de-DE" sz="2400" dirty="0"/>
          </a:p>
          <a:p>
            <a:pPr marL="0" indent="0">
              <a:buNone/>
            </a:pPr>
            <a:r>
              <a:rPr lang="de-DE" sz="2400" dirty="0"/>
              <a:t>Harriet Brooks (1876-1933)  	</a:t>
            </a:r>
            <a:r>
              <a:rPr lang="de-DE" sz="2400" dirty="0" err="1"/>
              <a:t>research</a:t>
            </a:r>
            <a:r>
              <a:rPr lang="de-DE" sz="2400" dirty="0"/>
              <a:t> 1900-1907</a:t>
            </a:r>
          </a:p>
          <a:p>
            <a:pPr marL="0" indent="0">
              <a:buNone/>
            </a:pPr>
            <a:r>
              <a:rPr lang="de-DE" sz="2400" dirty="0">
                <a:solidFill>
                  <a:srgbClr val="D60062"/>
                </a:solidFill>
              </a:rPr>
              <a:t>Ellen </a:t>
            </a:r>
            <a:r>
              <a:rPr lang="de-DE" sz="2400" dirty="0" err="1">
                <a:solidFill>
                  <a:srgbClr val="D60062"/>
                </a:solidFill>
              </a:rPr>
              <a:t>Gleditsch</a:t>
            </a:r>
            <a:r>
              <a:rPr lang="de-DE" sz="2400" dirty="0">
                <a:solidFill>
                  <a:srgbClr val="D60062"/>
                </a:solidFill>
              </a:rPr>
              <a:t> </a:t>
            </a:r>
            <a:r>
              <a:rPr lang="de-DE" sz="2400" dirty="0"/>
              <a:t>(1879-1968)  	</a:t>
            </a:r>
            <a:r>
              <a:rPr lang="de-DE" sz="2400" dirty="0" err="1"/>
              <a:t>research</a:t>
            </a:r>
            <a:r>
              <a:rPr lang="de-DE" sz="2400" dirty="0"/>
              <a:t> 1907-1940s</a:t>
            </a:r>
          </a:p>
          <a:p>
            <a:pPr marL="0" indent="0">
              <a:buNone/>
            </a:pPr>
            <a:r>
              <a:rPr lang="de-DE" sz="2400" dirty="0"/>
              <a:t>Jadwiga </a:t>
            </a:r>
            <a:r>
              <a:rPr lang="de-DE" sz="2400" dirty="0" err="1"/>
              <a:t>Szmidt</a:t>
            </a:r>
            <a:r>
              <a:rPr lang="de-DE" sz="2400" dirty="0"/>
              <a:t> (1889-1940)	</a:t>
            </a:r>
            <a:r>
              <a:rPr lang="de-DE" sz="2400" dirty="0" err="1"/>
              <a:t>research</a:t>
            </a:r>
            <a:r>
              <a:rPr lang="de-DE" sz="2400" dirty="0"/>
              <a:t> 1911-1930s</a:t>
            </a:r>
          </a:p>
          <a:p>
            <a:pPr marL="0" indent="0">
              <a:buNone/>
            </a:pPr>
            <a:r>
              <a:rPr lang="de-DE" sz="2000" dirty="0"/>
              <a:t>… </a:t>
            </a:r>
            <a:r>
              <a:rPr lang="de-DE" sz="2000" dirty="0" err="1"/>
              <a:t>and</a:t>
            </a:r>
            <a:r>
              <a:rPr lang="de-DE" sz="2000" dirty="0"/>
              <a:t> </a:t>
            </a:r>
            <a:r>
              <a:rPr lang="de-DE" sz="2000" dirty="0" err="1" smtClean="0"/>
              <a:t>many</a:t>
            </a:r>
            <a:r>
              <a:rPr lang="de-DE" sz="2000" dirty="0" smtClean="0"/>
              <a:t> </a:t>
            </a:r>
            <a:r>
              <a:rPr lang="de-DE" sz="2000" dirty="0" err="1"/>
              <a:t>more</a:t>
            </a:r>
            <a:endParaRPr lang="de-DE" sz="2000" dirty="0"/>
          </a:p>
          <a:p>
            <a:pPr marL="0" indent="0">
              <a:buNone/>
            </a:pPr>
            <a:endParaRPr lang="de-DE" sz="2400" dirty="0"/>
          </a:p>
          <a:p>
            <a:pPr marL="0" indent="0">
              <a:buNone/>
            </a:pPr>
            <a:endParaRPr lang="de-DE" sz="2400" dirty="0"/>
          </a:p>
          <a:p>
            <a:pPr marL="0" indent="0">
              <a:buNone/>
            </a:pPr>
            <a:endParaRPr lang="de-DE" dirty="0"/>
          </a:p>
          <a:p>
            <a:endParaRPr lang="pl-PL" dirty="0"/>
          </a:p>
          <a:p>
            <a:endParaRPr lang="pl-PL" dirty="0"/>
          </a:p>
        </p:txBody>
      </p:sp>
    </p:spTree>
    <p:extLst>
      <p:ext uri="{BB962C8B-B14F-4D97-AF65-F5344CB8AC3E}">
        <p14:creationId xmlns:p14="http://schemas.microsoft.com/office/powerpoint/2010/main" val="1724689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92D0425-6ED1-340D-9545-68C2764C81D5}"/>
              </a:ext>
            </a:extLst>
          </p:cNvPr>
          <p:cNvSpPr>
            <a:spLocks noGrp="1"/>
          </p:cNvSpPr>
          <p:nvPr>
            <p:ph type="title"/>
          </p:nvPr>
        </p:nvSpPr>
        <p:spPr/>
        <p:txBody>
          <a:bodyPr/>
          <a:lstStyle/>
          <a:p>
            <a:r>
              <a:rPr lang="en-US" dirty="0"/>
              <a:t>Interplay of </a:t>
            </a:r>
            <a:r>
              <a:rPr lang="pl-PL" dirty="0"/>
              <a:t>f</a:t>
            </a:r>
            <a:r>
              <a:rPr lang="en-US" dirty="0"/>
              <a:t>actors and the </a:t>
            </a:r>
            <a:r>
              <a:rPr lang="pl-PL" dirty="0"/>
              <a:t>problem of the p</a:t>
            </a:r>
            <a:r>
              <a:rPr lang="en-US" dirty="0" err="1"/>
              <a:t>ositive</a:t>
            </a:r>
            <a:r>
              <a:rPr lang="en-US" dirty="0"/>
              <a:t> </a:t>
            </a:r>
            <a:r>
              <a:rPr lang="pl-PL" dirty="0"/>
              <a:t>l</a:t>
            </a:r>
            <a:r>
              <a:rPr lang="en-US" dirty="0" err="1"/>
              <a:t>oop</a:t>
            </a:r>
            <a:r>
              <a:rPr lang="en-US" dirty="0"/>
              <a:t> </a:t>
            </a:r>
            <a:r>
              <a:rPr lang="pl-PL" dirty="0"/>
              <a:t>f</a:t>
            </a:r>
            <a:r>
              <a:rPr lang="en-US" dirty="0" err="1"/>
              <a:t>eedback</a:t>
            </a:r>
            <a:endParaRPr lang="pl-PL" dirty="0"/>
          </a:p>
        </p:txBody>
      </p:sp>
      <p:sp>
        <p:nvSpPr>
          <p:cNvPr id="5" name="pole tekstowe 4">
            <a:extLst>
              <a:ext uri="{FF2B5EF4-FFF2-40B4-BE49-F238E27FC236}">
                <a16:creationId xmlns:a16="http://schemas.microsoft.com/office/drawing/2014/main" xmlns="" id="{A0C0CF2B-7FB7-F022-1EF3-3A1DA569C22D}"/>
              </a:ext>
            </a:extLst>
          </p:cNvPr>
          <p:cNvSpPr txBox="1"/>
          <p:nvPr/>
        </p:nvSpPr>
        <p:spPr>
          <a:xfrm>
            <a:off x="1000125" y="1952625"/>
            <a:ext cx="10839450" cy="4616648"/>
          </a:xfrm>
          <a:prstGeom prst="rect">
            <a:avLst/>
          </a:prstGeom>
          <a:noFill/>
        </p:spPr>
        <p:txBody>
          <a:bodyPr wrap="square" rtlCol="0">
            <a:spAutoFit/>
          </a:bodyPr>
          <a:lstStyle/>
          <a:p>
            <a:pPr marL="285750" indent="-285750">
              <a:buFont typeface="Arial" panose="020B0604020202020204" pitchFamily="34" charset="0"/>
              <a:buChar char="•"/>
            </a:pPr>
            <a:r>
              <a:rPr lang="en-US" sz="1600" dirty="0"/>
              <a:t>Underrepresentation </a:t>
            </a:r>
            <a:r>
              <a:rPr lang="pl-PL" sz="1600" dirty="0" err="1"/>
              <a:t>has</a:t>
            </a:r>
            <a:r>
              <a:rPr lang="pl-PL" sz="1600" dirty="0"/>
              <a:t> </a:t>
            </a:r>
            <a:r>
              <a:rPr lang="pl-PL" sz="1600" b="1" dirty="0"/>
              <a:t>no </a:t>
            </a:r>
            <a:r>
              <a:rPr lang="en-US" sz="1600" b="1" dirty="0"/>
              <a:t>“root cause”</a:t>
            </a:r>
            <a:endParaRPr lang="pl-PL" sz="1600" b="1" dirty="0"/>
          </a:p>
          <a:p>
            <a:pPr marL="285750" indent="-285750">
              <a:buFont typeface="Arial" panose="020B0604020202020204" pitchFamily="34" charset="0"/>
              <a:buChar char="•"/>
            </a:pPr>
            <a:endParaRPr lang="pl-PL" sz="1600" b="1" dirty="0"/>
          </a:p>
          <a:p>
            <a:pPr marL="285750" indent="-285750">
              <a:buFont typeface="Arial" panose="020B0604020202020204" pitchFamily="34" charset="0"/>
              <a:buChar char="•"/>
            </a:pPr>
            <a:r>
              <a:rPr lang="en-US" sz="1600" dirty="0"/>
              <a:t>Outcomes emerge from </a:t>
            </a:r>
            <a:r>
              <a:rPr lang="en-US" sz="1600" b="1" dirty="0"/>
              <a:t>interacting structural arrangements, institutional practices, and everyday cultural norms</a:t>
            </a:r>
            <a:endParaRPr lang="pl-PL" sz="1600" b="1"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dirty="0"/>
              <a:t>Policy effects are often non-linear and </a:t>
            </a:r>
            <a:r>
              <a:rPr lang="en-US" sz="1600" b="1" dirty="0"/>
              <a:t>context-dependent</a:t>
            </a:r>
            <a:r>
              <a:rPr lang="en-US" sz="1600" dirty="0"/>
              <a:t>; single interventions rarely map cleanly onto outcomes</a:t>
            </a:r>
            <a:endParaRPr lang="pl-PL" sz="1600"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dirty="0"/>
              <a:t>Many equality initiatives remain </a:t>
            </a:r>
            <a:r>
              <a:rPr lang="en-US" sz="1600" b="1" dirty="0"/>
              <a:t>weakly institutionalized</a:t>
            </a:r>
            <a:r>
              <a:rPr lang="en-US" sz="1600" dirty="0"/>
              <a:t>: resources, structures, and monitoring are uneven</a:t>
            </a:r>
            <a:endParaRPr lang="pl-PL" sz="1600"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dirty="0"/>
              <a:t>Under-resourced interventions can create </a:t>
            </a:r>
            <a:r>
              <a:rPr lang="en-US" sz="1600" b="1" dirty="0"/>
              <a:t>“activity without impact”</a:t>
            </a:r>
            <a:r>
              <a:rPr lang="en-US" sz="1600" dirty="0"/>
              <a:t> when implementation and evaluation capacity are missing</a:t>
            </a:r>
            <a:endParaRPr lang="pl-PL" sz="1600"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b="1" dirty="0"/>
              <a:t>Equality work </a:t>
            </a:r>
            <a:r>
              <a:rPr lang="en-US" sz="1600" dirty="0"/>
              <a:t>is often displaced onto individuals as undervalued, additional </a:t>
            </a:r>
            <a:r>
              <a:rPr lang="en-US" sz="1600" dirty="0" err="1"/>
              <a:t>labour</a:t>
            </a:r>
            <a:r>
              <a:rPr lang="en-US" sz="1600" dirty="0"/>
              <a:t>, </a:t>
            </a:r>
            <a:r>
              <a:rPr lang="en-US" sz="1600" b="1" dirty="0"/>
              <a:t>creating potential career penalties</a:t>
            </a:r>
            <a:endParaRPr lang="pl-PL" sz="1600" b="1" dirty="0"/>
          </a:p>
          <a:p>
            <a:pPr marL="285750" indent="-285750">
              <a:buFont typeface="Arial" panose="020B0604020202020204" pitchFamily="34" charset="0"/>
              <a:buChar char="•"/>
            </a:pPr>
            <a:endParaRPr lang="pl-PL" sz="1600" dirty="0"/>
          </a:p>
          <a:p>
            <a:pPr marL="285750" indent="-285750">
              <a:buFont typeface="Arial" panose="020B0604020202020204" pitchFamily="34" charset="0"/>
              <a:buChar char="•"/>
            </a:pPr>
            <a:r>
              <a:rPr lang="en-US" sz="1600" b="1" dirty="0"/>
              <a:t>Feedback loops reinforce inequality</a:t>
            </a:r>
            <a:r>
              <a:rPr lang="en-US" sz="1600" dirty="0"/>
              <a:t>: low representation sustains norms; performance regimes amplify service-load penalties; limited leadership diversity constrains reform</a:t>
            </a:r>
            <a:endParaRPr lang="pl-PL" sz="1600" dirty="0"/>
          </a:p>
        </p:txBody>
      </p:sp>
    </p:spTree>
    <p:extLst>
      <p:ext uri="{BB962C8B-B14F-4D97-AF65-F5344CB8AC3E}">
        <p14:creationId xmlns:p14="http://schemas.microsoft.com/office/powerpoint/2010/main" val="1720724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028CD9B-351C-B116-4652-45AA85CE1272}"/>
              </a:ext>
            </a:extLst>
          </p:cNvPr>
          <p:cNvSpPr>
            <a:spLocks noGrp="1"/>
          </p:cNvSpPr>
          <p:nvPr>
            <p:ph type="title"/>
          </p:nvPr>
        </p:nvSpPr>
        <p:spPr>
          <a:xfrm>
            <a:off x="838199" y="365126"/>
            <a:ext cx="10919791" cy="767936"/>
          </a:xfrm>
        </p:spPr>
        <p:txBody>
          <a:bodyPr>
            <a:noAutofit/>
          </a:bodyPr>
          <a:lstStyle/>
          <a:p>
            <a:r>
              <a:rPr lang="en-US" sz="4000" dirty="0"/>
              <a:t>Accelerator physics – a special case?</a:t>
            </a:r>
            <a:endParaRPr lang="pl-PL" sz="4000"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1) </a:t>
            </a:r>
            <a:r>
              <a:rPr lang="de-DE" sz="2400" dirty="0">
                <a:solidFill>
                  <a:srgbClr val="D60062"/>
                </a:solidFill>
              </a:rPr>
              <a:t>Big Science – </a:t>
            </a:r>
            <a:r>
              <a:rPr lang="de-DE" sz="2400" dirty="0" err="1">
                <a:solidFill>
                  <a:srgbClr val="D60062"/>
                </a:solidFill>
              </a:rPr>
              <a:t>small</a:t>
            </a:r>
            <a:r>
              <a:rPr lang="de-DE" sz="2400" dirty="0">
                <a:solidFill>
                  <a:srgbClr val="D60062"/>
                </a:solidFill>
              </a:rPr>
              <a:t> </a:t>
            </a:r>
            <a:r>
              <a:rPr lang="de-DE" sz="2400" dirty="0" err="1">
                <a:solidFill>
                  <a:srgbClr val="D60062"/>
                </a:solidFill>
              </a:rPr>
              <a:t>visibility</a:t>
            </a:r>
            <a:r>
              <a:rPr lang="de-DE" sz="2400" dirty="0">
                <a:solidFill>
                  <a:srgbClr val="D60062"/>
                </a:solidFill>
              </a:rPr>
              <a:t> </a:t>
            </a:r>
            <a:br>
              <a:rPr lang="de-DE" sz="2400" dirty="0">
                <a:solidFill>
                  <a:srgbClr val="D60062"/>
                </a:solidFill>
              </a:rPr>
            </a:br>
            <a:r>
              <a:rPr lang="de-DE" sz="2400" dirty="0" err="1"/>
              <a:t>Accelerator</a:t>
            </a:r>
            <a:r>
              <a:rPr lang="de-DE" sz="2400" dirty="0"/>
              <a:t> </a:t>
            </a:r>
            <a:r>
              <a:rPr lang="de-DE" sz="2400" dirty="0" err="1"/>
              <a:t>physics</a:t>
            </a:r>
            <a:r>
              <a:rPr lang="de-DE" sz="2400" dirty="0"/>
              <a:t> </a:t>
            </a:r>
            <a:r>
              <a:rPr lang="de-DE" sz="2400" dirty="0" err="1"/>
              <a:t>between</a:t>
            </a:r>
            <a:r>
              <a:rPr lang="de-DE" sz="2400" dirty="0"/>
              <a:t> international (</a:t>
            </a:r>
            <a:r>
              <a:rPr lang="de-DE" sz="2400" dirty="0" err="1"/>
              <a:t>prestige</a:t>
            </a:r>
            <a:r>
              <a:rPr lang="de-DE" sz="2400" dirty="0"/>
              <a:t>) </a:t>
            </a:r>
            <a:r>
              <a:rPr lang="de-DE" sz="2400" dirty="0" err="1"/>
              <a:t>projects</a:t>
            </a:r>
            <a:r>
              <a:rPr lang="de-DE" sz="2400" dirty="0"/>
              <a:t> </a:t>
            </a:r>
            <a:r>
              <a:rPr lang="de-DE" sz="2400" dirty="0" err="1"/>
              <a:t>and</a:t>
            </a:r>
            <a:r>
              <a:rPr lang="de-DE" sz="2400" dirty="0"/>
              <a:t> </a:t>
            </a:r>
            <a:r>
              <a:rPr lang="de-DE" sz="2400" dirty="0" err="1"/>
              <a:t>facility</a:t>
            </a:r>
            <a:r>
              <a:rPr lang="de-DE" sz="2400" dirty="0"/>
              <a:t> </a:t>
            </a:r>
            <a:r>
              <a:rPr lang="de-DE" sz="2400" dirty="0" err="1"/>
              <a:t>service</a:t>
            </a:r>
            <a:r>
              <a:rPr lang="de-DE" sz="2400" dirty="0"/>
              <a:t/>
            </a:r>
            <a:br>
              <a:rPr lang="de-DE" sz="2400" dirty="0"/>
            </a:br>
            <a:endParaRPr lang="de-DE" sz="2400" dirty="0"/>
          </a:p>
          <a:p>
            <a:pPr marL="0" indent="0">
              <a:buNone/>
            </a:pPr>
            <a:r>
              <a:rPr lang="de-DE" sz="2400" dirty="0"/>
              <a:t>2) </a:t>
            </a:r>
            <a:r>
              <a:rPr lang="de-DE" sz="2400" dirty="0" err="1">
                <a:solidFill>
                  <a:srgbClr val="D60062"/>
                </a:solidFill>
              </a:rPr>
              <a:t>Theoretical</a:t>
            </a:r>
            <a:r>
              <a:rPr lang="de-DE" sz="2400" dirty="0">
                <a:solidFill>
                  <a:srgbClr val="D60062"/>
                </a:solidFill>
              </a:rPr>
              <a:t> </a:t>
            </a:r>
            <a:r>
              <a:rPr lang="de-DE" sz="2400" dirty="0" err="1">
                <a:solidFill>
                  <a:srgbClr val="D60062"/>
                </a:solidFill>
              </a:rPr>
              <a:t>physics</a:t>
            </a:r>
            <a:r>
              <a:rPr lang="de-DE" sz="2400" dirty="0">
                <a:solidFill>
                  <a:srgbClr val="D60062"/>
                </a:solidFill>
              </a:rPr>
              <a:t> – experimental </a:t>
            </a:r>
            <a:r>
              <a:rPr lang="de-DE" sz="2400" dirty="0" err="1">
                <a:solidFill>
                  <a:srgbClr val="D60062"/>
                </a:solidFill>
              </a:rPr>
              <a:t>physics</a:t>
            </a:r>
            <a:r>
              <a:rPr lang="de-DE" sz="2400" dirty="0">
                <a:solidFill>
                  <a:srgbClr val="D60062"/>
                </a:solidFill>
              </a:rPr>
              <a:t> – </a:t>
            </a:r>
            <a:r>
              <a:rPr lang="de-DE" sz="2400" dirty="0" err="1">
                <a:solidFill>
                  <a:srgbClr val="D60062"/>
                </a:solidFill>
              </a:rPr>
              <a:t>hardware</a:t>
            </a:r>
            <a:r>
              <a:rPr lang="de-DE" sz="2400" dirty="0">
                <a:solidFill>
                  <a:srgbClr val="D60062"/>
                </a:solidFill>
              </a:rPr>
              <a:t> – </a:t>
            </a:r>
            <a:r>
              <a:rPr lang="de-DE" sz="2400" dirty="0" err="1">
                <a:solidFill>
                  <a:srgbClr val="D60062"/>
                </a:solidFill>
              </a:rPr>
              <a:t>engineering</a:t>
            </a:r>
            <a:r>
              <a:rPr lang="de-DE" sz="2400" dirty="0">
                <a:solidFill>
                  <a:srgbClr val="D60062"/>
                </a:solidFill>
              </a:rPr>
              <a:t>? </a:t>
            </a:r>
            <a:br>
              <a:rPr lang="de-DE" sz="2400" dirty="0">
                <a:solidFill>
                  <a:srgbClr val="D60062"/>
                </a:solidFill>
              </a:rPr>
            </a:br>
            <a:r>
              <a:rPr lang="de-DE" sz="2400" dirty="0"/>
              <a:t>Science, </a:t>
            </a:r>
            <a:r>
              <a:rPr lang="de-DE" sz="2400" dirty="0" err="1"/>
              <a:t>technology</a:t>
            </a:r>
            <a:r>
              <a:rPr lang="de-DE" sz="2400" dirty="0"/>
              <a:t>, </a:t>
            </a:r>
            <a:r>
              <a:rPr lang="de-DE" sz="2400" dirty="0" err="1"/>
              <a:t>and</a:t>
            </a:r>
            <a:r>
              <a:rPr lang="de-DE" sz="2400" dirty="0"/>
              <a:t> </a:t>
            </a:r>
            <a:r>
              <a:rPr lang="de-DE" sz="2400" dirty="0" err="1"/>
              <a:t>gender</a:t>
            </a:r>
            <a:r>
              <a:rPr lang="de-DE" sz="2400" dirty="0"/>
              <a:t>…</a:t>
            </a:r>
            <a:br>
              <a:rPr lang="de-DE" sz="2400" dirty="0"/>
            </a:br>
            <a:endParaRPr lang="de-DE" dirty="0"/>
          </a:p>
          <a:p>
            <a:pPr marL="0" indent="0">
              <a:buNone/>
            </a:pPr>
            <a:endParaRPr lang="pl-PL" dirty="0"/>
          </a:p>
          <a:p>
            <a:endParaRPr lang="pl-PL" dirty="0"/>
          </a:p>
        </p:txBody>
      </p:sp>
    </p:spTree>
    <p:extLst>
      <p:ext uri="{BB962C8B-B14F-4D97-AF65-F5344CB8AC3E}">
        <p14:creationId xmlns:p14="http://schemas.microsoft.com/office/powerpoint/2010/main" val="4262624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028CD9B-351C-B116-4652-45AA85CE1272}"/>
              </a:ext>
            </a:extLst>
          </p:cNvPr>
          <p:cNvSpPr>
            <a:spLocks noGrp="1"/>
          </p:cNvSpPr>
          <p:nvPr>
            <p:ph type="title"/>
          </p:nvPr>
        </p:nvSpPr>
        <p:spPr>
          <a:xfrm>
            <a:off x="838199" y="365126"/>
            <a:ext cx="10919791" cy="767936"/>
          </a:xfrm>
        </p:spPr>
        <p:txBody>
          <a:bodyPr>
            <a:noAutofit/>
          </a:bodyPr>
          <a:lstStyle/>
          <a:p>
            <a:r>
              <a:rPr lang="en-US" sz="3200" dirty="0"/>
              <a:t>Accelerator physics – a special case?</a:t>
            </a:r>
            <a:endParaRPr lang="pl-PL" sz="3200"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878542" y="1373829"/>
            <a:ext cx="6266330" cy="2920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smtClean="0"/>
              <a:t>3</a:t>
            </a:r>
            <a:r>
              <a:rPr lang="de-DE" sz="2400" dirty="0"/>
              <a:t>) </a:t>
            </a:r>
            <a:r>
              <a:rPr lang="de-DE" sz="2400" dirty="0" err="1">
                <a:solidFill>
                  <a:srgbClr val="D60062"/>
                </a:solidFill>
              </a:rPr>
              <a:t>Taking</a:t>
            </a:r>
            <a:r>
              <a:rPr lang="de-DE" sz="2400" dirty="0">
                <a:solidFill>
                  <a:srgbClr val="D60062"/>
                </a:solidFill>
              </a:rPr>
              <a:t> </a:t>
            </a:r>
            <a:r>
              <a:rPr lang="de-DE" sz="2400" dirty="0" err="1">
                <a:solidFill>
                  <a:srgbClr val="D60062"/>
                </a:solidFill>
              </a:rPr>
              <a:t>the</a:t>
            </a:r>
            <a:r>
              <a:rPr lang="de-DE" sz="2400" dirty="0">
                <a:solidFill>
                  <a:srgbClr val="D60062"/>
                </a:solidFill>
              </a:rPr>
              <a:t> </a:t>
            </a:r>
            <a:r>
              <a:rPr lang="de-DE" sz="2400" dirty="0" err="1">
                <a:solidFill>
                  <a:srgbClr val="D60062"/>
                </a:solidFill>
              </a:rPr>
              <a:t>intersectional</a:t>
            </a:r>
            <a:r>
              <a:rPr lang="de-DE" sz="2400" dirty="0">
                <a:solidFill>
                  <a:srgbClr val="D60062"/>
                </a:solidFill>
              </a:rPr>
              <a:t> </a:t>
            </a:r>
            <a:r>
              <a:rPr lang="de-DE" sz="2400" dirty="0" err="1" smtClean="0">
                <a:solidFill>
                  <a:srgbClr val="D60062"/>
                </a:solidFill>
              </a:rPr>
              <a:t>challenge</a:t>
            </a:r>
            <a:endParaRPr lang="de-DE" sz="2400" dirty="0" smtClean="0">
              <a:solidFill>
                <a:srgbClr val="D60062"/>
              </a:solidFill>
            </a:endParaRPr>
          </a:p>
          <a:p>
            <a:pPr marL="0" indent="0">
              <a:buNone/>
            </a:pPr>
            <a:r>
              <a:rPr lang="de-DE" sz="2400" dirty="0"/>
              <a:t/>
            </a:r>
            <a:br>
              <a:rPr lang="de-DE" sz="2400" dirty="0"/>
            </a:br>
            <a:r>
              <a:rPr lang="de-DE" sz="2400" dirty="0"/>
              <a:t>Making </a:t>
            </a:r>
            <a:r>
              <a:rPr lang="de-DE" sz="2400" dirty="0" err="1"/>
              <a:t>visible</a:t>
            </a:r>
            <a:r>
              <a:rPr lang="de-DE" sz="2400" dirty="0"/>
              <a:t> </a:t>
            </a:r>
            <a:r>
              <a:rPr lang="de-DE" sz="2400" dirty="0" err="1"/>
              <a:t>the</a:t>
            </a:r>
            <a:r>
              <a:rPr lang="de-DE" sz="2400" dirty="0"/>
              <a:t> </a:t>
            </a:r>
            <a:r>
              <a:rPr lang="de-DE" sz="2400" dirty="0" err="1"/>
              <a:t>joy</a:t>
            </a:r>
            <a:r>
              <a:rPr lang="de-DE" sz="2400" dirty="0"/>
              <a:t>, </a:t>
            </a:r>
            <a:r>
              <a:rPr lang="de-DE" sz="2400" dirty="0" err="1"/>
              <a:t>excitement</a:t>
            </a:r>
            <a:r>
              <a:rPr lang="de-DE" sz="2400" dirty="0"/>
              <a:t> </a:t>
            </a:r>
            <a:r>
              <a:rPr lang="de-DE" sz="2400" dirty="0" err="1"/>
              <a:t>and</a:t>
            </a:r>
            <a:r>
              <a:rPr lang="de-DE" sz="2400" dirty="0"/>
              <a:t> </a:t>
            </a:r>
            <a:r>
              <a:rPr lang="de-DE" sz="2400" dirty="0" err="1"/>
              <a:t>pride</a:t>
            </a:r>
            <a:r>
              <a:rPr lang="de-DE" sz="2400" dirty="0"/>
              <a:t> </a:t>
            </a:r>
            <a:r>
              <a:rPr lang="de-DE" sz="2400" dirty="0" err="1"/>
              <a:t>of</a:t>
            </a:r>
            <a:r>
              <a:rPr lang="de-DE" sz="2400" dirty="0"/>
              <a:t> </a:t>
            </a:r>
            <a:r>
              <a:rPr lang="de-DE" sz="2400" dirty="0" err="1"/>
              <a:t>your</a:t>
            </a:r>
            <a:r>
              <a:rPr lang="de-DE" sz="2400" dirty="0"/>
              <a:t> </a:t>
            </a:r>
            <a:r>
              <a:rPr lang="de-DE" sz="2400" dirty="0" err="1"/>
              <a:t>work</a:t>
            </a:r>
            <a:r>
              <a:rPr lang="de-DE" sz="2400" dirty="0"/>
              <a:t>!</a:t>
            </a:r>
            <a:endParaRPr lang="de-DE" dirty="0"/>
          </a:p>
          <a:p>
            <a:pPr marL="0" indent="0">
              <a:buNone/>
            </a:pPr>
            <a:endParaRPr lang="pl-PL" dirty="0"/>
          </a:p>
          <a:p>
            <a:endParaRPr lang="pl-P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2876" y="278078"/>
            <a:ext cx="4159624" cy="623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eck 3"/>
          <p:cNvSpPr/>
          <p:nvPr/>
        </p:nvSpPr>
        <p:spPr>
          <a:xfrm>
            <a:off x="2208925" y="5131179"/>
            <a:ext cx="5617265" cy="923330"/>
          </a:xfrm>
          <a:prstGeom prst="rect">
            <a:avLst/>
          </a:prstGeom>
        </p:spPr>
        <p:txBody>
          <a:bodyPr wrap="square">
            <a:spAutoFit/>
          </a:bodyPr>
          <a:lstStyle/>
          <a:p>
            <a:pPr algn="r"/>
            <a:r>
              <a:rPr lang="de-DE" dirty="0" err="1"/>
              <a:t>Hildred</a:t>
            </a:r>
            <a:r>
              <a:rPr lang="de-DE" dirty="0"/>
              <a:t> </a:t>
            </a:r>
            <a:r>
              <a:rPr lang="de-DE" dirty="0" err="1"/>
              <a:t>Blewett</a:t>
            </a:r>
            <a:r>
              <a:rPr lang="de-DE" dirty="0"/>
              <a:t> (1911-2004</a:t>
            </a:r>
            <a:r>
              <a:rPr lang="de-DE" dirty="0" smtClean="0"/>
              <a:t>),</a:t>
            </a:r>
          </a:p>
          <a:p>
            <a:pPr algn="r"/>
            <a:r>
              <a:rPr lang="de-DE" dirty="0" smtClean="0"/>
              <a:t>„</a:t>
            </a:r>
            <a:r>
              <a:rPr lang="de-DE" dirty="0" err="1" smtClean="0"/>
              <a:t>the</a:t>
            </a:r>
            <a:r>
              <a:rPr lang="de-DE" dirty="0" smtClean="0"/>
              <a:t> </a:t>
            </a:r>
            <a:r>
              <a:rPr lang="de-DE" dirty="0" err="1" smtClean="0"/>
              <a:t>mid-wife</a:t>
            </a:r>
            <a:r>
              <a:rPr lang="de-DE" dirty="0" smtClean="0"/>
              <a:t> </a:t>
            </a:r>
            <a:r>
              <a:rPr lang="de-DE" dirty="0" err="1" smtClean="0"/>
              <a:t>of</a:t>
            </a:r>
            <a:r>
              <a:rPr lang="de-DE" dirty="0" smtClean="0"/>
              <a:t> large </a:t>
            </a:r>
            <a:r>
              <a:rPr lang="de-DE" dirty="0" err="1" smtClean="0"/>
              <a:t>accelerators</a:t>
            </a:r>
            <a:r>
              <a:rPr lang="de-DE" dirty="0" smtClean="0"/>
              <a:t>“, </a:t>
            </a:r>
            <a:r>
              <a:rPr lang="de-DE" dirty="0" smtClean="0"/>
              <a:t> </a:t>
            </a:r>
            <a:r>
              <a:rPr lang="de-DE" dirty="0"/>
              <a:t/>
            </a:r>
            <a:br>
              <a:rPr lang="de-DE" dirty="0"/>
            </a:br>
            <a:r>
              <a:rPr lang="de-DE" dirty="0"/>
              <a:t>in CERN PS Main Control </a:t>
            </a:r>
            <a:r>
              <a:rPr lang="de-DE" dirty="0" err="1"/>
              <a:t>Room</a:t>
            </a:r>
            <a:r>
              <a:rPr lang="de-DE" dirty="0"/>
              <a:t>, </a:t>
            </a:r>
            <a:r>
              <a:rPr lang="de-DE" dirty="0" smtClean="0"/>
              <a:t>Nov 24, 1959</a:t>
            </a:r>
            <a:endParaRPr lang="de-DE" dirty="0"/>
          </a:p>
        </p:txBody>
      </p:sp>
      <p:sp>
        <p:nvSpPr>
          <p:cNvPr id="5" name="Rechteck 4"/>
          <p:cNvSpPr/>
          <p:nvPr/>
        </p:nvSpPr>
        <p:spPr>
          <a:xfrm>
            <a:off x="120537" y="6286683"/>
            <a:ext cx="7782339" cy="461665"/>
          </a:xfrm>
          <a:prstGeom prst="rect">
            <a:avLst/>
          </a:prstGeom>
        </p:spPr>
        <p:txBody>
          <a:bodyPr wrap="square">
            <a:spAutoFit/>
          </a:bodyPr>
          <a:lstStyle/>
          <a:p>
            <a:pPr algn="r"/>
            <a:r>
              <a:rPr lang="de-DE" sz="1200" dirty="0">
                <a:hlinkClick r:id="rId3"/>
              </a:rPr>
              <a:t>https://commons.wikimedia.org/wiki/File:Hildred_Blewett_(colorized_image).</a:t>
            </a:r>
            <a:r>
              <a:rPr lang="de-DE" sz="1200" dirty="0" smtClean="0">
                <a:hlinkClick r:id="rId3"/>
              </a:rPr>
              <a:t>png</a:t>
            </a:r>
            <a:endParaRPr lang="de-DE" sz="1200" dirty="0" smtClean="0"/>
          </a:p>
          <a:p>
            <a:pPr algn="r"/>
            <a:r>
              <a:rPr lang="en-US" sz="1200" dirty="0"/>
              <a:t>Courtesy CERN, </a:t>
            </a:r>
            <a:r>
              <a:rPr lang="en-US" sz="1200" dirty="0" smtClean="0"/>
              <a:t>CC-BY-4.0</a:t>
            </a:r>
            <a:endParaRPr lang="de-DE" sz="1200" dirty="0"/>
          </a:p>
        </p:txBody>
      </p:sp>
    </p:spTree>
    <p:extLst>
      <p:ext uri="{BB962C8B-B14F-4D97-AF65-F5344CB8AC3E}">
        <p14:creationId xmlns:p14="http://schemas.microsoft.com/office/powerpoint/2010/main" val="2069380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028CD9B-351C-B116-4652-45AA85CE1272}"/>
              </a:ext>
            </a:extLst>
          </p:cNvPr>
          <p:cNvSpPr>
            <a:spLocks noGrp="1"/>
          </p:cNvSpPr>
          <p:nvPr>
            <p:ph type="title"/>
          </p:nvPr>
        </p:nvSpPr>
        <p:spPr>
          <a:xfrm>
            <a:off x="838199" y="365126"/>
            <a:ext cx="10919791" cy="767936"/>
          </a:xfrm>
        </p:spPr>
        <p:txBody>
          <a:bodyPr>
            <a:noAutofit/>
          </a:bodyPr>
          <a:lstStyle/>
          <a:p>
            <a:r>
              <a:rPr lang="en-US" sz="4000" dirty="0"/>
              <a:t>Afterthought</a:t>
            </a:r>
            <a:endParaRPr lang="pl-PL" sz="4000"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675861" y="1395550"/>
            <a:ext cx="7633252" cy="49805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EO </a:t>
            </a:r>
            <a:r>
              <a:rPr lang="de-DE" sz="2400" dirty="0" err="1"/>
              <a:t>is</a:t>
            </a:r>
            <a:r>
              <a:rPr lang="de-DE" sz="2400" dirty="0"/>
              <a:t> </a:t>
            </a:r>
            <a:r>
              <a:rPr lang="de-DE" sz="2400" i="1" dirty="0"/>
              <a:t>not</a:t>
            </a:r>
            <a:r>
              <a:rPr lang="de-DE" sz="2400" dirty="0"/>
              <a:t> a </a:t>
            </a:r>
            <a:r>
              <a:rPr lang="de-DE" sz="2400" dirty="0" err="1"/>
              <a:t>scientific</a:t>
            </a:r>
            <a:r>
              <a:rPr lang="de-DE" sz="2400" dirty="0"/>
              <a:t> </a:t>
            </a:r>
            <a:r>
              <a:rPr lang="de-DE" sz="2400" dirty="0" err="1"/>
              <a:t>problem</a:t>
            </a:r>
            <a:r>
              <a:rPr lang="de-DE" sz="2400" dirty="0"/>
              <a:t/>
            </a:r>
            <a:br>
              <a:rPr lang="de-DE" sz="2400" dirty="0"/>
            </a:br>
            <a:endParaRPr lang="de-DE" sz="2400" dirty="0"/>
          </a:p>
          <a:p>
            <a:pPr>
              <a:buFont typeface="Wingdings"/>
              <a:buChar char="à"/>
            </a:pPr>
            <a:r>
              <a:rPr lang="de-DE" sz="2400" dirty="0" err="1">
                <a:sym typeface="Wingdings" panose="05000000000000000000" pitchFamily="2" charset="2"/>
              </a:rPr>
              <a:t>no</a:t>
            </a:r>
            <a:r>
              <a:rPr lang="de-DE" sz="2400" dirty="0">
                <a:sym typeface="Wingdings" panose="05000000000000000000" pitchFamily="2" charset="2"/>
              </a:rPr>
              <a:t> </a:t>
            </a:r>
            <a:r>
              <a:rPr lang="de-DE" sz="2400" dirty="0" err="1">
                <a:sym typeface="Wingdings" panose="05000000000000000000" pitchFamily="2" charset="2"/>
              </a:rPr>
              <a:t>technological</a:t>
            </a:r>
            <a:r>
              <a:rPr lang="de-DE" sz="2400" dirty="0">
                <a:sym typeface="Wingdings" panose="05000000000000000000" pitchFamily="2" charset="2"/>
              </a:rPr>
              <a:t> fix, </a:t>
            </a:r>
            <a:r>
              <a:rPr lang="de-DE" sz="2400" dirty="0" err="1">
                <a:sym typeface="Wingdings" panose="05000000000000000000" pitchFamily="2" charset="2"/>
              </a:rPr>
              <a:t>no</a:t>
            </a:r>
            <a:r>
              <a:rPr lang="de-DE" sz="2400" dirty="0">
                <a:sym typeface="Wingdings" panose="05000000000000000000" pitchFamily="2" charset="2"/>
              </a:rPr>
              <a:t> </a:t>
            </a:r>
            <a:r>
              <a:rPr lang="de-DE" sz="2400" dirty="0" err="1">
                <a:sym typeface="Wingdings" panose="05000000000000000000" pitchFamily="2" charset="2"/>
              </a:rPr>
              <a:t>formula</a:t>
            </a:r>
            <a:r>
              <a:rPr lang="de-DE" sz="2400" dirty="0">
                <a:sym typeface="Wingdings" panose="05000000000000000000" pitchFamily="2" charset="2"/>
              </a:rPr>
              <a:t>, </a:t>
            </a:r>
            <a:r>
              <a:rPr lang="de-DE" sz="2400" dirty="0" err="1">
                <a:sym typeface="Wingdings" panose="05000000000000000000" pitchFamily="2" charset="2"/>
              </a:rPr>
              <a:t>no</a:t>
            </a:r>
            <a:r>
              <a:rPr lang="de-DE" sz="2400" dirty="0">
                <a:sym typeface="Wingdings" panose="05000000000000000000" pitchFamily="2" charset="2"/>
              </a:rPr>
              <a:t> </a:t>
            </a:r>
            <a:r>
              <a:rPr lang="de-DE" sz="2400" dirty="0" err="1">
                <a:sym typeface="Wingdings" panose="05000000000000000000" pitchFamily="2" charset="2"/>
              </a:rPr>
              <a:t>innate</a:t>
            </a:r>
            <a:r>
              <a:rPr lang="de-DE" sz="2400" dirty="0">
                <a:sym typeface="Wingdings" panose="05000000000000000000" pitchFamily="2" charset="2"/>
              </a:rPr>
              <a:t> </a:t>
            </a:r>
            <a:r>
              <a:rPr lang="de-DE" sz="2400" dirty="0" err="1">
                <a:sym typeface="Wingdings" panose="05000000000000000000" pitchFamily="2" charset="2"/>
              </a:rPr>
              <a:t>progress</a:t>
            </a:r>
            <a:r>
              <a:rPr lang="de-DE" sz="2400" dirty="0">
                <a:sym typeface="Wingdings" panose="05000000000000000000" pitchFamily="2" charset="2"/>
              </a:rPr>
              <a:t>, </a:t>
            </a:r>
            <a:r>
              <a:rPr lang="de-DE" sz="2400" dirty="0" err="1">
                <a:sym typeface="Wingdings" panose="05000000000000000000" pitchFamily="2" charset="2"/>
              </a:rPr>
              <a:t>no</a:t>
            </a:r>
            <a:r>
              <a:rPr lang="de-DE" sz="2400" dirty="0">
                <a:sym typeface="Wingdings" panose="05000000000000000000" pitchFamily="2" charset="2"/>
              </a:rPr>
              <a:t> linear </a:t>
            </a:r>
            <a:r>
              <a:rPr lang="de-DE" sz="2400" dirty="0" err="1">
                <a:sym typeface="Wingdings" panose="05000000000000000000" pitchFamily="2" charset="2"/>
              </a:rPr>
              <a:t>progression</a:t>
            </a:r>
            <a:endParaRPr lang="de-DE" sz="2400" dirty="0">
              <a:sym typeface="Wingdings" panose="05000000000000000000" pitchFamily="2" charset="2"/>
            </a:endParaRPr>
          </a:p>
          <a:p>
            <a:pPr marL="0" indent="0">
              <a:buNone/>
            </a:pPr>
            <a:r>
              <a:rPr lang="de-DE" sz="2400" dirty="0">
                <a:sym typeface="Wingdings" panose="05000000000000000000" pitchFamily="2" charset="2"/>
              </a:rPr>
              <a:t/>
            </a:r>
            <a:br>
              <a:rPr lang="de-DE" sz="2400" dirty="0">
                <a:sym typeface="Wingdings" panose="05000000000000000000" pitchFamily="2" charset="2"/>
              </a:rPr>
            </a:br>
            <a:r>
              <a:rPr lang="de-DE" sz="2400" dirty="0">
                <a:sym typeface="Wingdings" panose="05000000000000000000" pitchFamily="2" charset="2"/>
              </a:rPr>
              <a:t>EO </a:t>
            </a:r>
            <a:r>
              <a:rPr lang="de-DE" sz="2400" dirty="0" err="1">
                <a:sym typeface="Wingdings" panose="05000000000000000000" pitchFamily="2" charset="2"/>
              </a:rPr>
              <a:t>has</a:t>
            </a:r>
            <a:r>
              <a:rPr lang="de-DE" sz="2400" dirty="0">
                <a:sym typeface="Wingdings" panose="05000000000000000000" pitchFamily="2" charset="2"/>
              </a:rPr>
              <a:t> </a:t>
            </a:r>
            <a:r>
              <a:rPr lang="de-DE" sz="2400" dirty="0" err="1">
                <a:sym typeface="Wingdings" panose="05000000000000000000" pitchFamily="2" charset="2"/>
              </a:rPr>
              <a:t>societal</a:t>
            </a:r>
            <a:r>
              <a:rPr lang="de-DE" sz="2400" dirty="0">
                <a:sym typeface="Wingdings" panose="05000000000000000000" pitchFamily="2" charset="2"/>
              </a:rPr>
              <a:t>, </a:t>
            </a:r>
            <a:r>
              <a:rPr lang="de-DE" sz="2400" dirty="0" err="1">
                <a:sym typeface="Wingdings" panose="05000000000000000000" pitchFamily="2" charset="2"/>
              </a:rPr>
              <a:t>institutional</a:t>
            </a:r>
            <a:r>
              <a:rPr lang="de-DE" sz="2400" dirty="0">
                <a:sym typeface="Wingdings" panose="05000000000000000000" pitchFamily="2" charset="2"/>
              </a:rPr>
              <a:t>, </a:t>
            </a:r>
            <a:r>
              <a:rPr lang="de-DE" sz="2400" dirty="0" err="1">
                <a:sym typeface="Wingdings" panose="05000000000000000000" pitchFamily="2" charset="2"/>
              </a:rPr>
              <a:t>local</a:t>
            </a:r>
            <a:r>
              <a:rPr lang="de-DE" sz="2400" dirty="0">
                <a:sym typeface="Wingdings" panose="05000000000000000000" pitchFamily="2" charset="2"/>
              </a:rPr>
              <a:t>, </a:t>
            </a:r>
            <a:r>
              <a:rPr lang="de-DE" sz="2400" dirty="0" err="1">
                <a:sym typeface="Wingdings" panose="05000000000000000000" pitchFamily="2" charset="2"/>
              </a:rPr>
              <a:t>disciplinary</a:t>
            </a:r>
            <a:r>
              <a:rPr lang="de-DE" sz="2400" dirty="0">
                <a:sym typeface="Wingdings" panose="05000000000000000000" pitchFamily="2" charset="2"/>
              </a:rPr>
              <a:t> </a:t>
            </a:r>
            <a:r>
              <a:rPr lang="de-DE" sz="2400" dirty="0" err="1">
                <a:sym typeface="Wingdings" panose="05000000000000000000" pitchFamily="2" charset="2"/>
              </a:rPr>
              <a:t>aspects</a:t>
            </a:r>
            <a:endParaRPr lang="de-DE" sz="2400" dirty="0">
              <a:sym typeface="Wingdings" panose="05000000000000000000" pitchFamily="2" charset="2"/>
            </a:endParaRPr>
          </a:p>
          <a:p>
            <a:pPr marL="0" indent="0">
              <a:buNone/>
            </a:pPr>
            <a:endParaRPr lang="de-DE" sz="2400" dirty="0"/>
          </a:p>
          <a:p>
            <a:pPr>
              <a:buFont typeface="Wingdings"/>
              <a:buChar char="à"/>
            </a:pPr>
            <a:r>
              <a:rPr lang="de-DE" sz="2400" dirty="0"/>
              <a:t>EO </a:t>
            </a:r>
            <a:r>
              <a:rPr lang="de-DE" sz="2400" dirty="0" err="1"/>
              <a:t>commitment</a:t>
            </a:r>
            <a:r>
              <a:rPr lang="de-DE" sz="2400" dirty="0"/>
              <a:t>: 	</a:t>
            </a:r>
            <a:r>
              <a:rPr lang="de-DE" sz="2400" dirty="0" err="1"/>
              <a:t>manifold</a:t>
            </a:r>
            <a:r>
              <a:rPr lang="de-DE" sz="2400" dirty="0"/>
              <a:t>, </a:t>
            </a:r>
            <a:r>
              <a:rPr lang="de-DE" sz="2400" dirty="0" err="1"/>
              <a:t>lifelong</a:t>
            </a:r>
            <a:r>
              <a:rPr lang="de-DE" sz="2400" dirty="0"/>
              <a:t>, </a:t>
            </a:r>
            <a:r>
              <a:rPr lang="de-DE" sz="2400" dirty="0" err="1"/>
              <a:t>ever</a:t>
            </a:r>
            <a:r>
              <a:rPr lang="de-DE" sz="2400" dirty="0"/>
              <a:t> </a:t>
            </a:r>
            <a:r>
              <a:rPr lang="de-DE" sz="2400" dirty="0" err="1"/>
              <a:t>changing</a:t>
            </a:r>
            <a:r>
              <a:rPr lang="de-DE" sz="2400" dirty="0"/>
              <a:t>, </a:t>
            </a:r>
            <a:br>
              <a:rPr lang="de-DE" sz="2400" dirty="0"/>
            </a:br>
            <a:r>
              <a:rPr lang="de-DE" sz="2400" dirty="0"/>
              <a:t>			</a:t>
            </a:r>
            <a:r>
              <a:rPr lang="de-DE" sz="2400" dirty="0" err="1"/>
              <a:t>strenous</a:t>
            </a:r>
            <a:r>
              <a:rPr lang="de-DE" sz="2400" dirty="0"/>
              <a:t>, tentative, </a:t>
            </a:r>
            <a:r>
              <a:rPr lang="de-DE" sz="2400" dirty="0" err="1"/>
              <a:t>rewarding</a:t>
            </a:r>
            <a:r>
              <a:rPr lang="de-DE" sz="2400" dirty="0"/>
              <a:t> </a:t>
            </a:r>
            <a:br>
              <a:rPr lang="de-DE" sz="2400" dirty="0"/>
            </a:br>
            <a:endParaRPr lang="de-DE" sz="2400" dirty="0"/>
          </a:p>
          <a:p>
            <a:pPr>
              <a:buFont typeface="Wingdings"/>
              <a:buChar char="à"/>
            </a:pPr>
            <a:r>
              <a:rPr lang="de-DE" sz="2400" dirty="0">
                <a:solidFill>
                  <a:srgbClr val="D60062"/>
                </a:solidFill>
              </a:rPr>
              <a:t> </a:t>
            </a:r>
            <a:r>
              <a:rPr lang="de-DE" sz="2400" dirty="0" err="1">
                <a:solidFill>
                  <a:srgbClr val="D60062"/>
                </a:solidFill>
              </a:rPr>
              <a:t>let</a:t>
            </a:r>
            <a:r>
              <a:rPr lang="de-DE" sz="2400" dirty="0">
                <a:solidFill>
                  <a:srgbClr val="D60062"/>
                </a:solidFill>
              </a:rPr>
              <a:t> </a:t>
            </a:r>
            <a:r>
              <a:rPr lang="de-DE" sz="2400" dirty="0" err="1">
                <a:solidFill>
                  <a:srgbClr val="D60062"/>
                </a:solidFill>
              </a:rPr>
              <a:t>it</a:t>
            </a:r>
            <a:r>
              <a:rPr lang="de-DE" sz="2400" dirty="0">
                <a:solidFill>
                  <a:srgbClr val="D60062"/>
                </a:solidFill>
              </a:rPr>
              <a:t> (also) </a:t>
            </a:r>
            <a:r>
              <a:rPr lang="de-DE" sz="2400" dirty="0" err="1">
                <a:solidFill>
                  <a:srgbClr val="D60062"/>
                </a:solidFill>
              </a:rPr>
              <a:t>be</a:t>
            </a:r>
            <a:r>
              <a:rPr lang="de-DE" sz="2400" dirty="0">
                <a:solidFill>
                  <a:srgbClr val="D60062"/>
                </a:solidFill>
              </a:rPr>
              <a:t> </a:t>
            </a:r>
            <a:r>
              <a:rPr lang="de-DE" sz="2400" dirty="0" err="1">
                <a:solidFill>
                  <a:srgbClr val="D60062"/>
                </a:solidFill>
              </a:rPr>
              <a:t>joy</a:t>
            </a:r>
            <a:r>
              <a:rPr lang="de-DE" sz="2400" dirty="0">
                <a:solidFill>
                  <a:srgbClr val="D60062"/>
                </a:solidFill>
              </a:rPr>
              <a:t>! </a:t>
            </a:r>
          </a:p>
          <a:p>
            <a:pPr>
              <a:buFont typeface="Wingdings"/>
              <a:buChar char="à"/>
            </a:pPr>
            <a:r>
              <a:rPr lang="de-DE" sz="2400" dirty="0">
                <a:solidFill>
                  <a:srgbClr val="D60062"/>
                </a:solidFill>
              </a:rPr>
              <a:t> </a:t>
            </a:r>
            <a:r>
              <a:rPr lang="de-DE" sz="2400" dirty="0" err="1">
                <a:solidFill>
                  <a:srgbClr val="D60062"/>
                </a:solidFill>
              </a:rPr>
              <a:t>be</a:t>
            </a:r>
            <a:r>
              <a:rPr lang="de-DE" sz="2400" dirty="0">
                <a:solidFill>
                  <a:srgbClr val="D60062"/>
                </a:solidFill>
              </a:rPr>
              <a:t> honest </a:t>
            </a:r>
            <a:r>
              <a:rPr lang="de-DE" sz="2400" dirty="0" err="1">
                <a:solidFill>
                  <a:srgbClr val="D60062"/>
                </a:solidFill>
              </a:rPr>
              <a:t>and</a:t>
            </a:r>
            <a:r>
              <a:rPr lang="de-DE" sz="2400" dirty="0">
                <a:solidFill>
                  <a:srgbClr val="D60062"/>
                </a:solidFill>
              </a:rPr>
              <a:t> </a:t>
            </a:r>
            <a:r>
              <a:rPr lang="de-DE" sz="2400" dirty="0" err="1">
                <a:solidFill>
                  <a:srgbClr val="D60062"/>
                </a:solidFill>
              </a:rPr>
              <a:t>be</a:t>
            </a:r>
            <a:r>
              <a:rPr lang="de-DE" sz="2400" dirty="0">
                <a:solidFill>
                  <a:srgbClr val="D60062"/>
                </a:solidFill>
              </a:rPr>
              <a:t> </a:t>
            </a:r>
            <a:r>
              <a:rPr lang="de-DE" sz="2400" dirty="0" err="1" smtClean="0">
                <a:solidFill>
                  <a:srgbClr val="D60062"/>
                </a:solidFill>
              </a:rPr>
              <a:t>kind</a:t>
            </a:r>
            <a:r>
              <a:rPr lang="de-DE" sz="2400" dirty="0" smtClean="0">
                <a:solidFill>
                  <a:srgbClr val="D60062"/>
                </a:solidFill>
              </a:rPr>
              <a:t> </a:t>
            </a:r>
            <a:r>
              <a:rPr lang="de-DE" sz="2400" dirty="0" err="1" smtClean="0">
                <a:solidFill>
                  <a:srgbClr val="D60062"/>
                </a:solidFill>
              </a:rPr>
              <a:t>to</a:t>
            </a:r>
            <a:r>
              <a:rPr lang="de-DE" sz="2400" dirty="0" smtClean="0">
                <a:solidFill>
                  <a:srgbClr val="D60062"/>
                </a:solidFill>
              </a:rPr>
              <a:t> </a:t>
            </a:r>
            <a:r>
              <a:rPr lang="de-DE" sz="2400" dirty="0" err="1" smtClean="0">
                <a:solidFill>
                  <a:srgbClr val="D60062"/>
                </a:solidFill>
              </a:rPr>
              <a:t>one</a:t>
            </a:r>
            <a:r>
              <a:rPr lang="de-DE" sz="2400" dirty="0" smtClean="0">
                <a:solidFill>
                  <a:srgbClr val="D60062"/>
                </a:solidFill>
              </a:rPr>
              <a:t> </a:t>
            </a:r>
            <a:r>
              <a:rPr lang="de-DE" sz="2400" dirty="0" err="1" smtClean="0">
                <a:solidFill>
                  <a:srgbClr val="D60062"/>
                </a:solidFill>
              </a:rPr>
              <a:t>another</a:t>
            </a:r>
            <a:r>
              <a:rPr lang="de-DE" sz="2400" dirty="0" smtClean="0">
                <a:solidFill>
                  <a:srgbClr val="D60062"/>
                </a:solidFill>
              </a:rPr>
              <a:t>! </a:t>
            </a:r>
            <a:endParaRPr lang="de-DE" sz="2400" dirty="0">
              <a:solidFill>
                <a:srgbClr val="D60062"/>
              </a:solidFill>
            </a:endParaRPr>
          </a:p>
          <a:p>
            <a:pPr marL="0" indent="0">
              <a:buNone/>
            </a:pPr>
            <a:r>
              <a:rPr lang="de-DE" sz="2400" dirty="0">
                <a:solidFill>
                  <a:srgbClr val="D60062"/>
                </a:solidFill>
              </a:rPr>
              <a:t/>
            </a:r>
            <a:br>
              <a:rPr lang="de-DE" sz="2400" dirty="0">
                <a:solidFill>
                  <a:srgbClr val="D60062"/>
                </a:solidFill>
              </a:rPr>
            </a:br>
            <a:r>
              <a:rPr lang="de-DE" sz="2400" dirty="0"/>
              <a:t/>
            </a:r>
            <a:br>
              <a:rPr lang="de-DE" sz="2400" dirty="0"/>
            </a:br>
            <a:endParaRPr lang="de-DE" dirty="0"/>
          </a:p>
          <a:p>
            <a:pPr marL="0" indent="0">
              <a:buNone/>
            </a:pPr>
            <a:endParaRPr lang="pl-PL" dirty="0"/>
          </a:p>
          <a:p>
            <a:endParaRPr lang="pl-PL" dirty="0"/>
          </a:p>
        </p:txBody>
      </p:sp>
      <p:sp>
        <p:nvSpPr>
          <p:cNvPr id="4" name="Rechteck 3"/>
          <p:cNvSpPr/>
          <p:nvPr/>
        </p:nvSpPr>
        <p:spPr>
          <a:xfrm>
            <a:off x="8534400" y="4261483"/>
            <a:ext cx="3657600" cy="1600438"/>
          </a:xfrm>
          <a:prstGeom prst="rect">
            <a:avLst/>
          </a:prstGeom>
        </p:spPr>
        <p:txBody>
          <a:bodyPr wrap="square">
            <a:spAutoFit/>
          </a:bodyPr>
          <a:lstStyle/>
          <a:p>
            <a:pPr algn="r"/>
            <a:r>
              <a:rPr lang="de-DE" dirty="0"/>
              <a:t>Nancy </a:t>
            </a:r>
            <a:r>
              <a:rPr lang="de-DE" sz="1600" dirty="0"/>
              <a:t>Hopkins (*</a:t>
            </a:r>
            <a:r>
              <a:rPr lang="de-DE" sz="1600" dirty="0" smtClean="0"/>
              <a:t>1943),</a:t>
            </a:r>
          </a:p>
          <a:p>
            <a:pPr algn="r"/>
            <a:endParaRPr lang="de-DE" sz="1600" dirty="0" smtClean="0"/>
          </a:p>
          <a:p>
            <a:pPr algn="r"/>
            <a:r>
              <a:rPr lang="de-DE" sz="1600" dirty="0" smtClean="0"/>
              <a:t> </a:t>
            </a:r>
            <a:r>
              <a:rPr lang="de-DE" sz="1600" dirty="0" err="1"/>
              <a:t>molecular</a:t>
            </a:r>
            <a:r>
              <a:rPr lang="de-DE" sz="1600" dirty="0"/>
              <a:t> </a:t>
            </a:r>
            <a:r>
              <a:rPr lang="de-DE" sz="1600" dirty="0" err="1"/>
              <a:t>biologist</a:t>
            </a:r>
            <a:r>
              <a:rPr lang="de-DE" sz="1600" dirty="0"/>
              <a:t>, MIT</a:t>
            </a:r>
          </a:p>
          <a:p>
            <a:pPr algn="r"/>
            <a:r>
              <a:rPr lang="de-DE" sz="1600" dirty="0"/>
              <a:t>„Study on </a:t>
            </a:r>
            <a:r>
              <a:rPr lang="de-DE" sz="1600" dirty="0" err="1"/>
              <a:t>the</a:t>
            </a:r>
            <a:r>
              <a:rPr lang="de-DE" sz="1600" dirty="0"/>
              <a:t> Status </a:t>
            </a:r>
            <a:r>
              <a:rPr lang="de-DE" sz="1600" dirty="0" err="1"/>
              <a:t>of</a:t>
            </a:r>
            <a:r>
              <a:rPr lang="de-DE" sz="1600" dirty="0"/>
              <a:t> </a:t>
            </a:r>
            <a:endParaRPr lang="de-DE" sz="1600" dirty="0" smtClean="0"/>
          </a:p>
          <a:p>
            <a:pPr algn="r"/>
            <a:r>
              <a:rPr lang="de-DE" sz="1600" dirty="0" smtClean="0"/>
              <a:t>Women </a:t>
            </a:r>
            <a:r>
              <a:rPr lang="de-DE" sz="1600" dirty="0" err="1"/>
              <a:t>Faculty</a:t>
            </a:r>
            <a:r>
              <a:rPr lang="de-DE" sz="1600" dirty="0"/>
              <a:t> in Science at MIT“, </a:t>
            </a:r>
            <a:endParaRPr lang="de-DE" sz="1600" dirty="0" smtClean="0"/>
          </a:p>
          <a:p>
            <a:pPr algn="r"/>
            <a:r>
              <a:rPr lang="de-DE" sz="1600" dirty="0" smtClean="0"/>
              <a:t>1995-1999</a:t>
            </a:r>
            <a:endParaRPr lang="de-DE" sz="1600" dirty="0"/>
          </a:p>
        </p:txBody>
      </p:sp>
      <p:sp>
        <p:nvSpPr>
          <p:cNvPr id="5" name="Rechteck 4"/>
          <p:cNvSpPr/>
          <p:nvPr/>
        </p:nvSpPr>
        <p:spPr>
          <a:xfrm>
            <a:off x="4291769" y="6538075"/>
            <a:ext cx="7782339" cy="276999"/>
          </a:xfrm>
          <a:prstGeom prst="rect">
            <a:avLst/>
          </a:prstGeom>
        </p:spPr>
        <p:txBody>
          <a:bodyPr wrap="square">
            <a:spAutoFit/>
          </a:bodyPr>
          <a:lstStyle/>
          <a:p>
            <a:pPr algn="r"/>
            <a:r>
              <a:rPr lang="de-DE" sz="1200" dirty="0"/>
              <a:t>Nancy Hopkins </a:t>
            </a:r>
            <a:r>
              <a:rPr lang="de-DE" sz="1200" dirty="0" err="1"/>
              <a:t>featuring</a:t>
            </a:r>
            <a:r>
              <a:rPr lang="de-DE" sz="1200" dirty="0"/>
              <a:t> in </a:t>
            </a:r>
            <a:r>
              <a:rPr lang="de-DE" sz="1200" dirty="0" err="1"/>
              <a:t>the</a:t>
            </a:r>
            <a:r>
              <a:rPr lang="de-DE" sz="1200" dirty="0"/>
              <a:t> </a:t>
            </a:r>
            <a:r>
              <a:rPr lang="de-DE" sz="1200" dirty="0" err="1"/>
              <a:t>trailer</a:t>
            </a:r>
            <a:r>
              <a:rPr lang="de-DE" sz="1200" dirty="0"/>
              <a:t> </a:t>
            </a:r>
            <a:r>
              <a:rPr lang="de-DE" sz="1200" dirty="0" err="1"/>
              <a:t>of</a:t>
            </a:r>
            <a:r>
              <a:rPr lang="de-DE" sz="1200" dirty="0"/>
              <a:t> </a:t>
            </a:r>
            <a:r>
              <a:rPr lang="de-DE" sz="1200" i="1" dirty="0">
                <a:solidFill>
                  <a:srgbClr val="D60062"/>
                </a:solidFill>
              </a:rPr>
              <a:t>Picture a Scientist</a:t>
            </a:r>
            <a:endParaRPr lang="de-DE" sz="1200" dirty="0"/>
          </a:p>
        </p:txBody>
      </p:sp>
      <p:pic>
        <p:nvPicPr>
          <p:cNvPr id="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8900" y="816146"/>
            <a:ext cx="3220189" cy="3027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3261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F9A9D2D-0094-9ECD-AFA1-BE1EB57C5D1F}"/>
              </a:ext>
            </a:extLst>
          </p:cNvPr>
          <p:cNvSpPr>
            <a:spLocks noGrp="1"/>
          </p:cNvSpPr>
          <p:nvPr>
            <p:ph type="title"/>
          </p:nvPr>
        </p:nvSpPr>
        <p:spPr/>
        <p:txBody>
          <a:bodyPr/>
          <a:lstStyle/>
          <a:p>
            <a:r>
              <a:rPr lang="pl-PL" dirty="0"/>
              <a:t>Best </a:t>
            </a:r>
            <a:r>
              <a:rPr lang="pl-PL" dirty="0" err="1"/>
              <a:t>practices</a:t>
            </a:r>
            <a:endParaRPr lang="pl-PL" dirty="0"/>
          </a:p>
        </p:txBody>
      </p:sp>
      <p:sp>
        <p:nvSpPr>
          <p:cNvPr id="5" name="pole tekstowe 4">
            <a:extLst>
              <a:ext uri="{FF2B5EF4-FFF2-40B4-BE49-F238E27FC236}">
                <a16:creationId xmlns:a16="http://schemas.microsoft.com/office/drawing/2014/main" xmlns="" id="{47B19DEC-ED9A-719E-87B0-42E7C2A1959B}"/>
              </a:ext>
            </a:extLst>
          </p:cNvPr>
          <p:cNvSpPr txBox="1"/>
          <p:nvPr/>
        </p:nvSpPr>
        <p:spPr>
          <a:xfrm>
            <a:off x="1095375" y="1690688"/>
            <a:ext cx="9486900" cy="4801314"/>
          </a:xfrm>
          <a:prstGeom prst="rect">
            <a:avLst/>
          </a:prstGeom>
          <a:noFill/>
        </p:spPr>
        <p:txBody>
          <a:bodyPr wrap="square" rtlCol="0">
            <a:spAutoFit/>
          </a:bodyPr>
          <a:lstStyle/>
          <a:p>
            <a:pPr marL="285750" indent="-285750">
              <a:buFont typeface="Arial" panose="020B0604020202020204" pitchFamily="34" charset="0"/>
              <a:buChar char="•"/>
            </a:pPr>
            <a:r>
              <a:rPr lang="en-US" dirty="0"/>
              <a:t>Treat </a:t>
            </a:r>
            <a:r>
              <a:rPr lang="en-US" b="1" dirty="0"/>
              <a:t>equality of opportunity as governance and working conditions</a:t>
            </a:r>
            <a:r>
              <a:rPr lang="en-US" dirty="0"/>
              <a:t>, not a “side project”</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dirty="0"/>
              <a:t>Make </a:t>
            </a:r>
            <a:r>
              <a:rPr lang="en-US" b="1" dirty="0"/>
              <a:t>outcomes visible</a:t>
            </a:r>
            <a:r>
              <a:rPr lang="en-US" dirty="0"/>
              <a:t> through annual, disaggregated monitoring of recruitment, promotion, leadership, pay, and participation</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b="1" dirty="0"/>
              <a:t>Improve recruitment and promotion </a:t>
            </a:r>
            <a:r>
              <a:rPr lang="en-US" dirty="0"/>
              <a:t>by using structured criteria, transparent shortlists, diverse panels, and brief de-biasing reminders</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b="1" dirty="0"/>
              <a:t>Act upstream</a:t>
            </a:r>
            <a:r>
              <a:rPr lang="en-US" dirty="0"/>
              <a:t>: strengthen encouragement, nomination practices, and visibility pathways</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dirty="0"/>
              <a:t>Treat </a:t>
            </a:r>
            <a:r>
              <a:rPr lang="en-US" b="1" dirty="0"/>
              <a:t>care-conscious policy as research infrastructure</a:t>
            </a:r>
            <a:r>
              <a:rPr lang="en-US" dirty="0"/>
              <a:t>: predictable schedules, leave, tenure-clock adjustments, childcare support</a:t>
            </a:r>
            <a:endParaRPr lang="pl-PL" dirty="0"/>
          </a:p>
          <a:p>
            <a:pPr marL="285750" indent="-285750">
              <a:buFont typeface="Arial" panose="020B0604020202020204" pitchFamily="34" charset="0"/>
              <a:buChar char="•"/>
            </a:pPr>
            <a:endParaRPr lang="pl-PL" dirty="0"/>
          </a:p>
          <a:p>
            <a:pPr marL="285750" indent="-285750">
              <a:buFont typeface="Arial" panose="020B0604020202020204" pitchFamily="34" charset="0"/>
              <a:buChar char="•"/>
            </a:pPr>
            <a:r>
              <a:rPr lang="en-US" dirty="0"/>
              <a:t>Culture change requires </a:t>
            </a:r>
            <a:r>
              <a:rPr lang="en-US" b="1" dirty="0"/>
              <a:t>full integration, leadership engagement (including men), and intersectional monitoring</a:t>
            </a:r>
            <a:endParaRPr lang="pl-PL" b="1" dirty="0"/>
          </a:p>
        </p:txBody>
      </p:sp>
    </p:spTree>
    <p:extLst>
      <p:ext uri="{BB962C8B-B14F-4D97-AF65-F5344CB8AC3E}">
        <p14:creationId xmlns:p14="http://schemas.microsoft.com/office/powerpoint/2010/main" val="2323382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A8128BB-D0D9-B6DC-9EA3-A9817E526C0D}"/>
              </a:ext>
            </a:extLst>
          </p:cNvPr>
          <p:cNvSpPr>
            <a:spLocks noGrp="1"/>
          </p:cNvSpPr>
          <p:nvPr>
            <p:ph type="title"/>
          </p:nvPr>
        </p:nvSpPr>
        <p:spPr>
          <a:xfrm>
            <a:off x="838200" y="2486026"/>
            <a:ext cx="10807700" cy="2852737"/>
          </a:xfrm>
        </p:spPr>
        <p:txBody>
          <a:bodyPr>
            <a:noAutofit/>
          </a:bodyPr>
          <a:lstStyle/>
          <a:p>
            <a:r>
              <a:rPr lang="en-US" sz="4800" dirty="0"/>
              <a:t>“A truly competitive and innovative Europe is one where every mind, regardless of gender, gets the chance to thrive.” </a:t>
            </a:r>
            <a:endParaRPr lang="pl-PL" sz="4800" dirty="0"/>
          </a:p>
        </p:txBody>
      </p:sp>
      <p:sp>
        <p:nvSpPr>
          <p:cNvPr id="3" name="Symbol zastępczy tekstu 2">
            <a:extLst>
              <a:ext uri="{FF2B5EF4-FFF2-40B4-BE49-F238E27FC236}">
                <a16:creationId xmlns:a16="http://schemas.microsoft.com/office/drawing/2014/main" xmlns="" id="{23CF128F-E46B-615D-F323-13C03A8D78E8}"/>
              </a:ext>
            </a:extLst>
          </p:cNvPr>
          <p:cNvSpPr>
            <a:spLocks noGrp="1"/>
          </p:cNvSpPr>
          <p:nvPr>
            <p:ph type="body" idx="1"/>
          </p:nvPr>
        </p:nvSpPr>
        <p:spPr>
          <a:xfrm>
            <a:off x="838200" y="5338763"/>
            <a:ext cx="10515600" cy="1500187"/>
          </a:xfrm>
        </p:spPr>
        <p:txBody>
          <a:bodyPr/>
          <a:lstStyle/>
          <a:p>
            <a:r>
              <a:rPr lang="en-GB" dirty="0"/>
              <a:t>Ekaterina </a:t>
            </a:r>
            <a:r>
              <a:rPr lang="en-GB" dirty="0" err="1"/>
              <a:t>Zaharieva</a:t>
            </a:r>
            <a:endParaRPr lang="pl-PL" dirty="0"/>
          </a:p>
        </p:txBody>
      </p:sp>
    </p:spTree>
    <p:extLst>
      <p:ext uri="{BB962C8B-B14F-4D97-AF65-F5344CB8AC3E}">
        <p14:creationId xmlns:p14="http://schemas.microsoft.com/office/powerpoint/2010/main" val="3015638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7210C20-677E-B39C-286C-ACFF868B13AF}"/>
              </a:ext>
            </a:extLst>
          </p:cNvPr>
          <p:cNvSpPr>
            <a:spLocks noGrp="1"/>
          </p:cNvSpPr>
          <p:nvPr>
            <p:ph type="title"/>
          </p:nvPr>
        </p:nvSpPr>
        <p:spPr/>
        <p:txBody>
          <a:bodyPr/>
          <a:lstStyle/>
          <a:p>
            <a:r>
              <a:rPr lang="pl-PL" dirty="0" err="1"/>
              <a:t>Thank</a:t>
            </a:r>
            <a:r>
              <a:rPr lang="pl-PL" dirty="0"/>
              <a:t> </a:t>
            </a:r>
            <a:r>
              <a:rPr lang="pl-PL" dirty="0" err="1"/>
              <a:t>you</a:t>
            </a:r>
            <a:r>
              <a:rPr lang="pl-PL" dirty="0"/>
              <a:t>!</a:t>
            </a:r>
          </a:p>
        </p:txBody>
      </p:sp>
    </p:spTree>
    <p:extLst>
      <p:ext uri="{BB962C8B-B14F-4D97-AF65-F5344CB8AC3E}">
        <p14:creationId xmlns:p14="http://schemas.microsoft.com/office/powerpoint/2010/main" val="137701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028CD9B-351C-B116-4652-45AA85CE1272}"/>
              </a:ext>
            </a:extLst>
          </p:cNvPr>
          <p:cNvSpPr>
            <a:spLocks noGrp="1"/>
          </p:cNvSpPr>
          <p:nvPr>
            <p:ph type="title"/>
          </p:nvPr>
        </p:nvSpPr>
        <p:spPr>
          <a:xfrm>
            <a:off x="838199" y="365125"/>
            <a:ext cx="10919791" cy="1325563"/>
          </a:xfrm>
        </p:spPr>
        <p:txBody>
          <a:bodyPr>
            <a:noAutofit/>
          </a:bodyPr>
          <a:lstStyle/>
          <a:p>
            <a:r>
              <a:rPr lang="en-US" sz="3600" dirty="0"/>
              <a:t>Normative concepts of science – </a:t>
            </a:r>
            <a:br>
              <a:rPr lang="en-US" sz="3600" dirty="0"/>
            </a:br>
            <a:r>
              <a:rPr lang="en-US" sz="3600" dirty="0"/>
              <a:t>and why the meritocracy narrative is so dangerous</a:t>
            </a:r>
            <a:endParaRPr lang="pl-PL" sz="3600"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832872"/>
            <a:ext cx="10840279"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a:t> Robert Merton (1910-2003), 1942 </a:t>
            </a:r>
            <a:r>
              <a:rPr lang="de-DE" sz="1800" i="1" dirty="0"/>
              <a:t>(Science </a:t>
            </a:r>
            <a:r>
              <a:rPr lang="de-DE" sz="1800" i="1" dirty="0" err="1"/>
              <a:t>and</a:t>
            </a:r>
            <a:r>
              <a:rPr lang="de-DE" sz="1800" i="1" dirty="0"/>
              <a:t> Technology in a Democratic Order)</a:t>
            </a:r>
          </a:p>
          <a:p>
            <a:pPr>
              <a:buFont typeface="Wingdings" panose="05000000000000000000" pitchFamily="2" charset="2"/>
              <a:buChar char="§"/>
            </a:pPr>
            <a:r>
              <a:rPr lang="de-DE" dirty="0">
                <a:solidFill>
                  <a:srgbClr val="D60062"/>
                </a:solidFill>
              </a:rPr>
              <a:t>C</a:t>
            </a:r>
            <a:r>
              <a:rPr lang="de-DE" dirty="0"/>
              <a:t>ommon </a:t>
            </a:r>
            <a:r>
              <a:rPr lang="de-DE" dirty="0" err="1"/>
              <a:t>ownership</a:t>
            </a:r>
            <a:endParaRPr lang="de-DE" dirty="0"/>
          </a:p>
          <a:p>
            <a:pPr>
              <a:buFont typeface="Wingdings" panose="05000000000000000000" pitchFamily="2" charset="2"/>
              <a:buChar char="§"/>
            </a:pPr>
            <a:r>
              <a:rPr lang="de-DE" dirty="0">
                <a:solidFill>
                  <a:schemeClr val="accent5">
                    <a:lumMod val="75000"/>
                  </a:schemeClr>
                </a:solidFill>
              </a:rPr>
              <a:t>U</a:t>
            </a:r>
            <a:r>
              <a:rPr lang="de-DE" dirty="0"/>
              <a:t>niversal </a:t>
            </a:r>
            <a:r>
              <a:rPr lang="de-DE" dirty="0" err="1"/>
              <a:t>validity</a:t>
            </a:r>
            <a:endParaRPr lang="de-DE" dirty="0"/>
          </a:p>
          <a:p>
            <a:pPr>
              <a:buFont typeface="Wingdings" panose="05000000000000000000" pitchFamily="2" charset="2"/>
              <a:buChar char="§"/>
            </a:pPr>
            <a:r>
              <a:rPr lang="de-DE" dirty="0" err="1">
                <a:solidFill>
                  <a:schemeClr val="accent5">
                    <a:lumMod val="75000"/>
                  </a:schemeClr>
                </a:solidFill>
              </a:rPr>
              <a:t>D</a:t>
            </a:r>
            <a:r>
              <a:rPr lang="de-DE" dirty="0" err="1"/>
              <a:t>isinterestedness</a:t>
            </a:r>
            <a:endParaRPr lang="de-DE" dirty="0"/>
          </a:p>
          <a:p>
            <a:pPr>
              <a:buFont typeface="Wingdings" panose="05000000000000000000" pitchFamily="2" charset="2"/>
              <a:buChar char="§"/>
            </a:pPr>
            <a:r>
              <a:rPr lang="de-DE" dirty="0" err="1">
                <a:solidFill>
                  <a:schemeClr val="accent5">
                    <a:lumMod val="75000"/>
                  </a:schemeClr>
                </a:solidFill>
              </a:rPr>
              <a:t>O</a:t>
            </a:r>
            <a:r>
              <a:rPr lang="de-DE" dirty="0" err="1"/>
              <a:t>rganized</a:t>
            </a:r>
            <a:r>
              <a:rPr lang="de-DE" dirty="0"/>
              <a:t> </a:t>
            </a:r>
            <a:r>
              <a:rPr lang="de-DE" dirty="0" err="1">
                <a:solidFill>
                  <a:srgbClr val="D60062"/>
                </a:solidFill>
              </a:rPr>
              <a:t>S</a:t>
            </a:r>
            <a:r>
              <a:rPr lang="de-DE" dirty="0" err="1"/>
              <a:t>kepticism</a:t>
            </a:r>
            <a:endParaRPr lang="de-DE" dirty="0"/>
          </a:p>
          <a:p>
            <a:pPr marL="0" indent="0">
              <a:buNone/>
            </a:pPr>
            <a:r>
              <a:rPr lang="de-DE" dirty="0">
                <a:sym typeface="Wingdings" panose="05000000000000000000" pitchFamily="2" charset="2"/>
              </a:rPr>
              <a:t> </a:t>
            </a:r>
            <a:r>
              <a:rPr lang="de-DE" dirty="0" err="1">
                <a:sym typeface="Wingdings" panose="05000000000000000000" pitchFamily="2" charset="2"/>
              </a:rPr>
              <a:t>privileged</a:t>
            </a:r>
            <a:r>
              <a:rPr lang="de-DE" dirty="0">
                <a:sym typeface="Wingdings" panose="05000000000000000000" pitchFamily="2" charset="2"/>
              </a:rPr>
              <a:t> </a:t>
            </a:r>
            <a:r>
              <a:rPr lang="de-DE" dirty="0" err="1">
                <a:sym typeface="Wingdings" panose="05000000000000000000" pitchFamily="2" charset="2"/>
              </a:rPr>
              <a:t>epistemological</a:t>
            </a:r>
            <a:r>
              <a:rPr lang="de-DE" dirty="0">
                <a:sym typeface="Wingdings" panose="05000000000000000000" pitchFamily="2" charset="2"/>
              </a:rPr>
              <a:t> </a:t>
            </a:r>
            <a:r>
              <a:rPr lang="de-DE" dirty="0" err="1">
                <a:sym typeface="Wingdings" panose="05000000000000000000" pitchFamily="2" charset="2"/>
              </a:rPr>
              <a:t>status</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science</a:t>
            </a:r>
            <a:endParaRPr lang="de-DE" dirty="0"/>
          </a:p>
          <a:p>
            <a:pPr marL="0" indent="0">
              <a:buNone/>
            </a:pPr>
            <a:endParaRPr lang="de-DE" dirty="0"/>
          </a:p>
          <a:p>
            <a:pPr marL="0" indent="0">
              <a:buNone/>
            </a:pPr>
            <a:r>
              <a:rPr lang="de-DE" sz="2400" i="1" dirty="0"/>
              <a:t>„A </a:t>
            </a:r>
            <a:r>
              <a:rPr lang="de-DE" sz="2400" i="1" dirty="0" err="1"/>
              <a:t>scientist</a:t>
            </a:r>
            <a:r>
              <a:rPr lang="de-DE" sz="2400" i="1" dirty="0"/>
              <a:t> </a:t>
            </a:r>
            <a:r>
              <a:rPr lang="de-DE" sz="2400" i="1" dirty="0" err="1"/>
              <a:t>never</a:t>
            </a:r>
            <a:r>
              <a:rPr lang="de-DE" sz="2400" i="1" dirty="0"/>
              <a:t> </a:t>
            </a:r>
            <a:r>
              <a:rPr lang="de-DE" sz="2400" i="1" dirty="0" err="1"/>
              <a:t>seeks</a:t>
            </a:r>
            <a:r>
              <a:rPr lang="de-DE" sz="2400" i="1" dirty="0"/>
              <a:t> </a:t>
            </a:r>
            <a:r>
              <a:rPr lang="de-DE" sz="2400" i="1" dirty="0" err="1"/>
              <a:t>publicity</a:t>
            </a:r>
            <a:r>
              <a:rPr lang="de-DE" sz="2400" i="1" dirty="0"/>
              <a:t> </a:t>
            </a:r>
            <a:r>
              <a:rPr lang="de-DE" sz="2400" i="1" dirty="0" err="1"/>
              <a:t>and</a:t>
            </a:r>
            <a:r>
              <a:rPr lang="de-DE" sz="2400" i="1" dirty="0"/>
              <a:t> </a:t>
            </a:r>
            <a:r>
              <a:rPr lang="de-DE" sz="2400" i="1" dirty="0" err="1"/>
              <a:t>expects</a:t>
            </a:r>
            <a:r>
              <a:rPr lang="de-DE" sz="2400" i="1" dirty="0"/>
              <a:t> </a:t>
            </a:r>
            <a:r>
              <a:rPr lang="de-DE" sz="2400" i="1" dirty="0" err="1"/>
              <a:t>no</a:t>
            </a:r>
            <a:r>
              <a:rPr lang="de-DE" sz="2400" i="1" dirty="0"/>
              <a:t> </a:t>
            </a:r>
            <a:r>
              <a:rPr lang="de-DE" sz="2400" i="1" dirty="0" err="1"/>
              <a:t>reward</a:t>
            </a:r>
            <a:r>
              <a:rPr lang="de-DE" sz="2400" i="1" dirty="0"/>
              <a:t>. </a:t>
            </a:r>
            <a:br>
              <a:rPr lang="de-DE" sz="2400" i="1" dirty="0"/>
            </a:br>
            <a:r>
              <a:rPr lang="de-DE" sz="2400" i="1" dirty="0" err="1"/>
              <a:t>If</a:t>
            </a:r>
            <a:r>
              <a:rPr lang="de-DE" sz="2400" i="1" dirty="0"/>
              <a:t> </a:t>
            </a:r>
            <a:r>
              <a:rPr lang="de-DE" sz="2400" i="1" dirty="0" err="1"/>
              <a:t>you</a:t>
            </a:r>
            <a:r>
              <a:rPr lang="de-DE" sz="2400" i="1" dirty="0"/>
              <a:t> </a:t>
            </a:r>
            <a:r>
              <a:rPr lang="de-DE" sz="2400" i="1" dirty="0" err="1"/>
              <a:t>are</a:t>
            </a:r>
            <a:r>
              <a:rPr lang="de-DE" sz="2400" i="1" dirty="0"/>
              <a:t> </a:t>
            </a:r>
            <a:r>
              <a:rPr lang="de-DE" sz="2400" i="1" dirty="0" err="1"/>
              <a:t>successful</a:t>
            </a:r>
            <a:r>
              <a:rPr lang="de-DE" sz="2400" i="1" dirty="0"/>
              <a:t> </a:t>
            </a:r>
            <a:r>
              <a:rPr lang="de-DE" sz="2400" i="1" dirty="0" err="1"/>
              <a:t>you</a:t>
            </a:r>
            <a:r>
              <a:rPr lang="de-DE" sz="2400" i="1" dirty="0"/>
              <a:t> </a:t>
            </a:r>
            <a:r>
              <a:rPr lang="de-DE" sz="2400" i="1" dirty="0" err="1"/>
              <a:t>really</a:t>
            </a:r>
            <a:r>
              <a:rPr lang="de-DE" sz="2400" i="1" dirty="0"/>
              <a:t> </a:t>
            </a:r>
            <a:r>
              <a:rPr lang="de-DE" sz="2400" i="1" dirty="0" err="1"/>
              <a:t>deserve</a:t>
            </a:r>
            <a:r>
              <a:rPr lang="de-DE" sz="2400" i="1" dirty="0"/>
              <a:t> </a:t>
            </a:r>
            <a:r>
              <a:rPr lang="de-DE" sz="2400" i="1" dirty="0" err="1"/>
              <a:t>no</a:t>
            </a:r>
            <a:r>
              <a:rPr lang="de-DE" sz="2400" i="1" dirty="0"/>
              <a:t> </a:t>
            </a:r>
            <a:r>
              <a:rPr lang="de-DE" sz="2400" i="1" dirty="0" err="1"/>
              <a:t>great</a:t>
            </a:r>
            <a:r>
              <a:rPr lang="de-DE" sz="2400" i="1" dirty="0"/>
              <a:t> </a:t>
            </a:r>
            <a:r>
              <a:rPr lang="de-DE" sz="2400" i="1" dirty="0" err="1"/>
              <a:t>credit</a:t>
            </a:r>
            <a:r>
              <a:rPr lang="de-DE" sz="2400" i="1" dirty="0"/>
              <a:t>.“ </a:t>
            </a:r>
            <a:endParaRPr lang="de-DE" dirty="0"/>
          </a:p>
          <a:p>
            <a:pPr marL="0" indent="0">
              <a:buNone/>
            </a:pPr>
            <a:r>
              <a:rPr lang="de-DE" sz="2000" dirty="0"/>
              <a:t>(Frieda </a:t>
            </a:r>
            <a:r>
              <a:rPr lang="de-DE" sz="2000" dirty="0" err="1"/>
              <a:t>Robscheit</a:t>
            </a:r>
            <a:r>
              <a:rPr lang="de-DE" sz="2000" dirty="0"/>
              <a:t>-Robbins, 1935)</a:t>
            </a:r>
          </a:p>
          <a:p>
            <a:endParaRPr lang="de-DE" dirty="0"/>
          </a:p>
          <a:p>
            <a:endParaRPr lang="pl-PL" dirty="0"/>
          </a:p>
          <a:p>
            <a:endParaRPr lang="pl-PL" dirty="0"/>
          </a:p>
        </p:txBody>
      </p:sp>
    </p:spTree>
    <p:extLst>
      <p:ext uri="{BB962C8B-B14F-4D97-AF65-F5344CB8AC3E}">
        <p14:creationId xmlns:p14="http://schemas.microsoft.com/office/powerpoint/2010/main" val="291409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028CD9B-351C-B116-4652-45AA85CE1272}"/>
              </a:ext>
            </a:extLst>
          </p:cNvPr>
          <p:cNvSpPr>
            <a:spLocks noGrp="1"/>
          </p:cNvSpPr>
          <p:nvPr>
            <p:ph type="title"/>
          </p:nvPr>
        </p:nvSpPr>
        <p:spPr>
          <a:xfrm>
            <a:off x="838199" y="365126"/>
            <a:ext cx="10919791" cy="767936"/>
          </a:xfrm>
        </p:spPr>
        <p:txBody>
          <a:bodyPr>
            <a:noAutofit/>
          </a:bodyPr>
          <a:lstStyle/>
          <a:p>
            <a:r>
              <a:rPr lang="en-US" sz="2800" dirty="0"/>
              <a:t>Normative concepts of science – </a:t>
            </a:r>
            <a:br>
              <a:rPr lang="en-US" sz="2800" dirty="0"/>
            </a:br>
            <a:r>
              <a:rPr lang="en-US" sz="2800" dirty="0"/>
              <a:t>and why the meritocracy narrative is so dangerous</a:t>
            </a:r>
            <a:endParaRPr lang="pl-PL" sz="2800"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err="1"/>
              <a:t>Merito-cracy</a:t>
            </a:r>
            <a:r>
              <a:rPr lang="de-DE" dirty="0"/>
              <a:t>: </a:t>
            </a:r>
            <a:r>
              <a:rPr lang="de-DE" sz="2400" dirty="0"/>
              <a:t> [</a:t>
            </a:r>
            <a:r>
              <a:rPr lang="de-DE" sz="2400" dirty="0" err="1"/>
              <a:t>scientific</a:t>
            </a:r>
            <a:r>
              <a:rPr lang="de-DE" sz="2400" dirty="0"/>
              <a:t>] </a:t>
            </a:r>
            <a:r>
              <a:rPr lang="de-DE" sz="2400" dirty="0" err="1"/>
              <a:t>merit</a:t>
            </a:r>
            <a:r>
              <a:rPr lang="de-DE" sz="2400" dirty="0"/>
              <a:t> </a:t>
            </a:r>
            <a:r>
              <a:rPr lang="de-DE" sz="2400" dirty="0">
                <a:sym typeface="Wingdings" panose="05000000000000000000" pitchFamily="2" charset="2"/>
              </a:rPr>
              <a:t></a:t>
            </a:r>
            <a:r>
              <a:rPr lang="de-DE" sz="2400" dirty="0"/>
              <a:t> </a:t>
            </a:r>
            <a:r>
              <a:rPr lang="de-DE" sz="2400" dirty="0" err="1"/>
              <a:t>status</a:t>
            </a:r>
            <a:r>
              <a:rPr lang="de-DE" sz="2400" dirty="0"/>
              <a:t> </a:t>
            </a:r>
            <a:r>
              <a:rPr lang="de-DE" sz="2400" dirty="0" err="1"/>
              <a:t>and</a:t>
            </a:r>
            <a:r>
              <a:rPr lang="de-DE" sz="2400" dirty="0"/>
              <a:t> </a:t>
            </a:r>
            <a:r>
              <a:rPr lang="de-DE" sz="2400" dirty="0" err="1"/>
              <a:t>position</a:t>
            </a:r>
            <a:r>
              <a:rPr lang="de-DE" sz="2400" dirty="0"/>
              <a:t> in </a:t>
            </a:r>
            <a:r>
              <a:rPr lang="de-DE" sz="2400" dirty="0" err="1"/>
              <a:t>scientific</a:t>
            </a:r>
            <a:r>
              <a:rPr lang="de-DE" sz="2400" dirty="0"/>
              <a:t> </a:t>
            </a:r>
            <a:r>
              <a:rPr lang="de-DE" sz="2400" dirty="0" err="1"/>
              <a:t>community</a:t>
            </a:r>
            <a:endParaRPr lang="de-DE" sz="2400" dirty="0"/>
          </a:p>
          <a:p>
            <a:pPr marL="0" indent="0">
              <a:buNone/>
            </a:pPr>
            <a:endParaRPr lang="de-DE" sz="2400" dirty="0"/>
          </a:p>
          <a:p>
            <a:pPr marL="0" indent="0">
              <a:buNone/>
            </a:pPr>
            <a:r>
              <a:rPr lang="de-DE" dirty="0" err="1"/>
              <a:t>Dangers</a:t>
            </a:r>
            <a:r>
              <a:rPr lang="de-DE" dirty="0"/>
              <a:t>:</a:t>
            </a:r>
          </a:p>
          <a:p>
            <a:pPr marL="0" indent="0">
              <a:buNone/>
            </a:pPr>
            <a:r>
              <a:rPr lang="de-DE" dirty="0"/>
              <a:t>1) </a:t>
            </a:r>
            <a:r>
              <a:rPr lang="de-DE" dirty="0" err="1"/>
              <a:t>Discouragement</a:t>
            </a:r>
            <a:r>
              <a:rPr lang="de-DE" dirty="0"/>
              <a:t>  </a:t>
            </a:r>
          </a:p>
          <a:p>
            <a:pPr marL="0" indent="0">
              <a:buNone/>
            </a:pPr>
            <a:r>
              <a:rPr lang="de-DE" dirty="0"/>
              <a:t>2) </a:t>
            </a:r>
            <a:r>
              <a:rPr lang="de-DE" dirty="0" err="1"/>
              <a:t>Dishonesty</a:t>
            </a:r>
            <a:r>
              <a:rPr lang="de-DE" dirty="0"/>
              <a:t> </a:t>
            </a:r>
          </a:p>
          <a:p>
            <a:pPr marL="0" indent="0">
              <a:buNone/>
            </a:pPr>
            <a:r>
              <a:rPr lang="de-DE" dirty="0"/>
              <a:t>3) </a:t>
            </a:r>
            <a:r>
              <a:rPr lang="de-DE" dirty="0" err="1"/>
              <a:t>Disregard</a:t>
            </a:r>
            <a:endParaRPr lang="de-DE" i="1" dirty="0"/>
          </a:p>
          <a:p>
            <a:endParaRPr lang="de-DE" dirty="0"/>
          </a:p>
          <a:p>
            <a:endParaRPr lang="pl-PL" dirty="0"/>
          </a:p>
          <a:p>
            <a:endParaRPr lang="pl-PL" dirty="0"/>
          </a:p>
        </p:txBody>
      </p:sp>
    </p:spTree>
    <p:extLst>
      <p:ext uri="{BB962C8B-B14F-4D97-AF65-F5344CB8AC3E}">
        <p14:creationId xmlns:p14="http://schemas.microsoft.com/office/powerpoint/2010/main" val="3968599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028CD9B-351C-B116-4652-45AA85CE1272}"/>
              </a:ext>
            </a:extLst>
          </p:cNvPr>
          <p:cNvSpPr>
            <a:spLocks noGrp="1"/>
          </p:cNvSpPr>
          <p:nvPr>
            <p:ph type="title"/>
          </p:nvPr>
        </p:nvSpPr>
        <p:spPr>
          <a:xfrm>
            <a:off x="838199" y="365126"/>
            <a:ext cx="10919791" cy="767936"/>
          </a:xfrm>
        </p:spPr>
        <p:txBody>
          <a:bodyPr>
            <a:noAutofit/>
          </a:bodyPr>
          <a:lstStyle/>
          <a:p>
            <a:r>
              <a:rPr lang="en-US" sz="2200" dirty="0"/>
              <a:t>Normative concepts of science – and why the meritocracy narrative is so dangerous</a:t>
            </a:r>
            <a:endParaRPr lang="pl-PL" sz="2200" dirty="0"/>
          </a:p>
        </p:txBody>
      </p:sp>
      <p:sp>
        <p:nvSpPr>
          <p:cNvPr id="3" name="Podtytuł 2">
            <a:extLst>
              <a:ext uri="{FF2B5EF4-FFF2-40B4-BE49-F238E27FC236}">
                <a16:creationId xmlns:a16="http://schemas.microsoft.com/office/drawing/2014/main" xmlns="" id="{0C34C863-0CD0-5287-3F3D-477D2D50C947}"/>
              </a:ext>
            </a:extLst>
          </p:cNvPr>
          <p:cNvSpPr txBox="1">
            <a:spLocks/>
          </p:cNvSpPr>
          <p:nvPr/>
        </p:nvSpPr>
        <p:spPr>
          <a:xfrm>
            <a:off x="917712" y="1395550"/>
            <a:ext cx="11088758" cy="4657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400" dirty="0"/>
              <a:t>1) </a:t>
            </a:r>
            <a:r>
              <a:rPr lang="de-DE" sz="2400" dirty="0" err="1">
                <a:solidFill>
                  <a:srgbClr val="D60062"/>
                </a:solidFill>
              </a:rPr>
              <a:t>Discouragement</a:t>
            </a:r>
            <a:r>
              <a:rPr lang="de-DE" sz="2400" dirty="0">
                <a:solidFill>
                  <a:srgbClr val="D60062"/>
                </a:solidFill>
              </a:rPr>
              <a:t> </a:t>
            </a:r>
            <a:r>
              <a:rPr lang="de-DE" sz="2400" dirty="0"/>
              <a:t>in </a:t>
            </a:r>
            <a:r>
              <a:rPr lang="de-DE" sz="2400" dirty="0" err="1"/>
              <a:t>view</a:t>
            </a:r>
            <a:r>
              <a:rPr lang="de-DE" sz="2400" dirty="0"/>
              <a:t> </a:t>
            </a:r>
            <a:r>
              <a:rPr lang="de-DE" sz="2400" dirty="0" err="1"/>
              <a:t>of</a:t>
            </a:r>
            <a:r>
              <a:rPr lang="de-DE" sz="2400" dirty="0"/>
              <a:t> </a:t>
            </a:r>
            <a:r>
              <a:rPr lang="de-DE" sz="2400" i="1" dirty="0" err="1"/>
              <a:t>failure</a:t>
            </a:r>
            <a:r>
              <a:rPr lang="de-DE" sz="2400" dirty="0"/>
              <a:t>: </a:t>
            </a:r>
            <a:br>
              <a:rPr lang="de-DE" sz="2400" dirty="0"/>
            </a:br>
            <a:r>
              <a:rPr lang="de-DE" sz="2400" dirty="0"/>
              <a:t>„</a:t>
            </a:r>
            <a:r>
              <a:rPr lang="de-DE" sz="2400" dirty="0" err="1"/>
              <a:t>If</a:t>
            </a:r>
            <a:r>
              <a:rPr lang="de-DE" sz="2400" dirty="0"/>
              <a:t> </a:t>
            </a:r>
            <a:r>
              <a:rPr lang="de-DE" sz="2400" dirty="0" err="1"/>
              <a:t>you</a:t>
            </a:r>
            <a:r>
              <a:rPr lang="de-DE" sz="2400" dirty="0"/>
              <a:t> </a:t>
            </a:r>
            <a:r>
              <a:rPr lang="de-DE" sz="2400" dirty="0" err="1"/>
              <a:t>didn‘t</a:t>
            </a:r>
            <a:r>
              <a:rPr lang="de-DE" sz="2400" dirty="0"/>
              <a:t> </a:t>
            </a:r>
            <a:r>
              <a:rPr lang="de-DE" sz="2400" dirty="0" err="1"/>
              <a:t>make</a:t>
            </a:r>
            <a:r>
              <a:rPr lang="de-DE" sz="2400" dirty="0"/>
              <a:t> </a:t>
            </a:r>
            <a:r>
              <a:rPr lang="de-DE" sz="2400" dirty="0" err="1"/>
              <a:t>it</a:t>
            </a:r>
            <a:r>
              <a:rPr lang="de-DE" sz="2400" dirty="0"/>
              <a:t>, </a:t>
            </a:r>
            <a:r>
              <a:rPr lang="de-DE" sz="2400" dirty="0" err="1"/>
              <a:t>you‘re</a:t>
            </a:r>
            <a:r>
              <a:rPr lang="de-DE" sz="2400" dirty="0"/>
              <a:t> not </a:t>
            </a:r>
            <a:r>
              <a:rPr lang="de-DE" sz="2400" dirty="0" err="1"/>
              <a:t>made</a:t>
            </a:r>
            <a:r>
              <a:rPr lang="de-DE" sz="2400" dirty="0"/>
              <a:t> </a:t>
            </a:r>
            <a:r>
              <a:rPr lang="de-DE" sz="2400" dirty="0" err="1"/>
              <a:t>for</a:t>
            </a:r>
            <a:r>
              <a:rPr lang="de-DE" sz="2400" dirty="0"/>
              <a:t> it. </a:t>
            </a:r>
            <a:r>
              <a:rPr lang="de-DE" sz="2400" dirty="0" err="1"/>
              <a:t>You‘re</a:t>
            </a:r>
            <a:r>
              <a:rPr lang="de-DE" sz="2400" dirty="0"/>
              <a:t> just not </a:t>
            </a:r>
            <a:r>
              <a:rPr lang="de-DE" sz="2400" dirty="0" err="1"/>
              <a:t>good</a:t>
            </a:r>
            <a:r>
              <a:rPr lang="de-DE" sz="2400" dirty="0"/>
              <a:t> </a:t>
            </a:r>
            <a:r>
              <a:rPr lang="de-DE" sz="2400" dirty="0" err="1"/>
              <a:t>enough</a:t>
            </a:r>
            <a:r>
              <a:rPr lang="de-DE" sz="2400" dirty="0"/>
              <a:t>.“</a:t>
            </a:r>
          </a:p>
          <a:p>
            <a:pPr marL="0" indent="0">
              <a:buNone/>
            </a:pPr>
            <a:r>
              <a:rPr lang="de-DE" sz="2400" dirty="0"/>
              <a:t>2) </a:t>
            </a:r>
            <a:r>
              <a:rPr lang="de-DE" sz="2400" dirty="0" err="1">
                <a:solidFill>
                  <a:srgbClr val="D60062"/>
                </a:solidFill>
              </a:rPr>
              <a:t>Dishonesty</a:t>
            </a:r>
            <a:r>
              <a:rPr lang="de-DE" sz="2400" dirty="0">
                <a:solidFill>
                  <a:srgbClr val="D60062"/>
                </a:solidFill>
              </a:rPr>
              <a:t> </a:t>
            </a:r>
            <a:r>
              <a:rPr lang="de-DE" sz="2400" dirty="0" err="1"/>
              <a:t>and</a:t>
            </a:r>
            <a:r>
              <a:rPr lang="de-DE" sz="2400" dirty="0"/>
              <a:t> double </a:t>
            </a:r>
            <a:r>
              <a:rPr lang="de-DE" sz="2400" dirty="0" err="1"/>
              <a:t>standards</a:t>
            </a:r>
            <a:r>
              <a:rPr lang="de-DE" sz="2400" dirty="0"/>
              <a:t> in </a:t>
            </a:r>
            <a:r>
              <a:rPr lang="de-DE" sz="2400" dirty="0" err="1"/>
              <a:t>view</a:t>
            </a:r>
            <a:r>
              <a:rPr lang="de-DE" sz="2400" dirty="0"/>
              <a:t> </a:t>
            </a:r>
            <a:r>
              <a:rPr lang="de-DE" sz="2400" dirty="0" err="1"/>
              <a:t>of</a:t>
            </a:r>
            <a:r>
              <a:rPr lang="de-DE" sz="2400" dirty="0"/>
              <a:t> </a:t>
            </a:r>
            <a:r>
              <a:rPr lang="de-DE" sz="2400" i="1" dirty="0" err="1"/>
              <a:t>exceptional</a:t>
            </a:r>
            <a:r>
              <a:rPr lang="de-DE" sz="2400" i="1" dirty="0"/>
              <a:t> </a:t>
            </a:r>
            <a:r>
              <a:rPr lang="de-DE" sz="2400" i="1" dirty="0" err="1"/>
              <a:t>merit</a:t>
            </a:r>
            <a:r>
              <a:rPr lang="de-DE" sz="2400" dirty="0"/>
              <a:t>: </a:t>
            </a:r>
            <a:r>
              <a:rPr lang="de-DE" sz="2400" dirty="0">
                <a:solidFill>
                  <a:srgbClr val="D60062"/>
                </a:solidFill>
              </a:rPr>
              <a:t>Curie </a:t>
            </a:r>
            <a:r>
              <a:rPr lang="de-DE" sz="2400" dirty="0" err="1">
                <a:solidFill>
                  <a:srgbClr val="D60062"/>
                </a:solidFill>
              </a:rPr>
              <a:t>effect</a:t>
            </a:r>
            <a:r>
              <a:rPr lang="de-DE" sz="2400" dirty="0">
                <a:solidFill>
                  <a:srgbClr val="D60062"/>
                </a:solidFill>
              </a:rPr>
              <a:t>.</a:t>
            </a:r>
            <a:r>
              <a:rPr lang="de-DE" sz="2400" dirty="0"/>
              <a:t> </a:t>
            </a:r>
            <a:br>
              <a:rPr lang="de-DE" sz="2400" dirty="0"/>
            </a:br>
            <a:r>
              <a:rPr lang="de-DE" sz="2400" dirty="0"/>
              <a:t>„</a:t>
            </a:r>
            <a:r>
              <a:rPr lang="de-DE" sz="2400" dirty="0" err="1"/>
              <a:t>Of</a:t>
            </a:r>
            <a:r>
              <a:rPr lang="de-DE" sz="2400" dirty="0"/>
              <a:t> </a:t>
            </a:r>
            <a:r>
              <a:rPr lang="de-DE" sz="2400" dirty="0" err="1"/>
              <a:t>course</a:t>
            </a:r>
            <a:r>
              <a:rPr lang="de-DE" sz="2400" dirty="0"/>
              <a:t>, a </a:t>
            </a:r>
            <a:r>
              <a:rPr lang="de-DE" sz="2400" dirty="0" err="1"/>
              <a:t>woman</a:t>
            </a:r>
            <a:r>
              <a:rPr lang="de-DE" sz="2400" dirty="0"/>
              <a:t> </a:t>
            </a:r>
            <a:r>
              <a:rPr lang="de-DE" sz="2400" dirty="0" err="1"/>
              <a:t>scientist</a:t>
            </a:r>
            <a:r>
              <a:rPr lang="de-DE" sz="2400" dirty="0"/>
              <a:t> will </a:t>
            </a:r>
            <a:r>
              <a:rPr lang="de-DE" sz="2400" dirty="0" err="1"/>
              <a:t>be</a:t>
            </a:r>
            <a:r>
              <a:rPr lang="de-DE" sz="2400" dirty="0"/>
              <a:t> </a:t>
            </a:r>
            <a:r>
              <a:rPr lang="de-DE" sz="2400" dirty="0" err="1"/>
              <a:t>hired</a:t>
            </a:r>
            <a:r>
              <a:rPr lang="de-DE" sz="2400" dirty="0"/>
              <a:t> </a:t>
            </a:r>
            <a:r>
              <a:rPr lang="de-DE" sz="2400" dirty="0" err="1"/>
              <a:t>if</a:t>
            </a:r>
            <a:r>
              <a:rPr lang="de-DE" sz="2400" dirty="0"/>
              <a:t> </a:t>
            </a:r>
            <a:r>
              <a:rPr lang="de-DE" sz="2400" dirty="0" err="1"/>
              <a:t>she‘s</a:t>
            </a:r>
            <a:r>
              <a:rPr lang="de-DE" sz="2400" dirty="0"/>
              <a:t> </a:t>
            </a:r>
            <a:r>
              <a:rPr lang="de-DE" sz="2400" dirty="0" err="1"/>
              <a:t>as</a:t>
            </a:r>
            <a:r>
              <a:rPr lang="de-DE" sz="2400" dirty="0"/>
              <a:t> </a:t>
            </a:r>
            <a:r>
              <a:rPr lang="de-DE" sz="2400" dirty="0" err="1"/>
              <a:t>good</a:t>
            </a:r>
            <a:r>
              <a:rPr lang="de-DE" sz="2400" dirty="0"/>
              <a:t> </a:t>
            </a:r>
            <a:r>
              <a:rPr lang="de-DE" sz="2400" dirty="0" err="1"/>
              <a:t>as</a:t>
            </a:r>
            <a:r>
              <a:rPr lang="de-DE" sz="2400" dirty="0"/>
              <a:t> Marie Curie.“</a:t>
            </a:r>
            <a:endParaRPr lang="de-DE" dirty="0"/>
          </a:p>
          <a:p>
            <a:pPr marL="0" indent="0">
              <a:buNone/>
            </a:pPr>
            <a:r>
              <a:rPr lang="de-DE" sz="2400" dirty="0"/>
              <a:t>3) </a:t>
            </a:r>
            <a:r>
              <a:rPr lang="de-DE" sz="2400" dirty="0" err="1">
                <a:solidFill>
                  <a:srgbClr val="D60062"/>
                </a:solidFill>
              </a:rPr>
              <a:t>Disregard</a:t>
            </a:r>
            <a:r>
              <a:rPr lang="de-DE" sz="2400" dirty="0">
                <a:solidFill>
                  <a:srgbClr val="D60062"/>
                </a:solidFill>
              </a:rPr>
              <a:t> </a:t>
            </a:r>
            <a:r>
              <a:rPr lang="de-DE" sz="2400" dirty="0" err="1"/>
              <a:t>of</a:t>
            </a:r>
            <a:r>
              <a:rPr lang="de-DE" sz="2400" dirty="0"/>
              <a:t> EO </a:t>
            </a:r>
            <a:r>
              <a:rPr lang="de-DE" sz="2400" dirty="0" err="1"/>
              <a:t>commitment</a:t>
            </a:r>
            <a:r>
              <a:rPr lang="de-DE" sz="2400" dirty="0"/>
              <a:t> </a:t>
            </a:r>
            <a:r>
              <a:rPr lang="de-DE" sz="2400" dirty="0" err="1"/>
              <a:t>and</a:t>
            </a:r>
            <a:r>
              <a:rPr lang="de-DE" sz="2400" dirty="0"/>
              <a:t> </a:t>
            </a:r>
            <a:r>
              <a:rPr lang="de-DE" sz="2400" dirty="0" err="1"/>
              <a:t>blindness</a:t>
            </a:r>
            <a:r>
              <a:rPr lang="de-DE" sz="2400" dirty="0"/>
              <a:t> </a:t>
            </a:r>
            <a:r>
              <a:rPr lang="de-DE" sz="2400" dirty="0" err="1"/>
              <a:t>to</a:t>
            </a:r>
            <a:r>
              <a:rPr lang="de-DE" sz="2400" dirty="0"/>
              <a:t> double </a:t>
            </a:r>
            <a:r>
              <a:rPr lang="de-DE" sz="2400" dirty="0" err="1"/>
              <a:t>standards</a:t>
            </a:r>
            <a:r>
              <a:rPr lang="de-DE" sz="2400" dirty="0"/>
              <a:t> in </a:t>
            </a:r>
            <a:r>
              <a:rPr lang="de-DE" sz="2400" dirty="0" err="1"/>
              <a:t>view</a:t>
            </a:r>
            <a:r>
              <a:rPr lang="de-DE" sz="2400" dirty="0"/>
              <a:t> </a:t>
            </a:r>
            <a:r>
              <a:rPr lang="de-DE" sz="2400" dirty="0" err="1"/>
              <a:t>of</a:t>
            </a:r>
            <a:r>
              <a:rPr lang="de-DE" sz="2400" dirty="0"/>
              <a:t> </a:t>
            </a:r>
            <a:r>
              <a:rPr lang="de-DE" sz="2400" dirty="0" err="1"/>
              <a:t>one‘s</a:t>
            </a:r>
            <a:r>
              <a:rPr lang="de-DE" sz="2400" dirty="0"/>
              <a:t> </a:t>
            </a:r>
            <a:r>
              <a:rPr lang="de-DE" sz="2400" dirty="0" err="1"/>
              <a:t>own</a:t>
            </a:r>
            <a:r>
              <a:rPr lang="de-DE" sz="2400" dirty="0"/>
              <a:t> </a:t>
            </a:r>
            <a:r>
              <a:rPr lang="de-DE" sz="2400" dirty="0" err="1"/>
              <a:t>achievement</a:t>
            </a:r>
            <a:r>
              <a:rPr lang="de-DE" sz="2400" dirty="0"/>
              <a:t>:</a:t>
            </a:r>
            <a:endParaRPr lang="de-DE" sz="2400" i="1" dirty="0"/>
          </a:p>
          <a:p>
            <a:pPr marL="0" indent="0">
              <a:buNone/>
            </a:pPr>
            <a:r>
              <a:rPr lang="de-DE" sz="2400" dirty="0"/>
              <a:t>Rosalyn Yalow (1921-2011)</a:t>
            </a:r>
          </a:p>
          <a:p>
            <a:pPr>
              <a:buFont typeface="Wingdings" panose="05000000000000000000" pitchFamily="2" charset="2"/>
              <a:buChar char="§"/>
            </a:pPr>
            <a:r>
              <a:rPr lang="de-DE" sz="1800" dirty="0"/>
              <a:t>1977 Nobel </a:t>
            </a:r>
            <a:r>
              <a:rPr lang="de-DE" sz="1800" dirty="0" err="1"/>
              <a:t>Prize</a:t>
            </a:r>
            <a:r>
              <a:rPr lang="de-DE" sz="1800" dirty="0"/>
              <a:t> </a:t>
            </a:r>
            <a:r>
              <a:rPr lang="de-DE" sz="1800" dirty="0" err="1"/>
              <a:t>for</a:t>
            </a:r>
            <a:r>
              <a:rPr lang="de-DE" sz="1800" dirty="0"/>
              <a:t> </a:t>
            </a:r>
            <a:r>
              <a:rPr lang="de-DE" sz="1800" dirty="0" err="1"/>
              <a:t>Medicine</a:t>
            </a:r>
            <a:r>
              <a:rPr lang="de-DE" sz="1800" dirty="0"/>
              <a:t>/</a:t>
            </a:r>
            <a:r>
              <a:rPr lang="de-DE" sz="1800" dirty="0" err="1"/>
              <a:t>Physiology</a:t>
            </a:r>
            <a:r>
              <a:rPr lang="de-DE" sz="1800" dirty="0"/>
              <a:t> (</a:t>
            </a:r>
            <a:r>
              <a:rPr lang="de-DE" sz="1800" dirty="0" err="1"/>
              <a:t>radioimmunoassay</a:t>
            </a:r>
            <a:r>
              <a:rPr lang="de-DE" sz="1800" dirty="0"/>
              <a:t> </a:t>
            </a:r>
            <a:r>
              <a:rPr lang="de-DE" sz="1800" dirty="0" err="1"/>
              <a:t>technique</a:t>
            </a:r>
            <a:r>
              <a:rPr lang="de-DE" sz="1800" dirty="0"/>
              <a:t>)</a:t>
            </a:r>
          </a:p>
          <a:p>
            <a:pPr>
              <a:buFont typeface="Wingdings" panose="05000000000000000000" pitchFamily="2" charset="2"/>
              <a:buChar char="§"/>
            </a:pPr>
            <a:r>
              <a:rPr lang="de-DE" sz="1800" dirty="0"/>
              <a:t>1978 </a:t>
            </a:r>
            <a:r>
              <a:rPr lang="de-DE" sz="1800" dirty="0" err="1"/>
              <a:t>president</a:t>
            </a:r>
            <a:r>
              <a:rPr lang="de-DE" sz="1800" dirty="0"/>
              <a:t> </a:t>
            </a:r>
            <a:r>
              <a:rPr lang="de-DE" sz="1800" dirty="0" err="1"/>
              <a:t>of</a:t>
            </a:r>
            <a:r>
              <a:rPr lang="de-DE" sz="1800" dirty="0"/>
              <a:t> </a:t>
            </a:r>
            <a:r>
              <a:rPr lang="de-DE" sz="1800" dirty="0" err="1"/>
              <a:t>the</a:t>
            </a:r>
            <a:r>
              <a:rPr lang="de-DE" sz="1800" dirty="0"/>
              <a:t> </a:t>
            </a:r>
            <a:r>
              <a:rPr lang="de-DE" sz="1800" dirty="0" err="1"/>
              <a:t>Endocrinological</a:t>
            </a:r>
            <a:r>
              <a:rPr lang="de-DE" sz="1800" dirty="0"/>
              <a:t> Society, </a:t>
            </a:r>
            <a:r>
              <a:rPr lang="de-DE" sz="1800" dirty="0" err="1"/>
              <a:t>presidential</a:t>
            </a:r>
            <a:r>
              <a:rPr lang="de-DE" sz="1800" dirty="0"/>
              <a:t> </a:t>
            </a:r>
            <a:r>
              <a:rPr lang="de-DE" sz="1800" dirty="0" err="1"/>
              <a:t>address</a:t>
            </a:r>
            <a:r>
              <a:rPr lang="de-DE" sz="1800" dirty="0"/>
              <a:t>:</a:t>
            </a:r>
          </a:p>
          <a:p>
            <a:pPr marL="0" indent="0">
              <a:buNone/>
            </a:pPr>
            <a:r>
              <a:rPr lang="de-DE" sz="2000" i="1" dirty="0">
                <a:solidFill>
                  <a:srgbClr val="FF0000"/>
                </a:solidFill>
                <a:sym typeface="Wingdings" panose="05000000000000000000" pitchFamily="2" charset="2"/>
              </a:rPr>
              <a:t> </a:t>
            </a:r>
            <a:r>
              <a:rPr lang="de-DE" sz="2000" i="1" dirty="0"/>
              <a:t>I </a:t>
            </a:r>
            <a:r>
              <a:rPr lang="de-DE" sz="2000" i="1" dirty="0" err="1"/>
              <a:t>believe</a:t>
            </a:r>
            <a:r>
              <a:rPr lang="de-DE" sz="2000" i="1" dirty="0"/>
              <a:t> </a:t>
            </a:r>
            <a:r>
              <a:rPr lang="en-US" sz="2000" i="1" dirty="0"/>
              <a:t>my ascending to the Presidency of the Endocrine Society is the final step in the general recognition that women have come of age in our Society and now participate with full equality in all its functions. I think it unfortunate that the Women's Caucus of the Society has chosen to remain a special interest group rather than changing its </a:t>
            </a:r>
            <a:r>
              <a:rPr lang="de-DE" sz="2000" i="1" dirty="0" err="1"/>
              <a:t>name</a:t>
            </a:r>
            <a:r>
              <a:rPr lang="de-DE" sz="2000" i="1" dirty="0"/>
              <a:t> </a:t>
            </a:r>
            <a:r>
              <a:rPr lang="de-DE" sz="2000" i="1" dirty="0" err="1"/>
              <a:t>and</a:t>
            </a:r>
            <a:r>
              <a:rPr lang="de-DE" sz="2000" i="1" dirty="0"/>
              <a:t> </a:t>
            </a:r>
            <a:r>
              <a:rPr lang="de-DE" sz="2000" i="1" dirty="0" err="1"/>
              <a:t>function</a:t>
            </a:r>
            <a:r>
              <a:rPr lang="de-DE" sz="2000" i="1" dirty="0"/>
              <a:t> […]</a:t>
            </a:r>
            <a:r>
              <a:rPr lang="de-DE" i="1" dirty="0"/>
              <a:t/>
            </a:r>
            <a:br>
              <a:rPr lang="de-DE" i="1" dirty="0"/>
            </a:br>
            <a:r>
              <a:rPr lang="de-DE" sz="2400" i="1" dirty="0"/>
              <a:t> </a:t>
            </a:r>
          </a:p>
          <a:p>
            <a:endParaRPr lang="de-DE" dirty="0"/>
          </a:p>
          <a:p>
            <a:endParaRPr lang="pl-PL" dirty="0"/>
          </a:p>
          <a:p>
            <a:endParaRPr lang="pl-PL" dirty="0"/>
          </a:p>
        </p:txBody>
      </p:sp>
    </p:spTree>
    <p:extLst>
      <p:ext uri="{BB962C8B-B14F-4D97-AF65-F5344CB8AC3E}">
        <p14:creationId xmlns:p14="http://schemas.microsoft.com/office/powerpoint/2010/main" val="2067828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CD89290-A28B-1798-B036-784BBD2EBE71}"/>
              </a:ext>
            </a:extLst>
          </p:cNvPr>
          <p:cNvSpPr>
            <a:spLocks noGrp="1"/>
          </p:cNvSpPr>
          <p:nvPr>
            <p:ph type="title"/>
          </p:nvPr>
        </p:nvSpPr>
        <p:spPr>
          <a:xfrm>
            <a:off x="914400" y="2641600"/>
            <a:ext cx="10515600" cy="1325563"/>
          </a:xfrm>
        </p:spPr>
        <p:txBody>
          <a:bodyPr/>
          <a:lstStyle/>
          <a:p>
            <a:r>
              <a:rPr lang="en-US" b="1" dirty="0"/>
              <a:t>The current situation of women in physics and its subdisciplines</a:t>
            </a:r>
            <a:endParaRPr lang="pl-PL" b="1" dirty="0"/>
          </a:p>
        </p:txBody>
      </p:sp>
    </p:spTree>
    <p:extLst>
      <p:ext uri="{BB962C8B-B14F-4D97-AF65-F5344CB8AC3E}">
        <p14:creationId xmlns:p14="http://schemas.microsoft.com/office/powerpoint/2010/main" val="2688440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xmlns="" id="{7B8C499A-1E8E-BDFC-24AA-D961D4F875D0}"/>
              </a:ext>
            </a:extLst>
          </p:cNvPr>
          <p:cNvPicPr>
            <a:picLocks noChangeAspect="1"/>
          </p:cNvPicPr>
          <p:nvPr/>
        </p:nvPicPr>
        <p:blipFill>
          <a:blip r:embed="rId3"/>
          <a:srcRect b="8411"/>
          <a:stretch>
            <a:fillRect/>
          </a:stretch>
        </p:blipFill>
        <p:spPr>
          <a:xfrm>
            <a:off x="307775" y="261437"/>
            <a:ext cx="11576450" cy="6335126"/>
          </a:xfrm>
          <a:prstGeom prst="rect">
            <a:avLst/>
          </a:prstGeom>
        </p:spPr>
      </p:pic>
      <p:sp>
        <p:nvSpPr>
          <p:cNvPr id="4" name="pole tekstowe 3">
            <a:extLst>
              <a:ext uri="{FF2B5EF4-FFF2-40B4-BE49-F238E27FC236}">
                <a16:creationId xmlns:a16="http://schemas.microsoft.com/office/drawing/2014/main" xmlns="" id="{B61D2D27-DBCE-3A52-CE21-4DCABDA0B008}"/>
              </a:ext>
            </a:extLst>
          </p:cNvPr>
          <p:cNvSpPr txBox="1"/>
          <p:nvPr/>
        </p:nvSpPr>
        <p:spPr>
          <a:xfrm>
            <a:off x="307775" y="6619387"/>
            <a:ext cx="11493910" cy="246221"/>
          </a:xfrm>
          <a:prstGeom prst="rect">
            <a:avLst/>
          </a:prstGeom>
          <a:noFill/>
        </p:spPr>
        <p:txBody>
          <a:bodyPr wrap="square" rtlCol="0">
            <a:spAutoFit/>
          </a:bodyPr>
          <a:lstStyle/>
          <a:p>
            <a:r>
              <a:rPr lang="pl-PL" sz="1000" dirty="0"/>
              <a:t>Source: https://european-research-area.ec.europa.eu/sites/default/files/documents/2025-03/she%20figures%202024-KI0924569ENN-infographics.pdf</a:t>
            </a:r>
          </a:p>
        </p:txBody>
      </p:sp>
    </p:spTree>
    <p:extLst>
      <p:ext uri="{BB962C8B-B14F-4D97-AF65-F5344CB8AC3E}">
        <p14:creationId xmlns:p14="http://schemas.microsoft.com/office/powerpoint/2010/main" val="924340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xmlns="" id="{BB8FEEE3-8B2C-2987-8CBA-32AFE57F8213}"/>
              </a:ext>
            </a:extLst>
          </p:cNvPr>
          <p:cNvPicPr>
            <a:picLocks noChangeAspect="1"/>
          </p:cNvPicPr>
          <p:nvPr/>
        </p:nvPicPr>
        <p:blipFill>
          <a:blip r:embed="rId2"/>
          <a:stretch>
            <a:fillRect/>
          </a:stretch>
        </p:blipFill>
        <p:spPr>
          <a:xfrm>
            <a:off x="2747770" y="-21946"/>
            <a:ext cx="4729355" cy="6879946"/>
          </a:xfrm>
          <a:prstGeom prst="rect">
            <a:avLst/>
          </a:prstGeom>
        </p:spPr>
      </p:pic>
      <p:sp>
        <p:nvSpPr>
          <p:cNvPr id="4" name="pole tekstowe 3">
            <a:extLst>
              <a:ext uri="{FF2B5EF4-FFF2-40B4-BE49-F238E27FC236}">
                <a16:creationId xmlns:a16="http://schemas.microsoft.com/office/drawing/2014/main" xmlns="" id="{0C4E93E2-48C5-D364-F4FA-FBE14DA22D24}"/>
              </a:ext>
            </a:extLst>
          </p:cNvPr>
          <p:cNvSpPr txBox="1"/>
          <p:nvPr/>
        </p:nvSpPr>
        <p:spPr>
          <a:xfrm>
            <a:off x="8410575" y="1895475"/>
            <a:ext cx="2476500" cy="1477328"/>
          </a:xfrm>
          <a:prstGeom prst="rect">
            <a:avLst/>
          </a:prstGeom>
          <a:noFill/>
        </p:spPr>
        <p:txBody>
          <a:bodyPr wrap="square" rtlCol="0">
            <a:spAutoFit/>
          </a:bodyPr>
          <a:lstStyle/>
          <a:p>
            <a:r>
              <a:rPr lang="en-US" b="1" dirty="0"/>
              <a:t>Europe/global snapshot</a:t>
            </a:r>
            <a:r>
              <a:rPr lang="en-US" dirty="0"/>
              <a:t>: women are about one third of researchers worldwide</a:t>
            </a:r>
            <a:endParaRPr lang="pl-PL" dirty="0"/>
          </a:p>
        </p:txBody>
      </p:sp>
    </p:spTree>
    <p:extLst>
      <p:ext uri="{BB962C8B-B14F-4D97-AF65-F5344CB8AC3E}">
        <p14:creationId xmlns:p14="http://schemas.microsoft.com/office/powerpoint/2010/main" val="2045170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a:extLst>
              <a:ext uri="{FF2B5EF4-FFF2-40B4-BE49-F238E27FC236}">
                <a16:creationId xmlns:a16="http://schemas.microsoft.com/office/drawing/2014/main" xmlns="" id="{ECB91227-3B3B-0159-8AFA-FF8797E5A535}"/>
              </a:ext>
            </a:extLst>
          </p:cNvPr>
          <p:cNvPicPr>
            <a:picLocks noChangeAspect="1"/>
          </p:cNvPicPr>
          <p:nvPr/>
        </p:nvPicPr>
        <p:blipFill>
          <a:blip r:embed="rId3"/>
          <a:stretch>
            <a:fillRect/>
          </a:stretch>
        </p:blipFill>
        <p:spPr>
          <a:xfrm>
            <a:off x="2448568" y="0"/>
            <a:ext cx="6912794" cy="6474543"/>
          </a:xfrm>
          <a:prstGeom prst="rect">
            <a:avLst/>
          </a:prstGeom>
        </p:spPr>
      </p:pic>
      <p:sp>
        <p:nvSpPr>
          <p:cNvPr id="4" name="pole tekstowe 3">
            <a:extLst>
              <a:ext uri="{FF2B5EF4-FFF2-40B4-BE49-F238E27FC236}">
                <a16:creationId xmlns:a16="http://schemas.microsoft.com/office/drawing/2014/main" xmlns="" id="{2291C789-78C0-677A-22B6-B991ECEDA9DF}"/>
              </a:ext>
            </a:extLst>
          </p:cNvPr>
          <p:cNvSpPr txBox="1"/>
          <p:nvPr/>
        </p:nvSpPr>
        <p:spPr>
          <a:xfrm>
            <a:off x="2448568" y="6596390"/>
            <a:ext cx="8288594" cy="523220"/>
          </a:xfrm>
          <a:prstGeom prst="rect">
            <a:avLst/>
          </a:prstGeom>
          <a:noFill/>
        </p:spPr>
        <p:txBody>
          <a:bodyPr wrap="square" rtlCol="0">
            <a:spAutoFit/>
          </a:bodyPr>
          <a:lstStyle/>
          <a:p>
            <a:r>
              <a:rPr lang="pl-PL" sz="1000" dirty="0"/>
              <a:t>Source: https://ec.europa.eu/eurostat/web/products-eurostat-news/w/ddn-20240613-2</a:t>
            </a:r>
          </a:p>
          <a:p>
            <a:endParaRPr lang="pl-PL" dirty="0"/>
          </a:p>
        </p:txBody>
      </p:sp>
    </p:spTree>
    <p:extLst>
      <p:ext uri="{BB962C8B-B14F-4D97-AF65-F5344CB8AC3E}">
        <p14:creationId xmlns:p14="http://schemas.microsoft.com/office/powerpoint/2010/main" val="893852350"/>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GradientVTI" id="{605F9078-86F9-4258-A3E1-F8EFF02AE8CC}" vid="{4848699B-BB01-41E3-9EC4-3D97DFE5292B}"/>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Gradient</Template>
  <TotalTime>0</TotalTime>
  <Words>1554</Words>
  <Application>Microsoft Office PowerPoint</Application>
  <PresentationFormat>Benutzerdefiniert</PresentationFormat>
  <Paragraphs>193</Paragraphs>
  <Slides>28</Slides>
  <Notes>3</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GradientVTI</vt:lpstr>
      <vt:lpstr>Women in Physics:  The Ambivalence of Success, Forces of Inertia and Pathways to Equity </vt:lpstr>
      <vt:lpstr>Introduction</vt:lpstr>
      <vt:lpstr>Normative concepts of science –  and why the meritocracy narrative is so dangerous</vt:lpstr>
      <vt:lpstr>Normative concepts of science –  and why the meritocracy narrative is so dangerous</vt:lpstr>
      <vt:lpstr>Normative concepts of science – and why the meritocracy narrative is so dangerous</vt:lpstr>
      <vt:lpstr>The current situation of women in physics and its subdisciplines</vt:lpstr>
      <vt:lpstr>PowerPoint-Präsentation</vt:lpstr>
      <vt:lpstr>PowerPoint-Präsentation</vt:lpstr>
      <vt:lpstr>PowerPoint-Präsentation</vt:lpstr>
      <vt:lpstr>PowerPoint-Präsentation</vt:lpstr>
      <vt:lpstr>PowerPoint-Präsentation</vt:lpstr>
      <vt:lpstr>PowerPoint-Präsentation</vt:lpstr>
      <vt:lpstr>Insights from history I: enablers</vt:lpstr>
      <vt:lpstr>Insights from history I: enablers</vt:lpstr>
      <vt:lpstr>Insights from history I: enablers</vt:lpstr>
      <vt:lpstr>Barriers in academic careers</vt:lpstr>
      <vt:lpstr>Barriers in academic careers</vt:lpstr>
      <vt:lpstr>Barriers in academic careers</vt:lpstr>
      <vt:lpstr>Insights from history II: laboratory cultures</vt:lpstr>
      <vt:lpstr>Insights from history II: laboratory cultures</vt:lpstr>
      <vt:lpstr>Insights from history II: laboratory cultures</vt:lpstr>
      <vt:lpstr>Interplay of factors and the problem of the positive loop feedback</vt:lpstr>
      <vt:lpstr>Accelerator physics – a special case?</vt:lpstr>
      <vt:lpstr>Accelerator physics – a special case?</vt:lpstr>
      <vt:lpstr>Afterthought</vt:lpstr>
      <vt:lpstr>Best practices</vt:lpstr>
      <vt:lpstr>“A truly competitive and innovative Europe is one where every mind, regardless of gender, gets the chance to thrive.”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Physics: Dangers of Success, Forces of Inertia and Pathways to Equity</dc:title>
  <dc:creator>Ewelina Ciaputa</dc:creator>
  <cp:lastModifiedBy>Beate Ceranski</cp:lastModifiedBy>
  <cp:revision>58</cp:revision>
  <dcterms:created xsi:type="dcterms:W3CDTF">2026-04-01T07:06:40Z</dcterms:created>
  <dcterms:modified xsi:type="dcterms:W3CDTF">2026-05-19T14:22:16Z</dcterms:modified>
</cp:coreProperties>
</file>