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4029" r:id="rId1"/>
    <p:sldMasterId id="2147484041" r:id="rId2"/>
    <p:sldMasterId id="2147484053" r:id="rId3"/>
  </p:sldMasterIdLst>
  <p:notesMasterIdLst>
    <p:notesMasterId r:id="rId20"/>
  </p:notesMasterIdLst>
  <p:handoutMasterIdLst>
    <p:handoutMasterId r:id="rId21"/>
  </p:handoutMasterIdLst>
  <p:sldIdLst>
    <p:sldId id="1191" r:id="rId4"/>
    <p:sldId id="1250" r:id="rId5"/>
    <p:sldId id="1213" r:id="rId6"/>
    <p:sldId id="1256" r:id="rId7"/>
    <p:sldId id="507" r:id="rId8"/>
    <p:sldId id="1210" r:id="rId9"/>
    <p:sldId id="1214" r:id="rId10"/>
    <p:sldId id="1248" r:id="rId11"/>
    <p:sldId id="1216" r:id="rId12"/>
    <p:sldId id="1252" r:id="rId13"/>
    <p:sldId id="508" r:id="rId14"/>
    <p:sldId id="510" r:id="rId15"/>
    <p:sldId id="1198" r:id="rId16"/>
    <p:sldId id="1240" r:id="rId17"/>
    <p:sldId id="1251" r:id="rId18"/>
    <p:sldId id="1247" r:id="rId19"/>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929" userDrawn="1">
          <p15:clr>
            <a:srgbClr val="A4A3A4"/>
          </p15:clr>
        </p15:guide>
        <p15:guide id="2" pos="2209"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onneman" initials="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00"/>
    <a:srgbClr val="003399"/>
    <a:srgbClr val="000000"/>
    <a:srgbClr val="0C377B"/>
    <a:srgbClr val="0000FF"/>
    <a:srgbClr val="0000CC"/>
    <a:srgbClr val="006600"/>
    <a:srgbClr val="99FF99"/>
    <a:srgbClr val="FFFF99"/>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07" autoAdjust="0"/>
    <p:restoredTop sz="92525" autoAdjust="0"/>
  </p:normalViewPr>
  <p:slideViewPr>
    <p:cSldViewPr>
      <p:cViewPr varScale="1">
        <p:scale>
          <a:sx n="83" d="100"/>
          <a:sy n="83" d="100"/>
        </p:scale>
        <p:origin x="566" y="72"/>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25" d="100"/>
        <a:sy n="125" d="100"/>
      </p:scale>
      <p:origin x="0" y="-5616"/>
    </p:cViewPr>
  </p:sorterViewPr>
  <p:notesViewPr>
    <p:cSldViewPr>
      <p:cViewPr varScale="1">
        <p:scale>
          <a:sx n="101" d="100"/>
          <a:sy n="101" d="100"/>
        </p:scale>
        <p:origin x="-3576" y="-90"/>
      </p:cViewPr>
      <p:guideLst>
        <p:guide orient="horz" pos="2929"/>
        <p:guide pos="2209"/>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handoutMaster" Target="handoutMasters/handout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7840" cy="464820"/>
          </a:xfrm>
          <a:prstGeom prst="rect">
            <a:avLst/>
          </a:prstGeom>
        </p:spPr>
        <p:txBody>
          <a:bodyPr vert="horz" lIns="92153" tIns="46077" rIns="92153" bIns="46077" rtlCol="0"/>
          <a:lstStyle>
            <a:lvl1pPr algn="l">
              <a:defRPr sz="1200"/>
            </a:lvl1pPr>
          </a:lstStyle>
          <a:p>
            <a:endParaRPr lang="en-GB"/>
          </a:p>
        </p:txBody>
      </p:sp>
      <p:sp>
        <p:nvSpPr>
          <p:cNvPr id="3" name="Date Placeholder 2"/>
          <p:cNvSpPr>
            <a:spLocks noGrp="1"/>
          </p:cNvSpPr>
          <p:nvPr>
            <p:ph type="dt" sz="quarter" idx="1"/>
          </p:nvPr>
        </p:nvSpPr>
        <p:spPr>
          <a:xfrm>
            <a:off x="3970938" y="1"/>
            <a:ext cx="3037840" cy="464820"/>
          </a:xfrm>
          <a:prstGeom prst="rect">
            <a:avLst/>
          </a:prstGeom>
        </p:spPr>
        <p:txBody>
          <a:bodyPr vert="horz" lIns="92153" tIns="46077" rIns="92153" bIns="46077" rtlCol="0"/>
          <a:lstStyle>
            <a:lvl1pPr algn="r">
              <a:defRPr sz="1200"/>
            </a:lvl1pPr>
          </a:lstStyle>
          <a:p>
            <a:fld id="{CB310BA0-050A-4997-B1AC-FD3BCC455418}" type="datetimeFigureOut">
              <a:rPr lang="en-GB" smtClean="0"/>
              <a:t>18/05/2026</a:t>
            </a:fld>
            <a:endParaRPr lang="en-GB"/>
          </a:p>
        </p:txBody>
      </p:sp>
      <p:sp>
        <p:nvSpPr>
          <p:cNvPr id="4" name="Footer Placeholder 3"/>
          <p:cNvSpPr>
            <a:spLocks noGrp="1"/>
          </p:cNvSpPr>
          <p:nvPr>
            <p:ph type="ftr" sz="quarter" idx="2"/>
          </p:nvPr>
        </p:nvSpPr>
        <p:spPr>
          <a:xfrm>
            <a:off x="0" y="8829968"/>
            <a:ext cx="3037840" cy="464820"/>
          </a:xfrm>
          <a:prstGeom prst="rect">
            <a:avLst/>
          </a:prstGeom>
        </p:spPr>
        <p:txBody>
          <a:bodyPr vert="horz" lIns="92153" tIns="46077" rIns="92153" bIns="46077" rtlCol="0" anchor="b"/>
          <a:lstStyle>
            <a:lvl1pPr algn="l">
              <a:defRPr sz="1200"/>
            </a:lvl1pPr>
          </a:lstStyle>
          <a:p>
            <a:endParaRPr lang="en-GB"/>
          </a:p>
        </p:txBody>
      </p:sp>
      <p:sp>
        <p:nvSpPr>
          <p:cNvPr id="5" name="Slide Number Placeholder 4"/>
          <p:cNvSpPr>
            <a:spLocks noGrp="1"/>
          </p:cNvSpPr>
          <p:nvPr>
            <p:ph type="sldNum" sz="quarter" idx="3"/>
          </p:nvPr>
        </p:nvSpPr>
        <p:spPr>
          <a:xfrm>
            <a:off x="3970938" y="8829968"/>
            <a:ext cx="3037840" cy="464820"/>
          </a:xfrm>
          <a:prstGeom prst="rect">
            <a:avLst/>
          </a:prstGeom>
        </p:spPr>
        <p:txBody>
          <a:bodyPr vert="horz" lIns="92153" tIns="46077" rIns="92153" bIns="46077" rtlCol="0" anchor="b"/>
          <a:lstStyle>
            <a:lvl1pPr algn="r">
              <a:defRPr sz="1200"/>
            </a:lvl1pPr>
          </a:lstStyle>
          <a:p>
            <a:fld id="{2299761C-D337-4915-A6DD-157470CC0978}" type="slidenum">
              <a:rPr lang="en-GB" smtClean="0"/>
              <a:t>‹N°›</a:t>
            </a:fld>
            <a:endParaRPr lang="en-GB"/>
          </a:p>
        </p:txBody>
      </p:sp>
    </p:spTree>
    <p:extLst>
      <p:ext uri="{BB962C8B-B14F-4D97-AF65-F5344CB8AC3E}">
        <p14:creationId xmlns:p14="http://schemas.microsoft.com/office/powerpoint/2010/main" val="17514741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7840" cy="464820"/>
          </a:xfrm>
          <a:prstGeom prst="rect">
            <a:avLst/>
          </a:prstGeom>
        </p:spPr>
        <p:txBody>
          <a:bodyPr vert="horz" lIns="92153" tIns="46077" rIns="92153" bIns="46077" rtlCol="0"/>
          <a:lstStyle>
            <a:lvl1pPr algn="l">
              <a:defRPr sz="1200"/>
            </a:lvl1pPr>
          </a:lstStyle>
          <a:p>
            <a:endParaRPr lang="en-GB"/>
          </a:p>
        </p:txBody>
      </p:sp>
      <p:sp>
        <p:nvSpPr>
          <p:cNvPr id="3" name="Date Placeholder 2"/>
          <p:cNvSpPr>
            <a:spLocks noGrp="1"/>
          </p:cNvSpPr>
          <p:nvPr>
            <p:ph type="dt" idx="1"/>
          </p:nvPr>
        </p:nvSpPr>
        <p:spPr>
          <a:xfrm>
            <a:off x="3970938" y="1"/>
            <a:ext cx="3037840" cy="464820"/>
          </a:xfrm>
          <a:prstGeom prst="rect">
            <a:avLst/>
          </a:prstGeom>
        </p:spPr>
        <p:txBody>
          <a:bodyPr vert="horz" lIns="92153" tIns="46077" rIns="92153" bIns="46077" rtlCol="0"/>
          <a:lstStyle>
            <a:lvl1pPr algn="r">
              <a:defRPr sz="1200"/>
            </a:lvl1pPr>
          </a:lstStyle>
          <a:p>
            <a:fld id="{F8632A1A-D26E-42D0-A2DF-B39D9B2C3CCA}" type="datetimeFigureOut">
              <a:rPr lang="en-GB" smtClean="0"/>
              <a:pPr/>
              <a:t>18/05/2026</a:t>
            </a:fld>
            <a:endParaRPr lang="en-GB"/>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2153" tIns="46077" rIns="92153" bIns="46077" rtlCol="0" anchor="ctr"/>
          <a:lstStyle/>
          <a:p>
            <a:endParaRPr lang="en-GB"/>
          </a:p>
        </p:txBody>
      </p:sp>
      <p:sp>
        <p:nvSpPr>
          <p:cNvPr id="5" name="Notes Placeholder 4"/>
          <p:cNvSpPr>
            <a:spLocks noGrp="1"/>
          </p:cNvSpPr>
          <p:nvPr>
            <p:ph type="body" sz="quarter" idx="3"/>
          </p:nvPr>
        </p:nvSpPr>
        <p:spPr>
          <a:xfrm>
            <a:off x="701041" y="4415791"/>
            <a:ext cx="5608320" cy="4183381"/>
          </a:xfrm>
          <a:prstGeom prst="rect">
            <a:avLst/>
          </a:prstGeom>
        </p:spPr>
        <p:txBody>
          <a:bodyPr vert="horz" lIns="92153" tIns="46077" rIns="92153" bIns="46077"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829968"/>
            <a:ext cx="3037840" cy="464820"/>
          </a:xfrm>
          <a:prstGeom prst="rect">
            <a:avLst/>
          </a:prstGeom>
        </p:spPr>
        <p:txBody>
          <a:bodyPr vert="horz" lIns="92153" tIns="46077" rIns="92153" bIns="46077" rtlCol="0" anchor="b"/>
          <a:lstStyle>
            <a:lvl1pPr algn="l">
              <a:defRPr sz="1200"/>
            </a:lvl1pPr>
          </a:lstStyle>
          <a:p>
            <a:endParaRPr lang="en-GB"/>
          </a:p>
        </p:txBody>
      </p:sp>
      <p:sp>
        <p:nvSpPr>
          <p:cNvPr id="7" name="Slide Number Placeholder 6"/>
          <p:cNvSpPr>
            <a:spLocks noGrp="1"/>
          </p:cNvSpPr>
          <p:nvPr>
            <p:ph type="sldNum" sz="quarter" idx="5"/>
          </p:nvPr>
        </p:nvSpPr>
        <p:spPr>
          <a:xfrm>
            <a:off x="3970938" y="8829968"/>
            <a:ext cx="3037840" cy="464820"/>
          </a:xfrm>
          <a:prstGeom prst="rect">
            <a:avLst/>
          </a:prstGeom>
        </p:spPr>
        <p:txBody>
          <a:bodyPr vert="horz" lIns="92153" tIns="46077" rIns="92153" bIns="46077" rtlCol="0" anchor="b"/>
          <a:lstStyle>
            <a:lvl1pPr algn="r">
              <a:defRPr sz="1200"/>
            </a:lvl1pPr>
          </a:lstStyle>
          <a:p>
            <a:fld id="{05604DCD-C511-4B12-9DBB-AC80DD19A492}" type="slidenum">
              <a:rPr lang="en-GB" smtClean="0"/>
              <a:pPr/>
              <a:t>‹N°›</a:t>
            </a:fld>
            <a:endParaRPr lang="en-GB"/>
          </a:p>
        </p:txBody>
      </p:sp>
    </p:spTree>
    <p:extLst>
      <p:ext uri="{BB962C8B-B14F-4D97-AF65-F5344CB8AC3E}">
        <p14:creationId xmlns:p14="http://schemas.microsoft.com/office/powerpoint/2010/main" val="13861239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B957210-7F66-4993-86DA-C4808AC66EF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447210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DED1C79-2D9D-445A-AFE6-E0CD8525910A}" type="slidenum">
              <a:rPr kumimoji="0" lang="en-US" sz="1200" b="0" i="0" u="none" strike="noStrike" kern="1200" cap="none" spc="0" normalizeH="0" baseline="0" noProof="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
        <p:nvSpPr>
          <p:cNvPr id="19458" name="Rectangle 2"/>
          <p:cNvSpPr>
            <a:spLocks noGrp="1" noRot="1" noChangeAspect="1" noChangeArrowheads="1" noTextEdit="1"/>
          </p:cNvSpPr>
          <p:nvPr>
            <p:ph type="sldImg"/>
          </p:nvPr>
        </p:nvSpPr>
        <p:spPr>
          <a:xfrm>
            <a:off x="381000" y="685800"/>
            <a:ext cx="6096000" cy="3429000"/>
          </a:xfrm>
          <a:ln/>
        </p:spPr>
      </p:sp>
      <p:sp>
        <p:nvSpPr>
          <p:cNvPr id="19459"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34773607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6AEE82-CE77-4D87-BBD8-2EEC22EC1567}"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6284904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A3D3CB2-CB46-4D73-9AF3-8191DEA4D6E1}" type="datetimeFigureOut">
              <a:rPr lang="en-GB" smtClean="0"/>
              <a:t>18/05/2026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CF4100A-E962-4EDC-8177-67B64A99A009}" type="slidenum">
              <a:rPr lang="en-GB" smtClean="0"/>
              <a:t>‹N°›</a:t>
            </a:fld>
            <a:endParaRPr lang="en-GB"/>
          </a:p>
        </p:txBody>
      </p:sp>
    </p:spTree>
    <p:extLst>
      <p:ext uri="{BB962C8B-B14F-4D97-AF65-F5344CB8AC3E}">
        <p14:creationId xmlns:p14="http://schemas.microsoft.com/office/powerpoint/2010/main" val="31790915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A3D3CB2-CB46-4D73-9AF3-8191DEA4D6E1}" type="datetimeFigureOut">
              <a:rPr lang="en-GB" smtClean="0"/>
              <a:t>18/05/2026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CF4100A-E962-4EDC-8177-67B64A99A009}" type="slidenum">
              <a:rPr lang="en-GB" smtClean="0"/>
              <a:t>‹N°›</a:t>
            </a:fld>
            <a:endParaRPr lang="en-GB"/>
          </a:p>
        </p:txBody>
      </p:sp>
    </p:spTree>
    <p:extLst>
      <p:ext uri="{BB962C8B-B14F-4D97-AF65-F5344CB8AC3E}">
        <p14:creationId xmlns:p14="http://schemas.microsoft.com/office/powerpoint/2010/main" val="291398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A3D3CB2-CB46-4D73-9AF3-8191DEA4D6E1}" type="datetimeFigureOut">
              <a:rPr lang="en-GB" smtClean="0"/>
              <a:t>18/05/2026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CF4100A-E962-4EDC-8177-67B64A99A009}" type="slidenum">
              <a:rPr lang="en-GB" smtClean="0"/>
              <a:t>‹N°›</a:t>
            </a:fld>
            <a:endParaRPr lang="en-GB"/>
          </a:p>
        </p:txBody>
      </p:sp>
    </p:spTree>
    <p:extLst>
      <p:ext uri="{BB962C8B-B14F-4D97-AF65-F5344CB8AC3E}">
        <p14:creationId xmlns:p14="http://schemas.microsoft.com/office/powerpoint/2010/main" val="2930138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A3D3CB2-CB46-4D73-9AF3-8191DEA4D6E1}" type="datetimeFigureOut">
              <a:rPr lang="en-GB" smtClean="0"/>
              <a:t>18/05/2026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CF4100A-E962-4EDC-8177-67B64A99A009}" type="slidenum">
              <a:rPr lang="en-GB" smtClean="0"/>
              <a:t>‹N°›</a:t>
            </a:fld>
            <a:endParaRPr lang="en-GB"/>
          </a:p>
        </p:txBody>
      </p:sp>
    </p:spTree>
    <p:extLst>
      <p:ext uri="{BB962C8B-B14F-4D97-AF65-F5344CB8AC3E}">
        <p14:creationId xmlns:p14="http://schemas.microsoft.com/office/powerpoint/2010/main" val="11508724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A3D3CB2-CB46-4D73-9AF3-8191DEA4D6E1}" type="datetimeFigureOut">
              <a:rPr lang="en-GB" smtClean="0"/>
              <a:t>18/05/2026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CF4100A-E962-4EDC-8177-67B64A99A009}" type="slidenum">
              <a:rPr lang="en-GB" smtClean="0"/>
              <a:t>‹N°›</a:t>
            </a:fld>
            <a:endParaRPr lang="en-GB"/>
          </a:p>
        </p:txBody>
      </p:sp>
    </p:spTree>
    <p:extLst>
      <p:ext uri="{BB962C8B-B14F-4D97-AF65-F5344CB8AC3E}">
        <p14:creationId xmlns:p14="http://schemas.microsoft.com/office/powerpoint/2010/main" val="22446726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A3D3CB2-CB46-4D73-9AF3-8191DEA4D6E1}" type="datetimeFigureOut">
              <a:rPr lang="en-GB" smtClean="0"/>
              <a:t>18/05/2026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CF4100A-E962-4EDC-8177-67B64A99A009}" type="slidenum">
              <a:rPr lang="en-GB" smtClean="0"/>
              <a:t>‹N°›</a:t>
            </a:fld>
            <a:endParaRPr lang="en-GB"/>
          </a:p>
        </p:txBody>
      </p:sp>
    </p:spTree>
    <p:extLst>
      <p:ext uri="{BB962C8B-B14F-4D97-AF65-F5344CB8AC3E}">
        <p14:creationId xmlns:p14="http://schemas.microsoft.com/office/powerpoint/2010/main" val="256466595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A3D3CB2-CB46-4D73-9AF3-8191DEA4D6E1}" type="datetimeFigureOut">
              <a:rPr lang="en-GB" smtClean="0"/>
              <a:t>18/05/2026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CF4100A-E962-4EDC-8177-67B64A99A009}" type="slidenum">
              <a:rPr lang="en-GB" smtClean="0"/>
              <a:t>‹N°›</a:t>
            </a:fld>
            <a:endParaRPr lang="en-GB"/>
          </a:p>
        </p:txBody>
      </p:sp>
    </p:spTree>
    <p:extLst>
      <p:ext uri="{BB962C8B-B14F-4D97-AF65-F5344CB8AC3E}">
        <p14:creationId xmlns:p14="http://schemas.microsoft.com/office/powerpoint/2010/main" val="23071600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A3D3CB2-CB46-4D73-9AF3-8191DEA4D6E1}" type="datetimeFigureOut">
              <a:rPr lang="en-GB" smtClean="0"/>
              <a:t>18/05/2026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CF4100A-E962-4EDC-8177-67B64A99A009}" type="slidenum">
              <a:rPr lang="en-GB" smtClean="0"/>
              <a:t>‹N°›</a:t>
            </a:fld>
            <a:endParaRPr lang="en-GB"/>
          </a:p>
        </p:txBody>
      </p:sp>
    </p:spTree>
    <p:extLst>
      <p:ext uri="{BB962C8B-B14F-4D97-AF65-F5344CB8AC3E}">
        <p14:creationId xmlns:p14="http://schemas.microsoft.com/office/powerpoint/2010/main" val="269358444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A3D3CB2-CB46-4D73-9AF3-8191DEA4D6E1}" type="datetimeFigureOut">
              <a:rPr lang="en-GB" smtClean="0"/>
              <a:t>18/05/2026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CF4100A-E962-4EDC-8177-67B64A99A009}" type="slidenum">
              <a:rPr lang="en-GB" smtClean="0"/>
              <a:t>‹N°›</a:t>
            </a:fld>
            <a:endParaRPr lang="en-GB"/>
          </a:p>
        </p:txBody>
      </p:sp>
    </p:spTree>
    <p:extLst>
      <p:ext uri="{BB962C8B-B14F-4D97-AF65-F5344CB8AC3E}">
        <p14:creationId xmlns:p14="http://schemas.microsoft.com/office/powerpoint/2010/main" val="267069609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A3D3CB2-CB46-4D73-9AF3-8191DEA4D6E1}" type="datetimeFigureOut">
              <a:rPr lang="en-GB" smtClean="0"/>
              <a:t>18/05/2026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CF4100A-E962-4EDC-8177-67B64A99A009}" type="slidenum">
              <a:rPr lang="en-GB" smtClean="0"/>
              <a:t>‹N°›</a:t>
            </a:fld>
            <a:endParaRPr lang="en-GB"/>
          </a:p>
        </p:txBody>
      </p:sp>
    </p:spTree>
    <p:extLst>
      <p:ext uri="{BB962C8B-B14F-4D97-AF65-F5344CB8AC3E}">
        <p14:creationId xmlns:p14="http://schemas.microsoft.com/office/powerpoint/2010/main" val="425304200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A3D3CB2-CB46-4D73-9AF3-8191DEA4D6E1}" type="datetimeFigureOut">
              <a:rPr lang="en-GB" smtClean="0"/>
              <a:t>18/05/2026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CF4100A-E962-4EDC-8177-67B64A99A009}" type="slidenum">
              <a:rPr lang="en-GB" smtClean="0"/>
              <a:t>‹N°›</a:t>
            </a:fld>
            <a:endParaRPr lang="en-GB"/>
          </a:p>
        </p:txBody>
      </p:sp>
    </p:spTree>
    <p:extLst>
      <p:ext uri="{BB962C8B-B14F-4D97-AF65-F5344CB8AC3E}">
        <p14:creationId xmlns:p14="http://schemas.microsoft.com/office/powerpoint/2010/main" val="5210420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A3D3CB2-CB46-4D73-9AF3-8191DEA4D6E1}" type="datetimeFigureOut">
              <a:rPr lang="en-GB" smtClean="0"/>
              <a:t>18/05/2026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CF4100A-E962-4EDC-8177-67B64A99A009}" type="slidenum">
              <a:rPr lang="en-GB" smtClean="0"/>
              <a:t>‹N°›</a:t>
            </a:fld>
            <a:endParaRPr lang="en-GB"/>
          </a:p>
        </p:txBody>
      </p:sp>
    </p:spTree>
    <p:extLst>
      <p:ext uri="{BB962C8B-B14F-4D97-AF65-F5344CB8AC3E}">
        <p14:creationId xmlns:p14="http://schemas.microsoft.com/office/powerpoint/2010/main" val="25647380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A3D3CB2-CB46-4D73-9AF3-8191DEA4D6E1}" type="datetimeFigureOut">
              <a:rPr lang="en-GB" smtClean="0"/>
              <a:t>18/05/2026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CF4100A-E962-4EDC-8177-67B64A99A009}" type="slidenum">
              <a:rPr lang="en-GB" smtClean="0"/>
              <a:t>‹N°›</a:t>
            </a:fld>
            <a:endParaRPr lang="en-GB"/>
          </a:p>
        </p:txBody>
      </p:sp>
    </p:spTree>
    <p:extLst>
      <p:ext uri="{BB962C8B-B14F-4D97-AF65-F5344CB8AC3E}">
        <p14:creationId xmlns:p14="http://schemas.microsoft.com/office/powerpoint/2010/main" val="337129418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A3D3CB2-CB46-4D73-9AF3-8191DEA4D6E1}" type="datetimeFigureOut">
              <a:rPr lang="en-GB" smtClean="0"/>
              <a:t>18/05/2026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CF4100A-E962-4EDC-8177-67B64A99A009}" type="slidenum">
              <a:rPr lang="en-GB" smtClean="0"/>
              <a:t>‹N°›</a:t>
            </a:fld>
            <a:endParaRPr lang="en-GB"/>
          </a:p>
        </p:txBody>
      </p:sp>
    </p:spTree>
    <p:extLst>
      <p:ext uri="{BB962C8B-B14F-4D97-AF65-F5344CB8AC3E}">
        <p14:creationId xmlns:p14="http://schemas.microsoft.com/office/powerpoint/2010/main" val="58142623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A3D3CB2-CB46-4D73-9AF3-8191DEA4D6E1}" type="datetimeFigureOut">
              <a:rPr lang="en-GB" smtClean="0"/>
              <a:t>18/05/2026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CF4100A-E962-4EDC-8177-67B64A99A009}" type="slidenum">
              <a:rPr lang="en-GB" smtClean="0"/>
              <a:t>‹N°›</a:t>
            </a:fld>
            <a:endParaRPr lang="en-GB"/>
          </a:p>
        </p:txBody>
      </p:sp>
    </p:spTree>
    <p:extLst>
      <p:ext uri="{BB962C8B-B14F-4D97-AF65-F5344CB8AC3E}">
        <p14:creationId xmlns:p14="http://schemas.microsoft.com/office/powerpoint/2010/main" val="389947332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057525-20D7-DBA8-BA6E-307B1DB6794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CF20E1B7-8880-4D8B-9437-06D486443AF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E5F2CE80-63EF-DEE8-3979-C702BDE4AB2B}"/>
              </a:ext>
            </a:extLst>
          </p:cNvPr>
          <p:cNvSpPr>
            <a:spLocks noGrp="1"/>
          </p:cNvSpPr>
          <p:nvPr>
            <p:ph type="dt" sz="half" idx="10"/>
          </p:nvPr>
        </p:nvSpPr>
        <p:spPr/>
        <p:txBody>
          <a:bodyPr/>
          <a:lstStyle/>
          <a:p>
            <a:fld id="{2D02D319-04C7-4ABE-896F-B85B157C5D45}" type="datetimeFigureOut">
              <a:rPr lang="en-GB" smtClean="0"/>
              <a:t>18/05/2026</a:t>
            </a:fld>
            <a:endParaRPr lang="en-GB"/>
          </a:p>
        </p:txBody>
      </p:sp>
      <p:sp>
        <p:nvSpPr>
          <p:cNvPr id="5" name="Footer Placeholder 4">
            <a:extLst>
              <a:ext uri="{FF2B5EF4-FFF2-40B4-BE49-F238E27FC236}">
                <a16:creationId xmlns:a16="http://schemas.microsoft.com/office/drawing/2014/main" id="{5AB4C0D4-AB48-EAF7-4866-47FEF4E2A99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47F6C39-C3E0-CC4F-4FB3-2A48795C31F7}"/>
              </a:ext>
            </a:extLst>
          </p:cNvPr>
          <p:cNvSpPr>
            <a:spLocks noGrp="1"/>
          </p:cNvSpPr>
          <p:nvPr>
            <p:ph type="sldNum" sz="quarter" idx="12"/>
          </p:nvPr>
        </p:nvSpPr>
        <p:spPr/>
        <p:txBody>
          <a:bodyPr/>
          <a:lstStyle/>
          <a:p>
            <a:fld id="{4D35C4DF-44D6-4F85-AC1B-9E9659F3A070}" type="slidenum">
              <a:rPr lang="en-GB" smtClean="0"/>
              <a:t>‹N°›</a:t>
            </a:fld>
            <a:endParaRPr lang="en-GB"/>
          </a:p>
        </p:txBody>
      </p:sp>
    </p:spTree>
    <p:extLst>
      <p:ext uri="{BB962C8B-B14F-4D97-AF65-F5344CB8AC3E}">
        <p14:creationId xmlns:p14="http://schemas.microsoft.com/office/powerpoint/2010/main" val="220219716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95AE6F-3932-34FB-FB7A-0020BBE448F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A10D4DE-C9C6-1522-3386-0F2700F6832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661D363-C615-A909-4C0D-A727324E4272}"/>
              </a:ext>
            </a:extLst>
          </p:cNvPr>
          <p:cNvSpPr>
            <a:spLocks noGrp="1"/>
          </p:cNvSpPr>
          <p:nvPr>
            <p:ph type="dt" sz="half" idx="10"/>
          </p:nvPr>
        </p:nvSpPr>
        <p:spPr/>
        <p:txBody>
          <a:bodyPr/>
          <a:lstStyle/>
          <a:p>
            <a:fld id="{2D02D319-04C7-4ABE-896F-B85B157C5D45}" type="datetimeFigureOut">
              <a:rPr lang="en-GB" smtClean="0"/>
              <a:t>18/05/2026</a:t>
            </a:fld>
            <a:endParaRPr lang="en-GB"/>
          </a:p>
        </p:txBody>
      </p:sp>
      <p:sp>
        <p:nvSpPr>
          <p:cNvPr id="5" name="Footer Placeholder 4">
            <a:extLst>
              <a:ext uri="{FF2B5EF4-FFF2-40B4-BE49-F238E27FC236}">
                <a16:creationId xmlns:a16="http://schemas.microsoft.com/office/drawing/2014/main" id="{616496C7-D6F8-2E05-A763-4887C8DDADB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1E62B7F-3D29-FEDC-ECE3-07D8F83B4437}"/>
              </a:ext>
            </a:extLst>
          </p:cNvPr>
          <p:cNvSpPr>
            <a:spLocks noGrp="1"/>
          </p:cNvSpPr>
          <p:nvPr>
            <p:ph type="sldNum" sz="quarter" idx="12"/>
          </p:nvPr>
        </p:nvSpPr>
        <p:spPr/>
        <p:txBody>
          <a:bodyPr/>
          <a:lstStyle/>
          <a:p>
            <a:fld id="{4D35C4DF-44D6-4F85-AC1B-9E9659F3A070}" type="slidenum">
              <a:rPr lang="en-GB" smtClean="0"/>
              <a:t>‹N°›</a:t>
            </a:fld>
            <a:endParaRPr lang="en-GB"/>
          </a:p>
        </p:txBody>
      </p:sp>
    </p:spTree>
    <p:extLst>
      <p:ext uri="{BB962C8B-B14F-4D97-AF65-F5344CB8AC3E}">
        <p14:creationId xmlns:p14="http://schemas.microsoft.com/office/powerpoint/2010/main" val="9163361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4759D3-AFBE-097F-68C9-97EDFEE73FD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D4E6AA5F-27D9-507F-1571-934F27C89B9D}"/>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DB820B7-496C-8B66-D0C3-05375645BA1D}"/>
              </a:ext>
            </a:extLst>
          </p:cNvPr>
          <p:cNvSpPr>
            <a:spLocks noGrp="1"/>
          </p:cNvSpPr>
          <p:nvPr>
            <p:ph type="dt" sz="half" idx="10"/>
          </p:nvPr>
        </p:nvSpPr>
        <p:spPr/>
        <p:txBody>
          <a:bodyPr/>
          <a:lstStyle/>
          <a:p>
            <a:fld id="{2D02D319-04C7-4ABE-896F-B85B157C5D45}" type="datetimeFigureOut">
              <a:rPr lang="en-GB" smtClean="0"/>
              <a:t>18/05/2026</a:t>
            </a:fld>
            <a:endParaRPr lang="en-GB"/>
          </a:p>
        </p:txBody>
      </p:sp>
      <p:sp>
        <p:nvSpPr>
          <p:cNvPr id="5" name="Footer Placeholder 4">
            <a:extLst>
              <a:ext uri="{FF2B5EF4-FFF2-40B4-BE49-F238E27FC236}">
                <a16:creationId xmlns:a16="http://schemas.microsoft.com/office/drawing/2014/main" id="{705DAB20-3D45-0B7A-46B5-E6FCCCCF46A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20D950E-00D9-2F06-168C-E2CBBCF3923A}"/>
              </a:ext>
            </a:extLst>
          </p:cNvPr>
          <p:cNvSpPr>
            <a:spLocks noGrp="1"/>
          </p:cNvSpPr>
          <p:nvPr>
            <p:ph type="sldNum" sz="quarter" idx="12"/>
          </p:nvPr>
        </p:nvSpPr>
        <p:spPr/>
        <p:txBody>
          <a:bodyPr/>
          <a:lstStyle/>
          <a:p>
            <a:fld id="{4D35C4DF-44D6-4F85-AC1B-9E9659F3A070}" type="slidenum">
              <a:rPr lang="en-GB" smtClean="0"/>
              <a:t>‹N°›</a:t>
            </a:fld>
            <a:endParaRPr lang="en-GB"/>
          </a:p>
        </p:txBody>
      </p:sp>
    </p:spTree>
    <p:extLst>
      <p:ext uri="{BB962C8B-B14F-4D97-AF65-F5344CB8AC3E}">
        <p14:creationId xmlns:p14="http://schemas.microsoft.com/office/powerpoint/2010/main" val="89056311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7C4B21-3DEA-41F3-4915-EF5A63FCB5A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D47DD26-EA6D-442A-7C48-54C8D4D7336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E71A230A-F99E-2D5C-56A1-BEAB52F9FF9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92C0DE52-86F3-053B-D68D-1FBAA07252DA}"/>
              </a:ext>
            </a:extLst>
          </p:cNvPr>
          <p:cNvSpPr>
            <a:spLocks noGrp="1"/>
          </p:cNvSpPr>
          <p:nvPr>
            <p:ph type="dt" sz="half" idx="10"/>
          </p:nvPr>
        </p:nvSpPr>
        <p:spPr/>
        <p:txBody>
          <a:bodyPr/>
          <a:lstStyle/>
          <a:p>
            <a:fld id="{2D02D319-04C7-4ABE-896F-B85B157C5D45}" type="datetimeFigureOut">
              <a:rPr lang="en-GB" smtClean="0"/>
              <a:t>18/05/2026</a:t>
            </a:fld>
            <a:endParaRPr lang="en-GB"/>
          </a:p>
        </p:txBody>
      </p:sp>
      <p:sp>
        <p:nvSpPr>
          <p:cNvPr id="6" name="Footer Placeholder 5">
            <a:extLst>
              <a:ext uri="{FF2B5EF4-FFF2-40B4-BE49-F238E27FC236}">
                <a16:creationId xmlns:a16="http://schemas.microsoft.com/office/drawing/2014/main" id="{BC22A0FF-B5FC-5B35-A5E5-8FF3CC2AE2F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CCF7471-3C29-6214-4647-187A301EA8C6}"/>
              </a:ext>
            </a:extLst>
          </p:cNvPr>
          <p:cNvSpPr>
            <a:spLocks noGrp="1"/>
          </p:cNvSpPr>
          <p:nvPr>
            <p:ph type="sldNum" sz="quarter" idx="12"/>
          </p:nvPr>
        </p:nvSpPr>
        <p:spPr/>
        <p:txBody>
          <a:bodyPr/>
          <a:lstStyle/>
          <a:p>
            <a:fld id="{4D35C4DF-44D6-4F85-AC1B-9E9659F3A070}" type="slidenum">
              <a:rPr lang="en-GB" smtClean="0"/>
              <a:t>‹N°›</a:t>
            </a:fld>
            <a:endParaRPr lang="en-GB"/>
          </a:p>
        </p:txBody>
      </p:sp>
    </p:spTree>
    <p:extLst>
      <p:ext uri="{BB962C8B-B14F-4D97-AF65-F5344CB8AC3E}">
        <p14:creationId xmlns:p14="http://schemas.microsoft.com/office/powerpoint/2010/main" val="306352261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57657E-C3AA-64E5-4616-DA17EF686BCA}"/>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8DABB17-F018-6AD3-9CDD-5CA4A88D52D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AAA7880-80FE-8945-9531-42EF35BB085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B4818028-E345-7F44-6F09-015F5D764C0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F9DF996-0EE2-A9A2-727C-924B8F279C6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E296178A-900E-93A0-851F-CD47EB5F68E7}"/>
              </a:ext>
            </a:extLst>
          </p:cNvPr>
          <p:cNvSpPr>
            <a:spLocks noGrp="1"/>
          </p:cNvSpPr>
          <p:nvPr>
            <p:ph type="dt" sz="half" idx="10"/>
          </p:nvPr>
        </p:nvSpPr>
        <p:spPr/>
        <p:txBody>
          <a:bodyPr/>
          <a:lstStyle/>
          <a:p>
            <a:fld id="{2D02D319-04C7-4ABE-896F-B85B157C5D45}" type="datetimeFigureOut">
              <a:rPr lang="en-GB" smtClean="0"/>
              <a:t>18/05/2026</a:t>
            </a:fld>
            <a:endParaRPr lang="en-GB"/>
          </a:p>
        </p:txBody>
      </p:sp>
      <p:sp>
        <p:nvSpPr>
          <p:cNvPr id="8" name="Footer Placeholder 7">
            <a:extLst>
              <a:ext uri="{FF2B5EF4-FFF2-40B4-BE49-F238E27FC236}">
                <a16:creationId xmlns:a16="http://schemas.microsoft.com/office/drawing/2014/main" id="{D03DE1B6-13EB-9FF4-61C0-B08DEA480900}"/>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8BB9B5A7-1A0B-65FA-8C56-60CA01D96EFB}"/>
              </a:ext>
            </a:extLst>
          </p:cNvPr>
          <p:cNvSpPr>
            <a:spLocks noGrp="1"/>
          </p:cNvSpPr>
          <p:nvPr>
            <p:ph type="sldNum" sz="quarter" idx="12"/>
          </p:nvPr>
        </p:nvSpPr>
        <p:spPr/>
        <p:txBody>
          <a:bodyPr/>
          <a:lstStyle/>
          <a:p>
            <a:fld id="{4D35C4DF-44D6-4F85-AC1B-9E9659F3A070}" type="slidenum">
              <a:rPr lang="en-GB" smtClean="0"/>
              <a:t>‹N°›</a:t>
            </a:fld>
            <a:endParaRPr lang="en-GB"/>
          </a:p>
        </p:txBody>
      </p:sp>
    </p:spTree>
    <p:extLst>
      <p:ext uri="{BB962C8B-B14F-4D97-AF65-F5344CB8AC3E}">
        <p14:creationId xmlns:p14="http://schemas.microsoft.com/office/powerpoint/2010/main" val="222994752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09FE1F-6596-20B4-9BAC-2FFDB86E5C94}"/>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06D3DF56-4919-D596-3D1A-E1EBED9C9915}"/>
              </a:ext>
            </a:extLst>
          </p:cNvPr>
          <p:cNvSpPr>
            <a:spLocks noGrp="1"/>
          </p:cNvSpPr>
          <p:nvPr>
            <p:ph type="dt" sz="half" idx="10"/>
          </p:nvPr>
        </p:nvSpPr>
        <p:spPr/>
        <p:txBody>
          <a:bodyPr/>
          <a:lstStyle/>
          <a:p>
            <a:fld id="{2D02D319-04C7-4ABE-896F-B85B157C5D45}" type="datetimeFigureOut">
              <a:rPr lang="en-GB" smtClean="0"/>
              <a:t>18/05/2026</a:t>
            </a:fld>
            <a:endParaRPr lang="en-GB"/>
          </a:p>
        </p:txBody>
      </p:sp>
      <p:sp>
        <p:nvSpPr>
          <p:cNvPr id="4" name="Footer Placeholder 3">
            <a:extLst>
              <a:ext uri="{FF2B5EF4-FFF2-40B4-BE49-F238E27FC236}">
                <a16:creationId xmlns:a16="http://schemas.microsoft.com/office/drawing/2014/main" id="{0FAF0C5A-BEEA-D2B1-D4EC-C8844D9604B3}"/>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8B01B1AA-5DF5-FD77-59AA-AE2C3B394FA0}"/>
              </a:ext>
            </a:extLst>
          </p:cNvPr>
          <p:cNvSpPr>
            <a:spLocks noGrp="1"/>
          </p:cNvSpPr>
          <p:nvPr>
            <p:ph type="sldNum" sz="quarter" idx="12"/>
          </p:nvPr>
        </p:nvSpPr>
        <p:spPr/>
        <p:txBody>
          <a:bodyPr/>
          <a:lstStyle/>
          <a:p>
            <a:fld id="{4D35C4DF-44D6-4F85-AC1B-9E9659F3A070}" type="slidenum">
              <a:rPr lang="en-GB" smtClean="0"/>
              <a:t>‹N°›</a:t>
            </a:fld>
            <a:endParaRPr lang="en-GB"/>
          </a:p>
        </p:txBody>
      </p:sp>
    </p:spTree>
    <p:extLst>
      <p:ext uri="{BB962C8B-B14F-4D97-AF65-F5344CB8AC3E}">
        <p14:creationId xmlns:p14="http://schemas.microsoft.com/office/powerpoint/2010/main" val="304642048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24075FF-DDDD-76D8-290D-B3FBA198C1D3}"/>
              </a:ext>
            </a:extLst>
          </p:cNvPr>
          <p:cNvSpPr>
            <a:spLocks noGrp="1"/>
          </p:cNvSpPr>
          <p:nvPr>
            <p:ph type="dt" sz="half" idx="10"/>
          </p:nvPr>
        </p:nvSpPr>
        <p:spPr/>
        <p:txBody>
          <a:bodyPr/>
          <a:lstStyle/>
          <a:p>
            <a:fld id="{2D02D319-04C7-4ABE-896F-B85B157C5D45}" type="datetimeFigureOut">
              <a:rPr lang="en-GB" smtClean="0"/>
              <a:t>18/05/2026</a:t>
            </a:fld>
            <a:endParaRPr lang="en-GB"/>
          </a:p>
        </p:txBody>
      </p:sp>
      <p:sp>
        <p:nvSpPr>
          <p:cNvPr id="3" name="Footer Placeholder 2">
            <a:extLst>
              <a:ext uri="{FF2B5EF4-FFF2-40B4-BE49-F238E27FC236}">
                <a16:creationId xmlns:a16="http://schemas.microsoft.com/office/drawing/2014/main" id="{CC0CF097-C0D3-6EBB-3F86-5AFF27A5B3C4}"/>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0767B77B-F134-CDFE-61DB-D48B9491FF21}"/>
              </a:ext>
            </a:extLst>
          </p:cNvPr>
          <p:cNvSpPr>
            <a:spLocks noGrp="1"/>
          </p:cNvSpPr>
          <p:nvPr>
            <p:ph type="sldNum" sz="quarter" idx="12"/>
          </p:nvPr>
        </p:nvSpPr>
        <p:spPr/>
        <p:txBody>
          <a:bodyPr/>
          <a:lstStyle/>
          <a:p>
            <a:fld id="{4D35C4DF-44D6-4F85-AC1B-9E9659F3A070}" type="slidenum">
              <a:rPr lang="en-GB" smtClean="0"/>
              <a:t>‹N°›</a:t>
            </a:fld>
            <a:endParaRPr lang="en-GB"/>
          </a:p>
        </p:txBody>
      </p:sp>
    </p:spTree>
    <p:extLst>
      <p:ext uri="{BB962C8B-B14F-4D97-AF65-F5344CB8AC3E}">
        <p14:creationId xmlns:p14="http://schemas.microsoft.com/office/powerpoint/2010/main" val="2478258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A3D3CB2-CB46-4D73-9AF3-8191DEA4D6E1}" type="datetimeFigureOut">
              <a:rPr lang="en-GB" smtClean="0"/>
              <a:t>18/05/2026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CF4100A-E962-4EDC-8177-67B64A99A009}" type="slidenum">
              <a:rPr lang="en-GB" smtClean="0"/>
              <a:t>‹N°›</a:t>
            </a:fld>
            <a:endParaRPr lang="en-GB"/>
          </a:p>
        </p:txBody>
      </p:sp>
    </p:spTree>
    <p:extLst>
      <p:ext uri="{BB962C8B-B14F-4D97-AF65-F5344CB8AC3E}">
        <p14:creationId xmlns:p14="http://schemas.microsoft.com/office/powerpoint/2010/main" val="218149264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BEC683-DD84-2E4B-2593-4CE05E914B1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FA37C642-F5C9-B926-F142-9DE79881CB6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54111F23-CA95-B6E4-3002-DC1710BA519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03C889A-44B9-011B-FC29-0BB7C42E21CC}"/>
              </a:ext>
            </a:extLst>
          </p:cNvPr>
          <p:cNvSpPr>
            <a:spLocks noGrp="1"/>
          </p:cNvSpPr>
          <p:nvPr>
            <p:ph type="dt" sz="half" idx="10"/>
          </p:nvPr>
        </p:nvSpPr>
        <p:spPr/>
        <p:txBody>
          <a:bodyPr/>
          <a:lstStyle/>
          <a:p>
            <a:fld id="{2D02D319-04C7-4ABE-896F-B85B157C5D45}" type="datetimeFigureOut">
              <a:rPr lang="en-GB" smtClean="0"/>
              <a:t>18/05/2026</a:t>
            </a:fld>
            <a:endParaRPr lang="en-GB"/>
          </a:p>
        </p:txBody>
      </p:sp>
      <p:sp>
        <p:nvSpPr>
          <p:cNvPr id="6" name="Footer Placeholder 5">
            <a:extLst>
              <a:ext uri="{FF2B5EF4-FFF2-40B4-BE49-F238E27FC236}">
                <a16:creationId xmlns:a16="http://schemas.microsoft.com/office/drawing/2014/main" id="{B07A8FD1-EC11-EABB-403D-FFAB2C61225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307EF82-DB28-1172-D5BD-21C632B54D97}"/>
              </a:ext>
            </a:extLst>
          </p:cNvPr>
          <p:cNvSpPr>
            <a:spLocks noGrp="1"/>
          </p:cNvSpPr>
          <p:nvPr>
            <p:ph type="sldNum" sz="quarter" idx="12"/>
          </p:nvPr>
        </p:nvSpPr>
        <p:spPr/>
        <p:txBody>
          <a:bodyPr/>
          <a:lstStyle/>
          <a:p>
            <a:fld id="{4D35C4DF-44D6-4F85-AC1B-9E9659F3A070}" type="slidenum">
              <a:rPr lang="en-GB" smtClean="0"/>
              <a:t>‹N°›</a:t>
            </a:fld>
            <a:endParaRPr lang="en-GB"/>
          </a:p>
        </p:txBody>
      </p:sp>
    </p:spTree>
    <p:extLst>
      <p:ext uri="{BB962C8B-B14F-4D97-AF65-F5344CB8AC3E}">
        <p14:creationId xmlns:p14="http://schemas.microsoft.com/office/powerpoint/2010/main" val="393511443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99DE59-FC37-3B83-27A7-0C6E0CF091C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EE85E50B-D319-0547-C7D9-C04060CF42F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93761E81-B231-2D50-FCD0-45BFF770FED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C79C5AB-2C20-73A5-5741-F9FD39628FB3}"/>
              </a:ext>
            </a:extLst>
          </p:cNvPr>
          <p:cNvSpPr>
            <a:spLocks noGrp="1"/>
          </p:cNvSpPr>
          <p:nvPr>
            <p:ph type="dt" sz="half" idx="10"/>
          </p:nvPr>
        </p:nvSpPr>
        <p:spPr/>
        <p:txBody>
          <a:bodyPr/>
          <a:lstStyle/>
          <a:p>
            <a:fld id="{2D02D319-04C7-4ABE-896F-B85B157C5D45}" type="datetimeFigureOut">
              <a:rPr lang="en-GB" smtClean="0"/>
              <a:t>18/05/2026</a:t>
            </a:fld>
            <a:endParaRPr lang="en-GB"/>
          </a:p>
        </p:txBody>
      </p:sp>
      <p:sp>
        <p:nvSpPr>
          <p:cNvPr id="6" name="Footer Placeholder 5">
            <a:extLst>
              <a:ext uri="{FF2B5EF4-FFF2-40B4-BE49-F238E27FC236}">
                <a16:creationId xmlns:a16="http://schemas.microsoft.com/office/drawing/2014/main" id="{AE5F8025-15BD-4630-D0C3-3418A6CCEC2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FB9F32E-7DB4-8475-0765-20FB43346BF2}"/>
              </a:ext>
            </a:extLst>
          </p:cNvPr>
          <p:cNvSpPr>
            <a:spLocks noGrp="1"/>
          </p:cNvSpPr>
          <p:nvPr>
            <p:ph type="sldNum" sz="quarter" idx="12"/>
          </p:nvPr>
        </p:nvSpPr>
        <p:spPr/>
        <p:txBody>
          <a:bodyPr/>
          <a:lstStyle/>
          <a:p>
            <a:fld id="{4D35C4DF-44D6-4F85-AC1B-9E9659F3A070}" type="slidenum">
              <a:rPr lang="en-GB" smtClean="0"/>
              <a:t>‹N°›</a:t>
            </a:fld>
            <a:endParaRPr lang="en-GB"/>
          </a:p>
        </p:txBody>
      </p:sp>
    </p:spTree>
    <p:extLst>
      <p:ext uri="{BB962C8B-B14F-4D97-AF65-F5344CB8AC3E}">
        <p14:creationId xmlns:p14="http://schemas.microsoft.com/office/powerpoint/2010/main" val="29199872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A015D1-13AF-23AD-433B-C1CCFD3C996D}"/>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2D73B83-7466-7E1B-4052-AFF8E6A0C97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AC130A7-50A5-78E6-AE51-667A497CE4CA}"/>
              </a:ext>
            </a:extLst>
          </p:cNvPr>
          <p:cNvSpPr>
            <a:spLocks noGrp="1"/>
          </p:cNvSpPr>
          <p:nvPr>
            <p:ph type="dt" sz="half" idx="10"/>
          </p:nvPr>
        </p:nvSpPr>
        <p:spPr/>
        <p:txBody>
          <a:bodyPr/>
          <a:lstStyle/>
          <a:p>
            <a:fld id="{2D02D319-04C7-4ABE-896F-B85B157C5D45}" type="datetimeFigureOut">
              <a:rPr lang="en-GB" smtClean="0"/>
              <a:t>18/05/2026</a:t>
            </a:fld>
            <a:endParaRPr lang="en-GB"/>
          </a:p>
        </p:txBody>
      </p:sp>
      <p:sp>
        <p:nvSpPr>
          <p:cNvPr id="5" name="Footer Placeholder 4">
            <a:extLst>
              <a:ext uri="{FF2B5EF4-FFF2-40B4-BE49-F238E27FC236}">
                <a16:creationId xmlns:a16="http://schemas.microsoft.com/office/drawing/2014/main" id="{48CF7C5B-95AD-3B70-2549-F3206BAB826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4F76CEB-4AF5-A2EC-E5FC-3E52AFB0FBD0}"/>
              </a:ext>
            </a:extLst>
          </p:cNvPr>
          <p:cNvSpPr>
            <a:spLocks noGrp="1"/>
          </p:cNvSpPr>
          <p:nvPr>
            <p:ph type="sldNum" sz="quarter" idx="12"/>
          </p:nvPr>
        </p:nvSpPr>
        <p:spPr/>
        <p:txBody>
          <a:bodyPr/>
          <a:lstStyle/>
          <a:p>
            <a:fld id="{4D35C4DF-44D6-4F85-AC1B-9E9659F3A070}" type="slidenum">
              <a:rPr lang="en-GB" smtClean="0"/>
              <a:t>‹N°›</a:t>
            </a:fld>
            <a:endParaRPr lang="en-GB"/>
          </a:p>
        </p:txBody>
      </p:sp>
    </p:spTree>
    <p:extLst>
      <p:ext uri="{BB962C8B-B14F-4D97-AF65-F5344CB8AC3E}">
        <p14:creationId xmlns:p14="http://schemas.microsoft.com/office/powerpoint/2010/main" val="417643736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ABBD801-1E21-D6E8-C4B2-BAA84477DF31}"/>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A8DC9550-5B47-175F-E7E3-F6B86829867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4F4AEB3-86C5-F98B-610F-D7778EC6E95D}"/>
              </a:ext>
            </a:extLst>
          </p:cNvPr>
          <p:cNvSpPr>
            <a:spLocks noGrp="1"/>
          </p:cNvSpPr>
          <p:nvPr>
            <p:ph type="dt" sz="half" idx="10"/>
          </p:nvPr>
        </p:nvSpPr>
        <p:spPr/>
        <p:txBody>
          <a:bodyPr/>
          <a:lstStyle/>
          <a:p>
            <a:fld id="{2D02D319-04C7-4ABE-896F-B85B157C5D45}" type="datetimeFigureOut">
              <a:rPr lang="en-GB" smtClean="0"/>
              <a:t>18/05/2026</a:t>
            </a:fld>
            <a:endParaRPr lang="en-GB"/>
          </a:p>
        </p:txBody>
      </p:sp>
      <p:sp>
        <p:nvSpPr>
          <p:cNvPr id="5" name="Footer Placeholder 4">
            <a:extLst>
              <a:ext uri="{FF2B5EF4-FFF2-40B4-BE49-F238E27FC236}">
                <a16:creationId xmlns:a16="http://schemas.microsoft.com/office/drawing/2014/main" id="{8F4716D5-C818-14F5-6F85-D8F462CF76F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FCC0561-56E4-CBB1-5090-21F948F3781C}"/>
              </a:ext>
            </a:extLst>
          </p:cNvPr>
          <p:cNvSpPr>
            <a:spLocks noGrp="1"/>
          </p:cNvSpPr>
          <p:nvPr>
            <p:ph type="sldNum" sz="quarter" idx="12"/>
          </p:nvPr>
        </p:nvSpPr>
        <p:spPr/>
        <p:txBody>
          <a:bodyPr/>
          <a:lstStyle/>
          <a:p>
            <a:fld id="{4D35C4DF-44D6-4F85-AC1B-9E9659F3A070}" type="slidenum">
              <a:rPr lang="en-GB" smtClean="0"/>
              <a:t>‹N°›</a:t>
            </a:fld>
            <a:endParaRPr lang="en-GB"/>
          </a:p>
        </p:txBody>
      </p:sp>
    </p:spTree>
    <p:extLst>
      <p:ext uri="{BB962C8B-B14F-4D97-AF65-F5344CB8AC3E}">
        <p14:creationId xmlns:p14="http://schemas.microsoft.com/office/powerpoint/2010/main" val="39799830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A3D3CB2-CB46-4D73-9AF3-8191DEA4D6E1}" type="datetimeFigureOut">
              <a:rPr lang="en-GB" smtClean="0"/>
              <a:t>18/05/2026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CF4100A-E962-4EDC-8177-67B64A99A009}" type="slidenum">
              <a:rPr lang="en-GB" smtClean="0"/>
              <a:t>‹N°›</a:t>
            </a:fld>
            <a:endParaRPr lang="en-GB"/>
          </a:p>
        </p:txBody>
      </p:sp>
    </p:spTree>
    <p:extLst>
      <p:ext uri="{BB962C8B-B14F-4D97-AF65-F5344CB8AC3E}">
        <p14:creationId xmlns:p14="http://schemas.microsoft.com/office/powerpoint/2010/main" val="2394243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A3D3CB2-CB46-4D73-9AF3-8191DEA4D6E1}" type="datetimeFigureOut">
              <a:rPr lang="en-GB" smtClean="0"/>
              <a:t>18/05/2026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CF4100A-E962-4EDC-8177-67B64A99A009}" type="slidenum">
              <a:rPr lang="en-GB" smtClean="0"/>
              <a:t>‹N°›</a:t>
            </a:fld>
            <a:endParaRPr lang="en-GB"/>
          </a:p>
        </p:txBody>
      </p:sp>
    </p:spTree>
    <p:extLst>
      <p:ext uri="{BB962C8B-B14F-4D97-AF65-F5344CB8AC3E}">
        <p14:creationId xmlns:p14="http://schemas.microsoft.com/office/powerpoint/2010/main" val="24359091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A3D3CB2-CB46-4D73-9AF3-8191DEA4D6E1}" type="datetimeFigureOut">
              <a:rPr lang="en-GB" smtClean="0"/>
              <a:t>18/05/2026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CF4100A-E962-4EDC-8177-67B64A99A009}" type="slidenum">
              <a:rPr lang="en-GB" smtClean="0"/>
              <a:t>‹N°›</a:t>
            </a:fld>
            <a:endParaRPr lang="en-GB"/>
          </a:p>
        </p:txBody>
      </p:sp>
    </p:spTree>
    <p:extLst>
      <p:ext uri="{BB962C8B-B14F-4D97-AF65-F5344CB8AC3E}">
        <p14:creationId xmlns:p14="http://schemas.microsoft.com/office/powerpoint/2010/main" val="14383876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A3D3CB2-CB46-4D73-9AF3-8191DEA4D6E1}" type="datetimeFigureOut">
              <a:rPr lang="en-GB" smtClean="0"/>
              <a:t>18/05/2026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CF4100A-E962-4EDC-8177-67B64A99A009}" type="slidenum">
              <a:rPr lang="en-GB" smtClean="0"/>
              <a:t>‹N°›</a:t>
            </a:fld>
            <a:endParaRPr lang="en-GB"/>
          </a:p>
        </p:txBody>
      </p:sp>
    </p:spTree>
    <p:extLst>
      <p:ext uri="{BB962C8B-B14F-4D97-AF65-F5344CB8AC3E}">
        <p14:creationId xmlns:p14="http://schemas.microsoft.com/office/powerpoint/2010/main" val="22755280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9A3D3CB2-CB46-4D73-9AF3-8191DEA4D6E1}" type="datetimeFigureOut">
              <a:rPr lang="en-GB" smtClean="0"/>
              <a:t>18/05/2026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CF4100A-E962-4EDC-8177-67B64A99A009}" type="slidenum">
              <a:rPr lang="en-GB" smtClean="0"/>
              <a:t>‹N°›</a:t>
            </a:fld>
            <a:endParaRPr lang="en-GB"/>
          </a:p>
        </p:txBody>
      </p:sp>
    </p:spTree>
    <p:extLst>
      <p:ext uri="{BB962C8B-B14F-4D97-AF65-F5344CB8AC3E}">
        <p14:creationId xmlns:p14="http://schemas.microsoft.com/office/powerpoint/2010/main" val="22119304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9A3D3CB2-CB46-4D73-9AF3-8191DEA4D6E1}" type="datetimeFigureOut">
              <a:rPr lang="en-GB" smtClean="0"/>
              <a:t>18/05/2026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CF4100A-E962-4EDC-8177-67B64A99A009}" type="slidenum">
              <a:rPr lang="en-GB" smtClean="0"/>
              <a:t>‹N°›</a:t>
            </a:fld>
            <a:endParaRPr lang="en-GB"/>
          </a:p>
        </p:txBody>
      </p:sp>
    </p:spTree>
    <p:extLst>
      <p:ext uri="{BB962C8B-B14F-4D97-AF65-F5344CB8AC3E}">
        <p14:creationId xmlns:p14="http://schemas.microsoft.com/office/powerpoint/2010/main" val="4514904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smtClean="0"/>
              <a:t>5/18/2026</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501926D-BD55-4F99-B46D-3C231A52E354}" type="slidenum">
              <a:rPr lang="en-GB" smtClean="0"/>
              <a:pPr/>
              <a:t>‹N°›</a:t>
            </a:fld>
            <a:endParaRPr lang="en-GB" dirty="0"/>
          </a:p>
        </p:txBody>
      </p:sp>
    </p:spTree>
    <p:extLst>
      <p:ext uri="{BB962C8B-B14F-4D97-AF65-F5344CB8AC3E}">
        <p14:creationId xmlns:p14="http://schemas.microsoft.com/office/powerpoint/2010/main" val="2968667401"/>
      </p:ext>
    </p:extLst>
  </p:cSld>
  <p:clrMap bg1="lt1" tx1="dk1" bg2="lt2" tx2="dk2" accent1="accent1" accent2="accent2" accent3="accent3" accent4="accent4" accent5="accent5" accent6="accent6" hlink="hlink" folHlink="folHlink"/>
  <p:sldLayoutIdLst>
    <p:sldLayoutId id="2147484030" r:id="rId1"/>
    <p:sldLayoutId id="2147484031" r:id="rId2"/>
    <p:sldLayoutId id="2147484032" r:id="rId3"/>
    <p:sldLayoutId id="2147484033" r:id="rId4"/>
    <p:sldLayoutId id="2147484034" r:id="rId5"/>
    <p:sldLayoutId id="2147484035" r:id="rId6"/>
    <p:sldLayoutId id="2147484036" r:id="rId7"/>
    <p:sldLayoutId id="2147484037" r:id="rId8"/>
    <p:sldLayoutId id="2147484038" r:id="rId9"/>
    <p:sldLayoutId id="2147484039" r:id="rId10"/>
    <p:sldLayoutId id="2147484040"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C01066B-6BC7-4D21-BE16-E7A17428FE62}" type="datetimeFigureOut">
              <a:rPr lang="en-GB" smtClean="0"/>
              <a:t>18/05/2026</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12AE51-47C6-4808-81B7-399914CF6178}" type="slidenum">
              <a:rPr lang="en-GB" smtClean="0"/>
              <a:t>‹N°›</a:t>
            </a:fld>
            <a:endParaRPr lang="en-GB"/>
          </a:p>
        </p:txBody>
      </p:sp>
    </p:spTree>
    <p:extLst>
      <p:ext uri="{BB962C8B-B14F-4D97-AF65-F5344CB8AC3E}">
        <p14:creationId xmlns:p14="http://schemas.microsoft.com/office/powerpoint/2010/main" val="3304850400"/>
      </p:ext>
    </p:extLst>
  </p:cSld>
  <p:clrMap bg1="lt1" tx1="dk1" bg2="lt2" tx2="dk2" accent1="accent1" accent2="accent2" accent3="accent3" accent4="accent4" accent5="accent5" accent6="accent6" hlink="hlink" folHlink="folHlink"/>
  <p:sldLayoutIdLst>
    <p:sldLayoutId id="2147484042" r:id="rId1"/>
    <p:sldLayoutId id="2147484043" r:id="rId2"/>
    <p:sldLayoutId id="2147484044" r:id="rId3"/>
    <p:sldLayoutId id="2147484045" r:id="rId4"/>
    <p:sldLayoutId id="2147484046" r:id="rId5"/>
    <p:sldLayoutId id="2147484047" r:id="rId6"/>
    <p:sldLayoutId id="2147484048" r:id="rId7"/>
    <p:sldLayoutId id="2147484049" r:id="rId8"/>
    <p:sldLayoutId id="2147484050" r:id="rId9"/>
    <p:sldLayoutId id="2147484051" r:id="rId10"/>
    <p:sldLayoutId id="214748405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5B3AAA9-AA5B-85C9-9ADB-635C883752E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B0493A4-CB6C-7D40-08E7-D2FBF19EF9D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0142CCD-386C-483B-2FB7-2728F71380F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2D02D319-04C7-4ABE-896F-B85B157C5D45}" type="datetimeFigureOut">
              <a:rPr lang="en-GB" smtClean="0"/>
              <a:t>18/05/2026</a:t>
            </a:fld>
            <a:endParaRPr lang="en-GB"/>
          </a:p>
        </p:txBody>
      </p:sp>
      <p:sp>
        <p:nvSpPr>
          <p:cNvPr id="5" name="Footer Placeholder 4">
            <a:extLst>
              <a:ext uri="{FF2B5EF4-FFF2-40B4-BE49-F238E27FC236}">
                <a16:creationId xmlns:a16="http://schemas.microsoft.com/office/drawing/2014/main" id="{6BD211EE-5A2E-185C-47F9-C2A51853D30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D7F482A7-6955-8EBD-034D-A0B80E3D115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4D35C4DF-44D6-4F85-AC1B-9E9659F3A070}" type="slidenum">
              <a:rPr lang="en-GB" smtClean="0"/>
              <a:t>‹N°›</a:t>
            </a:fld>
            <a:endParaRPr lang="en-GB"/>
          </a:p>
        </p:txBody>
      </p:sp>
    </p:spTree>
    <p:extLst>
      <p:ext uri="{BB962C8B-B14F-4D97-AF65-F5344CB8AC3E}">
        <p14:creationId xmlns:p14="http://schemas.microsoft.com/office/powerpoint/2010/main" val="4048280199"/>
      </p:ext>
    </p:extLst>
  </p:cSld>
  <p:clrMap bg1="lt1" tx1="dk1" bg2="lt2" tx2="dk2" accent1="accent1" accent2="accent2" accent3="accent3" accent4="accent4" accent5="accent5" accent6="accent6" hlink="hlink" folHlink="folHlink"/>
  <p:sldLayoutIdLst>
    <p:sldLayoutId id="2147484054" r:id="rId1"/>
    <p:sldLayoutId id="2147484055" r:id="rId2"/>
    <p:sldLayoutId id="2147484056" r:id="rId3"/>
    <p:sldLayoutId id="2147484057" r:id="rId4"/>
    <p:sldLayoutId id="2147484058" r:id="rId5"/>
    <p:sldLayoutId id="2147484059" r:id="rId6"/>
    <p:sldLayoutId id="2147484060" r:id="rId7"/>
    <p:sldLayoutId id="2147484061" r:id="rId8"/>
    <p:sldLayoutId id="2147484062" r:id="rId9"/>
    <p:sldLayoutId id="2147484063" r:id="rId10"/>
    <p:sldLayoutId id="214748406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wmf"/><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hyperlink" Target="https://journals.aps.org/prab/edannounce/prab-launches-letters-article-type" TargetMode="External"/><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8" Type="http://schemas.openxmlformats.org/officeDocument/2006/relationships/image" Target="../media/image78.png"/><Relationship Id="rId3" Type="http://schemas.openxmlformats.org/officeDocument/2006/relationships/image" Target="../media/image73.png"/><Relationship Id="rId7" Type="http://schemas.openxmlformats.org/officeDocument/2006/relationships/image" Target="../media/image77.png"/><Relationship Id="rId2" Type="http://schemas.openxmlformats.org/officeDocument/2006/relationships/image" Target="../media/image72.png"/><Relationship Id="rId1" Type="http://schemas.openxmlformats.org/officeDocument/2006/relationships/slideLayout" Target="../slideLayouts/slideLayout28.xml"/><Relationship Id="rId6" Type="http://schemas.openxmlformats.org/officeDocument/2006/relationships/image" Target="../media/image76.png"/><Relationship Id="rId5" Type="http://schemas.openxmlformats.org/officeDocument/2006/relationships/image" Target="../media/image75.png"/><Relationship Id="rId4" Type="http://schemas.openxmlformats.org/officeDocument/2006/relationships/image" Target="../media/image74.png"/><Relationship Id="rId9" Type="http://schemas.openxmlformats.org/officeDocument/2006/relationships/image" Target="../media/image5.jpeg"/></Relationships>
</file>

<file path=ppt/slides/_rels/slide12.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png"/><Relationship Id="rId1" Type="http://schemas.openxmlformats.org/officeDocument/2006/relationships/slideLayout" Target="../slideLayouts/slideLayout28.xml"/><Relationship Id="rId5" Type="http://schemas.openxmlformats.org/officeDocument/2006/relationships/image" Target="../media/image5.jpeg"/><Relationship Id="rId4" Type="http://schemas.openxmlformats.org/officeDocument/2006/relationships/image" Target="../media/image81.png"/></Relationships>
</file>

<file path=ppt/slides/_rels/slide13.xml.rels><?xml version="1.0" encoding="UTF-8" standalone="yes"?>
<Relationships xmlns="http://schemas.openxmlformats.org/package/2006/relationships"><Relationship Id="rId8" Type="http://schemas.openxmlformats.org/officeDocument/2006/relationships/image" Target="../media/image87.png"/><Relationship Id="rId3" Type="http://schemas.openxmlformats.org/officeDocument/2006/relationships/image" Target="../media/image83.png"/><Relationship Id="rId7" Type="http://schemas.openxmlformats.org/officeDocument/2006/relationships/image" Target="../media/image86.png"/><Relationship Id="rId2" Type="http://schemas.openxmlformats.org/officeDocument/2006/relationships/image" Target="../media/image82.gif"/><Relationship Id="rId1" Type="http://schemas.openxmlformats.org/officeDocument/2006/relationships/slideLayout" Target="../slideLayouts/slideLayout7.xml"/><Relationship Id="rId6" Type="http://schemas.openxmlformats.org/officeDocument/2006/relationships/image" Target="../media/image85.png"/><Relationship Id="rId5" Type="http://schemas.openxmlformats.org/officeDocument/2006/relationships/image" Target="../media/image84.png"/><Relationship Id="rId10" Type="http://schemas.openxmlformats.org/officeDocument/2006/relationships/image" Target="../media/image89.png"/><Relationship Id="rId4" Type="http://schemas.openxmlformats.org/officeDocument/2006/relationships/image" Target="../media/image5.jpeg"/><Relationship Id="rId9" Type="http://schemas.openxmlformats.org/officeDocument/2006/relationships/image" Target="../media/image88.png"/></Relationships>
</file>

<file path=ppt/slides/_rels/slide14.xml.rels><?xml version="1.0" encoding="UTF-8" standalone="yes"?>
<Relationships xmlns="http://schemas.openxmlformats.org/package/2006/relationships"><Relationship Id="rId3" Type="http://schemas.openxmlformats.org/officeDocument/2006/relationships/image" Target="../media/image91.jpg"/><Relationship Id="rId2" Type="http://schemas.openxmlformats.org/officeDocument/2006/relationships/image" Target="../media/image90.jpeg"/><Relationship Id="rId1" Type="http://schemas.openxmlformats.org/officeDocument/2006/relationships/slideLayout" Target="../slideLayouts/slideLayout6.xml"/><Relationship Id="rId5" Type="http://schemas.openxmlformats.org/officeDocument/2006/relationships/image" Target="../media/image93.jpeg"/><Relationship Id="rId4" Type="http://schemas.openxmlformats.org/officeDocument/2006/relationships/image" Target="../media/image92.jpg"/></Relationships>
</file>

<file path=ppt/slides/_rels/slide15.xml.rels><?xml version="1.0" encoding="UTF-8" standalone="yes"?>
<Relationships xmlns="http://schemas.openxmlformats.org/package/2006/relationships"><Relationship Id="rId8" Type="http://schemas.openxmlformats.org/officeDocument/2006/relationships/image" Target="../media/image99.jpg"/><Relationship Id="rId3" Type="http://schemas.openxmlformats.org/officeDocument/2006/relationships/image" Target="../media/image94.jpg"/><Relationship Id="rId7" Type="http://schemas.openxmlformats.org/officeDocument/2006/relationships/image" Target="../media/image98.jpg"/><Relationship Id="rId2" Type="http://schemas.openxmlformats.org/officeDocument/2006/relationships/image" Target="../media/image93.jpeg"/><Relationship Id="rId1" Type="http://schemas.openxmlformats.org/officeDocument/2006/relationships/slideLayout" Target="../slideLayouts/slideLayout6.xml"/><Relationship Id="rId6" Type="http://schemas.openxmlformats.org/officeDocument/2006/relationships/image" Target="../media/image97.jpg"/><Relationship Id="rId5" Type="http://schemas.openxmlformats.org/officeDocument/2006/relationships/image" Target="../media/image96.jpg"/><Relationship Id="rId4" Type="http://schemas.openxmlformats.org/officeDocument/2006/relationships/image" Target="../media/image95.jpg"/><Relationship Id="rId9" Type="http://schemas.openxmlformats.org/officeDocument/2006/relationships/image" Target="../media/image100.jpg"/></Relationships>
</file>

<file path=ppt/slides/_rels/slide16.xml.rels><?xml version="1.0" encoding="UTF-8" standalone="yes"?>
<Relationships xmlns="http://schemas.openxmlformats.org/package/2006/relationships"><Relationship Id="rId8" Type="http://schemas.openxmlformats.org/officeDocument/2006/relationships/image" Target="../media/image106.png"/><Relationship Id="rId3" Type="http://schemas.openxmlformats.org/officeDocument/2006/relationships/image" Target="../media/image102.png"/><Relationship Id="rId7" Type="http://schemas.openxmlformats.org/officeDocument/2006/relationships/image" Target="../media/image105.png"/><Relationship Id="rId2" Type="http://schemas.openxmlformats.org/officeDocument/2006/relationships/image" Target="../media/image101.png"/><Relationship Id="rId1" Type="http://schemas.openxmlformats.org/officeDocument/2006/relationships/slideLayout" Target="../slideLayouts/slideLayout6.xml"/><Relationship Id="rId6" Type="http://schemas.openxmlformats.org/officeDocument/2006/relationships/image" Target="../media/image104.png"/><Relationship Id="rId11" Type="http://schemas.openxmlformats.org/officeDocument/2006/relationships/image" Target="../media/image109.png"/><Relationship Id="rId5" Type="http://schemas.openxmlformats.org/officeDocument/2006/relationships/hyperlink" Target="https://engage.aps.org/dpb" TargetMode="External"/><Relationship Id="rId10" Type="http://schemas.openxmlformats.org/officeDocument/2006/relationships/image" Target="../media/image108.png"/><Relationship Id="rId4" Type="http://schemas.openxmlformats.org/officeDocument/2006/relationships/image" Target="../media/image103.png"/><Relationship Id="rId9" Type="http://schemas.openxmlformats.org/officeDocument/2006/relationships/image" Target="../media/image107.jpeg"/></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jpeg"/></Relationships>
</file>

<file path=ppt/slides/_rels/slide3.xml.rels><?xml version="1.0" encoding="UTF-8" standalone="yes"?>
<Relationships xmlns="http://schemas.openxmlformats.org/package/2006/relationships"><Relationship Id="rId8" Type="http://schemas.openxmlformats.org/officeDocument/2006/relationships/image" Target="../media/image14.jpeg"/><Relationship Id="rId13" Type="http://schemas.openxmlformats.org/officeDocument/2006/relationships/image" Target="../media/image19.jpg"/><Relationship Id="rId3" Type="http://schemas.openxmlformats.org/officeDocument/2006/relationships/image" Target="../media/image5.jpeg"/><Relationship Id="rId7" Type="http://schemas.openxmlformats.org/officeDocument/2006/relationships/image" Target="../media/image13.jpg"/><Relationship Id="rId12" Type="http://schemas.openxmlformats.org/officeDocument/2006/relationships/image" Target="../media/image18.jpg"/><Relationship Id="rId2" Type="http://schemas.openxmlformats.org/officeDocument/2006/relationships/notesSlide" Target="../notesSlides/notesSlide2.xml"/><Relationship Id="rId1" Type="http://schemas.openxmlformats.org/officeDocument/2006/relationships/slideLayout" Target="../slideLayouts/slideLayout18.xml"/><Relationship Id="rId6" Type="http://schemas.openxmlformats.org/officeDocument/2006/relationships/image" Target="../media/image12.png"/><Relationship Id="rId11" Type="http://schemas.openxmlformats.org/officeDocument/2006/relationships/image" Target="../media/image17.png"/><Relationship Id="rId5" Type="http://schemas.openxmlformats.org/officeDocument/2006/relationships/image" Target="../media/image11.jpeg"/><Relationship Id="rId10" Type="http://schemas.openxmlformats.org/officeDocument/2006/relationships/image" Target="../media/image16.png"/><Relationship Id="rId4" Type="http://schemas.openxmlformats.org/officeDocument/2006/relationships/image" Target="../media/image10.jpg"/><Relationship Id="rId9" Type="http://schemas.openxmlformats.org/officeDocument/2006/relationships/image" Target="../media/image15.png"/><Relationship Id="rId14" Type="http://schemas.openxmlformats.org/officeDocument/2006/relationships/image" Target="../media/image20.png"/></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2.png"/><Relationship Id="rId1" Type="http://schemas.openxmlformats.org/officeDocument/2006/relationships/slideLayout" Target="../slideLayouts/slideLayout28.xml"/></Relationships>
</file>

<file path=ppt/slides/_rels/slide6.xml.rels><?xml version="1.0" encoding="UTF-8" standalone="yes"?>
<Relationships xmlns="http://schemas.openxmlformats.org/package/2006/relationships"><Relationship Id="rId13" Type="http://schemas.openxmlformats.org/officeDocument/2006/relationships/image" Target="../media/image32.png"/><Relationship Id="rId18" Type="http://schemas.openxmlformats.org/officeDocument/2006/relationships/image" Target="../media/image37.jpg"/><Relationship Id="rId26" Type="http://schemas.openxmlformats.org/officeDocument/2006/relationships/image" Target="../media/image45.png"/><Relationship Id="rId39" Type="http://schemas.openxmlformats.org/officeDocument/2006/relationships/image" Target="../media/image58.gif"/><Relationship Id="rId21" Type="http://schemas.openxmlformats.org/officeDocument/2006/relationships/image" Target="../media/image40.gif"/><Relationship Id="rId34" Type="http://schemas.openxmlformats.org/officeDocument/2006/relationships/image" Target="../media/image53.png"/><Relationship Id="rId42" Type="http://schemas.openxmlformats.org/officeDocument/2006/relationships/image" Target="../media/image61.jpg"/><Relationship Id="rId47" Type="http://schemas.openxmlformats.org/officeDocument/2006/relationships/image" Target="../media/image66.png"/><Relationship Id="rId7" Type="http://schemas.openxmlformats.org/officeDocument/2006/relationships/image" Target="../media/image26.png"/><Relationship Id="rId2" Type="http://schemas.openxmlformats.org/officeDocument/2006/relationships/notesSlide" Target="../notesSlides/notesSlide3.xml"/><Relationship Id="rId16" Type="http://schemas.openxmlformats.org/officeDocument/2006/relationships/image" Target="../media/image35.jpg"/><Relationship Id="rId29" Type="http://schemas.openxmlformats.org/officeDocument/2006/relationships/image" Target="../media/image48.png"/><Relationship Id="rId1" Type="http://schemas.openxmlformats.org/officeDocument/2006/relationships/slideLayout" Target="../slideLayouts/slideLayout7.xml"/><Relationship Id="rId6" Type="http://schemas.openxmlformats.org/officeDocument/2006/relationships/image" Target="../media/image25.png"/><Relationship Id="rId11" Type="http://schemas.openxmlformats.org/officeDocument/2006/relationships/image" Target="../media/image30.jpg"/><Relationship Id="rId24" Type="http://schemas.openxmlformats.org/officeDocument/2006/relationships/image" Target="../media/image43.gif"/><Relationship Id="rId32" Type="http://schemas.openxmlformats.org/officeDocument/2006/relationships/image" Target="../media/image51.jpg"/><Relationship Id="rId37" Type="http://schemas.openxmlformats.org/officeDocument/2006/relationships/image" Target="../media/image56.jpg"/><Relationship Id="rId40" Type="http://schemas.openxmlformats.org/officeDocument/2006/relationships/image" Target="../media/image59.png"/><Relationship Id="rId45" Type="http://schemas.openxmlformats.org/officeDocument/2006/relationships/image" Target="../media/image64.png"/><Relationship Id="rId5" Type="http://schemas.openxmlformats.org/officeDocument/2006/relationships/image" Target="../media/image24.png"/><Relationship Id="rId15" Type="http://schemas.openxmlformats.org/officeDocument/2006/relationships/image" Target="../media/image34.png"/><Relationship Id="rId23" Type="http://schemas.openxmlformats.org/officeDocument/2006/relationships/image" Target="../media/image42.gif"/><Relationship Id="rId28" Type="http://schemas.openxmlformats.org/officeDocument/2006/relationships/image" Target="../media/image47.jpg"/><Relationship Id="rId36" Type="http://schemas.openxmlformats.org/officeDocument/2006/relationships/image" Target="../media/image55.png"/><Relationship Id="rId10" Type="http://schemas.openxmlformats.org/officeDocument/2006/relationships/image" Target="../media/image29.jpg"/><Relationship Id="rId19" Type="http://schemas.openxmlformats.org/officeDocument/2006/relationships/image" Target="../media/image38.jpg"/><Relationship Id="rId31" Type="http://schemas.openxmlformats.org/officeDocument/2006/relationships/image" Target="../media/image50.png"/><Relationship Id="rId44" Type="http://schemas.openxmlformats.org/officeDocument/2006/relationships/image" Target="../media/image63.png"/><Relationship Id="rId4" Type="http://schemas.openxmlformats.org/officeDocument/2006/relationships/image" Target="../media/image23.png"/><Relationship Id="rId9" Type="http://schemas.openxmlformats.org/officeDocument/2006/relationships/image" Target="../media/image28.png"/><Relationship Id="rId14" Type="http://schemas.openxmlformats.org/officeDocument/2006/relationships/image" Target="../media/image33.jpeg"/><Relationship Id="rId22" Type="http://schemas.openxmlformats.org/officeDocument/2006/relationships/image" Target="../media/image41.jpg"/><Relationship Id="rId27" Type="http://schemas.openxmlformats.org/officeDocument/2006/relationships/image" Target="../media/image46.png"/><Relationship Id="rId30" Type="http://schemas.openxmlformats.org/officeDocument/2006/relationships/image" Target="../media/image49.gif"/><Relationship Id="rId35" Type="http://schemas.openxmlformats.org/officeDocument/2006/relationships/image" Target="../media/image54.png"/><Relationship Id="rId43" Type="http://schemas.openxmlformats.org/officeDocument/2006/relationships/image" Target="../media/image62.jpg"/><Relationship Id="rId8" Type="http://schemas.openxmlformats.org/officeDocument/2006/relationships/image" Target="../media/image27.png"/><Relationship Id="rId3" Type="http://schemas.openxmlformats.org/officeDocument/2006/relationships/image" Target="../media/image5.jpeg"/><Relationship Id="rId12" Type="http://schemas.openxmlformats.org/officeDocument/2006/relationships/image" Target="../media/image31.jpg"/><Relationship Id="rId17" Type="http://schemas.openxmlformats.org/officeDocument/2006/relationships/image" Target="../media/image36.gif"/><Relationship Id="rId25" Type="http://schemas.openxmlformats.org/officeDocument/2006/relationships/image" Target="../media/image44.png"/><Relationship Id="rId33" Type="http://schemas.openxmlformats.org/officeDocument/2006/relationships/image" Target="../media/image52.jpg"/><Relationship Id="rId38" Type="http://schemas.openxmlformats.org/officeDocument/2006/relationships/image" Target="../media/image57.jpeg"/><Relationship Id="rId46" Type="http://schemas.openxmlformats.org/officeDocument/2006/relationships/image" Target="../media/image65.png"/><Relationship Id="rId20" Type="http://schemas.openxmlformats.org/officeDocument/2006/relationships/image" Target="../media/image39.gif"/><Relationship Id="rId41" Type="http://schemas.openxmlformats.org/officeDocument/2006/relationships/image" Target="../media/image60.jpg"/></Relationships>
</file>

<file path=ppt/slides/_rels/slide7.xml.rels><?xml version="1.0" encoding="UTF-8" standalone="yes"?>
<Relationships xmlns="http://schemas.openxmlformats.org/package/2006/relationships"><Relationship Id="rId3" Type="http://schemas.openxmlformats.org/officeDocument/2006/relationships/hyperlink" Target="https://www.aps.org/archives/publications/apsnews/201804/beams.cfm" TargetMode="External"/><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hyperlink" Target="https://journals.aps.org/prab/abstract/10.1103/PhysRevSTAB.11.050003"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journals.aps.org/prab/abstract/10.1103/PhysRevAccelBeams.24.060703" TargetMode="External"/><Relationship Id="rId7" Type="http://schemas.openxmlformats.org/officeDocument/2006/relationships/image" Target="../media/image67.png"/><Relationship Id="rId2" Type="http://schemas.openxmlformats.org/officeDocument/2006/relationships/image" Target="../media/image5.jpeg"/><Relationship Id="rId1" Type="http://schemas.openxmlformats.org/officeDocument/2006/relationships/slideLayout" Target="../slideLayouts/slideLayout7.xml"/><Relationship Id="rId6" Type="http://schemas.openxmlformats.org/officeDocument/2006/relationships/hyperlink" Target="https://journals.aps.org/prab/abstract/10.1103/PhysRevAccelBeams.27.030702" TargetMode="External"/><Relationship Id="rId5" Type="http://schemas.openxmlformats.org/officeDocument/2006/relationships/hyperlink" Target="https://journals.aps.org/prab/abstract/10.1103/PhysRevAccelBeams.26.021601" TargetMode="External"/><Relationship Id="rId4" Type="http://schemas.openxmlformats.org/officeDocument/2006/relationships/hyperlink" Target="https://journals.aps.org/prab/abstract/10.1103/PhysRevAccelBeams.24.093201"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71.png"/><Relationship Id="rId4" Type="http://schemas.openxmlformats.org/officeDocument/2006/relationships/image" Target="../media/image70.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5">
                <a:lumMod val="50000"/>
              </a:schemeClr>
            </a:gs>
            <a:gs pos="100000">
              <a:schemeClr val="accent5">
                <a:lumMod val="60000"/>
                <a:lumOff val="40000"/>
              </a:schemeClr>
            </a:gs>
            <a:gs pos="83000">
              <a:schemeClr val="accent5">
                <a:lumMod val="7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8" name="TextBox 27"/>
              <p:cNvSpPr txBox="1"/>
              <p:nvPr/>
            </p:nvSpPr>
            <p:spPr>
              <a:xfrm>
                <a:off x="0" y="295392"/>
                <a:ext cx="12072664" cy="3108543"/>
              </a:xfrm>
              <a:prstGeom prst="rect">
                <a:avLst/>
              </a:prstGeom>
              <a:noFill/>
            </p:spPr>
            <p:txBody>
              <a:bodyPr wrap="square" rtlCol="0">
                <a:spAutoFit/>
              </a:bodyPr>
              <a:lstStyle/>
              <a:p>
                <a:pPr algn="ctr">
                  <a:defRPr/>
                </a:pPr>
                <a:r>
                  <a:rPr lang="de-DE" sz="4000" b="1" dirty="0">
                    <a:solidFill>
                      <a:srgbClr val="FFFF00"/>
                    </a:solidFill>
                    <a:latin typeface="Calibri" panose="020F0502020204030204"/>
                  </a:rPr>
                  <a:t>Physical Review Accelerators &amp; Beams</a:t>
                </a:r>
              </a:p>
              <a:p>
                <a:pPr algn="ctr">
                  <a:defRPr/>
                </a:pPr>
                <a:r>
                  <a:rPr lang="de-DE" sz="4000" b="1" dirty="0">
                    <a:solidFill>
                      <a:schemeClr val="accent4">
                        <a:lumMod val="20000"/>
                        <a:lumOff val="80000"/>
                      </a:schemeClr>
                    </a:solidFill>
                    <a:latin typeface="Calibri" panose="020F0502020204030204"/>
                  </a:rPr>
                  <a:t>“</a:t>
                </a:r>
                <a:r>
                  <a:rPr lang="de-DE" sz="4000" b="1" dirty="0" err="1">
                    <a:solidFill>
                      <a:schemeClr val="accent4">
                        <a:lumMod val="20000"/>
                        <a:lumOff val="80000"/>
                      </a:schemeClr>
                    </a:solidFill>
                    <a:latin typeface="Calibri" panose="020F0502020204030204"/>
                  </a:rPr>
                  <a:t>Meet</a:t>
                </a:r>
                <a:r>
                  <a:rPr lang="de-DE" sz="4000" b="1" dirty="0">
                    <a:solidFill>
                      <a:schemeClr val="accent4">
                        <a:lumMod val="20000"/>
                        <a:lumOff val="80000"/>
                      </a:schemeClr>
                    </a:solidFill>
                    <a:latin typeface="Calibri" panose="020F0502020204030204"/>
                  </a:rPr>
                  <a:t> the PRAB Editors“</a:t>
                </a:r>
              </a:p>
              <a:p>
                <a:pPr algn="ctr">
                  <a:defRPr/>
                </a:pPr>
                <a:r>
                  <a:rPr lang="de-DE" sz="4000" dirty="0">
                    <a:solidFill>
                      <a:schemeClr val="accent4">
                        <a:lumMod val="20000"/>
                        <a:lumOff val="80000"/>
                      </a:schemeClr>
                    </a:solidFill>
                    <a:latin typeface="Calibri" panose="020F0502020204030204"/>
                  </a:rPr>
                  <a:t> </a:t>
                </a:r>
                <a:r>
                  <a:rPr lang="de-DE" sz="4000" dirty="0" err="1">
                    <a:solidFill>
                      <a:schemeClr val="accent4">
                        <a:lumMod val="20000"/>
                        <a:lumOff val="80000"/>
                      </a:schemeClr>
                    </a:solidFill>
                    <a:latin typeface="Calibri" panose="020F0502020204030204"/>
                  </a:rPr>
                  <a:t>joint</a:t>
                </a:r>
                <a:r>
                  <a:rPr lang="de-DE" sz="4000" dirty="0">
                    <a:solidFill>
                      <a:schemeClr val="accent4">
                        <a:lumMod val="20000"/>
                        <a:lumOff val="80000"/>
                      </a:schemeClr>
                    </a:solidFill>
                    <a:latin typeface="Calibri" panose="020F0502020204030204"/>
                  </a:rPr>
                  <a:t> </a:t>
                </a:r>
                <a:r>
                  <a:rPr lang="de-DE" sz="4000" dirty="0" err="1">
                    <a:solidFill>
                      <a:schemeClr val="accent4">
                        <a:lumMod val="20000"/>
                        <a:lumOff val="80000"/>
                      </a:schemeClr>
                    </a:solidFill>
                    <a:latin typeface="Calibri" panose="020F0502020204030204"/>
                  </a:rPr>
                  <a:t>reception</a:t>
                </a:r>
                <a:r>
                  <a:rPr lang="de-DE" sz="4000" dirty="0">
                    <a:solidFill>
                      <a:schemeClr val="accent4">
                        <a:lumMod val="20000"/>
                        <a:lumOff val="80000"/>
                      </a:schemeClr>
                    </a:solidFill>
                    <a:latin typeface="Calibri" panose="020F0502020204030204"/>
                  </a:rPr>
                  <a:t> </a:t>
                </a:r>
                <a:r>
                  <a:rPr lang="de-DE" sz="4000" dirty="0" err="1">
                    <a:solidFill>
                      <a:schemeClr val="accent4">
                        <a:lumMod val="20000"/>
                        <a:lumOff val="80000"/>
                      </a:schemeClr>
                    </a:solidFill>
                    <a:latin typeface="Calibri" panose="020F0502020204030204"/>
                  </a:rPr>
                  <a:t>with</a:t>
                </a:r>
                <a:r>
                  <a:rPr lang="de-DE" sz="4000" dirty="0">
                    <a:solidFill>
                      <a:schemeClr val="accent4">
                        <a:lumMod val="20000"/>
                        <a:lumOff val="80000"/>
                      </a:schemeClr>
                    </a:solidFill>
                    <a:latin typeface="Calibri" panose="020F0502020204030204"/>
                  </a:rPr>
                  <a:t> </a:t>
                </a:r>
                <a:r>
                  <a:rPr lang="de-DE" sz="4000" dirty="0" err="1">
                    <a:solidFill>
                      <a:schemeClr val="accent4">
                        <a:lumMod val="20000"/>
                        <a:lumOff val="80000"/>
                      </a:schemeClr>
                    </a:solidFill>
                    <a:latin typeface="Calibri" panose="020F0502020204030204"/>
                  </a:rPr>
                  <a:t>Equal</a:t>
                </a:r>
                <a:r>
                  <a:rPr lang="de-DE" sz="4000" dirty="0">
                    <a:solidFill>
                      <a:schemeClr val="accent4">
                        <a:lumMod val="20000"/>
                        <a:lumOff val="80000"/>
                      </a:schemeClr>
                    </a:solidFill>
                    <a:latin typeface="Calibri" panose="020F0502020204030204"/>
                  </a:rPr>
                  <a:t> Opportunities </a:t>
                </a:r>
                <a:r>
                  <a:rPr lang="de-DE" sz="4000" dirty="0" err="1">
                    <a:solidFill>
                      <a:schemeClr val="accent4">
                        <a:lumMod val="20000"/>
                        <a:lumOff val="80000"/>
                      </a:schemeClr>
                    </a:solidFill>
                    <a:latin typeface="Calibri" panose="020F0502020204030204"/>
                  </a:rPr>
                  <a:t>session</a:t>
                </a:r>
                <a:endParaRPr lang="de-DE" sz="4000" dirty="0">
                  <a:solidFill>
                    <a:schemeClr val="accent4">
                      <a:lumMod val="20000"/>
                      <a:lumOff val="80000"/>
                    </a:schemeClr>
                  </a:solidFill>
                  <a:latin typeface="Calibri" panose="020F0502020204030204"/>
                </a:endParaRPr>
              </a:p>
              <a:p>
                <a:pPr algn="ctr">
                  <a:defRPr/>
                </a:pPr>
                <a:r>
                  <a:rPr lang="de-DE" sz="3600" b="1" dirty="0">
                    <a:solidFill>
                      <a:schemeClr val="accent4">
                        <a:lumMod val="20000"/>
                        <a:lumOff val="80000"/>
                      </a:schemeClr>
                    </a:solidFill>
                    <a:latin typeface="Calibri" panose="020F0502020204030204"/>
                  </a:rPr>
                  <a:t>Deauville Casino, </a:t>
                </a:r>
                <a:r>
                  <a:rPr lang="de-DE" sz="3600" b="1" dirty="0" err="1">
                    <a:solidFill>
                      <a:schemeClr val="accent4">
                        <a:lumMod val="20000"/>
                        <a:lumOff val="80000"/>
                      </a:schemeClr>
                    </a:solidFill>
                    <a:latin typeface="Calibri" panose="020F0502020204030204"/>
                  </a:rPr>
                  <a:t>theatre</a:t>
                </a:r>
                <a:r>
                  <a:rPr lang="de-DE" sz="3600" b="1" dirty="0">
                    <a:solidFill>
                      <a:schemeClr val="accent4">
                        <a:lumMod val="20000"/>
                        <a:lumOff val="80000"/>
                      </a:schemeClr>
                    </a:solidFill>
                    <a:latin typeface="Calibri" panose="020F0502020204030204"/>
                  </a:rPr>
                  <a:t> &amp; Ambassadors </a:t>
                </a:r>
                <a:r>
                  <a:rPr lang="de-DE" sz="3600" b="1" dirty="0" err="1">
                    <a:solidFill>
                      <a:schemeClr val="accent4">
                        <a:lumMod val="20000"/>
                        <a:lumOff val="80000"/>
                      </a:schemeClr>
                    </a:solidFill>
                    <a:latin typeface="Calibri" panose="020F0502020204030204"/>
                  </a:rPr>
                  <a:t>room</a:t>
                </a:r>
                <a:r>
                  <a:rPr lang="de-DE" sz="3600" b="1" dirty="0">
                    <a:solidFill>
                      <a:schemeClr val="accent4">
                        <a:lumMod val="20000"/>
                        <a:lumOff val="80000"/>
                      </a:schemeClr>
                    </a:solidFill>
                    <a:latin typeface="Calibri" panose="020F0502020204030204"/>
                  </a:rPr>
                  <a:t>, </a:t>
                </a:r>
                <a14:m>
                  <m:oMath xmlns:m="http://schemas.openxmlformats.org/officeDocument/2006/math">
                    <m:r>
                      <a:rPr lang="de-DE" sz="3600" b="1" i="1" dirty="0" smtClean="0">
                        <a:solidFill>
                          <a:schemeClr val="accent4">
                            <a:lumMod val="20000"/>
                            <a:lumOff val="80000"/>
                          </a:schemeClr>
                        </a:solidFill>
                        <a:latin typeface="Cambria Math" panose="02040503050406030204" pitchFamily="18" charset="0"/>
                      </a:rPr>
                      <m:t>~</m:t>
                    </m:r>
                  </m:oMath>
                </a14:m>
                <a:r>
                  <a:rPr lang="de-DE" sz="3600" b="1" dirty="0">
                    <a:solidFill>
                      <a:schemeClr val="accent4">
                        <a:lumMod val="20000"/>
                        <a:lumOff val="80000"/>
                      </a:schemeClr>
                    </a:solidFill>
                    <a:latin typeface="Calibri" panose="020F0502020204030204"/>
                  </a:rPr>
                  <a:t>19h45</a:t>
                </a:r>
              </a:p>
              <a:p>
                <a:pPr algn="ctr">
                  <a:defRPr/>
                </a:pPr>
                <a:endParaRPr lang="de-DE" sz="4000" b="1" dirty="0">
                  <a:solidFill>
                    <a:schemeClr val="accent4">
                      <a:lumMod val="20000"/>
                      <a:lumOff val="80000"/>
                    </a:schemeClr>
                  </a:solidFill>
                  <a:latin typeface="Calibri" panose="020F0502020204030204"/>
                </a:endParaRPr>
              </a:p>
            </p:txBody>
          </p:sp>
        </mc:Choice>
        <mc:Fallback xmlns="">
          <p:sp>
            <p:nvSpPr>
              <p:cNvPr id="28" name="TextBox 27"/>
              <p:cNvSpPr txBox="1">
                <a:spLocks noRot="1" noChangeAspect="1" noMove="1" noResize="1" noEditPoints="1" noAdjustHandles="1" noChangeArrowheads="1" noChangeShapeType="1" noTextEdit="1"/>
              </p:cNvSpPr>
              <p:nvPr/>
            </p:nvSpPr>
            <p:spPr>
              <a:xfrm>
                <a:off x="0" y="295392"/>
                <a:ext cx="12072664" cy="3108543"/>
              </a:xfrm>
              <a:prstGeom prst="rect">
                <a:avLst/>
              </a:prstGeom>
              <a:blipFill>
                <a:blip r:embed="rId3"/>
                <a:stretch>
                  <a:fillRect t="-3529"/>
                </a:stretch>
              </a:blipFill>
            </p:spPr>
            <p:txBody>
              <a:bodyPr/>
              <a:lstStyle/>
              <a:p>
                <a:r>
                  <a:rPr lang="en-GB">
                    <a:noFill/>
                  </a:rPr>
                  <a:t> </a:t>
                </a:r>
              </a:p>
            </p:txBody>
          </p:sp>
        </mc:Fallback>
      </mc:AlternateContent>
      <p:sp>
        <p:nvSpPr>
          <p:cNvPr id="3" name="TextBox 2"/>
          <p:cNvSpPr txBox="1"/>
          <p:nvPr/>
        </p:nvSpPr>
        <p:spPr>
          <a:xfrm>
            <a:off x="1967367" y="3207843"/>
            <a:ext cx="10224633" cy="3354765"/>
          </a:xfrm>
          <a:prstGeom prst="rect">
            <a:avLst/>
          </a:prstGeom>
          <a:noFill/>
        </p:spPr>
        <p:txBody>
          <a:bodyPr wrap="square" rtlCol="0">
            <a:spAutoFit/>
          </a:bodyPr>
          <a:lstStyle/>
          <a:p>
            <a:r>
              <a:rPr lang="en-US" sz="3200" dirty="0">
                <a:solidFill>
                  <a:schemeClr val="bg1"/>
                </a:solidFill>
              </a:rPr>
              <a:t>Frank Zimmermann, CERN, PRAB Chief Editor</a:t>
            </a:r>
          </a:p>
          <a:p>
            <a:r>
              <a:rPr lang="en-US" sz="2000" dirty="0">
                <a:solidFill>
                  <a:schemeClr val="bg1"/>
                </a:solidFill>
              </a:rPr>
              <a:t> </a:t>
            </a:r>
          </a:p>
          <a:p>
            <a:r>
              <a:rPr lang="en-GB" sz="3200" i="1" dirty="0">
                <a:solidFill>
                  <a:schemeClr val="bg1"/>
                </a:solidFill>
              </a:rPr>
              <a:t>joining us at IPAC’26: </a:t>
            </a:r>
          </a:p>
          <a:p>
            <a:r>
              <a:rPr lang="en-GB" sz="3200" dirty="0">
                <a:solidFill>
                  <a:schemeClr val="bg1"/>
                </a:solidFill>
              </a:rPr>
              <a:t>Brad Rubin, APS, PRAB Managing Editor</a:t>
            </a:r>
            <a:endParaRPr lang="en-US" sz="3200" dirty="0">
              <a:solidFill>
                <a:schemeClr val="bg1"/>
              </a:solidFill>
            </a:endParaRPr>
          </a:p>
          <a:p>
            <a:r>
              <a:rPr lang="en-US" sz="3200" dirty="0">
                <a:solidFill>
                  <a:schemeClr val="bg1"/>
                </a:solidFill>
              </a:rPr>
              <a:t>Sara Casalbuoni, </a:t>
            </a:r>
            <a:r>
              <a:rPr lang="en-US" sz="3200" dirty="0" err="1">
                <a:solidFill>
                  <a:schemeClr val="bg1"/>
                </a:solidFill>
              </a:rPr>
              <a:t>EuXFEL</a:t>
            </a:r>
            <a:r>
              <a:rPr lang="en-US" sz="3200" dirty="0">
                <a:solidFill>
                  <a:schemeClr val="bg1"/>
                </a:solidFill>
              </a:rPr>
              <a:t>, PRAB Associate Editor</a:t>
            </a:r>
          </a:p>
          <a:p>
            <a:r>
              <a:rPr lang="en-US" sz="3200" dirty="0">
                <a:solidFill>
                  <a:schemeClr val="bg1"/>
                </a:solidFill>
              </a:rPr>
              <a:t>Wolfram Fischer, BNL, PRAB Associate Edito</a:t>
            </a:r>
            <a:r>
              <a:rPr lang="en-GB" sz="3200" dirty="0">
                <a:solidFill>
                  <a:schemeClr val="bg1"/>
                </a:solidFill>
              </a:rPr>
              <a:t>r</a:t>
            </a:r>
          </a:p>
          <a:p>
            <a:endParaRPr lang="en-GB" sz="3200" dirty="0">
              <a:solidFill>
                <a:schemeClr val="bg1"/>
              </a:solidFill>
            </a:endParaRPr>
          </a:p>
        </p:txBody>
      </p:sp>
      <p:pic>
        <p:nvPicPr>
          <p:cNvPr id="7" name="Google Shape;13;p2">
            <a:extLst>
              <a:ext uri="{FF2B5EF4-FFF2-40B4-BE49-F238E27FC236}">
                <a16:creationId xmlns:a16="http://schemas.microsoft.com/office/drawing/2014/main" id="{DF433714-DA4C-222B-2B99-C4ED559C273E}"/>
              </a:ext>
            </a:extLst>
          </p:cNvPr>
          <p:cNvPicPr preferRelativeResize="0">
            <a:picLocks noChangeAspect="1"/>
          </p:cNvPicPr>
          <p:nvPr/>
        </p:nvPicPr>
        <p:blipFill rotWithShape="1">
          <a:blip r:embed="rId4">
            <a:alphaModFix/>
          </a:blip>
          <a:srcRect/>
          <a:stretch/>
        </p:blipFill>
        <p:spPr>
          <a:xfrm>
            <a:off x="10205188" y="5655224"/>
            <a:ext cx="1296143" cy="986810"/>
          </a:xfrm>
          <a:prstGeom prst="rect">
            <a:avLst/>
          </a:prstGeom>
          <a:noFill/>
          <a:ln>
            <a:noFill/>
          </a:ln>
        </p:spPr>
      </p:pic>
      <p:pic>
        <p:nvPicPr>
          <p:cNvPr id="9" name="Picture 7" descr="logo">
            <a:extLst>
              <a:ext uri="{FF2B5EF4-FFF2-40B4-BE49-F238E27FC236}">
                <a16:creationId xmlns:a16="http://schemas.microsoft.com/office/drawing/2014/main" id="{611C6E87-C6EB-F1A8-2DD5-33EFCD71F498}"/>
              </a:ext>
            </a:extLst>
          </p:cNvPr>
          <p:cNvPicPr>
            <a:picLocks noChangeAspect="1" noChangeArrowheads="1"/>
          </p:cNvPicPr>
          <p:nvPr/>
        </p:nvPicPr>
        <p:blipFill>
          <a:blip r:embed="rId5" cstate="print"/>
          <a:srcRect/>
          <a:stretch>
            <a:fillRect/>
          </a:stretch>
        </p:blipFill>
        <p:spPr bwMode="auto">
          <a:xfrm>
            <a:off x="263352" y="351423"/>
            <a:ext cx="1436525" cy="837973"/>
          </a:xfrm>
          <a:prstGeom prst="rect">
            <a:avLst/>
          </a:prstGeom>
          <a:noFill/>
          <a:ln w="9525">
            <a:noFill/>
            <a:miter lim="800000"/>
            <a:headEnd/>
            <a:tailEnd/>
          </a:ln>
        </p:spPr>
      </p:pic>
      <p:pic>
        <p:nvPicPr>
          <p:cNvPr id="5" name="Picture 4">
            <a:extLst>
              <a:ext uri="{FF2B5EF4-FFF2-40B4-BE49-F238E27FC236}">
                <a16:creationId xmlns:a16="http://schemas.microsoft.com/office/drawing/2014/main" id="{B765D052-99EB-AE45-E9F0-B9E60D964EAA}"/>
              </a:ext>
            </a:extLst>
          </p:cNvPr>
          <p:cNvPicPr>
            <a:picLocks noChangeAspect="1"/>
          </p:cNvPicPr>
          <p:nvPr/>
        </p:nvPicPr>
        <p:blipFill>
          <a:blip r:embed="rId6"/>
          <a:stretch>
            <a:fillRect/>
          </a:stretch>
        </p:blipFill>
        <p:spPr>
          <a:xfrm>
            <a:off x="247014" y="5847661"/>
            <a:ext cx="1447547" cy="714947"/>
          </a:xfrm>
          <a:prstGeom prst="rect">
            <a:avLst/>
          </a:prstGeom>
        </p:spPr>
      </p:pic>
    </p:spTree>
    <p:extLst>
      <p:ext uri="{BB962C8B-B14F-4D97-AF65-F5344CB8AC3E}">
        <p14:creationId xmlns:p14="http://schemas.microsoft.com/office/powerpoint/2010/main" val="1521035271"/>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4E024A-E8EF-20C5-4959-00225A8C0140}"/>
            </a:ext>
          </a:extLst>
        </p:cNvPr>
        <p:cNvGrpSpPr/>
        <p:nvPr/>
      </p:nvGrpSpPr>
      <p:grpSpPr>
        <a:xfrm>
          <a:off x="0" y="0"/>
          <a:ext cx="0" cy="0"/>
          <a:chOff x="0" y="0"/>
          <a:chExt cx="0" cy="0"/>
        </a:xfrm>
      </p:grpSpPr>
      <p:sp>
        <p:nvSpPr>
          <p:cNvPr id="3" name="Title 1">
            <a:extLst>
              <a:ext uri="{FF2B5EF4-FFF2-40B4-BE49-F238E27FC236}">
                <a16:creationId xmlns:a16="http://schemas.microsoft.com/office/drawing/2014/main" id="{BEF194DF-98FA-ACE5-3A9E-0E826901C705}"/>
              </a:ext>
            </a:extLst>
          </p:cNvPr>
          <p:cNvSpPr txBox="1">
            <a:spLocks/>
          </p:cNvSpPr>
          <p:nvPr/>
        </p:nvSpPr>
        <p:spPr>
          <a:xfrm>
            <a:off x="0" y="-7996"/>
            <a:ext cx="12192000" cy="821915"/>
          </a:xfrm>
          <a:prstGeom prst="rect">
            <a:avLst/>
          </a:prstGeom>
          <a:solidFill>
            <a:srgbClr val="5B9BD5">
              <a:lumMod val="50000"/>
            </a:srgbClr>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0" algn="ctr" defTabSz="914377">
              <a:defRPr/>
            </a:pPr>
            <a:r>
              <a:rPr lang="en-GB" sz="3600" b="1" i="1" dirty="0">
                <a:solidFill>
                  <a:schemeClr val="accent4">
                    <a:lumMod val="60000"/>
                    <a:lumOff val="40000"/>
                  </a:schemeClr>
                </a:solidFill>
                <a:latin typeface="Calibri" panose="020F0502020204030204" pitchFamily="34" charset="0"/>
                <a:cs typeface="Calibri" panose="020F0502020204030204" pitchFamily="34" charset="0"/>
              </a:rPr>
              <a:t>Also </a:t>
            </a:r>
            <a:r>
              <a:rPr kumimoji="0" lang="en-US" sz="3600" b="1" i="1" u="none" strike="noStrike" kern="1200" cap="none" spc="0" normalizeH="0" baseline="0" noProof="0" dirty="0">
                <a:ln>
                  <a:noFill/>
                </a:ln>
                <a:solidFill>
                  <a:schemeClr val="accent4">
                    <a:lumMod val="60000"/>
                    <a:lumOff val="40000"/>
                  </a:schemeClr>
                </a:solidFill>
                <a:effectLst/>
                <a:uLnTx/>
                <a:uFillTx/>
                <a:latin typeface="Calibri" panose="020F0502020204030204" pitchFamily="34" charset="0"/>
                <a:ea typeface="+mj-ea"/>
                <a:cs typeface="Calibri" panose="020F0502020204030204" pitchFamily="34" charset="0"/>
              </a:rPr>
              <a:t>New ! </a:t>
            </a:r>
            <a:r>
              <a:rPr kumimoji="0" lang="en-US" sz="40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lang="en-US" sz="3600" b="1" dirty="0">
                <a:solidFill>
                  <a:srgbClr val="FFFF00"/>
                </a:solidFill>
                <a:latin typeface="Calibri" panose="020F0502020204030204" pitchFamily="34" charset="0"/>
                <a:cs typeface="Calibri" panose="020F0502020204030204" pitchFamily="34" charset="0"/>
              </a:rPr>
              <a:t>PRAB L</a:t>
            </a:r>
            <a:r>
              <a:rPr kumimoji="0" lang="en-US" sz="36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etters</a:t>
            </a:r>
            <a:endParaRPr kumimoji="0" lang="en-GB" sz="36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endParaRPr>
          </a:p>
        </p:txBody>
      </p:sp>
      <p:pic>
        <p:nvPicPr>
          <p:cNvPr id="4" name="Picture 3">
            <a:extLst>
              <a:ext uri="{FF2B5EF4-FFF2-40B4-BE49-F238E27FC236}">
                <a16:creationId xmlns:a16="http://schemas.microsoft.com/office/drawing/2014/main" id="{78574D90-3AD2-6D14-A1BA-09C5DC554A44}"/>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18873"/>
          <a:stretch/>
        </p:blipFill>
        <p:spPr>
          <a:xfrm>
            <a:off x="0" y="9707"/>
            <a:ext cx="1547664" cy="856988"/>
          </a:xfrm>
          <a:prstGeom prst="rect">
            <a:avLst/>
          </a:prstGeom>
        </p:spPr>
      </p:pic>
      <p:sp>
        <p:nvSpPr>
          <p:cNvPr id="5" name="TextBox 4">
            <a:extLst>
              <a:ext uri="{FF2B5EF4-FFF2-40B4-BE49-F238E27FC236}">
                <a16:creationId xmlns:a16="http://schemas.microsoft.com/office/drawing/2014/main" id="{50CD20C7-EEBB-1392-8ECD-8C76DB5E3A7E}"/>
              </a:ext>
            </a:extLst>
          </p:cNvPr>
          <p:cNvSpPr txBox="1"/>
          <p:nvPr/>
        </p:nvSpPr>
        <p:spPr>
          <a:xfrm>
            <a:off x="551384" y="1484784"/>
            <a:ext cx="10873208" cy="4154984"/>
          </a:xfrm>
          <a:prstGeom prst="rect">
            <a:avLst/>
          </a:prstGeom>
          <a:noFill/>
        </p:spPr>
        <p:txBody>
          <a:bodyPr wrap="square">
            <a:spAutoFit/>
          </a:bodyPr>
          <a:lstStyle/>
          <a:p>
            <a:r>
              <a:rPr lang="en-GB" sz="2400" dirty="0">
                <a:solidFill>
                  <a:srgbClr val="000000"/>
                </a:solidFill>
                <a:latin typeface="Noto Sans" panose="020B0502040504020204" pitchFamily="34" charset="0"/>
              </a:rPr>
              <a:t>N</a:t>
            </a:r>
            <a:r>
              <a:rPr lang="en-GB" sz="2400" b="0" i="0" dirty="0">
                <a:solidFill>
                  <a:srgbClr val="000000"/>
                </a:solidFill>
                <a:effectLst/>
                <a:latin typeface="Noto Sans" panose="020B0502040504020204" pitchFamily="34" charset="0"/>
              </a:rPr>
              <a:t>ew article type: </a:t>
            </a:r>
            <a:r>
              <a:rPr lang="en-GB" sz="2400" b="1" i="0" dirty="0">
                <a:solidFill>
                  <a:srgbClr val="000000"/>
                </a:solidFill>
                <a:effectLst/>
                <a:latin typeface="Noto Sans" panose="020B0502040504020204" pitchFamily="34" charset="0"/>
              </a:rPr>
              <a:t>PRAB</a:t>
            </a:r>
            <a:r>
              <a:rPr lang="en-GB" sz="2400" b="0" i="0" dirty="0">
                <a:solidFill>
                  <a:srgbClr val="000000"/>
                </a:solidFill>
                <a:effectLst/>
                <a:latin typeface="Noto Sans" panose="020B0502040504020204" pitchFamily="34" charset="0"/>
              </a:rPr>
              <a:t> </a:t>
            </a:r>
            <a:r>
              <a:rPr lang="en-GB" sz="2400" b="1" i="0" dirty="0">
                <a:solidFill>
                  <a:srgbClr val="000000"/>
                </a:solidFill>
                <a:effectLst/>
                <a:latin typeface="Noto Sans" panose="020B0502040504020204" pitchFamily="34" charset="0"/>
              </a:rPr>
              <a:t>Letters</a:t>
            </a:r>
            <a:r>
              <a:rPr lang="en-GB" sz="2400" b="0" i="0" dirty="0">
                <a:solidFill>
                  <a:srgbClr val="000000"/>
                </a:solidFill>
                <a:effectLst/>
                <a:latin typeface="Noto Sans" panose="020B0502040504020204" pitchFamily="34" charset="0"/>
              </a:rPr>
              <a:t>, effective May 1, 2025 </a:t>
            </a:r>
            <a:r>
              <a:rPr lang="en-US" sz="2400" dirty="0">
                <a:hlinkClick r:id="rId3"/>
              </a:rPr>
              <a:t>https://journals.aps.org/prab/edannounce/prab-launches-letters-article-type</a:t>
            </a:r>
            <a:endParaRPr lang="en-GB" sz="2400" b="0" i="0" dirty="0">
              <a:solidFill>
                <a:srgbClr val="000000"/>
              </a:solidFill>
              <a:effectLst/>
              <a:latin typeface="Noto Sans" panose="020B0502040504020204" pitchFamily="34" charset="0"/>
            </a:endParaRPr>
          </a:p>
          <a:p>
            <a:pPr algn="l">
              <a:buNone/>
            </a:pPr>
            <a:endParaRPr lang="en-GB" sz="2400" b="0" i="0" dirty="0">
              <a:solidFill>
                <a:srgbClr val="000000"/>
              </a:solidFill>
              <a:effectLst/>
              <a:latin typeface="Noto Sans" panose="020B0502040504020204" pitchFamily="34" charset="0"/>
            </a:endParaRPr>
          </a:p>
          <a:p>
            <a:pPr algn="l">
              <a:buNone/>
            </a:pPr>
            <a:r>
              <a:rPr lang="en-GB" sz="2400" b="1" i="0" dirty="0">
                <a:solidFill>
                  <a:srgbClr val="000000"/>
                </a:solidFill>
                <a:effectLst/>
                <a:latin typeface="Noto Sans" panose="020B0502040504020204" pitchFamily="34" charset="0"/>
              </a:rPr>
              <a:t>rapid publication of concise, high-impact research reports that communicate important new results in accelerator and beam physics</a:t>
            </a:r>
            <a:endParaRPr lang="en-GB" sz="2400" b="1" dirty="0">
              <a:solidFill>
                <a:srgbClr val="000000"/>
              </a:solidFill>
              <a:latin typeface="Noto Sans" panose="020B0502040504020204" pitchFamily="34" charset="0"/>
            </a:endParaRPr>
          </a:p>
          <a:p>
            <a:pPr algn="l">
              <a:buNone/>
            </a:pPr>
            <a:endParaRPr lang="en-GB" sz="2400" b="0" i="0" dirty="0">
              <a:solidFill>
                <a:srgbClr val="000000"/>
              </a:solidFill>
              <a:effectLst/>
              <a:latin typeface="Noto Sans" panose="020B0502040504020204" pitchFamily="34" charset="0"/>
            </a:endParaRPr>
          </a:p>
          <a:p>
            <a:pPr algn="l">
              <a:buNone/>
            </a:pPr>
            <a:r>
              <a:rPr lang="en-GB" sz="2400" b="0" i="0" dirty="0">
                <a:solidFill>
                  <a:srgbClr val="000000"/>
                </a:solidFill>
                <a:effectLst/>
                <a:latin typeface="Noto Sans" panose="020B0502040504020204" pitchFamily="34" charset="0"/>
              </a:rPr>
              <a:t>expedited editorial handling to facilitate prompt peer review and publication</a:t>
            </a:r>
            <a:endParaRPr lang="en-GB" sz="2400" dirty="0">
              <a:solidFill>
                <a:srgbClr val="000000"/>
              </a:solidFill>
              <a:latin typeface="Noto Sans" panose="020B0502040504020204" pitchFamily="34" charset="0"/>
            </a:endParaRPr>
          </a:p>
          <a:p>
            <a:pPr algn="l">
              <a:buNone/>
            </a:pPr>
            <a:endParaRPr lang="en-GB" sz="2400" b="0" i="0" dirty="0">
              <a:solidFill>
                <a:srgbClr val="000000"/>
              </a:solidFill>
              <a:effectLst/>
              <a:latin typeface="Noto Sans" panose="020B0502040504020204" pitchFamily="34" charset="0"/>
            </a:endParaRPr>
          </a:p>
          <a:p>
            <a:pPr algn="l">
              <a:buNone/>
            </a:pPr>
            <a:r>
              <a:rPr lang="en-GB" sz="2400" dirty="0">
                <a:solidFill>
                  <a:srgbClr val="000000"/>
                </a:solidFill>
                <a:latin typeface="Noto Sans" panose="020B0502040504020204" pitchFamily="34" charset="0"/>
              </a:rPr>
              <a:t>like all </a:t>
            </a:r>
            <a:r>
              <a:rPr lang="en-GB" sz="2400" b="0" i="0" dirty="0">
                <a:solidFill>
                  <a:srgbClr val="000000"/>
                </a:solidFill>
                <a:effectLst/>
                <a:latin typeface="Noto Sans" panose="020B0502040504020204" pitchFamily="34" charset="0"/>
              </a:rPr>
              <a:t>PRAB articles, </a:t>
            </a:r>
            <a:r>
              <a:rPr lang="en-GB" sz="2400" b="1" i="0" dirty="0">
                <a:solidFill>
                  <a:srgbClr val="000000"/>
                </a:solidFill>
                <a:effectLst/>
                <a:latin typeface="Noto Sans" panose="020B0502040504020204" pitchFamily="34" charset="0"/>
              </a:rPr>
              <a:t>fully open access and free of charge to authors</a:t>
            </a:r>
          </a:p>
          <a:p>
            <a:pPr algn="l">
              <a:buNone/>
            </a:pPr>
            <a:endParaRPr lang="en-GB" sz="2400" b="0" i="0" dirty="0">
              <a:solidFill>
                <a:srgbClr val="000000"/>
              </a:solidFill>
              <a:effectLst/>
              <a:latin typeface="Noto Sans" panose="020B0502040504020204" pitchFamily="34" charset="0"/>
            </a:endParaRPr>
          </a:p>
        </p:txBody>
      </p:sp>
    </p:spTree>
    <p:extLst>
      <p:ext uri="{BB962C8B-B14F-4D97-AF65-F5344CB8AC3E}">
        <p14:creationId xmlns:p14="http://schemas.microsoft.com/office/powerpoint/2010/main" val="3766534960"/>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6D75F0B1-2E91-7F64-F4C8-876DC0EB35C8}"/>
              </a:ext>
            </a:extLst>
          </p:cNvPr>
          <p:cNvSpPr>
            <a:spLocks noGrp="1"/>
          </p:cNvSpPr>
          <p:nvPr>
            <p:ph type="title"/>
          </p:nvPr>
        </p:nvSpPr>
        <p:spPr>
          <a:xfrm>
            <a:off x="838200" y="622577"/>
            <a:ext cx="10515600" cy="1325563"/>
          </a:xfrm>
        </p:spPr>
        <p:txBody>
          <a:bodyPr>
            <a:normAutofit fontScale="90000"/>
          </a:bodyPr>
          <a:lstStyle/>
          <a:p>
            <a:r>
              <a:rPr lang="en-GB" dirty="0">
                <a:latin typeface="Aptos" panose="020B0004020202020204" pitchFamily="34" charset="0"/>
                <a:ea typeface="Aptos" panose="020B0004020202020204" pitchFamily="34" charset="0"/>
                <a:cs typeface="Aptos" panose="020B0004020202020204" pitchFamily="34" charset="0"/>
              </a:rPr>
              <a:t/>
            </a:r>
            <a:br>
              <a:rPr lang="en-GB" dirty="0">
                <a:latin typeface="Aptos" panose="020B0004020202020204" pitchFamily="34" charset="0"/>
                <a:ea typeface="Aptos" panose="020B0004020202020204" pitchFamily="34" charset="0"/>
                <a:cs typeface="Aptos" panose="020B0004020202020204" pitchFamily="34" charset="0"/>
              </a:rPr>
            </a:br>
            <a:r>
              <a:rPr lang="en-GB" dirty="0">
                <a:latin typeface="Aptos" panose="020B0004020202020204" pitchFamily="34" charset="0"/>
                <a:ea typeface="Aptos" panose="020B0004020202020204" pitchFamily="34" charset="0"/>
                <a:cs typeface="Aptos" panose="020B0004020202020204" pitchFamily="34" charset="0"/>
              </a:rPr>
              <a:t/>
            </a:r>
            <a:br>
              <a:rPr lang="en-GB" dirty="0">
                <a:latin typeface="Aptos" panose="020B0004020202020204" pitchFamily="34" charset="0"/>
                <a:ea typeface="Aptos" panose="020B0004020202020204" pitchFamily="34" charset="0"/>
                <a:cs typeface="Aptos" panose="020B0004020202020204" pitchFamily="34" charset="0"/>
              </a:rPr>
            </a:br>
            <a:endParaRPr lang="en-GB" dirty="0"/>
          </a:p>
        </p:txBody>
      </p:sp>
      <p:sp>
        <p:nvSpPr>
          <p:cNvPr id="5" name="TextBox 4">
            <a:extLst>
              <a:ext uri="{FF2B5EF4-FFF2-40B4-BE49-F238E27FC236}">
                <a16:creationId xmlns:a16="http://schemas.microsoft.com/office/drawing/2014/main" id="{4BB815B5-1FAC-8C47-E793-014897DA6AD7}"/>
              </a:ext>
            </a:extLst>
          </p:cNvPr>
          <p:cNvSpPr txBox="1"/>
          <p:nvPr/>
        </p:nvSpPr>
        <p:spPr>
          <a:xfrm>
            <a:off x="623392" y="1159144"/>
            <a:ext cx="8298402" cy="95410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black"/>
                </a:solidFill>
                <a:effectLst/>
                <a:uLnTx/>
                <a:uFillTx/>
                <a:latin typeface="Aptos" panose="020B0004020202020204" pitchFamily="34" charset="0"/>
                <a:ea typeface="Aptos" panose="020B0004020202020204" pitchFamily="34" charset="0"/>
                <a:cs typeface="Aptos" panose="020B0004020202020204" pitchFamily="34" charset="0"/>
              </a:rPr>
              <a:t>7 published (5 PRL transfers),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black"/>
                </a:solidFill>
                <a:effectLst/>
                <a:uLnTx/>
                <a:uFillTx/>
                <a:latin typeface="Aptos" panose="020B0004020202020204" pitchFamily="34" charset="0"/>
                <a:ea typeface="Aptos" panose="020B0004020202020204" pitchFamily="34" charset="0"/>
                <a:cs typeface="Aptos" panose="020B0004020202020204" pitchFamily="34" charset="0"/>
              </a:rPr>
              <a:t>8 in process</a:t>
            </a:r>
          </a:p>
        </p:txBody>
      </p:sp>
      <p:pic>
        <p:nvPicPr>
          <p:cNvPr id="9" name="Picture 8">
            <a:extLst>
              <a:ext uri="{FF2B5EF4-FFF2-40B4-BE49-F238E27FC236}">
                <a16:creationId xmlns:a16="http://schemas.microsoft.com/office/drawing/2014/main" id="{DA1D21E0-A955-4EF5-F6EA-4725981BE9C7}"/>
              </a:ext>
            </a:extLst>
          </p:cNvPr>
          <p:cNvPicPr>
            <a:picLocks noChangeAspect="1"/>
          </p:cNvPicPr>
          <p:nvPr/>
        </p:nvPicPr>
        <p:blipFill>
          <a:blip r:embed="rId2"/>
          <a:stretch>
            <a:fillRect/>
          </a:stretch>
        </p:blipFill>
        <p:spPr>
          <a:xfrm>
            <a:off x="6461292" y="1078494"/>
            <a:ext cx="5781675" cy="1243013"/>
          </a:xfrm>
          <a:prstGeom prst="rect">
            <a:avLst/>
          </a:prstGeom>
        </p:spPr>
      </p:pic>
      <p:pic>
        <p:nvPicPr>
          <p:cNvPr id="11" name="Picture 10">
            <a:extLst>
              <a:ext uri="{FF2B5EF4-FFF2-40B4-BE49-F238E27FC236}">
                <a16:creationId xmlns:a16="http://schemas.microsoft.com/office/drawing/2014/main" id="{4BE311C3-D76A-AE91-9E50-0516EA735438}"/>
              </a:ext>
            </a:extLst>
          </p:cNvPr>
          <p:cNvPicPr>
            <a:picLocks noChangeAspect="1"/>
          </p:cNvPicPr>
          <p:nvPr/>
        </p:nvPicPr>
        <p:blipFill>
          <a:blip r:embed="rId3"/>
          <a:stretch>
            <a:fillRect/>
          </a:stretch>
        </p:blipFill>
        <p:spPr>
          <a:xfrm>
            <a:off x="6461292" y="2529190"/>
            <a:ext cx="5500687" cy="992646"/>
          </a:xfrm>
          <a:prstGeom prst="rect">
            <a:avLst/>
          </a:prstGeom>
        </p:spPr>
      </p:pic>
      <p:pic>
        <p:nvPicPr>
          <p:cNvPr id="13" name="Picture 12">
            <a:extLst>
              <a:ext uri="{FF2B5EF4-FFF2-40B4-BE49-F238E27FC236}">
                <a16:creationId xmlns:a16="http://schemas.microsoft.com/office/drawing/2014/main" id="{EA80E12D-801E-3F60-6F5B-D66FFC4F30B7}"/>
              </a:ext>
            </a:extLst>
          </p:cNvPr>
          <p:cNvPicPr>
            <a:picLocks noChangeAspect="1"/>
          </p:cNvPicPr>
          <p:nvPr/>
        </p:nvPicPr>
        <p:blipFill>
          <a:blip r:embed="rId4"/>
          <a:stretch>
            <a:fillRect/>
          </a:stretch>
        </p:blipFill>
        <p:spPr>
          <a:xfrm>
            <a:off x="6461292" y="3775238"/>
            <a:ext cx="5812584" cy="1232677"/>
          </a:xfrm>
          <a:prstGeom prst="rect">
            <a:avLst/>
          </a:prstGeom>
        </p:spPr>
      </p:pic>
      <p:pic>
        <p:nvPicPr>
          <p:cNvPr id="15" name="Picture 14">
            <a:extLst>
              <a:ext uri="{FF2B5EF4-FFF2-40B4-BE49-F238E27FC236}">
                <a16:creationId xmlns:a16="http://schemas.microsoft.com/office/drawing/2014/main" id="{FBBED505-574B-9647-9350-80D11EC88FD7}"/>
              </a:ext>
            </a:extLst>
          </p:cNvPr>
          <p:cNvPicPr>
            <a:picLocks noChangeAspect="1"/>
          </p:cNvPicPr>
          <p:nvPr/>
        </p:nvPicPr>
        <p:blipFill>
          <a:blip r:embed="rId5"/>
          <a:stretch>
            <a:fillRect/>
          </a:stretch>
        </p:blipFill>
        <p:spPr>
          <a:xfrm>
            <a:off x="280988" y="2607764"/>
            <a:ext cx="5587880" cy="1218410"/>
          </a:xfrm>
          <a:prstGeom prst="rect">
            <a:avLst/>
          </a:prstGeom>
        </p:spPr>
      </p:pic>
      <p:pic>
        <p:nvPicPr>
          <p:cNvPr id="17" name="Picture 16">
            <a:extLst>
              <a:ext uri="{FF2B5EF4-FFF2-40B4-BE49-F238E27FC236}">
                <a16:creationId xmlns:a16="http://schemas.microsoft.com/office/drawing/2014/main" id="{2E2BE788-7E1C-2829-41B6-A9E863241D43}"/>
              </a:ext>
            </a:extLst>
          </p:cNvPr>
          <p:cNvPicPr>
            <a:picLocks noChangeAspect="1"/>
          </p:cNvPicPr>
          <p:nvPr/>
        </p:nvPicPr>
        <p:blipFill>
          <a:blip r:embed="rId6"/>
          <a:stretch>
            <a:fillRect/>
          </a:stretch>
        </p:blipFill>
        <p:spPr>
          <a:xfrm>
            <a:off x="172964" y="3860473"/>
            <a:ext cx="6300788" cy="1297526"/>
          </a:xfrm>
          <a:prstGeom prst="rect">
            <a:avLst/>
          </a:prstGeom>
        </p:spPr>
      </p:pic>
      <p:pic>
        <p:nvPicPr>
          <p:cNvPr id="19" name="Picture 18">
            <a:extLst>
              <a:ext uri="{FF2B5EF4-FFF2-40B4-BE49-F238E27FC236}">
                <a16:creationId xmlns:a16="http://schemas.microsoft.com/office/drawing/2014/main" id="{85606F7B-43C9-1D88-B19E-DFC5D29D73F7}"/>
              </a:ext>
            </a:extLst>
          </p:cNvPr>
          <p:cNvPicPr>
            <a:picLocks noChangeAspect="1"/>
          </p:cNvPicPr>
          <p:nvPr/>
        </p:nvPicPr>
        <p:blipFill>
          <a:blip r:embed="rId7"/>
          <a:stretch>
            <a:fillRect/>
          </a:stretch>
        </p:blipFill>
        <p:spPr>
          <a:xfrm>
            <a:off x="6667546" y="5471954"/>
            <a:ext cx="5615855" cy="1068336"/>
          </a:xfrm>
          <a:prstGeom prst="rect">
            <a:avLst/>
          </a:prstGeom>
        </p:spPr>
      </p:pic>
      <p:pic>
        <p:nvPicPr>
          <p:cNvPr id="21" name="Picture 20">
            <a:extLst>
              <a:ext uri="{FF2B5EF4-FFF2-40B4-BE49-F238E27FC236}">
                <a16:creationId xmlns:a16="http://schemas.microsoft.com/office/drawing/2014/main" id="{34A9649C-2D24-BC64-5E30-B3309DD7B3A6}"/>
              </a:ext>
            </a:extLst>
          </p:cNvPr>
          <p:cNvPicPr>
            <a:picLocks noChangeAspect="1"/>
          </p:cNvPicPr>
          <p:nvPr/>
        </p:nvPicPr>
        <p:blipFill>
          <a:blip r:embed="rId8"/>
          <a:stretch>
            <a:fillRect/>
          </a:stretch>
        </p:blipFill>
        <p:spPr>
          <a:xfrm>
            <a:off x="0" y="5375898"/>
            <a:ext cx="6586538" cy="1354678"/>
          </a:xfrm>
          <a:prstGeom prst="rect">
            <a:avLst/>
          </a:prstGeom>
        </p:spPr>
      </p:pic>
      <p:sp>
        <p:nvSpPr>
          <p:cNvPr id="22" name="TextBox 21">
            <a:extLst>
              <a:ext uri="{FF2B5EF4-FFF2-40B4-BE49-F238E27FC236}">
                <a16:creationId xmlns:a16="http://schemas.microsoft.com/office/drawing/2014/main" id="{4A1C5285-1072-C137-845A-5679642DD6DE}"/>
              </a:ext>
            </a:extLst>
          </p:cNvPr>
          <p:cNvSpPr txBox="1"/>
          <p:nvPr/>
        </p:nvSpPr>
        <p:spPr>
          <a:xfrm>
            <a:off x="4996513" y="6461256"/>
            <a:ext cx="872355"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Sandia</a:t>
            </a:r>
            <a:endParaRPr kumimoji="0" lang="en-GB" sz="18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23" name="TextBox 22">
            <a:extLst>
              <a:ext uri="{FF2B5EF4-FFF2-40B4-BE49-F238E27FC236}">
                <a16:creationId xmlns:a16="http://schemas.microsoft.com/office/drawing/2014/main" id="{31B9048A-65A7-F175-62AA-B335DC948923}"/>
              </a:ext>
            </a:extLst>
          </p:cNvPr>
          <p:cNvSpPr txBox="1"/>
          <p:nvPr/>
        </p:nvSpPr>
        <p:spPr>
          <a:xfrm>
            <a:off x="8252666" y="6492455"/>
            <a:ext cx="1614545"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RIKEN Nishina</a:t>
            </a:r>
            <a:endParaRPr kumimoji="0" lang="en-GB" sz="18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24" name="TextBox 23">
            <a:extLst>
              <a:ext uri="{FF2B5EF4-FFF2-40B4-BE49-F238E27FC236}">
                <a16:creationId xmlns:a16="http://schemas.microsoft.com/office/drawing/2014/main" id="{7E09E44B-6025-1391-280D-59AF60F146DD}"/>
              </a:ext>
            </a:extLst>
          </p:cNvPr>
          <p:cNvSpPr txBox="1"/>
          <p:nvPr/>
        </p:nvSpPr>
        <p:spPr>
          <a:xfrm>
            <a:off x="2586032" y="4997881"/>
            <a:ext cx="2103974"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CERN, DESY, ESRF</a:t>
            </a:r>
            <a:endParaRPr kumimoji="0" lang="en-GB" sz="18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25" name="TextBox 24">
            <a:extLst>
              <a:ext uri="{FF2B5EF4-FFF2-40B4-BE49-F238E27FC236}">
                <a16:creationId xmlns:a16="http://schemas.microsoft.com/office/drawing/2014/main" id="{BC466261-20EC-9546-EDAA-E20EDBB82008}"/>
              </a:ext>
            </a:extLst>
          </p:cNvPr>
          <p:cNvSpPr txBox="1"/>
          <p:nvPr/>
        </p:nvSpPr>
        <p:spPr>
          <a:xfrm>
            <a:off x="3452807" y="3137986"/>
            <a:ext cx="603050"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BNL</a:t>
            </a:r>
            <a:endParaRPr kumimoji="0" lang="en-GB" sz="18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26" name="TextBox 25">
            <a:extLst>
              <a:ext uri="{FF2B5EF4-FFF2-40B4-BE49-F238E27FC236}">
                <a16:creationId xmlns:a16="http://schemas.microsoft.com/office/drawing/2014/main" id="{EA9ED1CA-17D6-4D60-6DFA-0D10F6786C14}"/>
              </a:ext>
            </a:extLst>
          </p:cNvPr>
          <p:cNvSpPr txBox="1"/>
          <p:nvPr/>
        </p:nvSpPr>
        <p:spPr>
          <a:xfrm>
            <a:off x="8007733" y="4870602"/>
            <a:ext cx="71846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LBNL</a:t>
            </a:r>
            <a:endParaRPr kumimoji="0" lang="en-GB" sz="18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28" name="TextBox 27">
            <a:extLst>
              <a:ext uri="{FF2B5EF4-FFF2-40B4-BE49-F238E27FC236}">
                <a16:creationId xmlns:a16="http://schemas.microsoft.com/office/drawing/2014/main" id="{BD9CFA89-5F8F-7625-EA46-53CED4462A1A}"/>
              </a:ext>
            </a:extLst>
          </p:cNvPr>
          <p:cNvSpPr txBox="1"/>
          <p:nvPr/>
        </p:nvSpPr>
        <p:spPr>
          <a:xfrm>
            <a:off x="7954834" y="2207693"/>
            <a:ext cx="771365"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ORNL</a:t>
            </a:r>
            <a:endParaRPr kumimoji="0" lang="en-GB" sz="18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29" name="TextBox 28">
            <a:extLst>
              <a:ext uri="{FF2B5EF4-FFF2-40B4-BE49-F238E27FC236}">
                <a16:creationId xmlns:a16="http://schemas.microsoft.com/office/drawing/2014/main" id="{946EC5BE-C384-EFC7-C509-B9A600371582}"/>
              </a:ext>
            </a:extLst>
          </p:cNvPr>
          <p:cNvSpPr txBox="1"/>
          <p:nvPr/>
        </p:nvSpPr>
        <p:spPr>
          <a:xfrm>
            <a:off x="8045833" y="3589353"/>
            <a:ext cx="71846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LBNL</a:t>
            </a:r>
            <a:endParaRPr kumimoji="0" lang="en-GB" sz="18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2" name="Title 1">
            <a:extLst>
              <a:ext uri="{FF2B5EF4-FFF2-40B4-BE49-F238E27FC236}">
                <a16:creationId xmlns:a16="http://schemas.microsoft.com/office/drawing/2014/main" id="{58F12179-CD57-1CDE-5BCF-4ACFC8441F9B}"/>
              </a:ext>
            </a:extLst>
          </p:cNvPr>
          <p:cNvSpPr txBox="1">
            <a:spLocks/>
          </p:cNvSpPr>
          <p:nvPr/>
        </p:nvSpPr>
        <p:spPr>
          <a:xfrm>
            <a:off x="0" y="-7996"/>
            <a:ext cx="12192000" cy="821915"/>
          </a:xfrm>
          <a:prstGeom prst="rect">
            <a:avLst/>
          </a:prstGeom>
          <a:solidFill>
            <a:srgbClr val="5B9BD5">
              <a:lumMod val="50000"/>
            </a:srgbClr>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377" rtl="0" eaLnBrk="1" fontAlgn="auto" latinLnBrk="0" hangingPunct="1">
              <a:lnSpc>
                <a:spcPct val="90000"/>
              </a:lnSpc>
              <a:spcBef>
                <a:spcPct val="0"/>
              </a:spcBef>
              <a:spcAft>
                <a:spcPts val="0"/>
              </a:spcAft>
              <a:buClrTx/>
              <a:buSzTx/>
              <a:buFontTx/>
              <a:buNone/>
              <a:tabLst/>
              <a:defRPr/>
            </a:pPr>
            <a:r>
              <a:rPr lang="en-US" sz="3200" b="1" dirty="0">
                <a:solidFill>
                  <a:srgbClr val="FFFF00"/>
                </a:solidFill>
                <a:latin typeface="Calibri" panose="020F0502020204030204" pitchFamily="34" charset="0"/>
                <a:cs typeface="Calibri" panose="020F0502020204030204" pitchFamily="34" charset="0"/>
              </a:rPr>
              <a:t>PRAB L</a:t>
            </a:r>
            <a:r>
              <a:rPr kumimoji="0" lang="en-US" sz="32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etters</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published so far</a:t>
            </a:r>
            <a:endParaRPr kumimoji="0" lang="en-GB" sz="36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endParaRPr>
          </a:p>
        </p:txBody>
      </p:sp>
      <p:pic>
        <p:nvPicPr>
          <p:cNvPr id="4" name="Picture 3">
            <a:extLst>
              <a:ext uri="{FF2B5EF4-FFF2-40B4-BE49-F238E27FC236}">
                <a16:creationId xmlns:a16="http://schemas.microsoft.com/office/drawing/2014/main" id="{A87836CD-8CBF-1043-9C6C-BFF407686AA5}"/>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r="18873"/>
          <a:stretch/>
        </p:blipFill>
        <p:spPr>
          <a:xfrm>
            <a:off x="0" y="9707"/>
            <a:ext cx="1547664" cy="856988"/>
          </a:xfrm>
          <a:prstGeom prst="rect">
            <a:avLst/>
          </a:prstGeom>
        </p:spPr>
      </p:pic>
    </p:spTree>
    <p:extLst>
      <p:ext uri="{BB962C8B-B14F-4D97-AF65-F5344CB8AC3E}">
        <p14:creationId xmlns:p14="http://schemas.microsoft.com/office/powerpoint/2010/main" val="27818818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4F68E8B1-5747-AB98-2F96-2FEDA091E1E9}"/>
              </a:ext>
            </a:extLst>
          </p:cNvPr>
          <p:cNvSpPr txBox="1"/>
          <p:nvPr/>
        </p:nvSpPr>
        <p:spPr>
          <a:xfrm>
            <a:off x="262226" y="1120676"/>
            <a:ext cx="4872037" cy="4616648"/>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black"/>
                </a:solidFill>
                <a:effectLst/>
                <a:uLnTx/>
                <a:uFillTx/>
                <a:latin typeface="Aptos" panose="02110004020202020204"/>
                <a:ea typeface="+mn-ea"/>
                <a:cs typeface="+mn-cs"/>
              </a:rPr>
              <a:t>1 published in 2025, 1 to date in 2026, 2 still in process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8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ptos" panose="02110004020202020204"/>
                <a:ea typeface="+mn-ea"/>
                <a:cs typeface="+mn-cs"/>
              </a:rPr>
              <a:t>High gradient rf testing of x-band structures: A comprehensive review (</a:t>
            </a:r>
            <a:r>
              <a:rPr kumimoji="0" lang="en-GB" sz="1800" b="1" i="0" u="none" strike="noStrike" kern="1200" cap="none" spc="0" normalizeH="0" baseline="0" noProof="0" dirty="0">
                <a:ln>
                  <a:noFill/>
                </a:ln>
                <a:solidFill>
                  <a:prstClr val="black"/>
                </a:solidFill>
                <a:effectLst/>
                <a:uLnTx/>
                <a:uFillTx/>
                <a:latin typeface="Aptos" panose="02110004020202020204"/>
                <a:ea typeface="+mn-ea"/>
                <a:cs typeface="+mn-cs"/>
              </a:rPr>
              <a:t>CERN, PSI </a:t>
            </a:r>
            <a:r>
              <a:rPr kumimoji="0" lang="en-GB" sz="1800" b="0" i="0" u="none" strike="noStrike" kern="1200" cap="none" spc="0" normalizeH="0" baseline="0" noProof="0" dirty="0">
                <a:ln>
                  <a:noFill/>
                </a:ln>
                <a:solidFill>
                  <a:prstClr val="black"/>
                </a:solidFill>
                <a:effectLst/>
                <a:uLnTx/>
                <a:uFillTx/>
                <a:latin typeface="Aptos" panose="02110004020202020204"/>
                <a:ea typeface="+mn-ea"/>
                <a:cs typeface="+mn-cs"/>
              </a:rPr>
              <a:t>etc.)</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ptos" panose="02110004020202020204"/>
                <a:ea typeface="+mn-ea"/>
                <a:cs typeface="+mn-cs"/>
              </a:rPr>
              <a:t>Resonant isomeric transmutation via coherent gamma-ray Excitation: A theoretical framework for selective proton emission from </a:t>
            </a:r>
            <a:r>
              <a:rPr kumimoji="0" lang="en-GB" sz="1800" b="0" i="0" u="none" strike="noStrike" kern="1200" cap="none" spc="0" normalizeH="0" baseline="30000" noProof="0" dirty="0">
                <a:ln>
                  <a:noFill/>
                </a:ln>
                <a:solidFill>
                  <a:prstClr val="black"/>
                </a:solidFill>
                <a:effectLst/>
                <a:uLnTx/>
                <a:uFillTx/>
                <a:latin typeface="Aptos" panose="02110004020202020204"/>
                <a:ea typeface="+mn-ea"/>
                <a:cs typeface="+mn-cs"/>
              </a:rPr>
              <a:t>196</a:t>
            </a:r>
            <a:r>
              <a:rPr kumimoji="0" lang="en-GB" sz="1800" b="0" i="0" u="none" strike="noStrike" kern="1200" cap="none" spc="0" normalizeH="0" baseline="0" noProof="0" dirty="0">
                <a:ln>
                  <a:noFill/>
                </a:ln>
                <a:solidFill>
                  <a:prstClr val="black"/>
                </a:solidFill>
                <a:effectLst/>
                <a:uLnTx/>
                <a:uFillTx/>
                <a:latin typeface="Aptos" panose="02110004020202020204"/>
                <a:ea typeface="+mn-ea"/>
                <a:cs typeface="+mn-cs"/>
              </a:rPr>
              <a:t>Hg</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ptos" panose="02110004020202020204"/>
                <a:ea typeface="+mn-ea"/>
                <a:cs typeface="+mn-cs"/>
              </a:rPr>
              <a:t>(</a:t>
            </a:r>
            <a:r>
              <a:rPr kumimoji="0" lang="en-GB" sz="1800" b="0" i="0" u="none" strike="noStrike" kern="1200" cap="none" spc="0" normalizeH="0" baseline="0" noProof="0" dirty="0" err="1">
                <a:ln>
                  <a:noFill/>
                </a:ln>
                <a:solidFill>
                  <a:prstClr val="black"/>
                </a:solidFill>
                <a:effectLst/>
                <a:uLnTx/>
                <a:uFillTx/>
                <a:latin typeface="Aptos" panose="02110004020202020204"/>
                <a:ea typeface="+mn-ea"/>
                <a:cs typeface="+mn-cs"/>
              </a:rPr>
              <a:t>unnafil</a:t>
            </a:r>
            <a:r>
              <a:rPr kumimoji="0" lang="en-GB" sz="1800" b="0" i="0" u="none" strike="noStrike" kern="1200" cap="none" spc="0" normalizeH="0" baseline="0" noProof="0" dirty="0">
                <a:ln>
                  <a:noFill/>
                </a:ln>
                <a:solidFill>
                  <a:prstClr val="black"/>
                </a:solidFill>
                <a:effectLst/>
                <a:uLnTx/>
                <a:uFillTx/>
                <a:latin typeface="Aptos" panose="02110004020202020204"/>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8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black"/>
                </a:solidFill>
                <a:effectLst/>
                <a:uLnTx/>
                <a:uFillTx/>
                <a:latin typeface="Aptos" panose="02110004020202020204"/>
                <a:ea typeface="+mn-ea"/>
                <a:cs typeface="+mn-cs"/>
              </a:rPr>
              <a:t>How to get more high-quality PRAB Review articles?</a:t>
            </a:r>
          </a:p>
        </p:txBody>
      </p:sp>
      <p:pic>
        <p:nvPicPr>
          <p:cNvPr id="14" name="Picture 13">
            <a:extLst>
              <a:ext uri="{FF2B5EF4-FFF2-40B4-BE49-F238E27FC236}">
                <a16:creationId xmlns:a16="http://schemas.microsoft.com/office/drawing/2014/main" id="{6868252B-81E7-74F1-DD09-A9047F96154C}"/>
              </a:ext>
            </a:extLst>
          </p:cNvPr>
          <p:cNvPicPr>
            <a:picLocks noChangeAspect="1"/>
          </p:cNvPicPr>
          <p:nvPr/>
        </p:nvPicPr>
        <p:blipFill>
          <a:blip r:embed="rId2"/>
          <a:stretch>
            <a:fillRect/>
          </a:stretch>
        </p:blipFill>
        <p:spPr>
          <a:xfrm>
            <a:off x="5807968" y="734842"/>
            <a:ext cx="6021997" cy="3524340"/>
          </a:xfrm>
          <a:prstGeom prst="rect">
            <a:avLst/>
          </a:prstGeom>
        </p:spPr>
      </p:pic>
      <p:pic>
        <p:nvPicPr>
          <p:cNvPr id="16" name="Picture 15">
            <a:extLst>
              <a:ext uri="{FF2B5EF4-FFF2-40B4-BE49-F238E27FC236}">
                <a16:creationId xmlns:a16="http://schemas.microsoft.com/office/drawing/2014/main" id="{0B4289FB-1C71-5668-130B-4A2B440A77DE}"/>
              </a:ext>
            </a:extLst>
          </p:cNvPr>
          <p:cNvPicPr>
            <a:picLocks noChangeAspect="1"/>
          </p:cNvPicPr>
          <p:nvPr/>
        </p:nvPicPr>
        <p:blipFill>
          <a:blip r:embed="rId3"/>
          <a:stretch>
            <a:fillRect/>
          </a:stretch>
        </p:blipFill>
        <p:spPr>
          <a:xfrm>
            <a:off x="5331803" y="4133493"/>
            <a:ext cx="6654191" cy="1251353"/>
          </a:xfrm>
          <a:prstGeom prst="rect">
            <a:avLst/>
          </a:prstGeom>
        </p:spPr>
      </p:pic>
      <p:pic>
        <p:nvPicPr>
          <p:cNvPr id="18" name="Picture 17">
            <a:extLst>
              <a:ext uri="{FF2B5EF4-FFF2-40B4-BE49-F238E27FC236}">
                <a16:creationId xmlns:a16="http://schemas.microsoft.com/office/drawing/2014/main" id="{86A1043E-55D0-52EF-D4B1-36A2E9722D39}"/>
              </a:ext>
            </a:extLst>
          </p:cNvPr>
          <p:cNvPicPr>
            <a:picLocks noChangeAspect="1"/>
          </p:cNvPicPr>
          <p:nvPr/>
        </p:nvPicPr>
        <p:blipFill>
          <a:blip r:embed="rId4"/>
          <a:stretch>
            <a:fillRect/>
          </a:stretch>
        </p:blipFill>
        <p:spPr>
          <a:xfrm>
            <a:off x="5372346" y="5587954"/>
            <a:ext cx="6732709" cy="1251353"/>
          </a:xfrm>
          <a:prstGeom prst="rect">
            <a:avLst/>
          </a:prstGeom>
        </p:spPr>
      </p:pic>
      <p:sp>
        <p:nvSpPr>
          <p:cNvPr id="19" name="TextBox 18">
            <a:extLst>
              <a:ext uri="{FF2B5EF4-FFF2-40B4-BE49-F238E27FC236}">
                <a16:creationId xmlns:a16="http://schemas.microsoft.com/office/drawing/2014/main" id="{54BB09FD-A318-92FD-AAC0-DFCD3AC99138}"/>
              </a:ext>
            </a:extLst>
          </p:cNvPr>
          <p:cNvSpPr txBox="1"/>
          <p:nvPr/>
        </p:nvSpPr>
        <p:spPr>
          <a:xfrm>
            <a:off x="9439982" y="4462290"/>
            <a:ext cx="88723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rPr>
              <a:t>UESTC</a:t>
            </a:r>
            <a:endParaRPr kumimoji="0" lang="en-GB" sz="1800" b="1"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20" name="TextBox 19">
            <a:extLst>
              <a:ext uri="{FF2B5EF4-FFF2-40B4-BE49-F238E27FC236}">
                <a16:creationId xmlns:a16="http://schemas.microsoft.com/office/drawing/2014/main" id="{939DCE7D-BA27-B78B-C3BF-E6C08FE05FD4}"/>
              </a:ext>
            </a:extLst>
          </p:cNvPr>
          <p:cNvSpPr txBox="1"/>
          <p:nvPr/>
        </p:nvSpPr>
        <p:spPr>
          <a:xfrm>
            <a:off x="9439982" y="5858548"/>
            <a:ext cx="580608"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rPr>
              <a:t>IMP</a:t>
            </a:r>
            <a:endParaRPr kumimoji="0" lang="en-GB" sz="1800" b="1"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2" name="Title 1">
            <a:extLst>
              <a:ext uri="{FF2B5EF4-FFF2-40B4-BE49-F238E27FC236}">
                <a16:creationId xmlns:a16="http://schemas.microsoft.com/office/drawing/2014/main" id="{84D446E8-524A-C778-0F70-4BC881479C5B}"/>
              </a:ext>
            </a:extLst>
          </p:cNvPr>
          <p:cNvSpPr txBox="1">
            <a:spLocks/>
          </p:cNvSpPr>
          <p:nvPr/>
        </p:nvSpPr>
        <p:spPr>
          <a:xfrm>
            <a:off x="0" y="-7996"/>
            <a:ext cx="12192000" cy="821915"/>
          </a:xfrm>
          <a:prstGeom prst="rect">
            <a:avLst/>
          </a:prstGeom>
          <a:solidFill>
            <a:srgbClr val="5B9BD5">
              <a:lumMod val="50000"/>
            </a:srgbClr>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377" rtl="0" eaLnBrk="1" fontAlgn="auto" latinLnBrk="0" hangingPunct="1">
              <a:lnSpc>
                <a:spcPct val="90000"/>
              </a:lnSpc>
              <a:spcBef>
                <a:spcPct val="0"/>
              </a:spcBef>
              <a:spcAft>
                <a:spcPts val="0"/>
              </a:spcAft>
              <a:buClrTx/>
              <a:buSzTx/>
              <a:buFontTx/>
              <a:buNone/>
              <a:tabLst/>
              <a:defRPr/>
            </a:pPr>
            <a:r>
              <a:rPr lang="en-US" sz="3200" b="1" dirty="0">
                <a:solidFill>
                  <a:srgbClr val="FFFF00"/>
                </a:solidFill>
                <a:latin typeface="Calibri" panose="020F0502020204030204" pitchFamily="34" charset="0"/>
                <a:cs typeface="Calibri" panose="020F0502020204030204" pitchFamily="34" charset="0"/>
              </a:rPr>
              <a:t>PRAB Review articles</a:t>
            </a:r>
            <a:endParaRPr kumimoji="0" lang="en-GB" sz="36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endParaRPr>
          </a:p>
        </p:txBody>
      </p:sp>
      <p:pic>
        <p:nvPicPr>
          <p:cNvPr id="3" name="Picture 2">
            <a:extLst>
              <a:ext uri="{FF2B5EF4-FFF2-40B4-BE49-F238E27FC236}">
                <a16:creationId xmlns:a16="http://schemas.microsoft.com/office/drawing/2014/main" id="{ACF90126-C150-FE4A-9B1B-A2CD3F6E0CE3}"/>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r="18873"/>
          <a:stretch/>
        </p:blipFill>
        <p:spPr>
          <a:xfrm>
            <a:off x="0" y="9707"/>
            <a:ext cx="1547664" cy="856988"/>
          </a:xfrm>
          <a:prstGeom prst="rect">
            <a:avLst/>
          </a:prstGeom>
        </p:spPr>
      </p:pic>
    </p:spTree>
    <p:extLst>
      <p:ext uri="{BB962C8B-B14F-4D97-AF65-F5344CB8AC3E}">
        <p14:creationId xmlns:p14="http://schemas.microsoft.com/office/powerpoint/2010/main" val="16297719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alpha val="70000"/>
          </a:schemeClr>
        </a:solidFill>
        <a:effectLst/>
      </p:bgPr>
    </p:bg>
    <p:spTree>
      <p:nvGrpSpPr>
        <p:cNvPr id="1" name=""/>
        <p:cNvGrpSpPr/>
        <p:nvPr/>
      </p:nvGrpSpPr>
      <p:grpSpPr>
        <a:xfrm>
          <a:off x="0" y="0"/>
          <a:ext cx="0" cy="0"/>
          <a:chOff x="0" y="0"/>
          <a:chExt cx="0" cy="0"/>
        </a:xfrm>
      </p:grpSpPr>
      <p:sp>
        <p:nvSpPr>
          <p:cNvPr id="5" name="Rectangle 4"/>
          <p:cNvSpPr/>
          <p:nvPr/>
        </p:nvSpPr>
        <p:spPr>
          <a:xfrm>
            <a:off x="1053130" y="928646"/>
            <a:ext cx="7992888" cy="969496"/>
          </a:xfrm>
          <a:prstGeom prst="rect">
            <a:avLst/>
          </a:prstGeom>
        </p:spPr>
        <p:txBody>
          <a:bodyPr wrap="square">
            <a:spAutoFit/>
          </a:bodyPr>
          <a:lstStyle/>
          <a:p>
            <a:pPr>
              <a:spcBef>
                <a:spcPts val="600"/>
              </a:spcBef>
            </a:pPr>
            <a:r>
              <a:rPr lang="en-GB" sz="2000" dirty="0">
                <a:solidFill>
                  <a:srgbClr val="333333"/>
                </a:solidFill>
                <a:latin typeface="&amp;quot"/>
              </a:rPr>
              <a:t>Wednesday, 22 May, 2024, 7:30-10:30 am</a:t>
            </a:r>
          </a:p>
          <a:p>
            <a:pPr>
              <a:spcBef>
                <a:spcPts val="600"/>
              </a:spcBef>
            </a:pPr>
            <a:r>
              <a:rPr lang="en-GB" sz="1100" dirty="0">
                <a:solidFill>
                  <a:srgbClr val="333333"/>
                </a:solidFill>
                <a:latin typeface="&amp;quot"/>
              </a:rPr>
              <a:t>  </a:t>
            </a:r>
            <a:r>
              <a:rPr lang="en-GB" sz="2000" dirty="0">
                <a:solidFill>
                  <a:srgbClr val="333333"/>
                </a:solidFill>
                <a:latin typeface="&amp;quot"/>
              </a:rPr>
              <a:t/>
            </a:r>
            <a:br>
              <a:rPr lang="en-GB" sz="2000" dirty="0">
                <a:solidFill>
                  <a:srgbClr val="333333"/>
                </a:solidFill>
                <a:latin typeface="&amp;quot"/>
              </a:rPr>
            </a:br>
            <a:r>
              <a:rPr lang="en-GB" sz="2000" dirty="0">
                <a:solidFill>
                  <a:srgbClr val="333333"/>
                </a:solidFill>
                <a:latin typeface="&amp;quot"/>
              </a:rPr>
              <a:t>Cumberland 1, OMNI Hotel, Nashville</a:t>
            </a:r>
          </a:p>
        </p:txBody>
      </p:sp>
      <p:sp>
        <p:nvSpPr>
          <p:cNvPr id="11" name="Rectangle 10">
            <a:extLst>
              <a:ext uri="{FF2B5EF4-FFF2-40B4-BE49-F238E27FC236}">
                <a16:creationId xmlns:a16="http://schemas.microsoft.com/office/drawing/2014/main" id="{4452DA57-E869-FDF4-1CA4-03703DDB617B}"/>
              </a:ext>
            </a:extLst>
          </p:cNvPr>
          <p:cNvSpPr/>
          <p:nvPr/>
        </p:nvSpPr>
        <p:spPr>
          <a:xfrm>
            <a:off x="874326" y="2229687"/>
            <a:ext cx="5505450" cy="461665"/>
          </a:xfrm>
          <a:prstGeom prst="rect">
            <a:avLst/>
          </a:prstGeom>
        </p:spPr>
        <p:txBody>
          <a:bodyPr wrap="square">
            <a:spAutoFit/>
          </a:bodyPr>
          <a:lstStyle/>
          <a:p>
            <a:pPr>
              <a:buClr>
                <a:srgbClr val="000000"/>
              </a:buClr>
              <a:buFont typeface="Arial"/>
              <a:buNone/>
            </a:pPr>
            <a:r>
              <a:rPr lang="en-GB" sz="2400" b="1" i="1" kern="0" dirty="0">
                <a:solidFill>
                  <a:srgbClr val="000000"/>
                </a:solidFill>
                <a:latin typeface="Arial"/>
                <a:cs typeface="Arial"/>
                <a:sym typeface="Arial"/>
              </a:rPr>
              <a:t>“We publish in concrete and steel.”</a:t>
            </a:r>
            <a:endParaRPr lang="en-US" sz="2400" b="1" kern="0" dirty="0">
              <a:solidFill>
                <a:srgbClr val="000000"/>
              </a:solidFill>
              <a:latin typeface="Arial"/>
              <a:cs typeface="Arial"/>
              <a:sym typeface="Arial"/>
            </a:endParaRPr>
          </a:p>
        </p:txBody>
      </p:sp>
      <p:pic>
        <p:nvPicPr>
          <p:cNvPr id="12" name="Picture 11">
            <a:extLst>
              <a:ext uri="{FF2B5EF4-FFF2-40B4-BE49-F238E27FC236}">
                <a16:creationId xmlns:a16="http://schemas.microsoft.com/office/drawing/2014/main" id="{83F1B3B2-CF25-95F5-7250-E8CA817D5AF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206393" y="1737601"/>
            <a:ext cx="1066800" cy="1432143"/>
          </a:xfrm>
          <a:prstGeom prst="rect">
            <a:avLst/>
          </a:prstGeom>
        </p:spPr>
      </p:pic>
      <p:pic>
        <p:nvPicPr>
          <p:cNvPr id="20" name="Picture 19">
            <a:extLst>
              <a:ext uri="{FF2B5EF4-FFF2-40B4-BE49-F238E27FC236}">
                <a16:creationId xmlns:a16="http://schemas.microsoft.com/office/drawing/2014/main" id="{29A65CDA-9DB0-64BA-3F8E-1650F1D74C5E}"/>
              </a:ext>
            </a:extLst>
          </p:cNvPr>
          <p:cNvPicPr>
            <a:picLocks noChangeAspect="1"/>
          </p:cNvPicPr>
          <p:nvPr/>
        </p:nvPicPr>
        <p:blipFill rotWithShape="1">
          <a:blip r:embed="rId3"/>
          <a:srcRect b="7398"/>
          <a:stretch/>
        </p:blipFill>
        <p:spPr>
          <a:xfrm>
            <a:off x="-34673" y="5398808"/>
            <a:ext cx="7992888" cy="1465508"/>
          </a:xfrm>
          <a:prstGeom prst="rect">
            <a:avLst/>
          </a:prstGeom>
        </p:spPr>
      </p:pic>
      <p:sp>
        <p:nvSpPr>
          <p:cNvPr id="21" name="Title 1">
            <a:extLst>
              <a:ext uri="{FF2B5EF4-FFF2-40B4-BE49-F238E27FC236}">
                <a16:creationId xmlns:a16="http://schemas.microsoft.com/office/drawing/2014/main" id="{7572E83A-AC51-157E-A763-29176F8C998C}"/>
              </a:ext>
            </a:extLst>
          </p:cNvPr>
          <p:cNvSpPr txBox="1">
            <a:spLocks/>
          </p:cNvSpPr>
          <p:nvPr/>
        </p:nvSpPr>
        <p:spPr>
          <a:xfrm>
            <a:off x="0" y="2469"/>
            <a:ext cx="12192000" cy="821915"/>
          </a:xfrm>
          <a:prstGeom prst="rect">
            <a:avLst/>
          </a:prstGeom>
          <a:solidFill>
            <a:srgbClr val="5B9BD5">
              <a:lumMod val="50000"/>
            </a:srgbClr>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377" rtl="0" eaLnBrk="1" fontAlgn="auto" latinLnBrk="0" hangingPunct="1">
              <a:lnSpc>
                <a:spcPct val="90000"/>
              </a:lnSpc>
              <a:spcBef>
                <a:spcPct val="0"/>
              </a:spcBef>
              <a:spcAft>
                <a:spcPts val="0"/>
              </a:spcAft>
              <a:buClrTx/>
              <a:buSzTx/>
              <a:buFontTx/>
              <a:buNone/>
              <a:tabLst/>
              <a:defRPr/>
            </a:pPr>
            <a:r>
              <a:rPr kumimoji="0" lang="en-US" sz="28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en-GB"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APS / PRAB breakfast/lunch tutorial for authors &amp; referees</a:t>
            </a:r>
            <a:endParaRPr kumimoji="0" lang="en-GB" sz="24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endParaRPr>
          </a:p>
        </p:txBody>
      </p:sp>
      <p:pic>
        <p:nvPicPr>
          <p:cNvPr id="22" name="Picture 21">
            <a:extLst>
              <a:ext uri="{FF2B5EF4-FFF2-40B4-BE49-F238E27FC236}">
                <a16:creationId xmlns:a16="http://schemas.microsoft.com/office/drawing/2014/main" id="{89DD10CA-E789-76F6-9A2D-140C7114A3CC}"/>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18873"/>
          <a:stretch/>
        </p:blipFill>
        <p:spPr>
          <a:xfrm>
            <a:off x="-34673" y="2469"/>
            <a:ext cx="1547664" cy="856988"/>
          </a:xfrm>
          <a:prstGeom prst="rect">
            <a:avLst/>
          </a:prstGeom>
        </p:spPr>
      </p:pic>
      <p:pic>
        <p:nvPicPr>
          <p:cNvPr id="30" name="Picture 29">
            <a:extLst>
              <a:ext uri="{FF2B5EF4-FFF2-40B4-BE49-F238E27FC236}">
                <a16:creationId xmlns:a16="http://schemas.microsoft.com/office/drawing/2014/main" id="{1FF50AE4-EBB9-482D-F80D-7531810FBE29}"/>
              </a:ext>
            </a:extLst>
          </p:cNvPr>
          <p:cNvPicPr>
            <a:picLocks noChangeAspect="1"/>
          </p:cNvPicPr>
          <p:nvPr/>
        </p:nvPicPr>
        <p:blipFill>
          <a:blip r:embed="rId5"/>
          <a:stretch>
            <a:fillRect/>
          </a:stretch>
        </p:blipFill>
        <p:spPr>
          <a:xfrm>
            <a:off x="623392" y="3235094"/>
            <a:ext cx="3867558" cy="1863109"/>
          </a:xfrm>
          <a:prstGeom prst="rect">
            <a:avLst/>
          </a:prstGeom>
        </p:spPr>
      </p:pic>
      <p:pic>
        <p:nvPicPr>
          <p:cNvPr id="31" name="Picture 30">
            <a:extLst>
              <a:ext uri="{FF2B5EF4-FFF2-40B4-BE49-F238E27FC236}">
                <a16:creationId xmlns:a16="http://schemas.microsoft.com/office/drawing/2014/main" id="{C49C2C6A-28D3-8FAC-1BE8-B1C80D81C886}"/>
              </a:ext>
            </a:extLst>
          </p:cNvPr>
          <p:cNvPicPr>
            <a:picLocks noChangeAspect="1"/>
          </p:cNvPicPr>
          <p:nvPr/>
        </p:nvPicPr>
        <p:blipFill>
          <a:blip r:embed="rId6"/>
          <a:stretch>
            <a:fillRect/>
          </a:stretch>
        </p:blipFill>
        <p:spPr>
          <a:xfrm rot="20150594">
            <a:off x="2692522" y="3916865"/>
            <a:ext cx="5618814" cy="592826"/>
          </a:xfrm>
          <a:prstGeom prst="rect">
            <a:avLst/>
          </a:prstGeom>
        </p:spPr>
      </p:pic>
      <p:sp>
        <p:nvSpPr>
          <p:cNvPr id="9" name="TextBox 8"/>
          <p:cNvSpPr txBox="1"/>
          <p:nvPr/>
        </p:nvSpPr>
        <p:spPr>
          <a:xfrm rot="20676140">
            <a:off x="226135" y="916412"/>
            <a:ext cx="5662384" cy="1200329"/>
          </a:xfrm>
          <a:prstGeom prst="rect">
            <a:avLst/>
          </a:prstGeom>
          <a:solidFill>
            <a:srgbClr val="FFFF00">
              <a:alpha val="70000"/>
            </a:srgbClr>
          </a:solidFill>
        </p:spPr>
        <p:txBody>
          <a:bodyPr wrap="none" rtlCol="0">
            <a:spAutoFit/>
          </a:bodyPr>
          <a:lstStyle/>
          <a:p>
            <a:pPr algn="ctr"/>
            <a:r>
              <a:rPr lang="en-US" sz="3600" dirty="0"/>
              <a:t>great seeing some of you this</a:t>
            </a:r>
          </a:p>
          <a:p>
            <a:pPr algn="ctr"/>
            <a:r>
              <a:rPr lang="en-US" sz="3600" dirty="0"/>
              <a:t>morning !</a:t>
            </a:r>
            <a:endParaRPr lang="en-GB" sz="3600" dirty="0"/>
          </a:p>
        </p:txBody>
      </p:sp>
      <p:pic>
        <p:nvPicPr>
          <p:cNvPr id="2" name="Picture 1">
            <a:extLst>
              <a:ext uri="{FF2B5EF4-FFF2-40B4-BE49-F238E27FC236}">
                <a16:creationId xmlns:a16="http://schemas.microsoft.com/office/drawing/2014/main" id="{3C8F4655-736E-26A0-1612-DFB162DCC383}"/>
              </a:ext>
            </a:extLst>
          </p:cNvPr>
          <p:cNvPicPr>
            <a:picLocks noChangeAspect="1"/>
          </p:cNvPicPr>
          <p:nvPr/>
        </p:nvPicPr>
        <p:blipFill>
          <a:blip r:embed="rId7"/>
          <a:srcRect t="13520" b="16502"/>
          <a:stretch/>
        </p:blipFill>
        <p:spPr>
          <a:xfrm>
            <a:off x="8971682" y="3789040"/>
            <a:ext cx="3254920" cy="3036943"/>
          </a:xfrm>
          <a:prstGeom prst="rect">
            <a:avLst/>
          </a:prstGeom>
        </p:spPr>
      </p:pic>
      <p:pic>
        <p:nvPicPr>
          <p:cNvPr id="3" name="Picture 2">
            <a:extLst>
              <a:ext uri="{FF2B5EF4-FFF2-40B4-BE49-F238E27FC236}">
                <a16:creationId xmlns:a16="http://schemas.microsoft.com/office/drawing/2014/main" id="{99B941DB-24ED-6607-A1B3-589DB41A14A1}"/>
              </a:ext>
            </a:extLst>
          </p:cNvPr>
          <p:cNvPicPr>
            <a:picLocks noChangeAspect="1"/>
          </p:cNvPicPr>
          <p:nvPr/>
        </p:nvPicPr>
        <p:blipFill>
          <a:blip r:embed="rId8"/>
          <a:srcRect l="9465" b="21681"/>
          <a:stretch/>
        </p:blipFill>
        <p:spPr>
          <a:xfrm>
            <a:off x="7642212" y="783298"/>
            <a:ext cx="4577066" cy="2229687"/>
          </a:xfrm>
          <a:prstGeom prst="rect">
            <a:avLst/>
          </a:prstGeom>
        </p:spPr>
      </p:pic>
      <p:pic>
        <p:nvPicPr>
          <p:cNvPr id="4" name="Picture 3">
            <a:extLst>
              <a:ext uri="{FF2B5EF4-FFF2-40B4-BE49-F238E27FC236}">
                <a16:creationId xmlns:a16="http://schemas.microsoft.com/office/drawing/2014/main" id="{89111B14-78A1-2BB8-D1F9-FCFE5CC3D970}"/>
              </a:ext>
            </a:extLst>
          </p:cNvPr>
          <p:cNvPicPr>
            <a:picLocks noChangeAspect="1"/>
          </p:cNvPicPr>
          <p:nvPr/>
        </p:nvPicPr>
        <p:blipFill>
          <a:blip r:embed="rId9"/>
          <a:srcRect t="11421" b="27678"/>
          <a:stretch/>
        </p:blipFill>
        <p:spPr>
          <a:xfrm>
            <a:off x="10776520" y="2314156"/>
            <a:ext cx="1454960" cy="1573503"/>
          </a:xfrm>
          <a:prstGeom prst="rect">
            <a:avLst/>
          </a:prstGeom>
        </p:spPr>
      </p:pic>
      <p:pic>
        <p:nvPicPr>
          <p:cNvPr id="6" name="Picture 5">
            <a:extLst>
              <a:ext uri="{FF2B5EF4-FFF2-40B4-BE49-F238E27FC236}">
                <a16:creationId xmlns:a16="http://schemas.microsoft.com/office/drawing/2014/main" id="{0ABA9108-D327-4409-FD75-630D637948D4}"/>
              </a:ext>
            </a:extLst>
          </p:cNvPr>
          <p:cNvPicPr>
            <a:picLocks noChangeAspect="1"/>
          </p:cNvPicPr>
          <p:nvPr/>
        </p:nvPicPr>
        <p:blipFill>
          <a:blip r:embed="rId10"/>
          <a:srcRect t="11421" b="32151"/>
          <a:stretch/>
        </p:blipFill>
        <p:spPr>
          <a:xfrm>
            <a:off x="7958215" y="2922207"/>
            <a:ext cx="2818305" cy="894553"/>
          </a:xfrm>
          <a:prstGeom prst="rect">
            <a:avLst/>
          </a:prstGeom>
        </p:spPr>
      </p:pic>
    </p:spTree>
    <p:extLst>
      <p:ext uri="{BB962C8B-B14F-4D97-AF65-F5344CB8AC3E}">
        <p14:creationId xmlns:p14="http://schemas.microsoft.com/office/powerpoint/2010/main" val="40254956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74F061-27BA-4F22-986C-720A1227D0CA}"/>
              </a:ext>
            </a:extLst>
          </p:cNvPr>
          <p:cNvSpPr>
            <a:spLocks noGrp="1"/>
          </p:cNvSpPr>
          <p:nvPr>
            <p:ph type="title"/>
          </p:nvPr>
        </p:nvSpPr>
        <p:spPr>
          <a:xfrm>
            <a:off x="-1" y="1"/>
            <a:ext cx="12192001" cy="695290"/>
          </a:xfrm>
          <a:solidFill>
            <a:schemeClr val="accent5">
              <a:lumMod val="50000"/>
            </a:schemeClr>
          </a:solidFill>
        </p:spPr>
        <p:txBody>
          <a:bodyPr>
            <a:normAutofit/>
          </a:bodyPr>
          <a:lstStyle/>
          <a:p>
            <a:pPr algn="ctr"/>
            <a:r>
              <a:rPr lang="en-US" dirty="0">
                <a:solidFill>
                  <a:srgbClr val="FFFF00"/>
                </a:solidFill>
              </a:rPr>
              <a:t>   </a:t>
            </a:r>
            <a:r>
              <a:rPr lang="en-US" b="1" dirty="0">
                <a:solidFill>
                  <a:srgbClr val="FFFF00"/>
                </a:solidFill>
              </a:rPr>
              <a:t>APS/Phys. Review/PRAB reception at IPAC’23</a:t>
            </a:r>
            <a:endParaRPr lang="en-GB" b="1" dirty="0">
              <a:solidFill>
                <a:srgbClr val="FFFF00"/>
              </a:solidFill>
            </a:endParaRPr>
          </a:p>
        </p:txBody>
      </p:sp>
      <p:pic>
        <p:nvPicPr>
          <p:cNvPr id="5" name="Picture 4" descr="A group of people standing in a line&#10;&#10;Description automatically generated with medium confidence">
            <a:extLst>
              <a:ext uri="{FF2B5EF4-FFF2-40B4-BE49-F238E27FC236}">
                <a16:creationId xmlns:a16="http://schemas.microsoft.com/office/drawing/2014/main" id="{456B5828-05BD-842E-879C-D912E33909BD}"/>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5992"/>
          <a:stretch/>
        </p:blipFill>
        <p:spPr>
          <a:xfrm rot="5400000">
            <a:off x="-610963" y="1309952"/>
            <a:ext cx="6172018" cy="4924080"/>
          </a:xfrm>
          <a:prstGeom prst="rect">
            <a:avLst/>
          </a:prstGeom>
        </p:spPr>
      </p:pic>
      <p:pic>
        <p:nvPicPr>
          <p:cNvPr id="8" name="Picture 7" descr="Two men wearing lanyards and lanyards standing in a room with large windows&#10;&#10;Description automatically generated with low confidence">
            <a:extLst>
              <a:ext uri="{FF2B5EF4-FFF2-40B4-BE49-F238E27FC236}">
                <a16:creationId xmlns:a16="http://schemas.microsoft.com/office/drawing/2014/main" id="{0304C620-A65B-BE01-E4EA-237452E1DD5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5731"/>
          <a:stretch/>
        </p:blipFill>
        <p:spPr>
          <a:xfrm>
            <a:off x="4710776" y="672040"/>
            <a:ext cx="7529137" cy="3573017"/>
          </a:xfrm>
          <a:prstGeom prst="rect">
            <a:avLst/>
          </a:prstGeom>
        </p:spPr>
      </p:pic>
      <p:pic>
        <p:nvPicPr>
          <p:cNvPr id="11" name="Picture 10" descr="A large group of people in a room&#10;&#10;Description automatically generated with medium confidence">
            <a:extLst>
              <a:ext uri="{FF2B5EF4-FFF2-40B4-BE49-F238E27FC236}">
                <a16:creationId xmlns:a16="http://schemas.microsoft.com/office/drawing/2014/main" id="{70AC6A46-DD95-CDBA-0DFA-D895FA90989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663952" y="3445174"/>
            <a:ext cx="6096902" cy="3433463"/>
          </a:xfrm>
          <a:prstGeom prst="rect">
            <a:avLst/>
          </a:prstGeom>
        </p:spPr>
      </p:pic>
      <p:pic>
        <p:nvPicPr>
          <p:cNvPr id="3" name="Picture 2">
            <a:extLst>
              <a:ext uri="{FF2B5EF4-FFF2-40B4-BE49-F238E27FC236}">
                <a16:creationId xmlns:a16="http://schemas.microsoft.com/office/drawing/2014/main" id="{E17F5CB1-80B9-90FB-BC53-B50BE31753B6}"/>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r="18873"/>
          <a:stretch/>
        </p:blipFill>
        <p:spPr>
          <a:xfrm>
            <a:off x="0" y="9707"/>
            <a:ext cx="1199456" cy="664175"/>
          </a:xfrm>
          <a:prstGeom prst="rect">
            <a:avLst/>
          </a:prstGeom>
        </p:spPr>
      </p:pic>
    </p:spTree>
    <p:extLst>
      <p:ext uri="{BB962C8B-B14F-4D97-AF65-F5344CB8AC3E}">
        <p14:creationId xmlns:p14="http://schemas.microsoft.com/office/powerpoint/2010/main" val="1839732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E8AE52-36C6-1A1F-7EE2-802F3320247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F6E008D-6BA4-12D0-7BA5-468BE9D0392F}"/>
              </a:ext>
            </a:extLst>
          </p:cNvPr>
          <p:cNvSpPr>
            <a:spLocks noGrp="1"/>
          </p:cNvSpPr>
          <p:nvPr>
            <p:ph type="title"/>
          </p:nvPr>
        </p:nvSpPr>
        <p:spPr>
          <a:xfrm>
            <a:off x="-1" y="1"/>
            <a:ext cx="12192001" cy="695290"/>
          </a:xfrm>
          <a:solidFill>
            <a:schemeClr val="accent5">
              <a:lumMod val="50000"/>
            </a:schemeClr>
          </a:solidFill>
        </p:spPr>
        <p:txBody>
          <a:bodyPr>
            <a:normAutofit/>
          </a:bodyPr>
          <a:lstStyle/>
          <a:p>
            <a:pPr algn="ctr"/>
            <a:r>
              <a:rPr lang="en-US" dirty="0">
                <a:solidFill>
                  <a:srgbClr val="FFFF00"/>
                </a:solidFill>
              </a:rPr>
              <a:t>   </a:t>
            </a:r>
            <a:r>
              <a:rPr lang="en-US" b="1" dirty="0">
                <a:solidFill>
                  <a:srgbClr val="FFFF00"/>
                </a:solidFill>
              </a:rPr>
              <a:t>joint WISE &amp; PRAB reception at IPAC’24</a:t>
            </a:r>
            <a:endParaRPr lang="en-GB" b="1" dirty="0">
              <a:solidFill>
                <a:srgbClr val="FFFF00"/>
              </a:solidFill>
            </a:endParaRPr>
          </a:p>
        </p:txBody>
      </p:sp>
      <p:pic>
        <p:nvPicPr>
          <p:cNvPr id="3" name="Picture 2">
            <a:extLst>
              <a:ext uri="{FF2B5EF4-FFF2-40B4-BE49-F238E27FC236}">
                <a16:creationId xmlns:a16="http://schemas.microsoft.com/office/drawing/2014/main" id="{72327547-06ED-95BD-1AF2-3A5B0479B79E}"/>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18873"/>
          <a:stretch/>
        </p:blipFill>
        <p:spPr>
          <a:xfrm>
            <a:off x="0" y="9707"/>
            <a:ext cx="1199456" cy="664175"/>
          </a:xfrm>
          <a:prstGeom prst="rect">
            <a:avLst/>
          </a:prstGeom>
        </p:spPr>
      </p:pic>
      <p:pic>
        <p:nvPicPr>
          <p:cNvPr id="14" name="Picture 13">
            <a:extLst>
              <a:ext uri="{FF2B5EF4-FFF2-40B4-BE49-F238E27FC236}">
                <a16:creationId xmlns:a16="http://schemas.microsoft.com/office/drawing/2014/main" id="{88DE4999-FB54-F69A-CA3C-953908D5AB74}"/>
              </a:ext>
            </a:extLst>
          </p:cNvPr>
          <p:cNvPicPr>
            <a:picLocks noChangeAspect="1"/>
          </p:cNvPicPr>
          <p:nvPr/>
        </p:nvPicPr>
        <p:blipFill>
          <a:blip r:embed="rId3">
            <a:extLst>
              <a:ext uri="{28A0092B-C50C-407E-A947-70E740481C1C}">
                <a14:useLocalDpi xmlns:a14="http://schemas.microsoft.com/office/drawing/2010/main" val="0"/>
              </a:ext>
            </a:extLst>
          </a:blip>
          <a:srcRect b="12716"/>
          <a:stretch/>
        </p:blipFill>
        <p:spPr>
          <a:xfrm>
            <a:off x="0" y="2701096"/>
            <a:ext cx="3171825" cy="4156904"/>
          </a:xfrm>
          <a:prstGeom prst="rect">
            <a:avLst/>
          </a:prstGeom>
        </p:spPr>
      </p:pic>
      <p:pic>
        <p:nvPicPr>
          <p:cNvPr id="20" name="Picture 19">
            <a:extLst>
              <a:ext uri="{FF2B5EF4-FFF2-40B4-BE49-F238E27FC236}">
                <a16:creationId xmlns:a16="http://schemas.microsoft.com/office/drawing/2014/main" id="{17271051-AA41-F85F-2FFF-5F7F6C51B3A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34262" y="695291"/>
            <a:ext cx="4757738" cy="3171825"/>
          </a:xfrm>
          <a:prstGeom prst="rect">
            <a:avLst/>
          </a:prstGeom>
        </p:spPr>
      </p:pic>
      <p:pic>
        <p:nvPicPr>
          <p:cNvPr id="22" name="Picture 21">
            <a:extLst>
              <a:ext uri="{FF2B5EF4-FFF2-40B4-BE49-F238E27FC236}">
                <a16:creationId xmlns:a16="http://schemas.microsoft.com/office/drawing/2014/main" id="{47476EC5-8B91-693F-F12E-6948DDE7631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88193" y="3703093"/>
            <a:ext cx="4762500" cy="3171825"/>
          </a:xfrm>
          <a:prstGeom prst="rect">
            <a:avLst/>
          </a:prstGeom>
        </p:spPr>
      </p:pic>
      <p:pic>
        <p:nvPicPr>
          <p:cNvPr id="18" name="Picture 17">
            <a:extLst>
              <a:ext uri="{FF2B5EF4-FFF2-40B4-BE49-F238E27FC236}">
                <a16:creationId xmlns:a16="http://schemas.microsoft.com/office/drawing/2014/main" id="{E2E433A1-22B4-2B17-E959-43FEDC390096}"/>
              </a:ext>
            </a:extLst>
          </p:cNvPr>
          <p:cNvPicPr>
            <a:picLocks noChangeAspect="1"/>
          </p:cNvPicPr>
          <p:nvPr/>
        </p:nvPicPr>
        <p:blipFill>
          <a:blip r:embed="rId6">
            <a:extLst>
              <a:ext uri="{28A0092B-C50C-407E-A947-70E740481C1C}">
                <a14:useLocalDpi xmlns:a14="http://schemas.microsoft.com/office/drawing/2010/main" val="0"/>
              </a:ext>
            </a:extLst>
          </a:blip>
          <a:srcRect b="11736"/>
          <a:stretch/>
        </p:blipFill>
        <p:spPr>
          <a:xfrm>
            <a:off x="3171825" y="2701096"/>
            <a:ext cx="3171825" cy="4203564"/>
          </a:xfrm>
          <a:prstGeom prst="rect">
            <a:avLst/>
          </a:prstGeom>
        </p:spPr>
      </p:pic>
      <p:pic>
        <p:nvPicPr>
          <p:cNvPr id="9" name="Picture 8">
            <a:extLst>
              <a:ext uri="{FF2B5EF4-FFF2-40B4-BE49-F238E27FC236}">
                <a16:creationId xmlns:a16="http://schemas.microsoft.com/office/drawing/2014/main" id="{85A9E506-5ED1-759B-008B-B7CCA0735BC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540050" y="683723"/>
            <a:ext cx="4572174" cy="3045068"/>
          </a:xfrm>
          <a:prstGeom prst="rect">
            <a:avLst/>
          </a:prstGeom>
        </p:spPr>
      </p:pic>
      <p:pic>
        <p:nvPicPr>
          <p:cNvPr id="24" name="Picture 23">
            <a:extLst>
              <a:ext uri="{FF2B5EF4-FFF2-40B4-BE49-F238E27FC236}">
                <a16:creationId xmlns:a16="http://schemas.microsoft.com/office/drawing/2014/main" id="{8AD1440C-FF37-3B9F-5737-4613969C0823}"/>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5614" y="653957"/>
            <a:ext cx="4762500" cy="3171825"/>
          </a:xfrm>
          <a:prstGeom prst="rect">
            <a:avLst/>
          </a:prstGeom>
        </p:spPr>
      </p:pic>
      <p:pic>
        <p:nvPicPr>
          <p:cNvPr id="26" name="Picture 25">
            <a:extLst>
              <a:ext uri="{FF2B5EF4-FFF2-40B4-BE49-F238E27FC236}">
                <a16:creationId xmlns:a16="http://schemas.microsoft.com/office/drawing/2014/main" id="{BE5D2F5C-441F-4DDC-5B07-E70EBB9CC80D}"/>
              </a:ext>
            </a:extLst>
          </p:cNvPr>
          <p:cNvPicPr>
            <a:picLocks noChangeAspect="1"/>
          </p:cNvPicPr>
          <p:nvPr/>
        </p:nvPicPr>
        <p:blipFill>
          <a:blip r:embed="rId9">
            <a:extLst>
              <a:ext uri="{28A0092B-C50C-407E-A947-70E740481C1C}">
                <a14:useLocalDpi xmlns:a14="http://schemas.microsoft.com/office/drawing/2010/main" val="0"/>
              </a:ext>
            </a:extLst>
          </a:blip>
          <a:srcRect l="48489" r="11727"/>
          <a:stretch/>
        </p:blipFill>
        <p:spPr>
          <a:xfrm>
            <a:off x="10416480" y="3703289"/>
            <a:ext cx="1894719" cy="3171825"/>
          </a:xfrm>
          <a:prstGeom prst="rect">
            <a:avLst/>
          </a:prstGeom>
        </p:spPr>
      </p:pic>
    </p:spTree>
    <p:extLst>
      <p:ext uri="{BB962C8B-B14F-4D97-AF65-F5344CB8AC3E}">
        <p14:creationId xmlns:p14="http://schemas.microsoft.com/office/powerpoint/2010/main" val="41826455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28F6C347-D6F0-501A-32D0-3A02273778CB}"/>
              </a:ext>
            </a:extLst>
          </p:cNvPr>
          <p:cNvPicPr>
            <a:picLocks noChangeAspect="1"/>
          </p:cNvPicPr>
          <p:nvPr/>
        </p:nvPicPr>
        <p:blipFill rotWithShape="1">
          <a:blip r:embed="rId2"/>
          <a:srcRect b="23676"/>
          <a:stretch/>
        </p:blipFill>
        <p:spPr>
          <a:xfrm>
            <a:off x="6237921" y="1750434"/>
            <a:ext cx="1960092" cy="1996382"/>
          </a:xfrm>
          <a:prstGeom prst="rect">
            <a:avLst/>
          </a:prstGeom>
        </p:spPr>
      </p:pic>
      <p:sp>
        <p:nvSpPr>
          <p:cNvPr id="5" name="Rectangle 5">
            <a:extLst>
              <a:ext uri="{FF2B5EF4-FFF2-40B4-BE49-F238E27FC236}">
                <a16:creationId xmlns:a16="http://schemas.microsoft.com/office/drawing/2014/main" id="{A2FCAD19-46F6-B3CC-C0CC-65F1AF552785}"/>
              </a:ext>
            </a:extLst>
          </p:cNvPr>
          <p:cNvSpPr>
            <a:spLocks noChangeArrowheads="1"/>
          </p:cNvSpPr>
          <p:nvPr/>
        </p:nvSpPr>
        <p:spPr bwMode="auto">
          <a:xfrm>
            <a:off x="48137" y="678272"/>
            <a:ext cx="8206839" cy="1938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Established in fall 1985, the APS Division of Physics of Beams (DPB)</a:t>
            </a:r>
            <a:r>
              <a:rPr lang="en-GB" sz="2000" b="1" dirty="0">
                <a:effectLst/>
                <a:latin typeface="Calibri" panose="020F0502020204030204" pitchFamily="34" charset="0"/>
                <a:ea typeface="Calibri" panose="020F0502020204030204" pitchFamily="34" charset="0"/>
                <a:cs typeface="Times New Roman" panose="02020603050405020304" pitchFamily="18" charset="0"/>
              </a:rPr>
              <a:t> is the oldest and worldwide largest professional group in the accelerator field</a:t>
            </a:r>
            <a:r>
              <a:rPr lang="en-GB" sz="2000" dirty="0">
                <a:effectLst/>
                <a:latin typeface="Calibri" panose="020F0502020204030204" pitchFamily="34" charset="0"/>
                <a:ea typeface="Calibri" panose="020F0502020204030204" pitchFamily="34" charset="0"/>
                <a:cs typeface="Times New Roman" panose="02020603050405020304" pitchFamily="18" charset="0"/>
              </a:rPr>
              <a:t>. O</a:t>
            </a:r>
            <a:r>
              <a:rPr kumimoji="0" lang="en-US" altLang="en-US" sz="20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pen to all scientists with interest in the application of accelerators, </a:t>
            </a:r>
            <a:r>
              <a:rPr lang="en-US" altLang="en-US" sz="2000" dirty="0">
                <a:latin typeface="Calibri" panose="020F0502020204030204" pitchFamily="34" charset="0"/>
                <a:ea typeface="Calibri" panose="020F0502020204030204" pitchFamily="34" charset="0"/>
                <a:cs typeface="Times New Roman" panose="02020603050405020304" pitchFamily="18" charset="0"/>
              </a:rPr>
              <a:t> covering </a:t>
            </a:r>
            <a:r>
              <a:rPr kumimoji="0" lang="en-US" altLang="en-US" sz="20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wide breadth of sciences and industries.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0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2000" dirty="0">
                <a:latin typeface="Calibri" panose="020F0502020204030204" pitchFamily="34" charset="0"/>
                <a:ea typeface="Calibri" panose="020F0502020204030204" pitchFamily="34" charset="0"/>
                <a:cs typeface="Times New Roman" panose="02020603050405020304" pitchFamily="18" charset="0"/>
              </a:rPr>
              <a:t>		</a:t>
            </a:r>
            <a:endParaRPr kumimoji="0" lang="en-GB" altLang="en-US" sz="3600" b="0" i="0" u="none" strike="noStrike" cap="none" normalizeH="0" baseline="0" dirty="0">
              <a:ln>
                <a:noFill/>
              </a:ln>
              <a:solidFill>
                <a:schemeClr val="tx1"/>
              </a:solidFill>
              <a:effectLst/>
              <a:latin typeface="Arial" panose="020B0604020202020204" pitchFamily="34" charset="0"/>
            </a:endParaRPr>
          </a:p>
        </p:txBody>
      </p:sp>
      <p:sp>
        <p:nvSpPr>
          <p:cNvPr id="6" name="Rectangle 6">
            <a:extLst>
              <a:ext uri="{FF2B5EF4-FFF2-40B4-BE49-F238E27FC236}">
                <a16:creationId xmlns:a16="http://schemas.microsoft.com/office/drawing/2014/main" id="{5B0FDE8E-D9E1-A7E1-5A18-D8605C58D779}"/>
              </a:ext>
            </a:extLst>
          </p:cNvPr>
          <p:cNvSpPr>
            <a:spLocks noChangeArrowheads="1"/>
          </p:cNvSpPr>
          <p:nvPr/>
        </p:nvSpPr>
        <p:spPr bwMode="auto">
          <a:xfrm>
            <a:off x="472273" y="48006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8" name="Picture 7">
            <a:extLst>
              <a:ext uri="{FF2B5EF4-FFF2-40B4-BE49-F238E27FC236}">
                <a16:creationId xmlns:a16="http://schemas.microsoft.com/office/drawing/2014/main" id="{1832FCDF-2F35-8FB8-4C89-FBD43D091FF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027322" y="4622984"/>
            <a:ext cx="2235015" cy="2235015"/>
          </a:xfrm>
          <a:prstGeom prst="rect">
            <a:avLst/>
          </a:prstGeom>
        </p:spPr>
      </p:pic>
      <p:pic>
        <p:nvPicPr>
          <p:cNvPr id="10" name="Picture 9">
            <a:extLst>
              <a:ext uri="{FF2B5EF4-FFF2-40B4-BE49-F238E27FC236}">
                <a16:creationId xmlns:a16="http://schemas.microsoft.com/office/drawing/2014/main" id="{4B42319A-B62D-803C-C938-414A9A722EB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61773" y="3820454"/>
            <a:ext cx="2110782" cy="2985734"/>
          </a:xfrm>
          <a:prstGeom prst="rect">
            <a:avLst/>
          </a:prstGeom>
        </p:spPr>
      </p:pic>
      <p:sp>
        <p:nvSpPr>
          <p:cNvPr id="11" name="Title 1">
            <a:extLst>
              <a:ext uri="{FF2B5EF4-FFF2-40B4-BE49-F238E27FC236}">
                <a16:creationId xmlns:a16="http://schemas.microsoft.com/office/drawing/2014/main" id="{AB41FC8C-A385-F47C-ACAE-66E56FF5B7F7}"/>
              </a:ext>
            </a:extLst>
          </p:cNvPr>
          <p:cNvSpPr>
            <a:spLocks noGrp="1"/>
          </p:cNvSpPr>
          <p:nvPr>
            <p:ph type="title"/>
          </p:nvPr>
        </p:nvSpPr>
        <p:spPr>
          <a:xfrm>
            <a:off x="-1" y="1"/>
            <a:ext cx="12192001" cy="695290"/>
          </a:xfrm>
          <a:solidFill>
            <a:schemeClr val="accent5">
              <a:lumMod val="50000"/>
            </a:schemeClr>
          </a:solidFill>
        </p:spPr>
        <p:txBody>
          <a:bodyPr>
            <a:normAutofit/>
          </a:bodyPr>
          <a:lstStyle/>
          <a:p>
            <a:pPr algn="ctr"/>
            <a:r>
              <a:rPr lang="en-US" b="1" dirty="0">
                <a:solidFill>
                  <a:srgbClr val="FFFF00"/>
                </a:solidFill>
              </a:rPr>
              <a:t>Invitation to join APS &amp; DPB</a:t>
            </a:r>
            <a:endParaRPr lang="en-GB" b="1" dirty="0">
              <a:solidFill>
                <a:srgbClr val="FFFF00"/>
              </a:solidFill>
            </a:endParaRPr>
          </a:p>
        </p:txBody>
      </p:sp>
      <p:sp>
        <p:nvSpPr>
          <p:cNvPr id="13" name="TextBox 12">
            <a:extLst>
              <a:ext uri="{FF2B5EF4-FFF2-40B4-BE49-F238E27FC236}">
                <a16:creationId xmlns:a16="http://schemas.microsoft.com/office/drawing/2014/main" id="{64F74005-50E5-7ABC-7186-67CC4989A918}"/>
              </a:ext>
            </a:extLst>
          </p:cNvPr>
          <p:cNvSpPr txBox="1"/>
          <p:nvPr/>
        </p:nvSpPr>
        <p:spPr>
          <a:xfrm>
            <a:off x="10430189" y="0"/>
            <a:ext cx="1717427" cy="738664"/>
          </a:xfrm>
          <a:prstGeom prst="rect">
            <a:avLst/>
          </a:prstGeom>
          <a:noFill/>
        </p:spPr>
        <p:txBody>
          <a:bodyPr wrap="square">
            <a:spAutoFit/>
          </a:bodyPr>
          <a:lstStyle/>
          <a:p>
            <a:pPr algn="ctr" fontAlgn="ctr"/>
            <a:r>
              <a:rPr lang="en-GB" sz="1400" b="1" dirty="0">
                <a:solidFill>
                  <a:schemeClr val="bg1"/>
                </a:solidFill>
                <a:latin typeface="Arial" panose="020B0604020202020204" pitchFamily="34" charset="0"/>
              </a:rPr>
              <a:t>Division of Physics of Beams </a:t>
            </a:r>
          </a:p>
          <a:p>
            <a:pPr algn="ctr" fontAlgn="ctr"/>
            <a:r>
              <a:rPr lang="en-GB" sz="1400" b="1" dirty="0">
                <a:solidFill>
                  <a:schemeClr val="bg1"/>
                </a:solidFill>
                <a:latin typeface="Arial" panose="020B0604020202020204" pitchFamily="34" charset="0"/>
              </a:rPr>
              <a:t>(DPB)</a:t>
            </a:r>
          </a:p>
        </p:txBody>
      </p:sp>
      <p:sp>
        <p:nvSpPr>
          <p:cNvPr id="9" name="TextBox 8">
            <a:extLst>
              <a:ext uri="{FF2B5EF4-FFF2-40B4-BE49-F238E27FC236}">
                <a16:creationId xmlns:a16="http://schemas.microsoft.com/office/drawing/2014/main" id="{C26BEC99-C320-6D61-7885-317BED5D279A}"/>
              </a:ext>
            </a:extLst>
          </p:cNvPr>
          <p:cNvSpPr txBox="1"/>
          <p:nvPr/>
        </p:nvSpPr>
        <p:spPr>
          <a:xfrm>
            <a:off x="69519" y="1938525"/>
            <a:ext cx="6098883" cy="1754326"/>
          </a:xfrm>
          <a:prstGeom prst="rect">
            <a:avLst/>
          </a:prstGeom>
          <a:solidFill>
            <a:schemeClr val="accent4">
              <a:lumMod val="20000"/>
              <a:lumOff val="80000"/>
            </a:schemeClr>
          </a:solidFill>
        </p:spPr>
        <p:txBody>
          <a:bodyPr wrap="square">
            <a:spAutoFit/>
          </a:bodyPr>
          <a:lstStyle/>
          <a:p>
            <a:r>
              <a:rPr lang="en-US" altLang="en-US" b="1" dirty="0">
                <a:latin typeface="Calibri" panose="020F0502020204030204" pitchFamily="34" charset="0"/>
                <a:ea typeface="Calibri" panose="020F0502020204030204" pitchFamily="34" charset="0"/>
                <a:cs typeface="Calibri" panose="020F0502020204030204" pitchFamily="34" charset="0"/>
              </a:rPr>
              <a:t>→</a:t>
            </a:r>
            <a:r>
              <a:rPr lang="en-US" altLang="en-US" b="1" dirty="0">
                <a:solidFill>
                  <a:srgbClr val="FF0000"/>
                </a:solidFill>
                <a:latin typeface="Calibri" panose="020F0502020204030204" pitchFamily="34" charset="0"/>
                <a:ea typeface="Calibri" panose="020F0502020204030204" pitchFamily="34" charset="0"/>
                <a:cs typeface="Times New Roman" panose="02020603050405020304" pitchFamily="18" charset="0"/>
              </a:rPr>
              <a:t>  </a:t>
            </a:r>
            <a:r>
              <a:rPr lang="en-GB" b="1" dirty="0">
                <a:solidFill>
                  <a:srgbClr val="000000"/>
                </a:solidFill>
                <a:latin typeface="Jost" panose="020B0604020202020204" charset="0"/>
              </a:rPr>
              <a:t>Become an APS member ! </a:t>
            </a:r>
            <a:r>
              <a:rPr lang="en-GB" dirty="0">
                <a:solidFill>
                  <a:srgbClr val="000000"/>
                </a:solidFill>
                <a:latin typeface="Jost" panose="020B0604020202020204" charset="0"/>
              </a:rPr>
              <a:t>Find your professional home in a diverse physics community and actively engage in scientific education, research, and advocacy. </a:t>
            </a:r>
          </a:p>
          <a:p>
            <a:r>
              <a:rPr lang="en-GB" b="1" dirty="0">
                <a:solidFill>
                  <a:srgbClr val="C00000"/>
                </a:solidFill>
                <a:latin typeface="Jost" panose="020B0604020202020204" charset="0"/>
              </a:rPr>
              <a:t>And, especially, join the APS-DPB !!</a:t>
            </a:r>
            <a:endParaRPr lang="en-GB" b="1" dirty="0">
              <a:solidFill>
                <a:srgbClr val="0000CC"/>
              </a:solidFill>
              <a:latin typeface="Jost" panose="020B060402020202020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1" i="0" u="none" strike="noStrike" cap="none" normalizeH="0" baseline="0" dirty="0">
                <a:ln>
                  <a:noFill/>
                </a:ln>
                <a:solidFill>
                  <a:srgbClr val="0000CC"/>
                </a:solidFill>
                <a:effectLst/>
                <a:latin typeface="Calibri" panose="020F0502020204030204" pitchFamily="34" charset="0"/>
                <a:ea typeface="Calibri" panose="020F0502020204030204" pitchFamily="34" charset="0"/>
                <a:cs typeface="Times New Roman" panose="02020603050405020304" pitchFamily="18" charset="0"/>
                <a:hlinkClick r:id="rId5">
                  <a:extLst>
                    <a:ext uri="{A12FA001-AC4F-418D-AE19-62706E023703}">
                      <ahyp:hlinkClr xmlns:ahyp="http://schemas.microsoft.com/office/drawing/2018/hyperlinkcolor" xmlns="" val="tx"/>
                    </a:ext>
                  </a:extLst>
                </a:hlinkClick>
              </a:rPr>
              <a:t>https://engage.aps.org/dpb</a:t>
            </a:r>
            <a:r>
              <a:rPr kumimoji="0" lang="en-US" altLang="en-US" sz="1800" b="1" i="0" u="none" strike="noStrike" cap="none" normalizeH="0" baseline="0" dirty="0">
                <a:ln>
                  <a:noFill/>
                </a:ln>
                <a:solidFill>
                  <a:srgbClr val="0000CC"/>
                </a:solidFill>
                <a:effectLst/>
                <a:latin typeface="Calibri" panose="020F0502020204030204" pitchFamily="34" charset="0"/>
                <a:ea typeface="Calibri" panose="020F0502020204030204" pitchFamily="34" charset="0"/>
                <a:cs typeface="Times New Roman" panose="02020603050405020304" pitchFamily="18" charset="0"/>
              </a:rPr>
              <a:t> (APS student membership is free for the first year). </a:t>
            </a:r>
            <a:endParaRPr kumimoji="0" lang="en-GB" altLang="en-US" sz="1100" b="1" i="0" u="none" strike="noStrike" cap="none" normalizeH="0" baseline="0" dirty="0">
              <a:ln>
                <a:noFill/>
              </a:ln>
              <a:solidFill>
                <a:srgbClr val="0000CC"/>
              </a:solidFill>
              <a:effectLst/>
            </a:endParaRPr>
          </a:p>
        </p:txBody>
      </p:sp>
      <p:sp>
        <p:nvSpPr>
          <p:cNvPr id="15" name="TextBox 14">
            <a:extLst>
              <a:ext uri="{FF2B5EF4-FFF2-40B4-BE49-F238E27FC236}">
                <a16:creationId xmlns:a16="http://schemas.microsoft.com/office/drawing/2014/main" id="{6548AEBC-8A2C-B8BD-8DE5-8F81B4978FF0}"/>
              </a:ext>
            </a:extLst>
          </p:cNvPr>
          <p:cNvSpPr txBox="1"/>
          <p:nvPr/>
        </p:nvSpPr>
        <p:spPr>
          <a:xfrm>
            <a:off x="8337307" y="2632097"/>
            <a:ext cx="2092882" cy="1015663"/>
          </a:xfrm>
          <a:prstGeom prst="rect">
            <a:avLst/>
          </a:prstGeom>
          <a:solidFill>
            <a:schemeClr val="accent4">
              <a:lumMod val="20000"/>
              <a:lumOff val="80000"/>
              <a:alpha val="90000"/>
            </a:schemeClr>
          </a:solidFill>
        </p:spPr>
        <p:txBody>
          <a:bodyPr wrap="square" rtlCol="0">
            <a:spAutoFit/>
          </a:bodyPr>
          <a:lstStyle/>
          <a:p>
            <a:r>
              <a:rPr lang="en-US" sz="2000" b="1" dirty="0"/>
              <a:t>APS President: Brad Marston  (Brown U)</a:t>
            </a:r>
            <a:endParaRPr lang="en-US" sz="2000" dirty="0"/>
          </a:p>
        </p:txBody>
      </p:sp>
      <p:pic>
        <p:nvPicPr>
          <p:cNvPr id="17" name="Picture 16">
            <a:extLst>
              <a:ext uri="{FF2B5EF4-FFF2-40B4-BE49-F238E27FC236}">
                <a16:creationId xmlns:a16="http://schemas.microsoft.com/office/drawing/2014/main" id="{B1D853A9-2129-4570-E67D-8A2B35513F62}"/>
              </a:ext>
            </a:extLst>
          </p:cNvPr>
          <p:cNvPicPr>
            <a:picLocks noChangeAspect="1"/>
          </p:cNvPicPr>
          <p:nvPr/>
        </p:nvPicPr>
        <p:blipFill>
          <a:blip r:embed="rId6"/>
          <a:stretch>
            <a:fillRect/>
          </a:stretch>
        </p:blipFill>
        <p:spPr>
          <a:xfrm>
            <a:off x="7822658" y="3774803"/>
            <a:ext cx="2228850" cy="2904598"/>
          </a:xfrm>
          <a:prstGeom prst="rect">
            <a:avLst/>
          </a:prstGeom>
        </p:spPr>
      </p:pic>
      <p:pic>
        <p:nvPicPr>
          <p:cNvPr id="18" name="Picture 17">
            <a:extLst>
              <a:ext uri="{FF2B5EF4-FFF2-40B4-BE49-F238E27FC236}">
                <a16:creationId xmlns:a16="http://schemas.microsoft.com/office/drawing/2014/main" id="{A3AF2AFA-4646-C123-F360-858123BC7759}"/>
              </a:ext>
            </a:extLst>
          </p:cNvPr>
          <p:cNvPicPr>
            <a:picLocks noChangeAspect="1"/>
          </p:cNvPicPr>
          <p:nvPr/>
        </p:nvPicPr>
        <p:blipFill>
          <a:blip r:embed="rId7"/>
          <a:stretch>
            <a:fillRect/>
          </a:stretch>
        </p:blipFill>
        <p:spPr>
          <a:xfrm>
            <a:off x="2415593" y="3720838"/>
            <a:ext cx="5488785" cy="3088457"/>
          </a:xfrm>
          <a:prstGeom prst="rect">
            <a:avLst/>
          </a:prstGeom>
        </p:spPr>
      </p:pic>
      <p:pic>
        <p:nvPicPr>
          <p:cNvPr id="20" name="Picture 19">
            <a:extLst>
              <a:ext uri="{FF2B5EF4-FFF2-40B4-BE49-F238E27FC236}">
                <a16:creationId xmlns:a16="http://schemas.microsoft.com/office/drawing/2014/main" id="{D38B0F2B-E664-25AB-4949-D35C9F8AAC8E}"/>
              </a:ext>
            </a:extLst>
          </p:cNvPr>
          <p:cNvPicPr>
            <a:picLocks noChangeAspect="1"/>
          </p:cNvPicPr>
          <p:nvPr/>
        </p:nvPicPr>
        <p:blipFill>
          <a:blip r:embed="rId8"/>
          <a:stretch>
            <a:fillRect/>
          </a:stretch>
        </p:blipFill>
        <p:spPr>
          <a:xfrm>
            <a:off x="-1" y="718"/>
            <a:ext cx="2237754" cy="681720"/>
          </a:xfrm>
          <a:prstGeom prst="rect">
            <a:avLst/>
          </a:prstGeom>
          <a:solidFill>
            <a:schemeClr val="lt1"/>
          </a:solidFill>
        </p:spPr>
      </p:pic>
      <p:pic>
        <p:nvPicPr>
          <p:cNvPr id="21" name="Picture 20" descr="A person and person standing in front of a poster&#10;&#10;Description automatically generated">
            <a:extLst>
              <a:ext uri="{FF2B5EF4-FFF2-40B4-BE49-F238E27FC236}">
                <a16:creationId xmlns:a16="http://schemas.microsoft.com/office/drawing/2014/main" id="{711D8758-63C7-06C8-A9A5-867E9D24A73A}"/>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l="17866" t="25451" r="27016"/>
          <a:stretch/>
        </p:blipFill>
        <p:spPr>
          <a:xfrm>
            <a:off x="10263940" y="3252252"/>
            <a:ext cx="1803220" cy="1373454"/>
          </a:xfrm>
          <a:prstGeom prst="rect">
            <a:avLst/>
          </a:prstGeom>
        </p:spPr>
      </p:pic>
      <p:sp>
        <p:nvSpPr>
          <p:cNvPr id="7" name="TextBox 6">
            <a:extLst>
              <a:ext uri="{FF2B5EF4-FFF2-40B4-BE49-F238E27FC236}">
                <a16:creationId xmlns:a16="http://schemas.microsoft.com/office/drawing/2014/main" id="{45685FB4-22B3-F5B3-2940-94F8E4EB9270}"/>
              </a:ext>
            </a:extLst>
          </p:cNvPr>
          <p:cNvSpPr txBox="1"/>
          <p:nvPr/>
        </p:nvSpPr>
        <p:spPr>
          <a:xfrm>
            <a:off x="10099631" y="2632097"/>
            <a:ext cx="2286987" cy="707886"/>
          </a:xfrm>
          <a:prstGeom prst="rect">
            <a:avLst/>
          </a:prstGeom>
          <a:solidFill>
            <a:schemeClr val="accent4">
              <a:lumMod val="20000"/>
              <a:lumOff val="80000"/>
              <a:alpha val="90000"/>
            </a:schemeClr>
          </a:solidFill>
        </p:spPr>
        <p:txBody>
          <a:bodyPr wrap="square" rtlCol="0">
            <a:spAutoFit/>
          </a:bodyPr>
          <a:lstStyle/>
          <a:p>
            <a:r>
              <a:rPr lang="en-US" sz="2000" b="1" dirty="0"/>
              <a:t>APS-DPB Past Chair: Soren Prestemon</a:t>
            </a:r>
            <a:endParaRPr lang="en-US" sz="2000" dirty="0"/>
          </a:p>
        </p:txBody>
      </p:sp>
      <p:pic>
        <p:nvPicPr>
          <p:cNvPr id="2" name="Picture 1">
            <a:extLst>
              <a:ext uri="{FF2B5EF4-FFF2-40B4-BE49-F238E27FC236}">
                <a16:creationId xmlns:a16="http://schemas.microsoft.com/office/drawing/2014/main" id="{824DBAB3-10A1-785A-EB92-A54A5E8DF50E}"/>
              </a:ext>
            </a:extLst>
          </p:cNvPr>
          <p:cNvPicPr>
            <a:picLocks noChangeAspect="1"/>
          </p:cNvPicPr>
          <p:nvPr/>
        </p:nvPicPr>
        <p:blipFill>
          <a:blip r:embed="rId10"/>
          <a:srcRect l="8212" r="6403"/>
          <a:stretch/>
        </p:blipFill>
        <p:spPr>
          <a:xfrm>
            <a:off x="10312946" y="692590"/>
            <a:ext cx="1663765" cy="1948560"/>
          </a:xfrm>
          <a:prstGeom prst="rect">
            <a:avLst/>
          </a:prstGeom>
        </p:spPr>
      </p:pic>
      <p:pic>
        <p:nvPicPr>
          <p:cNvPr id="12" name="Picture 11">
            <a:extLst>
              <a:ext uri="{FF2B5EF4-FFF2-40B4-BE49-F238E27FC236}">
                <a16:creationId xmlns:a16="http://schemas.microsoft.com/office/drawing/2014/main" id="{B799E348-CA3B-D493-AD45-2D18BA5251F4}"/>
              </a:ext>
            </a:extLst>
          </p:cNvPr>
          <p:cNvPicPr>
            <a:picLocks noChangeAspect="1"/>
          </p:cNvPicPr>
          <p:nvPr/>
        </p:nvPicPr>
        <p:blipFill>
          <a:blip r:embed="rId11"/>
          <a:stretch>
            <a:fillRect/>
          </a:stretch>
        </p:blipFill>
        <p:spPr>
          <a:xfrm>
            <a:off x="8383745" y="674725"/>
            <a:ext cx="1663765" cy="1996518"/>
          </a:xfrm>
          <a:prstGeom prst="rect">
            <a:avLst/>
          </a:prstGeom>
        </p:spPr>
      </p:pic>
    </p:spTree>
    <p:extLst>
      <p:ext uri="{BB962C8B-B14F-4D97-AF65-F5344CB8AC3E}">
        <p14:creationId xmlns:p14="http://schemas.microsoft.com/office/powerpoint/2010/main" val="6760154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1000"/>
                                        <p:tgtEl>
                                          <p:spTgt spid="15"/>
                                        </p:tgtEl>
                                      </p:cBhvr>
                                    </p:animEffect>
                                    <p:anim calcmode="lin" valueType="num">
                                      <p:cBhvr>
                                        <p:cTn id="13" dur="1000" fill="hold"/>
                                        <p:tgtEl>
                                          <p:spTgt spid="15"/>
                                        </p:tgtEl>
                                        <p:attrNameLst>
                                          <p:attrName>ppt_x</p:attrName>
                                        </p:attrNameLst>
                                      </p:cBhvr>
                                      <p:tavLst>
                                        <p:tav tm="0">
                                          <p:val>
                                            <p:strVal val="#ppt_x"/>
                                          </p:val>
                                        </p:tav>
                                        <p:tav tm="100000">
                                          <p:val>
                                            <p:strVal val="#ppt_x"/>
                                          </p:val>
                                        </p:tav>
                                      </p:tavLst>
                                    </p:anim>
                                    <p:anim calcmode="lin" valueType="num">
                                      <p:cBhvr>
                                        <p:cTn id="14"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5949" y="-7996"/>
            <a:ext cx="12186051" cy="821915"/>
          </a:xfrm>
          <a:prstGeom prst="rect">
            <a:avLst/>
          </a:prstGeom>
          <a:solidFill>
            <a:srgbClr val="5B9BD5">
              <a:lumMod val="50000"/>
            </a:srgbClr>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377" rtl="0" eaLnBrk="1" fontAlgn="auto" latinLnBrk="0" hangingPunct="1">
              <a:lnSpc>
                <a:spcPct val="90000"/>
              </a:lnSpc>
              <a:spcBef>
                <a:spcPct val="0"/>
              </a:spcBef>
              <a:spcAft>
                <a:spcPts val="0"/>
              </a:spcAft>
              <a:buClrTx/>
              <a:buSzTx/>
              <a:buFontTx/>
              <a:buNone/>
              <a:tabLst/>
              <a:defRPr/>
            </a:pPr>
            <a:r>
              <a:rPr kumimoji="0" lang="en-US" sz="3200" b="0" i="0" u="none" strike="noStrike" kern="1200" cap="none" spc="0" normalizeH="0" baseline="0" noProof="0" dirty="0">
                <a:ln>
                  <a:noFill/>
                </a:ln>
                <a:solidFill>
                  <a:srgbClr val="FFFF00"/>
                </a:solidFill>
                <a:effectLst/>
                <a:uLnTx/>
                <a:uFillTx/>
                <a:latin typeface="Calibri Light" panose="020F0302020204030204"/>
                <a:ea typeface="+mj-ea"/>
                <a:cs typeface="+mj-cs"/>
              </a:rPr>
              <a:t>                  </a:t>
            </a:r>
            <a:r>
              <a:rPr kumimoji="0" lang="en-US" sz="36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Physical Review Accelerators &amp; Beams</a:t>
            </a:r>
            <a:r>
              <a:rPr kumimoji="0" lang="en-US" sz="20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launched by the APS-DPB </a:t>
            </a:r>
            <a:endParaRPr kumimoji="0" lang="en-GB" sz="36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endParaRPr>
          </a:p>
        </p:txBody>
      </p:sp>
      <p:pic>
        <p:nvPicPr>
          <p:cNvPr id="8" name="Picture 7"/>
          <p:cNvPicPr>
            <a:picLocks noChangeAspect="1"/>
          </p:cNvPicPr>
          <p:nvPr/>
        </p:nvPicPr>
        <p:blipFill rotWithShape="1">
          <a:blip r:embed="rId2" cstate="print">
            <a:extLst>
              <a:ext uri="{28A0092B-C50C-407E-A947-70E740481C1C}">
                <a14:useLocalDpi xmlns:a14="http://schemas.microsoft.com/office/drawing/2010/main" val="0"/>
              </a:ext>
            </a:extLst>
          </a:blip>
          <a:srcRect r="18873"/>
          <a:stretch/>
        </p:blipFill>
        <p:spPr>
          <a:xfrm>
            <a:off x="5949" y="2028"/>
            <a:ext cx="1547664" cy="856988"/>
          </a:xfrm>
          <a:prstGeom prst="rect">
            <a:avLst/>
          </a:prstGeom>
        </p:spPr>
      </p:pic>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39816" y="958052"/>
            <a:ext cx="2118557" cy="2926040"/>
          </a:xfrm>
          <a:prstGeom prst="rect">
            <a:avLst/>
          </a:prstGeom>
        </p:spPr>
      </p:pic>
      <p:sp>
        <p:nvSpPr>
          <p:cNvPr id="2" name="Rectangle 1"/>
          <p:cNvSpPr/>
          <p:nvPr/>
        </p:nvSpPr>
        <p:spPr>
          <a:xfrm>
            <a:off x="4340994" y="4010462"/>
            <a:ext cx="3589043" cy="2816156"/>
          </a:xfrm>
          <a:prstGeom prst="rect">
            <a:avLst/>
          </a:prstGeom>
        </p:spPr>
        <p:txBody>
          <a:bodyPr wrap="square">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US" sz="1800" b="1" i="0" u="none" strike="noStrike" kern="1200" cap="none" spc="0" normalizeH="0" baseline="0" noProof="0" dirty="0">
                <a:ln>
                  <a:noFill/>
                </a:ln>
                <a:solidFill>
                  <a:srgbClr val="000000"/>
                </a:solidFill>
                <a:effectLst/>
                <a:uLnTx/>
                <a:uFillTx/>
                <a:latin typeface="&amp;quot"/>
                <a:ea typeface="+mn-ea"/>
                <a:cs typeface="+mn-cs"/>
              </a:rPr>
              <a:t>Martin Blume</a:t>
            </a: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mp;quot"/>
                <a:ea typeface="+mn-ea"/>
                <a:cs typeface="+mn-cs"/>
              </a:rPr>
              <a:t>APS Editor-in-Chief, 1997-2007</a:t>
            </a: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understood the connection between accelerator science and technology; </a:t>
            </a: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departing from Physical Review tradition, willing to champion a journal covering the full spectrum of accelerator science and technology </a:t>
            </a:r>
            <a:r>
              <a:rPr kumimoji="0" lang="en-GB" sz="1800" b="0" i="0" u="none" strike="noStrike" kern="1200" cap="none" spc="0" normalizeH="0" baseline="0" noProof="0" dirty="0">
                <a:ln>
                  <a:noFill/>
                </a:ln>
                <a:solidFill>
                  <a:srgbClr val="000000"/>
                </a:solidFill>
                <a:effectLst/>
                <a:uLnTx/>
                <a:uFillTx/>
                <a:latin typeface="&amp;quo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amp;quot"/>
              <a:ea typeface="+mn-ea"/>
              <a:cs typeface="+mn-cs"/>
            </a:endParaRPr>
          </a:p>
        </p:txBody>
      </p:sp>
      <p:sp>
        <p:nvSpPr>
          <p:cNvPr id="13" name="Rectangle 12"/>
          <p:cNvSpPr/>
          <p:nvPr/>
        </p:nvSpPr>
        <p:spPr>
          <a:xfrm>
            <a:off x="623392" y="5067181"/>
            <a:ext cx="5659372" cy="1631216"/>
          </a:xfrm>
          <a:prstGeom prst="rect">
            <a:avLst/>
          </a:prstGeom>
        </p:spPr>
        <p:txBody>
          <a:bodyPr wrap="square">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US" sz="1800" b="1" i="0" u="none" strike="noStrike" kern="1200" cap="none" spc="0" normalizeH="0" baseline="0" noProof="0" dirty="0">
                <a:ln>
                  <a:noFill/>
                </a:ln>
                <a:solidFill>
                  <a:srgbClr val="000000"/>
                </a:solidFill>
                <a:effectLst/>
                <a:uLnTx/>
                <a:uFillTx/>
                <a:latin typeface="&amp;quot"/>
                <a:ea typeface="+mn-ea"/>
                <a:cs typeface="+mn-cs"/>
              </a:rPr>
              <a:t>Robert H. </a:t>
            </a:r>
            <a:r>
              <a:rPr kumimoji="0" lang="en-US" sz="1800" b="1" i="0" u="none" strike="noStrike" kern="1200" cap="none" spc="0" normalizeH="0" baseline="0" noProof="0" dirty="0" err="1">
                <a:ln>
                  <a:noFill/>
                </a:ln>
                <a:solidFill>
                  <a:srgbClr val="000000"/>
                </a:solidFill>
                <a:effectLst/>
                <a:uLnTx/>
                <a:uFillTx/>
                <a:latin typeface="&amp;quot"/>
                <a:ea typeface="+mn-ea"/>
                <a:cs typeface="+mn-cs"/>
              </a:rPr>
              <a:t>Siemann</a:t>
            </a:r>
            <a:endParaRPr kumimoji="0" lang="en-US" sz="1800" b="1" i="0" u="none" strike="noStrike" kern="1200" cap="none" spc="0" normalizeH="0" baseline="0" noProof="0" dirty="0">
              <a:ln>
                <a:noFill/>
              </a:ln>
              <a:solidFill>
                <a:srgbClr val="000000"/>
              </a:solidFill>
              <a:effectLst/>
              <a:uLnTx/>
              <a:uFillTx/>
              <a:latin typeface="&amp;quot"/>
              <a:ea typeface="+mn-ea"/>
              <a:cs typeface="+mn-cs"/>
            </a:endParaRP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mp;quot"/>
                <a:ea typeface="+mn-ea"/>
                <a:cs typeface="+mn-cs"/>
              </a:rPr>
              <a:t>Founding </a:t>
            </a:r>
            <a:r>
              <a:rPr kumimoji="0" lang="en-GB" sz="1800" b="0" i="0" u="none" strike="noStrike" kern="1200" cap="none" spc="0" normalizeH="0" baseline="0" noProof="0" dirty="0">
                <a:ln>
                  <a:noFill/>
                </a:ln>
                <a:solidFill>
                  <a:srgbClr val="000000"/>
                </a:solidFill>
                <a:effectLst/>
                <a:uLnTx/>
                <a:uFillTx/>
                <a:latin typeface="&amp;quot"/>
                <a:ea typeface="+mn-ea"/>
                <a:cs typeface="+mn-cs"/>
              </a:rPr>
              <a:t>Editor of PR(ST-)AB, </a:t>
            </a: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mp;quot"/>
                <a:ea typeface="+mn-ea"/>
                <a:cs typeface="+mn-cs"/>
              </a:rPr>
              <a:t>1997-2007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amp;quo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amp;quot"/>
              <a:ea typeface="+mn-ea"/>
              <a:cs typeface="+mn-cs"/>
            </a:endParaRPr>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44072" y="980583"/>
            <a:ext cx="2136138" cy="2863215"/>
          </a:xfrm>
          <a:prstGeom prst="rect">
            <a:avLst/>
          </a:prstGeom>
        </p:spPr>
      </p:pic>
      <p:sp>
        <p:nvSpPr>
          <p:cNvPr id="5" name="Rectangle 4"/>
          <p:cNvSpPr/>
          <p:nvPr/>
        </p:nvSpPr>
        <p:spPr>
          <a:xfrm>
            <a:off x="9192344" y="1104108"/>
            <a:ext cx="4572000" cy="1077218"/>
          </a:xfrm>
          <a:prstGeom prst="rect">
            <a:avLst/>
          </a:prstGeom>
        </p:spPr>
        <p:txBody>
          <a:bodyPr>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US" sz="1800" b="1" i="0" u="none" strike="noStrike" kern="1200" cap="none" spc="0" normalizeH="0" baseline="0" noProof="0" dirty="0">
                <a:ln>
                  <a:noFill/>
                </a:ln>
                <a:solidFill>
                  <a:srgbClr val="000000"/>
                </a:solidFill>
                <a:effectLst/>
                <a:uLnTx/>
                <a:uFillTx/>
                <a:latin typeface="&amp;quot"/>
                <a:ea typeface="+mn-ea"/>
                <a:cs typeface="+mn-cs"/>
              </a:rPr>
              <a:t>Gene D. </a:t>
            </a:r>
            <a:r>
              <a:rPr kumimoji="0" lang="en-US" sz="1800" b="1" i="0" u="none" strike="noStrike" kern="1200" cap="none" spc="0" normalizeH="0" baseline="0" noProof="0" dirty="0" err="1">
                <a:ln>
                  <a:noFill/>
                </a:ln>
                <a:solidFill>
                  <a:srgbClr val="000000"/>
                </a:solidFill>
                <a:effectLst/>
                <a:uLnTx/>
                <a:uFillTx/>
                <a:latin typeface="&amp;quot"/>
                <a:ea typeface="+mn-ea"/>
                <a:cs typeface="+mn-cs"/>
              </a:rPr>
              <a:t>Sprouse</a:t>
            </a:r>
            <a:endParaRPr kumimoji="0" lang="en-US" sz="1800" b="1" i="0" u="none" strike="noStrike" kern="1200" cap="none" spc="0" normalizeH="0" baseline="0" noProof="0" dirty="0">
              <a:ln>
                <a:noFill/>
              </a:ln>
              <a:solidFill>
                <a:srgbClr val="000000"/>
              </a:solidFill>
              <a:effectLst/>
              <a:uLnTx/>
              <a:uFillTx/>
              <a:latin typeface="&amp;quot"/>
              <a:ea typeface="+mn-ea"/>
              <a:cs typeface="+mn-cs"/>
            </a:endParaRP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mp;quot"/>
                <a:ea typeface="+mn-ea"/>
                <a:cs typeface="+mn-cs"/>
              </a:rPr>
              <a:t>APS Editor-in-Chief, </a:t>
            </a: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mp;quot"/>
                <a:ea typeface="+mn-ea"/>
                <a:cs typeface="+mn-cs"/>
              </a:rPr>
              <a:t>2007-2015</a:t>
            </a:r>
          </a:p>
        </p:txBody>
      </p:sp>
      <p:pic>
        <p:nvPicPr>
          <p:cNvPr id="7" name="Picture 6"/>
          <p:cNvPicPr>
            <a:picLocks noChangeAspect="1"/>
          </p:cNvPicPr>
          <p:nvPr/>
        </p:nvPicPr>
        <p:blipFill rotWithShape="1">
          <a:blip r:embed="rId5">
            <a:extLst>
              <a:ext uri="{28A0092B-C50C-407E-A947-70E740481C1C}">
                <a14:useLocalDpi xmlns:a14="http://schemas.microsoft.com/office/drawing/2010/main" val="0"/>
              </a:ext>
            </a:extLst>
          </a:blip>
          <a:srcRect l="14190" t="12889" b="14857"/>
          <a:stretch/>
        </p:blipFill>
        <p:spPr>
          <a:xfrm>
            <a:off x="623392" y="946052"/>
            <a:ext cx="3422087" cy="4034092"/>
          </a:xfrm>
          <a:prstGeom prst="rect">
            <a:avLst/>
          </a:prstGeom>
        </p:spPr>
      </p:pic>
      <p:pic>
        <p:nvPicPr>
          <p:cNvPr id="6" name="Picture 5">
            <a:extLst>
              <a:ext uri="{FF2B5EF4-FFF2-40B4-BE49-F238E27FC236}">
                <a16:creationId xmlns:a16="http://schemas.microsoft.com/office/drawing/2014/main" id="{ACAF0684-4C02-0DB5-D08A-5BFEF1AC3A6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flipH="1">
            <a:off x="8131425" y="4041844"/>
            <a:ext cx="1813951" cy="2378496"/>
          </a:xfrm>
          <a:prstGeom prst="rect">
            <a:avLst/>
          </a:prstGeom>
        </p:spPr>
      </p:pic>
      <p:sp>
        <p:nvSpPr>
          <p:cNvPr id="10" name="Rectangle 9">
            <a:extLst>
              <a:ext uri="{FF2B5EF4-FFF2-40B4-BE49-F238E27FC236}">
                <a16:creationId xmlns:a16="http://schemas.microsoft.com/office/drawing/2014/main" id="{204CB2FA-AD62-D9B3-9916-4011A07F2E2F}"/>
              </a:ext>
            </a:extLst>
          </p:cNvPr>
          <p:cNvSpPr/>
          <p:nvPr/>
        </p:nvSpPr>
        <p:spPr>
          <a:xfrm>
            <a:off x="10146764" y="4041844"/>
            <a:ext cx="4572000" cy="1431161"/>
          </a:xfrm>
          <a:prstGeom prst="rect">
            <a:avLst/>
          </a:prstGeom>
        </p:spPr>
        <p:txBody>
          <a:bodyPr>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US" sz="1800" b="1" i="0" u="none" strike="noStrike" kern="1200" cap="none" spc="0" normalizeH="0" baseline="0" noProof="0" dirty="0">
                <a:ln>
                  <a:noFill/>
                </a:ln>
                <a:solidFill>
                  <a:srgbClr val="000000"/>
                </a:solidFill>
                <a:effectLst/>
                <a:uLnTx/>
                <a:uFillTx/>
                <a:latin typeface="&amp;quot"/>
                <a:ea typeface="+mn-ea"/>
                <a:cs typeface="+mn-cs"/>
              </a:rPr>
              <a:t>Michael </a:t>
            </a: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US" sz="1800" b="1" i="0" u="none" strike="noStrike" kern="1200" cap="none" spc="0" normalizeH="0" baseline="0" noProof="0" dirty="0">
                <a:ln>
                  <a:noFill/>
                </a:ln>
                <a:solidFill>
                  <a:srgbClr val="000000"/>
                </a:solidFill>
                <a:effectLst/>
                <a:uLnTx/>
                <a:uFillTx/>
                <a:latin typeface="&amp;quot"/>
                <a:ea typeface="+mn-ea"/>
                <a:cs typeface="+mn-cs"/>
              </a:rPr>
              <a:t>Thoennessen</a:t>
            </a: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mp;quot"/>
                <a:ea typeface="+mn-ea"/>
                <a:cs typeface="+mn-cs"/>
              </a:rPr>
              <a:t>APS Editor-in-Chief, </a:t>
            </a: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mp;quot"/>
                <a:ea typeface="+mn-ea"/>
                <a:cs typeface="+mn-cs"/>
              </a:rPr>
              <a:t>2017-2022</a:t>
            </a:r>
          </a:p>
        </p:txBody>
      </p:sp>
    </p:spTree>
    <p:extLst>
      <p:ext uri="{BB962C8B-B14F-4D97-AF65-F5344CB8AC3E}">
        <p14:creationId xmlns:p14="http://schemas.microsoft.com/office/powerpoint/2010/main" val="707398590"/>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itle 1"/>
          <p:cNvSpPr txBox="1">
            <a:spLocks/>
          </p:cNvSpPr>
          <p:nvPr/>
        </p:nvSpPr>
        <p:spPr>
          <a:xfrm>
            <a:off x="1524000" y="-7996"/>
            <a:ext cx="10668000" cy="821915"/>
          </a:xfrm>
          <a:prstGeom prst="rect">
            <a:avLst/>
          </a:prstGeom>
          <a:solidFill>
            <a:srgbClr val="5B9BD5">
              <a:lumMod val="50000"/>
            </a:srgbClr>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377" rtl="0" eaLnBrk="1" fontAlgn="auto" latinLnBrk="0" hangingPunct="1">
              <a:lnSpc>
                <a:spcPct val="90000"/>
              </a:lnSpc>
              <a:spcBef>
                <a:spcPct val="0"/>
              </a:spcBef>
              <a:spcAft>
                <a:spcPts val="0"/>
              </a:spcAft>
              <a:buClrTx/>
              <a:buSzTx/>
              <a:buFontTx/>
              <a:buNone/>
              <a:tabLst/>
              <a:defRPr/>
            </a:pPr>
            <a:r>
              <a:rPr kumimoji="0" lang="en-US" sz="40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APS/PRAB staff in 2026</a:t>
            </a:r>
            <a:endParaRPr kumimoji="0" lang="en-GB" sz="40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endParaRPr>
          </a:p>
        </p:txBody>
      </p:sp>
      <p:pic>
        <p:nvPicPr>
          <p:cNvPr id="20" name="Picture 19"/>
          <p:cNvPicPr>
            <a:picLocks noChangeAspect="1"/>
          </p:cNvPicPr>
          <p:nvPr/>
        </p:nvPicPr>
        <p:blipFill rotWithShape="1">
          <a:blip r:embed="rId3" cstate="print">
            <a:extLst>
              <a:ext uri="{28A0092B-C50C-407E-A947-70E740481C1C}">
                <a14:useLocalDpi xmlns:a14="http://schemas.microsoft.com/office/drawing/2010/main" val="0"/>
              </a:ext>
            </a:extLst>
          </a:blip>
          <a:srcRect r="18873"/>
          <a:stretch/>
        </p:blipFill>
        <p:spPr>
          <a:xfrm>
            <a:off x="-21007" y="-21403"/>
            <a:ext cx="1547664" cy="856988"/>
          </a:xfrm>
          <a:prstGeom prst="rect">
            <a:avLst/>
          </a:prstGeom>
        </p:spPr>
      </p:pic>
      <p:sp>
        <p:nvSpPr>
          <p:cNvPr id="10" name="Text Box 3">
            <a:extLst>
              <a:ext uri="{FF2B5EF4-FFF2-40B4-BE49-F238E27FC236}">
                <a16:creationId xmlns:a16="http://schemas.microsoft.com/office/drawing/2014/main" id="{68A2E64B-8404-9239-E1A7-3FBC805F065B}"/>
              </a:ext>
            </a:extLst>
          </p:cNvPr>
          <p:cNvSpPr txBox="1">
            <a:spLocks noChangeArrowheads="1"/>
          </p:cNvSpPr>
          <p:nvPr/>
        </p:nvSpPr>
        <p:spPr bwMode="auto">
          <a:xfrm>
            <a:off x="-30341" y="1634681"/>
            <a:ext cx="12252681" cy="5262979"/>
          </a:xfrm>
          <a:prstGeom prst="rect">
            <a:avLst/>
          </a:prstGeom>
          <a:noFill/>
          <a:ln w="9525">
            <a:noFill/>
            <a:miter lim="800000"/>
            <a:headEnd/>
            <a:tailEnd/>
          </a:ln>
          <a:effectLst/>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1" i="0" u="none" strike="noStrike" kern="1200" cap="none" spc="0" normalizeH="0" baseline="0" noProof="0" dirty="0">
              <a:ln>
                <a:noFill/>
              </a:ln>
              <a:solidFill>
                <a:srgbClr val="FF0000"/>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srgbClr val="FF0000"/>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srgbClr val="FF0000"/>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srgbClr val="FF0000"/>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srgbClr val="FF0000"/>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srgbClr val="FF0000"/>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a:ea typeface="+mn-ea"/>
                <a:cs typeface="+mn-cs"/>
              </a:rPr>
              <a:t>		</a:t>
            </a:r>
            <a:endParaRPr kumimoji="0" lang="en-US" sz="1800" b="1" i="0" u="none" strike="noStrike" kern="1200" cap="none" spc="0" normalizeH="0" baseline="0" noProof="0" dirty="0">
              <a:ln>
                <a:noFill/>
              </a:ln>
              <a:solidFill>
                <a:srgbClr val="FF0000"/>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srgbClr val="FF0000"/>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1" i="0" u="none" strike="noStrike" kern="1200" cap="none" spc="0" normalizeH="0" baseline="0" noProof="0" dirty="0">
              <a:ln>
                <a:noFill/>
              </a:ln>
              <a:solidFill>
                <a:srgbClr val="FF0000"/>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1" i="0" u="none" strike="noStrike" kern="1200" cap="none" spc="0" normalizeH="0" baseline="0" noProof="0" dirty="0">
              <a:ln>
                <a:noFill/>
              </a:ln>
              <a:solidFill>
                <a:srgbClr val="FF0000"/>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srgbClr val="FF0000"/>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0000"/>
                </a:solidFill>
                <a:effectLst/>
                <a:uLnTx/>
                <a:uFillTx/>
                <a:latin typeface="Calibri"/>
                <a:ea typeface="+mn-ea"/>
                <a:cs typeface="+mn-cs"/>
              </a:rPr>
              <a:t>Editorial Board</a:t>
            </a:r>
            <a:r>
              <a:rPr kumimoji="0" lang="en-US" sz="1800" b="0" i="0" u="none" strike="noStrike" kern="1200" cap="none" spc="0" normalizeH="0" baseline="0" noProof="0" dirty="0">
                <a:ln>
                  <a:noFill/>
                </a:ln>
                <a:solidFill>
                  <a:prstClr val="black"/>
                </a:solidFill>
                <a:effectLst/>
                <a:uLnTx/>
                <a:uFillTx/>
                <a:latin typeface="Calibri"/>
                <a:ea typeface="+mn-ea"/>
                <a:cs typeface="+mn-cs"/>
              </a:rPr>
              <a:t> (3 year terms, 6 members rotating per year):</a:t>
            </a:r>
            <a:r>
              <a:rPr lang="en-US" sz="1800" kern="1200" dirty="0">
                <a:solidFill>
                  <a:prstClr val="black"/>
                </a:solidFill>
                <a:latin typeface="Calibri"/>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a:ea typeface="+mn-ea"/>
                <a:cs typeface="+mn-cs"/>
              </a:rPr>
              <a:t>David Bruhwiler (</a:t>
            </a:r>
            <a:r>
              <a:rPr kumimoji="0" lang="en-US" sz="1800" b="1" i="0" u="none" strike="noStrike" kern="1200" cap="none" spc="0" normalizeH="0" baseline="0" noProof="0" dirty="0" err="1">
                <a:ln>
                  <a:noFill/>
                </a:ln>
                <a:solidFill>
                  <a:prstClr val="black"/>
                </a:solidFill>
                <a:effectLst/>
                <a:uLnTx/>
                <a:uFillTx/>
                <a:latin typeface="Calibri"/>
                <a:ea typeface="+mn-ea"/>
                <a:cs typeface="+mn-cs"/>
              </a:rPr>
              <a:t>RadiaSoft</a:t>
            </a:r>
            <a:r>
              <a:rPr kumimoji="0" lang="en-US" sz="1800" b="1" i="0" u="none" strike="noStrike" kern="1200" cap="none" spc="0" normalizeH="0" baseline="0" noProof="0" dirty="0">
                <a:ln>
                  <a:noFill/>
                </a:ln>
                <a:solidFill>
                  <a:prstClr val="black"/>
                </a:solidFill>
                <a:effectLst/>
                <a:uLnTx/>
                <a:uFillTx/>
                <a:latin typeface="Calibri"/>
                <a:ea typeface="+mn-ea"/>
                <a:cs typeface="+mn-cs"/>
              </a:rPr>
              <a:t>), </a:t>
            </a:r>
            <a:r>
              <a:rPr kumimoji="0" lang="en-US" sz="1800" b="1" i="0" u="none" strike="noStrike" kern="1200" cap="none" spc="0" normalizeH="0" baseline="0" noProof="0" dirty="0">
                <a:ln>
                  <a:noFill/>
                </a:ln>
                <a:solidFill>
                  <a:srgbClr val="008000"/>
                </a:solidFill>
                <a:effectLst/>
                <a:uLnTx/>
                <a:uFillTx/>
                <a:latin typeface="Calibri"/>
                <a:ea typeface="+mn-ea"/>
                <a:cs typeface="+mn-cs"/>
              </a:rPr>
              <a:t>Iryna Chaikovska (</a:t>
            </a:r>
            <a:r>
              <a:rPr kumimoji="0" lang="en-US" sz="1800" b="1" i="0" u="none" strike="noStrike" kern="1200" cap="none" spc="0" normalizeH="0" baseline="0" noProof="0" dirty="0" err="1">
                <a:ln>
                  <a:noFill/>
                </a:ln>
                <a:solidFill>
                  <a:srgbClr val="008000"/>
                </a:solidFill>
                <a:effectLst/>
                <a:uLnTx/>
                <a:uFillTx/>
                <a:latin typeface="Calibri"/>
                <a:ea typeface="+mn-ea"/>
                <a:cs typeface="+mn-cs"/>
              </a:rPr>
              <a:t>IJCLab</a:t>
            </a:r>
            <a:r>
              <a:rPr kumimoji="0" lang="en-US" sz="1800" b="1" i="0" u="none" strike="noStrike" kern="1200" cap="none" spc="0" normalizeH="0" baseline="0" noProof="0" dirty="0">
                <a:ln>
                  <a:noFill/>
                </a:ln>
                <a:solidFill>
                  <a:srgbClr val="008000"/>
                </a:solidFill>
                <a:effectLst/>
                <a:uLnTx/>
                <a:uFillTx/>
                <a:latin typeface="Calibri"/>
                <a:ea typeface="+mn-ea"/>
                <a:cs typeface="+mn-cs"/>
              </a:rPr>
              <a:t>), </a:t>
            </a:r>
            <a:r>
              <a:rPr kumimoji="0" lang="en-US" sz="1800" b="1" i="0" u="none" strike="noStrike" kern="1200" cap="none" spc="0" normalizeH="0" baseline="0" noProof="0" dirty="0">
                <a:ln>
                  <a:noFill/>
                </a:ln>
                <a:solidFill>
                  <a:srgbClr val="C00000"/>
                </a:solidFill>
                <a:effectLst/>
                <a:uLnTx/>
                <a:uFillTx/>
                <a:latin typeface="Calibri"/>
                <a:ea typeface="+mn-ea"/>
                <a:cs typeface="+mn-cs"/>
              </a:rPr>
              <a:t>Ping Chou (NSRRC), Moses Chung (PAL/POSTECH), </a:t>
            </a:r>
            <a:r>
              <a:rPr kumimoji="0" lang="en-US" sz="1800" b="1" i="0" u="none" strike="noStrike" kern="1200" cap="none" spc="0" normalizeH="0" baseline="0" noProof="0" dirty="0">
                <a:ln>
                  <a:noFill/>
                </a:ln>
                <a:solidFill>
                  <a:schemeClr val="tx1"/>
                </a:solidFill>
                <a:effectLst/>
                <a:uLnTx/>
                <a:uFillTx/>
                <a:latin typeface="Calibri"/>
                <a:ea typeface="+mn-ea"/>
                <a:cs typeface="+mn-cs"/>
              </a:rPr>
              <a:t>Bruce Dunham (</a:t>
            </a:r>
            <a:r>
              <a:rPr lang="en-US" sz="1800" b="1" kern="1200" dirty="0" err="1">
                <a:solidFill>
                  <a:schemeClr val="tx1"/>
                </a:solidFill>
                <a:latin typeface="Calibri"/>
                <a:ea typeface="+mn-ea"/>
                <a:cs typeface="+mn-cs"/>
              </a:rPr>
              <a:t>xL</a:t>
            </a:r>
            <a:r>
              <a:rPr kumimoji="0" lang="en-US" sz="1800" b="1" i="0" u="none" strike="noStrike" kern="1200" cap="none" spc="0" normalizeH="0" baseline="0" noProof="0" dirty="0" err="1">
                <a:ln>
                  <a:noFill/>
                </a:ln>
                <a:solidFill>
                  <a:schemeClr val="tx1"/>
                </a:solidFill>
                <a:effectLst/>
                <a:uLnTx/>
                <a:uFillTx/>
                <a:latin typeface="Calibri"/>
                <a:ea typeface="+mn-ea"/>
                <a:cs typeface="+mn-cs"/>
              </a:rPr>
              <a:t>ight</a:t>
            </a:r>
            <a:r>
              <a:rPr kumimoji="0" lang="en-US" sz="1800" b="1" i="0" u="none" strike="noStrike" kern="1200" cap="none" spc="0" normalizeH="0" baseline="0" noProof="0" dirty="0">
                <a:ln>
                  <a:noFill/>
                </a:ln>
                <a:solidFill>
                  <a:schemeClr val="tx1"/>
                </a:solidFill>
                <a:effectLst/>
                <a:uLnTx/>
                <a:uFillTx/>
                <a:latin typeface="Calibri"/>
                <a:ea typeface="+mn-ea"/>
                <a:cs typeface="+mn-cs"/>
              </a:rPr>
              <a:t>), </a:t>
            </a:r>
            <a:r>
              <a:rPr kumimoji="0" lang="en-US" sz="1800" b="1" i="0" u="none" strike="noStrike" kern="1200" cap="none" spc="0" normalizeH="0" baseline="0" noProof="0" dirty="0">
                <a:ln>
                  <a:noFill/>
                </a:ln>
                <a:solidFill>
                  <a:schemeClr val="accent6">
                    <a:lumMod val="75000"/>
                  </a:schemeClr>
                </a:solidFill>
                <a:effectLst/>
                <a:uLnTx/>
                <a:uFillTx/>
                <a:latin typeface="Calibri"/>
                <a:ea typeface="+mn-ea"/>
                <a:cs typeface="+mn-cs"/>
              </a:rPr>
              <a:t>Mamad Eshraqi (ESS), Alessandro Fabris (ELETTRA), </a:t>
            </a:r>
            <a:r>
              <a:rPr kumimoji="0" lang="en-US" sz="1800" b="1" i="0" u="none" strike="noStrike" kern="1200" cap="none" spc="0" normalizeH="0" baseline="0" noProof="0" dirty="0">
                <a:ln>
                  <a:noFill/>
                </a:ln>
                <a:solidFill>
                  <a:srgbClr val="008000"/>
                </a:solidFill>
                <a:effectLst/>
                <a:uLnTx/>
                <a:uFillTx/>
                <a:latin typeface="Calibri"/>
                <a:ea typeface="+mn-ea"/>
                <a:cs typeface="+mn-cs"/>
              </a:rPr>
              <a:t>Ralf Gebel (FZJ), Ubaldo Iriso (ALBA), Verena Kain (CERN), </a:t>
            </a:r>
            <a:r>
              <a:rPr kumimoji="0" lang="en-US" sz="1800" b="1" i="0" u="none" strike="noStrike" kern="1200" cap="none" spc="0" normalizeH="0" baseline="0" noProof="0" dirty="0">
                <a:ln>
                  <a:noFill/>
                </a:ln>
                <a:solidFill>
                  <a:srgbClr val="C00000"/>
                </a:solidFill>
                <a:effectLst/>
                <a:uLnTx/>
                <a:uFillTx/>
                <a:latin typeface="Calibri" panose="020F0502020204030204"/>
                <a:ea typeface="+mn-ea"/>
                <a:cs typeface="+mn-cs"/>
              </a:rPr>
              <a:t>Eiji Kako (KEK), </a:t>
            </a: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Alexei </a:t>
            </a:r>
            <a:r>
              <a:rPr kumimoji="0" lang="en-US" sz="1800" b="1" i="0" u="none" strike="noStrike" kern="1200" cap="none" spc="0" normalizeH="0" baseline="0" noProof="0" dirty="0" err="1">
                <a:ln>
                  <a:noFill/>
                </a:ln>
                <a:solidFill>
                  <a:prstClr val="black"/>
                </a:solidFill>
                <a:effectLst/>
                <a:uLnTx/>
                <a:uFillTx/>
                <a:latin typeface="Calibri" panose="020F0502020204030204"/>
                <a:ea typeface="+mn-ea"/>
                <a:cs typeface="+mn-cs"/>
              </a:rPr>
              <a:t>Kanareykin</a:t>
            </a: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 (Euclid </a:t>
            </a:r>
            <a:r>
              <a:rPr kumimoji="0" lang="en-US" sz="1800" b="1" i="0" u="none" strike="noStrike" kern="1200" cap="none" spc="0" normalizeH="0" baseline="0" noProof="0" dirty="0" err="1">
                <a:ln>
                  <a:noFill/>
                </a:ln>
                <a:solidFill>
                  <a:prstClr val="black"/>
                </a:solidFill>
                <a:effectLst/>
                <a:uLnTx/>
                <a:uFillTx/>
                <a:latin typeface="Calibri" panose="020F0502020204030204"/>
                <a:ea typeface="+mn-ea"/>
                <a:cs typeface="+mn-cs"/>
              </a:rPr>
              <a:t>Techlabs</a:t>
            </a: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1800" b="1" i="0" u="none" strike="noStrike" kern="1200" cap="none" spc="0" normalizeH="0" baseline="0" noProof="0" dirty="0">
                <a:ln>
                  <a:noFill/>
                </a:ln>
                <a:solidFill>
                  <a:srgbClr val="C00000"/>
                </a:solidFill>
                <a:effectLst/>
                <a:uLnTx/>
                <a:uFillTx/>
                <a:latin typeface="Calibri" panose="020F0502020204030204"/>
                <a:ea typeface="+mn-ea"/>
                <a:cs typeface="+mn-cs"/>
              </a:rPr>
              <a:t>Yuhui Li (</a:t>
            </a:r>
            <a:r>
              <a:rPr kumimoji="0" lang="en-US" sz="1800" b="1" i="0" u="none" strike="noStrike" kern="1200" cap="none" spc="0" normalizeH="0" baseline="0" noProof="0" dirty="0">
                <a:ln>
                  <a:noFill/>
                </a:ln>
                <a:solidFill>
                  <a:schemeClr val="tx1"/>
                </a:solidFill>
                <a:effectLst/>
                <a:uLnTx/>
                <a:uFillTx/>
                <a:latin typeface="Calibri" panose="020F0502020204030204"/>
                <a:ea typeface="+mn-ea"/>
                <a:cs typeface="+mn-cs"/>
              </a:rPr>
              <a:t>IHEP/CAS), Michiko Minty (BNL), Andrea Mostacci (Sapienza Rome), Brahim Mustapha (ANL), </a:t>
            </a: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Carl Schoeder (LBNL), </a:t>
            </a:r>
            <a:r>
              <a:rPr kumimoji="0" lang="en-US" sz="1800" b="1" i="0" u="none" strike="noStrike" kern="1200" cap="none" spc="0" normalizeH="0" baseline="0" noProof="0" dirty="0">
                <a:ln>
                  <a:noFill/>
                </a:ln>
                <a:solidFill>
                  <a:srgbClr val="008000"/>
                </a:solidFill>
                <a:effectLst/>
                <a:uLnTx/>
                <a:uFillTx/>
                <a:latin typeface="Calibri" panose="020F0502020204030204"/>
                <a:ea typeface="+mn-ea"/>
                <a:cs typeface="+mn-cs"/>
              </a:rPr>
              <a:t>Ben Shepherd (Daresbury)</a:t>
            </a:r>
          </a:p>
        </p:txBody>
      </p:sp>
      <p:pic>
        <p:nvPicPr>
          <p:cNvPr id="23" name="Picture 22">
            <a:extLst>
              <a:ext uri="{FF2B5EF4-FFF2-40B4-BE49-F238E27FC236}">
                <a16:creationId xmlns:a16="http://schemas.microsoft.com/office/drawing/2014/main" id="{CD036548-5DB1-47CE-7B11-9E260538C2B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23139" y="3601406"/>
            <a:ext cx="1426588" cy="1426588"/>
          </a:xfrm>
          <a:prstGeom prst="rect">
            <a:avLst/>
          </a:prstGeom>
        </p:spPr>
      </p:pic>
      <p:pic>
        <p:nvPicPr>
          <p:cNvPr id="25" name="Picture 24">
            <a:extLst>
              <a:ext uri="{FF2B5EF4-FFF2-40B4-BE49-F238E27FC236}">
                <a16:creationId xmlns:a16="http://schemas.microsoft.com/office/drawing/2014/main" id="{113A2FB0-D767-2325-94A1-1120C6F8897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743968" y="1544585"/>
            <a:ext cx="1494115" cy="1884734"/>
          </a:xfrm>
          <a:prstGeom prst="rect">
            <a:avLst/>
          </a:prstGeom>
        </p:spPr>
      </p:pic>
      <p:sp>
        <p:nvSpPr>
          <p:cNvPr id="26" name="Rectangle 25">
            <a:extLst>
              <a:ext uri="{FF2B5EF4-FFF2-40B4-BE49-F238E27FC236}">
                <a16:creationId xmlns:a16="http://schemas.microsoft.com/office/drawing/2014/main" id="{B5856F9D-F9A5-4CFB-9FA2-7E450AE0D00D}"/>
              </a:ext>
            </a:extLst>
          </p:cNvPr>
          <p:cNvSpPr/>
          <p:nvPr/>
        </p:nvSpPr>
        <p:spPr>
          <a:xfrm>
            <a:off x="2496778" y="2587623"/>
            <a:ext cx="2746400" cy="923330"/>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0000"/>
                </a:solidFill>
                <a:effectLst/>
                <a:uLnTx/>
                <a:uFillTx/>
                <a:latin typeface="Calibri" panose="020F0502020204030204"/>
                <a:ea typeface="+mn-ea"/>
                <a:cs typeface="+mn-cs"/>
              </a:rPr>
              <a:t>Managing Editor</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Brad Rubin,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APS Editorial Office</a:t>
            </a:r>
            <a:endParaRPr kumimoji="0" lang="en-US" sz="1800" b="1" i="0" u="none" strike="noStrike" kern="1200" cap="none" spc="0" normalizeH="0" baseline="0" noProof="0" dirty="0">
              <a:ln>
                <a:noFill/>
              </a:ln>
              <a:solidFill>
                <a:srgbClr val="FF0000"/>
              </a:solidFill>
              <a:effectLst/>
              <a:uLnTx/>
              <a:uFillTx/>
              <a:latin typeface="Calibri" panose="020F0502020204030204"/>
              <a:ea typeface="+mn-ea"/>
              <a:cs typeface="+mn-cs"/>
            </a:endParaRPr>
          </a:p>
        </p:txBody>
      </p:sp>
      <p:sp>
        <p:nvSpPr>
          <p:cNvPr id="27" name="Rectangle 26">
            <a:extLst>
              <a:ext uri="{FF2B5EF4-FFF2-40B4-BE49-F238E27FC236}">
                <a16:creationId xmlns:a16="http://schemas.microsoft.com/office/drawing/2014/main" id="{659DD4D1-7A88-37E3-CE90-C47E38EA3BC7}"/>
              </a:ext>
            </a:extLst>
          </p:cNvPr>
          <p:cNvSpPr/>
          <p:nvPr/>
        </p:nvSpPr>
        <p:spPr>
          <a:xfrm>
            <a:off x="1310781" y="3677242"/>
            <a:ext cx="1480164" cy="1477328"/>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0000"/>
                </a:solidFill>
                <a:effectLst/>
                <a:uLnTx/>
                <a:uFillTx/>
                <a:latin typeface="Calibri"/>
                <a:ea typeface="+mn-ea"/>
                <a:cs typeface="+mn-cs"/>
              </a:rPr>
              <a:t>Associate Editor</a:t>
            </a:r>
            <a:endPar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Sara Casalbuoni,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err="1">
                <a:ln>
                  <a:noFill/>
                </a:ln>
                <a:solidFill>
                  <a:prstClr val="black"/>
                </a:solidFill>
                <a:effectLst/>
                <a:uLnTx/>
                <a:uFillTx/>
                <a:latin typeface="Calibri" panose="020F0502020204030204"/>
                <a:ea typeface="+mn-ea"/>
                <a:cs typeface="+mn-cs"/>
              </a:rPr>
              <a:t>EuXFEL</a:t>
            </a: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 </a:t>
            </a: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8" name="Rectangle 27">
            <a:extLst>
              <a:ext uri="{FF2B5EF4-FFF2-40B4-BE49-F238E27FC236}">
                <a16:creationId xmlns:a16="http://schemas.microsoft.com/office/drawing/2014/main" id="{B3BF2E28-731E-1D08-C618-9972350FDE12}"/>
              </a:ext>
            </a:extLst>
          </p:cNvPr>
          <p:cNvSpPr/>
          <p:nvPr/>
        </p:nvSpPr>
        <p:spPr>
          <a:xfrm>
            <a:off x="8301995" y="1544585"/>
            <a:ext cx="1989167" cy="1477328"/>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0000"/>
                </a:solidFill>
                <a:effectLst/>
                <a:uLnTx/>
                <a:uFillTx/>
                <a:latin typeface="Calibri"/>
                <a:ea typeface="+mn-ea"/>
                <a:cs typeface="+mn-cs"/>
              </a:rPr>
              <a:t>Associate Editor</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Wolfram Fischer, Brookhaven National Laboratory</a:t>
            </a:r>
          </a:p>
        </p:txBody>
      </p:sp>
      <p:sp>
        <p:nvSpPr>
          <p:cNvPr id="29" name="Rectangle 28">
            <a:extLst>
              <a:ext uri="{FF2B5EF4-FFF2-40B4-BE49-F238E27FC236}">
                <a16:creationId xmlns:a16="http://schemas.microsoft.com/office/drawing/2014/main" id="{BE6FFD78-B69F-2501-475A-677C858866F1}"/>
              </a:ext>
            </a:extLst>
          </p:cNvPr>
          <p:cNvSpPr/>
          <p:nvPr/>
        </p:nvSpPr>
        <p:spPr>
          <a:xfrm>
            <a:off x="4025937" y="3676053"/>
            <a:ext cx="1842087" cy="1200329"/>
          </a:xfrm>
          <a:prstGeom prst="rect">
            <a:avLst/>
          </a:prstGeom>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0000"/>
                </a:solidFill>
                <a:effectLst/>
                <a:uLnTx/>
                <a:uFillTx/>
                <a:latin typeface="Calibri"/>
                <a:ea typeface="+mn-ea"/>
                <a:cs typeface="+mn-cs"/>
              </a:rPr>
              <a:t>Associate Editor</a:t>
            </a:r>
            <a:endPar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Sergey Belomestnykh,</a:t>
            </a: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FNAL</a:t>
            </a:r>
          </a:p>
        </p:txBody>
      </p:sp>
      <p:sp>
        <p:nvSpPr>
          <p:cNvPr id="30" name="Rectangle 29">
            <a:extLst>
              <a:ext uri="{FF2B5EF4-FFF2-40B4-BE49-F238E27FC236}">
                <a16:creationId xmlns:a16="http://schemas.microsoft.com/office/drawing/2014/main" id="{FD4419AD-B1B9-B47F-CB4B-F8A545F330E0}"/>
              </a:ext>
            </a:extLst>
          </p:cNvPr>
          <p:cNvSpPr/>
          <p:nvPr/>
        </p:nvSpPr>
        <p:spPr>
          <a:xfrm>
            <a:off x="5774337" y="833850"/>
            <a:ext cx="2167325" cy="923330"/>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0000"/>
                </a:solidFill>
                <a:effectLst/>
                <a:uLnTx/>
                <a:uFillTx/>
                <a:latin typeface="Calibri" panose="020F0502020204030204"/>
                <a:ea typeface="+mn-ea"/>
                <a:cs typeface="+mn-cs"/>
              </a:rPr>
              <a:t>Chief Editor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Frank Zimmermann,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CERN</a:t>
            </a: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31" name="Picture 30">
            <a:extLst>
              <a:ext uri="{FF2B5EF4-FFF2-40B4-BE49-F238E27FC236}">
                <a16:creationId xmlns:a16="http://schemas.microsoft.com/office/drawing/2014/main" id="{89811077-3AE4-1F15-251F-C26DB8A595DA}"/>
              </a:ext>
            </a:extLst>
          </p:cNvPr>
          <p:cNvPicPr>
            <a:picLocks noChangeAspect="1"/>
          </p:cNvPicPr>
          <p:nvPr/>
        </p:nvPicPr>
        <p:blipFill>
          <a:blip r:embed="rId6"/>
          <a:stretch>
            <a:fillRect/>
          </a:stretch>
        </p:blipFill>
        <p:spPr>
          <a:xfrm>
            <a:off x="4467612" y="823855"/>
            <a:ext cx="1345802" cy="1804957"/>
          </a:xfrm>
          <a:prstGeom prst="rect">
            <a:avLst/>
          </a:prstGeom>
        </p:spPr>
      </p:pic>
      <p:pic>
        <p:nvPicPr>
          <p:cNvPr id="32" name="Picture 31">
            <a:extLst>
              <a:ext uri="{FF2B5EF4-FFF2-40B4-BE49-F238E27FC236}">
                <a16:creationId xmlns:a16="http://schemas.microsoft.com/office/drawing/2014/main" id="{FDEFCA0C-60AB-6E8B-1440-53EA9AD78D5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650792" y="789670"/>
            <a:ext cx="1345802" cy="1345802"/>
          </a:xfrm>
          <a:prstGeom prst="rect">
            <a:avLst/>
          </a:prstGeom>
        </p:spPr>
      </p:pic>
      <p:sp>
        <p:nvSpPr>
          <p:cNvPr id="33" name="Rectangle 32">
            <a:extLst>
              <a:ext uri="{FF2B5EF4-FFF2-40B4-BE49-F238E27FC236}">
                <a16:creationId xmlns:a16="http://schemas.microsoft.com/office/drawing/2014/main" id="{9BCE543A-3D0F-9D7C-790C-12777CED4230}"/>
              </a:ext>
            </a:extLst>
          </p:cNvPr>
          <p:cNvSpPr/>
          <p:nvPr/>
        </p:nvSpPr>
        <p:spPr>
          <a:xfrm>
            <a:off x="8470474" y="821157"/>
            <a:ext cx="2139945" cy="923330"/>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0000"/>
                </a:solidFill>
                <a:effectLst/>
                <a:uLnTx/>
                <a:uFillTx/>
                <a:latin typeface="Calibri"/>
                <a:ea typeface="+mn-ea"/>
                <a:cs typeface="+mn-cs"/>
              </a:rPr>
              <a:t>APS Executive Editor</a:t>
            </a:r>
            <a:endParaRPr kumimoji="0" lang="en-US" sz="1800" b="1" i="0" u="none" strike="noStrike" kern="1200" cap="none" spc="0" normalizeH="0" baseline="0" noProof="0" dirty="0">
              <a:ln>
                <a:noFill/>
              </a:ln>
              <a:solidFill>
                <a:prstClr val="black"/>
              </a:solidFill>
              <a:effectLst/>
              <a:uLnTx/>
              <a:uFillTx/>
              <a:latin typeface="Calibri"/>
              <a:ea typeface="+mn-ea"/>
              <a:cs typeface="+mn-cs"/>
            </a:endParaRP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a:ea typeface="+mn-ea"/>
                <a:cs typeface="+mn-cs"/>
              </a:rPr>
              <a:t>Jessica Thomas</a:t>
            </a:r>
            <a:endParaRPr kumimoji="0" lang="en-US" sz="1800" b="1" i="0" u="none" strike="noStrike" kern="1200" cap="none" spc="0" normalizeH="0" baseline="0" noProof="0" dirty="0">
              <a:ln>
                <a:noFill/>
              </a:ln>
              <a:solidFill>
                <a:srgbClr val="FF0000"/>
              </a:solidFill>
              <a:effectLst/>
              <a:uLnTx/>
              <a:uFillTx/>
              <a:latin typeface="Calibri"/>
              <a:ea typeface="+mn-ea"/>
              <a:cs typeface="+mn-cs"/>
            </a:endParaRPr>
          </a:p>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srgbClr val="FF0000"/>
              </a:solidFill>
              <a:effectLst/>
              <a:uLnTx/>
              <a:uFillTx/>
              <a:latin typeface="Calibri"/>
              <a:ea typeface="+mn-ea"/>
              <a:cs typeface="+mn-cs"/>
            </a:endParaRPr>
          </a:p>
        </p:txBody>
      </p:sp>
      <p:pic>
        <p:nvPicPr>
          <p:cNvPr id="34" name="Picture 2" descr="Rachel Burley photo">
            <a:extLst>
              <a:ext uri="{FF2B5EF4-FFF2-40B4-BE49-F238E27FC236}">
                <a16:creationId xmlns:a16="http://schemas.microsoft.com/office/drawing/2014/main" id="{DEEDB31C-FE4C-C1C5-F64C-3335962CDC68}"/>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706338" y="915909"/>
            <a:ext cx="1541260" cy="1541260"/>
          </a:xfrm>
          <a:prstGeom prst="rect">
            <a:avLst/>
          </a:prstGeom>
          <a:noFill/>
          <a:extLst>
            <a:ext uri="{909E8E84-426E-40DD-AFC4-6F175D3DCCD1}">
              <a14:hiddenFill xmlns:a14="http://schemas.microsoft.com/office/drawing/2010/main">
                <a:solidFill>
                  <a:srgbClr val="FFFFFF"/>
                </a:solidFill>
              </a14:hiddenFill>
            </a:ext>
          </a:extLst>
        </p:spPr>
      </p:pic>
      <p:sp>
        <p:nvSpPr>
          <p:cNvPr id="35" name="Rectangle 34">
            <a:extLst>
              <a:ext uri="{FF2B5EF4-FFF2-40B4-BE49-F238E27FC236}">
                <a16:creationId xmlns:a16="http://schemas.microsoft.com/office/drawing/2014/main" id="{DA328B2E-3594-FAEB-7512-75625A73EC1D}"/>
              </a:ext>
            </a:extLst>
          </p:cNvPr>
          <p:cNvSpPr/>
          <p:nvPr/>
        </p:nvSpPr>
        <p:spPr>
          <a:xfrm>
            <a:off x="1293631" y="1732335"/>
            <a:ext cx="1174086" cy="1477328"/>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0000"/>
                </a:solidFill>
                <a:effectLst/>
                <a:uLnTx/>
                <a:uFillTx/>
                <a:latin typeface="Calibri"/>
                <a:ea typeface="+mn-ea"/>
                <a:cs typeface="+mn-cs"/>
              </a:rPr>
              <a:t>Associate Editor</a:t>
            </a:r>
            <a:endParaRPr kumimoji="0" lang="en-US" sz="1800" b="1"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a:ea typeface="+mn-ea"/>
                <a:cs typeface="+mn-cs"/>
              </a:rPr>
              <a:t>Alex Scheinker,</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a:ea typeface="+mn-ea"/>
                <a:cs typeface="+mn-cs"/>
              </a:rPr>
              <a:t>LANL</a:t>
            </a:r>
          </a:p>
        </p:txBody>
      </p:sp>
      <p:pic>
        <p:nvPicPr>
          <p:cNvPr id="36" name="Picture 35" descr="Sara Casalbuoni">
            <a:extLst>
              <a:ext uri="{FF2B5EF4-FFF2-40B4-BE49-F238E27FC236}">
                <a16:creationId xmlns:a16="http://schemas.microsoft.com/office/drawing/2014/main" id="{E58FE0B2-BF06-0FB8-D541-B0A8B742D7DE}"/>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7546" y="3561731"/>
            <a:ext cx="1273235" cy="1697646"/>
          </a:xfrm>
          <a:prstGeom prst="rect">
            <a:avLst/>
          </a:prstGeom>
          <a:noFill/>
          <a:extLst>
            <a:ext uri="{909E8E84-426E-40DD-AFC4-6F175D3DCCD1}">
              <a14:hiddenFill xmlns:a14="http://schemas.microsoft.com/office/drawing/2010/main">
                <a:solidFill>
                  <a:srgbClr val="FFFFFF"/>
                </a:solidFill>
              </a14:hiddenFill>
            </a:ext>
          </a:extLst>
        </p:spPr>
      </p:pic>
      <p:sp>
        <p:nvSpPr>
          <p:cNvPr id="37" name="Rectangle 36">
            <a:extLst>
              <a:ext uri="{FF2B5EF4-FFF2-40B4-BE49-F238E27FC236}">
                <a16:creationId xmlns:a16="http://schemas.microsoft.com/office/drawing/2014/main" id="{CDD46AAB-DD39-91CC-D65D-330CA619EDD4}"/>
              </a:ext>
            </a:extLst>
          </p:cNvPr>
          <p:cNvSpPr/>
          <p:nvPr/>
        </p:nvSpPr>
        <p:spPr>
          <a:xfrm>
            <a:off x="6990310" y="3550666"/>
            <a:ext cx="1480164" cy="1477328"/>
          </a:xfrm>
          <a:prstGeom prst="rect">
            <a:avLst/>
          </a:prstGeom>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0000"/>
                </a:solidFill>
                <a:effectLst/>
                <a:uLnTx/>
                <a:uFillTx/>
                <a:latin typeface="Calibri"/>
                <a:ea typeface="+mn-ea"/>
                <a:cs typeface="+mn-cs"/>
              </a:rPr>
              <a:t>Associate Editor</a:t>
            </a:r>
            <a:endPar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Chao Feng,</a:t>
            </a: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SARI Shanghai</a:t>
            </a: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38" name="Picture 37">
            <a:extLst>
              <a:ext uri="{FF2B5EF4-FFF2-40B4-BE49-F238E27FC236}">
                <a16:creationId xmlns:a16="http://schemas.microsoft.com/office/drawing/2014/main" id="{B2747FBB-0C72-C988-3299-C1BB30545DD4}"/>
              </a:ext>
            </a:extLst>
          </p:cNvPr>
          <p:cNvPicPr>
            <a:picLocks noChangeAspect="1"/>
          </p:cNvPicPr>
          <p:nvPr/>
        </p:nvPicPr>
        <p:blipFill>
          <a:blip r:embed="rId10"/>
          <a:stretch>
            <a:fillRect/>
          </a:stretch>
        </p:blipFill>
        <p:spPr>
          <a:xfrm>
            <a:off x="2542990" y="3496307"/>
            <a:ext cx="1426588" cy="1908213"/>
          </a:xfrm>
          <a:prstGeom prst="rect">
            <a:avLst/>
          </a:prstGeom>
        </p:spPr>
      </p:pic>
      <p:pic>
        <p:nvPicPr>
          <p:cNvPr id="39" name="Picture 38" descr="A person smiling at camera&#10;&#10;AI-generated content may be incorrect.">
            <a:extLst>
              <a:ext uri="{FF2B5EF4-FFF2-40B4-BE49-F238E27FC236}">
                <a16:creationId xmlns:a16="http://schemas.microsoft.com/office/drawing/2014/main" id="{954FD159-9C4C-94E7-4901-76E78151331B}"/>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0787220" y="3493073"/>
            <a:ext cx="1404780" cy="1873040"/>
          </a:xfrm>
          <a:prstGeom prst="rect">
            <a:avLst/>
          </a:prstGeom>
        </p:spPr>
      </p:pic>
      <p:sp>
        <p:nvSpPr>
          <p:cNvPr id="40" name="Rectangle 39">
            <a:extLst>
              <a:ext uri="{FF2B5EF4-FFF2-40B4-BE49-F238E27FC236}">
                <a16:creationId xmlns:a16="http://schemas.microsoft.com/office/drawing/2014/main" id="{7E244A11-640A-401A-EA0B-D518F4053405}"/>
              </a:ext>
            </a:extLst>
          </p:cNvPr>
          <p:cNvSpPr/>
          <p:nvPr/>
        </p:nvSpPr>
        <p:spPr>
          <a:xfrm>
            <a:off x="9361834" y="3452582"/>
            <a:ext cx="1480164" cy="1200329"/>
          </a:xfrm>
          <a:prstGeom prst="rect">
            <a:avLst/>
          </a:prstGeom>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0000"/>
                </a:solidFill>
                <a:effectLst/>
                <a:uLnTx/>
                <a:uFillTx/>
                <a:latin typeface="Calibri"/>
                <a:ea typeface="+mn-ea"/>
                <a:cs typeface="+mn-cs"/>
              </a:rPr>
              <a:t>Assistant Editor</a:t>
            </a:r>
            <a:endPar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Maria </a:t>
            </a: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Poko</a:t>
            </a: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41" name="Picture 40">
            <a:extLst>
              <a:ext uri="{FF2B5EF4-FFF2-40B4-BE49-F238E27FC236}">
                <a16:creationId xmlns:a16="http://schemas.microsoft.com/office/drawing/2014/main" id="{AF05DCDA-CF4A-5CB3-B238-C40BCF1B0166}"/>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05782" y="961476"/>
            <a:ext cx="1154373" cy="1931500"/>
          </a:xfrm>
          <a:prstGeom prst="rect">
            <a:avLst/>
          </a:prstGeom>
        </p:spPr>
      </p:pic>
      <p:sp>
        <p:nvSpPr>
          <p:cNvPr id="42" name="Rectangle 41">
            <a:extLst>
              <a:ext uri="{FF2B5EF4-FFF2-40B4-BE49-F238E27FC236}">
                <a16:creationId xmlns:a16="http://schemas.microsoft.com/office/drawing/2014/main" id="{8909F01F-E22C-EA17-2F7A-AA06187E5ED6}"/>
              </a:ext>
            </a:extLst>
          </p:cNvPr>
          <p:cNvSpPr/>
          <p:nvPr/>
        </p:nvSpPr>
        <p:spPr>
          <a:xfrm>
            <a:off x="1695491" y="843483"/>
            <a:ext cx="1086347" cy="923330"/>
          </a:xfrm>
          <a:prstGeom prst="rect">
            <a:avLst/>
          </a:prstGeom>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0000"/>
                </a:solidFill>
                <a:effectLst/>
                <a:uLnTx/>
                <a:uFillTx/>
                <a:latin typeface="Calibri"/>
                <a:ea typeface="+mn-ea"/>
                <a:cs typeface="+mn-cs"/>
              </a:rPr>
              <a:t>APS CPO</a:t>
            </a:r>
            <a:endParaRPr kumimoji="0" lang="en-US" sz="1800" b="1" i="0" u="none" strike="noStrike" kern="1200" cap="none" spc="0" normalizeH="0" baseline="0" noProof="0" dirty="0">
              <a:ln>
                <a:noFill/>
              </a:ln>
              <a:solidFill>
                <a:prstClr val="black"/>
              </a:solidFill>
              <a:effectLst/>
              <a:uLnTx/>
              <a:uFillTx/>
              <a:latin typeface="Calibri"/>
              <a:ea typeface="+mn-ea"/>
              <a:cs typeface="+mn-cs"/>
            </a:endParaRP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a:ea typeface="+mn-ea"/>
                <a:cs typeface="+mn-cs"/>
              </a:rPr>
              <a:t>Rachel Burley</a:t>
            </a:r>
          </a:p>
        </p:txBody>
      </p:sp>
      <p:pic>
        <p:nvPicPr>
          <p:cNvPr id="43" name="Picture 42">
            <a:extLst>
              <a:ext uri="{FF2B5EF4-FFF2-40B4-BE49-F238E27FC236}">
                <a16:creationId xmlns:a16="http://schemas.microsoft.com/office/drawing/2014/main" id="{EE4853DF-8F6C-B05C-D31D-800866D8D6A9}"/>
              </a:ext>
            </a:extLst>
          </p:cNvPr>
          <p:cNvPicPr>
            <a:picLocks noChangeAspect="1"/>
          </p:cNvPicPr>
          <p:nvPr/>
        </p:nvPicPr>
        <p:blipFill>
          <a:blip r:embed="rId13">
            <a:extLst>
              <a:ext uri="{28A0092B-C50C-407E-A947-70E740481C1C}">
                <a14:useLocalDpi xmlns:a14="http://schemas.microsoft.com/office/drawing/2010/main" val="0"/>
              </a:ext>
            </a:extLst>
          </a:blip>
          <a:srcRect l="18735" t="6083" r="13836" b="20270"/>
          <a:stretch>
            <a:fillRect/>
          </a:stretch>
        </p:blipFill>
        <p:spPr>
          <a:xfrm>
            <a:off x="5866744" y="3543093"/>
            <a:ext cx="1404780" cy="1857114"/>
          </a:xfrm>
          <a:prstGeom prst="rect">
            <a:avLst/>
          </a:prstGeom>
        </p:spPr>
      </p:pic>
      <p:pic>
        <p:nvPicPr>
          <p:cNvPr id="44" name="Picture 43">
            <a:extLst>
              <a:ext uri="{FF2B5EF4-FFF2-40B4-BE49-F238E27FC236}">
                <a16:creationId xmlns:a16="http://schemas.microsoft.com/office/drawing/2014/main" id="{BF0F72E3-D0D5-F4C9-F2CC-0292EFEAD9E5}"/>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11114796" y="2109600"/>
            <a:ext cx="1047629" cy="1396838"/>
          </a:xfrm>
          <a:prstGeom prst="rect">
            <a:avLst/>
          </a:prstGeom>
        </p:spPr>
      </p:pic>
      <p:sp>
        <p:nvSpPr>
          <p:cNvPr id="45" name="TextBox 44">
            <a:extLst>
              <a:ext uri="{FF2B5EF4-FFF2-40B4-BE49-F238E27FC236}">
                <a16:creationId xmlns:a16="http://schemas.microsoft.com/office/drawing/2014/main" id="{157DE256-E3DC-6FD6-0B5D-FF5276F9EC71}"/>
              </a:ext>
            </a:extLst>
          </p:cNvPr>
          <p:cNvSpPr txBox="1"/>
          <p:nvPr/>
        </p:nvSpPr>
        <p:spPr>
          <a:xfrm>
            <a:off x="9227548" y="2144902"/>
            <a:ext cx="1945412" cy="1200329"/>
          </a:xfrm>
          <a:prstGeom prst="rect">
            <a:avLst/>
          </a:prstGeom>
          <a:noFill/>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0000"/>
                </a:solidFill>
                <a:effectLst/>
                <a:uLnTx/>
                <a:uFillTx/>
                <a:latin typeface="Calibri" panose="020F0502020204030204"/>
                <a:ea typeface="+mn-ea"/>
                <a:cs typeface="+mn-cs"/>
              </a:rPr>
              <a:t>Assistant</a:t>
            </a: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0000"/>
                </a:solidFill>
                <a:effectLst/>
                <a:uLnTx/>
                <a:uFillTx/>
                <a:latin typeface="Calibri" panose="020F0502020204030204"/>
                <a:ea typeface="+mn-ea"/>
                <a:cs typeface="+mn-cs"/>
              </a:rPr>
              <a:t>Executive Editor </a:t>
            </a:r>
            <a:r>
              <a:rPr kumimoji="0" lang="en-US" sz="1800" b="1" i="0" u="none" strike="noStrike" kern="1200" cap="none" spc="0" normalizeH="0" baseline="0" noProof="0" dirty="0">
                <a:ln>
                  <a:noFill/>
                </a:ln>
                <a:solidFill>
                  <a:prstClr val="black"/>
                </a:solidFill>
                <a:effectLst/>
                <a:uLnTx/>
                <a:uFillTx/>
                <a:latin typeface="Calibri"/>
                <a:ea typeface="+mn-ea"/>
                <a:cs typeface="+mn-cs"/>
              </a:rPr>
              <a:t>Athanasios Chantis</a:t>
            </a:r>
            <a:endParaRPr kumimoji="0" lang="en-US" sz="1800" b="1" i="0" u="none" strike="noStrike" kern="1200" cap="none" spc="0" normalizeH="0" baseline="0" noProof="0" dirty="0">
              <a:ln>
                <a:noFill/>
              </a:ln>
              <a:solidFill>
                <a:srgbClr val="FF0000"/>
              </a:solidFill>
              <a:effectLst/>
              <a:uLnTx/>
              <a:uFillTx/>
              <a:latin typeface="Calibri"/>
              <a:ea typeface="+mn-ea"/>
              <a:cs typeface="+mn-cs"/>
            </a:endParaRPr>
          </a:p>
        </p:txBody>
      </p:sp>
    </p:spTree>
    <p:extLst>
      <p:ext uri="{BB962C8B-B14F-4D97-AF65-F5344CB8AC3E}">
        <p14:creationId xmlns:p14="http://schemas.microsoft.com/office/powerpoint/2010/main" val="3546406335"/>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A graph with different colored lines&#10;&#10;AI-generated content may be incorrect.">
            <a:extLst>
              <a:ext uri="{FF2B5EF4-FFF2-40B4-BE49-F238E27FC236}">
                <a16:creationId xmlns:a16="http://schemas.microsoft.com/office/drawing/2014/main" id="{8A39AB78-3A81-D055-48F3-5C71E3C78A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796" y="1788184"/>
            <a:ext cx="9018777" cy="4817044"/>
          </a:xfrm>
          <a:prstGeom prst="rect">
            <a:avLst/>
          </a:prstGeom>
        </p:spPr>
      </p:pic>
      <p:sp>
        <p:nvSpPr>
          <p:cNvPr id="6" name="Title 1"/>
          <p:cNvSpPr txBox="1">
            <a:spLocks/>
          </p:cNvSpPr>
          <p:nvPr/>
        </p:nvSpPr>
        <p:spPr>
          <a:xfrm>
            <a:off x="0" y="-7996"/>
            <a:ext cx="12192000" cy="821915"/>
          </a:xfrm>
          <a:prstGeom prst="rect">
            <a:avLst/>
          </a:prstGeom>
          <a:solidFill>
            <a:srgbClr val="5B9BD5">
              <a:lumMod val="50000"/>
            </a:srgbClr>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377" rtl="0" eaLnBrk="1" fontAlgn="auto" latinLnBrk="0" hangingPunct="1">
              <a:lnSpc>
                <a:spcPct val="90000"/>
              </a:lnSpc>
              <a:spcBef>
                <a:spcPct val="0"/>
              </a:spcBef>
              <a:spcAft>
                <a:spcPts val="0"/>
              </a:spcAft>
              <a:buClrTx/>
              <a:buSzTx/>
              <a:buFontTx/>
              <a:buNone/>
              <a:tabLst/>
              <a:defRPr/>
            </a:pPr>
            <a:r>
              <a:rPr kumimoji="0" lang="en-US" sz="3200" b="0" i="0" u="none" strike="noStrike" kern="1200" cap="none" spc="0" normalizeH="0" baseline="0" noProof="0" dirty="0">
                <a:ln>
                  <a:noFill/>
                </a:ln>
                <a:solidFill>
                  <a:srgbClr val="FFFF00"/>
                </a:solidFill>
                <a:effectLst/>
                <a:uLnTx/>
                <a:uFillTx/>
                <a:latin typeface="Calibri Light" panose="020F0302020204030204"/>
                <a:ea typeface="+mj-ea"/>
                <a:cs typeface="+mj-cs"/>
              </a:rPr>
              <a:t>                  </a:t>
            </a:r>
            <a:r>
              <a:rPr kumimoji="0" lang="en-US" sz="36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PRAB Evolution </a:t>
            </a:r>
            <a:r>
              <a:rPr kumimoji="0" lang="en-GB" sz="36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&amp; Affiliated Groups</a:t>
            </a:r>
            <a:endParaRPr kumimoji="0" lang="en-US" sz="36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endParaRPr>
          </a:p>
        </p:txBody>
      </p:sp>
      <p:pic>
        <p:nvPicPr>
          <p:cNvPr id="7" name="Picture 6"/>
          <p:cNvPicPr>
            <a:picLocks noChangeAspect="1"/>
          </p:cNvPicPr>
          <p:nvPr/>
        </p:nvPicPr>
        <p:blipFill rotWithShape="1">
          <a:blip r:embed="rId3" cstate="print">
            <a:extLst>
              <a:ext uri="{28A0092B-C50C-407E-A947-70E740481C1C}">
                <a14:useLocalDpi xmlns:a14="http://schemas.microsoft.com/office/drawing/2010/main" val="0"/>
              </a:ext>
            </a:extLst>
          </a:blip>
          <a:srcRect r="18873"/>
          <a:stretch/>
        </p:blipFill>
        <p:spPr>
          <a:xfrm>
            <a:off x="-1353" y="0"/>
            <a:ext cx="1547664" cy="856988"/>
          </a:xfrm>
          <a:prstGeom prst="rect">
            <a:avLst/>
          </a:prstGeom>
        </p:spPr>
      </p:pic>
      <p:sp>
        <p:nvSpPr>
          <p:cNvPr id="9" name="Rectangle 8"/>
          <p:cNvSpPr/>
          <p:nvPr/>
        </p:nvSpPr>
        <p:spPr>
          <a:xfrm>
            <a:off x="149796" y="839872"/>
            <a:ext cx="10068436" cy="1077218"/>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2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launched by the DPB </a:t>
            </a:r>
            <a:r>
              <a:rPr kumimoji="0" lang="en-GB" sz="3200" b="0" i="0" u="none" strike="noStrike" kern="1200" cap="none" spc="0" normalizeH="0" baseline="0" noProof="0">
                <a:ln>
                  <a:noFill/>
                </a:ln>
                <a:solidFill>
                  <a:prstClr val="black"/>
                </a:solidFill>
                <a:effectLst/>
                <a:uLnTx/>
                <a:uFillTx/>
                <a:latin typeface="Calibri" panose="020F0502020204030204" pitchFamily="34" charset="0"/>
                <a:ea typeface="+mn-ea"/>
                <a:cs typeface="Calibri" panose="020F0502020204030204" pitchFamily="34" charset="0"/>
              </a:rPr>
              <a:t>in 1997 </a:t>
            </a:r>
            <a:r>
              <a:rPr kumimoji="0" lang="en-GB" sz="32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for a while </a:t>
            </a:r>
            <a:r>
              <a:rPr kumimoji="0" lang="en-GB" sz="3200" b="0" i="0" u="none" strike="noStrike" kern="1200" cap="none" spc="0" normalizeH="0" baseline="0" noProof="0" dirty="0" err="1">
                <a:ln>
                  <a:noFill/>
                </a:ln>
                <a:solidFill>
                  <a:prstClr val="black"/>
                </a:solidFill>
                <a:effectLst/>
                <a:uLnTx/>
                <a:uFillTx/>
                <a:latin typeface="Calibri" panose="020F0502020204030204" pitchFamily="34" charset="0"/>
                <a:ea typeface="+mn-ea"/>
                <a:cs typeface="Calibri" panose="020F0502020204030204" pitchFamily="34" charset="0"/>
              </a:rPr>
              <a:t>th</a:t>
            </a:r>
            <a:r>
              <a:rPr kumimoji="0" lang="en-GB" sz="32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e fastest growing APS journal, and ever more international</a:t>
            </a:r>
          </a:p>
        </p:txBody>
      </p:sp>
      <p:sp>
        <p:nvSpPr>
          <p:cNvPr id="4" name="Rectangle 3"/>
          <p:cNvSpPr/>
          <p:nvPr/>
        </p:nvSpPr>
        <p:spPr>
          <a:xfrm>
            <a:off x="9054322" y="880584"/>
            <a:ext cx="3161480" cy="5262979"/>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rPr>
              <a:t>PRAB is supported by two “</a:t>
            </a:r>
            <a:r>
              <a:rPr kumimoji="0" lang="en-GB" sz="2800" b="1" i="0" u="none" strike="noStrike" kern="1200" cap="none" spc="0" normalizeH="0" baseline="0" noProof="0" dirty="0">
                <a:ln>
                  <a:noFill/>
                </a:ln>
                <a:solidFill>
                  <a:srgbClr val="C00000"/>
                </a:solidFill>
                <a:effectLst/>
                <a:uLnTx/>
                <a:uFillTx/>
                <a:latin typeface="Calibri" panose="020F0502020204030204"/>
                <a:ea typeface="+mn-ea"/>
                <a:cs typeface="+mn-cs"/>
              </a:rPr>
              <a:t>Affiliated Professional Groups,” APS-DPB </a:t>
            </a:r>
            <a:r>
              <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rPr>
              <a:t>(Chair </a:t>
            </a:r>
            <a:r>
              <a:rPr kumimoji="0" lang="en-GB" sz="2800" b="0" i="1" u="none" strike="noStrike" kern="1200" cap="none" spc="0" normalizeH="0" baseline="0" noProof="0" dirty="0">
                <a:ln>
                  <a:noFill/>
                </a:ln>
                <a:solidFill>
                  <a:prstClr val="black"/>
                </a:solidFill>
                <a:effectLst/>
                <a:uLnTx/>
                <a:uFillTx/>
                <a:latin typeface="Calibri" panose="020F0502020204030204"/>
                <a:ea typeface="+mn-ea"/>
                <a:cs typeface="+mn-cs"/>
              </a:rPr>
              <a:t>Mark Palmer</a:t>
            </a:r>
            <a:r>
              <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rPr>
              <a:t>, Vice Chair </a:t>
            </a:r>
            <a:r>
              <a:rPr kumimoji="0" lang="en-GB" sz="2800" b="0" i="1" u="none" strike="noStrike" kern="1200" cap="none" spc="0" normalizeH="0" baseline="0" noProof="0" dirty="0">
                <a:ln>
                  <a:noFill/>
                </a:ln>
                <a:solidFill>
                  <a:prstClr val="black"/>
                </a:solidFill>
                <a:effectLst/>
                <a:uLnTx/>
                <a:uFillTx/>
                <a:latin typeface="Calibri" panose="020F0502020204030204"/>
                <a:ea typeface="+mn-ea"/>
                <a:cs typeface="+mn-cs"/>
              </a:rPr>
              <a:t>Mark Boland</a:t>
            </a:r>
            <a:r>
              <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GB" sz="2800" b="1" i="0" u="none" strike="noStrike" kern="1200" cap="none" spc="0" normalizeH="0" baseline="0" noProof="0" dirty="0">
                <a:ln>
                  <a:noFill/>
                </a:ln>
                <a:solidFill>
                  <a:srgbClr val="C00000"/>
                </a:solidFill>
                <a:effectLst/>
                <a:uLnTx/>
                <a:uFillTx/>
                <a:latin typeface="Calibri" panose="020F0502020204030204"/>
                <a:ea typeface="+mn-ea"/>
                <a:cs typeface="+mn-cs"/>
              </a:rPr>
              <a:t>and EPS-AG </a:t>
            </a:r>
            <a:r>
              <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rPr>
              <a:t>(Chair </a:t>
            </a:r>
            <a:r>
              <a:rPr kumimoji="0" lang="en-GB" sz="2800" b="0" i="1" u="none" strike="noStrike" kern="1200" cap="none" spc="0" normalizeH="0" baseline="0" noProof="0" dirty="0">
                <a:ln>
                  <a:noFill/>
                </a:ln>
                <a:solidFill>
                  <a:prstClr val="black"/>
                </a:solidFill>
                <a:effectLst/>
                <a:uLnTx/>
                <a:uFillTx/>
                <a:latin typeface="Calibri" panose="020F0502020204030204"/>
                <a:ea typeface="+mn-ea"/>
                <a:cs typeface="+mn-cs"/>
              </a:rPr>
              <a:t>Peter McIntosh</a:t>
            </a:r>
            <a:r>
              <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rPr>
              <a:t>), jointly responsible for health and vitality of PRAB</a:t>
            </a:r>
          </a:p>
        </p:txBody>
      </p:sp>
      <p:sp>
        <p:nvSpPr>
          <p:cNvPr id="2" name="Rectangle 1"/>
          <p:cNvSpPr/>
          <p:nvPr/>
        </p:nvSpPr>
        <p:spPr>
          <a:xfrm>
            <a:off x="8184232" y="6409630"/>
            <a:ext cx="3888432" cy="461665"/>
          </a:xfrm>
          <a:prstGeom prst="rect">
            <a:avLst/>
          </a:prstGeom>
          <a:solidFill>
            <a:schemeClr val="bg2">
              <a:alpha val="70000"/>
            </a:schemeClr>
          </a:solid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PRAB 2024 Impact Factor: 1.8</a:t>
            </a:r>
          </a:p>
        </p:txBody>
      </p:sp>
      <p:sp>
        <p:nvSpPr>
          <p:cNvPr id="12" name="TextBox 11">
            <a:extLst>
              <a:ext uri="{FF2B5EF4-FFF2-40B4-BE49-F238E27FC236}">
                <a16:creationId xmlns:a16="http://schemas.microsoft.com/office/drawing/2014/main" id="{9EE04B94-E065-DAC7-BCDE-60D8ACB06C27}"/>
              </a:ext>
            </a:extLst>
          </p:cNvPr>
          <p:cNvSpPr txBox="1"/>
          <p:nvPr/>
        </p:nvSpPr>
        <p:spPr>
          <a:xfrm>
            <a:off x="6249639" y="3198167"/>
            <a:ext cx="700833"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rPr>
              <a:t>Asia</a:t>
            </a:r>
            <a:endParaRPr kumimoji="0" lang="en-GB" sz="24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3" name="TextBox 12">
            <a:extLst>
              <a:ext uri="{FF2B5EF4-FFF2-40B4-BE49-F238E27FC236}">
                <a16:creationId xmlns:a16="http://schemas.microsoft.com/office/drawing/2014/main" id="{A86D75F6-9304-0752-FAB1-7099C6ED45C3}"/>
              </a:ext>
            </a:extLst>
          </p:cNvPr>
          <p:cNvSpPr txBox="1"/>
          <p:nvPr/>
        </p:nvSpPr>
        <p:spPr>
          <a:xfrm>
            <a:off x="6602599" y="3764985"/>
            <a:ext cx="1077411"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rPr>
              <a:t>Europe</a:t>
            </a:r>
            <a:endParaRPr kumimoji="0" lang="en-GB" sz="24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4" name="TextBox 13">
            <a:extLst>
              <a:ext uri="{FF2B5EF4-FFF2-40B4-BE49-F238E27FC236}">
                <a16:creationId xmlns:a16="http://schemas.microsoft.com/office/drawing/2014/main" id="{AF012726-C8A9-287D-4C4B-9F6F3C98AB5A}"/>
              </a:ext>
            </a:extLst>
          </p:cNvPr>
          <p:cNvSpPr txBox="1"/>
          <p:nvPr/>
        </p:nvSpPr>
        <p:spPr>
          <a:xfrm>
            <a:off x="6600056" y="4723405"/>
            <a:ext cx="1744388"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rPr>
              <a:t>US + Canada</a:t>
            </a:r>
            <a:endParaRPr kumimoji="0" lang="en-GB" sz="24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5" name="TextBox 14">
            <a:extLst>
              <a:ext uri="{FF2B5EF4-FFF2-40B4-BE49-F238E27FC236}">
                <a16:creationId xmlns:a16="http://schemas.microsoft.com/office/drawing/2014/main" id="{D3F122B9-F736-E461-4775-2B0CB5F33DA0}"/>
              </a:ext>
            </a:extLst>
          </p:cNvPr>
          <p:cNvSpPr txBox="1"/>
          <p:nvPr/>
        </p:nvSpPr>
        <p:spPr>
          <a:xfrm>
            <a:off x="4235928" y="2662976"/>
            <a:ext cx="2261388" cy="461665"/>
          </a:xfrm>
          <a:prstGeom prst="rect">
            <a:avLst/>
          </a:prstGeom>
          <a:solidFill>
            <a:schemeClr val="bg1">
              <a:alpha val="75000"/>
            </a:schemeClr>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C00000"/>
                </a:solidFill>
                <a:effectLst/>
                <a:uLnTx/>
                <a:uFillTx/>
                <a:latin typeface="Calibri" panose="020F0502020204030204"/>
                <a:ea typeface="+mn-ea"/>
                <a:cs typeface="+mn-cs"/>
              </a:rPr>
              <a:t>rest of the world</a:t>
            </a:r>
            <a:endParaRPr kumimoji="0" lang="en-GB" sz="2400" b="0" i="0" u="none" strike="noStrike" kern="1200" cap="none" spc="0" normalizeH="0" baseline="0" noProof="0" dirty="0">
              <a:ln>
                <a:noFill/>
              </a:ln>
              <a:solidFill>
                <a:srgbClr val="C00000"/>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76291392"/>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27C80C9-A751-2D1F-C768-C289EE1E1B53}"/>
              </a:ext>
            </a:extLst>
          </p:cNvPr>
          <p:cNvPicPr>
            <a:picLocks noChangeAspect="1"/>
          </p:cNvPicPr>
          <p:nvPr/>
        </p:nvPicPr>
        <p:blipFill>
          <a:blip r:embed="rId2"/>
          <a:stretch>
            <a:fillRect/>
          </a:stretch>
        </p:blipFill>
        <p:spPr>
          <a:xfrm>
            <a:off x="1447491" y="1130576"/>
            <a:ext cx="8505276" cy="4982381"/>
          </a:xfrm>
          <a:prstGeom prst="rect">
            <a:avLst/>
          </a:prstGeom>
        </p:spPr>
      </p:pic>
      <p:sp>
        <p:nvSpPr>
          <p:cNvPr id="6" name="TextBox 5">
            <a:extLst>
              <a:ext uri="{FF2B5EF4-FFF2-40B4-BE49-F238E27FC236}">
                <a16:creationId xmlns:a16="http://schemas.microsoft.com/office/drawing/2014/main" id="{DCC12D21-5F78-2842-368E-465BF00B8261}"/>
              </a:ext>
            </a:extLst>
          </p:cNvPr>
          <p:cNvSpPr txBox="1"/>
          <p:nvPr/>
        </p:nvSpPr>
        <p:spPr>
          <a:xfrm>
            <a:off x="1617730" y="6219489"/>
            <a:ext cx="9142005"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ptos" panose="020B0004020202020204" pitchFamily="34" charset="0"/>
                <a:ea typeface="Aptos" panose="020B0004020202020204" pitchFamily="34" charset="0"/>
                <a:cs typeface="Aptos" panose="020B0004020202020204" pitchFamily="34" charset="0"/>
              </a:rPr>
              <a:t>Submissions for the first 3 months of this year similar to last year (106 in 2025, 111 in 2026).</a:t>
            </a:r>
          </a:p>
        </p:txBody>
      </p:sp>
      <p:sp>
        <p:nvSpPr>
          <p:cNvPr id="7" name="Title 1">
            <a:extLst>
              <a:ext uri="{FF2B5EF4-FFF2-40B4-BE49-F238E27FC236}">
                <a16:creationId xmlns:a16="http://schemas.microsoft.com/office/drawing/2014/main" id="{EF0F2996-3BBF-154A-960E-11B3EA812DB5}"/>
              </a:ext>
            </a:extLst>
          </p:cNvPr>
          <p:cNvSpPr txBox="1">
            <a:spLocks/>
          </p:cNvSpPr>
          <p:nvPr/>
        </p:nvSpPr>
        <p:spPr>
          <a:xfrm>
            <a:off x="0" y="-7996"/>
            <a:ext cx="12192000" cy="821915"/>
          </a:xfrm>
          <a:prstGeom prst="rect">
            <a:avLst/>
          </a:prstGeom>
          <a:solidFill>
            <a:srgbClr val="5B9BD5">
              <a:lumMod val="50000"/>
            </a:srgbClr>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377" rtl="0" eaLnBrk="1" fontAlgn="auto" latinLnBrk="0" hangingPunct="1">
              <a:lnSpc>
                <a:spcPct val="90000"/>
              </a:lnSpc>
              <a:spcBef>
                <a:spcPct val="0"/>
              </a:spcBef>
              <a:spcAft>
                <a:spcPts val="0"/>
              </a:spcAft>
              <a:buClrTx/>
              <a:buSzTx/>
              <a:buFontTx/>
              <a:buNone/>
              <a:tabLst/>
              <a:defRPr/>
            </a:pPr>
            <a:r>
              <a:rPr kumimoji="0" lang="en-US" sz="36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PRAB statistics: submissions &amp; publications</a:t>
            </a:r>
          </a:p>
        </p:txBody>
      </p:sp>
      <p:pic>
        <p:nvPicPr>
          <p:cNvPr id="8" name="Picture 7">
            <a:extLst>
              <a:ext uri="{FF2B5EF4-FFF2-40B4-BE49-F238E27FC236}">
                <a16:creationId xmlns:a16="http://schemas.microsoft.com/office/drawing/2014/main" id="{4B981BB6-A45A-5A89-672A-20534BDD158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18873"/>
          <a:stretch/>
        </p:blipFill>
        <p:spPr>
          <a:xfrm>
            <a:off x="-1353" y="0"/>
            <a:ext cx="1547664" cy="856988"/>
          </a:xfrm>
          <a:prstGeom prst="rect">
            <a:avLst/>
          </a:prstGeom>
        </p:spPr>
      </p:pic>
    </p:spTree>
    <p:extLst>
      <p:ext uri="{BB962C8B-B14F-4D97-AF65-F5344CB8AC3E}">
        <p14:creationId xmlns:p14="http://schemas.microsoft.com/office/powerpoint/2010/main" val="42232747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0" y="-7996"/>
            <a:ext cx="12192000" cy="821915"/>
          </a:xfrm>
          <a:prstGeom prst="rect">
            <a:avLst/>
          </a:prstGeom>
          <a:solidFill>
            <a:srgbClr val="5B9BD5">
              <a:lumMod val="50000"/>
            </a:srgbClr>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defTabSz="914377">
              <a:defRPr/>
            </a:pPr>
            <a:r>
              <a:rPr lang="en-US" sz="2800" b="1" dirty="0">
                <a:solidFill>
                  <a:srgbClr val="FFFF00"/>
                </a:solidFill>
                <a:latin typeface="Calibri Light" panose="020F0302020204030204"/>
              </a:rPr>
              <a:t>                   </a:t>
            </a:r>
            <a:r>
              <a:rPr lang="en-US" sz="2800" b="1" dirty="0">
                <a:solidFill>
                  <a:srgbClr val="FFFF00"/>
                </a:solidFill>
                <a:latin typeface="+mn-lt"/>
              </a:rPr>
              <a:t>“</a:t>
            </a:r>
            <a:r>
              <a:rPr lang="en-US" sz="3200" b="1" dirty="0">
                <a:solidFill>
                  <a:srgbClr val="FFFF00"/>
                </a:solidFill>
                <a:latin typeface="+mn-lt"/>
                <a:cs typeface="Calibri" panose="020F0502020204030204" pitchFamily="34" charset="0"/>
              </a:rPr>
              <a:t>Diamond” Open Access thanks to Sponsors</a:t>
            </a:r>
            <a:endParaRPr lang="en-GB" sz="3200" b="1" dirty="0">
              <a:solidFill>
                <a:srgbClr val="FFFF00"/>
              </a:solidFill>
              <a:latin typeface="+mn-lt"/>
              <a:cs typeface="Calibri" panose="020F0502020204030204" pitchFamily="34" charset="0"/>
            </a:endParaRP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r="18873"/>
          <a:stretch/>
        </p:blipFill>
        <p:spPr>
          <a:xfrm>
            <a:off x="191344" y="-7996"/>
            <a:ext cx="1547664" cy="856988"/>
          </a:xfrm>
          <a:prstGeom prst="rect">
            <a:avLst/>
          </a:prstGeom>
        </p:spPr>
      </p:pic>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440025" y="5023322"/>
            <a:ext cx="1634332" cy="345660"/>
          </a:xfrm>
          <a:prstGeom prst="rect">
            <a:avLst/>
          </a:prstGeom>
        </p:spPr>
      </p:pic>
      <p:sp>
        <p:nvSpPr>
          <p:cNvPr id="7" name="Rectangle 6"/>
          <p:cNvSpPr/>
          <p:nvPr/>
        </p:nvSpPr>
        <p:spPr>
          <a:xfrm>
            <a:off x="358035" y="1507764"/>
            <a:ext cx="2351926" cy="369332"/>
          </a:xfrm>
          <a:prstGeom prst="rect">
            <a:avLst/>
          </a:prstGeom>
          <a:solidFill>
            <a:srgbClr val="0070C0"/>
          </a:solidFill>
        </p:spPr>
        <p:txBody>
          <a:bodyPr wrap="none">
            <a:spAutoFit/>
          </a:bodyPr>
          <a:lstStyle/>
          <a:p>
            <a:r>
              <a:rPr lang="en-GB" b="1" dirty="0">
                <a:solidFill>
                  <a:schemeClr val="bg1"/>
                </a:solidFill>
                <a:latin typeface="Proxima Nova"/>
              </a:rPr>
              <a:t>Industrial Sponsors</a:t>
            </a:r>
            <a:endParaRPr lang="en-GB" b="1" dirty="0">
              <a:solidFill>
                <a:schemeClr val="bg1"/>
              </a:solidFill>
            </a:endParaRPr>
          </a:p>
        </p:txBody>
      </p:sp>
      <p:sp>
        <p:nvSpPr>
          <p:cNvPr id="8" name="Rectangle 7"/>
          <p:cNvSpPr/>
          <p:nvPr/>
        </p:nvSpPr>
        <p:spPr>
          <a:xfrm>
            <a:off x="388337" y="908464"/>
            <a:ext cx="11969644" cy="707886"/>
          </a:xfrm>
          <a:prstGeom prst="rect">
            <a:avLst/>
          </a:prstGeom>
        </p:spPr>
        <p:txBody>
          <a:bodyPr wrap="square">
            <a:spAutoFit/>
          </a:bodyPr>
          <a:lstStyle/>
          <a:p>
            <a:r>
              <a:rPr lang="en-GB" sz="2000" b="1" dirty="0">
                <a:solidFill>
                  <a:srgbClr val="0070C0"/>
                </a:solidFill>
              </a:rPr>
              <a:t>The generous support of sponsors enables PRAB to be provided without charge to both authors and readers.</a:t>
            </a:r>
          </a:p>
          <a:p>
            <a:r>
              <a:rPr lang="en-GB" sz="2000" b="1" dirty="0">
                <a:solidFill>
                  <a:srgbClr val="0070C0"/>
                </a:solidFill>
              </a:rPr>
              <a:t> </a:t>
            </a:r>
          </a:p>
        </p:txBody>
      </p:sp>
      <p:pic>
        <p:nvPicPr>
          <p:cNvPr id="11" name="Picture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74487" y="2001830"/>
            <a:ext cx="1165751" cy="480015"/>
          </a:xfrm>
          <a:prstGeom prst="rect">
            <a:avLst/>
          </a:prstGeom>
        </p:spPr>
      </p:pic>
      <p:pic>
        <p:nvPicPr>
          <p:cNvPr id="12" name="Picture 1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617831" y="1999366"/>
            <a:ext cx="1438534" cy="437314"/>
          </a:xfrm>
          <a:prstGeom prst="rect">
            <a:avLst/>
          </a:prstGeom>
        </p:spPr>
      </p:pic>
      <p:pic>
        <p:nvPicPr>
          <p:cNvPr id="14" name="Picture 1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842932" y="1985580"/>
            <a:ext cx="1524210" cy="440205"/>
          </a:xfrm>
          <a:prstGeom prst="rect">
            <a:avLst/>
          </a:prstGeom>
        </p:spPr>
      </p:pic>
      <p:pic>
        <p:nvPicPr>
          <p:cNvPr id="15" name="Picture 14"/>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081350" y="1889327"/>
            <a:ext cx="1162050" cy="571500"/>
          </a:xfrm>
          <a:prstGeom prst="rect">
            <a:avLst/>
          </a:prstGeom>
        </p:spPr>
      </p:pic>
      <p:pic>
        <p:nvPicPr>
          <p:cNvPr id="16" name="Picture 15"/>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0404829" y="1896413"/>
            <a:ext cx="640736" cy="699654"/>
          </a:xfrm>
          <a:prstGeom prst="rect">
            <a:avLst/>
          </a:prstGeom>
        </p:spPr>
      </p:pic>
      <p:sp>
        <p:nvSpPr>
          <p:cNvPr id="17" name="TextBox 16"/>
          <p:cNvSpPr txBox="1"/>
          <p:nvPr/>
        </p:nvSpPr>
        <p:spPr>
          <a:xfrm>
            <a:off x="11114082" y="2252014"/>
            <a:ext cx="802143" cy="369332"/>
          </a:xfrm>
          <a:prstGeom prst="rect">
            <a:avLst/>
          </a:prstGeom>
          <a:noFill/>
        </p:spPr>
        <p:txBody>
          <a:bodyPr wrap="none" rtlCol="0">
            <a:spAutoFit/>
          </a:bodyPr>
          <a:lstStyle/>
          <a:p>
            <a:r>
              <a:rPr lang="en-US" dirty="0"/>
              <a:t>Tech-X</a:t>
            </a:r>
            <a:endParaRPr lang="en-GB" dirty="0"/>
          </a:p>
        </p:txBody>
      </p:sp>
      <p:pic>
        <p:nvPicPr>
          <p:cNvPr id="18" name="Picture 17"/>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451750" y="2463039"/>
            <a:ext cx="647282" cy="683578"/>
          </a:xfrm>
          <a:prstGeom prst="rect">
            <a:avLst/>
          </a:prstGeom>
        </p:spPr>
      </p:pic>
      <p:pic>
        <p:nvPicPr>
          <p:cNvPr id="19" name="Picture 18"/>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4320893" y="2477003"/>
            <a:ext cx="1262583" cy="505033"/>
          </a:xfrm>
          <a:prstGeom prst="rect">
            <a:avLst/>
          </a:prstGeom>
        </p:spPr>
      </p:pic>
      <p:pic>
        <p:nvPicPr>
          <p:cNvPr id="20" name="Picture 19"/>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18237" y="3198335"/>
            <a:ext cx="1390709" cy="510713"/>
          </a:xfrm>
          <a:prstGeom prst="rect">
            <a:avLst/>
          </a:prstGeom>
        </p:spPr>
      </p:pic>
      <p:pic>
        <p:nvPicPr>
          <p:cNvPr id="21" name="Picture 20"/>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976687" y="3142465"/>
            <a:ext cx="717451" cy="542074"/>
          </a:xfrm>
          <a:prstGeom prst="rect">
            <a:avLst/>
          </a:prstGeom>
        </p:spPr>
      </p:pic>
      <p:pic>
        <p:nvPicPr>
          <p:cNvPr id="22" name="Picture 21"/>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4067301" y="3205569"/>
            <a:ext cx="1141974" cy="601039"/>
          </a:xfrm>
          <a:prstGeom prst="rect">
            <a:avLst/>
          </a:prstGeom>
        </p:spPr>
      </p:pic>
      <p:pic>
        <p:nvPicPr>
          <p:cNvPr id="23" name="Picture 22"/>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5329393" y="3098242"/>
            <a:ext cx="1038552" cy="586753"/>
          </a:xfrm>
          <a:prstGeom prst="rect">
            <a:avLst/>
          </a:prstGeom>
        </p:spPr>
      </p:pic>
      <p:pic>
        <p:nvPicPr>
          <p:cNvPr id="24" name="Picture 23"/>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6366896" y="3244348"/>
            <a:ext cx="1498296" cy="378690"/>
          </a:xfrm>
          <a:prstGeom prst="rect">
            <a:avLst/>
          </a:prstGeom>
        </p:spPr>
      </p:pic>
      <p:pic>
        <p:nvPicPr>
          <p:cNvPr id="25" name="Picture 24"/>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8167385" y="3070261"/>
            <a:ext cx="835815" cy="768950"/>
          </a:xfrm>
          <a:prstGeom prst="rect">
            <a:avLst/>
          </a:prstGeom>
        </p:spPr>
      </p:pic>
      <p:pic>
        <p:nvPicPr>
          <p:cNvPr id="26" name="Picture 25"/>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3173452" y="3217187"/>
            <a:ext cx="601939" cy="601939"/>
          </a:xfrm>
          <a:prstGeom prst="rect">
            <a:avLst/>
          </a:prstGeom>
        </p:spPr>
      </p:pic>
      <p:pic>
        <p:nvPicPr>
          <p:cNvPr id="27" name="Picture 26"/>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10691153" y="3287258"/>
            <a:ext cx="1405556" cy="256221"/>
          </a:xfrm>
          <a:prstGeom prst="rect">
            <a:avLst/>
          </a:prstGeom>
        </p:spPr>
      </p:pic>
      <p:pic>
        <p:nvPicPr>
          <p:cNvPr id="28" name="Picture 27"/>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2064269" y="4113629"/>
            <a:ext cx="1008112" cy="359482"/>
          </a:xfrm>
          <a:prstGeom prst="rect">
            <a:avLst/>
          </a:prstGeom>
        </p:spPr>
      </p:pic>
      <p:pic>
        <p:nvPicPr>
          <p:cNvPr id="29" name="Picture 28"/>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3244148" y="4006396"/>
            <a:ext cx="894481" cy="516047"/>
          </a:xfrm>
          <a:prstGeom prst="rect">
            <a:avLst/>
          </a:prstGeom>
        </p:spPr>
      </p:pic>
      <p:sp>
        <p:nvSpPr>
          <p:cNvPr id="30" name="TextBox 29"/>
          <p:cNvSpPr txBox="1"/>
          <p:nvPr/>
        </p:nvSpPr>
        <p:spPr>
          <a:xfrm>
            <a:off x="3992398" y="4312953"/>
            <a:ext cx="656990" cy="369332"/>
          </a:xfrm>
          <a:prstGeom prst="rect">
            <a:avLst/>
          </a:prstGeom>
          <a:noFill/>
        </p:spPr>
        <p:txBody>
          <a:bodyPr wrap="square" rtlCol="0">
            <a:spAutoFit/>
          </a:bodyPr>
          <a:lstStyle/>
          <a:p>
            <a:r>
              <a:rPr lang="en-US" dirty="0"/>
              <a:t>KEK</a:t>
            </a:r>
            <a:endParaRPr lang="en-GB" dirty="0"/>
          </a:p>
        </p:txBody>
      </p:sp>
      <p:pic>
        <p:nvPicPr>
          <p:cNvPr id="31" name="Picture 30"/>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4716958" y="3968338"/>
            <a:ext cx="910585" cy="603703"/>
          </a:xfrm>
          <a:prstGeom prst="rect">
            <a:avLst/>
          </a:prstGeom>
        </p:spPr>
      </p:pic>
      <p:sp>
        <p:nvSpPr>
          <p:cNvPr id="32" name="TextBox 31"/>
          <p:cNvSpPr txBox="1"/>
          <p:nvPr/>
        </p:nvSpPr>
        <p:spPr>
          <a:xfrm>
            <a:off x="5481311" y="4342559"/>
            <a:ext cx="617477" cy="369332"/>
          </a:xfrm>
          <a:prstGeom prst="rect">
            <a:avLst/>
          </a:prstGeom>
          <a:noFill/>
        </p:spPr>
        <p:txBody>
          <a:bodyPr wrap="none" rtlCol="0">
            <a:spAutoFit/>
          </a:bodyPr>
          <a:lstStyle/>
          <a:p>
            <a:r>
              <a:rPr lang="en-US" dirty="0"/>
              <a:t>IHEP</a:t>
            </a:r>
            <a:endParaRPr lang="en-GB" dirty="0"/>
          </a:p>
        </p:txBody>
      </p:sp>
      <p:pic>
        <p:nvPicPr>
          <p:cNvPr id="33" name="Picture 32"/>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6522036" y="4113629"/>
            <a:ext cx="794844" cy="513592"/>
          </a:xfrm>
          <a:prstGeom prst="rect">
            <a:avLst/>
          </a:prstGeom>
        </p:spPr>
      </p:pic>
      <p:pic>
        <p:nvPicPr>
          <p:cNvPr id="34" name="Picture 33"/>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7724036" y="3937502"/>
            <a:ext cx="1009650" cy="733425"/>
          </a:xfrm>
          <a:prstGeom prst="rect">
            <a:avLst/>
          </a:prstGeom>
        </p:spPr>
      </p:pic>
      <p:pic>
        <p:nvPicPr>
          <p:cNvPr id="35" name="Picture 34"/>
          <p:cNvPicPr>
            <a:picLocks noChangeAspect="1"/>
          </p:cNvPicPr>
          <p:nvPr/>
        </p:nvPicPr>
        <p:blipFill>
          <a:blip r:embed="rId25">
            <a:extLst>
              <a:ext uri="{28A0092B-C50C-407E-A947-70E740481C1C}">
                <a14:useLocalDpi xmlns:a14="http://schemas.microsoft.com/office/drawing/2010/main" val="0"/>
              </a:ext>
            </a:extLst>
          </a:blip>
          <a:stretch>
            <a:fillRect/>
          </a:stretch>
        </p:blipFill>
        <p:spPr>
          <a:xfrm>
            <a:off x="8785587" y="3797312"/>
            <a:ext cx="962271" cy="972618"/>
          </a:xfrm>
          <a:prstGeom prst="rect">
            <a:avLst/>
          </a:prstGeom>
        </p:spPr>
      </p:pic>
      <p:pic>
        <p:nvPicPr>
          <p:cNvPr id="36" name="Picture 35"/>
          <p:cNvPicPr>
            <a:picLocks noChangeAspect="1"/>
          </p:cNvPicPr>
          <p:nvPr/>
        </p:nvPicPr>
        <p:blipFill>
          <a:blip r:embed="rId26" cstate="print">
            <a:extLst>
              <a:ext uri="{28A0092B-C50C-407E-A947-70E740481C1C}">
                <a14:useLocalDpi xmlns:a14="http://schemas.microsoft.com/office/drawing/2010/main" val="0"/>
              </a:ext>
            </a:extLst>
          </a:blip>
          <a:stretch>
            <a:fillRect/>
          </a:stretch>
        </p:blipFill>
        <p:spPr>
          <a:xfrm>
            <a:off x="10065962" y="4083094"/>
            <a:ext cx="865596" cy="448074"/>
          </a:xfrm>
          <a:prstGeom prst="rect">
            <a:avLst/>
          </a:prstGeom>
        </p:spPr>
      </p:pic>
      <p:pic>
        <p:nvPicPr>
          <p:cNvPr id="38" name="Picture 37"/>
          <p:cNvPicPr>
            <a:picLocks noChangeAspect="1"/>
          </p:cNvPicPr>
          <p:nvPr/>
        </p:nvPicPr>
        <p:blipFill>
          <a:blip r:embed="rId27">
            <a:extLst>
              <a:ext uri="{28A0092B-C50C-407E-A947-70E740481C1C}">
                <a14:useLocalDpi xmlns:a14="http://schemas.microsoft.com/office/drawing/2010/main" val="0"/>
              </a:ext>
            </a:extLst>
          </a:blip>
          <a:stretch>
            <a:fillRect/>
          </a:stretch>
        </p:blipFill>
        <p:spPr>
          <a:xfrm>
            <a:off x="11071017" y="4101151"/>
            <a:ext cx="892822" cy="446411"/>
          </a:xfrm>
          <a:prstGeom prst="rect">
            <a:avLst/>
          </a:prstGeom>
        </p:spPr>
      </p:pic>
      <p:pic>
        <p:nvPicPr>
          <p:cNvPr id="39" name="Picture 38"/>
          <p:cNvPicPr>
            <a:picLocks noChangeAspect="1"/>
          </p:cNvPicPr>
          <p:nvPr/>
        </p:nvPicPr>
        <p:blipFill>
          <a:blip r:embed="rId28">
            <a:extLst>
              <a:ext uri="{28A0092B-C50C-407E-A947-70E740481C1C}">
                <a14:useLocalDpi xmlns:a14="http://schemas.microsoft.com/office/drawing/2010/main" val="0"/>
              </a:ext>
            </a:extLst>
          </a:blip>
          <a:stretch>
            <a:fillRect/>
          </a:stretch>
        </p:blipFill>
        <p:spPr>
          <a:xfrm>
            <a:off x="130925" y="4809347"/>
            <a:ext cx="1174653" cy="443012"/>
          </a:xfrm>
          <a:prstGeom prst="rect">
            <a:avLst/>
          </a:prstGeom>
        </p:spPr>
      </p:pic>
      <p:pic>
        <p:nvPicPr>
          <p:cNvPr id="40" name="Picture 39"/>
          <p:cNvPicPr>
            <a:picLocks noChangeAspect="1"/>
          </p:cNvPicPr>
          <p:nvPr/>
        </p:nvPicPr>
        <p:blipFill>
          <a:blip r:embed="rId29">
            <a:extLst>
              <a:ext uri="{28A0092B-C50C-407E-A947-70E740481C1C}">
                <a14:useLocalDpi xmlns:a14="http://schemas.microsoft.com/office/drawing/2010/main" val="0"/>
              </a:ext>
            </a:extLst>
          </a:blip>
          <a:stretch>
            <a:fillRect/>
          </a:stretch>
        </p:blipFill>
        <p:spPr>
          <a:xfrm>
            <a:off x="2540015" y="4835465"/>
            <a:ext cx="792674" cy="792674"/>
          </a:xfrm>
          <a:prstGeom prst="rect">
            <a:avLst/>
          </a:prstGeom>
        </p:spPr>
      </p:pic>
      <p:pic>
        <p:nvPicPr>
          <p:cNvPr id="41" name="Picture 40"/>
          <p:cNvPicPr>
            <a:picLocks noChangeAspect="1"/>
          </p:cNvPicPr>
          <p:nvPr/>
        </p:nvPicPr>
        <p:blipFill>
          <a:blip r:embed="rId30">
            <a:extLst>
              <a:ext uri="{28A0092B-C50C-407E-A947-70E740481C1C}">
                <a14:useLocalDpi xmlns:a14="http://schemas.microsoft.com/office/drawing/2010/main" val="0"/>
              </a:ext>
            </a:extLst>
          </a:blip>
          <a:stretch>
            <a:fillRect/>
          </a:stretch>
        </p:blipFill>
        <p:spPr>
          <a:xfrm>
            <a:off x="1537321" y="4810600"/>
            <a:ext cx="871804" cy="583604"/>
          </a:xfrm>
          <a:prstGeom prst="rect">
            <a:avLst/>
          </a:prstGeom>
        </p:spPr>
      </p:pic>
      <p:pic>
        <p:nvPicPr>
          <p:cNvPr id="43" name="Picture 42"/>
          <p:cNvPicPr>
            <a:picLocks noChangeAspect="1"/>
          </p:cNvPicPr>
          <p:nvPr/>
        </p:nvPicPr>
        <p:blipFill>
          <a:blip r:embed="rId31">
            <a:extLst>
              <a:ext uri="{28A0092B-C50C-407E-A947-70E740481C1C}">
                <a14:useLocalDpi xmlns:a14="http://schemas.microsoft.com/office/drawing/2010/main" val="0"/>
              </a:ext>
            </a:extLst>
          </a:blip>
          <a:stretch>
            <a:fillRect/>
          </a:stretch>
        </p:blipFill>
        <p:spPr>
          <a:xfrm>
            <a:off x="5125369" y="5018635"/>
            <a:ext cx="1145426" cy="313485"/>
          </a:xfrm>
          <a:prstGeom prst="rect">
            <a:avLst/>
          </a:prstGeom>
        </p:spPr>
      </p:pic>
      <p:pic>
        <p:nvPicPr>
          <p:cNvPr id="44" name="Picture 43"/>
          <p:cNvPicPr>
            <a:picLocks noChangeAspect="1"/>
          </p:cNvPicPr>
          <p:nvPr/>
        </p:nvPicPr>
        <p:blipFill>
          <a:blip r:embed="rId32">
            <a:extLst>
              <a:ext uri="{28A0092B-C50C-407E-A947-70E740481C1C}">
                <a14:useLocalDpi xmlns:a14="http://schemas.microsoft.com/office/drawing/2010/main" val="0"/>
              </a:ext>
            </a:extLst>
          </a:blip>
          <a:stretch>
            <a:fillRect/>
          </a:stretch>
        </p:blipFill>
        <p:spPr>
          <a:xfrm>
            <a:off x="3494722" y="4792910"/>
            <a:ext cx="1457462" cy="601015"/>
          </a:xfrm>
          <a:prstGeom prst="rect">
            <a:avLst/>
          </a:prstGeom>
        </p:spPr>
      </p:pic>
      <p:pic>
        <p:nvPicPr>
          <p:cNvPr id="45" name="Picture 44"/>
          <p:cNvPicPr>
            <a:picLocks noChangeAspect="1"/>
          </p:cNvPicPr>
          <p:nvPr/>
        </p:nvPicPr>
        <p:blipFill>
          <a:blip r:embed="rId33">
            <a:extLst>
              <a:ext uri="{28A0092B-C50C-407E-A947-70E740481C1C}">
                <a14:useLocalDpi xmlns:a14="http://schemas.microsoft.com/office/drawing/2010/main" val="0"/>
              </a:ext>
            </a:extLst>
          </a:blip>
          <a:stretch>
            <a:fillRect/>
          </a:stretch>
        </p:blipFill>
        <p:spPr>
          <a:xfrm>
            <a:off x="8567085" y="4975858"/>
            <a:ext cx="1050809" cy="538540"/>
          </a:xfrm>
          <a:prstGeom prst="rect">
            <a:avLst/>
          </a:prstGeom>
        </p:spPr>
      </p:pic>
      <p:pic>
        <p:nvPicPr>
          <p:cNvPr id="46" name="Picture 45"/>
          <p:cNvPicPr>
            <a:picLocks noChangeAspect="1"/>
          </p:cNvPicPr>
          <p:nvPr/>
        </p:nvPicPr>
        <p:blipFill>
          <a:blip r:embed="rId34" cstate="print">
            <a:extLst>
              <a:ext uri="{28A0092B-C50C-407E-A947-70E740481C1C}">
                <a14:useLocalDpi xmlns:a14="http://schemas.microsoft.com/office/drawing/2010/main" val="0"/>
              </a:ext>
            </a:extLst>
          </a:blip>
          <a:stretch>
            <a:fillRect/>
          </a:stretch>
        </p:blipFill>
        <p:spPr>
          <a:xfrm>
            <a:off x="9783074" y="4873598"/>
            <a:ext cx="565099" cy="565099"/>
          </a:xfrm>
          <a:prstGeom prst="rect">
            <a:avLst/>
          </a:prstGeom>
        </p:spPr>
      </p:pic>
      <p:pic>
        <p:nvPicPr>
          <p:cNvPr id="47" name="Picture 46"/>
          <p:cNvPicPr>
            <a:picLocks noChangeAspect="1"/>
          </p:cNvPicPr>
          <p:nvPr/>
        </p:nvPicPr>
        <p:blipFill>
          <a:blip r:embed="rId35">
            <a:extLst>
              <a:ext uri="{28A0092B-C50C-407E-A947-70E740481C1C}">
                <a14:useLocalDpi xmlns:a14="http://schemas.microsoft.com/office/drawing/2010/main" val="0"/>
              </a:ext>
            </a:extLst>
          </a:blip>
          <a:stretch>
            <a:fillRect/>
          </a:stretch>
        </p:blipFill>
        <p:spPr>
          <a:xfrm>
            <a:off x="10656860" y="5034603"/>
            <a:ext cx="1095021" cy="393940"/>
          </a:xfrm>
          <a:prstGeom prst="rect">
            <a:avLst/>
          </a:prstGeom>
        </p:spPr>
      </p:pic>
      <p:pic>
        <p:nvPicPr>
          <p:cNvPr id="48" name="Picture 47"/>
          <p:cNvPicPr>
            <a:picLocks noChangeAspect="1"/>
          </p:cNvPicPr>
          <p:nvPr/>
        </p:nvPicPr>
        <p:blipFill>
          <a:blip r:embed="rId36">
            <a:extLst>
              <a:ext uri="{28A0092B-C50C-407E-A947-70E740481C1C}">
                <a14:useLocalDpi xmlns:a14="http://schemas.microsoft.com/office/drawing/2010/main" val="0"/>
              </a:ext>
            </a:extLst>
          </a:blip>
          <a:stretch>
            <a:fillRect/>
          </a:stretch>
        </p:blipFill>
        <p:spPr>
          <a:xfrm>
            <a:off x="64567" y="5829805"/>
            <a:ext cx="1390911" cy="447831"/>
          </a:xfrm>
          <a:prstGeom prst="rect">
            <a:avLst/>
          </a:prstGeom>
        </p:spPr>
      </p:pic>
      <p:pic>
        <p:nvPicPr>
          <p:cNvPr id="49" name="Picture 48"/>
          <p:cNvPicPr>
            <a:picLocks noChangeAspect="1"/>
          </p:cNvPicPr>
          <p:nvPr/>
        </p:nvPicPr>
        <p:blipFill>
          <a:blip r:embed="rId37">
            <a:extLst>
              <a:ext uri="{28A0092B-C50C-407E-A947-70E740481C1C}">
                <a14:useLocalDpi xmlns:a14="http://schemas.microsoft.com/office/drawing/2010/main" val="0"/>
              </a:ext>
            </a:extLst>
          </a:blip>
          <a:stretch>
            <a:fillRect/>
          </a:stretch>
        </p:blipFill>
        <p:spPr>
          <a:xfrm>
            <a:off x="1638566" y="5858353"/>
            <a:ext cx="1639608" cy="436781"/>
          </a:xfrm>
          <a:prstGeom prst="rect">
            <a:avLst/>
          </a:prstGeom>
        </p:spPr>
      </p:pic>
      <p:pic>
        <p:nvPicPr>
          <p:cNvPr id="50" name="Picture 49"/>
          <p:cNvPicPr>
            <a:picLocks noChangeAspect="1"/>
          </p:cNvPicPr>
          <p:nvPr/>
        </p:nvPicPr>
        <p:blipFill>
          <a:blip r:embed="rId38" cstate="print">
            <a:extLst>
              <a:ext uri="{28A0092B-C50C-407E-A947-70E740481C1C}">
                <a14:useLocalDpi xmlns:a14="http://schemas.microsoft.com/office/drawing/2010/main" val="0"/>
              </a:ext>
            </a:extLst>
          </a:blip>
          <a:stretch>
            <a:fillRect/>
          </a:stretch>
        </p:blipFill>
        <p:spPr>
          <a:xfrm>
            <a:off x="3516179" y="5763060"/>
            <a:ext cx="1636476" cy="589131"/>
          </a:xfrm>
          <a:prstGeom prst="rect">
            <a:avLst/>
          </a:prstGeom>
        </p:spPr>
      </p:pic>
      <p:pic>
        <p:nvPicPr>
          <p:cNvPr id="51" name="Picture 50"/>
          <p:cNvPicPr>
            <a:picLocks noChangeAspect="1"/>
          </p:cNvPicPr>
          <p:nvPr/>
        </p:nvPicPr>
        <p:blipFill>
          <a:blip r:embed="rId39">
            <a:extLst>
              <a:ext uri="{28A0092B-C50C-407E-A947-70E740481C1C}">
                <a14:useLocalDpi xmlns:a14="http://schemas.microsoft.com/office/drawing/2010/main" val="0"/>
              </a:ext>
            </a:extLst>
          </a:blip>
          <a:stretch>
            <a:fillRect/>
          </a:stretch>
        </p:blipFill>
        <p:spPr>
          <a:xfrm>
            <a:off x="5335743" y="5866431"/>
            <a:ext cx="1025853" cy="462523"/>
          </a:xfrm>
          <a:prstGeom prst="rect">
            <a:avLst/>
          </a:prstGeom>
        </p:spPr>
      </p:pic>
      <p:pic>
        <p:nvPicPr>
          <p:cNvPr id="52" name="Picture 51"/>
          <p:cNvPicPr>
            <a:picLocks noChangeAspect="1"/>
          </p:cNvPicPr>
          <p:nvPr/>
        </p:nvPicPr>
        <p:blipFill>
          <a:blip r:embed="rId40">
            <a:extLst>
              <a:ext uri="{28A0092B-C50C-407E-A947-70E740481C1C}">
                <a14:useLocalDpi xmlns:a14="http://schemas.microsoft.com/office/drawing/2010/main" val="0"/>
              </a:ext>
            </a:extLst>
          </a:blip>
          <a:stretch>
            <a:fillRect/>
          </a:stretch>
        </p:blipFill>
        <p:spPr>
          <a:xfrm>
            <a:off x="6618144" y="5805082"/>
            <a:ext cx="882339" cy="610850"/>
          </a:xfrm>
          <a:prstGeom prst="rect">
            <a:avLst/>
          </a:prstGeom>
        </p:spPr>
      </p:pic>
      <p:pic>
        <p:nvPicPr>
          <p:cNvPr id="53" name="Picture 52"/>
          <p:cNvPicPr>
            <a:picLocks noChangeAspect="1"/>
          </p:cNvPicPr>
          <p:nvPr/>
        </p:nvPicPr>
        <p:blipFill>
          <a:blip r:embed="rId41">
            <a:extLst>
              <a:ext uri="{28A0092B-C50C-407E-A947-70E740481C1C}">
                <a14:useLocalDpi xmlns:a14="http://schemas.microsoft.com/office/drawing/2010/main" val="0"/>
              </a:ext>
            </a:extLst>
          </a:blip>
          <a:stretch>
            <a:fillRect/>
          </a:stretch>
        </p:blipFill>
        <p:spPr>
          <a:xfrm>
            <a:off x="7668414" y="5975470"/>
            <a:ext cx="1397456" cy="433913"/>
          </a:xfrm>
          <a:prstGeom prst="rect">
            <a:avLst/>
          </a:prstGeom>
        </p:spPr>
      </p:pic>
      <p:pic>
        <p:nvPicPr>
          <p:cNvPr id="54" name="Picture 53"/>
          <p:cNvPicPr>
            <a:picLocks noChangeAspect="1"/>
          </p:cNvPicPr>
          <p:nvPr/>
        </p:nvPicPr>
        <p:blipFill>
          <a:blip r:embed="rId42">
            <a:extLst>
              <a:ext uri="{28A0092B-C50C-407E-A947-70E740481C1C}">
                <a14:useLocalDpi xmlns:a14="http://schemas.microsoft.com/office/drawing/2010/main" val="0"/>
              </a:ext>
            </a:extLst>
          </a:blip>
          <a:stretch>
            <a:fillRect/>
          </a:stretch>
        </p:blipFill>
        <p:spPr>
          <a:xfrm>
            <a:off x="9177222" y="5912572"/>
            <a:ext cx="1211704" cy="370243"/>
          </a:xfrm>
          <a:prstGeom prst="rect">
            <a:avLst/>
          </a:prstGeom>
        </p:spPr>
      </p:pic>
      <p:pic>
        <p:nvPicPr>
          <p:cNvPr id="55" name="Picture 54"/>
          <p:cNvPicPr>
            <a:picLocks noChangeAspect="1"/>
          </p:cNvPicPr>
          <p:nvPr/>
        </p:nvPicPr>
        <p:blipFill>
          <a:blip r:embed="rId43">
            <a:extLst>
              <a:ext uri="{28A0092B-C50C-407E-A947-70E740481C1C}">
                <a14:useLocalDpi xmlns:a14="http://schemas.microsoft.com/office/drawing/2010/main" val="0"/>
              </a:ext>
            </a:extLst>
          </a:blip>
          <a:stretch>
            <a:fillRect/>
          </a:stretch>
        </p:blipFill>
        <p:spPr>
          <a:xfrm>
            <a:off x="10424121" y="5738995"/>
            <a:ext cx="769703" cy="777400"/>
          </a:xfrm>
          <a:prstGeom prst="rect">
            <a:avLst/>
          </a:prstGeom>
        </p:spPr>
      </p:pic>
      <p:pic>
        <p:nvPicPr>
          <p:cNvPr id="56" name="Picture 55"/>
          <p:cNvPicPr>
            <a:picLocks noChangeAspect="1"/>
          </p:cNvPicPr>
          <p:nvPr/>
        </p:nvPicPr>
        <p:blipFill>
          <a:blip r:embed="rId44">
            <a:extLst>
              <a:ext uri="{28A0092B-C50C-407E-A947-70E740481C1C}">
                <a14:useLocalDpi xmlns:a14="http://schemas.microsoft.com/office/drawing/2010/main" val="0"/>
              </a:ext>
            </a:extLst>
          </a:blip>
          <a:stretch>
            <a:fillRect/>
          </a:stretch>
        </p:blipFill>
        <p:spPr>
          <a:xfrm>
            <a:off x="11254406" y="5745536"/>
            <a:ext cx="792065" cy="729942"/>
          </a:xfrm>
          <a:prstGeom prst="rect">
            <a:avLst/>
          </a:prstGeom>
        </p:spPr>
      </p:pic>
      <p:sp>
        <p:nvSpPr>
          <p:cNvPr id="57" name="TextBox 56"/>
          <p:cNvSpPr txBox="1"/>
          <p:nvPr/>
        </p:nvSpPr>
        <p:spPr>
          <a:xfrm>
            <a:off x="11111047" y="6534308"/>
            <a:ext cx="1043171" cy="307777"/>
          </a:xfrm>
          <a:prstGeom prst="rect">
            <a:avLst/>
          </a:prstGeom>
          <a:noFill/>
        </p:spPr>
        <p:txBody>
          <a:bodyPr wrap="none" rtlCol="0">
            <a:spAutoFit/>
          </a:bodyPr>
          <a:lstStyle/>
          <a:p>
            <a:r>
              <a:rPr lang="en-US" sz="1400" dirty="0"/>
              <a:t>U Maryland</a:t>
            </a:r>
            <a:endParaRPr lang="en-GB" sz="1400" dirty="0"/>
          </a:p>
        </p:txBody>
      </p:sp>
      <p:sp>
        <p:nvSpPr>
          <p:cNvPr id="58" name="TextBox 57"/>
          <p:cNvSpPr txBox="1"/>
          <p:nvPr/>
        </p:nvSpPr>
        <p:spPr>
          <a:xfrm>
            <a:off x="10218672" y="6542821"/>
            <a:ext cx="826893" cy="307777"/>
          </a:xfrm>
          <a:prstGeom prst="rect">
            <a:avLst/>
          </a:prstGeom>
          <a:noFill/>
        </p:spPr>
        <p:txBody>
          <a:bodyPr wrap="none" rtlCol="0">
            <a:spAutoFit/>
          </a:bodyPr>
          <a:lstStyle/>
          <a:p>
            <a:r>
              <a:rPr lang="en-US" sz="1400" dirty="0"/>
              <a:t>Tsinghua</a:t>
            </a:r>
            <a:endParaRPr lang="en-GB" sz="1400" dirty="0"/>
          </a:p>
        </p:txBody>
      </p:sp>
      <p:sp>
        <p:nvSpPr>
          <p:cNvPr id="59" name="Rectangle 58"/>
          <p:cNvSpPr/>
          <p:nvPr/>
        </p:nvSpPr>
        <p:spPr>
          <a:xfrm>
            <a:off x="358035" y="2690622"/>
            <a:ext cx="2685351" cy="369332"/>
          </a:xfrm>
          <a:prstGeom prst="rect">
            <a:avLst/>
          </a:prstGeom>
          <a:solidFill>
            <a:srgbClr val="0070C0"/>
          </a:solidFill>
        </p:spPr>
        <p:txBody>
          <a:bodyPr wrap="none">
            <a:spAutoFit/>
          </a:bodyPr>
          <a:lstStyle/>
          <a:p>
            <a:r>
              <a:rPr lang="en-GB" b="1" dirty="0" err="1">
                <a:solidFill>
                  <a:schemeClr val="bg1"/>
                </a:solidFill>
                <a:latin typeface="Proxima Nova"/>
              </a:rPr>
              <a:t>Institutionial</a:t>
            </a:r>
            <a:r>
              <a:rPr lang="en-GB" b="1" dirty="0">
                <a:solidFill>
                  <a:schemeClr val="bg1"/>
                </a:solidFill>
                <a:latin typeface="Proxima Nova"/>
              </a:rPr>
              <a:t> Sponsors</a:t>
            </a:r>
            <a:endParaRPr lang="en-GB" b="1" dirty="0">
              <a:solidFill>
                <a:schemeClr val="bg1"/>
              </a:solidFill>
            </a:endParaRPr>
          </a:p>
        </p:txBody>
      </p:sp>
      <p:pic>
        <p:nvPicPr>
          <p:cNvPr id="60" name="Picture 59"/>
          <p:cNvPicPr>
            <a:picLocks noChangeAspect="1"/>
          </p:cNvPicPr>
          <p:nvPr/>
        </p:nvPicPr>
        <p:blipFill>
          <a:blip r:embed="rId45" cstate="print">
            <a:extLst>
              <a:ext uri="{28A0092B-C50C-407E-A947-70E740481C1C}">
                <a14:useLocalDpi xmlns:a14="http://schemas.microsoft.com/office/drawing/2010/main" val="0"/>
              </a:ext>
            </a:extLst>
          </a:blip>
          <a:stretch>
            <a:fillRect/>
          </a:stretch>
        </p:blipFill>
        <p:spPr>
          <a:xfrm>
            <a:off x="8625033" y="2077422"/>
            <a:ext cx="1253505" cy="237256"/>
          </a:xfrm>
          <a:prstGeom prst="rect">
            <a:avLst/>
          </a:prstGeom>
        </p:spPr>
      </p:pic>
      <p:sp>
        <p:nvSpPr>
          <p:cNvPr id="61" name="TextBox 60"/>
          <p:cNvSpPr txBox="1"/>
          <p:nvPr/>
        </p:nvSpPr>
        <p:spPr>
          <a:xfrm>
            <a:off x="3226209" y="1255749"/>
            <a:ext cx="3720186" cy="400110"/>
          </a:xfrm>
          <a:prstGeom prst="rect">
            <a:avLst/>
          </a:prstGeom>
          <a:noFill/>
        </p:spPr>
        <p:txBody>
          <a:bodyPr wrap="none" rtlCol="0">
            <a:spAutoFit/>
          </a:bodyPr>
          <a:lstStyle/>
          <a:p>
            <a:r>
              <a:rPr lang="en-US" sz="2000" b="1" dirty="0">
                <a:solidFill>
                  <a:srgbClr val="FF0000"/>
                </a:solidFill>
              </a:rPr>
              <a:t>Any deficit is covered by the APS.</a:t>
            </a:r>
            <a:endParaRPr lang="en-GB" sz="2000" b="1" dirty="0">
              <a:solidFill>
                <a:srgbClr val="FF0000"/>
              </a:solidFill>
            </a:endParaRPr>
          </a:p>
        </p:txBody>
      </p:sp>
      <p:sp>
        <p:nvSpPr>
          <p:cNvPr id="62" name="TextBox 61"/>
          <p:cNvSpPr txBox="1"/>
          <p:nvPr/>
        </p:nvSpPr>
        <p:spPr>
          <a:xfrm rot="20884923">
            <a:off x="3350508" y="2774894"/>
            <a:ext cx="6507049" cy="1938992"/>
          </a:xfrm>
          <a:prstGeom prst="rect">
            <a:avLst/>
          </a:prstGeom>
          <a:solidFill>
            <a:srgbClr val="003399">
              <a:alpha val="70000"/>
            </a:srgbClr>
          </a:solidFill>
        </p:spPr>
        <p:txBody>
          <a:bodyPr wrap="square" rtlCol="0">
            <a:spAutoFit/>
          </a:bodyPr>
          <a:lstStyle/>
          <a:p>
            <a:pPr algn="ctr"/>
            <a:r>
              <a:rPr lang="en-US" sz="4000" b="1" dirty="0">
                <a:solidFill>
                  <a:srgbClr val="FFFF00"/>
                </a:solidFill>
              </a:rPr>
              <a:t>if your institute is not listed and would like to become a sponsor please contact us !</a:t>
            </a:r>
            <a:endParaRPr lang="en-GB" sz="4000" b="1" dirty="0">
              <a:solidFill>
                <a:srgbClr val="FFFF00"/>
              </a:solidFill>
            </a:endParaRPr>
          </a:p>
        </p:txBody>
      </p:sp>
      <p:pic>
        <p:nvPicPr>
          <p:cNvPr id="1028" name="Picture 4" descr="Privacy Policy">
            <a:extLst>
              <a:ext uri="{FF2B5EF4-FFF2-40B4-BE49-F238E27FC236}">
                <a16:creationId xmlns:a16="http://schemas.microsoft.com/office/drawing/2014/main" id="{2D465A79-823A-B13E-F2EC-C6153D60A921}"/>
              </a:ext>
            </a:extLst>
          </p:cNvPr>
          <p:cNvPicPr>
            <a:picLocks noChangeAspect="1" noChangeArrowheads="1"/>
          </p:cNvPicPr>
          <p:nvPr/>
        </p:nvPicPr>
        <p:blipFill>
          <a:blip r:embed="rId46">
            <a:extLst>
              <a:ext uri="{28A0092B-C50C-407E-A947-70E740481C1C}">
                <a14:useLocalDpi xmlns:a14="http://schemas.microsoft.com/office/drawing/2010/main" val="0"/>
              </a:ext>
            </a:extLst>
          </a:blip>
          <a:srcRect/>
          <a:stretch>
            <a:fillRect/>
          </a:stretch>
        </p:blipFill>
        <p:spPr bwMode="auto">
          <a:xfrm>
            <a:off x="64566" y="3976005"/>
            <a:ext cx="1706529" cy="510713"/>
          </a:xfrm>
          <a:prstGeom prst="rect">
            <a:avLst/>
          </a:prstGeom>
          <a:noFill/>
        </p:spPr>
      </p:pic>
      <p:pic>
        <p:nvPicPr>
          <p:cNvPr id="1030" name="Picture 6" descr="Home | ESS">
            <a:extLst>
              <a:ext uri="{FF2B5EF4-FFF2-40B4-BE49-F238E27FC236}">
                <a16:creationId xmlns:a16="http://schemas.microsoft.com/office/drawing/2014/main" id="{0A18020E-9873-9EA5-1C10-A611013A0973}"/>
              </a:ext>
            </a:extLst>
          </p:cNvPr>
          <p:cNvPicPr>
            <a:picLocks noChangeAspect="1" noChangeArrowheads="1"/>
          </p:cNvPicPr>
          <p:nvPr/>
        </p:nvPicPr>
        <p:blipFill>
          <a:blip r:embed="rId47" cstate="print">
            <a:extLst>
              <a:ext uri="{28A0092B-C50C-407E-A947-70E740481C1C}">
                <a14:useLocalDpi xmlns:a14="http://schemas.microsoft.com/office/drawing/2010/main" val="0"/>
              </a:ext>
            </a:extLst>
          </a:blip>
          <a:srcRect/>
          <a:stretch>
            <a:fillRect/>
          </a:stretch>
        </p:blipFill>
        <p:spPr bwMode="auto">
          <a:xfrm>
            <a:off x="9393447" y="3105353"/>
            <a:ext cx="1211704" cy="6472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12153061"/>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3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2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31" presetClass="entr" presetSubtype="0" fill="hold" grpId="0" nodeType="clickEffect">
                                  <p:stCondLst>
                                    <p:cond delay="0"/>
                                  </p:stCondLst>
                                  <p:childTnLst>
                                    <p:set>
                                      <p:cBhvr>
                                        <p:cTn id="12" dur="1" fill="hold">
                                          <p:stCondLst>
                                            <p:cond delay="0"/>
                                          </p:stCondLst>
                                        </p:cTn>
                                        <p:tgtEl>
                                          <p:spTgt spid="62"/>
                                        </p:tgtEl>
                                        <p:attrNameLst>
                                          <p:attrName>style.visibility</p:attrName>
                                        </p:attrNameLst>
                                      </p:cBhvr>
                                      <p:to>
                                        <p:strVal val="visible"/>
                                      </p:to>
                                    </p:set>
                                    <p:anim calcmode="lin" valueType="num">
                                      <p:cBhvr>
                                        <p:cTn id="13" dur="1000" fill="hold"/>
                                        <p:tgtEl>
                                          <p:spTgt spid="62"/>
                                        </p:tgtEl>
                                        <p:attrNameLst>
                                          <p:attrName>ppt_w</p:attrName>
                                        </p:attrNameLst>
                                      </p:cBhvr>
                                      <p:tavLst>
                                        <p:tav tm="0">
                                          <p:val>
                                            <p:fltVal val="0"/>
                                          </p:val>
                                        </p:tav>
                                        <p:tav tm="100000">
                                          <p:val>
                                            <p:strVal val="#ppt_w"/>
                                          </p:val>
                                        </p:tav>
                                      </p:tavLst>
                                    </p:anim>
                                    <p:anim calcmode="lin" valueType="num">
                                      <p:cBhvr>
                                        <p:cTn id="14" dur="1000" fill="hold"/>
                                        <p:tgtEl>
                                          <p:spTgt spid="62"/>
                                        </p:tgtEl>
                                        <p:attrNameLst>
                                          <p:attrName>ppt_h</p:attrName>
                                        </p:attrNameLst>
                                      </p:cBhvr>
                                      <p:tavLst>
                                        <p:tav tm="0">
                                          <p:val>
                                            <p:fltVal val="0"/>
                                          </p:val>
                                        </p:tav>
                                        <p:tav tm="100000">
                                          <p:val>
                                            <p:strVal val="#ppt_h"/>
                                          </p:val>
                                        </p:tav>
                                      </p:tavLst>
                                    </p:anim>
                                    <p:anim calcmode="lin" valueType="num">
                                      <p:cBhvr>
                                        <p:cTn id="15" dur="1000" fill="hold"/>
                                        <p:tgtEl>
                                          <p:spTgt spid="62"/>
                                        </p:tgtEl>
                                        <p:attrNameLst>
                                          <p:attrName>style.rotation</p:attrName>
                                        </p:attrNameLst>
                                      </p:cBhvr>
                                      <p:tavLst>
                                        <p:tav tm="0">
                                          <p:val>
                                            <p:fltVal val="90"/>
                                          </p:val>
                                        </p:tav>
                                        <p:tav tm="100000">
                                          <p:val>
                                            <p:fltVal val="0"/>
                                          </p:val>
                                        </p:tav>
                                      </p:tavLst>
                                    </p:anim>
                                    <p:animEffect transition="in" filter="fade">
                                      <p:cBhvr>
                                        <p:cTn id="16" dur="10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0" y="-7996"/>
            <a:ext cx="12192000" cy="821915"/>
          </a:xfrm>
          <a:prstGeom prst="rect">
            <a:avLst/>
          </a:prstGeom>
          <a:solidFill>
            <a:srgbClr val="5B9BD5">
              <a:lumMod val="50000"/>
            </a:srgbClr>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377" rtl="0" eaLnBrk="1" fontAlgn="auto" latinLnBrk="0" hangingPunct="1">
              <a:lnSpc>
                <a:spcPct val="90000"/>
              </a:lnSpc>
              <a:spcBef>
                <a:spcPct val="0"/>
              </a:spcBef>
              <a:spcAft>
                <a:spcPts val="0"/>
              </a:spcAft>
              <a:buClrTx/>
              <a:buSzTx/>
              <a:buFontTx/>
              <a:buNone/>
              <a:tabLst/>
              <a:defRPr/>
            </a:pP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cs typeface="Calibri" panose="020F0502020204030204" pitchFamily="34" charset="0"/>
              </a:rPr>
              <a:t>               </a:t>
            </a:r>
            <a:r>
              <a:rPr kumimoji="0" lang="en-US" sz="3600" b="1" i="0" u="none" strike="noStrike" kern="1200" cap="none" spc="0" normalizeH="0" baseline="0" noProof="0" dirty="0">
                <a:ln>
                  <a:noFill/>
                </a:ln>
                <a:solidFill>
                  <a:srgbClr val="FFFF00"/>
                </a:solidFill>
                <a:effectLst/>
                <a:uLnTx/>
                <a:uFillTx/>
                <a:latin typeface="Calibri" panose="020F0502020204030204" pitchFamily="34" charset="0"/>
                <a:cs typeface="Calibri" panose="020F0502020204030204" pitchFamily="34" charset="0"/>
              </a:rPr>
              <a:t>PRAB as the “Community Organizer” </a:t>
            </a:r>
            <a:r>
              <a:rPr kumimoji="0" lang="en-US" sz="3600" b="1" i="0" u="none" strike="noStrike" kern="1200" cap="none" spc="0" normalizeH="0" baseline="0" noProof="0" dirty="0">
                <a:ln>
                  <a:noFill/>
                </a:ln>
                <a:solidFill>
                  <a:schemeClr val="accent4">
                    <a:lumMod val="20000"/>
                    <a:lumOff val="80000"/>
                  </a:schemeClr>
                </a:solidFill>
                <a:effectLst/>
                <a:uLnTx/>
                <a:uFillTx/>
                <a:latin typeface="Calibri" panose="020F0502020204030204" pitchFamily="34" charset="0"/>
                <a:cs typeface="Calibri" panose="020F0502020204030204" pitchFamily="34" charset="0"/>
              </a:rPr>
              <a:t>(V. Shiltsev)</a:t>
            </a:r>
            <a:endParaRPr kumimoji="0" lang="en-GB" sz="3600" b="1" i="0" u="none" strike="noStrike" kern="1200" cap="none" spc="0" normalizeH="0" baseline="0" noProof="0" dirty="0">
              <a:ln>
                <a:noFill/>
              </a:ln>
              <a:solidFill>
                <a:schemeClr val="accent4">
                  <a:lumMod val="20000"/>
                  <a:lumOff val="80000"/>
                </a:schemeClr>
              </a:solidFill>
              <a:effectLst/>
              <a:uLnTx/>
              <a:uFillTx/>
              <a:latin typeface="Calibri" panose="020F0502020204030204" pitchFamily="34" charset="0"/>
              <a:ea typeface="+mj-ea"/>
              <a:cs typeface="Calibri" panose="020F0502020204030204" pitchFamily="34" charset="0"/>
            </a:endParaRPr>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r="18873"/>
          <a:stretch/>
        </p:blipFill>
        <p:spPr>
          <a:xfrm>
            <a:off x="0" y="9707"/>
            <a:ext cx="1547664" cy="856988"/>
          </a:xfrm>
          <a:prstGeom prst="rect">
            <a:avLst/>
          </a:prstGeom>
        </p:spPr>
      </p:pic>
      <p:sp>
        <p:nvSpPr>
          <p:cNvPr id="12" name="TextBox 11">
            <a:extLst>
              <a:ext uri="{FF2B5EF4-FFF2-40B4-BE49-F238E27FC236}">
                <a16:creationId xmlns:a16="http://schemas.microsoft.com/office/drawing/2014/main" id="{C52CD789-75DE-FA2A-FB6E-EFBC987E788A}"/>
              </a:ext>
            </a:extLst>
          </p:cNvPr>
          <p:cNvSpPr txBox="1"/>
          <p:nvPr/>
        </p:nvSpPr>
        <p:spPr>
          <a:xfrm>
            <a:off x="4347511" y="6008974"/>
            <a:ext cx="8424936" cy="707886"/>
          </a:xfrm>
          <a:prstGeom prst="rect">
            <a:avLst/>
          </a:prstGeom>
          <a:noFill/>
        </p:spPr>
        <p:txBody>
          <a:bodyPr wrap="square">
            <a:spAutoFit/>
          </a:bodyPr>
          <a:lstStyle/>
          <a:p>
            <a:r>
              <a:rPr lang="en-GB" dirty="0">
                <a:hlinkClick r:id="rId3"/>
              </a:rPr>
              <a:t>aps.org/archives/publications/</a:t>
            </a:r>
            <a:r>
              <a:rPr lang="en-GB" dirty="0" err="1">
                <a:hlinkClick r:id="rId3"/>
              </a:rPr>
              <a:t>apsnews</a:t>
            </a:r>
            <a:r>
              <a:rPr lang="en-GB" dirty="0">
                <a:hlinkClick r:id="rId3"/>
              </a:rPr>
              <a:t>/201804/</a:t>
            </a:r>
            <a:r>
              <a:rPr lang="en-GB" dirty="0" err="1">
                <a:hlinkClick r:id="rId3"/>
              </a:rPr>
              <a:t>beams.cfm</a:t>
            </a:r>
            <a:endParaRPr lang="en-GB" dirty="0"/>
          </a:p>
          <a:p>
            <a:r>
              <a:rPr lang="en-GB" sz="400" dirty="0"/>
              <a:t> </a:t>
            </a:r>
          </a:p>
          <a:p>
            <a:r>
              <a:rPr lang="en-GB" dirty="0">
                <a:hlinkClick r:id="rId4"/>
              </a:rPr>
              <a:t>https://journals.aps.org/prab/abstract/10.1103/PhysRevSTAB.11.050003</a:t>
            </a:r>
            <a:r>
              <a:rPr lang="en-GB" dirty="0"/>
              <a:t> </a:t>
            </a:r>
          </a:p>
        </p:txBody>
      </p:sp>
      <p:sp>
        <p:nvSpPr>
          <p:cNvPr id="14" name="TextBox 13">
            <a:extLst>
              <a:ext uri="{FF2B5EF4-FFF2-40B4-BE49-F238E27FC236}">
                <a16:creationId xmlns:a16="http://schemas.microsoft.com/office/drawing/2014/main" id="{6D138314-1825-A7A5-FA4B-C1EA75C6FC9D}"/>
              </a:ext>
            </a:extLst>
          </p:cNvPr>
          <p:cNvSpPr txBox="1"/>
          <p:nvPr/>
        </p:nvSpPr>
        <p:spPr>
          <a:xfrm>
            <a:off x="323136" y="1052736"/>
            <a:ext cx="11856640" cy="4893647"/>
          </a:xfrm>
          <a:prstGeom prst="rect">
            <a:avLst/>
          </a:prstGeom>
          <a:noFill/>
        </p:spPr>
        <p:txBody>
          <a:bodyPr wrap="square">
            <a:spAutoFit/>
          </a:bodyPr>
          <a:lstStyle/>
          <a:p>
            <a:r>
              <a:rPr lang="en-GB" sz="2400" b="0" i="0" dirty="0">
                <a:solidFill>
                  <a:srgbClr val="000000"/>
                </a:solidFill>
                <a:effectLst/>
                <a:latin typeface="Arial" panose="020B0604020202020204" pitchFamily="34" charset="0"/>
                <a:cs typeface="Arial" panose="020B0604020202020204" pitchFamily="34" charset="0"/>
              </a:rPr>
              <a:t>“</a:t>
            </a:r>
            <a:r>
              <a:rPr lang="en-GB" sz="2400" b="1" i="0" dirty="0">
                <a:solidFill>
                  <a:srgbClr val="0000FF"/>
                </a:solidFill>
                <a:effectLst/>
                <a:latin typeface="Arial" panose="020B0604020202020204" pitchFamily="34" charset="0"/>
                <a:cs typeface="Arial" panose="020B0604020202020204" pitchFamily="34" charset="0"/>
              </a:rPr>
              <a:t>To better serve and nurture the accelerator community, in 1997 the APS Division of Physics of Beams (DPB) recommended establishing a scholarly, peer-reviewed journal </a:t>
            </a:r>
            <a:r>
              <a:rPr lang="en-GB" sz="2400" b="0" i="0" dirty="0">
                <a:solidFill>
                  <a:srgbClr val="000000"/>
                </a:solidFill>
                <a:effectLst/>
                <a:latin typeface="Arial" panose="020B0604020202020204" pitchFamily="34" charset="0"/>
                <a:cs typeface="Arial" panose="020B0604020202020204" pitchFamily="34" charset="0"/>
              </a:rPr>
              <a:t>devoted to the science and technology of accelerators and beams. It would cover the full breadth of accelerators and beams, publish quickly, circulate widely, and have an international editorial board and pool of referees [R. </a:t>
            </a:r>
            <a:r>
              <a:rPr lang="en-GB" sz="2400" b="0" i="0" dirty="0" err="1">
                <a:solidFill>
                  <a:srgbClr val="000000"/>
                </a:solidFill>
                <a:effectLst/>
                <a:latin typeface="Arial" panose="020B0604020202020204" pitchFamily="34" charset="0"/>
                <a:cs typeface="Arial" panose="020B0604020202020204" pitchFamily="34" charset="0"/>
              </a:rPr>
              <a:t>Siemann</a:t>
            </a:r>
            <a:r>
              <a:rPr lang="en-GB" sz="2400" b="0" i="0" dirty="0">
                <a:solidFill>
                  <a:srgbClr val="000000"/>
                </a:solidFill>
                <a:effectLst/>
                <a:latin typeface="Arial" panose="020B0604020202020204" pitchFamily="34" charset="0"/>
                <a:cs typeface="Arial" panose="020B0604020202020204" pitchFamily="34" charset="0"/>
              </a:rPr>
              <a:t>].”</a:t>
            </a:r>
          </a:p>
          <a:p>
            <a:endParaRPr lang="en-GB" sz="2400" dirty="0">
              <a:solidFill>
                <a:srgbClr val="000000"/>
              </a:solidFill>
              <a:latin typeface="Arial" panose="020B0604020202020204" pitchFamily="34" charset="0"/>
              <a:cs typeface="Arial" panose="020B0604020202020204" pitchFamily="34" charset="0"/>
            </a:endParaRPr>
          </a:p>
          <a:p>
            <a:r>
              <a:rPr lang="en-GB" sz="2400" b="0" i="0" dirty="0">
                <a:solidFill>
                  <a:srgbClr val="000000"/>
                </a:solidFill>
                <a:effectLst/>
                <a:latin typeface="Arial" panose="020B0604020202020204" pitchFamily="34" charset="0"/>
                <a:cs typeface="Arial" panose="020B0604020202020204" pitchFamily="34" charset="0"/>
              </a:rPr>
              <a:t>“Through special editions, invited contributions, articles related to the APS Robert R. Wilson Prize for Achievement in Accelerator Physics, editorial outreach, tutorials, Editorial Board meetings, and events during the International Particle Accelerator Conferences, </a:t>
            </a:r>
            <a:r>
              <a:rPr lang="en-GB" sz="2400" b="1" i="0" dirty="0">
                <a:solidFill>
                  <a:srgbClr val="0000FF"/>
                </a:solidFill>
                <a:effectLst/>
                <a:latin typeface="Arial" panose="020B0604020202020204" pitchFamily="34" charset="0"/>
                <a:cs typeface="Arial" panose="020B0604020202020204" pitchFamily="34" charset="0"/>
              </a:rPr>
              <a:t>PRAB has become an important "Community Organizer," thereby realizing one of the intentions of its founders.</a:t>
            </a:r>
            <a:r>
              <a:rPr lang="en-GB" sz="2400" b="0" i="0" dirty="0">
                <a:solidFill>
                  <a:srgbClr val="000000"/>
                </a:solidFill>
                <a:effectLst/>
                <a:latin typeface="Arial" panose="020B0604020202020204" pitchFamily="34" charset="0"/>
                <a:cs typeface="Arial" panose="020B0604020202020204" pitchFamily="34" charset="0"/>
              </a:rPr>
              <a:t> For the coming years, PRAB looks forward to further transforming scientific publication in the field of accelerators.”</a:t>
            </a:r>
            <a:endParaRPr lang="en-GB" sz="2400" dirty="0">
              <a:latin typeface="Arial" panose="020B0604020202020204" pitchFamily="34" charset="0"/>
              <a:cs typeface="Arial" panose="020B0604020202020204" pitchFamily="34" charset="0"/>
            </a:endParaRPr>
          </a:p>
        </p:txBody>
      </p:sp>
      <p:sp>
        <p:nvSpPr>
          <p:cNvPr id="17" name="TextBox 16">
            <a:extLst>
              <a:ext uri="{FF2B5EF4-FFF2-40B4-BE49-F238E27FC236}">
                <a16:creationId xmlns:a16="http://schemas.microsoft.com/office/drawing/2014/main" id="{ECB6677E-AED7-B4F7-40C8-FBF520381246}"/>
              </a:ext>
            </a:extLst>
          </p:cNvPr>
          <p:cNvSpPr txBox="1"/>
          <p:nvPr/>
        </p:nvSpPr>
        <p:spPr>
          <a:xfrm>
            <a:off x="647459" y="6008974"/>
            <a:ext cx="3700052" cy="646331"/>
          </a:xfrm>
          <a:prstGeom prst="rect">
            <a:avLst/>
          </a:prstGeom>
          <a:noFill/>
        </p:spPr>
        <p:txBody>
          <a:bodyPr wrap="none" rtlCol="0">
            <a:spAutoFit/>
          </a:bodyPr>
          <a:lstStyle/>
          <a:p>
            <a:r>
              <a:rPr lang="en-US" dirty="0"/>
              <a:t>For more details and references see:  </a:t>
            </a:r>
          </a:p>
          <a:p>
            <a:endParaRPr lang="en-GB" dirty="0"/>
          </a:p>
        </p:txBody>
      </p:sp>
    </p:spTree>
    <p:extLst>
      <p:ext uri="{BB962C8B-B14F-4D97-AF65-F5344CB8AC3E}">
        <p14:creationId xmlns:p14="http://schemas.microsoft.com/office/powerpoint/2010/main" val="2669288834"/>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0" y="-7996"/>
            <a:ext cx="12192000" cy="821915"/>
          </a:xfrm>
          <a:prstGeom prst="rect">
            <a:avLst/>
          </a:prstGeom>
          <a:solidFill>
            <a:srgbClr val="5B9BD5">
              <a:lumMod val="50000"/>
            </a:srgbClr>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377" rtl="0" eaLnBrk="1" fontAlgn="auto" latinLnBrk="0" hangingPunct="1">
              <a:lnSpc>
                <a:spcPct val="90000"/>
              </a:lnSpc>
              <a:spcBef>
                <a:spcPct val="0"/>
              </a:spcBef>
              <a:spcAft>
                <a:spcPts val="0"/>
              </a:spcAft>
              <a:buClrTx/>
              <a:buSzTx/>
              <a:buFontTx/>
              <a:buNone/>
              <a:tabLst/>
              <a:defRPr/>
            </a:pP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en-US" sz="28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joint APS-DPB/PRAB Ernest Courant Outstanding </a:t>
            </a:r>
            <a:r>
              <a:rPr lang="en-US" sz="2800" b="1" dirty="0">
                <a:solidFill>
                  <a:srgbClr val="FFFF00"/>
                </a:solidFill>
                <a:latin typeface="Calibri" panose="020F0502020204030204" pitchFamily="34" charset="0"/>
                <a:cs typeface="Calibri" panose="020F0502020204030204" pitchFamily="34" charset="0"/>
              </a:rPr>
              <a:t>P</a:t>
            </a:r>
            <a:r>
              <a:rPr kumimoji="0" lang="en-US" sz="28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aper Recognition </a:t>
            </a:r>
            <a:endParaRPr kumimoji="0" lang="en-GB" sz="36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endParaRPr>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r="18873"/>
          <a:stretch/>
        </p:blipFill>
        <p:spPr>
          <a:xfrm>
            <a:off x="0" y="9707"/>
            <a:ext cx="1547664" cy="856988"/>
          </a:xfrm>
          <a:prstGeom prst="rect">
            <a:avLst/>
          </a:prstGeom>
        </p:spPr>
      </p:pic>
      <p:sp>
        <p:nvSpPr>
          <p:cNvPr id="7" name="TextBox 6">
            <a:extLst>
              <a:ext uri="{FF2B5EF4-FFF2-40B4-BE49-F238E27FC236}">
                <a16:creationId xmlns:a16="http://schemas.microsoft.com/office/drawing/2014/main" id="{7892CF49-4261-D654-C835-03F68BEE489E}"/>
              </a:ext>
            </a:extLst>
          </p:cNvPr>
          <p:cNvSpPr txBox="1"/>
          <p:nvPr/>
        </p:nvSpPr>
        <p:spPr>
          <a:xfrm>
            <a:off x="465060" y="973210"/>
            <a:ext cx="9427482" cy="1938992"/>
          </a:xfrm>
          <a:prstGeom prst="rect">
            <a:avLst/>
          </a:prstGeom>
          <a:noFill/>
        </p:spPr>
        <p:txBody>
          <a:bodyPr wrap="square">
            <a:spAutoFit/>
          </a:bodyPr>
          <a:lstStyle/>
          <a:p>
            <a:pPr algn="l"/>
            <a:r>
              <a:rPr lang="en-GB" sz="2400" b="0" i="0" dirty="0">
                <a:solidFill>
                  <a:srgbClr val="293338"/>
                </a:solidFill>
                <a:effectLst/>
                <a:latin typeface="Arial" panose="020B0604020202020204" pitchFamily="34" charset="0"/>
              </a:rPr>
              <a:t>The Courant recognition was established in 2021 by the Division of Physics and Beams (chaired by </a:t>
            </a:r>
            <a:r>
              <a:rPr lang="en-GB" sz="2400" b="0" i="1" dirty="0">
                <a:solidFill>
                  <a:srgbClr val="293338"/>
                </a:solidFill>
                <a:effectLst/>
                <a:latin typeface="Arial" panose="020B0604020202020204" pitchFamily="34" charset="0"/>
              </a:rPr>
              <a:t>Sarah </a:t>
            </a:r>
            <a:r>
              <a:rPr lang="en-GB" sz="2400" i="1" dirty="0">
                <a:solidFill>
                  <a:srgbClr val="293338"/>
                </a:solidFill>
                <a:latin typeface="Arial" panose="020B0604020202020204" pitchFamily="34" charset="0"/>
              </a:rPr>
              <a:t>C</a:t>
            </a:r>
            <a:r>
              <a:rPr lang="en-GB" sz="2400" b="0" i="1" dirty="0">
                <a:solidFill>
                  <a:srgbClr val="293338"/>
                </a:solidFill>
                <a:effectLst/>
                <a:latin typeface="Arial" panose="020B0604020202020204" pitchFamily="34" charset="0"/>
              </a:rPr>
              <a:t>ousineau</a:t>
            </a:r>
            <a:r>
              <a:rPr lang="en-GB" sz="2400" b="0" i="0" dirty="0">
                <a:solidFill>
                  <a:srgbClr val="293338"/>
                </a:solidFill>
                <a:effectLst/>
                <a:latin typeface="Arial" panose="020B0604020202020204" pitchFamily="34" charset="0"/>
              </a:rPr>
              <a:t>) in partnership with the Physical Review Accelerators and Beams (PRAB) journal.</a:t>
            </a:r>
          </a:p>
          <a:p>
            <a:pPr algn="l"/>
            <a:endParaRPr lang="en-GB" sz="2400" dirty="0">
              <a:solidFill>
                <a:srgbClr val="293338"/>
              </a:solidFill>
              <a:latin typeface="Arial" panose="020B0604020202020204" pitchFamily="34" charset="0"/>
            </a:endParaRPr>
          </a:p>
          <a:p>
            <a:pPr algn="l"/>
            <a:r>
              <a:rPr lang="en-GB" sz="2400" b="0" i="0" dirty="0">
                <a:solidFill>
                  <a:srgbClr val="293338"/>
                </a:solidFill>
                <a:effectLst/>
                <a:latin typeface="Arial" panose="020B0604020202020204" pitchFamily="34" charset="0"/>
              </a:rPr>
              <a:t>Prize recipients:</a:t>
            </a:r>
          </a:p>
        </p:txBody>
      </p:sp>
      <p:sp>
        <p:nvSpPr>
          <p:cNvPr id="11" name="TextBox 10">
            <a:extLst>
              <a:ext uri="{FF2B5EF4-FFF2-40B4-BE49-F238E27FC236}">
                <a16:creationId xmlns:a16="http://schemas.microsoft.com/office/drawing/2014/main" id="{A4C5559B-0AD6-B24D-2612-C96E76D7AF9F}"/>
              </a:ext>
            </a:extLst>
          </p:cNvPr>
          <p:cNvSpPr txBox="1"/>
          <p:nvPr/>
        </p:nvSpPr>
        <p:spPr>
          <a:xfrm>
            <a:off x="476918" y="2890437"/>
            <a:ext cx="11595746" cy="3908762"/>
          </a:xfrm>
          <a:prstGeom prst="rect">
            <a:avLst/>
          </a:prstGeom>
          <a:noFill/>
        </p:spPr>
        <p:txBody>
          <a:bodyPr wrap="square">
            <a:spAutoFit/>
          </a:bodyPr>
          <a:lstStyle/>
          <a:p>
            <a:pPr algn="l"/>
            <a:r>
              <a:rPr lang="en-GB" sz="1600" b="1" i="0" dirty="0">
                <a:solidFill>
                  <a:srgbClr val="293338"/>
                </a:solidFill>
                <a:effectLst/>
                <a:latin typeface="Arial" panose="020B0604020202020204" pitchFamily="34" charset="0"/>
              </a:rPr>
              <a:t>2022</a:t>
            </a:r>
          </a:p>
          <a:p>
            <a:pPr algn="l"/>
            <a:r>
              <a:rPr lang="en-GB" sz="1600" dirty="0">
                <a:solidFill>
                  <a:srgbClr val="293338"/>
                </a:solidFill>
                <a:latin typeface="Arial" panose="020B0604020202020204" pitchFamily="34" charset="0"/>
              </a:rPr>
              <a:t>Carlo Vicario, Simona Bettoni, Alberto Lutman, Andreas Dax, Martin Huppert, and Alexandre </a:t>
            </a:r>
            <a:r>
              <a:rPr lang="en-GB" sz="1600" dirty="0" err="1">
                <a:solidFill>
                  <a:srgbClr val="293338"/>
                </a:solidFill>
                <a:latin typeface="Arial" panose="020B0604020202020204" pitchFamily="34" charset="0"/>
              </a:rPr>
              <a:t>Trisorio</a:t>
            </a:r>
            <a:r>
              <a:rPr lang="en-GB" sz="1600" dirty="0">
                <a:solidFill>
                  <a:srgbClr val="293338"/>
                </a:solidFill>
                <a:latin typeface="Arial" panose="020B0604020202020204" pitchFamily="34" charset="0"/>
              </a:rPr>
              <a:t>: “</a:t>
            </a:r>
            <a:r>
              <a:rPr lang="en-GB" sz="1600" i="1" dirty="0">
                <a:solidFill>
                  <a:srgbClr val="293338"/>
                </a:solidFill>
                <a:latin typeface="Arial" panose="020B0604020202020204" pitchFamily="34" charset="0"/>
                <a:hlinkClick r:id="rId3"/>
              </a:rPr>
              <a:t>Two-</a:t>
            </a:r>
            <a:r>
              <a:rPr lang="en-GB" sz="1600" i="1" dirty="0" err="1">
                <a:solidFill>
                  <a:srgbClr val="293338"/>
                </a:solidFill>
                <a:latin typeface="Arial" panose="020B0604020202020204" pitchFamily="34" charset="0"/>
                <a:hlinkClick r:id="rId3"/>
              </a:rPr>
              <a:t>color</a:t>
            </a:r>
            <a:r>
              <a:rPr lang="en-GB" sz="1600" i="1" dirty="0">
                <a:solidFill>
                  <a:srgbClr val="293338"/>
                </a:solidFill>
                <a:latin typeface="Arial" panose="020B0604020202020204" pitchFamily="34" charset="0"/>
                <a:hlinkClick r:id="rId3"/>
              </a:rPr>
              <a:t> x-ray free-electron laser by photocathode laser emittance spoiler</a:t>
            </a:r>
            <a:r>
              <a:rPr lang="en-GB" sz="1600" dirty="0">
                <a:solidFill>
                  <a:srgbClr val="293338"/>
                </a:solidFill>
                <a:latin typeface="Arial" panose="020B0604020202020204" pitchFamily="34" charset="0"/>
              </a:rPr>
              <a:t>,” </a:t>
            </a:r>
            <a:r>
              <a:rPr lang="en-GB" sz="1600" b="0" i="0" dirty="0">
                <a:solidFill>
                  <a:srgbClr val="293338"/>
                </a:solidFill>
                <a:effectLst/>
                <a:latin typeface="Arial" panose="020B0604020202020204" pitchFamily="34" charset="0"/>
              </a:rPr>
              <a:t>Physical Review Accelerators and</a:t>
            </a:r>
            <a:r>
              <a:rPr lang="en-GB" sz="1600" b="0" i="0" dirty="0">
                <a:solidFill>
                  <a:srgbClr val="555555"/>
                </a:solidFill>
                <a:effectLst/>
                <a:latin typeface="Proxima Nova"/>
              </a:rPr>
              <a:t> Beams </a:t>
            </a:r>
            <a:r>
              <a:rPr lang="en-GB" sz="1600" i="0" dirty="0">
                <a:solidFill>
                  <a:srgbClr val="555555"/>
                </a:solidFill>
                <a:effectLst/>
                <a:latin typeface="Proxima Nova"/>
              </a:rPr>
              <a:t>24</a:t>
            </a:r>
            <a:r>
              <a:rPr lang="en-GB" sz="1600" b="0" i="0" dirty="0">
                <a:solidFill>
                  <a:srgbClr val="555555"/>
                </a:solidFill>
                <a:effectLst/>
                <a:latin typeface="Proxima Nova"/>
              </a:rPr>
              <a:t>, 060703 (2021)</a:t>
            </a:r>
            <a:endParaRPr lang="en-GB" sz="1600" dirty="0">
              <a:solidFill>
                <a:srgbClr val="293338"/>
              </a:solidFill>
              <a:latin typeface="Arial" panose="020B0604020202020204" pitchFamily="34" charset="0"/>
            </a:endParaRPr>
          </a:p>
          <a:p>
            <a:pPr algn="l"/>
            <a:endParaRPr lang="en-GB" sz="1600" b="1" i="0" dirty="0">
              <a:solidFill>
                <a:srgbClr val="293338"/>
              </a:solidFill>
              <a:effectLst/>
              <a:latin typeface="Arial" panose="020B0604020202020204" pitchFamily="34" charset="0"/>
            </a:endParaRPr>
          </a:p>
          <a:p>
            <a:pPr algn="l"/>
            <a:r>
              <a:rPr lang="en-GB" sz="1600" b="1" dirty="0">
                <a:solidFill>
                  <a:srgbClr val="293338"/>
                </a:solidFill>
                <a:latin typeface="Arial" panose="020B0604020202020204" pitchFamily="34" charset="0"/>
              </a:rPr>
              <a:t>2023 </a:t>
            </a:r>
          </a:p>
          <a:p>
            <a:r>
              <a:rPr lang="en-GB" sz="1600" dirty="0">
                <a:solidFill>
                  <a:srgbClr val="293338"/>
                </a:solidFill>
                <a:latin typeface="Arial" panose="020B0604020202020204" pitchFamily="34" charset="0"/>
              </a:rPr>
              <a:t>Mamdouh Nasr, Emilio Nanni, Martin Breidenbach, Stephen Weathersby, Marco </a:t>
            </a:r>
            <a:r>
              <a:rPr lang="en-GB" sz="1600" dirty="0" err="1">
                <a:solidFill>
                  <a:srgbClr val="293338"/>
                </a:solidFill>
                <a:latin typeface="Arial" panose="020B0604020202020204" pitchFamily="34" charset="0"/>
              </a:rPr>
              <a:t>Oriunno</a:t>
            </a:r>
            <a:r>
              <a:rPr lang="en-GB" sz="1600" dirty="0">
                <a:solidFill>
                  <a:srgbClr val="293338"/>
                </a:solidFill>
                <a:latin typeface="Arial" panose="020B0604020202020204" pitchFamily="34" charset="0"/>
              </a:rPr>
              <a:t>, and Sami Tantawi: “</a:t>
            </a:r>
            <a:r>
              <a:rPr lang="en-GB" sz="1600" i="1" dirty="0">
                <a:solidFill>
                  <a:srgbClr val="293338"/>
                </a:solidFill>
                <a:latin typeface="Arial" panose="020B0604020202020204" pitchFamily="34" charset="0"/>
                <a:hlinkClick r:id="rId4"/>
              </a:rPr>
              <a:t>Experimental demonstration of particle acceleration with normal conducting accelerating structure at cryogenic temperature</a:t>
            </a:r>
            <a:r>
              <a:rPr lang="en-GB" sz="1600" dirty="0">
                <a:solidFill>
                  <a:srgbClr val="293338"/>
                </a:solidFill>
                <a:latin typeface="Arial" panose="020B0604020202020204" pitchFamily="34" charset="0"/>
              </a:rPr>
              <a:t>,”</a:t>
            </a:r>
            <a:r>
              <a:rPr lang="en-GB" sz="1600" b="0" i="0" dirty="0">
                <a:solidFill>
                  <a:srgbClr val="293338"/>
                </a:solidFill>
                <a:effectLst/>
                <a:latin typeface="Arial" panose="020B0604020202020204" pitchFamily="34" charset="0"/>
              </a:rPr>
              <a:t> Physical Review Accelerators and</a:t>
            </a:r>
            <a:r>
              <a:rPr lang="en-GB" sz="1600" b="0" i="0" dirty="0">
                <a:solidFill>
                  <a:srgbClr val="555555"/>
                </a:solidFill>
                <a:effectLst/>
                <a:latin typeface="Proxima Nova"/>
              </a:rPr>
              <a:t> Beams </a:t>
            </a:r>
            <a:r>
              <a:rPr lang="en-GB" sz="1600" i="0" dirty="0">
                <a:solidFill>
                  <a:srgbClr val="555555"/>
                </a:solidFill>
                <a:effectLst/>
                <a:latin typeface="Proxima Nova"/>
              </a:rPr>
              <a:t>24</a:t>
            </a:r>
            <a:r>
              <a:rPr lang="en-GB" sz="1600" b="0" i="0" dirty="0">
                <a:solidFill>
                  <a:srgbClr val="555555"/>
                </a:solidFill>
                <a:effectLst/>
                <a:latin typeface="Proxima Nova"/>
              </a:rPr>
              <a:t>, 093201  (2021</a:t>
            </a:r>
            <a:r>
              <a:rPr lang="en-GB" sz="1600" b="0" i="0" dirty="0">
                <a:solidFill>
                  <a:srgbClr val="293338"/>
                </a:solidFill>
                <a:effectLst/>
                <a:latin typeface="Arial" panose="020B0604020202020204" pitchFamily="34" charset="0"/>
              </a:rPr>
              <a:t>)</a:t>
            </a:r>
            <a:endParaRPr lang="en-GB" sz="1600" dirty="0">
              <a:solidFill>
                <a:srgbClr val="293338"/>
              </a:solidFill>
              <a:latin typeface="Arial" panose="020B0604020202020204" pitchFamily="34" charset="0"/>
            </a:endParaRPr>
          </a:p>
          <a:p>
            <a:pPr algn="l"/>
            <a:endParaRPr lang="en-GB" sz="1600" dirty="0">
              <a:solidFill>
                <a:srgbClr val="293338"/>
              </a:solidFill>
              <a:latin typeface="Arial" panose="020B0604020202020204" pitchFamily="34" charset="0"/>
            </a:endParaRPr>
          </a:p>
          <a:p>
            <a:pPr algn="l"/>
            <a:r>
              <a:rPr lang="en-GB" sz="1600" b="1" i="0" dirty="0">
                <a:solidFill>
                  <a:srgbClr val="293338"/>
                </a:solidFill>
                <a:effectLst/>
                <a:latin typeface="Arial" panose="020B0604020202020204" pitchFamily="34" charset="0"/>
              </a:rPr>
              <a:t>2024</a:t>
            </a:r>
          </a:p>
          <a:p>
            <a:pPr algn="l"/>
            <a:r>
              <a:rPr lang="en-GB" sz="1600" b="0" i="0" dirty="0">
                <a:solidFill>
                  <a:srgbClr val="293338"/>
                </a:solidFill>
                <a:effectLst/>
                <a:latin typeface="Arial" panose="020B0604020202020204" pitchFamily="34" charset="0"/>
              </a:rPr>
              <a:t>P. Raimondi, S. Liuzzo: </a:t>
            </a:r>
            <a:r>
              <a:rPr lang="en-GB" sz="1600" dirty="0">
                <a:solidFill>
                  <a:srgbClr val="293338"/>
                </a:solidFill>
                <a:latin typeface="Arial" panose="020B0604020202020204" pitchFamily="34" charset="0"/>
              </a:rPr>
              <a:t> </a:t>
            </a:r>
            <a:r>
              <a:rPr lang="en-GB" sz="1600" b="0" i="1" dirty="0">
                <a:solidFill>
                  <a:srgbClr val="293338"/>
                </a:solidFill>
                <a:effectLst/>
                <a:latin typeface="Arial" panose="020B0604020202020204" pitchFamily="34" charset="0"/>
              </a:rPr>
              <a:t>“</a:t>
            </a:r>
            <a:r>
              <a:rPr lang="en-GB" sz="1600" b="0" i="1" dirty="0">
                <a:solidFill>
                  <a:srgbClr val="293338"/>
                </a:solidFill>
                <a:effectLst/>
                <a:latin typeface="Arial" panose="020B0604020202020204" pitchFamily="34" charset="0"/>
                <a:hlinkClick r:id="rId5"/>
              </a:rPr>
              <a:t>Toward a diffraction limited light source</a:t>
            </a:r>
            <a:r>
              <a:rPr lang="en-GB" sz="1600" b="0" i="1" dirty="0">
                <a:solidFill>
                  <a:srgbClr val="293338"/>
                </a:solidFill>
                <a:effectLst/>
                <a:latin typeface="Arial" panose="020B0604020202020204" pitchFamily="34" charset="0"/>
              </a:rPr>
              <a:t>”</a:t>
            </a:r>
            <a:r>
              <a:rPr lang="en-GB" sz="1600" b="0" i="0" dirty="0">
                <a:solidFill>
                  <a:srgbClr val="293338"/>
                </a:solidFill>
                <a:effectLst/>
                <a:latin typeface="Arial" panose="020B0604020202020204" pitchFamily="34" charset="0"/>
              </a:rPr>
              <a:t>, Physical Review Accelerators and Beams 26, 021601 (2023)</a:t>
            </a:r>
          </a:p>
          <a:p>
            <a:pPr algn="l"/>
            <a:endParaRPr lang="en-GB" dirty="0">
              <a:solidFill>
                <a:srgbClr val="293338"/>
              </a:solidFill>
              <a:latin typeface="Arial" panose="020B0604020202020204" pitchFamily="34" charset="0"/>
            </a:endParaRPr>
          </a:p>
          <a:p>
            <a:pPr algn="l"/>
            <a:r>
              <a:rPr lang="en-GB" b="1" dirty="0">
                <a:solidFill>
                  <a:srgbClr val="293338"/>
                </a:solidFill>
                <a:latin typeface="Arial" panose="020B0604020202020204" pitchFamily="34" charset="0"/>
              </a:rPr>
              <a:t>2025</a:t>
            </a:r>
          </a:p>
          <a:p>
            <a:pPr algn="l"/>
            <a:r>
              <a:rPr lang="en-US" sz="1800" dirty="0">
                <a:effectLst/>
                <a:latin typeface="Aptos" panose="020B0004020202020204" pitchFamily="34" charset="0"/>
                <a:ea typeface="Aptos" panose="020B0004020202020204" pitchFamily="34" charset="0"/>
                <a:cs typeface="Aptos" panose="020B0004020202020204" pitchFamily="34" charset="0"/>
              </a:rPr>
              <a:t>R.A. </a:t>
            </a:r>
            <a:r>
              <a:rPr lang="en-US" dirty="0">
                <a:latin typeface="Aptos" panose="020B0004020202020204" pitchFamily="34" charset="0"/>
                <a:ea typeface="Aptos" panose="020B0004020202020204" pitchFamily="34" charset="0"/>
                <a:cs typeface="Aptos" panose="020B0004020202020204" pitchFamily="34" charset="0"/>
              </a:rPr>
              <a:t>M</a:t>
            </a:r>
            <a:r>
              <a:rPr lang="en-US" sz="1800" dirty="0">
                <a:effectLst/>
                <a:latin typeface="Aptos" panose="020B0004020202020204" pitchFamily="34" charset="0"/>
                <a:ea typeface="Aptos" panose="020B0004020202020204" pitchFamily="34" charset="0"/>
                <a:cs typeface="Aptos" panose="020B0004020202020204" pitchFamily="34" charset="0"/>
              </a:rPr>
              <a:t>argraf et al., “</a:t>
            </a:r>
            <a:r>
              <a:rPr lang="en-US" sz="1800" i="1" dirty="0" err="1">
                <a:effectLst/>
                <a:latin typeface="Aptos" panose="020B0004020202020204" pitchFamily="34" charset="0"/>
                <a:ea typeface="Aptos" panose="020B0004020202020204" pitchFamily="34" charset="0"/>
                <a:cs typeface="Aptos" panose="020B0004020202020204" pitchFamily="34" charset="0"/>
                <a:hlinkClick r:id="rId6"/>
              </a:rPr>
              <a:t>Microbunch</a:t>
            </a:r>
            <a:r>
              <a:rPr lang="en-US" sz="1800" i="1" dirty="0">
                <a:effectLst/>
                <a:latin typeface="Aptos" panose="020B0004020202020204" pitchFamily="34" charset="0"/>
                <a:ea typeface="Aptos" panose="020B0004020202020204" pitchFamily="34" charset="0"/>
                <a:cs typeface="Aptos" panose="020B0004020202020204" pitchFamily="34" charset="0"/>
                <a:hlinkClick r:id="rId6"/>
              </a:rPr>
              <a:t> rotation in an x-ray free-electron laser using a first-order achromatic bend</a:t>
            </a:r>
            <a:r>
              <a:rPr lang="en-US" sz="1800" dirty="0">
                <a:effectLst/>
                <a:latin typeface="Aptos" panose="020B0004020202020204" pitchFamily="34" charset="0"/>
                <a:ea typeface="Aptos" panose="020B0004020202020204" pitchFamily="34" charset="0"/>
                <a:cs typeface="Aptos" panose="020B0004020202020204" pitchFamily="34" charset="0"/>
              </a:rPr>
              <a:t>”, </a:t>
            </a:r>
            <a:r>
              <a:rPr lang="en-GB" b="0" i="0" dirty="0">
                <a:solidFill>
                  <a:srgbClr val="293338"/>
                </a:solidFill>
                <a:effectLst/>
                <a:latin typeface="Arial" panose="020B0604020202020204" pitchFamily="34" charset="0"/>
              </a:rPr>
              <a:t>Physical Review Accelerators and Beams 27, 030702 (2024)</a:t>
            </a:r>
          </a:p>
        </p:txBody>
      </p:sp>
      <p:pic>
        <p:nvPicPr>
          <p:cNvPr id="13" name="Picture 12">
            <a:extLst>
              <a:ext uri="{FF2B5EF4-FFF2-40B4-BE49-F238E27FC236}">
                <a16:creationId xmlns:a16="http://schemas.microsoft.com/office/drawing/2014/main" id="{EF75E091-093C-D136-1090-554C5EB1E9A9}"/>
              </a:ext>
            </a:extLst>
          </p:cNvPr>
          <p:cNvPicPr>
            <a:picLocks noChangeAspect="1"/>
          </p:cNvPicPr>
          <p:nvPr/>
        </p:nvPicPr>
        <p:blipFill rotWithShape="1">
          <a:blip r:embed="rId7"/>
          <a:srcRect b="20003"/>
          <a:stretch/>
        </p:blipFill>
        <p:spPr>
          <a:xfrm>
            <a:off x="9892542" y="1017453"/>
            <a:ext cx="1543050" cy="1828742"/>
          </a:xfrm>
          <a:prstGeom prst="rect">
            <a:avLst/>
          </a:prstGeom>
        </p:spPr>
      </p:pic>
    </p:spTree>
    <p:extLst>
      <p:ext uri="{BB962C8B-B14F-4D97-AF65-F5344CB8AC3E}">
        <p14:creationId xmlns:p14="http://schemas.microsoft.com/office/powerpoint/2010/main" val="2764478081"/>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83381D9D-F066-9DD2-501B-C796367F7015}"/>
              </a:ext>
            </a:extLst>
          </p:cNvPr>
          <p:cNvPicPr>
            <a:picLocks noChangeAspect="1"/>
          </p:cNvPicPr>
          <p:nvPr/>
        </p:nvPicPr>
        <p:blipFill>
          <a:blip r:embed="rId2"/>
          <a:srcRect t="10403" b="20733"/>
          <a:stretch/>
        </p:blipFill>
        <p:spPr>
          <a:xfrm>
            <a:off x="6034237" y="1239891"/>
            <a:ext cx="3182951" cy="4870939"/>
          </a:xfrm>
          <a:prstGeom prst="rect">
            <a:avLst/>
          </a:prstGeom>
        </p:spPr>
      </p:pic>
      <p:pic>
        <p:nvPicPr>
          <p:cNvPr id="10" name="Picture 9">
            <a:extLst>
              <a:ext uri="{FF2B5EF4-FFF2-40B4-BE49-F238E27FC236}">
                <a16:creationId xmlns:a16="http://schemas.microsoft.com/office/drawing/2014/main" id="{7682948D-F7E1-3C9B-C8DF-30BD080028C3}"/>
              </a:ext>
            </a:extLst>
          </p:cNvPr>
          <p:cNvPicPr>
            <a:picLocks noChangeAspect="1"/>
          </p:cNvPicPr>
          <p:nvPr/>
        </p:nvPicPr>
        <p:blipFill>
          <a:blip r:embed="rId3"/>
          <a:srcRect t="10403" b="12724"/>
          <a:stretch/>
        </p:blipFill>
        <p:spPr>
          <a:xfrm>
            <a:off x="3100536" y="1268760"/>
            <a:ext cx="3086100" cy="5271980"/>
          </a:xfrm>
          <a:prstGeom prst="rect">
            <a:avLst/>
          </a:prstGeom>
        </p:spPr>
      </p:pic>
      <p:pic>
        <p:nvPicPr>
          <p:cNvPr id="11" name="Picture 10">
            <a:extLst>
              <a:ext uri="{FF2B5EF4-FFF2-40B4-BE49-F238E27FC236}">
                <a16:creationId xmlns:a16="http://schemas.microsoft.com/office/drawing/2014/main" id="{91CB23DB-113D-1245-7645-49E06DB5B8B7}"/>
              </a:ext>
            </a:extLst>
          </p:cNvPr>
          <p:cNvPicPr>
            <a:picLocks noChangeAspect="1"/>
          </p:cNvPicPr>
          <p:nvPr/>
        </p:nvPicPr>
        <p:blipFill>
          <a:blip r:embed="rId4"/>
          <a:srcRect t="10403" b="12724"/>
          <a:stretch/>
        </p:blipFill>
        <p:spPr>
          <a:xfrm>
            <a:off x="14436" y="1239892"/>
            <a:ext cx="3086100" cy="5271980"/>
          </a:xfrm>
          <a:prstGeom prst="rect">
            <a:avLst/>
          </a:prstGeom>
        </p:spPr>
      </p:pic>
      <p:pic>
        <p:nvPicPr>
          <p:cNvPr id="12" name="Picture 11">
            <a:extLst>
              <a:ext uri="{FF2B5EF4-FFF2-40B4-BE49-F238E27FC236}">
                <a16:creationId xmlns:a16="http://schemas.microsoft.com/office/drawing/2014/main" id="{7EBD71E0-DF8F-7559-06CD-D96AB9DCA9FE}"/>
              </a:ext>
            </a:extLst>
          </p:cNvPr>
          <p:cNvPicPr>
            <a:picLocks noChangeAspect="1"/>
          </p:cNvPicPr>
          <p:nvPr/>
        </p:nvPicPr>
        <p:blipFill>
          <a:blip r:embed="rId5"/>
          <a:srcRect t="10403" b="12724"/>
          <a:stretch/>
        </p:blipFill>
        <p:spPr>
          <a:xfrm>
            <a:off x="9120338" y="1268760"/>
            <a:ext cx="3086100" cy="5271980"/>
          </a:xfrm>
          <a:prstGeom prst="rect">
            <a:avLst/>
          </a:prstGeom>
        </p:spPr>
      </p:pic>
      <p:sp>
        <p:nvSpPr>
          <p:cNvPr id="2" name="Title 1">
            <a:extLst>
              <a:ext uri="{FF2B5EF4-FFF2-40B4-BE49-F238E27FC236}">
                <a16:creationId xmlns:a16="http://schemas.microsoft.com/office/drawing/2014/main" id="{8D77AF86-1D52-69CB-E3C1-81AAE810D121}"/>
              </a:ext>
            </a:extLst>
          </p:cNvPr>
          <p:cNvSpPr txBox="1">
            <a:spLocks/>
          </p:cNvSpPr>
          <p:nvPr/>
        </p:nvSpPr>
        <p:spPr>
          <a:xfrm>
            <a:off x="0" y="-9343"/>
            <a:ext cx="12192000" cy="821915"/>
          </a:xfrm>
          <a:prstGeom prst="rect">
            <a:avLst/>
          </a:prstGeom>
          <a:solidFill>
            <a:srgbClr val="5B9BD5">
              <a:lumMod val="50000"/>
            </a:srgbClr>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377" rtl="0" eaLnBrk="1" fontAlgn="auto" latinLnBrk="0" hangingPunct="1">
              <a:lnSpc>
                <a:spcPct val="90000"/>
              </a:lnSpc>
              <a:spcBef>
                <a:spcPct val="0"/>
              </a:spcBef>
              <a:spcAft>
                <a:spcPts val="0"/>
              </a:spcAft>
              <a:buClrTx/>
              <a:buSzTx/>
              <a:buFontTx/>
              <a:buNone/>
              <a:tabLst/>
              <a:defRPr/>
            </a:pPr>
            <a:endParaRPr lang="en-GB" sz="3200" b="1" dirty="0">
              <a:solidFill>
                <a:srgbClr val="FFC000"/>
              </a:solidFill>
              <a:latin typeface="Calibri" panose="020F0502020204030204" pitchFamily="34" charset="0"/>
              <a:cs typeface="Calibri" panose="020F0502020204030204" pitchFamily="34" charset="0"/>
            </a:endParaRPr>
          </a:p>
          <a:p>
            <a:pPr marL="0" marR="0" lvl="0" indent="0" algn="ctr" defTabSz="914377" rtl="0" eaLnBrk="1" fontAlgn="auto" latinLnBrk="0" hangingPunct="1">
              <a:lnSpc>
                <a:spcPct val="90000"/>
              </a:lnSpc>
              <a:spcBef>
                <a:spcPct val="0"/>
              </a:spcBef>
              <a:spcAft>
                <a:spcPts val="0"/>
              </a:spcAft>
              <a:buClrTx/>
              <a:buSzTx/>
              <a:buFontTx/>
              <a:buNone/>
              <a:tabLst/>
              <a:defRPr/>
            </a:pPr>
            <a:r>
              <a:rPr lang="en-GB" sz="3200" b="1" i="1" dirty="0">
                <a:solidFill>
                  <a:schemeClr val="accent4">
                    <a:lumMod val="60000"/>
                    <a:lumOff val="40000"/>
                  </a:schemeClr>
                </a:solidFill>
                <a:latin typeface="Calibri" panose="020F0502020204030204" pitchFamily="34" charset="0"/>
                <a:cs typeface="Calibri" panose="020F0502020204030204" pitchFamily="34" charset="0"/>
              </a:rPr>
              <a:t>	New ! </a:t>
            </a:r>
            <a:r>
              <a:rPr lang="en-GB" sz="3200" b="1" dirty="0">
                <a:solidFill>
                  <a:schemeClr val="accent4">
                    <a:lumMod val="60000"/>
                    <a:lumOff val="40000"/>
                  </a:schemeClr>
                </a:solidFill>
                <a:latin typeface="Calibri" panose="020F0502020204030204" pitchFamily="34" charset="0"/>
                <a:cs typeface="Calibri" panose="020F0502020204030204" pitchFamily="34" charset="0"/>
              </a:rPr>
              <a:t>– </a:t>
            </a:r>
            <a:r>
              <a:rPr lang="en-GB" sz="3200" b="1" dirty="0">
                <a:solidFill>
                  <a:srgbClr val="FFFF00"/>
                </a:solidFill>
                <a:latin typeface="Calibri" panose="020F0502020204030204" pitchFamily="34" charset="0"/>
                <a:cs typeface="Calibri" panose="020F0502020204030204" pitchFamily="34" charset="0"/>
              </a:rPr>
              <a:t>teasers and key images for all PRAB papers</a:t>
            </a:r>
          </a:p>
          <a:p>
            <a:pPr marL="0" marR="0" lvl="0" indent="0" algn="ctr" defTabSz="914377" rtl="0" eaLnBrk="1" fontAlgn="auto" latinLnBrk="0" hangingPunct="1">
              <a:lnSpc>
                <a:spcPct val="90000"/>
              </a:lnSpc>
              <a:spcBef>
                <a:spcPct val="0"/>
              </a:spcBef>
              <a:spcAft>
                <a:spcPts val="0"/>
              </a:spcAft>
              <a:buClrTx/>
              <a:buSzTx/>
              <a:buFontTx/>
              <a:buNone/>
              <a:tabLst/>
              <a:defRPr/>
            </a:pPr>
            <a:endParaRPr kumimoji="0" lang="en-GB" sz="36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endParaRPr>
          </a:p>
        </p:txBody>
      </p:sp>
      <p:pic>
        <p:nvPicPr>
          <p:cNvPr id="3" name="Picture 2">
            <a:extLst>
              <a:ext uri="{FF2B5EF4-FFF2-40B4-BE49-F238E27FC236}">
                <a16:creationId xmlns:a16="http://schemas.microsoft.com/office/drawing/2014/main" id="{71E8044B-EC68-F403-0FCA-6C27B0AAE09E}"/>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r="18873"/>
          <a:stretch/>
        </p:blipFill>
        <p:spPr>
          <a:xfrm>
            <a:off x="0" y="9707"/>
            <a:ext cx="1547664" cy="856988"/>
          </a:xfrm>
          <a:prstGeom prst="rect">
            <a:avLst/>
          </a:prstGeom>
        </p:spPr>
      </p:pic>
    </p:spTree>
    <p:extLst>
      <p:ext uri="{BB962C8B-B14F-4D97-AF65-F5344CB8AC3E}">
        <p14:creationId xmlns:p14="http://schemas.microsoft.com/office/powerpoint/2010/main" val="580219387"/>
      </p:ext>
    </p:extLst>
  </p:cSld>
  <p:clrMapOvr>
    <a:masterClrMapping/>
  </p:clrMapOvr>
</p:sld>
</file>

<file path=ppt/theme/theme1.xml><?xml version="1.0" encoding="utf-8"?>
<a:theme xmlns:a="http://schemas.openxmlformats.org/drawingml/2006/main" name="2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3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49884</TotalTime>
  <Words>1222</Words>
  <Application>Microsoft Office PowerPoint</Application>
  <PresentationFormat>Grand écran</PresentationFormat>
  <Paragraphs>170</Paragraphs>
  <Slides>16</Slides>
  <Notes>3</Notes>
  <HiddenSlides>0</HiddenSlides>
  <MMClips>0</MMClips>
  <ScaleCrop>false</ScaleCrop>
  <HeadingPairs>
    <vt:vector size="6" baseType="variant">
      <vt:variant>
        <vt:lpstr>Polices utilisées</vt:lpstr>
      </vt:variant>
      <vt:variant>
        <vt:i4>11</vt:i4>
      </vt:variant>
      <vt:variant>
        <vt:lpstr>Thème</vt:lpstr>
      </vt:variant>
      <vt:variant>
        <vt:i4>3</vt:i4>
      </vt:variant>
      <vt:variant>
        <vt:lpstr>Titres des diapositives</vt:lpstr>
      </vt:variant>
      <vt:variant>
        <vt:i4>16</vt:i4>
      </vt:variant>
    </vt:vector>
  </HeadingPairs>
  <TitlesOfParts>
    <vt:vector size="30" baseType="lpstr">
      <vt:lpstr>&amp;quot</vt:lpstr>
      <vt:lpstr>Aptos</vt:lpstr>
      <vt:lpstr>Aptos Display</vt:lpstr>
      <vt:lpstr>Arial</vt:lpstr>
      <vt:lpstr>Calibri</vt:lpstr>
      <vt:lpstr>Calibri Light</vt:lpstr>
      <vt:lpstr>Cambria Math</vt:lpstr>
      <vt:lpstr>Jost</vt:lpstr>
      <vt:lpstr>Noto Sans</vt:lpstr>
      <vt:lpstr>Proxima Nova</vt:lpstr>
      <vt:lpstr>Times New Roman</vt:lpstr>
      <vt:lpstr>2_Office Theme</vt:lpstr>
      <vt:lpstr>3_Office Theme</vt:lpstr>
      <vt:lpstr>Office Theme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  </vt:lpstr>
      <vt:lpstr>Présentation PowerPoint</vt:lpstr>
      <vt:lpstr>Présentation PowerPoint</vt:lpstr>
      <vt:lpstr>   APS/Phys. Review/PRAB reception at IPAC’23</vt:lpstr>
      <vt:lpstr>   joint WISE &amp; PRAB reception at IPAC’24</vt:lpstr>
      <vt:lpstr>Invitation to join APS &amp; DPB</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FCC presentation at 6th TLEP WS</dc:title>
  <dc:creator>Michael Benedikt</dc:creator>
  <cp:lastModifiedBy>Lecerf Sabrina</cp:lastModifiedBy>
  <cp:revision>1648</cp:revision>
  <cp:lastPrinted>2019-03-04T10:15:58Z</cp:lastPrinted>
  <dcterms:created xsi:type="dcterms:W3CDTF">2012-06-07T06:34:51Z</dcterms:created>
  <dcterms:modified xsi:type="dcterms:W3CDTF">2026-05-18T15:03:21Z</dcterms:modified>
</cp:coreProperties>
</file>